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Slides/notesSlide2.xml" ContentType="application/vnd.openxmlformats-officedocument.presentationml.notesSlide+xml"/>
  <Override PartName="/ppt/slides/slide16.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18.xml" ContentType="application/vnd.openxmlformats-officedocument.presentationml.slide+xml"/>
  <Override PartName="/ppt/slides/slide19.xml" ContentType="application/vnd.openxmlformats-officedocument.presentationml.slide+xml"/>
  <Override PartName="/ppt/notesSlides/notesSlide4.xml" ContentType="application/vnd.openxmlformats-officedocument.presentationml.notes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Slides/notesSlide5.xml" ContentType="application/vnd.openxmlformats-officedocument.presentationml.notes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Slides/notesSlide6.xml" ContentType="application/vnd.openxmlformats-officedocument.presentationml.notesSlide+xml"/>
  <Override PartName="/ppt/slides/slide44.xml" ContentType="application/vnd.openxmlformats-officedocument.presentationml.slide+xml"/>
  <Override PartName="/ppt/notesSlides/notesSlide7.xml" ContentType="application/vnd.openxmlformats-officedocument.presentationml.notes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Slides/notesSlide8.xml" ContentType="application/vnd.openxmlformats-officedocument.presentationml.notesSlide+xml"/>
  <Override PartName="/ppt/slides/slide51.xml" ContentType="application/vnd.openxmlformats-officedocument.presentationml.slide+xml"/>
  <Override PartName="/ppt/slides/slide52.xml" ContentType="application/vnd.openxmlformats-officedocument.presentationml.slide+xml"/>
  <Override PartName="/ppt/notesSlides/notesSlide9.xml" ContentType="application/vnd.openxmlformats-officedocument.presentationml.notes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Slides/notesSlide10.xml" ContentType="application/vnd.openxmlformats-officedocument.presentationml.notes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Slides/notesSlide11.xml" ContentType="application/vnd.openxmlformats-officedocument.presentationml.notes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5620"/>
    <p:restoredTop sz="88906" autoAdjust="0"/>
  </p:normalViewPr>
  <p:slideViewPr>
    <p:cSldViewPr>
      <p:cViewPr>
        <p:scale>
          <a:sx n="87" d="100"/>
          <a:sy n="87" d="100"/>
        </p:scale>
        <p:origin x="-146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40" Type="http://schemas.openxmlformats.org/officeDocument/2006/relationships/slide" Target="slides/slide138.xml"/><Relationship Id="rId141" Type="http://schemas.openxmlformats.org/officeDocument/2006/relationships/slide" Target="slides/slide139.xml"/><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150" Type="http://schemas.openxmlformats.org/officeDocument/2006/relationships/tableStyles" Target="tableStyles.xml"/><Relationship Id="rId151" Type="http://schemas.openxmlformats.org/officeDocument/2006/relationships/presProps" Target="presProps.xml"/><Relationship Id="rId152" Type="http://schemas.openxmlformats.org/officeDocument/2006/relationships/viewProps" Target="viewProps.xml"/><Relationship Id="rId15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41" name=""/>
        <p:cNvGrpSpPr/>
        <p:nvPr/>
      </p:nvGrpSpPr>
      <p:grpSpPr>
        <a:xfrm>
          <a:off x="0" y="0"/>
          <a:ext cx="0" cy="0"/>
          <a:chOff x="0" y="0"/>
          <a:chExt cx="0" cy="0"/>
        </a:xfrm>
      </p:grpSpPr>
      <p:sp>
        <p:nvSpPr>
          <p:cNvPr id="1048958"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en-US"/>
          </a:p>
        </p:txBody>
      </p:sp>
      <p:sp>
        <p:nvSpPr>
          <p:cNvPr id="1048959" name="Date Placeholder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7532AC8E-0A2F-4279-B728-0A6A70E15508}" type="datetimeFigureOut">
              <a:rPr lang="en-US" smtClean="0"/>
              <a:t>10/6/2019</a:t>
            </a:fld>
            <a:endParaRPr lang="en-US"/>
          </a:p>
        </p:txBody>
      </p:sp>
      <p:sp>
        <p:nvSpPr>
          <p:cNvPr id="1048960" name="Slide Image Placeholder 3"/>
          <p:cNvSpPr>
            <a:spLocks noChangeAspect="1" noRot="1" noGrp="1"/>
          </p:cNvSpPr>
          <p:nvPr>
            <p:ph type="sldImg" idx="2"/>
          </p:nvPr>
        </p:nvSpPr>
        <p:spPr>
          <a:xfrm>
            <a:off x="1143000" y="685800"/>
            <a:ext cx="4572000" cy="3429000"/>
          </a:xfrm>
          <a:prstGeom prst="rect"/>
          <a:noFill/>
          <a:ln w="12700">
            <a:solidFill>
              <a:prstClr val="black"/>
            </a:solidFill>
          </a:ln>
        </p:spPr>
        <p:txBody>
          <a:bodyPr anchor="ctr" bIns="45720" lIns="91440" rIns="91440" rtlCol="0" tIns="45720" vert="horz"/>
          <a:p>
            <a:endParaRPr lang="en-US"/>
          </a:p>
        </p:txBody>
      </p:sp>
      <p:sp>
        <p:nvSpPr>
          <p:cNvPr id="1048961" name="Notes Placeholder 4"/>
          <p:cNvSpPr>
            <a:spLocks noGrp="1"/>
          </p:cNvSpPr>
          <p:nvPr>
            <p:ph type="body" sz="quarter" idx="3"/>
          </p:nvPr>
        </p:nvSpPr>
        <p:spPr>
          <a:xfrm>
            <a:off x="685800" y="4343400"/>
            <a:ext cx="5486400" cy="4114800"/>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62" name="Footer Placeholder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lang="en-US"/>
          </a:p>
        </p:txBody>
      </p:sp>
      <p:sp>
        <p:nvSpPr>
          <p:cNvPr id="1048963" name="Slide Number Placeholder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F1023D4B-8D31-4F45-BF50-8CB41D1DBB75}"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75.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73" name=""/>
        <p:cNvGrpSpPr/>
        <p:nvPr/>
      </p:nvGrpSpPr>
      <p:grpSpPr>
        <a:xfrm>
          <a:off x="0" y="0"/>
          <a:ext cx="0" cy="0"/>
          <a:chOff x="0" y="0"/>
          <a:chExt cx="0" cy="0"/>
        </a:xfrm>
      </p:grpSpPr>
      <p:sp>
        <p:nvSpPr>
          <p:cNvPr id="1048609" name="Slide Image Placeholder 1"/>
          <p:cNvSpPr>
            <a:spLocks noChangeAspect="1" noRot="1" noGrp="1"/>
          </p:cNvSpPr>
          <p:nvPr>
            <p:ph type="sldImg"/>
          </p:nvPr>
        </p:nvSpPr>
        <p:spPr/>
      </p:sp>
      <p:sp>
        <p:nvSpPr>
          <p:cNvPr id="1048610" name="Notes Placeholder 2"/>
          <p:cNvSpPr>
            <a:spLocks noGrp="1"/>
          </p:cNvSpPr>
          <p:nvPr>
            <p:ph type="body" idx="1"/>
          </p:nvPr>
        </p:nvSpPr>
        <p:spPr/>
        <p:txBody>
          <a:bodyPr/>
          <a:p>
            <a:endParaRPr dirty="0" lang="en-US"/>
          </a:p>
        </p:txBody>
      </p:sp>
      <p:sp>
        <p:nvSpPr>
          <p:cNvPr id="1048611" name="Slide Number Placeholder 3"/>
          <p:cNvSpPr>
            <a:spLocks noGrp="1"/>
          </p:cNvSpPr>
          <p:nvPr>
            <p:ph type="sldNum" sz="quarter" idx="10"/>
          </p:nvPr>
        </p:nvSpPr>
        <p:spPr/>
        <p:txBody>
          <a:bodyPr/>
          <a:p>
            <a:fld id="{F1023D4B-8D31-4F45-BF50-8CB41D1DBB75}"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254" name=""/>
        <p:cNvGrpSpPr/>
        <p:nvPr/>
      </p:nvGrpSpPr>
      <p:grpSpPr>
        <a:xfrm>
          <a:off x="0" y="0"/>
          <a:ext cx="0" cy="0"/>
          <a:chOff x="0" y="0"/>
          <a:chExt cx="0" cy="0"/>
        </a:xfrm>
      </p:grpSpPr>
      <p:sp>
        <p:nvSpPr>
          <p:cNvPr id="1048755" name="Slide Image Placeholder 1"/>
          <p:cNvSpPr>
            <a:spLocks noChangeAspect="1" noRot="1" noGrp="1"/>
          </p:cNvSpPr>
          <p:nvPr>
            <p:ph type="sldImg"/>
          </p:nvPr>
        </p:nvSpPr>
        <p:spPr/>
      </p:sp>
      <p:sp>
        <p:nvSpPr>
          <p:cNvPr id="1048756" name="Notes Placeholder 2"/>
          <p:cNvSpPr>
            <a:spLocks noGrp="1"/>
          </p:cNvSpPr>
          <p:nvPr>
            <p:ph type="body" idx="1"/>
          </p:nvPr>
        </p:nvSpPr>
        <p:spPr/>
        <p:txBody>
          <a:bodyPr>
            <a:normAutofit/>
          </a:bodyPr>
          <a:p>
            <a:endParaRPr dirty="0" lang="en-US"/>
          </a:p>
        </p:txBody>
      </p:sp>
      <p:sp>
        <p:nvSpPr>
          <p:cNvPr id="1048757" name="Slide Number Placeholder 3"/>
          <p:cNvSpPr>
            <a:spLocks noGrp="1"/>
          </p:cNvSpPr>
          <p:nvPr>
            <p:ph type="sldNum" sz="quarter" idx="10"/>
          </p:nvPr>
        </p:nvSpPr>
        <p:spPr/>
        <p:txBody>
          <a:bodyPr/>
          <a:p>
            <a:fld id="{F1023D4B-8D31-4F45-BF50-8CB41D1DBB75}" type="slidenum">
              <a:rPr lang="en-US" smtClean="0"/>
              <a:t>65</a:t>
            </a:fld>
            <a:endParaRPr dirty="0"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266" name=""/>
        <p:cNvGrpSpPr/>
        <p:nvPr/>
      </p:nvGrpSpPr>
      <p:grpSpPr>
        <a:xfrm>
          <a:off x="0" y="0"/>
          <a:ext cx="0" cy="0"/>
          <a:chOff x="0" y="0"/>
          <a:chExt cx="0" cy="0"/>
        </a:xfrm>
      </p:grpSpPr>
      <p:sp>
        <p:nvSpPr>
          <p:cNvPr id="1048778" name="Slide Image Placeholder 1"/>
          <p:cNvSpPr>
            <a:spLocks noChangeAspect="1" noRot="1" noGrp="1"/>
          </p:cNvSpPr>
          <p:nvPr>
            <p:ph type="sldImg"/>
          </p:nvPr>
        </p:nvSpPr>
        <p:spPr/>
      </p:sp>
      <p:sp>
        <p:nvSpPr>
          <p:cNvPr id="1048779" name="Notes Placeholder 2"/>
          <p:cNvSpPr>
            <a:spLocks noGrp="1"/>
          </p:cNvSpPr>
          <p:nvPr>
            <p:ph type="body" idx="1"/>
          </p:nvPr>
        </p:nvSpPr>
        <p:spPr/>
        <p:txBody>
          <a:bodyPr>
            <a:normAutofit/>
          </a:bodyPr>
          <a:p>
            <a:endParaRPr dirty="0" lang="en-US"/>
          </a:p>
        </p:txBody>
      </p:sp>
      <p:sp>
        <p:nvSpPr>
          <p:cNvPr id="1048780" name="Slide Number Placeholder 3"/>
          <p:cNvSpPr>
            <a:spLocks noGrp="1"/>
          </p:cNvSpPr>
          <p:nvPr>
            <p:ph type="sldNum" sz="quarter" idx="10"/>
          </p:nvPr>
        </p:nvSpPr>
        <p:spPr/>
        <p:txBody>
          <a:bodyPr/>
          <a:p>
            <a:fld id="{F1023D4B-8D31-4F45-BF50-8CB41D1DBB75}" type="slidenum">
              <a:rPr lang="en-US" smtClean="0"/>
              <a:t>75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88" name=""/>
        <p:cNvGrpSpPr/>
        <p:nvPr/>
      </p:nvGrpSpPr>
      <p:grpSpPr>
        <a:xfrm>
          <a:off x="0" y="0"/>
          <a:ext cx="0" cy="0"/>
          <a:chOff x="0" y="0"/>
          <a:chExt cx="0" cy="0"/>
        </a:xfrm>
      </p:grpSpPr>
      <p:sp>
        <p:nvSpPr>
          <p:cNvPr id="1048636" name="Slide Image Placeholder 1"/>
          <p:cNvSpPr>
            <a:spLocks noChangeAspect="1" noRot="1" noGrp="1"/>
          </p:cNvSpPr>
          <p:nvPr>
            <p:ph type="sldImg"/>
          </p:nvPr>
        </p:nvSpPr>
        <p:spPr/>
      </p:sp>
      <p:sp>
        <p:nvSpPr>
          <p:cNvPr id="1048637" name="Notes Placeholder 2"/>
          <p:cNvSpPr>
            <a:spLocks noGrp="1"/>
          </p:cNvSpPr>
          <p:nvPr>
            <p:ph type="body" idx="1"/>
          </p:nvPr>
        </p:nvSpPr>
        <p:spPr/>
        <p:txBody>
          <a:bodyPr/>
          <a:p>
            <a:endParaRPr dirty="0" lang="en-US"/>
          </a:p>
        </p:txBody>
      </p:sp>
      <p:sp>
        <p:nvSpPr>
          <p:cNvPr id="1048638" name="Slide Number Placeholder 3"/>
          <p:cNvSpPr>
            <a:spLocks noGrp="1"/>
          </p:cNvSpPr>
          <p:nvPr>
            <p:ph type="sldNum" sz="quarter" idx="10"/>
          </p:nvPr>
        </p:nvSpPr>
        <p:spPr/>
        <p:txBody>
          <a:bodyPr/>
          <a:p>
            <a:fld id="{F1023D4B-8D31-4F45-BF50-8CB41D1DBB75}" type="slidenum">
              <a:rPr lang="en-US" smtClean="0"/>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92" name=""/>
        <p:cNvGrpSpPr/>
        <p:nvPr/>
      </p:nvGrpSpPr>
      <p:grpSpPr>
        <a:xfrm>
          <a:off x="0" y="0"/>
          <a:ext cx="0" cy="0"/>
          <a:chOff x="0" y="0"/>
          <a:chExt cx="0" cy="0"/>
        </a:xfrm>
      </p:grpSpPr>
      <p:sp>
        <p:nvSpPr>
          <p:cNvPr id="1048642" name="Slide Image Placeholder 1"/>
          <p:cNvSpPr>
            <a:spLocks noChangeAspect="1" noRot="1" noGrp="1"/>
          </p:cNvSpPr>
          <p:nvPr>
            <p:ph type="sldImg"/>
          </p:nvPr>
        </p:nvSpPr>
        <p:spPr/>
      </p:sp>
      <p:sp>
        <p:nvSpPr>
          <p:cNvPr id="1048643" name="Notes Placeholder 2"/>
          <p:cNvSpPr>
            <a:spLocks noGrp="1"/>
          </p:cNvSpPr>
          <p:nvPr>
            <p:ph type="body" idx="1"/>
          </p:nvPr>
        </p:nvSpPr>
        <p:spPr/>
        <p:txBody>
          <a:bodyPr/>
          <a:p>
            <a:endParaRPr dirty="0" lang="en-US"/>
          </a:p>
        </p:txBody>
      </p:sp>
      <p:sp>
        <p:nvSpPr>
          <p:cNvPr id="1048644" name="Slide Number Placeholder 3"/>
          <p:cNvSpPr>
            <a:spLocks noGrp="1"/>
          </p:cNvSpPr>
          <p:nvPr>
            <p:ph type="sldNum" sz="quarter" idx="10"/>
          </p:nvPr>
        </p:nvSpPr>
        <p:spPr/>
        <p:txBody>
          <a:bodyPr/>
          <a:p>
            <a:fld id="{F1023D4B-8D31-4F45-BF50-8CB41D1DBB75}" type="slidenum">
              <a:rPr lang="en-US" smtClean="0"/>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96" name=""/>
        <p:cNvGrpSpPr/>
        <p:nvPr/>
      </p:nvGrpSpPr>
      <p:grpSpPr>
        <a:xfrm>
          <a:off x="0" y="0"/>
          <a:ext cx="0" cy="0"/>
          <a:chOff x="0" y="0"/>
          <a:chExt cx="0" cy="0"/>
        </a:xfrm>
      </p:grpSpPr>
      <p:sp>
        <p:nvSpPr>
          <p:cNvPr id="1048649" name="Slide Image Placeholder 1"/>
          <p:cNvSpPr>
            <a:spLocks noChangeAspect="1" noRot="1" noGrp="1"/>
          </p:cNvSpPr>
          <p:nvPr>
            <p:ph type="sldImg"/>
          </p:nvPr>
        </p:nvSpPr>
        <p:spPr/>
      </p:sp>
      <p:sp>
        <p:nvSpPr>
          <p:cNvPr id="1048650" name="Notes Placeholder 2"/>
          <p:cNvSpPr>
            <a:spLocks noGrp="1"/>
          </p:cNvSpPr>
          <p:nvPr>
            <p:ph type="body" idx="1"/>
          </p:nvPr>
        </p:nvSpPr>
        <p:spPr/>
        <p:txBody>
          <a:bodyPr>
            <a:normAutofit/>
          </a:bodyPr>
          <a:p>
            <a:endParaRPr dirty="0" lang="en-US"/>
          </a:p>
        </p:txBody>
      </p:sp>
      <p:sp>
        <p:nvSpPr>
          <p:cNvPr id="1048651" name="Slide Number Placeholder 3"/>
          <p:cNvSpPr>
            <a:spLocks noGrp="1"/>
          </p:cNvSpPr>
          <p:nvPr>
            <p:ph type="sldNum" sz="quarter" idx="10"/>
          </p:nvPr>
        </p:nvSpPr>
        <p:spPr/>
        <p:txBody>
          <a:bodyPr/>
          <a:p>
            <a:fld id="{F1023D4B-8D31-4F45-BF50-8CB41D1DBB75}" type="slidenum">
              <a:rPr lang="en-US" smtClean="0"/>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13" name=""/>
        <p:cNvGrpSpPr/>
        <p:nvPr/>
      </p:nvGrpSpPr>
      <p:grpSpPr>
        <a:xfrm>
          <a:off x="0" y="0"/>
          <a:ext cx="0" cy="0"/>
          <a:chOff x="0" y="0"/>
          <a:chExt cx="0" cy="0"/>
        </a:xfrm>
      </p:grpSpPr>
      <p:sp>
        <p:nvSpPr>
          <p:cNvPr id="1048680" name="Slide Image Placeholder 1"/>
          <p:cNvSpPr>
            <a:spLocks noChangeAspect="1" noRot="1" noGrp="1"/>
          </p:cNvSpPr>
          <p:nvPr>
            <p:ph type="sldImg"/>
          </p:nvPr>
        </p:nvSpPr>
        <p:spPr/>
      </p:sp>
      <p:sp>
        <p:nvSpPr>
          <p:cNvPr id="1048681" name="Notes Placeholder 2"/>
          <p:cNvSpPr>
            <a:spLocks noGrp="1"/>
          </p:cNvSpPr>
          <p:nvPr>
            <p:ph type="body" idx="1"/>
          </p:nvPr>
        </p:nvSpPr>
        <p:spPr/>
        <p:txBody>
          <a:bodyPr/>
          <a:p>
            <a:endParaRPr dirty="0" lang="en-US"/>
          </a:p>
        </p:txBody>
      </p:sp>
      <p:sp>
        <p:nvSpPr>
          <p:cNvPr id="1048682" name="Slide Number Placeholder 3"/>
          <p:cNvSpPr>
            <a:spLocks noGrp="1"/>
          </p:cNvSpPr>
          <p:nvPr>
            <p:ph type="sldNum" sz="quarter" idx="10"/>
          </p:nvPr>
        </p:nvSpPr>
        <p:spPr/>
        <p:txBody>
          <a:bodyPr/>
          <a:p>
            <a:fld id="{F1023D4B-8D31-4F45-BF50-8CB41D1DBB75}" type="slidenum">
              <a:rPr lang="en-US" smtClean="0"/>
              <a:t>34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224" name=""/>
        <p:cNvGrpSpPr/>
        <p:nvPr/>
      </p:nvGrpSpPr>
      <p:grpSpPr>
        <a:xfrm>
          <a:off x="0" y="0"/>
          <a:ext cx="0" cy="0"/>
          <a:chOff x="0" y="0"/>
          <a:chExt cx="0" cy="0"/>
        </a:xfrm>
      </p:grpSpPr>
      <p:sp>
        <p:nvSpPr>
          <p:cNvPr id="1048701" name="Slide Image Placeholder 1"/>
          <p:cNvSpPr>
            <a:spLocks noChangeAspect="1" noRot="1" noGrp="1"/>
          </p:cNvSpPr>
          <p:nvPr>
            <p:ph type="sldImg"/>
          </p:nvPr>
        </p:nvSpPr>
        <p:spPr/>
      </p:sp>
      <p:sp>
        <p:nvSpPr>
          <p:cNvPr id="1048702" name="Notes Placeholder 2"/>
          <p:cNvSpPr>
            <a:spLocks noGrp="1"/>
          </p:cNvSpPr>
          <p:nvPr>
            <p:ph type="body" idx="1"/>
          </p:nvPr>
        </p:nvSpPr>
        <p:spPr/>
        <p:txBody>
          <a:bodyPr/>
          <a:p>
            <a:endParaRPr dirty="0" lang="en-US"/>
          </a:p>
        </p:txBody>
      </p:sp>
      <p:sp>
        <p:nvSpPr>
          <p:cNvPr id="1048703" name="Slide Number Placeholder 3"/>
          <p:cNvSpPr>
            <a:spLocks noGrp="1"/>
          </p:cNvSpPr>
          <p:nvPr>
            <p:ph type="sldNum" sz="quarter" idx="10"/>
          </p:nvPr>
        </p:nvSpPr>
        <p:spPr/>
        <p:txBody>
          <a:bodyPr/>
          <a:p>
            <a:fld id="{F1023D4B-8D31-4F45-BF50-8CB41D1DBB75}" type="slidenum">
              <a:rPr lang="en-US" smtClean="0"/>
              <a:t>43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227" name=""/>
        <p:cNvGrpSpPr/>
        <p:nvPr/>
      </p:nvGrpSpPr>
      <p:grpSpPr>
        <a:xfrm>
          <a:off x="0" y="0"/>
          <a:ext cx="0" cy="0"/>
          <a:chOff x="0" y="0"/>
          <a:chExt cx="0" cy="0"/>
        </a:xfrm>
      </p:grpSpPr>
      <p:sp>
        <p:nvSpPr>
          <p:cNvPr id="1048706" name="Slide Image Placeholder 1"/>
          <p:cNvSpPr>
            <a:spLocks noChangeAspect="1" noRot="1" noGrp="1"/>
          </p:cNvSpPr>
          <p:nvPr>
            <p:ph type="sldImg"/>
          </p:nvPr>
        </p:nvSpPr>
        <p:spPr/>
      </p:sp>
      <p:sp>
        <p:nvSpPr>
          <p:cNvPr id="1048707" name="Notes Placeholder 2"/>
          <p:cNvSpPr>
            <a:spLocks noGrp="1"/>
          </p:cNvSpPr>
          <p:nvPr>
            <p:ph type="body" idx="1"/>
          </p:nvPr>
        </p:nvSpPr>
        <p:spPr/>
        <p:txBody>
          <a:bodyPr/>
          <a:p>
            <a:endParaRPr dirty="0" lang="en-US"/>
          </a:p>
        </p:txBody>
      </p:sp>
      <p:sp>
        <p:nvSpPr>
          <p:cNvPr id="1048708" name="Slide Number Placeholder 3"/>
          <p:cNvSpPr>
            <a:spLocks noGrp="1"/>
          </p:cNvSpPr>
          <p:nvPr>
            <p:ph type="sldNum" sz="quarter" idx="10"/>
          </p:nvPr>
        </p:nvSpPr>
        <p:spPr/>
        <p:txBody>
          <a:bodyPr/>
          <a:p>
            <a:fld id="{F1023D4B-8D31-4F45-BF50-8CB41D1DBB75}" type="slidenum">
              <a:rPr lang="en-US" smtClean="0"/>
              <a:t>44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235" name=""/>
        <p:cNvGrpSpPr/>
        <p:nvPr/>
      </p:nvGrpSpPr>
      <p:grpSpPr>
        <a:xfrm>
          <a:off x="0" y="0"/>
          <a:ext cx="0" cy="0"/>
          <a:chOff x="0" y="0"/>
          <a:chExt cx="0" cy="0"/>
        </a:xfrm>
      </p:grpSpPr>
      <p:sp>
        <p:nvSpPr>
          <p:cNvPr id="1048719" name="Slide Image Placeholder 1"/>
          <p:cNvSpPr>
            <a:spLocks noChangeAspect="1" noRot="1" noGrp="1"/>
          </p:cNvSpPr>
          <p:nvPr>
            <p:ph type="sldImg"/>
          </p:nvPr>
        </p:nvSpPr>
        <p:spPr/>
      </p:sp>
      <p:sp>
        <p:nvSpPr>
          <p:cNvPr id="1048720" name="Notes Placeholder 2"/>
          <p:cNvSpPr>
            <a:spLocks noGrp="1"/>
          </p:cNvSpPr>
          <p:nvPr>
            <p:ph type="body" idx="1"/>
          </p:nvPr>
        </p:nvSpPr>
        <p:spPr/>
        <p:txBody>
          <a:bodyPr/>
          <a:p>
            <a:endParaRPr dirty="0" lang="en-US"/>
          </a:p>
        </p:txBody>
      </p:sp>
      <p:sp>
        <p:nvSpPr>
          <p:cNvPr id="1048721" name="Slide Number Placeholder 3"/>
          <p:cNvSpPr>
            <a:spLocks noGrp="1"/>
          </p:cNvSpPr>
          <p:nvPr>
            <p:ph type="sldNum" sz="quarter" idx="10"/>
          </p:nvPr>
        </p:nvSpPr>
        <p:spPr/>
        <p:txBody>
          <a:bodyPr/>
          <a:p>
            <a:fld id="{F1023D4B-8D31-4F45-BF50-8CB41D1DBB75}" type="slidenum">
              <a:rPr lang="en-US" smtClean="0"/>
              <a:t>50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239" name=""/>
        <p:cNvGrpSpPr/>
        <p:nvPr/>
      </p:nvGrpSpPr>
      <p:grpSpPr>
        <a:xfrm>
          <a:off x="0" y="0"/>
          <a:ext cx="0" cy="0"/>
          <a:chOff x="0" y="0"/>
          <a:chExt cx="0" cy="0"/>
        </a:xfrm>
      </p:grpSpPr>
      <p:sp>
        <p:nvSpPr>
          <p:cNvPr id="1048726" name="Slide Image Placeholder 1"/>
          <p:cNvSpPr>
            <a:spLocks noChangeAspect="1" noRot="1" noGrp="1"/>
          </p:cNvSpPr>
          <p:nvPr>
            <p:ph type="sldImg"/>
          </p:nvPr>
        </p:nvSpPr>
        <p:spPr/>
      </p:sp>
      <p:sp>
        <p:nvSpPr>
          <p:cNvPr id="1048727" name="Notes Placeholder 2"/>
          <p:cNvSpPr>
            <a:spLocks noGrp="1"/>
          </p:cNvSpPr>
          <p:nvPr>
            <p:ph type="body" idx="1"/>
          </p:nvPr>
        </p:nvSpPr>
        <p:spPr/>
        <p:txBody>
          <a:bodyPr/>
          <a:p>
            <a:endParaRPr dirty="0" lang="en-US"/>
          </a:p>
        </p:txBody>
      </p:sp>
      <p:sp>
        <p:nvSpPr>
          <p:cNvPr id="1048728" name="Slide Number Placeholder 3"/>
          <p:cNvSpPr>
            <a:spLocks noGrp="1"/>
          </p:cNvSpPr>
          <p:nvPr>
            <p:ph type="sldNum" sz="quarter" idx="10"/>
          </p:nvPr>
        </p:nvSpPr>
        <p:spPr/>
        <p:txBody>
          <a:bodyPr/>
          <a:p>
            <a:fld id="{F1023D4B-8D31-4F45-BF50-8CB41D1DBB75}" type="slidenum">
              <a:rPr lang="en-US" smtClean="0"/>
              <a:t>52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69" name=""/>
        <p:cNvGrpSpPr/>
        <p:nvPr/>
      </p:nvGrpSpPr>
      <p:grpSpPr>
        <a:xfrm>
          <a:off x="0" y="0"/>
          <a:ext cx="0" cy="0"/>
          <a:chOff x="0" y="0"/>
          <a:chExt cx="0" cy="0"/>
        </a:xfrm>
      </p:grpSpPr>
      <p:sp>
        <p:nvSpPr>
          <p:cNvPr id="1048600" name="Title 1"/>
          <p:cNvSpPr>
            <a:spLocks noGrp="1"/>
          </p:cNvSpPr>
          <p:nvPr>
            <p:ph type="ctrTitle"/>
          </p:nvPr>
        </p:nvSpPr>
        <p:spPr>
          <a:xfrm>
            <a:off x="685800" y="2130425"/>
            <a:ext cx="7772400" cy="1470025"/>
          </a:xfrm>
        </p:spPr>
        <p:txBody>
          <a:bodyPr/>
          <a:p>
            <a:r>
              <a:rPr lang="en-US" smtClean="0"/>
              <a:t>Click to edit Master title style</a:t>
            </a:r>
            <a:endParaRPr lang="en-US"/>
          </a:p>
        </p:txBody>
      </p:sp>
      <p:sp>
        <p:nvSpPr>
          <p:cNvPr id="1048601"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lang="en-US"/>
          </a:p>
        </p:txBody>
      </p:sp>
      <p:sp>
        <p:nvSpPr>
          <p:cNvPr id="1048602" name="Date Placeholder 3"/>
          <p:cNvSpPr>
            <a:spLocks noGrp="1"/>
          </p:cNvSpPr>
          <p:nvPr>
            <p:ph type="dt" sz="half" idx="10"/>
          </p:nvPr>
        </p:nvSpPr>
        <p:spPr/>
        <p:txBody>
          <a:bodyPr/>
          <a:p>
            <a:fld id="{ADED2E9F-A724-4B73-88D0-B9266309A029}" type="datetimeFigureOut">
              <a:rPr lang="en-US" smtClean="0"/>
              <a:t>10/6/2019</a:t>
            </a:fld>
            <a:endParaRPr dirty="0" lang="en-US"/>
          </a:p>
        </p:txBody>
      </p:sp>
      <p:sp>
        <p:nvSpPr>
          <p:cNvPr id="1048603" name="Footer Placeholder 4"/>
          <p:cNvSpPr>
            <a:spLocks noGrp="1"/>
          </p:cNvSpPr>
          <p:nvPr>
            <p:ph type="ftr" sz="quarter" idx="11"/>
          </p:nvPr>
        </p:nvSpPr>
        <p:spPr/>
        <p:txBody>
          <a:bodyPr/>
          <a:p>
            <a:endParaRPr dirty="0" lang="en-US"/>
          </a:p>
        </p:txBody>
      </p:sp>
      <p:sp>
        <p:nvSpPr>
          <p:cNvPr id="1048604" name="Slide Number Placeholder 5"/>
          <p:cNvSpPr>
            <a:spLocks noGrp="1"/>
          </p:cNvSpPr>
          <p:nvPr>
            <p:ph type="sldNum" sz="quarter" idx="12"/>
          </p:nvPr>
        </p:nvSpPr>
        <p:spPr/>
        <p:txBody>
          <a:bodyPr/>
          <a:p>
            <a:fld id="{B042CA06-85FE-4C73-AB2F-5B2985A59013}" type="slidenum">
              <a:rPr lang="en-US" smtClean="0"/>
              <a:t>‹#›</a:t>
            </a:fld>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335" name=""/>
        <p:cNvGrpSpPr/>
        <p:nvPr/>
      </p:nvGrpSpPr>
      <p:grpSpPr>
        <a:xfrm>
          <a:off x="0" y="0"/>
          <a:ext cx="0" cy="0"/>
          <a:chOff x="0" y="0"/>
          <a:chExt cx="0" cy="0"/>
        </a:xfrm>
      </p:grpSpPr>
      <p:sp>
        <p:nvSpPr>
          <p:cNvPr id="1048925" name="Title 1"/>
          <p:cNvSpPr>
            <a:spLocks noGrp="1"/>
          </p:cNvSpPr>
          <p:nvPr>
            <p:ph type="title"/>
          </p:nvPr>
        </p:nvSpPr>
        <p:spPr/>
        <p:txBody>
          <a:bodyPr/>
          <a:p>
            <a:r>
              <a:rPr lang="en-US" smtClean="0"/>
              <a:t>Click to edit Master title style</a:t>
            </a:r>
            <a:endParaRPr lang="en-US"/>
          </a:p>
        </p:txBody>
      </p:sp>
      <p:sp>
        <p:nvSpPr>
          <p:cNvPr id="1048926"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27" name="Date Placeholder 3"/>
          <p:cNvSpPr>
            <a:spLocks noGrp="1"/>
          </p:cNvSpPr>
          <p:nvPr>
            <p:ph type="dt" sz="half" idx="10"/>
          </p:nvPr>
        </p:nvSpPr>
        <p:spPr/>
        <p:txBody>
          <a:bodyPr/>
          <a:p>
            <a:fld id="{ADED2E9F-A724-4B73-88D0-B9266309A029}" type="datetimeFigureOut">
              <a:rPr lang="en-US" smtClean="0"/>
              <a:t>10/6/2019</a:t>
            </a:fld>
            <a:endParaRPr dirty="0" lang="en-US"/>
          </a:p>
        </p:txBody>
      </p:sp>
      <p:sp>
        <p:nvSpPr>
          <p:cNvPr id="1048928" name="Footer Placeholder 4"/>
          <p:cNvSpPr>
            <a:spLocks noGrp="1"/>
          </p:cNvSpPr>
          <p:nvPr>
            <p:ph type="ftr" sz="quarter" idx="11"/>
          </p:nvPr>
        </p:nvSpPr>
        <p:spPr/>
        <p:txBody>
          <a:bodyPr/>
          <a:p>
            <a:endParaRPr dirty="0" lang="en-US"/>
          </a:p>
        </p:txBody>
      </p:sp>
      <p:sp>
        <p:nvSpPr>
          <p:cNvPr id="1048929" name="Slide Number Placeholder 5"/>
          <p:cNvSpPr>
            <a:spLocks noGrp="1"/>
          </p:cNvSpPr>
          <p:nvPr>
            <p:ph type="sldNum" sz="quarter" idx="12"/>
          </p:nvPr>
        </p:nvSpPr>
        <p:spPr/>
        <p:txBody>
          <a:bodyPr/>
          <a:p>
            <a:fld id="{B042CA06-85FE-4C73-AB2F-5B2985A59013}" type="slidenum">
              <a:rPr lang="en-US" smtClean="0"/>
              <a:t>‹#›</a:t>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333" name=""/>
        <p:cNvGrpSpPr/>
        <p:nvPr/>
      </p:nvGrpSpPr>
      <p:grpSpPr>
        <a:xfrm>
          <a:off x="0" y="0"/>
          <a:ext cx="0" cy="0"/>
          <a:chOff x="0" y="0"/>
          <a:chExt cx="0" cy="0"/>
        </a:xfrm>
      </p:grpSpPr>
      <p:sp>
        <p:nvSpPr>
          <p:cNvPr id="1048914"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en-US"/>
          </a:p>
        </p:txBody>
      </p:sp>
      <p:sp>
        <p:nvSpPr>
          <p:cNvPr id="1048915"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16" name="Date Placeholder 3"/>
          <p:cNvSpPr>
            <a:spLocks noGrp="1"/>
          </p:cNvSpPr>
          <p:nvPr>
            <p:ph type="dt" sz="half" idx="10"/>
          </p:nvPr>
        </p:nvSpPr>
        <p:spPr/>
        <p:txBody>
          <a:bodyPr/>
          <a:p>
            <a:fld id="{ADED2E9F-A724-4B73-88D0-B9266309A029}" type="datetimeFigureOut">
              <a:rPr lang="en-US" smtClean="0"/>
              <a:t>10/6/2019</a:t>
            </a:fld>
            <a:endParaRPr dirty="0" lang="en-US"/>
          </a:p>
        </p:txBody>
      </p:sp>
      <p:sp>
        <p:nvSpPr>
          <p:cNvPr id="1048917" name="Footer Placeholder 4"/>
          <p:cNvSpPr>
            <a:spLocks noGrp="1"/>
          </p:cNvSpPr>
          <p:nvPr>
            <p:ph type="ftr" sz="quarter" idx="11"/>
          </p:nvPr>
        </p:nvSpPr>
        <p:spPr/>
        <p:txBody>
          <a:bodyPr/>
          <a:p>
            <a:endParaRPr dirty="0" lang="en-US"/>
          </a:p>
        </p:txBody>
      </p:sp>
      <p:sp>
        <p:nvSpPr>
          <p:cNvPr id="1048918" name="Slide Number Placeholder 5"/>
          <p:cNvSpPr>
            <a:spLocks noGrp="1"/>
          </p:cNvSpPr>
          <p:nvPr>
            <p:ph type="sldNum" sz="quarter" idx="12"/>
          </p:nvPr>
        </p:nvSpPr>
        <p:spPr/>
        <p:txBody>
          <a:bodyPr/>
          <a:p>
            <a:fld id="{B042CA06-85FE-4C73-AB2F-5B2985A59013}" type="slidenum">
              <a:rPr lang="en-US" smtClean="0"/>
              <a:t>‹#›</a:t>
            </a:fld>
            <a:endParaRPr dirty="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59" name=""/>
        <p:cNvGrpSpPr/>
        <p:nvPr/>
      </p:nvGrpSpPr>
      <p:grpSpPr>
        <a:xfrm>
          <a:off x="0" y="0"/>
          <a:ext cx="0" cy="0"/>
          <a:chOff x="0" y="0"/>
          <a:chExt cx="0" cy="0"/>
        </a:xfrm>
      </p:grpSpPr>
      <p:sp>
        <p:nvSpPr>
          <p:cNvPr id="1048581" name="Title 1"/>
          <p:cNvSpPr>
            <a:spLocks noGrp="1"/>
          </p:cNvSpPr>
          <p:nvPr>
            <p:ph type="title"/>
          </p:nvPr>
        </p:nvSpPr>
        <p:spPr/>
        <p:txBody>
          <a:bodyPr/>
          <a:p>
            <a:r>
              <a:rPr lang="en-US" smtClean="0"/>
              <a:t>Click to edit Master title style</a:t>
            </a:r>
            <a:endParaRPr lang="en-US"/>
          </a:p>
        </p:txBody>
      </p:sp>
      <p:sp>
        <p:nvSpPr>
          <p:cNvPr id="1048582"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3" name="Date Placeholder 3"/>
          <p:cNvSpPr>
            <a:spLocks noGrp="1"/>
          </p:cNvSpPr>
          <p:nvPr>
            <p:ph type="dt" sz="half" idx="10"/>
          </p:nvPr>
        </p:nvSpPr>
        <p:spPr/>
        <p:txBody>
          <a:bodyPr/>
          <a:p>
            <a:fld id="{ADED2E9F-A724-4B73-88D0-B9266309A029}" type="datetimeFigureOut">
              <a:rPr lang="en-US" smtClean="0"/>
              <a:t>10/6/2019</a:t>
            </a:fld>
            <a:endParaRPr dirty="0" lang="en-US"/>
          </a:p>
        </p:txBody>
      </p:sp>
      <p:sp>
        <p:nvSpPr>
          <p:cNvPr id="1048584" name="Footer Placeholder 4"/>
          <p:cNvSpPr>
            <a:spLocks noGrp="1"/>
          </p:cNvSpPr>
          <p:nvPr>
            <p:ph type="ftr" sz="quarter" idx="11"/>
          </p:nvPr>
        </p:nvSpPr>
        <p:spPr/>
        <p:txBody>
          <a:bodyPr/>
          <a:p>
            <a:endParaRPr dirty="0" lang="en-US"/>
          </a:p>
        </p:txBody>
      </p:sp>
      <p:sp>
        <p:nvSpPr>
          <p:cNvPr id="1048585" name="Slide Number Placeholder 5"/>
          <p:cNvSpPr>
            <a:spLocks noGrp="1"/>
          </p:cNvSpPr>
          <p:nvPr>
            <p:ph type="sldNum" sz="quarter" idx="12"/>
          </p:nvPr>
        </p:nvSpPr>
        <p:spPr/>
        <p:txBody>
          <a:bodyPr/>
          <a:p>
            <a:fld id="{B042CA06-85FE-4C73-AB2F-5B2985A59013}" type="slidenum">
              <a:rPr lang="en-US" smtClean="0"/>
              <a:t>‹#›</a:t>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336" name=""/>
        <p:cNvGrpSpPr/>
        <p:nvPr/>
      </p:nvGrpSpPr>
      <p:grpSpPr>
        <a:xfrm>
          <a:off x="0" y="0"/>
          <a:ext cx="0" cy="0"/>
          <a:chOff x="0" y="0"/>
          <a:chExt cx="0" cy="0"/>
        </a:xfrm>
      </p:grpSpPr>
      <p:sp>
        <p:nvSpPr>
          <p:cNvPr id="1048930" name="Title 1"/>
          <p:cNvSpPr>
            <a:spLocks noGrp="1"/>
          </p:cNvSpPr>
          <p:nvPr>
            <p:ph type="title"/>
          </p:nvPr>
        </p:nvSpPr>
        <p:spPr>
          <a:xfrm>
            <a:off x="722313" y="4406900"/>
            <a:ext cx="7772400" cy="1362075"/>
          </a:xfrm>
        </p:spPr>
        <p:txBody>
          <a:bodyPr anchor="t"/>
          <a:lstStyle>
            <a:lvl1pPr algn="l">
              <a:defRPr b="1" cap="all" sz="4000"/>
            </a:lvl1pPr>
          </a:lstStyle>
          <a:p>
            <a:r>
              <a:rPr lang="en-US" smtClean="0"/>
              <a:t>Click to edit Master title style</a:t>
            </a:r>
            <a:endParaRPr lang="en-US"/>
          </a:p>
        </p:txBody>
      </p:sp>
      <p:sp>
        <p:nvSpPr>
          <p:cNvPr id="1048931"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932" name="Date Placeholder 3"/>
          <p:cNvSpPr>
            <a:spLocks noGrp="1"/>
          </p:cNvSpPr>
          <p:nvPr>
            <p:ph type="dt" sz="half" idx="10"/>
          </p:nvPr>
        </p:nvSpPr>
        <p:spPr/>
        <p:txBody>
          <a:bodyPr/>
          <a:p>
            <a:fld id="{ADED2E9F-A724-4B73-88D0-B9266309A029}" type="datetimeFigureOut">
              <a:rPr lang="en-US" smtClean="0"/>
              <a:t>10/6/2019</a:t>
            </a:fld>
            <a:endParaRPr dirty="0" lang="en-US"/>
          </a:p>
        </p:txBody>
      </p:sp>
      <p:sp>
        <p:nvSpPr>
          <p:cNvPr id="1048933" name="Footer Placeholder 4"/>
          <p:cNvSpPr>
            <a:spLocks noGrp="1"/>
          </p:cNvSpPr>
          <p:nvPr>
            <p:ph type="ftr" sz="quarter" idx="11"/>
          </p:nvPr>
        </p:nvSpPr>
        <p:spPr/>
        <p:txBody>
          <a:bodyPr/>
          <a:p>
            <a:endParaRPr dirty="0" lang="en-US"/>
          </a:p>
        </p:txBody>
      </p:sp>
      <p:sp>
        <p:nvSpPr>
          <p:cNvPr id="1048934" name="Slide Number Placeholder 5"/>
          <p:cNvSpPr>
            <a:spLocks noGrp="1"/>
          </p:cNvSpPr>
          <p:nvPr>
            <p:ph type="sldNum" sz="quarter" idx="12"/>
          </p:nvPr>
        </p:nvSpPr>
        <p:spPr/>
        <p:txBody>
          <a:bodyPr/>
          <a:p>
            <a:fld id="{B042CA06-85FE-4C73-AB2F-5B2985A59013}" type="slidenum">
              <a:rPr lang="en-US" smtClean="0"/>
              <a:t>‹#›</a:t>
            </a:fld>
            <a:endParaRPr dirty="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337" name=""/>
        <p:cNvGrpSpPr/>
        <p:nvPr/>
      </p:nvGrpSpPr>
      <p:grpSpPr>
        <a:xfrm>
          <a:off x="0" y="0"/>
          <a:ext cx="0" cy="0"/>
          <a:chOff x="0" y="0"/>
          <a:chExt cx="0" cy="0"/>
        </a:xfrm>
      </p:grpSpPr>
      <p:sp>
        <p:nvSpPr>
          <p:cNvPr id="1048935" name="Title 1"/>
          <p:cNvSpPr>
            <a:spLocks noGrp="1"/>
          </p:cNvSpPr>
          <p:nvPr>
            <p:ph type="title"/>
          </p:nvPr>
        </p:nvSpPr>
        <p:spPr/>
        <p:txBody>
          <a:bodyPr/>
          <a:p>
            <a:r>
              <a:rPr lang="en-US" smtClean="0"/>
              <a:t>Click to edit Master title style</a:t>
            </a:r>
            <a:endParaRPr lang="en-US"/>
          </a:p>
        </p:txBody>
      </p:sp>
      <p:sp>
        <p:nvSpPr>
          <p:cNvPr id="1048936"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37"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38" name="Date Placeholder 4"/>
          <p:cNvSpPr>
            <a:spLocks noGrp="1"/>
          </p:cNvSpPr>
          <p:nvPr>
            <p:ph type="dt" sz="half" idx="10"/>
          </p:nvPr>
        </p:nvSpPr>
        <p:spPr/>
        <p:txBody>
          <a:bodyPr/>
          <a:p>
            <a:fld id="{ADED2E9F-A724-4B73-88D0-B9266309A029}" type="datetimeFigureOut">
              <a:rPr lang="en-US" smtClean="0"/>
              <a:t>10/6/2019</a:t>
            </a:fld>
            <a:endParaRPr dirty="0" lang="en-US"/>
          </a:p>
        </p:txBody>
      </p:sp>
      <p:sp>
        <p:nvSpPr>
          <p:cNvPr id="1048939" name="Footer Placeholder 5"/>
          <p:cNvSpPr>
            <a:spLocks noGrp="1"/>
          </p:cNvSpPr>
          <p:nvPr>
            <p:ph type="ftr" sz="quarter" idx="11"/>
          </p:nvPr>
        </p:nvSpPr>
        <p:spPr/>
        <p:txBody>
          <a:bodyPr/>
          <a:p>
            <a:endParaRPr dirty="0" lang="en-US"/>
          </a:p>
        </p:txBody>
      </p:sp>
      <p:sp>
        <p:nvSpPr>
          <p:cNvPr id="1048940" name="Slide Number Placeholder 6"/>
          <p:cNvSpPr>
            <a:spLocks noGrp="1"/>
          </p:cNvSpPr>
          <p:nvPr>
            <p:ph type="sldNum" sz="quarter" idx="12"/>
          </p:nvPr>
        </p:nvSpPr>
        <p:spPr/>
        <p:txBody>
          <a:bodyPr/>
          <a:p>
            <a:fld id="{B042CA06-85FE-4C73-AB2F-5B2985A59013}" type="slidenum">
              <a:rPr lang="en-US" smtClean="0"/>
              <a:t>‹#›</a:t>
            </a:fld>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338" name=""/>
        <p:cNvGrpSpPr/>
        <p:nvPr/>
      </p:nvGrpSpPr>
      <p:grpSpPr>
        <a:xfrm>
          <a:off x="0" y="0"/>
          <a:ext cx="0" cy="0"/>
          <a:chOff x="0" y="0"/>
          <a:chExt cx="0" cy="0"/>
        </a:xfrm>
      </p:grpSpPr>
      <p:sp>
        <p:nvSpPr>
          <p:cNvPr id="1048941" name="Title 1"/>
          <p:cNvSpPr>
            <a:spLocks noGrp="1"/>
          </p:cNvSpPr>
          <p:nvPr>
            <p:ph type="title"/>
          </p:nvPr>
        </p:nvSpPr>
        <p:spPr/>
        <p:txBody>
          <a:bodyPr/>
          <a:p>
            <a:r>
              <a:rPr lang="en-US" smtClean="0"/>
              <a:t>Click to edit Master title style</a:t>
            </a:r>
            <a:endParaRPr lang="en-US"/>
          </a:p>
        </p:txBody>
      </p:sp>
      <p:sp>
        <p:nvSpPr>
          <p:cNvPr id="1048942" name="Text Placeholder 2"/>
          <p:cNvSpPr>
            <a:spLocks noGrp="1"/>
          </p:cNvSpPr>
          <p:nvPr>
            <p:ph type="body" idx="1"/>
          </p:nvPr>
        </p:nvSpPr>
        <p:spPr>
          <a:xfrm>
            <a:off x="457200" y="1535113"/>
            <a:ext cx="4040188" cy="639762"/>
          </a:xfrm>
        </p:spPr>
        <p:txBody>
          <a:bodyPr anchor="b">
            <a:normAutofit fontScale="95833" lnSpcReduction="20000"/>
          </a:bodyPr>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943"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44" name="Text Placeholder 4"/>
          <p:cNvSpPr>
            <a:spLocks noGrp="1"/>
          </p:cNvSpPr>
          <p:nvPr>
            <p:ph type="body" sz="quarter" idx="3"/>
          </p:nvPr>
        </p:nvSpPr>
        <p:spPr>
          <a:xfrm>
            <a:off x="4645025" y="1535113"/>
            <a:ext cx="4041775" cy="639762"/>
          </a:xfrm>
        </p:spPr>
        <p:txBody>
          <a:bodyPr anchor="b">
            <a:normAutofit fontScale="95833" lnSpcReduction="20000"/>
          </a:bodyPr>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945"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46" name="Date Placeholder 6"/>
          <p:cNvSpPr>
            <a:spLocks noGrp="1"/>
          </p:cNvSpPr>
          <p:nvPr>
            <p:ph type="dt" sz="half" idx="10"/>
          </p:nvPr>
        </p:nvSpPr>
        <p:spPr/>
        <p:txBody>
          <a:bodyPr/>
          <a:p>
            <a:fld id="{ADED2E9F-A724-4B73-88D0-B9266309A029}" type="datetimeFigureOut">
              <a:rPr lang="en-US" smtClean="0"/>
              <a:t>10/6/2019</a:t>
            </a:fld>
            <a:endParaRPr dirty="0" lang="en-US"/>
          </a:p>
        </p:txBody>
      </p:sp>
      <p:sp>
        <p:nvSpPr>
          <p:cNvPr id="1048947" name="Footer Placeholder 7"/>
          <p:cNvSpPr>
            <a:spLocks noGrp="1"/>
          </p:cNvSpPr>
          <p:nvPr>
            <p:ph type="ftr" sz="quarter" idx="11"/>
          </p:nvPr>
        </p:nvSpPr>
        <p:spPr/>
        <p:txBody>
          <a:bodyPr/>
          <a:p>
            <a:endParaRPr dirty="0" lang="en-US"/>
          </a:p>
        </p:txBody>
      </p:sp>
      <p:sp>
        <p:nvSpPr>
          <p:cNvPr id="1048948" name="Slide Number Placeholder 8"/>
          <p:cNvSpPr>
            <a:spLocks noGrp="1"/>
          </p:cNvSpPr>
          <p:nvPr>
            <p:ph type="sldNum" sz="quarter" idx="12"/>
          </p:nvPr>
        </p:nvSpPr>
        <p:spPr/>
        <p:txBody>
          <a:bodyPr/>
          <a:p>
            <a:fld id="{B042CA06-85FE-4C73-AB2F-5B2985A59013}" type="slidenum">
              <a:rPr lang="en-US" smtClean="0"/>
              <a:t>‹#›</a:t>
            </a:fld>
            <a:endParaRPr dirty="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332" name=""/>
        <p:cNvGrpSpPr/>
        <p:nvPr/>
      </p:nvGrpSpPr>
      <p:grpSpPr>
        <a:xfrm>
          <a:off x="0" y="0"/>
          <a:ext cx="0" cy="0"/>
          <a:chOff x="0" y="0"/>
          <a:chExt cx="0" cy="0"/>
        </a:xfrm>
      </p:grpSpPr>
      <p:sp>
        <p:nvSpPr>
          <p:cNvPr id="1048910" name="Title 1"/>
          <p:cNvSpPr>
            <a:spLocks noGrp="1"/>
          </p:cNvSpPr>
          <p:nvPr>
            <p:ph type="title"/>
          </p:nvPr>
        </p:nvSpPr>
        <p:spPr/>
        <p:txBody>
          <a:bodyPr/>
          <a:p>
            <a:r>
              <a:rPr lang="en-US" smtClean="0"/>
              <a:t>Click to edit Master title style</a:t>
            </a:r>
            <a:endParaRPr lang="en-US"/>
          </a:p>
        </p:txBody>
      </p:sp>
      <p:sp>
        <p:nvSpPr>
          <p:cNvPr id="1048911" name="Date Placeholder 2"/>
          <p:cNvSpPr>
            <a:spLocks noGrp="1"/>
          </p:cNvSpPr>
          <p:nvPr>
            <p:ph type="dt" sz="half" idx="10"/>
          </p:nvPr>
        </p:nvSpPr>
        <p:spPr/>
        <p:txBody>
          <a:bodyPr/>
          <a:p>
            <a:fld id="{ADED2E9F-A724-4B73-88D0-B9266309A029}" type="datetimeFigureOut">
              <a:rPr lang="en-US" smtClean="0"/>
              <a:t>10/6/2019</a:t>
            </a:fld>
            <a:endParaRPr dirty="0" lang="en-US"/>
          </a:p>
        </p:txBody>
      </p:sp>
      <p:sp>
        <p:nvSpPr>
          <p:cNvPr id="1048912" name="Footer Placeholder 3"/>
          <p:cNvSpPr>
            <a:spLocks noGrp="1"/>
          </p:cNvSpPr>
          <p:nvPr>
            <p:ph type="ftr" sz="quarter" idx="11"/>
          </p:nvPr>
        </p:nvSpPr>
        <p:spPr/>
        <p:txBody>
          <a:bodyPr/>
          <a:p>
            <a:endParaRPr dirty="0" lang="en-US"/>
          </a:p>
        </p:txBody>
      </p:sp>
      <p:sp>
        <p:nvSpPr>
          <p:cNvPr id="1048913" name="Slide Number Placeholder 4"/>
          <p:cNvSpPr>
            <a:spLocks noGrp="1"/>
          </p:cNvSpPr>
          <p:nvPr>
            <p:ph type="sldNum" sz="quarter" idx="12"/>
          </p:nvPr>
        </p:nvSpPr>
        <p:spPr/>
        <p:txBody>
          <a:bodyPr/>
          <a:p>
            <a:fld id="{B042CA06-85FE-4C73-AB2F-5B2985A59013}" type="slidenum">
              <a:rPr lang="en-US" smtClean="0"/>
              <a:t>‹#›</a:t>
            </a:fld>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339" name=""/>
        <p:cNvGrpSpPr/>
        <p:nvPr/>
      </p:nvGrpSpPr>
      <p:grpSpPr>
        <a:xfrm>
          <a:off x="0" y="0"/>
          <a:ext cx="0" cy="0"/>
          <a:chOff x="0" y="0"/>
          <a:chExt cx="0" cy="0"/>
        </a:xfrm>
      </p:grpSpPr>
      <p:sp>
        <p:nvSpPr>
          <p:cNvPr id="1048949" name="Date Placeholder 1"/>
          <p:cNvSpPr>
            <a:spLocks noGrp="1"/>
          </p:cNvSpPr>
          <p:nvPr>
            <p:ph type="dt" sz="half" idx="10"/>
          </p:nvPr>
        </p:nvSpPr>
        <p:spPr/>
        <p:txBody>
          <a:bodyPr/>
          <a:p>
            <a:fld id="{ADED2E9F-A724-4B73-88D0-B9266309A029}" type="datetimeFigureOut">
              <a:rPr lang="en-US" smtClean="0"/>
              <a:t>10/6/2019</a:t>
            </a:fld>
            <a:endParaRPr dirty="0" lang="en-US"/>
          </a:p>
        </p:txBody>
      </p:sp>
      <p:sp>
        <p:nvSpPr>
          <p:cNvPr id="1048950" name="Footer Placeholder 2"/>
          <p:cNvSpPr>
            <a:spLocks noGrp="1"/>
          </p:cNvSpPr>
          <p:nvPr>
            <p:ph type="ftr" sz="quarter" idx="11"/>
          </p:nvPr>
        </p:nvSpPr>
        <p:spPr/>
        <p:txBody>
          <a:bodyPr/>
          <a:p>
            <a:endParaRPr dirty="0" lang="en-US"/>
          </a:p>
        </p:txBody>
      </p:sp>
      <p:sp>
        <p:nvSpPr>
          <p:cNvPr id="1048951" name="Slide Number Placeholder 3"/>
          <p:cNvSpPr>
            <a:spLocks noGrp="1"/>
          </p:cNvSpPr>
          <p:nvPr>
            <p:ph type="sldNum" sz="quarter" idx="12"/>
          </p:nvPr>
        </p:nvSpPr>
        <p:spPr/>
        <p:txBody>
          <a:bodyPr/>
          <a:p>
            <a:fld id="{B042CA06-85FE-4C73-AB2F-5B2985A59013}" type="slidenum">
              <a:rPr lang="en-US" smtClean="0"/>
              <a:t>‹#›</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340" name=""/>
        <p:cNvGrpSpPr/>
        <p:nvPr/>
      </p:nvGrpSpPr>
      <p:grpSpPr>
        <a:xfrm>
          <a:off x="0" y="0"/>
          <a:ext cx="0" cy="0"/>
          <a:chOff x="0" y="0"/>
          <a:chExt cx="0" cy="0"/>
        </a:xfrm>
      </p:grpSpPr>
      <p:sp>
        <p:nvSpPr>
          <p:cNvPr id="1048952" name="Title 1"/>
          <p:cNvSpPr>
            <a:spLocks noGrp="1"/>
          </p:cNvSpPr>
          <p:nvPr>
            <p:ph type="title"/>
          </p:nvPr>
        </p:nvSpPr>
        <p:spPr>
          <a:xfrm>
            <a:off x="457200" y="273050"/>
            <a:ext cx="3008313" cy="1162050"/>
          </a:xfrm>
        </p:spPr>
        <p:txBody>
          <a:bodyPr anchor="b"/>
          <a:lstStyle>
            <a:lvl1pPr algn="l">
              <a:defRPr b="1" sz="2000"/>
            </a:lvl1pPr>
          </a:lstStyle>
          <a:p>
            <a:r>
              <a:rPr lang="en-US" smtClean="0"/>
              <a:t>Click to edit Master title style</a:t>
            </a:r>
            <a:endParaRPr lang="en-US"/>
          </a:p>
        </p:txBody>
      </p:sp>
      <p:sp>
        <p:nvSpPr>
          <p:cNvPr id="104895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54"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955" name="Date Placeholder 4"/>
          <p:cNvSpPr>
            <a:spLocks noGrp="1"/>
          </p:cNvSpPr>
          <p:nvPr>
            <p:ph type="dt" sz="half" idx="10"/>
          </p:nvPr>
        </p:nvSpPr>
        <p:spPr/>
        <p:txBody>
          <a:bodyPr/>
          <a:p>
            <a:fld id="{ADED2E9F-A724-4B73-88D0-B9266309A029}" type="datetimeFigureOut">
              <a:rPr lang="en-US" smtClean="0"/>
              <a:t>10/6/2019</a:t>
            </a:fld>
            <a:endParaRPr dirty="0" lang="en-US"/>
          </a:p>
        </p:txBody>
      </p:sp>
      <p:sp>
        <p:nvSpPr>
          <p:cNvPr id="1048956" name="Footer Placeholder 5"/>
          <p:cNvSpPr>
            <a:spLocks noGrp="1"/>
          </p:cNvSpPr>
          <p:nvPr>
            <p:ph type="ftr" sz="quarter" idx="11"/>
          </p:nvPr>
        </p:nvSpPr>
        <p:spPr/>
        <p:txBody>
          <a:bodyPr/>
          <a:p>
            <a:endParaRPr dirty="0" lang="en-US"/>
          </a:p>
        </p:txBody>
      </p:sp>
      <p:sp>
        <p:nvSpPr>
          <p:cNvPr id="1048957" name="Slide Number Placeholder 6"/>
          <p:cNvSpPr>
            <a:spLocks noGrp="1"/>
          </p:cNvSpPr>
          <p:nvPr>
            <p:ph type="sldNum" sz="quarter" idx="12"/>
          </p:nvPr>
        </p:nvSpPr>
        <p:spPr/>
        <p:txBody>
          <a:bodyPr/>
          <a:p>
            <a:fld id="{B042CA06-85FE-4C73-AB2F-5B2985A59013}" type="slidenum">
              <a:rPr lang="en-US" smtClean="0"/>
              <a:t>‹#›</a:t>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334" name=""/>
        <p:cNvGrpSpPr/>
        <p:nvPr/>
      </p:nvGrpSpPr>
      <p:grpSpPr>
        <a:xfrm>
          <a:off x="0" y="0"/>
          <a:ext cx="0" cy="0"/>
          <a:chOff x="0" y="0"/>
          <a:chExt cx="0" cy="0"/>
        </a:xfrm>
      </p:grpSpPr>
      <p:sp>
        <p:nvSpPr>
          <p:cNvPr id="1048919" name="Title 1"/>
          <p:cNvSpPr>
            <a:spLocks noGrp="1"/>
          </p:cNvSpPr>
          <p:nvPr>
            <p:ph type="title"/>
          </p:nvPr>
        </p:nvSpPr>
        <p:spPr>
          <a:xfrm>
            <a:off x="1792288" y="4800600"/>
            <a:ext cx="5486400" cy="566738"/>
          </a:xfrm>
        </p:spPr>
        <p:txBody>
          <a:bodyPr anchor="b"/>
          <a:lstStyle>
            <a:lvl1pPr algn="l">
              <a:defRPr b="1" sz="2000"/>
            </a:lvl1pPr>
          </a:lstStyle>
          <a:p>
            <a:r>
              <a:rPr lang="en-US" smtClean="0"/>
              <a:t>Click to edit Master title style</a:t>
            </a:r>
            <a:endParaRPr lang="en-US"/>
          </a:p>
        </p:txBody>
      </p:sp>
      <p:sp>
        <p:nvSpPr>
          <p:cNvPr id="1048920"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dirty="0" lang="en-US"/>
          </a:p>
        </p:txBody>
      </p:sp>
      <p:sp>
        <p:nvSpPr>
          <p:cNvPr id="1048921"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922" name="Date Placeholder 4"/>
          <p:cNvSpPr>
            <a:spLocks noGrp="1"/>
          </p:cNvSpPr>
          <p:nvPr>
            <p:ph type="dt" sz="half" idx="10"/>
          </p:nvPr>
        </p:nvSpPr>
        <p:spPr/>
        <p:txBody>
          <a:bodyPr/>
          <a:p>
            <a:fld id="{ADED2E9F-A724-4B73-88D0-B9266309A029}" type="datetimeFigureOut">
              <a:rPr lang="en-US" smtClean="0"/>
              <a:t>10/6/2019</a:t>
            </a:fld>
            <a:endParaRPr dirty="0" lang="en-US"/>
          </a:p>
        </p:txBody>
      </p:sp>
      <p:sp>
        <p:nvSpPr>
          <p:cNvPr id="1048923" name="Footer Placeholder 5"/>
          <p:cNvSpPr>
            <a:spLocks noGrp="1"/>
          </p:cNvSpPr>
          <p:nvPr>
            <p:ph type="ftr" sz="quarter" idx="11"/>
          </p:nvPr>
        </p:nvSpPr>
        <p:spPr/>
        <p:txBody>
          <a:bodyPr/>
          <a:p>
            <a:endParaRPr dirty="0" lang="en-US"/>
          </a:p>
        </p:txBody>
      </p:sp>
      <p:sp>
        <p:nvSpPr>
          <p:cNvPr id="1048924" name="Slide Number Placeholder 6"/>
          <p:cNvSpPr>
            <a:spLocks noGrp="1"/>
          </p:cNvSpPr>
          <p:nvPr>
            <p:ph type="sldNum" sz="quarter" idx="12"/>
          </p:nvPr>
        </p:nvSpPr>
        <p:spPr/>
        <p:txBody>
          <a:bodyPr/>
          <a:p>
            <a:fld id="{B042CA06-85FE-4C73-AB2F-5B2985A59013}" type="slidenum">
              <a:rPr lang="en-US" smtClean="0"/>
              <a:t>‹#›</a:t>
            </a:fld>
            <a:endParaRPr dirty="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47"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p:spPr>
        <p:txBody>
          <a:bodyPr anchor="ctr" bIns="45720" lIns="91440" rIns="91440" rtlCol="0" tIns="45720" vert="horz">
            <a:normAutofit/>
          </a:bodyPr>
          <a:p>
            <a:r>
              <a:rPr lang="en-US" smtClean="0"/>
              <a:t>Click to edit Master title style</a:t>
            </a:r>
            <a:endParaRPr lang="en-US"/>
          </a:p>
        </p:txBody>
      </p:sp>
      <p:sp>
        <p:nvSpPr>
          <p:cNvPr id="1048577" name="Text Placeholder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ADED2E9F-A724-4B73-88D0-B9266309A029}" type="datetimeFigureOut">
              <a:rPr lang="en-US" smtClean="0"/>
              <a:t>10/6/2019</a:t>
            </a:fld>
            <a:endParaRPr dirty="0" lang="en-US"/>
          </a:p>
        </p:txBody>
      </p:sp>
      <p:sp>
        <p:nvSpPr>
          <p:cNvPr id="1048579" name="Footer Placeholder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dirty="0" lang="en-US"/>
          </a:p>
        </p:txBody>
      </p:sp>
      <p:sp>
        <p:nvSpPr>
          <p:cNvPr id="1048580" name="Slide Number Placeholder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B042CA06-85FE-4C73-AB2F-5B2985A59013}" type="slidenum">
              <a:rPr lang="en-US" smtClean="0"/>
              <a:t>‹#›</a:t>
            </a:fld>
            <a:endParaRPr dirty="0"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70" name=""/>
        <p:cNvGrpSpPr/>
        <p:nvPr/>
      </p:nvGrpSpPr>
      <p:grpSpPr>
        <a:xfrm>
          <a:off x="0" y="0"/>
          <a:ext cx="0" cy="0"/>
          <a:chOff x="0" y="0"/>
          <a:chExt cx="0" cy="0"/>
        </a:xfrm>
      </p:grpSpPr>
      <p:sp>
        <p:nvSpPr>
          <p:cNvPr id="1048605" name="Title 1"/>
          <p:cNvSpPr>
            <a:spLocks noGrp="1"/>
          </p:cNvSpPr>
          <p:nvPr>
            <p:ph type="ctrTitle"/>
          </p:nvPr>
        </p:nvSpPr>
        <p:spPr>
          <a:xfrm>
            <a:off x="685800" y="785794"/>
            <a:ext cx="7772400" cy="2714644"/>
          </a:xfrm>
        </p:spPr>
        <p:txBody>
          <a:bodyPr>
            <a:normAutofit/>
          </a:bodyPr>
          <a:p>
            <a:r>
              <a:rPr dirty="0" lang="en-US" smtClean="0"/>
              <a:t/>
            </a:r>
            <a:br>
              <a:rPr dirty="0" lang="en-US" smtClean="0"/>
            </a:br>
            <a:r>
              <a:rPr b="1" dirty="0" lang="en-US" smtClean="0"/>
              <a:t>GENDER AND SEXUALITY</a:t>
            </a:r>
            <a:br>
              <a:rPr b="1" dirty="0" lang="en-US" smtClean="0"/>
            </a:br>
            <a:endParaRPr b="1" dirty="0" lang="en-US"/>
          </a:p>
        </p:txBody>
      </p:sp>
      <p:sp>
        <p:nvSpPr>
          <p:cNvPr id="1048606" name="Subtitle 2"/>
          <p:cNvSpPr>
            <a:spLocks noGrp="1"/>
          </p:cNvSpPr>
          <p:nvPr>
            <p:ph type="subTitle" idx="1"/>
          </p:nvPr>
        </p:nvSpPr>
        <p:spPr>
          <a:xfrm>
            <a:off x="714348" y="3857628"/>
            <a:ext cx="8215370" cy="1714512"/>
          </a:xfrm>
        </p:spPr>
        <p:txBody>
          <a:bodyPr>
            <a:normAutofit/>
          </a:bodyPr>
          <a:p>
            <a:r>
              <a:rPr b="1" dirty="0" sz="3600" lang="en-US" smtClean="0">
                <a:latin typeface="Arial Black" pitchFamily="34" charset="0"/>
              </a:rPr>
              <a:t>MARCH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81" name=""/>
        <p:cNvGrpSpPr/>
        <p:nvPr/>
      </p:nvGrpSpPr>
      <p:grpSpPr>
        <a:xfrm>
          <a:off x="0" y="0"/>
          <a:ext cx="0" cy="0"/>
          <a:chOff x="0" y="0"/>
          <a:chExt cx="0" cy="0"/>
        </a:xfrm>
      </p:grpSpPr>
      <p:sp>
        <p:nvSpPr>
          <p:cNvPr id="1048626" name="Title 1"/>
          <p:cNvSpPr>
            <a:spLocks noGrp="1"/>
          </p:cNvSpPr>
          <p:nvPr>
            <p:ph type="title"/>
          </p:nvPr>
        </p:nvSpPr>
        <p:spPr>
          <a:xfrm>
            <a:off x="457200" y="214290"/>
            <a:ext cx="8229600" cy="714380"/>
          </a:xfrm>
        </p:spPr>
        <p:txBody>
          <a:bodyPr>
            <a:normAutofit fontScale="90000"/>
          </a:bodyPr>
          <a:p>
            <a:r>
              <a:rPr b="1" dirty="0" lang="en-US" smtClean="0"/>
              <a:t>Goal 14: Life Below Water</a:t>
            </a:r>
            <a:r>
              <a:rPr dirty="0" lang="en-US" smtClean="0"/>
              <a:t/>
            </a:r>
            <a:br>
              <a:rPr dirty="0" lang="en-US" smtClean="0"/>
            </a:br>
            <a:endParaRPr dirty="0" lang="en-US"/>
          </a:p>
        </p:txBody>
      </p:sp>
      <p:sp>
        <p:nvSpPr>
          <p:cNvPr id="1048627" name="Content Placeholder 2"/>
          <p:cNvSpPr>
            <a:spLocks noGrp="1"/>
          </p:cNvSpPr>
          <p:nvPr>
            <p:ph idx="1"/>
          </p:nvPr>
        </p:nvSpPr>
        <p:spPr>
          <a:xfrm>
            <a:off x="457200" y="428604"/>
            <a:ext cx="8472518" cy="6429396"/>
          </a:xfrm>
        </p:spPr>
        <p:txBody>
          <a:bodyPr>
            <a:normAutofit fontScale="85000" lnSpcReduction="10000"/>
          </a:bodyPr>
          <a:p>
            <a:r>
              <a:rPr dirty="0" lang="en-US" smtClean="0"/>
              <a:t>Conserve and sustainably use the oceans, seas and marine resources for sustainable development</a:t>
            </a:r>
          </a:p>
          <a:p>
            <a:pPr>
              <a:buNone/>
            </a:pPr>
            <a:r>
              <a:rPr b="1" dirty="0" lang="en-US" smtClean="0"/>
              <a:t>Goal 15: Life on Land</a:t>
            </a:r>
            <a:endParaRPr dirty="0" lang="en-US" smtClean="0"/>
          </a:p>
          <a:p>
            <a:r>
              <a:rPr dirty="0" lang="en-US" smtClean="0"/>
              <a:t>Life on Land – Protect, restore and promote sustainable use of terrestrial ecosystems, sustainably manage forests, combat desertification, and halt and reverse land degradation and halt biodiversity loss</a:t>
            </a:r>
            <a:r>
              <a:rPr baseline="30000" dirty="0" lang="en-US" smtClean="0"/>
              <a:t>.</a:t>
            </a:r>
            <a:endParaRPr dirty="0" lang="en-US" smtClean="0"/>
          </a:p>
          <a:p>
            <a:pPr>
              <a:buNone/>
            </a:pPr>
            <a:r>
              <a:rPr b="1" dirty="0" lang="en-US" smtClean="0"/>
              <a:t>Goal 16: Peace, Justice and Strong Institutions</a:t>
            </a:r>
            <a:endParaRPr dirty="0" lang="en-US" smtClean="0"/>
          </a:p>
          <a:p>
            <a:r>
              <a:rPr dirty="0" lang="en-US" smtClean="0"/>
              <a:t> Promote peaceful and inclusive societies for sustainable development, provide access to justice for all and build effective, accountable and inclusive institutions at all levels</a:t>
            </a:r>
            <a:r>
              <a:rPr baseline="30000" dirty="0" lang="en-US" smtClean="0"/>
              <a:t>.</a:t>
            </a:r>
            <a:endParaRPr dirty="0" lang="en-US" smtClean="0"/>
          </a:p>
          <a:p>
            <a:pPr>
              <a:buNone/>
            </a:pPr>
            <a:r>
              <a:rPr b="1" dirty="0" lang="en-US" smtClean="0"/>
              <a:t>Goal 17: Partnerships for the Goals</a:t>
            </a:r>
            <a:endParaRPr dirty="0" lang="en-US" smtClean="0"/>
          </a:p>
          <a:p>
            <a:r>
              <a:rPr dirty="0" lang="en-US" smtClean="0"/>
              <a:t>Strengthen the means of implementation and revitalize the global partnership for sustainable development</a:t>
            </a:r>
          </a:p>
          <a:p>
            <a:endParaRPr dirty="0" lang="en-US" smtClean="0"/>
          </a:p>
          <a:p>
            <a:endParaRPr dirty="0"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291" name=""/>
        <p:cNvGrpSpPr/>
        <p:nvPr/>
      </p:nvGrpSpPr>
      <p:grpSpPr>
        <a:xfrm>
          <a:off x="0" y="0"/>
          <a:ext cx="0" cy="0"/>
          <a:chOff x="0" y="0"/>
          <a:chExt cx="0" cy="0"/>
        </a:xfrm>
      </p:grpSpPr>
      <p:sp>
        <p:nvSpPr>
          <p:cNvPr id="1048829" name="Title 1"/>
          <p:cNvSpPr>
            <a:spLocks noGrp="1"/>
          </p:cNvSpPr>
          <p:nvPr>
            <p:ph type="title"/>
          </p:nvPr>
        </p:nvSpPr>
        <p:spPr/>
        <p:txBody>
          <a:bodyPr>
            <a:normAutofit fontScale="90000"/>
          </a:bodyPr>
          <a:p>
            <a:r>
              <a:rPr dirty="0" lang="en-US" smtClean="0"/>
              <a:t>Effects of Gender Based Violence </a:t>
            </a:r>
            <a:br>
              <a:rPr dirty="0" lang="en-US" smtClean="0"/>
            </a:br>
            <a:endParaRPr dirty="0" lang="en-US"/>
          </a:p>
        </p:txBody>
      </p:sp>
      <p:sp>
        <p:nvSpPr>
          <p:cNvPr id="1048830" name="Content Placeholder 2"/>
          <p:cNvSpPr>
            <a:spLocks noGrp="1"/>
          </p:cNvSpPr>
          <p:nvPr>
            <p:ph idx="1"/>
          </p:nvPr>
        </p:nvSpPr>
        <p:spPr>
          <a:xfrm>
            <a:off x="457200" y="1600200"/>
            <a:ext cx="8686800" cy="5472138"/>
          </a:xfrm>
        </p:spPr>
        <p:txBody>
          <a:bodyPr>
            <a:normAutofit fontScale="81250" lnSpcReduction="10000"/>
          </a:bodyPr>
          <a:p>
            <a:r>
              <a:rPr dirty="0" lang="en-US" smtClean="0"/>
              <a:t>Gender based violence typically has physical, psychological, and social effects.</a:t>
            </a:r>
          </a:p>
          <a:p>
            <a:pPr indent="-514350" marL="514350">
              <a:buAutoNum type="alphaLcPeriod"/>
            </a:pPr>
            <a:r>
              <a:rPr b="1" dirty="0" lang="en-US" smtClean="0"/>
              <a:t>Physical effects</a:t>
            </a:r>
          </a:p>
          <a:p>
            <a:r>
              <a:rPr dirty="0" lang="en-US" smtClean="0"/>
              <a:t>injury</a:t>
            </a:r>
          </a:p>
          <a:p>
            <a:r>
              <a:rPr dirty="0" lang="en-US" smtClean="0"/>
              <a:t>disability</a:t>
            </a:r>
          </a:p>
          <a:p>
            <a:r>
              <a:rPr dirty="0" lang="en-US" smtClean="0"/>
              <a:t>chronic health problems (irritable bowel syndrome, gastrointestinal disorders, various chronic pain </a:t>
            </a:r>
          </a:p>
          <a:p>
            <a:r>
              <a:rPr dirty="0" lang="en-US" smtClean="0"/>
              <a:t>syndromes, hypertension, etc.) </a:t>
            </a:r>
          </a:p>
          <a:p>
            <a:r>
              <a:rPr dirty="0" lang="en-US" smtClean="0"/>
              <a:t>sexual and reproductive health problems (contracting sexually transmitted diseases, spread of HIV/AIDS, high</a:t>
            </a:r>
          </a:p>
          <a:p>
            <a:r>
              <a:rPr dirty="0" lang="en-US" smtClean="0"/>
              <a:t>risk pregnancies, etc.)</a:t>
            </a:r>
          </a:p>
          <a:p>
            <a:r>
              <a:rPr dirty="0" lang="en-US" smtClean="0"/>
              <a:t>death</a:t>
            </a:r>
          </a:p>
          <a:p>
            <a:pPr indent="-514350" marL="514350"/>
            <a:endParaRPr dirty="0"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292" name=""/>
        <p:cNvGrpSpPr/>
        <p:nvPr/>
      </p:nvGrpSpPr>
      <p:grpSpPr>
        <a:xfrm>
          <a:off x="0" y="0"/>
          <a:ext cx="0" cy="0"/>
          <a:chOff x="0" y="0"/>
          <a:chExt cx="0" cy="0"/>
        </a:xfrm>
      </p:grpSpPr>
      <p:sp>
        <p:nvSpPr>
          <p:cNvPr id="1048831" name="Title 1"/>
          <p:cNvSpPr>
            <a:spLocks noGrp="1"/>
          </p:cNvSpPr>
          <p:nvPr>
            <p:ph type="title"/>
          </p:nvPr>
        </p:nvSpPr>
        <p:spPr/>
        <p:txBody>
          <a:bodyPr/>
          <a:p>
            <a:r>
              <a:rPr dirty="0" lang="en-US" smtClean="0"/>
              <a:t>b. Psychosocial effects</a:t>
            </a:r>
            <a:endParaRPr dirty="0" lang="en-US"/>
          </a:p>
        </p:txBody>
      </p:sp>
      <p:sp>
        <p:nvSpPr>
          <p:cNvPr id="1048832" name="Content Placeholder 2"/>
          <p:cNvSpPr>
            <a:spLocks noGrp="1"/>
          </p:cNvSpPr>
          <p:nvPr>
            <p:ph idx="1"/>
          </p:nvPr>
        </p:nvSpPr>
        <p:spPr>
          <a:xfrm>
            <a:off x="457200" y="1600200"/>
            <a:ext cx="8686800" cy="5043510"/>
          </a:xfrm>
        </p:spPr>
        <p:txBody>
          <a:bodyPr>
            <a:normAutofit fontScale="93750" lnSpcReduction="20000"/>
          </a:bodyPr>
          <a:p>
            <a:r>
              <a:rPr dirty="0" lang="en-US" smtClean="0"/>
              <a:t>Psychological</a:t>
            </a:r>
          </a:p>
          <a:p>
            <a:r>
              <a:rPr dirty="0" lang="en-US" smtClean="0"/>
              <a:t>Effects can be both direct/ indirect </a:t>
            </a:r>
          </a:p>
          <a:p>
            <a:pPr>
              <a:buFont typeface="Wingdings" pitchFamily="2" charset="2"/>
              <a:buChar char="Ø"/>
            </a:pPr>
            <a:r>
              <a:rPr dirty="0" lang="en-US" smtClean="0"/>
              <a:t>Direct to individual:</a:t>
            </a:r>
          </a:p>
          <a:p>
            <a:r>
              <a:rPr dirty="0" lang="en-US" smtClean="0"/>
              <a:t> anxiety</a:t>
            </a:r>
          </a:p>
          <a:p>
            <a:r>
              <a:rPr dirty="0" lang="en-US" smtClean="0"/>
              <a:t> fear</a:t>
            </a:r>
          </a:p>
          <a:p>
            <a:r>
              <a:rPr dirty="0" lang="en-US" smtClean="0"/>
              <a:t> mistrust of others</a:t>
            </a:r>
          </a:p>
          <a:p>
            <a:r>
              <a:rPr dirty="0" lang="en-US" smtClean="0"/>
              <a:t> inability to concentrate </a:t>
            </a:r>
          </a:p>
          <a:p>
            <a:r>
              <a:rPr dirty="0" lang="en-US" smtClean="0"/>
              <a:t>Loneliness</a:t>
            </a:r>
          </a:p>
          <a:p>
            <a:r>
              <a:rPr dirty="0" lang="en-US" smtClean="0"/>
              <a:t> post traumatic stress disorder</a:t>
            </a:r>
          </a:p>
          <a:p>
            <a:r>
              <a:rPr dirty="0" lang="en-US" smtClean="0"/>
              <a:t>Depression</a:t>
            </a:r>
          </a:p>
          <a:p>
            <a:r>
              <a:rPr dirty="0" lang="en-US" smtClean="0"/>
              <a:t> suicide, etc.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293" name=""/>
        <p:cNvGrpSpPr/>
        <p:nvPr/>
      </p:nvGrpSpPr>
      <p:grpSpPr>
        <a:xfrm>
          <a:off x="0" y="0"/>
          <a:ext cx="0" cy="0"/>
          <a:chOff x="0" y="0"/>
          <a:chExt cx="0" cy="0"/>
        </a:xfrm>
      </p:grpSpPr>
      <p:sp>
        <p:nvSpPr>
          <p:cNvPr id="1048833" name="Title 1"/>
          <p:cNvSpPr>
            <a:spLocks noGrp="1"/>
          </p:cNvSpPr>
          <p:nvPr>
            <p:ph type="title"/>
          </p:nvPr>
        </p:nvSpPr>
        <p:spPr/>
        <p:txBody>
          <a:bodyPr>
            <a:normAutofit fontScale="90000"/>
          </a:bodyPr>
          <a:p>
            <a:r>
              <a:rPr b="1" dirty="0" lang="en-US" smtClean="0"/>
              <a:t>Direct effects to family and dependants</a:t>
            </a:r>
            <a:r>
              <a:rPr dirty="0" lang="en-US" smtClean="0"/>
              <a:t>:</a:t>
            </a:r>
            <a:br>
              <a:rPr dirty="0" lang="en-US" smtClean="0"/>
            </a:br>
            <a:endParaRPr dirty="0" lang="en-US"/>
          </a:p>
        </p:txBody>
      </p:sp>
      <p:sp>
        <p:nvSpPr>
          <p:cNvPr id="1048834" name="Content Placeholder 2"/>
          <p:cNvSpPr>
            <a:spLocks noGrp="1"/>
          </p:cNvSpPr>
          <p:nvPr>
            <p:ph idx="1"/>
          </p:nvPr>
        </p:nvSpPr>
        <p:spPr>
          <a:xfrm>
            <a:off x="457200" y="1600200"/>
            <a:ext cx="8229600" cy="5257800"/>
          </a:xfrm>
        </p:spPr>
        <p:txBody>
          <a:bodyPr>
            <a:normAutofit fontScale="96875" lnSpcReduction="10000"/>
          </a:bodyPr>
          <a:p>
            <a:r>
              <a:rPr dirty="0" lang="en-US" smtClean="0"/>
              <a:t>divorce, or broken families;</a:t>
            </a:r>
          </a:p>
          <a:p>
            <a:r>
              <a:rPr dirty="0" lang="en-US" smtClean="0"/>
              <a:t>jeopardized family’s economic and emotional development</a:t>
            </a:r>
          </a:p>
          <a:p>
            <a:r>
              <a:rPr dirty="0" lang="en-US" smtClean="0"/>
              <a:t>babies born with health disorders as a result of violence experienced by the mother during </a:t>
            </a:r>
          </a:p>
          <a:p>
            <a:r>
              <a:rPr dirty="0" lang="en-US" smtClean="0"/>
              <a:t>pregnancy (i.e. premature birth or low birth weight);</a:t>
            </a:r>
          </a:p>
          <a:p>
            <a:r>
              <a:rPr dirty="0" lang="en-US" smtClean="0"/>
              <a:t>increased likelihood of violence against children growing up in households where there is domestic violence; </a:t>
            </a:r>
          </a:p>
          <a:p>
            <a:pPr>
              <a:buNone/>
            </a:pPr>
            <a:endParaRPr dirty="0" lang="en-US" smtClean="0"/>
          </a:p>
          <a:p>
            <a:endParaRPr dirty="0"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294" name=""/>
        <p:cNvGrpSpPr/>
        <p:nvPr/>
      </p:nvGrpSpPr>
      <p:grpSpPr>
        <a:xfrm>
          <a:off x="0" y="0"/>
          <a:ext cx="0" cy="0"/>
          <a:chOff x="0" y="0"/>
          <a:chExt cx="0" cy="0"/>
        </a:xfrm>
      </p:grpSpPr>
      <p:sp>
        <p:nvSpPr>
          <p:cNvPr id="1048835" name="Title 1"/>
          <p:cNvSpPr>
            <a:spLocks noGrp="1"/>
          </p:cNvSpPr>
          <p:nvPr>
            <p:ph type="title"/>
          </p:nvPr>
        </p:nvSpPr>
        <p:spPr/>
        <p:txBody>
          <a:bodyPr/>
          <a:p>
            <a:r>
              <a:rPr dirty="0" lang="en-US" smtClean="0"/>
              <a:t>cont</a:t>
            </a:r>
            <a:endParaRPr dirty="0" lang="en-US"/>
          </a:p>
        </p:txBody>
      </p:sp>
      <p:sp>
        <p:nvSpPr>
          <p:cNvPr id="1048836" name="Content Placeholder 2"/>
          <p:cNvSpPr>
            <a:spLocks noGrp="1"/>
          </p:cNvSpPr>
          <p:nvPr>
            <p:ph idx="1"/>
          </p:nvPr>
        </p:nvSpPr>
        <p:spPr>
          <a:xfrm>
            <a:off x="457200" y="1600200"/>
            <a:ext cx="8543956" cy="5043510"/>
          </a:xfrm>
        </p:spPr>
        <p:txBody>
          <a:bodyPr>
            <a:normAutofit/>
          </a:bodyPr>
          <a:p>
            <a:r>
              <a:rPr dirty="0" lang="en-US" smtClean="0"/>
              <a:t>collateral effects on children who witness violence at home (emotional and behavioral </a:t>
            </a:r>
          </a:p>
          <a:p>
            <a:r>
              <a:rPr dirty="0" lang="en-US" smtClean="0"/>
              <a:t>disturbances, e.g. withdrawal, low self esteem, nightmares, self blame, aggression against peers, family members, and property; increased risk of growing up to be either a perpetrator or a victim of violence)</a:t>
            </a:r>
          </a:p>
          <a:p>
            <a:endParaRPr dirty="0"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295" name=""/>
        <p:cNvGrpSpPr/>
        <p:nvPr/>
      </p:nvGrpSpPr>
      <p:grpSpPr>
        <a:xfrm>
          <a:off x="0" y="0"/>
          <a:ext cx="0" cy="0"/>
          <a:chOff x="0" y="0"/>
          <a:chExt cx="0" cy="0"/>
        </a:xfrm>
      </p:grpSpPr>
      <p:sp>
        <p:nvSpPr>
          <p:cNvPr id="1048837" name="Title 3"/>
          <p:cNvSpPr>
            <a:spLocks noGrp="1"/>
          </p:cNvSpPr>
          <p:nvPr>
            <p:ph type="title"/>
          </p:nvPr>
        </p:nvSpPr>
        <p:spPr/>
        <p:txBody>
          <a:bodyPr>
            <a:normAutofit fontScale="90000"/>
          </a:bodyPr>
          <a:p>
            <a:r>
              <a:rPr b="1" dirty="0" lang="en-US" smtClean="0"/>
              <a:t>Indirect effects </a:t>
            </a:r>
            <a:r>
              <a:rPr dirty="0" lang="en-US" smtClean="0"/>
              <a:t/>
            </a:r>
            <a:br>
              <a:rPr dirty="0" lang="en-US" smtClean="0"/>
            </a:br>
            <a:endParaRPr dirty="0" lang="en-US"/>
          </a:p>
        </p:txBody>
      </p:sp>
      <p:sp>
        <p:nvSpPr>
          <p:cNvPr id="1048838" name="Title 1"/>
          <p:cNvSpPr>
            <a:spLocks noGrp="1"/>
          </p:cNvSpPr>
          <p:nvPr>
            <p:ph idx="1"/>
          </p:nvPr>
        </p:nvSpPr>
        <p:spPr>
          <a:xfrm>
            <a:off x="457200" y="1071546"/>
            <a:ext cx="8229600" cy="5786454"/>
          </a:xfrm>
        </p:spPr>
        <p:txBody>
          <a:bodyPr>
            <a:normAutofit fontScale="96875" lnSpcReduction="10000"/>
          </a:bodyPr>
          <a:p>
            <a:r>
              <a:rPr dirty="0" lang="en-US" smtClean="0"/>
              <a:t>psychosomatic illnesses</a:t>
            </a:r>
          </a:p>
          <a:p>
            <a:r>
              <a:rPr dirty="0" lang="en-US" smtClean="0"/>
              <a:t> withdrawal</a:t>
            </a:r>
          </a:p>
          <a:p>
            <a:r>
              <a:rPr dirty="0" lang="en-US" smtClean="0"/>
              <a:t> alcohol or drug use</a:t>
            </a:r>
          </a:p>
          <a:p>
            <a:r>
              <a:rPr dirty="0" lang="en-US" smtClean="0"/>
              <a:t>Compromised ability of survivor to care for her children (e.g. child malnutrition and neglect due to </a:t>
            </a:r>
          </a:p>
          <a:p>
            <a:r>
              <a:rPr dirty="0" lang="en-US" smtClean="0"/>
              <a:t>constraining effect of violence on women’s livelihood strategies and their bargaining position in marriage)</a:t>
            </a:r>
          </a:p>
          <a:p>
            <a:r>
              <a:rPr dirty="0" lang="en-US" smtClean="0"/>
              <a:t>Ambivalent or negative attitudes of a rape survivor towards the resulting child.</a:t>
            </a:r>
          </a:p>
          <a:p>
            <a:pPr>
              <a:buNone/>
            </a:pPr>
            <a:r>
              <a:rPr dirty="0" lang="en-US" smtClean="0"/>
              <a:t/>
            </a:r>
            <a:br>
              <a:rPr dirty="0" lang="en-US" smtClean="0"/>
            </a:br>
            <a:endParaRPr dirty="0"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296" name=""/>
        <p:cNvGrpSpPr/>
        <p:nvPr/>
      </p:nvGrpSpPr>
      <p:grpSpPr>
        <a:xfrm>
          <a:off x="0" y="0"/>
          <a:ext cx="0" cy="0"/>
          <a:chOff x="0" y="0"/>
          <a:chExt cx="0" cy="0"/>
        </a:xfrm>
      </p:grpSpPr>
      <p:sp>
        <p:nvSpPr>
          <p:cNvPr id="1048839" name="Title 1"/>
          <p:cNvSpPr>
            <a:spLocks noGrp="1"/>
          </p:cNvSpPr>
          <p:nvPr>
            <p:ph type="title"/>
          </p:nvPr>
        </p:nvSpPr>
        <p:spPr>
          <a:xfrm>
            <a:off x="457200" y="0"/>
            <a:ext cx="8229600" cy="1417638"/>
          </a:xfrm>
        </p:spPr>
        <p:txBody>
          <a:bodyPr>
            <a:normAutofit fontScale="90000"/>
          </a:bodyPr>
          <a:p>
            <a:r>
              <a:rPr b="1" dirty="0" lang="en-US" smtClean="0"/>
              <a:t>The impact of violence on the perpetrators</a:t>
            </a:r>
            <a:r>
              <a:rPr dirty="0" lang="en-US" smtClean="0"/>
              <a:t>:</a:t>
            </a:r>
            <a:br>
              <a:rPr dirty="0" lang="en-US" smtClean="0"/>
            </a:br>
            <a:endParaRPr dirty="0" lang="en-US"/>
          </a:p>
        </p:txBody>
      </p:sp>
      <p:sp>
        <p:nvSpPr>
          <p:cNvPr id="1048840" name="Content Placeholder 2"/>
          <p:cNvSpPr>
            <a:spLocks noGrp="1"/>
          </p:cNvSpPr>
          <p:nvPr>
            <p:ph idx="1"/>
          </p:nvPr>
        </p:nvSpPr>
        <p:spPr>
          <a:xfrm>
            <a:off x="457200" y="1285860"/>
            <a:ext cx="8686800" cy="5429288"/>
          </a:xfrm>
        </p:spPr>
        <p:txBody>
          <a:bodyPr>
            <a:normAutofit fontScale="93750" lnSpcReduction="10000"/>
          </a:bodyPr>
          <a:p>
            <a:endParaRPr dirty="0" lang="en-US" smtClean="0"/>
          </a:p>
          <a:p>
            <a:r>
              <a:rPr dirty="0" lang="en-US" smtClean="0"/>
              <a:t>sanctioning by community, facing arrest and imprisonment; </a:t>
            </a:r>
          </a:p>
          <a:p>
            <a:r>
              <a:rPr dirty="0" lang="en-US" smtClean="0"/>
              <a:t> legal restrictions on seeing their families, divorce, or the break up of their families;</a:t>
            </a:r>
          </a:p>
          <a:p>
            <a:r>
              <a:rPr dirty="0" lang="en-US" smtClean="0"/>
              <a:t>feeling of alienation from their families; </a:t>
            </a:r>
          </a:p>
          <a:p>
            <a:r>
              <a:rPr dirty="0" lang="en-US" smtClean="0"/>
              <a:t>minimizing the significance of violence for which they are responsible; deflecting the responsibility for violence onto their partner and failure to associate it with their relationship;</a:t>
            </a:r>
          </a:p>
          <a:p>
            <a:r>
              <a:rPr dirty="0" lang="en-US" smtClean="0"/>
              <a:t>increased tension in the home </a:t>
            </a:r>
          </a:p>
          <a:p>
            <a:endParaRPr dirty="0"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297" name=""/>
        <p:cNvGrpSpPr/>
        <p:nvPr/>
      </p:nvGrpSpPr>
      <p:grpSpPr>
        <a:xfrm>
          <a:off x="0" y="0"/>
          <a:ext cx="0" cy="0"/>
          <a:chOff x="0" y="0"/>
          <a:chExt cx="0" cy="0"/>
        </a:xfrm>
      </p:grpSpPr>
      <p:sp>
        <p:nvSpPr>
          <p:cNvPr id="1048841" name="Title 1"/>
          <p:cNvSpPr>
            <a:spLocks noGrp="1"/>
          </p:cNvSpPr>
          <p:nvPr>
            <p:ph type="title"/>
          </p:nvPr>
        </p:nvSpPr>
        <p:spPr/>
        <p:txBody>
          <a:bodyPr>
            <a:normAutofit fontScale="90000"/>
          </a:bodyPr>
          <a:p>
            <a:r>
              <a:rPr dirty="0" lang="en-US" smtClean="0"/>
              <a:t>The impact of violence on society</a:t>
            </a:r>
            <a:endParaRPr dirty="0" lang="en-US"/>
          </a:p>
        </p:txBody>
      </p:sp>
      <p:sp>
        <p:nvSpPr>
          <p:cNvPr id="1048842" name="Content Placeholder 2"/>
          <p:cNvSpPr>
            <a:spLocks noGrp="1"/>
          </p:cNvSpPr>
          <p:nvPr>
            <p:ph idx="1"/>
          </p:nvPr>
        </p:nvSpPr>
        <p:spPr>
          <a:xfrm>
            <a:off x="457200" y="1196752"/>
            <a:ext cx="8543956" cy="5661248"/>
          </a:xfrm>
        </p:spPr>
        <p:txBody>
          <a:bodyPr>
            <a:normAutofit fontScale="87500" lnSpcReduction="20000"/>
          </a:bodyPr>
          <a:p>
            <a:r>
              <a:rPr dirty="0" lang="en-US" smtClean="0"/>
              <a:t>burden on health and judicial systems</a:t>
            </a:r>
          </a:p>
          <a:p>
            <a:r>
              <a:rPr dirty="0" lang="en-US" smtClean="0"/>
              <a:t>hindrance to economic stability and growth through women’s lost productivity</a:t>
            </a:r>
          </a:p>
          <a:p>
            <a:r>
              <a:rPr dirty="0" lang="en-US" smtClean="0"/>
              <a:t>hindrance to women’s participation in the development processes and lessening of their contribution to social and economic development.</a:t>
            </a:r>
          </a:p>
          <a:p>
            <a:r>
              <a:rPr dirty="0" lang="en-US" smtClean="0"/>
              <a:t>constrained ability of women to respond to rapid social, political, or economic change.</a:t>
            </a:r>
          </a:p>
          <a:p>
            <a:r>
              <a:rPr dirty="0" lang="en-US" smtClean="0"/>
              <a:t>breakdown of trust in social relationships</a:t>
            </a:r>
          </a:p>
          <a:p>
            <a:r>
              <a:rPr dirty="0" lang="en-US" smtClean="0"/>
              <a:t>weakened support networks on which people’s survival strategies depend.</a:t>
            </a:r>
          </a:p>
          <a:p>
            <a:r>
              <a:rPr dirty="0" lang="en-US" smtClean="0"/>
              <a:t>strained and fragmented networks that are of vital importance in strengthening the capabilities of communities in times of stress and upheaval</a:t>
            </a:r>
          </a:p>
          <a:p>
            <a:pPr>
              <a:buNone/>
            </a:pPr>
            <a:endParaRPr dirty="0" lang="en-US" smtClean="0"/>
          </a:p>
          <a:p>
            <a:endParaRPr dirty="0"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298" name=""/>
        <p:cNvGrpSpPr/>
        <p:nvPr/>
      </p:nvGrpSpPr>
      <p:grpSpPr>
        <a:xfrm>
          <a:off x="0" y="0"/>
          <a:ext cx="0" cy="0"/>
          <a:chOff x="0" y="0"/>
          <a:chExt cx="0" cy="0"/>
        </a:xfrm>
      </p:grpSpPr>
      <p:sp>
        <p:nvSpPr>
          <p:cNvPr id="1048843" name="Title 1"/>
          <p:cNvSpPr>
            <a:spLocks noGrp="1"/>
          </p:cNvSpPr>
          <p:nvPr>
            <p:ph type="title"/>
          </p:nvPr>
        </p:nvSpPr>
        <p:spPr/>
        <p:txBody>
          <a:bodyPr/>
          <a:p>
            <a:r>
              <a:rPr dirty="0" lang="en-US" smtClean="0"/>
              <a:t>Female genital mutilation</a:t>
            </a:r>
            <a:endParaRPr dirty="0" lang="en-US"/>
          </a:p>
        </p:txBody>
      </p:sp>
      <p:sp>
        <p:nvSpPr>
          <p:cNvPr id="1048844" name="Content Placeholder 2"/>
          <p:cNvSpPr>
            <a:spLocks noGrp="1"/>
          </p:cNvSpPr>
          <p:nvPr>
            <p:ph idx="1"/>
          </p:nvPr>
        </p:nvSpPr>
        <p:spPr>
          <a:xfrm>
            <a:off x="457200" y="1600200"/>
            <a:ext cx="8472518" cy="5257800"/>
          </a:xfrm>
        </p:spPr>
        <p:txBody>
          <a:bodyPr/>
          <a:p>
            <a:r>
              <a:rPr dirty="0" lang="en-US" smtClean="0"/>
              <a:t>FGM constitutes of all procedures which involves partial or total removal of the female genital organs or other injury to the female genital organs whether for cultural or any other non therapeutic reasons.</a:t>
            </a:r>
          </a:p>
          <a:p>
            <a:endParaRPr dirty="0"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299" name=""/>
        <p:cNvGrpSpPr/>
        <p:nvPr/>
      </p:nvGrpSpPr>
      <p:grpSpPr>
        <a:xfrm>
          <a:off x="0" y="0"/>
          <a:ext cx="0" cy="0"/>
          <a:chOff x="0" y="0"/>
          <a:chExt cx="0" cy="0"/>
        </a:xfrm>
      </p:grpSpPr>
      <p:sp>
        <p:nvSpPr>
          <p:cNvPr id="1048845" name="Title 1"/>
          <p:cNvSpPr>
            <a:spLocks noGrp="1"/>
          </p:cNvSpPr>
          <p:nvPr>
            <p:ph type="title"/>
          </p:nvPr>
        </p:nvSpPr>
        <p:spPr>
          <a:xfrm>
            <a:off x="457200" y="0"/>
            <a:ext cx="8229600" cy="928670"/>
          </a:xfrm>
        </p:spPr>
        <p:txBody>
          <a:bodyPr/>
          <a:p>
            <a:r>
              <a:rPr dirty="0" lang="en-US" smtClean="0"/>
              <a:t>Types of FGM</a:t>
            </a:r>
            <a:endParaRPr dirty="0" lang="en-US"/>
          </a:p>
        </p:txBody>
      </p:sp>
      <p:sp>
        <p:nvSpPr>
          <p:cNvPr id="1048846" name="Content Placeholder 2"/>
          <p:cNvSpPr>
            <a:spLocks noGrp="1"/>
          </p:cNvSpPr>
          <p:nvPr>
            <p:ph idx="1"/>
          </p:nvPr>
        </p:nvSpPr>
        <p:spPr>
          <a:xfrm>
            <a:off x="457200" y="1000108"/>
            <a:ext cx="8686800" cy="5857892"/>
          </a:xfrm>
        </p:spPr>
        <p:txBody>
          <a:bodyPr/>
          <a:p>
            <a:pPr>
              <a:buNone/>
            </a:pPr>
            <a:r>
              <a:rPr dirty="0" lang="en-US" smtClean="0"/>
              <a:t>Type l- </a:t>
            </a:r>
            <a:r>
              <a:rPr dirty="0" lang="en-US" err="1" smtClean="0"/>
              <a:t>Clitoridectomy</a:t>
            </a:r>
            <a:endParaRPr dirty="0" lang="en-US" smtClean="0"/>
          </a:p>
          <a:p>
            <a:pPr>
              <a:buNone/>
            </a:pPr>
            <a:r>
              <a:rPr dirty="0" lang="en-US" smtClean="0"/>
              <a:t>Type </a:t>
            </a:r>
            <a:r>
              <a:rPr dirty="0" lang="en-US" err="1" smtClean="0"/>
              <a:t>ll</a:t>
            </a:r>
            <a:r>
              <a:rPr dirty="0" lang="en-US" smtClean="0"/>
              <a:t>- </a:t>
            </a:r>
            <a:r>
              <a:rPr dirty="0" lang="en-US" err="1" smtClean="0"/>
              <a:t>Excisim</a:t>
            </a:r>
            <a:r>
              <a:rPr dirty="0" lang="en-US" smtClean="0"/>
              <a:t> (excision)</a:t>
            </a:r>
          </a:p>
          <a:p>
            <a:pPr>
              <a:buNone/>
            </a:pPr>
            <a:r>
              <a:rPr dirty="0" lang="en-US" smtClean="0"/>
              <a:t>Type </a:t>
            </a:r>
            <a:r>
              <a:rPr dirty="0" lang="en-US" err="1" smtClean="0"/>
              <a:t>lll</a:t>
            </a:r>
            <a:r>
              <a:rPr dirty="0" lang="en-US" smtClean="0"/>
              <a:t>- </a:t>
            </a:r>
            <a:r>
              <a:rPr dirty="0" lang="en-US" err="1" smtClean="0"/>
              <a:t>infibulation</a:t>
            </a:r>
            <a:endParaRPr dirty="0" lang="en-US" smtClean="0"/>
          </a:p>
          <a:p>
            <a:pPr>
              <a:buNone/>
            </a:pPr>
            <a:r>
              <a:rPr dirty="0" lang="en-US" smtClean="0"/>
              <a:t>Type </a:t>
            </a:r>
            <a:r>
              <a:rPr dirty="0" lang="en-US" err="1" smtClean="0"/>
              <a:t>lv</a:t>
            </a:r>
            <a:r>
              <a:rPr dirty="0" lang="en-US" smtClean="0"/>
              <a:t>- unclassified</a:t>
            </a:r>
          </a:p>
          <a:p>
            <a:pPr>
              <a:buNone/>
            </a:pPr>
            <a:endParaRPr dirty="0"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300" name=""/>
        <p:cNvGrpSpPr/>
        <p:nvPr/>
      </p:nvGrpSpPr>
      <p:grpSpPr>
        <a:xfrm>
          <a:off x="0" y="0"/>
          <a:ext cx="0" cy="0"/>
          <a:chOff x="0" y="0"/>
          <a:chExt cx="0" cy="0"/>
        </a:xfrm>
      </p:grpSpPr>
      <p:sp>
        <p:nvSpPr>
          <p:cNvPr id="1048847" name="Title 1"/>
          <p:cNvSpPr>
            <a:spLocks noGrp="1"/>
          </p:cNvSpPr>
          <p:nvPr>
            <p:ph type="title"/>
          </p:nvPr>
        </p:nvSpPr>
        <p:spPr>
          <a:xfrm>
            <a:off x="457200" y="0"/>
            <a:ext cx="8229600" cy="785794"/>
          </a:xfrm>
        </p:spPr>
        <p:txBody>
          <a:bodyPr/>
          <a:p>
            <a:r>
              <a:rPr dirty="0" lang="en-US" smtClean="0"/>
              <a:t> cont</a:t>
            </a:r>
            <a:endParaRPr dirty="0" lang="en-US"/>
          </a:p>
        </p:txBody>
      </p:sp>
      <p:sp>
        <p:nvSpPr>
          <p:cNvPr id="1048848" name="Content Placeholder 2"/>
          <p:cNvSpPr>
            <a:spLocks noGrp="1"/>
          </p:cNvSpPr>
          <p:nvPr>
            <p:ph idx="1"/>
          </p:nvPr>
        </p:nvSpPr>
        <p:spPr>
          <a:xfrm>
            <a:off x="457200" y="785794"/>
            <a:ext cx="8229600" cy="5715040"/>
          </a:xfrm>
        </p:spPr>
        <p:txBody>
          <a:bodyPr>
            <a:normAutofit fontScale="81250" lnSpcReduction="10000"/>
          </a:bodyPr>
          <a:p>
            <a:pPr>
              <a:buNone/>
            </a:pPr>
            <a:r>
              <a:rPr b="1" dirty="0" lang="en-US" smtClean="0"/>
              <a:t>Type I</a:t>
            </a:r>
            <a:r>
              <a:rPr dirty="0" lang="en-US" smtClean="0"/>
              <a:t> — Partial or total removal of the clitoris and/or the prepuce (</a:t>
            </a:r>
            <a:r>
              <a:rPr dirty="0" lang="en-US" err="1" smtClean="0"/>
              <a:t>clitoridectomy</a:t>
            </a:r>
            <a:r>
              <a:rPr dirty="0" lang="en-US" smtClean="0"/>
              <a:t>). </a:t>
            </a:r>
          </a:p>
          <a:p>
            <a:r>
              <a:rPr dirty="0" lang="en-US" smtClean="0"/>
              <a:t>Type I mutilation has the following subdivisions </a:t>
            </a:r>
          </a:p>
          <a:p>
            <a:r>
              <a:rPr b="1" dirty="0" lang="en-US" smtClean="0"/>
              <a:t>Type </a:t>
            </a:r>
            <a:r>
              <a:rPr b="1" dirty="0" lang="en-US" err="1" smtClean="0"/>
              <a:t>Ia</a:t>
            </a:r>
            <a:r>
              <a:rPr dirty="0" lang="en-US" smtClean="0"/>
              <a:t>, removal of the clitoral hood or prepuce only;</a:t>
            </a:r>
          </a:p>
          <a:p>
            <a:r>
              <a:rPr b="1" dirty="0" lang="en-US" smtClean="0"/>
              <a:t>Type </a:t>
            </a:r>
            <a:r>
              <a:rPr b="1" dirty="0" lang="en-US" err="1" smtClean="0"/>
              <a:t>Ib</a:t>
            </a:r>
            <a:r>
              <a:rPr dirty="0" lang="en-US" smtClean="0"/>
              <a:t>, removal of the clitoris with the prepuce.</a:t>
            </a:r>
          </a:p>
          <a:p>
            <a:pPr>
              <a:buNone/>
            </a:pPr>
            <a:r>
              <a:rPr b="1" dirty="0" lang="en-US" smtClean="0"/>
              <a:t>Type II</a:t>
            </a:r>
            <a:r>
              <a:rPr dirty="0" lang="en-US" smtClean="0"/>
              <a:t> — Partial or total removal of the clitoris and the labia minora. the following are subdivisions are subdivisions of type </a:t>
            </a:r>
            <a:r>
              <a:rPr dirty="0" lang="en-US" err="1" smtClean="0"/>
              <a:t>type</a:t>
            </a:r>
            <a:r>
              <a:rPr dirty="0" lang="en-US" smtClean="0"/>
              <a:t> </a:t>
            </a:r>
            <a:r>
              <a:rPr dirty="0" lang="en-US" err="1" smtClean="0"/>
              <a:t>ll</a:t>
            </a:r>
            <a:r>
              <a:rPr dirty="0" lang="en-US" smtClean="0"/>
              <a:t> mutilation.</a:t>
            </a:r>
          </a:p>
          <a:p>
            <a:r>
              <a:rPr b="1" dirty="0" lang="en-US" smtClean="0"/>
              <a:t>Type </a:t>
            </a:r>
            <a:r>
              <a:rPr b="1" dirty="0" lang="en-US" err="1" smtClean="0"/>
              <a:t>IIa</a:t>
            </a:r>
            <a:r>
              <a:rPr dirty="0" lang="en-US" smtClean="0"/>
              <a:t>, removal of the labia minora only; </a:t>
            </a:r>
          </a:p>
          <a:p>
            <a:r>
              <a:rPr b="1" dirty="0" lang="en-US" smtClean="0"/>
              <a:t>Type </a:t>
            </a:r>
            <a:r>
              <a:rPr b="1" dirty="0" lang="en-US" err="1" smtClean="0"/>
              <a:t>IIb</a:t>
            </a:r>
            <a:r>
              <a:rPr dirty="0" lang="en-US" smtClean="0"/>
              <a:t>, partial or total removal of the clitoris and the labia minora;</a:t>
            </a:r>
          </a:p>
          <a:p>
            <a:r>
              <a:rPr b="1" dirty="0" lang="en-US" smtClean="0"/>
              <a:t>Type </a:t>
            </a:r>
            <a:r>
              <a:rPr b="1" dirty="0" lang="en-US" err="1" smtClean="0"/>
              <a:t>IIc</a:t>
            </a:r>
            <a:r>
              <a:rPr dirty="0" lang="en-US" smtClean="0"/>
              <a:t>, partial or total removal of the clitoris, the labia minora and the labia majora.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82" name=""/>
        <p:cNvGrpSpPr/>
        <p:nvPr/>
      </p:nvGrpSpPr>
      <p:grpSpPr>
        <a:xfrm>
          <a:off x="0" y="0"/>
          <a:ext cx="0" cy="0"/>
          <a:chOff x="0" y="0"/>
          <a:chExt cx="0" cy="0"/>
        </a:xfrm>
      </p:grpSpPr>
      <p:sp>
        <p:nvSpPr>
          <p:cNvPr id="1048628" name="Title 1"/>
          <p:cNvSpPr>
            <a:spLocks noGrp="1"/>
          </p:cNvSpPr>
          <p:nvPr>
            <p:ph type="title"/>
          </p:nvPr>
        </p:nvSpPr>
        <p:spPr/>
        <p:txBody>
          <a:bodyPr/>
          <a:p>
            <a:r>
              <a:rPr dirty="0" lang="en-US" smtClean="0">
                <a:solidFill>
                  <a:schemeClr val="tx2">
                    <a:lumMod val="75000"/>
                  </a:schemeClr>
                </a:solidFill>
                <a:latin typeface="Times New Roman" panose="02020603050405020304" pitchFamily="18" charset="0"/>
                <a:cs typeface="Times New Roman" panose="02020603050405020304" pitchFamily="18" charset="0"/>
              </a:rPr>
              <a:t>Gender Policy</a:t>
            </a:r>
            <a:endParaRPr dirty="0" lang="en-US"/>
          </a:p>
        </p:txBody>
      </p:sp>
      <p:sp>
        <p:nvSpPr>
          <p:cNvPr id="1048629" name="Content Placeholder 2"/>
          <p:cNvSpPr>
            <a:spLocks noGrp="1"/>
          </p:cNvSpPr>
          <p:nvPr>
            <p:ph idx="1"/>
          </p:nvPr>
        </p:nvSpPr>
        <p:spPr>
          <a:xfrm>
            <a:off x="457200" y="1142984"/>
            <a:ext cx="5329246" cy="5715016"/>
          </a:xfrm>
        </p:spPr>
        <p:txBody>
          <a:bodyPr>
            <a:normAutofit fontScale="85000" lnSpcReduction="20000"/>
          </a:bodyPr>
          <a:p>
            <a:pPr indent="0" marL="0">
              <a:buNone/>
            </a:pPr>
            <a:r>
              <a:rPr dirty="0" lang="en-US" smtClean="0">
                <a:solidFill>
                  <a:schemeClr val="tx1">
                    <a:lumMod val="65000"/>
                    <a:lumOff val="35000"/>
                  </a:schemeClr>
                </a:solidFill>
                <a:latin typeface="Gill Sans MT" panose="020B0502020104020203" pitchFamily="34" charset="0"/>
              </a:rPr>
              <a:t>AIMS </a:t>
            </a:r>
          </a:p>
          <a:p>
            <a:r>
              <a:rPr dirty="0" lang="en-US" smtClean="0">
                <a:solidFill>
                  <a:schemeClr val="tx1">
                    <a:lumMod val="65000"/>
                    <a:lumOff val="35000"/>
                  </a:schemeClr>
                </a:solidFill>
                <a:latin typeface="Gill Sans MT" panose="020B0502020104020203" pitchFamily="34" charset="0"/>
              </a:rPr>
              <a:t>Reduce gender disparities in access to, control over and benefit from resources, wealth, opportunities and services economic, social, political, and cultural; </a:t>
            </a:r>
          </a:p>
          <a:p>
            <a:r>
              <a:rPr dirty="0" lang="en-US" smtClean="0">
                <a:solidFill>
                  <a:schemeClr val="tx1">
                    <a:lumMod val="65000"/>
                    <a:lumOff val="35000"/>
                  </a:schemeClr>
                </a:solidFill>
                <a:latin typeface="Gill Sans MT" panose="020B0502020104020203" pitchFamily="34" charset="0"/>
              </a:rPr>
              <a:t>Reduce gender based violence and mitigate its harmful effects on individuals and communities; and </a:t>
            </a:r>
          </a:p>
          <a:p>
            <a:r>
              <a:rPr dirty="0" lang="en-US" smtClean="0">
                <a:solidFill>
                  <a:schemeClr val="tx1">
                    <a:lumMod val="65000"/>
                    <a:lumOff val="35000"/>
                  </a:schemeClr>
                </a:solidFill>
                <a:latin typeface="Gill Sans MT" panose="020B0502020104020203" pitchFamily="34" charset="0"/>
              </a:rPr>
              <a:t>Increase capability of women and girls to realize their rights, determine their life outcomes, and influence decision making in households, communities, and societies. </a:t>
            </a:r>
          </a:p>
          <a:p>
            <a:endParaRPr dirty="0" lang="en-US"/>
          </a:p>
        </p:txBody>
      </p:sp>
      <p:pic>
        <p:nvPicPr>
          <p:cNvPr id="2097152" name="Picture 2"/>
          <p:cNvPicPr>
            <a:picLocks noChangeAspect="1" noChangeArrowheads="1"/>
          </p:cNvPicPr>
          <p:nvPr/>
        </p:nvPicPr>
        <p:blipFill>
          <a:blip xmlns:r="http://schemas.openxmlformats.org/officeDocument/2006/relationships" r:embed="rId1"/>
          <a:srcRect/>
          <a:stretch>
            <a:fillRect/>
          </a:stretch>
        </p:blipFill>
        <p:spPr bwMode="auto">
          <a:xfrm>
            <a:off x="5786446" y="1428736"/>
            <a:ext cx="3330660" cy="5371223"/>
          </a:xfrm>
          <a:prstGeom prst="rect"/>
          <a:noFill/>
          <a:ln>
            <a:noFill/>
          </a:ln>
          <a:effec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301" name=""/>
        <p:cNvGrpSpPr/>
        <p:nvPr/>
      </p:nvGrpSpPr>
      <p:grpSpPr>
        <a:xfrm>
          <a:off x="0" y="0"/>
          <a:ext cx="0" cy="0"/>
          <a:chOff x="0" y="0"/>
          <a:chExt cx="0" cy="0"/>
        </a:xfrm>
      </p:grpSpPr>
      <p:sp>
        <p:nvSpPr>
          <p:cNvPr id="1048849" name="Title 1"/>
          <p:cNvSpPr>
            <a:spLocks noGrp="1"/>
          </p:cNvSpPr>
          <p:nvPr>
            <p:ph type="title"/>
          </p:nvPr>
        </p:nvSpPr>
        <p:spPr/>
        <p:txBody>
          <a:bodyPr/>
          <a:p>
            <a:r>
              <a:rPr dirty="0" lang="en-US" smtClean="0"/>
              <a:t>cont</a:t>
            </a:r>
            <a:endParaRPr dirty="0" lang="en-US"/>
          </a:p>
        </p:txBody>
      </p:sp>
      <p:sp>
        <p:nvSpPr>
          <p:cNvPr id="1048850" name="Content Placeholder 2"/>
          <p:cNvSpPr>
            <a:spLocks noGrp="1"/>
          </p:cNvSpPr>
          <p:nvPr>
            <p:ph idx="1"/>
          </p:nvPr>
        </p:nvSpPr>
        <p:spPr>
          <a:xfrm>
            <a:off x="457200" y="1600200"/>
            <a:ext cx="8229600" cy="5114948"/>
          </a:xfrm>
        </p:spPr>
        <p:txBody>
          <a:bodyPr>
            <a:normAutofit fontScale="81250" lnSpcReduction="10000"/>
          </a:bodyPr>
          <a:p>
            <a:pPr>
              <a:buNone/>
            </a:pPr>
            <a:r>
              <a:rPr b="1" dirty="0" lang="en-US" smtClean="0"/>
              <a:t>Type III</a:t>
            </a:r>
            <a:r>
              <a:rPr dirty="0" lang="en-US" smtClean="0"/>
              <a:t> — Narrowing of the vaginal orifice with creation of a covering seal by cutting and </a:t>
            </a:r>
            <a:r>
              <a:rPr dirty="0" lang="en-US" err="1" smtClean="0"/>
              <a:t>appositioning</a:t>
            </a:r>
            <a:r>
              <a:rPr dirty="0" lang="en-US" smtClean="0"/>
              <a:t> the labia minora and/or the labia majora, with or without excision of the clitoris (infibulations). it is important to distinguish between variations in infibulations, the following subdivisions are proposed: </a:t>
            </a:r>
          </a:p>
          <a:p>
            <a:r>
              <a:rPr b="1" dirty="0" lang="en-US" smtClean="0"/>
              <a:t>Type </a:t>
            </a:r>
            <a:r>
              <a:rPr b="1" dirty="0" lang="en-US" err="1" smtClean="0"/>
              <a:t>IIIa</a:t>
            </a:r>
            <a:r>
              <a:rPr dirty="0" lang="en-US" smtClean="0"/>
              <a:t>, removal and apposition of the labia minora; </a:t>
            </a:r>
          </a:p>
          <a:p>
            <a:r>
              <a:rPr b="1" dirty="0" lang="en-US" smtClean="0"/>
              <a:t>Type </a:t>
            </a:r>
            <a:r>
              <a:rPr b="1" dirty="0" lang="en-US" err="1" smtClean="0"/>
              <a:t>IIIb</a:t>
            </a:r>
            <a:r>
              <a:rPr dirty="0" lang="en-US" smtClean="0"/>
              <a:t>, removal and apposition of the labia majora.</a:t>
            </a:r>
          </a:p>
          <a:p>
            <a:pPr>
              <a:buNone/>
            </a:pPr>
            <a:r>
              <a:rPr b="1" dirty="0" lang="en-US" smtClean="0"/>
              <a:t>Type IV</a:t>
            </a:r>
            <a:r>
              <a:rPr dirty="0" lang="en-US" smtClean="0"/>
              <a:t> — All other harmful procedures to the female genitalia for non-medical purposes, for example: pricking, piercing, incising, scraping and cauterization.</a:t>
            </a:r>
          </a:p>
          <a:p>
            <a:endParaRPr dirty="0"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302" name=""/>
        <p:cNvGrpSpPr/>
        <p:nvPr/>
      </p:nvGrpSpPr>
      <p:grpSpPr>
        <a:xfrm>
          <a:off x="0" y="0"/>
          <a:ext cx="0" cy="0"/>
          <a:chOff x="0" y="0"/>
          <a:chExt cx="0" cy="0"/>
        </a:xfrm>
      </p:grpSpPr>
      <p:sp>
        <p:nvSpPr>
          <p:cNvPr id="1048851" name="Title 1"/>
          <p:cNvSpPr>
            <a:spLocks noGrp="1"/>
          </p:cNvSpPr>
          <p:nvPr>
            <p:ph type="title"/>
          </p:nvPr>
        </p:nvSpPr>
        <p:spPr/>
        <p:txBody>
          <a:bodyPr/>
          <a:p>
            <a:r>
              <a:rPr dirty="0" lang="en-US" smtClean="0"/>
              <a:t>summary</a:t>
            </a:r>
            <a:endParaRPr dirty="0" lang="en-US"/>
          </a:p>
        </p:txBody>
      </p:sp>
      <p:sp>
        <p:nvSpPr>
          <p:cNvPr id="1048852" name="Content Placeholder 2"/>
          <p:cNvSpPr>
            <a:spLocks noGrp="1"/>
          </p:cNvSpPr>
          <p:nvPr>
            <p:ph idx="1"/>
          </p:nvPr>
        </p:nvSpPr>
        <p:spPr/>
        <p:txBody>
          <a:bodyPr>
            <a:normAutofit fontScale="95455" lnSpcReduction="10000"/>
          </a:bodyPr>
          <a:p>
            <a:pPr indent="0" marL="0">
              <a:buNone/>
            </a:pPr>
            <a:r>
              <a:rPr b="1" dirty="0" lang="en-US" smtClean="0"/>
              <a:t>TYPE 1</a:t>
            </a:r>
            <a:r>
              <a:rPr dirty="0" lang="en-US" smtClean="0"/>
              <a:t> – this the excision(removal) of the </a:t>
            </a:r>
            <a:r>
              <a:rPr dirty="0" lang="en-US" err="1" smtClean="0"/>
              <a:t>clitorial</a:t>
            </a:r>
            <a:r>
              <a:rPr dirty="0" lang="en-US" smtClean="0"/>
              <a:t> hood with or without removal of all or part of the clitoris.</a:t>
            </a:r>
          </a:p>
          <a:p>
            <a:pPr indent="0" marL="0">
              <a:buNone/>
            </a:pPr>
            <a:r>
              <a:rPr b="1" dirty="0" lang="en-US" smtClean="0"/>
              <a:t>TYPE 2 – </a:t>
            </a:r>
            <a:r>
              <a:rPr dirty="0" lang="en-US" smtClean="0"/>
              <a:t>is the excision of the clitoris together with part or all of the labia </a:t>
            </a:r>
            <a:r>
              <a:rPr dirty="0" lang="en-US" err="1" smtClean="0"/>
              <a:t>minora</a:t>
            </a:r>
            <a:r>
              <a:rPr dirty="0" lang="en-US" smtClean="0"/>
              <a:t> (the inner vaginal lips</a:t>
            </a:r>
            <a:r>
              <a:rPr b="1" dirty="0" lang="en-US" smtClean="0"/>
              <a:t>)</a:t>
            </a:r>
          </a:p>
          <a:p>
            <a:pPr indent="0" marL="0">
              <a:buNone/>
            </a:pPr>
            <a:r>
              <a:rPr b="1" dirty="0" lang="en-US" smtClean="0"/>
              <a:t>Type 3 – </a:t>
            </a:r>
            <a:r>
              <a:rPr dirty="0" sz="2200" lang="en-US" smtClean="0">
                <a:latin typeface="Times New Roman" pitchFamily="18" charset="0"/>
                <a:cs typeface="Times New Roman" pitchFamily="18" charset="0"/>
              </a:rPr>
              <a:t>is the excision of part or all of the external genitalia (clitoris, labia </a:t>
            </a:r>
            <a:r>
              <a:rPr dirty="0" sz="2200" lang="en-US" err="1" smtClean="0">
                <a:latin typeface="Times New Roman" pitchFamily="18" charset="0"/>
                <a:cs typeface="Times New Roman" pitchFamily="18" charset="0"/>
              </a:rPr>
              <a:t>minora</a:t>
            </a:r>
            <a:r>
              <a:rPr dirty="0" sz="2200" lang="en-US" smtClean="0">
                <a:latin typeface="Times New Roman" pitchFamily="18" charset="0"/>
                <a:cs typeface="Times New Roman" pitchFamily="18" charset="0"/>
              </a:rPr>
              <a:t> and </a:t>
            </a:r>
            <a:r>
              <a:rPr dirty="0" sz="2200" lang="en-US" err="1" smtClean="0">
                <a:latin typeface="Times New Roman" pitchFamily="18" charset="0"/>
                <a:cs typeface="Times New Roman" pitchFamily="18" charset="0"/>
              </a:rPr>
              <a:t>majora</a:t>
            </a:r>
            <a:r>
              <a:rPr dirty="0" sz="2200" lang="en-US" smtClean="0">
                <a:latin typeface="Times New Roman" pitchFamily="18" charset="0"/>
                <a:cs typeface="Times New Roman" pitchFamily="18" charset="0"/>
              </a:rPr>
              <a:t>) and stitching or narrowing of the vaginal opening, leaving a very small opening </a:t>
            </a:r>
            <a:r>
              <a:rPr dirty="0" sz="2200" lang="en-US" err="1" smtClean="0">
                <a:latin typeface="Times New Roman" pitchFamily="18" charset="0"/>
                <a:cs typeface="Times New Roman" pitchFamily="18" charset="0"/>
              </a:rPr>
              <a:t>abt</a:t>
            </a:r>
            <a:r>
              <a:rPr dirty="0" sz="2200" lang="en-US" smtClean="0">
                <a:latin typeface="Times New Roman" pitchFamily="18" charset="0"/>
                <a:cs typeface="Times New Roman" pitchFamily="18" charset="0"/>
              </a:rPr>
              <a:t> size of a match stick to allow for the flow of urine and </a:t>
            </a:r>
            <a:r>
              <a:rPr sz="2200" lang="en-US" smtClean="0">
                <a:latin typeface="Times New Roman" pitchFamily="18" charset="0"/>
                <a:cs typeface="Times New Roman" pitchFamily="18" charset="0"/>
              </a:rPr>
              <a:t>menstrual blood.</a:t>
            </a:r>
            <a:endParaRPr dirty="0" sz="2200" lang="en-US">
              <a:latin typeface="Times New Roman" pitchFamily="18" charset="0"/>
              <a:cs typeface="Times New Roman"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303" name=""/>
        <p:cNvGrpSpPr/>
        <p:nvPr/>
      </p:nvGrpSpPr>
      <p:grpSpPr>
        <a:xfrm>
          <a:off x="0" y="0"/>
          <a:ext cx="0" cy="0"/>
          <a:chOff x="0" y="0"/>
          <a:chExt cx="0" cy="0"/>
        </a:xfrm>
      </p:grpSpPr>
      <p:sp>
        <p:nvSpPr>
          <p:cNvPr id="1048853" name="Title 1"/>
          <p:cNvSpPr>
            <a:spLocks noGrp="1"/>
          </p:cNvSpPr>
          <p:nvPr>
            <p:ph type="title"/>
          </p:nvPr>
        </p:nvSpPr>
        <p:spPr>
          <a:xfrm>
            <a:off x="457200" y="0"/>
            <a:ext cx="8229600" cy="928670"/>
          </a:xfrm>
        </p:spPr>
        <p:txBody>
          <a:bodyPr/>
          <a:p>
            <a:r>
              <a:rPr dirty="0" lang="en-US" smtClean="0"/>
              <a:t>Complications of FGM</a:t>
            </a:r>
            <a:endParaRPr dirty="0" lang="en-US"/>
          </a:p>
        </p:txBody>
      </p:sp>
      <p:sp>
        <p:nvSpPr>
          <p:cNvPr id="1048854" name="Content Placeholder 2"/>
          <p:cNvSpPr>
            <a:spLocks noGrp="1"/>
          </p:cNvSpPr>
          <p:nvPr>
            <p:ph idx="1"/>
          </p:nvPr>
        </p:nvSpPr>
        <p:spPr>
          <a:xfrm>
            <a:off x="457200" y="857232"/>
            <a:ext cx="8686800" cy="5786478"/>
          </a:xfrm>
        </p:spPr>
        <p:txBody>
          <a:bodyPr>
            <a:normAutofit/>
          </a:bodyPr>
          <a:p>
            <a:r>
              <a:rPr b="1" lang="en-US" smtClean="0"/>
              <a:t>Short </a:t>
            </a:r>
            <a:r>
              <a:rPr b="1" dirty="0" lang="en-US" smtClean="0"/>
              <a:t>term physical complications</a:t>
            </a:r>
          </a:p>
          <a:p>
            <a:pPr indent="-514350" marL="514350">
              <a:buFont typeface="+mj-lt"/>
              <a:buAutoNum type="alphaLcPeriod"/>
            </a:pPr>
            <a:r>
              <a:rPr dirty="0" lang="en-US" smtClean="0"/>
              <a:t>Severe pain</a:t>
            </a:r>
          </a:p>
          <a:p>
            <a:pPr indent="-514350" marL="514350">
              <a:buFont typeface="+mj-lt"/>
              <a:buAutoNum type="alphaLcPeriod"/>
            </a:pPr>
            <a:r>
              <a:rPr dirty="0" lang="en-US" smtClean="0"/>
              <a:t>Injury to adjacent tissue of urethra, vagina, perineum or rectum</a:t>
            </a:r>
          </a:p>
          <a:p>
            <a:pPr indent="-514350" marL="514350">
              <a:buFont typeface="+mj-lt"/>
              <a:buAutoNum type="alphaLcPeriod"/>
            </a:pPr>
            <a:r>
              <a:rPr dirty="0" lang="en-US" smtClean="0"/>
              <a:t>Hemorrhage</a:t>
            </a:r>
          </a:p>
          <a:p>
            <a:pPr indent="-514350" marL="514350">
              <a:buFont typeface="+mj-lt"/>
              <a:buAutoNum type="alphaLcPeriod"/>
            </a:pPr>
            <a:r>
              <a:rPr dirty="0" lang="en-US" smtClean="0"/>
              <a:t>Shock</a:t>
            </a:r>
          </a:p>
          <a:p>
            <a:pPr indent="-514350" marL="514350">
              <a:buFont typeface="+mj-lt"/>
              <a:buAutoNum type="alphaLcPeriod"/>
            </a:pPr>
            <a:r>
              <a:rPr dirty="0" lang="en-US" smtClean="0"/>
              <a:t>Acute urine retention</a:t>
            </a:r>
          </a:p>
          <a:p>
            <a:pPr indent="-514350" marL="514350">
              <a:buFont typeface="+mj-lt"/>
              <a:buAutoNum type="alphaLcPeriod"/>
            </a:pPr>
            <a:r>
              <a:rPr dirty="0" lang="en-US" smtClean="0"/>
              <a:t>Infection</a:t>
            </a:r>
          </a:p>
          <a:p>
            <a:pPr indent="-514350" marL="514350">
              <a:buFont typeface="+mj-lt"/>
              <a:buAutoNum type="alphaLcPeriod"/>
            </a:pPr>
            <a:r>
              <a:rPr dirty="0" lang="en-US" smtClean="0"/>
              <a:t>Failure to heal</a:t>
            </a:r>
          </a:p>
          <a:p>
            <a:pPr indent="-514350" marL="514350">
              <a:buFont typeface="+mj-lt"/>
              <a:buAutoNum type="alphaLcPeriod"/>
            </a:pPr>
            <a:r>
              <a:rPr dirty="0" lang="en-US" smtClean="0"/>
              <a:t>death</a:t>
            </a:r>
            <a:endParaRPr dirty="0"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304" name=""/>
        <p:cNvGrpSpPr/>
        <p:nvPr/>
      </p:nvGrpSpPr>
      <p:grpSpPr>
        <a:xfrm>
          <a:off x="0" y="0"/>
          <a:ext cx="0" cy="0"/>
          <a:chOff x="0" y="0"/>
          <a:chExt cx="0" cy="0"/>
        </a:xfrm>
      </p:grpSpPr>
      <p:sp>
        <p:nvSpPr>
          <p:cNvPr id="1048855" name="Title 1"/>
          <p:cNvSpPr>
            <a:spLocks noGrp="1"/>
          </p:cNvSpPr>
          <p:nvPr>
            <p:ph type="title"/>
          </p:nvPr>
        </p:nvSpPr>
        <p:spPr>
          <a:xfrm>
            <a:off x="457200" y="0"/>
            <a:ext cx="8229600" cy="1142984"/>
          </a:xfrm>
        </p:spPr>
        <p:txBody>
          <a:bodyPr>
            <a:normAutofit fontScale="90000"/>
          </a:bodyPr>
          <a:p>
            <a:r>
              <a:rPr b="1" dirty="0" lang="en-US" smtClean="0"/>
              <a:t>Long term physical complications</a:t>
            </a:r>
            <a:endParaRPr b="1" dirty="0" lang="en-US"/>
          </a:p>
        </p:txBody>
      </p:sp>
      <p:sp>
        <p:nvSpPr>
          <p:cNvPr id="1048856" name="Content Placeholder 2"/>
          <p:cNvSpPr>
            <a:spLocks noGrp="1"/>
          </p:cNvSpPr>
          <p:nvPr>
            <p:ph idx="1"/>
          </p:nvPr>
        </p:nvSpPr>
        <p:spPr>
          <a:xfrm>
            <a:off x="457200" y="1000108"/>
            <a:ext cx="8543956" cy="5572164"/>
          </a:xfrm>
        </p:spPr>
        <p:txBody>
          <a:bodyPr>
            <a:normAutofit fontScale="81250" lnSpcReduction="20000"/>
          </a:bodyPr>
          <a:p>
            <a:pPr indent="-514350" marL="514350">
              <a:buFont typeface="+mj-lt"/>
              <a:buAutoNum type="alphaLcPeriod"/>
            </a:pPr>
            <a:r>
              <a:rPr dirty="0" lang="en-US" smtClean="0"/>
              <a:t>Difficulties in passing urine</a:t>
            </a:r>
          </a:p>
          <a:p>
            <a:pPr indent="-514350" marL="514350">
              <a:buFont typeface="+mj-lt"/>
              <a:buAutoNum type="alphaLcPeriod"/>
            </a:pPr>
            <a:r>
              <a:rPr dirty="0" lang="en-US" smtClean="0"/>
              <a:t>Recurrent urinary tract infections</a:t>
            </a:r>
          </a:p>
          <a:p>
            <a:pPr indent="-514350" marL="514350">
              <a:buFont typeface="+mj-lt"/>
              <a:buAutoNum type="alphaLcPeriod"/>
            </a:pPr>
            <a:r>
              <a:rPr dirty="0" lang="en-US" smtClean="0"/>
              <a:t>Pelvic infarctions</a:t>
            </a:r>
          </a:p>
          <a:p>
            <a:pPr indent="-514350" marL="514350">
              <a:buFont typeface="+mj-lt"/>
              <a:buAutoNum type="alphaLcPeriod"/>
            </a:pPr>
            <a:r>
              <a:rPr dirty="0" lang="en-US" smtClean="0"/>
              <a:t>Infertility</a:t>
            </a:r>
          </a:p>
          <a:p>
            <a:pPr indent="-514350" marL="514350">
              <a:buFont typeface="+mj-lt"/>
              <a:buAutoNum type="alphaLcPeriod"/>
            </a:pPr>
            <a:r>
              <a:rPr dirty="0" lang="en-US" err="1" smtClean="0"/>
              <a:t>Keloid</a:t>
            </a:r>
            <a:r>
              <a:rPr dirty="0" lang="en-US" smtClean="0"/>
              <a:t> scar</a:t>
            </a:r>
          </a:p>
          <a:p>
            <a:pPr indent="-514350" marL="514350">
              <a:buFont typeface="+mj-lt"/>
              <a:buAutoNum type="alphaLcPeriod"/>
            </a:pPr>
            <a:r>
              <a:rPr dirty="0" lang="en-US" smtClean="0"/>
              <a:t>Abscess</a:t>
            </a:r>
          </a:p>
          <a:p>
            <a:pPr indent="-514350" marL="514350">
              <a:buFont typeface="+mj-lt"/>
              <a:buAutoNum type="alphaLcPeriod"/>
            </a:pPr>
            <a:r>
              <a:rPr dirty="0" lang="en-US" smtClean="0"/>
              <a:t>Cysts and abscesses of the vulva </a:t>
            </a:r>
          </a:p>
          <a:p>
            <a:pPr indent="-514350" marL="514350">
              <a:buFont typeface="+mj-lt"/>
              <a:buAutoNum type="alphaLcPeriod"/>
            </a:pPr>
            <a:r>
              <a:rPr dirty="0" lang="en-US" smtClean="0"/>
              <a:t>Clitoral </a:t>
            </a:r>
            <a:r>
              <a:rPr dirty="0" lang="en-US" err="1" smtClean="0"/>
              <a:t>neuroma</a:t>
            </a:r>
            <a:endParaRPr dirty="0" lang="en-US" smtClean="0"/>
          </a:p>
          <a:p>
            <a:pPr indent="-514350" marL="514350">
              <a:buFont typeface="+mj-lt"/>
              <a:buAutoNum type="alphaLcPeriod"/>
            </a:pPr>
            <a:r>
              <a:rPr dirty="0" lang="en-US" smtClean="0"/>
              <a:t>Difficulties in menstrual flow</a:t>
            </a:r>
          </a:p>
          <a:p>
            <a:pPr indent="-514350" marL="514350">
              <a:buFont typeface="+mj-lt"/>
              <a:buAutoNum type="alphaLcPeriod"/>
            </a:pPr>
            <a:r>
              <a:rPr dirty="0" lang="en-US" smtClean="0"/>
              <a:t>Calculus  formation in the vagina </a:t>
            </a:r>
          </a:p>
          <a:p>
            <a:pPr indent="-514350" marL="514350">
              <a:buFont typeface="+mj-lt"/>
              <a:buAutoNum type="alphaLcPeriod"/>
            </a:pPr>
            <a:r>
              <a:rPr dirty="0" lang="en-US" err="1" smtClean="0"/>
              <a:t>Vesico</a:t>
            </a:r>
            <a:r>
              <a:rPr dirty="0" lang="en-US" smtClean="0"/>
              <a:t>- vaginal fistula (VVF)</a:t>
            </a:r>
          </a:p>
          <a:p>
            <a:pPr indent="-514350" marL="514350">
              <a:buFont typeface="+mj-lt"/>
              <a:buAutoNum type="alphaLcPeriod"/>
            </a:pPr>
            <a:r>
              <a:rPr dirty="0" lang="en-US" smtClean="0"/>
              <a:t>Recto vaginal fistula (RVF)</a:t>
            </a:r>
          </a:p>
          <a:p>
            <a:pPr indent="-514350" marL="514350">
              <a:buFont typeface="+mj-lt"/>
              <a:buAutoNum type="alphaLcPeriod"/>
            </a:pPr>
            <a:r>
              <a:rPr dirty="0" lang="en-US" smtClean="0"/>
              <a:t>problems in child birth</a:t>
            </a:r>
          </a:p>
          <a:p>
            <a:pPr indent="-514350" marL="514350">
              <a:buFont typeface="+mj-lt"/>
              <a:buAutoNum type="alphaLcPeriod"/>
            </a:pPr>
            <a:r>
              <a:rPr dirty="0" lang="en-US" smtClean="0"/>
              <a:t>Failure to heal</a:t>
            </a:r>
          </a:p>
          <a:p>
            <a:pPr indent="-514350" marL="514350">
              <a:buFont typeface="+mj-lt"/>
              <a:buAutoNum type="alphaLcPeriod"/>
            </a:pPr>
            <a:endParaRPr dirty="0" lang="en-US" smtClean="0"/>
          </a:p>
          <a:p>
            <a:pPr indent="-514350" marL="514350">
              <a:buFont typeface="+mj-lt"/>
              <a:buAutoNum type="alphaLcPeriod"/>
            </a:pPr>
            <a:endParaRPr dirty="0"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305" name=""/>
        <p:cNvGrpSpPr/>
        <p:nvPr/>
      </p:nvGrpSpPr>
      <p:grpSpPr>
        <a:xfrm>
          <a:off x="0" y="0"/>
          <a:ext cx="0" cy="0"/>
          <a:chOff x="0" y="0"/>
          <a:chExt cx="0" cy="0"/>
        </a:xfrm>
      </p:grpSpPr>
      <p:sp>
        <p:nvSpPr>
          <p:cNvPr id="1048857" name="Title 1"/>
          <p:cNvSpPr>
            <a:spLocks noGrp="1"/>
          </p:cNvSpPr>
          <p:nvPr>
            <p:ph type="title"/>
          </p:nvPr>
        </p:nvSpPr>
        <p:spPr>
          <a:xfrm>
            <a:off x="457200" y="0"/>
            <a:ext cx="8229600" cy="1214422"/>
          </a:xfrm>
        </p:spPr>
        <p:txBody>
          <a:bodyPr/>
          <a:p>
            <a:r>
              <a:rPr b="1" dirty="0" lang="en-US" smtClean="0"/>
              <a:t>Psychosocial consequences  </a:t>
            </a:r>
            <a:endParaRPr b="1" dirty="0" lang="en-US"/>
          </a:p>
        </p:txBody>
      </p:sp>
      <p:sp>
        <p:nvSpPr>
          <p:cNvPr id="1048858" name="Content Placeholder 2"/>
          <p:cNvSpPr>
            <a:spLocks noGrp="1"/>
          </p:cNvSpPr>
          <p:nvPr>
            <p:ph idx="1"/>
          </p:nvPr>
        </p:nvSpPr>
        <p:spPr>
          <a:xfrm>
            <a:off x="457200" y="1142984"/>
            <a:ext cx="8686800" cy="5715016"/>
          </a:xfrm>
        </p:spPr>
        <p:txBody>
          <a:bodyPr>
            <a:normAutofit fontScale="81250" lnSpcReduction="10000"/>
          </a:bodyPr>
          <a:p>
            <a:pPr indent="-514350" marL="514350">
              <a:buFont typeface="+mj-lt"/>
              <a:buAutoNum type="alphaLcPeriod"/>
            </a:pPr>
            <a:r>
              <a:rPr dirty="0" lang="en-US" smtClean="0"/>
              <a:t>Fear, submission, inhibition and suppression of feelings</a:t>
            </a:r>
          </a:p>
          <a:p>
            <a:pPr indent="-514350" marL="514350">
              <a:buFont typeface="+mj-lt"/>
              <a:buAutoNum type="alphaLcPeriod"/>
            </a:pPr>
            <a:r>
              <a:rPr dirty="0" lang="en-US" smtClean="0"/>
              <a:t>Reported pain during sexual intercourse and menstruation</a:t>
            </a:r>
          </a:p>
          <a:p>
            <a:pPr indent="-514350" marL="514350">
              <a:buFont typeface="+mj-lt"/>
              <a:buAutoNum type="alphaLcPeriod"/>
            </a:pPr>
            <a:r>
              <a:rPr dirty="0" lang="en-US" smtClean="0"/>
              <a:t>Emotional pain following the personal experience</a:t>
            </a:r>
          </a:p>
          <a:p>
            <a:pPr indent="-514350" marL="514350">
              <a:buFont typeface="+mj-lt"/>
              <a:buAutoNum type="alphaLcPeriod"/>
            </a:pPr>
            <a:r>
              <a:rPr dirty="0" lang="en-US" smtClean="0"/>
              <a:t>Feeling of betrayal, bitterness and anger</a:t>
            </a:r>
          </a:p>
          <a:p>
            <a:pPr indent="-514350" marL="514350">
              <a:buFont typeface="+mj-lt"/>
              <a:buAutoNum type="alphaLcPeriod"/>
            </a:pPr>
            <a:r>
              <a:rPr dirty="0" lang="en-US" smtClean="0"/>
              <a:t>For some girls and women the experiences are comparable to rape</a:t>
            </a:r>
          </a:p>
          <a:p>
            <a:pPr indent="-514350" marL="514350">
              <a:buFont typeface="+mj-lt"/>
              <a:buAutoNum type="alphaLcPeriod"/>
            </a:pPr>
            <a:r>
              <a:rPr dirty="0" lang="en-US" smtClean="0"/>
              <a:t>Reported disturbances  in eating and sleeping habits and in mood and cognition</a:t>
            </a:r>
          </a:p>
          <a:p>
            <a:pPr indent="-514350" marL="514350">
              <a:buFont typeface="+mj-lt"/>
              <a:buAutoNum type="alphaLcPeriod"/>
            </a:pPr>
            <a:r>
              <a:rPr dirty="0" lang="en-US" smtClean="0"/>
              <a:t>Girls who have not been excised may be socially stigmatized, rejected by their communities and unable marry locally which also causes psychological trauma</a:t>
            </a:r>
          </a:p>
          <a:p>
            <a:pPr indent="-514350" marL="514350">
              <a:buFont typeface="+mj-lt"/>
              <a:buAutoNum type="alphaLcPeriod"/>
            </a:pPr>
            <a:endParaRPr dirty="0" lang="en-US" smtClean="0"/>
          </a:p>
          <a:p>
            <a:pPr indent="-514350" marL="514350">
              <a:buFont typeface="+mj-lt"/>
              <a:buAutoNum type="alphaLcPeriod"/>
            </a:pPr>
            <a:endParaRPr dirty="0"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306" name=""/>
        <p:cNvGrpSpPr/>
        <p:nvPr/>
      </p:nvGrpSpPr>
      <p:grpSpPr>
        <a:xfrm>
          <a:off x="0" y="0"/>
          <a:ext cx="0" cy="0"/>
          <a:chOff x="0" y="0"/>
          <a:chExt cx="0" cy="0"/>
        </a:xfrm>
      </p:grpSpPr>
      <p:sp>
        <p:nvSpPr>
          <p:cNvPr id="1048859" name="Title 1"/>
          <p:cNvSpPr>
            <a:spLocks noGrp="1"/>
          </p:cNvSpPr>
          <p:nvPr>
            <p:ph type="title"/>
          </p:nvPr>
        </p:nvSpPr>
        <p:spPr/>
        <p:txBody>
          <a:bodyPr>
            <a:normAutofit fontScale="90000"/>
          </a:bodyPr>
          <a:p>
            <a:r>
              <a:rPr b="1" dirty="0" lang="en-US" smtClean="0"/>
              <a:t>Sexual complications of female genital mutilation</a:t>
            </a:r>
            <a:endParaRPr b="1" dirty="0" lang="en-US"/>
          </a:p>
        </p:txBody>
      </p:sp>
      <p:sp>
        <p:nvSpPr>
          <p:cNvPr id="1048860" name="Content Placeholder 2"/>
          <p:cNvSpPr>
            <a:spLocks noGrp="1"/>
          </p:cNvSpPr>
          <p:nvPr>
            <p:ph idx="1"/>
          </p:nvPr>
        </p:nvSpPr>
        <p:spPr>
          <a:xfrm>
            <a:off x="457200" y="1600200"/>
            <a:ext cx="8543956" cy="5043510"/>
          </a:xfrm>
        </p:spPr>
        <p:txBody>
          <a:bodyPr/>
          <a:p>
            <a:r>
              <a:rPr dirty="0" lang="en-US" smtClean="0"/>
              <a:t>Various forms and degrees of sexual dysfunction</a:t>
            </a:r>
          </a:p>
          <a:p>
            <a:r>
              <a:rPr dirty="0" lang="en-US" smtClean="0"/>
              <a:t>Painful sexual intercourse (dyspareunnia) because of scarring, narrowing of the vaginal opening.</a:t>
            </a:r>
          </a:p>
          <a:p>
            <a:r>
              <a:rPr dirty="0" lang="en-US" err="1" smtClean="0"/>
              <a:t>Vaginisms</a:t>
            </a:r>
            <a:r>
              <a:rPr dirty="0" lang="en-US" smtClean="0"/>
              <a:t> may result from injury of the vulva area and repeated sexual acts.</a:t>
            </a:r>
          </a:p>
          <a:p>
            <a:endParaRPr dirty="0"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307" name=""/>
        <p:cNvGrpSpPr/>
        <p:nvPr/>
      </p:nvGrpSpPr>
      <p:grpSpPr>
        <a:xfrm>
          <a:off x="0" y="0"/>
          <a:ext cx="0" cy="0"/>
          <a:chOff x="0" y="0"/>
          <a:chExt cx="0" cy="0"/>
        </a:xfrm>
      </p:grpSpPr>
      <p:sp>
        <p:nvSpPr>
          <p:cNvPr id="1048861" name="Title 1"/>
          <p:cNvSpPr>
            <a:spLocks noGrp="1"/>
          </p:cNvSpPr>
          <p:nvPr>
            <p:ph type="title"/>
          </p:nvPr>
        </p:nvSpPr>
        <p:spPr/>
        <p:txBody>
          <a:bodyPr>
            <a:normAutofit fontScale="90000"/>
          </a:bodyPr>
          <a:p>
            <a:r>
              <a:rPr dirty="0" lang="en-US" smtClean="0"/>
              <a:t>Management of girls and women with FGM complications</a:t>
            </a:r>
            <a:endParaRPr dirty="0" lang="en-US"/>
          </a:p>
        </p:txBody>
      </p:sp>
      <p:sp>
        <p:nvSpPr>
          <p:cNvPr id="1048862" name="Content Placeholder 2"/>
          <p:cNvSpPr>
            <a:spLocks noGrp="1"/>
          </p:cNvSpPr>
          <p:nvPr>
            <p:ph idx="1"/>
          </p:nvPr>
        </p:nvSpPr>
        <p:spPr>
          <a:xfrm>
            <a:off x="457200" y="1600200"/>
            <a:ext cx="8229600" cy="5257800"/>
          </a:xfrm>
        </p:spPr>
        <p:txBody>
          <a:bodyPr>
            <a:normAutofit fontScale="90625" lnSpcReduction="10000"/>
          </a:bodyPr>
          <a:p>
            <a:pPr indent="-514350" marL="514350">
              <a:buFont typeface="+mj-lt"/>
              <a:buAutoNum type="arabicPeriod"/>
            </a:pPr>
            <a:r>
              <a:rPr dirty="0" lang="en-US" smtClean="0"/>
              <a:t>Assessment to identify physical complications due to FGM</a:t>
            </a:r>
          </a:p>
          <a:p>
            <a:pPr indent="-514350" marL="514350">
              <a:buFont typeface="+mj-lt"/>
              <a:buAutoNum type="arabicPeriod"/>
            </a:pPr>
            <a:r>
              <a:rPr dirty="0" lang="en-US" smtClean="0"/>
              <a:t>Managing immediate and short term complications</a:t>
            </a:r>
          </a:p>
          <a:p>
            <a:pPr indent="-514350" marL="514350">
              <a:buFont typeface="+mj-lt"/>
              <a:buAutoNum type="arabicPeriod"/>
            </a:pPr>
            <a:r>
              <a:rPr dirty="0" lang="en-US" smtClean="0"/>
              <a:t>Managing long term complications</a:t>
            </a:r>
          </a:p>
          <a:p>
            <a:pPr indent="-514350" marL="514350">
              <a:buFont typeface="+mj-lt"/>
              <a:buAutoNum type="arabicPeriod"/>
            </a:pPr>
            <a:r>
              <a:rPr dirty="0" lang="en-US" smtClean="0"/>
              <a:t>Managing girls and women with psychosocial and sexual complication of FGM</a:t>
            </a:r>
          </a:p>
          <a:p>
            <a:pPr indent="-514350" marL="514350"/>
            <a:r>
              <a:rPr dirty="0" lang="en-US" smtClean="0"/>
              <a:t>Identification of the problem by history taking</a:t>
            </a:r>
          </a:p>
          <a:p>
            <a:pPr indent="-514350" marL="514350"/>
            <a:r>
              <a:rPr dirty="0" lang="en-US" smtClean="0"/>
              <a:t>Counseling to help her identify the real problem and accept it</a:t>
            </a:r>
          </a:p>
          <a:p>
            <a:pPr indent="-514350" marL="514350"/>
            <a:r>
              <a:rPr dirty="0" lang="en-US" smtClean="0"/>
              <a:t>Referral for more </a:t>
            </a:r>
            <a:r>
              <a:rPr dirty="0" lang="en-US" smtClean="0"/>
              <a:t>specialized </a:t>
            </a:r>
            <a:r>
              <a:rPr dirty="0" lang="en-US" smtClean="0"/>
              <a:t>care  if needed</a:t>
            </a:r>
            <a:endParaRPr dirty="0"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308" name=""/>
        <p:cNvGrpSpPr/>
        <p:nvPr/>
      </p:nvGrpSpPr>
      <p:grpSpPr>
        <a:xfrm>
          <a:off x="0" y="0"/>
          <a:ext cx="0" cy="0"/>
          <a:chOff x="0" y="0"/>
          <a:chExt cx="0" cy="0"/>
        </a:xfrm>
      </p:grpSpPr>
      <p:sp>
        <p:nvSpPr>
          <p:cNvPr id="1048863" name="Title 1"/>
          <p:cNvSpPr>
            <a:spLocks noGrp="1"/>
          </p:cNvSpPr>
          <p:nvPr>
            <p:ph type="title"/>
          </p:nvPr>
        </p:nvSpPr>
        <p:spPr>
          <a:xfrm>
            <a:off x="457200" y="0"/>
            <a:ext cx="8229600" cy="1000108"/>
          </a:xfrm>
        </p:spPr>
        <p:txBody>
          <a:bodyPr/>
          <a:p>
            <a:r>
              <a:rPr dirty="0" lang="en-US" smtClean="0"/>
              <a:t>cont</a:t>
            </a:r>
            <a:endParaRPr dirty="0" lang="en-US"/>
          </a:p>
        </p:txBody>
      </p:sp>
      <p:sp>
        <p:nvSpPr>
          <p:cNvPr id="1048864" name="Content Placeholder 2"/>
          <p:cNvSpPr>
            <a:spLocks noGrp="1"/>
          </p:cNvSpPr>
          <p:nvPr>
            <p:ph idx="1"/>
          </p:nvPr>
        </p:nvSpPr>
        <p:spPr>
          <a:xfrm>
            <a:off x="457200" y="857232"/>
            <a:ext cx="8229600" cy="6000768"/>
          </a:xfrm>
        </p:spPr>
        <p:txBody>
          <a:bodyPr/>
          <a:p>
            <a:pPr>
              <a:buNone/>
            </a:pPr>
            <a:r>
              <a:rPr dirty="0" lang="en-US" smtClean="0"/>
              <a:t>5. Use of appropriate family planning methods in the presence of FGM</a:t>
            </a:r>
          </a:p>
          <a:p>
            <a:pPr>
              <a:buNone/>
            </a:pPr>
            <a:r>
              <a:rPr dirty="0" lang="en-US" smtClean="0"/>
              <a:t>6. Opening up of type III FGM</a:t>
            </a:r>
          </a:p>
          <a:p>
            <a:pPr>
              <a:buNone/>
            </a:pPr>
            <a:r>
              <a:rPr dirty="0" lang="en-US" smtClean="0"/>
              <a:t>7. Management of women with complication due to FGM during pregnancy</a:t>
            </a:r>
          </a:p>
          <a:p>
            <a:r>
              <a:rPr dirty="0" lang="en-US" smtClean="0"/>
              <a:t>Assessing problem associated with FGM</a:t>
            </a:r>
          </a:p>
          <a:p>
            <a:r>
              <a:rPr dirty="0" lang="en-US" smtClean="0"/>
              <a:t>Identify complications due to FGM during pregnancy</a:t>
            </a:r>
          </a:p>
          <a:p>
            <a:r>
              <a:rPr dirty="0" lang="en-US" smtClean="0"/>
              <a:t>Manage according to type of FGM.</a:t>
            </a:r>
            <a:endParaRPr dirty="0"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309" name=""/>
        <p:cNvGrpSpPr/>
        <p:nvPr/>
      </p:nvGrpSpPr>
      <p:grpSpPr>
        <a:xfrm>
          <a:off x="0" y="0"/>
          <a:ext cx="0" cy="0"/>
          <a:chOff x="0" y="0"/>
          <a:chExt cx="0" cy="0"/>
        </a:xfrm>
      </p:grpSpPr>
      <p:sp>
        <p:nvSpPr>
          <p:cNvPr id="1048865" name="Title 1"/>
          <p:cNvSpPr>
            <a:spLocks noGrp="1"/>
          </p:cNvSpPr>
          <p:nvPr>
            <p:ph type="title"/>
          </p:nvPr>
        </p:nvSpPr>
        <p:spPr>
          <a:xfrm>
            <a:off x="457200" y="0"/>
            <a:ext cx="8229600" cy="1142984"/>
          </a:xfrm>
        </p:spPr>
        <p:txBody>
          <a:bodyPr/>
          <a:p>
            <a:r>
              <a:rPr dirty="0" lang="en-US" smtClean="0"/>
              <a:t>Cont</a:t>
            </a:r>
            <a:endParaRPr dirty="0" lang="en-US"/>
          </a:p>
        </p:txBody>
      </p:sp>
      <p:sp>
        <p:nvSpPr>
          <p:cNvPr id="1048866" name="Content Placeholder 2"/>
          <p:cNvSpPr>
            <a:spLocks noGrp="1"/>
          </p:cNvSpPr>
          <p:nvPr>
            <p:ph idx="1"/>
          </p:nvPr>
        </p:nvSpPr>
        <p:spPr>
          <a:xfrm>
            <a:off x="457200" y="1071546"/>
            <a:ext cx="8543956" cy="5572164"/>
          </a:xfrm>
        </p:spPr>
        <p:txBody>
          <a:bodyPr/>
          <a:p>
            <a:pPr>
              <a:buNone/>
            </a:pPr>
            <a:r>
              <a:rPr dirty="0" lang="en-US" smtClean="0"/>
              <a:t>8. Management of obstetric complication due to FGM during labour and delivery .</a:t>
            </a:r>
          </a:p>
          <a:p>
            <a:r>
              <a:rPr dirty="0" lang="en-US" smtClean="0"/>
              <a:t>Assessment</a:t>
            </a:r>
          </a:p>
          <a:p>
            <a:r>
              <a:rPr dirty="0" lang="en-US" smtClean="0"/>
              <a:t>Identify complications due to FGM during labour and delivery </a:t>
            </a:r>
            <a:r>
              <a:rPr dirty="0" lang="en-US" err="1" smtClean="0"/>
              <a:t>e.g</a:t>
            </a:r>
            <a:r>
              <a:rPr dirty="0" lang="en-US" smtClean="0"/>
              <a:t> infibulations. Open it and stitch each side separately so that the raw areas do not come together.</a:t>
            </a:r>
          </a:p>
          <a:p>
            <a:r>
              <a:rPr dirty="0" lang="en-US" smtClean="0"/>
              <a:t>Manage according to the type of FGM</a:t>
            </a:r>
          </a:p>
          <a:p>
            <a:pPr>
              <a:buNone/>
            </a:pPr>
            <a:endParaRPr dirty="0" lang="en-US" smtClean="0"/>
          </a:p>
          <a:p>
            <a:endParaRPr dirty="0"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310" name=""/>
        <p:cNvGrpSpPr/>
        <p:nvPr/>
      </p:nvGrpSpPr>
      <p:grpSpPr>
        <a:xfrm>
          <a:off x="0" y="0"/>
          <a:ext cx="0" cy="0"/>
          <a:chOff x="0" y="0"/>
          <a:chExt cx="0" cy="0"/>
        </a:xfrm>
      </p:grpSpPr>
      <p:sp>
        <p:nvSpPr>
          <p:cNvPr id="1048867" name="Title 1"/>
          <p:cNvSpPr>
            <a:spLocks noGrp="1"/>
          </p:cNvSpPr>
          <p:nvPr>
            <p:ph type="title"/>
          </p:nvPr>
        </p:nvSpPr>
        <p:spPr>
          <a:xfrm>
            <a:off x="457200" y="0"/>
            <a:ext cx="8229600" cy="1000108"/>
          </a:xfrm>
        </p:spPr>
        <p:txBody>
          <a:bodyPr>
            <a:normAutofit/>
          </a:bodyPr>
          <a:p>
            <a:r>
              <a:rPr dirty="0" lang="en-US" smtClean="0"/>
              <a:t>cont</a:t>
            </a:r>
            <a:endParaRPr dirty="0" lang="en-US"/>
          </a:p>
        </p:txBody>
      </p:sp>
      <p:sp>
        <p:nvSpPr>
          <p:cNvPr id="1048868" name="Content Placeholder 2"/>
          <p:cNvSpPr>
            <a:spLocks noGrp="1"/>
          </p:cNvSpPr>
          <p:nvPr>
            <p:ph idx="1"/>
          </p:nvPr>
        </p:nvSpPr>
        <p:spPr>
          <a:xfrm>
            <a:off x="457200" y="1000108"/>
            <a:ext cx="8229600" cy="5857892"/>
          </a:xfrm>
        </p:spPr>
        <p:txBody>
          <a:bodyPr/>
          <a:p>
            <a:pPr>
              <a:buNone/>
            </a:pPr>
            <a:r>
              <a:rPr dirty="0" lang="en-US" smtClean="0"/>
              <a:t>9. Management of women with FGM during post partum period</a:t>
            </a:r>
          </a:p>
          <a:p>
            <a:r>
              <a:rPr dirty="0" lang="en-US" smtClean="0"/>
              <a:t>Identify the problems</a:t>
            </a:r>
          </a:p>
          <a:p>
            <a:pPr>
              <a:buNone/>
            </a:pPr>
            <a:r>
              <a:rPr dirty="0" lang="en-US" smtClean="0"/>
              <a:t>10. Immediate care</a:t>
            </a:r>
          </a:p>
          <a:p>
            <a:r>
              <a:rPr dirty="0" lang="en-US" smtClean="0"/>
              <a:t>Hemorrhage suture</a:t>
            </a:r>
          </a:p>
          <a:p>
            <a:r>
              <a:rPr dirty="0" lang="en-US" smtClean="0"/>
              <a:t>Neonatal asphyxia resuscitate</a:t>
            </a:r>
          </a:p>
          <a:p>
            <a:pPr>
              <a:buNone/>
            </a:pPr>
            <a:r>
              <a:rPr dirty="0" lang="en-US" smtClean="0"/>
              <a:t>11. Post partum follow up.</a:t>
            </a:r>
          </a:p>
          <a:p>
            <a:r>
              <a:rPr dirty="0" lang="en-US" smtClean="0"/>
              <a:t>Postpartum care</a:t>
            </a:r>
          </a:p>
          <a:p>
            <a:r>
              <a:rPr dirty="0" lang="en-US" smtClean="0"/>
              <a:t>Information, counseling and support</a:t>
            </a:r>
            <a:endParaRPr dirty="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83" name=""/>
        <p:cNvGrpSpPr/>
        <p:nvPr/>
      </p:nvGrpSpPr>
      <p:grpSpPr>
        <a:xfrm>
          <a:off x="0" y="0"/>
          <a:ext cx="0" cy="0"/>
          <a:chOff x="0" y="0"/>
          <a:chExt cx="0" cy="0"/>
        </a:xfrm>
      </p:grpSpPr>
      <p:sp>
        <p:nvSpPr>
          <p:cNvPr id="1048630" name="Title 1"/>
          <p:cNvSpPr>
            <a:spLocks noGrp="1"/>
          </p:cNvSpPr>
          <p:nvPr>
            <p:ph type="title"/>
          </p:nvPr>
        </p:nvSpPr>
        <p:spPr/>
        <p:txBody>
          <a:bodyPr/>
          <a:p>
            <a:r>
              <a:rPr b="1" dirty="0" lang="en-US" smtClean="0"/>
              <a:t>DEFINITION OF GENDER TERMS</a:t>
            </a:r>
            <a:endParaRPr b="1" dirty="0" lang="en-US"/>
          </a:p>
        </p:txBody>
      </p:sp>
      <p:sp>
        <p:nvSpPr>
          <p:cNvPr id="1048631" name="Content Placeholder 2"/>
          <p:cNvSpPr>
            <a:spLocks noGrp="1"/>
          </p:cNvSpPr>
          <p:nvPr>
            <p:ph idx="1"/>
          </p:nvPr>
        </p:nvSpPr>
        <p:spPr>
          <a:xfrm>
            <a:off x="571472" y="1412776"/>
            <a:ext cx="8229600" cy="4896544"/>
          </a:xfrm>
        </p:spPr>
        <p:txBody>
          <a:bodyPr>
            <a:normAutofit/>
          </a:bodyPr>
          <a:p>
            <a:r>
              <a:rPr b="1" dirty="0" lang="en-US" smtClean="0"/>
              <a:t>Gender</a:t>
            </a:r>
            <a:r>
              <a:rPr dirty="0" lang="en-US" smtClean="0"/>
              <a:t>- they are socially constructed roles and responsibilities assigned to women and men in a given culture or location and societal structures that support them.</a:t>
            </a:r>
          </a:p>
          <a:p>
            <a:r>
              <a:rPr dirty="0" lang="en-US" smtClean="0"/>
              <a:t>It is the division of roles by sex, determined by any given society and dictated by cultural, religious, or other values that have little to do with anatomy or genetic make- up of a person.</a:t>
            </a:r>
            <a:endParaRPr dirty="0"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311" name=""/>
        <p:cNvGrpSpPr/>
        <p:nvPr/>
      </p:nvGrpSpPr>
      <p:grpSpPr>
        <a:xfrm>
          <a:off x="0" y="0"/>
          <a:ext cx="0" cy="0"/>
          <a:chOff x="0" y="0"/>
          <a:chExt cx="0" cy="0"/>
        </a:xfrm>
      </p:grpSpPr>
      <p:sp>
        <p:nvSpPr>
          <p:cNvPr id="1048869" name="Title 1"/>
          <p:cNvSpPr>
            <a:spLocks noGrp="1"/>
          </p:cNvSpPr>
          <p:nvPr>
            <p:ph type="title"/>
          </p:nvPr>
        </p:nvSpPr>
        <p:spPr>
          <a:xfrm>
            <a:off x="457200" y="0"/>
            <a:ext cx="8229600" cy="1000108"/>
          </a:xfrm>
        </p:spPr>
        <p:txBody>
          <a:bodyPr/>
          <a:p>
            <a:r>
              <a:rPr b="1" dirty="0" lang="en-US" smtClean="0"/>
              <a:t>Strategies for prevention of FGM</a:t>
            </a:r>
            <a:endParaRPr b="1" dirty="0" lang="en-US"/>
          </a:p>
        </p:txBody>
      </p:sp>
      <p:sp>
        <p:nvSpPr>
          <p:cNvPr id="1048870" name="Content Placeholder 2"/>
          <p:cNvSpPr>
            <a:spLocks noGrp="1"/>
          </p:cNvSpPr>
          <p:nvPr>
            <p:ph idx="1"/>
          </p:nvPr>
        </p:nvSpPr>
        <p:spPr>
          <a:xfrm>
            <a:off x="457200" y="928670"/>
            <a:ext cx="8686800" cy="5929330"/>
          </a:xfrm>
        </p:spPr>
        <p:txBody>
          <a:bodyPr>
            <a:normAutofit fontScale="75000" lnSpcReduction="20000"/>
          </a:bodyPr>
          <a:p>
            <a:pPr>
              <a:buNone/>
            </a:pPr>
            <a:r>
              <a:rPr b="1" dirty="0" lang="en-US" smtClean="0"/>
              <a:t>Community involvement</a:t>
            </a:r>
          </a:p>
          <a:p>
            <a:r>
              <a:rPr dirty="0" lang="en-US" smtClean="0"/>
              <a:t>Integrate education and counseling against FGM into health care service provision activities at community level.</a:t>
            </a:r>
          </a:p>
          <a:p>
            <a:r>
              <a:rPr dirty="0" lang="en-US" smtClean="0"/>
              <a:t>Involve and collaborate with influential leaders and other key individuals and groups within the community as change agents against FGM.</a:t>
            </a:r>
          </a:p>
          <a:p>
            <a:r>
              <a:rPr dirty="0" lang="en-US" smtClean="0"/>
              <a:t>Visiting individual people or groups in the community as appropriate</a:t>
            </a:r>
          </a:p>
          <a:p>
            <a:r>
              <a:rPr dirty="0" lang="en-US" smtClean="0"/>
              <a:t>Establishing focus groups discussions on FGM</a:t>
            </a:r>
          </a:p>
          <a:p>
            <a:r>
              <a:rPr dirty="0" lang="en-US" smtClean="0"/>
              <a:t>Assist the people to think through the practice of FGM and its gender and human rights dimensions</a:t>
            </a:r>
          </a:p>
          <a:p>
            <a:r>
              <a:rPr dirty="0" lang="en-US" smtClean="0"/>
              <a:t>Identify and mobilize resources in the community that could be used in the prevention program</a:t>
            </a:r>
          </a:p>
          <a:p>
            <a:r>
              <a:rPr dirty="0" lang="en-US" smtClean="0"/>
              <a:t>Suggest strategies for changing practices </a:t>
            </a:r>
            <a:r>
              <a:rPr dirty="0" lang="en-US" err="1" smtClean="0"/>
              <a:t>eg</a:t>
            </a:r>
            <a:r>
              <a:rPr dirty="0" lang="en-US" smtClean="0"/>
              <a:t> culturally acceptable alternative rite of passage and teaching women problem solving skills</a:t>
            </a:r>
          </a:p>
          <a:p>
            <a:r>
              <a:rPr dirty="0" lang="en-US" smtClean="0"/>
              <a:t>Supporting individuals and families to cope  with the problems of FGM  and with adjusting to change</a:t>
            </a:r>
            <a:endParaRPr dirty="0"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312" name=""/>
        <p:cNvGrpSpPr/>
        <p:nvPr/>
      </p:nvGrpSpPr>
      <p:grpSpPr>
        <a:xfrm>
          <a:off x="0" y="0"/>
          <a:ext cx="0" cy="0"/>
          <a:chOff x="0" y="0"/>
          <a:chExt cx="0" cy="0"/>
        </a:xfrm>
      </p:grpSpPr>
      <p:sp>
        <p:nvSpPr>
          <p:cNvPr id="1048871" name="Title 1"/>
          <p:cNvSpPr>
            <a:spLocks noGrp="1"/>
          </p:cNvSpPr>
          <p:nvPr>
            <p:ph type="title"/>
          </p:nvPr>
        </p:nvSpPr>
        <p:spPr/>
        <p:txBody>
          <a:bodyPr>
            <a:normAutofit fontScale="90000"/>
          </a:bodyPr>
          <a:p>
            <a:r>
              <a:rPr b="1" dirty="0" lang="en-US" smtClean="0"/>
              <a:t>Involvement of political and government leaders</a:t>
            </a:r>
            <a:endParaRPr b="1" dirty="0" lang="en-US"/>
          </a:p>
        </p:txBody>
      </p:sp>
      <p:sp>
        <p:nvSpPr>
          <p:cNvPr id="1048872" name="Content Placeholder 2"/>
          <p:cNvSpPr>
            <a:spLocks noGrp="1"/>
          </p:cNvSpPr>
          <p:nvPr>
            <p:ph idx="1"/>
          </p:nvPr>
        </p:nvSpPr>
        <p:spPr>
          <a:xfrm>
            <a:off x="457200" y="1600200"/>
            <a:ext cx="8686800" cy="5257800"/>
          </a:xfrm>
        </p:spPr>
        <p:txBody>
          <a:bodyPr>
            <a:normAutofit fontScale="96875" lnSpcReduction="20000"/>
          </a:bodyPr>
          <a:p>
            <a:r>
              <a:rPr dirty="0" lang="en-US" smtClean="0"/>
              <a:t>Identification of influential people both locally and nationally</a:t>
            </a:r>
          </a:p>
          <a:p>
            <a:r>
              <a:rPr dirty="0" lang="en-US" smtClean="0"/>
              <a:t>Make contacts with relevant people and organize seminars or workshops</a:t>
            </a:r>
          </a:p>
          <a:p>
            <a:r>
              <a:rPr dirty="0" lang="en-US" smtClean="0"/>
              <a:t>Lobby influential people in all relevant forums</a:t>
            </a:r>
          </a:p>
          <a:p>
            <a:r>
              <a:rPr dirty="0" lang="en-US" smtClean="0"/>
              <a:t>Advocacy in order to win support from the leaders</a:t>
            </a:r>
          </a:p>
          <a:p>
            <a:r>
              <a:rPr dirty="0" lang="en-US" smtClean="0"/>
              <a:t>Identify providers values, attitudes and biases towards FGM.</a:t>
            </a:r>
            <a:endParaRPr dirty="0"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313" name=""/>
        <p:cNvGrpSpPr/>
        <p:nvPr/>
      </p:nvGrpSpPr>
      <p:grpSpPr>
        <a:xfrm>
          <a:off x="0" y="0"/>
          <a:ext cx="0" cy="0"/>
          <a:chOff x="0" y="0"/>
          <a:chExt cx="0" cy="0"/>
        </a:xfrm>
      </p:grpSpPr>
      <p:sp>
        <p:nvSpPr>
          <p:cNvPr id="1048873" name="Title 1"/>
          <p:cNvSpPr>
            <a:spLocks noGrp="1"/>
          </p:cNvSpPr>
          <p:nvPr>
            <p:ph type="title"/>
          </p:nvPr>
        </p:nvSpPr>
        <p:spPr/>
        <p:txBody>
          <a:bodyPr/>
          <a:p>
            <a:r>
              <a:rPr dirty="0" lang="en-US" smtClean="0"/>
              <a:t>RAPE</a:t>
            </a:r>
            <a:endParaRPr dirty="0" lang="en-US"/>
          </a:p>
        </p:txBody>
      </p:sp>
      <p:sp>
        <p:nvSpPr>
          <p:cNvPr id="1048874" name="Content Placeholder 2"/>
          <p:cNvSpPr>
            <a:spLocks noGrp="1"/>
          </p:cNvSpPr>
          <p:nvPr>
            <p:ph idx="1"/>
          </p:nvPr>
        </p:nvSpPr>
        <p:spPr>
          <a:xfrm>
            <a:off x="457200" y="1357298"/>
            <a:ext cx="8229600" cy="4768865"/>
          </a:xfrm>
        </p:spPr>
        <p:txBody>
          <a:bodyPr>
            <a:normAutofit fontScale="84375" lnSpcReduction="20000"/>
          </a:bodyPr>
          <a:p>
            <a:r>
              <a:rPr dirty="0" lang="en-US" smtClean="0"/>
              <a:t>Rape is having sex with a woman or a girl without her consent or with her consent if obtained under threat , force or intimidation of any kind , fear of bodily harm or misrepresentation as the nature to the act or by a person impersonating her husband. </a:t>
            </a:r>
          </a:p>
          <a:p>
            <a:r>
              <a:rPr dirty="0" lang="en-US" smtClean="0"/>
              <a:t>If the girl is less than 16 years she is deemed incapable of consenting to sex in law and therefore sex with her is considered rape even with her consent.</a:t>
            </a:r>
          </a:p>
          <a:p>
            <a:r>
              <a:rPr dirty="0" lang="en-US" smtClean="0"/>
              <a:t>Technically in law the rape of a girl below 16 years is termed as defilement.</a:t>
            </a:r>
          </a:p>
          <a:p>
            <a:r>
              <a:rPr dirty="0" lang="en-US" smtClean="0"/>
              <a:t>For the act to be considered as rape or defilement , there must penetration of the vagina or penis.</a:t>
            </a:r>
            <a:endParaRPr dirty="0"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314" name=""/>
        <p:cNvGrpSpPr/>
        <p:nvPr/>
      </p:nvGrpSpPr>
      <p:grpSpPr>
        <a:xfrm>
          <a:off x="0" y="0"/>
          <a:ext cx="0" cy="0"/>
          <a:chOff x="0" y="0"/>
          <a:chExt cx="0" cy="0"/>
        </a:xfrm>
      </p:grpSpPr>
      <p:sp>
        <p:nvSpPr>
          <p:cNvPr id="1048875" name="Title 1"/>
          <p:cNvSpPr>
            <a:spLocks noGrp="1"/>
          </p:cNvSpPr>
          <p:nvPr>
            <p:ph type="title"/>
          </p:nvPr>
        </p:nvSpPr>
        <p:spPr/>
        <p:txBody>
          <a:bodyPr/>
          <a:p>
            <a:r>
              <a:rPr dirty="0" lang="en-US" smtClean="0"/>
              <a:t>Classification of rape</a:t>
            </a:r>
            <a:endParaRPr dirty="0" lang="en-US"/>
          </a:p>
        </p:txBody>
      </p:sp>
      <p:sp>
        <p:nvSpPr>
          <p:cNvPr id="1048876" name="Content Placeholder 2"/>
          <p:cNvSpPr>
            <a:spLocks noGrp="1"/>
          </p:cNvSpPr>
          <p:nvPr>
            <p:ph idx="1"/>
          </p:nvPr>
        </p:nvSpPr>
        <p:spPr>
          <a:xfrm>
            <a:off x="457200" y="1600200"/>
            <a:ext cx="8229600" cy="5257800"/>
          </a:xfrm>
        </p:spPr>
        <p:txBody>
          <a:bodyPr/>
          <a:p>
            <a:r>
              <a:rPr b="1" dirty="0" lang="en-US" smtClean="0"/>
              <a:t>exchange rape</a:t>
            </a:r>
            <a:r>
              <a:rPr dirty="0" lang="en-US" smtClean="0"/>
              <a:t> - rape occurring as the result of bargaining or solidarity-displaying among men</a:t>
            </a:r>
          </a:p>
          <a:p>
            <a:r>
              <a:rPr b="1" dirty="0" lang="en-US" smtClean="0"/>
              <a:t>punitive rape</a:t>
            </a:r>
            <a:r>
              <a:rPr dirty="0" lang="en-US" smtClean="0"/>
              <a:t> - rape used to punish or discipline </a:t>
            </a:r>
          </a:p>
          <a:p>
            <a:r>
              <a:rPr b="1" dirty="0" lang="en-US" smtClean="0"/>
              <a:t>theft rape</a:t>
            </a:r>
            <a:r>
              <a:rPr dirty="0" lang="en-US" smtClean="0"/>
              <a:t> - rape that happens when a woman or man is abducted, in most cases to be used as a slave or a prostitute</a:t>
            </a:r>
          </a:p>
          <a:p>
            <a:r>
              <a:rPr dirty="0" lang="en-US" smtClean="0"/>
              <a:t> </a:t>
            </a:r>
            <a:r>
              <a:rPr b="1" dirty="0" lang="en-US" smtClean="0"/>
              <a:t>ceremonial rape</a:t>
            </a:r>
            <a:r>
              <a:rPr dirty="0" lang="en-US" smtClean="0"/>
              <a:t> - rape involving defloration rituals</a:t>
            </a:r>
            <a:endParaRPr dirty="0"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315" name=""/>
        <p:cNvGrpSpPr/>
        <p:nvPr/>
      </p:nvGrpSpPr>
      <p:grpSpPr>
        <a:xfrm>
          <a:off x="0" y="0"/>
          <a:ext cx="0" cy="0"/>
          <a:chOff x="0" y="0"/>
          <a:chExt cx="0" cy="0"/>
        </a:xfrm>
      </p:grpSpPr>
      <p:sp>
        <p:nvSpPr>
          <p:cNvPr id="1048877" name="Title 1"/>
          <p:cNvSpPr>
            <a:spLocks noGrp="1"/>
          </p:cNvSpPr>
          <p:nvPr>
            <p:ph type="title"/>
          </p:nvPr>
        </p:nvSpPr>
        <p:spPr>
          <a:xfrm>
            <a:off x="457200" y="0"/>
            <a:ext cx="8229600" cy="1000108"/>
          </a:xfrm>
        </p:spPr>
        <p:txBody>
          <a:bodyPr/>
          <a:p>
            <a:r>
              <a:rPr dirty="0" lang="en-US" smtClean="0"/>
              <a:t>cont</a:t>
            </a:r>
            <a:endParaRPr dirty="0" lang="en-US"/>
          </a:p>
        </p:txBody>
      </p:sp>
      <p:sp>
        <p:nvSpPr>
          <p:cNvPr id="1048878" name="Content Placeholder 2"/>
          <p:cNvSpPr>
            <a:spLocks noGrp="1"/>
          </p:cNvSpPr>
          <p:nvPr>
            <p:ph idx="1"/>
          </p:nvPr>
        </p:nvSpPr>
        <p:spPr>
          <a:xfrm>
            <a:off x="457200" y="857232"/>
            <a:ext cx="8686800" cy="5643602"/>
          </a:xfrm>
        </p:spPr>
        <p:txBody>
          <a:bodyPr>
            <a:normAutofit fontScale="96875" lnSpcReduction="20000"/>
          </a:bodyPr>
          <a:p>
            <a:r>
              <a:rPr dirty="0" lang="en-US" smtClean="0"/>
              <a:t>acquaintance rape- is a non-domestic rape committed by someone who knows the victim</a:t>
            </a:r>
          </a:p>
          <a:p>
            <a:r>
              <a:rPr b="1" dirty="0" lang="en-US" smtClean="0"/>
              <a:t>Gang rape- o</a:t>
            </a:r>
            <a:r>
              <a:rPr dirty="0" lang="en-US" smtClean="0"/>
              <a:t>ccurs when a group of people participate in the rape of a single victim.</a:t>
            </a:r>
          </a:p>
          <a:p>
            <a:r>
              <a:rPr b="1" dirty="0" lang="en-US" smtClean="0"/>
              <a:t>Spousal rape-</a:t>
            </a:r>
            <a:r>
              <a:rPr dirty="0" lang="en-US" smtClean="0"/>
              <a:t> Also known as marital rape, wife rape, husband rape, partner rape or intimate partner sexual assault (IPSA), is rape between a married or </a:t>
            </a:r>
            <a:r>
              <a:rPr dirty="0" i="1" lang="en-US" smtClean="0"/>
              <a:t>de facto</a:t>
            </a:r>
            <a:r>
              <a:rPr dirty="0" lang="en-US" smtClean="0"/>
              <a:t> couple. Research reveals that victims of marital/partner rape suffer longer lasting trauma than victims of stranger rape.</a:t>
            </a:r>
            <a:r>
              <a:rPr baseline="30000" dirty="0" lang="en-US" smtClean="0"/>
              <a:t>[</a:t>
            </a:r>
          </a:p>
          <a:p>
            <a:endParaRPr b="1" dirty="0" lang="en-US" smtClean="0"/>
          </a:p>
          <a:p>
            <a:endParaRPr b="1" dirty="0" lang="en-US" smtClean="0"/>
          </a:p>
          <a:p>
            <a:endParaRPr dirty="0"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316" name=""/>
        <p:cNvGrpSpPr/>
        <p:nvPr/>
      </p:nvGrpSpPr>
      <p:grpSpPr>
        <a:xfrm>
          <a:off x="0" y="0"/>
          <a:ext cx="0" cy="0"/>
          <a:chOff x="0" y="0"/>
          <a:chExt cx="0" cy="0"/>
        </a:xfrm>
      </p:grpSpPr>
      <p:sp>
        <p:nvSpPr>
          <p:cNvPr id="1048879" name="Title 1"/>
          <p:cNvSpPr>
            <a:spLocks noGrp="1"/>
          </p:cNvSpPr>
          <p:nvPr>
            <p:ph type="title"/>
          </p:nvPr>
        </p:nvSpPr>
        <p:spPr/>
        <p:txBody>
          <a:bodyPr/>
          <a:p>
            <a:r>
              <a:rPr dirty="0" lang="en-US" smtClean="0"/>
              <a:t>cont</a:t>
            </a:r>
            <a:endParaRPr dirty="0" lang="en-US"/>
          </a:p>
        </p:txBody>
      </p:sp>
      <p:sp>
        <p:nvSpPr>
          <p:cNvPr id="1048880" name="Content Placeholder 2"/>
          <p:cNvSpPr>
            <a:spLocks noGrp="1"/>
          </p:cNvSpPr>
          <p:nvPr>
            <p:ph idx="1"/>
          </p:nvPr>
        </p:nvSpPr>
        <p:spPr>
          <a:xfrm>
            <a:off x="457200" y="1600200"/>
            <a:ext cx="8686800" cy="5043510"/>
          </a:xfrm>
        </p:spPr>
        <p:txBody>
          <a:bodyPr>
            <a:normAutofit fontScale="81250" lnSpcReduction="20000"/>
          </a:bodyPr>
          <a:p>
            <a:r>
              <a:rPr b="1" dirty="0" lang="en-US" smtClean="0"/>
              <a:t>Incest</a:t>
            </a:r>
            <a:r>
              <a:rPr dirty="0" lang="en-US" smtClean="0"/>
              <a:t> is sexual activity between family members or close relatives. This typically includes sexual activity between people in a consanguineous relationship (blood relations), and sometimes those related by affinity, stepfamily, those related by adoption or marriage, or members of the same clan or lineage.</a:t>
            </a:r>
          </a:p>
          <a:p>
            <a:r>
              <a:rPr b="1" dirty="0" lang="en-US" smtClean="0"/>
              <a:t>Prison rape- </a:t>
            </a:r>
            <a:r>
              <a:rPr dirty="0" lang="en-US" smtClean="0"/>
              <a:t>this is rape among prison inmates</a:t>
            </a:r>
          </a:p>
          <a:p>
            <a:r>
              <a:rPr b="1" dirty="0" lang="en-US" smtClean="0"/>
              <a:t>Serial rape- </a:t>
            </a:r>
            <a:r>
              <a:rPr dirty="0" lang="en-US" smtClean="0"/>
              <a:t>is rape committed by a person over a relatively long period of time and committed on a number of victims</a:t>
            </a:r>
          </a:p>
          <a:p>
            <a:r>
              <a:rPr b="1" dirty="0" lang="en-US" smtClean="0"/>
              <a:t>Payback rape- </a:t>
            </a:r>
            <a:r>
              <a:rPr dirty="0" lang="en-US" smtClean="0"/>
              <a:t>also called "punishment rape" or "revenge rape. The rape is meant to humiliate the father or brothers, as punishment for their prior behavior towards the perpetrators.</a:t>
            </a:r>
            <a:r>
              <a:rPr baseline="30000" dirty="0" lang="en-US" smtClean="0"/>
              <a:t> </a:t>
            </a:r>
            <a:r>
              <a:rPr dirty="0" lang="en-US" smtClean="0"/>
              <a:t> Payback rape is sometimes connected to tribal fighting</a:t>
            </a:r>
          </a:p>
          <a:p>
            <a:endParaRPr dirty="0"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317" name=""/>
        <p:cNvGrpSpPr/>
        <p:nvPr/>
      </p:nvGrpSpPr>
      <p:grpSpPr>
        <a:xfrm>
          <a:off x="0" y="0"/>
          <a:ext cx="0" cy="0"/>
          <a:chOff x="0" y="0"/>
          <a:chExt cx="0" cy="0"/>
        </a:xfrm>
      </p:grpSpPr>
      <p:sp>
        <p:nvSpPr>
          <p:cNvPr id="1048881" name="Title 1"/>
          <p:cNvSpPr>
            <a:spLocks noGrp="1"/>
          </p:cNvSpPr>
          <p:nvPr>
            <p:ph type="title"/>
          </p:nvPr>
        </p:nvSpPr>
        <p:spPr/>
        <p:txBody>
          <a:bodyPr/>
          <a:p>
            <a:r>
              <a:rPr dirty="0" lang="en-US" smtClean="0"/>
              <a:t>cont</a:t>
            </a:r>
            <a:endParaRPr dirty="0" lang="en-US"/>
          </a:p>
        </p:txBody>
      </p:sp>
      <p:sp>
        <p:nvSpPr>
          <p:cNvPr id="1048882" name="Content Placeholder 2"/>
          <p:cNvSpPr>
            <a:spLocks noGrp="1"/>
          </p:cNvSpPr>
          <p:nvPr>
            <p:ph idx="1"/>
          </p:nvPr>
        </p:nvSpPr>
        <p:spPr>
          <a:xfrm>
            <a:off x="457200" y="1214422"/>
            <a:ext cx="8686800" cy="5429288"/>
          </a:xfrm>
        </p:spPr>
        <p:txBody>
          <a:bodyPr>
            <a:normAutofit fontScale="84375" lnSpcReduction="20000"/>
          </a:bodyPr>
          <a:p>
            <a:r>
              <a:rPr b="1" dirty="0" lang="en-US" smtClean="0"/>
              <a:t>War rape- these </a:t>
            </a:r>
            <a:r>
              <a:rPr dirty="0" lang="en-US" smtClean="0"/>
              <a:t>are rapes committed by soldiers, other combatants or civilians during armed conflict or war, or during military occupation. It also covers the situation where girls and women are forced into prostitution or sexual slavery by an occupying power</a:t>
            </a:r>
          </a:p>
          <a:p>
            <a:r>
              <a:rPr b="1" dirty="0" lang="en-US" smtClean="0"/>
              <a:t>Rape by deception- </a:t>
            </a:r>
            <a:r>
              <a:rPr dirty="0" lang="en-US" smtClean="0"/>
              <a:t>occurs when the perpetrator gains the victim's agreement through fraud</a:t>
            </a:r>
          </a:p>
          <a:p>
            <a:r>
              <a:rPr b="1" dirty="0" lang="en-US" smtClean="0"/>
              <a:t>Corrective rape- </a:t>
            </a:r>
            <a:r>
              <a:rPr dirty="0" lang="en-US" smtClean="0"/>
              <a:t>is targeted rape against non-heterosexuals as a punishment for violating gender roles especially lesbians</a:t>
            </a:r>
          </a:p>
          <a:p>
            <a:r>
              <a:rPr b="1" dirty="0" lang="en-US" smtClean="0"/>
              <a:t>Custodial rape- </a:t>
            </a:r>
            <a:r>
              <a:rPr dirty="0" lang="en-US" smtClean="0"/>
              <a:t>is rape perpetrated by a person employed by the state in a supervisory or custodial position, such as a police officer, public servant or jail or hospital employee.</a:t>
            </a:r>
            <a:r>
              <a:rPr baseline="30000" dirty="0" lang="en-US" smtClean="0"/>
              <a:t> </a:t>
            </a:r>
            <a:r>
              <a:rPr dirty="0" lang="en-US" smtClean="0"/>
              <a:t>It includes the rape of children in institutional care such as orphanages.</a:t>
            </a:r>
            <a:endParaRPr b="1" dirty="0" lang="en-US" smtClean="0"/>
          </a:p>
          <a:p>
            <a:endParaRPr b="1" dirty="0" lang="en-US" smtClean="0"/>
          </a:p>
          <a:p>
            <a:endParaRPr b="1" dirty="0" lang="en-US" smtClean="0"/>
          </a:p>
          <a:p>
            <a:endParaRPr b="1" dirty="0" lang="en-US" smtClean="0"/>
          </a:p>
          <a:p>
            <a:endParaRPr b="1" dirty="0" lang="en-US" smtClean="0"/>
          </a:p>
          <a:p>
            <a:endParaRPr b="1" dirty="0" lang="en-US" smtClean="0"/>
          </a:p>
          <a:p>
            <a:endParaRPr dirty="0" lang="en-US" smtClean="0"/>
          </a:p>
          <a:p>
            <a:endParaRPr b="1" dirty="0" lang="en-US" smtClean="0"/>
          </a:p>
          <a:p>
            <a:endParaRPr dirty="0"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318" name=""/>
        <p:cNvGrpSpPr/>
        <p:nvPr/>
      </p:nvGrpSpPr>
      <p:grpSpPr>
        <a:xfrm>
          <a:off x="0" y="0"/>
          <a:ext cx="0" cy="0"/>
          <a:chOff x="0" y="0"/>
          <a:chExt cx="0" cy="0"/>
        </a:xfrm>
      </p:grpSpPr>
      <p:sp>
        <p:nvSpPr>
          <p:cNvPr id="1048883" name="Title 1"/>
          <p:cNvSpPr>
            <a:spLocks noGrp="1"/>
          </p:cNvSpPr>
          <p:nvPr>
            <p:ph type="title"/>
          </p:nvPr>
        </p:nvSpPr>
        <p:spPr/>
        <p:txBody>
          <a:bodyPr/>
          <a:p>
            <a:r>
              <a:rPr dirty="0" lang="en-US" smtClean="0"/>
              <a:t>cont</a:t>
            </a:r>
            <a:endParaRPr dirty="0" lang="en-US"/>
          </a:p>
        </p:txBody>
      </p:sp>
      <p:sp>
        <p:nvSpPr>
          <p:cNvPr id="1048884" name="Content Placeholder 2"/>
          <p:cNvSpPr>
            <a:spLocks noGrp="1"/>
          </p:cNvSpPr>
          <p:nvPr>
            <p:ph idx="1"/>
          </p:nvPr>
        </p:nvSpPr>
        <p:spPr/>
        <p:txBody>
          <a:bodyPr>
            <a:normAutofit fontScale="90625" lnSpcReduction="20000"/>
          </a:bodyPr>
          <a:p>
            <a:r>
              <a:rPr b="1" dirty="0" lang="en-US" smtClean="0"/>
              <a:t>exchange rape</a:t>
            </a:r>
            <a:r>
              <a:rPr dirty="0" lang="en-US" smtClean="0"/>
              <a:t> - rape occurring as the result of bargaining or solidarity-displaying among men</a:t>
            </a:r>
          </a:p>
          <a:p>
            <a:r>
              <a:rPr b="1" dirty="0" lang="en-US" smtClean="0"/>
              <a:t>punitive rape</a:t>
            </a:r>
            <a:r>
              <a:rPr dirty="0" lang="en-US" smtClean="0"/>
              <a:t> - rape used to punish or discipline</a:t>
            </a:r>
          </a:p>
          <a:p>
            <a:r>
              <a:rPr b="1" dirty="0" lang="en-US" smtClean="0"/>
              <a:t>theft rape</a:t>
            </a:r>
            <a:r>
              <a:rPr dirty="0" lang="en-US" smtClean="0"/>
              <a:t> - rape that happens when a woman or man is abducted, in most cases to be used as a slave or a prostitute</a:t>
            </a:r>
          </a:p>
          <a:p>
            <a:r>
              <a:rPr b="1" dirty="0" lang="en-US" smtClean="0"/>
              <a:t>ceremonial rape</a:t>
            </a:r>
            <a:r>
              <a:rPr dirty="0" lang="en-US" smtClean="0"/>
              <a:t> - rape involving defloration rituals</a:t>
            </a:r>
          </a:p>
          <a:p>
            <a:r>
              <a:rPr b="1" dirty="0" lang="en-US" smtClean="0"/>
              <a:t>status rape</a:t>
            </a:r>
            <a:r>
              <a:rPr dirty="0" lang="en-US" smtClean="0"/>
              <a:t> - rape resulting from differences in hierarchy or social class</a:t>
            </a:r>
          </a:p>
          <a:p>
            <a:endParaRPr dirty="0"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319" name=""/>
        <p:cNvGrpSpPr/>
        <p:nvPr/>
      </p:nvGrpSpPr>
      <p:grpSpPr>
        <a:xfrm>
          <a:off x="0" y="0"/>
          <a:ext cx="0" cy="0"/>
          <a:chOff x="0" y="0"/>
          <a:chExt cx="0" cy="0"/>
        </a:xfrm>
      </p:grpSpPr>
      <p:sp>
        <p:nvSpPr>
          <p:cNvPr id="1048885" name="Title 1"/>
          <p:cNvSpPr>
            <a:spLocks noGrp="1"/>
          </p:cNvSpPr>
          <p:nvPr>
            <p:ph type="title"/>
          </p:nvPr>
        </p:nvSpPr>
        <p:spPr/>
        <p:txBody>
          <a:bodyPr/>
          <a:p>
            <a:r>
              <a:rPr b="1" dirty="0" lang="en-US" smtClean="0"/>
              <a:t>Attempted rape</a:t>
            </a:r>
            <a:endParaRPr b="1" dirty="0" lang="en-US"/>
          </a:p>
        </p:txBody>
      </p:sp>
      <p:sp>
        <p:nvSpPr>
          <p:cNvPr id="1048886" name="Content Placeholder 2"/>
          <p:cNvSpPr>
            <a:spLocks noGrp="1"/>
          </p:cNvSpPr>
          <p:nvPr>
            <p:ph idx="1"/>
          </p:nvPr>
        </p:nvSpPr>
        <p:spPr>
          <a:xfrm>
            <a:off x="457200" y="1600200"/>
            <a:ext cx="8229600" cy="5043510"/>
          </a:xfrm>
        </p:spPr>
        <p:txBody>
          <a:bodyPr/>
          <a:p>
            <a:r>
              <a:rPr dirty="0" lang="en-US" smtClean="0"/>
              <a:t>If someone tries to rape a girl or woman but fails then this is still an offence called attempted rape and it is punishable by life imprisonment. </a:t>
            </a:r>
          </a:p>
          <a:p>
            <a:r>
              <a:rPr dirty="0" lang="en-US" smtClean="0"/>
              <a:t>In attempted rape there is no penetration</a:t>
            </a:r>
          </a:p>
          <a:p>
            <a:pPr>
              <a:buNone/>
            </a:pPr>
            <a:r>
              <a:rPr b="1" dirty="0" lang="en-US" smtClean="0"/>
              <a:t>Penetration</a:t>
            </a:r>
          </a:p>
          <a:p>
            <a:r>
              <a:rPr dirty="0" lang="en-US" smtClean="0"/>
              <a:t>This is the partial or complete insertion of the penis into the vagina.</a:t>
            </a:r>
            <a:endParaRPr dirty="0"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320" name=""/>
        <p:cNvGrpSpPr/>
        <p:nvPr/>
      </p:nvGrpSpPr>
      <p:grpSpPr>
        <a:xfrm>
          <a:off x="0" y="0"/>
          <a:ext cx="0" cy="0"/>
          <a:chOff x="0" y="0"/>
          <a:chExt cx="0" cy="0"/>
        </a:xfrm>
      </p:grpSpPr>
      <p:sp>
        <p:nvSpPr>
          <p:cNvPr id="1048887" name="Title 1"/>
          <p:cNvSpPr>
            <a:spLocks noGrp="1"/>
          </p:cNvSpPr>
          <p:nvPr>
            <p:ph type="title"/>
          </p:nvPr>
        </p:nvSpPr>
        <p:spPr/>
        <p:txBody>
          <a:bodyPr/>
          <a:p>
            <a:r>
              <a:rPr b="1" dirty="0" lang="en-US" smtClean="0"/>
              <a:t>Sexual violence</a:t>
            </a:r>
            <a:endParaRPr b="1" dirty="0" lang="en-US"/>
          </a:p>
        </p:txBody>
      </p:sp>
      <p:sp>
        <p:nvSpPr>
          <p:cNvPr id="1048888" name="Content Placeholder 2"/>
          <p:cNvSpPr>
            <a:spLocks noGrp="1"/>
          </p:cNvSpPr>
          <p:nvPr>
            <p:ph idx="1"/>
          </p:nvPr>
        </p:nvSpPr>
        <p:spPr>
          <a:xfrm>
            <a:off x="457200" y="1600200"/>
            <a:ext cx="8229600" cy="5257800"/>
          </a:xfrm>
        </p:spPr>
        <p:txBody>
          <a:bodyPr>
            <a:normAutofit fontScale="90625" lnSpcReduction="10000"/>
          </a:bodyPr>
          <a:p>
            <a:r>
              <a:rPr dirty="0" lang="en-US" smtClean="0"/>
              <a:t>Sexual violence is the use of physical sexual contact or erotic non  contact sexual exposure by one person to another against his or her will.</a:t>
            </a:r>
          </a:p>
          <a:p>
            <a:r>
              <a:rPr dirty="0" lang="en-US" smtClean="0"/>
              <a:t>This  may include acts such as rape (sex against a persons will), kissing, touching the private parts of a person (such as the penis or vagina), oral sex (placing the penis inside the buttocks opening), dry intercourse(the rubbing of  a penis against another persons body) and performing such acts with an animal.</a:t>
            </a:r>
          </a:p>
          <a:p>
            <a:r>
              <a:rPr dirty="0" lang="en-US" smtClean="0"/>
              <a:t> however the defines each of these activities differently.</a:t>
            </a:r>
          </a:p>
          <a:p>
            <a:endParaRPr dirty="0"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84" name=""/>
        <p:cNvGrpSpPr/>
        <p:nvPr/>
      </p:nvGrpSpPr>
      <p:grpSpPr>
        <a:xfrm>
          <a:off x="0" y="0"/>
          <a:ext cx="0" cy="0"/>
          <a:chOff x="0" y="0"/>
          <a:chExt cx="0" cy="0"/>
        </a:xfrm>
      </p:grpSpPr>
      <p:sp>
        <p:nvSpPr>
          <p:cNvPr id="1048632" name="Content Placeholder 2"/>
          <p:cNvSpPr>
            <a:spLocks noGrp="1"/>
          </p:cNvSpPr>
          <p:nvPr>
            <p:ph idx="1"/>
          </p:nvPr>
        </p:nvSpPr>
        <p:spPr>
          <a:xfrm>
            <a:off x="457200" y="548680"/>
            <a:ext cx="8229600" cy="5577483"/>
          </a:xfrm>
        </p:spPr>
        <p:txBody>
          <a:bodyPr>
            <a:normAutofit fontScale="92500" lnSpcReduction="10000"/>
          </a:bodyPr>
          <a:p>
            <a:pPr indent="0" marL="0">
              <a:buNone/>
            </a:pPr>
            <a:r>
              <a:rPr dirty="0" lang="en-US"/>
              <a:t>In other words, gender refers to the socially determined roles, responsibilities and relationships which are deemed fit for men, women, girls and boys in a society. </a:t>
            </a:r>
            <a:endParaRPr dirty="0" lang="en-GB"/>
          </a:p>
          <a:p>
            <a:r>
              <a:rPr dirty="0" lang="en-US">
                <a:latin typeface="Times New Roman" panose="02020603050405020304" pitchFamily="18" charset="0"/>
                <a:cs typeface="Times New Roman" panose="02020603050405020304" pitchFamily="18" charset="0"/>
              </a:rPr>
              <a:t>Gender is learned through socialization and is based on social norms, that is attitudes, assumptions, </a:t>
            </a:r>
            <a:r>
              <a:rPr dirty="0" lang="en-US" err="1">
                <a:latin typeface="Times New Roman" panose="02020603050405020304" pitchFamily="18" charset="0"/>
                <a:cs typeface="Times New Roman" panose="02020603050405020304" pitchFamily="18" charset="0"/>
              </a:rPr>
              <a:t>behaviours</a:t>
            </a:r>
            <a:r>
              <a:rPr dirty="0" lang="en-US">
                <a:latin typeface="Times New Roman" panose="02020603050405020304" pitchFamily="18" charset="0"/>
                <a:cs typeface="Times New Roman" panose="02020603050405020304" pitchFamily="18" charset="0"/>
              </a:rPr>
              <a:t> and activities.</a:t>
            </a:r>
          </a:p>
          <a:p>
            <a:r>
              <a:rPr dirty="0" lang="en-US">
                <a:latin typeface="Times New Roman" panose="02020603050405020304" pitchFamily="18" charset="0"/>
                <a:cs typeface="Times New Roman" panose="02020603050405020304" pitchFamily="18" charset="0"/>
              </a:rPr>
              <a:t> Throughout life, girls and boys are expected and taught to assume certain roles in their families and communities. </a:t>
            </a:r>
          </a:p>
          <a:p>
            <a:r>
              <a:rPr dirty="0" lang="en-US">
                <a:latin typeface="Times New Roman" panose="02020603050405020304" pitchFamily="18" charset="0"/>
                <a:cs typeface="Times New Roman" panose="02020603050405020304" pitchFamily="18" charset="0"/>
              </a:rPr>
              <a:t>Parents, peers, teachers and others reinforce this process as children grow up. </a:t>
            </a:r>
            <a:endParaRPr dirty="0" lang="en-GB">
              <a:latin typeface="Times New Roman" panose="02020603050405020304" pitchFamily="18" charset="0"/>
              <a:cs typeface="Times New Roman" panose="02020603050405020304" pitchFamily="18" charset="0"/>
            </a:endParaRPr>
          </a:p>
          <a:p>
            <a:pPr indent="0" marL="0">
              <a:buNone/>
            </a:pPr>
            <a:endParaRPr dirty="0"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321" name=""/>
        <p:cNvGrpSpPr/>
        <p:nvPr/>
      </p:nvGrpSpPr>
      <p:grpSpPr>
        <a:xfrm>
          <a:off x="0" y="0"/>
          <a:ext cx="0" cy="0"/>
          <a:chOff x="0" y="0"/>
          <a:chExt cx="0" cy="0"/>
        </a:xfrm>
      </p:grpSpPr>
      <p:sp>
        <p:nvSpPr>
          <p:cNvPr id="1048889" name="Title 1"/>
          <p:cNvSpPr>
            <a:spLocks noGrp="1"/>
          </p:cNvSpPr>
          <p:nvPr>
            <p:ph type="title"/>
          </p:nvPr>
        </p:nvSpPr>
        <p:spPr/>
        <p:txBody>
          <a:bodyPr/>
          <a:p>
            <a:r>
              <a:rPr dirty="0" lang="en-US" smtClean="0"/>
              <a:t>Steps in post rape management</a:t>
            </a:r>
            <a:endParaRPr dirty="0" lang="en-US"/>
          </a:p>
        </p:txBody>
      </p:sp>
      <p:sp>
        <p:nvSpPr>
          <p:cNvPr id="1048890" name="Content Placeholder 2"/>
          <p:cNvSpPr>
            <a:spLocks noGrp="1"/>
          </p:cNvSpPr>
          <p:nvPr>
            <p:ph idx="1"/>
          </p:nvPr>
        </p:nvSpPr>
        <p:spPr>
          <a:xfrm>
            <a:off x="457200" y="1600200"/>
            <a:ext cx="8229600" cy="5114948"/>
          </a:xfrm>
        </p:spPr>
        <p:txBody>
          <a:bodyPr>
            <a:normAutofit fontScale="71875" lnSpcReduction="20000"/>
          </a:bodyPr>
          <a:p>
            <a:pPr>
              <a:buNone/>
            </a:pPr>
            <a:r>
              <a:rPr dirty="0" lang="en-US" smtClean="0"/>
              <a:t> Medical management  ;  </a:t>
            </a:r>
          </a:p>
          <a:p>
            <a:pPr>
              <a:buNone/>
            </a:pPr>
            <a:r>
              <a:rPr dirty="0" lang="en-US" smtClean="0"/>
              <a:t>                                               </a:t>
            </a:r>
          </a:p>
          <a:p>
            <a:pPr>
              <a:buNone/>
            </a:pPr>
            <a:r>
              <a:rPr dirty="0" lang="en-US" smtClean="0"/>
              <a:t>a. history taking and examination of the girl should be done immediately in a safe and trusting environment. Before undertaking the physical examination, the victim should be explained about the procedures and why they are necessary. She should be given a chance to ask questions </a:t>
            </a:r>
          </a:p>
          <a:p>
            <a:r>
              <a:rPr dirty="0" lang="en-US" smtClean="0"/>
              <a:t>Patients will be asked for a brief history regarding:</a:t>
            </a:r>
          </a:p>
          <a:p>
            <a:pPr lvl="0"/>
            <a:r>
              <a:rPr dirty="0" lang="en-US" smtClean="0"/>
              <a:t>Time and place of the assault</a:t>
            </a:r>
          </a:p>
          <a:p>
            <a:pPr lvl="0"/>
            <a:r>
              <a:rPr dirty="0" lang="en-US" smtClean="0"/>
              <a:t>Who put what where</a:t>
            </a:r>
          </a:p>
          <a:p>
            <a:pPr lvl="0"/>
            <a:r>
              <a:rPr dirty="0" lang="en-US" smtClean="0"/>
              <a:t>If contraception or condoms were used.</a:t>
            </a:r>
          </a:p>
          <a:p>
            <a:pPr lvl="0">
              <a:buNone/>
            </a:pPr>
            <a:r>
              <a:rPr dirty="0" lang="en-US" smtClean="0"/>
              <a:t>b. Physical examination</a:t>
            </a:r>
          </a:p>
          <a:p>
            <a:r>
              <a:rPr dirty="0" lang="en-US" smtClean="0"/>
              <a:t> A thorough general and genital examination will be performed to look for any injuries and to collect evidence for forensic evaluation</a:t>
            </a:r>
          </a:p>
          <a:p>
            <a:endParaRPr dirty="0"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322" name=""/>
        <p:cNvGrpSpPr/>
        <p:nvPr/>
      </p:nvGrpSpPr>
      <p:grpSpPr>
        <a:xfrm>
          <a:off x="0" y="0"/>
          <a:ext cx="0" cy="0"/>
          <a:chOff x="0" y="0"/>
          <a:chExt cx="0" cy="0"/>
        </a:xfrm>
      </p:grpSpPr>
      <p:sp>
        <p:nvSpPr>
          <p:cNvPr id="1048891" name="Title 1"/>
          <p:cNvSpPr>
            <a:spLocks noGrp="1"/>
          </p:cNvSpPr>
          <p:nvPr>
            <p:ph type="title"/>
          </p:nvPr>
        </p:nvSpPr>
        <p:spPr/>
        <p:txBody>
          <a:bodyPr/>
          <a:p>
            <a:r>
              <a:rPr dirty="0" lang="en-US" smtClean="0"/>
              <a:t>cont</a:t>
            </a:r>
            <a:endParaRPr dirty="0" lang="en-US"/>
          </a:p>
        </p:txBody>
      </p:sp>
      <p:sp>
        <p:nvSpPr>
          <p:cNvPr id="1048892" name="Content Placeholder 2"/>
          <p:cNvSpPr>
            <a:spLocks noGrp="1"/>
          </p:cNvSpPr>
          <p:nvPr>
            <p:ph idx="1"/>
          </p:nvPr>
        </p:nvSpPr>
        <p:spPr/>
        <p:txBody>
          <a:bodyPr/>
          <a:p>
            <a:r>
              <a:rPr dirty="0" lang="en-US" smtClean="0"/>
              <a:t>Pregnancy prevention by giving emergency pills</a:t>
            </a:r>
          </a:p>
          <a:p>
            <a:r>
              <a:rPr dirty="0" lang="en-US" smtClean="0"/>
              <a:t>HIV prevention – give post exposure prophylaxis</a:t>
            </a:r>
          </a:p>
          <a:p>
            <a:r>
              <a:rPr dirty="0" lang="en-US" smtClean="0"/>
              <a:t>Management of physical injuries</a:t>
            </a:r>
          </a:p>
          <a:p>
            <a:r>
              <a:rPr dirty="0" lang="en-US" smtClean="0"/>
              <a:t>STI prevention</a:t>
            </a:r>
          </a:p>
          <a:p>
            <a:r>
              <a:rPr dirty="0" lang="en-US" smtClean="0"/>
              <a:t>Hepatitis B prevention</a:t>
            </a:r>
          </a:p>
          <a:p>
            <a:r>
              <a:rPr dirty="0" lang="en-US" smtClean="0"/>
              <a:t>Tetanus </a:t>
            </a:r>
            <a:r>
              <a:rPr dirty="0" lang="en-US" err="1" smtClean="0"/>
              <a:t>toxoid</a:t>
            </a:r>
            <a:r>
              <a:rPr dirty="0" lang="en-US" smtClean="0"/>
              <a:t> prevention</a:t>
            </a:r>
            <a:endParaRPr dirty="0"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323" name=""/>
        <p:cNvGrpSpPr/>
        <p:nvPr/>
      </p:nvGrpSpPr>
      <p:grpSpPr>
        <a:xfrm>
          <a:off x="0" y="0"/>
          <a:ext cx="0" cy="0"/>
          <a:chOff x="0" y="0"/>
          <a:chExt cx="0" cy="0"/>
        </a:xfrm>
      </p:grpSpPr>
      <p:sp>
        <p:nvSpPr>
          <p:cNvPr id="1048893" name="Title 1"/>
          <p:cNvSpPr>
            <a:spLocks noGrp="1"/>
          </p:cNvSpPr>
          <p:nvPr>
            <p:ph type="title"/>
          </p:nvPr>
        </p:nvSpPr>
        <p:spPr/>
        <p:txBody>
          <a:bodyPr>
            <a:normAutofit fontScale="90000"/>
          </a:bodyPr>
          <a:p>
            <a:r>
              <a:rPr dirty="0" lang="en-US" smtClean="0"/>
              <a:t>c. </a:t>
            </a:r>
            <a:r>
              <a:rPr b="1" dirty="0" lang="en-US" smtClean="0"/>
              <a:t>Laboratory tests</a:t>
            </a:r>
            <a:r>
              <a:rPr dirty="0" lang="en-US" smtClean="0"/>
              <a:t/>
            </a:r>
            <a:br>
              <a:rPr dirty="0" lang="en-US" smtClean="0"/>
            </a:br>
            <a:endParaRPr dirty="0" lang="en-US"/>
          </a:p>
        </p:txBody>
      </p:sp>
      <p:sp>
        <p:nvSpPr>
          <p:cNvPr id="1048894" name="Content Placeholder 2"/>
          <p:cNvSpPr>
            <a:spLocks noGrp="1"/>
          </p:cNvSpPr>
          <p:nvPr>
            <p:ph idx="1"/>
          </p:nvPr>
        </p:nvSpPr>
        <p:spPr>
          <a:xfrm>
            <a:off x="457200" y="1600200"/>
            <a:ext cx="8229600" cy="4972072"/>
          </a:xfrm>
        </p:spPr>
        <p:txBody>
          <a:bodyPr>
            <a:normAutofit fontScale="90625" lnSpcReduction="20000"/>
          </a:bodyPr>
          <a:p>
            <a:r>
              <a:rPr dirty="0" lang="en-US" smtClean="0"/>
              <a:t>Several laboratory tests will be done for forensic purposes, STIs and pregnancy. Some of these tests are:</a:t>
            </a:r>
          </a:p>
          <a:p>
            <a:pPr indent="-571500" marL="571500">
              <a:buFont typeface="+mj-lt"/>
              <a:buAutoNum type="romanLcPeriod"/>
            </a:pPr>
            <a:r>
              <a:rPr dirty="0" lang="en-US" smtClean="0"/>
              <a:t>Urinalysis- urine specimen is taken and microscopy to determine presence of spermatozoa and evidence of infection done.</a:t>
            </a:r>
          </a:p>
          <a:p>
            <a:pPr indent="-571500" marL="571500"/>
            <a:r>
              <a:rPr dirty="0" lang="en-US" smtClean="0"/>
              <a:t>Establish presence of epithelial cells.</a:t>
            </a:r>
          </a:p>
          <a:p>
            <a:pPr indent="-571500" marL="571500"/>
            <a:r>
              <a:rPr dirty="0" lang="en-US" smtClean="0"/>
              <a:t>Pregnancy test is also  done on urine</a:t>
            </a:r>
          </a:p>
          <a:p>
            <a:pPr indent="-571500" marL="571500">
              <a:buNone/>
            </a:pPr>
            <a:r>
              <a:rPr dirty="0" lang="en-US" smtClean="0"/>
              <a:t>ii. Blood- tests done on blood include HIV test, hemoglobin level, liver function tests and VDRL.</a:t>
            </a:r>
          </a:p>
          <a:p>
            <a:pPr indent="-571500" marL="571500">
              <a:buNone/>
            </a:pPr>
            <a:r>
              <a:rPr dirty="0" lang="en-US" smtClean="0"/>
              <a:t>iii. High vaginal swab- check for evidence of spermatozoa</a:t>
            </a:r>
            <a:endParaRPr dirty="0"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68" name=""/>
        <p:cNvGrpSpPr/>
        <p:nvPr/>
      </p:nvGrpSpPr>
      <p:grpSpPr>
        <a:xfrm>
          <a:off x="0" y="0"/>
          <a:ext cx="0" cy="0"/>
          <a:chOff x="0" y="0"/>
          <a:chExt cx="0" cy="0"/>
        </a:xfrm>
      </p:grpSpPr>
      <p:sp>
        <p:nvSpPr>
          <p:cNvPr id="1048598" name="Title 1"/>
          <p:cNvSpPr>
            <a:spLocks noGrp="1"/>
          </p:cNvSpPr>
          <p:nvPr>
            <p:ph type="title"/>
          </p:nvPr>
        </p:nvSpPr>
        <p:spPr/>
        <p:txBody>
          <a:bodyPr/>
          <a:p>
            <a:r>
              <a:rPr dirty="0" lang="en-US" smtClean="0"/>
              <a:t>d. legal/forensic issues</a:t>
            </a:r>
            <a:endParaRPr dirty="0" lang="en-US"/>
          </a:p>
        </p:txBody>
      </p:sp>
      <p:sp>
        <p:nvSpPr>
          <p:cNvPr id="1048599" name="Content Placeholder 2"/>
          <p:cNvSpPr>
            <a:spLocks noGrp="1"/>
          </p:cNvSpPr>
          <p:nvPr>
            <p:ph idx="1"/>
          </p:nvPr>
        </p:nvSpPr>
        <p:spPr/>
        <p:txBody>
          <a:bodyPr/>
          <a:p>
            <a:r>
              <a:rPr dirty="0" lang="en-US" smtClean="0"/>
              <a:t>Documentation of examination findings </a:t>
            </a:r>
          </a:p>
          <a:p>
            <a:r>
              <a:rPr dirty="0" lang="en-US" smtClean="0"/>
              <a:t>Specimen collection</a:t>
            </a:r>
          </a:p>
          <a:p>
            <a:r>
              <a:rPr dirty="0" lang="en-US" smtClean="0"/>
              <a:t>Reporting procedures</a:t>
            </a:r>
            <a:endParaRPr dirty="0"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66" name=""/>
        <p:cNvGrpSpPr/>
        <p:nvPr/>
      </p:nvGrpSpPr>
      <p:grpSpPr>
        <a:xfrm>
          <a:off x="0" y="0"/>
          <a:ext cx="0" cy="0"/>
          <a:chOff x="0" y="0"/>
          <a:chExt cx="0" cy="0"/>
        </a:xfrm>
      </p:grpSpPr>
      <p:sp>
        <p:nvSpPr>
          <p:cNvPr id="1048594" name="Title 1"/>
          <p:cNvSpPr>
            <a:spLocks noGrp="1"/>
          </p:cNvSpPr>
          <p:nvPr>
            <p:ph type="title"/>
          </p:nvPr>
        </p:nvSpPr>
        <p:spPr/>
        <p:txBody>
          <a:bodyPr>
            <a:normAutofit fontScale="90000"/>
          </a:bodyPr>
          <a:p>
            <a:r>
              <a:rPr dirty="0" lang="en-US" smtClean="0"/>
              <a:t>Psychosocial issues related to gender that lead to increase in rape cases</a:t>
            </a:r>
            <a:endParaRPr dirty="0" lang="en-US"/>
          </a:p>
        </p:txBody>
      </p:sp>
      <p:sp>
        <p:nvSpPr>
          <p:cNvPr id="1048595" name="Content Placeholder 2"/>
          <p:cNvSpPr>
            <a:spLocks noGrp="1"/>
          </p:cNvSpPr>
          <p:nvPr>
            <p:ph idx="1"/>
          </p:nvPr>
        </p:nvSpPr>
        <p:spPr>
          <a:xfrm>
            <a:off x="214282" y="1600200"/>
            <a:ext cx="8929718" cy="5043510"/>
          </a:xfrm>
        </p:spPr>
        <p:txBody>
          <a:bodyPr>
            <a:normAutofit fontScale="81250" lnSpcReduction="20000"/>
          </a:bodyPr>
          <a:p>
            <a:pPr indent="-514350" marL="514350">
              <a:buFont typeface="+mj-lt"/>
              <a:buAutoNum type="alphaLcPeriod"/>
            </a:pPr>
            <a:r>
              <a:rPr b="1" dirty="0" lang="en-US" smtClean="0"/>
              <a:t>Evolution- </a:t>
            </a:r>
            <a:r>
              <a:rPr dirty="0" lang="en-US" smtClean="0"/>
              <a:t>from the evolutionary perspective, the goal of sexual behavior is to maximize the  likelihood of passing ones genes. This goal involves maximizing the chances that one will have an offspring who themselves will survive to reproduce.</a:t>
            </a:r>
          </a:p>
          <a:p>
            <a:pPr indent="-514350" marL="514350">
              <a:buFont typeface="+mj-lt"/>
              <a:buAutoNum type="alphaLcPeriod"/>
            </a:pPr>
            <a:r>
              <a:rPr b="1" dirty="0" lang="en-US" smtClean="0"/>
              <a:t>Alcohol use </a:t>
            </a:r>
            <a:r>
              <a:rPr dirty="0" lang="en-US" smtClean="0"/>
              <a:t>has been linked to physical aggression and this more prevalent in men than in women. Alcohol may interfere with cognitive processes, in particular social cognition.</a:t>
            </a:r>
          </a:p>
          <a:p>
            <a:pPr indent="-514350" marL="514350">
              <a:buFont typeface="+mj-lt"/>
              <a:buAutoNum type="alphaLcPeriod"/>
            </a:pPr>
            <a:r>
              <a:rPr b="1" dirty="0" lang="en-US" smtClean="0"/>
              <a:t>Attitudes and gender schemas- </a:t>
            </a:r>
            <a:r>
              <a:rPr dirty="0" lang="en-US" smtClean="0"/>
              <a:t>cultural myths about violence, gender scripts and roles, sexual scripts and roles and male entitlement are represented at individual level as attitudes and schemas</a:t>
            </a:r>
          </a:p>
          <a:p>
            <a:pPr indent="-514350" marL="514350">
              <a:buFont typeface="+mj-lt"/>
              <a:buAutoNum type="alphaLcPeriod"/>
            </a:pPr>
            <a:r>
              <a:rPr b="1" dirty="0" lang="en-US" smtClean="0"/>
              <a:t>Sex and power- </a:t>
            </a:r>
            <a:r>
              <a:rPr dirty="0" lang="en-US" smtClean="0"/>
              <a:t>violence against women is widely believed to be motivated by needs to dominate women</a:t>
            </a:r>
            <a:endParaRPr dirty="0"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64" name=""/>
        <p:cNvGrpSpPr/>
        <p:nvPr/>
      </p:nvGrpSpPr>
      <p:grpSpPr>
        <a:xfrm>
          <a:off x="0" y="0"/>
          <a:ext cx="0" cy="0"/>
          <a:chOff x="0" y="0"/>
          <a:chExt cx="0" cy="0"/>
        </a:xfrm>
      </p:grpSpPr>
      <p:sp>
        <p:nvSpPr>
          <p:cNvPr id="1048590" name="Title 1"/>
          <p:cNvSpPr>
            <a:spLocks noGrp="1"/>
          </p:cNvSpPr>
          <p:nvPr>
            <p:ph type="title"/>
          </p:nvPr>
        </p:nvSpPr>
        <p:spPr/>
        <p:txBody>
          <a:bodyPr>
            <a:normAutofit fontScale="90000"/>
          </a:bodyPr>
          <a:p>
            <a:r>
              <a:rPr b="1" dirty="0" lang="en-GB" smtClean="0">
                <a:latin typeface="Times New Roman" panose="02020603050405020304" pitchFamily="18" charset="0"/>
                <a:cs typeface="Times New Roman" panose="02020603050405020304" pitchFamily="18" charset="0"/>
              </a:rPr>
              <a:t>SEXUALITY (SEXUAL HEALTH/ADOLESCENT/YOUTH HEALTH</a:t>
            </a:r>
            <a:endParaRPr b="1" dirty="0" lang="en-GB">
              <a:latin typeface="Times New Roman" panose="02020603050405020304" pitchFamily="18" charset="0"/>
              <a:cs typeface="Times New Roman" panose="02020603050405020304" pitchFamily="18" charset="0"/>
            </a:endParaRPr>
          </a:p>
        </p:txBody>
      </p:sp>
      <p:sp>
        <p:nvSpPr>
          <p:cNvPr id="1048591" name="Content Placeholder 2"/>
          <p:cNvSpPr>
            <a:spLocks noGrp="1"/>
          </p:cNvSpPr>
          <p:nvPr>
            <p:ph idx="1"/>
          </p:nvPr>
        </p:nvSpPr>
        <p:spPr/>
        <p:txBody>
          <a:bodyPr>
            <a:normAutofit fontScale="81250" lnSpcReduction="20000"/>
          </a:bodyPr>
          <a:p>
            <a:r>
              <a:rPr b="1" dirty="0" sz="3200" lang="en-GB" u="sng" smtClean="0">
                <a:latin typeface="Times New Roman" panose="02020603050405020304" pitchFamily="18" charset="0"/>
                <a:cs typeface="Times New Roman" panose="02020603050405020304" pitchFamily="18" charset="0"/>
              </a:rPr>
              <a:t>Sexuality</a:t>
            </a:r>
            <a:r>
              <a:rPr dirty="0" sz="3200" lang="en-GB" smtClean="0">
                <a:latin typeface="Times New Roman" panose="02020603050405020304" pitchFamily="18" charset="0"/>
                <a:cs typeface="Times New Roman" panose="02020603050405020304" pitchFamily="18" charset="0"/>
              </a:rPr>
              <a:t> is about who you are attracted to sexually and romantically.</a:t>
            </a:r>
          </a:p>
          <a:p>
            <a:r>
              <a:rPr dirty="0" sz="3200" lang="en-GB" smtClean="0">
                <a:latin typeface="Times New Roman" panose="02020603050405020304" pitchFamily="18" charset="0"/>
                <a:cs typeface="Times New Roman" panose="02020603050405020304" pitchFamily="18" charset="0"/>
              </a:rPr>
              <a:t>Attraction to the opposite sex heterosexual (Male to female)</a:t>
            </a:r>
          </a:p>
          <a:p>
            <a:r>
              <a:rPr dirty="0" sz="3200" lang="en-GB" smtClean="0">
                <a:latin typeface="Times New Roman" panose="02020603050405020304" pitchFamily="18" charset="0"/>
                <a:cs typeface="Times New Roman" panose="02020603050405020304" pitchFamily="18" charset="0"/>
              </a:rPr>
              <a:t>Attraction to same sex  (Male to male-homosexual/gay or female to female lesbian)</a:t>
            </a:r>
          </a:p>
          <a:p>
            <a:r>
              <a:rPr b="1" dirty="0" sz="3200" lang="en-GB" u="sng" smtClean="0">
                <a:latin typeface="Times New Roman" panose="02020603050405020304" pitchFamily="18" charset="0"/>
                <a:cs typeface="Times New Roman" panose="02020603050405020304" pitchFamily="18" charset="0"/>
              </a:rPr>
              <a:t>Adolescence</a:t>
            </a:r>
            <a:r>
              <a:rPr dirty="0" sz="3200" lang="en-GB" smtClean="0">
                <a:latin typeface="Times New Roman" panose="02020603050405020304" pitchFamily="18" charset="0"/>
                <a:cs typeface="Times New Roman" panose="02020603050405020304" pitchFamily="18" charset="0"/>
              </a:rPr>
              <a:t> </a:t>
            </a:r>
            <a:r>
              <a:rPr dirty="0" sz="3200" lang="en-GB">
                <a:latin typeface="Times New Roman" panose="02020603050405020304" pitchFamily="18" charset="0"/>
                <a:cs typeface="Times New Roman" panose="02020603050405020304" pitchFamily="18" charset="0"/>
              </a:rPr>
              <a:t>is a journey from </a:t>
            </a:r>
            <a:r>
              <a:rPr dirty="0" sz="3200" lang="en-GB" smtClean="0">
                <a:latin typeface="Times New Roman" panose="02020603050405020304" pitchFamily="18" charset="0"/>
                <a:cs typeface="Times New Roman" panose="02020603050405020304" pitchFamily="18" charset="0"/>
              </a:rPr>
              <a:t>the world </a:t>
            </a:r>
            <a:r>
              <a:rPr dirty="0" sz="3200" lang="en-GB">
                <a:latin typeface="Times New Roman" panose="02020603050405020304" pitchFamily="18" charset="0"/>
                <a:cs typeface="Times New Roman" panose="02020603050405020304" pitchFamily="18" charset="0"/>
              </a:rPr>
              <a:t>of the child to the world of </a:t>
            </a:r>
            <a:r>
              <a:rPr dirty="0" sz="3200" lang="en-GB" smtClean="0">
                <a:latin typeface="Times New Roman" panose="02020603050405020304" pitchFamily="18" charset="0"/>
                <a:cs typeface="Times New Roman" panose="02020603050405020304" pitchFamily="18" charset="0"/>
              </a:rPr>
              <a:t>the adult. Early adolescence 10-13 years, mid </a:t>
            </a:r>
            <a:r>
              <a:rPr dirty="0" sz="3200" lang="en-GB" err="1" smtClean="0">
                <a:latin typeface="Times New Roman" panose="02020603050405020304" pitchFamily="18" charset="0"/>
                <a:cs typeface="Times New Roman" panose="02020603050405020304" pitchFamily="18" charset="0"/>
              </a:rPr>
              <a:t>adole</a:t>
            </a:r>
            <a:r>
              <a:rPr dirty="0" sz="3200" lang="en-GB" smtClean="0">
                <a:latin typeface="Times New Roman" panose="02020603050405020304" pitchFamily="18" charset="0"/>
                <a:cs typeface="Times New Roman" panose="02020603050405020304" pitchFamily="18" charset="0"/>
              </a:rPr>
              <a:t> 10-15 years, late </a:t>
            </a:r>
            <a:r>
              <a:rPr dirty="0" sz="3200" lang="en-GB" err="1" smtClean="0">
                <a:latin typeface="Times New Roman" panose="02020603050405020304" pitchFamily="18" charset="0"/>
                <a:cs typeface="Times New Roman" panose="02020603050405020304" pitchFamily="18" charset="0"/>
              </a:rPr>
              <a:t>adole</a:t>
            </a:r>
            <a:r>
              <a:rPr dirty="0" sz="3200" lang="en-GB" smtClean="0">
                <a:latin typeface="Times New Roman" panose="02020603050405020304" pitchFamily="18" charset="0"/>
                <a:cs typeface="Times New Roman" panose="02020603050405020304" pitchFamily="18" charset="0"/>
              </a:rPr>
              <a:t> 16-19 years</a:t>
            </a:r>
          </a:p>
          <a:p>
            <a:r>
              <a:rPr b="1" dirty="0" sz="3200" lang="en-GB" u="sng" smtClean="0">
                <a:latin typeface="Times New Roman" panose="02020603050405020304" pitchFamily="18" charset="0"/>
                <a:cs typeface="Times New Roman" panose="02020603050405020304" pitchFamily="18" charset="0"/>
              </a:rPr>
              <a:t>Youths</a:t>
            </a:r>
            <a:r>
              <a:rPr b="1" dirty="0" sz="3200" lang="en-GB" smtClean="0">
                <a:latin typeface="Times New Roman" panose="02020603050405020304" pitchFamily="18" charset="0"/>
                <a:cs typeface="Times New Roman" panose="02020603050405020304" pitchFamily="18" charset="0"/>
              </a:rPr>
              <a:t> </a:t>
            </a:r>
            <a:r>
              <a:rPr dirty="0" sz="3200" lang="en-GB" smtClean="0">
                <a:latin typeface="Times New Roman" panose="02020603050405020304" pitchFamily="18" charset="0"/>
                <a:cs typeface="Times New Roman" panose="02020603050405020304" pitchFamily="18" charset="0"/>
              </a:rPr>
              <a:t>(Young adults 20-24 years they are increasingly expected to make decisions on career, marriage and other adult responsibilities</a:t>
            </a:r>
          </a:p>
          <a:p>
            <a:endParaRPr dirty="0" sz="3200" lang="en-GB"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60" name=""/>
        <p:cNvGrpSpPr/>
        <p:nvPr/>
      </p:nvGrpSpPr>
      <p:grpSpPr>
        <a:xfrm>
          <a:off x="0" y="0"/>
          <a:ext cx="0" cy="0"/>
          <a:chOff x="0" y="0"/>
          <a:chExt cx="0" cy="0"/>
        </a:xfrm>
      </p:grpSpPr>
      <p:sp>
        <p:nvSpPr>
          <p:cNvPr id="1048586" name="Title 1"/>
          <p:cNvSpPr>
            <a:spLocks noGrp="1"/>
          </p:cNvSpPr>
          <p:nvPr>
            <p:ph type="title"/>
          </p:nvPr>
        </p:nvSpPr>
        <p:spPr/>
        <p:txBody>
          <a:bodyPr>
            <a:normAutofit fontScale="90000"/>
          </a:bodyPr>
          <a:p>
            <a:r>
              <a:rPr b="1" dirty="0" lang="en-GB" smtClean="0">
                <a:latin typeface="Times New Roman" panose="02020603050405020304" pitchFamily="18" charset="0"/>
                <a:cs typeface="Times New Roman" panose="02020603050405020304" pitchFamily="18" charset="0"/>
              </a:rPr>
              <a:t>ADOLESCENCE/YOUTH FRIENDLY SERVICES</a:t>
            </a:r>
            <a:endParaRPr b="1" dirty="0" lang="en-GB">
              <a:latin typeface="Times New Roman" panose="02020603050405020304" pitchFamily="18" charset="0"/>
              <a:cs typeface="Times New Roman" panose="02020603050405020304" pitchFamily="18" charset="0"/>
            </a:endParaRPr>
          </a:p>
        </p:txBody>
      </p:sp>
      <p:sp>
        <p:nvSpPr>
          <p:cNvPr id="1048587" name="Content Placeholder 2"/>
          <p:cNvSpPr>
            <a:spLocks noGrp="1"/>
          </p:cNvSpPr>
          <p:nvPr>
            <p:ph idx="1"/>
          </p:nvPr>
        </p:nvSpPr>
        <p:spPr/>
        <p:txBody>
          <a:bodyPr>
            <a:normAutofit fontScale="81250" lnSpcReduction="20000"/>
          </a:bodyPr>
          <a:p>
            <a:pPr algn="just"/>
            <a:r>
              <a:rPr b="1" dirty="0" sz="3200" lang="en-GB" smtClean="0">
                <a:latin typeface="Times New Roman" panose="02020603050405020304" pitchFamily="18" charset="0"/>
                <a:cs typeface="Times New Roman" panose="02020603050405020304" pitchFamily="18" charset="0"/>
              </a:rPr>
              <a:t>Definition</a:t>
            </a:r>
            <a:r>
              <a:rPr dirty="0" sz="3200" lang="en-GB" smtClean="0">
                <a:latin typeface="Times New Roman" panose="02020603050405020304" pitchFamily="18" charset="0"/>
                <a:cs typeface="Times New Roman" panose="02020603050405020304" pitchFamily="18" charset="0"/>
              </a:rPr>
              <a:t> </a:t>
            </a:r>
            <a:r>
              <a:rPr dirty="0" sz="3200" lang="en-GB">
                <a:latin typeface="Times New Roman" panose="02020603050405020304" pitchFamily="18" charset="0"/>
                <a:cs typeface="Times New Roman" panose="02020603050405020304" pitchFamily="18" charset="0"/>
              </a:rPr>
              <a:t>Broad </a:t>
            </a:r>
            <a:r>
              <a:rPr dirty="0" sz="3200" lang="en-GB" smtClean="0">
                <a:latin typeface="Times New Roman" panose="02020603050405020304" pitchFamily="18" charset="0"/>
                <a:cs typeface="Times New Roman" panose="02020603050405020304" pitchFamily="18" charset="0"/>
              </a:rPr>
              <a:t>Based Health </a:t>
            </a:r>
            <a:r>
              <a:rPr dirty="0" sz="3200" lang="en-GB">
                <a:latin typeface="Times New Roman" panose="02020603050405020304" pitchFamily="18" charset="0"/>
                <a:cs typeface="Times New Roman" panose="02020603050405020304" pitchFamily="18" charset="0"/>
              </a:rPr>
              <a:t>and </a:t>
            </a:r>
            <a:r>
              <a:rPr dirty="0" sz="3200" lang="en-GB" smtClean="0">
                <a:latin typeface="Times New Roman" panose="02020603050405020304" pitchFamily="18" charset="0"/>
                <a:cs typeface="Times New Roman" panose="02020603050405020304" pitchFamily="18" charset="0"/>
              </a:rPr>
              <a:t>related services </a:t>
            </a:r>
            <a:r>
              <a:rPr dirty="0" sz="3200" lang="en-GB">
                <a:latin typeface="Times New Roman" panose="02020603050405020304" pitchFamily="18" charset="0"/>
                <a:cs typeface="Times New Roman" panose="02020603050405020304" pitchFamily="18" charset="0"/>
              </a:rPr>
              <a:t>provided </a:t>
            </a:r>
            <a:r>
              <a:rPr dirty="0" sz="3200" lang="en-GB" smtClean="0">
                <a:latin typeface="Times New Roman" panose="02020603050405020304" pitchFamily="18" charset="0"/>
                <a:cs typeface="Times New Roman" panose="02020603050405020304" pitchFamily="18" charset="0"/>
              </a:rPr>
              <a:t>to young </a:t>
            </a:r>
            <a:r>
              <a:rPr dirty="0" sz="3200" lang="en-GB">
                <a:latin typeface="Times New Roman" panose="02020603050405020304" pitchFamily="18" charset="0"/>
                <a:cs typeface="Times New Roman" panose="02020603050405020304" pitchFamily="18" charset="0"/>
              </a:rPr>
              <a:t>people to </a:t>
            </a:r>
            <a:r>
              <a:rPr dirty="0" sz="3200" lang="en-GB" smtClean="0">
                <a:latin typeface="Times New Roman" panose="02020603050405020304" pitchFamily="18" charset="0"/>
                <a:cs typeface="Times New Roman" panose="02020603050405020304" pitchFamily="18" charset="0"/>
              </a:rPr>
              <a:t>meet their </a:t>
            </a:r>
            <a:r>
              <a:rPr dirty="0" sz="3200" lang="en-GB">
                <a:latin typeface="Times New Roman" panose="02020603050405020304" pitchFamily="18" charset="0"/>
                <a:cs typeface="Times New Roman" panose="02020603050405020304" pitchFamily="18" charset="0"/>
              </a:rPr>
              <a:t>individual health needs </a:t>
            </a:r>
            <a:r>
              <a:rPr dirty="0" sz="3200" lang="en-GB" smtClean="0">
                <a:latin typeface="Times New Roman" panose="02020603050405020304" pitchFamily="18" charset="0"/>
                <a:cs typeface="Times New Roman" panose="02020603050405020304" pitchFamily="18" charset="0"/>
              </a:rPr>
              <a:t>in </a:t>
            </a:r>
            <a:r>
              <a:rPr dirty="0" sz="3200" lang="en-GB">
                <a:latin typeface="Times New Roman" panose="02020603050405020304" pitchFamily="18" charset="0"/>
                <a:cs typeface="Times New Roman" panose="02020603050405020304" pitchFamily="18" charset="0"/>
              </a:rPr>
              <a:t>a manner </a:t>
            </a:r>
            <a:r>
              <a:rPr dirty="0" sz="3200" lang="en-GB" smtClean="0">
                <a:latin typeface="Times New Roman" panose="02020603050405020304" pitchFamily="18" charset="0"/>
                <a:cs typeface="Times New Roman" panose="02020603050405020304" pitchFamily="18" charset="0"/>
              </a:rPr>
              <a:t>and environment </a:t>
            </a:r>
            <a:r>
              <a:rPr dirty="0" sz="3200" lang="en-GB">
                <a:latin typeface="Times New Roman" panose="02020603050405020304" pitchFamily="18" charset="0"/>
                <a:cs typeface="Times New Roman" panose="02020603050405020304" pitchFamily="18" charset="0"/>
              </a:rPr>
              <a:t>to </a:t>
            </a:r>
            <a:r>
              <a:rPr dirty="0" sz="3200" lang="en-GB" smtClean="0">
                <a:latin typeface="Times New Roman" panose="02020603050405020304" pitchFamily="18" charset="0"/>
                <a:cs typeface="Times New Roman" panose="02020603050405020304" pitchFamily="18" charset="0"/>
              </a:rPr>
              <a:t>attract interest </a:t>
            </a:r>
            <a:r>
              <a:rPr dirty="0" sz="3200" lang="en-GB">
                <a:latin typeface="Times New Roman" panose="02020603050405020304" pitchFamily="18" charset="0"/>
                <a:cs typeface="Times New Roman" panose="02020603050405020304" pitchFamily="18" charset="0"/>
              </a:rPr>
              <a:t>and sustain their </a:t>
            </a:r>
            <a:r>
              <a:rPr dirty="0" sz="3200" lang="en-GB" smtClean="0">
                <a:latin typeface="Times New Roman" panose="02020603050405020304" pitchFamily="18" charset="0"/>
                <a:cs typeface="Times New Roman" panose="02020603050405020304" pitchFamily="18" charset="0"/>
              </a:rPr>
              <a:t>motivation to </a:t>
            </a:r>
            <a:r>
              <a:rPr dirty="0" sz="3200" lang="en-GB">
                <a:latin typeface="Times New Roman" panose="02020603050405020304" pitchFamily="18" charset="0"/>
                <a:cs typeface="Times New Roman" panose="02020603050405020304" pitchFamily="18" charset="0"/>
              </a:rPr>
              <a:t>utilize such services</a:t>
            </a:r>
            <a:r>
              <a:rPr dirty="0" sz="3200" lang="en-GB" smtClean="0">
                <a:latin typeface="Times New Roman" panose="02020603050405020304" pitchFamily="18" charset="0"/>
                <a:cs typeface="Times New Roman" panose="02020603050405020304" pitchFamily="18" charset="0"/>
              </a:rPr>
              <a:t>.</a:t>
            </a:r>
          </a:p>
          <a:p>
            <a:pPr algn="just"/>
            <a:r>
              <a:rPr dirty="0" sz="3200" lang="en-GB" smtClean="0">
                <a:latin typeface="Times New Roman" panose="02020603050405020304" pitchFamily="18" charset="0"/>
                <a:cs typeface="Times New Roman" panose="02020603050405020304" pitchFamily="18" charset="0"/>
              </a:rPr>
              <a:t>WHO describes A/YFS as: ‘Services </a:t>
            </a:r>
            <a:r>
              <a:rPr dirty="0" sz="3200" lang="en-GB">
                <a:latin typeface="Times New Roman" panose="02020603050405020304" pitchFamily="18" charset="0"/>
                <a:cs typeface="Times New Roman" panose="02020603050405020304" pitchFamily="18" charset="0"/>
              </a:rPr>
              <a:t>that are </a:t>
            </a:r>
            <a:r>
              <a:rPr b="1" dirty="0" sz="3200" lang="en-GB" smtClean="0">
                <a:latin typeface="Times New Roman" panose="02020603050405020304" pitchFamily="18" charset="0"/>
                <a:cs typeface="Times New Roman" panose="02020603050405020304" pitchFamily="18" charset="0"/>
              </a:rPr>
              <a:t>accessible, acceptable </a:t>
            </a:r>
            <a:r>
              <a:rPr b="1" dirty="0" sz="3200" lang="en-GB">
                <a:latin typeface="Times New Roman" panose="02020603050405020304" pitchFamily="18" charset="0"/>
                <a:cs typeface="Times New Roman" panose="02020603050405020304" pitchFamily="18" charset="0"/>
              </a:rPr>
              <a:t>and appropriate</a:t>
            </a:r>
            <a:r>
              <a:rPr dirty="0" sz="3200" lang="en-GB">
                <a:latin typeface="Times New Roman" panose="02020603050405020304" pitchFamily="18" charset="0"/>
                <a:cs typeface="Times New Roman" panose="02020603050405020304" pitchFamily="18" charset="0"/>
              </a:rPr>
              <a:t> </a:t>
            </a:r>
            <a:r>
              <a:rPr dirty="0" sz="3200" lang="en-GB" smtClean="0">
                <a:latin typeface="Times New Roman" panose="02020603050405020304" pitchFamily="18" charset="0"/>
                <a:cs typeface="Times New Roman" panose="02020603050405020304" pitchFamily="18" charset="0"/>
              </a:rPr>
              <a:t>for youth/adolescents</a:t>
            </a:r>
            <a:r>
              <a:rPr dirty="0" sz="3200" lang="en-GB">
                <a:latin typeface="Times New Roman" panose="02020603050405020304" pitchFamily="18" charset="0"/>
                <a:cs typeface="Times New Roman" panose="02020603050405020304" pitchFamily="18" charset="0"/>
              </a:rPr>
              <a:t>. </a:t>
            </a:r>
            <a:r>
              <a:rPr dirty="0" sz="3200" lang="en-GB" smtClean="0">
                <a:latin typeface="Times New Roman" panose="02020603050405020304" pitchFamily="18" charset="0"/>
                <a:cs typeface="Times New Roman" panose="02020603050405020304" pitchFamily="18" charset="0"/>
              </a:rPr>
              <a:t>They </a:t>
            </a:r>
            <a:r>
              <a:rPr dirty="0" sz="3200" lang="en-GB">
                <a:latin typeface="Times New Roman" panose="02020603050405020304" pitchFamily="18" charset="0"/>
                <a:cs typeface="Times New Roman" panose="02020603050405020304" pitchFamily="18" charset="0"/>
              </a:rPr>
              <a:t>are in the right </a:t>
            </a:r>
            <a:r>
              <a:rPr dirty="0" sz="3200" lang="en-GB" smtClean="0">
                <a:latin typeface="Times New Roman" panose="02020603050405020304" pitchFamily="18" charset="0"/>
                <a:cs typeface="Times New Roman" panose="02020603050405020304" pitchFamily="18" charset="0"/>
              </a:rPr>
              <a:t>place  at </a:t>
            </a:r>
            <a:r>
              <a:rPr dirty="0" sz="3200" lang="en-GB">
                <a:latin typeface="Times New Roman" panose="02020603050405020304" pitchFamily="18" charset="0"/>
                <a:cs typeface="Times New Roman" panose="02020603050405020304" pitchFamily="18" charset="0"/>
              </a:rPr>
              <a:t>the right price (</a:t>
            </a:r>
            <a:r>
              <a:rPr b="1" dirty="0" sz="3200" lang="en-GB">
                <a:latin typeface="Times New Roman" panose="02020603050405020304" pitchFamily="18" charset="0"/>
                <a:cs typeface="Times New Roman" panose="02020603050405020304" pitchFamily="18" charset="0"/>
              </a:rPr>
              <a:t>free </a:t>
            </a:r>
            <a:r>
              <a:rPr dirty="0" sz="3200" lang="en-GB">
                <a:latin typeface="Times New Roman" panose="02020603050405020304" pitchFamily="18" charset="0"/>
                <a:cs typeface="Times New Roman" panose="02020603050405020304" pitchFamily="18" charset="0"/>
              </a:rPr>
              <a:t>where </a:t>
            </a:r>
            <a:r>
              <a:rPr dirty="0" sz="3200" lang="en-GB" smtClean="0">
                <a:latin typeface="Times New Roman" panose="02020603050405020304" pitchFamily="18" charset="0"/>
                <a:cs typeface="Times New Roman" panose="02020603050405020304" pitchFamily="18" charset="0"/>
              </a:rPr>
              <a:t>necessary) and </a:t>
            </a:r>
            <a:r>
              <a:rPr dirty="0" sz="3200" lang="en-GB">
                <a:latin typeface="Times New Roman" panose="02020603050405020304" pitchFamily="18" charset="0"/>
                <a:cs typeface="Times New Roman" panose="02020603050405020304" pitchFamily="18" charset="0"/>
              </a:rPr>
              <a:t>delivered in the </a:t>
            </a:r>
            <a:r>
              <a:rPr b="1" dirty="0" sz="3200" lang="en-GB">
                <a:latin typeface="Times New Roman" panose="02020603050405020304" pitchFamily="18" charset="0"/>
                <a:cs typeface="Times New Roman" panose="02020603050405020304" pitchFamily="18" charset="0"/>
              </a:rPr>
              <a:t>right style </a:t>
            </a:r>
            <a:r>
              <a:rPr dirty="0" sz="3200" lang="en-GB">
                <a:latin typeface="Times New Roman" panose="02020603050405020304" pitchFamily="18" charset="0"/>
                <a:cs typeface="Times New Roman" panose="02020603050405020304" pitchFamily="18" charset="0"/>
              </a:rPr>
              <a:t>to </a:t>
            </a:r>
            <a:r>
              <a:rPr dirty="0" sz="3200" lang="en-GB" smtClean="0">
                <a:latin typeface="Times New Roman" panose="02020603050405020304" pitchFamily="18" charset="0"/>
                <a:cs typeface="Times New Roman" panose="02020603050405020304" pitchFamily="18" charset="0"/>
              </a:rPr>
              <a:t>be </a:t>
            </a:r>
            <a:r>
              <a:rPr b="1" dirty="0" sz="3200" lang="en-GB" smtClean="0">
                <a:latin typeface="Times New Roman" panose="02020603050405020304" pitchFamily="18" charset="0"/>
                <a:cs typeface="Times New Roman" panose="02020603050405020304" pitchFamily="18" charset="0"/>
              </a:rPr>
              <a:t>acceptable </a:t>
            </a:r>
            <a:r>
              <a:rPr dirty="0" sz="3200" lang="en-GB">
                <a:latin typeface="Times New Roman" panose="02020603050405020304" pitchFamily="18" charset="0"/>
                <a:cs typeface="Times New Roman" panose="02020603050405020304" pitchFamily="18" charset="0"/>
              </a:rPr>
              <a:t>to young </a:t>
            </a:r>
            <a:r>
              <a:rPr dirty="0" sz="3200" lang="en-GB" smtClean="0">
                <a:latin typeface="Times New Roman" panose="02020603050405020304" pitchFamily="18" charset="0"/>
                <a:cs typeface="Times New Roman" panose="02020603050405020304" pitchFamily="18" charset="0"/>
              </a:rPr>
              <a:t>people. They are </a:t>
            </a:r>
            <a:r>
              <a:rPr b="1" dirty="0" sz="3200" lang="en-GB" smtClean="0">
                <a:latin typeface="Times New Roman" panose="02020603050405020304" pitchFamily="18" charset="0"/>
                <a:cs typeface="Times New Roman" panose="02020603050405020304" pitchFamily="18" charset="0"/>
              </a:rPr>
              <a:t>effective</a:t>
            </a:r>
            <a:r>
              <a:rPr b="1" dirty="0" sz="3200" lang="en-GB">
                <a:latin typeface="Times New Roman" panose="02020603050405020304" pitchFamily="18" charset="0"/>
                <a:cs typeface="Times New Roman" panose="02020603050405020304" pitchFamily="18" charset="0"/>
              </a:rPr>
              <a:t>, safe and affordable</a:t>
            </a:r>
            <a:r>
              <a:rPr dirty="0" sz="3200" lang="en-GB">
                <a:latin typeface="Times New Roman" panose="02020603050405020304" pitchFamily="18" charset="0"/>
                <a:cs typeface="Times New Roman" panose="02020603050405020304" pitchFamily="18" charset="0"/>
              </a:rPr>
              <a:t>. </a:t>
            </a:r>
            <a:r>
              <a:rPr dirty="0" sz="3200" lang="en-GB" smtClean="0">
                <a:latin typeface="Times New Roman" panose="02020603050405020304" pitchFamily="18" charset="0"/>
                <a:cs typeface="Times New Roman" panose="02020603050405020304" pitchFamily="18" charset="0"/>
              </a:rPr>
              <a:t>They meet the </a:t>
            </a:r>
            <a:r>
              <a:rPr b="1" dirty="0" sz="3200" lang="en-GB">
                <a:latin typeface="Times New Roman" panose="02020603050405020304" pitchFamily="18" charset="0"/>
                <a:cs typeface="Times New Roman" panose="02020603050405020304" pitchFamily="18" charset="0"/>
              </a:rPr>
              <a:t>individual needs </a:t>
            </a:r>
            <a:r>
              <a:rPr dirty="0" sz="3200" lang="en-GB">
                <a:latin typeface="Times New Roman" panose="02020603050405020304" pitchFamily="18" charset="0"/>
                <a:cs typeface="Times New Roman" panose="02020603050405020304" pitchFamily="18" charset="0"/>
              </a:rPr>
              <a:t>of young </a:t>
            </a:r>
            <a:r>
              <a:rPr dirty="0" sz="3200" lang="en-GB" smtClean="0">
                <a:latin typeface="Times New Roman" panose="02020603050405020304" pitchFamily="18" charset="0"/>
                <a:cs typeface="Times New Roman" panose="02020603050405020304" pitchFamily="18" charset="0"/>
              </a:rPr>
              <a:t>people who </a:t>
            </a:r>
            <a:r>
              <a:rPr dirty="0" sz="3200" lang="en-GB">
                <a:latin typeface="Times New Roman" panose="02020603050405020304" pitchFamily="18" charset="0"/>
                <a:cs typeface="Times New Roman" panose="02020603050405020304" pitchFamily="18" charset="0"/>
              </a:rPr>
              <a:t>return when they need to </a:t>
            </a:r>
            <a:r>
              <a:rPr dirty="0" sz="3200" lang="en-GB" smtClean="0">
                <a:latin typeface="Times New Roman" panose="02020603050405020304" pitchFamily="18" charset="0"/>
                <a:cs typeface="Times New Roman" panose="02020603050405020304" pitchFamily="18" charset="0"/>
              </a:rPr>
              <a:t>and recommend </a:t>
            </a:r>
            <a:r>
              <a:rPr dirty="0" sz="3200" lang="en-GB">
                <a:latin typeface="Times New Roman" panose="02020603050405020304" pitchFamily="18" charset="0"/>
                <a:cs typeface="Times New Roman" panose="02020603050405020304" pitchFamily="18" charset="0"/>
              </a:rPr>
              <a:t>these services to friends.”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63" name=""/>
        <p:cNvGrpSpPr/>
        <p:nvPr/>
      </p:nvGrpSpPr>
      <p:grpSpPr>
        <a:xfrm>
          <a:off x="0" y="0"/>
          <a:ext cx="0" cy="0"/>
          <a:chOff x="0" y="0"/>
          <a:chExt cx="0" cy="0"/>
        </a:xfrm>
      </p:grpSpPr>
      <p:sp>
        <p:nvSpPr>
          <p:cNvPr id="1048588" name="Title 1"/>
          <p:cNvSpPr>
            <a:spLocks noGrp="1"/>
          </p:cNvSpPr>
          <p:nvPr>
            <p:ph type="title"/>
          </p:nvPr>
        </p:nvSpPr>
        <p:spPr/>
        <p:txBody>
          <a:bodyPr/>
          <a:p>
            <a:r>
              <a:rPr b="1" dirty="0" lang="en-GB" u="sng" smtClean="0">
                <a:latin typeface="Times New Roman" panose="02020603050405020304" pitchFamily="18" charset="0"/>
                <a:cs typeface="Times New Roman" panose="02020603050405020304" pitchFamily="18" charset="0"/>
              </a:rPr>
              <a:t>Group Assignments</a:t>
            </a:r>
            <a:endParaRPr b="1" dirty="0" lang="en-GB" u="sng">
              <a:latin typeface="Times New Roman" panose="02020603050405020304" pitchFamily="18" charset="0"/>
              <a:cs typeface="Times New Roman" panose="02020603050405020304" pitchFamily="18" charset="0"/>
            </a:endParaRPr>
          </a:p>
        </p:txBody>
      </p:sp>
      <p:sp>
        <p:nvSpPr>
          <p:cNvPr id="1048589" name="Content Placeholder 2"/>
          <p:cNvSpPr>
            <a:spLocks noGrp="1"/>
          </p:cNvSpPr>
          <p:nvPr>
            <p:ph idx="1"/>
          </p:nvPr>
        </p:nvSpPr>
        <p:spPr/>
        <p:txBody>
          <a:bodyPr>
            <a:normAutofit/>
          </a:bodyPr>
          <a:p>
            <a:r>
              <a:rPr dirty="0" sz="4400" lang="en-GB" smtClean="0">
                <a:latin typeface="Times New Roman" panose="02020603050405020304" pitchFamily="18" charset="0"/>
                <a:cs typeface="Times New Roman" panose="02020603050405020304" pitchFamily="18" charset="0"/>
              </a:rPr>
              <a:t>Challenges facing establishment of A/YFS</a:t>
            </a:r>
          </a:p>
          <a:p>
            <a:r>
              <a:rPr b="1" dirty="0" sz="4400" lang="en-GB" smtClean="0">
                <a:latin typeface="Times New Roman" panose="02020603050405020304" pitchFamily="18" charset="0"/>
                <a:cs typeface="Times New Roman" panose="02020603050405020304" pitchFamily="18" charset="0"/>
              </a:rPr>
              <a:t>Assignment :group 1</a:t>
            </a:r>
            <a:endParaRPr b="1" dirty="0" sz="4400" lang="en-GB">
              <a:latin typeface="Times New Roman" panose="02020603050405020304" pitchFamily="18" charset="0"/>
              <a:cs typeface="Times New Roman" panose="02020603050405020304"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65" name=""/>
        <p:cNvGrpSpPr/>
        <p:nvPr/>
      </p:nvGrpSpPr>
      <p:grpSpPr>
        <a:xfrm>
          <a:off x="0" y="0"/>
          <a:ext cx="0" cy="0"/>
          <a:chOff x="0" y="0"/>
          <a:chExt cx="0" cy="0"/>
        </a:xfrm>
      </p:grpSpPr>
      <p:sp>
        <p:nvSpPr>
          <p:cNvPr id="1048592" name="Title 1"/>
          <p:cNvSpPr>
            <a:spLocks noGrp="1"/>
          </p:cNvSpPr>
          <p:nvPr>
            <p:ph type="title"/>
          </p:nvPr>
        </p:nvSpPr>
        <p:spPr/>
        <p:txBody>
          <a:bodyPr>
            <a:normAutofit fontScale="90000"/>
          </a:bodyPr>
          <a:p>
            <a:r>
              <a:rPr b="1" dirty="0" lang="en-GB" u="sng">
                <a:latin typeface="Times New Roman" panose="02020603050405020304" pitchFamily="18" charset="0"/>
                <a:cs typeface="Times New Roman" panose="02020603050405020304" pitchFamily="18" charset="0"/>
              </a:rPr>
              <a:t>Approaches for delivery </a:t>
            </a:r>
            <a:r>
              <a:rPr b="1" dirty="0" lang="en-GB" u="sng" smtClean="0">
                <a:latin typeface="Times New Roman" panose="02020603050405020304" pitchFamily="18" charset="0"/>
                <a:cs typeface="Times New Roman" panose="02020603050405020304" pitchFamily="18" charset="0"/>
              </a:rPr>
              <a:t>of adolescent youth </a:t>
            </a:r>
            <a:r>
              <a:rPr b="1" dirty="0" lang="en-GB" u="sng">
                <a:latin typeface="Times New Roman" panose="02020603050405020304" pitchFamily="18" charset="0"/>
                <a:cs typeface="Times New Roman" panose="02020603050405020304" pitchFamily="18" charset="0"/>
              </a:rPr>
              <a:t>friendly services</a:t>
            </a:r>
            <a:endParaRPr dirty="0" lang="en-GB" u="sng">
              <a:latin typeface="Times New Roman" panose="02020603050405020304" pitchFamily="18" charset="0"/>
              <a:cs typeface="Times New Roman" panose="02020603050405020304" pitchFamily="18" charset="0"/>
            </a:endParaRPr>
          </a:p>
        </p:txBody>
      </p:sp>
      <p:sp>
        <p:nvSpPr>
          <p:cNvPr id="1048593" name="Content Placeholder 2"/>
          <p:cNvSpPr>
            <a:spLocks noGrp="1"/>
          </p:cNvSpPr>
          <p:nvPr>
            <p:ph idx="1"/>
          </p:nvPr>
        </p:nvSpPr>
        <p:spPr/>
        <p:txBody>
          <a:bodyPr>
            <a:normAutofit fontScale="96875" lnSpcReduction="20000"/>
          </a:bodyPr>
          <a:p>
            <a:pPr algn="just"/>
            <a:r>
              <a:rPr b="1" dirty="0" sz="3200" lang="en-GB" u="sng">
                <a:latin typeface="Times New Roman" panose="02020603050405020304" pitchFamily="18" charset="0"/>
                <a:cs typeface="Times New Roman" panose="02020603050405020304" pitchFamily="18" charset="0"/>
              </a:rPr>
              <a:t>The </a:t>
            </a:r>
            <a:r>
              <a:rPr b="1" dirty="0" sz="3200" lang="en-GB" u="sng" smtClean="0">
                <a:latin typeface="Times New Roman" panose="02020603050405020304" pitchFamily="18" charset="0"/>
                <a:cs typeface="Times New Roman" panose="02020603050405020304" pitchFamily="18" charset="0"/>
              </a:rPr>
              <a:t>targeted approach</a:t>
            </a:r>
            <a:r>
              <a:rPr dirty="0" sz="3200" lang="en-GB" smtClean="0">
                <a:latin typeface="Times New Roman" panose="02020603050405020304" pitchFamily="18" charset="0"/>
                <a:cs typeface="Times New Roman" panose="02020603050405020304" pitchFamily="18" charset="0"/>
              </a:rPr>
              <a:t> </a:t>
            </a:r>
            <a:r>
              <a:rPr dirty="0" sz="3200" lang="en-GB">
                <a:latin typeface="Times New Roman" panose="02020603050405020304" pitchFamily="18" charset="0"/>
                <a:cs typeface="Times New Roman" panose="02020603050405020304" pitchFamily="18" charset="0"/>
              </a:rPr>
              <a:t>services are </a:t>
            </a:r>
            <a:r>
              <a:rPr dirty="0" sz="3200" lang="en-GB" smtClean="0">
                <a:latin typeface="Times New Roman" panose="02020603050405020304" pitchFamily="18" charset="0"/>
                <a:cs typeface="Times New Roman" panose="02020603050405020304" pitchFamily="18" charset="0"/>
              </a:rPr>
              <a:t>designed and </a:t>
            </a:r>
            <a:r>
              <a:rPr dirty="0" sz="3200" lang="en-GB">
                <a:latin typeface="Times New Roman" panose="02020603050405020304" pitchFamily="18" charset="0"/>
                <a:cs typeface="Times New Roman" panose="02020603050405020304" pitchFamily="18" charset="0"/>
              </a:rPr>
              <a:t>planned for youth alone and </a:t>
            </a:r>
            <a:r>
              <a:rPr dirty="0" sz="3200" lang="en-GB" smtClean="0">
                <a:latin typeface="Times New Roman" panose="02020603050405020304" pitchFamily="18" charset="0"/>
                <a:cs typeface="Times New Roman" panose="02020603050405020304" pitchFamily="18" charset="0"/>
              </a:rPr>
              <a:t>are offered </a:t>
            </a:r>
            <a:r>
              <a:rPr dirty="0" sz="3200" lang="en-GB">
                <a:latin typeface="Times New Roman" panose="02020603050405020304" pitchFamily="18" charset="0"/>
                <a:cs typeface="Times New Roman" panose="02020603050405020304" pitchFamily="18" charset="0"/>
              </a:rPr>
              <a:t>in settings that meet only </a:t>
            </a:r>
            <a:r>
              <a:rPr dirty="0" sz="3200" lang="en-GB" smtClean="0">
                <a:latin typeface="Times New Roman" panose="02020603050405020304" pitchFamily="18" charset="0"/>
                <a:cs typeface="Times New Roman" panose="02020603050405020304" pitchFamily="18" charset="0"/>
              </a:rPr>
              <a:t>the needs </a:t>
            </a:r>
            <a:r>
              <a:rPr dirty="0" sz="3200" lang="en-GB">
                <a:latin typeface="Times New Roman" panose="02020603050405020304" pitchFamily="18" charset="0"/>
                <a:cs typeface="Times New Roman" panose="02020603050405020304" pitchFamily="18" charset="0"/>
              </a:rPr>
              <a:t>of the youth and do </a:t>
            </a:r>
            <a:r>
              <a:rPr dirty="0" sz="3200" lang="en-GB" smtClean="0">
                <a:latin typeface="Times New Roman" panose="02020603050405020304" pitchFamily="18" charset="0"/>
                <a:cs typeface="Times New Roman" panose="02020603050405020304" pitchFamily="18" charset="0"/>
              </a:rPr>
              <a:t>not include </a:t>
            </a:r>
            <a:r>
              <a:rPr dirty="0" sz="3200" lang="en-GB">
                <a:latin typeface="Times New Roman" panose="02020603050405020304" pitchFamily="18" charset="0"/>
                <a:cs typeface="Times New Roman" panose="02020603050405020304" pitchFamily="18" charset="0"/>
              </a:rPr>
              <a:t>other groups. Such </a:t>
            </a:r>
            <a:r>
              <a:rPr dirty="0" sz="3200" lang="en-GB" smtClean="0">
                <a:latin typeface="Times New Roman" panose="02020603050405020304" pitchFamily="18" charset="0"/>
                <a:cs typeface="Times New Roman" panose="02020603050405020304" pitchFamily="18" charset="0"/>
              </a:rPr>
              <a:t>services may </a:t>
            </a:r>
            <a:r>
              <a:rPr dirty="0" sz="3200" lang="en-GB">
                <a:latin typeface="Times New Roman" panose="02020603050405020304" pitchFamily="18" charset="0"/>
                <a:cs typeface="Times New Roman" panose="02020603050405020304" pitchFamily="18" charset="0"/>
              </a:rPr>
              <a:t>be clinical, non-clinical, or </a:t>
            </a:r>
            <a:r>
              <a:rPr dirty="0" sz="3200" lang="en-GB" smtClean="0">
                <a:latin typeface="Times New Roman" panose="02020603050405020304" pitchFamily="18" charset="0"/>
                <a:cs typeface="Times New Roman" panose="02020603050405020304" pitchFamily="18" charset="0"/>
              </a:rPr>
              <a:t>a combination </a:t>
            </a:r>
            <a:r>
              <a:rPr dirty="0" sz="3200" lang="en-GB">
                <a:latin typeface="Times New Roman" panose="02020603050405020304" pitchFamily="18" charset="0"/>
                <a:cs typeface="Times New Roman" panose="02020603050405020304" pitchFamily="18" charset="0"/>
              </a:rPr>
              <a:t>of </a:t>
            </a:r>
            <a:r>
              <a:rPr dirty="0" sz="3200" lang="en-GB" smtClean="0">
                <a:latin typeface="Times New Roman" panose="02020603050405020304" pitchFamily="18" charset="0"/>
                <a:cs typeface="Times New Roman" panose="02020603050405020304" pitchFamily="18" charset="0"/>
              </a:rPr>
              <a:t>both.</a:t>
            </a:r>
          </a:p>
          <a:p>
            <a:pPr algn="just"/>
            <a:r>
              <a:rPr b="1" dirty="0" sz="3200" lang="en-GB" u="sng" smtClean="0">
                <a:latin typeface="Times New Roman" panose="02020603050405020304" pitchFamily="18" charset="0"/>
                <a:cs typeface="Times New Roman" panose="02020603050405020304" pitchFamily="18" charset="0"/>
              </a:rPr>
              <a:t>Integrated approaches </a:t>
            </a:r>
            <a:r>
              <a:rPr dirty="0" sz="3200" lang="en-GB" smtClean="0">
                <a:latin typeface="Times New Roman" panose="02020603050405020304" pitchFamily="18" charset="0"/>
                <a:cs typeface="Times New Roman" panose="02020603050405020304" pitchFamily="18" charset="0"/>
              </a:rPr>
              <a:t>refers to a </a:t>
            </a:r>
            <a:r>
              <a:rPr dirty="0" sz="3200" lang="en-GB">
                <a:latin typeface="Times New Roman" panose="02020603050405020304" pitchFamily="18" charset="0"/>
                <a:cs typeface="Times New Roman" panose="02020603050405020304" pitchFamily="18" charset="0"/>
              </a:rPr>
              <a:t>situation where young </a:t>
            </a:r>
            <a:r>
              <a:rPr dirty="0" sz="3200" lang="en-GB" smtClean="0">
                <a:latin typeface="Times New Roman" panose="02020603050405020304" pitchFamily="18" charset="0"/>
                <a:cs typeface="Times New Roman" panose="02020603050405020304" pitchFamily="18" charset="0"/>
              </a:rPr>
              <a:t>people receive </a:t>
            </a:r>
            <a:r>
              <a:rPr dirty="0" sz="3200" lang="en-GB">
                <a:latin typeface="Times New Roman" panose="02020603050405020304" pitchFamily="18" charset="0"/>
                <a:cs typeface="Times New Roman" panose="02020603050405020304" pitchFamily="18" charset="0"/>
              </a:rPr>
              <a:t>services as part of the </a:t>
            </a:r>
            <a:r>
              <a:rPr dirty="0" sz="3200" lang="en-GB" smtClean="0">
                <a:latin typeface="Times New Roman" panose="02020603050405020304" pitchFamily="18" charset="0"/>
                <a:cs typeface="Times New Roman" panose="02020603050405020304" pitchFamily="18" charset="0"/>
              </a:rPr>
              <a:t>general public</a:t>
            </a:r>
            <a:r>
              <a:rPr dirty="0" sz="3200" lang="en-GB">
                <a:latin typeface="Times New Roman" panose="02020603050405020304" pitchFamily="18" charset="0"/>
                <a:cs typeface="Times New Roman" panose="02020603050405020304" pitchFamily="18" charset="0"/>
              </a:rPr>
              <a:t>, but </a:t>
            </a:r>
            <a:r>
              <a:rPr dirty="0" sz="3200" lang="en-GB" smtClean="0">
                <a:latin typeface="Times New Roman" panose="02020603050405020304" pitchFamily="18" charset="0"/>
                <a:cs typeface="Times New Roman" panose="02020603050405020304" pitchFamily="18" charset="0"/>
              </a:rPr>
              <a:t>special arrangements are made </a:t>
            </a:r>
            <a:r>
              <a:rPr dirty="0" sz="3200" lang="en-GB">
                <a:latin typeface="Times New Roman" panose="02020603050405020304" pitchFamily="18" charset="0"/>
                <a:cs typeface="Times New Roman" panose="02020603050405020304" pitchFamily="18" charset="0"/>
              </a:rPr>
              <a:t>to make the services </a:t>
            </a:r>
            <a:r>
              <a:rPr dirty="0" sz="3200" lang="en-GB" smtClean="0">
                <a:latin typeface="Times New Roman" panose="02020603050405020304" pitchFamily="18" charset="0"/>
                <a:cs typeface="Times New Roman" panose="02020603050405020304" pitchFamily="18" charset="0"/>
              </a:rPr>
              <a:t>more acceptable </a:t>
            </a:r>
            <a:r>
              <a:rPr dirty="0" sz="3200" lang="en-GB">
                <a:latin typeface="Times New Roman" panose="02020603050405020304" pitchFamily="18" charset="0"/>
                <a:cs typeface="Times New Roman" panose="02020603050405020304" pitchFamily="18" charset="0"/>
              </a:rPr>
              <a:t>to them.</a:t>
            </a:r>
            <a:endParaRPr b="1" dirty="0" sz="3200" lang="en-GB" u="sng">
              <a:latin typeface="Times New Roman" panose="02020603050405020304" pitchFamily="18" charset="0"/>
              <a:cs typeface="Times New Roman" panose="02020603050405020304" pitchFamily="18"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67" name=""/>
        <p:cNvGrpSpPr/>
        <p:nvPr/>
      </p:nvGrpSpPr>
      <p:grpSpPr>
        <a:xfrm>
          <a:off x="0" y="0"/>
          <a:ext cx="0" cy="0"/>
          <a:chOff x="0" y="0"/>
          <a:chExt cx="0" cy="0"/>
        </a:xfrm>
      </p:grpSpPr>
      <p:sp>
        <p:nvSpPr>
          <p:cNvPr id="1048596" name="Title 1"/>
          <p:cNvSpPr>
            <a:spLocks noGrp="1"/>
          </p:cNvSpPr>
          <p:nvPr>
            <p:ph type="title"/>
          </p:nvPr>
        </p:nvSpPr>
        <p:spPr/>
        <p:txBody>
          <a:bodyPr>
            <a:normAutofit fontScale="90000"/>
          </a:bodyPr>
          <a:p>
            <a:r>
              <a:rPr b="1" dirty="0" lang="en-GB" smtClean="0"/>
              <a:t/>
            </a:r>
            <a:br>
              <a:rPr b="1" dirty="0" lang="en-GB" smtClean="0"/>
            </a:br>
            <a:r>
              <a:rPr b="1" dirty="0" lang="en-GB" u="sng" smtClean="0">
                <a:latin typeface="Times New Roman" panose="02020603050405020304" pitchFamily="18" charset="0"/>
                <a:cs typeface="Times New Roman" panose="02020603050405020304" pitchFamily="18" charset="0"/>
              </a:rPr>
              <a:t>Minimum </a:t>
            </a:r>
            <a:r>
              <a:rPr b="1" dirty="0" lang="en-GB" u="sng">
                <a:latin typeface="Times New Roman" panose="02020603050405020304" pitchFamily="18" charset="0"/>
                <a:cs typeface="Times New Roman" panose="02020603050405020304" pitchFamily="18" charset="0"/>
              </a:rPr>
              <a:t>Conditions </a:t>
            </a:r>
            <a:r>
              <a:rPr b="1" dirty="0" lang="en-GB" u="sng" smtClean="0">
                <a:latin typeface="Times New Roman" panose="02020603050405020304" pitchFamily="18" charset="0"/>
                <a:cs typeface="Times New Roman" panose="02020603050405020304" pitchFamily="18" charset="0"/>
              </a:rPr>
              <a:t>(characteristics) for A/YFS</a:t>
            </a:r>
            <a:r>
              <a:rPr b="1" dirty="0" lang="en-GB"/>
              <a:t/>
            </a:r>
            <a:br>
              <a:rPr b="1" dirty="0" lang="en-GB"/>
            </a:br>
            <a:endParaRPr dirty="0" lang="en-GB"/>
          </a:p>
        </p:txBody>
      </p:sp>
      <p:sp>
        <p:nvSpPr>
          <p:cNvPr id="1048597" name="Content Placeholder 2"/>
          <p:cNvSpPr>
            <a:spLocks noGrp="1"/>
          </p:cNvSpPr>
          <p:nvPr>
            <p:ph idx="1"/>
          </p:nvPr>
        </p:nvSpPr>
        <p:spPr/>
        <p:txBody>
          <a:bodyPr>
            <a:normAutofit fontScale="96875" lnSpcReduction="10000"/>
          </a:bodyPr>
          <a:p>
            <a:pPr>
              <a:buFont typeface="Wingdings" panose="05000000000000000000" pitchFamily="2" charset="2"/>
              <a:buChar char="Ø"/>
            </a:pPr>
            <a:r>
              <a:rPr dirty="0" lang="en-GB" smtClean="0">
                <a:latin typeface="Times New Roman" panose="02020603050405020304" pitchFamily="18" charset="0"/>
                <a:cs typeface="Times New Roman" panose="02020603050405020304" pitchFamily="18" charset="0"/>
              </a:rPr>
              <a:t>Affordability </a:t>
            </a:r>
            <a:r>
              <a:rPr dirty="0" lang="en-GB">
                <a:latin typeface="Times New Roman" panose="02020603050405020304" pitchFamily="18" charset="0"/>
                <a:cs typeface="Times New Roman" panose="02020603050405020304" pitchFamily="18" charset="0"/>
              </a:rPr>
              <a:t>and accessibility</a:t>
            </a:r>
          </a:p>
          <a:p>
            <a:pPr algn="just">
              <a:buFont typeface="Wingdings" panose="05000000000000000000" pitchFamily="2" charset="2"/>
              <a:buChar char="Ø"/>
            </a:pPr>
            <a:r>
              <a:rPr dirty="0" lang="en-GB" smtClean="0">
                <a:latin typeface="Times New Roman" panose="02020603050405020304" pitchFamily="18" charset="0"/>
                <a:cs typeface="Times New Roman" panose="02020603050405020304" pitchFamily="18" charset="0"/>
              </a:rPr>
              <a:t>Safe </a:t>
            </a:r>
            <a:r>
              <a:rPr dirty="0" lang="en-GB">
                <a:latin typeface="Times New Roman" panose="02020603050405020304" pitchFamily="18" charset="0"/>
                <a:cs typeface="Times New Roman" panose="02020603050405020304" pitchFamily="18" charset="0"/>
              </a:rPr>
              <a:t>and basic range </a:t>
            </a:r>
            <a:r>
              <a:rPr dirty="0" lang="en-GB" smtClean="0">
                <a:latin typeface="Times New Roman" panose="02020603050405020304" pitchFamily="18" charset="0"/>
                <a:cs typeface="Times New Roman" panose="02020603050405020304" pitchFamily="18" charset="0"/>
              </a:rPr>
              <a:t>of services</a:t>
            </a:r>
            <a:endParaRPr dirty="0" lang="en-GB">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dirty="0" lang="en-GB" smtClean="0">
                <a:latin typeface="Times New Roman" panose="02020603050405020304" pitchFamily="18" charset="0"/>
                <a:cs typeface="Times New Roman" panose="02020603050405020304" pitchFamily="18" charset="0"/>
              </a:rPr>
              <a:t>Privacy </a:t>
            </a:r>
            <a:r>
              <a:rPr dirty="0" lang="en-GB">
                <a:latin typeface="Times New Roman" panose="02020603050405020304" pitchFamily="18" charset="0"/>
                <a:cs typeface="Times New Roman" panose="02020603050405020304" pitchFamily="18" charset="0"/>
              </a:rPr>
              <a:t>and confidentiality</a:t>
            </a:r>
          </a:p>
          <a:p>
            <a:pPr algn="just">
              <a:buFont typeface="Wingdings" panose="05000000000000000000" pitchFamily="2" charset="2"/>
              <a:buChar char="Ø"/>
            </a:pPr>
            <a:r>
              <a:rPr dirty="0" lang="en-GB" smtClean="0">
                <a:latin typeface="Times New Roman" panose="02020603050405020304" pitchFamily="18" charset="0"/>
                <a:cs typeface="Times New Roman" panose="02020603050405020304" pitchFamily="18" charset="0"/>
              </a:rPr>
              <a:t>Provider </a:t>
            </a:r>
            <a:r>
              <a:rPr dirty="0" lang="en-GB">
                <a:latin typeface="Times New Roman" panose="02020603050405020304" pitchFamily="18" charset="0"/>
                <a:cs typeface="Times New Roman" panose="02020603050405020304" pitchFamily="18" charset="0"/>
              </a:rPr>
              <a:t>competence/attitude</a:t>
            </a:r>
          </a:p>
          <a:p>
            <a:pPr algn="just">
              <a:buFont typeface="Wingdings" panose="05000000000000000000" pitchFamily="2" charset="2"/>
              <a:buChar char="Ø"/>
            </a:pPr>
            <a:r>
              <a:rPr dirty="0" lang="en-GB" smtClean="0">
                <a:latin typeface="Times New Roman" panose="02020603050405020304" pitchFamily="18" charset="0"/>
                <a:cs typeface="Times New Roman" panose="02020603050405020304" pitchFamily="18" charset="0"/>
              </a:rPr>
              <a:t>Quality </a:t>
            </a:r>
            <a:r>
              <a:rPr dirty="0" lang="en-GB">
                <a:latin typeface="Times New Roman" panose="02020603050405020304" pitchFamily="18" charset="0"/>
                <a:cs typeface="Times New Roman" panose="02020603050405020304" pitchFamily="18" charset="0"/>
              </a:rPr>
              <a:t>and consistency</a:t>
            </a:r>
          </a:p>
          <a:p>
            <a:pPr algn="just">
              <a:buFont typeface="Wingdings" panose="05000000000000000000" pitchFamily="2" charset="2"/>
              <a:buChar char="Ø"/>
            </a:pPr>
            <a:r>
              <a:rPr dirty="0" lang="en-GB" smtClean="0">
                <a:latin typeface="Times New Roman" panose="02020603050405020304" pitchFamily="18" charset="0"/>
                <a:cs typeface="Times New Roman" panose="02020603050405020304" pitchFamily="18" charset="0"/>
              </a:rPr>
              <a:t>Reliability </a:t>
            </a:r>
            <a:r>
              <a:rPr dirty="0" lang="en-GB">
                <a:latin typeface="Times New Roman" panose="02020603050405020304" pitchFamily="18" charset="0"/>
                <a:cs typeface="Times New Roman" panose="02020603050405020304" pitchFamily="18" charset="0"/>
              </a:rPr>
              <a:t>and </a:t>
            </a:r>
            <a:r>
              <a:rPr dirty="0" lang="en-GB" smtClean="0">
                <a:latin typeface="Times New Roman" panose="02020603050405020304" pitchFamily="18" charset="0"/>
                <a:cs typeface="Times New Roman" panose="02020603050405020304" pitchFamily="18" charset="0"/>
              </a:rPr>
              <a:t>sustainability</a:t>
            </a:r>
          </a:p>
          <a:p>
            <a:pPr algn="just">
              <a:buFont typeface="Wingdings" panose="05000000000000000000" pitchFamily="2" charset="2"/>
              <a:buChar char="Ø"/>
            </a:pPr>
            <a:r>
              <a:rPr dirty="0" lang="en-GB" smtClean="0">
                <a:latin typeface="Times New Roman" panose="02020603050405020304" pitchFamily="18" charset="0"/>
                <a:cs typeface="Times New Roman" panose="02020603050405020304" pitchFamily="18" charset="0"/>
              </a:rPr>
              <a:t>Inbuilt </a:t>
            </a:r>
            <a:r>
              <a:rPr dirty="0" lang="en-GB">
                <a:latin typeface="Times New Roman" panose="02020603050405020304" pitchFamily="18" charset="0"/>
                <a:cs typeface="Times New Roman" panose="02020603050405020304" pitchFamily="18" charset="0"/>
              </a:rPr>
              <a:t>monitoring </a:t>
            </a:r>
            <a:r>
              <a:rPr dirty="0" lang="en-GB" smtClean="0">
                <a:latin typeface="Times New Roman" panose="02020603050405020304" pitchFamily="18" charset="0"/>
                <a:cs typeface="Times New Roman" panose="02020603050405020304" pitchFamily="18" charset="0"/>
              </a:rPr>
              <a:t>and evaluation system </a:t>
            </a:r>
          </a:p>
          <a:p>
            <a:pPr algn="just">
              <a:buFont typeface="Wingdings" panose="05000000000000000000" pitchFamily="2" charset="2"/>
              <a:buChar char="Ø"/>
            </a:pPr>
            <a:r>
              <a:rPr dirty="0" lang="en-GB" smtClean="0">
                <a:latin typeface="Times New Roman" panose="02020603050405020304" pitchFamily="18" charset="0"/>
                <a:cs typeface="Times New Roman" panose="02020603050405020304" pitchFamily="18" charset="0"/>
              </a:rPr>
              <a:t>ONE STOP SHOP all services in one building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85" name=""/>
        <p:cNvGrpSpPr/>
        <p:nvPr/>
      </p:nvGrpSpPr>
      <p:grpSpPr>
        <a:xfrm>
          <a:off x="0" y="0"/>
          <a:ext cx="0" cy="0"/>
          <a:chOff x="0" y="0"/>
          <a:chExt cx="0" cy="0"/>
        </a:xfrm>
      </p:grpSpPr>
      <p:sp>
        <p:nvSpPr>
          <p:cNvPr id="1048633" name="Content Placeholder 2"/>
          <p:cNvSpPr>
            <a:spLocks noGrp="1"/>
          </p:cNvSpPr>
          <p:nvPr>
            <p:ph idx="1"/>
          </p:nvPr>
        </p:nvSpPr>
        <p:spPr>
          <a:xfrm>
            <a:off x="457200" y="692696"/>
            <a:ext cx="8229600" cy="5433467"/>
          </a:xfrm>
        </p:spPr>
        <p:txBody>
          <a:bodyPr>
            <a:normAutofit fontScale="92500"/>
          </a:bodyPr>
          <a:p>
            <a:r>
              <a:rPr dirty="0" lang="en-US">
                <a:latin typeface="Times New Roman" panose="02020603050405020304" pitchFamily="18" charset="0"/>
                <a:cs typeface="Times New Roman" panose="02020603050405020304" pitchFamily="18" charset="0"/>
              </a:rPr>
              <a:t>Using the socially constructed roles and responsibilities, one is either male or female and you therefore have two categories of gender: </a:t>
            </a:r>
            <a:endParaRPr dirty="0" lang="en-GB">
              <a:latin typeface="Times New Roman" panose="02020603050405020304" pitchFamily="18" charset="0"/>
              <a:cs typeface="Times New Roman" panose="02020603050405020304" pitchFamily="18" charset="0"/>
            </a:endParaRPr>
          </a:p>
          <a:p>
            <a:pPr lvl="0"/>
            <a:r>
              <a:rPr dirty="0" lang="en-US">
                <a:latin typeface="Times New Roman" panose="02020603050405020304" pitchFamily="18" charset="0"/>
                <a:cs typeface="Times New Roman" panose="02020603050405020304" pitchFamily="18" charset="0"/>
              </a:rPr>
              <a:t>Masculine (what is seen as appropriate for males). </a:t>
            </a:r>
            <a:endParaRPr dirty="0" lang="en-GB">
              <a:latin typeface="Times New Roman" panose="02020603050405020304" pitchFamily="18" charset="0"/>
              <a:cs typeface="Times New Roman" panose="02020603050405020304" pitchFamily="18" charset="0"/>
            </a:endParaRPr>
          </a:p>
          <a:p>
            <a:r>
              <a:rPr dirty="0" lang="en-US">
                <a:latin typeface="Times New Roman" panose="02020603050405020304" pitchFamily="18" charset="0"/>
                <a:cs typeface="Times New Roman" panose="02020603050405020304" pitchFamily="18" charset="0"/>
              </a:rPr>
              <a:t>Feminine (what is seen as appropriate for females). </a:t>
            </a:r>
            <a:r>
              <a:rPr dirty="0" lang="en-US"/>
              <a:t> </a:t>
            </a:r>
          </a:p>
          <a:p>
            <a:pPr indent="0" marL="0">
              <a:buNone/>
            </a:pPr>
            <a:r>
              <a:rPr dirty="0" lang="en-US">
                <a:solidFill>
                  <a:srgbClr val="FF0000"/>
                </a:solidFill>
              </a:rPr>
              <a:t>N/B</a:t>
            </a:r>
            <a:endParaRPr dirty="0" lang="en-GB">
              <a:solidFill>
                <a:srgbClr val="FF0000"/>
              </a:solidFill>
            </a:endParaRPr>
          </a:p>
          <a:p>
            <a:r>
              <a:rPr b="1" dirty="0" i="1" lang="en-US"/>
              <a:t>Gender refers to a particular culture’s concept of what it means to be male and what it means to be female and therefore it is socially constructed</a:t>
            </a:r>
            <a:endParaRPr dirty="0" lang="en-US">
              <a:latin typeface="Times New Roman" panose="02020603050405020304" pitchFamily="18" charset="0"/>
              <a:cs typeface="Times New Roman" panose="02020603050405020304" pitchFamily="18" charset="0"/>
            </a:endParaRPr>
          </a:p>
          <a:p>
            <a:pPr indent="0" marL="0">
              <a:buNone/>
            </a:pPr>
            <a:endParaRPr dirty="0"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324" name=""/>
        <p:cNvGrpSpPr/>
        <p:nvPr/>
      </p:nvGrpSpPr>
      <p:grpSpPr>
        <a:xfrm>
          <a:off x="0" y="0"/>
          <a:ext cx="0" cy="0"/>
          <a:chOff x="0" y="0"/>
          <a:chExt cx="0" cy="0"/>
        </a:xfrm>
      </p:grpSpPr>
      <p:sp>
        <p:nvSpPr>
          <p:cNvPr id="1048895" name="Title 1"/>
          <p:cNvSpPr>
            <a:spLocks noGrp="1"/>
          </p:cNvSpPr>
          <p:nvPr>
            <p:ph type="title"/>
          </p:nvPr>
        </p:nvSpPr>
        <p:spPr/>
        <p:txBody>
          <a:bodyPr>
            <a:noAutofit/>
          </a:bodyPr>
          <a:p>
            <a:r>
              <a:rPr b="1" dirty="0" sz="3600" lang="en-GB">
                <a:latin typeface="Times New Roman" panose="02020603050405020304" pitchFamily="18" charset="0"/>
                <a:cs typeface="Times New Roman" panose="02020603050405020304" pitchFamily="18" charset="0"/>
              </a:rPr>
              <a:t>Models for Youth Friendly Services with Recommended </a:t>
            </a:r>
            <a:r>
              <a:rPr b="1" dirty="0" sz="3600" lang="en-GB" smtClean="0">
                <a:latin typeface="Times New Roman" panose="02020603050405020304" pitchFamily="18" charset="0"/>
                <a:cs typeface="Times New Roman" panose="02020603050405020304" pitchFamily="18" charset="0"/>
              </a:rPr>
              <a:t>Essential Service </a:t>
            </a:r>
            <a:r>
              <a:rPr b="1" dirty="0" sz="3600" lang="en-GB">
                <a:latin typeface="Times New Roman" panose="02020603050405020304" pitchFamily="18" charset="0"/>
                <a:cs typeface="Times New Roman" panose="02020603050405020304" pitchFamily="18" charset="0"/>
              </a:rPr>
              <a:t>Package</a:t>
            </a:r>
            <a:endParaRPr dirty="0" sz="3600" lang="en-GB">
              <a:latin typeface="Times New Roman" panose="02020603050405020304" pitchFamily="18" charset="0"/>
              <a:cs typeface="Times New Roman" panose="02020603050405020304" pitchFamily="18" charset="0"/>
            </a:endParaRPr>
          </a:p>
        </p:txBody>
      </p:sp>
      <p:sp>
        <p:nvSpPr>
          <p:cNvPr id="1048896" name="Content Placeholder 2"/>
          <p:cNvSpPr>
            <a:spLocks noGrp="1"/>
          </p:cNvSpPr>
          <p:nvPr>
            <p:ph idx="1"/>
          </p:nvPr>
        </p:nvSpPr>
        <p:spPr/>
        <p:txBody>
          <a:bodyPr>
            <a:normAutofit fontScale="97222" lnSpcReduction="10000"/>
          </a:bodyPr>
          <a:p>
            <a:r>
              <a:rPr b="1" dirty="0" sz="3600" lang="en-GB" smtClean="0"/>
              <a:t>There are three models</a:t>
            </a:r>
          </a:p>
          <a:p>
            <a:pPr indent="-742950" marL="742950">
              <a:buFont typeface="+mj-lt"/>
              <a:buAutoNum type="arabicParenR"/>
            </a:pPr>
            <a:r>
              <a:rPr dirty="0" sz="3600" lang="en-GB"/>
              <a:t>C</a:t>
            </a:r>
            <a:r>
              <a:rPr dirty="0" sz="3600" lang="en-GB" smtClean="0"/>
              <a:t>linic-based </a:t>
            </a:r>
            <a:r>
              <a:rPr dirty="0" sz="3600" lang="en-GB"/>
              <a:t>model, </a:t>
            </a:r>
            <a:r>
              <a:rPr b="1" dirty="0" sz="3600" lang="en-GB" smtClean="0"/>
              <a:t>group 2</a:t>
            </a:r>
          </a:p>
          <a:p>
            <a:pPr indent="-742950" marL="742950">
              <a:buFont typeface="+mj-lt"/>
              <a:buAutoNum type="arabicParenR"/>
            </a:pPr>
            <a:r>
              <a:rPr dirty="0" sz="3600" lang="en-GB"/>
              <a:t>Y</a:t>
            </a:r>
            <a:r>
              <a:rPr dirty="0" sz="3600" lang="en-GB" smtClean="0"/>
              <a:t>outh centre </a:t>
            </a:r>
            <a:r>
              <a:rPr dirty="0" sz="3600" lang="en-GB"/>
              <a:t>model, </a:t>
            </a:r>
            <a:r>
              <a:rPr b="1" dirty="0" sz="3600" lang="en-GB"/>
              <a:t>group </a:t>
            </a:r>
            <a:r>
              <a:rPr b="1" dirty="0" sz="3600" lang="en-GB" smtClean="0"/>
              <a:t>3</a:t>
            </a:r>
          </a:p>
          <a:p>
            <a:pPr indent="-742950" marL="742950">
              <a:buFont typeface="+mj-lt"/>
              <a:buAutoNum type="arabicParenR"/>
            </a:pPr>
            <a:r>
              <a:rPr dirty="0" sz="3600" lang="en-GB" smtClean="0"/>
              <a:t> </a:t>
            </a:r>
            <a:r>
              <a:rPr dirty="0" sz="3600" lang="en-GB"/>
              <a:t>S</a:t>
            </a:r>
            <a:r>
              <a:rPr dirty="0" sz="3600" lang="en-GB" smtClean="0"/>
              <a:t>chool-based </a:t>
            </a:r>
            <a:r>
              <a:rPr dirty="0" sz="3600" lang="en-GB"/>
              <a:t>peer youth programs. </a:t>
            </a:r>
            <a:r>
              <a:rPr b="1" dirty="0" sz="3600" lang="en-GB"/>
              <a:t>group </a:t>
            </a:r>
            <a:r>
              <a:rPr b="1" dirty="0" sz="3600" lang="en-GB" smtClean="0"/>
              <a:t>4</a:t>
            </a:r>
          </a:p>
          <a:p>
            <a:pPr indent="0" marL="0">
              <a:buNone/>
            </a:pPr>
            <a:r>
              <a:rPr b="1" dirty="0" sz="3600" lang="en-GB" smtClean="0"/>
              <a:t>N/B group assignments:- State the recommended essential services package for each model</a:t>
            </a:r>
          </a:p>
          <a:p>
            <a:pPr indent="0" marL="0">
              <a:buNone/>
            </a:pPr>
            <a:endParaRPr b="1" dirty="0" sz="3600" lang="en-GB"/>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325" name=""/>
        <p:cNvGrpSpPr/>
        <p:nvPr/>
      </p:nvGrpSpPr>
      <p:grpSpPr>
        <a:xfrm>
          <a:off x="0" y="0"/>
          <a:ext cx="0" cy="0"/>
          <a:chOff x="0" y="0"/>
          <a:chExt cx="0" cy="0"/>
        </a:xfrm>
      </p:grpSpPr>
      <p:sp>
        <p:nvSpPr>
          <p:cNvPr id="1048897" name="Title 1"/>
          <p:cNvSpPr>
            <a:spLocks noGrp="1"/>
          </p:cNvSpPr>
          <p:nvPr>
            <p:ph type="title"/>
          </p:nvPr>
        </p:nvSpPr>
        <p:spPr/>
        <p:txBody>
          <a:bodyPr>
            <a:normAutofit fontScale="90000"/>
          </a:bodyPr>
          <a:p>
            <a:r>
              <a:rPr b="1" dirty="0" lang="en-GB" u="sng" smtClean="0">
                <a:latin typeface="Times New Roman" panose="02020603050405020304" pitchFamily="18" charset="0"/>
                <a:cs typeface="Times New Roman" panose="02020603050405020304" pitchFamily="18" charset="0"/>
              </a:rPr>
              <a:t>Role of service provider in A/YFS </a:t>
            </a:r>
            <a:endParaRPr b="1" dirty="0" lang="en-GB" u="sng">
              <a:latin typeface="Times New Roman" panose="02020603050405020304" pitchFamily="18" charset="0"/>
              <a:cs typeface="Times New Roman" panose="02020603050405020304" pitchFamily="18" charset="0"/>
            </a:endParaRPr>
          </a:p>
        </p:txBody>
      </p:sp>
      <p:sp>
        <p:nvSpPr>
          <p:cNvPr id="1048898" name="Content Placeholder 2"/>
          <p:cNvSpPr>
            <a:spLocks noGrp="1"/>
          </p:cNvSpPr>
          <p:nvPr>
            <p:ph idx="1"/>
          </p:nvPr>
        </p:nvSpPr>
        <p:spPr/>
        <p:txBody>
          <a:bodyPr>
            <a:normAutofit fontScale="93750" lnSpcReduction="10000"/>
          </a:bodyPr>
          <a:p>
            <a:r>
              <a:rPr dirty="0" sz="3200" lang="en-GB" smtClean="0">
                <a:latin typeface="Times New Roman" panose="02020603050405020304" pitchFamily="18" charset="0"/>
                <a:cs typeface="Times New Roman" panose="02020603050405020304" pitchFamily="18" charset="0"/>
              </a:rPr>
              <a:t>Service provider should ensure the following:-</a:t>
            </a:r>
          </a:p>
          <a:p>
            <a:r>
              <a:rPr dirty="0" sz="3200" lang="en-GB" smtClean="0">
                <a:latin typeface="Times New Roman" panose="02020603050405020304" pitchFamily="18" charset="0"/>
                <a:cs typeface="Times New Roman" panose="02020603050405020304" pitchFamily="18" charset="0"/>
              </a:rPr>
              <a:t>Privacy </a:t>
            </a:r>
            <a:r>
              <a:rPr dirty="0" sz="3200" lang="en-GB">
                <a:latin typeface="Times New Roman" panose="02020603050405020304" pitchFamily="18" charset="0"/>
                <a:cs typeface="Times New Roman" panose="02020603050405020304" pitchFamily="18" charset="0"/>
              </a:rPr>
              <a:t>and </a:t>
            </a:r>
            <a:r>
              <a:rPr dirty="0" sz="3200" lang="en-GB" smtClean="0">
                <a:latin typeface="Times New Roman" panose="02020603050405020304" pitchFamily="18" charset="0"/>
                <a:cs typeface="Times New Roman" panose="02020603050405020304" pitchFamily="18" charset="0"/>
              </a:rPr>
              <a:t>Confidentiality Honoured </a:t>
            </a:r>
          </a:p>
          <a:p>
            <a:r>
              <a:rPr dirty="0" sz="3200" lang="en-GB">
                <a:latin typeface="Times New Roman" panose="02020603050405020304" pitchFamily="18" charset="0"/>
                <a:cs typeface="Times New Roman" panose="02020603050405020304" pitchFamily="18" charset="0"/>
              </a:rPr>
              <a:t>Respect for Young </a:t>
            </a:r>
            <a:r>
              <a:rPr dirty="0" sz="3200" lang="en-GB" smtClean="0">
                <a:latin typeface="Times New Roman" panose="02020603050405020304" pitchFamily="18" charset="0"/>
                <a:cs typeface="Times New Roman" panose="02020603050405020304" pitchFamily="18" charset="0"/>
              </a:rPr>
              <a:t>People</a:t>
            </a:r>
          </a:p>
          <a:p>
            <a:r>
              <a:rPr dirty="0" sz="3200" lang="en-GB">
                <a:latin typeface="Times New Roman" panose="02020603050405020304" pitchFamily="18" charset="0"/>
                <a:cs typeface="Times New Roman" panose="02020603050405020304" pitchFamily="18" charset="0"/>
              </a:rPr>
              <a:t>Peer Counsellors </a:t>
            </a:r>
            <a:r>
              <a:rPr dirty="0" sz="3200" lang="en-GB" smtClean="0">
                <a:latin typeface="Times New Roman" panose="02020603050405020304" pitchFamily="18" charset="0"/>
                <a:cs typeface="Times New Roman" panose="02020603050405020304" pitchFamily="18" charset="0"/>
              </a:rPr>
              <a:t>Available</a:t>
            </a:r>
          </a:p>
          <a:p>
            <a:r>
              <a:rPr dirty="0" sz="3200" lang="en-GB">
                <a:latin typeface="Times New Roman" panose="02020603050405020304" pitchFamily="18" charset="0"/>
                <a:cs typeface="Times New Roman" panose="02020603050405020304" pitchFamily="18" charset="0"/>
              </a:rPr>
              <a:t>Adequate Time for Client </a:t>
            </a:r>
            <a:r>
              <a:rPr dirty="0" sz="3200" lang="en-GB" smtClean="0">
                <a:latin typeface="Times New Roman" panose="02020603050405020304" pitchFamily="18" charset="0"/>
                <a:cs typeface="Times New Roman" panose="02020603050405020304" pitchFamily="18" charset="0"/>
              </a:rPr>
              <a:t>and Provider Interaction</a:t>
            </a:r>
          </a:p>
          <a:p>
            <a:r>
              <a:rPr dirty="0" sz="3200" lang="en-GB">
                <a:latin typeface="Times New Roman" panose="02020603050405020304" pitchFamily="18" charset="0"/>
                <a:cs typeface="Times New Roman" panose="02020603050405020304" pitchFamily="18" charset="0"/>
              </a:rPr>
              <a:t>Young Men and Women </a:t>
            </a:r>
            <a:r>
              <a:rPr dirty="0" sz="3200" lang="en-GB" smtClean="0">
                <a:latin typeface="Times New Roman" panose="02020603050405020304" pitchFamily="18" charset="0"/>
                <a:cs typeface="Times New Roman" panose="02020603050405020304" pitchFamily="18" charset="0"/>
              </a:rPr>
              <a:t>Welcome and Served </a:t>
            </a:r>
          </a:p>
          <a:p>
            <a:r>
              <a:rPr dirty="0" sz="3200" lang="en-GB">
                <a:latin typeface="Times New Roman" panose="02020603050405020304" pitchFamily="18" charset="0"/>
                <a:cs typeface="Times New Roman" panose="02020603050405020304" pitchFamily="18" charset="0"/>
              </a:rPr>
              <a:t>Necessary Referral </a:t>
            </a:r>
            <a:r>
              <a:rPr dirty="0" sz="3200" lang="en-GB" smtClean="0">
                <a:latin typeface="Times New Roman" panose="02020603050405020304" pitchFamily="18" charset="0"/>
                <a:cs typeface="Times New Roman" panose="02020603050405020304" pitchFamily="18" charset="0"/>
              </a:rPr>
              <a:t>Mechanisms Available</a:t>
            </a:r>
          </a:p>
          <a:p>
            <a:r>
              <a:rPr dirty="0" sz="3200" lang="en-GB" smtClean="0">
                <a:latin typeface="Times New Roman" panose="02020603050405020304" pitchFamily="18" charset="0"/>
                <a:cs typeface="Times New Roman" panose="02020603050405020304" pitchFamily="18" charset="0"/>
              </a:rPr>
              <a:t>Youth </a:t>
            </a:r>
            <a:r>
              <a:rPr dirty="0" sz="3200" lang="en-GB">
                <a:latin typeface="Times New Roman" panose="02020603050405020304" pitchFamily="18" charset="0"/>
                <a:cs typeface="Times New Roman" panose="02020603050405020304" pitchFamily="18" charset="0"/>
              </a:rPr>
              <a:t>involvement </a:t>
            </a:r>
          </a:p>
          <a:p>
            <a:endParaRPr dirty="0" lang="en-GB" smtClean="0"/>
          </a:p>
          <a:p>
            <a:endParaRPr dirty="0" lang="en-GB" smtClean="0"/>
          </a:p>
          <a:p>
            <a:endParaRPr dirty="0" lang="en-GB"/>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326" name=""/>
        <p:cNvGrpSpPr/>
        <p:nvPr/>
      </p:nvGrpSpPr>
      <p:grpSpPr>
        <a:xfrm>
          <a:off x="0" y="0"/>
          <a:ext cx="0" cy="0"/>
          <a:chOff x="0" y="0"/>
          <a:chExt cx="0" cy="0"/>
        </a:xfrm>
      </p:grpSpPr>
      <p:sp>
        <p:nvSpPr>
          <p:cNvPr id="1048899" name="Title 1"/>
          <p:cNvSpPr>
            <a:spLocks noGrp="1"/>
          </p:cNvSpPr>
          <p:nvPr>
            <p:ph type="title"/>
          </p:nvPr>
        </p:nvSpPr>
        <p:spPr/>
        <p:txBody>
          <a:bodyPr>
            <a:normAutofit fontScale="90000"/>
          </a:bodyPr>
          <a:p>
            <a:r>
              <a:rPr b="1" dirty="0" lang="en-GB" u="sng" smtClean="0">
                <a:latin typeface="Times New Roman" panose="02020603050405020304" pitchFamily="18" charset="0"/>
                <a:cs typeface="Times New Roman" panose="02020603050405020304" pitchFamily="18" charset="0"/>
              </a:rPr>
              <a:t>Youth group involvement in A/YFS</a:t>
            </a:r>
            <a:endParaRPr b="1" dirty="0" lang="en-GB" u="sng">
              <a:latin typeface="Times New Roman" panose="02020603050405020304" pitchFamily="18" charset="0"/>
              <a:cs typeface="Times New Roman" panose="02020603050405020304" pitchFamily="18" charset="0"/>
            </a:endParaRPr>
          </a:p>
        </p:txBody>
      </p:sp>
      <p:pic>
        <p:nvPicPr>
          <p:cNvPr id="2097156" name="Content Placeholder 3"/>
          <p:cNvPicPr>
            <a:picLocks noChangeAspect="1" noGrp="1"/>
          </p:cNvPicPr>
          <p:nvPr>
            <p:ph idx="1"/>
          </p:nvPr>
        </p:nvPicPr>
        <p:blipFill>
          <a:blip xmlns:r="http://schemas.openxmlformats.org/officeDocument/2006/relationships" r:embed="rId1"/>
          <a:stretch>
            <a:fillRect/>
          </a:stretch>
        </p:blipFill>
        <p:spPr>
          <a:xfrm>
            <a:off x="1207396" y="1699407"/>
            <a:ext cx="6100086" cy="4173359"/>
          </a:xfrm>
          <a:prstGeom prst="rect"/>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327" name=""/>
        <p:cNvGrpSpPr/>
        <p:nvPr/>
      </p:nvGrpSpPr>
      <p:grpSpPr>
        <a:xfrm>
          <a:off x="0" y="0"/>
          <a:ext cx="0" cy="0"/>
          <a:chOff x="0" y="0"/>
          <a:chExt cx="0" cy="0"/>
        </a:xfrm>
      </p:grpSpPr>
      <p:sp>
        <p:nvSpPr>
          <p:cNvPr id="1048900" name="Title 1"/>
          <p:cNvSpPr>
            <a:spLocks noGrp="1"/>
          </p:cNvSpPr>
          <p:nvPr>
            <p:ph type="title"/>
          </p:nvPr>
        </p:nvSpPr>
        <p:spPr/>
        <p:txBody>
          <a:bodyPr>
            <a:normAutofit fontScale="90000"/>
          </a:bodyPr>
          <a:p>
            <a:r>
              <a:rPr dirty="0" lang="en-US" smtClean="0"/>
              <a:t>MALE PARTICIPATION IN REPRODUCTIVE HEALTH</a:t>
            </a:r>
            <a:endParaRPr dirty="0" lang="en-US"/>
          </a:p>
        </p:txBody>
      </p:sp>
      <p:sp>
        <p:nvSpPr>
          <p:cNvPr id="1048901" name="Content Placeholder 2"/>
          <p:cNvSpPr>
            <a:spLocks noGrp="1"/>
          </p:cNvSpPr>
          <p:nvPr>
            <p:ph idx="1"/>
          </p:nvPr>
        </p:nvSpPr>
        <p:spPr/>
        <p:txBody>
          <a:bodyPr/>
          <a:p>
            <a:pPr>
              <a:buNone/>
            </a:pPr>
            <a:r>
              <a:rPr b="1" dirty="0" lang="en-US" smtClean="0"/>
              <a:t>ROLE OF MEN IN RH - </a:t>
            </a:r>
            <a:r>
              <a:rPr b="1" dirty="0" lang="en-GB" u="sng"/>
              <a:t>group </a:t>
            </a:r>
            <a:r>
              <a:rPr b="1" dirty="0" lang="en-GB" u="sng" smtClean="0"/>
              <a:t>5</a:t>
            </a:r>
            <a:endParaRPr b="1" dirty="0" lang="en-US" u="sng" smtClean="0"/>
          </a:p>
          <a:p>
            <a:pPr indent="0" marL="0">
              <a:buNone/>
            </a:pPr>
            <a:r>
              <a:rPr dirty="0" lang="en-US" smtClean="0"/>
              <a:t>Supporting women  to</a:t>
            </a:r>
          </a:p>
          <a:p>
            <a:pPr indent="0" marL="0">
              <a:buNone/>
            </a:pPr>
            <a:r>
              <a:rPr dirty="0" lang="en-US" smtClean="0"/>
              <a:t> -ANC,PNC</a:t>
            </a:r>
          </a:p>
          <a:p>
            <a:pPr indent="0" marL="0">
              <a:buNone/>
            </a:pPr>
            <a:r>
              <a:rPr dirty="0" lang="en-US" smtClean="0"/>
              <a:t>-Deliver in hospital/HF</a:t>
            </a:r>
          </a:p>
          <a:p>
            <a:pPr indent="0" marL="0">
              <a:buNone/>
            </a:pPr>
            <a:r>
              <a:rPr dirty="0" lang="en-US" smtClean="0"/>
              <a:t>- overcome food taboo</a:t>
            </a:r>
          </a:p>
          <a:p>
            <a:pPr indent="0" marL="0">
              <a:buNone/>
            </a:pPr>
            <a:r>
              <a:rPr dirty="0" lang="en-US" smtClean="0"/>
              <a:t>-improved nutrition during pregnancy</a:t>
            </a:r>
          </a:p>
          <a:p>
            <a:pPr>
              <a:buNone/>
            </a:pPr>
            <a:endParaRPr dirty="0"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328" name=""/>
        <p:cNvGrpSpPr/>
        <p:nvPr/>
      </p:nvGrpSpPr>
      <p:grpSpPr>
        <a:xfrm>
          <a:off x="0" y="0"/>
          <a:ext cx="0" cy="0"/>
          <a:chOff x="0" y="0"/>
          <a:chExt cx="0" cy="0"/>
        </a:xfrm>
      </p:grpSpPr>
      <p:sp>
        <p:nvSpPr>
          <p:cNvPr id="1048902" name="Title 1"/>
          <p:cNvSpPr>
            <a:spLocks noGrp="1"/>
          </p:cNvSpPr>
          <p:nvPr>
            <p:ph type="title"/>
          </p:nvPr>
        </p:nvSpPr>
        <p:spPr/>
        <p:txBody>
          <a:bodyPr>
            <a:normAutofit fontScale="90000"/>
          </a:bodyPr>
          <a:p>
            <a:r>
              <a:rPr dirty="0" lang="en-US" smtClean="0"/>
              <a:t>BARRIERS OF MALE PARTICIPATION IN RH</a:t>
            </a:r>
            <a:endParaRPr dirty="0" lang="en-US"/>
          </a:p>
        </p:txBody>
      </p:sp>
      <p:sp>
        <p:nvSpPr>
          <p:cNvPr id="1048903" name="Content Placeholder 2"/>
          <p:cNvSpPr>
            <a:spLocks noGrp="1"/>
          </p:cNvSpPr>
          <p:nvPr>
            <p:ph idx="1"/>
          </p:nvPr>
        </p:nvSpPr>
        <p:spPr>
          <a:xfrm>
            <a:off x="457200" y="1600200"/>
            <a:ext cx="8229600" cy="4972072"/>
          </a:xfrm>
        </p:spPr>
        <p:txBody>
          <a:bodyPr>
            <a:normAutofit fontScale="90625" lnSpcReduction="20000"/>
          </a:bodyPr>
          <a:p>
            <a:pPr>
              <a:buNone/>
            </a:pPr>
            <a:r>
              <a:rPr b="1" dirty="0" lang="en-US" smtClean="0"/>
              <a:t>individual barriers - </a:t>
            </a:r>
            <a:r>
              <a:rPr b="1" dirty="0" lang="en-GB" u="sng"/>
              <a:t>group </a:t>
            </a:r>
            <a:r>
              <a:rPr b="1" dirty="0" lang="en-GB" u="sng" smtClean="0"/>
              <a:t>6</a:t>
            </a:r>
            <a:endParaRPr b="1" dirty="0" lang="en-US" u="sng" smtClean="0"/>
          </a:p>
          <a:p>
            <a:r>
              <a:rPr dirty="0" lang="en-US" smtClean="0"/>
              <a:t>Personality</a:t>
            </a:r>
          </a:p>
          <a:p>
            <a:r>
              <a:rPr dirty="0" lang="en-US" smtClean="0"/>
              <a:t>Socialization</a:t>
            </a:r>
          </a:p>
          <a:p>
            <a:r>
              <a:rPr dirty="0" lang="en-US" smtClean="0"/>
              <a:t>Ego</a:t>
            </a:r>
          </a:p>
          <a:p>
            <a:pPr>
              <a:buNone/>
            </a:pPr>
            <a:r>
              <a:rPr b="1" dirty="0" lang="en-US" smtClean="0"/>
              <a:t>Family barriers</a:t>
            </a:r>
          </a:p>
          <a:p>
            <a:r>
              <a:rPr dirty="0" lang="en-US" smtClean="0"/>
              <a:t>Taboos made against male interaction with small children</a:t>
            </a:r>
          </a:p>
          <a:p>
            <a:r>
              <a:rPr dirty="0" lang="en-US" smtClean="0"/>
              <a:t>Cultural norms about family planning being a woman's problem</a:t>
            </a:r>
          </a:p>
          <a:p>
            <a:r>
              <a:rPr dirty="0" lang="en-US" smtClean="0"/>
              <a:t>Lack of role models for involved fathering</a:t>
            </a:r>
          </a:p>
          <a:p>
            <a:r>
              <a:rPr dirty="0" lang="en-US" smtClean="0"/>
              <a:t>Cultural assumption that anything domestic is women's work</a:t>
            </a:r>
          </a:p>
          <a:p>
            <a:endParaRPr dirty="0" 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329" name=""/>
        <p:cNvGrpSpPr/>
        <p:nvPr/>
      </p:nvGrpSpPr>
      <p:grpSpPr>
        <a:xfrm>
          <a:off x="0" y="0"/>
          <a:ext cx="0" cy="0"/>
          <a:chOff x="0" y="0"/>
          <a:chExt cx="0" cy="0"/>
        </a:xfrm>
      </p:grpSpPr>
      <p:sp>
        <p:nvSpPr>
          <p:cNvPr id="1048904" name="Title 1"/>
          <p:cNvSpPr>
            <a:spLocks noGrp="1"/>
          </p:cNvSpPr>
          <p:nvPr>
            <p:ph type="title"/>
          </p:nvPr>
        </p:nvSpPr>
        <p:spPr/>
        <p:txBody>
          <a:bodyPr/>
          <a:p>
            <a:r>
              <a:rPr b="1" dirty="0" lang="en-US" smtClean="0"/>
              <a:t>Community/peer barriers</a:t>
            </a:r>
            <a:endParaRPr b="1" dirty="0" lang="en-US"/>
          </a:p>
        </p:txBody>
      </p:sp>
      <p:sp>
        <p:nvSpPr>
          <p:cNvPr id="1048905" name="Content Placeholder 2"/>
          <p:cNvSpPr>
            <a:spLocks noGrp="1"/>
          </p:cNvSpPr>
          <p:nvPr>
            <p:ph idx="1"/>
          </p:nvPr>
        </p:nvSpPr>
        <p:spPr/>
        <p:txBody>
          <a:bodyPr/>
          <a:p>
            <a:r>
              <a:rPr dirty="0" lang="en-US" smtClean="0"/>
              <a:t>Fear of being viewed as not a man enough by peer if caught doing house work or child care.</a:t>
            </a:r>
          </a:p>
          <a:p>
            <a:r>
              <a:rPr dirty="0" lang="en-US" smtClean="0"/>
              <a:t>Family planning services are geared towards women's needs and are not welcoming to </a:t>
            </a:r>
            <a:r>
              <a:rPr lang="en-US" smtClean="0"/>
              <a:t>men e.g. </a:t>
            </a:r>
            <a:r>
              <a:rPr dirty="0" lang="en-US" smtClean="0"/>
              <a:t>MCH/FP.</a:t>
            </a:r>
          </a:p>
          <a:p>
            <a:r>
              <a:rPr dirty="0" lang="en-US" smtClean="0"/>
              <a:t>Traditional Male/Female roles reinforced in mass media</a:t>
            </a:r>
            <a:endParaRPr dirty="0"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330" name=""/>
        <p:cNvGrpSpPr/>
        <p:nvPr/>
      </p:nvGrpSpPr>
      <p:grpSpPr>
        <a:xfrm>
          <a:off x="0" y="0"/>
          <a:ext cx="0" cy="0"/>
          <a:chOff x="0" y="0"/>
          <a:chExt cx="0" cy="0"/>
        </a:xfrm>
      </p:grpSpPr>
      <p:sp>
        <p:nvSpPr>
          <p:cNvPr id="1048906" name="Title 1"/>
          <p:cNvSpPr>
            <a:spLocks noGrp="1"/>
          </p:cNvSpPr>
          <p:nvPr>
            <p:ph type="title"/>
          </p:nvPr>
        </p:nvSpPr>
        <p:spPr/>
        <p:txBody>
          <a:bodyPr>
            <a:normAutofit fontScale="90000"/>
          </a:bodyPr>
          <a:p>
            <a:r>
              <a:rPr dirty="0" lang="en-US" smtClean="0"/>
              <a:t>National program/ policy barriers</a:t>
            </a:r>
            <a:endParaRPr dirty="0" lang="en-US"/>
          </a:p>
        </p:txBody>
      </p:sp>
      <p:sp>
        <p:nvSpPr>
          <p:cNvPr id="1048907" name="Content Placeholder 2"/>
          <p:cNvSpPr>
            <a:spLocks noGrp="1"/>
          </p:cNvSpPr>
          <p:nvPr>
            <p:ph idx="1"/>
          </p:nvPr>
        </p:nvSpPr>
        <p:spPr/>
        <p:txBody>
          <a:bodyPr>
            <a:normAutofit fontScale="93750" lnSpcReduction="10000"/>
          </a:bodyPr>
          <a:p>
            <a:r>
              <a:rPr dirty="0" lang="en-US" smtClean="0"/>
              <a:t>Separation laws are not favorable to male or joint custody of children</a:t>
            </a:r>
          </a:p>
          <a:p>
            <a:r>
              <a:rPr dirty="0" lang="en-US" smtClean="0"/>
              <a:t>No legal paternity leave</a:t>
            </a:r>
          </a:p>
          <a:p>
            <a:r>
              <a:rPr dirty="0" lang="en-US" smtClean="0"/>
              <a:t>Inadequate family life education in school to help change gender stereotypes </a:t>
            </a:r>
          </a:p>
          <a:p>
            <a:r>
              <a:rPr dirty="0" lang="en-US" smtClean="0"/>
              <a:t>Hospital /clinic regulations not supportive of father involvement in birth and postpartum` care</a:t>
            </a:r>
          </a:p>
          <a:p>
            <a:r>
              <a:rPr dirty="0" lang="en-US" smtClean="0"/>
              <a:t>Lack of specific interventions to address them</a:t>
            </a:r>
            <a:endParaRPr dirty="0" 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331" name=""/>
        <p:cNvGrpSpPr/>
        <p:nvPr/>
      </p:nvGrpSpPr>
      <p:grpSpPr>
        <a:xfrm>
          <a:off x="0" y="0"/>
          <a:ext cx="0" cy="0"/>
          <a:chOff x="0" y="0"/>
          <a:chExt cx="0" cy="0"/>
        </a:xfrm>
      </p:grpSpPr>
      <p:sp>
        <p:nvSpPr>
          <p:cNvPr id="1048908" name="Title 1"/>
          <p:cNvSpPr>
            <a:spLocks noGrp="1"/>
          </p:cNvSpPr>
          <p:nvPr>
            <p:ph type="title"/>
          </p:nvPr>
        </p:nvSpPr>
        <p:spPr/>
        <p:txBody>
          <a:bodyPr/>
          <a:p>
            <a:r>
              <a:rPr dirty="0" lang="en-US" smtClean="0"/>
              <a:t>Strategies and approaches</a:t>
            </a:r>
            <a:endParaRPr dirty="0" lang="en-US"/>
          </a:p>
        </p:txBody>
      </p:sp>
      <p:sp>
        <p:nvSpPr>
          <p:cNvPr id="1048909" name="Content Placeholder 2"/>
          <p:cNvSpPr>
            <a:spLocks noGrp="1"/>
          </p:cNvSpPr>
          <p:nvPr>
            <p:ph idx="1"/>
          </p:nvPr>
        </p:nvSpPr>
        <p:spPr>
          <a:xfrm>
            <a:off x="457200" y="1600200"/>
            <a:ext cx="8229600" cy="5257800"/>
          </a:xfrm>
        </p:spPr>
        <p:txBody>
          <a:bodyPr>
            <a:normAutofit fontScale="84375" lnSpcReduction="20000"/>
          </a:bodyPr>
          <a:p>
            <a:r>
              <a:rPr dirty="0" lang="en-US" smtClean="0"/>
              <a:t>Advocacy</a:t>
            </a:r>
          </a:p>
          <a:p>
            <a:r>
              <a:rPr dirty="0" lang="en-US" smtClean="0"/>
              <a:t>Create enabling environment , policies, and appropriate legislature </a:t>
            </a:r>
            <a:r>
              <a:rPr dirty="0" lang="en-US" err="1" smtClean="0"/>
              <a:t>eg</a:t>
            </a:r>
            <a:r>
              <a:rPr dirty="0" lang="en-US" smtClean="0"/>
              <a:t> paternity leave and allowance</a:t>
            </a:r>
          </a:p>
          <a:p>
            <a:r>
              <a:rPr dirty="0" lang="en-US" smtClean="0"/>
              <a:t>Role models in male participation in family level, community level, individual level and use them as change agents.</a:t>
            </a:r>
          </a:p>
          <a:p>
            <a:r>
              <a:rPr dirty="0" lang="en-US" smtClean="0"/>
              <a:t>Male friendly reproductive health services . Ensuring privacy from reception to service provision site.</a:t>
            </a:r>
          </a:p>
          <a:p>
            <a:r>
              <a:rPr dirty="0" lang="en-US" smtClean="0"/>
              <a:t>Reorientation of  of service providers to be gender sensitive</a:t>
            </a:r>
          </a:p>
          <a:p>
            <a:r>
              <a:rPr dirty="0" lang="en-US" smtClean="0"/>
              <a:t>National planning for resources in all </a:t>
            </a:r>
            <a:r>
              <a:rPr dirty="0" lang="en-US" err="1" smtClean="0"/>
              <a:t>programmes</a:t>
            </a:r>
            <a:r>
              <a:rPr dirty="0" lang="en-US" smtClean="0"/>
              <a:t> to be shared equitably by both men and women.</a:t>
            </a:r>
            <a:endParaRPr dirty="0"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86" name=""/>
        <p:cNvGrpSpPr/>
        <p:nvPr/>
      </p:nvGrpSpPr>
      <p:grpSpPr>
        <a:xfrm>
          <a:off x="0" y="0"/>
          <a:ext cx="0" cy="0"/>
          <a:chOff x="0" y="0"/>
          <a:chExt cx="0" cy="0"/>
        </a:xfrm>
      </p:grpSpPr>
      <p:sp>
        <p:nvSpPr>
          <p:cNvPr id="1048634" name="Title 1"/>
          <p:cNvSpPr>
            <a:spLocks noGrp="1"/>
          </p:cNvSpPr>
          <p:nvPr>
            <p:ph type="title"/>
          </p:nvPr>
        </p:nvSpPr>
        <p:spPr/>
        <p:txBody>
          <a:bodyPr/>
          <a:p>
            <a:r>
              <a:rPr b="1" dirty="0" lang="en-US"/>
              <a:t>SEX</a:t>
            </a:r>
            <a:endParaRPr dirty="0" lang="en-US"/>
          </a:p>
        </p:txBody>
      </p:sp>
      <p:sp>
        <p:nvSpPr>
          <p:cNvPr id="1048635" name="Content Placeholder 2"/>
          <p:cNvSpPr>
            <a:spLocks noGrp="1"/>
          </p:cNvSpPr>
          <p:nvPr>
            <p:ph idx="1"/>
          </p:nvPr>
        </p:nvSpPr>
        <p:spPr/>
        <p:txBody>
          <a:bodyPr>
            <a:normAutofit fontScale="92500" lnSpcReduction="20000"/>
          </a:bodyPr>
          <a:p>
            <a:r>
              <a:rPr dirty="0" lang="en-US">
                <a:latin typeface="Times New Roman" panose="02020603050405020304" pitchFamily="18" charset="0"/>
                <a:cs typeface="Times New Roman" panose="02020603050405020304" pitchFamily="18" charset="0"/>
              </a:rPr>
              <a:t>Sex is term closely related to gender and refers to the biological and physiological characteristics that define men and women. </a:t>
            </a:r>
          </a:p>
          <a:p>
            <a:r>
              <a:rPr dirty="0" lang="en-US">
                <a:latin typeface="Times New Roman" panose="02020603050405020304" pitchFamily="18" charset="0"/>
                <a:cs typeface="Times New Roman" panose="02020603050405020304" pitchFamily="18" charset="0"/>
              </a:rPr>
              <a:t>Sex is determined by genetic material (chromosomes), hormones produced by the body and the genitalia.</a:t>
            </a:r>
          </a:p>
          <a:p>
            <a:r>
              <a:rPr dirty="0" lang="en-US">
                <a:latin typeface="Times New Roman" panose="02020603050405020304" pitchFamily="18" charset="0"/>
                <a:cs typeface="Times New Roman" panose="02020603050405020304" pitchFamily="18" charset="0"/>
              </a:rPr>
              <a:t> For example, women menstruate while men do not; men have penises while women have vagina. </a:t>
            </a:r>
            <a:endParaRPr dirty="0" lang="en-GB">
              <a:latin typeface="Times New Roman" panose="02020603050405020304" pitchFamily="18" charset="0"/>
              <a:cs typeface="Times New Roman" panose="02020603050405020304" pitchFamily="18" charset="0"/>
            </a:endParaRPr>
          </a:p>
          <a:p>
            <a:r>
              <a:rPr dirty="0" lang="en-US">
                <a:latin typeface="Times New Roman" panose="02020603050405020304" pitchFamily="18" charset="0"/>
                <a:cs typeface="Times New Roman" panose="02020603050405020304" pitchFamily="18" charset="0"/>
              </a:rPr>
              <a:t>These two examples illustrate sex characteristics of either sex. There are mainly two sex categories, that is </a:t>
            </a:r>
            <a:r>
              <a:rPr b="1" dirty="0" lang="en-US" u="sng">
                <a:latin typeface="Times New Roman" panose="02020603050405020304" pitchFamily="18" charset="0"/>
                <a:cs typeface="Times New Roman" panose="02020603050405020304" pitchFamily="18" charset="0"/>
              </a:rPr>
              <a:t>male and female. </a:t>
            </a:r>
            <a:endParaRPr b="1" dirty="0" lang="en-GB" u="sng">
              <a:latin typeface="Times New Roman" panose="02020603050405020304" pitchFamily="18" charset="0"/>
              <a:cs typeface="Times New Roman" panose="02020603050405020304" pitchFamily="18" charset="0"/>
            </a:endParaRPr>
          </a:p>
          <a:p>
            <a:endParaRPr dirty="0" lang="en-US"/>
          </a:p>
          <a:p>
            <a:pPr indent="0" marL="0">
              <a:buNone/>
            </a:pPr>
            <a:endParaRPr dirty="0"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89" name=""/>
        <p:cNvGrpSpPr/>
        <p:nvPr/>
      </p:nvGrpSpPr>
      <p:grpSpPr>
        <a:xfrm>
          <a:off x="0" y="0"/>
          <a:ext cx="0" cy="0"/>
          <a:chOff x="0" y="0"/>
          <a:chExt cx="0" cy="0"/>
        </a:xfrm>
      </p:grpSpPr>
      <p:sp>
        <p:nvSpPr>
          <p:cNvPr id="1048639" name="Title 1"/>
          <p:cNvSpPr>
            <a:spLocks noGrp="1"/>
          </p:cNvSpPr>
          <p:nvPr>
            <p:ph type="title"/>
          </p:nvPr>
        </p:nvSpPr>
        <p:spPr>
          <a:xfrm>
            <a:off x="500034" y="0"/>
            <a:ext cx="8229600" cy="1131862"/>
          </a:xfrm>
        </p:spPr>
        <p:txBody>
          <a:bodyPr>
            <a:normAutofit fontScale="90000"/>
          </a:bodyPr>
          <a:p>
            <a:r>
              <a:rPr b="1" dirty="0" lang="en-US" smtClean="0"/>
              <a:t>Differences between sex and gender</a:t>
            </a:r>
            <a:endParaRPr b="1" dirty="0" lang="en-US"/>
          </a:p>
        </p:txBody>
      </p:sp>
      <p:graphicFrame>
        <p:nvGraphicFramePr>
          <p:cNvPr id="4194304" name="Content Placeholder 3"/>
          <p:cNvGraphicFramePr>
            <a:graphicFrameLocks noGrp="1"/>
          </p:cNvGraphicFramePr>
          <p:nvPr>
            <p:ph idx="1"/>
          </p:nvPr>
        </p:nvGraphicFramePr>
        <p:xfrm>
          <a:off x="457200" y="1285861"/>
          <a:ext cx="8229600" cy="5441143"/>
        </p:xfrm>
        <a:graphic>
          <a:graphicData uri="http://schemas.openxmlformats.org/drawingml/2006/table">
            <a:tbl>
              <a:tblPr firstRow="1" bandRow="1">
                <a:tableStyleId>{5C22544A-7EE6-4342-B048-85BDC9FD1C3A}</a:tableStyleId>
              </a:tblPr>
              <a:tblGrid>
                <a:gridCol w="4114800"/>
                <a:gridCol w="4114800"/>
              </a:tblGrid>
              <a:tr h="398741">
                <a:tc>
                  <a:txBody>
                    <a:bodyPr/>
                    <a:p>
                      <a:r>
                        <a:rPr dirty="0" lang="en-US" smtClean="0"/>
                        <a:t>sex</a:t>
                      </a:r>
                      <a:endParaRPr dirty="0" lang="en-US"/>
                    </a:p>
                  </a:txBody>
                </a:tc>
                <a:tc>
                  <a:txBody>
                    <a:bodyPr/>
                    <a:p>
                      <a:r>
                        <a:rPr dirty="0" lang="en-US" smtClean="0"/>
                        <a:t>gender</a:t>
                      </a:r>
                      <a:endParaRPr dirty="0" lang="en-US"/>
                    </a:p>
                  </a:txBody>
                </a:tc>
              </a:tr>
              <a:tr h="349101">
                <a:tc>
                  <a:txBody>
                    <a:bodyPr/>
                    <a:p>
                      <a:pPr>
                        <a:buFont typeface="Arial" pitchFamily="34" charset="0"/>
                        <a:buNone/>
                      </a:pPr>
                      <a:r>
                        <a:rPr dirty="0" lang="en-US" smtClean="0"/>
                        <a:t>1.Does not vary</a:t>
                      </a:r>
                      <a:endParaRPr dirty="0" lang="en-US"/>
                    </a:p>
                  </a:txBody>
                </a:tc>
                <a:tc>
                  <a:txBody>
                    <a:bodyPr/>
                    <a:p>
                      <a:pPr>
                        <a:buFont typeface="Arial" pitchFamily="34" charset="0"/>
                        <a:buNone/>
                      </a:pPr>
                      <a:r>
                        <a:rPr dirty="0" lang="en-US" smtClean="0"/>
                        <a:t>1. Varies within and between</a:t>
                      </a:r>
                      <a:r>
                        <a:rPr baseline="0" dirty="0" lang="en-US" smtClean="0"/>
                        <a:t> cultures</a:t>
                      </a:r>
                      <a:endParaRPr dirty="0" lang="en-US"/>
                    </a:p>
                  </a:txBody>
                </a:tc>
              </a:tr>
              <a:tr h="917700">
                <a:tc>
                  <a:txBody>
                    <a:bodyPr/>
                    <a:p>
                      <a:pPr>
                        <a:buFont typeface="Arial" pitchFamily="34" charset="0"/>
                        <a:buNone/>
                      </a:pPr>
                      <a:r>
                        <a:rPr dirty="0" lang="en-US" smtClean="0"/>
                        <a:t>2. Biological (penis, vagina, ovaries, testes, uterus</a:t>
                      </a:r>
                      <a:r>
                        <a:rPr baseline="0" dirty="0" lang="en-US" smtClean="0"/>
                        <a:t> etc)</a:t>
                      </a:r>
                      <a:endParaRPr dirty="0" lang="en-US"/>
                    </a:p>
                  </a:txBody>
                </a:tc>
                <a:tc>
                  <a:txBody>
                    <a:bodyPr/>
                    <a:p>
                      <a:pPr>
                        <a:buFont typeface="Arial" pitchFamily="34" charset="0"/>
                        <a:buNone/>
                      </a:pPr>
                      <a:r>
                        <a:rPr dirty="0" lang="en-US" smtClean="0"/>
                        <a:t>2.Socially</a:t>
                      </a:r>
                      <a:r>
                        <a:rPr baseline="0" dirty="0" lang="en-US" smtClean="0"/>
                        <a:t> constructed roles responsibilities behavior.</a:t>
                      </a:r>
                      <a:endParaRPr dirty="0" lang="en-US"/>
                    </a:p>
                  </a:txBody>
                </a:tc>
              </a:tr>
              <a:tr h="1396405">
                <a:tc>
                  <a:txBody>
                    <a:bodyPr/>
                    <a:p>
                      <a:pPr>
                        <a:buFont typeface="Arial" pitchFamily="34" charset="0"/>
                        <a:buNone/>
                      </a:pPr>
                      <a:r>
                        <a:rPr dirty="0" lang="en-US" smtClean="0"/>
                        <a:t>3. Universal( factors related to sex are same around the world men have penises and women have vaginas in every country)</a:t>
                      </a:r>
                      <a:endParaRPr dirty="0" lang="en-US"/>
                    </a:p>
                  </a:txBody>
                </a:tc>
                <a:tc>
                  <a:txBody>
                    <a:bodyPr/>
                    <a:p>
                      <a:pPr>
                        <a:buFont typeface="Arial" pitchFamily="34" charset="0"/>
                        <a:buNone/>
                      </a:pPr>
                      <a:r>
                        <a:rPr dirty="0" lang="en-US" smtClean="0"/>
                        <a:t>3. culture ( elements related to gender vary with in and between</a:t>
                      </a:r>
                      <a:r>
                        <a:rPr baseline="0" dirty="0" lang="en-US" smtClean="0"/>
                        <a:t> cultures; the roles of men and women in Kenya may be different from roles of men and women in India.</a:t>
                      </a:r>
                      <a:endParaRPr dirty="0" lang="en-US"/>
                    </a:p>
                  </a:txBody>
                </a:tc>
              </a:tr>
              <a:tr h="622644">
                <a:tc>
                  <a:txBody>
                    <a:bodyPr/>
                    <a:p>
                      <a:pPr>
                        <a:buFont typeface="Arial" pitchFamily="34" charset="0"/>
                        <a:buNone/>
                      </a:pPr>
                      <a:r>
                        <a:rPr dirty="0" lang="en-US" smtClean="0"/>
                        <a:t>4. Born with</a:t>
                      </a:r>
                      <a:endParaRPr dirty="0" lang="en-US"/>
                    </a:p>
                  </a:txBody>
                </a:tc>
                <a:tc>
                  <a:txBody>
                    <a:bodyPr/>
                    <a:p>
                      <a:pPr>
                        <a:buFont typeface="Arial" pitchFamily="34" charset="0"/>
                        <a:buNone/>
                      </a:pPr>
                      <a:r>
                        <a:rPr dirty="0" lang="en-US" smtClean="0"/>
                        <a:t>4.Learned behavior</a:t>
                      </a:r>
                      <a:endParaRPr dirty="0" lang="en-US"/>
                    </a:p>
                  </a:txBody>
                </a:tc>
              </a:tr>
              <a:tr h="1673258">
                <a:tc>
                  <a:txBody>
                    <a:bodyPr/>
                    <a:p>
                      <a:pPr>
                        <a:buFont typeface="Arial" pitchFamily="34" charset="0"/>
                        <a:buNone/>
                      </a:pPr>
                      <a:r>
                        <a:rPr dirty="0" lang="en-US" smtClean="0"/>
                        <a:t>5. Generally </a:t>
                      </a:r>
                      <a:r>
                        <a:rPr baseline="0" dirty="0" lang="en-US" smtClean="0"/>
                        <a:t> can not be changed</a:t>
                      </a:r>
                      <a:r>
                        <a:rPr dirty="0" lang="en-US" smtClean="0"/>
                        <a:t>(change is now possible with surgical intervention</a:t>
                      </a:r>
                      <a:endParaRPr dirty="0" lang="en-US"/>
                    </a:p>
                  </a:txBody>
                </a:tc>
                <a:tc>
                  <a:txBody>
                    <a:bodyPr/>
                    <a:p>
                      <a:pPr>
                        <a:buFont typeface="Arial" pitchFamily="34" charset="0"/>
                        <a:buNone/>
                      </a:pPr>
                      <a:r>
                        <a:rPr dirty="0" lang="en-US" smtClean="0"/>
                        <a:t>5. Changes</a:t>
                      </a:r>
                      <a:r>
                        <a:rPr baseline="0" dirty="0" lang="en-US" smtClean="0"/>
                        <a:t> overtime (in the past, few women became lawyers and physicians ; today it is very common to find women in these professions.</a:t>
                      </a:r>
                      <a:endParaRPr dirty="0" lang="en-US"/>
                    </a:p>
                  </a:txBody>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90" name=""/>
        <p:cNvGrpSpPr/>
        <p:nvPr/>
      </p:nvGrpSpPr>
      <p:grpSpPr>
        <a:xfrm>
          <a:off x="0" y="0"/>
          <a:ext cx="0" cy="0"/>
          <a:chOff x="0" y="0"/>
          <a:chExt cx="0" cy="0"/>
        </a:xfrm>
      </p:grpSpPr>
      <p:sp>
        <p:nvSpPr>
          <p:cNvPr id="1048640" name="Title 1"/>
          <p:cNvSpPr>
            <a:spLocks noGrp="1"/>
          </p:cNvSpPr>
          <p:nvPr>
            <p:ph type="title"/>
          </p:nvPr>
        </p:nvSpPr>
        <p:spPr>
          <a:xfrm>
            <a:off x="457200" y="0"/>
            <a:ext cx="8229600" cy="908720"/>
          </a:xfrm>
        </p:spPr>
        <p:txBody>
          <a:bodyPr/>
          <a:p>
            <a:r>
              <a:rPr b="1" dirty="0" lang="en-US" smtClean="0"/>
              <a:t>Gender roles</a:t>
            </a:r>
            <a:endParaRPr b="1" dirty="0" lang="en-US"/>
          </a:p>
        </p:txBody>
      </p:sp>
      <p:sp>
        <p:nvSpPr>
          <p:cNvPr id="1048641" name="Content Placeholder 2"/>
          <p:cNvSpPr>
            <a:spLocks noGrp="1"/>
          </p:cNvSpPr>
          <p:nvPr>
            <p:ph idx="1"/>
          </p:nvPr>
        </p:nvSpPr>
        <p:spPr>
          <a:xfrm>
            <a:off x="179512" y="764704"/>
            <a:ext cx="8856984" cy="5616624"/>
          </a:xfrm>
        </p:spPr>
        <p:txBody>
          <a:bodyPr>
            <a:normAutofit fontScale="92500" lnSpcReduction="10000"/>
          </a:bodyPr>
          <a:p>
            <a:r>
              <a:rPr dirty="0" lang="en-US" smtClean="0"/>
              <a:t>These are activities or tasks assigned to individuals on the based on their gender.</a:t>
            </a:r>
          </a:p>
          <a:p>
            <a:r>
              <a:rPr dirty="0" lang="en-US" smtClean="0"/>
              <a:t>Gender roles are normally learned behaviors that condition activities/tasks/responsibilities to be viewed in a given society/culture as either </a:t>
            </a:r>
            <a:r>
              <a:rPr dirty="0" lang="en-US" err="1" smtClean="0"/>
              <a:t>musculine</a:t>
            </a:r>
            <a:r>
              <a:rPr dirty="0" lang="en-US" smtClean="0"/>
              <a:t>/feminine</a:t>
            </a:r>
            <a:endParaRPr dirty="0" lang="en-US"/>
          </a:p>
          <a:p>
            <a:r>
              <a:rPr dirty="0" lang="en-US" smtClean="0"/>
              <a:t>Gender roles are established through the influence of systems/institutions such as family, community, schools, religion, culture/ tradition/folklore/history, media, policies, peer groups and the workplace</a:t>
            </a:r>
          </a:p>
          <a:p>
            <a:r>
              <a:rPr dirty="0" lang="en-US" smtClean="0"/>
              <a:t>Vary across cultures, social </a:t>
            </a:r>
            <a:r>
              <a:rPr dirty="0" lang="en-US" err="1" smtClean="0"/>
              <a:t>classes,ages</a:t>
            </a:r>
            <a:r>
              <a:rPr dirty="0" lang="en-US" smtClean="0"/>
              <a:t> and in different periods of life</a:t>
            </a:r>
          </a:p>
          <a:p>
            <a:endParaRPr dirty="0" lang="en-US" smtClean="0"/>
          </a:p>
          <a:p>
            <a:endParaRPr dirty="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93" name=""/>
        <p:cNvGrpSpPr/>
        <p:nvPr/>
      </p:nvGrpSpPr>
      <p:grpSpPr>
        <a:xfrm>
          <a:off x="0" y="0"/>
          <a:ext cx="0" cy="0"/>
          <a:chOff x="0" y="0"/>
          <a:chExt cx="0" cy="0"/>
        </a:xfrm>
      </p:grpSpPr>
      <p:sp>
        <p:nvSpPr>
          <p:cNvPr id="1048645" name="Title 1"/>
          <p:cNvSpPr>
            <a:spLocks noGrp="1"/>
          </p:cNvSpPr>
          <p:nvPr>
            <p:ph type="title"/>
          </p:nvPr>
        </p:nvSpPr>
        <p:spPr/>
        <p:txBody>
          <a:bodyPr/>
          <a:p>
            <a:r>
              <a:rPr dirty="0" lang="en-US" smtClean="0"/>
              <a:t>SEX ROLES</a:t>
            </a:r>
            <a:endParaRPr dirty="0" lang="en-US"/>
          </a:p>
        </p:txBody>
      </p:sp>
      <p:sp>
        <p:nvSpPr>
          <p:cNvPr id="1048646" name="Content Placeholder 2"/>
          <p:cNvSpPr>
            <a:spLocks noGrp="1"/>
          </p:cNvSpPr>
          <p:nvPr>
            <p:ph idx="1"/>
          </p:nvPr>
        </p:nvSpPr>
        <p:spPr/>
        <p:txBody>
          <a:bodyPr/>
          <a:p>
            <a:pPr indent="0" marL="0">
              <a:buNone/>
            </a:pPr>
            <a:r>
              <a:rPr dirty="0" lang="en-US" smtClean="0"/>
              <a:t>Are tasks associated with reproduction and based solely on the sex characteristics of the individuals  </a:t>
            </a:r>
            <a:r>
              <a:rPr dirty="0" lang="en-US" err="1" smtClean="0"/>
              <a:t>e.g</a:t>
            </a:r>
            <a:r>
              <a:rPr dirty="0" lang="en-US" smtClean="0"/>
              <a:t> women give birth and breastfeed, while men impregnate women</a:t>
            </a:r>
            <a:endParaRPr dirty="0"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94" name=""/>
        <p:cNvGrpSpPr/>
        <p:nvPr/>
      </p:nvGrpSpPr>
      <p:grpSpPr>
        <a:xfrm>
          <a:off x="0" y="0"/>
          <a:ext cx="0" cy="0"/>
          <a:chOff x="0" y="0"/>
          <a:chExt cx="0" cy="0"/>
        </a:xfrm>
      </p:grpSpPr>
      <p:sp>
        <p:nvSpPr>
          <p:cNvPr id="1048647" name="Title 1"/>
          <p:cNvSpPr>
            <a:spLocks noGrp="1"/>
          </p:cNvSpPr>
          <p:nvPr>
            <p:ph type="title"/>
          </p:nvPr>
        </p:nvSpPr>
        <p:spPr>
          <a:xfrm>
            <a:off x="457200" y="0"/>
            <a:ext cx="8229600" cy="1071546"/>
          </a:xfrm>
        </p:spPr>
        <p:txBody>
          <a:bodyPr/>
          <a:p>
            <a:r>
              <a:rPr b="1" dirty="0" lang="en-US" smtClean="0"/>
              <a:t>Gender stereotypes</a:t>
            </a:r>
            <a:endParaRPr b="1" dirty="0" lang="en-US"/>
          </a:p>
        </p:txBody>
      </p:sp>
      <p:sp>
        <p:nvSpPr>
          <p:cNvPr id="1048648" name="Content Placeholder 2"/>
          <p:cNvSpPr>
            <a:spLocks noGrp="1"/>
          </p:cNvSpPr>
          <p:nvPr>
            <p:ph idx="1"/>
          </p:nvPr>
        </p:nvSpPr>
        <p:spPr>
          <a:xfrm>
            <a:off x="457200" y="1071546"/>
            <a:ext cx="8543956" cy="5572164"/>
          </a:xfrm>
        </p:spPr>
        <p:txBody>
          <a:bodyPr>
            <a:normAutofit fontScale="85000" lnSpcReduction="20000"/>
          </a:bodyPr>
          <a:p>
            <a:r>
              <a:rPr dirty="0" lang="en-US">
                <a:latin typeface="Times New Roman" panose="02020603050405020304" pitchFamily="18" charset="0"/>
                <a:cs typeface="Times New Roman" panose="02020603050405020304" pitchFamily="18" charset="0"/>
              </a:rPr>
              <a:t>A gender stereotype is a generalization about gender attributes, which rarely communicates the accurate information</a:t>
            </a:r>
            <a:r>
              <a:rPr dirty="0" lang="en-US" smtClean="0">
                <a:latin typeface="Times New Roman" panose="02020603050405020304" pitchFamily="18" charset="0"/>
                <a:cs typeface="Times New Roman" panose="02020603050405020304" pitchFamily="18" charset="0"/>
              </a:rPr>
              <a:t>.</a:t>
            </a:r>
          </a:p>
          <a:p>
            <a:r>
              <a:rPr dirty="0" lang="en-US" smtClean="0">
                <a:latin typeface="Times New Roman" panose="02020603050405020304" pitchFamily="18" charset="0"/>
                <a:cs typeface="Times New Roman" panose="02020603050405020304" pitchFamily="18" charset="0"/>
              </a:rPr>
              <a:t>They are rigid constructs that promote the belief that the </a:t>
            </a:r>
          </a:p>
          <a:p>
            <a:pPr indent="0" marL="0">
              <a:buNone/>
            </a:pPr>
            <a:r>
              <a:rPr dirty="0" lang="en-US">
                <a:latin typeface="Times New Roman" panose="02020603050405020304" pitchFamily="18" charset="0"/>
                <a:cs typeface="Times New Roman" panose="02020603050405020304" pitchFamily="18" charset="0"/>
              </a:rPr>
              <a:t>d</a:t>
            </a:r>
            <a:r>
              <a:rPr dirty="0" lang="en-US" smtClean="0">
                <a:latin typeface="Times New Roman" panose="02020603050405020304" pitchFamily="18" charset="0"/>
                <a:cs typeface="Times New Roman" panose="02020603050405020304" pitchFamily="18" charset="0"/>
              </a:rPr>
              <a:t>ifferences or role expectations of either men/women are biological. </a:t>
            </a:r>
            <a:endParaRPr dirty="0" lang="en-US">
              <a:latin typeface="Times New Roman" panose="02020603050405020304" pitchFamily="18" charset="0"/>
              <a:cs typeface="Times New Roman" panose="02020603050405020304" pitchFamily="18" charset="0"/>
            </a:endParaRPr>
          </a:p>
          <a:p>
            <a:r>
              <a:rPr dirty="0" lang="en-US">
                <a:latin typeface="Times New Roman" panose="02020603050405020304" pitchFamily="18" charset="0"/>
                <a:cs typeface="Times New Roman" panose="02020603050405020304" pitchFamily="18" charset="0"/>
              </a:rPr>
              <a:t> Stereotypes emerge from the confusion between gender roles and sex </a:t>
            </a:r>
            <a:r>
              <a:rPr dirty="0" lang="en-US" smtClean="0">
                <a:latin typeface="Times New Roman" panose="02020603050405020304" pitchFamily="18" charset="0"/>
                <a:cs typeface="Times New Roman" panose="02020603050405020304" pitchFamily="18" charset="0"/>
              </a:rPr>
              <a:t>roles, </a:t>
            </a:r>
            <a:r>
              <a:rPr dirty="0" lang="en-US">
                <a:latin typeface="Times New Roman" panose="02020603050405020304" pitchFamily="18" charset="0"/>
                <a:cs typeface="Times New Roman" panose="02020603050405020304" pitchFamily="18" charset="0"/>
              </a:rPr>
              <a:t>that is </a:t>
            </a:r>
            <a:r>
              <a:rPr dirty="0" lang="en-US" smtClean="0">
                <a:latin typeface="Times New Roman" panose="02020603050405020304" pitchFamily="18" charset="0"/>
                <a:cs typeface="Times New Roman" panose="02020603050405020304" pitchFamily="18" charset="0"/>
              </a:rPr>
              <a:t>,when </a:t>
            </a:r>
            <a:r>
              <a:rPr dirty="0" lang="en-US">
                <a:latin typeface="Times New Roman" panose="02020603050405020304" pitchFamily="18" charset="0"/>
                <a:cs typeface="Times New Roman" panose="02020603050405020304" pitchFamily="18" charset="0"/>
              </a:rPr>
              <a:t>it is believed that gender roles are based on biological differences rather than socially constructed expectations. </a:t>
            </a:r>
          </a:p>
          <a:p>
            <a:r>
              <a:rPr dirty="0" lang="en-US"/>
              <a:t>Example of a gender stereotype is the belief that men are strong and courageous because of their biology rather than due to their societal or cultural expectations. </a:t>
            </a:r>
            <a:endParaRPr dirty="0" lang="en-GB"/>
          </a:p>
          <a:p>
            <a:r>
              <a:rPr dirty="0" lang="en-US"/>
              <a:t>T</a:t>
            </a:r>
            <a:r>
              <a:rPr dirty="0" lang="en-US" smtClean="0"/>
              <a:t>he belief that women are shy and gentle because of their biology rather than because of social expectations.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71" name=""/>
        <p:cNvGrpSpPr/>
        <p:nvPr/>
      </p:nvGrpSpPr>
      <p:grpSpPr>
        <a:xfrm>
          <a:off x="0" y="0"/>
          <a:ext cx="0" cy="0"/>
          <a:chOff x="0" y="0"/>
          <a:chExt cx="0" cy="0"/>
        </a:xfrm>
      </p:grpSpPr>
      <p:sp>
        <p:nvSpPr>
          <p:cNvPr id="1048607" name="Title 1"/>
          <p:cNvSpPr>
            <a:spLocks noGrp="1"/>
          </p:cNvSpPr>
          <p:nvPr>
            <p:ph type="title"/>
          </p:nvPr>
        </p:nvSpPr>
        <p:spPr>
          <a:xfrm>
            <a:off x="457200" y="0"/>
            <a:ext cx="8229600" cy="1214422"/>
          </a:xfrm>
        </p:spPr>
        <p:txBody>
          <a:bodyPr>
            <a:normAutofit/>
          </a:bodyPr>
          <a:p>
            <a:r>
              <a:rPr dirty="0" lang="en-US" smtClean="0"/>
              <a:t>Introduction: </a:t>
            </a:r>
            <a:r>
              <a:rPr b="1" dirty="0" lang="en-US" smtClean="0"/>
              <a:t>why gender?</a:t>
            </a:r>
            <a:endParaRPr b="1" dirty="0" lang="en-US"/>
          </a:p>
        </p:txBody>
      </p:sp>
      <p:sp>
        <p:nvSpPr>
          <p:cNvPr id="1048608" name="Content Placeholder 2"/>
          <p:cNvSpPr>
            <a:spLocks noGrp="1"/>
          </p:cNvSpPr>
          <p:nvPr>
            <p:ph idx="1"/>
          </p:nvPr>
        </p:nvSpPr>
        <p:spPr>
          <a:xfrm>
            <a:off x="457200" y="1142984"/>
            <a:ext cx="8686800" cy="5715016"/>
          </a:xfrm>
        </p:spPr>
        <p:txBody>
          <a:bodyPr>
            <a:normAutofit fontScale="92500" lnSpcReduction="20000"/>
          </a:bodyPr>
          <a:p>
            <a:r>
              <a:rPr dirty="0" lang="en-US" smtClean="0"/>
              <a:t>There were various United Nations international women’s conferences in Beijing, Mexico City, Copenhagen, and Nairobi. </a:t>
            </a:r>
          </a:p>
          <a:p>
            <a:r>
              <a:rPr dirty="0" lang="en-US" spc="-5" smtClean="0">
                <a:latin typeface="Times New Roman"/>
                <a:cs typeface="Times New Roman"/>
              </a:rPr>
              <a:t>During these conferences member states came </a:t>
            </a:r>
            <a:r>
              <a:rPr dirty="0" lang="en-US" spc="-5" err="1" smtClean="0">
                <a:latin typeface="Times New Roman"/>
                <a:cs typeface="Times New Roman"/>
              </a:rPr>
              <a:t>upn</a:t>
            </a:r>
            <a:r>
              <a:rPr dirty="0" lang="en-US" spc="-5" smtClean="0">
                <a:latin typeface="Times New Roman"/>
                <a:cs typeface="Times New Roman"/>
              </a:rPr>
              <a:t> with  </a:t>
            </a:r>
            <a:r>
              <a:rPr dirty="0" lang="en-US" smtClean="0">
                <a:latin typeface="Times New Roman"/>
                <a:cs typeface="Times New Roman"/>
              </a:rPr>
              <a:t>The </a:t>
            </a:r>
            <a:r>
              <a:rPr dirty="0" lang="en-US" spc="-25" smtClean="0">
                <a:latin typeface="Times New Roman"/>
                <a:cs typeface="Times New Roman"/>
              </a:rPr>
              <a:t>Millennium </a:t>
            </a:r>
            <a:r>
              <a:rPr dirty="0" lang="en-US" smtClean="0">
                <a:latin typeface="Times New Roman"/>
                <a:cs typeface="Times New Roman"/>
              </a:rPr>
              <a:t>Development </a:t>
            </a:r>
            <a:r>
              <a:rPr dirty="0" lang="en-US" spc="-50" smtClean="0">
                <a:latin typeface="Times New Roman"/>
                <a:cs typeface="Times New Roman"/>
              </a:rPr>
              <a:t>Goals‟</a:t>
            </a:r>
            <a:r>
              <a:rPr dirty="0" lang="en-US" spc="-250" smtClean="0">
                <a:latin typeface="Times New Roman"/>
                <a:cs typeface="Times New Roman"/>
              </a:rPr>
              <a:t> </a:t>
            </a:r>
            <a:r>
              <a:rPr dirty="0" lang="en-US" smtClean="0">
                <a:latin typeface="Times New Roman"/>
                <a:cs typeface="Times New Roman"/>
              </a:rPr>
              <a:t>(MDGs):</a:t>
            </a:r>
          </a:p>
          <a:p>
            <a:pPr indent="-344170" marL="356870">
              <a:spcBef>
                <a:spcPts val="670"/>
              </a:spcBef>
              <a:tabLst>
                <a:tab algn="l" pos="356870"/>
                <a:tab algn="l" pos="357505"/>
              </a:tabLst>
            </a:pPr>
            <a:r>
              <a:rPr dirty="0" lang="en-US" spc="-10" smtClean="0">
                <a:latin typeface="Times New Roman"/>
                <a:cs typeface="Times New Roman"/>
              </a:rPr>
              <a:t>Summarize </a:t>
            </a:r>
            <a:r>
              <a:rPr dirty="0" lang="en-US" spc="5" smtClean="0">
                <a:latin typeface="Times New Roman"/>
                <a:cs typeface="Times New Roman"/>
              </a:rPr>
              <a:t>key </a:t>
            </a:r>
            <a:r>
              <a:rPr dirty="0" lang="en-US" spc="-10" smtClean="0">
                <a:latin typeface="Times New Roman"/>
                <a:cs typeface="Times New Roman"/>
              </a:rPr>
              <a:t>commitments made </a:t>
            </a:r>
            <a:r>
              <a:rPr dirty="0" lang="en-US" spc="5" smtClean="0">
                <a:latin typeface="Times New Roman"/>
                <a:cs typeface="Times New Roman"/>
              </a:rPr>
              <a:t>by</a:t>
            </a:r>
            <a:r>
              <a:rPr dirty="0" lang="en-US" spc="-15" smtClean="0">
                <a:latin typeface="Times New Roman"/>
                <a:cs typeface="Times New Roman"/>
              </a:rPr>
              <a:t> member</a:t>
            </a:r>
          </a:p>
          <a:p>
            <a:pPr indent="-344170" marL="356870">
              <a:spcBef>
                <a:spcPts val="670"/>
              </a:spcBef>
              <a:tabLst>
                <a:tab algn="l" pos="356870"/>
                <a:tab algn="l" pos="357505"/>
              </a:tabLst>
            </a:pPr>
            <a:r>
              <a:rPr dirty="0" lang="en-US" spc="-15" smtClean="0">
                <a:latin typeface="Times New Roman"/>
                <a:cs typeface="Times New Roman"/>
              </a:rPr>
              <a:t>These goals were to be achieved by 2015</a:t>
            </a:r>
            <a:endParaRPr dirty="0" lang="en-US" smtClean="0">
              <a:latin typeface="Times New Roman"/>
              <a:cs typeface="Times New Roman"/>
            </a:endParaRPr>
          </a:p>
          <a:p>
            <a:pPr marL="356870">
              <a:lnSpc>
                <a:spcPct val="100000"/>
              </a:lnSpc>
            </a:pPr>
            <a:r>
              <a:rPr dirty="0" lang="en-US" spc="5" smtClean="0">
                <a:latin typeface="Times New Roman"/>
                <a:cs typeface="Times New Roman"/>
              </a:rPr>
              <a:t>states </a:t>
            </a:r>
            <a:r>
              <a:rPr dirty="0" lang="en-US" smtClean="0">
                <a:latin typeface="Times New Roman"/>
                <a:cs typeface="Times New Roman"/>
              </a:rPr>
              <a:t>at </a:t>
            </a:r>
            <a:r>
              <a:rPr dirty="0" lang="en-US" spc="-5" smtClean="0">
                <a:latin typeface="Times New Roman"/>
                <a:cs typeface="Times New Roman"/>
              </a:rPr>
              <a:t>UN </a:t>
            </a:r>
            <a:r>
              <a:rPr dirty="0" lang="en-US" spc="5" smtClean="0">
                <a:latin typeface="Times New Roman"/>
                <a:cs typeface="Times New Roman"/>
              </a:rPr>
              <a:t>conferences during</a:t>
            </a:r>
            <a:r>
              <a:rPr dirty="0" lang="en-US" spc="-335" smtClean="0">
                <a:latin typeface="Times New Roman"/>
                <a:cs typeface="Times New Roman"/>
              </a:rPr>
              <a:t> </a:t>
            </a:r>
            <a:r>
              <a:rPr dirty="0" lang="en-US" spc="5" smtClean="0">
                <a:latin typeface="Times New Roman"/>
                <a:cs typeface="Times New Roman"/>
              </a:rPr>
              <a:t>1990s.</a:t>
            </a:r>
            <a:endParaRPr dirty="0" lang="en-US" smtClean="0">
              <a:latin typeface="Times New Roman"/>
              <a:cs typeface="Times New Roman"/>
            </a:endParaRPr>
          </a:p>
          <a:p>
            <a:pPr indent="-344170" marL="356870" marR="5080">
              <a:spcBef>
                <a:spcPts val="670"/>
              </a:spcBef>
              <a:tabLst>
                <a:tab algn="l" pos="356870"/>
                <a:tab algn="l" pos="357505"/>
              </a:tabLst>
            </a:pPr>
            <a:r>
              <a:rPr dirty="0" lang="en-US" spc="5" smtClean="0">
                <a:latin typeface="Times New Roman"/>
                <a:cs typeface="Times New Roman"/>
              </a:rPr>
              <a:t>Include </a:t>
            </a:r>
            <a:r>
              <a:rPr dirty="0" lang="en-US" spc="-5" smtClean="0">
                <a:latin typeface="Times New Roman"/>
                <a:cs typeface="Times New Roman"/>
              </a:rPr>
              <a:t>measurable, </a:t>
            </a:r>
            <a:r>
              <a:rPr dirty="0" lang="en-US" spc="5" smtClean="0">
                <a:latin typeface="Times New Roman"/>
                <a:cs typeface="Times New Roman"/>
              </a:rPr>
              <a:t>time-bound targets</a:t>
            </a:r>
            <a:r>
              <a:rPr dirty="0" lang="en-US" spc="-325" smtClean="0">
                <a:latin typeface="Times New Roman"/>
                <a:cs typeface="Times New Roman"/>
              </a:rPr>
              <a:t> </a:t>
            </a:r>
            <a:r>
              <a:rPr dirty="0" lang="en-US" spc="5" smtClean="0">
                <a:latin typeface="Times New Roman"/>
                <a:cs typeface="Times New Roman"/>
              </a:rPr>
              <a:t>addressing  poverty and hunger, education, </a:t>
            </a:r>
            <a:r>
              <a:rPr dirty="0" lang="en-US" spc="-5" smtClean="0">
                <a:latin typeface="Times New Roman"/>
                <a:cs typeface="Times New Roman"/>
              </a:rPr>
              <a:t>maternal </a:t>
            </a:r>
            <a:r>
              <a:rPr dirty="0" lang="en-US" spc="5" smtClean="0">
                <a:latin typeface="Times New Roman"/>
                <a:cs typeface="Times New Roman"/>
              </a:rPr>
              <a:t>and child  </a:t>
            </a:r>
            <a:r>
              <a:rPr dirty="0" lang="en-US" smtClean="0">
                <a:latin typeface="Times New Roman"/>
                <a:cs typeface="Times New Roman"/>
              </a:rPr>
              <a:t>health, </a:t>
            </a:r>
            <a:r>
              <a:rPr dirty="0" lang="en-US" spc="5" smtClean="0">
                <a:latin typeface="Times New Roman"/>
                <a:cs typeface="Times New Roman"/>
              </a:rPr>
              <a:t>the prevalence of diseases including  </a:t>
            </a:r>
            <a:r>
              <a:rPr dirty="0" lang="en-US" spc="-5" smtClean="0">
                <a:latin typeface="Times New Roman"/>
                <a:cs typeface="Times New Roman"/>
              </a:rPr>
              <a:t>HIV/AIDS, </a:t>
            </a:r>
            <a:r>
              <a:rPr dirty="0" lang="en-US" spc="5" smtClean="0">
                <a:latin typeface="Times New Roman"/>
                <a:cs typeface="Times New Roman"/>
              </a:rPr>
              <a:t>gender </a:t>
            </a:r>
            <a:r>
              <a:rPr dirty="0" lang="en-US" smtClean="0">
                <a:latin typeface="Times New Roman"/>
                <a:cs typeface="Times New Roman"/>
              </a:rPr>
              <a:t>equality, </a:t>
            </a:r>
            <a:r>
              <a:rPr dirty="0" lang="en-US" spc="5" smtClean="0">
                <a:latin typeface="Times New Roman"/>
                <a:cs typeface="Times New Roman"/>
              </a:rPr>
              <a:t>the </a:t>
            </a:r>
            <a:r>
              <a:rPr dirty="0" lang="en-US" smtClean="0">
                <a:latin typeface="Times New Roman"/>
                <a:cs typeface="Times New Roman"/>
              </a:rPr>
              <a:t>environment,  </a:t>
            </a:r>
            <a:r>
              <a:rPr dirty="0" lang="en-US" spc="5" smtClean="0">
                <a:latin typeface="Times New Roman"/>
                <a:cs typeface="Times New Roman"/>
              </a:rPr>
              <a:t>debt, trade, </a:t>
            </a:r>
            <a:r>
              <a:rPr dirty="0" lang="en-US" smtClean="0">
                <a:latin typeface="Times New Roman"/>
                <a:cs typeface="Times New Roman"/>
              </a:rPr>
              <a:t>justice </a:t>
            </a:r>
            <a:r>
              <a:rPr dirty="0" lang="en-US" spc="5" smtClean="0">
                <a:latin typeface="Times New Roman"/>
                <a:cs typeface="Times New Roman"/>
              </a:rPr>
              <a:t>and</a:t>
            </a:r>
            <a:r>
              <a:rPr dirty="0" lang="en-US" spc="-330" smtClean="0">
                <a:latin typeface="Times New Roman"/>
                <a:cs typeface="Times New Roman"/>
              </a:rPr>
              <a:t> </a:t>
            </a:r>
            <a:r>
              <a:rPr dirty="0" lang="en-US" spc="5" smtClean="0">
                <a:latin typeface="Times New Roman"/>
                <a:cs typeface="Times New Roman"/>
              </a:rPr>
              <a:t>aid.</a:t>
            </a:r>
            <a:endParaRPr dirty="0" lang="en-US" smtClean="0">
              <a:latin typeface="Times New Roman"/>
              <a:cs typeface="Times New Roman"/>
            </a:endParaRPr>
          </a:p>
          <a:p>
            <a:endParaRPr dirty="0"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97" name=""/>
        <p:cNvGrpSpPr/>
        <p:nvPr/>
      </p:nvGrpSpPr>
      <p:grpSpPr>
        <a:xfrm>
          <a:off x="0" y="0"/>
          <a:ext cx="0" cy="0"/>
          <a:chOff x="0" y="0"/>
          <a:chExt cx="0" cy="0"/>
        </a:xfrm>
      </p:grpSpPr>
      <p:sp>
        <p:nvSpPr>
          <p:cNvPr id="1048652" name="Title 1"/>
          <p:cNvSpPr>
            <a:spLocks noGrp="1"/>
          </p:cNvSpPr>
          <p:nvPr>
            <p:ph type="title"/>
          </p:nvPr>
        </p:nvSpPr>
        <p:spPr/>
        <p:txBody>
          <a:bodyPr/>
          <a:p>
            <a:r>
              <a:rPr b="1" dirty="0" lang="en-US" smtClean="0"/>
              <a:t>GENDER STEREOTYPES</a:t>
            </a:r>
            <a:endParaRPr b="1" dirty="0" lang="en-US"/>
          </a:p>
        </p:txBody>
      </p:sp>
      <p:sp>
        <p:nvSpPr>
          <p:cNvPr id="1048653" name="Content Placeholder 2"/>
          <p:cNvSpPr>
            <a:spLocks noGrp="1"/>
          </p:cNvSpPr>
          <p:nvPr>
            <p:ph idx="1"/>
          </p:nvPr>
        </p:nvSpPr>
        <p:spPr/>
        <p:txBody>
          <a:bodyPr>
            <a:normAutofit fontScale="85000" lnSpcReduction="20000"/>
          </a:bodyPr>
          <a:p>
            <a:pPr indent="0" marL="0">
              <a:buNone/>
            </a:pPr>
            <a:r>
              <a:rPr dirty="0" lang="en-US" smtClean="0"/>
              <a:t>MEN					WOMEN</a:t>
            </a:r>
          </a:p>
          <a:p>
            <a:pPr indent="0" marL="0">
              <a:buNone/>
            </a:pPr>
            <a:r>
              <a:rPr dirty="0" lang="en-US" smtClean="0"/>
              <a:t>Independent				dependent</a:t>
            </a:r>
          </a:p>
          <a:p>
            <a:pPr indent="0" marL="0">
              <a:buNone/>
            </a:pPr>
            <a:r>
              <a:rPr dirty="0" lang="en-US" smtClean="0"/>
              <a:t>Powerful				weak</a:t>
            </a:r>
          </a:p>
          <a:p>
            <a:pPr indent="0" marL="0">
              <a:buNone/>
            </a:pPr>
            <a:r>
              <a:rPr dirty="0" lang="en-US" smtClean="0"/>
              <a:t>Logical				emotional</a:t>
            </a:r>
          </a:p>
          <a:p>
            <a:pPr indent="0" marL="0">
              <a:buNone/>
            </a:pPr>
            <a:r>
              <a:rPr dirty="0" lang="en-US" smtClean="0"/>
              <a:t>Decision makers			</a:t>
            </a:r>
            <a:r>
              <a:rPr dirty="0" lang="en-US" err="1" smtClean="0"/>
              <a:t>implementors</a:t>
            </a:r>
            <a:endParaRPr dirty="0" lang="en-US" smtClean="0"/>
          </a:p>
          <a:p>
            <a:pPr indent="0" marL="0">
              <a:buNone/>
            </a:pPr>
            <a:r>
              <a:rPr dirty="0" lang="en-US" smtClean="0"/>
              <a:t>Leaders				supporters/followers</a:t>
            </a:r>
          </a:p>
          <a:p>
            <a:pPr indent="0" marL="0">
              <a:buNone/>
            </a:pPr>
            <a:r>
              <a:rPr dirty="0" lang="en-US" smtClean="0"/>
              <a:t>Competitive 				cooperative</a:t>
            </a:r>
          </a:p>
          <a:p>
            <a:pPr indent="0" marL="0">
              <a:buNone/>
            </a:pPr>
            <a:r>
              <a:rPr dirty="0" lang="en-US" smtClean="0"/>
              <a:t>Brave					fearful</a:t>
            </a:r>
          </a:p>
          <a:p>
            <a:pPr indent="0" marL="0">
              <a:buNone/>
            </a:pPr>
            <a:r>
              <a:rPr dirty="0" lang="en-US" smtClean="0"/>
              <a:t>Active 				passive</a:t>
            </a:r>
          </a:p>
          <a:p>
            <a:pPr indent="0" marL="0">
              <a:buNone/>
            </a:pPr>
            <a:r>
              <a:rPr dirty="0" lang="en-US" smtClean="0"/>
              <a:t>More important			less important</a:t>
            </a:r>
            <a:endParaRPr dirty="0"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98" name=""/>
        <p:cNvGrpSpPr/>
        <p:nvPr/>
      </p:nvGrpSpPr>
      <p:grpSpPr>
        <a:xfrm>
          <a:off x="0" y="0"/>
          <a:ext cx="0" cy="0"/>
          <a:chOff x="0" y="0"/>
          <a:chExt cx="0" cy="0"/>
        </a:xfrm>
      </p:grpSpPr>
      <p:sp>
        <p:nvSpPr>
          <p:cNvPr id="1048654" name="Title 1"/>
          <p:cNvSpPr>
            <a:spLocks noGrp="1"/>
          </p:cNvSpPr>
          <p:nvPr>
            <p:ph type="title"/>
          </p:nvPr>
        </p:nvSpPr>
        <p:spPr/>
        <p:txBody>
          <a:bodyPr>
            <a:normAutofit fontScale="90000"/>
          </a:bodyPr>
          <a:p>
            <a:r>
              <a:rPr b="1" dirty="0" lang="en-US" u="sng">
                <a:latin typeface="Times New Roman" panose="02020603050405020304" pitchFamily="18" charset="0"/>
                <a:cs typeface="Times New Roman" panose="02020603050405020304" pitchFamily="18" charset="0"/>
              </a:rPr>
              <a:t>Systems and institutions that influence gender roles</a:t>
            </a:r>
            <a:endParaRPr dirty="0" lang="en-US"/>
          </a:p>
        </p:txBody>
      </p:sp>
      <p:sp>
        <p:nvSpPr>
          <p:cNvPr id="1048655" name="Content Placeholder 2"/>
          <p:cNvSpPr>
            <a:spLocks noGrp="1"/>
          </p:cNvSpPr>
          <p:nvPr>
            <p:ph idx="1"/>
          </p:nvPr>
        </p:nvSpPr>
        <p:spPr/>
        <p:txBody>
          <a:bodyPr/>
          <a:p>
            <a:r>
              <a:rPr dirty="0" lang="en-US">
                <a:latin typeface="Times New Roman" panose="02020603050405020304" pitchFamily="18" charset="0"/>
                <a:cs typeface="Times New Roman" panose="02020603050405020304" pitchFamily="18" charset="0"/>
              </a:rPr>
              <a:t>Family</a:t>
            </a:r>
          </a:p>
          <a:p>
            <a:r>
              <a:rPr dirty="0" lang="en-US">
                <a:latin typeface="Times New Roman" panose="02020603050405020304" pitchFamily="18" charset="0"/>
                <a:cs typeface="Times New Roman" panose="02020603050405020304" pitchFamily="18" charset="0"/>
              </a:rPr>
              <a:t>School</a:t>
            </a:r>
          </a:p>
          <a:p>
            <a:r>
              <a:rPr dirty="0" lang="en-US">
                <a:latin typeface="Times New Roman" panose="02020603050405020304" pitchFamily="18" charset="0"/>
                <a:cs typeface="Times New Roman" panose="02020603050405020304" pitchFamily="18" charset="0"/>
              </a:rPr>
              <a:t> community</a:t>
            </a:r>
          </a:p>
          <a:p>
            <a:r>
              <a:rPr dirty="0" lang="en-US">
                <a:latin typeface="Times New Roman" panose="02020603050405020304" pitchFamily="18" charset="0"/>
                <a:cs typeface="Times New Roman" panose="02020603050405020304" pitchFamily="18" charset="0"/>
              </a:rPr>
              <a:t>religious institutions</a:t>
            </a:r>
          </a:p>
          <a:p>
            <a:r>
              <a:rPr dirty="0" lang="en-US">
                <a:latin typeface="Times New Roman" panose="02020603050405020304" pitchFamily="18" charset="0"/>
                <a:cs typeface="Times New Roman" panose="02020603050405020304" pitchFamily="18" charset="0"/>
              </a:rPr>
              <a:t>Media</a:t>
            </a:r>
          </a:p>
          <a:p>
            <a:r>
              <a:rPr dirty="0" lang="en-US">
                <a:latin typeface="Times New Roman" panose="02020603050405020304" pitchFamily="18" charset="0"/>
                <a:cs typeface="Times New Roman" panose="02020603050405020304" pitchFamily="18" charset="0"/>
              </a:rPr>
              <a:t>peer groups</a:t>
            </a:r>
          </a:p>
          <a:p>
            <a:r>
              <a:rPr dirty="0" lang="en-US">
                <a:latin typeface="Times New Roman" panose="02020603050405020304" pitchFamily="18" charset="0"/>
                <a:cs typeface="Times New Roman" panose="02020603050405020304" pitchFamily="18" charset="0"/>
              </a:rPr>
              <a:t>workplace</a:t>
            </a:r>
            <a:endParaRPr dirty="0" lang="en-GB">
              <a:latin typeface="Times New Roman" panose="02020603050405020304" pitchFamily="18" charset="0"/>
              <a:cs typeface="Times New Roman" panose="02020603050405020304" pitchFamily="18" charset="0"/>
            </a:endParaRPr>
          </a:p>
          <a:p>
            <a:pPr indent="0" marL="0">
              <a:buNone/>
            </a:pPr>
            <a:endParaRPr dirty="0"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99" name=""/>
        <p:cNvGrpSpPr/>
        <p:nvPr/>
      </p:nvGrpSpPr>
      <p:grpSpPr>
        <a:xfrm>
          <a:off x="0" y="0"/>
          <a:ext cx="0" cy="0"/>
          <a:chOff x="0" y="0"/>
          <a:chExt cx="0" cy="0"/>
        </a:xfrm>
      </p:grpSpPr>
      <p:sp>
        <p:nvSpPr>
          <p:cNvPr id="1048656" name="Title 1"/>
          <p:cNvSpPr>
            <a:spLocks noGrp="1"/>
          </p:cNvSpPr>
          <p:nvPr>
            <p:ph type="title"/>
          </p:nvPr>
        </p:nvSpPr>
        <p:spPr/>
        <p:txBody>
          <a:bodyPr>
            <a:normAutofit fontScale="90000"/>
          </a:bodyPr>
          <a:p>
            <a:r>
              <a:rPr dirty="0" lang="en-US" smtClean="0"/>
              <a:t>Relationship </a:t>
            </a:r>
            <a:r>
              <a:rPr dirty="0" lang="en-US" err="1" smtClean="0"/>
              <a:t>btn</a:t>
            </a:r>
            <a:r>
              <a:rPr dirty="0" lang="en-US" smtClean="0"/>
              <a:t> gender and  health</a:t>
            </a:r>
            <a:endParaRPr dirty="0" lang="en-US"/>
          </a:p>
        </p:txBody>
      </p:sp>
      <p:sp>
        <p:nvSpPr>
          <p:cNvPr id="1048657" name="Content Placeholder 2"/>
          <p:cNvSpPr>
            <a:spLocks noGrp="1"/>
          </p:cNvSpPr>
          <p:nvPr>
            <p:ph idx="1"/>
          </p:nvPr>
        </p:nvSpPr>
        <p:spPr>
          <a:xfrm>
            <a:off x="457200" y="1268760"/>
            <a:ext cx="8229600" cy="4857403"/>
          </a:xfrm>
        </p:spPr>
        <p:txBody>
          <a:bodyPr>
            <a:normAutofit fontScale="92500" lnSpcReduction="10000"/>
          </a:bodyPr>
          <a:p>
            <a:pPr indent="0" marL="0">
              <a:buNone/>
            </a:pPr>
            <a:r>
              <a:rPr dirty="0" lang="en-US" smtClean="0"/>
              <a:t>Social determinants of health include</a:t>
            </a:r>
          </a:p>
          <a:p>
            <a:r>
              <a:rPr dirty="0" lang="en-US" smtClean="0"/>
              <a:t>Education and access to information</a:t>
            </a:r>
          </a:p>
          <a:p>
            <a:r>
              <a:rPr dirty="0" lang="en-US" smtClean="0"/>
              <a:t>Employment status </a:t>
            </a:r>
          </a:p>
          <a:p>
            <a:r>
              <a:rPr dirty="0" lang="en-US" smtClean="0"/>
              <a:t>Income levels</a:t>
            </a:r>
          </a:p>
          <a:p>
            <a:r>
              <a:rPr dirty="0" lang="en-US" smtClean="0"/>
              <a:t>Culture </a:t>
            </a:r>
          </a:p>
          <a:p>
            <a:r>
              <a:rPr dirty="0" lang="en-US" smtClean="0"/>
              <a:t>Household position</a:t>
            </a:r>
          </a:p>
          <a:p>
            <a:r>
              <a:rPr dirty="0" lang="en-US" smtClean="0"/>
              <a:t>Age</a:t>
            </a:r>
          </a:p>
          <a:p>
            <a:r>
              <a:rPr dirty="0" lang="en-US" smtClean="0"/>
              <a:t>Physical environment</a:t>
            </a:r>
          </a:p>
          <a:p>
            <a:r>
              <a:rPr dirty="0" lang="en-US" smtClean="0"/>
              <a:t>Social environment</a:t>
            </a:r>
          </a:p>
          <a:p>
            <a:endParaRPr dirty="0"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200" name=""/>
        <p:cNvGrpSpPr/>
        <p:nvPr/>
      </p:nvGrpSpPr>
      <p:grpSpPr>
        <a:xfrm>
          <a:off x="0" y="0"/>
          <a:ext cx="0" cy="0"/>
          <a:chOff x="0" y="0"/>
          <a:chExt cx="0" cy="0"/>
        </a:xfrm>
      </p:grpSpPr>
      <p:sp>
        <p:nvSpPr>
          <p:cNvPr id="1048658" name="Title 1"/>
          <p:cNvSpPr>
            <a:spLocks noGrp="1"/>
          </p:cNvSpPr>
          <p:nvPr>
            <p:ph type="title"/>
          </p:nvPr>
        </p:nvSpPr>
        <p:spPr>
          <a:xfrm>
            <a:off x="457200" y="274638"/>
            <a:ext cx="8229600" cy="706090"/>
          </a:xfrm>
        </p:spPr>
        <p:txBody>
          <a:bodyPr>
            <a:normAutofit fontScale="90000"/>
          </a:bodyPr>
          <a:p>
            <a:r>
              <a:rPr b="1" dirty="0" lang="en-US" smtClean="0"/>
              <a:t>Gender sensitivity</a:t>
            </a:r>
            <a:endParaRPr b="1" dirty="0" lang="en-US"/>
          </a:p>
        </p:txBody>
      </p:sp>
      <p:sp>
        <p:nvSpPr>
          <p:cNvPr id="1048659" name="Content Placeholder 2"/>
          <p:cNvSpPr>
            <a:spLocks noGrp="1"/>
          </p:cNvSpPr>
          <p:nvPr>
            <p:ph idx="1"/>
          </p:nvPr>
        </p:nvSpPr>
        <p:spPr>
          <a:xfrm>
            <a:off x="457200" y="908720"/>
            <a:ext cx="8686800" cy="5949280"/>
          </a:xfrm>
        </p:spPr>
        <p:txBody>
          <a:bodyPr>
            <a:normAutofit fontScale="92500" lnSpcReduction="20000"/>
          </a:bodyPr>
          <a:p>
            <a:r>
              <a:rPr dirty="0" lang="en-US" smtClean="0"/>
              <a:t>It is the ability to recognize gender issues. Gender issues are social constructs that can affect both and women.eg lack of information may be a gender issue  since service providers tend to target women as their clients.</a:t>
            </a:r>
          </a:p>
          <a:p>
            <a:pPr>
              <a:buNone/>
            </a:pPr>
            <a:r>
              <a:rPr b="1" dirty="0" lang="en-US" smtClean="0"/>
              <a:t>Gender discrimination</a:t>
            </a:r>
          </a:p>
          <a:p>
            <a:r>
              <a:rPr dirty="0" lang="en-US" smtClean="0"/>
              <a:t>It is the unequal or unfair treatment of men or women based solely on their sex rather than on their individual skills, talents and capabilities.</a:t>
            </a:r>
          </a:p>
          <a:p>
            <a:pPr>
              <a:buNone/>
            </a:pPr>
            <a:r>
              <a:rPr b="1" dirty="0" lang="en-US" smtClean="0"/>
              <a:t>Gender responsiveness</a:t>
            </a:r>
          </a:p>
          <a:p>
            <a:r>
              <a:rPr dirty="0" lang="en-US" smtClean="0"/>
              <a:t>It is a higher level of gender sensitivity where one is not only able to recognize but is also empowered to address the gender issues and hence take action to solve a gender problem.</a:t>
            </a:r>
            <a:endParaRPr dirty="0"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201" name=""/>
        <p:cNvGrpSpPr/>
        <p:nvPr/>
      </p:nvGrpSpPr>
      <p:grpSpPr>
        <a:xfrm>
          <a:off x="0" y="0"/>
          <a:ext cx="0" cy="0"/>
          <a:chOff x="0" y="0"/>
          <a:chExt cx="0" cy="0"/>
        </a:xfrm>
      </p:grpSpPr>
      <p:pic>
        <p:nvPicPr>
          <p:cNvPr id="2097153" name="Content Placeholder 3"/>
          <p:cNvPicPr>
            <a:picLocks noGrp="1"/>
          </p:cNvPicPr>
          <p:nvPr>
            <p:ph idx="1"/>
          </p:nvPr>
        </p:nvPicPr>
        <p:blipFill>
          <a:blip xmlns:r="http://schemas.openxmlformats.org/officeDocument/2006/relationships" r:embed="rId1"/>
          <a:srcRect l="40705" t="20641" r="21635" b="11824"/>
          <a:stretch>
            <a:fillRect/>
          </a:stretch>
        </p:blipFill>
        <p:spPr bwMode="auto">
          <a:xfrm>
            <a:off x="251520" y="188640"/>
            <a:ext cx="8640960" cy="6552728"/>
          </a:xfrm>
          <a:prstGeom prst="rect"/>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202" name=""/>
        <p:cNvGrpSpPr/>
        <p:nvPr/>
      </p:nvGrpSpPr>
      <p:grpSpPr>
        <a:xfrm>
          <a:off x="0" y="0"/>
          <a:ext cx="0" cy="0"/>
          <a:chOff x="0" y="0"/>
          <a:chExt cx="0" cy="0"/>
        </a:xfrm>
      </p:grpSpPr>
      <p:sp>
        <p:nvSpPr>
          <p:cNvPr id="1048660" name="Title 1"/>
          <p:cNvSpPr>
            <a:spLocks noGrp="1"/>
          </p:cNvSpPr>
          <p:nvPr>
            <p:ph type="title"/>
          </p:nvPr>
        </p:nvSpPr>
        <p:spPr/>
        <p:txBody>
          <a:bodyPr>
            <a:normAutofit fontScale="90000"/>
          </a:bodyPr>
          <a:p>
            <a:r>
              <a:rPr b="1" dirty="0" lang="en-US" smtClean="0"/>
              <a:t>Gender role expectations and how they limit life options</a:t>
            </a:r>
            <a:endParaRPr b="1" dirty="0" lang="en-US"/>
          </a:p>
        </p:txBody>
      </p:sp>
      <p:sp>
        <p:nvSpPr>
          <p:cNvPr id="1048661" name="Content Placeholder 2"/>
          <p:cNvSpPr>
            <a:spLocks noGrp="1"/>
          </p:cNvSpPr>
          <p:nvPr>
            <p:ph idx="1"/>
          </p:nvPr>
        </p:nvSpPr>
        <p:spPr>
          <a:xfrm>
            <a:off x="457200" y="1571612"/>
            <a:ext cx="8229600" cy="5257800"/>
          </a:xfrm>
        </p:spPr>
        <p:txBody>
          <a:bodyPr>
            <a:normAutofit fontScale="92500" lnSpcReduction="20000"/>
          </a:bodyPr>
          <a:p>
            <a:r>
              <a:rPr b="1" dirty="0" lang="en-US" smtClean="0"/>
              <a:t>Social-  </a:t>
            </a:r>
            <a:r>
              <a:rPr dirty="0" lang="en-US" smtClean="0"/>
              <a:t>this refers to different perceptions of men's and women's social roles ; </a:t>
            </a:r>
          </a:p>
          <a:p>
            <a:r>
              <a:rPr dirty="0" lang="en-US" smtClean="0"/>
              <a:t>the man is seen as the head of the house hold and chief bread winner, while `the woman is seen as a nurturer and care giver.</a:t>
            </a:r>
          </a:p>
          <a:p>
            <a:r>
              <a:rPr b="1" dirty="0" lang="en-US" smtClean="0"/>
              <a:t>Political- </a:t>
            </a:r>
            <a:r>
              <a:rPr dirty="0" lang="en-US" smtClean="0"/>
              <a:t>these are the  differences in which women and men assume power and share power and authority.</a:t>
            </a:r>
          </a:p>
          <a:p>
            <a:r>
              <a:rPr dirty="0" lang="en-US" smtClean="0"/>
              <a:t> Men are more involved in national and higher level politics while women are more involved at the local level in activities linked to their domestic roles.</a:t>
            </a:r>
            <a:endParaRPr dirty="0"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203" name=""/>
        <p:cNvGrpSpPr/>
        <p:nvPr/>
      </p:nvGrpSpPr>
      <p:grpSpPr>
        <a:xfrm>
          <a:off x="0" y="0"/>
          <a:ext cx="0" cy="0"/>
          <a:chOff x="0" y="0"/>
          <a:chExt cx="0" cy="0"/>
        </a:xfrm>
      </p:grpSpPr>
      <p:sp>
        <p:nvSpPr>
          <p:cNvPr id="1048662" name="Title 1"/>
          <p:cNvSpPr>
            <a:spLocks noGrp="1"/>
          </p:cNvSpPr>
          <p:nvPr>
            <p:ph type="title"/>
          </p:nvPr>
        </p:nvSpPr>
        <p:spPr>
          <a:xfrm>
            <a:off x="457200" y="0"/>
            <a:ext cx="8229600" cy="1071546"/>
          </a:xfrm>
        </p:spPr>
        <p:txBody>
          <a:bodyPr/>
          <a:p>
            <a:r>
              <a:rPr dirty="0" lang="en-US" smtClean="0"/>
              <a:t>cont</a:t>
            </a:r>
            <a:endParaRPr dirty="0" lang="en-US"/>
          </a:p>
        </p:txBody>
      </p:sp>
      <p:sp>
        <p:nvSpPr>
          <p:cNvPr id="1048663" name="Content Placeholder 2"/>
          <p:cNvSpPr>
            <a:spLocks noGrp="1"/>
          </p:cNvSpPr>
          <p:nvPr>
            <p:ph idx="1"/>
          </p:nvPr>
        </p:nvSpPr>
        <p:spPr>
          <a:xfrm>
            <a:off x="457200" y="785794"/>
            <a:ext cx="8686800" cy="5340369"/>
          </a:xfrm>
        </p:spPr>
        <p:txBody>
          <a:bodyPr/>
          <a:p>
            <a:r>
              <a:rPr b="1" dirty="0" lang="en-US" smtClean="0"/>
              <a:t>Educational</a:t>
            </a:r>
            <a:r>
              <a:rPr dirty="0" lang="en-US" smtClean="0"/>
              <a:t>-  these are differences in the educational opportunities and expectations of girls and boys.</a:t>
            </a:r>
          </a:p>
          <a:p>
            <a:r>
              <a:rPr dirty="0" lang="en-US" smtClean="0"/>
              <a:t> Family resources are directed to boys rather than girls education, and girls are streamed into less challenging academic tasks.</a:t>
            </a:r>
          </a:p>
          <a:p>
            <a:r>
              <a:rPr b="1" dirty="0" lang="en-US" smtClean="0"/>
              <a:t>Economic</a:t>
            </a:r>
            <a:r>
              <a:rPr dirty="0" lang="en-US" smtClean="0"/>
              <a:t>- these are the differences in men's and women's access to lucrative careers and control over financial and other productive resources , such as credit, loans and land ownership.</a:t>
            </a:r>
            <a:endParaRPr dirty="0"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204" name=""/>
        <p:cNvGrpSpPr/>
        <p:nvPr/>
      </p:nvGrpSpPr>
      <p:grpSpPr>
        <a:xfrm>
          <a:off x="0" y="0"/>
          <a:ext cx="0" cy="0"/>
          <a:chOff x="0" y="0"/>
          <a:chExt cx="0" cy="0"/>
        </a:xfrm>
      </p:grpSpPr>
      <p:sp>
        <p:nvSpPr>
          <p:cNvPr id="1048664" name="Title 1"/>
          <p:cNvSpPr>
            <a:spLocks noGrp="1"/>
          </p:cNvSpPr>
          <p:nvPr>
            <p:ph type="title"/>
          </p:nvPr>
        </p:nvSpPr>
        <p:spPr>
          <a:xfrm>
            <a:off x="457200" y="0"/>
            <a:ext cx="8229600" cy="857232"/>
          </a:xfrm>
        </p:spPr>
        <p:txBody>
          <a:bodyPr/>
          <a:p>
            <a:r>
              <a:rPr dirty="0" lang="en-US" smtClean="0"/>
              <a:t>CONT</a:t>
            </a:r>
            <a:endParaRPr dirty="0" lang="en-US"/>
          </a:p>
        </p:txBody>
      </p:sp>
      <p:sp>
        <p:nvSpPr>
          <p:cNvPr id="1048665" name="Content Placeholder 2"/>
          <p:cNvSpPr>
            <a:spLocks noGrp="1"/>
          </p:cNvSpPr>
          <p:nvPr>
            <p:ph idx="1"/>
          </p:nvPr>
        </p:nvSpPr>
        <p:spPr>
          <a:xfrm>
            <a:off x="457200" y="500042"/>
            <a:ext cx="8686800" cy="5786478"/>
          </a:xfrm>
        </p:spPr>
        <p:txBody>
          <a:bodyPr>
            <a:normAutofit/>
          </a:bodyPr>
          <a:p>
            <a:r>
              <a:rPr b="1" dirty="0" lang="en-US" smtClean="0"/>
              <a:t>Education</a:t>
            </a:r>
            <a:r>
              <a:rPr dirty="0" lang="en-US" smtClean="0"/>
              <a:t>-differences in the educational opportunities and expectorations  of girls and boys. </a:t>
            </a:r>
          </a:p>
          <a:p>
            <a:r>
              <a:rPr dirty="0" lang="en-US" smtClean="0"/>
              <a:t>Family resources are directed to boys rather than                              girls education, and girls are streamed into less challenging academic tasks.</a:t>
            </a:r>
          </a:p>
          <a:p>
            <a:r>
              <a:rPr b="1" dirty="0" lang="en-US" smtClean="0"/>
              <a:t>Economic- </a:t>
            </a:r>
            <a:r>
              <a:rPr dirty="0" lang="en-US" smtClean="0"/>
              <a:t>the</a:t>
            </a:r>
            <a:r>
              <a:rPr b="1" dirty="0" lang="en-US" smtClean="0"/>
              <a:t> </a:t>
            </a:r>
            <a:r>
              <a:rPr dirty="0" lang="en-US" smtClean="0"/>
              <a:t>differences in women's and men's access to lucrative careers and control over financial, and other productive resources such as credit loans and land ownership.</a:t>
            </a:r>
          </a:p>
          <a:p>
            <a:endParaRPr dirty="0"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205" name=""/>
        <p:cNvGrpSpPr/>
        <p:nvPr/>
      </p:nvGrpSpPr>
      <p:grpSpPr>
        <a:xfrm>
          <a:off x="0" y="0"/>
          <a:ext cx="0" cy="0"/>
          <a:chOff x="0" y="0"/>
          <a:chExt cx="0" cy="0"/>
        </a:xfrm>
      </p:grpSpPr>
      <p:sp>
        <p:nvSpPr>
          <p:cNvPr id="1048666" name="Title 1"/>
          <p:cNvSpPr>
            <a:spLocks noGrp="1"/>
          </p:cNvSpPr>
          <p:nvPr>
            <p:ph type="title"/>
          </p:nvPr>
        </p:nvSpPr>
        <p:spPr>
          <a:xfrm>
            <a:off x="457200" y="116632"/>
            <a:ext cx="8229600" cy="792088"/>
          </a:xfrm>
        </p:spPr>
        <p:txBody>
          <a:bodyPr/>
          <a:p>
            <a:r>
              <a:rPr b="1" dirty="0" lang="en-US" smtClean="0"/>
              <a:t>Social construction  of gender</a:t>
            </a:r>
            <a:endParaRPr b="1" dirty="0" lang="en-US"/>
          </a:p>
        </p:txBody>
      </p:sp>
      <p:sp>
        <p:nvSpPr>
          <p:cNvPr id="1048667" name="Content Placeholder 2"/>
          <p:cNvSpPr>
            <a:spLocks noGrp="1"/>
          </p:cNvSpPr>
          <p:nvPr>
            <p:ph idx="1"/>
          </p:nvPr>
        </p:nvSpPr>
        <p:spPr>
          <a:xfrm>
            <a:off x="457200" y="980728"/>
            <a:ext cx="8543956" cy="5877272"/>
          </a:xfrm>
        </p:spPr>
        <p:txBody>
          <a:bodyPr>
            <a:normAutofit fontScale="92500" lnSpcReduction="20000"/>
          </a:bodyPr>
          <a:p>
            <a:r>
              <a:rPr dirty="0" lang="en-US" smtClean="0"/>
              <a:t>Refers to how a society values and allocates duties, roles and responsibilities to men and women.</a:t>
            </a:r>
          </a:p>
          <a:p>
            <a:r>
              <a:rPr dirty="0" lang="en-US" smtClean="0"/>
              <a:t>It points to how gender </a:t>
            </a:r>
            <a:r>
              <a:rPr dirty="0" lang="en-US" err="1" smtClean="0"/>
              <a:t>roles,r</a:t>
            </a:r>
            <a:r>
              <a:rPr dirty="0" lang="en-US" smtClean="0"/>
              <a:t>/ships and stereotypes are constructed and reinforced in a society</a:t>
            </a:r>
          </a:p>
          <a:p>
            <a:r>
              <a:rPr dirty="0" lang="en-US" smtClean="0"/>
              <a:t>Social construction of gender can be through </a:t>
            </a:r>
          </a:p>
          <a:p>
            <a:pPr>
              <a:buFont typeface="Wingdings" pitchFamily="2" charset="2"/>
              <a:buChar char="q"/>
            </a:pPr>
            <a:r>
              <a:rPr dirty="0" lang="en-US" smtClean="0"/>
              <a:t>myths and popular culture</a:t>
            </a:r>
          </a:p>
          <a:p>
            <a:pPr>
              <a:buFont typeface="Wingdings" pitchFamily="2" charset="2"/>
              <a:buChar char="q"/>
            </a:pPr>
            <a:r>
              <a:rPr dirty="0" lang="en-US" smtClean="0"/>
              <a:t>Systems and institutions – </a:t>
            </a:r>
            <a:r>
              <a:rPr dirty="0" lang="en-US" err="1" smtClean="0"/>
              <a:t>religious,schools</a:t>
            </a:r>
            <a:r>
              <a:rPr dirty="0" lang="en-US" smtClean="0"/>
              <a:t> ,law…..</a:t>
            </a:r>
          </a:p>
          <a:p>
            <a:r>
              <a:rPr dirty="0" lang="en-US" smtClean="0"/>
              <a:t>Culture and societies perpetuate gender roles and stereotypes through folklore( songs, stories, games, proverbs, rhymes etc). </a:t>
            </a:r>
          </a:p>
          <a:p>
            <a:r>
              <a:rPr dirty="0" lang="en-US" smtClean="0"/>
              <a:t>Some of the meanings/messages may contribute to gender discrimination.</a:t>
            </a:r>
            <a:endParaRPr dirty="0"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206" name=""/>
        <p:cNvGrpSpPr/>
        <p:nvPr/>
      </p:nvGrpSpPr>
      <p:grpSpPr>
        <a:xfrm>
          <a:off x="0" y="0"/>
          <a:ext cx="0" cy="0"/>
          <a:chOff x="0" y="0"/>
          <a:chExt cx="0" cy="0"/>
        </a:xfrm>
      </p:grpSpPr>
      <p:sp>
        <p:nvSpPr>
          <p:cNvPr id="1048668" name="Title 1"/>
          <p:cNvSpPr>
            <a:spLocks noGrp="1"/>
          </p:cNvSpPr>
          <p:nvPr>
            <p:ph type="title"/>
          </p:nvPr>
        </p:nvSpPr>
        <p:spPr/>
        <p:txBody>
          <a:bodyPr>
            <a:normAutofit fontScale="90000"/>
          </a:bodyPr>
          <a:p>
            <a:r>
              <a:rPr b="1" dirty="0" lang="en-US" smtClean="0"/>
              <a:t>Social construction of gender through institutions and systems</a:t>
            </a:r>
            <a:endParaRPr b="1" dirty="0" lang="en-US"/>
          </a:p>
        </p:txBody>
      </p:sp>
      <p:sp>
        <p:nvSpPr>
          <p:cNvPr id="1048669" name="Content Placeholder 2"/>
          <p:cNvSpPr>
            <a:spLocks noGrp="1"/>
          </p:cNvSpPr>
          <p:nvPr>
            <p:ph idx="1"/>
          </p:nvPr>
        </p:nvSpPr>
        <p:spPr>
          <a:xfrm>
            <a:off x="457200" y="1600200"/>
            <a:ext cx="8229600" cy="5114948"/>
          </a:xfrm>
        </p:spPr>
        <p:txBody>
          <a:bodyPr>
            <a:normAutofit lnSpcReduction="10000"/>
          </a:bodyPr>
          <a:p>
            <a:r>
              <a:rPr dirty="0" lang="en-US" smtClean="0"/>
              <a:t>Institutions and systems may create and maintain gender stereotypes . </a:t>
            </a:r>
          </a:p>
          <a:p>
            <a:r>
              <a:rPr dirty="0" lang="en-US" smtClean="0"/>
              <a:t>At the same  time the functioning of institutions and systems may create a more gender equitable society.</a:t>
            </a:r>
          </a:p>
          <a:p>
            <a:pPr>
              <a:buNone/>
            </a:pPr>
            <a:r>
              <a:rPr b="1" dirty="0" lang="en-US" smtClean="0"/>
              <a:t>Gender development concepts</a:t>
            </a:r>
          </a:p>
          <a:p>
            <a:pPr>
              <a:buNone/>
            </a:pPr>
            <a:r>
              <a:rPr dirty="0" lang="en-US" smtClean="0"/>
              <a:t>It focuses on social, economic and cultural forces that determine how women and men benefit from the control of resources and participate in activities differently.</a:t>
            </a:r>
            <a:endParaRPr dirty="0"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74" name=""/>
        <p:cNvGrpSpPr/>
        <p:nvPr/>
      </p:nvGrpSpPr>
      <p:grpSpPr>
        <a:xfrm>
          <a:off x="0" y="0"/>
          <a:ext cx="0" cy="0"/>
          <a:chOff x="0" y="0"/>
          <a:chExt cx="0" cy="0"/>
        </a:xfrm>
      </p:grpSpPr>
      <p:sp>
        <p:nvSpPr>
          <p:cNvPr id="1048612" name="Title 1"/>
          <p:cNvSpPr>
            <a:spLocks noGrp="1"/>
          </p:cNvSpPr>
          <p:nvPr>
            <p:ph type="title"/>
          </p:nvPr>
        </p:nvSpPr>
        <p:spPr>
          <a:xfrm>
            <a:off x="457200" y="0"/>
            <a:ext cx="8229600" cy="857232"/>
          </a:xfrm>
        </p:spPr>
        <p:txBody>
          <a:bodyPr/>
          <a:p>
            <a:r>
              <a:rPr dirty="0" lang="en-US" spc="-5" smtClean="0">
                <a:latin typeface="Times New Roman"/>
                <a:cs typeface="Times New Roman"/>
              </a:rPr>
              <a:t>The</a:t>
            </a:r>
            <a:r>
              <a:rPr dirty="0" lang="en-US" spc="-120" smtClean="0">
                <a:latin typeface="Times New Roman"/>
                <a:cs typeface="Times New Roman"/>
              </a:rPr>
              <a:t> </a:t>
            </a:r>
            <a:r>
              <a:rPr dirty="0" lang="en-US" spc="-5" smtClean="0">
                <a:latin typeface="Times New Roman"/>
                <a:cs typeface="Times New Roman"/>
              </a:rPr>
              <a:t>MDGs</a:t>
            </a:r>
            <a:endParaRPr dirty="0" lang="en-US"/>
          </a:p>
        </p:txBody>
      </p:sp>
      <p:sp>
        <p:nvSpPr>
          <p:cNvPr id="1048613" name="Content Placeholder 2"/>
          <p:cNvSpPr>
            <a:spLocks noGrp="1"/>
          </p:cNvSpPr>
          <p:nvPr>
            <p:ph idx="1"/>
          </p:nvPr>
        </p:nvSpPr>
        <p:spPr>
          <a:xfrm>
            <a:off x="457200" y="714356"/>
            <a:ext cx="8543956" cy="5857916"/>
          </a:xfrm>
        </p:spPr>
        <p:txBody>
          <a:bodyPr>
            <a:normAutofit fontScale="92500"/>
          </a:bodyPr>
          <a:p>
            <a:pPr indent="-344170" marL="356870">
              <a:buNone/>
              <a:tabLst>
                <a:tab algn="l" pos="356870"/>
                <a:tab algn="l" pos="357505"/>
              </a:tabLst>
            </a:pPr>
            <a:r>
              <a:rPr dirty="0" lang="en-US" spc="-5" smtClean="0">
                <a:latin typeface="Times New Roman"/>
                <a:cs typeface="Times New Roman"/>
              </a:rPr>
              <a:t>Goal </a:t>
            </a:r>
            <a:r>
              <a:rPr dirty="0" lang="en-US" smtClean="0">
                <a:latin typeface="Times New Roman"/>
                <a:cs typeface="Times New Roman"/>
              </a:rPr>
              <a:t>1: </a:t>
            </a:r>
            <a:r>
              <a:rPr dirty="0" lang="en-US" spc="-5" smtClean="0">
                <a:latin typeface="Times New Roman"/>
                <a:cs typeface="Times New Roman"/>
              </a:rPr>
              <a:t>Eradicate extreme poverty and</a:t>
            </a:r>
            <a:r>
              <a:rPr dirty="0" lang="en-US" spc="-25" smtClean="0">
                <a:latin typeface="Times New Roman"/>
                <a:cs typeface="Times New Roman"/>
              </a:rPr>
              <a:t> </a:t>
            </a:r>
            <a:r>
              <a:rPr dirty="0" lang="en-US" spc="-10" smtClean="0">
                <a:latin typeface="Times New Roman"/>
                <a:cs typeface="Times New Roman"/>
              </a:rPr>
              <a:t>hunger</a:t>
            </a:r>
            <a:endParaRPr dirty="0" lang="en-US" smtClean="0">
              <a:latin typeface="Times New Roman"/>
              <a:cs typeface="Times New Roman"/>
            </a:endParaRPr>
          </a:p>
          <a:p>
            <a:pPr indent="-344170" marL="356870">
              <a:spcBef>
                <a:spcPts val="575"/>
              </a:spcBef>
              <a:buNone/>
              <a:tabLst>
                <a:tab algn="l" pos="356870"/>
                <a:tab algn="l" pos="357505"/>
              </a:tabLst>
            </a:pPr>
            <a:r>
              <a:rPr dirty="0" lang="en-US" spc="-5" smtClean="0">
                <a:latin typeface="Times New Roman"/>
                <a:cs typeface="Times New Roman"/>
              </a:rPr>
              <a:t>Goal </a:t>
            </a:r>
            <a:r>
              <a:rPr dirty="0" lang="en-US" smtClean="0">
                <a:latin typeface="Times New Roman"/>
                <a:cs typeface="Times New Roman"/>
              </a:rPr>
              <a:t>2: </a:t>
            </a:r>
            <a:r>
              <a:rPr dirty="0" lang="en-US" spc="-5" smtClean="0">
                <a:latin typeface="Times New Roman"/>
                <a:cs typeface="Times New Roman"/>
              </a:rPr>
              <a:t>Achieve universal primary</a:t>
            </a:r>
            <a:r>
              <a:rPr dirty="0" lang="en-US" spc="-15" smtClean="0">
                <a:latin typeface="Times New Roman"/>
                <a:cs typeface="Times New Roman"/>
              </a:rPr>
              <a:t> </a:t>
            </a:r>
            <a:r>
              <a:rPr dirty="0" lang="en-US" spc="-5" smtClean="0">
                <a:latin typeface="Times New Roman"/>
                <a:cs typeface="Times New Roman"/>
              </a:rPr>
              <a:t>education</a:t>
            </a:r>
            <a:endParaRPr dirty="0" lang="en-US" smtClean="0">
              <a:latin typeface="Times New Roman"/>
              <a:cs typeface="Times New Roman"/>
            </a:endParaRPr>
          </a:p>
          <a:p>
            <a:pPr indent="-344170" marL="356870">
              <a:spcBef>
                <a:spcPts val="575"/>
              </a:spcBef>
              <a:buNone/>
              <a:tabLst>
                <a:tab algn="l" pos="356870"/>
                <a:tab algn="l" pos="357505"/>
              </a:tabLst>
            </a:pPr>
            <a:r>
              <a:rPr dirty="0" lang="en-US" spc="-5" smtClean="0">
                <a:latin typeface="Times New Roman"/>
                <a:cs typeface="Times New Roman"/>
              </a:rPr>
              <a:t>Goal </a:t>
            </a:r>
            <a:r>
              <a:rPr dirty="0" lang="en-US" smtClean="0">
                <a:latin typeface="Times New Roman"/>
                <a:cs typeface="Times New Roman"/>
              </a:rPr>
              <a:t>3: Promote </a:t>
            </a:r>
            <a:r>
              <a:rPr dirty="0" lang="en-US" spc="-10" smtClean="0">
                <a:latin typeface="Times New Roman"/>
                <a:cs typeface="Times New Roman"/>
              </a:rPr>
              <a:t>gender </a:t>
            </a:r>
            <a:r>
              <a:rPr dirty="0" lang="en-US" spc="-5" smtClean="0">
                <a:latin typeface="Times New Roman"/>
                <a:cs typeface="Times New Roman"/>
              </a:rPr>
              <a:t>equality and empower</a:t>
            </a:r>
            <a:r>
              <a:rPr dirty="0" lang="en-US" smtClean="0">
                <a:latin typeface="Times New Roman"/>
                <a:cs typeface="Times New Roman"/>
              </a:rPr>
              <a:t> </a:t>
            </a:r>
            <a:r>
              <a:rPr dirty="0" lang="en-US" spc="-5" smtClean="0">
                <a:latin typeface="Times New Roman"/>
                <a:cs typeface="Times New Roman"/>
              </a:rPr>
              <a:t>women</a:t>
            </a:r>
            <a:endParaRPr dirty="0" lang="en-US" smtClean="0">
              <a:latin typeface="Times New Roman"/>
              <a:cs typeface="Times New Roman"/>
            </a:endParaRPr>
          </a:p>
          <a:p>
            <a:pPr indent="-344170" marL="356870">
              <a:spcBef>
                <a:spcPts val="575"/>
              </a:spcBef>
              <a:buNone/>
              <a:tabLst>
                <a:tab algn="l" pos="356870"/>
                <a:tab algn="l" pos="357505"/>
              </a:tabLst>
            </a:pPr>
            <a:r>
              <a:rPr dirty="0" lang="en-US" spc="-5" smtClean="0">
                <a:latin typeface="Times New Roman"/>
                <a:cs typeface="Times New Roman"/>
              </a:rPr>
              <a:t>Goal </a:t>
            </a:r>
            <a:r>
              <a:rPr dirty="0" lang="en-US" smtClean="0">
                <a:latin typeface="Times New Roman"/>
                <a:cs typeface="Times New Roman"/>
              </a:rPr>
              <a:t>4: </a:t>
            </a:r>
            <a:r>
              <a:rPr dirty="0" lang="en-US" spc="-5" smtClean="0">
                <a:latin typeface="Times New Roman"/>
                <a:cs typeface="Times New Roman"/>
              </a:rPr>
              <a:t>Reduce child</a:t>
            </a:r>
            <a:r>
              <a:rPr dirty="0" lang="en-US" spc="-45" smtClean="0">
                <a:latin typeface="Times New Roman"/>
                <a:cs typeface="Times New Roman"/>
              </a:rPr>
              <a:t> </a:t>
            </a:r>
            <a:r>
              <a:rPr dirty="0" lang="en-US" spc="-5" smtClean="0">
                <a:latin typeface="Times New Roman"/>
                <a:cs typeface="Times New Roman"/>
              </a:rPr>
              <a:t>mortality</a:t>
            </a:r>
            <a:endParaRPr dirty="0" lang="en-US" smtClean="0">
              <a:latin typeface="Times New Roman"/>
              <a:cs typeface="Times New Roman"/>
            </a:endParaRPr>
          </a:p>
          <a:p>
            <a:pPr indent="-344170" marL="356870">
              <a:spcBef>
                <a:spcPts val="575"/>
              </a:spcBef>
              <a:buNone/>
              <a:tabLst>
                <a:tab algn="l" pos="356870"/>
                <a:tab algn="l" pos="357505"/>
              </a:tabLst>
            </a:pPr>
            <a:r>
              <a:rPr dirty="0" lang="en-US" spc="-5" smtClean="0">
                <a:latin typeface="Times New Roman"/>
                <a:cs typeface="Times New Roman"/>
              </a:rPr>
              <a:t>Goal </a:t>
            </a:r>
            <a:r>
              <a:rPr dirty="0" lang="en-US" smtClean="0">
                <a:latin typeface="Times New Roman"/>
                <a:cs typeface="Times New Roman"/>
              </a:rPr>
              <a:t>5: </a:t>
            </a:r>
            <a:r>
              <a:rPr dirty="0" lang="en-US" spc="-10" smtClean="0">
                <a:latin typeface="Times New Roman"/>
                <a:cs typeface="Times New Roman"/>
              </a:rPr>
              <a:t>Improve </a:t>
            </a:r>
            <a:r>
              <a:rPr dirty="0" lang="en-US" spc="-5" smtClean="0">
                <a:latin typeface="Times New Roman"/>
                <a:cs typeface="Times New Roman"/>
              </a:rPr>
              <a:t>maternal</a:t>
            </a:r>
            <a:r>
              <a:rPr dirty="0" lang="en-US" spc="-30" smtClean="0">
                <a:latin typeface="Times New Roman"/>
                <a:cs typeface="Times New Roman"/>
              </a:rPr>
              <a:t> </a:t>
            </a:r>
            <a:r>
              <a:rPr dirty="0" lang="en-US" spc="-5" smtClean="0">
                <a:latin typeface="Times New Roman"/>
                <a:cs typeface="Times New Roman"/>
              </a:rPr>
              <a:t>health</a:t>
            </a:r>
            <a:endParaRPr dirty="0" lang="en-US" smtClean="0">
              <a:latin typeface="Times New Roman"/>
              <a:cs typeface="Times New Roman"/>
            </a:endParaRPr>
          </a:p>
          <a:p>
            <a:pPr indent="-344170" marL="356870">
              <a:spcBef>
                <a:spcPts val="580"/>
              </a:spcBef>
              <a:buNone/>
              <a:tabLst>
                <a:tab algn="l" pos="356870"/>
                <a:tab algn="l" pos="357505"/>
              </a:tabLst>
            </a:pPr>
            <a:r>
              <a:rPr dirty="0" lang="en-US" spc="-5" smtClean="0">
                <a:latin typeface="Times New Roman"/>
                <a:cs typeface="Times New Roman"/>
              </a:rPr>
              <a:t>Goal </a:t>
            </a:r>
            <a:r>
              <a:rPr dirty="0" lang="en-US" smtClean="0">
                <a:latin typeface="Times New Roman"/>
                <a:cs typeface="Times New Roman"/>
              </a:rPr>
              <a:t>6: </a:t>
            </a:r>
            <a:r>
              <a:rPr dirty="0" lang="en-US" spc="-5" smtClean="0">
                <a:latin typeface="Times New Roman"/>
                <a:cs typeface="Times New Roman"/>
              </a:rPr>
              <a:t>Combat </a:t>
            </a:r>
            <a:r>
              <a:rPr dirty="0" lang="en-US" spc="-10" smtClean="0">
                <a:latin typeface="Times New Roman"/>
                <a:cs typeface="Times New Roman"/>
              </a:rPr>
              <a:t>HIV/AIDS, </a:t>
            </a:r>
            <a:r>
              <a:rPr dirty="0" lang="en-US" spc="-5" smtClean="0">
                <a:latin typeface="Times New Roman"/>
                <a:cs typeface="Times New Roman"/>
              </a:rPr>
              <a:t>malaria </a:t>
            </a:r>
            <a:r>
              <a:rPr dirty="0" lang="en-US" smtClean="0">
                <a:latin typeface="Times New Roman"/>
                <a:cs typeface="Times New Roman"/>
              </a:rPr>
              <a:t>&amp; </a:t>
            </a:r>
            <a:r>
              <a:rPr dirty="0" lang="en-US" spc="-5" smtClean="0">
                <a:latin typeface="Times New Roman"/>
                <a:cs typeface="Times New Roman"/>
              </a:rPr>
              <a:t>other</a:t>
            </a:r>
            <a:r>
              <a:rPr dirty="0" lang="en-US" spc="20" smtClean="0">
                <a:latin typeface="Times New Roman"/>
                <a:cs typeface="Times New Roman"/>
              </a:rPr>
              <a:t> </a:t>
            </a:r>
            <a:r>
              <a:rPr dirty="0" lang="en-US" spc="-5" smtClean="0">
                <a:latin typeface="Times New Roman"/>
                <a:cs typeface="Times New Roman"/>
              </a:rPr>
              <a:t>diseases</a:t>
            </a:r>
            <a:endParaRPr dirty="0" lang="en-US" smtClean="0">
              <a:latin typeface="Times New Roman"/>
              <a:cs typeface="Times New Roman"/>
            </a:endParaRPr>
          </a:p>
          <a:p>
            <a:pPr indent="-344170" marL="356870">
              <a:spcBef>
                <a:spcPts val="575"/>
              </a:spcBef>
              <a:buNone/>
              <a:tabLst>
                <a:tab algn="l" pos="356870"/>
                <a:tab algn="l" pos="357505"/>
              </a:tabLst>
            </a:pPr>
            <a:r>
              <a:rPr dirty="0" lang="en-US" spc="-5" smtClean="0">
                <a:latin typeface="Times New Roman"/>
                <a:cs typeface="Times New Roman"/>
              </a:rPr>
              <a:t>Goal </a:t>
            </a:r>
            <a:r>
              <a:rPr dirty="0" lang="en-US" smtClean="0">
                <a:latin typeface="Times New Roman"/>
                <a:cs typeface="Times New Roman"/>
              </a:rPr>
              <a:t>7: Ensure </a:t>
            </a:r>
            <a:r>
              <a:rPr dirty="0" lang="en-US" spc="-5" smtClean="0">
                <a:latin typeface="Times New Roman"/>
                <a:cs typeface="Times New Roman"/>
              </a:rPr>
              <a:t>environmental</a:t>
            </a:r>
            <a:r>
              <a:rPr dirty="0" lang="en-US" spc="-85" smtClean="0">
                <a:latin typeface="Times New Roman"/>
                <a:cs typeface="Times New Roman"/>
              </a:rPr>
              <a:t> </a:t>
            </a:r>
            <a:r>
              <a:rPr dirty="0" lang="en-US" smtClean="0">
                <a:latin typeface="Times New Roman"/>
                <a:cs typeface="Times New Roman"/>
              </a:rPr>
              <a:t>sustainability</a:t>
            </a:r>
          </a:p>
          <a:p>
            <a:pPr indent="-344170" marL="356870">
              <a:spcBef>
                <a:spcPts val="575"/>
              </a:spcBef>
              <a:buNone/>
              <a:tabLst>
                <a:tab algn="l" pos="356870"/>
                <a:tab algn="l" pos="357505"/>
              </a:tabLst>
            </a:pPr>
            <a:r>
              <a:rPr dirty="0" lang="en-US" spc="-5" smtClean="0">
                <a:latin typeface="Times New Roman"/>
                <a:cs typeface="Times New Roman"/>
              </a:rPr>
              <a:t>Goal </a:t>
            </a:r>
            <a:r>
              <a:rPr dirty="0" lang="en-US" smtClean="0">
                <a:latin typeface="Times New Roman"/>
                <a:cs typeface="Times New Roman"/>
              </a:rPr>
              <a:t>8: </a:t>
            </a:r>
            <a:r>
              <a:rPr dirty="0" lang="en-US" spc="-5" smtClean="0">
                <a:latin typeface="Times New Roman"/>
                <a:cs typeface="Times New Roman"/>
              </a:rPr>
              <a:t>Develop </a:t>
            </a:r>
            <a:r>
              <a:rPr dirty="0" lang="en-US" smtClean="0">
                <a:latin typeface="Times New Roman"/>
                <a:cs typeface="Times New Roman"/>
              </a:rPr>
              <a:t>a </a:t>
            </a:r>
            <a:r>
              <a:rPr dirty="0" lang="en-US" spc="-5" smtClean="0">
                <a:latin typeface="Times New Roman"/>
                <a:cs typeface="Times New Roman"/>
              </a:rPr>
              <a:t>global partnership </a:t>
            </a:r>
            <a:r>
              <a:rPr dirty="0" lang="en-US" smtClean="0">
                <a:latin typeface="Times New Roman"/>
                <a:cs typeface="Times New Roman"/>
              </a:rPr>
              <a:t>for</a:t>
            </a:r>
            <a:r>
              <a:rPr dirty="0" lang="en-US" spc="-10" smtClean="0">
                <a:latin typeface="Times New Roman"/>
                <a:cs typeface="Times New Roman"/>
              </a:rPr>
              <a:t> </a:t>
            </a:r>
            <a:r>
              <a:rPr dirty="0" lang="en-US" spc="-5" smtClean="0">
                <a:latin typeface="Times New Roman"/>
                <a:cs typeface="Times New Roman"/>
              </a:rPr>
              <a:t>development</a:t>
            </a:r>
            <a:endParaRPr dirty="0" lang="en-US" smtClean="0">
              <a:latin typeface="Times New Roman"/>
              <a:cs typeface="Times New Roman"/>
            </a:endParaRPr>
          </a:p>
          <a:p>
            <a:pPr indent="-514350" lvl="0" marL="514350">
              <a:buNone/>
            </a:pPr>
            <a:r>
              <a:rPr dirty="0" lang="en-US" smtClean="0"/>
              <a:t> </a:t>
            </a:r>
          </a:p>
          <a:p>
            <a:endParaRPr dirty="0"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207" name=""/>
        <p:cNvGrpSpPr/>
        <p:nvPr/>
      </p:nvGrpSpPr>
      <p:grpSpPr>
        <a:xfrm>
          <a:off x="0" y="0"/>
          <a:ext cx="0" cy="0"/>
          <a:chOff x="0" y="0"/>
          <a:chExt cx="0" cy="0"/>
        </a:xfrm>
      </p:grpSpPr>
      <p:sp>
        <p:nvSpPr>
          <p:cNvPr id="1048670" name="Title 1"/>
          <p:cNvSpPr>
            <a:spLocks noGrp="1"/>
          </p:cNvSpPr>
          <p:nvPr>
            <p:ph type="title"/>
          </p:nvPr>
        </p:nvSpPr>
        <p:spPr/>
        <p:txBody>
          <a:bodyPr>
            <a:normAutofit fontScale="90000"/>
          </a:bodyPr>
          <a:p>
            <a:r>
              <a:rPr b="1" dirty="0" lang="en-US" u="sng">
                <a:latin typeface="Arial Rounded MT Bold" panose="020F0704030504030204" pitchFamily="34" charset="0"/>
              </a:rPr>
              <a:t>Gender Based Division of </a:t>
            </a:r>
            <a:r>
              <a:rPr b="1" dirty="0" lang="en-US" err="1" u="sng">
                <a:latin typeface="Arial Rounded MT Bold" panose="020F0704030504030204" pitchFamily="34" charset="0"/>
              </a:rPr>
              <a:t>Labour</a:t>
            </a:r>
            <a:r>
              <a:rPr b="1" dirty="0" lang="en-US" u="sng">
                <a:latin typeface="Arial Rounded MT Bold" panose="020F0704030504030204" pitchFamily="34" charset="0"/>
              </a:rPr>
              <a:t> </a:t>
            </a:r>
            <a:endParaRPr dirty="0" lang="en-US"/>
          </a:p>
        </p:txBody>
      </p:sp>
      <p:sp>
        <p:nvSpPr>
          <p:cNvPr id="1048671" name="Content Placeholder 2"/>
          <p:cNvSpPr>
            <a:spLocks noGrp="1"/>
          </p:cNvSpPr>
          <p:nvPr>
            <p:ph idx="1"/>
          </p:nvPr>
        </p:nvSpPr>
        <p:spPr/>
        <p:txBody>
          <a:bodyPr/>
          <a:p>
            <a:r>
              <a:rPr dirty="0" lang="en-US">
                <a:latin typeface="Times New Roman" panose="02020603050405020304" pitchFamily="18" charset="0"/>
                <a:cs typeface="Times New Roman" panose="02020603050405020304" pitchFamily="18" charset="0"/>
              </a:rPr>
              <a:t>Every society assigns different tasks to women and men. This is known as the gender based division of </a:t>
            </a:r>
            <a:r>
              <a:rPr dirty="0" lang="en-US" err="1">
                <a:latin typeface="Times New Roman" panose="02020603050405020304" pitchFamily="18" charset="0"/>
                <a:cs typeface="Times New Roman" panose="02020603050405020304" pitchFamily="18" charset="0"/>
              </a:rPr>
              <a:t>labour</a:t>
            </a:r>
            <a:r>
              <a:rPr dirty="0" lang="en-US">
                <a:latin typeface="Times New Roman" panose="02020603050405020304" pitchFamily="18" charset="0"/>
                <a:cs typeface="Times New Roman" panose="02020603050405020304" pitchFamily="18" charset="0"/>
              </a:rPr>
              <a:t>.</a:t>
            </a:r>
          </a:p>
          <a:p>
            <a:r>
              <a:rPr dirty="0" lang="en-US">
                <a:latin typeface="Times New Roman" panose="02020603050405020304" pitchFamily="18" charset="0"/>
                <a:cs typeface="Times New Roman" panose="02020603050405020304" pitchFamily="18" charset="0"/>
              </a:rPr>
              <a:t> Work in the society is basically divided into three categories. </a:t>
            </a:r>
            <a:endParaRPr dirty="0" lang="en-GB">
              <a:latin typeface="Times New Roman" panose="02020603050405020304" pitchFamily="18" charset="0"/>
              <a:cs typeface="Times New Roman" panose="02020603050405020304" pitchFamily="18" charset="0"/>
            </a:endParaRPr>
          </a:p>
          <a:p>
            <a:pPr indent="-514350" lvl="0" marL="514350">
              <a:buFont typeface="+mj-lt"/>
              <a:buAutoNum type="arabicParenR"/>
            </a:pPr>
            <a:r>
              <a:rPr dirty="0" lang="en-US">
                <a:latin typeface="Times New Roman" panose="02020603050405020304" pitchFamily="18" charset="0"/>
                <a:cs typeface="Times New Roman" panose="02020603050405020304" pitchFamily="18" charset="0"/>
              </a:rPr>
              <a:t>Productive work </a:t>
            </a:r>
            <a:endParaRPr dirty="0" lang="en-GB">
              <a:latin typeface="Times New Roman" panose="02020603050405020304" pitchFamily="18" charset="0"/>
              <a:cs typeface="Times New Roman" panose="02020603050405020304" pitchFamily="18" charset="0"/>
            </a:endParaRPr>
          </a:p>
          <a:p>
            <a:pPr indent="-514350" lvl="0" marL="514350">
              <a:buFont typeface="+mj-lt"/>
              <a:buAutoNum type="arabicParenR"/>
            </a:pPr>
            <a:r>
              <a:rPr dirty="0" lang="en-US">
                <a:latin typeface="Times New Roman" panose="02020603050405020304" pitchFamily="18" charset="0"/>
                <a:cs typeface="Times New Roman" panose="02020603050405020304" pitchFamily="18" charset="0"/>
              </a:rPr>
              <a:t>Reproductive work </a:t>
            </a:r>
            <a:endParaRPr dirty="0" lang="en-GB">
              <a:latin typeface="Times New Roman" panose="02020603050405020304" pitchFamily="18" charset="0"/>
              <a:cs typeface="Times New Roman" panose="02020603050405020304" pitchFamily="18" charset="0"/>
            </a:endParaRPr>
          </a:p>
          <a:p>
            <a:pPr indent="-514350" lvl="0" marL="514350">
              <a:buFont typeface="+mj-lt"/>
              <a:buAutoNum type="arabicParenR"/>
            </a:pPr>
            <a:r>
              <a:rPr dirty="0" lang="en-US">
                <a:latin typeface="Times New Roman" panose="02020603050405020304" pitchFamily="18" charset="0"/>
                <a:cs typeface="Times New Roman" panose="02020603050405020304" pitchFamily="18" charset="0"/>
              </a:rPr>
              <a:t>Community work </a:t>
            </a:r>
            <a:endParaRPr dirty="0" lang="en-GB">
              <a:latin typeface="Times New Roman" panose="02020603050405020304" pitchFamily="18" charset="0"/>
              <a:cs typeface="Times New Roman" panose="02020603050405020304" pitchFamily="18" charset="0"/>
            </a:endParaRPr>
          </a:p>
          <a:p>
            <a:endParaRPr dirty="0"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208" name=""/>
        <p:cNvGrpSpPr/>
        <p:nvPr/>
      </p:nvGrpSpPr>
      <p:grpSpPr>
        <a:xfrm>
          <a:off x="0" y="0"/>
          <a:ext cx="0" cy="0"/>
          <a:chOff x="0" y="0"/>
          <a:chExt cx="0" cy="0"/>
        </a:xfrm>
      </p:grpSpPr>
      <p:sp>
        <p:nvSpPr>
          <p:cNvPr id="1048672" name="Title 1"/>
          <p:cNvSpPr>
            <a:spLocks noGrp="1"/>
          </p:cNvSpPr>
          <p:nvPr>
            <p:ph type="title"/>
          </p:nvPr>
        </p:nvSpPr>
        <p:spPr>
          <a:xfrm>
            <a:off x="457200" y="0"/>
            <a:ext cx="8229600" cy="1000108"/>
          </a:xfrm>
        </p:spPr>
        <p:txBody>
          <a:bodyPr/>
          <a:p>
            <a:r>
              <a:rPr b="1" dirty="0" lang="en-US" smtClean="0"/>
              <a:t>A. PRODUCTIVE</a:t>
            </a:r>
            <a:endParaRPr b="1" dirty="0" lang="en-US"/>
          </a:p>
        </p:txBody>
      </p:sp>
      <p:sp>
        <p:nvSpPr>
          <p:cNvPr id="1048673" name="Content Placeholder 2"/>
          <p:cNvSpPr>
            <a:spLocks noGrp="1"/>
          </p:cNvSpPr>
          <p:nvPr>
            <p:ph idx="1"/>
          </p:nvPr>
        </p:nvSpPr>
        <p:spPr>
          <a:xfrm>
            <a:off x="457200" y="785794"/>
            <a:ext cx="8229600" cy="6072206"/>
          </a:xfrm>
        </p:spPr>
        <p:txBody>
          <a:bodyPr>
            <a:normAutofit lnSpcReduction="10000"/>
          </a:bodyPr>
          <a:p>
            <a:pPr indent="-571500" marL="571500">
              <a:buNone/>
            </a:pPr>
            <a:r>
              <a:rPr dirty="0" lang="en-US" smtClean="0"/>
              <a:t>The production of goods and services for income, trade, or subsistence; tasks that contribute economically to the household and community includes</a:t>
            </a:r>
          </a:p>
          <a:p>
            <a:pPr indent="-571500" marL="571500">
              <a:buFont typeface="+mj-lt"/>
              <a:buAutoNum type="romanUcPeriod"/>
            </a:pPr>
            <a:r>
              <a:rPr dirty="0" lang="en-US" smtClean="0"/>
              <a:t>wage earning </a:t>
            </a:r>
          </a:p>
          <a:p>
            <a:pPr indent="-571500" marL="571500">
              <a:buFont typeface="+mj-lt"/>
              <a:buAutoNum type="romanUcPeriod"/>
            </a:pPr>
            <a:r>
              <a:rPr dirty="0" lang="en-US" smtClean="0"/>
              <a:t>crop and livestock production</a:t>
            </a:r>
          </a:p>
          <a:p>
            <a:pPr indent="-571500" marL="571500">
              <a:buFont typeface="+mj-lt"/>
              <a:buAutoNum type="romanUcPeriod"/>
            </a:pPr>
            <a:r>
              <a:rPr dirty="0" lang="en-US" smtClean="0"/>
              <a:t> handcraft production,</a:t>
            </a:r>
          </a:p>
          <a:p>
            <a:pPr indent="-571500" marL="571500">
              <a:buFont typeface="+mj-lt"/>
              <a:buAutoNum type="romanUcPeriod"/>
            </a:pPr>
            <a:r>
              <a:rPr dirty="0" lang="en-US" smtClean="0"/>
              <a:t>Marketing</a:t>
            </a:r>
          </a:p>
          <a:p>
            <a:pPr indent="-571500" marL="571500">
              <a:buFont typeface="+mj-lt"/>
              <a:buAutoNum type="romanUcPeriod"/>
            </a:pPr>
            <a:r>
              <a:rPr dirty="0" lang="en-US" smtClean="0"/>
              <a:t>Fishing</a:t>
            </a:r>
          </a:p>
          <a:p>
            <a:pPr indent="-571500" marL="571500">
              <a:buFont typeface="+mj-lt"/>
              <a:buAutoNum type="romanUcPeriod"/>
            </a:pPr>
            <a:r>
              <a:rPr dirty="0" lang="en-US" smtClean="0"/>
              <a:t> manufacturing and construction.</a:t>
            </a:r>
          </a:p>
          <a:p>
            <a:pPr indent="0" marL="0">
              <a:buNone/>
            </a:pPr>
            <a:r>
              <a:rPr dirty="0" lang="en-US">
                <a:latin typeface="Times New Roman" panose="02020603050405020304" pitchFamily="18" charset="0"/>
                <a:cs typeface="Times New Roman" panose="02020603050405020304" pitchFamily="18" charset="0"/>
              </a:rPr>
              <a:t>When people are asked what they do, the response is most often related to productive work</a:t>
            </a:r>
            <a:endParaRPr dirty="0" lang="en-US"/>
          </a:p>
          <a:p>
            <a:pPr indent="0" marL="0">
              <a:buNone/>
            </a:pPr>
            <a:endParaRPr dirty="0"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209" name=""/>
        <p:cNvGrpSpPr/>
        <p:nvPr/>
      </p:nvGrpSpPr>
      <p:grpSpPr>
        <a:xfrm>
          <a:off x="0" y="0"/>
          <a:ext cx="0" cy="0"/>
          <a:chOff x="0" y="0"/>
          <a:chExt cx="0" cy="0"/>
        </a:xfrm>
      </p:grpSpPr>
      <p:sp>
        <p:nvSpPr>
          <p:cNvPr id="1048674" name="Title 1"/>
          <p:cNvSpPr>
            <a:spLocks noGrp="1"/>
          </p:cNvSpPr>
          <p:nvPr>
            <p:ph type="title"/>
          </p:nvPr>
        </p:nvSpPr>
        <p:spPr>
          <a:xfrm>
            <a:off x="457200" y="274638"/>
            <a:ext cx="8229600" cy="562074"/>
          </a:xfrm>
        </p:spPr>
        <p:txBody>
          <a:bodyPr>
            <a:normAutofit fontScale="90000"/>
          </a:bodyPr>
          <a:p>
            <a:r>
              <a:rPr b="1" dirty="0" lang="en-US" smtClean="0"/>
              <a:t/>
            </a:r>
            <a:br>
              <a:rPr b="1" dirty="0" lang="en-US" smtClean="0"/>
            </a:br>
            <a:r>
              <a:rPr b="1" dirty="0" lang="en-US" smtClean="0"/>
              <a:t>B. Reproductive</a:t>
            </a:r>
            <a:br>
              <a:rPr b="1" dirty="0" lang="en-US" smtClean="0"/>
            </a:br>
            <a:endParaRPr dirty="0" lang="en-US"/>
          </a:p>
        </p:txBody>
      </p:sp>
      <p:sp>
        <p:nvSpPr>
          <p:cNvPr id="1048675" name="Content Placeholder 2"/>
          <p:cNvSpPr>
            <a:spLocks noGrp="1"/>
          </p:cNvSpPr>
          <p:nvPr>
            <p:ph idx="1"/>
          </p:nvPr>
        </p:nvSpPr>
        <p:spPr>
          <a:xfrm>
            <a:off x="251520" y="908720"/>
            <a:ext cx="8892480" cy="5663552"/>
          </a:xfrm>
        </p:spPr>
        <p:txBody>
          <a:bodyPr>
            <a:normAutofit fontScale="85000" lnSpcReduction="20000"/>
          </a:bodyPr>
          <a:p>
            <a:r>
              <a:rPr dirty="0" lang="en-US">
                <a:latin typeface="Times New Roman" panose="02020603050405020304" pitchFamily="18" charset="0"/>
                <a:cs typeface="Times New Roman" panose="02020603050405020304" pitchFamily="18" charset="0"/>
              </a:rPr>
              <a:t>Reproductive work involves the care and maintenance of the household and its members, including bearing and caring for children, food preparation, water and fuel collection, shopping, housekeeping and family health care. </a:t>
            </a:r>
            <a:endParaRPr dirty="0" lang="en-GB">
              <a:latin typeface="Times New Roman" panose="02020603050405020304" pitchFamily="18" charset="0"/>
              <a:cs typeface="Times New Roman" panose="02020603050405020304" pitchFamily="18" charset="0"/>
            </a:endParaRPr>
          </a:p>
          <a:p>
            <a:r>
              <a:rPr dirty="0" lang="en-US">
                <a:latin typeface="Times New Roman" panose="02020603050405020304" pitchFamily="18" charset="0"/>
                <a:cs typeface="Times New Roman" panose="02020603050405020304" pitchFamily="18" charset="0"/>
              </a:rPr>
              <a:t>Although reproductive work is crucial to human survival, it is seldom considered ‘real work’ or counted in national accounts and </a:t>
            </a:r>
            <a:r>
              <a:rPr dirty="0" lang="en-US" err="1">
                <a:latin typeface="Times New Roman" panose="02020603050405020304" pitchFamily="18" charset="0"/>
                <a:cs typeface="Times New Roman" panose="02020603050405020304" pitchFamily="18" charset="0"/>
              </a:rPr>
              <a:t>labour</a:t>
            </a:r>
            <a:r>
              <a:rPr dirty="0" lang="en-US">
                <a:latin typeface="Times New Roman" panose="02020603050405020304" pitchFamily="18" charset="0"/>
                <a:cs typeface="Times New Roman" panose="02020603050405020304" pitchFamily="18" charset="0"/>
              </a:rPr>
              <a:t> statistics</a:t>
            </a:r>
            <a:endParaRPr dirty="0" lang="en-US" smtClean="0"/>
          </a:p>
          <a:p>
            <a:pPr indent="-514350" marL="514350">
              <a:buNone/>
            </a:pPr>
            <a:r>
              <a:rPr dirty="0" lang="en-US" smtClean="0"/>
              <a:t>The care and maintenance of human life within the household includes</a:t>
            </a:r>
          </a:p>
          <a:p>
            <a:pPr indent="-571500" marL="571500">
              <a:buFont typeface="+mj-lt"/>
              <a:buAutoNum type="romanUcPeriod"/>
            </a:pPr>
            <a:r>
              <a:rPr dirty="0" lang="en-US" smtClean="0"/>
              <a:t> childcare</a:t>
            </a:r>
          </a:p>
          <a:p>
            <a:pPr indent="-571500" marL="571500">
              <a:buFont typeface="+mj-lt"/>
              <a:buAutoNum type="romanUcPeriod"/>
            </a:pPr>
            <a:r>
              <a:rPr dirty="0" lang="en-US" smtClean="0"/>
              <a:t> food preparation</a:t>
            </a:r>
          </a:p>
          <a:p>
            <a:pPr indent="-571500" marL="571500">
              <a:buFont typeface="+mj-lt"/>
              <a:buAutoNum type="romanUcPeriod"/>
            </a:pPr>
            <a:r>
              <a:rPr dirty="0" lang="en-US" smtClean="0"/>
              <a:t>collection of water and firewood</a:t>
            </a:r>
          </a:p>
          <a:p>
            <a:pPr indent="-571500" marL="571500">
              <a:buFont typeface="+mj-lt"/>
              <a:buAutoNum type="romanUcPeriod"/>
            </a:pPr>
            <a:r>
              <a:rPr dirty="0" lang="en-US" smtClean="0"/>
              <a:t>cleaning and maintaining shelter </a:t>
            </a:r>
          </a:p>
          <a:p>
            <a:pPr indent="-571500" marL="571500">
              <a:buFont typeface="+mj-lt"/>
              <a:buAutoNum type="romanUcPeriod"/>
            </a:pPr>
            <a:r>
              <a:rPr dirty="0" lang="en-US" smtClean="0"/>
              <a:t> health care. </a:t>
            </a:r>
          </a:p>
          <a:p>
            <a:endParaRPr dirty="0"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210" name=""/>
        <p:cNvGrpSpPr/>
        <p:nvPr/>
      </p:nvGrpSpPr>
      <p:grpSpPr>
        <a:xfrm>
          <a:off x="0" y="0"/>
          <a:ext cx="0" cy="0"/>
          <a:chOff x="0" y="0"/>
          <a:chExt cx="0" cy="0"/>
        </a:xfrm>
      </p:grpSpPr>
      <p:sp>
        <p:nvSpPr>
          <p:cNvPr id="1048676" name="Title 1"/>
          <p:cNvSpPr>
            <a:spLocks noGrp="1"/>
          </p:cNvSpPr>
          <p:nvPr>
            <p:ph type="title"/>
          </p:nvPr>
        </p:nvSpPr>
        <p:spPr>
          <a:xfrm>
            <a:off x="457200" y="0"/>
            <a:ext cx="8229600" cy="928670"/>
          </a:xfrm>
        </p:spPr>
        <p:txBody>
          <a:bodyPr/>
          <a:p>
            <a:r>
              <a:rPr b="1" dirty="0" lang="en-US" smtClean="0"/>
              <a:t>c. community</a:t>
            </a:r>
            <a:endParaRPr b="1" dirty="0" lang="en-US"/>
          </a:p>
        </p:txBody>
      </p:sp>
      <p:sp>
        <p:nvSpPr>
          <p:cNvPr id="1048677" name="Content Placeholder 2"/>
          <p:cNvSpPr>
            <a:spLocks noGrp="1"/>
          </p:cNvSpPr>
          <p:nvPr>
            <p:ph idx="1"/>
          </p:nvPr>
        </p:nvSpPr>
        <p:spPr>
          <a:xfrm>
            <a:off x="457200" y="1000108"/>
            <a:ext cx="8686800" cy="5857892"/>
          </a:xfrm>
        </p:spPr>
        <p:txBody>
          <a:bodyPr>
            <a:normAutofit fontScale="77500" lnSpcReduction="20000"/>
          </a:bodyPr>
          <a:p>
            <a:r>
              <a:rPr dirty="0" lang="en-US">
                <a:latin typeface="Times New Roman" panose="02020603050405020304" pitchFamily="18" charset="0"/>
                <a:cs typeface="Times New Roman" panose="02020603050405020304" pitchFamily="18" charset="0"/>
              </a:rPr>
              <a:t>Community work involves the collective organization of social events and services, ceremonies and celebrations and community improvement activities, as well as participation in groups and organizations and political activities.</a:t>
            </a:r>
          </a:p>
          <a:p>
            <a:r>
              <a:rPr dirty="0" lang="en-US">
                <a:latin typeface="Times New Roman" panose="02020603050405020304" pitchFamily="18" charset="0"/>
                <a:cs typeface="Times New Roman" panose="02020603050405020304" pitchFamily="18" charset="0"/>
              </a:rPr>
              <a:t> Within community work, a further distinction is often made between community managing roles and community political roles</a:t>
            </a:r>
            <a:r>
              <a:rPr dirty="0" lang="en-US" smtClean="0">
                <a:latin typeface="Times New Roman" panose="02020603050405020304" pitchFamily="18" charset="0"/>
                <a:cs typeface="Times New Roman" panose="02020603050405020304" pitchFamily="18" charset="0"/>
              </a:rPr>
              <a:t>.</a:t>
            </a:r>
            <a:endParaRPr dirty="0" lang="en-US" smtClean="0"/>
          </a:p>
          <a:p>
            <a:r>
              <a:rPr dirty="0" lang="en-US" smtClean="0"/>
              <a:t>Maintenance and improvement of the community as a whole includes</a:t>
            </a:r>
          </a:p>
          <a:p>
            <a:pPr indent="-571500" marL="571500">
              <a:buFont typeface="+mj-lt"/>
              <a:buAutoNum type="romanUcPeriod"/>
            </a:pPr>
            <a:r>
              <a:rPr dirty="0" lang="en-US" smtClean="0"/>
              <a:t> Building schools or clinics</a:t>
            </a:r>
          </a:p>
          <a:p>
            <a:pPr indent="-571500" marL="571500">
              <a:buFont typeface="+mj-lt"/>
              <a:buAutoNum type="romanUcPeriod"/>
            </a:pPr>
            <a:r>
              <a:rPr dirty="0" lang="en-US" smtClean="0"/>
              <a:t> planning celebrations</a:t>
            </a:r>
          </a:p>
          <a:p>
            <a:pPr indent="-571500" marL="571500">
              <a:buFont typeface="+mj-lt"/>
              <a:buAutoNum type="romanUcPeriod"/>
            </a:pPr>
            <a:r>
              <a:rPr dirty="0" lang="en-US" smtClean="0"/>
              <a:t> judging disputes</a:t>
            </a:r>
          </a:p>
          <a:p>
            <a:pPr indent="-571500" marL="571500">
              <a:buFont typeface="+mj-lt"/>
              <a:buAutoNum type="romanUcPeriod"/>
            </a:pPr>
            <a:r>
              <a:rPr dirty="0" lang="en-US" smtClean="0"/>
              <a:t>making laws</a:t>
            </a:r>
          </a:p>
          <a:p>
            <a:pPr indent="-571500" marL="571500">
              <a:buFont typeface="+mj-lt"/>
              <a:buAutoNum type="romanUcPeriod"/>
            </a:pPr>
            <a:r>
              <a:rPr dirty="0" lang="en-US" smtClean="0"/>
              <a:t> advocating for community needs such as access to water.</a:t>
            </a:r>
          </a:p>
          <a:p>
            <a:pPr indent="0" marL="0">
              <a:buNone/>
            </a:pPr>
            <a:r>
              <a:rPr dirty="0" lang="en-US" smtClean="0"/>
              <a:t>Much of this work is deemed voluntary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211" name=""/>
        <p:cNvGrpSpPr/>
        <p:nvPr/>
      </p:nvGrpSpPr>
      <p:grpSpPr>
        <a:xfrm>
          <a:off x="0" y="0"/>
          <a:ext cx="0" cy="0"/>
          <a:chOff x="0" y="0"/>
          <a:chExt cx="0" cy="0"/>
        </a:xfrm>
      </p:grpSpPr>
      <p:sp>
        <p:nvSpPr>
          <p:cNvPr id="1048678" name="Title 1"/>
          <p:cNvSpPr>
            <a:spLocks noGrp="1"/>
          </p:cNvSpPr>
          <p:nvPr>
            <p:ph type="title"/>
          </p:nvPr>
        </p:nvSpPr>
        <p:spPr>
          <a:xfrm>
            <a:off x="457200" y="274638"/>
            <a:ext cx="8229600" cy="778098"/>
          </a:xfrm>
        </p:spPr>
        <p:txBody>
          <a:bodyPr>
            <a:normAutofit/>
          </a:bodyPr>
          <a:p>
            <a:r>
              <a:rPr dirty="0" lang="en-US" err="1" smtClean="0"/>
              <a:t>ct</a:t>
            </a:r>
            <a:r>
              <a:rPr dirty="0" lang="en-US" smtClean="0"/>
              <a:t> </a:t>
            </a:r>
            <a:r>
              <a:rPr b="1" dirty="0" lang="en-US" smtClean="0"/>
              <a:t>Gender division of labor</a:t>
            </a:r>
            <a:endParaRPr dirty="0" lang="en-US"/>
          </a:p>
        </p:txBody>
      </p:sp>
      <p:sp>
        <p:nvSpPr>
          <p:cNvPr id="1048679" name="Content Placeholder 2"/>
          <p:cNvSpPr>
            <a:spLocks noGrp="1"/>
          </p:cNvSpPr>
          <p:nvPr>
            <p:ph idx="1"/>
          </p:nvPr>
        </p:nvSpPr>
        <p:spPr>
          <a:xfrm>
            <a:off x="457200" y="1142984"/>
            <a:ext cx="8686800" cy="5500726"/>
          </a:xfrm>
        </p:spPr>
        <p:txBody>
          <a:bodyPr>
            <a:normAutofit fontScale="92500"/>
          </a:bodyPr>
          <a:p>
            <a:r>
              <a:rPr dirty="0" lang="en-US" smtClean="0"/>
              <a:t>Both men and women do productive work but women mainly are responsible for reproductive work while women and men are both involved in community work.</a:t>
            </a:r>
          </a:p>
          <a:p>
            <a:r>
              <a:rPr dirty="0" lang="en-US" smtClean="0"/>
              <a:t>Men tend to have more public and high status tasks, such as chairing boards and leading ceremonies.</a:t>
            </a:r>
          </a:p>
          <a:p>
            <a:r>
              <a:rPr dirty="0" lang="en-US" smtClean="0"/>
              <a:t>Productive work is recognized and valued , while reproductive work (performed primarily inside the house ) is not. Women are often overburdened because they are expected to engage in productive, reproductive and community work</a:t>
            </a:r>
          </a:p>
          <a:p>
            <a:endParaRPr dirty="0"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214" name=""/>
        <p:cNvGrpSpPr/>
        <p:nvPr/>
      </p:nvGrpSpPr>
      <p:grpSpPr>
        <a:xfrm>
          <a:off x="0" y="0"/>
          <a:ext cx="0" cy="0"/>
          <a:chOff x="0" y="0"/>
          <a:chExt cx="0" cy="0"/>
        </a:xfrm>
      </p:grpSpPr>
      <p:sp>
        <p:nvSpPr>
          <p:cNvPr id="1048683" name="Title 1"/>
          <p:cNvSpPr>
            <a:spLocks noGrp="1"/>
          </p:cNvSpPr>
          <p:nvPr>
            <p:ph type="title"/>
          </p:nvPr>
        </p:nvSpPr>
        <p:spPr>
          <a:xfrm>
            <a:off x="457200" y="0"/>
            <a:ext cx="8229600" cy="857232"/>
          </a:xfrm>
        </p:spPr>
        <p:txBody>
          <a:bodyPr>
            <a:normAutofit fontScale="90000"/>
          </a:bodyPr>
          <a:p>
            <a:r>
              <a:rPr dirty="0" lang="en-US"/>
              <a:t/>
            </a:r>
            <a:br>
              <a:rPr dirty="0" lang="en-US"/>
            </a:br>
            <a:r>
              <a:rPr dirty="0" lang="en-US" smtClean="0"/>
              <a:t> </a:t>
            </a:r>
            <a:r>
              <a:rPr b="1" dirty="0" lang="en-US"/>
              <a:t>Practical gender needs</a:t>
            </a:r>
            <a:br>
              <a:rPr b="1" dirty="0" lang="en-US"/>
            </a:br>
            <a:endParaRPr dirty="0" lang="en-US"/>
          </a:p>
        </p:txBody>
      </p:sp>
      <p:sp>
        <p:nvSpPr>
          <p:cNvPr id="1048684" name="Content Placeholder 2"/>
          <p:cNvSpPr>
            <a:spLocks noGrp="1"/>
          </p:cNvSpPr>
          <p:nvPr>
            <p:ph idx="1"/>
          </p:nvPr>
        </p:nvSpPr>
        <p:spPr>
          <a:xfrm>
            <a:off x="914400" y="785794"/>
            <a:ext cx="8229600" cy="5786478"/>
          </a:xfrm>
        </p:spPr>
        <p:txBody>
          <a:bodyPr>
            <a:normAutofit fontScale="92500" lnSpcReduction="10000"/>
          </a:bodyPr>
          <a:p>
            <a:r>
              <a:rPr dirty="0" lang="en-US" smtClean="0"/>
              <a:t>These are the needs of women and men that are related to the responsibilities and tasks associated with traditional gender roles or immediate necessity.</a:t>
            </a:r>
          </a:p>
          <a:p>
            <a:r>
              <a:rPr dirty="0" lang="en-US" smtClean="0"/>
              <a:t>Responding to practical needs can improve quality of life, but it does not challenge gender divisions of men's and women's positions in society. </a:t>
            </a:r>
          </a:p>
          <a:p>
            <a:r>
              <a:rPr dirty="0" lang="en-US" smtClean="0"/>
              <a:t>Practical needs generally involve issues of access or conditions.</a:t>
            </a:r>
          </a:p>
          <a:p>
            <a:r>
              <a:rPr dirty="0" lang="en-US" smtClean="0"/>
              <a:t>Conditions refer to the material in the environment in which men and women live .</a:t>
            </a:r>
            <a:endParaRPr dirty="0"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215" name=""/>
        <p:cNvGrpSpPr/>
        <p:nvPr/>
      </p:nvGrpSpPr>
      <p:grpSpPr>
        <a:xfrm>
          <a:off x="0" y="0"/>
          <a:ext cx="0" cy="0"/>
          <a:chOff x="0" y="0"/>
          <a:chExt cx="0" cy="0"/>
        </a:xfrm>
      </p:grpSpPr>
      <p:sp>
        <p:nvSpPr>
          <p:cNvPr id="1048685" name="Title 1"/>
          <p:cNvSpPr>
            <a:spLocks noGrp="1"/>
          </p:cNvSpPr>
          <p:nvPr>
            <p:ph type="title"/>
          </p:nvPr>
        </p:nvSpPr>
        <p:spPr>
          <a:xfrm>
            <a:off x="457200" y="-315416"/>
            <a:ext cx="8229600" cy="1080120"/>
          </a:xfrm>
        </p:spPr>
        <p:txBody>
          <a:bodyPr/>
          <a:p>
            <a:r>
              <a:rPr dirty="0" lang="en-US" smtClean="0"/>
              <a:t>Strategic gender interests/needs</a:t>
            </a:r>
            <a:endParaRPr dirty="0" lang="en-US"/>
          </a:p>
        </p:txBody>
      </p:sp>
      <p:sp>
        <p:nvSpPr>
          <p:cNvPr id="1048686" name="Content Placeholder 2"/>
          <p:cNvSpPr>
            <a:spLocks noGrp="1"/>
          </p:cNvSpPr>
          <p:nvPr>
            <p:ph idx="1"/>
          </p:nvPr>
        </p:nvSpPr>
        <p:spPr>
          <a:xfrm>
            <a:off x="457200" y="620688"/>
            <a:ext cx="8229600" cy="6237312"/>
          </a:xfrm>
        </p:spPr>
        <p:txBody>
          <a:bodyPr>
            <a:normAutofit/>
          </a:bodyPr>
          <a:p>
            <a:r>
              <a:rPr dirty="0" lang="en-US" smtClean="0"/>
              <a:t>These are interests concerning the positions of women and men in relation to each other in a given society.</a:t>
            </a:r>
          </a:p>
          <a:p>
            <a:r>
              <a:rPr dirty="0" lang="en-US" smtClean="0"/>
              <a:t>Strategic interests may involve decision making power or control over resources </a:t>
            </a:r>
            <a:r>
              <a:rPr dirty="0" lang="en-US" err="1" smtClean="0"/>
              <a:t>e.g</a:t>
            </a:r>
            <a:r>
              <a:rPr dirty="0" lang="en-US" smtClean="0"/>
              <a:t> </a:t>
            </a:r>
            <a:r>
              <a:rPr dirty="0" lang="en-US" err="1" smtClean="0"/>
              <a:t>land,education,credit</a:t>
            </a:r>
            <a:r>
              <a:rPr dirty="0" lang="en-US" smtClean="0"/>
              <a:t> facilities.</a:t>
            </a:r>
          </a:p>
          <a:p>
            <a:r>
              <a:rPr dirty="0" lang="en-US" smtClean="0"/>
              <a:t>Addressing strategic gender interests helps women and men to achieve greater equality to change existing gender roles and stereotypes.</a:t>
            </a:r>
          </a:p>
          <a:p>
            <a:r>
              <a:rPr dirty="0" lang="en-US" smtClean="0"/>
              <a:t>Gender interests generally involve issues of position, control and power</a:t>
            </a:r>
          </a:p>
          <a:p>
            <a:endParaRPr dirty="0"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216" name=""/>
        <p:cNvGrpSpPr/>
        <p:nvPr/>
      </p:nvGrpSpPr>
      <p:grpSpPr>
        <a:xfrm>
          <a:off x="0" y="0"/>
          <a:ext cx="0" cy="0"/>
          <a:chOff x="0" y="0"/>
          <a:chExt cx="0" cy="0"/>
        </a:xfrm>
      </p:grpSpPr>
      <p:sp>
        <p:nvSpPr>
          <p:cNvPr id="1048687" name="Title 1"/>
          <p:cNvSpPr>
            <a:spLocks noGrp="1"/>
          </p:cNvSpPr>
          <p:nvPr>
            <p:ph type="title"/>
          </p:nvPr>
        </p:nvSpPr>
        <p:spPr>
          <a:xfrm>
            <a:off x="457200" y="0"/>
            <a:ext cx="8229600" cy="714356"/>
          </a:xfrm>
        </p:spPr>
        <p:txBody>
          <a:bodyPr>
            <a:normAutofit fontScale="90000"/>
          </a:bodyPr>
          <a:p>
            <a:r>
              <a:rPr dirty="0" lang="en-US" smtClean="0"/>
              <a:t>cont</a:t>
            </a:r>
            <a:endParaRPr dirty="0" lang="en-US"/>
          </a:p>
        </p:txBody>
      </p:sp>
      <p:sp>
        <p:nvSpPr>
          <p:cNvPr id="1048688" name="Content Placeholder 2"/>
          <p:cNvSpPr>
            <a:spLocks noGrp="1"/>
          </p:cNvSpPr>
          <p:nvPr>
            <p:ph idx="1"/>
          </p:nvPr>
        </p:nvSpPr>
        <p:spPr>
          <a:xfrm>
            <a:off x="457200" y="785794"/>
            <a:ext cx="8686800" cy="6072206"/>
          </a:xfrm>
        </p:spPr>
        <p:txBody>
          <a:bodyPr>
            <a:normAutofit lnSpcReduction="10000"/>
          </a:bodyPr>
          <a:p>
            <a:r>
              <a:rPr dirty="0" lang="en-US" smtClean="0"/>
              <a:t>In order to implement effective and sustainable programs it is often necessary to consider strategic issues of power, control and status because they serve as obstacles to the attainment of reproductive health</a:t>
            </a:r>
          </a:p>
          <a:p>
            <a:r>
              <a:rPr dirty="0" lang="en-US" smtClean="0"/>
              <a:t>Addressing strategic issues enables us to get at the underlying structures that cause the problems.</a:t>
            </a:r>
          </a:p>
          <a:p>
            <a:r>
              <a:rPr dirty="0" lang="en-US" smtClean="0"/>
              <a:t>Meeting a strategic gender need might not have immediate results but will work towards a sustainable redistribution of </a:t>
            </a:r>
            <a:r>
              <a:rPr dirty="0" lang="en-US" err="1" smtClean="0"/>
              <a:t>roles,respo,resources</a:t>
            </a:r>
            <a:r>
              <a:rPr dirty="0" lang="en-US" smtClean="0"/>
              <a:t> and power </a:t>
            </a:r>
            <a:r>
              <a:rPr dirty="0" lang="en-US" err="1" smtClean="0"/>
              <a:t>btn</a:t>
            </a:r>
            <a:r>
              <a:rPr dirty="0" lang="en-US" smtClean="0"/>
              <a:t> women and men.</a:t>
            </a:r>
            <a:endParaRPr dirty="0"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217" name=""/>
        <p:cNvGrpSpPr/>
        <p:nvPr/>
      </p:nvGrpSpPr>
      <p:grpSpPr>
        <a:xfrm>
          <a:off x="0" y="0"/>
          <a:ext cx="0" cy="0"/>
          <a:chOff x="0" y="0"/>
          <a:chExt cx="0" cy="0"/>
        </a:xfrm>
      </p:grpSpPr>
      <p:sp>
        <p:nvSpPr>
          <p:cNvPr id="1048689" name="Title 1"/>
          <p:cNvSpPr>
            <a:spLocks noGrp="1"/>
          </p:cNvSpPr>
          <p:nvPr>
            <p:ph type="title"/>
          </p:nvPr>
        </p:nvSpPr>
        <p:spPr/>
        <p:txBody>
          <a:bodyPr>
            <a:normAutofit fontScale="90000"/>
          </a:bodyPr>
          <a:p>
            <a:r>
              <a:rPr dirty="0" lang="en-US" smtClean="0"/>
              <a:t/>
            </a:r>
            <a:br>
              <a:rPr dirty="0" lang="en-US" smtClean="0"/>
            </a:br>
            <a:r>
              <a:rPr dirty="0" lang="en-US" smtClean="0"/>
              <a:t>The </a:t>
            </a:r>
            <a:r>
              <a:rPr dirty="0" lang="en-US"/>
              <a:t>distinction between practical and strategic gender need</a:t>
            </a:r>
            <a:br>
              <a:rPr dirty="0" lang="en-US"/>
            </a:br>
            <a:endParaRPr dirty="0" lang="en-US"/>
          </a:p>
        </p:txBody>
      </p:sp>
      <p:sp>
        <p:nvSpPr>
          <p:cNvPr id="1048690" name="Content Placeholder 2"/>
          <p:cNvSpPr>
            <a:spLocks noGrp="1"/>
          </p:cNvSpPr>
          <p:nvPr>
            <p:ph idx="1"/>
          </p:nvPr>
        </p:nvSpPr>
        <p:spPr/>
        <p:txBody>
          <a:bodyPr>
            <a:normAutofit fontScale="92500" lnSpcReduction="10000"/>
          </a:bodyPr>
          <a:p>
            <a:pPr indent="0" marL="0">
              <a:buNone/>
            </a:pPr>
            <a:r>
              <a:rPr dirty="0" lang="en-US" smtClean="0"/>
              <a:t>PGN are needs </a:t>
            </a:r>
            <a:r>
              <a:rPr dirty="0" lang="en-US" err="1" smtClean="0"/>
              <a:t>p’ple</a:t>
            </a:r>
            <a:r>
              <a:rPr dirty="0" lang="en-US" smtClean="0"/>
              <a:t> id’ in their socially acceptable roles in the society. The needs affect the flow of power and don’t challenge the subordinate position of women nor the division of labor/power, although arising from them.</a:t>
            </a:r>
          </a:p>
          <a:p>
            <a:pPr indent="0" marL="0">
              <a:buNone/>
            </a:pPr>
            <a:r>
              <a:rPr dirty="0" lang="en-US" smtClean="0"/>
              <a:t>Are a response to perceived immediate necessity identified within a specific context. They are practical in nature and often concerned with inadequacies in living conditions such as water provision, healthcare and employment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218" name=""/>
        <p:cNvGrpSpPr/>
        <p:nvPr/>
      </p:nvGrpSpPr>
      <p:grpSpPr>
        <a:xfrm>
          <a:off x="0" y="0"/>
          <a:ext cx="0" cy="0"/>
          <a:chOff x="0" y="0"/>
          <a:chExt cx="0" cy="0"/>
        </a:xfrm>
      </p:grpSpPr>
      <p:sp>
        <p:nvSpPr>
          <p:cNvPr id="1048691" name="Title 1"/>
          <p:cNvSpPr>
            <a:spLocks noGrp="1"/>
          </p:cNvSpPr>
          <p:nvPr>
            <p:ph type="title"/>
          </p:nvPr>
        </p:nvSpPr>
        <p:spPr/>
        <p:txBody>
          <a:bodyPr/>
          <a:p>
            <a:r>
              <a:rPr dirty="0" lang="en-US" smtClean="0"/>
              <a:t>Strategic gender needs</a:t>
            </a:r>
            <a:endParaRPr dirty="0" lang="en-US"/>
          </a:p>
        </p:txBody>
      </p:sp>
      <p:sp>
        <p:nvSpPr>
          <p:cNvPr id="1048692" name="Content Placeholder 2"/>
          <p:cNvSpPr>
            <a:spLocks noGrp="1"/>
          </p:cNvSpPr>
          <p:nvPr>
            <p:ph idx="1"/>
          </p:nvPr>
        </p:nvSpPr>
        <p:spPr/>
        <p:txBody>
          <a:bodyPr>
            <a:normAutofit fontScale="92500" lnSpcReduction="10000"/>
          </a:bodyPr>
          <a:p>
            <a:r>
              <a:rPr dirty="0" lang="en-US" smtClean="0"/>
              <a:t>Needs that women identify because of their subordinate position to men in their society. Vary according to particular contexts </a:t>
            </a:r>
          </a:p>
          <a:p>
            <a:r>
              <a:rPr dirty="0" lang="en-US" smtClean="0"/>
              <a:t>Relate to gender divisions of labor ,power and control and may include such issues as </a:t>
            </a:r>
            <a:r>
              <a:rPr dirty="0" lang="en-US" err="1" smtClean="0"/>
              <a:t>landrights,domestic</a:t>
            </a:r>
            <a:r>
              <a:rPr dirty="0" lang="en-US" smtClean="0"/>
              <a:t> </a:t>
            </a:r>
            <a:r>
              <a:rPr dirty="0" lang="en-US" err="1" smtClean="0"/>
              <a:t>violence,equal</a:t>
            </a:r>
            <a:r>
              <a:rPr dirty="0" lang="en-US" smtClean="0"/>
              <a:t> wages and </a:t>
            </a:r>
            <a:r>
              <a:rPr dirty="0" lang="en-US" err="1" smtClean="0"/>
              <a:t>womens</a:t>
            </a:r>
            <a:r>
              <a:rPr dirty="0" lang="en-US" smtClean="0"/>
              <a:t> control over their </a:t>
            </a:r>
            <a:r>
              <a:rPr dirty="0" lang="en-US" err="1" smtClean="0"/>
              <a:t>bodies.Meeting</a:t>
            </a:r>
            <a:r>
              <a:rPr dirty="0" lang="en-US" smtClean="0"/>
              <a:t> these needs help women achieve greater equality </a:t>
            </a:r>
            <a:endParaRPr dirty="0" lang="en-US"/>
          </a:p>
          <a:p>
            <a:r>
              <a:rPr dirty="0" lang="en-US" smtClean="0"/>
              <a:t>SGN </a:t>
            </a:r>
            <a:r>
              <a:rPr dirty="0" lang="en-US"/>
              <a:t>challenges the division of </a:t>
            </a:r>
            <a:r>
              <a:rPr dirty="0" lang="en-US" err="1"/>
              <a:t>labor,power</a:t>
            </a:r>
            <a:r>
              <a:rPr dirty="0" lang="en-US"/>
              <a:t> and control.</a:t>
            </a:r>
          </a:p>
          <a:p>
            <a:pPr indent="0" marL="0">
              <a:buNone/>
            </a:pPr>
            <a:endParaRPr dirty="0"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75" name=""/>
        <p:cNvGrpSpPr/>
        <p:nvPr/>
      </p:nvGrpSpPr>
      <p:grpSpPr>
        <a:xfrm>
          <a:off x="0" y="0"/>
          <a:ext cx="0" cy="0"/>
          <a:chOff x="0" y="0"/>
          <a:chExt cx="0" cy="0"/>
        </a:xfrm>
      </p:grpSpPr>
      <p:sp>
        <p:nvSpPr>
          <p:cNvPr id="1048614" name="Title 1"/>
          <p:cNvSpPr>
            <a:spLocks noGrp="1"/>
          </p:cNvSpPr>
          <p:nvPr>
            <p:ph type="title"/>
          </p:nvPr>
        </p:nvSpPr>
        <p:spPr/>
        <p:txBody>
          <a:bodyPr>
            <a:normAutofit fontScale="90000"/>
          </a:bodyPr>
          <a:p>
            <a:r>
              <a:rPr b="1" dirty="0" lang="en-US" smtClean="0"/>
              <a:t>SDGs (sustainable development goals)</a:t>
            </a:r>
            <a:endParaRPr b="1" dirty="0" lang="en-US"/>
          </a:p>
        </p:txBody>
      </p:sp>
      <p:sp>
        <p:nvSpPr>
          <p:cNvPr id="1048615" name="Content Placeholder 2"/>
          <p:cNvSpPr>
            <a:spLocks noGrp="1"/>
          </p:cNvSpPr>
          <p:nvPr>
            <p:ph idx="1"/>
          </p:nvPr>
        </p:nvSpPr>
        <p:spPr>
          <a:xfrm>
            <a:off x="457200" y="1600200"/>
            <a:ext cx="8686800" cy="4829196"/>
          </a:xfrm>
        </p:spPr>
        <p:txBody>
          <a:bodyPr>
            <a:normAutofit/>
          </a:bodyPr>
          <a:p>
            <a:r>
              <a:rPr dirty="0" lang="en-US" smtClean="0"/>
              <a:t>On 25 September 2015, the 194 countries of the UN General Assembly adopted the 2030 Development Agenda titled </a:t>
            </a:r>
            <a:r>
              <a:rPr dirty="0" i="1" lang="en-US" smtClean="0"/>
              <a:t>Transforming our world: the 2030 Agenda for Sustainable Development</a:t>
            </a:r>
            <a:r>
              <a:rPr dirty="0" lang="en-US" smtClean="0"/>
              <a:t>. </a:t>
            </a:r>
          </a:p>
          <a:p>
            <a:endParaRPr dirty="0"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219" name=""/>
        <p:cNvGrpSpPr/>
        <p:nvPr/>
      </p:nvGrpSpPr>
      <p:grpSpPr>
        <a:xfrm>
          <a:off x="0" y="0"/>
          <a:ext cx="0" cy="0"/>
          <a:chOff x="0" y="0"/>
          <a:chExt cx="0" cy="0"/>
        </a:xfrm>
      </p:grpSpPr>
      <p:sp>
        <p:nvSpPr>
          <p:cNvPr id="1048693" name="Title 1"/>
          <p:cNvSpPr>
            <a:spLocks noGrp="1"/>
          </p:cNvSpPr>
          <p:nvPr>
            <p:ph type="title"/>
          </p:nvPr>
        </p:nvSpPr>
        <p:spPr>
          <a:xfrm>
            <a:off x="457200" y="0"/>
            <a:ext cx="8229600" cy="928670"/>
          </a:xfrm>
        </p:spPr>
        <p:txBody>
          <a:bodyPr/>
          <a:p>
            <a:r>
              <a:rPr dirty="0" lang="en-US" smtClean="0"/>
              <a:t>Gender inequality and inequity</a:t>
            </a:r>
            <a:endParaRPr dirty="0" lang="en-US"/>
          </a:p>
        </p:txBody>
      </p:sp>
      <p:sp>
        <p:nvSpPr>
          <p:cNvPr id="1048694" name="Content Placeholder 2"/>
          <p:cNvSpPr>
            <a:spLocks noGrp="1"/>
          </p:cNvSpPr>
          <p:nvPr>
            <p:ph idx="1"/>
          </p:nvPr>
        </p:nvSpPr>
        <p:spPr>
          <a:xfrm>
            <a:off x="457200" y="785794"/>
            <a:ext cx="8229600" cy="5857916"/>
          </a:xfrm>
        </p:spPr>
        <p:txBody>
          <a:bodyPr>
            <a:normAutofit fontScale="87500" lnSpcReduction="20000"/>
          </a:bodyPr>
          <a:p>
            <a:r>
              <a:rPr b="1" dirty="0" lang="en-US" smtClean="0"/>
              <a:t>Gender inequality </a:t>
            </a:r>
            <a:r>
              <a:rPr dirty="0" lang="en-US" smtClean="0"/>
              <a:t>means unequal access to resources by men and women.</a:t>
            </a:r>
          </a:p>
          <a:p>
            <a:r>
              <a:rPr dirty="0" lang="en-US" smtClean="0"/>
              <a:t>This holds back the growth of individuals, development of countries and evolution of societies.</a:t>
            </a:r>
          </a:p>
          <a:p>
            <a:r>
              <a:rPr dirty="0" lang="en-US" smtClean="0"/>
              <a:t>The equality of men and women is an important factor contributing to their equal participation in the development process</a:t>
            </a:r>
          </a:p>
          <a:p>
            <a:pPr>
              <a:buNone/>
            </a:pPr>
            <a:r>
              <a:rPr dirty="0" lang="en-US" smtClean="0"/>
              <a:t>Examples of inequality include;</a:t>
            </a:r>
          </a:p>
          <a:p>
            <a:pPr indent="-514350" marL="514350">
              <a:buFont typeface="+mj-lt"/>
              <a:buAutoNum type="alphaLcPeriod"/>
            </a:pPr>
            <a:r>
              <a:rPr dirty="0" lang="en-US" smtClean="0"/>
              <a:t>Unequal power relations in the household, coupled with reduced or lack of access to reproductive health care and reduced power in decision making over reproductive functions -may increase incidences of maternal mortality. </a:t>
            </a:r>
          </a:p>
          <a:p>
            <a:pPr indent="-514350" marL="514350"/>
            <a:r>
              <a:rPr b="1" dirty="0" lang="en-US" smtClean="0"/>
              <a:t>Equity </a:t>
            </a:r>
            <a:r>
              <a:rPr dirty="0" lang="en-US" smtClean="0"/>
              <a:t>implies to fairness in access and control of opportunities and resources</a:t>
            </a:r>
          </a:p>
          <a:p>
            <a:pPr indent="-514350" marL="514350">
              <a:buFont typeface="+mj-lt"/>
              <a:buAutoNum type="alphaLcPeriod"/>
            </a:pPr>
            <a:endParaRPr dirty="0" 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220" name=""/>
        <p:cNvGrpSpPr/>
        <p:nvPr/>
      </p:nvGrpSpPr>
      <p:grpSpPr>
        <a:xfrm>
          <a:off x="0" y="0"/>
          <a:ext cx="0" cy="0"/>
          <a:chOff x="0" y="0"/>
          <a:chExt cx="0" cy="0"/>
        </a:xfrm>
      </p:grpSpPr>
      <p:sp>
        <p:nvSpPr>
          <p:cNvPr id="1048695" name="Title 1"/>
          <p:cNvSpPr>
            <a:spLocks noGrp="1"/>
          </p:cNvSpPr>
          <p:nvPr>
            <p:ph type="title"/>
          </p:nvPr>
        </p:nvSpPr>
        <p:spPr>
          <a:xfrm>
            <a:off x="457200" y="0"/>
            <a:ext cx="8229600" cy="1071546"/>
          </a:xfrm>
        </p:spPr>
        <p:txBody>
          <a:bodyPr/>
          <a:p>
            <a:r>
              <a:rPr b="1" dirty="0" lang="en-US" smtClean="0"/>
              <a:t>Benefits of gender equity </a:t>
            </a:r>
            <a:endParaRPr b="1" dirty="0" lang="en-US"/>
          </a:p>
        </p:txBody>
      </p:sp>
      <p:sp>
        <p:nvSpPr>
          <p:cNvPr id="1048696" name="Content Placeholder 2"/>
          <p:cNvSpPr>
            <a:spLocks noGrp="1"/>
          </p:cNvSpPr>
          <p:nvPr>
            <p:ph idx="1"/>
          </p:nvPr>
        </p:nvSpPr>
        <p:spPr>
          <a:xfrm>
            <a:off x="457200" y="1214422"/>
            <a:ext cx="8543956" cy="5643578"/>
          </a:xfrm>
        </p:spPr>
        <p:txBody>
          <a:bodyPr>
            <a:normAutofit fontScale="68750" lnSpcReduction="20000"/>
          </a:bodyPr>
          <a:p>
            <a:pPr indent="-514350" marL="514350">
              <a:buFont typeface="+mj-lt"/>
              <a:buAutoNum type="alphaLcPeriod"/>
            </a:pPr>
            <a:r>
              <a:rPr dirty="0" lang="en-US" smtClean="0"/>
              <a:t>Gender equality promotes agriculture and will reduce world hunger. Women comprise of an average of 43% of the agricultural labour force in low income countries, Yet women farmers control less land and have restricted access to  all the investments necessary to improve agricultural productivity</a:t>
            </a:r>
          </a:p>
          <a:p>
            <a:pPr indent="-514350" marL="514350">
              <a:buFont typeface="+mj-lt"/>
              <a:buAutoNum type="alphaLcPeriod"/>
            </a:pPr>
            <a:r>
              <a:rPr dirty="0" lang="en-US" smtClean="0"/>
              <a:t>Gender equality expands labour markets and improves employment opportunities for all.  with women now representing 40% of the global labour force and more than half the worlds university students  overall productivity will increase if their skills and talents are fully used.</a:t>
            </a:r>
          </a:p>
          <a:p>
            <a:pPr indent="-514350" marL="514350">
              <a:buFont typeface="+mj-lt"/>
              <a:buAutoNum type="alphaLcPeriod"/>
            </a:pPr>
            <a:r>
              <a:rPr dirty="0" lang="en-US" smtClean="0"/>
              <a:t>Gender equality in education leads to higher economic growth</a:t>
            </a:r>
          </a:p>
          <a:p>
            <a:pPr indent="-514350" marL="514350">
              <a:buFont typeface="+mj-lt"/>
              <a:buAutoNum type="alphaLcPeriod"/>
            </a:pPr>
            <a:r>
              <a:rPr dirty="0" lang="en-US" smtClean="0"/>
              <a:t>Gender equality in health contributes to economic development</a:t>
            </a:r>
          </a:p>
          <a:p>
            <a:pPr indent="-514350" marL="514350">
              <a:buFont typeface="+mj-lt"/>
              <a:buAutoNum type="alphaLcPeriod"/>
            </a:pPr>
            <a:r>
              <a:rPr dirty="0" lang="en-US" smtClean="0"/>
              <a:t>Gender equality reduces poverty. Gender inequality perpetuates poverty because women face life threatening risks from early pregnancy and lose chance for education and improved income early in life</a:t>
            </a:r>
            <a:endParaRPr dirty="0"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221" name=""/>
        <p:cNvGrpSpPr/>
        <p:nvPr/>
      </p:nvGrpSpPr>
      <p:grpSpPr>
        <a:xfrm>
          <a:off x="0" y="0"/>
          <a:ext cx="0" cy="0"/>
          <a:chOff x="0" y="0"/>
          <a:chExt cx="0" cy="0"/>
        </a:xfrm>
      </p:grpSpPr>
      <p:sp>
        <p:nvSpPr>
          <p:cNvPr id="1048697" name="Title 1"/>
          <p:cNvSpPr>
            <a:spLocks noGrp="1"/>
          </p:cNvSpPr>
          <p:nvPr>
            <p:ph type="title"/>
          </p:nvPr>
        </p:nvSpPr>
        <p:spPr>
          <a:xfrm>
            <a:off x="457200" y="0"/>
            <a:ext cx="8229600" cy="857232"/>
          </a:xfrm>
        </p:spPr>
        <p:txBody>
          <a:bodyPr/>
          <a:p>
            <a:r>
              <a:rPr b="1" dirty="0" lang="en-US" smtClean="0"/>
              <a:t>Gender analysis</a:t>
            </a:r>
            <a:endParaRPr b="1" dirty="0" lang="en-US"/>
          </a:p>
        </p:txBody>
      </p:sp>
      <p:sp>
        <p:nvSpPr>
          <p:cNvPr id="1048698" name="Content Placeholder 2"/>
          <p:cNvSpPr>
            <a:spLocks noGrp="1"/>
          </p:cNvSpPr>
          <p:nvPr>
            <p:ph idx="1"/>
          </p:nvPr>
        </p:nvSpPr>
        <p:spPr>
          <a:xfrm>
            <a:off x="457200" y="857232"/>
            <a:ext cx="8543956" cy="6000768"/>
          </a:xfrm>
        </p:spPr>
        <p:txBody>
          <a:bodyPr>
            <a:normAutofit fontScale="78125" lnSpcReduction="20000"/>
          </a:bodyPr>
          <a:p>
            <a:r>
              <a:rPr dirty="0" lang="en-US" smtClean="0"/>
              <a:t>It is a systematic way of exploring the current and potential roles and responsibilities of men and women and their access to and control over resources and benefits with a particular setting.</a:t>
            </a:r>
          </a:p>
          <a:p>
            <a:pPr>
              <a:buNone/>
            </a:pPr>
            <a:r>
              <a:rPr b="1" dirty="0" lang="en-US" smtClean="0"/>
              <a:t>Reasons for gender analysis</a:t>
            </a:r>
          </a:p>
          <a:p>
            <a:pPr indent="-514350" marL="514350">
              <a:buFont typeface="+mj-lt"/>
              <a:buAutoNum type="alphaLcPeriod"/>
            </a:pPr>
            <a:r>
              <a:rPr dirty="0" lang="en-US" smtClean="0"/>
              <a:t>Helps to ensure that both women and men participate in and benefit from development</a:t>
            </a:r>
          </a:p>
          <a:p>
            <a:pPr indent="-514350" marL="514350">
              <a:buFont typeface="+mj-lt"/>
              <a:buAutoNum type="alphaLcPeriod"/>
            </a:pPr>
            <a:r>
              <a:rPr dirty="0" lang="en-US" smtClean="0"/>
              <a:t>Looks for root causes of gender inequality and enables us to address them.</a:t>
            </a:r>
          </a:p>
          <a:p>
            <a:pPr indent="-514350" marL="514350">
              <a:buFont typeface="+mj-lt"/>
              <a:buAutoNum type="alphaLcPeriod"/>
            </a:pPr>
            <a:r>
              <a:rPr dirty="0" lang="en-US" smtClean="0"/>
              <a:t>Helps us to look at equity of impact</a:t>
            </a:r>
          </a:p>
          <a:p>
            <a:pPr indent="-514350" marL="514350">
              <a:buFont typeface="+mj-lt"/>
              <a:buAutoNum type="alphaLcPeriod"/>
            </a:pPr>
            <a:r>
              <a:rPr dirty="0" lang="en-US" smtClean="0"/>
              <a:t>It focuses on transforming attitudes and practices to bring about change</a:t>
            </a:r>
          </a:p>
          <a:p>
            <a:pPr indent="-514350" marL="514350">
              <a:buFont typeface="+mj-lt"/>
              <a:buAutoNum type="alphaLcPeriod"/>
            </a:pPr>
            <a:r>
              <a:rPr dirty="0" lang="en-US" smtClean="0"/>
              <a:t>It helps to ensure that traditional power imbalances do not work against women and men advancement</a:t>
            </a:r>
          </a:p>
          <a:p>
            <a:pPr indent="-514350" marL="514350">
              <a:buFont typeface="+mj-lt"/>
              <a:buAutoNum type="alphaLcPeriod"/>
            </a:pPr>
            <a:r>
              <a:rPr dirty="0" lang="en-US" smtClean="0"/>
              <a:t>It enhances effectiveness of reproductive health activities</a:t>
            </a:r>
          </a:p>
          <a:p>
            <a:pPr indent="-514350" marL="514350">
              <a:buFont typeface="+mj-lt"/>
              <a:buAutoNum type="alphaLcPeriod"/>
            </a:pPr>
            <a:r>
              <a:rPr dirty="0" lang="en-US" smtClean="0"/>
              <a:t>It ensures long term sustainability by addressing underlying obstacles to development</a:t>
            </a:r>
            <a:r>
              <a:rPr lang="en-US" smtClean="0"/>
              <a:t>. </a:t>
            </a:r>
            <a:endParaRPr dirty="0"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sp>
        <p:nvSpPr>
          <p:cNvPr id="1048699" name="Title 1"/>
          <p:cNvSpPr>
            <a:spLocks noGrp="1"/>
          </p:cNvSpPr>
          <p:nvPr>
            <p:ph type="title"/>
          </p:nvPr>
        </p:nvSpPr>
        <p:spPr/>
        <p:txBody>
          <a:bodyPr/>
          <a:p>
            <a:r>
              <a:rPr dirty="0" lang="en-US" smtClean="0"/>
              <a:t>Can also be defined as</a:t>
            </a:r>
            <a:endParaRPr dirty="0" lang="en-US"/>
          </a:p>
        </p:txBody>
      </p:sp>
      <p:sp>
        <p:nvSpPr>
          <p:cNvPr id="1048700" name="Content Placeholder 2"/>
          <p:cNvSpPr>
            <a:spLocks noGrp="1"/>
          </p:cNvSpPr>
          <p:nvPr>
            <p:ph idx="1"/>
          </p:nvPr>
        </p:nvSpPr>
        <p:spPr/>
        <p:txBody>
          <a:bodyPr>
            <a:normAutofit fontScale="96875" lnSpcReduction="10000"/>
          </a:bodyPr>
          <a:p>
            <a:r>
              <a:rPr dirty="0" lang="en-US">
                <a:latin typeface="Times New Roman" panose="02020603050405020304" pitchFamily="18" charset="0"/>
                <a:cs typeface="Times New Roman" panose="02020603050405020304" pitchFamily="18" charset="0"/>
              </a:rPr>
              <a:t>Gender analysis is the process of examining roles and responsibilities or any other situation in regard to women and men; boys and girls,</a:t>
            </a:r>
            <a:r>
              <a:rPr dirty="0" lang="en-US"/>
              <a:t> for policy and program development and </a:t>
            </a:r>
            <a:r>
              <a:rPr dirty="0" lang="en-US" smtClean="0"/>
              <a:t>implementation</a:t>
            </a:r>
          </a:p>
          <a:p>
            <a:pPr indent="-742950" marL="742950">
              <a:buFont typeface="+mj-lt"/>
              <a:buAutoNum type="arabicPeriod"/>
            </a:pPr>
            <a:r>
              <a:rPr dirty="0" lang="en-US">
                <a:latin typeface="Times New Roman" panose="02020603050405020304" pitchFamily="18" charset="0"/>
                <a:cs typeface="Times New Roman" panose="02020603050405020304" pitchFamily="18" charset="0"/>
              </a:rPr>
              <a:t>Harvard analytical framework</a:t>
            </a:r>
          </a:p>
          <a:p>
            <a:pPr indent="-742950" marL="742950">
              <a:buFont typeface="+mj-lt"/>
              <a:buAutoNum type="arabicPeriod"/>
            </a:pPr>
            <a:r>
              <a:rPr dirty="0" lang="en-US">
                <a:latin typeface="Times New Roman" panose="02020603050405020304" pitchFamily="18" charset="0"/>
                <a:cs typeface="Times New Roman" panose="02020603050405020304" pitchFamily="18" charset="0"/>
              </a:rPr>
              <a:t> women’s empowerment framework </a:t>
            </a:r>
          </a:p>
          <a:p>
            <a:pPr indent="-742950" marL="742950">
              <a:buFont typeface="+mj-lt"/>
              <a:buAutoNum type="arabicPeriod"/>
            </a:pPr>
            <a:r>
              <a:rPr dirty="0" lang="en-US">
                <a:latin typeface="Times New Roman" panose="02020603050405020304" pitchFamily="18" charset="0"/>
                <a:cs typeface="Times New Roman" panose="02020603050405020304" pitchFamily="18" charset="0"/>
              </a:rPr>
              <a:t> capacity assessment and perception tool</a:t>
            </a:r>
            <a:r>
              <a:rPr dirty="0" lang="en-US"/>
              <a:t>. (CAP)</a:t>
            </a:r>
            <a:endParaRPr dirty="0" lang="en-GB"/>
          </a:p>
          <a:p>
            <a:endParaRPr dirty="0" 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225" name=""/>
        <p:cNvGrpSpPr/>
        <p:nvPr/>
      </p:nvGrpSpPr>
      <p:grpSpPr>
        <a:xfrm>
          <a:off x="0" y="0"/>
          <a:ext cx="0" cy="0"/>
          <a:chOff x="0" y="0"/>
          <a:chExt cx="0" cy="0"/>
        </a:xfrm>
      </p:grpSpPr>
      <p:sp>
        <p:nvSpPr>
          <p:cNvPr id="1048704" name="Title 1"/>
          <p:cNvSpPr>
            <a:spLocks noGrp="1"/>
          </p:cNvSpPr>
          <p:nvPr>
            <p:ph type="title"/>
          </p:nvPr>
        </p:nvSpPr>
        <p:spPr>
          <a:xfrm>
            <a:off x="457200" y="0"/>
            <a:ext cx="8229600" cy="857232"/>
          </a:xfrm>
        </p:spPr>
        <p:txBody>
          <a:bodyPr/>
          <a:p>
            <a:r>
              <a:rPr b="1" dirty="0" lang="en-US" smtClean="0"/>
              <a:t>Gender analysis models</a:t>
            </a:r>
            <a:endParaRPr b="1" dirty="0" lang="en-US"/>
          </a:p>
        </p:txBody>
      </p:sp>
      <p:sp>
        <p:nvSpPr>
          <p:cNvPr id="1048705" name="Content Placeholder 2"/>
          <p:cNvSpPr>
            <a:spLocks noGrp="1"/>
          </p:cNvSpPr>
          <p:nvPr>
            <p:ph idx="1"/>
          </p:nvPr>
        </p:nvSpPr>
        <p:spPr>
          <a:xfrm>
            <a:off x="457200" y="785794"/>
            <a:ext cx="8686800" cy="5929354"/>
          </a:xfrm>
        </p:spPr>
        <p:txBody>
          <a:bodyPr>
            <a:normAutofit/>
          </a:bodyPr>
          <a:p>
            <a:pPr indent="-514350" marL="514350">
              <a:buFont typeface="+mj-lt"/>
              <a:buAutoNum type="arabicPeriod"/>
            </a:pPr>
            <a:r>
              <a:rPr b="1" dirty="0" lang="en-US" smtClean="0"/>
              <a:t>Harvard analytical framework</a:t>
            </a:r>
          </a:p>
          <a:p>
            <a:pPr indent="-514350" marL="514350">
              <a:buFont typeface="Wingdings" pitchFamily="2" charset="2"/>
              <a:buChar char="§"/>
            </a:pPr>
            <a:r>
              <a:rPr dirty="0" lang="en-US" smtClean="0"/>
              <a:t>It uses three diagnostic tools to develop description and analysis of gender roles and relations in the community</a:t>
            </a:r>
          </a:p>
          <a:p>
            <a:pPr indent="-514350" marL="514350">
              <a:buFont typeface="Wingdings" pitchFamily="2" charset="2"/>
              <a:buChar char="§"/>
            </a:pPr>
            <a:r>
              <a:rPr dirty="0" lang="en-US" smtClean="0"/>
              <a:t>A fourth component applies to gender analysis to a needs assessment , proposal, project, evaluation or other activity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228" name=""/>
        <p:cNvGrpSpPr/>
        <p:nvPr/>
      </p:nvGrpSpPr>
      <p:grpSpPr>
        <a:xfrm>
          <a:off x="0" y="0"/>
          <a:ext cx="0" cy="0"/>
          <a:chOff x="0" y="0"/>
          <a:chExt cx="0" cy="0"/>
        </a:xfrm>
      </p:grpSpPr>
      <p:sp>
        <p:nvSpPr>
          <p:cNvPr id="1048709" name="Title 1"/>
          <p:cNvSpPr>
            <a:spLocks noGrp="1"/>
          </p:cNvSpPr>
          <p:nvPr>
            <p:ph type="title"/>
          </p:nvPr>
        </p:nvSpPr>
        <p:spPr/>
        <p:txBody>
          <a:bodyPr/>
          <a:p>
            <a:endParaRPr lang="en-US"/>
          </a:p>
        </p:txBody>
      </p:sp>
      <p:sp>
        <p:nvSpPr>
          <p:cNvPr id="1048710" name="Content Placeholder 2"/>
          <p:cNvSpPr>
            <a:spLocks noGrp="1"/>
          </p:cNvSpPr>
          <p:nvPr>
            <p:ph idx="1"/>
          </p:nvPr>
        </p:nvSpPr>
        <p:spPr/>
        <p:txBody>
          <a:bodyPr>
            <a:normAutofit fontScale="96875" lnSpcReduction="20000"/>
          </a:bodyPr>
          <a:p>
            <a:r>
              <a:rPr dirty="0" lang="en-US">
                <a:latin typeface="Times New Roman" panose="02020603050405020304" pitchFamily="18" charset="0"/>
                <a:cs typeface="Times New Roman" panose="02020603050405020304" pitchFamily="18" charset="0"/>
              </a:rPr>
              <a:t>It was developed in Harvard institute in USA.</a:t>
            </a:r>
          </a:p>
          <a:p>
            <a:r>
              <a:rPr dirty="0" lang="en-US">
                <a:latin typeface="Times New Roman" panose="02020603050405020304" pitchFamily="18" charset="0"/>
                <a:cs typeface="Times New Roman" panose="02020603050405020304" pitchFamily="18" charset="0"/>
              </a:rPr>
              <a:t>It is based on the understanding that women and men are affected by development activities differently. </a:t>
            </a:r>
          </a:p>
          <a:p>
            <a:r>
              <a:rPr dirty="0" lang="en-US">
                <a:latin typeface="Times New Roman" panose="02020603050405020304" pitchFamily="18" charset="0"/>
                <a:cs typeface="Times New Roman" panose="02020603050405020304" pitchFamily="18" charset="0"/>
              </a:rPr>
              <a:t>The framework emphasizes the role on data and information because provision of data makes women and men to be more visible in projects. </a:t>
            </a:r>
          </a:p>
          <a:p>
            <a:r>
              <a:rPr dirty="0" lang="en-US">
                <a:latin typeface="Times New Roman" panose="02020603050405020304" pitchFamily="18" charset="0"/>
                <a:cs typeface="Times New Roman" panose="02020603050405020304" pitchFamily="18" charset="0"/>
              </a:rPr>
              <a:t>It uses tools like </a:t>
            </a:r>
            <a:r>
              <a:rPr b="1" dirty="0" lang="en-US">
                <a:latin typeface="Times New Roman" panose="02020603050405020304" pitchFamily="18" charset="0"/>
                <a:cs typeface="Times New Roman" panose="02020603050405020304" pitchFamily="18" charset="0"/>
              </a:rPr>
              <a:t>activity profile, access and control profile</a:t>
            </a:r>
            <a:endParaRPr dirty="0" lang="en-GB">
              <a:latin typeface="Times New Roman" panose="02020603050405020304" pitchFamily="18" charset="0"/>
              <a:cs typeface="Times New Roman" panose="02020603050405020304" pitchFamily="18" charset="0"/>
            </a:endParaRPr>
          </a:p>
          <a:p>
            <a:endParaRPr dirty="0" lang="en-GB"/>
          </a:p>
          <a:p>
            <a:endParaRPr dirty="0"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8711" name="Title 1"/>
          <p:cNvSpPr>
            <a:spLocks noGrp="1"/>
          </p:cNvSpPr>
          <p:nvPr>
            <p:ph type="title"/>
          </p:nvPr>
        </p:nvSpPr>
        <p:spPr/>
        <p:txBody>
          <a:bodyPr>
            <a:normAutofit fontScale="90000"/>
          </a:bodyPr>
          <a:p>
            <a:r>
              <a:rPr b="1" dirty="0" lang="en-US">
                <a:latin typeface="Times New Roman" panose="02020603050405020304" pitchFamily="18" charset="0"/>
                <a:cs typeface="Times New Roman" panose="02020603050405020304" pitchFamily="18" charset="0"/>
              </a:rPr>
              <a:t>Activity Profile </a:t>
            </a:r>
            <a:r>
              <a:rPr dirty="0" lang="en-GB">
                <a:latin typeface="Times New Roman" panose="02020603050405020304" pitchFamily="18" charset="0"/>
                <a:cs typeface="Times New Roman" panose="02020603050405020304" pitchFamily="18" charset="0"/>
              </a:rPr>
              <a:t/>
            </a:r>
            <a:br>
              <a:rPr dirty="0" lang="en-GB">
                <a:latin typeface="Times New Roman" panose="02020603050405020304" pitchFamily="18" charset="0"/>
                <a:cs typeface="Times New Roman" panose="02020603050405020304" pitchFamily="18" charset="0"/>
              </a:rPr>
            </a:br>
            <a:endParaRPr dirty="0" lang="en-US"/>
          </a:p>
        </p:txBody>
      </p:sp>
      <p:sp>
        <p:nvSpPr>
          <p:cNvPr id="1048712" name="Content Placeholder 2"/>
          <p:cNvSpPr>
            <a:spLocks noGrp="1"/>
          </p:cNvSpPr>
          <p:nvPr>
            <p:ph idx="1"/>
          </p:nvPr>
        </p:nvSpPr>
        <p:spPr/>
        <p:txBody>
          <a:bodyPr>
            <a:normAutofit fontScale="81250" lnSpcReduction="10000"/>
          </a:bodyPr>
          <a:p>
            <a:r>
              <a:rPr dirty="0" lang="en-US">
                <a:latin typeface="Times New Roman" panose="02020603050405020304" pitchFamily="18" charset="0"/>
                <a:cs typeface="Times New Roman" panose="02020603050405020304" pitchFamily="18" charset="0"/>
              </a:rPr>
              <a:t>The activity profile identifies all </a:t>
            </a:r>
            <a:r>
              <a:rPr b="1" dirty="0" lang="en-US">
                <a:latin typeface="Times New Roman" panose="02020603050405020304" pitchFamily="18" charset="0"/>
                <a:cs typeface="Times New Roman" panose="02020603050405020304" pitchFamily="18" charset="0"/>
              </a:rPr>
              <a:t>relevant productive and reproductive tasks </a:t>
            </a:r>
            <a:r>
              <a:rPr dirty="0" lang="en-US">
                <a:latin typeface="Times New Roman" panose="02020603050405020304" pitchFamily="18" charset="0"/>
                <a:cs typeface="Times New Roman" panose="02020603050405020304" pitchFamily="18" charset="0"/>
              </a:rPr>
              <a:t>of the community and addresses the question ‘who does what?’ In each case, men’s and women’s work is shown. </a:t>
            </a:r>
          </a:p>
          <a:p>
            <a:r>
              <a:rPr dirty="0" lang="en-US">
                <a:latin typeface="Times New Roman" panose="02020603050405020304" pitchFamily="18" charset="0"/>
                <a:cs typeface="Times New Roman" panose="02020603050405020304" pitchFamily="18" charset="0"/>
              </a:rPr>
              <a:t>The activity profile is captured by the use of the daily activity profile tool. </a:t>
            </a:r>
            <a:endParaRPr dirty="0" lang="en-GB">
              <a:latin typeface="Times New Roman" panose="02020603050405020304" pitchFamily="18" charset="0"/>
              <a:cs typeface="Times New Roman" panose="02020603050405020304" pitchFamily="18" charset="0"/>
            </a:endParaRPr>
          </a:p>
          <a:p>
            <a:r>
              <a:rPr b="1" dirty="0" lang="en-US">
                <a:latin typeface="Times New Roman" panose="02020603050405020304" pitchFamily="18" charset="0"/>
                <a:cs typeface="Times New Roman" panose="02020603050405020304" pitchFamily="18" charset="0"/>
              </a:rPr>
              <a:t>Daily Activity Profile Tool </a:t>
            </a:r>
            <a:endParaRPr dirty="0" lang="en-GB">
              <a:latin typeface="Times New Roman" panose="02020603050405020304" pitchFamily="18" charset="0"/>
              <a:cs typeface="Times New Roman" panose="02020603050405020304" pitchFamily="18" charset="0"/>
            </a:endParaRPr>
          </a:p>
          <a:p>
            <a:r>
              <a:rPr dirty="0" lang="en-US">
                <a:latin typeface="Times New Roman" panose="02020603050405020304" pitchFamily="18" charset="0"/>
                <a:cs typeface="Times New Roman" panose="02020603050405020304" pitchFamily="18" charset="0"/>
              </a:rPr>
              <a:t>It is also called the 24 hour daily calendar. It describes how women or girls and men and boys spend a typical day from the time they wake up until the time they go to sleep. </a:t>
            </a:r>
            <a:endParaRPr dirty="0" lang="en-GB">
              <a:latin typeface="Times New Roman" panose="02020603050405020304" pitchFamily="18" charset="0"/>
              <a:cs typeface="Times New Roman" panose="02020603050405020304" pitchFamily="18" charset="0"/>
            </a:endParaRPr>
          </a:p>
          <a:p>
            <a:endParaRPr dirty="0" lang="en-GB"/>
          </a:p>
          <a:p>
            <a:endParaRPr dirty="0"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230" name=""/>
        <p:cNvGrpSpPr/>
        <p:nvPr/>
      </p:nvGrpSpPr>
      <p:grpSpPr>
        <a:xfrm>
          <a:off x="0" y="0"/>
          <a:ext cx="0" cy="0"/>
          <a:chOff x="0" y="0"/>
          <a:chExt cx="0" cy="0"/>
        </a:xfrm>
      </p:grpSpPr>
      <p:sp>
        <p:nvSpPr>
          <p:cNvPr id="1048713" name="Title 1"/>
          <p:cNvSpPr>
            <a:spLocks noGrp="1"/>
          </p:cNvSpPr>
          <p:nvPr>
            <p:ph type="title"/>
          </p:nvPr>
        </p:nvSpPr>
        <p:spPr/>
        <p:txBody>
          <a:bodyPr/>
          <a:p>
            <a:r>
              <a:rPr dirty="0" lang="en-US" err="1" smtClean="0"/>
              <a:t>Cont</a:t>
            </a:r>
            <a:r>
              <a:rPr dirty="0" lang="en-US" smtClean="0"/>
              <a:t>’</a:t>
            </a:r>
            <a:endParaRPr dirty="0" lang="en-US"/>
          </a:p>
        </p:txBody>
      </p:sp>
      <p:pic>
        <p:nvPicPr>
          <p:cNvPr id="2097154" name="Content Placeholder 3"/>
          <p:cNvPicPr>
            <a:picLocks noGrp="1"/>
          </p:cNvPicPr>
          <p:nvPr>
            <p:ph idx="1"/>
          </p:nvPr>
        </p:nvPicPr>
        <p:blipFill>
          <a:blip xmlns:r="http://schemas.openxmlformats.org/officeDocument/2006/relationships" r:embed="rId1"/>
          <a:srcRect l="47596" t="21042" r="28526" b="67936"/>
          <a:stretch>
            <a:fillRect/>
          </a:stretch>
        </p:blipFill>
        <p:spPr bwMode="auto">
          <a:xfrm>
            <a:off x="1043608" y="3325660"/>
            <a:ext cx="6552727" cy="2479604"/>
          </a:xfrm>
          <a:prstGeom prst="rect"/>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231" name=""/>
        <p:cNvGrpSpPr/>
        <p:nvPr/>
      </p:nvGrpSpPr>
      <p:grpSpPr>
        <a:xfrm>
          <a:off x="0" y="0"/>
          <a:ext cx="0" cy="0"/>
          <a:chOff x="0" y="0"/>
          <a:chExt cx="0" cy="0"/>
        </a:xfrm>
      </p:grpSpPr>
      <p:sp>
        <p:nvSpPr>
          <p:cNvPr id="1048714" name="Title 1"/>
          <p:cNvSpPr>
            <a:spLocks noGrp="1"/>
          </p:cNvSpPr>
          <p:nvPr>
            <p:ph type="title"/>
          </p:nvPr>
        </p:nvSpPr>
        <p:spPr/>
        <p:txBody>
          <a:bodyPr/>
          <a:p>
            <a:r>
              <a:rPr b="1" dirty="0" lang="en-US">
                <a:latin typeface="Times New Roman" panose="02020603050405020304" pitchFamily="18" charset="0"/>
                <a:cs typeface="Times New Roman" panose="02020603050405020304" pitchFamily="18" charset="0"/>
              </a:rPr>
              <a:t>The Access and Control Profile</a:t>
            </a:r>
            <a:endParaRPr dirty="0" lang="en-US"/>
          </a:p>
        </p:txBody>
      </p:sp>
      <p:sp>
        <p:nvSpPr>
          <p:cNvPr id="1048715" name="Content Placeholder 2"/>
          <p:cNvSpPr>
            <a:spLocks noGrp="1"/>
          </p:cNvSpPr>
          <p:nvPr>
            <p:ph idx="1"/>
          </p:nvPr>
        </p:nvSpPr>
        <p:spPr/>
        <p:txBody>
          <a:bodyPr/>
          <a:p>
            <a:r>
              <a:rPr dirty="0" lang="en-US">
                <a:latin typeface="Times New Roman" panose="02020603050405020304" pitchFamily="18" charset="0"/>
                <a:cs typeface="Times New Roman" panose="02020603050405020304" pitchFamily="18" charset="0"/>
              </a:rPr>
              <a:t>Identifies resources and benefits associated with the roles delineated in the activity profile. </a:t>
            </a:r>
          </a:p>
          <a:p>
            <a:r>
              <a:rPr dirty="0" lang="en-US">
                <a:latin typeface="Times New Roman" panose="02020603050405020304" pitchFamily="18" charset="0"/>
                <a:cs typeface="Times New Roman" panose="02020603050405020304" pitchFamily="18" charset="0"/>
              </a:rPr>
              <a:t>Besides physical resources and benefits, such as land and capital, these can include access to time and education, political power and outside income. </a:t>
            </a:r>
            <a:endParaRPr dirty="0" lang="en-GB">
              <a:latin typeface="Times New Roman" panose="02020603050405020304" pitchFamily="18" charset="0"/>
              <a:cs typeface="Times New Roman" panose="02020603050405020304" pitchFamily="18" charset="0"/>
            </a:endParaRPr>
          </a:p>
          <a:p>
            <a:endParaRPr dirty="0" lang="en-GB"/>
          </a:p>
          <a:p>
            <a:pPr indent="0" marL="0">
              <a:buNone/>
            </a:pPr>
            <a:endParaRPr dirty="0"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232" name=""/>
        <p:cNvGrpSpPr/>
        <p:nvPr/>
      </p:nvGrpSpPr>
      <p:grpSpPr>
        <a:xfrm>
          <a:off x="0" y="0"/>
          <a:ext cx="0" cy="0"/>
          <a:chOff x="0" y="0"/>
          <a:chExt cx="0" cy="0"/>
        </a:xfrm>
      </p:grpSpPr>
      <p:sp>
        <p:nvSpPr>
          <p:cNvPr id="1048716" name="Title 1"/>
          <p:cNvSpPr>
            <a:spLocks noGrp="1"/>
          </p:cNvSpPr>
          <p:nvPr>
            <p:ph type="title"/>
          </p:nvPr>
        </p:nvSpPr>
        <p:spPr/>
        <p:txBody>
          <a:bodyPr/>
          <a:p>
            <a:endParaRPr lang="en-US"/>
          </a:p>
        </p:txBody>
      </p:sp>
      <p:pic>
        <p:nvPicPr>
          <p:cNvPr id="2097155" name="Content Placeholder 3"/>
          <p:cNvPicPr>
            <a:picLocks noGrp="1"/>
          </p:cNvPicPr>
          <p:nvPr>
            <p:ph idx="1"/>
          </p:nvPr>
        </p:nvPicPr>
        <p:blipFill>
          <a:blip xmlns:r="http://schemas.openxmlformats.org/officeDocument/2006/relationships" r:embed="rId1"/>
          <a:srcRect l="41667" t="21443" r="24519" b="61924"/>
          <a:stretch>
            <a:fillRect/>
          </a:stretch>
        </p:blipFill>
        <p:spPr bwMode="auto">
          <a:xfrm>
            <a:off x="971600" y="2564904"/>
            <a:ext cx="6480720" cy="3888432"/>
          </a:xfrm>
          <a:prstGeom prst="rect"/>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76" name=""/>
        <p:cNvGrpSpPr/>
        <p:nvPr/>
      </p:nvGrpSpPr>
      <p:grpSpPr>
        <a:xfrm>
          <a:off x="0" y="0"/>
          <a:ext cx="0" cy="0"/>
          <a:chOff x="0" y="0"/>
          <a:chExt cx="0" cy="0"/>
        </a:xfrm>
      </p:grpSpPr>
      <p:sp>
        <p:nvSpPr>
          <p:cNvPr id="1048616" name="Title 1"/>
          <p:cNvSpPr>
            <a:spLocks noGrp="1"/>
          </p:cNvSpPr>
          <p:nvPr>
            <p:ph type="title"/>
          </p:nvPr>
        </p:nvSpPr>
        <p:spPr>
          <a:xfrm>
            <a:off x="457200" y="0"/>
            <a:ext cx="8229600" cy="785794"/>
          </a:xfrm>
        </p:spPr>
        <p:txBody>
          <a:bodyPr/>
          <a:p>
            <a:r>
              <a:rPr dirty="0" lang="en-US" smtClean="0"/>
              <a:t>17 SDGs</a:t>
            </a:r>
            <a:endParaRPr dirty="0" lang="en-US"/>
          </a:p>
        </p:txBody>
      </p:sp>
      <p:sp>
        <p:nvSpPr>
          <p:cNvPr id="1048617" name="Content Placeholder 2"/>
          <p:cNvSpPr>
            <a:spLocks noGrp="1"/>
          </p:cNvSpPr>
          <p:nvPr>
            <p:ph idx="1"/>
          </p:nvPr>
        </p:nvSpPr>
        <p:spPr>
          <a:xfrm>
            <a:off x="457200" y="714356"/>
            <a:ext cx="8686800" cy="6143644"/>
          </a:xfrm>
        </p:spPr>
        <p:txBody>
          <a:bodyPr>
            <a:normAutofit fontScale="92500"/>
          </a:bodyPr>
          <a:p>
            <a:pPr>
              <a:buNone/>
            </a:pPr>
            <a:r>
              <a:rPr b="1" dirty="0" lang="en-US" smtClean="0"/>
              <a:t>Goal 1: No Poverty</a:t>
            </a:r>
            <a:endParaRPr dirty="0" lang="en-US" smtClean="0"/>
          </a:p>
          <a:p>
            <a:r>
              <a:rPr dirty="0" lang="en-US" smtClean="0"/>
              <a:t>End Poverty in All its Forms – Everywhere .</a:t>
            </a:r>
          </a:p>
          <a:p>
            <a:pPr>
              <a:buNone/>
            </a:pPr>
            <a:r>
              <a:rPr b="1" dirty="0" lang="en-US" smtClean="0"/>
              <a:t>Goal 2: Zero Hunger-</a:t>
            </a:r>
            <a:r>
              <a:rPr dirty="0" lang="en-US" smtClean="0"/>
              <a:t> End hunger, achieve food security and improved nutrition and promote sustainable agriculture</a:t>
            </a:r>
          </a:p>
          <a:p>
            <a:pPr>
              <a:buNone/>
            </a:pPr>
            <a:r>
              <a:rPr b="1" dirty="0" lang="en-US" smtClean="0"/>
              <a:t>Goal 3: Good Health and Well-being-</a:t>
            </a:r>
            <a:r>
              <a:rPr dirty="0" lang="en-US" smtClean="0"/>
              <a:t> – Ensure healthy lives and promote well-being for all at all ages</a:t>
            </a:r>
          </a:p>
          <a:p>
            <a:pPr>
              <a:buNone/>
            </a:pPr>
            <a:endParaRPr dirty="0" lang="en-US" smtClean="0"/>
          </a:p>
          <a:p>
            <a:pPr>
              <a:buNone/>
            </a:pPr>
            <a:r>
              <a:rPr b="1" dirty="0" lang="en-US" smtClean="0"/>
              <a:t>Goal 4: Quality Education-</a:t>
            </a:r>
            <a:r>
              <a:rPr dirty="0" lang="en-US" smtClean="0"/>
              <a:t> – Ensure inclusive and equitable quality education and promote lifelong learning opportunities for all. </a:t>
            </a:r>
            <a:br>
              <a:rPr dirty="0" lang="en-US" smtClean="0"/>
            </a:br>
            <a:endParaRPr dirty="0" lang="en-US" smtClean="0"/>
          </a:p>
          <a:p>
            <a:pPr lvl="0">
              <a:buNone/>
            </a:pPr>
            <a:endParaRPr dirty="0" lang="en-US"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233" name=""/>
        <p:cNvGrpSpPr/>
        <p:nvPr/>
      </p:nvGrpSpPr>
      <p:grpSpPr>
        <a:xfrm>
          <a:off x="0" y="0"/>
          <a:ext cx="0" cy="0"/>
          <a:chOff x="0" y="0"/>
          <a:chExt cx="0" cy="0"/>
        </a:xfrm>
      </p:grpSpPr>
      <p:sp>
        <p:nvSpPr>
          <p:cNvPr id="1048717" name="Title 1"/>
          <p:cNvSpPr>
            <a:spLocks noGrp="1"/>
          </p:cNvSpPr>
          <p:nvPr>
            <p:ph type="title"/>
          </p:nvPr>
        </p:nvSpPr>
        <p:spPr>
          <a:xfrm>
            <a:off x="611560" y="476672"/>
            <a:ext cx="8075240" cy="864096"/>
          </a:xfrm>
        </p:spPr>
        <p:txBody>
          <a:bodyPr>
            <a:normAutofit fontScale="90000"/>
          </a:bodyPr>
          <a:p>
            <a:r>
              <a:rPr dirty="0" lang="en-US" smtClean="0"/>
              <a:t> </a:t>
            </a:r>
            <a:br>
              <a:rPr dirty="0" lang="en-US" smtClean="0"/>
            </a:br>
            <a:r>
              <a:rPr dirty="0" lang="en-US" smtClean="0"/>
              <a:t>2.</a:t>
            </a:r>
            <a:r>
              <a:rPr b="1" dirty="0" sz="4000" lang="en-US" smtClean="0"/>
              <a:t>Women's </a:t>
            </a:r>
            <a:r>
              <a:rPr b="1" dirty="0" sz="4000" lang="en-US"/>
              <a:t>empowerment framework  </a:t>
            </a:r>
            <a:br>
              <a:rPr b="1" dirty="0" sz="4000" lang="en-US"/>
            </a:br>
            <a:endParaRPr dirty="0" sz="4000" lang="en-US"/>
          </a:p>
        </p:txBody>
      </p:sp>
      <p:sp>
        <p:nvSpPr>
          <p:cNvPr id="1048718" name="Content Placeholder 2"/>
          <p:cNvSpPr>
            <a:spLocks noGrp="1"/>
          </p:cNvSpPr>
          <p:nvPr>
            <p:ph idx="1"/>
          </p:nvPr>
        </p:nvSpPr>
        <p:spPr/>
        <p:txBody>
          <a:bodyPr/>
          <a:p>
            <a:pPr indent="-514350" marL="514350">
              <a:buFont typeface="Wingdings" pitchFamily="2" charset="2"/>
              <a:buChar char="§"/>
            </a:pPr>
            <a:r>
              <a:rPr dirty="0" lang="en-US" smtClean="0"/>
              <a:t>This </a:t>
            </a:r>
            <a:r>
              <a:rPr dirty="0" lang="en-US"/>
              <a:t>model emphasizes on women participation and women's issues at every stage of the development cycle, with overall goal of overcoming women's inequality. </a:t>
            </a:r>
          </a:p>
          <a:p>
            <a:pPr indent="-514350" marL="514350">
              <a:buFont typeface="Wingdings" pitchFamily="2" charset="2"/>
              <a:buChar char="§"/>
            </a:pPr>
            <a:r>
              <a:rPr dirty="0" lang="en-US"/>
              <a:t>The framework consist of a five level scale of increasing equality and empowerment</a:t>
            </a:r>
          </a:p>
          <a:p>
            <a:endParaRPr dirty="0"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236" name=""/>
        <p:cNvGrpSpPr/>
        <p:nvPr/>
      </p:nvGrpSpPr>
      <p:grpSpPr>
        <a:xfrm>
          <a:off x="0" y="0"/>
          <a:ext cx="0" cy="0"/>
          <a:chOff x="0" y="0"/>
          <a:chExt cx="0" cy="0"/>
        </a:xfrm>
      </p:grpSpPr>
      <p:sp>
        <p:nvSpPr>
          <p:cNvPr id="1048722" name="Title 1"/>
          <p:cNvSpPr>
            <a:spLocks noGrp="1"/>
          </p:cNvSpPr>
          <p:nvPr>
            <p:ph type="title"/>
          </p:nvPr>
        </p:nvSpPr>
        <p:spPr/>
        <p:txBody>
          <a:bodyPr>
            <a:normAutofit fontScale="90000"/>
          </a:bodyPr>
          <a:p>
            <a:r>
              <a:rPr dirty="0" lang="en-US">
                <a:latin typeface="Times New Roman" panose="02020603050405020304" pitchFamily="18" charset="0"/>
                <a:cs typeface="Times New Roman" panose="02020603050405020304" pitchFamily="18" charset="0"/>
              </a:rPr>
              <a:t>These are listed from highest to lowest. </a:t>
            </a:r>
            <a:r>
              <a:rPr dirty="0" lang="en-GB">
                <a:latin typeface="Times New Roman" panose="02020603050405020304" pitchFamily="18" charset="0"/>
                <a:cs typeface="Times New Roman" panose="02020603050405020304" pitchFamily="18" charset="0"/>
              </a:rPr>
              <a:t/>
            </a:r>
            <a:br>
              <a:rPr dirty="0" lang="en-GB">
                <a:latin typeface="Times New Roman" panose="02020603050405020304" pitchFamily="18" charset="0"/>
                <a:cs typeface="Times New Roman" panose="02020603050405020304" pitchFamily="18" charset="0"/>
              </a:rPr>
            </a:br>
            <a:endParaRPr dirty="0" lang="en-US"/>
          </a:p>
        </p:txBody>
      </p:sp>
      <p:sp>
        <p:nvSpPr>
          <p:cNvPr id="1048723" name="Content Placeholder 2"/>
          <p:cNvSpPr>
            <a:spLocks noGrp="1"/>
          </p:cNvSpPr>
          <p:nvPr>
            <p:ph idx="1"/>
          </p:nvPr>
        </p:nvSpPr>
        <p:spPr>
          <a:xfrm>
            <a:off x="457200" y="1124744"/>
            <a:ext cx="8229600" cy="5184576"/>
          </a:xfrm>
        </p:spPr>
        <p:txBody>
          <a:bodyPr>
            <a:normAutofit fontScale="84375" lnSpcReduction="10000"/>
          </a:bodyPr>
          <a:p>
            <a:pPr lvl="0"/>
            <a:r>
              <a:rPr b="1" dirty="0" lang="en-US">
                <a:latin typeface="Times New Roman" panose="02020603050405020304" pitchFamily="18" charset="0"/>
                <a:cs typeface="Times New Roman" panose="02020603050405020304" pitchFamily="18" charset="0"/>
              </a:rPr>
              <a:t>Control: </a:t>
            </a:r>
            <a:r>
              <a:rPr dirty="0" lang="en-US">
                <a:latin typeface="Times New Roman" panose="02020603050405020304" pitchFamily="18" charset="0"/>
                <a:cs typeface="Times New Roman" panose="02020603050405020304" pitchFamily="18" charset="0"/>
              </a:rPr>
              <a:t>equal control over in decision-making over factors of production. </a:t>
            </a:r>
            <a:endParaRPr dirty="0" lang="en-GB">
              <a:latin typeface="Times New Roman" panose="02020603050405020304" pitchFamily="18" charset="0"/>
              <a:cs typeface="Times New Roman" panose="02020603050405020304" pitchFamily="18" charset="0"/>
            </a:endParaRPr>
          </a:p>
          <a:p>
            <a:pPr lvl="0"/>
            <a:r>
              <a:rPr b="1" dirty="0" lang="en-US">
                <a:latin typeface="Times New Roman" panose="02020603050405020304" pitchFamily="18" charset="0"/>
                <a:cs typeface="Times New Roman" panose="02020603050405020304" pitchFamily="18" charset="0"/>
              </a:rPr>
              <a:t>Participation: </a:t>
            </a:r>
            <a:r>
              <a:rPr dirty="0" lang="en-US">
                <a:latin typeface="Times New Roman" panose="02020603050405020304" pitchFamily="18" charset="0"/>
                <a:cs typeface="Times New Roman" panose="02020603050405020304" pitchFamily="18" charset="0"/>
              </a:rPr>
              <a:t>equal participation in decision-making processes related to policymaking, planning and administration. </a:t>
            </a:r>
            <a:endParaRPr dirty="0" lang="en-GB">
              <a:latin typeface="Times New Roman" panose="02020603050405020304" pitchFamily="18" charset="0"/>
              <a:cs typeface="Times New Roman" panose="02020603050405020304" pitchFamily="18" charset="0"/>
            </a:endParaRPr>
          </a:p>
          <a:p>
            <a:pPr lvl="0"/>
            <a:r>
              <a:rPr b="1" dirty="0" lang="en-US" err="1">
                <a:latin typeface="Times New Roman" panose="02020603050405020304" pitchFamily="18" charset="0"/>
                <a:cs typeface="Times New Roman" panose="02020603050405020304" pitchFamily="18" charset="0"/>
              </a:rPr>
              <a:t>Conscientization</a:t>
            </a:r>
            <a:r>
              <a:rPr b="1" dirty="0" lang="en-US">
                <a:latin typeface="Times New Roman" panose="02020603050405020304" pitchFamily="18" charset="0"/>
                <a:cs typeface="Times New Roman" panose="02020603050405020304" pitchFamily="18" charset="0"/>
              </a:rPr>
              <a:t>: </a:t>
            </a:r>
            <a:r>
              <a:rPr dirty="0" lang="en-US">
                <a:latin typeface="Times New Roman" panose="02020603050405020304" pitchFamily="18" charset="0"/>
                <a:cs typeface="Times New Roman" panose="02020603050405020304" pitchFamily="18" charset="0"/>
              </a:rPr>
              <a:t>attaining equal understanding of gender roles and a gender division of </a:t>
            </a:r>
            <a:r>
              <a:rPr dirty="0" lang="en-US" err="1">
                <a:latin typeface="Times New Roman" panose="02020603050405020304" pitchFamily="18" charset="0"/>
                <a:cs typeface="Times New Roman" panose="02020603050405020304" pitchFamily="18" charset="0"/>
              </a:rPr>
              <a:t>labour</a:t>
            </a:r>
            <a:r>
              <a:rPr dirty="0" lang="en-US">
                <a:latin typeface="Times New Roman" panose="02020603050405020304" pitchFamily="18" charset="0"/>
                <a:cs typeface="Times New Roman" panose="02020603050405020304" pitchFamily="18" charset="0"/>
              </a:rPr>
              <a:t> that is fair and agreeable. </a:t>
            </a:r>
            <a:endParaRPr dirty="0" lang="en-GB">
              <a:latin typeface="Times New Roman" panose="02020603050405020304" pitchFamily="18" charset="0"/>
              <a:cs typeface="Times New Roman" panose="02020603050405020304" pitchFamily="18" charset="0"/>
            </a:endParaRPr>
          </a:p>
          <a:p>
            <a:pPr lvl="0"/>
            <a:r>
              <a:rPr b="1" dirty="0" lang="en-US">
                <a:latin typeface="Times New Roman" panose="02020603050405020304" pitchFamily="18" charset="0"/>
                <a:cs typeface="Times New Roman" panose="02020603050405020304" pitchFamily="18" charset="0"/>
              </a:rPr>
              <a:t>Access; </a:t>
            </a:r>
            <a:r>
              <a:rPr dirty="0" lang="en-US">
                <a:latin typeface="Times New Roman" panose="02020603050405020304" pitchFamily="18" charset="0"/>
                <a:cs typeface="Times New Roman" panose="02020603050405020304" pitchFamily="18" charset="0"/>
              </a:rPr>
              <a:t>equal access to the factors of production by removing discriminatory provisions in the laws. </a:t>
            </a:r>
            <a:endParaRPr dirty="0" lang="en-GB">
              <a:latin typeface="Times New Roman" panose="02020603050405020304" pitchFamily="18" charset="0"/>
              <a:cs typeface="Times New Roman" panose="02020603050405020304" pitchFamily="18" charset="0"/>
            </a:endParaRPr>
          </a:p>
          <a:p>
            <a:pPr lvl="0"/>
            <a:r>
              <a:rPr b="1" dirty="0" lang="en-US">
                <a:latin typeface="Times New Roman" panose="02020603050405020304" pitchFamily="18" charset="0"/>
                <a:cs typeface="Times New Roman" panose="02020603050405020304" pitchFamily="18" charset="0"/>
              </a:rPr>
              <a:t>Welfare: </a:t>
            </a:r>
            <a:r>
              <a:rPr dirty="0" lang="en-US">
                <a:latin typeface="Times New Roman" panose="02020603050405020304" pitchFamily="18" charset="0"/>
                <a:cs typeface="Times New Roman" panose="02020603050405020304" pitchFamily="18" charset="0"/>
              </a:rPr>
              <a:t>having equal access to material welfare (food, income, medical care). </a:t>
            </a:r>
            <a:endParaRPr dirty="0" lang="en-GB">
              <a:latin typeface="Times New Roman" panose="02020603050405020304" pitchFamily="18" charset="0"/>
              <a:cs typeface="Times New Roman" panose="02020603050405020304" pitchFamily="18" charset="0"/>
            </a:endParaRPr>
          </a:p>
          <a:p>
            <a:endParaRPr dirty="0" lang="en-GB"/>
          </a:p>
          <a:p>
            <a:endParaRPr dirty="0"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237" name=""/>
        <p:cNvGrpSpPr/>
        <p:nvPr/>
      </p:nvGrpSpPr>
      <p:grpSpPr>
        <a:xfrm>
          <a:off x="0" y="0"/>
          <a:ext cx="0" cy="0"/>
          <a:chOff x="0" y="0"/>
          <a:chExt cx="0" cy="0"/>
        </a:xfrm>
      </p:grpSpPr>
      <p:sp>
        <p:nvSpPr>
          <p:cNvPr id="1048724" name="Title 1"/>
          <p:cNvSpPr>
            <a:spLocks noGrp="1"/>
          </p:cNvSpPr>
          <p:nvPr>
            <p:ph type="title"/>
          </p:nvPr>
        </p:nvSpPr>
        <p:spPr/>
        <p:txBody>
          <a:bodyPr/>
          <a:p>
            <a:endParaRPr lang="en-US"/>
          </a:p>
        </p:txBody>
      </p:sp>
      <p:sp>
        <p:nvSpPr>
          <p:cNvPr id="1048725" name="Content Placeholder 2"/>
          <p:cNvSpPr>
            <a:spLocks noGrp="1"/>
          </p:cNvSpPr>
          <p:nvPr>
            <p:ph idx="1"/>
          </p:nvPr>
        </p:nvSpPr>
        <p:spPr/>
        <p:txBody>
          <a:bodyPr>
            <a:normAutofit fontScale="96875" lnSpcReduction="10000"/>
          </a:bodyPr>
          <a:p>
            <a:r>
              <a:rPr dirty="0" lang="en-US">
                <a:latin typeface="Times New Roman" panose="02020603050405020304" pitchFamily="18" charset="0"/>
                <a:cs typeface="Times New Roman" panose="02020603050405020304" pitchFamily="18" charset="0"/>
              </a:rPr>
              <a:t>The framework also identifies three levels of recognition of women’s issues in project objectives: </a:t>
            </a:r>
            <a:endParaRPr dirty="0" lang="en-GB">
              <a:latin typeface="Times New Roman" panose="02020603050405020304" pitchFamily="18" charset="0"/>
              <a:cs typeface="Times New Roman" panose="02020603050405020304" pitchFamily="18" charset="0"/>
            </a:endParaRPr>
          </a:p>
          <a:p>
            <a:pPr lvl="0"/>
            <a:r>
              <a:rPr b="1" dirty="0" lang="en-US">
                <a:latin typeface="Times New Roman" panose="02020603050405020304" pitchFamily="18" charset="0"/>
                <a:cs typeface="Times New Roman" panose="02020603050405020304" pitchFamily="18" charset="0"/>
              </a:rPr>
              <a:t>Negative level: </a:t>
            </a:r>
            <a:r>
              <a:rPr dirty="0" lang="en-US">
                <a:latin typeface="Times New Roman" panose="02020603050405020304" pitchFamily="18" charset="0"/>
                <a:cs typeface="Times New Roman" panose="02020603050405020304" pitchFamily="18" charset="0"/>
              </a:rPr>
              <a:t>ignores women’s issues. </a:t>
            </a:r>
            <a:endParaRPr dirty="0" lang="en-GB">
              <a:latin typeface="Times New Roman" panose="02020603050405020304" pitchFamily="18" charset="0"/>
              <a:cs typeface="Times New Roman" panose="02020603050405020304" pitchFamily="18" charset="0"/>
            </a:endParaRPr>
          </a:p>
          <a:p>
            <a:pPr lvl="0"/>
            <a:r>
              <a:rPr b="1" dirty="0" lang="en-US">
                <a:latin typeface="Times New Roman" panose="02020603050405020304" pitchFamily="18" charset="0"/>
                <a:cs typeface="Times New Roman" panose="02020603050405020304" pitchFamily="18" charset="0"/>
              </a:rPr>
              <a:t>Neutral level: </a:t>
            </a:r>
            <a:r>
              <a:rPr dirty="0" lang="en-US">
                <a:latin typeface="Times New Roman" panose="02020603050405020304" pitchFamily="18" charset="0"/>
                <a:cs typeface="Times New Roman" panose="02020603050405020304" pitchFamily="18" charset="0"/>
              </a:rPr>
              <a:t>recognizes women’s issues and ensures only that women’s positions are not further undermined. </a:t>
            </a:r>
            <a:endParaRPr dirty="0" lang="en-GB">
              <a:latin typeface="Times New Roman" panose="02020603050405020304" pitchFamily="18" charset="0"/>
              <a:cs typeface="Times New Roman" panose="02020603050405020304" pitchFamily="18" charset="0"/>
            </a:endParaRPr>
          </a:p>
          <a:p>
            <a:pPr lvl="0"/>
            <a:r>
              <a:rPr b="1" dirty="0" lang="en-US">
                <a:latin typeface="Times New Roman" panose="02020603050405020304" pitchFamily="18" charset="0"/>
                <a:cs typeface="Times New Roman" panose="02020603050405020304" pitchFamily="18" charset="0"/>
              </a:rPr>
              <a:t>Positive level: </a:t>
            </a:r>
            <a:r>
              <a:rPr dirty="0" lang="en-US">
                <a:latin typeface="Times New Roman" panose="02020603050405020304" pitchFamily="18" charset="0"/>
                <a:cs typeface="Times New Roman" panose="02020603050405020304" pitchFamily="18" charset="0"/>
              </a:rPr>
              <a:t>focuses on improving the position of women. </a:t>
            </a:r>
            <a:endParaRPr dirty="0" lang="en-GB">
              <a:latin typeface="Times New Roman" panose="02020603050405020304" pitchFamily="18" charset="0"/>
              <a:cs typeface="Times New Roman" panose="02020603050405020304" pitchFamily="18" charset="0"/>
            </a:endParaRPr>
          </a:p>
          <a:p>
            <a:endParaRPr dirty="0" lang="en-GB"/>
          </a:p>
          <a:p>
            <a:pPr indent="0" marL="0">
              <a:buNone/>
            </a:pPr>
            <a:endParaRPr dirty="0"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240" name=""/>
        <p:cNvGrpSpPr/>
        <p:nvPr/>
      </p:nvGrpSpPr>
      <p:grpSpPr>
        <a:xfrm>
          <a:off x="0" y="0"/>
          <a:ext cx="0" cy="0"/>
          <a:chOff x="0" y="0"/>
          <a:chExt cx="0" cy="0"/>
        </a:xfrm>
      </p:grpSpPr>
      <p:sp>
        <p:nvSpPr>
          <p:cNvPr id="1048729" name="Title 1"/>
          <p:cNvSpPr>
            <a:spLocks noGrp="1"/>
          </p:cNvSpPr>
          <p:nvPr>
            <p:ph type="title"/>
          </p:nvPr>
        </p:nvSpPr>
        <p:spPr>
          <a:xfrm>
            <a:off x="457200" y="0"/>
            <a:ext cx="8229600" cy="857232"/>
          </a:xfrm>
        </p:spPr>
        <p:txBody>
          <a:bodyPr/>
          <a:p>
            <a:r>
              <a:rPr dirty="0" lang="en-US" smtClean="0"/>
              <a:t>cont</a:t>
            </a:r>
            <a:endParaRPr dirty="0" lang="en-US"/>
          </a:p>
        </p:txBody>
      </p:sp>
      <p:sp>
        <p:nvSpPr>
          <p:cNvPr id="1048730" name="Content Placeholder 2"/>
          <p:cNvSpPr>
            <a:spLocks noGrp="1"/>
          </p:cNvSpPr>
          <p:nvPr>
            <p:ph idx="1"/>
          </p:nvPr>
        </p:nvSpPr>
        <p:spPr>
          <a:xfrm>
            <a:off x="457200" y="785794"/>
            <a:ext cx="8686800" cy="6072206"/>
          </a:xfrm>
        </p:spPr>
        <p:txBody>
          <a:bodyPr>
            <a:normAutofit fontScale="84375" lnSpcReduction="10000"/>
          </a:bodyPr>
          <a:p>
            <a:pPr>
              <a:buNone/>
            </a:pPr>
            <a:r>
              <a:rPr dirty="0" lang="en-US" smtClean="0"/>
              <a:t>3. </a:t>
            </a:r>
            <a:r>
              <a:rPr b="1" dirty="0" lang="en-US" smtClean="0"/>
              <a:t>Change, accessibility and perception tool (CAP)</a:t>
            </a:r>
          </a:p>
          <a:p>
            <a:pPr>
              <a:buFont typeface="Wingdings" pitchFamily="2" charset="2"/>
              <a:buChar char="§"/>
            </a:pPr>
            <a:r>
              <a:rPr dirty="0" lang="en-US" smtClean="0"/>
              <a:t>The CAP is gender analysis tool designed to guide the development of gender sensitive IEC(information, education and communication) activities and ensure that there is gender equity and equality.</a:t>
            </a:r>
          </a:p>
          <a:p>
            <a:pPr>
              <a:buFont typeface="Wingdings" pitchFamily="2" charset="2"/>
              <a:buChar char="§"/>
            </a:pPr>
            <a:r>
              <a:rPr dirty="0" lang="en-US" smtClean="0"/>
              <a:t>The CAP is a simple tool consisting of three broad components and associated questions designed to promote dialogue or gender issues</a:t>
            </a:r>
          </a:p>
          <a:p>
            <a:pPr>
              <a:buFont typeface="Wingdings" pitchFamily="2" charset="2"/>
              <a:buChar char="§"/>
            </a:pPr>
            <a:r>
              <a:rPr dirty="0" lang="en-US" smtClean="0"/>
              <a:t>The CAP components are</a:t>
            </a:r>
          </a:p>
          <a:p>
            <a:pPr indent="-514350" marL="514350">
              <a:buFont typeface="+mj-lt"/>
              <a:buAutoNum type="alphaLcPeriod"/>
            </a:pPr>
            <a:r>
              <a:rPr dirty="0" lang="en-US" smtClean="0"/>
              <a:t>Change</a:t>
            </a:r>
          </a:p>
          <a:p>
            <a:pPr indent="-514350" marL="514350">
              <a:buFont typeface="+mj-lt"/>
              <a:buAutoNum type="alphaLcPeriod"/>
            </a:pPr>
            <a:r>
              <a:rPr dirty="0" lang="en-US" smtClean="0"/>
              <a:t>Accessibility /control</a:t>
            </a:r>
          </a:p>
          <a:p>
            <a:pPr indent="-514350" marL="514350">
              <a:buFont typeface="+mj-lt"/>
              <a:buAutoNum type="alphaLcPeriod"/>
            </a:pPr>
            <a:r>
              <a:rPr dirty="0" lang="en-US" smtClean="0"/>
              <a:t>Perception</a:t>
            </a:r>
          </a:p>
          <a:p>
            <a:pPr indent="-514350" marL="514350">
              <a:buFont typeface="Wingdings" pitchFamily="2" charset="2"/>
              <a:buChar char="§"/>
            </a:pPr>
            <a:r>
              <a:rPr dirty="0" lang="en-US" smtClean="0"/>
              <a:t>Other tools include the gender analysis matrix and gender and development framework.</a:t>
            </a:r>
            <a:endParaRPr dirty="0"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241" name=""/>
        <p:cNvGrpSpPr/>
        <p:nvPr/>
      </p:nvGrpSpPr>
      <p:grpSpPr>
        <a:xfrm>
          <a:off x="0" y="0"/>
          <a:ext cx="0" cy="0"/>
          <a:chOff x="0" y="0"/>
          <a:chExt cx="0" cy="0"/>
        </a:xfrm>
      </p:grpSpPr>
      <p:sp>
        <p:nvSpPr>
          <p:cNvPr id="1048731" name="Title 1"/>
          <p:cNvSpPr>
            <a:spLocks noGrp="1"/>
          </p:cNvSpPr>
          <p:nvPr>
            <p:ph type="title"/>
          </p:nvPr>
        </p:nvSpPr>
        <p:spPr/>
        <p:txBody>
          <a:bodyPr>
            <a:normAutofit fontScale="90000"/>
          </a:bodyPr>
          <a:p>
            <a:r>
              <a:rPr b="1" dirty="0" lang="en-US" smtClean="0"/>
              <a:t/>
            </a:r>
            <a:br>
              <a:rPr b="1" dirty="0" lang="en-US" smtClean="0"/>
            </a:br>
            <a:r>
              <a:rPr b="1" dirty="0" lang="en-US" smtClean="0">
                <a:latin typeface="Times New Roman" panose="02020603050405020304" pitchFamily="18" charset="0"/>
                <a:cs typeface="Times New Roman" panose="02020603050405020304" pitchFamily="18" charset="0"/>
              </a:rPr>
              <a:t>Change </a:t>
            </a:r>
            <a:r>
              <a:rPr b="1" dirty="0" lang="en-US">
                <a:latin typeface="Times New Roman" panose="02020603050405020304" pitchFamily="18" charset="0"/>
                <a:cs typeface="Times New Roman" panose="02020603050405020304" pitchFamily="18" charset="0"/>
              </a:rPr>
              <a:t>Component </a:t>
            </a:r>
            <a:r>
              <a:rPr dirty="0" lang="en-GB"/>
              <a:t/>
            </a:r>
            <a:br>
              <a:rPr dirty="0" lang="en-GB"/>
            </a:br>
            <a:endParaRPr dirty="0" lang="en-GB"/>
          </a:p>
        </p:txBody>
      </p:sp>
      <p:sp>
        <p:nvSpPr>
          <p:cNvPr id="1048732" name="Content Placeholder 2"/>
          <p:cNvSpPr>
            <a:spLocks noGrp="1"/>
          </p:cNvSpPr>
          <p:nvPr>
            <p:ph idx="1"/>
          </p:nvPr>
        </p:nvSpPr>
        <p:spPr/>
        <p:txBody>
          <a:bodyPr>
            <a:normAutofit fontScale="96875" lnSpcReduction="10000"/>
          </a:bodyPr>
          <a:p>
            <a:r>
              <a:rPr dirty="0" sz="3600" lang="en-US" smtClean="0">
                <a:latin typeface="Times New Roman" panose="02020603050405020304" pitchFamily="18" charset="0"/>
                <a:cs typeface="Times New Roman" panose="02020603050405020304" pitchFamily="18" charset="0"/>
              </a:rPr>
              <a:t>Guides </a:t>
            </a:r>
            <a:r>
              <a:rPr dirty="0" sz="3600" lang="en-US">
                <a:latin typeface="Times New Roman" panose="02020603050405020304" pitchFamily="18" charset="0"/>
                <a:cs typeface="Times New Roman" panose="02020603050405020304" pitchFamily="18" charset="0"/>
              </a:rPr>
              <a:t>users to </a:t>
            </a:r>
            <a:r>
              <a:rPr dirty="0" sz="3600" lang="en-US" err="1">
                <a:latin typeface="Times New Roman" panose="02020603050405020304" pitchFamily="18" charset="0"/>
                <a:cs typeface="Times New Roman" panose="02020603050405020304" pitchFamily="18" charset="0"/>
              </a:rPr>
              <a:t>analyse</a:t>
            </a:r>
            <a:r>
              <a:rPr dirty="0" sz="3600" lang="en-US">
                <a:latin typeface="Times New Roman" panose="02020603050405020304" pitchFamily="18" charset="0"/>
                <a:cs typeface="Times New Roman" panose="02020603050405020304" pitchFamily="18" charset="0"/>
              </a:rPr>
              <a:t> the desired </a:t>
            </a:r>
            <a:r>
              <a:rPr dirty="0" sz="3600" lang="en-US" err="1">
                <a:latin typeface="Times New Roman" panose="02020603050405020304" pitchFamily="18" charset="0"/>
                <a:cs typeface="Times New Roman" panose="02020603050405020304" pitchFamily="18" charset="0"/>
              </a:rPr>
              <a:t>behaviour</a:t>
            </a:r>
            <a:r>
              <a:rPr dirty="0" sz="3600" lang="en-US">
                <a:latin typeface="Times New Roman" panose="02020603050405020304" pitchFamily="18" charset="0"/>
                <a:cs typeface="Times New Roman" panose="02020603050405020304" pitchFamily="18" charset="0"/>
              </a:rPr>
              <a:t> change. This is because for every project, the goal is to achieve a change in </a:t>
            </a:r>
            <a:r>
              <a:rPr dirty="0" sz="3600" lang="en-US" err="1">
                <a:latin typeface="Times New Roman" panose="02020603050405020304" pitchFamily="18" charset="0"/>
                <a:cs typeface="Times New Roman" panose="02020603050405020304" pitchFamily="18" charset="0"/>
              </a:rPr>
              <a:t>behaviour</a:t>
            </a:r>
            <a:r>
              <a:rPr dirty="0" sz="3600" lang="en-US" smtClean="0">
                <a:latin typeface="Times New Roman" panose="02020603050405020304" pitchFamily="18" charset="0"/>
                <a:cs typeface="Times New Roman" panose="02020603050405020304" pitchFamily="18" charset="0"/>
              </a:rPr>
              <a:t>.</a:t>
            </a:r>
          </a:p>
          <a:p>
            <a:r>
              <a:rPr dirty="0" sz="3600" lang="en-US" smtClean="0">
                <a:latin typeface="Times New Roman" panose="02020603050405020304" pitchFamily="18" charset="0"/>
                <a:cs typeface="Times New Roman" panose="02020603050405020304" pitchFamily="18" charset="0"/>
              </a:rPr>
              <a:t> </a:t>
            </a:r>
            <a:r>
              <a:rPr dirty="0" sz="3600" lang="en-US">
                <a:latin typeface="Times New Roman" panose="02020603050405020304" pitchFamily="18" charset="0"/>
                <a:cs typeface="Times New Roman" panose="02020603050405020304" pitchFamily="18" charset="0"/>
              </a:rPr>
              <a:t>For example, a campaign on promoting condom use among the youth will have a goal to decrease STI/HIV infection and also prevent unwanted pregnancies. </a:t>
            </a:r>
            <a:endParaRPr dirty="0" lang="en-GB"/>
          </a:p>
          <a:p>
            <a:endParaRPr dirty="0" lang="en-GB"/>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242" name=""/>
        <p:cNvGrpSpPr/>
        <p:nvPr/>
      </p:nvGrpSpPr>
      <p:grpSpPr>
        <a:xfrm>
          <a:off x="0" y="0"/>
          <a:ext cx="0" cy="0"/>
          <a:chOff x="0" y="0"/>
          <a:chExt cx="0" cy="0"/>
        </a:xfrm>
      </p:grpSpPr>
      <p:sp>
        <p:nvSpPr>
          <p:cNvPr id="1048733" name="Title 1"/>
          <p:cNvSpPr>
            <a:spLocks noGrp="1"/>
          </p:cNvSpPr>
          <p:nvPr>
            <p:ph type="title"/>
          </p:nvPr>
        </p:nvSpPr>
        <p:spPr/>
        <p:txBody>
          <a:bodyPr>
            <a:normAutofit fontScale="90000"/>
          </a:bodyPr>
          <a:p>
            <a:r>
              <a:rPr b="1" dirty="0" lang="en-US" smtClean="0"/>
              <a:t/>
            </a:r>
            <a:br>
              <a:rPr b="1" dirty="0" lang="en-US" smtClean="0"/>
            </a:br>
            <a:r>
              <a:rPr b="1" dirty="0" lang="en-US" smtClean="0">
                <a:latin typeface="Times New Roman" panose="02020603050405020304" pitchFamily="18" charset="0"/>
                <a:cs typeface="Times New Roman" panose="02020603050405020304" pitchFamily="18" charset="0"/>
              </a:rPr>
              <a:t>Access </a:t>
            </a:r>
            <a:r>
              <a:rPr b="1" dirty="0" lang="en-US">
                <a:latin typeface="Times New Roman" panose="02020603050405020304" pitchFamily="18" charset="0"/>
                <a:cs typeface="Times New Roman" panose="02020603050405020304" pitchFamily="18" charset="0"/>
              </a:rPr>
              <a:t>and Control Component </a:t>
            </a:r>
            <a:r>
              <a:rPr dirty="0" lang="en-GB"/>
              <a:t/>
            </a:r>
            <a:br>
              <a:rPr dirty="0" lang="en-GB"/>
            </a:br>
            <a:endParaRPr dirty="0" lang="en-GB"/>
          </a:p>
        </p:txBody>
      </p:sp>
      <p:sp>
        <p:nvSpPr>
          <p:cNvPr id="1048734" name="Content Placeholder 2"/>
          <p:cNvSpPr>
            <a:spLocks noGrp="1"/>
          </p:cNvSpPr>
          <p:nvPr>
            <p:ph idx="1"/>
          </p:nvPr>
        </p:nvSpPr>
        <p:spPr/>
        <p:txBody>
          <a:bodyPr>
            <a:normAutofit fontScale="94444" lnSpcReduction="20000"/>
          </a:bodyPr>
          <a:p>
            <a:r>
              <a:rPr dirty="0" sz="3600" lang="en-US" smtClean="0">
                <a:latin typeface="Times New Roman" panose="02020603050405020304" pitchFamily="18" charset="0"/>
                <a:cs typeface="Times New Roman" panose="02020603050405020304" pitchFamily="18" charset="0"/>
              </a:rPr>
              <a:t>This </a:t>
            </a:r>
            <a:r>
              <a:rPr dirty="0" sz="3600" lang="en-US">
                <a:latin typeface="Times New Roman" panose="02020603050405020304" pitchFamily="18" charset="0"/>
                <a:cs typeface="Times New Roman" panose="02020603050405020304" pitchFamily="18" charset="0"/>
              </a:rPr>
              <a:t>component examines the access and control issues that affect the ability of men and women to participate in and benefit from the communication messages and services</a:t>
            </a:r>
            <a:r>
              <a:rPr dirty="0" sz="3600" lang="en-US" smtClean="0">
                <a:latin typeface="Times New Roman" panose="02020603050405020304" pitchFamily="18" charset="0"/>
                <a:cs typeface="Times New Roman" panose="02020603050405020304" pitchFamily="18" charset="0"/>
              </a:rPr>
              <a:t>.</a:t>
            </a:r>
          </a:p>
          <a:p>
            <a:r>
              <a:rPr dirty="0" sz="3600" lang="en-US" smtClean="0">
                <a:latin typeface="Times New Roman" panose="02020603050405020304" pitchFamily="18" charset="0"/>
                <a:cs typeface="Times New Roman" panose="02020603050405020304" pitchFamily="18" charset="0"/>
              </a:rPr>
              <a:t> </a:t>
            </a:r>
            <a:r>
              <a:rPr dirty="0" sz="3600" lang="en-US">
                <a:latin typeface="Times New Roman" panose="02020603050405020304" pitchFamily="18" charset="0"/>
                <a:cs typeface="Times New Roman" panose="02020603050405020304" pitchFamily="18" charset="0"/>
              </a:rPr>
              <a:t>For example looking at access, the user may wish to find out </a:t>
            </a:r>
            <a:r>
              <a:rPr dirty="0" sz="3600" lang="en-US" smtClean="0">
                <a:latin typeface="Times New Roman" panose="02020603050405020304" pitchFamily="18" charset="0"/>
                <a:cs typeface="Times New Roman" panose="02020603050405020304" pitchFamily="18" charset="0"/>
              </a:rPr>
              <a:t>who </a:t>
            </a:r>
            <a:r>
              <a:rPr dirty="0" sz="3600" lang="en-US">
                <a:latin typeface="Times New Roman" panose="02020603050405020304" pitchFamily="18" charset="0"/>
                <a:cs typeface="Times New Roman" panose="02020603050405020304" pitchFamily="18" charset="0"/>
              </a:rPr>
              <a:t>has access to family planning </a:t>
            </a:r>
            <a:r>
              <a:rPr dirty="0" sz="3600" lang="en-US" smtClean="0">
                <a:latin typeface="Times New Roman" panose="02020603050405020304" pitchFamily="18" charset="0"/>
                <a:cs typeface="Times New Roman" panose="02020603050405020304" pitchFamily="18" charset="0"/>
              </a:rPr>
              <a:t>clinic and who makes the decisions on family planning.</a:t>
            </a:r>
            <a:endParaRPr dirty="0" sz="3600" lang="en-GB">
              <a:latin typeface="Times New Roman" panose="02020603050405020304" pitchFamily="18"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243" name=""/>
        <p:cNvGrpSpPr/>
        <p:nvPr/>
      </p:nvGrpSpPr>
      <p:grpSpPr>
        <a:xfrm>
          <a:off x="0" y="0"/>
          <a:ext cx="0" cy="0"/>
          <a:chOff x="0" y="0"/>
          <a:chExt cx="0" cy="0"/>
        </a:xfrm>
      </p:grpSpPr>
      <p:sp>
        <p:nvSpPr>
          <p:cNvPr id="1048735" name="Title 1"/>
          <p:cNvSpPr>
            <a:spLocks noGrp="1"/>
          </p:cNvSpPr>
          <p:nvPr>
            <p:ph type="title"/>
          </p:nvPr>
        </p:nvSpPr>
        <p:spPr/>
        <p:txBody>
          <a:bodyPr>
            <a:normAutofit fontScale="90000"/>
          </a:bodyPr>
          <a:p>
            <a:r>
              <a:rPr b="1" dirty="0" lang="en-US" smtClean="0"/>
              <a:t/>
            </a:r>
            <a:br>
              <a:rPr b="1" dirty="0" lang="en-US" smtClean="0"/>
            </a:br>
            <a:r>
              <a:rPr b="1" dirty="0" lang="en-US" smtClean="0">
                <a:latin typeface="Times New Roman" panose="02020603050405020304" pitchFamily="18" charset="0"/>
                <a:cs typeface="Times New Roman" panose="02020603050405020304" pitchFamily="18" charset="0"/>
              </a:rPr>
              <a:t>Perception </a:t>
            </a:r>
            <a:r>
              <a:rPr b="1" dirty="0" lang="en-US">
                <a:latin typeface="Times New Roman" panose="02020603050405020304" pitchFamily="18" charset="0"/>
                <a:cs typeface="Times New Roman" panose="02020603050405020304" pitchFamily="18" charset="0"/>
              </a:rPr>
              <a:t>Component </a:t>
            </a:r>
            <a:r>
              <a:rPr dirty="0" lang="en-GB"/>
              <a:t/>
            </a:r>
            <a:br>
              <a:rPr dirty="0" lang="en-GB"/>
            </a:br>
            <a:endParaRPr dirty="0" lang="en-GB"/>
          </a:p>
        </p:txBody>
      </p:sp>
      <p:sp>
        <p:nvSpPr>
          <p:cNvPr id="1048736" name="Content Placeholder 2"/>
          <p:cNvSpPr>
            <a:spLocks noGrp="1"/>
          </p:cNvSpPr>
          <p:nvPr>
            <p:ph idx="1"/>
          </p:nvPr>
        </p:nvSpPr>
        <p:spPr/>
        <p:txBody>
          <a:bodyPr>
            <a:normAutofit fontScale="97500" lnSpcReduction="20000"/>
          </a:bodyPr>
          <a:p>
            <a:r>
              <a:rPr dirty="0" sz="4000" lang="en-US" smtClean="0">
                <a:latin typeface="Times New Roman" panose="02020603050405020304" pitchFamily="18" charset="0"/>
                <a:cs typeface="Times New Roman" panose="02020603050405020304" pitchFamily="18" charset="0"/>
              </a:rPr>
              <a:t>Guides </a:t>
            </a:r>
            <a:r>
              <a:rPr dirty="0" sz="4000" lang="en-US">
                <a:latin typeface="Times New Roman" panose="02020603050405020304" pitchFamily="18" charset="0"/>
                <a:cs typeface="Times New Roman" panose="02020603050405020304" pitchFamily="18" charset="0"/>
              </a:rPr>
              <a:t>users on how the communication activities in the messages are perceived by men and women. </a:t>
            </a:r>
            <a:endParaRPr dirty="0" sz="4000" lang="en-US" smtClean="0">
              <a:latin typeface="Times New Roman" panose="02020603050405020304" pitchFamily="18" charset="0"/>
              <a:cs typeface="Times New Roman" panose="02020603050405020304" pitchFamily="18" charset="0"/>
            </a:endParaRPr>
          </a:p>
          <a:p>
            <a:r>
              <a:rPr dirty="0" sz="4000" lang="en-US" smtClean="0">
                <a:latin typeface="Times New Roman" panose="02020603050405020304" pitchFamily="18" charset="0"/>
                <a:cs typeface="Times New Roman" panose="02020603050405020304" pitchFamily="18" charset="0"/>
              </a:rPr>
              <a:t>This </a:t>
            </a:r>
            <a:r>
              <a:rPr dirty="0" sz="4000" lang="en-US">
                <a:latin typeface="Times New Roman" panose="02020603050405020304" pitchFamily="18" charset="0"/>
                <a:cs typeface="Times New Roman" panose="02020603050405020304" pitchFamily="18" charset="0"/>
              </a:rPr>
              <a:t>is important because the perceptions will be different for each group. </a:t>
            </a:r>
            <a:r>
              <a:rPr dirty="0" sz="4000" lang="en-US" smtClean="0">
                <a:latin typeface="Times New Roman" panose="02020603050405020304" pitchFamily="18" charset="0"/>
                <a:cs typeface="Times New Roman" panose="02020603050405020304" pitchFamily="18" charset="0"/>
              </a:rPr>
              <a:t>( using auditory channel) observing channels of communication </a:t>
            </a:r>
            <a:endParaRPr dirty="0" sz="4000" lang="en-GB">
              <a:latin typeface="Times New Roman" panose="02020603050405020304" pitchFamily="18" charset="0"/>
              <a:cs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244" name=""/>
        <p:cNvGrpSpPr/>
        <p:nvPr/>
      </p:nvGrpSpPr>
      <p:grpSpPr>
        <a:xfrm>
          <a:off x="0" y="0"/>
          <a:ext cx="0" cy="0"/>
          <a:chOff x="0" y="0"/>
          <a:chExt cx="0" cy="0"/>
        </a:xfrm>
      </p:grpSpPr>
      <p:sp>
        <p:nvSpPr>
          <p:cNvPr id="1048737" name="Title 1"/>
          <p:cNvSpPr>
            <a:spLocks noGrp="1"/>
          </p:cNvSpPr>
          <p:nvPr>
            <p:ph type="title"/>
          </p:nvPr>
        </p:nvSpPr>
        <p:spPr>
          <a:xfrm>
            <a:off x="457200" y="0"/>
            <a:ext cx="8229600" cy="1000108"/>
          </a:xfrm>
        </p:spPr>
        <p:txBody>
          <a:bodyPr/>
          <a:p>
            <a:r>
              <a:rPr b="1" dirty="0" lang="en-US" smtClean="0"/>
              <a:t>Gender mainstreaming</a:t>
            </a:r>
            <a:endParaRPr b="1" dirty="0" lang="en-US"/>
          </a:p>
        </p:txBody>
      </p:sp>
      <p:sp>
        <p:nvSpPr>
          <p:cNvPr id="1048738" name="Content Placeholder 2"/>
          <p:cNvSpPr>
            <a:spLocks noGrp="1"/>
          </p:cNvSpPr>
          <p:nvPr>
            <p:ph idx="1"/>
          </p:nvPr>
        </p:nvSpPr>
        <p:spPr>
          <a:xfrm>
            <a:off x="457200" y="1000108"/>
            <a:ext cx="8686800" cy="5857892"/>
          </a:xfrm>
        </p:spPr>
        <p:txBody>
          <a:bodyPr>
            <a:normAutofit fontScale="87500" lnSpcReduction="20000"/>
          </a:bodyPr>
          <a:p>
            <a:r>
              <a:rPr dirty="0" lang="en-US" smtClean="0"/>
              <a:t>It is a process that ensures that gender inequalities between women and men, boys and girls are addressed in the Design, Planning,  Implementation, Monitoring and Evaluation of programs that the beneficial outcomes are shared equitably by all men, women, boys and girls.</a:t>
            </a:r>
          </a:p>
          <a:p>
            <a:r>
              <a:rPr dirty="0" lang="en-US" smtClean="0"/>
              <a:t>In gender main streaming all gender biases are removed and every one plans with concern of women , men, boys and girls in mind and how the intended activity affects them differently.</a:t>
            </a:r>
          </a:p>
          <a:p>
            <a:r>
              <a:rPr dirty="0" lang="en-US" smtClean="0"/>
              <a:t>There is no disparity , a deliberate trade-off is made to bring about gender equity</a:t>
            </a:r>
          </a:p>
          <a:p>
            <a:r>
              <a:rPr dirty="0" lang="en-US" smtClean="0"/>
              <a:t>Mainstreaming addresses both practical gender needs and strategic interests </a:t>
            </a:r>
          </a:p>
          <a:p>
            <a:r>
              <a:rPr dirty="0" lang="en-US" smtClean="0"/>
              <a:t>Gender mainstreaming is therefore based on outcome of gender analysis</a:t>
            </a:r>
            <a:endParaRPr dirty="0"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245" name=""/>
        <p:cNvGrpSpPr/>
        <p:nvPr/>
      </p:nvGrpSpPr>
      <p:grpSpPr>
        <a:xfrm>
          <a:off x="0" y="0"/>
          <a:ext cx="0" cy="0"/>
          <a:chOff x="0" y="0"/>
          <a:chExt cx="0" cy="0"/>
        </a:xfrm>
      </p:grpSpPr>
      <p:sp>
        <p:nvSpPr>
          <p:cNvPr id="1048739" name="Title 1"/>
          <p:cNvSpPr>
            <a:spLocks noGrp="1"/>
          </p:cNvSpPr>
          <p:nvPr>
            <p:ph type="title"/>
          </p:nvPr>
        </p:nvSpPr>
        <p:spPr/>
        <p:txBody>
          <a:bodyPr>
            <a:normAutofit fontScale="90000"/>
          </a:bodyPr>
          <a:p>
            <a:r>
              <a:rPr b="1" dirty="0" lang="en-US" u="sng" smtClean="0">
                <a:latin typeface="Times New Roman" panose="02020603050405020304" pitchFamily="18" charset="0"/>
                <a:cs typeface="Times New Roman" panose="02020603050405020304" pitchFamily="18" charset="0"/>
              </a:rPr>
              <a:t>Summary Gender </a:t>
            </a:r>
            <a:r>
              <a:rPr b="1" dirty="0" lang="en-US" u="sng">
                <a:latin typeface="Times New Roman" panose="02020603050405020304" pitchFamily="18" charset="0"/>
                <a:cs typeface="Times New Roman" panose="02020603050405020304" pitchFamily="18" charset="0"/>
              </a:rPr>
              <a:t>Mainstreaming</a:t>
            </a:r>
            <a:endParaRPr b="1" dirty="0" lang="en-GB" u="sng">
              <a:latin typeface="Times New Roman" panose="02020603050405020304" pitchFamily="18" charset="0"/>
              <a:cs typeface="Times New Roman" panose="02020603050405020304" pitchFamily="18" charset="0"/>
            </a:endParaRPr>
          </a:p>
        </p:txBody>
      </p:sp>
      <p:sp>
        <p:nvSpPr>
          <p:cNvPr id="1048740" name="Content Placeholder 2"/>
          <p:cNvSpPr>
            <a:spLocks noGrp="1"/>
          </p:cNvSpPr>
          <p:nvPr>
            <p:ph idx="1"/>
          </p:nvPr>
        </p:nvSpPr>
        <p:spPr>
          <a:xfrm>
            <a:off x="457200" y="1340768"/>
            <a:ext cx="8229600" cy="4785395"/>
          </a:xfrm>
        </p:spPr>
        <p:txBody>
          <a:bodyPr>
            <a:normAutofit fontScale="93750" lnSpcReduction="20000"/>
          </a:bodyPr>
          <a:p>
            <a:r>
              <a:rPr dirty="0" sz="3200" lang="en-US">
                <a:latin typeface="Times New Roman" panose="02020603050405020304" pitchFamily="18" charset="0"/>
                <a:cs typeface="Times New Roman" panose="02020603050405020304" pitchFamily="18" charset="0"/>
              </a:rPr>
              <a:t>Gender mainstreaming is a process of making the concerns of women, men, boys and girls an integral part of the design, implementation, monitoring and evaluation of </a:t>
            </a:r>
            <a:r>
              <a:rPr dirty="0" sz="3200" lang="en-US" err="1">
                <a:latin typeface="Times New Roman" panose="02020603050405020304" pitchFamily="18" charset="0"/>
                <a:cs typeface="Times New Roman" panose="02020603050405020304" pitchFamily="18" charset="0"/>
              </a:rPr>
              <a:t>programmes</a:t>
            </a:r>
            <a:r>
              <a:rPr dirty="0" sz="3200" lang="en-US">
                <a:latin typeface="Times New Roman" panose="02020603050405020304" pitchFamily="18" charset="0"/>
                <a:cs typeface="Times New Roman" panose="02020603050405020304" pitchFamily="18" charset="0"/>
              </a:rPr>
              <a:t> (Ministry of Gender, children and social services, 2008). </a:t>
            </a:r>
            <a:endParaRPr dirty="0" sz="3200" lang="en-GB">
              <a:latin typeface="Times New Roman" panose="02020603050405020304" pitchFamily="18" charset="0"/>
              <a:cs typeface="Times New Roman" panose="02020603050405020304" pitchFamily="18" charset="0"/>
            </a:endParaRPr>
          </a:p>
          <a:p>
            <a:r>
              <a:rPr dirty="0" sz="3200" lang="en-US">
                <a:latin typeface="Times New Roman" panose="02020603050405020304" pitchFamily="18" charset="0"/>
                <a:cs typeface="Times New Roman" panose="02020603050405020304" pitchFamily="18" charset="0"/>
              </a:rPr>
              <a:t>Gender mainstreaming is a strategy that ensures that inequalities between men, women, boys and girls are addressed by the projects that are run. </a:t>
            </a:r>
            <a:endParaRPr dirty="0" sz="3200" lang="en-US" smtClean="0">
              <a:latin typeface="Times New Roman" panose="02020603050405020304" pitchFamily="18" charset="0"/>
              <a:cs typeface="Times New Roman" panose="02020603050405020304" pitchFamily="18" charset="0"/>
            </a:endParaRPr>
          </a:p>
          <a:p>
            <a:r>
              <a:rPr dirty="0" sz="3200" lang="en-US" smtClean="0">
                <a:latin typeface="Times New Roman" panose="02020603050405020304" pitchFamily="18" charset="0"/>
                <a:cs typeface="Times New Roman" panose="02020603050405020304" pitchFamily="18" charset="0"/>
              </a:rPr>
              <a:t>The </a:t>
            </a:r>
            <a:r>
              <a:rPr dirty="0" sz="3200" lang="en-US">
                <a:latin typeface="Times New Roman" panose="02020603050405020304" pitchFamily="18" charset="0"/>
                <a:cs typeface="Times New Roman" panose="02020603050405020304" pitchFamily="18" charset="0"/>
              </a:rPr>
              <a:t>ultimate goal of gender mainstreaming is to achieve gender equality. </a:t>
            </a:r>
            <a:endParaRPr dirty="0" sz="3200" lang="en-GB">
              <a:latin typeface="Times New Roman" panose="02020603050405020304" pitchFamily="18" charset="0"/>
              <a:cs typeface="Times New Roman" panose="02020603050405020304" pitchFamily="18" charset="0"/>
            </a:endParaRPr>
          </a:p>
          <a:p>
            <a:endParaRPr dirty="0" lang="en-GB"/>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246" name=""/>
        <p:cNvGrpSpPr/>
        <p:nvPr/>
      </p:nvGrpSpPr>
      <p:grpSpPr>
        <a:xfrm>
          <a:off x="0" y="0"/>
          <a:ext cx="0" cy="0"/>
          <a:chOff x="0" y="0"/>
          <a:chExt cx="0" cy="0"/>
        </a:xfrm>
      </p:grpSpPr>
      <p:sp>
        <p:nvSpPr>
          <p:cNvPr id="1048741" name="Title 1"/>
          <p:cNvSpPr>
            <a:spLocks noGrp="1"/>
          </p:cNvSpPr>
          <p:nvPr>
            <p:ph type="title"/>
          </p:nvPr>
        </p:nvSpPr>
        <p:spPr/>
        <p:txBody>
          <a:bodyPr>
            <a:normAutofit fontScale="90000"/>
          </a:bodyPr>
          <a:p>
            <a:r>
              <a:rPr b="1" dirty="0" lang="en-US"/>
              <a:t>Purposes of gender mainstreaming</a:t>
            </a:r>
            <a:endParaRPr dirty="0" lang="en-US"/>
          </a:p>
        </p:txBody>
      </p:sp>
      <p:sp>
        <p:nvSpPr>
          <p:cNvPr id="1048742" name="Content Placeholder 2"/>
          <p:cNvSpPr>
            <a:spLocks noGrp="1"/>
          </p:cNvSpPr>
          <p:nvPr>
            <p:ph idx="1"/>
          </p:nvPr>
        </p:nvSpPr>
        <p:spPr/>
        <p:txBody>
          <a:bodyPr>
            <a:normAutofit fontScale="87500" lnSpcReduction="20000"/>
          </a:bodyPr>
          <a:p>
            <a:pPr>
              <a:buNone/>
            </a:pPr>
            <a:r>
              <a:rPr dirty="0" lang="en-US"/>
              <a:t>a.  Equal career opportunities for women and men</a:t>
            </a:r>
          </a:p>
          <a:p>
            <a:pPr>
              <a:buNone/>
            </a:pPr>
            <a:r>
              <a:rPr dirty="0" lang="en-US"/>
              <a:t>b. Fair distribution of unpaid and paid work among women and men, wages and salaries that women live independently</a:t>
            </a:r>
          </a:p>
          <a:p>
            <a:pPr>
              <a:buNone/>
            </a:pPr>
            <a:r>
              <a:rPr dirty="0" lang="en-US"/>
              <a:t>c. Equality of women and men with regard to political representation and participation</a:t>
            </a:r>
          </a:p>
          <a:p>
            <a:pPr>
              <a:buNone/>
            </a:pPr>
            <a:r>
              <a:rPr dirty="0" lang="en-US"/>
              <a:t>d. Enhancement of gender roles and standards for women and men, elimination of restricting standards</a:t>
            </a:r>
          </a:p>
          <a:p>
            <a:pPr>
              <a:buNone/>
            </a:pPr>
            <a:r>
              <a:rPr dirty="0" lang="en-US"/>
              <a:t>e. Same personal freedoms for women and men and protection against  all forms of aggressions</a:t>
            </a:r>
          </a:p>
          <a:p>
            <a:pPr>
              <a:buNone/>
            </a:pPr>
            <a:r>
              <a:rPr dirty="0" lang="en-US"/>
              <a:t> </a:t>
            </a:r>
          </a:p>
          <a:p>
            <a:endParaRPr dirty="0" lang="en-US"/>
          </a:p>
          <a:p>
            <a:pPr indent="0" marL="0">
              <a:buNone/>
            </a:pPr>
            <a:endParaRPr dirty="0"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77" name=""/>
        <p:cNvGrpSpPr/>
        <p:nvPr/>
      </p:nvGrpSpPr>
      <p:grpSpPr>
        <a:xfrm>
          <a:off x="0" y="0"/>
          <a:ext cx="0" cy="0"/>
          <a:chOff x="0" y="0"/>
          <a:chExt cx="0" cy="0"/>
        </a:xfrm>
      </p:grpSpPr>
      <p:sp>
        <p:nvSpPr>
          <p:cNvPr id="1048618" name="Title 1"/>
          <p:cNvSpPr>
            <a:spLocks noGrp="1"/>
          </p:cNvSpPr>
          <p:nvPr>
            <p:ph type="title"/>
          </p:nvPr>
        </p:nvSpPr>
        <p:spPr/>
        <p:txBody>
          <a:bodyPr>
            <a:normAutofit fontScale="90000"/>
          </a:bodyPr>
          <a:p>
            <a:r>
              <a:rPr dirty="0" lang="en-US" smtClean="0"/>
              <a:t/>
            </a:r>
            <a:br>
              <a:rPr dirty="0" lang="en-US" smtClean="0"/>
            </a:br>
            <a:endParaRPr dirty="0" lang="en-US"/>
          </a:p>
        </p:txBody>
      </p:sp>
      <p:sp>
        <p:nvSpPr>
          <p:cNvPr id="1048619" name="Content Placeholder 2"/>
          <p:cNvSpPr>
            <a:spLocks noGrp="1"/>
          </p:cNvSpPr>
          <p:nvPr>
            <p:ph idx="1"/>
          </p:nvPr>
        </p:nvSpPr>
        <p:spPr>
          <a:xfrm>
            <a:off x="457200" y="1071546"/>
            <a:ext cx="8543956" cy="5786454"/>
          </a:xfrm>
        </p:spPr>
        <p:txBody>
          <a:bodyPr>
            <a:normAutofit/>
          </a:bodyPr>
          <a:p>
            <a:r>
              <a:rPr b="1" dirty="0" lang="en-US" smtClean="0"/>
              <a:t>Goal 5: Gender Equality-</a:t>
            </a:r>
            <a:r>
              <a:rPr dirty="0" lang="en-US" smtClean="0"/>
              <a:t>Achieve gender equality and empower all women and girls</a:t>
            </a:r>
          </a:p>
          <a:p>
            <a:pPr lvl="0">
              <a:buNone/>
            </a:pPr>
            <a:r>
              <a:rPr dirty="0" lang="en-US" smtClean="0"/>
              <a:t>By Providing women and girls with equal access to education, health care, decent work, and representation in political and economic decision-making processes will fuel sustainable economies and benefit societies and humanity at large</a:t>
            </a:r>
          </a:p>
          <a:p>
            <a:pPr>
              <a:buNone/>
            </a:pPr>
            <a:r>
              <a:rPr dirty="0" lang="en-US" smtClean="0"/>
              <a:t/>
            </a:r>
            <a:br>
              <a:rPr dirty="0" lang="en-US" smtClean="0"/>
            </a:br>
            <a:endParaRPr dirty="0"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247" name=""/>
        <p:cNvGrpSpPr/>
        <p:nvPr/>
      </p:nvGrpSpPr>
      <p:grpSpPr>
        <a:xfrm>
          <a:off x="0" y="0"/>
          <a:ext cx="0" cy="0"/>
          <a:chOff x="0" y="0"/>
          <a:chExt cx="0" cy="0"/>
        </a:xfrm>
      </p:grpSpPr>
      <p:sp>
        <p:nvSpPr>
          <p:cNvPr id="1048743" name="Title 1"/>
          <p:cNvSpPr>
            <a:spLocks noGrp="1"/>
          </p:cNvSpPr>
          <p:nvPr>
            <p:ph type="title"/>
          </p:nvPr>
        </p:nvSpPr>
        <p:spPr/>
        <p:txBody>
          <a:bodyPr>
            <a:normAutofit fontScale="90000"/>
          </a:bodyPr>
          <a:p>
            <a:r>
              <a:rPr b="1" dirty="0" lang="en-US" smtClean="0"/>
              <a:t/>
            </a:r>
            <a:br>
              <a:rPr b="1" dirty="0" lang="en-US" smtClean="0"/>
            </a:br>
            <a:r>
              <a:rPr b="1" dirty="0" lang="en-US" u="sng" smtClean="0">
                <a:latin typeface="Times New Roman" panose="02020603050405020304" pitchFamily="18" charset="0"/>
                <a:cs typeface="Times New Roman" panose="02020603050405020304" pitchFamily="18" charset="0"/>
              </a:rPr>
              <a:t>Importance </a:t>
            </a:r>
            <a:r>
              <a:rPr b="1" dirty="0" lang="en-US" u="sng">
                <a:latin typeface="Times New Roman" panose="02020603050405020304" pitchFamily="18" charset="0"/>
                <a:cs typeface="Times New Roman" panose="02020603050405020304" pitchFamily="18" charset="0"/>
              </a:rPr>
              <a:t>of gender mainstreaming </a:t>
            </a:r>
            <a:r>
              <a:rPr dirty="0" lang="en-GB"/>
              <a:t/>
            </a:r>
            <a:br>
              <a:rPr dirty="0" lang="en-GB"/>
            </a:br>
            <a:endParaRPr dirty="0" lang="en-GB"/>
          </a:p>
        </p:txBody>
      </p:sp>
      <p:sp>
        <p:nvSpPr>
          <p:cNvPr id="1048744" name="Content Placeholder 2"/>
          <p:cNvSpPr>
            <a:spLocks noGrp="1"/>
          </p:cNvSpPr>
          <p:nvPr>
            <p:ph idx="1"/>
          </p:nvPr>
        </p:nvSpPr>
        <p:spPr>
          <a:xfrm>
            <a:off x="457200" y="1484784"/>
            <a:ext cx="8229600" cy="4641379"/>
          </a:xfrm>
        </p:spPr>
        <p:txBody>
          <a:bodyPr>
            <a:normAutofit fontScale="90625" lnSpcReduction="20000"/>
          </a:bodyPr>
          <a:p>
            <a:pPr indent="-514350" marL="514350">
              <a:buFont typeface="+mj-lt"/>
              <a:buAutoNum type="arabicPeriod"/>
            </a:pPr>
            <a:r>
              <a:rPr dirty="0" lang="en-US" smtClean="0"/>
              <a:t>It  </a:t>
            </a:r>
            <a:r>
              <a:rPr dirty="0" lang="en-US"/>
              <a:t>contributes to more efficient and sustainable development since the strategic needs of men and women are taken into consideration. </a:t>
            </a:r>
            <a:endParaRPr dirty="0" lang="en-GB"/>
          </a:p>
          <a:p>
            <a:pPr indent="-514350" marL="514350">
              <a:buFont typeface="+mj-lt"/>
              <a:buAutoNum type="arabicPeriod"/>
            </a:pPr>
            <a:r>
              <a:rPr dirty="0" lang="en-US" smtClean="0"/>
              <a:t>It </a:t>
            </a:r>
            <a:r>
              <a:rPr dirty="0" lang="en-US"/>
              <a:t>allows for equal participation of both men and women in </a:t>
            </a:r>
            <a:r>
              <a:rPr dirty="0" lang="en-US" smtClean="0"/>
              <a:t>development of </a:t>
            </a:r>
            <a:r>
              <a:rPr dirty="0" lang="en-US"/>
              <a:t>projects </a:t>
            </a:r>
            <a:endParaRPr dirty="0" lang="en-GB"/>
          </a:p>
          <a:p>
            <a:pPr indent="-514350" marL="514350">
              <a:buFont typeface="+mj-lt"/>
              <a:buAutoNum type="arabicPeriod"/>
            </a:pPr>
            <a:r>
              <a:rPr dirty="0" lang="en-US"/>
              <a:t>A</a:t>
            </a:r>
            <a:r>
              <a:rPr dirty="0" lang="en-US" smtClean="0"/>
              <a:t>llows </a:t>
            </a:r>
            <a:r>
              <a:rPr dirty="0" lang="en-US"/>
              <a:t>all persons that is men, women, boys and girls benefit from </a:t>
            </a:r>
            <a:r>
              <a:rPr dirty="0" lang="en-US" err="1"/>
              <a:t>programmes</a:t>
            </a:r>
            <a:r>
              <a:rPr dirty="0" lang="en-US"/>
              <a:t> in an equal and fair way </a:t>
            </a:r>
            <a:endParaRPr dirty="0" lang="en-GB"/>
          </a:p>
          <a:p>
            <a:pPr indent="-514350" marL="514350">
              <a:buFont typeface="+mj-lt"/>
              <a:buAutoNum type="arabicPeriod"/>
            </a:pPr>
            <a:r>
              <a:rPr dirty="0" lang="en-US" smtClean="0"/>
              <a:t>When </a:t>
            </a:r>
            <a:r>
              <a:rPr dirty="0" lang="en-US" err="1"/>
              <a:t>programmes</a:t>
            </a:r>
            <a:r>
              <a:rPr dirty="0" lang="en-US"/>
              <a:t> are gender mainstreamed, they respond to the specific needs of both men and women in an equal and fair way </a:t>
            </a:r>
            <a:endParaRPr dirty="0" lang="en-GB"/>
          </a:p>
          <a:p>
            <a:pPr indent="-514350" marL="514350">
              <a:buFont typeface="+mj-lt"/>
              <a:buAutoNum type="arabicPeriod"/>
            </a:pPr>
            <a:endParaRPr dirty="0" lang="en-GB"/>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248" name=""/>
        <p:cNvGrpSpPr/>
        <p:nvPr/>
      </p:nvGrpSpPr>
      <p:grpSpPr>
        <a:xfrm>
          <a:off x="0" y="0"/>
          <a:ext cx="0" cy="0"/>
          <a:chOff x="0" y="0"/>
          <a:chExt cx="0" cy="0"/>
        </a:xfrm>
      </p:grpSpPr>
      <p:sp>
        <p:nvSpPr>
          <p:cNvPr id="1048745" name="Title 1"/>
          <p:cNvSpPr>
            <a:spLocks noGrp="1"/>
          </p:cNvSpPr>
          <p:nvPr>
            <p:ph type="title"/>
          </p:nvPr>
        </p:nvSpPr>
        <p:spPr>
          <a:xfrm>
            <a:off x="457200" y="274638"/>
            <a:ext cx="8229600" cy="490066"/>
          </a:xfrm>
        </p:spPr>
        <p:txBody>
          <a:bodyPr>
            <a:normAutofit fontScale="90000"/>
          </a:bodyPr>
          <a:p>
            <a:r>
              <a:rPr dirty="0" lang="en-GB" smtClean="0"/>
              <a:t>CONT. </a:t>
            </a:r>
            <a:endParaRPr dirty="0" lang="en-GB"/>
          </a:p>
        </p:txBody>
      </p:sp>
      <p:sp>
        <p:nvSpPr>
          <p:cNvPr id="1048746" name="Content Placeholder 2"/>
          <p:cNvSpPr>
            <a:spLocks noGrp="1"/>
          </p:cNvSpPr>
          <p:nvPr>
            <p:ph idx="1"/>
          </p:nvPr>
        </p:nvSpPr>
        <p:spPr>
          <a:xfrm>
            <a:off x="457200" y="692696"/>
            <a:ext cx="8229600" cy="6165304"/>
          </a:xfrm>
        </p:spPr>
        <p:txBody>
          <a:bodyPr>
            <a:normAutofit fontScale="25000" lnSpcReduction="20000"/>
          </a:bodyPr>
          <a:p>
            <a:pPr indent="0" marL="0">
              <a:buNone/>
            </a:pPr>
            <a:r>
              <a:rPr dirty="0" sz="9600" lang="en-US" smtClean="0">
                <a:latin typeface="Times New Roman" panose="02020603050405020304" pitchFamily="18" charset="0"/>
                <a:cs typeface="Times New Roman" panose="02020603050405020304" pitchFamily="18" charset="0"/>
              </a:rPr>
              <a:t>5. </a:t>
            </a:r>
            <a:r>
              <a:rPr dirty="0" sz="11200" lang="en-US" smtClean="0">
                <a:latin typeface="Times New Roman" pitchFamily="18" charset="0"/>
                <a:cs typeface="Times New Roman" pitchFamily="18" charset="0"/>
              </a:rPr>
              <a:t>It strongly </a:t>
            </a:r>
            <a:r>
              <a:rPr dirty="0" sz="11200" lang="en-US">
                <a:latin typeface="Times New Roman" pitchFamily="18" charset="0"/>
                <a:cs typeface="Times New Roman" pitchFamily="18" charset="0"/>
              </a:rPr>
              <a:t>focus on the needs of the most vulnerable people in the society, both men and women for example Gender mainstreaming in a RH project will ensure that vulnerable women such as those living in conflict areas have access to basic RH services such as family planning, maternal and new-born care services. </a:t>
            </a:r>
            <a:endParaRPr dirty="0" sz="11200" lang="en-GB">
              <a:latin typeface="Times New Roman" pitchFamily="18" charset="0"/>
              <a:cs typeface="Times New Roman" pitchFamily="18" charset="0"/>
            </a:endParaRPr>
          </a:p>
          <a:p>
            <a:pPr indent="0" marL="0">
              <a:buNone/>
            </a:pPr>
            <a:r>
              <a:rPr dirty="0" sz="11200" lang="en-US" smtClean="0">
                <a:latin typeface="Times New Roman" pitchFamily="18" charset="0"/>
                <a:cs typeface="Times New Roman" pitchFamily="18" charset="0"/>
              </a:rPr>
              <a:t>6.GM makes </a:t>
            </a:r>
            <a:r>
              <a:rPr dirty="0" sz="11200" lang="en-US">
                <a:latin typeface="Times New Roman" pitchFamily="18" charset="0"/>
                <a:cs typeface="Times New Roman" pitchFamily="18" charset="0"/>
              </a:rPr>
              <a:t>full use of resources by involving women, men, boys and girls </a:t>
            </a:r>
            <a:r>
              <a:rPr dirty="0" sz="11200" lang="en-GB" smtClean="0">
                <a:latin typeface="Times New Roman" pitchFamily="18" charset="0"/>
                <a:cs typeface="Times New Roman" pitchFamily="18" charset="0"/>
              </a:rPr>
              <a:t>7. </a:t>
            </a:r>
            <a:r>
              <a:rPr dirty="0" sz="11200" lang="en-US" smtClean="0">
                <a:latin typeface="Times New Roman" pitchFamily="18" charset="0"/>
                <a:cs typeface="Times New Roman" pitchFamily="18" charset="0"/>
              </a:rPr>
              <a:t>In </a:t>
            </a:r>
            <a:r>
              <a:rPr dirty="0" sz="11200" lang="en-US">
                <a:latin typeface="Times New Roman" pitchFamily="18" charset="0"/>
                <a:cs typeface="Times New Roman" pitchFamily="18" charset="0"/>
              </a:rPr>
              <a:t>the context of Reproductive health, gender mainstreaming is necessary to achieve long term change in gender relations that will promote the RH well-being of men and women </a:t>
            </a:r>
            <a:endParaRPr dirty="0" sz="11200" lang="en-GB">
              <a:latin typeface="Times New Roman" pitchFamily="18" charset="0"/>
              <a:cs typeface="Times New Roman" pitchFamily="18" charset="0"/>
            </a:endParaRPr>
          </a:p>
          <a:p>
            <a:pPr indent="0" marL="0">
              <a:buNone/>
            </a:pPr>
            <a:r>
              <a:rPr dirty="0" sz="11200" lang="en-GB" smtClean="0">
                <a:latin typeface="Times New Roman" pitchFamily="18" charset="0"/>
                <a:cs typeface="Times New Roman" pitchFamily="18" charset="0"/>
              </a:rPr>
              <a:t>8.</a:t>
            </a:r>
            <a:r>
              <a:rPr dirty="0" sz="11200" lang="en-US">
                <a:latin typeface="Times New Roman" pitchFamily="18" charset="0"/>
                <a:cs typeface="Times New Roman" pitchFamily="18" charset="0"/>
              </a:rPr>
              <a:t> </a:t>
            </a:r>
            <a:r>
              <a:rPr dirty="0" sz="11200" lang="en-US" smtClean="0">
                <a:latin typeface="Times New Roman" pitchFamily="18" charset="0"/>
                <a:cs typeface="Times New Roman" pitchFamily="18" charset="0"/>
              </a:rPr>
              <a:t>It </a:t>
            </a:r>
            <a:r>
              <a:rPr dirty="0" sz="11200" lang="en-US">
                <a:latin typeface="Times New Roman" pitchFamily="18" charset="0"/>
                <a:cs typeface="Times New Roman" pitchFamily="18" charset="0"/>
              </a:rPr>
              <a:t>takes into account the diversity among men and women. These could be social differences (gender) and also the biological differences (sex). </a:t>
            </a:r>
            <a:endParaRPr dirty="0" sz="11200" lang="en-GB">
              <a:latin typeface="Times New Roman" pitchFamily="18" charset="0"/>
              <a:cs typeface="Times New Roman" pitchFamily="18" charset="0"/>
            </a:endParaRPr>
          </a:p>
          <a:p>
            <a:pPr indent="0" marL="0">
              <a:buNone/>
            </a:pPr>
            <a:r>
              <a:rPr dirty="0" sz="11200" lang="en-US" smtClean="0">
                <a:latin typeface="Times New Roman" pitchFamily="18" charset="0"/>
                <a:cs typeface="Times New Roman" pitchFamily="18" charset="0"/>
              </a:rPr>
              <a:t>9.</a:t>
            </a:r>
            <a:r>
              <a:rPr dirty="0" sz="11200" lang="en-US">
                <a:latin typeface="Times New Roman" pitchFamily="18" charset="0"/>
                <a:cs typeface="Times New Roman" pitchFamily="18" charset="0"/>
              </a:rPr>
              <a:t> </a:t>
            </a:r>
            <a:r>
              <a:rPr dirty="0" sz="11200" lang="en-US" smtClean="0">
                <a:latin typeface="Times New Roman" pitchFamily="18" charset="0"/>
                <a:cs typeface="Times New Roman" pitchFamily="18" charset="0"/>
              </a:rPr>
              <a:t>It </a:t>
            </a:r>
            <a:r>
              <a:rPr dirty="0" sz="11200" lang="en-US">
                <a:latin typeface="Times New Roman" pitchFamily="18" charset="0"/>
                <a:cs typeface="Times New Roman" pitchFamily="18" charset="0"/>
              </a:rPr>
              <a:t>leads to enhanced equality between men and women in respect to their rights, opportunities and the value attributed to their roles in the society </a:t>
            </a:r>
            <a:endParaRPr dirty="0" sz="11200" lang="en-GB">
              <a:latin typeface="Times New Roman" pitchFamily="18" charset="0"/>
              <a:cs typeface="Times New Roman" pitchFamily="18" charset="0"/>
            </a:endParaRPr>
          </a:p>
          <a:p>
            <a:pPr indent="0" marL="0">
              <a:buNone/>
            </a:pPr>
            <a:endParaRPr dirty="0" sz="11200" lang="en-GB"/>
          </a:p>
          <a:p>
            <a:endParaRPr dirty="0" lang="en-GB"/>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249" name=""/>
        <p:cNvGrpSpPr/>
        <p:nvPr/>
      </p:nvGrpSpPr>
      <p:grpSpPr>
        <a:xfrm>
          <a:off x="0" y="0"/>
          <a:ext cx="0" cy="0"/>
          <a:chOff x="0" y="0"/>
          <a:chExt cx="0" cy="0"/>
        </a:xfrm>
      </p:grpSpPr>
      <p:sp>
        <p:nvSpPr>
          <p:cNvPr id="1048747" name="Title 1"/>
          <p:cNvSpPr>
            <a:spLocks noGrp="1"/>
          </p:cNvSpPr>
          <p:nvPr>
            <p:ph type="title"/>
          </p:nvPr>
        </p:nvSpPr>
        <p:spPr/>
        <p:txBody>
          <a:bodyPr>
            <a:normAutofit fontScale="90000"/>
          </a:bodyPr>
          <a:p>
            <a:r>
              <a:rPr b="1" dirty="0" lang="en-US" smtClean="0"/>
              <a:t/>
            </a:r>
            <a:br>
              <a:rPr b="1" dirty="0" lang="en-US" smtClean="0"/>
            </a:br>
            <a:r>
              <a:rPr b="1" dirty="0" lang="en-US" u="sng" smtClean="0">
                <a:latin typeface="Times New Roman" panose="02020603050405020304" pitchFamily="18" charset="0"/>
                <a:cs typeface="Times New Roman" panose="02020603050405020304" pitchFamily="18" charset="0"/>
              </a:rPr>
              <a:t>Requirements </a:t>
            </a:r>
            <a:r>
              <a:rPr b="1" dirty="0" lang="en-US" u="sng">
                <a:latin typeface="Times New Roman" panose="02020603050405020304" pitchFamily="18" charset="0"/>
                <a:cs typeface="Times New Roman" panose="02020603050405020304" pitchFamily="18" charset="0"/>
              </a:rPr>
              <a:t>for Gender Mainstreaming</a:t>
            </a:r>
            <a:r>
              <a:rPr b="1" dirty="0" lang="en-US"/>
              <a:t> </a:t>
            </a:r>
            <a:r>
              <a:rPr dirty="0" lang="en-GB"/>
              <a:t/>
            </a:r>
            <a:br>
              <a:rPr dirty="0" lang="en-GB"/>
            </a:br>
            <a:endParaRPr dirty="0" lang="en-GB"/>
          </a:p>
        </p:txBody>
      </p:sp>
      <p:sp>
        <p:nvSpPr>
          <p:cNvPr id="1048748" name="Content Placeholder 2"/>
          <p:cNvSpPr>
            <a:spLocks noGrp="1"/>
          </p:cNvSpPr>
          <p:nvPr>
            <p:ph idx="1"/>
          </p:nvPr>
        </p:nvSpPr>
        <p:spPr/>
        <p:txBody>
          <a:bodyPr>
            <a:normAutofit fontScale="81250" lnSpcReduction="10000"/>
          </a:bodyPr>
          <a:p>
            <a:r>
              <a:rPr dirty="0" sz="3200" lang="en-US">
                <a:latin typeface="Times New Roman" panose="02020603050405020304" pitchFamily="18" charset="0"/>
                <a:cs typeface="Times New Roman" panose="02020603050405020304" pitchFamily="18" charset="0"/>
              </a:rPr>
              <a:t>According the ministry of gender, children and social services (2008), effective gender mainstreaming can occur if the following are in place: </a:t>
            </a:r>
            <a:endParaRPr dirty="0" sz="3200" lang="en-GB">
              <a:latin typeface="Times New Roman" panose="02020603050405020304" pitchFamily="18" charset="0"/>
              <a:cs typeface="Times New Roman" panose="02020603050405020304" pitchFamily="18" charset="0"/>
            </a:endParaRPr>
          </a:p>
          <a:p>
            <a:pPr lvl="0"/>
            <a:r>
              <a:rPr dirty="0" sz="3200" lang="en-US">
                <a:latin typeface="Times New Roman" panose="02020603050405020304" pitchFamily="18" charset="0"/>
                <a:cs typeface="Times New Roman" panose="02020603050405020304" pitchFamily="18" charset="0"/>
              </a:rPr>
              <a:t>A clear gender policy in an </a:t>
            </a:r>
            <a:r>
              <a:rPr dirty="0" sz="3200" lang="en-US" smtClean="0">
                <a:latin typeface="Times New Roman" panose="02020603050405020304" pitchFamily="18" charset="0"/>
                <a:cs typeface="Times New Roman" panose="02020603050405020304" pitchFamily="18" charset="0"/>
              </a:rPr>
              <a:t>organization </a:t>
            </a:r>
            <a:r>
              <a:rPr dirty="0" sz="3200" lang="en-US">
                <a:latin typeface="Times New Roman" panose="02020603050405020304" pitchFamily="18" charset="0"/>
                <a:cs typeface="Times New Roman" panose="02020603050405020304" pitchFamily="18" charset="0"/>
              </a:rPr>
              <a:t>or a project </a:t>
            </a:r>
            <a:endParaRPr dirty="0" sz="3200" lang="en-GB">
              <a:latin typeface="Times New Roman" panose="02020603050405020304" pitchFamily="18" charset="0"/>
              <a:cs typeface="Times New Roman" panose="02020603050405020304" pitchFamily="18" charset="0"/>
            </a:endParaRPr>
          </a:p>
          <a:p>
            <a:pPr lvl="0"/>
            <a:r>
              <a:rPr dirty="0" sz="3200" lang="en-US">
                <a:latin typeface="Times New Roman" panose="02020603050405020304" pitchFamily="18" charset="0"/>
                <a:cs typeface="Times New Roman" panose="02020603050405020304" pitchFamily="18" charset="0"/>
              </a:rPr>
              <a:t>Practical coordination of all gender mainstreaming initiatives </a:t>
            </a:r>
            <a:endParaRPr dirty="0" sz="3200" lang="en-GB">
              <a:latin typeface="Times New Roman" panose="02020603050405020304" pitchFamily="18" charset="0"/>
              <a:cs typeface="Times New Roman" panose="02020603050405020304" pitchFamily="18" charset="0"/>
            </a:endParaRPr>
          </a:p>
          <a:p>
            <a:pPr lvl="0"/>
            <a:r>
              <a:rPr dirty="0" sz="3200" lang="en-US">
                <a:latin typeface="Times New Roman" panose="02020603050405020304" pitchFamily="18" charset="0"/>
                <a:cs typeface="Times New Roman" panose="02020603050405020304" pitchFamily="18" charset="0"/>
              </a:rPr>
              <a:t>A clear guide on gender mainstreaming and best practices </a:t>
            </a:r>
            <a:endParaRPr dirty="0" sz="3200" lang="en-GB">
              <a:latin typeface="Times New Roman" panose="02020603050405020304" pitchFamily="18" charset="0"/>
              <a:cs typeface="Times New Roman" panose="02020603050405020304" pitchFamily="18" charset="0"/>
            </a:endParaRPr>
          </a:p>
          <a:p>
            <a:pPr lvl="0"/>
            <a:r>
              <a:rPr dirty="0" sz="3200" lang="en-US">
                <a:latin typeface="Times New Roman" panose="02020603050405020304" pitchFamily="18" charset="0"/>
                <a:cs typeface="Times New Roman" panose="02020603050405020304" pitchFamily="18" charset="0"/>
              </a:rPr>
              <a:t>Training and capacity building of the persons involved </a:t>
            </a:r>
            <a:endParaRPr dirty="0" sz="3200" lang="en-GB">
              <a:latin typeface="Times New Roman" panose="02020603050405020304" pitchFamily="18" charset="0"/>
              <a:cs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250" name=""/>
        <p:cNvGrpSpPr/>
        <p:nvPr/>
      </p:nvGrpSpPr>
      <p:grpSpPr>
        <a:xfrm>
          <a:off x="0" y="0"/>
          <a:ext cx="0" cy="0"/>
          <a:chOff x="0" y="0"/>
          <a:chExt cx="0" cy="0"/>
        </a:xfrm>
      </p:grpSpPr>
      <p:sp>
        <p:nvSpPr>
          <p:cNvPr id="1048749" name="Title 1"/>
          <p:cNvSpPr>
            <a:spLocks noGrp="1"/>
          </p:cNvSpPr>
          <p:nvPr>
            <p:ph type="title"/>
          </p:nvPr>
        </p:nvSpPr>
        <p:spPr/>
        <p:txBody>
          <a:bodyPr/>
          <a:p>
            <a:r>
              <a:rPr dirty="0" lang="en-GB" smtClean="0"/>
              <a:t>CONT.</a:t>
            </a:r>
            <a:endParaRPr dirty="0" lang="en-GB"/>
          </a:p>
        </p:txBody>
      </p:sp>
      <p:sp>
        <p:nvSpPr>
          <p:cNvPr id="1048750" name="Content Placeholder 2"/>
          <p:cNvSpPr>
            <a:spLocks noGrp="1"/>
          </p:cNvSpPr>
          <p:nvPr>
            <p:ph idx="1"/>
          </p:nvPr>
        </p:nvSpPr>
        <p:spPr/>
        <p:txBody>
          <a:bodyPr>
            <a:normAutofit fontScale="87500" lnSpcReduction="20000"/>
          </a:bodyPr>
          <a:p>
            <a:pPr lvl="0"/>
            <a:r>
              <a:rPr dirty="0" sz="3200" lang="en-US">
                <a:latin typeface="Times New Roman" panose="02020603050405020304" pitchFamily="18" charset="0"/>
                <a:cs typeface="Times New Roman" panose="02020603050405020304" pitchFamily="18" charset="0"/>
              </a:rPr>
              <a:t>Awareness creation and advocacy on gender mainstreaming </a:t>
            </a:r>
            <a:endParaRPr dirty="0" sz="3200" lang="en-GB">
              <a:latin typeface="Times New Roman" panose="02020603050405020304" pitchFamily="18" charset="0"/>
              <a:cs typeface="Times New Roman" panose="02020603050405020304" pitchFamily="18" charset="0"/>
            </a:endParaRPr>
          </a:p>
          <a:p>
            <a:pPr lvl="0"/>
            <a:r>
              <a:rPr dirty="0" sz="3200" lang="en-US">
                <a:latin typeface="Times New Roman" panose="02020603050405020304" pitchFamily="18" charset="0"/>
                <a:cs typeface="Times New Roman" panose="02020603050405020304" pitchFamily="18" charset="0"/>
              </a:rPr>
              <a:t>Partnerships and networking for persons and institutions </a:t>
            </a:r>
            <a:endParaRPr dirty="0" sz="3200" lang="en-GB">
              <a:latin typeface="Times New Roman" panose="02020603050405020304" pitchFamily="18" charset="0"/>
              <a:cs typeface="Times New Roman" panose="02020603050405020304" pitchFamily="18" charset="0"/>
            </a:endParaRPr>
          </a:p>
          <a:p>
            <a:pPr lvl="0"/>
            <a:r>
              <a:rPr dirty="0" sz="3200" lang="en-US">
                <a:latin typeface="Times New Roman" panose="02020603050405020304" pitchFamily="18" charset="0"/>
                <a:cs typeface="Times New Roman" panose="02020603050405020304" pitchFamily="18" charset="0"/>
              </a:rPr>
              <a:t>Research and information dissemination on gender issues </a:t>
            </a:r>
            <a:endParaRPr dirty="0" sz="3200" lang="en-GB">
              <a:latin typeface="Times New Roman" panose="02020603050405020304" pitchFamily="18" charset="0"/>
              <a:cs typeface="Times New Roman" panose="02020603050405020304" pitchFamily="18" charset="0"/>
            </a:endParaRPr>
          </a:p>
          <a:p>
            <a:pPr lvl="0"/>
            <a:r>
              <a:rPr dirty="0" sz="3200" lang="en-US">
                <a:latin typeface="Times New Roman" panose="02020603050405020304" pitchFamily="18" charset="0"/>
                <a:cs typeface="Times New Roman" panose="02020603050405020304" pitchFamily="18" charset="0"/>
              </a:rPr>
              <a:t>Sex disaggregated data (how many men, women, boys and girls are affected by the specific gender issue of interest) </a:t>
            </a:r>
            <a:endParaRPr dirty="0" sz="3200" lang="en-GB">
              <a:latin typeface="Times New Roman" panose="02020603050405020304" pitchFamily="18" charset="0"/>
              <a:cs typeface="Times New Roman" panose="02020603050405020304" pitchFamily="18" charset="0"/>
            </a:endParaRPr>
          </a:p>
          <a:p>
            <a:pPr lvl="0"/>
            <a:r>
              <a:rPr dirty="0" sz="3200" lang="en-US">
                <a:latin typeface="Times New Roman" panose="02020603050405020304" pitchFamily="18" charset="0"/>
                <a:cs typeface="Times New Roman" panose="02020603050405020304" pitchFamily="18" charset="0"/>
              </a:rPr>
              <a:t>Resources </a:t>
            </a:r>
            <a:r>
              <a:rPr dirty="0" sz="3200" lang="en-US" smtClean="0">
                <a:latin typeface="Times New Roman" panose="02020603050405020304" pitchFamily="18" charset="0"/>
                <a:cs typeface="Times New Roman" panose="02020603050405020304" pitchFamily="18" charset="0"/>
              </a:rPr>
              <a:t>mobilization </a:t>
            </a:r>
            <a:endParaRPr dirty="0" sz="3200" lang="en-GB">
              <a:latin typeface="Times New Roman" panose="02020603050405020304" pitchFamily="18" charset="0"/>
              <a:cs typeface="Times New Roman" panose="02020603050405020304" pitchFamily="18" charset="0"/>
            </a:endParaRPr>
          </a:p>
          <a:p>
            <a:r>
              <a:rPr dirty="0" sz="3200" lang="en-US">
                <a:latin typeface="Times New Roman" panose="02020603050405020304" pitchFamily="18" charset="0"/>
                <a:cs typeface="Times New Roman" panose="02020603050405020304" pitchFamily="18" charset="0"/>
              </a:rPr>
              <a:t>Monitoring, evaluation and reporting mechanisms are in place</a:t>
            </a:r>
            <a:endParaRPr dirty="0" sz="3200" lang="en-GB">
              <a:latin typeface="Times New Roman" panose="02020603050405020304" pitchFamily="18" charset="0"/>
              <a:cs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251" name=""/>
        <p:cNvGrpSpPr/>
        <p:nvPr/>
      </p:nvGrpSpPr>
      <p:grpSpPr>
        <a:xfrm>
          <a:off x="0" y="0"/>
          <a:ext cx="0" cy="0"/>
          <a:chOff x="0" y="0"/>
          <a:chExt cx="0" cy="0"/>
        </a:xfrm>
      </p:grpSpPr>
      <p:sp>
        <p:nvSpPr>
          <p:cNvPr id="1048751" name="Title 1"/>
          <p:cNvSpPr>
            <a:spLocks noGrp="1"/>
          </p:cNvSpPr>
          <p:nvPr>
            <p:ph type="title"/>
          </p:nvPr>
        </p:nvSpPr>
        <p:spPr>
          <a:xfrm>
            <a:off x="457200" y="116632"/>
            <a:ext cx="8229600" cy="1224136"/>
          </a:xfrm>
        </p:spPr>
        <p:txBody>
          <a:bodyPr>
            <a:normAutofit fontScale="90000"/>
          </a:bodyPr>
          <a:p>
            <a:r>
              <a:rPr b="1" dirty="0" lang="en-US" smtClean="0"/>
              <a:t/>
            </a:r>
            <a:br>
              <a:rPr b="1" dirty="0" lang="en-US" smtClean="0"/>
            </a:br>
            <a:r>
              <a:rPr b="1" dirty="0" lang="en-US" u="sng" smtClean="0">
                <a:latin typeface="Times New Roman" panose="02020603050405020304" pitchFamily="18" charset="0"/>
                <a:cs typeface="Times New Roman" panose="02020603050405020304" pitchFamily="18" charset="0"/>
              </a:rPr>
              <a:t>Limitations </a:t>
            </a:r>
            <a:r>
              <a:rPr b="1" dirty="0" lang="en-US" u="sng">
                <a:latin typeface="Times New Roman" panose="02020603050405020304" pitchFamily="18" charset="0"/>
                <a:cs typeface="Times New Roman" panose="02020603050405020304" pitchFamily="18" charset="0"/>
              </a:rPr>
              <a:t>of Gender Mainstreaming </a:t>
            </a:r>
            <a:r>
              <a:rPr dirty="0" lang="en-GB"/>
              <a:t/>
            </a:r>
            <a:br>
              <a:rPr dirty="0" lang="en-GB"/>
            </a:br>
            <a:endParaRPr dirty="0" lang="en-GB"/>
          </a:p>
        </p:txBody>
      </p:sp>
      <p:sp>
        <p:nvSpPr>
          <p:cNvPr id="1048752" name="Content Placeholder 2"/>
          <p:cNvSpPr>
            <a:spLocks noGrp="1"/>
          </p:cNvSpPr>
          <p:nvPr>
            <p:ph idx="1"/>
          </p:nvPr>
        </p:nvSpPr>
        <p:spPr>
          <a:xfrm>
            <a:off x="457200" y="1412776"/>
            <a:ext cx="8229600" cy="5445224"/>
          </a:xfrm>
        </p:spPr>
        <p:txBody>
          <a:bodyPr>
            <a:normAutofit fontScale="96875" lnSpcReduction="10000"/>
          </a:bodyPr>
          <a:p>
            <a:pPr lvl="0"/>
            <a:r>
              <a:rPr dirty="0" sz="3200" lang="en-US">
                <a:latin typeface="Times New Roman" panose="02020603050405020304" pitchFamily="18" charset="0"/>
                <a:cs typeface="Times New Roman" panose="02020603050405020304" pitchFamily="18" charset="0"/>
              </a:rPr>
              <a:t>Lack of appropriate tools, methods and techniques for the implementation of gender mainstreaming. </a:t>
            </a:r>
            <a:endParaRPr dirty="0" sz="3200" lang="en-GB">
              <a:latin typeface="Times New Roman" panose="02020603050405020304" pitchFamily="18" charset="0"/>
              <a:cs typeface="Times New Roman" panose="02020603050405020304" pitchFamily="18" charset="0"/>
            </a:endParaRPr>
          </a:p>
          <a:p>
            <a:pPr lvl="0"/>
            <a:r>
              <a:rPr dirty="0" sz="3200" lang="en-US">
                <a:latin typeface="Times New Roman" panose="02020603050405020304" pitchFamily="18" charset="0"/>
                <a:cs typeface="Times New Roman" panose="02020603050405020304" pitchFamily="18" charset="0"/>
              </a:rPr>
              <a:t>Lack of training for the actors involved result in non-implementation of procedural changes needed. </a:t>
            </a:r>
            <a:endParaRPr dirty="0" sz="3200" lang="en-GB">
              <a:latin typeface="Times New Roman" panose="02020603050405020304" pitchFamily="18" charset="0"/>
              <a:cs typeface="Times New Roman" panose="02020603050405020304" pitchFamily="18" charset="0"/>
            </a:endParaRPr>
          </a:p>
          <a:p>
            <a:pPr lvl="0"/>
            <a:r>
              <a:rPr dirty="0" sz="3200" lang="en-US">
                <a:latin typeface="Times New Roman" panose="02020603050405020304" pitchFamily="18" charset="0"/>
                <a:cs typeface="Times New Roman" panose="02020603050405020304" pitchFamily="18" charset="0"/>
              </a:rPr>
              <a:t>Lack of resources to mainstream gender. </a:t>
            </a:r>
            <a:endParaRPr dirty="0" sz="3200" lang="en-GB">
              <a:latin typeface="Times New Roman" panose="02020603050405020304" pitchFamily="18" charset="0"/>
              <a:cs typeface="Times New Roman" panose="02020603050405020304" pitchFamily="18" charset="0"/>
            </a:endParaRPr>
          </a:p>
          <a:p>
            <a:pPr lvl="0"/>
            <a:r>
              <a:rPr dirty="0" sz="3200" lang="en-US">
                <a:latin typeface="Times New Roman" panose="02020603050405020304" pitchFamily="18" charset="0"/>
                <a:cs typeface="Times New Roman" panose="02020603050405020304" pitchFamily="18" charset="0"/>
              </a:rPr>
              <a:t>Lack of clear policies on gender mainstreaming. </a:t>
            </a:r>
            <a:endParaRPr dirty="0" sz="3200" lang="en-GB">
              <a:latin typeface="Times New Roman" panose="02020603050405020304" pitchFamily="18" charset="0"/>
              <a:cs typeface="Times New Roman" panose="02020603050405020304" pitchFamily="18" charset="0"/>
            </a:endParaRPr>
          </a:p>
          <a:p>
            <a:pPr lvl="0"/>
            <a:r>
              <a:rPr dirty="0" sz="3200" lang="en-US">
                <a:latin typeface="Times New Roman" panose="02020603050405020304" pitchFamily="18" charset="0"/>
                <a:cs typeface="Times New Roman" panose="02020603050405020304" pitchFamily="18" charset="0"/>
              </a:rPr>
              <a:t>Lack of data disaggregated by sex for example, in the project area. </a:t>
            </a:r>
            <a:endParaRPr dirty="0" sz="3200" lang="en-GB">
              <a:latin typeface="Times New Roman" panose="02020603050405020304" pitchFamily="18" charset="0"/>
              <a:cs typeface="Times New Roman" panose="02020603050405020304" pitchFamily="18" charset="0"/>
            </a:endParaRPr>
          </a:p>
          <a:p>
            <a:pPr indent="0" marL="0">
              <a:buNone/>
            </a:pPr>
            <a:endParaRPr dirty="0" lang="en-GB"/>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252" name=""/>
        <p:cNvGrpSpPr/>
        <p:nvPr/>
      </p:nvGrpSpPr>
      <p:grpSpPr>
        <a:xfrm>
          <a:off x="0" y="0"/>
          <a:ext cx="0" cy="0"/>
          <a:chOff x="0" y="0"/>
          <a:chExt cx="0" cy="0"/>
        </a:xfrm>
      </p:grpSpPr>
      <p:sp>
        <p:nvSpPr>
          <p:cNvPr id="1048753" name="Title 1"/>
          <p:cNvSpPr>
            <a:spLocks noGrp="1"/>
          </p:cNvSpPr>
          <p:nvPr>
            <p:ph type="title"/>
          </p:nvPr>
        </p:nvSpPr>
        <p:spPr/>
        <p:txBody>
          <a:bodyPr>
            <a:normAutofit fontScale="90000"/>
          </a:bodyPr>
          <a:p>
            <a:r>
              <a:rPr b="1" dirty="0" lang="en-US" smtClean="0"/>
              <a:t>GENDER ISSUES IN REPRODUCTIVE HEALTH</a:t>
            </a:r>
            <a:endParaRPr b="1" dirty="0" lang="en-US"/>
          </a:p>
        </p:txBody>
      </p:sp>
      <p:sp>
        <p:nvSpPr>
          <p:cNvPr id="1048754" name="Content Placeholder 2"/>
          <p:cNvSpPr>
            <a:spLocks noGrp="1"/>
          </p:cNvSpPr>
          <p:nvPr>
            <p:ph idx="1"/>
          </p:nvPr>
        </p:nvSpPr>
        <p:spPr>
          <a:xfrm>
            <a:off x="457200" y="1500174"/>
            <a:ext cx="8543956" cy="5143536"/>
          </a:xfrm>
        </p:spPr>
        <p:txBody>
          <a:bodyPr/>
          <a:p>
            <a:r>
              <a:rPr dirty="0" lang="en-US" smtClean="0"/>
              <a:t>Gender issues in reproductive health can be categorized into;</a:t>
            </a:r>
          </a:p>
          <a:p>
            <a:pPr indent="-514350" marL="514350">
              <a:buFont typeface="+mj-lt"/>
              <a:buAutoNum type="alphaLcPeriod"/>
            </a:pPr>
            <a:r>
              <a:rPr dirty="0" lang="en-US" smtClean="0"/>
              <a:t>Poverty</a:t>
            </a:r>
          </a:p>
          <a:p>
            <a:pPr indent="-514350" marL="514350">
              <a:buFont typeface="+mj-lt"/>
              <a:buAutoNum type="alphaLcPeriod"/>
            </a:pPr>
            <a:r>
              <a:rPr dirty="0" lang="en-US" smtClean="0"/>
              <a:t>Marriage practices</a:t>
            </a:r>
          </a:p>
          <a:p>
            <a:pPr indent="-514350" marL="514350">
              <a:buFont typeface="+mj-lt"/>
              <a:buAutoNum type="alphaLcPeriod"/>
            </a:pPr>
            <a:r>
              <a:rPr dirty="0" lang="en-US" smtClean="0"/>
              <a:t>Low social, legal and economic status</a:t>
            </a:r>
          </a:p>
          <a:p>
            <a:pPr indent="-514350" marL="514350">
              <a:buFont typeface="+mj-lt"/>
              <a:buAutoNum type="alphaLcPeriod"/>
            </a:pPr>
            <a:r>
              <a:rPr dirty="0" lang="en-US" smtClean="0"/>
              <a:t>Sexual dimension organized on gender lines.</a:t>
            </a:r>
          </a:p>
          <a:p>
            <a:pPr indent="-514350" marL="514350">
              <a:buFont typeface="+mj-lt"/>
              <a:buAutoNum type="alphaLcPeriod"/>
            </a:pPr>
            <a:endParaRPr dirty="0"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255" name=""/>
        <p:cNvGrpSpPr/>
        <p:nvPr/>
      </p:nvGrpSpPr>
      <p:grpSpPr>
        <a:xfrm>
          <a:off x="0" y="0"/>
          <a:ext cx="0" cy="0"/>
          <a:chOff x="0" y="0"/>
          <a:chExt cx="0" cy="0"/>
        </a:xfrm>
      </p:grpSpPr>
      <p:sp>
        <p:nvSpPr>
          <p:cNvPr id="1048758" name="Title 1"/>
          <p:cNvSpPr>
            <a:spLocks noGrp="1"/>
          </p:cNvSpPr>
          <p:nvPr>
            <p:ph type="title"/>
          </p:nvPr>
        </p:nvSpPr>
        <p:spPr/>
        <p:txBody>
          <a:bodyPr/>
          <a:p>
            <a:r>
              <a:rPr dirty="0" lang="en-US" smtClean="0"/>
              <a:t>INTRODUCTION</a:t>
            </a:r>
            <a:endParaRPr dirty="0" lang="en-US"/>
          </a:p>
        </p:txBody>
      </p:sp>
      <p:sp>
        <p:nvSpPr>
          <p:cNvPr id="1048759" name="Content Placeholder 2"/>
          <p:cNvSpPr>
            <a:spLocks noGrp="1"/>
          </p:cNvSpPr>
          <p:nvPr>
            <p:ph idx="1"/>
          </p:nvPr>
        </p:nvSpPr>
        <p:spPr>
          <a:xfrm>
            <a:off x="457200" y="1600200"/>
            <a:ext cx="8686800" cy="5043510"/>
          </a:xfrm>
        </p:spPr>
        <p:txBody>
          <a:bodyPr>
            <a:normAutofit fontScale="96875" lnSpcReduction="20000"/>
          </a:bodyPr>
          <a:p>
            <a:r>
              <a:rPr dirty="0" lang="en-US" smtClean="0"/>
              <a:t>RH  is a state of physical mental and social well being and not merely the absence of disease or infirmity in all matters related to the reproductive system and its functions  and processes.  </a:t>
            </a:r>
          </a:p>
          <a:p>
            <a:r>
              <a:rPr dirty="0" lang="en-US" smtClean="0"/>
              <a:t>RH  is an internationally recognized right,</a:t>
            </a:r>
          </a:p>
          <a:p>
            <a:r>
              <a:rPr dirty="0" lang="en-US" smtClean="0"/>
              <a:t>Basic right of all couples and individuals to decide freely and responsibly the number ,spacing and timing of their children and have the information and means to do so  and the right to attain the highest standard of sexual and reproductive health..</a:t>
            </a:r>
          </a:p>
          <a:p>
            <a:endParaRPr dirty="0"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256" name=""/>
        <p:cNvGrpSpPr/>
        <p:nvPr/>
      </p:nvGrpSpPr>
      <p:grpSpPr>
        <a:xfrm>
          <a:off x="0" y="0"/>
          <a:ext cx="0" cy="0"/>
          <a:chOff x="0" y="0"/>
          <a:chExt cx="0" cy="0"/>
        </a:xfrm>
      </p:grpSpPr>
      <p:sp>
        <p:nvSpPr>
          <p:cNvPr id="1048760" name="Title 1"/>
          <p:cNvSpPr>
            <a:spLocks noGrp="1"/>
          </p:cNvSpPr>
          <p:nvPr>
            <p:ph type="title"/>
          </p:nvPr>
        </p:nvSpPr>
        <p:spPr>
          <a:xfrm>
            <a:off x="457200" y="0"/>
            <a:ext cx="8229600" cy="1000108"/>
          </a:xfrm>
        </p:spPr>
        <p:txBody>
          <a:bodyPr/>
          <a:p>
            <a:r>
              <a:rPr dirty="0" lang="en-US" smtClean="0"/>
              <a:t>RH  RIGHTS</a:t>
            </a:r>
            <a:endParaRPr dirty="0" lang="en-US"/>
          </a:p>
        </p:txBody>
      </p:sp>
      <p:sp>
        <p:nvSpPr>
          <p:cNvPr id="1048761" name="Content Placeholder 2"/>
          <p:cNvSpPr>
            <a:spLocks noGrp="1"/>
          </p:cNvSpPr>
          <p:nvPr>
            <p:ph idx="1"/>
          </p:nvPr>
        </p:nvSpPr>
        <p:spPr>
          <a:xfrm>
            <a:off x="457200" y="857232"/>
            <a:ext cx="8686800" cy="5786478"/>
          </a:xfrm>
        </p:spPr>
        <p:txBody>
          <a:bodyPr>
            <a:normAutofit/>
          </a:bodyPr>
          <a:p>
            <a:r>
              <a:rPr dirty="0" lang="en-US" smtClean="0"/>
              <a:t>Right to privacy and confidentiality </a:t>
            </a:r>
          </a:p>
          <a:p>
            <a:r>
              <a:rPr dirty="0" lang="en-US" smtClean="0"/>
              <a:t>Right to RX of STI/RTI</a:t>
            </a:r>
          </a:p>
          <a:p>
            <a:r>
              <a:rPr dirty="0" lang="en-US" smtClean="0"/>
              <a:t>Right to access of care </a:t>
            </a:r>
          </a:p>
          <a:p>
            <a:r>
              <a:rPr dirty="0" lang="en-US" smtClean="0"/>
              <a:t>Right to choice of care giver</a:t>
            </a:r>
          </a:p>
          <a:p>
            <a:r>
              <a:rPr dirty="0" lang="en-US" smtClean="0"/>
              <a:t>Right to be RX  with dignity</a:t>
            </a:r>
          </a:p>
          <a:p>
            <a:r>
              <a:rPr dirty="0" lang="en-US" smtClean="0"/>
              <a:t>Right to safety</a:t>
            </a:r>
          </a:p>
          <a:p>
            <a:r>
              <a:rPr dirty="0" lang="en-US" smtClean="0"/>
              <a:t>Right to comfort  </a:t>
            </a:r>
          </a:p>
          <a:p>
            <a:r>
              <a:rPr dirty="0" lang="en-US" smtClean="0"/>
              <a:t>Right to continuity of care</a:t>
            </a:r>
          </a:p>
          <a:p>
            <a:endParaRPr dirty="0" lang="en-US" smtClean="0"/>
          </a:p>
          <a:p>
            <a:endParaRPr dirty="0" lang="en-US" smtClean="0"/>
          </a:p>
          <a:p>
            <a:endParaRPr dirty="0"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257" name=""/>
        <p:cNvGrpSpPr/>
        <p:nvPr/>
      </p:nvGrpSpPr>
      <p:grpSpPr>
        <a:xfrm>
          <a:off x="0" y="0"/>
          <a:ext cx="0" cy="0"/>
          <a:chOff x="0" y="0"/>
          <a:chExt cx="0" cy="0"/>
        </a:xfrm>
      </p:grpSpPr>
      <p:sp>
        <p:nvSpPr>
          <p:cNvPr id="1048762" name="Title 1"/>
          <p:cNvSpPr>
            <a:spLocks noGrp="1"/>
          </p:cNvSpPr>
          <p:nvPr>
            <p:ph type="title"/>
          </p:nvPr>
        </p:nvSpPr>
        <p:spPr/>
        <p:txBody>
          <a:bodyPr/>
          <a:p>
            <a:r>
              <a:rPr dirty="0" lang="en-US" smtClean="0"/>
              <a:t>RH right ct</a:t>
            </a:r>
            <a:endParaRPr dirty="0" lang="en-US"/>
          </a:p>
        </p:txBody>
      </p:sp>
      <p:sp>
        <p:nvSpPr>
          <p:cNvPr id="1048763" name="Content Placeholder 2"/>
          <p:cNvSpPr>
            <a:spLocks noGrp="1"/>
          </p:cNvSpPr>
          <p:nvPr>
            <p:ph idx="1"/>
          </p:nvPr>
        </p:nvSpPr>
        <p:spPr>
          <a:xfrm>
            <a:off x="457200" y="1600200"/>
            <a:ext cx="8229600" cy="4900634"/>
          </a:xfrm>
        </p:spPr>
        <p:txBody>
          <a:bodyPr>
            <a:normAutofit fontScale="96875" lnSpcReduction="10000"/>
          </a:bodyPr>
          <a:p>
            <a:r>
              <a:rPr dirty="0" lang="en-US" smtClean="0"/>
              <a:t>Right  to opinion</a:t>
            </a:r>
          </a:p>
          <a:p>
            <a:r>
              <a:rPr dirty="0" lang="en-US" smtClean="0"/>
              <a:t>Right to informed choice/consent</a:t>
            </a:r>
          </a:p>
          <a:p>
            <a:r>
              <a:rPr dirty="0" lang="en-US" smtClean="0"/>
              <a:t>Right to make informed decision</a:t>
            </a:r>
          </a:p>
          <a:p>
            <a:r>
              <a:rPr dirty="0" lang="en-US" smtClean="0"/>
              <a:t>No discrimination</a:t>
            </a:r>
          </a:p>
          <a:p>
            <a:r>
              <a:rPr dirty="0" lang="en-US" smtClean="0"/>
              <a:t>No coercion</a:t>
            </a:r>
          </a:p>
          <a:p>
            <a:r>
              <a:rPr dirty="0" lang="en-US" smtClean="0"/>
              <a:t>No violence</a:t>
            </a:r>
          </a:p>
          <a:p>
            <a:r>
              <a:rPr dirty="0" lang="en-US" smtClean="0"/>
              <a:t>NB-health workers should be trained  on these  rights so that they can support the </a:t>
            </a:r>
            <a:r>
              <a:rPr dirty="0" lang="en-US" err="1" smtClean="0"/>
              <a:t>the</a:t>
            </a:r>
            <a:r>
              <a:rPr dirty="0" lang="en-US" smtClean="0"/>
              <a:t> woman fully, </a:t>
            </a:r>
            <a:r>
              <a:rPr dirty="0" lang="en-US" err="1" smtClean="0"/>
              <a:t>ie</a:t>
            </a:r>
            <a:r>
              <a:rPr dirty="0" lang="en-US" smtClean="0"/>
              <a:t> respectable maternity care.</a:t>
            </a:r>
          </a:p>
          <a:p>
            <a:endParaRPr dirty="0"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258" name=""/>
        <p:cNvGrpSpPr/>
        <p:nvPr/>
      </p:nvGrpSpPr>
      <p:grpSpPr>
        <a:xfrm>
          <a:off x="0" y="0"/>
          <a:ext cx="0" cy="0"/>
          <a:chOff x="0" y="0"/>
          <a:chExt cx="0" cy="0"/>
        </a:xfrm>
      </p:grpSpPr>
      <p:sp>
        <p:nvSpPr>
          <p:cNvPr id="1048764" name="Title 1"/>
          <p:cNvSpPr>
            <a:spLocks noGrp="1"/>
          </p:cNvSpPr>
          <p:nvPr>
            <p:ph type="title"/>
          </p:nvPr>
        </p:nvSpPr>
        <p:spPr/>
        <p:txBody>
          <a:bodyPr>
            <a:normAutofit fontScale="90000"/>
          </a:bodyPr>
          <a:p>
            <a:r>
              <a:rPr dirty="0" lang="en-US" smtClean="0"/>
              <a:t>RESPONSIBILITY OF HEALTH WORKER IN REPRODUCTIVE HEALTH</a:t>
            </a:r>
            <a:endParaRPr dirty="0" lang="en-US"/>
          </a:p>
        </p:txBody>
      </p:sp>
      <p:sp>
        <p:nvSpPr>
          <p:cNvPr id="1048765" name="Content Placeholder 2"/>
          <p:cNvSpPr>
            <a:spLocks noGrp="1"/>
          </p:cNvSpPr>
          <p:nvPr>
            <p:ph idx="1"/>
          </p:nvPr>
        </p:nvSpPr>
        <p:spPr>
          <a:xfrm>
            <a:off x="457200" y="1600200"/>
            <a:ext cx="8229600" cy="4972072"/>
          </a:xfrm>
        </p:spPr>
        <p:txBody>
          <a:bodyPr>
            <a:normAutofit/>
          </a:bodyPr>
          <a:p>
            <a:r>
              <a:rPr dirty="0" lang="en-US" smtClean="0"/>
              <a:t>Promote and protect the rights;</a:t>
            </a:r>
          </a:p>
          <a:p>
            <a:r>
              <a:rPr dirty="0" lang="en-US" smtClean="0"/>
              <a:t>Policies</a:t>
            </a:r>
          </a:p>
          <a:p>
            <a:r>
              <a:rPr dirty="0" lang="en-US" smtClean="0"/>
              <a:t>Education</a:t>
            </a:r>
          </a:p>
          <a:p>
            <a:r>
              <a:rPr dirty="0" lang="en-US" smtClean="0"/>
              <a:t>Laws</a:t>
            </a:r>
          </a:p>
          <a:p>
            <a:r>
              <a:rPr dirty="0" lang="en-US" smtClean="0"/>
              <a:t>Advocacy</a:t>
            </a:r>
          </a:p>
          <a:p>
            <a:r>
              <a:rPr dirty="0" lang="en-US" smtClean="0"/>
              <a:t>Documentation</a:t>
            </a:r>
          </a:p>
          <a:p>
            <a:r>
              <a:rPr dirty="0" lang="en-US" smtClean="0"/>
              <a:t>Counseling</a:t>
            </a:r>
          </a:p>
          <a:p>
            <a:r>
              <a:rPr dirty="0" lang="en-US" smtClean="0"/>
              <a:t>Implementation </a:t>
            </a:r>
          </a:p>
          <a:p>
            <a:endParaRPr dirty="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78" name=""/>
        <p:cNvGrpSpPr/>
        <p:nvPr/>
      </p:nvGrpSpPr>
      <p:grpSpPr>
        <a:xfrm>
          <a:off x="0" y="0"/>
          <a:ext cx="0" cy="0"/>
          <a:chOff x="0" y="0"/>
          <a:chExt cx="0" cy="0"/>
        </a:xfrm>
      </p:grpSpPr>
      <p:sp>
        <p:nvSpPr>
          <p:cNvPr id="1048620" name="Title 1"/>
          <p:cNvSpPr>
            <a:spLocks noGrp="1"/>
          </p:cNvSpPr>
          <p:nvPr>
            <p:ph type="title"/>
          </p:nvPr>
        </p:nvSpPr>
        <p:spPr/>
        <p:txBody>
          <a:bodyPr>
            <a:normAutofit fontScale="90000"/>
          </a:bodyPr>
          <a:p>
            <a:r>
              <a:rPr b="1" dirty="0" lang="en-US" smtClean="0"/>
              <a:t>Goal 6: Clean Water and Sanitation</a:t>
            </a:r>
            <a:r>
              <a:rPr dirty="0" lang="en-US" smtClean="0"/>
              <a:t/>
            </a:r>
            <a:br>
              <a:rPr dirty="0" lang="en-US" smtClean="0"/>
            </a:br>
            <a:endParaRPr dirty="0" lang="en-US"/>
          </a:p>
        </p:txBody>
      </p:sp>
      <p:sp>
        <p:nvSpPr>
          <p:cNvPr id="1048621" name="Content Placeholder 2"/>
          <p:cNvSpPr>
            <a:spLocks noGrp="1"/>
          </p:cNvSpPr>
          <p:nvPr>
            <p:ph idx="1"/>
          </p:nvPr>
        </p:nvSpPr>
        <p:spPr>
          <a:xfrm>
            <a:off x="457200" y="1071546"/>
            <a:ext cx="8686800" cy="5786454"/>
          </a:xfrm>
        </p:spPr>
        <p:txBody>
          <a:bodyPr>
            <a:normAutofit/>
          </a:bodyPr>
          <a:p>
            <a:r>
              <a:rPr dirty="0" lang="en-US" smtClean="0"/>
              <a:t>Clean Water and Sanitation – Ensure availability and sustainable management of water and sanitation for all</a:t>
            </a:r>
          </a:p>
          <a:p>
            <a:pPr>
              <a:buNone/>
            </a:pPr>
            <a:r>
              <a:rPr b="1" dirty="0" lang="en-US" smtClean="0"/>
              <a:t>Goal 7: Affordable and Clean Energy</a:t>
            </a:r>
            <a:endParaRPr dirty="0" lang="en-US" smtClean="0"/>
          </a:p>
          <a:p>
            <a:r>
              <a:rPr dirty="0" lang="en-US" smtClean="0"/>
              <a:t>Ensure access to affordable, reliable, sustainable and modern energy for all</a:t>
            </a:r>
            <a:r>
              <a:rPr baseline="30000" dirty="0" lang="en-US" smtClean="0"/>
              <a:t>.</a:t>
            </a:r>
            <a:endParaRPr dirty="0" lang="en-US" smtClean="0"/>
          </a:p>
          <a:p>
            <a:endParaRPr dirty="0" lang="en-US" smtClean="0"/>
          </a:p>
          <a:p>
            <a:endParaRPr dirty="0"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259" name=""/>
        <p:cNvGrpSpPr/>
        <p:nvPr/>
      </p:nvGrpSpPr>
      <p:grpSpPr>
        <a:xfrm>
          <a:off x="0" y="0"/>
          <a:ext cx="0" cy="0"/>
          <a:chOff x="0" y="0"/>
          <a:chExt cx="0" cy="0"/>
        </a:xfrm>
      </p:grpSpPr>
      <p:sp>
        <p:nvSpPr>
          <p:cNvPr id="1048766" name="Title 1"/>
          <p:cNvSpPr>
            <a:spLocks noGrp="1"/>
          </p:cNvSpPr>
          <p:nvPr>
            <p:ph type="title"/>
          </p:nvPr>
        </p:nvSpPr>
        <p:spPr/>
        <p:txBody>
          <a:bodyPr/>
          <a:p>
            <a:r>
              <a:rPr dirty="0" lang="en-US" smtClean="0"/>
              <a:t>GOVT ROLE</a:t>
            </a:r>
            <a:endParaRPr dirty="0" lang="en-US"/>
          </a:p>
        </p:txBody>
      </p:sp>
      <p:sp>
        <p:nvSpPr>
          <p:cNvPr id="1048767" name="Content Placeholder 2"/>
          <p:cNvSpPr>
            <a:spLocks noGrp="1"/>
          </p:cNvSpPr>
          <p:nvPr>
            <p:ph idx="1"/>
          </p:nvPr>
        </p:nvSpPr>
        <p:spPr>
          <a:xfrm>
            <a:off x="457200" y="1500174"/>
            <a:ext cx="8229600" cy="4929222"/>
          </a:xfrm>
        </p:spPr>
        <p:txBody>
          <a:bodyPr>
            <a:normAutofit fontScale="96875" lnSpcReduction="20000"/>
          </a:bodyPr>
          <a:p>
            <a:r>
              <a:rPr dirty="0" lang="en-US" smtClean="0"/>
              <a:t>LAWS—legal advice and changing the laws</a:t>
            </a:r>
          </a:p>
          <a:p>
            <a:r>
              <a:rPr dirty="0" lang="en-US" smtClean="0"/>
              <a:t>POLICIES—involve both  gender and the youth</a:t>
            </a:r>
          </a:p>
          <a:p>
            <a:r>
              <a:rPr dirty="0" lang="en-US" smtClean="0"/>
              <a:t>EDUCATION—on human rights</a:t>
            </a:r>
          </a:p>
          <a:p>
            <a:r>
              <a:rPr dirty="0" lang="en-US" smtClean="0"/>
              <a:t>JUSTICE—women to access justice </a:t>
            </a:r>
            <a:r>
              <a:rPr dirty="0" lang="en-US" err="1" smtClean="0"/>
              <a:t>eg</a:t>
            </a:r>
            <a:r>
              <a:rPr dirty="0" lang="en-US" smtClean="0"/>
              <a:t> FIDA</a:t>
            </a:r>
          </a:p>
          <a:p>
            <a:r>
              <a:rPr dirty="0" lang="en-US" smtClean="0"/>
              <a:t>RESEARCH—comprehensive to clarify issues</a:t>
            </a:r>
          </a:p>
          <a:p>
            <a:r>
              <a:rPr dirty="0" lang="en-US" smtClean="0"/>
              <a:t>RESOURCES—include RH in the national budget</a:t>
            </a:r>
          </a:p>
          <a:p>
            <a:r>
              <a:rPr dirty="0" lang="en-US" smtClean="0"/>
              <a:t>ADVOCACY- –give RH public support</a:t>
            </a:r>
          </a:p>
          <a:p>
            <a:endParaRPr dirty="0" lang="en-US" smtClean="0"/>
          </a:p>
          <a:p>
            <a:endParaRPr dirty="0" lang="en-US" smtClean="0"/>
          </a:p>
          <a:p>
            <a:endParaRPr dirty="0"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260" name=""/>
        <p:cNvGrpSpPr/>
        <p:nvPr/>
      </p:nvGrpSpPr>
      <p:grpSpPr>
        <a:xfrm>
          <a:off x="0" y="0"/>
          <a:ext cx="0" cy="0"/>
          <a:chOff x="0" y="0"/>
          <a:chExt cx="0" cy="0"/>
        </a:xfrm>
      </p:grpSpPr>
      <p:sp>
        <p:nvSpPr>
          <p:cNvPr id="1048768" name="Title 1"/>
          <p:cNvSpPr>
            <a:spLocks noGrp="1"/>
          </p:cNvSpPr>
          <p:nvPr>
            <p:ph type="title"/>
          </p:nvPr>
        </p:nvSpPr>
        <p:spPr/>
        <p:txBody>
          <a:bodyPr/>
          <a:p>
            <a:r>
              <a:rPr dirty="0" lang="en-US" smtClean="0"/>
              <a:t>Maternal health</a:t>
            </a:r>
            <a:endParaRPr dirty="0" lang="en-US"/>
          </a:p>
        </p:txBody>
      </p:sp>
      <p:sp>
        <p:nvSpPr>
          <p:cNvPr id="1048769" name="Content Placeholder 2"/>
          <p:cNvSpPr>
            <a:spLocks noGrp="1"/>
          </p:cNvSpPr>
          <p:nvPr>
            <p:ph idx="1"/>
          </p:nvPr>
        </p:nvSpPr>
        <p:spPr/>
        <p:txBody>
          <a:bodyPr/>
          <a:p>
            <a:r>
              <a:rPr dirty="0" lang="en-US" smtClean="0"/>
              <a:t>Among all the people in the community, pregnant women ,new born and children are at the greatest risk of disease and death.</a:t>
            </a:r>
          </a:p>
          <a:p>
            <a:endParaRPr dirty="0"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261" name=""/>
        <p:cNvGrpSpPr/>
        <p:nvPr/>
      </p:nvGrpSpPr>
      <p:grpSpPr>
        <a:xfrm>
          <a:off x="0" y="0"/>
          <a:ext cx="0" cy="0"/>
          <a:chOff x="0" y="0"/>
          <a:chExt cx="0" cy="0"/>
        </a:xfrm>
      </p:grpSpPr>
      <p:sp>
        <p:nvSpPr>
          <p:cNvPr id="1048770" name="Title 1"/>
          <p:cNvSpPr>
            <a:spLocks noGrp="1"/>
          </p:cNvSpPr>
          <p:nvPr>
            <p:ph type="title"/>
          </p:nvPr>
        </p:nvSpPr>
        <p:spPr/>
        <p:txBody>
          <a:bodyPr>
            <a:normAutofit fontScale="90000"/>
          </a:bodyPr>
          <a:p>
            <a:r>
              <a:rPr b="1" dirty="0" lang="en-US" u="sng" smtClean="0"/>
              <a:t>REASONS </a:t>
            </a:r>
            <a:br>
              <a:rPr b="1" dirty="0" lang="en-US" u="sng" smtClean="0"/>
            </a:br>
            <a:endParaRPr dirty="0" lang="en-US"/>
          </a:p>
        </p:txBody>
      </p:sp>
      <p:sp>
        <p:nvSpPr>
          <p:cNvPr id="1048771" name="Content Placeholder 2"/>
          <p:cNvSpPr>
            <a:spLocks noGrp="1"/>
          </p:cNvSpPr>
          <p:nvPr>
            <p:ph idx="1"/>
          </p:nvPr>
        </p:nvSpPr>
        <p:spPr>
          <a:xfrm>
            <a:off x="457200" y="1071546"/>
            <a:ext cx="8472518" cy="5643602"/>
          </a:xfrm>
        </p:spPr>
        <p:txBody>
          <a:bodyPr>
            <a:normAutofit/>
          </a:bodyPr>
          <a:p>
            <a:r>
              <a:rPr dirty="0" lang="en-US" smtClean="0"/>
              <a:t>Poverty</a:t>
            </a:r>
          </a:p>
          <a:p>
            <a:r>
              <a:rPr dirty="0" lang="en-US" smtClean="0"/>
              <a:t>Lack of health education</a:t>
            </a:r>
          </a:p>
          <a:p>
            <a:r>
              <a:rPr dirty="0" lang="en-US" smtClean="0"/>
              <a:t>Lack of transport</a:t>
            </a:r>
          </a:p>
          <a:p>
            <a:r>
              <a:rPr dirty="0" lang="en-US" smtClean="0"/>
              <a:t>Harmful beliefs</a:t>
            </a:r>
          </a:p>
          <a:p>
            <a:r>
              <a:rPr dirty="0" lang="en-US" smtClean="0"/>
              <a:t>Failure to recognize danger signs</a:t>
            </a:r>
          </a:p>
          <a:p>
            <a:r>
              <a:rPr dirty="0" lang="en-US" smtClean="0"/>
              <a:t>Delayed decision making by husband or other family member</a:t>
            </a:r>
          </a:p>
          <a:p>
            <a:r>
              <a:rPr dirty="0" lang="en-US" smtClean="0"/>
              <a:t>Failure to have an individual birth plan</a:t>
            </a:r>
          </a:p>
          <a:p>
            <a:endParaRPr dirty="0"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262" name=""/>
        <p:cNvGrpSpPr/>
        <p:nvPr/>
      </p:nvGrpSpPr>
      <p:grpSpPr>
        <a:xfrm>
          <a:off x="0" y="0"/>
          <a:ext cx="0" cy="0"/>
          <a:chOff x="0" y="0"/>
          <a:chExt cx="0" cy="0"/>
        </a:xfrm>
      </p:grpSpPr>
      <p:sp>
        <p:nvSpPr>
          <p:cNvPr id="1048772" name="Title 1"/>
          <p:cNvSpPr>
            <a:spLocks noGrp="1"/>
          </p:cNvSpPr>
          <p:nvPr>
            <p:ph type="title"/>
          </p:nvPr>
        </p:nvSpPr>
        <p:spPr>
          <a:xfrm>
            <a:off x="457200" y="0"/>
            <a:ext cx="8229600" cy="857232"/>
          </a:xfrm>
        </p:spPr>
        <p:txBody>
          <a:bodyPr>
            <a:normAutofit fontScale="90000"/>
          </a:bodyPr>
          <a:p>
            <a:r>
              <a:rPr b="1" dirty="0" lang="en-US" smtClean="0"/>
              <a:t>Poverty- financial power influences</a:t>
            </a:r>
            <a:endParaRPr b="1" dirty="0" lang="en-US"/>
          </a:p>
        </p:txBody>
      </p:sp>
      <p:sp>
        <p:nvSpPr>
          <p:cNvPr id="1048773" name="Content Placeholder 2"/>
          <p:cNvSpPr>
            <a:spLocks noGrp="1"/>
          </p:cNvSpPr>
          <p:nvPr>
            <p:ph idx="1"/>
          </p:nvPr>
        </p:nvSpPr>
        <p:spPr>
          <a:xfrm>
            <a:off x="457200" y="785794"/>
            <a:ext cx="8686800" cy="6072206"/>
          </a:xfrm>
        </p:spPr>
        <p:txBody>
          <a:bodyPr>
            <a:normAutofit fontScale="96875" lnSpcReduction="10000"/>
          </a:bodyPr>
          <a:p>
            <a:pPr>
              <a:buNone/>
            </a:pPr>
            <a:r>
              <a:rPr b="1" dirty="0" lang="en-US" smtClean="0"/>
              <a:t>1. Education attainment</a:t>
            </a:r>
          </a:p>
          <a:p>
            <a:r>
              <a:rPr dirty="0" lang="en-US" smtClean="0"/>
              <a:t>Educating girls and women improves their health and that of their children</a:t>
            </a:r>
          </a:p>
          <a:p>
            <a:pPr>
              <a:buNone/>
            </a:pPr>
            <a:r>
              <a:rPr b="1" dirty="0" lang="en-US" smtClean="0"/>
              <a:t>importance</a:t>
            </a:r>
          </a:p>
          <a:p>
            <a:pPr indent="-514350" marL="514350">
              <a:buFont typeface="+mj-lt"/>
              <a:buAutoNum type="alphaLcPeriod"/>
            </a:pPr>
            <a:r>
              <a:rPr dirty="0" lang="en-US" smtClean="0"/>
              <a:t>reduces infant mortality </a:t>
            </a:r>
          </a:p>
          <a:p>
            <a:pPr indent="-514350" marL="514350">
              <a:buFont typeface="+mj-lt"/>
              <a:buAutoNum type="alphaLcPeriod"/>
            </a:pPr>
            <a:r>
              <a:rPr dirty="0" lang="en-US" smtClean="0"/>
              <a:t>It leads to an increase in utilization of health services</a:t>
            </a:r>
          </a:p>
          <a:p>
            <a:pPr indent="-514350" marL="514350">
              <a:buFont typeface="+mj-lt"/>
              <a:buAutoNum type="alphaLcPeriod"/>
            </a:pPr>
            <a:r>
              <a:rPr dirty="0" lang="en-US" smtClean="0"/>
              <a:t>Help prevent diseases </a:t>
            </a:r>
          </a:p>
          <a:p>
            <a:pPr indent="-514350" marL="514350">
              <a:buFont typeface="+mj-lt"/>
              <a:buAutoNum type="alphaLcPeriod"/>
            </a:pPr>
            <a:r>
              <a:rPr dirty="0" lang="en-US" smtClean="0"/>
              <a:t>Delays marriage and child bearing</a:t>
            </a:r>
          </a:p>
          <a:p>
            <a:pPr indent="-514350" marL="514350">
              <a:buFont typeface="+mj-lt"/>
              <a:buAutoNum type="alphaLcPeriod"/>
            </a:pPr>
            <a:r>
              <a:rPr dirty="0" lang="en-US" smtClean="0"/>
              <a:t>Increases use of family planning</a:t>
            </a:r>
          </a:p>
          <a:p>
            <a:pPr indent="-514350" marL="514350">
              <a:buFont typeface="+mj-lt"/>
              <a:buAutoNum type="alphaLcPeriod"/>
            </a:pPr>
            <a:r>
              <a:rPr dirty="0" lang="en-US" smtClean="0"/>
              <a:t>Increasing decision making power</a:t>
            </a:r>
          </a:p>
          <a:p>
            <a:pPr indent="-514350" marL="514350">
              <a:buFont typeface="+mj-lt"/>
              <a:buAutoNum type="alphaLcPeriod"/>
            </a:pPr>
            <a:r>
              <a:rPr dirty="0" lang="en-US" smtClean="0"/>
              <a:t>Participation in training and credit programs</a:t>
            </a:r>
            <a:endParaRPr dirty="0"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263" name=""/>
        <p:cNvGrpSpPr/>
        <p:nvPr/>
      </p:nvGrpSpPr>
      <p:grpSpPr>
        <a:xfrm>
          <a:off x="0" y="0"/>
          <a:ext cx="0" cy="0"/>
          <a:chOff x="0" y="0"/>
          <a:chExt cx="0" cy="0"/>
        </a:xfrm>
      </p:grpSpPr>
      <p:sp>
        <p:nvSpPr>
          <p:cNvPr id="1048774" name="Title 1"/>
          <p:cNvSpPr>
            <a:spLocks noGrp="1"/>
          </p:cNvSpPr>
          <p:nvPr>
            <p:ph type="title"/>
          </p:nvPr>
        </p:nvSpPr>
        <p:spPr>
          <a:xfrm>
            <a:off x="457200" y="0"/>
            <a:ext cx="8229600" cy="785794"/>
          </a:xfrm>
        </p:spPr>
        <p:txBody>
          <a:bodyPr/>
          <a:p>
            <a:r>
              <a:rPr dirty="0" lang="en-US" smtClean="0"/>
              <a:t>Cont</a:t>
            </a:r>
            <a:endParaRPr dirty="0" lang="en-US"/>
          </a:p>
        </p:txBody>
      </p:sp>
      <p:sp>
        <p:nvSpPr>
          <p:cNvPr id="1048775" name="Content Placeholder 2"/>
          <p:cNvSpPr>
            <a:spLocks noGrp="1"/>
          </p:cNvSpPr>
          <p:nvPr>
            <p:ph idx="1"/>
          </p:nvPr>
        </p:nvSpPr>
        <p:spPr>
          <a:xfrm>
            <a:off x="457200" y="1285860"/>
            <a:ext cx="8229600" cy="5572140"/>
          </a:xfrm>
        </p:spPr>
        <p:txBody>
          <a:bodyPr>
            <a:normAutofit fontScale="96875" lnSpcReduction="10000"/>
          </a:bodyPr>
          <a:p>
            <a:r>
              <a:rPr dirty="0" lang="en-US" smtClean="0"/>
              <a:t>Despite the many advantages of educating women and girls many girls in some Kenyan communities do not go to school or leave school early because of the following reasons;</a:t>
            </a:r>
          </a:p>
          <a:p>
            <a:pPr indent="-514350" marL="514350">
              <a:buFont typeface="+mj-lt"/>
              <a:buAutoNum type="alphaLcPeriod"/>
            </a:pPr>
            <a:r>
              <a:rPr dirty="0" lang="en-US" smtClean="0"/>
              <a:t>To assist in productive work</a:t>
            </a:r>
          </a:p>
          <a:p>
            <a:pPr indent="-514350" marL="514350">
              <a:buFont typeface="+mj-lt"/>
              <a:buAutoNum type="alphaLcPeriod"/>
            </a:pPr>
            <a:r>
              <a:rPr dirty="0" lang="en-US" smtClean="0"/>
              <a:t>Lack of money to pay school fees</a:t>
            </a:r>
          </a:p>
          <a:p>
            <a:pPr indent="-514350" marL="514350">
              <a:buFont typeface="+mj-lt"/>
              <a:buAutoNum type="alphaLcPeriod"/>
            </a:pPr>
            <a:r>
              <a:rPr dirty="0" lang="en-US" smtClean="0"/>
              <a:t>Families reluctant to invest in the girls as they will be married off and a belief that that topics taught in school are inappropriate or not useful or the girls will be exposed to wrong ways of living</a:t>
            </a:r>
            <a:endParaRPr dirty="0"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264" name=""/>
        <p:cNvGrpSpPr/>
        <p:nvPr/>
      </p:nvGrpSpPr>
      <p:grpSpPr>
        <a:xfrm>
          <a:off x="0" y="0"/>
          <a:ext cx="0" cy="0"/>
          <a:chOff x="0" y="0"/>
          <a:chExt cx="0" cy="0"/>
        </a:xfrm>
      </p:grpSpPr>
      <p:sp>
        <p:nvSpPr>
          <p:cNvPr id="1048776" name="Title 1"/>
          <p:cNvSpPr>
            <a:spLocks noGrp="1"/>
          </p:cNvSpPr>
          <p:nvPr>
            <p:ph type="title"/>
          </p:nvPr>
        </p:nvSpPr>
        <p:spPr/>
        <p:txBody>
          <a:bodyPr>
            <a:normAutofit fontScale="90000"/>
          </a:bodyPr>
          <a:p>
            <a:r>
              <a:rPr b="1" dirty="0" lang="en-US" smtClean="0"/>
              <a:t>2. Access and control to resources</a:t>
            </a:r>
            <a:endParaRPr b="1" dirty="0" lang="en-US"/>
          </a:p>
        </p:txBody>
      </p:sp>
      <p:sp>
        <p:nvSpPr>
          <p:cNvPr id="1048777" name="Content Placeholder 2"/>
          <p:cNvSpPr>
            <a:spLocks noGrp="1"/>
          </p:cNvSpPr>
          <p:nvPr>
            <p:ph idx="1"/>
          </p:nvPr>
        </p:nvSpPr>
        <p:spPr>
          <a:xfrm>
            <a:off x="457200" y="1214422"/>
            <a:ext cx="8229600" cy="5643578"/>
          </a:xfrm>
        </p:spPr>
        <p:txBody>
          <a:bodyPr>
            <a:normAutofit fontScale="84375" lnSpcReduction="10000"/>
          </a:bodyPr>
          <a:p>
            <a:r>
              <a:rPr dirty="0" lang="en-US" smtClean="0"/>
              <a:t>Very few women in Kenya have a say in how to spend money even if they helped earn it.</a:t>
            </a:r>
          </a:p>
          <a:p>
            <a:r>
              <a:rPr dirty="0" lang="en-US" smtClean="0"/>
              <a:t>A woman without money will not be able to attend antenatal care, get medicines, or buy food needed especially during pregnancy.</a:t>
            </a:r>
          </a:p>
          <a:p>
            <a:r>
              <a:rPr dirty="0" lang="en-US" smtClean="0"/>
              <a:t>Women have little access to other resources </a:t>
            </a:r>
            <a:r>
              <a:rPr dirty="0" lang="en-US" err="1" smtClean="0"/>
              <a:t>eg</a:t>
            </a:r>
            <a:r>
              <a:rPr dirty="0" lang="en-US" smtClean="0"/>
              <a:t> machines, training or credit programs, equipment which can make their work easier, technical advice and supplies information.</a:t>
            </a:r>
          </a:p>
          <a:p>
            <a:r>
              <a:rPr dirty="0" lang="en-US" smtClean="0"/>
              <a:t>In some Kenyan culture a woman is not allowed to have custody of children , inherit property, earn income or participate in public affairs without permission of her husband, father, first born son or in-laws (father, mother, sister and brother).</a:t>
            </a:r>
            <a:endParaRPr dirty="0"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267" name=""/>
        <p:cNvGrpSpPr/>
        <p:nvPr/>
      </p:nvGrpSpPr>
      <p:grpSpPr>
        <a:xfrm>
          <a:off x="0" y="0"/>
          <a:ext cx="0" cy="0"/>
          <a:chOff x="0" y="0"/>
          <a:chExt cx="0" cy="0"/>
        </a:xfrm>
      </p:grpSpPr>
      <p:sp>
        <p:nvSpPr>
          <p:cNvPr id="1048781" name="Title 1"/>
          <p:cNvSpPr>
            <a:spLocks noGrp="1"/>
          </p:cNvSpPr>
          <p:nvPr>
            <p:ph type="title"/>
          </p:nvPr>
        </p:nvSpPr>
        <p:spPr/>
        <p:txBody>
          <a:bodyPr/>
          <a:p>
            <a:r>
              <a:rPr b="1" dirty="0" lang="en-US" smtClean="0"/>
              <a:t>3. Decision making</a:t>
            </a:r>
            <a:endParaRPr b="1" dirty="0" lang="en-US"/>
          </a:p>
        </p:txBody>
      </p:sp>
      <p:sp>
        <p:nvSpPr>
          <p:cNvPr id="1048782" name="Content Placeholder 2"/>
          <p:cNvSpPr>
            <a:spLocks noGrp="1"/>
          </p:cNvSpPr>
          <p:nvPr>
            <p:ph idx="1"/>
          </p:nvPr>
        </p:nvSpPr>
        <p:spPr>
          <a:xfrm>
            <a:off x="457200" y="1142984"/>
            <a:ext cx="8686800" cy="5715016"/>
          </a:xfrm>
        </p:spPr>
        <p:txBody>
          <a:bodyPr>
            <a:normAutofit fontScale="93750" lnSpcReduction="10000"/>
          </a:bodyPr>
          <a:p>
            <a:r>
              <a:rPr dirty="0" lang="en-US" smtClean="0"/>
              <a:t>Women are not consulted when major decisions ( family planning use, when to deliver, how many children to have, when to get married and to who.)</a:t>
            </a:r>
          </a:p>
          <a:p>
            <a:pPr>
              <a:buNone/>
            </a:pPr>
            <a:r>
              <a:rPr b="1" dirty="0" lang="en-US" smtClean="0"/>
              <a:t>4. Nutrition and health</a:t>
            </a:r>
          </a:p>
          <a:p>
            <a:r>
              <a:rPr dirty="0" lang="en-US" smtClean="0"/>
              <a:t>In many families men and boys eat first and have the biggest share followed by girls and finally the mother.</a:t>
            </a:r>
          </a:p>
          <a:p>
            <a:r>
              <a:rPr dirty="0" lang="en-US" smtClean="0"/>
              <a:t>If the family is poor this means that the girls and the mother will not have enough to eat.</a:t>
            </a:r>
          </a:p>
          <a:p>
            <a:r>
              <a:rPr dirty="0" lang="en-US" smtClean="0"/>
              <a:t>Under nutrition makes one weak and vulnerable to diseases and predisposes them to complications and problems during pregnancy.</a:t>
            </a:r>
            <a:endParaRPr dirty="0"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268" name=""/>
        <p:cNvGrpSpPr/>
        <p:nvPr/>
      </p:nvGrpSpPr>
      <p:grpSpPr>
        <a:xfrm>
          <a:off x="0" y="0"/>
          <a:ext cx="0" cy="0"/>
          <a:chOff x="0" y="0"/>
          <a:chExt cx="0" cy="0"/>
        </a:xfrm>
      </p:grpSpPr>
      <p:sp>
        <p:nvSpPr>
          <p:cNvPr id="1048783" name="Title 1"/>
          <p:cNvSpPr>
            <a:spLocks noGrp="1"/>
          </p:cNvSpPr>
          <p:nvPr>
            <p:ph type="title"/>
          </p:nvPr>
        </p:nvSpPr>
        <p:spPr>
          <a:xfrm>
            <a:off x="457200" y="0"/>
            <a:ext cx="8229600" cy="928670"/>
          </a:xfrm>
        </p:spPr>
        <p:txBody>
          <a:bodyPr/>
          <a:p>
            <a:r>
              <a:rPr b="1" dirty="0" lang="en-US" smtClean="0"/>
              <a:t>Marriage practices</a:t>
            </a:r>
            <a:endParaRPr b="1" dirty="0" lang="en-US"/>
          </a:p>
        </p:txBody>
      </p:sp>
      <p:sp>
        <p:nvSpPr>
          <p:cNvPr id="1048784" name="Content Placeholder 2"/>
          <p:cNvSpPr>
            <a:spLocks noGrp="1"/>
          </p:cNvSpPr>
          <p:nvPr>
            <p:ph idx="1"/>
          </p:nvPr>
        </p:nvSpPr>
        <p:spPr>
          <a:xfrm>
            <a:off x="457200" y="928670"/>
            <a:ext cx="8686800" cy="5929330"/>
          </a:xfrm>
        </p:spPr>
        <p:txBody>
          <a:bodyPr>
            <a:normAutofit/>
          </a:bodyPr>
          <a:p>
            <a:pPr indent="-514350" marL="514350">
              <a:buAutoNum type="arabicPeriod"/>
            </a:pPr>
            <a:r>
              <a:rPr b="1" dirty="0" lang="en-US" smtClean="0"/>
              <a:t>Early marriage</a:t>
            </a:r>
          </a:p>
          <a:p>
            <a:pPr indent="-514350" marL="514350"/>
            <a:r>
              <a:rPr dirty="0" lang="en-US" smtClean="0"/>
              <a:t>Women in Africa tend to marry at a very early age (in some areas as early12years old) because poor families want to have dowry, to be relieved the burden of caring and to avoid the of illegitimate birth. </a:t>
            </a:r>
          </a:p>
          <a:p>
            <a:pPr indent="-514350" marL="514350"/>
            <a:r>
              <a:rPr dirty="0" lang="en-US" smtClean="0"/>
              <a:t>Most of these girls are married to older men which prevents from making reproductive health decisions as they are either shy or depended on their husbands.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269" name=""/>
        <p:cNvGrpSpPr/>
        <p:nvPr/>
      </p:nvGrpSpPr>
      <p:grpSpPr>
        <a:xfrm>
          <a:off x="0" y="0"/>
          <a:ext cx="0" cy="0"/>
          <a:chOff x="0" y="0"/>
          <a:chExt cx="0" cy="0"/>
        </a:xfrm>
      </p:grpSpPr>
      <p:sp>
        <p:nvSpPr>
          <p:cNvPr id="1048785" name="Title 1"/>
          <p:cNvSpPr>
            <a:spLocks noGrp="1"/>
          </p:cNvSpPr>
          <p:nvPr>
            <p:ph type="title"/>
          </p:nvPr>
        </p:nvSpPr>
        <p:spPr>
          <a:xfrm>
            <a:off x="457200" y="0"/>
            <a:ext cx="8229600" cy="928670"/>
          </a:xfrm>
        </p:spPr>
        <p:txBody>
          <a:bodyPr>
            <a:normAutofit fontScale="90000"/>
          </a:bodyPr>
          <a:p>
            <a:r>
              <a:rPr b="1" dirty="0" lang="en-US" smtClean="0"/>
              <a:t>Consequences of early marriage</a:t>
            </a:r>
            <a:r>
              <a:rPr dirty="0" lang="en-US" smtClean="0"/>
              <a:t/>
            </a:r>
            <a:br>
              <a:rPr dirty="0" lang="en-US" smtClean="0"/>
            </a:br>
            <a:endParaRPr dirty="0" lang="en-US"/>
          </a:p>
        </p:txBody>
      </p:sp>
      <p:sp>
        <p:nvSpPr>
          <p:cNvPr id="1048786" name="Content Placeholder 2"/>
          <p:cNvSpPr>
            <a:spLocks noGrp="1"/>
          </p:cNvSpPr>
          <p:nvPr>
            <p:ph idx="1"/>
          </p:nvPr>
        </p:nvSpPr>
        <p:spPr>
          <a:xfrm>
            <a:off x="457200" y="928670"/>
            <a:ext cx="8686800" cy="5929330"/>
          </a:xfrm>
        </p:spPr>
        <p:txBody>
          <a:bodyPr>
            <a:normAutofit fontScale="81250" lnSpcReduction="10000"/>
          </a:bodyPr>
          <a:p>
            <a:pPr indent="-514350" marL="514350">
              <a:buAutoNum type="arabicPeriod"/>
            </a:pPr>
            <a:r>
              <a:rPr dirty="0" lang="en-US" smtClean="0"/>
              <a:t>School dropouts leading to inability to read and write</a:t>
            </a:r>
          </a:p>
          <a:p>
            <a:pPr indent="-514350" marL="514350">
              <a:buAutoNum type="arabicPeriod"/>
            </a:pPr>
            <a:r>
              <a:rPr dirty="0" lang="en-US" smtClean="0"/>
              <a:t>Having many children early. This exposes mother and her children to psychological and other problems</a:t>
            </a:r>
          </a:p>
          <a:p>
            <a:pPr indent="-514350" marL="514350">
              <a:buAutoNum type="arabicPeriod"/>
            </a:pPr>
            <a:r>
              <a:rPr dirty="0" lang="en-US" smtClean="0"/>
              <a:t>It exposes women to HIV/AIDS and other STDS. The overriding desire to be a good wife in the eyes of the family and the husband prevents the child wife from negotiating for safe sex, thus exposing her to the risk of acquiring HIV/AIDS and sexually transmitted diseases</a:t>
            </a:r>
          </a:p>
          <a:p>
            <a:pPr indent="-514350" marL="514350">
              <a:buAutoNum type="arabicPeriod"/>
            </a:pPr>
            <a:r>
              <a:rPr dirty="0" lang="en-US" smtClean="0"/>
              <a:t>Inability to plan or manage families because they are also children young or immature mothers exercise less influence and control over their children and have less influence and control over their children and have les ability to make decisions about their nutrition , health care and house hold management. </a:t>
            </a:r>
          </a:p>
          <a:p>
            <a:endParaRPr dirty="0"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270" name=""/>
        <p:cNvGrpSpPr/>
        <p:nvPr/>
      </p:nvGrpSpPr>
      <p:grpSpPr>
        <a:xfrm>
          <a:off x="0" y="0"/>
          <a:ext cx="0" cy="0"/>
          <a:chOff x="0" y="0"/>
          <a:chExt cx="0" cy="0"/>
        </a:xfrm>
      </p:grpSpPr>
      <p:sp>
        <p:nvSpPr>
          <p:cNvPr id="1048787" name="Title 1"/>
          <p:cNvSpPr>
            <a:spLocks noGrp="1"/>
          </p:cNvSpPr>
          <p:nvPr>
            <p:ph type="title"/>
          </p:nvPr>
        </p:nvSpPr>
        <p:spPr>
          <a:xfrm>
            <a:off x="457200" y="0"/>
            <a:ext cx="8229600" cy="785794"/>
          </a:xfrm>
        </p:spPr>
        <p:txBody>
          <a:bodyPr/>
          <a:p>
            <a:r>
              <a:rPr dirty="0" lang="en-US" smtClean="0"/>
              <a:t>cont</a:t>
            </a:r>
            <a:endParaRPr dirty="0" lang="en-US"/>
          </a:p>
        </p:txBody>
      </p:sp>
      <p:sp>
        <p:nvSpPr>
          <p:cNvPr id="1048788" name="Content Placeholder 2"/>
          <p:cNvSpPr>
            <a:spLocks noGrp="1"/>
          </p:cNvSpPr>
          <p:nvPr>
            <p:ph idx="1"/>
          </p:nvPr>
        </p:nvSpPr>
        <p:spPr>
          <a:xfrm>
            <a:off x="228599" y="785794"/>
            <a:ext cx="8686800" cy="6000792"/>
          </a:xfrm>
        </p:spPr>
        <p:txBody>
          <a:bodyPr>
            <a:normAutofit fontScale="96875" lnSpcReduction="10000"/>
          </a:bodyPr>
          <a:p>
            <a:pPr indent="-514350" marL="514350">
              <a:buNone/>
            </a:pPr>
            <a:r>
              <a:rPr dirty="0" lang="en-US" smtClean="0"/>
              <a:t>5. The next generation of child wives. Children whose mothers married early tend to marry early thus creating generation of child wives </a:t>
            </a:r>
          </a:p>
          <a:p>
            <a:pPr indent="-514350" marL="514350">
              <a:buNone/>
            </a:pPr>
            <a:r>
              <a:rPr dirty="0" lang="en-US" smtClean="0"/>
              <a:t>6. Marital instability. Because of the age differences and the attendant poor communication many early marriage end in early divorce or separation</a:t>
            </a:r>
          </a:p>
          <a:p>
            <a:pPr indent="-514350" marL="514350">
              <a:buNone/>
            </a:pPr>
            <a:r>
              <a:rPr dirty="0" lang="en-US" smtClean="0"/>
              <a:t>7. Physical and sexual abuse. Out of fear of her parents and social stigma as well as the poverty associated with being single, many child wives are compelled to remain in a loveless and violent marriage</a:t>
            </a:r>
          </a:p>
          <a:p>
            <a:pPr indent="-514350" marL="514350"/>
            <a:endParaRPr dirty="0" lang="en-US" smtClean="0"/>
          </a:p>
          <a:p>
            <a:endParaRPr dirty="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79" name=""/>
        <p:cNvGrpSpPr/>
        <p:nvPr/>
      </p:nvGrpSpPr>
      <p:grpSpPr>
        <a:xfrm>
          <a:off x="0" y="0"/>
          <a:ext cx="0" cy="0"/>
          <a:chOff x="0" y="0"/>
          <a:chExt cx="0" cy="0"/>
        </a:xfrm>
      </p:grpSpPr>
      <p:sp>
        <p:nvSpPr>
          <p:cNvPr id="1048622" name="Title 1"/>
          <p:cNvSpPr>
            <a:spLocks noGrp="1"/>
          </p:cNvSpPr>
          <p:nvPr>
            <p:ph type="title"/>
          </p:nvPr>
        </p:nvSpPr>
        <p:spPr>
          <a:xfrm>
            <a:off x="457200" y="357166"/>
            <a:ext cx="8229600" cy="1060472"/>
          </a:xfrm>
        </p:spPr>
        <p:txBody>
          <a:bodyPr>
            <a:normAutofit fontScale="90000"/>
          </a:bodyPr>
          <a:p>
            <a:r>
              <a:rPr b="1" dirty="0" lang="en-US" smtClean="0"/>
              <a:t>Goal 8: Decent Work and Economic Growth</a:t>
            </a:r>
            <a:r>
              <a:rPr dirty="0" lang="en-US" smtClean="0"/>
              <a:t/>
            </a:r>
            <a:br>
              <a:rPr dirty="0" lang="en-US" smtClean="0"/>
            </a:br>
            <a:endParaRPr dirty="0" lang="en-US"/>
          </a:p>
        </p:txBody>
      </p:sp>
      <p:sp>
        <p:nvSpPr>
          <p:cNvPr id="1048623" name="Content Placeholder 2"/>
          <p:cNvSpPr>
            <a:spLocks noGrp="1"/>
          </p:cNvSpPr>
          <p:nvPr>
            <p:ph idx="1"/>
          </p:nvPr>
        </p:nvSpPr>
        <p:spPr>
          <a:xfrm>
            <a:off x="457200" y="1285860"/>
            <a:ext cx="8229600" cy="4840303"/>
          </a:xfrm>
        </p:spPr>
        <p:txBody>
          <a:bodyPr/>
          <a:p>
            <a:r>
              <a:rPr dirty="0" lang="en-US" smtClean="0"/>
              <a:t>Promote sustained, inclusive and sustainable economic growth, full and productive employment and decent work for all</a:t>
            </a:r>
            <a:r>
              <a:rPr baseline="30000" dirty="0" lang="en-US" smtClean="0"/>
              <a:t>.</a:t>
            </a:r>
            <a:endParaRPr dirty="0" lang="en-US" smtClean="0"/>
          </a:p>
          <a:p>
            <a:pPr>
              <a:buNone/>
            </a:pPr>
            <a:r>
              <a:rPr b="1" dirty="0" lang="en-US" smtClean="0"/>
              <a:t>Goal 9: Industry, Innovation and Infrastructure</a:t>
            </a:r>
            <a:endParaRPr dirty="0" lang="en-US" smtClean="0"/>
          </a:p>
          <a:p>
            <a:r>
              <a:rPr dirty="0" lang="en-US" smtClean="0"/>
              <a:t> Build resilient infrastructure, promote inclusive and sustainable industrialization and foster innovation.</a:t>
            </a:r>
          </a:p>
          <a:p>
            <a:endParaRPr dirty="0"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271" name=""/>
        <p:cNvGrpSpPr/>
        <p:nvPr/>
      </p:nvGrpSpPr>
      <p:grpSpPr>
        <a:xfrm>
          <a:off x="0" y="0"/>
          <a:ext cx="0" cy="0"/>
          <a:chOff x="0" y="0"/>
          <a:chExt cx="0" cy="0"/>
        </a:xfrm>
      </p:grpSpPr>
      <p:sp>
        <p:nvSpPr>
          <p:cNvPr id="1048789" name="Title 1"/>
          <p:cNvSpPr>
            <a:spLocks noGrp="1"/>
          </p:cNvSpPr>
          <p:nvPr>
            <p:ph type="title"/>
          </p:nvPr>
        </p:nvSpPr>
        <p:spPr>
          <a:xfrm>
            <a:off x="457200" y="0"/>
            <a:ext cx="8229600" cy="928670"/>
          </a:xfrm>
        </p:spPr>
        <p:txBody>
          <a:bodyPr>
            <a:normAutofit fontScale="90000"/>
          </a:bodyPr>
          <a:p>
            <a:r>
              <a:rPr b="1" dirty="0" lang="en-US" smtClean="0"/>
              <a:t>2. Forced marriage</a:t>
            </a:r>
            <a:br>
              <a:rPr b="1" dirty="0" lang="en-US" smtClean="0"/>
            </a:br>
            <a:endParaRPr dirty="0" lang="en-US"/>
          </a:p>
        </p:txBody>
      </p:sp>
      <p:sp>
        <p:nvSpPr>
          <p:cNvPr id="1048790" name="Content Placeholder 2"/>
          <p:cNvSpPr>
            <a:spLocks noGrp="1"/>
          </p:cNvSpPr>
          <p:nvPr>
            <p:ph idx="1"/>
          </p:nvPr>
        </p:nvSpPr>
        <p:spPr>
          <a:xfrm>
            <a:off x="457200" y="642918"/>
            <a:ext cx="8472518" cy="6215082"/>
          </a:xfrm>
        </p:spPr>
        <p:txBody>
          <a:bodyPr>
            <a:normAutofit/>
          </a:bodyPr>
          <a:p>
            <a:pPr indent="-514350" marL="514350"/>
            <a:r>
              <a:rPr dirty="0" lang="en-US" smtClean="0"/>
              <a:t>Forced marriage is when the bride, groom or both don’t want to get married but are pressured into it  by their families. </a:t>
            </a:r>
          </a:p>
          <a:p>
            <a:pPr indent="-514350" marL="514350"/>
            <a:r>
              <a:rPr dirty="0" lang="en-US" smtClean="0"/>
              <a:t>The pressure can be financial, emotional or actual blackmail or threatened physical or sexual violence</a:t>
            </a:r>
          </a:p>
          <a:p>
            <a:pPr indent="-514350" marL="514350"/>
            <a:r>
              <a:rPr dirty="0" lang="en-US" smtClean="0"/>
              <a:t>Women are not involved in decision making e.g. who to marry them and when.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272" name=""/>
        <p:cNvGrpSpPr/>
        <p:nvPr/>
      </p:nvGrpSpPr>
      <p:grpSpPr>
        <a:xfrm>
          <a:off x="0" y="0"/>
          <a:ext cx="0" cy="0"/>
          <a:chOff x="0" y="0"/>
          <a:chExt cx="0" cy="0"/>
        </a:xfrm>
      </p:grpSpPr>
      <p:sp>
        <p:nvSpPr>
          <p:cNvPr id="1048791" name="Title 1"/>
          <p:cNvSpPr>
            <a:spLocks noGrp="1"/>
          </p:cNvSpPr>
          <p:nvPr>
            <p:ph type="title"/>
          </p:nvPr>
        </p:nvSpPr>
        <p:spPr>
          <a:xfrm>
            <a:off x="457200" y="0"/>
            <a:ext cx="8229600" cy="857232"/>
          </a:xfrm>
        </p:spPr>
        <p:txBody>
          <a:bodyPr>
            <a:normAutofit fontScale="90000"/>
          </a:bodyPr>
          <a:p>
            <a:r>
              <a:rPr dirty="0" lang="en-US" smtClean="0"/>
              <a:t>Causes of forced marriage</a:t>
            </a:r>
            <a:br>
              <a:rPr dirty="0" lang="en-US" smtClean="0"/>
            </a:br>
            <a:endParaRPr dirty="0" lang="en-US"/>
          </a:p>
        </p:txBody>
      </p:sp>
      <p:sp>
        <p:nvSpPr>
          <p:cNvPr id="1048792" name="Content Placeholder 2"/>
          <p:cNvSpPr>
            <a:spLocks noGrp="1"/>
          </p:cNvSpPr>
          <p:nvPr>
            <p:ph idx="1"/>
          </p:nvPr>
        </p:nvSpPr>
        <p:spPr>
          <a:xfrm>
            <a:off x="457200" y="785794"/>
            <a:ext cx="8472518" cy="6072206"/>
          </a:xfrm>
        </p:spPr>
        <p:txBody>
          <a:bodyPr>
            <a:normAutofit fontScale="75000" lnSpcReduction="20000"/>
          </a:bodyPr>
          <a:p>
            <a:pPr indent="-514350" marL="514350">
              <a:buFont typeface="+mj-lt"/>
              <a:buAutoNum type="alphaLcPeriod"/>
            </a:pPr>
            <a:r>
              <a:rPr dirty="0" lang="en-US" smtClean="0"/>
              <a:t>Honor- in certain cultures the honor of the family is the most important thing to keep intact. </a:t>
            </a:r>
          </a:p>
          <a:p>
            <a:pPr indent="-514350" marL="514350"/>
            <a:r>
              <a:rPr dirty="0" lang="en-US" smtClean="0"/>
              <a:t>This done by strategically marrying children off for the benefit of the family and controlling  women's sexuality</a:t>
            </a:r>
          </a:p>
          <a:p>
            <a:pPr indent="-514350" marL="514350">
              <a:buNone/>
            </a:pPr>
            <a:r>
              <a:rPr dirty="0" lang="en-US" smtClean="0"/>
              <a:t>b. Pregnancy- t is believed that an unplanned pregnancy can be made right if the girl is married to the father of the child.</a:t>
            </a:r>
          </a:p>
          <a:p>
            <a:pPr indent="-514350" marL="514350"/>
            <a:r>
              <a:rPr dirty="0" lang="en-US" smtClean="0"/>
              <a:t>The reason for this lies in family honor as well as illusion for protection</a:t>
            </a:r>
          </a:p>
          <a:p>
            <a:pPr indent="-514350" marL="514350">
              <a:buNone/>
            </a:pPr>
            <a:r>
              <a:rPr dirty="0" lang="en-US" smtClean="0"/>
              <a:t>c. Poverty- being poor is one of the major causes of forced marriage . </a:t>
            </a:r>
          </a:p>
          <a:p>
            <a:pPr indent="-514350" marL="514350"/>
            <a:r>
              <a:rPr dirty="0" lang="en-US" smtClean="0"/>
              <a:t>Whenever families are offered a large sum of money in exchange for their daughters hand it is hard to refuse.</a:t>
            </a:r>
          </a:p>
          <a:p>
            <a:pPr indent="-514350" marL="514350">
              <a:buNone/>
            </a:pPr>
            <a:r>
              <a:rPr dirty="0" lang="en-US" smtClean="0"/>
              <a:t>d. Protection- whenever a woman is raped or has sex outside marriage in some cultures , the blame is directly onto the woman. in many cases she is an outcast from her society  with no way to make a living or marry.</a:t>
            </a:r>
          </a:p>
          <a:p>
            <a:pPr indent="-514350" marL="514350"/>
            <a:r>
              <a:rPr dirty="0" lang="en-US" smtClean="0"/>
              <a:t> Many parents want to protect their daughters from this fate no matter the cost</a:t>
            </a:r>
          </a:p>
          <a:p>
            <a:endParaRPr dirty="0" lang="en-US" smtClean="0"/>
          </a:p>
          <a:p>
            <a:endParaRPr dirty="0"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273" name=""/>
        <p:cNvGrpSpPr/>
        <p:nvPr/>
      </p:nvGrpSpPr>
      <p:grpSpPr>
        <a:xfrm>
          <a:off x="0" y="0"/>
          <a:ext cx="0" cy="0"/>
          <a:chOff x="0" y="0"/>
          <a:chExt cx="0" cy="0"/>
        </a:xfrm>
      </p:grpSpPr>
      <p:sp>
        <p:nvSpPr>
          <p:cNvPr id="1048793" name="Title 1"/>
          <p:cNvSpPr>
            <a:spLocks noGrp="1"/>
          </p:cNvSpPr>
          <p:nvPr>
            <p:ph type="title"/>
          </p:nvPr>
        </p:nvSpPr>
        <p:spPr/>
        <p:txBody>
          <a:bodyPr>
            <a:normAutofit fontScale="90000"/>
          </a:bodyPr>
          <a:p>
            <a:r>
              <a:rPr dirty="0" lang="en-US" smtClean="0"/>
              <a:t>Effects of forced marriage</a:t>
            </a:r>
            <a:br>
              <a:rPr dirty="0" lang="en-US" smtClean="0"/>
            </a:br>
            <a:endParaRPr dirty="0" lang="en-US"/>
          </a:p>
        </p:txBody>
      </p:sp>
      <p:sp>
        <p:nvSpPr>
          <p:cNvPr id="1048794" name="Content Placeholder 2"/>
          <p:cNvSpPr>
            <a:spLocks noGrp="1"/>
          </p:cNvSpPr>
          <p:nvPr>
            <p:ph idx="1"/>
          </p:nvPr>
        </p:nvSpPr>
        <p:spPr>
          <a:xfrm>
            <a:off x="457200" y="1071546"/>
            <a:ext cx="8543956" cy="5786454"/>
          </a:xfrm>
        </p:spPr>
        <p:txBody>
          <a:bodyPr>
            <a:normAutofit fontScale="87500" lnSpcReduction="20000"/>
          </a:bodyPr>
          <a:p>
            <a:pPr indent="-514350" marL="514350">
              <a:buFont typeface="+mj-lt"/>
              <a:buAutoNum type="alphaLcPeriod"/>
            </a:pPr>
            <a:r>
              <a:rPr dirty="0" lang="en-US" smtClean="0"/>
              <a:t>Isolation- victims have no one to trust or talk to</a:t>
            </a:r>
          </a:p>
          <a:p>
            <a:pPr indent="-514350" marL="514350">
              <a:buFont typeface="+mj-lt"/>
              <a:buAutoNum type="alphaLcPeriod"/>
            </a:pPr>
            <a:r>
              <a:rPr dirty="0" lang="en-US" smtClean="0"/>
              <a:t>Forced marriage victims can also be forced to live as domestic slaves. They are kept under house arrest , suffering abuse not only from their spouse but from extended family too</a:t>
            </a:r>
          </a:p>
          <a:p>
            <a:pPr indent="-514350" marL="514350">
              <a:buFont typeface="+mj-lt"/>
              <a:buAutoNum type="alphaLcPeriod"/>
            </a:pPr>
            <a:r>
              <a:rPr dirty="0" lang="en-US" smtClean="0"/>
              <a:t>Women in forced marriage suffer from violence, rape forced pregnancy and child bearing</a:t>
            </a:r>
          </a:p>
          <a:p>
            <a:pPr indent="-514350" marL="514350">
              <a:buFont typeface="+mj-lt"/>
              <a:buAutoNum type="alphaLcPeriod"/>
            </a:pPr>
            <a:endParaRPr dirty="0" lang="en-US" smtClean="0"/>
          </a:p>
          <a:p>
            <a:pPr indent="-514350" marL="514350">
              <a:buFont typeface="+mj-lt"/>
              <a:buAutoNum type="alphaLcPeriod"/>
            </a:pPr>
            <a:r>
              <a:rPr dirty="0" lang="en-US" smtClean="0"/>
              <a:t>Children conceived in a forced marriage environment can seriously be affected by it either by learning that violence is acceptable or being traumatized by witnessing it.</a:t>
            </a:r>
          </a:p>
          <a:p>
            <a:pPr indent="-514350" marL="514350">
              <a:buFont typeface="+mj-lt"/>
              <a:buAutoNum type="alphaLcPeriod"/>
            </a:pPr>
            <a:r>
              <a:rPr dirty="0" lang="en-US" smtClean="0"/>
              <a:t>Victims of forced marriage have limited opportunities for further personal and educational development and end up with little </a:t>
            </a:r>
            <a:r>
              <a:rPr lang="en-US" smtClean="0"/>
              <a:t>career choices</a:t>
            </a:r>
            <a:endParaRPr dirty="0" lang="en-US" smtClean="0"/>
          </a:p>
          <a:p>
            <a:endParaRPr dirty="0"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274" name=""/>
        <p:cNvGrpSpPr/>
        <p:nvPr/>
      </p:nvGrpSpPr>
      <p:grpSpPr>
        <a:xfrm>
          <a:off x="0" y="0"/>
          <a:ext cx="0" cy="0"/>
          <a:chOff x="0" y="0"/>
          <a:chExt cx="0" cy="0"/>
        </a:xfrm>
      </p:grpSpPr>
      <p:sp>
        <p:nvSpPr>
          <p:cNvPr id="1048795" name="Title 1"/>
          <p:cNvSpPr>
            <a:spLocks noGrp="1"/>
          </p:cNvSpPr>
          <p:nvPr>
            <p:ph type="title"/>
          </p:nvPr>
        </p:nvSpPr>
        <p:spPr>
          <a:xfrm>
            <a:off x="457200" y="0"/>
            <a:ext cx="8229600" cy="785794"/>
          </a:xfrm>
        </p:spPr>
        <p:txBody>
          <a:bodyPr/>
          <a:p>
            <a:r>
              <a:rPr b="1" dirty="0" lang="en-US" smtClean="0"/>
              <a:t>3. polygamy</a:t>
            </a:r>
            <a:endParaRPr b="1" dirty="0" lang="en-US"/>
          </a:p>
        </p:txBody>
      </p:sp>
      <p:sp>
        <p:nvSpPr>
          <p:cNvPr id="1048796" name="Content Placeholder 2"/>
          <p:cNvSpPr>
            <a:spLocks noGrp="1"/>
          </p:cNvSpPr>
          <p:nvPr>
            <p:ph idx="1"/>
          </p:nvPr>
        </p:nvSpPr>
        <p:spPr>
          <a:xfrm>
            <a:off x="457200" y="857232"/>
            <a:ext cx="8686800" cy="6000768"/>
          </a:xfrm>
        </p:spPr>
        <p:txBody>
          <a:bodyPr>
            <a:normAutofit fontScale="93750" lnSpcReduction="10000"/>
          </a:bodyPr>
          <a:p>
            <a:r>
              <a:rPr dirty="0" lang="en-US" smtClean="0"/>
              <a:t>women may not access resources when husbands have other wives, they may be predisposed to harmful practices to impress the man </a:t>
            </a:r>
            <a:r>
              <a:rPr dirty="0" lang="en-US" err="1" smtClean="0"/>
              <a:t>eg</a:t>
            </a:r>
            <a:r>
              <a:rPr dirty="0" lang="en-US" smtClean="0"/>
              <a:t> give birth to many boys.</a:t>
            </a:r>
          </a:p>
          <a:p>
            <a:r>
              <a:rPr dirty="0" lang="en-US" smtClean="0"/>
              <a:t>High chances of spreading HIV/AIDS.</a:t>
            </a:r>
          </a:p>
          <a:p>
            <a:pPr>
              <a:buNone/>
            </a:pPr>
            <a:r>
              <a:rPr b="1" dirty="0" lang="en-US" smtClean="0"/>
              <a:t>4. wife inheritance</a:t>
            </a:r>
          </a:p>
          <a:p>
            <a:r>
              <a:rPr dirty="0" lang="en-US" smtClean="0"/>
              <a:t>When women are widowed a man is selected by the family to inherit her without her consent.</a:t>
            </a:r>
          </a:p>
          <a:p>
            <a:pPr>
              <a:buNone/>
            </a:pPr>
            <a:r>
              <a:rPr b="1" dirty="0" lang="en-US" smtClean="0"/>
              <a:t> 5. Dowry</a:t>
            </a:r>
          </a:p>
          <a:p>
            <a:r>
              <a:rPr dirty="0" lang="en-US" smtClean="0"/>
              <a:t>Dowry is seen as a source of income.</a:t>
            </a:r>
          </a:p>
          <a:p>
            <a:r>
              <a:rPr dirty="0" lang="en-US" smtClean="0"/>
              <a:t>Physical, psychological and sexual abuse by the husband may occur because he has paid dowry to the woman's family.</a:t>
            </a:r>
            <a:endParaRPr dirty="0"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275" name=""/>
        <p:cNvGrpSpPr/>
        <p:nvPr/>
      </p:nvGrpSpPr>
      <p:grpSpPr>
        <a:xfrm>
          <a:off x="0" y="0"/>
          <a:ext cx="0" cy="0"/>
          <a:chOff x="0" y="0"/>
          <a:chExt cx="0" cy="0"/>
        </a:xfrm>
      </p:grpSpPr>
      <p:sp>
        <p:nvSpPr>
          <p:cNvPr id="1048797" name="Title 1"/>
          <p:cNvSpPr>
            <a:spLocks noGrp="1"/>
          </p:cNvSpPr>
          <p:nvPr>
            <p:ph type="title"/>
          </p:nvPr>
        </p:nvSpPr>
        <p:spPr>
          <a:xfrm>
            <a:off x="457200" y="0"/>
            <a:ext cx="8229600" cy="1000108"/>
          </a:xfrm>
        </p:spPr>
        <p:txBody>
          <a:bodyPr>
            <a:normAutofit fontScale="90000"/>
          </a:bodyPr>
          <a:p>
            <a:r>
              <a:rPr b="1" dirty="0" lang="en-US" smtClean="0"/>
              <a:t>Low social, legal and economic status</a:t>
            </a:r>
            <a:endParaRPr b="1" dirty="0" lang="en-US"/>
          </a:p>
        </p:txBody>
      </p:sp>
      <p:sp>
        <p:nvSpPr>
          <p:cNvPr id="1048798" name="Content Placeholder 2"/>
          <p:cNvSpPr>
            <a:spLocks noGrp="1"/>
          </p:cNvSpPr>
          <p:nvPr>
            <p:ph idx="1"/>
          </p:nvPr>
        </p:nvSpPr>
        <p:spPr>
          <a:xfrm>
            <a:off x="457200" y="857232"/>
            <a:ext cx="8472518" cy="6000768"/>
          </a:xfrm>
        </p:spPr>
        <p:txBody>
          <a:bodyPr/>
          <a:p>
            <a:r>
              <a:rPr dirty="0" lang="en-US" smtClean="0"/>
              <a:t>The status of women in most African communities depends on how many children she has.</a:t>
            </a:r>
          </a:p>
          <a:p>
            <a:r>
              <a:rPr dirty="0" lang="en-US" smtClean="0"/>
              <a:t>Desire for status makes women to continue having children even when pregnancy and child birth carry serious health risk.</a:t>
            </a:r>
          </a:p>
          <a:p>
            <a:r>
              <a:rPr dirty="0" lang="en-US" smtClean="0"/>
              <a:t>Women do not have access to money, training, credit and other resources and freedom to make decision for themselves and their children.</a:t>
            </a:r>
          </a:p>
          <a:p>
            <a:endParaRPr dirty="0"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276" name=""/>
        <p:cNvGrpSpPr/>
        <p:nvPr/>
      </p:nvGrpSpPr>
      <p:grpSpPr>
        <a:xfrm>
          <a:off x="0" y="0"/>
          <a:ext cx="0" cy="0"/>
          <a:chOff x="0" y="0"/>
          <a:chExt cx="0" cy="0"/>
        </a:xfrm>
      </p:grpSpPr>
      <p:sp>
        <p:nvSpPr>
          <p:cNvPr id="1048799" name="Title 1"/>
          <p:cNvSpPr>
            <a:spLocks noGrp="1"/>
          </p:cNvSpPr>
          <p:nvPr>
            <p:ph type="title"/>
          </p:nvPr>
        </p:nvSpPr>
        <p:spPr/>
        <p:txBody>
          <a:bodyPr>
            <a:normAutofit fontScale="90000"/>
          </a:bodyPr>
          <a:p>
            <a:r>
              <a:rPr b="1" dirty="0" lang="en-US" smtClean="0"/>
              <a:t>Sexual dimensions organized on gender lines</a:t>
            </a:r>
            <a:endParaRPr b="1" dirty="0" lang="en-US"/>
          </a:p>
        </p:txBody>
      </p:sp>
      <p:sp>
        <p:nvSpPr>
          <p:cNvPr id="1048800" name="Content Placeholder 2"/>
          <p:cNvSpPr>
            <a:spLocks noGrp="1"/>
          </p:cNvSpPr>
          <p:nvPr>
            <p:ph idx="1"/>
          </p:nvPr>
        </p:nvSpPr>
        <p:spPr>
          <a:xfrm>
            <a:off x="457200" y="1600200"/>
            <a:ext cx="8686800" cy="5257800"/>
          </a:xfrm>
        </p:spPr>
        <p:txBody>
          <a:bodyPr>
            <a:normAutofit fontScale="96875" lnSpcReduction="20000"/>
          </a:bodyPr>
          <a:p>
            <a:pPr indent="-514350" marL="514350">
              <a:buAutoNum type="arabicPeriod"/>
            </a:pPr>
            <a:r>
              <a:rPr b="1" dirty="0" lang="en-US" smtClean="0"/>
              <a:t>sexual partnership</a:t>
            </a:r>
          </a:p>
          <a:p>
            <a:pPr indent="-514350" marL="514350"/>
            <a:r>
              <a:rPr dirty="0" lang="en-US" smtClean="0"/>
              <a:t>Society assumes that men cannot control                                                       their libido and thus allows to have as many partners as they want.</a:t>
            </a:r>
          </a:p>
          <a:p>
            <a:pPr indent="-514350" marL="514350"/>
            <a:r>
              <a:rPr dirty="0" lang="en-US" smtClean="0"/>
              <a:t>Men unlike women are allowed to make choice of who to marry and when to marry.</a:t>
            </a:r>
          </a:p>
          <a:p>
            <a:pPr indent="-514350" marL="514350"/>
            <a:r>
              <a:rPr dirty="0" lang="en-US" smtClean="0"/>
              <a:t>Men are allowed to change their sexual partners frequently and as many times as possible.</a:t>
            </a:r>
          </a:p>
          <a:p>
            <a:pPr indent="-514350" marL="514350"/>
            <a:r>
              <a:rPr dirty="0" lang="en-US" smtClean="0"/>
              <a:t>This predisposes them to infections, </a:t>
            </a:r>
            <a:r>
              <a:rPr dirty="0" lang="en-US" err="1" smtClean="0"/>
              <a:t>eg</a:t>
            </a:r>
            <a:r>
              <a:rPr dirty="0" lang="en-US" smtClean="0"/>
              <a:t> STIs/HIV</a:t>
            </a:r>
          </a:p>
          <a:p>
            <a:endParaRPr b="1" dirty="0"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277" name=""/>
        <p:cNvGrpSpPr/>
        <p:nvPr/>
      </p:nvGrpSpPr>
      <p:grpSpPr>
        <a:xfrm>
          <a:off x="0" y="0"/>
          <a:ext cx="0" cy="0"/>
          <a:chOff x="0" y="0"/>
          <a:chExt cx="0" cy="0"/>
        </a:xfrm>
      </p:grpSpPr>
      <p:sp>
        <p:nvSpPr>
          <p:cNvPr id="1048801" name="Title 1"/>
          <p:cNvSpPr>
            <a:spLocks noGrp="1"/>
          </p:cNvSpPr>
          <p:nvPr>
            <p:ph type="title"/>
          </p:nvPr>
        </p:nvSpPr>
        <p:spPr>
          <a:xfrm>
            <a:off x="457200" y="0"/>
            <a:ext cx="8229600" cy="785794"/>
          </a:xfrm>
        </p:spPr>
        <p:txBody>
          <a:bodyPr/>
          <a:p>
            <a:r>
              <a:rPr b="1" dirty="0" lang="en-US" smtClean="0"/>
              <a:t>2. Sexual art</a:t>
            </a:r>
            <a:endParaRPr b="1" dirty="0" lang="en-US"/>
          </a:p>
        </p:txBody>
      </p:sp>
      <p:sp>
        <p:nvSpPr>
          <p:cNvPr id="1048802" name="Content Placeholder 2"/>
          <p:cNvSpPr>
            <a:spLocks noGrp="1"/>
          </p:cNvSpPr>
          <p:nvPr>
            <p:ph idx="1"/>
          </p:nvPr>
        </p:nvSpPr>
        <p:spPr>
          <a:xfrm>
            <a:off x="457200" y="785794"/>
            <a:ext cx="8686800" cy="5929354"/>
          </a:xfrm>
        </p:spPr>
        <p:txBody>
          <a:bodyPr/>
          <a:p>
            <a:r>
              <a:rPr dirty="0" lang="en-US" smtClean="0"/>
              <a:t>Women are expected to be in control of their sexuality all the time, not to initiate sex and not to express sexual enjoyment.</a:t>
            </a:r>
          </a:p>
          <a:p>
            <a:r>
              <a:rPr dirty="0" lang="en-US" smtClean="0"/>
              <a:t>Sex is centered on pleasure and satisfaction of men and this predisposes women to harmful practices </a:t>
            </a:r>
            <a:r>
              <a:rPr dirty="0" lang="en-US" err="1" smtClean="0"/>
              <a:t>eg</a:t>
            </a:r>
            <a:r>
              <a:rPr dirty="0" lang="en-US" smtClean="0"/>
              <a:t> female genital cut, use of herbs to satisfy men etc.</a:t>
            </a:r>
          </a:p>
          <a:p>
            <a:r>
              <a:rPr dirty="0" lang="en-US" smtClean="0"/>
              <a:t>Incase infertility among either of the partner women are always blamed.</a:t>
            </a:r>
            <a:endParaRPr dirty="0"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278" name=""/>
        <p:cNvGrpSpPr/>
        <p:nvPr/>
      </p:nvGrpSpPr>
      <p:grpSpPr>
        <a:xfrm>
          <a:off x="0" y="0"/>
          <a:ext cx="0" cy="0"/>
          <a:chOff x="0" y="0"/>
          <a:chExt cx="0" cy="0"/>
        </a:xfrm>
      </p:grpSpPr>
      <p:sp>
        <p:nvSpPr>
          <p:cNvPr id="1048803" name="Title 1"/>
          <p:cNvSpPr>
            <a:spLocks noGrp="1"/>
          </p:cNvSpPr>
          <p:nvPr>
            <p:ph type="title"/>
          </p:nvPr>
        </p:nvSpPr>
        <p:spPr>
          <a:xfrm>
            <a:off x="457200" y="0"/>
            <a:ext cx="8229600" cy="857232"/>
          </a:xfrm>
        </p:spPr>
        <p:txBody>
          <a:bodyPr/>
          <a:p>
            <a:r>
              <a:rPr b="1" dirty="0" lang="en-US" smtClean="0"/>
              <a:t>3. Sexual mea</a:t>
            </a:r>
            <a:r>
              <a:rPr b="1" dirty="0" sz="4000" lang="en-US" smtClean="0"/>
              <a:t>nings</a:t>
            </a:r>
            <a:endParaRPr b="1" dirty="0" lang="en-US"/>
          </a:p>
        </p:txBody>
      </p:sp>
      <p:sp>
        <p:nvSpPr>
          <p:cNvPr id="1048804" name="Content Placeholder 2"/>
          <p:cNvSpPr>
            <a:spLocks noGrp="1"/>
          </p:cNvSpPr>
          <p:nvPr>
            <p:ph idx="1"/>
          </p:nvPr>
        </p:nvSpPr>
        <p:spPr>
          <a:xfrm>
            <a:off x="457200" y="785794"/>
            <a:ext cx="8686800" cy="5857916"/>
          </a:xfrm>
        </p:spPr>
        <p:txBody>
          <a:bodyPr/>
          <a:p>
            <a:r>
              <a:rPr dirty="0" lang="en-US" smtClean="0"/>
              <a:t>This is a process through which sexual thoughts , behaviors and conditions </a:t>
            </a:r>
            <a:r>
              <a:rPr dirty="0" lang="en-US" err="1" smtClean="0"/>
              <a:t>eg</a:t>
            </a:r>
            <a:r>
              <a:rPr dirty="0" lang="en-US" smtClean="0"/>
              <a:t> virginity are interpreted and </a:t>
            </a:r>
            <a:r>
              <a:rPr dirty="0" lang="en-US"/>
              <a:t>cultural meanings </a:t>
            </a:r>
            <a:r>
              <a:rPr dirty="0" lang="en-US" smtClean="0"/>
              <a:t>ascribed.</a:t>
            </a:r>
          </a:p>
          <a:p>
            <a:r>
              <a:rPr dirty="0" lang="en-US" smtClean="0"/>
              <a:t>Perception of pleasure shows the nature of the body, what is considered erotic and when to talk about sexuality and with who.</a:t>
            </a:r>
          </a:p>
          <a:p>
            <a:r>
              <a:rPr dirty="0" lang="en-US" smtClean="0"/>
              <a:t>Men are supposed to demonstrate virility at all times (masculine characteristics).</a:t>
            </a:r>
            <a:endParaRPr dirty="0"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279" name=""/>
        <p:cNvGrpSpPr/>
        <p:nvPr/>
      </p:nvGrpSpPr>
      <p:grpSpPr>
        <a:xfrm>
          <a:off x="0" y="0"/>
          <a:ext cx="0" cy="0"/>
          <a:chOff x="0" y="0"/>
          <a:chExt cx="0" cy="0"/>
        </a:xfrm>
      </p:grpSpPr>
      <p:sp>
        <p:nvSpPr>
          <p:cNvPr id="1048805" name="Title 1"/>
          <p:cNvSpPr>
            <a:spLocks noGrp="1"/>
          </p:cNvSpPr>
          <p:nvPr>
            <p:ph type="title"/>
          </p:nvPr>
        </p:nvSpPr>
        <p:spPr/>
        <p:txBody>
          <a:bodyPr/>
          <a:p>
            <a:r>
              <a:rPr b="1" dirty="0" lang="en-US" smtClean="0"/>
              <a:t>4. Sexual drives and enjoyment</a:t>
            </a:r>
            <a:endParaRPr b="1" dirty="0" lang="en-US"/>
          </a:p>
        </p:txBody>
      </p:sp>
      <p:sp>
        <p:nvSpPr>
          <p:cNvPr id="1048806" name="Content Placeholder 2"/>
          <p:cNvSpPr>
            <a:spLocks noGrp="1"/>
          </p:cNvSpPr>
          <p:nvPr>
            <p:ph idx="1"/>
          </p:nvPr>
        </p:nvSpPr>
        <p:spPr>
          <a:xfrm>
            <a:off x="457200" y="1357298"/>
            <a:ext cx="8686800" cy="5500702"/>
          </a:xfrm>
        </p:spPr>
        <p:txBody>
          <a:bodyPr/>
          <a:p>
            <a:r>
              <a:rPr dirty="0" lang="en-US" smtClean="0"/>
              <a:t>This includes men and women knowledge of body's sexual and reproductive capacities and the ability to obtain physical and emotional </a:t>
            </a:r>
            <a:r>
              <a:rPr lang="en-US" smtClean="0"/>
              <a:t>pleasure in form </a:t>
            </a:r>
            <a:r>
              <a:rPr dirty="0" lang="en-US" smtClean="0"/>
              <a:t>of fantasy, sexual encounters or self stimulation.</a:t>
            </a:r>
          </a:p>
          <a:p>
            <a:r>
              <a:rPr dirty="0" lang="en-US" smtClean="0"/>
              <a:t>It involves formation of sexual</a:t>
            </a:r>
            <a:r>
              <a:rPr dirty="0" lang="en-US" smtClean="0">
                <a:solidFill>
                  <a:srgbClr val="FF0000"/>
                </a:solidFill>
              </a:rPr>
              <a:t> </a:t>
            </a:r>
            <a:r>
              <a:rPr dirty="0" lang="en-US" smtClean="0"/>
              <a:t>identities</a:t>
            </a:r>
            <a:r>
              <a:rPr dirty="0" lang="en-US" smtClean="0">
                <a:solidFill>
                  <a:srgbClr val="FF0000"/>
                </a:solidFill>
              </a:rPr>
              <a:t> </a:t>
            </a:r>
            <a:r>
              <a:rPr dirty="0" lang="en-US" smtClean="0"/>
              <a:t>, social conditioned sex drives and perception of pleasure.</a:t>
            </a:r>
          </a:p>
          <a:p>
            <a:endParaRPr dirty="0"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280" name=""/>
        <p:cNvGrpSpPr/>
        <p:nvPr/>
      </p:nvGrpSpPr>
      <p:grpSpPr>
        <a:xfrm>
          <a:off x="0" y="0"/>
          <a:ext cx="0" cy="0"/>
          <a:chOff x="0" y="0"/>
          <a:chExt cx="0" cy="0"/>
        </a:xfrm>
      </p:grpSpPr>
      <p:sp>
        <p:nvSpPr>
          <p:cNvPr id="1048807" name="Title 1"/>
          <p:cNvSpPr>
            <a:spLocks noGrp="1"/>
          </p:cNvSpPr>
          <p:nvPr>
            <p:ph type="title"/>
          </p:nvPr>
        </p:nvSpPr>
        <p:spPr>
          <a:xfrm>
            <a:off x="-299969" y="-1000108"/>
            <a:ext cx="8229600" cy="1000108"/>
          </a:xfrm>
        </p:spPr>
        <p:txBody>
          <a:bodyPr/>
          <a:p>
            <a:r>
              <a:rPr b="1" dirty="0" lang="en-US" smtClean="0"/>
              <a:t>Gender based violence</a:t>
            </a:r>
            <a:endParaRPr b="1" dirty="0" lang="en-US"/>
          </a:p>
        </p:txBody>
      </p:sp>
      <p:sp>
        <p:nvSpPr>
          <p:cNvPr id="1048808" name="Content Placeholder 2"/>
          <p:cNvSpPr>
            <a:spLocks noGrp="1"/>
          </p:cNvSpPr>
          <p:nvPr>
            <p:ph idx="1"/>
          </p:nvPr>
        </p:nvSpPr>
        <p:spPr>
          <a:xfrm>
            <a:off x="457200" y="857232"/>
            <a:ext cx="8686800" cy="6000768"/>
          </a:xfrm>
        </p:spPr>
        <p:txBody>
          <a:bodyPr>
            <a:normAutofit fontScale="81250" lnSpcReduction="10000"/>
          </a:bodyPr>
          <a:p>
            <a:r>
              <a:rPr dirty="0" lang="en-US" smtClean="0"/>
              <a:t>This refers to acts of violence with power inequalities that result in or are likely to result in physical , sexual or mental harm or suffering , including threats of such acts , coercion or arbitrary deprivation of liberty whether occurring in private or public life. </a:t>
            </a:r>
          </a:p>
          <a:p>
            <a:pPr>
              <a:buNone/>
            </a:pPr>
            <a:r>
              <a:rPr b="1" dirty="0" lang="en-US" smtClean="0"/>
              <a:t>Types of gender violence</a:t>
            </a:r>
          </a:p>
          <a:p>
            <a:pPr indent="-514350" marL="514350">
              <a:buFont typeface="+mj-lt"/>
              <a:buAutoNum type="alphaLcPeriod"/>
            </a:pPr>
            <a:r>
              <a:rPr b="1" dirty="0" lang="en-US" smtClean="0"/>
              <a:t>Sexual violence </a:t>
            </a:r>
            <a:r>
              <a:rPr dirty="0" lang="en-US" smtClean="0"/>
              <a:t>e.g. rape, incest, sexual harassment, defilement, female genital mutilation (FGM) .</a:t>
            </a:r>
          </a:p>
          <a:p>
            <a:pPr indent="-514350" marL="514350">
              <a:buFont typeface="+mj-lt"/>
              <a:buAutoNum type="alphaLcPeriod"/>
            </a:pPr>
            <a:r>
              <a:rPr b="1" dirty="0" lang="en-US" smtClean="0"/>
              <a:t>physical violence </a:t>
            </a:r>
            <a:r>
              <a:rPr dirty="0" lang="en-US" smtClean="0"/>
              <a:t>e.g. domestic violence. Husband/ wife beating, heavy workload, cutting, starvation, forced pregnancy, deliberate infection of STIs and HIV</a:t>
            </a:r>
          </a:p>
          <a:p>
            <a:pPr indent="-514350" marL="514350">
              <a:buFont typeface="+mj-lt"/>
              <a:buAutoNum type="alphaLcPeriod"/>
            </a:pPr>
            <a:r>
              <a:rPr b="1" dirty="0" lang="en-US" smtClean="0"/>
              <a:t>Psychological violence </a:t>
            </a:r>
            <a:r>
              <a:rPr dirty="0" lang="en-US" smtClean="0"/>
              <a:t>e.g. early marriage, abuse, distribution of resources., divorce, public insults, denied rights to associate with other women, denied chance to work, polygamy.</a:t>
            </a:r>
          </a:p>
          <a:p>
            <a:pPr indent="-514350" marL="514350">
              <a:buFont typeface="+mj-lt"/>
              <a:buAutoNum type="alphaLcPeriod"/>
            </a:pPr>
            <a:endParaRPr dirty="0"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80" name=""/>
        <p:cNvGrpSpPr/>
        <p:nvPr/>
      </p:nvGrpSpPr>
      <p:grpSpPr>
        <a:xfrm>
          <a:off x="0" y="0"/>
          <a:ext cx="0" cy="0"/>
          <a:chOff x="0" y="0"/>
          <a:chExt cx="0" cy="0"/>
        </a:xfrm>
      </p:grpSpPr>
      <p:sp>
        <p:nvSpPr>
          <p:cNvPr id="1048624" name="Title 1"/>
          <p:cNvSpPr>
            <a:spLocks noGrp="1"/>
          </p:cNvSpPr>
          <p:nvPr>
            <p:ph type="title"/>
          </p:nvPr>
        </p:nvSpPr>
        <p:spPr/>
        <p:txBody>
          <a:bodyPr>
            <a:normAutofit fontScale="90000"/>
          </a:bodyPr>
          <a:p>
            <a:r>
              <a:rPr b="1" dirty="0" lang="en-US" smtClean="0"/>
              <a:t>Goal 10: Reduced Inequalities</a:t>
            </a:r>
            <a:r>
              <a:rPr dirty="0" lang="en-US" smtClean="0"/>
              <a:t/>
            </a:r>
            <a:br>
              <a:rPr dirty="0" lang="en-US" smtClean="0"/>
            </a:br>
            <a:endParaRPr dirty="0" lang="en-US"/>
          </a:p>
        </p:txBody>
      </p:sp>
      <p:sp>
        <p:nvSpPr>
          <p:cNvPr id="1048625" name="Content Placeholder 2"/>
          <p:cNvSpPr>
            <a:spLocks noGrp="1"/>
          </p:cNvSpPr>
          <p:nvPr>
            <p:ph idx="1"/>
          </p:nvPr>
        </p:nvSpPr>
        <p:spPr>
          <a:xfrm>
            <a:off x="457200" y="1000108"/>
            <a:ext cx="8686800" cy="5857892"/>
          </a:xfrm>
        </p:spPr>
        <p:txBody>
          <a:bodyPr>
            <a:normAutofit fontScale="92500" lnSpcReduction="10000"/>
          </a:bodyPr>
          <a:p>
            <a:r>
              <a:rPr dirty="0" lang="en-US" smtClean="0"/>
              <a:t>Reduced Inequalities – Reduce income inequality within and among countries</a:t>
            </a:r>
            <a:r>
              <a:rPr baseline="30000" dirty="0" lang="en-US" smtClean="0"/>
              <a:t>.</a:t>
            </a:r>
            <a:endParaRPr dirty="0" lang="en-US" smtClean="0"/>
          </a:p>
          <a:p>
            <a:pPr>
              <a:buNone/>
            </a:pPr>
            <a:r>
              <a:rPr b="1" dirty="0" lang="en-US" smtClean="0"/>
              <a:t>Goal 11: Sustainable Cities and Communities</a:t>
            </a:r>
            <a:endParaRPr dirty="0" lang="en-US" smtClean="0"/>
          </a:p>
          <a:p>
            <a:r>
              <a:rPr dirty="0" lang="en-US" smtClean="0"/>
              <a:t> Make cities and human settlements inclusive, safe, resilient and sustainable</a:t>
            </a:r>
          </a:p>
          <a:p>
            <a:pPr>
              <a:buNone/>
            </a:pPr>
            <a:r>
              <a:rPr b="1" dirty="0" lang="en-US" smtClean="0"/>
              <a:t>Goal 12: Responsible Consumption and Production</a:t>
            </a:r>
            <a:endParaRPr dirty="0" lang="en-US" smtClean="0"/>
          </a:p>
          <a:p>
            <a:r>
              <a:rPr dirty="0" lang="en-US" smtClean="0"/>
              <a:t>Ensure sustainable consumption and production patterns</a:t>
            </a:r>
            <a:r>
              <a:rPr baseline="30000" dirty="0" lang="en-US" smtClean="0"/>
              <a:t>.</a:t>
            </a:r>
            <a:endParaRPr dirty="0" lang="en-US" smtClean="0"/>
          </a:p>
          <a:p>
            <a:pPr>
              <a:buNone/>
            </a:pPr>
            <a:r>
              <a:rPr b="1" dirty="0" lang="en-US" smtClean="0"/>
              <a:t>Goal 13: Climate Action</a:t>
            </a:r>
            <a:endParaRPr dirty="0" lang="en-US" smtClean="0"/>
          </a:p>
          <a:p>
            <a:r>
              <a:rPr dirty="0" lang="en-US" smtClean="0"/>
              <a:t>Take urgent action to combat climate change and its impacts by regulating emissions and promoting developments in renewable energy</a:t>
            </a:r>
          </a:p>
          <a:p>
            <a:endParaRPr dirty="0"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281" name=""/>
        <p:cNvGrpSpPr/>
        <p:nvPr/>
      </p:nvGrpSpPr>
      <p:grpSpPr>
        <a:xfrm>
          <a:off x="0" y="0"/>
          <a:ext cx="0" cy="0"/>
          <a:chOff x="0" y="0"/>
          <a:chExt cx="0" cy="0"/>
        </a:xfrm>
      </p:grpSpPr>
      <p:sp>
        <p:nvSpPr>
          <p:cNvPr id="1048809" name="Title 1"/>
          <p:cNvSpPr>
            <a:spLocks noGrp="1"/>
          </p:cNvSpPr>
          <p:nvPr>
            <p:ph type="title"/>
          </p:nvPr>
        </p:nvSpPr>
        <p:spPr>
          <a:xfrm>
            <a:off x="457200" y="0"/>
            <a:ext cx="8229600" cy="1071546"/>
          </a:xfrm>
        </p:spPr>
        <p:txBody>
          <a:bodyPr/>
          <a:p>
            <a:r>
              <a:rPr dirty="0" lang="en-US" smtClean="0"/>
              <a:t>cont</a:t>
            </a:r>
            <a:endParaRPr dirty="0" lang="en-US"/>
          </a:p>
        </p:txBody>
      </p:sp>
      <p:sp>
        <p:nvSpPr>
          <p:cNvPr id="1048810" name="Content Placeholder 2"/>
          <p:cNvSpPr>
            <a:spLocks noGrp="1"/>
          </p:cNvSpPr>
          <p:nvPr>
            <p:ph idx="1"/>
          </p:nvPr>
        </p:nvSpPr>
        <p:spPr>
          <a:xfrm>
            <a:off x="457200" y="785794"/>
            <a:ext cx="8543956" cy="6072206"/>
          </a:xfrm>
        </p:spPr>
        <p:txBody>
          <a:bodyPr>
            <a:normAutofit fontScale="68750" lnSpcReduction="20000"/>
          </a:bodyPr>
          <a:p>
            <a:pPr>
              <a:buNone/>
            </a:pPr>
            <a:r>
              <a:rPr dirty="0" lang="en-US" smtClean="0"/>
              <a:t>d.</a:t>
            </a:r>
            <a:r>
              <a:rPr b="1" dirty="0" lang="en-US" smtClean="0"/>
              <a:t> cultural- </a:t>
            </a:r>
            <a:r>
              <a:rPr dirty="0" lang="en-US" smtClean="0"/>
              <a:t>women denied certain foods, wife inheritance, women not involved in decision making, preparing girls for sexual practices to please men, men allowed to have extra marital relationships, early marriages</a:t>
            </a:r>
          </a:p>
          <a:p>
            <a:pPr>
              <a:buNone/>
            </a:pPr>
            <a:r>
              <a:rPr b="1" dirty="0" lang="en-US" smtClean="0"/>
              <a:t>e. social- </a:t>
            </a:r>
            <a:r>
              <a:rPr dirty="0" lang="en-US" smtClean="0"/>
              <a:t>inequality (education, household chores, acquisition of loans, labeling of girls in case of pregnancy </a:t>
            </a:r>
          </a:p>
          <a:p>
            <a:pPr>
              <a:buNone/>
            </a:pPr>
            <a:r>
              <a:rPr b="1" dirty="0" lang="en-US" smtClean="0"/>
              <a:t>f. Economic violence</a:t>
            </a:r>
          </a:p>
          <a:p>
            <a:r>
              <a:rPr dirty="0" lang="en-US" smtClean="0"/>
              <a:t> women running families with limited resources</a:t>
            </a:r>
          </a:p>
          <a:p>
            <a:r>
              <a:rPr dirty="0" lang="en-US" smtClean="0"/>
              <a:t>Women not allowed to work</a:t>
            </a:r>
          </a:p>
          <a:p>
            <a:r>
              <a:rPr dirty="0" lang="en-US" smtClean="0"/>
              <a:t>Joint accounts with the man as signatory</a:t>
            </a:r>
          </a:p>
          <a:p>
            <a:r>
              <a:rPr dirty="0" lang="en-US" smtClean="0"/>
              <a:t>Discriminatory land ownership laws</a:t>
            </a:r>
          </a:p>
          <a:p>
            <a:pPr>
              <a:buNone/>
            </a:pPr>
            <a:r>
              <a:rPr dirty="0" lang="en-US" smtClean="0"/>
              <a:t>f</a:t>
            </a:r>
            <a:r>
              <a:rPr b="1" dirty="0" lang="en-US" smtClean="0"/>
              <a:t>. Political violence- </a:t>
            </a:r>
            <a:r>
              <a:rPr dirty="0" lang="en-US" smtClean="0"/>
              <a:t>inequality in the political arena</a:t>
            </a:r>
          </a:p>
          <a:p>
            <a:pPr>
              <a:buNone/>
            </a:pPr>
            <a:r>
              <a:rPr b="1" dirty="0" lang="en-US" smtClean="0"/>
              <a:t>g. Violence on women by women- </a:t>
            </a:r>
          </a:p>
          <a:p>
            <a:r>
              <a:rPr dirty="0" lang="en-US" smtClean="0"/>
              <a:t>Mistreatment of house helps</a:t>
            </a:r>
          </a:p>
          <a:p>
            <a:r>
              <a:rPr dirty="0" lang="en-US" smtClean="0"/>
              <a:t>At workplace</a:t>
            </a:r>
          </a:p>
          <a:p>
            <a:r>
              <a:rPr dirty="0" lang="en-US" smtClean="0"/>
              <a:t>Fight over men</a:t>
            </a:r>
          </a:p>
          <a:p>
            <a:r>
              <a:rPr dirty="0" lang="en-US" smtClean="0"/>
              <a:t>Domestic violence- it is physical , psychological, or economical abuse of a woman by her partner or ex-partner or by a person with the family or home</a:t>
            </a:r>
            <a:endParaRPr dirty="0"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282" name=""/>
        <p:cNvGrpSpPr/>
        <p:nvPr/>
      </p:nvGrpSpPr>
      <p:grpSpPr>
        <a:xfrm>
          <a:off x="0" y="0"/>
          <a:ext cx="0" cy="0"/>
          <a:chOff x="0" y="0"/>
          <a:chExt cx="0" cy="0"/>
        </a:xfrm>
      </p:grpSpPr>
      <p:sp>
        <p:nvSpPr>
          <p:cNvPr id="1048811" name="Title 1"/>
          <p:cNvSpPr>
            <a:spLocks noGrp="1"/>
          </p:cNvSpPr>
          <p:nvPr>
            <p:ph type="title"/>
          </p:nvPr>
        </p:nvSpPr>
        <p:spPr/>
        <p:txBody>
          <a:bodyPr>
            <a:normAutofit fontScale="90000"/>
          </a:bodyPr>
          <a:p>
            <a:r>
              <a:rPr b="1" dirty="0" lang="en-US" smtClean="0"/>
              <a:t>Effects and consequences of violence to individuals , family or community</a:t>
            </a:r>
            <a:endParaRPr b="1" dirty="0" lang="en-US"/>
          </a:p>
        </p:txBody>
      </p:sp>
      <p:sp>
        <p:nvSpPr>
          <p:cNvPr id="1048812" name="Content Placeholder 2"/>
          <p:cNvSpPr>
            <a:spLocks noGrp="1"/>
          </p:cNvSpPr>
          <p:nvPr>
            <p:ph idx="1"/>
          </p:nvPr>
        </p:nvSpPr>
        <p:spPr>
          <a:xfrm>
            <a:off x="-4343400" y="2080447"/>
            <a:ext cx="8686800" cy="5257800"/>
          </a:xfrm>
        </p:spPr>
        <p:txBody>
          <a:bodyPr/>
          <a:p>
            <a:pPr indent="-514350" marL="514350">
              <a:buFont typeface="+mj-lt"/>
              <a:buAutoNum type="alphaLcPeriod"/>
            </a:pPr>
            <a:r>
              <a:rPr dirty="0" lang="en-US" smtClean="0"/>
              <a:t>Separation/ divorce</a:t>
            </a:r>
          </a:p>
          <a:p>
            <a:pPr indent="-514350" marL="514350">
              <a:buFont typeface="+mj-lt"/>
              <a:buAutoNum type="alphaLcPeriod"/>
            </a:pPr>
            <a:r>
              <a:rPr dirty="0" lang="en-US" smtClean="0"/>
              <a:t>Deaths</a:t>
            </a:r>
          </a:p>
          <a:p>
            <a:pPr indent="-514350" marL="514350">
              <a:buFont typeface="+mj-lt"/>
              <a:buAutoNum type="alphaLcPeriod"/>
            </a:pPr>
            <a:r>
              <a:rPr dirty="0" lang="en-US" smtClean="0"/>
              <a:t>Physical injury</a:t>
            </a:r>
          </a:p>
          <a:p>
            <a:pPr indent="-514350" marL="514350">
              <a:buFont typeface="+mj-lt"/>
              <a:buAutoNum type="alphaLcPeriod"/>
            </a:pPr>
            <a:r>
              <a:rPr dirty="0" lang="en-US" smtClean="0"/>
              <a:t>Psychological torture</a:t>
            </a:r>
          </a:p>
          <a:p>
            <a:pPr indent="-514350" marL="514350">
              <a:buFont typeface="+mj-lt"/>
              <a:buAutoNum type="alphaLcPeriod"/>
            </a:pPr>
            <a:r>
              <a:rPr dirty="0" lang="en-US" smtClean="0"/>
              <a:t>Delinquency</a:t>
            </a:r>
          </a:p>
          <a:p>
            <a:pPr indent="-514350" marL="514350">
              <a:buFont typeface="+mj-lt"/>
              <a:buAutoNum type="alphaLcPeriod"/>
            </a:pPr>
            <a:r>
              <a:rPr dirty="0" lang="en-US" smtClean="0"/>
              <a:t>prostitution</a:t>
            </a:r>
          </a:p>
          <a:p>
            <a:pPr indent="-514350" marL="514350">
              <a:buFont typeface="+mj-lt"/>
              <a:buAutoNum type="alphaLcPeriod"/>
            </a:pPr>
            <a:endParaRPr dirty="0"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283" name=""/>
        <p:cNvGrpSpPr/>
        <p:nvPr/>
      </p:nvGrpSpPr>
      <p:grpSpPr>
        <a:xfrm>
          <a:off x="0" y="0"/>
          <a:ext cx="0" cy="0"/>
          <a:chOff x="0" y="0"/>
          <a:chExt cx="0" cy="0"/>
        </a:xfrm>
      </p:grpSpPr>
      <p:sp>
        <p:nvSpPr>
          <p:cNvPr id="1048813" name="Title 1"/>
          <p:cNvSpPr>
            <a:spLocks noGrp="1"/>
          </p:cNvSpPr>
          <p:nvPr>
            <p:ph type="title"/>
          </p:nvPr>
        </p:nvSpPr>
        <p:spPr/>
        <p:txBody>
          <a:bodyPr>
            <a:normAutofit fontScale="90000"/>
          </a:bodyPr>
          <a:p>
            <a:r>
              <a:rPr dirty="0" lang="en-US" smtClean="0"/>
              <a:t>Effects of gender based violence to individual</a:t>
            </a:r>
            <a:endParaRPr dirty="0" lang="en-US"/>
          </a:p>
        </p:txBody>
      </p:sp>
      <p:sp>
        <p:nvSpPr>
          <p:cNvPr id="1048814" name="Content Placeholder 2"/>
          <p:cNvSpPr>
            <a:spLocks noGrp="1"/>
          </p:cNvSpPr>
          <p:nvPr>
            <p:ph idx="1"/>
          </p:nvPr>
        </p:nvSpPr>
        <p:spPr>
          <a:xfrm>
            <a:off x="457200" y="1600200"/>
            <a:ext cx="8229600" cy="4972072"/>
          </a:xfrm>
        </p:spPr>
        <p:txBody>
          <a:bodyPr>
            <a:normAutofit fontScale="84375" lnSpcReduction="20000"/>
          </a:bodyPr>
          <a:p>
            <a:pPr indent="-514350" marL="514350">
              <a:buFont typeface="+mj-lt"/>
              <a:buAutoNum type="arabicPeriod"/>
            </a:pPr>
            <a:r>
              <a:rPr dirty="0" lang="en-US" smtClean="0"/>
              <a:t>Prevents people from exercising and enjoying their fundamental rights and freedom </a:t>
            </a:r>
          </a:p>
          <a:p>
            <a:pPr indent="-514350" marL="514350">
              <a:buFont typeface="+mj-lt"/>
              <a:buAutoNum type="arabicPeriod"/>
            </a:pPr>
            <a:r>
              <a:rPr dirty="0" lang="en-US" smtClean="0"/>
              <a:t>Affects their quality of life politically, economically, socially, physically, and emotionally</a:t>
            </a:r>
          </a:p>
          <a:p>
            <a:pPr indent="-514350" marL="514350">
              <a:buFont typeface="+mj-lt"/>
              <a:buAutoNum type="arabicPeriod"/>
            </a:pPr>
            <a:r>
              <a:rPr dirty="0" lang="en-US" smtClean="0"/>
              <a:t>It is an obstacle to achievement of equality, development and individuals advancement</a:t>
            </a:r>
          </a:p>
          <a:p>
            <a:pPr indent="-514350" marL="514350">
              <a:buFont typeface="+mj-lt"/>
              <a:buAutoNum type="arabicPeriod"/>
            </a:pPr>
            <a:r>
              <a:rPr dirty="0" lang="en-US" smtClean="0"/>
              <a:t>Un realization of the full potentials of the victims</a:t>
            </a:r>
          </a:p>
          <a:p>
            <a:pPr indent="-514350" marL="514350">
              <a:buFont typeface="+mj-lt"/>
              <a:buAutoNum type="arabicPeriod"/>
            </a:pPr>
            <a:r>
              <a:rPr dirty="0" lang="en-US" smtClean="0"/>
              <a:t>Lack of full participation in development and other societal activities</a:t>
            </a:r>
          </a:p>
          <a:p>
            <a:pPr indent="-514350" marL="514350">
              <a:buFont typeface="+mj-lt"/>
              <a:buAutoNum type="arabicPeriod"/>
            </a:pPr>
            <a:r>
              <a:rPr dirty="0" lang="en-US" smtClean="0"/>
              <a:t>Can lead to drug abuse and low quality health</a:t>
            </a:r>
          </a:p>
          <a:p>
            <a:pPr indent="-514350" marL="514350">
              <a:buFont typeface="+mj-lt"/>
              <a:buAutoNum type="arabicPeriod"/>
            </a:pPr>
            <a:r>
              <a:rPr lang="en-US" smtClean="0"/>
              <a:t>Can </a:t>
            </a:r>
            <a:r>
              <a:rPr dirty="0" lang="en-US" smtClean="0"/>
              <a:t>lead to fear, low self esteem, sexual dysfunction depression and even suicide.</a:t>
            </a:r>
            <a:endParaRPr dirty="0"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284" name=""/>
        <p:cNvGrpSpPr/>
        <p:nvPr/>
      </p:nvGrpSpPr>
      <p:grpSpPr>
        <a:xfrm>
          <a:off x="0" y="0"/>
          <a:ext cx="0" cy="0"/>
          <a:chOff x="0" y="0"/>
          <a:chExt cx="0" cy="0"/>
        </a:xfrm>
      </p:grpSpPr>
      <p:sp>
        <p:nvSpPr>
          <p:cNvPr id="1048815" name="Title 1"/>
          <p:cNvSpPr>
            <a:spLocks noGrp="1"/>
          </p:cNvSpPr>
          <p:nvPr>
            <p:ph type="title"/>
          </p:nvPr>
        </p:nvSpPr>
        <p:spPr/>
        <p:txBody>
          <a:bodyPr>
            <a:normAutofit fontScale="90000"/>
          </a:bodyPr>
          <a:p>
            <a:r>
              <a:rPr dirty="0" lang="en-US" smtClean="0"/>
              <a:t>Factors associated with gender based violence</a:t>
            </a:r>
            <a:br>
              <a:rPr dirty="0" lang="en-US" smtClean="0"/>
            </a:br>
            <a:endParaRPr dirty="0" lang="en-US"/>
          </a:p>
        </p:txBody>
      </p:sp>
      <p:sp>
        <p:nvSpPr>
          <p:cNvPr id="1048816" name="Content Placeholder 2"/>
          <p:cNvSpPr>
            <a:spLocks noGrp="1"/>
          </p:cNvSpPr>
          <p:nvPr>
            <p:ph idx="1"/>
          </p:nvPr>
        </p:nvSpPr>
        <p:spPr/>
        <p:txBody>
          <a:bodyPr>
            <a:normAutofit fontScale="96875" lnSpcReduction="10000"/>
          </a:bodyPr>
          <a:p>
            <a:r>
              <a:rPr dirty="0" lang="en-US" smtClean="0"/>
              <a:t>They can be grouped into:-</a:t>
            </a:r>
          </a:p>
          <a:p>
            <a:pPr indent="-514350" marL="514350">
              <a:buAutoNum type="alphaLcPeriod"/>
            </a:pPr>
            <a:r>
              <a:rPr b="1" dirty="0" lang="en-US" smtClean="0"/>
              <a:t>Society̧</a:t>
            </a:r>
          </a:p>
          <a:p>
            <a:r>
              <a:rPr dirty="0" lang="en-US" smtClean="0"/>
              <a:t>Norms granting men control over female behavior ̧</a:t>
            </a:r>
          </a:p>
          <a:p>
            <a:r>
              <a:rPr dirty="0" lang="en-US" smtClean="0"/>
              <a:t>Acceptance of violence as a way to resolve conflict</a:t>
            </a:r>
          </a:p>
          <a:p>
            <a:r>
              <a:rPr dirty="0" lang="en-US" smtClean="0"/>
              <a:t>Notion of masculinity linked to </a:t>
            </a:r>
            <a:r>
              <a:rPr dirty="0" lang="en-US" err="1" smtClean="0"/>
              <a:t>dominance,honor</a:t>
            </a:r>
            <a:r>
              <a:rPr dirty="0" lang="en-US" smtClean="0"/>
              <a:t> and aggression</a:t>
            </a:r>
          </a:p>
          <a:p>
            <a:r>
              <a:rPr dirty="0" lang="en-US" smtClean="0"/>
              <a:t>Rigid gender roles</a:t>
            </a:r>
          </a:p>
          <a:p>
            <a:pPr indent="-514350" marL="514350">
              <a:buNone/>
            </a:pPr>
            <a:endParaRPr dirty="0"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285" name=""/>
        <p:cNvGrpSpPr/>
        <p:nvPr/>
      </p:nvGrpSpPr>
      <p:grpSpPr>
        <a:xfrm>
          <a:off x="0" y="0"/>
          <a:ext cx="0" cy="0"/>
          <a:chOff x="0" y="0"/>
          <a:chExt cx="0" cy="0"/>
        </a:xfrm>
      </p:grpSpPr>
      <p:sp>
        <p:nvSpPr>
          <p:cNvPr id="1048817" name="Title 1"/>
          <p:cNvSpPr>
            <a:spLocks noGrp="1"/>
          </p:cNvSpPr>
          <p:nvPr>
            <p:ph type="title"/>
          </p:nvPr>
        </p:nvSpPr>
        <p:spPr/>
        <p:txBody>
          <a:bodyPr/>
          <a:p>
            <a:r>
              <a:rPr b="1" dirty="0" lang="en-US" smtClean="0"/>
              <a:t>b. community</a:t>
            </a:r>
            <a:endParaRPr b="1" dirty="0" lang="en-US"/>
          </a:p>
        </p:txBody>
      </p:sp>
      <p:sp>
        <p:nvSpPr>
          <p:cNvPr id="1048818" name="Content Placeholder 2"/>
          <p:cNvSpPr>
            <a:spLocks noGrp="1"/>
          </p:cNvSpPr>
          <p:nvPr>
            <p:ph idx="1"/>
          </p:nvPr>
        </p:nvSpPr>
        <p:spPr/>
        <p:txBody>
          <a:bodyPr>
            <a:normAutofit/>
          </a:bodyPr>
          <a:p>
            <a:pPr>
              <a:buNone/>
            </a:pPr>
            <a:endParaRPr dirty="0" lang="en-US" smtClean="0"/>
          </a:p>
          <a:p>
            <a:r>
              <a:rPr dirty="0" lang="en-US" smtClean="0"/>
              <a:t>Poverty, low socioeconomic status, </a:t>
            </a:r>
          </a:p>
          <a:p>
            <a:r>
              <a:rPr dirty="0" lang="en-US" smtClean="0"/>
              <a:t>unemployment</a:t>
            </a:r>
          </a:p>
          <a:p>
            <a:r>
              <a:rPr dirty="0" lang="en-US" smtClean="0"/>
              <a:t>Associating with peers who condone violence</a:t>
            </a:r>
          </a:p>
          <a:p>
            <a:r>
              <a:rPr dirty="0" lang="en-US" smtClean="0"/>
              <a:t>Isolation of women and family</a:t>
            </a:r>
          </a:p>
          <a:p>
            <a:endParaRPr dirty="0"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286" name=""/>
        <p:cNvGrpSpPr/>
        <p:nvPr/>
      </p:nvGrpSpPr>
      <p:grpSpPr>
        <a:xfrm>
          <a:off x="0" y="0"/>
          <a:ext cx="0" cy="0"/>
          <a:chOff x="0" y="0"/>
          <a:chExt cx="0" cy="0"/>
        </a:xfrm>
      </p:grpSpPr>
      <p:sp>
        <p:nvSpPr>
          <p:cNvPr id="1048819" name="Title 1"/>
          <p:cNvSpPr>
            <a:spLocks noGrp="1"/>
          </p:cNvSpPr>
          <p:nvPr>
            <p:ph type="title"/>
          </p:nvPr>
        </p:nvSpPr>
        <p:spPr/>
        <p:txBody>
          <a:bodyPr>
            <a:normAutofit fontScale="90000"/>
          </a:bodyPr>
          <a:p>
            <a:r>
              <a:rPr dirty="0" lang="en-US" smtClean="0"/>
              <a:t>Role of the community in preventing gender based violence</a:t>
            </a:r>
            <a:endParaRPr dirty="0" lang="en-US"/>
          </a:p>
        </p:txBody>
      </p:sp>
      <p:sp>
        <p:nvSpPr>
          <p:cNvPr id="1048820" name="Content Placeholder 2"/>
          <p:cNvSpPr>
            <a:spLocks noGrp="1"/>
          </p:cNvSpPr>
          <p:nvPr>
            <p:ph idx="1"/>
          </p:nvPr>
        </p:nvSpPr>
        <p:spPr>
          <a:xfrm>
            <a:off x="457200" y="1600200"/>
            <a:ext cx="8229600" cy="5257800"/>
          </a:xfrm>
        </p:spPr>
        <p:txBody>
          <a:bodyPr>
            <a:normAutofit fontScale="96875" lnSpcReduction="10000"/>
          </a:bodyPr>
          <a:p>
            <a:pPr indent="-514350" marL="514350"/>
            <a:r>
              <a:rPr dirty="0" lang="en-US" smtClean="0"/>
              <a:t>Ensure that all victims have a safe place to return</a:t>
            </a:r>
          </a:p>
          <a:p>
            <a:pPr indent="-514350" marL="514350"/>
            <a:r>
              <a:rPr dirty="0" lang="en-US" smtClean="0"/>
              <a:t>Expand services</a:t>
            </a:r>
          </a:p>
          <a:p>
            <a:pPr indent="-514350" marL="514350"/>
            <a:r>
              <a:rPr dirty="0" lang="en-US" smtClean="0"/>
              <a:t>Seek and use survivor input</a:t>
            </a:r>
          </a:p>
          <a:p>
            <a:pPr indent="-514350" marL="514350"/>
            <a:r>
              <a:rPr dirty="0" lang="en-US" smtClean="0"/>
              <a:t>Increase the cultural and linguistic competence of community programs</a:t>
            </a:r>
          </a:p>
          <a:p>
            <a:pPr indent="-514350" marL="514350"/>
            <a:r>
              <a:rPr dirty="0" lang="en-US" smtClean="0"/>
              <a:t>Expand availability of culturally competent and culturally specific services</a:t>
            </a:r>
          </a:p>
          <a:p>
            <a:pPr indent="-514350" marL="514350"/>
            <a:r>
              <a:rPr dirty="0" lang="en-US" smtClean="0"/>
              <a:t>Develop new leadership</a:t>
            </a:r>
          </a:p>
          <a:p>
            <a:pPr indent="-514350" marL="514350"/>
            <a:r>
              <a:rPr dirty="0" lang="en-US" smtClean="0"/>
              <a:t>Protect privacy and confidentiality</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287" name=""/>
        <p:cNvGrpSpPr/>
        <p:nvPr/>
      </p:nvGrpSpPr>
      <p:grpSpPr>
        <a:xfrm>
          <a:off x="0" y="0"/>
          <a:ext cx="0" cy="0"/>
          <a:chOff x="0" y="0"/>
          <a:chExt cx="0" cy="0"/>
        </a:xfrm>
      </p:grpSpPr>
      <p:sp>
        <p:nvSpPr>
          <p:cNvPr id="1048821" name="Title 1"/>
          <p:cNvSpPr>
            <a:spLocks noGrp="1"/>
          </p:cNvSpPr>
          <p:nvPr>
            <p:ph type="title"/>
          </p:nvPr>
        </p:nvSpPr>
        <p:spPr/>
        <p:txBody>
          <a:bodyPr/>
          <a:p>
            <a:r>
              <a:rPr dirty="0" lang="en-US" smtClean="0"/>
              <a:t>cont</a:t>
            </a:r>
            <a:endParaRPr dirty="0" lang="en-US"/>
          </a:p>
        </p:txBody>
      </p:sp>
      <p:sp>
        <p:nvSpPr>
          <p:cNvPr id="1048822" name="Content Placeholder 2"/>
          <p:cNvSpPr>
            <a:spLocks noGrp="1"/>
          </p:cNvSpPr>
          <p:nvPr>
            <p:ph idx="1"/>
          </p:nvPr>
        </p:nvSpPr>
        <p:spPr>
          <a:xfrm>
            <a:off x="457200" y="1600200"/>
            <a:ext cx="8229600" cy="5043510"/>
          </a:xfrm>
        </p:spPr>
        <p:txBody>
          <a:bodyPr>
            <a:normAutofit fontScale="90625" lnSpcReduction="20000"/>
          </a:bodyPr>
          <a:p>
            <a:pPr indent="-514350" marL="514350"/>
            <a:r>
              <a:rPr dirty="0" lang="en-US" smtClean="0"/>
              <a:t>Inform policy makers</a:t>
            </a:r>
          </a:p>
          <a:p>
            <a:pPr indent="-514350" marL="514350"/>
            <a:r>
              <a:rPr dirty="0" lang="en-US" smtClean="0"/>
              <a:t>Build partnerships with community groups</a:t>
            </a:r>
          </a:p>
          <a:p>
            <a:pPr indent="-514350" marL="514350"/>
            <a:r>
              <a:rPr dirty="0" lang="en-US" smtClean="0"/>
              <a:t>Increase organizational capacity</a:t>
            </a:r>
          </a:p>
          <a:p>
            <a:pPr indent="-514350" marL="514350"/>
            <a:r>
              <a:rPr dirty="0" lang="en-US" smtClean="0"/>
              <a:t>Eliminate the economic crisis that often follows victimization</a:t>
            </a:r>
          </a:p>
          <a:p>
            <a:pPr indent="-514350" marL="514350"/>
            <a:r>
              <a:rPr dirty="0" lang="en-US" smtClean="0"/>
              <a:t>Implement policies and programs that support both safety and self sufficiency</a:t>
            </a:r>
          </a:p>
          <a:p>
            <a:pPr indent="-514350" marL="514350"/>
            <a:r>
              <a:rPr dirty="0" lang="en-US" smtClean="0"/>
              <a:t>Promote the safe pursuit of child support whenever possible and consider exemptions from paternity and child support requirements in cases which risks to the custodial parent or child cannot be overcome.</a:t>
            </a:r>
          </a:p>
          <a:p>
            <a:endParaRPr dirty="0"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288" name=""/>
        <p:cNvGrpSpPr/>
        <p:nvPr/>
      </p:nvGrpSpPr>
      <p:grpSpPr>
        <a:xfrm>
          <a:off x="0" y="0"/>
          <a:ext cx="0" cy="0"/>
          <a:chOff x="0" y="0"/>
          <a:chExt cx="0" cy="0"/>
        </a:xfrm>
      </p:grpSpPr>
      <p:sp>
        <p:nvSpPr>
          <p:cNvPr id="1048823" name="Title 1"/>
          <p:cNvSpPr>
            <a:spLocks noGrp="1"/>
          </p:cNvSpPr>
          <p:nvPr>
            <p:ph type="title"/>
          </p:nvPr>
        </p:nvSpPr>
        <p:spPr/>
        <p:txBody>
          <a:bodyPr/>
          <a:p>
            <a:r>
              <a:rPr dirty="0" lang="en-US" smtClean="0"/>
              <a:t>cont</a:t>
            </a:r>
            <a:endParaRPr dirty="0" lang="en-US"/>
          </a:p>
        </p:txBody>
      </p:sp>
      <p:sp>
        <p:nvSpPr>
          <p:cNvPr id="1048824" name="Content Placeholder 2"/>
          <p:cNvSpPr>
            <a:spLocks noGrp="1"/>
          </p:cNvSpPr>
          <p:nvPr>
            <p:ph idx="1"/>
          </p:nvPr>
        </p:nvSpPr>
        <p:spPr>
          <a:xfrm>
            <a:off x="457200" y="1285860"/>
            <a:ext cx="8229600" cy="4840303"/>
          </a:xfrm>
        </p:spPr>
        <p:txBody>
          <a:bodyPr>
            <a:normAutofit fontScale="96875" lnSpcReduction="20000"/>
          </a:bodyPr>
          <a:p>
            <a:r>
              <a:rPr dirty="0" lang="en-US" smtClean="0"/>
              <a:t>Increase the availability of job training programs and educational opportunities</a:t>
            </a:r>
          </a:p>
          <a:p>
            <a:r>
              <a:rPr dirty="0" lang="en-US" smtClean="0"/>
              <a:t>Enhance the safety and economic security of at risk families and survivors of abuse</a:t>
            </a:r>
          </a:p>
          <a:p>
            <a:r>
              <a:rPr dirty="0" lang="en-US" smtClean="0"/>
              <a:t>Engage the media , community members and educators</a:t>
            </a:r>
          </a:p>
          <a:p>
            <a:r>
              <a:rPr dirty="0" lang="en-US" smtClean="0"/>
              <a:t>Ensure availability of services to those who seek help</a:t>
            </a:r>
          </a:p>
          <a:p>
            <a:r>
              <a:rPr dirty="0" lang="en-US" smtClean="0"/>
              <a:t>Form community partnerships</a:t>
            </a:r>
          </a:p>
          <a:p>
            <a:r>
              <a:rPr dirty="0" lang="en-US" smtClean="0"/>
              <a:t>Create campaigns with grass roots organizing component</a:t>
            </a:r>
          </a:p>
          <a:p>
            <a:endParaRPr dirty="0"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289" name=""/>
        <p:cNvGrpSpPr/>
        <p:nvPr/>
      </p:nvGrpSpPr>
      <p:grpSpPr>
        <a:xfrm>
          <a:off x="0" y="0"/>
          <a:ext cx="0" cy="0"/>
          <a:chOff x="0" y="0"/>
          <a:chExt cx="0" cy="0"/>
        </a:xfrm>
      </p:grpSpPr>
      <p:sp>
        <p:nvSpPr>
          <p:cNvPr id="1048825" name="Title 1"/>
          <p:cNvSpPr>
            <a:spLocks noGrp="1"/>
          </p:cNvSpPr>
          <p:nvPr>
            <p:ph type="title"/>
          </p:nvPr>
        </p:nvSpPr>
        <p:spPr/>
        <p:txBody>
          <a:bodyPr/>
          <a:p>
            <a:r>
              <a:rPr dirty="0" lang="en-US" smtClean="0"/>
              <a:t>cont</a:t>
            </a:r>
            <a:endParaRPr dirty="0" lang="en-US"/>
          </a:p>
        </p:txBody>
      </p:sp>
      <p:sp>
        <p:nvSpPr>
          <p:cNvPr id="1048826" name="Content Placeholder 2"/>
          <p:cNvSpPr>
            <a:spLocks noGrp="1"/>
          </p:cNvSpPr>
          <p:nvPr>
            <p:ph idx="1"/>
          </p:nvPr>
        </p:nvSpPr>
        <p:spPr>
          <a:xfrm>
            <a:off x="457200" y="1600200"/>
            <a:ext cx="8686800" cy="5043510"/>
          </a:xfrm>
        </p:spPr>
        <p:txBody>
          <a:bodyPr/>
          <a:p>
            <a:r>
              <a:rPr dirty="0" lang="en-US" smtClean="0"/>
              <a:t>Target education and awareness campaigns to young people and men</a:t>
            </a:r>
          </a:p>
          <a:p>
            <a:r>
              <a:rPr dirty="0" lang="en-US" smtClean="0"/>
              <a:t>evaluate public  education efforts rigorously</a:t>
            </a:r>
          </a:p>
          <a:p>
            <a:r>
              <a:rPr dirty="0" lang="en-US" smtClean="0"/>
              <a:t>Do not reward men for aggressive behavior</a:t>
            </a:r>
          </a:p>
          <a:p>
            <a:r>
              <a:rPr dirty="0" lang="en-US" smtClean="0"/>
              <a:t>Recognize men who are already  working to create more equal relationships and more peaceful communities</a:t>
            </a:r>
          </a:p>
          <a:p>
            <a:r>
              <a:rPr dirty="0" lang="en-US" smtClean="0"/>
              <a:t>Relook at the societal socialization process                                                 </a:t>
            </a:r>
          </a:p>
          <a:p>
            <a:endParaRPr dirty="0"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290" name=""/>
        <p:cNvGrpSpPr/>
        <p:nvPr/>
      </p:nvGrpSpPr>
      <p:grpSpPr>
        <a:xfrm>
          <a:off x="0" y="0"/>
          <a:ext cx="0" cy="0"/>
          <a:chOff x="0" y="0"/>
          <a:chExt cx="0" cy="0"/>
        </a:xfrm>
      </p:grpSpPr>
      <p:sp>
        <p:nvSpPr>
          <p:cNvPr id="1048827" name="Title 1"/>
          <p:cNvSpPr>
            <a:spLocks noGrp="1"/>
          </p:cNvSpPr>
          <p:nvPr>
            <p:ph type="title"/>
          </p:nvPr>
        </p:nvSpPr>
        <p:spPr/>
        <p:txBody>
          <a:bodyPr/>
          <a:p>
            <a:r>
              <a:rPr b="1" dirty="0" lang="en-US" smtClean="0"/>
              <a:t>c. family</a:t>
            </a:r>
            <a:endParaRPr b="1" dirty="0" lang="en-US"/>
          </a:p>
        </p:txBody>
      </p:sp>
      <p:sp>
        <p:nvSpPr>
          <p:cNvPr id="1048828" name="Content Placeholder 2"/>
          <p:cNvSpPr>
            <a:spLocks noGrp="1"/>
          </p:cNvSpPr>
          <p:nvPr>
            <p:ph idx="1"/>
          </p:nvPr>
        </p:nvSpPr>
        <p:spPr/>
        <p:txBody>
          <a:bodyPr>
            <a:normAutofit lnSpcReduction="10000"/>
          </a:bodyPr>
          <a:p>
            <a:r>
              <a:rPr dirty="0" lang="en-US" smtClean="0"/>
              <a:t>marital conflict</a:t>
            </a:r>
          </a:p>
          <a:p>
            <a:r>
              <a:rPr dirty="0" lang="en-US" smtClean="0"/>
              <a:t>Male control of wealth and decision making in the family</a:t>
            </a:r>
          </a:p>
          <a:p>
            <a:pPr>
              <a:buNone/>
            </a:pPr>
            <a:r>
              <a:rPr b="1" dirty="0" lang="en-US" smtClean="0"/>
              <a:t>d. Individual perpetrator</a:t>
            </a:r>
          </a:p>
          <a:p>
            <a:r>
              <a:rPr dirty="0" lang="en-US" smtClean="0"/>
              <a:t>Witnessing marital violence as a child</a:t>
            </a:r>
          </a:p>
          <a:p>
            <a:r>
              <a:rPr dirty="0" lang="en-US" smtClean="0"/>
              <a:t>̧Absent or rejecting father</a:t>
            </a:r>
          </a:p>
          <a:p>
            <a:r>
              <a:rPr dirty="0" lang="en-US" smtClean="0"/>
              <a:t>Being abused as a child</a:t>
            </a:r>
          </a:p>
          <a:p>
            <a:r>
              <a:rPr dirty="0" lang="en-US" smtClean="0"/>
              <a:t>Alcohol use</a:t>
            </a:r>
          </a:p>
          <a:p>
            <a:endParaRPr dirty="0" lang="en-US"/>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GENDER MRS MARGARET JACOB YUMBYA</dc:title>
  <dc:creator>user</dc:creator>
  <cp:lastModifiedBy>beshtey</cp:lastModifiedBy>
  <dcterms:created xsi:type="dcterms:W3CDTF">2017-05-27T13:03:05Z</dcterms:created>
  <dcterms:modified xsi:type="dcterms:W3CDTF">2021-01-20T17:14:33Z</dcterms:modified>
</cp:coreProperties>
</file>