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5"/>
  </p:notesMasterIdLst>
  <p:sldIdLst>
    <p:sldId id="256" r:id="rId2"/>
    <p:sldId id="548" r:id="rId3"/>
    <p:sldId id="550" r:id="rId4"/>
    <p:sldId id="551" r:id="rId5"/>
    <p:sldId id="552" r:id="rId6"/>
    <p:sldId id="555" r:id="rId7"/>
    <p:sldId id="554" r:id="rId8"/>
    <p:sldId id="557" r:id="rId9"/>
    <p:sldId id="549" r:id="rId10"/>
    <p:sldId id="512" r:id="rId11"/>
    <p:sldId id="513" r:id="rId12"/>
    <p:sldId id="514"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47" r:id="rId45"/>
    <p:sldId id="558" r:id="rId46"/>
    <p:sldId id="257" r:id="rId47"/>
    <p:sldId id="289" r:id="rId48"/>
    <p:sldId id="258" r:id="rId49"/>
    <p:sldId id="291" r:id="rId50"/>
    <p:sldId id="443" r:id="rId51"/>
    <p:sldId id="293" r:id="rId52"/>
    <p:sldId id="260" r:id="rId53"/>
    <p:sldId id="261" r:id="rId54"/>
    <p:sldId id="290" r:id="rId55"/>
    <p:sldId id="259" r:id="rId56"/>
    <p:sldId id="267" r:id="rId57"/>
    <p:sldId id="268" r:id="rId58"/>
    <p:sldId id="269"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507" r:id="rId73"/>
    <p:sldId id="377" r:id="rId74"/>
    <p:sldId id="378" r:id="rId75"/>
    <p:sldId id="379" r:id="rId76"/>
    <p:sldId id="380" r:id="rId77"/>
    <p:sldId id="444" r:id="rId78"/>
    <p:sldId id="381" r:id="rId79"/>
    <p:sldId id="382" r:id="rId80"/>
    <p:sldId id="383" r:id="rId81"/>
    <p:sldId id="385" r:id="rId82"/>
    <p:sldId id="386" r:id="rId83"/>
    <p:sldId id="387" r:id="rId84"/>
    <p:sldId id="388" r:id="rId85"/>
    <p:sldId id="389" r:id="rId86"/>
    <p:sldId id="390" r:id="rId87"/>
    <p:sldId id="391" r:id="rId88"/>
    <p:sldId id="392" r:id="rId89"/>
    <p:sldId id="445" r:id="rId90"/>
    <p:sldId id="393" r:id="rId91"/>
    <p:sldId id="394" r:id="rId92"/>
    <p:sldId id="508" r:id="rId93"/>
    <p:sldId id="395" r:id="rId94"/>
    <p:sldId id="486" r:id="rId95"/>
    <p:sldId id="487" r:id="rId96"/>
    <p:sldId id="488" r:id="rId97"/>
    <p:sldId id="489" r:id="rId98"/>
    <p:sldId id="490" r:id="rId99"/>
    <p:sldId id="491" r:id="rId100"/>
    <p:sldId id="492" r:id="rId101"/>
    <p:sldId id="493" r:id="rId102"/>
    <p:sldId id="494" r:id="rId103"/>
    <p:sldId id="495" r:id="rId104"/>
    <p:sldId id="496" r:id="rId105"/>
    <p:sldId id="497" r:id="rId106"/>
    <p:sldId id="396" r:id="rId107"/>
    <p:sldId id="397" r:id="rId108"/>
    <p:sldId id="398" r:id="rId109"/>
    <p:sldId id="400" r:id="rId110"/>
    <p:sldId id="401" r:id="rId111"/>
    <p:sldId id="403" r:id="rId112"/>
    <p:sldId id="402" r:id="rId113"/>
    <p:sldId id="404" r:id="rId114"/>
    <p:sldId id="405" r:id="rId115"/>
    <p:sldId id="406" r:id="rId116"/>
    <p:sldId id="407" r:id="rId117"/>
    <p:sldId id="408" r:id="rId118"/>
    <p:sldId id="409" r:id="rId119"/>
    <p:sldId id="410" r:id="rId120"/>
    <p:sldId id="411" r:id="rId121"/>
    <p:sldId id="412" r:id="rId122"/>
    <p:sldId id="426" r:id="rId123"/>
    <p:sldId id="427" r:id="rId124"/>
    <p:sldId id="428" r:id="rId125"/>
    <p:sldId id="429" r:id="rId126"/>
    <p:sldId id="430" r:id="rId127"/>
    <p:sldId id="431" r:id="rId128"/>
    <p:sldId id="432" r:id="rId129"/>
    <p:sldId id="433" r:id="rId130"/>
    <p:sldId id="434" r:id="rId131"/>
    <p:sldId id="435" r:id="rId132"/>
    <p:sldId id="436" r:id="rId133"/>
    <p:sldId id="438" r:id="rId134"/>
    <p:sldId id="439" r:id="rId135"/>
    <p:sldId id="440" r:id="rId136"/>
    <p:sldId id="509" r:id="rId137"/>
    <p:sldId id="441" r:id="rId138"/>
    <p:sldId id="446" r:id="rId139"/>
    <p:sldId id="498" r:id="rId140"/>
    <p:sldId id="447" r:id="rId141"/>
    <p:sldId id="510" r:id="rId142"/>
    <p:sldId id="450" r:id="rId143"/>
    <p:sldId id="449" r:id="rId144"/>
    <p:sldId id="451" r:id="rId145"/>
    <p:sldId id="307" r:id="rId146"/>
    <p:sldId id="308" r:id="rId147"/>
    <p:sldId id="295" r:id="rId148"/>
    <p:sldId id="305" r:id="rId149"/>
    <p:sldId id="302" r:id="rId150"/>
    <p:sldId id="306" r:id="rId151"/>
    <p:sldId id="296" r:id="rId152"/>
    <p:sldId id="297" r:id="rId153"/>
    <p:sldId id="298" r:id="rId154"/>
    <p:sldId id="299" r:id="rId155"/>
    <p:sldId id="300" r:id="rId156"/>
    <p:sldId id="303" r:id="rId157"/>
    <p:sldId id="301" r:id="rId158"/>
    <p:sldId id="304" r:id="rId159"/>
    <p:sldId id="271" r:id="rId160"/>
    <p:sldId id="310" r:id="rId161"/>
    <p:sldId id="311" r:id="rId162"/>
    <p:sldId id="312" r:id="rId163"/>
    <p:sldId id="313" r:id="rId164"/>
    <p:sldId id="316" r:id="rId165"/>
    <p:sldId id="315" r:id="rId166"/>
    <p:sldId id="272" r:id="rId167"/>
    <p:sldId id="273" r:id="rId168"/>
    <p:sldId id="274" r:id="rId169"/>
    <p:sldId id="275" r:id="rId170"/>
    <p:sldId id="276" r:id="rId171"/>
    <p:sldId id="277" r:id="rId172"/>
    <p:sldId id="278" r:id="rId173"/>
    <p:sldId id="279" r:id="rId174"/>
    <p:sldId id="280" r:id="rId175"/>
    <p:sldId id="323" r:id="rId176"/>
    <p:sldId id="281" r:id="rId177"/>
    <p:sldId id="282" r:id="rId178"/>
    <p:sldId id="283" r:id="rId179"/>
    <p:sldId id="317" r:id="rId180"/>
    <p:sldId id="318" r:id="rId181"/>
    <p:sldId id="319" r:id="rId182"/>
    <p:sldId id="284" r:id="rId183"/>
    <p:sldId id="285" r:id="rId184"/>
    <p:sldId id="286" r:id="rId185"/>
    <p:sldId id="287" r:id="rId186"/>
    <p:sldId id="288" r:id="rId187"/>
    <p:sldId id="320" r:id="rId188"/>
    <p:sldId id="321" r:id="rId189"/>
    <p:sldId id="453" r:id="rId190"/>
    <p:sldId id="454" r:id="rId191"/>
    <p:sldId id="455" r:id="rId192"/>
    <p:sldId id="456" r:id="rId193"/>
    <p:sldId id="457" r:id="rId194"/>
    <p:sldId id="458" r:id="rId195"/>
    <p:sldId id="459" r:id="rId196"/>
    <p:sldId id="460" r:id="rId197"/>
    <p:sldId id="461" r:id="rId198"/>
    <p:sldId id="462" r:id="rId199"/>
    <p:sldId id="463" r:id="rId200"/>
    <p:sldId id="324" r:id="rId201"/>
    <p:sldId id="464" r:id="rId202"/>
    <p:sldId id="465" r:id="rId203"/>
    <p:sldId id="358" r:id="rId204"/>
    <p:sldId id="466" r:id="rId205"/>
    <p:sldId id="467" r:id="rId206"/>
    <p:sldId id="335" r:id="rId207"/>
    <p:sldId id="468" r:id="rId208"/>
    <p:sldId id="469" r:id="rId209"/>
    <p:sldId id="470" r:id="rId210"/>
    <p:sldId id="471" r:id="rId211"/>
    <p:sldId id="325" r:id="rId212"/>
    <p:sldId id="336" r:id="rId213"/>
    <p:sldId id="482" r:id="rId214"/>
    <p:sldId id="485" r:id="rId215"/>
    <p:sldId id="483" r:id="rId216"/>
    <p:sldId id="472" r:id="rId217"/>
    <p:sldId id="473" r:id="rId218"/>
    <p:sldId id="475" r:id="rId219"/>
    <p:sldId id="474" r:id="rId220"/>
    <p:sldId id="476" r:id="rId221"/>
    <p:sldId id="477" r:id="rId222"/>
    <p:sldId id="478" r:id="rId223"/>
    <p:sldId id="479" r:id="rId224"/>
    <p:sldId id="480" r:id="rId225"/>
    <p:sldId id="481" r:id="rId226"/>
    <p:sldId id="327" r:id="rId227"/>
    <p:sldId id="337" r:id="rId228"/>
    <p:sldId id="328" r:id="rId229"/>
    <p:sldId id="329" r:id="rId230"/>
    <p:sldId id="338" r:id="rId231"/>
    <p:sldId id="330" r:id="rId232"/>
    <p:sldId id="339" r:id="rId233"/>
    <p:sldId id="331" r:id="rId234"/>
    <p:sldId id="340" r:id="rId235"/>
    <p:sldId id="332" r:id="rId236"/>
    <p:sldId id="333" r:id="rId237"/>
    <p:sldId id="349" r:id="rId238"/>
    <p:sldId id="350" r:id="rId239"/>
    <p:sldId id="351" r:id="rId240"/>
    <p:sldId id="353" r:id="rId241"/>
    <p:sldId id="352" r:id="rId242"/>
    <p:sldId id="354" r:id="rId243"/>
    <p:sldId id="334" r:id="rId2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slide" Target="slides/slide204.xml" /><Relationship Id="rId226" Type="http://schemas.openxmlformats.org/officeDocument/2006/relationships/slide" Target="slides/slide225.xml" /><Relationship Id="rId247" Type="http://schemas.openxmlformats.org/officeDocument/2006/relationships/viewProps" Target="viewProps.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53" Type="http://schemas.openxmlformats.org/officeDocument/2006/relationships/slide" Target="slides/slide52.xml" /><Relationship Id="rId74" Type="http://schemas.openxmlformats.org/officeDocument/2006/relationships/slide" Target="slides/slide73.xml" /><Relationship Id="rId128" Type="http://schemas.openxmlformats.org/officeDocument/2006/relationships/slide" Target="slides/slide127.xml" /><Relationship Id="rId149" Type="http://schemas.openxmlformats.org/officeDocument/2006/relationships/slide" Target="slides/slide148.xml" /><Relationship Id="rId5" Type="http://schemas.openxmlformats.org/officeDocument/2006/relationships/slide" Target="slides/slide4.xml" /><Relationship Id="rId95" Type="http://schemas.openxmlformats.org/officeDocument/2006/relationships/slide" Target="slides/slide94.xml" /><Relationship Id="rId160" Type="http://schemas.openxmlformats.org/officeDocument/2006/relationships/slide" Target="slides/slide159.xml" /><Relationship Id="rId181" Type="http://schemas.openxmlformats.org/officeDocument/2006/relationships/slide" Target="slides/slide180.xml" /><Relationship Id="rId216" Type="http://schemas.openxmlformats.org/officeDocument/2006/relationships/slide" Target="slides/slide215.xml" /><Relationship Id="rId237" Type="http://schemas.openxmlformats.org/officeDocument/2006/relationships/slide" Target="slides/slide236.xml" /><Relationship Id="rId22" Type="http://schemas.openxmlformats.org/officeDocument/2006/relationships/slide" Target="slides/slide21.xml" /><Relationship Id="rId43" Type="http://schemas.openxmlformats.org/officeDocument/2006/relationships/slide" Target="slides/slide42.xml" /><Relationship Id="rId64" Type="http://schemas.openxmlformats.org/officeDocument/2006/relationships/slide" Target="slides/slide63.xml" /><Relationship Id="rId118" Type="http://schemas.openxmlformats.org/officeDocument/2006/relationships/slide" Target="slides/slide117.xml" /><Relationship Id="rId139" Type="http://schemas.openxmlformats.org/officeDocument/2006/relationships/slide" Target="slides/slide138.xml" /><Relationship Id="rId85" Type="http://schemas.openxmlformats.org/officeDocument/2006/relationships/slide" Target="slides/slide84.xml" /><Relationship Id="rId150" Type="http://schemas.openxmlformats.org/officeDocument/2006/relationships/slide" Target="slides/slide149.xml" /><Relationship Id="rId171" Type="http://schemas.openxmlformats.org/officeDocument/2006/relationships/slide" Target="slides/slide170.xml" /><Relationship Id="rId192" Type="http://schemas.openxmlformats.org/officeDocument/2006/relationships/slide" Target="slides/slide191.xml" /><Relationship Id="rId206" Type="http://schemas.openxmlformats.org/officeDocument/2006/relationships/slide" Target="slides/slide205.xml" /><Relationship Id="rId227" Type="http://schemas.openxmlformats.org/officeDocument/2006/relationships/slide" Target="slides/slide226.xml" /><Relationship Id="rId248" Type="http://schemas.openxmlformats.org/officeDocument/2006/relationships/theme" Target="theme/theme1.xml" /><Relationship Id="rId12" Type="http://schemas.openxmlformats.org/officeDocument/2006/relationships/slide" Target="slides/slide11.xml" /><Relationship Id="rId17" Type="http://schemas.openxmlformats.org/officeDocument/2006/relationships/slide" Target="slides/slide16.xml" /><Relationship Id="rId33" Type="http://schemas.openxmlformats.org/officeDocument/2006/relationships/slide" Target="slides/slide32.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08" Type="http://schemas.openxmlformats.org/officeDocument/2006/relationships/slide" Target="slides/slide107.xml" /><Relationship Id="rId124" Type="http://schemas.openxmlformats.org/officeDocument/2006/relationships/slide" Target="slides/slide123.xml" /><Relationship Id="rId129" Type="http://schemas.openxmlformats.org/officeDocument/2006/relationships/slide" Target="slides/slide128.xml" /><Relationship Id="rId54" Type="http://schemas.openxmlformats.org/officeDocument/2006/relationships/slide" Target="slides/slide53.xml" /><Relationship Id="rId70" Type="http://schemas.openxmlformats.org/officeDocument/2006/relationships/slide" Target="slides/slide69.xml" /><Relationship Id="rId75" Type="http://schemas.openxmlformats.org/officeDocument/2006/relationships/slide" Target="slides/slide74.xml" /><Relationship Id="rId91" Type="http://schemas.openxmlformats.org/officeDocument/2006/relationships/slide" Target="slides/slide90.xml" /><Relationship Id="rId96" Type="http://schemas.openxmlformats.org/officeDocument/2006/relationships/slide" Target="slides/slide95.xml" /><Relationship Id="rId140" Type="http://schemas.openxmlformats.org/officeDocument/2006/relationships/slide" Target="slides/slide139.xml" /><Relationship Id="rId145" Type="http://schemas.openxmlformats.org/officeDocument/2006/relationships/slide" Target="slides/slide144.xml" /><Relationship Id="rId161" Type="http://schemas.openxmlformats.org/officeDocument/2006/relationships/slide" Target="slides/slide160.xml" /><Relationship Id="rId166" Type="http://schemas.openxmlformats.org/officeDocument/2006/relationships/slide" Target="slides/slide165.xml" /><Relationship Id="rId182" Type="http://schemas.openxmlformats.org/officeDocument/2006/relationships/slide" Target="slides/slide181.xml" /><Relationship Id="rId187" Type="http://schemas.openxmlformats.org/officeDocument/2006/relationships/slide" Target="slides/slide186.xml" /><Relationship Id="rId217" Type="http://schemas.openxmlformats.org/officeDocument/2006/relationships/slide" Target="slides/slide216.xml" /><Relationship Id="rId1" Type="http://schemas.openxmlformats.org/officeDocument/2006/relationships/slideMaster" Target="slideMasters/slideMaster1.xml" /><Relationship Id="rId6" Type="http://schemas.openxmlformats.org/officeDocument/2006/relationships/slide" Target="slides/slide5.xml" /><Relationship Id="rId212" Type="http://schemas.openxmlformats.org/officeDocument/2006/relationships/slide" Target="slides/slide211.xml" /><Relationship Id="rId233" Type="http://schemas.openxmlformats.org/officeDocument/2006/relationships/slide" Target="slides/slide232.xml" /><Relationship Id="rId238" Type="http://schemas.openxmlformats.org/officeDocument/2006/relationships/slide" Target="slides/slide237.xml" /><Relationship Id="rId23" Type="http://schemas.openxmlformats.org/officeDocument/2006/relationships/slide" Target="slides/slide22.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119" Type="http://schemas.openxmlformats.org/officeDocument/2006/relationships/slide" Target="slides/slide118.xml" /><Relationship Id="rId44" Type="http://schemas.openxmlformats.org/officeDocument/2006/relationships/slide" Target="slides/slide43.xml" /><Relationship Id="rId60" Type="http://schemas.openxmlformats.org/officeDocument/2006/relationships/slide" Target="slides/slide59.xml" /><Relationship Id="rId65" Type="http://schemas.openxmlformats.org/officeDocument/2006/relationships/slide" Target="slides/slide64.xml" /><Relationship Id="rId81" Type="http://schemas.openxmlformats.org/officeDocument/2006/relationships/slide" Target="slides/slide80.xml" /><Relationship Id="rId86" Type="http://schemas.openxmlformats.org/officeDocument/2006/relationships/slide" Target="slides/slide85.xml" /><Relationship Id="rId130" Type="http://schemas.openxmlformats.org/officeDocument/2006/relationships/slide" Target="slides/slide129.xml" /><Relationship Id="rId135" Type="http://schemas.openxmlformats.org/officeDocument/2006/relationships/slide" Target="slides/slide134.xml" /><Relationship Id="rId151" Type="http://schemas.openxmlformats.org/officeDocument/2006/relationships/slide" Target="slides/slide150.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172" Type="http://schemas.openxmlformats.org/officeDocument/2006/relationships/slide" Target="slides/slide171.xml" /><Relationship Id="rId193" Type="http://schemas.openxmlformats.org/officeDocument/2006/relationships/slide" Target="slides/slide192.xml" /><Relationship Id="rId202" Type="http://schemas.openxmlformats.org/officeDocument/2006/relationships/slide" Target="slides/slide201.xml" /><Relationship Id="rId207" Type="http://schemas.openxmlformats.org/officeDocument/2006/relationships/slide" Target="slides/slide206.xml" /><Relationship Id="rId223" Type="http://schemas.openxmlformats.org/officeDocument/2006/relationships/slide" Target="slides/slide222.xml" /><Relationship Id="rId228" Type="http://schemas.openxmlformats.org/officeDocument/2006/relationships/slide" Target="slides/slide227.xml" /><Relationship Id="rId244" Type="http://schemas.openxmlformats.org/officeDocument/2006/relationships/slide" Target="slides/slide243.xml" /><Relationship Id="rId249" Type="http://schemas.openxmlformats.org/officeDocument/2006/relationships/tableStyles" Target="tableStyles.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slide" Target="slides/slide140.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162" Type="http://schemas.openxmlformats.org/officeDocument/2006/relationships/slide" Target="slides/slide161.xml" /><Relationship Id="rId183" Type="http://schemas.openxmlformats.org/officeDocument/2006/relationships/slide" Target="slides/slide182.xml" /><Relationship Id="rId213" Type="http://schemas.openxmlformats.org/officeDocument/2006/relationships/slide" Target="slides/slide212.xml" /><Relationship Id="rId218" Type="http://schemas.openxmlformats.org/officeDocument/2006/relationships/slide" Target="slides/slide217.xml" /><Relationship Id="rId234" Type="http://schemas.openxmlformats.org/officeDocument/2006/relationships/slide" Target="slides/slide233.xml" /><Relationship Id="rId239" Type="http://schemas.openxmlformats.org/officeDocument/2006/relationships/slide" Target="slides/slide238.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199" Type="http://schemas.openxmlformats.org/officeDocument/2006/relationships/slide" Target="slides/slide198.xml" /><Relationship Id="rId203" Type="http://schemas.openxmlformats.org/officeDocument/2006/relationships/slide" Target="slides/slide202.xml" /><Relationship Id="rId208" Type="http://schemas.openxmlformats.org/officeDocument/2006/relationships/slide" Target="slides/slide207.xml" /><Relationship Id="rId229" Type="http://schemas.openxmlformats.org/officeDocument/2006/relationships/slide" Target="slides/slide228.xml" /><Relationship Id="rId19" Type="http://schemas.openxmlformats.org/officeDocument/2006/relationships/slide" Target="slides/slide18.xml" /><Relationship Id="rId224" Type="http://schemas.openxmlformats.org/officeDocument/2006/relationships/slide" Target="slides/slide223.xml" /><Relationship Id="rId240" Type="http://schemas.openxmlformats.org/officeDocument/2006/relationships/slide" Target="slides/slide239.xml" /><Relationship Id="rId245" Type="http://schemas.openxmlformats.org/officeDocument/2006/relationships/notesMaster" Target="notesMasters/notesMaster1.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189" Type="http://schemas.openxmlformats.org/officeDocument/2006/relationships/slide" Target="slides/slide188.xml" /><Relationship Id="rId219" Type="http://schemas.openxmlformats.org/officeDocument/2006/relationships/slide" Target="slides/slide218.xml" /><Relationship Id="rId3" Type="http://schemas.openxmlformats.org/officeDocument/2006/relationships/slide" Target="slides/slide2.xml" /><Relationship Id="rId214" Type="http://schemas.openxmlformats.org/officeDocument/2006/relationships/slide" Target="slides/slide213.xml" /><Relationship Id="rId230" Type="http://schemas.openxmlformats.org/officeDocument/2006/relationships/slide" Target="slides/slide229.xml" /><Relationship Id="rId235" Type="http://schemas.openxmlformats.org/officeDocument/2006/relationships/slide" Target="slides/slide234.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5" Type="http://schemas.openxmlformats.org/officeDocument/2006/relationships/slide" Target="slides/slide194.xml" /><Relationship Id="rId209" Type="http://schemas.openxmlformats.org/officeDocument/2006/relationships/slide" Target="slides/slide208.xml" /><Relationship Id="rId190" Type="http://schemas.openxmlformats.org/officeDocument/2006/relationships/slide" Target="slides/slide189.xml" /><Relationship Id="rId204" Type="http://schemas.openxmlformats.org/officeDocument/2006/relationships/slide" Target="slides/slide203.xml" /><Relationship Id="rId220" Type="http://schemas.openxmlformats.org/officeDocument/2006/relationships/slide" Target="slides/slide219.xml" /><Relationship Id="rId225" Type="http://schemas.openxmlformats.org/officeDocument/2006/relationships/slide" Target="slides/slide224.xml" /><Relationship Id="rId241" Type="http://schemas.openxmlformats.org/officeDocument/2006/relationships/slide" Target="slides/slide240.xml" /><Relationship Id="rId246" Type="http://schemas.openxmlformats.org/officeDocument/2006/relationships/presProps" Target="presProps.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10" Type="http://schemas.openxmlformats.org/officeDocument/2006/relationships/slide" Target="slides/slide209.xml" /><Relationship Id="rId215" Type="http://schemas.openxmlformats.org/officeDocument/2006/relationships/slide" Target="slides/slide214.xml" /><Relationship Id="rId236" Type="http://schemas.openxmlformats.org/officeDocument/2006/relationships/slide" Target="slides/slide235.xml" /><Relationship Id="rId26" Type="http://schemas.openxmlformats.org/officeDocument/2006/relationships/slide" Target="slides/slide25.xml" /><Relationship Id="rId231" Type="http://schemas.openxmlformats.org/officeDocument/2006/relationships/slide" Target="slides/slide230.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196" Type="http://schemas.openxmlformats.org/officeDocument/2006/relationships/slide" Target="slides/slide195.xml" /><Relationship Id="rId200" Type="http://schemas.openxmlformats.org/officeDocument/2006/relationships/slide" Target="slides/slide199.xml" /><Relationship Id="rId16" Type="http://schemas.openxmlformats.org/officeDocument/2006/relationships/slide" Target="slides/slide15.xml" /><Relationship Id="rId221" Type="http://schemas.openxmlformats.org/officeDocument/2006/relationships/slide" Target="slides/slide220.xml" /><Relationship Id="rId242" Type="http://schemas.openxmlformats.org/officeDocument/2006/relationships/slide" Target="slides/slide241.xml" /><Relationship Id="rId37" Type="http://schemas.openxmlformats.org/officeDocument/2006/relationships/slide" Target="slides/slide36.xml" /><Relationship Id="rId58" Type="http://schemas.openxmlformats.org/officeDocument/2006/relationships/slide" Target="slides/slide57.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44" Type="http://schemas.openxmlformats.org/officeDocument/2006/relationships/slide" Target="slides/slide143.xml" /><Relationship Id="rId90" Type="http://schemas.openxmlformats.org/officeDocument/2006/relationships/slide" Target="slides/slide89.xml" /><Relationship Id="rId165" Type="http://schemas.openxmlformats.org/officeDocument/2006/relationships/slide" Target="slides/slide164.xml" /><Relationship Id="rId186" Type="http://schemas.openxmlformats.org/officeDocument/2006/relationships/slide" Target="slides/slide185.xml" /><Relationship Id="rId211" Type="http://schemas.openxmlformats.org/officeDocument/2006/relationships/slide" Target="slides/slide210.xml" /><Relationship Id="rId232" Type="http://schemas.openxmlformats.org/officeDocument/2006/relationships/slide" Target="slides/slide231.xml" /><Relationship Id="rId27" Type="http://schemas.openxmlformats.org/officeDocument/2006/relationships/slide" Target="slides/slide26.xml" /><Relationship Id="rId48" Type="http://schemas.openxmlformats.org/officeDocument/2006/relationships/slide" Target="slides/slide47.xml" /><Relationship Id="rId69" Type="http://schemas.openxmlformats.org/officeDocument/2006/relationships/slide" Target="slides/slide68.xml" /><Relationship Id="rId113" Type="http://schemas.openxmlformats.org/officeDocument/2006/relationships/slide" Target="slides/slide112.xml" /><Relationship Id="rId134" Type="http://schemas.openxmlformats.org/officeDocument/2006/relationships/slide" Target="slides/slide133.xml" /><Relationship Id="rId80" Type="http://schemas.openxmlformats.org/officeDocument/2006/relationships/slide" Target="slides/slide79.xml" /><Relationship Id="rId155" Type="http://schemas.openxmlformats.org/officeDocument/2006/relationships/slide" Target="slides/slide154.xml" /><Relationship Id="rId176" Type="http://schemas.openxmlformats.org/officeDocument/2006/relationships/slide" Target="slides/slide175.xml" /><Relationship Id="rId197" Type="http://schemas.openxmlformats.org/officeDocument/2006/relationships/slide" Target="slides/slide196.xml" /><Relationship Id="rId201" Type="http://schemas.openxmlformats.org/officeDocument/2006/relationships/slide" Target="slides/slide200.xml" /><Relationship Id="rId222" Type="http://schemas.openxmlformats.org/officeDocument/2006/relationships/slide" Target="slides/slide221.xml" /><Relationship Id="rId243" Type="http://schemas.openxmlformats.org/officeDocument/2006/relationships/slide" Target="slides/slide242.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DB3CC-94B3-479C-BDF4-F0CB32080C82}" type="datetimeFigureOut">
              <a:rPr lang="en-US" smtClean="0"/>
              <a:pPr/>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4D8D5-1687-4805-A52C-08F1008DFA0B}" type="slidenum">
              <a:rPr lang="en-US" smtClean="0"/>
              <a:pPr/>
              <a:t>‹#›</a:t>
            </a:fld>
            <a:endParaRPr lang="en-US"/>
          </a:p>
        </p:txBody>
      </p:sp>
    </p:spTree>
    <p:extLst>
      <p:ext uri="{BB962C8B-B14F-4D97-AF65-F5344CB8AC3E}">
        <p14:creationId xmlns:p14="http://schemas.microsoft.com/office/powerpoint/2010/main" val="33079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8.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2.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3.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D8D5-1687-4805-A52C-08F1008DFA0B}" type="slidenum">
              <a:rPr lang="en-US" smtClean="0"/>
              <a:pPr/>
              <a:t>18</a:t>
            </a:fld>
            <a:endParaRPr lang="en-US"/>
          </a:p>
        </p:txBody>
      </p:sp>
    </p:spTree>
    <p:extLst>
      <p:ext uri="{BB962C8B-B14F-4D97-AF65-F5344CB8AC3E}">
        <p14:creationId xmlns:p14="http://schemas.microsoft.com/office/powerpoint/2010/main" val="249630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EC6D9A-7351-4FBE-BFC3-323DF231CC3F}" type="slidenum">
              <a:rPr lang="en-US" smtClean="0"/>
              <a:pPr eaLnBrk="1" hangingPunct="1"/>
              <a:t>215</a:t>
            </a:fld>
            <a:endParaRPr lang="en-US"/>
          </a:p>
        </p:txBody>
      </p:sp>
      <p:sp>
        <p:nvSpPr>
          <p:cNvPr id="26214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153967-9CD1-4D68-A074-4EE35AE751F2}" type="slidenum">
              <a:rPr lang="en-US" sz="1200">
                <a:latin typeface="Times New Roman" pitchFamily="18" charset="0"/>
              </a:rPr>
              <a:pPr algn="r" eaLnBrk="1" hangingPunct="1"/>
              <a:t>215</a:t>
            </a:fld>
            <a:endParaRPr lang="en-US" sz="1200">
              <a:latin typeface="Times New Roman" pitchFamily="18" charset="0"/>
            </a:endParaRPr>
          </a:p>
        </p:txBody>
      </p:sp>
      <p:sp>
        <p:nvSpPr>
          <p:cNvPr id="262148" name="Rectangle 2"/>
          <p:cNvSpPr>
            <a:spLocks noGrp="1" noRot="1" noChangeAspect="1" noChangeArrowheads="1" noTextEdit="1"/>
          </p:cNvSpPr>
          <p:nvPr>
            <p:ph type="sldImg"/>
          </p:nvPr>
        </p:nvSpPr>
        <p:spPr>
          <a:ln/>
        </p:spPr>
      </p:sp>
      <p:sp>
        <p:nvSpPr>
          <p:cNvPr id="2621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Depicted is the preoperative anatomy  of a patient who has been infibulated. She has 5X5cm sebaceous cyst overlying anterior I/3 of the vulva. Below the cyst is the narrow introitus</a:t>
            </a:r>
          </a:p>
        </p:txBody>
      </p:sp>
    </p:spTree>
    <p:extLst>
      <p:ext uri="{BB962C8B-B14F-4D97-AF65-F5344CB8AC3E}">
        <p14:creationId xmlns:p14="http://schemas.microsoft.com/office/powerpoint/2010/main" val="339775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5425E-C7EC-4A08-9822-96D20C5EF9CC}" type="slidenum">
              <a:rPr lang="en-US" smtClean="0"/>
              <a:pPr eaLnBrk="1" hangingPunct="1"/>
              <a:t>216</a:t>
            </a:fld>
            <a:endParaRPr lang="en-US"/>
          </a:p>
        </p:txBody>
      </p:sp>
      <p:sp>
        <p:nvSpPr>
          <p:cNvPr id="27545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24439A1-2DB7-4E86-8649-4F2DB713292E}" type="slidenum">
              <a:rPr lang="en-US" sz="1200">
                <a:latin typeface="Times New Roman" pitchFamily="18" charset="0"/>
              </a:rPr>
              <a:pPr algn="r" eaLnBrk="1" hangingPunct="1"/>
              <a:t>216</a:t>
            </a:fld>
            <a:endParaRPr lang="en-US" sz="1200">
              <a:latin typeface="Times New Roman" pitchFamily="18" charset="0"/>
            </a:endParaRPr>
          </a:p>
        </p:txBody>
      </p:sp>
      <p:sp>
        <p:nvSpPr>
          <p:cNvPr id="275460" name="Rectangle 2"/>
          <p:cNvSpPr>
            <a:spLocks noGrp="1" noRot="1" noChangeAspect="1" noChangeArrowheads="1" noTextEdit="1"/>
          </p:cNvSpPr>
          <p:nvPr>
            <p:ph type="sldImg"/>
          </p:nvPr>
        </p:nvSpPr>
        <p:spPr>
          <a:ln/>
        </p:spPr>
      </p:sp>
      <p:sp>
        <p:nvSpPr>
          <p:cNvPr id="2754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US">
                <a:latin typeface="Book Antiqua" pitchFamily="18" charset="0"/>
                <a:cs typeface="Times New Roman" pitchFamily="18" charset="0"/>
              </a:rPr>
              <a:t>Opening up of type III FGM/C (infibulation) - refer to the FGC manual</a:t>
            </a:r>
            <a:endParaRPr lang="en-GB">
              <a:latin typeface="Book Antiqua" pitchFamily="18" charset="0"/>
              <a:cs typeface="Times New Roman" pitchFamily="18" charset="0"/>
            </a:endParaRPr>
          </a:p>
          <a:p>
            <a:pPr eaLnBrk="1" hangingPunct="1">
              <a:spcBef>
                <a:spcPct val="0"/>
              </a:spcBef>
              <a:spcAft>
                <a:spcPts val="300"/>
              </a:spcAft>
            </a:pPr>
            <a:r>
              <a:rPr lang="en-US" b="1">
                <a:latin typeface="Book Antiqua" pitchFamily="18" charset="0"/>
              </a:rPr>
              <a:t>Background</a:t>
            </a:r>
            <a:endParaRPr lang="en-GB" b="1">
              <a:latin typeface="Book Antiqua" pitchFamily="18" charset="0"/>
            </a:endParaRPr>
          </a:p>
          <a:p>
            <a:pPr eaLnBrk="1" hangingPunct="1">
              <a:spcBef>
                <a:spcPct val="0"/>
              </a:spcBef>
              <a:spcAft>
                <a:spcPts val="600"/>
              </a:spcAft>
            </a:pPr>
            <a:r>
              <a:rPr lang="en-US">
                <a:latin typeface="Book Antiqua" pitchFamily="18" charset="0"/>
                <a:cs typeface="Times New Roman" pitchFamily="18" charset="0"/>
              </a:rPr>
              <a:t>Female genital mutilation, especially type III, can result in a very small opening, which may cause difficulties in urination, menstruation and sexual intercourse, as well as serious problems in childbirth. During delivery the constricted vulva in type III FGM/C needs to be opened up to allow the passage of the baby to prevent the formation of vesico-vaginal fistula (VVF) and rectovaginal fistula (RVF). Such action is necessary to prevent undue suffering of mother and baby, including the increased risk of stillbirth and/or maternal death.</a:t>
            </a:r>
            <a:endParaRPr lang="en-GB">
              <a:latin typeface="Book Antiqua" pitchFamily="18" charset="0"/>
              <a:cs typeface="Times New Roman" pitchFamily="18" charset="0"/>
            </a:endParaRPr>
          </a:p>
          <a:p>
            <a:pPr eaLnBrk="1" hangingPunct="1">
              <a:spcBef>
                <a:spcPct val="0"/>
              </a:spcBef>
              <a:spcAft>
                <a:spcPts val="300"/>
              </a:spcAft>
            </a:pPr>
            <a:r>
              <a:rPr lang="en-US" b="1">
                <a:latin typeface="Book Antiqua" pitchFamily="18" charset="0"/>
                <a:cs typeface="Times New Roman" pitchFamily="18" charset="0"/>
              </a:rPr>
              <a:t>Rationale</a:t>
            </a:r>
            <a:endParaRPr lang="en-GB">
              <a:latin typeface="Book Antiqua" pitchFamily="18" charset="0"/>
              <a:cs typeface="Times New Roman" pitchFamily="18" charset="0"/>
            </a:endParaRPr>
          </a:p>
          <a:p>
            <a:pPr eaLnBrk="1" hangingPunct="1">
              <a:spcBef>
                <a:spcPct val="0"/>
              </a:spcBef>
              <a:spcAft>
                <a:spcPts val="600"/>
              </a:spcAft>
            </a:pPr>
            <a:r>
              <a:rPr lang="en-US">
                <a:latin typeface="Book Antiqua" pitchFamily="18" charset="0"/>
                <a:cs typeface="Times New Roman" pitchFamily="18" charset="0"/>
              </a:rPr>
              <a:t>Nurses and midwives are often the primary caregivers, and in many circumstances the only trained health care providers available. Women and girls may seek professional help because of urine retention, haematocolpos, infection, or psychological trauma due to sexual harassment or dyspareunia. Having the knowledge and skills necessary to open up a type III FGM/C will allow nurses and midwives to address these immediate problems in their clients and to prevent further complications from arising. </a:t>
            </a:r>
          </a:p>
        </p:txBody>
      </p:sp>
    </p:spTree>
    <p:extLst>
      <p:ext uri="{BB962C8B-B14F-4D97-AF65-F5344CB8AC3E}">
        <p14:creationId xmlns:p14="http://schemas.microsoft.com/office/powerpoint/2010/main" val="124416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D39CB9-D35C-4376-ADB3-3BFC30BB3311}" type="slidenum">
              <a:rPr lang="en-US" smtClean="0"/>
              <a:pPr eaLnBrk="1" hangingPunct="1"/>
              <a:t>217</a:t>
            </a:fld>
            <a:endParaRPr lang="en-US"/>
          </a:p>
        </p:txBody>
      </p:sp>
      <p:sp>
        <p:nvSpPr>
          <p:cNvPr id="27648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D151C-709C-4165-BC8D-6E2A60AD64F7}" type="slidenum">
              <a:rPr lang="en-US" sz="1200">
                <a:latin typeface="Times New Roman" pitchFamily="18" charset="0"/>
              </a:rPr>
              <a:pPr algn="r" eaLnBrk="1" hangingPunct="1"/>
              <a:t>217</a:t>
            </a:fld>
            <a:endParaRPr lang="en-US" sz="1200">
              <a:latin typeface="Times New Roman" pitchFamily="18" charset="0"/>
            </a:endParaRPr>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b="1">
                <a:solidFill>
                  <a:srgbClr val="000000"/>
                </a:solidFill>
                <a:latin typeface="Book Antiqua" pitchFamily="18" charset="0"/>
                <a:cs typeface="Times New Roman" pitchFamily="18" charset="0"/>
              </a:rPr>
              <a:t>Time of de-infibulation</a:t>
            </a:r>
            <a:r>
              <a:rPr lang="en-GB">
                <a:solidFill>
                  <a:srgbClr val="000000"/>
                </a:solidFill>
                <a:latin typeface="Book Antiqua" pitchFamily="18" charset="0"/>
                <a:cs typeface="Times New Roman" pitchFamily="18" charset="0"/>
              </a:rPr>
              <a:t>. It is important that a timely and safe service for de-infibulation be available to women. </a:t>
            </a:r>
            <a:r>
              <a:rPr lang="en-US">
                <a:latin typeface="Book Antiqua" pitchFamily="18" charset="0"/>
              </a:rPr>
              <a:t>de-infibulation can be performed any time in a woman’s life. de-infibulation is recommended to be performed before the first sexual intercourse. </a:t>
            </a:r>
            <a:r>
              <a:rPr lang="en-GB">
                <a:solidFill>
                  <a:srgbClr val="000000"/>
                </a:solidFill>
                <a:latin typeface="Book Antiqua" pitchFamily="18" charset="0"/>
                <a:cs typeface="Times New Roman" pitchFamily="18" charset="0"/>
              </a:rPr>
              <a:t>There is need for sympathetic approach and urgent outpatient theatre date. If infibulation is identified during pregnancy aim to perform de-infibulation antenatally (between  20 –28 weeks of gestation when there is minimal risk to the foetus and the mother) to avoid difficulties during late pregnancy and labour. However some women prefer to have all their discomfort in the puerperium and they want to have the de-infibulation during the episiotomy in late second stage of labour. These options should be discussed with the patient. Aim to get parental consent in case of an adolescent in the interest of minimising family conflict and trauma. </a:t>
            </a:r>
          </a:p>
          <a:p>
            <a:pPr eaLnBrk="1" hangingPunct="1">
              <a:spcBef>
                <a:spcPct val="0"/>
              </a:spcBef>
              <a:spcAft>
                <a:spcPts val="300"/>
              </a:spcAft>
            </a:pPr>
            <a:r>
              <a:rPr lang="en-GB" b="1">
                <a:solidFill>
                  <a:srgbClr val="000000"/>
                </a:solidFill>
                <a:latin typeface="Book Antiqua" pitchFamily="18" charset="0"/>
                <a:cs typeface="Times New Roman" pitchFamily="18" charset="0"/>
              </a:rPr>
              <a:t>Anaesthesia. regional, general and local anaesthesia could be safely used.</a:t>
            </a:r>
          </a:p>
          <a:p>
            <a:pPr eaLnBrk="1" hangingPunct="1">
              <a:spcBef>
                <a:spcPct val="0"/>
              </a:spcBef>
              <a:spcAft>
                <a:spcPts val="600"/>
              </a:spcAft>
            </a:pPr>
            <a:r>
              <a:rPr lang="en-GB">
                <a:solidFill>
                  <a:srgbClr val="000000"/>
                </a:solidFill>
                <a:latin typeface="Book Antiqua" pitchFamily="18" charset="0"/>
                <a:cs typeface="Times New Roman" pitchFamily="18" charset="0"/>
              </a:rPr>
              <a:t> </a:t>
            </a:r>
            <a:r>
              <a:rPr lang="en-GB" b="1">
                <a:solidFill>
                  <a:srgbClr val="000000"/>
                </a:solidFill>
                <a:latin typeface="Book Antiqua" pitchFamily="18" charset="0"/>
                <a:cs typeface="Times New Roman" pitchFamily="18" charset="0"/>
              </a:rPr>
              <a:t>Post operative care</a:t>
            </a:r>
            <a:r>
              <a:rPr lang="en-GB">
                <a:solidFill>
                  <a:srgbClr val="000000"/>
                </a:solidFill>
                <a:latin typeface="Book Antiqua" pitchFamily="18" charset="0"/>
                <a:cs typeface="Times New Roman" pitchFamily="18" charset="0"/>
              </a:rPr>
              <a:t>. Following de-infibulation patients should be advised to take warm saline sitz baths 3-4 times daily for one week, and to avoid coitus for two weeks. They should have adequate analgesia and scheduled postoperative check up after two weeks.</a:t>
            </a:r>
          </a:p>
        </p:txBody>
      </p:sp>
    </p:spTree>
    <p:extLst>
      <p:ext uri="{BB962C8B-B14F-4D97-AF65-F5344CB8AC3E}">
        <p14:creationId xmlns:p14="http://schemas.microsoft.com/office/powerpoint/2010/main" val="80082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F22CF8-C134-4835-8A8B-380548E85BB8}" type="slidenum">
              <a:rPr lang="en-US" smtClean="0"/>
              <a:pPr eaLnBrk="1" hangingPunct="1"/>
              <a:t>218</a:t>
            </a:fld>
            <a:endParaRPr lang="en-US"/>
          </a:p>
        </p:txBody>
      </p:sp>
      <p:sp>
        <p:nvSpPr>
          <p:cNvPr id="27750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D6F0CDF-9F39-4F18-84A9-E2B2CDB00FAF}" type="slidenum">
              <a:rPr lang="en-US" sz="1200">
                <a:latin typeface="Times New Roman" pitchFamily="18" charset="0"/>
              </a:rPr>
              <a:pPr algn="r" eaLnBrk="1" hangingPunct="1"/>
              <a:t>218</a:t>
            </a:fld>
            <a:endParaRPr lang="en-US" sz="1200">
              <a:latin typeface="Times New Roman" pitchFamily="18" charset="0"/>
            </a:endParaRPr>
          </a:p>
        </p:txBody>
      </p:sp>
      <p:sp>
        <p:nvSpPr>
          <p:cNvPr id="277508" name="Rectangle 1026"/>
          <p:cNvSpPr>
            <a:spLocks noGrp="1" noRot="1" noChangeAspect="1" noChangeArrowheads="1" noTextEdit="1"/>
          </p:cNvSpPr>
          <p:nvPr>
            <p:ph type="sldImg"/>
          </p:nvPr>
        </p:nvSpPr>
        <p:spPr>
          <a:ln/>
        </p:spPr>
      </p:sp>
      <p:sp>
        <p:nvSpPr>
          <p:cNvPr id="277509" name="Rectangle 102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US">
                <a:latin typeface="Book Antiqua" pitchFamily="18" charset="0"/>
              </a:rPr>
              <a:t>De-infibulation is usually a minor surgical procedure except in situations where the patients have   accompanying complications such as inclusion cyst, abscesses, or extensive keloids.</a:t>
            </a:r>
          </a:p>
          <a:p>
            <a:pPr eaLnBrk="1" hangingPunct="1">
              <a:spcBef>
                <a:spcPct val="0"/>
              </a:spcBef>
              <a:spcAft>
                <a:spcPts val="300"/>
              </a:spcAft>
            </a:pPr>
            <a:r>
              <a:rPr lang="en-US">
                <a:latin typeface="Book Antiqua" pitchFamily="18" charset="0"/>
              </a:rPr>
              <a:t> </a:t>
            </a:r>
            <a:r>
              <a:rPr lang="en-US" b="1">
                <a:solidFill>
                  <a:srgbClr val="000000"/>
                </a:solidFill>
                <a:latin typeface="Book Antiqua" pitchFamily="18" charset="0"/>
                <a:cs typeface="Times New Roman" pitchFamily="18" charset="0"/>
              </a:rPr>
              <a:t>Policy statements</a:t>
            </a:r>
            <a:endParaRPr lang="en-GB">
              <a:latin typeface="Book Antiqua" pitchFamily="18" charset="0"/>
              <a:cs typeface="Times New Roman" pitchFamily="18" charset="0"/>
            </a:endParaRPr>
          </a:p>
          <a:p>
            <a:pPr eaLnBrk="1" hangingPunct="1">
              <a:spcBef>
                <a:spcPct val="0"/>
              </a:spcBef>
              <a:spcAft>
                <a:spcPts val="600"/>
              </a:spcAft>
            </a:pPr>
            <a:r>
              <a:rPr lang="en-US">
                <a:solidFill>
                  <a:srgbClr val="000000"/>
                </a:solidFill>
                <a:latin typeface="Book Antiqua" pitchFamily="18" charset="0"/>
                <a:cs typeface="Times New Roman" pitchFamily="18" charset="0"/>
              </a:rPr>
              <a:t>1. Nurses and midwives need to be trained to open up type III FGM/C, and their competency to perform the procedure maintained to ensure that care is safe and effective.</a:t>
            </a:r>
            <a:endParaRPr lang="en-GB">
              <a:latin typeface="Book Antiqua" pitchFamily="18" charset="0"/>
              <a:cs typeface="Times New Roman" pitchFamily="18" charset="0"/>
            </a:endParaRPr>
          </a:p>
          <a:p>
            <a:pPr eaLnBrk="1" hangingPunct="1">
              <a:spcBef>
                <a:spcPct val="0"/>
              </a:spcBef>
              <a:spcAft>
                <a:spcPts val="600"/>
              </a:spcAft>
            </a:pPr>
            <a:r>
              <a:rPr lang="en-US">
                <a:solidFill>
                  <a:srgbClr val="000000"/>
                </a:solidFill>
                <a:latin typeface="Book Antiqua" pitchFamily="18" charset="0"/>
                <a:cs typeface="Times New Roman" pitchFamily="18" charset="0"/>
              </a:rPr>
              <a:t>2. Nurses and midwives need to be given the administrative and legal authority to carry out the opening up procedure.</a:t>
            </a:r>
            <a:endParaRPr lang="en-GB">
              <a:latin typeface="Book Antiqua" pitchFamily="18" charset="0"/>
              <a:cs typeface="Times New Roman" pitchFamily="18" charset="0"/>
            </a:endParaRPr>
          </a:p>
          <a:p>
            <a:pPr eaLnBrk="1" hangingPunct="1">
              <a:spcBef>
                <a:spcPct val="0"/>
              </a:spcBef>
              <a:spcAft>
                <a:spcPts val="300"/>
              </a:spcAft>
            </a:pPr>
            <a:r>
              <a:rPr lang="en-GB" b="1">
                <a:solidFill>
                  <a:srgbClr val="000000"/>
                </a:solidFill>
                <a:latin typeface="Book Antiqua" pitchFamily="18" charset="0"/>
                <a:cs typeface="Times New Roman" pitchFamily="18" charset="0"/>
              </a:rPr>
              <a:t>Nurses and midwives should explain the benefits of de-infibulation to their clients</a:t>
            </a:r>
            <a:r>
              <a:rPr lang="en-GB">
                <a:solidFill>
                  <a:srgbClr val="000000"/>
                </a:solidFill>
                <a:latin typeface="Book Antiqua" pitchFamily="18" charset="0"/>
                <a:cs typeface="Times New Roman" pitchFamily="18" charset="0"/>
              </a:rPr>
              <a:t>:</a:t>
            </a:r>
          </a:p>
          <a:p>
            <a:pPr eaLnBrk="1" hangingPunct="1">
              <a:spcBef>
                <a:spcPct val="0"/>
              </a:spcBef>
              <a:spcAft>
                <a:spcPts val="600"/>
              </a:spcAft>
            </a:pPr>
            <a:r>
              <a:rPr lang="en-GB">
                <a:solidFill>
                  <a:srgbClr val="000000"/>
                </a:solidFill>
                <a:latin typeface="Book Antiqua" pitchFamily="18" charset="0"/>
                <a:cs typeface="Times New Roman" pitchFamily="18" charset="0"/>
              </a:rPr>
              <a:t> De-infibulation provides numerous health benefits. Even if an infibulated patient has not suffered short or long term complications, a de-infibulation procedure can prevent potential future complication. It can reduce the chances of chronic urinary tract infections, vaginitis, dysmenorrhoea and labour complications. De-infibulation can also treat dyspareunia.</a:t>
            </a:r>
            <a:endParaRPr lang="en-GB">
              <a:latin typeface="Book Antiqua" pitchFamily="18" charset="0"/>
              <a:cs typeface="Times New Roman" pitchFamily="18" charset="0"/>
            </a:endParaRPr>
          </a:p>
        </p:txBody>
      </p:sp>
    </p:spTree>
    <p:extLst>
      <p:ext uri="{BB962C8B-B14F-4D97-AF65-F5344CB8AC3E}">
        <p14:creationId xmlns:p14="http://schemas.microsoft.com/office/powerpoint/2010/main" val="96274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56B727-651C-4701-A133-4D15A3F3EB13}" type="slidenum">
              <a:rPr lang="en-US" smtClean="0"/>
              <a:pPr eaLnBrk="1" hangingPunct="1"/>
              <a:t>219</a:t>
            </a:fld>
            <a:endParaRPr lang="en-US"/>
          </a:p>
        </p:txBody>
      </p:sp>
      <p:sp>
        <p:nvSpPr>
          <p:cNvPr id="278531" name="Slide Image Placeholder 1"/>
          <p:cNvSpPr>
            <a:spLocks noGrp="1" noRot="1" noChangeAspect="1" noTextEdit="1"/>
          </p:cNvSpPr>
          <p:nvPr>
            <p:ph type="sldImg"/>
          </p:nvPr>
        </p:nvSpPr>
        <p:spPr>
          <a:ln/>
        </p:spPr>
      </p:sp>
      <p:sp>
        <p:nvSpPr>
          <p:cNvPr id="27853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785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CDF86C5-8944-408C-BEDD-8D74F1F163AB}" type="slidenum">
              <a:rPr lang="en-US" sz="1200">
                <a:latin typeface="Times New Roman" pitchFamily="18" charset="0"/>
              </a:rPr>
              <a:pPr algn="r" eaLnBrk="1" hangingPunct="1"/>
              <a:t>219</a:t>
            </a:fld>
            <a:endParaRPr lang="en-US" sz="1200">
              <a:latin typeface="Times New Roman" pitchFamily="18" charset="0"/>
            </a:endParaRPr>
          </a:p>
        </p:txBody>
      </p:sp>
    </p:spTree>
    <p:extLst>
      <p:ext uri="{BB962C8B-B14F-4D97-AF65-F5344CB8AC3E}">
        <p14:creationId xmlns:p14="http://schemas.microsoft.com/office/powerpoint/2010/main" val="256641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2169AE-C2B4-4322-AE57-AA97F0816A82}" type="slidenum">
              <a:rPr lang="en-US" smtClean="0"/>
              <a:pPr eaLnBrk="1" hangingPunct="1"/>
              <a:t>220</a:t>
            </a:fld>
            <a:endParaRPr lang="en-US"/>
          </a:p>
        </p:txBody>
      </p:sp>
      <p:sp>
        <p:nvSpPr>
          <p:cNvPr id="279555" name="Slide Image Placeholder 1"/>
          <p:cNvSpPr>
            <a:spLocks noGrp="1" noRot="1" noChangeAspect="1" noTextEdit="1"/>
          </p:cNvSpPr>
          <p:nvPr>
            <p:ph type="sldImg"/>
          </p:nvPr>
        </p:nvSpPr>
        <p:spPr>
          <a:ln/>
        </p:spPr>
      </p:sp>
      <p:sp>
        <p:nvSpPr>
          <p:cNvPr id="27955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7955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AB16BB-B9BF-4D04-B5E7-EE893120B9D7}" type="slidenum">
              <a:rPr lang="en-US" sz="1200">
                <a:latin typeface="Times New Roman" pitchFamily="18" charset="0"/>
              </a:rPr>
              <a:pPr algn="r" eaLnBrk="1" hangingPunct="1"/>
              <a:t>220</a:t>
            </a:fld>
            <a:endParaRPr lang="en-US" sz="1200">
              <a:latin typeface="Times New Roman" pitchFamily="18" charset="0"/>
            </a:endParaRPr>
          </a:p>
        </p:txBody>
      </p:sp>
    </p:spTree>
    <p:extLst>
      <p:ext uri="{BB962C8B-B14F-4D97-AF65-F5344CB8AC3E}">
        <p14:creationId xmlns:p14="http://schemas.microsoft.com/office/powerpoint/2010/main" val="52697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6EF6E6-469E-431A-BC62-D6281C5BAF6E}" type="slidenum">
              <a:rPr lang="en-US" smtClean="0"/>
              <a:pPr eaLnBrk="1" hangingPunct="1"/>
              <a:t>221</a:t>
            </a:fld>
            <a:endParaRPr lang="en-US"/>
          </a:p>
        </p:txBody>
      </p:sp>
      <p:sp>
        <p:nvSpPr>
          <p:cNvPr id="28057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F83FD84-BFE3-4EA6-9293-6FAD22356679}" type="slidenum">
              <a:rPr lang="en-US" sz="1200">
                <a:latin typeface="Times New Roman" pitchFamily="18" charset="0"/>
              </a:rPr>
              <a:pPr algn="r" eaLnBrk="1" hangingPunct="1"/>
              <a:t>221</a:t>
            </a:fld>
            <a:endParaRPr lang="en-US" sz="1200">
              <a:latin typeface="Times New Roman" pitchFamily="18" charset="0"/>
            </a:endParaRPr>
          </a:p>
        </p:txBody>
      </p:sp>
      <p:sp>
        <p:nvSpPr>
          <p:cNvPr id="280580" name="Rectangle 2"/>
          <p:cNvSpPr>
            <a:spLocks noGrp="1" noRot="1" noChangeAspect="1" noChangeArrowheads="1" noTextEdit="1"/>
          </p:cNvSpPr>
          <p:nvPr>
            <p:ph type="sldImg"/>
          </p:nvPr>
        </p:nvSpPr>
        <p:spPr>
          <a:ln/>
        </p:spPr>
      </p:sp>
      <p:sp>
        <p:nvSpPr>
          <p:cNvPr id="2805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Two allis clamps are placed on the posterior portion of the scar. Anterior incision is made with mayo scissors. Great care is taken not to incise a buried clitoris.</a:t>
            </a:r>
          </a:p>
        </p:txBody>
      </p:sp>
    </p:spTree>
    <p:extLst>
      <p:ext uri="{BB962C8B-B14F-4D97-AF65-F5344CB8AC3E}">
        <p14:creationId xmlns:p14="http://schemas.microsoft.com/office/powerpoint/2010/main" val="38558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44CBD4-0F89-4387-8AC6-1F6D5A750511}" type="slidenum">
              <a:rPr lang="en-US" smtClean="0"/>
              <a:pPr eaLnBrk="1" hangingPunct="1"/>
              <a:t>222</a:t>
            </a:fld>
            <a:endParaRPr lang="en-US"/>
          </a:p>
        </p:txBody>
      </p:sp>
      <p:sp>
        <p:nvSpPr>
          <p:cNvPr id="28160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26F8F7-4FFC-40EF-A0C3-E4B85457BE88}" type="slidenum">
              <a:rPr lang="en-US" sz="1200">
                <a:latin typeface="Times New Roman" pitchFamily="18" charset="0"/>
              </a:rPr>
              <a:pPr algn="r" eaLnBrk="1" hangingPunct="1"/>
              <a:t>222</a:t>
            </a:fld>
            <a:endParaRPr lang="en-US" sz="1200">
              <a:latin typeface="Times New Roman" pitchFamily="18" charset="0"/>
            </a:endParaRPr>
          </a:p>
        </p:txBody>
      </p:sp>
      <p:sp>
        <p:nvSpPr>
          <p:cNvPr id="281604" name="Rectangle 2"/>
          <p:cNvSpPr>
            <a:spLocks noGrp="1" noRot="1" noChangeAspect="1" noChangeArrowheads="1" noTextEdit="1"/>
          </p:cNvSpPr>
          <p:nvPr>
            <p:ph type="sldImg"/>
          </p:nvPr>
        </p:nvSpPr>
        <p:spPr>
          <a:ln/>
        </p:spPr>
      </p:sp>
      <p:sp>
        <p:nvSpPr>
          <p:cNvPr id="281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Once surgery is completed, straight catherization can be performed</a:t>
            </a:r>
          </a:p>
        </p:txBody>
      </p:sp>
    </p:spTree>
    <p:extLst>
      <p:ext uri="{BB962C8B-B14F-4D97-AF65-F5344CB8AC3E}">
        <p14:creationId xmlns:p14="http://schemas.microsoft.com/office/powerpoint/2010/main" val="76564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462088-FBA0-4E2A-870B-BD694D16B2A3}" type="slidenum">
              <a:rPr lang="en-US" smtClean="0"/>
              <a:pPr eaLnBrk="1" hangingPunct="1"/>
              <a:t>223</a:t>
            </a:fld>
            <a:endParaRPr lang="en-US"/>
          </a:p>
        </p:txBody>
      </p:sp>
      <p:sp>
        <p:nvSpPr>
          <p:cNvPr id="282627" name="Slide Image Placeholder 1"/>
          <p:cNvSpPr>
            <a:spLocks noGrp="1" noRot="1" noChangeAspect="1" noTextEdit="1"/>
          </p:cNvSpPr>
          <p:nvPr>
            <p:ph type="sldImg"/>
          </p:nvPr>
        </p:nvSpPr>
        <p:spPr>
          <a:ln/>
        </p:spPr>
      </p:sp>
      <p:sp>
        <p:nvSpPr>
          <p:cNvPr id="28262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826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89226B9-F005-42AE-A79E-93ADC647EC24}" type="slidenum">
              <a:rPr lang="en-US" sz="1200">
                <a:latin typeface="Times New Roman" pitchFamily="18" charset="0"/>
              </a:rPr>
              <a:pPr algn="r" eaLnBrk="1" hangingPunct="1"/>
              <a:t>223</a:t>
            </a:fld>
            <a:endParaRPr lang="en-US" sz="1200">
              <a:latin typeface="Times New Roman" pitchFamily="18" charset="0"/>
            </a:endParaRPr>
          </a:p>
        </p:txBody>
      </p:sp>
    </p:spTree>
    <p:extLst>
      <p:ext uri="{BB962C8B-B14F-4D97-AF65-F5344CB8AC3E}">
        <p14:creationId xmlns:p14="http://schemas.microsoft.com/office/powerpoint/2010/main" val="148491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B0142C-71C2-4016-81DF-BB0DF8A6CD08}" type="slidenum">
              <a:rPr lang="en-US" smtClean="0"/>
              <a:pPr eaLnBrk="1" hangingPunct="1"/>
              <a:t>224</a:t>
            </a:fld>
            <a:endParaRPr lang="en-US"/>
          </a:p>
        </p:txBody>
      </p:sp>
      <p:sp>
        <p:nvSpPr>
          <p:cNvPr id="283651" name="Slide Image Placeholder 1"/>
          <p:cNvSpPr>
            <a:spLocks noGrp="1" noRot="1" noChangeAspect="1" noTextEdit="1"/>
          </p:cNvSpPr>
          <p:nvPr>
            <p:ph type="sldImg"/>
          </p:nvPr>
        </p:nvSpPr>
        <p:spPr>
          <a:ln/>
        </p:spPr>
      </p:sp>
      <p:sp>
        <p:nvSpPr>
          <p:cNvPr id="28365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28365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ACEA24E-EC38-49E7-8407-23B99C4FF667}" type="slidenum">
              <a:rPr lang="en-US" sz="1200">
                <a:latin typeface="Times New Roman" pitchFamily="18" charset="0"/>
              </a:rPr>
              <a:pPr algn="r" eaLnBrk="1" hangingPunct="1"/>
              <a:t>224</a:t>
            </a:fld>
            <a:endParaRPr lang="en-US" sz="1200">
              <a:latin typeface="Times New Roman" pitchFamily="18" charset="0"/>
            </a:endParaRPr>
          </a:p>
        </p:txBody>
      </p:sp>
    </p:spTree>
    <p:extLst>
      <p:ext uri="{BB962C8B-B14F-4D97-AF65-F5344CB8AC3E}">
        <p14:creationId xmlns:p14="http://schemas.microsoft.com/office/powerpoint/2010/main" val="387106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54D8D5-1687-4805-A52C-08F1008DFA0B}" type="slidenum">
              <a:rPr lang="en-US" smtClean="0"/>
              <a:pPr/>
              <a:t>55</a:t>
            </a:fld>
            <a:endParaRPr lang="en-US"/>
          </a:p>
        </p:txBody>
      </p:sp>
    </p:spTree>
    <p:extLst>
      <p:ext uri="{BB962C8B-B14F-4D97-AF65-F5344CB8AC3E}">
        <p14:creationId xmlns:p14="http://schemas.microsoft.com/office/powerpoint/2010/main" val="1888526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7E2BD2-11C5-4370-960B-9CE6C0567125}" type="slidenum">
              <a:rPr lang="en-US" smtClean="0"/>
              <a:pPr eaLnBrk="1" hangingPunct="1"/>
              <a:t>225</a:t>
            </a:fld>
            <a:endParaRPr lang="en-US"/>
          </a:p>
        </p:txBody>
      </p:sp>
      <p:sp>
        <p:nvSpPr>
          <p:cNvPr id="28467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1DB956-8593-4604-869A-51B0E9671816}" type="slidenum">
              <a:rPr lang="en-US" sz="1200">
                <a:latin typeface="Times New Roman" pitchFamily="18" charset="0"/>
              </a:rPr>
              <a:pPr algn="r" eaLnBrk="1" hangingPunct="1"/>
              <a:t>225</a:t>
            </a:fld>
            <a:endParaRPr lang="en-US" sz="1200">
              <a:latin typeface="Times New Roman" pitchFamily="18" charset="0"/>
            </a:endParaRPr>
          </a:p>
        </p:txBody>
      </p:sp>
      <p:sp>
        <p:nvSpPr>
          <p:cNvPr id="284676" name="Rectangle 2"/>
          <p:cNvSpPr>
            <a:spLocks noGrp="1" noRot="1" noChangeAspect="1" noChangeArrowheads="1" noTextEdit="1"/>
          </p:cNvSpPr>
          <p:nvPr>
            <p:ph type="sldImg"/>
          </p:nvPr>
        </p:nvSpPr>
        <p:spPr>
          <a:ln/>
        </p:spPr>
      </p:sp>
      <p:sp>
        <p:nvSpPr>
          <p:cNvPr id="284677" name="Rectangle 3"/>
          <p:cNvSpPr>
            <a:spLocks noGrp="1" noChangeArrowheads="1"/>
          </p:cNvSpPr>
          <p:nvPr>
            <p:ph type="body" idx="1"/>
          </p:nvPr>
        </p:nvSpPr>
        <p:spPr>
          <a:xfrm>
            <a:off x="914400" y="4343400"/>
            <a:ext cx="5410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Book Antiqua" pitchFamily="18" charset="0"/>
                <a:cs typeface="Times New Roman" pitchFamily="18" charset="0"/>
              </a:rPr>
              <a:t>Background:</a:t>
            </a:r>
            <a:endParaRPr lang="en-GB">
              <a:latin typeface="Book Antiqua" pitchFamily="18" charset="0"/>
              <a:cs typeface="Times New Roman" pitchFamily="18" charset="0"/>
            </a:endParaRPr>
          </a:p>
          <a:p>
            <a:pPr eaLnBrk="1" hangingPunct="1"/>
            <a:r>
              <a:rPr lang="en-US">
                <a:latin typeface="Book Antiqua" pitchFamily="18" charset="0"/>
                <a:cs typeface="Times New Roman" pitchFamily="18" charset="0"/>
              </a:rPr>
              <a:t>After opening up a closed vulva to resolve a specific problem (for example during childbirth), the nurse/midwife may be requested by the woman herself, or her partner or family members, to re-stitch the opened vulva to create a small opening. Such a request may pose professional and ethical dilemmas for the health worker.</a:t>
            </a:r>
            <a:endParaRPr lang="en-GB">
              <a:latin typeface="Book Antiqua" pitchFamily="18" charset="0"/>
              <a:cs typeface="Times New Roman" pitchFamily="18" charset="0"/>
            </a:endParaRPr>
          </a:p>
          <a:p>
            <a:pPr eaLnBrk="1" hangingPunct="1"/>
            <a:r>
              <a:rPr lang="en-US" b="1">
                <a:latin typeface="Book Antiqua" pitchFamily="18" charset="0"/>
                <a:cs typeface="Times New Roman" pitchFamily="18" charset="0"/>
              </a:rPr>
              <a:t>Rationale:</a:t>
            </a:r>
            <a:endParaRPr lang="en-GB">
              <a:latin typeface="Book Antiqua" pitchFamily="18" charset="0"/>
              <a:cs typeface="Times New Roman" pitchFamily="18" charset="0"/>
            </a:endParaRPr>
          </a:p>
          <a:p>
            <a:pPr eaLnBrk="1" hangingPunct="1"/>
            <a:r>
              <a:rPr lang="en-US">
                <a:latin typeface="Book Antiqua" pitchFamily="18" charset="0"/>
                <a:cs typeface="Times New Roman" pitchFamily="18" charset="0"/>
              </a:rPr>
              <a:t>Re-infibulation of an opened up vulva is equivalent to performing the initial act of female genital mutilation. It poses the same threat to health as the initial act, putting the girl or woman at risk of a wide range of physical, psychological and sexual complications.</a:t>
            </a:r>
            <a:endParaRPr lang="en-GB">
              <a:latin typeface="Book Antiqua" pitchFamily="18" charset="0"/>
              <a:cs typeface="Times New Roman" pitchFamily="18" charset="0"/>
            </a:endParaRPr>
          </a:p>
          <a:p>
            <a:pPr eaLnBrk="1" hangingPunct="1"/>
            <a:r>
              <a:rPr lang="en-US">
                <a:latin typeface="Book Antiqua" pitchFamily="18" charset="0"/>
                <a:cs typeface="Times New Roman" pitchFamily="18" charset="0"/>
              </a:rPr>
              <a:t> </a:t>
            </a:r>
            <a:r>
              <a:rPr lang="en-US" b="1">
                <a:latin typeface="Book Antiqua" pitchFamily="18" charset="0"/>
                <a:cs typeface="Times New Roman" pitchFamily="18" charset="0"/>
              </a:rPr>
              <a:t>Policy statements:</a:t>
            </a:r>
            <a:r>
              <a:rPr lang="en-US">
                <a:latin typeface="Book Antiqua" pitchFamily="18" charset="0"/>
                <a:cs typeface="Times New Roman" pitchFamily="18" charset="0"/>
              </a:rPr>
              <a:t>1. Health workers must not, under any circumstances, close up (re-infibulate) an opened vulva in a girl or woman with type III FGM/C in a manner that makes intercourse and childbirth difficult.</a:t>
            </a:r>
            <a:endParaRPr lang="en-GB">
              <a:latin typeface="Book Antiqua" pitchFamily="18" charset="0"/>
              <a:cs typeface="Times New Roman" pitchFamily="18" charset="0"/>
            </a:endParaRPr>
          </a:p>
          <a:p>
            <a:pPr eaLnBrk="1" hangingPunct="1"/>
            <a:r>
              <a:rPr lang="en-US">
                <a:latin typeface="Book Antiqua" pitchFamily="18" charset="0"/>
                <a:cs typeface="Times New Roman" pitchFamily="18" charset="0"/>
              </a:rPr>
              <a:t>2. Nurses and midwives need to be given the administrative and legal authority to refuse a demand for reclosure, regardless of the client’s cultural and social background.</a:t>
            </a:r>
            <a:endParaRPr lang="en-GB">
              <a:latin typeface="Book Antiqua" pitchFamily="18" charset="0"/>
              <a:cs typeface="Times New Roman" pitchFamily="18" charset="0"/>
            </a:endParaRPr>
          </a:p>
          <a:p>
            <a:pPr eaLnBrk="1" hangingPunct="1"/>
            <a:r>
              <a:rPr lang="en-US">
                <a:latin typeface="Book Antiqua" pitchFamily="18" charset="0"/>
                <a:cs typeface="Times New Roman" pitchFamily="18" charset="0"/>
              </a:rPr>
              <a:t>3. Nurses and midwives need to be given appropriate training and support to enable them to counsel families who expect them to perform a reinfibulation.</a:t>
            </a:r>
            <a:endParaRPr lang="en-GB">
              <a:latin typeface="Book Antiqua" pitchFamily="18" charset="0"/>
              <a:cs typeface="Times New Roman" pitchFamily="18" charset="0"/>
            </a:endParaRPr>
          </a:p>
        </p:txBody>
      </p:sp>
    </p:spTree>
    <p:extLst>
      <p:ext uri="{BB962C8B-B14F-4D97-AF65-F5344CB8AC3E}">
        <p14:creationId xmlns:p14="http://schemas.microsoft.com/office/powerpoint/2010/main" val="303083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D8D5-1687-4805-A52C-08F1008DFA0B}" type="slidenum">
              <a:rPr lang="en-US" smtClean="0"/>
              <a:pPr/>
              <a:t>100</a:t>
            </a:fld>
            <a:endParaRPr lang="en-US"/>
          </a:p>
        </p:txBody>
      </p:sp>
    </p:spTree>
    <p:extLst>
      <p:ext uri="{BB962C8B-B14F-4D97-AF65-F5344CB8AC3E}">
        <p14:creationId xmlns:p14="http://schemas.microsoft.com/office/powerpoint/2010/main" val="322066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8077F7-299E-488B-85E9-95B9A5F7371B}" type="slidenum">
              <a:rPr lang="en-US" smtClean="0"/>
              <a:pPr eaLnBrk="1" hangingPunct="1"/>
              <a:t>105</a:t>
            </a:fld>
            <a:endParaRPr lang="en-US"/>
          </a:p>
        </p:txBody>
      </p:sp>
    </p:spTree>
    <p:extLst>
      <p:ext uri="{BB962C8B-B14F-4D97-AF65-F5344CB8AC3E}">
        <p14:creationId xmlns:p14="http://schemas.microsoft.com/office/powerpoint/2010/main" val="337984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ABFF87-C477-4643-9CEF-5EE10BE73FC9}" type="slidenum">
              <a:rPr lang="en-US" smtClean="0"/>
              <a:pPr eaLnBrk="1" hangingPunct="1"/>
              <a:t>207</a:t>
            </a:fld>
            <a:endParaRPr lang="en-US"/>
          </a:p>
        </p:txBody>
      </p:sp>
      <p:sp>
        <p:nvSpPr>
          <p:cNvPr id="25497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CC81D5-37C7-4811-9785-3EE5F10558A6}" type="slidenum">
              <a:rPr lang="en-US" sz="1200">
                <a:latin typeface="Times New Roman" pitchFamily="18" charset="0"/>
              </a:rPr>
              <a:pPr algn="r" eaLnBrk="1" hangingPunct="1"/>
              <a:t>207</a:t>
            </a:fld>
            <a:endParaRPr lang="en-US" sz="1200">
              <a:latin typeface="Times New Roman" pitchFamily="18" charset="0"/>
            </a:endParaRPr>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Type III with a long scar line and a narrow orifice</a:t>
            </a:r>
          </a:p>
        </p:txBody>
      </p:sp>
    </p:spTree>
    <p:extLst>
      <p:ext uri="{BB962C8B-B14F-4D97-AF65-F5344CB8AC3E}">
        <p14:creationId xmlns:p14="http://schemas.microsoft.com/office/powerpoint/2010/main" val="122860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648E8B-2BF1-44C6-ACB9-3FA56C279D62}" type="slidenum">
              <a:rPr lang="en-US" smtClean="0"/>
              <a:pPr eaLnBrk="1" hangingPunct="1"/>
              <a:t>209</a:t>
            </a:fld>
            <a:endParaRPr lang="en-US"/>
          </a:p>
        </p:txBody>
      </p:sp>
      <p:sp>
        <p:nvSpPr>
          <p:cNvPr id="25600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8C6BAE3-D601-454F-82DC-770C63436F83}" type="slidenum">
              <a:rPr lang="en-US" sz="1200">
                <a:latin typeface="Times New Roman" pitchFamily="18" charset="0"/>
              </a:rPr>
              <a:pPr algn="r" eaLnBrk="1" hangingPunct="1"/>
              <a:t>209</a:t>
            </a:fld>
            <a:endParaRPr lang="en-US" sz="1200">
              <a:latin typeface="Times New Roman" pitchFamily="18" charset="0"/>
            </a:endParaRPr>
          </a:p>
        </p:txBody>
      </p:sp>
      <p:sp>
        <p:nvSpPr>
          <p:cNvPr id="256004" name="Rectangle 2"/>
          <p:cNvSpPr>
            <a:spLocks noGrp="1" noRot="1" noChangeAspect="1" noChangeArrowheads="1" noTextEdit="1"/>
          </p:cNvSpPr>
          <p:nvPr>
            <p:ph type="sldImg"/>
          </p:nvPr>
        </p:nvSpPr>
        <p:spPr>
          <a:ln/>
        </p:spPr>
      </p:sp>
      <p:sp>
        <p:nvSpPr>
          <p:cNvPr id="2560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Piercing of the labias and the clitoris-</a:t>
            </a:r>
          </a:p>
        </p:txBody>
      </p:sp>
    </p:spTree>
    <p:extLst>
      <p:ext uri="{BB962C8B-B14F-4D97-AF65-F5344CB8AC3E}">
        <p14:creationId xmlns:p14="http://schemas.microsoft.com/office/powerpoint/2010/main" val="60070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F04EC2-EB5B-4F7E-9297-303A59929692}" type="slidenum">
              <a:rPr lang="en-US" smtClean="0"/>
              <a:pPr eaLnBrk="1" hangingPunct="1"/>
              <a:t>210</a:t>
            </a:fld>
            <a:endParaRPr lang="en-US"/>
          </a:p>
        </p:txBody>
      </p:sp>
      <p:sp>
        <p:nvSpPr>
          <p:cNvPr id="25702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65B05D5-21D9-4624-8786-DF693680605F}" type="slidenum">
              <a:rPr lang="en-US" sz="1200">
                <a:latin typeface="Times New Roman" pitchFamily="18" charset="0"/>
              </a:rPr>
              <a:pPr algn="r" eaLnBrk="1" hangingPunct="1"/>
              <a:t>210</a:t>
            </a:fld>
            <a:endParaRPr lang="en-US" sz="1200">
              <a:latin typeface="Times New Roman" pitchFamily="18" charset="0"/>
            </a:endParaRPr>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The labia minora are pulled. This is practiced in Uganda and its neighbours and it is associated with increased sexual pleasure for the husband.</a:t>
            </a:r>
          </a:p>
        </p:txBody>
      </p:sp>
    </p:spTree>
    <p:extLst>
      <p:ext uri="{BB962C8B-B14F-4D97-AF65-F5344CB8AC3E}">
        <p14:creationId xmlns:p14="http://schemas.microsoft.com/office/powerpoint/2010/main" val="166696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7660B1-8D20-4310-9844-D162C4A9C368}" type="slidenum">
              <a:rPr lang="en-US" smtClean="0"/>
              <a:pPr eaLnBrk="1" hangingPunct="1"/>
              <a:t>213</a:t>
            </a:fld>
            <a:endParaRPr lang="en-US"/>
          </a:p>
        </p:txBody>
      </p:sp>
      <p:sp>
        <p:nvSpPr>
          <p:cNvPr id="26112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52696AE-3912-4652-9F14-F5B4FC662441}" type="slidenum">
              <a:rPr lang="en-US" sz="1200">
                <a:latin typeface="Times New Roman" pitchFamily="18" charset="0"/>
              </a:rPr>
              <a:pPr algn="r" eaLnBrk="1" hangingPunct="1"/>
              <a:t>213</a:t>
            </a:fld>
            <a:endParaRPr lang="en-US" sz="1200">
              <a:latin typeface="Times New Roman" pitchFamily="18" charset="0"/>
            </a:endParaRPr>
          </a:p>
        </p:txBody>
      </p:sp>
      <p:sp>
        <p:nvSpPr>
          <p:cNvPr id="261124" name="Rectangle 2"/>
          <p:cNvSpPr>
            <a:spLocks noGrp="1" noRot="1" noChangeAspect="1" noChangeArrowheads="1" noTextEdit="1"/>
          </p:cNvSpPr>
          <p:nvPr>
            <p:ph type="sldImg"/>
          </p:nvPr>
        </p:nvSpPr>
        <p:spPr>
          <a:ln/>
        </p:spPr>
      </p:sp>
      <p:sp>
        <p:nvSpPr>
          <p:cNvPr id="2611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pitchFamily="18" charset="0"/>
              </a:rPr>
              <a:t>These are hypertrophied scar that could form any where in the body. Ask if they have seen keloids on the ear lobe. Can you imagine in the genitalia.</a:t>
            </a:r>
          </a:p>
        </p:txBody>
      </p:sp>
    </p:spTree>
    <p:extLst>
      <p:ext uri="{BB962C8B-B14F-4D97-AF65-F5344CB8AC3E}">
        <p14:creationId xmlns:p14="http://schemas.microsoft.com/office/powerpoint/2010/main" val="115580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6A814A-AC79-4A89-BDB3-C9EC0F4EBF53}" type="slidenum">
              <a:rPr lang="en-US" smtClean="0"/>
              <a:pPr eaLnBrk="1" hangingPunct="1"/>
              <a:t>214</a:t>
            </a:fld>
            <a:endParaRPr lang="en-US"/>
          </a:p>
        </p:txBody>
      </p:sp>
      <p:sp>
        <p:nvSpPr>
          <p:cNvPr id="26317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475323C-D7D3-4820-A4EE-13E1650BD694}" type="slidenum">
              <a:rPr lang="en-US" sz="1200">
                <a:latin typeface="Times New Roman" pitchFamily="18" charset="0"/>
              </a:rPr>
              <a:pPr algn="r" eaLnBrk="1" hangingPunct="1"/>
              <a:t>214</a:t>
            </a:fld>
            <a:endParaRPr lang="en-US" sz="1200">
              <a:latin typeface="Times New Roman" pitchFamily="18" charset="0"/>
            </a:endParaRPr>
          </a:p>
        </p:txBody>
      </p:sp>
      <p:sp>
        <p:nvSpPr>
          <p:cNvPr id="263172" name="Rectangle 2"/>
          <p:cNvSpPr>
            <a:spLocks noGrp="1" noRot="1" noChangeAspect="1" noChangeArrowheads="1" noTextEdit="1"/>
          </p:cNvSpPr>
          <p:nvPr>
            <p:ph type="sldImg"/>
          </p:nvPr>
        </p:nvSpPr>
        <p:spPr>
          <a:ln/>
        </p:spPr>
      </p:sp>
      <p:sp>
        <p:nvSpPr>
          <p:cNvPr id="2631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atin typeface="Book Antiqua" pitchFamily="18" charset="0"/>
                <a:cs typeface="Times New Roman" pitchFamily="18" charset="0"/>
              </a:rPr>
              <a:t>Ask the participants to read the quotation on page 17 by a midwife </a:t>
            </a:r>
          </a:p>
          <a:p>
            <a:pPr eaLnBrk="1" hangingPunct="1">
              <a:spcBef>
                <a:spcPct val="0"/>
              </a:spcBef>
              <a:spcAft>
                <a:spcPts val="600"/>
              </a:spcAft>
            </a:pPr>
            <a:r>
              <a:rPr lang="en-GB" b="1">
                <a:latin typeface="Book Antiqua" pitchFamily="18" charset="0"/>
                <a:cs typeface="Times New Roman" pitchFamily="18" charset="0"/>
              </a:rPr>
              <a:t>Antenatal complications and complications in early labour:</a:t>
            </a:r>
            <a:r>
              <a:rPr lang="en-GB">
                <a:latin typeface="Book Antiqua" pitchFamily="18" charset="0"/>
                <a:cs typeface="Times New Roman" pitchFamily="18" charset="0"/>
              </a:rPr>
              <a:t> The reduced vaginal opening affects not only the delivery but appears to be the main factor responsible for other obstetric problems caused by FGM/C-making antenatal assessment, intrapartum vaginal examination or catheterisation difficult or impossible. Inadequate assessment at these times as a result of FGM/C may compromise mother and the foetus physically.</a:t>
            </a:r>
          </a:p>
          <a:p>
            <a:pPr eaLnBrk="1" hangingPunct="1">
              <a:spcBef>
                <a:spcPct val="0"/>
              </a:spcBef>
              <a:spcAft>
                <a:spcPts val="600"/>
              </a:spcAft>
            </a:pPr>
            <a:r>
              <a:rPr lang="en-GB" b="1">
                <a:latin typeface="Book Antiqua" pitchFamily="18" charset="0"/>
                <a:cs typeface="Times New Roman" pitchFamily="18" charset="0"/>
              </a:rPr>
              <a:t>Prolonged labour and/or obstruction following FGM/C earlier in life:</a:t>
            </a:r>
            <a:r>
              <a:rPr lang="en-GB">
                <a:latin typeface="Book Antiqua" pitchFamily="18" charset="0"/>
                <a:cs typeface="Times New Roman" pitchFamily="18" charset="0"/>
              </a:rPr>
              <a:t> Obstruction described to have caused by FGM/C are soft tissue dystocia. Many of these obstructions could be easily overcomed by episiotomies. The delayed labour relates to second stage of labour, a stage that could not be easily timed unless there is obvious delay.</a:t>
            </a:r>
          </a:p>
          <a:p>
            <a:pPr eaLnBrk="1" hangingPunct="1">
              <a:spcBef>
                <a:spcPct val="0"/>
              </a:spcBef>
              <a:spcAft>
                <a:spcPts val="600"/>
              </a:spcAft>
            </a:pPr>
            <a:r>
              <a:rPr lang="en-GB" b="1">
                <a:latin typeface="Book Antiqua" pitchFamily="18" charset="0"/>
                <a:cs typeface="Times New Roman" pitchFamily="18" charset="0"/>
              </a:rPr>
              <a:t>Foetal distress as a result of FGM/C performed earlier in life:</a:t>
            </a:r>
            <a:r>
              <a:rPr lang="en-GB">
                <a:latin typeface="Book Antiqua" pitchFamily="18" charset="0"/>
                <a:cs typeface="Times New Roman" pitchFamily="18" charset="0"/>
              </a:rPr>
              <a:t> The findings are not conclusive as the relationship between foetal distress and FGM/C.</a:t>
            </a:r>
          </a:p>
        </p:txBody>
      </p:sp>
    </p:spTree>
    <p:extLst>
      <p:ext uri="{BB962C8B-B14F-4D97-AF65-F5344CB8AC3E}">
        <p14:creationId xmlns:p14="http://schemas.microsoft.com/office/powerpoint/2010/main" val="339310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1" indent="0" algn="ctr">
              <a:buNone/>
              <a:defRPr>
                <a:solidFill>
                  <a:schemeClr val="tx1">
                    <a:tint val="75000"/>
                  </a:schemeClr>
                </a:solidFill>
              </a:defRPr>
            </a:lvl3pPr>
            <a:lvl4pPr marL="1371091" indent="0" algn="ctr">
              <a:buNone/>
              <a:defRPr>
                <a:solidFill>
                  <a:schemeClr val="tx1">
                    <a:tint val="75000"/>
                  </a:schemeClr>
                </a:solidFill>
              </a:defRPr>
            </a:lvl4pPr>
            <a:lvl5pPr marL="1828122" indent="0" algn="ctr">
              <a:buNone/>
              <a:defRPr>
                <a:solidFill>
                  <a:schemeClr val="tx1">
                    <a:tint val="75000"/>
                  </a:schemeClr>
                </a:solidFill>
              </a:defRPr>
            </a:lvl5pPr>
            <a:lvl6pPr marL="2285151" indent="0" algn="ctr">
              <a:buNone/>
              <a:defRPr>
                <a:solidFill>
                  <a:schemeClr val="tx1">
                    <a:tint val="75000"/>
                  </a:schemeClr>
                </a:solidFill>
              </a:defRPr>
            </a:lvl6pPr>
            <a:lvl7pPr marL="2742183" indent="0" algn="ctr">
              <a:buNone/>
              <a:defRPr>
                <a:solidFill>
                  <a:schemeClr val="tx1">
                    <a:tint val="75000"/>
                  </a:schemeClr>
                </a:solidFill>
              </a:defRPr>
            </a:lvl7pPr>
            <a:lvl8pPr marL="3199213" indent="0" algn="ctr">
              <a:buNone/>
              <a:defRPr>
                <a:solidFill>
                  <a:schemeClr val="tx1">
                    <a:tint val="75000"/>
                  </a:schemeClr>
                </a:solidFill>
              </a:defRPr>
            </a:lvl8pPr>
            <a:lvl9pPr marL="36562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7652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373464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8" y="303216"/>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91" y="303216"/>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13509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25032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1" indent="0">
              <a:buNone/>
              <a:defRPr sz="1600">
                <a:solidFill>
                  <a:schemeClr val="tx1">
                    <a:tint val="75000"/>
                  </a:schemeClr>
                </a:solidFill>
              </a:defRPr>
            </a:lvl3pPr>
            <a:lvl4pPr marL="1371091" indent="0">
              <a:buNone/>
              <a:defRPr sz="1400">
                <a:solidFill>
                  <a:schemeClr val="tx1">
                    <a:tint val="75000"/>
                  </a:schemeClr>
                </a:solidFill>
              </a:defRPr>
            </a:lvl4pPr>
            <a:lvl5pPr marL="1828122" indent="0">
              <a:buNone/>
              <a:defRPr sz="1400">
                <a:solidFill>
                  <a:schemeClr val="tx1">
                    <a:tint val="75000"/>
                  </a:schemeClr>
                </a:solidFill>
              </a:defRPr>
            </a:lvl5pPr>
            <a:lvl6pPr marL="2285151" indent="0">
              <a:buNone/>
              <a:defRPr sz="1400">
                <a:solidFill>
                  <a:schemeClr val="tx1">
                    <a:tint val="75000"/>
                  </a:schemeClr>
                </a:solidFill>
              </a:defRPr>
            </a:lvl6pPr>
            <a:lvl7pPr marL="2742183" indent="0">
              <a:buNone/>
              <a:defRPr sz="1400">
                <a:solidFill>
                  <a:schemeClr val="tx1">
                    <a:tint val="75000"/>
                  </a:schemeClr>
                </a:solidFill>
              </a:defRPr>
            </a:lvl7pPr>
            <a:lvl8pPr marL="3199213" indent="0">
              <a:buNone/>
              <a:defRPr sz="1400">
                <a:solidFill>
                  <a:schemeClr val="tx1">
                    <a:tint val="75000"/>
                  </a:schemeClr>
                </a:solidFill>
              </a:defRPr>
            </a:lvl8pPr>
            <a:lvl9pPr marL="365624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24612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91"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8"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160293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9117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110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18312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238075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32" indent="0">
              <a:buNone/>
              <a:defRPr sz="2800"/>
            </a:lvl2pPr>
            <a:lvl3pPr marL="914061" indent="0">
              <a:buNone/>
              <a:defRPr sz="2400"/>
            </a:lvl3pPr>
            <a:lvl4pPr marL="1371091" indent="0">
              <a:buNone/>
              <a:defRPr sz="2000"/>
            </a:lvl4pPr>
            <a:lvl5pPr marL="1828122" indent="0">
              <a:buNone/>
              <a:defRPr sz="2000"/>
            </a:lvl5pPr>
            <a:lvl6pPr marL="2285151" indent="0">
              <a:buNone/>
              <a:defRPr sz="2000"/>
            </a:lvl6pPr>
            <a:lvl7pPr marL="2742183" indent="0">
              <a:buNone/>
              <a:defRPr sz="2000"/>
            </a:lvl7pPr>
            <a:lvl8pPr marL="3199213" indent="0">
              <a:buNone/>
              <a:defRPr sz="2000"/>
            </a:lvl8pPr>
            <a:lvl9pPr marL="3656244"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64BE633-F978-4E56-B0CA-709EF1E4B817}" type="datetimeFigureOut">
              <a:rPr lang="en-US" smtClean="0"/>
              <a:pPr/>
              <a:t>1/12/2022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6472F1-13B4-4FBF-A155-C15CF8AEFF3D}" type="slidenum">
              <a:rPr lang="en-US" smtClean="0"/>
              <a:pPr/>
              <a:t>‹#›</a:t>
            </a:fld>
            <a:endParaRPr lang="en-US"/>
          </a:p>
        </p:txBody>
      </p:sp>
    </p:spTree>
    <p:extLst>
      <p:ext uri="{BB962C8B-B14F-4D97-AF65-F5344CB8AC3E}">
        <p14:creationId xmlns:p14="http://schemas.microsoft.com/office/powerpoint/2010/main" val="29943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8"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678" y="1600778"/>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676" y="6357038"/>
            <a:ext cx="2133554" cy="364206"/>
          </a:xfrm>
          <a:prstGeom prst="rect">
            <a:avLst/>
          </a:prstGeom>
        </p:spPr>
        <p:txBody>
          <a:bodyPr vert="horz" lIns="91406" tIns="45703" rIns="91406" bIns="45703" rtlCol="0" anchor="ctr"/>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D64BE633-F978-4E56-B0CA-709EF1E4B817}" type="datetimeFigureOut">
              <a:rPr lang="en-US" smtClean="0"/>
              <a:pPr/>
              <a:t>1/12/2022</a:t>
            </a:fld>
            <a:endParaRPr lang="en-US"/>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406" tIns="45703" rIns="91406" bIns="45703" rtlCol="0" anchor="ctr"/>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06" tIns="45703" rIns="91406" bIns="45703"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A76472F1-13B4-4FBF-A155-C15CF8AEFF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769" rtl="0" eaLnBrk="1" fontAlgn="base" hangingPunct="1">
        <a:spcBef>
          <a:spcPct val="0"/>
        </a:spcBef>
        <a:spcAft>
          <a:spcPct val="0"/>
        </a:spcAft>
        <a:defRPr sz="4400" kern="1200">
          <a:solidFill>
            <a:schemeClr val="tx1"/>
          </a:solidFill>
          <a:latin typeface="+mj-lt"/>
          <a:ea typeface="+mj-ea"/>
          <a:cs typeface="+mj-cs"/>
        </a:defRPr>
      </a:lvl1pPr>
      <a:lvl2pPr algn="ctr" defTabSz="912769" rtl="0" eaLnBrk="1" fontAlgn="base" hangingPunct="1">
        <a:spcBef>
          <a:spcPct val="0"/>
        </a:spcBef>
        <a:spcAft>
          <a:spcPct val="0"/>
        </a:spcAft>
        <a:defRPr sz="4400">
          <a:solidFill>
            <a:schemeClr val="tx1"/>
          </a:solidFill>
          <a:latin typeface="Calibri" pitchFamily="34" charset="0"/>
        </a:defRPr>
      </a:lvl2pPr>
      <a:lvl3pPr algn="ctr" defTabSz="912769" rtl="0" eaLnBrk="1" fontAlgn="base" hangingPunct="1">
        <a:spcBef>
          <a:spcPct val="0"/>
        </a:spcBef>
        <a:spcAft>
          <a:spcPct val="0"/>
        </a:spcAft>
        <a:defRPr sz="4400">
          <a:solidFill>
            <a:schemeClr val="tx1"/>
          </a:solidFill>
          <a:latin typeface="Calibri" pitchFamily="34" charset="0"/>
        </a:defRPr>
      </a:lvl3pPr>
      <a:lvl4pPr algn="ctr" defTabSz="912769" rtl="0" eaLnBrk="1" fontAlgn="base" hangingPunct="1">
        <a:spcBef>
          <a:spcPct val="0"/>
        </a:spcBef>
        <a:spcAft>
          <a:spcPct val="0"/>
        </a:spcAft>
        <a:defRPr sz="4400">
          <a:solidFill>
            <a:schemeClr val="tx1"/>
          </a:solidFill>
          <a:latin typeface="Calibri" pitchFamily="34" charset="0"/>
        </a:defRPr>
      </a:lvl4pPr>
      <a:lvl5pPr algn="ctr" defTabSz="912769" rtl="0" eaLnBrk="1" fontAlgn="base" hangingPunct="1">
        <a:spcBef>
          <a:spcPct val="0"/>
        </a:spcBef>
        <a:spcAft>
          <a:spcPct val="0"/>
        </a:spcAft>
        <a:defRPr sz="4400">
          <a:solidFill>
            <a:schemeClr val="tx1"/>
          </a:solidFill>
          <a:latin typeface="Calibri" pitchFamily="34" charset="0"/>
        </a:defRPr>
      </a:lvl5pPr>
      <a:lvl6pPr marL="400727" algn="ctr" defTabSz="912769" rtl="0" eaLnBrk="1" fontAlgn="base" hangingPunct="1">
        <a:spcBef>
          <a:spcPct val="0"/>
        </a:spcBef>
        <a:spcAft>
          <a:spcPct val="0"/>
        </a:spcAft>
        <a:defRPr sz="4400">
          <a:solidFill>
            <a:schemeClr val="tx1"/>
          </a:solidFill>
          <a:latin typeface="Calibri" pitchFamily="34" charset="0"/>
        </a:defRPr>
      </a:lvl6pPr>
      <a:lvl7pPr marL="801455" algn="ctr" defTabSz="912769" rtl="0" eaLnBrk="1" fontAlgn="base" hangingPunct="1">
        <a:spcBef>
          <a:spcPct val="0"/>
        </a:spcBef>
        <a:spcAft>
          <a:spcPct val="0"/>
        </a:spcAft>
        <a:defRPr sz="4400">
          <a:solidFill>
            <a:schemeClr val="tx1"/>
          </a:solidFill>
          <a:latin typeface="Calibri" pitchFamily="34" charset="0"/>
        </a:defRPr>
      </a:lvl7pPr>
      <a:lvl8pPr marL="1202185" algn="ctr" defTabSz="912769" rtl="0" eaLnBrk="1" fontAlgn="base" hangingPunct="1">
        <a:spcBef>
          <a:spcPct val="0"/>
        </a:spcBef>
        <a:spcAft>
          <a:spcPct val="0"/>
        </a:spcAft>
        <a:defRPr sz="4400">
          <a:solidFill>
            <a:schemeClr val="tx1"/>
          </a:solidFill>
          <a:latin typeface="Calibri" pitchFamily="34" charset="0"/>
        </a:defRPr>
      </a:lvl8pPr>
      <a:lvl9pPr marL="1602913" algn="ctr" defTabSz="912769" rtl="0" eaLnBrk="1" fontAlgn="base" hangingPunct="1">
        <a:spcBef>
          <a:spcPct val="0"/>
        </a:spcBef>
        <a:spcAft>
          <a:spcPct val="0"/>
        </a:spcAft>
        <a:defRPr sz="4400">
          <a:solidFill>
            <a:schemeClr val="tx1"/>
          </a:solidFill>
          <a:latin typeface="Calibri" pitchFamily="34" charset="0"/>
        </a:defRPr>
      </a:lvl9pPr>
    </p:titleStyle>
    <p:bodyStyle>
      <a:lvl1pPr marL="342287" indent="-342287" algn="l" defTabSz="912769"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1625" indent="-285240" algn="l" defTabSz="912769"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352" indent="-228193" algn="l" defTabSz="912769"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8739"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6515"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667"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9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59"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1" rtl="0" eaLnBrk="1" latinLnBrk="0" hangingPunct="1">
        <a:defRPr sz="1800" kern="1200">
          <a:solidFill>
            <a:schemeClr val="tx1"/>
          </a:solidFill>
          <a:latin typeface="+mn-lt"/>
          <a:ea typeface="+mn-ea"/>
          <a:cs typeface="+mn-cs"/>
        </a:defRPr>
      </a:lvl1pPr>
      <a:lvl2pPr marL="457032" algn="l" defTabSz="914061" rtl="0" eaLnBrk="1" latinLnBrk="0" hangingPunct="1">
        <a:defRPr sz="1800" kern="1200">
          <a:solidFill>
            <a:schemeClr val="tx1"/>
          </a:solidFill>
          <a:latin typeface="+mn-lt"/>
          <a:ea typeface="+mn-ea"/>
          <a:cs typeface="+mn-cs"/>
        </a:defRPr>
      </a:lvl2pPr>
      <a:lvl3pPr marL="914061" algn="l" defTabSz="914061" rtl="0" eaLnBrk="1" latinLnBrk="0" hangingPunct="1">
        <a:defRPr sz="1800" kern="1200">
          <a:solidFill>
            <a:schemeClr val="tx1"/>
          </a:solidFill>
          <a:latin typeface="+mn-lt"/>
          <a:ea typeface="+mn-ea"/>
          <a:cs typeface="+mn-cs"/>
        </a:defRPr>
      </a:lvl3pPr>
      <a:lvl4pPr marL="1371091" algn="l" defTabSz="914061" rtl="0" eaLnBrk="1" latinLnBrk="0" hangingPunct="1">
        <a:defRPr sz="1800" kern="1200">
          <a:solidFill>
            <a:schemeClr val="tx1"/>
          </a:solidFill>
          <a:latin typeface="+mn-lt"/>
          <a:ea typeface="+mn-ea"/>
          <a:cs typeface="+mn-cs"/>
        </a:defRPr>
      </a:lvl4pPr>
      <a:lvl5pPr marL="1828122" algn="l" defTabSz="914061" rtl="0" eaLnBrk="1" latinLnBrk="0" hangingPunct="1">
        <a:defRPr sz="1800" kern="1200">
          <a:solidFill>
            <a:schemeClr val="tx1"/>
          </a:solidFill>
          <a:latin typeface="+mn-lt"/>
          <a:ea typeface="+mn-ea"/>
          <a:cs typeface="+mn-cs"/>
        </a:defRPr>
      </a:lvl5pPr>
      <a:lvl6pPr marL="2285151" algn="l" defTabSz="914061" rtl="0" eaLnBrk="1" latinLnBrk="0" hangingPunct="1">
        <a:defRPr sz="1800" kern="1200">
          <a:solidFill>
            <a:schemeClr val="tx1"/>
          </a:solidFill>
          <a:latin typeface="+mn-lt"/>
          <a:ea typeface="+mn-ea"/>
          <a:cs typeface="+mn-cs"/>
        </a:defRPr>
      </a:lvl6pPr>
      <a:lvl7pPr marL="2742183" algn="l" defTabSz="914061" rtl="0" eaLnBrk="1" latinLnBrk="0" hangingPunct="1">
        <a:defRPr sz="1800" kern="1200">
          <a:solidFill>
            <a:schemeClr val="tx1"/>
          </a:solidFill>
          <a:latin typeface="+mn-lt"/>
          <a:ea typeface="+mn-ea"/>
          <a:cs typeface="+mn-cs"/>
        </a:defRPr>
      </a:lvl7pPr>
      <a:lvl8pPr marL="3199213" algn="l" defTabSz="914061" rtl="0" eaLnBrk="1" latinLnBrk="0" hangingPunct="1">
        <a:defRPr sz="1800" kern="1200">
          <a:solidFill>
            <a:schemeClr val="tx1"/>
          </a:solidFill>
          <a:latin typeface="+mn-lt"/>
          <a:ea typeface="+mn-ea"/>
          <a:cs typeface="+mn-cs"/>
        </a:defRPr>
      </a:lvl8pPr>
      <a:lvl9pPr marL="3656244" algn="l" defTabSz="9140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0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3.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2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0.xml" /><Relationship Id="rId2" Type="http://schemas.openxmlformats.org/officeDocument/2006/relationships/slideLayout" Target="../slideLayouts/slideLayout7.xml" /><Relationship Id="rId1" Type="http://schemas.openxmlformats.org/officeDocument/2006/relationships/vmlDrawing" Target="../drawings/vmlDrawing1.vml" /><Relationship Id="rId5" Type="http://schemas.openxmlformats.org/officeDocument/2006/relationships/image" Target="../media/image19.png" /><Relationship Id="rId4" Type="http://schemas.openxmlformats.org/officeDocument/2006/relationships/oleObject" Target="../embeddings/oleObject1.bin" /></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221.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222.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223.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24.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t>GENDER AND SEXUAL HEALTH</a:t>
            </a:r>
          </a:p>
        </p:txBody>
      </p:sp>
      <p:sp>
        <p:nvSpPr>
          <p:cNvPr id="3" name="Subtitle 2"/>
          <p:cNvSpPr>
            <a:spLocks noGrp="1"/>
          </p:cNvSpPr>
          <p:nvPr>
            <p:ph type="subTitle" idx="1"/>
          </p:nvPr>
        </p:nvSpPr>
        <p:spPr/>
        <p:txBody>
          <a:bodyPr/>
          <a:lstStyle/>
          <a:p>
            <a:r>
              <a:rPr lang="en-US" dirty="0"/>
              <a:t>By Philomena 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Profiling the Youth</a:t>
            </a:r>
            <a:endParaRPr lang="en-US" b="1" i="1" dirty="0"/>
          </a:p>
        </p:txBody>
      </p:sp>
      <p:sp>
        <p:nvSpPr>
          <p:cNvPr id="3" name="Content Placeholder 2"/>
          <p:cNvSpPr>
            <a:spLocks noGrp="1"/>
          </p:cNvSpPr>
          <p:nvPr>
            <p:ph idx="1"/>
          </p:nvPr>
        </p:nvSpPr>
        <p:spPr>
          <a:xfrm>
            <a:off x="838200" y="1295400"/>
            <a:ext cx="7848127" cy="4831313"/>
          </a:xfrm>
        </p:spPr>
        <p:txBody>
          <a:bodyPr>
            <a:normAutofit/>
          </a:bodyPr>
          <a:lstStyle/>
          <a:p>
            <a:r>
              <a:rPr lang="en-US" dirty="0">
                <a:latin typeface="Times New Roman" pitchFamily="18" charset="0"/>
                <a:cs typeface="Times New Roman" pitchFamily="18" charset="0"/>
              </a:rPr>
              <a:t>YOUNG PEOPLE- </a:t>
            </a:r>
            <a:r>
              <a:rPr lang="en-US" dirty="0">
                <a:solidFill>
                  <a:srgbClr val="FF1B1B"/>
                </a:solidFill>
                <a:latin typeface="Times New Roman" pitchFamily="18" charset="0"/>
                <a:cs typeface="Times New Roman" pitchFamily="18" charset="0"/>
              </a:rPr>
              <a:t>AGES 10-24</a:t>
            </a:r>
          </a:p>
          <a:p>
            <a:r>
              <a:rPr lang="en-US" dirty="0">
                <a:latin typeface="Times New Roman" pitchFamily="18" charset="0"/>
                <a:cs typeface="Times New Roman" pitchFamily="18" charset="0"/>
              </a:rPr>
              <a:t>ADOLESCENTS- </a:t>
            </a:r>
            <a:r>
              <a:rPr lang="en-US" dirty="0">
                <a:solidFill>
                  <a:srgbClr val="FF1B1B"/>
                </a:solidFill>
                <a:latin typeface="Times New Roman" pitchFamily="18" charset="0"/>
                <a:cs typeface="Times New Roman" pitchFamily="18" charset="0"/>
              </a:rPr>
              <a:t>AGES 10-19</a:t>
            </a:r>
          </a:p>
          <a:p>
            <a:pPr lvl="1"/>
            <a:r>
              <a:rPr lang="en-US" dirty="0">
                <a:solidFill>
                  <a:srgbClr val="3333FF"/>
                </a:solidFill>
                <a:latin typeface="Times New Roman" pitchFamily="18" charset="0"/>
                <a:cs typeface="Times New Roman" pitchFamily="18" charset="0"/>
              </a:rPr>
              <a:t>Early Adolescent- </a:t>
            </a:r>
            <a:r>
              <a:rPr lang="en-US" dirty="0">
                <a:solidFill>
                  <a:srgbClr val="FF1B1B"/>
                </a:solidFill>
                <a:latin typeface="Times New Roman" pitchFamily="18" charset="0"/>
                <a:cs typeface="Times New Roman" pitchFamily="18" charset="0"/>
              </a:rPr>
              <a:t>AGES 10-13</a:t>
            </a:r>
          </a:p>
          <a:p>
            <a:pPr lvl="1">
              <a:buNone/>
            </a:pPr>
            <a:r>
              <a:rPr lang="en-US" dirty="0">
                <a:solidFill>
                  <a:srgbClr val="FF1B1B"/>
                </a:solidFill>
                <a:latin typeface="Times New Roman" pitchFamily="18" charset="0"/>
                <a:cs typeface="Times New Roman" pitchFamily="18" charset="0"/>
              </a:rPr>
              <a:t>   </a:t>
            </a:r>
            <a:r>
              <a:rPr lang="en-US" sz="2400" dirty="0">
                <a:solidFill>
                  <a:srgbClr val="800080"/>
                </a:solidFill>
                <a:latin typeface="Times New Roman" pitchFamily="18" charset="0"/>
                <a:cs typeface="Times New Roman" pitchFamily="18" charset="0"/>
              </a:rPr>
              <a:t>Characterized by rapid physical growth and the beginning of sexual maturation- young people start to think in abstract.</a:t>
            </a:r>
          </a:p>
          <a:p>
            <a:pPr lvl="1"/>
            <a:r>
              <a:rPr lang="en-US" dirty="0">
                <a:solidFill>
                  <a:srgbClr val="3333FF"/>
                </a:solidFill>
                <a:latin typeface="Times New Roman" pitchFamily="18" charset="0"/>
                <a:cs typeface="Times New Roman" pitchFamily="18" charset="0"/>
              </a:rPr>
              <a:t>Mid-Adolescent- </a:t>
            </a:r>
            <a:r>
              <a:rPr lang="en-US" dirty="0">
                <a:solidFill>
                  <a:srgbClr val="FF1B1B"/>
                </a:solidFill>
                <a:latin typeface="Times New Roman" pitchFamily="18" charset="0"/>
                <a:cs typeface="Times New Roman" pitchFamily="18" charset="0"/>
              </a:rPr>
              <a:t>AGES 14-15</a:t>
            </a:r>
          </a:p>
          <a:p>
            <a:pPr lvl="1">
              <a:buNone/>
            </a:pPr>
            <a:r>
              <a:rPr lang="en-US" dirty="0">
                <a:solidFill>
                  <a:srgbClr val="FF1B1B"/>
                </a:solidFill>
                <a:latin typeface="Times New Roman" pitchFamily="18" charset="0"/>
                <a:cs typeface="Times New Roman" pitchFamily="18" charset="0"/>
              </a:rPr>
              <a:t>    </a:t>
            </a:r>
            <a:r>
              <a:rPr lang="en-US" sz="2400" dirty="0">
                <a:solidFill>
                  <a:srgbClr val="800080"/>
                </a:solidFill>
                <a:latin typeface="Times New Roman" pitchFamily="18" charset="0"/>
                <a:cs typeface="Times New Roman" pitchFamily="18" charset="0"/>
              </a:rPr>
              <a:t>The main physical changes are completed, while individuals develop a stronger sense of identity and relate more strongly with peers</a:t>
            </a:r>
            <a:endParaRPr lang="en-US" dirty="0"/>
          </a:p>
        </p:txBody>
      </p:sp>
    </p:spTree>
    <p:extLst>
      <p:ext uri="{BB962C8B-B14F-4D97-AF65-F5344CB8AC3E}">
        <p14:creationId xmlns:p14="http://schemas.microsoft.com/office/powerpoint/2010/main" val="37483076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00" y="274638"/>
            <a:ext cx="7772400" cy="639762"/>
          </a:xfrm>
        </p:spPr>
        <p:txBody>
          <a:bodyPr>
            <a:normAutofit fontScale="90000"/>
          </a:bodyPr>
          <a:lstStyle/>
          <a:p>
            <a:r>
              <a:rPr lang="en-US" b="1" i="1" dirty="0"/>
              <a:t>Access and control profile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5544920"/>
              </p:ext>
            </p:extLst>
          </p:nvPr>
        </p:nvGraphicFramePr>
        <p:xfrm>
          <a:off x="1295400" y="1131418"/>
          <a:ext cx="7543799" cy="5726582"/>
        </p:xfrm>
        <a:graphic>
          <a:graphicData uri="http://schemas.openxmlformats.org/drawingml/2006/table">
            <a:tbl>
              <a:tblPr firstRow="1" bandRow="1">
                <a:tableStyleId>{5940675A-B579-460E-94D1-54222C63F5DA}</a:tableStyleId>
              </a:tblPr>
              <a:tblGrid>
                <a:gridCol w="988061">
                  <a:extLst>
                    <a:ext uri="{9D8B030D-6E8A-4147-A177-3AD203B41FA5}">
                      <a16:colId xmlns:a16="http://schemas.microsoft.com/office/drawing/2014/main" val="20000"/>
                    </a:ext>
                  </a:extLst>
                </a:gridCol>
                <a:gridCol w="957580">
                  <a:extLst>
                    <a:ext uri="{9D8B030D-6E8A-4147-A177-3AD203B41FA5}">
                      <a16:colId xmlns:a16="http://schemas.microsoft.com/office/drawing/2014/main" val="20001"/>
                    </a:ext>
                  </a:extLst>
                </a:gridCol>
                <a:gridCol w="662940">
                  <a:extLst>
                    <a:ext uri="{9D8B030D-6E8A-4147-A177-3AD203B41FA5}">
                      <a16:colId xmlns:a16="http://schemas.microsoft.com/office/drawing/2014/main" val="20002"/>
                    </a:ext>
                  </a:extLst>
                </a:gridCol>
                <a:gridCol w="810260">
                  <a:extLst>
                    <a:ext uri="{9D8B030D-6E8A-4147-A177-3AD203B41FA5}">
                      <a16:colId xmlns:a16="http://schemas.microsoft.com/office/drawing/2014/main" val="20003"/>
                    </a:ext>
                  </a:extLst>
                </a:gridCol>
                <a:gridCol w="883920">
                  <a:extLst>
                    <a:ext uri="{9D8B030D-6E8A-4147-A177-3AD203B41FA5}">
                      <a16:colId xmlns:a16="http://schemas.microsoft.com/office/drawing/2014/main" val="20004"/>
                    </a:ext>
                  </a:extLst>
                </a:gridCol>
                <a:gridCol w="883920">
                  <a:extLst>
                    <a:ext uri="{9D8B030D-6E8A-4147-A177-3AD203B41FA5}">
                      <a16:colId xmlns:a16="http://schemas.microsoft.com/office/drawing/2014/main" val="20005"/>
                    </a:ext>
                  </a:extLst>
                </a:gridCol>
                <a:gridCol w="810260">
                  <a:extLst>
                    <a:ext uri="{9D8B030D-6E8A-4147-A177-3AD203B41FA5}">
                      <a16:colId xmlns:a16="http://schemas.microsoft.com/office/drawing/2014/main" val="20006"/>
                    </a:ext>
                  </a:extLst>
                </a:gridCol>
                <a:gridCol w="810260">
                  <a:extLst>
                    <a:ext uri="{9D8B030D-6E8A-4147-A177-3AD203B41FA5}">
                      <a16:colId xmlns:a16="http://schemas.microsoft.com/office/drawing/2014/main" val="20007"/>
                    </a:ext>
                  </a:extLst>
                </a:gridCol>
                <a:gridCol w="736598">
                  <a:extLst>
                    <a:ext uri="{9D8B030D-6E8A-4147-A177-3AD203B41FA5}">
                      <a16:colId xmlns:a16="http://schemas.microsoft.com/office/drawing/2014/main" val="20008"/>
                    </a:ext>
                  </a:extLst>
                </a:gridCol>
              </a:tblGrid>
              <a:tr h="409912">
                <a:tc rowSpan="2">
                  <a:txBody>
                    <a:bodyPr/>
                    <a:lstStyle/>
                    <a:p>
                      <a:r>
                        <a:rPr lang="en-US" sz="1800" b="1" dirty="0"/>
                        <a:t>Resources </a:t>
                      </a:r>
                    </a:p>
                  </a:txBody>
                  <a:tcPr marT="45717" marB="45717"/>
                </a:tc>
                <a:tc gridSpan="4">
                  <a:txBody>
                    <a:bodyPr/>
                    <a:lstStyle/>
                    <a:p>
                      <a:r>
                        <a:rPr lang="en-US" sz="1800" b="1" dirty="0"/>
                        <a:t>ACCESS</a:t>
                      </a:r>
                    </a:p>
                  </a:txBody>
                  <a:tcPr marT="45717" marB="45717"/>
                </a:tc>
                <a:tc hMerge="1">
                  <a:txBody>
                    <a:bodyPr/>
                    <a:lstStyle/>
                    <a:p>
                      <a:endParaRPr lang="en-US"/>
                    </a:p>
                  </a:txBody>
                  <a:tcPr/>
                </a:tc>
                <a:tc hMerge="1">
                  <a:txBody>
                    <a:bodyPr/>
                    <a:lstStyle/>
                    <a:p>
                      <a:endParaRPr lang="en-US"/>
                    </a:p>
                  </a:txBody>
                  <a:tcPr/>
                </a:tc>
                <a:tc hMerge="1">
                  <a:txBody>
                    <a:bodyPr/>
                    <a:lstStyle/>
                    <a:p>
                      <a:endParaRPr lang="en-US" dirty="0"/>
                    </a:p>
                  </a:txBody>
                  <a:tcPr/>
                </a:tc>
                <a:tc gridSpan="4">
                  <a:txBody>
                    <a:bodyPr/>
                    <a:lstStyle/>
                    <a:p>
                      <a:r>
                        <a:rPr lang="en-US" sz="1800" b="1" dirty="0"/>
                        <a:t>CONTROL</a:t>
                      </a:r>
                    </a:p>
                  </a:txBody>
                  <a:tcPr marT="45717" marB="4571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09912">
                <a:tc vMerge="1">
                  <a:txBody>
                    <a:bodyPr/>
                    <a:lstStyle/>
                    <a:p>
                      <a:endParaRPr lang="en-US" dirty="0"/>
                    </a:p>
                  </a:txBody>
                  <a:tcPr/>
                </a:tc>
                <a:tc>
                  <a:txBody>
                    <a:bodyPr/>
                    <a:lstStyle/>
                    <a:p>
                      <a:r>
                        <a:rPr lang="en-US" sz="1800" b="1" dirty="0"/>
                        <a:t>FC</a:t>
                      </a:r>
                    </a:p>
                  </a:txBody>
                  <a:tcPr marT="45717" marB="45717"/>
                </a:tc>
                <a:tc>
                  <a:txBody>
                    <a:bodyPr/>
                    <a:lstStyle/>
                    <a:p>
                      <a:r>
                        <a:rPr lang="en-US" sz="1800" b="1" dirty="0"/>
                        <a:t>FA</a:t>
                      </a:r>
                    </a:p>
                  </a:txBody>
                  <a:tcPr marT="45717" marB="45717"/>
                </a:tc>
                <a:tc>
                  <a:txBody>
                    <a:bodyPr/>
                    <a:lstStyle/>
                    <a:p>
                      <a:r>
                        <a:rPr lang="en-US" sz="1800" b="1" dirty="0"/>
                        <a:t>MC</a:t>
                      </a:r>
                    </a:p>
                  </a:txBody>
                  <a:tcPr marT="45717" marB="45717"/>
                </a:tc>
                <a:tc>
                  <a:txBody>
                    <a:bodyPr/>
                    <a:lstStyle/>
                    <a:p>
                      <a:r>
                        <a:rPr lang="en-US" sz="1800" b="1" dirty="0"/>
                        <a:t>MA</a:t>
                      </a:r>
                    </a:p>
                  </a:txBody>
                  <a:tcPr marT="45717" marB="45717"/>
                </a:tc>
                <a:tc>
                  <a:txBody>
                    <a:bodyPr/>
                    <a:lstStyle/>
                    <a:p>
                      <a:r>
                        <a:rPr lang="en-US" sz="1800" b="1" dirty="0"/>
                        <a:t>FC</a:t>
                      </a:r>
                    </a:p>
                  </a:txBody>
                  <a:tcPr marT="45717" marB="45717"/>
                </a:tc>
                <a:tc>
                  <a:txBody>
                    <a:bodyPr/>
                    <a:lstStyle/>
                    <a:p>
                      <a:r>
                        <a:rPr lang="en-US" sz="1800" b="1" dirty="0"/>
                        <a:t>FA</a:t>
                      </a:r>
                    </a:p>
                  </a:txBody>
                  <a:tcPr marT="45717" marB="45717"/>
                </a:tc>
                <a:tc>
                  <a:txBody>
                    <a:bodyPr/>
                    <a:lstStyle/>
                    <a:p>
                      <a:r>
                        <a:rPr lang="en-US" sz="1800" b="1" dirty="0"/>
                        <a:t>MC</a:t>
                      </a:r>
                    </a:p>
                  </a:txBody>
                  <a:tcPr marT="45717" marB="45717"/>
                </a:tc>
                <a:tc>
                  <a:txBody>
                    <a:bodyPr/>
                    <a:lstStyle/>
                    <a:p>
                      <a:r>
                        <a:rPr lang="en-US" sz="1800" b="1" dirty="0"/>
                        <a:t>MA</a:t>
                      </a:r>
                    </a:p>
                  </a:txBody>
                  <a:tcPr marT="45717" marB="45717"/>
                </a:tc>
                <a:extLst>
                  <a:ext uri="{0D108BD9-81ED-4DB2-BD59-A6C34878D82A}">
                    <a16:rowId xmlns:a16="http://schemas.microsoft.com/office/drawing/2014/main" val="10001"/>
                  </a:ext>
                </a:extLst>
              </a:tr>
              <a:tr h="409912">
                <a:tc>
                  <a:txBody>
                    <a:bodyPr/>
                    <a:lstStyle/>
                    <a:p>
                      <a:r>
                        <a:rPr lang="en-US" sz="1800" dirty="0"/>
                        <a:t>Land</a:t>
                      </a:r>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2"/>
                  </a:ext>
                </a:extLst>
              </a:tr>
              <a:tr h="707518">
                <a:tc>
                  <a:txBody>
                    <a:bodyPr/>
                    <a:lstStyle/>
                    <a:p>
                      <a:r>
                        <a:rPr lang="en-US" sz="1800" dirty="0"/>
                        <a:t>equipments</a:t>
                      </a:r>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extLst>
                  <a:ext uri="{0D108BD9-81ED-4DB2-BD59-A6C34878D82A}">
                    <a16:rowId xmlns:a16="http://schemas.microsoft.com/office/drawing/2014/main" val="10003"/>
                  </a:ext>
                </a:extLst>
              </a:tr>
              <a:tr h="409912">
                <a:tc>
                  <a:txBody>
                    <a:bodyPr/>
                    <a:lstStyle/>
                    <a:p>
                      <a:r>
                        <a:rPr lang="en-US" sz="1800" dirty="0" err="1"/>
                        <a:t>Livestocks</a:t>
                      </a:r>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4"/>
                  </a:ext>
                </a:extLst>
              </a:tr>
              <a:tr h="707518">
                <a:tc>
                  <a:txBody>
                    <a:bodyPr/>
                    <a:lstStyle/>
                    <a:p>
                      <a:r>
                        <a:rPr lang="en-US" sz="1800" dirty="0"/>
                        <a:t>Farm inputs</a:t>
                      </a:r>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5"/>
                  </a:ext>
                </a:extLst>
              </a:tr>
              <a:tr h="409912">
                <a:tc>
                  <a:txBody>
                    <a:bodyPr/>
                    <a:lstStyle/>
                    <a:p>
                      <a:r>
                        <a:rPr lang="en-US" sz="1800" dirty="0"/>
                        <a:t>Labour</a:t>
                      </a:r>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6"/>
                  </a:ext>
                </a:extLst>
              </a:tr>
              <a:tr h="707518">
                <a:tc>
                  <a:txBody>
                    <a:bodyPr/>
                    <a:lstStyle/>
                    <a:p>
                      <a:r>
                        <a:rPr lang="en-US" sz="1800" dirty="0"/>
                        <a:t>information</a:t>
                      </a:r>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7"/>
                  </a:ext>
                </a:extLst>
              </a:tr>
              <a:tr h="409912">
                <a:tc>
                  <a:txBody>
                    <a:bodyPr/>
                    <a:lstStyle/>
                    <a:p>
                      <a:r>
                        <a:rPr lang="en-US" sz="1800" dirty="0"/>
                        <a:t>credit</a:t>
                      </a:r>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8"/>
                  </a:ext>
                </a:extLst>
              </a:tr>
              <a:tr h="293212">
                <a:tc gridSpan="9">
                  <a:txBody>
                    <a:bodyPr/>
                    <a:lstStyle/>
                    <a:p>
                      <a:r>
                        <a:rPr lang="en-US" sz="1800" dirty="0"/>
                        <a:t>KEY</a:t>
                      </a:r>
                    </a:p>
                    <a:p>
                      <a:r>
                        <a:rPr lang="en-US" sz="1800" dirty="0"/>
                        <a:t>FC-FEMALE</a:t>
                      </a:r>
                      <a:r>
                        <a:rPr lang="en-US" sz="1800" baseline="0" dirty="0"/>
                        <a:t> CHILD                                    MC-MALE CHILD</a:t>
                      </a:r>
                    </a:p>
                    <a:p>
                      <a:r>
                        <a:rPr lang="en-US" sz="1800" baseline="0" dirty="0"/>
                        <a:t>FA-FEMALE ADULT                                    MA-MALE ADULT</a:t>
                      </a:r>
                      <a:endParaRPr lang="en-US" sz="1800" dirty="0"/>
                    </a:p>
                  </a:txBody>
                  <a:tcPr marT="45717" marB="45717"/>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023638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468313" y="188913"/>
            <a:ext cx="8229600" cy="908050"/>
          </a:xfrm>
        </p:spPr>
        <p:txBody>
          <a:bodyPr/>
          <a:lstStyle/>
          <a:p>
            <a:pPr eaLnBrk="1" hangingPunct="1"/>
            <a:r>
              <a:rPr lang="en-GB" altLang="en-US" sz="3600" b="1" i="1" dirty="0"/>
              <a:t>Access and control profile tool</a:t>
            </a:r>
          </a:p>
        </p:txBody>
      </p:sp>
      <p:graphicFrame>
        <p:nvGraphicFramePr>
          <p:cNvPr id="101477" name="Group 101"/>
          <p:cNvGraphicFramePr>
            <a:graphicFrameLocks noGrp="1"/>
          </p:cNvGraphicFramePr>
          <p:nvPr>
            <p:ph idx="1"/>
            <p:extLst>
              <p:ext uri="{D42A27DB-BD31-4B8C-83A1-F6EECF244321}">
                <p14:modId xmlns:p14="http://schemas.microsoft.com/office/powerpoint/2010/main" val="2842694051"/>
              </p:ext>
            </p:extLst>
          </p:nvPr>
        </p:nvGraphicFramePr>
        <p:xfrm>
          <a:off x="914400" y="1219200"/>
          <a:ext cx="7537450" cy="4975225"/>
        </p:xfrm>
        <a:graphic>
          <a:graphicData uri="http://schemas.openxmlformats.org/drawingml/2006/table">
            <a:tbl>
              <a:tblPr/>
              <a:tblGrid>
                <a:gridCol w="3095625">
                  <a:extLst>
                    <a:ext uri="{9D8B030D-6E8A-4147-A177-3AD203B41FA5}">
                      <a16:colId xmlns:a16="http://schemas.microsoft.com/office/drawing/2014/main" val="20000"/>
                    </a:ext>
                  </a:extLst>
                </a:gridCol>
                <a:gridCol w="1296988">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gridCol w="1223963">
                  <a:extLst>
                    <a:ext uri="{9D8B030D-6E8A-4147-A177-3AD203B41FA5}">
                      <a16:colId xmlns:a16="http://schemas.microsoft.com/office/drawing/2014/main" val="20003"/>
                    </a:ext>
                  </a:extLst>
                </a:gridCol>
                <a:gridCol w="696912">
                  <a:extLst>
                    <a:ext uri="{9D8B030D-6E8A-4147-A177-3AD203B41FA5}">
                      <a16:colId xmlns:a16="http://schemas.microsoft.com/office/drawing/2014/main" val="20004"/>
                    </a:ext>
                  </a:extLst>
                </a:gridCol>
              </a:tblGrid>
              <a:tr h="396231">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Access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Control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396231">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Women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Men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Women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Men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0096">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Resources</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Land; Equipment;</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Labour; Cash;</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Education; Training;</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Other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77861">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Benefits</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Income; Ownership;</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Basic needs; Education;</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Political power; prestige;</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Other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dirty="0">
                        <a:ln>
                          <a:noFill/>
                        </a:ln>
                        <a:solidFill>
                          <a:schemeClr val="tx1"/>
                        </a:solidFill>
                        <a:effectLst>
                          <a:outerShdw blurRad="38100" dist="38100" dir="2700000" algn="tl">
                            <a:srgbClr val="000000"/>
                          </a:outerShdw>
                        </a:effectLst>
                        <a:latin typeface="Verdan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29869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b="1" i="1" dirty="0"/>
              <a:t>Influencing factors tool</a:t>
            </a:r>
          </a:p>
        </p:txBody>
      </p:sp>
      <p:sp>
        <p:nvSpPr>
          <p:cNvPr id="79875" name="Content Placeholder 2"/>
          <p:cNvSpPr>
            <a:spLocks noGrp="1"/>
          </p:cNvSpPr>
          <p:nvPr>
            <p:ph idx="1"/>
          </p:nvPr>
        </p:nvSpPr>
        <p:spPr>
          <a:xfrm>
            <a:off x="762000" y="1600778"/>
            <a:ext cx="7924327" cy="4525935"/>
          </a:xfrm>
        </p:spPr>
        <p:txBody>
          <a:bodyPr>
            <a:normAutofit lnSpcReduction="10000"/>
          </a:bodyPr>
          <a:lstStyle/>
          <a:p>
            <a:pPr>
              <a:buFont typeface="Wingdings" pitchFamily="2" charset="2"/>
              <a:buNone/>
            </a:pPr>
            <a:r>
              <a:rPr lang="en-US" dirty="0"/>
              <a:t>This </a:t>
            </a:r>
            <a:r>
              <a:rPr lang="da-DK" dirty="0"/>
              <a:t>Identifies factors that determine the gender differences – </a:t>
            </a:r>
          </a:p>
          <a:p>
            <a:pPr lvl="1">
              <a:buFont typeface="Wingdings" pitchFamily="2" charset="2"/>
              <a:buChar char="ü"/>
            </a:pPr>
            <a:r>
              <a:rPr lang="da-DK" dirty="0"/>
              <a:t>Political, economic, cultural etc.</a:t>
            </a:r>
          </a:p>
          <a:p>
            <a:pPr lvl="1">
              <a:buFont typeface="Wingdings" pitchFamily="2" charset="2"/>
              <a:buChar char="ü"/>
            </a:pPr>
            <a:r>
              <a:rPr lang="da-DK" dirty="0"/>
              <a:t>Communtiy norms, social hierachies</a:t>
            </a:r>
          </a:p>
          <a:p>
            <a:pPr lvl="1">
              <a:buFont typeface="Wingdings" pitchFamily="2" charset="2"/>
              <a:buChar char="ü"/>
            </a:pPr>
            <a:r>
              <a:rPr lang="da-DK" dirty="0"/>
              <a:t>Training and education</a:t>
            </a:r>
          </a:p>
          <a:p>
            <a:pPr lvl="1">
              <a:buFont typeface="Wingdings" pitchFamily="2" charset="2"/>
              <a:buChar char="ü"/>
            </a:pPr>
            <a:r>
              <a:rPr lang="da-DK" dirty="0"/>
              <a:t>Attitude of community towards external development workers</a:t>
            </a:r>
          </a:p>
          <a:p>
            <a:pPr lvl="1">
              <a:buFont typeface="Wingdings" pitchFamily="2" charset="2"/>
              <a:buChar char="ü"/>
            </a:pPr>
            <a:r>
              <a:rPr lang="da-DK" dirty="0"/>
              <a:t>Past and present influences</a:t>
            </a:r>
          </a:p>
          <a:p>
            <a:pPr lvl="1">
              <a:buFont typeface="Wingdings" pitchFamily="2" charset="2"/>
              <a:buChar char="ü"/>
            </a:pPr>
            <a:r>
              <a:rPr lang="da-DK" dirty="0"/>
              <a:t>Opportunities and constraints</a:t>
            </a:r>
          </a:p>
          <a:p>
            <a:endParaRPr lang="en-US" dirty="0"/>
          </a:p>
          <a:p>
            <a:endParaRPr lang="en-US" dirty="0"/>
          </a:p>
        </p:txBody>
      </p:sp>
    </p:spTree>
    <p:extLst>
      <p:ext uri="{BB962C8B-B14F-4D97-AF65-F5344CB8AC3E}">
        <p14:creationId xmlns:p14="http://schemas.microsoft.com/office/powerpoint/2010/main" val="37753071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b="1" i="1" dirty="0"/>
              <a:t>Influencing factors tool </a:t>
            </a:r>
            <a:r>
              <a:rPr lang="en-US" b="1" i="1" dirty="0" err="1"/>
              <a:t>cont</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713193"/>
              </p:ext>
            </p:extLst>
          </p:nvPr>
        </p:nvGraphicFramePr>
        <p:xfrm>
          <a:off x="900545" y="1600200"/>
          <a:ext cx="7786255" cy="4267200"/>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1791855">
                  <a:extLst>
                    <a:ext uri="{9D8B030D-6E8A-4147-A177-3AD203B41FA5}">
                      <a16:colId xmlns:a16="http://schemas.microsoft.com/office/drawing/2014/main" val="20002"/>
                    </a:ext>
                  </a:extLst>
                </a:gridCol>
              </a:tblGrid>
              <a:tr h="1042930">
                <a:tc>
                  <a:txBody>
                    <a:bodyPr/>
                    <a:lstStyle/>
                    <a:p>
                      <a:r>
                        <a:rPr lang="en-US" dirty="0"/>
                        <a:t>Influencing factors</a:t>
                      </a:r>
                    </a:p>
                  </a:txBody>
                  <a:tcPr/>
                </a:tc>
                <a:tc>
                  <a:txBody>
                    <a:bodyPr/>
                    <a:lstStyle/>
                    <a:p>
                      <a:r>
                        <a:rPr lang="en-US" dirty="0"/>
                        <a:t>opportunities</a:t>
                      </a:r>
                    </a:p>
                  </a:txBody>
                  <a:tcPr/>
                </a:tc>
                <a:tc>
                  <a:txBody>
                    <a:bodyPr/>
                    <a:lstStyle/>
                    <a:p>
                      <a:r>
                        <a:rPr lang="en-US" dirty="0"/>
                        <a:t>constraints</a:t>
                      </a:r>
                    </a:p>
                  </a:txBody>
                  <a:tcPr/>
                </a:tc>
                <a:extLst>
                  <a:ext uri="{0D108BD9-81ED-4DB2-BD59-A6C34878D82A}">
                    <a16:rowId xmlns:a16="http://schemas.microsoft.com/office/drawing/2014/main" val="10000"/>
                  </a:ext>
                </a:extLst>
              </a:tr>
              <a:tr h="322427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94332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b="1" i="1" dirty="0"/>
              <a:t>Gender analysis Matrix</a:t>
            </a:r>
          </a:p>
        </p:txBody>
      </p:sp>
      <p:sp>
        <p:nvSpPr>
          <p:cNvPr id="3" name="Content Placeholder 2"/>
          <p:cNvSpPr>
            <a:spLocks noGrp="1"/>
          </p:cNvSpPr>
          <p:nvPr>
            <p:ph idx="1"/>
          </p:nvPr>
        </p:nvSpPr>
        <p:spPr>
          <a:xfrm>
            <a:off x="914400" y="1600778"/>
            <a:ext cx="7771927" cy="4525935"/>
          </a:xfrm>
        </p:spPr>
        <p:txBody>
          <a:bodyPr/>
          <a:lstStyle/>
          <a:p>
            <a:pPr marL="115888" indent="-115888">
              <a:lnSpc>
                <a:spcPct val="80000"/>
              </a:lnSpc>
              <a:spcBef>
                <a:spcPct val="50000"/>
              </a:spcBef>
              <a:buFontTx/>
              <a:buChar char="•"/>
              <a:defRPr/>
            </a:pPr>
            <a:r>
              <a:rPr lang="en-US" sz="2800" dirty="0"/>
              <a:t>Helps determine the differing impacts of development interventions on women &amp; men.</a:t>
            </a:r>
          </a:p>
          <a:p>
            <a:pPr marL="115888" indent="-115888">
              <a:lnSpc>
                <a:spcPct val="80000"/>
              </a:lnSpc>
              <a:spcBef>
                <a:spcPct val="50000"/>
              </a:spcBef>
              <a:buFontTx/>
              <a:buChar char="•"/>
              <a:defRPr/>
            </a:pPr>
            <a:r>
              <a:rPr lang="en-US" sz="2800" dirty="0"/>
              <a:t>Provides a community based technique for identification and analysis</a:t>
            </a:r>
          </a:p>
          <a:p>
            <a:pPr marL="115888" indent="-115888">
              <a:lnSpc>
                <a:spcPct val="80000"/>
              </a:lnSpc>
              <a:spcBef>
                <a:spcPct val="50000"/>
              </a:spcBef>
              <a:buFontTx/>
              <a:buChar char="•"/>
              <a:defRPr/>
            </a:pPr>
            <a:r>
              <a:rPr lang="en-US" sz="2800" dirty="0"/>
              <a:t>Initiates a process of analysis that identifies and challenges gender roles within the community in a constructive manner.</a:t>
            </a:r>
          </a:p>
          <a:p>
            <a:pPr marL="115888" indent="-115888">
              <a:lnSpc>
                <a:spcPct val="80000"/>
              </a:lnSpc>
              <a:spcBef>
                <a:spcPct val="50000"/>
              </a:spcBef>
              <a:buFontTx/>
              <a:buChar char="•"/>
              <a:defRPr/>
            </a:pPr>
            <a:r>
              <a:rPr lang="en-US" sz="2800" dirty="0"/>
              <a:t>It determines differing impacts of interventions on women &amp; men.</a:t>
            </a:r>
          </a:p>
          <a:p>
            <a:pPr marL="115888" indent="-115888">
              <a:lnSpc>
                <a:spcPct val="80000"/>
              </a:lnSpc>
              <a:spcBef>
                <a:spcPct val="50000"/>
              </a:spcBef>
              <a:buFontTx/>
              <a:buChar char="•"/>
              <a:defRPr/>
            </a:pPr>
            <a:endParaRPr lang="en-US" sz="2800" dirty="0"/>
          </a:p>
          <a:p>
            <a:pPr>
              <a:defRPr/>
            </a:pPr>
            <a:endParaRPr lang="en-US" dirty="0"/>
          </a:p>
        </p:txBody>
      </p:sp>
    </p:spTree>
    <p:extLst>
      <p:ext uri="{BB962C8B-B14F-4D97-AF65-F5344CB8AC3E}">
        <p14:creationId xmlns:p14="http://schemas.microsoft.com/office/powerpoint/2010/main" val="25373926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274638"/>
            <a:ext cx="8229600" cy="563562"/>
          </a:xfrm>
        </p:spPr>
        <p:txBody>
          <a:bodyPr>
            <a:normAutofit fontScale="90000"/>
          </a:bodyPr>
          <a:lstStyle/>
          <a:p>
            <a:r>
              <a:rPr lang="en-US" sz="3200" b="1" i="1" dirty="0"/>
              <a:t>Sample Gender Analysis Matrix</a:t>
            </a:r>
          </a:p>
        </p:txBody>
      </p:sp>
      <p:graphicFrame>
        <p:nvGraphicFramePr>
          <p:cNvPr id="5" name="Group 47"/>
          <p:cNvGraphicFramePr>
            <a:graphicFrameLocks/>
          </p:cNvGraphicFramePr>
          <p:nvPr>
            <p:extLst>
              <p:ext uri="{D42A27DB-BD31-4B8C-83A1-F6EECF244321}">
                <p14:modId xmlns:p14="http://schemas.microsoft.com/office/powerpoint/2010/main" val="2386437846"/>
              </p:ext>
            </p:extLst>
          </p:nvPr>
        </p:nvGraphicFramePr>
        <p:xfrm>
          <a:off x="914399" y="920465"/>
          <a:ext cx="8077201" cy="4931696"/>
        </p:xfrm>
        <a:graphic>
          <a:graphicData uri="http://schemas.openxmlformats.org/drawingml/2006/table">
            <a:tbl>
              <a:tblPr/>
              <a:tblGrid>
                <a:gridCol w="523195">
                  <a:extLst>
                    <a:ext uri="{9D8B030D-6E8A-4147-A177-3AD203B41FA5}">
                      <a16:colId xmlns:a16="http://schemas.microsoft.com/office/drawing/2014/main" val="20000"/>
                    </a:ext>
                  </a:extLst>
                </a:gridCol>
                <a:gridCol w="1661431">
                  <a:extLst>
                    <a:ext uri="{9D8B030D-6E8A-4147-A177-3AD203B41FA5}">
                      <a16:colId xmlns:a16="http://schemas.microsoft.com/office/drawing/2014/main" val="20001"/>
                    </a:ext>
                  </a:extLst>
                </a:gridCol>
                <a:gridCol w="1456785">
                  <a:extLst>
                    <a:ext uri="{9D8B030D-6E8A-4147-A177-3AD203B41FA5}">
                      <a16:colId xmlns:a16="http://schemas.microsoft.com/office/drawing/2014/main" val="20002"/>
                    </a:ext>
                  </a:extLst>
                </a:gridCol>
                <a:gridCol w="1490045">
                  <a:extLst>
                    <a:ext uri="{9D8B030D-6E8A-4147-A177-3AD203B41FA5}">
                      <a16:colId xmlns:a16="http://schemas.microsoft.com/office/drawing/2014/main" val="20003"/>
                    </a:ext>
                  </a:extLst>
                </a:gridCol>
                <a:gridCol w="1358572">
                  <a:extLst>
                    <a:ext uri="{9D8B030D-6E8A-4147-A177-3AD203B41FA5}">
                      <a16:colId xmlns:a16="http://schemas.microsoft.com/office/drawing/2014/main" val="20004"/>
                    </a:ext>
                  </a:extLst>
                </a:gridCol>
                <a:gridCol w="1587173">
                  <a:extLst>
                    <a:ext uri="{9D8B030D-6E8A-4147-A177-3AD203B41FA5}">
                      <a16:colId xmlns:a16="http://schemas.microsoft.com/office/drawing/2014/main" val="20005"/>
                    </a:ext>
                  </a:extLst>
                </a:gridCol>
              </a:tblGrid>
              <a:tr h="457220">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Dimensions of Analysis</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Livelihood activities, roles, relations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Assets, Capabilities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Power and Decision-making</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rPr>
                        <a:t>Needs, Priorities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rPr>
                        <a:t>Institutions, Mechanisms, Governance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59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WOMEN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activities they do?</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Where?</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When?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assets, capabilities, opportunities they have?</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are different vulnerability?</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are their different coping mechanism?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kern="1200" cap="none" normalizeH="0" baseline="0" dirty="0">
                          <a:ln>
                            <a:noFill/>
                          </a:ln>
                          <a:solidFill>
                            <a:schemeClr val="tx1"/>
                          </a:solidFill>
                          <a:effectLst/>
                          <a:latin typeface="Arial" charset="0"/>
                          <a:ea typeface="+mn-ea"/>
                          <a:cs typeface="+mn-cs"/>
                        </a:rPr>
                        <a:t>What decision making do men and women participate in?</a:t>
                      </a:r>
                    </a:p>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kern="1200" cap="none" normalizeH="0" baseline="0" dirty="0">
                          <a:ln>
                            <a:noFill/>
                          </a:ln>
                          <a:solidFill>
                            <a:schemeClr val="tx1"/>
                          </a:solidFill>
                          <a:effectLst/>
                          <a:latin typeface="Arial" charset="0"/>
                          <a:ea typeface="+mn-ea"/>
                          <a:cs typeface="+mn-cs"/>
                        </a:rPr>
                        <a:t>What decision making they control?</a:t>
                      </a:r>
                    </a:p>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kern="1200" cap="none" normalizeH="0" baseline="0" dirty="0">
                          <a:ln>
                            <a:noFill/>
                          </a:ln>
                          <a:solidFill>
                            <a:schemeClr val="tx1"/>
                          </a:solidFill>
                          <a:effectLst/>
                          <a:latin typeface="Arial" charset="0"/>
                          <a:ea typeface="+mn-ea"/>
                          <a:cs typeface="+mn-cs"/>
                        </a:rPr>
                        <a:t>What constraints they face?</a:t>
                      </a:r>
                    </a:p>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1400" b="0" i="0" u="none" strike="noStrike" kern="1200" cap="none" normalizeH="0" baseline="0" dirty="0">
                        <a:ln>
                          <a:noFill/>
                        </a:ln>
                        <a:solidFill>
                          <a:schemeClr val="tx1"/>
                        </a:solidFill>
                        <a:effectLst/>
                        <a:latin typeface="Arial" charset="0"/>
                        <a:ea typeface="+mn-ea"/>
                        <a:cs typeface="+mn-cs"/>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cap="none" normalizeH="0" baseline="0" dirty="0">
                          <a:ln>
                            <a:noFill/>
                          </a:ln>
                          <a:solidFill>
                            <a:schemeClr val="tx1"/>
                          </a:solidFill>
                          <a:effectLst/>
                          <a:latin typeface="Arial" charset="0"/>
                        </a:rPr>
                        <a:t>What are women’s needs and priorities</a:t>
                      </a:r>
                    </a:p>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cap="none" normalizeH="0" baseline="0" dirty="0">
                          <a:ln>
                            <a:noFill/>
                          </a:ln>
                          <a:solidFill>
                            <a:schemeClr val="tx1"/>
                          </a:solidFill>
                          <a:effectLst/>
                          <a:latin typeface="Arial" charset="0"/>
                        </a:rPr>
                        <a:t>What are their aspirations for future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charset="0"/>
                        </a:rPr>
                        <a:t>How markets work differently for women and men?</a:t>
                      </a:r>
                    </a:p>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charset="0"/>
                        </a:rPr>
                        <a:t>Do governance takes into account women’s concerns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MEN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rPr>
                        <a:t>-do-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rPr>
                        <a:t>-do-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2880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14350" y="801688"/>
            <a:ext cx="6457950" cy="569912"/>
          </a:xfrm>
        </p:spPr>
        <p:txBody>
          <a:bodyPr>
            <a:normAutofit fontScale="90000"/>
          </a:bodyPr>
          <a:lstStyle/>
          <a:p>
            <a:r>
              <a:rPr lang="en-GB" b="1" i="1" dirty="0"/>
              <a:t>Women empowerment</a:t>
            </a:r>
          </a:p>
        </p:txBody>
      </p:sp>
      <p:sp>
        <p:nvSpPr>
          <p:cNvPr id="86019" name="Content Placeholder 2"/>
          <p:cNvSpPr>
            <a:spLocks noGrp="1"/>
          </p:cNvSpPr>
          <p:nvPr>
            <p:ph idx="1"/>
          </p:nvPr>
        </p:nvSpPr>
        <p:spPr>
          <a:xfrm>
            <a:off x="838200" y="1600778"/>
            <a:ext cx="7848127" cy="4525935"/>
          </a:xfrm>
        </p:spPr>
        <p:txBody>
          <a:bodyPr/>
          <a:lstStyle/>
          <a:p>
            <a:pPr>
              <a:buFont typeface="Wingdings" pitchFamily="2" charset="2"/>
              <a:buChar char="Ø"/>
            </a:pPr>
            <a:r>
              <a:rPr lang="en-GB" sz="2800" dirty="0"/>
              <a:t>Empowerment refers to increasing the spiritual, political, social or economic strength of individuals and communities.</a:t>
            </a:r>
          </a:p>
          <a:p>
            <a:pPr>
              <a:buFont typeface="Wingdings" pitchFamily="2" charset="2"/>
              <a:buChar char="Ø"/>
            </a:pPr>
            <a:r>
              <a:rPr lang="en-GB" sz="2800" dirty="0"/>
              <a:t>The manifestation of redistribution of power that challenges patriarchal ideology and male dominance.</a:t>
            </a:r>
          </a:p>
          <a:p>
            <a:pPr>
              <a:buFont typeface="Wingdings" pitchFamily="2" charset="2"/>
              <a:buChar char="Ø"/>
            </a:pPr>
            <a:r>
              <a:rPr lang="en-GB" sz="2800" dirty="0"/>
              <a:t>It is a process aimed at changing the nature and direction of systematic forces which marginalize women and other disadvantaged sections in a given context.</a:t>
            </a:r>
          </a:p>
        </p:txBody>
      </p:sp>
    </p:spTree>
    <p:extLst>
      <p:ext uri="{BB962C8B-B14F-4D97-AF65-F5344CB8AC3E}">
        <p14:creationId xmlns:p14="http://schemas.microsoft.com/office/powerpoint/2010/main" val="39786697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514350" y="228600"/>
            <a:ext cx="8096250" cy="1219200"/>
          </a:xfrm>
        </p:spPr>
        <p:txBody>
          <a:bodyPr/>
          <a:lstStyle/>
          <a:p>
            <a:r>
              <a:rPr lang="en-GB" b="1" i="1" dirty="0"/>
              <a:t>   Why women need empowerment</a:t>
            </a:r>
          </a:p>
        </p:txBody>
      </p:sp>
      <p:sp>
        <p:nvSpPr>
          <p:cNvPr id="88067" name="Content Placeholder 2"/>
          <p:cNvSpPr>
            <a:spLocks noGrp="1"/>
          </p:cNvSpPr>
          <p:nvPr>
            <p:ph idx="1"/>
          </p:nvPr>
        </p:nvSpPr>
        <p:spPr>
          <a:xfrm>
            <a:off x="838200" y="1600778"/>
            <a:ext cx="7848127" cy="4525935"/>
          </a:xfrm>
        </p:spPr>
        <p:txBody>
          <a:bodyPr>
            <a:normAutofit fontScale="92500" lnSpcReduction="20000"/>
          </a:bodyPr>
          <a:lstStyle/>
          <a:p>
            <a:pPr>
              <a:buFont typeface="Wingdings" pitchFamily="2" charset="2"/>
              <a:buChar char="Ø"/>
            </a:pPr>
            <a:r>
              <a:rPr lang="en-GB"/>
              <a:t>Educational problems </a:t>
            </a:r>
          </a:p>
          <a:p>
            <a:pPr>
              <a:buFont typeface="Wingdings" pitchFamily="2" charset="2"/>
              <a:buChar char="Ø"/>
            </a:pPr>
            <a:r>
              <a:rPr lang="en-GB"/>
              <a:t>Society</a:t>
            </a:r>
          </a:p>
          <a:p>
            <a:pPr>
              <a:buFont typeface="Wingdings" pitchFamily="2" charset="2"/>
              <a:buChar char="Ø"/>
            </a:pPr>
            <a:r>
              <a:rPr lang="en-GB"/>
              <a:t>Gender prejudice</a:t>
            </a:r>
          </a:p>
          <a:p>
            <a:pPr>
              <a:buFont typeface="Wingdings" pitchFamily="2" charset="2"/>
              <a:buChar char="Ø"/>
            </a:pPr>
            <a:r>
              <a:rPr lang="en-GB"/>
              <a:t>Low confidence</a:t>
            </a:r>
          </a:p>
          <a:p>
            <a:pPr>
              <a:buFont typeface="Wingdings" pitchFamily="2" charset="2"/>
              <a:buChar char="Ø"/>
            </a:pPr>
            <a:r>
              <a:rPr lang="en-GB"/>
              <a:t>Lack of unity</a:t>
            </a:r>
          </a:p>
          <a:p>
            <a:pPr>
              <a:buFont typeface="Wingdings" pitchFamily="2" charset="2"/>
              <a:buChar char="Ø"/>
            </a:pPr>
            <a:r>
              <a:rPr lang="en-GB"/>
              <a:t>Problems relating with health</a:t>
            </a:r>
          </a:p>
          <a:p>
            <a:pPr>
              <a:buFont typeface="Wingdings" pitchFamily="2" charset="2"/>
              <a:buChar char="Ø"/>
            </a:pPr>
            <a:r>
              <a:rPr lang="en-GB"/>
              <a:t>Poverty and economic isolation</a:t>
            </a:r>
          </a:p>
          <a:p>
            <a:pPr>
              <a:buFont typeface="Wingdings" pitchFamily="2" charset="2"/>
              <a:buChar char="Ø"/>
            </a:pPr>
            <a:r>
              <a:rPr lang="en-GB"/>
              <a:t>Traditional barriers</a:t>
            </a:r>
          </a:p>
          <a:p>
            <a:pPr>
              <a:buFont typeface="Wingdings" pitchFamily="2" charset="2"/>
              <a:buChar char="Ø"/>
            </a:pPr>
            <a:r>
              <a:rPr lang="en-GB"/>
              <a:t>Cultural barriers</a:t>
            </a:r>
          </a:p>
        </p:txBody>
      </p:sp>
    </p:spTree>
    <p:extLst>
      <p:ext uri="{BB962C8B-B14F-4D97-AF65-F5344CB8AC3E}">
        <p14:creationId xmlns:p14="http://schemas.microsoft.com/office/powerpoint/2010/main" val="22768276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514350" y="228600"/>
            <a:ext cx="8096250" cy="1219200"/>
          </a:xfrm>
        </p:spPr>
        <p:txBody>
          <a:bodyPr/>
          <a:lstStyle/>
          <a:p>
            <a:r>
              <a:rPr lang="en-GB" b="1" i="1" dirty="0" err="1"/>
              <a:t>Cont</a:t>
            </a:r>
            <a:r>
              <a:rPr lang="en-GB" b="1" i="1" dirty="0"/>
              <a:t>…</a:t>
            </a:r>
          </a:p>
        </p:txBody>
      </p:sp>
      <p:sp>
        <p:nvSpPr>
          <p:cNvPr id="88067" name="Content Placeholder 2"/>
          <p:cNvSpPr>
            <a:spLocks noGrp="1"/>
          </p:cNvSpPr>
          <p:nvPr>
            <p:ph idx="1"/>
          </p:nvPr>
        </p:nvSpPr>
        <p:spPr>
          <a:xfrm>
            <a:off x="838200" y="1600778"/>
            <a:ext cx="7848127" cy="4525935"/>
          </a:xfrm>
        </p:spPr>
        <p:txBody>
          <a:bodyPr>
            <a:normAutofit fontScale="92500" lnSpcReduction="20000"/>
          </a:bodyPr>
          <a:lstStyle/>
          <a:p>
            <a:pPr>
              <a:buFont typeface="Wingdings" pitchFamily="2" charset="2"/>
              <a:buChar char="Ø"/>
            </a:pPr>
            <a:r>
              <a:rPr lang="en-GB" dirty="0"/>
              <a:t>Educational problems </a:t>
            </a:r>
          </a:p>
          <a:p>
            <a:pPr>
              <a:buFont typeface="Wingdings" pitchFamily="2" charset="2"/>
              <a:buChar char="Ø"/>
            </a:pPr>
            <a:r>
              <a:rPr lang="en-GB" dirty="0"/>
              <a:t>Society</a:t>
            </a:r>
          </a:p>
          <a:p>
            <a:pPr>
              <a:buFont typeface="Wingdings" pitchFamily="2" charset="2"/>
              <a:buChar char="Ø"/>
            </a:pPr>
            <a:r>
              <a:rPr lang="en-GB" dirty="0"/>
              <a:t>Gender prejudice</a:t>
            </a:r>
          </a:p>
          <a:p>
            <a:pPr>
              <a:buFont typeface="Wingdings" pitchFamily="2" charset="2"/>
              <a:buChar char="Ø"/>
            </a:pPr>
            <a:r>
              <a:rPr lang="en-GB" dirty="0"/>
              <a:t>Low confidence</a:t>
            </a:r>
          </a:p>
          <a:p>
            <a:pPr>
              <a:buFont typeface="Wingdings" pitchFamily="2" charset="2"/>
              <a:buChar char="Ø"/>
            </a:pPr>
            <a:r>
              <a:rPr lang="en-GB" dirty="0"/>
              <a:t>Lack of unity</a:t>
            </a:r>
          </a:p>
          <a:p>
            <a:pPr>
              <a:buFont typeface="Wingdings" pitchFamily="2" charset="2"/>
              <a:buChar char="Ø"/>
            </a:pPr>
            <a:r>
              <a:rPr lang="en-GB" dirty="0"/>
              <a:t>Problems relating with health</a:t>
            </a:r>
          </a:p>
          <a:p>
            <a:pPr>
              <a:buFont typeface="Wingdings" pitchFamily="2" charset="2"/>
              <a:buChar char="Ø"/>
            </a:pPr>
            <a:r>
              <a:rPr lang="en-GB" dirty="0"/>
              <a:t>Poverty and economic isolation</a:t>
            </a:r>
          </a:p>
          <a:p>
            <a:pPr>
              <a:buFont typeface="Wingdings" pitchFamily="2" charset="2"/>
              <a:buChar char="Ø"/>
            </a:pPr>
            <a:r>
              <a:rPr lang="en-GB" dirty="0"/>
              <a:t>Traditional barriers</a:t>
            </a:r>
          </a:p>
          <a:p>
            <a:pPr>
              <a:buFont typeface="Wingdings" pitchFamily="2" charset="2"/>
              <a:buChar char="Ø"/>
            </a:pPr>
            <a:r>
              <a:rPr lang="en-GB" dirty="0"/>
              <a:t>Cultural barriers</a:t>
            </a:r>
          </a:p>
        </p:txBody>
      </p:sp>
    </p:spTree>
    <p:extLst>
      <p:ext uri="{BB962C8B-B14F-4D97-AF65-F5344CB8AC3E}">
        <p14:creationId xmlns:p14="http://schemas.microsoft.com/office/powerpoint/2010/main" val="20912530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b="1" i="1" dirty="0"/>
              <a:t>Levels of empowerment </a:t>
            </a:r>
            <a:endParaRPr lang="en-US" b="1" i="1" dirty="0"/>
          </a:p>
        </p:txBody>
      </p:sp>
      <p:sp>
        <p:nvSpPr>
          <p:cNvPr id="91139" name="Content Placeholder 2"/>
          <p:cNvSpPr>
            <a:spLocks noGrp="1"/>
          </p:cNvSpPr>
          <p:nvPr>
            <p:ph idx="1"/>
          </p:nvPr>
        </p:nvSpPr>
        <p:spPr>
          <a:xfrm>
            <a:off x="914400" y="1447800"/>
            <a:ext cx="7772400" cy="5181600"/>
          </a:xfrm>
        </p:spPr>
        <p:txBody>
          <a:bodyPr>
            <a:normAutofit fontScale="85000" lnSpcReduction="20000"/>
          </a:bodyPr>
          <a:lstStyle/>
          <a:p>
            <a:pPr marL="0" indent="0">
              <a:buNone/>
            </a:pPr>
            <a:r>
              <a:rPr lang="en-US" b="1" dirty="0"/>
              <a:t>Welfare</a:t>
            </a:r>
            <a:r>
              <a:rPr lang="en-US" dirty="0"/>
              <a:t>: This when  a woman’s material needs such as food ,income, medical care are met</a:t>
            </a:r>
          </a:p>
          <a:p>
            <a:pPr marL="0" indent="0">
              <a:buNone/>
            </a:pPr>
            <a:r>
              <a:rPr lang="en-US" b="1" dirty="0"/>
              <a:t>Access: </a:t>
            </a:r>
            <a:r>
              <a:rPr lang="en-US" dirty="0"/>
              <a:t>This is when women are able to gain access to resources such as land, marketing facilities, </a:t>
            </a:r>
            <a:r>
              <a:rPr lang="en-US" dirty="0" err="1"/>
              <a:t>labour</a:t>
            </a:r>
            <a:r>
              <a:rPr lang="en-US" dirty="0"/>
              <a:t>, credit ,public services and benefits on equal bases as men.</a:t>
            </a:r>
          </a:p>
          <a:p>
            <a:pPr marL="0" indent="0">
              <a:buNone/>
            </a:pPr>
            <a:r>
              <a:rPr lang="en-US" b="1" dirty="0" err="1"/>
              <a:t>Conscientization</a:t>
            </a:r>
            <a:r>
              <a:rPr lang="en-US" b="1" dirty="0"/>
              <a:t>: </a:t>
            </a:r>
            <a:r>
              <a:rPr lang="en-US" dirty="0"/>
              <a:t>when women believe that gender roles can be changed and gender equality is possible.</a:t>
            </a:r>
          </a:p>
          <a:p>
            <a:pPr marL="0" indent="0">
              <a:buNone/>
            </a:pPr>
            <a:r>
              <a:rPr lang="en-US" b="1" dirty="0"/>
              <a:t>Participation</a:t>
            </a:r>
            <a:r>
              <a:rPr lang="en-US" dirty="0"/>
              <a:t>: when women have equal participating in decision making in all programs and policies.</a:t>
            </a:r>
          </a:p>
          <a:p>
            <a:pPr marL="0" indent="0">
              <a:buNone/>
            </a:pPr>
            <a:r>
              <a:rPr lang="en-US" b="1" dirty="0"/>
              <a:t>Control: </a:t>
            </a:r>
            <a:r>
              <a:rPr lang="en-US" dirty="0"/>
              <a:t>when women and men have equal control over factors of production and distribution of benefits without dominance or subordination.</a:t>
            </a:r>
          </a:p>
          <a:p>
            <a:endParaRPr lang="en-US" dirty="0"/>
          </a:p>
          <a:p>
            <a:endParaRPr lang="en-US" dirty="0"/>
          </a:p>
        </p:txBody>
      </p:sp>
    </p:spTree>
    <p:extLst>
      <p:ext uri="{BB962C8B-B14F-4D97-AF65-F5344CB8AC3E}">
        <p14:creationId xmlns:p14="http://schemas.microsoft.com/office/powerpoint/2010/main" val="245756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a:bodyPr>
          <a:lstStyle/>
          <a:p>
            <a:pPr lvl="1"/>
            <a:r>
              <a:rPr lang="en-US" sz="3600" dirty="0">
                <a:solidFill>
                  <a:srgbClr val="3333FF"/>
                </a:solidFill>
                <a:latin typeface="Times New Roman" pitchFamily="18" charset="0"/>
                <a:cs typeface="Times New Roman" pitchFamily="18" charset="0"/>
              </a:rPr>
              <a:t>Late Adolescent- </a:t>
            </a:r>
            <a:r>
              <a:rPr lang="en-US" sz="3600" dirty="0">
                <a:solidFill>
                  <a:srgbClr val="FF1B1B"/>
                </a:solidFill>
                <a:latin typeface="Times New Roman" pitchFamily="18" charset="0"/>
                <a:cs typeface="Times New Roman" pitchFamily="18" charset="0"/>
              </a:rPr>
              <a:t>AGES 16-19</a:t>
            </a:r>
          </a:p>
          <a:p>
            <a:pPr lvl="1">
              <a:buNone/>
            </a:pPr>
            <a:r>
              <a:rPr lang="en-US" dirty="0">
                <a:solidFill>
                  <a:srgbClr val="FF1B1B"/>
                </a:solidFill>
                <a:latin typeface="Times New Roman" pitchFamily="18" charset="0"/>
                <a:cs typeface="Times New Roman" pitchFamily="18" charset="0"/>
              </a:rPr>
              <a:t>    </a:t>
            </a:r>
            <a:r>
              <a:rPr lang="en-US" dirty="0">
                <a:solidFill>
                  <a:srgbClr val="800080"/>
                </a:solidFill>
                <a:latin typeface="Times New Roman" pitchFamily="18" charset="0"/>
                <a:cs typeface="Times New Roman" pitchFamily="18" charset="0"/>
              </a:rPr>
              <a:t>The body takes adult form, while the individual have distinct identity, more settled ideas and opinions</a:t>
            </a:r>
          </a:p>
          <a:p>
            <a:r>
              <a:rPr lang="en-US" sz="3600" dirty="0">
                <a:latin typeface="Times New Roman" pitchFamily="18" charset="0"/>
                <a:cs typeface="Times New Roman" pitchFamily="18" charset="0"/>
              </a:rPr>
              <a:t>YOUNG ADULTS- </a:t>
            </a:r>
            <a:r>
              <a:rPr lang="en-US" sz="3600" dirty="0">
                <a:solidFill>
                  <a:srgbClr val="FF1B1B"/>
                </a:solidFill>
                <a:latin typeface="Times New Roman" pitchFamily="18" charset="0"/>
                <a:cs typeface="Times New Roman" pitchFamily="18" charset="0"/>
              </a:rPr>
              <a:t>AGES 20-24</a:t>
            </a:r>
          </a:p>
          <a:p>
            <a:pPr>
              <a:buNone/>
            </a:pPr>
            <a:r>
              <a:rPr lang="en-US" dirty="0">
                <a:solidFill>
                  <a:srgbClr val="FF1B1B"/>
                </a:solidFill>
                <a:latin typeface="Times New Roman" pitchFamily="18" charset="0"/>
                <a:cs typeface="Times New Roman" pitchFamily="18" charset="0"/>
              </a:rPr>
              <a:t>		</a:t>
            </a:r>
            <a:r>
              <a:rPr lang="en-US" sz="2800" dirty="0">
                <a:solidFill>
                  <a:srgbClr val="800080"/>
                </a:solidFill>
                <a:latin typeface="Times New Roman" pitchFamily="18" charset="0"/>
                <a:cs typeface="Times New Roman" pitchFamily="18" charset="0"/>
              </a:rPr>
              <a:t>Increasingly expected to make decisions on career, 	marriage 	and other future adult responsibilities</a:t>
            </a:r>
          </a:p>
          <a:p>
            <a:r>
              <a:rPr lang="en-US" sz="3600" dirty="0">
                <a:latin typeface="Times New Roman" pitchFamily="18" charset="0"/>
                <a:cs typeface="Times New Roman" pitchFamily="18" charset="0"/>
              </a:rPr>
              <a:t>YOUTH- </a:t>
            </a:r>
            <a:r>
              <a:rPr lang="en-US" sz="3600" dirty="0">
                <a:solidFill>
                  <a:srgbClr val="FF1B1B"/>
                </a:solidFill>
                <a:latin typeface="Times New Roman" pitchFamily="18" charset="0"/>
                <a:cs typeface="Times New Roman" pitchFamily="18" charset="0"/>
              </a:rPr>
              <a:t>AGES 15-24</a:t>
            </a:r>
            <a:endParaRPr lang="en-US" dirty="0"/>
          </a:p>
        </p:txBody>
      </p:sp>
    </p:spTree>
    <p:extLst>
      <p:ext uri="{BB962C8B-B14F-4D97-AF65-F5344CB8AC3E}">
        <p14:creationId xmlns:p14="http://schemas.microsoft.com/office/powerpoint/2010/main" val="3839566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Cont..</a:t>
            </a:r>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pPr marL="0" indent="0">
              <a:buNone/>
              <a:defRPr/>
            </a:pPr>
            <a:r>
              <a:rPr lang="en-US" dirty="0"/>
              <a:t>There are three levels of recognition in terms of the extent to which a women equality has received in the design of the project, namely :-</a:t>
            </a:r>
          </a:p>
          <a:p>
            <a:pPr marL="514350" indent="-514350">
              <a:buFont typeface="+mj-lt"/>
              <a:buAutoNum type="arabicPeriod"/>
              <a:defRPr/>
            </a:pPr>
            <a:r>
              <a:rPr lang="en-US" b="1" dirty="0"/>
              <a:t>Negative </a:t>
            </a:r>
            <a:r>
              <a:rPr lang="en-US" dirty="0"/>
              <a:t>: Project objectives make no mention of women's issues.</a:t>
            </a:r>
          </a:p>
          <a:p>
            <a:pPr marL="514350" indent="-514350">
              <a:buFont typeface="+mj-lt"/>
              <a:buAutoNum type="arabicPeriod"/>
              <a:defRPr/>
            </a:pPr>
            <a:r>
              <a:rPr lang="en-US" b="1" dirty="0"/>
              <a:t>Neutral :-</a:t>
            </a:r>
            <a:r>
              <a:rPr lang="en-US" dirty="0"/>
              <a:t>Recognize women's issues, but concerns remain that the project intervention does not leave women worse off than before.</a:t>
            </a:r>
          </a:p>
          <a:p>
            <a:pPr marL="514350" indent="-514350">
              <a:buFont typeface="+mj-lt"/>
              <a:buAutoNum type="arabicPeriod"/>
              <a:defRPr/>
            </a:pPr>
            <a:r>
              <a:rPr lang="en-US" b="1" dirty="0"/>
              <a:t>Positive</a:t>
            </a:r>
            <a:r>
              <a:rPr lang="en-US" dirty="0"/>
              <a:t>:-Concerned with women's issues, and with improving the position of women</a:t>
            </a:r>
          </a:p>
        </p:txBody>
      </p:sp>
    </p:spTree>
    <p:extLst>
      <p:ext uri="{BB962C8B-B14F-4D97-AF65-F5344CB8AC3E}">
        <p14:creationId xmlns:p14="http://schemas.microsoft.com/office/powerpoint/2010/main" val="34455584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b="1" i="1" dirty="0"/>
              <a:t>Level of recognition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627090"/>
              </p:ext>
            </p:extLst>
          </p:nvPr>
        </p:nvGraphicFramePr>
        <p:xfrm>
          <a:off x="1295400" y="1447800"/>
          <a:ext cx="7239000" cy="4022497"/>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65812">
                <a:tc>
                  <a:txBody>
                    <a:bodyPr/>
                    <a:lstStyle/>
                    <a:p>
                      <a:endParaRPr lang="en-US" sz="1800" dirty="0"/>
                    </a:p>
                  </a:txBody>
                  <a:tcPr marT="45726" marB="45726"/>
                </a:tc>
                <a:tc gridSpan="3">
                  <a:txBody>
                    <a:bodyPr/>
                    <a:lstStyle/>
                    <a:p>
                      <a:r>
                        <a:rPr lang="en-US" sz="1800" b="1" dirty="0"/>
                        <a:t>Level of recognition</a:t>
                      </a:r>
                    </a:p>
                  </a:txBody>
                  <a:tcPr marT="45726" marB="4572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65812">
                <a:tc>
                  <a:txBody>
                    <a:bodyPr/>
                    <a:lstStyle/>
                    <a:p>
                      <a:r>
                        <a:rPr lang="en-US" sz="1800" b="1" dirty="0"/>
                        <a:t>Level</a:t>
                      </a:r>
                      <a:r>
                        <a:rPr lang="en-US" sz="1800" b="1" baseline="0" dirty="0"/>
                        <a:t> of equality</a:t>
                      </a:r>
                      <a:endParaRPr lang="en-US" sz="1800" b="1" dirty="0"/>
                    </a:p>
                  </a:txBody>
                  <a:tcPr marT="45726" marB="45726"/>
                </a:tc>
                <a:tc>
                  <a:txBody>
                    <a:bodyPr/>
                    <a:lstStyle/>
                    <a:p>
                      <a:r>
                        <a:rPr lang="en-US" sz="1800" dirty="0"/>
                        <a:t>Negative</a:t>
                      </a:r>
                    </a:p>
                  </a:txBody>
                  <a:tcPr marT="45726" marB="45726"/>
                </a:tc>
                <a:tc>
                  <a:txBody>
                    <a:bodyPr/>
                    <a:lstStyle/>
                    <a:p>
                      <a:r>
                        <a:rPr lang="en-US" sz="1800" dirty="0"/>
                        <a:t>Neutral</a:t>
                      </a:r>
                    </a:p>
                  </a:txBody>
                  <a:tcPr marT="45726" marB="45726"/>
                </a:tc>
                <a:tc>
                  <a:txBody>
                    <a:bodyPr/>
                    <a:lstStyle/>
                    <a:p>
                      <a:r>
                        <a:rPr lang="en-US" sz="1800" dirty="0"/>
                        <a:t>Positive</a:t>
                      </a:r>
                    </a:p>
                  </a:txBody>
                  <a:tcPr marT="45726" marB="45726"/>
                </a:tc>
                <a:extLst>
                  <a:ext uri="{0D108BD9-81ED-4DB2-BD59-A6C34878D82A}">
                    <a16:rowId xmlns:a16="http://schemas.microsoft.com/office/drawing/2014/main" val="10001"/>
                  </a:ext>
                </a:extLst>
              </a:tr>
              <a:tr h="716381">
                <a:tc>
                  <a:txBody>
                    <a:bodyPr/>
                    <a:lstStyle/>
                    <a:p>
                      <a:r>
                        <a:rPr lang="en-US" sz="1800" dirty="0"/>
                        <a:t>Control</a:t>
                      </a:r>
                      <a:r>
                        <a:rPr lang="en-US" sz="1800" baseline="0" dirty="0"/>
                        <a:t> </a:t>
                      </a:r>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extLst>
                  <a:ext uri="{0D108BD9-81ED-4DB2-BD59-A6C34878D82A}">
                    <a16:rowId xmlns:a16="http://schemas.microsoft.com/office/drawing/2014/main" val="10002"/>
                  </a:ext>
                </a:extLst>
              </a:tr>
              <a:tr h="731623">
                <a:tc>
                  <a:txBody>
                    <a:bodyPr/>
                    <a:lstStyle/>
                    <a:p>
                      <a:r>
                        <a:rPr lang="en-US" sz="1800" dirty="0"/>
                        <a:t>Participation</a:t>
                      </a:r>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extLst>
                  <a:ext uri="{0D108BD9-81ED-4DB2-BD59-A6C34878D82A}">
                    <a16:rowId xmlns:a16="http://schemas.microsoft.com/office/drawing/2014/main" val="10003"/>
                  </a:ext>
                </a:extLst>
              </a:tr>
              <a:tr h="670292">
                <a:tc>
                  <a:txBody>
                    <a:bodyPr/>
                    <a:lstStyle/>
                    <a:p>
                      <a:r>
                        <a:rPr lang="en-US" sz="1800" dirty="0" err="1"/>
                        <a:t>Conscientisation</a:t>
                      </a:r>
                      <a:r>
                        <a:rPr lang="en-US" sz="1800" dirty="0"/>
                        <a:t> </a:t>
                      </a:r>
                    </a:p>
                  </a:txBody>
                  <a:tcPr marT="45726" marB="45726"/>
                </a:tc>
                <a:tc>
                  <a:txBody>
                    <a:bodyPr/>
                    <a:lstStyle/>
                    <a:p>
                      <a:endParaRPr lang="en-US" sz="1800"/>
                    </a:p>
                  </a:txBody>
                  <a:tcPr marT="45726" marB="45726"/>
                </a:tc>
                <a:tc>
                  <a:txBody>
                    <a:bodyPr/>
                    <a:lstStyle/>
                    <a:p>
                      <a:endParaRPr lang="en-US" sz="1800"/>
                    </a:p>
                  </a:txBody>
                  <a:tcPr marT="45726" marB="45726"/>
                </a:tc>
                <a:tc>
                  <a:txBody>
                    <a:bodyPr/>
                    <a:lstStyle/>
                    <a:p>
                      <a:endParaRPr lang="en-US" sz="1800"/>
                    </a:p>
                  </a:txBody>
                  <a:tcPr marT="45726" marB="45726"/>
                </a:tc>
                <a:extLst>
                  <a:ext uri="{0D108BD9-81ED-4DB2-BD59-A6C34878D82A}">
                    <a16:rowId xmlns:a16="http://schemas.microsoft.com/office/drawing/2014/main" val="10004"/>
                  </a:ext>
                </a:extLst>
              </a:tr>
              <a:tr h="685416">
                <a:tc>
                  <a:txBody>
                    <a:bodyPr/>
                    <a:lstStyle/>
                    <a:p>
                      <a:r>
                        <a:rPr lang="en-US" sz="1800" dirty="0"/>
                        <a:t>Access </a:t>
                      </a:r>
                    </a:p>
                  </a:txBody>
                  <a:tcPr marT="45726" marB="45726"/>
                </a:tc>
                <a:tc>
                  <a:txBody>
                    <a:bodyPr/>
                    <a:lstStyle/>
                    <a:p>
                      <a:endParaRPr lang="en-US" sz="1800" dirty="0"/>
                    </a:p>
                  </a:txBody>
                  <a:tcPr marT="45726" marB="45726"/>
                </a:tc>
                <a:tc>
                  <a:txBody>
                    <a:bodyPr/>
                    <a:lstStyle/>
                    <a:p>
                      <a:endParaRPr lang="en-US" sz="1800"/>
                    </a:p>
                  </a:txBody>
                  <a:tcPr marT="45726" marB="45726"/>
                </a:tc>
                <a:tc>
                  <a:txBody>
                    <a:bodyPr/>
                    <a:lstStyle/>
                    <a:p>
                      <a:endParaRPr lang="en-US" sz="1800"/>
                    </a:p>
                  </a:txBody>
                  <a:tcPr marT="45726" marB="45726"/>
                </a:tc>
                <a:extLst>
                  <a:ext uri="{0D108BD9-81ED-4DB2-BD59-A6C34878D82A}">
                    <a16:rowId xmlns:a16="http://schemas.microsoft.com/office/drawing/2014/main" val="10005"/>
                  </a:ext>
                </a:extLst>
              </a:tr>
              <a:tr h="487161">
                <a:tc>
                  <a:txBody>
                    <a:bodyPr/>
                    <a:lstStyle/>
                    <a:p>
                      <a:r>
                        <a:rPr lang="en-US" sz="1800" dirty="0"/>
                        <a:t>Welfare </a:t>
                      </a:r>
                    </a:p>
                  </a:txBody>
                  <a:tcPr marT="45726" marB="45726"/>
                </a:tc>
                <a:tc>
                  <a:txBody>
                    <a:bodyPr/>
                    <a:lstStyle/>
                    <a:p>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10904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14350" y="0"/>
            <a:ext cx="8020050" cy="1447800"/>
          </a:xfrm>
        </p:spPr>
        <p:txBody>
          <a:bodyPr/>
          <a:lstStyle/>
          <a:p>
            <a:r>
              <a:rPr lang="en-GB" b="1" i="1" dirty="0"/>
              <a:t>Facilitating factors for women empowerment</a:t>
            </a:r>
          </a:p>
        </p:txBody>
      </p:sp>
      <p:sp>
        <p:nvSpPr>
          <p:cNvPr id="95235" name="Content Placeholder 2"/>
          <p:cNvSpPr>
            <a:spLocks noGrp="1"/>
          </p:cNvSpPr>
          <p:nvPr>
            <p:ph idx="1"/>
          </p:nvPr>
        </p:nvSpPr>
        <p:spPr>
          <a:xfrm>
            <a:off x="914400" y="1600778"/>
            <a:ext cx="7771927" cy="4525935"/>
          </a:xfrm>
        </p:spPr>
        <p:txBody>
          <a:bodyPr/>
          <a:lstStyle/>
          <a:p>
            <a:pPr>
              <a:buFont typeface="Wingdings" pitchFamily="2" charset="2"/>
              <a:buChar char="Ø"/>
            </a:pPr>
            <a:r>
              <a:rPr lang="en-GB" dirty="0"/>
              <a:t>Existence of women’s organizations</a:t>
            </a:r>
          </a:p>
          <a:p>
            <a:pPr>
              <a:buFont typeface="Wingdings" pitchFamily="2" charset="2"/>
              <a:buChar char="Ø"/>
            </a:pPr>
            <a:r>
              <a:rPr lang="en-GB" dirty="0"/>
              <a:t>Availability of support system</a:t>
            </a:r>
          </a:p>
          <a:p>
            <a:pPr>
              <a:buFont typeface="Wingdings" pitchFamily="2" charset="2"/>
              <a:buChar char="Ø"/>
            </a:pPr>
            <a:r>
              <a:rPr lang="en-GB" dirty="0"/>
              <a:t>Availability of funds </a:t>
            </a:r>
          </a:p>
          <a:p>
            <a:pPr>
              <a:buFont typeface="Wingdings" pitchFamily="2" charset="2"/>
              <a:buChar char="Ø"/>
            </a:pPr>
            <a:r>
              <a:rPr lang="en-GB" dirty="0"/>
              <a:t>Feminist leadership</a:t>
            </a:r>
          </a:p>
          <a:p>
            <a:pPr>
              <a:buFont typeface="Wingdings" pitchFamily="2" charset="2"/>
              <a:buChar char="Ø"/>
            </a:pPr>
            <a:r>
              <a:rPr lang="en-GB" dirty="0"/>
              <a:t>Networking</a:t>
            </a:r>
          </a:p>
          <a:p>
            <a:pPr>
              <a:buFont typeface="Wingdings" pitchFamily="2" charset="2"/>
              <a:buChar char="Ø"/>
            </a:pPr>
            <a:r>
              <a:rPr lang="en-GB" dirty="0"/>
              <a:t>Favourable media coverage</a:t>
            </a:r>
          </a:p>
          <a:p>
            <a:pPr>
              <a:buFont typeface="Wingdings" pitchFamily="2" charset="2"/>
              <a:buChar char="Ø"/>
            </a:pPr>
            <a:r>
              <a:rPr lang="en-GB" dirty="0"/>
              <a:t>Favourable policy climate</a:t>
            </a:r>
          </a:p>
          <a:p>
            <a:pPr>
              <a:buFont typeface="Wingdings" pitchFamily="2" charset="2"/>
              <a:buChar char="Ø"/>
            </a:pPr>
            <a:endParaRPr lang="en-GB" dirty="0"/>
          </a:p>
        </p:txBody>
      </p:sp>
    </p:spTree>
    <p:extLst>
      <p:ext uri="{BB962C8B-B14F-4D97-AF65-F5344CB8AC3E}">
        <p14:creationId xmlns:p14="http://schemas.microsoft.com/office/powerpoint/2010/main" val="1973492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514350" y="228600"/>
            <a:ext cx="7493000" cy="1143000"/>
          </a:xfrm>
        </p:spPr>
        <p:txBody>
          <a:bodyPr>
            <a:normAutofit fontScale="90000"/>
          </a:bodyPr>
          <a:lstStyle/>
          <a:p>
            <a:r>
              <a:rPr lang="en-GB" b="1" i="1" dirty="0"/>
              <a:t>Constraining factors for women empowerment</a:t>
            </a:r>
          </a:p>
        </p:txBody>
      </p:sp>
      <p:sp>
        <p:nvSpPr>
          <p:cNvPr id="96259" name="Content Placeholder 2"/>
          <p:cNvSpPr>
            <a:spLocks noGrp="1"/>
          </p:cNvSpPr>
          <p:nvPr>
            <p:ph idx="1"/>
          </p:nvPr>
        </p:nvSpPr>
        <p:spPr>
          <a:xfrm>
            <a:off x="838200" y="1600778"/>
            <a:ext cx="7848127" cy="4525935"/>
          </a:xfrm>
        </p:spPr>
        <p:txBody>
          <a:bodyPr>
            <a:normAutofit lnSpcReduction="10000"/>
          </a:bodyPr>
          <a:lstStyle/>
          <a:p>
            <a:pPr>
              <a:buFont typeface="Wingdings" pitchFamily="2" charset="2"/>
              <a:buChar char="Ø"/>
            </a:pPr>
            <a:r>
              <a:rPr lang="en-GB" dirty="0"/>
              <a:t>Heavy work load for women</a:t>
            </a:r>
          </a:p>
          <a:p>
            <a:pPr>
              <a:buFont typeface="Wingdings" pitchFamily="2" charset="2"/>
              <a:buChar char="Ø"/>
            </a:pPr>
            <a:r>
              <a:rPr lang="en-GB" dirty="0"/>
              <a:t>Isolation of women from each other</a:t>
            </a:r>
          </a:p>
          <a:p>
            <a:pPr>
              <a:buFont typeface="Wingdings" pitchFamily="2" charset="2"/>
              <a:buChar char="Ø"/>
            </a:pPr>
            <a:r>
              <a:rPr lang="en-GB" dirty="0"/>
              <a:t>Illiteracy</a:t>
            </a:r>
          </a:p>
          <a:p>
            <a:pPr>
              <a:buFont typeface="Wingdings" pitchFamily="2" charset="2"/>
              <a:buChar char="Ø"/>
            </a:pPr>
            <a:r>
              <a:rPr lang="en-GB" dirty="0"/>
              <a:t>Traditional views limit participation</a:t>
            </a:r>
          </a:p>
          <a:p>
            <a:pPr>
              <a:buFont typeface="Wingdings" pitchFamily="2" charset="2"/>
              <a:buChar char="Ø"/>
            </a:pPr>
            <a:r>
              <a:rPr lang="en-GB" dirty="0"/>
              <a:t>No funds</a:t>
            </a:r>
          </a:p>
          <a:p>
            <a:pPr>
              <a:buFont typeface="Wingdings" pitchFamily="2" charset="2"/>
              <a:buChar char="Ø"/>
            </a:pPr>
            <a:r>
              <a:rPr lang="en-GB" dirty="0"/>
              <a:t>Disagreements/conflicts among women groups</a:t>
            </a:r>
          </a:p>
          <a:p>
            <a:pPr>
              <a:buFont typeface="Wingdings" pitchFamily="2" charset="2"/>
              <a:buChar char="Ø"/>
            </a:pPr>
            <a:r>
              <a:rPr lang="en-GB" dirty="0"/>
              <a:t>Negative and sensational coverage media</a:t>
            </a:r>
          </a:p>
        </p:txBody>
      </p:sp>
    </p:spTree>
    <p:extLst>
      <p:ext uri="{BB962C8B-B14F-4D97-AF65-F5344CB8AC3E}">
        <p14:creationId xmlns:p14="http://schemas.microsoft.com/office/powerpoint/2010/main" val="10757745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514350" y="228600"/>
            <a:ext cx="8401050" cy="1219200"/>
          </a:xfrm>
        </p:spPr>
        <p:txBody>
          <a:bodyPr>
            <a:normAutofit fontScale="90000"/>
          </a:bodyPr>
          <a:lstStyle/>
          <a:p>
            <a:r>
              <a:rPr lang="en-GB" b="1" i="1" dirty="0"/>
              <a:t>Advantages of women empowerment</a:t>
            </a:r>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pPr>
              <a:buFont typeface="Wingdings" panose="05000000000000000000" pitchFamily="2" charset="2"/>
              <a:buChar char="Ø"/>
              <a:defRPr/>
            </a:pPr>
            <a:r>
              <a:rPr lang="en-GB" dirty="0"/>
              <a:t>Improves productivity</a:t>
            </a:r>
          </a:p>
          <a:p>
            <a:pPr>
              <a:buFont typeface="Wingdings" panose="05000000000000000000" pitchFamily="2" charset="2"/>
              <a:buChar char="Ø"/>
              <a:defRPr/>
            </a:pPr>
            <a:r>
              <a:rPr lang="en-GB" dirty="0"/>
              <a:t>Overall community development</a:t>
            </a:r>
          </a:p>
          <a:p>
            <a:pPr>
              <a:buFont typeface="Wingdings" panose="05000000000000000000" pitchFamily="2" charset="2"/>
              <a:buChar char="Ø"/>
              <a:defRPr/>
            </a:pPr>
            <a:r>
              <a:rPr lang="en-GB" dirty="0"/>
              <a:t>Reduction in gender based violence</a:t>
            </a:r>
          </a:p>
          <a:p>
            <a:pPr>
              <a:buFont typeface="Wingdings" panose="05000000000000000000" pitchFamily="2" charset="2"/>
              <a:buChar char="Ø"/>
              <a:defRPr/>
            </a:pPr>
            <a:r>
              <a:rPr lang="en-GB" dirty="0"/>
              <a:t>Financial burden of man can be shared with her</a:t>
            </a:r>
          </a:p>
          <a:p>
            <a:pPr>
              <a:buFont typeface="Wingdings" panose="05000000000000000000" pitchFamily="2" charset="2"/>
              <a:buChar char="Ø"/>
              <a:defRPr/>
            </a:pPr>
            <a:r>
              <a:rPr lang="en-GB" dirty="0"/>
              <a:t>Family can be more strong because of both working hands</a:t>
            </a:r>
          </a:p>
          <a:p>
            <a:pPr>
              <a:buFont typeface="Wingdings" panose="05000000000000000000" pitchFamily="2" charset="2"/>
              <a:buChar char="Ø"/>
              <a:defRPr/>
            </a:pPr>
            <a:r>
              <a:rPr lang="en-GB" dirty="0"/>
              <a:t>When financial problems will be shared than results of conflict</a:t>
            </a:r>
          </a:p>
          <a:p>
            <a:pPr marL="0" indent="0">
              <a:buFont typeface="Wingdings 2" pitchFamily="18" charset="2"/>
              <a:buNone/>
              <a:defRPr/>
            </a:pPr>
            <a:endParaRPr lang="en-GB" dirty="0"/>
          </a:p>
        </p:txBody>
      </p:sp>
    </p:spTree>
    <p:extLst>
      <p:ext uri="{BB962C8B-B14F-4D97-AF65-F5344CB8AC3E}">
        <p14:creationId xmlns:p14="http://schemas.microsoft.com/office/powerpoint/2010/main" val="24550765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81000" y="274638"/>
            <a:ext cx="8610600" cy="1143000"/>
          </a:xfrm>
        </p:spPr>
        <p:txBody>
          <a:bodyPr>
            <a:normAutofit fontScale="90000"/>
          </a:bodyPr>
          <a:lstStyle/>
          <a:p>
            <a:r>
              <a:rPr lang="en-GB" b="1" i="1" dirty="0"/>
              <a:t>    Advantages of women empowerment</a:t>
            </a:r>
            <a:endParaRPr lang="en-US" b="1" i="1" dirty="0"/>
          </a:p>
        </p:txBody>
      </p:sp>
      <p:sp>
        <p:nvSpPr>
          <p:cNvPr id="98307" name="Content Placeholder 2"/>
          <p:cNvSpPr>
            <a:spLocks noGrp="1"/>
          </p:cNvSpPr>
          <p:nvPr>
            <p:ph idx="1"/>
          </p:nvPr>
        </p:nvSpPr>
        <p:spPr>
          <a:xfrm>
            <a:off x="685800" y="1600778"/>
            <a:ext cx="8000527" cy="4525935"/>
          </a:xfrm>
        </p:spPr>
        <p:txBody>
          <a:bodyPr>
            <a:normAutofit fontScale="77500" lnSpcReduction="20000"/>
          </a:bodyPr>
          <a:lstStyle/>
          <a:p>
            <a:r>
              <a:rPr lang="en-US" dirty="0"/>
              <a:t>Promotes women self esteem and confidence</a:t>
            </a:r>
          </a:p>
          <a:p>
            <a:r>
              <a:rPr lang="en-US" dirty="0"/>
              <a:t>Enables women to make their own choices and decisions,</a:t>
            </a:r>
          </a:p>
          <a:p>
            <a:r>
              <a:rPr lang="en-US" dirty="0"/>
              <a:t>Ensures that women have equal rights to participate in social, religious and public activities.</a:t>
            </a:r>
          </a:p>
          <a:p>
            <a:r>
              <a:rPr lang="en-US" dirty="0"/>
              <a:t>Ensures that women have equal social status in the society.</a:t>
            </a:r>
          </a:p>
          <a:p>
            <a:r>
              <a:rPr lang="en-US" dirty="0"/>
              <a:t>Promote  equal opportunity for education for girls and boys</a:t>
            </a:r>
          </a:p>
          <a:p>
            <a:r>
              <a:rPr lang="en-US" dirty="0"/>
              <a:t>Women get equal employment opportunity without any gender bias.</a:t>
            </a:r>
          </a:p>
          <a:p>
            <a:r>
              <a:rPr lang="en-US" dirty="0"/>
              <a:t>Women are able to get safe and comfortable working environment.</a:t>
            </a:r>
          </a:p>
          <a:p>
            <a:endParaRPr lang="en-US" dirty="0"/>
          </a:p>
        </p:txBody>
      </p:sp>
    </p:spTree>
    <p:extLst>
      <p:ext uri="{BB962C8B-B14F-4D97-AF65-F5344CB8AC3E}">
        <p14:creationId xmlns:p14="http://schemas.microsoft.com/office/powerpoint/2010/main" val="16037251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514350" y="714375"/>
            <a:ext cx="6457950" cy="657225"/>
          </a:xfrm>
        </p:spPr>
        <p:txBody>
          <a:bodyPr>
            <a:normAutofit fontScale="90000"/>
          </a:bodyPr>
          <a:lstStyle/>
          <a:p>
            <a:r>
              <a:rPr lang="en-GB" b="1" i="1" dirty="0"/>
              <a:t>Rights of women</a:t>
            </a:r>
          </a:p>
        </p:txBody>
      </p:sp>
      <p:sp>
        <p:nvSpPr>
          <p:cNvPr id="3" name="Content Placeholder 2"/>
          <p:cNvSpPr>
            <a:spLocks noGrp="1"/>
          </p:cNvSpPr>
          <p:nvPr>
            <p:ph idx="1"/>
          </p:nvPr>
        </p:nvSpPr>
        <p:spPr>
          <a:xfrm>
            <a:off x="838200" y="1600778"/>
            <a:ext cx="7848127" cy="4525935"/>
          </a:xfrm>
        </p:spPr>
        <p:txBody>
          <a:bodyPr/>
          <a:lstStyle/>
          <a:p>
            <a:pPr>
              <a:buFont typeface="Wingdings" panose="05000000000000000000" pitchFamily="2" charset="2"/>
              <a:buChar char="Ø"/>
              <a:defRPr/>
            </a:pPr>
            <a:r>
              <a:rPr lang="en-GB" dirty="0"/>
              <a:t>The right to work as a human being</a:t>
            </a:r>
          </a:p>
          <a:p>
            <a:pPr>
              <a:buFont typeface="Wingdings" panose="05000000000000000000" pitchFamily="2" charset="2"/>
              <a:buChar char="Ø"/>
              <a:defRPr/>
            </a:pPr>
            <a:r>
              <a:rPr lang="en-GB" dirty="0"/>
              <a:t>The right to the same employment opportunities</a:t>
            </a:r>
          </a:p>
          <a:p>
            <a:pPr>
              <a:buFont typeface="Wingdings" panose="05000000000000000000" pitchFamily="2" charset="2"/>
              <a:buChar char="Ø"/>
              <a:defRPr/>
            </a:pPr>
            <a:r>
              <a:rPr lang="en-GB" dirty="0"/>
              <a:t>The right to free choice of profession and employment</a:t>
            </a:r>
          </a:p>
          <a:p>
            <a:pPr>
              <a:buFont typeface="Wingdings" panose="05000000000000000000" pitchFamily="2" charset="2"/>
              <a:buChar char="Ø"/>
              <a:defRPr/>
            </a:pPr>
            <a:r>
              <a:rPr lang="en-GB" dirty="0"/>
              <a:t>The right to social security</a:t>
            </a:r>
          </a:p>
          <a:p>
            <a:pPr>
              <a:buFont typeface="Wingdings" panose="05000000000000000000" pitchFamily="2" charset="2"/>
              <a:buChar char="Ø"/>
              <a:defRPr/>
            </a:pPr>
            <a:r>
              <a:rPr lang="en-GB" dirty="0"/>
              <a:t>The right to protection of health and to safety</a:t>
            </a:r>
          </a:p>
          <a:p>
            <a:pPr marL="0" indent="0">
              <a:buFont typeface="Wingdings 2" pitchFamily="18" charset="2"/>
              <a:buNone/>
              <a:defRPr/>
            </a:pPr>
            <a:r>
              <a:rPr lang="en-GB" dirty="0"/>
              <a:t> </a:t>
            </a:r>
          </a:p>
          <a:p>
            <a:pPr>
              <a:buFont typeface="Wingdings" panose="05000000000000000000" pitchFamily="2" charset="2"/>
              <a:buChar char="Ø"/>
              <a:defRPr/>
            </a:pPr>
            <a:endParaRPr lang="en-GB" dirty="0"/>
          </a:p>
        </p:txBody>
      </p:sp>
    </p:spTree>
    <p:extLst>
      <p:ext uri="{BB962C8B-B14F-4D97-AF65-F5344CB8AC3E}">
        <p14:creationId xmlns:p14="http://schemas.microsoft.com/office/powerpoint/2010/main" val="21933062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14350" y="901700"/>
            <a:ext cx="6457950" cy="927100"/>
          </a:xfrm>
        </p:spPr>
        <p:txBody>
          <a:bodyPr/>
          <a:lstStyle/>
          <a:p>
            <a:r>
              <a:rPr lang="en-GB" b="1" i="1" dirty="0"/>
              <a:t>Empowerment of women</a:t>
            </a:r>
          </a:p>
        </p:txBody>
      </p:sp>
      <p:sp>
        <p:nvSpPr>
          <p:cNvPr id="100355" name="Content Placeholder 2"/>
          <p:cNvSpPr>
            <a:spLocks noGrp="1"/>
          </p:cNvSpPr>
          <p:nvPr>
            <p:ph idx="1"/>
          </p:nvPr>
        </p:nvSpPr>
        <p:spPr>
          <a:xfrm>
            <a:off x="914400" y="1752600"/>
            <a:ext cx="7772400" cy="4724400"/>
          </a:xfrm>
        </p:spPr>
        <p:txBody>
          <a:bodyPr>
            <a:normAutofit fontScale="92500" lnSpcReduction="10000"/>
          </a:bodyPr>
          <a:lstStyle/>
          <a:p>
            <a:pPr>
              <a:buFont typeface="Wingdings" pitchFamily="2" charset="2"/>
              <a:buChar char="Ø"/>
            </a:pPr>
            <a:r>
              <a:rPr lang="en-GB" dirty="0"/>
              <a:t>Economic empowerment</a:t>
            </a:r>
          </a:p>
          <a:p>
            <a:pPr lvl="1">
              <a:buFont typeface="Wingdings" pitchFamily="2" charset="2"/>
              <a:buChar char="ü"/>
            </a:pPr>
            <a:r>
              <a:rPr lang="en-GB" dirty="0"/>
              <a:t>Poverty eradication</a:t>
            </a:r>
          </a:p>
          <a:p>
            <a:pPr lvl="1">
              <a:buFont typeface="Wingdings" pitchFamily="2" charset="2"/>
              <a:buChar char="ü"/>
            </a:pPr>
            <a:r>
              <a:rPr lang="en-GB" dirty="0"/>
              <a:t>Micro credit</a:t>
            </a:r>
          </a:p>
          <a:p>
            <a:pPr lvl="1">
              <a:buFont typeface="Wingdings" pitchFamily="2" charset="2"/>
              <a:buChar char="ü"/>
            </a:pPr>
            <a:r>
              <a:rPr lang="en-GB" dirty="0"/>
              <a:t>Women and economy</a:t>
            </a:r>
          </a:p>
          <a:p>
            <a:pPr lvl="1">
              <a:buFont typeface="Wingdings" pitchFamily="2" charset="2"/>
              <a:buChar char="ü"/>
            </a:pPr>
            <a:r>
              <a:rPr lang="en-GB" dirty="0"/>
              <a:t>Globalization</a:t>
            </a:r>
          </a:p>
          <a:p>
            <a:pPr lvl="1">
              <a:buFont typeface="Wingdings" pitchFamily="2" charset="2"/>
              <a:buChar char="ü"/>
            </a:pPr>
            <a:r>
              <a:rPr lang="en-GB" dirty="0"/>
              <a:t>Women and agriculture</a:t>
            </a:r>
          </a:p>
          <a:p>
            <a:pPr lvl="1">
              <a:buFont typeface="Wingdings" pitchFamily="2" charset="2"/>
              <a:buChar char="ü"/>
            </a:pPr>
            <a:r>
              <a:rPr lang="en-GB" dirty="0"/>
              <a:t>Women and industry</a:t>
            </a:r>
          </a:p>
          <a:p>
            <a:pPr lvl="1">
              <a:buFont typeface="Wingdings" pitchFamily="2" charset="2"/>
              <a:buChar char="ü"/>
            </a:pPr>
            <a:r>
              <a:rPr lang="en-GB" dirty="0"/>
              <a:t>Support service</a:t>
            </a:r>
          </a:p>
          <a:p>
            <a:pPr lvl="1">
              <a:buFont typeface="Wingdings" pitchFamily="2" charset="2"/>
              <a:buChar char="ü"/>
            </a:pPr>
            <a:r>
              <a:rPr lang="en-GB" dirty="0"/>
              <a:t>Occupation integration</a:t>
            </a:r>
          </a:p>
          <a:p>
            <a:pPr lvl="1">
              <a:buFont typeface="Wingdings" pitchFamily="2" charset="2"/>
              <a:buChar char="ü"/>
            </a:pPr>
            <a:r>
              <a:rPr lang="en-GB" dirty="0"/>
              <a:t>Equal pay for equal work</a:t>
            </a:r>
          </a:p>
          <a:p>
            <a:pPr lvl="1">
              <a:buFont typeface="Wingdings" pitchFamily="2" charset="2"/>
              <a:buChar char="ü"/>
            </a:pPr>
            <a:endParaRPr lang="en-GB" dirty="0"/>
          </a:p>
          <a:p>
            <a:pPr lvl="1"/>
            <a:endParaRPr lang="en-GB" dirty="0"/>
          </a:p>
        </p:txBody>
      </p:sp>
    </p:spTree>
    <p:extLst>
      <p:ext uri="{BB962C8B-B14F-4D97-AF65-F5344CB8AC3E}">
        <p14:creationId xmlns:p14="http://schemas.microsoft.com/office/powerpoint/2010/main" val="34503116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514350" y="304800"/>
            <a:ext cx="6457950" cy="1143000"/>
          </a:xfrm>
        </p:spPr>
        <p:txBody>
          <a:bodyPr>
            <a:normAutofit fontScale="90000"/>
          </a:bodyPr>
          <a:lstStyle/>
          <a:p>
            <a:r>
              <a:rPr lang="en-GB" b="1" i="1" dirty="0"/>
              <a:t>Social empowerment of women</a:t>
            </a:r>
          </a:p>
        </p:txBody>
      </p:sp>
      <p:sp>
        <p:nvSpPr>
          <p:cNvPr id="101379" name="Content Placeholder 2"/>
          <p:cNvSpPr>
            <a:spLocks noGrp="1"/>
          </p:cNvSpPr>
          <p:nvPr>
            <p:ph idx="1"/>
          </p:nvPr>
        </p:nvSpPr>
        <p:spPr>
          <a:xfrm>
            <a:off x="914400" y="1600778"/>
            <a:ext cx="7771927" cy="4525935"/>
          </a:xfrm>
        </p:spPr>
        <p:txBody>
          <a:bodyPr>
            <a:normAutofit lnSpcReduction="10000"/>
          </a:bodyPr>
          <a:lstStyle/>
          <a:p>
            <a:pPr>
              <a:buFont typeface="Wingdings" pitchFamily="2" charset="2"/>
              <a:buChar char="Ø"/>
            </a:pPr>
            <a:r>
              <a:rPr lang="en-GB" dirty="0"/>
              <a:t>Education for women</a:t>
            </a:r>
          </a:p>
          <a:p>
            <a:pPr>
              <a:buFont typeface="Wingdings" pitchFamily="2" charset="2"/>
              <a:buChar char="Ø"/>
            </a:pPr>
            <a:r>
              <a:rPr lang="en-GB" dirty="0"/>
              <a:t>Health care for women</a:t>
            </a:r>
          </a:p>
          <a:p>
            <a:pPr>
              <a:buFont typeface="Wingdings" pitchFamily="2" charset="2"/>
              <a:buChar char="Ø"/>
            </a:pPr>
            <a:r>
              <a:rPr lang="en-GB" dirty="0"/>
              <a:t>Participation of women in development of science and technology</a:t>
            </a:r>
          </a:p>
          <a:p>
            <a:pPr>
              <a:buFont typeface="Wingdings" pitchFamily="2" charset="2"/>
              <a:buChar char="Ø"/>
            </a:pPr>
            <a:r>
              <a:rPr lang="en-GB" dirty="0"/>
              <a:t>Nutrition of women</a:t>
            </a:r>
          </a:p>
          <a:p>
            <a:pPr>
              <a:buFont typeface="Wingdings" pitchFamily="2" charset="2"/>
              <a:buChar char="Ø"/>
            </a:pPr>
            <a:r>
              <a:rPr lang="en-GB" dirty="0"/>
              <a:t>Drinking water and sanitation</a:t>
            </a:r>
          </a:p>
          <a:p>
            <a:pPr>
              <a:buFont typeface="Wingdings" pitchFamily="2" charset="2"/>
              <a:buChar char="Ø"/>
            </a:pPr>
            <a:r>
              <a:rPr lang="en-GB" dirty="0"/>
              <a:t>Housing and shelter</a:t>
            </a:r>
          </a:p>
          <a:p>
            <a:pPr>
              <a:buFont typeface="Wingdings" pitchFamily="2" charset="2"/>
              <a:buChar char="Ø"/>
            </a:pPr>
            <a:r>
              <a:rPr lang="en-GB" dirty="0"/>
              <a:t>Environment</a:t>
            </a:r>
          </a:p>
          <a:p>
            <a:pPr>
              <a:buFont typeface="Wingdings" pitchFamily="2" charset="2"/>
              <a:buChar char="Ø"/>
            </a:pPr>
            <a:endParaRPr lang="en-GB" dirty="0"/>
          </a:p>
        </p:txBody>
      </p:sp>
    </p:spTree>
    <p:extLst>
      <p:ext uri="{BB962C8B-B14F-4D97-AF65-F5344CB8AC3E}">
        <p14:creationId xmlns:p14="http://schemas.microsoft.com/office/powerpoint/2010/main" val="30554191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14350" y="788988"/>
            <a:ext cx="6457950" cy="658812"/>
          </a:xfrm>
        </p:spPr>
        <p:txBody>
          <a:bodyPr>
            <a:normAutofit fontScale="90000"/>
          </a:bodyPr>
          <a:lstStyle/>
          <a:p>
            <a:r>
              <a:rPr lang="en-GB" b="1" i="1" dirty="0"/>
              <a:t>Political empowerment</a:t>
            </a:r>
          </a:p>
        </p:txBody>
      </p:sp>
      <p:sp>
        <p:nvSpPr>
          <p:cNvPr id="102403" name="Content Placeholder 2"/>
          <p:cNvSpPr>
            <a:spLocks noGrp="1"/>
          </p:cNvSpPr>
          <p:nvPr>
            <p:ph idx="1"/>
          </p:nvPr>
        </p:nvSpPr>
        <p:spPr>
          <a:xfrm>
            <a:off x="914400" y="1600778"/>
            <a:ext cx="7771927" cy="4525935"/>
          </a:xfrm>
        </p:spPr>
        <p:txBody>
          <a:bodyPr>
            <a:normAutofit fontScale="92500" lnSpcReduction="10000"/>
          </a:bodyPr>
          <a:lstStyle/>
          <a:p>
            <a:pPr>
              <a:buFont typeface="Wingdings" pitchFamily="2" charset="2"/>
              <a:buChar char="Ø"/>
            </a:pPr>
            <a:r>
              <a:rPr lang="en-GB" dirty="0"/>
              <a:t>Affirmative actions </a:t>
            </a:r>
            <a:r>
              <a:rPr lang="en-GB" dirty="0" err="1"/>
              <a:t>eg</a:t>
            </a:r>
            <a:r>
              <a:rPr lang="en-GB" dirty="0"/>
              <a:t> political posts for women</a:t>
            </a:r>
          </a:p>
          <a:p>
            <a:pPr>
              <a:buFont typeface="Wingdings" pitchFamily="2" charset="2"/>
              <a:buChar char="Ø"/>
            </a:pPr>
            <a:r>
              <a:rPr lang="en-GB" dirty="0"/>
              <a:t>Promoting women leadership</a:t>
            </a:r>
          </a:p>
          <a:p>
            <a:pPr>
              <a:buFont typeface="Wingdings" pitchFamily="2" charset="2"/>
              <a:buChar char="Ø"/>
            </a:pPr>
            <a:r>
              <a:rPr lang="en-GB" dirty="0"/>
              <a:t>Women friendly policies</a:t>
            </a:r>
          </a:p>
          <a:p>
            <a:pPr>
              <a:buFont typeface="Wingdings" pitchFamily="2" charset="2"/>
              <a:buChar char="Ø"/>
            </a:pPr>
            <a:r>
              <a:rPr lang="en-GB" dirty="0"/>
              <a:t>Education and training</a:t>
            </a:r>
          </a:p>
          <a:p>
            <a:pPr>
              <a:buFont typeface="Wingdings" pitchFamily="2" charset="2"/>
              <a:buChar char="Ø"/>
            </a:pPr>
            <a:r>
              <a:rPr lang="en-GB" dirty="0"/>
              <a:t>Creating enabling environment for women to engage in politics</a:t>
            </a:r>
          </a:p>
          <a:p>
            <a:pPr>
              <a:buFont typeface="Wingdings" pitchFamily="2" charset="2"/>
              <a:buChar char="Ø"/>
            </a:pPr>
            <a:r>
              <a:rPr lang="en-GB" dirty="0"/>
              <a:t>Empowering women by increasing awareness regarding the rights of an employee</a:t>
            </a:r>
          </a:p>
          <a:p>
            <a:pPr>
              <a:buFont typeface="Wingdings 2" pitchFamily="18" charset="2"/>
              <a:buNone/>
            </a:pPr>
            <a:endParaRPr lang="en-GB" dirty="0"/>
          </a:p>
        </p:txBody>
      </p:sp>
    </p:spTree>
    <p:extLst>
      <p:ext uri="{BB962C8B-B14F-4D97-AF65-F5344CB8AC3E}">
        <p14:creationId xmlns:p14="http://schemas.microsoft.com/office/powerpoint/2010/main" val="209985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Youth issues</a:t>
            </a:r>
          </a:p>
        </p:txBody>
      </p:sp>
      <p:sp>
        <p:nvSpPr>
          <p:cNvPr id="3" name="Content Placeholder 2"/>
          <p:cNvSpPr>
            <a:spLocks noGrp="1"/>
          </p:cNvSpPr>
          <p:nvPr>
            <p:ph idx="1"/>
          </p:nvPr>
        </p:nvSpPr>
        <p:spPr>
          <a:xfrm>
            <a:off x="838200" y="1219200"/>
            <a:ext cx="7848127" cy="4907513"/>
          </a:xfrm>
        </p:spPr>
        <p:txBody>
          <a:bodyPr>
            <a:normAutofit lnSpcReduction="10000"/>
          </a:bodyPr>
          <a:lstStyle/>
          <a:p>
            <a:pPr indent="-274320">
              <a:spcBef>
                <a:spcPct val="0"/>
              </a:spcBef>
              <a:buFontTx/>
              <a:buChar char="•"/>
              <a:defRPr/>
            </a:pPr>
            <a:r>
              <a:rPr lang="en-GB" altLang="en-US" sz="2000" kern="0" dirty="0">
                <a:solidFill>
                  <a:srgbClr val="000099"/>
                </a:solidFill>
                <a:latin typeface="Calibri" pitchFamily="34" charset="0"/>
              </a:rPr>
              <a:t>The youth’s </a:t>
            </a:r>
            <a:r>
              <a:rPr lang="en-GB" altLang="en-US" sz="2000" kern="0" dirty="0">
                <a:solidFill>
                  <a:srgbClr val="FF0000"/>
                </a:solidFill>
                <a:latin typeface="Calibri" pitchFamily="34" charset="0"/>
              </a:rPr>
              <a:t>top</a:t>
            </a:r>
            <a:r>
              <a:rPr lang="en-GB" altLang="en-US" sz="2000" kern="0" dirty="0">
                <a:solidFill>
                  <a:srgbClr val="000099"/>
                </a:solidFill>
                <a:latin typeface="Calibri" pitchFamily="34" charset="0"/>
              </a:rPr>
              <a:t> </a:t>
            </a:r>
            <a:r>
              <a:rPr lang="en-GB" altLang="en-US" sz="2000" kern="0" dirty="0">
                <a:solidFill>
                  <a:srgbClr val="FF0000"/>
                </a:solidFill>
                <a:latin typeface="Calibri" pitchFamily="34" charset="0"/>
              </a:rPr>
              <a:t>3 fears</a:t>
            </a:r>
            <a:r>
              <a:rPr lang="en-GB" altLang="en-US" sz="2000" kern="0" dirty="0">
                <a:solidFill>
                  <a:srgbClr val="000099"/>
                </a:solidFill>
                <a:latin typeface="Calibri" pitchFamily="34" charset="0"/>
              </a:rPr>
              <a:t> are; </a:t>
            </a:r>
          </a:p>
          <a:p>
            <a:pPr marL="640080" lvl="1" indent="-274320">
              <a:spcBef>
                <a:spcPct val="0"/>
              </a:spcBef>
              <a:buFontTx/>
              <a:buChar char="•"/>
              <a:defRPr/>
            </a:pPr>
            <a:r>
              <a:rPr lang="en-GB" altLang="en-US" kern="0" dirty="0">
                <a:solidFill>
                  <a:srgbClr val="000099"/>
                </a:solidFill>
                <a:latin typeface="Calibri" pitchFamily="34" charset="0"/>
              </a:rPr>
              <a:t>Unemployment</a:t>
            </a:r>
          </a:p>
          <a:p>
            <a:pPr marL="640080" lvl="1" indent="-274320">
              <a:spcBef>
                <a:spcPct val="0"/>
              </a:spcBef>
              <a:buFontTx/>
              <a:buChar char="•"/>
              <a:defRPr/>
            </a:pPr>
            <a:r>
              <a:rPr lang="en-GB" altLang="en-US" kern="0" dirty="0">
                <a:solidFill>
                  <a:srgbClr val="000099"/>
                </a:solidFill>
                <a:latin typeface="Calibri" pitchFamily="34" charset="0"/>
              </a:rPr>
              <a:t>Pregnancy </a:t>
            </a:r>
          </a:p>
          <a:p>
            <a:pPr marL="640080" lvl="1" indent="-274320">
              <a:spcBef>
                <a:spcPct val="0"/>
              </a:spcBef>
              <a:buFontTx/>
              <a:buChar char="•"/>
              <a:defRPr/>
            </a:pPr>
            <a:r>
              <a:rPr lang="en-GB" altLang="en-US" kern="0" dirty="0">
                <a:solidFill>
                  <a:srgbClr val="000099"/>
                </a:solidFill>
                <a:latin typeface="Calibri" pitchFamily="34" charset="0"/>
              </a:rPr>
              <a:t>HIV &amp; AIDS. </a:t>
            </a:r>
          </a:p>
          <a:p>
            <a:pPr indent="-274320">
              <a:spcBef>
                <a:spcPct val="0"/>
              </a:spcBef>
              <a:buFontTx/>
              <a:buChar char="•"/>
              <a:defRPr/>
            </a:pPr>
            <a:r>
              <a:rPr lang="en-US" altLang="en-US" sz="2000" kern="0" dirty="0">
                <a:solidFill>
                  <a:srgbClr val="000099"/>
                </a:solidFill>
                <a:latin typeface="Calibri" pitchFamily="34" charset="0"/>
              </a:rPr>
              <a:t>These fears have contributed to an </a:t>
            </a:r>
            <a:r>
              <a:rPr lang="en-US" altLang="en-US" sz="2000" kern="0" dirty="0">
                <a:solidFill>
                  <a:srgbClr val="FF0000"/>
                </a:solidFill>
                <a:latin typeface="Calibri" pitchFamily="34" charset="0"/>
              </a:rPr>
              <a:t>erosion of hopefulness</a:t>
            </a:r>
            <a:r>
              <a:rPr lang="en-US" altLang="en-US" sz="2000" kern="0" dirty="0">
                <a:solidFill>
                  <a:srgbClr val="000099"/>
                </a:solidFill>
                <a:latin typeface="Calibri" pitchFamily="34" charset="0"/>
              </a:rPr>
              <a:t> and a heightened willingness to </a:t>
            </a:r>
            <a:r>
              <a:rPr lang="en-US" altLang="en-US" sz="2000" kern="0" dirty="0">
                <a:solidFill>
                  <a:srgbClr val="FF0000"/>
                </a:solidFill>
                <a:latin typeface="Calibri" pitchFamily="34" charset="0"/>
              </a:rPr>
              <a:t>take risks</a:t>
            </a:r>
            <a:r>
              <a:rPr lang="en-US" altLang="en-US" sz="2000" kern="0" dirty="0">
                <a:solidFill>
                  <a:srgbClr val="000099"/>
                </a:solidFill>
                <a:latin typeface="Calibri" pitchFamily="34" charset="0"/>
              </a:rPr>
              <a:t>.</a:t>
            </a:r>
          </a:p>
          <a:p>
            <a:pPr indent="-274320">
              <a:spcBef>
                <a:spcPct val="0"/>
              </a:spcBef>
              <a:buFontTx/>
              <a:buChar char="•"/>
              <a:defRPr/>
            </a:pPr>
            <a:r>
              <a:rPr lang="en-US" altLang="en-US" sz="2000" kern="0" dirty="0">
                <a:solidFill>
                  <a:srgbClr val="FF0000"/>
                </a:solidFill>
                <a:latin typeface="Calibri" pitchFamily="34" charset="0"/>
              </a:rPr>
              <a:t>Connections are key</a:t>
            </a:r>
            <a:r>
              <a:rPr lang="en-US" altLang="en-US" sz="2000" kern="0" dirty="0">
                <a:solidFill>
                  <a:srgbClr val="000099"/>
                </a:solidFill>
                <a:latin typeface="Calibri" pitchFamily="34" charset="0"/>
              </a:rPr>
              <a:t> - positive relationships with peers, adults, and institutions, and community support provide a safety net to support healthy transitions.</a:t>
            </a:r>
          </a:p>
          <a:p>
            <a:pPr indent="-274320">
              <a:spcBef>
                <a:spcPct val="0"/>
              </a:spcBef>
              <a:buFontTx/>
              <a:buChar char="•"/>
              <a:defRPr/>
            </a:pPr>
            <a:r>
              <a:rPr lang="en-US" altLang="en-US" sz="2000" kern="0" dirty="0">
                <a:solidFill>
                  <a:srgbClr val="000099"/>
                </a:solidFill>
                <a:latin typeface="Calibri" pitchFamily="34" charset="0"/>
              </a:rPr>
              <a:t>High rates of youth </a:t>
            </a:r>
            <a:r>
              <a:rPr lang="en-US" altLang="en-US" sz="2000" kern="0" dirty="0">
                <a:solidFill>
                  <a:srgbClr val="FF0000"/>
                </a:solidFill>
                <a:latin typeface="Calibri" pitchFamily="34" charset="0"/>
              </a:rPr>
              <a:t>unemployment</a:t>
            </a:r>
            <a:r>
              <a:rPr lang="en-US" altLang="en-US" sz="2000" kern="0" dirty="0">
                <a:solidFill>
                  <a:srgbClr val="000099"/>
                </a:solidFill>
                <a:latin typeface="Calibri" pitchFamily="34" charset="0"/>
              </a:rPr>
              <a:t> </a:t>
            </a:r>
            <a:r>
              <a:rPr lang="en-US" altLang="en-US" sz="1600" kern="0" dirty="0">
                <a:solidFill>
                  <a:srgbClr val="000099"/>
                </a:solidFill>
                <a:latin typeface="Calibri" pitchFamily="34" charset="0"/>
              </a:rPr>
              <a:t>[2.5m]</a:t>
            </a:r>
            <a:r>
              <a:rPr lang="en-US" altLang="en-US" sz="2000" kern="0" dirty="0">
                <a:solidFill>
                  <a:srgbClr val="000099"/>
                </a:solidFill>
                <a:latin typeface="Calibri" pitchFamily="34" charset="0"/>
              </a:rPr>
              <a:t> and limited access to resources for youth to establish themselves in enterprise/self-employment.</a:t>
            </a:r>
          </a:p>
          <a:p>
            <a:pPr indent="-274320">
              <a:spcBef>
                <a:spcPct val="0"/>
              </a:spcBef>
              <a:buFontTx/>
              <a:buChar char="•"/>
              <a:defRPr/>
            </a:pPr>
            <a:r>
              <a:rPr lang="en-US" altLang="en-US" sz="2000" kern="0" dirty="0">
                <a:solidFill>
                  <a:srgbClr val="000099"/>
                </a:solidFill>
                <a:latin typeface="Calibri" pitchFamily="34" charset="0"/>
              </a:rPr>
              <a:t>Limited access to </a:t>
            </a:r>
            <a:r>
              <a:rPr lang="en-US" altLang="en-US" sz="2000" kern="0" dirty="0">
                <a:solidFill>
                  <a:srgbClr val="FF0000"/>
                </a:solidFill>
                <a:latin typeface="Calibri" pitchFamily="34" charset="0"/>
              </a:rPr>
              <a:t>comprehensive</a:t>
            </a:r>
            <a:r>
              <a:rPr lang="en-US" altLang="en-US" sz="2000" kern="0" dirty="0">
                <a:solidFill>
                  <a:srgbClr val="000099"/>
                </a:solidFill>
                <a:latin typeface="Calibri" pitchFamily="34" charset="0"/>
              </a:rPr>
              <a:t> information and services on HIV &amp; AIDS and SRH. </a:t>
            </a:r>
          </a:p>
          <a:p>
            <a:pPr indent="-274320">
              <a:spcBef>
                <a:spcPct val="0"/>
              </a:spcBef>
              <a:buFontTx/>
              <a:buChar char="•"/>
              <a:defRPr/>
            </a:pPr>
            <a:endParaRPr lang="en-US" altLang="en-US" sz="2000" kern="0" dirty="0">
              <a:solidFill>
                <a:srgbClr val="000099"/>
              </a:solidFill>
              <a:latin typeface="Calibri" pitchFamily="34" charset="0"/>
            </a:endParaRPr>
          </a:p>
          <a:p>
            <a:pPr indent="-274320">
              <a:spcBef>
                <a:spcPct val="0"/>
              </a:spcBef>
              <a:buFontTx/>
              <a:buChar char="•"/>
              <a:defRPr/>
            </a:pPr>
            <a:r>
              <a:rPr lang="en-GB" altLang="en-US" sz="2000" kern="0" dirty="0">
                <a:solidFill>
                  <a:srgbClr val="000099"/>
                </a:solidFill>
                <a:latin typeface="Calibri" pitchFamily="34" charset="0"/>
              </a:rPr>
              <a:t>Youth prevention services have been operating in </a:t>
            </a:r>
            <a:r>
              <a:rPr lang="en-GB" altLang="en-US" sz="2000" kern="0" dirty="0">
                <a:solidFill>
                  <a:srgbClr val="FF0000"/>
                </a:solidFill>
                <a:latin typeface="Calibri" pitchFamily="34" charset="0"/>
              </a:rPr>
              <a:t>isolation</a:t>
            </a:r>
            <a:r>
              <a:rPr lang="en-GB" altLang="en-US" sz="2000" kern="0" dirty="0">
                <a:solidFill>
                  <a:srgbClr val="000099"/>
                </a:solidFill>
                <a:latin typeface="Calibri" pitchFamily="34" charset="0"/>
              </a:rPr>
              <a:t>.</a:t>
            </a:r>
            <a:endParaRPr lang="en-US" dirty="0"/>
          </a:p>
        </p:txBody>
      </p:sp>
    </p:spTree>
    <p:extLst>
      <p:ext uri="{BB962C8B-B14F-4D97-AF65-F5344CB8AC3E}">
        <p14:creationId xmlns:p14="http://schemas.microsoft.com/office/powerpoint/2010/main" val="24409189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514350" y="703263"/>
            <a:ext cx="6457950" cy="668337"/>
          </a:xfrm>
        </p:spPr>
        <p:txBody>
          <a:bodyPr>
            <a:normAutofit fontScale="90000"/>
          </a:bodyPr>
          <a:lstStyle/>
          <a:p>
            <a:r>
              <a:rPr lang="en-GB" b="1" i="1" dirty="0"/>
              <a:t>Cultural empowerment of women</a:t>
            </a:r>
          </a:p>
        </p:txBody>
      </p:sp>
      <p:sp>
        <p:nvSpPr>
          <p:cNvPr id="103427" name="Content Placeholder 2"/>
          <p:cNvSpPr>
            <a:spLocks noGrp="1"/>
          </p:cNvSpPr>
          <p:nvPr>
            <p:ph idx="1"/>
          </p:nvPr>
        </p:nvSpPr>
        <p:spPr>
          <a:xfrm>
            <a:off x="838200" y="1600778"/>
            <a:ext cx="7848127" cy="4525935"/>
          </a:xfrm>
        </p:spPr>
        <p:txBody>
          <a:bodyPr/>
          <a:lstStyle/>
          <a:p>
            <a:pPr>
              <a:buFont typeface="Wingdings" pitchFamily="2" charset="2"/>
              <a:buChar char="Ø"/>
            </a:pPr>
            <a:r>
              <a:rPr lang="en-GB" dirty="0"/>
              <a:t>Advocacy against harmful cultural practices</a:t>
            </a:r>
          </a:p>
          <a:p>
            <a:pPr>
              <a:buFont typeface="Wingdings" pitchFamily="2" charset="2"/>
              <a:buChar char="Ø"/>
            </a:pPr>
            <a:r>
              <a:rPr lang="en-GB" dirty="0"/>
              <a:t>There should be a change in mind set of society on a fundamental level. </a:t>
            </a:r>
          </a:p>
          <a:p>
            <a:pPr>
              <a:buFont typeface="Wingdings" pitchFamily="2" charset="2"/>
              <a:buChar char="Ø"/>
            </a:pPr>
            <a:r>
              <a:rPr lang="en-GB" dirty="0"/>
              <a:t>Cultural empowerment as such can be achieved only when women are treated as human beings first and foremost</a:t>
            </a:r>
          </a:p>
        </p:txBody>
      </p:sp>
    </p:spTree>
    <p:extLst>
      <p:ext uri="{BB962C8B-B14F-4D97-AF65-F5344CB8AC3E}">
        <p14:creationId xmlns:p14="http://schemas.microsoft.com/office/powerpoint/2010/main" val="20349267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914400" y="76200"/>
            <a:ext cx="7772400" cy="914400"/>
          </a:xfrm>
        </p:spPr>
        <p:txBody>
          <a:bodyPr>
            <a:normAutofit fontScale="90000"/>
          </a:bodyPr>
          <a:lstStyle/>
          <a:p>
            <a:r>
              <a:rPr lang="en-US" b="1" i="1" dirty="0"/>
              <a:t>Women’s empowerment principals</a:t>
            </a:r>
          </a:p>
        </p:txBody>
      </p:sp>
      <p:sp>
        <p:nvSpPr>
          <p:cNvPr id="3" name="Content Placeholder 2"/>
          <p:cNvSpPr>
            <a:spLocks noGrp="1"/>
          </p:cNvSpPr>
          <p:nvPr>
            <p:ph idx="1"/>
          </p:nvPr>
        </p:nvSpPr>
        <p:spPr>
          <a:xfrm>
            <a:off x="838200" y="838200"/>
            <a:ext cx="8305800" cy="6019800"/>
          </a:xfrm>
        </p:spPr>
        <p:txBody>
          <a:bodyPr>
            <a:normAutofit/>
          </a:bodyPr>
          <a:lstStyle/>
          <a:p>
            <a:pPr marL="514350" indent="-514350">
              <a:buFont typeface="+mj-lt"/>
              <a:buAutoNum type="arabicPeriod"/>
              <a:defRPr/>
            </a:pPr>
            <a:r>
              <a:rPr lang="en-US" sz="2400" dirty="0"/>
              <a:t>Establish high-level corporate leadership for gender equality. </a:t>
            </a:r>
          </a:p>
          <a:p>
            <a:pPr marL="514350" indent="-514350">
              <a:buFont typeface="+mj-lt"/>
              <a:buAutoNum type="arabicPeriod"/>
              <a:defRPr/>
            </a:pPr>
            <a:r>
              <a:rPr lang="en-US" sz="2400" dirty="0"/>
              <a:t>Treat all women and men fairly at work – respect and support human rights and nondiscrimination. </a:t>
            </a:r>
          </a:p>
          <a:p>
            <a:pPr marL="514350" indent="-514350">
              <a:buFont typeface="+mj-lt"/>
              <a:buAutoNum type="arabicPeriod"/>
              <a:defRPr/>
            </a:pPr>
            <a:r>
              <a:rPr lang="en-US" sz="2400" dirty="0"/>
              <a:t>Ensure the health, safety and well-being of all women and men workers. </a:t>
            </a:r>
          </a:p>
          <a:p>
            <a:pPr marL="514350" indent="-514350">
              <a:buFont typeface="+mj-lt"/>
              <a:buAutoNum type="arabicPeriod"/>
              <a:defRPr/>
            </a:pPr>
            <a:r>
              <a:rPr lang="en-US" sz="2400" dirty="0"/>
              <a:t>Promote education, training and professional development for women. </a:t>
            </a:r>
          </a:p>
          <a:p>
            <a:pPr marL="514350" indent="-514350">
              <a:buFont typeface="+mj-lt"/>
              <a:buAutoNum type="arabicPeriod"/>
              <a:defRPr/>
            </a:pPr>
            <a:r>
              <a:rPr lang="en-US" sz="2400" dirty="0"/>
              <a:t>Implement enterprise development, supply chain and marketing practices that empower women. </a:t>
            </a:r>
          </a:p>
          <a:p>
            <a:pPr marL="514350" indent="-514350">
              <a:buFont typeface="+mj-lt"/>
              <a:buAutoNum type="arabicPeriod"/>
              <a:defRPr/>
            </a:pPr>
            <a:r>
              <a:rPr lang="en-US" sz="2400" dirty="0"/>
              <a:t>Promote equality through community initiatives and advocacy. </a:t>
            </a:r>
          </a:p>
          <a:p>
            <a:pPr marL="514350" indent="-514350">
              <a:buFont typeface="+mj-lt"/>
              <a:buAutoNum type="arabicPeriod"/>
              <a:defRPr/>
            </a:pPr>
            <a:r>
              <a:rPr lang="en-US" sz="2400" dirty="0"/>
              <a:t>Measure and publicly report on progress to achieve gender equality. </a:t>
            </a:r>
          </a:p>
          <a:p>
            <a:pPr>
              <a:defRPr/>
            </a:pPr>
            <a:endParaRPr lang="en-US" dirty="0"/>
          </a:p>
        </p:txBody>
      </p:sp>
    </p:spTree>
    <p:extLst>
      <p:ext uri="{BB962C8B-B14F-4D97-AF65-F5344CB8AC3E}">
        <p14:creationId xmlns:p14="http://schemas.microsoft.com/office/powerpoint/2010/main" val="39495861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b="1" i="1" dirty="0"/>
              <a:t>Gender Mainstreaming</a:t>
            </a:r>
          </a:p>
        </p:txBody>
      </p:sp>
      <p:sp>
        <p:nvSpPr>
          <p:cNvPr id="133123" name="Content Placeholder 2"/>
          <p:cNvSpPr>
            <a:spLocks noGrp="1"/>
          </p:cNvSpPr>
          <p:nvPr>
            <p:ph idx="1"/>
          </p:nvPr>
        </p:nvSpPr>
        <p:spPr>
          <a:xfrm>
            <a:off x="914400" y="1600778"/>
            <a:ext cx="7771927" cy="4525935"/>
          </a:xfrm>
        </p:spPr>
        <p:txBody>
          <a:bodyPr>
            <a:normAutofit fontScale="92500" lnSpcReduction="10000"/>
          </a:bodyPr>
          <a:lstStyle/>
          <a:p>
            <a:r>
              <a:rPr lang="en-US" dirty="0"/>
              <a:t>It is the process of integrating a gender equality perspective into the development process at all  stages  and  levels.</a:t>
            </a:r>
          </a:p>
          <a:p>
            <a:r>
              <a:rPr lang="en-US" dirty="0"/>
              <a:t>Gender Mainstreaming is the process of assessing the implications for women and men of any planned action, including legislation, policies or </a:t>
            </a:r>
            <a:r>
              <a:rPr lang="en-US" dirty="0" err="1"/>
              <a:t>programmes</a:t>
            </a:r>
            <a:r>
              <a:rPr lang="en-US" dirty="0"/>
              <a:t>, in any area at all levels.</a:t>
            </a:r>
          </a:p>
          <a:p>
            <a:r>
              <a:rPr lang="en-US" dirty="0"/>
              <a:t>Gender mainstreaming  is  a  strategy  for  the  achievement  of  gender equality and equity.</a:t>
            </a:r>
          </a:p>
        </p:txBody>
      </p:sp>
    </p:spTree>
    <p:extLst>
      <p:ext uri="{BB962C8B-B14F-4D97-AF65-F5344CB8AC3E}">
        <p14:creationId xmlns:p14="http://schemas.microsoft.com/office/powerpoint/2010/main" val="28973573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b="1" i="1" dirty="0" err="1"/>
              <a:t>Cont</a:t>
            </a:r>
            <a:r>
              <a:rPr lang="en-US" b="1" i="1" dirty="0"/>
              <a:t>…</a:t>
            </a:r>
          </a:p>
        </p:txBody>
      </p:sp>
      <p:sp>
        <p:nvSpPr>
          <p:cNvPr id="134147" name="Content Placeholder 2"/>
          <p:cNvSpPr>
            <a:spLocks noGrp="1"/>
          </p:cNvSpPr>
          <p:nvPr>
            <p:ph idx="1"/>
          </p:nvPr>
        </p:nvSpPr>
        <p:spPr>
          <a:xfrm>
            <a:off x="914400" y="1600778"/>
            <a:ext cx="7771927" cy="4525935"/>
          </a:xfrm>
        </p:spPr>
        <p:txBody>
          <a:bodyPr>
            <a:normAutofit fontScale="92500" lnSpcReduction="20000"/>
          </a:bodyPr>
          <a:lstStyle/>
          <a:p>
            <a:r>
              <a:rPr lang="en-US" dirty="0"/>
              <a:t>Gender Mainstreaming includes gender-specific activities and affirmative action, whenever women or men are in a particularly disadvantageous position. </a:t>
            </a:r>
          </a:p>
          <a:p>
            <a:r>
              <a:rPr lang="en-US" dirty="0"/>
              <a:t>Gender-specific interventions can target women exclusively, men and women together, or only men, to enable them to participate in and benefit equally from development efforts.</a:t>
            </a:r>
          </a:p>
          <a:p>
            <a:r>
              <a:rPr lang="en-US" dirty="0"/>
              <a:t>These are necessary temporary measures designed to combat the direct and indirect consequences of past discrimination</a:t>
            </a:r>
          </a:p>
          <a:p>
            <a:endParaRPr lang="en-US" dirty="0"/>
          </a:p>
        </p:txBody>
      </p:sp>
    </p:spTree>
    <p:extLst>
      <p:ext uri="{BB962C8B-B14F-4D97-AF65-F5344CB8AC3E}">
        <p14:creationId xmlns:p14="http://schemas.microsoft.com/office/powerpoint/2010/main" val="10796303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b="1" i="1" dirty="0"/>
              <a:t>  Purpose of gender mainstreaming</a:t>
            </a:r>
          </a:p>
        </p:txBody>
      </p:sp>
      <p:sp>
        <p:nvSpPr>
          <p:cNvPr id="136195" name="Content Placeholder 2"/>
          <p:cNvSpPr>
            <a:spLocks noGrp="1"/>
          </p:cNvSpPr>
          <p:nvPr>
            <p:ph idx="1"/>
          </p:nvPr>
        </p:nvSpPr>
        <p:spPr>
          <a:xfrm>
            <a:off x="838200" y="1600778"/>
            <a:ext cx="7848127" cy="4525935"/>
          </a:xfrm>
        </p:spPr>
        <p:txBody>
          <a:bodyPr>
            <a:normAutofit fontScale="92500"/>
          </a:bodyPr>
          <a:lstStyle/>
          <a:p>
            <a:pPr marL="342900" indent="-342900">
              <a:buFont typeface="Arial" pitchFamily="34" charset="0"/>
              <a:buChar char="•"/>
              <a:defRPr/>
            </a:pPr>
            <a:r>
              <a:rPr lang="en-GB" sz="2800" dirty="0"/>
              <a:t>To  Reduce gender inequities that may exist in a given project area; </a:t>
            </a:r>
          </a:p>
          <a:p>
            <a:pPr marL="342900" indent="-342900">
              <a:buFont typeface="Arial" pitchFamily="34" charset="0"/>
              <a:buChar char="•"/>
              <a:defRPr/>
            </a:pPr>
            <a:r>
              <a:rPr lang="en-GB" sz="2800" dirty="0"/>
              <a:t>To  Ensure women and men’s specific needs are satisfied, that they benefit from the project and that the project impacts positively on their lives;</a:t>
            </a:r>
          </a:p>
          <a:p>
            <a:pPr marL="342900" indent="-342900">
              <a:buFont typeface="Arial" pitchFamily="34" charset="0"/>
              <a:buChar char="•"/>
              <a:defRPr/>
            </a:pPr>
            <a:r>
              <a:rPr lang="en-GB" sz="2800" dirty="0"/>
              <a:t>To  Create the conditions for the equitable access of men and women to project resources and benefits; </a:t>
            </a:r>
          </a:p>
          <a:p>
            <a:pPr marL="342900" indent="-342900">
              <a:buFont typeface="Arial" pitchFamily="34" charset="0"/>
              <a:buChar char="•"/>
              <a:defRPr/>
            </a:pPr>
            <a:r>
              <a:rPr lang="en-GB" sz="2800" dirty="0"/>
              <a:t>To Create the conditions for the equitable participation in project implementation and decision making processes. </a:t>
            </a:r>
          </a:p>
          <a:p>
            <a:pPr>
              <a:defRPr/>
            </a:pPr>
            <a:endParaRPr lang="en-GB" sz="2800" dirty="0"/>
          </a:p>
          <a:p>
            <a:pPr>
              <a:defRPr/>
            </a:pPr>
            <a:endParaRPr lang="en-US" dirty="0"/>
          </a:p>
        </p:txBody>
      </p:sp>
    </p:spTree>
    <p:extLst>
      <p:ext uri="{BB962C8B-B14F-4D97-AF65-F5344CB8AC3E}">
        <p14:creationId xmlns:p14="http://schemas.microsoft.com/office/powerpoint/2010/main" val="42939996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b="1" i="1" dirty="0"/>
              <a:t>Levels of gender mainstreaming</a:t>
            </a:r>
          </a:p>
        </p:txBody>
      </p:sp>
      <p:sp>
        <p:nvSpPr>
          <p:cNvPr id="136195" name="Content Placeholder 2"/>
          <p:cNvSpPr>
            <a:spLocks noGrp="1"/>
          </p:cNvSpPr>
          <p:nvPr>
            <p:ph idx="1"/>
          </p:nvPr>
        </p:nvSpPr>
        <p:spPr>
          <a:xfrm>
            <a:off x="990600" y="1600778"/>
            <a:ext cx="7695727" cy="4525935"/>
          </a:xfrm>
        </p:spPr>
        <p:txBody>
          <a:bodyPr/>
          <a:lstStyle/>
          <a:p>
            <a:r>
              <a:rPr lang="en-US" sz="3200" dirty="0"/>
              <a:t>Gender mainstreaming can be done at the following levels:</a:t>
            </a:r>
          </a:p>
          <a:p>
            <a:pPr marL="1063625" lvl="2" indent="-514350">
              <a:buFont typeface="Franklin Gothic Book" pitchFamily="34" charset="0"/>
              <a:buAutoNum type="arabicPeriod"/>
            </a:pPr>
            <a:r>
              <a:rPr lang="en-US" sz="3200" dirty="0"/>
              <a:t>Policy </a:t>
            </a:r>
          </a:p>
          <a:p>
            <a:pPr marL="1063625" lvl="2" indent="-514350">
              <a:buFont typeface="Franklin Gothic Book" pitchFamily="34" charset="0"/>
              <a:buAutoNum type="arabicPeriod"/>
            </a:pPr>
            <a:r>
              <a:rPr lang="en-US" sz="3200" dirty="0"/>
              <a:t>Institutional /organizational </a:t>
            </a:r>
          </a:p>
          <a:p>
            <a:pPr marL="1063625" lvl="2" indent="-514350">
              <a:buFont typeface="Franklin Gothic Book" pitchFamily="34" charset="0"/>
              <a:buAutoNum type="arabicPeriod"/>
            </a:pPr>
            <a:r>
              <a:rPr lang="en-US" sz="3200" dirty="0" err="1"/>
              <a:t>Programmes</a:t>
            </a:r>
            <a:r>
              <a:rPr lang="en-US" sz="3200" dirty="0"/>
              <a:t>/project</a:t>
            </a:r>
          </a:p>
        </p:txBody>
      </p:sp>
    </p:spTree>
    <p:extLst>
      <p:ext uri="{BB962C8B-B14F-4D97-AF65-F5344CB8AC3E}">
        <p14:creationId xmlns:p14="http://schemas.microsoft.com/office/powerpoint/2010/main" val="31807198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normAutofit fontScale="90000"/>
          </a:bodyPr>
          <a:lstStyle/>
          <a:p>
            <a:r>
              <a:rPr lang="en-US" b="1" i="1" dirty="0"/>
              <a:t>Conditions for effective gender mainstreaming</a:t>
            </a:r>
          </a:p>
        </p:txBody>
      </p:sp>
      <p:sp>
        <p:nvSpPr>
          <p:cNvPr id="137219" name="Content Placeholder 2"/>
          <p:cNvSpPr>
            <a:spLocks noGrp="1"/>
          </p:cNvSpPr>
          <p:nvPr>
            <p:ph idx="1"/>
          </p:nvPr>
        </p:nvSpPr>
        <p:spPr>
          <a:xfrm>
            <a:off x="914400" y="1447800"/>
            <a:ext cx="7772400" cy="5105400"/>
          </a:xfrm>
        </p:spPr>
        <p:txBody>
          <a:bodyPr>
            <a:normAutofit fontScale="85000" lnSpcReduction="10000"/>
          </a:bodyPr>
          <a:lstStyle/>
          <a:p>
            <a:r>
              <a:rPr lang="en-US"/>
              <a:t>Effective gender mainstreaming can occur if the following are in place:</a:t>
            </a:r>
          </a:p>
          <a:p>
            <a:pPr lvl="2"/>
            <a:r>
              <a:rPr lang="en-US" sz="2400"/>
              <a:t>A clear gender policy</a:t>
            </a:r>
          </a:p>
          <a:p>
            <a:pPr lvl="2"/>
            <a:r>
              <a:rPr lang="en-US" sz="2400"/>
              <a:t>Practical coordination of all gender mainstreaming initiatives</a:t>
            </a:r>
          </a:p>
          <a:p>
            <a:pPr lvl="2"/>
            <a:r>
              <a:rPr lang="en-US" sz="2400"/>
              <a:t>A clear guide on gender mainstreaming and best practices</a:t>
            </a:r>
          </a:p>
          <a:p>
            <a:pPr lvl="2"/>
            <a:r>
              <a:rPr lang="en-US" sz="2400"/>
              <a:t>Training and capacity building</a:t>
            </a:r>
          </a:p>
          <a:p>
            <a:pPr lvl="2"/>
            <a:r>
              <a:rPr lang="en-US" sz="2400"/>
              <a:t>Awareness creation and advocacy on gender mainstreaming</a:t>
            </a:r>
          </a:p>
          <a:p>
            <a:pPr lvl="2"/>
            <a:r>
              <a:rPr lang="en-US" sz="2400"/>
              <a:t>Partnerships and networking for persons and institutions</a:t>
            </a:r>
          </a:p>
          <a:p>
            <a:pPr lvl="2"/>
            <a:r>
              <a:rPr lang="en-US" sz="2400"/>
              <a:t>Research and information dissemination on gender issues</a:t>
            </a:r>
          </a:p>
          <a:p>
            <a:pPr lvl="2"/>
            <a:r>
              <a:rPr lang="en-US" sz="2400"/>
              <a:t>Sex disaggregated data </a:t>
            </a:r>
          </a:p>
          <a:p>
            <a:pPr lvl="2"/>
            <a:r>
              <a:rPr lang="en-US" sz="2400"/>
              <a:t>Resources mobilization</a:t>
            </a:r>
          </a:p>
          <a:p>
            <a:pPr lvl="2"/>
            <a:r>
              <a:rPr lang="en-US" sz="2400"/>
              <a:t>Monitoring, evaluation and reporting.</a:t>
            </a:r>
          </a:p>
        </p:txBody>
      </p:sp>
    </p:spTree>
    <p:extLst>
      <p:ext uri="{BB962C8B-B14F-4D97-AF65-F5344CB8AC3E}">
        <p14:creationId xmlns:p14="http://schemas.microsoft.com/office/powerpoint/2010/main" val="42852236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57200" y="0"/>
            <a:ext cx="8534400" cy="1066800"/>
          </a:xfrm>
        </p:spPr>
        <p:txBody>
          <a:bodyPr/>
          <a:lstStyle/>
          <a:p>
            <a:r>
              <a:rPr lang="en-US" sz="3600" b="1" i="1" dirty="0"/>
              <a:t>  Ways of achieving gender mainstreaming</a:t>
            </a:r>
          </a:p>
        </p:txBody>
      </p:sp>
      <p:sp>
        <p:nvSpPr>
          <p:cNvPr id="138243" name="Content Placeholder 2"/>
          <p:cNvSpPr>
            <a:spLocks noGrp="1"/>
          </p:cNvSpPr>
          <p:nvPr>
            <p:ph idx="1"/>
          </p:nvPr>
        </p:nvSpPr>
        <p:spPr>
          <a:xfrm>
            <a:off x="685800" y="914400"/>
            <a:ext cx="8458200" cy="5181600"/>
          </a:xfrm>
        </p:spPr>
        <p:txBody>
          <a:bodyPr>
            <a:normAutofit fontScale="92500" lnSpcReduction="20000"/>
          </a:bodyPr>
          <a:lstStyle/>
          <a:p>
            <a:pPr>
              <a:buFont typeface="Wingdings 2" pitchFamily="18" charset="2"/>
              <a:buChar char=""/>
            </a:pPr>
            <a:r>
              <a:rPr lang="en-US" dirty="0"/>
              <a:t>Carrying out a gender analysis regularly</a:t>
            </a:r>
          </a:p>
          <a:p>
            <a:pPr>
              <a:buFont typeface="Wingdings 2" pitchFamily="18" charset="2"/>
              <a:buChar char=""/>
            </a:pPr>
            <a:r>
              <a:rPr lang="en-US" dirty="0"/>
              <a:t>Carrying out participatory training</a:t>
            </a:r>
          </a:p>
          <a:p>
            <a:pPr>
              <a:buFont typeface="Wingdings 2" pitchFamily="18" charset="2"/>
              <a:buChar char=""/>
            </a:pPr>
            <a:r>
              <a:rPr lang="en-US" dirty="0"/>
              <a:t>Consultative meetings and feedback forums</a:t>
            </a:r>
          </a:p>
          <a:p>
            <a:pPr>
              <a:buFont typeface="Wingdings 2" pitchFamily="18" charset="2"/>
              <a:buChar char=""/>
            </a:pPr>
            <a:r>
              <a:rPr lang="en-US" dirty="0"/>
              <a:t> Preparation  and  dissemination  of  Information,  Education  and  Communication  (IEC) materials</a:t>
            </a:r>
          </a:p>
          <a:p>
            <a:pPr>
              <a:buFont typeface="Wingdings 2" pitchFamily="18" charset="2"/>
              <a:buChar char=""/>
            </a:pPr>
            <a:r>
              <a:rPr lang="en-US" dirty="0"/>
              <a:t>Creation  of  data  banks  and  resource  </a:t>
            </a:r>
            <a:r>
              <a:rPr lang="en-US" dirty="0" err="1"/>
              <a:t>centre</a:t>
            </a:r>
            <a:r>
              <a:rPr lang="en-US" dirty="0"/>
              <a:t>  on  gender  mainstreaming  and  support services</a:t>
            </a:r>
          </a:p>
          <a:p>
            <a:pPr>
              <a:buFont typeface="Wingdings 2" pitchFamily="18" charset="2"/>
              <a:buChar char=""/>
            </a:pPr>
            <a:r>
              <a:rPr lang="en-US" dirty="0"/>
              <a:t>Creation  of  membership  associations  of  people  and  organizations  involved  in  gender advocacy</a:t>
            </a:r>
          </a:p>
          <a:p>
            <a:pPr>
              <a:buFont typeface="Wingdings 2" pitchFamily="18" charset="2"/>
              <a:buChar char=""/>
            </a:pPr>
            <a:r>
              <a:rPr lang="en-US" dirty="0"/>
              <a:t>Participation of member associations in trade shows and exhibitions</a:t>
            </a:r>
          </a:p>
          <a:p>
            <a:pPr>
              <a:buFont typeface="Wingdings 2" pitchFamily="18" charset="2"/>
              <a:buChar char=""/>
            </a:pPr>
            <a:r>
              <a:rPr lang="en-US" dirty="0"/>
              <a:t>Media and publicity programs.</a:t>
            </a:r>
          </a:p>
        </p:txBody>
      </p:sp>
    </p:spTree>
    <p:extLst>
      <p:ext uri="{BB962C8B-B14F-4D97-AF65-F5344CB8AC3E}">
        <p14:creationId xmlns:p14="http://schemas.microsoft.com/office/powerpoint/2010/main" val="25937294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b="1" i="1" dirty="0"/>
              <a:t>   Process of gender mainstreaming</a:t>
            </a:r>
          </a:p>
        </p:txBody>
      </p:sp>
      <p:sp>
        <p:nvSpPr>
          <p:cNvPr id="139267" name="Content Placeholder 2"/>
          <p:cNvSpPr>
            <a:spLocks noGrp="1"/>
          </p:cNvSpPr>
          <p:nvPr>
            <p:ph idx="1"/>
          </p:nvPr>
        </p:nvSpPr>
        <p:spPr>
          <a:xfrm>
            <a:off x="914400" y="1219200"/>
            <a:ext cx="7771927" cy="4907513"/>
          </a:xfrm>
        </p:spPr>
        <p:txBody>
          <a:bodyPr>
            <a:normAutofit lnSpcReduction="10000"/>
          </a:bodyPr>
          <a:lstStyle/>
          <a:p>
            <a:r>
              <a:rPr lang="en-US" dirty="0"/>
              <a:t>Defining the gender issue</a:t>
            </a:r>
          </a:p>
          <a:p>
            <a:r>
              <a:rPr lang="en-US" dirty="0"/>
              <a:t>Formulating objectives</a:t>
            </a:r>
          </a:p>
          <a:p>
            <a:r>
              <a:rPr lang="en-US" dirty="0"/>
              <a:t>Mapping the situation</a:t>
            </a:r>
          </a:p>
          <a:p>
            <a:r>
              <a:rPr lang="en-US" dirty="0"/>
              <a:t>Refining the issue</a:t>
            </a:r>
          </a:p>
          <a:p>
            <a:r>
              <a:rPr lang="en-US" dirty="0"/>
              <a:t>Formulating policy issues from gender </a:t>
            </a:r>
          </a:p>
          <a:p>
            <a:r>
              <a:rPr lang="en-US" dirty="0"/>
              <a:t>Implementation of gender matters as per the policy</a:t>
            </a:r>
          </a:p>
          <a:p>
            <a:r>
              <a:rPr lang="en-US" dirty="0"/>
              <a:t>Communication</a:t>
            </a:r>
          </a:p>
          <a:p>
            <a:r>
              <a:rPr lang="en-US" dirty="0"/>
              <a:t>Monitoring and evaluation</a:t>
            </a:r>
          </a:p>
          <a:p>
            <a:endParaRPr lang="en-US" dirty="0"/>
          </a:p>
          <a:p>
            <a:endParaRPr lang="en-US" dirty="0"/>
          </a:p>
        </p:txBody>
      </p:sp>
    </p:spTree>
    <p:extLst>
      <p:ext uri="{BB962C8B-B14F-4D97-AF65-F5344CB8AC3E}">
        <p14:creationId xmlns:p14="http://schemas.microsoft.com/office/powerpoint/2010/main" val="799103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b="1" i="1" dirty="0"/>
              <a:t>Defining gender issues</a:t>
            </a:r>
          </a:p>
        </p:txBody>
      </p:sp>
      <p:sp>
        <p:nvSpPr>
          <p:cNvPr id="140291" name="Content Placeholder 2"/>
          <p:cNvSpPr>
            <a:spLocks noGrp="1"/>
          </p:cNvSpPr>
          <p:nvPr>
            <p:ph idx="1"/>
          </p:nvPr>
        </p:nvSpPr>
        <p:spPr>
          <a:xfrm>
            <a:off x="914400" y="1219200"/>
            <a:ext cx="7771927" cy="4907513"/>
          </a:xfrm>
        </p:spPr>
        <p:txBody>
          <a:bodyPr/>
          <a:lstStyle/>
          <a:p>
            <a:r>
              <a:rPr lang="en-GB" sz="2800" dirty="0"/>
              <a:t>This is the initial identification of issues and problems across all area(s) of activities so as it identify gender differences and disparities.</a:t>
            </a:r>
          </a:p>
          <a:p>
            <a:r>
              <a:rPr lang="en-GB" sz="2800" dirty="0"/>
              <a:t>It provides an opportunity to diagnose gender issues in a particular group of people or a society.</a:t>
            </a:r>
          </a:p>
          <a:p>
            <a:r>
              <a:rPr lang="en-US" dirty="0"/>
              <a:t>It Identifies  issues related to access and  control  of  resources  </a:t>
            </a:r>
            <a:r>
              <a:rPr lang="en-US" dirty="0" err="1"/>
              <a:t>e.g</a:t>
            </a:r>
            <a:r>
              <a:rPr lang="en-US" dirty="0"/>
              <a:t> land ownership, money</a:t>
            </a:r>
          </a:p>
        </p:txBody>
      </p:sp>
    </p:spTree>
    <p:extLst>
      <p:ext uri="{BB962C8B-B14F-4D97-AF65-F5344CB8AC3E}">
        <p14:creationId xmlns:p14="http://schemas.microsoft.com/office/powerpoint/2010/main" val="347748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152400"/>
            <a:ext cx="8228649" cy="1066800"/>
          </a:xfrm>
        </p:spPr>
        <p:txBody>
          <a:bodyPr>
            <a:normAutofit fontScale="90000"/>
          </a:bodyPr>
          <a:lstStyle/>
          <a:p>
            <a:r>
              <a:rPr lang="en-US" b="1" i="1" dirty="0"/>
              <a:t>Physical Characteristics of Adolescence</a:t>
            </a:r>
            <a:endParaRPr lang="en-US" i="1" dirty="0"/>
          </a:p>
        </p:txBody>
      </p:sp>
      <p:sp>
        <p:nvSpPr>
          <p:cNvPr id="3" name="Content Placeholder 2"/>
          <p:cNvSpPr>
            <a:spLocks noGrp="1"/>
          </p:cNvSpPr>
          <p:nvPr>
            <p:ph idx="1"/>
          </p:nvPr>
        </p:nvSpPr>
        <p:spPr>
          <a:xfrm>
            <a:off x="838200" y="1371600"/>
            <a:ext cx="7848127" cy="4755113"/>
          </a:xfrm>
        </p:spPr>
        <p:txBody>
          <a:bodyPr>
            <a:normAutofit fontScale="70000" lnSpcReduction="20000"/>
          </a:bodyPr>
          <a:lstStyle/>
          <a:p>
            <a:pPr>
              <a:buNone/>
            </a:pPr>
            <a:r>
              <a:rPr lang="en-US" b="1" dirty="0"/>
              <a:t>Girls</a:t>
            </a:r>
            <a:endParaRPr lang="en-US" dirty="0"/>
          </a:p>
          <a:p>
            <a:pPr>
              <a:buNone/>
            </a:pPr>
            <a:r>
              <a:rPr lang="en-US" dirty="0"/>
              <a:t>In girls, under the influence of </a:t>
            </a:r>
            <a:r>
              <a:rPr lang="en-US" dirty="0" err="1"/>
              <a:t>oestrogen</a:t>
            </a:r>
            <a:r>
              <a:rPr lang="en-US" dirty="0"/>
              <a:t> some secondary characteristics develop between the ages of 12 - 14 years, although they have also been reported in younger ages of </a:t>
            </a:r>
            <a:br>
              <a:rPr lang="en-US" dirty="0"/>
            </a:br>
            <a:r>
              <a:rPr lang="en-US" dirty="0"/>
              <a:t>8 to 9 years. These include: </a:t>
            </a:r>
          </a:p>
          <a:p>
            <a:pPr lvl="0"/>
            <a:r>
              <a:rPr lang="en-US" dirty="0"/>
              <a:t>Breasts increase in size and are spherical in </a:t>
            </a:r>
            <a:br>
              <a:rPr lang="en-US" dirty="0"/>
            </a:br>
            <a:r>
              <a:rPr lang="en-US" dirty="0"/>
              <a:t>shape due to enlarged glandular tissue</a:t>
            </a:r>
          </a:p>
          <a:p>
            <a:pPr lvl="0"/>
            <a:r>
              <a:rPr lang="en-US" dirty="0"/>
              <a:t>Typical female shape and contour of the body </a:t>
            </a:r>
            <a:br>
              <a:rPr lang="en-US" dirty="0"/>
            </a:br>
            <a:r>
              <a:rPr lang="en-US" dirty="0"/>
              <a:t>develop, that is broad hips and narrow chest </a:t>
            </a:r>
            <a:br>
              <a:rPr lang="en-US" dirty="0"/>
            </a:br>
            <a:r>
              <a:rPr lang="en-US" dirty="0"/>
              <a:t>and shoulders</a:t>
            </a:r>
          </a:p>
          <a:p>
            <a:pPr lvl="0"/>
            <a:r>
              <a:rPr lang="en-US" dirty="0"/>
              <a:t>Hair develops in the armpits and pubic region</a:t>
            </a:r>
          </a:p>
          <a:p>
            <a:pPr lvl="0"/>
            <a:r>
              <a:rPr lang="en-US" dirty="0"/>
              <a:t>Internal organs of reproduction, that is, vagina, uterus, ovaries mature and menstruation (menarche) begins</a:t>
            </a:r>
          </a:p>
          <a:p>
            <a:r>
              <a:rPr lang="en-US" dirty="0"/>
              <a:t>Face may become smooth or facial pimples (acne) </a:t>
            </a:r>
            <a:br>
              <a:rPr lang="en-US" dirty="0"/>
            </a:br>
            <a:r>
              <a:rPr lang="en-US" dirty="0"/>
              <a:t>may develop</a:t>
            </a:r>
          </a:p>
        </p:txBody>
      </p:sp>
    </p:spTree>
    <p:extLst>
      <p:ext uri="{BB962C8B-B14F-4D97-AF65-F5344CB8AC3E}">
        <p14:creationId xmlns:p14="http://schemas.microsoft.com/office/powerpoint/2010/main" val="11896143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b="1" i="1" dirty="0"/>
              <a:t>Formulating objectives/Goals</a:t>
            </a:r>
          </a:p>
        </p:txBody>
      </p:sp>
      <p:sp>
        <p:nvSpPr>
          <p:cNvPr id="141315" name="Content Placeholder 2"/>
          <p:cNvSpPr>
            <a:spLocks noGrp="1"/>
          </p:cNvSpPr>
          <p:nvPr>
            <p:ph idx="1"/>
          </p:nvPr>
        </p:nvSpPr>
        <p:spPr>
          <a:xfrm>
            <a:off x="914400" y="1600778"/>
            <a:ext cx="7771927" cy="4525935"/>
          </a:xfrm>
        </p:spPr>
        <p:txBody>
          <a:bodyPr>
            <a:normAutofit fontScale="92500" lnSpcReduction="20000"/>
          </a:bodyPr>
          <a:lstStyle/>
          <a:p>
            <a:r>
              <a:rPr lang="en-US" dirty="0"/>
              <a:t>This entails giving statements that provides expected outcome on the identified gender issues.</a:t>
            </a:r>
          </a:p>
          <a:p>
            <a:r>
              <a:rPr lang="en-US" dirty="0"/>
              <a:t>It gives what the intervention intends to achieve in relation to gender issues</a:t>
            </a:r>
          </a:p>
          <a:p>
            <a:r>
              <a:rPr lang="en-US" dirty="0"/>
              <a:t>Objectives should be:-</a:t>
            </a:r>
          </a:p>
          <a:p>
            <a:pPr lvl="2">
              <a:buFont typeface="Wingdings" pitchFamily="2" charset="2"/>
              <a:buChar char="§"/>
            </a:pPr>
            <a:r>
              <a:rPr lang="en-US" sz="2600" dirty="0"/>
              <a:t>S-Specific</a:t>
            </a:r>
          </a:p>
          <a:p>
            <a:pPr lvl="2">
              <a:buFont typeface="Wingdings" pitchFamily="2" charset="2"/>
              <a:buChar char="§"/>
            </a:pPr>
            <a:r>
              <a:rPr lang="en-US" sz="2600" dirty="0"/>
              <a:t>M-Measurable</a:t>
            </a:r>
          </a:p>
          <a:p>
            <a:pPr lvl="2">
              <a:buFont typeface="Wingdings" pitchFamily="2" charset="2"/>
              <a:buChar char="§"/>
            </a:pPr>
            <a:r>
              <a:rPr lang="en-US" sz="2600" dirty="0"/>
              <a:t>A-Achievable</a:t>
            </a:r>
          </a:p>
          <a:p>
            <a:pPr lvl="2">
              <a:buFont typeface="Wingdings" pitchFamily="2" charset="2"/>
              <a:buChar char="§"/>
            </a:pPr>
            <a:r>
              <a:rPr lang="en-US" sz="2600" dirty="0"/>
              <a:t>R-Realistic </a:t>
            </a:r>
          </a:p>
          <a:p>
            <a:pPr lvl="2">
              <a:buFont typeface="Wingdings" pitchFamily="2" charset="2"/>
              <a:buChar char="§"/>
            </a:pPr>
            <a:r>
              <a:rPr lang="en-US" sz="2600" dirty="0"/>
              <a:t>T-Time bound</a:t>
            </a:r>
          </a:p>
        </p:txBody>
      </p:sp>
    </p:spTree>
    <p:extLst>
      <p:ext uri="{BB962C8B-B14F-4D97-AF65-F5344CB8AC3E}">
        <p14:creationId xmlns:p14="http://schemas.microsoft.com/office/powerpoint/2010/main" val="16215663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b="1" i="1" dirty="0"/>
              <a:t>Mapping the situation</a:t>
            </a:r>
          </a:p>
        </p:txBody>
      </p:sp>
      <p:sp>
        <p:nvSpPr>
          <p:cNvPr id="142339" name="Content Placeholder 2"/>
          <p:cNvSpPr>
            <a:spLocks noGrp="1"/>
          </p:cNvSpPr>
          <p:nvPr>
            <p:ph idx="1"/>
          </p:nvPr>
        </p:nvSpPr>
        <p:spPr>
          <a:xfrm>
            <a:off x="914400" y="1600778"/>
            <a:ext cx="7771927" cy="4525935"/>
          </a:xfrm>
        </p:spPr>
        <p:txBody>
          <a:bodyPr/>
          <a:lstStyle/>
          <a:p>
            <a:r>
              <a:rPr lang="en-US" dirty="0"/>
              <a:t>This entails getting the extent of the gender issue in terms of:-</a:t>
            </a:r>
          </a:p>
          <a:p>
            <a:pPr lvl="2">
              <a:buFont typeface="Wingdings" pitchFamily="2" charset="2"/>
              <a:buChar char="§"/>
            </a:pPr>
            <a:r>
              <a:rPr lang="en-US" dirty="0"/>
              <a:t>Who is mostly affected?</a:t>
            </a:r>
          </a:p>
          <a:p>
            <a:pPr lvl="2">
              <a:buFont typeface="Wingdings" pitchFamily="2" charset="2"/>
              <a:buChar char="§"/>
            </a:pPr>
            <a:r>
              <a:rPr lang="en-US" dirty="0"/>
              <a:t>The effects of that gender issues</a:t>
            </a:r>
          </a:p>
          <a:p>
            <a:pPr lvl="2">
              <a:buFont typeface="Wingdings" pitchFamily="2" charset="2"/>
              <a:buChar char="§"/>
            </a:pPr>
            <a:r>
              <a:rPr lang="en-US" dirty="0"/>
              <a:t>Who perpetuate this problem?</a:t>
            </a:r>
          </a:p>
          <a:p>
            <a:pPr lvl="2">
              <a:buFont typeface="Wingdings" pitchFamily="2" charset="2"/>
              <a:buChar char="§"/>
            </a:pPr>
            <a:r>
              <a:rPr lang="en-US" dirty="0"/>
              <a:t>What factors influence this gender issue?</a:t>
            </a:r>
          </a:p>
          <a:p>
            <a:r>
              <a:rPr lang="en-US" dirty="0"/>
              <a:t>It tries to identify the available information relating to the gender issue in question.</a:t>
            </a:r>
          </a:p>
        </p:txBody>
      </p:sp>
    </p:spTree>
    <p:extLst>
      <p:ext uri="{BB962C8B-B14F-4D97-AF65-F5344CB8AC3E}">
        <p14:creationId xmlns:p14="http://schemas.microsoft.com/office/powerpoint/2010/main" val="12938996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b="1" i="1" dirty="0"/>
              <a:t>Refining the issue</a:t>
            </a:r>
          </a:p>
        </p:txBody>
      </p:sp>
      <p:sp>
        <p:nvSpPr>
          <p:cNvPr id="143363" name="Content Placeholder 2"/>
          <p:cNvSpPr>
            <a:spLocks noGrp="1"/>
          </p:cNvSpPr>
          <p:nvPr>
            <p:ph idx="1"/>
          </p:nvPr>
        </p:nvSpPr>
        <p:spPr>
          <a:xfrm>
            <a:off x="914400" y="1600778"/>
            <a:ext cx="7771927" cy="4525935"/>
          </a:xfrm>
        </p:spPr>
        <p:txBody>
          <a:bodyPr/>
          <a:lstStyle/>
          <a:p>
            <a:r>
              <a:rPr lang="en-US" dirty="0"/>
              <a:t>This is where further information is gathered so as to narrow down to specific gender issues.</a:t>
            </a:r>
          </a:p>
          <a:p>
            <a:r>
              <a:rPr lang="en-US" dirty="0"/>
              <a:t>This is based on priority gender issues that require key attention from all players. </a:t>
            </a:r>
          </a:p>
        </p:txBody>
      </p:sp>
    </p:spTree>
    <p:extLst>
      <p:ext uri="{BB962C8B-B14F-4D97-AF65-F5344CB8AC3E}">
        <p14:creationId xmlns:p14="http://schemas.microsoft.com/office/powerpoint/2010/main" val="38031600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normAutofit fontScale="90000"/>
          </a:bodyPr>
          <a:lstStyle/>
          <a:p>
            <a:r>
              <a:rPr lang="en-US" b="1" i="1" dirty="0"/>
              <a:t>   Implementation of gender matters as per the policy</a:t>
            </a:r>
          </a:p>
        </p:txBody>
      </p:sp>
      <p:sp>
        <p:nvSpPr>
          <p:cNvPr id="145411" name="Content Placeholder 2"/>
          <p:cNvSpPr>
            <a:spLocks noGrp="1"/>
          </p:cNvSpPr>
          <p:nvPr>
            <p:ph idx="1"/>
          </p:nvPr>
        </p:nvSpPr>
        <p:spPr>
          <a:xfrm>
            <a:off x="838200" y="1600778"/>
            <a:ext cx="7848127" cy="4525935"/>
          </a:xfrm>
        </p:spPr>
        <p:txBody>
          <a:bodyPr>
            <a:normAutofit fontScale="92500" lnSpcReduction="10000"/>
          </a:bodyPr>
          <a:lstStyle/>
          <a:p>
            <a:r>
              <a:rPr lang="en-US" dirty="0"/>
              <a:t>This is putting into action policy issues that promote gender mainstreaming as stipulated in the designed </a:t>
            </a:r>
            <a:r>
              <a:rPr lang="en-US" dirty="0" err="1"/>
              <a:t>policy.It</a:t>
            </a:r>
            <a:r>
              <a:rPr lang="en-US" dirty="0"/>
              <a:t> should focus on ensuring:-</a:t>
            </a:r>
          </a:p>
          <a:p>
            <a:pPr lvl="2">
              <a:buFont typeface="Arial" charset="0"/>
              <a:buChar char="•"/>
            </a:pPr>
            <a:r>
              <a:rPr lang="en-US" dirty="0"/>
              <a:t>Equal opportunities for women and men</a:t>
            </a:r>
          </a:p>
          <a:p>
            <a:pPr lvl="2">
              <a:buFont typeface="Arial" charset="0"/>
              <a:buChar char="•"/>
            </a:pPr>
            <a:r>
              <a:rPr lang="en-US" dirty="0"/>
              <a:t>Use of affirmative action</a:t>
            </a:r>
          </a:p>
          <a:p>
            <a:pPr lvl="2">
              <a:buFont typeface="Arial" charset="0"/>
              <a:buChar char="•"/>
            </a:pPr>
            <a:r>
              <a:rPr lang="en-US" dirty="0"/>
              <a:t>Implementation of activities that promote strategic interests</a:t>
            </a:r>
          </a:p>
          <a:p>
            <a:pPr>
              <a:buFont typeface="Arial" charset="0"/>
              <a:buChar char="•"/>
            </a:pPr>
            <a:r>
              <a:rPr lang="en-US" dirty="0"/>
              <a:t>Policy guidelines should be implemented as per the set rules and adhered to for effective gender mainstreaming to be realized.</a:t>
            </a:r>
          </a:p>
        </p:txBody>
      </p:sp>
    </p:spTree>
    <p:extLst>
      <p:ext uri="{BB962C8B-B14F-4D97-AF65-F5344CB8AC3E}">
        <p14:creationId xmlns:p14="http://schemas.microsoft.com/office/powerpoint/2010/main" val="27496380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b="1" i="1" dirty="0"/>
              <a:t>Communication</a:t>
            </a:r>
          </a:p>
        </p:txBody>
      </p:sp>
      <p:sp>
        <p:nvSpPr>
          <p:cNvPr id="146435" name="Content Placeholder 2"/>
          <p:cNvSpPr>
            <a:spLocks noGrp="1"/>
          </p:cNvSpPr>
          <p:nvPr>
            <p:ph idx="1"/>
          </p:nvPr>
        </p:nvSpPr>
        <p:spPr>
          <a:xfrm>
            <a:off x="762000" y="1600778"/>
            <a:ext cx="7924327" cy="4525935"/>
          </a:xfrm>
        </p:spPr>
        <p:txBody>
          <a:bodyPr/>
          <a:lstStyle/>
          <a:p>
            <a:r>
              <a:rPr lang="en-US" dirty="0"/>
              <a:t>This is the process of passing information to the concerned persons regarding formulated gender policy issues.</a:t>
            </a:r>
          </a:p>
          <a:p>
            <a:r>
              <a:rPr lang="en-US" dirty="0"/>
              <a:t>This is meant to raise awareness among members of an organization or society on the policy issues.</a:t>
            </a:r>
          </a:p>
          <a:p>
            <a:endParaRPr lang="en-US" dirty="0"/>
          </a:p>
        </p:txBody>
      </p:sp>
    </p:spTree>
    <p:extLst>
      <p:ext uri="{BB962C8B-B14F-4D97-AF65-F5344CB8AC3E}">
        <p14:creationId xmlns:p14="http://schemas.microsoft.com/office/powerpoint/2010/main" val="41727500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76200"/>
            <a:ext cx="8228649" cy="762000"/>
          </a:xfrm>
        </p:spPr>
        <p:txBody>
          <a:bodyPr/>
          <a:lstStyle/>
          <a:p>
            <a:r>
              <a:rPr lang="en-US" b="1" i="1" dirty="0"/>
              <a:t>Monitoring and evaluation</a:t>
            </a:r>
          </a:p>
        </p:txBody>
      </p:sp>
      <p:sp>
        <p:nvSpPr>
          <p:cNvPr id="147459" name="Content Placeholder 2"/>
          <p:cNvSpPr>
            <a:spLocks noGrp="1"/>
          </p:cNvSpPr>
          <p:nvPr>
            <p:ph idx="1"/>
          </p:nvPr>
        </p:nvSpPr>
        <p:spPr>
          <a:xfrm>
            <a:off x="914400" y="1295400"/>
            <a:ext cx="7924800" cy="5486400"/>
          </a:xfrm>
        </p:spPr>
        <p:txBody>
          <a:bodyPr>
            <a:normAutofit/>
          </a:bodyPr>
          <a:lstStyle/>
          <a:p>
            <a:r>
              <a:rPr lang="en-US" sz="2800" dirty="0"/>
              <a:t>Monitoring  is  the  systematic  and  regular  tracking  of  progress  during  planning  and implementation of gender mainstreaming. </a:t>
            </a:r>
          </a:p>
          <a:p>
            <a:r>
              <a:rPr lang="en-US" sz="2800" dirty="0"/>
              <a:t>It involves continuous observation, reflection and making decisions regarding activities implemented. </a:t>
            </a:r>
          </a:p>
          <a:p>
            <a:r>
              <a:rPr lang="en-US" sz="2800" dirty="0"/>
              <a:t>Evaluation is a process that attempts to determine as a systematically and objectively as possible the relative effectiveness, efficiency and impact of activities in relation of set objectives.</a:t>
            </a:r>
          </a:p>
          <a:p>
            <a:pPr marL="0" indent="0">
              <a:buNone/>
            </a:pPr>
            <a:endParaRPr lang="en-US" dirty="0"/>
          </a:p>
        </p:txBody>
      </p:sp>
    </p:spTree>
    <p:extLst>
      <p:ext uri="{BB962C8B-B14F-4D97-AF65-F5344CB8AC3E}">
        <p14:creationId xmlns:p14="http://schemas.microsoft.com/office/powerpoint/2010/main" val="17035259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Evaluation refers  to  the  periodic  assessment  of  expected  results  in relation to specific objectives of the implementation of gender mainstreaming.</a:t>
            </a:r>
          </a:p>
          <a:p>
            <a:r>
              <a:rPr lang="en-US" dirty="0"/>
              <a:t>Evaluation measures the achievement of set goals and objectives.</a:t>
            </a:r>
          </a:p>
          <a:p>
            <a:endParaRPr lang="en-US" dirty="0"/>
          </a:p>
          <a:p>
            <a:endParaRPr lang="en-US" dirty="0"/>
          </a:p>
        </p:txBody>
      </p:sp>
    </p:spTree>
    <p:extLst>
      <p:ext uri="{BB962C8B-B14F-4D97-AF65-F5344CB8AC3E}">
        <p14:creationId xmlns:p14="http://schemas.microsoft.com/office/powerpoint/2010/main" val="15812349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57678" y="0"/>
            <a:ext cx="8228649" cy="762000"/>
          </a:xfrm>
        </p:spPr>
        <p:txBody>
          <a:bodyPr/>
          <a:lstStyle/>
          <a:p>
            <a:r>
              <a:rPr lang="en-US" b="1" i="1" dirty="0"/>
              <a:t>M&amp;E </a:t>
            </a:r>
            <a:r>
              <a:rPr lang="en-US" b="1" i="1" dirty="0" err="1"/>
              <a:t>cont</a:t>
            </a:r>
            <a:r>
              <a:rPr lang="en-US" b="1" i="1" dirty="0"/>
              <a:t>…</a:t>
            </a:r>
          </a:p>
        </p:txBody>
      </p:sp>
      <p:sp>
        <p:nvSpPr>
          <p:cNvPr id="148483" name="Content Placeholder 2"/>
          <p:cNvSpPr>
            <a:spLocks noGrp="1"/>
          </p:cNvSpPr>
          <p:nvPr>
            <p:ph idx="1"/>
          </p:nvPr>
        </p:nvSpPr>
        <p:spPr>
          <a:xfrm>
            <a:off x="914400" y="762000"/>
            <a:ext cx="7772400" cy="5334000"/>
          </a:xfrm>
        </p:spPr>
        <p:txBody>
          <a:bodyPr>
            <a:normAutofit lnSpcReduction="10000"/>
          </a:bodyPr>
          <a:lstStyle/>
          <a:p>
            <a:pPr marL="0" indent="0">
              <a:buNone/>
            </a:pPr>
            <a:r>
              <a:rPr lang="en-US" dirty="0"/>
              <a:t>Monitoring and evaluation focuses on:-</a:t>
            </a:r>
          </a:p>
          <a:p>
            <a:r>
              <a:rPr lang="en-US" dirty="0"/>
              <a:t>Inputs</a:t>
            </a:r>
          </a:p>
          <a:p>
            <a:r>
              <a:rPr lang="en-US" dirty="0"/>
              <a:t>Activities</a:t>
            </a:r>
          </a:p>
          <a:p>
            <a:r>
              <a:rPr lang="en-US" dirty="0"/>
              <a:t>Results(outputs, outcomes and impact)</a:t>
            </a:r>
          </a:p>
          <a:p>
            <a:pPr marL="0" indent="0">
              <a:buNone/>
            </a:pPr>
            <a:r>
              <a:rPr lang="en-US" dirty="0"/>
              <a:t>Some of the Tools that are necessary in M&amp; includes:-</a:t>
            </a:r>
          </a:p>
          <a:p>
            <a:r>
              <a:rPr lang="en-US" dirty="0"/>
              <a:t>Work plans</a:t>
            </a:r>
          </a:p>
          <a:p>
            <a:r>
              <a:rPr lang="en-US" dirty="0"/>
              <a:t>Budgets</a:t>
            </a:r>
          </a:p>
          <a:p>
            <a:r>
              <a:rPr lang="en-US" dirty="0"/>
              <a:t>reports </a:t>
            </a:r>
          </a:p>
          <a:p>
            <a:r>
              <a:rPr lang="en-US" dirty="0"/>
              <a:t>projects documentation. </a:t>
            </a:r>
          </a:p>
        </p:txBody>
      </p:sp>
    </p:spTree>
    <p:extLst>
      <p:ext uri="{BB962C8B-B14F-4D97-AF65-F5344CB8AC3E}">
        <p14:creationId xmlns:p14="http://schemas.microsoft.com/office/powerpoint/2010/main" val="7064677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914400" y="0"/>
            <a:ext cx="7772400" cy="838200"/>
          </a:xfrm>
        </p:spPr>
        <p:txBody>
          <a:bodyPr>
            <a:normAutofit fontScale="90000"/>
          </a:bodyPr>
          <a:lstStyle/>
          <a:p>
            <a:r>
              <a:rPr lang="en-GB" b="1" i="1" dirty="0"/>
              <a:t>Culture in relation to gender issues </a:t>
            </a:r>
            <a:endParaRPr lang="en-US" b="1" i="1" dirty="0"/>
          </a:p>
        </p:txBody>
      </p:sp>
      <p:sp>
        <p:nvSpPr>
          <p:cNvPr id="106499" name="Content Placeholder 2"/>
          <p:cNvSpPr>
            <a:spLocks noGrp="1"/>
          </p:cNvSpPr>
          <p:nvPr>
            <p:ph idx="1"/>
          </p:nvPr>
        </p:nvSpPr>
        <p:spPr>
          <a:xfrm>
            <a:off x="1066800" y="685800"/>
            <a:ext cx="8077200" cy="5486400"/>
          </a:xfrm>
        </p:spPr>
        <p:txBody>
          <a:bodyPr>
            <a:normAutofit lnSpcReduction="10000"/>
          </a:bodyPr>
          <a:lstStyle/>
          <a:p>
            <a:r>
              <a:rPr lang="en-US" dirty="0"/>
              <a:t>Culture is the whole complex of knowledge, attitude, norms, beliefs, values, habits, customs, traditions and any other capabilities and skills acquired by man as a member of society.</a:t>
            </a:r>
          </a:p>
          <a:p>
            <a:r>
              <a:rPr lang="en-US" dirty="0"/>
              <a:t>Culture refers to people’s way of life, systems of beliefs, values, rituals, interaction patterns and  socialization which  determine  attributes,  roles,  responsibilities,  and  expectations  in  a society</a:t>
            </a:r>
          </a:p>
          <a:p>
            <a:r>
              <a:rPr lang="en-US" dirty="0"/>
              <a:t>It is the sum total way of life of a society.</a:t>
            </a:r>
          </a:p>
          <a:p>
            <a:endParaRPr lang="en-US" dirty="0"/>
          </a:p>
        </p:txBody>
      </p:sp>
    </p:spTree>
    <p:extLst>
      <p:ext uri="{BB962C8B-B14F-4D97-AF65-F5344CB8AC3E}">
        <p14:creationId xmlns:p14="http://schemas.microsoft.com/office/powerpoint/2010/main" val="18374532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lnSpcReduction="10000"/>
          </a:bodyPr>
          <a:lstStyle/>
          <a:p>
            <a:r>
              <a:rPr lang="en-US" dirty="0"/>
              <a:t>Culture determines what the society wants and expects from women, men, girls and boys. </a:t>
            </a:r>
          </a:p>
          <a:p>
            <a:r>
              <a:rPr lang="en-US" dirty="0"/>
              <a:t>It  defines  the  status  and  power  relations  between women, men,  girls  and  boys.</a:t>
            </a:r>
          </a:p>
          <a:p>
            <a:r>
              <a:rPr lang="en-US" dirty="0"/>
              <a:t>Gender concerns are as a  result  of  cultural  context and  socialization  in  society.eg. Preference for a boy to a girl child, Initiation ceremonies, Marital practices, Gender based violence </a:t>
            </a:r>
            <a:r>
              <a:rPr lang="en-US" dirty="0" err="1"/>
              <a:t>etc</a:t>
            </a:r>
            <a:endParaRPr lang="en-US" dirty="0"/>
          </a:p>
        </p:txBody>
      </p:sp>
    </p:spTree>
    <p:extLst>
      <p:ext uri="{BB962C8B-B14F-4D97-AF65-F5344CB8AC3E}">
        <p14:creationId xmlns:p14="http://schemas.microsoft.com/office/powerpoint/2010/main" val="239847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Physical Characteristics of Adolescence </a:t>
            </a:r>
            <a:r>
              <a:rPr lang="en-US" b="1" i="1" dirty="0" err="1"/>
              <a:t>cont</a:t>
            </a:r>
            <a:r>
              <a:rPr lang="en-US" b="1" i="1" dirty="0"/>
              <a:t>---</a:t>
            </a:r>
            <a:endParaRPr lang="en-US" i="1" dirty="0"/>
          </a:p>
        </p:txBody>
      </p:sp>
      <p:sp>
        <p:nvSpPr>
          <p:cNvPr id="3" name="Content Placeholder 2"/>
          <p:cNvSpPr>
            <a:spLocks noGrp="1"/>
          </p:cNvSpPr>
          <p:nvPr>
            <p:ph idx="1"/>
          </p:nvPr>
        </p:nvSpPr>
        <p:spPr>
          <a:xfrm>
            <a:off x="914400" y="1399310"/>
            <a:ext cx="7771927" cy="4727404"/>
          </a:xfrm>
        </p:spPr>
        <p:txBody>
          <a:bodyPr>
            <a:normAutofit fontScale="70000" lnSpcReduction="20000"/>
          </a:bodyPr>
          <a:lstStyle/>
          <a:p>
            <a:pPr>
              <a:buNone/>
            </a:pPr>
            <a:r>
              <a:rPr lang="en-US" b="1" dirty="0"/>
              <a:t>Boys</a:t>
            </a:r>
            <a:endParaRPr lang="en-US" dirty="0"/>
          </a:p>
          <a:p>
            <a:pPr>
              <a:buNone/>
            </a:pPr>
            <a:r>
              <a:rPr lang="en-US" dirty="0"/>
              <a:t>In boys, under the influence of androgens, secondary </a:t>
            </a:r>
            <a:br>
              <a:rPr lang="en-US" dirty="0"/>
            </a:br>
            <a:r>
              <a:rPr lang="en-US" dirty="0"/>
              <a:t>characteristics appear from age 12 - 14 years. </a:t>
            </a:r>
            <a:br>
              <a:rPr lang="en-US" dirty="0"/>
            </a:br>
            <a:r>
              <a:rPr lang="en-US" dirty="0"/>
              <a:t>These include: </a:t>
            </a:r>
          </a:p>
          <a:p>
            <a:pPr lvl="0"/>
            <a:r>
              <a:rPr lang="en-US" dirty="0"/>
              <a:t>Enlarged testis and penis</a:t>
            </a:r>
          </a:p>
          <a:p>
            <a:pPr lvl="0"/>
            <a:r>
              <a:rPr lang="en-US" dirty="0"/>
              <a:t>Development of armpit, pubic and facial hairs</a:t>
            </a:r>
          </a:p>
          <a:p>
            <a:pPr lvl="0"/>
            <a:r>
              <a:rPr lang="en-US" dirty="0"/>
              <a:t>First ejaculation (</a:t>
            </a:r>
            <a:r>
              <a:rPr lang="en-US" dirty="0" err="1"/>
              <a:t>spermache</a:t>
            </a:r>
            <a:r>
              <a:rPr lang="en-US" dirty="0"/>
              <a:t>) and nocturnal </a:t>
            </a:r>
            <a:br>
              <a:rPr lang="en-US" dirty="0"/>
            </a:br>
            <a:r>
              <a:rPr lang="en-US" dirty="0"/>
              <a:t>emissions (wet dreams) occur</a:t>
            </a:r>
          </a:p>
          <a:p>
            <a:pPr lvl="0"/>
            <a:r>
              <a:rPr lang="en-US" dirty="0"/>
              <a:t>Gain in muscular strength and weight</a:t>
            </a:r>
          </a:p>
          <a:p>
            <a:pPr lvl="0"/>
            <a:r>
              <a:rPr lang="en-US" dirty="0"/>
              <a:t>Voice changes with the voice becoming deeper</a:t>
            </a:r>
          </a:p>
          <a:p>
            <a:pPr lvl="0"/>
            <a:r>
              <a:rPr lang="en-US" dirty="0"/>
              <a:t>Skin problems such as acne develop and the face </a:t>
            </a:r>
            <a:br>
              <a:rPr lang="en-US" dirty="0"/>
            </a:br>
            <a:r>
              <a:rPr lang="en-US" dirty="0"/>
              <a:t>looks rough</a:t>
            </a:r>
          </a:p>
          <a:p>
            <a:pPr lvl="0"/>
            <a:r>
              <a:rPr lang="en-US" dirty="0"/>
              <a:t>Body shape takes on typical adult characteristics, for example, broad shoulders</a:t>
            </a:r>
          </a:p>
          <a:p>
            <a:pPr lvl="0"/>
            <a:r>
              <a:rPr lang="en-US" dirty="0"/>
              <a:t>Rapid growth in height depending on genetics</a:t>
            </a:r>
          </a:p>
          <a:p>
            <a:endParaRPr lang="en-US" dirty="0"/>
          </a:p>
        </p:txBody>
      </p:sp>
    </p:spTree>
    <p:extLst>
      <p:ext uri="{BB962C8B-B14F-4D97-AF65-F5344CB8AC3E}">
        <p14:creationId xmlns:p14="http://schemas.microsoft.com/office/powerpoint/2010/main" val="12479183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81000" y="0"/>
            <a:ext cx="8534400" cy="685800"/>
          </a:xfrm>
        </p:spPr>
        <p:txBody>
          <a:bodyPr>
            <a:normAutofit/>
          </a:bodyPr>
          <a:lstStyle/>
          <a:p>
            <a:r>
              <a:rPr lang="en-US" sz="3600" b="1" i="1" dirty="0" err="1"/>
              <a:t>Cont</a:t>
            </a:r>
            <a:r>
              <a:rPr lang="en-US" sz="3600" b="1" i="1" dirty="0"/>
              <a:t>…</a:t>
            </a:r>
          </a:p>
        </p:txBody>
      </p:sp>
      <p:sp>
        <p:nvSpPr>
          <p:cNvPr id="107523" name="Content Placeholder 2"/>
          <p:cNvSpPr>
            <a:spLocks noGrp="1"/>
          </p:cNvSpPr>
          <p:nvPr>
            <p:ph idx="1"/>
          </p:nvPr>
        </p:nvSpPr>
        <p:spPr>
          <a:xfrm>
            <a:off x="914400" y="762000"/>
            <a:ext cx="8229600" cy="5334000"/>
          </a:xfrm>
        </p:spPr>
        <p:txBody>
          <a:bodyPr>
            <a:normAutofit lnSpcReduction="10000"/>
          </a:bodyPr>
          <a:lstStyle/>
          <a:p>
            <a:r>
              <a:rPr lang="en-US" b="1" dirty="0"/>
              <a:t>Cultural traits(practices)-</a:t>
            </a:r>
            <a:r>
              <a:rPr lang="en-US" dirty="0"/>
              <a:t>These are the smallest elements by which a culture can be described.  They are peculiar features of character or mind.</a:t>
            </a:r>
          </a:p>
          <a:p>
            <a:r>
              <a:rPr lang="en-US" b="1" dirty="0"/>
              <a:t>Cultural diversities </a:t>
            </a:r>
            <a:r>
              <a:rPr lang="en-US" dirty="0"/>
              <a:t>are different patterns the cultural universals take, depending on the society.</a:t>
            </a:r>
          </a:p>
          <a:p>
            <a:r>
              <a:rPr lang="en-US" dirty="0"/>
              <a:t>Cultural traits (practices) are classified into two:-</a:t>
            </a:r>
          </a:p>
          <a:p>
            <a:pPr marL="1314450" lvl="2" indent="-514350">
              <a:buFont typeface="Tahoma" pitchFamily="34" charset="0"/>
              <a:buAutoNum type="arabicPeriod"/>
            </a:pPr>
            <a:r>
              <a:rPr lang="en-US" sz="3200" b="1" dirty="0"/>
              <a:t>Material cultural traits </a:t>
            </a:r>
            <a:endParaRPr lang="en-US" sz="3200" dirty="0"/>
          </a:p>
          <a:p>
            <a:pPr marL="1314450" lvl="2" indent="-514350">
              <a:buFont typeface="Tahoma" pitchFamily="34" charset="0"/>
              <a:buAutoNum type="arabicPeriod"/>
            </a:pPr>
            <a:r>
              <a:rPr lang="en-US" sz="3200" b="1" dirty="0"/>
              <a:t>Non-material cultural traits </a:t>
            </a:r>
            <a:endParaRPr lang="en-US" sz="3200" dirty="0"/>
          </a:p>
          <a:p>
            <a:pPr marL="0" indent="0">
              <a:buNone/>
            </a:pPr>
            <a:endParaRPr lang="en-US" dirty="0"/>
          </a:p>
        </p:txBody>
      </p:sp>
    </p:spTree>
    <p:extLst>
      <p:ext uri="{BB962C8B-B14F-4D97-AF65-F5344CB8AC3E}">
        <p14:creationId xmlns:p14="http://schemas.microsoft.com/office/powerpoint/2010/main" val="7216821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600778"/>
            <a:ext cx="7771927" cy="4525935"/>
          </a:xfrm>
        </p:spPr>
        <p:txBody>
          <a:bodyPr/>
          <a:lstStyle/>
          <a:p>
            <a:r>
              <a:rPr lang="en-US" dirty="0"/>
              <a:t>There are cultural traits that are shared by individuals regardless of their origin. These are called </a:t>
            </a:r>
            <a:r>
              <a:rPr lang="en-US" b="1" dirty="0"/>
              <a:t>cultural universals.</a:t>
            </a:r>
          </a:p>
          <a:p>
            <a:r>
              <a:rPr lang="en-US" dirty="0"/>
              <a:t>Examples of cultural universals includes:-Cooking, Courtship/marriage, Learning, Housing, Dancing.</a:t>
            </a:r>
          </a:p>
          <a:p>
            <a:endParaRPr lang="en-US" dirty="0"/>
          </a:p>
        </p:txBody>
      </p:sp>
    </p:spTree>
    <p:extLst>
      <p:ext uri="{BB962C8B-B14F-4D97-AF65-F5344CB8AC3E}">
        <p14:creationId xmlns:p14="http://schemas.microsoft.com/office/powerpoint/2010/main" val="21548045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b="1" i="1" dirty="0"/>
              <a:t>Characteristics of culture</a:t>
            </a:r>
          </a:p>
        </p:txBody>
      </p:sp>
      <p:sp>
        <p:nvSpPr>
          <p:cNvPr id="108547" name="Content Placeholder 2"/>
          <p:cNvSpPr>
            <a:spLocks noGrp="1"/>
          </p:cNvSpPr>
          <p:nvPr>
            <p:ph idx="1"/>
          </p:nvPr>
        </p:nvSpPr>
        <p:spPr>
          <a:xfrm>
            <a:off x="1266825" y="1295400"/>
            <a:ext cx="7772400" cy="5562600"/>
          </a:xfrm>
        </p:spPr>
        <p:txBody>
          <a:bodyPr/>
          <a:lstStyle/>
          <a:p>
            <a:pPr marL="457200" indent="-457200">
              <a:buFont typeface="Tahoma" pitchFamily="34" charset="0"/>
              <a:buAutoNum type="arabicPeriod"/>
            </a:pPr>
            <a:r>
              <a:rPr lang="en-US" sz="2400" b="1" dirty="0"/>
              <a:t>Culture is symbolic</a:t>
            </a:r>
            <a:r>
              <a:rPr lang="en-US" sz="2400" dirty="0"/>
              <a:t>. It is an abstract way of referring to, and understanding ideas, objects, feelings or behavior</a:t>
            </a:r>
          </a:p>
          <a:p>
            <a:pPr marL="457200" indent="-457200">
              <a:buFont typeface="Tahoma" pitchFamily="34" charset="0"/>
              <a:buAutoNum type="arabicPeriod"/>
            </a:pPr>
            <a:r>
              <a:rPr lang="en-US" sz="2400" b="1" dirty="0"/>
              <a:t>Culture is shared</a:t>
            </a:r>
            <a:r>
              <a:rPr lang="en-US" sz="2400" dirty="0"/>
              <a:t>. People in the same society share common behavioral patterns and ways of thinking. For example people living in a society share the same language, dress in similar styles, eat much of the same food and celebrate many of the same holidays.</a:t>
            </a:r>
          </a:p>
          <a:p>
            <a:pPr marL="457200" indent="-457200">
              <a:buFont typeface="Tahoma" pitchFamily="34" charset="0"/>
              <a:buAutoNum type="arabicPeriod"/>
            </a:pPr>
            <a:r>
              <a:rPr lang="en-US" sz="2400" b="1" dirty="0"/>
              <a:t>Culture is learned</a:t>
            </a:r>
            <a:r>
              <a:rPr lang="en-US" sz="2400" dirty="0"/>
              <a:t>. A person must learn culture from other people in a society. For instance, people must learn to speak and understand a language and to abide by the rules of a society.</a:t>
            </a:r>
          </a:p>
        </p:txBody>
      </p:sp>
    </p:spTree>
    <p:extLst>
      <p:ext uri="{BB962C8B-B14F-4D97-AF65-F5344CB8AC3E}">
        <p14:creationId xmlns:p14="http://schemas.microsoft.com/office/powerpoint/2010/main" val="17832773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z="3800" b="1" i="1" dirty="0" err="1"/>
              <a:t>Cont</a:t>
            </a:r>
            <a:r>
              <a:rPr lang="en-US" sz="3800" b="1" i="1" dirty="0"/>
              <a:t>…</a:t>
            </a:r>
          </a:p>
        </p:txBody>
      </p:sp>
      <p:sp>
        <p:nvSpPr>
          <p:cNvPr id="109571" name="Content Placeholder 2"/>
          <p:cNvSpPr>
            <a:spLocks noGrp="1"/>
          </p:cNvSpPr>
          <p:nvPr>
            <p:ph idx="1"/>
          </p:nvPr>
        </p:nvSpPr>
        <p:spPr>
          <a:xfrm>
            <a:off x="838200" y="1600778"/>
            <a:ext cx="7848127" cy="4525935"/>
          </a:xfrm>
        </p:spPr>
        <p:txBody>
          <a:bodyPr/>
          <a:lstStyle/>
          <a:p>
            <a:pPr marL="514350" indent="-514350">
              <a:buFont typeface="Franklin Gothic Book" pitchFamily="34" charset="0"/>
              <a:buAutoNum type="arabicPeriod" startAt="4"/>
            </a:pPr>
            <a:r>
              <a:rPr lang="en-US" b="1" dirty="0"/>
              <a:t>Culture is adaptive</a:t>
            </a:r>
            <a:r>
              <a:rPr lang="en-US" dirty="0"/>
              <a:t>. People use culture to adjust flexibly and quickly to changes in the world around them. For instance a person can adjust his diet when he changes an area of residence.</a:t>
            </a:r>
          </a:p>
          <a:p>
            <a:pPr marL="514350" indent="-514350">
              <a:buFont typeface="Tahoma" pitchFamily="34" charset="0"/>
              <a:buAutoNum type="arabicPeriod" startAt="4"/>
            </a:pPr>
            <a:r>
              <a:rPr lang="en-US" b="1" dirty="0"/>
              <a:t>Culture is unique to each society</a:t>
            </a:r>
            <a:r>
              <a:rPr lang="en-US" dirty="0"/>
              <a:t>: Culture varies from one community to another</a:t>
            </a:r>
          </a:p>
        </p:txBody>
      </p:sp>
    </p:spTree>
    <p:extLst>
      <p:ext uri="{BB962C8B-B14F-4D97-AF65-F5344CB8AC3E}">
        <p14:creationId xmlns:p14="http://schemas.microsoft.com/office/powerpoint/2010/main" val="5186684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normAutofit fontScale="90000"/>
          </a:bodyPr>
          <a:lstStyle/>
          <a:p>
            <a:r>
              <a:rPr lang="en-GB" b="1" i="1" dirty="0"/>
              <a:t>  Culture in relation to gender issues</a:t>
            </a:r>
            <a:r>
              <a:rPr lang="en-GB" dirty="0"/>
              <a:t> </a:t>
            </a:r>
            <a:endParaRPr lang="en-US" dirty="0"/>
          </a:p>
        </p:txBody>
      </p:sp>
      <p:sp>
        <p:nvSpPr>
          <p:cNvPr id="110595" name="Content Placeholder 2"/>
          <p:cNvSpPr>
            <a:spLocks noGrp="1"/>
          </p:cNvSpPr>
          <p:nvPr>
            <p:ph idx="1"/>
          </p:nvPr>
        </p:nvSpPr>
        <p:spPr>
          <a:xfrm>
            <a:off x="990600" y="1600778"/>
            <a:ext cx="7695727" cy="4525935"/>
          </a:xfrm>
        </p:spPr>
        <p:txBody>
          <a:bodyPr/>
          <a:lstStyle/>
          <a:p>
            <a:r>
              <a:rPr lang="en-US" dirty="0"/>
              <a:t>Gender is largely affected by the following aspects of culture :-</a:t>
            </a:r>
          </a:p>
          <a:p>
            <a:pPr lvl="2">
              <a:buFont typeface="Wingdings" pitchFamily="2" charset="2"/>
              <a:buChar char="ü"/>
            </a:pPr>
            <a:r>
              <a:rPr lang="en-US" sz="2200" dirty="0"/>
              <a:t>Norms </a:t>
            </a:r>
          </a:p>
          <a:p>
            <a:pPr lvl="2">
              <a:buFont typeface="Wingdings" pitchFamily="2" charset="2"/>
              <a:buChar char="ü"/>
            </a:pPr>
            <a:r>
              <a:rPr lang="en-US" sz="2200" dirty="0"/>
              <a:t>Beliefs </a:t>
            </a:r>
          </a:p>
          <a:p>
            <a:pPr lvl="2">
              <a:buFont typeface="Wingdings" pitchFamily="2" charset="2"/>
              <a:buChar char="ü"/>
            </a:pPr>
            <a:r>
              <a:rPr lang="en-US" sz="2200" dirty="0"/>
              <a:t>Values </a:t>
            </a:r>
          </a:p>
          <a:p>
            <a:pPr lvl="2">
              <a:buFont typeface="Wingdings" pitchFamily="2" charset="2"/>
              <a:buChar char="ü"/>
            </a:pPr>
            <a:r>
              <a:rPr lang="en-US" sz="2200" dirty="0"/>
              <a:t>Attitudes </a:t>
            </a:r>
          </a:p>
          <a:p>
            <a:pPr lvl="2">
              <a:buFont typeface="Wingdings" pitchFamily="2" charset="2"/>
              <a:buChar char="ü"/>
            </a:pPr>
            <a:r>
              <a:rPr lang="en-US" sz="2200" dirty="0"/>
              <a:t>Customs</a:t>
            </a:r>
          </a:p>
          <a:p>
            <a:pPr lvl="2">
              <a:buFont typeface="Wingdings" pitchFamily="2" charset="2"/>
              <a:buChar char="ü"/>
            </a:pPr>
            <a:r>
              <a:rPr lang="en-US" sz="2200" dirty="0"/>
              <a:t>Traditions</a:t>
            </a:r>
          </a:p>
          <a:p>
            <a:endParaRPr lang="en-US" dirty="0"/>
          </a:p>
        </p:txBody>
      </p:sp>
    </p:spTree>
    <p:extLst>
      <p:ext uri="{BB962C8B-B14F-4D97-AF65-F5344CB8AC3E}">
        <p14:creationId xmlns:p14="http://schemas.microsoft.com/office/powerpoint/2010/main" val="14913252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Gender issues affecting health</a:t>
            </a:r>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r>
              <a:rPr lang="en-GB" dirty="0"/>
              <a:t>Gender issues – is interdisciplinary and cross-national in scope focusing on gender and gender equity </a:t>
            </a:r>
          </a:p>
          <a:p>
            <a:r>
              <a:rPr lang="en-US" b="1" i="1" dirty="0"/>
              <a:t>Social –cultural roles</a:t>
            </a:r>
            <a:r>
              <a:rPr lang="en-US" dirty="0"/>
              <a:t>; women are normally hindered by social cultural roles, as wives and mothers they are community maintainers.</a:t>
            </a:r>
          </a:p>
          <a:p>
            <a:r>
              <a:rPr lang="en-US" dirty="0"/>
              <a:t>Early marriages, wife inheritance and rites like FGM, affects women deeply hence cultural rites affects women health, education and future development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Religious factors</a:t>
            </a:r>
          </a:p>
        </p:txBody>
      </p:sp>
      <p:sp>
        <p:nvSpPr>
          <p:cNvPr id="3" name="Content Placeholder 2"/>
          <p:cNvSpPr>
            <a:spLocks noGrp="1"/>
          </p:cNvSpPr>
          <p:nvPr>
            <p:ph idx="1"/>
          </p:nvPr>
        </p:nvSpPr>
        <p:spPr>
          <a:xfrm>
            <a:off x="914400" y="1600778"/>
            <a:ext cx="7771927" cy="4525935"/>
          </a:xfrm>
        </p:spPr>
        <p:txBody>
          <a:bodyPr>
            <a:normAutofit lnSpcReduction="10000"/>
          </a:bodyPr>
          <a:lstStyle/>
          <a:p>
            <a:r>
              <a:rPr lang="en-US" dirty="0"/>
              <a:t>75% of church members are women, but their participation in leadership is minimal. Position of responsibility are therefore taken by men, because women shy away.</a:t>
            </a:r>
          </a:p>
          <a:p>
            <a:r>
              <a:rPr lang="en-US" dirty="0"/>
              <a:t>Women are only welcome when it comes to sing in the choir, to work as ushers or entertain,. This is why most women have not practiced any </a:t>
            </a:r>
            <a:r>
              <a:rPr lang="en-US" dirty="0" err="1"/>
              <a:t>mnx</a:t>
            </a:r>
            <a:r>
              <a:rPr lang="en-US" dirty="0"/>
              <a:t> skills within church activities.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68580" indent="0">
              <a:buNone/>
              <a:defRPr/>
            </a:pPr>
            <a:r>
              <a:rPr lang="en-GB" b="1" i="1" dirty="0"/>
              <a:t>Poverty </a:t>
            </a:r>
          </a:p>
          <a:p>
            <a:pPr indent="-274320">
              <a:defRPr/>
            </a:pPr>
            <a:r>
              <a:rPr lang="en-GB" b="1" i="1" dirty="0"/>
              <a:t> Education attainment  </a:t>
            </a:r>
            <a:r>
              <a:rPr lang="en-GB" dirty="0"/>
              <a:t>- Educating girls and women improves their health and that of their children.  High literacy rate among women reduces infant mortality, increases of health services, help prevent diseases, delays marriage and child bearing, increases use of family planning, increasing decision making power and participation in training and credit programmes. </a:t>
            </a:r>
          </a:p>
          <a:p>
            <a:pPr indent="-274320">
              <a:defRPr/>
            </a:pPr>
            <a:endParaRPr lang="en-GB" b="1" dirty="0"/>
          </a:p>
          <a:p>
            <a:pPr marL="68580" indent="0">
              <a:buNone/>
              <a:defRPr/>
            </a:pPr>
            <a:r>
              <a:rPr lang="en-GB" b="1" dirty="0"/>
              <a:t> </a:t>
            </a:r>
          </a:p>
          <a:p>
            <a:pPr indent="-274320">
              <a:defRPr/>
            </a:pP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pPr indent="-274320">
              <a:defRPr/>
            </a:pPr>
            <a:r>
              <a:rPr lang="en-GB" dirty="0"/>
              <a:t> Despite the above many girls in some Kenyan communities do not go to school or leave school early reason given for this include:  to assist in productive work, lack of money to pay school fees, families reluctant to invest in the girls will be married off and a belief that topics taught in school are inappropriate or not useful or the girls will be exposed to wrong ways of living.  </a:t>
            </a:r>
            <a:endParaRPr lang="en-GB" b="1" dirty="0"/>
          </a:p>
          <a:p>
            <a:pPr marL="68580" indent="0">
              <a:buNone/>
              <a:defRPr/>
            </a:pPr>
            <a:r>
              <a:rPr lang="en-GB" b="1" dirty="0"/>
              <a:t> </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r>
              <a:rPr lang="en-GB" b="1" i="1" dirty="0"/>
              <a:t>Access and control over resources</a:t>
            </a:r>
            <a:r>
              <a:rPr lang="en-GB" b="1" dirty="0"/>
              <a:t> </a:t>
            </a:r>
            <a:r>
              <a:rPr lang="en-GB" dirty="0"/>
              <a:t>– Very few women in Kenya have say in how to spend money even if they helped earn it.  A woman without money will not be able to attend antenatal care get medicines or buy food needed especially during pregnancy.  Women have little access to other resources e.g. machines, training or credit programmes, equipment which can make their work easier, technical advice &amp; Supplies and information.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954"/>
            <a:ext cx="8000527" cy="1143000"/>
          </a:xfrm>
        </p:spPr>
        <p:txBody>
          <a:bodyPr>
            <a:normAutofit fontScale="90000"/>
          </a:bodyPr>
          <a:lstStyle/>
          <a:p>
            <a:r>
              <a:rPr lang="en-US" b="1" i="1" dirty="0"/>
              <a:t>Emotional and Psychological Changes Resulting From Adolescence</a:t>
            </a:r>
            <a:endParaRPr lang="en-US"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lvl="0"/>
            <a:r>
              <a:rPr lang="en-US" dirty="0"/>
              <a:t>Changing relationships with parents, which may involve the adolescent pulling away and becoming more independent</a:t>
            </a:r>
          </a:p>
          <a:p>
            <a:pPr lvl="0"/>
            <a:r>
              <a:rPr lang="en-US" dirty="0"/>
              <a:t>Changing relationships with friends. Adolescents often imitate the values and </a:t>
            </a:r>
            <a:r>
              <a:rPr lang="en-US" dirty="0" err="1"/>
              <a:t>behaviours</a:t>
            </a:r>
            <a:r>
              <a:rPr lang="en-US" dirty="0"/>
              <a:t> of friends rather than those of parents and other adults. Peers are an important influence but they care more about what their friends think of them</a:t>
            </a:r>
          </a:p>
          <a:p>
            <a:pPr lvl="0"/>
            <a:r>
              <a:rPr lang="en-US" dirty="0"/>
              <a:t>The relationship with the opposite sex increases as they learn how to cope with romantic and sexual feelings</a:t>
            </a:r>
          </a:p>
          <a:p>
            <a:r>
              <a:rPr lang="en-US" dirty="0"/>
              <a:t>Personal feelings are also affected and there is a need to accept themselves as an independent individual</a:t>
            </a:r>
          </a:p>
        </p:txBody>
      </p:sp>
    </p:spTree>
    <p:extLst>
      <p:ext uri="{BB962C8B-B14F-4D97-AF65-F5344CB8AC3E}">
        <p14:creationId xmlns:p14="http://schemas.microsoft.com/office/powerpoint/2010/main" val="38503185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lstStyle/>
          <a:p>
            <a:r>
              <a:rPr lang="en-GB" dirty="0"/>
              <a:t> In some Kenyan culture a woman is not allowed to have custody of children, inherit property earn income or participate in public affairs without permission of her husband, father, first born son or in laws (father, mother, sister and brother).</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indent="-274320">
              <a:defRPr/>
            </a:pPr>
            <a:r>
              <a:rPr lang="en-GB" b="1" i="1" dirty="0"/>
              <a:t>Decision making</a:t>
            </a:r>
            <a:r>
              <a:rPr lang="en-GB" b="1" dirty="0"/>
              <a:t> </a:t>
            </a:r>
            <a:r>
              <a:rPr lang="en-GB" dirty="0"/>
              <a:t>– Women are to consult when making major decisions (family planning use, when to deliver, how many children to have, when to get married and to who) are made about by the family or the community.</a:t>
            </a:r>
            <a:endParaRPr lang="en-GB" b="1" dirty="0"/>
          </a:p>
          <a:p>
            <a:pPr marL="68580" indent="0">
              <a:buNone/>
              <a:defRPr/>
            </a:pPr>
            <a:endParaRPr lang="en-GB" b="1" dirty="0"/>
          </a:p>
          <a:p>
            <a:pPr indent="-274320">
              <a:defRPr/>
            </a:pPr>
            <a:r>
              <a:rPr lang="en-GB" b="1" i="1" dirty="0"/>
              <a:t>Nutrition and health</a:t>
            </a:r>
            <a:r>
              <a:rPr lang="en-GB" b="1" dirty="0"/>
              <a:t> </a:t>
            </a:r>
            <a:r>
              <a:rPr lang="en-GB" dirty="0"/>
              <a:t>– In many families men and boys eat first and have the biggest share followed by girls and finally the mother.  If the family is poor this means that the girls and the mother will not have enough to eat.  Under nutrition makes one weak and vulnerable to diseases and predisposes them to complications and problems during pregnancy.</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1066800" y="1600778"/>
            <a:ext cx="7619527" cy="4525935"/>
          </a:xfrm>
        </p:spPr>
        <p:txBody>
          <a:bodyPr>
            <a:normAutofit fontScale="85000" lnSpcReduction="20000"/>
          </a:bodyPr>
          <a:lstStyle/>
          <a:p>
            <a:pPr marL="68580" indent="0">
              <a:buNone/>
              <a:defRPr/>
            </a:pPr>
            <a:r>
              <a:rPr lang="en-GB" b="1" i="1" dirty="0"/>
              <a:t>Marriage practices</a:t>
            </a:r>
          </a:p>
          <a:p>
            <a:pPr indent="-274320">
              <a:defRPr/>
            </a:pPr>
            <a:r>
              <a:rPr lang="en-GB" b="1" i="1" dirty="0"/>
              <a:t>Early marriage</a:t>
            </a:r>
            <a:r>
              <a:rPr lang="en-GB" b="1" dirty="0"/>
              <a:t>  </a:t>
            </a:r>
            <a:r>
              <a:rPr lang="en-GB" dirty="0"/>
              <a:t>- Women in Africa tend to marry at a very early age (in some areas even at 12 years old) because poor families want to have dowry, to be relieved the burden of caring and to avoid risk of illegitimate birth.  Most of these girls are married to older men which prevents them from making RH decisions as they are either shy or dependent on their husbands.</a:t>
            </a:r>
            <a:endParaRPr lang="en-GB" b="1" dirty="0"/>
          </a:p>
          <a:p>
            <a:pPr marL="525780" indent="-457200">
              <a:defRPr/>
            </a:pPr>
            <a:r>
              <a:rPr lang="en-GB" b="1" i="1" dirty="0"/>
              <a:t>Forced marriages</a:t>
            </a:r>
            <a:r>
              <a:rPr lang="en-GB" b="1" dirty="0"/>
              <a:t> </a:t>
            </a:r>
            <a:r>
              <a:rPr lang="en-GB" dirty="0"/>
              <a:t>–Women are not involved in decision making e.g., who to marry them and when.</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indent="-274320">
              <a:defRPr/>
            </a:pPr>
            <a:r>
              <a:rPr lang="en-GB" b="1" i="1" dirty="0"/>
              <a:t>Polygamy Marriage</a:t>
            </a:r>
            <a:r>
              <a:rPr lang="en-GB" b="1" dirty="0"/>
              <a:t> </a:t>
            </a:r>
            <a:r>
              <a:rPr lang="en-GB" dirty="0"/>
              <a:t>– Women may not access resources when their husbands have other wives.  They may be predisposed to harmful practices to impress the man. e.g. give birth to many boys</a:t>
            </a:r>
            <a:endParaRPr lang="en-GB" b="1" dirty="0"/>
          </a:p>
          <a:p>
            <a:pPr marL="68580" indent="0">
              <a:buNone/>
              <a:defRPr/>
            </a:pPr>
            <a:endParaRPr lang="en-GB" b="1" dirty="0"/>
          </a:p>
          <a:p>
            <a:pPr indent="-274320">
              <a:defRPr/>
            </a:pPr>
            <a:r>
              <a:rPr lang="en-GB" b="1" i="1" dirty="0"/>
              <a:t>Wife inheritance</a:t>
            </a:r>
            <a:r>
              <a:rPr lang="en-GB" b="1" dirty="0"/>
              <a:t> </a:t>
            </a:r>
            <a:r>
              <a:rPr lang="en-GB" dirty="0"/>
              <a:t>– When women are widowed a man is selected by the family to inherit her with her consent.</a:t>
            </a:r>
            <a:endParaRPr lang="en-GB" b="1" dirty="0"/>
          </a:p>
          <a:p>
            <a:pPr marL="68580" indent="0">
              <a:buNone/>
              <a:defRPr/>
            </a:pPr>
            <a:endParaRPr lang="en-GB" b="1" dirty="0"/>
          </a:p>
          <a:p>
            <a:pPr indent="-274320">
              <a:defRPr/>
            </a:pPr>
            <a:r>
              <a:rPr lang="en-GB" b="1" i="1" dirty="0"/>
              <a:t>Dowry</a:t>
            </a:r>
            <a:r>
              <a:rPr lang="en-GB" dirty="0"/>
              <a:t> – Dowry is seen as a source of income.  Physical, psychological and sexual abuse by the husband may occur because he has paid dowry to the woman’s family.</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lstStyle/>
          <a:p>
            <a:pPr marL="68580" indent="0">
              <a:buNone/>
              <a:defRPr/>
            </a:pPr>
            <a:r>
              <a:rPr lang="en-GB" b="1" i="1" dirty="0"/>
              <a:t>Low Social, legal and economic status</a:t>
            </a:r>
            <a:r>
              <a:rPr lang="en-GB" i="1" dirty="0"/>
              <a:t> </a:t>
            </a:r>
            <a:endParaRPr lang="en-GB" b="1" i="1" dirty="0"/>
          </a:p>
          <a:p>
            <a:pPr marL="640080" lvl="1" indent="-274320">
              <a:defRPr/>
            </a:pPr>
            <a:r>
              <a:rPr lang="en-GB" sz="2400" dirty="0"/>
              <a:t>The status of women in most African communities depends on how many children she has.  Desire for status makes women to continue having children even when pregnancy and childbirth carry serious health risk.  Women don’t access to money, training, credit and other resources and freedom to make decision for themselves and their families.</a:t>
            </a: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143000"/>
            <a:ext cx="7695727" cy="4983713"/>
          </a:xfrm>
        </p:spPr>
        <p:txBody>
          <a:bodyPr>
            <a:normAutofit fontScale="92500"/>
          </a:bodyPr>
          <a:lstStyle/>
          <a:p>
            <a:pPr marL="68580" indent="0">
              <a:buNone/>
              <a:defRPr/>
            </a:pPr>
            <a:r>
              <a:rPr lang="en-GB" b="1" i="1" dirty="0"/>
              <a:t>Sexual dimensions organized on gender lines</a:t>
            </a:r>
            <a:r>
              <a:rPr lang="en-GB" b="1" dirty="0"/>
              <a:t> </a:t>
            </a:r>
          </a:p>
          <a:p>
            <a:pPr indent="-274320">
              <a:defRPr/>
            </a:pPr>
            <a:r>
              <a:rPr lang="en-GB" b="1" i="1" dirty="0"/>
              <a:t>Sexual partnership</a:t>
            </a:r>
            <a:r>
              <a:rPr lang="en-GB" b="1" dirty="0"/>
              <a:t> </a:t>
            </a:r>
            <a:r>
              <a:rPr lang="en-GB" dirty="0"/>
              <a:t>– Society assumes men cannot control their libido and thus allows to have as many partners as they want.  Men unlike women are allowed to make a choice of who to marry and when to marry.  Men can be allowed to change their sexual partners frequently and as many times as possible.  This predisposes to infections, e.g., STIs/HIV</a:t>
            </a:r>
            <a:endParaRPr lang="en-GB" b="1" dirty="0"/>
          </a:p>
          <a:p>
            <a:pPr marL="68580" indent="0">
              <a:buNone/>
              <a:defRPr/>
            </a:pPr>
            <a:endParaRPr lang="en-GB" b="1" dirty="0"/>
          </a:p>
          <a:p>
            <a:pPr indent="-274320">
              <a:defRPr/>
            </a:pP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lstStyle/>
          <a:p>
            <a:r>
              <a:rPr lang="en-GB" b="1" i="1" dirty="0"/>
              <a:t>Sexual art</a:t>
            </a:r>
            <a:r>
              <a:rPr lang="en-GB" b="1" dirty="0"/>
              <a:t> </a:t>
            </a:r>
            <a:r>
              <a:rPr lang="en-GB" dirty="0"/>
              <a:t>- Women are expected to be in full control of their sexuality all the time, not to initiate sex and not to express sexual enjoyment.  Sex is </a:t>
            </a:r>
            <a:r>
              <a:rPr lang="en-GB" dirty="0" err="1"/>
              <a:t>centered</a:t>
            </a:r>
            <a:r>
              <a:rPr lang="en-GB" dirty="0"/>
              <a:t> on pleasure and satisfaction of men and this predisposes women to harmful practices e.g., FGM, use of herbs to satisfy men, etc.  </a:t>
            </a:r>
            <a:r>
              <a:rPr lang="en-GB" dirty="0" err="1"/>
              <a:t>Incase</a:t>
            </a:r>
            <a:r>
              <a:rPr lang="en-GB" dirty="0"/>
              <a:t> of infertility among either of the partner women are always blamed.</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914400" y="1600778"/>
            <a:ext cx="7771927" cy="4525935"/>
          </a:xfrm>
        </p:spPr>
        <p:txBody>
          <a:bodyPr>
            <a:normAutofit/>
          </a:bodyPr>
          <a:lstStyle/>
          <a:p>
            <a:pPr indent="-274320">
              <a:defRPr/>
            </a:pPr>
            <a:r>
              <a:rPr lang="en-GB" b="1" i="1" dirty="0"/>
              <a:t>Sexual meanings</a:t>
            </a:r>
            <a:r>
              <a:rPr lang="en-GB" b="1" dirty="0"/>
              <a:t> </a:t>
            </a:r>
            <a:r>
              <a:rPr lang="en-GB" dirty="0"/>
              <a:t>– This is a process by which sexual thoughts behaviours and conditions e.g. virginity are interpreted and ascribed cultural meanings.  Perception of pleasure shows the nature of the body, what is considered erotic and when to talk about sexuality and with who.  Men are supposed to demonstrate virility at all times.  </a:t>
            </a:r>
            <a:endParaRPr lang="en-GB" b="1" dirty="0"/>
          </a:p>
          <a:p>
            <a:pPr marL="68580" indent="0">
              <a:buNone/>
              <a:defRPr/>
            </a:pPr>
            <a:endParaRPr lang="en-GB" b="1" dirty="0"/>
          </a:p>
          <a:p>
            <a:pPr indent="-274320">
              <a:defRPr/>
            </a:pP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lstStyle/>
          <a:p>
            <a:r>
              <a:rPr lang="en-GB" b="1" i="1" dirty="0"/>
              <a:t>Sexual drives and enjoyment </a:t>
            </a:r>
            <a:r>
              <a:rPr lang="en-GB" dirty="0"/>
              <a:t>– it includes men and women knowledge of the body’s sexual and reproductive capacities and the ability to obtain physical and emotional pleasure form fantasy, sexual encounters or self stimulation.  It involves formation of sexual identities, social conditioned sex drives and perception of pleasure.</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Gender Based Violence</a:t>
            </a:r>
            <a:endParaRPr lang="en-US" dirty="0"/>
          </a:p>
        </p:txBody>
      </p:sp>
      <p:sp>
        <p:nvSpPr>
          <p:cNvPr id="3" name="Content Placeholder 2"/>
          <p:cNvSpPr>
            <a:spLocks noGrp="1"/>
          </p:cNvSpPr>
          <p:nvPr>
            <p:ph idx="1"/>
          </p:nvPr>
        </p:nvSpPr>
        <p:spPr>
          <a:xfrm>
            <a:off x="914400" y="1143000"/>
            <a:ext cx="7771927" cy="4983713"/>
          </a:xfrm>
        </p:spPr>
        <p:txBody>
          <a:bodyPr/>
          <a:lstStyle/>
          <a:p>
            <a:r>
              <a:rPr lang="en-US" b="1" i="1" dirty="0"/>
              <a:t>Gender-based violence</a:t>
            </a:r>
            <a:r>
              <a:rPr lang="en-US" dirty="0"/>
              <a:t> is an umbrella term for </a:t>
            </a:r>
            <a:r>
              <a:rPr lang="en-US" u="sng" dirty="0"/>
              <a:t>any harmful act</a:t>
            </a:r>
            <a:r>
              <a:rPr lang="en-US" dirty="0"/>
              <a:t> that is perpetrated </a:t>
            </a:r>
            <a:r>
              <a:rPr lang="en-US" u="sng" dirty="0"/>
              <a:t>against a person’s will</a:t>
            </a:r>
            <a:r>
              <a:rPr lang="en-US" dirty="0"/>
              <a:t>, and that is based on </a:t>
            </a:r>
            <a:r>
              <a:rPr lang="en-US" u="sng" dirty="0"/>
              <a:t>socially ascribed</a:t>
            </a:r>
            <a:r>
              <a:rPr lang="en-US" dirty="0"/>
              <a:t> (gender) differences between males and females.</a:t>
            </a:r>
          </a:p>
          <a:p>
            <a:r>
              <a:rPr lang="en-US" b="1" dirty="0"/>
              <a:t>Violence-</a:t>
            </a:r>
            <a:r>
              <a:rPr lang="en-US" dirty="0"/>
              <a:t>Is an act of  aggression of physical or verbal force against self or another person.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42109" y="1219200"/>
            <a:ext cx="7744218" cy="4907513"/>
          </a:xfrm>
        </p:spPr>
        <p:txBody>
          <a:bodyPr>
            <a:normAutofit lnSpcReduction="10000"/>
          </a:bodyPr>
          <a:lstStyle/>
          <a:p>
            <a:pPr lvl="0"/>
            <a:r>
              <a:rPr lang="en-US" dirty="0"/>
              <a:t>Values and </a:t>
            </a:r>
            <a:r>
              <a:rPr lang="en-US" dirty="0" err="1"/>
              <a:t>behaviours</a:t>
            </a:r>
            <a:r>
              <a:rPr lang="en-US" dirty="0"/>
              <a:t> are affected. Adolescents may attempt to behave more as adults, resolving problems in a responsible manner and making decisions bearing in mind the possible consequences</a:t>
            </a:r>
          </a:p>
          <a:p>
            <a:pPr lvl="0"/>
            <a:r>
              <a:rPr lang="en-US" dirty="0"/>
              <a:t>Increased interest in everyday recreational activities</a:t>
            </a:r>
          </a:p>
          <a:p>
            <a:pPr lvl="0"/>
            <a:r>
              <a:rPr lang="en-US" dirty="0"/>
              <a:t>Increase in mood swings as they seek attention and want to belong and be appreciated</a:t>
            </a:r>
          </a:p>
        </p:txBody>
      </p:sp>
    </p:spTree>
    <p:extLst>
      <p:ext uri="{BB962C8B-B14F-4D97-AF65-F5344CB8AC3E}">
        <p14:creationId xmlns:p14="http://schemas.microsoft.com/office/powerpoint/2010/main" val="215235109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lstStyle/>
          <a:p>
            <a:r>
              <a:rPr lang="en-GB" b="1" i="1" dirty="0"/>
              <a:t>Sexual Violence</a:t>
            </a:r>
            <a:r>
              <a:rPr lang="en-GB" b="1" dirty="0"/>
              <a:t>: </a:t>
            </a:r>
            <a:r>
              <a:rPr lang="en-GB" dirty="0"/>
              <a:t>Any violence physical ,psychological carried out through sexual means or by targeting sexually or attempting to obtain a sexual act unwanted sexual comments or advances takes many forms including rape, sexual harassments, exploitation, slavery/trafficking forced pregnancy and abortion.</a:t>
            </a: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219200"/>
            <a:ext cx="7771927" cy="4907513"/>
          </a:xfrm>
        </p:spPr>
        <p:txBody>
          <a:bodyPr/>
          <a:lstStyle/>
          <a:p>
            <a:r>
              <a:rPr lang="en-GB" b="1" i="1" dirty="0"/>
              <a:t>Sexual Harassment</a:t>
            </a:r>
            <a:r>
              <a:rPr lang="en-GB" b="1" dirty="0"/>
              <a:t>:</a:t>
            </a:r>
            <a:r>
              <a:rPr lang="en-GB" dirty="0"/>
              <a:t> Unwelcome sexual advances, requests for sexual </a:t>
            </a:r>
            <a:r>
              <a:rPr lang="en-GB" dirty="0" err="1"/>
              <a:t>favors</a:t>
            </a:r>
            <a:r>
              <a:rPr lang="en-GB" dirty="0"/>
              <a:t>, and other verbal or physical conduct of a sexual nature constitute sexual harassment when this conduct explicitly or implicitly affects an individual’s employment, unreasonably interferes with an individual’s work performances, or creates an intimidating, hostile, or offensive work environment.</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indent="-274320" fontAlgn="auto">
              <a:spcAft>
                <a:spcPts val="0"/>
              </a:spcAft>
              <a:defRPr/>
            </a:pPr>
            <a:r>
              <a:rPr lang="en-GB" dirty="0"/>
              <a:t>The victim as well as the harasser may be a woman or a man. The victim does not have to be of the opposite sex.</a:t>
            </a:r>
            <a:endParaRPr lang="en-US" dirty="0"/>
          </a:p>
          <a:p>
            <a:pPr indent="-274320" fontAlgn="auto">
              <a:spcAft>
                <a:spcPts val="0"/>
              </a:spcAft>
              <a:defRPr/>
            </a:pPr>
            <a:r>
              <a:rPr lang="en-GB" b="1" i="1" dirty="0"/>
              <a:t>Incest</a:t>
            </a:r>
            <a:r>
              <a:rPr lang="en-GB" dirty="0"/>
              <a:t>: Is sexual activity between closely related persons  by blood or marriage that are illegal</a:t>
            </a:r>
          </a:p>
          <a:p>
            <a:pPr indent="-274320" fontAlgn="auto">
              <a:spcAft>
                <a:spcPts val="0"/>
              </a:spcAft>
              <a:defRPr/>
            </a:pPr>
            <a:r>
              <a:rPr lang="en-GB" b="1" dirty="0"/>
              <a:t>Sexual Abuse: </a:t>
            </a:r>
            <a:r>
              <a:rPr lang="en-GB" dirty="0"/>
              <a:t>Actual or threaten physical intrusion of a sexual nature, by force   or under unequal or coercive conditions, and includes inappropriate touching. </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lstStyle/>
          <a:p>
            <a:r>
              <a:rPr lang="en-GB" b="1" dirty="0"/>
              <a:t>Sexual Exploitation</a:t>
            </a:r>
            <a:r>
              <a:rPr lang="en-GB" dirty="0"/>
              <a:t>: This is actual or attempted abuse of vulnerability, differential power or trust for sexual purpose including but not limited to profiting monetarily socially or politically from the sexual exploitation of another. While sexual abuse the actual or threaten physical nature whether by force or under unequal or coercive</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685800" y="1600778"/>
            <a:ext cx="8000527" cy="4525935"/>
          </a:xfrm>
        </p:spPr>
        <p:txBody>
          <a:bodyPr/>
          <a:lstStyle/>
          <a:p>
            <a:r>
              <a:rPr lang="en-GB" b="1" i="1" dirty="0"/>
              <a:t>Rape/ Attempted Rape/Gang Rape</a:t>
            </a:r>
            <a:r>
              <a:rPr lang="en-GB" b="1" dirty="0"/>
              <a:t>: </a:t>
            </a:r>
            <a:r>
              <a:rPr lang="en-GB" dirty="0"/>
              <a:t>The crime of rape is to occur when sexual intercourse or other form of sexual penetration takes place without the consent of one of the parties involved. While in attempted rape do not result to penetration and gang rape occurs when a group of people participate in the rape of a single victim.</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762000" y="1600778"/>
            <a:ext cx="7924327" cy="4525935"/>
          </a:xfrm>
        </p:spPr>
        <p:txBody>
          <a:bodyPr/>
          <a:lstStyle/>
          <a:p>
            <a:r>
              <a:rPr lang="en-GB" b="1" dirty="0"/>
              <a:t>Defilement/Attempted Defilement: </a:t>
            </a:r>
            <a:r>
              <a:rPr lang="en-GB" dirty="0"/>
              <a:t>This is a crime where an adult is having an intercourse with a minor [a person who’s under 18] while in an attempted any person who tries to do having intercourse with a minor [a person who is under the age of 18]</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  FORMS OF GENDER BASED VIOLENCE</a:t>
            </a:r>
            <a:br>
              <a:rPr lang="en-US" i="1" dirty="0"/>
            </a:br>
            <a:r>
              <a:rPr lang="en-US" i="1" dirty="0"/>
              <a:t>(GBV)</a:t>
            </a:r>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indent="-274320" fontAlgn="auto">
              <a:spcAft>
                <a:spcPts val="0"/>
              </a:spcAft>
              <a:defRPr/>
            </a:pPr>
            <a:r>
              <a:rPr lang="en-US" b="1" i="1" dirty="0"/>
              <a:t>Physical violence</a:t>
            </a:r>
            <a:r>
              <a:rPr lang="en-US" b="1" dirty="0"/>
              <a:t> </a:t>
            </a:r>
            <a:r>
              <a:rPr lang="en-US" dirty="0"/>
              <a:t>this is any forceful or violent physical behavior that causes actual harm. It includes plucking out the hair, biting, choking, kicking, slapping, burning and shoving. Physical violence can vary</a:t>
            </a:r>
          </a:p>
          <a:p>
            <a:pPr marL="365760" lvl="1" indent="0" fontAlgn="auto">
              <a:spcAft>
                <a:spcPts val="0"/>
              </a:spcAft>
              <a:buFont typeface="Wingdings 2" pitchFamily="18" charset="2"/>
              <a:buNone/>
              <a:defRPr/>
            </a:pPr>
            <a:r>
              <a:rPr lang="en-GB" sz="2000" i="1" dirty="0"/>
              <a:t>“An example  a woman whose lip was bitten off by  her husband who used after accusing her that she was using her mouth to abuse him” </a:t>
            </a:r>
            <a:endParaRPr lang="en-US" sz="2000" dirty="0"/>
          </a:p>
          <a:p>
            <a:pPr indent="-274320" fontAlgn="auto">
              <a:spcAft>
                <a:spcPts val="0"/>
              </a:spcAft>
              <a:buFontTx/>
              <a:buNone/>
              <a:defRPr/>
            </a:pPr>
            <a:endParaRPr lang="en-US" dirty="0"/>
          </a:p>
          <a:p>
            <a:pPr indent="-274320" fontAlgn="auto">
              <a:spcAft>
                <a:spcPts val="0"/>
              </a:spcAft>
              <a:defRPr/>
            </a:pPr>
            <a:r>
              <a:rPr lang="en-US" b="1" i="1" dirty="0"/>
              <a:t>Psychological violence</a:t>
            </a:r>
            <a:r>
              <a:rPr lang="en-US" b="1" dirty="0"/>
              <a:t> </a:t>
            </a:r>
            <a:r>
              <a:rPr lang="en-US" dirty="0"/>
              <a:t>is any threat to do bodily harm to a partner, a child, a family member, friends or oneself. It involves not only hurt and anger, but also fear and degradation.</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indent="-274320" fontAlgn="auto">
              <a:spcAft>
                <a:spcPts val="0"/>
              </a:spcAft>
              <a:defRPr/>
            </a:pPr>
            <a:r>
              <a:rPr lang="en-US" dirty="0"/>
              <a:t>The purpose is to render one emotionally insecure about their own self-worth and render one helpless. </a:t>
            </a:r>
          </a:p>
          <a:p>
            <a:pPr indent="-274320" fontAlgn="auto">
              <a:spcAft>
                <a:spcPts val="0"/>
              </a:spcAft>
              <a:defRPr/>
            </a:pPr>
            <a:r>
              <a:rPr lang="en-US" dirty="0"/>
              <a:t>The threats that affect the ability of one to make things happen even in the home, make one feel so small and affects emotions/state of mind. Includes abusing , insulting, shouting, threats to punch, slap or kick, threats to use a weapon, </a:t>
            </a:r>
            <a:endParaRPr lang="en-US" b="1" dirty="0"/>
          </a:p>
          <a:p>
            <a:pPr indent="-274320" fontAlgn="auto">
              <a:spcAft>
                <a:spcPts val="0"/>
              </a:spcAft>
              <a:defRPr/>
            </a:pPr>
            <a:r>
              <a:rPr lang="en-US" b="1" i="1" dirty="0"/>
              <a:t>Sexual violence ;</a:t>
            </a:r>
            <a:r>
              <a:rPr lang="en-US" dirty="0"/>
              <a:t>entails non consensual sexual act or behavior. It includes marital rape, gang rape, rape, sodomy, attempted rape and defilement</a:t>
            </a:r>
          </a:p>
          <a:p>
            <a:pPr indent="-274320" fontAlgn="auto">
              <a:spcAft>
                <a:spcPts val="0"/>
              </a:spcAft>
              <a:defRPr/>
            </a:pPr>
            <a:r>
              <a:rPr lang="en-US" dirty="0"/>
              <a:t>Rape and other forms of violence are about power and control; where the perpetrator uses their position of authority to oppress the vulnerable victim.  </a:t>
            </a:r>
          </a:p>
          <a:p>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762000" y="1600778"/>
            <a:ext cx="7924327" cy="4525935"/>
          </a:xfrm>
        </p:spPr>
        <p:txBody>
          <a:bodyPr>
            <a:normAutofit fontScale="85000" lnSpcReduction="20000"/>
          </a:bodyPr>
          <a:lstStyle/>
          <a:p>
            <a:pPr indent="-274320" fontAlgn="auto">
              <a:spcAft>
                <a:spcPts val="0"/>
              </a:spcAft>
              <a:buFontTx/>
              <a:buNone/>
              <a:defRPr/>
            </a:pPr>
            <a:r>
              <a:rPr lang="en-US" b="1" i="1" dirty="0"/>
              <a:t>Economic Violence</a:t>
            </a:r>
            <a:r>
              <a:rPr lang="en-US" b="1" dirty="0"/>
              <a:t> </a:t>
            </a:r>
          </a:p>
          <a:p>
            <a:pPr indent="-274320" fontAlgn="auto">
              <a:spcAft>
                <a:spcPts val="0"/>
              </a:spcAft>
              <a:defRPr/>
            </a:pPr>
            <a:r>
              <a:rPr lang="en-US" dirty="0"/>
              <a:t>Limit money to conduct duties or needs,</a:t>
            </a:r>
          </a:p>
          <a:p>
            <a:pPr indent="-274320" fontAlgn="auto">
              <a:spcAft>
                <a:spcPts val="0"/>
              </a:spcAft>
              <a:defRPr/>
            </a:pPr>
            <a:r>
              <a:rPr lang="en-US" dirty="0"/>
              <a:t> not allow woman to work, unequal employment payments, salary of woman belongs to the husband. </a:t>
            </a:r>
          </a:p>
          <a:p>
            <a:pPr indent="-274320" fontAlgn="auto">
              <a:spcAft>
                <a:spcPts val="0"/>
              </a:spcAft>
              <a:defRPr/>
            </a:pPr>
            <a:r>
              <a:rPr lang="en-GB" dirty="0"/>
              <a:t>In most homes, money issues are a strong hold of domestic violence. </a:t>
            </a:r>
          </a:p>
          <a:p>
            <a:pPr lvl="2" fontAlgn="auto">
              <a:spcAft>
                <a:spcPts val="0"/>
              </a:spcAft>
              <a:defRPr/>
            </a:pPr>
            <a:r>
              <a:rPr lang="en-GB" dirty="0"/>
              <a:t>The fathers in the room were asked to imagine a scenario where their daughters are beaten daily because they cannot support themselves. The male participants said they could remove daughters from the abusive relationship. </a:t>
            </a:r>
          </a:p>
          <a:p>
            <a:pPr indent="-274320" fontAlgn="auto">
              <a:spcAft>
                <a:spcPts val="0"/>
              </a:spcAft>
              <a:defRPr/>
            </a:pPr>
            <a:r>
              <a:rPr lang="en-GB" dirty="0"/>
              <a:t>They were then reminded that they should treat their wives in respectable manner because they too are daughters of someone else.</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  EFFECTS OF GENDER BASED VIOLENCE</a:t>
            </a:r>
            <a:endParaRPr lang="en-US" i="1" dirty="0"/>
          </a:p>
        </p:txBody>
      </p:sp>
      <p:sp>
        <p:nvSpPr>
          <p:cNvPr id="3" name="Content Placeholder 2"/>
          <p:cNvSpPr>
            <a:spLocks noGrp="1"/>
          </p:cNvSpPr>
          <p:nvPr>
            <p:ph idx="1"/>
          </p:nvPr>
        </p:nvSpPr>
        <p:spPr>
          <a:xfrm>
            <a:off x="990600" y="1600778"/>
            <a:ext cx="7695727" cy="4525935"/>
          </a:xfrm>
        </p:spPr>
        <p:txBody>
          <a:bodyPr>
            <a:normAutofit fontScale="92500" lnSpcReduction="20000"/>
          </a:bodyPr>
          <a:lstStyle/>
          <a:p>
            <a:pPr indent="-274320" fontAlgn="auto">
              <a:spcAft>
                <a:spcPts val="0"/>
              </a:spcAft>
              <a:buNone/>
              <a:defRPr/>
            </a:pPr>
            <a:r>
              <a:rPr lang="en-GB" dirty="0"/>
              <a:t>	With all types of gender-based violence, there are serious and potentially life threatening outcomes.  </a:t>
            </a:r>
            <a:r>
              <a:rPr lang="en-GB" b="1" dirty="0"/>
              <a:t> </a:t>
            </a:r>
            <a:endParaRPr lang="en-US" dirty="0"/>
          </a:p>
          <a:p>
            <a:pPr indent="-274320" fontAlgn="auto">
              <a:spcAft>
                <a:spcPts val="0"/>
              </a:spcAft>
              <a:defRPr/>
            </a:pPr>
            <a:r>
              <a:rPr lang="en-GB" b="1" dirty="0"/>
              <a:t>Health Effects</a:t>
            </a:r>
          </a:p>
          <a:p>
            <a:pPr indent="-274320" fontAlgn="auto">
              <a:spcAft>
                <a:spcPts val="0"/>
              </a:spcAft>
              <a:defRPr/>
            </a:pPr>
            <a:endParaRPr lang="en-US" dirty="0"/>
          </a:p>
          <a:p>
            <a:pPr indent="-274320" fontAlgn="auto">
              <a:spcAft>
                <a:spcPts val="0"/>
              </a:spcAft>
              <a:defRPr/>
            </a:pPr>
            <a:r>
              <a:rPr lang="en-GB" b="1" dirty="0"/>
              <a:t>Emotional &amp; Psychological Effects</a:t>
            </a:r>
          </a:p>
          <a:p>
            <a:pPr indent="-274320" fontAlgn="auto">
              <a:spcAft>
                <a:spcPts val="0"/>
              </a:spcAft>
              <a:defRPr/>
            </a:pPr>
            <a:endParaRPr lang="en-GB" b="1" dirty="0"/>
          </a:p>
          <a:p>
            <a:pPr indent="-274320" fontAlgn="auto">
              <a:spcAft>
                <a:spcPts val="0"/>
              </a:spcAft>
              <a:defRPr/>
            </a:pPr>
            <a:r>
              <a:rPr lang="en-GB" b="1" dirty="0"/>
              <a:t>Social Consequences</a:t>
            </a:r>
            <a:endParaRPr lang="en-US" dirty="0"/>
          </a:p>
          <a:p>
            <a:pPr indent="-274320" fontAlgn="auto">
              <a:spcAft>
                <a:spcPts val="0"/>
              </a:spcAft>
              <a:defRPr/>
            </a:pPr>
            <a:endParaRPr lang="en-GB" b="1" dirty="0"/>
          </a:p>
          <a:p>
            <a:pPr indent="-274320" fontAlgn="auto">
              <a:spcAft>
                <a:spcPts val="0"/>
              </a:spcAft>
              <a:defRPr/>
            </a:pPr>
            <a:r>
              <a:rPr lang="en-GB" b="1" dirty="0"/>
              <a:t>Economic Consequences</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Reproductive Health</a:t>
            </a:r>
            <a:br>
              <a:rPr lang="en-US" b="1" i="1" dirty="0"/>
            </a:br>
            <a:r>
              <a:rPr lang="en-US" b="1" i="1" dirty="0"/>
              <a:t>Risks that Adolescents Faces</a:t>
            </a:r>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dirty="0"/>
              <a:t>Lack of reproductive health knowledge and information</a:t>
            </a:r>
          </a:p>
          <a:p>
            <a:r>
              <a:rPr lang="en-US" dirty="0"/>
              <a:t>Malnutrition</a:t>
            </a:r>
          </a:p>
          <a:p>
            <a:r>
              <a:rPr lang="en-US" dirty="0"/>
              <a:t>General Health Problems</a:t>
            </a:r>
          </a:p>
          <a:p>
            <a:r>
              <a:rPr lang="en-US" dirty="0"/>
              <a:t>Menstrual Problems</a:t>
            </a:r>
          </a:p>
          <a:p>
            <a:r>
              <a:rPr lang="en-US" dirty="0"/>
              <a:t>Female Genital Cutting</a:t>
            </a:r>
          </a:p>
          <a:p>
            <a:r>
              <a:rPr lang="en-US" dirty="0"/>
              <a:t>Early and Unprotected Sex</a:t>
            </a:r>
          </a:p>
          <a:p>
            <a:r>
              <a:rPr lang="en-US" dirty="0"/>
              <a:t>Early Forced Marriages</a:t>
            </a:r>
          </a:p>
          <a:p>
            <a:r>
              <a:rPr lang="en-US" dirty="0"/>
              <a:t>Abortions</a:t>
            </a:r>
          </a:p>
          <a:p>
            <a:r>
              <a:rPr lang="en-US" dirty="0"/>
              <a:t>Sexually Transmitted Infections</a:t>
            </a:r>
          </a:p>
          <a:p>
            <a:r>
              <a:rPr lang="en-US" dirty="0"/>
              <a:t>Drug and Substance Abuse</a:t>
            </a:r>
          </a:p>
          <a:p>
            <a:r>
              <a:rPr lang="en-US" dirty="0"/>
              <a:t>Accidents and Violence</a:t>
            </a:r>
          </a:p>
          <a:p>
            <a:r>
              <a:rPr lang="en-US" dirty="0"/>
              <a:t>Sexual Abuse</a:t>
            </a:r>
          </a:p>
        </p:txBody>
      </p:sp>
    </p:spTree>
    <p:extLst>
      <p:ext uri="{BB962C8B-B14F-4D97-AF65-F5344CB8AC3E}">
        <p14:creationId xmlns:p14="http://schemas.microsoft.com/office/powerpoint/2010/main" val="13691253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CYCLE OF VIOLENCE</a:t>
            </a:r>
          </a:p>
        </p:txBody>
      </p:sp>
      <p:pic>
        <p:nvPicPr>
          <p:cNvPr id="1026" name="Picture 2"/>
          <p:cNvPicPr>
            <a:picLocks noGrp="1" noChangeAspect="1" noChangeArrowheads="1"/>
          </p:cNvPicPr>
          <p:nvPr>
            <p:ph idx="1"/>
          </p:nvPr>
        </p:nvPicPr>
        <p:blipFill>
          <a:blip r:embed="rId2"/>
          <a:srcRect/>
          <a:stretch>
            <a:fillRect/>
          </a:stretch>
        </p:blipFill>
        <p:spPr bwMode="auto">
          <a:xfrm>
            <a:off x="1219200" y="1143000"/>
            <a:ext cx="7924800" cy="4952999"/>
          </a:xfrm>
          <a:prstGeom prst="rect">
            <a:avLst/>
          </a:prstGeom>
          <a:noFill/>
          <a:ln w="9525">
            <a:noFill/>
            <a:miter lim="800000"/>
            <a:headEnd/>
            <a:tailEnd/>
          </a:ln>
          <a:effec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t>
            </a:r>
          </a:p>
        </p:txBody>
      </p:sp>
      <p:pic>
        <p:nvPicPr>
          <p:cNvPr id="2050" name="Picture 2"/>
          <p:cNvPicPr>
            <a:picLocks noGrp="1" noChangeAspect="1" noChangeArrowheads="1"/>
          </p:cNvPicPr>
          <p:nvPr>
            <p:ph idx="1"/>
          </p:nvPr>
        </p:nvPicPr>
        <p:blipFill>
          <a:blip r:embed="rId2"/>
          <a:stretch>
            <a:fillRect/>
          </a:stretch>
        </p:blipFill>
        <p:spPr bwMode="auto">
          <a:xfrm>
            <a:off x="914400" y="1143000"/>
            <a:ext cx="7924800" cy="4953000"/>
          </a:xfrm>
          <a:prstGeom prst="rect">
            <a:avLst/>
          </a:prstGeom>
          <a:noFill/>
          <a:ln w="9525">
            <a:noFill/>
            <a:miter lim="800000"/>
            <a:headEnd/>
            <a:tailEnd/>
          </a:ln>
          <a:effec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   FACTORS THAT CONTRIBUTE GENDER BASED VIOLENCE</a:t>
            </a:r>
            <a:endParaRPr lang="en-US" i="1" dirty="0"/>
          </a:p>
        </p:txBody>
      </p:sp>
      <p:sp>
        <p:nvSpPr>
          <p:cNvPr id="3" name="Content Placeholder 2"/>
          <p:cNvSpPr>
            <a:spLocks noGrp="1"/>
          </p:cNvSpPr>
          <p:nvPr>
            <p:ph idx="1"/>
          </p:nvPr>
        </p:nvSpPr>
        <p:spPr>
          <a:xfrm>
            <a:off x="914400" y="1600778"/>
            <a:ext cx="7771927" cy="4525935"/>
          </a:xfrm>
        </p:spPr>
        <p:txBody>
          <a:bodyPr>
            <a:normAutofit fontScale="92500" lnSpcReduction="20000"/>
          </a:bodyPr>
          <a:lstStyle/>
          <a:p>
            <a:pPr indent="-274320" fontAlgn="auto">
              <a:spcAft>
                <a:spcPts val="0"/>
              </a:spcAft>
              <a:defRPr/>
            </a:pPr>
            <a:r>
              <a:rPr lang="en-US" dirty="0"/>
              <a:t>Drug  and substance Abuse</a:t>
            </a:r>
          </a:p>
          <a:p>
            <a:pPr indent="-274320" fontAlgn="auto">
              <a:spcAft>
                <a:spcPts val="0"/>
              </a:spcAft>
              <a:defRPr/>
            </a:pPr>
            <a:r>
              <a:rPr lang="en-US" dirty="0"/>
              <a:t>Psychological instability</a:t>
            </a:r>
          </a:p>
          <a:p>
            <a:pPr indent="-274320" fontAlgn="auto">
              <a:spcAft>
                <a:spcPts val="0"/>
              </a:spcAft>
              <a:defRPr/>
            </a:pPr>
            <a:r>
              <a:rPr lang="en-US" dirty="0"/>
              <a:t>Culture</a:t>
            </a:r>
          </a:p>
          <a:p>
            <a:pPr indent="-274320" fontAlgn="auto">
              <a:spcAft>
                <a:spcPts val="0"/>
              </a:spcAft>
              <a:defRPr/>
            </a:pPr>
            <a:r>
              <a:rPr lang="en-US" dirty="0"/>
              <a:t>Ignorance</a:t>
            </a:r>
          </a:p>
          <a:p>
            <a:pPr indent="-274320" fontAlgn="auto">
              <a:spcAft>
                <a:spcPts val="0"/>
              </a:spcAft>
              <a:defRPr/>
            </a:pPr>
            <a:r>
              <a:rPr lang="en-US" dirty="0"/>
              <a:t>Increased Exposure of violence, e.g. from the media with programs that do have lots and lots of violence.</a:t>
            </a:r>
          </a:p>
          <a:p>
            <a:pPr indent="-274320" fontAlgn="auto">
              <a:spcAft>
                <a:spcPts val="0"/>
              </a:spcAft>
              <a:defRPr/>
            </a:pPr>
            <a:r>
              <a:rPr lang="en-US" dirty="0"/>
              <a:t>Lack of positive role models within </a:t>
            </a:r>
          </a:p>
          <a:p>
            <a:pPr indent="-274320" fontAlgn="auto">
              <a:spcAft>
                <a:spcPts val="0"/>
              </a:spcAft>
              <a:defRPr/>
            </a:pPr>
            <a:r>
              <a:rPr lang="en-US" dirty="0"/>
              <a:t>Negative Family Influences</a:t>
            </a:r>
          </a:p>
          <a:p>
            <a:pPr indent="-274320" fontAlgn="auto">
              <a:spcAft>
                <a:spcPts val="0"/>
              </a:spcAft>
              <a:defRPr/>
            </a:pPr>
            <a:r>
              <a:rPr lang="en-US" dirty="0"/>
              <a:t>Peer Pressure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Consequences of GBV</a:t>
            </a:r>
          </a:p>
        </p:txBody>
      </p:sp>
      <p:sp>
        <p:nvSpPr>
          <p:cNvPr id="3" name="Content Placeholder 2"/>
          <p:cNvSpPr>
            <a:spLocks noGrp="1"/>
          </p:cNvSpPr>
          <p:nvPr>
            <p:ph idx="1"/>
          </p:nvPr>
        </p:nvSpPr>
        <p:spPr>
          <a:xfrm>
            <a:off x="990600" y="1600778"/>
            <a:ext cx="7695727" cy="4525935"/>
          </a:xfrm>
        </p:spPr>
        <p:txBody>
          <a:bodyPr>
            <a:noAutofit/>
          </a:bodyPr>
          <a:lstStyle/>
          <a:p>
            <a:pPr marL="0" indent="0">
              <a:buNone/>
            </a:pPr>
            <a:r>
              <a:rPr lang="en-US" sz="2400" b="1" i="1" dirty="0"/>
              <a:t>Family breakdown/divorce</a:t>
            </a:r>
            <a:r>
              <a:rPr lang="en-US" sz="2400" dirty="0"/>
              <a:t> - which may create isolation, hopelessness, low self-esteem, self-blame and/or devalued life. Children particularly are often affected by family breakdown, significantly experiencing a number of these effects;</a:t>
            </a:r>
            <a:br>
              <a:rPr lang="en-US" sz="2400" dirty="0"/>
            </a:br>
            <a:r>
              <a:rPr lang="en-US" sz="2400" b="1" i="1" dirty="0"/>
              <a:t>Child Abuse</a:t>
            </a:r>
            <a:r>
              <a:rPr lang="en-US" sz="2400" dirty="0"/>
              <a:t> – in addition to the obvious physical, psychological and/or emotional trauma, a person who has been abused as a child must often act proactively to ‘break the cycle’ as an adult;</a:t>
            </a:r>
            <a:br>
              <a:rPr lang="en-US" sz="2400" dirty="0"/>
            </a:br>
            <a:r>
              <a:rPr lang="en-US" sz="2400" b="1" i="1" dirty="0"/>
              <a:t>Domestic Violence</a:t>
            </a:r>
            <a:r>
              <a:rPr lang="en-US" sz="2400" dirty="0"/>
              <a:t> - violent </a:t>
            </a:r>
            <a:r>
              <a:rPr lang="en-US" sz="2400" dirty="0" err="1"/>
              <a:t>behaviour</a:t>
            </a:r>
            <a:r>
              <a:rPr lang="en-US" sz="2400" dirty="0"/>
              <a:t> may be viewed as the ‘norm’ and continued from generation to generation:</a:t>
            </a:r>
            <a:br>
              <a:rPr lang="en-US" sz="2400" dirty="0"/>
            </a:br>
            <a:endParaRPr lang="en-US" sz="24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ROLE OF MEN IN ENDING GBV</a:t>
            </a:r>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pPr indent="-274320" fontAlgn="auto">
              <a:spcAft>
                <a:spcPts val="0"/>
              </a:spcAft>
              <a:buFontTx/>
              <a:buNone/>
              <a:defRPr/>
            </a:pPr>
            <a:r>
              <a:rPr lang="en-GB" dirty="0"/>
              <a:t>Majority of GBV victims are women and it was </a:t>
            </a:r>
          </a:p>
          <a:p>
            <a:pPr indent="-274320" fontAlgn="auto">
              <a:spcAft>
                <a:spcPts val="0"/>
              </a:spcAft>
              <a:buFontTx/>
              <a:buNone/>
              <a:defRPr/>
            </a:pPr>
            <a:r>
              <a:rPr lang="en-GB" dirty="0"/>
              <a:t>believed that women alone could tackle and end </a:t>
            </a:r>
          </a:p>
          <a:p>
            <a:pPr indent="-274320" fontAlgn="auto">
              <a:spcAft>
                <a:spcPts val="0"/>
              </a:spcAft>
              <a:buFontTx/>
              <a:buNone/>
              <a:defRPr/>
            </a:pPr>
            <a:r>
              <a:rPr lang="en-GB" dirty="0"/>
              <a:t>the vice. When GBV is addressed from all angles </a:t>
            </a:r>
          </a:p>
          <a:p>
            <a:pPr indent="-274320" fontAlgn="auto">
              <a:spcAft>
                <a:spcPts val="0"/>
              </a:spcAft>
              <a:buFontTx/>
              <a:buNone/>
              <a:defRPr/>
            </a:pPr>
            <a:r>
              <a:rPr lang="en-GB" dirty="0"/>
              <a:t>then the possibility of reduction GBV becomes a </a:t>
            </a:r>
          </a:p>
          <a:p>
            <a:pPr indent="-274320" fontAlgn="auto">
              <a:spcAft>
                <a:spcPts val="0"/>
              </a:spcAft>
              <a:buFontTx/>
              <a:buNone/>
              <a:defRPr/>
            </a:pPr>
            <a:r>
              <a:rPr lang="en-GB" dirty="0"/>
              <a:t>reality.</a:t>
            </a:r>
            <a:endParaRPr lang="en-US" dirty="0"/>
          </a:p>
          <a:p>
            <a:pPr indent="-274320" fontAlgn="auto">
              <a:spcAft>
                <a:spcPts val="0"/>
              </a:spcAft>
              <a:defRPr/>
            </a:pPr>
            <a:r>
              <a:rPr lang="en-GB" dirty="0"/>
              <a:t>Use the tools acquired to sensitize other young men on the eradicating gender based violence </a:t>
            </a:r>
            <a:endParaRPr lang="en-US" dirty="0"/>
          </a:p>
          <a:p>
            <a:pPr indent="-274320" fontAlgn="auto">
              <a:spcAft>
                <a:spcPts val="0"/>
              </a:spcAft>
              <a:defRPr/>
            </a:pPr>
            <a:r>
              <a:rPr lang="en-GB" dirty="0"/>
              <a:t>Mentor other men and act as mentors to the youth in showing positive aspects that will help eradicate gender based violence</a:t>
            </a:r>
            <a:endParaRPr lang="en-US" dirty="0"/>
          </a:p>
          <a:p>
            <a:pPr indent="-274320" fontAlgn="auto">
              <a:spcAft>
                <a:spcPts val="0"/>
              </a:spcAft>
              <a:defRPr/>
            </a:pPr>
            <a:r>
              <a:rPr lang="en-GB" dirty="0"/>
              <a:t>Act as role model in the society</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1143000" y="228600"/>
            <a:ext cx="7848600" cy="57912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HELPING AN ABUSED PERSON</a:t>
            </a:r>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pPr marL="67967" indent="0" fontAlgn="auto">
              <a:spcAft>
                <a:spcPts val="0"/>
              </a:spcAft>
              <a:buNone/>
              <a:defRPr/>
            </a:pPr>
            <a:r>
              <a:rPr lang="en-US" b="1" i="1" dirty="0"/>
              <a:t>Listen to the survivor</a:t>
            </a:r>
            <a:r>
              <a:rPr lang="en-US" b="1" dirty="0"/>
              <a:t>: </a:t>
            </a:r>
          </a:p>
          <a:p>
            <a:pPr indent="-274320" fontAlgn="auto">
              <a:spcAft>
                <a:spcPts val="0"/>
              </a:spcAft>
              <a:defRPr/>
            </a:pPr>
            <a:r>
              <a:rPr lang="en-US" dirty="0"/>
              <a:t>In the event that they approach you just listen without judging them, let them talk.</a:t>
            </a:r>
          </a:p>
          <a:p>
            <a:pPr indent="-274320" fontAlgn="auto">
              <a:spcAft>
                <a:spcPts val="0"/>
              </a:spcAft>
              <a:defRPr/>
            </a:pPr>
            <a:r>
              <a:rPr lang="en-US" dirty="0"/>
              <a:t>Accompany the victim to the hospital immediately within  72hours (3 day) period to prevent some diseases and pregnancy</a:t>
            </a:r>
            <a:r>
              <a:rPr lang="en-US" b="1" dirty="0"/>
              <a:t>.</a:t>
            </a:r>
            <a:r>
              <a:rPr lang="en-US" dirty="0"/>
              <a:t> </a:t>
            </a:r>
          </a:p>
          <a:p>
            <a:pPr indent="-274320" fontAlgn="auto">
              <a:spcAft>
                <a:spcPts val="0"/>
              </a:spcAft>
              <a:defRPr/>
            </a:pPr>
            <a:r>
              <a:rPr lang="en-US" dirty="0"/>
              <a:t>The treatment is called Post Exposure Prophylaxis, the survivor is given treatment to prevent her from contracting STI’S including HIV/AIDS and also pregnancy</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indent="-274320" fontAlgn="auto">
              <a:spcAft>
                <a:spcPts val="0"/>
              </a:spcAft>
              <a:defRPr/>
            </a:pPr>
            <a:r>
              <a:rPr lang="en-US" dirty="0"/>
              <a:t>Accompany them to the police station where they will report the case. </a:t>
            </a:r>
          </a:p>
          <a:p>
            <a:pPr indent="-274320" fontAlgn="auto">
              <a:spcAft>
                <a:spcPts val="0"/>
              </a:spcAft>
              <a:defRPr/>
            </a:pPr>
            <a:r>
              <a:rPr lang="en-US" dirty="0"/>
              <a:t>Usually because of the state of the person at the time of abuse, its necessary that the person is accompanied to a police station and given the necessary support required at the moment. At most times, the victims may suffer from low self esteem hence may not report the case as soon as possible, and sometimes go without reporting</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lstStyle/>
          <a:p>
            <a:r>
              <a:rPr lang="en-US" dirty="0"/>
              <a:t>Assure them that it was not their fault, and that everything will be alright</a:t>
            </a:r>
          </a:p>
          <a:p>
            <a:r>
              <a:rPr lang="en-US" dirty="0"/>
              <a:t>Keep all information private to protect the victim from stigma</a:t>
            </a:r>
          </a:p>
          <a:p>
            <a:r>
              <a:rPr lang="en-US" dirty="0"/>
              <a:t>Consider the safety and request of the survivor</a:t>
            </a:r>
          </a:p>
          <a:p>
            <a:r>
              <a:rPr lang="en-US" dirty="0"/>
              <a:t>Respect the survivors wishes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PRESERVATION OF EVIDENCE</a:t>
            </a:r>
          </a:p>
        </p:txBody>
      </p:sp>
      <p:sp>
        <p:nvSpPr>
          <p:cNvPr id="3" name="Content Placeholder 2"/>
          <p:cNvSpPr>
            <a:spLocks noGrp="1"/>
          </p:cNvSpPr>
          <p:nvPr>
            <p:ph idx="1"/>
          </p:nvPr>
        </p:nvSpPr>
        <p:spPr>
          <a:xfrm>
            <a:off x="914400" y="1600778"/>
            <a:ext cx="7771927" cy="4525935"/>
          </a:xfrm>
        </p:spPr>
        <p:txBody>
          <a:bodyPr>
            <a:normAutofit fontScale="92500"/>
          </a:bodyPr>
          <a:lstStyle/>
          <a:p>
            <a:r>
              <a:rPr lang="en-GB" dirty="0"/>
              <a:t>Evidence is important as it is used to prove the crime took place and to get the perpetrator punished for it in a Court of Law. Everything present at the time of the crime is evidence. Seek to preserve all information</a:t>
            </a:r>
          </a:p>
          <a:p>
            <a:pPr indent="-274320" fontAlgn="auto">
              <a:spcAft>
                <a:spcPts val="0"/>
              </a:spcAft>
              <a:defRPr/>
            </a:pPr>
            <a:r>
              <a:rPr lang="en-US" dirty="0"/>
              <a:t>Do not take a shower/ bath after the defilement.</a:t>
            </a:r>
          </a:p>
          <a:p>
            <a:pPr indent="-274320" fontAlgn="auto">
              <a:spcAft>
                <a:spcPts val="0"/>
              </a:spcAft>
              <a:defRPr/>
            </a:pPr>
            <a:r>
              <a:rPr lang="en-US" dirty="0"/>
              <a:t>Do not throw or wash the clothes you were wearing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normAutofit fontScale="90000"/>
          </a:bodyPr>
          <a:lstStyle/>
          <a:p>
            <a:r>
              <a:rPr lang="en-GB" i="1" dirty="0">
                <a:latin typeface="Times New Roman" pitchFamily="18" charset="0"/>
                <a:cs typeface="Times New Roman" pitchFamily="18" charset="0"/>
              </a:rPr>
              <a:t>Psychosexual growth and development changes of adolescence/youth</a:t>
            </a:r>
            <a:endParaRPr lang="en-US" i="1"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38200" y="1143000"/>
            <a:ext cx="8001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382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r>
              <a:rPr lang="en-US" dirty="0"/>
              <a:t>If you must remove your clothes rap them in a  brown paper.  Do not use a plastic paper bag as it destroys some evidence due to the chemical reaction that take place when it comes into contact with heat</a:t>
            </a:r>
          </a:p>
          <a:p>
            <a:pPr indent="-274320" fontAlgn="auto">
              <a:spcAft>
                <a:spcPts val="0"/>
              </a:spcAft>
              <a:defRPr/>
            </a:pPr>
            <a:r>
              <a:rPr lang="en-US" dirty="0"/>
              <a:t>You can also collect urine samples with a glass or plastic bottle</a:t>
            </a:r>
          </a:p>
          <a:p>
            <a:pPr indent="-274320" fontAlgn="auto">
              <a:spcAft>
                <a:spcPts val="0"/>
              </a:spcAft>
              <a:defRPr/>
            </a:pPr>
            <a:r>
              <a:rPr lang="en-US" dirty="0"/>
              <a:t>In case of physical violence its important to keep materials </a:t>
            </a:r>
            <a:r>
              <a:rPr lang="en-US" dirty="0" err="1"/>
              <a:t>e.g</a:t>
            </a:r>
            <a:r>
              <a:rPr lang="en-US" dirty="0"/>
              <a:t> taking photos of the injuries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lstStyle/>
          <a:p>
            <a:pPr indent="-274320" fontAlgn="auto">
              <a:spcAft>
                <a:spcPts val="0"/>
              </a:spcAft>
              <a:defRPr/>
            </a:pPr>
            <a:r>
              <a:rPr lang="en-US" dirty="0"/>
              <a:t>Always tell your friends or relatives in case of an abuse from your employer</a:t>
            </a:r>
          </a:p>
          <a:p>
            <a:pPr indent="-274320" fontAlgn="auto">
              <a:spcAft>
                <a:spcPts val="0"/>
              </a:spcAft>
              <a:defRPr/>
            </a:pPr>
            <a:r>
              <a:rPr lang="en-US" dirty="0"/>
              <a:t>Keep all hospital documents and results of tests done as a result of injury due </a:t>
            </a:r>
            <a:r>
              <a:rPr lang="en-US" dirty="0" err="1"/>
              <a:t>ot</a:t>
            </a:r>
            <a:r>
              <a:rPr lang="en-US" dirty="0"/>
              <a:t> the violence occasioned</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WHERE TO SEEK HELP WHEN ABUSED/REFFARALS</a:t>
            </a:r>
            <a:endParaRPr lang="en-US" b="1" i="1" dirty="0"/>
          </a:p>
        </p:txBody>
      </p:sp>
      <p:sp>
        <p:nvSpPr>
          <p:cNvPr id="3" name="Content Placeholder 2"/>
          <p:cNvSpPr>
            <a:spLocks noGrp="1"/>
          </p:cNvSpPr>
          <p:nvPr>
            <p:ph idx="1"/>
          </p:nvPr>
        </p:nvSpPr>
        <p:spPr>
          <a:xfrm>
            <a:off x="914400" y="1600778"/>
            <a:ext cx="7771927" cy="4525935"/>
          </a:xfrm>
        </p:spPr>
        <p:txBody>
          <a:bodyPr>
            <a:normAutofit fontScale="70000" lnSpcReduction="20000"/>
          </a:bodyPr>
          <a:lstStyle/>
          <a:p>
            <a:pPr marL="67967" indent="0" fontAlgn="auto">
              <a:spcAft>
                <a:spcPts val="0"/>
              </a:spcAft>
              <a:buNone/>
              <a:defRPr/>
            </a:pPr>
            <a:r>
              <a:rPr lang="en-GB" dirty="0"/>
              <a:t>In chances that one may experience gender based violence, the following places would be of help when seeking the correct advice</a:t>
            </a:r>
            <a:endParaRPr lang="en-US" dirty="0"/>
          </a:p>
          <a:p>
            <a:pPr marL="525167" indent="-457200" fontAlgn="auto">
              <a:spcAft>
                <a:spcPts val="0"/>
              </a:spcAft>
              <a:defRPr/>
            </a:pPr>
            <a:r>
              <a:rPr lang="en-US" dirty="0"/>
              <a:t>All </a:t>
            </a:r>
            <a:r>
              <a:rPr lang="en-US" dirty="0" err="1"/>
              <a:t>sb</a:t>
            </a:r>
            <a:r>
              <a:rPr lang="en-US" dirty="0"/>
              <a:t>-county and county </a:t>
            </a:r>
            <a:r>
              <a:rPr lang="en-US" dirty="0" err="1"/>
              <a:t>referal</a:t>
            </a:r>
            <a:r>
              <a:rPr lang="en-US" dirty="0"/>
              <a:t> hospitals.</a:t>
            </a:r>
          </a:p>
          <a:p>
            <a:pPr indent="-274320" fontAlgn="auto">
              <a:spcAft>
                <a:spcPts val="0"/>
              </a:spcAft>
              <a:defRPr/>
            </a:pPr>
            <a:r>
              <a:rPr lang="en-US" dirty="0"/>
              <a:t>Kenyatta National Hospital</a:t>
            </a:r>
          </a:p>
          <a:p>
            <a:pPr indent="-274320" fontAlgn="auto">
              <a:spcAft>
                <a:spcPts val="0"/>
              </a:spcAft>
              <a:defRPr/>
            </a:pPr>
            <a:r>
              <a:rPr lang="en-US" dirty="0"/>
              <a:t>All police Stations </a:t>
            </a:r>
          </a:p>
          <a:p>
            <a:pPr indent="-274320" fontAlgn="auto">
              <a:spcAft>
                <a:spcPts val="0"/>
              </a:spcAft>
              <a:defRPr/>
            </a:pPr>
            <a:r>
              <a:rPr lang="en-US" dirty="0"/>
              <a:t>Nairobi Women’s Hospital (GVRC)</a:t>
            </a:r>
          </a:p>
          <a:p>
            <a:pPr indent="-274320" fontAlgn="auto">
              <a:spcAft>
                <a:spcPts val="0"/>
              </a:spcAft>
              <a:defRPr/>
            </a:pPr>
            <a:r>
              <a:rPr lang="en-US" dirty="0"/>
              <a:t>CREAW Center for Right Education and Awareness (CREAW)</a:t>
            </a:r>
          </a:p>
          <a:p>
            <a:pPr indent="-274320" fontAlgn="auto">
              <a:spcAft>
                <a:spcPts val="0"/>
              </a:spcAft>
              <a:defRPr/>
            </a:pPr>
            <a:r>
              <a:rPr lang="en-US" dirty="0"/>
              <a:t>COVAW Coalition for Violence against Women</a:t>
            </a:r>
          </a:p>
          <a:p>
            <a:pPr indent="-274320" fontAlgn="auto">
              <a:spcAft>
                <a:spcPts val="0"/>
              </a:spcAft>
              <a:defRPr/>
            </a:pPr>
            <a:r>
              <a:rPr lang="en-US" dirty="0"/>
              <a:t>Child help line</a:t>
            </a:r>
          </a:p>
          <a:p>
            <a:pPr indent="-274320" fontAlgn="auto">
              <a:spcAft>
                <a:spcPts val="0"/>
              </a:spcAft>
              <a:defRPr/>
            </a:pPr>
            <a:r>
              <a:rPr lang="en-US" dirty="0"/>
              <a:t>FIDA Kenya (Legal issues)</a:t>
            </a:r>
          </a:p>
          <a:p>
            <a:pPr indent="-274320" fontAlgn="auto">
              <a:spcAft>
                <a:spcPts val="0"/>
              </a:spcAft>
              <a:defRPr/>
            </a:pPr>
            <a:r>
              <a:rPr lang="en-US" dirty="0"/>
              <a:t>CLAN (Center for legal action and network)</a:t>
            </a:r>
          </a:p>
          <a:p>
            <a:pPr indent="-274320" fontAlgn="auto">
              <a:spcAft>
                <a:spcPts val="0"/>
              </a:spcAft>
              <a:defRPr/>
            </a:pPr>
            <a:r>
              <a:rPr lang="en-US" dirty="0"/>
              <a:t>CRADLE (  The Children’s foundation)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2">
                    <a:lumMod val="50000"/>
                  </a:schemeClr>
                </a:solidFill>
              </a:rPr>
              <a:t>SEXUAL OFFENCES ACT</a:t>
            </a:r>
            <a:endParaRPr lang="en-US" b="1" i="1" dirty="0"/>
          </a:p>
        </p:txBody>
      </p:sp>
      <p:sp>
        <p:nvSpPr>
          <p:cNvPr id="3" name="Content Placeholder 2"/>
          <p:cNvSpPr>
            <a:spLocks noGrp="1"/>
          </p:cNvSpPr>
          <p:nvPr>
            <p:ph idx="1"/>
          </p:nvPr>
        </p:nvSpPr>
        <p:spPr>
          <a:xfrm>
            <a:off x="914400" y="1600778"/>
            <a:ext cx="7771927" cy="4525935"/>
          </a:xfrm>
        </p:spPr>
        <p:txBody>
          <a:bodyPr/>
          <a:lstStyle/>
          <a:p>
            <a:pPr algn="just">
              <a:lnSpc>
                <a:spcPct val="80000"/>
              </a:lnSpc>
              <a:defRPr/>
            </a:pPr>
            <a:r>
              <a:rPr lang="en-US" b="1" i="1" dirty="0">
                <a:solidFill>
                  <a:schemeClr val="accent2">
                    <a:lumMod val="75000"/>
                  </a:schemeClr>
                </a:solidFill>
              </a:rPr>
              <a:t>AIM;</a:t>
            </a:r>
          </a:p>
          <a:p>
            <a:pPr algn="just">
              <a:lnSpc>
                <a:spcPct val="80000"/>
              </a:lnSpc>
              <a:defRPr/>
            </a:pPr>
            <a:r>
              <a:rPr lang="en-US" dirty="0">
                <a:solidFill>
                  <a:schemeClr val="accent2">
                    <a:lumMod val="75000"/>
                  </a:schemeClr>
                </a:solidFill>
              </a:rPr>
              <a:t>To make provision about sexual offences, their definition, prevention and the protection of all persons from harm and other sexual acts connected purposes.</a:t>
            </a:r>
          </a:p>
          <a:p>
            <a:pPr algn="just">
              <a:lnSpc>
                <a:spcPct val="80000"/>
              </a:lnSpc>
              <a:defRPr/>
            </a:pPr>
            <a:endParaRPr lang="en-US" dirty="0">
              <a:solidFill>
                <a:schemeClr val="accent2">
                  <a:lumMod val="75000"/>
                </a:schemeClr>
              </a:solidFill>
            </a:endParaRPr>
          </a:p>
          <a:p>
            <a:pPr algn="just">
              <a:lnSpc>
                <a:spcPct val="80000"/>
              </a:lnSpc>
              <a:defRPr/>
            </a:pPr>
            <a:r>
              <a:rPr lang="en-US" dirty="0">
                <a:solidFill>
                  <a:schemeClr val="accent2">
                    <a:lumMod val="75000"/>
                  </a:schemeClr>
                </a:solidFill>
              </a:rPr>
              <a:t>It recognizes children as a vulnerable group, and provide elaborate provisions prohibiting and penalizing offences against children thus enhances child protection</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2">
                    <a:lumMod val="50000"/>
                  </a:schemeClr>
                </a:solidFill>
              </a:rPr>
              <a:t>Offences</a:t>
            </a:r>
            <a:endParaRPr lang="en-US" b="1"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lnSpc>
                <a:spcPct val="80000"/>
              </a:lnSpc>
              <a:defRPr/>
            </a:pPr>
            <a:r>
              <a:rPr lang="en-US" b="1" i="1" dirty="0">
                <a:solidFill>
                  <a:schemeClr val="accent2">
                    <a:lumMod val="75000"/>
                  </a:schemeClr>
                </a:solidFill>
              </a:rPr>
              <a:t>Rape;</a:t>
            </a:r>
            <a:r>
              <a:rPr lang="en-US" dirty="0">
                <a:solidFill>
                  <a:schemeClr val="accent2">
                    <a:lumMod val="75000"/>
                  </a:schemeClr>
                </a:solidFill>
              </a:rPr>
              <a:t> A person is guilty of rape if he unlawfully and intentionally commits an act which causes penetration with his or her genital organs( not less 10yrs)</a:t>
            </a:r>
          </a:p>
          <a:p>
            <a:pPr>
              <a:lnSpc>
                <a:spcPct val="80000"/>
              </a:lnSpc>
              <a:buNone/>
              <a:defRPr/>
            </a:pPr>
            <a:r>
              <a:rPr lang="en-US" b="1" dirty="0">
                <a:solidFill>
                  <a:schemeClr val="accent2">
                    <a:lumMod val="75000"/>
                  </a:schemeClr>
                </a:solidFill>
              </a:rPr>
              <a:t>	</a:t>
            </a:r>
            <a:r>
              <a:rPr lang="en-US" b="1" i="1" dirty="0">
                <a:solidFill>
                  <a:schemeClr val="accent2">
                    <a:lumMod val="75000"/>
                  </a:schemeClr>
                </a:solidFill>
              </a:rPr>
              <a:t>SEXUAL ASSUALT</a:t>
            </a:r>
            <a:r>
              <a:rPr lang="en-US" b="1" dirty="0">
                <a:solidFill>
                  <a:schemeClr val="accent2">
                    <a:lumMod val="75000"/>
                  </a:schemeClr>
                </a:solidFill>
              </a:rPr>
              <a:t>; </a:t>
            </a:r>
            <a:r>
              <a:rPr lang="en-US" dirty="0">
                <a:solidFill>
                  <a:schemeClr val="accent2">
                    <a:lumMod val="75000"/>
                  </a:schemeClr>
                </a:solidFill>
              </a:rPr>
              <a:t>A person unlawfully and intentionally commits an act which causes penetration to any extent by any object, any part of the body of an animal, his body other than the genital organ. genital on other parts)10yrs </a:t>
            </a:r>
          </a:p>
          <a:p>
            <a:pPr>
              <a:lnSpc>
                <a:spcPct val="80000"/>
              </a:lnSpc>
              <a:buNone/>
              <a:defRPr/>
            </a:pPr>
            <a:r>
              <a:rPr lang="en-US" b="1" dirty="0">
                <a:solidFill>
                  <a:schemeClr val="accent2">
                    <a:lumMod val="75000"/>
                  </a:schemeClr>
                </a:solidFill>
              </a:rPr>
              <a:t>	</a:t>
            </a:r>
            <a:r>
              <a:rPr lang="en-US" b="1" i="1" dirty="0">
                <a:solidFill>
                  <a:schemeClr val="accent2">
                    <a:lumMod val="75000"/>
                  </a:schemeClr>
                </a:solidFill>
              </a:rPr>
              <a:t>INDICENT  ACTS</a:t>
            </a:r>
            <a:r>
              <a:rPr lang="en-US" b="1" dirty="0">
                <a:solidFill>
                  <a:schemeClr val="accent2">
                    <a:lumMod val="75000"/>
                  </a:schemeClr>
                </a:solidFill>
              </a:rPr>
              <a:t>; </a:t>
            </a:r>
            <a:r>
              <a:rPr lang="en-US" dirty="0">
                <a:solidFill>
                  <a:schemeClr val="accent2">
                    <a:lumMod val="75000"/>
                  </a:schemeClr>
                </a:solidFill>
              </a:rPr>
              <a:t>An act committed by a person who touches another person with his or her private part. if with a child 10yrs) (adult 5yrs or 50.000 less)</a:t>
            </a:r>
          </a:p>
          <a:p>
            <a:pPr>
              <a:lnSpc>
                <a:spcPct val="80000"/>
              </a:lnSpc>
              <a:buNone/>
              <a:defRPr/>
            </a:pPr>
            <a:r>
              <a:rPr lang="en-US" b="1" i="1" dirty="0">
                <a:solidFill>
                  <a:schemeClr val="accent2">
                    <a:lumMod val="75000"/>
                  </a:schemeClr>
                </a:solidFill>
              </a:rPr>
              <a:t>	DEFILEMENT</a:t>
            </a:r>
          </a:p>
          <a:p>
            <a:pPr>
              <a:lnSpc>
                <a:spcPct val="80000"/>
              </a:lnSpc>
              <a:defRPr/>
            </a:pPr>
            <a:r>
              <a:rPr lang="en-US" dirty="0">
                <a:solidFill>
                  <a:schemeClr val="accent2">
                    <a:lumMod val="75000"/>
                  </a:schemeClr>
                </a:solidFill>
              </a:rPr>
              <a:t>A person who defiles a child below 11yrs is liable for life imprisonment </a:t>
            </a:r>
          </a:p>
          <a:p>
            <a:pPr>
              <a:lnSpc>
                <a:spcPct val="80000"/>
              </a:lnSpc>
              <a:defRPr/>
            </a:pPr>
            <a:r>
              <a:rPr lang="en-US" dirty="0">
                <a:solidFill>
                  <a:schemeClr val="accent2">
                    <a:lumMod val="75000"/>
                  </a:schemeClr>
                </a:solidFill>
              </a:rPr>
              <a:t>Between the age of 12- 15 not less than 20yrs</a:t>
            </a:r>
          </a:p>
          <a:p>
            <a:pPr>
              <a:lnSpc>
                <a:spcPct val="80000"/>
              </a:lnSpc>
              <a:defRPr/>
            </a:pPr>
            <a:r>
              <a:rPr lang="en-US" dirty="0">
                <a:solidFill>
                  <a:schemeClr val="accent2">
                    <a:lumMod val="75000"/>
                  </a:schemeClr>
                </a:solidFill>
              </a:rPr>
              <a:t>16-18yrs not less than 15yrs</a:t>
            </a:r>
          </a:p>
          <a:p>
            <a:pPr>
              <a:lnSpc>
                <a:spcPct val="80000"/>
              </a:lnSpc>
              <a:defRPr/>
            </a:pPr>
            <a:r>
              <a:rPr lang="en-US" dirty="0">
                <a:solidFill>
                  <a:schemeClr val="accent2">
                    <a:lumMod val="75000"/>
                  </a:schemeClr>
                </a:solidFill>
              </a:rPr>
              <a:t>Attempted defilement  not less than 10 yrs</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pPr>
              <a:lnSpc>
                <a:spcPct val="80000"/>
              </a:lnSpc>
              <a:buNone/>
            </a:pPr>
            <a:r>
              <a:rPr lang="en-US" b="1" i="1" dirty="0">
                <a:solidFill>
                  <a:srgbClr val="C00000"/>
                </a:solidFill>
              </a:rPr>
              <a:t>MAKING  FALSE  ALLEGATIONS</a:t>
            </a:r>
          </a:p>
          <a:p>
            <a:pPr>
              <a:lnSpc>
                <a:spcPct val="80000"/>
              </a:lnSpc>
            </a:pPr>
            <a:r>
              <a:rPr lang="en-US" dirty="0">
                <a:solidFill>
                  <a:srgbClr val="C00000"/>
                </a:solidFill>
              </a:rPr>
              <a:t>A person who falsely accuses another of having committed an offence under the act shall be punished with the same punishment the accused would have got.</a:t>
            </a:r>
          </a:p>
          <a:p>
            <a:pPr>
              <a:buNone/>
            </a:pPr>
            <a:r>
              <a:rPr lang="en-US" b="1" i="1" dirty="0">
                <a:solidFill>
                  <a:srgbClr val="C00000"/>
                </a:solidFill>
              </a:rPr>
              <a:t>CHILD TRAFFICKING</a:t>
            </a:r>
          </a:p>
          <a:p>
            <a:r>
              <a:rPr lang="en-US" dirty="0">
                <a:solidFill>
                  <a:srgbClr val="C00000"/>
                </a:solidFill>
              </a:rPr>
              <a:t>A person who knowingly makes or organizes any travel documents for or on behalf of a child within or outside Kenya with an intention of committing sexual offences is guilty. not less than 10yrs</a:t>
            </a:r>
          </a:p>
          <a:p>
            <a:pPr>
              <a:buNone/>
            </a:pPr>
            <a:r>
              <a:rPr lang="en-US" b="1" i="1" dirty="0">
                <a:solidFill>
                  <a:srgbClr val="C00000"/>
                </a:solidFill>
              </a:rPr>
              <a:t>CHILD PORNOGRAPHY</a:t>
            </a:r>
          </a:p>
          <a:p>
            <a:r>
              <a:rPr lang="en-US" dirty="0">
                <a:solidFill>
                  <a:srgbClr val="C00000"/>
                </a:solidFill>
              </a:rPr>
              <a:t>A person who sells, distributes, hire, makes , produces porn is guilt. not les than 6years/500,000</a:t>
            </a: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normAutofit fontScale="70000" lnSpcReduction="20000"/>
          </a:bodyPr>
          <a:lstStyle/>
          <a:p>
            <a:pPr>
              <a:lnSpc>
                <a:spcPct val="80000"/>
              </a:lnSpc>
              <a:defRPr/>
            </a:pPr>
            <a:r>
              <a:rPr lang="en-US" b="1" i="1" dirty="0">
                <a:solidFill>
                  <a:schemeClr val="accent2">
                    <a:lumMod val="75000"/>
                  </a:schemeClr>
                </a:solidFill>
              </a:rPr>
              <a:t>SEXUAL HARASSMENT</a:t>
            </a:r>
            <a:r>
              <a:rPr lang="en-US" dirty="0">
                <a:solidFill>
                  <a:schemeClr val="accent2">
                    <a:lumMod val="75000"/>
                  </a:schemeClr>
                </a:solidFill>
              </a:rPr>
              <a:t>;A person in authority makes any sexual advances persistently or request which he or her knows are unwelcome is guilty.3yrs or fine 100.000 or both </a:t>
            </a:r>
          </a:p>
          <a:p>
            <a:pPr>
              <a:lnSpc>
                <a:spcPct val="80000"/>
              </a:lnSpc>
              <a:defRPr/>
            </a:pPr>
            <a:r>
              <a:rPr lang="en-US" dirty="0">
                <a:solidFill>
                  <a:schemeClr val="accent2">
                    <a:lumMod val="75000"/>
                  </a:schemeClr>
                </a:solidFill>
              </a:rPr>
              <a:t> </a:t>
            </a:r>
            <a:r>
              <a:rPr lang="en-US" b="1" i="1" dirty="0">
                <a:solidFill>
                  <a:schemeClr val="accent2">
                    <a:lumMod val="75000"/>
                  </a:schemeClr>
                </a:solidFill>
              </a:rPr>
              <a:t>INCEST;</a:t>
            </a:r>
            <a:r>
              <a:rPr lang="en-US" b="1" dirty="0">
                <a:solidFill>
                  <a:schemeClr val="accent2">
                    <a:lumMod val="75000"/>
                  </a:schemeClr>
                </a:solidFill>
              </a:rPr>
              <a:t> </a:t>
            </a:r>
            <a:r>
              <a:rPr lang="en-US" dirty="0">
                <a:solidFill>
                  <a:schemeClr val="accent2">
                    <a:lumMod val="75000"/>
                  </a:schemeClr>
                </a:solidFill>
              </a:rPr>
              <a:t>by both male or female. daughter, granddaughter, sister, mother, niece, aunt or uncle.</a:t>
            </a:r>
          </a:p>
          <a:p>
            <a:pPr>
              <a:lnSpc>
                <a:spcPct val="80000"/>
              </a:lnSpc>
              <a:defRPr/>
            </a:pPr>
            <a:r>
              <a:rPr lang="en-US" dirty="0">
                <a:solidFill>
                  <a:schemeClr val="accent2">
                    <a:lumMod val="75000"/>
                  </a:schemeClr>
                </a:solidFill>
              </a:rPr>
              <a:t> </a:t>
            </a:r>
            <a:r>
              <a:rPr lang="en-US" b="1" i="1" dirty="0">
                <a:solidFill>
                  <a:schemeClr val="accent2">
                    <a:lumMod val="75000"/>
                  </a:schemeClr>
                </a:solidFill>
              </a:rPr>
              <a:t>NON DISCLOSURE OF CONVICTION OF SEXUAL OFFENCES</a:t>
            </a:r>
          </a:p>
          <a:p>
            <a:pPr algn="just">
              <a:lnSpc>
                <a:spcPct val="80000"/>
              </a:lnSpc>
              <a:buNone/>
              <a:defRPr/>
            </a:pPr>
            <a:r>
              <a:rPr lang="en-US" dirty="0">
                <a:solidFill>
                  <a:schemeClr val="accent2">
                    <a:lumMod val="75000"/>
                  </a:schemeClr>
                </a:solidFill>
              </a:rPr>
              <a:t>Any person who has been convicted of sexual offence and fails to disclose such conviction when applying fro employment in a position of authority is liable for a term not less than 3yrs.</a:t>
            </a:r>
          </a:p>
          <a:p>
            <a:pPr>
              <a:lnSpc>
                <a:spcPct val="80000"/>
              </a:lnSpc>
              <a:buNone/>
              <a:defRPr/>
            </a:pPr>
            <a:r>
              <a:rPr lang="en-US" b="1" i="1" dirty="0">
                <a:solidFill>
                  <a:schemeClr val="accent2">
                    <a:lumMod val="75000"/>
                  </a:schemeClr>
                </a:solidFill>
              </a:rPr>
              <a:t>KEEPING THE SCENE OF CRIME</a:t>
            </a:r>
          </a:p>
          <a:p>
            <a:pPr>
              <a:lnSpc>
                <a:spcPct val="80000"/>
              </a:lnSpc>
              <a:buNone/>
              <a:defRPr/>
            </a:pPr>
            <a:r>
              <a:rPr lang="en-US" dirty="0">
                <a:solidFill>
                  <a:schemeClr val="accent2">
                    <a:lumMod val="75000"/>
                  </a:schemeClr>
                </a:solidFill>
              </a:rPr>
              <a:t>Any person who intentionally interferes with a scene of crime or evidence is liable to imprisonment of a term not less than 3yrs</a:t>
            </a:r>
            <a:r>
              <a:rPr lang="en-US" dirty="0">
                <a:solidFill>
                  <a:srgbClr val="D60093"/>
                </a:solidFill>
              </a:rPr>
              <a:t>.</a:t>
            </a:r>
          </a:p>
          <a:p>
            <a:r>
              <a:rPr lang="en-US" dirty="0">
                <a:solidFill>
                  <a:srgbClr val="C00000"/>
                </a:solidFill>
              </a:rPr>
              <a:t>Deliberate transmission of HIV; not les then 3 years whether in marriage </a:t>
            </a:r>
          </a:p>
          <a:p>
            <a:r>
              <a:rPr lang="en-US" dirty="0">
                <a:solidFill>
                  <a:srgbClr val="C00000"/>
                </a:solidFill>
              </a:rPr>
              <a:t>Evidence of medical or forensic nature</a:t>
            </a:r>
          </a:p>
          <a:p>
            <a:r>
              <a:rPr lang="en-US" dirty="0">
                <a:solidFill>
                  <a:srgbClr val="C00000"/>
                </a:solidFill>
              </a:rPr>
              <a:t>Act provides DNA testing for purpose of gathering evidence</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2">
                    <a:lumMod val="50000"/>
                  </a:schemeClr>
                </a:solidFill>
              </a:rPr>
              <a:t>THE CHILDRENS ACT</a:t>
            </a:r>
            <a:endParaRPr lang="en-US" b="1" i="1" dirty="0"/>
          </a:p>
        </p:txBody>
      </p:sp>
      <p:sp>
        <p:nvSpPr>
          <p:cNvPr id="3" name="Content Placeholder 2"/>
          <p:cNvSpPr>
            <a:spLocks noGrp="1"/>
          </p:cNvSpPr>
          <p:nvPr>
            <p:ph idx="1"/>
          </p:nvPr>
        </p:nvSpPr>
        <p:spPr>
          <a:xfrm>
            <a:off x="990600" y="1600778"/>
            <a:ext cx="7695727" cy="4525935"/>
          </a:xfrm>
        </p:spPr>
        <p:txBody>
          <a:bodyPr/>
          <a:lstStyle/>
          <a:p>
            <a:pPr>
              <a:defRPr/>
            </a:pPr>
            <a:r>
              <a:rPr lang="en-US" dirty="0">
                <a:solidFill>
                  <a:schemeClr val="accent2">
                    <a:lumMod val="75000"/>
                  </a:schemeClr>
                </a:solidFill>
              </a:rPr>
              <a:t>Provides for the rights of the child and seeks to enhance the welfare of the child</a:t>
            </a:r>
          </a:p>
          <a:p>
            <a:pPr>
              <a:defRPr/>
            </a:pPr>
            <a:r>
              <a:rPr lang="en-US" dirty="0">
                <a:solidFill>
                  <a:schemeClr val="accent2">
                    <a:lumMod val="75000"/>
                  </a:schemeClr>
                </a:solidFill>
              </a:rPr>
              <a:t>Merged the provisions of other laws that affected children; Adoption Act; Guardianship of infants; children &amp; young persons</a:t>
            </a:r>
          </a:p>
          <a:p>
            <a:pPr>
              <a:defRPr/>
            </a:pPr>
            <a:r>
              <a:rPr lang="en-US" dirty="0">
                <a:solidFill>
                  <a:schemeClr val="accent2">
                    <a:lumMod val="75000"/>
                  </a:schemeClr>
                </a:solidFill>
              </a:rPr>
              <a:t>Give effect the provisions of the CRC and the African Charter on the rights and the welfare of the child</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2">
                    <a:lumMod val="50000"/>
                  </a:schemeClr>
                </a:solidFill>
              </a:rPr>
              <a:t>Underlying principles</a:t>
            </a:r>
            <a:endParaRPr lang="en-US" b="1" i="1" dirty="0"/>
          </a:p>
        </p:txBody>
      </p:sp>
      <p:sp>
        <p:nvSpPr>
          <p:cNvPr id="3" name="Content Placeholder 2"/>
          <p:cNvSpPr>
            <a:spLocks noGrp="1"/>
          </p:cNvSpPr>
          <p:nvPr>
            <p:ph idx="1"/>
          </p:nvPr>
        </p:nvSpPr>
        <p:spPr>
          <a:xfrm>
            <a:off x="838200" y="1600778"/>
            <a:ext cx="7848127" cy="4525935"/>
          </a:xfrm>
        </p:spPr>
        <p:txBody>
          <a:bodyPr/>
          <a:lstStyle/>
          <a:p>
            <a:pPr>
              <a:buNone/>
              <a:defRPr/>
            </a:pPr>
            <a:r>
              <a:rPr lang="en-US" dirty="0">
                <a:solidFill>
                  <a:schemeClr val="accent2">
                    <a:lumMod val="75000"/>
                  </a:schemeClr>
                </a:solidFill>
              </a:rPr>
              <a:t>These rights are to be practiced with the following principles</a:t>
            </a:r>
          </a:p>
          <a:p>
            <a:pPr>
              <a:defRPr/>
            </a:pPr>
            <a:r>
              <a:rPr lang="en-US" dirty="0">
                <a:solidFill>
                  <a:schemeClr val="accent2">
                    <a:lumMod val="75000"/>
                  </a:schemeClr>
                </a:solidFill>
              </a:rPr>
              <a:t>Best interest of the child; no standard &amp; principles</a:t>
            </a:r>
          </a:p>
          <a:p>
            <a:pPr>
              <a:defRPr/>
            </a:pPr>
            <a:r>
              <a:rPr lang="en-US" dirty="0">
                <a:solidFill>
                  <a:schemeClr val="accent2">
                    <a:lumMod val="75000"/>
                  </a:schemeClr>
                </a:solidFill>
              </a:rPr>
              <a:t>Non discrimination; children in wedlock</a:t>
            </a:r>
          </a:p>
          <a:p>
            <a:pPr>
              <a:defRPr/>
            </a:pPr>
            <a:r>
              <a:rPr lang="en-US" dirty="0">
                <a:solidFill>
                  <a:schemeClr val="accent2">
                    <a:lumMod val="75000"/>
                  </a:schemeClr>
                </a:solidFill>
              </a:rPr>
              <a:t>Participation; leisure &amp; recreational  </a:t>
            </a:r>
          </a:p>
          <a:p>
            <a:pPr>
              <a:defRPr/>
            </a:pPr>
            <a:r>
              <a:rPr lang="en-US" dirty="0">
                <a:solidFill>
                  <a:schemeClr val="accent2">
                    <a:lumMod val="75000"/>
                  </a:schemeClr>
                </a:solidFill>
              </a:rPr>
              <a:t>Survival &amp; Development </a:t>
            </a:r>
          </a:p>
          <a:p>
            <a:pPr>
              <a:defRPr/>
            </a:pPr>
            <a:r>
              <a:rPr lang="en-US" dirty="0">
                <a:solidFill>
                  <a:schemeClr val="accent2">
                    <a:lumMod val="75000"/>
                  </a:schemeClr>
                </a:solidFill>
              </a:rPr>
              <a:t>Respect for views of children</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RITES OF PASSAGE</a:t>
            </a:r>
            <a:endParaRPr lang="en-US" b="1" i="1" dirty="0"/>
          </a:p>
        </p:txBody>
      </p:sp>
      <p:sp>
        <p:nvSpPr>
          <p:cNvPr id="3" name="Content Placeholder 2"/>
          <p:cNvSpPr>
            <a:spLocks noGrp="1"/>
          </p:cNvSpPr>
          <p:nvPr>
            <p:ph idx="1"/>
          </p:nvPr>
        </p:nvSpPr>
        <p:spPr>
          <a:xfrm>
            <a:off x="914400" y="1143000"/>
            <a:ext cx="7924800" cy="5529263"/>
          </a:xfrm>
        </p:spPr>
        <p:txBody>
          <a:bodyPr>
            <a:normAutofit/>
          </a:bodyPr>
          <a:lstStyle/>
          <a:p>
            <a:pPr marL="0" indent="0">
              <a:buFont typeface="Wingdings 2" pitchFamily="18" charset="2"/>
              <a:buNone/>
              <a:defRPr/>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DEFINITON: A celebration that occurs, when an individual leaves one group to enter another significant change of status in society.</a:t>
            </a:r>
          </a:p>
          <a:p>
            <a:pPr marL="0" indent="0">
              <a:buFont typeface="Wingdings 2" pitchFamily="18" charset="2"/>
              <a:buNone/>
              <a:defRPr/>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In culture, initiation rites; a natural and necessary part of the community; are seen as fundamental to human growth and development as well as socialization in many African communities.</a:t>
            </a:r>
          </a:p>
        </p:txBody>
      </p:sp>
    </p:spTree>
    <p:extLst>
      <p:ext uri="{BB962C8B-B14F-4D97-AF65-F5344CB8AC3E}">
        <p14:creationId xmlns:p14="http://schemas.microsoft.com/office/powerpoint/2010/main" val="134976281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418"/>
            <a:ext cx="7848127" cy="872837"/>
          </a:xfrm>
        </p:spPr>
        <p:txBody>
          <a:bodyPr>
            <a:normAutofit fontScale="90000"/>
          </a:bodyPr>
          <a:lstStyle/>
          <a:p>
            <a:r>
              <a:rPr lang="en-GB" i="1" dirty="0">
                <a:latin typeface="Times New Roman" pitchFamily="18" charset="0"/>
                <a:cs typeface="Times New Roman" pitchFamily="18" charset="0"/>
              </a:rPr>
              <a:t>Sexual and reproductive health needs of adolescents/youth</a:t>
            </a:r>
            <a:endParaRPr lang="en-US" i="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86691" y="990600"/>
            <a:ext cx="8153399" cy="56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85489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rot="10800000" flipV="1">
            <a:off x="866775" y="149225"/>
            <a:ext cx="6570663" cy="1069975"/>
          </a:xfrm>
        </p:spPr>
        <p:txBody>
          <a:bodyPr/>
          <a:lstStyle/>
          <a:p>
            <a:r>
              <a:rPr lang="en-US" b="1" i="1" dirty="0" err="1"/>
              <a:t>Cont</a:t>
            </a:r>
            <a:r>
              <a:rPr lang="en-US" b="1" i="1" dirty="0"/>
              <a:t>…</a:t>
            </a:r>
          </a:p>
        </p:txBody>
      </p:sp>
      <p:sp>
        <p:nvSpPr>
          <p:cNvPr id="152579" name="Content Placeholder 2"/>
          <p:cNvSpPr>
            <a:spLocks noGrp="1"/>
          </p:cNvSpPr>
          <p:nvPr>
            <p:ph idx="1"/>
          </p:nvPr>
        </p:nvSpPr>
        <p:spPr>
          <a:xfrm>
            <a:off x="762000" y="1600200"/>
            <a:ext cx="8089900" cy="4419600"/>
          </a:xfrm>
        </p:spPr>
        <p:txBody>
          <a:bodyPr/>
          <a:lstStyle/>
          <a:p>
            <a:r>
              <a:rPr lang="en-US" sz="4000" dirty="0">
                <a:latin typeface="Times New Roman" pitchFamily="18" charset="0"/>
                <a:cs typeface="Times New Roman" pitchFamily="18" charset="0"/>
              </a:rPr>
              <a:t>Marking the transition of someone to full group membership.</a:t>
            </a:r>
          </a:p>
          <a:p>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Links the individual to the community and the community to the broader and more potent spiritual world.</a:t>
            </a:r>
          </a:p>
        </p:txBody>
      </p:sp>
    </p:spTree>
    <p:extLst>
      <p:ext uri="{BB962C8B-B14F-4D97-AF65-F5344CB8AC3E}">
        <p14:creationId xmlns:p14="http://schemas.microsoft.com/office/powerpoint/2010/main" val="2996578228"/>
      </p:ext>
    </p:extLst>
  </p:cSld>
  <p:clrMapOvr>
    <a:masterClrMapping/>
  </p:clrMapOvr>
  <p:transition spd="med">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211138"/>
            <a:ext cx="6570663" cy="703262"/>
          </a:xfrm>
        </p:spPr>
        <p:txBody>
          <a:bodyPr>
            <a:normAutofit fontScale="90000"/>
          </a:bodyPr>
          <a:lstStyle/>
          <a:p>
            <a:pPr>
              <a:defRPr/>
            </a:pPr>
            <a:r>
              <a:rPr lang="en-US" b="1" i="1" dirty="0"/>
              <a:t>Cont….</a:t>
            </a:r>
          </a:p>
        </p:txBody>
      </p:sp>
      <p:sp>
        <p:nvSpPr>
          <p:cNvPr id="3" name="Content Placeholder 2"/>
          <p:cNvSpPr>
            <a:spLocks noGrp="1"/>
          </p:cNvSpPr>
          <p:nvPr>
            <p:ph idx="1"/>
          </p:nvPr>
        </p:nvSpPr>
        <p:spPr>
          <a:xfrm>
            <a:off x="990600" y="838200"/>
            <a:ext cx="7810500" cy="5181600"/>
          </a:xfrm>
        </p:spPr>
        <p:txBody>
          <a:bodyPr>
            <a:normAutofit fontScale="92500" lnSpcReduction="10000"/>
          </a:bodyPr>
          <a:lstStyle/>
          <a:p>
            <a:pPr marL="0" indent="0">
              <a:buFont typeface="Wingdings 2" pitchFamily="18" charset="2"/>
              <a:buNone/>
              <a:defRPr/>
            </a:pPr>
            <a:r>
              <a:rPr lang="en-US" sz="3000" dirty="0">
                <a:latin typeface="Times New Roman" panose="02020603050405020304" pitchFamily="18" charset="0"/>
                <a:cs typeface="Times New Roman" panose="02020603050405020304" pitchFamily="18" charset="0"/>
              </a:rPr>
              <a:t>There are 5 major African rites of passage which are fundamental to human growth and development.</a:t>
            </a:r>
          </a:p>
          <a:p>
            <a:pPr marL="0" indent="0">
              <a:buFont typeface="Wingdings 2" pitchFamily="18" charset="2"/>
              <a:buNone/>
              <a:defRPr/>
            </a:pPr>
            <a:r>
              <a:rPr lang="en-US" sz="3000" dirty="0">
                <a:latin typeface="Times New Roman" panose="02020603050405020304" pitchFamily="18" charset="0"/>
                <a:cs typeface="Times New Roman" panose="02020603050405020304" pitchFamily="18" charset="0"/>
              </a:rPr>
              <a:t>They were initially established by African ancestors while they were living in order to link the individual to the community.</a:t>
            </a:r>
          </a:p>
          <a:p>
            <a:pPr marL="0" indent="0">
              <a:buFont typeface="Wingdings 2" pitchFamily="18" charset="2"/>
              <a:buNone/>
              <a:defRPr/>
            </a:pPr>
            <a:r>
              <a:rPr lang="en-US" sz="3000" dirty="0">
                <a:latin typeface="Times New Roman" panose="02020603050405020304" pitchFamily="18" charset="0"/>
                <a:cs typeface="Times New Roman" panose="02020603050405020304" pitchFamily="18" charset="0"/>
              </a:rPr>
              <a:t>There rites of passage include:-</a:t>
            </a:r>
          </a:p>
          <a:p>
            <a:pPr lvl="1">
              <a:defRPr/>
            </a:pPr>
            <a:r>
              <a:rPr lang="en-US" sz="3000" dirty="0">
                <a:latin typeface="Times New Roman" panose="02020603050405020304" pitchFamily="18" charset="0"/>
                <a:cs typeface="Times New Roman" panose="02020603050405020304" pitchFamily="18" charset="0"/>
              </a:rPr>
              <a:t>Rite to birth</a:t>
            </a:r>
          </a:p>
          <a:p>
            <a:pPr lvl="1">
              <a:defRPr/>
            </a:pPr>
            <a:r>
              <a:rPr lang="en-US" sz="3000" dirty="0">
                <a:latin typeface="Times New Roman" panose="02020603050405020304" pitchFamily="18" charset="0"/>
                <a:cs typeface="Times New Roman" panose="02020603050405020304" pitchFamily="18" charset="0"/>
              </a:rPr>
              <a:t>Rite to adulthood</a:t>
            </a:r>
          </a:p>
          <a:p>
            <a:pPr lvl="1">
              <a:defRPr/>
            </a:pPr>
            <a:r>
              <a:rPr lang="en-US" sz="3000" dirty="0">
                <a:latin typeface="Times New Roman" panose="02020603050405020304" pitchFamily="18" charset="0"/>
                <a:cs typeface="Times New Roman" panose="02020603050405020304" pitchFamily="18" charset="0"/>
              </a:rPr>
              <a:t>Rite to marriage</a:t>
            </a:r>
          </a:p>
          <a:p>
            <a:pPr lvl="1">
              <a:defRPr/>
            </a:pPr>
            <a:r>
              <a:rPr lang="en-US" sz="3000" dirty="0">
                <a:latin typeface="Times New Roman" panose="02020603050405020304" pitchFamily="18" charset="0"/>
                <a:cs typeface="Times New Roman" panose="02020603050405020304" pitchFamily="18" charset="0"/>
              </a:rPr>
              <a:t>Rite to eldership</a:t>
            </a:r>
          </a:p>
          <a:p>
            <a:pPr lvl="1">
              <a:defRPr/>
            </a:pPr>
            <a:r>
              <a:rPr lang="en-US" sz="3000" dirty="0">
                <a:latin typeface="Times New Roman" panose="02020603050405020304" pitchFamily="18" charset="0"/>
                <a:cs typeface="Times New Roman" panose="02020603050405020304" pitchFamily="18" charset="0"/>
              </a:rPr>
              <a:t>Rite to ancestorship.</a:t>
            </a:r>
          </a:p>
          <a:p>
            <a:pPr lvl="1">
              <a:defRPr/>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506665"/>
      </p:ext>
    </p:extLst>
  </p:cSld>
  <p:clrMapOvr>
    <a:masterClrMapping/>
  </p:clrMapOvr>
  <p:transition spd="med">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225"/>
            <a:ext cx="6570663" cy="44450"/>
          </a:xfrm>
        </p:spPr>
        <p:txBody>
          <a:bodyPr>
            <a:normAutofit fontScale="90000"/>
          </a:bodyPr>
          <a:lstStyle/>
          <a:p>
            <a:pPr>
              <a:defRPr/>
            </a:pPr>
            <a:endParaRPr lang="en-US" dirty="0"/>
          </a:p>
        </p:txBody>
      </p:sp>
      <p:sp>
        <p:nvSpPr>
          <p:cNvPr id="3" name="Content Placeholder 2"/>
          <p:cNvSpPr>
            <a:spLocks noGrp="1"/>
          </p:cNvSpPr>
          <p:nvPr>
            <p:ph idx="1"/>
          </p:nvPr>
        </p:nvSpPr>
        <p:spPr>
          <a:xfrm>
            <a:off x="990600" y="1"/>
            <a:ext cx="7823200" cy="6858000"/>
          </a:xfrm>
        </p:spPr>
        <p:txBody>
          <a:bodyPr>
            <a:normAutofit/>
          </a:bodyPr>
          <a:lstStyle/>
          <a:p>
            <a:pPr marL="742950" indent="-742950">
              <a:buFont typeface="Wingdings 2" pitchFamily="18" charset="2"/>
              <a:buAutoNum type="arabicPeriod"/>
              <a:defRPr/>
            </a:pPr>
            <a:r>
              <a:rPr lang="en-US" sz="3800" b="1" i="1" dirty="0">
                <a:solidFill>
                  <a:schemeClr val="tx1">
                    <a:lumMod val="95000"/>
                    <a:lumOff val="5000"/>
                  </a:schemeClr>
                </a:solidFill>
                <a:latin typeface="Times New Roman" panose="02020603050405020304" pitchFamily="18" charset="0"/>
                <a:cs typeface="Times New Roman" panose="02020603050405020304" pitchFamily="18" charset="0"/>
              </a:rPr>
              <a:t>RITE TO BIRTH.</a:t>
            </a:r>
          </a:p>
          <a:p>
            <a:pPr marL="0" indent="0">
              <a:buFont typeface="Wingdings 2" pitchFamily="18" charset="2"/>
              <a:buNone/>
              <a:defRPr/>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This is the first of the major initiation rites, it involves initiating the infant into the world through a ritual and naming ceremony. The infant is believed to be commissioned to come to the world and accomplish a particular mission, therefore it is the work of the diviner to perform rituals and clearly determine the new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born’s</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mission in order to guide him or her. The infants name is given after the determination of the mission.</a:t>
            </a:r>
          </a:p>
        </p:txBody>
      </p:sp>
    </p:spTree>
    <p:extLst>
      <p:ext uri="{BB962C8B-B14F-4D97-AF65-F5344CB8AC3E}">
        <p14:creationId xmlns:p14="http://schemas.microsoft.com/office/powerpoint/2010/main" val="2892334644"/>
      </p:ext>
    </p:extLst>
  </p:cSld>
  <p:clrMapOvr>
    <a:masterClrMapping/>
  </p:clrMapOvr>
  <p:transition spd="med">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0"/>
            <a:ext cx="6570663" cy="127000"/>
          </a:xfrm>
        </p:spPr>
        <p:txBody>
          <a:bodyPr>
            <a:normAutofit fontScale="90000"/>
          </a:bodyPr>
          <a:lstStyle/>
          <a:p>
            <a:pPr>
              <a:defRPr/>
            </a:pPr>
            <a:endParaRPr lang="en-US" dirty="0"/>
          </a:p>
        </p:txBody>
      </p:sp>
      <p:sp>
        <p:nvSpPr>
          <p:cNvPr id="3" name="Content Placeholder 2"/>
          <p:cNvSpPr>
            <a:spLocks noGrp="1"/>
          </p:cNvSpPr>
          <p:nvPr>
            <p:ph idx="1"/>
          </p:nvPr>
        </p:nvSpPr>
        <p:spPr>
          <a:xfrm>
            <a:off x="990600" y="287338"/>
            <a:ext cx="8153400" cy="6570662"/>
          </a:xfrm>
        </p:spPr>
        <p:txBody>
          <a:bodyPr>
            <a:normAutofit/>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2</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i="1" dirty="0">
                <a:solidFill>
                  <a:schemeClr val="tx1">
                    <a:lumMod val="95000"/>
                    <a:lumOff val="5000"/>
                  </a:schemeClr>
                </a:solidFill>
                <a:latin typeface="Times New Roman" panose="02020603050405020304" pitchFamily="18" charset="0"/>
                <a:cs typeface="Times New Roman" panose="02020603050405020304" pitchFamily="18" charset="0"/>
              </a:rPr>
              <a:t>RITE TO ADULTHOOD</a:t>
            </a:r>
            <a:r>
              <a:rPr lang="en-US" sz="3800" dirty="0">
                <a:solidFill>
                  <a:schemeClr val="bg1"/>
                </a:solidFill>
                <a:latin typeface="Times New Roman" panose="02020603050405020304" pitchFamily="18" charset="0"/>
                <a:cs typeface="Times New Roman" panose="02020603050405020304" pitchFamily="18" charset="0"/>
              </a:rPr>
              <a:t>.</a:t>
            </a:r>
          </a:p>
          <a:p>
            <a:pPr marL="0" indent="0">
              <a:buFont typeface="Wingdings 2" pitchFamily="18" charset="2"/>
              <a:buNone/>
              <a:defRPr/>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This is the second major rite. It is usually done at the onset of puberty around 12-13 yrs. It is to ensure the shaping of productive, community oriented responsible adults.</a:t>
            </a:r>
          </a:p>
          <a:p>
            <a:pPr marL="0" indent="0">
              <a:buFont typeface="Wingdings 2" pitchFamily="18" charset="2"/>
              <a:buNone/>
              <a:defRPr/>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The young initiates are taken out of the community away from the concerns of everyday life to be taught all the ways of adulthood, including the rules and taboos of the society; moral instructions and social responsibility.</a:t>
            </a:r>
          </a:p>
        </p:txBody>
      </p:sp>
    </p:spTree>
    <p:extLst>
      <p:ext uri="{BB962C8B-B14F-4D97-AF65-F5344CB8AC3E}">
        <p14:creationId xmlns:p14="http://schemas.microsoft.com/office/powerpoint/2010/main" val="2608358609"/>
      </p:ext>
    </p:extLst>
  </p:cSld>
  <p:clrMapOvr>
    <a:masterClrMapping/>
  </p:clrMapOvr>
  <p:transition spd="med">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75" y="0"/>
            <a:ext cx="6570663" cy="76200"/>
          </a:xfrm>
        </p:spPr>
        <p:txBody>
          <a:bodyPr>
            <a:normAutofit fontScale="90000"/>
          </a:bodyPr>
          <a:lstStyle/>
          <a:p>
            <a:pPr>
              <a:defRPr/>
            </a:pPr>
            <a:endParaRPr lang="en-US" dirty="0"/>
          </a:p>
        </p:txBody>
      </p:sp>
      <p:sp>
        <p:nvSpPr>
          <p:cNvPr id="3" name="Content Placeholder 2"/>
          <p:cNvSpPr>
            <a:spLocks noGrp="1"/>
          </p:cNvSpPr>
          <p:nvPr>
            <p:ph idx="1"/>
          </p:nvPr>
        </p:nvSpPr>
        <p:spPr>
          <a:xfrm>
            <a:off x="914400" y="287338"/>
            <a:ext cx="8102600" cy="5739389"/>
          </a:xfrm>
        </p:spPr>
        <p:txBody>
          <a:bodyPr>
            <a:normAutofit fontScale="92500" lnSpcReduction="10000"/>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3</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i="1" dirty="0">
                <a:solidFill>
                  <a:schemeClr val="tx1">
                    <a:lumMod val="95000"/>
                    <a:lumOff val="5000"/>
                  </a:schemeClr>
                </a:solidFill>
                <a:latin typeface="Times New Roman" panose="02020603050405020304" pitchFamily="18" charset="0"/>
                <a:cs typeface="Times New Roman" panose="02020603050405020304" pitchFamily="18" charset="0"/>
              </a:rPr>
              <a:t>RITE TO MARRIAGE</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This is the third major rite. It represents not only joining of two families, but also the joining of two missions of the new couple.</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Role of the couples in marriage.</a:t>
            </a:r>
          </a:p>
          <a:p>
            <a:pPr>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To procreate and perpetuate life.</a:t>
            </a:r>
          </a:p>
          <a:p>
            <a:pPr>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To bring together two families.</a:t>
            </a:r>
          </a:p>
          <a:p>
            <a:pPr>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To best fulfill each others mission in life.</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A person is not considered an adult until they have married and had children</a:t>
            </a:r>
          </a:p>
        </p:txBody>
      </p:sp>
    </p:spTree>
    <p:extLst>
      <p:ext uri="{BB962C8B-B14F-4D97-AF65-F5344CB8AC3E}">
        <p14:creationId xmlns:p14="http://schemas.microsoft.com/office/powerpoint/2010/main" val="1767139658"/>
      </p:ext>
    </p:extLst>
  </p:cSld>
  <p:clrMapOvr>
    <a:masterClrMapping/>
  </p:clrMapOvr>
  <p:transition spd="med">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0"/>
            <a:ext cx="6570663" cy="58738"/>
          </a:xfrm>
        </p:spPr>
        <p:txBody>
          <a:bodyPr>
            <a:normAutofit fontScale="90000"/>
          </a:bodyPr>
          <a:lstStyle/>
          <a:p>
            <a:pPr>
              <a:defRPr/>
            </a:pPr>
            <a:endParaRPr lang="en-US" dirty="0"/>
          </a:p>
        </p:txBody>
      </p:sp>
      <p:sp>
        <p:nvSpPr>
          <p:cNvPr id="3" name="Content Placeholder 2"/>
          <p:cNvSpPr>
            <a:spLocks noGrp="1"/>
          </p:cNvSpPr>
          <p:nvPr>
            <p:ph idx="1"/>
          </p:nvPr>
        </p:nvSpPr>
        <p:spPr>
          <a:xfrm>
            <a:off x="838200" y="457200"/>
            <a:ext cx="8191500" cy="5652655"/>
          </a:xfrm>
        </p:spPr>
        <p:txBody>
          <a:bodyPr>
            <a:normAutofit fontScale="92500" lnSpcReduction="20000"/>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4. </a:t>
            </a:r>
            <a:r>
              <a:rPr lang="en-US" sz="3800" b="1" i="1" dirty="0">
                <a:latin typeface="Times New Roman" panose="02020603050405020304" pitchFamily="18" charset="0"/>
                <a:cs typeface="Times New Roman" panose="02020603050405020304" pitchFamily="18" charset="0"/>
              </a:rPr>
              <a:t>RITE TO ELDERSHIP.</a:t>
            </a:r>
          </a:p>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This is the fourth major rite. It is an important component because it is the elders who represent tradition and the wisdom of the past.</a:t>
            </a:r>
          </a:p>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In African culture there is distinction between an older and an elder person. Older person has just lived longer than others but has no high praise or respect while and elder person is given the highest status in African culture because s(he) has lived a life of purpose.</a:t>
            </a:r>
          </a:p>
        </p:txBody>
      </p:sp>
    </p:spTree>
    <p:extLst>
      <p:ext uri="{BB962C8B-B14F-4D97-AF65-F5344CB8AC3E}">
        <p14:creationId xmlns:p14="http://schemas.microsoft.com/office/powerpoint/2010/main" val="3053605277"/>
      </p:ext>
    </p:extLst>
  </p:cSld>
  <p:clrMapOvr>
    <a:masterClrMapping/>
  </p:clrMapOvr>
  <p:transition spd="med">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914400" y="381000"/>
            <a:ext cx="6570663" cy="914400"/>
          </a:xfrm>
        </p:spPr>
        <p:txBody>
          <a:bodyPr/>
          <a:lstStyle/>
          <a:p>
            <a:r>
              <a:rPr lang="en-US"/>
              <a:t>Cont…</a:t>
            </a:r>
          </a:p>
        </p:txBody>
      </p:sp>
      <p:sp>
        <p:nvSpPr>
          <p:cNvPr id="158723" name="Content Placeholder 2"/>
          <p:cNvSpPr>
            <a:spLocks noGrp="1"/>
          </p:cNvSpPr>
          <p:nvPr>
            <p:ph idx="1"/>
          </p:nvPr>
        </p:nvSpPr>
        <p:spPr>
          <a:xfrm>
            <a:off x="838200" y="1524000"/>
            <a:ext cx="8178800" cy="5334000"/>
          </a:xfrm>
        </p:spPr>
        <p:txBody>
          <a:bodyPr/>
          <a:lstStyle/>
          <a:p>
            <a:pPr marL="0" indent="0">
              <a:buFont typeface="Wingdings 2" pitchFamily="18" charset="2"/>
              <a:buNone/>
            </a:pPr>
            <a:r>
              <a:rPr lang="en-US" sz="3800" dirty="0">
                <a:latin typeface="Times New Roman" pitchFamily="18" charset="0"/>
                <a:cs typeface="Times New Roman" pitchFamily="18" charset="0"/>
              </a:rPr>
              <a:t>An elder and new infants are given the highest status because the two groups represent the closest links to the wisdom of the spirit world.</a:t>
            </a:r>
          </a:p>
        </p:txBody>
      </p:sp>
    </p:spTree>
    <p:extLst>
      <p:ext uri="{BB962C8B-B14F-4D97-AF65-F5344CB8AC3E}">
        <p14:creationId xmlns:p14="http://schemas.microsoft.com/office/powerpoint/2010/main" val="129579448"/>
      </p:ext>
    </p:extLst>
  </p:cSld>
  <p:clrMapOvr>
    <a:masterClrMapping/>
  </p:clrMapOvr>
  <p:transition spd="med">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70663" cy="46038"/>
          </a:xfrm>
        </p:spPr>
        <p:txBody>
          <a:bodyPr>
            <a:normAutofit fontScale="90000"/>
          </a:bodyPr>
          <a:lstStyle/>
          <a:p>
            <a:pPr>
              <a:defRPr/>
            </a:pPr>
            <a:endParaRPr lang="en-US" dirty="0"/>
          </a:p>
        </p:txBody>
      </p:sp>
      <p:sp>
        <p:nvSpPr>
          <p:cNvPr id="3" name="Content Placeholder 2"/>
          <p:cNvSpPr>
            <a:spLocks noGrp="1"/>
          </p:cNvSpPr>
          <p:nvPr>
            <p:ph idx="1"/>
          </p:nvPr>
        </p:nvSpPr>
        <p:spPr>
          <a:xfrm>
            <a:off x="990600" y="474663"/>
            <a:ext cx="8013700" cy="5545137"/>
          </a:xfrm>
        </p:spPr>
        <p:txBody>
          <a:bodyPr>
            <a:normAutofit fontScale="85000" lnSpcReduction="20000"/>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5</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800" b="1" i="1" dirty="0">
                <a:solidFill>
                  <a:schemeClr val="tx1">
                    <a:lumMod val="95000"/>
                    <a:lumOff val="5000"/>
                  </a:schemeClr>
                </a:solidFill>
                <a:latin typeface="Times New Roman" panose="02020603050405020304" pitchFamily="18" charset="0"/>
                <a:cs typeface="Times New Roman" panose="02020603050405020304" pitchFamily="18" charset="0"/>
              </a:rPr>
              <a:t> RITE TO ANCESTORSHIP</a:t>
            </a:r>
            <a:r>
              <a:rPr lang="en-US" sz="3800" dirty="0">
                <a:latin typeface="Times New Roman" panose="02020603050405020304" pitchFamily="18" charset="0"/>
                <a:cs typeface="Times New Roman" panose="02020603050405020304" pitchFamily="18" charset="0"/>
              </a:rPr>
              <a:t>.</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This is the last of the five major rites. It concerns passing over to the spirit world. It is an extension of the eldership distinction because the status that a person has in life is the same status they carry forward.</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A distinction must be made in the status of the various spirits. e.g. an older person who dies, is seen as a dead relative and an elder person who dies, is seen as an ancestor.</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Ancestors wield great power and are often called upon in matters of trouble or uncertainty to help influence a favourable outcome.</a:t>
            </a:r>
          </a:p>
        </p:txBody>
      </p:sp>
    </p:spTree>
    <p:extLst>
      <p:ext uri="{BB962C8B-B14F-4D97-AF65-F5344CB8AC3E}">
        <p14:creationId xmlns:p14="http://schemas.microsoft.com/office/powerpoint/2010/main" val="1235208024"/>
      </p:ext>
    </p:extLst>
  </p:cSld>
  <p:clrMapOvr>
    <a:masterClrMapping/>
  </p:clrMapOvr>
  <p:transition spd="med">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81000" y="152400"/>
            <a:ext cx="8534400" cy="1371600"/>
          </a:xfrm>
        </p:spPr>
        <p:txBody>
          <a:bodyPr>
            <a:normAutofit fontScale="90000"/>
          </a:bodyPr>
          <a:lstStyle/>
          <a:p>
            <a:r>
              <a:rPr lang="en-US" b="1" i="1" dirty="0"/>
              <a:t>What needs to be done for successful passage from one stage to another</a:t>
            </a:r>
            <a:r>
              <a:rPr lang="en-US" dirty="0"/>
              <a:t> </a:t>
            </a:r>
          </a:p>
        </p:txBody>
      </p:sp>
      <p:sp>
        <p:nvSpPr>
          <p:cNvPr id="3" name="Content Placeholder 2"/>
          <p:cNvSpPr>
            <a:spLocks noGrp="1"/>
          </p:cNvSpPr>
          <p:nvPr>
            <p:ph idx="1"/>
          </p:nvPr>
        </p:nvSpPr>
        <p:spPr>
          <a:xfrm>
            <a:off x="914400" y="1600200"/>
            <a:ext cx="8140700" cy="4267200"/>
          </a:xfrm>
        </p:spPr>
        <p:txBody>
          <a:bodyPr>
            <a:noAutofit/>
          </a:bodyPr>
          <a:lstStyle/>
          <a:p>
            <a:pPr marL="0" indent="0">
              <a:buFont typeface="Wingdings 2" pitchFamily="18" charset="2"/>
              <a:buNone/>
              <a:defRPr/>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Rites of birth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 birth chart should be made for each infant or young person in each family. This is necessary in order to determine their personality, talents and gifts.</a:t>
            </a:r>
          </a:p>
          <a:p>
            <a:pPr marL="0" indent="0">
              <a:buFont typeface="Wingdings 2" pitchFamily="18" charset="2"/>
              <a:buNone/>
              <a:defRPr/>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Rites of adulthood</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there should be more focus on programs or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organisations</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for men and women to deal with their own issues of a lack of self-development and lack of a purposeful life.</a:t>
            </a:r>
          </a:p>
        </p:txBody>
      </p:sp>
    </p:spTree>
    <p:extLst>
      <p:ext uri="{BB962C8B-B14F-4D97-AF65-F5344CB8AC3E}">
        <p14:creationId xmlns:p14="http://schemas.microsoft.com/office/powerpoint/2010/main" val="2911925345"/>
      </p:ext>
    </p:extLst>
  </p:cSld>
  <p:clrMapOvr>
    <a:masterClrMapping/>
  </p:clrMapOvr>
  <p:transition spd="med">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6570663" cy="76200"/>
          </a:xfrm>
        </p:spPr>
        <p:txBody>
          <a:bodyPr>
            <a:normAutofit fontScale="90000"/>
          </a:bodyPr>
          <a:lstStyle/>
          <a:p>
            <a:pPr>
              <a:defRPr/>
            </a:pPr>
            <a:endParaRPr lang="en-US" dirty="0"/>
          </a:p>
        </p:txBody>
      </p:sp>
      <p:sp>
        <p:nvSpPr>
          <p:cNvPr id="3" name="Content Placeholder 2"/>
          <p:cNvSpPr>
            <a:spLocks noGrp="1"/>
          </p:cNvSpPr>
          <p:nvPr>
            <p:ph idx="1"/>
          </p:nvPr>
        </p:nvSpPr>
        <p:spPr>
          <a:xfrm>
            <a:off x="990600" y="254000"/>
            <a:ext cx="8153400" cy="6400800"/>
          </a:xfrm>
        </p:spPr>
        <p:txBody>
          <a:bodyPr>
            <a:normAutofit/>
          </a:bodyPr>
          <a:lstStyle/>
          <a:p>
            <a:pPr marL="0" indent="0">
              <a:buFont typeface="Wingdings 2" pitchFamily="18" charset="2"/>
              <a:buNone/>
              <a:defRPr/>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Rite to marriage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change the approach from off-balanced individuals to the more balanced and stable approach of a centered families forming a mutual bond.</a:t>
            </a:r>
          </a:p>
          <a:p>
            <a:pPr marL="0" indent="0">
              <a:buFont typeface="Wingdings 2" pitchFamily="18" charset="2"/>
              <a:buNone/>
              <a:defRPr/>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Rite to eldership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the community should establish a council of elders to help guide that particular community.</a:t>
            </a:r>
          </a:p>
          <a:p>
            <a:pPr marL="0" indent="0">
              <a:buFont typeface="Wingdings 2" pitchFamily="18" charset="2"/>
              <a:buNone/>
              <a:defRPr/>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Rite to ancestorship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:-every community that establishes a governing council of elders should also choose a group of ancestors to build and develop the community through the spirit world</a:t>
            </a:r>
          </a:p>
        </p:txBody>
      </p:sp>
    </p:spTree>
    <p:extLst>
      <p:ext uri="{BB962C8B-B14F-4D97-AF65-F5344CB8AC3E}">
        <p14:creationId xmlns:p14="http://schemas.microsoft.com/office/powerpoint/2010/main" val="31297664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5018" y="1600778"/>
            <a:ext cx="8021309" cy="4525935"/>
          </a:xfrm>
        </p:spPr>
        <p:txBody>
          <a:bodyPr/>
          <a:lstStyle/>
          <a:p>
            <a:pPr marL="0" indent="0">
              <a:buNone/>
            </a:pPr>
            <a:r>
              <a:rPr lang="en-US" b="1" dirty="0"/>
              <a:t>Module Outcomes</a:t>
            </a:r>
            <a:endParaRPr lang="en-US" dirty="0"/>
          </a:p>
          <a:p>
            <a:pPr marL="0" indent="0">
              <a:buNone/>
            </a:pPr>
            <a:r>
              <a:rPr lang="en-US" dirty="0"/>
              <a:t>By the end of the module, the learner should; </a:t>
            </a:r>
          </a:p>
          <a:p>
            <a:r>
              <a:rPr lang="en-US" dirty="0"/>
              <a:t>Utilize knowledge and skills in management of sexual health issues.</a:t>
            </a:r>
          </a:p>
          <a:p>
            <a:pPr lvl="0"/>
            <a:r>
              <a:rPr lang="en-US" dirty="0"/>
              <a:t>Manage clients with gender issues affecting reproductive health.</a:t>
            </a:r>
          </a:p>
          <a:p>
            <a:pPr marL="0" indent="0">
              <a:buNone/>
            </a:pPr>
            <a:r>
              <a:rPr lang="en-US" dirty="0"/>
              <a:t> </a:t>
            </a:r>
          </a:p>
          <a:p>
            <a:endParaRPr lang="en-US" dirty="0"/>
          </a:p>
        </p:txBody>
      </p:sp>
    </p:spTree>
    <p:extLst>
      <p:ext uri="{BB962C8B-B14F-4D97-AF65-F5344CB8AC3E}">
        <p14:creationId xmlns:p14="http://schemas.microsoft.com/office/powerpoint/2010/main" val="1829415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normAutofit fontScale="90000"/>
          </a:bodyPr>
          <a:lstStyle/>
          <a:p>
            <a:r>
              <a:rPr lang="en-GB" i="1" dirty="0">
                <a:latin typeface="Times New Roman" pitchFamily="18" charset="0"/>
                <a:cs typeface="Times New Roman" pitchFamily="18" charset="0"/>
              </a:rPr>
              <a:t>Management of  SRH needs of adolescence/youth</a:t>
            </a:r>
            <a:endParaRPr lang="en-US" i="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38200" y="1295401"/>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2114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r>
              <a:rPr lang="en-GB" b="1" i="1" dirty="0"/>
              <a:t>Female Genital Mutilation (FGM)</a:t>
            </a:r>
            <a:endParaRPr lang="en-US" i="1" dirty="0"/>
          </a:p>
        </p:txBody>
      </p:sp>
      <p:sp>
        <p:nvSpPr>
          <p:cNvPr id="3" name="Content Placeholder 2"/>
          <p:cNvSpPr>
            <a:spLocks noGrp="1"/>
          </p:cNvSpPr>
          <p:nvPr>
            <p:ph idx="1"/>
          </p:nvPr>
        </p:nvSpPr>
        <p:spPr>
          <a:xfrm>
            <a:off x="990600" y="1600778"/>
            <a:ext cx="7695727" cy="4525935"/>
          </a:xfrm>
        </p:spPr>
        <p:txBody>
          <a:bodyPr>
            <a:normAutofit fontScale="85000" lnSpcReduction="10000"/>
          </a:bodyPr>
          <a:lstStyle/>
          <a:p>
            <a:pPr marL="68580" indent="0">
              <a:buNone/>
              <a:defRPr/>
            </a:pPr>
            <a:r>
              <a:rPr lang="en-GB" b="1" i="1" dirty="0"/>
              <a:t>Definition</a:t>
            </a:r>
          </a:p>
          <a:p>
            <a:pPr marL="68580" indent="0">
              <a:buNone/>
              <a:defRPr/>
            </a:pPr>
            <a:r>
              <a:rPr lang="en-GB" dirty="0"/>
              <a:t> Female genital mutilation/cutting (FGM) constitutes all procedures which involves the partial or total removal of the female genital organs or other injury to the female genital organs whether for cultural or any other non-therapeutic reasons.</a:t>
            </a:r>
          </a:p>
          <a:p>
            <a:pPr marL="68580" indent="0">
              <a:buNone/>
              <a:defRPr/>
            </a:pPr>
            <a:r>
              <a:rPr lang="en-GB" b="1" i="1" dirty="0"/>
              <a:t>Terminologies used;</a:t>
            </a:r>
          </a:p>
          <a:p>
            <a:r>
              <a:rPr lang="en-US" dirty="0">
                <a:solidFill>
                  <a:srgbClr val="000000"/>
                </a:solidFill>
                <a:cs typeface="Times New Roman" pitchFamily="18" charset="0"/>
              </a:rPr>
              <a:t>Female circumcision </a:t>
            </a:r>
          </a:p>
          <a:p>
            <a:r>
              <a:rPr lang="en-US" dirty="0">
                <a:solidFill>
                  <a:srgbClr val="000000"/>
                </a:solidFill>
                <a:cs typeface="Times New Roman" pitchFamily="18" charset="0"/>
              </a:rPr>
              <a:t>Female genital mutilation. </a:t>
            </a:r>
          </a:p>
          <a:p>
            <a:r>
              <a:rPr lang="en-US" dirty="0">
                <a:solidFill>
                  <a:srgbClr val="000000"/>
                </a:solidFill>
                <a:cs typeface="Times New Roman" pitchFamily="18" charset="0"/>
              </a:rPr>
              <a:t>Female genital cutting</a:t>
            </a:r>
            <a:endParaRPr lang="en-GB" dirty="0"/>
          </a:p>
          <a:p>
            <a:pPr marL="68580" indent="0">
              <a:buNone/>
              <a:defRPr/>
            </a:pP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b="1" i="1" dirty="0"/>
              <a:t>Reasons for practicing FGM</a:t>
            </a:r>
          </a:p>
        </p:txBody>
      </p:sp>
      <p:sp>
        <p:nvSpPr>
          <p:cNvPr id="174083" name="Content Placeholder 2"/>
          <p:cNvSpPr>
            <a:spLocks noGrp="1"/>
          </p:cNvSpPr>
          <p:nvPr>
            <p:ph idx="1"/>
          </p:nvPr>
        </p:nvSpPr>
        <p:spPr>
          <a:xfrm>
            <a:off x="914400" y="1066800"/>
            <a:ext cx="7772400" cy="5410200"/>
          </a:xfrm>
        </p:spPr>
        <p:txBody>
          <a:bodyPr>
            <a:normAutofit fontScale="92500" lnSpcReduction="10000"/>
          </a:bodyPr>
          <a:lstStyle/>
          <a:p>
            <a:pPr marL="342900" indent="-342900" eaLnBrk="1" hangingPunct="1">
              <a:spcBef>
                <a:spcPct val="0"/>
              </a:spcBef>
              <a:buFont typeface="Arial" charset="0"/>
              <a:buChar char="•"/>
            </a:pPr>
            <a:r>
              <a:rPr lang="en-US" sz="2800" dirty="0"/>
              <a:t>Preservation of virginity and chastity</a:t>
            </a:r>
          </a:p>
          <a:p>
            <a:pPr marL="342900" indent="-342900" eaLnBrk="1" hangingPunct="1">
              <a:spcBef>
                <a:spcPct val="0"/>
              </a:spcBef>
              <a:buFont typeface="Arial" charset="0"/>
              <a:buChar char="•"/>
            </a:pPr>
            <a:r>
              <a:rPr lang="en-US" dirty="0"/>
              <a:t>A cultural norm - a tradition allowing young females their inclusion into society/For </a:t>
            </a:r>
            <a:r>
              <a:rPr lang="en-US" sz="2400" dirty="0"/>
              <a:t>Social acceptance</a:t>
            </a:r>
            <a:endParaRPr lang="en-US" dirty="0"/>
          </a:p>
          <a:p>
            <a:pPr marL="342900" indent="-342900" eaLnBrk="1" hangingPunct="1">
              <a:spcBef>
                <a:spcPct val="0"/>
              </a:spcBef>
              <a:buFont typeface="Arial" charset="0"/>
              <a:buChar char="•"/>
            </a:pPr>
            <a:r>
              <a:rPr lang="en-US" dirty="0"/>
              <a:t>A rite of passage from childhood to womanhood</a:t>
            </a:r>
            <a:endParaRPr lang="en-US" sz="2800" dirty="0"/>
          </a:p>
          <a:p>
            <a:pPr marL="342900" indent="-342900" eaLnBrk="1" hangingPunct="1">
              <a:spcBef>
                <a:spcPct val="0"/>
              </a:spcBef>
              <a:buFont typeface="Arial" charset="0"/>
              <a:buChar char="•"/>
            </a:pPr>
            <a:r>
              <a:rPr lang="en-US" sz="2800" dirty="0"/>
              <a:t>Fear of social exclusion </a:t>
            </a:r>
          </a:p>
          <a:p>
            <a:pPr marL="342900" indent="-342900" eaLnBrk="1" hangingPunct="1">
              <a:spcBef>
                <a:spcPct val="0"/>
              </a:spcBef>
              <a:buFont typeface="Arial" charset="0"/>
              <a:buChar char="•"/>
            </a:pPr>
            <a:r>
              <a:rPr lang="en-US" sz="2800" dirty="0"/>
              <a:t>To ensure the girl is marriageable or to improve marriage prospect</a:t>
            </a:r>
          </a:p>
          <a:p>
            <a:pPr marL="342900" indent="-342900" eaLnBrk="1" hangingPunct="1">
              <a:spcBef>
                <a:spcPct val="0"/>
              </a:spcBef>
              <a:buFont typeface="Arial" charset="0"/>
              <a:buChar char="•"/>
            </a:pPr>
            <a:r>
              <a:rPr lang="en-US" sz="2800" dirty="0"/>
              <a:t>Hygiene and cleanliness </a:t>
            </a:r>
          </a:p>
          <a:p>
            <a:pPr marL="342900" indent="-342900" eaLnBrk="1" hangingPunct="1">
              <a:spcBef>
                <a:spcPct val="0"/>
              </a:spcBef>
              <a:buFont typeface="Arial" charset="0"/>
              <a:buChar char="•"/>
            </a:pPr>
            <a:r>
              <a:rPr lang="en-US" sz="2800" dirty="0"/>
              <a:t>Increasing sexual pleasure for the male </a:t>
            </a:r>
          </a:p>
          <a:p>
            <a:pPr marL="342900" indent="-342900" eaLnBrk="1" hangingPunct="1">
              <a:spcBef>
                <a:spcPct val="0"/>
              </a:spcBef>
              <a:buFont typeface="Arial" charset="0"/>
              <a:buChar char="•"/>
            </a:pPr>
            <a:r>
              <a:rPr lang="en-US" sz="2800" dirty="0"/>
              <a:t>Enhancing fertility</a:t>
            </a:r>
          </a:p>
          <a:p>
            <a:pPr marL="342900" indent="-342900" eaLnBrk="1" hangingPunct="1">
              <a:spcBef>
                <a:spcPct val="0"/>
              </a:spcBef>
              <a:buFont typeface="Arial" charset="0"/>
              <a:buChar char="•"/>
            </a:pPr>
            <a:r>
              <a:rPr lang="en-US" sz="2800" dirty="0"/>
              <a:t>Family </a:t>
            </a:r>
            <a:r>
              <a:rPr lang="en-US" sz="2800" dirty="0" err="1"/>
              <a:t>honour</a:t>
            </a:r>
            <a:r>
              <a:rPr lang="en-US" sz="2800" dirty="0"/>
              <a:t> </a:t>
            </a:r>
          </a:p>
        </p:txBody>
      </p:sp>
    </p:spTree>
    <p:extLst>
      <p:ext uri="{BB962C8B-B14F-4D97-AF65-F5344CB8AC3E}">
        <p14:creationId xmlns:p14="http://schemas.microsoft.com/office/powerpoint/2010/main" val="285062963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b="1" i="1" dirty="0"/>
              <a:t>Cultural beliefs</a:t>
            </a:r>
          </a:p>
        </p:txBody>
      </p:sp>
      <p:sp>
        <p:nvSpPr>
          <p:cNvPr id="175107" name="Content Placeholder 2"/>
          <p:cNvSpPr>
            <a:spLocks noGrp="1"/>
          </p:cNvSpPr>
          <p:nvPr>
            <p:ph idx="1"/>
          </p:nvPr>
        </p:nvSpPr>
        <p:spPr>
          <a:xfrm>
            <a:off x="914400" y="1219200"/>
            <a:ext cx="7771927" cy="4907513"/>
          </a:xfrm>
        </p:spPr>
        <p:txBody>
          <a:bodyPr>
            <a:normAutofit fontScale="92500" lnSpcReduction="20000"/>
          </a:bodyPr>
          <a:lstStyle/>
          <a:p>
            <a:pPr eaLnBrk="1" hangingPunct="1">
              <a:buFont typeface="Courier New" pitchFamily="49" charset="0"/>
              <a:buChar char="o"/>
            </a:pPr>
            <a:r>
              <a:rPr lang="en-US" dirty="0"/>
              <a:t>In some societies, the practice of FGC is driven by cultural beliefs </a:t>
            </a:r>
          </a:p>
          <a:p>
            <a:pPr lvl="1" eaLnBrk="1" hangingPunct="1">
              <a:buFont typeface="Courier New" pitchFamily="49" charset="0"/>
              <a:buChar char="o"/>
            </a:pPr>
            <a:r>
              <a:rPr lang="en-US" dirty="0"/>
              <a:t>The clitoris is considered unattractive</a:t>
            </a:r>
          </a:p>
          <a:p>
            <a:pPr lvl="1" eaLnBrk="1" hangingPunct="1">
              <a:buFont typeface="Courier New" pitchFamily="49" charset="0"/>
              <a:buChar char="o"/>
            </a:pPr>
            <a:r>
              <a:rPr lang="en-US" dirty="0"/>
              <a:t>The clitoris is believed to contribute to infertility</a:t>
            </a:r>
          </a:p>
          <a:p>
            <a:pPr lvl="1" eaLnBrk="1" hangingPunct="1">
              <a:buFont typeface="Courier New" pitchFamily="49" charset="0"/>
              <a:buChar char="o"/>
            </a:pPr>
            <a:r>
              <a:rPr lang="en-US" dirty="0"/>
              <a:t>The clitoris may be considered lethal</a:t>
            </a:r>
          </a:p>
          <a:p>
            <a:pPr lvl="2" eaLnBrk="1" hangingPunct="1">
              <a:buFont typeface="Courier New" pitchFamily="49" charset="0"/>
              <a:buChar char="o"/>
            </a:pPr>
            <a:r>
              <a:rPr lang="en-US" dirty="0"/>
              <a:t>If the clitoris comes into contact with a baby’s head during birth, the newborn may die</a:t>
            </a:r>
          </a:p>
          <a:p>
            <a:pPr eaLnBrk="1" hangingPunct="1">
              <a:buFont typeface="Courier New" pitchFamily="49" charset="0"/>
              <a:buChar char="o"/>
            </a:pPr>
            <a:r>
              <a:rPr lang="en-US" dirty="0"/>
              <a:t>Lastly, in some societies, a narrow vaginal opening is believed to heighten men’s sexual pleasure</a:t>
            </a:r>
          </a:p>
          <a:p>
            <a:pPr lvl="1" eaLnBrk="1" hangingPunct="1">
              <a:buFont typeface="Courier New" pitchFamily="49" charset="0"/>
              <a:buChar char="o"/>
            </a:pPr>
            <a:r>
              <a:rPr lang="en-US" dirty="0"/>
              <a:t>In reality, many men are unable to penetrate the narrow vaginal opening and experience sexual dissatisfaction.</a:t>
            </a:r>
          </a:p>
          <a:p>
            <a:pPr lvl="2" eaLnBrk="1" hangingPunct="1">
              <a:buFont typeface="Courier New" pitchFamily="49" charset="0"/>
              <a:buChar char="o"/>
            </a:pPr>
            <a:endParaRPr lang="en-US" dirty="0"/>
          </a:p>
        </p:txBody>
      </p:sp>
    </p:spTree>
    <p:extLst>
      <p:ext uri="{BB962C8B-B14F-4D97-AF65-F5344CB8AC3E}">
        <p14:creationId xmlns:p14="http://schemas.microsoft.com/office/powerpoint/2010/main" val="394884006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381000" y="304800"/>
            <a:ext cx="8229600" cy="6324600"/>
          </a:xfrm>
          <a:prstGeom prst="rect">
            <a:avLst/>
          </a:prstGeom>
          <a:noFill/>
          <a:ln w="9525">
            <a:noFill/>
            <a:miter lim="800000"/>
            <a:headEnd/>
            <a:tailEnd/>
          </a:ln>
          <a:effectLst/>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914400" y="0"/>
            <a:ext cx="7772400" cy="762000"/>
          </a:xfrm>
        </p:spPr>
        <p:txBody>
          <a:bodyPr/>
          <a:lstStyle/>
          <a:p>
            <a:r>
              <a:rPr lang="en-US" b="1" i="1" dirty="0"/>
              <a:t>Classification of FGM</a:t>
            </a:r>
          </a:p>
        </p:txBody>
      </p:sp>
      <p:sp>
        <p:nvSpPr>
          <p:cNvPr id="176131" name="Content Placeholder 2"/>
          <p:cNvSpPr>
            <a:spLocks noGrp="1"/>
          </p:cNvSpPr>
          <p:nvPr>
            <p:ph idx="1"/>
          </p:nvPr>
        </p:nvSpPr>
        <p:spPr>
          <a:xfrm>
            <a:off x="838200" y="914400"/>
            <a:ext cx="8153400" cy="5257800"/>
          </a:xfrm>
        </p:spPr>
        <p:txBody>
          <a:bodyPr>
            <a:normAutofit fontScale="92500" lnSpcReduction="20000"/>
          </a:bodyPr>
          <a:lstStyle/>
          <a:p>
            <a:pPr eaLnBrk="1" hangingPunct="1"/>
            <a:r>
              <a:rPr lang="en-US" altLang="en-US" sz="2800" b="1" dirty="0"/>
              <a:t>Type I – </a:t>
            </a:r>
            <a:r>
              <a:rPr lang="en-US" altLang="en-US" sz="2800" b="1" dirty="0" err="1"/>
              <a:t>Clitoridectomy</a:t>
            </a:r>
            <a:r>
              <a:rPr lang="en-US" altLang="en-US" sz="2800" dirty="0"/>
              <a:t>: partial or total removal of the clitoris and, in very rare cases, only the prepuce (the fold of skin surrounding the clitoris).</a:t>
            </a:r>
          </a:p>
          <a:p>
            <a:pPr eaLnBrk="1" hangingPunct="1"/>
            <a:r>
              <a:rPr lang="en-US" altLang="en-US" sz="2800" b="1" dirty="0"/>
              <a:t>Type II – Excision</a:t>
            </a:r>
            <a:r>
              <a:rPr lang="en-US" altLang="en-US" sz="2800" dirty="0"/>
              <a:t>: partial or total removal of the clitoris and the labia </a:t>
            </a:r>
            <a:r>
              <a:rPr lang="en-US" altLang="en-US" sz="2800" dirty="0" err="1"/>
              <a:t>minora</a:t>
            </a:r>
            <a:r>
              <a:rPr lang="en-US" altLang="en-US" sz="2800" dirty="0"/>
              <a:t>, with or without excision of the labia </a:t>
            </a:r>
            <a:r>
              <a:rPr lang="en-US" altLang="en-US" sz="2800" dirty="0" err="1"/>
              <a:t>majora</a:t>
            </a:r>
            <a:r>
              <a:rPr lang="en-US" altLang="en-US" sz="2800" dirty="0"/>
              <a:t> (the labia are the ‘lips’ that surround the </a:t>
            </a:r>
            <a:r>
              <a:rPr lang="hu-HU" altLang="en-US" sz="2800" dirty="0"/>
              <a:t>vagina).</a:t>
            </a:r>
            <a:r>
              <a:rPr lang="en-US" sz="2800" dirty="0"/>
              <a:t> Removal of the clitoris, accompanied by partial or total excision of the labia </a:t>
            </a:r>
            <a:r>
              <a:rPr lang="en-US" sz="2800" dirty="0" err="1"/>
              <a:t>minora</a:t>
            </a:r>
            <a:endParaRPr lang="en-US" sz="2800" dirty="0"/>
          </a:p>
          <a:p>
            <a:pPr lvl="1" eaLnBrk="1" hangingPunct="1">
              <a:buFont typeface="Wingdings 2" pitchFamily="18" charset="2"/>
              <a:buNone/>
            </a:pPr>
            <a:r>
              <a:rPr lang="en-US" dirty="0"/>
              <a:t>Type 2 is the most common form of FGC: Approximately 80% of FGC cases</a:t>
            </a:r>
          </a:p>
          <a:p>
            <a:pPr lvl="1" eaLnBrk="1" hangingPunct="1">
              <a:buFont typeface="Wingdings" pitchFamily="2" charset="2"/>
              <a:buChar char=""/>
            </a:pPr>
            <a:r>
              <a:rPr lang="en-US" dirty="0"/>
              <a:t>Although no stitching is performed during Type II FGC, deep cutting of the labia </a:t>
            </a:r>
            <a:r>
              <a:rPr lang="en-US" dirty="0" err="1"/>
              <a:t>minora</a:t>
            </a:r>
            <a:r>
              <a:rPr lang="en-US" dirty="0"/>
              <a:t> may result in raw surfaces that fuse together during healing(Creating a false infibulation or pseudo-infibulation)</a:t>
            </a:r>
          </a:p>
          <a:p>
            <a:pPr eaLnBrk="1" hangingPunct="1"/>
            <a:endParaRPr lang="hu-HU" altLang="en-US" sz="2800" dirty="0"/>
          </a:p>
          <a:p>
            <a:pPr eaLnBrk="1" hangingPunct="1"/>
            <a:endParaRPr lang="en-US" altLang="en-US" sz="2800" dirty="0"/>
          </a:p>
          <a:p>
            <a:endParaRPr lang="en-US" dirty="0"/>
          </a:p>
        </p:txBody>
      </p:sp>
    </p:spTree>
    <p:extLst>
      <p:ext uri="{BB962C8B-B14F-4D97-AF65-F5344CB8AC3E}">
        <p14:creationId xmlns:p14="http://schemas.microsoft.com/office/powerpoint/2010/main" val="7453644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b="1" i="1" dirty="0"/>
              <a:t>Cont..</a:t>
            </a:r>
          </a:p>
        </p:txBody>
      </p:sp>
      <p:sp>
        <p:nvSpPr>
          <p:cNvPr id="177155" name="Content Placeholder 2"/>
          <p:cNvSpPr>
            <a:spLocks noGrp="1"/>
          </p:cNvSpPr>
          <p:nvPr>
            <p:ph idx="1"/>
          </p:nvPr>
        </p:nvSpPr>
        <p:spPr>
          <a:xfrm>
            <a:off x="762000" y="1143000"/>
            <a:ext cx="7924327" cy="4983713"/>
          </a:xfrm>
        </p:spPr>
        <p:txBody>
          <a:bodyPr>
            <a:normAutofit lnSpcReduction="10000"/>
          </a:bodyPr>
          <a:lstStyle/>
          <a:p>
            <a:r>
              <a:rPr lang="en-US" altLang="en-US" sz="2400" b="1" dirty="0"/>
              <a:t>Type III– </a:t>
            </a:r>
            <a:r>
              <a:rPr lang="en-US" altLang="en-US" sz="2400" b="1" dirty="0" err="1"/>
              <a:t>Infibulation</a:t>
            </a:r>
            <a:r>
              <a:rPr lang="en-US" altLang="en-US" sz="2400" dirty="0" err="1"/>
              <a:t>:</a:t>
            </a:r>
            <a:r>
              <a:rPr lang="en-US" sz="2400" dirty="0" err="1"/>
              <a:t>Infibulation</a:t>
            </a:r>
            <a:r>
              <a:rPr lang="en-US" sz="2400" dirty="0"/>
              <a:t>, which involves the cutting </a:t>
            </a:r>
            <a:r>
              <a:rPr lang="en-US" sz="2400" dirty="0" err="1"/>
              <a:t>ofthe</a:t>
            </a:r>
            <a:r>
              <a:rPr lang="en-US" sz="2400" dirty="0"/>
              <a:t> clitoris, labia </a:t>
            </a:r>
            <a:r>
              <a:rPr lang="en-US" sz="2400" dirty="0" err="1"/>
              <a:t>minora</a:t>
            </a:r>
            <a:r>
              <a:rPr lang="en-US" sz="2400" dirty="0"/>
              <a:t>, and part </a:t>
            </a:r>
            <a:r>
              <a:rPr lang="en-US" sz="2400" dirty="0" err="1"/>
              <a:t>oflabia</a:t>
            </a:r>
            <a:r>
              <a:rPr lang="en-US" sz="2400" dirty="0"/>
              <a:t> </a:t>
            </a:r>
            <a:r>
              <a:rPr lang="en-US" sz="2400" dirty="0" err="1"/>
              <a:t>majora</a:t>
            </a:r>
            <a:endParaRPr lang="en-US" sz="2400" dirty="0"/>
          </a:p>
          <a:p>
            <a:r>
              <a:rPr lang="en-US" sz="2400" dirty="0"/>
              <a:t>The two sides of vulva are then pinned together with silk, catgut sutures, or with thorns, thus obliterating the vaginal </a:t>
            </a:r>
            <a:r>
              <a:rPr lang="en-US" sz="2400" dirty="0" err="1"/>
              <a:t>introitus</a:t>
            </a:r>
            <a:r>
              <a:rPr lang="en-US" sz="2400" dirty="0"/>
              <a:t> except for a small opening, preserved by inserting a piece of wood or reed for passage of urine or menstrual blood. The girl’s legs are</a:t>
            </a:r>
          </a:p>
          <a:p>
            <a:r>
              <a:rPr lang="en-US" sz="2400" dirty="0"/>
              <a:t>bound together from hip to ankle </a:t>
            </a:r>
            <a:r>
              <a:rPr lang="en-US" sz="2400" dirty="0" err="1"/>
              <a:t>andshe</a:t>
            </a:r>
            <a:r>
              <a:rPr lang="en-US" sz="2400" dirty="0"/>
              <a:t> is kept immobile for 40 days to permit the formation of scar tissue</a:t>
            </a:r>
            <a:endParaRPr lang="en-US" altLang="en-US" sz="2400" b="1" dirty="0"/>
          </a:p>
          <a:p>
            <a:r>
              <a:rPr lang="en-US" altLang="en-US" sz="2400" b="1" dirty="0"/>
              <a:t>Type IV – Other</a:t>
            </a:r>
            <a:r>
              <a:rPr lang="en-US" altLang="en-US" sz="2400" dirty="0"/>
              <a:t>: all other harmful procedures to the female genitalia for non-medical purposes, e.g. pricking, piercing, incising, scraping , stretching, use of </a:t>
            </a:r>
            <a:r>
              <a:rPr lang="en-US" altLang="en-US" sz="2400" dirty="0" err="1"/>
              <a:t>corrose</a:t>
            </a:r>
            <a:r>
              <a:rPr lang="en-US" altLang="en-US" sz="2400" dirty="0"/>
              <a:t> substance and cauterizing the genital area. </a:t>
            </a:r>
          </a:p>
          <a:p>
            <a:endParaRPr lang="en-US" dirty="0"/>
          </a:p>
        </p:txBody>
      </p:sp>
    </p:spTree>
    <p:extLst>
      <p:ext uri="{BB962C8B-B14F-4D97-AF65-F5344CB8AC3E}">
        <p14:creationId xmlns:p14="http://schemas.microsoft.com/office/powerpoint/2010/main" val="381363674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Infibulation</a:t>
            </a:r>
            <a:r>
              <a:rPr lang="en-US" b="1" i="1" dirty="0"/>
              <a:t> (Before and After)</a:t>
            </a:r>
            <a:br>
              <a:rPr lang="en-US" dirty="0"/>
            </a:br>
            <a:endParaRPr lang="en-US" dirty="0"/>
          </a:p>
        </p:txBody>
      </p:sp>
      <p:pic>
        <p:nvPicPr>
          <p:cNvPr id="4" name="ia_el_25_innerEl" descr="Diagram showing Infibulation"/>
          <p:cNvPicPr>
            <a:picLocks noGrp="1"/>
          </p:cNvPicPr>
          <p:nvPr>
            <p:ph idx="1"/>
          </p:nvPr>
        </p:nvPicPr>
        <p:blipFill>
          <a:blip r:embed="rId2"/>
          <a:stretch>
            <a:fillRect/>
          </a:stretch>
        </p:blipFill>
        <p:spPr bwMode="auto">
          <a:xfrm>
            <a:off x="990600" y="914400"/>
            <a:ext cx="7239000" cy="5105400"/>
          </a:xfrm>
          <a:prstGeom prst="rect">
            <a:avLst/>
          </a:prstGeom>
          <a:noFill/>
          <a:ln w="9525">
            <a:noFill/>
            <a:miter lim="800000"/>
            <a:headEnd/>
            <a:tailEnd/>
          </a:ln>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274638"/>
            <a:ext cx="8229600" cy="1143000"/>
          </a:xfrm>
        </p:spPr>
        <p:txBody>
          <a:bodyPr lIns="0" rIns="0" bIns="0"/>
          <a:lstStyle/>
          <a:p>
            <a:pPr eaLnBrk="1" hangingPunct="1"/>
            <a:r>
              <a:rPr lang="en-US" sz="3500" b="1">
                <a:solidFill>
                  <a:srgbClr val="000099"/>
                </a:solidFill>
              </a:rPr>
              <a:t>FGM/C Type III</a:t>
            </a:r>
          </a:p>
        </p:txBody>
      </p:sp>
      <p:pic>
        <p:nvPicPr>
          <p:cNvPr id="178179" name="Picture 3" descr="Typ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6814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914400" y="274638"/>
            <a:ext cx="7772400" cy="487362"/>
          </a:xfrm>
        </p:spPr>
        <p:txBody>
          <a:bodyPr>
            <a:normAutofit fontScale="90000"/>
          </a:bodyPr>
          <a:lstStyle/>
          <a:p>
            <a:r>
              <a:rPr lang="en-US"/>
              <a:t>Type III</a:t>
            </a:r>
          </a:p>
        </p:txBody>
      </p:sp>
      <p:pic>
        <p:nvPicPr>
          <p:cNvPr id="180227" name="Picture 4" descr="Nou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09600"/>
            <a:ext cx="8915400" cy="6248400"/>
          </a:xfrm>
          <a:noFill/>
        </p:spPr>
      </p:pic>
    </p:spTree>
    <p:extLst>
      <p:ext uri="{BB962C8B-B14F-4D97-AF65-F5344CB8AC3E}">
        <p14:creationId xmlns:p14="http://schemas.microsoft.com/office/powerpoint/2010/main" val="23144849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0" y="274638"/>
            <a:ext cx="8229600" cy="819150"/>
          </a:xfrm>
        </p:spPr>
        <p:txBody>
          <a:bodyPr lIns="0" rIns="0" bIns="0"/>
          <a:lstStyle/>
          <a:p>
            <a:pPr eaLnBrk="1" hangingPunct="1"/>
            <a:r>
              <a:rPr lang="en-US" sz="3500" b="1">
                <a:solidFill>
                  <a:srgbClr val="000099"/>
                </a:solidFill>
              </a:rPr>
              <a:t>Type IV</a:t>
            </a:r>
          </a:p>
        </p:txBody>
      </p:sp>
      <p:pic>
        <p:nvPicPr>
          <p:cNvPr id="181251" name="Picture 3" descr="r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1"/>
            <a:ext cx="6705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57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848127" cy="1143000"/>
          </a:xfrm>
        </p:spPr>
        <p:txBody>
          <a:bodyPr>
            <a:normAutofit fontScale="90000"/>
          </a:bodyPr>
          <a:lstStyle/>
          <a:p>
            <a:r>
              <a:rPr lang="en-GB" b="1" i="1" dirty="0">
                <a:latin typeface="Times New Roman" pitchFamily="18" charset="0"/>
                <a:cs typeface="Times New Roman" pitchFamily="18" charset="0"/>
              </a:rPr>
              <a:t>Risks associated with early initiation of adolescent sexual activities</a:t>
            </a:r>
            <a:endParaRPr lang="en-US" i="1" dirty="0"/>
          </a:p>
        </p:txBody>
      </p:sp>
      <p:sp>
        <p:nvSpPr>
          <p:cNvPr id="3" name="Content Placeholder 2"/>
          <p:cNvSpPr>
            <a:spLocks noGrp="1"/>
          </p:cNvSpPr>
          <p:nvPr>
            <p:ph idx="1"/>
          </p:nvPr>
        </p:nvSpPr>
        <p:spPr>
          <a:xfrm>
            <a:off x="969818" y="1600778"/>
            <a:ext cx="7716509" cy="4525935"/>
          </a:xfrm>
        </p:spPr>
        <p:txBody>
          <a:bodyPr>
            <a:normAutofit fontScale="70000" lnSpcReduction="20000"/>
          </a:bodyPr>
          <a:lstStyle/>
          <a:p>
            <a:pPr>
              <a:defRPr/>
            </a:pPr>
            <a:r>
              <a:rPr lang="en-GB" i="1" dirty="0">
                <a:latin typeface="Times New Roman" pitchFamily="18" charset="0"/>
                <a:cs typeface="Times New Roman" pitchFamily="18" charset="0"/>
              </a:rPr>
              <a:t>STIs/HIV/AIDS</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 </a:t>
            </a:r>
            <a:r>
              <a:rPr lang="en-GB" i="1" dirty="0">
                <a:latin typeface="Times New Roman" pitchFamily="18" charset="0"/>
                <a:cs typeface="Times New Roman" pitchFamily="18" charset="0"/>
              </a:rPr>
              <a:t>Pregnancy</a:t>
            </a:r>
            <a:endParaRPr lang="en-GB"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Cephalopelvic</a:t>
            </a:r>
            <a:r>
              <a:rPr lang="en-GB" dirty="0">
                <a:latin typeface="Times New Roman" pitchFamily="18" charset="0"/>
                <a:cs typeface="Times New Roman" pitchFamily="18" charset="0"/>
              </a:rPr>
              <a:t> Disproportion (CPD)</a:t>
            </a:r>
          </a:p>
          <a:p>
            <a:pPr>
              <a:defRPr/>
            </a:pPr>
            <a:r>
              <a:rPr lang="en-GB" dirty="0">
                <a:latin typeface="Times New Roman" pitchFamily="18" charset="0"/>
                <a:cs typeface="Times New Roman" pitchFamily="18" charset="0"/>
              </a:rPr>
              <a:t>Abortion</a:t>
            </a:r>
          </a:p>
          <a:p>
            <a:pPr>
              <a:defRPr/>
            </a:pPr>
            <a:r>
              <a:rPr lang="en-GB" dirty="0">
                <a:latin typeface="Times New Roman" pitchFamily="18" charset="0"/>
                <a:cs typeface="Times New Roman" pitchFamily="18" charset="0"/>
              </a:rPr>
              <a:t>Inadequate prenatal care</a:t>
            </a:r>
          </a:p>
          <a:p>
            <a:pPr marL="69850" indent="0">
              <a:buFont typeface="Wingdings 2" pitchFamily="18" charset="2"/>
              <a:buNone/>
              <a:defRPr/>
            </a:pPr>
            <a:r>
              <a:rPr lang="en-GB" dirty="0">
                <a:latin typeface="Times New Roman" pitchFamily="18" charset="0"/>
                <a:cs typeface="Times New Roman" pitchFamily="18" charset="0"/>
              </a:rPr>
              <a:t>    </a:t>
            </a:r>
            <a:r>
              <a:rPr lang="en-GB" i="1" dirty="0">
                <a:latin typeface="Times New Roman" pitchFamily="18" charset="0"/>
                <a:cs typeface="Times New Roman" pitchFamily="18" charset="0"/>
              </a:rPr>
              <a:t>Cervical Cancer, penile cancer</a:t>
            </a:r>
            <a:endParaRPr lang="en-GB" dirty="0">
              <a:latin typeface="Times New Roman" pitchFamily="18" charset="0"/>
              <a:cs typeface="Times New Roman" pitchFamily="18" charset="0"/>
            </a:endParaRPr>
          </a:p>
          <a:p>
            <a:pPr marL="69850" indent="0">
              <a:buFont typeface="Wingdings 2" pitchFamily="18" charset="2"/>
              <a:buNone/>
              <a:defRPr/>
            </a:pPr>
            <a:r>
              <a:rPr lang="en-GB" b="1" i="1" dirty="0">
                <a:latin typeface="Times New Roman" pitchFamily="18" charset="0"/>
                <a:cs typeface="Times New Roman" pitchFamily="18" charset="0"/>
              </a:rPr>
              <a:t>Psycho social factors</a:t>
            </a:r>
            <a:endParaRPr lang="en-GB" b="1"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Early marriage</a:t>
            </a:r>
          </a:p>
          <a:p>
            <a:pPr>
              <a:defRPr/>
            </a:pPr>
            <a:r>
              <a:rPr lang="en-GB" dirty="0">
                <a:latin typeface="Times New Roman" pitchFamily="18" charset="0"/>
                <a:cs typeface="Times New Roman" pitchFamily="18" charset="0"/>
              </a:rPr>
              <a:t>Low self esteem</a:t>
            </a:r>
          </a:p>
          <a:p>
            <a:pPr>
              <a:defRPr/>
            </a:pPr>
            <a:r>
              <a:rPr lang="en-GB" dirty="0">
                <a:latin typeface="Times New Roman" pitchFamily="18" charset="0"/>
                <a:cs typeface="Times New Roman" pitchFamily="18" charset="0"/>
              </a:rPr>
              <a:t>Dependency</a:t>
            </a:r>
          </a:p>
          <a:p>
            <a:pPr>
              <a:defRPr/>
            </a:pPr>
            <a:r>
              <a:rPr lang="en-GB" dirty="0">
                <a:latin typeface="Times New Roman" pitchFamily="18" charset="0"/>
                <a:cs typeface="Times New Roman" pitchFamily="18" charset="0"/>
              </a:rPr>
              <a:t>School drop-out</a:t>
            </a:r>
          </a:p>
          <a:p>
            <a:pPr>
              <a:defRPr/>
            </a:pPr>
            <a:r>
              <a:rPr lang="en-GB" dirty="0">
                <a:latin typeface="Times New Roman" pitchFamily="18" charset="0"/>
                <a:cs typeface="Times New Roman" pitchFamily="18" charset="0"/>
              </a:rPr>
              <a:t>Family/social rejection</a:t>
            </a:r>
            <a:endParaRPr lang="en-US" dirty="0"/>
          </a:p>
        </p:txBody>
      </p:sp>
    </p:spTree>
    <p:extLst>
      <p:ext uri="{BB962C8B-B14F-4D97-AF65-F5344CB8AC3E}">
        <p14:creationId xmlns:p14="http://schemas.microsoft.com/office/powerpoint/2010/main" val="34182819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0" y="331788"/>
            <a:ext cx="8229600" cy="971550"/>
          </a:xfrm>
        </p:spPr>
        <p:txBody>
          <a:bodyPr lIns="0" rIns="0" bIns="0"/>
          <a:lstStyle/>
          <a:p>
            <a:pPr eaLnBrk="1" hangingPunct="1"/>
            <a:r>
              <a:rPr lang="en-US" sz="3500" b="1">
                <a:solidFill>
                  <a:srgbClr val="000099"/>
                </a:solidFill>
              </a:rPr>
              <a:t>Type IV pulled labia</a:t>
            </a:r>
          </a:p>
        </p:txBody>
      </p:sp>
      <p:pic>
        <p:nvPicPr>
          <p:cNvPr id="182275"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19200" y="1066801"/>
            <a:ext cx="7543800" cy="4800599"/>
          </a:xfrm>
          <a:noFill/>
        </p:spPr>
      </p:pic>
    </p:spTree>
    <p:extLst>
      <p:ext uri="{BB962C8B-B14F-4D97-AF65-F5344CB8AC3E}">
        <p14:creationId xmlns:p14="http://schemas.microsoft.com/office/powerpoint/2010/main" val="61712160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Complications of FGM</a:t>
            </a:r>
            <a:endParaRPr lang="en-US" i="1" dirty="0"/>
          </a:p>
        </p:txBody>
      </p:sp>
      <p:sp>
        <p:nvSpPr>
          <p:cNvPr id="3" name="Content Placeholder 2"/>
          <p:cNvSpPr>
            <a:spLocks noGrp="1"/>
          </p:cNvSpPr>
          <p:nvPr>
            <p:ph idx="1"/>
          </p:nvPr>
        </p:nvSpPr>
        <p:spPr>
          <a:xfrm>
            <a:off x="1066800" y="1143000"/>
            <a:ext cx="7619527" cy="4983713"/>
          </a:xfrm>
        </p:spPr>
        <p:txBody>
          <a:bodyPr>
            <a:normAutofit fontScale="92500" lnSpcReduction="20000"/>
          </a:bodyPr>
          <a:lstStyle/>
          <a:p>
            <a:pPr marL="68580" indent="0">
              <a:buNone/>
              <a:defRPr/>
            </a:pPr>
            <a:r>
              <a:rPr lang="en-GB" b="1" i="1" dirty="0"/>
              <a:t>Physical Complications</a:t>
            </a:r>
          </a:p>
          <a:p>
            <a:pPr indent="-274320">
              <a:buNone/>
              <a:defRPr/>
            </a:pPr>
            <a:r>
              <a:rPr lang="en-GB" b="1" dirty="0"/>
              <a:t> Short-term physical complications</a:t>
            </a:r>
          </a:p>
          <a:p>
            <a:pPr indent="-274320">
              <a:defRPr/>
            </a:pPr>
            <a:r>
              <a:rPr lang="en-GB" dirty="0"/>
              <a:t>Severe pain</a:t>
            </a:r>
            <a:endParaRPr lang="en-GB" b="1" dirty="0"/>
          </a:p>
          <a:p>
            <a:pPr indent="-274320">
              <a:defRPr/>
            </a:pPr>
            <a:r>
              <a:rPr lang="en-GB" dirty="0"/>
              <a:t>Injury to the adjacent tissue of urethra, vagina, perineum and rectum</a:t>
            </a:r>
            <a:endParaRPr lang="en-GB" b="1" dirty="0"/>
          </a:p>
          <a:p>
            <a:pPr indent="-274320">
              <a:defRPr/>
            </a:pPr>
            <a:r>
              <a:rPr lang="en-GB" dirty="0"/>
              <a:t>Haemorrhage</a:t>
            </a:r>
            <a:endParaRPr lang="en-GB" b="1" dirty="0"/>
          </a:p>
          <a:p>
            <a:pPr indent="-274320">
              <a:defRPr/>
            </a:pPr>
            <a:r>
              <a:rPr lang="en-GB" dirty="0"/>
              <a:t>Shock</a:t>
            </a:r>
            <a:endParaRPr lang="en-GB" b="1" dirty="0"/>
          </a:p>
          <a:p>
            <a:pPr indent="-274320">
              <a:defRPr/>
            </a:pPr>
            <a:r>
              <a:rPr lang="en-GB" dirty="0"/>
              <a:t>Acute urine retention</a:t>
            </a:r>
            <a:endParaRPr lang="en-GB" b="1" dirty="0"/>
          </a:p>
          <a:p>
            <a:pPr indent="-274320">
              <a:defRPr/>
            </a:pPr>
            <a:r>
              <a:rPr lang="en-GB" dirty="0"/>
              <a:t>Infection </a:t>
            </a:r>
            <a:endParaRPr lang="en-GB" b="1" dirty="0"/>
          </a:p>
          <a:p>
            <a:pPr indent="-274320">
              <a:defRPr/>
            </a:pPr>
            <a:r>
              <a:rPr lang="en-GB" dirty="0"/>
              <a:t>Failure to heal</a:t>
            </a:r>
            <a:endParaRPr lang="en-GB" b="1" dirty="0"/>
          </a:p>
          <a:p>
            <a:pPr indent="-274320">
              <a:defRPr/>
            </a:pPr>
            <a:r>
              <a:rPr lang="en-GB" dirty="0"/>
              <a:t>Death</a:t>
            </a:r>
            <a:endParaRPr lang="en-GB" b="1" dirty="0"/>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Text Placeholder 2"/>
          <p:cNvSpPr>
            <a:spLocks noGrp="1"/>
          </p:cNvSpPr>
          <p:nvPr>
            <p:ph type="body" idx="1"/>
          </p:nvPr>
        </p:nvSpPr>
        <p:spPr>
          <a:xfrm>
            <a:off x="838200" y="990600"/>
            <a:ext cx="3659188" cy="838200"/>
          </a:xfrm>
        </p:spPr>
        <p:txBody>
          <a:bodyPr>
            <a:normAutofit/>
          </a:bodyPr>
          <a:lstStyle/>
          <a:p>
            <a:r>
              <a:rPr lang="en-GB" i="1" dirty="0"/>
              <a:t>Long-term physical complications</a:t>
            </a:r>
            <a:endParaRPr lang="en-US" dirty="0"/>
          </a:p>
        </p:txBody>
      </p:sp>
      <p:sp>
        <p:nvSpPr>
          <p:cNvPr id="4" name="Content Placeholder 3"/>
          <p:cNvSpPr>
            <a:spLocks noGrp="1"/>
          </p:cNvSpPr>
          <p:nvPr>
            <p:ph sz="half" idx="2"/>
          </p:nvPr>
        </p:nvSpPr>
        <p:spPr>
          <a:xfrm>
            <a:off x="762000" y="1752600"/>
            <a:ext cx="3735388" cy="4373566"/>
          </a:xfrm>
        </p:spPr>
        <p:txBody>
          <a:bodyPr/>
          <a:lstStyle/>
          <a:p>
            <a:pPr indent="-274320">
              <a:defRPr/>
            </a:pPr>
            <a:r>
              <a:rPr lang="en-GB" dirty="0"/>
              <a:t>Difficulties in passing urine</a:t>
            </a:r>
            <a:endParaRPr lang="en-GB" b="1" dirty="0"/>
          </a:p>
          <a:p>
            <a:pPr indent="-274320">
              <a:defRPr/>
            </a:pPr>
            <a:r>
              <a:rPr lang="en-GB" dirty="0"/>
              <a:t>Recurrent urinary tract infections</a:t>
            </a:r>
            <a:endParaRPr lang="en-GB" b="1" dirty="0"/>
          </a:p>
          <a:p>
            <a:pPr indent="-274320">
              <a:defRPr/>
            </a:pPr>
            <a:r>
              <a:rPr lang="en-GB" dirty="0"/>
              <a:t>Pelvic infections</a:t>
            </a:r>
            <a:endParaRPr lang="en-GB" b="1" dirty="0"/>
          </a:p>
          <a:p>
            <a:pPr indent="-274320">
              <a:defRPr/>
            </a:pPr>
            <a:r>
              <a:rPr lang="en-GB" dirty="0"/>
              <a:t>Infertility</a:t>
            </a:r>
            <a:endParaRPr lang="en-GB" b="1" dirty="0"/>
          </a:p>
          <a:p>
            <a:pPr indent="-274320">
              <a:defRPr/>
            </a:pPr>
            <a:r>
              <a:rPr lang="en-GB" dirty="0" err="1"/>
              <a:t>Keloid</a:t>
            </a:r>
            <a:r>
              <a:rPr lang="en-GB" dirty="0"/>
              <a:t> scar</a:t>
            </a:r>
            <a:endParaRPr lang="en-GB" b="1" dirty="0"/>
          </a:p>
          <a:p>
            <a:pPr indent="-274320">
              <a:defRPr/>
            </a:pPr>
            <a:r>
              <a:rPr lang="en-GB" dirty="0"/>
              <a:t>Abscess</a:t>
            </a:r>
            <a:endParaRPr lang="en-GB" b="1" dirty="0"/>
          </a:p>
          <a:p>
            <a:pPr indent="-274320">
              <a:defRPr/>
            </a:pPr>
            <a:r>
              <a:rPr lang="en-GB" dirty="0"/>
              <a:t>Cysts and abscesses on the vulva</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indent="-274320">
              <a:defRPr/>
            </a:pPr>
            <a:r>
              <a:rPr lang="en-GB" dirty="0"/>
              <a:t>Clitoral </a:t>
            </a:r>
            <a:r>
              <a:rPr lang="en-GB" dirty="0" err="1"/>
              <a:t>neuroma</a:t>
            </a:r>
            <a:endParaRPr lang="en-GB" b="1" dirty="0"/>
          </a:p>
          <a:p>
            <a:pPr indent="-274320">
              <a:defRPr/>
            </a:pPr>
            <a:r>
              <a:rPr lang="en-GB" dirty="0"/>
              <a:t>Difficulties in menstrual flow</a:t>
            </a:r>
            <a:endParaRPr lang="en-GB" b="1" dirty="0"/>
          </a:p>
          <a:p>
            <a:pPr indent="-274320">
              <a:defRPr/>
            </a:pPr>
            <a:r>
              <a:rPr lang="en-GB" dirty="0"/>
              <a:t>Calculus formation in the vagina</a:t>
            </a:r>
            <a:endParaRPr lang="en-GB" b="1" dirty="0"/>
          </a:p>
          <a:p>
            <a:pPr indent="-274320">
              <a:defRPr/>
            </a:pPr>
            <a:r>
              <a:rPr lang="en-GB" dirty="0" err="1"/>
              <a:t>Vesico</a:t>
            </a:r>
            <a:r>
              <a:rPr lang="en-GB" dirty="0"/>
              <a:t>-vaginal fistula (VVF)</a:t>
            </a:r>
            <a:endParaRPr lang="en-GB" b="1" dirty="0"/>
          </a:p>
          <a:p>
            <a:pPr indent="-274320">
              <a:defRPr/>
            </a:pPr>
            <a:r>
              <a:rPr lang="en-GB" dirty="0"/>
              <a:t>Recto vaginal fistula (RVF)</a:t>
            </a:r>
            <a:endParaRPr lang="en-GB" b="1" dirty="0"/>
          </a:p>
          <a:p>
            <a:pPr indent="-274320">
              <a:defRPr/>
            </a:pPr>
            <a:r>
              <a:rPr lang="en-GB" dirty="0"/>
              <a:t>Problems in childbirth</a:t>
            </a:r>
            <a:endParaRPr lang="en-GB" b="1" dirty="0"/>
          </a:p>
          <a:p>
            <a:pPr indent="-274320">
              <a:defRPr/>
            </a:pPr>
            <a:r>
              <a:rPr lang="en-GB" dirty="0"/>
              <a:t>Failure to heal</a:t>
            </a: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609600"/>
            <a:ext cx="7467600" cy="1143000"/>
          </a:xfrm>
        </p:spPr>
        <p:txBody>
          <a:bodyPr lIns="0" rIns="0" bIns="0"/>
          <a:lstStyle/>
          <a:p>
            <a:pPr eaLnBrk="1" hangingPunct="1"/>
            <a:r>
              <a:rPr lang="en-US" sz="3500" b="1" i="1" dirty="0">
                <a:solidFill>
                  <a:srgbClr val="000099"/>
                </a:solidFill>
              </a:rPr>
              <a:t>	Long term health complications</a:t>
            </a:r>
          </a:p>
        </p:txBody>
      </p:sp>
      <p:sp>
        <p:nvSpPr>
          <p:cNvPr id="187395" name="Rectangle 3"/>
          <p:cNvSpPr>
            <a:spLocks noGrp="1" noChangeArrowheads="1"/>
          </p:cNvSpPr>
          <p:nvPr>
            <p:ph type="body" sz="half" idx="4294967295"/>
          </p:nvPr>
        </p:nvSpPr>
        <p:spPr>
          <a:xfrm>
            <a:off x="838200" y="1647825"/>
            <a:ext cx="2971800" cy="4243388"/>
          </a:xfrm>
        </p:spPr>
        <p:txBody>
          <a:bodyPr/>
          <a:lstStyle/>
          <a:p>
            <a:pPr eaLnBrk="1" hangingPunct="1"/>
            <a:r>
              <a:rPr lang="en-US" sz="3300" dirty="0"/>
              <a:t>Multiple keloids of the vulva following FGM/C</a:t>
            </a:r>
          </a:p>
        </p:txBody>
      </p:sp>
      <p:pic>
        <p:nvPicPr>
          <p:cNvPr id="187396" name="Picture 5" descr="keloi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4527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0" y="838200"/>
            <a:ext cx="7924800" cy="762000"/>
          </a:xfrm>
        </p:spPr>
        <p:txBody>
          <a:bodyPr lIns="0" rIns="0" bIns="0"/>
          <a:lstStyle/>
          <a:p>
            <a:pPr eaLnBrk="1" hangingPunct="1"/>
            <a:r>
              <a:rPr lang="en-US" sz="3500" b="1" i="1" dirty="0">
                <a:solidFill>
                  <a:srgbClr val="000099"/>
                </a:solidFill>
                <a:cs typeface="Times New Roman" pitchFamily="18" charset="0"/>
              </a:rPr>
              <a:t>Obstetrics complications</a:t>
            </a:r>
          </a:p>
        </p:txBody>
      </p:sp>
      <p:sp>
        <p:nvSpPr>
          <p:cNvPr id="4100" name="Rectangle 3"/>
          <p:cNvSpPr>
            <a:spLocks noGrp="1" noChangeArrowheads="1"/>
          </p:cNvSpPr>
          <p:nvPr>
            <p:ph idx="4294967295"/>
          </p:nvPr>
        </p:nvSpPr>
        <p:spPr>
          <a:xfrm>
            <a:off x="4800600" y="1676400"/>
            <a:ext cx="4343400" cy="4191000"/>
          </a:xfrm>
        </p:spPr>
        <p:txBody>
          <a:bodyPr>
            <a:normAutofit lnSpcReduction="10000"/>
          </a:bodyPr>
          <a:lstStyle/>
          <a:p>
            <a:pPr marL="0" indent="0" eaLnBrk="1" fontAlgn="auto" hangingPunct="1">
              <a:spcBef>
                <a:spcPts val="580"/>
              </a:spcBef>
              <a:spcAft>
                <a:spcPts val="0"/>
              </a:spcAft>
              <a:buFontTx/>
              <a:buNone/>
              <a:defRPr/>
            </a:pPr>
            <a:r>
              <a:rPr lang="en-US" sz="3000" dirty="0">
                <a:cs typeface="Times New Roman" pitchFamily="18" charset="0"/>
              </a:rPr>
              <a:t>Antenatal complications and complications in early </a:t>
            </a:r>
            <a:r>
              <a:rPr lang="en-US" sz="3000" dirty="0" err="1">
                <a:cs typeface="Times New Roman" pitchFamily="18" charset="0"/>
              </a:rPr>
              <a:t>labour</a:t>
            </a:r>
            <a:r>
              <a:rPr lang="en-US" sz="3000" dirty="0">
                <a:cs typeface="Times New Roman" pitchFamily="18" charset="0"/>
              </a:rPr>
              <a:t>:</a:t>
            </a:r>
          </a:p>
          <a:p>
            <a:pPr marL="0" indent="0" eaLnBrk="1" fontAlgn="auto" hangingPunct="1">
              <a:spcBef>
                <a:spcPts val="580"/>
              </a:spcBef>
              <a:spcAft>
                <a:spcPts val="0"/>
              </a:spcAft>
              <a:buFont typeface="Wingdings 2"/>
              <a:buChar char=""/>
              <a:defRPr/>
            </a:pPr>
            <a:r>
              <a:rPr lang="en-US" sz="3000" dirty="0">
                <a:cs typeface="Times New Roman" pitchFamily="18" charset="0"/>
              </a:rPr>
              <a:t>Prolonged </a:t>
            </a:r>
            <a:r>
              <a:rPr lang="en-US" sz="3000" dirty="0" err="1">
                <a:cs typeface="Times New Roman" pitchFamily="18" charset="0"/>
              </a:rPr>
              <a:t>labour</a:t>
            </a:r>
            <a:r>
              <a:rPr lang="en-US" sz="3000" dirty="0">
                <a:cs typeface="Times New Roman" pitchFamily="18" charset="0"/>
              </a:rPr>
              <a:t> and/or obstruction following FGM/C earlier in life</a:t>
            </a:r>
          </a:p>
          <a:p>
            <a:pPr marL="0" indent="0" eaLnBrk="1" fontAlgn="auto" hangingPunct="1">
              <a:spcBef>
                <a:spcPts val="580"/>
              </a:spcBef>
              <a:spcAft>
                <a:spcPts val="0"/>
              </a:spcAft>
              <a:buFont typeface="Wingdings 2"/>
              <a:buChar char=""/>
              <a:defRPr/>
            </a:pPr>
            <a:r>
              <a:rPr lang="en-US" sz="3000" dirty="0" err="1">
                <a:cs typeface="Times New Roman" pitchFamily="18" charset="0"/>
              </a:rPr>
              <a:t>Foetal</a:t>
            </a:r>
            <a:r>
              <a:rPr lang="en-US" sz="3000" dirty="0">
                <a:cs typeface="Times New Roman" pitchFamily="18" charset="0"/>
              </a:rPr>
              <a:t> distress as a result of FGM/C performed earlier in life. </a:t>
            </a:r>
          </a:p>
        </p:txBody>
      </p:sp>
      <p:pic>
        <p:nvPicPr>
          <p:cNvPr id="189444" name="Picture 4" descr="Infubi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4940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2160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609600"/>
            <a:ext cx="7543800" cy="1143000"/>
          </a:xfrm>
        </p:spPr>
        <p:txBody>
          <a:bodyPr lIns="0" rIns="0" bIns="0"/>
          <a:lstStyle/>
          <a:p>
            <a:pPr eaLnBrk="1" hangingPunct="1"/>
            <a:r>
              <a:rPr lang="en-US" sz="3500" b="1" i="1" dirty="0">
                <a:solidFill>
                  <a:srgbClr val="000099"/>
                </a:solidFill>
              </a:rPr>
              <a:t>L	long term health complications </a:t>
            </a:r>
            <a:r>
              <a:rPr lang="en-US" sz="3500" b="1" i="1" dirty="0" err="1">
                <a:solidFill>
                  <a:srgbClr val="000099"/>
                </a:solidFill>
              </a:rPr>
              <a:t>cont</a:t>
            </a:r>
            <a:r>
              <a:rPr lang="en-US" sz="3500" b="1" i="1" dirty="0">
                <a:solidFill>
                  <a:srgbClr val="000099"/>
                </a:solidFill>
              </a:rPr>
              <a:t>…</a:t>
            </a:r>
          </a:p>
        </p:txBody>
      </p:sp>
      <p:sp>
        <p:nvSpPr>
          <p:cNvPr id="188419" name="Rectangle 3"/>
          <p:cNvSpPr>
            <a:spLocks noGrp="1" noChangeArrowheads="1"/>
          </p:cNvSpPr>
          <p:nvPr>
            <p:ph type="body" sz="half" idx="4294967295"/>
          </p:nvPr>
        </p:nvSpPr>
        <p:spPr>
          <a:xfrm>
            <a:off x="838200" y="2057400"/>
            <a:ext cx="3657600" cy="3833813"/>
          </a:xfrm>
        </p:spPr>
        <p:txBody>
          <a:bodyPr/>
          <a:lstStyle/>
          <a:p>
            <a:pPr eaLnBrk="1" hangingPunct="1"/>
            <a:endParaRPr lang="en-US" sz="3300" dirty="0"/>
          </a:p>
          <a:p>
            <a:pPr eaLnBrk="1" hangingPunct="1"/>
            <a:r>
              <a:rPr lang="en-US" sz="3300" dirty="0"/>
              <a:t>This is a patient with inclusion cyst or abscess.</a:t>
            </a:r>
          </a:p>
          <a:p>
            <a:pPr eaLnBrk="1" hangingPunct="1"/>
            <a:r>
              <a:rPr lang="en-US" sz="3300" dirty="0"/>
              <a:t>Clitoral neuroma</a:t>
            </a:r>
          </a:p>
        </p:txBody>
      </p:sp>
      <p:graphicFrame>
        <p:nvGraphicFramePr>
          <p:cNvPr id="188420" name="Object 7"/>
          <p:cNvGraphicFramePr>
            <a:graphicFrameLocks noGrp="1" noChangeAspect="1"/>
          </p:cNvGraphicFramePr>
          <p:nvPr>
            <p:ph type="clipArt" sz="half" idx="4294967295"/>
            <p:extLst>
              <p:ext uri="{D42A27DB-BD31-4B8C-83A1-F6EECF244321}">
                <p14:modId xmlns:p14="http://schemas.microsoft.com/office/powerpoint/2010/main" val="1012989590"/>
              </p:ext>
            </p:extLst>
          </p:nvPr>
        </p:nvGraphicFramePr>
        <p:xfrm>
          <a:off x="4800600" y="1524000"/>
          <a:ext cx="4343400" cy="4267200"/>
        </p:xfrm>
        <a:graphic>
          <a:graphicData uri="http://schemas.openxmlformats.org/presentationml/2006/ole">
            <mc:AlternateContent xmlns:mc="http://schemas.openxmlformats.org/markup-compatibility/2006">
              <mc:Choice xmlns:v="urn:schemas-microsoft-com:vml" Requires="v">
                <p:oleObj spid="_x0000_s1025" name="Photo Editor Photo" r:id="rId4" imgW="2715004" imgH="1504762" progId="MSPhotoEd.3">
                  <p:embed/>
                </p:oleObj>
              </mc:Choice>
              <mc:Fallback>
                <p:oleObj name="Photo Editor Photo" r:id="rId4" imgW="2715004" imgH="1504762" progId="MSPhotoEd.3">
                  <p:embed/>
                  <p:pic>
                    <p:nvPicPr>
                      <p:cNvPr id="18842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0"/>
                        <a:ext cx="4343400" cy="4267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0657692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0" y="274638"/>
            <a:ext cx="7848600" cy="971550"/>
          </a:xfrm>
        </p:spPr>
        <p:txBody>
          <a:bodyPr lIns="0" rIns="0" bIns="0"/>
          <a:lstStyle/>
          <a:p>
            <a:pPr eaLnBrk="1" hangingPunct="1"/>
            <a:r>
              <a:rPr lang="en-US" sz="3500" b="1" i="1" dirty="0">
                <a:solidFill>
                  <a:srgbClr val="000099"/>
                </a:solidFill>
              </a:rPr>
              <a:t>De-infibulation</a:t>
            </a:r>
            <a:r>
              <a:rPr lang="en-US" sz="3500" b="1" dirty="0">
                <a:solidFill>
                  <a:srgbClr val="000099"/>
                </a:solidFill>
              </a:rPr>
              <a:t> </a:t>
            </a:r>
          </a:p>
        </p:txBody>
      </p:sp>
      <p:sp>
        <p:nvSpPr>
          <p:cNvPr id="201731" name="Rectangle 3"/>
          <p:cNvSpPr>
            <a:spLocks noGrp="1" noChangeArrowheads="1"/>
          </p:cNvSpPr>
          <p:nvPr>
            <p:ph idx="4294967295"/>
          </p:nvPr>
        </p:nvSpPr>
        <p:spPr>
          <a:xfrm>
            <a:off x="990600" y="1524000"/>
            <a:ext cx="6781800" cy="3895725"/>
          </a:xfrm>
        </p:spPr>
        <p:txBody>
          <a:bodyPr/>
          <a:lstStyle/>
          <a:p>
            <a:pPr eaLnBrk="1" hangingPunct="1"/>
            <a:r>
              <a:rPr lang="en-US" b="1" dirty="0">
                <a:latin typeface="Book Antiqua" pitchFamily="18" charset="0"/>
                <a:cs typeface="Times New Roman" pitchFamily="18" charset="0"/>
              </a:rPr>
              <a:t>Definition</a:t>
            </a:r>
            <a:r>
              <a:rPr lang="en-US" dirty="0">
                <a:latin typeface="Book Antiqua" pitchFamily="18" charset="0"/>
                <a:cs typeface="Times New Roman" pitchFamily="18" charset="0"/>
              </a:rPr>
              <a:t>:</a:t>
            </a:r>
          </a:p>
          <a:p>
            <a:pPr eaLnBrk="1" hangingPunct="1">
              <a:buFontTx/>
              <a:buNone/>
            </a:pPr>
            <a:r>
              <a:rPr lang="en-US" dirty="0">
                <a:latin typeface="Book Antiqua" pitchFamily="18" charset="0"/>
                <a:cs typeface="Times New Roman" pitchFamily="18" charset="0"/>
              </a:rPr>
              <a:t>   This is an anterior incision that opens up the infibulation scar. It creates labia </a:t>
            </a:r>
            <a:r>
              <a:rPr lang="en-US" dirty="0" err="1">
                <a:latin typeface="Book Antiqua" pitchFamily="18" charset="0"/>
                <a:cs typeface="Times New Roman" pitchFamily="18" charset="0"/>
              </a:rPr>
              <a:t>majora</a:t>
            </a:r>
            <a:r>
              <a:rPr lang="en-US" dirty="0">
                <a:latin typeface="Book Antiqua" pitchFamily="18" charset="0"/>
                <a:cs typeface="Times New Roman" pitchFamily="18" charset="0"/>
              </a:rPr>
              <a:t> and eliminates obstruction</a:t>
            </a:r>
          </a:p>
        </p:txBody>
      </p:sp>
    </p:spTree>
    <p:extLst>
      <p:ext uri="{BB962C8B-B14F-4D97-AF65-F5344CB8AC3E}">
        <p14:creationId xmlns:p14="http://schemas.microsoft.com/office/powerpoint/2010/main" val="238076344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0" y="457200"/>
            <a:ext cx="7543800" cy="1143000"/>
          </a:xfrm>
        </p:spPr>
        <p:txBody>
          <a:bodyPr lIns="0" rIns="0" bIns="0"/>
          <a:lstStyle/>
          <a:p>
            <a:pPr eaLnBrk="1" hangingPunct="1"/>
            <a:r>
              <a:rPr lang="en-US" sz="3500" b="1" i="1" dirty="0">
                <a:solidFill>
                  <a:srgbClr val="000099"/>
                </a:solidFill>
              </a:rPr>
              <a:t>De-infibulation </a:t>
            </a:r>
            <a:r>
              <a:rPr lang="en-US" sz="3500" b="1" i="1" dirty="0">
                <a:solidFill>
                  <a:srgbClr val="000099"/>
                </a:solidFill>
                <a:cs typeface="Times New Roman" pitchFamily="18" charset="0"/>
              </a:rPr>
              <a:t>Issues</a:t>
            </a:r>
            <a:endParaRPr lang="en-US" sz="3500" b="1" i="1" dirty="0">
              <a:solidFill>
                <a:srgbClr val="000099"/>
              </a:solidFill>
            </a:endParaRPr>
          </a:p>
        </p:txBody>
      </p:sp>
      <p:sp>
        <p:nvSpPr>
          <p:cNvPr id="202755" name="Rectangle 3"/>
          <p:cNvSpPr>
            <a:spLocks noGrp="1" noChangeArrowheads="1"/>
          </p:cNvSpPr>
          <p:nvPr>
            <p:ph idx="4294967295"/>
          </p:nvPr>
        </p:nvSpPr>
        <p:spPr>
          <a:xfrm>
            <a:off x="838200" y="1371600"/>
            <a:ext cx="6705600" cy="4495800"/>
          </a:xfrm>
        </p:spPr>
        <p:txBody>
          <a:bodyPr/>
          <a:lstStyle/>
          <a:p>
            <a:pPr eaLnBrk="1" hangingPunct="1"/>
            <a:r>
              <a:rPr lang="en-US" dirty="0">
                <a:latin typeface="Book Antiqua" pitchFamily="18" charset="0"/>
                <a:cs typeface="Times New Roman" pitchFamily="18" charset="0"/>
              </a:rPr>
              <a:t>Optimum time</a:t>
            </a:r>
          </a:p>
          <a:p>
            <a:pPr eaLnBrk="1" hangingPunct="1"/>
            <a:r>
              <a:rPr lang="en-US" dirty="0">
                <a:latin typeface="Book Antiqua" pitchFamily="18" charset="0"/>
                <a:cs typeface="Times New Roman" pitchFamily="18" charset="0"/>
              </a:rPr>
              <a:t> </a:t>
            </a:r>
            <a:r>
              <a:rPr lang="en-US" dirty="0" err="1">
                <a:latin typeface="Book Antiqua" pitchFamily="18" charset="0"/>
                <a:cs typeface="Times New Roman" pitchFamily="18" charset="0"/>
              </a:rPr>
              <a:t>Anaesthesia</a:t>
            </a:r>
            <a:endParaRPr lang="en-US" dirty="0">
              <a:latin typeface="Book Antiqua" pitchFamily="18" charset="0"/>
              <a:cs typeface="Times New Roman" pitchFamily="18" charset="0"/>
            </a:endParaRPr>
          </a:p>
          <a:p>
            <a:pPr eaLnBrk="1" hangingPunct="1"/>
            <a:r>
              <a:rPr lang="en-US" dirty="0">
                <a:latin typeface="Book Antiqua" pitchFamily="18" charset="0"/>
                <a:cs typeface="Times New Roman" pitchFamily="18" charset="0"/>
              </a:rPr>
              <a:t>De-infibulation counseling</a:t>
            </a:r>
            <a:endParaRPr lang="en-GB" dirty="0">
              <a:latin typeface="Book Antiqua" pitchFamily="18" charset="0"/>
              <a:cs typeface="Times New Roman" pitchFamily="18" charset="0"/>
            </a:endParaRPr>
          </a:p>
          <a:p>
            <a:pPr eaLnBrk="1" hangingPunct="1"/>
            <a:r>
              <a:rPr lang="en-US" dirty="0">
                <a:latin typeface="Book Antiqua" pitchFamily="18" charset="0"/>
                <a:cs typeface="Times New Roman" pitchFamily="18" charset="0"/>
              </a:rPr>
              <a:t> Preoperative counseling</a:t>
            </a:r>
          </a:p>
          <a:p>
            <a:pPr eaLnBrk="1" hangingPunct="1"/>
            <a:r>
              <a:rPr lang="en-US" dirty="0">
                <a:latin typeface="Book Antiqua" pitchFamily="18" charset="0"/>
                <a:cs typeface="Times New Roman" pitchFamily="18" charset="0"/>
              </a:rPr>
              <a:t> Consent</a:t>
            </a:r>
          </a:p>
          <a:p>
            <a:pPr eaLnBrk="1" hangingPunct="1"/>
            <a:r>
              <a:rPr lang="en-US" dirty="0">
                <a:latin typeface="Book Antiqua" pitchFamily="18" charset="0"/>
                <a:cs typeface="Times New Roman" pitchFamily="18" charset="0"/>
              </a:rPr>
              <a:t> Postoperative care</a:t>
            </a:r>
          </a:p>
        </p:txBody>
      </p:sp>
    </p:spTree>
    <p:extLst>
      <p:ext uri="{BB962C8B-B14F-4D97-AF65-F5344CB8AC3E}">
        <p14:creationId xmlns:p14="http://schemas.microsoft.com/office/powerpoint/2010/main" val="126958471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5"/>
          <p:cNvSpPr>
            <a:spLocks noGrp="1"/>
          </p:cNvSpPr>
          <p:nvPr>
            <p:ph type="title" idx="4294967295"/>
          </p:nvPr>
        </p:nvSpPr>
        <p:spPr>
          <a:xfrm>
            <a:off x="0" y="274638"/>
            <a:ext cx="8001000" cy="1143000"/>
          </a:xfrm>
        </p:spPr>
        <p:txBody>
          <a:bodyPr lIns="0" rIns="0" bIns="0"/>
          <a:lstStyle/>
          <a:p>
            <a:pPr eaLnBrk="1" hangingPunct="1"/>
            <a:r>
              <a:rPr lang="en-US" sz="3500" b="1" i="1" dirty="0">
                <a:solidFill>
                  <a:srgbClr val="000099"/>
                </a:solidFill>
                <a:cs typeface="Times New Roman" pitchFamily="18" charset="0"/>
              </a:rPr>
              <a:t>Benefits of De-infibulation.</a:t>
            </a:r>
            <a:endParaRPr lang="en-US" sz="3500" i="1" dirty="0">
              <a:solidFill>
                <a:srgbClr val="000099"/>
              </a:solidFill>
            </a:endParaRPr>
          </a:p>
        </p:txBody>
      </p:sp>
      <p:sp>
        <p:nvSpPr>
          <p:cNvPr id="203779" name="Rectangle 3"/>
          <p:cNvSpPr>
            <a:spLocks noGrp="1" noChangeArrowheads="1"/>
          </p:cNvSpPr>
          <p:nvPr>
            <p:ph idx="4294967295"/>
          </p:nvPr>
        </p:nvSpPr>
        <p:spPr>
          <a:xfrm>
            <a:off x="1143000" y="1295401"/>
            <a:ext cx="7086600" cy="4438650"/>
          </a:xfrm>
        </p:spPr>
        <p:txBody>
          <a:bodyPr/>
          <a:lstStyle/>
          <a:p>
            <a:pPr marL="639763" lvl="1" indent="-246063" eaLnBrk="1" hangingPunct="1">
              <a:spcBef>
                <a:spcPct val="0"/>
              </a:spcBef>
              <a:spcAft>
                <a:spcPts val="1000"/>
              </a:spcAft>
              <a:buClr>
                <a:srgbClr val="0BD0D9"/>
              </a:buClr>
            </a:pPr>
            <a:r>
              <a:rPr lang="en-US" dirty="0">
                <a:latin typeface="Book Antiqua" pitchFamily="18" charset="0"/>
                <a:cs typeface="Times New Roman" pitchFamily="18" charset="0"/>
              </a:rPr>
              <a:t>Prevents potential complications</a:t>
            </a:r>
          </a:p>
          <a:p>
            <a:pPr marL="639763" lvl="1" indent="-246063" eaLnBrk="1" hangingPunct="1">
              <a:spcBef>
                <a:spcPct val="0"/>
              </a:spcBef>
              <a:spcAft>
                <a:spcPts val="1000"/>
              </a:spcAft>
              <a:buClr>
                <a:srgbClr val="0BD0D9"/>
              </a:buClr>
            </a:pPr>
            <a:r>
              <a:rPr lang="en-US" dirty="0">
                <a:latin typeface="Book Antiqua" pitchFamily="18" charset="0"/>
                <a:cs typeface="Times New Roman" pitchFamily="18" charset="0"/>
              </a:rPr>
              <a:t>Decrease incidence of  chronic UTI, vaginitis, </a:t>
            </a:r>
            <a:r>
              <a:rPr lang="en-US" dirty="0" err="1">
                <a:latin typeface="Book Antiqua" pitchFamily="18" charset="0"/>
                <a:cs typeface="Times New Roman" pitchFamily="18" charset="0"/>
              </a:rPr>
              <a:t>dysmenorhoa</a:t>
            </a:r>
            <a:r>
              <a:rPr lang="en-US" dirty="0">
                <a:latin typeface="Book Antiqua" pitchFamily="18" charset="0"/>
                <a:cs typeface="Times New Roman" pitchFamily="18" charset="0"/>
              </a:rPr>
              <a:t> and </a:t>
            </a:r>
            <a:r>
              <a:rPr lang="en-US" dirty="0" err="1">
                <a:latin typeface="Book Antiqua" pitchFamily="18" charset="0"/>
                <a:cs typeface="Times New Roman" pitchFamily="18" charset="0"/>
              </a:rPr>
              <a:t>labour</a:t>
            </a:r>
            <a:r>
              <a:rPr lang="en-US" dirty="0">
                <a:latin typeface="Book Antiqua" pitchFamily="18" charset="0"/>
                <a:cs typeface="Times New Roman" pitchFamily="18" charset="0"/>
              </a:rPr>
              <a:t> complications</a:t>
            </a:r>
          </a:p>
          <a:p>
            <a:pPr marL="639763" lvl="1" indent="-246063" eaLnBrk="1" hangingPunct="1">
              <a:spcBef>
                <a:spcPct val="0"/>
              </a:spcBef>
              <a:spcAft>
                <a:spcPts val="1000"/>
              </a:spcAft>
              <a:buClr>
                <a:srgbClr val="0BD0D9"/>
              </a:buClr>
            </a:pPr>
            <a:r>
              <a:rPr lang="en-US" dirty="0">
                <a:latin typeface="Book Antiqua" pitchFamily="18" charset="0"/>
                <a:cs typeface="Times New Roman" pitchFamily="18" charset="0"/>
              </a:rPr>
              <a:t>Treats dyspareunia</a:t>
            </a:r>
            <a:endParaRPr lang="en-GB" dirty="0">
              <a:latin typeface="Book Antiqua" pitchFamily="18" charset="0"/>
              <a:cs typeface="Times New Roman" pitchFamily="18" charset="0"/>
            </a:endParaRPr>
          </a:p>
        </p:txBody>
      </p:sp>
    </p:spTree>
    <p:extLst>
      <p:ext uri="{BB962C8B-B14F-4D97-AF65-F5344CB8AC3E}">
        <p14:creationId xmlns:p14="http://schemas.microsoft.com/office/powerpoint/2010/main" val="147842491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0" y="304800"/>
            <a:ext cx="7543800" cy="1143000"/>
          </a:xfrm>
        </p:spPr>
        <p:txBody>
          <a:bodyPr lIns="0" rIns="0" bIns="0"/>
          <a:lstStyle/>
          <a:p>
            <a:pPr eaLnBrk="1" hangingPunct="1"/>
            <a:r>
              <a:rPr lang="en-US" sz="3500" b="1" i="1" dirty="0">
                <a:solidFill>
                  <a:srgbClr val="000099"/>
                </a:solidFill>
                <a:cs typeface="Times New Roman" pitchFamily="18" charset="0"/>
              </a:rPr>
              <a:t>De-infibulation Procedure</a:t>
            </a:r>
          </a:p>
        </p:txBody>
      </p:sp>
      <p:sp>
        <p:nvSpPr>
          <p:cNvPr id="204803" name="Rectangle 3"/>
          <p:cNvSpPr>
            <a:spLocks noGrp="1" noChangeArrowheads="1"/>
          </p:cNvSpPr>
          <p:nvPr>
            <p:ph idx="4294967295"/>
          </p:nvPr>
        </p:nvSpPr>
        <p:spPr>
          <a:xfrm>
            <a:off x="1066800" y="1143000"/>
            <a:ext cx="7086600" cy="5334000"/>
          </a:xfrm>
        </p:spPr>
        <p:txBody>
          <a:bodyPr>
            <a:normAutofit fontScale="85000" lnSpcReduction="20000"/>
          </a:bodyPr>
          <a:lstStyle/>
          <a:p>
            <a:pPr marL="514350" indent="-514350" eaLnBrk="1" hangingPunct="1">
              <a:lnSpc>
                <a:spcPct val="90000"/>
              </a:lnSpc>
              <a:spcBef>
                <a:spcPct val="0"/>
              </a:spcBef>
              <a:spcAft>
                <a:spcPts val="1000"/>
              </a:spcAft>
              <a:buFont typeface="Times New Roman" pitchFamily="18" charset="0"/>
              <a:buAutoNum type="arabicPeriod"/>
            </a:pPr>
            <a:r>
              <a:rPr lang="en-GB" dirty="0">
                <a:solidFill>
                  <a:srgbClr val="000000"/>
                </a:solidFill>
                <a:latin typeface="Book Antiqua" pitchFamily="18" charset="0"/>
                <a:cs typeface="Times New Roman" pitchFamily="18" charset="0"/>
              </a:rPr>
              <a:t>Observe an aseptic technique (washing hands thoroughly, wearing gloves etc.)</a:t>
            </a:r>
            <a:endParaRPr lang="en-GB" dirty="0">
              <a:latin typeface="Book Antiqua" pitchFamily="18" charset="0"/>
              <a:cs typeface="Times New Roman" pitchFamily="18" charset="0"/>
            </a:endParaRPr>
          </a:p>
          <a:p>
            <a:pPr marL="514350" indent="-514350" eaLnBrk="1" hangingPunct="1">
              <a:lnSpc>
                <a:spcPct val="90000"/>
              </a:lnSpc>
              <a:spcBef>
                <a:spcPct val="0"/>
              </a:spcBef>
              <a:spcAft>
                <a:spcPts val="1000"/>
              </a:spcAft>
              <a:buFont typeface="Times New Roman" pitchFamily="18" charset="0"/>
              <a:buAutoNum type="arabicPeriod"/>
            </a:pPr>
            <a:r>
              <a:rPr lang="en-GB" dirty="0">
                <a:solidFill>
                  <a:srgbClr val="000000"/>
                </a:solidFill>
                <a:latin typeface="Book Antiqua" pitchFamily="18" charset="0"/>
                <a:cs typeface="Times New Roman" pitchFamily="18" charset="0"/>
              </a:rPr>
              <a:t>Locate the remaining opening and clean the surrounding area.</a:t>
            </a:r>
            <a:endParaRPr lang="en-GB" dirty="0">
              <a:latin typeface="Book Antiqua" pitchFamily="18" charset="0"/>
              <a:cs typeface="Times New Roman" pitchFamily="18" charset="0"/>
            </a:endParaRPr>
          </a:p>
          <a:p>
            <a:pPr marL="514350" indent="-514350" eaLnBrk="1" hangingPunct="1">
              <a:lnSpc>
                <a:spcPct val="90000"/>
              </a:lnSpc>
              <a:spcBef>
                <a:spcPct val="0"/>
              </a:spcBef>
              <a:spcAft>
                <a:spcPts val="1000"/>
              </a:spcAft>
              <a:buFont typeface="Times New Roman" pitchFamily="18" charset="0"/>
              <a:buAutoNum type="arabicPeriod"/>
            </a:pPr>
            <a:r>
              <a:rPr lang="en-GB" dirty="0">
                <a:solidFill>
                  <a:srgbClr val="000000"/>
                </a:solidFill>
                <a:latin typeface="Book Antiqua" pitchFamily="18" charset="0"/>
                <a:cs typeface="Times New Roman" pitchFamily="18" charset="0"/>
              </a:rPr>
              <a:t>Raise up the scar tissue from the underlying tissues using a finger or dilator.</a:t>
            </a:r>
          </a:p>
          <a:p>
            <a:pPr marL="514350" indent="-514350" eaLnBrk="1" hangingPunct="1">
              <a:lnSpc>
                <a:spcPct val="90000"/>
              </a:lnSpc>
              <a:spcBef>
                <a:spcPct val="0"/>
              </a:spcBef>
              <a:spcAft>
                <a:spcPts val="1000"/>
              </a:spcAft>
              <a:buFont typeface="Times New Roman" pitchFamily="18" charset="0"/>
              <a:buAutoNum type="arabicPeriod"/>
            </a:pPr>
            <a:r>
              <a:rPr lang="en-GB" dirty="0">
                <a:solidFill>
                  <a:srgbClr val="000000"/>
                </a:solidFill>
                <a:latin typeface="Book Antiqua" pitchFamily="18" charset="0"/>
                <a:cs typeface="Times New Roman" pitchFamily="18" charset="0"/>
              </a:rPr>
              <a:t>Incise in the mid-line to expose the urethral opening. </a:t>
            </a:r>
            <a:r>
              <a:rPr lang="en-GB" b="1" dirty="0">
                <a:solidFill>
                  <a:srgbClr val="000000"/>
                </a:solidFill>
                <a:latin typeface="Book Antiqua" pitchFamily="18" charset="0"/>
                <a:cs typeface="Times New Roman" pitchFamily="18" charset="0"/>
              </a:rPr>
              <a:t>Do not </a:t>
            </a:r>
            <a:r>
              <a:rPr lang="en-GB" dirty="0">
                <a:solidFill>
                  <a:srgbClr val="000000"/>
                </a:solidFill>
                <a:latin typeface="Book Antiqua" pitchFamily="18" charset="0"/>
                <a:cs typeface="Times New Roman" pitchFamily="18" charset="0"/>
              </a:rPr>
              <a:t>incise beyond the urethra. Extending the incision forward may cause haemorrhage which is difficult to control.</a:t>
            </a:r>
          </a:p>
          <a:p>
            <a:pPr marL="514350" indent="-514350" eaLnBrk="1" hangingPunct="1">
              <a:lnSpc>
                <a:spcPct val="90000"/>
              </a:lnSpc>
              <a:spcBef>
                <a:spcPct val="0"/>
              </a:spcBef>
              <a:spcAft>
                <a:spcPts val="1000"/>
              </a:spcAft>
              <a:buFont typeface="Times New Roman" pitchFamily="18" charset="0"/>
              <a:buAutoNum type="arabicPeriod"/>
            </a:pPr>
            <a:r>
              <a:rPr lang="en-GB" dirty="0">
                <a:solidFill>
                  <a:srgbClr val="000000"/>
                </a:solidFill>
                <a:latin typeface="Book Antiqua" pitchFamily="18" charset="0"/>
                <a:cs typeface="Times New Roman" pitchFamily="18" charset="0"/>
              </a:rPr>
              <a:t>Suture the raw edges to secure haemostasis and prevent adhesion formation.</a:t>
            </a:r>
          </a:p>
        </p:txBody>
      </p:sp>
    </p:spTree>
    <p:extLst>
      <p:ext uri="{BB962C8B-B14F-4D97-AF65-F5344CB8AC3E}">
        <p14:creationId xmlns:p14="http://schemas.microsoft.com/office/powerpoint/2010/main" val="255115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latin typeface="Times New Roman" pitchFamily="18" charset="0"/>
                <a:cs typeface="Times New Roman" pitchFamily="18" charset="0"/>
              </a:rPr>
              <a:t>Factors associated with early initiation of sexual activities</a:t>
            </a:r>
            <a:endParaRPr lang="en-US" i="1" dirty="0"/>
          </a:p>
        </p:txBody>
      </p:sp>
      <p:sp>
        <p:nvSpPr>
          <p:cNvPr id="3" name="Content Placeholder 2"/>
          <p:cNvSpPr>
            <a:spLocks noGrp="1"/>
          </p:cNvSpPr>
          <p:nvPr>
            <p:ph idx="1"/>
          </p:nvPr>
        </p:nvSpPr>
        <p:spPr>
          <a:xfrm>
            <a:off x="914400" y="1468582"/>
            <a:ext cx="7771927" cy="4658131"/>
          </a:xfrm>
        </p:spPr>
        <p:txBody>
          <a:bodyPr>
            <a:normAutofit fontScale="85000" lnSpcReduction="10000"/>
          </a:bodyPr>
          <a:lstStyle/>
          <a:p>
            <a:pPr>
              <a:defRPr/>
            </a:pPr>
            <a:r>
              <a:rPr lang="en-GB" dirty="0">
                <a:latin typeface="Times New Roman" pitchFamily="18" charset="0"/>
                <a:cs typeface="Times New Roman" pitchFamily="18" charset="0"/>
              </a:rPr>
              <a:t>Maturation and body changes</a:t>
            </a:r>
            <a:endParaRPr lang="en-GB" b="1"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Influence from the environment: media, peers, and places of entertainment, lack of proper information</a:t>
            </a:r>
          </a:p>
          <a:p>
            <a:pPr>
              <a:defRPr/>
            </a:pPr>
            <a:r>
              <a:rPr lang="en-GB" dirty="0">
                <a:latin typeface="Times New Roman" pitchFamily="18" charset="0"/>
                <a:cs typeface="Times New Roman" pitchFamily="18" charset="0"/>
              </a:rPr>
              <a:t>Drug and substance abuse</a:t>
            </a:r>
          </a:p>
          <a:p>
            <a:pPr>
              <a:defRPr/>
            </a:pPr>
            <a:r>
              <a:rPr lang="en-GB" dirty="0">
                <a:latin typeface="Times New Roman" pitchFamily="18" charset="0"/>
                <a:cs typeface="Times New Roman" pitchFamily="18" charset="0"/>
              </a:rPr>
              <a:t>Inappropriate role modelling</a:t>
            </a:r>
          </a:p>
          <a:p>
            <a:pPr>
              <a:defRPr/>
            </a:pPr>
            <a:r>
              <a:rPr lang="en-GB" dirty="0">
                <a:latin typeface="Times New Roman" pitchFamily="18" charset="0"/>
                <a:cs typeface="Times New Roman" pitchFamily="18" charset="0"/>
              </a:rPr>
              <a:t>Poverty:  receiving gifts, gender inequities/inequalities</a:t>
            </a:r>
          </a:p>
          <a:p>
            <a:pPr>
              <a:defRPr/>
            </a:pPr>
            <a:r>
              <a:rPr lang="en-GB" dirty="0">
                <a:latin typeface="Times New Roman" pitchFamily="18" charset="0"/>
                <a:cs typeface="Times New Roman" pitchFamily="18" charset="0"/>
              </a:rPr>
              <a:t>Sexual harassment/abuse</a:t>
            </a:r>
          </a:p>
          <a:p>
            <a:pPr>
              <a:defRPr/>
            </a:pPr>
            <a:r>
              <a:rPr lang="en-GB" dirty="0">
                <a:latin typeface="Times New Roman" pitchFamily="18" charset="0"/>
                <a:cs typeface="Times New Roman" pitchFamily="18" charset="0"/>
              </a:rPr>
              <a:t>Prostitution</a:t>
            </a:r>
          </a:p>
          <a:p>
            <a:pPr>
              <a:defRPr/>
            </a:pPr>
            <a:r>
              <a:rPr lang="en-GB" dirty="0">
                <a:latin typeface="Times New Roman" pitchFamily="18" charset="0"/>
                <a:cs typeface="Times New Roman" pitchFamily="18" charset="0"/>
              </a:rPr>
              <a:t>Societal breakdown</a:t>
            </a:r>
            <a:endParaRPr lang="en-US" dirty="0"/>
          </a:p>
        </p:txBody>
      </p:sp>
    </p:spTree>
    <p:extLst>
      <p:ext uri="{BB962C8B-B14F-4D97-AF65-F5344CB8AC3E}">
        <p14:creationId xmlns:p14="http://schemas.microsoft.com/office/powerpoint/2010/main" val="78349856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026"/>
          <p:cNvSpPr>
            <a:spLocks noGrp="1" noChangeArrowheads="1"/>
          </p:cNvSpPr>
          <p:nvPr>
            <p:ph type="title" idx="4294967295"/>
          </p:nvPr>
        </p:nvSpPr>
        <p:spPr>
          <a:xfrm>
            <a:off x="0" y="304800"/>
            <a:ext cx="7543800" cy="1143000"/>
          </a:xfrm>
        </p:spPr>
        <p:txBody>
          <a:bodyPr lIns="0" rIns="0" bIns="0"/>
          <a:lstStyle/>
          <a:p>
            <a:pPr eaLnBrk="1" hangingPunct="1"/>
            <a:r>
              <a:rPr lang="en-US" sz="3500" b="1" i="1" dirty="0">
                <a:solidFill>
                  <a:srgbClr val="000099"/>
                </a:solidFill>
              </a:rPr>
              <a:t>	De-infibulation Procedure - </a:t>
            </a:r>
            <a:r>
              <a:rPr lang="en-US" sz="3500" b="1" i="1" dirty="0" err="1">
                <a:solidFill>
                  <a:srgbClr val="000099"/>
                </a:solidFill>
              </a:rPr>
              <a:t>Cont</a:t>
            </a:r>
            <a:r>
              <a:rPr lang="en-US" sz="3500" b="1" i="1" dirty="0">
                <a:solidFill>
                  <a:srgbClr val="000099"/>
                </a:solidFill>
              </a:rPr>
              <a:t>…</a:t>
            </a:r>
          </a:p>
        </p:txBody>
      </p:sp>
      <p:pic>
        <p:nvPicPr>
          <p:cNvPr id="205827" name="Picture 1029"/>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1371600"/>
            <a:ext cx="3810000" cy="4495800"/>
          </a:xfrm>
          <a:noFill/>
        </p:spPr>
      </p:pic>
      <p:sp>
        <p:nvSpPr>
          <p:cNvPr id="205828" name="Rectangle 1028"/>
          <p:cNvSpPr>
            <a:spLocks noGrp="1" noChangeArrowheads="1"/>
          </p:cNvSpPr>
          <p:nvPr>
            <p:ph type="body" sz="half" idx="4294967295"/>
          </p:nvPr>
        </p:nvSpPr>
        <p:spPr>
          <a:xfrm>
            <a:off x="3810000" y="1371600"/>
            <a:ext cx="5334000" cy="5105400"/>
          </a:xfrm>
        </p:spPr>
        <p:txBody>
          <a:bodyPr>
            <a:normAutofit fontScale="92500" lnSpcReduction="10000"/>
          </a:bodyPr>
          <a:lstStyle/>
          <a:p>
            <a:pPr eaLnBrk="1" hangingPunct="1">
              <a:lnSpc>
                <a:spcPct val="90000"/>
              </a:lnSpc>
              <a:spcAft>
                <a:spcPts val="1000"/>
              </a:spcAft>
            </a:pPr>
            <a:r>
              <a:rPr lang="en-US" sz="2900" dirty="0">
                <a:latin typeface="Book Antiqua" pitchFamily="18" charset="0"/>
                <a:cs typeface="Times New Roman" pitchFamily="18" charset="0"/>
              </a:rPr>
              <a:t>Infiltrate 2–3 </a:t>
            </a:r>
            <a:r>
              <a:rPr lang="en-US" sz="2900" dirty="0" err="1">
                <a:latin typeface="Book Antiqua" pitchFamily="18" charset="0"/>
                <a:cs typeface="Times New Roman" pitchFamily="18" charset="0"/>
              </a:rPr>
              <a:t>mls</a:t>
            </a:r>
            <a:r>
              <a:rPr lang="en-US" sz="2900" dirty="0">
                <a:latin typeface="Book Antiqua" pitchFamily="18" charset="0"/>
                <a:cs typeface="Times New Roman" pitchFamily="18" charset="0"/>
              </a:rPr>
              <a:t> of local </a:t>
            </a:r>
            <a:r>
              <a:rPr lang="en-US" sz="2900" dirty="0" err="1">
                <a:latin typeface="Book Antiqua" pitchFamily="18" charset="0"/>
                <a:cs typeface="Times New Roman" pitchFamily="18" charset="0"/>
              </a:rPr>
              <a:t>anaesthetic</a:t>
            </a:r>
            <a:r>
              <a:rPr lang="en-US" sz="2900" dirty="0">
                <a:latin typeface="Book Antiqua" pitchFamily="18" charset="0"/>
                <a:cs typeface="Times New Roman" pitchFamily="18" charset="0"/>
              </a:rPr>
              <a:t> into the area where the cut will be made, along the scar and in both sides of the scar.  </a:t>
            </a:r>
          </a:p>
          <a:p>
            <a:pPr eaLnBrk="1" hangingPunct="1">
              <a:lnSpc>
                <a:spcPct val="90000"/>
              </a:lnSpc>
              <a:spcAft>
                <a:spcPts val="1000"/>
              </a:spcAft>
            </a:pPr>
            <a:r>
              <a:rPr lang="en-US" sz="2900" dirty="0">
                <a:latin typeface="Book Antiqua" pitchFamily="18" charset="0"/>
                <a:cs typeface="Times New Roman" pitchFamily="18" charset="0"/>
              </a:rPr>
              <a:t>Take care that you do not cause injury to the structures underneath the scar (urethra, labia </a:t>
            </a:r>
            <a:r>
              <a:rPr lang="en-US" sz="2900" dirty="0" err="1">
                <a:latin typeface="Book Antiqua" pitchFamily="18" charset="0"/>
                <a:cs typeface="Times New Roman" pitchFamily="18" charset="0"/>
              </a:rPr>
              <a:t>minora</a:t>
            </a:r>
            <a:r>
              <a:rPr lang="en-US" sz="2900" dirty="0">
                <a:latin typeface="Book Antiqua" pitchFamily="18" charset="0"/>
                <a:cs typeface="Times New Roman" pitchFamily="18" charset="0"/>
              </a:rPr>
              <a:t> and clitoris). It is common with type III FGM/C to find the structures below the scar intact, e.g. clitoris and labia </a:t>
            </a:r>
            <a:r>
              <a:rPr lang="en-US" sz="2900" dirty="0" err="1">
                <a:latin typeface="Book Antiqua" pitchFamily="18" charset="0"/>
                <a:cs typeface="Times New Roman" pitchFamily="18" charset="0"/>
              </a:rPr>
              <a:t>minora</a:t>
            </a:r>
            <a:r>
              <a:rPr lang="en-US" sz="2900" dirty="0">
                <a:latin typeface="Book Antiqua" pitchFamily="18" charset="0"/>
                <a:cs typeface="Times New Roman" pitchFamily="18" charset="0"/>
              </a:rPr>
              <a:t>.</a:t>
            </a:r>
            <a:endParaRPr lang="en-GB" sz="2900" dirty="0">
              <a:latin typeface="Book Antiqua" pitchFamily="18" charset="0"/>
              <a:cs typeface="Times New Roman" pitchFamily="18" charset="0"/>
            </a:endParaRPr>
          </a:p>
        </p:txBody>
      </p:sp>
    </p:spTree>
    <p:extLst>
      <p:ext uri="{BB962C8B-B14F-4D97-AF65-F5344CB8AC3E}">
        <p14:creationId xmlns:p14="http://schemas.microsoft.com/office/powerpoint/2010/main" val="107910165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0" y="609600"/>
            <a:ext cx="7467600" cy="1143000"/>
          </a:xfrm>
        </p:spPr>
        <p:txBody>
          <a:bodyPr lIns="0" rIns="0" bIns="0"/>
          <a:lstStyle/>
          <a:p>
            <a:pPr eaLnBrk="1" hangingPunct="1"/>
            <a:r>
              <a:rPr lang="en-US" sz="3500" b="1" i="1" dirty="0">
                <a:solidFill>
                  <a:srgbClr val="000099"/>
                </a:solidFill>
              </a:rPr>
              <a:t>	De-infibulation Procedure – </a:t>
            </a:r>
            <a:r>
              <a:rPr lang="en-US" sz="3500" b="1" i="1" dirty="0" err="1">
                <a:solidFill>
                  <a:srgbClr val="000099"/>
                </a:solidFill>
              </a:rPr>
              <a:t>Cont</a:t>
            </a:r>
            <a:r>
              <a:rPr lang="en-US" sz="3500" b="1" i="1" dirty="0">
                <a:solidFill>
                  <a:srgbClr val="000099"/>
                </a:solidFill>
              </a:rPr>
              <a:t>…</a:t>
            </a:r>
          </a:p>
        </p:txBody>
      </p:sp>
      <p:sp>
        <p:nvSpPr>
          <p:cNvPr id="206851" name="Rectangle 4"/>
          <p:cNvSpPr>
            <a:spLocks noGrp="1" noChangeArrowheads="1"/>
          </p:cNvSpPr>
          <p:nvPr>
            <p:ph type="body" sz="half" idx="4294967295"/>
          </p:nvPr>
        </p:nvSpPr>
        <p:spPr>
          <a:xfrm>
            <a:off x="5334000" y="1828801"/>
            <a:ext cx="3810000" cy="3748088"/>
          </a:xfrm>
        </p:spPr>
        <p:txBody>
          <a:bodyPr/>
          <a:lstStyle/>
          <a:p>
            <a:pPr eaLnBrk="1" hangingPunct="1"/>
            <a:r>
              <a:rPr lang="en-US" sz="3300" dirty="0">
                <a:latin typeface="Book Antiqua" pitchFamily="18" charset="0"/>
              </a:rPr>
              <a:t>Opening up stitched vulva</a:t>
            </a:r>
          </a:p>
        </p:txBody>
      </p:sp>
      <p:pic>
        <p:nvPicPr>
          <p:cNvPr id="206852" name="Picture 4" descr="deinfubi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96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20616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a:xfrm>
            <a:off x="0" y="609600"/>
            <a:ext cx="7543800" cy="1143000"/>
          </a:xfrm>
        </p:spPr>
        <p:txBody>
          <a:bodyPr lIns="0" rIns="0" bIns="0"/>
          <a:lstStyle/>
          <a:p>
            <a:pPr eaLnBrk="1" hangingPunct="1"/>
            <a:r>
              <a:rPr lang="en-US" sz="3500" b="1" i="1" dirty="0">
                <a:solidFill>
                  <a:srgbClr val="000099"/>
                </a:solidFill>
              </a:rPr>
              <a:t>	De-infibulation Procedure - </a:t>
            </a:r>
            <a:r>
              <a:rPr lang="en-US" sz="3500" b="1" i="1" dirty="0" err="1">
                <a:solidFill>
                  <a:srgbClr val="000099"/>
                </a:solidFill>
              </a:rPr>
              <a:t>Cont</a:t>
            </a:r>
            <a:r>
              <a:rPr lang="en-US" sz="3500" b="1" i="1" dirty="0">
                <a:solidFill>
                  <a:srgbClr val="000099"/>
                </a:solidFill>
              </a:rPr>
              <a:t>…</a:t>
            </a:r>
          </a:p>
        </p:txBody>
      </p:sp>
      <p:sp>
        <p:nvSpPr>
          <p:cNvPr id="207875" name="Rectangle 4"/>
          <p:cNvSpPr>
            <a:spLocks noGrp="1" noChangeArrowheads="1"/>
          </p:cNvSpPr>
          <p:nvPr>
            <p:ph type="body" sz="half" idx="4294967295"/>
          </p:nvPr>
        </p:nvSpPr>
        <p:spPr>
          <a:xfrm>
            <a:off x="5334000" y="1905000"/>
            <a:ext cx="3810000" cy="3514725"/>
          </a:xfrm>
        </p:spPr>
        <p:txBody>
          <a:bodyPr/>
          <a:lstStyle/>
          <a:p>
            <a:pPr eaLnBrk="1" hangingPunct="1"/>
            <a:r>
              <a:rPr lang="en-US" sz="3300" dirty="0">
                <a:latin typeface="Book Antiqua" pitchFamily="18" charset="0"/>
              </a:rPr>
              <a:t>Anterior incision completed</a:t>
            </a:r>
          </a:p>
        </p:txBody>
      </p:sp>
      <p:pic>
        <p:nvPicPr>
          <p:cNvPr id="207876" name="Picture 5" descr="deinfubilati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8115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5953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0" y="457200"/>
            <a:ext cx="7620000" cy="762000"/>
          </a:xfrm>
        </p:spPr>
        <p:txBody>
          <a:bodyPr lIns="0" rIns="0" bIns="0"/>
          <a:lstStyle/>
          <a:p>
            <a:pPr eaLnBrk="1" hangingPunct="1"/>
            <a:r>
              <a:rPr lang="en-US" sz="3500" b="1" i="1" dirty="0">
                <a:solidFill>
                  <a:srgbClr val="000099"/>
                </a:solidFill>
              </a:rPr>
              <a:t>	De-infibulation Procedure  - </a:t>
            </a:r>
            <a:r>
              <a:rPr lang="en-US" sz="3500" b="1" i="1" dirty="0" err="1">
                <a:solidFill>
                  <a:srgbClr val="000099"/>
                </a:solidFill>
              </a:rPr>
              <a:t>Cont</a:t>
            </a:r>
            <a:r>
              <a:rPr lang="en-US" sz="3500" b="1" i="1" dirty="0">
                <a:solidFill>
                  <a:srgbClr val="000099"/>
                </a:solidFill>
              </a:rPr>
              <a:t>….</a:t>
            </a:r>
          </a:p>
        </p:txBody>
      </p:sp>
      <p:pic>
        <p:nvPicPr>
          <p:cNvPr id="208899" name="Picture 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52400" y="1371600"/>
            <a:ext cx="4495800" cy="4419600"/>
          </a:xfrm>
          <a:noFill/>
        </p:spPr>
      </p:pic>
      <p:sp>
        <p:nvSpPr>
          <p:cNvPr id="208900" name="Rectangle 4"/>
          <p:cNvSpPr>
            <a:spLocks noGrp="1" noChangeArrowheads="1"/>
          </p:cNvSpPr>
          <p:nvPr>
            <p:ph type="body" sz="half" idx="4294967295"/>
          </p:nvPr>
        </p:nvSpPr>
        <p:spPr>
          <a:xfrm>
            <a:off x="4876800" y="1295400"/>
            <a:ext cx="4267200" cy="5410200"/>
          </a:xfrm>
        </p:spPr>
        <p:txBody>
          <a:bodyPr>
            <a:normAutofit lnSpcReduction="10000"/>
          </a:bodyPr>
          <a:lstStyle/>
          <a:p>
            <a:pPr eaLnBrk="1" hangingPunct="1"/>
            <a:r>
              <a:rPr lang="en-US" sz="2900">
                <a:latin typeface="Book Antiqua" pitchFamily="18" charset="0"/>
              </a:rPr>
              <a:t>Place two Allis Clamps on the posterior portion of the scar, anterior incision is made with Mayo scissors, taking care not to excise a burried clitoris. On completion of incision use absorbale suture 3/0 or 4/0 on both sides of the suture line.</a:t>
            </a:r>
          </a:p>
        </p:txBody>
      </p:sp>
    </p:spTree>
    <p:extLst>
      <p:ext uri="{BB962C8B-B14F-4D97-AF65-F5344CB8AC3E}">
        <p14:creationId xmlns:p14="http://schemas.microsoft.com/office/powerpoint/2010/main" val="109049781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0" y="533400"/>
            <a:ext cx="7772400" cy="1143000"/>
          </a:xfrm>
        </p:spPr>
        <p:txBody>
          <a:bodyPr lIns="0" rIns="0" bIns="0"/>
          <a:lstStyle/>
          <a:p>
            <a:pPr eaLnBrk="1" hangingPunct="1"/>
            <a:r>
              <a:rPr lang="en-US" sz="3500" b="1" i="1" dirty="0">
                <a:solidFill>
                  <a:srgbClr val="000099"/>
                </a:solidFill>
              </a:rPr>
              <a:t>	De-infibulation Procedure - </a:t>
            </a:r>
            <a:r>
              <a:rPr lang="en-US" sz="3500" b="1" i="1" dirty="0" err="1">
                <a:solidFill>
                  <a:srgbClr val="000099"/>
                </a:solidFill>
              </a:rPr>
              <a:t>Cont</a:t>
            </a:r>
            <a:r>
              <a:rPr lang="en-US" sz="3500" b="1" i="1" dirty="0">
                <a:solidFill>
                  <a:srgbClr val="000099"/>
                </a:solidFill>
              </a:rPr>
              <a:t>…</a:t>
            </a:r>
            <a:endParaRPr lang="en-US" b="1" i="1" dirty="0">
              <a:solidFill>
                <a:srgbClr val="000099"/>
              </a:solidFill>
            </a:endParaRPr>
          </a:p>
        </p:txBody>
      </p:sp>
      <p:sp>
        <p:nvSpPr>
          <p:cNvPr id="209923" name="Rectangle 4"/>
          <p:cNvSpPr>
            <a:spLocks noGrp="1" noChangeArrowheads="1"/>
          </p:cNvSpPr>
          <p:nvPr>
            <p:ph type="body" sz="half" idx="4294967295"/>
          </p:nvPr>
        </p:nvSpPr>
        <p:spPr>
          <a:xfrm>
            <a:off x="5562600" y="1752600"/>
            <a:ext cx="3581400" cy="4419599"/>
          </a:xfrm>
        </p:spPr>
        <p:txBody>
          <a:bodyPr>
            <a:normAutofit/>
          </a:bodyPr>
          <a:lstStyle/>
          <a:p>
            <a:pPr eaLnBrk="1" hangingPunct="1"/>
            <a:r>
              <a:rPr lang="en-US" dirty="0">
                <a:latin typeface="Book Antiqua" pitchFamily="18" charset="0"/>
              </a:rPr>
              <a:t>Interrupted absorbable suture 3/0 are placed</a:t>
            </a:r>
          </a:p>
        </p:txBody>
      </p:sp>
      <p:pic>
        <p:nvPicPr>
          <p:cNvPr id="209924" name="Picture 5" descr="deinfubilation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441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15092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0" y="274638"/>
            <a:ext cx="7924800" cy="1143000"/>
          </a:xfrm>
        </p:spPr>
        <p:txBody>
          <a:bodyPr lIns="0" rIns="0" bIns="0"/>
          <a:lstStyle/>
          <a:p>
            <a:pPr eaLnBrk="1" hangingPunct="1"/>
            <a:r>
              <a:rPr lang="en-US" sz="3500" b="1" i="1" dirty="0">
                <a:solidFill>
                  <a:srgbClr val="000099"/>
                </a:solidFill>
              </a:rPr>
              <a:t>Re-infibulation </a:t>
            </a:r>
            <a:endParaRPr lang="en-US" b="1" i="1" dirty="0">
              <a:solidFill>
                <a:srgbClr val="000099"/>
              </a:solidFill>
            </a:endParaRPr>
          </a:p>
        </p:txBody>
      </p:sp>
      <p:sp>
        <p:nvSpPr>
          <p:cNvPr id="210947" name="Rectangle 3"/>
          <p:cNvSpPr>
            <a:spLocks noGrp="1" noChangeArrowheads="1"/>
          </p:cNvSpPr>
          <p:nvPr>
            <p:ph idx="4294967295"/>
          </p:nvPr>
        </p:nvSpPr>
        <p:spPr>
          <a:xfrm>
            <a:off x="1371600" y="2209800"/>
            <a:ext cx="7772400" cy="1524000"/>
          </a:xfrm>
        </p:spPr>
        <p:txBody>
          <a:bodyPr/>
          <a:lstStyle/>
          <a:p>
            <a:pPr eaLnBrk="1" hangingPunct="1"/>
            <a:r>
              <a:rPr lang="en-US">
                <a:solidFill>
                  <a:srgbClr val="000000"/>
                </a:solidFill>
                <a:latin typeface="Book Antiqua" pitchFamily="18" charset="0"/>
                <a:cs typeface="Times New Roman" pitchFamily="18" charset="0"/>
              </a:rPr>
              <a:t>Refusal of requests to re-stitch an opened up vulva (re-infibulation)</a:t>
            </a:r>
            <a:endParaRPr lang="en-GB">
              <a:latin typeface="Book Antiqua" pitchFamily="18" charset="0"/>
              <a:cs typeface="Times New Roman" pitchFamily="18" charset="0"/>
            </a:endParaRPr>
          </a:p>
        </p:txBody>
      </p:sp>
    </p:spTree>
    <p:extLst>
      <p:ext uri="{BB962C8B-B14F-4D97-AF65-F5344CB8AC3E}">
        <p14:creationId xmlns:p14="http://schemas.microsoft.com/office/powerpoint/2010/main" val="241630449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Psychosocial consequences</a:t>
            </a:r>
            <a:endParaRPr lang="en-US"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pPr indent="-274320">
              <a:defRPr/>
            </a:pPr>
            <a:r>
              <a:rPr lang="en-GB" dirty="0"/>
              <a:t>Fear, submission inhibition and suppression of feelings</a:t>
            </a:r>
            <a:endParaRPr lang="en-GB" b="1" dirty="0"/>
          </a:p>
          <a:p>
            <a:pPr indent="-274320">
              <a:defRPr/>
            </a:pPr>
            <a:r>
              <a:rPr lang="en-GB" dirty="0"/>
              <a:t>Reported pain during sexual intercourse and menstruation </a:t>
            </a:r>
            <a:endParaRPr lang="en-GB" b="1" dirty="0"/>
          </a:p>
          <a:p>
            <a:pPr indent="-274320">
              <a:defRPr/>
            </a:pPr>
            <a:r>
              <a:rPr lang="en-GB" dirty="0"/>
              <a:t>Emotional pain following the personal experience</a:t>
            </a:r>
            <a:endParaRPr lang="en-GB" b="1" dirty="0"/>
          </a:p>
          <a:p>
            <a:pPr indent="-274320">
              <a:defRPr/>
            </a:pPr>
            <a:r>
              <a:rPr lang="en-GB" dirty="0"/>
              <a:t>Feeling of betrayal, bitterness and anger</a:t>
            </a:r>
            <a:endParaRPr lang="en-GB" b="1" dirty="0"/>
          </a:p>
          <a:p>
            <a:pPr indent="-274320">
              <a:defRPr/>
            </a:pPr>
            <a:r>
              <a:rPr lang="en-GB" dirty="0"/>
              <a:t>For some girls and women the experiences are comparable to rape</a:t>
            </a:r>
            <a:endParaRPr lang="en-GB" b="1" dirty="0"/>
          </a:p>
          <a:p>
            <a:pPr indent="-274320">
              <a:defRPr/>
            </a:pP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762000" y="1600778"/>
            <a:ext cx="7924327" cy="4525935"/>
          </a:xfrm>
        </p:spPr>
        <p:txBody>
          <a:bodyPr/>
          <a:lstStyle/>
          <a:p>
            <a:pPr indent="-274320">
              <a:defRPr/>
            </a:pPr>
            <a:r>
              <a:rPr lang="en-GB" dirty="0"/>
              <a:t>Reported disturbances in eating and sleeping habits and in mood and cognition</a:t>
            </a:r>
            <a:endParaRPr lang="en-GB" b="1" dirty="0"/>
          </a:p>
          <a:p>
            <a:pPr indent="-274320">
              <a:defRPr/>
            </a:pPr>
            <a:r>
              <a:rPr lang="en-GB" dirty="0"/>
              <a:t>Girls who have not been excised may be socially stigmatised, rejected by their communities and unable to marry locally which also causes psychological trauma.</a:t>
            </a:r>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762000" y="1600778"/>
            <a:ext cx="7924327" cy="4525935"/>
          </a:xfrm>
        </p:spPr>
        <p:txBody>
          <a:bodyPr>
            <a:normAutofit lnSpcReduction="10000"/>
          </a:bodyPr>
          <a:lstStyle/>
          <a:p>
            <a:pPr>
              <a:buNone/>
            </a:pPr>
            <a:r>
              <a:rPr lang="en-GB" b="1" dirty="0"/>
              <a:t>	</a:t>
            </a:r>
            <a:r>
              <a:rPr lang="en-GB" b="1" i="1" dirty="0"/>
              <a:t>Sexual complications of Female Genital Mutilation</a:t>
            </a:r>
          </a:p>
          <a:p>
            <a:r>
              <a:rPr lang="en-GB" dirty="0"/>
              <a:t>Various forms and degrees of sexual dysfunction</a:t>
            </a:r>
            <a:endParaRPr lang="en-GB" b="1" dirty="0"/>
          </a:p>
          <a:p>
            <a:r>
              <a:rPr lang="en-GB" dirty="0"/>
              <a:t>Painful sexual intercourse (</a:t>
            </a:r>
            <a:r>
              <a:rPr lang="en-GB" dirty="0" err="1"/>
              <a:t>dyspareunnia</a:t>
            </a:r>
            <a:r>
              <a:rPr lang="en-GB" dirty="0"/>
              <a:t>) because of scarring, narrowing of the vaginal opening.</a:t>
            </a:r>
            <a:endParaRPr lang="en-GB" b="1" dirty="0"/>
          </a:p>
          <a:p>
            <a:r>
              <a:rPr lang="en-GB" dirty="0" err="1"/>
              <a:t>Vaginismus</a:t>
            </a:r>
            <a:r>
              <a:rPr lang="en-GB" dirty="0"/>
              <a:t> may result from injury to the vulva area and repeated sexual acts.</a:t>
            </a:r>
            <a:endParaRPr lang="en-GB" b="1" dirty="0"/>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Management of Girls and Women with FGM complications </a:t>
            </a:r>
            <a:endParaRPr lang="en-US" b="1" i="1" dirty="0"/>
          </a:p>
        </p:txBody>
      </p:sp>
      <p:sp>
        <p:nvSpPr>
          <p:cNvPr id="3" name="Content Placeholder 2"/>
          <p:cNvSpPr>
            <a:spLocks noGrp="1"/>
          </p:cNvSpPr>
          <p:nvPr>
            <p:ph idx="1"/>
          </p:nvPr>
        </p:nvSpPr>
        <p:spPr>
          <a:xfrm>
            <a:off x="685800" y="1600778"/>
            <a:ext cx="8000527" cy="4525935"/>
          </a:xfrm>
        </p:spPr>
        <p:txBody>
          <a:bodyPr>
            <a:normAutofit/>
          </a:bodyPr>
          <a:lstStyle/>
          <a:p>
            <a:pPr indent="-274320">
              <a:defRPr/>
            </a:pPr>
            <a:r>
              <a:rPr lang="en-GB" sz="2600" b="1" dirty="0"/>
              <a:t>Assessment to identify physical complication due to FGM </a:t>
            </a:r>
          </a:p>
          <a:p>
            <a:pPr indent="-274320">
              <a:defRPr/>
            </a:pPr>
            <a:r>
              <a:rPr lang="en-GB" sz="2600" b="1" dirty="0"/>
              <a:t>Managing immediate and short term complication</a:t>
            </a:r>
          </a:p>
          <a:p>
            <a:pPr indent="-274320">
              <a:defRPr/>
            </a:pPr>
            <a:r>
              <a:rPr lang="en-GB" sz="2600" b="1" dirty="0"/>
              <a:t>Managing long-term physical complication</a:t>
            </a:r>
          </a:p>
          <a:p>
            <a:pPr indent="-274320">
              <a:defRPr/>
            </a:pPr>
            <a:r>
              <a:rPr lang="en-GB" sz="2600" b="1" dirty="0"/>
              <a:t>Managing girls and women with psychosocial and sexual complication of FGM</a:t>
            </a:r>
          </a:p>
          <a:p>
            <a:pPr lvl="2">
              <a:defRPr/>
            </a:pPr>
            <a:r>
              <a:rPr lang="en-GB" dirty="0"/>
              <a:t>Identification of the problem by history taking</a:t>
            </a:r>
          </a:p>
          <a:p>
            <a:pPr lvl="2">
              <a:defRPr/>
            </a:pPr>
            <a:r>
              <a:rPr lang="en-GB" dirty="0"/>
              <a:t>Counselling to help her identify the real problem and accept it</a:t>
            </a:r>
          </a:p>
          <a:p>
            <a:pPr lvl="2">
              <a:defRPr/>
            </a:pPr>
            <a:r>
              <a:rPr lang="en-GB" dirty="0"/>
              <a:t>Referral for more specialized care if needed</a:t>
            </a:r>
          </a:p>
          <a:p>
            <a:pPr indent="-274320">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193964"/>
            <a:ext cx="8228649" cy="1611918"/>
          </a:xfrm>
        </p:spPr>
        <p:txBody>
          <a:bodyPr>
            <a:normAutofit/>
          </a:bodyPr>
          <a:lstStyle/>
          <a:p>
            <a:r>
              <a:rPr lang="en-GB" b="1" i="1" dirty="0"/>
              <a:t>Specific counselling needs for adolescents</a:t>
            </a:r>
            <a:endParaRPr lang="en-US" i="1" dirty="0"/>
          </a:p>
        </p:txBody>
      </p:sp>
      <p:sp>
        <p:nvSpPr>
          <p:cNvPr id="3" name="Content Placeholder 2"/>
          <p:cNvSpPr>
            <a:spLocks noGrp="1"/>
          </p:cNvSpPr>
          <p:nvPr>
            <p:ph idx="1"/>
          </p:nvPr>
        </p:nvSpPr>
        <p:spPr>
          <a:xfrm>
            <a:off x="914400" y="1371600"/>
            <a:ext cx="7771927" cy="4755113"/>
          </a:xfrm>
        </p:spPr>
        <p:txBody>
          <a:bodyPr>
            <a:normAutofit fontScale="70000" lnSpcReduction="20000"/>
          </a:bodyPr>
          <a:lstStyle/>
          <a:p>
            <a:pPr>
              <a:defRPr/>
            </a:pPr>
            <a:r>
              <a:rPr lang="en-GB" dirty="0">
                <a:latin typeface="Times New Roman" pitchFamily="18" charset="0"/>
                <a:cs typeface="Times New Roman" pitchFamily="18" charset="0"/>
              </a:rPr>
              <a:t>Adequate information about reproductive health issues</a:t>
            </a:r>
          </a:p>
          <a:p>
            <a:pPr>
              <a:defRPr/>
            </a:pPr>
            <a:r>
              <a:rPr lang="en-GB" dirty="0">
                <a:latin typeface="Times New Roman" pitchFamily="18" charset="0"/>
                <a:cs typeface="Times New Roman" pitchFamily="18" charset="0"/>
              </a:rPr>
              <a:t>Choice of contraceptives</a:t>
            </a:r>
          </a:p>
          <a:p>
            <a:pPr>
              <a:defRPr/>
            </a:pPr>
            <a:r>
              <a:rPr lang="en-GB" dirty="0">
                <a:latin typeface="Times New Roman" pitchFamily="18" charset="0"/>
                <a:cs typeface="Times New Roman" pitchFamily="18" charset="0"/>
              </a:rPr>
              <a:t>The opportunity to make decisions and take actions without pressure or coercion</a:t>
            </a:r>
          </a:p>
          <a:p>
            <a:pPr>
              <a:defRPr/>
            </a:pPr>
            <a:r>
              <a:rPr lang="en-GB" dirty="0">
                <a:latin typeface="Times New Roman" pitchFamily="18" charset="0"/>
                <a:cs typeface="Times New Roman" pitchFamily="18" charset="0"/>
              </a:rPr>
              <a:t>The assurance of confidentiality</a:t>
            </a:r>
          </a:p>
          <a:p>
            <a:pPr>
              <a:defRPr/>
            </a:pPr>
            <a:r>
              <a:rPr lang="en-GB" dirty="0">
                <a:latin typeface="Times New Roman" pitchFamily="18" charset="0"/>
                <a:cs typeface="Times New Roman" pitchFamily="18" charset="0"/>
              </a:rPr>
              <a:t>Service and information provided in a non judgemental manner</a:t>
            </a:r>
          </a:p>
          <a:p>
            <a:pPr>
              <a:defRPr/>
            </a:pPr>
            <a:r>
              <a:rPr lang="en-GB" dirty="0">
                <a:latin typeface="Times New Roman" pitchFamily="18" charset="0"/>
                <a:cs typeface="Times New Roman" pitchFamily="18" charset="0"/>
              </a:rPr>
              <a:t>Awareness and feelings about own body and other people’s bodies.</a:t>
            </a:r>
          </a:p>
          <a:p>
            <a:pPr>
              <a:defRPr/>
            </a:pPr>
            <a:r>
              <a:rPr lang="en-GB" dirty="0">
                <a:latin typeface="Times New Roman" pitchFamily="18" charset="0"/>
                <a:cs typeface="Times New Roman" pitchFamily="18" charset="0"/>
              </a:rPr>
              <a:t>The ability and need to be emotionally close to someone else.</a:t>
            </a:r>
          </a:p>
          <a:p>
            <a:pPr>
              <a:defRPr/>
            </a:pPr>
            <a:r>
              <a:rPr lang="en-GB" dirty="0">
                <a:latin typeface="Times New Roman" pitchFamily="18" charset="0"/>
                <a:cs typeface="Times New Roman" pitchFamily="18" charset="0"/>
              </a:rPr>
              <a:t>The understanding of what it means to be female and male.</a:t>
            </a:r>
          </a:p>
          <a:p>
            <a:pPr>
              <a:defRPr/>
            </a:pPr>
            <a:r>
              <a:rPr lang="en-GB" dirty="0">
                <a:latin typeface="Times New Roman" pitchFamily="18" charset="0"/>
                <a:cs typeface="Times New Roman" pitchFamily="18" charset="0"/>
              </a:rPr>
              <a:t>The feelings of sexual attraction to other people.</a:t>
            </a:r>
          </a:p>
          <a:p>
            <a:pPr>
              <a:defRPr/>
            </a:pPr>
            <a:r>
              <a:rPr lang="en-GB" dirty="0">
                <a:latin typeface="Times New Roman" pitchFamily="18" charset="0"/>
                <a:cs typeface="Times New Roman" pitchFamily="18" charset="0"/>
              </a:rPr>
              <a:t>The physical capacity to reproduce.</a:t>
            </a:r>
            <a:endParaRPr lang="en-US" dirty="0"/>
          </a:p>
        </p:txBody>
      </p:sp>
    </p:spTree>
    <p:extLst>
      <p:ext uri="{BB962C8B-B14F-4D97-AF65-F5344CB8AC3E}">
        <p14:creationId xmlns:p14="http://schemas.microsoft.com/office/powerpoint/2010/main" val="20772491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219200"/>
            <a:ext cx="7848127" cy="4907513"/>
          </a:xfrm>
        </p:spPr>
        <p:txBody>
          <a:bodyPr/>
          <a:lstStyle/>
          <a:p>
            <a:pPr indent="-274320">
              <a:defRPr/>
            </a:pPr>
            <a:r>
              <a:rPr lang="en-GB" b="1" dirty="0"/>
              <a:t>Use of appropriate family planning methods in the presence of FGM</a:t>
            </a:r>
          </a:p>
          <a:p>
            <a:pPr indent="-274320">
              <a:defRPr/>
            </a:pPr>
            <a:r>
              <a:rPr lang="en-GB" b="1" dirty="0"/>
              <a:t>Opening up of type III FGM </a:t>
            </a:r>
          </a:p>
          <a:p>
            <a:pPr indent="-274320">
              <a:defRPr/>
            </a:pPr>
            <a:r>
              <a:rPr lang="en-GB" b="1" dirty="0"/>
              <a:t>Management of women with complication due to FGM during pregnancy</a:t>
            </a:r>
            <a:r>
              <a:rPr lang="en-GB" dirty="0"/>
              <a:t>.</a:t>
            </a:r>
          </a:p>
          <a:p>
            <a:pPr lvl="2">
              <a:defRPr/>
            </a:pPr>
            <a:r>
              <a:rPr lang="en-GB" dirty="0"/>
              <a:t>Assessing problem associated with FGM</a:t>
            </a:r>
          </a:p>
          <a:p>
            <a:pPr lvl="2">
              <a:defRPr/>
            </a:pPr>
            <a:r>
              <a:rPr lang="en-GB" dirty="0"/>
              <a:t>Identify complications due to FGM during pregnancy </a:t>
            </a:r>
          </a:p>
          <a:p>
            <a:pPr lvl="2">
              <a:defRPr/>
            </a:pPr>
            <a:r>
              <a:rPr lang="en-GB" dirty="0"/>
              <a:t>Manage according to type of FGM</a:t>
            </a:r>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a:bodyPr>
          <a:lstStyle/>
          <a:p>
            <a:pPr indent="-274320">
              <a:defRPr/>
            </a:pPr>
            <a:r>
              <a:rPr lang="en-GB" b="1" i="1" dirty="0"/>
              <a:t> Management of obstetric complication due to FGM during labour and delivery</a:t>
            </a:r>
          </a:p>
          <a:p>
            <a:pPr lvl="2">
              <a:defRPr/>
            </a:pPr>
            <a:r>
              <a:rPr lang="en-GB" dirty="0"/>
              <a:t>Assessment</a:t>
            </a:r>
          </a:p>
          <a:p>
            <a:pPr lvl="2">
              <a:defRPr/>
            </a:pPr>
            <a:endParaRPr lang="en-GB" dirty="0"/>
          </a:p>
          <a:p>
            <a:pPr lvl="2">
              <a:defRPr/>
            </a:pPr>
            <a:r>
              <a:rPr lang="en-GB" dirty="0"/>
              <a:t>Identify complications due to FGM during labour and delivery e.g., infibulations.  Open it and stitch each side separately so that the raw areas do not come together.</a:t>
            </a:r>
          </a:p>
          <a:p>
            <a:pPr lvl="2">
              <a:defRPr/>
            </a:pPr>
            <a:endParaRPr lang="en-GB" dirty="0"/>
          </a:p>
          <a:p>
            <a:pPr lvl="2">
              <a:defRPr/>
            </a:pPr>
            <a:r>
              <a:rPr lang="en-GB" dirty="0"/>
              <a:t>Manage according to type of FGM </a:t>
            </a:r>
          </a:p>
          <a:p>
            <a:pPr indent="-274320">
              <a:defRPr/>
            </a:pPr>
            <a:endParaRPr lang="en-GB" dirty="0"/>
          </a:p>
          <a:p>
            <a:pPr indent="-274320">
              <a:buNone/>
              <a:defRPr/>
            </a:pPr>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762000" y="1600778"/>
            <a:ext cx="7924327" cy="4525935"/>
          </a:xfrm>
        </p:spPr>
        <p:txBody>
          <a:bodyPr/>
          <a:lstStyle/>
          <a:p>
            <a:pPr indent="-274320">
              <a:defRPr/>
            </a:pPr>
            <a:r>
              <a:rPr lang="en-GB" b="1" i="1" dirty="0"/>
              <a:t>Management of women with FGM during the post partum period</a:t>
            </a:r>
          </a:p>
          <a:p>
            <a:pPr lvl="2">
              <a:defRPr/>
            </a:pPr>
            <a:r>
              <a:rPr lang="en-GB" dirty="0"/>
              <a:t>Identify the problems</a:t>
            </a:r>
          </a:p>
          <a:p>
            <a:pPr indent="-274320">
              <a:defRPr/>
            </a:pPr>
            <a:r>
              <a:rPr lang="en-GB" b="1" i="1" dirty="0"/>
              <a:t>Immediate care</a:t>
            </a:r>
          </a:p>
          <a:p>
            <a:pPr lvl="2">
              <a:defRPr/>
            </a:pPr>
            <a:r>
              <a:rPr lang="en-GB" dirty="0"/>
              <a:t>Haemorrhage – Suture</a:t>
            </a:r>
          </a:p>
          <a:p>
            <a:pPr lvl="2">
              <a:defRPr/>
            </a:pPr>
            <a:r>
              <a:rPr lang="en-GB" dirty="0"/>
              <a:t>Neonatal asphyxia – Resuscitate</a:t>
            </a:r>
          </a:p>
          <a:p>
            <a:pPr indent="-274320">
              <a:defRPr/>
            </a:pPr>
            <a:r>
              <a:rPr lang="en-GB" i="1" dirty="0"/>
              <a:t> </a:t>
            </a:r>
            <a:r>
              <a:rPr lang="en-GB" b="1" i="1" dirty="0"/>
              <a:t>Post partum follow-up</a:t>
            </a:r>
          </a:p>
          <a:p>
            <a:pPr lvl="2">
              <a:defRPr/>
            </a:pPr>
            <a:r>
              <a:rPr lang="en-GB" dirty="0"/>
              <a:t>Post partum care</a:t>
            </a:r>
          </a:p>
          <a:p>
            <a:pPr lvl="2">
              <a:defRPr/>
            </a:pPr>
            <a:r>
              <a:rPr lang="en-GB" dirty="0"/>
              <a:t>Information, counselling and support</a:t>
            </a:r>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954"/>
            <a:ext cx="7924327" cy="1143000"/>
          </a:xfrm>
        </p:spPr>
        <p:txBody>
          <a:bodyPr/>
          <a:lstStyle/>
          <a:p>
            <a:r>
              <a:rPr lang="en-GB" b="1" i="1" dirty="0"/>
              <a:t>Strategies for prevention of FGM</a:t>
            </a:r>
            <a:endParaRPr lang="en-US" i="1" dirty="0"/>
          </a:p>
        </p:txBody>
      </p:sp>
      <p:sp>
        <p:nvSpPr>
          <p:cNvPr id="3" name="Content Placeholder 2"/>
          <p:cNvSpPr>
            <a:spLocks noGrp="1"/>
          </p:cNvSpPr>
          <p:nvPr>
            <p:ph idx="1"/>
          </p:nvPr>
        </p:nvSpPr>
        <p:spPr>
          <a:xfrm>
            <a:off x="685800" y="1600778"/>
            <a:ext cx="8000527" cy="4525935"/>
          </a:xfrm>
        </p:spPr>
        <p:txBody>
          <a:bodyPr>
            <a:normAutofit/>
          </a:bodyPr>
          <a:lstStyle/>
          <a:p>
            <a:pPr marL="68580" indent="0">
              <a:buNone/>
              <a:defRPr/>
            </a:pPr>
            <a:r>
              <a:rPr lang="en-GB" b="1" dirty="0"/>
              <a:t> </a:t>
            </a:r>
            <a:r>
              <a:rPr lang="en-GB" b="1" i="1" dirty="0"/>
              <a:t>Community involvement</a:t>
            </a:r>
            <a:r>
              <a:rPr lang="en-GB" b="1" dirty="0"/>
              <a:t> </a:t>
            </a:r>
            <a:endParaRPr lang="en-GB" dirty="0"/>
          </a:p>
          <a:p>
            <a:pPr indent="-274320">
              <a:defRPr/>
            </a:pPr>
            <a:r>
              <a:rPr lang="en-GB" dirty="0"/>
              <a:t> Integrate education and counselling against FGM into health care service provision activities at community level.</a:t>
            </a:r>
          </a:p>
          <a:p>
            <a:pPr indent="-274320">
              <a:defRPr/>
            </a:pPr>
            <a:r>
              <a:rPr lang="en-GB" dirty="0"/>
              <a:t>Involve and collaborate with influential leaders and other key individuals and groups within the community as change agents against FGM.</a:t>
            </a:r>
          </a:p>
          <a:p>
            <a:pPr indent="-274320">
              <a:defRPr/>
            </a:pP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609600" y="1600778"/>
            <a:ext cx="8076727" cy="4525935"/>
          </a:xfrm>
        </p:spPr>
        <p:txBody>
          <a:bodyPr/>
          <a:lstStyle/>
          <a:p>
            <a:pPr indent="-274320">
              <a:defRPr/>
            </a:pPr>
            <a:r>
              <a:rPr lang="en-GB" dirty="0"/>
              <a:t>Visiting individual people or groups in the community as appropriate.</a:t>
            </a:r>
          </a:p>
          <a:p>
            <a:pPr indent="-274320">
              <a:defRPr/>
            </a:pPr>
            <a:r>
              <a:rPr lang="en-GB" dirty="0"/>
              <a:t>Establishing focus groups discussions on FGM. </a:t>
            </a:r>
          </a:p>
          <a:p>
            <a:pPr indent="-274320">
              <a:defRPr/>
            </a:pPr>
            <a:r>
              <a:rPr lang="en-GB" dirty="0"/>
              <a:t>Assist the people to think through the practice of FGM and its gender and human rights dimensions.</a:t>
            </a: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838200" y="1600778"/>
            <a:ext cx="7848127" cy="4525935"/>
          </a:xfrm>
        </p:spPr>
        <p:txBody>
          <a:bodyPr>
            <a:normAutofit fontScale="92500"/>
          </a:bodyPr>
          <a:lstStyle/>
          <a:p>
            <a:pPr indent="-274320">
              <a:defRPr/>
            </a:pPr>
            <a:r>
              <a:rPr lang="en-GB" dirty="0"/>
              <a:t>Identify and mobilize resources in the community that could be used in the prevention programme.</a:t>
            </a:r>
          </a:p>
          <a:p>
            <a:pPr indent="-274320">
              <a:defRPr/>
            </a:pPr>
            <a:r>
              <a:rPr lang="en-GB" dirty="0"/>
              <a:t>Suggest strategies for changing practices e.g. culturally acceptable alternative rite of passage and teaching women problem solving skills.</a:t>
            </a:r>
          </a:p>
          <a:p>
            <a:pPr indent="-274320">
              <a:defRPr/>
            </a:pPr>
            <a:r>
              <a:rPr lang="en-GB" dirty="0"/>
              <a:t>Supporting individuals and families to cope with the problems of FGM and adjusting to change.</a:t>
            </a:r>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685800" y="1600778"/>
            <a:ext cx="8000527" cy="4525935"/>
          </a:xfrm>
        </p:spPr>
        <p:txBody>
          <a:bodyPr>
            <a:normAutofit fontScale="85000" lnSpcReduction="10000"/>
          </a:bodyPr>
          <a:lstStyle/>
          <a:p>
            <a:pPr marL="68580" indent="0">
              <a:buNone/>
              <a:defRPr/>
            </a:pPr>
            <a:r>
              <a:rPr lang="en-GB" b="1" i="1" dirty="0"/>
              <a:t>Involvement of political and government leaders</a:t>
            </a:r>
            <a:endParaRPr lang="en-GB" i="1" dirty="0"/>
          </a:p>
          <a:p>
            <a:pPr indent="-274320">
              <a:defRPr/>
            </a:pPr>
            <a:r>
              <a:rPr lang="en-GB" dirty="0"/>
              <a:t>Identification of influential people, both locally and nationally.</a:t>
            </a:r>
          </a:p>
          <a:p>
            <a:pPr indent="-274320">
              <a:defRPr/>
            </a:pPr>
            <a:r>
              <a:rPr lang="en-GB" dirty="0"/>
              <a:t>Make contacts with relevant people and organize seminars or workshops.</a:t>
            </a:r>
          </a:p>
          <a:p>
            <a:pPr indent="-274320">
              <a:defRPr/>
            </a:pPr>
            <a:r>
              <a:rPr lang="en-GB" dirty="0"/>
              <a:t>Lobby influential people in all relevant forums</a:t>
            </a:r>
          </a:p>
          <a:p>
            <a:pPr indent="-274320">
              <a:defRPr/>
            </a:pPr>
            <a:r>
              <a:rPr lang="en-GB" dirty="0"/>
              <a:t>Advocacy in order to win support from the leaders</a:t>
            </a:r>
          </a:p>
          <a:p>
            <a:pPr marL="68580" indent="0">
              <a:buNone/>
              <a:defRPr/>
            </a:pPr>
            <a:endParaRPr lang="en-GB" dirty="0"/>
          </a:p>
          <a:p>
            <a:pPr marL="68580" indent="0">
              <a:buNone/>
              <a:defRPr/>
            </a:pPr>
            <a:r>
              <a:rPr lang="en-GB" b="1" i="1" dirty="0"/>
              <a:t>Identify providers’ values, attitudes and biases towards FGM</a:t>
            </a:r>
            <a:endParaRPr lang="en-US" i="1"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Strategic Approached to Tackle Gender Issues and Reproductive Rights</a:t>
            </a:r>
            <a:endParaRPr lang="en-US" i="1" dirty="0"/>
          </a:p>
        </p:txBody>
      </p:sp>
      <p:sp>
        <p:nvSpPr>
          <p:cNvPr id="3" name="Content Placeholder 2"/>
          <p:cNvSpPr>
            <a:spLocks noGrp="1"/>
          </p:cNvSpPr>
          <p:nvPr>
            <p:ph idx="1"/>
          </p:nvPr>
        </p:nvSpPr>
        <p:spPr>
          <a:xfrm>
            <a:off x="685800" y="1600778"/>
            <a:ext cx="8000527" cy="4525935"/>
          </a:xfrm>
        </p:spPr>
        <p:txBody>
          <a:bodyPr>
            <a:normAutofit fontScale="92500"/>
          </a:bodyPr>
          <a:lstStyle/>
          <a:p>
            <a:r>
              <a:rPr lang="en-US" dirty="0"/>
              <a:t>Intensification of IEC and advocacy activities against harmful practices, such as female circumcision, early </a:t>
            </a:r>
            <a:r>
              <a:rPr lang="en-US" dirty="0" err="1"/>
              <a:t>marriage,wife</a:t>
            </a:r>
            <a:r>
              <a:rPr lang="en-US" dirty="0"/>
              <a:t> inheritance, polygamy, and rape.</a:t>
            </a:r>
          </a:p>
          <a:p>
            <a:r>
              <a:rPr lang="en-US" dirty="0"/>
              <a:t>Increasing public awareness on the value of the female children and hence the need for equal treatment of girls and boys in health, nutrition, education ,socioeconomic and political activity and equitable inheritance rights.</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219200"/>
            <a:ext cx="7695727" cy="4907513"/>
          </a:xfrm>
        </p:spPr>
        <p:txBody>
          <a:bodyPr>
            <a:normAutofit/>
          </a:bodyPr>
          <a:lstStyle/>
          <a:p>
            <a:r>
              <a:rPr lang="en-US" dirty="0"/>
              <a:t>Promotion and encouragement of equal</a:t>
            </a:r>
          </a:p>
          <a:p>
            <a:pPr>
              <a:buNone/>
            </a:pPr>
            <a:r>
              <a:rPr lang="en-US" dirty="0"/>
              <a:t>	participation of men and women in all areas of family and household responsibilities, including family planning, child rearing and housework  through information and education.</a:t>
            </a:r>
          </a:p>
          <a:p>
            <a:pPr>
              <a:buNone/>
            </a:pPr>
            <a:r>
              <a:rPr lang="en-US" dirty="0"/>
              <a:t>	 Efforts should be made to ensure the provision of maternity/paternity leave for</a:t>
            </a:r>
          </a:p>
          <a:p>
            <a:pPr>
              <a:buNone/>
            </a:pPr>
            <a:r>
              <a:rPr lang="en-US" dirty="0"/>
              <a:t>	women and men to assist one another</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r>
              <a:rPr lang="en-US" dirty="0"/>
              <a:t>Advocacy for the elimination of all barriers and inequities to women’s participation in the work force to ensure that women can buy, hold and sell property and can negotiate for contracts.</a:t>
            </a:r>
          </a:p>
          <a:p>
            <a:r>
              <a:rPr lang="en-US" dirty="0"/>
              <a:t>Lobbying for the reform and enforcement of laws of marriage to  ensure marriage is entered into with full consent of both individuals at a minimum age of 18 years. Child marriage should be eliminated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latin typeface="Times New Roman" pitchFamily="18" charset="0"/>
                <a:cs typeface="Times New Roman" pitchFamily="18" charset="0"/>
              </a:rPr>
              <a:t>Tips/Criteria for successful counselling for adolescents</a:t>
            </a:r>
            <a:endParaRPr lang="en-US" i="1" dirty="0"/>
          </a:p>
        </p:txBody>
      </p:sp>
      <p:sp>
        <p:nvSpPr>
          <p:cNvPr id="3" name="Content Placeholder 2"/>
          <p:cNvSpPr>
            <a:spLocks noGrp="1"/>
          </p:cNvSpPr>
          <p:nvPr>
            <p:ph idx="1"/>
          </p:nvPr>
        </p:nvSpPr>
        <p:spPr>
          <a:xfrm>
            <a:off x="914400" y="1417087"/>
            <a:ext cx="7771927" cy="4755113"/>
          </a:xfrm>
        </p:spPr>
        <p:txBody>
          <a:bodyPr>
            <a:normAutofit fontScale="77500" lnSpcReduction="20000"/>
          </a:bodyPr>
          <a:lstStyle/>
          <a:p>
            <a:pPr>
              <a:defRPr/>
            </a:pPr>
            <a:r>
              <a:rPr lang="en-GB" dirty="0">
                <a:latin typeface="Times New Roman" pitchFamily="18" charset="0"/>
                <a:cs typeface="Times New Roman" pitchFamily="18" charset="0"/>
              </a:rPr>
              <a:t>Set the </a:t>
            </a:r>
            <a:r>
              <a:rPr lang="en-GB" u="sng" dirty="0">
                <a:latin typeface="Times New Roman" pitchFamily="18" charset="0"/>
                <a:cs typeface="Times New Roman" pitchFamily="18" charset="0"/>
              </a:rPr>
              <a:t>right climate</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Create </a:t>
            </a:r>
            <a:r>
              <a:rPr lang="en-GB" u="sng" dirty="0">
                <a:latin typeface="Times New Roman" pitchFamily="18" charset="0"/>
                <a:cs typeface="Times New Roman" pitchFamily="18" charset="0"/>
              </a:rPr>
              <a:t>trust</a:t>
            </a:r>
            <a:endParaRPr lang="en-GB" dirty="0">
              <a:latin typeface="Times New Roman" pitchFamily="18" charset="0"/>
              <a:cs typeface="Times New Roman" pitchFamily="18" charset="0"/>
            </a:endParaRPr>
          </a:p>
          <a:p>
            <a:pPr>
              <a:defRPr/>
            </a:pPr>
            <a:r>
              <a:rPr lang="en-GB" u="sng" dirty="0">
                <a:latin typeface="Times New Roman" pitchFamily="18" charset="0"/>
                <a:cs typeface="Times New Roman" pitchFamily="18" charset="0"/>
              </a:rPr>
              <a:t>Listen</a:t>
            </a:r>
            <a:r>
              <a:rPr lang="en-GB" dirty="0">
                <a:latin typeface="Times New Roman" pitchFamily="18" charset="0"/>
                <a:cs typeface="Times New Roman" pitchFamily="18" charset="0"/>
              </a:rPr>
              <a:t> carefully to what is being presented by the adolescent clients</a:t>
            </a:r>
          </a:p>
          <a:p>
            <a:pPr>
              <a:defRPr/>
            </a:pPr>
            <a:r>
              <a:rPr lang="en-GB" u="sng" dirty="0">
                <a:latin typeface="Times New Roman" pitchFamily="18" charset="0"/>
                <a:cs typeface="Times New Roman" pitchFamily="18" charset="0"/>
              </a:rPr>
              <a:t>Ask </a:t>
            </a:r>
            <a:r>
              <a:rPr lang="en-GB" dirty="0">
                <a:latin typeface="Times New Roman" pitchFamily="18" charset="0"/>
                <a:cs typeface="Times New Roman" pitchFamily="18" charset="0"/>
              </a:rPr>
              <a:t>relevant/focused questions (questions that will help the service provider and client to narrow down and focus on the problem)</a:t>
            </a:r>
          </a:p>
          <a:p>
            <a:pPr>
              <a:defRPr/>
            </a:pPr>
            <a:r>
              <a:rPr lang="en-GB" dirty="0">
                <a:latin typeface="Times New Roman" pitchFamily="18" charset="0"/>
                <a:cs typeface="Times New Roman" pitchFamily="18" charset="0"/>
              </a:rPr>
              <a:t>Use your </a:t>
            </a:r>
            <a:r>
              <a:rPr lang="en-GB" u="sng" dirty="0">
                <a:latin typeface="Times New Roman" pitchFamily="18" charset="0"/>
                <a:cs typeface="Times New Roman" pitchFamily="18" charset="0"/>
              </a:rPr>
              <a:t>knowledge of SRH</a:t>
            </a:r>
            <a:r>
              <a:rPr lang="en-GB" dirty="0">
                <a:latin typeface="Times New Roman" pitchFamily="18" charset="0"/>
                <a:cs typeface="Times New Roman" pitchFamily="18" charset="0"/>
              </a:rPr>
              <a:t> to process the different manifestations being presented e.g. LMP, prevention of pregnancy or STIs, denial, occurrence of a sexual activity, sexual violence or coercion, </a:t>
            </a:r>
            <a:r>
              <a:rPr lang="en-GB" dirty="0" err="1">
                <a:latin typeface="Times New Roman" pitchFamily="18" charset="0"/>
                <a:cs typeface="Times New Roman" pitchFamily="18" charset="0"/>
              </a:rPr>
              <a:t>etc</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Find out what are the </a:t>
            </a:r>
            <a:r>
              <a:rPr lang="en-GB" u="sng" dirty="0">
                <a:latin typeface="Times New Roman" pitchFamily="18" charset="0"/>
                <a:cs typeface="Times New Roman" pitchFamily="18" charset="0"/>
              </a:rPr>
              <a:t>causes</a:t>
            </a:r>
            <a:r>
              <a:rPr lang="en-GB" dirty="0">
                <a:latin typeface="Times New Roman" pitchFamily="18" charset="0"/>
                <a:cs typeface="Times New Roman" pitchFamily="18" charset="0"/>
              </a:rPr>
              <a:t> of the presented problem/s in order to help explore alternatives and to avoid repeat situations.</a:t>
            </a:r>
            <a:endParaRPr lang="en-US" dirty="0"/>
          </a:p>
        </p:txBody>
      </p:sp>
    </p:spTree>
    <p:extLst>
      <p:ext uri="{BB962C8B-B14F-4D97-AF65-F5344CB8AC3E}">
        <p14:creationId xmlns:p14="http://schemas.microsoft.com/office/powerpoint/2010/main" val="172755969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90600" y="1600778"/>
            <a:ext cx="7695727" cy="4525935"/>
          </a:xfrm>
        </p:spPr>
        <p:txBody>
          <a:bodyPr/>
          <a:lstStyle/>
          <a:p>
            <a:r>
              <a:rPr lang="en-US" dirty="0"/>
              <a:t>Advocacy for the elimination of all forms of violence against women, youth and children including FGM, domestic violence ,rape, all forms of exploitation and harassment.</a:t>
            </a:r>
          </a:p>
          <a:p>
            <a:r>
              <a:rPr lang="en-US" dirty="0"/>
              <a:t>   Increase the awareness and involvement of women in these activities  so that they can become more aware of their rights.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Role of the Health Worker</a:t>
            </a:r>
            <a:endParaRPr lang="en-US" i="1" dirty="0"/>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r>
              <a:rPr lang="en-US" dirty="0"/>
              <a:t>Are attentive and observant to identify signs and symptoms of abuse and follow up.</a:t>
            </a:r>
          </a:p>
          <a:p>
            <a:r>
              <a:rPr lang="en-US" dirty="0"/>
              <a:t>Provide appropriate medical care and document in the patient’s medical records the type of abuse and details of perpetrator to repair damaged self esteem.</a:t>
            </a:r>
          </a:p>
          <a:p>
            <a:r>
              <a:rPr lang="en-US" dirty="0"/>
              <a:t>Refer patients for </a:t>
            </a:r>
            <a:r>
              <a:rPr lang="en-US" dirty="0" err="1"/>
              <a:t>counselling</a:t>
            </a:r>
            <a:r>
              <a:rPr lang="en-US" dirty="0"/>
              <a:t> and to available community resources for her safety and that of her children. If need be, advise the patient on legal</a:t>
            </a:r>
          </a:p>
          <a:p>
            <a:pPr>
              <a:buNone/>
            </a:pPr>
            <a:r>
              <a:rPr lang="en-US" dirty="0"/>
              <a:t>	procedures and refer to the police for obtaining of an abstract.</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a:xfrm>
            <a:off x="914400" y="1600778"/>
            <a:ext cx="7771927" cy="4525935"/>
          </a:xfrm>
        </p:spPr>
        <p:txBody>
          <a:bodyPr/>
          <a:lstStyle/>
          <a:p>
            <a:r>
              <a:rPr lang="en-US" dirty="0"/>
              <a:t>Maintain privacy and confidentiality of patient information and records</a:t>
            </a:r>
          </a:p>
          <a:p>
            <a:r>
              <a:rPr lang="en-US" dirty="0"/>
              <a:t> In case of rape, provide </a:t>
            </a:r>
            <a:r>
              <a:rPr lang="en-US" dirty="0" err="1"/>
              <a:t>counselling</a:t>
            </a:r>
            <a:r>
              <a:rPr lang="en-US" dirty="0"/>
              <a:t> and</a:t>
            </a:r>
          </a:p>
          <a:p>
            <a:pPr>
              <a:buNone/>
            </a:pPr>
            <a:r>
              <a:rPr lang="en-US" dirty="0"/>
              <a:t>	emergency contraceptives to prevent unwanted pregnancies.</a:t>
            </a:r>
          </a:p>
          <a:p>
            <a:r>
              <a:rPr lang="en-US" dirty="0"/>
              <a:t> Understanding and sympathetic and</a:t>
            </a:r>
          </a:p>
          <a:p>
            <a:pPr>
              <a:buNone/>
            </a:pPr>
            <a:r>
              <a:rPr lang="en-US" dirty="0"/>
              <a:t>	provide emotional support.</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End…</a:t>
            </a:r>
          </a:p>
        </p:txBody>
      </p:sp>
      <p:pic>
        <p:nvPicPr>
          <p:cNvPr id="4" name="Picture 2" descr="C:\Users\YOUTH CO-ORDINATOR\Pictures\1185188_362478880550594_1616372840_n.jpg"/>
          <p:cNvPicPr>
            <a:picLocks noGrp="1" noChangeAspect="1" noChangeArrowheads="1"/>
          </p:cNvPicPr>
          <p:nvPr>
            <p:ph idx="1"/>
          </p:nvPr>
        </p:nvPicPr>
        <p:blipFill>
          <a:blip r:embed="rId2"/>
          <a:stretch>
            <a:fillRect/>
          </a:stretch>
        </p:blipFill>
        <p:spPr>
          <a:xfrm>
            <a:off x="3212630" y="8128000"/>
            <a:ext cx="7620000" cy="4758531"/>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Cont</a:t>
            </a:r>
            <a:r>
              <a:rPr lang="en-US" i="1" dirty="0"/>
              <a:t>…</a:t>
            </a:r>
          </a:p>
        </p:txBody>
      </p:sp>
      <p:sp>
        <p:nvSpPr>
          <p:cNvPr id="3" name="Content Placeholder 2"/>
          <p:cNvSpPr>
            <a:spLocks noGrp="1"/>
          </p:cNvSpPr>
          <p:nvPr>
            <p:ph idx="1"/>
          </p:nvPr>
        </p:nvSpPr>
        <p:spPr>
          <a:xfrm>
            <a:off x="914400" y="1219200"/>
            <a:ext cx="7771927" cy="4907513"/>
          </a:xfrm>
        </p:spPr>
        <p:txBody>
          <a:bodyPr>
            <a:normAutofit fontScale="77500" lnSpcReduction="20000"/>
          </a:bodyPr>
          <a:lstStyle/>
          <a:p>
            <a:pPr>
              <a:defRPr/>
            </a:pPr>
            <a:r>
              <a:rPr lang="en-GB" dirty="0">
                <a:latin typeface="Times New Roman" pitchFamily="18" charset="0"/>
                <a:cs typeface="Times New Roman" pitchFamily="18" charset="0"/>
              </a:rPr>
              <a:t>Find out how the </a:t>
            </a:r>
            <a:r>
              <a:rPr lang="en-GB" u="sng" dirty="0">
                <a:latin typeface="Times New Roman" pitchFamily="18" charset="0"/>
                <a:cs typeface="Times New Roman" pitchFamily="18" charset="0"/>
              </a:rPr>
              <a:t>problem</a:t>
            </a:r>
            <a:r>
              <a:rPr lang="en-GB" dirty="0">
                <a:latin typeface="Times New Roman" pitchFamily="18" charset="0"/>
                <a:cs typeface="Times New Roman" pitchFamily="18" charset="0"/>
              </a:rPr>
              <a:t> is </a:t>
            </a:r>
            <a:r>
              <a:rPr lang="en-GB" u="sng" dirty="0">
                <a:latin typeface="Times New Roman" pitchFamily="18" charset="0"/>
                <a:cs typeface="Times New Roman" pitchFamily="18" charset="0"/>
              </a:rPr>
              <a:t>affecting</a:t>
            </a:r>
            <a:r>
              <a:rPr lang="en-GB" dirty="0">
                <a:latin typeface="Times New Roman" pitchFamily="18" charset="0"/>
                <a:cs typeface="Times New Roman" pitchFamily="18" charset="0"/>
              </a:rPr>
              <a:t> the client (e.g. it is causing fear, anxiety, and concern, is costly </a:t>
            </a:r>
            <a:r>
              <a:rPr lang="en-GB" dirty="0" err="1">
                <a:latin typeface="Times New Roman" pitchFamily="18" charset="0"/>
                <a:cs typeface="Times New Roman" pitchFamily="18" charset="0"/>
              </a:rPr>
              <a:t>etc</a:t>
            </a:r>
            <a:r>
              <a:rPr lang="en-GB" dirty="0">
                <a:latin typeface="Times New Roman" pitchFamily="18" charset="0"/>
                <a:cs typeface="Times New Roman" pitchFamily="18" charset="0"/>
              </a:rPr>
              <a:t>).</a:t>
            </a:r>
          </a:p>
          <a:p>
            <a:pPr>
              <a:defRPr/>
            </a:pPr>
            <a:r>
              <a:rPr lang="en-GB" dirty="0">
                <a:latin typeface="Times New Roman" pitchFamily="18" charset="0"/>
                <a:cs typeface="Times New Roman" pitchFamily="18" charset="0"/>
              </a:rPr>
              <a:t>Find out </a:t>
            </a:r>
            <a:r>
              <a:rPr lang="en-GB" u="sng" dirty="0">
                <a:latin typeface="Times New Roman" pitchFamily="18" charset="0"/>
                <a:cs typeface="Times New Roman" pitchFamily="18" charset="0"/>
              </a:rPr>
              <a:t>who else</a:t>
            </a:r>
            <a:r>
              <a:rPr lang="en-GB" dirty="0">
                <a:latin typeface="Times New Roman" pitchFamily="18" charset="0"/>
                <a:cs typeface="Times New Roman" pitchFamily="18" charset="0"/>
              </a:rPr>
              <a:t> is being affected by the problem (e.g. causing conflict with parents, causing concern to parents, relatives, spouse, partner, and children).</a:t>
            </a:r>
          </a:p>
          <a:p>
            <a:pPr>
              <a:defRPr/>
            </a:pPr>
            <a:r>
              <a:rPr lang="en-GB" dirty="0">
                <a:latin typeface="Times New Roman" pitchFamily="18" charset="0"/>
                <a:cs typeface="Times New Roman" pitchFamily="18" charset="0"/>
              </a:rPr>
              <a:t>Find out </a:t>
            </a:r>
            <a:r>
              <a:rPr lang="en-GB" u="sng" dirty="0">
                <a:latin typeface="Times New Roman" pitchFamily="18" charset="0"/>
                <a:cs typeface="Times New Roman" pitchFamily="18" charset="0"/>
              </a:rPr>
              <a:t>what</a:t>
            </a:r>
            <a:r>
              <a:rPr lang="en-GB" dirty="0">
                <a:latin typeface="Times New Roman" pitchFamily="18" charset="0"/>
                <a:cs typeface="Times New Roman" pitchFamily="18" charset="0"/>
              </a:rPr>
              <a:t> is the client </a:t>
            </a:r>
            <a:r>
              <a:rPr lang="en-GB" u="sng" dirty="0">
                <a:latin typeface="Times New Roman" pitchFamily="18" charset="0"/>
                <a:cs typeface="Times New Roman" pitchFamily="18" charset="0"/>
              </a:rPr>
              <a:t>doing </a:t>
            </a:r>
            <a:r>
              <a:rPr lang="en-GB" dirty="0">
                <a:latin typeface="Times New Roman" pitchFamily="18" charset="0"/>
                <a:cs typeface="Times New Roman" pitchFamily="18" charset="0"/>
              </a:rPr>
              <a:t>about the problem/situation (i.e. how is the client coping/responding to problem).  If nothing watch out that you do not advice, tell, or provide solutions.  Rather, help the client to </a:t>
            </a:r>
            <a:r>
              <a:rPr lang="en-GB" u="sng" dirty="0">
                <a:latin typeface="Times New Roman" pitchFamily="18" charset="0"/>
                <a:cs typeface="Times New Roman" pitchFamily="18" charset="0"/>
              </a:rPr>
              <a:t>explore</a:t>
            </a:r>
            <a:r>
              <a:rPr lang="en-GB" dirty="0">
                <a:latin typeface="Times New Roman" pitchFamily="18" charset="0"/>
                <a:cs typeface="Times New Roman" pitchFamily="18" charset="0"/>
              </a:rPr>
              <a:t> alternatives.</a:t>
            </a:r>
          </a:p>
          <a:p>
            <a:pPr>
              <a:defRPr/>
            </a:pPr>
            <a:r>
              <a:rPr lang="en-GB" dirty="0">
                <a:latin typeface="Times New Roman" pitchFamily="18" charset="0"/>
                <a:cs typeface="Times New Roman" pitchFamily="18" charset="0"/>
              </a:rPr>
              <a:t>Find out what the clients </a:t>
            </a:r>
            <a:r>
              <a:rPr lang="en-GB" u="sng" dirty="0">
                <a:latin typeface="Times New Roman" pitchFamily="18" charset="0"/>
                <a:cs typeface="Times New Roman" pitchFamily="18" charset="0"/>
              </a:rPr>
              <a:t>think</a:t>
            </a:r>
            <a:r>
              <a:rPr lang="en-GB" dirty="0">
                <a:latin typeface="Times New Roman" pitchFamily="18" charset="0"/>
                <a:cs typeface="Times New Roman" pitchFamily="18" charset="0"/>
              </a:rPr>
              <a:t> they can do with the problems/situation</a:t>
            </a:r>
          </a:p>
          <a:p>
            <a:pPr>
              <a:defRPr/>
            </a:pPr>
            <a:r>
              <a:rPr lang="en-GB" dirty="0">
                <a:latin typeface="Times New Roman" pitchFamily="18" charset="0"/>
                <a:cs typeface="Times New Roman" pitchFamily="18" charset="0"/>
              </a:rPr>
              <a:t>Help client to </a:t>
            </a:r>
            <a:r>
              <a:rPr lang="en-GB" u="sng" dirty="0">
                <a:latin typeface="Times New Roman" pitchFamily="18" charset="0"/>
                <a:cs typeface="Times New Roman" pitchFamily="18" charset="0"/>
              </a:rPr>
              <a:t>explore possible solutions</a:t>
            </a:r>
            <a:r>
              <a:rPr lang="en-GB" dirty="0">
                <a:latin typeface="Times New Roman" pitchFamily="18" charset="0"/>
                <a:cs typeface="Times New Roman" pitchFamily="18" charset="0"/>
              </a:rPr>
              <a:t> to the problem</a:t>
            </a:r>
            <a:endParaRPr lang="en-US" dirty="0"/>
          </a:p>
        </p:txBody>
      </p:sp>
    </p:spTree>
    <p:extLst>
      <p:ext uri="{BB962C8B-B14F-4D97-AF65-F5344CB8AC3E}">
        <p14:creationId xmlns:p14="http://schemas.microsoft.com/office/powerpoint/2010/main" val="426670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88474"/>
            <a:ext cx="7771927" cy="4838240"/>
          </a:xfrm>
        </p:spPr>
        <p:txBody>
          <a:bodyPr>
            <a:normAutofit fontScale="85000" lnSpcReduction="20000"/>
          </a:bodyPr>
          <a:lstStyle/>
          <a:p>
            <a:pPr>
              <a:defRPr/>
            </a:pPr>
            <a:r>
              <a:rPr lang="en-GB" dirty="0">
                <a:latin typeface="Times New Roman" pitchFamily="18" charset="0"/>
                <a:cs typeface="Times New Roman" pitchFamily="18" charset="0"/>
              </a:rPr>
              <a:t>Help client explore </a:t>
            </a:r>
            <a:r>
              <a:rPr lang="en-GB" u="sng" dirty="0">
                <a:latin typeface="Times New Roman" pitchFamily="18" charset="0"/>
                <a:cs typeface="Times New Roman" pitchFamily="18" charset="0"/>
              </a:rPr>
              <a:t>alternatives</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What </a:t>
            </a:r>
            <a:r>
              <a:rPr lang="en-GB" u="sng" dirty="0">
                <a:latin typeface="Times New Roman" pitchFamily="18" charset="0"/>
                <a:cs typeface="Times New Roman" pitchFamily="18" charset="0"/>
              </a:rPr>
              <a:t>resources</a:t>
            </a:r>
            <a:r>
              <a:rPr lang="en-GB" dirty="0">
                <a:latin typeface="Times New Roman" pitchFamily="18" charset="0"/>
                <a:cs typeface="Times New Roman" pitchFamily="18" charset="0"/>
              </a:rPr>
              <a:t> are available for each suggested alternative?</a:t>
            </a:r>
          </a:p>
          <a:p>
            <a:pPr>
              <a:defRPr/>
            </a:pPr>
            <a:r>
              <a:rPr lang="en-GB" dirty="0">
                <a:latin typeface="Times New Roman" pitchFamily="18" charset="0"/>
                <a:cs typeface="Times New Roman" pitchFamily="18" charset="0"/>
              </a:rPr>
              <a:t>Explore the </a:t>
            </a:r>
            <a:r>
              <a:rPr lang="en-GB" u="sng" dirty="0">
                <a:latin typeface="Times New Roman" pitchFamily="18" charset="0"/>
                <a:cs typeface="Times New Roman" pitchFamily="18" charset="0"/>
              </a:rPr>
              <a:t>consequences</a:t>
            </a:r>
            <a:r>
              <a:rPr lang="en-GB" dirty="0">
                <a:latin typeface="Times New Roman" pitchFamily="18" charset="0"/>
                <a:cs typeface="Times New Roman" pitchFamily="18" charset="0"/>
              </a:rPr>
              <a:t> of each alternative</a:t>
            </a:r>
          </a:p>
          <a:p>
            <a:pPr>
              <a:defRPr/>
            </a:pPr>
            <a:r>
              <a:rPr lang="en-GB" dirty="0">
                <a:latin typeface="Times New Roman" pitchFamily="18" charset="0"/>
                <a:cs typeface="Times New Roman" pitchFamily="18" charset="0"/>
              </a:rPr>
              <a:t>Provide accurate and correct </a:t>
            </a:r>
            <a:r>
              <a:rPr lang="en-GB" u="sng" dirty="0">
                <a:latin typeface="Times New Roman" pitchFamily="18" charset="0"/>
                <a:cs typeface="Times New Roman" pitchFamily="18" charset="0"/>
              </a:rPr>
              <a:t>information</a:t>
            </a:r>
            <a:r>
              <a:rPr lang="en-GB" dirty="0">
                <a:latin typeface="Times New Roman" pitchFamily="18" charset="0"/>
                <a:cs typeface="Times New Roman" pitchFamily="18" charset="0"/>
              </a:rPr>
              <a:t> relevant to addressing the identified need and on the selected alternatives</a:t>
            </a:r>
          </a:p>
          <a:p>
            <a:pPr>
              <a:defRPr/>
            </a:pPr>
            <a:r>
              <a:rPr lang="en-GB" dirty="0">
                <a:latin typeface="Times New Roman" pitchFamily="18" charset="0"/>
                <a:cs typeface="Times New Roman" pitchFamily="18" charset="0"/>
              </a:rPr>
              <a:t>Help client explore the </a:t>
            </a:r>
            <a:r>
              <a:rPr lang="en-GB" u="sng" dirty="0">
                <a:latin typeface="Times New Roman" pitchFamily="18" charset="0"/>
                <a:cs typeface="Times New Roman" pitchFamily="18" charset="0"/>
              </a:rPr>
              <a:t>steps</a:t>
            </a:r>
            <a:r>
              <a:rPr lang="en-GB" dirty="0">
                <a:latin typeface="Times New Roman" pitchFamily="18" charset="0"/>
                <a:cs typeface="Times New Roman" pitchFamily="18" charset="0"/>
              </a:rPr>
              <a:t> to </a:t>
            </a:r>
            <a:r>
              <a:rPr lang="en-GB" u="sng" dirty="0">
                <a:latin typeface="Times New Roman" pitchFamily="18" charset="0"/>
                <a:cs typeface="Times New Roman" pitchFamily="18" charset="0"/>
              </a:rPr>
              <a:t>implement</a:t>
            </a:r>
            <a:r>
              <a:rPr lang="en-GB" dirty="0">
                <a:latin typeface="Times New Roman" pitchFamily="18" charset="0"/>
                <a:cs typeface="Times New Roman" pitchFamily="18" charset="0"/>
              </a:rPr>
              <a:t> the solutions/decisions made, how easy or difficult it is to implement the decisions and the consequences of the decisions made</a:t>
            </a:r>
          </a:p>
          <a:p>
            <a:pPr>
              <a:defRPr/>
            </a:pPr>
            <a:r>
              <a:rPr lang="en-GB" dirty="0">
                <a:latin typeface="Times New Roman" pitchFamily="18" charset="0"/>
                <a:cs typeface="Times New Roman" pitchFamily="18" charset="0"/>
              </a:rPr>
              <a:t>Help client take appropriate </a:t>
            </a:r>
            <a:r>
              <a:rPr lang="en-GB" u="sng" dirty="0">
                <a:latin typeface="Times New Roman" pitchFamily="18" charset="0"/>
                <a:cs typeface="Times New Roman" pitchFamily="18" charset="0"/>
              </a:rPr>
              <a:t>decisions</a:t>
            </a:r>
            <a:r>
              <a:rPr lang="en-GB" dirty="0">
                <a:latin typeface="Times New Roman" pitchFamily="18" charset="0"/>
                <a:cs typeface="Times New Roman" pitchFamily="18" charset="0"/>
              </a:rPr>
              <a:t>/</a:t>
            </a:r>
            <a:r>
              <a:rPr lang="en-GB" u="sng" dirty="0">
                <a:latin typeface="Times New Roman" pitchFamily="18" charset="0"/>
                <a:cs typeface="Times New Roman" pitchFamily="18" charset="0"/>
              </a:rPr>
              <a:t>solutions</a:t>
            </a:r>
            <a:endParaRPr lang="en-US" dirty="0"/>
          </a:p>
        </p:txBody>
      </p:sp>
    </p:spTree>
    <p:extLst>
      <p:ext uri="{BB962C8B-B14F-4D97-AF65-F5344CB8AC3E}">
        <p14:creationId xmlns:p14="http://schemas.microsoft.com/office/powerpoint/2010/main" val="246407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80"/>
                </a:solidFill>
                <a:latin typeface="Times New Roman" pitchFamily="18" charset="0"/>
                <a:cs typeface="Times New Roman" pitchFamily="18" charset="0"/>
              </a:rPr>
              <a:t> </a:t>
            </a:r>
            <a:r>
              <a:rPr lang="en-US" b="1" i="1" dirty="0">
                <a:solidFill>
                  <a:srgbClr val="800080"/>
                </a:solidFill>
                <a:latin typeface="Times New Roman" pitchFamily="18" charset="0"/>
                <a:cs typeface="Times New Roman" pitchFamily="18" charset="0"/>
              </a:rPr>
              <a:t>Youth Friendly Services</a:t>
            </a:r>
            <a:endParaRPr lang="en-US" i="1" dirty="0"/>
          </a:p>
        </p:txBody>
      </p:sp>
      <p:sp>
        <p:nvSpPr>
          <p:cNvPr id="3" name="Content Placeholder 2"/>
          <p:cNvSpPr>
            <a:spLocks noGrp="1"/>
          </p:cNvSpPr>
          <p:nvPr>
            <p:ph idx="1"/>
          </p:nvPr>
        </p:nvSpPr>
        <p:spPr>
          <a:xfrm>
            <a:off x="914400" y="1219200"/>
            <a:ext cx="7771927" cy="4907513"/>
          </a:xfrm>
        </p:spPr>
        <p:txBody>
          <a:bodyPr/>
          <a:lstStyle/>
          <a:p>
            <a:r>
              <a:rPr lang="en-US" dirty="0">
                <a:latin typeface="Times New Roman" pitchFamily="18" charset="0"/>
                <a:cs typeface="Times New Roman" pitchFamily="18" charset="0"/>
              </a:rPr>
              <a:t>Services that is accessible, acceptable and appropriate for adolescents. They are in the right place at the right price (free where necessary) and delivered in the right style to be acceptable to young people. They are  effective, safe and affordable. They meet the individual needs of young people who return when they need to and recommend these services to friends.”-WHO</a:t>
            </a:r>
            <a:endParaRPr lang="en-US" dirty="0"/>
          </a:p>
        </p:txBody>
      </p:sp>
    </p:spTree>
    <p:extLst>
      <p:ext uri="{BB962C8B-B14F-4D97-AF65-F5344CB8AC3E}">
        <p14:creationId xmlns:p14="http://schemas.microsoft.com/office/powerpoint/2010/main" val="304463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Scope of youth friendly services</a:t>
            </a:r>
            <a:endParaRPr lang="en-US" dirty="0"/>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a:defRPr/>
            </a:pPr>
            <a:r>
              <a:rPr lang="en-GB" sz="2000" dirty="0">
                <a:latin typeface="Times New Roman" pitchFamily="18" charset="0"/>
                <a:cs typeface="Times New Roman" pitchFamily="18" charset="0"/>
              </a:rPr>
              <a:t>Safe motherhood to include: -</a:t>
            </a:r>
          </a:p>
          <a:p>
            <a:pPr marL="800100" lvl="1" indent="-342900">
              <a:buFont typeface="Arial" pitchFamily="34" charset="0"/>
              <a:buChar char="•"/>
              <a:defRPr/>
            </a:pPr>
            <a:r>
              <a:rPr lang="en-GB" sz="2000" dirty="0">
                <a:latin typeface="Times New Roman" pitchFamily="18" charset="0"/>
                <a:cs typeface="Times New Roman" pitchFamily="18" charset="0"/>
              </a:rPr>
              <a:t>Family planning </a:t>
            </a:r>
          </a:p>
          <a:p>
            <a:pPr marL="800100" lvl="1" indent="-342900">
              <a:buFont typeface="Arial" pitchFamily="34" charset="0"/>
              <a:buChar char="•"/>
              <a:defRPr/>
            </a:pPr>
            <a:r>
              <a:rPr lang="en-GB" sz="2000" dirty="0">
                <a:latin typeface="Times New Roman" pitchFamily="18" charset="0"/>
                <a:cs typeface="Times New Roman" pitchFamily="18" charset="0"/>
              </a:rPr>
              <a:t>Ante-natal </a:t>
            </a:r>
            <a:r>
              <a:rPr lang="en-GB" sz="2000" dirty="0" err="1">
                <a:latin typeface="Times New Roman" pitchFamily="18" charset="0"/>
                <a:cs typeface="Times New Roman" pitchFamily="18" charset="0"/>
              </a:rPr>
              <a:t>care,Safe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delivery.Post</a:t>
            </a:r>
            <a:r>
              <a:rPr lang="en-GB" sz="2000" dirty="0">
                <a:latin typeface="Times New Roman" pitchFamily="18" charset="0"/>
                <a:cs typeface="Times New Roman" pitchFamily="18" charset="0"/>
              </a:rPr>
              <a:t> partum </a:t>
            </a:r>
            <a:r>
              <a:rPr lang="en-GB" sz="2000" dirty="0" err="1">
                <a:latin typeface="Times New Roman" pitchFamily="18" charset="0"/>
                <a:cs typeface="Times New Roman" pitchFamily="18" charset="0"/>
              </a:rPr>
              <a:t>care,Maternal</a:t>
            </a:r>
            <a:r>
              <a:rPr lang="en-GB" sz="2000" dirty="0">
                <a:latin typeface="Times New Roman" pitchFamily="18" charset="0"/>
                <a:cs typeface="Times New Roman" pitchFamily="18" charset="0"/>
              </a:rPr>
              <a:t> nutrition</a:t>
            </a:r>
          </a:p>
          <a:p>
            <a:pPr marL="800100" lvl="1" indent="-342900">
              <a:buFont typeface="Arial" pitchFamily="34" charset="0"/>
              <a:buChar char="•"/>
              <a:defRPr/>
            </a:pPr>
            <a:r>
              <a:rPr lang="en-GB" sz="2000" dirty="0">
                <a:latin typeface="Times New Roman" pitchFamily="18" charset="0"/>
                <a:cs typeface="Times New Roman" pitchFamily="18" charset="0"/>
              </a:rPr>
              <a:t>Post abortion care</a:t>
            </a:r>
          </a:p>
          <a:p>
            <a:pPr marL="800100" lvl="1" indent="-342900">
              <a:buFont typeface="Arial" pitchFamily="34" charset="0"/>
              <a:buChar char="•"/>
              <a:defRPr/>
            </a:pPr>
            <a:r>
              <a:rPr lang="en-GB" sz="2000" dirty="0">
                <a:latin typeface="Times New Roman" pitchFamily="18" charset="0"/>
                <a:cs typeface="Times New Roman" pitchFamily="18" charset="0"/>
              </a:rPr>
              <a:t>PMTCT</a:t>
            </a:r>
          </a:p>
          <a:p>
            <a:pPr marL="800100" lvl="1" indent="-342900">
              <a:buFont typeface="Arial" pitchFamily="34" charset="0"/>
              <a:buChar char="•"/>
              <a:defRPr/>
            </a:pPr>
            <a:r>
              <a:rPr lang="en-GB" sz="2000" dirty="0">
                <a:latin typeface="Times New Roman" pitchFamily="18" charset="0"/>
                <a:cs typeface="Times New Roman" pitchFamily="18" charset="0"/>
              </a:rPr>
              <a:t>Neonatal care</a:t>
            </a:r>
          </a:p>
          <a:p>
            <a:pPr>
              <a:defRPr/>
            </a:pPr>
            <a:r>
              <a:rPr lang="en-GB" sz="2000" dirty="0">
                <a:latin typeface="Times New Roman" pitchFamily="18" charset="0"/>
                <a:cs typeface="Times New Roman" pitchFamily="18" charset="0"/>
              </a:rPr>
              <a:t>Sexual reproductive health information/guidance and counselling</a:t>
            </a:r>
          </a:p>
          <a:p>
            <a:pPr algn="just">
              <a:tabLst>
                <a:tab pos="228600" algn="l"/>
              </a:tabLst>
              <a:defRPr/>
            </a:pPr>
            <a:r>
              <a:rPr lang="en-GB" sz="2000" dirty="0">
                <a:latin typeface="Times New Roman" pitchFamily="18" charset="0"/>
                <a:ea typeface="Times New Roman"/>
                <a:cs typeface="Times New Roman" pitchFamily="18" charset="0"/>
              </a:rPr>
              <a:t>Counselling</a:t>
            </a:r>
          </a:p>
          <a:p>
            <a:pPr algn="just">
              <a:tabLst>
                <a:tab pos="228600" algn="l"/>
              </a:tabLst>
              <a:defRPr/>
            </a:pPr>
            <a:r>
              <a:rPr lang="en-GB" sz="2000" dirty="0">
                <a:latin typeface="Times New Roman" pitchFamily="18" charset="0"/>
                <a:ea typeface="Times New Roman"/>
                <a:cs typeface="Times New Roman" pitchFamily="18" charset="0"/>
              </a:rPr>
              <a:t>Education through: -</a:t>
            </a:r>
          </a:p>
          <a:p>
            <a:pPr marL="800100" lvl="1" indent="-342900" algn="just">
              <a:buFont typeface="Arial" pitchFamily="34" charset="0"/>
              <a:buChar char="•"/>
              <a:tabLst>
                <a:tab pos="457200" algn="l"/>
              </a:tabLst>
              <a:defRPr/>
            </a:pPr>
            <a:r>
              <a:rPr lang="en-GB" sz="2000" dirty="0">
                <a:latin typeface="Times New Roman" pitchFamily="18" charset="0"/>
                <a:ea typeface="Times New Roman"/>
                <a:cs typeface="Times New Roman" pitchFamily="18" charset="0"/>
              </a:rPr>
              <a:t>Health talks </a:t>
            </a:r>
          </a:p>
          <a:p>
            <a:pPr marL="800100" lvl="1" indent="-342900" algn="just">
              <a:buFont typeface="Arial" pitchFamily="34" charset="0"/>
              <a:buChar char="•"/>
              <a:tabLst>
                <a:tab pos="457200" algn="l"/>
              </a:tabLst>
              <a:defRPr/>
            </a:pPr>
            <a:r>
              <a:rPr lang="en-GB" sz="2000" dirty="0">
                <a:latin typeface="Times New Roman" pitchFamily="18" charset="0"/>
                <a:ea typeface="Times New Roman"/>
                <a:cs typeface="Times New Roman" pitchFamily="18" charset="0"/>
              </a:rPr>
              <a:t>IEC</a:t>
            </a:r>
          </a:p>
          <a:p>
            <a:pPr marL="800100" lvl="1" indent="-342900" algn="just">
              <a:buFont typeface="Arial" pitchFamily="34" charset="0"/>
              <a:buChar char="•"/>
              <a:tabLst>
                <a:tab pos="457200" algn="l"/>
              </a:tabLst>
              <a:defRPr/>
            </a:pPr>
            <a:r>
              <a:rPr lang="en-GB" sz="2000" dirty="0">
                <a:latin typeface="Times New Roman" pitchFamily="18" charset="0"/>
                <a:ea typeface="Times New Roman"/>
                <a:cs typeface="Times New Roman" pitchFamily="18" charset="0"/>
              </a:rPr>
              <a:t>Micro teaching</a:t>
            </a:r>
          </a:p>
          <a:p>
            <a:pPr marL="800100" lvl="1" indent="-342900" algn="just">
              <a:buFont typeface="Arial" pitchFamily="34" charset="0"/>
              <a:buChar char="•"/>
              <a:tabLst>
                <a:tab pos="457200" algn="l"/>
              </a:tabLst>
              <a:defRPr/>
            </a:pPr>
            <a:r>
              <a:rPr lang="en-GB" sz="2000" dirty="0">
                <a:latin typeface="Times New Roman" pitchFamily="18" charset="0"/>
                <a:ea typeface="Times New Roman"/>
                <a:cs typeface="Times New Roman" pitchFamily="18" charset="0"/>
              </a:rPr>
              <a:t>Mass Media</a:t>
            </a:r>
          </a:p>
          <a:p>
            <a:pPr marL="800100" lvl="1" indent="-342900" algn="just">
              <a:buFont typeface="Arial" pitchFamily="34" charset="0"/>
              <a:buChar char="•"/>
              <a:tabLst>
                <a:tab pos="457200" algn="l"/>
              </a:tabLst>
              <a:defRPr/>
            </a:pPr>
            <a:r>
              <a:rPr lang="en-GB" sz="2000" dirty="0">
                <a:latin typeface="Times New Roman" pitchFamily="18" charset="0"/>
                <a:ea typeface="Times New Roman"/>
                <a:cs typeface="Times New Roman" pitchFamily="18" charset="0"/>
              </a:rPr>
              <a:t>Community groups – youth groups, clubs, churches, </a:t>
            </a:r>
            <a:r>
              <a:rPr lang="en-GB" sz="2000" dirty="0" err="1">
                <a:latin typeface="Times New Roman" pitchFamily="18" charset="0"/>
                <a:ea typeface="Times New Roman"/>
                <a:cs typeface="Times New Roman" pitchFamily="18" charset="0"/>
              </a:rPr>
              <a:t>barazas</a:t>
            </a:r>
            <a:r>
              <a:rPr lang="en-GB" sz="2000" dirty="0">
                <a:latin typeface="Times New Roman" pitchFamily="18" charset="0"/>
                <a:ea typeface="Times New Roman"/>
                <a:cs typeface="Times New Roman" pitchFamily="18" charset="0"/>
              </a:rPr>
              <a:t>, etc.</a:t>
            </a:r>
          </a:p>
          <a:p>
            <a:pPr algn="just">
              <a:tabLst>
                <a:tab pos="228600" algn="l"/>
              </a:tabLst>
              <a:defRPr/>
            </a:pPr>
            <a:r>
              <a:rPr lang="en-GB" sz="2000" dirty="0">
                <a:latin typeface="Times New Roman" pitchFamily="18" charset="0"/>
                <a:ea typeface="Times New Roman"/>
                <a:cs typeface="Times New Roman" pitchFamily="18" charset="0"/>
              </a:rPr>
              <a:t>Provision of quality reproductive health services</a:t>
            </a:r>
          </a:p>
          <a:p>
            <a:pPr algn="just">
              <a:tabLst>
                <a:tab pos="228600" algn="l"/>
              </a:tabLst>
              <a:defRPr/>
            </a:pPr>
            <a:r>
              <a:rPr lang="en-GB" sz="2000" dirty="0">
                <a:latin typeface="Times New Roman" pitchFamily="18" charset="0"/>
                <a:ea typeface="Times New Roman"/>
                <a:cs typeface="Times New Roman" pitchFamily="18" charset="0"/>
              </a:rPr>
              <a:t>Referral to youth friendly clubs and other support organizations</a:t>
            </a:r>
            <a:endParaRPr lang="en-US" dirty="0"/>
          </a:p>
        </p:txBody>
      </p:sp>
    </p:spTree>
    <p:extLst>
      <p:ext uri="{BB962C8B-B14F-4D97-AF65-F5344CB8AC3E}">
        <p14:creationId xmlns:p14="http://schemas.microsoft.com/office/powerpoint/2010/main" val="226634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800080"/>
                </a:solidFill>
                <a:latin typeface="Times New Roman" pitchFamily="18" charset="0"/>
                <a:cs typeface="Times New Roman" pitchFamily="18" charset="0"/>
              </a:rPr>
              <a:t>Minimum conditions for YFS</a:t>
            </a:r>
            <a:endParaRPr lang="en-US" b="1" i="1" dirty="0"/>
          </a:p>
        </p:txBody>
      </p:sp>
      <p:sp>
        <p:nvSpPr>
          <p:cNvPr id="3" name="Content Placeholder 2"/>
          <p:cNvSpPr>
            <a:spLocks noGrp="1"/>
          </p:cNvSpPr>
          <p:nvPr>
            <p:ph idx="1"/>
          </p:nvPr>
        </p:nvSpPr>
        <p:spPr>
          <a:xfrm>
            <a:off x="914400" y="1295400"/>
            <a:ext cx="7771927" cy="4831313"/>
          </a:xfrm>
        </p:spPr>
        <p:txBody>
          <a:bodyPr/>
          <a:lstStyle/>
          <a:p>
            <a:pPr>
              <a:buFontTx/>
              <a:buChar char="•"/>
            </a:pPr>
            <a:r>
              <a:rPr lang="en-US" dirty="0">
                <a:latin typeface="Times New Roman" pitchFamily="18" charset="0"/>
                <a:cs typeface="Times New Roman" pitchFamily="18" charset="0"/>
              </a:rPr>
              <a:t>Affordability and accessibility</a:t>
            </a:r>
          </a:p>
          <a:p>
            <a:pPr>
              <a:buFontTx/>
              <a:buChar char="•"/>
            </a:pPr>
            <a:r>
              <a:rPr lang="en-US" dirty="0">
                <a:latin typeface="Times New Roman" pitchFamily="18" charset="0"/>
                <a:cs typeface="Times New Roman" pitchFamily="18" charset="0"/>
              </a:rPr>
              <a:t>Safe and basic range of services</a:t>
            </a:r>
          </a:p>
          <a:p>
            <a:pPr>
              <a:buFontTx/>
              <a:buChar char="•"/>
            </a:pPr>
            <a:r>
              <a:rPr lang="en-US" dirty="0">
                <a:latin typeface="Times New Roman" pitchFamily="18" charset="0"/>
                <a:cs typeface="Times New Roman" pitchFamily="18" charset="0"/>
              </a:rPr>
              <a:t>Privacy and confidentiality</a:t>
            </a:r>
          </a:p>
          <a:p>
            <a:pPr>
              <a:buFontTx/>
              <a:buChar char="•"/>
            </a:pPr>
            <a:r>
              <a:rPr lang="en-US" dirty="0">
                <a:latin typeface="Times New Roman" pitchFamily="18" charset="0"/>
                <a:cs typeface="Times New Roman" pitchFamily="18" charset="0"/>
              </a:rPr>
              <a:t>Provider attitude/competence</a:t>
            </a:r>
          </a:p>
          <a:p>
            <a:pPr>
              <a:buFontTx/>
              <a:buChar char="•"/>
            </a:pPr>
            <a:r>
              <a:rPr lang="en-US" dirty="0">
                <a:latin typeface="Times New Roman" pitchFamily="18" charset="0"/>
                <a:cs typeface="Times New Roman" pitchFamily="18" charset="0"/>
              </a:rPr>
              <a:t>Quality and consistency</a:t>
            </a:r>
          </a:p>
          <a:p>
            <a:pPr>
              <a:buFontTx/>
              <a:buChar char="•"/>
            </a:pPr>
            <a:r>
              <a:rPr lang="en-US" dirty="0">
                <a:latin typeface="Times New Roman" pitchFamily="18" charset="0"/>
                <a:cs typeface="Times New Roman" pitchFamily="18" charset="0"/>
              </a:rPr>
              <a:t>Reliability and sustainability</a:t>
            </a:r>
          </a:p>
          <a:p>
            <a:pPr>
              <a:buFontTx/>
              <a:buChar char="•"/>
            </a:pPr>
            <a:r>
              <a:rPr lang="en-US" dirty="0">
                <a:latin typeface="Times New Roman" pitchFamily="18" charset="0"/>
                <a:cs typeface="Times New Roman" pitchFamily="18" charset="0"/>
              </a:rPr>
              <a:t>Inbuilt Monitoring and Evaluation system</a:t>
            </a:r>
            <a:endParaRPr lang="en-US" dirty="0"/>
          </a:p>
        </p:txBody>
      </p:sp>
    </p:spTree>
    <p:extLst>
      <p:ext uri="{BB962C8B-B14F-4D97-AF65-F5344CB8AC3E}">
        <p14:creationId xmlns:p14="http://schemas.microsoft.com/office/powerpoint/2010/main" val="346611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28600"/>
            <a:ext cx="7771927" cy="5898113"/>
          </a:xfrm>
        </p:spPr>
        <p:txBody>
          <a:bodyPr/>
          <a:lstStyle/>
          <a:p>
            <a:r>
              <a:rPr lang="en-US" sz="2800" dirty="0"/>
              <a:t>Sexuality is a central aspect of being human [that endures] throughout life and encompasses </a:t>
            </a:r>
            <a:r>
              <a:rPr lang="en-US" sz="2800" dirty="0" err="1"/>
              <a:t>sex,gender</a:t>
            </a:r>
            <a:r>
              <a:rPr lang="en-US" sz="2800" dirty="0"/>
              <a:t> identities and roles, sexual orientation, eroticism, pleasure, intimacy, and reproduction.</a:t>
            </a:r>
          </a:p>
          <a:p>
            <a:r>
              <a:rPr lang="en-US" sz="2800" dirty="0"/>
              <a:t>Sexuality is experienced and expressed in thoughts, fantasies, desires, beliefs, attitudes, values, </a:t>
            </a:r>
            <a:r>
              <a:rPr lang="en-US" sz="2800" dirty="0" err="1"/>
              <a:t>behaviours</a:t>
            </a:r>
            <a:r>
              <a:rPr lang="en-US" sz="2800" dirty="0"/>
              <a:t>, practices, roles, and relationships.  Sexuality is influenced by the interaction of biological, psychological, social, economic, political, cultural, ethical, legal, historical, religious, and spiritual factors.</a:t>
            </a:r>
          </a:p>
        </p:txBody>
      </p:sp>
    </p:spTree>
    <p:extLst>
      <p:ext uri="{BB962C8B-B14F-4D97-AF65-F5344CB8AC3E}">
        <p14:creationId xmlns:p14="http://schemas.microsoft.com/office/powerpoint/2010/main" val="133929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Why </a:t>
            </a:r>
            <a:r>
              <a:rPr lang="en-US" b="1" i="1" dirty="0" err="1">
                <a:latin typeface="Times New Roman" pitchFamily="18" charset="0"/>
                <a:cs typeface="Times New Roman" pitchFamily="18" charset="0"/>
              </a:rPr>
              <a:t>Yfs</a:t>
            </a:r>
            <a:endParaRPr lang="en-US" b="1" i="1" dirty="0"/>
          </a:p>
        </p:txBody>
      </p:sp>
      <p:sp>
        <p:nvSpPr>
          <p:cNvPr id="3" name="Content Placeholder 2"/>
          <p:cNvSpPr>
            <a:spLocks noGrp="1"/>
          </p:cNvSpPr>
          <p:nvPr>
            <p:ph idx="1"/>
          </p:nvPr>
        </p:nvSpPr>
        <p:spPr>
          <a:xfrm>
            <a:off x="914400" y="1246910"/>
            <a:ext cx="7771927" cy="4879804"/>
          </a:xfrm>
        </p:spPr>
        <p:txBody>
          <a:bodyPr/>
          <a:lstStyle/>
          <a:p>
            <a:r>
              <a:rPr lang="en-US" dirty="0">
                <a:latin typeface="Times New Roman" pitchFamily="18" charset="0"/>
                <a:cs typeface="Times New Roman" pitchFamily="18" charset="0"/>
              </a:rPr>
              <a:t>Reduce the burden of disease</a:t>
            </a:r>
          </a:p>
          <a:p>
            <a:r>
              <a:rPr lang="en-US" dirty="0">
                <a:latin typeface="Times New Roman" pitchFamily="18" charset="0"/>
                <a:cs typeface="Times New Roman" pitchFamily="18" charset="0"/>
              </a:rPr>
              <a:t>Invest in health</a:t>
            </a:r>
          </a:p>
          <a:p>
            <a:pPr lvl="1"/>
            <a:r>
              <a:rPr lang="en-US" dirty="0">
                <a:latin typeface="Times New Roman" pitchFamily="18" charset="0"/>
                <a:cs typeface="Times New Roman" pitchFamily="18" charset="0"/>
              </a:rPr>
              <a:t>What health problems are facing the youth/adolescents</a:t>
            </a:r>
          </a:p>
          <a:p>
            <a:r>
              <a:rPr lang="en-US" dirty="0">
                <a:latin typeface="Times New Roman" pitchFamily="18" charset="0"/>
                <a:cs typeface="Times New Roman" pitchFamily="18" charset="0"/>
              </a:rPr>
              <a:t>Deliver on human rights</a:t>
            </a:r>
          </a:p>
          <a:p>
            <a:r>
              <a:rPr lang="en-US" dirty="0">
                <a:latin typeface="Times New Roman" pitchFamily="18" charset="0"/>
                <a:cs typeface="Times New Roman" pitchFamily="18" charset="0"/>
              </a:rPr>
              <a:t>Protect human capital</a:t>
            </a:r>
            <a:endParaRPr lang="en-US" dirty="0"/>
          </a:p>
        </p:txBody>
      </p:sp>
    </p:spTree>
    <p:extLst>
      <p:ext uri="{BB962C8B-B14F-4D97-AF65-F5344CB8AC3E}">
        <p14:creationId xmlns:p14="http://schemas.microsoft.com/office/powerpoint/2010/main" val="347057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Approaches for delivery of YFS</a:t>
            </a:r>
            <a:endParaRPr lang="en-US" b="1" i="1" dirty="0"/>
          </a:p>
        </p:txBody>
      </p:sp>
      <p:sp>
        <p:nvSpPr>
          <p:cNvPr id="3" name="Content Placeholder 2"/>
          <p:cNvSpPr>
            <a:spLocks noGrp="1"/>
          </p:cNvSpPr>
          <p:nvPr>
            <p:ph idx="1"/>
          </p:nvPr>
        </p:nvSpPr>
        <p:spPr>
          <a:xfrm>
            <a:off x="990600" y="1219200"/>
            <a:ext cx="7695727" cy="4907513"/>
          </a:xfrm>
        </p:spPr>
        <p:txBody>
          <a:bodyPr>
            <a:normAutofit fontScale="92500" lnSpcReduction="10000"/>
          </a:bodyPr>
          <a:lstStyle/>
          <a:p>
            <a:pPr marL="609600" indent="-609600">
              <a:lnSpc>
                <a:spcPct val="90000"/>
              </a:lnSpc>
              <a:buFont typeface="Wingdings" pitchFamily="2" charset="2"/>
              <a:buAutoNum type="arabicPeriod"/>
            </a:pPr>
            <a:r>
              <a:rPr lang="en-US" b="1" i="1" dirty="0">
                <a:latin typeface="Times New Roman" pitchFamily="18" charset="0"/>
                <a:cs typeface="Times New Roman" pitchFamily="18" charset="0"/>
              </a:rPr>
              <a:t>The Targeted Approach</a:t>
            </a:r>
          </a:p>
          <a:p>
            <a:pPr marL="609600" indent="-609600">
              <a:lnSpc>
                <a:spcPct val="90000"/>
              </a:lnSpc>
              <a:buFontTx/>
              <a:buChar char="•"/>
            </a:pPr>
            <a:r>
              <a:rPr lang="en-US" dirty="0">
                <a:latin typeface="Times New Roman" pitchFamily="18" charset="0"/>
                <a:cs typeface="Times New Roman" pitchFamily="18" charset="0"/>
              </a:rPr>
              <a:t>Services are designed and planned for youth alone</a:t>
            </a:r>
          </a:p>
          <a:p>
            <a:pPr marL="609600" indent="-609600">
              <a:lnSpc>
                <a:spcPct val="90000"/>
              </a:lnSpc>
              <a:buFontTx/>
              <a:buChar char="•"/>
            </a:pPr>
            <a:r>
              <a:rPr lang="en-US" dirty="0">
                <a:latin typeface="Times New Roman" pitchFamily="18" charset="0"/>
                <a:cs typeface="Times New Roman" pitchFamily="18" charset="0"/>
              </a:rPr>
              <a:t>Offered in settings that meet only the needs of the youth and does not include other groups.</a:t>
            </a:r>
          </a:p>
          <a:p>
            <a:pPr marL="609600" indent="-609600">
              <a:lnSpc>
                <a:spcPct val="90000"/>
              </a:lnSpc>
              <a:buFontTx/>
              <a:buAutoNum type="arabicPeriod" startAt="2"/>
            </a:pPr>
            <a:r>
              <a:rPr lang="en-US" b="1" i="1" dirty="0">
                <a:latin typeface="Times New Roman" pitchFamily="18" charset="0"/>
                <a:cs typeface="Times New Roman" pitchFamily="18" charset="0"/>
              </a:rPr>
              <a:t>The integrated approach</a:t>
            </a:r>
          </a:p>
          <a:p>
            <a:pPr marL="609600" indent="-609600">
              <a:lnSpc>
                <a:spcPct val="90000"/>
              </a:lnSpc>
              <a:buFontTx/>
              <a:buChar char="•"/>
            </a:pPr>
            <a:r>
              <a:rPr lang="en-US" dirty="0">
                <a:latin typeface="Times New Roman" pitchFamily="18" charset="0"/>
                <a:cs typeface="Times New Roman" pitchFamily="18" charset="0"/>
              </a:rPr>
              <a:t>Young people receive services as part of the general public</a:t>
            </a:r>
          </a:p>
          <a:p>
            <a:pPr marL="609600" indent="-609600">
              <a:lnSpc>
                <a:spcPct val="90000"/>
              </a:lnSpc>
              <a:buFontTx/>
              <a:buChar char="•"/>
            </a:pPr>
            <a:r>
              <a:rPr lang="en-US" dirty="0">
                <a:latin typeface="Times New Roman" pitchFamily="18" charset="0"/>
                <a:cs typeface="Times New Roman" pitchFamily="18" charset="0"/>
              </a:rPr>
              <a:t>Special arrangements are made to make the services more acceptable to them.</a:t>
            </a:r>
          </a:p>
          <a:p>
            <a:endParaRPr lang="en-US" dirty="0"/>
          </a:p>
        </p:txBody>
      </p:sp>
    </p:spTree>
    <p:extLst>
      <p:ext uri="{BB962C8B-B14F-4D97-AF65-F5344CB8AC3E}">
        <p14:creationId xmlns:p14="http://schemas.microsoft.com/office/powerpoint/2010/main" val="2753087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normAutofit fontScale="90000"/>
          </a:bodyPr>
          <a:lstStyle/>
          <a:p>
            <a:r>
              <a:rPr lang="en-US" b="1" i="1" dirty="0">
                <a:latin typeface="Times New Roman" pitchFamily="18" charset="0"/>
                <a:cs typeface="Times New Roman" pitchFamily="18" charset="0"/>
              </a:rPr>
              <a:t>Models for youth friendly services</a:t>
            </a:r>
            <a:endParaRPr lang="en-US" b="1" i="1"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models are;</a:t>
            </a:r>
          </a:p>
          <a:p>
            <a:pPr lvl="2">
              <a:buFont typeface="Wingdings" pitchFamily="2" charset="2"/>
              <a:buChar char="v"/>
            </a:pPr>
            <a:r>
              <a:rPr lang="en-US" sz="3200" dirty="0">
                <a:latin typeface="Times New Roman" pitchFamily="18" charset="0"/>
                <a:cs typeface="Times New Roman" pitchFamily="18" charset="0"/>
              </a:rPr>
              <a:t>Clinic based</a:t>
            </a:r>
          </a:p>
          <a:p>
            <a:pPr lvl="2">
              <a:buFont typeface="Wingdings" pitchFamily="2" charset="2"/>
              <a:buChar char="v"/>
            </a:pPr>
            <a:r>
              <a:rPr lang="en-US" sz="3200" dirty="0">
                <a:latin typeface="Times New Roman" pitchFamily="18" charset="0"/>
                <a:cs typeface="Times New Roman" pitchFamily="18" charset="0"/>
              </a:rPr>
              <a:t>Youth center </a:t>
            </a:r>
          </a:p>
          <a:p>
            <a:pPr lvl="2">
              <a:buFont typeface="Wingdings" pitchFamily="2" charset="2"/>
              <a:buChar char="v"/>
            </a:pPr>
            <a:r>
              <a:rPr lang="en-US" sz="3200" dirty="0">
                <a:latin typeface="Times New Roman" pitchFamily="18" charset="0"/>
                <a:cs typeface="Times New Roman" pitchFamily="18" charset="0"/>
              </a:rPr>
              <a:t>School based</a:t>
            </a:r>
            <a:endParaRPr lang="en-US" dirty="0"/>
          </a:p>
        </p:txBody>
      </p:sp>
    </p:spTree>
    <p:extLst>
      <p:ext uri="{BB962C8B-B14F-4D97-AF65-F5344CB8AC3E}">
        <p14:creationId xmlns:p14="http://schemas.microsoft.com/office/powerpoint/2010/main" val="197322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a:t>CLINIC BASED MODEL</a:t>
            </a:r>
            <a:endParaRPr lang="en-US" i="1" dirty="0"/>
          </a:p>
        </p:txBody>
      </p:sp>
      <p:sp>
        <p:nvSpPr>
          <p:cNvPr id="3" name="Content Placeholder 2"/>
          <p:cNvSpPr>
            <a:spLocks noGrp="1"/>
          </p:cNvSpPr>
          <p:nvPr>
            <p:ph sz="half" idx="1"/>
          </p:nvPr>
        </p:nvSpPr>
        <p:spPr>
          <a:xfrm>
            <a:off x="838200" y="762000"/>
            <a:ext cx="4429128" cy="5410200"/>
          </a:xfrm>
        </p:spPr>
        <p:txBody>
          <a:bodyPr>
            <a:normAutofit fontScale="70000" lnSpcReduction="20000"/>
          </a:bodyPr>
          <a:lstStyle/>
          <a:p>
            <a:pPr marL="0" indent="0">
              <a:buNone/>
            </a:pPr>
            <a:r>
              <a:rPr lang="en-US" dirty="0"/>
              <a:t>1. Counseling services on Sexuality * Growing up* Relationships* Prevention of pregnancy,* Abstinence, consequence of unsafe abortion* STIs and HIV/AIDS * Substance and Drug abuse* Contraception* Career * Rape Prevention * Unsafe abortion and abortion Prevention * Nutrition * Male involvement in RH * Parenting * Ante and post natal care  * Skilled attendance</a:t>
            </a:r>
          </a:p>
          <a:p>
            <a:pPr marL="0" indent="0">
              <a:buNone/>
            </a:pPr>
            <a:r>
              <a:rPr lang="en-US" dirty="0"/>
              <a:t>2. Provision of information and Education on Reproductive health</a:t>
            </a:r>
          </a:p>
          <a:p>
            <a:pPr marL="0" indent="0">
              <a:buNone/>
            </a:pPr>
            <a:r>
              <a:rPr lang="en-US" dirty="0"/>
              <a:t>3. Training in livelihood and life skills</a:t>
            </a:r>
          </a:p>
          <a:p>
            <a:pPr marL="0" indent="0">
              <a:buNone/>
            </a:pPr>
            <a:r>
              <a:rPr lang="en-US" dirty="0"/>
              <a:t>4. Availability of IEC, audio/visual Materials</a:t>
            </a:r>
          </a:p>
          <a:p>
            <a:pPr marL="0" indent="0">
              <a:buNone/>
            </a:pPr>
            <a:r>
              <a:rPr lang="en-US" dirty="0"/>
              <a:t>5. Promoting community Based/School Based outreach IEC activities Working with peer youth educators</a:t>
            </a:r>
          </a:p>
          <a:p>
            <a:endParaRPr lang="en-US" dirty="0"/>
          </a:p>
        </p:txBody>
      </p:sp>
      <p:sp>
        <p:nvSpPr>
          <p:cNvPr id="4" name="Content Placeholder 3"/>
          <p:cNvSpPr>
            <a:spLocks noGrp="1"/>
          </p:cNvSpPr>
          <p:nvPr>
            <p:ph sz="half" idx="2"/>
          </p:nvPr>
        </p:nvSpPr>
        <p:spPr>
          <a:xfrm>
            <a:off x="5419729" y="762000"/>
            <a:ext cx="3627289" cy="5994400"/>
          </a:xfrm>
        </p:spPr>
        <p:txBody>
          <a:bodyPr>
            <a:normAutofit fontScale="70000" lnSpcReduction="20000"/>
          </a:bodyPr>
          <a:lstStyle/>
          <a:p>
            <a:pPr marL="0" indent="0">
              <a:buNone/>
            </a:pPr>
            <a:endParaRPr lang="en-US" dirty="0"/>
          </a:p>
          <a:p>
            <a:pPr marL="0" indent="0">
              <a:buNone/>
            </a:pPr>
            <a:r>
              <a:rPr lang="en-US" dirty="0"/>
              <a:t>6. Provision of contraceptives</a:t>
            </a:r>
          </a:p>
          <a:p>
            <a:pPr marL="0" indent="0">
              <a:buNone/>
            </a:pPr>
            <a:r>
              <a:rPr lang="en-US" dirty="0"/>
              <a:t>7. Recreation facilities (In and Out door games)</a:t>
            </a:r>
          </a:p>
          <a:p>
            <a:pPr marL="0" indent="0">
              <a:buNone/>
            </a:pPr>
            <a:r>
              <a:rPr lang="en-US" dirty="0"/>
              <a:t>8. Screening and treatment of STDs, HIV/AIDS (Where possible)</a:t>
            </a:r>
          </a:p>
          <a:p>
            <a:pPr marL="0" indent="0">
              <a:buNone/>
            </a:pPr>
            <a:r>
              <a:rPr lang="en-US" dirty="0"/>
              <a:t>9. Voluntary counseling and testing VCT</a:t>
            </a:r>
          </a:p>
          <a:p>
            <a:pPr marL="0" indent="0">
              <a:buNone/>
            </a:pPr>
            <a:r>
              <a:rPr lang="en-US" dirty="0"/>
              <a:t>10. Curative services for minor illnesses including ante and postnatal care</a:t>
            </a:r>
          </a:p>
          <a:p>
            <a:pPr marL="0" indent="0">
              <a:buNone/>
            </a:pPr>
            <a:r>
              <a:rPr lang="en-US" dirty="0"/>
              <a:t>11. Comprehensive post rape care, </a:t>
            </a:r>
          </a:p>
          <a:p>
            <a:pPr marL="0" indent="0">
              <a:buNone/>
            </a:pPr>
            <a:endParaRPr lang="en-US" dirty="0"/>
          </a:p>
          <a:p>
            <a:pPr marL="0" indent="0">
              <a:buNone/>
            </a:pPr>
            <a:r>
              <a:rPr lang="en-US" dirty="0"/>
              <a:t>Linkage to school based and Youth center based model</a:t>
            </a:r>
          </a:p>
          <a:p>
            <a:r>
              <a:rPr lang="en-US" dirty="0"/>
              <a:t>Refer where necessary</a:t>
            </a:r>
          </a:p>
        </p:txBody>
      </p:sp>
    </p:spTree>
    <p:extLst>
      <p:ext uri="{BB962C8B-B14F-4D97-AF65-F5344CB8AC3E}">
        <p14:creationId xmlns:p14="http://schemas.microsoft.com/office/powerpoint/2010/main" val="3915876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YOUTH--CENTER BASED MODEL</a:t>
            </a:r>
            <a:endParaRPr lang="en-US" i="1" dirty="0"/>
          </a:p>
        </p:txBody>
      </p:sp>
      <p:sp>
        <p:nvSpPr>
          <p:cNvPr id="3" name="Content Placeholder 2"/>
          <p:cNvSpPr>
            <a:spLocks noGrp="1"/>
          </p:cNvSpPr>
          <p:nvPr>
            <p:ph sz="half" idx="1"/>
          </p:nvPr>
        </p:nvSpPr>
        <p:spPr>
          <a:xfrm>
            <a:off x="990600" y="1143000"/>
            <a:ext cx="4114800" cy="5029200"/>
          </a:xfrm>
        </p:spPr>
        <p:txBody>
          <a:bodyPr>
            <a:normAutofit fontScale="62500" lnSpcReduction="20000"/>
          </a:bodyPr>
          <a:lstStyle/>
          <a:p>
            <a:pPr marL="0" indent="0">
              <a:buNone/>
            </a:pPr>
            <a:r>
              <a:rPr lang="en-US" sz="3400" dirty="0"/>
              <a:t>1. Counseling Services , same as those of clinical based  model</a:t>
            </a:r>
          </a:p>
          <a:p>
            <a:pPr marL="0" indent="0">
              <a:buNone/>
            </a:pPr>
            <a:r>
              <a:rPr lang="en-US" sz="3400" dirty="0"/>
              <a:t>	</a:t>
            </a:r>
          </a:p>
          <a:p>
            <a:pPr marL="0" indent="0">
              <a:buNone/>
            </a:pPr>
            <a:r>
              <a:rPr lang="en-US" sz="3400" dirty="0"/>
              <a:t>2. Screening and treatment of sexually transmitted infections</a:t>
            </a:r>
          </a:p>
          <a:p>
            <a:pPr marL="0" indent="0">
              <a:buNone/>
            </a:pPr>
            <a:r>
              <a:rPr lang="en-US" sz="3200" dirty="0"/>
              <a:t>3. Voluntary Counseling and Testing(VCT)</a:t>
            </a:r>
          </a:p>
          <a:p>
            <a:pPr marL="0" indent="0">
              <a:buNone/>
            </a:pPr>
            <a:endParaRPr lang="en-US" sz="3200" dirty="0"/>
          </a:p>
          <a:p>
            <a:pPr marL="0" indent="0">
              <a:buNone/>
            </a:pPr>
            <a:r>
              <a:rPr lang="en-US" sz="3200" dirty="0"/>
              <a:t>4. Provision of information and Education on Reproductive Health.</a:t>
            </a:r>
          </a:p>
          <a:p>
            <a:pPr marL="0" indent="0">
              <a:buNone/>
            </a:pPr>
            <a:endParaRPr lang="en-US" sz="3200" dirty="0"/>
          </a:p>
          <a:p>
            <a:pPr marL="0" indent="0">
              <a:buNone/>
            </a:pPr>
            <a:r>
              <a:rPr lang="en-US" sz="3200" dirty="0"/>
              <a:t>5. Availability of IEC, audio/visual  Materials.</a:t>
            </a:r>
            <a:endParaRPr lang="en-US" sz="3400" dirty="0"/>
          </a:p>
          <a:p>
            <a:endParaRPr lang="en-US" dirty="0"/>
          </a:p>
        </p:txBody>
      </p:sp>
      <p:sp>
        <p:nvSpPr>
          <p:cNvPr id="4" name="Content Placeholder 3"/>
          <p:cNvSpPr>
            <a:spLocks noGrp="1"/>
          </p:cNvSpPr>
          <p:nvPr>
            <p:ph sz="half" idx="2"/>
          </p:nvPr>
        </p:nvSpPr>
        <p:spPr>
          <a:xfrm>
            <a:off x="5419729" y="1295400"/>
            <a:ext cx="3724272" cy="4800600"/>
          </a:xfrm>
        </p:spPr>
        <p:txBody>
          <a:bodyPr>
            <a:normAutofit fontScale="62500" lnSpcReduction="20000"/>
          </a:bodyPr>
          <a:lstStyle/>
          <a:p>
            <a:pPr marL="0" indent="0">
              <a:buNone/>
            </a:pPr>
            <a:r>
              <a:rPr lang="en-US" sz="3600" dirty="0"/>
              <a:t>6. Ante and post natal care</a:t>
            </a:r>
          </a:p>
          <a:p>
            <a:pPr marL="0" indent="0">
              <a:buNone/>
            </a:pPr>
            <a:r>
              <a:rPr lang="en-US" sz="3600" dirty="0"/>
              <a:t>7. Comprehensive post rape care</a:t>
            </a:r>
          </a:p>
          <a:p>
            <a:pPr marL="0" indent="0">
              <a:buNone/>
            </a:pPr>
            <a:endParaRPr lang="en-US" sz="3600" dirty="0"/>
          </a:p>
          <a:p>
            <a:pPr marL="0" indent="0">
              <a:buNone/>
            </a:pPr>
            <a:r>
              <a:rPr lang="en-US" sz="3600" dirty="0"/>
              <a:t>8. Provision of contraceptives</a:t>
            </a:r>
          </a:p>
          <a:p>
            <a:pPr marL="0" indent="0">
              <a:buNone/>
            </a:pPr>
            <a:r>
              <a:rPr lang="en-US" sz="3600" dirty="0"/>
              <a:t>9. Promoting community based  and school based </a:t>
            </a:r>
            <a:r>
              <a:rPr lang="en-US" sz="3600" dirty="0" err="1"/>
              <a:t>outreachactivities</a:t>
            </a:r>
            <a:endParaRPr lang="en-US" sz="3600" dirty="0"/>
          </a:p>
          <a:p>
            <a:pPr marL="0" indent="0">
              <a:buNone/>
            </a:pPr>
            <a:r>
              <a:rPr lang="en-US" sz="3600" dirty="0"/>
              <a:t>10. Recreational facilities (In and  Outdoor) where possible. </a:t>
            </a:r>
          </a:p>
          <a:p>
            <a:pPr marL="0" indent="0">
              <a:buNone/>
            </a:pPr>
            <a:r>
              <a:rPr lang="en-US" sz="3600" dirty="0"/>
              <a:t>Linkage to school based and Clinic based model</a:t>
            </a:r>
          </a:p>
        </p:txBody>
      </p:sp>
    </p:spTree>
    <p:extLst>
      <p:ext uri="{BB962C8B-B14F-4D97-AF65-F5344CB8AC3E}">
        <p14:creationId xmlns:p14="http://schemas.microsoft.com/office/powerpoint/2010/main" val="2611127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School Based Model</a:t>
            </a:r>
            <a:endParaRPr lang="en-US" i="1" dirty="0"/>
          </a:p>
        </p:txBody>
      </p:sp>
      <p:sp>
        <p:nvSpPr>
          <p:cNvPr id="3" name="Content Placeholder 2"/>
          <p:cNvSpPr>
            <a:spLocks noGrp="1"/>
          </p:cNvSpPr>
          <p:nvPr>
            <p:ph sz="half" idx="1"/>
          </p:nvPr>
        </p:nvSpPr>
        <p:spPr>
          <a:xfrm>
            <a:off x="914400" y="1143000"/>
            <a:ext cx="3581400" cy="5059363"/>
          </a:xfrm>
        </p:spPr>
        <p:txBody>
          <a:bodyPr>
            <a:normAutofit fontScale="32500" lnSpcReduction="20000"/>
          </a:bodyPr>
          <a:lstStyle/>
          <a:p>
            <a:pPr marL="0" indent="0">
              <a:buNone/>
            </a:pPr>
            <a:r>
              <a:rPr lang="en-US" sz="8800" dirty="0"/>
              <a:t>1. Life skill training on</a:t>
            </a:r>
          </a:p>
          <a:p>
            <a:pPr marL="0" indent="0">
              <a:buNone/>
            </a:pPr>
            <a:r>
              <a:rPr lang="en-US" sz="8800" dirty="0"/>
              <a:t>* Goal setting</a:t>
            </a:r>
          </a:p>
          <a:p>
            <a:pPr marL="0" indent="0">
              <a:buNone/>
            </a:pPr>
            <a:r>
              <a:rPr lang="en-US" sz="8800" dirty="0"/>
              <a:t>* Decision making</a:t>
            </a:r>
          </a:p>
          <a:p>
            <a:pPr marL="0" indent="0">
              <a:buNone/>
            </a:pPr>
            <a:r>
              <a:rPr lang="en-US" sz="8800" dirty="0"/>
              <a:t>* Negotiation</a:t>
            </a:r>
          </a:p>
          <a:p>
            <a:pPr marL="0" indent="0">
              <a:buNone/>
            </a:pPr>
            <a:r>
              <a:rPr lang="en-US" sz="8800" dirty="0"/>
              <a:t>* Moral values</a:t>
            </a:r>
          </a:p>
          <a:p>
            <a:pPr marL="0" indent="0">
              <a:buNone/>
            </a:pPr>
            <a:r>
              <a:rPr lang="en-US" sz="8800" dirty="0"/>
              <a:t>* Assertiveness</a:t>
            </a:r>
          </a:p>
          <a:p>
            <a:pPr marL="0" indent="0">
              <a:buNone/>
            </a:pPr>
            <a:r>
              <a:rPr lang="en-US" sz="8800" dirty="0"/>
              <a:t>* Communication skills</a:t>
            </a:r>
          </a:p>
          <a:p>
            <a:pPr marL="0" indent="0">
              <a:buNone/>
            </a:pPr>
            <a:r>
              <a:rPr lang="en-US" sz="8800" dirty="0"/>
              <a:t>2. Counseling Services, same as those of clinical based model</a:t>
            </a:r>
          </a:p>
          <a:p>
            <a:pPr marL="0" indent="0">
              <a:buNone/>
            </a:pPr>
            <a:r>
              <a:rPr lang="en-US" sz="8800" dirty="0"/>
              <a:t>	</a:t>
            </a:r>
          </a:p>
        </p:txBody>
      </p:sp>
      <p:sp>
        <p:nvSpPr>
          <p:cNvPr id="4" name="Content Placeholder 3"/>
          <p:cNvSpPr>
            <a:spLocks noGrp="1"/>
          </p:cNvSpPr>
          <p:nvPr>
            <p:ph sz="half" idx="2"/>
          </p:nvPr>
        </p:nvSpPr>
        <p:spPr>
          <a:xfrm>
            <a:off x="5419729" y="1371600"/>
            <a:ext cx="3419471" cy="4953000"/>
          </a:xfrm>
        </p:spPr>
        <p:txBody>
          <a:bodyPr>
            <a:normAutofit fontScale="32500" lnSpcReduction="20000"/>
          </a:bodyPr>
          <a:lstStyle/>
          <a:p>
            <a:pPr marL="0" indent="0">
              <a:buNone/>
            </a:pPr>
            <a:r>
              <a:rPr lang="en-US" sz="4000" dirty="0"/>
              <a:t>3. </a:t>
            </a:r>
            <a:r>
              <a:rPr lang="en-US" sz="7200" dirty="0"/>
              <a:t> School health talks</a:t>
            </a:r>
          </a:p>
          <a:p>
            <a:pPr marL="0" indent="0">
              <a:buNone/>
            </a:pPr>
            <a:r>
              <a:rPr lang="en-US" sz="7200" dirty="0"/>
              <a:t>* Personal hygiene</a:t>
            </a:r>
          </a:p>
          <a:p>
            <a:pPr marL="0" indent="0">
              <a:buNone/>
            </a:pPr>
            <a:r>
              <a:rPr lang="en-US" sz="7200" dirty="0"/>
              <a:t>* Sexuality and growing up</a:t>
            </a:r>
          </a:p>
          <a:p>
            <a:pPr marL="0" indent="0">
              <a:buNone/>
            </a:pPr>
            <a:r>
              <a:rPr lang="en-US" sz="7200" dirty="0"/>
              <a:t>* Reproductive Health</a:t>
            </a:r>
          </a:p>
          <a:p>
            <a:pPr marL="0" indent="0">
              <a:buNone/>
            </a:pPr>
            <a:r>
              <a:rPr lang="en-US" sz="7200" dirty="0"/>
              <a:t>* STD-Prevention</a:t>
            </a:r>
          </a:p>
          <a:p>
            <a:pPr marL="0" indent="0">
              <a:buNone/>
            </a:pPr>
            <a:r>
              <a:rPr lang="en-US" sz="7200" dirty="0"/>
              <a:t>* HIV-AIDS Prevention</a:t>
            </a:r>
          </a:p>
          <a:p>
            <a:pPr marL="0" indent="0">
              <a:buNone/>
            </a:pPr>
            <a:r>
              <a:rPr lang="en-US" sz="7200" dirty="0"/>
              <a:t>* Rape Prevention</a:t>
            </a:r>
          </a:p>
          <a:p>
            <a:pPr marL="0" indent="0">
              <a:buNone/>
            </a:pPr>
            <a:r>
              <a:rPr lang="en-US" sz="7200" dirty="0"/>
              <a:t>* Communication skills</a:t>
            </a:r>
          </a:p>
          <a:p>
            <a:pPr marL="0" indent="0">
              <a:buNone/>
            </a:pPr>
            <a:r>
              <a:rPr lang="en-US" sz="7200" dirty="0"/>
              <a:t>4. Post rape care </a:t>
            </a:r>
          </a:p>
          <a:p>
            <a:pPr marL="0" indent="0">
              <a:buNone/>
            </a:pPr>
            <a:r>
              <a:rPr lang="en-US" sz="7200" dirty="0"/>
              <a:t>Linkage to clinic based and Youth center based model</a:t>
            </a:r>
          </a:p>
          <a:p>
            <a:pPr marL="0" indent="0">
              <a:buNone/>
            </a:pPr>
            <a:endParaRPr lang="en-US" sz="7200" dirty="0"/>
          </a:p>
          <a:p>
            <a:pPr marL="0" indent="0">
              <a:buNone/>
            </a:pPr>
            <a:r>
              <a:rPr lang="en-US" sz="7200" dirty="0"/>
              <a:t>5. Refer for treatment and management</a:t>
            </a:r>
          </a:p>
        </p:txBody>
      </p:sp>
    </p:spTree>
    <p:extLst>
      <p:ext uri="{BB962C8B-B14F-4D97-AF65-F5344CB8AC3E}">
        <p14:creationId xmlns:p14="http://schemas.microsoft.com/office/powerpoint/2010/main" val="343085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latin typeface="Times New Roman" pitchFamily="18" charset="0"/>
                <a:cs typeface="Times New Roman" pitchFamily="18" charset="0"/>
              </a:rPr>
              <a:t>Characteristics of Youth Friendly Services</a:t>
            </a:r>
            <a:endParaRPr lang="en-US" i="1" dirty="0"/>
          </a:p>
        </p:txBody>
      </p:sp>
      <p:sp>
        <p:nvSpPr>
          <p:cNvPr id="3" name="Content Placeholder 2"/>
          <p:cNvSpPr>
            <a:spLocks noGrp="1"/>
          </p:cNvSpPr>
          <p:nvPr>
            <p:ph idx="1"/>
          </p:nvPr>
        </p:nvSpPr>
        <p:spPr>
          <a:xfrm>
            <a:off x="838200" y="1447800"/>
            <a:ext cx="7848127" cy="4678913"/>
          </a:xfrm>
        </p:spPr>
        <p:txBody>
          <a:bodyPr>
            <a:normAutofit fontScale="85000" lnSpcReduction="10000"/>
          </a:bodyPr>
          <a:lstStyle/>
          <a:p>
            <a:pPr marL="69850" indent="0">
              <a:buFont typeface="Wingdings 2" pitchFamily="18" charset="2"/>
              <a:buNone/>
              <a:defRPr/>
            </a:pPr>
            <a:r>
              <a:rPr lang="en-GB" b="1" dirty="0">
                <a:latin typeface="Times New Roman" pitchFamily="18" charset="0"/>
                <a:cs typeface="Times New Roman" pitchFamily="18" charset="0"/>
              </a:rPr>
              <a:t>Heath facility characteristics </a:t>
            </a:r>
            <a:endParaRPr lang="en-GB" dirty="0">
              <a:latin typeface="Times New Roman" pitchFamily="18" charset="0"/>
              <a:cs typeface="Times New Roman" pitchFamily="18" charset="0"/>
            </a:endParaRPr>
          </a:p>
          <a:p>
            <a:pPr marL="412750" indent="-342900">
              <a:defRPr/>
            </a:pPr>
            <a:r>
              <a:rPr lang="en-GB" dirty="0">
                <a:latin typeface="Times New Roman" pitchFamily="18" charset="0"/>
                <a:cs typeface="Times New Roman" pitchFamily="18" charset="0"/>
              </a:rPr>
              <a:t>Management systems are in place to support the effective provision of youth friendly health services.</a:t>
            </a:r>
          </a:p>
          <a:p>
            <a:pPr marL="412750" indent="-342900">
              <a:defRPr/>
            </a:pPr>
            <a:r>
              <a:rPr lang="en-GB" dirty="0">
                <a:latin typeface="Times New Roman" pitchFamily="18" charset="0"/>
                <a:cs typeface="Times New Roman" pitchFamily="18" charset="0"/>
              </a:rPr>
              <a:t>The facility has policies and processes that support the rights of the youth.</a:t>
            </a:r>
          </a:p>
          <a:p>
            <a:pPr marL="412750" indent="-342900">
              <a:defRPr/>
            </a:pPr>
            <a:r>
              <a:rPr lang="en-GB" dirty="0">
                <a:latin typeface="Times New Roman" pitchFamily="18" charset="0"/>
                <a:cs typeface="Times New Roman" pitchFamily="18" charset="0"/>
              </a:rPr>
              <a:t>Appropriate youth health services are available and accessible.</a:t>
            </a:r>
          </a:p>
          <a:p>
            <a:pPr marL="412750" indent="-342900">
              <a:defRPr/>
            </a:pPr>
            <a:r>
              <a:rPr lang="en-GB" dirty="0">
                <a:latin typeface="Times New Roman" pitchFamily="18" charset="0"/>
                <a:cs typeface="Times New Roman" pitchFamily="18" charset="0"/>
              </a:rPr>
              <a:t>The clinic has a physical environment conducive to the provision of youth friendly health services.</a:t>
            </a:r>
          </a:p>
          <a:p>
            <a:pPr marL="412750" indent="-342900">
              <a:defRPr/>
            </a:pPr>
            <a:r>
              <a:rPr lang="en-GB" dirty="0">
                <a:latin typeface="Times New Roman" pitchFamily="18" charset="0"/>
                <a:cs typeface="Times New Roman" pitchFamily="18" charset="0"/>
              </a:rPr>
              <a:t>The clinic has the necessary drugs, supplies and equipment</a:t>
            </a:r>
            <a:endParaRPr lang="en-US" dirty="0"/>
          </a:p>
        </p:txBody>
      </p:sp>
    </p:spTree>
    <p:extLst>
      <p:ext uri="{BB962C8B-B14F-4D97-AF65-F5344CB8AC3E}">
        <p14:creationId xmlns:p14="http://schemas.microsoft.com/office/powerpoint/2010/main" val="2509913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646265"/>
            <a:ext cx="7771927" cy="4525935"/>
          </a:xfrm>
        </p:spPr>
        <p:txBody>
          <a:bodyPr>
            <a:normAutofit lnSpcReduction="10000"/>
          </a:bodyPr>
          <a:lstStyle/>
          <a:p>
            <a:pPr>
              <a:defRPr/>
            </a:pPr>
            <a:r>
              <a:rPr lang="en-GB" dirty="0">
                <a:latin typeface="Times New Roman" pitchFamily="18" charset="0"/>
                <a:cs typeface="Times New Roman" pitchFamily="18" charset="0"/>
              </a:rPr>
              <a:t>Information, education and communication consistent with the essential service package is provided.</a:t>
            </a:r>
          </a:p>
          <a:p>
            <a:pPr>
              <a:defRPr/>
            </a:pPr>
            <a:r>
              <a:rPr lang="en-GB" dirty="0">
                <a:latin typeface="Times New Roman" pitchFamily="18" charset="0"/>
                <a:cs typeface="Times New Roman" pitchFamily="18" charset="0"/>
              </a:rPr>
              <a:t>Systems are in place to train staff.</a:t>
            </a:r>
          </a:p>
          <a:p>
            <a:pPr>
              <a:defRPr/>
            </a:pPr>
            <a:r>
              <a:rPr lang="en-GB" dirty="0">
                <a:latin typeface="Times New Roman" pitchFamily="18" charset="0"/>
                <a:cs typeface="Times New Roman" pitchFamily="18" charset="0"/>
              </a:rPr>
              <a:t>Youth receive an adequate psychosocial and physical assessment.</a:t>
            </a:r>
          </a:p>
          <a:p>
            <a:pPr>
              <a:defRPr/>
            </a:pPr>
            <a:r>
              <a:rPr lang="en-GB" dirty="0">
                <a:latin typeface="Times New Roman" pitchFamily="18" charset="0"/>
                <a:cs typeface="Times New Roman" pitchFamily="18" charset="0"/>
              </a:rPr>
              <a:t>Youth receive individualised care.</a:t>
            </a:r>
          </a:p>
          <a:p>
            <a:pPr>
              <a:defRPr/>
            </a:pPr>
            <a:r>
              <a:rPr lang="en-GB" dirty="0">
                <a:latin typeface="Times New Roman" pitchFamily="18" charset="0"/>
                <a:cs typeface="Times New Roman" pitchFamily="18" charset="0"/>
              </a:rPr>
              <a:t>Facility provides continuity of care for the youth.</a:t>
            </a:r>
            <a:endParaRPr lang="en-US" dirty="0"/>
          </a:p>
        </p:txBody>
      </p:sp>
    </p:spTree>
    <p:extLst>
      <p:ext uri="{BB962C8B-B14F-4D97-AF65-F5344CB8AC3E}">
        <p14:creationId xmlns:p14="http://schemas.microsoft.com/office/powerpoint/2010/main" val="429278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latin typeface="Times New Roman" pitchFamily="18" charset="0"/>
                <a:cs typeface="Times New Roman" pitchFamily="18" charset="0"/>
              </a:rPr>
              <a:t>Program design characteristics</a:t>
            </a:r>
            <a:endParaRPr lang="en-US" i="1" dirty="0"/>
          </a:p>
        </p:txBody>
      </p:sp>
      <p:sp>
        <p:nvSpPr>
          <p:cNvPr id="3" name="Content Placeholder 2"/>
          <p:cNvSpPr>
            <a:spLocks noGrp="1"/>
          </p:cNvSpPr>
          <p:nvPr>
            <p:ph idx="1"/>
          </p:nvPr>
        </p:nvSpPr>
        <p:spPr>
          <a:xfrm>
            <a:off x="762000" y="1600778"/>
            <a:ext cx="7924327" cy="4525935"/>
          </a:xfrm>
        </p:spPr>
        <p:txBody>
          <a:bodyPr>
            <a:normAutofit fontScale="77500" lnSpcReduction="20000"/>
          </a:bodyPr>
          <a:lstStyle/>
          <a:p>
            <a:pPr>
              <a:defRPr/>
            </a:pPr>
            <a:r>
              <a:rPr lang="en-GB" dirty="0">
                <a:latin typeface="Times New Roman" pitchFamily="18" charset="0"/>
                <a:cs typeface="Times New Roman" pitchFamily="18" charset="0"/>
              </a:rPr>
              <a:t>Youth involvement in design and continuing feedback</a:t>
            </a:r>
          </a:p>
          <a:p>
            <a:pPr>
              <a:defRPr/>
            </a:pPr>
            <a:r>
              <a:rPr lang="en-GB" dirty="0">
                <a:latin typeface="Times New Roman" pitchFamily="18" charset="0"/>
                <a:cs typeface="Times New Roman" pitchFamily="18" charset="0"/>
              </a:rPr>
              <a:t>Drop-in clients welcomed and appointments arranged rapidly</a:t>
            </a:r>
          </a:p>
          <a:p>
            <a:pPr>
              <a:defRPr/>
            </a:pPr>
            <a:r>
              <a:rPr lang="en-GB" dirty="0">
                <a:latin typeface="Times New Roman" pitchFamily="18" charset="0"/>
                <a:cs typeface="Times New Roman" pitchFamily="18" charset="0"/>
              </a:rPr>
              <a:t>No overcrowding </a:t>
            </a:r>
          </a:p>
          <a:p>
            <a:pPr>
              <a:defRPr/>
            </a:pPr>
            <a:r>
              <a:rPr lang="en-GB" dirty="0">
                <a:latin typeface="Times New Roman" pitchFamily="18" charset="0"/>
                <a:cs typeface="Times New Roman" pitchFamily="18" charset="0"/>
              </a:rPr>
              <a:t>Short waiting time</a:t>
            </a:r>
          </a:p>
          <a:p>
            <a:pPr>
              <a:defRPr/>
            </a:pPr>
            <a:r>
              <a:rPr lang="en-GB" dirty="0">
                <a:latin typeface="Times New Roman" pitchFamily="18" charset="0"/>
                <a:cs typeface="Times New Roman" pitchFamily="18" charset="0"/>
              </a:rPr>
              <a:t>Affordable fees</a:t>
            </a:r>
          </a:p>
          <a:p>
            <a:pPr>
              <a:defRPr/>
            </a:pPr>
            <a:r>
              <a:rPr lang="en-GB" dirty="0">
                <a:latin typeface="Times New Roman" pitchFamily="18" charset="0"/>
                <a:cs typeface="Times New Roman" pitchFamily="18" charset="0"/>
              </a:rPr>
              <a:t>Publicity and recruitment that inform and reassure youth </a:t>
            </a:r>
          </a:p>
          <a:p>
            <a:pPr>
              <a:defRPr/>
            </a:pPr>
            <a:r>
              <a:rPr lang="en-GB" dirty="0">
                <a:latin typeface="Times New Roman" pitchFamily="18" charset="0"/>
                <a:cs typeface="Times New Roman" pitchFamily="18" charset="0"/>
              </a:rPr>
              <a:t>Boys and young men welcomed and served</a:t>
            </a:r>
          </a:p>
          <a:p>
            <a:pPr>
              <a:defRPr/>
            </a:pPr>
            <a:r>
              <a:rPr lang="en-GB" dirty="0">
                <a:latin typeface="Times New Roman" pitchFamily="18" charset="0"/>
                <a:cs typeface="Times New Roman" pitchFamily="18" charset="0"/>
              </a:rPr>
              <a:t>Wide range of services available</a:t>
            </a:r>
          </a:p>
          <a:p>
            <a:pPr>
              <a:defRPr/>
            </a:pPr>
            <a:r>
              <a:rPr lang="en-GB" dirty="0">
                <a:latin typeface="Times New Roman" pitchFamily="18" charset="0"/>
                <a:cs typeface="Times New Roman" pitchFamily="18" charset="0"/>
              </a:rPr>
              <a:t>Referral system and linkages with other services and other sectors clearly defined</a:t>
            </a:r>
          </a:p>
          <a:p>
            <a:pPr>
              <a:defRPr/>
            </a:pPr>
            <a:r>
              <a:rPr lang="en-GB" dirty="0">
                <a:latin typeface="Times New Roman" pitchFamily="18" charset="0"/>
                <a:cs typeface="Times New Roman" pitchFamily="18" charset="0"/>
              </a:rPr>
              <a:t>Broad community support for the adolescent RH services</a:t>
            </a:r>
            <a:endParaRPr lang="en-US" dirty="0"/>
          </a:p>
        </p:txBody>
      </p:sp>
    </p:spTree>
    <p:extLst>
      <p:ext uri="{BB962C8B-B14F-4D97-AF65-F5344CB8AC3E}">
        <p14:creationId xmlns:p14="http://schemas.microsoft.com/office/powerpoint/2010/main" val="365495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Role of heath care provider in YFS</a:t>
            </a:r>
          </a:p>
        </p:txBody>
      </p:sp>
      <p:sp>
        <p:nvSpPr>
          <p:cNvPr id="3" name="Content Placeholder 2"/>
          <p:cNvSpPr>
            <a:spLocks noGrp="1"/>
          </p:cNvSpPr>
          <p:nvPr>
            <p:ph idx="1"/>
          </p:nvPr>
        </p:nvSpPr>
        <p:spPr>
          <a:xfrm>
            <a:off x="990600" y="1600778"/>
            <a:ext cx="7695727" cy="4525935"/>
          </a:xfrm>
        </p:spPr>
        <p:txBody>
          <a:bodyPr/>
          <a:lstStyle/>
          <a:p>
            <a:r>
              <a:rPr lang="en-US" sz="2400" dirty="0"/>
              <a:t>Providers receive support and supervision on ongoing basis</a:t>
            </a:r>
          </a:p>
          <a:p>
            <a:r>
              <a:rPr lang="en-US" sz="2400" dirty="0"/>
              <a:t>Provides knowledge of SRH rights of the youth</a:t>
            </a:r>
          </a:p>
          <a:p>
            <a:r>
              <a:rPr lang="en-US" sz="2400" dirty="0"/>
              <a:t>Provide  proactively promote SRH rights and responsibility of the youth</a:t>
            </a:r>
          </a:p>
          <a:p>
            <a:r>
              <a:rPr lang="en-US" sz="2400" dirty="0"/>
              <a:t>Maintain the respect, privacy and confidentiality of the </a:t>
            </a:r>
            <a:r>
              <a:rPr lang="en-US" sz="2400" dirty="0" err="1"/>
              <a:t>the</a:t>
            </a:r>
            <a:r>
              <a:rPr lang="en-US" sz="2400" dirty="0"/>
              <a:t> youth</a:t>
            </a:r>
          </a:p>
          <a:p>
            <a:r>
              <a:rPr lang="en-US" sz="2400" dirty="0"/>
              <a:t>Assist youth to access care in an informed, non-</a:t>
            </a:r>
            <a:r>
              <a:rPr lang="en-US" sz="2400" dirty="0" err="1"/>
              <a:t>judgemental</a:t>
            </a:r>
            <a:r>
              <a:rPr lang="en-US" sz="2400" dirty="0"/>
              <a:t> and gender sensitive manner</a:t>
            </a:r>
          </a:p>
          <a:p>
            <a:r>
              <a:rPr lang="en-US" sz="2400" dirty="0"/>
              <a:t>Provide adequate time for interaction with the youth</a:t>
            </a:r>
          </a:p>
        </p:txBody>
      </p:sp>
    </p:spTree>
    <p:extLst>
      <p:ext uri="{BB962C8B-B14F-4D97-AF65-F5344CB8AC3E}">
        <p14:creationId xmlns:p14="http://schemas.microsoft.com/office/powerpoint/2010/main" val="369782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95400"/>
            <a:ext cx="7848127" cy="4831313"/>
          </a:xfrm>
        </p:spPr>
        <p:txBody>
          <a:bodyPr/>
          <a:lstStyle/>
          <a:p>
            <a:r>
              <a:rPr lang="en-US" sz="2800" b="1" dirty="0"/>
              <a:t>Sexual Orientation</a:t>
            </a:r>
            <a:r>
              <a:rPr lang="en-US" sz="2800" dirty="0"/>
              <a:t> is a term commonly used to describe an individual’s sexual preference </a:t>
            </a:r>
            <a:r>
              <a:rPr lang="en-US" sz="2800" dirty="0" err="1"/>
              <a:t>for,or</a:t>
            </a:r>
            <a:r>
              <a:rPr lang="en-US" sz="2800" dirty="0"/>
              <a:t> attraction to, partner(s) of a certain sex and/or gender. Sexual orientation may be </a:t>
            </a:r>
            <a:r>
              <a:rPr lang="en-US" sz="2800" dirty="0" err="1"/>
              <a:t>manifestedthrough</a:t>
            </a:r>
            <a:r>
              <a:rPr lang="en-US" sz="2800" dirty="0"/>
              <a:t> desire (thoughts/fantasies), </a:t>
            </a:r>
            <a:r>
              <a:rPr lang="en-US" sz="2800" dirty="0" err="1"/>
              <a:t>behaviour</a:t>
            </a:r>
            <a:r>
              <a:rPr lang="en-US" sz="2800" dirty="0"/>
              <a:t>, or both and is often described as ranging along a continuum, with exclusive homosexuality (same-sex attraction) at one end and exclusive heterosexuality (opposite-sex attraction) at the other end. Bisexuality is attraction to both sexes.</a:t>
            </a:r>
          </a:p>
          <a:p>
            <a:pPr marL="0" indent="0">
              <a:buNone/>
            </a:pPr>
            <a:endParaRPr lang="en-US" dirty="0"/>
          </a:p>
        </p:txBody>
      </p:sp>
    </p:spTree>
    <p:extLst>
      <p:ext uri="{BB962C8B-B14F-4D97-AF65-F5344CB8AC3E}">
        <p14:creationId xmlns:p14="http://schemas.microsoft.com/office/powerpoint/2010/main" val="1612216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lstStyle/>
          <a:p>
            <a:r>
              <a:rPr lang="en-US" sz="2400" dirty="0"/>
              <a:t>Provide IEC to the youth at the clinic and in the community level</a:t>
            </a:r>
          </a:p>
          <a:p>
            <a:r>
              <a:rPr lang="en-US" sz="2400" dirty="0"/>
              <a:t>Take appropriate history</a:t>
            </a:r>
          </a:p>
          <a:p>
            <a:r>
              <a:rPr lang="en-US" sz="2400" dirty="0"/>
              <a:t>Performs physical examination and investigation according to the case management guidelines and </a:t>
            </a:r>
            <a:r>
              <a:rPr lang="en-US" sz="2400" dirty="0" err="1"/>
              <a:t>protocal</a:t>
            </a:r>
            <a:endParaRPr lang="en-US" sz="2400" dirty="0"/>
          </a:p>
          <a:p>
            <a:r>
              <a:rPr lang="en-US" sz="2400" dirty="0"/>
              <a:t>Ensures that no opportunity is missed to comprehensively assess health needs and risks</a:t>
            </a:r>
          </a:p>
        </p:txBody>
      </p:sp>
    </p:spTree>
    <p:extLst>
      <p:ext uri="{BB962C8B-B14F-4D97-AF65-F5344CB8AC3E}">
        <p14:creationId xmlns:p14="http://schemas.microsoft.com/office/powerpoint/2010/main" val="171883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latin typeface="Times New Roman" pitchFamily="18" charset="0"/>
                <a:cs typeface="Times New Roman" pitchFamily="18" charset="0"/>
              </a:rPr>
              <a:t>Barriers to use of existing SRH services by adolescents/youth.</a:t>
            </a:r>
            <a:endParaRPr lang="en-US" b="1" i="1" dirty="0"/>
          </a:p>
        </p:txBody>
      </p:sp>
      <p:sp>
        <p:nvSpPr>
          <p:cNvPr id="3" name="Content Placeholder 2"/>
          <p:cNvSpPr>
            <a:spLocks noGrp="1"/>
          </p:cNvSpPr>
          <p:nvPr>
            <p:ph idx="1"/>
          </p:nvPr>
        </p:nvSpPr>
        <p:spPr>
          <a:xfrm>
            <a:off x="928255" y="1600778"/>
            <a:ext cx="7758072" cy="4525935"/>
          </a:xfrm>
        </p:spPr>
        <p:txBody>
          <a:bodyPr>
            <a:normAutofit/>
          </a:bodyPr>
          <a:lstStyle/>
          <a:p>
            <a:pPr>
              <a:defRPr/>
            </a:pPr>
            <a:r>
              <a:rPr lang="en-GB" dirty="0">
                <a:latin typeface="Times New Roman" pitchFamily="18" charset="0"/>
                <a:cs typeface="Times New Roman" pitchFamily="18" charset="0"/>
              </a:rPr>
              <a:t>Legal and policy constraints:  Unclear or unevenly enforced.</a:t>
            </a:r>
          </a:p>
          <a:p>
            <a:pPr>
              <a:defRPr/>
            </a:pPr>
            <a:r>
              <a:rPr lang="en-GB" dirty="0">
                <a:latin typeface="Times New Roman" pitchFamily="18" charset="0"/>
                <a:cs typeface="Times New Roman" pitchFamily="18" charset="0"/>
              </a:rPr>
              <a:t>Constraints in:-</a:t>
            </a:r>
          </a:p>
          <a:p>
            <a:pPr lvl="1">
              <a:defRPr/>
            </a:pPr>
            <a:r>
              <a:rPr lang="en-GB" sz="2000" dirty="0">
                <a:latin typeface="Times New Roman" pitchFamily="18" charset="0"/>
                <a:cs typeface="Times New Roman" pitchFamily="18" charset="0"/>
              </a:rPr>
              <a:t>Mobilization and rational allocation of resources:  youth friendly services, infrastructure, inadequately trained and inappropriately deployed service providers.</a:t>
            </a:r>
          </a:p>
          <a:p>
            <a:pPr lvl="1">
              <a:defRPr/>
            </a:pPr>
            <a:r>
              <a:rPr lang="en-GB" sz="2000" dirty="0">
                <a:latin typeface="Times New Roman" pitchFamily="18" charset="0"/>
                <a:cs typeface="Times New Roman" pitchFamily="18" charset="0"/>
              </a:rPr>
              <a:t>Socio-cultural constraints:  Religious influences, peer pressure, cultural expectations and beliefs on sexuality, stereotyping of submissive females and powerful males, generation gaps, youth/adolescent empowerment.</a:t>
            </a:r>
            <a:endParaRPr lang="en-US" dirty="0"/>
          </a:p>
        </p:txBody>
      </p:sp>
    </p:spTree>
    <p:extLst>
      <p:ext uri="{BB962C8B-B14F-4D97-AF65-F5344CB8AC3E}">
        <p14:creationId xmlns:p14="http://schemas.microsoft.com/office/powerpoint/2010/main" val="789375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762000" y="1646265"/>
            <a:ext cx="7924327" cy="4525935"/>
          </a:xfrm>
        </p:spPr>
        <p:txBody>
          <a:bodyPr>
            <a:normAutofit/>
          </a:bodyPr>
          <a:lstStyle/>
          <a:p>
            <a:pPr lvl="1">
              <a:defRPr/>
            </a:pPr>
            <a:r>
              <a:rPr lang="en-GB" sz="2000" dirty="0">
                <a:latin typeface="Times New Roman" pitchFamily="18" charset="0"/>
                <a:cs typeface="Times New Roman" pitchFamily="18" charset="0"/>
              </a:rPr>
              <a:t>Gender constraints:  Disputes in educational attainment and socio-economic status, gender insensitivity, staffing norms, accessing services.</a:t>
            </a:r>
          </a:p>
          <a:p>
            <a:pPr>
              <a:defRPr/>
            </a:pPr>
            <a:r>
              <a:rPr lang="en-GB" dirty="0">
                <a:latin typeface="Times New Roman" pitchFamily="18" charset="0"/>
                <a:cs typeface="Times New Roman" pitchFamily="18" charset="0"/>
              </a:rPr>
              <a:t>Operational barriers e.g. inconvenient hours of operation lack of transport, high cost of services </a:t>
            </a:r>
          </a:p>
          <a:p>
            <a:pPr>
              <a:defRPr/>
            </a:pPr>
            <a:r>
              <a:rPr lang="en-GB" dirty="0">
                <a:latin typeface="Times New Roman" pitchFamily="18" charset="0"/>
                <a:cs typeface="Times New Roman" pitchFamily="18" charset="0"/>
              </a:rPr>
              <a:t>Lack of information</a:t>
            </a:r>
          </a:p>
          <a:p>
            <a:pPr>
              <a:defRPr/>
            </a:pPr>
            <a:r>
              <a:rPr lang="en-GB" dirty="0">
                <a:latin typeface="Times New Roman" pitchFamily="18" charset="0"/>
                <a:cs typeface="Times New Roman" pitchFamily="18" charset="0"/>
              </a:rPr>
              <a:t>Feelings of discomfort with real or perceived clinic conditions</a:t>
            </a:r>
            <a:endParaRPr lang="en-US" dirty="0"/>
          </a:p>
        </p:txBody>
      </p:sp>
    </p:spTree>
    <p:extLst>
      <p:ext uri="{BB962C8B-B14F-4D97-AF65-F5344CB8AC3E}">
        <p14:creationId xmlns:p14="http://schemas.microsoft.com/office/powerpoint/2010/main" val="3664834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143000"/>
            <a:ext cx="7695727" cy="4983713"/>
          </a:xfrm>
        </p:spPr>
        <p:txBody>
          <a:bodyPr>
            <a:normAutofit/>
          </a:bodyPr>
          <a:lstStyle/>
          <a:p>
            <a:pPr>
              <a:defRPr/>
            </a:pPr>
            <a:r>
              <a:rPr lang="en-GB" dirty="0">
                <a:latin typeface="Times New Roman" pitchFamily="18" charset="0"/>
                <a:cs typeface="Times New Roman" pitchFamily="18" charset="0"/>
              </a:rPr>
              <a:t>Barrier of service providers that include: - </a:t>
            </a:r>
          </a:p>
          <a:p>
            <a:pPr marL="800100" lvl="1" indent="-342900">
              <a:buFont typeface="Arial" pitchFamily="34" charset="0"/>
              <a:buChar char="•"/>
              <a:defRPr/>
            </a:pPr>
            <a:r>
              <a:rPr lang="en-GB" sz="2000" dirty="0">
                <a:latin typeface="Times New Roman" pitchFamily="18" charset="0"/>
                <a:cs typeface="Times New Roman" pitchFamily="18" charset="0"/>
              </a:rPr>
              <a:t>Inadequate knowledge and skills on adolescent sexual and reproductive health issues.</a:t>
            </a:r>
          </a:p>
          <a:p>
            <a:pPr marL="800100" lvl="1" indent="-342900">
              <a:buFont typeface="Arial" pitchFamily="34" charset="0"/>
              <a:buChar char="•"/>
              <a:defRPr/>
            </a:pPr>
            <a:r>
              <a:rPr lang="en-GB" sz="2000" dirty="0">
                <a:latin typeface="Times New Roman" pitchFamily="18" charset="0"/>
                <a:cs typeface="Times New Roman" pitchFamily="18" charset="0"/>
              </a:rPr>
              <a:t>Discomfort/fear in discussing SRH issues with adolescents</a:t>
            </a:r>
          </a:p>
          <a:p>
            <a:pPr marL="800100" lvl="1" indent="-342900">
              <a:buFont typeface="Arial" pitchFamily="34" charset="0"/>
              <a:buChar char="•"/>
              <a:defRPr/>
            </a:pPr>
            <a:r>
              <a:rPr lang="en-GB" sz="2000" dirty="0">
                <a:latin typeface="Times New Roman" pitchFamily="18" charset="0"/>
                <a:cs typeface="Times New Roman" pitchFamily="18" charset="0"/>
              </a:rPr>
              <a:t>Discomfort/fear in providing SRH services</a:t>
            </a:r>
          </a:p>
          <a:p>
            <a:pPr marL="800100" lvl="1" indent="-342900">
              <a:buFont typeface="Arial" pitchFamily="34" charset="0"/>
              <a:buChar char="•"/>
              <a:defRPr/>
            </a:pPr>
            <a:r>
              <a:rPr lang="en-GB" sz="2000" dirty="0">
                <a:latin typeface="Times New Roman" pitchFamily="18" charset="0"/>
                <a:cs typeface="Times New Roman" pitchFamily="18" charset="0"/>
              </a:rPr>
              <a:t>Negative attitude towards adolescent seeking SRH services</a:t>
            </a:r>
          </a:p>
          <a:p>
            <a:pPr marL="800100" lvl="1" indent="-342900">
              <a:buFont typeface="Arial" pitchFamily="34" charset="0"/>
              <a:buChar char="•"/>
              <a:defRPr/>
            </a:pPr>
            <a:r>
              <a:rPr lang="en-GB" sz="2000" dirty="0">
                <a:latin typeface="Times New Roman" pitchFamily="18" charset="0"/>
                <a:cs typeface="Times New Roman" pitchFamily="18" charset="0"/>
              </a:rPr>
              <a:t>Time constraints </a:t>
            </a:r>
          </a:p>
          <a:p>
            <a:pPr marL="800100" lvl="1" indent="-342900">
              <a:buFont typeface="Arial" pitchFamily="34" charset="0"/>
              <a:buChar char="•"/>
              <a:defRPr/>
            </a:pPr>
            <a:r>
              <a:rPr lang="en-GB" sz="2000" dirty="0">
                <a:latin typeface="Times New Roman" pitchFamily="18" charset="0"/>
                <a:cs typeface="Times New Roman" pitchFamily="18" charset="0"/>
              </a:rPr>
              <a:t>Age difference between provider and adolescent</a:t>
            </a:r>
          </a:p>
          <a:p>
            <a:pPr marL="800100" lvl="1" indent="-342900">
              <a:buFont typeface="Arial" pitchFamily="34" charset="0"/>
              <a:buChar char="•"/>
              <a:defRPr/>
            </a:pPr>
            <a:r>
              <a:rPr lang="en-GB" sz="2000" dirty="0">
                <a:latin typeface="Times New Roman" pitchFamily="18" charset="0"/>
                <a:cs typeface="Times New Roman" pitchFamily="18" charset="0"/>
              </a:rPr>
              <a:t>Cultural, family, religious and social values, personal values and biases</a:t>
            </a:r>
          </a:p>
          <a:p>
            <a:pPr marL="800100" lvl="1" indent="-342900">
              <a:buFont typeface="Arial" pitchFamily="34" charset="0"/>
              <a:buChar char="•"/>
              <a:defRPr/>
            </a:pPr>
            <a:r>
              <a:rPr lang="en-GB" sz="2000" dirty="0">
                <a:latin typeface="Times New Roman" pitchFamily="18" charset="0"/>
                <a:cs typeface="Times New Roman" pitchFamily="18" charset="0"/>
              </a:rPr>
              <a:t>Clinic setting limitations</a:t>
            </a:r>
            <a:endParaRPr lang="en-US" dirty="0"/>
          </a:p>
        </p:txBody>
      </p:sp>
    </p:spTree>
    <p:extLst>
      <p:ext uri="{BB962C8B-B14F-4D97-AF65-F5344CB8AC3E}">
        <p14:creationId xmlns:p14="http://schemas.microsoft.com/office/powerpoint/2010/main" val="610437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954"/>
            <a:ext cx="7924327" cy="1143000"/>
          </a:xfrm>
        </p:spPr>
        <p:txBody>
          <a:bodyPr>
            <a:normAutofit fontScale="90000"/>
          </a:bodyPr>
          <a:lstStyle/>
          <a:p>
            <a:r>
              <a:rPr lang="en-GB" i="1" dirty="0">
                <a:latin typeface="Times New Roman" pitchFamily="18" charset="0"/>
                <a:cs typeface="Times New Roman" pitchFamily="18" charset="0"/>
              </a:rPr>
              <a:t>Role of networking and collaboration in provision of adolescents SRH </a:t>
            </a:r>
            <a:r>
              <a:rPr lang="en-GB"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762000" y="1600778"/>
            <a:ext cx="7924327" cy="4525935"/>
          </a:xfrm>
        </p:spPr>
        <p:txBody>
          <a:bodyPr>
            <a:normAutofit fontScale="92500" lnSpcReduction="20000"/>
          </a:bodyPr>
          <a:lstStyle/>
          <a:p>
            <a:pPr>
              <a:defRPr/>
            </a:pPr>
            <a:r>
              <a:rPr lang="en-GB" dirty="0">
                <a:latin typeface="Times New Roman" pitchFamily="18" charset="0"/>
                <a:cs typeface="Times New Roman" pitchFamily="18" charset="0"/>
              </a:rPr>
              <a:t>Role of collaborating NGO’s and other stakeholders</a:t>
            </a:r>
          </a:p>
          <a:p>
            <a:pPr lvl="1">
              <a:buFont typeface="Arial" pitchFamily="34" charset="0"/>
              <a:buChar char="•"/>
              <a:defRPr/>
            </a:pPr>
            <a:r>
              <a:rPr lang="en-GB" dirty="0">
                <a:latin typeface="Times New Roman" pitchFamily="18" charset="0"/>
                <a:cs typeface="Times New Roman" pitchFamily="18" charset="0"/>
              </a:rPr>
              <a:t>To know who is providing which service so as to avoid duplication of services which will enable effective and efficient use of funds</a:t>
            </a:r>
          </a:p>
          <a:p>
            <a:pPr>
              <a:defRPr/>
            </a:pPr>
            <a:r>
              <a:rPr lang="en-GB" dirty="0">
                <a:latin typeface="Times New Roman" pitchFamily="18" charset="0"/>
                <a:cs typeface="Times New Roman" pitchFamily="18" charset="0"/>
              </a:rPr>
              <a:t>Referral mechanism of adolescents/youth</a:t>
            </a:r>
          </a:p>
          <a:p>
            <a:pPr>
              <a:defRPr/>
            </a:pPr>
            <a:r>
              <a:rPr lang="en-GB" dirty="0">
                <a:latin typeface="Times New Roman" pitchFamily="18" charset="0"/>
                <a:cs typeface="Times New Roman" pitchFamily="18" charset="0"/>
              </a:rPr>
              <a:t>To fundraise resources for a particular service</a:t>
            </a:r>
          </a:p>
          <a:p>
            <a:pPr>
              <a:defRPr/>
            </a:pPr>
            <a:r>
              <a:rPr lang="en-GB" dirty="0">
                <a:latin typeface="Times New Roman" pitchFamily="18" charset="0"/>
                <a:cs typeface="Times New Roman" pitchFamily="18" charset="0"/>
              </a:rPr>
              <a:t>To pull efforts together to achieve a particular goal like sharing of materials e.g., I.E.C., videos, posters </a:t>
            </a:r>
          </a:p>
          <a:p>
            <a:pPr>
              <a:defRPr/>
            </a:pPr>
            <a:r>
              <a:rPr lang="en-GB" dirty="0">
                <a:latin typeface="Times New Roman" pitchFamily="18" charset="0"/>
                <a:cs typeface="Times New Roman" pitchFamily="18" charset="0"/>
              </a:rPr>
              <a:t>To develop team spirit for provision of services</a:t>
            </a:r>
            <a:endParaRPr lang="en-US" dirty="0"/>
          </a:p>
        </p:txBody>
      </p:sp>
    </p:spTree>
    <p:extLst>
      <p:ext uri="{BB962C8B-B14F-4D97-AF65-F5344CB8AC3E}">
        <p14:creationId xmlns:p14="http://schemas.microsoft.com/office/powerpoint/2010/main" val="2546404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i="1" dirty="0"/>
              <a:t>GENDER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4812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Learning Objectives</a:t>
            </a:r>
          </a:p>
        </p:txBody>
      </p:sp>
      <p:sp>
        <p:nvSpPr>
          <p:cNvPr id="3" name="Content Placeholder 2"/>
          <p:cNvSpPr>
            <a:spLocks noGrp="1"/>
          </p:cNvSpPr>
          <p:nvPr>
            <p:ph idx="1"/>
          </p:nvPr>
        </p:nvSpPr>
        <p:spPr>
          <a:xfrm>
            <a:off x="762000" y="1600778"/>
            <a:ext cx="7924327" cy="4525935"/>
          </a:xfrm>
        </p:spPr>
        <p:txBody>
          <a:bodyPr>
            <a:normAutofit fontScale="85000" lnSpcReduction="20000"/>
          </a:bodyPr>
          <a:lstStyle/>
          <a:p>
            <a:r>
              <a:rPr lang="en-US" dirty="0"/>
              <a:t>Describe the social construction of gender.</a:t>
            </a:r>
          </a:p>
          <a:p>
            <a:r>
              <a:rPr lang="en-US" dirty="0"/>
              <a:t>Explain basic gender &amp; development concepts.</a:t>
            </a:r>
          </a:p>
          <a:p>
            <a:r>
              <a:rPr lang="en-US" dirty="0"/>
              <a:t>Explain the purpose of gender analysis &amp; its application in health;</a:t>
            </a:r>
          </a:p>
          <a:p>
            <a:r>
              <a:rPr lang="en-US" dirty="0"/>
              <a:t>Discuss gender mainstreaming in provision of health services;</a:t>
            </a:r>
          </a:p>
          <a:p>
            <a:r>
              <a:rPr lang="en-US" dirty="0"/>
              <a:t>Discuss gender issues affecting health;</a:t>
            </a:r>
          </a:p>
          <a:p>
            <a:r>
              <a:rPr lang="en-US" dirty="0"/>
              <a:t>Discuss forms of gender-based violence &amp; their management;</a:t>
            </a:r>
          </a:p>
          <a:p>
            <a:r>
              <a:rPr lang="en-US" dirty="0"/>
              <a:t>Discuss female genital mutilation &amp; other rites of passage &amp; their relevance to delivery of health care.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	Constructionist Approach to Gender Identity</a:t>
            </a:r>
          </a:p>
        </p:txBody>
      </p:sp>
      <p:sp>
        <p:nvSpPr>
          <p:cNvPr id="3" name="Content Placeholder 2"/>
          <p:cNvSpPr>
            <a:spLocks noGrp="1"/>
          </p:cNvSpPr>
          <p:nvPr>
            <p:ph idx="1"/>
          </p:nvPr>
        </p:nvSpPr>
        <p:spPr>
          <a:xfrm>
            <a:off x="838200" y="1600778"/>
            <a:ext cx="7848127" cy="4525935"/>
          </a:xfrm>
        </p:spPr>
        <p:txBody>
          <a:bodyPr>
            <a:normAutofit fontScale="85000" lnSpcReduction="20000"/>
          </a:bodyPr>
          <a:lstStyle/>
          <a:p>
            <a:pPr>
              <a:lnSpc>
                <a:spcPct val="90000"/>
              </a:lnSpc>
            </a:pPr>
            <a:r>
              <a:rPr lang="en-US" dirty="0"/>
              <a:t>Most sociologists use a </a:t>
            </a:r>
            <a:r>
              <a:rPr lang="en-US" b="1" i="1" dirty="0"/>
              <a:t>constructionist</a:t>
            </a:r>
            <a:r>
              <a:rPr lang="en-US" dirty="0"/>
              <a:t> approach and see gender as a social construction and acknowledge the possibility that the male</a:t>
            </a:r>
            <a:r>
              <a:rPr lang="en-US" dirty="0">
                <a:latin typeface="Times New Roman" pitchFamily="18" charset="0"/>
              </a:rPr>
              <a:t>–</a:t>
            </a:r>
            <a:r>
              <a:rPr lang="en-US" dirty="0"/>
              <a:t>female categories are not the only way of classifying individuals.</a:t>
            </a:r>
          </a:p>
          <a:p>
            <a:pPr>
              <a:lnSpc>
                <a:spcPct val="90000"/>
              </a:lnSpc>
            </a:pPr>
            <a:r>
              <a:rPr lang="en-US" dirty="0"/>
              <a:t>Constructionists believe that gender is constructed, or created, through our interactions with other members of society.  </a:t>
            </a:r>
          </a:p>
          <a:p>
            <a:pPr>
              <a:lnSpc>
                <a:spcPct val="90000"/>
              </a:lnSpc>
            </a:pPr>
            <a:r>
              <a:rPr lang="en-US" dirty="0"/>
              <a:t>In the United States we tend to classify people as being male or female, but other societies have different classification systems (</a:t>
            </a:r>
            <a:r>
              <a:rPr lang="en-US" dirty="0" err="1"/>
              <a:t>hijras</a:t>
            </a:r>
            <a:r>
              <a:rPr lang="en-US" dirty="0"/>
              <a:t> and </a:t>
            </a:r>
            <a:r>
              <a:rPr lang="en-US" dirty="0" err="1"/>
              <a:t>berdaches</a:t>
            </a:r>
            <a:r>
              <a:rPr lang="en-US" dirty="0"/>
              <a:t> for example) and people are treated differently based on the norms associated with that system.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Social Construction of Gender</a:t>
            </a:r>
            <a:endParaRPr lang="en-US" i="1" dirty="0"/>
          </a:p>
        </p:txBody>
      </p:sp>
      <p:sp>
        <p:nvSpPr>
          <p:cNvPr id="3" name="Content Placeholder 2"/>
          <p:cNvSpPr>
            <a:spLocks noGrp="1"/>
          </p:cNvSpPr>
          <p:nvPr>
            <p:ph idx="1"/>
          </p:nvPr>
        </p:nvSpPr>
        <p:spPr>
          <a:xfrm>
            <a:off x="762000" y="1600778"/>
            <a:ext cx="7924327" cy="4525935"/>
          </a:xfrm>
        </p:spPr>
        <p:txBody>
          <a:bodyPr>
            <a:normAutofit fontScale="85000" lnSpcReduction="10000"/>
          </a:bodyPr>
          <a:lstStyle/>
          <a:p>
            <a:r>
              <a:rPr lang="en-US" b="1" i="1" dirty="0"/>
              <a:t>Gender</a:t>
            </a:r>
            <a:r>
              <a:rPr lang="en-US" i="1" dirty="0"/>
              <a:t>; </a:t>
            </a:r>
            <a:r>
              <a:rPr lang="en-US" dirty="0"/>
              <a:t>this refers to the economic, social or cultural attributes associated with being a female or a male.</a:t>
            </a:r>
          </a:p>
          <a:p>
            <a:r>
              <a:rPr lang="en-US" dirty="0"/>
              <a:t>refers to the physical, behavioral, and personality traits that a group considers normal for its male and female members.</a:t>
            </a:r>
          </a:p>
          <a:p>
            <a:r>
              <a:rPr lang="en-US" dirty="0"/>
              <a:t>Although the terms </a:t>
            </a:r>
            <a:r>
              <a:rPr lang="en-US" dirty="0">
                <a:latin typeface="Times New Roman" pitchFamily="18" charset="0"/>
              </a:rPr>
              <a:t>“</a:t>
            </a:r>
            <a:r>
              <a:rPr lang="en-US" dirty="0"/>
              <a:t>sex</a:t>
            </a:r>
            <a:r>
              <a:rPr lang="en-US" dirty="0">
                <a:latin typeface="Times New Roman" pitchFamily="18" charset="0"/>
              </a:rPr>
              <a:t>”</a:t>
            </a:r>
            <a:r>
              <a:rPr lang="en-US" dirty="0"/>
              <a:t> and </a:t>
            </a:r>
            <a:r>
              <a:rPr lang="en-US" dirty="0">
                <a:latin typeface="Times New Roman" pitchFamily="18" charset="0"/>
              </a:rPr>
              <a:t>“</a:t>
            </a:r>
            <a:r>
              <a:rPr lang="en-US" dirty="0"/>
              <a:t>gender</a:t>
            </a:r>
            <a:r>
              <a:rPr lang="en-US" dirty="0">
                <a:latin typeface="Times New Roman" pitchFamily="18" charset="0"/>
              </a:rPr>
              <a:t>”</a:t>
            </a:r>
            <a:r>
              <a:rPr lang="en-US" dirty="0"/>
              <a:t> are often used interchangeably, sociologists differentiate between the two. </a:t>
            </a:r>
          </a:p>
          <a:p>
            <a:r>
              <a:rPr lang="en-US" b="1" i="1" dirty="0"/>
              <a:t>Sex</a:t>
            </a:r>
            <a:r>
              <a:rPr lang="en-US" dirty="0"/>
              <a:t> refers to an individual</a:t>
            </a:r>
            <a:r>
              <a:rPr lang="en-US" dirty="0">
                <a:latin typeface="Times New Roman" pitchFamily="18" charset="0"/>
              </a:rPr>
              <a:t>’</a:t>
            </a:r>
            <a:r>
              <a:rPr lang="en-US" dirty="0"/>
              <a:t>s membership in one of two biologically distinct categories</a:t>
            </a:r>
            <a:r>
              <a:rPr lang="en-US" dirty="0">
                <a:latin typeface="Times New Roman" pitchFamily="18" charset="0"/>
              </a:rPr>
              <a:t>—</a:t>
            </a:r>
            <a:r>
              <a:rPr lang="en-US" dirty="0"/>
              <a:t>male or female.  </a:t>
            </a:r>
            <a:endParaRPr lang="en-US" b="1" i="1" dirty="0"/>
          </a:p>
          <a:p>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838200" y="1600200"/>
            <a:ext cx="8228649" cy="4525935"/>
          </a:xfrm>
        </p:spPr>
        <p:txBody>
          <a:bodyPr/>
          <a:lstStyle/>
          <a:p>
            <a:pPr>
              <a:spcBef>
                <a:spcPct val="50000"/>
              </a:spcBef>
              <a:buClr>
                <a:srgbClr val="76617D"/>
              </a:buClr>
              <a:buFontTx/>
              <a:buChar char="•"/>
            </a:pPr>
            <a:r>
              <a:rPr lang="en-AU" sz="2800" dirty="0">
                <a:solidFill>
                  <a:srgbClr val="262626"/>
                </a:solidFill>
                <a:latin typeface="Arial Narrow" charset="0"/>
              </a:rPr>
              <a:t>Is there a difference?  Yes, on one level</a:t>
            </a:r>
          </a:p>
          <a:p>
            <a:pPr>
              <a:spcBef>
                <a:spcPct val="50000"/>
              </a:spcBef>
              <a:buClr>
                <a:srgbClr val="76617D"/>
              </a:buClr>
            </a:pPr>
            <a:endParaRPr lang="en-AU" sz="1000" dirty="0">
              <a:solidFill>
                <a:srgbClr val="262626"/>
              </a:solidFill>
              <a:latin typeface="Arial Narrow" charset="0"/>
            </a:endParaRPr>
          </a:p>
          <a:p>
            <a:pPr lvl="1">
              <a:buClr>
                <a:srgbClr val="76617D"/>
              </a:buClr>
              <a:buFontTx/>
              <a:buChar char="–"/>
            </a:pPr>
            <a:r>
              <a:rPr lang="en-AU" sz="2400" i="1" dirty="0">
                <a:solidFill>
                  <a:srgbClr val="262626"/>
                </a:solidFill>
                <a:latin typeface="Arial Narrow" charset="0"/>
              </a:rPr>
              <a:t>Sex</a:t>
            </a:r>
            <a:r>
              <a:rPr lang="en-AU" sz="2400" dirty="0">
                <a:solidFill>
                  <a:srgbClr val="262626"/>
                </a:solidFill>
                <a:latin typeface="Arial Narrow" charset="0"/>
              </a:rPr>
              <a:t> is biological – male, female, also intersex (reproductive differences based on genitalia, chromosomes, hormones)</a:t>
            </a:r>
          </a:p>
          <a:p>
            <a:pPr lvl="2">
              <a:buClr>
                <a:srgbClr val="76617D"/>
              </a:buClr>
              <a:buFontTx/>
              <a:buChar char="•"/>
            </a:pPr>
            <a:r>
              <a:rPr lang="en-AU" sz="2000" dirty="0">
                <a:solidFill>
                  <a:srgbClr val="262626"/>
                </a:solidFill>
                <a:latin typeface="Arial Narrow" charset="0"/>
              </a:rPr>
              <a:t>Also refers to sexual acts, as in ‘having sex’ </a:t>
            </a:r>
          </a:p>
          <a:p>
            <a:pPr lvl="2">
              <a:buClr>
                <a:srgbClr val="76617D"/>
              </a:buClr>
            </a:pPr>
            <a:endParaRPr lang="en-AU" sz="2000" dirty="0">
              <a:solidFill>
                <a:srgbClr val="262626"/>
              </a:solidFill>
              <a:latin typeface="Arial Narrow" charset="0"/>
            </a:endParaRPr>
          </a:p>
          <a:p>
            <a:pPr lvl="1">
              <a:buClr>
                <a:srgbClr val="76617D"/>
              </a:buClr>
              <a:buFontTx/>
              <a:buChar char="–"/>
            </a:pPr>
            <a:r>
              <a:rPr lang="en-AU" sz="2400" i="1" dirty="0">
                <a:solidFill>
                  <a:srgbClr val="262626"/>
                </a:solidFill>
                <a:latin typeface="Arial Narrow" charset="0"/>
              </a:rPr>
              <a:t>Gender</a:t>
            </a:r>
            <a:r>
              <a:rPr lang="en-AU" sz="2400" dirty="0">
                <a:solidFill>
                  <a:srgbClr val="262626"/>
                </a:solidFill>
                <a:latin typeface="Arial Narrow" charset="0"/>
              </a:rPr>
              <a:t> is ‘the structure of social relations that centres on the reproductive arena, and the set of practices that bring reproductive distinctions into social processes</a:t>
            </a:r>
            <a:r>
              <a:rPr lang="en-AU" sz="2400" i="1" dirty="0">
                <a:solidFill>
                  <a:srgbClr val="262626"/>
                </a:solidFill>
                <a:latin typeface="Arial Narrow" charset="0"/>
              </a:rPr>
              <a:t>’ </a:t>
            </a:r>
            <a:r>
              <a:rPr lang="en-AU" sz="2000" dirty="0">
                <a:solidFill>
                  <a:srgbClr val="262626"/>
                </a:solidFill>
                <a:latin typeface="Arial Narrow" charset="0"/>
              </a:rPr>
              <a:t>(Connell 2002: 10)</a:t>
            </a:r>
          </a:p>
          <a:p>
            <a:pPr lvl="2">
              <a:buClr>
                <a:srgbClr val="76617D"/>
              </a:buClr>
              <a:buFontTx/>
              <a:buChar char="•"/>
            </a:pPr>
            <a:r>
              <a:rPr lang="en-AU" sz="2000" dirty="0">
                <a:solidFill>
                  <a:srgbClr val="262626"/>
                </a:solidFill>
                <a:latin typeface="Arial Narrow" charset="0"/>
              </a:rPr>
              <a:t>Gender underlies assumptions regarding ‘masculine’ or ‘feminine’ behaviour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Sexual Identity </a:t>
            </a:r>
            <a:r>
              <a:rPr lang="en-US" dirty="0"/>
              <a:t>has to do with how people identify themselves sexually. It is a term most</a:t>
            </a:r>
          </a:p>
          <a:p>
            <a:r>
              <a:rPr lang="en-US" dirty="0"/>
              <a:t>commonly used among individuals who engage in same-sex practices. Talk of sexual identity does</a:t>
            </a:r>
          </a:p>
          <a:p>
            <a:r>
              <a:rPr lang="en-US" dirty="0"/>
              <a:t>not generally come up among people oriented towards the opposite sex.</a:t>
            </a:r>
          </a:p>
        </p:txBody>
      </p:sp>
    </p:spTree>
    <p:extLst>
      <p:ext uri="{BB962C8B-B14F-4D97-AF65-F5344CB8AC3E}">
        <p14:creationId xmlns:p14="http://schemas.microsoft.com/office/powerpoint/2010/main" val="3834982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4350" y="746125"/>
            <a:ext cx="7859713" cy="1293813"/>
          </a:xfrm>
        </p:spPr>
        <p:txBody>
          <a:bodyPr>
            <a:normAutofit fontScale="90000"/>
          </a:bodyPr>
          <a:lstStyle/>
          <a:p>
            <a:pPr eaLnBrk="1" hangingPunct="1"/>
            <a:r>
              <a:rPr lang="en-GB" b="1" i="1" dirty="0"/>
              <a:t>Differences Between Gender And Sex</a:t>
            </a:r>
          </a:p>
        </p:txBody>
      </p:sp>
      <p:sp>
        <p:nvSpPr>
          <p:cNvPr id="13315" name="Content Placeholder 2"/>
          <p:cNvSpPr>
            <a:spLocks noGrp="1"/>
          </p:cNvSpPr>
          <p:nvPr>
            <p:ph idx="1"/>
          </p:nvPr>
        </p:nvSpPr>
        <p:spPr>
          <a:xfrm>
            <a:off x="687388" y="2438401"/>
            <a:ext cx="3997325" cy="3581400"/>
          </a:xfrm>
        </p:spPr>
        <p:txBody>
          <a:bodyPr>
            <a:normAutofit fontScale="85000" lnSpcReduction="10000"/>
          </a:bodyPr>
          <a:lstStyle/>
          <a:p>
            <a:pPr algn="ctr" eaLnBrk="1" hangingPunct="1">
              <a:buFont typeface="Wingdings 2" pitchFamily="18" charset="2"/>
              <a:buNone/>
            </a:pPr>
            <a:r>
              <a:rPr lang="en-GB" dirty="0"/>
              <a:t>SEX </a:t>
            </a:r>
          </a:p>
          <a:p>
            <a:pPr eaLnBrk="1" hangingPunct="1"/>
            <a:r>
              <a:rPr lang="en-GB" dirty="0"/>
              <a:t>Refers to a natural or biological feature</a:t>
            </a:r>
          </a:p>
          <a:p>
            <a:pPr eaLnBrk="1" hangingPunct="1"/>
            <a:r>
              <a:rPr lang="en-GB" dirty="0"/>
              <a:t>Refers to male or female</a:t>
            </a:r>
          </a:p>
          <a:p>
            <a:pPr eaLnBrk="1" hangingPunct="1"/>
            <a:r>
              <a:rPr lang="en-GB" dirty="0"/>
              <a:t>Cannot be changed/permanent</a:t>
            </a:r>
          </a:p>
          <a:p>
            <a:pPr eaLnBrk="1" hangingPunct="1"/>
            <a:r>
              <a:rPr lang="en-GB" dirty="0"/>
              <a:t>Born with</a:t>
            </a:r>
          </a:p>
          <a:p>
            <a:pPr eaLnBrk="1" hangingPunct="1"/>
            <a:r>
              <a:rPr lang="en-GB" dirty="0"/>
              <a:t>It is universal</a:t>
            </a:r>
          </a:p>
          <a:p>
            <a:pPr eaLnBrk="1" hangingPunct="1"/>
            <a:endParaRPr lang="en-GB" dirty="0"/>
          </a:p>
        </p:txBody>
      </p:sp>
      <p:sp>
        <p:nvSpPr>
          <p:cNvPr id="13316" name="Content Placeholder 2"/>
          <p:cNvSpPr txBox="1">
            <a:spLocks/>
          </p:cNvSpPr>
          <p:nvPr/>
        </p:nvSpPr>
        <p:spPr bwMode="auto">
          <a:xfrm>
            <a:off x="4743450" y="2193925"/>
            <a:ext cx="399573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000"/>
              </a:spcBef>
              <a:buFont typeface="Arial" charset="0"/>
              <a:buChar char="•"/>
            </a:pPr>
            <a:endParaRPr lang="en-GB" sz="2200">
              <a:latin typeface="Perpetua" pitchFamily="18" charset="0"/>
            </a:endParaRPr>
          </a:p>
        </p:txBody>
      </p:sp>
      <p:sp>
        <p:nvSpPr>
          <p:cNvPr id="13317" name="Content Placeholder 2"/>
          <p:cNvSpPr txBox="1">
            <a:spLocks/>
          </p:cNvSpPr>
          <p:nvPr/>
        </p:nvSpPr>
        <p:spPr bwMode="auto">
          <a:xfrm>
            <a:off x="747712" y="2214707"/>
            <a:ext cx="3995738" cy="411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000"/>
              </a:spcBef>
              <a:buFont typeface="Arial" charset="0"/>
              <a:buChar char="•"/>
            </a:pPr>
            <a:endParaRPr lang="en-GB" sz="2200">
              <a:latin typeface="Perpetua" pitchFamily="18" charset="0"/>
            </a:endParaRPr>
          </a:p>
        </p:txBody>
      </p:sp>
      <p:sp>
        <p:nvSpPr>
          <p:cNvPr id="13318" name="Content Placeholder 2"/>
          <p:cNvSpPr txBox="1">
            <a:spLocks/>
          </p:cNvSpPr>
          <p:nvPr/>
        </p:nvSpPr>
        <p:spPr bwMode="auto">
          <a:xfrm>
            <a:off x="4857750" y="2514600"/>
            <a:ext cx="3995738"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ts val="1000"/>
              </a:spcBef>
              <a:buFont typeface="Arial" charset="0"/>
              <a:buNone/>
            </a:pPr>
            <a:r>
              <a:rPr lang="en-GB" sz="2200" dirty="0">
                <a:latin typeface="Perpetua" pitchFamily="18" charset="0"/>
              </a:rPr>
              <a:t>GENDER</a:t>
            </a:r>
          </a:p>
          <a:p>
            <a:pPr eaLnBrk="1" hangingPunct="1">
              <a:lnSpc>
                <a:spcPct val="90000"/>
              </a:lnSpc>
              <a:spcBef>
                <a:spcPts val="1000"/>
              </a:spcBef>
              <a:buFont typeface="Arial" charset="0"/>
              <a:buChar char="•"/>
            </a:pPr>
            <a:r>
              <a:rPr lang="en-GB" sz="2200" dirty="0">
                <a:latin typeface="Perpetua" pitchFamily="18" charset="0"/>
              </a:rPr>
              <a:t>Refers to cultural or learned significance of sex/socially constructed</a:t>
            </a:r>
          </a:p>
          <a:p>
            <a:pPr eaLnBrk="1" hangingPunct="1">
              <a:lnSpc>
                <a:spcPct val="90000"/>
              </a:lnSpc>
              <a:spcBef>
                <a:spcPts val="1000"/>
              </a:spcBef>
              <a:buFont typeface="Arial" charset="0"/>
              <a:buChar char="•"/>
            </a:pPr>
            <a:r>
              <a:rPr lang="en-GB" sz="2200" dirty="0">
                <a:latin typeface="Perpetua" pitchFamily="18" charset="0"/>
              </a:rPr>
              <a:t>refers too masculinity or </a:t>
            </a:r>
            <a:r>
              <a:rPr lang="en-GB" sz="2200" dirty="0" err="1">
                <a:latin typeface="Perpetua" pitchFamily="18" charset="0"/>
              </a:rPr>
              <a:t>feminity</a:t>
            </a:r>
            <a:endParaRPr lang="en-GB" sz="2200" dirty="0">
              <a:latin typeface="Perpetua" pitchFamily="18" charset="0"/>
            </a:endParaRPr>
          </a:p>
          <a:p>
            <a:pPr eaLnBrk="1" hangingPunct="1">
              <a:lnSpc>
                <a:spcPct val="90000"/>
              </a:lnSpc>
              <a:spcBef>
                <a:spcPts val="1000"/>
              </a:spcBef>
              <a:buFont typeface="Arial" charset="0"/>
              <a:buChar char="•"/>
            </a:pPr>
            <a:r>
              <a:rPr lang="en-GB" sz="2200" dirty="0">
                <a:latin typeface="Perpetua" pitchFamily="18" charset="0"/>
              </a:rPr>
              <a:t>Can be changed </a:t>
            </a:r>
          </a:p>
          <a:p>
            <a:pPr eaLnBrk="1" hangingPunct="1">
              <a:lnSpc>
                <a:spcPct val="90000"/>
              </a:lnSpc>
              <a:spcBef>
                <a:spcPts val="1000"/>
              </a:spcBef>
              <a:buFont typeface="Arial" charset="0"/>
              <a:buChar char="•"/>
            </a:pPr>
            <a:r>
              <a:rPr lang="en-GB" sz="2200" dirty="0">
                <a:latin typeface="Perpetua" pitchFamily="18" charset="0"/>
              </a:rPr>
              <a:t>Not born with</a:t>
            </a:r>
          </a:p>
          <a:p>
            <a:pPr eaLnBrk="1" hangingPunct="1">
              <a:lnSpc>
                <a:spcPct val="90000"/>
              </a:lnSpc>
              <a:spcBef>
                <a:spcPts val="1000"/>
              </a:spcBef>
              <a:buFont typeface="Arial" charset="0"/>
              <a:buChar char="•"/>
            </a:pPr>
            <a:r>
              <a:rPr lang="en-GB" sz="2200" dirty="0">
                <a:latin typeface="Perpetua" pitchFamily="18" charset="0"/>
              </a:rPr>
              <a:t>It varies from one culture to another</a:t>
            </a:r>
          </a:p>
          <a:p>
            <a:pPr algn="ctr" eaLnBrk="1" hangingPunct="1">
              <a:lnSpc>
                <a:spcPct val="90000"/>
              </a:lnSpc>
              <a:spcBef>
                <a:spcPts val="1000"/>
              </a:spcBef>
              <a:buFont typeface="Arial" charset="0"/>
              <a:buChar char="•"/>
            </a:pPr>
            <a:endParaRPr lang="en-GB" sz="2200" dirty="0">
              <a:latin typeface="Perpetua" pitchFamily="18" charset="0"/>
            </a:endParaRPr>
          </a:p>
        </p:txBody>
      </p:sp>
    </p:spTree>
    <p:extLst>
      <p:ext uri="{BB962C8B-B14F-4D97-AF65-F5344CB8AC3E}">
        <p14:creationId xmlns:p14="http://schemas.microsoft.com/office/powerpoint/2010/main" val="2053474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grpSp>
        <p:nvGrpSpPr>
          <p:cNvPr id="3" name="Group 15"/>
          <p:cNvGrpSpPr>
            <a:grpSpLocks noGrp="1"/>
          </p:cNvGrpSpPr>
          <p:nvPr/>
        </p:nvGrpSpPr>
        <p:grpSpPr bwMode="auto">
          <a:xfrm>
            <a:off x="945703" y="1524409"/>
            <a:ext cx="8045897" cy="4525963"/>
            <a:chOff x="288" y="201"/>
            <a:chExt cx="5031" cy="2233"/>
          </a:xfrm>
        </p:grpSpPr>
        <p:grpSp>
          <p:nvGrpSpPr>
            <p:cNvPr id="4" name="Group 14"/>
            <p:cNvGrpSpPr>
              <a:grpSpLocks/>
            </p:cNvGrpSpPr>
            <p:nvPr/>
          </p:nvGrpSpPr>
          <p:grpSpPr bwMode="auto">
            <a:xfrm>
              <a:off x="288" y="201"/>
              <a:ext cx="5031" cy="1853"/>
              <a:chOff x="288" y="201"/>
              <a:chExt cx="5031" cy="1853"/>
            </a:xfrm>
          </p:grpSpPr>
          <p:pic>
            <p:nvPicPr>
              <p:cNvPr id="9" name="Content Placeholder 3" descr="hijras01.jpg"/>
              <p:cNvPicPr>
                <a:picLocks noChangeAspect="1"/>
              </p:cNvPicPr>
              <p:nvPr/>
            </p:nvPicPr>
            <p:blipFill>
              <a:blip r:embed="rId2"/>
              <a:srcRect l="244"/>
              <a:stretch>
                <a:fillRect/>
              </a:stretch>
            </p:blipFill>
            <p:spPr bwMode="auto">
              <a:xfrm>
                <a:off x="288" y="201"/>
                <a:ext cx="1531" cy="1829"/>
              </a:xfrm>
              <a:prstGeom prst="rect">
                <a:avLst/>
              </a:prstGeom>
              <a:noFill/>
              <a:ln w="9525">
                <a:noFill/>
                <a:miter lim="800000"/>
                <a:headEnd/>
                <a:tailEnd/>
              </a:ln>
            </p:spPr>
          </p:pic>
          <p:pic>
            <p:nvPicPr>
              <p:cNvPr id="10" name="Picture 5" descr="caster-semenya-hermaphrodite.jpg"/>
              <p:cNvPicPr>
                <a:picLocks noChangeAspect="1"/>
              </p:cNvPicPr>
              <p:nvPr/>
            </p:nvPicPr>
            <p:blipFill>
              <a:blip r:embed="rId3"/>
              <a:srcRect t="4436"/>
              <a:stretch>
                <a:fillRect/>
              </a:stretch>
            </p:blipFill>
            <p:spPr bwMode="auto">
              <a:xfrm>
                <a:off x="2233" y="201"/>
                <a:ext cx="1268" cy="1829"/>
              </a:xfrm>
              <a:prstGeom prst="rect">
                <a:avLst/>
              </a:prstGeom>
              <a:noFill/>
              <a:ln w="9525">
                <a:noFill/>
                <a:miter lim="800000"/>
                <a:headEnd/>
                <a:tailEnd/>
              </a:ln>
            </p:spPr>
          </p:pic>
          <p:pic>
            <p:nvPicPr>
              <p:cNvPr id="11" name="Picture 6" descr="19-Thai-tom.jpg"/>
              <p:cNvPicPr preferRelativeResize="0">
                <a:picLocks noChangeAspect="1"/>
              </p:cNvPicPr>
              <p:nvPr/>
            </p:nvPicPr>
            <p:blipFill>
              <a:blip r:embed="rId4"/>
              <a:srcRect l="18002" r="8183"/>
              <a:stretch>
                <a:fillRect/>
              </a:stretch>
            </p:blipFill>
            <p:spPr bwMode="auto">
              <a:xfrm>
                <a:off x="3974" y="235"/>
                <a:ext cx="1345" cy="1819"/>
              </a:xfrm>
              <a:prstGeom prst="rect">
                <a:avLst/>
              </a:prstGeom>
              <a:noFill/>
              <a:ln w="9525">
                <a:noFill/>
                <a:miter lim="800000"/>
                <a:headEnd/>
                <a:tailEnd/>
              </a:ln>
            </p:spPr>
          </p:pic>
        </p:grpSp>
        <p:sp>
          <p:nvSpPr>
            <p:cNvPr id="6" name="TextBox 8"/>
            <p:cNvSpPr txBox="1">
              <a:spLocks noChangeArrowheads="1"/>
            </p:cNvSpPr>
            <p:nvPr/>
          </p:nvSpPr>
          <p:spPr bwMode="auto">
            <a:xfrm>
              <a:off x="288" y="1976"/>
              <a:ext cx="1731" cy="232"/>
            </a:xfrm>
            <a:prstGeom prst="rect">
              <a:avLst/>
            </a:prstGeom>
            <a:noFill/>
            <a:ln w="9525">
              <a:noFill/>
              <a:miter lim="800000"/>
              <a:headEnd/>
              <a:tailEnd/>
            </a:ln>
          </p:spPr>
          <p:txBody>
            <a:bodyPr>
              <a:spAutoFit/>
            </a:bodyPr>
            <a:lstStyle/>
            <a:p>
              <a:r>
                <a:rPr lang="en-US">
                  <a:latin typeface="Arial Narrow" charset="0"/>
                </a:rPr>
                <a:t>Hijra in India</a:t>
              </a:r>
            </a:p>
          </p:txBody>
        </p:sp>
        <p:sp>
          <p:nvSpPr>
            <p:cNvPr id="7" name="TextBox 9"/>
            <p:cNvSpPr txBox="1">
              <a:spLocks noChangeArrowheads="1"/>
            </p:cNvSpPr>
            <p:nvPr/>
          </p:nvSpPr>
          <p:spPr bwMode="auto">
            <a:xfrm>
              <a:off x="2124" y="2030"/>
              <a:ext cx="1630" cy="404"/>
            </a:xfrm>
            <a:prstGeom prst="rect">
              <a:avLst/>
            </a:prstGeom>
            <a:noFill/>
            <a:ln w="9525">
              <a:noFill/>
              <a:miter lim="800000"/>
              <a:headEnd/>
              <a:tailEnd/>
            </a:ln>
          </p:spPr>
          <p:txBody>
            <a:bodyPr>
              <a:spAutoFit/>
            </a:bodyPr>
            <a:lstStyle/>
            <a:p>
              <a:pPr algn="ctr"/>
              <a:r>
                <a:rPr lang="en-US" dirty="0">
                  <a:latin typeface="Arial Narrow" charset="0"/>
                </a:rPr>
                <a:t>Caster </a:t>
              </a:r>
              <a:r>
                <a:rPr lang="en-US" dirty="0" err="1">
                  <a:latin typeface="Arial Narrow" charset="0"/>
                </a:rPr>
                <a:t>Semenya</a:t>
              </a:r>
              <a:r>
                <a:rPr lang="en-US" dirty="0">
                  <a:latin typeface="Arial Narrow" charset="0"/>
                </a:rPr>
                <a:t>, South African athlete</a:t>
              </a:r>
            </a:p>
          </p:txBody>
        </p:sp>
        <p:sp>
          <p:nvSpPr>
            <p:cNvPr id="8" name="TextBox 10"/>
            <p:cNvSpPr txBox="1">
              <a:spLocks noChangeArrowheads="1"/>
            </p:cNvSpPr>
            <p:nvPr/>
          </p:nvSpPr>
          <p:spPr bwMode="auto">
            <a:xfrm>
              <a:off x="3974" y="2071"/>
              <a:ext cx="1345" cy="231"/>
            </a:xfrm>
            <a:prstGeom prst="rect">
              <a:avLst/>
            </a:prstGeom>
            <a:noFill/>
            <a:ln w="9525">
              <a:noFill/>
              <a:miter lim="800000"/>
              <a:headEnd/>
              <a:tailEnd/>
            </a:ln>
          </p:spPr>
          <p:txBody>
            <a:bodyPr>
              <a:spAutoFit/>
            </a:bodyPr>
            <a:lstStyle/>
            <a:p>
              <a:pPr algn="r"/>
              <a:r>
                <a:rPr lang="en-US">
                  <a:latin typeface="Arial Narrow" charset="0"/>
                </a:rPr>
                <a:t>A ‘Tom’ in Thailand </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 </a:t>
            </a:r>
          </a:p>
        </p:txBody>
      </p:sp>
      <p:sp>
        <p:nvSpPr>
          <p:cNvPr id="3" name="Content Placeholder 2"/>
          <p:cNvSpPr>
            <a:spLocks noGrp="1"/>
          </p:cNvSpPr>
          <p:nvPr>
            <p:ph idx="1"/>
          </p:nvPr>
        </p:nvSpPr>
        <p:spPr>
          <a:xfrm>
            <a:off x="914400" y="1600778"/>
            <a:ext cx="7771927" cy="4525935"/>
          </a:xfrm>
        </p:spPr>
        <p:txBody>
          <a:bodyPr>
            <a:normAutofit fontScale="92500" lnSpcReduction="20000"/>
          </a:bodyPr>
          <a:lstStyle/>
          <a:p>
            <a:r>
              <a:rPr lang="en-US" b="1" i="1" dirty="0"/>
              <a:t>Gender sensitivity</a:t>
            </a:r>
            <a:r>
              <a:rPr lang="en-US" dirty="0"/>
              <a:t>; is the act of being sensitive to the way people think about gender,</a:t>
            </a:r>
          </a:p>
          <a:p>
            <a:r>
              <a:rPr lang="en-US" dirty="0"/>
              <a:t>It tries to ensure that people rely less on assumption about traditional and outdated views on roles of men and women</a:t>
            </a:r>
          </a:p>
          <a:p>
            <a:r>
              <a:rPr lang="en-US" b="1" i="1" dirty="0"/>
              <a:t>Gender discrimination</a:t>
            </a:r>
            <a:r>
              <a:rPr lang="en-US" dirty="0"/>
              <a:t>; process of occupation segregation and sex-typing of jobs continue so that women tend to be concentrated at the base of most organization </a:t>
            </a:r>
            <a:r>
              <a:rPr lang="en-US" dirty="0" err="1"/>
              <a:t>hierachies</a:t>
            </a:r>
            <a:r>
              <a:rPr lang="en-US" dirty="0"/>
              <a:t> in jobs which are less prestigious and lower paid than those </a:t>
            </a:r>
            <a:r>
              <a:rPr lang="en-US" dirty="0" err="1"/>
              <a:t>favoured</a:t>
            </a:r>
            <a:r>
              <a:rPr lang="en-US" dirty="0"/>
              <a:t> by men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914400" y="1600778"/>
            <a:ext cx="7771927" cy="4525935"/>
          </a:xfrm>
        </p:spPr>
        <p:txBody>
          <a:bodyPr>
            <a:normAutofit lnSpcReduction="10000"/>
          </a:bodyPr>
          <a:lstStyle/>
          <a:p>
            <a:r>
              <a:rPr lang="en-US" b="1" i="1" dirty="0"/>
              <a:t>Gender responsiveness</a:t>
            </a:r>
            <a:r>
              <a:rPr lang="en-US" dirty="0"/>
              <a:t>; creating an </a:t>
            </a:r>
            <a:r>
              <a:rPr lang="en-US" dirty="0" err="1"/>
              <a:t>enviroment</a:t>
            </a:r>
            <a:r>
              <a:rPr lang="en-US" dirty="0"/>
              <a:t> that reflects an understanding of the realities of </a:t>
            </a:r>
            <a:r>
              <a:rPr lang="en-US" dirty="0" err="1"/>
              <a:t>womens</a:t>
            </a:r>
            <a:r>
              <a:rPr lang="en-US" dirty="0"/>
              <a:t> lives and addresses the issues of the participants</a:t>
            </a:r>
          </a:p>
          <a:p>
            <a:r>
              <a:rPr lang="en-US" b="1" i="1" dirty="0"/>
              <a:t>Gender role</a:t>
            </a:r>
            <a:r>
              <a:rPr lang="en-US" dirty="0"/>
              <a:t>; is a set of societal norms dictating the type of </a:t>
            </a:r>
            <a:r>
              <a:rPr lang="en-US" dirty="0" err="1"/>
              <a:t>behavious</a:t>
            </a:r>
            <a:r>
              <a:rPr lang="en-US" dirty="0"/>
              <a:t> which are generally considered acceptable, appropriate or desirable for people based on their actual or perceived sex or sexuality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762000" y="1219200"/>
            <a:ext cx="7924327" cy="4907513"/>
          </a:xfrm>
        </p:spPr>
        <p:txBody>
          <a:bodyPr/>
          <a:lstStyle/>
          <a:p>
            <a:r>
              <a:rPr lang="en-US" b="1" i="1" dirty="0"/>
              <a:t>Gender Stereotype;</a:t>
            </a:r>
            <a:r>
              <a:rPr lang="en-US" dirty="0"/>
              <a:t> is when, culturally or socially, women are assumed to be weak and timid and, therefore, unable to perform certain tasks or contribute to the same extent as men. In most communities, it is believed that men can be better leaders to the extent that some jobs are reserved specifically for men and are male dominated, for example, politics, administration or medicine.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Basic gender and development concept</a:t>
            </a:r>
          </a:p>
        </p:txBody>
      </p:sp>
      <p:sp>
        <p:nvSpPr>
          <p:cNvPr id="3" name="Content Placeholder 2"/>
          <p:cNvSpPr>
            <a:spLocks noGrp="1"/>
          </p:cNvSpPr>
          <p:nvPr>
            <p:ph idx="1"/>
          </p:nvPr>
        </p:nvSpPr>
        <p:spPr>
          <a:xfrm>
            <a:off x="914400" y="1600778"/>
            <a:ext cx="7771927" cy="4525935"/>
          </a:xfrm>
        </p:spPr>
        <p:txBody>
          <a:bodyPr>
            <a:normAutofit fontScale="92500"/>
          </a:bodyPr>
          <a:lstStyle/>
          <a:p>
            <a:r>
              <a:rPr lang="en-US" b="1" i="1" dirty="0"/>
              <a:t>Gender inequality and discrimination</a:t>
            </a:r>
            <a:r>
              <a:rPr lang="en-US" b="1" dirty="0"/>
              <a:t>; </a:t>
            </a:r>
            <a:r>
              <a:rPr lang="en-US" dirty="0"/>
              <a:t>refers to unequal access to power, resources and opportunities in society. Gender inequality and discrimination harms the health of young girls and women, directly and indirectly, throughout their life cycle.</a:t>
            </a:r>
          </a:p>
          <a:p>
            <a:r>
              <a:rPr lang="en-US" dirty="0"/>
              <a:t>Denying opportunities and rights or giving preferential treatment to individual on basis of their sex</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Examples of Gender Inequalities</a:t>
            </a:r>
            <a:r>
              <a:rPr lang="en-US" dirty="0"/>
              <a:t> </a:t>
            </a:r>
            <a:br>
              <a:rPr lang="en-US" dirty="0"/>
            </a:br>
            <a:endParaRPr lang="en-US" dirty="0"/>
          </a:p>
        </p:txBody>
      </p:sp>
      <p:sp>
        <p:nvSpPr>
          <p:cNvPr id="3" name="Content Placeholder 2"/>
          <p:cNvSpPr>
            <a:spLocks noGrp="1"/>
          </p:cNvSpPr>
          <p:nvPr>
            <p:ph idx="1"/>
          </p:nvPr>
        </p:nvSpPr>
        <p:spPr>
          <a:xfrm>
            <a:off x="838200" y="1600778"/>
            <a:ext cx="7848127" cy="4525935"/>
          </a:xfrm>
        </p:spPr>
        <p:txBody>
          <a:bodyPr/>
          <a:lstStyle/>
          <a:p>
            <a:pPr lvl="0"/>
            <a:r>
              <a:rPr lang="en-US" dirty="0"/>
              <a:t>Inequalities in education</a:t>
            </a:r>
          </a:p>
          <a:p>
            <a:pPr lvl="0"/>
            <a:r>
              <a:rPr lang="en-US" dirty="0"/>
              <a:t>Inequalities in the </a:t>
            </a:r>
            <a:r>
              <a:rPr lang="en-US" dirty="0" err="1"/>
              <a:t>labour</a:t>
            </a:r>
            <a:r>
              <a:rPr lang="en-US" dirty="0"/>
              <a:t> force</a:t>
            </a:r>
          </a:p>
          <a:p>
            <a:pPr lvl="0"/>
            <a:r>
              <a:rPr lang="en-US" dirty="0"/>
              <a:t>Access to medical care</a:t>
            </a:r>
          </a:p>
          <a:p>
            <a:pPr lvl="0"/>
            <a:r>
              <a:rPr lang="en-US" dirty="0"/>
              <a:t>Law of succession</a:t>
            </a:r>
          </a:p>
          <a:p>
            <a:pPr lvl="0"/>
            <a:r>
              <a:rPr lang="en-US" dirty="0"/>
              <a:t>Cultural practices (such as female genital mutilation, polygamy and wife inheritance)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r>
              <a:rPr lang="en-US" b="1" i="1" dirty="0"/>
              <a:t>Division of </a:t>
            </a:r>
            <a:r>
              <a:rPr lang="en-US" b="1" i="1" dirty="0" err="1"/>
              <a:t>labour</a:t>
            </a:r>
            <a:r>
              <a:rPr lang="en-US" dirty="0"/>
              <a:t>; refer to allocation of different jobs or type of work to women and men. Men tend to </a:t>
            </a:r>
            <a:r>
              <a:rPr lang="en-US" dirty="0" err="1"/>
              <a:t>specialise</a:t>
            </a:r>
            <a:r>
              <a:rPr lang="en-US" dirty="0"/>
              <a:t> more in paid work within the market, and women tend to </a:t>
            </a:r>
            <a:r>
              <a:rPr lang="en-US" dirty="0" err="1"/>
              <a:t>specialise</a:t>
            </a:r>
            <a:r>
              <a:rPr lang="en-US" dirty="0"/>
              <a:t> more in unpaid work within the home.</a:t>
            </a:r>
          </a:p>
          <a:p>
            <a:r>
              <a:rPr lang="en-US" b="1" i="1" dirty="0"/>
              <a:t>Gender equality</a:t>
            </a:r>
            <a:r>
              <a:rPr lang="en-US" dirty="0"/>
              <a:t>; the elimination of all forms of discrimination based on gender, so that girls and women, boy and men have equal opportunities and benefits.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p>
        </p:txBody>
      </p:sp>
      <p:sp>
        <p:nvSpPr>
          <p:cNvPr id="3" name="Content Placeholder 2"/>
          <p:cNvSpPr>
            <a:spLocks noGrp="1"/>
          </p:cNvSpPr>
          <p:nvPr>
            <p:ph idx="1"/>
          </p:nvPr>
        </p:nvSpPr>
        <p:spPr>
          <a:xfrm>
            <a:off x="838200" y="1600778"/>
            <a:ext cx="7848127" cy="4525935"/>
          </a:xfrm>
        </p:spPr>
        <p:txBody>
          <a:bodyPr/>
          <a:lstStyle/>
          <a:p>
            <a:r>
              <a:rPr lang="en-US" b="1" i="1" dirty="0"/>
              <a:t>Gender equity</a:t>
            </a:r>
            <a:r>
              <a:rPr lang="en-US" dirty="0"/>
              <a:t>; giving equal treatment to both girls and boys, women and men to access resources and opportunities. In the provision of education it refers to ensuring that girls and boys have equal access to </a:t>
            </a:r>
            <a:r>
              <a:rPr lang="en-US" dirty="0" err="1"/>
              <a:t>enrolement</a:t>
            </a:r>
            <a:r>
              <a:rPr lang="en-US" dirty="0"/>
              <a:t> and other educational opportunities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b="1" i="1" dirty="0">
                <a:latin typeface="Times New Roman" pitchFamily="18" charset="0"/>
                <a:cs typeface="Times New Roman" pitchFamily="18" charset="0"/>
              </a:rPr>
              <a:t>Differences between equality and equity.</a:t>
            </a:r>
            <a:endParaRPr lang="en-US" i="1" dirty="0"/>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marL="228600" eaLnBrk="1" hangingPunct="1">
              <a:lnSpc>
                <a:spcPct val="115000"/>
              </a:lnSpc>
              <a:spcBef>
                <a:spcPts val="0"/>
              </a:spcBef>
              <a:spcAft>
                <a:spcPts val="1000"/>
              </a:spcAf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There is often confusion about the difference between the concepts of equality and equity.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eaLnBrk="1" hangingPunct="1">
              <a:lnSpc>
                <a:spcPct val="115000"/>
              </a:lnSpc>
              <a:spcBef>
                <a:spcPts val="0"/>
              </a:spcBef>
              <a:buFont typeface="+mj-lt"/>
              <a:buAutoNum type="arabicPeriod"/>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Gender equality is the process of allocating resources so that males and females have the same, while equity is allocating resources to both fairly.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eaLnBrk="1" hangingPunct="1">
              <a:lnSpc>
                <a:spcPct val="115000"/>
              </a:lnSpc>
              <a:spcBef>
                <a:spcPts val="0"/>
              </a:spcBef>
              <a:spcAft>
                <a:spcPts val="1000"/>
              </a:spcAft>
              <a:buFont typeface="+mj-lt"/>
              <a:buAutoNum type="arabicPeriod"/>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Equality forces on creating the same starting line for everyone. Equity has the goal of providing everyone with the full range of opportunities and benefits- same finishing line.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defRPr/>
            </a:pPr>
            <a:endParaRPr lang="en-US" dirty="0"/>
          </a:p>
        </p:txBody>
      </p:sp>
    </p:spTree>
    <p:extLst>
      <p:ext uri="{BB962C8B-B14F-4D97-AF65-F5344CB8AC3E}">
        <p14:creationId xmlns:p14="http://schemas.microsoft.com/office/powerpoint/2010/main" val="209577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World Health Organization defines sexual health as “the integration of the physical,</a:t>
            </a:r>
          </a:p>
          <a:p>
            <a:r>
              <a:rPr lang="en-US" dirty="0"/>
              <a:t>emotional, intellectual, and social aspects of human sexuality in a way that positively enriches and promotes personality, communication, and love.”</a:t>
            </a:r>
          </a:p>
        </p:txBody>
      </p:sp>
    </p:spTree>
    <p:extLst>
      <p:ext uri="{BB962C8B-B14F-4D97-AF65-F5344CB8AC3E}">
        <p14:creationId xmlns:p14="http://schemas.microsoft.com/office/powerpoint/2010/main" val="893912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274638"/>
            <a:ext cx="7772400" cy="792162"/>
          </a:xfrm>
        </p:spPr>
        <p:txBody>
          <a:bodyPr/>
          <a:lstStyle/>
          <a:p>
            <a:pPr eaLnBrk="1" hangingPunct="1"/>
            <a:r>
              <a:rPr lang="en-US" b="1" i="1" dirty="0">
                <a:latin typeface="Times New Roman" pitchFamily="18" charset="0"/>
                <a:cs typeface="Times New Roman" pitchFamily="18" charset="0"/>
              </a:rPr>
              <a:t>Benefits of gender equity.</a:t>
            </a:r>
            <a:endParaRPr lang="en-US" i="1" dirty="0"/>
          </a:p>
        </p:txBody>
      </p:sp>
      <p:sp>
        <p:nvSpPr>
          <p:cNvPr id="21507" name="Content Placeholder 2"/>
          <p:cNvSpPr>
            <a:spLocks noGrp="1"/>
          </p:cNvSpPr>
          <p:nvPr>
            <p:ph idx="1"/>
          </p:nvPr>
        </p:nvSpPr>
        <p:spPr>
          <a:xfrm>
            <a:off x="914400" y="914400"/>
            <a:ext cx="7772400" cy="5715000"/>
          </a:xfrm>
        </p:spPr>
        <p:txBody>
          <a:bodyPr>
            <a:normAutofit fontScale="85000" lnSpcReduction="20000"/>
          </a:bodyPr>
          <a:lstStyle/>
          <a:p>
            <a:pPr eaLnBrk="1" hangingPunct="1">
              <a:lnSpc>
                <a:spcPct val="115000"/>
              </a:lnSpc>
              <a:spcBef>
                <a:spcPct val="0"/>
              </a:spcBef>
              <a:buFont typeface="Wingdings" pitchFamily="2" charset="2"/>
              <a:buChar char=""/>
            </a:pPr>
            <a:r>
              <a:rPr lang="en-US" dirty="0">
                <a:cs typeface="Times New Roman" pitchFamily="18" charset="0"/>
              </a:rPr>
              <a:t>Attracts more girls and women to the physical activities and other opportunities.</a:t>
            </a:r>
            <a:endParaRPr lang="en-US" dirty="0">
              <a:ea typeface="Calibri" pitchFamily="34" charset="0"/>
              <a:cs typeface="Times New Roman" pitchFamily="18" charset="0"/>
            </a:endParaRPr>
          </a:p>
          <a:p>
            <a:pPr eaLnBrk="1" hangingPunct="1">
              <a:lnSpc>
                <a:spcPct val="115000"/>
              </a:lnSpc>
              <a:spcBef>
                <a:spcPct val="0"/>
              </a:spcBef>
              <a:buFont typeface="Wingdings" pitchFamily="2" charset="2"/>
              <a:buChar char=""/>
            </a:pPr>
            <a:r>
              <a:rPr lang="en-US" dirty="0">
                <a:cs typeface="Times New Roman" pitchFamily="18" charset="0"/>
              </a:rPr>
              <a:t>Fully represents the population base and tapping the resources of every member resulting to a larger, stronger and more effective organization.</a:t>
            </a:r>
            <a:endParaRPr lang="en-US" dirty="0">
              <a:ea typeface="Calibri" pitchFamily="34" charset="0"/>
              <a:cs typeface="Calibri" pitchFamily="34" charset="0"/>
            </a:endParaRPr>
          </a:p>
          <a:p>
            <a:pPr eaLnBrk="1" hangingPunct="1">
              <a:lnSpc>
                <a:spcPct val="115000"/>
              </a:lnSpc>
              <a:spcBef>
                <a:spcPct val="0"/>
              </a:spcBef>
              <a:spcAft>
                <a:spcPts val="1000"/>
              </a:spcAft>
              <a:buFont typeface="Wingdings" pitchFamily="2" charset="2"/>
              <a:buChar char=""/>
            </a:pPr>
            <a:r>
              <a:rPr lang="en-US" dirty="0">
                <a:cs typeface="Times New Roman" pitchFamily="18" charset="0"/>
              </a:rPr>
              <a:t>Skilled women provide the organization with an important talent pool of administrations, coaches and officials.</a:t>
            </a:r>
          </a:p>
          <a:p>
            <a:pPr eaLnBrk="1" hangingPunct="1">
              <a:lnSpc>
                <a:spcPct val="115000"/>
              </a:lnSpc>
              <a:spcBef>
                <a:spcPct val="0"/>
              </a:spcBef>
              <a:spcAft>
                <a:spcPts val="1000"/>
              </a:spcAft>
              <a:buFont typeface="Wingdings" pitchFamily="2" charset="2"/>
              <a:buChar char=""/>
            </a:pPr>
            <a:r>
              <a:rPr lang="en-US" dirty="0">
                <a:cs typeface="Times New Roman" pitchFamily="18" charset="0"/>
              </a:rPr>
              <a:t>Working together, women and men can learn to build equal partnerships.</a:t>
            </a:r>
          </a:p>
          <a:p>
            <a:pPr eaLnBrk="1" hangingPunct="1">
              <a:lnSpc>
                <a:spcPct val="115000"/>
              </a:lnSpc>
              <a:spcBef>
                <a:spcPct val="0"/>
              </a:spcBef>
              <a:spcAft>
                <a:spcPts val="1000"/>
              </a:spcAft>
              <a:buFont typeface="Wingdings" pitchFamily="2" charset="2"/>
              <a:buChar char=""/>
            </a:pPr>
            <a:r>
              <a:rPr lang="en-CA" dirty="0"/>
              <a:t>Necessary for sustainable human development.</a:t>
            </a:r>
            <a:endParaRPr lang="en-US" dirty="0">
              <a:cs typeface="Times New Roman" pitchFamily="18" charset="0"/>
            </a:endParaRPr>
          </a:p>
          <a:p>
            <a:pPr eaLnBrk="1" hangingPunct="1">
              <a:lnSpc>
                <a:spcPct val="115000"/>
              </a:lnSpc>
              <a:spcBef>
                <a:spcPct val="0"/>
              </a:spcBef>
              <a:spcAft>
                <a:spcPts val="1000"/>
              </a:spcAft>
              <a:buFont typeface="Wingdings" pitchFamily="2" charset="2"/>
              <a:buChar char=""/>
            </a:pPr>
            <a:r>
              <a:rPr lang="en-CA" dirty="0"/>
              <a:t>Promotes Commitments involves obligations.</a:t>
            </a:r>
          </a:p>
          <a:p>
            <a:pPr eaLnBrk="1" hangingPunct="1">
              <a:lnSpc>
                <a:spcPct val="115000"/>
              </a:lnSpc>
              <a:spcBef>
                <a:spcPct val="0"/>
              </a:spcBef>
              <a:spcAft>
                <a:spcPts val="1000"/>
              </a:spcAft>
              <a:buFont typeface="Wingdings" pitchFamily="2" charset="2"/>
              <a:buChar char=""/>
            </a:pPr>
            <a:endParaRPr lang="en-US" dirty="0">
              <a:cs typeface="Times New Roman" pitchFamily="18" charset="0"/>
            </a:endParaRPr>
          </a:p>
          <a:p>
            <a:pPr eaLnBrk="1" hangingPunct="1"/>
            <a:endParaRPr lang="en-US" dirty="0"/>
          </a:p>
        </p:txBody>
      </p:sp>
    </p:spTree>
    <p:extLst>
      <p:ext uri="{BB962C8B-B14F-4D97-AF65-F5344CB8AC3E}">
        <p14:creationId xmlns:p14="http://schemas.microsoft.com/office/powerpoint/2010/main" val="1732678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i="1" dirty="0"/>
              <a:t>Gender transformation</a:t>
            </a:r>
          </a:p>
        </p:txBody>
      </p:sp>
      <p:sp>
        <p:nvSpPr>
          <p:cNvPr id="27651" name="Content Placeholder 2"/>
          <p:cNvSpPr>
            <a:spLocks noGrp="1"/>
          </p:cNvSpPr>
          <p:nvPr>
            <p:ph idx="1"/>
          </p:nvPr>
        </p:nvSpPr>
        <p:spPr>
          <a:xfrm>
            <a:off x="914400" y="1600778"/>
            <a:ext cx="7771927" cy="4525935"/>
          </a:xfrm>
        </p:spPr>
        <p:txBody>
          <a:bodyPr/>
          <a:lstStyle/>
          <a:p>
            <a:r>
              <a:rPr lang="en-US" dirty="0"/>
              <a:t>It describes a situation where women and men change their way of thinking from patriarchal  towards a gender equality perspective.</a:t>
            </a:r>
          </a:p>
        </p:txBody>
      </p:sp>
    </p:spTree>
    <p:extLst>
      <p:ext uri="{BB962C8B-B14F-4D97-AF65-F5344CB8AC3E}">
        <p14:creationId xmlns:p14="http://schemas.microsoft.com/office/powerpoint/2010/main" val="1017158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i="1" dirty="0"/>
              <a:t>Gender Awareness</a:t>
            </a:r>
          </a:p>
        </p:txBody>
      </p:sp>
      <p:sp>
        <p:nvSpPr>
          <p:cNvPr id="28675" name="Content Placeholder 2"/>
          <p:cNvSpPr>
            <a:spLocks noGrp="1"/>
          </p:cNvSpPr>
          <p:nvPr>
            <p:ph idx="1"/>
          </p:nvPr>
        </p:nvSpPr>
        <p:spPr>
          <a:xfrm>
            <a:off x="762000" y="1600778"/>
            <a:ext cx="7924327" cy="4525935"/>
          </a:xfrm>
        </p:spPr>
        <p:txBody>
          <a:bodyPr/>
          <a:lstStyle/>
          <a:p>
            <a:pPr eaLnBrk="1" hangingPunct="1"/>
            <a:r>
              <a:rPr lang="en-US" sz="2800" dirty="0">
                <a:latin typeface="Times New Roman" pitchFamily="18" charset="0"/>
                <a:ea typeface="Calibri" pitchFamily="34" charset="0"/>
                <a:cs typeface="Times New Roman" pitchFamily="18" charset="0"/>
              </a:rPr>
              <a:t>It is the knowledge and understanding of the differences in roles and relations between women and men, especially in the work place.</a:t>
            </a:r>
          </a:p>
          <a:p>
            <a:pPr eaLnBrk="1" hangingPunct="1"/>
            <a:endParaRPr lang="en-US" dirty="0">
              <a:ea typeface="Calibri" pitchFamily="34" charset="0"/>
              <a:cs typeface="Times New Roman" pitchFamily="18" charset="0"/>
            </a:endParaRPr>
          </a:p>
        </p:txBody>
      </p:sp>
    </p:spTree>
    <p:extLst>
      <p:ext uri="{BB962C8B-B14F-4D97-AF65-F5344CB8AC3E}">
        <p14:creationId xmlns:p14="http://schemas.microsoft.com/office/powerpoint/2010/main" val="3249544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i="1" dirty="0"/>
              <a:t>Affirmative action</a:t>
            </a:r>
            <a:r>
              <a:rPr lang="en-US" dirty="0"/>
              <a:t> </a:t>
            </a:r>
          </a:p>
        </p:txBody>
      </p:sp>
      <p:sp>
        <p:nvSpPr>
          <p:cNvPr id="29699" name="Content Placeholder 2"/>
          <p:cNvSpPr>
            <a:spLocks noGrp="1"/>
          </p:cNvSpPr>
          <p:nvPr>
            <p:ph idx="1"/>
          </p:nvPr>
        </p:nvSpPr>
        <p:spPr>
          <a:xfrm>
            <a:off x="990600" y="1600778"/>
            <a:ext cx="7695727" cy="4525935"/>
          </a:xfrm>
        </p:spPr>
        <p:txBody>
          <a:bodyPr/>
          <a:lstStyle/>
          <a:p>
            <a:r>
              <a:rPr lang="en-US" dirty="0"/>
              <a:t>These are measures targeted at a particular group and intended to eliminate and prevent discrimination or to offset disadvantages arising from existing attitudes, </a:t>
            </a:r>
            <a:r>
              <a:rPr lang="en-US" dirty="0" err="1"/>
              <a:t>behaviours</a:t>
            </a:r>
            <a:r>
              <a:rPr lang="en-US" dirty="0"/>
              <a:t> and structures within a society</a:t>
            </a:r>
          </a:p>
        </p:txBody>
      </p:sp>
    </p:spTree>
    <p:extLst>
      <p:ext uri="{BB962C8B-B14F-4D97-AF65-F5344CB8AC3E}">
        <p14:creationId xmlns:p14="http://schemas.microsoft.com/office/powerpoint/2010/main" val="80798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i="1" dirty="0"/>
              <a:t>Gender audit</a:t>
            </a:r>
          </a:p>
        </p:txBody>
      </p:sp>
      <p:sp>
        <p:nvSpPr>
          <p:cNvPr id="31747" name="Content Placeholder 2"/>
          <p:cNvSpPr>
            <a:spLocks noGrp="1"/>
          </p:cNvSpPr>
          <p:nvPr>
            <p:ph idx="1"/>
          </p:nvPr>
        </p:nvSpPr>
        <p:spPr>
          <a:xfrm>
            <a:off x="914400" y="1600778"/>
            <a:ext cx="7771927" cy="4525935"/>
          </a:xfrm>
        </p:spPr>
        <p:txBody>
          <a:bodyPr/>
          <a:lstStyle/>
          <a:p>
            <a:r>
              <a:rPr lang="en-US" dirty="0"/>
              <a:t>The analysis ,evaluation and taking stock of policies, </a:t>
            </a:r>
            <a:r>
              <a:rPr lang="en-US" dirty="0" err="1"/>
              <a:t>programmes</a:t>
            </a:r>
            <a:r>
              <a:rPr lang="en-US" dirty="0"/>
              <a:t> and institutions in terms of how they apply gender-related issues.</a:t>
            </a:r>
          </a:p>
        </p:txBody>
      </p:sp>
    </p:spTree>
    <p:extLst>
      <p:ext uri="{BB962C8B-B14F-4D97-AF65-F5344CB8AC3E}">
        <p14:creationId xmlns:p14="http://schemas.microsoft.com/office/powerpoint/2010/main" val="4224533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i="1" dirty="0"/>
              <a:t>Gender blind </a:t>
            </a:r>
          </a:p>
        </p:txBody>
      </p:sp>
      <p:sp>
        <p:nvSpPr>
          <p:cNvPr id="32771" name="Content Placeholder 2"/>
          <p:cNvSpPr>
            <a:spLocks noGrp="1"/>
          </p:cNvSpPr>
          <p:nvPr>
            <p:ph idx="1"/>
          </p:nvPr>
        </p:nvSpPr>
        <p:spPr>
          <a:xfrm>
            <a:off x="838200" y="1600778"/>
            <a:ext cx="7848127" cy="4525935"/>
          </a:xfrm>
        </p:spPr>
        <p:txBody>
          <a:bodyPr/>
          <a:lstStyle/>
          <a:p>
            <a:r>
              <a:rPr lang="en-US" dirty="0"/>
              <a:t>It is Ignoring/failing to address the gender dimensions in the society.</a:t>
            </a:r>
          </a:p>
        </p:txBody>
      </p:sp>
    </p:spTree>
    <p:extLst>
      <p:ext uri="{BB962C8B-B14F-4D97-AF65-F5344CB8AC3E}">
        <p14:creationId xmlns:p14="http://schemas.microsoft.com/office/powerpoint/2010/main" val="648777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i="1" dirty="0"/>
              <a:t>Gender gap</a:t>
            </a:r>
          </a:p>
        </p:txBody>
      </p:sp>
      <p:sp>
        <p:nvSpPr>
          <p:cNvPr id="33795" name="Content Placeholder 2"/>
          <p:cNvSpPr>
            <a:spLocks noGrp="1"/>
          </p:cNvSpPr>
          <p:nvPr>
            <p:ph idx="1"/>
          </p:nvPr>
        </p:nvSpPr>
        <p:spPr>
          <a:xfrm>
            <a:off x="914400" y="1600778"/>
            <a:ext cx="7771927" cy="4525935"/>
          </a:xfrm>
        </p:spPr>
        <p:txBody>
          <a:bodyPr/>
          <a:lstStyle/>
          <a:p>
            <a:r>
              <a:rPr lang="en-US"/>
              <a:t>The gap in any area between women and men in terms of their levels of participation, access, rights, remuneration or benefits. </a:t>
            </a:r>
          </a:p>
        </p:txBody>
      </p:sp>
    </p:spTree>
    <p:extLst>
      <p:ext uri="{BB962C8B-B14F-4D97-AF65-F5344CB8AC3E}">
        <p14:creationId xmlns:p14="http://schemas.microsoft.com/office/powerpoint/2010/main" val="3562070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i="1" dirty="0"/>
              <a:t>Gender advocacy</a:t>
            </a:r>
          </a:p>
        </p:txBody>
      </p:sp>
      <p:sp>
        <p:nvSpPr>
          <p:cNvPr id="34819" name="Content Placeholder 2"/>
          <p:cNvSpPr>
            <a:spLocks noGrp="1"/>
          </p:cNvSpPr>
          <p:nvPr>
            <p:ph idx="1"/>
          </p:nvPr>
        </p:nvSpPr>
        <p:spPr>
          <a:xfrm>
            <a:off x="914400" y="1143000"/>
            <a:ext cx="7695727" cy="4678335"/>
          </a:xfrm>
        </p:spPr>
        <p:txBody>
          <a:bodyPr>
            <a:noAutofit/>
          </a:bodyPr>
          <a:lstStyle/>
          <a:p>
            <a:r>
              <a:rPr lang="en-US" sz="2400" dirty="0"/>
              <a:t>This  is  an  on  going  process  aimed  at  changing  of  attitudes,  actions,  policies  and  laws  by influencing people and organizations with power, systems and structures at different  levels for the betterment of those affected by the gender advocacy issue.</a:t>
            </a:r>
          </a:p>
          <a:p>
            <a:r>
              <a:rPr lang="en-US" sz="2400" dirty="0"/>
              <a:t>In advocacy you need to use the persuasive art of lobbying.</a:t>
            </a:r>
          </a:p>
          <a:p>
            <a:r>
              <a:rPr lang="en-US" sz="2400" dirty="0"/>
              <a:t>Lobbying refers to the art of persuading ,influencing and convincing other people to see things/issues your way.</a:t>
            </a:r>
          </a:p>
          <a:p>
            <a:r>
              <a:rPr lang="en-US" sz="2400" dirty="0"/>
              <a:t>Some of gender issues that may require lobbying includes: property rights, decision making and leadership, gender and culture , Gender and reproductive health rights.</a:t>
            </a:r>
          </a:p>
        </p:txBody>
      </p:sp>
    </p:spTree>
    <p:extLst>
      <p:ext uri="{BB962C8B-B14F-4D97-AF65-F5344CB8AC3E}">
        <p14:creationId xmlns:p14="http://schemas.microsoft.com/office/powerpoint/2010/main" val="22300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i="1" dirty="0"/>
              <a:t>Gender advocacy </a:t>
            </a:r>
            <a:r>
              <a:rPr lang="en-US" b="1" i="1" dirty="0" err="1"/>
              <a:t>cont</a:t>
            </a:r>
            <a:r>
              <a:rPr lang="en-US" b="1" i="1" dirty="0"/>
              <a:t>…</a:t>
            </a:r>
          </a:p>
        </p:txBody>
      </p:sp>
      <p:sp>
        <p:nvSpPr>
          <p:cNvPr id="35843" name="Content Placeholder 2"/>
          <p:cNvSpPr>
            <a:spLocks noGrp="1"/>
          </p:cNvSpPr>
          <p:nvPr>
            <p:ph idx="1"/>
          </p:nvPr>
        </p:nvSpPr>
        <p:spPr>
          <a:xfrm>
            <a:off x="914400" y="1600778"/>
            <a:ext cx="7771927" cy="4525935"/>
          </a:xfrm>
        </p:spPr>
        <p:txBody>
          <a:bodyPr/>
          <a:lstStyle/>
          <a:p>
            <a:r>
              <a:rPr lang="en-US" sz="3200" dirty="0"/>
              <a:t>Lobbying requires the following skills:</a:t>
            </a:r>
          </a:p>
          <a:p>
            <a:pPr lvl="2">
              <a:buFont typeface="Wingdings 2" pitchFamily="18" charset="2"/>
              <a:buChar char=""/>
            </a:pPr>
            <a:r>
              <a:rPr lang="en-US" sz="3200" dirty="0"/>
              <a:t>Ability to mobilize the community and developing groups</a:t>
            </a:r>
          </a:p>
          <a:p>
            <a:pPr lvl="2">
              <a:buFont typeface="Wingdings 2" pitchFamily="18" charset="2"/>
              <a:buChar char=""/>
            </a:pPr>
            <a:r>
              <a:rPr lang="en-US" sz="3200" dirty="0"/>
              <a:t>Skills in identifying persons who can help influencing the opinions</a:t>
            </a:r>
          </a:p>
          <a:p>
            <a:pPr lvl="2">
              <a:buFont typeface="Wingdings 2" pitchFamily="18" charset="2"/>
              <a:buChar char=""/>
            </a:pPr>
            <a:r>
              <a:rPr lang="en-US" sz="3200" dirty="0"/>
              <a:t>Skills in selling your point of view and ideas</a:t>
            </a:r>
          </a:p>
        </p:txBody>
      </p:sp>
    </p:spTree>
    <p:extLst>
      <p:ext uri="{BB962C8B-B14F-4D97-AF65-F5344CB8AC3E}">
        <p14:creationId xmlns:p14="http://schemas.microsoft.com/office/powerpoint/2010/main" val="1869254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i="1" dirty="0"/>
              <a:t>Gender advocacy </a:t>
            </a:r>
            <a:r>
              <a:rPr lang="en-US" b="1" i="1" dirty="0" err="1"/>
              <a:t>cont</a:t>
            </a:r>
            <a:r>
              <a:rPr lang="en-US" b="1" i="1" dirty="0"/>
              <a:t>…</a:t>
            </a:r>
          </a:p>
        </p:txBody>
      </p:sp>
      <p:sp>
        <p:nvSpPr>
          <p:cNvPr id="36867" name="Content Placeholder 2"/>
          <p:cNvSpPr>
            <a:spLocks noGrp="1"/>
          </p:cNvSpPr>
          <p:nvPr>
            <p:ph idx="1"/>
          </p:nvPr>
        </p:nvSpPr>
        <p:spPr>
          <a:xfrm>
            <a:off x="609600" y="1600778"/>
            <a:ext cx="8076727" cy="4525935"/>
          </a:xfrm>
        </p:spPr>
        <p:txBody>
          <a:bodyPr/>
          <a:lstStyle/>
          <a:p>
            <a:r>
              <a:rPr lang="en-US" dirty="0"/>
              <a:t>Strategies for Gender Advocacy includes:-</a:t>
            </a:r>
          </a:p>
          <a:p>
            <a:pPr lvl="1">
              <a:buFont typeface="Wingdings" pitchFamily="2" charset="2"/>
              <a:buChar char="q"/>
            </a:pPr>
            <a:r>
              <a:rPr lang="en-US" dirty="0"/>
              <a:t>Lobbying                          </a:t>
            </a:r>
          </a:p>
          <a:p>
            <a:pPr lvl="1">
              <a:buFont typeface="Wingdings" pitchFamily="2" charset="2"/>
              <a:buChar char="q"/>
            </a:pPr>
            <a:r>
              <a:rPr lang="en-US" dirty="0"/>
              <a:t>Networking and coalition building</a:t>
            </a:r>
          </a:p>
          <a:p>
            <a:pPr lvl="1">
              <a:buFont typeface="Wingdings" pitchFamily="2" charset="2"/>
              <a:buChar char="q"/>
            </a:pPr>
            <a:r>
              <a:rPr lang="en-US" dirty="0"/>
              <a:t>Media relations                </a:t>
            </a:r>
          </a:p>
          <a:p>
            <a:pPr lvl="1">
              <a:buFont typeface="Wingdings" pitchFamily="2" charset="2"/>
              <a:buChar char="q"/>
            </a:pPr>
            <a:r>
              <a:rPr lang="en-US" dirty="0"/>
              <a:t>Campaigns</a:t>
            </a:r>
          </a:p>
          <a:p>
            <a:pPr lvl="1">
              <a:buFont typeface="Wingdings" pitchFamily="2" charset="2"/>
              <a:buChar char="q"/>
            </a:pPr>
            <a:r>
              <a:rPr lang="en-US" dirty="0"/>
              <a:t>Publications                      </a:t>
            </a:r>
          </a:p>
          <a:p>
            <a:pPr lvl="1">
              <a:buFont typeface="Wingdings" pitchFamily="2" charset="2"/>
              <a:buChar char="q"/>
            </a:pPr>
            <a:r>
              <a:rPr lang="en-US" dirty="0"/>
              <a:t>Conferences and seminars</a:t>
            </a:r>
          </a:p>
          <a:p>
            <a:pPr lvl="1">
              <a:buFont typeface="Wingdings" pitchFamily="2" charset="2"/>
              <a:buChar char="q"/>
            </a:pPr>
            <a:r>
              <a:rPr lang="en-US" dirty="0"/>
              <a:t>Research</a:t>
            </a:r>
          </a:p>
        </p:txBody>
      </p:sp>
    </p:spTree>
    <p:extLst>
      <p:ext uri="{BB962C8B-B14F-4D97-AF65-F5344CB8AC3E}">
        <p14:creationId xmlns:p14="http://schemas.microsoft.com/office/powerpoint/2010/main" val="338161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“Sexual health” encompasses matters related to reproduction and sexual intercourse, and</a:t>
            </a:r>
          </a:p>
          <a:p>
            <a:r>
              <a:rPr lang="en-US" dirty="0"/>
              <a:t>also goes beyond these to include issues such as self-esteem, body image, social roles, and</a:t>
            </a:r>
          </a:p>
          <a:p>
            <a:r>
              <a:rPr lang="en-US" dirty="0"/>
              <a:t>relationships.</a:t>
            </a:r>
          </a:p>
        </p:txBody>
      </p:sp>
    </p:spTree>
    <p:extLst>
      <p:ext uri="{BB962C8B-B14F-4D97-AF65-F5344CB8AC3E}">
        <p14:creationId xmlns:p14="http://schemas.microsoft.com/office/powerpoint/2010/main" val="2678614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b="1" i="1" dirty="0"/>
              <a:t>Gender advocacy </a:t>
            </a:r>
            <a:r>
              <a:rPr lang="en-US" b="1" i="1" dirty="0" err="1"/>
              <a:t>cont</a:t>
            </a:r>
            <a:r>
              <a:rPr lang="en-US" b="1" i="1" dirty="0"/>
              <a:t>…</a:t>
            </a:r>
          </a:p>
        </p:txBody>
      </p:sp>
      <p:sp>
        <p:nvSpPr>
          <p:cNvPr id="3" name="Content Placeholder 2"/>
          <p:cNvSpPr>
            <a:spLocks noGrp="1"/>
          </p:cNvSpPr>
          <p:nvPr>
            <p:ph idx="1"/>
          </p:nvPr>
        </p:nvSpPr>
        <p:spPr>
          <a:xfrm>
            <a:off x="1066800" y="1600778"/>
            <a:ext cx="7619527" cy="4525935"/>
          </a:xfrm>
        </p:spPr>
        <p:txBody>
          <a:bodyPr/>
          <a:lstStyle/>
          <a:p>
            <a:pPr marL="0" indent="0">
              <a:buNone/>
              <a:defRPr/>
            </a:pPr>
            <a:r>
              <a:rPr lang="en-US" dirty="0"/>
              <a:t>Steps in gender advocacy:</a:t>
            </a:r>
          </a:p>
          <a:p>
            <a:pPr marL="514350" indent="-514350">
              <a:buFont typeface="+mj-lt"/>
              <a:buAutoNum type="arabicPeriod"/>
              <a:defRPr/>
            </a:pPr>
            <a:r>
              <a:rPr lang="en-US" dirty="0"/>
              <a:t>Learning skills of advocacy</a:t>
            </a:r>
          </a:p>
          <a:p>
            <a:pPr marL="514350" indent="-514350">
              <a:buFont typeface="+mj-lt"/>
              <a:buAutoNum type="arabicPeriod"/>
              <a:defRPr/>
            </a:pPr>
            <a:r>
              <a:rPr lang="en-US" dirty="0"/>
              <a:t>Articulating advocacy issues</a:t>
            </a:r>
          </a:p>
          <a:p>
            <a:pPr marL="514350" indent="-514350">
              <a:buFont typeface="+mj-lt"/>
              <a:buAutoNum type="arabicPeriod"/>
              <a:defRPr/>
            </a:pPr>
            <a:r>
              <a:rPr lang="en-US" dirty="0"/>
              <a:t>Evaluating effectiveness of the advocacy</a:t>
            </a:r>
          </a:p>
        </p:txBody>
      </p:sp>
    </p:spTree>
    <p:extLst>
      <p:ext uri="{BB962C8B-B14F-4D97-AF65-F5344CB8AC3E}">
        <p14:creationId xmlns:p14="http://schemas.microsoft.com/office/powerpoint/2010/main" val="4281755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i="1" dirty="0"/>
              <a:t>Gender advocacy </a:t>
            </a:r>
            <a:r>
              <a:rPr lang="en-US" b="1" i="1" dirty="0" err="1"/>
              <a:t>cont</a:t>
            </a:r>
            <a:r>
              <a:rPr lang="en-US" b="1" i="1" dirty="0"/>
              <a:t>…</a:t>
            </a:r>
          </a:p>
        </p:txBody>
      </p:sp>
      <p:sp>
        <p:nvSpPr>
          <p:cNvPr id="3" name="Content Placeholder 2"/>
          <p:cNvSpPr>
            <a:spLocks noGrp="1"/>
          </p:cNvSpPr>
          <p:nvPr>
            <p:ph idx="1"/>
          </p:nvPr>
        </p:nvSpPr>
        <p:spPr>
          <a:xfrm>
            <a:off x="762000" y="1143000"/>
            <a:ext cx="8382000" cy="5715000"/>
          </a:xfrm>
        </p:spPr>
        <p:txBody>
          <a:bodyPr>
            <a:normAutofit/>
          </a:bodyPr>
          <a:lstStyle/>
          <a:p>
            <a:pPr>
              <a:defRPr/>
            </a:pPr>
            <a:r>
              <a:rPr lang="en-US" dirty="0"/>
              <a:t>Skills/techniques that can be used in advocacy includes:-</a:t>
            </a:r>
          </a:p>
          <a:p>
            <a:pPr marL="514350" indent="-514350">
              <a:buFont typeface="+mj-lt"/>
              <a:buAutoNum type="arabicPeriod"/>
              <a:defRPr/>
            </a:pPr>
            <a:r>
              <a:rPr lang="en-US" dirty="0"/>
              <a:t>Negotiation / bargaining skills- It refers  to the process of persuading people to see or agree with your point of view. </a:t>
            </a:r>
          </a:p>
          <a:p>
            <a:pPr lvl="1">
              <a:defRPr/>
            </a:pPr>
            <a:r>
              <a:rPr lang="en-US" dirty="0"/>
              <a:t>Possible outcomes in negotiation are:</a:t>
            </a:r>
          </a:p>
          <a:p>
            <a:pPr lvl="3">
              <a:buFont typeface="Wingdings" pitchFamily="2" charset="2"/>
              <a:buChar char="Ø"/>
              <a:defRPr/>
            </a:pPr>
            <a:r>
              <a:rPr lang="en-US" dirty="0"/>
              <a:t>Both sides loose</a:t>
            </a:r>
          </a:p>
          <a:p>
            <a:pPr lvl="3">
              <a:buFont typeface="Wingdings" pitchFamily="2" charset="2"/>
              <a:buChar char="Ø"/>
              <a:defRPr/>
            </a:pPr>
            <a:r>
              <a:rPr lang="en-US" dirty="0"/>
              <a:t>One side wins and the other looses</a:t>
            </a:r>
          </a:p>
          <a:p>
            <a:pPr lvl="3">
              <a:buFont typeface="Wingdings" pitchFamily="2" charset="2"/>
              <a:buChar char="Ø"/>
              <a:defRPr/>
            </a:pPr>
            <a:r>
              <a:rPr lang="en-US" dirty="0"/>
              <a:t>Both sides win or at least gain something significant</a:t>
            </a:r>
          </a:p>
          <a:p>
            <a:pPr marL="0" indent="0">
              <a:buNone/>
              <a:defRPr/>
            </a:pPr>
            <a:endParaRPr lang="en-US" dirty="0"/>
          </a:p>
        </p:txBody>
      </p:sp>
    </p:spTree>
    <p:extLst>
      <p:ext uri="{BB962C8B-B14F-4D97-AF65-F5344CB8AC3E}">
        <p14:creationId xmlns:p14="http://schemas.microsoft.com/office/powerpoint/2010/main" val="2458205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600778"/>
            <a:ext cx="7695727" cy="4525935"/>
          </a:xfrm>
        </p:spPr>
        <p:txBody>
          <a:bodyPr/>
          <a:lstStyle/>
          <a:p>
            <a:pPr marL="514350" indent="-514350">
              <a:buFont typeface="+mj-lt"/>
              <a:buAutoNum type="arabicPeriod" startAt="2"/>
              <a:defRPr/>
            </a:pPr>
            <a:r>
              <a:rPr lang="en-US" dirty="0"/>
              <a:t>Presentation skills-Presentation refers to a process of conveying ideas, opinions and information in a systematic way  for  the achievement  of desired objectives within a  specified  timeframe. It  is  relates  to convincing the other party about mutual benefits.</a:t>
            </a:r>
          </a:p>
        </p:txBody>
      </p:sp>
    </p:spTree>
    <p:extLst>
      <p:ext uri="{BB962C8B-B14F-4D97-AF65-F5344CB8AC3E}">
        <p14:creationId xmlns:p14="http://schemas.microsoft.com/office/powerpoint/2010/main" val="2263816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i="1" dirty="0"/>
              <a:t>Gender advocacy </a:t>
            </a:r>
            <a:r>
              <a:rPr lang="en-US" b="1" i="1" dirty="0" err="1"/>
              <a:t>cont</a:t>
            </a:r>
            <a:r>
              <a:rPr lang="en-US" b="1" i="1" dirty="0"/>
              <a:t>…</a:t>
            </a:r>
          </a:p>
        </p:txBody>
      </p:sp>
      <p:sp>
        <p:nvSpPr>
          <p:cNvPr id="3" name="Content Placeholder 2"/>
          <p:cNvSpPr>
            <a:spLocks noGrp="1"/>
          </p:cNvSpPr>
          <p:nvPr>
            <p:ph idx="1"/>
          </p:nvPr>
        </p:nvSpPr>
        <p:spPr>
          <a:xfrm>
            <a:off x="914400" y="1600778"/>
            <a:ext cx="7771927" cy="4525935"/>
          </a:xfrm>
          <a:ln>
            <a:miter lim="800000"/>
            <a:headEnd/>
            <a:tailEnd/>
          </a:ln>
        </p:spPr>
        <p:txBody>
          <a:bodyPr>
            <a:normAutofit fontScale="92500" lnSpcReduction="10000"/>
          </a:bodyPr>
          <a:lstStyle/>
          <a:p>
            <a:pPr>
              <a:defRPr/>
            </a:pPr>
            <a:r>
              <a:rPr lang="en-US" sz="2800" dirty="0"/>
              <a:t>To  make  a  presentation  effective  in  advocacy,  it  is  important  to  improve  skills  in  the following areas:</a:t>
            </a:r>
          </a:p>
          <a:p>
            <a:pPr lvl="3">
              <a:buFont typeface="Wingdings" pitchFamily="2" charset="2"/>
              <a:buChar char="§"/>
              <a:defRPr/>
            </a:pPr>
            <a:r>
              <a:rPr lang="en-US" sz="2800" dirty="0"/>
              <a:t>Use of information and data to support your presentation</a:t>
            </a:r>
          </a:p>
          <a:p>
            <a:pPr lvl="3">
              <a:buFont typeface="Wingdings" pitchFamily="2" charset="2"/>
              <a:buChar char="§"/>
              <a:defRPr/>
            </a:pPr>
            <a:r>
              <a:rPr lang="en-US" sz="2800" dirty="0"/>
              <a:t>Having organized stages in the presentation to facilitate:</a:t>
            </a:r>
          </a:p>
          <a:p>
            <a:pPr lvl="5">
              <a:buFont typeface="Wingdings" pitchFamily="2" charset="2"/>
              <a:buChar char="ü"/>
              <a:defRPr/>
            </a:pPr>
            <a:r>
              <a:rPr lang="en-US" sz="2800" dirty="0"/>
              <a:t>Gaining Attention  – A</a:t>
            </a:r>
          </a:p>
          <a:p>
            <a:pPr lvl="5">
              <a:buFont typeface="Wingdings" pitchFamily="2" charset="2"/>
              <a:buChar char="ü"/>
              <a:defRPr/>
            </a:pPr>
            <a:r>
              <a:rPr lang="en-US" sz="2800" dirty="0"/>
              <a:t>Holding Interest  – I</a:t>
            </a:r>
          </a:p>
          <a:p>
            <a:pPr lvl="5">
              <a:buFont typeface="Wingdings" pitchFamily="2" charset="2"/>
              <a:buChar char="ü"/>
              <a:defRPr/>
            </a:pPr>
            <a:r>
              <a:rPr lang="en-US" sz="2800" dirty="0"/>
              <a:t>Arousing Desire  – D</a:t>
            </a:r>
          </a:p>
          <a:p>
            <a:pPr lvl="5">
              <a:buFont typeface="Wingdings" pitchFamily="2" charset="2"/>
              <a:buChar char="ü"/>
              <a:defRPr/>
            </a:pPr>
            <a:r>
              <a:rPr lang="en-US" sz="2800" dirty="0"/>
              <a:t>Obtaining Action - A</a:t>
            </a:r>
          </a:p>
          <a:p>
            <a:pPr>
              <a:defRPr/>
            </a:pPr>
            <a:endParaRPr lang="en-US" sz="2800" dirty="0"/>
          </a:p>
        </p:txBody>
      </p:sp>
    </p:spTree>
    <p:extLst>
      <p:ext uri="{BB962C8B-B14F-4D97-AF65-F5344CB8AC3E}">
        <p14:creationId xmlns:p14="http://schemas.microsoft.com/office/powerpoint/2010/main" val="984204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i="1" dirty="0"/>
              <a:t>Gender neutral</a:t>
            </a:r>
            <a:r>
              <a:rPr lang="en-US" dirty="0"/>
              <a:t> </a:t>
            </a:r>
          </a:p>
        </p:txBody>
      </p:sp>
      <p:sp>
        <p:nvSpPr>
          <p:cNvPr id="40963" name="Content Placeholder 2"/>
          <p:cNvSpPr>
            <a:spLocks noGrp="1"/>
          </p:cNvSpPr>
          <p:nvPr>
            <p:ph idx="1"/>
          </p:nvPr>
        </p:nvSpPr>
        <p:spPr>
          <a:xfrm>
            <a:off x="914400" y="1600778"/>
            <a:ext cx="7771927" cy="4525935"/>
          </a:xfrm>
        </p:spPr>
        <p:txBody>
          <a:bodyPr/>
          <a:lstStyle/>
          <a:p>
            <a:r>
              <a:rPr lang="en-US" dirty="0"/>
              <a:t>Having no differential positive or negative impact for gender relations or equality between women and men.</a:t>
            </a:r>
          </a:p>
          <a:p>
            <a:r>
              <a:rPr lang="en-US" dirty="0"/>
              <a:t>Having no gender preferences when allocating resources, duties or responsibility.</a:t>
            </a:r>
          </a:p>
          <a:p>
            <a:r>
              <a:rPr lang="en-US" dirty="0"/>
              <a:t>Using one’s abilities to allocate roles other than gender.</a:t>
            </a:r>
          </a:p>
        </p:txBody>
      </p:sp>
    </p:spTree>
    <p:extLst>
      <p:ext uri="{BB962C8B-B14F-4D97-AF65-F5344CB8AC3E}">
        <p14:creationId xmlns:p14="http://schemas.microsoft.com/office/powerpoint/2010/main" val="2714304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i="1" dirty="0"/>
              <a:t>Women’s triple role </a:t>
            </a:r>
          </a:p>
        </p:txBody>
      </p:sp>
      <p:sp>
        <p:nvSpPr>
          <p:cNvPr id="45059" name="Content Placeholder 2"/>
          <p:cNvSpPr>
            <a:spLocks noGrp="1"/>
          </p:cNvSpPr>
          <p:nvPr>
            <p:ph idx="1"/>
          </p:nvPr>
        </p:nvSpPr>
        <p:spPr>
          <a:xfrm>
            <a:off x="838200" y="1600778"/>
            <a:ext cx="7848127" cy="4525935"/>
          </a:xfrm>
        </p:spPr>
        <p:txBody>
          <a:bodyPr>
            <a:normAutofit lnSpcReduction="10000"/>
          </a:bodyPr>
          <a:lstStyle/>
          <a:p>
            <a:r>
              <a:rPr lang="en-US" dirty="0"/>
              <a:t>Women’s triple role refers to the reproductive, productive and community managing role. The way these forms are valued affects the way women and men set priorities in planning programs or projects. </a:t>
            </a:r>
          </a:p>
          <a:p>
            <a:r>
              <a:rPr lang="en-US" dirty="0"/>
              <a:t>The taking or not taking into consideration of these forms can make or brake women’s chances of taking advantage of development opportunities</a:t>
            </a:r>
          </a:p>
        </p:txBody>
      </p:sp>
    </p:spTree>
    <p:extLst>
      <p:ext uri="{BB962C8B-B14F-4D97-AF65-F5344CB8AC3E}">
        <p14:creationId xmlns:p14="http://schemas.microsoft.com/office/powerpoint/2010/main" val="7265600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274638"/>
            <a:ext cx="7772400" cy="639762"/>
          </a:xfrm>
        </p:spPr>
        <p:txBody>
          <a:bodyPr>
            <a:normAutofit fontScale="90000"/>
          </a:bodyPr>
          <a:lstStyle/>
          <a:p>
            <a:pPr eaLnBrk="1" hangingPunct="1"/>
            <a:r>
              <a:rPr lang="en-US" b="1" i="1" dirty="0"/>
              <a:t>Gender Analysis</a:t>
            </a:r>
          </a:p>
        </p:txBody>
      </p:sp>
      <p:sp>
        <p:nvSpPr>
          <p:cNvPr id="48131" name="Content Placeholder 2"/>
          <p:cNvSpPr>
            <a:spLocks noGrp="1"/>
          </p:cNvSpPr>
          <p:nvPr>
            <p:ph idx="1"/>
          </p:nvPr>
        </p:nvSpPr>
        <p:spPr>
          <a:xfrm>
            <a:off x="914400" y="1295400"/>
            <a:ext cx="8229600" cy="5562600"/>
          </a:xfrm>
        </p:spPr>
        <p:txBody>
          <a:bodyPr>
            <a:normAutofit/>
          </a:bodyPr>
          <a:lstStyle/>
          <a:p>
            <a:pPr eaLnBrk="1" hangingPunct="1"/>
            <a:r>
              <a:rPr lang="en-US" sz="2800" dirty="0"/>
              <a:t>a systematic way of understanding the roles of both men and women within a given context/society. </a:t>
            </a:r>
          </a:p>
          <a:p>
            <a:pPr eaLnBrk="1" hangingPunct="1"/>
            <a:r>
              <a:rPr lang="en-US" sz="2800" dirty="0"/>
              <a:t>it is a close examination of a problem or situation in order to identify the gender issues.</a:t>
            </a:r>
          </a:p>
          <a:p>
            <a:pPr eaLnBrk="1" hangingPunct="1"/>
            <a:r>
              <a:rPr lang="en-US" sz="2800" dirty="0"/>
              <a:t>gender analysis refers to the variety methods used to understand the relationship between men and women, their access to resources, their activities, and the constraints they face relative to each other.</a:t>
            </a:r>
          </a:p>
          <a:p>
            <a:pPr eaLnBrk="1" hangingPunct="1"/>
            <a:endParaRPr lang="en-US" sz="2400" dirty="0"/>
          </a:p>
          <a:p>
            <a:pPr eaLnBrk="1" hangingPunct="1"/>
            <a:endParaRPr lang="en-US" dirty="0"/>
          </a:p>
        </p:txBody>
      </p:sp>
    </p:spTree>
    <p:extLst>
      <p:ext uri="{BB962C8B-B14F-4D97-AF65-F5344CB8AC3E}">
        <p14:creationId xmlns:p14="http://schemas.microsoft.com/office/powerpoint/2010/main" val="1814132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95400"/>
            <a:ext cx="7848127" cy="4831313"/>
          </a:xfrm>
        </p:spPr>
        <p:txBody>
          <a:bodyPr>
            <a:normAutofit fontScale="85000" lnSpcReduction="10000"/>
          </a:bodyPr>
          <a:lstStyle/>
          <a:p>
            <a:r>
              <a:rPr lang="en-GB" dirty="0"/>
              <a:t>It is a methodology for collecting and processing information about gender. It provides disaggregated data by sex, and an understanding of the social construction of gender roles, and how </a:t>
            </a:r>
            <a:r>
              <a:rPr lang="en-GB" dirty="0" err="1"/>
              <a:t>labor</a:t>
            </a:r>
            <a:r>
              <a:rPr lang="en-GB" dirty="0"/>
              <a:t> is divided and valued.</a:t>
            </a:r>
            <a:endParaRPr lang="en-US" dirty="0"/>
          </a:p>
          <a:p>
            <a:r>
              <a:rPr lang="en-US" dirty="0"/>
              <a:t>Gender analysis in health often highlights how inequalities disadvantage women’s health, the constraints women face to attain health and ways to address and overcome them.</a:t>
            </a:r>
          </a:p>
          <a:p>
            <a:r>
              <a:rPr lang="en-US" dirty="0"/>
              <a:t> It also reveals health risks and problems which men face as a result of the social construction of their roles.</a:t>
            </a:r>
          </a:p>
        </p:txBody>
      </p:sp>
    </p:spTree>
    <p:extLst>
      <p:ext uri="{BB962C8B-B14F-4D97-AF65-F5344CB8AC3E}">
        <p14:creationId xmlns:p14="http://schemas.microsoft.com/office/powerpoint/2010/main" val="3861487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219200" y="228601"/>
            <a:ext cx="6553200" cy="1600200"/>
          </a:xfrm>
        </p:spPr>
        <p:txBody>
          <a:bodyPr>
            <a:normAutofit/>
          </a:bodyPr>
          <a:lstStyle/>
          <a:p>
            <a:pPr eaLnBrk="1" hangingPunct="1"/>
            <a:r>
              <a:rPr lang="en-GB" b="1" i="1" dirty="0"/>
              <a:t>When Do You Conduct a </a:t>
            </a:r>
            <a:br>
              <a:rPr lang="en-GB" b="1" i="1" dirty="0"/>
            </a:br>
            <a:r>
              <a:rPr lang="en-GB" b="1" i="1" dirty="0"/>
              <a:t>Gender Analysis?</a:t>
            </a:r>
          </a:p>
        </p:txBody>
      </p:sp>
      <p:sp>
        <p:nvSpPr>
          <p:cNvPr id="3" name="Content Placeholder 2"/>
          <p:cNvSpPr>
            <a:spLocks noGrp="1"/>
          </p:cNvSpPr>
          <p:nvPr>
            <p:ph idx="1"/>
          </p:nvPr>
        </p:nvSpPr>
        <p:spPr>
          <a:xfrm>
            <a:off x="914400" y="2057400"/>
            <a:ext cx="7772400" cy="3962400"/>
          </a:xfrm>
        </p:spPr>
        <p:txBody>
          <a:bodyPr>
            <a:normAutofit/>
          </a:bodyPr>
          <a:lstStyle/>
          <a:p>
            <a:pPr eaLnBrk="1" hangingPunct="1">
              <a:defRPr/>
            </a:pPr>
            <a:r>
              <a:rPr lang="en-GB" altLang="en-US" sz="2800" dirty="0">
                <a:latin typeface="Arial" panose="020B0604020202020204" pitchFamily="34" charset="0"/>
                <a:cs typeface="Arial" panose="020B0604020202020204" pitchFamily="34" charset="0"/>
              </a:rPr>
              <a:t>Gender Analysis should be undertaken at all stages of a program/project cycle, including: </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Identification-</a:t>
            </a:r>
            <a:r>
              <a:rPr lang="en-GB" altLang="en-US" sz="2800" dirty="0">
                <a:latin typeface="Arial" panose="020B0604020202020204" pitchFamily="34" charset="0"/>
                <a:cs typeface="Arial" panose="020B0604020202020204" pitchFamily="34" charset="0"/>
              </a:rPr>
              <a:t> of the project or activity;</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Planning- </a:t>
            </a:r>
            <a:r>
              <a:rPr lang="en-GB" altLang="en-US" sz="2800" dirty="0">
                <a:latin typeface="Arial" panose="020B0604020202020204" pitchFamily="34" charset="0"/>
                <a:cs typeface="Arial" panose="020B0604020202020204" pitchFamily="34" charset="0"/>
              </a:rPr>
              <a:t>or design of the activity;</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Implementation-</a:t>
            </a:r>
            <a:r>
              <a:rPr lang="en-GB" altLang="en-US" sz="2800" dirty="0">
                <a:latin typeface="Arial" panose="020B0604020202020204" pitchFamily="34" charset="0"/>
                <a:cs typeface="Arial" panose="020B0604020202020204" pitchFamily="34" charset="0"/>
              </a:rPr>
              <a:t>; and </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Monitoring and </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Evaluation</a:t>
            </a:r>
            <a:r>
              <a:rPr lang="en-GB" altLang="en-US" sz="2800" dirty="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ü"/>
              <a:defRP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8484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b="1" i="1" dirty="0"/>
              <a:t>Steps in gender analysis</a:t>
            </a:r>
          </a:p>
        </p:txBody>
      </p:sp>
      <p:sp>
        <p:nvSpPr>
          <p:cNvPr id="57347" name="Content Placeholder 2"/>
          <p:cNvSpPr>
            <a:spLocks noGrp="1"/>
          </p:cNvSpPr>
          <p:nvPr>
            <p:ph idx="1"/>
          </p:nvPr>
        </p:nvSpPr>
        <p:spPr>
          <a:xfrm>
            <a:off x="838200" y="1600778"/>
            <a:ext cx="7848127" cy="4525935"/>
          </a:xfrm>
        </p:spPr>
        <p:txBody>
          <a:bodyPr>
            <a:normAutofit fontScale="85000" lnSpcReduction="10000"/>
          </a:bodyPr>
          <a:lstStyle/>
          <a:p>
            <a:r>
              <a:rPr lang="en-US" dirty="0"/>
              <a:t>STEP 1 - Identifying, defining and refining the issue.</a:t>
            </a:r>
          </a:p>
          <a:p>
            <a:r>
              <a:rPr lang="en-US" dirty="0"/>
              <a:t>STEP 2 - Defining desired goals and anticipated outcomes</a:t>
            </a:r>
          </a:p>
          <a:p>
            <a:r>
              <a:rPr lang="en-US" dirty="0"/>
              <a:t>STEP 3 - Defining the information and consultation inputs</a:t>
            </a:r>
          </a:p>
          <a:p>
            <a:r>
              <a:rPr lang="en-US" dirty="0"/>
              <a:t>STEP 4 - Conducting research </a:t>
            </a:r>
          </a:p>
          <a:p>
            <a:r>
              <a:rPr lang="en-US" dirty="0"/>
              <a:t>STEP 5 - Developing and analyzing options </a:t>
            </a:r>
          </a:p>
          <a:p>
            <a:r>
              <a:rPr lang="en-US" dirty="0"/>
              <a:t>Step 6 - Making recommendations </a:t>
            </a:r>
          </a:p>
          <a:p>
            <a:r>
              <a:rPr lang="en-US" dirty="0"/>
              <a:t>STEP 7 - Communicating policy </a:t>
            </a:r>
          </a:p>
          <a:p>
            <a:r>
              <a:rPr lang="en-US" dirty="0"/>
              <a:t>STEP 8 - Assessing the quality of analysis </a:t>
            </a:r>
          </a:p>
        </p:txBody>
      </p:sp>
    </p:spTree>
    <p:extLst>
      <p:ext uri="{BB962C8B-B14F-4D97-AF65-F5344CB8AC3E}">
        <p14:creationId xmlns:p14="http://schemas.microsoft.com/office/powerpoint/2010/main" val="284443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143000"/>
            <a:ext cx="7848127" cy="4983713"/>
          </a:xfrm>
        </p:spPr>
        <p:txBody>
          <a:bodyPr/>
          <a:lstStyle/>
          <a:p>
            <a:pPr marL="0" indent="0">
              <a:buNone/>
            </a:pPr>
            <a:r>
              <a:rPr lang="en-US" sz="2800" dirty="0"/>
              <a:t>Sexual health is composed of three key elements:</a:t>
            </a:r>
          </a:p>
          <a:p>
            <a:r>
              <a:rPr lang="en-US" sz="2800" dirty="0"/>
              <a:t> The capacity to enjoy and control one’s sexual and reproductive </a:t>
            </a:r>
            <a:r>
              <a:rPr lang="en-US" sz="2800" dirty="0" err="1"/>
              <a:t>behaviour</a:t>
            </a:r>
            <a:r>
              <a:rPr lang="en-US" sz="2800" dirty="0"/>
              <a:t>, in accordance with one’s personal and social ethics</a:t>
            </a:r>
          </a:p>
          <a:p>
            <a:r>
              <a:rPr lang="en-US" sz="2800" dirty="0"/>
              <a:t> Freedom from fear, shame, guilt, false beliefs, and other psychological factors inhibiting sexual response and impairing sexual relationships</a:t>
            </a:r>
          </a:p>
          <a:p>
            <a:r>
              <a:rPr lang="en-US" sz="2800" dirty="0"/>
              <a:t> Freedom from organic disorders, diseases, and deficiencies that interfere with sexual and reproductive functions</a:t>
            </a:r>
          </a:p>
        </p:txBody>
      </p:sp>
    </p:spTree>
    <p:extLst>
      <p:ext uri="{BB962C8B-B14F-4D97-AF65-F5344CB8AC3E}">
        <p14:creationId xmlns:p14="http://schemas.microsoft.com/office/powerpoint/2010/main" val="4056127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b="1" i="1" dirty="0"/>
              <a:t>STEP 1 - Identifying, defining and refining the issue.</a:t>
            </a:r>
          </a:p>
        </p:txBody>
      </p:sp>
      <p:sp>
        <p:nvSpPr>
          <p:cNvPr id="58371" name="Content Placeholder 2"/>
          <p:cNvSpPr>
            <a:spLocks noGrp="1"/>
          </p:cNvSpPr>
          <p:nvPr>
            <p:ph idx="1"/>
          </p:nvPr>
        </p:nvSpPr>
        <p:spPr>
          <a:xfrm>
            <a:off x="914400" y="1600778"/>
            <a:ext cx="7771927" cy="4525935"/>
          </a:xfrm>
        </p:spPr>
        <p:txBody>
          <a:bodyPr/>
          <a:lstStyle/>
          <a:p>
            <a:r>
              <a:rPr lang="en-US" dirty="0"/>
              <a:t>Policy analysis usually begins with identifying a problem or an opportunity requiring policy development or analysis. This stage  involves determining the nature, scope and  importance of the issue within the context of the current policy environment that warranted placing it on the policy agenda.</a:t>
            </a:r>
          </a:p>
        </p:txBody>
      </p:sp>
    </p:spTree>
    <p:extLst>
      <p:ext uri="{BB962C8B-B14F-4D97-AF65-F5344CB8AC3E}">
        <p14:creationId xmlns:p14="http://schemas.microsoft.com/office/powerpoint/2010/main" val="813135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b="1" i="1" dirty="0"/>
              <a:t>STEP 2 - Defining desired goals and anticipated outcomes</a:t>
            </a:r>
          </a:p>
        </p:txBody>
      </p:sp>
      <p:sp>
        <p:nvSpPr>
          <p:cNvPr id="59395" name="Content Placeholder 2"/>
          <p:cNvSpPr>
            <a:spLocks noGrp="1"/>
          </p:cNvSpPr>
          <p:nvPr>
            <p:ph idx="1"/>
          </p:nvPr>
        </p:nvSpPr>
        <p:spPr>
          <a:xfrm>
            <a:off x="838200" y="1600778"/>
            <a:ext cx="7848127" cy="4525935"/>
          </a:xfrm>
        </p:spPr>
        <p:txBody>
          <a:bodyPr>
            <a:normAutofit fontScale="92500" lnSpcReduction="10000"/>
          </a:bodyPr>
          <a:lstStyle/>
          <a:p>
            <a:r>
              <a:rPr lang="en-US" dirty="0"/>
              <a:t>In this stage, desired goals and anticipated outcomes for the policy are proposed. An analysis of  intended/unintended outcomes usually examines the degree to which the policy can meet or hinder other policies or government objectives. </a:t>
            </a:r>
          </a:p>
          <a:p>
            <a:r>
              <a:rPr lang="en-US" dirty="0"/>
              <a:t>Outcome indicators, monitoring processes, partners  in  defining  outcomes,  and  accountability  for  achieving  outcomes  are  usually considered in this phase. </a:t>
            </a:r>
          </a:p>
        </p:txBody>
      </p:sp>
    </p:spTree>
    <p:extLst>
      <p:ext uri="{BB962C8B-B14F-4D97-AF65-F5344CB8AC3E}">
        <p14:creationId xmlns:p14="http://schemas.microsoft.com/office/powerpoint/2010/main" val="639582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228600"/>
            <a:ext cx="8228649" cy="1143000"/>
          </a:xfrm>
        </p:spPr>
        <p:txBody>
          <a:bodyPr>
            <a:normAutofit fontScale="90000"/>
          </a:bodyPr>
          <a:lstStyle/>
          <a:p>
            <a:r>
              <a:rPr lang="en-US" b="1" i="1" dirty="0"/>
              <a:t>  STEP 3 - Defining the information and consultation inputs</a:t>
            </a:r>
          </a:p>
        </p:txBody>
      </p:sp>
      <p:sp>
        <p:nvSpPr>
          <p:cNvPr id="60419" name="Content Placeholder 2"/>
          <p:cNvSpPr>
            <a:spLocks noGrp="1"/>
          </p:cNvSpPr>
          <p:nvPr>
            <p:ph idx="1"/>
          </p:nvPr>
        </p:nvSpPr>
        <p:spPr>
          <a:xfrm>
            <a:off x="990600" y="1600778"/>
            <a:ext cx="7695727" cy="4525935"/>
          </a:xfrm>
        </p:spPr>
        <p:txBody>
          <a:bodyPr/>
          <a:lstStyle/>
          <a:p>
            <a:r>
              <a:rPr lang="en-US" dirty="0"/>
              <a:t>This step is most often done along with the research phase. It looks at what knowledge is needed, and what  sources  can  best  provide  it. Available  and  relevant  data  sources  and  partners  in  data gathering and analysis are identified. </a:t>
            </a:r>
          </a:p>
        </p:txBody>
      </p:sp>
    </p:spTree>
    <p:extLst>
      <p:ext uri="{BB962C8B-B14F-4D97-AF65-F5344CB8AC3E}">
        <p14:creationId xmlns:p14="http://schemas.microsoft.com/office/powerpoint/2010/main" val="3699453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b="1" i="1" dirty="0"/>
              <a:t>STEP 4 - Conducting research </a:t>
            </a:r>
          </a:p>
        </p:txBody>
      </p:sp>
      <p:sp>
        <p:nvSpPr>
          <p:cNvPr id="61443" name="Content Placeholder 2"/>
          <p:cNvSpPr>
            <a:spLocks noGrp="1"/>
          </p:cNvSpPr>
          <p:nvPr>
            <p:ph idx="1"/>
          </p:nvPr>
        </p:nvSpPr>
        <p:spPr>
          <a:xfrm>
            <a:off x="914400" y="1600778"/>
            <a:ext cx="7771927" cy="4525935"/>
          </a:xfrm>
        </p:spPr>
        <p:txBody>
          <a:bodyPr/>
          <a:lstStyle/>
          <a:p>
            <a:r>
              <a:rPr lang="en-US" dirty="0"/>
              <a:t>This stage clarifies the research design, and the type of analysis to be done (e.g. cost/benefit, social impact, relationships to government etc.). </a:t>
            </a:r>
          </a:p>
          <a:p>
            <a:r>
              <a:rPr lang="en-US" dirty="0"/>
              <a:t>It is here that tasks and methods of analysis and approaches to data presentation are discussed</a:t>
            </a:r>
          </a:p>
        </p:txBody>
      </p:sp>
    </p:spTree>
    <p:extLst>
      <p:ext uri="{BB962C8B-B14F-4D97-AF65-F5344CB8AC3E}">
        <p14:creationId xmlns:p14="http://schemas.microsoft.com/office/powerpoint/2010/main" val="218382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b="1" i="1" dirty="0"/>
              <a:t>STEP 5 - Developing and analyzing options</a:t>
            </a:r>
            <a:r>
              <a:rPr lang="en-US" dirty="0"/>
              <a:t> </a:t>
            </a:r>
          </a:p>
        </p:txBody>
      </p:sp>
      <p:sp>
        <p:nvSpPr>
          <p:cNvPr id="62467" name="Content Placeholder 2"/>
          <p:cNvSpPr>
            <a:spLocks noGrp="1"/>
          </p:cNvSpPr>
          <p:nvPr>
            <p:ph idx="1"/>
          </p:nvPr>
        </p:nvSpPr>
        <p:spPr>
          <a:xfrm>
            <a:off x="838200" y="1600778"/>
            <a:ext cx="7848127" cy="4525935"/>
          </a:xfrm>
        </p:spPr>
        <p:txBody>
          <a:bodyPr>
            <a:normAutofit fontScale="92500" lnSpcReduction="20000"/>
          </a:bodyPr>
          <a:lstStyle/>
          <a:p>
            <a:r>
              <a:rPr lang="en-US" dirty="0"/>
              <a:t>An analysis of options and their outcomes and implications are articulated and refined. </a:t>
            </a:r>
          </a:p>
          <a:p>
            <a:r>
              <a:rPr lang="en-US" dirty="0"/>
              <a:t>The relationship  of  options  and  their  impact  on  existing policies,  programs  and  legislation  are also  studied  for  example: economic,  social,  equity,  community,  environmental  etc.   </a:t>
            </a:r>
          </a:p>
          <a:p>
            <a:r>
              <a:rPr lang="en-US" dirty="0"/>
              <a:t> Impact analyses  are  developed  preferably  for  each  option while  responsibility  for  implementation and the resources required are also examined.</a:t>
            </a:r>
          </a:p>
        </p:txBody>
      </p:sp>
    </p:spTree>
    <p:extLst>
      <p:ext uri="{BB962C8B-B14F-4D97-AF65-F5344CB8AC3E}">
        <p14:creationId xmlns:p14="http://schemas.microsoft.com/office/powerpoint/2010/main" val="3581356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b="1" i="1" dirty="0"/>
              <a:t> Step 6 - Making recommendations</a:t>
            </a:r>
            <a:r>
              <a:rPr lang="en-US" dirty="0"/>
              <a:t> </a:t>
            </a:r>
          </a:p>
        </p:txBody>
      </p:sp>
      <p:sp>
        <p:nvSpPr>
          <p:cNvPr id="63491" name="Content Placeholder 2"/>
          <p:cNvSpPr>
            <a:spLocks noGrp="1"/>
          </p:cNvSpPr>
          <p:nvPr>
            <p:ph idx="1"/>
          </p:nvPr>
        </p:nvSpPr>
        <p:spPr>
          <a:xfrm>
            <a:off x="914400" y="1600778"/>
            <a:ext cx="7771927" cy="4525935"/>
          </a:xfrm>
        </p:spPr>
        <p:txBody>
          <a:bodyPr>
            <a:normAutofit fontScale="92500" lnSpcReduction="10000"/>
          </a:bodyPr>
          <a:lstStyle/>
          <a:p>
            <a:r>
              <a:rPr lang="en-US" dirty="0"/>
              <a:t>Recommendations are suggestions of what should be done to address a particular issue</a:t>
            </a:r>
          </a:p>
          <a:p>
            <a:r>
              <a:rPr lang="en-US" dirty="0"/>
              <a:t>The recommendation of options is often a collaborative effort, and sometimes draws directly on public input and consultation. </a:t>
            </a:r>
          </a:p>
          <a:p>
            <a:r>
              <a:rPr lang="en-US" dirty="0"/>
              <a:t>The rationale for the recommendations is derived from the analysis of options, and presents the recommendation in terms of its favorable and unfavorable impacts, implications, and the policy environment</a:t>
            </a:r>
          </a:p>
        </p:txBody>
      </p:sp>
    </p:spTree>
    <p:extLst>
      <p:ext uri="{BB962C8B-B14F-4D97-AF65-F5344CB8AC3E}">
        <p14:creationId xmlns:p14="http://schemas.microsoft.com/office/powerpoint/2010/main" val="1515702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i="1" dirty="0"/>
              <a:t>STEP 7 - Communicating policy</a:t>
            </a:r>
            <a:r>
              <a:rPr lang="en-US" dirty="0"/>
              <a:t> </a:t>
            </a:r>
          </a:p>
        </p:txBody>
      </p:sp>
      <p:sp>
        <p:nvSpPr>
          <p:cNvPr id="64515" name="Content Placeholder 2"/>
          <p:cNvSpPr>
            <a:spLocks noGrp="1"/>
          </p:cNvSpPr>
          <p:nvPr>
            <p:ph idx="1"/>
          </p:nvPr>
        </p:nvSpPr>
        <p:spPr>
          <a:xfrm>
            <a:off x="762000" y="1600778"/>
            <a:ext cx="7924327" cy="4525935"/>
          </a:xfrm>
        </p:spPr>
        <p:txBody>
          <a:bodyPr>
            <a:normAutofit fontScale="77500" lnSpcReduction="20000"/>
          </a:bodyPr>
          <a:lstStyle/>
          <a:p>
            <a:r>
              <a:rPr lang="en-US" dirty="0"/>
              <a:t>This stage involve disseminating information regarding analysis findings and recommendations to key stakeholders.</a:t>
            </a:r>
          </a:p>
          <a:p>
            <a:r>
              <a:rPr lang="en-US" dirty="0"/>
              <a:t>Communicating  the  recommended  policy  can  play  a  significant  role  in  its  acceptance  and implementation. </a:t>
            </a:r>
          </a:p>
          <a:p>
            <a:r>
              <a:rPr lang="en-US" dirty="0"/>
              <a:t>Timing,  choice  of media,  language,  and  public  involvement  are  important  to  ensure  that government intent and the impacts of the policy, program and legislation are understood. </a:t>
            </a:r>
          </a:p>
          <a:p>
            <a:r>
              <a:rPr lang="en-US" dirty="0"/>
              <a:t>The participation and acknowledgement of partners and consulting groups can be a key part of communicating policies inside the government and to the public. </a:t>
            </a:r>
          </a:p>
        </p:txBody>
      </p:sp>
    </p:spTree>
    <p:extLst>
      <p:ext uri="{BB962C8B-B14F-4D97-AF65-F5344CB8AC3E}">
        <p14:creationId xmlns:p14="http://schemas.microsoft.com/office/powerpoint/2010/main" val="2012239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r>
              <a:rPr lang="en-US" b="1" i="1" dirty="0"/>
              <a:t>STEP 8 - Assessing the quality of analysis </a:t>
            </a:r>
          </a:p>
        </p:txBody>
      </p:sp>
      <p:sp>
        <p:nvSpPr>
          <p:cNvPr id="65539" name="Content Placeholder 2"/>
          <p:cNvSpPr>
            <a:spLocks noGrp="1"/>
          </p:cNvSpPr>
          <p:nvPr>
            <p:ph idx="1"/>
          </p:nvPr>
        </p:nvSpPr>
        <p:spPr>
          <a:xfrm>
            <a:off x="838200" y="1600778"/>
            <a:ext cx="7848127" cy="4525935"/>
          </a:xfrm>
        </p:spPr>
        <p:txBody>
          <a:bodyPr/>
          <a:lstStyle/>
          <a:p>
            <a:r>
              <a:rPr lang="en-US" dirty="0"/>
              <a:t>This is Monitoring and improving the process, and making sure that all the standard procedures are followed and ensuring that all the problems are found and dealt with. </a:t>
            </a:r>
          </a:p>
          <a:p>
            <a:r>
              <a:rPr lang="en-US" dirty="0"/>
              <a:t>It is important to review the analysis process to ensure that the analysis is free from errors.</a:t>
            </a:r>
          </a:p>
        </p:txBody>
      </p:sp>
    </p:spTree>
    <p:extLst>
      <p:ext uri="{BB962C8B-B14F-4D97-AF65-F5344CB8AC3E}">
        <p14:creationId xmlns:p14="http://schemas.microsoft.com/office/powerpoint/2010/main" val="35695118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14400" y="274638"/>
            <a:ext cx="7772400" cy="715962"/>
          </a:xfrm>
        </p:spPr>
        <p:txBody>
          <a:bodyPr>
            <a:normAutofit fontScale="90000"/>
          </a:bodyPr>
          <a:lstStyle/>
          <a:p>
            <a:r>
              <a:rPr lang="en-US" b="1" i="1" dirty="0"/>
              <a:t>Gender analysis </a:t>
            </a:r>
            <a:r>
              <a:rPr lang="en-US" b="1" i="1" dirty="0" err="1"/>
              <a:t>cont</a:t>
            </a:r>
            <a:r>
              <a:rPr lang="en-US" b="1" i="1" dirty="0"/>
              <a:t>…</a:t>
            </a:r>
          </a:p>
        </p:txBody>
      </p:sp>
      <p:sp>
        <p:nvSpPr>
          <p:cNvPr id="66563" name="Content Placeholder 2"/>
          <p:cNvSpPr>
            <a:spLocks noGrp="1"/>
          </p:cNvSpPr>
          <p:nvPr>
            <p:ph idx="1"/>
          </p:nvPr>
        </p:nvSpPr>
        <p:spPr>
          <a:xfrm>
            <a:off x="838200" y="1066800"/>
            <a:ext cx="8077200" cy="5791200"/>
          </a:xfrm>
        </p:spPr>
        <p:txBody>
          <a:bodyPr>
            <a:normAutofit/>
          </a:bodyPr>
          <a:lstStyle/>
          <a:p>
            <a:r>
              <a:rPr lang="en-US" sz="2800" dirty="0"/>
              <a:t>When conducting gender analysis, you should look at gender issues in the following context.</a:t>
            </a:r>
          </a:p>
          <a:p>
            <a:pPr>
              <a:buFont typeface="Wingdings 2" pitchFamily="18" charset="2"/>
              <a:buChar char=""/>
            </a:pPr>
            <a:r>
              <a:rPr lang="en-US" sz="2800" dirty="0"/>
              <a:t>Influencing factors: social, economical, political ,environment, legal, cultural, etc. </a:t>
            </a:r>
          </a:p>
          <a:p>
            <a:pPr>
              <a:buFont typeface="Wingdings 2" pitchFamily="18" charset="2"/>
              <a:buChar char=""/>
            </a:pPr>
            <a:r>
              <a:rPr lang="en-US" sz="2800" dirty="0"/>
              <a:t>Gender division of </a:t>
            </a:r>
            <a:r>
              <a:rPr lang="en-US" sz="2800" dirty="0" err="1"/>
              <a:t>labour</a:t>
            </a:r>
            <a:r>
              <a:rPr lang="en-US" sz="2800" dirty="0"/>
              <a:t>/roles :seasonal distribution ,time use ,workload, reproductive/productive, community management/policies ,paid/unpaid.</a:t>
            </a:r>
          </a:p>
          <a:p>
            <a:pPr>
              <a:buFont typeface="Wingdings 2" pitchFamily="18" charset="2"/>
              <a:buChar char=""/>
            </a:pPr>
            <a:r>
              <a:rPr lang="en-US" sz="2800" dirty="0"/>
              <a:t>Access to/control over resources: natural, physical, market</a:t>
            </a:r>
          </a:p>
          <a:p>
            <a:pPr>
              <a:buFont typeface="Wingdings 2" pitchFamily="18" charset="2"/>
              <a:buChar char=""/>
            </a:pPr>
            <a:endParaRPr lang="en-US" dirty="0"/>
          </a:p>
        </p:txBody>
      </p:sp>
    </p:spTree>
    <p:extLst>
      <p:ext uri="{BB962C8B-B14F-4D97-AF65-F5344CB8AC3E}">
        <p14:creationId xmlns:p14="http://schemas.microsoft.com/office/powerpoint/2010/main" val="1774673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lstStyle/>
          <a:p>
            <a:pPr>
              <a:buFont typeface="Wingdings 2" pitchFamily="18" charset="2"/>
              <a:buChar char=""/>
            </a:pPr>
            <a:r>
              <a:rPr lang="en-US" dirty="0"/>
              <a:t>Decision-making capacity :household level political level, community and formal and informal community organizations.</a:t>
            </a:r>
          </a:p>
          <a:p>
            <a:pPr>
              <a:buFont typeface="Wingdings 2" pitchFamily="18" charset="2"/>
              <a:buChar char=""/>
            </a:pPr>
            <a:r>
              <a:rPr lang="en-US" dirty="0"/>
              <a:t>Gender needs: practical and strategic needs.</a:t>
            </a:r>
          </a:p>
          <a:p>
            <a:pPr>
              <a:buFont typeface="Wingdings 2" pitchFamily="18" charset="2"/>
              <a:buChar char=""/>
            </a:pPr>
            <a:r>
              <a:rPr lang="en-US" dirty="0"/>
              <a:t>Institutional policies and structures: policy and services organizational structure staff qualifications/personnel</a:t>
            </a:r>
          </a:p>
        </p:txBody>
      </p:sp>
    </p:spTree>
    <p:extLst>
      <p:ext uri="{BB962C8B-B14F-4D97-AF65-F5344CB8AC3E}">
        <p14:creationId xmlns:p14="http://schemas.microsoft.com/office/powerpoint/2010/main" val="90450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800080"/>
                </a:solidFill>
                <a:latin typeface="Times New Roman" pitchFamily="18" charset="0"/>
                <a:cs typeface="Times New Roman" pitchFamily="18" charset="0"/>
              </a:rPr>
              <a:t>Adolescence</a:t>
            </a:r>
            <a:endParaRPr lang="en-US" i="1" dirty="0"/>
          </a:p>
        </p:txBody>
      </p:sp>
      <p:sp>
        <p:nvSpPr>
          <p:cNvPr id="3" name="Content Placeholder 2"/>
          <p:cNvSpPr>
            <a:spLocks noGrp="1"/>
          </p:cNvSpPr>
          <p:nvPr>
            <p:ph idx="1"/>
          </p:nvPr>
        </p:nvSpPr>
        <p:spPr>
          <a:xfrm>
            <a:off x="914400" y="1295400"/>
            <a:ext cx="7771927" cy="4831313"/>
          </a:xfrm>
        </p:spPr>
        <p:txBody>
          <a:bodyPr/>
          <a:lstStyle/>
          <a:p>
            <a:r>
              <a:rPr lang="en-GB" dirty="0"/>
              <a:t>Adolescence is the stage in human development covering the onset of puberty until full social integration of the individual as an adult.</a:t>
            </a:r>
          </a:p>
          <a:p>
            <a:r>
              <a:rPr lang="en-US" dirty="0"/>
              <a:t>Adolescence is defined as the transition period between childhood and adulthood. It is a period of rapid growth and maturation as the person reaches puberty</a:t>
            </a:r>
          </a:p>
        </p:txBody>
      </p:sp>
    </p:spTree>
    <p:extLst>
      <p:ext uri="{BB962C8B-B14F-4D97-AF65-F5344CB8AC3E}">
        <p14:creationId xmlns:p14="http://schemas.microsoft.com/office/powerpoint/2010/main" val="284401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b="1" i="1" dirty="0"/>
              <a:t>Gender analysis </a:t>
            </a:r>
            <a:r>
              <a:rPr lang="en-US" b="1" i="1" dirty="0" err="1"/>
              <a:t>cont</a:t>
            </a:r>
            <a:r>
              <a:rPr lang="en-US" b="1" i="1" dirty="0"/>
              <a:t>…</a:t>
            </a:r>
          </a:p>
        </p:txBody>
      </p:sp>
      <p:sp>
        <p:nvSpPr>
          <p:cNvPr id="67587" name="Content Placeholder 2"/>
          <p:cNvSpPr>
            <a:spLocks noGrp="1"/>
          </p:cNvSpPr>
          <p:nvPr>
            <p:ph idx="1"/>
          </p:nvPr>
        </p:nvSpPr>
        <p:spPr>
          <a:xfrm>
            <a:off x="914400" y="1600778"/>
            <a:ext cx="7771927" cy="4525935"/>
          </a:xfrm>
        </p:spPr>
        <p:txBody>
          <a:bodyPr/>
          <a:lstStyle/>
          <a:p>
            <a:pPr>
              <a:buFont typeface="Wingdings 2" pitchFamily="18" charset="2"/>
              <a:buChar char=""/>
            </a:pPr>
            <a:r>
              <a:rPr lang="en-US" dirty="0"/>
              <a:t>Policy approach: welfare, equity, anti-poverty, efficiency empowerment</a:t>
            </a:r>
          </a:p>
          <a:p>
            <a:pPr>
              <a:buFont typeface="Wingdings 2" pitchFamily="18" charset="2"/>
              <a:buChar char=""/>
            </a:pPr>
            <a:r>
              <a:rPr lang="en-US" dirty="0"/>
              <a:t>Level of participation :Decision making, enjoyment of benefits, contribution of </a:t>
            </a:r>
            <a:r>
              <a:rPr lang="en-US" dirty="0" err="1"/>
              <a:t>labour</a:t>
            </a:r>
            <a:endParaRPr lang="en-US" dirty="0"/>
          </a:p>
          <a:p>
            <a:pPr>
              <a:buFont typeface="Wingdings 2" pitchFamily="18" charset="2"/>
              <a:buNone/>
            </a:pPr>
            <a:r>
              <a:rPr lang="en-US" dirty="0"/>
              <a:t> </a:t>
            </a:r>
          </a:p>
        </p:txBody>
      </p:sp>
    </p:spTree>
    <p:extLst>
      <p:ext uri="{BB962C8B-B14F-4D97-AF65-F5344CB8AC3E}">
        <p14:creationId xmlns:p14="http://schemas.microsoft.com/office/powerpoint/2010/main" val="20898992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447800"/>
            <a:ext cx="8305800" cy="5181600"/>
          </a:xfrm>
        </p:spPr>
        <p:txBody>
          <a:bodyPr/>
          <a:lstStyle/>
          <a:p>
            <a:pPr>
              <a:defRPr/>
            </a:pPr>
            <a:r>
              <a:rPr lang="en-US" dirty="0"/>
              <a:t>Gender analysis is practical tool for analyzing the nature of gender differentiation.  </a:t>
            </a:r>
          </a:p>
          <a:p>
            <a:pPr>
              <a:defRPr/>
            </a:pPr>
            <a:r>
              <a:rPr lang="en-US" dirty="0"/>
              <a:t>It builds by asking questions who does what?  Where?  When?  And with what resources?</a:t>
            </a:r>
          </a:p>
          <a:p>
            <a:pPr>
              <a:defRPr/>
            </a:pPr>
            <a:r>
              <a:rPr lang="en-US" dirty="0"/>
              <a:t>Gender analysis tries to answer the following questions?</a:t>
            </a:r>
          </a:p>
          <a:p>
            <a:pPr marL="0" indent="0">
              <a:buNone/>
              <a:defRPr/>
            </a:pPr>
            <a:endParaRPr lang="en-US" sz="2400" dirty="0"/>
          </a:p>
          <a:p>
            <a:pPr>
              <a:defRPr/>
            </a:pPr>
            <a:endParaRPr lang="en-US" sz="2400" dirty="0"/>
          </a:p>
        </p:txBody>
      </p:sp>
    </p:spTree>
    <p:extLst>
      <p:ext uri="{BB962C8B-B14F-4D97-AF65-F5344CB8AC3E}">
        <p14:creationId xmlns:p14="http://schemas.microsoft.com/office/powerpoint/2010/main" val="4019160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600778"/>
            <a:ext cx="7771927" cy="4525935"/>
          </a:xfrm>
        </p:spPr>
        <p:txBody>
          <a:bodyPr/>
          <a:lstStyle/>
          <a:p>
            <a:pPr marL="457200" indent="-457200">
              <a:lnSpc>
                <a:spcPct val="80000"/>
              </a:lnSpc>
              <a:buFont typeface="+mj-lt"/>
              <a:buAutoNum type="arabicPeriod"/>
              <a:defRPr/>
            </a:pPr>
            <a:r>
              <a:rPr lang="en-US" dirty="0"/>
              <a:t>Who has what? (i.e. Who has access to and control over resources in the project area?)</a:t>
            </a:r>
          </a:p>
          <a:p>
            <a:pPr marL="457200" indent="-457200">
              <a:lnSpc>
                <a:spcPct val="80000"/>
              </a:lnSpc>
              <a:buFont typeface="+mj-lt"/>
              <a:buAutoNum type="arabicPeriod"/>
              <a:defRPr/>
            </a:pPr>
            <a:r>
              <a:rPr lang="en-US" dirty="0"/>
              <a:t>What influences to access and control of resources?(i.e. What social, cultural, economic, political influence gender differentiable rights of access and control?)</a:t>
            </a:r>
          </a:p>
          <a:p>
            <a:pPr marL="457200" indent="-457200">
              <a:lnSpc>
                <a:spcPct val="80000"/>
              </a:lnSpc>
              <a:buFont typeface="+mj-lt"/>
              <a:buAutoNum type="arabicPeriod"/>
              <a:defRPr/>
            </a:pPr>
            <a:r>
              <a:rPr lang="en-US" dirty="0"/>
              <a:t>How are resources distributed and who gets what?</a:t>
            </a:r>
          </a:p>
        </p:txBody>
      </p:sp>
    </p:spTree>
    <p:extLst>
      <p:ext uri="{BB962C8B-B14F-4D97-AF65-F5344CB8AC3E}">
        <p14:creationId xmlns:p14="http://schemas.microsoft.com/office/powerpoint/2010/main" val="3098912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274638"/>
            <a:ext cx="7772400" cy="487362"/>
          </a:xfrm>
        </p:spPr>
        <p:txBody>
          <a:bodyPr>
            <a:normAutofit fontScale="90000"/>
          </a:bodyPr>
          <a:lstStyle/>
          <a:p>
            <a:r>
              <a:rPr lang="en-US" b="1" i="1" dirty="0"/>
              <a:t>Who should do gender analysis?</a:t>
            </a:r>
          </a:p>
        </p:txBody>
      </p:sp>
      <p:sp>
        <p:nvSpPr>
          <p:cNvPr id="56323" name="Content Placeholder 2"/>
          <p:cNvSpPr>
            <a:spLocks noGrp="1"/>
          </p:cNvSpPr>
          <p:nvPr>
            <p:ph idx="1"/>
          </p:nvPr>
        </p:nvSpPr>
        <p:spPr>
          <a:xfrm>
            <a:off x="914400" y="838200"/>
            <a:ext cx="8229600" cy="5791200"/>
          </a:xfrm>
        </p:spPr>
        <p:txBody>
          <a:bodyPr>
            <a:normAutofit lnSpcReduction="10000"/>
          </a:bodyPr>
          <a:lstStyle/>
          <a:p>
            <a:r>
              <a:rPr lang="en-US" sz="2800" dirty="0"/>
              <a:t>Government</a:t>
            </a:r>
          </a:p>
          <a:p>
            <a:r>
              <a:rPr lang="en-US" sz="2800" dirty="0"/>
              <a:t>Policy makers</a:t>
            </a:r>
          </a:p>
          <a:p>
            <a:r>
              <a:rPr lang="en-US" sz="2800" dirty="0"/>
              <a:t>Donors</a:t>
            </a:r>
          </a:p>
          <a:p>
            <a:r>
              <a:rPr lang="en-US" sz="2800" dirty="0"/>
              <a:t>Program Managers</a:t>
            </a:r>
          </a:p>
          <a:p>
            <a:r>
              <a:rPr lang="en-US" sz="2800" dirty="0"/>
              <a:t>Development Staff</a:t>
            </a:r>
          </a:p>
          <a:p>
            <a:r>
              <a:rPr lang="en-US" sz="2800" dirty="0"/>
              <a:t>Field workers, etc.</a:t>
            </a:r>
          </a:p>
          <a:p>
            <a:pPr marL="0" indent="0">
              <a:buNone/>
            </a:pPr>
            <a:r>
              <a:rPr lang="en-US" sz="2800" b="1" i="1" dirty="0"/>
              <a:t>NB:</a:t>
            </a:r>
          </a:p>
          <a:p>
            <a:r>
              <a:rPr lang="en-US" sz="2800" dirty="0"/>
              <a:t>Gender analysis should be participatory involving key stakeholders from the field where the intervention is to take place</a:t>
            </a:r>
          </a:p>
          <a:p>
            <a:r>
              <a:rPr lang="en-US" sz="2800" dirty="0"/>
              <a:t>Gender Analysis can be conducted through a variety of Tools and Frameworks</a:t>
            </a:r>
          </a:p>
          <a:p>
            <a:endParaRPr lang="en-US" sz="2800" dirty="0"/>
          </a:p>
          <a:p>
            <a:endParaRPr lang="en-US" dirty="0"/>
          </a:p>
        </p:txBody>
      </p:sp>
    </p:spTree>
    <p:extLst>
      <p:ext uri="{BB962C8B-B14F-4D97-AF65-F5344CB8AC3E}">
        <p14:creationId xmlns:p14="http://schemas.microsoft.com/office/powerpoint/2010/main" val="20260912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b="1" i="1" dirty="0"/>
              <a:t>Gender analysis Tools</a:t>
            </a:r>
          </a:p>
        </p:txBody>
      </p:sp>
      <p:sp>
        <p:nvSpPr>
          <p:cNvPr id="68611" name="Content Placeholder 2"/>
          <p:cNvSpPr>
            <a:spLocks noGrp="1"/>
          </p:cNvSpPr>
          <p:nvPr>
            <p:ph idx="1"/>
          </p:nvPr>
        </p:nvSpPr>
        <p:spPr>
          <a:xfrm>
            <a:off x="1066800" y="1600778"/>
            <a:ext cx="7619527" cy="4525935"/>
          </a:xfrm>
        </p:spPr>
        <p:txBody>
          <a:bodyPr/>
          <a:lstStyle/>
          <a:p>
            <a:pPr marL="0" indent="0">
              <a:buNone/>
              <a:defRPr/>
            </a:pPr>
            <a:r>
              <a:rPr lang="en-US" dirty="0"/>
              <a:t>They include:-</a:t>
            </a:r>
          </a:p>
          <a:p>
            <a:pPr marL="514350" indent="-514350">
              <a:buFont typeface="+mj-lt"/>
              <a:buAutoNum type="arabicPeriod"/>
              <a:defRPr/>
            </a:pPr>
            <a:r>
              <a:rPr lang="en-US" dirty="0"/>
              <a:t>Daily activity schedule(24 hr daily calendar) tool</a:t>
            </a:r>
          </a:p>
          <a:p>
            <a:pPr marL="514350" indent="-514350">
              <a:buFont typeface="+mj-lt"/>
              <a:buAutoNum type="arabicPeriod"/>
              <a:defRPr/>
            </a:pPr>
            <a:r>
              <a:rPr lang="en-US" dirty="0"/>
              <a:t>Activity profile tool</a:t>
            </a:r>
          </a:p>
          <a:p>
            <a:pPr marL="514350" indent="-514350">
              <a:buFont typeface="+mj-lt"/>
              <a:buAutoNum type="arabicPeriod"/>
              <a:defRPr/>
            </a:pPr>
            <a:r>
              <a:rPr lang="en-US" dirty="0"/>
              <a:t>Access and control profile tool</a:t>
            </a:r>
          </a:p>
          <a:p>
            <a:pPr marL="514350" indent="-514350">
              <a:buFont typeface="+mj-lt"/>
              <a:buAutoNum type="arabicPeriod"/>
              <a:defRPr/>
            </a:pPr>
            <a:r>
              <a:rPr lang="en-US" dirty="0"/>
              <a:t>Influencing factors tool</a:t>
            </a:r>
          </a:p>
          <a:p>
            <a:pPr marL="514350" indent="-514350">
              <a:buFont typeface="+mj-lt"/>
              <a:buAutoNum type="arabicPeriod"/>
              <a:defRPr/>
            </a:pPr>
            <a:r>
              <a:rPr lang="en-US" dirty="0"/>
              <a:t>Gender analysis Matrix </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152684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r>
              <a:rPr lang="en-US" b="1" i="1" dirty="0"/>
              <a:t>Daily activity schedule(24 </a:t>
            </a:r>
            <a:r>
              <a:rPr lang="en-US" b="1" i="1" dirty="0" err="1"/>
              <a:t>hr</a:t>
            </a:r>
            <a:r>
              <a:rPr lang="en-US" b="1" i="1" dirty="0"/>
              <a:t> daily calendar)</a:t>
            </a:r>
          </a:p>
        </p:txBody>
      </p:sp>
      <p:sp>
        <p:nvSpPr>
          <p:cNvPr id="72707" name="Content Placeholder 2"/>
          <p:cNvSpPr>
            <a:spLocks noGrp="1"/>
          </p:cNvSpPr>
          <p:nvPr>
            <p:ph idx="1"/>
          </p:nvPr>
        </p:nvSpPr>
        <p:spPr>
          <a:xfrm>
            <a:off x="838200" y="1600778"/>
            <a:ext cx="7848127" cy="4525935"/>
          </a:xfrm>
        </p:spPr>
        <p:txBody>
          <a:bodyPr>
            <a:normAutofit fontScale="92500" lnSpcReduction="10000"/>
          </a:bodyPr>
          <a:lstStyle/>
          <a:p>
            <a:r>
              <a:rPr lang="en-US" dirty="0"/>
              <a:t>This  explains how women and men  spend a  typical day  from  the  time  they wake up until they go to bed.</a:t>
            </a:r>
          </a:p>
          <a:p>
            <a:r>
              <a:rPr lang="en-US" dirty="0"/>
              <a:t>This tool describes how women, men, boys and girls spend their time during a typical 24 – hour day.   </a:t>
            </a:r>
          </a:p>
          <a:p>
            <a:r>
              <a:rPr lang="en-US" dirty="0"/>
              <a:t>The purpose of this tool  is to analyze the roles women, men, boys and girls are involved in so that it can be taken into consideration when planning and  implementing projects.</a:t>
            </a:r>
          </a:p>
        </p:txBody>
      </p:sp>
    </p:spTree>
    <p:extLst>
      <p:ext uri="{BB962C8B-B14F-4D97-AF65-F5344CB8AC3E}">
        <p14:creationId xmlns:p14="http://schemas.microsoft.com/office/powerpoint/2010/main" val="23768268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b="1" i="1" dirty="0"/>
              <a:t>Daily activity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5103974"/>
              </p:ext>
            </p:extLst>
          </p:nvPr>
        </p:nvGraphicFramePr>
        <p:xfrm>
          <a:off x="1066800" y="1447800"/>
          <a:ext cx="7924800" cy="449580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1933015">
                  <a:extLst>
                    <a:ext uri="{9D8B030D-6E8A-4147-A177-3AD203B41FA5}">
                      <a16:colId xmlns:a16="http://schemas.microsoft.com/office/drawing/2014/main" val="20001"/>
                    </a:ext>
                  </a:extLst>
                </a:gridCol>
                <a:gridCol w="2448485">
                  <a:extLst>
                    <a:ext uri="{9D8B030D-6E8A-4147-A177-3AD203B41FA5}">
                      <a16:colId xmlns:a16="http://schemas.microsoft.com/office/drawing/2014/main" val="20002"/>
                    </a:ext>
                  </a:extLst>
                </a:gridCol>
                <a:gridCol w="1352550">
                  <a:extLst>
                    <a:ext uri="{9D8B030D-6E8A-4147-A177-3AD203B41FA5}">
                      <a16:colId xmlns:a16="http://schemas.microsoft.com/office/drawing/2014/main" val="20003"/>
                    </a:ext>
                  </a:extLst>
                </a:gridCol>
              </a:tblGrid>
              <a:tr h="996194">
                <a:tc gridSpan="2">
                  <a:txBody>
                    <a:bodyPr/>
                    <a:lstStyle/>
                    <a:p>
                      <a:r>
                        <a:rPr lang="en-US" sz="1800" dirty="0"/>
                        <a:t>Women/Girls</a:t>
                      </a:r>
                    </a:p>
                  </a:txBody>
                  <a:tcPr/>
                </a:tc>
                <a:tc hMerge="1">
                  <a:txBody>
                    <a:bodyPr/>
                    <a:lstStyle/>
                    <a:p>
                      <a:endParaRPr lang="en-US" dirty="0"/>
                    </a:p>
                  </a:txBody>
                  <a:tcPr/>
                </a:tc>
                <a:tc gridSpan="2">
                  <a:txBody>
                    <a:bodyPr/>
                    <a:lstStyle/>
                    <a:p>
                      <a:r>
                        <a:rPr lang="en-US" sz="1800" dirty="0"/>
                        <a:t>Men/Boys</a:t>
                      </a:r>
                    </a:p>
                  </a:txBody>
                  <a:tcPr/>
                </a:tc>
                <a:tc hMerge="1">
                  <a:txBody>
                    <a:bodyPr/>
                    <a:lstStyle/>
                    <a:p>
                      <a:endParaRPr lang="en-US" dirty="0"/>
                    </a:p>
                  </a:txBody>
                  <a:tcPr/>
                </a:tc>
                <a:extLst>
                  <a:ext uri="{0D108BD9-81ED-4DB2-BD59-A6C34878D82A}">
                    <a16:rowId xmlns:a16="http://schemas.microsoft.com/office/drawing/2014/main" val="10000"/>
                  </a:ext>
                </a:extLst>
              </a:tr>
              <a:tr h="1121669">
                <a:tc>
                  <a:txBody>
                    <a:bodyPr/>
                    <a:lstStyle/>
                    <a:p>
                      <a:r>
                        <a:rPr lang="en-US" sz="1800" dirty="0"/>
                        <a:t>Time</a:t>
                      </a:r>
                    </a:p>
                  </a:txBody>
                  <a:tcPr/>
                </a:tc>
                <a:tc>
                  <a:txBody>
                    <a:bodyPr/>
                    <a:lstStyle/>
                    <a:p>
                      <a:r>
                        <a:rPr lang="en-US" sz="1800" dirty="0"/>
                        <a:t>Activity</a:t>
                      </a:r>
                    </a:p>
                  </a:txBody>
                  <a:tcPr/>
                </a:tc>
                <a:tc>
                  <a:txBody>
                    <a:bodyPr/>
                    <a:lstStyle/>
                    <a:p>
                      <a:r>
                        <a:rPr lang="en-US" sz="1800" dirty="0"/>
                        <a:t>Time </a:t>
                      </a:r>
                    </a:p>
                  </a:txBody>
                  <a:tcPr/>
                </a:tc>
                <a:tc>
                  <a:txBody>
                    <a:bodyPr/>
                    <a:lstStyle/>
                    <a:p>
                      <a:r>
                        <a:rPr lang="en-US" sz="1800" dirty="0"/>
                        <a:t>Activity</a:t>
                      </a:r>
                    </a:p>
                  </a:txBody>
                  <a:tcPr/>
                </a:tc>
                <a:extLst>
                  <a:ext uri="{0D108BD9-81ED-4DB2-BD59-A6C34878D82A}">
                    <a16:rowId xmlns:a16="http://schemas.microsoft.com/office/drawing/2014/main" val="10001"/>
                  </a:ext>
                </a:extLst>
              </a:tr>
              <a:tr h="2377937">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98808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b="1" i="1" dirty="0"/>
              <a:t>Activity profile</a:t>
            </a:r>
          </a:p>
        </p:txBody>
      </p:sp>
      <p:sp>
        <p:nvSpPr>
          <p:cNvPr id="74755" name="Content Placeholder 2"/>
          <p:cNvSpPr>
            <a:spLocks noGrp="1"/>
          </p:cNvSpPr>
          <p:nvPr>
            <p:ph idx="1"/>
          </p:nvPr>
        </p:nvSpPr>
        <p:spPr>
          <a:xfrm>
            <a:off x="990600" y="1600778"/>
            <a:ext cx="7695727" cy="4525935"/>
          </a:xfrm>
        </p:spPr>
        <p:txBody>
          <a:bodyPr/>
          <a:lstStyle/>
          <a:p>
            <a:r>
              <a:rPr lang="en-US" dirty="0"/>
              <a:t>This is an explanation of the gender division of </a:t>
            </a:r>
            <a:r>
              <a:rPr lang="en-US" dirty="0" err="1"/>
              <a:t>labour</a:t>
            </a:r>
            <a:r>
              <a:rPr lang="en-US" dirty="0"/>
              <a:t>.</a:t>
            </a:r>
          </a:p>
          <a:p>
            <a:r>
              <a:rPr lang="en-US" dirty="0"/>
              <a:t>This tool is used in categorizing activities as productive, reproductive or communal.  </a:t>
            </a:r>
          </a:p>
          <a:p>
            <a:pPr marL="273050" lvl="1" indent="-273050">
              <a:spcBef>
                <a:spcPts val="575"/>
              </a:spcBef>
              <a:buClr>
                <a:schemeClr val="accent1"/>
              </a:buClr>
            </a:pPr>
            <a:r>
              <a:rPr lang="en-US" dirty="0"/>
              <a:t>It shows who does them, when and where </a:t>
            </a:r>
            <a:r>
              <a:rPr lang="da-DK" altLang="en-US" dirty="0"/>
              <a:t>who does what and for how long?</a:t>
            </a:r>
            <a:endParaRPr lang="en-US" dirty="0"/>
          </a:p>
          <a:p>
            <a:r>
              <a:rPr lang="en-US" dirty="0"/>
              <a:t>It helps to understand the gender division of </a:t>
            </a:r>
            <a:r>
              <a:rPr lang="en-US" dirty="0" err="1"/>
              <a:t>labour</a:t>
            </a:r>
            <a:r>
              <a:rPr lang="en-US" dirty="0"/>
              <a:t>.</a:t>
            </a:r>
          </a:p>
        </p:txBody>
      </p:sp>
    </p:spTree>
    <p:extLst>
      <p:ext uri="{BB962C8B-B14F-4D97-AF65-F5344CB8AC3E}">
        <p14:creationId xmlns:p14="http://schemas.microsoft.com/office/powerpoint/2010/main" val="1090342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b="1" i="1" dirty="0"/>
              <a:t>Activity profile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2444137"/>
              </p:ext>
            </p:extLst>
          </p:nvPr>
        </p:nvGraphicFramePr>
        <p:xfrm>
          <a:off x="990599" y="1295400"/>
          <a:ext cx="8132620" cy="4495800"/>
        </p:xfrm>
        <a:graphic>
          <a:graphicData uri="http://schemas.openxmlformats.org/drawingml/2006/table">
            <a:tbl>
              <a:tblPr firstRow="1" bandRow="1">
                <a:tableStyleId>{5C22544A-7EE6-4342-B048-85BDC9FD1C3A}</a:tableStyleId>
              </a:tblPr>
              <a:tblGrid>
                <a:gridCol w="1161803">
                  <a:extLst>
                    <a:ext uri="{9D8B030D-6E8A-4147-A177-3AD203B41FA5}">
                      <a16:colId xmlns:a16="http://schemas.microsoft.com/office/drawing/2014/main" val="20000"/>
                    </a:ext>
                  </a:extLst>
                </a:gridCol>
                <a:gridCol w="1616844">
                  <a:extLst>
                    <a:ext uri="{9D8B030D-6E8A-4147-A177-3AD203B41FA5}">
                      <a16:colId xmlns:a16="http://schemas.microsoft.com/office/drawing/2014/main" val="20001"/>
                    </a:ext>
                  </a:extLst>
                </a:gridCol>
                <a:gridCol w="1084349">
                  <a:extLst>
                    <a:ext uri="{9D8B030D-6E8A-4147-A177-3AD203B41FA5}">
                      <a16:colId xmlns:a16="http://schemas.microsoft.com/office/drawing/2014/main" val="20002"/>
                    </a:ext>
                  </a:extLst>
                </a:gridCol>
                <a:gridCol w="1219893">
                  <a:extLst>
                    <a:ext uri="{9D8B030D-6E8A-4147-A177-3AD203B41FA5}">
                      <a16:colId xmlns:a16="http://schemas.microsoft.com/office/drawing/2014/main" val="20003"/>
                    </a:ext>
                  </a:extLst>
                </a:gridCol>
                <a:gridCol w="1016577">
                  <a:extLst>
                    <a:ext uri="{9D8B030D-6E8A-4147-A177-3AD203B41FA5}">
                      <a16:colId xmlns:a16="http://schemas.microsoft.com/office/drawing/2014/main" val="20004"/>
                    </a:ext>
                  </a:extLst>
                </a:gridCol>
                <a:gridCol w="871351">
                  <a:extLst>
                    <a:ext uri="{9D8B030D-6E8A-4147-A177-3AD203B41FA5}">
                      <a16:colId xmlns:a16="http://schemas.microsoft.com/office/drawing/2014/main" val="20005"/>
                    </a:ext>
                  </a:extLst>
                </a:gridCol>
                <a:gridCol w="1161803">
                  <a:extLst>
                    <a:ext uri="{9D8B030D-6E8A-4147-A177-3AD203B41FA5}">
                      <a16:colId xmlns:a16="http://schemas.microsoft.com/office/drawing/2014/main" val="20006"/>
                    </a:ext>
                  </a:extLst>
                </a:gridCol>
              </a:tblGrid>
              <a:tr h="1287639">
                <a:tc>
                  <a:txBody>
                    <a:bodyPr/>
                    <a:lstStyle/>
                    <a:p>
                      <a:r>
                        <a:rPr lang="en-US" dirty="0"/>
                        <a:t>Type of</a:t>
                      </a:r>
                      <a:r>
                        <a:rPr lang="en-US" baseline="0" dirty="0"/>
                        <a:t> Activity</a:t>
                      </a:r>
                      <a:endParaRPr lang="en-US" dirty="0"/>
                    </a:p>
                  </a:txBody>
                  <a:tcPr/>
                </a:tc>
                <a:tc>
                  <a:txBody>
                    <a:bodyPr/>
                    <a:lstStyle/>
                    <a:p>
                      <a:r>
                        <a:rPr lang="en-US" dirty="0"/>
                        <a:t>WHO(Gender)</a:t>
                      </a:r>
                    </a:p>
                    <a:p>
                      <a:r>
                        <a:rPr lang="en-US" dirty="0"/>
                        <a:t>Age</a:t>
                      </a:r>
                    </a:p>
                  </a:txBody>
                  <a:tcPr/>
                </a:tc>
                <a:tc>
                  <a:txBody>
                    <a:bodyPr/>
                    <a:lstStyle/>
                    <a:p>
                      <a:r>
                        <a:rPr lang="en-US" dirty="0"/>
                        <a:t>Where </a:t>
                      </a:r>
                    </a:p>
                  </a:txBody>
                  <a:tcPr/>
                </a:tc>
                <a:tc>
                  <a:txBody>
                    <a:bodyPr/>
                    <a:lstStyle/>
                    <a:p>
                      <a:r>
                        <a:rPr lang="en-US" dirty="0"/>
                        <a:t>How often</a:t>
                      </a:r>
                    </a:p>
                  </a:txBody>
                  <a:tcPr/>
                </a:tc>
                <a:tc>
                  <a:txBody>
                    <a:bodyPr/>
                    <a:lstStyle/>
                    <a:p>
                      <a:r>
                        <a:rPr lang="en-US" dirty="0"/>
                        <a:t>when</a:t>
                      </a:r>
                    </a:p>
                  </a:txBody>
                  <a:tcPr/>
                </a:tc>
                <a:tc>
                  <a:txBody>
                    <a:bodyPr/>
                    <a:lstStyle/>
                    <a:p>
                      <a:r>
                        <a:rPr lang="en-US" dirty="0"/>
                        <a:t>How </a:t>
                      </a:r>
                    </a:p>
                  </a:txBody>
                  <a:tcPr/>
                </a:tc>
                <a:tc>
                  <a:txBody>
                    <a:bodyPr/>
                    <a:lstStyle/>
                    <a:p>
                      <a:r>
                        <a:rPr lang="en-US" dirty="0"/>
                        <a:t>why</a:t>
                      </a:r>
                    </a:p>
                  </a:txBody>
                  <a:tcPr/>
                </a:tc>
                <a:extLst>
                  <a:ext uri="{0D108BD9-81ED-4DB2-BD59-A6C34878D82A}">
                    <a16:rowId xmlns:a16="http://schemas.microsoft.com/office/drawing/2014/main" val="10000"/>
                  </a:ext>
                </a:extLst>
              </a:tr>
              <a:tr h="889024">
                <a:tc>
                  <a:txBody>
                    <a:bodyPr/>
                    <a:lstStyle/>
                    <a:p>
                      <a:r>
                        <a:rPr lang="en-US" dirty="0"/>
                        <a:t>productive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889024">
                <a:tc>
                  <a:txBody>
                    <a:bodyPr/>
                    <a:lstStyle/>
                    <a:p>
                      <a:r>
                        <a:rPr lang="en-US" dirty="0"/>
                        <a:t>reproductive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430113">
                <a:tc>
                  <a:txBody>
                    <a:bodyPr/>
                    <a:lstStyle/>
                    <a:p>
                      <a:r>
                        <a:rPr lang="en-US" dirty="0"/>
                        <a:t>Community management work</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0634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b="1" i="1" dirty="0"/>
              <a:t>Access and control profile</a:t>
            </a:r>
          </a:p>
        </p:txBody>
      </p:sp>
      <p:sp>
        <p:nvSpPr>
          <p:cNvPr id="76803" name="Content Placeholder 2"/>
          <p:cNvSpPr>
            <a:spLocks noGrp="1"/>
          </p:cNvSpPr>
          <p:nvPr>
            <p:ph idx="1"/>
          </p:nvPr>
        </p:nvSpPr>
        <p:spPr>
          <a:xfrm>
            <a:off x="914400" y="1447800"/>
            <a:ext cx="7772400" cy="5257800"/>
          </a:xfrm>
        </p:spPr>
        <p:txBody>
          <a:bodyPr>
            <a:normAutofit fontScale="77500" lnSpcReduction="20000"/>
          </a:bodyPr>
          <a:lstStyle/>
          <a:p>
            <a:r>
              <a:rPr lang="en-US"/>
              <a:t>The tool is a data collection and analytical tool. </a:t>
            </a:r>
          </a:p>
          <a:p>
            <a:r>
              <a:rPr lang="en-US"/>
              <a:t>It helps in determining power relations and interests.</a:t>
            </a:r>
          </a:p>
          <a:p>
            <a:r>
              <a:rPr lang="en-US"/>
              <a:t>This  tool  is  used  for  analyzing  the  resources  available  and  what  benefits  accrues  to  the people  involved.   </a:t>
            </a:r>
          </a:p>
          <a:p>
            <a:r>
              <a:rPr lang="en-US"/>
              <a:t> It  further  analyses which  sex  has  access  and who  has  the  final decision making power (control) over them but based on their gender roles.</a:t>
            </a:r>
          </a:p>
          <a:p>
            <a:r>
              <a:rPr lang="en-US"/>
              <a:t>This tool assess:-</a:t>
            </a:r>
          </a:p>
          <a:p>
            <a:pPr lvl="1" eaLnBrk="1" hangingPunct="1">
              <a:buFont typeface="Wingdings" pitchFamily="2" charset="2"/>
              <a:buChar char="ü"/>
            </a:pPr>
            <a:r>
              <a:rPr lang="da-DK" altLang="en-US"/>
              <a:t>who has access to resources (eg. land, equipment, capital etc.)?</a:t>
            </a:r>
          </a:p>
          <a:p>
            <a:pPr lvl="1" eaLnBrk="1" hangingPunct="1">
              <a:buFont typeface="Wingdings" pitchFamily="2" charset="2"/>
              <a:buChar char="ü"/>
            </a:pPr>
            <a:r>
              <a:rPr lang="da-DK" altLang="en-US"/>
              <a:t>who has access to benefits (eg. education, health services, political power etc.)? </a:t>
            </a:r>
          </a:p>
          <a:p>
            <a:pPr lvl="1" eaLnBrk="1" hangingPunct="1">
              <a:buFont typeface="Wingdings" pitchFamily="2" charset="2"/>
              <a:buChar char="ü"/>
            </a:pPr>
            <a:r>
              <a:rPr lang="da-DK" altLang="en-US"/>
              <a:t>who has control over resources and benefits?</a:t>
            </a:r>
          </a:p>
          <a:p>
            <a:endParaRPr lang="en-US"/>
          </a:p>
        </p:txBody>
      </p:sp>
    </p:spTree>
    <p:extLst>
      <p:ext uri="{BB962C8B-B14F-4D97-AF65-F5344CB8AC3E}">
        <p14:creationId xmlns:p14="http://schemas.microsoft.com/office/powerpoint/2010/main" val="3293385134"/>
      </p:ext>
    </p:extLst>
  </p:cSld>
  <p:clrMapOvr>
    <a:masterClrMapping/>
  </p:clrMapOvr>
</p:sld>
</file>

<file path=ppt/theme/theme1.xml><?xml version="1.0" encoding="utf-8"?>
<a:theme xmlns:a="http://schemas.openxmlformats.org/drawingml/2006/main" name="kmt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kmtc theme</Template>
  <TotalTime>1809</TotalTime>
  <Words>13799</Words>
  <Application>Microsoft Office PowerPoint</Application>
  <PresentationFormat>On-screen Show (4:3)</PresentationFormat>
  <Paragraphs>1406</Paragraphs>
  <Slides>243</Slides>
  <Notes>20</Notes>
  <HiddenSlides>0</HiddenSlides>
  <MMClips>0</MMClips>
  <ScaleCrop>false</ScaleCrop>
  <HeadingPairs>
    <vt:vector size="4" baseType="variant">
      <vt:variant>
        <vt:lpstr>Theme</vt:lpstr>
      </vt:variant>
      <vt:variant>
        <vt:i4>1</vt:i4>
      </vt:variant>
      <vt:variant>
        <vt:lpstr>Slide Titles</vt:lpstr>
      </vt:variant>
      <vt:variant>
        <vt:i4>243</vt:i4>
      </vt:variant>
    </vt:vector>
  </HeadingPairs>
  <TitlesOfParts>
    <vt:vector size="244" baseType="lpstr">
      <vt:lpstr>kmtc theme</vt:lpstr>
      <vt:lpstr>GENDER AND SEXUAL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Adolescence</vt:lpstr>
      <vt:lpstr>Profiling the Youth</vt:lpstr>
      <vt:lpstr>Cont…</vt:lpstr>
      <vt:lpstr>Youth issues</vt:lpstr>
      <vt:lpstr>Physical Characteristics of Adolescence</vt:lpstr>
      <vt:lpstr>Physical Characteristics of Adolescence cont---</vt:lpstr>
      <vt:lpstr>Emotional and Psychological Changes Resulting From Adolescence</vt:lpstr>
      <vt:lpstr>Cont…</vt:lpstr>
      <vt:lpstr>Reproductive Health Risks that Adolescents Faces</vt:lpstr>
      <vt:lpstr>Psychosexual growth and development changes of adolescence/youth</vt:lpstr>
      <vt:lpstr>Sexual and reproductive health needs of adolescents/youth</vt:lpstr>
      <vt:lpstr>Management of  SRH needs of adolescence/youth</vt:lpstr>
      <vt:lpstr>Risks associated with early initiation of adolescent sexual activities</vt:lpstr>
      <vt:lpstr>Factors associated with early initiation of sexual activities</vt:lpstr>
      <vt:lpstr>Specific counselling needs for adolescents</vt:lpstr>
      <vt:lpstr>Tips/Criteria for successful counselling for adolescents</vt:lpstr>
      <vt:lpstr>Cont…</vt:lpstr>
      <vt:lpstr>Cont…</vt:lpstr>
      <vt:lpstr> Youth Friendly Services</vt:lpstr>
      <vt:lpstr>Scope of youth friendly services</vt:lpstr>
      <vt:lpstr>Minimum conditions for YFS</vt:lpstr>
      <vt:lpstr>Why Yfs</vt:lpstr>
      <vt:lpstr>Approaches for delivery of YFS</vt:lpstr>
      <vt:lpstr>Models for youth friendly services</vt:lpstr>
      <vt:lpstr>CLINIC BASED MODEL</vt:lpstr>
      <vt:lpstr>YOUTH--CENTER BASED MODEL</vt:lpstr>
      <vt:lpstr>School Based Model</vt:lpstr>
      <vt:lpstr>Characteristics of Youth Friendly Services</vt:lpstr>
      <vt:lpstr>Cont…</vt:lpstr>
      <vt:lpstr>Program design characteristics</vt:lpstr>
      <vt:lpstr>Role of heath care provider in YFS</vt:lpstr>
      <vt:lpstr>Cont…</vt:lpstr>
      <vt:lpstr>Barriers to use of existing SRH services by adolescents/youth.</vt:lpstr>
      <vt:lpstr>Cont…</vt:lpstr>
      <vt:lpstr>Cont…</vt:lpstr>
      <vt:lpstr>Role of networking and collaboration in provision of adolescents SRH .</vt:lpstr>
      <vt:lpstr>GENDER</vt:lpstr>
      <vt:lpstr>Learning Objectives</vt:lpstr>
      <vt:lpstr> Constructionist Approach to Gender Identity</vt:lpstr>
      <vt:lpstr>Social Construction of Gender</vt:lpstr>
      <vt:lpstr>Cont…</vt:lpstr>
      <vt:lpstr>Differences Between Gender And Sex</vt:lpstr>
      <vt:lpstr>Cont…</vt:lpstr>
      <vt:lpstr>Cont… </vt:lpstr>
      <vt:lpstr>Cont…</vt:lpstr>
      <vt:lpstr>Cont…</vt:lpstr>
      <vt:lpstr>Basic gender and development concept</vt:lpstr>
      <vt:lpstr>Examples of Gender Inequalities  </vt:lpstr>
      <vt:lpstr>Cont…</vt:lpstr>
      <vt:lpstr>Cont…</vt:lpstr>
      <vt:lpstr>Differences between equality and equity.</vt:lpstr>
      <vt:lpstr>Benefits of gender equity.</vt:lpstr>
      <vt:lpstr>Gender transformation</vt:lpstr>
      <vt:lpstr>Gender Awareness</vt:lpstr>
      <vt:lpstr>Affirmative action </vt:lpstr>
      <vt:lpstr>Gender audit</vt:lpstr>
      <vt:lpstr>Gender blind </vt:lpstr>
      <vt:lpstr>Gender gap</vt:lpstr>
      <vt:lpstr>Gender advocacy</vt:lpstr>
      <vt:lpstr>Gender advocacy cont…</vt:lpstr>
      <vt:lpstr>Gender advocacy cont…</vt:lpstr>
      <vt:lpstr>Gender advocacy cont…</vt:lpstr>
      <vt:lpstr>Gender advocacy cont…</vt:lpstr>
      <vt:lpstr>Cont…</vt:lpstr>
      <vt:lpstr>Gender advocacy cont…</vt:lpstr>
      <vt:lpstr>Gender neutral </vt:lpstr>
      <vt:lpstr>Women’s triple role </vt:lpstr>
      <vt:lpstr>Gender Analysis</vt:lpstr>
      <vt:lpstr>Cont…</vt:lpstr>
      <vt:lpstr>When Do You Conduct a  Gender Analysis?</vt:lpstr>
      <vt:lpstr>Steps in gender analysis</vt:lpstr>
      <vt:lpstr>STEP 1 - Identifying, defining and refining the issue.</vt:lpstr>
      <vt:lpstr>STEP 2 - Defining desired goals and anticipated outcomes</vt:lpstr>
      <vt:lpstr>  STEP 3 - Defining the information and consultation inputs</vt:lpstr>
      <vt:lpstr>STEP 4 - Conducting research </vt:lpstr>
      <vt:lpstr>STEP 5 - Developing and analyzing options </vt:lpstr>
      <vt:lpstr> Step 6 - Making recommendations </vt:lpstr>
      <vt:lpstr>STEP 7 - Communicating policy </vt:lpstr>
      <vt:lpstr>STEP 8 - Assessing the quality of analysis </vt:lpstr>
      <vt:lpstr>Gender analysis cont…</vt:lpstr>
      <vt:lpstr>Cont…</vt:lpstr>
      <vt:lpstr>Gender analysis cont…</vt:lpstr>
      <vt:lpstr>Cont…</vt:lpstr>
      <vt:lpstr>Cont…</vt:lpstr>
      <vt:lpstr>Who should do gender analysis?</vt:lpstr>
      <vt:lpstr>Gender analysis Tools</vt:lpstr>
      <vt:lpstr>Daily activity schedule(24 hr daily calendar)</vt:lpstr>
      <vt:lpstr>Daily activity schedule</vt:lpstr>
      <vt:lpstr>Activity profile</vt:lpstr>
      <vt:lpstr>Activity profile </vt:lpstr>
      <vt:lpstr>Access and control profile</vt:lpstr>
      <vt:lpstr>Access and control profile Tool</vt:lpstr>
      <vt:lpstr>Access and control profile tool</vt:lpstr>
      <vt:lpstr>Influencing factors tool</vt:lpstr>
      <vt:lpstr>Influencing factors tool cont</vt:lpstr>
      <vt:lpstr>Gender analysis Matrix</vt:lpstr>
      <vt:lpstr>Sample Gender Analysis Matrix</vt:lpstr>
      <vt:lpstr>Women empowerment</vt:lpstr>
      <vt:lpstr>   Why women need empowerment</vt:lpstr>
      <vt:lpstr>Cont…</vt:lpstr>
      <vt:lpstr>Levels of empowerment </vt:lpstr>
      <vt:lpstr>Cont..</vt:lpstr>
      <vt:lpstr>Level of recognition tool</vt:lpstr>
      <vt:lpstr>Facilitating factors for women empowerment</vt:lpstr>
      <vt:lpstr>Constraining factors for women empowerment</vt:lpstr>
      <vt:lpstr>Advantages of women empowerment</vt:lpstr>
      <vt:lpstr>    Advantages of women empowerment</vt:lpstr>
      <vt:lpstr>Rights of women</vt:lpstr>
      <vt:lpstr>Empowerment of women</vt:lpstr>
      <vt:lpstr>Social empowerment of women</vt:lpstr>
      <vt:lpstr>Political empowerment</vt:lpstr>
      <vt:lpstr>Cultural empowerment of women</vt:lpstr>
      <vt:lpstr>Women’s empowerment principals</vt:lpstr>
      <vt:lpstr>Gender Mainstreaming</vt:lpstr>
      <vt:lpstr>Cont…</vt:lpstr>
      <vt:lpstr>  Purpose of gender mainstreaming</vt:lpstr>
      <vt:lpstr>Levels of gender mainstreaming</vt:lpstr>
      <vt:lpstr>Conditions for effective gender mainstreaming</vt:lpstr>
      <vt:lpstr>  Ways of achieving gender mainstreaming</vt:lpstr>
      <vt:lpstr>   Process of gender mainstreaming</vt:lpstr>
      <vt:lpstr>Defining gender issues</vt:lpstr>
      <vt:lpstr>Formulating objectives/Goals</vt:lpstr>
      <vt:lpstr>Mapping the situation</vt:lpstr>
      <vt:lpstr>Refining the issue</vt:lpstr>
      <vt:lpstr>   Implementation of gender matters as per the policy</vt:lpstr>
      <vt:lpstr>Communication</vt:lpstr>
      <vt:lpstr>Monitoring and evaluation</vt:lpstr>
      <vt:lpstr>Cont…</vt:lpstr>
      <vt:lpstr>M&amp;E cont…</vt:lpstr>
      <vt:lpstr>Culture in relation to gender issues </vt:lpstr>
      <vt:lpstr>Cont…</vt:lpstr>
      <vt:lpstr>Cont…</vt:lpstr>
      <vt:lpstr>Cont…</vt:lpstr>
      <vt:lpstr>Characteristics of culture</vt:lpstr>
      <vt:lpstr>Cont…</vt:lpstr>
      <vt:lpstr>  Culture in relation to gender issues </vt:lpstr>
      <vt:lpstr>Gender issues affecting health</vt:lpstr>
      <vt:lpstr>Religious factors</vt:lpstr>
      <vt:lpstr>Cont…</vt:lpstr>
      <vt:lpstr>Cont…</vt:lpstr>
      <vt:lpstr>Cont…</vt:lpstr>
      <vt:lpstr>Cont…</vt:lpstr>
      <vt:lpstr>Cont…</vt:lpstr>
      <vt:lpstr>Cont…</vt:lpstr>
      <vt:lpstr>Cont…</vt:lpstr>
      <vt:lpstr>Cont…</vt:lpstr>
      <vt:lpstr>Cont…</vt:lpstr>
      <vt:lpstr>Cont…</vt:lpstr>
      <vt:lpstr>Cont…</vt:lpstr>
      <vt:lpstr>Cont…</vt:lpstr>
      <vt:lpstr>Gender Based Violence</vt:lpstr>
      <vt:lpstr>Cont…</vt:lpstr>
      <vt:lpstr>Cont…</vt:lpstr>
      <vt:lpstr>Cont…</vt:lpstr>
      <vt:lpstr>Cont…</vt:lpstr>
      <vt:lpstr>Cont…</vt:lpstr>
      <vt:lpstr>Cont…</vt:lpstr>
      <vt:lpstr>  FORMS OF GENDER BASED VIOLENCE (GBV)</vt:lpstr>
      <vt:lpstr>Cont..</vt:lpstr>
      <vt:lpstr>Cont…</vt:lpstr>
      <vt:lpstr>  EFFECTS OF GENDER BASED VIOLENCE</vt:lpstr>
      <vt:lpstr>CYCLE OF VIOLENCE</vt:lpstr>
      <vt:lpstr>Cont…</vt:lpstr>
      <vt:lpstr>   FACTORS THAT CONTRIBUTE GENDER BASED VIOLENCE</vt:lpstr>
      <vt:lpstr>Consequences of GBV</vt:lpstr>
      <vt:lpstr>ROLE OF MEN IN ENDING GBV</vt:lpstr>
      <vt:lpstr>PowerPoint Presentation</vt:lpstr>
      <vt:lpstr>HELPING AN ABUSED PERSON</vt:lpstr>
      <vt:lpstr>Cont,,,</vt:lpstr>
      <vt:lpstr>Cont…</vt:lpstr>
      <vt:lpstr>PRESERVATION OF EVIDENCE</vt:lpstr>
      <vt:lpstr>Cont…</vt:lpstr>
      <vt:lpstr>Cont…</vt:lpstr>
      <vt:lpstr>WHERE TO SEEK HELP WHEN ABUSED/REFFARALS</vt:lpstr>
      <vt:lpstr>SEXUAL OFFENCES ACT</vt:lpstr>
      <vt:lpstr>Offences</vt:lpstr>
      <vt:lpstr>Cont…</vt:lpstr>
      <vt:lpstr>cont…</vt:lpstr>
      <vt:lpstr>THE CHILDRENS ACT</vt:lpstr>
      <vt:lpstr>Underlying principles</vt:lpstr>
      <vt:lpstr>RITES OF PASSAGE</vt:lpstr>
      <vt:lpstr>Cont…</vt:lpstr>
      <vt:lpstr>Cont….</vt:lpstr>
      <vt:lpstr>PowerPoint Presentation</vt:lpstr>
      <vt:lpstr>PowerPoint Presentation</vt:lpstr>
      <vt:lpstr>PowerPoint Presentation</vt:lpstr>
      <vt:lpstr>PowerPoint Presentation</vt:lpstr>
      <vt:lpstr>Cont…</vt:lpstr>
      <vt:lpstr>PowerPoint Presentation</vt:lpstr>
      <vt:lpstr>What needs to be done for successful passage from one stage to another </vt:lpstr>
      <vt:lpstr>PowerPoint Presentation</vt:lpstr>
      <vt:lpstr>  Female Genital Mutilation (FGM)</vt:lpstr>
      <vt:lpstr>Reasons for practicing FGM</vt:lpstr>
      <vt:lpstr>Cultural beliefs</vt:lpstr>
      <vt:lpstr>PowerPoint Presentation</vt:lpstr>
      <vt:lpstr>Classification of FGM</vt:lpstr>
      <vt:lpstr>Cont..</vt:lpstr>
      <vt:lpstr>Infibulation (Before and After) </vt:lpstr>
      <vt:lpstr>FGM/C Type III</vt:lpstr>
      <vt:lpstr>Type III</vt:lpstr>
      <vt:lpstr>Type IV</vt:lpstr>
      <vt:lpstr>Type IV pulled labia</vt:lpstr>
      <vt:lpstr>Complications of FGM</vt:lpstr>
      <vt:lpstr>Cont…</vt:lpstr>
      <vt:lpstr> Long term health complications</vt:lpstr>
      <vt:lpstr>Obstetrics complications</vt:lpstr>
      <vt:lpstr>L long term health complications cont…</vt:lpstr>
      <vt:lpstr>De-infibulation </vt:lpstr>
      <vt:lpstr>De-infibulation Issues</vt:lpstr>
      <vt:lpstr>Benefits of De-infibulation.</vt:lpstr>
      <vt:lpstr>De-infibulation Procedure</vt:lpstr>
      <vt:lpstr> De-infibulation Procedure - Cont…</vt:lpstr>
      <vt:lpstr> De-infibulation Procedure – Cont…</vt:lpstr>
      <vt:lpstr> De-infibulation Procedure - Cont…</vt:lpstr>
      <vt:lpstr> De-infibulation Procedure  - Cont….</vt:lpstr>
      <vt:lpstr> De-infibulation Procedure - Cont…</vt:lpstr>
      <vt:lpstr>Re-infibulation </vt:lpstr>
      <vt:lpstr>Psychosocial consequences</vt:lpstr>
      <vt:lpstr>Cont…</vt:lpstr>
      <vt:lpstr>Cont…</vt:lpstr>
      <vt:lpstr>Management of Girls and Women with FGM complications </vt:lpstr>
      <vt:lpstr>Cont…</vt:lpstr>
      <vt:lpstr>Cont…</vt:lpstr>
      <vt:lpstr>Cont…</vt:lpstr>
      <vt:lpstr>Strategies for prevention of FGM</vt:lpstr>
      <vt:lpstr>Cont…</vt:lpstr>
      <vt:lpstr>Cont…</vt:lpstr>
      <vt:lpstr>Cont…</vt:lpstr>
      <vt:lpstr>Strategic Approached to Tackle Gender Issues and Reproductive Rights</vt:lpstr>
      <vt:lpstr>Cont…</vt:lpstr>
      <vt:lpstr>Cont…</vt:lpstr>
      <vt:lpstr>Cont…</vt:lpstr>
      <vt:lpstr>The Role of the Health Worker</vt:lpstr>
      <vt:lpstr>Cont…</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dc:title>
  <dc:creator>Admin</dc:creator>
  <cp:lastModifiedBy>Unknown User</cp:lastModifiedBy>
  <cp:revision>92</cp:revision>
  <dcterms:created xsi:type="dcterms:W3CDTF">2016-11-18T07:39:55Z</dcterms:created>
  <dcterms:modified xsi:type="dcterms:W3CDTF">2022-01-12T13:32:53Z</dcterms:modified>
</cp:coreProperties>
</file>