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8" r:id="rId1"/>
  </p:sldMasterIdLst>
  <p:notesMasterIdLst>
    <p:notesMasterId r:id="rId64"/>
  </p:notesMasterIdLst>
  <p:handoutMasterIdLst>
    <p:handoutMasterId r:id="rId65"/>
  </p:handoutMasterIdLst>
  <p:sldIdLst>
    <p:sldId id="256" r:id="rId2"/>
    <p:sldId id="257" r:id="rId3"/>
    <p:sldId id="263" r:id="rId4"/>
    <p:sldId id="264" r:id="rId5"/>
    <p:sldId id="262" r:id="rId6"/>
    <p:sldId id="258" r:id="rId7"/>
    <p:sldId id="259" r:id="rId8"/>
    <p:sldId id="260" r:id="rId9"/>
    <p:sldId id="265" r:id="rId10"/>
    <p:sldId id="261" r:id="rId11"/>
    <p:sldId id="266" r:id="rId12"/>
    <p:sldId id="267" r:id="rId13"/>
    <p:sldId id="268" r:id="rId14"/>
    <p:sldId id="269" r:id="rId15"/>
    <p:sldId id="271" r:id="rId16"/>
    <p:sldId id="272" r:id="rId17"/>
    <p:sldId id="319"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322" r:id="rId34"/>
    <p:sldId id="287"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3" r:id="rId58"/>
    <p:sldId id="314" r:id="rId59"/>
    <p:sldId id="315" r:id="rId60"/>
    <p:sldId id="320" r:id="rId61"/>
    <p:sldId id="321" r:id="rId62"/>
    <p:sldId id="318" r:id="rId6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EE02F9-1FEB-774C-BA26-695112365B7E}"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7FC975B1-7A79-0444-828A-87873ABCD167}">
      <dgm:prSet phldrT="[Text]"/>
      <dgm:spPr/>
      <dgm:t>
        <a:bodyPr/>
        <a:lstStyle/>
        <a:p>
          <a:r>
            <a:rPr lang="en-US" dirty="0" smtClean="0"/>
            <a:t>Gender</a:t>
          </a:r>
          <a:endParaRPr lang="en-US" dirty="0"/>
        </a:p>
      </dgm:t>
    </dgm:pt>
    <dgm:pt modelId="{0124B010-8F2D-EC41-8628-EEE3737F4E74}" type="parTrans" cxnId="{6C45918A-4D9F-2C44-8B06-99EE4BB7EFE8}">
      <dgm:prSet/>
      <dgm:spPr/>
      <dgm:t>
        <a:bodyPr/>
        <a:lstStyle/>
        <a:p>
          <a:endParaRPr lang="en-US"/>
        </a:p>
      </dgm:t>
    </dgm:pt>
    <dgm:pt modelId="{65423A0C-9833-6748-AF35-E9563DA465B7}" type="sibTrans" cxnId="{6C45918A-4D9F-2C44-8B06-99EE4BB7EFE8}">
      <dgm:prSet/>
      <dgm:spPr/>
      <dgm:t>
        <a:bodyPr/>
        <a:lstStyle/>
        <a:p>
          <a:endParaRPr lang="en-US"/>
        </a:p>
      </dgm:t>
    </dgm:pt>
    <dgm:pt modelId="{1A5AB7CF-070A-EA4D-A56F-DAA84F8BB744}">
      <dgm:prSet phldrT="[Text]"/>
      <dgm:spPr/>
      <dgm:t>
        <a:bodyPr/>
        <a:lstStyle/>
        <a:p>
          <a:r>
            <a:rPr lang="en-US" dirty="0" smtClean="0"/>
            <a:t>Equality</a:t>
          </a:r>
          <a:endParaRPr lang="en-US" dirty="0"/>
        </a:p>
      </dgm:t>
    </dgm:pt>
    <dgm:pt modelId="{EDF37979-9BCF-FA42-AAFD-A5E4B5903A38}" type="parTrans" cxnId="{FC259316-AE25-5A4A-8E27-6EFE18EC25D1}">
      <dgm:prSet/>
      <dgm:spPr/>
      <dgm:t>
        <a:bodyPr/>
        <a:lstStyle/>
        <a:p>
          <a:endParaRPr lang="en-US"/>
        </a:p>
      </dgm:t>
    </dgm:pt>
    <dgm:pt modelId="{DBDD1588-0873-D64A-8647-519775DDD9ED}" type="sibTrans" cxnId="{FC259316-AE25-5A4A-8E27-6EFE18EC25D1}">
      <dgm:prSet/>
      <dgm:spPr/>
      <dgm:t>
        <a:bodyPr/>
        <a:lstStyle/>
        <a:p>
          <a:endParaRPr lang="en-US"/>
        </a:p>
      </dgm:t>
    </dgm:pt>
    <dgm:pt modelId="{C73B9459-07B0-6B40-8A1F-DD49C24C64A5}">
      <dgm:prSet phldrT="[Text]"/>
      <dgm:spPr/>
      <dgm:t>
        <a:bodyPr/>
        <a:lstStyle/>
        <a:p>
          <a:r>
            <a:rPr lang="en-US" dirty="0" smtClean="0"/>
            <a:t>Mainstreaming</a:t>
          </a:r>
          <a:endParaRPr lang="en-US" dirty="0"/>
        </a:p>
      </dgm:t>
    </dgm:pt>
    <dgm:pt modelId="{CD951BAC-53F9-C34D-A92E-7590ED4FFB0C}" type="parTrans" cxnId="{1B5AAC9A-4518-5040-A4C1-EB50E80FE862}">
      <dgm:prSet/>
      <dgm:spPr/>
      <dgm:t>
        <a:bodyPr/>
        <a:lstStyle/>
        <a:p>
          <a:endParaRPr lang="en-US"/>
        </a:p>
      </dgm:t>
    </dgm:pt>
    <dgm:pt modelId="{8E46940E-86E0-4E45-94B8-94D54712D878}" type="sibTrans" cxnId="{1B5AAC9A-4518-5040-A4C1-EB50E80FE862}">
      <dgm:prSet/>
      <dgm:spPr/>
      <dgm:t>
        <a:bodyPr/>
        <a:lstStyle/>
        <a:p>
          <a:endParaRPr lang="en-US"/>
        </a:p>
      </dgm:t>
    </dgm:pt>
    <dgm:pt modelId="{01111998-1AF3-674C-A20C-9486F71CEB10}">
      <dgm:prSet phldrT="[Text]"/>
      <dgm:spPr/>
      <dgm:t>
        <a:bodyPr/>
        <a:lstStyle/>
        <a:p>
          <a:r>
            <a:rPr lang="en-US" dirty="0" smtClean="0"/>
            <a:t>Analysis</a:t>
          </a:r>
          <a:endParaRPr lang="en-US" dirty="0"/>
        </a:p>
      </dgm:t>
    </dgm:pt>
    <dgm:pt modelId="{6EB35FA0-3FCD-AB42-8319-C3FC54F1E69A}" type="parTrans" cxnId="{DB26D38E-7341-6742-82D8-D07CAAF61EE5}">
      <dgm:prSet/>
      <dgm:spPr/>
      <dgm:t>
        <a:bodyPr/>
        <a:lstStyle/>
        <a:p>
          <a:endParaRPr lang="en-US"/>
        </a:p>
      </dgm:t>
    </dgm:pt>
    <dgm:pt modelId="{2766894A-66BB-3645-BFD9-0FD188705BF8}" type="sibTrans" cxnId="{DB26D38E-7341-6742-82D8-D07CAAF61EE5}">
      <dgm:prSet/>
      <dgm:spPr/>
      <dgm:t>
        <a:bodyPr/>
        <a:lstStyle/>
        <a:p>
          <a:endParaRPr lang="en-US"/>
        </a:p>
      </dgm:t>
    </dgm:pt>
    <dgm:pt modelId="{2590DE91-D1A4-A549-BC01-DC82FB380C36}">
      <dgm:prSet phldrT="[Text]"/>
      <dgm:spPr/>
      <dgm:t>
        <a:bodyPr/>
        <a:lstStyle/>
        <a:p>
          <a:r>
            <a:rPr lang="en-US" dirty="0" smtClean="0"/>
            <a:t>Indicators</a:t>
          </a:r>
          <a:endParaRPr lang="en-US" dirty="0"/>
        </a:p>
      </dgm:t>
    </dgm:pt>
    <dgm:pt modelId="{26E27C0A-3810-9E4D-9A9F-F6D91A91CD44}" type="parTrans" cxnId="{BBCD92D3-23C8-BE4D-B0BA-59435D6F5A0B}">
      <dgm:prSet/>
      <dgm:spPr/>
      <dgm:t>
        <a:bodyPr/>
        <a:lstStyle/>
        <a:p>
          <a:endParaRPr lang="en-US"/>
        </a:p>
      </dgm:t>
    </dgm:pt>
    <dgm:pt modelId="{BE8A5F17-C974-C24A-8904-EED4EE15CBFC}" type="sibTrans" cxnId="{BBCD92D3-23C8-BE4D-B0BA-59435D6F5A0B}">
      <dgm:prSet/>
      <dgm:spPr/>
      <dgm:t>
        <a:bodyPr/>
        <a:lstStyle/>
        <a:p>
          <a:endParaRPr lang="en-US"/>
        </a:p>
      </dgm:t>
    </dgm:pt>
    <dgm:pt modelId="{B1A18BF1-8A8C-C847-A272-EF0F5B9F4B6A}" type="pres">
      <dgm:prSet presAssocID="{10EE02F9-1FEB-774C-BA26-695112365B7E}" presName="cycle" presStyleCnt="0">
        <dgm:presLayoutVars>
          <dgm:chMax val="1"/>
          <dgm:dir/>
          <dgm:animLvl val="ctr"/>
          <dgm:resizeHandles val="exact"/>
        </dgm:presLayoutVars>
      </dgm:prSet>
      <dgm:spPr/>
      <dgm:t>
        <a:bodyPr/>
        <a:lstStyle/>
        <a:p>
          <a:endParaRPr lang="en-US"/>
        </a:p>
      </dgm:t>
    </dgm:pt>
    <dgm:pt modelId="{9688071B-D4EB-6F4B-A271-A15D8F2BD186}" type="pres">
      <dgm:prSet presAssocID="{7FC975B1-7A79-0444-828A-87873ABCD167}" presName="centerShape" presStyleLbl="node0" presStyleIdx="0" presStyleCnt="1"/>
      <dgm:spPr/>
      <dgm:t>
        <a:bodyPr/>
        <a:lstStyle/>
        <a:p>
          <a:endParaRPr lang="en-US"/>
        </a:p>
      </dgm:t>
    </dgm:pt>
    <dgm:pt modelId="{F7F7C928-ACF8-ED42-A65D-9E4F03DF4FC9}" type="pres">
      <dgm:prSet presAssocID="{EDF37979-9BCF-FA42-AAFD-A5E4B5903A38}" presName="parTrans" presStyleLbl="bgSibTrans2D1" presStyleIdx="0" presStyleCnt="4"/>
      <dgm:spPr/>
      <dgm:t>
        <a:bodyPr/>
        <a:lstStyle/>
        <a:p>
          <a:endParaRPr lang="en-US"/>
        </a:p>
      </dgm:t>
    </dgm:pt>
    <dgm:pt modelId="{43E9F418-95EF-3840-AF3B-00702E9E9EE9}" type="pres">
      <dgm:prSet presAssocID="{1A5AB7CF-070A-EA4D-A56F-DAA84F8BB744}" presName="node" presStyleLbl="node1" presStyleIdx="0" presStyleCnt="4">
        <dgm:presLayoutVars>
          <dgm:bulletEnabled val="1"/>
        </dgm:presLayoutVars>
      </dgm:prSet>
      <dgm:spPr/>
      <dgm:t>
        <a:bodyPr/>
        <a:lstStyle/>
        <a:p>
          <a:endParaRPr lang="en-US"/>
        </a:p>
      </dgm:t>
    </dgm:pt>
    <dgm:pt modelId="{BE873D35-DC2A-F342-8722-013BD7FACB50}" type="pres">
      <dgm:prSet presAssocID="{CD951BAC-53F9-C34D-A92E-7590ED4FFB0C}" presName="parTrans" presStyleLbl="bgSibTrans2D1" presStyleIdx="1" presStyleCnt="4"/>
      <dgm:spPr/>
      <dgm:t>
        <a:bodyPr/>
        <a:lstStyle/>
        <a:p>
          <a:endParaRPr lang="en-US"/>
        </a:p>
      </dgm:t>
    </dgm:pt>
    <dgm:pt modelId="{CFD25539-ADDD-E941-8C37-264AEBBAAF3C}" type="pres">
      <dgm:prSet presAssocID="{C73B9459-07B0-6B40-8A1F-DD49C24C64A5}" presName="node" presStyleLbl="node1" presStyleIdx="1" presStyleCnt="4">
        <dgm:presLayoutVars>
          <dgm:bulletEnabled val="1"/>
        </dgm:presLayoutVars>
      </dgm:prSet>
      <dgm:spPr/>
      <dgm:t>
        <a:bodyPr/>
        <a:lstStyle/>
        <a:p>
          <a:endParaRPr lang="en-US"/>
        </a:p>
      </dgm:t>
    </dgm:pt>
    <dgm:pt modelId="{F03CC2E5-0CDF-F843-B85F-0FC0D35D52D4}" type="pres">
      <dgm:prSet presAssocID="{6EB35FA0-3FCD-AB42-8319-C3FC54F1E69A}" presName="parTrans" presStyleLbl="bgSibTrans2D1" presStyleIdx="2" presStyleCnt="4"/>
      <dgm:spPr/>
      <dgm:t>
        <a:bodyPr/>
        <a:lstStyle/>
        <a:p>
          <a:endParaRPr lang="en-US"/>
        </a:p>
      </dgm:t>
    </dgm:pt>
    <dgm:pt modelId="{1825CB3F-0D39-C241-BB87-1A0FD1940B16}" type="pres">
      <dgm:prSet presAssocID="{01111998-1AF3-674C-A20C-9486F71CEB10}" presName="node" presStyleLbl="node1" presStyleIdx="2" presStyleCnt="4">
        <dgm:presLayoutVars>
          <dgm:bulletEnabled val="1"/>
        </dgm:presLayoutVars>
      </dgm:prSet>
      <dgm:spPr/>
      <dgm:t>
        <a:bodyPr/>
        <a:lstStyle/>
        <a:p>
          <a:endParaRPr lang="en-US"/>
        </a:p>
      </dgm:t>
    </dgm:pt>
    <dgm:pt modelId="{B6EFA72C-5FE5-3848-837C-2F831DDEAC01}" type="pres">
      <dgm:prSet presAssocID="{26E27C0A-3810-9E4D-9A9F-F6D91A91CD44}" presName="parTrans" presStyleLbl="bgSibTrans2D1" presStyleIdx="3" presStyleCnt="4"/>
      <dgm:spPr/>
      <dgm:t>
        <a:bodyPr/>
        <a:lstStyle/>
        <a:p>
          <a:endParaRPr lang="en-US"/>
        </a:p>
      </dgm:t>
    </dgm:pt>
    <dgm:pt modelId="{E7E04F72-1F66-424B-A12F-EA84123F60AD}" type="pres">
      <dgm:prSet presAssocID="{2590DE91-D1A4-A549-BC01-DC82FB380C36}" presName="node" presStyleLbl="node1" presStyleIdx="3" presStyleCnt="4">
        <dgm:presLayoutVars>
          <dgm:bulletEnabled val="1"/>
        </dgm:presLayoutVars>
      </dgm:prSet>
      <dgm:spPr/>
      <dgm:t>
        <a:bodyPr/>
        <a:lstStyle/>
        <a:p>
          <a:endParaRPr lang="en-US"/>
        </a:p>
      </dgm:t>
    </dgm:pt>
  </dgm:ptLst>
  <dgm:cxnLst>
    <dgm:cxn modelId="{FC259316-AE25-5A4A-8E27-6EFE18EC25D1}" srcId="{7FC975B1-7A79-0444-828A-87873ABCD167}" destId="{1A5AB7CF-070A-EA4D-A56F-DAA84F8BB744}" srcOrd="0" destOrd="0" parTransId="{EDF37979-9BCF-FA42-AAFD-A5E4B5903A38}" sibTransId="{DBDD1588-0873-D64A-8647-519775DDD9ED}"/>
    <dgm:cxn modelId="{DB26D38E-7341-6742-82D8-D07CAAF61EE5}" srcId="{7FC975B1-7A79-0444-828A-87873ABCD167}" destId="{01111998-1AF3-674C-A20C-9486F71CEB10}" srcOrd="2" destOrd="0" parTransId="{6EB35FA0-3FCD-AB42-8319-C3FC54F1E69A}" sibTransId="{2766894A-66BB-3645-BFD9-0FD188705BF8}"/>
    <dgm:cxn modelId="{1AED76C5-8D34-49A3-8268-D2F7EE4DB31F}" type="presOf" srcId="{CD951BAC-53F9-C34D-A92E-7590ED4FFB0C}" destId="{BE873D35-DC2A-F342-8722-013BD7FACB50}" srcOrd="0" destOrd="0" presId="urn:microsoft.com/office/officeart/2005/8/layout/radial4"/>
    <dgm:cxn modelId="{1F8C3A21-ECDF-4FDB-ABFC-F0AE23E99D3E}" type="presOf" srcId="{C73B9459-07B0-6B40-8A1F-DD49C24C64A5}" destId="{CFD25539-ADDD-E941-8C37-264AEBBAAF3C}" srcOrd="0" destOrd="0" presId="urn:microsoft.com/office/officeart/2005/8/layout/radial4"/>
    <dgm:cxn modelId="{5DB62ED0-63F6-446A-899F-72FF9014FB54}" type="presOf" srcId="{1A5AB7CF-070A-EA4D-A56F-DAA84F8BB744}" destId="{43E9F418-95EF-3840-AF3B-00702E9E9EE9}" srcOrd="0" destOrd="0" presId="urn:microsoft.com/office/officeart/2005/8/layout/radial4"/>
    <dgm:cxn modelId="{AB5C686A-6E1C-481F-9EC5-6F2D0B28D4EB}" type="presOf" srcId="{26E27C0A-3810-9E4D-9A9F-F6D91A91CD44}" destId="{B6EFA72C-5FE5-3848-837C-2F831DDEAC01}" srcOrd="0" destOrd="0" presId="urn:microsoft.com/office/officeart/2005/8/layout/radial4"/>
    <dgm:cxn modelId="{BBCD92D3-23C8-BE4D-B0BA-59435D6F5A0B}" srcId="{7FC975B1-7A79-0444-828A-87873ABCD167}" destId="{2590DE91-D1A4-A549-BC01-DC82FB380C36}" srcOrd="3" destOrd="0" parTransId="{26E27C0A-3810-9E4D-9A9F-F6D91A91CD44}" sibTransId="{BE8A5F17-C974-C24A-8904-EED4EE15CBFC}"/>
    <dgm:cxn modelId="{5BBBE16C-432C-490D-934B-AE56E8117E08}" type="presOf" srcId="{7FC975B1-7A79-0444-828A-87873ABCD167}" destId="{9688071B-D4EB-6F4B-A271-A15D8F2BD186}" srcOrd="0" destOrd="0" presId="urn:microsoft.com/office/officeart/2005/8/layout/radial4"/>
    <dgm:cxn modelId="{797C362D-CD8F-4299-B705-859DD5B6C20C}" type="presOf" srcId="{EDF37979-9BCF-FA42-AAFD-A5E4B5903A38}" destId="{F7F7C928-ACF8-ED42-A65D-9E4F03DF4FC9}" srcOrd="0" destOrd="0" presId="urn:microsoft.com/office/officeart/2005/8/layout/radial4"/>
    <dgm:cxn modelId="{6C45918A-4D9F-2C44-8B06-99EE4BB7EFE8}" srcId="{10EE02F9-1FEB-774C-BA26-695112365B7E}" destId="{7FC975B1-7A79-0444-828A-87873ABCD167}" srcOrd="0" destOrd="0" parTransId="{0124B010-8F2D-EC41-8628-EEE3737F4E74}" sibTransId="{65423A0C-9833-6748-AF35-E9563DA465B7}"/>
    <dgm:cxn modelId="{DDA6DB75-0660-4CAD-B437-9BA99E302BEB}" type="presOf" srcId="{6EB35FA0-3FCD-AB42-8319-C3FC54F1E69A}" destId="{F03CC2E5-0CDF-F843-B85F-0FC0D35D52D4}" srcOrd="0" destOrd="0" presId="urn:microsoft.com/office/officeart/2005/8/layout/radial4"/>
    <dgm:cxn modelId="{8976632B-85B9-44E8-81F3-724C744CCA4E}" type="presOf" srcId="{01111998-1AF3-674C-A20C-9486F71CEB10}" destId="{1825CB3F-0D39-C241-BB87-1A0FD1940B16}" srcOrd="0" destOrd="0" presId="urn:microsoft.com/office/officeart/2005/8/layout/radial4"/>
    <dgm:cxn modelId="{CA23CBC9-07A0-423B-926E-A67AF36C011F}" type="presOf" srcId="{10EE02F9-1FEB-774C-BA26-695112365B7E}" destId="{B1A18BF1-8A8C-C847-A272-EF0F5B9F4B6A}" srcOrd="0" destOrd="0" presId="urn:microsoft.com/office/officeart/2005/8/layout/radial4"/>
    <dgm:cxn modelId="{C2331739-BC15-41C2-8A5B-46795A54FA04}" type="presOf" srcId="{2590DE91-D1A4-A549-BC01-DC82FB380C36}" destId="{E7E04F72-1F66-424B-A12F-EA84123F60AD}" srcOrd="0" destOrd="0" presId="urn:microsoft.com/office/officeart/2005/8/layout/radial4"/>
    <dgm:cxn modelId="{1B5AAC9A-4518-5040-A4C1-EB50E80FE862}" srcId="{7FC975B1-7A79-0444-828A-87873ABCD167}" destId="{C73B9459-07B0-6B40-8A1F-DD49C24C64A5}" srcOrd="1" destOrd="0" parTransId="{CD951BAC-53F9-C34D-A92E-7590ED4FFB0C}" sibTransId="{8E46940E-86E0-4E45-94B8-94D54712D878}"/>
    <dgm:cxn modelId="{75AFE50A-01EC-4915-A563-4F304C0FA00B}" type="presParOf" srcId="{B1A18BF1-8A8C-C847-A272-EF0F5B9F4B6A}" destId="{9688071B-D4EB-6F4B-A271-A15D8F2BD186}" srcOrd="0" destOrd="0" presId="urn:microsoft.com/office/officeart/2005/8/layout/radial4"/>
    <dgm:cxn modelId="{94BEF2F8-C72E-41B4-894C-3DFED2A380FE}" type="presParOf" srcId="{B1A18BF1-8A8C-C847-A272-EF0F5B9F4B6A}" destId="{F7F7C928-ACF8-ED42-A65D-9E4F03DF4FC9}" srcOrd="1" destOrd="0" presId="urn:microsoft.com/office/officeart/2005/8/layout/radial4"/>
    <dgm:cxn modelId="{9C573AC6-C166-46EC-91CC-EB46E964672C}" type="presParOf" srcId="{B1A18BF1-8A8C-C847-A272-EF0F5B9F4B6A}" destId="{43E9F418-95EF-3840-AF3B-00702E9E9EE9}" srcOrd="2" destOrd="0" presId="urn:microsoft.com/office/officeart/2005/8/layout/radial4"/>
    <dgm:cxn modelId="{0638ABDA-3778-4D5B-8264-CA6DCE396354}" type="presParOf" srcId="{B1A18BF1-8A8C-C847-A272-EF0F5B9F4B6A}" destId="{BE873D35-DC2A-F342-8722-013BD7FACB50}" srcOrd="3" destOrd="0" presId="urn:microsoft.com/office/officeart/2005/8/layout/radial4"/>
    <dgm:cxn modelId="{A463DABC-A415-4AC7-929D-E729BB2F1423}" type="presParOf" srcId="{B1A18BF1-8A8C-C847-A272-EF0F5B9F4B6A}" destId="{CFD25539-ADDD-E941-8C37-264AEBBAAF3C}" srcOrd="4" destOrd="0" presId="urn:microsoft.com/office/officeart/2005/8/layout/radial4"/>
    <dgm:cxn modelId="{E48CAC1D-0DD4-4CA4-85ED-3822AD151103}" type="presParOf" srcId="{B1A18BF1-8A8C-C847-A272-EF0F5B9F4B6A}" destId="{F03CC2E5-0CDF-F843-B85F-0FC0D35D52D4}" srcOrd="5" destOrd="0" presId="urn:microsoft.com/office/officeart/2005/8/layout/radial4"/>
    <dgm:cxn modelId="{CF60594D-B671-4CBE-9C51-1804504701A3}" type="presParOf" srcId="{B1A18BF1-8A8C-C847-A272-EF0F5B9F4B6A}" destId="{1825CB3F-0D39-C241-BB87-1A0FD1940B16}" srcOrd="6" destOrd="0" presId="urn:microsoft.com/office/officeart/2005/8/layout/radial4"/>
    <dgm:cxn modelId="{821EE8DC-F66F-49DE-B5B2-7EACC4562F6D}" type="presParOf" srcId="{B1A18BF1-8A8C-C847-A272-EF0F5B9F4B6A}" destId="{B6EFA72C-5FE5-3848-837C-2F831DDEAC01}" srcOrd="7" destOrd="0" presId="urn:microsoft.com/office/officeart/2005/8/layout/radial4"/>
    <dgm:cxn modelId="{C4772C5F-037C-4D4E-ABD0-F86D298DA144}" type="presParOf" srcId="{B1A18BF1-8A8C-C847-A272-EF0F5B9F4B6A}" destId="{E7E04F72-1F66-424B-A12F-EA84123F60AD}"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9C634D7C-5682-44EE-9BC2-B55820ACB61F}" type="datetimeFigureOut">
              <a:rPr lang="en-US" smtClean="0"/>
              <a:t>8/18/2020</a:t>
            </a:fld>
            <a:endParaRPr lang="en-US"/>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0A2D7766-6E23-4F3C-AE18-079B29C91282}" type="slidenum">
              <a:rPr lang="en-US" smtClean="0"/>
              <a:t>‹#›</a:t>
            </a:fld>
            <a:endParaRPr lang="en-US"/>
          </a:p>
        </p:txBody>
      </p:sp>
    </p:spTree>
    <p:extLst>
      <p:ext uri="{BB962C8B-B14F-4D97-AF65-F5344CB8AC3E}">
        <p14:creationId xmlns:p14="http://schemas.microsoft.com/office/powerpoint/2010/main" val="1322287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2EDCC2D-5031-47BD-AFA3-2B3AE5821294}" type="datetimeFigureOut">
              <a:rPr lang="en-US" smtClean="0"/>
              <a:t>8/18/2020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0D0C90E-4618-4FE0-8540-61EC7598BEBE}" type="slidenum">
              <a:rPr lang="en-US" smtClean="0"/>
              <a:t>‹#›</a:t>
            </a:fld>
            <a:endParaRPr lang="en-US"/>
          </a:p>
        </p:txBody>
      </p:sp>
    </p:spTree>
    <p:extLst>
      <p:ext uri="{BB962C8B-B14F-4D97-AF65-F5344CB8AC3E}">
        <p14:creationId xmlns:p14="http://schemas.microsoft.com/office/powerpoint/2010/main" val="225320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D0C90E-4618-4FE0-8540-61EC7598BEBE}" type="slidenum">
              <a:rPr lang="en-US" smtClean="0"/>
              <a:t>8</a:t>
            </a:fld>
            <a:endParaRPr lang="en-US"/>
          </a:p>
        </p:txBody>
      </p:sp>
    </p:spTree>
    <p:extLst>
      <p:ext uri="{BB962C8B-B14F-4D97-AF65-F5344CB8AC3E}">
        <p14:creationId xmlns:p14="http://schemas.microsoft.com/office/powerpoint/2010/main" val="400426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D0C90E-4618-4FE0-8540-61EC7598BEBE}" type="slidenum">
              <a:rPr lang="en-US" smtClean="0"/>
              <a:t>34</a:t>
            </a:fld>
            <a:endParaRPr lang="en-US"/>
          </a:p>
        </p:txBody>
      </p:sp>
    </p:spTree>
    <p:extLst>
      <p:ext uri="{BB962C8B-B14F-4D97-AF65-F5344CB8AC3E}">
        <p14:creationId xmlns:p14="http://schemas.microsoft.com/office/powerpoint/2010/main" val="25117532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9FA8C7-91DA-443C-9586-AE26F366F7F0}"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331035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1E1B13-EADE-43FB-8B78-224E749E5B95}"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10914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52ED38-7010-42EE-820E-F58478D8F424}"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9379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10EB3-7C0F-4EA6-B678-8D68AA05D174}"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3988083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42087C5-8B38-4642-A6D6-ED227EE66919}" type="datetime2">
              <a:rPr lang="en-US" smtClean="0"/>
              <a:t>Tuesday, August 18, 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r>
              <a:rPr lang="en-US" smtClean="0"/>
              <a:t>PAUL  NYONGESA</a:t>
            </a:r>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832536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42DEA4-91D7-4918-9B5E-E4261E00D5B2}" type="datetime2">
              <a:rPr lang="en-US" smtClean="0"/>
              <a:t>Tuesday, August 18, 2020</a:t>
            </a:fld>
            <a:endParaRPr lang="en-US" dirty="0"/>
          </a:p>
        </p:txBody>
      </p:sp>
      <p:sp>
        <p:nvSpPr>
          <p:cNvPr id="6" name="Footer Placeholder 5"/>
          <p:cNvSpPr>
            <a:spLocks noGrp="1"/>
          </p:cNvSpPr>
          <p:nvPr>
            <p:ph type="ftr" sz="quarter" idx="11"/>
          </p:nvPr>
        </p:nvSpPr>
        <p:spPr/>
        <p:txBody>
          <a:bodyPr/>
          <a:lstStyle/>
          <a:p>
            <a:r>
              <a:rPr lang="en-US" smtClean="0"/>
              <a:t>PAUL  NYONGESA</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32379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DF07DA-1EF3-4B21-9E3E-2E0663DE494E}" type="datetime2">
              <a:rPr lang="en-US" smtClean="0"/>
              <a:t>Tuesday, August 18, 2020</a:t>
            </a:fld>
            <a:endParaRPr lang="en-US" dirty="0"/>
          </a:p>
        </p:txBody>
      </p:sp>
      <p:sp>
        <p:nvSpPr>
          <p:cNvPr id="8" name="Footer Placeholder 7"/>
          <p:cNvSpPr>
            <a:spLocks noGrp="1"/>
          </p:cNvSpPr>
          <p:nvPr>
            <p:ph type="ftr" sz="quarter" idx="11"/>
          </p:nvPr>
        </p:nvSpPr>
        <p:spPr/>
        <p:txBody>
          <a:bodyPr/>
          <a:lstStyle/>
          <a:p>
            <a:r>
              <a:rPr lang="en-US" smtClean="0"/>
              <a:t>PAUL  NYONGESA</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5126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C14092A-FBED-4FDB-A4F4-F03D1266F77D}" type="datetime2">
              <a:rPr lang="en-US" smtClean="0"/>
              <a:t>Tuesday, August 18, 2020</a:t>
            </a:fld>
            <a:endParaRPr lang="en-US" dirty="0"/>
          </a:p>
        </p:txBody>
      </p:sp>
      <p:sp>
        <p:nvSpPr>
          <p:cNvPr id="4" name="Footer Placeholder 3"/>
          <p:cNvSpPr>
            <a:spLocks noGrp="1"/>
          </p:cNvSpPr>
          <p:nvPr>
            <p:ph type="ftr" sz="quarter" idx="11"/>
          </p:nvPr>
        </p:nvSpPr>
        <p:spPr/>
        <p:txBody>
          <a:bodyPr/>
          <a:lstStyle/>
          <a:p>
            <a:r>
              <a:rPr lang="en-US" smtClean="0"/>
              <a:t>PAUL  NYONGESA</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73577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9D8AB4-0C6F-4256-BA7F-05702BFF89E1}" type="datetime2">
              <a:rPr lang="en-US" smtClean="0"/>
              <a:t>Tuesday, August 18, 2020</a:t>
            </a:fld>
            <a:endParaRPr lang="en-US" dirty="0"/>
          </a:p>
        </p:txBody>
      </p:sp>
      <p:sp>
        <p:nvSpPr>
          <p:cNvPr id="3" name="Footer Placeholder 2"/>
          <p:cNvSpPr>
            <a:spLocks noGrp="1"/>
          </p:cNvSpPr>
          <p:nvPr>
            <p:ph type="ftr" sz="quarter" idx="11"/>
          </p:nvPr>
        </p:nvSpPr>
        <p:spPr/>
        <p:txBody>
          <a:bodyPr/>
          <a:lstStyle/>
          <a:p>
            <a:r>
              <a:rPr lang="en-US" smtClean="0"/>
              <a:t>PAUL  NYONGESA</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25872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36A0D-BF0E-4204-8B8E-6DAB7546A9DA}" type="datetime2">
              <a:rPr lang="en-US" smtClean="0"/>
              <a:t>Tuesday, August 18, 2020</a:t>
            </a:fld>
            <a:endParaRPr lang="en-US" dirty="0"/>
          </a:p>
        </p:txBody>
      </p:sp>
      <p:sp>
        <p:nvSpPr>
          <p:cNvPr id="6" name="Footer Placeholder 5"/>
          <p:cNvSpPr>
            <a:spLocks noGrp="1"/>
          </p:cNvSpPr>
          <p:nvPr>
            <p:ph type="ftr" sz="quarter" idx="11"/>
          </p:nvPr>
        </p:nvSpPr>
        <p:spPr/>
        <p:txBody>
          <a:bodyPr/>
          <a:lstStyle/>
          <a:p>
            <a:r>
              <a:rPr lang="en-US" smtClean="0"/>
              <a:t>PAUL  NYONGESA</a:t>
            </a:r>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84145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ADBB2-F9ED-4494-8C4D-A03B9D6B94FD}" type="datetime2">
              <a:rPr lang="en-US" smtClean="0"/>
              <a:t>Tuesday, August 18, 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54525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B3379E8F-F9B0-46C8-9D0C-D76B84868257}" type="datetime2">
              <a:rPr lang="en-US" smtClean="0"/>
              <a:t>Tuesday, August 18, 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en-US" smtClean="0"/>
              <a:t>PAUL  NYONGESA</a:t>
            </a:r>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03196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43171"/>
            <a:ext cx="7766936" cy="1646302"/>
          </a:xfrm>
        </p:spPr>
        <p:txBody>
          <a:bodyPr/>
          <a:lstStyle/>
          <a:p>
            <a:pPr algn="ctr"/>
            <a:r>
              <a:rPr lang="en-US" dirty="0" smtClean="0"/>
              <a:t>GENDER AND HEALTH</a:t>
            </a:r>
            <a:endParaRPr lang="en-US" dirty="0"/>
          </a:p>
        </p:txBody>
      </p:sp>
      <p:sp>
        <p:nvSpPr>
          <p:cNvPr id="3" name="Subtitle 2"/>
          <p:cNvSpPr>
            <a:spLocks noGrp="1"/>
          </p:cNvSpPr>
          <p:nvPr>
            <p:ph type="subTitle" idx="1"/>
          </p:nvPr>
        </p:nvSpPr>
        <p:spPr/>
        <p:txBody>
          <a:bodyPr/>
          <a:lstStyle/>
          <a:p>
            <a:r>
              <a:rPr lang="en-US" dirty="0" smtClean="0"/>
              <a:t>PAUL ODHIAMBO</a:t>
            </a:r>
          </a:p>
          <a:p>
            <a:r>
              <a:rPr lang="en-US" dirty="0" smtClean="0"/>
              <a:t>(BScN –</a:t>
            </a:r>
            <a:r>
              <a:rPr lang="en-US" dirty="0" err="1" smtClean="0"/>
              <a:t>UoN</a:t>
            </a:r>
            <a:r>
              <a:rPr lang="en-US" dirty="0" smtClean="0"/>
              <a:t>)</a:t>
            </a:r>
            <a:endParaRPr lang="en-US" dirty="0"/>
          </a:p>
        </p:txBody>
      </p:sp>
      <p:sp>
        <p:nvSpPr>
          <p:cNvPr id="4" name="Date Placeholder 3"/>
          <p:cNvSpPr>
            <a:spLocks noGrp="1"/>
          </p:cNvSpPr>
          <p:nvPr>
            <p:ph type="dt" sz="half" idx="10"/>
          </p:nvPr>
        </p:nvSpPr>
        <p:spPr/>
        <p:txBody>
          <a:bodyPr/>
          <a:lstStyle/>
          <a:p>
            <a:fld id="{EDEB7737-BCE1-4BD1-9DB7-DEC1D0AC36C9}"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38623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Gender and Development Concepts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smtClean="0"/>
              <a:t>Division of labour</a:t>
            </a:r>
          </a:p>
          <a:p>
            <a:pPr>
              <a:buFont typeface="Wingdings" panose="05000000000000000000" pitchFamily="2" charset="2"/>
              <a:buChar char="ü"/>
            </a:pPr>
            <a:r>
              <a:rPr lang="en-US" dirty="0" smtClean="0"/>
              <a:t>Inequality and Equality</a:t>
            </a:r>
          </a:p>
          <a:p>
            <a:pPr>
              <a:buFont typeface="Wingdings" panose="05000000000000000000" pitchFamily="2" charset="2"/>
              <a:buChar char="ü"/>
            </a:pPr>
            <a:r>
              <a:rPr lang="en-US" dirty="0" smtClean="0"/>
              <a:t>Equity </a:t>
            </a:r>
          </a:p>
          <a:p>
            <a:pPr>
              <a:buFont typeface="Wingdings" panose="05000000000000000000" pitchFamily="2" charset="2"/>
              <a:buChar char="ü"/>
            </a:pPr>
            <a:r>
              <a:rPr lang="en-US" dirty="0"/>
              <a:t>G</a:t>
            </a:r>
            <a:r>
              <a:rPr lang="en-US" dirty="0" smtClean="0"/>
              <a:t>ender awareness</a:t>
            </a:r>
            <a:endParaRPr lang="en-US" dirty="0"/>
          </a:p>
        </p:txBody>
      </p:sp>
      <p:sp>
        <p:nvSpPr>
          <p:cNvPr id="4" name="Date Placeholder 3"/>
          <p:cNvSpPr>
            <a:spLocks noGrp="1"/>
          </p:cNvSpPr>
          <p:nvPr>
            <p:ph type="dt" sz="half" idx="10"/>
          </p:nvPr>
        </p:nvSpPr>
        <p:spPr/>
        <p:txBody>
          <a:bodyPr/>
          <a:lstStyle/>
          <a:p>
            <a:fld id="{D6911F5D-7884-48E8-B1A0-C2642641B1AF}"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10</a:t>
            </a:fld>
            <a:endParaRPr lang="en-US" dirty="0"/>
          </a:p>
        </p:txBody>
      </p:sp>
    </p:spTree>
    <p:extLst>
      <p:ext uri="{BB962C8B-B14F-4D97-AF65-F5344CB8AC3E}">
        <p14:creationId xmlns:p14="http://schemas.microsoft.com/office/powerpoint/2010/main" val="1116273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a:r>
            <a:br>
              <a:rPr lang="en-US" dirty="0"/>
            </a:br>
            <a:r>
              <a:rPr lang="en-US" dirty="0" smtClean="0"/>
              <a:t>Cost of Gender Discrimination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altLang="en-US" dirty="0"/>
              <a:t>Gender inequalities:</a:t>
            </a:r>
          </a:p>
          <a:p>
            <a:pPr lvl="1">
              <a:buFont typeface="Wingdings" panose="05000000000000000000" pitchFamily="2" charset="2"/>
              <a:buChar char="q"/>
            </a:pPr>
            <a:r>
              <a:rPr lang="en-US" altLang="en-US" sz="2000" dirty="0"/>
              <a:t>reduce program effectiveness and waste resources</a:t>
            </a:r>
          </a:p>
          <a:p>
            <a:pPr lvl="1">
              <a:buFont typeface="Wingdings" panose="05000000000000000000" pitchFamily="2" charset="2"/>
              <a:buChar char="q"/>
            </a:pPr>
            <a:r>
              <a:rPr lang="en-US" altLang="en-US" sz="2000" dirty="0"/>
              <a:t>inhibit country’s growth and development</a:t>
            </a:r>
          </a:p>
          <a:p>
            <a:pPr lvl="1">
              <a:buFont typeface="Wingdings" panose="05000000000000000000" pitchFamily="2" charset="2"/>
              <a:buChar char="q"/>
            </a:pPr>
            <a:r>
              <a:rPr lang="en-US" altLang="en-US" sz="2000" dirty="0"/>
              <a:t>limit opportunities and potential</a:t>
            </a:r>
          </a:p>
          <a:p>
            <a:pPr>
              <a:buFont typeface="Wingdings" panose="05000000000000000000" pitchFamily="2" charset="2"/>
              <a:buChar char="q"/>
            </a:pPr>
            <a:endParaRPr lang="en-US" dirty="0"/>
          </a:p>
        </p:txBody>
      </p:sp>
      <p:sp>
        <p:nvSpPr>
          <p:cNvPr id="4" name="Date Placeholder 3"/>
          <p:cNvSpPr>
            <a:spLocks noGrp="1"/>
          </p:cNvSpPr>
          <p:nvPr>
            <p:ph type="dt" sz="half" idx="10"/>
          </p:nvPr>
        </p:nvSpPr>
        <p:spPr/>
        <p:txBody>
          <a:bodyPr/>
          <a:lstStyle/>
          <a:p>
            <a:fld id="{92021E4D-8640-4AFC-A137-3944F71AEF20}"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11</a:t>
            </a:fld>
            <a:endParaRPr lang="en-US" dirty="0"/>
          </a:p>
        </p:txBody>
      </p:sp>
    </p:spTree>
    <p:extLst>
      <p:ext uri="{BB962C8B-B14F-4D97-AF65-F5344CB8AC3E}">
        <p14:creationId xmlns:p14="http://schemas.microsoft.com/office/powerpoint/2010/main" val="1108029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to Fight Gender Discrimination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altLang="en-US" dirty="0"/>
              <a:t>Name it</a:t>
            </a:r>
          </a:p>
          <a:p>
            <a:pPr>
              <a:buFont typeface="Wingdings" panose="05000000000000000000" pitchFamily="2" charset="2"/>
              <a:buChar char="v"/>
            </a:pPr>
            <a:r>
              <a:rPr lang="en-US" altLang="en-US" dirty="0"/>
              <a:t>Change it</a:t>
            </a:r>
          </a:p>
          <a:p>
            <a:pPr lvl="1">
              <a:buFont typeface="Wingdings" panose="05000000000000000000" pitchFamily="2" charset="2"/>
              <a:buChar char="§"/>
            </a:pPr>
            <a:r>
              <a:rPr lang="en-US" altLang="en-US" sz="2000" dirty="0"/>
              <a:t>Take legal action</a:t>
            </a:r>
          </a:p>
          <a:p>
            <a:pPr lvl="1">
              <a:buFont typeface="Wingdings" panose="05000000000000000000" pitchFamily="2" charset="2"/>
              <a:buChar char="§"/>
            </a:pPr>
            <a:r>
              <a:rPr lang="en-US" altLang="en-US" sz="2000" dirty="0"/>
              <a:t>Advocate for temporary special measures or other policies/legislation</a:t>
            </a:r>
          </a:p>
          <a:p>
            <a:pPr lvl="1">
              <a:buFont typeface="Wingdings" panose="05000000000000000000" pitchFamily="2" charset="2"/>
              <a:buChar char="§"/>
            </a:pPr>
            <a:r>
              <a:rPr lang="en-US" altLang="en-US" sz="2000" dirty="0"/>
              <a:t>Advocate for new laws</a:t>
            </a:r>
          </a:p>
          <a:p>
            <a:pPr>
              <a:buFont typeface="Wingdings" panose="05000000000000000000" pitchFamily="2" charset="2"/>
              <a:buChar char="v"/>
            </a:pPr>
            <a:r>
              <a:rPr lang="en-US" altLang="en-US" dirty="0"/>
              <a:t>Ignore it…but it won’t go away</a:t>
            </a:r>
          </a:p>
          <a:p>
            <a:endParaRPr lang="en-US" dirty="0"/>
          </a:p>
        </p:txBody>
      </p:sp>
      <p:sp>
        <p:nvSpPr>
          <p:cNvPr id="4" name="Date Placeholder 3"/>
          <p:cNvSpPr>
            <a:spLocks noGrp="1"/>
          </p:cNvSpPr>
          <p:nvPr>
            <p:ph type="dt" sz="half" idx="10"/>
          </p:nvPr>
        </p:nvSpPr>
        <p:spPr/>
        <p:txBody>
          <a:bodyPr/>
          <a:lstStyle/>
          <a:p>
            <a:fld id="{58252189-9029-41B4-88E7-A0EAE0245BF9}"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12</a:t>
            </a:fld>
            <a:endParaRPr lang="en-US" dirty="0"/>
          </a:p>
        </p:txBody>
      </p:sp>
    </p:spTree>
    <p:extLst>
      <p:ext uri="{BB962C8B-B14F-4D97-AF65-F5344CB8AC3E}">
        <p14:creationId xmlns:p14="http://schemas.microsoft.com/office/powerpoint/2010/main" val="4173053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altLang="en-US" dirty="0"/>
              <a:t>Engage men!</a:t>
            </a:r>
          </a:p>
          <a:p>
            <a:pPr>
              <a:buFont typeface="Wingdings" panose="05000000000000000000" pitchFamily="2" charset="2"/>
              <a:buChar char="v"/>
            </a:pPr>
            <a:r>
              <a:rPr lang="en-US" altLang="en-US" dirty="0"/>
              <a:t>Men also affected – directly and indirectly</a:t>
            </a:r>
          </a:p>
          <a:p>
            <a:pPr>
              <a:buFont typeface="Wingdings" panose="05000000000000000000" pitchFamily="2" charset="2"/>
              <a:buChar char="v"/>
            </a:pPr>
            <a:r>
              <a:rPr lang="en-US" altLang="en-US" dirty="0"/>
              <a:t>Gender inequality and discrimination impact society as a whole</a:t>
            </a:r>
          </a:p>
          <a:p>
            <a:pPr eaLnBrk="0" hangingPunct="0">
              <a:spcBef>
                <a:spcPct val="20000"/>
              </a:spcBef>
              <a:buFont typeface="Arial" charset="0"/>
              <a:buChar char="•"/>
              <a:defRPr/>
            </a:pPr>
            <a:r>
              <a:rPr lang="en-US" dirty="0"/>
              <a:t>Very little that women can’t do based on sex</a:t>
            </a:r>
          </a:p>
          <a:p>
            <a:pPr eaLnBrk="0" hangingPunct="0">
              <a:spcBef>
                <a:spcPct val="20000"/>
              </a:spcBef>
              <a:buFont typeface="Arial" charset="0"/>
              <a:buChar char="•"/>
              <a:defRPr/>
            </a:pPr>
            <a:r>
              <a:rPr lang="en-US" dirty="0"/>
              <a:t>Gender roles impact political participation… but can change</a:t>
            </a:r>
          </a:p>
          <a:p>
            <a:pPr eaLnBrk="0" hangingPunct="0">
              <a:spcBef>
                <a:spcPct val="20000"/>
              </a:spcBef>
              <a:buFont typeface="Arial" charset="0"/>
              <a:buChar char="•"/>
              <a:defRPr/>
            </a:pPr>
            <a:r>
              <a:rPr lang="en-US" dirty="0"/>
              <a:t>Women are a diverse group</a:t>
            </a:r>
          </a:p>
          <a:p>
            <a:pPr eaLnBrk="0" hangingPunct="0">
              <a:spcBef>
                <a:spcPct val="20000"/>
              </a:spcBef>
              <a:buFont typeface="Arial" charset="0"/>
              <a:buChar char="•"/>
              <a:defRPr/>
            </a:pPr>
            <a:r>
              <a:rPr lang="en-US" dirty="0"/>
              <a:t>ALL issues are women’s issues</a:t>
            </a:r>
          </a:p>
          <a:p>
            <a:pPr eaLnBrk="0" hangingPunct="0">
              <a:spcBef>
                <a:spcPct val="20000"/>
              </a:spcBef>
              <a:buFont typeface="Arial" charset="0"/>
              <a:buChar char="•"/>
              <a:defRPr/>
            </a:pPr>
            <a:r>
              <a:rPr lang="en-US" dirty="0"/>
              <a:t>Discrimination is costly… name it and change it!</a:t>
            </a:r>
            <a:endParaRPr lang="en-US" dirty="0">
              <a:cs typeface="Arial" charset="0"/>
            </a:endParaRPr>
          </a:p>
          <a:p>
            <a:endParaRPr lang="en-US" dirty="0"/>
          </a:p>
        </p:txBody>
      </p:sp>
      <p:sp>
        <p:nvSpPr>
          <p:cNvPr id="4" name="Date Placeholder 3"/>
          <p:cNvSpPr>
            <a:spLocks noGrp="1"/>
          </p:cNvSpPr>
          <p:nvPr>
            <p:ph type="dt" sz="half" idx="10"/>
          </p:nvPr>
        </p:nvSpPr>
        <p:spPr/>
        <p:txBody>
          <a:bodyPr/>
          <a:lstStyle/>
          <a:p>
            <a:fld id="{E6650548-4B6E-4BEA-B2DF-F0C168347D6E}"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13</a:t>
            </a:fld>
            <a:endParaRPr lang="en-US" dirty="0"/>
          </a:p>
        </p:txBody>
      </p:sp>
    </p:spTree>
    <p:extLst>
      <p:ext uri="{BB962C8B-B14F-4D97-AF65-F5344CB8AC3E}">
        <p14:creationId xmlns:p14="http://schemas.microsoft.com/office/powerpoint/2010/main" val="934904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GENDER ANALYSIS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Gender analysis is a tool to better understand the different social, economic, cultural and political realities of women and men, girls and boys</a:t>
            </a:r>
          </a:p>
          <a:p>
            <a:pPr>
              <a:buFont typeface="Wingdings" panose="05000000000000000000" pitchFamily="2" charset="2"/>
              <a:buChar char="§"/>
            </a:pPr>
            <a:r>
              <a:rPr lang="en-US" dirty="0" smtClean="0"/>
              <a:t>Its core is to understand culture( underlying values, norms and beliefs), expressed in the construction of gender identities and inequalities</a:t>
            </a:r>
            <a:endParaRPr lang="en-US" dirty="0"/>
          </a:p>
        </p:txBody>
      </p:sp>
      <p:sp>
        <p:nvSpPr>
          <p:cNvPr id="4" name="Date Placeholder 3"/>
          <p:cNvSpPr>
            <a:spLocks noGrp="1"/>
          </p:cNvSpPr>
          <p:nvPr>
            <p:ph type="dt" sz="half" idx="10"/>
          </p:nvPr>
        </p:nvSpPr>
        <p:spPr/>
        <p:txBody>
          <a:bodyPr/>
          <a:lstStyle/>
          <a:p>
            <a:fld id="{0697B573-E558-4EF1-A2EA-5AAA538948AD}"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14</a:t>
            </a:fld>
            <a:endParaRPr lang="en-US" dirty="0"/>
          </a:p>
        </p:txBody>
      </p:sp>
    </p:spTree>
    <p:extLst>
      <p:ext uri="{BB962C8B-B14F-4D97-AF65-F5344CB8AC3E}">
        <p14:creationId xmlns:p14="http://schemas.microsoft.com/office/powerpoint/2010/main" val="189219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Goals of Gender Analysis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Better understanding of the community (women, men, girls and boys)</a:t>
            </a:r>
          </a:p>
          <a:p>
            <a:pPr>
              <a:buFont typeface="Wingdings" panose="05000000000000000000" pitchFamily="2" charset="2"/>
              <a:buChar char="v"/>
            </a:pPr>
            <a:r>
              <a:rPr lang="en-US" dirty="0" smtClean="0"/>
              <a:t>Get better results from development programs</a:t>
            </a:r>
            <a:endParaRPr lang="en-US" dirty="0"/>
          </a:p>
        </p:txBody>
      </p:sp>
      <p:sp>
        <p:nvSpPr>
          <p:cNvPr id="4" name="Date Placeholder 3"/>
          <p:cNvSpPr>
            <a:spLocks noGrp="1"/>
          </p:cNvSpPr>
          <p:nvPr>
            <p:ph type="dt" sz="half" idx="10"/>
          </p:nvPr>
        </p:nvSpPr>
        <p:spPr/>
        <p:txBody>
          <a:bodyPr/>
          <a:lstStyle/>
          <a:p>
            <a:fld id="{426D2A90-4798-4E2B-A08C-61B23D6DF432}"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15</a:t>
            </a:fld>
            <a:endParaRPr lang="en-US" dirty="0"/>
          </a:p>
        </p:txBody>
      </p:sp>
    </p:spTree>
    <p:extLst>
      <p:ext uri="{BB962C8B-B14F-4D97-AF65-F5344CB8AC3E}">
        <p14:creationId xmlns:p14="http://schemas.microsoft.com/office/powerpoint/2010/main" val="2970206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Purpose of Gender Analysis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Provide a review of women’s priorities, women’s practical needs and strategic interests and ways to address them</a:t>
            </a:r>
          </a:p>
          <a:p>
            <a:pPr>
              <a:buFont typeface="Wingdings" panose="05000000000000000000" pitchFamily="2" charset="2"/>
              <a:buChar char="§"/>
            </a:pPr>
            <a:r>
              <a:rPr lang="en-US" dirty="0" smtClean="0"/>
              <a:t>Provide specific gender aggregate statistics</a:t>
            </a:r>
          </a:p>
          <a:p>
            <a:pPr>
              <a:buFont typeface="Wingdings" panose="05000000000000000000" pitchFamily="2" charset="2"/>
              <a:buChar char="§"/>
            </a:pPr>
            <a:r>
              <a:rPr lang="en-US" dirty="0" smtClean="0"/>
              <a:t>Is a review of social, economic, political and power dynamics</a:t>
            </a:r>
          </a:p>
          <a:p>
            <a:pPr>
              <a:buFont typeface="Wingdings" panose="05000000000000000000" pitchFamily="2" charset="2"/>
              <a:buChar char="§"/>
            </a:pPr>
            <a:r>
              <a:rPr lang="en-US" dirty="0" smtClean="0"/>
              <a:t>Gives understanding of gender inequalities and their implications for development policy</a:t>
            </a:r>
          </a:p>
          <a:p>
            <a:pPr>
              <a:buFont typeface="Wingdings" panose="05000000000000000000" pitchFamily="2" charset="2"/>
              <a:buChar char="§"/>
            </a:pPr>
            <a:r>
              <a:rPr lang="en-US" dirty="0" smtClean="0"/>
              <a:t>Increases access and control of resources</a:t>
            </a:r>
          </a:p>
          <a:p>
            <a:endParaRPr lang="en-US" dirty="0"/>
          </a:p>
        </p:txBody>
      </p:sp>
      <p:sp>
        <p:nvSpPr>
          <p:cNvPr id="4" name="Date Placeholder 3"/>
          <p:cNvSpPr>
            <a:spLocks noGrp="1"/>
          </p:cNvSpPr>
          <p:nvPr>
            <p:ph type="dt" sz="half" idx="10"/>
          </p:nvPr>
        </p:nvSpPr>
        <p:spPr/>
        <p:txBody>
          <a:bodyPr/>
          <a:lstStyle/>
          <a:p>
            <a:fld id="{64DFC052-DB0A-4D7E-A982-33B37CA7E3EB}"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16</a:t>
            </a:fld>
            <a:endParaRPr lang="en-US" dirty="0"/>
          </a:p>
        </p:txBody>
      </p:sp>
    </p:spTree>
    <p:extLst>
      <p:ext uri="{BB962C8B-B14F-4D97-AF65-F5344CB8AC3E}">
        <p14:creationId xmlns:p14="http://schemas.microsoft.com/office/powerpoint/2010/main" val="465426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Reasons for Gender Analysis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Helps ensure that both men and women participate in and benefit from development</a:t>
            </a:r>
          </a:p>
          <a:p>
            <a:pPr>
              <a:buFont typeface="Wingdings" panose="05000000000000000000" pitchFamily="2" charset="2"/>
              <a:buChar char="§"/>
            </a:pPr>
            <a:r>
              <a:rPr lang="en-US" dirty="0" smtClean="0"/>
              <a:t>Looks for the root cause of gender inequality and enables us to address them</a:t>
            </a:r>
          </a:p>
          <a:p>
            <a:pPr>
              <a:buFont typeface="Wingdings" panose="05000000000000000000" pitchFamily="2" charset="2"/>
              <a:buChar char="§"/>
            </a:pPr>
            <a:r>
              <a:rPr lang="en-US" dirty="0" smtClean="0"/>
              <a:t>Looks at equity of impact</a:t>
            </a:r>
          </a:p>
          <a:p>
            <a:pPr>
              <a:buFont typeface="Wingdings" panose="05000000000000000000" pitchFamily="2" charset="2"/>
              <a:buChar char="§"/>
            </a:pPr>
            <a:r>
              <a:rPr lang="en-US" dirty="0" smtClean="0"/>
              <a:t>Focuses at transforming attitudes and practices to bring about change</a:t>
            </a:r>
          </a:p>
          <a:p>
            <a:pPr>
              <a:buFont typeface="Wingdings" panose="05000000000000000000" pitchFamily="2" charset="2"/>
              <a:buChar char="§"/>
            </a:pPr>
            <a:r>
              <a:rPr lang="en-US" dirty="0" smtClean="0"/>
              <a:t>Helps ensure that traditional imbalances do not work against women and men</a:t>
            </a:r>
          </a:p>
          <a:p>
            <a:pPr>
              <a:buFont typeface="Wingdings" panose="05000000000000000000" pitchFamily="2" charset="2"/>
              <a:buChar char="§"/>
            </a:pPr>
            <a:r>
              <a:rPr lang="en-US" dirty="0" smtClean="0"/>
              <a:t>Enhances effectiveness of reproductive health services</a:t>
            </a:r>
          </a:p>
          <a:p>
            <a:pPr>
              <a:buFont typeface="Wingdings" panose="05000000000000000000" pitchFamily="2" charset="2"/>
              <a:buChar char="§"/>
            </a:pPr>
            <a:r>
              <a:rPr lang="en-US" dirty="0" smtClean="0"/>
              <a:t>Ensure long-term sustainability by addressing underlying obstacles to development</a:t>
            </a:r>
            <a:endParaRPr lang="en-US" dirty="0"/>
          </a:p>
        </p:txBody>
      </p:sp>
      <p:sp>
        <p:nvSpPr>
          <p:cNvPr id="4" name="Date Placeholder 3"/>
          <p:cNvSpPr>
            <a:spLocks noGrp="1"/>
          </p:cNvSpPr>
          <p:nvPr>
            <p:ph type="dt" sz="half" idx="10"/>
          </p:nvPr>
        </p:nvSpPr>
        <p:spPr/>
        <p:txBody>
          <a:bodyPr/>
          <a:lstStyle/>
          <a:p>
            <a:fld id="{77510EB3-7C0F-4EA6-B678-8D68AA05D174}"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17</a:t>
            </a:fld>
            <a:endParaRPr lang="en-US" dirty="0"/>
          </a:p>
        </p:txBody>
      </p:sp>
    </p:spTree>
    <p:extLst>
      <p:ext uri="{BB962C8B-B14F-4D97-AF65-F5344CB8AC3E}">
        <p14:creationId xmlns:p14="http://schemas.microsoft.com/office/powerpoint/2010/main" val="20735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97228"/>
          </a:xfrm>
        </p:spPr>
        <p:txBody>
          <a:bodyPr/>
          <a:lstStyle/>
          <a:p>
            <a:pPr algn="ctr"/>
            <a:r>
              <a:rPr lang="en-US" dirty="0" smtClean="0"/>
              <a:t>           Examples </a:t>
            </a:r>
            <a:endParaRPr lang="en-US" dirty="0"/>
          </a:p>
        </p:txBody>
      </p:sp>
      <p:sp>
        <p:nvSpPr>
          <p:cNvPr id="3" name="Content Placeholder 2"/>
          <p:cNvSpPr>
            <a:spLocks noGrp="1"/>
          </p:cNvSpPr>
          <p:nvPr>
            <p:ph idx="1"/>
          </p:nvPr>
        </p:nvSpPr>
        <p:spPr>
          <a:xfrm>
            <a:off x="677334" y="1506829"/>
            <a:ext cx="8596668" cy="4534534"/>
          </a:xfrm>
        </p:spPr>
        <p:txBody>
          <a:bodyPr/>
          <a:lstStyle/>
          <a:p>
            <a:pPr>
              <a:buFont typeface="Wingdings" panose="05000000000000000000" pitchFamily="2" charset="2"/>
              <a:buChar char="v"/>
            </a:pPr>
            <a:r>
              <a:rPr lang="en-US" dirty="0" smtClean="0"/>
              <a:t>A gender analysis of health programs will inform you of how inequalities disadvantage women’s health, the constraints women face, and ways to overcome the constraints</a:t>
            </a:r>
          </a:p>
          <a:p>
            <a:pPr>
              <a:buFont typeface="Wingdings" panose="05000000000000000000" pitchFamily="2" charset="2"/>
              <a:buChar char="v"/>
            </a:pPr>
            <a:r>
              <a:rPr lang="en-US" dirty="0" smtClean="0"/>
              <a:t>A  gender analysis of women worker’s situations, their needs, work places, wages, market trends will provide practical information to advocate for all (women and men)</a:t>
            </a:r>
          </a:p>
          <a:p>
            <a:pPr>
              <a:buFont typeface="Wingdings" panose="05000000000000000000" pitchFamily="2" charset="2"/>
              <a:buChar char="v"/>
            </a:pPr>
            <a:r>
              <a:rPr lang="en-US" dirty="0" smtClean="0"/>
              <a:t>A gender analysis of water projects will inform you where women collect water, what should be done to increase women’s access to safe water</a:t>
            </a:r>
          </a:p>
          <a:p>
            <a:pPr marL="0" indent="0">
              <a:buNone/>
            </a:pPr>
            <a:endParaRPr lang="en-US" dirty="0"/>
          </a:p>
        </p:txBody>
      </p:sp>
      <p:sp>
        <p:nvSpPr>
          <p:cNvPr id="4" name="Date Placeholder 3"/>
          <p:cNvSpPr>
            <a:spLocks noGrp="1"/>
          </p:cNvSpPr>
          <p:nvPr>
            <p:ph type="dt" sz="half" idx="10"/>
          </p:nvPr>
        </p:nvSpPr>
        <p:spPr/>
        <p:txBody>
          <a:bodyPr/>
          <a:lstStyle/>
          <a:p>
            <a:fld id="{36F16076-D826-4798-A87F-4146D3E32B45}"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18</a:t>
            </a:fld>
            <a:endParaRPr lang="en-US" dirty="0"/>
          </a:p>
        </p:txBody>
      </p:sp>
    </p:spTree>
    <p:extLst>
      <p:ext uri="{BB962C8B-B14F-4D97-AF65-F5344CB8AC3E}">
        <p14:creationId xmlns:p14="http://schemas.microsoft.com/office/powerpoint/2010/main" val="3090616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35358"/>
            <a:ext cx="8596668" cy="1320800"/>
          </a:xfrm>
        </p:spPr>
        <p:txBody>
          <a:bodyPr>
            <a:normAutofit fontScale="90000"/>
          </a:bodyPr>
          <a:lstStyle/>
          <a:p>
            <a:pPr algn="ctr"/>
            <a:r>
              <a:rPr lang="en-US" dirty="0" smtClean="0"/>
              <a:t>     When to conduct Gender Analysis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Gender analysis should/ can be undertaken at all/any stages of a program/project cycles, including:</a:t>
            </a:r>
          </a:p>
          <a:p>
            <a:pPr>
              <a:buFont typeface="Arial" panose="020B0604020202020204" pitchFamily="34" charset="0"/>
              <a:buChar char="•"/>
            </a:pPr>
            <a:r>
              <a:rPr lang="en-US" dirty="0" smtClean="0"/>
              <a:t>Identification of the projects</a:t>
            </a:r>
          </a:p>
          <a:p>
            <a:pPr>
              <a:buFont typeface="Arial" panose="020B0604020202020204" pitchFamily="34" charset="0"/>
              <a:buChar char="•"/>
            </a:pPr>
            <a:r>
              <a:rPr lang="en-US" dirty="0" smtClean="0"/>
              <a:t>Planning or design of the activity</a:t>
            </a:r>
          </a:p>
          <a:p>
            <a:pPr>
              <a:buFont typeface="Arial" panose="020B0604020202020204" pitchFamily="34" charset="0"/>
              <a:buChar char="•"/>
            </a:pPr>
            <a:r>
              <a:rPr lang="en-US" dirty="0" smtClean="0"/>
              <a:t>Implementation</a:t>
            </a:r>
          </a:p>
          <a:p>
            <a:pPr>
              <a:buFont typeface="Arial" panose="020B0604020202020204" pitchFamily="34" charset="0"/>
              <a:buChar char="•"/>
            </a:pPr>
            <a:r>
              <a:rPr lang="en-US" dirty="0" smtClean="0"/>
              <a:t>Monitoring and evaluation of program</a:t>
            </a:r>
            <a:endParaRPr lang="en-US" dirty="0"/>
          </a:p>
        </p:txBody>
      </p:sp>
      <p:sp>
        <p:nvSpPr>
          <p:cNvPr id="4" name="Date Placeholder 3"/>
          <p:cNvSpPr>
            <a:spLocks noGrp="1"/>
          </p:cNvSpPr>
          <p:nvPr>
            <p:ph type="dt" sz="half" idx="10"/>
          </p:nvPr>
        </p:nvSpPr>
        <p:spPr/>
        <p:txBody>
          <a:bodyPr/>
          <a:lstStyle/>
          <a:p>
            <a:fld id="{DEFF1720-8BC7-42C4-8767-A91920E70D86}"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19</a:t>
            </a:fld>
            <a:endParaRPr lang="en-US" dirty="0"/>
          </a:p>
        </p:txBody>
      </p:sp>
    </p:spTree>
    <p:extLst>
      <p:ext uri="{BB962C8B-B14F-4D97-AF65-F5344CB8AC3E}">
        <p14:creationId xmlns:p14="http://schemas.microsoft.com/office/powerpoint/2010/main" val="426133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Learning Objectives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Describe the social construction of gender</a:t>
            </a:r>
          </a:p>
          <a:p>
            <a:pPr marL="457200" indent="-457200">
              <a:buFont typeface="+mj-lt"/>
              <a:buAutoNum type="arabicPeriod"/>
            </a:pPr>
            <a:r>
              <a:rPr lang="en-US" dirty="0" smtClean="0"/>
              <a:t>Explain basic gender and development concepts</a:t>
            </a:r>
          </a:p>
          <a:p>
            <a:pPr marL="457200" indent="-457200">
              <a:buFont typeface="+mj-lt"/>
              <a:buAutoNum type="arabicPeriod"/>
            </a:pPr>
            <a:r>
              <a:rPr lang="en-US" dirty="0" smtClean="0"/>
              <a:t>Explain the purpose of gender analysis and its application in health</a:t>
            </a:r>
          </a:p>
          <a:p>
            <a:pPr marL="457200" indent="-457200">
              <a:buFont typeface="+mj-lt"/>
              <a:buAutoNum type="arabicPeriod"/>
            </a:pPr>
            <a:r>
              <a:rPr lang="en-US" dirty="0" smtClean="0"/>
              <a:t>Describe gender mainstreaming in provision of health services</a:t>
            </a:r>
          </a:p>
          <a:p>
            <a:pPr marL="457200" indent="-457200">
              <a:buFont typeface="+mj-lt"/>
              <a:buAutoNum type="arabicPeriod"/>
            </a:pPr>
            <a:r>
              <a:rPr lang="en-US" dirty="0" smtClean="0"/>
              <a:t>Discuss gender issues affecting health</a:t>
            </a:r>
          </a:p>
          <a:p>
            <a:pPr marL="457200" indent="-457200">
              <a:buFont typeface="+mj-lt"/>
              <a:buAutoNum type="arabicPeriod"/>
            </a:pPr>
            <a:r>
              <a:rPr lang="en-US" dirty="0" smtClean="0"/>
              <a:t>Discuss gender – based violence and their management</a:t>
            </a:r>
          </a:p>
          <a:p>
            <a:pPr marL="457200" indent="-457200">
              <a:buFont typeface="+mj-lt"/>
              <a:buAutoNum type="arabicPeriod"/>
            </a:pPr>
            <a:r>
              <a:rPr lang="en-US" dirty="0" smtClean="0"/>
              <a:t>Discuss female genital mutilation and other rites of passage and their relevance in delivery of health care</a:t>
            </a:r>
            <a:endParaRPr lang="en-US" dirty="0"/>
          </a:p>
        </p:txBody>
      </p:sp>
      <p:sp>
        <p:nvSpPr>
          <p:cNvPr id="4" name="Date Placeholder 3"/>
          <p:cNvSpPr>
            <a:spLocks noGrp="1"/>
          </p:cNvSpPr>
          <p:nvPr>
            <p:ph type="dt" sz="half" idx="10"/>
          </p:nvPr>
        </p:nvSpPr>
        <p:spPr/>
        <p:txBody>
          <a:bodyPr/>
          <a:lstStyle/>
          <a:p>
            <a:fld id="{1CCD97BB-747A-4FCA-9299-8EFC44F3D782}"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13927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Who should do Gender Analysis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Government</a:t>
            </a:r>
          </a:p>
          <a:p>
            <a:pPr>
              <a:buFont typeface="Wingdings" panose="05000000000000000000" pitchFamily="2" charset="2"/>
              <a:buChar char="v"/>
            </a:pPr>
            <a:r>
              <a:rPr lang="en-US" dirty="0" smtClean="0"/>
              <a:t>Policy makers</a:t>
            </a:r>
          </a:p>
          <a:p>
            <a:pPr>
              <a:buFont typeface="Wingdings" panose="05000000000000000000" pitchFamily="2" charset="2"/>
              <a:buChar char="v"/>
            </a:pPr>
            <a:r>
              <a:rPr lang="en-US" dirty="0" smtClean="0"/>
              <a:t>Donors</a:t>
            </a:r>
          </a:p>
          <a:p>
            <a:pPr>
              <a:buFont typeface="Wingdings" panose="05000000000000000000" pitchFamily="2" charset="2"/>
              <a:buChar char="v"/>
            </a:pPr>
            <a:r>
              <a:rPr lang="en-US" dirty="0" smtClean="0"/>
              <a:t>Program managers</a:t>
            </a:r>
          </a:p>
          <a:p>
            <a:pPr>
              <a:buFont typeface="Wingdings" panose="05000000000000000000" pitchFamily="2" charset="2"/>
              <a:buChar char="v"/>
            </a:pPr>
            <a:r>
              <a:rPr lang="en-US" dirty="0" smtClean="0"/>
              <a:t>Development staff</a:t>
            </a:r>
          </a:p>
          <a:p>
            <a:pPr>
              <a:buFont typeface="Wingdings" panose="05000000000000000000" pitchFamily="2" charset="2"/>
              <a:buChar char="v"/>
            </a:pPr>
            <a:r>
              <a:rPr lang="en-US" dirty="0" smtClean="0"/>
              <a:t>Field workers etc.</a:t>
            </a:r>
            <a:endParaRPr lang="en-US" dirty="0"/>
          </a:p>
        </p:txBody>
      </p:sp>
      <p:sp>
        <p:nvSpPr>
          <p:cNvPr id="4" name="Date Placeholder 3"/>
          <p:cNvSpPr>
            <a:spLocks noGrp="1"/>
          </p:cNvSpPr>
          <p:nvPr>
            <p:ph type="dt" sz="half" idx="10"/>
          </p:nvPr>
        </p:nvSpPr>
        <p:spPr/>
        <p:txBody>
          <a:bodyPr/>
          <a:lstStyle/>
          <a:p>
            <a:fld id="{7C36E016-6900-4237-ABD1-56EC38409BC8}"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20</a:t>
            </a:fld>
            <a:endParaRPr lang="en-US" dirty="0"/>
          </a:p>
        </p:txBody>
      </p:sp>
    </p:spTree>
    <p:extLst>
      <p:ext uri="{BB962C8B-B14F-4D97-AF65-F5344CB8AC3E}">
        <p14:creationId xmlns:p14="http://schemas.microsoft.com/office/powerpoint/2010/main" val="155217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How to do Gender Analysis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Collect relevant data</a:t>
            </a:r>
          </a:p>
          <a:p>
            <a:pPr>
              <a:buFont typeface="Wingdings" panose="05000000000000000000" pitchFamily="2" charset="2"/>
              <a:buChar char="v"/>
            </a:pPr>
            <a:r>
              <a:rPr lang="en-US" dirty="0" smtClean="0"/>
              <a:t>Identify gender issues</a:t>
            </a:r>
          </a:p>
          <a:p>
            <a:pPr>
              <a:buFont typeface="Wingdings" panose="05000000000000000000" pitchFamily="2" charset="2"/>
              <a:buChar char="v"/>
            </a:pPr>
            <a:r>
              <a:rPr lang="en-US" dirty="0" smtClean="0"/>
              <a:t>Understand the institutional, economic, social and political context</a:t>
            </a:r>
          </a:p>
          <a:p>
            <a:pPr>
              <a:buFont typeface="Wingdings" panose="05000000000000000000" pitchFamily="2" charset="2"/>
              <a:buChar char="v"/>
            </a:pPr>
            <a:r>
              <a:rPr lang="en-US" dirty="0" smtClean="0"/>
              <a:t>Understand the priorities and needs of both men and women affected by the project</a:t>
            </a:r>
            <a:endParaRPr lang="en-US" dirty="0"/>
          </a:p>
        </p:txBody>
      </p:sp>
      <p:sp>
        <p:nvSpPr>
          <p:cNvPr id="4" name="Date Placeholder 3"/>
          <p:cNvSpPr>
            <a:spLocks noGrp="1"/>
          </p:cNvSpPr>
          <p:nvPr>
            <p:ph type="dt" sz="half" idx="10"/>
          </p:nvPr>
        </p:nvSpPr>
        <p:spPr/>
        <p:txBody>
          <a:bodyPr/>
          <a:lstStyle/>
          <a:p>
            <a:fld id="{1EFBDADA-F041-4254-B8EB-B2F3F854B677}"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21</a:t>
            </a:fld>
            <a:endParaRPr lang="en-US" dirty="0"/>
          </a:p>
        </p:txBody>
      </p:sp>
    </p:spTree>
    <p:extLst>
      <p:ext uri="{BB962C8B-B14F-4D97-AF65-F5344CB8AC3E}">
        <p14:creationId xmlns:p14="http://schemas.microsoft.com/office/powerpoint/2010/main" val="205620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Gender Analysis Frameworks/Tools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b="1" dirty="0" smtClean="0"/>
              <a:t>Gender roles framework (Harvard)</a:t>
            </a:r>
          </a:p>
          <a:p>
            <a:pPr>
              <a:buFont typeface="Wingdings" panose="05000000000000000000" pitchFamily="2" charset="2"/>
              <a:buChar char="§"/>
            </a:pPr>
            <a:r>
              <a:rPr lang="en-US" dirty="0" smtClean="0"/>
              <a:t>Triple role framework</a:t>
            </a:r>
          </a:p>
          <a:p>
            <a:pPr>
              <a:buFont typeface="Wingdings" panose="05000000000000000000" pitchFamily="2" charset="2"/>
              <a:buChar char="§"/>
            </a:pPr>
            <a:r>
              <a:rPr lang="en-US" dirty="0" smtClean="0"/>
              <a:t>Web of institutionalization framework</a:t>
            </a:r>
          </a:p>
          <a:p>
            <a:pPr>
              <a:buFont typeface="Wingdings" panose="05000000000000000000" pitchFamily="2" charset="2"/>
              <a:buChar char="v"/>
            </a:pPr>
            <a:r>
              <a:rPr lang="en-US" b="1" dirty="0" smtClean="0"/>
              <a:t>Gender Analysis Matrix</a:t>
            </a:r>
          </a:p>
          <a:p>
            <a:pPr>
              <a:buFont typeface="Wingdings" panose="05000000000000000000" pitchFamily="2" charset="2"/>
              <a:buChar char="§"/>
            </a:pPr>
            <a:r>
              <a:rPr lang="en-US" dirty="0" smtClean="0"/>
              <a:t>Equality and empowerment framework</a:t>
            </a:r>
          </a:p>
          <a:p>
            <a:pPr>
              <a:buFont typeface="Wingdings" panose="05000000000000000000" pitchFamily="2" charset="2"/>
              <a:buChar char="§"/>
            </a:pPr>
            <a:r>
              <a:rPr lang="en-US" dirty="0" smtClean="0"/>
              <a:t>Capacity and vulnerabilities framework</a:t>
            </a:r>
          </a:p>
          <a:p>
            <a:pPr>
              <a:buFont typeface="Wingdings" panose="05000000000000000000" pitchFamily="2" charset="2"/>
              <a:buChar char="§"/>
            </a:pPr>
            <a:r>
              <a:rPr lang="en-US" dirty="0" smtClean="0"/>
              <a:t>People oriented planning framework</a:t>
            </a:r>
          </a:p>
          <a:p>
            <a:pPr>
              <a:buFont typeface="Wingdings" panose="05000000000000000000" pitchFamily="2" charset="2"/>
              <a:buChar char="§"/>
            </a:pPr>
            <a:r>
              <a:rPr lang="en-US" dirty="0" smtClean="0"/>
              <a:t>Social relations framework</a:t>
            </a:r>
            <a:endParaRPr lang="en-US" dirty="0"/>
          </a:p>
        </p:txBody>
      </p:sp>
      <p:sp>
        <p:nvSpPr>
          <p:cNvPr id="4" name="Date Placeholder 3"/>
          <p:cNvSpPr>
            <a:spLocks noGrp="1"/>
          </p:cNvSpPr>
          <p:nvPr>
            <p:ph type="dt" sz="half" idx="10"/>
          </p:nvPr>
        </p:nvSpPr>
        <p:spPr/>
        <p:txBody>
          <a:bodyPr/>
          <a:lstStyle/>
          <a:p>
            <a:fld id="{B3E50EA7-AF77-4F05-9542-F26B686675C9}"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22</a:t>
            </a:fld>
            <a:endParaRPr lang="en-US" dirty="0"/>
          </a:p>
        </p:txBody>
      </p:sp>
    </p:spTree>
    <p:extLst>
      <p:ext uri="{BB962C8B-B14F-4D97-AF65-F5344CB8AC3E}">
        <p14:creationId xmlns:p14="http://schemas.microsoft.com/office/powerpoint/2010/main" val="291652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Harvard framework</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Can help planners design efficient projects</a:t>
            </a:r>
          </a:p>
          <a:p>
            <a:pPr>
              <a:buFont typeface="Wingdings" panose="05000000000000000000" pitchFamily="2" charset="2"/>
              <a:buChar char="q"/>
            </a:pPr>
            <a:r>
              <a:rPr lang="en-US" dirty="0" smtClean="0"/>
              <a:t>Improves visibility of women in target area</a:t>
            </a:r>
          </a:p>
          <a:p>
            <a:pPr>
              <a:buFont typeface="Wingdings" panose="05000000000000000000" pitchFamily="2" charset="2"/>
              <a:buChar char="q"/>
            </a:pPr>
            <a:r>
              <a:rPr lang="en-US" dirty="0" smtClean="0"/>
              <a:t>Three main tools:</a:t>
            </a:r>
          </a:p>
          <a:p>
            <a:pPr>
              <a:buFont typeface="Wingdings" panose="05000000000000000000" pitchFamily="2" charset="2"/>
              <a:buChar char="q"/>
            </a:pPr>
            <a:r>
              <a:rPr lang="en-US" dirty="0" smtClean="0"/>
              <a:t>The socio-economic activity profile</a:t>
            </a:r>
          </a:p>
          <a:p>
            <a:pPr marL="400050" indent="-400050">
              <a:buFont typeface="+mj-lt"/>
              <a:buAutoNum type="romanUcPeriod"/>
            </a:pPr>
            <a:r>
              <a:rPr lang="en-US" dirty="0" smtClean="0"/>
              <a:t>The access and control of resources profile</a:t>
            </a:r>
          </a:p>
          <a:p>
            <a:pPr marL="400050" indent="-400050">
              <a:buFont typeface="+mj-lt"/>
              <a:buAutoNum type="romanUcPeriod"/>
            </a:pPr>
            <a:r>
              <a:rPr lang="en-US" dirty="0" smtClean="0"/>
              <a:t>Influencing factors ( identify factors that determine gender differences)</a:t>
            </a:r>
            <a:endParaRPr lang="en-US" dirty="0"/>
          </a:p>
        </p:txBody>
      </p:sp>
      <p:sp>
        <p:nvSpPr>
          <p:cNvPr id="4" name="Date Placeholder 3"/>
          <p:cNvSpPr>
            <a:spLocks noGrp="1"/>
          </p:cNvSpPr>
          <p:nvPr>
            <p:ph type="dt" sz="half" idx="10"/>
          </p:nvPr>
        </p:nvSpPr>
        <p:spPr/>
        <p:txBody>
          <a:bodyPr/>
          <a:lstStyle/>
          <a:p>
            <a:fld id="{057D49EC-CE10-4050-8B36-20BCAFD18D80}"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23</a:t>
            </a:fld>
            <a:endParaRPr lang="en-US" dirty="0"/>
          </a:p>
        </p:txBody>
      </p:sp>
    </p:spTree>
    <p:extLst>
      <p:ext uri="{BB962C8B-B14F-4D97-AF65-F5344CB8AC3E}">
        <p14:creationId xmlns:p14="http://schemas.microsoft.com/office/powerpoint/2010/main" val="265525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Gender Analysis Matrix</a:t>
            </a:r>
            <a:endParaRPr lang="en-US" dirty="0"/>
          </a:p>
        </p:txBody>
      </p:sp>
      <p:sp>
        <p:nvSpPr>
          <p:cNvPr id="3" name="Content Placeholder 2"/>
          <p:cNvSpPr>
            <a:spLocks noGrp="1"/>
          </p:cNvSpPr>
          <p:nvPr>
            <p:ph idx="1"/>
          </p:nvPr>
        </p:nvSpPr>
        <p:spPr>
          <a:xfrm>
            <a:off x="677334" y="2021983"/>
            <a:ext cx="8596668" cy="4019379"/>
          </a:xfrm>
        </p:spPr>
        <p:txBody>
          <a:bodyPr/>
          <a:lstStyle/>
          <a:p>
            <a:pPr>
              <a:buFont typeface="Wingdings" panose="05000000000000000000" pitchFamily="2" charset="2"/>
              <a:buChar char="v"/>
            </a:pPr>
            <a:r>
              <a:rPr lang="en-US" dirty="0" smtClean="0"/>
              <a:t>The tool uses participatory approach  to facilitate the definition and analysis of gender differences by the community</a:t>
            </a:r>
          </a:p>
          <a:p>
            <a:pPr>
              <a:buFont typeface="Wingdings" panose="05000000000000000000" pitchFamily="2" charset="2"/>
              <a:buChar char="v"/>
            </a:pPr>
            <a:r>
              <a:rPr lang="en-US" dirty="0" smtClean="0"/>
              <a:t>It articulates unique issues as well as gender analysis capacity from the grass root level up</a:t>
            </a:r>
          </a:p>
          <a:p>
            <a:pPr>
              <a:buFont typeface="Wingdings" panose="05000000000000000000" pitchFamily="2" charset="2"/>
              <a:buChar char="v"/>
            </a:pPr>
            <a:r>
              <a:rPr lang="en-US" dirty="0" smtClean="0"/>
              <a:t>All the requisite knowledge for gender analysis exists among the people who are the subject of analysis</a:t>
            </a:r>
            <a:endParaRPr lang="en-US" dirty="0"/>
          </a:p>
        </p:txBody>
      </p:sp>
      <p:sp>
        <p:nvSpPr>
          <p:cNvPr id="4" name="Date Placeholder 3"/>
          <p:cNvSpPr>
            <a:spLocks noGrp="1"/>
          </p:cNvSpPr>
          <p:nvPr>
            <p:ph type="dt" sz="half" idx="10"/>
          </p:nvPr>
        </p:nvSpPr>
        <p:spPr/>
        <p:txBody>
          <a:bodyPr/>
          <a:lstStyle/>
          <a:p>
            <a:fld id="{BF08788B-D4C1-410E-AF2E-E34A1B7F132E}"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24</a:t>
            </a:fld>
            <a:endParaRPr lang="en-US" dirty="0"/>
          </a:p>
        </p:txBody>
      </p:sp>
    </p:spTree>
    <p:extLst>
      <p:ext uri="{BB962C8B-B14F-4D97-AF65-F5344CB8AC3E}">
        <p14:creationId xmlns:p14="http://schemas.microsoft.com/office/powerpoint/2010/main" val="6337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GENDER MAINSTREAMING</a:t>
            </a:r>
            <a:endParaRPr lang="en-US" dirty="0"/>
          </a:p>
        </p:txBody>
      </p:sp>
      <p:sp>
        <p:nvSpPr>
          <p:cNvPr id="3" name="Content Placeholder 2"/>
          <p:cNvSpPr>
            <a:spLocks noGrp="1"/>
          </p:cNvSpPr>
          <p:nvPr>
            <p:ph idx="1"/>
          </p:nvPr>
        </p:nvSpPr>
        <p:spPr/>
        <p:txBody>
          <a:bodyPr/>
          <a:lstStyle/>
          <a:p>
            <a:pPr>
              <a:spcAft>
                <a:spcPts val="600"/>
              </a:spcAft>
              <a:buFont typeface="Wingdings" panose="05000000000000000000" pitchFamily="2" charset="2"/>
              <a:buChar char="§"/>
            </a:pPr>
            <a:r>
              <a:rPr lang="en-US" dirty="0"/>
              <a:t>Gender </a:t>
            </a:r>
            <a:r>
              <a:rPr lang="en-US" dirty="0" smtClean="0"/>
              <a:t>Mainstreaming: is </a:t>
            </a:r>
            <a:r>
              <a:rPr lang="en-US" dirty="0"/>
              <a:t>a strategy </a:t>
            </a:r>
            <a:r>
              <a:rPr lang="en-US" dirty="0" smtClean="0"/>
              <a:t>of developing </a:t>
            </a:r>
            <a:r>
              <a:rPr lang="en-US" dirty="0"/>
              <a:t>policies, legislation, programs, project, society and community’s development plans from </a:t>
            </a:r>
            <a:r>
              <a:rPr lang="en-US" dirty="0" smtClean="0"/>
              <a:t>gender </a:t>
            </a:r>
            <a:r>
              <a:rPr lang="en-US" dirty="0"/>
              <a:t>equality perspective in order </a:t>
            </a:r>
            <a:r>
              <a:rPr lang="en-US" dirty="0" smtClean="0"/>
              <a:t>to benefit </a:t>
            </a:r>
            <a:r>
              <a:rPr lang="en-US" dirty="0"/>
              <a:t>both women and men. </a:t>
            </a:r>
          </a:p>
          <a:p>
            <a:pPr lvl="1">
              <a:spcAft>
                <a:spcPts val="600"/>
              </a:spcAft>
              <a:buFont typeface="Wingdings" panose="05000000000000000000" pitchFamily="2" charset="2"/>
              <a:buChar char="v"/>
            </a:pPr>
            <a:r>
              <a:rPr lang="en-US" dirty="0"/>
              <a:t>Means making women’s as well as men’s concerns, needs and experiences an integral part of policies, programs and projects so that women and men can benefit equally. </a:t>
            </a:r>
          </a:p>
          <a:p>
            <a:pPr lvl="1">
              <a:spcAft>
                <a:spcPts val="600"/>
              </a:spcAft>
              <a:buFont typeface="Wingdings" panose="05000000000000000000" pitchFamily="2" charset="2"/>
              <a:buChar char="v"/>
            </a:pPr>
            <a:r>
              <a:rPr lang="en-US" dirty="0"/>
              <a:t>In practice, </a:t>
            </a:r>
            <a:r>
              <a:rPr lang="en-US" dirty="0" smtClean="0"/>
              <a:t>it means </a:t>
            </a:r>
            <a:r>
              <a:rPr lang="en-US" dirty="0"/>
              <a:t>systematically identifying gaps in gender equality and consequently addressing them.</a:t>
            </a:r>
          </a:p>
          <a:p>
            <a:pPr lvl="1">
              <a:spcAft>
                <a:spcPts val="600"/>
              </a:spcAft>
              <a:buFont typeface="Wingdings" panose="05000000000000000000" pitchFamily="2" charset="2"/>
              <a:buChar char="v"/>
            </a:pPr>
            <a:r>
              <a:rPr lang="en-US" dirty="0"/>
              <a:t>Source of gaps: rights, control, ownership, power, opportunities, etc.</a:t>
            </a:r>
          </a:p>
          <a:p>
            <a:pPr>
              <a:buFont typeface="Wingdings" panose="05000000000000000000" pitchFamily="2" charset="2"/>
              <a:buChar char="v"/>
            </a:pPr>
            <a:endParaRPr lang="en-US" dirty="0"/>
          </a:p>
        </p:txBody>
      </p:sp>
      <p:sp>
        <p:nvSpPr>
          <p:cNvPr id="4" name="Date Placeholder 3"/>
          <p:cNvSpPr>
            <a:spLocks noGrp="1"/>
          </p:cNvSpPr>
          <p:nvPr>
            <p:ph type="dt" sz="half" idx="10"/>
          </p:nvPr>
        </p:nvSpPr>
        <p:spPr/>
        <p:txBody>
          <a:bodyPr/>
          <a:lstStyle/>
          <a:p>
            <a:fld id="{EF278006-7CC6-4ADD-9576-EE2678CFF767}"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25</a:t>
            </a:fld>
            <a:endParaRPr lang="en-US" dirty="0"/>
          </a:p>
        </p:txBody>
      </p:sp>
    </p:spTree>
    <p:extLst>
      <p:ext uri="{BB962C8B-B14F-4D97-AF65-F5344CB8AC3E}">
        <p14:creationId xmlns:p14="http://schemas.microsoft.com/office/powerpoint/2010/main" val="4267019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Gender Mainstreaming Process</a:t>
            </a:r>
            <a:endParaRPr lang="en-US" dirty="0"/>
          </a:p>
        </p:txBody>
      </p:sp>
      <p:sp>
        <p:nvSpPr>
          <p:cNvPr id="3" name="Content Placeholder 2"/>
          <p:cNvSpPr>
            <a:spLocks noGrp="1"/>
          </p:cNvSpPr>
          <p:nvPr>
            <p:ph idx="1"/>
          </p:nvPr>
        </p:nvSpPr>
        <p:spPr/>
        <p:txBody>
          <a:bodyPr/>
          <a:lstStyle/>
          <a:p>
            <a:pPr marL="0" indent="0">
              <a:buNone/>
            </a:pPr>
            <a:r>
              <a:rPr lang="en-US" b="1" dirty="0"/>
              <a:t>Gender </a:t>
            </a:r>
            <a:r>
              <a:rPr lang="en-US" b="1" dirty="0" smtClean="0"/>
              <a:t>Analysis       Program cycle Analysis        </a:t>
            </a:r>
            <a:r>
              <a:rPr lang="en-US" b="1" dirty="0"/>
              <a:t>I</a:t>
            </a:r>
            <a:r>
              <a:rPr lang="en-US" b="1" dirty="0" smtClean="0"/>
              <a:t>mplementation  </a:t>
            </a:r>
            <a:endParaRPr lang="vi-VN" b="1" dirty="0"/>
          </a:p>
          <a:p>
            <a:pPr marL="0" indent="0">
              <a:buNone/>
            </a:pPr>
            <a:r>
              <a:rPr lang="en-US" b="1" dirty="0" smtClean="0"/>
              <a:t>Monitoring &amp; Evaluation</a:t>
            </a:r>
            <a:endParaRPr lang="en-US" b="1" dirty="0"/>
          </a:p>
        </p:txBody>
      </p:sp>
      <p:sp>
        <p:nvSpPr>
          <p:cNvPr id="7" name="Date Placeholder 6"/>
          <p:cNvSpPr>
            <a:spLocks noGrp="1"/>
          </p:cNvSpPr>
          <p:nvPr>
            <p:ph type="dt" sz="half" idx="10"/>
          </p:nvPr>
        </p:nvSpPr>
        <p:spPr/>
        <p:txBody>
          <a:bodyPr/>
          <a:lstStyle/>
          <a:p>
            <a:fld id="{B9A4EBD1-50C5-43F4-9BD6-7DC5432B9908}" type="datetime2">
              <a:rPr lang="en-US" smtClean="0"/>
              <a:t>Tuesday, August 18, 2020</a:t>
            </a:fld>
            <a:endParaRPr lang="en-US" dirty="0"/>
          </a:p>
        </p:txBody>
      </p:sp>
      <p:sp>
        <p:nvSpPr>
          <p:cNvPr id="8" name="Footer Placeholder 7"/>
          <p:cNvSpPr>
            <a:spLocks noGrp="1"/>
          </p:cNvSpPr>
          <p:nvPr>
            <p:ph type="ftr" sz="quarter" idx="11"/>
          </p:nvPr>
        </p:nvSpPr>
        <p:spPr/>
        <p:txBody>
          <a:bodyPr/>
          <a:lstStyle/>
          <a:p>
            <a:r>
              <a:rPr lang="en-US" smtClean="0"/>
              <a:t>PAUL  NYONGESA</a:t>
            </a:r>
            <a:endParaRPr lang="en-US" dirty="0"/>
          </a:p>
        </p:txBody>
      </p:sp>
      <p:sp>
        <p:nvSpPr>
          <p:cNvPr id="9" name="Slide Number Placeholder 8"/>
          <p:cNvSpPr>
            <a:spLocks noGrp="1"/>
          </p:cNvSpPr>
          <p:nvPr>
            <p:ph type="sldNum" sz="quarter" idx="12"/>
          </p:nvPr>
        </p:nvSpPr>
        <p:spPr/>
        <p:txBody>
          <a:bodyPr/>
          <a:lstStyle/>
          <a:p>
            <a:fld id="{6113E31D-E2AB-40D1-8B51-AFA5AFEF393A}" type="slidenum">
              <a:rPr lang="en-US" smtClean="0"/>
              <a:t>26</a:t>
            </a:fld>
            <a:endParaRPr lang="en-US" dirty="0"/>
          </a:p>
        </p:txBody>
      </p:sp>
      <p:sp>
        <p:nvSpPr>
          <p:cNvPr id="4" name="Right Arrow 3"/>
          <p:cNvSpPr/>
          <p:nvPr/>
        </p:nvSpPr>
        <p:spPr>
          <a:xfrm>
            <a:off x="3309870" y="2292440"/>
            <a:ext cx="334851"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6691025" y="2289542"/>
            <a:ext cx="36060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9284508" y="2266682"/>
            <a:ext cx="32197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561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Purpose of Gender Mainstreaming</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dirty="0">
                <a:solidFill>
                  <a:schemeClr val="tx1"/>
                </a:solidFill>
              </a:rPr>
              <a:t>Reduce gender </a:t>
            </a:r>
            <a:r>
              <a:rPr lang="en-GB" dirty="0" smtClean="0">
                <a:solidFill>
                  <a:schemeClr val="tx1"/>
                </a:solidFill>
              </a:rPr>
              <a:t>inequalities </a:t>
            </a:r>
            <a:r>
              <a:rPr lang="en-GB" dirty="0">
                <a:solidFill>
                  <a:schemeClr val="tx1"/>
                </a:solidFill>
              </a:rPr>
              <a:t>that may exist in a given project area; </a:t>
            </a:r>
          </a:p>
          <a:p>
            <a:pPr>
              <a:buFont typeface="Arial" pitchFamily="34" charset="0"/>
              <a:buChar char="•"/>
            </a:pPr>
            <a:r>
              <a:rPr lang="en-GB" dirty="0">
                <a:solidFill>
                  <a:schemeClr val="tx1"/>
                </a:solidFill>
              </a:rPr>
              <a:t>Ensure women and men’s specific needs are satisfied, that they benefit from the project and that the project impacts positively on their lives;</a:t>
            </a:r>
          </a:p>
          <a:p>
            <a:pPr>
              <a:buFont typeface="Arial" pitchFamily="34" charset="0"/>
              <a:buChar char="•"/>
            </a:pPr>
            <a:r>
              <a:rPr lang="en-GB" dirty="0">
                <a:solidFill>
                  <a:schemeClr val="tx1"/>
                </a:solidFill>
              </a:rPr>
              <a:t>Create the conditions for the equitable access of men and women to project resources and benefits; </a:t>
            </a:r>
          </a:p>
          <a:p>
            <a:pPr>
              <a:buFont typeface="Arial" pitchFamily="34" charset="0"/>
              <a:buChar char="•"/>
            </a:pPr>
            <a:r>
              <a:rPr lang="en-GB" dirty="0">
                <a:solidFill>
                  <a:schemeClr val="tx1"/>
                </a:solidFill>
              </a:rPr>
              <a:t>Create the conditions for the equitable participation in project implementation and decision making processes. </a:t>
            </a:r>
          </a:p>
          <a:p>
            <a:endParaRPr lang="en-US" dirty="0"/>
          </a:p>
        </p:txBody>
      </p:sp>
      <p:sp>
        <p:nvSpPr>
          <p:cNvPr id="4" name="Date Placeholder 3"/>
          <p:cNvSpPr>
            <a:spLocks noGrp="1"/>
          </p:cNvSpPr>
          <p:nvPr>
            <p:ph type="dt" sz="half" idx="10"/>
          </p:nvPr>
        </p:nvSpPr>
        <p:spPr/>
        <p:txBody>
          <a:bodyPr/>
          <a:lstStyle/>
          <a:p>
            <a:fld id="{8E5F1826-F15A-43A6-B2E0-34EA5F394BB2}"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27</a:t>
            </a:fld>
            <a:endParaRPr lang="en-US" dirty="0"/>
          </a:p>
        </p:txBody>
      </p:sp>
    </p:spTree>
    <p:extLst>
      <p:ext uri="{BB962C8B-B14F-4D97-AF65-F5344CB8AC3E}">
        <p14:creationId xmlns:p14="http://schemas.microsoft.com/office/powerpoint/2010/main" val="3154177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Levels of Gender Mainstreaming</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At legislation, policies, strategies level</a:t>
            </a:r>
          </a:p>
          <a:p>
            <a:pPr>
              <a:buFont typeface="Wingdings" panose="05000000000000000000" pitchFamily="2" charset="2"/>
              <a:buChar char="v"/>
            </a:pPr>
            <a:r>
              <a:rPr lang="en-US" dirty="0"/>
              <a:t>At organization, department level</a:t>
            </a:r>
          </a:p>
          <a:p>
            <a:pPr>
              <a:buFont typeface="Wingdings" panose="05000000000000000000" pitchFamily="2" charset="2"/>
              <a:buChar char="v"/>
            </a:pPr>
            <a:r>
              <a:rPr lang="en-US" dirty="0"/>
              <a:t>At household, family level</a:t>
            </a:r>
          </a:p>
          <a:p>
            <a:pPr marL="0" indent="0">
              <a:buNone/>
            </a:pPr>
            <a:endParaRPr lang="en-US" b="1" i="1" dirty="0" smtClean="0"/>
          </a:p>
          <a:p>
            <a:pPr marL="0" indent="0">
              <a:buNone/>
            </a:pPr>
            <a:r>
              <a:rPr lang="en-US" b="1" i="1" dirty="0" smtClean="0">
                <a:solidFill>
                  <a:schemeClr val="accent3"/>
                </a:solidFill>
              </a:rPr>
              <a:t>          Law </a:t>
            </a:r>
            <a:r>
              <a:rPr lang="en-US" b="1" i="1" dirty="0">
                <a:solidFill>
                  <a:schemeClr val="accent3"/>
                </a:solidFill>
              </a:rPr>
              <a:t>of Gender Equity</a:t>
            </a:r>
          </a:p>
          <a:p>
            <a:pPr>
              <a:buFont typeface="Wingdings" panose="05000000000000000000" pitchFamily="2" charset="2"/>
              <a:buChar char="v"/>
            </a:pPr>
            <a:r>
              <a:rPr lang="en-US" dirty="0">
                <a:solidFill>
                  <a:srgbClr val="7030A0"/>
                </a:solidFill>
              </a:rPr>
              <a:t>Gender equity is achieved when women and men have </a:t>
            </a:r>
            <a:r>
              <a:rPr lang="en-US" b="1" u="sng" dirty="0">
                <a:solidFill>
                  <a:srgbClr val="7030A0"/>
                </a:solidFill>
              </a:rPr>
              <a:t>equal roles and positions</a:t>
            </a:r>
            <a:r>
              <a:rPr lang="en-US" dirty="0">
                <a:solidFill>
                  <a:srgbClr val="7030A0"/>
                </a:solidFill>
              </a:rPr>
              <a:t>, are provided </a:t>
            </a:r>
            <a:r>
              <a:rPr lang="en-US" b="1" u="sng" dirty="0">
                <a:solidFill>
                  <a:srgbClr val="7030A0"/>
                </a:solidFill>
              </a:rPr>
              <a:t>equal conditions, opportunities </a:t>
            </a:r>
            <a:r>
              <a:rPr lang="en-US" dirty="0">
                <a:solidFill>
                  <a:srgbClr val="7030A0"/>
                </a:solidFill>
              </a:rPr>
              <a:t>in developing their abilities for the development of community, family, and </a:t>
            </a:r>
            <a:r>
              <a:rPr lang="en-US" b="1" u="sng" dirty="0">
                <a:solidFill>
                  <a:srgbClr val="7030A0"/>
                </a:solidFill>
              </a:rPr>
              <a:t>equally benefit </a:t>
            </a:r>
            <a:r>
              <a:rPr lang="en-US" dirty="0">
                <a:solidFill>
                  <a:srgbClr val="7030A0"/>
                </a:solidFill>
              </a:rPr>
              <a:t>from development’s achievement</a:t>
            </a:r>
            <a:endParaRPr lang="en-GB" dirty="0">
              <a:solidFill>
                <a:srgbClr val="7030A0"/>
              </a:solidFill>
            </a:endParaRPr>
          </a:p>
          <a:p>
            <a:pPr marL="0" indent="0">
              <a:buNone/>
            </a:pPr>
            <a:endParaRPr lang="en-US" dirty="0"/>
          </a:p>
        </p:txBody>
      </p:sp>
      <p:sp>
        <p:nvSpPr>
          <p:cNvPr id="4" name="Date Placeholder 3"/>
          <p:cNvSpPr>
            <a:spLocks noGrp="1"/>
          </p:cNvSpPr>
          <p:nvPr>
            <p:ph type="dt" sz="half" idx="10"/>
          </p:nvPr>
        </p:nvSpPr>
        <p:spPr/>
        <p:txBody>
          <a:bodyPr/>
          <a:lstStyle/>
          <a:p>
            <a:fld id="{C163F3DC-825E-466B-890D-63F33EED1359}"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28</a:t>
            </a:fld>
            <a:endParaRPr lang="en-US" dirty="0"/>
          </a:p>
        </p:txBody>
      </p:sp>
    </p:spTree>
    <p:extLst>
      <p:ext uri="{BB962C8B-B14F-4D97-AF65-F5344CB8AC3E}">
        <p14:creationId xmlns:p14="http://schemas.microsoft.com/office/powerpoint/2010/main" val="99025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Successful Gender Mainstreaming</a:t>
            </a:r>
            <a:endParaRPr lang="en-US" dirty="0"/>
          </a:p>
        </p:txBody>
      </p:sp>
      <p:sp>
        <p:nvSpPr>
          <p:cNvPr id="3" name="Content Placeholder 2"/>
          <p:cNvSpPr>
            <a:spLocks noGrp="1"/>
          </p:cNvSpPr>
          <p:nvPr>
            <p:ph idx="1"/>
          </p:nvPr>
        </p:nvSpPr>
        <p:spPr/>
        <p:txBody>
          <a:bodyPr/>
          <a:lstStyle/>
          <a:p>
            <a:pPr marL="285750" indent="-285750">
              <a:buFontTx/>
              <a:buChar char="-"/>
            </a:pPr>
            <a:r>
              <a:rPr lang="en-GB" dirty="0">
                <a:solidFill>
                  <a:schemeClr val="tx1"/>
                </a:solidFill>
              </a:rPr>
              <a:t>Equal participation by men and women in the decision-making processes for setting priorities and allocating resources</a:t>
            </a:r>
          </a:p>
          <a:p>
            <a:pPr marL="285750" indent="-285750">
              <a:buFontTx/>
              <a:buChar char="-"/>
            </a:pPr>
            <a:r>
              <a:rPr lang="en-GB" dirty="0">
                <a:solidFill>
                  <a:schemeClr val="tx1"/>
                </a:solidFill>
              </a:rPr>
              <a:t>Equal access to and control over society’s opportunities, resources and development outcomes by women and men</a:t>
            </a:r>
          </a:p>
          <a:p>
            <a:pPr marL="285750" indent="-285750">
              <a:buFontTx/>
              <a:buChar char="-"/>
            </a:pPr>
            <a:r>
              <a:rPr lang="en-GB" dirty="0">
                <a:solidFill>
                  <a:schemeClr val="tx1"/>
                </a:solidFill>
              </a:rPr>
              <a:t>Equal recognition and status for men and women </a:t>
            </a:r>
          </a:p>
          <a:p>
            <a:pPr marL="285750" indent="-285750">
              <a:buFontTx/>
              <a:buChar char="-"/>
            </a:pPr>
            <a:r>
              <a:rPr lang="en-GB" dirty="0">
                <a:solidFill>
                  <a:schemeClr val="tx1"/>
                </a:solidFill>
              </a:rPr>
              <a:t>Women and men enjoy equal human rights</a:t>
            </a:r>
          </a:p>
          <a:p>
            <a:pPr marL="285750" indent="-285750">
              <a:buFontTx/>
              <a:buChar char="-"/>
            </a:pPr>
            <a:r>
              <a:rPr lang="en-GB" dirty="0">
                <a:solidFill>
                  <a:schemeClr val="tx1"/>
                </a:solidFill>
              </a:rPr>
              <a:t>Equal improvements in and standards of quality of life for women and men</a:t>
            </a:r>
          </a:p>
          <a:p>
            <a:endParaRPr lang="en-US" dirty="0"/>
          </a:p>
        </p:txBody>
      </p:sp>
      <p:sp>
        <p:nvSpPr>
          <p:cNvPr id="4" name="Date Placeholder 3"/>
          <p:cNvSpPr>
            <a:spLocks noGrp="1"/>
          </p:cNvSpPr>
          <p:nvPr>
            <p:ph type="dt" sz="half" idx="10"/>
          </p:nvPr>
        </p:nvSpPr>
        <p:spPr/>
        <p:txBody>
          <a:bodyPr/>
          <a:lstStyle/>
          <a:p>
            <a:fld id="{87F79CE2-C8CC-4A4E-9203-C9E40F94726E}"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29</a:t>
            </a:fld>
            <a:endParaRPr lang="en-US" dirty="0"/>
          </a:p>
        </p:txBody>
      </p:sp>
    </p:spTree>
    <p:extLst>
      <p:ext uri="{BB962C8B-B14F-4D97-AF65-F5344CB8AC3E}">
        <p14:creationId xmlns:p14="http://schemas.microsoft.com/office/powerpoint/2010/main" val="58000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Learning Activity</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Sometimes I'm glad I'm a woman because…</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Sometimes I wish I were a man because…</a:t>
            </a:r>
            <a:endParaRPr lang="en-US" dirty="0"/>
          </a:p>
        </p:txBody>
      </p:sp>
      <p:sp>
        <p:nvSpPr>
          <p:cNvPr id="4" name="Date Placeholder 3"/>
          <p:cNvSpPr>
            <a:spLocks noGrp="1"/>
          </p:cNvSpPr>
          <p:nvPr>
            <p:ph type="dt" sz="half" idx="10"/>
          </p:nvPr>
        </p:nvSpPr>
        <p:spPr/>
        <p:txBody>
          <a:bodyPr/>
          <a:lstStyle/>
          <a:p>
            <a:fld id="{AF7C21F0-F4B3-4193-812B-DE8A00E2AB35}"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3</a:t>
            </a:fld>
            <a:endParaRPr lang="en-US" dirty="0"/>
          </a:p>
        </p:txBody>
      </p:sp>
    </p:spTree>
    <p:extLst>
      <p:ext uri="{BB962C8B-B14F-4D97-AF65-F5344CB8AC3E}">
        <p14:creationId xmlns:p14="http://schemas.microsoft.com/office/powerpoint/2010/main" val="148715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0304"/>
            <a:ext cx="8596668" cy="721217"/>
          </a:xfrm>
        </p:spPr>
        <p:txBody>
          <a:bodyPr>
            <a:normAutofit fontScale="90000"/>
          </a:bodyPr>
          <a:lstStyle/>
          <a:p>
            <a:pPr algn="ctr"/>
            <a:r>
              <a:rPr lang="en-US" dirty="0" smtClean="0"/>
              <a:t>Principles of Gender Mainstreaming</a:t>
            </a:r>
            <a:endParaRPr lang="en-US" dirty="0"/>
          </a:p>
        </p:txBody>
      </p:sp>
      <p:sp>
        <p:nvSpPr>
          <p:cNvPr id="3" name="Content Placeholder 2"/>
          <p:cNvSpPr>
            <a:spLocks noGrp="1"/>
          </p:cNvSpPr>
          <p:nvPr>
            <p:ph idx="1"/>
          </p:nvPr>
        </p:nvSpPr>
        <p:spPr>
          <a:xfrm>
            <a:off x="677334" y="1030310"/>
            <a:ext cx="8596668" cy="5011052"/>
          </a:xfrm>
        </p:spPr>
        <p:txBody>
          <a:bodyPr>
            <a:normAutofit lnSpcReduction="10000"/>
          </a:bodyPr>
          <a:lstStyle/>
          <a:p>
            <a:pPr>
              <a:buFont typeface="Wingdings" panose="05000000000000000000" pitchFamily="2" charset="2"/>
              <a:buChar char="§"/>
            </a:pPr>
            <a:r>
              <a:rPr lang="en-GB" dirty="0"/>
              <a:t>Adequate accountability mechanisms for monitoring progress need to be established. </a:t>
            </a:r>
            <a:endParaRPr lang="en-GB" dirty="0" smtClean="0"/>
          </a:p>
          <a:p>
            <a:pPr>
              <a:buFont typeface="Wingdings" panose="05000000000000000000" pitchFamily="2" charset="2"/>
              <a:buChar char="§"/>
            </a:pPr>
            <a:r>
              <a:rPr lang="en-GB" dirty="0" smtClean="0"/>
              <a:t>The </a:t>
            </a:r>
            <a:r>
              <a:rPr lang="en-GB" dirty="0"/>
              <a:t>initial identification of issues and problems across all area(s) of activity should be such that gender differences and disparities can be diagnosed. </a:t>
            </a:r>
          </a:p>
          <a:p>
            <a:pPr>
              <a:buFont typeface="Wingdings" panose="05000000000000000000" pitchFamily="2" charset="2"/>
              <a:buChar char="§"/>
            </a:pPr>
            <a:r>
              <a:rPr lang="en-GB" dirty="0" smtClean="0"/>
              <a:t>Assumptions </a:t>
            </a:r>
            <a:r>
              <a:rPr lang="en-GB" dirty="0"/>
              <a:t>that issues or problems are neutral from a gender-equality perspective should never be made. </a:t>
            </a:r>
          </a:p>
          <a:p>
            <a:pPr>
              <a:buFont typeface="Wingdings" panose="05000000000000000000" pitchFamily="2" charset="2"/>
              <a:buChar char="§"/>
            </a:pPr>
            <a:r>
              <a:rPr lang="en-GB" dirty="0" smtClean="0"/>
              <a:t>Gender </a:t>
            </a:r>
            <a:r>
              <a:rPr lang="en-GB" dirty="0"/>
              <a:t>analysis should always be carried out. </a:t>
            </a:r>
          </a:p>
          <a:p>
            <a:pPr>
              <a:buFont typeface="Wingdings" panose="05000000000000000000" pitchFamily="2" charset="2"/>
              <a:buChar char="§"/>
            </a:pPr>
            <a:r>
              <a:rPr lang="en-GB" dirty="0" smtClean="0"/>
              <a:t>Clear </a:t>
            </a:r>
            <a:r>
              <a:rPr lang="en-GB" dirty="0"/>
              <a:t>political will and allocation of adequate resources for mainstreaming, including additional financial and human resources if necessary, are important for translation of the concept into practice. </a:t>
            </a:r>
          </a:p>
          <a:p>
            <a:pPr>
              <a:buFont typeface="Wingdings" panose="05000000000000000000" pitchFamily="2" charset="2"/>
              <a:buChar char="§"/>
            </a:pPr>
            <a:r>
              <a:rPr lang="en-GB" dirty="0" smtClean="0"/>
              <a:t>Gender </a:t>
            </a:r>
            <a:r>
              <a:rPr lang="en-GB" dirty="0"/>
              <a:t>mainstreaming requires that efforts be made to broaden women's equitable participation at all levels of decision-making. </a:t>
            </a:r>
          </a:p>
          <a:p>
            <a:pPr>
              <a:buFont typeface="Wingdings" panose="05000000000000000000" pitchFamily="2" charset="2"/>
              <a:buChar char="§"/>
            </a:pPr>
            <a:r>
              <a:rPr lang="en-GB" dirty="0" smtClean="0"/>
              <a:t>Mainstreaming </a:t>
            </a:r>
            <a:r>
              <a:rPr lang="en-GB" dirty="0"/>
              <a:t>does not replace the need for targeted, women-specific policies and programmes, and positive legislation; nor does it do away with the need for gender units or focal points</a:t>
            </a:r>
            <a:endParaRPr lang="en-US" dirty="0"/>
          </a:p>
        </p:txBody>
      </p:sp>
      <p:sp>
        <p:nvSpPr>
          <p:cNvPr id="4" name="Date Placeholder 3"/>
          <p:cNvSpPr>
            <a:spLocks noGrp="1"/>
          </p:cNvSpPr>
          <p:nvPr>
            <p:ph type="dt" sz="half" idx="10"/>
          </p:nvPr>
        </p:nvSpPr>
        <p:spPr/>
        <p:txBody>
          <a:bodyPr/>
          <a:lstStyle/>
          <a:p>
            <a:fld id="{C7059C18-A9CD-4F64-BCD4-3FA2BA1AFB67}"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30</a:t>
            </a:fld>
            <a:endParaRPr lang="en-US" dirty="0"/>
          </a:p>
        </p:txBody>
      </p:sp>
    </p:spTree>
    <p:extLst>
      <p:ext uri="{BB962C8B-B14F-4D97-AF65-F5344CB8AC3E}">
        <p14:creationId xmlns:p14="http://schemas.microsoft.com/office/powerpoint/2010/main" val="630574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GENDER BASED VIOLENCE</a:t>
            </a:r>
            <a:endParaRPr lang="en-US" dirty="0"/>
          </a:p>
        </p:txBody>
      </p:sp>
      <p:sp>
        <p:nvSpPr>
          <p:cNvPr id="3" name="Content Placeholder 2"/>
          <p:cNvSpPr>
            <a:spLocks noGrp="1"/>
          </p:cNvSpPr>
          <p:nvPr>
            <p:ph idx="1"/>
          </p:nvPr>
        </p:nvSpPr>
        <p:spPr>
          <a:xfrm>
            <a:off x="677334" y="1812858"/>
            <a:ext cx="8596668" cy="3880773"/>
          </a:xfrm>
        </p:spPr>
        <p:txBody>
          <a:bodyPr/>
          <a:lstStyle/>
          <a:p>
            <a:pPr marL="0" indent="0">
              <a:buNone/>
            </a:pPr>
            <a:r>
              <a:rPr lang="en-US" dirty="0" smtClean="0"/>
              <a:t>Objectives:</a:t>
            </a:r>
          </a:p>
          <a:p>
            <a:pPr>
              <a:buFont typeface="Arial" panose="020B0604020202020204" pitchFamily="34" charset="0"/>
              <a:buChar char="•"/>
            </a:pPr>
            <a:r>
              <a:rPr lang="en-US" dirty="0" smtClean="0"/>
              <a:t>Define GBV</a:t>
            </a:r>
          </a:p>
          <a:p>
            <a:pPr>
              <a:buFont typeface="Arial" panose="020B0604020202020204" pitchFamily="34" charset="0"/>
              <a:buChar char="•"/>
            </a:pPr>
            <a:r>
              <a:rPr lang="en-US" dirty="0" smtClean="0"/>
              <a:t>State types of GBV</a:t>
            </a:r>
          </a:p>
          <a:p>
            <a:pPr>
              <a:buFont typeface="Arial" panose="020B0604020202020204" pitchFamily="34" charset="0"/>
              <a:buChar char="•"/>
            </a:pPr>
            <a:r>
              <a:rPr lang="en-US" dirty="0" smtClean="0"/>
              <a:t>Describe the effects/ consequences of GBV</a:t>
            </a:r>
          </a:p>
          <a:p>
            <a:pPr>
              <a:buFont typeface="Arial" panose="020B0604020202020204" pitchFamily="34" charset="0"/>
              <a:buChar char="•"/>
            </a:pPr>
            <a:r>
              <a:rPr lang="en-US" dirty="0" smtClean="0"/>
              <a:t>Highlight management of GBV</a:t>
            </a:r>
          </a:p>
          <a:p>
            <a:pPr>
              <a:buFont typeface="Arial" panose="020B0604020202020204" pitchFamily="34" charset="0"/>
              <a:buChar char="•"/>
            </a:pPr>
            <a:r>
              <a:rPr lang="en-US" dirty="0" smtClean="0"/>
              <a:t>Describe Sexual </a:t>
            </a:r>
            <a:r>
              <a:rPr lang="en-US" dirty="0"/>
              <a:t>O</a:t>
            </a:r>
            <a:r>
              <a:rPr lang="en-US" dirty="0" smtClean="0"/>
              <a:t>ffence Act</a:t>
            </a:r>
          </a:p>
          <a:p>
            <a:pPr>
              <a:buFont typeface="Arial" panose="020B0604020202020204" pitchFamily="34" charset="0"/>
              <a:buChar char="•"/>
            </a:pPr>
            <a:r>
              <a:rPr lang="en-US" dirty="0" smtClean="0"/>
              <a:t>Describe Children’s Act</a:t>
            </a:r>
            <a:endParaRPr lang="en-US" dirty="0"/>
          </a:p>
        </p:txBody>
      </p:sp>
      <p:sp>
        <p:nvSpPr>
          <p:cNvPr id="4" name="Date Placeholder 3"/>
          <p:cNvSpPr>
            <a:spLocks noGrp="1"/>
          </p:cNvSpPr>
          <p:nvPr>
            <p:ph type="dt" sz="half" idx="10"/>
          </p:nvPr>
        </p:nvSpPr>
        <p:spPr/>
        <p:txBody>
          <a:bodyPr/>
          <a:lstStyle/>
          <a:p>
            <a:fld id="{DC4710D2-E5F5-4720-B1D0-1C7E40630D90}"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31</a:t>
            </a:fld>
            <a:endParaRPr lang="en-US" dirty="0"/>
          </a:p>
        </p:txBody>
      </p:sp>
    </p:spTree>
    <p:extLst>
      <p:ext uri="{BB962C8B-B14F-4D97-AF65-F5344CB8AC3E}">
        <p14:creationId xmlns:p14="http://schemas.microsoft.com/office/powerpoint/2010/main" val="189949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3032"/>
            <a:ext cx="8596668" cy="798490"/>
          </a:xfrm>
        </p:spPr>
        <p:txBody>
          <a:bodyPr>
            <a:normAutofit fontScale="90000"/>
          </a:bodyPr>
          <a:lstStyle/>
          <a:p>
            <a:pPr algn="ctr"/>
            <a:r>
              <a:rPr lang="en-US" dirty="0" smtClean="0"/>
              <a:t>                       GBV</a:t>
            </a:r>
            <a:endParaRPr lang="en-US" dirty="0"/>
          </a:p>
        </p:txBody>
      </p:sp>
      <p:sp>
        <p:nvSpPr>
          <p:cNvPr id="3" name="Content Placeholder 2"/>
          <p:cNvSpPr>
            <a:spLocks noGrp="1"/>
          </p:cNvSpPr>
          <p:nvPr>
            <p:ph idx="1"/>
          </p:nvPr>
        </p:nvSpPr>
        <p:spPr>
          <a:xfrm>
            <a:off x="677334" y="1043189"/>
            <a:ext cx="8596668" cy="4998173"/>
          </a:xfrm>
        </p:spPr>
        <p:txBody>
          <a:bodyPr>
            <a:normAutofit fontScale="92500"/>
          </a:bodyPr>
          <a:lstStyle/>
          <a:p>
            <a:pPr>
              <a:buFont typeface="Wingdings" panose="05000000000000000000" pitchFamily="2" charset="2"/>
              <a:buChar char="v"/>
            </a:pPr>
            <a:r>
              <a:rPr lang="en-US" sz="2100" dirty="0" smtClean="0"/>
              <a:t>GBV can be defined as acts that inflict physical, mental or sexual harm or suffering, threats of such acts, coercion, and other deprivation of liberty</a:t>
            </a:r>
          </a:p>
          <a:p>
            <a:pPr>
              <a:buFont typeface="Wingdings" panose="05000000000000000000" pitchFamily="2" charset="2"/>
              <a:buChar char="v"/>
            </a:pPr>
            <a:r>
              <a:rPr lang="en-GB" altLang="en-US" sz="2100" dirty="0"/>
              <a:t>GBV is a violation of universal human rights, protected by international human rights conventions, including</a:t>
            </a:r>
          </a:p>
          <a:p>
            <a:pPr lvl="1">
              <a:buFont typeface="Wingdings" panose="05000000000000000000" pitchFamily="2" charset="2"/>
              <a:buChar char="§"/>
            </a:pPr>
            <a:r>
              <a:rPr lang="en-GB" altLang="en-US" sz="2100" dirty="0"/>
              <a:t>the right to security of person, </a:t>
            </a:r>
          </a:p>
          <a:p>
            <a:pPr lvl="1">
              <a:buFont typeface="Wingdings" panose="05000000000000000000" pitchFamily="2" charset="2"/>
              <a:buChar char="§"/>
            </a:pPr>
            <a:r>
              <a:rPr lang="en-GB" altLang="en-US" sz="2100" dirty="0"/>
              <a:t>the right to the highest attainable standard of physical and mental health, </a:t>
            </a:r>
          </a:p>
          <a:p>
            <a:pPr lvl="1">
              <a:buFont typeface="Wingdings" panose="05000000000000000000" pitchFamily="2" charset="2"/>
              <a:buChar char="§"/>
            </a:pPr>
            <a:r>
              <a:rPr lang="en-GB" altLang="en-US" sz="2100" dirty="0"/>
              <a:t>the right to freedom from torture or cruel, inhuman, or degrading treatment, </a:t>
            </a:r>
          </a:p>
          <a:p>
            <a:pPr lvl="1">
              <a:buFont typeface="Wingdings" panose="05000000000000000000" pitchFamily="2" charset="2"/>
              <a:buChar char="§"/>
            </a:pPr>
            <a:r>
              <a:rPr lang="en-GB" altLang="en-US" sz="2100" dirty="0"/>
              <a:t>the right to </a:t>
            </a:r>
            <a:r>
              <a:rPr lang="en-GB" altLang="en-US" sz="2100" dirty="0" smtClean="0"/>
              <a:t>life</a:t>
            </a:r>
          </a:p>
          <a:p>
            <a:pPr marL="0" indent="0">
              <a:buNone/>
            </a:pPr>
            <a:r>
              <a:rPr lang="en-GB" altLang="en-US" sz="2100" b="1" dirty="0" smtClean="0"/>
              <a:t>     What is sexual violence?</a:t>
            </a:r>
          </a:p>
          <a:p>
            <a:pPr>
              <a:buFont typeface="Wingdings" panose="05000000000000000000" pitchFamily="2" charset="2"/>
              <a:buChar char="§"/>
            </a:pPr>
            <a:r>
              <a:rPr lang="en-GB" altLang="en-US" sz="2100" dirty="0" smtClean="0"/>
              <a:t>Any sexual act, attempt to obtain a sexual act, unwanted sexual comments or advances, or acts to traffic women’s sexuality using coercion, threats of harm or physical force, by any person regardless of relationship to the victim, in any setting including but not limited to home and work</a:t>
            </a:r>
          </a:p>
          <a:p>
            <a:pPr lvl="1">
              <a:buFont typeface="Wingdings" panose="05000000000000000000" pitchFamily="2" charset="2"/>
              <a:buChar char="v"/>
            </a:pPr>
            <a:endParaRPr lang="en-US" altLang="en-US" dirty="0"/>
          </a:p>
          <a:p>
            <a:endParaRPr lang="en-US" dirty="0"/>
          </a:p>
        </p:txBody>
      </p:sp>
      <p:sp>
        <p:nvSpPr>
          <p:cNvPr id="4" name="Date Placeholder 3"/>
          <p:cNvSpPr>
            <a:spLocks noGrp="1"/>
          </p:cNvSpPr>
          <p:nvPr>
            <p:ph type="dt" sz="half" idx="10"/>
          </p:nvPr>
        </p:nvSpPr>
        <p:spPr/>
        <p:txBody>
          <a:bodyPr/>
          <a:lstStyle/>
          <a:p>
            <a:fld id="{934AFA67-EAA8-4148-BF4C-EF38885BE1D9}"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dirty="0"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32</a:t>
            </a:fld>
            <a:endParaRPr lang="en-US" dirty="0"/>
          </a:p>
        </p:txBody>
      </p:sp>
    </p:spTree>
    <p:extLst>
      <p:ext uri="{BB962C8B-B14F-4D97-AF65-F5344CB8AC3E}">
        <p14:creationId xmlns:p14="http://schemas.microsoft.com/office/powerpoint/2010/main" val="73632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580">
                                          <p:stCondLst>
                                            <p:cond delay="0"/>
                                          </p:stCondLst>
                                        </p:cTn>
                                        <p:tgtEl>
                                          <p:spTgt spid="3">
                                            <p:txEl>
                                              <p:pRg st="2" end="2"/>
                                            </p:txEl>
                                          </p:spTgt>
                                        </p:tgtEl>
                                      </p:cBhvr>
                                    </p:animEffect>
                                    <p:anim calcmode="lin" valueType="num">
                                      <p:cBhvr>
                                        <p:cTn id="4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2" end="2"/>
                                            </p:txEl>
                                          </p:spTgt>
                                        </p:tgtEl>
                                      </p:cBhvr>
                                      <p:to x="100000" y="60000"/>
                                    </p:animScale>
                                    <p:animScale>
                                      <p:cBhvr>
                                        <p:cTn id="48" dur="166" decel="50000">
                                          <p:stCondLst>
                                            <p:cond delay="676"/>
                                          </p:stCondLst>
                                        </p:cTn>
                                        <p:tgtEl>
                                          <p:spTgt spid="3">
                                            <p:txEl>
                                              <p:pRg st="2" end="2"/>
                                            </p:txEl>
                                          </p:spTgt>
                                        </p:tgtEl>
                                      </p:cBhvr>
                                      <p:to x="100000" y="100000"/>
                                    </p:animScale>
                                    <p:animScale>
                                      <p:cBhvr>
                                        <p:cTn id="49" dur="26">
                                          <p:stCondLst>
                                            <p:cond delay="1312"/>
                                          </p:stCondLst>
                                        </p:cTn>
                                        <p:tgtEl>
                                          <p:spTgt spid="3">
                                            <p:txEl>
                                              <p:pRg st="2" end="2"/>
                                            </p:txEl>
                                          </p:spTgt>
                                        </p:tgtEl>
                                      </p:cBhvr>
                                      <p:to x="100000" y="80000"/>
                                    </p:animScale>
                                    <p:animScale>
                                      <p:cBhvr>
                                        <p:cTn id="50" dur="166" decel="50000">
                                          <p:stCondLst>
                                            <p:cond delay="1338"/>
                                          </p:stCondLst>
                                        </p:cTn>
                                        <p:tgtEl>
                                          <p:spTgt spid="3">
                                            <p:txEl>
                                              <p:pRg st="2" end="2"/>
                                            </p:txEl>
                                          </p:spTgt>
                                        </p:tgtEl>
                                      </p:cBhvr>
                                      <p:to x="100000" y="100000"/>
                                    </p:animScale>
                                    <p:animScale>
                                      <p:cBhvr>
                                        <p:cTn id="51" dur="26">
                                          <p:stCondLst>
                                            <p:cond delay="1642"/>
                                          </p:stCondLst>
                                        </p:cTn>
                                        <p:tgtEl>
                                          <p:spTgt spid="3">
                                            <p:txEl>
                                              <p:pRg st="2" end="2"/>
                                            </p:txEl>
                                          </p:spTgt>
                                        </p:tgtEl>
                                      </p:cBhvr>
                                      <p:to x="100000" y="90000"/>
                                    </p:animScale>
                                    <p:animScale>
                                      <p:cBhvr>
                                        <p:cTn id="52" dur="166" decel="50000">
                                          <p:stCondLst>
                                            <p:cond delay="1668"/>
                                          </p:stCondLst>
                                        </p:cTn>
                                        <p:tgtEl>
                                          <p:spTgt spid="3">
                                            <p:txEl>
                                              <p:pRg st="2" end="2"/>
                                            </p:txEl>
                                          </p:spTgt>
                                        </p:tgtEl>
                                      </p:cBhvr>
                                      <p:to x="100000" y="100000"/>
                                    </p:animScale>
                                    <p:animScale>
                                      <p:cBhvr>
                                        <p:cTn id="53" dur="26">
                                          <p:stCondLst>
                                            <p:cond delay="1808"/>
                                          </p:stCondLst>
                                        </p:cTn>
                                        <p:tgtEl>
                                          <p:spTgt spid="3">
                                            <p:txEl>
                                              <p:pRg st="2" end="2"/>
                                            </p:txEl>
                                          </p:spTgt>
                                        </p:tgtEl>
                                      </p:cBhvr>
                                      <p:to x="100000" y="95000"/>
                                    </p:animScale>
                                    <p:animScale>
                                      <p:cBhvr>
                                        <p:cTn id="54" dur="166" decel="50000">
                                          <p:stCondLst>
                                            <p:cond delay="1834"/>
                                          </p:stCondLst>
                                        </p:cTn>
                                        <p:tgtEl>
                                          <p:spTgt spid="3">
                                            <p:txEl>
                                              <p:pRg st="2" end="2"/>
                                            </p:txEl>
                                          </p:spTgt>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animEffect transition="in" filter="wipe(down)">
                                      <p:cBhvr>
                                        <p:cTn id="57" dur="580">
                                          <p:stCondLst>
                                            <p:cond delay="0"/>
                                          </p:stCondLst>
                                        </p:cTn>
                                        <p:tgtEl>
                                          <p:spTgt spid="3">
                                            <p:txEl>
                                              <p:pRg st="3" end="3"/>
                                            </p:txEl>
                                          </p:spTgt>
                                        </p:tgtEl>
                                      </p:cBhvr>
                                    </p:animEffect>
                                    <p:anim calcmode="lin" valueType="num">
                                      <p:cBhvr>
                                        <p:cTn id="5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3">
                                            <p:txEl>
                                              <p:pRg st="3" end="3"/>
                                            </p:txEl>
                                          </p:spTgt>
                                        </p:tgtEl>
                                      </p:cBhvr>
                                      <p:to x="100000" y="60000"/>
                                    </p:animScale>
                                    <p:animScale>
                                      <p:cBhvr>
                                        <p:cTn id="64" dur="166" decel="50000">
                                          <p:stCondLst>
                                            <p:cond delay="676"/>
                                          </p:stCondLst>
                                        </p:cTn>
                                        <p:tgtEl>
                                          <p:spTgt spid="3">
                                            <p:txEl>
                                              <p:pRg st="3" end="3"/>
                                            </p:txEl>
                                          </p:spTgt>
                                        </p:tgtEl>
                                      </p:cBhvr>
                                      <p:to x="100000" y="100000"/>
                                    </p:animScale>
                                    <p:animScale>
                                      <p:cBhvr>
                                        <p:cTn id="65" dur="26">
                                          <p:stCondLst>
                                            <p:cond delay="1312"/>
                                          </p:stCondLst>
                                        </p:cTn>
                                        <p:tgtEl>
                                          <p:spTgt spid="3">
                                            <p:txEl>
                                              <p:pRg st="3" end="3"/>
                                            </p:txEl>
                                          </p:spTgt>
                                        </p:tgtEl>
                                      </p:cBhvr>
                                      <p:to x="100000" y="80000"/>
                                    </p:animScale>
                                    <p:animScale>
                                      <p:cBhvr>
                                        <p:cTn id="66" dur="166" decel="50000">
                                          <p:stCondLst>
                                            <p:cond delay="1338"/>
                                          </p:stCondLst>
                                        </p:cTn>
                                        <p:tgtEl>
                                          <p:spTgt spid="3">
                                            <p:txEl>
                                              <p:pRg st="3" end="3"/>
                                            </p:txEl>
                                          </p:spTgt>
                                        </p:tgtEl>
                                      </p:cBhvr>
                                      <p:to x="100000" y="100000"/>
                                    </p:animScale>
                                    <p:animScale>
                                      <p:cBhvr>
                                        <p:cTn id="67" dur="26">
                                          <p:stCondLst>
                                            <p:cond delay="1642"/>
                                          </p:stCondLst>
                                        </p:cTn>
                                        <p:tgtEl>
                                          <p:spTgt spid="3">
                                            <p:txEl>
                                              <p:pRg st="3" end="3"/>
                                            </p:txEl>
                                          </p:spTgt>
                                        </p:tgtEl>
                                      </p:cBhvr>
                                      <p:to x="100000" y="90000"/>
                                    </p:animScale>
                                    <p:animScale>
                                      <p:cBhvr>
                                        <p:cTn id="68" dur="166" decel="50000">
                                          <p:stCondLst>
                                            <p:cond delay="1668"/>
                                          </p:stCondLst>
                                        </p:cTn>
                                        <p:tgtEl>
                                          <p:spTgt spid="3">
                                            <p:txEl>
                                              <p:pRg st="3" end="3"/>
                                            </p:txEl>
                                          </p:spTgt>
                                        </p:tgtEl>
                                      </p:cBhvr>
                                      <p:to x="100000" y="100000"/>
                                    </p:animScale>
                                    <p:animScale>
                                      <p:cBhvr>
                                        <p:cTn id="69" dur="26">
                                          <p:stCondLst>
                                            <p:cond delay="1808"/>
                                          </p:stCondLst>
                                        </p:cTn>
                                        <p:tgtEl>
                                          <p:spTgt spid="3">
                                            <p:txEl>
                                              <p:pRg st="3" end="3"/>
                                            </p:txEl>
                                          </p:spTgt>
                                        </p:tgtEl>
                                      </p:cBhvr>
                                      <p:to x="100000" y="95000"/>
                                    </p:animScale>
                                    <p:animScale>
                                      <p:cBhvr>
                                        <p:cTn id="70" dur="166" decel="50000">
                                          <p:stCondLst>
                                            <p:cond delay="1834"/>
                                          </p:stCondLst>
                                        </p:cTn>
                                        <p:tgtEl>
                                          <p:spTgt spid="3">
                                            <p:txEl>
                                              <p:pRg st="3" end="3"/>
                                            </p:txEl>
                                          </p:spTgt>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3">
                                            <p:txEl>
                                              <p:pRg st="4" end="4"/>
                                            </p:txEl>
                                          </p:spTgt>
                                        </p:tgtEl>
                                        <p:attrNameLst>
                                          <p:attrName>style.visibility</p:attrName>
                                        </p:attrNameLst>
                                      </p:cBhvr>
                                      <p:to>
                                        <p:strVal val="visible"/>
                                      </p:to>
                                    </p:set>
                                    <p:animEffect transition="in" filter="wipe(down)">
                                      <p:cBhvr>
                                        <p:cTn id="73" dur="580">
                                          <p:stCondLst>
                                            <p:cond delay="0"/>
                                          </p:stCondLst>
                                        </p:cTn>
                                        <p:tgtEl>
                                          <p:spTgt spid="3">
                                            <p:txEl>
                                              <p:pRg st="4" end="4"/>
                                            </p:txEl>
                                          </p:spTgt>
                                        </p:tgtEl>
                                      </p:cBhvr>
                                    </p:animEffect>
                                    <p:anim calcmode="lin" valueType="num">
                                      <p:cBhvr>
                                        <p:cTn id="7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3">
                                            <p:txEl>
                                              <p:pRg st="4" end="4"/>
                                            </p:txEl>
                                          </p:spTgt>
                                        </p:tgtEl>
                                      </p:cBhvr>
                                      <p:to x="100000" y="60000"/>
                                    </p:animScale>
                                    <p:animScale>
                                      <p:cBhvr>
                                        <p:cTn id="80" dur="166" decel="50000">
                                          <p:stCondLst>
                                            <p:cond delay="676"/>
                                          </p:stCondLst>
                                        </p:cTn>
                                        <p:tgtEl>
                                          <p:spTgt spid="3">
                                            <p:txEl>
                                              <p:pRg st="4" end="4"/>
                                            </p:txEl>
                                          </p:spTgt>
                                        </p:tgtEl>
                                      </p:cBhvr>
                                      <p:to x="100000" y="100000"/>
                                    </p:animScale>
                                    <p:animScale>
                                      <p:cBhvr>
                                        <p:cTn id="81" dur="26">
                                          <p:stCondLst>
                                            <p:cond delay="1312"/>
                                          </p:stCondLst>
                                        </p:cTn>
                                        <p:tgtEl>
                                          <p:spTgt spid="3">
                                            <p:txEl>
                                              <p:pRg st="4" end="4"/>
                                            </p:txEl>
                                          </p:spTgt>
                                        </p:tgtEl>
                                      </p:cBhvr>
                                      <p:to x="100000" y="80000"/>
                                    </p:animScale>
                                    <p:animScale>
                                      <p:cBhvr>
                                        <p:cTn id="82" dur="166" decel="50000">
                                          <p:stCondLst>
                                            <p:cond delay="1338"/>
                                          </p:stCondLst>
                                        </p:cTn>
                                        <p:tgtEl>
                                          <p:spTgt spid="3">
                                            <p:txEl>
                                              <p:pRg st="4" end="4"/>
                                            </p:txEl>
                                          </p:spTgt>
                                        </p:tgtEl>
                                      </p:cBhvr>
                                      <p:to x="100000" y="100000"/>
                                    </p:animScale>
                                    <p:animScale>
                                      <p:cBhvr>
                                        <p:cTn id="83" dur="26">
                                          <p:stCondLst>
                                            <p:cond delay="1642"/>
                                          </p:stCondLst>
                                        </p:cTn>
                                        <p:tgtEl>
                                          <p:spTgt spid="3">
                                            <p:txEl>
                                              <p:pRg st="4" end="4"/>
                                            </p:txEl>
                                          </p:spTgt>
                                        </p:tgtEl>
                                      </p:cBhvr>
                                      <p:to x="100000" y="90000"/>
                                    </p:animScale>
                                    <p:animScale>
                                      <p:cBhvr>
                                        <p:cTn id="84" dur="166" decel="50000">
                                          <p:stCondLst>
                                            <p:cond delay="1668"/>
                                          </p:stCondLst>
                                        </p:cTn>
                                        <p:tgtEl>
                                          <p:spTgt spid="3">
                                            <p:txEl>
                                              <p:pRg st="4" end="4"/>
                                            </p:txEl>
                                          </p:spTgt>
                                        </p:tgtEl>
                                      </p:cBhvr>
                                      <p:to x="100000" y="100000"/>
                                    </p:animScale>
                                    <p:animScale>
                                      <p:cBhvr>
                                        <p:cTn id="85" dur="26">
                                          <p:stCondLst>
                                            <p:cond delay="1808"/>
                                          </p:stCondLst>
                                        </p:cTn>
                                        <p:tgtEl>
                                          <p:spTgt spid="3">
                                            <p:txEl>
                                              <p:pRg st="4" end="4"/>
                                            </p:txEl>
                                          </p:spTgt>
                                        </p:tgtEl>
                                      </p:cBhvr>
                                      <p:to x="100000" y="95000"/>
                                    </p:animScale>
                                    <p:animScale>
                                      <p:cBhvr>
                                        <p:cTn id="86" dur="166" decel="50000">
                                          <p:stCondLst>
                                            <p:cond delay="1834"/>
                                          </p:stCondLst>
                                        </p:cTn>
                                        <p:tgtEl>
                                          <p:spTgt spid="3">
                                            <p:txEl>
                                              <p:pRg st="4" end="4"/>
                                            </p:txEl>
                                          </p:spTgt>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3">
                                            <p:txEl>
                                              <p:pRg st="5" end="5"/>
                                            </p:txEl>
                                          </p:spTgt>
                                        </p:tgtEl>
                                        <p:attrNameLst>
                                          <p:attrName>style.visibility</p:attrName>
                                        </p:attrNameLst>
                                      </p:cBhvr>
                                      <p:to>
                                        <p:strVal val="visible"/>
                                      </p:to>
                                    </p:set>
                                    <p:animEffect transition="in" filter="wipe(down)">
                                      <p:cBhvr>
                                        <p:cTn id="89" dur="580">
                                          <p:stCondLst>
                                            <p:cond delay="0"/>
                                          </p:stCondLst>
                                        </p:cTn>
                                        <p:tgtEl>
                                          <p:spTgt spid="3">
                                            <p:txEl>
                                              <p:pRg st="5" end="5"/>
                                            </p:txEl>
                                          </p:spTgt>
                                        </p:tgtEl>
                                      </p:cBhvr>
                                    </p:animEffect>
                                    <p:anim calcmode="lin" valueType="num">
                                      <p:cBhvr>
                                        <p:cTn id="90"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5" dur="26">
                                          <p:stCondLst>
                                            <p:cond delay="650"/>
                                          </p:stCondLst>
                                        </p:cTn>
                                        <p:tgtEl>
                                          <p:spTgt spid="3">
                                            <p:txEl>
                                              <p:pRg st="5" end="5"/>
                                            </p:txEl>
                                          </p:spTgt>
                                        </p:tgtEl>
                                      </p:cBhvr>
                                      <p:to x="100000" y="60000"/>
                                    </p:animScale>
                                    <p:animScale>
                                      <p:cBhvr>
                                        <p:cTn id="96" dur="166" decel="50000">
                                          <p:stCondLst>
                                            <p:cond delay="676"/>
                                          </p:stCondLst>
                                        </p:cTn>
                                        <p:tgtEl>
                                          <p:spTgt spid="3">
                                            <p:txEl>
                                              <p:pRg st="5" end="5"/>
                                            </p:txEl>
                                          </p:spTgt>
                                        </p:tgtEl>
                                      </p:cBhvr>
                                      <p:to x="100000" y="100000"/>
                                    </p:animScale>
                                    <p:animScale>
                                      <p:cBhvr>
                                        <p:cTn id="97" dur="26">
                                          <p:stCondLst>
                                            <p:cond delay="1312"/>
                                          </p:stCondLst>
                                        </p:cTn>
                                        <p:tgtEl>
                                          <p:spTgt spid="3">
                                            <p:txEl>
                                              <p:pRg st="5" end="5"/>
                                            </p:txEl>
                                          </p:spTgt>
                                        </p:tgtEl>
                                      </p:cBhvr>
                                      <p:to x="100000" y="80000"/>
                                    </p:animScale>
                                    <p:animScale>
                                      <p:cBhvr>
                                        <p:cTn id="98" dur="166" decel="50000">
                                          <p:stCondLst>
                                            <p:cond delay="1338"/>
                                          </p:stCondLst>
                                        </p:cTn>
                                        <p:tgtEl>
                                          <p:spTgt spid="3">
                                            <p:txEl>
                                              <p:pRg st="5" end="5"/>
                                            </p:txEl>
                                          </p:spTgt>
                                        </p:tgtEl>
                                      </p:cBhvr>
                                      <p:to x="100000" y="100000"/>
                                    </p:animScale>
                                    <p:animScale>
                                      <p:cBhvr>
                                        <p:cTn id="99" dur="26">
                                          <p:stCondLst>
                                            <p:cond delay="1642"/>
                                          </p:stCondLst>
                                        </p:cTn>
                                        <p:tgtEl>
                                          <p:spTgt spid="3">
                                            <p:txEl>
                                              <p:pRg st="5" end="5"/>
                                            </p:txEl>
                                          </p:spTgt>
                                        </p:tgtEl>
                                      </p:cBhvr>
                                      <p:to x="100000" y="90000"/>
                                    </p:animScale>
                                    <p:animScale>
                                      <p:cBhvr>
                                        <p:cTn id="100" dur="166" decel="50000">
                                          <p:stCondLst>
                                            <p:cond delay="1668"/>
                                          </p:stCondLst>
                                        </p:cTn>
                                        <p:tgtEl>
                                          <p:spTgt spid="3">
                                            <p:txEl>
                                              <p:pRg st="5" end="5"/>
                                            </p:txEl>
                                          </p:spTgt>
                                        </p:tgtEl>
                                      </p:cBhvr>
                                      <p:to x="100000" y="100000"/>
                                    </p:animScale>
                                    <p:animScale>
                                      <p:cBhvr>
                                        <p:cTn id="101" dur="26">
                                          <p:stCondLst>
                                            <p:cond delay="1808"/>
                                          </p:stCondLst>
                                        </p:cTn>
                                        <p:tgtEl>
                                          <p:spTgt spid="3">
                                            <p:txEl>
                                              <p:pRg st="5" end="5"/>
                                            </p:txEl>
                                          </p:spTgt>
                                        </p:tgtEl>
                                      </p:cBhvr>
                                      <p:to x="100000" y="95000"/>
                                    </p:animScale>
                                    <p:animScale>
                                      <p:cBhvr>
                                        <p:cTn id="102" dur="166" decel="50000">
                                          <p:stCondLst>
                                            <p:cond delay="1834"/>
                                          </p:stCondLst>
                                        </p:cTn>
                                        <p:tgtEl>
                                          <p:spTgt spid="3">
                                            <p:txEl>
                                              <p:pRg st="5" end="5"/>
                                            </p:txEl>
                                          </p:spTgt>
                                        </p:tgtEl>
                                      </p:cBhvr>
                                      <p:to x="100000" y="100000"/>
                                    </p:animScale>
                                  </p:childTnLst>
                                </p:cTn>
                              </p:par>
                            </p:childTnLst>
                          </p:cTn>
                        </p:par>
                      </p:childTnLst>
                    </p:cTn>
                  </p:par>
                  <p:par>
                    <p:cTn id="103" fill="hold">
                      <p:stCondLst>
                        <p:cond delay="indefinite"/>
                      </p:stCondLst>
                      <p:childTnLst>
                        <p:par>
                          <p:cTn id="104" fill="hold">
                            <p:stCondLst>
                              <p:cond delay="0"/>
                            </p:stCondLst>
                            <p:childTnLst>
                              <p:par>
                                <p:cTn id="105" presetID="26" presetClass="entr" presetSubtype="0" fill="hold" grpId="0" nodeType="clickEffect">
                                  <p:stCondLst>
                                    <p:cond delay="0"/>
                                  </p:stCondLst>
                                  <p:childTnLst>
                                    <p:set>
                                      <p:cBhvr>
                                        <p:cTn id="106" dur="1" fill="hold">
                                          <p:stCondLst>
                                            <p:cond delay="0"/>
                                          </p:stCondLst>
                                        </p:cTn>
                                        <p:tgtEl>
                                          <p:spTgt spid="3">
                                            <p:txEl>
                                              <p:pRg st="6" end="6"/>
                                            </p:txEl>
                                          </p:spTgt>
                                        </p:tgtEl>
                                        <p:attrNameLst>
                                          <p:attrName>style.visibility</p:attrName>
                                        </p:attrNameLst>
                                      </p:cBhvr>
                                      <p:to>
                                        <p:strVal val="visible"/>
                                      </p:to>
                                    </p:set>
                                    <p:animEffect transition="in" filter="wipe(down)">
                                      <p:cBhvr>
                                        <p:cTn id="107" dur="580">
                                          <p:stCondLst>
                                            <p:cond delay="0"/>
                                          </p:stCondLst>
                                        </p:cTn>
                                        <p:tgtEl>
                                          <p:spTgt spid="3">
                                            <p:txEl>
                                              <p:pRg st="6" end="6"/>
                                            </p:txEl>
                                          </p:spTgt>
                                        </p:tgtEl>
                                      </p:cBhvr>
                                    </p:animEffect>
                                    <p:anim calcmode="lin" valueType="num">
                                      <p:cBhvr>
                                        <p:cTn id="108"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09"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0"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1"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12"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13" dur="26">
                                          <p:stCondLst>
                                            <p:cond delay="650"/>
                                          </p:stCondLst>
                                        </p:cTn>
                                        <p:tgtEl>
                                          <p:spTgt spid="3">
                                            <p:txEl>
                                              <p:pRg st="6" end="6"/>
                                            </p:txEl>
                                          </p:spTgt>
                                        </p:tgtEl>
                                      </p:cBhvr>
                                      <p:to x="100000" y="60000"/>
                                    </p:animScale>
                                    <p:animScale>
                                      <p:cBhvr>
                                        <p:cTn id="114" dur="166" decel="50000">
                                          <p:stCondLst>
                                            <p:cond delay="676"/>
                                          </p:stCondLst>
                                        </p:cTn>
                                        <p:tgtEl>
                                          <p:spTgt spid="3">
                                            <p:txEl>
                                              <p:pRg st="6" end="6"/>
                                            </p:txEl>
                                          </p:spTgt>
                                        </p:tgtEl>
                                      </p:cBhvr>
                                      <p:to x="100000" y="100000"/>
                                    </p:animScale>
                                    <p:animScale>
                                      <p:cBhvr>
                                        <p:cTn id="115" dur="26">
                                          <p:stCondLst>
                                            <p:cond delay="1312"/>
                                          </p:stCondLst>
                                        </p:cTn>
                                        <p:tgtEl>
                                          <p:spTgt spid="3">
                                            <p:txEl>
                                              <p:pRg st="6" end="6"/>
                                            </p:txEl>
                                          </p:spTgt>
                                        </p:tgtEl>
                                      </p:cBhvr>
                                      <p:to x="100000" y="80000"/>
                                    </p:animScale>
                                    <p:animScale>
                                      <p:cBhvr>
                                        <p:cTn id="116" dur="166" decel="50000">
                                          <p:stCondLst>
                                            <p:cond delay="1338"/>
                                          </p:stCondLst>
                                        </p:cTn>
                                        <p:tgtEl>
                                          <p:spTgt spid="3">
                                            <p:txEl>
                                              <p:pRg st="6" end="6"/>
                                            </p:txEl>
                                          </p:spTgt>
                                        </p:tgtEl>
                                      </p:cBhvr>
                                      <p:to x="100000" y="100000"/>
                                    </p:animScale>
                                    <p:animScale>
                                      <p:cBhvr>
                                        <p:cTn id="117" dur="26">
                                          <p:stCondLst>
                                            <p:cond delay="1642"/>
                                          </p:stCondLst>
                                        </p:cTn>
                                        <p:tgtEl>
                                          <p:spTgt spid="3">
                                            <p:txEl>
                                              <p:pRg st="6" end="6"/>
                                            </p:txEl>
                                          </p:spTgt>
                                        </p:tgtEl>
                                      </p:cBhvr>
                                      <p:to x="100000" y="90000"/>
                                    </p:animScale>
                                    <p:animScale>
                                      <p:cBhvr>
                                        <p:cTn id="118" dur="166" decel="50000">
                                          <p:stCondLst>
                                            <p:cond delay="1668"/>
                                          </p:stCondLst>
                                        </p:cTn>
                                        <p:tgtEl>
                                          <p:spTgt spid="3">
                                            <p:txEl>
                                              <p:pRg st="6" end="6"/>
                                            </p:txEl>
                                          </p:spTgt>
                                        </p:tgtEl>
                                      </p:cBhvr>
                                      <p:to x="100000" y="100000"/>
                                    </p:animScale>
                                    <p:animScale>
                                      <p:cBhvr>
                                        <p:cTn id="119" dur="26">
                                          <p:stCondLst>
                                            <p:cond delay="1808"/>
                                          </p:stCondLst>
                                        </p:cTn>
                                        <p:tgtEl>
                                          <p:spTgt spid="3">
                                            <p:txEl>
                                              <p:pRg st="6" end="6"/>
                                            </p:txEl>
                                          </p:spTgt>
                                        </p:tgtEl>
                                      </p:cBhvr>
                                      <p:to x="100000" y="95000"/>
                                    </p:animScale>
                                    <p:animScale>
                                      <p:cBhvr>
                                        <p:cTn id="120" dur="166" decel="50000">
                                          <p:stCondLst>
                                            <p:cond delay="1834"/>
                                          </p:stCondLst>
                                        </p:cTn>
                                        <p:tgtEl>
                                          <p:spTgt spid="3">
                                            <p:txEl>
                                              <p:pRg st="6" end="6"/>
                                            </p:txEl>
                                          </p:spTgt>
                                        </p:tgtEl>
                                      </p:cBhvr>
                                      <p:to x="100000" y="100000"/>
                                    </p:animScale>
                                  </p:childTnLst>
                                </p:cTn>
                              </p:par>
                            </p:childTnLst>
                          </p:cTn>
                        </p:par>
                      </p:childTnLst>
                    </p:cTn>
                  </p:par>
                  <p:par>
                    <p:cTn id="121" fill="hold">
                      <p:stCondLst>
                        <p:cond delay="indefinite"/>
                      </p:stCondLst>
                      <p:childTnLst>
                        <p:par>
                          <p:cTn id="122" fill="hold">
                            <p:stCondLst>
                              <p:cond delay="0"/>
                            </p:stCondLst>
                            <p:childTnLst>
                              <p:par>
                                <p:cTn id="123" presetID="26" presetClass="entr" presetSubtype="0" fill="hold" grpId="0" nodeType="clickEffect">
                                  <p:stCondLst>
                                    <p:cond delay="0"/>
                                  </p:stCondLst>
                                  <p:childTnLst>
                                    <p:set>
                                      <p:cBhvr>
                                        <p:cTn id="124" dur="1" fill="hold">
                                          <p:stCondLst>
                                            <p:cond delay="0"/>
                                          </p:stCondLst>
                                        </p:cTn>
                                        <p:tgtEl>
                                          <p:spTgt spid="3">
                                            <p:txEl>
                                              <p:pRg st="7" end="7"/>
                                            </p:txEl>
                                          </p:spTgt>
                                        </p:tgtEl>
                                        <p:attrNameLst>
                                          <p:attrName>style.visibility</p:attrName>
                                        </p:attrNameLst>
                                      </p:cBhvr>
                                      <p:to>
                                        <p:strVal val="visible"/>
                                      </p:to>
                                    </p:set>
                                    <p:animEffect transition="in" filter="wipe(down)">
                                      <p:cBhvr>
                                        <p:cTn id="125" dur="580">
                                          <p:stCondLst>
                                            <p:cond delay="0"/>
                                          </p:stCondLst>
                                        </p:cTn>
                                        <p:tgtEl>
                                          <p:spTgt spid="3">
                                            <p:txEl>
                                              <p:pRg st="7" end="7"/>
                                            </p:txEl>
                                          </p:spTgt>
                                        </p:tgtEl>
                                      </p:cBhvr>
                                    </p:animEffect>
                                    <p:anim calcmode="lin" valueType="num">
                                      <p:cBhvr>
                                        <p:cTn id="126"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1" dur="26">
                                          <p:stCondLst>
                                            <p:cond delay="650"/>
                                          </p:stCondLst>
                                        </p:cTn>
                                        <p:tgtEl>
                                          <p:spTgt spid="3">
                                            <p:txEl>
                                              <p:pRg st="7" end="7"/>
                                            </p:txEl>
                                          </p:spTgt>
                                        </p:tgtEl>
                                      </p:cBhvr>
                                      <p:to x="100000" y="60000"/>
                                    </p:animScale>
                                    <p:animScale>
                                      <p:cBhvr>
                                        <p:cTn id="132" dur="166" decel="50000">
                                          <p:stCondLst>
                                            <p:cond delay="676"/>
                                          </p:stCondLst>
                                        </p:cTn>
                                        <p:tgtEl>
                                          <p:spTgt spid="3">
                                            <p:txEl>
                                              <p:pRg st="7" end="7"/>
                                            </p:txEl>
                                          </p:spTgt>
                                        </p:tgtEl>
                                      </p:cBhvr>
                                      <p:to x="100000" y="100000"/>
                                    </p:animScale>
                                    <p:animScale>
                                      <p:cBhvr>
                                        <p:cTn id="133" dur="26">
                                          <p:stCondLst>
                                            <p:cond delay="1312"/>
                                          </p:stCondLst>
                                        </p:cTn>
                                        <p:tgtEl>
                                          <p:spTgt spid="3">
                                            <p:txEl>
                                              <p:pRg st="7" end="7"/>
                                            </p:txEl>
                                          </p:spTgt>
                                        </p:tgtEl>
                                      </p:cBhvr>
                                      <p:to x="100000" y="80000"/>
                                    </p:animScale>
                                    <p:animScale>
                                      <p:cBhvr>
                                        <p:cTn id="134" dur="166" decel="50000">
                                          <p:stCondLst>
                                            <p:cond delay="1338"/>
                                          </p:stCondLst>
                                        </p:cTn>
                                        <p:tgtEl>
                                          <p:spTgt spid="3">
                                            <p:txEl>
                                              <p:pRg st="7" end="7"/>
                                            </p:txEl>
                                          </p:spTgt>
                                        </p:tgtEl>
                                      </p:cBhvr>
                                      <p:to x="100000" y="100000"/>
                                    </p:animScale>
                                    <p:animScale>
                                      <p:cBhvr>
                                        <p:cTn id="135" dur="26">
                                          <p:stCondLst>
                                            <p:cond delay="1642"/>
                                          </p:stCondLst>
                                        </p:cTn>
                                        <p:tgtEl>
                                          <p:spTgt spid="3">
                                            <p:txEl>
                                              <p:pRg st="7" end="7"/>
                                            </p:txEl>
                                          </p:spTgt>
                                        </p:tgtEl>
                                      </p:cBhvr>
                                      <p:to x="100000" y="90000"/>
                                    </p:animScale>
                                    <p:animScale>
                                      <p:cBhvr>
                                        <p:cTn id="136" dur="166" decel="50000">
                                          <p:stCondLst>
                                            <p:cond delay="1668"/>
                                          </p:stCondLst>
                                        </p:cTn>
                                        <p:tgtEl>
                                          <p:spTgt spid="3">
                                            <p:txEl>
                                              <p:pRg st="7" end="7"/>
                                            </p:txEl>
                                          </p:spTgt>
                                        </p:tgtEl>
                                      </p:cBhvr>
                                      <p:to x="100000" y="100000"/>
                                    </p:animScale>
                                    <p:animScale>
                                      <p:cBhvr>
                                        <p:cTn id="137" dur="26">
                                          <p:stCondLst>
                                            <p:cond delay="1808"/>
                                          </p:stCondLst>
                                        </p:cTn>
                                        <p:tgtEl>
                                          <p:spTgt spid="3">
                                            <p:txEl>
                                              <p:pRg st="7" end="7"/>
                                            </p:txEl>
                                          </p:spTgt>
                                        </p:tgtEl>
                                      </p:cBhvr>
                                      <p:to x="100000" y="95000"/>
                                    </p:animScale>
                                    <p:animScale>
                                      <p:cBhvr>
                                        <p:cTn id="138"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Causes of GBV</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2000" dirty="0" smtClean="0"/>
              <a:t>Culture: society has accepted violence as a legitimate means of solving conflicts</a:t>
            </a:r>
          </a:p>
          <a:p>
            <a:pPr>
              <a:buFont typeface="Wingdings" panose="05000000000000000000" pitchFamily="2" charset="2"/>
              <a:buChar char="v"/>
            </a:pPr>
            <a:r>
              <a:rPr lang="en-US" sz="2000" dirty="0" smtClean="0"/>
              <a:t>Media: media peddles sex and violence to children</a:t>
            </a:r>
          </a:p>
          <a:p>
            <a:pPr>
              <a:buFont typeface="Wingdings" panose="05000000000000000000" pitchFamily="2" charset="2"/>
              <a:buChar char="v"/>
            </a:pPr>
            <a:r>
              <a:rPr lang="en-US" sz="2000" dirty="0" smtClean="0"/>
              <a:t>Social isolation</a:t>
            </a:r>
          </a:p>
          <a:p>
            <a:pPr>
              <a:buFont typeface="Wingdings" panose="05000000000000000000" pitchFamily="2" charset="2"/>
              <a:buChar char="v"/>
            </a:pPr>
            <a:r>
              <a:rPr lang="en-US" sz="2000" dirty="0" smtClean="0"/>
              <a:t>Poverty </a:t>
            </a:r>
          </a:p>
          <a:p>
            <a:pPr>
              <a:buFont typeface="Wingdings" panose="05000000000000000000" pitchFamily="2" charset="2"/>
              <a:buChar char="v"/>
            </a:pPr>
            <a:r>
              <a:rPr lang="en-US" sz="2000" dirty="0" smtClean="0"/>
              <a:t>Alcohol and drug abuse</a:t>
            </a:r>
          </a:p>
          <a:p>
            <a:pPr>
              <a:buFont typeface="Wingdings" panose="05000000000000000000" pitchFamily="2" charset="2"/>
              <a:buChar char="v"/>
            </a:pPr>
            <a:r>
              <a:rPr lang="en-US" sz="2000" dirty="0" smtClean="0"/>
              <a:t>Father modelling abuse towards the mother </a:t>
            </a:r>
          </a:p>
          <a:p>
            <a:pPr>
              <a:buFont typeface="Wingdings" panose="05000000000000000000" pitchFamily="2" charset="2"/>
              <a:buChar char="v"/>
            </a:pPr>
            <a:r>
              <a:rPr lang="en-US" sz="2000" dirty="0" smtClean="0"/>
              <a:t>Lack of violence prevention programs in the society</a:t>
            </a:r>
            <a:endParaRPr lang="en-US" sz="2000" dirty="0"/>
          </a:p>
        </p:txBody>
      </p:sp>
      <p:sp>
        <p:nvSpPr>
          <p:cNvPr id="4" name="Date Placeholder 3"/>
          <p:cNvSpPr>
            <a:spLocks noGrp="1"/>
          </p:cNvSpPr>
          <p:nvPr>
            <p:ph type="dt" sz="half" idx="10"/>
          </p:nvPr>
        </p:nvSpPr>
        <p:spPr/>
        <p:txBody>
          <a:bodyPr/>
          <a:lstStyle/>
          <a:p>
            <a:fld id="{77510EB3-7C0F-4EA6-B678-8D68AA05D174}"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33</a:t>
            </a:fld>
            <a:endParaRPr lang="en-US" dirty="0"/>
          </a:p>
        </p:txBody>
      </p:sp>
    </p:spTree>
    <p:extLst>
      <p:ext uri="{BB962C8B-B14F-4D97-AF65-F5344CB8AC3E}">
        <p14:creationId xmlns:p14="http://schemas.microsoft.com/office/powerpoint/2010/main" val="29660527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790"/>
            <a:ext cx="8596668" cy="746974"/>
          </a:xfrm>
        </p:spPr>
        <p:txBody>
          <a:bodyPr>
            <a:normAutofit fontScale="90000"/>
          </a:bodyPr>
          <a:lstStyle/>
          <a:p>
            <a:pPr algn="ctr"/>
            <a:r>
              <a:rPr lang="en-US" dirty="0" smtClean="0"/>
              <a:t>               Types of GBV</a:t>
            </a:r>
            <a:endParaRPr lang="en-US" dirty="0"/>
          </a:p>
        </p:txBody>
      </p:sp>
      <p:sp>
        <p:nvSpPr>
          <p:cNvPr id="3" name="Content Placeholder 2"/>
          <p:cNvSpPr>
            <a:spLocks noGrp="1"/>
          </p:cNvSpPr>
          <p:nvPr>
            <p:ph idx="1"/>
          </p:nvPr>
        </p:nvSpPr>
        <p:spPr>
          <a:xfrm>
            <a:off x="677333" y="875765"/>
            <a:ext cx="11171229" cy="5537914"/>
          </a:xfrm>
        </p:spPr>
        <p:txBody>
          <a:bodyPr>
            <a:noAutofit/>
          </a:bodyPr>
          <a:lstStyle/>
          <a:p>
            <a:pPr>
              <a:lnSpc>
                <a:spcPct val="80000"/>
              </a:lnSpc>
              <a:spcBef>
                <a:spcPct val="50000"/>
              </a:spcBef>
              <a:buAutoNum type="arabicPeriod"/>
            </a:pPr>
            <a:r>
              <a:rPr lang="en-GB" altLang="en-US" sz="1600" b="1" dirty="0" smtClean="0">
                <a:latin typeface="Georgia" panose="02040502050405020303" pitchFamily="18" charset="0"/>
              </a:rPr>
              <a:t>DIRECT VIOLENCE</a:t>
            </a:r>
          </a:p>
          <a:p>
            <a:pPr marL="0" indent="0">
              <a:lnSpc>
                <a:spcPct val="80000"/>
              </a:lnSpc>
              <a:spcBef>
                <a:spcPct val="50000"/>
              </a:spcBef>
              <a:buNone/>
            </a:pPr>
            <a:endParaRPr lang="en-GB" altLang="en-US" sz="1600" b="1" dirty="0" smtClean="0">
              <a:latin typeface="Georgia" panose="02040502050405020303" pitchFamily="18" charset="0"/>
            </a:endParaRPr>
          </a:p>
          <a:p>
            <a:pPr>
              <a:lnSpc>
                <a:spcPct val="80000"/>
              </a:lnSpc>
              <a:spcBef>
                <a:spcPct val="50000"/>
              </a:spcBef>
              <a:buFont typeface="Wingdings" panose="05000000000000000000" pitchFamily="2" charset="2"/>
              <a:buChar char="v"/>
            </a:pPr>
            <a:r>
              <a:rPr lang="en-GB" altLang="en-US" sz="1600" b="1" dirty="0" smtClean="0">
                <a:latin typeface="Georgia" panose="02040502050405020303" pitchFamily="18" charset="0"/>
              </a:rPr>
              <a:t>Sexual </a:t>
            </a:r>
            <a:r>
              <a:rPr lang="en-GB" altLang="en-US" sz="1600" b="1" dirty="0">
                <a:latin typeface="Georgia" panose="02040502050405020303" pitchFamily="18" charset="0"/>
              </a:rPr>
              <a:t>violence</a:t>
            </a:r>
            <a:r>
              <a:rPr lang="en-GB" altLang="en-US" sz="1600" dirty="0">
                <a:latin typeface="Georgia" panose="02040502050405020303" pitchFamily="18" charset="0"/>
              </a:rPr>
              <a:t> </a:t>
            </a:r>
          </a:p>
          <a:p>
            <a:pPr lvl="1">
              <a:lnSpc>
                <a:spcPct val="80000"/>
              </a:lnSpc>
              <a:spcBef>
                <a:spcPct val="25000"/>
              </a:spcBef>
              <a:buFont typeface="Wingdings" panose="05000000000000000000" pitchFamily="2" charset="2"/>
              <a:buChar char="§"/>
            </a:pPr>
            <a:r>
              <a:rPr lang="en-GB" altLang="en-US" dirty="0" smtClean="0">
                <a:latin typeface="Georgia" panose="02040502050405020303" pitchFamily="18" charset="0"/>
              </a:rPr>
              <a:t>Rape</a:t>
            </a:r>
          </a:p>
          <a:p>
            <a:pPr lvl="1">
              <a:lnSpc>
                <a:spcPct val="80000"/>
              </a:lnSpc>
              <a:spcBef>
                <a:spcPct val="25000"/>
              </a:spcBef>
              <a:buFont typeface="Wingdings" panose="05000000000000000000" pitchFamily="2" charset="2"/>
              <a:buChar char="§"/>
            </a:pPr>
            <a:r>
              <a:rPr lang="en-GB" altLang="en-US" dirty="0" smtClean="0">
                <a:latin typeface="Georgia" panose="02040502050405020303" pitchFamily="18" charset="0"/>
              </a:rPr>
              <a:t>Sexual assault</a:t>
            </a:r>
          </a:p>
          <a:p>
            <a:pPr lvl="1">
              <a:lnSpc>
                <a:spcPct val="80000"/>
              </a:lnSpc>
              <a:spcBef>
                <a:spcPct val="25000"/>
              </a:spcBef>
              <a:buFont typeface="Wingdings" panose="05000000000000000000" pitchFamily="2" charset="2"/>
              <a:buChar char="§"/>
            </a:pPr>
            <a:r>
              <a:rPr lang="en-GB" altLang="en-US" dirty="0" smtClean="0">
                <a:latin typeface="Georgia" panose="02040502050405020303" pitchFamily="18" charset="0"/>
              </a:rPr>
              <a:t>Sexual harassment in public and private spheres</a:t>
            </a:r>
            <a:endParaRPr lang="en-GB" altLang="en-US" dirty="0">
              <a:latin typeface="Georgia" panose="02040502050405020303" pitchFamily="18" charset="0"/>
            </a:endParaRPr>
          </a:p>
          <a:p>
            <a:pPr>
              <a:lnSpc>
                <a:spcPct val="80000"/>
              </a:lnSpc>
              <a:spcBef>
                <a:spcPct val="50000"/>
              </a:spcBef>
              <a:buFont typeface="Wingdings" panose="05000000000000000000" pitchFamily="2" charset="2"/>
              <a:buChar char="v"/>
            </a:pPr>
            <a:r>
              <a:rPr lang="en-GB" altLang="en-US" sz="1600" b="1" dirty="0" smtClean="0">
                <a:latin typeface="Georgia" panose="02040502050405020303" pitchFamily="18" charset="0"/>
              </a:rPr>
              <a:t>Trafficking in  human beings, slavery, and sexual exploitation</a:t>
            </a:r>
            <a:endParaRPr lang="en-GB" altLang="en-US" sz="1600" b="1" dirty="0">
              <a:latin typeface="Georgia" panose="02040502050405020303" pitchFamily="18" charset="0"/>
            </a:endParaRPr>
          </a:p>
          <a:p>
            <a:pPr>
              <a:lnSpc>
                <a:spcPct val="80000"/>
              </a:lnSpc>
              <a:spcBef>
                <a:spcPct val="50000"/>
              </a:spcBef>
              <a:buFont typeface="Wingdings" panose="05000000000000000000" pitchFamily="2" charset="2"/>
              <a:buChar char="v"/>
            </a:pPr>
            <a:r>
              <a:rPr lang="en-GB" altLang="en-US" sz="1600" b="1" dirty="0">
                <a:latin typeface="Georgia" panose="02040502050405020303" pitchFamily="18" charset="0"/>
              </a:rPr>
              <a:t>Domestic </a:t>
            </a:r>
            <a:r>
              <a:rPr lang="en-GB" altLang="en-US" sz="1600" b="1" dirty="0" smtClean="0">
                <a:latin typeface="Georgia" panose="02040502050405020303" pitchFamily="18" charset="0"/>
              </a:rPr>
              <a:t>Violence</a:t>
            </a:r>
            <a:endParaRPr lang="en-GB" altLang="en-US" sz="1600" b="1" dirty="0">
              <a:latin typeface="Georgia" panose="02040502050405020303" pitchFamily="18" charset="0"/>
            </a:endParaRPr>
          </a:p>
          <a:p>
            <a:pPr lvl="1">
              <a:lnSpc>
                <a:spcPct val="80000"/>
              </a:lnSpc>
              <a:spcBef>
                <a:spcPct val="25000"/>
              </a:spcBef>
              <a:buFont typeface="Wingdings" panose="05000000000000000000" pitchFamily="2" charset="2"/>
              <a:buChar char="§"/>
            </a:pPr>
            <a:r>
              <a:rPr lang="en-GB" altLang="en-US" dirty="0" smtClean="0">
                <a:latin typeface="Georgia" panose="02040502050405020303" pitchFamily="18" charset="0"/>
              </a:rPr>
              <a:t>Physical assaults</a:t>
            </a:r>
            <a:endParaRPr lang="en-GB" altLang="en-US" dirty="0">
              <a:latin typeface="Georgia" panose="02040502050405020303" pitchFamily="18" charset="0"/>
            </a:endParaRPr>
          </a:p>
          <a:p>
            <a:pPr>
              <a:lnSpc>
                <a:spcPct val="80000"/>
              </a:lnSpc>
              <a:spcBef>
                <a:spcPct val="50000"/>
              </a:spcBef>
              <a:buFont typeface="Wingdings" panose="05000000000000000000" pitchFamily="2" charset="2"/>
              <a:buChar char="v"/>
            </a:pPr>
            <a:r>
              <a:rPr lang="en-GB" altLang="en-US" sz="1600" b="1" dirty="0">
                <a:latin typeface="Georgia" panose="02040502050405020303" pitchFamily="18" charset="0"/>
              </a:rPr>
              <a:t>Harmful traditional practices</a:t>
            </a:r>
          </a:p>
          <a:p>
            <a:pPr lvl="1">
              <a:lnSpc>
                <a:spcPct val="80000"/>
              </a:lnSpc>
              <a:spcBef>
                <a:spcPct val="25000"/>
              </a:spcBef>
              <a:buFont typeface="Wingdings" panose="05000000000000000000" pitchFamily="2" charset="2"/>
              <a:buChar char="§"/>
            </a:pPr>
            <a:r>
              <a:rPr lang="en-GB" altLang="en-US" dirty="0">
                <a:latin typeface="Georgia" panose="02040502050405020303" pitchFamily="18" charset="0"/>
              </a:rPr>
              <a:t>FGM, </a:t>
            </a:r>
            <a:endParaRPr lang="en-GB" altLang="en-US" dirty="0" smtClean="0">
              <a:latin typeface="Georgia" panose="02040502050405020303" pitchFamily="18" charset="0"/>
            </a:endParaRPr>
          </a:p>
          <a:p>
            <a:pPr lvl="1">
              <a:lnSpc>
                <a:spcPct val="80000"/>
              </a:lnSpc>
              <a:spcBef>
                <a:spcPct val="25000"/>
              </a:spcBef>
              <a:buFont typeface="Wingdings" panose="05000000000000000000" pitchFamily="2" charset="2"/>
              <a:buChar char="§"/>
            </a:pPr>
            <a:r>
              <a:rPr lang="en-GB" altLang="en-US" dirty="0">
                <a:latin typeface="Georgia" panose="02040502050405020303" pitchFamily="18" charset="0"/>
              </a:rPr>
              <a:t>F</a:t>
            </a:r>
            <a:r>
              <a:rPr lang="en-GB" altLang="en-US" dirty="0" smtClean="0">
                <a:latin typeface="Georgia" panose="02040502050405020303" pitchFamily="18" charset="0"/>
              </a:rPr>
              <a:t>orced early marriages</a:t>
            </a:r>
            <a:endParaRPr lang="en-GB" altLang="en-US" dirty="0">
              <a:latin typeface="Georgia" panose="02040502050405020303" pitchFamily="18" charset="0"/>
            </a:endParaRPr>
          </a:p>
          <a:p>
            <a:pPr>
              <a:buFont typeface="Wingdings" panose="05000000000000000000" pitchFamily="2" charset="2"/>
              <a:buChar char="v"/>
            </a:pPr>
            <a:r>
              <a:rPr lang="en-US" sz="1600" dirty="0" smtClean="0">
                <a:latin typeface="Georgia" panose="02040502050405020303" pitchFamily="18" charset="0"/>
              </a:rPr>
              <a:t>Emerging Cyber sexual bullying</a:t>
            </a:r>
          </a:p>
          <a:p>
            <a:pPr marL="0" indent="0">
              <a:buNone/>
            </a:pPr>
            <a:r>
              <a:rPr lang="en-US" sz="1600" b="1" dirty="0" smtClean="0">
                <a:solidFill>
                  <a:schemeClr val="accent1"/>
                </a:solidFill>
                <a:latin typeface="Georgia" panose="02040502050405020303" pitchFamily="18" charset="0"/>
              </a:rPr>
              <a:t>2. </a:t>
            </a:r>
            <a:r>
              <a:rPr lang="en-US" sz="1600" b="1" dirty="0" smtClean="0">
                <a:latin typeface="Georgia" panose="02040502050405020303" pitchFamily="18" charset="0"/>
              </a:rPr>
              <a:t>INDIRECT VIOLENCE</a:t>
            </a:r>
          </a:p>
          <a:p>
            <a:pPr>
              <a:buFont typeface="Wingdings" panose="05000000000000000000" pitchFamily="2" charset="2"/>
              <a:buChar char="§"/>
            </a:pPr>
            <a:r>
              <a:rPr lang="en-US" sz="1600" dirty="0" smtClean="0">
                <a:latin typeface="Georgia" panose="02040502050405020303" pitchFamily="18" charset="0"/>
              </a:rPr>
              <a:t>Psychological violence e.g. threats, humiliations, mocking and controlling behaviors</a:t>
            </a:r>
          </a:p>
          <a:p>
            <a:pPr>
              <a:buFont typeface="Wingdings" panose="05000000000000000000" pitchFamily="2" charset="2"/>
              <a:buChar char="§"/>
            </a:pPr>
            <a:r>
              <a:rPr lang="en-US" sz="1600" dirty="0" smtClean="0">
                <a:latin typeface="Georgia" panose="02040502050405020303" pitchFamily="18" charset="0"/>
              </a:rPr>
              <a:t>Economic violence e.g. inaccessibility to financial resources, property, health, education, labour market </a:t>
            </a:r>
          </a:p>
          <a:p>
            <a:pPr marL="0" indent="0">
              <a:buNone/>
            </a:pPr>
            <a:endParaRPr lang="en-US" b="1" dirty="0"/>
          </a:p>
        </p:txBody>
      </p:sp>
      <p:sp>
        <p:nvSpPr>
          <p:cNvPr id="4" name="Date Placeholder 3"/>
          <p:cNvSpPr>
            <a:spLocks noGrp="1"/>
          </p:cNvSpPr>
          <p:nvPr>
            <p:ph type="dt" sz="half" idx="10"/>
          </p:nvPr>
        </p:nvSpPr>
        <p:spPr/>
        <p:txBody>
          <a:bodyPr/>
          <a:lstStyle/>
          <a:p>
            <a:fld id="{C6439CBD-BD1B-4D4E-A876-9EFA8467B164}"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dirty="0"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34</a:t>
            </a:fld>
            <a:endParaRPr lang="en-US" dirty="0"/>
          </a:p>
        </p:txBody>
      </p:sp>
    </p:spTree>
    <p:extLst>
      <p:ext uri="{BB962C8B-B14F-4D97-AF65-F5344CB8AC3E}">
        <p14:creationId xmlns:p14="http://schemas.microsoft.com/office/powerpoint/2010/main" val="137599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1000"/>
                                        <p:tgtEl>
                                          <p:spTgt spid="3">
                                            <p:txEl>
                                              <p:pRg st="9" end="9"/>
                                            </p:txEl>
                                          </p:spTgt>
                                        </p:tgtEl>
                                      </p:cBhvr>
                                    </p:animEffect>
                                    <p:anim calcmode="lin" valueType="num">
                                      <p:cBhvr>
                                        <p:cTn id="5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fade">
                                      <p:cBhvr>
                                        <p:cTn id="60" dur="1000"/>
                                        <p:tgtEl>
                                          <p:spTgt spid="3">
                                            <p:txEl>
                                              <p:pRg st="10" end="10"/>
                                            </p:txEl>
                                          </p:spTgt>
                                        </p:tgtEl>
                                      </p:cBhvr>
                                    </p:animEffect>
                                    <p:anim calcmode="lin" valueType="num">
                                      <p:cBhvr>
                                        <p:cTn id="6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Effect transition="in" filter="fade">
                                      <p:cBhvr>
                                        <p:cTn id="65" dur="1000"/>
                                        <p:tgtEl>
                                          <p:spTgt spid="3">
                                            <p:txEl>
                                              <p:pRg st="11" end="11"/>
                                            </p:txEl>
                                          </p:spTgt>
                                        </p:tgtEl>
                                      </p:cBhvr>
                                    </p:animEffect>
                                    <p:anim calcmode="lin" valueType="num">
                                      <p:cBhvr>
                                        <p:cTn id="66"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fade">
                                      <p:cBhvr>
                                        <p:cTn id="72" dur="1000"/>
                                        <p:tgtEl>
                                          <p:spTgt spid="3">
                                            <p:txEl>
                                              <p:pRg st="12" end="12"/>
                                            </p:txEl>
                                          </p:spTgt>
                                        </p:tgtEl>
                                      </p:cBhvr>
                                    </p:animEffect>
                                    <p:anim calcmode="lin" valueType="num">
                                      <p:cBhvr>
                                        <p:cTn id="73"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Effect transition="in" filter="fade">
                                      <p:cBhvr>
                                        <p:cTn id="79" dur="1000"/>
                                        <p:tgtEl>
                                          <p:spTgt spid="3">
                                            <p:txEl>
                                              <p:pRg st="13" end="13"/>
                                            </p:txEl>
                                          </p:spTgt>
                                        </p:tgtEl>
                                      </p:cBhvr>
                                    </p:animEffect>
                                    <p:anim calcmode="lin" valueType="num">
                                      <p:cBhvr>
                                        <p:cTn id="80"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3">
                                            <p:txEl>
                                              <p:pRg st="14" end="14"/>
                                            </p:txEl>
                                          </p:spTgt>
                                        </p:tgtEl>
                                        <p:attrNameLst>
                                          <p:attrName>style.visibility</p:attrName>
                                        </p:attrNameLst>
                                      </p:cBhvr>
                                      <p:to>
                                        <p:strVal val="visible"/>
                                      </p:to>
                                    </p:set>
                                    <p:animEffect transition="in" filter="fade">
                                      <p:cBhvr>
                                        <p:cTn id="86" dur="1000"/>
                                        <p:tgtEl>
                                          <p:spTgt spid="3">
                                            <p:txEl>
                                              <p:pRg st="14" end="14"/>
                                            </p:txEl>
                                          </p:spTgt>
                                        </p:tgtEl>
                                      </p:cBhvr>
                                    </p:animEffect>
                                    <p:anim calcmode="lin" valueType="num">
                                      <p:cBhvr>
                                        <p:cTn id="87"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8"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2" presetClass="entr" presetSubtype="0" fill="hold" grpId="0" nodeType="clickEffect">
                                  <p:stCondLst>
                                    <p:cond delay="0"/>
                                  </p:stCondLst>
                                  <p:childTnLst>
                                    <p:set>
                                      <p:cBhvr>
                                        <p:cTn id="92" dur="1" fill="hold">
                                          <p:stCondLst>
                                            <p:cond delay="0"/>
                                          </p:stCondLst>
                                        </p:cTn>
                                        <p:tgtEl>
                                          <p:spTgt spid="3">
                                            <p:txEl>
                                              <p:pRg st="15" end="15"/>
                                            </p:txEl>
                                          </p:spTgt>
                                        </p:tgtEl>
                                        <p:attrNameLst>
                                          <p:attrName>style.visibility</p:attrName>
                                        </p:attrNameLst>
                                      </p:cBhvr>
                                      <p:to>
                                        <p:strVal val="visible"/>
                                      </p:to>
                                    </p:set>
                                    <p:animEffect transition="in" filter="fade">
                                      <p:cBhvr>
                                        <p:cTn id="93" dur="1000"/>
                                        <p:tgtEl>
                                          <p:spTgt spid="3">
                                            <p:txEl>
                                              <p:pRg st="15" end="15"/>
                                            </p:txEl>
                                          </p:spTgt>
                                        </p:tgtEl>
                                      </p:cBhvr>
                                    </p:animEffect>
                                    <p:anim calcmode="lin" valueType="num">
                                      <p:cBhvr>
                                        <p:cTn id="94"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5"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Consequences of GBV</a:t>
            </a:r>
            <a:endParaRPr lang="en-US" dirty="0"/>
          </a:p>
        </p:txBody>
      </p:sp>
      <p:sp>
        <p:nvSpPr>
          <p:cNvPr id="3" name="Content Placeholder 2"/>
          <p:cNvSpPr>
            <a:spLocks noGrp="1"/>
          </p:cNvSpPr>
          <p:nvPr>
            <p:ph sz="half" idx="1"/>
          </p:nvPr>
        </p:nvSpPr>
        <p:spPr/>
        <p:txBody>
          <a:bodyPr/>
          <a:lstStyle/>
          <a:p>
            <a:pPr>
              <a:buFont typeface="Wingdings" panose="05000000000000000000" pitchFamily="2" charset="2"/>
              <a:buChar char="q"/>
            </a:pPr>
            <a:r>
              <a:rPr lang="en-US" b="1" dirty="0" smtClean="0">
                <a:solidFill>
                  <a:srgbClr val="C00000"/>
                </a:solidFill>
              </a:rPr>
              <a:t>PHYSICAL CONSEQUENCES</a:t>
            </a:r>
          </a:p>
          <a:p>
            <a:pPr>
              <a:buFont typeface="Wingdings" panose="05000000000000000000" pitchFamily="2" charset="2"/>
              <a:buChar char="ü"/>
            </a:pPr>
            <a:r>
              <a:rPr lang="en-US" dirty="0" smtClean="0"/>
              <a:t>Injuries</a:t>
            </a:r>
          </a:p>
          <a:p>
            <a:pPr>
              <a:buFont typeface="Wingdings" panose="05000000000000000000" pitchFamily="2" charset="2"/>
              <a:buChar char="ü"/>
            </a:pPr>
            <a:r>
              <a:rPr lang="en-US" dirty="0" smtClean="0"/>
              <a:t>Functional impairments</a:t>
            </a:r>
          </a:p>
          <a:p>
            <a:pPr>
              <a:buFont typeface="Wingdings" panose="05000000000000000000" pitchFamily="2" charset="2"/>
              <a:buChar char="ü"/>
            </a:pPr>
            <a:r>
              <a:rPr lang="en-US" dirty="0" smtClean="0"/>
              <a:t>Permanent disabilities</a:t>
            </a:r>
          </a:p>
          <a:p>
            <a:pPr>
              <a:buFont typeface="Wingdings" panose="05000000000000000000" pitchFamily="2" charset="2"/>
              <a:buChar char="q"/>
            </a:pPr>
            <a:r>
              <a:rPr lang="en-US" b="1" dirty="0" smtClean="0">
                <a:solidFill>
                  <a:srgbClr val="FF0000"/>
                </a:solidFill>
              </a:rPr>
              <a:t> NEGATIVE HEALTH BEHAVIOURS</a:t>
            </a:r>
          </a:p>
          <a:p>
            <a:pPr>
              <a:buFont typeface="Wingdings" panose="05000000000000000000" pitchFamily="2" charset="2"/>
              <a:buChar char="ü"/>
            </a:pPr>
            <a:r>
              <a:rPr lang="en-US" dirty="0" smtClean="0"/>
              <a:t>Alcohol and drug abuse</a:t>
            </a:r>
          </a:p>
          <a:p>
            <a:pPr>
              <a:buFont typeface="Wingdings" panose="05000000000000000000" pitchFamily="2" charset="2"/>
              <a:buChar char="ü"/>
            </a:pPr>
            <a:r>
              <a:rPr lang="en-US" dirty="0" smtClean="0"/>
              <a:t>Smoking</a:t>
            </a:r>
          </a:p>
          <a:p>
            <a:pPr>
              <a:buFont typeface="Wingdings" panose="05000000000000000000" pitchFamily="2" charset="2"/>
              <a:buChar char="ü"/>
            </a:pPr>
            <a:r>
              <a:rPr lang="en-US" dirty="0" smtClean="0"/>
              <a:t>Sexual risk-taking</a:t>
            </a:r>
          </a:p>
          <a:p>
            <a:pPr>
              <a:buFont typeface="Wingdings" panose="05000000000000000000" pitchFamily="2" charset="2"/>
              <a:buChar char="ü"/>
            </a:pPr>
            <a:r>
              <a:rPr lang="en-US" dirty="0" smtClean="0"/>
              <a:t>Self-injurious behaviors</a:t>
            </a:r>
            <a:endParaRPr lang="en-US" dirty="0"/>
          </a:p>
        </p:txBody>
      </p:sp>
      <p:sp>
        <p:nvSpPr>
          <p:cNvPr id="4" name="Content Placeholder 3"/>
          <p:cNvSpPr>
            <a:spLocks noGrp="1"/>
          </p:cNvSpPr>
          <p:nvPr>
            <p:ph sz="half" idx="2"/>
          </p:nvPr>
        </p:nvSpPr>
        <p:spPr/>
        <p:txBody>
          <a:bodyPr/>
          <a:lstStyle/>
          <a:p>
            <a:pPr>
              <a:buFont typeface="Wingdings" panose="05000000000000000000" pitchFamily="2" charset="2"/>
              <a:buChar char="q"/>
            </a:pPr>
            <a:r>
              <a:rPr lang="en-US" b="1" dirty="0" smtClean="0">
                <a:solidFill>
                  <a:srgbClr val="C00000"/>
                </a:solidFill>
              </a:rPr>
              <a:t>PSYCHOSOMATIC CONSEQUENCES</a:t>
            </a:r>
          </a:p>
          <a:p>
            <a:pPr>
              <a:buFont typeface="Wingdings" panose="05000000000000000000" pitchFamily="2" charset="2"/>
              <a:buChar char="ü"/>
            </a:pPr>
            <a:r>
              <a:rPr lang="en-US" dirty="0" smtClean="0"/>
              <a:t>Chronic pain syndrome</a:t>
            </a:r>
          </a:p>
          <a:p>
            <a:pPr>
              <a:buFont typeface="Wingdings" panose="05000000000000000000" pitchFamily="2" charset="2"/>
              <a:buChar char="ü"/>
            </a:pPr>
            <a:r>
              <a:rPr lang="en-US" dirty="0" smtClean="0"/>
              <a:t>Irritable bowel syndrome</a:t>
            </a:r>
          </a:p>
          <a:p>
            <a:pPr>
              <a:buFont typeface="Wingdings" panose="05000000000000000000" pitchFamily="2" charset="2"/>
              <a:buChar char="ü"/>
            </a:pPr>
            <a:r>
              <a:rPr lang="en-US" dirty="0" smtClean="0"/>
              <a:t>Gastrointestinal disorders</a:t>
            </a:r>
          </a:p>
          <a:p>
            <a:pPr>
              <a:buFont typeface="Wingdings" panose="05000000000000000000" pitchFamily="2" charset="2"/>
              <a:buChar char="ü"/>
            </a:pPr>
            <a:r>
              <a:rPr lang="en-US" dirty="0" smtClean="0"/>
              <a:t>Urinary tract infections</a:t>
            </a:r>
          </a:p>
          <a:p>
            <a:pPr>
              <a:buFont typeface="Wingdings" panose="05000000000000000000" pitchFamily="2" charset="2"/>
              <a:buChar char="ü"/>
            </a:pPr>
            <a:r>
              <a:rPr lang="en-US" dirty="0" smtClean="0"/>
              <a:t>Respiratory disorders</a:t>
            </a:r>
          </a:p>
        </p:txBody>
      </p:sp>
      <p:sp>
        <p:nvSpPr>
          <p:cNvPr id="5" name="Date Placeholder 4"/>
          <p:cNvSpPr>
            <a:spLocks noGrp="1"/>
          </p:cNvSpPr>
          <p:nvPr>
            <p:ph type="dt" sz="half" idx="10"/>
          </p:nvPr>
        </p:nvSpPr>
        <p:spPr/>
        <p:txBody>
          <a:bodyPr/>
          <a:lstStyle/>
          <a:p>
            <a:fld id="{E80D33DF-D7B9-4AB5-859C-AD9CB975CEDB}" type="datetime2">
              <a:rPr lang="en-US" smtClean="0"/>
              <a:t>Tuesday, August 18, 2020</a:t>
            </a:fld>
            <a:endParaRPr lang="en-US" dirty="0"/>
          </a:p>
        </p:txBody>
      </p:sp>
      <p:sp>
        <p:nvSpPr>
          <p:cNvPr id="6" name="Footer Placeholder 5"/>
          <p:cNvSpPr>
            <a:spLocks noGrp="1"/>
          </p:cNvSpPr>
          <p:nvPr>
            <p:ph type="ftr" sz="quarter" idx="11"/>
          </p:nvPr>
        </p:nvSpPr>
        <p:spPr/>
        <p:txBody>
          <a:bodyPr/>
          <a:lstStyle/>
          <a:p>
            <a:r>
              <a:rPr lang="en-US" smtClean="0"/>
              <a:t>PAUL  NYONGESA</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35</a:t>
            </a:fld>
            <a:endParaRPr lang="en-US" dirty="0"/>
          </a:p>
        </p:txBody>
      </p:sp>
    </p:spTree>
    <p:extLst>
      <p:ext uri="{BB962C8B-B14F-4D97-AF65-F5344CB8AC3E}">
        <p14:creationId xmlns:p14="http://schemas.microsoft.com/office/powerpoint/2010/main" val="112789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
                                            <p:txEl>
                                              <p:pRg st="0" end="0"/>
                                            </p:txEl>
                                          </p:spTgt>
                                        </p:tgtEl>
                                        <p:attrNameLst>
                                          <p:attrName>style.visibility</p:attrName>
                                        </p:attrNameLst>
                                      </p:cBhvr>
                                      <p:to>
                                        <p:strVal val="visible"/>
                                      </p:to>
                                    </p:set>
                                    <p:animEffect transition="in" filter="fade">
                                      <p:cBhvr>
                                        <p:cTn id="70" dur="1000"/>
                                        <p:tgtEl>
                                          <p:spTgt spid="4">
                                            <p:txEl>
                                              <p:pRg st="0" end="0"/>
                                            </p:txEl>
                                          </p:spTgt>
                                        </p:tgtEl>
                                      </p:cBhvr>
                                    </p:animEffect>
                                    <p:anim calcmode="lin" valueType="num">
                                      <p:cBhvr>
                                        <p:cTn id="71"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4">
                                            <p:txEl>
                                              <p:pRg st="1" end="1"/>
                                            </p:txEl>
                                          </p:spTgt>
                                        </p:tgtEl>
                                        <p:attrNameLst>
                                          <p:attrName>style.visibility</p:attrName>
                                        </p:attrNameLst>
                                      </p:cBhvr>
                                      <p:to>
                                        <p:strVal val="visible"/>
                                      </p:to>
                                    </p:set>
                                    <p:animEffect transition="in" filter="fade">
                                      <p:cBhvr>
                                        <p:cTn id="77" dur="1000"/>
                                        <p:tgtEl>
                                          <p:spTgt spid="4">
                                            <p:txEl>
                                              <p:pRg st="1" end="1"/>
                                            </p:txEl>
                                          </p:spTgt>
                                        </p:tgtEl>
                                      </p:cBhvr>
                                    </p:animEffect>
                                    <p:anim calcmode="lin" valueType="num">
                                      <p:cBhvr>
                                        <p:cTn id="7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4">
                                            <p:txEl>
                                              <p:pRg st="2" end="2"/>
                                            </p:txEl>
                                          </p:spTgt>
                                        </p:tgtEl>
                                        <p:attrNameLst>
                                          <p:attrName>style.visibility</p:attrName>
                                        </p:attrNameLst>
                                      </p:cBhvr>
                                      <p:to>
                                        <p:strVal val="visible"/>
                                      </p:to>
                                    </p:set>
                                    <p:animEffect transition="in" filter="fade">
                                      <p:cBhvr>
                                        <p:cTn id="84" dur="1000"/>
                                        <p:tgtEl>
                                          <p:spTgt spid="4">
                                            <p:txEl>
                                              <p:pRg st="2" end="2"/>
                                            </p:txEl>
                                          </p:spTgt>
                                        </p:tgtEl>
                                      </p:cBhvr>
                                    </p:animEffect>
                                    <p:anim calcmode="lin" valueType="num">
                                      <p:cBhvr>
                                        <p:cTn id="8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4">
                                            <p:txEl>
                                              <p:pRg st="3" end="3"/>
                                            </p:txEl>
                                          </p:spTgt>
                                        </p:tgtEl>
                                        <p:attrNameLst>
                                          <p:attrName>style.visibility</p:attrName>
                                        </p:attrNameLst>
                                      </p:cBhvr>
                                      <p:to>
                                        <p:strVal val="visible"/>
                                      </p:to>
                                    </p:set>
                                    <p:animEffect transition="in" filter="fade">
                                      <p:cBhvr>
                                        <p:cTn id="91" dur="1000"/>
                                        <p:tgtEl>
                                          <p:spTgt spid="4">
                                            <p:txEl>
                                              <p:pRg st="3" end="3"/>
                                            </p:txEl>
                                          </p:spTgt>
                                        </p:tgtEl>
                                      </p:cBhvr>
                                    </p:animEffect>
                                    <p:anim calcmode="lin" valueType="num">
                                      <p:cBhvr>
                                        <p:cTn id="9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
                                            <p:txEl>
                                              <p:pRg st="4" end="4"/>
                                            </p:txEl>
                                          </p:spTgt>
                                        </p:tgtEl>
                                        <p:attrNameLst>
                                          <p:attrName>style.visibility</p:attrName>
                                        </p:attrNameLst>
                                      </p:cBhvr>
                                      <p:to>
                                        <p:strVal val="visible"/>
                                      </p:to>
                                    </p:set>
                                    <p:animEffect transition="in" filter="fade">
                                      <p:cBhvr>
                                        <p:cTn id="98" dur="1000"/>
                                        <p:tgtEl>
                                          <p:spTgt spid="4">
                                            <p:txEl>
                                              <p:pRg st="4" end="4"/>
                                            </p:txEl>
                                          </p:spTgt>
                                        </p:tgtEl>
                                      </p:cBhvr>
                                    </p:animEffect>
                                    <p:anim calcmode="lin" valueType="num">
                                      <p:cBhvr>
                                        <p:cTn id="9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00"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4">
                                            <p:txEl>
                                              <p:pRg st="5" end="5"/>
                                            </p:txEl>
                                          </p:spTgt>
                                        </p:tgtEl>
                                        <p:attrNameLst>
                                          <p:attrName>style.visibility</p:attrName>
                                        </p:attrNameLst>
                                      </p:cBhvr>
                                      <p:to>
                                        <p:strVal val="visible"/>
                                      </p:to>
                                    </p:set>
                                    <p:animEffect transition="in" filter="fade">
                                      <p:cBhvr>
                                        <p:cTn id="105" dur="1000"/>
                                        <p:tgtEl>
                                          <p:spTgt spid="4">
                                            <p:txEl>
                                              <p:pRg st="5" end="5"/>
                                            </p:txEl>
                                          </p:spTgt>
                                        </p:tgtEl>
                                      </p:cBhvr>
                                    </p:animEffect>
                                    <p:anim calcmode="lin" valueType="num">
                                      <p:cBhvr>
                                        <p:cTn id="10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07"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dirty="0" smtClean="0">
                <a:solidFill>
                  <a:srgbClr val="00B0F0"/>
                </a:solidFill>
              </a:rPr>
              <a:t>Consequences </a:t>
            </a:r>
            <a:r>
              <a:rPr lang="en-US" dirty="0">
                <a:solidFill>
                  <a:srgbClr val="00B0F0"/>
                </a:solidFill>
              </a:rPr>
              <a:t>of GBV</a:t>
            </a:r>
          </a:p>
        </p:txBody>
      </p:sp>
      <p:sp>
        <p:nvSpPr>
          <p:cNvPr id="3" name="Content Placeholder 2"/>
          <p:cNvSpPr>
            <a:spLocks noGrp="1"/>
          </p:cNvSpPr>
          <p:nvPr>
            <p:ph sz="half" idx="1"/>
          </p:nvPr>
        </p:nvSpPr>
        <p:spPr>
          <a:xfrm>
            <a:off x="539496" y="1609344"/>
            <a:ext cx="4754880" cy="4663440"/>
          </a:xfrm>
        </p:spPr>
        <p:txBody>
          <a:bodyPr>
            <a:normAutofit fontScale="77500" lnSpcReduction="20000"/>
          </a:bodyPr>
          <a:lstStyle/>
          <a:p>
            <a:pPr>
              <a:buFont typeface="Wingdings" panose="05000000000000000000" pitchFamily="2" charset="2"/>
              <a:buChar char="q"/>
            </a:pPr>
            <a:r>
              <a:rPr lang="en-US" b="1" dirty="0" smtClean="0">
                <a:solidFill>
                  <a:srgbClr val="FF0000"/>
                </a:solidFill>
              </a:rPr>
              <a:t>REPRODUCTIVE HEALTH</a:t>
            </a:r>
          </a:p>
          <a:p>
            <a:pPr>
              <a:buFont typeface="Wingdings" panose="05000000000000000000" pitchFamily="2" charset="2"/>
              <a:buChar char="ü"/>
            </a:pPr>
            <a:r>
              <a:rPr lang="en-US" dirty="0" smtClean="0"/>
              <a:t>Pelvic inflammatory diseases</a:t>
            </a:r>
          </a:p>
          <a:p>
            <a:pPr>
              <a:buFont typeface="Wingdings" panose="05000000000000000000" pitchFamily="2" charset="2"/>
              <a:buChar char="ü"/>
            </a:pPr>
            <a:r>
              <a:rPr lang="en-US" dirty="0" smtClean="0"/>
              <a:t>Sexually transmitted diseases</a:t>
            </a:r>
          </a:p>
          <a:p>
            <a:pPr>
              <a:buFont typeface="Wingdings" panose="05000000000000000000" pitchFamily="2" charset="2"/>
              <a:buChar char="ü"/>
            </a:pPr>
            <a:r>
              <a:rPr lang="en-US" dirty="0" smtClean="0"/>
              <a:t>Unwanted pregnancies</a:t>
            </a:r>
          </a:p>
          <a:p>
            <a:pPr>
              <a:buFont typeface="Wingdings" panose="05000000000000000000" pitchFamily="2" charset="2"/>
              <a:buChar char="ü"/>
            </a:pPr>
            <a:r>
              <a:rPr lang="en-US" dirty="0" smtClean="0"/>
              <a:t>Pregnancy complications</a:t>
            </a:r>
          </a:p>
          <a:p>
            <a:pPr>
              <a:buFont typeface="Wingdings" panose="05000000000000000000" pitchFamily="2" charset="2"/>
              <a:buChar char="ü"/>
            </a:pPr>
            <a:r>
              <a:rPr lang="en-US" dirty="0" smtClean="0"/>
              <a:t>Miscarriage/ low birth weight</a:t>
            </a:r>
          </a:p>
          <a:p>
            <a:pPr>
              <a:buFont typeface="Wingdings" panose="05000000000000000000" pitchFamily="2" charset="2"/>
              <a:buChar char="q"/>
            </a:pPr>
            <a:r>
              <a:rPr lang="en-US" b="1" dirty="0" smtClean="0">
                <a:solidFill>
                  <a:srgbClr val="FF0000"/>
                </a:solidFill>
              </a:rPr>
              <a:t>PSYCHOSOCIAL</a:t>
            </a:r>
          </a:p>
          <a:p>
            <a:pPr>
              <a:buFont typeface="Wingdings" panose="05000000000000000000" pitchFamily="2" charset="2"/>
              <a:buChar char="ü"/>
            </a:pPr>
            <a:r>
              <a:rPr lang="en-US" dirty="0" smtClean="0"/>
              <a:t>Post traumatic stress disorder</a:t>
            </a:r>
          </a:p>
          <a:p>
            <a:pPr>
              <a:buFont typeface="Wingdings" panose="05000000000000000000" pitchFamily="2" charset="2"/>
              <a:buChar char="ü"/>
            </a:pPr>
            <a:r>
              <a:rPr lang="en-US" dirty="0" smtClean="0"/>
              <a:t>Depression, fears, sleeping disorders, panic disorders</a:t>
            </a:r>
          </a:p>
          <a:p>
            <a:pPr>
              <a:buFont typeface="Wingdings" panose="05000000000000000000" pitchFamily="2" charset="2"/>
              <a:buChar char="ü"/>
            </a:pPr>
            <a:r>
              <a:rPr lang="en-US" dirty="0" smtClean="0"/>
              <a:t>Eating </a:t>
            </a:r>
            <a:r>
              <a:rPr lang="en-US" dirty="0" smtClean="0"/>
              <a:t>disorders</a:t>
            </a:r>
          </a:p>
          <a:p>
            <a:pPr marL="0" indent="0">
              <a:buNone/>
            </a:pPr>
            <a:r>
              <a:rPr lang="en-US" dirty="0" err="1" smtClean="0"/>
              <a:t>Anarexia</a:t>
            </a:r>
            <a:r>
              <a:rPr lang="en-US" dirty="0" smtClean="0"/>
              <a:t> anavosa  – you are very thin and don’t eat ..so you come thinner since it is psychological.</a:t>
            </a:r>
            <a:endParaRPr lang="en-US" dirty="0" smtClean="0"/>
          </a:p>
          <a:p>
            <a:pPr>
              <a:buFont typeface="Wingdings" panose="05000000000000000000" pitchFamily="2" charset="2"/>
              <a:buChar char="ü"/>
            </a:pPr>
            <a:r>
              <a:rPr lang="en-US" dirty="0" smtClean="0"/>
              <a:t>Low self-esteem</a:t>
            </a:r>
          </a:p>
          <a:p>
            <a:pPr>
              <a:buFont typeface="Wingdings" panose="05000000000000000000" pitchFamily="2" charset="2"/>
              <a:buChar char="ü"/>
            </a:pPr>
            <a:r>
              <a:rPr lang="en-US" dirty="0" smtClean="0"/>
              <a:t>Suicidal tendencies</a:t>
            </a:r>
            <a:endParaRPr lang="en-US" dirty="0"/>
          </a:p>
        </p:txBody>
      </p:sp>
      <p:sp>
        <p:nvSpPr>
          <p:cNvPr id="4" name="Content Placeholder 3"/>
          <p:cNvSpPr>
            <a:spLocks noGrp="1"/>
          </p:cNvSpPr>
          <p:nvPr>
            <p:ph sz="half" idx="2"/>
          </p:nvPr>
        </p:nvSpPr>
        <p:spPr/>
        <p:txBody>
          <a:bodyPr>
            <a:normAutofit fontScale="77500" lnSpcReduction="20000"/>
          </a:bodyPr>
          <a:lstStyle/>
          <a:p>
            <a:pPr>
              <a:buFont typeface="Wingdings" panose="05000000000000000000" pitchFamily="2" charset="2"/>
              <a:buChar char="q"/>
            </a:pPr>
            <a:r>
              <a:rPr lang="en-US" b="1" dirty="0" smtClean="0">
                <a:solidFill>
                  <a:srgbClr val="FF0000"/>
                </a:solidFill>
              </a:rPr>
              <a:t>FATAL OUTCOMES</a:t>
            </a:r>
          </a:p>
          <a:p>
            <a:pPr>
              <a:buFont typeface="Wingdings" panose="05000000000000000000" pitchFamily="2" charset="2"/>
              <a:buChar char="ü"/>
            </a:pPr>
            <a:r>
              <a:rPr lang="en-US" dirty="0" smtClean="0"/>
              <a:t>Fatal injuries</a:t>
            </a:r>
          </a:p>
          <a:p>
            <a:pPr>
              <a:buFont typeface="Wingdings" panose="05000000000000000000" pitchFamily="2" charset="2"/>
              <a:buChar char="ü"/>
            </a:pPr>
            <a:r>
              <a:rPr lang="en-US" dirty="0" smtClean="0"/>
              <a:t>Killings</a:t>
            </a:r>
          </a:p>
          <a:p>
            <a:pPr>
              <a:buFont typeface="Wingdings" panose="05000000000000000000" pitchFamily="2" charset="2"/>
              <a:buChar char="ü"/>
            </a:pPr>
            <a:r>
              <a:rPr lang="en-US" dirty="0" smtClean="0"/>
              <a:t>Homicide</a:t>
            </a:r>
          </a:p>
          <a:p>
            <a:pPr>
              <a:buFont typeface="Wingdings" panose="05000000000000000000" pitchFamily="2" charset="2"/>
              <a:buChar char="ü"/>
            </a:pPr>
            <a:r>
              <a:rPr lang="en-US" dirty="0" smtClean="0"/>
              <a:t>Suicide</a:t>
            </a:r>
          </a:p>
          <a:p>
            <a:pPr>
              <a:buFont typeface="Wingdings" panose="05000000000000000000" pitchFamily="2" charset="2"/>
              <a:buChar char="ü"/>
            </a:pPr>
            <a:endParaRPr lang="en-US" dirty="0" smtClean="0"/>
          </a:p>
          <a:p>
            <a:pPr>
              <a:buFont typeface="Wingdings" panose="05000000000000000000" pitchFamily="2" charset="2"/>
              <a:buChar char="ü"/>
            </a:pPr>
            <a:endParaRPr lang="en-US" dirty="0"/>
          </a:p>
        </p:txBody>
      </p:sp>
      <p:sp>
        <p:nvSpPr>
          <p:cNvPr id="5" name="Date Placeholder 4"/>
          <p:cNvSpPr>
            <a:spLocks noGrp="1"/>
          </p:cNvSpPr>
          <p:nvPr>
            <p:ph type="dt" sz="half" idx="10"/>
          </p:nvPr>
        </p:nvSpPr>
        <p:spPr/>
        <p:txBody>
          <a:bodyPr/>
          <a:lstStyle/>
          <a:p>
            <a:fld id="{B4F63A8A-18A3-4C4B-9021-D5B5A4392CA0}" type="datetime2">
              <a:rPr lang="en-US" smtClean="0"/>
              <a:t>Tuesday, August 18, 2020</a:t>
            </a:fld>
            <a:endParaRPr lang="en-US" dirty="0"/>
          </a:p>
        </p:txBody>
      </p:sp>
      <p:sp>
        <p:nvSpPr>
          <p:cNvPr id="6" name="Footer Placeholder 5"/>
          <p:cNvSpPr>
            <a:spLocks noGrp="1"/>
          </p:cNvSpPr>
          <p:nvPr>
            <p:ph type="ftr" sz="quarter" idx="11"/>
          </p:nvPr>
        </p:nvSpPr>
        <p:spPr/>
        <p:txBody>
          <a:bodyPr/>
          <a:lstStyle/>
          <a:p>
            <a:r>
              <a:rPr lang="en-US" smtClean="0"/>
              <a:t>PAUL  NYONGESA</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36</a:t>
            </a:fld>
            <a:endParaRPr lang="en-US" dirty="0"/>
          </a:p>
        </p:txBody>
      </p:sp>
    </p:spTree>
    <p:extLst>
      <p:ext uri="{BB962C8B-B14F-4D97-AF65-F5344CB8AC3E}">
        <p14:creationId xmlns:p14="http://schemas.microsoft.com/office/powerpoint/2010/main" val="362270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7" end="7"/>
                                            </p:txEl>
                                          </p:spTgt>
                                        </p:tgtEl>
                                        <p:attrNameLst>
                                          <p:attrName>style.visibility</p:attrName>
                                        </p:attrNameLst>
                                      </p:cBhvr>
                                      <p:to>
                                        <p:strVal val="visible"/>
                                      </p:to>
                                    </p:set>
                                    <p:animEffect transition="in" filter="wipe(down)">
                                      <p:cBhvr>
                                        <p:cTn id="133" dur="580">
                                          <p:stCondLst>
                                            <p:cond delay="0"/>
                                          </p:stCondLst>
                                        </p:cTn>
                                        <p:tgtEl>
                                          <p:spTgt spid="3">
                                            <p:txEl>
                                              <p:pRg st="7" end="7"/>
                                            </p:txEl>
                                          </p:spTgt>
                                        </p:tgtEl>
                                      </p:cBhvr>
                                    </p:animEffect>
                                    <p:anim calcmode="lin" valueType="num">
                                      <p:cBhvr>
                                        <p:cTn id="134"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7" end="7"/>
                                            </p:txEl>
                                          </p:spTgt>
                                        </p:tgtEl>
                                      </p:cBhvr>
                                      <p:to x="100000" y="60000"/>
                                    </p:animScale>
                                    <p:animScale>
                                      <p:cBhvr>
                                        <p:cTn id="140" dur="166" decel="50000">
                                          <p:stCondLst>
                                            <p:cond delay="676"/>
                                          </p:stCondLst>
                                        </p:cTn>
                                        <p:tgtEl>
                                          <p:spTgt spid="3">
                                            <p:txEl>
                                              <p:pRg st="7" end="7"/>
                                            </p:txEl>
                                          </p:spTgt>
                                        </p:tgtEl>
                                      </p:cBhvr>
                                      <p:to x="100000" y="100000"/>
                                    </p:animScale>
                                    <p:animScale>
                                      <p:cBhvr>
                                        <p:cTn id="141" dur="26">
                                          <p:stCondLst>
                                            <p:cond delay="1312"/>
                                          </p:stCondLst>
                                        </p:cTn>
                                        <p:tgtEl>
                                          <p:spTgt spid="3">
                                            <p:txEl>
                                              <p:pRg st="7" end="7"/>
                                            </p:txEl>
                                          </p:spTgt>
                                        </p:tgtEl>
                                      </p:cBhvr>
                                      <p:to x="100000" y="80000"/>
                                    </p:animScale>
                                    <p:animScale>
                                      <p:cBhvr>
                                        <p:cTn id="142" dur="166" decel="50000">
                                          <p:stCondLst>
                                            <p:cond delay="1338"/>
                                          </p:stCondLst>
                                        </p:cTn>
                                        <p:tgtEl>
                                          <p:spTgt spid="3">
                                            <p:txEl>
                                              <p:pRg st="7" end="7"/>
                                            </p:txEl>
                                          </p:spTgt>
                                        </p:tgtEl>
                                      </p:cBhvr>
                                      <p:to x="100000" y="100000"/>
                                    </p:animScale>
                                    <p:animScale>
                                      <p:cBhvr>
                                        <p:cTn id="143" dur="26">
                                          <p:stCondLst>
                                            <p:cond delay="1642"/>
                                          </p:stCondLst>
                                        </p:cTn>
                                        <p:tgtEl>
                                          <p:spTgt spid="3">
                                            <p:txEl>
                                              <p:pRg st="7" end="7"/>
                                            </p:txEl>
                                          </p:spTgt>
                                        </p:tgtEl>
                                      </p:cBhvr>
                                      <p:to x="100000" y="90000"/>
                                    </p:animScale>
                                    <p:animScale>
                                      <p:cBhvr>
                                        <p:cTn id="144" dur="166" decel="50000">
                                          <p:stCondLst>
                                            <p:cond delay="1668"/>
                                          </p:stCondLst>
                                        </p:cTn>
                                        <p:tgtEl>
                                          <p:spTgt spid="3">
                                            <p:txEl>
                                              <p:pRg st="7" end="7"/>
                                            </p:txEl>
                                          </p:spTgt>
                                        </p:tgtEl>
                                      </p:cBhvr>
                                      <p:to x="100000" y="100000"/>
                                    </p:animScale>
                                    <p:animScale>
                                      <p:cBhvr>
                                        <p:cTn id="145" dur="26">
                                          <p:stCondLst>
                                            <p:cond delay="1808"/>
                                          </p:stCondLst>
                                        </p:cTn>
                                        <p:tgtEl>
                                          <p:spTgt spid="3">
                                            <p:txEl>
                                              <p:pRg st="7" end="7"/>
                                            </p:txEl>
                                          </p:spTgt>
                                        </p:tgtEl>
                                      </p:cBhvr>
                                      <p:to x="100000" y="95000"/>
                                    </p:animScale>
                                    <p:animScale>
                                      <p:cBhvr>
                                        <p:cTn id="146" dur="166" decel="50000">
                                          <p:stCondLst>
                                            <p:cond delay="1834"/>
                                          </p:stCondLst>
                                        </p:cTn>
                                        <p:tgtEl>
                                          <p:spTgt spid="3">
                                            <p:txEl>
                                              <p:pRg st="7" end="7"/>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3">
                                            <p:txEl>
                                              <p:pRg st="8" end="8"/>
                                            </p:txEl>
                                          </p:spTgt>
                                        </p:tgtEl>
                                        <p:attrNameLst>
                                          <p:attrName>style.visibility</p:attrName>
                                        </p:attrNameLst>
                                      </p:cBhvr>
                                      <p:to>
                                        <p:strVal val="visible"/>
                                      </p:to>
                                    </p:set>
                                    <p:animEffect transition="in" filter="wipe(down)">
                                      <p:cBhvr>
                                        <p:cTn id="151" dur="580">
                                          <p:stCondLst>
                                            <p:cond delay="0"/>
                                          </p:stCondLst>
                                        </p:cTn>
                                        <p:tgtEl>
                                          <p:spTgt spid="3">
                                            <p:txEl>
                                              <p:pRg st="8" end="8"/>
                                            </p:txEl>
                                          </p:spTgt>
                                        </p:tgtEl>
                                      </p:cBhvr>
                                    </p:animEffect>
                                    <p:anim calcmode="lin" valueType="num">
                                      <p:cBhvr>
                                        <p:cTn id="152"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3">
                                            <p:txEl>
                                              <p:pRg st="8" end="8"/>
                                            </p:txEl>
                                          </p:spTgt>
                                        </p:tgtEl>
                                      </p:cBhvr>
                                      <p:to x="100000" y="60000"/>
                                    </p:animScale>
                                    <p:animScale>
                                      <p:cBhvr>
                                        <p:cTn id="158" dur="166" decel="50000">
                                          <p:stCondLst>
                                            <p:cond delay="676"/>
                                          </p:stCondLst>
                                        </p:cTn>
                                        <p:tgtEl>
                                          <p:spTgt spid="3">
                                            <p:txEl>
                                              <p:pRg st="8" end="8"/>
                                            </p:txEl>
                                          </p:spTgt>
                                        </p:tgtEl>
                                      </p:cBhvr>
                                      <p:to x="100000" y="100000"/>
                                    </p:animScale>
                                    <p:animScale>
                                      <p:cBhvr>
                                        <p:cTn id="159" dur="26">
                                          <p:stCondLst>
                                            <p:cond delay="1312"/>
                                          </p:stCondLst>
                                        </p:cTn>
                                        <p:tgtEl>
                                          <p:spTgt spid="3">
                                            <p:txEl>
                                              <p:pRg st="8" end="8"/>
                                            </p:txEl>
                                          </p:spTgt>
                                        </p:tgtEl>
                                      </p:cBhvr>
                                      <p:to x="100000" y="80000"/>
                                    </p:animScale>
                                    <p:animScale>
                                      <p:cBhvr>
                                        <p:cTn id="160" dur="166" decel="50000">
                                          <p:stCondLst>
                                            <p:cond delay="1338"/>
                                          </p:stCondLst>
                                        </p:cTn>
                                        <p:tgtEl>
                                          <p:spTgt spid="3">
                                            <p:txEl>
                                              <p:pRg st="8" end="8"/>
                                            </p:txEl>
                                          </p:spTgt>
                                        </p:tgtEl>
                                      </p:cBhvr>
                                      <p:to x="100000" y="100000"/>
                                    </p:animScale>
                                    <p:animScale>
                                      <p:cBhvr>
                                        <p:cTn id="161" dur="26">
                                          <p:stCondLst>
                                            <p:cond delay="1642"/>
                                          </p:stCondLst>
                                        </p:cTn>
                                        <p:tgtEl>
                                          <p:spTgt spid="3">
                                            <p:txEl>
                                              <p:pRg st="8" end="8"/>
                                            </p:txEl>
                                          </p:spTgt>
                                        </p:tgtEl>
                                      </p:cBhvr>
                                      <p:to x="100000" y="90000"/>
                                    </p:animScale>
                                    <p:animScale>
                                      <p:cBhvr>
                                        <p:cTn id="162" dur="166" decel="50000">
                                          <p:stCondLst>
                                            <p:cond delay="1668"/>
                                          </p:stCondLst>
                                        </p:cTn>
                                        <p:tgtEl>
                                          <p:spTgt spid="3">
                                            <p:txEl>
                                              <p:pRg st="8" end="8"/>
                                            </p:txEl>
                                          </p:spTgt>
                                        </p:tgtEl>
                                      </p:cBhvr>
                                      <p:to x="100000" y="100000"/>
                                    </p:animScale>
                                    <p:animScale>
                                      <p:cBhvr>
                                        <p:cTn id="163" dur="26">
                                          <p:stCondLst>
                                            <p:cond delay="1808"/>
                                          </p:stCondLst>
                                        </p:cTn>
                                        <p:tgtEl>
                                          <p:spTgt spid="3">
                                            <p:txEl>
                                              <p:pRg st="8" end="8"/>
                                            </p:txEl>
                                          </p:spTgt>
                                        </p:tgtEl>
                                      </p:cBhvr>
                                      <p:to x="100000" y="95000"/>
                                    </p:animScale>
                                    <p:animScale>
                                      <p:cBhvr>
                                        <p:cTn id="164" dur="166" decel="50000">
                                          <p:stCondLst>
                                            <p:cond delay="1834"/>
                                          </p:stCondLst>
                                        </p:cTn>
                                        <p:tgtEl>
                                          <p:spTgt spid="3">
                                            <p:txEl>
                                              <p:pRg st="8" end="8"/>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
                                            <p:txEl>
                                              <p:pRg st="9" end="9"/>
                                            </p:txEl>
                                          </p:spTgt>
                                        </p:tgtEl>
                                        <p:attrNameLst>
                                          <p:attrName>style.visibility</p:attrName>
                                        </p:attrNameLst>
                                      </p:cBhvr>
                                      <p:to>
                                        <p:strVal val="visible"/>
                                      </p:to>
                                    </p:set>
                                    <p:animEffect transition="in" filter="wipe(down)">
                                      <p:cBhvr>
                                        <p:cTn id="169" dur="580">
                                          <p:stCondLst>
                                            <p:cond delay="0"/>
                                          </p:stCondLst>
                                        </p:cTn>
                                        <p:tgtEl>
                                          <p:spTgt spid="3">
                                            <p:txEl>
                                              <p:pRg st="9" end="9"/>
                                            </p:txEl>
                                          </p:spTgt>
                                        </p:tgtEl>
                                      </p:cBhvr>
                                    </p:animEffect>
                                    <p:anim calcmode="lin" valueType="num">
                                      <p:cBhvr>
                                        <p:cTn id="170"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3">
                                            <p:txEl>
                                              <p:pRg st="9" end="9"/>
                                            </p:txEl>
                                          </p:spTgt>
                                        </p:tgtEl>
                                      </p:cBhvr>
                                      <p:to x="100000" y="60000"/>
                                    </p:animScale>
                                    <p:animScale>
                                      <p:cBhvr>
                                        <p:cTn id="176" dur="166" decel="50000">
                                          <p:stCondLst>
                                            <p:cond delay="676"/>
                                          </p:stCondLst>
                                        </p:cTn>
                                        <p:tgtEl>
                                          <p:spTgt spid="3">
                                            <p:txEl>
                                              <p:pRg st="9" end="9"/>
                                            </p:txEl>
                                          </p:spTgt>
                                        </p:tgtEl>
                                      </p:cBhvr>
                                      <p:to x="100000" y="100000"/>
                                    </p:animScale>
                                    <p:animScale>
                                      <p:cBhvr>
                                        <p:cTn id="177" dur="26">
                                          <p:stCondLst>
                                            <p:cond delay="1312"/>
                                          </p:stCondLst>
                                        </p:cTn>
                                        <p:tgtEl>
                                          <p:spTgt spid="3">
                                            <p:txEl>
                                              <p:pRg st="9" end="9"/>
                                            </p:txEl>
                                          </p:spTgt>
                                        </p:tgtEl>
                                      </p:cBhvr>
                                      <p:to x="100000" y="80000"/>
                                    </p:animScale>
                                    <p:animScale>
                                      <p:cBhvr>
                                        <p:cTn id="178" dur="166" decel="50000">
                                          <p:stCondLst>
                                            <p:cond delay="1338"/>
                                          </p:stCondLst>
                                        </p:cTn>
                                        <p:tgtEl>
                                          <p:spTgt spid="3">
                                            <p:txEl>
                                              <p:pRg st="9" end="9"/>
                                            </p:txEl>
                                          </p:spTgt>
                                        </p:tgtEl>
                                      </p:cBhvr>
                                      <p:to x="100000" y="100000"/>
                                    </p:animScale>
                                    <p:animScale>
                                      <p:cBhvr>
                                        <p:cTn id="179" dur="26">
                                          <p:stCondLst>
                                            <p:cond delay="1642"/>
                                          </p:stCondLst>
                                        </p:cTn>
                                        <p:tgtEl>
                                          <p:spTgt spid="3">
                                            <p:txEl>
                                              <p:pRg st="9" end="9"/>
                                            </p:txEl>
                                          </p:spTgt>
                                        </p:tgtEl>
                                      </p:cBhvr>
                                      <p:to x="100000" y="90000"/>
                                    </p:animScale>
                                    <p:animScale>
                                      <p:cBhvr>
                                        <p:cTn id="180" dur="166" decel="50000">
                                          <p:stCondLst>
                                            <p:cond delay="1668"/>
                                          </p:stCondLst>
                                        </p:cTn>
                                        <p:tgtEl>
                                          <p:spTgt spid="3">
                                            <p:txEl>
                                              <p:pRg st="9" end="9"/>
                                            </p:txEl>
                                          </p:spTgt>
                                        </p:tgtEl>
                                      </p:cBhvr>
                                      <p:to x="100000" y="100000"/>
                                    </p:animScale>
                                    <p:animScale>
                                      <p:cBhvr>
                                        <p:cTn id="181" dur="26">
                                          <p:stCondLst>
                                            <p:cond delay="1808"/>
                                          </p:stCondLst>
                                        </p:cTn>
                                        <p:tgtEl>
                                          <p:spTgt spid="3">
                                            <p:txEl>
                                              <p:pRg st="9" end="9"/>
                                            </p:txEl>
                                          </p:spTgt>
                                        </p:tgtEl>
                                      </p:cBhvr>
                                      <p:to x="100000" y="95000"/>
                                    </p:animScale>
                                    <p:animScale>
                                      <p:cBhvr>
                                        <p:cTn id="182" dur="166" decel="50000">
                                          <p:stCondLst>
                                            <p:cond delay="1834"/>
                                          </p:stCondLst>
                                        </p:cTn>
                                        <p:tgtEl>
                                          <p:spTgt spid="3">
                                            <p:txEl>
                                              <p:pRg st="9" end="9"/>
                                            </p:txEl>
                                          </p:spTgt>
                                        </p:tgtEl>
                                      </p:cBhvr>
                                      <p:to x="100000" y="100000"/>
                                    </p:animScale>
                                  </p:childTnLst>
                                </p:cTn>
                              </p:par>
                            </p:childTnLst>
                          </p:cTn>
                        </p:par>
                      </p:childTnLst>
                    </p:cTn>
                  </p:par>
                  <p:par>
                    <p:cTn id="183" fill="hold">
                      <p:stCondLst>
                        <p:cond delay="indefinite"/>
                      </p:stCondLst>
                      <p:childTnLst>
                        <p:par>
                          <p:cTn id="184" fill="hold">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3">
                                            <p:txEl>
                                              <p:pRg st="10" end="10"/>
                                            </p:txEl>
                                          </p:spTgt>
                                        </p:tgtEl>
                                        <p:attrNameLst>
                                          <p:attrName>style.visibility</p:attrName>
                                        </p:attrNameLst>
                                      </p:cBhvr>
                                      <p:to>
                                        <p:strVal val="visible"/>
                                      </p:to>
                                    </p:set>
                                    <p:animEffect transition="in" filter="wipe(down)">
                                      <p:cBhvr>
                                        <p:cTn id="187" dur="580">
                                          <p:stCondLst>
                                            <p:cond delay="0"/>
                                          </p:stCondLst>
                                        </p:cTn>
                                        <p:tgtEl>
                                          <p:spTgt spid="3">
                                            <p:txEl>
                                              <p:pRg st="10" end="10"/>
                                            </p:txEl>
                                          </p:spTgt>
                                        </p:tgtEl>
                                      </p:cBhvr>
                                    </p:animEffect>
                                    <p:anim calcmode="lin" valueType="num">
                                      <p:cBhvr>
                                        <p:cTn id="188"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89"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90"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91"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92"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93" dur="26">
                                          <p:stCondLst>
                                            <p:cond delay="650"/>
                                          </p:stCondLst>
                                        </p:cTn>
                                        <p:tgtEl>
                                          <p:spTgt spid="3">
                                            <p:txEl>
                                              <p:pRg st="10" end="10"/>
                                            </p:txEl>
                                          </p:spTgt>
                                        </p:tgtEl>
                                      </p:cBhvr>
                                      <p:to x="100000" y="60000"/>
                                    </p:animScale>
                                    <p:animScale>
                                      <p:cBhvr>
                                        <p:cTn id="194" dur="166" decel="50000">
                                          <p:stCondLst>
                                            <p:cond delay="676"/>
                                          </p:stCondLst>
                                        </p:cTn>
                                        <p:tgtEl>
                                          <p:spTgt spid="3">
                                            <p:txEl>
                                              <p:pRg st="10" end="10"/>
                                            </p:txEl>
                                          </p:spTgt>
                                        </p:tgtEl>
                                      </p:cBhvr>
                                      <p:to x="100000" y="100000"/>
                                    </p:animScale>
                                    <p:animScale>
                                      <p:cBhvr>
                                        <p:cTn id="195" dur="26">
                                          <p:stCondLst>
                                            <p:cond delay="1312"/>
                                          </p:stCondLst>
                                        </p:cTn>
                                        <p:tgtEl>
                                          <p:spTgt spid="3">
                                            <p:txEl>
                                              <p:pRg st="10" end="10"/>
                                            </p:txEl>
                                          </p:spTgt>
                                        </p:tgtEl>
                                      </p:cBhvr>
                                      <p:to x="100000" y="80000"/>
                                    </p:animScale>
                                    <p:animScale>
                                      <p:cBhvr>
                                        <p:cTn id="196" dur="166" decel="50000">
                                          <p:stCondLst>
                                            <p:cond delay="1338"/>
                                          </p:stCondLst>
                                        </p:cTn>
                                        <p:tgtEl>
                                          <p:spTgt spid="3">
                                            <p:txEl>
                                              <p:pRg st="10" end="10"/>
                                            </p:txEl>
                                          </p:spTgt>
                                        </p:tgtEl>
                                      </p:cBhvr>
                                      <p:to x="100000" y="100000"/>
                                    </p:animScale>
                                    <p:animScale>
                                      <p:cBhvr>
                                        <p:cTn id="197" dur="26">
                                          <p:stCondLst>
                                            <p:cond delay="1642"/>
                                          </p:stCondLst>
                                        </p:cTn>
                                        <p:tgtEl>
                                          <p:spTgt spid="3">
                                            <p:txEl>
                                              <p:pRg st="10" end="10"/>
                                            </p:txEl>
                                          </p:spTgt>
                                        </p:tgtEl>
                                      </p:cBhvr>
                                      <p:to x="100000" y="90000"/>
                                    </p:animScale>
                                    <p:animScale>
                                      <p:cBhvr>
                                        <p:cTn id="198" dur="166" decel="50000">
                                          <p:stCondLst>
                                            <p:cond delay="1668"/>
                                          </p:stCondLst>
                                        </p:cTn>
                                        <p:tgtEl>
                                          <p:spTgt spid="3">
                                            <p:txEl>
                                              <p:pRg st="10" end="10"/>
                                            </p:txEl>
                                          </p:spTgt>
                                        </p:tgtEl>
                                      </p:cBhvr>
                                      <p:to x="100000" y="100000"/>
                                    </p:animScale>
                                    <p:animScale>
                                      <p:cBhvr>
                                        <p:cTn id="199" dur="26">
                                          <p:stCondLst>
                                            <p:cond delay="1808"/>
                                          </p:stCondLst>
                                        </p:cTn>
                                        <p:tgtEl>
                                          <p:spTgt spid="3">
                                            <p:txEl>
                                              <p:pRg st="10" end="10"/>
                                            </p:txEl>
                                          </p:spTgt>
                                        </p:tgtEl>
                                      </p:cBhvr>
                                      <p:to x="100000" y="95000"/>
                                    </p:animScale>
                                    <p:animScale>
                                      <p:cBhvr>
                                        <p:cTn id="200" dur="166" decel="50000">
                                          <p:stCondLst>
                                            <p:cond delay="1834"/>
                                          </p:stCondLst>
                                        </p:cTn>
                                        <p:tgtEl>
                                          <p:spTgt spid="3">
                                            <p:txEl>
                                              <p:pRg st="10" end="10"/>
                                            </p:txEl>
                                          </p:spTgt>
                                        </p:tgtEl>
                                      </p:cBhvr>
                                      <p:to x="100000" y="100000"/>
                                    </p:animScale>
                                  </p:childTnLst>
                                </p:cTn>
                              </p:par>
                            </p:childTnLst>
                          </p:cTn>
                        </p:par>
                      </p:childTnLst>
                    </p:cTn>
                  </p:par>
                  <p:par>
                    <p:cTn id="201" fill="hold">
                      <p:stCondLst>
                        <p:cond delay="indefinite"/>
                      </p:stCondLst>
                      <p:childTnLst>
                        <p:par>
                          <p:cTn id="202" fill="hold">
                            <p:stCondLst>
                              <p:cond delay="0"/>
                            </p:stCondLst>
                            <p:childTnLst>
                              <p:par>
                                <p:cTn id="203" presetID="26" presetClass="entr" presetSubtype="0" fill="hold" grpId="0" nodeType="clickEffect">
                                  <p:stCondLst>
                                    <p:cond delay="0"/>
                                  </p:stCondLst>
                                  <p:childTnLst>
                                    <p:set>
                                      <p:cBhvr>
                                        <p:cTn id="204" dur="1" fill="hold">
                                          <p:stCondLst>
                                            <p:cond delay="0"/>
                                          </p:stCondLst>
                                        </p:cTn>
                                        <p:tgtEl>
                                          <p:spTgt spid="3">
                                            <p:txEl>
                                              <p:pRg st="11" end="11"/>
                                            </p:txEl>
                                          </p:spTgt>
                                        </p:tgtEl>
                                        <p:attrNameLst>
                                          <p:attrName>style.visibility</p:attrName>
                                        </p:attrNameLst>
                                      </p:cBhvr>
                                      <p:to>
                                        <p:strVal val="visible"/>
                                      </p:to>
                                    </p:set>
                                    <p:animEffect transition="in" filter="wipe(down)">
                                      <p:cBhvr>
                                        <p:cTn id="205" dur="580">
                                          <p:stCondLst>
                                            <p:cond delay="0"/>
                                          </p:stCondLst>
                                        </p:cTn>
                                        <p:tgtEl>
                                          <p:spTgt spid="3">
                                            <p:txEl>
                                              <p:pRg st="11" end="11"/>
                                            </p:txEl>
                                          </p:spTgt>
                                        </p:tgtEl>
                                      </p:cBhvr>
                                    </p:animEffect>
                                    <p:anim calcmode="lin" valueType="num">
                                      <p:cBhvr>
                                        <p:cTn id="206"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211" dur="26">
                                          <p:stCondLst>
                                            <p:cond delay="650"/>
                                          </p:stCondLst>
                                        </p:cTn>
                                        <p:tgtEl>
                                          <p:spTgt spid="3">
                                            <p:txEl>
                                              <p:pRg st="11" end="11"/>
                                            </p:txEl>
                                          </p:spTgt>
                                        </p:tgtEl>
                                      </p:cBhvr>
                                      <p:to x="100000" y="60000"/>
                                    </p:animScale>
                                    <p:animScale>
                                      <p:cBhvr>
                                        <p:cTn id="212" dur="166" decel="50000">
                                          <p:stCondLst>
                                            <p:cond delay="676"/>
                                          </p:stCondLst>
                                        </p:cTn>
                                        <p:tgtEl>
                                          <p:spTgt spid="3">
                                            <p:txEl>
                                              <p:pRg st="11" end="11"/>
                                            </p:txEl>
                                          </p:spTgt>
                                        </p:tgtEl>
                                      </p:cBhvr>
                                      <p:to x="100000" y="100000"/>
                                    </p:animScale>
                                    <p:animScale>
                                      <p:cBhvr>
                                        <p:cTn id="213" dur="26">
                                          <p:stCondLst>
                                            <p:cond delay="1312"/>
                                          </p:stCondLst>
                                        </p:cTn>
                                        <p:tgtEl>
                                          <p:spTgt spid="3">
                                            <p:txEl>
                                              <p:pRg st="11" end="11"/>
                                            </p:txEl>
                                          </p:spTgt>
                                        </p:tgtEl>
                                      </p:cBhvr>
                                      <p:to x="100000" y="80000"/>
                                    </p:animScale>
                                    <p:animScale>
                                      <p:cBhvr>
                                        <p:cTn id="214" dur="166" decel="50000">
                                          <p:stCondLst>
                                            <p:cond delay="1338"/>
                                          </p:stCondLst>
                                        </p:cTn>
                                        <p:tgtEl>
                                          <p:spTgt spid="3">
                                            <p:txEl>
                                              <p:pRg st="11" end="11"/>
                                            </p:txEl>
                                          </p:spTgt>
                                        </p:tgtEl>
                                      </p:cBhvr>
                                      <p:to x="100000" y="100000"/>
                                    </p:animScale>
                                    <p:animScale>
                                      <p:cBhvr>
                                        <p:cTn id="215" dur="26">
                                          <p:stCondLst>
                                            <p:cond delay="1642"/>
                                          </p:stCondLst>
                                        </p:cTn>
                                        <p:tgtEl>
                                          <p:spTgt spid="3">
                                            <p:txEl>
                                              <p:pRg st="11" end="11"/>
                                            </p:txEl>
                                          </p:spTgt>
                                        </p:tgtEl>
                                      </p:cBhvr>
                                      <p:to x="100000" y="90000"/>
                                    </p:animScale>
                                    <p:animScale>
                                      <p:cBhvr>
                                        <p:cTn id="216" dur="166" decel="50000">
                                          <p:stCondLst>
                                            <p:cond delay="1668"/>
                                          </p:stCondLst>
                                        </p:cTn>
                                        <p:tgtEl>
                                          <p:spTgt spid="3">
                                            <p:txEl>
                                              <p:pRg st="11" end="11"/>
                                            </p:txEl>
                                          </p:spTgt>
                                        </p:tgtEl>
                                      </p:cBhvr>
                                      <p:to x="100000" y="100000"/>
                                    </p:animScale>
                                    <p:animScale>
                                      <p:cBhvr>
                                        <p:cTn id="217" dur="26">
                                          <p:stCondLst>
                                            <p:cond delay="1808"/>
                                          </p:stCondLst>
                                        </p:cTn>
                                        <p:tgtEl>
                                          <p:spTgt spid="3">
                                            <p:txEl>
                                              <p:pRg st="11" end="11"/>
                                            </p:txEl>
                                          </p:spTgt>
                                        </p:tgtEl>
                                      </p:cBhvr>
                                      <p:to x="100000" y="95000"/>
                                    </p:animScale>
                                    <p:animScale>
                                      <p:cBhvr>
                                        <p:cTn id="218" dur="166" decel="50000">
                                          <p:stCondLst>
                                            <p:cond delay="1834"/>
                                          </p:stCondLst>
                                        </p:cTn>
                                        <p:tgtEl>
                                          <p:spTgt spid="3">
                                            <p:txEl>
                                              <p:pRg st="11" end="11"/>
                                            </p:txEl>
                                          </p:spTgt>
                                        </p:tgtEl>
                                      </p:cBhvr>
                                      <p:to x="100000" y="100000"/>
                                    </p:animScale>
                                  </p:childTnLst>
                                </p:cTn>
                              </p:par>
                            </p:childTnLst>
                          </p:cTn>
                        </p:par>
                      </p:childTnLst>
                    </p:cTn>
                  </p:par>
                  <p:par>
                    <p:cTn id="219" fill="hold">
                      <p:stCondLst>
                        <p:cond delay="indefinite"/>
                      </p:stCondLst>
                      <p:childTnLst>
                        <p:par>
                          <p:cTn id="220" fill="hold">
                            <p:stCondLst>
                              <p:cond delay="0"/>
                            </p:stCondLst>
                            <p:childTnLst>
                              <p:par>
                                <p:cTn id="221" presetID="26" presetClass="entr" presetSubtype="0" fill="hold" grpId="0" nodeType="clickEffect">
                                  <p:stCondLst>
                                    <p:cond delay="0"/>
                                  </p:stCondLst>
                                  <p:childTnLst>
                                    <p:set>
                                      <p:cBhvr>
                                        <p:cTn id="222" dur="1" fill="hold">
                                          <p:stCondLst>
                                            <p:cond delay="0"/>
                                          </p:stCondLst>
                                        </p:cTn>
                                        <p:tgtEl>
                                          <p:spTgt spid="3">
                                            <p:txEl>
                                              <p:pRg st="12" end="12"/>
                                            </p:txEl>
                                          </p:spTgt>
                                        </p:tgtEl>
                                        <p:attrNameLst>
                                          <p:attrName>style.visibility</p:attrName>
                                        </p:attrNameLst>
                                      </p:cBhvr>
                                      <p:to>
                                        <p:strVal val="visible"/>
                                      </p:to>
                                    </p:set>
                                    <p:animEffect transition="in" filter="wipe(down)">
                                      <p:cBhvr>
                                        <p:cTn id="223" dur="580">
                                          <p:stCondLst>
                                            <p:cond delay="0"/>
                                          </p:stCondLst>
                                        </p:cTn>
                                        <p:tgtEl>
                                          <p:spTgt spid="3">
                                            <p:txEl>
                                              <p:pRg st="12" end="12"/>
                                            </p:txEl>
                                          </p:spTgt>
                                        </p:tgtEl>
                                      </p:cBhvr>
                                    </p:animEffect>
                                    <p:anim calcmode="lin" valueType="num">
                                      <p:cBhvr>
                                        <p:cTn id="224" dur="1822"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225" dur="664"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226" dur="664" tmFilter="0, 0; 0.125,0.2665; 0.25,0.4; 0.375,0.465; 0.5,0.5;  0.625,0.535; 0.75,0.6; 0.875,0.7335; 1,1">
                                          <p:stCondLst>
                                            <p:cond delay="664"/>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227" dur="332" tmFilter="0, 0; 0.125,0.2665; 0.25,0.4; 0.375,0.465; 0.5,0.5;  0.625,0.535; 0.75,0.6; 0.875,0.7335; 1,1">
                                          <p:stCondLst>
                                            <p:cond delay="1324"/>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228" dur="164" tmFilter="0, 0; 0.125,0.2665; 0.25,0.4; 0.375,0.465; 0.5,0.5;  0.625,0.535; 0.75,0.6; 0.875,0.7335; 1,1">
                                          <p:stCondLst>
                                            <p:cond delay="1656"/>
                                          </p:stCondLst>
                                        </p:cTn>
                                        <p:tgtEl>
                                          <p:spTgt spid="3">
                                            <p:txEl>
                                              <p:pRg st="12" end="12"/>
                                            </p:txEl>
                                          </p:spTgt>
                                        </p:tgtEl>
                                        <p:attrNameLst>
                                          <p:attrName>ppt_y</p:attrName>
                                        </p:attrNameLst>
                                      </p:cBhvr>
                                      <p:tavLst>
                                        <p:tav tm="0" fmla="#ppt_y-sin(pi*$)/81">
                                          <p:val>
                                            <p:fltVal val="0"/>
                                          </p:val>
                                        </p:tav>
                                        <p:tav tm="100000">
                                          <p:val>
                                            <p:fltVal val="1"/>
                                          </p:val>
                                        </p:tav>
                                      </p:tavLst>
                                    </p:anim>
                                    <p:animScale>
                                      <p:cBhvr>
                                        <p:cTn id="229" dur="26">
                                          <p:stCondLst>
                                            <p:cond delay="650"/>
                                          </p:stCondLst>
                                        </p:cTn>
                                        <p:tgtEl>
                                          <p:spTgt spid="3">
                                            <p:txEl>
                                              <p:pRg st="12" end="12"/>
                                            </p:txEl>
                                          </p:spTgt>
                                        </p:tgtEl>
                                      </p:cBhvr>
                                      <p:to x="100000" y="60000"/>
                                    </p:animScale>
                                    <p:animScale>
                                      <p:cBhvr>
                                        <p:cTn id="230" dur="166" decel="50000">
                                          <p:stCondLst>
                                            <p:cond delay="676"/>
                                          </p:stCondLst>
                                        </p:cTn>
                                        <p:tgtEl>
                                          <p:spTgt spid="3">
                                            <p:txEl>
                                              <p:pRg st="12" end="12"/>
                                            </p:txEl>
                                          </p:spTgt>
                                        </p:tgtEl>
                                      </p:cBhvr>
                                      <p:to x="100000" y="100000"/>
                                    </p:animScale>
                                    <p:animScale>
                                      <p:cBhvr>
                                        <p:cTn id="231" dur="26">
                                          <p:stCondLst>
                                            <p:cond delay="1312"/>
                                          </p:stCondLst>
                                        </p:cTn>
                                        <p:tgtEl>
                                          <p:spTgt spid="3">
                                            <p:txEl>
                                              <p:pRg st="12" end="12"/>
                                            </p:txEl>
                                          </p:spTgt>
                                        </p:tgtEl>
                                      </p:cBhvr>
                                      <p:to x="100000" y="80000"/>
                                    </p:animScale>
                                    <p:animScale>
                                      <p:cBhvr>
                                        <p:cTn id="232" dur="166" decel="50000">
                                          <p:stCondLst>
                                            <p:cond delay="1338"/>
                                          </p:stCondLst>
                                        </p:cTn>
                                        <p:tgtEl>
                                          <p:spTgt spid="3">
                                            <p:txEl>
                                              <p:pRg st="12" end="12"/>
                                            </p:txEl>
                                          </p:spTgt>
                                        </p:tgtEl>
                                      </p:cBhvr>
                                      <p:to x="100000" y="100000"/>
                                    </p:animScale>
                                    <p:animScale>
                                      <p:cBhvr>
                                        <p:cTn id="233" dur="26">
                                          <p:stCondLst>
                                            <p:cond delay="1642"/>
                                          </p:stCondLst>
                                        </p:cTn>
                                        <p:tgtEl>
                                          <p:spTgt spid="3">
                                            <p:txEl>
                                              <p:pRg st="12" end="12"/>
                                            </p:txEl>
                                          </p:spTgt>
                                        </p:tgtEl>
                                      </p:cBhvr>
                                      <p:to x="100000" y="90000"/>
                                    </p:animScale>
                                    <p:animScale>
                                      <p:cBhvr>
                                        <p:cTn id="234" dur="166" decel="50000">
                                          <p:stCondLst>
                                            <p:cond delay="1668"/>
                                          </p:stCondLst>
                                        </p:cTn>
                                        <p:tgtEl>
                                          <p:spTgt spid="3">
                                            <p:txEl>
                                              <p:pRg st="12" end="12"/>
                                            </p:txEl>
                                          </p:spTgt>
                                        </p:tgtEl>
                                      </p:cBhvr>
                                      <p:to x="100000" y="100000"/>
                                    </p:animScale>
                                    <p:animScale>
                                      <p:cBhvr>
                                        <p:cTn id="235" dur="26">
                                          <p:stCondLst>
                                            <p:cond delay="1808"/>
                                          </p:stCondLst>
                                        </p:cTn>
                                        <p:tgtEl>
                                          <p:spTgt spid="3">
                                            <p:txEl>
                                              <p:pRg st="12" end="12"/>
                                            </p:txEl>
                                          </p:spTgt>
                                        </p:tgtEl>
                                      </p:cBhvr>
                                      <p:to x="100000" y="95000"/>
                                    </p:animScale>
                                    <p:animScale>
                                      <p:cBhvr>
                                        <p:cTn id="236" dur="166" decel="50000">
                                          <p:stCondLst>
                                            <p:cond delay="1834"/>
                                          </p:stCondLst>
                                        </p:cTn>
                                        <p:tgtEl>
                                          <p:spTgt spid="3">
                                            <p:txEl>
                                              <p:pRg st="12" end="12"/>
                                            </p:txEl>
                                          </p:spTgt>
                                        </p:tgtEl>
                                      </p:cBhvr>
                                      <p:to x="100000" y="100000"/>
                                    </p:animScale>
                                  </p:childTnLst>
                                </p:cTn>
                              </p:par>
                            </p:childTnLst>
                          </p:cTn>
                        </p:par>
                      </p:childTnLst>
                    </p:cTn>
                  </p:par>
                  <p:par>
                    <p:cTn id="237" fill="hold">
                      <p:stCondLst>
                        <p:cond delay="indefinite"/>
                      </p:stCondLst>
                      <p:childTnLst>
                        <p:par>
                          <p:cTn id="238" fill="hold">
                            <p:stCondLst>
                              <p:cond delay="0"/>
                            </p:stCondLst>
                            <p:childTnLst>
                              <p:par>
                                <p:cTn id="239" presetID="26" presetClass="entr" presetSubtype="0" fill="hold" nodeType="clickEffect">
                                  <p:stCondLst>
                                    <p:cond delay="0"/>
                                  </p:stCondLst>
                                  <p:childTnLst>
                                    <p:set>
                                      <p:cBhvr>
                                        <p:cTn id="240" dur="1" fill="hold">
                                          <p:stCondLst>
                                            <p:cond delay="0"/>
                                          </p:stCondLst>
                                        </p:cTn>
                                        <p:tgtEl>
                                          <p:spTgt spid="4">
                                            <p:txEl>
                                              <p:pRg st="3" end="3"/>
                                            </p:txEl>
                                          </p:spTgt>
                                        </p:tgtEl>
                                        <p:attrNameLst>
                                          <p:attrName>style.visibility</p:attrName>
                                        </p:attrNameLst>
                                      </p:cBhvr>
                                      <p:to>
                                        <p:strVal val="visible"/>
                                      </p:to>
                                    </p:set>
                                    <p:animEffect transition="in" filter="wipe(down)">
                                      <p:cBhvr>
                                        <p:cTn id="241" dur="580">
                                          <p:stCondLst>
                                            <p:cond delay="0"/>
                                          </p:stCondLst>
                                        </p:cTn>
                                        <p:tgtEl>
                                          <p:spTgt spid="4">
                                            <p:txEl>
                                              <p:pRg st="3" end="3"/>
                                            </p:txEl>
                                          </p:spTgt>
                                        </p:tgtEl>
                                      </p:cBhvr>
                                    </p:animEffect>
                                    <p:anim calcmode="lin" valueType="num">
                                      <p:cBhvr>
                                        <p:cTn id="242"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243"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244"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245"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246"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247" dur="26">
                                          <p:stCondLst>
                                            <p:cond delay="650"/>
                                          </p:stCondLst>
                                        </p:cTn>
                                        <p:tgtEl>
                                          <p:spTgt spid="4">
                                            <p:txEl>
                                              <p:pRg st="3" end="3"/>
                                            </p:txEl>
                                          </p:spTgt>
                                        </p:tgtEl>
                                      </p:cBhvr>
                                      <p:to x="100000" y="60000"/>
                                    </p:animScale>
                                    <p:animScale>
                                      <p:cBhvr>
                                        <p:cTn id="248" dur="166" decel="50000">
                                          <p:stCondLst>
                                            <p:cond delay="676"/>
                                          </p:stCondLst>
                                        </p:cTn>
                                        <p:tgtEl>
                                          <p:spTgt spid="4">
                                            <p:txEl>
                                              <p:pRg st="3" end="3"/>
                                            </p:txEl>
                                          </p:spTgt>
                                        </p:tgtEl>
                                      </p:cBhvr>
                                      <p:to x="100000" y="100000"/>
                                    </p:animScale>
                                    <p:animScale>
                                      <p:cBhvr>
                                        <p:cTn id="249" dur="26">
                                          <p:stCondLst>
                                            <p:cond delay="1312"/>
                                          </p:stCondLst>
                                        </p:cTn>
                                        <p:tgtEl>
                                          <p:spTgt spid="4">
                                            <p:txEl>
                                              <p:pRg st="3" end="3"/>
                                            </p:txEl>
                                          </p:spTgt>
                                        </p:tgtEl>
                                      </p:cBhvr>
                                      <p:to x="100000" y="80000"/>
                                    </p:animScale>
                                    <p:animScale>
                                      <p:cBhvr>
                                        <p:cTn id="250" dur="166" decel="50000">
                                          <p:stCondLst>
                                            <p:cond delay="1338"/>
                                          </p:stCondLst>
                                        </p:cTn>
                                        <p:tgtEl>
                                          <p:spTgt spid="4">
                                            <p:txEl>
                                              <p:pRg st="3" end="3"/>
                                            </p:txEl>
                                          </p:spTgt>
                                        </p:tgtEl>
                                      </p:cBhvr>
                                      <p:to x="100000" y="100000"/>
                                    </p:animScale>
                                    <p:animScale>
                                      <p:cBhvr>
                                        <p:cTn id="251" dur="26">
                                          <p:stCondLst>
                                            <p:cond delay="1642"/>
                                          </p:stCondLst>
                                        </p:cTn>
                                        <p:tgtEl>
                                          <p:spTgt spid="4">
                                            <p:txEl>
                                              <p:pRg st="3" end="3"/>
                                            </p:txEl>
                                          </p:spTgt>
                                        </p:tgtEl>
                                      </p:cBhvr>
                                      <p:to x="100000" y="90000"/>
                                    </p:animScale>
                                    <p:animScale>
                                      <p:cBhvr>
                                        <p:cTn id="252" dur="166" decel="50000">
                                          <p:stCondLst>
                                            <p:cond delay="1668"/>
                                          </p:stCondLst>
                                        </p:cTn>
                                        <p:tgtEl>
                                          <p:spTgt spid="4">
                                            <p:txEl>
                                              <p:pRg st="3" end="3"/>
                                            </p:txEl>
                                          </p:spTgt>
                                        </p:tgtEl>
                                      </p:cBhvr>
                                      <p:to x="100000" y="100000"/>
                                    </p:animScale>
                                    <p:animScale>
                                      <p:cBhvr>
                                        <p:cTn id="253" dur="26">
                                          <p:stCondLst>
                                            <p:cond delay="1808"/>
                                          </p:stCondLst>
                                        </p:cTn>
                                        <p:tgtEl>
                                          <p:spTgt spid="4">
                                            <p:txEl>
                                              <p:pRg st="3" end="3"/>
                                            </p:txEl>
                                          </p:spTgt>
                                        </p:tgtEl>
                                      </p:cBhvr>
                                      <p:to x="100000" y="95000"/>
                                    </p:animScale>
                                    <p:animScale>
                                      <p:cBhvr>
                                        <p:cTn id="254" dur="166" decel="50000">
                                          <p:stCondLst>
                                            <p:cond delay="1834"/>
                                          </p:stCondLst>
                                        </p:cTn>
                                        <p:tgtEl>
                                          <p:spTgt spid="4">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Management of GBV</a:t>
            </a:r>
            <a:endParaRPr lang="en-US" dirty="0"/>
          </a:p>
        </p:txBody>
      </p:sp>
      <p:sp>
        <p:nvSpPr>
          <p:cNvPr id="3" name="Content Placeholder 2"/>
          <p:cNvSpPr>
            <a:spLocks noGrp="1"/>
          </p:cNvSpPr>
          <p:nvPr>
            <p:ph idx="1"/>
          </p:nvPr>
        </p:nvSpPr>
        <p:spPr>
          <a:xfrm>
            <a:off x="677334" y="1622739"/>
            <a:ext cx="8596668" cy="4418624"/>
          </a:xfrm>
        </p:spPr>
        <p:txBody>
          <a:bodyPr>
            <a:normAutofit fontScale="92500" lnSpcReduction="10000"/>
          </a:bodyPr>
          <a:lstStyle/>
          <a:p>
            <a:pPr>
              <a:buFont typeface="Wingdings" panose="05000000000000000000" pitchFamily="2" charset="2"/>
              <a:buChar char="v"/>
            </a:pPr>
            <a:r>
              <a:rPr lang="en-US" dirty="0" smtClean="0"/>
              <a:t>Ensure that the victims get judicial remedy/ justice</a:t>
            </a:r>
          </a:p>
          <a:p>
            <a:pPr>
              <a:buFont typeface="Wingdings" panose="05000000000000000000" pitchFamily="2" charset="2"/>
              <a:buChar char="v"/>
            </a:pPr>
            <a:r>
              <a:rPr lang="en-US" dirty="0" smtClean="0"/>
              <a:t>Encourage and enable persons of concern to become actively involved in protecting women, men, girls and boys</a:t>
            </a:r>
          </a:p>
          <a:p>
            <a:pPr>
              <a:buFont typeface="Wingdings" panose="05000000000000000000" pitchFamily="2" charset="2"/>
              <a:buChar char="v"/>
            </a:pPr>
            <a:r>
              <a:rPr lang="en-US" dirty="0" smtClean="0"/>
              <a:t>Protect the victims so that they can confidentially report all incidents and have timely non-discriminatory access to services e.g. schools, justice</a:t>
            </a:r>
          </a:p>
          <a:p>
            <a:pPr>
              <a:buFont typeface="Wingdings" panose="05000000000000000000" pitchFamily="2" charset="2"/>
              <a:buChar char="v"/>
            </a:pPr>
            <a:r>
              <a:rPr lang="en-US" dirty="0" smtClean="0"/>
              <a:t>Address the specific protection needs of persons at high risk of sexual gender based violence</a:t>
            </a:r>
          </a:p>
          <a:p>
            <a:pPr>
              <a:buFont typeface="Wingdings" panose="05000000000000000000" pitchFamily="2" charset="2"/>
              <a:buChar char="v"/>
            </a:pPr>
            <a:r>
              <a:rPr lang="en-US" dirty="0" smtClean="0"/>
              <a:t>Strengthen the community- based protection networks and initiatives</a:t>
            </a:r>
          </a:p>
          <a:p>
            <a:pPr>
              <a:buFont typeface="Wingdings" panose="05000000000000000000" pitchFamily="2" charset="2"/>
              <a:buChar char="v"/>
            </a:pPr>
            <a:r>
              <a:rPr lang="en-US" dirty="0" smtClean="0"/>
              <a:t>Gender equality and women’s empowerment</a:t>
            </a:r>
          </a:p>
          <a:p>
            <a:pPr>
              <a:buFont typeface="Wingdings" panose="05000000000000000000" pitchFamily="2" charset="2"/>
              <a:buChar char="v"/>
            </a:pPr>
            <a:r>
              <a:rPr lang="en-US" dirty="0" smtClean="0"/>
              <a:t>Involve a multi-sectoral approach </a:t>
            </a:r>
          </a:p>
          <a:p>
            <a:pPr>
              <a:buFont typeface="Wingdings" panose="05000000000000000000" pitchFamily="2" charset="2"/>
              <a:buChar char="v"/>
            </a:pPr>
            <a:r>
              <a:rPr lang="en-US" dirty="0" smtClean="0"/>
              <a:t>Enact and enforce laws that address the issues of GBV/SGBV</a:t>
            </a:r>
          </a:p>
          <a:p>
            <a:pPr>
              <a:buFont typeface="Wingdings" panose="05000000000000000000" pitchFamily="2" charset="2"/>
              <a:buChar char="v"/>
            </a:pPr>
            <a:r>
              <a:rPr lang="en-US" dirty="0" smtClean="0"/>
              <a:t>Eradicate stigmatization against GBV victims</a:t>
            </a:r>
            <a:endParaRPr lang="en-US" dirty="0"/>
          </a:p>
        </p:txBody>
      </p:sp>
      <p:sp>
        <p:nvSpPr>
          <p:cNvPr id="4" name="Date Placeholder 3"/>
          <p:cNvSpPr>
            <a:spLocks noGrp="1"/>
          </p:cNvSpPr>
          <p:nvPr>
            <p:ph type="dt" sz="half" idx="10"/>
          </p:nvPr>
        </p:nvSpPr>
        <p:spPr/>
        <p:txBody>
          <a:bodyPr/>
          <a:lstStyle/>
          <a:p>
            <a:fld id="{CD92E90B-D467-4285-B6E3-12C4D945788E}"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37</a:t>
            </a:fld>
            <a:endParaRPr lang="en-US" dirty="0"/>
          </a:p>
        </p:txBody>
      </p:sp>
    </p:spTree>
    <p:extLst>
      <p:ext uri="{BB962C8B-B14F-4D97-AF65-F5344CB8AC3E}">
        <p14:creationId xmlns:p14="http://schemas.microsoft.com/office/powerpoint/2010/main" val="69622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SEXUAL OFFENCE ACT</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b="1" dirty="0" smtClean="0">
                <a:solidFill>
                  <a:schemeClr val="accent1"/>
                </a:solidFill>
              </a:rPr>
              <a:t>Definition:</a:t>
            </a:r>
            <a:r>
              <a:rPr lang="en-US" b="1" dirty="0" smtClean="0"/>
              <a:t>- </a:t>
            </a:r>
            <a:r>
              <a:rPr lang="en-US" dirty="0" smtClean="0"/>
              <a:t>An </a:t>
            </a:r>
            <a:r>
              <a:rPr lang="en-US" dirty="0"/>
              <a:t>Act of Parliament to make provision about sexual offences, their definition, prevention and the protection of all persons from harm from unlawful sexual acts, and for connected purposes</a:t>
            </a:r>
          </a:p>
          <a:p>
            <a:pPr>
              <a:buFont typeface="Wingdings" panose="05000000000000000000" pitchFamily="2" charset="2"/>
              <a:buChar char="q"/>
            </a:pPr>
            <a:r>
              <a:rPr lang="en-US" b="1" dirty="0" smtClean="0">
                <a:solidFill>
                  <a:schemeClr val="accent1"/>
                </a:solidFill>
              </a:rPr>
              <a:t>“genital </a:t>
            </a:r>
            <a:r>
              <a:rPr lang="en-US" b="1" dirty="0">
                <a:solidFill>
                  <a:schemeClr val="accent1"/>
                </a:solidFill>
              </a:rPr>
              <a:t>organs” </a:t>
            </a:r>
            <a:r>
              <a:rPr lang="en-US" dirty="0"/>
              <a:t>includes the whole or part of male or female genital organs</a:t>
            </a:r>
            <a:r>
              <a:rPr lang="en-US" b="1" dirty="0"/>
              <a:t> </a:t>
            </a:r>
            <a:r>
              <a:rPr lang="en-US" dirty="0"/>
              <a:t>and for purposes of this Act includes the </a:t>
            </a:r>
            <a:r>
              <a:rPr lang="en-US" dirty="0" smtClean="0"/>
              <a:t>anus</a:t>
            </a:r>
          </a:p>
          <a:p>
            <a:pPr>
              <a:buFont typeface="Wingdings" panose="05000000000000000000" pitchFamily="2" charset="2"/>
              <a:buChar char="q"/>
            </a:pPr>
            <a:r>
              <a:rPr lang="en-US" b="1" dirty="0">
                <a:solidFill>
                  <a:schemeClr val="accent1"/>
                </a:solidFill>
              </a:rPr>
              <a:t>“indecent act” </a:t>
            </a:r>
            <a:r>
              <a:rPr lang="en-US" dirty="0"/>
              <a:t>means an unlawful intentional act which </a:t>
            </a:r>
            <a:r>
              <a:rPr lang="en-US" dirty="0" smtClean="0"/>
              <a:t>causes—any </a:t>
            </a:r>
            <a:r>
              <a:rPr lang="en-US" dirty="0"/>
              <a:t>contact between any part of the body of a person with the genital organs, breasts or buttocks of another, but does not include an act that causes penetration</a:t>
            </a:r>
            <a:r>
              <a:rPr lang="en-US" dirty="0" smtClean="0"/>
              <a:t>;</a:t>
            </a:r>
            <a:r>
              <a:rPr lang="en-US" dirty="0"/>
              <a:t> </a:t>
            </a:r>
            <a:r>
              <a:rPr lang="en-US" dirty="0" smtClean="0"/>
              <a:t>or exposure </a:t>
            </a:r>
            <a:r>
              <a:rPr lang="en-US" dirty="0"/>
              <a:t>or display of any pornographic material to any person against his or her will</a:t>
            </a:r>
            <a:r>
              <a:rPr lang="en-US" dirty="0" smtClean="0"/>
              <a:t>;</a:t>
            </a:r>
            <a:endParaRPr lang="en-US" dirty="0"/>
          </a:p>
          <a:p>
            <a:pPr>
              <a:buFont typeface="Wingdings" panose="05000000000000000000" pitchFamily="2" charset="2"/>
              <a:buChar char="q"/>
            </a:pPr>
            <a:r>
              <a:rPr lang="en-US" b="1" dirty="0" smtClean="0">
                <a:solidFill>
                  <a:srgbClr val="92D050"/>
                </a:solidFill>
              </a:rPr>
              <a:t>“</a:t>
            </a:r>
            <a:r>
              <a:rPr lang="en-US" b="1" dirty="0">
                <a:solidFill>
                  <a:srgbClr val="92D050"/>
                </a:solidFill>
              </a:rPr>
              <a:t>penetration” </a:t>
            </a:r>
            <a:r>
              <a:rPr lang="en-US" dirty="0"/>
              <a:t>means the partial or complete insertion of the genital organs</a:t>
            </a:r>
            <a:r>
              <a:rPr lang="en-US" b="1" dirty="0"/>
              <a:t> </a:t>
            </a:r>
            <a:r>
              <a:rPr lang="en-US" dirty="0"/>
              <a:t>of a person into the genital organs of another person;</a:t>
            </a:r>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C7B91214-D8DE-4143-87B6-BE0548814FC6}"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38</a:t>
            </a:fld>
            <a:endParaRPr lang="en-US" dirty="0"/>
          </a:p>
        </p:txBody>
      </p:sp>
    </p:spTree>
    <p:extLst>
      <p:ext uri="{BB962C8B-B14F-4D97-AF65-F5344CB8AC3E}">
        <p14:creationId xmlns:p14="http://schemas.microsoft.com/office/powerpoint/2010/main" val="15588259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Sexual Offence Act</a:t>
            </a:r>
            <a:endParaRPr lang="en-US" dirty="0"/>
          </a:p>
        </p:txBody>
      </p:sp>
      <p:sp>
        <p:nvSpPr>
          <p:cNvPr id="3" name="Content Placeholder 2"/>
          <p:cNvSpPr>
            <a:spLocks noGrp="1"/>
          </p:cNvSpPr>
          <p:nvPr>
            <p:ph idx="1"/>
          </p:nvPr>
        </p:nvSpPr>
        <p:spPr/>
        <p:txBody>
          <a:bodyPr/>
          <a:lstStyle/>
          <a:p>
            <a:pPr marL="0" lvl="0" indent="0">
              <a:buNone/>
            </a:pPr>
            <a:r>
              <a:rPr lang="en-US" b="1" dirty="0" smtClean="0">
                <a:solidFill>
                  <a:schemeClr val="accent1"/>
                </a:solidFill>
              </a:rPr>
              <a:t>         RAPE</a:t>
            </a:r>
            <a:endParaRPr lang="en-US" dirty="0" smtClean="0">
              <a:solidFill>
                <a:schemeClr val="accent1"/>
              </a:solidFill>
            </a:endParaRPr>
          </a:p>
          <a:p>
            <a:pPr>
              <a:buFont typeface="Wingdings" panose="05000000000000000000" pitchFamily="2" charset="2"/>
              <a:buChar char="§"/>
            </a:pPr>
            <a:r>
              <a:rPr lang="en-US" dirty="0" smtClean="0"/>
              <a:t>A </a:t>
            </a:r>
            <a:r>
              <a:rPr lang="en-US" dirty="0"/>
              <a:t>person commits the offence termed rape </a:t>
            </a:r>
            <a:r>
              <a:rPr lang="en-US" dirty="0" smtClean="0"/>
              <a:t>if—he </a:t>
            </a:r>
            <a:r>
              <a:rPr lang="en-US" dirty="0"/>
              <a:t>or she intentionally and unlawfully commits an act which causes penetration with his or her genital </a:t>
            </a:r>
            <a:r>
              <a:rPr lang="en-US" dirty="0" smtClean="0"/>
              <a:t>organs; the </a:t>
            </a:r>
            <a:r>
              <a:rPr lang="en-US" dirty="0"/>
              <a:t>other person does not consent to the penetration; </a:t>
            </a:r>
            <a:r>
              <a:rPr lang="en-US" dirty="0" smtClean="0"/>
              <a:t>or the </a:t>
            </a:r>
            <a:r>
              <a:rPr lang="en-US" dirty="0"/>
              <a:t>consent is obtained by force or by means of threats or intimidation of any </a:t>
            </a:r>
            <a:r>
              <a:rPr lang="en-US" dirty="0" smtClean="0"/>
              <a:t>kind.</a:t>
            </a:r>
          </a:p>
          <a:p>
            <a:pPr>
              <a:buFont typeface="Wingdings" panose="05000000000000000000" pitchFamily="2" charset="2"/>
              <a:buChar char="§"/>
            </a:pPr>
            <a:r>
              <a:rPr lang="en-US" dirty="0" smtClean="0"/>
              <a:t>A </a:t>
            </a:r>
            <a:r>
              <a:rPr lang="en-US" dirty="0"/>
              <a:t>person guilty of an offence under this section is liable upon conviction to imprisonment for a term which shall not be less than ten years but which may be enhanced to imprisonment for life</a:t>
            </a:r>
            <a:r>
              <a:rPr lang="en-US" dirty="0" smtClean="0"/>
              <a:t>.</a:t>
            </a:r>
            <a:r>
              <a:rPr lang="en-US" dirty="0"/>
              <a:t/>
            </a:r>
            <a:br>
              <a:rPr lang="en-US" dirty="0"/>
            </a:br>
            <a:r>
              <a:rPr lang="en-US" dirty="0"/>
              <a:t> </a:t>
            </a:r>
          </a:p>
          <a:p>
            <a:pPr marL="0" indent="0">
              <a:buNone/>
            </a:pPr>
            <a:endParaRPr lang="en-US" dirty="0"/>
          </a:p>
        </p:txBody>
      </p:sp>
      <p:sp>
        <p:nvSpPr>
          <p:cNvPr id="4" name="Date Placeholder 3"/>
          <p:cNvSpPr>
            <a:spLocks noGrp="1"/>
          </p:cNvSpPr>
          <p:nvPr>
            <p:ph type="dt" sz="half" idx="10"/>
          </p:nvPr>
        </p:nvSpPr>
        <p:spPr/>
        <p:txBody>
          <a:bodyPr/>
          <a:lstStyle/>
          <a:p>
            <a:fld id="{8CFC99BC-9E93-4A05-BA73-DD64C00C8537}"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39</a:t>
            </a:fld>
            <a:endParaRPr lang="en-US" dirty="0"/>
          </a:p>
        </p:txBody>
      </p:sp>
    </p:spTree>
    <p:extLst>
      <p:ext uri="{BB962C8B-B14F-4D97-AF65-F5344CB8AC3E}">
        <p14:creationId xmlns:p14="http://schemas.microsoft.com/office/powerpoint/2010/main" val="2294808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your take on these?</a:t>
            </a:r>
            <a:endParaRPr lang="en-US" dirty="0"/>
          </a:p>
        </p:txBody>
      </p:sp>
      <p:sp>
        <p:nvSpPr>
          <p:cNvPr id="3" name="Content Placeholder 2"/>
          <p:cNvSpPr>
            <a:spLocks noGrp="1"/>
          </p:cNvSpPr>
          <p:nvPr>
            <p:ph idx="1"/>
          </p:nvPr>
        </p:nvSpPr>
        <p:spPr/>
        <p:txBody>
          <a:bodyPr/>
          <a:lstStyle/>
          <a:p>
            <a:pPr>
              <a:lnSpc>
                <a:spcPct val="200000"/>
              </a:lnSpc>
              <a:buFont typeface="Wingdings" panose="05000000000000000000" pitchFamily="2" charset="2"/>
              <a:buChar char="§"/>
            </a:pPr>
            <a:r>
              <a:rPr lang="en-US" b="1" dirty="0">
                <a:solidFill>
                  <a:schemeClr val="tx1">
                    <a:lumMod val="95000"/>
                    <a:lumOff val="5000"/>
                  </a:schemeClr>
                </a:solidFill>
              </a:rPr>
              <a:t>Policeman </a:t>
            </a:r>
            <a:r>
              <a:rPr lang="en-US" b="1" dirty="0">
                <a:solidFill>
                  <a:schemeClr val="tx1">
                    <a:lumMod val="95000"/>
                    <a:lumOff val="5000"/>
                  </a:schemeClr>
                </a:solidFill>
                <a:sym typeface="Wingdings" panose="05000000000000000000" pitchFamily="2" charset="2"/>
              </a:rPr>
              <a:t> police officer</a:t>
            </a:r>
          </a:p>
          <a:p>
            <a:pPr>
              <a:lnSpc>
                <a:spcPct val="200000"/>
              </a:lnSpc>
              <a:buFont typeface="Wingdings" panose="05000000000000000000" pitchFamily="2" charset="2"/>
              <a:buChar char="§"/>
            </a:pPr>
            <a:r>
              <a:rPr lang="en-US" b="1" dirty="0">
                <a:solidFill>
                  <a:schemeClr val="tx1">
                    <a:lumMod val="95000"/>
                    <a:lumOff val="5000"/>
                  </a:schemeClr>
                </a:solidFill>
                <a:sym typeface="Wingdings" panose="05000000000000000000" pitchFamily="2" charset="2"/>
              </a:rPr>
              <a:t>Manpower  work force</a:t>
            </a:r>
          </a:p>
          <a:p>
            <a:pPr>
              <a:lnSpc>
                <a:spcPct val="200000"/>
              </a:lnSpc>
              <a:buFont typeface="Wingdings" panose="05000000000000000000" pitchFamily="2" charset="2"/>
              <a:buChar char="§"/>
            </a:pPr>
            <a:r>
              <a:rPr lang="en-US" b="1" dirty="0">
                <a:solidFill>
                  <a:schemeClr val="tx1">
                    <a:lumMod val="95000"/>
                    <a:lumOff val="5000"/>
                  </a:schemeClr>
                </a:solidFill>
                <a:sym typeface="Wingdings" panose="05000000000000000000" pitchFamily="2" charset="2"/>
              </a:rPr>
              <a:t>Chairman  chair person</a:t>
            </a:r>
            <a:endParaRPr lang="en-GB" b="1" dirty="0">
              <a:solidFill>
                <a:schemeClr val="tx1">
                  <a:lumMod val="95000"/>
                  <a:lumOff val="5000"/>
                </a:schemeClr>
              </a:solidFill>
            </a:endParaRPr>
          </a:p>
        </p:txBody>
      </p:sp>
      <p:sp>
        <p:nvSpPr>
          <p:cNvPr id="4" name="Date Placeholder 3"/>
          <p:cNvSpPr>
            <a:spLocks noGrp="1"/>
          </p:cNvSpPr>
          <p:nvPr>
            <p:ph type="dt" sz="half" idx="10"/>
          </p:nvPr>
        </p:nvSpPr>
        <p:spPr/>
        <p:txBody>
          <a:bodyPr/>
          <a:lstStyle/>
          <a:p>
            <a:fld id="{1C1C1B20-E3F1-4911-9567-4FEC558610BD}"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2058472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Sexual </a:t>
            </a:r>
            <a:r>
              <a:rPr lang="en-US" dirty="0"/>
              <a:t>Offence Act</a:t>
            </a:r>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        </a:t>
            </a:r>
            <a:r>
              <a:rPr lang="en-US" b="1" dirty="0" smtClean="0">
                <a:solidFill>
                  <a:schemeClr val="accent1"/>
                </a:solidFill>
              </a:rPr>
              <a:t>ATTEMPTED RAPE</a:t>
            </a:r>
            <a:endParaRPr lang="en-US" dirty="0" smtClean="0">
              <a:solidFill>
                <a:schemeClr val="accent1"/>
              </a:solidFill>
            </a:endParaRPr>
          </a:p>
          <a:p>
            <a:pPr>
              <a:buFont typeface="Wingdings" panose="05000000000000000000" pitchFamily="2" charset="2"/>
              <a:buChar char="§"/>
            </a:pPr>
            <a:r>
              <a:rPr lang="en-US" dirty="0" smtClean="0"/>
              <a:t>Any </a:t>
            </a:r>
            <a:r>
              <a:rPr lang="en-US" dirty="0"/>
              <a:t>person who attempts to unlawfully and intentionally commit an act which causes penetration with his or her genital organs is guilty of the offence of attempted rape and is liable upon conviction for imprisonment for a term which shall not be less than five years but which may be enhanced to imprisonment for life.</a:t>
            </a:r>
          </a:p>
          <a:p>
            <a:pPr marL="0" lvl="0" indent="0">
              <a:buNone/>
            </a:pPr>
            <a:r>
              <a:rPr lang="en-US" b="1" dirty="0" smtClean="0"/>
              <a:t>          </a:t>
            </a:r>
            <a:r>
              <a:rPr lang="en-US" b="1" dirty="0" smtClean="0">
                <a:solidFill>
                  <a:schemeClr val="accent1"/>
                </a:solidFill>
              </a:rPr>
              <a:t>SEXUAL ASSAULT</a:t>
            </a:r>
          </a:p>
          <a:p>
            <a:pPr lvl="0">
              <a:buFont typeface="Wingdings" panose="05000000000000000000" pitchFamily="2" charset="2"/>
              <a:buChar char="§"/>
            </a:pPr>
            <a:r>
              <a:rPr lang="en-US" dirty="0" smtClean="0"/>
              <a:t>Any </a:t>
            </a:r>
            <a:r>
              <a:rPr lang="en-US" dirty="0"/>
              <a:t>person who </a:t>
            </a:r>
            <a:r>
              <a:rPr lang="en-US" dirty="0" smtClean="0"/>
              <a:t>unlawfully—penetrates </a:t>
            </a:r>
            <a:r>
              <a:rPr lang="en-US" dirty="0"/>
              <a:t>the genital organs of another person </a:t>
            </a:r>
            <a:r>
              <a:rPr lang="en-US" dirty="0" smtClean="0"/>
              <a:t>with—any </a:t>
            </a:r>
            <a:r>
              <a:rPr lang="en-US" dirty="0"/>
              <a:t>part of the body of another or that person; </a:t>
            </a:r>
            <a:r>
              <a:rPr lang="en-US" dirty="0" smtClean="0"/>
              <a:t>or</a:t>
            </a:r>
            <a:r>
              <a:rPr lang="en-US" dirty="0"/>
              <a:t> </a:t>
            </a:r>
            <a:r>
              <a:rPr lang="en-US" dirty="0" smtClean="0"/>
              <a:t>an </a:t>
            </a:r>
            <a:r>
              <a:rPr lang="en-US" dirty="0"/>
              <a:t>object manipulated by another or that person except where such penetration is carried out for proper and professional hygienic or medical </a:t>
            </a:r>
            <a:r>
              <a:rPr lang="en-US" dirty="0" smtClean="0"/>
              <a:t>purposes; </a:t>
            </a:r>
          </a:p>
          <a:p>
            <a:pPr lvl="0">
              <a:buFont typeface="Wingdings" panose="05000000000000000000" pitchFamily="2" charset="2"/>
              <a:buChar char="§"/>
            </a:pPr>
            <a:r>
              <a:rPr lang="en-US" dirty="0" smtClean="0"/>
              <a:t>manipulates </a:t>
            </a:r>
            <a:r>
              <a:rPr lang="en-US" dirty="0"/>
              <a:t>any part of his or her body or the body of another person so as to cause penetration of the genital organ into or by any part of the other person’s </a:t>
            </a:r>
            <a:r>
              <a:rPr lang="en-US" dirty="0" smtClean="0"/>
              <a:t>body, is </a:t>
            </a:r>
            <a:r>
              <a:rPr lang="en-US" dirty="0"/>
              <a:t>guilty of an offence termed sexual </a:t>
            </a:r>
            <a:r>
              <a:rPr lang="en-US" dirty="0" smtClean="0"/>
              <a:t>assault. </a:t>
            </a:r>
          </a:p>
          <a:p>
            <a:pPr lvl="0">
              <a:buFont typeface="Wingdings" panose="05000000000000000000" pitchFamily="2" charset="2"/>
              <a:buChar char="§"/>
            </a:pPr>
            <a:r>
              <a:rPr lang="en-US" dirty="0" smtClean="0"/>
              <a:t>A </a:t>
            </a:r>
            <a:r>
              <a:rPr lang="en-US" dirty="0"/>
              <a:t>person guilty of an offence under this section is liable upon conviction to imprisonment for a term of not less than ten years but which may be enhanced to imprisonment for life.</a:t>
            </a:r>
          </a:p>
          <a:p>
            <a:pPr marL="0" indent="0">
              <a:buNone/>
            </a:pPr>
            <a:endParaRPr lang="en-US" dirty="0"/>
          </a:p>
        </p:txBody>
      </p:sp>
      <p:sp>
        <p:nvSpPr>
          <p:cNvPr id="4" name="Date Placeholder 3"/>
          <p:cNvSpPr>
            <a:spLocks noGrp="1"/>
          </p:cNvSpPr>
          <p:nvPr>
            <p:ph type="dt" sz="half" idx="10"/>
          </p:nvPr>
        </p:nvSpPr>
        <p:spPr/>
        <p:txBody>
          <a:bodyPr/>
          <a:lstStyle/>
          <a:p>
            <a:fld id="{CB55C766-EDCD-436D-B0CC-9056E6A1B4EB}"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40</a:t>
            </a:fld>
            <a:endParaRPr lang="en-US" dirty="0"/>
          </a:p>
        </p:txBody>
      </p:sp>
    </p:spTree>
    <p:extLst>
      <p:ext uri="{BB962C8B-B14F-4D97-AF65-F5344CB8AC3E}">
        <p14:creationId xmlns:p14="http://schemas.microsoft.com/office/powerpoint/2010/main" val="20074754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1470"/>
          </a:xfrm>
        </p:spPr>
        <p:txBody>
          <a:bodyPr/>
          <a:lstStyle/>
          <a:p>
            <a:pPr algn="ctr"/>
            <a:r>
              <a:rPr lang="en-US" dirty="0" smtClean="0"/>
              <a:t>    Sexual </a:t>
            </a:r>
            <a:r>
              <a:rPr lang="en-US" dirty="0"/>
              <a:t>Offence </a:t>
            </a:r>
            <a:r>
              <a:rPr lang="en-US" dirty="0" smtClean="0"/>
              <a:t>Act </a:t>
            </a:r>
            <a:endParaRPr lang="en-US" dirty="0"/>
          </a:p>
        </p:txBody>
      </p:sp>
      <p:sp>
        <p:nvSpPr>
          <p:cNvPr id="3" name="Content Placeholder 2"/>
          <p:cNvSpPr>
            <a:spLocks noGrp="1"/>
          </p:cNvSpPr>
          <p:nvPr>
            <p:ph idx="1"/>
          </p:nvPr>
        </p:nvSpPr>
        <p:spPr>
          <a:xfrm>
            <a:off x="677334" y="1571223"/>
            <a:ext cx="8596668" cy="4470139"/>
          </a:xfrm>
        </p:spPr>
        <p:txBody>
          <a:bodyPr>
            <a:normAutofit fontScale="85000" lnSpcReduction="20000"/>
          </a:bodyPr>
          <a:lstStyle/>
          <a:p>
            <a:pPr marL="0" indent="0">
              <a:buNone/>
            </a:pPr>
            <a:r>
              <a:rPr lang="en-US" b="1" dirty="0" smtClean="0">
                <a:solidFill>
                  <a:schemeClr val="accent1"/>
                </a:solidFill>
              </a:rPr>
              <a:t>        COMPELLED OR INDUCED INDECENT ACTS</a:t>
            </a:r>
            <a:endParaRPr lang="en-US" dirty="0" smtClean="0">
              <a:solidFill>
                <a:schemeClr val="accent1"/>
              </a:solidFill>
            </a:endParaRPr>
          </a:p>
          <a:p>
            <a:pPr>
              <a:buFont typeface="Wingdings" panose="05000000000000000000" pitchFamily="2" charset="2"/>
              <a:buChar char="q"/>
            </a:pPr>
            <a:r>
              <a:rPr lang="en-US" dirty="0" smtClean="0"/>
              <a:t>A </a:t>
            </a:r>
            <a:r>
              <a:rPr lang="en-US" dirty="0"/>
              <a:t>person who intentionally and unlawfully compels, induces or causes another person to engage in an indecent act </a:t>
            </a:r>
            <a:r>
              <a:rPr lang="en-US" dirty="0" smtClean="0"/>
              <a:t>with—the </a:t>
            </a:r>
            <a:r>
              <a:rPr lang="en-US" dirty="0"/>
              <a:t>person compelling, inducing or causing the other person to engage in the act</a:t>
            </a:r>
            <a:r>
              <a:rPr lang="en-US" dirty="0" smtClean="0"/>
              <a:t>;</a:t>
            </a:r>
            <a:r>
              <a:rPr lang="en-US" dirty="0"/>
              <a:t> is guilty of an offence and is liable upon conviction to imprisonment for a term which shall not be less than five years.</a:t>
            </a:r>
          </a:p>
          <a:p>
            <a:pPr marL="0" lvl="0" indent="0">
              <a:buNone/>
            </a:pPr>
            <a:r>
              <a:rPr lang="en-US" b="1" dirty="0" smtClean="0">
                <a:solidFill>
                  <a:schemeClr val="accent1"/>
                </a:solidFill>
              </a:rPr>
              <a:t>         DEFILEMENT</a:t>
            </a:r>
            <a:endParaRPr lang="en-US" dirty="0" smtClean="0">
              <a:solidFill>
                <a:schemeClr val="accent1"/>
              </a:solidFill>
            </a:endParaRPr>
          </a:p>
          <a:p>
            <a:pPr>
              <a:buFont typeface="Arial" panose="020B0604020202020204" pitchFamily="34" charset="0"/>
              <a:buChar char="•"/>
            </a:pPr>
            <a:r>
              <a:rPr lang="en-US" dirty="0" smtClean="0"/>
              <a:t>A </a:t>
            </a:r>
            <a:r>
              <a:rPr lang="en-US" dirty="0"/>
              <a:t>person who commits an act which causes penetration with a child is guilty of an offence termed defilement.</a:t>
            </a:r>
          </a:p>
          <a:p>
            <a:pPr>
              <a:buFont typeface="Wingdings" panose="05000000000000000000" pitchFamily="2" charset="2"/>
              <a:buChar char="§"/>
            </a:pPr>
            <a:r>
              <a:rPr lang="en-US" dirty="0" smtClean="0"/>
              <a:t>A </a:t>
            </a:r>
            <a:r>
              <a:rPr lang="en-US" dirty="0"/>
              <a:t>person who commits an offence of defilement with a child aged eleven years or less shall upon conviction be sentenced to imprisonment for life.</a:t>
            </a:r>
          </a:p>
          <a:p>
            <a:pPr>
              <a:buFont typeface="Wingdings" panose="05000000000000000000" pitchFamily="2" charset="2"/>
              <a:buChar char="§"/>
            </a:pPr>
            <a:r>
              <a:rPr lang="en-US" dirty="0" smtClean="0"/>
              <a:t>A </a:t>
            </a:r>
            <a:r>
              <a:rPr lang="en-US" dirty="0"/>
              <a:t>person who commits an offence of defilement with a child between the age of twelve and fifteen years is liable upon conviction to imprisonment for a term of not less than twenty years.</a:t>
            </a:r>
          </a:p>
          <a:p>
            <a:pPr>
              <a:buFont typeface="Wingdings" panose="05000000000000000000" pitchFamily="2" charset="2"/>
              <a:buChar char="§"/>
            </a:pPr>
            <a:r>
              <a:rPr lang="en-US" dirty="0" smtClean="0"/>
              <a:t>A </a:t>
            </a:r>
            <a:r>
              <a:rPr lang="en-US" dirty="0"/>
              <a:t>person who commits an offence of defilement with a child between the age of sixteen and eighteen years is liable upon conviction to imprisonment for a term of not less than fifteen years.</a:t>
            </a:r>
          </a:p>
          <a:p>
            <a:pPr marL="0" indent="0">
              <a:buNone/>
            </a:pPr>
            <a:r>
              <a:rPr lang="en-US" dirty="0"/>
              <a:t> </a:t>
            </a:r>
          </a:p>
          <a:p>
            <a:pPr marL="0" indent="0">
              <a:buNone/>
            </a:pPr>
            <a:endParaRPr lang="en-US" dirty="0"/>
          </a:p>
        </p:txBody>
      </p:sp>
      <p:sp>
        <p:nvSpPr>
          <p:cNvPr id="4" name="Date Placeholder 3"/>
          <p:cNvSpPr>
            <a:spLocks noGrp="1"/>
          </p:cNvSpPr>
          <p:nvPr>
            <p:ph type="dt" sz="half" idx="10"/>
          </p:nvPr>
        </p:nvSpPr>
        <p:spPr/>
        <p:txBody>
          <a:bodyPr/>
          <a:lstStyle/>
          <a:p>
            <a:fld id="{62347E27-3BD9-4686-B9B0-31B841D685D9}"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41</a:t>
            </a:fld>
            <a:endParaRPr lang="en-US" dirty="0"/>
          </a:p>
        </p:txBody>
      </p:sp>
    </p:spTree>
    <p:extLst>
      <p:ext uri="{BB962C8B-B14F-4D97-AF65-F5344CB8AC3E}">
        <p14:creationId xmlns:p14="http://schemas.microsoft.com/office/powerpoint/2010/main" val="16173439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Sexual </a:t>
            </a:r>
            <a:r>
              <a:rPr lang="en-US" dirty="0"/>
              <a:t>Offence Act</a:t>
            </a:r>
          </a:p>
        </p:txBody>
      </p:sp>
      <p:sp>
        <p:nvSpPr>
          <p:cNvPr id="3" name="Content Placeholder 2"/>
          <p:cNvSpPr>
            <a:spLocks noGrp="1"/>
          </p:cNvSpPr>
          <p:nvPr>
            <p:ph idx="1"/>
          </p:nvPr>
        </p:nvSpPr>
        <p:spPr>
          <a:xfrm>
            <a:off x="677334" y="1571223"/>
            <a:ext cx="8596668" cy="4470139"/>
          </a:xfrm>
        </p:spPr>
        <p:txBody>
          <a:bodyPr>
            <a:normAutofit lnSpcReduction="10000"/>
          </a:bodyPr>
          <a:lstStyle/>
          <a:p>
            <a:pPr marL="0" lvl="0" indent="0">
              <a:buNone/>
            </a:pPr>
            <a:r>
              <a:rPr lang="en-US" b="1" dirty="0" smtClean="0">
                <a:solidFill>
                  <a:schemeClr val="accent1"/>
                </a:solidFill>
              </a:rPr>
              <a:t>      ATTEMPTED DEFILEMENT</a:t>
            </a:r>
            <a:endParaRPr lang="en-US" dirty="0" smtClean="0">
              <a:solidFill>
                <a:schemeClr val="accent1"/>
              </a:solidFill>
            </a:endParaRPr>
          </a:p>
          <a:p>
            <a:pPr>
              <a:buFont typeface="Wingdings" panose="05000000000000000000" pitchFamily="2" charset="2"/>
              <a:buChar char="§"/>
            </a:pPr>
            <a:r>
              <a:rPr lang="en-US" dirty="0" smtClean="0"/>
              <a:t>A </a:t>
            </a:r>
            <a:r>
              <a:rPr lang="en-US" dirty="0"/>
              <a:t>person who attempts to commit an act which would cause penetration with a child is guilty of an offence termed attempted defilement.</a:t>
            </a:r>
          </a:p>
          <a:p>
            <a:pPr>
              <a:buFont typeface="Wingdings" panose="05000000000000000000" pitchFamily="2" charset="2"/>
              <a:buChar char="§"/>
            </a:pPr>
            <a:r>
              <a:rPr lang="en-US" dirty="0" smtClean="0"/>
              <a:t>A </a:t>
            </a:r>
            <a:r>
              <a:rPr lang="en-US" dirty="0"/>
              <a:t>person who commits an offence of attempted defilement with a child is liable upon conviction to imprisonment for a term of not less than ten years</a:t>
            </a:r>
            <a:r>
              <a:rPr lang="en-US" dirty="0" smtClean="0"/>
              <a:t>.</a:t>
            </a:r>
          </a:p>
          <a:p>
            <a:pPr marL="0" lvl="0" indent="0">
              <a:buNone/>
            </a:pPr>
            <a:r>
              <a:rPr lang="en-US" b="1" dirty="0" smtClean="0"/>
              <a:t>      </a:t>
            </a:r>
            <a:r>
              <a:rPr lang="en-US" b="1" dirty="0" smtClean="0">
                <a:solidFill>
                  <a:schemeClr val="accent1"/>
                </a:solidFill>
              </a:rPr>
              <a:t>GANG RAPE</a:t>
            </a:r>
            <a:r>
              <a:rPr lang="en-US" dirty="0" smtClean="0">
                <a:solidFill>
                  <a:schemeClr val="accent1"/>
                </a:solidFill>
              </a:rPr>
              <a:t> </a:t>
            </a:r>
          </a:p>
          <a:p>
            <a:pPr lvl="0">
              <a:buFont typeface="Wingdings" panose="05000000000000000000" pitchFamily="2" charset="2"/>
              <a:buChar char="§"/>
            </a:pPr>
            <a:r>
              <a:rPr lang="en-US" dirty="0" smtClean="0"/>
              <a:t>Any </a:t>
            </a:r>
            <a:r>
              <a:rPr lang="en-US" dirty="0"/>
              <a:t>person who commits the offence of rape or defilement under this Act in association with another or others, or any person who, with common intention, is in the company of another or others who commit the offence of rape or defilement is guilty of an offence termed gang rape and is liable upon conviction to imprisonment for a term of not less than fifteen years but which may be enhanced to imprisonment for life.</a:t>
            </a:r>
          </a:p>
          <a:p>
            <a:pPr marL="0" indent="0">
              <a:buNone/>
            </a:pPr>
            <a:endParaRPr lang="en-US" dirty="0"/>
          </a:p>
        </p:txBody>
      </p:sp>
      <p:sp>
        <p:nvSpPr>
          <p:cNvPr id="4" name="Date Placeholder 3"/>
          <p:cNvSpPr>
            <a:spLocks noGrp="1"/>
          </p:cNvSpPr>
          <p:nvPr>
            <p:ph type="dt" sz="half" idx="10"/>
          </p:nvPr>
        </p:nvSpPr>
        <p:spPr/>
        <p:txBody>
          <a:bodyPr/>
          <a:lstStyle/>
          <a:p>
            <a:fld id="{BA550E13-B5BA-45A9-B424-7A36F27C7D49}"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42</a:t>
            </a:fld>
            <a:endParaRPr lang="en-US" dirty="0"/>
          </a:p>
        </p:txBody>
      </p:sp>
    </p:spTree>
    <p:extLst>
      <p:ext uri="{BB962C8B-B14F-4D97-AF65-F5344CB8AC3E}">
        <p14:creationId xmlns:p14="http://schemas.microsoft.com/office/powerpoint/2010/main" val="40525841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97228"/>
          </a:xfrm>
        </p:spPr>
        <p:txBody>
          <a:bodyPr/>
          <a:lstStyle/>
          <a:p>
            <a:pPr algn="ctr"/>
            <a:r>
              <a:rPr lang="en-US" dirty="0" smtClean="0"/>
              <a:t>    Sexual </a:t>
            </a:r>
            <a:r>
              <a:rPr lang="en-US" dirty="0"/>
              <a:t>Offence Act</a:t>
            </a:r>
          </a:p>
        </p:txBody>
      </p:sp>
      <p:sp>
        <p:nvSpPr>
          <p:cNvPr id="3" name="Content Placeholder 2"/>
          <p:cNvSpPr>
            <a:spLocks noGrp="1"/>
          </p:cNvSpPr>
          <p:nvPr>
            <p:ph idx="1"/>
          </p:nvPr>
        </p:nvSpPr>
        <p:spPr>
          <a:xfrm>
            <a:off x="677334" y="1661375"/>
            <a:ext cx="8596668" cy="4379987"/>
          </a:xfrm>
        </p:spPr>
        <p:txBody>
          <a:bodyPr>
            <a:normAutofit fontScale="77500" lnSpcReduction="20000"/>
          </a:bodyPr>
          <a:lstStyle/>
          <a:p>
            <a:pPr marL="0" lvl="0" indent="0">
              <a:buNone/>
            </a:pPr>
            <a:r>
              <a:rPr lang="en-US" b="1" dirty="0" smtClean="0"/>
              <a:t>    </a:t>
            </a:r>
            <a:r>
              <a:rPr lang="en-US" b="1" dirty="0" smtClean="0">
                <a:solidFill>
                  <a:schemeClr val="accent1"/>
                </a:solidFill>
              </a:rPr>
              <a:t>INDECENT ACT WITH CHILD OR ADULT</a:t>
            </a:r>
            <a:endParaRPr lang="en-US" dirty="0" smtClean="0">
              <a:solidFill>
                <a:schemeClr val="accent1"/>
              </a:solidFill>
            </a:endParaRPr>
          </a:p>
          <a:p>
            <a:pPr>
              <a:buFont typeface="Wingdings" panose="05000000000000000000" pitchFamily="2" charset="2"/>
              <a:buChar char="§"/>
            </a:pPr>
            <a:r>
              <a:rPr lang="en-US" dirty="0" smtClean="0"/>
              <a:t>Any </a:t>
            </a:r>
            <a:r>
              <a:rPr lang="en-US" dirty="0"/>
              <a:t>person who commits an indecent act with a child is guilty of the offence of committing an indecent act with a child and is liable upon conviction to imprisonment for a term of not less than ten years.</a:t>
            </a:r>
          </a:p>
          <a:p>
            <a:pPr marL="0" indent="0">
              <a:buNone/>
            </a:pPr>
            <a:r>
              <a:rPr lang="en-US" b="1" dirty="0" smtClean="0"/>
              <a:t>     </a:t>
            </a:r>
            <a:r>
              <a:rPr lang="en-US" b="1" dirty="0" smtClean="0">
                <a:solidFill>
                  <a:schemeClr val="accent1"/>
                </a:solidFill>
              </a:rPr>
              <a:t>INDECENT ACT WITH ADULT</a:t>
            </a:r>
            <a:endParaRPr lang="en-US" dirty="0" smtClean="0">
              <a:solidFill>
                <a:schemeClr val="accent1"/>
              </a:solidFill>
            </a:endParaRPr>
          </a:p>
          <a:p>
            <a:pPr>
              <a:buFont typeface="Wingdings" panose="05000000000000000000" pitchFamily="2" charset="2"/>
              <a:buChar char="§"/>
            </a:pPr>
            <a:r>
              <a:rPr lang="en-US" dirty="0" smtClean="0"/>
              <a:t>Any </a:t>
            </a:r>
            <a:r>
              <a:rPr lang="en-US" dirty="0"/>
              <a:t>person who commits an indecent act with an adult is guilty of an offence and liable to imprisonment for a term not exceeding five years or a fine not exceeding fifty thousand shillings or to both.</a:t>
            </a:r>
          </a:p>
          <a:p>
            <a:pPr marL="0" lvl="0" indent="0">
              <a:buNone/>
            </a:pPr>
            <a:r>
              <a:rPr lang="en-US" b="1" dirty="0" smtClean="0"/>
              <a:t>     </a:t>
            </a:r>
            <a:r>
              <a:rPr lang="en-US" b="1" dirty="0" smtClean="0">
                <a:solidFill>
                  <a:schemeClr val="accent1"/>
                </a:solidFill>
              </a:rPr>
              <a:t>PROMOTION OF SEXUAL OFFENCES WITH A CHILD </a:t>
            </a:r>
          </a:p>
          <a:p>
            <a:pPr lvl="0">
              <a:buFont typeface="Wingdings" panose="05000000000000000000" pitchFamily="2" charset="2"/>
              <a:buChar char="§"/>
            </a:pPr>
            <a:r>
              <a:rPr lang="en-US" dirty="0" smtClean="0"/>
              <a:t>A </a:t>
            </a:r>
            <a:r>
              <a:rPr lang="en-US" dirty="0"/>
              <a:t>person including a juristic person </a:t>
            </a:r>
            <a:r>
              <a:rPr lang="en-US" dirty="0" smtClean="0"/>
              <a:t>who—manufactures </a:t>
            </a:r>
            <a:r>
              <a:rPr lang="en-US" dirty="0"/>
              <a:t>or distributes any article that promotes or is intended to promote a sexual offence with a child; </a:t>
            </a:r>
            <a:r>
              <a:rPr lang="en-US" dirty="0" smtClean="0"/>
              <a:t>or who </a:t>
            </a:r>
            <a:r>
              <a:rPr lang="en-US" dirty="0"/>
              <a:t>supplies or displays to a child any article which is intended to be used in the performance of a sexual act with the intention of encouraging or enabling that child to perform such sexual </a:t>
            </a:r>
            <a:r>
              <a:rPr lang="en-US" dirty="0" smtClean="0"/>
              <a:t>act,</a:t>
            </a:r>
          </a:p>
          <a:p>
            <a:pPr lvl="0">
              <a:buFont typeface="Wingdings" panose="05000000000000000000" pitchFamily="2" charset="2"/>
              <a:buChar char="§"/>
            </a:pPr>
            <a:r>
              <a:rPr lang="en-US" dirty="0" smtClean="0"/>
              <a:t>is </a:t>
            </a:r>
            <a:r>
              <a:rPr lang="en-US" dirty="0"/>
              <a:t>guilty of an offence and is liable upon conviction to imprisonment for a term of not less than five years and where the accused person is a juristic person to a fine of not less than five hundred thousand shillings.</a:t>
            </a:r>
          </a:p>
          <a:p>
            <a:pPr marL="0" indent="0">
              <a:buNone/>
            </a:pPr>
            <a:r>
              <a:rPr lang="en-US" dirty="0"/>
              <a:t> </a:t>
            </a:r>
          </a:p>
          <a:p>
            <a:pPr marL="0" indent="0">
              <a:buNone/>
            </a:pPr>
            <a:endParaRPr lang="en-US" dirty="0"/>
          </a:p>
        </p:txBody>
      </p:sp>
      <p:sp>
        <p:nvSpPr>
          <p:cNvPr id="4" name="Date Placeholder 3"/>
          <p:cNvSpPr>
            <a:spLocks noGrp="1"/>
          </p:cNvSpPr>
          <p:nvPr>
            <p:ph type="dt" sz="half" idx="10"/>
          </p:nvPr>
        </p:nvSpPr>
        <p:spPr/>
        <p:txBody>
          <a:bodyPr/>
          <a:lstStyle/>
          <a:p>
            <a:fld id="{0011548D-A63A-4770-9792-323DAF7F9024}"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43</a:t>
            </a:fld>
            <a:endParaRPr lang="en-US" dirty="0"/>
          </a:p>
        </p:txBody>
      </p:sp>
    </p:spTree>
    <p:extLst>
      <p:ext uri="{BB962C8B-B14F-4D97-AF65-F5344CB8AC3E}">
        <p14:creationId xmlns:p14="http://schemas.microsoft.com/office/powerpoint/2010/main" val="16736820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Sexual </a:t>
            </a:r>
            <a:r>
              <a:rPr lang="en-US" dirty="0"/>
              <a:t>Offence Act</a:t>
            </a:r>
          </a:p>
        </p:txBody>
      </p:sp>
      <p:sp>
        <p:nvSpPr>
          <p:cNvPr id="3" name="Content Placeholder 2"/>
          <p:cNvSpPr>
            <a:spLocks noGrp="1"/>
          </p:cNvSpPr>
          <p:nvPr>
            <p:ph idx="1"/>
          </p:nvPr>
        </p:nvSpPr>
        <p:spPr/>
        <p:txBody>
          <a:bodyPr/>
          <a:lstStyle/>
          <a:p>
            <a:pPr marL="0" lvl="0" indent="0">
              <a:buNone/>
            </a:pPr>
            <a:r>
              <a:rPr lang="en-US" b="1" dirty="0" smtClean="0"/>
              <a:t>    </a:t>
            </a:r>
            <a:r>
              <a:rPr lang="en-US" b="1" dirty="0" smtClean="0">
                <a:solidFill>
                  <a:schemeClr val="accent1"/>
                </a:solidFill>
              </a:rPr>
              <a:t>CHILD SEX TOURISM</a:t>
            </a:r>
            <a:endParaRPr lang="en-US" dirty="0" smtClean="0">
              <a:solidFill>
                <a:schemeClr val="accent1"/>
              </a:solidFill>
            </a:endParaRPr>
          </a:p>
          <a:p>
            <a:pPr>
              <a:buFont typeface="Wingdings" panose="05000000000000000000" pitchFamily="2" charset="2"/>
              <a:buChar char="§"/>
            </a:pPr>
            <a:r>
              <a:rPr lang="en-US" dirty="0" smtClean="0"/>
              <a:t>A </a:t>
            </a:r>
            <a:r>
              <a:rPr lang="en-US" dirty="0"/>
              <a:t>person including a juristic person </a:t>
            </a:r>
            <a:r>
              <a:rPr lang="en-US" dirty="0" smtClean="0"/>
              <a:t>who— makes </a:t>
            </a:r>
            <a:r>
              <a:rPr lang="en-US" dirty="0"/>
              <a:t>or organizes any travel arrangements for or on behalf of any other person, whether that other person is resident within or outside the borders of Kenya, with the intention of facilitating the commission of any sexual offence against a child, irrespective of whether that offence is committed</a:t>
            </a:r>
            <a:r>
              <a:rPr lang="en-US" dirty="0" smtClean="0"/>
              <a:t>;</a:t>
            </a:r>
          </a:p>
          <a:p>
            <a:pPr>
              <a:buFont typeface="Wingdings" panose="05000000000000000000" pitchFamily="2" charset="2"/>
              <a:buChar char="§"/>
            </a:pPr>
            <a:r>
              <a:rPr lang="en-US" dirty="0"/>
              <a:t>is guilty of </a:t>
            </a:r>
            <a:r>
              <a:rPr lang="en-US" dirty="0" smtClean="0"/>
              <a:t>an offence of promoting child sex tourism and is </a:t>
            </a:r>
            <a:r>
              <a:rPr lang="en-US" dirty="0"/>
              <a:t>liable upon conviction to imprisonment for a term of not less than ten years and where the accused person is a juristic person to a fine of not less than two million shillings.</a:t>
            </a:r>
          </a:p>
          <a:p>
            <a:pPr marL="0" indent="0">
              <a:buNone/>
            </a:pPr>
            <a:endParaRPr lang="en-US" dirty="0"/>
          </a:p>
        </p:txBody>
      </p:sp>
      <p:sp>
        <p:nvSpPr>
          <p:cNvPr id="4" name="Date Placeholder 3"/>
          <p:cNvSpPr>
            <a:spLocks noGrp="1"/>
          </p:cNvSpPr>
          <p:nvPr>
            <p:ph type="dt" sz="half" idx="10"/>
          </p:nvPr>
        </p:nvSpPr>
        <p:spPr/>
        <p:txBody>
          <a:bodyPr/>
          <a:lstStyle/>
          <a:p>
            <a:fld id="{824D3B73-1680-46D9-8FB1-53D6721DFDD5}"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44</a:t>
            </a:fld>
            <a:endParaRPr lang="en-US" dirty="0"/>
          </a:p>
        </p:txBody>
      </p:sp>
    </p:spTree>
    <p:extLst>
      <p:ext uri="{BB962C8B-B14F-4D97-AF65-F5344CB8AC3E}">
        <p14:creationId xmlns:p14="http://schemas.microsoft.com/office/powerpoint/2010/main" val="17352963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Sexual </a:t>
            </a:r>
            <a:r>
              <a:rPr lang="en-US" dirty="0"/>
              <a:t>Offence Act</a:t>
            </a:r>
          </a:p>
        </p:txBody>
      </p:sp>
      <p:sp>
        <p:nvSpPr>
          <p:cNvPr id="3" name="Content Placeholder 2"/>
          <p:cNvSpPr>
            <a:spLocks noGrp="1"/>
          </p:cNvSpPr>
          <p:nvPr>
            <p:ph idx="1"/>
          </p:nvPr>
        </p:nvSpPr>
        <p:spPr/>
        <p:txBody>
          <a:bodyPr>
            <a:normAutofit fontScale="92500" lnSpcReduction="20000"/>
          </a:bodyPr>
          <a:lstStyle/>
          <a:p>
            <a:pPr marL="0" lvl="0" indent="0">
              <a:buNone/>
            </a:pPr>
            <a:r>
              <a:rPr lang="en-US" b="1" dirty="0" smtClean="0"/>
              <a:t>      </a:t>
            </a:r>
            <a:r>
              <a:rPr lang="en-US" b="1" dirty="0" smtClean="0">
                <a:solidFill>
                  <a:schemeClr val="accent1"/>
                </a:solidFill>
              </a:rPr>
              <a:t>CHILD PORNOGRAPHY</a:t>
            </a:r>
            <a:endParaRPr lang="en-US" dirty="0" smtClean="0">
              <a:solidFill>
                <a:schemeClr val="accent1"/>
              </a:solidFill>
            </a:endParaRPr>
          </a:p>
          <a:p>
            <a:pPr>
              <a:buFont typeface="Wingdings" panose="05000000000000000000" pitchFamily="2" charset="2"/>
              <a:buChar char="§"/>
            </a:pPr>
            <a:r>
              <a:rPr lang="en-US" dirty="0" smtClean="0"/>
              <a:t>Any </a:t>
            </a:r>
            <a:r>
              <a:rPr lang="en-US" dirty="0"/>
              <a:t>person including a juristic person </a:t>
            </a:r>
            <a:r>
              <a:rPr lang="en-US" dirty="0" smtClean="0"/>
              <a:t>who—knowingly </a:t>
            </a:r>
            <a:r>
              <a:rPr lang="en-US" dirty="0"/>
              <a:t>displays, shows, exposes or exhibits obscene images, words or sounds by means of print, audio-visual or any other media to a child with intention of encouraging or enabling a child to engage in sexual acts;</a:t>
            </a:r>
          </a:p>
          <a:p>
            <a:pPr>
              <a:buFont typeface="Wingdings" panose="05000000000000000000" pitchFamily="2" charset="2"/>
              <a:buChar char="§"/>
            </a:pPr>
            <a:r>
              <a:rPr lang="en-US" dirty="0" smtClean="0"/>
              <a:t>is </a:t>
            </a:r>
            <a:r>
              <a:rPr lang="en-US" dirty="0"/>
              <a:t>guilty of an offence of child pornography and upon conviction is liable to imprisonment for a term of not less than six years or to a fine of not less than five hundred thousand shillings </a:t>
            </a:r>
          </a:p>
          <a:p>
            <a:pPr marL="0" lvl="0" indent="0">
              <a:buNone/>
            </a:pPr>
            <a:r>
              <a:rPr lang="en-US" b="1" dirty="0" smtClean="0">
                <a:solidFill>
                  <a:schemeClr val="accent1"/>
                </a:solidFill>
              </a:rPr>
              <a:t>    EXPLOITATION OF PROSTITUTION </a:t>
            </a:r>
          </a:p>
          <a:p>
            <a:pPr lvl="0">
              <a:buFont typeface="Wingdings" panose="05000000000000000000" pitchFamily="2" charset="2"/>
              <a:buChar char="§"/>
            </a:pPr>
            <a:r>
              <a:rPr lang="en-US" dirty="0" smtClean="0"/>
              <a:t>Any </a:t>
            </a:r>
            <a:r>
              <a:rPr lang="en-US" dirty="0"/>
              <a:t>person </a:t>
            </a:r>
            <a:r>
              <a:rPr lang="en-US" dirty="0" smtClean="0"/>
              <a:t>who—intentionally </a:t>
            </a:r>
            <a:r>
              <a:rPr lang="en-US" dirty="0"/>
              <a:t>causes or incites another person to become a prostitute; </a:t>
            </a:r>
            <a:r>
              <a:rPr lang="en-US" dirty="0" smtClean="0"/>
              <a:t>and intentionally </a:t>
            </a:r>
            <a:r>
              <a:rPr lang="en-US" dirty="0"/>
              <a:t>controls any of the activities of another person relating to that person’s </a:t>
            </a:r>
            <a:r>
              <a:rPr lang="en-US" dirty="0" smtClean="0"/>
              <a:t>prostitution, and </a:t>
            </a:r>
            <a:r>
              <a:rPr lang="en-US" dirty="0"/>
              <a:t>does so for or in expectation of gain for him or herself or a third person, </a:t>
            </a:r>
            <a:endParaRPr lang="en-US" dirty="0" smtClean="0"/>
          </a:p>
          <a:p>
            <a:pPr>
              <a:buFont typeface="Wingdings" panose="05000000000000000000" pitchFamily="2" charset="2"/>
              <a:buChar char="§"/>
            </a:pPr>
            <a:r>
              <a:rPr lang="en-US" dirty="0" smtClean="0"/>
              <a:t>is </a:t>
            </a:r>
            <a:r>
              <a:rPr lang="en-US" dirty="0"/>
              <a:t>guilty of an offence and is liable upon conviction to imprisonment for a term of not less than five years or to a fine of five hundred thousand shillings or to both.</a:t>
            </a:r>
          </a:p>
          <a:p>
            <a:pPr marL="0" indent="0">
              <a:buNone/>
            </a:pPr>
            <a:endParaRPr lang="en-US" dirty="0"/>
          </a:p>
        </p:txBody>
      </p:sp>
      <p:sp>
        <p:nvSpPr>
          <p:cNvPr id="4" name="Date Placeholder 3"/>
          <p:cNvSpPr>
            <a:spLocks noGrp="1"/>
          </p:cNvSpPr>
          <p:nvPr>
            <p:ph type="dt" sz="half" idx="10"/>
          </p:nvPr>
        </p:nvSpPr>
        <p:spPr/>
        <p:txBody>
          <a:bodyPr/>
          <a:lstStyle/>
          <a:p>
            <a:fld id="{8CC17ECE-1512-4518-9114-9F97E631C837}"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45</a:t>
            </a:fld>
            <a:endParaRPr lang="en-US" dirty="0"/>
          </a:p>
        </p:txBody>
      </p:sp>
    </p:spTree>
    <p:extLst>
      <p:ext uri="{BB962C8B-B14F-4D97-AF65-F5344CB8AC3E}">
        <p14:creationId xmlns:p14="http://schemas.microsoft.com/office/powerpoint/2010/main" val="36793935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Sexual </a:t>
            </a:r>
            <a:r>
              <a:rPr lang="en-US" dirty="0"/>
              <a:t>Offence Act</a:t>
            </a:r>
          </a:p>
        </p:txBody>
      </p:sp>
      <p:sp>
        <p:nvSpPr>
          <p:cNvPr id="3" name="Content Placeholder 2"/>
          <p:cNvSpPr>
            <a:spLocks noGrp="1"/>
          </p:cNvSpPr>
          <p:nvPr>
            <p:ph idx="1"/>
          </p:nvPr>
        </p:nvSpPr>
        <p:spPr/>
        <p:txBody>
          <a:bodyPr>
            <a:normAutofit/>
          </a:bodyPr>
          <a:lstStyle/>
          <a:p>
            <a:pPr marL="0" lvl="0" indent="0">
              <a:buNone/>
            </a:pPr>
            <a:r>
              <a:rPr lang="en-US" b="1" dirty="0" smtClean="0"/>
              <a:t>    </a:t>
            </a:r>
            <a:r>
              <a:rPr lang="en-US" b="1" dirty="0" smtClean="0">
                <a:solidFill>
                  <a:schemeClr val="accent1"/>
                </a:solidFill>
              </a:rPr>
              <a:t>PROSTITUTION OF PERSONS WITH MENTAL DISABILITIES</a:t>
            </a:r>
            <a:endParaRPr lang="en-US" dirty="0" smtClean="0">
              <a:solidFill>
                <a:schemeClr val="accent1"/>
              </a:solidFill>
            </a:endParaRPr>
          </a:p>
          <a:p>
            <a:pPr>
              <a:buFont typeface="Wingdings" panose="05000000000000000000" pitchFamily="2" charset="2"/>
              <a:buChar char="§"/>
            </a:pPr>
            <a:r>
              <a:rPr lang="en-US" dirty="0" smtClean="0"/>
              <a:t>A </a:t>
            </a:r>
            <a:r>
              <a:rPr lang="en-US" dirty="0"/>
              <a:t>person who, in relation to a person with mental disability, for financial or other reward, </a:t>
            </a:r>
            <a:r>
              <a:rPr lang="en-US" dirty="0" err="1"/>
              <a:t>favour</a:t>
            </a:r>
            <a:r>
              <a:rPr lang="en-US" dirty="0"/>
              <a:t> or compensation to such person with mental disability or to any other </a:t>
            </a:r>
            <a:r>
              <a:rPr lang="en-US" dirty="0" smtClean="0"/>
              <a:t>person  is guilty </a:t>
            </a:r>
            <a:r>
              <a:rPr lang="en-US" dirty="0"/>
              <a:t>of the offence of being involved in the prostitution of a person with disabilities and shall, upon conviction, be liable to imprisonment for a term of not less than ten </a:t>
            </a:r>
            <a:r>
              <a:rPr lang="en-US" dirty="0" smtClean="0"/>
              <a:t>years</a:t>
            </a:r>
          </a:p>
          <a:p>
            <a:pPr marL="0" lvl="0" indent="0">
              <a:buNone/>
            </a:pPr>
            <a:r>
              <a:rPr lang="en-US" b="1" dirty="0" smtClean="0">
                <a:solidFill>
                  <a:schemeClr val="accent1"/>
                </a:solidFill>
              </a:rPr>
              <a:t>     INCEST BY MALE PERSONS</a:t>
            </a:r>
            <a:endParaRPr lang="en-US" dirty="0" smtClean="0">
              <a:solidFill>
                <a:schemeClr val="accent1"/>
              </a:solidFill>
            </a:endParaRPr>
          </a:p>
          <a:p>
            <a:pPr>
              <a:buFont typeface="Wingdings" panose="05000000000000000000" pitchFamily="2" charset="2"/>
              <a:buChar char="§"/>
            </a:pPr>
            <a:r>
              <a:rPr lang="en-US" dirty="0" smtClean="0"/>
              <a:t>Any </a:t>
            </a:r>
            <a:r>
              <a:rPr lang="en-US" dirty="0"/>
              <a:t>male person who commits an indecent act or an act which causes penetration with a female person who is to his knowledge his daughter, granddaughter, sister, mother, niece, aunt or grandmother is guilty of an offence termed incest and is liable to imprisonment for a term of not less than ten years</a:t>
            </a:r>
          </a:p>
        </p:txBody>
      </p:sp>
      <p:sp>
        <p:nvSpPr>
          <p:cNvPr id="4" name="Date Placeholder 3"/>
          <p:cNvSpPr>
            <a:spLocks noGrp="1"/>
          </p:cNvSpPr>
          <p:nvPr>
            <p:ph type="dt" sz="half" idx="10"/>
          </p:nvPr>
        </p:nvSpPr>
        <p:spPr/>
        <p:txBody>
          <a:bodyPr/>
          <a:lstStyle/>
          <a:p>
            <a:fld id="{7F8528CE-D8C3-43D0-A2CA-9D327F8CDC49}"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46</a:t>
            </a:fld>
            <a:endParaRPr lang="en-US" dirty="0"/>
          </a:p>
        </p:txBody>
      </p:sp>
    </p:spTree>
    <p:extLst>
      <p:ext uri="{BB962C8B-B14F-4D97-AF65-F5344CB8AC3E}">
        <p14:creationId xmlns:p14="http://schemas.microsoft.com/office/powerpoint/2010/main" val="10410901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Sexual </a:t>
            </a:r>
            <a:r>
              <a:rPr lang="en-US" dirty="0"/>
              <a:t>Offence Act</a:t>
            </a:r>
          </a:p>
        </p:txBody>
      </p:sp>
      <p:sp>
        <p:nvSpPr>
          <p:cNvPr id="3" name="Content Placeholder 2"/>
          <p:cNvSpPr>
            <a:spLocks noGrp="1"/>
          </p:cNvSpPr>
          <p:nvPr>
            <p:ph idx="1"/>
          </p:nvPr>
        </p:nvSpPr>
        <p:spPr/>
        <p:txBody>
          <a:bodyPr>
            <a:normAutofit fontScale="92500" lnSpcReduction="10000"/>
          </a:bodyPr>
          <a:lstStyle/>
          <a:p>
            <a:pPr marL="0" lvl="0" indent="0">
              <a:buNone/>
            </a:pPr>
            <a:r>
              <a:rPr lang="en-US" b="1" dirty="0" smtClean="0"/>
              <a:t>      </a:t>
            </a:r>
            <a:r>
              <a:rPr lang="en-US" b="1" dirty="0" smtClean="0">
                <a:solidFill>
                  <a:schemeClr val="accent1"/>
                </a:solidFill>
              </a:rPr>
              <a:t>INCEST BY FEMALE PERSONS</a:t>
            </a:r>
            <a:endParaRPr lang="en-US" dirty="0" smtClean="0">
              <a:solidFill>
                <a:schemeClr val="accent1"/>
              </a:solidFill>
            </a:endParaRPr>
          </a:p>
          <a:p>
            <a:pPr>
              <a:buFont typeface="Wingdings" panose="05000000000000000000" pitchFamily="2" charset="2"/>
              <a:buChar char="§"/>
            </a:pPr>
            <a:r>
              <a:rPr lang="en-US" dirty="0" smtClean="0"/>
              <a:t>The </a:t>
            </a:r>
            <a:r>
              <a:rPr lang="en-US" dirty="0"/>
              <a:t>provisions of section 20 shall apply </a:t>
            </a:r>
            <a:r>
              <a:rPr lang="en-US" i="1" dirty="0"/>
              <a:t>mutatis mutandis</a:t>
            </a:r>
            <a:r>
              <a:rPr lang="en-US" dirty="0"/>
              <a:t> with respect to any female person who commits an indecent act or act which causes penetration with a male person who is to her knowledge her son, father, grandson grandfather, brother, nephew or </a:t>
            </a:r>
            <a:r>
              <a:rPr lang="en-US" dirty="0" smtClean="0"/>
              <a:t>uncle.</a:t>
            </a:r>
          </a:p>
          <a:p>
            <a:pPr marL="0" indent="0">
              <a:buNone/>
            </a:pPr>
            <a:r>
              <a:rPr lang="en-US" b="1" dirty="0"/>
              <a:t> </a:t>
            </a:r>
            <a:r>
              <a:rPr lang="en-US" b="1" dirty="0" smtClean="0"/>
              <a:t>    </a:t>
            </a:r>
            <a:r>
              <a:rPr lang="en-US" b="1" dirty="0" smtClean="0">
                <a:solidFill>
                  <a:schemeClr val="accent1"/>
                </a:solidFill>
              </a:rPr>
              <a:t>SEXUAL HARASSMENT</a:t>
            </a:r>
            <a:endParaRPr lang="en-US" dirty="0">
              <a:solidFill>
                <a:schemeClr val="accent1"/>
              </a:solidFill>
            </a:endParaRPr>
          </a:p>
          <a:p>
            <a:pPr>
              <a:buFont typeface="Wingdings" panose="05000000000000000000" pitchFamily="2" charset="2"/>
              <a:buChar char="§"/>
            </a:pPr>
            <a:r>
              <a:rPr lang="en-US" dirty="0" smtClean="0"/>
              <a:t>Any </a:t>
            </a:r>
            <a:r>
              <a:rPr lang="en-US" dirty="0"/>
              <a:t>person, who being in a position of authority, or holding a public office, who persistently makes any sexual advances or requests which he or she knows, or has reasonable grounds to know, are unwelcome, is guilty of the offence of sexual harassment and shall be liable to imprisonment for a term of not less than three years or to a fine of not less than one hundred thousand shillings or to both.</a:t>
            </a:r>
          </a:p>
          <a:p>
            <a:pPr marL="0" indent="0">
              <a:buNone/>
            </a:pPr>
            <a:r>
              <a:rPr lang="en-US" dirty="0"/>
              <a:t> </a:t>
            </a:r>
          </a:p>
          <a:p>
            <a:pPr marL="0" indent="0">
              <a:buNone/>
            </a:pPr>
            <a:r>
              <a:rPr lang="en-US" dirty="0"/>
              <a:t> </a:t>
            </a:r>
          </a:p>
        </p:txBody>
      </p:sp>
      <p:sp>
        <p:nvSpPr>
          <p:cNvPr id="4" name="Date Placeholder 3"/>
          <p:cNvSpPr>
            <a:spLocks noGrp="1"/>
          </p:cNvSpPr>
          <p:nvPr>
            <p:ph type="dt" sz="half" idx="10"/>
          </p:nvPr>
        </p:nvSpPr>
        <p:spPr/>
        <p:txBody>
          <a:bodyPr/>
          <a:lstStyle/>
          <a:p>
            <a:fld id="{06A3A8A1-6D61-4930-ACF6-5B0CA7B27ACF}"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47</a:t>
            </a:fld>
            <a:endParaRPr lang="en-US" dirty="0"/>
          </a:p>
        </p:txBody>
      </p:sp>
    </p:spTree>
    <p:extLst>
      <p:ext uri="{BB962C8B-B14F-4D97-AF65-F5344CB8AC3E}">
        <p14:creationId xmlns:p14="http://schemas.microsoft.com/office/powerpoint/2010/main" val="4179611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Sexual </a:t>
            </a:r>
            <a:r>
              <a:rPr lang="en-US" dirty="0"/>
              <a:t>Offence Act</a:t>
            </a:r>
          </a:p>
        </p:txBody>
      </p:sp>
      <p:sp>
        <p:nvSpPr>
          <p:cNvPr id="3" name="Content Placeholder 2"/>
          <p:cNvSpPr>
            <a:spLocks noGrp="1"/>
          </p:cNvSpPr>
          <p:nvPr>
            <p:ph idx="1"/>
          </p:nvPr>
        </p:nvSpPr>
        <p:spPr/>
        <p:txBody>
          <a:bodyPr>
            <a:normAutofit fontScale="92500" lnSpcReduction="20000"/>
          </a:bodyPr>
          <a:lstStyle/>
          <a:p>
            <a:pPr marL="0" lvl="0" indent="0">
              <a:buNone/>
            </a:pPr>
            <a:r>
              <a:rPr lang="en-US" b="1" dirty="0" smtClean="0"/>
              <a:t>     </a:t>
            </a:r>
            <a:r>
              <a:rPr lang="en-US" b="1" dirty="0" smtClean="0">
                <a:solidFill>
                  <a:schemeClr val="accent1"/>
                </a:solidFill>
              </a:rPr>
              <a:t>Deliberate Transmission Of HIV Or Any Other Life Threatening Sexually     Transmitted Disease</a:t>
            </a:r>
            <a:endParaRPr lang="en-US" dirty="0" smtClean="0">
              <a:solidFill>
                <a:schemeClr val="accent1"/>
              </a:solidFill>
            </a:endParaRPr>
          </a:p>
          <a:p>
            <a:pPr>
              <a:buFont typeface="Wingdings" panose="05000000000000000000" pitchFamily="2" charset="2"/>
              <a:buChar char="§"/>
            </a:pPr>
            <a:r>
              <a:rPr lang="en-US" dirty="0" smtClean="0"/>
              <a:t>Any </a:t>
            </a:r>
            <a:r>
              <a:rPr lang="en-US" dirty="0"/>
              <a:t>person who, having actual knowledge that he or she is infected with HIV or any other life threatening </a:t>
            </a:r>
            <a:r>
              <a:rPr lang="en-US" dirty="0" smtClean="0"/>
              <a:t>STI </a:t>
            </a:r>
            <a:r>
              <a:rPr lang="en-US" dirty="0"/>
              <a:t>intentionally, knowingly and willfully does anything or permits the doing of anything which he or she knows or ought to reasonably </a:t>
            </a:r>
            <a:r>
              <a:rPr lang="en-US" dirty="0" smtClean="0"/>
              <a:t>know </a:t>
            </a:r>
            <a:r>
              <a:rPr lang="en-US" dirty="0"/>
              <a:t>infect another person </a:t>
            </a:r>
            <a:r>
              <a:rPr lang="en-US" dirty="0" smtClean="0"/>
              <a:t>shall </a:t>
            </a:r>
            <a:r>
              <a:rPr lang="en-US" dirty="0"/>
              <a:t>be guilty of an offence, whether or not he or she is married to that other person, and shall be liable upon conviction to imprisonment for a term of not less fifteen years but which may be for life.</a:t>
            </a:r>
          </a:p>
          <a:p>
            <a:pPr marL="0" indent="0">
              <a:buNone/>
            </a:pPr>
            <a:r>
              <a:rPr lang="en-US" b="1" dirty="0" smtClean="0">
                <a:solidFill>
                  <a:schemeClr val="accent1"/>
                </a:solidFill>
              </a:rPr>
              <a:t>  Cultural And Religious Sexual Offences</a:t>
            </a:r>
          </a:p>
          <a:p>
            <a:pPr>
              <a:buFont typeface="Wingdings" panose="05000000000000000000" pitchFamily="2" charset="2"/>
              <a:buChar char="§"/>
            </a:pPr>
            <a:r>
              <a:rPr lang="en-US" dirty="0"/>
              <a:t>Any person who for cultural or religious reasons forces another person to engage in a sexual act or any act that amounts to an offence under this Act is guilty of an offence and is liable upon conviction to imprisonment for a term of not less than ten years.</a:t>
            </a:r>
          </a:p>
          <a:p>
            <a:endParaRPr lang="en-US" dirty="0" smtClean="0">
              <a:solidFill>
                <a:schemeClr val="accent1"/>
              </a:solidFill>
            </a:endParaRPr>
          </a:p>
          <a:p>
            <a:pPr marL="0" indent="0">
              <a:buNone/>
            </a:pPr>
            <a:r>
              <a:rPr lang="en-US" dirty="0"/>
              <a:t/>
            </a:r>
            <a:br>
              <a:rPr lang="en-US" dirty="0"/>
            </a:br>
            <a:r>
              <a:rPr lang="en-US" dirty="0"/>
              <a:t> </a:t>
            </a:r>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fld id="{B10E1DC8-5C9A-4E6A-895E-4F3B7F085EE3}"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48</a:t>
            </a:fld>
            <a:endParaRPr lang="en-US" dirty="0"/>
          </a:p>
        </p:txBody>
      </p:sp>
    </p:spTree>
    <p:extLst>
      <p:ext uri="{BB962C8B-B14F-4D97-AF65-F5344CB8AC3E}">
        <p14:creationId xmlns:p14="http://schemas.microsoft.com/office/powerpoint/2010/main" val="77620774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CHILDREN’S ACT</a:t>
            </a:r>
            <a:endParaRPr lang="en-US" dirty="0"/>
          </a:p>
        </p:txBody>
      </p:sp>
      <p:sp>
        <p:nvSpPr>
          <p:cNvPr id="3" name="Content Placeholder 2"/>
          <p:cNvSpPr>
            <a:spLocks noGrp="1"/>
          </p:cNvSpPr>
          <p:nvPr>
            <p:ph idx="1"/>
          </p:nvPr>
        </p:nvSpPr>
        <p:spPr>
          <a:xfrm>
            <a:off x="677334" y="2173468"/>
            <a:ext cx="8596668" cy="3880773"/>
          </a:xfrm>
        </p:spPr>
        <p:txBody>
          <a:bodyPr/>
          <a:lstStyle/>
          <a:p>
            <a:pPr>
              <a:buFont typeface="Wingdings" panose="05000000000000000000" pitchFamily="2" charset="2"/>
              <a:buChar char="q"/>
            </a:pPr>
            <a:r>
              <a:rPr lang="en-US" b="1" dirty="0"/>
              <a:t>An Act of Parliament to make provision for parental responsibility, fostering, adoption, custody, maintenance, guardianship, care and protection of children; to make provision for the administration of children’s institutions; to give effect to the principles of the Convention on the Rights of the Child and the African Charter on the Rights and Welfare of the Child and for connected </a:t>
            </a:r>
            <a:r>
              <a:rPr lang="en-US" b="1" dirty="0" smtClean="0"/>
              <a:t>purposes</a:t>
            </a:r>
          </a:p>
          <a:p>
            <a:pPr>
              <a:buFont typeface="Wingdings" panose="05000000000000000000" pitchFamily="2" charset="2"/>
              <a:buChar char="q"/>
            </a:pPr>
            <a:r>
              <a:rPr lang="en-US" b="1" dirty="0">
                <a:solidFill>
                  <a:srgbClr val="00B050"/>
                </a:solidFill>
              </a:rPr>
              <a:t>“child abuse” </a:t>
            </a:r>
            <a:r>
              <a:rPr lang="en-US" dirty="0"/>
              <a:t>includes physical, sexual, psychological and mental </a:t>
            </a:r>
            <a:r>
              <a:rPr lang="en-US" dirty="0" smtClean="0"/>
              <a:t>injury to a child</a:t>
            </a:r>
          </a:p>
          <a:p>
            <a:pPr>
              <a:buFont typeface="Wingdings" panose="05000000000000000000" pitchFamily="2" charset="2"/>
              <a:buChar char="q"/>
            </a:pPr>
            <a:r>
              <a:rPr lang="en-US" b="1" dirty="0">
                <a:solidFill>
                  <a:srgbClr val="00B050"/>
                </a:solidFill>
              </a:rPr>
              <a:t>“early marriage” </a:t>
            </a:r>
            <a:r>
              <a:rPr lang="en-US" dirty="0"/>
              <a:t>means marriage or cohabitation with a child or any</a:t>
            </a:r>
            <a:r>
              <a:rPr lang="en-US" b="1" dirty="0"/>
              <a:t> </a:t>
            </a:r>
            <a:r>
              <a:rPr lang="en-US" dirty="0"/>
              <a:t>arrangement made for such marriage or cohabitation</a:t>
            </a:r>
          </a:p>
          <a:p>
            <a:pPr marL="0" indent="0">
              <a:buNone/>
            </a:pPr>
            <a:endParaRPr lang="en-US" dirty="0"/>
          </a:p>
        </p:txBody>
      </p:sp>
      <p:sp>
        <p:nvSpPr>
          <p:cNvPr id="4" name="Date Placeholder 3"/>
          <p:cNvSpPr>
            <a:spLocks noGrp="1"/>
          </p:cNvSpPr>
          <p:nvPr>
            <p:ph type="dt" sz="half" idx="10"/>
          </p:nvPr>
        </p:nvSpPr>
        <p:spPr/>
        <p:txBody>
          <a:bodyPr/>
          <a:lstStyle/>
          <a:p>
            <a:fld id="{C431C77A-93FD-4E25-AB65-8BEC5BC954F5}"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49</a:t>
            </a:fld>
            <a:endParaRPr lang="en-US" dirty="0"/>
          </a:p>
        </p:txBody>
      </p:sp>
    </p:spTree>
    <p:extLst>
      <p:ext uri="{BB962C8B-B14F-4D97-AF65-F5344CB8AC3E}">
        <p14:creationId xmlns:p14="http://schemas.microsoft.com/office/powerpoint/2010/main" val="2140564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Basic Concepts on Gender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0872329"/>
              </p:ext>
            </p:extLst>
          </p:nvPr>
        </p:nvGraphicFramePr>
        <p:xfrm>
          <a:off x="677863" y="2121951"/>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C526A084-D95F-405B-B0ED-A324D46408B3}"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380931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Children’s Right</a:t>
            </a:r>
            <a:endParaRPr lang="en-US" dirty="0"/>
          </a:p>
        </p:txBody>
      </p:sp>
      <p:sp>
        <p:nvSpPr>
          <p:cNvPr id="3" name="Content Placeholder 2"/>
          <p:cNvSpPr>
            <a:spLocks noGrp="1"/>
          </p:cNvSpPr>
          <p:nvPr>
            <p:ph idx="1"/>
          </p:nvPr>
        </p:nvSpPr>
        <p:spPr/>
        <p:txBody>
          <a:bodyPr/>
          <a:lstStyle/>
          <a:p>
            <a:pPr marL="0" lvl="0" indent="0">
              <a:buNone/>
            </a:pPr>
            <a:r>
              <a:rPr lang="en-US" b="1" dirty="0" smtClean="0"/>
              <a:t>     </a:t>
            </a:r>
            <a:r>
              <a:rPr lang="en-US" b="1" dirty="0" smtClean="0">
                <a:solidFill>
                  <a:srgbClr val="00B050"/>
                </a:solidFill>
              </a:rPr>
              <a:t>Survival </a:t>
            </a:r>
            <a:r>
              <a:rPr lang="en-US" b="1" dirty="0">
                <a:solidFill>
                  <a:srgbClr val="00B050"/>
                </a:solidFill>
              </a:rPr>
              <a:t>and best interests of the child</a:t>
            </a:r>
            <a:endParaRPr lang="en-US" dirty="0">
              <a:solidFill>
                <a:srgbClr val="00B050"/>
              </a:solidFill>
            </a:endParaRPr>
          </a:p>
          <a:p>
            <a:pPr>
              <a:buFont typeface="Wingdings" panose="05000000000000000000" pitchFamily="2" charset="2"/>
              <a:buChar char="§"/>
            </a:pPr>
            <a:r>
              <a:rPr lang="en-US" dirty="0" smtClean="0"/>
              <a:t>Every </a:t>
            </a:r>
            <a:r>
              <a:rPr lang="en-US" dirty="0"/>
              <a:t>child shall have an inherent right to life and it shall be the responsibility of the Government and the family to ensure the survival and development of the </a:t>
            </a:r>
            <a:r>
              <a:rPr lang="en-US" dirty="0" smtClean="0"/>
              <a:t>child.</a:t>
            </a:r>
          </a:p>
          <a:p>
            <a:pPr marL="0" indent="0">
              <a:buNone/>
            </a:pPr>
            <a:r>
              <a:rPr lang="en-US" b="1" dirty="0"/>
              <a:t> </a:t>
            </a:r>
            <a:r>
              <a:rPr lang="en-US" b="1" dirty="0" smtClean="0"/>
              <a:t>    </a:t>
            </a:r>
            <a:r>
              <a:rPr lang="en-US" b="1" dirty="0" smtClean="0">
                <a:solidFill>
                  <a:srgbClr val="00B050"/>
                </a:solidFill>
              </a:rPr>
              <a:t>Non-discrimination</a:t>
            </a:r>
            <a:endParaRPr lang="en-US" dirty="0">
              <a:solidFill>
                <a:srgbClr val="00B050"/>
              </a:solidFill>
            </a:endParaRPr>
          </a:p>
          <a:p>
            <a:pPr>
              <a:buFont typeface="Wingdings" panose="05000000000000000000" pitchFamily="2" charset="2"/>
              <a:buChar char="§"/>
            </a:pPr>
            <a:r>
              <a:rPr lang="en-US" dirty="0" smtClean="0"/>
              <a:t>No </a:t>
            </a:r>
            <a:r>
              <a:rPr lang="en-US" dirty="0"/>
              <a:t>child shall be subjected to discrimination on the ground of origin, sex, religion, creed, custom, language, opinion, conscience, </a:t>
            </a:r>
            <a:r>
              <a:rPr lang="en-US" dirty="0" err="1"/>
              <a:t>colour</a:t>
            </a:r>
            <a:r>
              <a:rPr lang="en-US" dirty="0"/>
              <a:t>, birth, social, political, economic or other status, race, disability, tribe, residence or local </a:t>
            </a:r>
            <a:r>
              <a:rPr lang="en-US" dirty="0" smtClean="0"/>
              <a:t>connection</a:t>
            </a:r>
          </a:p>
          <a:p>
            <a:pPr marL="0" indent="0">
              <a:buNone/>
            </a:pPr>
            <a:r>
              <a:rPr lang="en-US" dirty="0" smtClean="0">
                <a:solidFill>
                  <a:srgbClr val="00B050"/>
                </a:solidFill>
              </a:rPr>
              <a:t>     Right to parental care</a:t>
            </a:r>
          </a:p>
          <a:p>
            <a:pPr>
              <a:buFont typeface="Wingdings" panose="05000000000000000000" pitchFamily="2" charset="2"/>
              <a:buChar char="§"/>
            </a:pPr>
            <a:r>
              <a:rPr lang="en-US" dirty="0"/>
              <a:t>A child shall have a right to live with and to be cared for by his parents.</a:t>
            </a:r>
          </a:p>
        </p:txBody>
      </p:sp>
      <p:sp>
        <p:nvSpPr>
          <p:cNvPr id="4" name="Date Placeholder 3"/>
          <p:cNvSpPr>
            <a:spLocks noGrp="1"/>
          </p:cNvSpPr>
          <p:nvPr>
            <p:ph type="dt" sz="half" idx="10"/>
          </p:nvPr>
        </p:nvSpPr>
        <p:spPr/>
        <p:txBody>
          <a:bodyPr/>
          <a:lstStyle/>
          <a:p>
            <a:fld id="{5EF90FD8-4FF9-4D25-9AA0-9601B7073C36}"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50</a:t>
            </a:fld>
            <a:endParaRPr lang="en-US" dirty="0"/>
          </a:p>
        </p:txBody>
      </p:sp>
    </p:spTree>
    <p:extLst>
      <p:ext uri="{BB962C8B-B14F-4D97-AF65-F5344CB8AC3E}">
        <p14:creationId xmlns:p14="http://schemas.microsoft.com/office/powerpoint/2010/main" val="38627675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Children’s Right</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b="1" dirty="0" smtClean="0"/>
              <a:t>     </a:t>
            </a:r>
            <a:r>
              <a:rPr lang="en-US" b="1" dirty="0" smtClean="0">
                <a:solidFill>
                  <a:srgbClr val="00B050"/>
                </a:solidFill>
              </a:rPr>
              <a:t>Right </a:t>
            </a:r>
            <a:r>
              <a:rPr lang="en-US" b="1" dirty="0">
                <a:solidFill>
                  <a:srgbClr val="00B050"/>
                </a:solidFill>
              </a:rPr>
              <a:t>to education</a:t>
            </a:r>
            <a:endParaRPr lang="en-US" dirty="0">
              <a:solidFill>
                <a:srgbClr val="00B050"/>
              </a:solidFill>
            </a:endParaRPr>
          </a:p>
          <a:p>
            <a:pPr>
              <a:buFont typeface="Wingdings" panose="05000000000000000000" pitchFamily="2" charset="2"/>
              <a:buChar char="§"/>
            </a:pPr>
            <a:r>
              <a:rPr lang="en-US" dirty="0" smtClean="0"/>
              <a:t>Every </a:t>
            </a:r>
            <a:r>
              <a:rPr lang="en-US" dirty="0"/>
              <a:t>child shall be entitled to education the provision of which shall be the responsibility of the Government and the </a:t>
            </a:r>
            <a:r>
              <a:rPr lang="en-US" dirty="0" smtClean="0"/>
              <a:t>parents</a:t>
            </a:r>
          </a:p>
          <a:p>
            <a:pPr marL="0" lvl="0" indent="0">
              <a:buNone/>
            </a:pPr>
            <a:r>
              <a:rPr lang="en-US" b="1" dirty="0" smtClean="0"/>
              <a:t>     </a:t>
            </a:r>
            <a:r>
              <a:rPr lang="en-US" b="1" dirty="0" smtClean="0">
                <a:solidFill>
                  <a:srgbClr val="00B050"/>
                </a:solidFill>
              </a:rPr>
              <a:t>Right </a:t>
            </a:r>
            <a:r>
              <a:rPr lang="en-US" b="1" dirty="0">
                <a:solidFill>
                  <a:srgbClr val="00B050"/>
                </a:solidFill>
              </a:rPr>
              <a:t>to religious education</a:t>
            </a:r>
            <a:endParaRPr lang="en-US" dirty="0">
              <a:solidFill>
                <a:srgbClr val="00B050"/>
              </a:solidFill>
            </a:endParaRPr>
          </a:p>
          <a:p>
            <a:pPr>
              <a:buFont typeface="Wingdings" panose="05000000000000000000" pitchFamily="2" charset="2"/>
              <a:buChar char="§"/>
            </a:pPr>
            <a:r>
              <a:rPr lang="en-US" dirty="0" smtClean="0"/>
              <a:t>Every </a:t>
            </a:r>
            <a:r>
              <a:rPr lang="en-US" dirty="0"/>
              <a:t>child shall have a right to religious education subject to appropriate parental </a:t>
            </a:r>
            <a:r>
              <a:rPr lang="en-US" dirty="0" smtClean="0"/>
              <a:t>guidance</a:t>
            </a:r>
          </a:p>
          <a:p>
            <a:pPr marL="0" lvl="0" indent="0">
              <a:buNone/>
            </a:pPr>
            <a:r>
              <a:rPr lang="en-US" b="1" dirty="0" smtClean="0">
                <a:solidFill>
                  <a:srgbClr val="00B050"/>
                </a:solidFill>
              </a:rPr>
              <a:t>     Right </a:t>
            </a:r>
            <a:r>
              <a:rPr lang="en-US" b="1" dirty="0">
                <a:solidFill>
                  <a:srgbClr val="00B050"/>
                </a:solidFill>
              </a:rPr>
              <a:t>to health care</a:t>
            </a:r>
            <a:endParaRPr lang="en-US" dirty="0">
              <a:solidFill>
                <a:srgbClr val="00B050"/>
              </a:solidFill>
            </a:endParaRPr>
          </a:p>
          <a:p>
            <a:pPr>
              <a:buFont typeface="Wingdings" panose="05000000000000000000" pitchFamily="2" charset="2"/>
              <a:buChar char="§"/>
            </a:pPr>
            <a:r>
              <a:rPr lang="en-US" dirty="0" smtClean="0"/>
              <a:t>Every </a:t>
            </a:r>
            <a:r>
              <a:rPr lang="en-US" dirty="0"/>
              <a:t>child shall have a right to health and medical care the provision of which shall be the responsibility of the parents and the Government.</a:t>
            </a:r>
          </a:p>
          <a:p>
            <a:pPr marL="0" lvl="0" indent="0">
              <a:buNone/>
            </a:pPr>
            <a:r>
              <a:rPr lang="en-US" dirty="0"/>
              <a:t> </a:t>
            </a:r>
            <a:r>
              <a:rPr lang="en-US" dirty="0" smtClean="0"/>
              <a:t>    </a:t>
            </a:r>
            <a:r>
              <a:rPr lang="en-US" b="1" dirty="0" smtClean="0">
                <a:solidFill>
                  <a:srgbClr val="00B050"/>
                </a:solidFill>
              </a:rPr>
              <a:t>Protection </a:t>
            </a:r>
            <a:r>
              <a:rPr lang="en-US" b="1" dirty="0">
                <a:solidFill>
                  <a:srgbClr val="00B050"/>
                </a:solidFill>
              </a:rPr>
              <a:t>from child labour and armed conflict</a:t>
            </a:r>
            <a:endParaRPr lang="en-US" dirty="0">
              <a:solidFill>
                <a:srgbClr val="00B050"/>
              </a:solidFill>
            </a:endParaRPr>
          </a:p>
          <a:p>
            <a:pPr>
              <a:buFont typeface="Wingdings" panose="05000000000000000000" pitchFamily="2" charset="2"/>
              <a:buChar char="§"/>
            </a:pPr>
            <a:r>
              <a:rPr lang="en-US" dirty="0" smtClean="0"/>
              <a:t>Every </a:t>
            </a:r>
            <a:r>
              <a:rPr lang="en-US" dirty="0"/>
              <a:t>child shall be protected from economic exploitation and any work that is likely to be hazardous or to interfere with the child’s education, or to be harmful to the child’s health or physical, mental, spiritual, moral or social development.</a:t>
            </a:r>
          </a:p>
          <a:p>
            <a:pPr marL="0" indent="0">
              <a:buNone/>
            </a:pPr>
            <a:endParaRPr lang="en-US" dirty="0"/>
          </a:p>
          <a:p>
            <a:pPr>
              <a:buFont typeface="Wingdings" panose="05000000000000000000" pitchFamily="2" charset="2"/>
              <a:buChar char="§"/>
            </a:pPr>
            <a:endParaRPr lang="en-US" dirty="0"/>
          </a:p>
        </p:txBody>
      </p:sp>
      <p:sp>
        <p:nvSpPr>
          <p:cNvPr id="4" name="Date Placeholder 3"/>
          <p:cNvSpPr>
            <a:spLocks noGrp="1"/>
          </p:cNvSpPr>
          <p:nvPr>
            <p:ph type="dt" sz="half" idx="10"/>
          </p:nvPr>
        </p:nvSpPr>
        <p:spPr/>
        <p:txBody>
          <a:bodyPr/>
          <a:lstStyle/>
          <a:p>
            <a:fld id="{65B6B87D-3B00-44B0-AE2D-4149B8A3F0BB}"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51</a:t>
            </a:fld>
            <a:endParaRPr lang="en-US" dirty="0"/>
          </a:p>
        </p:txBody>
      </p:sp>
    </p:spTree>
    <p:extLst>
      <p:ext uri="{BB962C8B-B14F-4D97-AF65-F5344CB8AC3E}">
        <p14:creationId xmlns:p14="http://schemas.microsoft.com/office/powerpoint/2010/main" val="19346115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Children’s Right</a:t>
            </a:r>
            <a:endParaRPr lang="en-US" dirty="0"/>
          </a:p>
        </p:txBody>
      </p:sp>
      <p:sp>
        <p:nvSpPr>
          <p:cNvPr id="3" name="Content Placeholder 2"/>
          <p:cNvSpPr>
            <a:spLocks noGrp="1"/>
          </p:cNvSpPr>
          <p:nvPr>
            <p:ph idx="1"/>
          </p:nvPr>
        </p:nvSpPr>
        <p:spPr/>
        <p:txBody>
          <a:bodyPr>
            <a:normAutofit fontScale="85000" lnSpcReduction="20000"/>
          </a:bodyPr>
          <a:lstStyle/>
          <a:p>
            <a:pPr marL="0" lvl="0" indent="0">
              <a:buNone/>
            </a:pPr>
            <a:r>
              <a:rPr lang="en-US" b="1" dirty="0" smtClean="0"/>
              <a:t>     </a:t>
            </a:r>
            <a:r>
              <a:rPr lang="en-US" b="1" dirty="0" smtClean="0">
                <a:solidFill>
                  <a:srgbClr val="00B050"/>
                </a:solidFill>
              </a:rPr>
              <a:t>Name </a:t>
            </a:r>
            <a:r>
              <a:rPr lang="en-US" b="1" dirty="0">
                <a:solidFill>
                  <a:srgbClr val="00B050"/>
                </a:solidFill>
              </a:rPr>
              <a:t>and nationality</a:t>
            </a:r>
            <a:endParaRPr lang="en-US" dirty="0">
              <a:solidFill>
                <a:srgbClr val="00B050"/>
              </a:solidFill>
            </a:endParaRPr>
          </a:p>
          <a:p>
            <a:pPr>
              <a:buFont typeface="Wingdings" panose="05000000000000000000" pitchFamily="2" charset="2"/>
              <a:buChar char="§"/>
            </a:pPr>
            <a:r>
              <a:rPr lang="en-US" dirty="0" smtClean="0"/>
              <a:t>Every </a:t>
            </a:r>
            <a:r>
              <a:rPr lang="en-US" dirty="0"/>
              <a:t>child shall have a right to a name and nationality and where a child is deprived of his identity the Government shall provide appropriate assistance and protection, with a view to establishing his identity.</a:t>
            </a:r>
          </a:p>
          <a:p>
            <a:pPr marL="0" indent="0">
              <a:buNone/>
            </a:pPr>
            <a:r>
              <a:rPr lang="en-US" b="1" dirty="0" smtClean="0"/>
              <a:t>     </a:t>
            </a:r>
            <a:r>
              <a:rPr lang="en-US" b="1" dirty="0" smtClean="0">
                <a:solidFill>
                  <a:srgbClr val="00B050"/>
                </a:solidFill>
              </a:rPr>
              <a:t>Disabled </a:t>
            </a:r>
            <a:r>
              <a:rPr lang="en-US" b="1" dirty="0">
                <a:solidFill>
                  <a:srgbClr val="00B050"/>
                </a:solidFill>
              </a:rPr>
              <a:t>child</a:t>
            </a:r>
            <a:endParaRPr lang="en-US" dirty="0">
              <a:solidFill>
                <a:srgbClr val="00B050"/>
              </a:solidFill>
            </a:endParaRPr>
          </a:p>
          <a:p>
            <a:pPr>
              <a:buFont typeface="Wingdings" panose="05000000000000000000" pitchFamily="2" charset="2"/>
              <a:buChar char="§"/>
            </a:pPr>
            <a:r>
              <a:rPr lang="en-US" dirty="0" smtClean="0"/>
              <a:t>A </a:t>
            </a:r>
            <a:r>
              <a:rPr lang="en-US" dirty="0"/>
              <a:t>disabled child shall have the right to be treated with dignity, and to be accorded appropriate medical treatment, special care, education and training free of charge or at a reduced cost whenever possible.</a:t>
            </a:r>
          </a:p>
          <a:p>
            <a:pPr marL="0" lvl="0" indent="0">
              <a:buNone/>
            </a:pPr>
            <a:r>
              <a:rPr lang="en-US" b="1" dirty="0" smtClean="0"/>
              <a:t>      </a:t>
            </a:r>
            <a:r>
              <a:rPr lang="en-US" b="1" dirty="0" smtClean="0">
                <a:solidFill>
                  <a:srgbClr val="00B050"/>
                </a:solidFill>
              </a:rPr>
              <a:t>Protection </a:t>
            </a:r>
            <a:r>
              <a:rPr lang="en-US" b="1" dirty="0">
                <a:solidFill>
                  <a:srgbClr val="00B050"/>
                </a:solidFill>
              </a:rPr>
              <a:t>from </a:t>
            </a:r>
            <a:r>
              <a:rPr lang="en-US" b="1" dirty="0" smtClean="0">
                <a:solidFill>
                  <a:srgbClr val="00B050"/>
                </a:solidFill>
              </a:rPr>
              <a:t>abuse</a:t>
            </a:r>
            <a:endParaRPr lang="en-US" dirty="0"/>
          </a:p>
          <a:p>
            <a:pPr>
              <a:buFont typeface="Wingdings" panose="05000000000000000000" pitchFamily="2" charset="2"/>
              <a:buChar char="§"/>
            </a:pPr>
            <a:r>
              <a:rPr lang="en-US" dirty="0" smtClean="0"/>
              <a:t>A </a:t>
            </a:r>
            <a:r>
              <a:rPr lang="en-US" dirty="0"/>
              <a:t>child shall be entitled to protection from physical and psychological abuse, neglect and any other form of exploitation including sale, trafficking or abduction by any person.</a:t>
            </a:r>
          </a:p>
          <a:p>
            <a:pPr marL="0" indent="0">
              <a:buNone/>
            </a:pPr>
            <a:r>
              <a:rPr lang="en-US" dirty="0"/>
              <a:t> </a:t>
            </a:r>
          </a:p>
          <a:p>
            <a:pPr marL="0" indent="0">
              <a:buNone/>
            </a:pPr>
            <a:r>
              <a:rPr lang="en-US" dirty="0"/>
              <a:t/>
            </a:r>
            <a:br>
              <a:rPr lang="en-US" dirty="0"/>
            </a:br>
            <a:endParaRPr lang="en-US" dirty="0"/>
          </a:p>
        </p:txBody>
      </p:sp>
      <p:sp>
        <p:nvSpPr>
          <p:cNvPr id="4" name="Date Placeholder 3"/>
          <p:cNvSpPr>
            <a:spLocks noGrp="1"/>
          </p:cNvSpPr>
          <p:nvPr>
            <p:ph type="dt" sz="half" idx="10"/>
          </p:nvPr>
        </p:nvSpPr>
        <p:spPr/>
        <p:txBody>
          <a:bodyPr/>
          <a:lstStyle/>
          <a:p>
            <a:fld id="{75499536-8CDC-422D-96AA-20471B8D16C0}"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52</a:t>
            </a:fld>
            <a:endParaRPr lang="en-US" dirty="0"/>
          </a:p>
        </p:txBody>
      </p:sp>
    </p:spTree>
    <p:extLst>
      <p:ext uri="{BB962C8B-B14F-4D97-AF65-F5344CB8AC3E}">
        <p14:creationId xmlns:p14="http://schemas.microsoft.com/office/powerpoint/2010/main" val="8037625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Children’s Right</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b="1" dirty="0" smtClean="0"/>
              <a:t>     </a:t>
            </a:r>
            <a:r>
              <a:rPr lang="en-US" b="1" dirty="0" smtClean="0">
                <a:solidFill>
                  <a:srgbClr val="00B050"/>
                </a:solidFill>
              </a:rPr>
              <a:t>Protection </a:t>
            </a:r>
            <a:r>
              <a:rPr lang="en-US" b="1" dirty="0">
                <a:solidFill>
                  <a:srgbClr val="00B050"/>
                </a:solidFill>
              </a:rPr>
              <a:t>from harmful cultural </a:t>
            </a:r>
            <a:r>
              <a:rPr lang="en-US" b="1" dirty="0" smtClean="0">
                <a:solidFill>
                  <a:srgbClr val="00B050"/>
                </a:solidFill>
              </a:rPr>
              <a:t>rites</a:t>
            </a:r>
            <a:endParaRPr lang="en-US" dirty="0"/>
          </a:p>
          <a:p>
            <a:pPr lvl="0">
              <a:buFont typeface="Wingdings" panose="05000000000000000000" pitchFamily="2" charset="2"/>
              <a:buChar char="q"/>
            </a:pPr>
            <a:r>
              <a:rPr lang="en-US" dirty="0" smtClean="0"/>
              <a:t>No </a:t>
            </a:r>
            <a:r>
              <a:rPr lang="en-US" dirty="0"/>
              <a:t>person shall subject a child to female circumcision, early marriage or other cultural rites, customs or traditional practices that are likely to negatively affect the child’s life, health, social welfare, dignity or physical or psychological </a:t>
            </a:r>
            <a:r>
              <a:rPr lang="en-US" dirty="0" smtClean="0"/>
              <a:t>development</a:t>
            </a:r>
          </a:p>
          <a:p>
            <a:pPr marL="0" indent="0">
              <a:buNone/>
            </a:pPr>
            <a:r>
              <a:rPr lang="en-US" b="1" dirty="0" smtClean="0">
                <a:solidFill>
                  <a:srgbClr val="00B050"/>
                </a:solidFill>
              </a:rPr>
              <a:t>     Protection </a:t>
            </a:r>
            <a:r>
              <a:rPr lang="en-US" b="1" dirty="0">
                <a:solidFill>
                  <a:srgbClr val="00B050"/>
                </a:solidFill>
              </a:rPr>
              <a:t>from sexual </a:t>
            </a:r>
            <a:r>
              <a:rPr lang="en-US" b="1" dirty="0" smtClean="0">
                <a:solidFill>
                  <a:srgbClr val="00B050"/>
                </a:solidFill>
              </a:rPr>
              <a:t>exploitation</a:t>
            </a:r>
            <a:endParaRPr lang="en-US" dirty="0">
              <a:solidFill>
                <a:srgbClr val="00B050"/>
              </a:solidFill>
            </a:endParaRPr>
          </a:p>
          <a:p>
            <a:pPr>
              <a:buFont typeface="Wingdings" panose="05000000000000000000" pitchFamily="2" charset="2"/>
              <a:buChar char="q"/>
            </a:pPr>
            <a:r>
              <a:rPr lang="en-US" dirty="0" smtClean="0"/>
              <a:t>A </a:t>
            </a:r>
            <a:r>
              <a:rPr lang="en-US" dirty="0"/>
              <a:t>child shall be protected from sexual exploitation and use in prostitution, inducement or coercion to engage in any sexual activity, and exposure to obscene materials.</a:t>
            </a:r>
          </a:p>
          <a:p>
            <a:pPr marL="0" indent="0">
              <a:buNone/>
            </a:pPr>
            <a:r>
              <a:rPr lang="en-US" b="1" dirty="0" smtClean="0">
                <a:solidFill>
                  <a:srgbClr val="00B050"/>
                </a:solidFill>
              </a:rPr>
              <a:t>     Protection </a:t>
            </a:r>
            <a:r>
              <a:rPr lang="en-US" b="1" dirty="0">
                <a:solidFill>
                  <a:srgbClr val="00B050"/>
                </a:solidFill>
              </a:rPr>
              <a:t>from drugs</a:t>
            </a:r>
            <a:endParaRPr lang="en-US" dirty="0">
              <a:solidFill>
                <a:srgbClr val="00B050"/>
              </a:solidFill>
            </a:endParaRPr>
          </a:p>
          <a:p>
            <a:pPr>
              <a:buFont typeface="Wingdings" panose="05000000000000000000" pitchFamily="2" charset="2"/>
              <a:buChar char="q"/>
            </a:pPr>
            <a:r>
              <a:rPr lang="en-US" dirty="0" smtClean="0"/>
              <a:t>Every </a:t>
            </a:r>
            <a:r>
              <a:rPr lang="en-US" dirty="0"/>
              <a:t>child shall be entitled to protection from the use of hallucinogens, narcotics, alcohol, tobacco products or psychotropic drugs and any other drugs that may be declared harmful by the Minister responsible for health and from being involved in their production, trafficking or distribution.</a:t>
            </a:r>
          </a:p>
        </p:txBody>
      </p:sp>
      <p:sp>
        <p:nvSpPr>
          <p:cNvPr id="4" name="Date Placeholder 3"/>
          <p:cNvSpPr>
            <a:spLocks noGrp="1"/>
          </p:cNvSpPr>
          <p:nvPr>
            <p:ph type="dt" sz="half" idx="10"/>
          </p:nvPr>
        </p:nvSpPr>
        <p:spPr/>
        <p:txBody>
          <a:bodyPr/>
          <a:lstStyle/>
          <a:p>
            <a:fld id="{8671EA3B-6F27-4210-97CB-B00FE84BCE07}"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53</a:t>
            </a:fld>
            <a:endParaRPr lang="en-US" dirty="0"/>
          </a:p>
        </p:txBody>
      </p:sp>
    </p:spTree>
    <p:extLst>
      <p:ext uri="{BB962C8B-B14F-4D97-AF65-F5344CB8AC3E}">
        <p14:creationId xmlns:p14="http://schemas.microsoft.com/office/powerpoint/2010/main" val="4191878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Children’s Right</a:t>
            </a:r>
            <a:endParaRPr lang="en-US" dirty="0"/>
          </a:p>
        </p:txBody>
      </p:sp>
      <p:sp>
        <p:nvSpPr>
          <p:cNvPr id="3" name="Content Placeholder 2"/>
          <p:cNvSpPr>
            <a:spLocks noGrp="1"/>
          </p:cNvSpPr>
          <p:nvPr>
            <p:ph idx="1"/>
          </p:nvPr>
        </p:nvSpPr>
        <p:spPr/>
        <p:txBody>
          <a:bodyPr/>
          <a:lstStyle/>
          <a:p>
            <a:pPr marL="0" indent="0">
              <a:buNone/>
            </a:pPr>
            <a:r>
              <a:rPr lang="en-US" b="1" dirty="0" smtClean="0"/>
              <a:t>     </a:t>
            </a:r>
            <a:r>
              <a:rPr lang="en-US" b="1" dirty="0" smtClean="0">
                <a:solidFill>
                  <a:srgbClr val="00B050"/>
                </a:solidFill>
              </a:rPr>
              <a:t>Leisure </a:t>
            </a:r>
            <a:r>
              <a:rPr lang="en-US" b="1" dirty="0">
                <a:solidFill>
                  <a:srgbClr val="00B050"/>
                </a:solidFill>
              </a:rPr>
              <a:t>and recreation</a:t>
            </a:r>
            <a:endParaRPr lang="en-US" dirty="0">
              <a:solidFill>
                <a:srgbClr val="00B050"/>
              </a:solidFill>
            </a:endParaRPr>
          </a:p>
          <a:p>
            <a:pPr>
              <a:buFont typeface="Wingdings" panose="05000000000000000000" pitchFamily="2" charset="2"/>
              <a:buChar char="q"/>
            </a:pPr>
            <a:r>
              <a:rPr lang="en-US" dirty="0" smtClean="0"/>
              <a:t>A </a:t>
            </a:r>
            <a:r>
              <a:rPr lang="en-US" dirty="0"/>
              <a:t>child shall be entitled to leisure, play and participation in cultural and artistic activities.</a:t>
            </a:r>
          </a:p>
          <a:p>
            <a:pPr marL="0" lvl="0" indent="0">
              <a:buNone/>
            </a:pPr>
            <a:r>
              <a:rPr lang="en-US" b="1" dirty="0" smtClean="0"/>
              <a:t>     </a:t>
            </a:r>
            <a:r>
              <a:rPr lang="en-US" b="1" dirty="0" smtClean="0">
                <a:solidFill>
                  <a:srgbClr val="00B050"/>
                </a:solidFill>
              </a:rPr>
              <a:t>Torture </a:t>
            </a:r>
            <a:r>
              <a:rPr lang="en-US" b="1" dirty="0">
                <a:solidFill>
                  <a:srgbClr val="00B050"/>
                </a:solidFill>
              </a:rPr>
              <a:t>and deprivation of </a:t>
            </a:r>
            <a:r>
              <a:rPr lang="en-US" b="1" dirty="0" smtClean="0">
                <a:solidFill>
                  <a:srgbClr val="00B050"/>
                </a:solidFill>
              </a:rPr>
              <a:t>liberty</a:t>
            </a:r>
            <a:endParaRPr lang="en-US" dirty="0">
              <a:solidFill>
                <a:srgbClr val="00B050"/>
              </a:solidFill>
            </a:endParaRPr>
          </a:p>
          <a:p>
            <a:pPr lvl="0">
              <a:buFont typeface="Wingdings" panose="05000000000000000000" pitchFamily="2" charset="2"/>
              <a:buChar char="q"/>
            </a:pPr>
            <a:r>
              <a:rPr lang="en-US" b="1" dirty="0"/>
              <a:t> </a:t>
            </a:r>
            <a:r>
              <a:rPr lang="en-US" dirty="0"/>
              <a:t>No child shall be subjected to torture, cruel treatment or punishment, unlawful arrest or deprivation of liberty</a:t>
            </a:r>
          </a:p>
          <a:p>
            <a:pPr marL="0" lvl="0" indent="0">
              <a:buNone/>
            </a:pPr>
            <a:r>
              <a:rPr lang="en-US" b="1" dirty="0" smtClean="0"/>
              <a:t>     </a:t>
            </a:r>
            <a:r>
              <a:rPr lang="en-US" b="1" dirty="0" smtClean="0">
                <a:solidFill>
                  <a:srgbClr val="00B050"/>
                </a:solidFill>
              </a:rPr>
              <a:t>Right </a:t>
            </a:r>
            <a:r>
              <a:rPr lang="en-US" b="1" dirty="0">
                <a:solidFill>
                  <a:srgbClr val="00B050"/>
                </a:solidFill>
              </a:rPr>
              <a:t>to privacy</a:t>
            </a:r>
            <a:endParaRPr lang="en-US" dirty="0">
              <a:solidFill>
                <a:srgbClr val="00B050"/>
              </a:solidFill>
            </a:endParaRPr>
          </a:p>
          <a:p>
            <a:pPr>
              <a:buFont typeface="Wingdings" panose="05000000000000000000" pitchFamily="2" charset="2"/>
              <a:buChar char="q"/>
            </a:pPr>
            <a:r>
              <a:rPr lang="en-US" dirty="0" smtClean="0"/>
              <a:t>Every </a:t>
            </a:r>
            <a:r>
              <a:rPr lang="en-US" dirty="0"/>
              <a:t>child shall have the right to privacy subject to parental guidance.</a:t>
            </a:r>
          </a:p>
          <a:p>
            <a:pPr marL="0" indent="0">
              <a:buNone/>
            </a:pPr>
            <a:endParaRPr lang="en-US" dirty="0"/>
          </a:p>
        </p:txBody>
      </p:sp>
      <p:sp>
        <p:nvSpPr>
          <p:cNvPr id="4" name="Date Placeholder 3"/>
          <p:cNvSpPr>
            <a:spLocks noGrp="1"/>
          </p:cNvSpPr>
          <p:nvPr>
            <p:ph type="dt" sz="half" idx="10"/>
          </p:nvPr>
        </p:nvSpPr>
        <p:spPr/>
        <p:txBody>
          <a:bodyPr/>
          <a:lstStyle/>
          <a:p>
            <a:fld id="{7DF45CED-8C5B-4D68-88AE-8420E3202EA3}"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54</a:t>
            </a:fld>
            <a:endParaRPr lang="en-US" dirty="0"/>
          </a:p>
        </p:txBody>
      </p:sp>
    </p:spTree>
    <p:extLst>
      <p:ext uri="{BB962C8B-B14F-4D97-AF65-F5344CB8AC3E}">
        <p14:creationId xmlns:p14="http://schemas.microsoft.com/office/powerpoint/2010/main" val="3150035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Duties and Responsibilities of a Child</a:t>
            </a:r>
            <a:endParaRPr lang="en-US" dirty="0"/>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ü"/>
            </a:pPr>
            <a:r>
              <a:rPr lang="en-US" dirty="0"/>
              <a:t>work for the cohesion of the </a:t>
            </a:r>
            <a:r>
              <a:rPr lang="en-US" dirty="0" smtClean="0"/>
              <a:t>family</a:t>
            </a:r>
            <a:r>
              <a:rPr lang="en-US" dirty="0"/>
              <a:t> </a:t>
            </a:r>
          </a:p>
          <a:p>
            <a:pPr lvl="0">
              <a:buFont typeface="Wingdings" panose="05000000000000000000" pitchFamily="2" charset="2"/>
              <a:buChar char="ü"/>
            </a:pPr>
            <a:r>
              <a:rPr lang="en-US" dirty="0"/>
              <a:t>respect his parents, superiors and elders at all times and assist them in case of </a:t>
            </a:r>
            <a:r>
              <a:rPr lang="en-US" dirty="0" smtClean="0"/>
              <a:t>need</a:t>
            </a:r>
            <a:r>
              <a:rPr lang="en-US" dirty="0"/>
              <a:t> </a:t>
            </a:r>
          </a:p>
          <a:p>
            <a:pPr lvl="0">
              <a:buFont typeface="Wingdings" panose="05000000000000000000" pitchFamily="2" charset="2"/>
              <a:buChar char="ü"/>
            </a:pPr>
            <a:r>
              <a:rPr lang="en-US" dirty="0"/>
              <a:t>serve his national community by placing his physical and intellectual abilities at its </a:t>
            </a:r>
            <a:r>
              <a:rPr lang="en-US" dirty="0" smtClean="0"/>
              <a:t>service</a:t>
            </a:r>
            <a:endParaRPr lang="en-US" dirty="0"/>
          </a:p>
          <a:p>
            <a:pPr lvl="0">
              <a:buFont typeface="Wingdings" panose="05000000000000000000" pitchFamily="2" charset="2"/>
              <a:buChar char="ü"/>
            </a:pPr>
            <a:r>
              <a:rPr lang="en-US" dirty="0"/>
              <a:t>preserve and strengthen social and national </a:t>
            </a:r>
            <a:r>
              <a:rPr lang="en-US" dirty="0" smtClean="0"/>
              <a:t>solidarity </a:t>
            </a:r>
            <a:r>
              <a:rPr lang="en-US" dirty="0"/>
              <a:t> </a:t>
            </a:r>
          </a:p>
          <a:p>
            <a:pPr lvl="0">
              <a:buFont typeface="Wingdings" panose="05000000000000000000" pitchFamily="2" charset="2"/>
              <a:buChar char="ü"/>
            </a:pPr>
            <a:r>
              <a:rPr lang="en-US" dirty="0"/>
              <a:t>preserve and strengthen the positive cultural values of his community in his relations with other members of that </a:t>
            </a:r>
            <a:r>
              <a:rPr lang="en-US" dirty="0" smtClean="0"/>
              <a:t>community</a:t>
            </a:r>
            <a:endParaRPr lang="en-US" dirty="0"/>
          </a:p>
          <a:p>
            <a:pPr marL="0" indent="0">
              <a:buNone/>
            </a:pPr>
            <a:endParaRPr lang="en-US" dirty="0"/>
          </a:p>
          <a:p>
            <a:endParaRPr lang="en-US" dirty="0"/>
          </a:p>
        </p:txBody>
      </p:sp>
      <p:sp>
        <p:nvSpPr>
          <p:cNvPr id="4" name="Date Placeholder 3"/>
          <p:cNvSpPr>
            <a:spLocks noGrp="1"/>
          </p:cNvSpPr>
          <p:nvPr>
            <p:ph type="dt" sz="half" idx="10"/>
          </p:nvPr>
        </p:nvSpPr>
        <p:spPr/>
        <p:txBody>
          <a:bodyPr/>
          <a:lstStyle/>
          <a:p>
            <a:fld id="{F23240DC-284A-44CA-B029-70F5630D693C}"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55</a:t>
            </a:fld>
            <a:endParaRPr lang="en-US" dirty="0"/>
          </a:p>
        </p:txBody>
      </p:sp>
    </p:spTree>
    <p:extLst>
      <p:ext uri="{BB962C8B-B14F-4D97-AF65-F5344CB8AC3E}">
        <p14:creationId xmlns:p14="http://schemas.microsoft.com/office/powerpoint/2010/main" val="311334235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effectLst>
                  <a:outerShdw blurRad="38100" dist="38100" dir="2700000" algn="tl">
                    <a:srgbClr val="C0C0C0"/>
                  </a:outerShdw>
                </a:effectLst>
                <a:cs typeface="Arial" charset="0"/>
              </a:rPr>
              <a:t>      CHILD </a:t>
            </a:r>
            <a:r>
              <a:rPr lang="en-US" dirty="0">
                <a:solidFill>
                  <a:schemeClr val="tx2"/>
                </a:solidFill>
                <a:effectLst>
                  <a:outerShdw blurRad="38100" dist="38100" dir="2700000" algn="tl">
                    <a:srgbClr val="C0C0C0"/>
                  </a:outerShdw>
                </a:effectLst>
                <a:cs typeface="Arial" charset="0"/>
              </a:rPr>
              <a:t>SEXUAL ABUSE</a:t>
            </a:r>
            <a:br>
              <a:rPr lang="en-US" dirty="0">
                <a:solidFill>
                  <a:schemeClr val="tx2"/>
                </a:solidFill>
                <a:effectLst>
                  <a:outerShdw blurRad="38100" dist="38100" dir="2700000" algn="tl">
                    <a:srgbClr val="C0C0C0"/>
                  </a:outerShdw>
                </a:effectLst>
                <a:cs typeface="Arial" charset="0"/>
              </a:rPr>
            </a:br>
            <a:endParaRPr lang="en-US" dirty="0"/>
          </a:p>
        </p:txBody>
      </p:sp>
      <p:sp>
        <p:nvSpPr>
          <p:cNvPr id="3" name="Content Placeholder 2"/>
          <p:cNvSpPr>
            <a:spLocks noGrp="1"/>
          </p:cNvSpPr>
          <p:nvPr>
            <p:ph idx="1"/>
          </p:nvPr>
        </p:nvSpPr>
        <p:spPr/>
        <p:txBody>
          <a:bodyPr/>
          <a:lstStyle/>
          <a:p>
            <a:pPr>
              <a:lnSpc>
                <a:spcPct val="140000"/>
              </a:lnSpc>
              <a:spcBef>
                <a:spcPct val="20000"/>
              </a:spcBef>
              <a:buClr>
                <a:schemeClr val="hlink"/>
              </a:buClr>
              <a:buSzPct val="60000"/>
              <a:buFont typeface="Wingdings" panose="05000000000000000000" pitchFamily="2" charset="2"/>
              <a:buChar char="q"/>
              <a:defRPr/>
            </a:pPr>
            <a:r>
              <a:rPr lang="en-US" dirty="0">
                <a:effectLst>
                  <a:outerShdw blurRad="38100" dist="38100" dir="2700000" algn="tl">
                    <a:srgbClr val="C0C0C0"/>
                  </a:outerShdw>
                </a:effectLst>
                <a:cs typeface="Arial" charset="0"/>
              </a:rPr>
              <a:t>Child sexual abuse is the exploitation of a child or </a:t>
            </a:r>
            <a:r>
              <a:rPr lang="en-US" dirty="0" smtClean="0">
                <a:effectLst>
                  <a:outerShdw blurRad="38100" dist="38100" dir="2700000" algn="tl">
                    <a:srgbClr val="C0C0C0"/>
                  </a:outerShdw>
                </a:effectLst>
                <a:cs typeface="Arial" charset="0"/>
              </a:rPr>
              <a:t>adolescent </a:t>
            </a:r>
            <a:r>
              <a:rPr lang="en-US" dirty="0">
                <a:effectLst>
                  <a:outerShdw blurRad="38100" dist="38100" dir="2700000" algn="tl">
                    <a:srgbClr val="C0C0C0"/>
                  </a:outerShdw>
                </a:effectLst>
                <a:cs typeface="Arial" charset="0"/>
              </a:rPr>
              <a:t>for the </a:t>
            </a:r>
            <a:r>
              <a:rPr lang="en-US" dirty="0" smtClean="0">
                <a:effectLst>
                  <a:outerShdw blurRad="38100" dist="38100" dir="2700000" algn="tl">
                    <a:srgbClr val="C0C0C0"/>
                  </a:outerShdw>
                </a:effectLst>
                <a:cs typeface="Arial" charset="0"/>
              </a:rPr>
              <a:t>sexual gratification </a:t>
            </a:r>
            <a:r>
              <a:rPr lang="en-US" dirty="0">
                <a:effectLst>
                  <a:outerShdw blurRad="38100" dist="38100" dir="2700000" algn="tl">
                    <a:srgbClr val="C0C0C0"/>
                  </a:outerShdw>
                </a:effectLst>
                <a:cs typeface="Arial" charset="0"/>
              </a:rPr>
              <a:t>of another </a:t>
            </a:r>
            <a:r>
              <a:rPr lang="en-US" dirty="0" smtClean="0">
                <a:effectLst>
                  <a:outerShdw blurRad="38100" dist="38100" dir="2700000" algn="tl">
                    <a:srgbClr val="C0C0C0"/>
                  </a:outerShdw>
                </a:effectLst>
                <a:cs typeface="Arial" charset="0"/>
              </a:rPr>
              <a:t>person</a:t>
            </a:r>
            <a:r>
              <a:rPr lang="en-US" dirty="0">
                <a:effectLst>
                  <a:outerShdw blurRad="38100" dist="38100" dir="2700000" algn="tl">
                    <a:srgbClr val="C0C0C0"/>
                  </a:outerShdw>
                </a:effectLst>
                <a:cs typeface="Arial" charset="0"/>
              </a:rPr>
              <a:t>.</a:t>
            </a:r>
          </a:p>
          <a:p>
            <a:endParaRPr lang="en-US" dirty="0"/>
          </a:p>
        </p:txBody>
      </p:sp>
      <p:sp>
        <p:nvSpPr>
          <p:cNvPr id="4" name="Date Placeholder 3"/>
          <p:cNvSpPr>
            <a:spLocks noGrp="1"/>
          </p:cNvSpPr>
          <p:nvPr>
            <p:ph type="dt" sz="half" idx="10"/>
          </p:nvPr>
        </p:nvSpPr>
        <p:spPr/>
        <p:txBody>
          <a:bodyPr/>
          <a:lstStyle/>
          <a:p>
            <a:fld id="{DC9B6A54-310A-49E2-8A19-4D551D6C59B0}"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56</a:t>
            </a:fld>
            <a:endParaRPr lang="en-US" dirty="0"/>
          </a:p>
        </p:txBody>
      </p:sp>
    </p:spTree>
    <p:extLst>
      <p:ext uri="{BB962C8B-B14F-4D97-AF65-F5344CB8AC3E}">
        <p14:creationId xmlns:p14="http://schemas.microsoft.com/office/powerpoint/2010/main" val="13806506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effectLst>
                  <a:outerShdw blurRad="38100" dist="38100" dir="2700000" algn="tl">
                    <a:srgbClr val="C0C0C0"/>
                  </a:outerShdw>
                </a:effectLst>
                <a:cs typeface="Arial" charset="0"/>
              </a:rPr>
              <a:t>     SEXUALLY </a:t>
            </a:r>
            <a:r>
              <a:rPr lang="en-US" dirty="0">
                <a:solidFill>
                  <a:schemeClr val="tx2"/>
                </a:solidFill>
                <a:effectLst>
                  <a:outerShdw blurRad="38100" dist="38100" dir="2700000" algn="tl">
                    <a:srgbClr val="C0C0C0"/>
                  </a:outerShdw>
                </a:effectLst>
                <a:cs typeface="Arial" charset="0"/>
              </a:rPr>
              <a:t>ABUSIVE BEHAVIORS</a:t>
            </a:r>
            <a:br>
              <a:rPr lang="en-US" dirty="0">
                <a:solidFill>
                  <a:schemeClr val="tx2"/>
                </a:solidFill>
                <a:effectLst>
                  <a:outerShdw blurRad="38100" dist="38100" dir="2700000" algn="tl">
                    <a:srgbClr val="C0C0C0"/>
                  </a:outerShdw>
                </a:effectLst>
                <a:cs typeface="Arial" charset="0"/>
              </a:rPr>
            </a:br>
            <a:endParaRPr lang="en-US" dirty="0"/>
          </a:p>
        </p:txBody>
      </p:sp>
      <p:sp>
        <p:nvSpPr>
          <p:cNvPr id="3" name="Content Placeholder 2"/>
          <p:cNvSpPr>
            <a:spLocks noGrp="1"/>
          </p:cNvSpPr>
          <p:nvPr>
            <p:ph idx="1"/>
          </p:nvPr>
        </p:nvSpPr>
        <p:spPr/>
        <p:txBody>
          <a:bodyPr>
            <a:normAutofit fontScale="85000" lnSpcReduction="20000"/>
          </a:bodyPr>
          <a:lstStyle/>
          <a:p>
            <a:pPr>
              <a:lnSpc>
                <a:spcPct val="80000"/>
              </a:lnSpc>
              <a:spcBef>
                <a:spcPct val="20000"/>
              </a:spcBef>
              <a:buClr>
                <a:schemeClr val="hlink"/>
              </a:buClr>
              <a:buSzPct val="60000"/>
              <a:buFont typeface="Wingdings" panose="05000000000000000000" pitchFamily="2" charset="2"/>
              <a:buChar char="ü"/>
              <a:defRPr/>
            </a:pPr>
            <a:r>
              <a:rPr lang="en-US" dirty="0">
                <a:effectLst>
                  <a:outerShdw blurRad="38100" dist="38100" dir="2700000" algn="tl">
                    <a:srgbClr val="C0C0C0"/>
                  </a:outerShdw>
                </a:effectLst>
                <a:cs typeface="Arial" charset="0"/>
              </a:rPr>
              <a:t>Fondling</a:t>
            </a:r>
          </a:p>
          <a:p>
            <a:pPr>
              <a:lnSpc>
                <a:spcPct val="205000"/>
              </a:lnSpc>
              <a:buFont typeface="Wingdings" panose="05000000000000000000" pitchFamily="2" charset="2"/>
              <a:buChar char="ü"/>
              <a:defRPr/>
            </a:pPr>
            <a:r>
              <a:rPr lang="en-US" dirty="0"/>
              <a:t>Sodomy</a:t>
            </a:r>
          </a:p>
          <a:p>
            <a:pPr>
              <a:lnSpc>
                <a:spcPct val="205000"/>
              </a:lnSpc>
              <a:buFont typeface="Wingdings" panose="05000000000000000000" pitchFamily="2" charset="2"/>
              <a:buChar char="ü"/>
              <a:defRPr/>
            </a:pPr>
            <a:r>
              <a:rPr lang="en-US" dirty="0"/>
              <a:t>Oral-genital stimulation</a:t>
            </a:r>
          </a:p>
          <a:p>
            <a:pPr>
              <a:lnSpc>
                <a:spcPct val="205000"/>
              </a:lnSpc>
              <a:buFont typeface="Wingdings" panose="05000000000000000000" pitchFamily="2" charset="2"/>
              <a:buChar char="ü"/>
              <a:defRPr/>
            </a:pPr>
            <a:r>
              <a:rPr lang="en-US" dirty="0"/>
              <a:t>Verbal stimulation</a:t>
            </a:r>
          </a:p>
          <a:p>
            <a:pPr>
              <a:lnSpc>
                <a:spcPct val="205000"/>
              </a:lnSpc>
              <a:buFont typeface="Wingdings" panose="05000000000000000000" pitchFamily="2" charset="2"/>
              <a:buChar char="ü"/>
              <a:defRPr/>
            </a:pPr>
            <a:r>
              <a:rPr lang="en-US" dirty="0"/>
              <a:t>Exhibitionism</a:t>
            </a:r>
          </a:p>
          <a:p>
            <a:pPr>
              <a:lnSpc>
                <a:spcPct val="80000"/>
              </a:lnSpc>
              <a:spcBef>
                <a:spcPct val="20000"/>
              </a:spcBef>
              <a:buClr>
                <a:schemeClr val="hlink"/>
              </a:buClr>
              <a:buSzPct val="60000"/>
              <a:buFont typeface="Wingdings" panose="05000000000000000000" pitchFamily="2" charset="2"/>
              <a:buChar char="ü"/>
              <a:defRPr/>
            </a:pPr>
            <a:endParaRPr lang="en-US" dirty="0">
              <a:effectLst>
                <a:outerShdw blurRad="38100" dist="38100" dir="2700000" algn="tl">
                  <a:srgbClr val="C0C0C0"/>
                </a:outerShdw>
              </a:effectLst>
              <a:cs typeface="Arial" charset="0"/>
            </a:endParaRPr>
          </a:p>
          <a:p>
            <a:pPr>
              <a:lnSpc>
                <a:spcPct val="80000"/>
              </a:lnSpc>
              <a:spcBef>
                <a:spcPct val="20000"/>
              </a:spcBef>
              <a:buClr>
                <a:schemeClr val="hlink"/>
              </a:buClr>
              <a:buSzPct val="60000"/>
              <a:buFont typeface="Wingdings" panose="05000000000000000000" pitchFamily="2" charset="2"/>
              <a:buChar char="ü"/>
              <a:defRPr/>
            </a:pPr>
            <a:r>
              <a:rPr lang="en-US" dirty="0">
                <a:effectLst>
                  <a:outerShdw blurRad="38100" dist="38100" dir="2700000" algn="tl">
                    <a:srgbClr val="C0C0C0"/>
                  </a:outerShdw>
                </a:effectLst>
                <a:cs typeface="Arial" charset="0"/>
              </a:rPr>
              <a:t>Child prostitution</a:t>
            </a:r>
          </a:p>
          <a:p>
            <a:pPr>
              <a:lnSpc>
                <a:spcPct val="80000"/>
              </a:lnSpc>
              <a:spcBef>
                <a:spcPct val="20000"/>
              </a:spcBef>
              <a:buClr>
                <a:schemeClr val="hlink"/>
              </a:buClr>
              <a:buSzPct val="60000"/>
              <a:buFont typeface="Wingdings" panose="05000000000000000000" pitchFamily="2" charset="2"/>
              <a:buChar char="ü"/>
              <a:defRPr/>
            </a:pPr>
            <a:endParaRPr lang="en-US" dirty="0">
              <a:effectLst>
                <a:outerShdw blurRad="38100" dist="38100" dir="2700000" algn="tl">
                  <a:srgbClr val="C0C0C0"/>
                </a:outerShdw>
              </a:effectLst>
              <a:cs typeface="Arial" charset="0"/>
            </a:endParaRPr>
          </a:p>
          <a:p>
            <a:pPr>
              <a:lnSpc>
                <a:spcPct val="80000"/>
              </a:lnSpc>
              <a:spcBef>
                <a:spcPct val="20000"/>
              </a:spcBef>
              <a:buClr>
                <a:schemeClr val="hlink"/>
              </a:buClr>
              <a:buSzPct val="60000"/>
              <a:buFont typeface="Wingdings" panose="05000000000000000000" pitchFamily="2" charset="2"/>
              <a:buChar char="ü"/>
              <a:defRPr/>
            </a:pPr>
            <a:r>
              <a:rPr lang="en-US" dirty="0">
                <a:effectLst>
                  <a:outerShdw blurRad="38100" dist="38100" dir="2700000" algn="tl">
                    <a:srgbClr val="C0C0C0"/>
                  </a:outerShdw>
                </a:effectLst>
                <a:cs typeface="Arial" charset="0"/>
              </a:rPr>
              <a:t>Child pornography</a:t>
            </a:r>
          </a:p>
          <a:p>
            <a:pPr>
              <a:lnSpc>
                <a:spcPct val="80000"/>
              </a:lnSpc>
              <a:spcBef>
                <a:spcPct val="20000"/>
              </a:spcBef>
              <a:buClr>
                <a:schemeClr val="hlink"/>
              </a:buClr>
              <a:buSzPct val="60000"/>
              <a:buFont typeface="Wingdings" panose="05000000000000000000" pitchFamily="2" charset="2"/>
              <a:buChar char="ü"/>
              <a:defRPr/>
            </a:pPr>
            <a:endParaRPr lang="en-US" dirty="0">
              <a:effectLst>
                <a:outerShdw blurRad="38100" dist="38100" dir="2700000" algn="tl">
                  <a:srgbClr val="C0C0C0"/>
                </a:outerShdw>
              </a:effectLst>
              <a:cs typeface="Arial" charset="0"/>
            </a:endParaRPr>
          </a:p>
          <a:p>
            <a:pPr>
              <a:lnSpc>
                <a:spcPct val="80000"/>
              </a:lnSpc>
              <a:spcBef>
                <a:spcPct val="20000"/>
              </a:spcBef>
              <a:buClr>
                <a:schemeClr val="hlink"/>
              </a:buClr>
              <a:buSzPct val="60000"/>
              <a:buFont typeface="Wingdings" panose="05000000000000000000" pitchFamily="2" charset="2"/>
              <a:buChar char="ü"/>
              <a:defRPr/>
            </a:pPr>
            <a:r>
              <a:rPr lang="en-US" dirty="0" smtClean="0">
                <a:effectLst>
                  <a:outerShdw blurRad="38100" dist="38100" dir="2700000" algn="tl">
                    <a:srgbClr val="C0C0C0"/>
                  </a:outerShdw>
                </a:effectLst>
                <a:cs typeface="Arial" charset="0"/>
              </a:rPr>
              <a:t>Sexual Intercourse</a:t>
            </a:r>
            <a:endParaRPr lang="en-US" dirty="0">
              <a:effectLst>
                <a:outerShdw blurRad="38100" dist="38100" dir="2700000" algn="tl">
                  <a:srgbClr val="C0C0C0"/>
                </a:outerShdw>
              </a:effectLst>
              <a:cs typeface="Arial" charset="0"/>
            </a:endParaRPr>
          </a:p>
          <a:p>
            <a:endParaRPr lang="en-US" dirty="0"/>
          </a:p>
        </p:txBody>
      </p:sp>
      <p:sp>
        <p:nvSpPr>
          <p:cNvPr id="4" name="Date Placeholder 3"/>
          <p:cNvSpPr>
            <a:spLocks noGrp="1"/>
          </p:cNvSpPr>
          <p:nvPr>
            <p:ph type="dt" sz="half" idx="10"/>
          </p:nvPr>
        </p:nvSpPr>
        <p:spPr/>
        <p:txBody>
          <a:bodyPr/>
          <a:lstStyle/>
          <a:p>
            <a:fld id="{3EAD4E7D-34EE-470D-97CE-55FA59641F4D}"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57</a:t>
            </a:fld>
            <a:endParaRPr lang="en-US" dirty="0"/>
          </a:p>
        </p:txBody>
      </p:sp>
    </p:spTree>
    <p:extLst>
      <p:ext uri="{BB962C8B-B14F-4D97-AF65-F5344CB8AC3E}">
        <p14:creationId xmlns:p14="http://schemas.microsoft.com/office/powerpoint/2010/main" val="7907334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altLang="en-US" b="1" dirty="0" smtClean="0">
                <a:latin typeface="Times New Roman" panose="02020603050405020304" pitchFamily="18" charset="0"/>
                <a:cs typeface="Times New Roman" panose="02020603050405020304" pitchFamily="18" charset="0"/>
              </a:rPr>
              <a:t>   Warning </a:t>
            </a:r>
            <a:r>
              <a:rPr lang="en-US" altLang="en-US" b="1" dirty="0">
                <a:latin typeface="Times New Roman" panose="02020603050405020304" pitchFamily="18" charset="0"/>
                <a:cs typeface="Times New Roman" panose="02020603050405020304" pitchFamily="18" charset="0"/>
              </a:rPr>
              <a:t>signs of sexual abuse in children</a:t>
            </a:r>
            <a:br>
              <a:rPr lang="en-US" altLang="en-US" b="1"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a:spcBef>
                <a:spcPct val="0"/>
              </a:spcBef>
              <a:buFont typeface="Wingdings" panose="05000000000000000000" pitchFamily="2" charset="2"/>
              <a:buChar char="q"/>
            </a:pPr>
            <a:r>
              <a:rPr lang="en-US" altLang="en-US" dirty="0" smtClean="0">
                <a:latin typeface="Times New Roman" panose="02020603050405020304" pitchFamily="18" charset="0"/>
                <a:cs typeface="Times New Roman" panose="02020603050405020304" pitchFamily="18" charset="0"/>
              </a:rPr>
              <a:t>Trouble </a:t>
            </a:r>
            <a:r>
              <a:rPr lang="en-US" altLang="en-US" dirty="0">
                <a:latin typeface="Times New Roman" panose="02020603050405020304" pitchFamily="18" charset="0"/>
                <a:cs typeface="Times New Roman" panose="02020603050405020304" pitchFamily="18" charset="0"/>
              </a:rPr>
              <a:t>walking or sitting. </a:t>
            </a:r>
          </a:p>
          <a:p>
            <a:pPr>
              <a:spcBef>
                <a:spcPct val="0"/>
              </a:spcBef>
              <a:buFont typeface="Wingdings" panose="05000000000000000000" pitchFamily="2" charset="2"/>
              <a:buChar char="q"/>
            </a:pPr>
            <a:r>
              <a:rPr lang="en-US" altLang="en-US" dirty="0">
                <a:latin typeface="Times New Roman" panose="02020603050405020304" pitchFamily="18" charset="0"/>
                <a:cs typeface="Times New Roman" panose="02020603050405020304" pitchFamily="18" charset="0"/>
              </a:rPr>
              <a:t>Displays knowledge or interest in sexual acts inappropriate to his /her age. </a:t>
            </a:r>
          </a:p>
          <a:p>
            <a:pPr>
              <a:spcBef>
                <a:spcPct val="0"/>
              </a:spcBef>
              <a:buFont typeface="Wingdings" panose="05000000000000000000" pitchFamily="2" charset="2"/>
              <a:buChar char="q"/>
            </a:pPr>
            <a:r>
              <a:rPr lang="en-US" altLang="en-US" dirty="0">
                <a:latin typeface="Times New Roman" panose="02020603050405020304" pitchFamily="18" charset="0"/>
                <a:cs typeface="Times New Roman" panose="02020603050405020304" pitchFamily="18" charset="0"/>
              </a:rPr>
              <a:t>Makes strong efforts to avoid a specific person, without an obvious reason. </a:t>
            </a:r>
          </a:p>
          <a:p>
            <a:pPr>
              <a:spcBef>
                <a:spcPct val="0"/>
              </a:spcBef>
              <a:buFont typeface="Wingdings" panose="05000000000000000000" pitchFamily="2" charset="2"/>
              <a:buChar char="q"/>
            </a:pPr>
            <a:r>
              <a:rPr lang="en-US" altLang="en-US" dirty="0">
                <a:latin typeface="Times New Roman" panose="02020603050405020304" pitchFamily="18" charset="0"/>
                <a:cs typeface="Times New Roman" panose="02020603050405020304" pitchFamily="18" charset="0"/>
              </a:rPr>
              <a:t>Doesn’t want to change clothes in front of others or participate in physical activities. </a:t>
            </a:r>
          </a:p>
          <a:p>
            <a:pPr>
              <a:spcBef>
                <a:spcPct val="0"/>
              </a:spcBef>
              <a:buFont typeface="Wingdings" panose="05000000000000000000" pitchFamily="2" charset="2"/>
              <a:buChar char="q"/>
            </a:pPr>
            <a:r>
              <a:rPr lang="en-US" altLang="en-US" dirty="0">
                <a:latin typeface="Times New Roman" panose="02020603050405020304" pitchFamily="18" charset="0"/>
                <a:cs typeface="Times New Roman" panose="02020603050405020304" pitchFamily="18" charset="0"/>
              </a:rPr>
              <a:t>An STD/HIV/AIDs or pregnancy, especially under the age of 14. </a:t>
            </a:r>
          </a:p>
          <a:p>
            <a:pPr>
              <a:spcBef>
                <a:spcPct val="0"/>
              </a:spcBef>
              <a:buFont typeface="Wingdings" panose="05000000000000000000" pitchFamily="2" charset="2"/>
              <a:buChar char="q"/>
            </a:pPr>
            <a:r>
              <a:rPr lang="en-US" altLang="en-US" dirty="0">
                <a:latin typeface="Times New Roman" panose="02020603050405020304" pitchFamily="18" charset="0"/>
                <a:cs typeface="Times New Roman" panose="02020603050405020304" pitchFamily="18" charset="0"/>
              </a:rPr>
              <a:t>Runs away from home if the perpetrator is from home</a:t>
            </a:r>
            <a:r>
              <a:rPr lang="en-US" altLang="en-US" dirty="0"/>
              <a:t>. </a:t>
            </a:r>
          </a:p>
          <a:p>
            <a:pPr marL="0" indent="0">
              <a:buNone/>
            </a:pPr>
            <a:endParaRPr lang="en-US" dirty="0"/>
          </a:p>
        </p:txBody>
      </p:sp>
      <p:sp>
        <p:nvSpPr>
          <p:cNvPr id="4" name="Date Placeholder 3"/>
          <p:cNvSpPr>
            <a:spLocks noGrp="1"/>
          </p:cNvSpPr>
          <p:nvPr>
            <p:ph type="dt" sz="half" idx="10"/>
          </p:nvPr>
        </p:nvSpPr>
        <p:spPr/>
        <p:txBody>
          <a:bodyPr/>
          <a:lstStyle/>
          <a:p>
            <a:fld id="{343E68AA-D6F5-44DD-BFA6-141899CC5861}"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58</a:t>
            </a:fld>
            <a:endParaRPr lang="en-US" dirty="0"/>
          </a:p>
        </p:txBody>
      </p:sp>
    </p:spTree>
    <p:extLst>
      <p:ext uri="{BB962C8B-B14F-4D97-AF65-F5344CB8AC3E}">
        <p14:creationId xmlns:p14="http://schemas.microsoft.com/office/powerpoint/2010/main" val="304856455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GENDER ISSUES AFFECTING HEALTH/HEALTH DELIVERY SERVICES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rgbClr val="0070C0"/>
                </a:solidFill>
              </a:rPr>
              <a:t>Discuss and make notes on how gender issues affect health/health delivery services in Kenya      </a:t>
            </a:r>
            <a:r>
              <a:rPr lang="en-US" i="1" dirty="0" smtClean="0">
                <a:solidFill>
                  <a:srgbClr val="0070C0"/>
                </a:solidFill>
              </a:rPr>
              <a:t>(20 marks)</a:t>
            </a:r>
          </a:p>
          <a:p>
            <a:pPr marL="0" indent="0">
              <a:buNone/>
            </a:pPr>
            <a:r>
              <a:rPr lang="en-US" i="1" dirty="0" smtClean="0">
                <a:solidFill>
                  <a:srgbClr val="0070C0"/>
                </a:solidFill>
              </a:rPr>
              <a:t>NB. Presentations and Discussions to be done in the class- room on Thursday and Friday</a:t>
            </a:r>
            <a:endParaRPr lang="en-US" i="1" dirty="0">
              <a:solidFill>
                <a:srgbClr val="0070C0"/>
              </a:solidFill>
            </a:endParaRPr>
          </a:p>
          <a:p>
            <a:pPr>
              <a:buFont typeface="Wingdings" panose="05000000000000000000" pitchFamily="2" charset="2"/>
              <a:buChar char="q"/>
            </a:pPr>
            <a:r>
              <a:rPr lang="en-US" dirty="0" smtClean="0"/>
              <a:t>Traditional and Cultural factors                               </a:t>
            </a:r>
            <a:r>
              <a:rPr lang="en-US" dirty="0" smtClean="0">
                <a:solidFill>
                  <a:schemeClr val="accent5"/>
                </a:solidFill>
              </a:rPr>
              <a:t>group 1 	 </a:t>
            </a:r>
          </a:p>
          <a:p>
            <a:pPr>
              <a:buFont typeface="Wingdings" panose="05000000000000000000" pitchFamily="2" charset="2"/>
              <a:buChar char="q"/>
            </a:pPr>
            <a:r>
              <a:rPr lang="en-US" dirty="0" smtClean="0"/>
              <a:t>Religious factors                                                         </a:t>
            </a:r>
            <a:r>
              <a:rPr lang="en-US" dirty="0" smtClean="0">
                <a:solidFill>
                  <a:schemeClr val="accent5"/>
                </a:solidFill>
              </a:rPr>
              <a:t>group 2      </a:t>
            </a:r>
          </a:p>
          <a:p>
            <a:pPr>
              <a:buFont typeface="Wingdings" panose="05000000000000000000" pitchFamily="2" charset="2"/>
              <a:buChar char="q"/>
            </a:pPr>
            <a:r>
              <a:rPr lang="en-US" dirty="0" smtClean="0"/>
              <a:t>Poverty and succession issues                                 </a:t>
            </a:r>
            <a:r>
              <a:rPr lang="en-US" dirty="0" smtClean="0">
                <a:solidFill>
                  <a:schemeClr val="accent5"/>
                </a:solidFill>
              </a:rPr>
              <a:t>group 3     </a:t>
            </a:r>
            <a:r>
              <a:rPr lang="en-US" dirty="0">
                <a:solidFill>
                  <a:schemeClr val="accent5"/>
                </a:solidFill>
              </a:rPr>
              <a:t> </a:t>
            </a:r>
            <a:endParaRPr lang="en-US" dirty="0" smtClean="0">
              <a:solidFill>
                <a:schemeClr val="accent5"/>
              </a:solidFill>
            </a:endParaRPr>
          </a:p>
          <a:p>
            <a:pPr>
              <a:buFont typeface="Wingdings" panose="05000000000000000000" pitchFamily="2" charset="2"/>
              <a:buChar char="q"/>
            </a:pPr>
            <a:r>
              <a:rPr lang="en-US" dirty="0" smtClean="0"/>
              <a:t>Socio – economical factors                                       </a:t>
            </a:r>
            <a:r>
              <a:rPr lang="en-US" dirty="0" smtClean="0">
                <a:solidFill>
                  <a:schemeClr val="accent5"/>
                </a:solidFill>
              </a:rPr>
              <a:t>group 4       </a:t>
            </a:r>
          </a:p>
          <a:p>
            <a:pPr>
              <a:buFont typeface="Wingdings" panose="05000000000000000000" pitchFamily="2" charset="2"/>
              <a:buChar char="q"/>
            </a:pPr>
            <a:r>
              <a:rPr lang="en-US" dirty="0" smtClean="0">
                <a:solidFill>
                  <a:schemeClr val="tx1"/>
                </a:solidFill>
              </a:rPr>
              <a:t>Marriage practices </a:t>
            </a:r>
            <a:r>
              <a:rPr lang="en-US" dirty="0" smtClean="0">
                <a:solidFill>
                  <a:schemeClr val="accent5"/>
                </a:solidFill>
              </a:rPr>
              <a:t>                                                    group 5  </a:t>
            </a:r>
          </a:p>
          <a:p>
            <a:pPr>
              <a:buFont typeface="Wingdings" panose="05000000000000000000" pitchFamily="2" charset="2"/>
              <a:buChar char="q"/>
            </a:pPr>
            <a:r>
              <a:rPr lang="en-US" dirty="0" smtClean="0">
                <a:solidFill>
                  <a:schemeClr val="tx1"/>
                </a:solidFill>
              </a:rPr>
              <a:t>Legal aspects/status</a:t>
            </a:r>
            <a:r>
              <a:rPr lang="en-US" dirty="0" smtClean="0">
                <a:solidFill>
                  <a:schemeClr val="accent5"/>
                </a:solidFill>
              </a:rPr>
              <a:t>                                                   group 6      </a:t>
            </a:r>
            <a:r>
              <a:rPr lang="en-US" dirty="0">
                <a:solidFill>
                  <a:schemeClr val="accent5"/>
                </a:solidFill>
              </a:rPr>
              <a:t> </a:t>
            </a:r>
            <a:endParaRPr lang="en-US" dirty="0" smtClean="0">
              <a:solidFill>
                <a:schemeClr val="accent5"/>
              </a:solidFill>
            </a:endParaRPr>
          </a:p>
          <a:p>
            <a:pPr>
              <a:buFont typeface="Wingdings" panose="05000000000000000000" pitchFamily="2" charset="2"/>
              <a:buChar char="q"/>
            </a:pPr>
            <a:r>
              <a:rPr lang="en-US" dirty="0" smtClean="0">
                <a:solidFill>
                  <a:schemeClr val="tx1"/>
                </a:solidFill>
              </a:rPr>
              <a:t>Sexual dimensions organized on gender lines</a:t>
            </a:r>
            <a:r>
              <a:rPr lang="en-US" dirty="0" smtClean="0">
                <a:solidFill>
                  <a:schemeClr val="accent5"/>
                </a:solidFill>
              </a:rPr>
              <a:t>     group 7       </a:t>
            </a:r>
          </a:p>
          <a:p>
            <a:pPr>
              <a:buFont typeface="Wingdings" panose="05000000000000000000" pitchFamily="2" charset="2"/>
              <a:buChar char="q"/>
            </a:pPr>
            <a:r>
              <a:rPr lang="en-US" dirty="0" smtClean="0">
                <a:solidFill>
                  <a:schemeClr val="tx1"/>
                </a:solidFill>
              </a:rPr>
              <a:t>Education level </a:t>
            </a:r>
            <a:r>
              <a:rPr lang="en-US" dirty="0" smtClean="0">
                <a:solidFill>
                  <a:schemeClr val="accent5"/>
                </a:solidFill>
              </a:rPr>
              <a:t>                                                           group 8       </a:t>
            </a:r>
            <a:endParaRPr lang="en-US" dirty="0">
              <a:solidFill>
                <a:schemeClr val="accent5"/>
              </a:solidFill>
            </a:endParaRPr>
          </a:p>
        </p:txBody>
      </p:sp>
      <p:sp>
        <p:nvSpPr>
          <p:cNvPr id="4" name="Date Placeholder 3"/>
          <p:cNvSpPr>
            <a:spLocks noGrp="1"/>
          </p:cNvSpPr>
          <p:nvPr>
            <p:ph type="dt" sz="half" idx="10"/>
          </p:nvPr>
        </p:nvSpPr>
        <p:spPr/>
        <p:txBody>
          <a:bodyPr/>
          <a:lstStyle/>
          <a:p>
            <a:fld id="{8317F212-EFCA-4718-8990-B1DA200A5DB0}"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59</a:t>
            </a:fld>
            <a:endParaRPr lang="en-US" dirty="0"/>
          </a:p>
        </p:txBody>
      </p:sp>
    </p:spTree>
    <p:extLst>
      <p:ext uri="{BB962C8B-B14F-4D97-AF65-F5344CB8AC3E}">
        <p14:creationId xmlns:p14="http://schemas.microsoft.com/office/powerpoint/2010/main" val="1232816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Concepts of Gender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Social construction of gender</a:t>
            </a:r>
          </a:p>
          <a:p>
            <a:pPr>
              <a:buFont typeface="Arial" panose="020B0604020202020204" pitchFamily="34" charset="0"/>
              <a:buChar char="•"/>
            </a:pPr>
            <a:r>
              <a:rPr lang="en-US" dirty="0" smtClean="0"/>
              <a:t>Basic gender and development concepts</a:t>
            </a:r>
          </a:p>
          <a:p>
            <a:pPr>
              <a:buFont typeface="Arial" panose="020B0604020202020204" pitchFamily="34" charset="0"/>
              <a:buChar char="•"/>
            </a:pPr>
            <a:r>
              <a:rPr lang="en-US" dirty="0" smtClean="0"/>
              <a:t>Gender analysis</a:t>
            </a:r>
          </a:p>
          <a:p>
            <a:pPr>
              <a:buFont typeface="Arial" panose="020B0604020202020204" pitchFamily="34" charset="0"/>
              <a:buChar char="•"/>
            </a:pPr>
            <a:r>
              <a:rPr lang="en-US" dirty="0" smtClean="0"/>
              <a:t>Gender issues affecting health</a:t>
            </a:r>
          </a:p>
          <a:p>
            <a:pPr>
              <a:buFont typeface="Arial" panose="020B0604020202020204" pitchFamily="34" charset="0"/>
              <a:buChar char="•"/>
            </a:pPr>
            <a:r>
              <a:rPr lang="en-US" dirty="0" smtClean="0"/>
              <a:t>Gender based violence</a:t>
            </a:r>
          </a:p>
          <a:p>
            <a:pPr>
              <a:buFont typeface="Arial" panose="020B0604020202020204" pitchFamily="34" charset="0"/>
              <a:buChar char="•"/>
            </a:pPr>
            <a:r>
              <a:rPr lang="en-US" dirty="0" smtClean="0"/>
              <a:t>FGM and other rites of passage</a:t>
            </a:r>
          </a:p>
          <a:p>
            <a:pPr>
              <a:buFont typeface="Arial" panose="020B0604020202020204" pitchFamily="34" charset="0"/>
              <a:buChar char="•"/>
            </a:pPr>
            <a:r>
              <a:rPr lang="en-US" b="1" dirty="0" smtClean="0"/>
              <a:t>Gender mainstreaming</a:t>
            </a:r>
            <a:endParaRPr lang="en-US" b="1" dirty="0"/>
          </a:p>
        </p:txBody>
      </p:sp>
      <p:sp>
        <p:nvSpPr>
          <p:cNvPr id="4" name="Date Placeholder 3"/>
          <p:cNvSpPr>
            <a:spLocks noGrp="1"/>
          </p:cNvSpPr>
          <p:nvPr>
            <p:ph type="dt" sz="half" idx="10"/>
          </p:nvPr>
        </p:nvSpPr>
        <p:spPr/>
        <p:txBody>
          <a:bodyPr/>
          <a:lstStyle/>
          <a:p>
            <a:fld id="{8BE2969B-32C6-43B5-AE81-3401C8F3195C}"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6</a:t>
            </a:fld>
            <a:endParaRPr lang="en-US" dirty="0"/>
          </a:p>
        </p:txBody>
      </p:sp>
    </p:spTree>
    <p:extLst>
      <p:ext uri="{BB962C8B-B14F-4D97-AF65-F5344CB8AC3E}">
        <p14:creationId xmlns:p14="http://schemas.microsoft.com/office/powerpoint/2010/main" val="159913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Effects of Early Marriages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Difficult labour/ child birth difficulties</a:t>
            </a:r>
          </a:p>
          <a:p>
            <a:pPr>
              <a:buFont typeface="Wingdings" panose="05000000000000000000" pitchFamily="2" charset="2"/>
              <a:buChar char="v"/>
            </a:pPr>
            <a:r>
              <a:rPr lang="en-US" dirty="0" smtClean="0"/>
              <a:t>Large family size</a:t>
            </a:r>
          </a:p>
          <a:p>
            <a:pPr>
              <a:buFont typeface="Wingdings" panose="05000000000000000000" pitchFamily="2" charset="2"/>
              <a:buChar char="v"/>
            </a:pPr>
            <a:r>
              <a:rPr lang="en-US" dirty="0" smtClean="0"/>
              <a:t>Hinders personal development e.g. education</a:t>
            </a:r>
          </a:p>
          <a:p>
            <a:pPr>
              <a:buFont typeface="Wingdings" panose="05000000000000000000" pitchFamily="2" charset="2"/>
              <a:buChar char="v"/>
            </a:pPr>
            <a:r>
              <a:rPr lang="en-US" dirty="0" smtClean="0"/>
              <a:t>Abuse in marriage in case the spouse is older</a:t>
            </a:r>
          </a:p>
          <a:p>
            <a:pPr>
              <a:buFont typeface="Wingdings" panose="05000000000000000000" pitchFamily="2" charset="2"/>
              <a:buChar char="v"/>
            </a:pPr>
            <a:r>
              <a:rPr lang="en-US" dirty="0" smtClean="0"/>
              <a:t>Marital instability</a:t>
            </a:r>
          </a:p>
          <a:p>
            <a:pPr>
              <a:buFont typeface="Wingdings" panose="05000000000000000000" pitchFamily="2" charset="2"/>
              <a:buChar char="v"/>
            </a:pPr>
            <a:r>
              <a:rPr lang="en-US" dirty="0" smtClean="0"/>
              <a:t>Increased chances of acquiring STIs and Fistula</a:t>
            </a:r>
          </a:p>
          <a:p>
            <a:pPr>
              <a:buFont typeface="Wingdings" panose="05000000000000000000" pitchFamily="2" charset="2"/>
              <a:buChar char="v"/>
            </a:pPr>
            <a:r>
              <a:rPr lang="en-US" dirty="0" smtClean="0"/>
              <a:t>Increased infant mortality</a:t>
            </a:r>
            <a:endParaRPr lang="en-US" dirty="0"/>
          </a:p>
        </p:txBody>
      </p:sp>
      <p:sp>
        <p:nvSpPr>
          <p:cNvPr id="4" name="Date Placeholder 3"/>
          <p:cNvSpPr>
            <a:spLocks noGrp="1"/>
          </p:cNvSpPr>
          <p:nvPr>
            <p:ph type="dt" sz="half" idx="10"/>
          </p:nvPr>
        </p:nvSpPr>
        <p:spPr/>
        <p:txBody>
          <a:bodyPr/>
          <a:lstStyle/>
          <a:p>
            <a:fld id="{77510EB3-7C0F-4EA6-B678-8D68AA05D174}"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60</a:t>
            </a:fld>
            <a:endParaRPr lang="en-US" dirty="0"/>
          </a:p>
        </p:txBody>
      </p:sp>
    </p:spTree>
    <p:extLst>
      <p:ext uri="{BB962C8B-B14F-4D97-AF65-F5344CB8AC3E}">
        <p14:creationId xmlns:p14="http://schemas.microsoft.com/office/powerpoint/2010/main" val="3494991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Reasons for </a:t>
            </a:r>
            <a:r>
              <a:rPr lang="en-US" dirty="0"/>
              <a:t>P</a:t>
            </a:r>
            <a:r>
              <a:rPr lang="en-US" dirty="0" smtClean="0"/>
              <a:t>olygamous Marriage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Barrenness</a:t>
            </a:r>
          </a:p>
          <a:p>
            <a:pPr>
              <a:buFont typeface="Wingdings" panose="05000000000000000000" pitchFamily="2" charset="2"/>
              <a:buChar char="v"/>
            </a:pPr>
            <a:r>
              <a:rPr lang="en-US" dirty="0" smtClean="0"/>
              <a:t>Need for children of certain sex</a:t>
            </a:r>
          </a:p>
          <a:p>
            <a:pPr>
              <a:buFont typeface="Wingdings" panose="05000000000000000000" pitchFamily="2" charset="2"/>
              <a:buChar char="v"/>
            </a:pPr>
            <a:r>
              <a:rPr lang="en-US" dirty="0" smtClean="0"/>
              <a:t>Show of power/wealth</a:t>
            </a:r>
          </a:p>
          <a:p>
            <a:pPr>
              <a:buFont typeface="Wingdings" panose="05000000000000000000" pitchFamily="2" charset="2"/>
              <a:buChar char="v"/>
            </a:pPr>
            <a:r>
              <a:rPr lang="en-US" dirty="0" smtClean="0"/>
              <a:t>Pressure from relatives to marry from a certain community</a:t>
            </a:r>
          </a:p>
          <a:p>
            <a:pPr>
              <a:buFont typeface="Wingdings" panose="05000000000000000000" pitchFamily="2" charset="2"/>
              <a:buChar char="v"/>
            </a:pPr>
            <a:r>
              <a:rPr lang="en-US" dirty="0" smtClean="0"/>
              <a:t>Lust for sexual intercourse</a:t>
            </a:r>
          </a:p>
          <a:p>
            <a:pPr>
              <a:buFont typeface="Wingdings" panose="05000000000000000000" pitchFamily="2" charset="2"/>
              <a:buChar char="v"/>
            </a:pPr>
            <a:endParaRPr lang="en-US" dirty="0"/>
          </a:p>
        </p:txBody>
      </p:sp>
      <p:sp>
        <p:nvSpPr>
          <p:cNvPr id="4" name="Date Placeholder 3"/>
          <p:cNvSpPr>
            <a:spLocks noGrp="1"/>
          </p:cNvSpPr>
          <p:nvPr>
            <p:ph type="dt" sz="half" idx="10"/>
          </p:nvPr>
        </p:nvSpPr>
        <p:spPr/>
        <p:txBody>
          <a:bodyPr/>
          <a:lstStyle/>
          <a:p>
            <a:fld id="{77510EB3-7C0F-4EA6-B678-8D68AA05D174}"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61</a:t>
            </a:fld>
            <a:endParaRPr lang="en-US" dirty="0"/>
          </a:p>
        </p:txBody>
      </p:sp>
    </p:spTree>
    <p:extLst>
      <p:ext uri="{BB962C8B-B14F-4D97-AF65-F5344CB8AC3E}">
        <p14:creationId xmlns:p14="http://schemas.microsoft.com/office/powerpoint/2010/main" val="195093596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0304"/>
            <a:ext cx="8596668" cy="734096"/>
          </a:xfrm>
        </p:spPr>
        <p:txBody>
          <a:bodyPr>
            <a:normAutofit fontScale="90000"/>
          </a:bodyPr>
          <a:lstStyle/>
          <a:p>
            <a:pPr algn="ctr"/>
            <a:r>
              <a:rPr lang="en-US" dirty="0" smtClean="0"/>
              <a:t>Effects of Gender Issues on RH</a:t>
            </a:r>
            <a:endParaRPr lang="en-US" dirty="0"/>
          </a:p>
        </p:txBody>
      </p:sp>
      <p:sp>
        <p:nvSpPr>
          <p:cNvPr id="3" name="Content Placeholder 2"/>
          <p:cNvSpPr>
            <a:spLocks noGrp="1"/>
          </p:cNvSpPr>
          <p:nvPr>
            <p:ph sz="half" idx="1"/>
          </p:nvPr>
        </p:nvSpPr>
        <p:spPr>
          <a:xfrm>
            <a:off x="677334" y="1030310"/>
            <a:ext cx="4184035" cy="5011051"/>
          </a:xfrm>
        </p:spPr>
        <p:txBody>
          <a:bodyPr/>
          <a:lstStyle/>
          <a:p>
            <a:pPr>
              <a:buFont typeface="Wingdings" panose="05000000000000000000" pitchFamily="2" charset="2"/>
              <a:buChar char="v"/>
            </a:pPr>
            <a:r>
              <a:rPr lang="en-US" dirty="0"/>
              <a:t>Physical Consequences</a:t>
            </a:r>
          </a:p>
          <a:p>
            <a:pPr>
              <a:buFont typeface="Wingdings" panose="05000000000000000000" pitchFamily="2" charset="2"/>
              <a:buChar char="§"/>
            </a:pPr>
            <a:r>
              <a:rPr lang="en-US" dirty="0"/>
              <a:t>Unwanted pregnancies</a:t>
            </a:r>
          </a:p>
          <a:p>
            <a:pPr>
              <a:buFont typeface="Wingdings" panose="05000000000000000000" pitchFamily="2" charset="2"/>
              <a:buChar char="§"/>
            </a:pPr>
            <a:r>
              <a:rPr lang="en-US" dirty="0"/>
              <a:t>Serious injuries</a:t>
            </a:r>
          </a:p>
          <a:p>
            <a:pPr>
              <a:buFont typeface="Wingdings" panose="05000000000000000000" pitchFamily="2" charset="2"/>
              <a:buChar char="§"/>
            </a:pPr>
            <a:r>
              <a:rPr lang="en-US" dirty="0"/>
              <a:t>Injuries during pregnancies</a:t>
            </a:r>
          </a:p>
          <a:p>
            <a:pPr>
              <a:buFont typeface="Wingdings" panose="05000000000000000000" pitchFamily="2" charset="2"/>
              <a:buChar char="§"/>
            </a:pPr>
            <a:r>
              <a:rPr lang="en-US" dirty="0"/>
              <a:t>Contraction to STIs/ HIV</a:t>
            </a:r>
          </a:p>
          <a:p>
            <a:pPr>
              <a:buFont typeface="Wingdings" panose="05000000000000000000" pitchFamily="2" charset="2"/>
              <a:buChar char="§"/>
            </a:pPr>
            <a:r>
              <a:rPr lang="en-US" dirty="0"/>
              <a:t>Injury to children</a:t>
            </a:r>
          </a:p>
          <a:p>
            <a:pPr>
              <a:buFont typeface="Wingdings" panose="05000000000000000000" pitchFamily="2" charset="2"/>
              <a:buChar char="§"/>
            </a:pPr>
            <a:r>
              <a:rPr lang="en-US" dirty="0" smtClean="0"/>
              <a:t>Homicide</a:t>
            </a:r>
          </a:p>
          <a:p>
            <a:pPr>
              <a:buFont typeface="Wingdings" panose="05000000000000000000" pitchFamily="2" charset="2"/>
              <a:buChar char="v"/>
            </a:pPr>
            <a:r>
              <a:rPr lang="en-US" dirty="0" smtClean="0"/>
              <a:t>Psychological Consequences</a:t>
            </a:r>
          </a:p>
          <a:p>
            <a:pPr>
              <a:buFont typeface="Wingdings" panose="05000000000000000000" pitchFamily="2" charset="2"/>
              <a:buChar char="§"/>
            </a:pPr>
            <a:r>
              <a:rPr lang="en-US" dirty="0" smtClean="0"/>
              <a:t>Mental health problems (PTSD)</a:t>
            </a:r>
          </a:p>
          <a:p>
            <a:pPr>
              <a:buFont typeface="Wingdings" panose="05000000000000000000" pitchFamily="2" charset="2"/>
              <a:buChar char="§"/>
            </a:pPr>
            <a:r>
              <a:rPr lang="en-US" dirty="0" smtClean="0"/>
              <a:t>Suicide </a:t>
            </a:r>
            <a:endParaRPr lang="en-US" dirty="0"/>
          </a:p>
        </p:txBody>
      </p:sp>
      <p:sp>
        <p:nvSpPr>
          <p:cNvPr id="4" name="Content Placeholder 3"/>
          <p:cNvSpPr>
            <a:spLocks noGrp="1"/>
          </p:cNvSpPr>
          <p:nvPr>
            <p:ph sz="half" idx="2"/>
          </p:nvPr>
        </p:nvSpPr>
        <p:spPr>
          <a:xfrm>
            <a:off x="5089970" y="1030311"/>
            <a:ext cx="4184034" cy="5011052"/>
          </a:xfrm>
        </p:spPr>
        <p:txBody>
          <a:bodyPr/>
          <a:lstStyle/>
          <a:p>
            <a:pPr>
              <a:buFont typeface="Wingdings" panose="05000000000000000000" pitchFamily="2" charset="2"/>
              <a:buChar char="v"/>
            </a:pPr>
            <a:r>
              <a:rPr lang="en-US" dirty="0" smtClean="0"/>
              <a:t>Social Consequences</a:t>
            </a:r>
          </a:p>
          <a:p>
            <a:pPr>
              <a:buFont typeface="Wingdings" panose="05000000000000000000" pitchFamily="2" charset="2"/>
              <a:buChar char="§"/>
            </a:pPr>
            <a:r>
              <a:rPr lang="en-US" dirty="0" smtClean="0"/>
              <a:t>Added health care costs</a:t>
            </a:r>
          </a:p>
          <a:p>
            <a:pPr>
              <a:buFont typeface="Wingdings" panose="05000000000000000000" pitchFamily="2" charset="2"/>
              <a:buChar char="§"/>
            </a:pPr>
            <a:r>
              <a:rPr lang="en-US" dirty="0" smtClean="0"/>
              <a:t>Other added costs e.g. legal fees, police etc.</a:t>
            </a:r>
          </a:p>
          <a:p>
            <a:pPr>
              <a:buFont typeface="Wingdings" panose="05000000000000000000" pitchFamily="2" charset="2"/>
              <a:buChar char="§"/>
            </a:pPr>
            <a:r>
              <a:rPr lang="en-US" dirty="0" smtClean="0"/>
              <a:t>Decreased productivity and employment</a:t>
            </a:r>
            <a:endParaRPr lang="en-US" dirty="0"/>
          </a:p>
        </p:txBody>
      </p:sp>
      <p:sp>
        <p:nvSpPr>
          <p:cNvPr id="5" name="Date Placeholder 4"/>
          <p:cNvSpPr>
            <a:spLocks noGrp="1"/>
          </p:cNvSpPr>
          <p:nvPr>
            <p:ph type="dt" sz="half" idx="10"/>
          </p:nvPr>
        </p:nvSpPr>
        <p:spPr/>
        <p:txBody>
          <a:bodyPr/>
          <a:lstStyle/>
          <a:p>
            <a:fld id="{A442DEA4-91D7-4918-9B5E-E4261E00D5B2}" type="datetime2">
              <a:rPr lang="en-US" smtClean="0"/>
              <a:t>Tuesday, August 18, 2020</a:t>
            </a:fld>
            <a:endParaRPr lang="en-US" dirty="0"/>
          </a:p>
        </p:txBody>
      </p:sp>
      <p:sp>
        <p:nvSpPr>
          <p:cNvPr id="6" name="Footer Placeholder 5"/>
          <p:cNvSpPr>
            <a:spLocks noGrp="1"/>
          </p:cNvSpPr>
          <p:nvPr>
            <p:ph type="ftr" sz="quarter" idx="11"/>
          </p:nvPr>
        </p:nvSpPr>
        <p:spPr/>
        <p:txBody>
          <a:bodyPr/>
          <a:lstStyle/>
          <a:p>
            <a:r>
              <a:rPr lang="en-US" smtClean="0"/>
              <a:t>PAUL  NYONGESA</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62</a:t>
            </a:fld>
            <a:endParaRPr lang="en-US" dirty="0"/>
          </a:p>
        </p:txBody>
      </p:sp>
    </p:spTree>
    <p:extLst>
      <p:ext uri="{BB962C8B-B14F-4D97-AF65-F5344CB8AC3E}">
        <p14:creationId xmlns:p14="http://schemas.microsoft.com/office/powerpoint/2010/main" val="3558092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3031"/>
            <a:ext cx="8596668" cy="875763"/>
          </a:xfrm>
        </p:spPr>
        <p:txBody>
          <a:bodyPr/>
          <a:lstStyle/>
          <a:p>
            <a:pPr algn="ctr"/>
            <a:r>
              <a:rPr lang="en-US" dirty="0" smtClean="0"/>
              <a:t>Social Construction of Gender</a:t>
            </a:r>
            <a:endParaRPr lang="en-US" dirty="0"/>
          </a:p>
        </p:txBody>
      </p:sp>
      <p:sp>
        <p:nvSpPr>
          <p:cNvPr id="3" name="Content Placeholder 2"/>
          <p:cNvSpPr>
            <a:spLocks noGrp="1"/>
          </p:cNvSpPr>
          <p:nvPr>
            <p:ph idx="1"/>
          </p:nvPr>
        </p:nvSpPr>
        <p:spPr>
          <a:xfrm>
            <a:off x="677334" y="1120463"/>
            <a:ext cx="8596668" cy="4920900"/>
          </a:xfrm>
        </p:spPr>
        <p:txBody>
          <a:bodyPr>
            <a:normAutofit fontScale="85000" lnSpcReduction="20000"/>
          </a:bodyPr>
          <a:lstStyle/>
          <a:p>
            <a:pPr marL="0" indent="0">
              <a:buNone/>
            </a:pPr>
            <a:r>
              <a:rPr lang="en-US" b="1" dirty="0" smtClean="0"/>
              <a:t>Definition of Gender</a:t>
            </a:r>
          </a:p>
          <a:p>
            <a:pPr>
              <a:buFont typeface="Wingdings" panose="05000000000000000000" pitchFamily="2" charset="2"/>
              <a:buChar char="§"/>
            </a:pPr>
            <a:r>
              <a:rPr lang="en-US" dirty="0" smtClean="0"/>
              <a:t>Gender refers to one’s sense of being male or female and playing masculine or feminine roles in ways defined as appropriate in one’s culture and society</a:t>
            </a:r>
          </a:p>
          <a:p>
            <a:pPr>
              <a:buFont typeface="Wingdings" panose="05000000000000000000" pitchFamily="2" charset="2"/>
              <a:buChar char="§"/>
            </a:pPr>
            <a:r>
              <a:rPr lang="en-US" dirty="0" smtClean="0"/>
              <a:t>Gender has biological construct, social construct and psychological construct</a:t>
            </a:r>
          </a:p>
          <a:p>
            <a:pPr marL="0" indent="0">
              <a:buNone/>
            </a:pPr>
            <a:r>
              <a:rPr lang="en-US" b="1" dirty="0" smtClean="0"/>
              <a:t>Definition of Sex</a:t>
            </a:r>
          </a:p>
          <a:p>
            <a:pPr>
              <a:buFont typeface="Wingdings" panose="05000000000000000000" pitchFamily="2" charset="2"/>
              <a:buChar char="§"/>
            </a:pPr>
            <a:r>
              <a:rPr lang="en-US" dirty="0" smtClean="0"/>
              <a:t>Sex is usually used to describe the biological or genetic determination </a:t>
            </a:r>
            <a:r>
              <a:rPr lang="en-US" dirty="0"/>
              <a:t>of maleness or femaleness</a:t>
            </a:r>
            <a:r>
              <a:rPr lang="en-US" dirty="0" smtClean="0"/>
              <a:t>.</a:t>
            </a:r>
          </a:p>
          <a:p>
            <a:pPr marL="0" indent="0">
              <a:buNone/>
            </a:pPr>
            <a:r>
              <a:rPr lang="en-US" dirty="0" smtClean="0"/>
              <a:t> </a:t>
            </a:r>
            <a:r>
              <a:rPr lang="en-US" b="1" dirty="0" smtClean="0"/>
              <a:t>Gender Roles</a:t>
            </a:r>
          </a:p>
          <a:p>
            <a:pPr>
              <a:buFont typeface="Wingdings" panose="05000000000000000000" pitchFamily="2" charset="2"/>
              <a:buChar char="§"/>
            </a:pPr>
            <a:r>
              <a:rPr lang="en-US" dirty="0" smtClean="0"/>
              <a:t>Gender </a:t>
            </a:r>
            <a:r>
              <a:rPr lang="en-US" dirty="0"/>
              <a:t>role </a:t>
            </a:r>
            <a:r>
              <a:rPr lang="en-US" dirty="0" smtClean="0"/>
              <a:t>refers to </a:t>
            </a:r>
            <a:r>
              <a:rPr lang="en-US" dirty="0"/>
              <a:t>societal expectations about what is expected of our behavior </a:t>
            </a:r>
            <a:r>
              <a:rPr lang="en-US" dirty="0" smtClean="0"/>
              <a:t>as males </a:t>
            </a:r>
            <a:r>
              <a:rPr lang="en-US" dirty="0"/>
              <a:t>or females</a:t>
            </a:r>
            <a:r>
              <a:rPr lang="en-US" dirty="0" smtClean="0"/>
              <a:t>.</a:t>
            </a:r>
          </a:p>
          <a:p>
            <a:pPr marL="0" indent="0">
              <a:buNone/>
            </a:pPr>
            <a:r>
              <a:rPr lang="en-US" dirty="0" smtClean="0"/>
              <a:t> </a:t>
            </a:r>
            <a:r>
              <a:rPr lang="en-US" b="1" dirty="0" smtClean="0"/>
              <a:t>Gender Identity</a:t>
            </a:r>
          </a:p>
          <a:p>
            <a:pPr>
              <a:buFont typeface="Wingdings" panose="05000000000000000000" pitchFamily="2" charset="2"/>
              <a:buChar char="§"/>
            </a:pPr>
            <a:r>
              <a:rPr lang="en-US" dirty="0" smtClean="0"/>
              <a:t>Gender </a:t>
            </a:r>
            <a:r>
              <a:rPr lang="en-US" dirty="0"/>
              <a:t>identity refers to the degree to which </a:t>
            </a:r>
            <a:r>
              <a:rPr lang="en-US" dirty="0" smtClean="0"/>
              <a:t>we feel </a:t>
            </a:r>
            <a:r>
              <a:rPr lang="en-US" dirty="0"/>
              <a:t>comfortable in our social roles as men and women</a:t>
            </a:r>
            <a:r>
              <a:rPr lang="en-US" dirty="0" smtClean="0"/>
              <a:t>.</a:t>
            </a:r>
          </a:p>
          <a:p>
            <a:pPr marL="0" indent="0">
              <a:buNone/>
            </a:pPr>
            <a:r>
              <a:rPr lang="en-US" b="1" dirty="0" smtClean="0"/>
              <a:t>Gender Equality</a:t>
            </a:r>
          </a:p>
          <a:p>
            <a:pPr>
              <a:buFont typeface="Wingdings" panose="05000000000000000000" pitchFamily="2" charset="2"/>
              <a:buChar char="§"/>
            </a:pPr>
            <a:r>
              <a:rPr lang="en-US" dirty="0" smtClean="0"/>
              <a:t>Means that women and men, boys and girls, enjoy the same rights, resources, opportunities and protection</a:t>
            </a:r>
            <a:endParaRPr lang="en-US" dirty="0"/>
          </a:p>
        </p:txBody>
      </p:sp>
      <p:sp>
        <p:nvSpPr>
          <p:cNvPr id="4" name="Date Placeholder 3"/>
          <p:cNvSpPr>
            <a:spLocks noGrp="1"/>
          </p:cNvSpPr>
          <p:nvPr>
            <p:ph type="dt" sz="half" idx="10"/>
          </p:nvPr>
        </p:nvSpPr>
        <p:spPr/>
        <p:txBody>
          <a:bodyPr/>
          <a:lstStyle/>
          <a:p>
            <a:fld id="{8A6FFEF7-0F85-4A58-A5D3-81EFB4496A97}"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7</a:t>
            </a:fld>
            <a:endParaRPr lang="en-US" dirty="0"/>
          </a:p>
        </p:txBody>
      </p:sp>
    </p:spTree>
    <p:extLst>
      <p:ext uri="{BB962C8B-B14F-4D97-AF65-F5344CB8AC3E}">
        <p14:creationId xmlns:p14="http://schemas.microsoft.com/office/powerpoint/2010/main" val="411476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1668"/>
            <a:ext cx="8596668" cy="798490"/>
          </a:xfrm>
        </p:spPr>
        <p:txBody>
          <a:bodyPr>
            <a:normAutofit fontScale="90000"/>
          </a:bodyPr>
          <a:lstStyle/>
          <a:p>
            <a:pPr algn="ctr"/>
            <a:r>
              <a:rPr lang="en-US" dirty="0"/>
              <a:t>Social Construction of </a:t>
            </a:r>
            <a:r>
              <a:rPr lang="en-US" dirty="0" smtClean="0"/>
              <a:t>Gender..</a:t>
            </a:r>
            <a:endParaRPr lang="en-US" dirty="0"/>
          </a:p>
        </p:txBody>
      </p:sp>
      <p:sp>
        <p:nvSpPr>
          <p:cNvPr id="3" name="Content Placeholder 2"/>
          <p:cNvSpPr>
            <a:spLocks noGrp="1"/>
          </p:cNvSpPr>
          <p:nvPr>
            <p:ph idx="1"/>
          </p:nvPr>
        </p:nvSpPr>
        <p:spPr>
          <a:xfrm>
            <a:off x="677334" y="1056069"/>
            <a:ext cx="8596668" cy="4945486"/>
          </a:xfrm>
        </p:spPr>
        <p:txBody>
          <a:bodyPr>
            <a:normAutofit fontScale="70000" lnSpcReduction="20000"/>
          </a:bodyPr>
          <a:lstStyle/>
          <a:p>
            <a:pPr marL="0" indent="0">
              <a:buNone/>
            </a:pPr>
            <a:r>
              <a:rPr lang="en-US" dirty="0" smtClean="0"/>
              <a:t> </a:t>
            </a:r>
            <a:r>
              <a:rPr lang="en-US" sz="2200" b="1" dirty="0" smtClean="0"/>
              <a:t>Gender Role Typing</a:t>
            </a:r>
          </a:p>
          <a:p>
            <a:pPr>
              <a:buFont typeface="Arial" panose="020B0604020202020204" pitchFamily="34" charset="0"/>
              <a:buChar char="•"/>
            </a:pPr>
            <a:r>
              <a:rPr lang="en-US" sz="2200" dirty="0" smtClean="0"/>
              <a:t>Gender </a:t>
            </a:r>
            <a:r>
              <a:rPr lang="en-US" sz="2200" dirty="0"/>
              <a:t>role typing is the developmental learning process of </a:t>
            </a:r>
            <a:r>
              <a:rPr lang="en-US" sz="2200" dirty="0" smtClean="0"/>
              <a:t>how we </a:t>
            </a:r>
            <a:r>
              <a:rPr lang="en-US" sz="2200" dirty="0"/>
              <a:t>come to think of ourselves as a member of one sex or the other</a:t>
            </a:r>
            <a:r>
              <a:rPr lang="en-US" sz="2200" dirty="0" smtClean="0"/>
              <a:t>.</a:t>
            </a:r>
          </a:p>
          <a:p>
            <a:pPr marL="0" indent="0">
              <a:buNone/>
            </a:pPr>
            <a:r>
              <a:rPr lang="en-US" sz="2200" b="1" dirty="0" smtClean="0"/>
              <a:t>Self – Concept</a:t>
            </a:r>
          </a:p>
          <a:p>
            <a:pPr>
              <a:buFont typeface="Arial" panose="020B0604020202020204" pitchFamily="34" charset="0"/>
              <a:buChar char="•"/>
            </a:pPr>
            <a:r>
              <a:rPr lang="en-US" sz="2200" dirty="0" smtClean="0"/>
              <a:t>Self – concept is </a:t>
            </a:r>
            <a:r>
              <a:rPr lang="en-US" sz="2200" dirty="0"/>
              <a:t>t</a:t>
            </a:r>
            <a:r>
              <a:rPr lang="en-US" sz="2200" dirty="0" smtClean="0"/>
              <a:t>he </a:t>
            </a:r>
            <a:r>
              <a:rPr lang="en-US" sz="2200" dirty="0"/>
              <a:t>sum of all our thoughts and feelings about </a:t>
            </a:r>
            <a:r>
              <a:rPr lang="en-US" sz="2200" dirty="0" smtClean="0"/>
              <a:t>ourselves</a:t>
            </a:r>
          </a:p>
          <a:p>
            <a:pPr marL="0" indent="0">
              <a:buNone/>
            </a:pPr>
            <a:r>
              <a:rPr lang="en-US" sz="2200" b="1" dirty="0" smtClean="0"/>
              <a:t>Gender Role Conflict</a:t>
            </a:r>
          </a:p>
          <a:p>
            <a:pPr>
              <a:buFont typeface="Arial" panose="020B0604020202020204" pitchFamily="34" charset="0"/>
              <a:buChar char="•"/>
            </a:pPr>
            <a:r>
              <a:rPr lang="en-US" sz="2200" dirty="0"/>
              <a:t>G</a:t>
            </a:r>
            <a:r>
              <a:rPr lang="en-US" sz="2200" dirty="0" smtClean="0"/>
              <a:t>ender-role </a:t>
            </a:r>
            <a:r>
              <a:rPr lang="en-US" sz="2200" dirty="0"/>
              <a:t>conflict is any feeling of restriction that </a:t>
            </a:r>
            <a:r>
              <a:rPr lang="en-US" sz="2200" dirty="0" smtClean="0"/>
              <a:t>accompanies the </a:t>
            </a:r>
            <a:r>
              <a:rPr lang="en-US" sz="2200" dirty="0"/>
              <a:t>desire to </a:t>
            </a:r>
            <a:r>
              <a:rPr lang="en-US" sz="2200" dirty="0" smtClean="0"/>
              <a:t>behave </a:t>
            </a:r>
            <a:r>
              <a:rPr lang="en-US" sz="2200" dirty="0"/>
              <a:t>in a way that does not conform to </a:t>
            </a:r>
            <a:r>
              <a:rPr lang="en-US" sz="2200" dirty="0" smtClean="0"/>
              <a:t>traditional gender </a:t>
            </a:r>
            <a:r>
              <a:rPr lang="en-US" sz="2200" dirty="0"/>
              <a:t>stereotypes</a:t>
            </a:r>
            <a:r>
              <a:rPr lang="en-US" sz="2200" dirty="0" smtClean="0"/>
              <a:t>.</a:t>
            </a:r>
          </a:p>
          <a:p>
            <a:pPr marL="0" indent="0">
              <a:buNone/>
            </a:pPr>
            <a:r>
              <a:rPr lang="en-US" sz="2200" b="1" dirty="0" smtClean="0"/>
              <a:t>Gender Sensitivity</a:t>
            </a:r>
          </a:p>
          <a:p>
            <a:pPr>
              <a:buFont typeface="Arial" panose="020B0604020202020204" pitchFamily="34" charset="0"/>
              <a:buChar char="•"/>
            </a:pPr>
            <a:r>
              <a:rPr lang="en-US" sz="2200" dirty="0" smtClean="0"/>
              <a:t>Gender sensitivity refers to the ability to acknowledge and highlight existing gender differences, issues and inequalities and incorporate these into strategies and actions.</a:t>
            </a:r>
          </a:p>
          <a:p>
            <a:pPr marL="0" indent="0">
              <a:buNone/>
            </a:pPr>
            <a:r>
              <a:rPr lang="en-US" sz="2200" b="1" dirty="0" smtClean="0"/>
              <a:t>Gender Discrimination</a:t>
            </a:r>
          </a:p>
          <a:p>
            <a:pPr>
              <a:buFont typeface="Wingdings" panose="05000000000000000000" pitchFamily="2" charset="2"/>
              <a:buChar char="§"/>
            </a:pPr>
            <a:r>
              <a:rPr lang="en-US" sz="2200" dirty="0" smtClean="0"/>
              <a:t>It refers to how people are treated differently because of their sexes and it’s not based only on gender differences</a:t>
            </a:r>
          </a:p>
          <a:p>
            <a:pPr marL="0" indent="0">
              <a:buNone/>
            </a:pPr>
            <a:r>
              <a:rPr lang="en-US" sz="2200" b="1" dirty="0" smtClean="0"/>
              <a:t>Gender Inequality</a:t>
            </a:r>
          </a:p>
          <a:p>
            <a:pPr>
              <a:buFont typeface="Wingdings" panose="05000000000000000000" pitchFamily="2" charset="2"/>
              <a:buChar char="§"/>
            </a:pPr>
            <a:r>
              <a:rPr lang="en-US" sz="2200" dirty="0" smtClean="0"/>
              <a:t>It refers to unequal treatment or perceptions of individuals wholly or partly due to their gender(</a:t>
            </a:r>
            <a:r>
              <a:rPr lang="en-US" sz="2200" dirty="0" err="1" smtClean="0"/>
              <a:t>e.g</a:t>
            </a:r>
            <a:r>
              <a:rPr lang="en-US" sz="2200" dirty="0" smtClean="0"/>
              <a:t> unequal </a:t>
            </a:r>
            <a:r>
              <a:rPr lang="en-US" sz="2200" dirty="0"/>
              <a:t>access to power, resources and opportunities in </a:t>
            </a:r>
            <a:r>
              <a:rPr lang="en-US" sz="2200" dirty="0" smtClean="0"/>
              <a:t>society). It arises from differences in gender roles.</a:t>
            </a:r>
            <a:endParaRPr lang="en-US" sz="2200" dirty="0"/>
          </a:p>
        </p:txBody>
      </p:sp>
      <p:sp>
        <p:nvSpPr>
          <p:cNvPr id="4" name="Date Placeholder 3"/>
          <p:cNvSpPr>
            <a:spLocks noGrp="1"/>
          </p:cNvSpPr>
          <p:nvPr>
            <p:ph type="dt" sz="half" idx="10"/>
          </p:nvPr>
        </p:nvSpPr>
        <p:spPr/>
        <p:txBody>
          <a:bodyPr/>
          <a:lstStyle/>
          <a:p>
            <a:fld id="{6DF00454-6B9F-43B8-BF54-DA8717886F7E}"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46417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Gender Stereotypes</a:t>
            </a:r>
            <a:br>
              <a:rPr lang="en-US" dirty="0" smtClean="0"/>
            </a:br>
            <a:r>
              <a:rPr lang="en-US" altLang="en-US" sz="2200" dirty="0" smtClean="0">
                <a:latin typeface="Arial" panose="020B0604020202020204" pitchFamily="34" charset="0"/>
              </a:rPr>
              <a:t>Fixed </a:t>
            </a:r>
            <a:r>
              <a:rPr lang="en-US" altLang="en-US" sz="2200" dirty="0">
                <a:latin typeface="Arial" panose="020B0604020202020204" pitchFamily="34" charset="0"/>
              </a:rPr>
              <a:t>and oversimplified beliefs about the ways in which men and women ought to behave.</a:t>
            </a:r>
            <a:br>
              <a:rPr lang="en-US" altLang="en-US" sz="2200" dirty="0">
                <a:latin typeface="Arial" panose="020B0604020202020204" pitchFamily="34" charset="0"/>
              </a:rPr>
            </a:br>
            <a:endParaRPr lang="en-US" sz="2200" dirty="0"/>
          </a:p>
        </p:txBody>
      </p:sp>
      <p:pic>
        <p:nvPicPr>
          <p:cNvPr id="4" name="table"/>
          <p:cNvPicPr>
            <a:picLocks noGrp="1" noChangeAspect="1"/>
          </p:cNvPicPr>
          <p:nvPr>
            <p:ph idx="1"/>
          </p:nvPr>
        </p:nvPicPr>
        <p:blipFill>
          <a:blip r:embed="rId2"/>
          <a:stretch>
            <a:fillRect/>
          </a:stretch>
        </p:blipFill>
        <p:spPr>
          <a:xfrm>
            <a:off x="1892570" y="2701673"/>
            <a:ext cx="8413209" cy="2889754"/>
          </a:xfrm>
          <a:prstGeom prst="rect">
            <a:avLst/>
          </a:prstGeom>
        </p:spPr>
      </p:pic>
      <p:sp>
        <p:nvSpPr>
          <p:cNvPr id="3" name="Date Placeholder 2"/>
          <p:cNvSpPr>
            <a:spLocks noGrp="1"/>
          </p:cNvSpPr>
          <p:nvPr>
            <p:ph type="dt" sz="half" idx="10"/>
          </p:nvPr>
        </p:nvSpPr>
        <p:spPr/>
        <p:txBody>
          <a:bodyPr/>
          <a:lstStyle/>
          <a:p>
            <a:fld id="{E281CE9A-77BA-40E0-8F90-FE117AD9EB45}" type="datetime2">
              <a:rPr lang="en-US" smtClean="0"/>
              <a:t>Tuesday, August 18, 2020</a:t>
            </a:fld>
            <a:endParaRPr lang="en-US" dirty="0"/>
          </a:p>
        </p:txBody>
      </p:sp>
      <p:sp>
        <p:nvSpPr>
          <p:cNvPr id="5" name="Footer Placeholder 4"/>
          <p:cNvSpPr>
            <a:spLocks noGrp="1"/>
          </p:cNvSpPr>
          <p:nvPr>
            <p:ph type="ftr" sz="quarter" idx="11"/>
          </p:nvPr>
        </p:nvSpPr>
        <p:spPr/>
        <p:txBody>
          <a:bodyPr/>
          <a:lstStyle/>
          <a:p>
            <a:r>
              <a:rPr lang="en-US" smtClean="0"/>
              <a:t>PAUL  NYONGESA</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9</a:t>
            </a:fld>
            <a:endParaRPr lang="en-US" dirty="0"/>
          </a:p>
        </p:txBody>
      </p:sp>
    </p:spTree>
    <p:extLst>
      <p:ext uri="{BB962C8B-B14F-4D97-AF65-F5344CB8AC3E}">
        <p14:creationId xmlns:p14="http://schemas.microsoft.com/office/powerpoint/2010/main" val="19729818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3325</TotalTime>
  <Words>4639</Words>
  <Application>Microsoft Office PowerPoint</Application>
  <PresentationFormat>Widescreen</PresentationFormat>
  <Paragraphs>636</Paragraphs>
  <Slides>62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62</vt:i4>
      </vt:variant>
    </vt:vector>
  </HeadingPairs>
  <TitlesOfParts>
    <vt:vector size="70" baseType="lpstr">
      <vt:lpstr>Arial</vt:lpstr>
      <vt:lpstr>Calibri</vt:lpstr>
      <vt:lpstr>Georgia</vt:lpstr>
      <vt:lpstr>Rockwell</vt:lpstr>
      <vt:lpstr>Rockwell Condensed</vt:lpstr>
      <vt:lpstr>Times New Roman</vt:lpstr>
      <vt:lpstr>Wingdings</vt:lpstr>
      <vt:lpstr>Wood Type</vt:lpstr>
      <vt:lpstr>GENDER AND HEALTH</vt:lpstr>
      <vt:lpstr>Learning Objectives</vt:lpstr>
      <vt:lpstr>Learning Activity</vt:lpstr>
      <vt:lpstr>What is your take on these?</vt:lpstr>
      <vt:lpstr>           Basic Concepts on Gender</vt:lpstr>
      <vt:lpstr>          Concepts of Gender</vt:lpstr>
      <vt:lpstr>Social Construction of Gender</vt:lpstr>
      <vt:lpstr>Social Construction of Gender..</vt:lpstr>
      <vt:lpstr>Gender Stereotypes Fixed and oversimplified beliefs about the ways in which men and women ought to behave. </vt:lpstr>
      <vt:lpstr>Basic Gender and Development Concepts</vt:lpstr>
      <vt:lpstr> Cost of Gender Discrimination</vt:lpstr>
      <vt:lpstr>how to Fight Gender Discrimination</vt:lpstr>
      <vt:lpstr>Cont’…..</vt:lpstr>
      <vt:lpstr>            GENDER ANALYSIS</vt:lpstr>
      <vt:lpstr>        Goals of Gender Analysis</vt:lpstr>
      <vt:lpstr>      Purpose of Gender Analysis</vt:lpstr>
      <vt:lpstr>Reasons for Gender Analysis</vt:lpstr>
      <vt:lpstr>           Examples </vt:lpstr>
      <vt:lpstr>     When to conduct Gender Analysis</vt:lpstr>
      <vt:lpstr>      Who should do Gender Analysis</vt:lpstr>
      <vt:lpstr>      How to do Gender Analysis</vt:lpstr>
      <vt:lpstr>     Gender Analysis Frameworks/Tools </vt:lpstr>
      <vt:lpstr>        Harvard framework</vt:lpstr>
      <vt:lpstr>       Gender Analysis Matrix</vt:lpstr>
      <vt:lpstr>       GENDER MAINSTREAMING</vt:lpstr>
      <vt:lpstr>Gender Mainstreaming Process</vt:lpstr>
      <vt:lpstr>Purpose of Gender Mainstreaming</vt:lpstr>
      <vt:lpstr>Levels of Gender Mainstreaming</vt:lpstr>
      <vt:lpstr>   Successful Gender Mainstreaming</vt:lpstr>
      <vt:lpstr>Principles of Gender Mainstreaming</vt:lpstr>
      <vt:lpstr>              GENDER BASED VIOLENCE</vt:lpstr>
      <vt:lpstr>                       GBV</vt:lpstr>
      <vt:lpstr>Causes of GBV</vt:lpstr>
      <vt:lpstr>               Types of GBV</vt:lpstr>
      <vt:lpstr>      Consequences of GBV</vt:lpstr>
      <vt:lpstr>     Consequences of GBV</vt:lpstr>
      <vt:lpstr>   Management of GBV</vt:lpstr>
      <vt:lpstr>           SEXUAL OFFENCE ACT</vt:lpstr>
      <vt:lpstr>    Sexual Offence Act</vt:lpstr>
      <vt:lpstr>    Sexual Offence Act</vt:lpstr>
      <vt:lpstr>    Sexual Offence Act </vt:lpstr>
      <vt:lpstr>    Sexual Offence Act</vt:lpstr>
      <vt:lpstr>    Sexual Offence Act</vt:lpstr>
      <vt:lpstr>       Sexual Offence Act</vt:lpstr>
      <vt:lpstr>     Sexual Offence Act</vt:lpstr>
      <vt:lpstr>      Sexual Offence Act</vt:lpstr>
      <vt:lpstr>      Sexual Offence Act</vt:lpstr>
      <vt:lpstr>      Sexual Offence Act</vt:lpstr>
      <vt:lpstr>           CHILDREN’S ACT</vt:lpstr>
      <vt:lpstr>         Children’s Right</vt:lpstr>
      <vt:lpstr>          Children’s Right</vt:lpstr>
      <vt:lpstr>       Children’s Right</vt:lpstr>
      <vt:lpstr>       Children’s Right</vt:lpstr>
      <vt:lpstr>     Children’s Right</vt:lpstr>
      <vt:lpstr>    Duties and Responsibilities of a Child</vt:lpstr>
      <vt:lpstr>      CHILD SEXUAL ABUSE </vt:lpstr>
      <vt:lpstr>     SEXUALLY ABUSIVE BEHAVIORS </vt:lpstr>
      <vt:lpstr>   Warning signs of sexual abuse in children </vt:lpstr>
      <vt:lpstr>    GENDER ISSUES AFFECTING HEALTH/HEALTH DELIVERY SERVICES</vt:lpstr>
      <vt:lpstr>Effects of Early Marriages</vt:lpstr>
      <vt:lpstr>Reasons for Polygamous Marriage</vt:lpstr>
      <vt:lpstr>Effects of Gender Issues on RH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dc:title>
  <dc:creator>user</dc:creator>
  <cp:lastModifiedBy>RYAN</cp:lastModifiedBy>
  <cp:revision>125</cp:revision>
  <cp:lastPrinted>2018-05-22T12:31:14Z</cp:lastPrinted>
  <dcterms:created xsi:type="dcterms:W3CDTF">2018-04-30T15:38:31Z</dcterms:created>
  <dcterms:modified xsi:type="dcterms:W3CDTF">2020-08-18T13:11:27Z</dcterms:modified>
</cp:coreProperties>
</file>