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03"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EA104D-A75E-4E74-B68C-74C3C88C0774}"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3207807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EA104D-A75E-4E74-B68C-74C3C88C0774}"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1568929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EA104D-A75E-4E74-B68C-74C3C88C0774}"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374651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EA104D-A75E-4E74-B68C-74C3C88C0774}"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1314495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A104D-A75E-4E74-B68C-74C3C88C0774}"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137816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EA104D-A75E-4E74-B68C-74C3C88C0774}"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562563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EA104D-A75E-4E74-B68C-74C3C88C0774}" type="datetimeFigureOut">
              <a:rPr lang="en-US" smtClean="0"/>
              <a:t>6/23/2021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275176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EA104D-A75E-4E74-B68C-74C3C88C0774}" type="datetimeFigureOut">
              <a:rPr lang="en-US" smtClean="0"/>
              <a:t>6/23/2021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71557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A104D-A75E-4E74-B68C-74C3C88C0774}" type="datetimeFigureOut">
              <a:rPr lang="en-US" smtClean="0"/>
              <a:t>6/23/2021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3306829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A104D-A75E-4E74-B68C-74C3C88C0774}"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92539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A104D-A75E-4E74-B68C-74C3C88C0774}"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02CC3-40DD-4CE3-B528-EF5844952E31}" type="slidenum">
              <a:rPr lang="en-US" smtClean="0"/>
              <a:t>‹#›</a:t>
            </a:fld>
            <a:endParaRPr lang="en-US"/>
          </a:p>
        </p:txBody>
      </p:sp>
    </p:spTree>
    <p:extLst>
      <p:ext uri="{BB962C8B-B14F-4D97-AF65-F5344CB8AC3E}">
        <p14:creationId xmlns:p14="http://schemas.microsoft.com/office/powerpoint/2010/main" val="285439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A104D-A75E-4E74-B68C-74C3C88C0774}" type="datetimeFigureOut">
              <a:rPr lang="en-US" smtClean="0"/>
              <a:t>6/23/2021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02CC3-40DD-4CE3-B528-EF5844952E31}" type="slidenum">
              <a:rPr lang="en-US" smtClean="0"/>
              <a:t>‹#›</a:t>
            </a:fld>
            <a:endParaRPr lang="en-US"/>
          </a:p>
        </p:txBody>
      </p:sp>
    </p:spTree>
    <p:extLst>
      <p:ext uri="{BB962C8B-B14F-4D97-AF65-F5344CB8AC3E}">
        <p14:creationId xmlns:p14="http://schemas.microsoft.com/office/powerpoint/2010/main" val="1944711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FF0000"/>
                </a:solidFill>
                <a:latin typeface="Times New Roman" pitchFamily="18" charset="0"/>
                <a:cs typeface="Times New Roman" pitchFamily="18" charset="0"/>
              </a:rPr>
              <a:t>GENETIC DISORDERS</a:t>
            </a:r>
            <a:endParaRPr lang="en-US" sz="3200" b="1"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8714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rgbClr val="0070C0"/>
                </a:solidFill>
                <a:latin typeface="Times New Roman" pitchFamily="18" charset="0"/>
                <a:cs typeface="Times New Roman" pitchFamily="18" charset="0"/>
              </a:rPr>
              <a:t>5. Developmental dysplasia</a:t>
            </a:r>
            <a:r>
              <a:rPr lang="en-US" dirty="0" smtClean="0">
                <a:latin typeface="Times New Roman" pitchFamily="18" charset="0"/>
                <a:cs typeface="Times New Roman" pitchFamily="18" charset="0"/>
              </a:rPr>
              <a:t> is defective development of cells and tissues resulting in abnormal or primitive </a:t>
            </a:r>
            <a:r>
              <a:rPr lang="en-US" dirty="0" err="1" smtClean="0">
                <a:latin typeface="Times New Roman" pitchFamily="18" charset="0"/>
                <a:cs typeface="Times New Roman" pitchFamily="18" charset="0"/>
              </a:rPr>
              <a:t>histogenetic</a:t>
            </a:r>
            <a:r>
              <a:rPr lang="en-US" dirty="0" smtClean="0">
                <a:latin typeface="Times New Roman" pitchFamily="18" charset="0"/>
                <a:cs typeface="Times New Roman" pitchFamily="18" charset="0"/>
              </a:rPr>
              <a:t> structures e.g. renal dysplasia.</a:t>
            </a:r>
          </a:p>
          <a:p>
            <a:pPr marL="514350" indent="-514350">
              <a:buAutoNum type="arabicPeriod" startAt="6"/>
            </a:pPr>
            <a:r>
              <a:rPr lang="en-US" dirty="0" err="1" smtClean="0">
                <a:solidFill>
                  <a:srgbClr val="0070C0"/>
                </a:solidFill>
                <a:latin typeface="Times New Roman" pitchFamily="18" charset="0"/>
                <a:cs typeface="Times New Roman" pitchFamily="18" charset="0"/>
              </a:rPr>
              <a:t>Dystraphic</a:t>
            </a:r>
            <a:r>
              <a:rPr lang="en-US" dirty="0" smtClean="0">
                <a:solidFill>
                  <a:srgbClr val="0070C0"/>
                </a:solidFill>
                <a:latin typeface="Times New Roman" pitchFamily="18" charset="0"/>
                <a:cs typeface="Times New Roman" pitchFamily="18" charset="0"/>
              </a:rPr>
              <a:t> anomalies</a:t>
            </a:r>
            <a:r>
              <a:rPr lang="en-US" dirty="0" smtClean="0">
                <a:latin typeface="Times New Roman" pitchFamily="18" charset="0"/>
                <a:cs typeface="Times New Roman" pitchFamily="18" charset="0"/>
              </a:rPr>
              <a:t> are the defects resulting from failure of fusion e.g. </a:t>
            </a:r>
            <a:r>
              <a:rPr lang="en-US" dirty="0" err="1" smtClean="0">
                <a:latin typeface="Times New Roman" pitchFamily="18" charset="0"/>
                <a:cs typeface="Times New Roman" pitchFamily="18" charset="0"/>
              </a:rPr>
              <a:t>spina</a:t>
            </a:r>
            <a:r>
              <a:rPr lang="en-US" dirty="0" smtClean="0">
                <a:latin typeface="Times New Roman" pitchFamily="18" charset="0"/>
                <a:cs typeface="Times New Roman" pitchFamily="18" charset="0"/>
              </a:rPr>
              <a:t> bifida. </a:t>
            </a:r>
          </a:p>
          <a:p>
            <a:pPr marL="514350" indent="-514350">
              <a:buAutoNum type="arabicPeriod" startAt="6"/>
            </a:pPr>
            <a:r>
              <a:rPr lang="en-US" dirty="0" err="1" smtClean="0">
                <a:solidFill>
                  <a:srgbClr val="0070C0"/>
                </a:solidFill>
                <a:latin typeface="Times New Roman" pitchFamily="18" charset="0"/>
                <a:cs typeface="Times New Roman" pitchFamily="18" charset="0"/>
              </a:rPr>
              <a:t>Ectopia</a:t>
            </a:r>
            <a:r>
              <a:rPr lang="en-US" dirty="0" smtClean="0">
                <a:solidFill>
                  <a:srgbClr val="0070C0"/>
                </a:solidFill>
                <a:latin typeface="Times New Roman" pitchFamily="18" charset="0"/>
                <a:cs typeface="Times New Roman" pitchFamily="18" charset="0"/>
              </a:rPr>
              <a:t> or heterotopia</a:t>
            </a:r>
            <a:r>
              <a:rPr lang="en-US" dirty="0" smtClean="0">
                <a:latin typeface="Times New Roman" pitchFamily="18" charset="0"/>
                <a:cs typeface="Times New Roman" pitchFamily="18" charset="0"/>
              </a:rPr>
              <a:t> refers to abnormal location of tissue at ectopic site e.g. pancreatic heterotopia in the wall of stomach.</a:t>
            </a:r>
          </a:p>
          <a:p>
            <a:endParaRPr lang="en-US" dirty="0"/>
          </a:p>
        </p:txBody>
      </p:sp>
    </p:spTree>
    <p:extLst>
      <p:ext uri="{BB962C8B-B14F-4D97-AF65-F5344CB8AC3E}">
        <p14:creationId xmlns:p14="http://schemas.microsoft.com/office/powerpoint/2010/main" val="1593040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EXAMPLES OF DEVELOPMENTAL DEFECTS</a:t>
            </a:r>
            <a:endParaRPr lang="en-US" sz="2800"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latin typeface="Times New Roman" pitchFamily="18" charset="0"/>
                <a:cs typeface="Times New Roman" pitchFamily="18" charset="0"/>
              </a:rPr>
              <a:t>A few common clinically important examples are given below: </a:t>
            </a:r>
          </a:p>
          <a:p>
            <a:pPr marL="514350" indent="-514350">
              <a:buAutoNum type="arabicPeriod"/>
            </a:pPr>
            <a:r>
              <a:rPr lang="en-US" dirty="0" smtClean="0">
                <a:latin typeface="Times New Roman" pitchFamily="18" charset="0"/>
                <a:cs typeface="Times New Roman" pitchFamily="18" charset="0"/>
              </a:rPr>
              <a:t>Anencephaly-</a:t>
            </a:r>
            <a:r>
              <a:rPr lang="en-US" dirty="0" err="1" smtClean="0">
                <a:latin typeface="Times New Roman" pitchFamily="18" charset="0"/>
                <a:cs typeface="Times New Roman" pitchFamily="18" charset="0"/>
              </a:rPr>
              <a:t>spina</a:t>
            </a:r>
            <a:r>
              <a:rPr lang="en-US" dirty="0" smtClean="0">
                <a:latin typeface="Times New Roman" pitchFamily="18" charset="0"/>
                <a:cs typeface="Times New Roman" pitchFamily="18" charset="0"/>
              </a:rPr>
              <a:t> bifida complex. This is the group of anomalies resulting from failure to fuse (</a:t>
            </a:r>
            <a:r>
              <a:rPr lang="en-US" dirty="0" err="1" smtClean="0">
                <a:latin typeface="Times New Roman" pitchFamily="18" charset="0"/>
                <a:cs typeface="Times New Roman" pitchFamily="18" charset="0"/>
              </a:rPr>
              <a:t>dystraphy</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While anencephaly results from failure of neural tube closure, </a:t>
            </a:r>
            <a:r>
              <a:rPr lang="en-US" dirty="0" err="1" smtClean="0">
                <a:latin typeface="Times New Roman" pitchFamily="18" charset="0"/>
                <a:cs typeface="Times New Roman" pitchFamily="18" charset="0"/>
              </a:rPr>
              <a:t>spina</a:t>
            </a:r>
            <a:r>
              <a:rPr lang="en-US" dirty="0" smtClean="0">
                <a:latin typeface="Times New Roman" pitchFamily="18" charset="0"/>
                <a:cs typeface="Times New Roman" pitchFamily="18" charset="0"/>
              </a:rPr>
              <a:t> bifida occurs from incomplete closure of the spinal cord and vertebral column, often in the lumbar region. The latter results in </a:t>
            </a:r>
            <a:r>
              <a:rPr lang="en-US" dirty="0" err="1" smtClean="0">
                <a:latin typeface="Times New Roman" pitchFamily="18" charset="0"/>
                <a:cs typeface="Times New Roman" pitchFamily="18" charset="0"/>
              </a:rPr>
              <a:t>meningocele</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meningomyelocele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75194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2. Thalidomide malformations</a:t>
            </a:r>
          </a:p>
          <a:p>
            <a:pPr>
              <a:buFont typeface="Wingdings" pitchFamily="2" charset="2"/>
              <a:buChar char="Ø"/>
            </a:pPr>
            <a:r>
              <a:rPr lang="en-US" dirty="0" smtClean="0">
                <a:latin typeface="Times New Roman" pitchFamily="18" charset="0"/>
                <a:cs typeface="Times New Roman" pitchFamily="18" charset="0"/>
              </a:rPr>
              <a:t> Thalidomide is the best known example of </a:t>
            </a:r>
            <a:r>
              <a:rPr lang="en-US" dirty="0" err="1" smtClean="0">
                <a:latin typeface="Times New Roman" pitchFamily="18" charset="0"/>
                <a:cs typeface="Times New Roman" pitchFamily="18" charset="0"/>
              </a:rPr>
              <a:t>teratogenic</a:t>
            </a:r>
            <a:r>
              <a:rPr lang="en-US" dirty="0" smtClean="0">
                <a:latin typeface="Times New Roman" pitchFamily="18" charset="0"/>
                <a:cs typeface="Times New Roman" pitchFamily="18" charset="0"/>
              </a:rPr>
              <a:t> drug which results in high incidence of limb-reduction anomalies (</a:t>
            </a:r>
            <a:r>
              <a:rPr lang="en-US" dirty="0" err="1" smtClean="0">
                <a:latin typeface="Times New Roman" pitchFamily="18" charset="0"/>
                <a:cs typeface="Times New Roman" pitchFamily="18" charset="0"/>
              </a:rPr>
              <a:t>phocomelia</a:t>
            </a:r>
            <a:r>
              <a:rPr lang="en-US" dirty="0" smtClean="0">
                <a:latin typeface="Times New Roman" pitchFamily="18" charset="0"/>
                <a:cs typeface="Times New Roman" pitchFamily="18" charset="0"/>
              </a:rPr>
              <a:t>) in the newborns. </a:t>
            </a:r>
          </a:p>
          <a:p>
            <a:pPr marL="0" indent="0">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Foetal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hydantoin</a:t>
            </a:r>
            <a:r>
              <a:rPr lang="en-US" dirty="0" smtClean="0">
                <a:latin typeface="Times New Roman" pitchFamily="18" charset="0"/>
                <a:cs typeface="Times New Roman" pitchFamily="18" charset="0"/>
              </a:rPr>
              <a:t> syndrome</a:t>
            </a:r>
          </a:p>
          <a:p>
            <a:pPr>
              <a:buFont typeface="Wingdings" pitchFamily="2" charset="2"/>
              <a:buChar char="Ø"/>
            </a:pPr>
            <a:r>
              <a:rPr lang="en-US" dirty="0" smtClean="0">
                <a:latin typeface="Times New Roman" pitchFamily="18" charset="0"/>
                <a:cs typeface="Times New Roman" pitchFamily="18" charset="0"/>
              </a:rPr>
              <a:t>Babies born to mothers on anti-epileptic treatment with </a:t>
            </a:r>
            <a:r>
              <a:rPr lang="en-US" dirty="0" err="1" smtClean="0">
                <a:latin typeface="Times New Roman" pitchFamily="18" charset="0"/>
                <a:cs typeface="Times New Roman" pitchFamily="18" charset="0"/>
              </a:rPr>
              <a:t>hydantoin</a:t>
            </a:r>
            <a:r>
              <a:rPr lang="en-US" dirty="0" smtClean="0">
                <a:latin typeface="Times New Roman" pitchFamily="18" charset="0"/>
                <a:cs typeface="Times New Roman" pitchFamily="18" charset="0"/>
              </a:rPr>
              <a:t> have characteristic facial features and congenital heart defects. </a:t>
            </a:r>
          </a:p>
        </p:txBody>
      </p:sp>
    </p:spTree>
    <p:extLst>
      <p:ext uri="{BB962C8B-B14F-4D97-AF65-F5344CB8AC3E}">
        <p14:creationId xmlns:p14="http://schemas.microsoft.com/office/powerpoint/2010/main" val="859136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Foetal</a:t>
            </a:r>
            <a:r>
              <a:rPr lang="en-US" dirty="0" smtClean="0">
                <a:latin typeface="Times New Roman" pitchFamily="18" charset="0"/>
                <a:cs typeface="Times New Roman" pitchFamily="18" charset="0"/>
              </a:rPr>
              <a:t> alcohol syndrome </a:t>
            </a:r>
          </a:p>
          <a:p>
            <a:pPr>
              <a:buFont typeface="Wingdings" pitchFamily="2" charset="2"/>
              <a:buChar char="Ø"/>
            </a:pPr>
            <a:r>
              <a:rPr lang="en-US" dirty="0" smtClean="0">
                <a:latin typeface="Times New Roman" pitchFamily="18" charset="0"/>
                <a:cs typeface="Times New Roman" pitchFamily="18" charset="0"/>
              </a:rPr>
              <a:t>Ethanol is another potent teratogen. </a:t>
            </a:r>
          </a:p>
          <a:p>
            <a:pPr>
              <a:buFont typeface="Wingdings" pitchFamily="2" charset="2"/>
              <a:buChar char="Ø"/>
            </a:pPr>
            <a:r>
              <a:rPr lang="en-US" dirty="0" smtClean="0">
                <a:latin typeface="Times New Roman" pitchFamily="18" charset="0"/>
                <a:cs typeface="Times New Roman" pitchFamily="18" charset="0"/>
              </a:rPr>
              <a:t>Consumption of alcohol by pregnant mother in first trimester increases the risk of miscarriages, stillbirths, growth retardation and mental retardation in the newborn. </a:t>
            </a:r>
          </a:p>
          <a:p>
            <a:pPr marL="0" indent="0">
              <a:buNone/>
            </a:pPr>
            <a:r>
              <a:rPr lang="en-US" dirty="0" smtClean="0">
                <a:latin typeface="Times New Roman" pitchFamily="18" charset="0"/>
                <a:cs typeface="Times New Roman" pitchFamily="18" charset="0"/>
              </a:rPr>
              <a:t>5. TORCH complex </a:t>
            </a:r>
          </a:p>
          <a:p>
            <a:pPr>
              <a:buFont typeface="Wingdings" pitchFamily="2" charset="2"/>
              <a:buChar char="Ø"/>
            </a:pPr>
            <a:r>
              <a:rPr lang="en-US" dirty="0" smtClean="0">
                <a:latin typeface="Times New Roman" pitchFamily="18" charset="0"/>
                <a:cs typeface="Times New Roman" pitchFamily="18" charset="0"/>
              </a:rPr>
              <a:t>Infection with TORCH group of organisms (Toxoplasma, Others, Rubella, Cytomegalovirus, and Herpes simplex) during pregnancy is associated with multisystem anomalies and TORCH syndrome in the newborn</a:t>
            </a:r>
          </a:p>
          <a:p>
            <a:endParaRPr lang="en-US" dirty="0"/>
          </a:p>
        </p:txBody>
      </p:sp>
    </p:spTree>
    <p:extLst>
      <p:ext uri="{BB962C8B-B14F-4D97-AF65-F5344CB8AC3E}">
        <p14:creationId xmlns:p14="http://schemas.microsoft.com/office/powerpoint/2010/main" val="268841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6. Congenital syphilis </a:t>
            </a:r>
          </a:p>
          <a:p>
            <a:pPr>
              <a:buFont typeface="Wingdings" pitchFamily="2" charset="2"/>
              <a:buChar char="Ø"/>
            </a:pPr>
            <a:r>
              <a:rPr lang="en-US" dirty="0" smtClean="0">
                <a:latin typeface="Times New Roman" pitchFamily="18" charset="0"/>
                <a:cs typeface="Times New Roman" pitchFamily="18" charset="0"/>
              </a:rPr>
              <a:t>Vertical transmission of syphilis from mother to </a:t>
            </a:r>
            <a:r>
              <a:rPr lang="en-US" dirty="0" err="1" smtClean="0">
                <a:latin typeface="Times New Roman" pitchFamily="18" charset="0"/>
                <a:cs typeface="Times New Roman" pitchFamily="18" charset="0"/>
              </a:rPr>
              <a:t>foetus</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characterised</a:t>
            </a:r>
            <a:r>
              <a:rPr lang="en-US" dirty="0" smtClean="0">
                <a:latin typeface="Times New Roman" pitchFamily="18" charset="0"/>
                <a:cs typeface="Times New Roman" pitchFamily="18" charset="0"/>
              </a:rPr>
              <a:t> by Hutchinson’s triad: </a:t>
            </a:r>
            <a:r>
              <a:rPr lang="en-US" dirty="0" smtClean="0">
                <a:solidFill>
                  <a:srgbClr val="0070C0"/>
                </a:solidFill>
                <a:latin typeface="Times New Roman" pitchFamily="18" charset="0"/>
                <a:cs typeface="Times New Roman" pitchFamily="18" charset="0"/>
              </a:rPr>
              <a:t>interstitial keratitis</a:t>
            </a:r>
            <a:r>
              <a:rPr lang="en-US" dirty="0" smtClean="0">
                <a:latin typeface="Times New Roman" pitchFamily="18" charset="0"/>
                <a:cs typeface="Times New Roman" pitchFamily="18" charset="0"/>
              </a:rPr>
              <a:t>, </a:t>
            </a:r>
            <a:r>
              <a:rPr lang="en-US" dirty="0" err="1" smtClean="0">
                <a:solidFill>
                  <a:srgbClr val="0070C0"/>
                </a:solidFill>
                <a:latin typeface="Times New Roman" pitchFamily="18" charset="0"/>
                <a:cs typeface="Times New Roman" pitchFamily="18" charset="0"/>
              </a:rPr>
              <a:t>sensorineural</a:t>
            </a:r>
            <a:r>
              <a:rPr lang="en-US" dirty="0" smtClean="0">
                <a:solidFill>
                  <a:srgbClr val="0070C0"/>
                </a:solidFill>
                <a:latin typeface="Times New Roman" pitchFamily="18" charset="0"/>
                <a:cs typeface="Times New Roman" pitchFamily="18" charset="0"/>
              </a:rPr>
              <a:t> deafness</a:t>
            </a:r>
            <a:r>
              <a:rPr lang="en-US" dirty="0" smtClean="0">
                <a:latin typeface="Times New Roman" pitchFamily="18" charset="0"/>
                <a:cs typeface="Times New Roman" pitchFamily="18" charset="0"/>
              </a:rPr>
              <a:t> and </a:t>
            </a:r>
            <a:r>
              <a:rPr lang="en-US" dirty="0" smtClean="0">
                <a:solidFill>
                  <a:srgbClr val="0070C0"/>
                </a:solidFill>
                <a:latin typeface="Times New Roman" pitchFamily="18" charset="0"/>
                <a:cs typeface="Times New Roman" pitchFamily="18" charset="0"/>
              </a:rPr>
              <a:t>deformed Hutchinson’s teeth</a:t>
            </a:r>
            <a:r>
              <a:rPr lang="en-US" dirty="0" smtClean="0">
                <a:latin typeface="Times New Roman" pitchFamily="18" charset="0"/>
                <a:cs typeface="Times New Roman" pitchFamily="18" charset="0"/>
              </a:rPr>
              <a:t>, along with saddle nose deformity.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59762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latin typeface="Times New Roman" pitchFamily="18" charset="0"/>
                <a:cs typeface="Times New Roman" pitchFamily="18" charset="0"/>
              </a:rPr>
              <a:t>CYTOGENETIC (KARYOTYPIC) ABNORMALITIES</a:t>
            </a:r>
            <a:endParaRPr lang="en-US" sz="2800" b="1" dirty="0">
              <a:solidFill>
                <a:srgbClr val="FF0000"/>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Human germ cells (ova and sperms) contain 23 chromosomes (haploid or 1N) while all the nucleated somatic cells of the human body contain 23 pairs of chromosomes (diploid or 2N)— 44 autosomes and 2 sex chromosomes, being XX in females (46, XX) and XY in males (46, XY). The branch of science dealing with the study of human chromosomal abnormalities is called </a:t>
            </a:r>
            <a:r>
              <a:rPr lang="en-US" dirty="0" err="1" smtClean="0">
                <a:latin typeface="Times New Roman" pitchFamily="18" charset="0"/>
                <a:cs typeface="Times New Roman" pitchFamily="18" charset="0"/>
              </a:rPr>
              <a:t>cytogenetics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54003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latin typeface="Times New Roman" pitchFamily="18" charset="0"/>
                <a:cs typeface="Times New Roman" pitchFamily="18" charset="0"/>
              </a:rPr>
              <a:t>In a female, one of the two X chromosomes (paternal or maternal derived) is inactivated during embryogenesis. </a:t>
            </a:r>
          </a:p>
          <a:p>
            <a:pPr>
              <a:buFont typeface="Wingdings" pitchFamily="2" charset="2"/>
              <a:buChar char="Ø"/>
            </a:pPr>
            <a:r>
              <a:rPr lang="en-US" dirty="0" smtClean="0">
                <a:latin typeface="Times New Roman" pitchFamily="18" charset="0"/>
                <a:cs typeface="Times New Roman" pitchFamily="18" charset="0"/>
              </a:rPr>
              <a:t>This inactivation is passed to all the somatic cells while the germ cells in the female remain unaffected i.e. ovary will always have active X chromosome. </a:t>
            </a:r>
          </a:p>
          <a:p>
            <a:pPr>
              <a:buFont typeface="Wingdings" pitchFamily="2" charset="2"/>
              <a:buChar char="Ø"/>
            </a:pPr>
            <a:r>
              <a:rPr lang="en-US" dirty="0" smtClean="0">
                <a:latin typeface="Times New Roman" pitchFamily="18" charset="0"/>
                <a:cs typeface="Times New Roman" pitchFamily="18" charset="0"/>
              </a:rPr>
              <a:t>Such an inactive X chromosome in the somatic cells in females lies condensed in the nucleus and is called as sex chromatin seen specifically in the somatic cells in females. </a:t>
            </a:r>
          </a:p>
        </p:txBody>
      </p:sp>
    </p:spTree>
    <p:extLst>
      <p:ext uri="{BB962C8B-B14F-4D97-AF65-F5344CB8AC3E}">
        <p14:creationId xmlns:p14="http://schemas.microsoft.com/office/powerpoint/2010/main" val="3932471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latin typeface="Times New Roman" pitchFamily="18" charset="0"/>
                <a:cs typeface="Times New Roman" pitchFamily="18" charset="0"/>
              </a:rPr>
              <a:t>Nuclear sexing can be done for genetic female testing by preparing and staining the smears of squamous cells scraped from oral cavity, or by identifying the Barr body in the circulating neutrophils as drumstick appendage attached to one of the nuclear lobes. </a:t>
            </a:r>
          </a:p>
          <a:p>
            <a:pPr>
              <a:buFont typeface="Wingdings" pitchFamily="2" charset="2"/>
              <a:buChar char="Ø"/>
            </a:pPr>
            <a:r>
              <a:rPr lang="en-US" dirty="0" smtClean="0">
                <a:latin typeface="Times New Roman" pitchFamily="18" charset="0"/>
                <a:cs typeface="Times New Roman" pitchFamily="18" charset="0"/>
              </a:rPr>
              <a:t>A minimum of 30% cells positive for sex chromatin is indicative of genetically female composition.</a:t>
            </a:r>
          </a:p>
          <a:p>
            <a:endParaRPr lang="en-US" dirty="0"/>
          </a:p>
        </p:txBody>
      </p:sp>
    </p:spTree>
    <p:extLst>
      <p:ext uri="{BB962C8B-B14F-4D97-AF65-F5344CB8AC3E}">
        <p14:creationId xmlns:p14="http://schemas.microsoft.com/office/powerpoint/2010/main" val="4033468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NUMERICAL ABNORMALITIES </a:t>
            </a:r>
          </a:p>
          <a:p>
            <a:pPr>
              <a:buFont typeface="Wingdings" pitchFamily="2" charset="2"/>
              <a:buChar char="Ø"/>
            </a:pPr>
            <a:r>
              <a:rPr lang="en-US" dirty="0" smtClean="0">
                <a:latin typeface="Times New Roman" pitchFamily="18" charset="0"/>
                <a:cs typeface="Times New Roman" pitchFamily="18" charset="0"/>
              </a:rPr>
              <a:t>Normal  karyotype of a human nucleated somatic cell is diploid or 2N (46 chromosomes) while the germ cells have haploid or 1N (23 chromosomes).</a:t>
            </a:r>
          </a:p>
          <a:p>
            <a:pPr marL="514350" indent="-514350">
              <a:buAutoNum type="arabicPeriod"/>
            </a:pPr>
            <a:r>
              <a:rPr lang="en-US" dirty="0" smtClean="0">
                <a:solidFill>
                  <a:srgbClr val="0070C0"/>
                </a:solidFill>
                <a:latin typeface="Times New Roman" pitchFamily="18" charset="0"/>
                <a:cs typeface="Times New Roman" pitchFamily="18" charset="0"/>
              </a:rPr>
              <a:t>Polyploidy</a:t>
            </a:r>
            <a:r>
              <a:rPr lang="en-US" dirty="0" smtClean="0">
                <a:latin typeface="Times New Roman" pitchFamily="18" charset="0"/>
                <a:cs typeface="Times New Roman" pitchFamily="18" charset="0"/>
              </a:rPr>
              <a:t> is the term used for the number of chromosomes which is a multiple of haploid number e.g. triploid or 3N (69 chromosomes), </a:t>
            </a:r>
            <a:r>
              <a:rPr lang="en-US" dirty="0" err="1" smtClean="0">
                <a:latin typeface="Times New Roman" pitchFamily="18" charset="0"/>
                <a:cs typeface="Times New Roman" pitchFamily="18" charset="0"/>
              </a:rPr>
              <a:t>tetraploid</a:t>
            </a:r>
            <a:r>
              <a:rPr lang="en-US" dirty="0" smtClean="0">
                <a:latin typeface="Times New Roman" pitchFamily="18" charset="0"/>
                <a:cs typeface="Times New Roman" pitchFamily="18" charset="0"/>
              </a:rPr>
              <a:t> or 4N (92 chromosomes). </a:t>
            </a:r>
          </a:p>
        </p:txBody>
      </p:sp>
    </p:spTree>
    <p:extLst>
      <p:ext uri="{BB962C8B-B14F-4D97-AF65-F5344CB8AC3E}">
        <p14:creationId xmlns:p14="http://schemas.microsoft.com/office/powerpoint/2010/main" val="248521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Polyploidy occurs normally in megakaryocytes and dividing liver cells. </a:t>
            </a:r>
          </a:p>
          <a:p>
            <a:pPr>
              <a:buFont typeface="Wingdings" pitchFamily="2" charset="2"/>
              <a:buChar char="Ø"/>
            </a:pPr>
            <a:r>
              <a:rPr lang="en-US" dirty="0" smtClean="0">
                <a:latin typeface="Times New Roman" pitchFamily="18" charset="0"/>
                <a:cs typeface="Times New Roman" pitchFamily="18" charset="0"/>
              </a:rPr>
              <a:t>Polyploidy in somatic cells of </a:t>
            </a:r>
            <a:r>
              <a:rPr lang="en-US" dirty="0" err="1" smtClean="0">
                <a:latin typeface="Times New Roman" pitchFamily="18" charset="0"/>
                <a:cs typeface="Times New Roman" pitchFamily="18" charset="0"/>
              </a:rPr>
              <a:t>conceptus</a:t>
            </a:r>
            <a:r>
              <a:rPr lang="en-US" dirty="0" smtClean="0">
                <a:latin typeface="Times New Roman" pitchFamily="18" charset="0"/>
                <a:cs typeface="Times New Roman" pitchFamily="18" charset="0"/>
              </a:rPr>
              <a:t> results in spontaneous abortions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7674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hese </a:t>
            </a:r>
            <a:r>
              <a:rPr lang="en-US" dirty="0" smtClean="0">
                <a:latin typeface="Times New Roman" pitchFamily="18" charset="0"/>
                <a:cs typeface="Times New Roman" pitchFamily="18" charset="0"/>
              </a:rPr>
              <a:t>are groups of disorders affecting the </a:t>
            </a:r>
            <a:r>
              <a:rPr lang="en-US" dirty="0" err="1" smtClean="0">
                <a:latin typeface="Times New Roman" pitchFamily="18" charset="0"/>
                <a:cs typeface="Times New Roman" pitchFamily="18" charset="0"/>
              </a:rPr>
              <a:t>foetus</a:t>
            </a:r>
            <a:r>
              <a:rPr lang="en-US" dirty="0" smtClean="0">
                <a:latin typeface="Times New Roman" pitchFamily="18" charset="0"/>
                <a:cs typeface="Times New Roman" pitchFamily="18" charset="0"/>
              </a:rPr>
              <a:t> during intrauterine life (genetic as well as developmental) and </a:t>
            </a:r>
            <a:r>
              <a:rPr lang="en-US" dirty="0" err="1" smtClean="0">
                <a:latin typeface="Times New Roman" pitchFamily="18" charset="0"/>
                <a:cs typeface="Times New Roman" pitchFamily="18" charset="0"/>
              </a:rPr>
              <a:t>paediatric</a:t>
            </a:r>
            <a:r>
              <a:rPr lang="en-US" dirty="0" smtClean="0">
                <a:latin typeface="Times New Roman" pitchFamily="18" charset="0"/>
                <a:cs typeface="Times New Roman" pitchFamily="18" charset="0"/>
              </a:rPr>
              <a:t> age group. </a:t>
            </a:r>
          </a:p>
          <a:p>
            <a:pPr>
              <a:buFont typeface="Wingdings" pitchFamily="2" charset="2"/>
              <a:buChar char="Ø"/>
            </a:pPr>
            <a:r>
              <a:rPr lang="en-US" dirty="0" smtClean="0">
                <a:latin typeface="Times New Roman" pitchFamily="18" charset="0"/>
                <a:cs typeface="Times New Roman" pitchFamily="18" charset="0"/>
              </a:rPr>
              <a:t>In the western countries, developmental and genetic birth defects constitute about 50% of total mortality in infancy and childhood, while in the developing and underdeveloped countries 95% of infant mortality is attributed to environmental factors such as poor sanitation and </a:t>
            </a:r>
            <a:r>
              <a:rPr lang="en-US" dirty="0" err="1" smtClean="0">
                <a:latin typeface="Times New Roman" pitchFamily="18" charset="0"/>
                <a:cs typeface="Times New Roman" pitchFamily="18" charset="0"/>
              </a:rPr>
              <a:t>undernutrition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377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2. </a:t>
            </a:r>
            <a:r>
              <a:rPr lang="en-US" dirty="0" smtClean="0">
                <a:solidFill>
                  <a:srgbClr val="0070C0"/>
                </a:solidFill>
                <a:latin typeface="Times New Roman" pitchFamily="18" charset="0"/>
                <a:cs typeface="Times New Roman" pitchFamily="18" charset="0"/>
              </a:rPr>
              <a:t>Aneuploidy</a:t>
            </a:r>
            <a:r>
              <a:rPr lang="en-US" dirty="0" smtClean="0">
                <a:latin typeface="Times New Roman" pitchFamily="18" charset="0"/>
                <a:cs typeface="Times New Roman" pitchFamily="18" charset="0"/>
              </a:rPr>
              <a:t> is the number of chromosomes which is not an exact multiple of haploid number e.g. </a:t>
            </a:r>
            <a:r>
              <a:rPr lang="en-US" dirty="0" err="1" smtClean="0">
                <a:latin typeface="Times New Roman" pitchFamily="18" charset="0"/>
                <a:cs typeface="Times New Roman" pitchFamily="18" charset="0"/>
              </a:rPr>
              <a:t>hypodiploid</a:t>
            </a:r>
            <a:r>
              <a:rPr lang="en-US" dirty="0" smtClean="0">
                <a:latin typeface="Times New Roman" pitchFamily="18" charset="0"/>
                <a:cs typeface="Times New Roman" pitchFamily="18" charset="0"/>
              </a:rPr>
              <a:t> or 2N-1 (45 chromosomes) </a:t>
            </a:r>
            <a:r>
              <a:rPr lang="en-US" dirty="0" err="1" smtClean="0">
                <a:latin typeface="Times New Roman" pitchFamily="18" charset="0"/>
                <a:cs typeface="Times New Roman" pitchFamily="18" charset="0"/>
              </a:rPr>
              <a:t>monosomy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hyperdiploid</a:t>
            </a:r>
            <a:r>
              <a:rPr lang="en-US" dirty="0" smtClean="0">
                <a:latin typeface="Times New Roman" pitchFamily="18" charset="0"/>
                <a:cs typeface="Times New Roman" pitchFamily="18" charset="0"/>
              </a:rPr>
              <a:t> or 2 N+1 (47 chromosomes) trisomy. The most common mechanism of aneuploidy is nondisjunction. Nondisjunction is the failure of </a:t>
            </a:r>
            <a:r>
              <a:rPr lang="en-US" dirty="0" err="1" smtClean="0">
                <a:latin typeface="Times New Roman" pitchFamily="18" charset="0"/>
                <a:cs typeface="Times New Roman" pitchFamily="18" charset="0"/>
              </a:rPr>
              <a:t>chromosomes</a:t>
            </a:r>
            <a:r>
              <a:rPr lang="en-US" dirty="0" smtClean="0">
                <a:latin typeface="Times New Roman" pitchFamily="18" charset="0"/>
                <a:cs typeface="Times New Roman" pitchFamily="18" charset="0"/>
              </a:rPr>
              <a:t> to separate normally during cell division during first or second stage of meiosis, or in mitosis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61997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571500" indent="-571500">
              <a:buAutoNum type="romanLcParenR"/>
            </a:pPr>
            <a:r>
              <a:rPr lang="en-US" dirty="0" smtClean="0">
                <a:latin typeface="Times New Roman" pitchFamily="18" charset="0"/>
                <a:cs typeface="Times New Roman" pitchFamily="18" charset="0"/>
              </a:rPr>
              <a:t>Nondisjunction during first meiotic division stage will result in two gametes from both the parental chromosomes due to failure to separate while the other two gametes will have no chromosomes (</a:t>
            </a:r>
            <a:r>
              <a:rPr lang="en-US" dirty="0" err="1" smtClean="0">
                <a:latin typeface="Times New Roman" pitchFamily="18" charset="0"/>
                <a:cs typeface="Times New Roman" pitchFamily="18" charset="0"/>
              </a:rPr>
              <a:t>nullisomic</a:t>
            </a:r>
            <a:r>
              <a:rPr lang="en-US" dirty="0" smtClean="0">
                <a:latin typeface="Times New Roman" pitchFamily="18" charset="0"/>
                <a:cs typeface="Times New Roman" pitchFamily="18" charset="0"/>
              </a:rPr>
              <a:t>). </a:t>
            </a:r>
          </a:p>
          <a:p>
            <a:pPr marL="571500" indent="-571500">
              <a:buAutoNum type="romanLcParenR"/>
            </a:pPr>
            <a:r>
              <a:rPr lang="en-US" dirty="0" smtClean="0">
                <a:latin typeface="Times New Roman" pitchFamily="18" charset="0"/>
                <a:cs typeface="Times New Roman" pitchFamily="18" charset="0"/>
              </a:rPr>
              <a:t>ii) Nondisjunction during second meiotic division stage results in one gamete with two identical copies of the same chromosome, one </a:t>
            </a:r>
            <a:r>
              <a:rPr lang="en-US" dirty="0" err="1" smtClean="0">
                <a:latin typeface="Times New Roman" pitchFamily="18" charset="0"/>
                <a:cs typeface="Times New Roman" pitchFamily="18" charset="0"/>
              </a:rPr>
              <a:t>nullisomic</a:t>
            </a:r>
            <a:r>
              <a:rPr lang="en-US" dirty="0" smtClean="0">
                <a:latin typeface="Times New Roman" pitchFamily="18" charset="0"/>
                <a:cs typeface="Times New Roman" pitchFamily="18" charset="0"/>
              </a:rPr>
              <a:t> gamete, and two gametes with normal chromosome number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70551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iii) Nondisjunction during mitosis results in </a:t>
            </a:r>
            <a:r>
              <a:rPr lang="en-US" dirty="0" err="1" smtClean="0">
                <a:latin typeface="Times New Roman" pitchFamily="18" charset="0"/>
                <a:cs typeface="Times New Roman" pitchFamily="18" charset="0"/>
              </a:rPr>
              <a:t>mosaicism</a:t>
            </a:r>
            <a:r>
              <a:rPr lang="en-US" dirty="0" smtClean="0">
                <a:latin typeface="Times New Roman" pitchFamily="18" charset="0"/>
                <a:cs typeface="Times New Roman" pitchFamily="18" charset="0"/>
              </a:rPr>
              <a:t>, meaning thereby that the individual has two or more types of cell lines derived from the same zygote.</a:t>
            </a:r>
          </a:p>
          <a:p>
            <a:pPr>
              <a:buFont typeface="Wingdings" pitchFamily="2" charset="2"/>
              <a:buChar char="Ø"/>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Mosaicism</a:t>
            </a:r>
            <a:r>
              <a:rPr lang="en-US" dirty="0" smtClean="0">
                <a:latin typeface="Times New Roman" pitchFamily="18" charset="0"/>
                <a:cs typeface="Times New Roman" pitchFamily="18" charset="0"/>
              </a:rPr>
              <a:t> of mitotic nondisjunction of chromosomes occurs in cancers. </a:t>
            </a:r>
          </a:p>
        </p:txBody>
      </p:sp>
    </p:spTree>
    <p:extLst>
      <p:ext uri="{BB962C8B-B14F-4D97-AF65-F5344CB8AC3E}">
        <p14:creationId xmlns:p14="http://schemas.microsoft.com/office/powerpoint/2010/main" val="3736502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Times New Roman" pitchFamily="18" charset="0"/>
                <a:cs typeface="Times New Roman" pitchFamily="18" charset="0"/>
              </a:rPr>
              <a:t>iv) Anaphase lag is a form of nondisjunction involving single pair of chromosomes in which one chromosome in meiosis or a chromatid in mitosis fails to reach the pole of dividing cell at the same time (i.e. it lags behind) and is left out of the nucleus of daughter cell. </a:t>
            </a:r>
          </a:p>
          <a:p>
            <a:pPr>
              <a:buFont typeface="Wingdings" pitchFamily="2" charset="2"/>
              <a:buChar char="Ø"/>
            </a:pPr>
            <a:r>
              <a:rPr lang="en-US" dirty="0" smtClean="0">
                <a:latin typeface="Times New Roman" pitchFamily="18" charset="0"/>
                <a:cs typeface="Times New Roman" pitchFamily="18" charset="0"/>
              </a:rPr>
              <a:t>This results in one normal daughter cell and the other </a:t>
            </a:r>
            <a:r>
              <a:rPr lang="en-US" dirty="0" err="1" smtClean="0">
                <a:latin typeface="Times New Roman" pitchFamily="18" charset="0"/>
                <a:cs typeface="Times New Roman" pitchFamily="18" charset="0"/>
              </a:rPr>
              <a:t>monosomic</a:t>
            </a:r>
            <a:r>
              <a:rPr lang="en-US" dirty="0" smtClean="0">
                <a:latin typeface="Times New Roman" pitchFamily="18" charset="0"/>
                <a:cs typeface="Times New Roman" pitchFamily="18" charset="0"/>
              </a:rPr>
              <a:t> for the missing chromosome. </a:t>
            </a:r>
          </a:p>
          <a:p>
            <a:pPr>
              <a:buFont typeface="Wingdings" pitchFamily="2" charset="2"/>
              <a:buChar char="Ø"/>
            </a:pPr>
            <a:r>
              <a:rPr lang="en-US" dirty="0" smtClean="0">
                <a:latin typeface="Times New Roman" pitchFamily="18" charset="0"/>
                <a:cs typeface="Times New Roman" pitchFamily="18" charset="0"/>
              </a:rPr>
              <a:t>Three clinically important syndromes resulting from numerical aberrations of chromosomes due to nondisjunction </a:t>
            </a:r>
            <a:r>
              <a:rPr lang="en-US" dirty="0" smtClean="0">
                <a:latin typeface="Times New Roman" pitchFamily="18" charset="0"/>
                <a:cs typeface="Times New Roman" pitchFamily="18" charset="0"/>
              </a:rPr>
              <a:t>are: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94167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70C0"/>
                </a:solidFill>
                <a:latin typeface="Times New Roman" pitchFamily="18" charset="0"/>
                <a:cs typeface="Times New Roman" pitchFamily="18" charset="0"/>
              </a:rPr>
              <a:t>Down’s syndrome</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There is trisomy 21 in about 95% cases of Down’s syndrome due to nondisjunction during meiosis in one of the parents. </a:t>
            </a:r>
          </a:p>
          <a:p>
            <a:pPr>
              <a:buFont typeface="Wingdings" pitchFamily="2" charset="2"/>
              <a:buChar char="Ø"/>
            </a:pPr>
            <a:r>
              <a:rPr lang="en-US" dirty="0" smtClean="0">
                <a:latin typeface="Times New Roman" pitchFamily="18" charset="0"/>
                <a:cs typeface="Times New Roman" pitchFamily="18" charset="0"/>
              </a:rPr>
              <a:t>Down’s syndrome is the most common chromosomal disorder and is the commonest cause of mental retardation. </a:t>
            </a:r>
          </a:p>
          <a:p>
            <a:pPr>
              <a:buFont typeface="Wingdings" pitchFamily="2" charset="2"/>
              <a:buChar char="Ø"/>
            </a:pPr>
            <a:r>
              <a:rPr lang="en-US" dirty="0" smtClean="0">
                <a:latin typeface="Times New Roman" pitchFamily="18" charset="0"/>
                <a:cs typeface="Times New Roman" pitchFamily="18" charset="0"/>
              </a:rPr>
              <a:t>The incidence of producing offspring with Down’s syndrome rises in mothers over 35 years of age.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68087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err="1" smtClean="0">
                <a:solidFill>
                  <a:srgbClr val="0070C0"/>
                </a:solidFill>
                <a:latin typeface="Times New Roman" pitchFamily="18" charset="0"/>
                <a:cs typeface="Times New Roman" pitchFamily="18" charset="0"/>
              </a:rPr>
              <a:t>Klinefelter’s</a:t>
            </a:r>
            <a:r>
              <a:rPr lang="en-US" dirty="0" smtClean="0">
                <a:solidFill>
                  <a:srgbClr val="0070C0"/>
                </a:solidFill>
                <a:latin typeface="Times New Roman" pitchFamily="18" charset="0"/>
                <a:cs typeface="Times New Roman" pitchFamily="18" charset="0"/>
              </a:rPr>
              <a:t> syndrome</a:t>
            </a:r>
            <a:r>
              <a:rPr lang="en-US" dirty="0" smtClean="0">
                <a:latin typeface="Times New Roman" pitchFamily="18" charset="0"/>
                <a:cs typeface="Times New Roman" pitchFamily="18" charset="0"/>
              </a:rPr>
              <a:t> </a:t>
            </a:r>
          </a:p>
          <a:p>
            <a:pPr>
              <a:buFont typeface="Wingdings" pitchFamily="2" charset="2"/>
              <a:buChar char="Ø"/>
            </a:pPr>
            <a:r>
              <a:rPr lang="en-US" dirty="0" err="1" smtClean="0">
                <a:latin typeface="Times New Roman" pitchFamily="18" charset="0"/>
                <a:cs typeface="Times New Roman" pitchFamily="18" charset="0"/>
              </a:rPr>
              <a:t>Klinefelter’s</a:t>
            </a:r>
            <a:r>
              <a:rPr lang="en-US" dirty="0" smtClean="0">
                <a:latin typeface="Times New Roman" pitchFamily="18" charset="0"/>
                <a:cs typeface="Times New Roman" pitchFamily="18" charset="0"/>
              </a:rPr>
              <a:t> syndrome is the most important example of sex chromosome trisomy. </a:t>
            </a:r>
          </a:p>
          <a:p>
            <a:pPr>
              <a:buFont typeface="Wingdings" pitchFamily="2" charset="2"/>
              <a:buChar char="Ø"/>
            </a:pPr>
            <a:r>
              <a:rPr lang="en-US" dirty="0" smtClean="0">
                <a:latin typeface="Times New Roman" pitchFamily="18" charset="0"/>
                <a:cs typeface="Times New Roman" pitchFamily="18" charset="0"/>
              </a:rPr>
              <a:t>About 80% cases have 47, XXY karyotype while others are mosaics. </a:t>
            </a:r>
          </a:p>
          <a:p>
            <a:pPr>
              <a:buFont typeface="Wingdings" pitchFamily="2" charset="2"/>
              <a:buChar char="Ø"/>
            </a:pPr>
            <a:r>
              <a:rPr lang="en-US" dirty="0" smtClean="0">
                <a:latin typeface="Times New Roman" pitchFamily="18" charset="0"/>
                <a:cs typeface="Times New Roman" pitchFamily="18" charset="0"/>
              </a:rPr>
              <a:t>Typically, these patients have testicular </a:t>
            </a:r>
            <a:r>
              <a:rPr lang="en-US" dirty="0" err="1" smtClean="0">
                <a:latin typeface="Times New Roman" pitchFamily="18" charset="0"/>
                <a:cs typeface="Times New Roman" pitchFamily="18" charset="0"/>
              </a:rPr>
              <a:t>dysgenesis</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In general, sex chromosome </a:t>
            </a:r>
            <a:r>
              <a:rPr lang="en-US" dirty="0" err="1" smtClean="0">
                <a:latin typeface="Times New Roman" pitchFamily="18" charset="0"/>
                <a:cs typeface="Times New Roman" pitchFamily="18" charset="0"/>
              </a:rPr>
              <a:t>trisomies</a:t>
            </a:r>
            <a:r>
              <a:rPr lang="en-US" dirty="0" smtClean="0">
                <a:latin typeface="Times New Roman" pitchFamily="18" charset="0"/>
                <a:cs typeface="Times New Roman" pitchFamily="18" charset="0"/>
              </a:rPr>
              <a:t> are more common than </a:t>
            </a:r>
            <a:r>
              <a:rPr lang="en-US" dirty="0" err="1" smtClean="0">
                <a:latin typeface="Times New Roman" pitchFamily="18" charset="0"/>
                <a:cs typeface="Times New Roman" pitchFamily="18" charset="0"/>
              </a:rPr>
              <a:t>trisomies</a:t>
            </a:r>
            <a:r>
              <a:rPr lang="en-US" dirty="0" smtClean="0">
                <a:latin typeface="Times New Roman" pitchFamily="18" charset="0"/>
                <a:cs typeface="Times New Roman" pitchFamily="18" charset="0"/>
              </a:rPr>
              <a:t> of autosomes.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44059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0070C0"/>
                </a:solidFill>
                <a:latin typeface="Times New Roman" pitchFamily="18" charset="0"/>
                <a:cs typeface="Times New Roman" pitchFamily="18" charset="0"/>
              </a:rPr>
              <a:t>Turner’s syndrome</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Turner’s syndrome is an example of </a:t>
            </a:r>
            <a:r>
              <a:rPr lang="en-US" dirty="0" err="1" smtClean="0">
                <a:latin typeface="Times New Roman" pitchFamily="18" charset="0"/>
                <a:cs typeface="Times New Roman" pitchFamily="18" charset="0"/>
              </a:rPr>
              <a:t>monosomy</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most often due to loss of X chromosome in paternal meiosis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98626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SINGLE-GENE DEFECTS (MENDELIAN DISORDERS)</a:t>
            </a:r>
            <a:endParaRPr lang="en-US" sz="28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The classic laws of inheritance of characteristics or traits were outlined by Austrian monk </a:t>
            </a:r>
            <a:r>
              <a:rPr lang="en-US" dirty="0" err="1" smtClean="0">
                <a:latin typeface="Times New Roman" pitchFamily="18" charset="0"/>
                <a:cs typeface="Times New Roman" pitchFamily="18" charset="0"/>
              </a:rPr>
              <a:t>Gregor</a:t>
            </a:r>
            <a:r>
              <a:rPr lang="en-US" dirty="0" smtClean="0">
                <a:latin typeface="Times New Roman" pitchFamily="18" charset="0"/>
                <a:cs typeface="Times New Roman" pitchFamily="18" charset="0"/>
              </a:rPr>
              <a:t> Mendel in 1866 based on his observations of cross-breeding of red and white garden peas.</a:t>
            </a:r>
          </a:p>
          <a:p>
            <a:pPr>
              <a:buFont typeface="Wingdings" pitchFamily="2" charset="2"/>
              <a:buChar char="Ø"/>
            </a:pPr>
            <a:r>
              <a:rPr lang="en-US" dirty="0" smtClean="0">
                <a:latin typeface="Times New Roman" pitchFamily="18" charset="0"/>
                <a:cs typeface="Times New Roman" pitchFamily="18" charset="0"/>
              </a:rPr>
              <a:t> Single-gene defects follow the classic </a:t>
            </a:r>
            <a:r>
              <a:rPr lang="en-US" dirty="0" err="1" smtClean="0">
                <a:latin typeface="Times New Roman" pitchFamily="18" charset="0"/>
                <a:cs typeface="Times New Roman" pitchFamily="18" charset="0"/>
              </a:rPr>
              <a:t>mendelian</a:t>
            </a:r>
            <a:r>
              <a:rPr lang="en-US" dirty="0" smtClean="0">
                <a:latin typeface="Times New Roman" pitchFamily="18" charset="0"/>
                <a:cs typeface="Times New Roman" pitchFamily="18" charset="0"/>
              </a:rPr>
              <a:t> patterns of inheritance and are also called </a:t>
            </a:r>
            <a:r>
              <a:rPr lang="en-US" dirty="0" err="1" smtClean="0">
                <a:latin typeface="Times New Roman" pitchFamily="18" charset="0"/>
                <a:cs typeface="Times New Roman" pitchFamily="18" charset="0"/>
              </a:rPr>
              <a:t>mendelian</a:t>
            </a:r>
            <a:r>
              <a:rPr lang="en-US" dirty="0" smtClean="0">
                <a:latin typeface="Times New Roman" pitchFamily="18" charset="0"/>
                <a:cs typeface="Times New Roman" pitchFamily="18" charset="0"/>
              </a:rPr>
              <a:t> disorders.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95726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These disorders are the result of mutation of a single gene of large effect</a:t>
            </a:r>
          </a:p>
          <a:p>
            <a:endParaRPr lang="en-US" dirty="0"/>
          </a:p>
        </p:txBody>
      </p:sp>
    </p:spTree>
    <p:extLst>
      <p:ext uri="{BB962C8B-B14F-4D97-AF65-F5344CB8AC3E}">
        <p14:creationId xmlns:p14="http://schemas.microsoft.com/office/powerpoint/2010/main" val="3232866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INHERITANCE PATTERN</a:t>
            </a:r>
            <a:endParaRPr lang="en-US" sz="28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The inheritance pattern of genetic abnormalities may be dominant or recessive, autosomal or </a:t>
            </a:r>
            <a:r>
              <a:rPr lang="en-US" dirty="0" err="1" smtClean="0">
                <a:latin typeface="Times New Roman" pitchFamily="18" charset="0"/>
                <a:cs typeface="Times New Roman" pitchFamily="18" charset="0"/>
              </a:rPr>
              <a:t>sexlinked</a:t>
            </a:r>
            <a:endParaRPr lang="en-US"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A dominant gene* produces its effects, whether combined with similar dominant or recessive gene. </a:t>
            </a:r>
          </a:p>
          <a:p>
            <a:pPr>
              <a:buFont typeface="Wingdings" pitchFamily="2" charset="2"/>
              <a:buChar char="Ø"/>
            </a:pPr>
            <a:r>
              <a:rPr lang="en-US" dirty="0" smtClean="0">
                <a:latin typeface="Times New Roman" pitchFamily="18" charset="0"/>
                <a:cs typeface="Times New Roman" pitchFamily="18" charset="0"/>
              </a:rPr>
              <a:t>Recessive genes are effective only if both genes are similar. </a:t>
            </a:r>
          </a:p>
        </p:txBody>
      </p:sp>
    </p:spTree>
    <p:extLst>
      <p:ext uri="{BB962C8B-B14F-4D97-AF65-F5344CB8AC3E}">
        <p14:creationId xmlns:p14="http://schemas.microsoft.com/office/powerpoint/2010/main" val="1918951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Groups </a:t>
            </a:r>
            <a:r>
              <a:rPr lang="en-US" dirty="0" smtClean="0">
                <a:latin typeface="Times New Roman" pitchFamily="18" charset="0"/>
                <a:cs typeface="Times New Roman" pitchFamily="18" charset="0"/>
              </a:rPr>
              <a:t>of genetic </a:t>
            </a:r>
            <a:r>
              <a:rPr lang="en-US" dirty="0" smtClean="0">
                <a:latin typeface="Times New Roman" pitchFamily="18" charset="0"/>
                <a:cs typeface="Times New Roman" pitchFamily="18" charset="0"/>
              </a:rPr>
              <a:t>diseases are: </a:t>
            </a:r>
            <a:endParaRPr lang="en-US" dirty="0" smtClean="0">
              <a:latin typeface="Times New Roman" pitchFamily="18" charset="0"/>
              <a:cs typeface="Times New Roman" pitchFamily="18" charset="0"/>
            </a:endParaRPr>
          </a:p>
          <a:p>
            <a:pPr marL="514350" indent="-514350">
              <a:buAutoNum type="arabicPeriod"/>
            </a:pPr>
            <a:r>
              <a:rPr lang="en-US" dirty="0" smtClean="0">
                <a:latin typeface="Times New Roman" pitchFamily="18" charset="0"/>
                <a:cs typeface="Times New Roman" pitchFamily="18" charset="0"/>
              </a:rPr>
              <a:t>Developmental defects </a:t>
            </a:r>
          </a:p>
          <a:p>
            <a:pPr marL="0" indent="0">
              <a:buNone/>
            </a:pPr>
            <a:r>
              <a:rPr lang="en-US" dirty="0" smtClean="0">
                <a:latin typeface="Times New Roman" pitchFamily="18" charset="0"/>
                <a:cs typeface="Times New Roman" pitchFamily="18" charset="0"/>
              </a:rPr>
              <a:t>2. Cytogenetic (</a:t>
            </a:r>
            <a:r>
              <a:rPr lang="en-US" dirty="0" err="1" smtClean="0">
                <a:latin typeface="Times New Roman" pitchFamily="18" charset="0"/>
                <a:cs typeface="Times New Roman" pitchFamily="18" charset="0"/>
              </a:rPr>
              <a:t>Karyotypic</a:t>
            </a:r>
            <a:r>
              <a:rPr lang="en-US" dirty="0" smtClean="0">
                <a:latin typeface="Times New Roman" pitchFamily="18" charset="0"/>
                <a:cs typeface="Times New Roman" pitchFamily="18" charset="0"/>
              </a:rPr>
              <a:t>) defects </a:t>
            </a:r>
          </a:p>
          <a:p>
            <a:pPr marL="0" indent="0">
              <a:buNone/>
            </a:pPr>
            <a:r>
              <a:rPr lang="en-US" dirty="0" smtClean="0">
                <a:latin typeface="Times New Roman" pitchFamily="18" charset="0"/>
                <a:cs typeface="Times New Roman" pitchFamily="18" charset="0"/>
              </a:rPr>
              <a:t>3. Single-gene defects (</a:t>
            </a:r>
            <a:r>
              <a:rPr lang="en-US" dirty="0" err="1" smtClean="0">
                <a:latin typeface="Times New Roman" pitchFamily="18" charset="0"/>
                <a:cs typeface="Times New Roman" pitchFamily="18" charset="0"/>
              </a:rPr>
              <a:t>Mendelian</a:t>
            </a:r>
            <a:r>
              <a:rPr lang="en-US" dirty="0" smtClean="0">
                <a:latin typeface="Times New Roman" pitchFamily="18" charset="0"/>
                <a:cs typeface="Times New Roman" pitchFamily="18" charset="0"/>
              </a:rPr>
              <a:t> disorders) </a:t>
            </a:r>
          </a:p>
          <a:p>
            <a:pPr marL="0" indent="0">
              <a:buNone/>
            </a:pPr>
            <a:r>
              <a:rPr lang="en-US" dirty="0" smtClean="0">
                <a:latin typeface="Times New Roman" pitchFamily="18" charset="0"/>
                <a:cs typeface="Times New Roman" pitchFamily="18" charset="0"/>
              </a:rPr>
              <a:t>4. Multifactorial inheritance disorders </a:t>
            </a:r>
          </a:p>
          <a:p>
            <a:pPr marL="0" indent="0">
              <a:buNone/>
            </a:pPr>
            <a:r>
              <a:rPr lang="en-US" dirty="0" smtClean="0">
                <a:latin typeface="Times New Roman" pitchFamily="18" charset="0"/>
                <a:cs typeface="Times New Roman" pitchFamily="18" charset="0"/>
              </a:rPr>
              <a:t>5. Storage diseases (Inborn errors of metabolism)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89190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a:latin typeface="Times New Roman" pitchFamily="18" charset="0"/>
                <a:cs typeface="Times New Roman" pitchFamily="18" charset="0"/>
              </a:rPr>
              <a:t>However, when both alleles of a gene pair are expressed in heterozygous state, it is called </a:t>
            </a:r>
            <a:r>
              <a:rPr lang="en-US" dirty="0" err="1">
                <a:latin typeface="Times New Roman" pitchFamily="18" charset="0"/>
                <a:cs typeface="Times New Roman" pitchFamily="18" charset="0"/>
              </a:rPr>
              <a:t>codominant</a:t>
            </a:r>
            <a:r>
              <a:rPr lang="en-US" dirty="0">
                <a:latin typeface="Times New Roman" pitchFamily="18" charset="0"/>
                <a:cs typeface="Times New Roman" pitchFamily="18" charset="0"/>
              </a:rPr>
              <a:t> inheritance. </a:t>
            </a:r>
          </a:p>
          <a:p>
            <a:pPr>
              <a:buFont typeface="Wingdings" pitchFamily="2" charset="2"/>
              <a:buChar char="Ø"/>
            </a:pPr>
            <a:r>
              <a:rPr lang="en-US" dirty="0">
                <a:latin typeface="Times New Roman" pitchFamily="18" charset="0"/>
                <a:cs typeface="Times New Roman" pitchFamily="18" charset="0"/>
              </a:rPr>
              <a:t>A single gene may express in multiple allelic forms known as polymorphism. </a:t>
            </a:r>
          </a:p>
          <a:p>
            <a:pPr>
              <a:buFont typeface="Wingdings" pitchFamily="2" charset="2"/>
              <a:buChar char="Ø"/>
            </a:pPr>
            <a:r>
              <a:rPr lang="en-US" dirty="0">
                <a:latin typeface="Times New Roman" pitchFamily="18" charset="0"/>
                <a:cs typeface="Times New Roman" pitchFamily="18" charset="0"/>
              </a:rPr>
              <a:t>Autosomal diseases are due to defect in any of 1 to 22 autosomes while </a:t>
            </a:r>
            <a:r>
              <a:rPr lang="en-US" dirty="0" err="1">
                <a:latin typeface="Times New Roman" pitchFamily="18" charset="0"/>
                <a:cs typeface="Times New Roman" pitchFamily="18" charset="0"/>
              </a:rPr>
              <a:t>sexlinked</a:t>
            </a:r>
            <a:r>
              <a:rPr lang="en-US" dirty="0">
                <a:latin typeface="Times New Roman" pitchFamily="18" charset="0"/>
                <a:cs typeface="Times New Roman" pitchFamily="18" charset="0"/>
              </a:rPr>
              <a:t> disorders are mostly X-linked</a:t>
            </a:r>
          </a:p>
          <a:p>
            <a:endParaRPr lang="en-US" dirty="0"/>
          </a:p>
        </p:txBody>
      </p:sp>
    </p:spTree>
    <p:extLst>
      <p:ext uri="{BB962C8B-B14F-4D97-AF65-F5344CB8AC3E}">
        <p14:creationId xmlns:p14="http://schemas.microsoft.com/office/powerpoint/2010/main" val="2810212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 Autosomal dominant inheritance pattern is </a:t>
            </a:r>
            <a:r>
              <a:rPr lang="en-US" dirty="0" err="1" smtClean="0">
                <a:latin typeface="Times New Roman" pitchFamily="18" charset="0"/>
                <a:cs typeface="Times New Roman" pitchFamily="18" charset="0"/>
              </a:rPr>
              <a:t>characterised</a:t>
            </a:r>
            <a:r>
              <a:rPr lang="en-US" dirty="0" smtClean="0">
                <a:latin typeface="Times New Roman" pitchFamily="18" charset="0"/>
                <a:cs typeface="Times New Roman" pitchFamily="18" charset="0"/>
              </a:rPr>
              <a:t> by one faulty copy of gene (i.e. mutant allele) in any autosome and one copy of normal allele; disease phenotype is seen in all such individuals. </a:t>
            </a:r>
          </a:p>
          <a:p>
            <a:pPr>
              <a:buFont typeface="Wingdings" pitchFamily="2" charset="2"/>
              <a:buChar char="Ø"/>
            </a:pPr>
            <a:r>
              <a:rPr lang="en-US" dirty="0" smtClean="0">
                <a:latin typeface="Times New Roman" pitchFamily="18" charset="0"/>
                <a:cs typeface="Times New Roman" pitchFamily="18" charset="0"/>
              </a:rPr>
              <a:t>Patients having autosomal dominant inheritance disease have 50% chance of passing on the disease to the next generation.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52841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latin typeface="Times New Roman" pitchFamily="18" charset="0"/>
                <a:cs typeface="Times New Roman" pitchFamily="18" charset="0"/>
              </a:rPr>
              <a:t>In autosomal recessive inheritance, both copies of genes are mutated. </a:t>
            </a:r>
          </a:p>
          <a:p>
            <a:pPr>
              <a:buFont typeface="Wingdings" pitchFamily="2" charset="2"/>
              <a:buChar char="Ø"/>
            </a:pPr>
            <a:r>
              <a:rPr lang="en-US" dirty="0" smtClean="0">
                <a:latin typeface="Times New Roman" pitchFamily="18" charset="0"/>
                <a:cs typeface="Times New Roman" pitchFamily="18" charset="0"/>
              </a:rPr>
              <a:t>Usually, it occurs when both parents are carriers of the defective gene, i.e. having one normal allele and one defective allele in each parent, and each parent passes on their defective gene to the next progeny causing disease. </a:t>
            </a:r>
          </a:p>
          <a:p>
            <a:pPr>
              <a:buFont typeface="Wingdings" pitchFamily="2" charset="2"/>
              <a:buChar char="Ø"/>
            </a:pPr>
            <a:r>
              <a:rPr lang="en-US" dirty="0" smtClean="0">
                <a:latin typeface="Times New Roman" pitchFamily="18" charset="0"/>
                <a:cs typeface="Times New Roman" pitchFamily="18" charset="0"/>
              </a:rPr>
              <a:t>There is 25% chance of transmission of autosomal recessive disease when both parents are carriers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36429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latin typeface="Times New Roman" pitchFamily="18" charset="0"/>
                <a:cs typeface="Times New Roman" pitchFamily="18" charset="0"/>
              </a:rPr>
              <a:t> X-linked disorders are caused by mutations in genes on X-chromosome, derived from either one of the two X-chromosomes in females, or from the single X-chromosome of the male.  </a:t>
            </a:r>
          </a:p>
          <a:p>
            <a:pPr>
              <a:buFont typeface="Wingdings" pitchFamily="2" charset="2"/>
              <a:buChar char="Ø"/>
            </a:pPr>
            <a:r>
              <a:rPr lang="en-US" dirty="0" smtClean="0">
                <a:latin typeface="Times New Roman" pitchFamily="18" charset="0"/>
                <a:cs typeface="Times New Roman" pitchFamily="18" charset="0"/>
              </a:rPr>
              <a:t>There are much fewer genes on Y-chromosome and are determinant for testis. </a:t>
            </a:r>
          </a:p>
          <a:p>
            <a:pPr>
              <a:buFont typeface="Wingdings" pitchFamily="2" charset="2"/>
              <a:buChar char="Ø"/>
            </a:pPr>
            <a:r>
              <a:rPr lang="en-US" dirty="0" smtClean="0">
                <a:latin typeface="Times New Roman" pitchFamily="18" charset="0"/>
                <a:cs typeface="Times New Roman" pitchFamily="18" charset="0"/>
              </a:rPr>
              <a:t>Y-linked diseases are rare and include male infertility, excessive hair on pinna, retinitis </a:t>
            </a:r>
            <a:r>
              <a:rPr lang="en-US" dirty="0" err="1" smtClean="0">
                <a:latin typeface="Times New Roman" pitchFamily="18" charset="0"/>
                <a:cs typeface="Times New Roman" pitchFamily="18" charset="0"/>
              </a:rPr>
              <a:t>pigmentosa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colour</a:t>
            </a:r>
            <a:r>
              <a:rPr lang="en-US" dirty="0" smtClean="0">
                <a:latin typeface="Times New Roman" pitchFamily="18" charset="0"/>
                <a:cs typeface="Times New Roman" pitchFamily="18" charset="0"/>
              </a:rPr>
              <a:t> blindness and XYY syndrome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900197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0070C0"/>
                </a:solidFill>
                <a:latin typeface="Times New Roman" pitchFamily="18" charset="0"/>
                <a:cs typeface="Times New Roman" pitchFamily="18" charset="0"/>
              </a:rPr>
              <a:t>Important examples of </a:t>
            </a:r>
            <a:r>
              <a:rPr lang="en-US" dirty="0" err="1" smtClean="0">
                <a:solidFill>
                  <a:srgbClr val="0070C0"/>
                </a:solidFill>
                <a:latin typeface="Times New Roman" pitchFamily="18" charset="0"/>
                <a:cs typeface="Times New Roman" pitchFamily="18" charset="0"/>
              </a:rPr>
              <a:t>Mendelian</a:t>
            </a:r>
            <a:r>
              <a:rPr lang="en-US" dirty="0" smtClean="0">
                <a:solidFill>
                  <a:srgbClr val="0070C0"/>
                </a:solidFill>
                <a:latin typeface="Times New Roman" pitchFamily="18" charset="0"/>
                <a:cs typeface="Times New Roman" pitchFamily="18" charset="0"/>
              </a:rPr>
              <a:t> disorders (single gene defect)</a:t>
            </a:r>
          </a:p>
          <a:p>
            <a:pPr marL="571500" indent="-571500">
              <a:buAutoNum type="romanUcPeriod"/>
            </a:pPr>
            <a:r>
              <a:rPr lang="en-US" dirty="0" smtClean="0">
                <a:latin typeface="Times New Roman" pitchFamily="18" charset="0"/>
                <a:cs typeface="Times New Roman" pitchFamily="18" charset="0"/>
              </a:rPr>
              <a:t>AUTOSOMAL RECESSIVE INHERITANCE </a:t>
            </a:r>
          </a:p>
          <a:p>
            <a:pPr marL="514350" indent="-514350">
              <a:buAutoNum type="arabicPeriod"/>
            </a:pPr>
            <a:r>
              <a:rPr lang="en-US" dirty="0" smtClean="0">
                <a:latin typeface="Times New Roman" pitchFamily="18" charset="0"/>
                <a:cs typeface="Times New Roman" pitchFamily="18" charset="0"/>
              </a:rPr>
              <a:t>b-</a:t>
            </a:r>
            <a:r>
              <a:rPr lang="en-US" dirty="0" err="1" smtClean="0">
                <a:latin typeface="Times New Roman" pitchFamily="18" charset="0"/>
                <a:cs typeface="Times New Roman" pitchFamily="18" charset="0"/>
              </a:rPr>
              <a:t>thalassaemia</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2. Sickle cell </a:t>
            </a:r>
            <a:r>
              <a:rPr lang="en-US" dirty="0" err="1" smtClean="0">
                <a:latin typeface="Times New Roman" pitchFamily="18" charset="0"/>
                <a:cs typeface="Times New Roman" pitchFamily="18" charset="0"/>
              </a:rPr>
              <a:t>anaemia</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Haemochromatosis</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4. Cystic fibrosis of pancreas </a:t>
            </a:r>
          </a:p>
          <a:p>
            <a:pPr marL="0" indent="0">
              <a:buNone/>
            </a:pPr>
            <a:r>
              <a:rPr lang="en-US" dirty="0" smtClean="0">
                <a:latin typeface="Times New Roman" pitchFamily="18" charset="0"/>
                <a:cs typeface="Times New Roman" pitchFamily="18" charset="0"/>
              </a:rPr>
              <a:t>5. Albinism </a:t>
            </a:r>
          </a:p>
          <a:p>
            <a:pPr marL="0" indent="0">
              <a:buNone/>
            </a:pPr>
            <a:r>
              <a:rPr lang="en-US" dirty="0" smtClean="0">
                <a:latin typeface="Times New Roman" pitchFamily="18" charset="0"/>
                <a:cs typeface="Times New Roman" pitchFamily="18" charset="0"/>
              </a:rPr>
              <a:t>6. Wilson’s disease </a:t>
            </a:r>
          </a:p>
          <a:p>
            <a:pPr marL="0" indent="0">
              <a:buNone/>
            </a:pP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Xeroderma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pigmentosum</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8. Inborn errors of metabolism (</a:t>
            </a:r>
            <a:r>
              <a:rPr lang="en-US" dirty="0" err="1" smtClean="0">
                <a:latin typeface="Times New Roman" pitchFamily="18" charset="0"/>
                <a:cs typeface="Times New Roman" pitchFamily="18" charset="0"/>
              </a:rPr>
              <a:t>Lysosomal</a:t>
            </a:r>
            <a:r>
              <a:rPr lang="en-US" dirty="0" smtClean="0">
                <a:latin typeface="Times New Roman" pitchFamily="18" charset="0"/>
                <a:cs typeface="Times New Roman" pitchFamily="18" charset="0"/>
              </a:rPr>
              <a:t> storage diseases, </a:t>
            </a:r>
            <a:r>
              <a:rPr lang="en-US" dirty="0" err="1" smtClean="0">
                <a:latin typeface="Times New Roman" pitchFamily="18" charset="0"/>
                <a:cs typeface="Times New Roman" pitchFamily="18" charset="0"/>
              </a:rPr>
              <a:t>glycogenosis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alkaptonuria</a:t>
            </a:r>
            <a:r>
              <a:rPr lang="en-US" dirty="0" smtClean="0">
                <a:latin typeface="Times New Roman" pitchFamily="18" charset="0"/>
                <a:cs typeface="Times New Roman" pitchFamily="18" charset="0"/>
              </a:rPr>
              <a:t>, phenylketonuria) </a:t>
            </a:r>
            <a:endParaRPr lang="en-US"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655676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II. AUTOSOMAL CODOMINANT INHERITANCE</a:t>
            </a:r>
          </a:p>
          <a:p>
            <a:pPr marL="0" indent="0">
              <a:buNone/>
            </a:pPr>
            <a:r>
              <a:rPr lang="en-US" dirty="0" smtClean="0">
                <a:latin typeface="Times New Roman" pitchFamily="18" charset="0"/>
                <a:cs typeface="Times New Roman" pitchFamily="18" charset="0"/>
              </a:rPr>
              <a:t> 1. ABO blood group antigens </a:t>
            </a:r>
          </a:p>
          <a:p>
            <a:pPr marL="0" indent="0">
              <a:buNone/>
            </a:pPr>
            <a:r>
              <a:rPr lang="en-US"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1-antitrypsin deficiency </a:t>
            </a:r>
          </a:p>
          <a:p>
            <a:pPr marL="0" indent="0">
              <a:buNone/>
            </a:pPr>
            <a:r>
              <a:rPr lang="en-US" dirty="0" smtClean="0">
                <a:latin typeface="Times New Roman" pitchFamily="18" charset="0"/>
                <a:cs typeface="Times New Roman" pitchFamily="18" charset="0"/>
              </a:rPr>
              <a:t>3. HLA antigens</a:t>
            </a:r>
            <a:endParaRPr lang="en-US" dirty="0" smtClean="0">
              <a:solidFill>
                <a:srgbClr val="0070C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7004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Times New Roman" pitchFamily="18" charset="0"/>
                <a:cs typeface="Times New Roman" pitchFamily="18" charset="0"/>
              </a:rPr>
              <a:t>III. AUTOSOMAL DOMINANT INHERITANCE </a:t>
            </a:r>
          </a:p>
          <a:p>
            <a:pPr marL="514350" indent="-514350">
              <a:buAutoNum type="arabicPeriod"/>
            </a:pPr>
            <a:r>
              <a:rPr lang="en-US" dirty="0" smtClean="0">
                <a:latin typeface="Times New Roman" pitchFamily="18" charset="0"/>
                <a:cs typeface="Times New Roman" pitchFamily="18" charset="0"/>
              </a:rPr>
              <a:t>Familial polyposis coli </a:t>
            </a:r>
          </a:p>
          <a:p>
            <a:pPr marL="0" indent="0">
              <a:buNone/>
            </a:pPr>
            <a:r>
              <a:rPr lang="en-US" dirty="0" smtClean="0">
                <a:latin typeface="Times New Roman" pitchFamily="18" charset="0"/>
                <a:cs typeface="Times New Roman" pitchFamily="18" charset="0"/>
              </a:rPr>
              <a:t>2. Adult polycystic kidney </a:t>
            </a:r>
          </a:p>
          <a:p>
            <a:pPr marL="0" indent="0">
              <a:buNone/>
            </a:pPr>
            <a:r>
              <a:rPr lang="en-US" dirty="0" smtClean="0">
                <a:latin typeface="Times New Roman" pitchFamily="18" charset="0"/>
                <a:cs typeface="Times New Roman" pitchFamily="18" charset="0"/>
              </a:rPr>
              <a:t>3. Hereditary spherocytosis </a:t>
            </a:r>
          </a:p>
          <a:p>
            <a:pPr marL="0" indent="0">
              <a:buNone/>
            </a:pPr>
            <a:r>
              <a:rPr lang="en-US" dirty="0" smtClean="0">
                <a:latin typeface="Times New Roman" pitchFamily="18" charset="0"/>
                <a:cs typeface="Times New Roman" pitchFamily="18" charset="0"/>
              </a:rPr>
              <a:t>4. Neurofibromatosis (von Recklinghausen’s disease) </a:t>
            </a:r>
          </a:p>
          <a:p>
            <a:pPr marL="0" indent="0">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Marfan’s</a:t>
            </a:r>
            <a:r>
              <a:rPr lang="en-US" dirty="0" smtClean="0">
                <a:latin typeface="Times New Roman" pitchFamily="18" charset="0"/>
                <a:cs typeface="Times New Roman" pitchFamily="18" charset="0"/>
              </a:rPr>
              <a:t> syndrome </a:t>
            </a:r>
          </a:p>
          <a:p>
            <a:pPr marL="0" indent="0">
              <a:buNone/>
            </a:pPr>
            <a:r>
              <a:rPr lang="en-US" dirty="0" smtClean="0">
                <a:latin typeface="Times New Roman" pitchFamily="18" charset="0"/>
                <a:cs typeface="Times New Roman" pitchFamily="18" charset="0"/>
              </a:rPr>
              <a:t>6. von </a:t>
            </a:r>
            <a:r>
              <a:rPr lang="en-US" dirty="0" err="1" smtClean="0">
                <a:latin typeface="Times New Roman" pitchFamily="18" charset="0"/>
                <a:cs typeface="Times New Roman" pitchFamily="18" charset="0"/>
              </a:rPr>
              <a:t>Willebrand’s</a:t>
            </a:r>
            <a:r>
              <a:rPr lang="en-US" dirty="0" smtClean="0">
                <a:latin typeface="Times New Roman" pitchFamily="18" charset="0"/>
                <a:cs typeface="Times New Roman" pitchFamily="18" charset="0"/>
              </a:rPr>
              <a:t> disease </a:t>
            </a:r>
          </a:p>
          <a:p>
            <a:pPr marL="0" indent="0">
              <a:buNone/>
            </a:pPr>
            <a:r>
              <a:rPr lang="en-US" dirty="0" smtClean="0">
                <a:latin typeface="Times New Roman" pitchFamily="18" charset="0"/>
                <a:cs typeface="Times New Roman" pitchFamily="18" charset="0"/>
              </a:rPr>
              <a:t>7. Hereditary </a:t>
            </a:r>
            <a:r>
              <a:rPr lang="en-US" dirty="0" err="1" smtClean="0">
                <a:latin typeface="Times New Roman" pitchFamily="18" charset="0"/>
                <a:cs typeface="Times New Roman" pitchFamily="18" charset="0"/>
              </a:rPr>
              <a:t>haemorrhagic</a:t>
            </a:r>
            <a:r>
              <a:rPr lang="en-US" dirty="0" smtClean="0">
                <a:latin typeface="Times New Roman" pitchFamily="18" charset="0"/>
                <a:cs typeface="Times New Roman" pitchFamily="18" charset="0"/>
              </a:rPr>
              <a:t> telangiectasia </a:t>
            </a:r>
          </a:p>
          <a:p>
            <a:pPr marL="0" indent="0">
              <a:buNone/>
            </a:pPr>
            <a:r>
              <a:rPr lang="en-US" dirty="0" smtClean="0">
                <a:latin typeface="Times New Roman" pitchFamily="18" charset="0"/>
                <a:cs typeface="Times New Roman" pitchFamily="18" charset="0"/>
              </a:rPr>
              <a:t>8. Acute intermittent porphyria </a:t>
            </a:r>
          </a:p>
          <a:p>
            <a:pPr marL="0" indent="0">
              <a:buNone/>
            </a:pPr>
            <a:r>
              <a:rPr lang="en-US" dirty="0" smtClean="0">
                <a:latin typeface="Times New Roman" pitchFamily="18" charset="0"/>
                <a:cs typeface="Times New Roman" pitchFamily="18" charset="0"/>
              </a:rPr>
              <a:t>9. Familial </a:t>
            </a:r>
            <a:r>
              <a:rPr lang="en-US" dirty="0" err="1" smtClean="0">
                <a:latin typeface="Times New Roman" pitchFamily="18" charset="0"/>
                <a:cs typeface="Times New Roman" pitchFamily="18" charset="0"/>
              </a:rPr>
              <a:t>hypercholesterolaemia</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10. </a:t>
            </a:r>
            <a:r>
              <a:rPr lang="en-US" dirty="0" err="1" smtClean="0">
                <a:latin typeface="Times New Roman" pitchFamily="18" charset="0"/>
                <a:cs typeface="Times New Roman" pitchFamily="18" charset="0"/>
              </a:rPr>
              <a:t>Osteogenesis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imperfecta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57176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Times New Roman" pitchFamily="18" charset="0"/>
                <a:cs typeface="Times New Roman" pitchFamily="18" charset="0"/>
              </a:rPr>
              <a:t>IV. SEX-(X-) LINKED RECESSIVE INHERITANCE </a:t>
            </a:r>
          </a:p>
          <a:p>
            <a:pPr marL="514350" indent="-514350">
              <a:buAutoNum type="arabicPeriod"/>
            </a:pPr>
            <a:r>
              <a:rPr lang="en-US" dirty="0" err="1" smtClean="0">
                <a:latin typeface="Times New Roman" pitchFamily="18" charset="0"/>
                <a:cs typeface="Times New Roman" pitchFamily="18" charset="0"/>
              </a:rPr>
              <a:t>Haemophilia</a:t>
            </a:r>
            <a:r>
              <a:rPr lang="en-US" dirty="0" smtClean="0">
                <a:latin typeface="Times New Roman" pitchFamily="18" charset="0"/>
                <a:cs typeface="Times New Roman" pitchFamily="18" charset="0"/>
              </a:rPr>
              <a:t> A </a:t>
            </a:r>
          </a:p>
          <a:p>
            <a:pPr marL="0" indent="0">
              <a:buNone/>
            </a:pPr>
            <a:r>
              <a:rPr lang="en-US" dirty="0" smtClean="0">
                <a:latin typeface="Times New Roman" pitchFamily="18" charset="0"/>
                <a:cs typeface="Times New Roman" pitchFamily="18" charset="0"/>
              </a:rPr>
              <a:t>2. G6PD deficiency </a:t>
            </a:r>
          </a:p>
          <a:p>
            <a:pPr marL="0" indent="0">
              <a:buNone/>
            </a:pPr>
            <a:r>
              <a:rPr lang="en-US" dirty="0" smtClean="0">
                <a:latin typeface="Times New Roman" pitchFamily="18" charset="0"/>
                <a:cs typeface="Times New Roman" pitchFamily="18" charset="0"/>
              </a:rPr>
              <a:t>3. Diabetes </a:t>
            </a:r>
            <a:r>
              <a:rPr lang="en-US" dirty="0" err="1" smtClean="0">
                <a:latin typeface="Times New Roman" pitchFamily="18" charset="0"/>
                <a:cs typeface="Times New Roman" pitchFamily="18" charset="0"/>
              </a:rPr>
              <a:t>insipidus</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4. Chronic granulomatous disease </a:t>
            </a:r>
          </a:p>
          <a:p>
            <a:pPr marL="0" indent="0">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Colour</a:t>
            </a:r>
            <a:r>
              <a:rPr lang="en-US" dirty="0" smtClean="0">
                <a:latin typeface="Times New Roman" pitchFamily="18" charset="0"/>
                <a:cs typeface="Times New Roman" pitchFamily="18" charset="0"/>
              </a:rPr>
              <a:t> blindness </a:t>
            </a:r>
          </a:p>
          <a:p>
            <a:pPr marL="0" indent="0">
              <a:buNone/>
            </a:pPr>
            <a:r>
              <a:rPr lang="en-US" dirty="0" smtClean="0">
                <a:latin typeface="Times New Roman" pitchFamily="18" charset="0"/>
                <a:cs typeface="Times New Roman" pitchFamily="18" charset="0"/>
              </a:rPr>
              <a:t>6. </a:t>
            </a:r>
            <a:r>
              <a:rPr lang="en-US" dirty="0" err="1" smtClean="0">
                <a:latin typeface="Times New Roman" pitchFamily="18" charset="0"/>
                <a:cs typeface="Times New Roman" pitchFamily="18" charset="0"/>
              </a:rPr>
              <a:t>Bruton’s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agammaglobulinaemia</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7. Muscular dystrophies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4021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V. SEX-(X-) LINKED DOMINANT INHERITANCE </a:t>
            </a:r>
          </a:p>
          <a:p>
            <a:pPr marL="514350" indent="-514350">
              <a:buAutoNum type="arabicPeriod"/>
            </a:pPr>
            <a:r>
              <a:rPr lang="en-US" dirty="0" err="1" smtClean="0">
                <a:latin typeface="Times New Roman" pitchFamily="18" charset="0"/>
                <a:cs typeface="Times New Roman" pitchFamily="18" charset="0"/>
              </a:rPr>
              <a:t>Hypophosphataemic</a:t>
            </a:r>
            <a:r>
              <a:rPr lang="en-US" dirty="0" smtClean="0">
                <a:latin typeface="Times New Roman" pitchFamily="18" charset="0"/>
                <a:cs typeface="Times New Roman" pitchFamily="18" charset="0"/>
              </a:rPr>
              <a:t> rickets </a:t>
            </a:r>
          </a:p>
        </p:txBody>
      </p:sp>
    </p:spTree>
    <p:extLst>
      <p:ext uri="{BB962C8B-B14F-4D97-AF65-F5344CB8AC3E}">
        <p14:creationId xmlns:p14="http://schemas.microsoft.com/office/powerpoint/2010/main" val="2548263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000" b="1" dirty="0" smtClean="0">
                <a:latin typeface="Times New Roman" pitchFamily="18" charset="0"/>
                <a:cs typeface="Times New Roman" pitchFamily="18" charset="0"/>
              </a:rPr>
              <a:t>MULTIFACTORIAL INHERITANCE</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Some normal phenotypic characteristics have also multifactorial inheritance e.g. </a:t>
            </a:r>
            <a:r>
              <a:rPr lang="en-US" dirty="0" err="1" smtClean="0">
                <a:latin typeface="Times New Roman" pitchFamily="18" charset="0"/>
                <a:cs typeface="Times New Roman" pitchFamily="18" charset="0"/>
              </a:rPr>
              <a:t>colour</a:t>
            </a:r>
            <a:r>
              <a:rPr lang="en-US" dirty="0" smtClean="0">
                <a:latin typeface="Times New Roman" pitchFamily="18" charset="0"/>
                <a:cs typeface="Times New Roman" pitchFamily="18" charset="0"/>
              </a:rPr>
              <a:t> of hair, eye, skin, height and intelligence. </a:t>
            </a:r>
          </a:p>
          <a:p>
            <a:pPr>
              <a:buFont typeface="Wingdings" pitchFamily="2" charset="2"/>
              <a:buChar char="Ø"/>
            </a:pPr>
            <a:r>
              <a:rPr lang="en-US" dirty="0" smtClean="0">
                <a:latin typeface="Times New Roman" pitchFamily="18" charset="0"/>
                <a:cs typeface="Times New Roman" pitchFamily="18" charset="0"/>
              </a:rPr>
              <a:t>Multifactorial disorders are those disorders which result from the combined effect of genetic composition and environmental influences. </a:t>
            </a:r>
          </a:p>
        </p:txBody>
      </p:sp>
    </p:spTree>
    <p:extLst>
      <p:ext uri="{BB962C8B-B14F-4D97-AF65-F5344CB8AC3E}">
        <p14:creationId xmlns:p14="http://schemas.microsoft.com/office/powerpoint/2010/main" val="166013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latin typeface="Times New Roman" pitchFamily="18" charset="0"/>
                <a:cs typeface="Times New Roman" pitchFamily="18" charset="0"/>
              </a:rPr>
              <a:t>DEVELOPMENTAL DEFECTS</a:t>
            </a:r>
            <a:endParaRPr lang="en-US" sz="2800" b="1" dirty="0">
              <a:solidFill>
                <a:srgbClr val="FF0000"/>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Developmental defects are a group of abnormalities during </a:t>
            </a:r>
            <a:r>
              <a:rPr lang="en-US" dirty="0" err="1" smtClean="0">
                <a:latin typeface="Times New Roman" pitchFamily="18" charset="0"/>
                <a:cs typeface="Times New Roman" pitchFamily="18" charset="0"/>
              </a:rPr>
              <a:t>foetal</a:t>
            </a:r>
            <a:r>
              <a:rPr lang="en-US" dirty="0" smtClean="0">
                <a:latin typeface="Times New Roman" pitchFamily="18" charset="0"/>
                <a:cs typeface="Times New Roman" pitchFamily="18" charset="0"/>
              </a:rPr>
              <a:t> life due to errors in morphogenesis. </a:t>
            </a:r>
          </a:p>
          <a:p>
            <a:pPr>
              <a:buFont typeface="Wingdings" pitchFamily="2" charset="2"/>
              <a:buChar char="Ø"/>
            </a:pPr>
            <a:r>
              <a:rPr lang="en-US" dirty="0" smtClean="0">
                <a:latin typeface="Times New Roman" pitchFamily="18" charset="0"/>
                <a:cs typeface="Times New Roman" pitchFamily="18" charset="0"/>
              </a:rPr>
              <a:t>The branch of science dealing with the study of developmental anomalies is called teratology. </a:t>
            </a:r>
          </a:p>
        </p:txBody>
      </p:sp>
    </p:spTree>
    <p:extLst>
      <p:ext uri="{BB962C8B-B14F-4D97-AF65-F5344CB8AC3E}">
        <p14:creationId xmlns:p14="http://schemas.microsoft.com/office/powerpoint/2010/main" val="27418588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latin typeface="Times New Roman" pitchFamily="18" charset="0"/>
                <a:cs typeface="Times New Roman" pitchFamily="18" charset="0"/>
              </a:rPr>
              <a:t>Some common examples of such disorders in which environmental influences mask the mutant genes are as under: </a:t>
            </a:r>
          </a:p>
          <a:p>
            <a:pPr marL="514350" indent="-514350">
              <a:buAutoNum type="arabicPeriod"/>
            </a:pPr>
            <a:r>
              <a:rPr lang="en-US" dirty="0" smtClean="0">
                <a:latin typeface="Times New Roman" pitchFamily="18" charset="0"/>
                <a:cs typeface="Times New Roman" pitchFamily="18" charset="0"/>
              </a:rPr>
              <a:t>Cleft lip and cleft palate </a:t>
            </a:r>
          </a:p>
          <a:p>
            <a:pPr marL="0" indent="0">
              <a:buNone/>
            </a:pPr>
            <a:r>
              <a:rPr lang="en-US" dirty="0" smtClean="0">
                <a:latin typeface="Times New Roman" pitchFamily="18" charset="0"/>
                <a:cs typeface="Times New Roman" pitchFamily="18" charset="0"/>
              </a:rPr>
              <a:t>2. Pyloric stenosis </a:t>
            </a:r>
          </a:p>
          <a:p>
            <a:pPr marL="0" indent="0">
              <a:buNone/>
            </a:pPr>
            <a:r>
              <a:rPr lang="en-US" dirty="0" smtClean="0">
                <a:latin typeface="Times New Roman" pitchFamily="18" charset="0"/>
                <a:cs typeface="Times New Roman" pitchFamily="18" charset="0"/>
              </a:rPr>
              <a:t>3. Diabetes mellitus </a:t>
            </a:r>
          </a:p>
          <a:p>
            <a:pPr marL="0" indent="0">
              <a:buNone/>
            </a:pPr>
            <a:r>
              <a:rPr lang="en-US" dirty="0" smtClean="0">
                <a:latin typeface="Times New Roman" pitchFamily="18" charset="0"/>
                <a:cs typeface="Times New Roman" pitchFamily="18" charset="0"/>
              </a:rPr>
              <a:t>4. Hypertension </a:t>
            </a:r>
          </a:p>
          <a:p>
            <a:pPr marL="0" indent="0">
              <a:buNone/>
            </a:pPr>
            <a:r>
              <a:rPr lang="en-US" dirty="0" smtClean="0">
                <a:latin typeface="Times New Roman" pitchFamily="18" charset="0"/>
                <a:cs typeface="Times New Roman" pitchFamily="18" charset="0"/>
              </a:rPr>
              <a:t>5. Congenital heart disease </a:t>
            </a:r>
          </a:p>
          <a:p>
            <a:pPr marL="0" indent="0">
              <a:buNone/>
            </a:pPr>
            <a:r>
              <a:rPr lang="en-US" dirty="0" smtClean="0">
                <a:latin typeface="Times New Roman" pitchFamily="18" charset="0"/>
                <a:cs typeface="Times New Roman" pitchFamily="18" charset="0"/>
              </a:rPr>
              <a:t>6. Coronary heart disease.</a:t>
            </a:r>
          </a:p>
          <a:p>
            <a:endParaRPr lang="en-US" dirty="0"/>
          </a:p>
        </p:txBody>
      </p:sp>
    </p:spTree>
    <p:extLst>
      <p:ext uri="{BB962C8B-B14F-4D97-AF65-F5344CB8AC3E}">
        <p14:creationId xmlns:p14="http://schemas.microsoft.com/office/powerpoint/2010/main" val="22556128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900" b="1" dirty="0" smtClean="0">
                <a:latin typeface="Times New Roman" pitchFamily="18" charset="0"/>
                <a:cs typeface="Times New Roman" pitchFamily="18" charset="0"/>
              </a:rPr>
              <a:t>STORAGE DISEASES (INBORN ERRORS OF METABOLISM)</a:t>
            </a:r>
            <a:endParaRPr lang="en-US" dirty="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Storage diseases or inborn errors of metabolism are biochemically distinct groups of disorders occurring due to genetic defect in the metabolism of carbohydrates, lipids, and proteins resulting in intracellular accumulation of metabolites. </a:t>
            </a:r>
          </a:p>
        </p:txBody>
      </p:sp>
    </p:spTree>
    <p:extLst>
      <p:ext uri="{BB962C8B-B14F-4D97-AF65-F5344CB8AC3E}">
        <p14:creationId xmlns:p14="http://schemas.microsoft.com/office/powerpoint/2010/main" val="26725443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latin typeface="Times New Roman" pitchFamily="18" charset="0"/>
                <a:cs typeface="Times New Roman" pitchFamily="18" charset="0"/>
              </a:rPr>
              <a:t>These substances may collect within the cells throughout the body but most commonly affected organ or site is the one where the stored material is normally found and degraded. </a:t>
            </a:r>
          </a:p>
          <a:p>
            <a:pPr>
              <a:buFont typeface="Wingdings" pitchFamily="2" charset="2"/>
              <a:buChar char="Ø"/>
            </a:pPr>
            <a:r>
              <a:rPr lang="en-US" dirty="0" smtClean="0">
                <a:latin typeface="Times New Roman" pitchFamily="18" charset="0"/>
                <a:cs typeface="Times New Roman" pitchFamily="18" charset="0"/>
              </a:rPr>
              <a:t>Since lysosomes comprise the chief site of intracellular digestion (autophagy as well as </a:t>
            </a:r>
            <a:r>
              <a:rPr lang="en-US" dirty="0" err="1" smtClean="0">
                <a:latin typeface="Times New Roman" pitchFamily="18" charset="0"/>
                <a:cs typeface="Times New Roman" pitchFamily="18" charset="0"/>
              </a:rPr>
              <a:t>heterophagy</a:t>
            </a:r>
            <a:r>
              <a:rPr lang="en-US" dirty="0" smtClean="0">
                <a:latin typeface="Times New Roman" pitchFamily="18" charset="0"/>
                <a:cs typeface="Times New Roman" pitchFamily="18" charset="0"/>
              </a:rPr>
              <a:t>), the material is naturally stored in the lysosomes, and hence the generic name ‘</a:t>
            </a:r>
            <a:r>
              <a:rPr lang="en-US" dirty="0" err="1" smtClean="0">
                <a:latin typeface="Times New Roman" pitchFamily="18" charset="0"/>
                <a:cs typeface="Times New Roman" pitchFamily="18" charset="0"/>
              </a:rPr>
              <a:t>lysosomal</a:t>
            </a:r>
            <a:r>
              <a:rPr lang="en-US" dirty="0" smtClean="0">
                <a:latin typeface="Times New Roman" pitchFamily="18" charset="0"/>
                <a:cs typeface="Times New Roman" pitchFamily="18" charset="0"/>
              </a:rPr>
              <a:t> storage diseases’. </a:t>
            </a:r>
          </a:p>
          <a:p>
            <a:endParaRPr lang="en-US" dirty="0"/>
          </a:p>
        </p:txBody>
      </p:sp>
    </p:spTree>
    <p:extLst>
      <p:ext uri="{BB962C8B-B14F-4D97-AF65-F5344CB8AC3E}">
        <p14:creationId xmlns:p14="http://schemas.microsoft.com/office/powerpoint/2010/main" val="2533294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Cells of mononuclear-phagocyte system are particularly rich in lysosomes; therefore, </a:t>
            </a:r>
            <a:r>
              <a:rPr lang="en-US" dirty="0" err="1" smtClean="0">
                <a:latin typeface="Times New Roman" pitchFamily="18" charset="0"/>
                <a:cs typeface="Times New Roman" pitchFamily="18" charset="0"/>
              </a:rPr>
              <a:t>reticuloendothelial</a:t>
            </a:r>
            <a:r>
              <a:rPr lang="en-US" dirty="0" smtClean="0">
                <a:latin typeface="Times New Roman" pitchFamily="18" charset="0"/>
                <a:cs typeface="Times New Roman" pitchFamily="18" charset="0"/>
              </a:rPr>
              <a:t> organs containing numerous phagocytic cells like the liver and spleen are most commonly involved in storage disease.</a:t>
            </a:r>
          </a:p>
          <a:p>
            <a:endParaRPr lang="en-US" dirty="0"/>
          </a:p>
        </p:txBody>
      </p:sp>
    </p:spTree>
    <p:extLst>
      <p:ext uri="{BB962C8B-B14F-4D97-AF65-F5344CB8AC3E}">
        <p14:creationId xmlns:p14="http://schemas.microsoft.com/office/powerpoint/2010/main" val="685921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 All the storage diseases occur either as a result of autosomal recessive, or sex-(X-) linked recessive genetic transmission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029463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latin typeface="Times New Roman" pitchFamily="18" charset="0"/>
                <a:cs typeface="Times New Roman" pitchFamily="18" charset="0"/>
              </a:rPr>
              <a:t>A few important forms of storage diseases are:</a:t>
            </a:r>
          </a:p>
          <a:p>
            <a:pPr marL="514350" indent="-514350">
              <a:buAutoNum type="arabicPeriod"/>
            </a:pPr>
            <a:r>
              <a:rPr lang="en-US" sz="2600" b="1" dirty="0" smtClean="0">
                <a:latin typeface="Times New Roman" pitchFamily="18" charset="0"/>
                <a:cs typeface="Times New Roman" pitchFamily="18" charset="0"/>
              </a:rPr>
              <a:t>GLYCOGEN STORAGE DISEASES (GLYCOGENOSES)</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These are a group of inherited disorders in which there is defective glucose metabolism resulting in excessive intracellular accumulation of glycogen in various tissues. </a:t>
            </a:r>
          </a:p>
        </p:txBody>
      </p:sp>
    </p:spTree>
    <p:extLst>
      <p:ext uri="{BB962C8B-B14F-4D97-AF65-F5344CB8AC3E}">
        <p14:creationId xmlns:p14="http://schemas.microsoft.com/office/powerpoint/2010/main" val="696588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latin typeface="Times New Roman" pitchFamily="18" charset="0"/>
                <a:cs typeface="Times New Roman" pitchFamily="18" charset="0"/>
              </a:rPr>
              <a:t>Based on specific enzyme deficiencies, glycogen storage diseases are divided into:</a:t>
            </a:r>
          </a:p>
          <a:p>
            <a:pPr marL="0" indent="0">
              <a:buNone/>
            </a:pPr>
            <a:r>
              <a:rPr lang="en-US" dirty="0" smtClean="0">
                <a:latin typeface="Times New Roman" pitchFamily="18" charset="0"/>
                <a:cs typeface="Times New Roman" pitchFamily="18" charset="0"/>
              </a:rPr>
              <a:t>1. Hepatic forms which are </a:t>
            </a:r>
            <a:r>
              <a:rPr lang="en-US" dirty="0" err="1" smtClean="0">
                <a:latin typeface="Times New Roman" pitchFamily="18" charset="0"/>
                <a:cs typeface="Times New Roman" pitchFamily="18" charset="0"/>
              </a:rPr>
              <a:t>characterised</a:t>
            </a:r>
            <a:r>
              <a:rPr lang="en-US" dirty="0" smtClean="0">
                <a:latin typeface="Times New Roman" pitchFamily="18" charset="0"/>
                <a:cs typeface="Times New Roman" pitchFamily="18" charset="0"/>
              </a:rPr>
              <a:t> by inherited deficiency of hepatic enzymes required for synthesis of glycogen for storage (e.g. von </a:t>
            </a:r>
            <a:r>
              <a:rPr lang="en-US" dirty="0" err="1" smtClean="0">
                <a:latin typeface="Times New Roman" pitchFamily="18" charset="0"/>
                <a:cs typeface="Times New Roman" pitchFamily="18" charset="0"/>
              </a:rPr>
              <a:t>Gierke’s</a:t>
            </a:r>
            <a:r>
              <a:rPr lang="en-US" dirty="0" smtClean="0">
                <a:latin typeface="Times New Roman" pitchFamily="18" charset="0"/>
                <a:cs typeface="Times New Roman" pitchFamily="18" charset="0"/>
              </a:rPr>
              <a:t> disease or type I </a:t>
            </a:r>
            <a:r>
              <a:rPr lang="en-US" dirty="0" err="1" smtClean="0">
                <a:latin typeface="Times New Roman" pitchFamily="18" charset="0"/>
                <a:cs typeface="Times New Roman" pitchFamily="18" charset="0"/>
              </a:rPr>
              <a:t>glycogenosis</a:t>
            </a:r>
            <a:r>
              <a:rPr lang="en-US" dirty="0" smtClean="0">
                <a:latin typeface="Times New Roman" pitchFamily="18" charset="0"/>
                <a:cs typeface="Times New Roman" pitchFamily="18" charset="0"/>
              </a:rPr>
              <a:t>) or due to lack of hepatic enzymes necessary for breakdown of glycogen into glucose (e.g. type VI </a:t>
            </a:r>
            <a:r>
              <a:rPr lang="en-US" dirty="0" err="1" smtClean="0">
                <a:latin typeface="Times New Roman" pitchFamily="18" charset="0"/>
                <a:cs typeface="Times New Roman" pitchFamily="18" charset="0"/>
              </a:rPr>
              <a:t>glycogenosis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393463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Myopathic</a:t>
            </a:r>
            <a:r>
              <a:rPr lang="en-US" dirty="0" smtClean="0">
                <a:latin typeface="Times New Roman" pitchFamily="18" charset="0"/>
                <a:cs typeface="Times New Roman" pitchFamily="18" charset="0"/>
              </a:rPr>
              <a:t> forms on the other hand, are those disorders in which there is genetic deficiency of glycolysis to form lactate in the striated muscle resulting in accumulation of glycogen in the muscles (e.g. </a:t>
            </a:r>
            <a:r>
              <a:rPr lang="en-US" dirty="0" err="1" smtClean="0">
                <a:latin typeface="Times New Roman" pitchFamily="18" charset="0"/>
                <a:cs typeface="Times New Roman" pitchFamily="18" charset="0"/>
              </a:rPr>
              <a:t>McArdle’s</a:t>
            </a:r>
            <a:r>
              <a:rPr lang="en-US" dirty="0" smtClean="0">
                <a:latin typeface="Times New Roman" pitchFamily="18" charset="0"/>
                <a:cs typeface="Times New Roman" pitchFamily="18" charset="0"/>
              </a:rPr>
              <a:t> disease or type V </a:t>
            </a:r>
            <a:r>
              <a:rPr lang="en-US" dirty="0" err="1" smtClean="0">
                <a:latin typeface="Times New Roman" pitchFamily="18" charset="0"/>
                <a:cs typeface="Times New Roman" pitchFamily="18" charset="0"/>
              </a:rPr>
              <a:t>glycogenosis</a:t>
            </a:r>
            <a:r>
              <a:rPr lang="en-US" dirty="0" smtClean="0">
                <a:latin typeface="Times New Roman" pitchFamily="18" charset="0"/>
                <a:cs typeface="Times New Roman" pitchFamily="18" charset="0"/>
              </a:rPr>
              <a:t>, type VII disease).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892602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3. Other forms are those in which glycogen storage does not occur by either hepatic or </a:t>
            </a:r>
            <a:r>
              <a:rPr lang="en-US" dirty="0" err="1" smtClean="0">
                <a:latin typeface="Times New Roman" pitchFamily="18" charset="0"/>
                <a:cs typeface="Times New Roman" pitchFamily="18" charset="0"/>
              </a:rPr>
              <a:t>myopathic</a:t>
            </a:r>
            <a:r>
              <a:rPr lang="en-US" dirty="0" smtClean="0">
                <a:latin typeface="Times New Roman" pitchFamily="18" charset="0"/>
                <a:cs typeface="Times New Roman" pitchFamily="18" charset="0"/>
              </a:rPr>
              <a:t> mechanisms.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26148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Certain chemicals, drugs, physical and biologic agents are known to induce such birth defects and are called teratogens. </a:t>
            </a:r>
          </a:p>
          <a:p>
            <a:pPr>
              <a:buFont typeface="Wingdings" pitchFamily="2" charset="2"/>
              <a:buChar char="Ø"/>
            </a:pPr>
            <a:r>
              <a:rPr lang="en-US" dirty="0" smtClean="0">
                <a:latin typeface="Times New Roman" pitchFamily="18" charset="0"/>
                <a:cs typeface="Times New Roman" pitchFamily="18" charset="0"/>
              </a:rPr>
              <a:t>The morphologic abnormality or defect in an organ or anatomic region of the body so produced is called malformation</a:t>
            </a:r>
          </a:p>
          <a:p>
            <a:endParaRPr lang="en-US" dirty="0"/>
          </a:p>
        </p:txBody>
      </p:sp>
    </p:spTree>
    <p:extLst>
      <p:ext uri="{BB962C8B-B14F-4D97-AF65-F5344CB8AC3E}">
        <p14:creationId xmlns:p14="http://schemas.microsoft.com/office/powerpoint/2010/main" val="371005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i="1" dirty="0" smtClean="0">
                <a:solidFill>
                  <a:srgbClr val="0070C0"/>
                </a:solidFill>
                <a:latin typeface="Times New Roman" pitchFamily="18" charset="0"/>
                <a:cs typeface="Times New Roman" pitchFamily="18" charset="0"/>
              </a:rPr>
              <a:t>PATHOGENESIS</a:t>
            </a:r>
            <a:r>
              <a:rPr lang="en-US" dirty="0" smtClean="0">
                <a:latin typeface="Times New Roman" pitchFamily="18" charset="0"/>
                <a:cs typeface="Times New Roman" pitchFamily="18" charset="0"/>
              </a:rPr>
              <a:t> </a:t>
            </a:r>
          </a:p>
          <a:p>
            <a:pPr>
              <a:buFont typeface="Wingdings" pitchFamily="2" charset="2"/>
              <a:buChar char="Ø"/>
            </a:pPr>
            <a:r>
              <a:rPr lang="en-US" dirty="0" smtClean="0">
                <a:latin typeface="Times New Roman" pitchFamily="18" charset="0"/>
                <a:cs typeface="Times New Roman" pitchFamily="18" charset="0"/>
              </a:rPr>
              <a:t>The teratogens may result in one of the following outcomes: </a:t>
            </a:r>
          </a:p>
          <a:p>
            <a:pPr marL="571500" indent="-571500">
              <a:buAutoNum type="romanLcParenR"/>
            </a:pPr>
            <a:r>
              <a:rPr lang="en-US" dirty="0" smtClean="0">
                <a:latin typeface="Times New Roman" pitchFamily="18" charset="0"/>
                <a:cs typeface="Times New Roman" pitchFamily="18" charset="0"/>
              </a:rPr>
              <a:t>Intrauterine death </a:t>
            </a:r>
          </a:p>
          <a:p>
            <a:pPr marL="0" indent="0">
              <a:buNone/>
            </a:pPr>
            <a:r>
              <a:rPr lang="en-US" dirty="0" smtClean="0">
                <a:latin typeface="Times New Roman" pitchFamily="18" charset="0"/>
                <a:cs typeface="Times New Roman" pitchFamily="18" charset="0"/>
              </a:rPr>
              <a:t>ii) Intrauterine growth retardation (IUGR) </a:t>
            </a:r>
          </a:p>
          <a:p>
            <a:pPr marL="0" indent="0">
              <a:buNone/>
            </a:pPr>
            <a:r>
              <a:rPr lang="en-US" dirty="0" smtClean="0">
                <a:latin typeface="Times New Roman" pitchFamily="18" charset="0"/>
                <a:cs typeface="Times New Roman" pitchFamily="18" charset="0"/>
              </a:rPr>
              <a:t>iii) Functional defects </a:t>
            </a:r>
          </a:p>
          <a:p>
            <a:pPr marL="0" indent="0">
              <a:buNone/>
            </a:pPr>
            <a:r>
              <a:rPr lang="en-US" dirty="0" smtClean="0">
                <a:latin typeface="Times New Roman" pitchFamily="18" charset="0"/>
                <a:cs typeface="Times New Roman" pitchFamily="18" charset="0"/>
              </a:rPr>
              <a:t>iv) Malformation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7452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latin typeface="Times New Roman" pitchFamily="18" charset="0"/>
                <a:cs typeface="Times New Roman" pitchFamily="18" charset="0"/>
              </a:rPr>
              <a:t>The effects of teratogens in inducing developmental defects are related to the following factors:</a:t>
            </a:r>
          </a:p>
          <a:p>
            <a:pPr marL="571500" indent="-571500">
              <a:buAutoNum type="romanLcParenR"/>
            </a:pPr>
            <a:r>
              <a:rPr lang="en-US" dirty="0" smtClean="0">
                <a:latin typeface="Times New Roman" pitchFamily="18" charset="0"/>
                <a:cs typeface="Times New Roman" pitchFamily="18" charset="0"/>
              </a:rPr>
              <a:t>Variable individual susceptibility to teratogen: </a:t>
            </a:r>
          </a:p>
          <a:p>
            <a:pPr>
              <a:buFont typeface="Wingdings" pitchFamily="2" charset="2"/>
              <a:buChar char="Ø"/>
            </a:pPr>
            <a:r>
              <a:rPr lang="en-US" dirty="0" smtClean="0">
                <a:latin typeface="Times New Roman" pitchFamily="18" charset="0"/>
                <a:cs typeface="Times New Roman" pitchFamily="18" charset="0"/>
              </a:rPr>
              <a:t>All patients exposed to the same teratogen do not develop birth defect. </a:t>
            </a:r>
          </a:p>
          <a:p>
            <a:pPr marL="0" indent="0">
              <a:buNone/>
            </a:pPr>
            <a:r>
              <a:rPr lang="en-US" dirty="0" smtClean="0">
                <a:latin typeface="Times New Roman" pitchFamily="18" charset="0"/>
                <a:cs typeface="Times New Roman" pitchFamily="18" charset="0"/>
              </a:rPr>
              <a:t>ii) Intrauterine stage at which patient is exposed to teratogen: </a:t>
            </a:r>
          </a:p>
          <a:p>
            <a:pPr>
              <a:buFont typeface="Wingdings" pitchFamily="2" charset="2"/>
              <a:buChar char="Ø"/>
            </a:pPr>
            <a:r>
              <a:rPr lang="en-US" dirty="0" smtClean="0">
                <a:latin typeface="Times New Roman" pitchFamily="18" charset="0"/>
                <a:cs typeface="Times New Roman" pitchFamily="18" charset="0"/>
              </a:rPr>
              <a:t>Most teratogens induce birth defects during the first trimester of pregnancy. </a:t>
            </a:r>
          </a:p>
          <a:p>
            <a:endParaRPr lang="en-US" dirty="0"/>
          </a:p>
        </p:txBody>
      </p:sp>
    </p:spTree>
    <p:extLst>
      <p:ext uri="{BB962C8B-B14F-4D97-AF65-F5344CB8AC3E}">
        <p14:creationId xmlns:p14="http://schemas.microsoft.com/office/powerpoint/2010/main" val="140996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iii) Dose of teratogen: </a:t>
            </a:r>
          </a:p>
          <a:p>
            <a:pPr>
              <a:buFont typeface="Wingdings" pitchFamily="2" charset="2"/>
              <a:buChar char="Ø"/>
            </a:pPr>
            <a:r>
              <a:rPr lang="en-US" dirty="0" smtClean="0">
                <a:latin typeface="Times New Roman" pitchFamily="18" charset="0"/>
                <a:cs typeface="Times New Roman" pitchFamily="18" charset="0"/>
              </a:rPr>
              <a:t>Higher the exposure dose of teratogen, greater the chances of inducing birth defects. </a:t>
            </a:r>
          </a:p>
          <a:p>
            <a:pPr marL="0" indent="0">
              <a:buNone/>
            </a:pPr>
            <a:r>
              <a:rPr lang="en-US" dirty="0" smtClean="0">
                <a:latin typeface="Times New Roman" pitchFamily="18" charset="0"/>
                <a:cs typeface="Times New Roman" pitchFamily="18" charset="0"/>
              </a:rPr>
              <a:t>iv) Specificity of developmental defect for specific teratogen: </a:t>
            </a:r>
          </a:p>
          <a:p>
            <a:pPr>
              <a:buFont typeface="Wingdings" pitchFamily="2" charset="2"/>
              <a:buChar char="Ø"/>
            </a:pPr>
            <a:r>
              <a:rPr lang="en-US" dirty="0" smtClean="0">
                <a:latin typeface="Times New Roman" pitchFamily="18" charset="0"/>
                <a:cs typeface="Times New Roman" pitchFamily="18" charset="0"/>
              </a:rPr>
              <a:t>A particular teratogen acts in a particular way and induces the same specific developmental defect.</a:t>
            </a:r>
          </a:p>
          <a:p>
            <a:endParaRPr lang="en-US" dirty="0"/>
          </a:p>
        </p:txBody>
      </p:sp>
    </p:spTree>
    <p:extLst>
      <p:ext uri="{BB962C8B-B14F-4D97-AF65-F5344CB8AC3E}">
        <p14:creationId xmlns:p14="http://schemas.microsoft.com/office/powerpoint/2010/main" val="115351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CLASSIFICATION</a:t>
            </a:r>
            <a:endParaRPr lang="en-US" sz="3200" b="1"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latin typeface="Times New Roman" pitchFamily="18" charset="0"/>
                <a:cs typeface="Times New Roman" pitchFamily="18" charset="0"/>
              </a:rPr>
              <a:t>Various developmental anomalies resulting from </a:t>
            </a:r>
            <a:r>
              <a:rPr lang="en-US" dirty="0" err="1" smtClean="0">
                <a:latin typeface="Times New Roman" pitchFamily="18" charset="0"/>
                <a:cs typeface="Times New Roman" pitchFamily="18" charset="0"/>
              </a:rPr>
              <a:t>teratogenic</a:t>
            </a:r>
            <a:r>
              <a:rPr lang="en-US" dirty="0" smtClean="0">
                <a:latin typeface="Times New Roman" pitchFamily="18" charset="0"/>
                <a:cs typeface="Times New Roman" pitchFamily="18" charset="0"/>
              </a:rPr>
              <a:t> effects are </a:t>
            </a:r>
            <a:r>
              <a:rPr lang="en-US" dirty="0" err="1" smtClean="0">
                <a:latin typeface="Times New Roman" pitchFamily="18" charset="0"/>
                <a:cs typeface="Times New Roman" pitchFamily="18" charset="0"/>
              </a:rPr>
              <a:t>categorised</a:t>
            </a:r>
            <a:r>
              <a:rPr lang="en-US" dirty="0" smtClean="0">
                <a:latin typeface="Times New Roman" pitchFamily="18" charset="0"/>
                <a:cs typeface="Times New Roman" pitchFamily="18" charset="0"/>
              </a:rPr>
              <a:t> as under: </a:t>
            </a:r>
          </a:p>
          <a:p>
            <a:pPr marL="514350" indent="-514350">
              <a:buAutoNum type="arabicPeriod"/>
            </a:pPr>
            <a:r>
              <a:rPr lang="en-US" dirty="0" smtClean="0">
                <a:solidFill>
                  <a:srgbClr val="0070C0"/>
                </a:solidFill>
                <a:latin typeface="Times New Roman" pitchFamily="18" charset="0"/>
                <a:cs typeface="Times New Roman" pitchFamily="18" charset="0"/>
              </a:rPr>
              <a:t>Agenesis</a:t>
            </a:r>
            <a:r>
              <a:rPr lang="en-US" dirty="0" smtClean="0">
                <a:latin typeface="Times New Roman" pitchFamily="18" charset="0"/>
                <a:cs typeface="Times New Roman" pitchFamily="18" charset="0"/>
              </a:rPr>
              <a:t> means the complete absence of an organ e.g. unilateral or bilateral agenesis of kidney.</a:t>
            </a:r>
          </a:p>
          <a:p>
            <a:pPr marL="514350" indent="-514350">
              <a:buAutoNum type="arabicPeriod"/>
            </a:pPr>
            <a:r>
              <a:rPr lang="en-US" dirty="0" smtClean="0">
                <a:latin typeface="Times New Roman" pitchFamily="18" charset="0"/>
                <a:cs typeface="Times New Roman" pitchFamily="18" charset="0"/>
              </a:rPr>
              <a:t> </a:t>
            </a:r>
            <a:r>
              <a:rPr lang="en-US" dirty="0" smtClean="0">
                <a:solidFill>
                  <a:srgbClr val="0070C0"/>
                </a:solidFill>
                <a:latin typeface="Times New Roman" pitchFamily="18" charset="0"/>
                <a:cs typeface="Times New Roman" pitchFamily="18" charset="0"/>
              </a:rPr>
              <a:t>Aplasia</a:t>
            </a:r>
            <a:r>
              <a:rPr lang="en-US" dirty="0" smtClean="0">
                <a:latin typeface="Times New Roman" pitchFamily="18" charset="0"/>
                <a:cs typeface="Times New Roman" pitchFamily="18" charset="0"/>
              </a:rPr>
              <a:t> is the absence of development of an organ with presence of rudiment e.g. aplasia of lung with rudimentary bronchus. </a:t>
            </a:r>
          </a:p>
          <a:p>
            <a:pPr marL="514350" indent="-514350">
              <a:buAutoNum type="arabicPeriod"/>
            </a:pPr>
            <a:r>
              <a:rPr lang="en-US" dirty="0" smtClean="0">
                <a:solidFill>
                  <a:srgbClr val="0070C0"/>
                </a:solidFill>
                <a:latin typeface="Times New Roman" pitchFamily="18" charset="0"/>
                <a:cs typeface="Times New Roman" pitchFamily="18" charset="0"/>
              </a:rPr>
              <a:t>Hypoplasia</a:t>
            </a:r>
            <a:r>
              <a:rPr lang="en-US" dirty="0" smtClean="0">
                <a:latin typeface="Times New Roman" pitchFamily="18" charset="0"/>
                <a:cs typeface="Times New Roman" pitchFamily="18" charset="0"/>
              </a:rPr>
              <a:t> is incomplete development of an organ not reaching the normal adult size e.g. </a:t>
            </a:r>
            <a:r>
              <a:rPr lang="en-US" dirty="0" err="1" smtClean="0">
                <a:latin typeface="Times New Roman" pitchFamily="18" charset="0"/>
                <a:cs typeface="Times New Roman" pitchFamily="18" charset="0"/>
              </a:rPr>
              <a:t>microglossia</a:t>
            </a:r>
            <a:r>
              <a:rPr lang="en-US" dirty="0" smtClean="0">
                <a:latin typeface="Times New Roman" pitchFamily="18" charset="0"/>
                <a:cs typeface="Times New Roman" pitchFamily="18" charset="0"/>
              </a:rPr>
              <a:t>. </a:t>
            </a:r>
          </a:p>
          <a:p>
            <a:pPr marL="514350" indent="-514350">
              <a:buAutoNum type="arabicPeriod"/>
            </a:pPr>
            <a:r>
              <a:rPr lang="en-US" dirty="0" smtClean="0">
                <a:solidFill>
                  <a:srgbClr val="0070C0"/>
                </a:solidFill>
                <a:latin typeface="Times New Roman" pitchFamily="18" charset="0"/>
                <a:cs typeface="Times New Roman" pitchFamily="18" charset="0"/>
              </a:rPr>
              <a:t>Atresia</a:t>
            </a:r>
            <a:r>
              <a:rPr lang="en-US" dirty="0" smtClean="0">
                <a:latin typeface="Times New Roman" pitchFamily="18" charset="0"/>
                <a:cs typeface="Times New Roman" pitchFamily="18" charset="0"/>
              </a:rPr>
              <a:t> refers to incomplete formation of lumen in hollow </a:t>
            </a:r>
            <a:r>
              <a:rPr lang="en-US" dirty="0" err="1" smtClean="0">
                <a:latin typeface="Times New Roman" pitchFamily="18" charset="0"/>
                <a:cs typeface="Times New Roman" pitchFamily="18" charset="0"/>
              </a:rPr>
              <a:t>viscus</a:t>
            </a:r>
            <a:r>
              <a:rPr lang="en-US" dirty="0" smtClean="0">
                <a:latin typeface="Times New Roman" pitchFamily="18" charset="0"/>
                <a:cs typeface="Times New Roman" pitchFamily="18" charset="0"/>
              </a:rPr>
              <a:t> e.g. </a:t>
            </a:r>
            <a:r>
              <a:rPr lang="en-US" dirty="0" err="1" smtClean="0">
                <a:latin typeface="Times New Roman" pitchFamily="18" charset="0"/>
                <a:cs typeface="Times New Roman" pitchFamily="18" charset="0"/>
              </a:rPr>
              <a:t>oesophageal</a:t>
            </a:r>
            <a:r>
              <a:rPr lang="en-US" dirty="0" smtClean="0">
                <a:latin typeface="Times New Roman" pitchFamily="18" charset="0"/>
                <a:cs typeface="Times New Roman" pitchFamily="18" charset="0"/>
              </a:rPr>
              <a:t> atresia. </a:t>
            </a:r>
          </a:p>
        </p:txBody>
      </p:sp>
    </p:spTree>
    <p:extLst>
      <p:ext uri="{BB962C8B-B14F-4D97-AF65-F5344CB8AC3E}">
        <p14:creationId xmlns:p14="http://schemas.microsoft.com/office/powerpoint/2010/main" val="1389351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2348</Words>
  <Application>Microsoft Office PowerPoint</Application>
  <PresentationFormat>On-screen Show (4:3)</PresentationFormat>
  <Paragraphs>161</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GENETIC DISORDERS</vt:lpstr>
      <vt:lpstr>PowerPoint Presentation</vt:lpstr>
      <vt:lpstr>PowerPoint Presentation</vt:lpstr>
      <vt:lpstr>DEVELOPMENTAL DEFECTS</vt:lpstr>
      <vt:lpstr>PowerPoint Presentation</vt:lpstr>
      <vt:lpstr>PowerPoint Presentation</vt:lpstr>
      <vt:lpstr>PowerPoint Presentation</vt:lpstr>
      <vt:lpstr>PowerPoint Presentation</vt:lpstr>
      <vt:lpstr>CLASSIFICATION</vt:lpstr>
      <vt:lpstr>PowerPoint Presentation</vt:lpstr>
      <vt:lpstr>EXAMPLES OF DEVELOPMENTAL DEFECTS</vt:lpstr>
      <vt:lpstr>PowerPoint Presentation</vt:lpstr>
      <vt:lpstr>PowerPoint Presentation</vt:lpstr>
      <vt:lpstr>PowerPoint Presentation</vt:lpstr>
      <vt:lpstr>CYTOGENETIC (KARYOTYPIC) ABNORMALITIES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SINGLE-GENE DEFECTS (MENDELIAN DISORDERS)</vt:lpstr>
      <vt:lpstr>PowerPoint Presentation</vt:lpstr>
      <vt:lpstr>INHERITANCE PATTERN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 DISORDERS</dc:title>
  <dc:creator>Hp</dc:creator>
  <cp:lastModifiedBy>Hp</cp:lastModifiedBy>
  <cp:revision>63</cp:revision>
  <dcterms:created xsi:type="dcterms:W3CDTF">2021-06-22T05:56:46Z</dcterms:created>
  <dcterms:modified xsi:type="dcterms:W3CDTF">2021-06-23T05:47:59Z</dcterms:modified>
</cp:coreProperties>
</file>