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5" r:id="rId39"/>
    <p:sldId id="274" r:id="rId40"/>
    <p:sldId id="276" r:id="rId41"/>
    <p:sldId id="308" r:id="rId42"/>
    <p:sldId id="277" r:id="rId43"/>
    <p:sldId id="278" r:id="rId44"/>
    <p:sldId id="279" r:id="rId45"/>
    <p:sldId id="280" r:id="rId46"/>
    <p:sldId id="281" r:id="rId47"/>
    <p:sldId id="282" r:id="rId48"/>
    <p:sldId id="283" r:id="rId49"/>
    <p:sldId id="284" r:id="rId50"/>
    <p:sldId id="285" r:id="rId51"/>
    <p:sldId id="286" r:id="rId52"/>
    <p:sldId id="330" r:id="rId53"/>
    <p:sldId id="331" r:id="rId54"/>
    <p:sldId id="332" r:id="rId55"/>
    <p:sldId id="309" r:id="rId56"/>
    <p:sldId id="310" r:id="rId57"/>
    <p:sldId id="311" r:id="rId58"/>
    <p:sldId id="312" r:id="rId59"/>
    <p:sldId id="314" r:id="rId60"/>
    <p:sldId id="313" r:id="rId61"/>
    <p:sldId id="315" r:id="rId62"/>
    <p:sldId id="316" r:id="rId63"/>
    <p:sldId id="318" r:id="rId64"/>
    <p:sldId id="317" r:id="rId65"/>
    <p:sldId id="320" r:id="rId66"/>
    <p:sldId id="321" r:id="rId67"/>
    <p:sldId id="322" r:id="rId68"/>
    <p:sldId id="325" r:id="rId69"/>
    <p:sldId id="323" r:id="rId70"/>
    <p:sldId id="324" r:id="rId71"/>
    <p:sldId id="326" r:id="rId72"/>
    <p:sldId id="327" r:id="rId73"/>
    <p:sldId id="328" r:id="rId74"/>
    <p:sldId id="329" r:id="rId75"/>
    <p:sldId id="333" r:id="rId76"/>
    <p:sldId id="334" r:id="rId77"/>
    <p:sldId id="335" r:id="rId78"/>
    <p:sldId id="336" r:id="rId79"/>
    <p:sldId id="337" r:id="rId80"/>
    <p:sldId id="340" r:id="rId81"/>
    <p:sldId id="338" r:id="rId82"/>
    <p:sldId id="339"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751F5A6-54C4-4F05-BCC6-B83080A9D81C}" type="datetimeFigureOut">
              <a:rPr lang="en-US" smtClean="0"/>
              <a:pPr/>
              <a:t>11/10/2019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900C6A-8571-4A13-8B6F-402215FE2B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51F5A6-54C4-4F05-BCC6-B83080A9D81C}"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00C6A-8571-4A13-8B6F-402215FE2B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751F5A6-54C4-4F05-BCC6-B83080A9D81C}" type="datetimeFigureOut">
              <a:rPr lang="en-US" smtClean="0"/>
              <a:pPr/>
              <a:t>11/10/2019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7900C6A-8571-4A13-8B6F-402215FE2B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51F5A6-54C4-4F05-BCC6-B83080A9D81C}"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900C6A-8571-4A13-8B6F-402215FE2B2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751F5A6-54C4-4F05-BCC6-B83080A9D81C}" type="datetimeFigureOut">
              <a:rPr lang="en-US" smtClean="0"/>
              <a:pPr/>
              <a:t>11/10/2019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900C6A-8571-4A13-8B6F-402215FE2B2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751F5A6-54C4-4F05-BCC6-B83080A9D81C}" type="datetimeFigureOut">
              <a:rPr lang="en-US" smtClean="0"/>
              <a:pPr/>
              <a:t>11/10/2019</a:t>
            </a:fld>
            <a:endParaRPr lang="en-US"/>
          </a:p>
        </p:txBody>
      </p:sp>
      <p:sp>
        <p:nvSpPr>
          <p:cNvPr id="10" name="Slide Number Placeholder 9"/>
          <p:cNvSpPr>
            <a:spLocks noGrp="1"/>
          </p:cNvSpPr>
          <p:nvPr>
            <p:ph type="sldNum" sz="quarter" idx="16"/>
          </p:nvPr>
        </p:nvSpPr>
        <p:spPr/>
        <p:txBody>
          <a:bodyPr rtlCol="0"/>
          <a:lstStyle/>
          <a:p>
            <a:fld id="{57900C6A-8571-4A13-8B6F-402215FE2B2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751F5A6-54C4-4F05-BCC6-B83080A9D81C}" type="datetimeFigureOut">
              <a:rPr lang="en-US" smtClean="0"/>
              <a:pPr/>
              <a:t>11/10/2019</a:t>
            </a:fld>
            <a:endParaRPr lang="en-US"/>
          </a:p>
        </p:txBody>
      </p:sp>
      <p:sp>
        <p:nvSpPr>
          <p:cNvPr id="12" name="Slide Number Placeholder 11"/>
          <p:cNvSpPr>
            <a:spLocks noGrp="1"/>
          </p:cNvSpPr>
          <p:nvPr>
            <p:ph type="sldNum" sz="quarter" idx="16"/>
          </p:nvPr>
        </p:nvSpPr>
        <p:spPr/>
        <p:txBody>
          <a:bodyPr rtlCol="0"/>
          <a:lstStyle/>
          <a:p>
            <a:fld id="{57900C6A-8571-4A13-8B6F-402215FE2B2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51F5A6-54C4-4F05-BCC6-B83080A9D81C}" type="datetimeFigureOut">
              <a:rPr lang="en-US" smtClean="0"/>
              <a:pPr/>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900C6A-8571-4A13-8B6F-402215FE2B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1F5A6-54C4-4F05-BCC6-B83080A9D81C}" type="datetimeFigureOut">
              <a:rPr lang="en-US" smtClean="0"/>
              <a:pPr/>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900C6A-8571-4A13-8B6F-402215FE2B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51F5A6-54C4-4F05-BCC6-B83080A9D81C}" type="datetimeFigureOut">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900C6A-8571-4A13-8B6F-402215FE2B2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751F5A6-54C4-4F05-BCC6-B83080A9D81C}" type="datetimeFigureOut">
              <a:rPr lang="en-US" smtClean="0"/>
              <a:pPr/>
              <a:t>11/10/2019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900C6A-8571-4A13-8B6F-402215FE2B2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751F5A6-54C4-4F05-BCC6-B83080A9D81C}" type="datetimeFigureOut">
              <a:rPr lang="en-US" smtClean="0"/>
              <a:pPr/>
              <a:t>11/10/2019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900C6A-8571-4A13-8B6F-402215FE2B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eachmeanatomy.info/wp-content/uploads/Anatomical-Course-of-the-Ureters.p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eachmeanatomy.info/wp-content/uploads/Relationship-between-the-Ureter-and-the-Uterine-Artery.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teachmeanatomy.info/wp-content/uploads/Neurovascular-and-Lymph-Supply-to-the-Ureter-1024x522.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eachmeanatomy.info/wp-content/uploads/Overview-of-the-Urinary-Tract-Kidney-Ureter-and-Bladder.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eachmeanatomy.info/wp-content/uploads/Anatomical-Features-of-the-Bladder-1-1024x821.pn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eachmeanatomy.info/wp-content/uploads/Endoscopic-Images-of-the-Bladder-Wall-1024x385.pn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eachmeanatomy.info/wp-content/uploads/Arterial-Supply-to-the-Bladder-1024x678.pn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eachmeanatomy.info/wp-content/uploads/Parts-of-the-Male-Urethra..pn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eachmeanatomy.info/wp-content/uploads/Prepubic-and-Infrapubic-Angles-of-the-Male-Urethra.png"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teachmeanatomy.info/wp-content/uploads/Female-External-Urethral-Orifice-in-the-Vestibule.jp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GENITAL URINARY SYSTEM ANATOMY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Gross Anatomy of the Kidneys</a:t>
            </a:r>
            <a:endParaRPr lang="en-US" dirty="0"/>
          </a:p>
        </p:txBody>
      </p:sp>
      <p:sp>
        <p:nvSpPr>
          <p:cNvPr id="3" name="Content Placeholder 2"/>
          <p:cNvSpPr>
            <a:spLocks noGrp="1"/>
          </p:cNvSpPr>
          <p:nvPr>
            <p:ph sz="quarter" idx="1"/>
          </p:nvPr>
        </p:nvSpPr>
        <p:spPr/>
        <p:txBody>
          <a:bodyPr/>
          <a:lstStyle/>
          <a:p>
            <a:r>
              <a:rPr lang="en-US" sz="3600" dirty="0" smtClean="0"/>
              <a:t>Nerve supply – renal plexus </a:t>
            </a:r>
          </a:p>
          <a:p>
            <a:pPr lvl="1"/>
            <a:r>
              <a:rPr lang="en-US" sz="3600" dirty="0" smtClean="0"/>
              <a:t>A network of autonomic fibers</a:t>
            </a:r>
          </a:p>
          <a:p>
            <a:pPr lvl="1"/>
            <a:r>
              <a:rPr lang="en-US" sz="3600" dirty="0" smtClean="0"/>
              <a:t>A branch of the celiac plexus</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Simple urinary tract infections are typically treated with a three-day course of </a:t>
            </a:r>
            <a:r>
              <a:rPr lang="en-US" sz="3600" b="1" dirty="0" smtClean="0"/>
              <a:t>antibiotics</a:t>
            </a:r>
            <a:r>
              <a:rPr lang="en-US" sz="3600" dirty="0" smtClean="0"/>
              <a:t>.</a:t>
            </a:r>
          </a:p>
          <a:p>
            <a:endParaRPr lang="en-US" sz="36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Anatomy of the Kidneys</a:t>
            </a:r>
            <a:endParaRPr lang="en-US" dirty="0"/>
          </a:p>
        </p:txBody>
      </p:sp>
      <p:pic>
        <p:nvPicPr>
          <p:cNvPr id="4" name="Picture 10"/>
          <p:cNvPicPr>
            <a:picLocks noGrp="1" noChangeAspect="1" noChangeArrowheads="1"/>
          </p:cNvPicPr>
          <p:nvPr>
            <p:ph sz="quarter" idx="1"/>
          </p:nvPr>
        </p:nvPicPr>
        <p:blipFill>
          <a:blip r:embed="rId2" cstate="print"/>
          <a:srcRect l="1671" t="1215" r="1648" b="5951"/>
          <a:stretch>
            <a:fillRect/>
          </a:stretch>
        </p:blipFill>
        <p:spPr bwMode="auto">
          <a:xfrm>
            <a:off x="838200" y="1600200"/>
            <a:ext cx="7696199" cy="5029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Microscopic Anatomy of the Kidneys</a:t>
            </a:r>
            <a:endParaRPr lang="en-US" dirty="0"/>
          </a:p>
        </p:txBody>
      </p:sp>
      <p:sp>
        <p:nvSpPr>
          <p:cNvPr id="3" name="Content Placeholder 2"/>
          <p:cNvSpPr>
            <a:spLocks noGrp="1"/>
          </p:cNvSpPr>
          <p:nvPr>
            <p:ph sz="quarter" idx="1"/>
          </p:nvPr>
        </p:nvSpPr>
        <p:spPr/>
        <p:txBody>
          <a:bodyPr/>
          <a:lstStyle/>
          <a:p>
            <a:r>
              <a:rPr lang="en-US" sz="3600" dirty="0" err="1" smtClean="0"/>
              <a:t>Uriniferous</a:t>
            </a:r>
            <a:r>
              <a:rPr lang="en-US" sz="3600" dirty="0" smtClean="0"/>
              <a:t> tubules </a:t>
            </a:r>
          </a:p>
          <a:p>
            <a:pPr lvl="1"/>
            <a:r>
              <a:rPr lang="en-US" sz="3600" dirty="0" smtClean="0"/>
              <a:t>Composed of</a:t>
            </a:r>
          </a:p>
          <a:p>
            <a:pPr lvl="2"/>
            <a:r>
              <a:rPr lang="en-US" sz="3600" b="1" dirty="0" err="1" smtClean="0"/>
              <a:t>Nephron</a:t>
            </a:r>
            <a:r>
              <a:rPr lang="en-US" sz="3600" dirty="0" smtClean="0"/>
              <a:t> </a:t>
            </a:r>
          </a:p>
          <a:p>
            <a:pPr lvl="3"/>
            <a:r>
              <a:rPr lang="en-US" sz="3600" dirty="0" smtClean="0"/>
              <a:t>Renal corpuscle plus renal tubules</a:t>
            </a:r>
          </a:p>
          <a:p>
            <a:pPr lvl="2"/>
            <a:r>
              <a:rPr lang="en-US" sz="3600" b="1" dirty="0" smtClean="0"/>
              <a:t>Collecting duct</a:t>
            </a:r>
            <a:endParaRPr lang="en-US" sz="3600" dirty="0" smtClean="0"/>
          </a:p>
          <a:p>
            <a:pPr lvl="3"/>
            <a:r>
              <a:rPr lang="en-US" sz="3600" dirty="0" smtClean="0"/>
              <a:t>Involved in concentrating urine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Urine Production</a:t>
            </a:r>
            <a:endParaRPr lang="en-US" dirty="0"/>
          </a:p>
        </p:txBody>
      </p:sp>
      <p:sp>
        <p:nvSpPr>
          <p:cNvPr id="3" name="Content Placeholder 2"/>
          <p:cNvSpPr>
            <a:spLocks noGrp="1"/>
          </p:cNvSpPr>
          <p:nvPr>
            <p:ph sz="quarter" idx="1"/>
          </p:nvPr>
        </p:nvSpPr>
        <p:spPr/>
        <p:txBody>
          <a:bodyPr>
            <a:noAutofit/>
          </a:bodyPr>
          <a:lstStyle/>
          <a:p>
            <a:r>
              <a:rPr lang="en-US" sz="3600" b="1" dirty="0" smtClean="0"/>
              <a:t>Filtration</a:t>
            </a:r>
            <a:endParaRPr lang="en-US" sz="3600" dirty="0" smtClean="0"/>
          </a:p>
          <a:p>
            <a:pPr lvl="1"/>
            <a:r>
              <a:rPr lang="en-US" sz="3600" dirty="0" smtClean="0"/>
              <a:t>Filtrate of blood leaves kidney capillaries</a:t>
            </a:r>
          </a:p>
          <a:p>
            <a:r>
              <a:rPr lang="en-US" sz="3600" b="1" dirty="0" err="1" smtClean="0"/>
              <a:t>Reabsorption</a:t>
            </a:r>
            <a:endParaRPr lang="en-US" sz="3600" dirty="0" smtClean="0"/>
          </a:p>
          <a:p>
            <a:pPr lvl="1"/>
            <a:r>
              <a:rPr lang="en-US" sz="3600" dirty="0" smtClean="0"/>
              <a:t>Most nutrients, water, and essential ions reclaimed</a:t>
            </a:r>
          </a:p>
          <a:p>
            <a:pPr>
              <a:buNone/>
            </a:pP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t>Secretion</a:t>
            </a:r>
            <a:endParaRPr lang="en-US" sz="3600" dirty="0" smtClean="0"/>
          </a:p>
          <a:p>
            <a:pPr lvl="1"/>
            <a:r>
              <a:rPr lang="en-US" sz="3600" dirty="0" smtClean="0"/>
              <a:t>Active process of removing undesirable molecules</a:t>
            </a:r>
          </a:p>
          <a:p>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Uriniferous</a:t>
            </a:r>
            <a:r>
              <a:rPr lang="en-US" dirty="0" smtClean="0"/>
              <a:t> Tubule</a:t>
            </a:r>
            <a:endParaRPr lang="en-US" dirty="0"/>
          </a:p>
        </p:txBody>
      </p:sp>
      <p:pic>
        <p:nvPicPr>
          <p:cNvPr id="5" name="Picture 5"/>
          <p:cNvPicPr>
            <a:picLocks noGrp="1" noChangeAspect="1" noChangeArrowheads="1"/>
          </p:cNvPicPr>
          <p:nvPr>
            <p:ph sz="quarter" idx="1"/>
          </p:nvPr>
        </p:nvPicPr>
        <p:blipFill>
          <a:blip r:embed="rId2" cstate="print"/>
          <a:srcRect t="1823" b="5602"/>
          <a:stretch>
            <a:fillRect/>
          </a:stretch>
        </p:blipFill>
        <p:spPr bwMode="auto">
          <a:xfrm>
            <a:off x="533400" y="1600200"/>
            <a:ext cx="8382000" cy="4953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sz="3600" b="1" dirty="0" smtClean="0"/>
              <a:t>Renal corpuscle</a:t>
            </a:r>
            <a:endParaRPr lang="en-US" sz="3600" dirty="0" smtClean="0"/>
          </a:p>
          <a:p>
            <a:pPr lvl="1"/>
            <a:r>
              <a:rPr lang="en-US" sz="3600" dirty="0" err="1" smtClean="0"/>
              <a:t>Glomerulus</a:t>
            </a:r>
            <a:r>
              <a:rPr lang="en-US" sz="3600" dirty="0" smtClean="0"/>
              <a:t> and </a:t>
            </a:r>
            <a:r>
              <a:rPr lang="en-US" sz="3600" dirty="0" err="1" smtClean="0"/>
              <a:t>glomerular</a:t>
            </a:r>
            <a:r>
              <a:rPr lang="en-US" sz="3600" dirty="0" smtClean="0"/>
              <a:t> capsule</a:t>
            </a:r>
          </a:p>
          <a:p>
            <a:pPr lvl="2"/>
            <a:r>
              <a:rPr lang="en-US" sz="3600" b="1" dirty="0" err="1" smtClean="0"/>
              <a:t>Glomerulus</a:t>
            </a:r>
            <a:r>
              <a:rPr lang="en-US" sz="3600" dirty="0" smtClean="0"/>
              <a:t> – tuft of capillaries</a:t>
            </a:r>
          </a:p>
          <a:p>
            <a:pPr lvl="3"/>
            <a:r>
              <a:rPr lang="en-US" sz="3600" dirty="0" smtClean="0"/>
              <a:t>Capillaries of </a:t>
            </a:r>
            <a:r>
              <a:rPr lang="en-US" sz="3600" dirty="0" err="1" smtClean="0"/>
              <a:t>glomerulus</a:t>
            </a:r>
            <a:r>
              <a:rPr lang="en-US" sz="3600" dirty="0" smtClean="0"/>
              <a:t> are </a:t>
            </a:r>
            <a:r>
              <a:rPr lang="en-US" sz="3600" i="1" dirty="0" smtClean="0"/>
              <a:t>fenestrated</a:t>
            </a:r>
            <a:r>
              <a:rPr lang="en-US" sz="3600" dirty="0" smtClean="0"/>
              <a:t> </a:t>
            </a:r>
          </a:p>
          <a:p>
            <a:pPr lvl="2"/>
            <a:r>
              <a:rPr lang="en-US" sz="3600" b="1" dirty="0" err="1" smtClean="0"/>
              <a:t>Glomerular</a:t>
            </a:r>
            <a:r>
              <a:rPr lang="en-US" sz="3600" dirty="0" smtClean="0"/>
              <a:t> (Bowman’s) </a:t>
            </a:r>
            <a:r>
              <a:rPr lang="en-US" sz="3600" b="1" dirty="0" smtClean="0"/>
              <a:t>capsule</a:t>
            </a:r>
            <a:endParaRPr lang="en-US" sz="3600" dirty="0" smtClean="0"/>
          </a:p>
          <a:p>
            <a:pPr lvl="3"/>
            <a:r>
              <a:rPr lang="en-US" sz="3600" dirty="0" smtClean="0"/>
              <a:t>Parietal layer – simple </a:t>
            </a:r>
            <a:r>
              <a:rPr lang="en-US" sz="3600" dirty="0" err="1" smtClean="0"/>
              <a:t>squamous</a:t>
            </a:r>
            <a:r>
              <a:rPr lang="en-US" sz="3600" dirty="0" smtClean="0"/>
              <a:t> epithelium</a:t>
            </a:r>
          </a:p>
          <a:p>
            <a:pPr lvl="3"/>
            <a:r>
              <a:rPr lang="en-US" sz="3600" dirty="0" smtClean="0"/>
              <a:t>Visceral layer – consists of </a:t>
            </a:r>
            <a:r>
              <a:rPr lang="en-US" sz="3600" dirty="0" err="1" smtClean="0"/>
              <a:t>podocytes</a:t>
            </a:r>
            <a:endParaRPr lang="en-US" sz="36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a:t>
            </a:r>
            <a:r>
              <a:rPr lang="en-US" dirty="0" err="1" smtClean="0"/>
              <a:t>Nephron</a:t>
            </a:r>
            <a:endParaRPr lang="en-US" dirty="0"/>
          </a:p>
        </p:txBody>
      </p:sp>
      <p:sp>
        <p:nvSpPr>
          <p:cNvPr id="3" name="Content Placeholder 2"/>
          <p:cNvSpPr>
            <a:spLocks noGrp="1"/>
          </p:cNvSpPr>
          <p:nvPr>
            <p:ph sz="quarter" idx="1"/>
          </p:nvPr>
        </p:nvSpPr>
        <p:spPr/>
        <p:txBody>
          <a:bodyPr/>
          <a:lstStyle/>
          <a:p>
            <a:r>
              <a:rPr lang="en-US" sz="3600" b="1" dirty="0" smtClean="0"/>
              <a:t>Cortical </a:t>
            </a:r>
            <a:r>
              <a:rPr lang="en-US" sz="3600" b="1" dirty="0" err="1" smtClean="0"/>
              <a:t>nephrons</a:t>
            </a:r>
            <a:endParaRPr lang="en-US" sz="3600" dirty="0" smtClean="0"/>
          </a:p>
          <a:p>
            <a:pPr lvl="1"/>
            <a:r>
              <a:rPr lang="en-US" sz="3600" dirty="0" smtClean="0"/>
              <a:t>85% of </a:t>
            </a:r>
            <a:r>
              <a:rPr lang="en-US" sz="3600" dirty="0" err="1" smtClean="0"/>
              <a:t>nephrons</a:t>
            </a:r>
            <a:endParaRPr lang="en-US" sz="3600" dirty="0" smtClean="0"/>
          </a:p>
          <a:p>
            <a:r>
              <a:rPr lang="en-US" sz="3600" b="1" dirty="0" err="1" smtClean="0"/>
              <a:t>Juxtamedullary</a:t>
            </a:r>
            <a:r>
              <a:rPr lang="en-US" sz="3600" b="1" dirty="0" smtClean="0"/>
              <a:t> </a:t>
            </a:r>
            <a:r>
              <a:rPr lang="en-US" sz="3600" b="1" dirty="0" err="1" smtClean="0"/>
              <a:t>nephrons</a:t>
            </a:r>
            <a:endParaRPr lang="en-US" sz="3600" dirty="0" smtClean="0"/>
          </a:p>
          <a:p>
            <a:pPr lvl="1"/>
            <a:r>
              <a:rPr lang="en-US" sz="3600" dirty="0" smtClean="0"/>
              <a:t>15% of </a:t>
            </a:r>
            <a:r>
              <a:rPr lang="en-US" sz="3600" dirty="0" err="1" smtClean="0"/>
              <a:t>nephrons</a:t>
            </a:r>
            <a:endParaRPr lang="en-US" sz="36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Tubules (Collecting duct)</a:t>
            </a:r>
            <a:endParaRPr lang="en-US" dirty="0"/>
          </a:p>
        </p:txBody>
      </p:sp>
      <p:sp>
        <p:nvSpPr>
          <p:cNvPr id="3" name="Content Placeholder 2"/>
          <p:cNvSpPr>
            <a:spLocks noGrp="1"/>
          </p:cNvSpPr>
          <p:nvPr>
            <p:ph sz="quarter" idx="1"/>
          </p:nvPr>
        </p:nvSpPr>
        <p:spPr/>
        <p:txBody>
          <a:bodyPr/>
          <a:lstStyle/>
          <a:p>
            <a:r>
              <a:rPr lang="en-US" sz="3600" dirty="0" smtClean="0"/>
              <a:t>Collecting tubules</a:t>
            </a:r>
          </a:p>
          <a:p>
            <a:pPr lvl="1"/>
            <a:r>
              <a:rPr lang="en-US" sz="3600" dirty="0" smtClean="0"/>
              <a:t>Receive urine from distal convoluted tubules</a:t>
            </a:r>
          </a:p>
          <a:p>
            <a:endParaRPr lang="en-US" dirty="0"/>
          </a:p>
        </p:txBody>
      </p:sp>
      <p:pic>
        <p:nvPicPr>
          <p:cNvPr id="4" name="Picture 5"/>
          <p:cNvPicPr>
            <a:picLocks noChangeAspect="1" noChangeArrowheads="1"/>
          </p:cNvPicPr>
          <p:nvPr/>
        </p:nvPicPr>
        <p:blipFill>
          <a:blip r:embed="rId2" cstate="print"/>
          <a:srcRect t="642" b="5554"/>
          <a:stretch>
            <a:fillRect/>
          </a:stretch>
        </p:blipFill>
        <p:spPr bwMode="auto">
          <a:xfrm>
            <a:off x="1219201" y="3429000"/>
            <a:ext cx="7162800" cy="3429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sz="quarter" idx="1"/>
          </p:nvPr>
        </p:nvPicPr>
        <p:blipFill>
          <a:blip r:embed="rId2" cstate="print"/>
          <a:srcRect t="1215" b="4761"/>
          <a:stretch>
            <a:fillRect/>
          </a:stretch>
        </p:blipFill>
        <p:spPr bwMode="auto">
          <a:xfrm>
            <a:off x="914400" y="1600200"/>
            <a:ext cx="7924800"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components </a:t>
            </a:r>
            <a:endParaRPr lang="en-US" dirty="0"/>
          </a:p>
        </p:txBody>
      </p:sp>
      <p:sp>
        <p:nvSpPr>
          <p:cNvPr id="3" name="Content Placeholder 2"/>
          <p:cNvSpPr>
            <a:spLocks noGrp="1"/>
          </p:cNvSpPr>
          <p:nvPr>
            <p:ph sz="quarter" idx="1"/>
          </p:nvPr>
        </p:nvSpPr>
        <p:spPr/>
        <p:txBody>
          <a:bodyPr>
            <a:noAutofit/>
          </a:bodyPr>
          <a:lstStyle/>
          <a:p>
            <a:pPr>
              <a:defRPr/>
            </a:pPr>
            <a:r>
              <a:rPr lang="en-US" sz="3600" dirty="0" smtClean="0"/>
              <a:t>The principal function of the urinary system is the maintenance of </a:t>
            </a:r>
            <a:r>
              <a:rPr lang="en-US" sz="3600" b="1" dirty="0" smtClean="0"/>
              <a:t>water</a:t>
            </a:r>
            <a:r>
              <a:rPr lang="en-US" sz="3600" dirty="0" smtClean="0"/>
              <a:t>, </a:t>
            </a:r>
            <a:r>
              <a:rPr lang="en-US" sz="3600" b="1" dirty="0" smtClean="0"/>
              <a:t>electrolyte </a:t>
            </a:r>
            <a:r>
              <a:rPr lang="en-US" sz="3600" dirty="0" smtClean="0"/>
              <a:t>and </a:t>
            </a:r>
            <a:r>
              <a:rPr lang="en-US" sz="3600" b="1" dirty="0" smtClean="0"/>
              <a:t>acid-base homeostasis</a:t>
            </a:r>
          </a:p>
          <a:p>
            <a:pPr>
              <a:defRPr/>
            </a:pPr>
            <a:r>
              <a:rPr lang="en-US" sz="3600" dirty="0" smtClean="0"/>
              <a:t>comprises  of </a:t>
            </a:r>
          </a:p>
          <a:p>
            <a:pPr>
              <a:buFontTx/>
              <a:buNone/>
              <a:defRPr/>
            </a:pPr>
            <a:r>
              <a:rPr lang="en-US" sz="3600" dirty="0" smtClean="0"/>
              <a:t> 	-two kidneys, </a:t>
            </a:r>
          </a:p>
          <a:p>
            <a:pPr>
              <a:buFontTx/>
              <a:buNone/>
              <a:defRPr/>
            </a:pPr>
            <a:r>
              <a:rPr lang="en-US" sz="3600" dirty="0" smtClean="0"/>
              <a:t>	-two </a:t>
            </a:r>
            <a:r>
              <a:rPr lang="en-US" sz="3600" dirty="0" err="1" smtClean="0"/>
              <a:t>ureters</a:t>
            </a:r>
            <a:r>
              <a:rPr lang="en-US" sz="3600" dirty="0" smtClean="0"/>
              <a:t>, </a:t>
            </a:r>
          </a:p>
          <a:p>
            <a:pPr>
              <a:buFontTx/>
              <a:buNone/>
              <a:defRPr/>
            </a:pPr>
            <a:r>
              <a:rPr lang="en-US" sz="3600" dirty="0" smtClean="0"/>
              <a:t>	-a bladder and urethra. </a:t>
            </a:r>
          </a:p>
          <a:p>
            <a:pPr>
              <a:buFontTx/>
              <a:buNone/>
              <a:defRPr/>
            </a:pPr>
            <a:r>
              <a:rPr lang="en-US" sz="3600" dirty="0" smtClean="0"/>
              <a:t>	</a:t>
            </a:r>
          </a:p>
          <a:p>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 Anatomy of the Kidney</a:t>
            </a:r>
            <a:endParaRPr lang="en-US" dirty="0"/>
          </a:p>
        </p:txBody>
      </p:sp>
      <p:sp>
        <p:nvSpPr>
          <p:cNvPr id="3" name="Content Placeholder 2"/>
          <p:cNvSpPr>
            <a:spLocks noGrp="1"/>
          </p:cNvSpPr>
          <p:nvPr>
            <p:ph sz="quarter" idx="1"/>
          </p:nvPr>
        </p:nvSpPr>
        <p:spPr/>
        <p:txBody>
          <a:bodyPr>
            <a:normAutofit lnSpcReduction="10000"/>
          </a:bodyPr>
          <a:lstStyle/>
          <a:p>
            <a:r>
              <a:rPr lang="en-US" sz="3600" b="1" dirty="0" err="1" smtClean="0"/>
              <a:t>Juxtaglomerular</a:t>
            </a:r>
            <a:r>
              <a:rPr lang="en-US" sz="3600" b="1" dirty="0" smtClean="0"/>
              <a:t> apparatus</a:t>
            </a:r>
            <a:endParaRPr lang="en-US" sz="3600" dirty="0" smtClean="0"/>
          </a:p>
          <a:p>
            <a:pPr lvl="1"/>
            <a:r>
              <a:rPr lang="en-US" sz="3600" dirty="0" smtClean="0"/>
              <a:t>Functions in the regulation of blood pressure</a:t>
            </a:r>
          </a:p>
          <a:p>
            <a:pPr lvl="1"/>
            <a:r>
              <a:rPr lang="en-US" sz="3600" b="1" dirty="0" err="1" smtClean="0"/>
              <a:t>Juxtaglomerular</a:t>
            </a:r>
            <a:r>
              <a:rPr lang="en-US" sz="3600" b="1" dirty="0" smtClean="0"/>
              <a:t> cells</a:t>
            </a:r>
            <a:r>
              <a:rPr lang="en-US" sz="3600" dirty="0" smtClean="0"/>
              <a:t> – secrete </a:t>
            </a:r>
            <a:r>
              <a:rPr lang="en-US" sz="3600" b="1" dirty="0" err="1" smtClean="0"/>
              <a:t>renin</a:t>
            </a:r>
            <a:r>
              <a:rPr lang="en-US" sz="3600" dirty="0" smtClean="0"/>
              <a:t> </a:t>
            </a:r>
          </a:p>
          <a:p>
            <a:r>
              <a:rPr lang="en-US" sz="3600" b="1" dirty="0" smtClean="0"/>
              <a:t>Macula </a:t>
            </a:r>
            <a:r>
              <a:rPr lang="en-US" sz="3600" b="1" dirty="0" err="1" smtClean="0"/>
              <a:t>densa</a:t>
            </a:r>
            <a:endParaRPr lang="en-US" sz="3600" dirty="0" smtClean="0"/>
          </a:p>
          <a:p>
            <a:pPr lvl="1"/>
            <a:r>
              <a:rPr lang="en-US" sz="3600" dirty="0" smtClean="0"/>
              <a:t>A portion of distal convoluted tubule</a:t>
            </a:r>
          </a:p>
          <a:p>
            <a:pPr lvl="2"/>
            <a:r>
              <a:rPr lang="en-US" sz="3600" dirty="0" smtClean="0"/>
              <a:t>Tall, closely packed epithelial cells</a:t>
            </a:r>
          </a:p>
          <a:p>
            <a:pPr lvl="2"/>
            <a:r>
              <a:rPr lang="en-US" sz="3600" dirty="0" smtClean="0"/>
              <a:t>Act as </a:t>
            </a:r>
            <a:r>
              <a:rPr lang="en-US" sz="3600" b="1" dirty="0" err="1" smtClean="0"/>
              <a:t>chemoreceptors</a:t>
            </a:r>
            <a:r>
              <a:rPr lang="en-US" sz="3600"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a:t>
            </a:r>
            <a:r>
              <a:rPr lang="en-US" b="1" dirty="0" err="1" smtClean="0"/>
              <a:t>Ureters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3600" dirty="0" smtClean="0"/>
              <a:t>The </a:t>
            </a:r>
            <a:r>
              <a:rPr lang="en-US" sz="3600" b="1" dirty="0" err="1" smtClean="0"/>
              <a:t>ureters</a:t>
            </a:r>
            <a:r>
              <a:rPr lang="en-US" sz="3600" dirty="0" smtClean="0"/>
              <a:t> are two thick tubes which act to transport urine from the kidney to the bladder.</a:t>
            </a:r>
          </a:p>
          <a:p>
            <a:r>
              <a:rPr lang="en-US" sz="3600" dirty="0" smtClean="0"/>
              <a:t>They are approximately </a:t>
            </a:r>
            <a:r>
              <a:rPr lang="en-US" sz="3600" b="1" dirty="0" smtClean="0"/>
              <a:t>25cm</a:t>
            </a:r>
            <a:r>
              <a:rPr lang="en-US" sz="3600" dirty="0" smtClean="0"/>
              <a:t> long and are situated </a:t>
            </a:r>
            <a:r>
              <a:rPr lang="en-US" sz="3600" b="1" dirty="0" smtClean="0"/>
              <a:t>bilaterally</a:t>
            </a:r>
            <a:r>
              <a:rPr lang="en-US" sz="3600" dirty="0" smtClean="0"/>
              <a:t>, with each </a:t>
            </a:r>
            <a:r>
              <a:rPr lang="en-US" sz="3600" dirty="0" err="1" smtClean="0"/>
              <a:t>ureter</a:t>
            </a:r>
            <a:r>
              <a:rPr lang="en-US" sz="3600" dirty="0" smtClean="0"/>
              <a:t> draining one kidney.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b="1" dirty="0" smtClean="0"/>
              <a:t>Anatomical Course</a:t>
            </a:r>
            <a:endParaRPr lang="en-US" sz="3600" dirty="0" smtClean="0"/>
          </a:p>
          <a:p>
            <a:r>
              <a:rPr lang="en-US" sz="3600" dirty="0" smtClean="0"/>
              <a:t>The </a:t>
            </a:r>
            <a:r>
              <a:rPr lang="en-US" sz="3600" b="1" dirty="0" err="1" smtClean="0"/>
              <a:t>ureters</a:t>
            </a:r>
            <a:r>
              <a:rPr lang="en-US" sz="3600" b="1" dirty="0" smtClean="0"/>
              <a:t> </a:t>
            </a:r>
            <a:r>
              <a:rPr lang="en-US" sz="3600" dirty="0" smtClean="0"/>
              <a:t>arise in the </a:t>
            </a:r>
            <a:r>
              <a:rPr lang="en-US" sz="3600" b="1" dirty="0" smtClean="0"/>
              <a:t>abdomen</a:t>
            </a:r>
            <a:r>
              <a:rPr lang="en-US" sz="3600" dirty="0" smtClean="0"/>
              <a:t> as a continuation of the </a:t>
            </a:r>
            <a:r>
              <a:rPr lang="en-US" sz="3600" b="1" dirty="0" smtClean="0"/>
              <a:t>renal pelvis</a:t>
            </a:r>
            <a:r>
              <a:rPr lang="en-US" sz="3600" dirty="0" smtClean="0"/>
              <a:t>, and terminate in the </a:t>
            </a:r>
            <a:r>
              <a:rPr lang="en-US" sz="3600" b="1" dirty="0" smtClean="0"/>
              <a:t>pelvic cavity </a:t>
            </a:r>
            <a:r>
              <a:rPr lang="en-US" sz="3600" dirty="0" smtClean="0"/>
              <a:t>– where they empty into the </a:t>
            </a:r>
            <a:r>
              <a:rPr lang="en-US" sz="3600" b="1" dirty="0" smtClean="0"/>
              <a:t>bladder.</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The anatomical course of the </a:t>
            </a:r>
            <a:r>
              <a:rPr lang="en-US" sz="3600" dirty="0" err="1" smtClean="0"/>
              <a:t>ureters</a:t>
            </a:r>
            <a:r>
              <a:rPr lang="en-US" sz="3600" dirty="0" smtClean="0"/>
              <a:t> can therefore be divided into </a:t>
            </a:r>
            <a:r>
              <a:rPr lang="en-US" sz="3600" b="1" dirty="0" smtClean="0"/>
              <a:t>abdominal</a:t>
            </a:r>
            <a:r>
              <a:rPr lang="en-US" sz="3600" dirty="0" smtClean="0"/>
              <a:t> and </a:t>
            </a:r>
            <a:r>
              <a:rPr lang="en-US" sz="3600" b="1" dirty="0" smtClean="0"/>
              <a:t>pelvic components</a:t>
            </a:r>
            <a:endParaRPr lang="en-US" sz="36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eachmeanatomy.info/wp-content/uploads/Anatomical-Course-of-the-Ureters-600x465.png">
            <a:hlinkClick r:id="rId2" tooltip="&quot; Fig 1 – The anatomical course of the ureters from the renal pelvis to the bladder.&quot;"/>
          </p:cNvPr>
          <p:cNvPicPr>
            <a:picLocks noGrp="1"/>
          </p:cNvPicPr>
          <p:nvPr>
            <p:ph sz="quarter" idx="1"/>
          </p:nvPr>
        </p:nvPicPr>
        <p:blipFill>
          <a:blip r:embed="rId3" cstate="print"/>
          <a:srcRect/>
          <a:stretch>
            <a:fillRect/>
          </a:stretch>
        </p:blipFill>
        <p:spPr bwMode="auto">
          <a:xfrm>
            <a:off x="685800" y="1633814"/>
            <a:ext cx="7467600" cy="491938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4000" b="1" dirty="0" smtClean="0"/>
              <a:t>Abdominal Part</a:t>
            </a:r>
            <a:endParaRPr lang="en-US" sz="4000" dirty="0" smtClean="0"/>
          </a:p>
          <a:p>
            <a:r>
              <a:rPr lang="en-US" sz="3600" dirty="0" smtClean="0"/>
              <a:t>The </a:t>
            </a:r>
            <a:r>
              <a:rPr lang="en-US" sz="3600" dirty="0" err="1" smtClean="0"/>
              <a:t>ureters</a:t>
            </a:r>
            <a:r>
              <a:rPr lang="en-US" sz="3600" dirty="0" smtClean="0"/>
              <a:t> arise from the </a:t>
            </a:r>
            <a:r>
              <a:rPr lang="en-US" sz="3600" b="1" dirty="0" smtClean="0"/>
              <a:t>renal pelvis</a:t>
            </a:r>
            <a:r>
              <a:rPr lang="en-US" sz="3600" dirty="0" smtClean="0"/>
              <a:t> – a funnel like structure located within the </a:t>
            </a:r>
            <a:r>
              <a:rPr lang="en-US" sz="3600" b="1" dirty="0" err="1" smtClean="0"/>
              <a:t>hilum</a:t>
            </a:r>
            <a:r>
              <a:rPr lang="en-US" sz="3600" b="1" dirty="0" smtClean="0"/>
              <a:t> of the kidney</a:t>
            </a:r>
            <a:r>
              <a:rPr lang="en-US" sz="3600" dirty="0" smtClean="0"/>
              <a:t>. The renal pelvis receives urine from the </a:t>
            </a:r>
            <a:r>
              <a:rPr lang="en-US" sz="3600" b="1" dirty="0" smtClean="0"/>
              <a:t>major calyces</a:t>
            </a:r>
            <a:r>
              <a:rPr lang="en-US" sz="3600" dirty="0" smtClean="0"/>
              <a:t>. The point at which the renal pelvis narrows to form the </a:t>
            </a:r>
            <a:r>
              <a:rPr lang="en-US" sz="3600" dirty="0" err="1" smtClean="0"/>
              <a:t>ureter</a:t>
            </a:r>
            <a:r>
              <a:rPr lang="en-US" sz="3600" dirty="0" smtClean="0"/>
              <a:t> is known as the</a:t>
            </a:r>
            <a:r>
              <a:rPr lang="en-US" sz="3600" b="1" dirty="0" smtClean="0"/>
              <a:t> </a:t>
            </a:r>
            <a:r>
              <a:rPr lang="en-US" sz="3600" b="1" dirty="0" err="1" smtClean="0"/>
              <a:t>ureteropelvic</a:t>
            </a:r>
            <a:r>
              <a:rPr lang="en-US" sz="3600" b="1" dirty="0" smtClean="0"/>
              <a:t> junction.</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The </a:t>
            </a:r>
            <a:r>
              <a:rPr lang="en-US" sz="3600" dirty="0" err="1" smtClean="0"/>
              <a:t>ureters</a:t>
            </a:r>
            <a:r>
              <a:rPr lang="en-US" sz="3600" dirty="0" smtClean="0"/>
              <a:t> descend through the abdomen, along the anterior surface of the </a:t>
            </a:r>
            <a:r>
              <a:rPr lang="en-US" sz="3600" b="1" dirty="0" err="1" smtClean="0"/>
              <a:t>psoas</a:t>
            </a:r>
            <a:r>
              <a:rPr lang="en-US" sz="3600" b="1" dirty="0" smtClean="0"/>
              <a:t> major. </a:t>
            </a:r>
            <a:r>
              <a:rPr lang="en-US" sz="3600" dirty="0" smtClean="0"/>
              <a:t>Here, the </a:t>
            </a:r>
            <a:r>
              <a:rPr lang="en-US" sz="3600" dirty="0" err="1" smtClean="0"/>
              <a:t>ureters</a:t>
            </a:r>
            <a:r>
              <a:rPr lang="en-US" sz="3600" dirty="0" smtClean="0"/>
              <a:t> are a </a:t>
            </a:r>
            <a:r>
              <a:rPr lang="en-US" sz="3600" b="1" dirty="0" smtClean="0"/>
              <a:t>retroperitoneal</a:t>
            </a:r>
            <a:r>
              <a:rPr lang="en-US" sz="3600" dirty="0" smtClean="0"/>
              <a:t> structure (located behind the peritoneum).</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At the area of the </a:t>
            </a:r>
            <a:r>
              <a:rPr lang="en-US" sz="3600" b="1" dirty="0" smtClean="0"/>
              <a:t>sacroiliac joints</a:t>
            </a:r>
            <a:r>
              <a:rPr lang="en-US" sz="3600" dirty="0" smtClean="0"/>
              <a:t>, the </a:t>
            </a:r>
            <a:r>
              <a:rPr lang="en-US" sz="3600" dirty="0" err="1" smtClean="0"/>
              <a:t>ureters</a:t>
            </a:r>
            <a:r>
              <a:rPr lang="en-US" sz="3600" dirty="0" smtClean="0"/>
              <a:t> cross the </a:t>
            </a:r>
            <a:r>
              <a:rPr lang="en-US" sz="3600" b="1" dirty="0" smtClean="0"/>
              <a:t>pelvic brim</a:t>
            </a:r>
            <a:r>
              <a:rPr lang="en-US" sz="3600" dirty="0" smtClean="0"/>
              <a:t>, thus entering the </a:t>
            </a:r>
            <a:r>
              <a:rPr lang="en-US" sz="3600" b="1" dirty="0" smtClean="0"/>
              <a:t>pelvic cavity</a:t>
            </a:r>
            <a:r>
              <a:rPr lang="en-US" sz="3600" dirty="0" smtClean="0"/>
              <a:t>. At this point, they also cross the </a:t>
            </a:r>
            <a:r>
              <a:rPr lang="en-US" sz="3600" b="1" dirty="0" smtClean="0"/>
              <a:t>bifurcation</a:t>
            </a:r>
            <a:r>
              <a:rPr lang="en-US" sz="3600" dirty="0" smtClean="0"/>
              <a:t> of the common </a:t>
            </a:r>
            <a:r>
              <a:rPr lang="en-US" sz="3600" b="1" dirty="0" smtClean="0"/>
              <a:t>iliac arteries.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t>Pelvic Part</a:t>
            </a:r>
            <a:endParaRPr lang="en-US" sz="3600" dirty="0" smtClean="0"/>
          </a:p>
          <a:p>
            <a:r>
              <a:rPr lang="en-US" sz="3600" dirty="0" smtClean="0"/>
              <a:t>Once within the pelvic cavity, the </a:t>
            </a:r>
            <a:r>
              <a:rPr lang="en-US" sz="3600" dirty="0" err="1" smtClean="0"/>
              <a:t>ureters</a:t>
            </a:r>
            <a:r>
              <a:rPr lang="en-US" sz="3600" dirty="0" smtClean="0"/>
              <a:t> travel down the lateral pelvic walls. At the level of the </a:t>
            </a:r>
            <a:r>
              <a:rPr lang="en-US" sz="3600" b="1" dirty="0" err="1" smtClean="0"/>
              <a:t>ischial</a:t>
            </a:r>
            <a:r>
              <a:rPr lang="en-US" sz="3600" b="1" dirty="0" smtClean="0"/>
              <a:t> spines</a:t>
            </a:r>
            <a:r>
              <a:rPr lang="en-US" sz="3600" dirty="0" smtClean="0"/>
              <a:t>, they turn </a:t>
            </a:r>
            <a:r>
              <a:rPr lang="en-US" sz="3600" dirty="0" err="1" smtClean="0"/>
              <a:t>anteromedially</a:t>
            </a:r>
            <a:r>
              <a:rPr lang="en-US" sz="3600" dirty="0" smtClean="0"/>
              <a:t>, moving in a transverse plane towards the bladder.</a:t>
            </a:r>
          </a:p>
          <a:p>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Upon reaching the bladder wall, the </a:t>
            </a:r>
            <a:r>
              <a:rPr lang="en-US" sz="3600" dirty="0" err="1" smtClean="0"/>
              <a:t>ureters</a:t>
            </a:r>
            <a:r>
              <a:rPr lang="en-US" sz="3600" dirty="0" smtClean="0"/>
              <a:t> pierce its lateral aspect in an </a:t>
            </a:r>
            <a:r>
              <a:rPr lang="en-US" sz="3600" b="1" dirty="0" smtClean="0"/>
              <a:t>oblique</a:t>
            </a:r>
            <a:r>
              <a:rPr lang="en-US" sz="3600" dirty="0" smtClean="0"/>
              <a:t> manner. This creates a one way valve, where </a:t>
            </a:r>
            <a:r>
              <a:rPr lang="en-US" sz="3600" b="1" dirty="0" smtClean="0"/>
              <a:t>high intramural pressure </a:t>
            </a:r>
            <a:r>
              <a:rPr lang="en-US" sz="3600" dirty="0" smtClean="0"/>
              <a:t>collapses the </a:t>
            </a:r>
            <a:r>
              <a:rPr lang="en-US" sz="3600" dirty="0" err="1" smtClean="0"/>
              <a:t>ureters</a:t>
            </a:r>
            <a:r>
              <a:rPr lang="en-US" sz="3600" dirty="0" smtClean="0"/>
              <a:t> – preventing the back-flow of urine.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Tx/>
              <a:buNone/>
              <a:defRPr/>
            </a:pPr>
            <a:r>
              <a:rPr lang="en-US" sz="3600" dirty="0" smtClean="0"/>
              <a:t>Urine is produced in the kidneys and flows down the </a:t>
            </a:r>
            <a:r>
              <a:rPr lang="en-US" sz="3600" b="1" dirty="0" err="1" smtClean="0"/>
              <a:t>ureters</a:t>
            </a:r>
            <a:r>
              <a:rPr lang="en-US" sz="3600" dirty="0" smtClean="0"/>
              <a:t> to the </a:t>
            </a:r>
            <a:r>
              <a:rPr lang="en-US" sz="3600" b="1" dirty="0" smtClean="0"/>
              <a:t>bladder</a:t>
            </a:r>
            <a:r>
              <a:rPr lang="en-US" sz="3600" dirty="0" smtClean="0"/>
              <a:t> where it is stored until voided via the urethra. </a:t>
            </a:r>
          </a:p>
          <a:p>
            <a:pPr>
              <a:buFontTx/>
              <a:buNone/>
              <a:defRPr/>
            </a:pPr>
            <a:r>
              <a:rPr lang="en-US" sz="3600" dirty="0" smtClean="0"/>
              <a:t> NB&gt; No further modification of the urine takes place after it leaves the kidneys.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3600" b="1" dirty="0" smtClean="0"/>
              <a:t>Clinical Relevance - Vascular Relations of the </a:t>
            </a:r>
            <a:r>
              <a:rPr lang="en-US" sz="3600" b="1" dirty="0" err="1" smtClean="0"/>
              <a:t>Ureters</a:t>
            </a:r>
            <a:endParaRPr lang="en-US" sz="3600" dirty="0" smtClean="0"/>
          </a:p>
          <a:p>
            <a:r>
              <a:rPr lang="en-US" sz="3600" dirty="0" smtClean="0"/>
              <a:t>The anatomical course of the </a:t>
            </a:r>
            <a:r>
              <a:rPr lang="en-US" sz="3600" dirty="0" err="1" smtClean="0"/>
              <a:t>ureters</a:t>
            </a:r>
            <a:r>
              <a:rPr lang="en-US" sz="3600" dirty="0" smtClean="0"/>
              <a:t> is of surgical importance, as they travel close to other structures in the pelvis. They must be identified during pelvic surgery to ensure that they are not accidentally damaged.</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u="sng" dirty="0" smtClean="0"/>
              <a:t>Female</a:t>
            </a:r>
            <a:endParaRPr lang="en-US" sz="3600" dirty="0" smtClean="0"/>
          </a:p>
          <a:p>
            <a:r>
              <a:rPr lang="en-US" sz="3600" dirty="0" smtClean="0"/>
              <a:t>As they cross the pelvic brim, the </a:t>
            </a:r>
            <a:r>
              <a:rPr lang="en-US" sz="3600" dirty="0" err="1" smtClean="0"/>
              <a:t>ureters</a:t>
            </a:r>
            <a:r>
              <a:rPr lang="en-US" sz="3600" dirty="0" smtClean="0"/>
              <a:t> are in close proximity to the </a:t>
            </a:r>
            <a:r>
              <a:rPr lang="en-US" sz="3600" b="1" dirty="0" smtClean="0"/>
              <a:t>ovaries</a:t>
            </a:r>
            <a:r>
              <a:rPr lang="en-US" sz="3600" dirty="0" smtClean="0"/>
              <a:t>. Care must be taken not the damage the </a:t>
            </a:r>
            <a:r>
              <a:rPr lang="en-US" sz="3600" dirty="0" err="1" smtClean="0"/>
              <a:t>ureters</a:t>
            </a:r>
            <a:r>
              <a:rPr lang="en-US" sz="3600" dirty="0" smtClean="0"/>
              <a:t> during an </a:t>
            </a:r>
            <a:r>
              <a:rPr lang="en-US" sz="3600" dirty="0" err="1" smtClean="0"/>
              <a:t>oophorectomy</a:t>
            </a:r>
            <a:r>
              <a:rPr lang="en-US" sz="3600" dirty="0" smtClean="0"/>
              <a:t>, especially during the ligation of the </a:t>
            </a:r>
            <a:r>
              <a:rPr lang="en-US" sz="3600" b="1" dirty="0" smtClean="0"/>
              <a:t>ovarian arteries</a:t>
            </a:r>
            <a:r>
              <a:rPr lang="en-US" sz="3600" dirty="0" smtClean="0"/>
              <a:t>.</a:t>
            </a:r>
          </a:p>
          <a:p>
            <a:pPr>
              <a:buNone/>
            </a:pP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Approximately 2cm superior to the </a:t>
            </a:r>
            <a:r>
              <a:rPr lang="en-US" sz="3600" dirty="0" err="1" smtClean="0"/>
              <a:t>ischial</a:t>
            </a:r>
            <a:r>
              <a:rPr lang="en-US" sz="3600" dirty="0" smtClean="0"/>
              <a:t> spine, the </a:t>
            </a:r>
            <a:r>
              <a:rPr lang="en-US" sz="3600" dirty="0" err="1" smtClean="0"/>
              <a:t>ureters</a:t>
            </a:r>
            <a:r>
              <a:rPr lang="en-US" sz="3600" dirty="0" smtClean="0"/>
              <a:t> run underneath the </a:t>
            </a:r>
            <a:r>
              <a:rPr lang="en-US" sz="3600" b="1" dirty="0" smtClean="0"/>
              <a:t>uterine artery</a:t>
            </a:r>
            <a:r>
              <a:rPr lang="en-US" sz="3600" dirty="0" smtClean="0"/>
              <a:t>. During a hysterectomy, where the uterus and uterine artery are removed, the </a:t>
            </a:r>
            <a:r>
              <a:rPr lang="en-US" sz="3600" dirty="0" err="1" smtClean="0"/>
              <a:t>ureter</a:t>
            </a:r>
            <a:r>
              <a:rPr lang="en-US" sz="3600" dirty="0" smtClean="0"/>
              <a:t> is in danger of being accidentally damaged.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between the </a:t>
            </a:r>
            <a:r>
              <a:rPr lang="en-US" dirty="0" err="1" smtClean="0"/>
              <a:t>ureter</a:t>
            </a:r>
            <a:r>
              <a:rPr lang="en-US" dirty="0" smtClean="0"/>
              <a:t> and uterine artery</a:t>
            </a:r>
            <a:endParaRPr lang="en-US" dirty="0"/>
          </a:p>
        </p:txBody>
      </p:sp>
      <p:pic>
        <p:nvPicPr>
          <p:cNvPr id="4" name="Content Placeholder 3" descr="https://teachmeanatomy.info/wp-content/uploads/Relationship-between-the-Ureter-and-the-Uterine-Artery.jpg">
            <a:hlinkClick r:id="rId2" tooltip="&quot; Fig 2 – Relationship between the ureter and uterine artery.&quot;"/>
          </p:cNvPr>
          <p:cNvPicPr>
            <a:picLocks noGrp="1"/>
          </p:cNvPicPr>
          <p:nvPr>
            <p:ph sz="quarter" idx="1"/>
          </p:nvPr>
        </p:nvPicPr>
        <p:blipFill>
          <a:blip r:embed="rId3" cstate="print"/>
          <a:srcRect/>
          <a:stretch>
            <a:fillRect/>
          </a:stretch>
        </p:blipFill>
        <p:spPr bwMode="auto">
          <a:xfrm>
            <a:off x="1066801" y="1604962"/>
            <a:ext cx="6132512" cy="479583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b="1" u="sng" dirty="0" smtClean="0"/>
              <a:t>Male</a:t>
            </a:r>
            <a:endParaRPr lang="en-US" sz="3600" dirty="0" smtClean="0"/>
          </a:p>
          <a:p>
            <a:r>
              <a:rPr lang="en-US" sz="3600" dirty="0" smtClean="0"/>
              <a:t>In men, instead of the uterine arteries, the </a:t>
            </a:r>
            <a:r>
              <a:rPr lang="en-US" sz="3600" b="1" dirty="0" smtClean="0"/>
              <a:t>vas deferens</a:t>
            </a:r>
            <a:r>
              <a:rPr lang="en-US" sz="3600" dirty="0" smtClean="0"/>
              <a:t> cross the </a:t>
            </a:r>
            <a:r>
              <a:rPr lang="en-US" sz="3600" dirty="0" err="1" smtClean="0"/>
              <a:t>ureters</a:t>
            </a:r>
            <a:r>
              <a:rPr lang="en-US" sz="3600" dirty="0" smtClean="0"/>
              <a:t> </a:t>
            </a:r>
            <a:r>
              <a:rPr lang="en-US" sz="3600" dirty="0" err="1" smtClean="0"/>
              <a:t>anteriorly</a:t>
            </a:r>
            <a:r>
              <a:rPr lang="en-US" sz="3600" dirty="0" smtClean="0"/>
              <a: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Neurovascular Supply</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3600" dirty="0" smtClean="0"/>
              <a:t>The </a:t>
            </a:r>
            <a:r>
              <a:rPr lang="en-US" sz="3600" b="1" dirty="0" err="1" smtClean="0"/>
              <a:t>ureter</a:t>
            </a:r>
            <a:r>
              <a:rPr lang="en-US" sz="3600" dirty="0" smtClean="0"/>
              <a:t> is a structure that has developed via the </a:t>
            </a:r>
            <a:r>
              <a:rPr lang="en-US" sz="3600" b="1" dirty="0" err="1" smtClean="0"/>
              <a:t>ureteric</a:t>
            </a:r>
            <a:r>
              <a:rPr lang="en-US" sz="3600" b="1" dirty="0" smtClean="0"/>
              <a:t> bud </a:t>
            </a:r>
            <a:r>
              <a:rPr lang="en-US" sz="3600" dirty="0" smtClean="0"/>
              <a:t>from the </a:t>
            </a:r>
            <a:r>
              <a:rPr lang="en-US" sz="3600" b="1" dirty="0" err="1" smtClean="0"/>
              <a:t>mesonephric</a:t>
            </a:r>
            <a:r>
              <a:rPr lang="en-US" sz="3600" b="1" dirty="0" smtClean="0"/>
              <a:t> duct</a:t>
            </a:r>
            <a:r>
              <a:rPr lang="en-US" sz="3600" dirty="0" smtClean="0"/>
              <a:t>, and then followed the kidney during its ascend to the final lumbar position in the </a:t>
            </a:r>
            <a:r>
              <a:rPr lang="en-US" sz="3600" dirty="0" err="1" smtClean="0"/>
              <a:t>retroperitoneum</a:t>
            </a:r>
            <a:r>
              <a:rPr lang="en-US" dirty="0" smtClean="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This long, ascending course has enabled the </a:t>
            </a:r>
            <a:r>
              <a:rPr lang="en-US" sz="3600" dirty="0" err="1" smtClean="0"/>
              <a:t>ureter</a:t>
            </a:r>
            <a:r>
              <a:rPr lang="en-US" sz="3600" dirty="0" smtClean="0"/>
              <a:t> to acquire vessels (arteries, veins and lymph vessels) of different origin during its route.  The arterial supply to the </a:t>
            </a:r>
            <a:r>
              <a:rPr lang="en-US" sz="3600" dirty="0" err="1" smtClean="0"/>
              <a:t>ureters</a:t>
            </a:r>
            <a:r>
              <a:rPr lang="en-US" sz="3600" dirty="0" smtClean="0"/>
              <a:t> can be divided into </a:t>
            </a:r>
            <a:r>
              <a:rPr lang="en-US" sz="3600" b="1" dirty="0" smtClean="0"/>
              <a:t>abdominal </a:t>
            </a:r>
            <a:r>
              <a:rPr lang="en-US" sz="3600" dirty="0" smtClean="0"/>
              <a:t>and </a:t>
            </a:r>
            <a:r>
              <a:rPr lang="en-US" sz="3600" b="1" dirty="0" smtClean="0"/>
              <a:t>pelvic supply:</a:t>
            </a:r>
          </a:p>
          <a:p>
            <a:pPr>
              <a:buNone/>
            </a:pP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lvl="0"/>
            <a:r>
              <a:rPr lang="en-US" sz="3600" b="1" dirty="0" smtClean="0"/>
              <a:t>Abdominal </a:t>
            </a:r>
            <a:r>
              <a:rPr lang="en-US" sz="3600" dirty="0" smtClean="0"/>
              <a:t>– renal artery, testicular/ovarian artery, and </a:t>
            </a:r>
            <a:r>
              <a:rPr lang="en-US" sz="3600" dirty="0" err="1" smtClean="0"/>
              <a:t>ureteral</a:t>
            </a:r>
            <a:r>
              <a:rPr lang="en-US" sz="3600" dirty="0" smtClean="0"/>
              <a:t> branches directly from the abdominal aorta</a:t>
            </a:r>
          </a:p>
          <a:p>
            <a:pPr lvl="0"/>
            <a:r>
              <a:rPr lang="en-US" sz="3600" b="1" dirty="0" smtClean="0"/>
              <a:t>Pelvic </a:t>
            </a:r>
            <a:r>
              <a:rPr lang="en-US" sz="3600" dirty="0" smtClean="0"/>
              <a:t>– superior and inferior </a:t>
            </a:r>
            <a:r>
              <a:rPr lang="en-US" sz="3600" dirty="0" err="1" smtClean="0"/>
              <a:t>vesical</a:t>
            </a:r>
            <a:r>
              <a:rPr lang="en-US" sz="3600" dirty="0" smtClean="0"/>
              <a:t> arteries.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Venous drainage is carried out by vessels that correspond to the </a:t>
            </a:r>
            <a:r>
              <a:rPr lang="en-US" sz="3600" dirty="0" smtClean="0"/>
              <a:t>above </a:t>
            </a:r>
            <a:r>
              <a:rPr lang="en-US" sz="3600" dirty="0" smtClean="0"/>
              <a:t>arteries.</a:t>
            </a:r>
          </a:p>
          <a:p>
            <a:endParaRPr 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Nervous supply to the </a:t>
            </a:r>
            <a:r>
              <a:rPr lang="en-US" sz="3600" dirty="0" err="1" smtClean="0"/>
              <a:t>ureters</a:t>
            </a:r>
            <a:r>
              <a:rPr lang="en-US" sz="3600" dirty="0" smtClean="0"/>
              <a:t> is delivered via the</a:t>
            </a:r>
            <a:r>
              <a:rPr lang="en-US" sz="3600" b="1" dirty="0" smtClean="0"/>
              <a:t> renal</a:t>
            </a:r>
            <a:r>
              <a:rPr lang="en-US" sz="3600" dirty="0" smtClean="0"/>
              <a:t>, </a:t>
            </a:r>
            <a:r>
              <a:rPr lang="en-US" sz="3600" b="1" dirty="0" smtClean="0"/>
              <a:t>testicular</a:t>
            </a:r>
            <a:r>
              <a:rPr lang="en-US" sz="3600" dirty="0" smtClean="0"/>
              <a:t>/</a:t>
            </a:r>
            <a:r>
              <a:rPr lang="en-US" sz="3600" b="1" dirty="0" smtClean="0"/>
              <a:t>ovarian</a:t>
            </a:r>
            <a:r>
              <a:rPr lang="en-US" sz="3600" dirty="0" smtClean="0"/>
              <a:t> and </a:t>
            </a:r>
            <a:r>
              <a:rPr lang="en-US" sz="3600" b="1" dirty="0" err="1" smtClean="0"/>
              <a:t>hypogastric</a:t>
            </a:r>
            <a:r>
              <a:rPr lang="en-US" sz="3600" b="1" dirty="0" smtClean="0"/>
              <a:t> plexuses</a:t>
            </a:r>
            <a:r>
              <a:rPr lang="en-US" sz="3600" dirty="0" smtClean="0"/>
              <a:t>. Sensory </a:t>
            </a:r>
            <a:r>
              <a:rPr lang="en-US" sz="3600" dirty="0" err="1" smtClean="0"/>
              <a:t>fibres</a:t>
            </a:r>
            <a:r>
              <a:rPr lang="en-US" sz="3600" dirty="0" smtClean="0"/>
              <a:t> from the </a:t>
            </a:r>
            <a:r>
              <a:rPr lang="en-US" sz="3600" dirty="0" err="1" smtClean="0"/>
              <a:t>ureters</a:t>
            </a:r>
            <a:r>
              <a:rPr lang="en-US" sz="3600" dirty="0" smtClean="0"/>
              <a:t> enter the spinal cord at </a:t>
            </a:r>
            <a:r>
              <a:rPr lang="en-US" sz="3600" b="1" dirty="0" smtClean="0"/>
              <a:t>T11-L2, </a:t>
            </a:r>
            <a:r>
              <a:rPr lang="en-US" sz="3600" dirty="0" smtClean="0"/>
              <a:t>with </a:t>
            </a:r>
            <a:r>
              <a:rPr lang="en-US" sz="3600" dirty="0" err="1" smtClean="0"/>
              <a:t>ureteric</a:t>
            </a:r>
            <a:r>
              <a:rPr lang="en-US" sz="3600" dirty="0" smtClean="0"/>
              <a:t> pain referred to those </a:t>
            </a:r>
            <a:r>
              <a:rPr lang="en-US" sz="3600" dirty="0" err="1" smtClean="0"/>
              <a:t>dermatomal</a:t>
            </a:r>
            <a:r>
              <a:rPr lang="en-US" sz="3600" dirty="0" smtClean="0"/>
              <a:t> areas.</a:t>
            </a:r>
          </a:p>
          <a:p>
            <a:pPr>
              <a:buNone/>
            </a:pPr>
            <a:endParaRPr lang="en-US" sz="3600"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a:t>
            </a:r>
            <a:r>
              <a:rPr lang="en-US" sz="3600" b="1" dirty="0" smtClean="0"/>
              <a:t>Location-</a:t>
            </a:r>
            <a:r>
              <a:rPr lang="en-US" sz="3600" dirty="0" smtClean="0"/>
              <a:t>The </a:t>
            </a:r>
            <a:r>
              <a:rPr lang="en-US" sz="3600" b="1" dirty="0" smtClean="0"/>
              <a:t>kidneys</a:t>
            </a:r>
            <a:r>
              <a:rPr lang="en-US" sz="3600" dirty="0" smtClean="0"/>
              <a:t> and </a:t>
            </a:r>
            <a:r>
              <a:rPr lang="en-US" sz="3600" b="1" dirty="0" err="1" smtClean="0"/>
              <a:t>ureters</a:t>
            </a:r>
            <a:r>
              <a:rPr lang="en-US" sz="3600" dirty="0" smtClean="0"/>
              <a:t> are found in the </a:t>
            </a:r>
            <a:r>
              <a:rPr lang="en-US" sz="3600" b="1" dirty="0" err="1" smtClean="0"/>
              <a:t>retroperitoneum</a:t>
            </a:r>
            <a:r>
              <a:rPr lang="en-US" sz="3600" dirty="0" smtClean="0"/>
              <a:t> while the </a:t>
            </a:r>
            <a:r>
              <a:rPr lang="en-US" sz="3600" b="1" dirty="0" smtClean="0"/>
              <a:t>urinary bladder </a:t>
            </a:r>
            <a:r>
              <a:rPr lang="en-US" sz="3600" dirty="0" smtClean="0"/>
              <a:t>is in the anterior part of the </a:t>
            </a:r>
            <a:r>
              <a:rPr lang="en-US" sz="3600" b="1" dirty="0" smtClean="0"/>
              <a:t>pelvis</a:t>
            </a:r>
            <a:endParaRPr lang="en-US" sz="36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eachmeanatomy.info/wp-content/uploads/Neurovascular-and-Lymph-Supply-to-the-Ureter-1024x522.jpg">
            <a:hlinkClick r:id="rId2" tooltip="&quot; Fig 3 – The neurovascular and lymphatic supply to the ureters.&quot;"/>
          </p:cNvPr>
          <p:cNvPicPr>
            <a:picLocks noGrp="1"/>
          </p:cNvPicPr>
          <p:nvPr>
            <p:ph sz="quarter" idx="1"/>
          </p:nvPr>
        </p:nvPicPr>
        <p:blipFill>
          <a:blip r:embed="rId3" cstate="print"/>
          <a:srcRect/>
          <a:stretch>
            <a:fillRect/>
          </a:stretch>
        </p:blipFill>
        <p:spPr bwMode="auto">
          <a:xfrm>
            <a:off x="304800" y="1524000"/>
            <a:ext cx="8461375" cy="5029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 Structure of the </a:t>
            </a:r>
            <a:r>
              <a:rPr lang="en-US" dirty="0" err="1" smtClean="0"/>
              <a:t>Ureter</a:t>
            </a:r>
            <a:endParaRPr lang="en-US" dirty="0"/>
          </a:p>
        </p:txBody>
      </p:sp>
      <p:pic>
        <p:nvPicPr>
          <p:cNvPr id="4" name="Picture 4"/>
          <p:cNvPicPr>
            <a:picLocks noGrp="1" noChangeAspect="1" noChangeArrowheads="1"/>
          </p:cNvPicPr>
          <p:nvPr>
            <p:ph sz="quarter" idx="1"/>
          </p:nvPr>
        </p:nvPicPr>
        <p:blipFill>
          <a:blip r:embed="rId2" cstate="print"/>
          <a:srcRect l="1372" t="2405" r="337" b="5951"/>
          <a:stretch>
            <a:fillRect/>
          </a:stretch>
        </p:blipFill>
        <p:spPr bwMode="auto">
          <a:xfrm>
            <a:off x="457200" y="1600200"/>
            <a:ext cx="8458200" cy="4495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Clinical Relevance: </a:t>
            </a:r>
            <a:r>
              <a:rPr lang="en-US" b="1" dirty="0" err="1" smtClean="0"/>
              <a:t>Ureteric</a:t>
            </a:r>
            <a:r>
              <a:rPr lang="en-US" b="1" dirty="0" smtClean="0"/>
              <a:t> Calculus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3600" dirty="0" smtClean="0"/>
              <a:t>A </a:t>
            </a:r>
            <a:r>
              <a:rPr lang="en-US" sz="3600" dirty="0" err="1" smtClean="0"/>
              <a:t>ureteric</a:t>
            </a:r>
            <a:r>
              <a:rPr lang="en-US" sz="3600" dirty="0" smtClean="0"/>
              <a:t> calculus (or kidney stone), is the presence of a </a:t>
            </a:r>
            <a:r>
              <a:rPr lang="en-US" sz="3600" b="1" dirty="0" smtClean="0"/>
              <a:t>solid stone</a:t>
            </a:r>
            <a:r>
              <a:rPr lang="en-US" sz="3600" dirty="0" smtClean="0"/>
              <a:t> in the urinary tract, formed from minerals within the urine. These can obstruct urinary flow, causing renal colic (an acute and severe loin pain) and </a:t>
            </a:r>
            <a:r>
              <a:rPr lang="en-US" sz="3600" dirty="0" err="1" smtClean="0"/>
              <a:t>haematuria</a:t>
            </a:r>
            <a:r>
              <a:rPr lang="en-US" sz="3600" dirty="0" smtClean="0"/>
              <a:t> (blood in the urine</a:t>
            </a:r>
            <a:r>
              <a:rPr lang="en-US" dirty="0" smtClean="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Urinary Bladder</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r>
              <a:rPr lang="en-US" sz="3600" dirty="0" smtClean="0"/>
              <a:t>The </a:t>
            </a:r>
            <a:r>
              <a:rPr lang="en-US" sz="3600" b="1" dirty="0" smtClean="0"/>
              <a:t>bladder</a:t>
            </a:r>
            <a:r>
              <a:rPr lang="en-US" sz="3600" dirty="0" smtClean="0"/>
              <a:t> is an organ of the urinary system. It plays two main roles:</a:t>
            </a:r>
          </a:p>
          <a:p>
            <a:pPr lvl="0"/>
            <a:r>
              <a:rPr lang="en-US" sz="3600" b="1" dirty="0" smtClean="0"/>
              <a:t>Temporary storage of urine</a:t>
            </a:r>
            <a:r>
              <a:rPr lang="en-US" sz="3600" dirty="0" smtClean="0"/>
              <a:t> – the bladder is a hollow organ with distensible walls. It has a folded internal lining (known as </a:t>
            </a:r>
            <a:r>
              <a:rPr lang="en-US" sz="3600" dirty="0" err="1" smtClean="0"/>
              <a:t>rugae</a:t>
            </a:r>
            <a:r>
              <a:rPr lang="en-US" sz="3600" dirty="0" smtClean="0"/>
              <a:t>), which allows it to accommodate up to 300-400ml of urine in healthy adults.</a:t>
            </a:r>
          </a:p>
          <a:p>
            <a:pPr lvl="0">
              <a:buNone/>
            </a:pPr>
            <a:endParaRPr lang="en-US" sz="3600" dirty="0" smtClean="0"/>
          </a:p>
          <a:p>
            <a:endParaRPr lang="en-U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t>Assists in the expulsion of urine</a:t>
            </a:r>
            <a:r>
              <a:rPr lang="en-US" sz="3600" dirty="0" smtClean="0"/>
              <a:t> – the musculature of the bladder contracts during </a:t>
            </a:r>
            <a:r>
              <a:rPr lang="en-US" sz="3600" dirty="0" err="1" smtClean="0"/>
              <a:t>micturition</a:t>
            </a:r>
            <a:r>
              <a:rPr lang="en-US" sz="3600" dirty="0" smtClean="0"/>
              <a:t>, with concomitant relaxation of the sphincters</a:t>
            </a:r>
            <a:endParaRPr lang="en-US"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In the young child, the empty bladder projects above the pelvic inlet; later, when the pelvic cavity enlarges, the bladder sinks into the pelvis to take up the adult position</a:t>
            </a:r>
          </a:p>
          <a:p>
            <a:endParaRPr lang="en-US"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eachmeanatomy.info/wp-content/uploads/Overview-of-the-Urinary-Tract-Kidney-Ureter-and-Bladder.jpg">
            <a:hlinkClick r:id="rId2" tooltip="&quot; Fig 1 – Overview of the urinary tract.&quot;"/>
          </p:cNvPr>
          <p:cNvPicPr>
            <a:picLocks noGrp="1"/>
          </p:cNvPicPr>
          <p:nvPr>
            <p:ph sz="quarter" idx="1"/>
          </p:nvPr>
        </p:nvPicPr>
        <p:blipFill>
          <a:blip r:embed="rId3" cstate="print"/>
          <a:srcRect/>
          <a:stretch>
            <a:fillRect/>
          </a:stretch>
        </p:blipFill>
        <p:spPr bwMode="auto">
          <a:xfrm>
            <a:off x="914400" y="1600200"/>
            <a:ext cx="6553199" cy="5029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Shape of the Bladder</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3600" dirty="0" smtClean="0"/>
              <a:t>The appearance of the bladder varies depending on the amount of urine stored. When full, it exhibits an </a:t>
            </a:r>
            <a:r>
              <a:rPr lang="en-US" sz="3600" b="1" dirty="0" smtClean="0"/>
              <a:t>oval</a:t>
            </a:r>
            <a:r>
              <a:rPr lang="en-US" sz="3600" dirty="0" smtClean="0"/>
              <a:t> shape, and when empty it is flattened by the overlying bowel.</a:t>
            </a:r>
          </a:p>
          <a:p>
            <a:r>
              <a:rPr lang="en-US" sz="3600" dirty="0" smtClean="0"/>
              <a:t>The external features of the bladder are:</a:t>
            </a:r>
          </a:p>
          <a:p>
            <a:pPr>
              <a:buNone/>
            </a:pPr>
            <a:endParaRPr 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0"/>
            <a:r>
              <a:rPr lang="en-US" sz="3600" b="1" dirty="0" smtClean="0"/>
              <a:t>Apex </a:t>
            </a:r>
            <a:r>
              <a:rPr lang="en-US" sz="3600" dirty="0" smtClean="0"/>
              <a:t>– located superiorly, pointing towards the pubic </a:t>
            </a:r>
            <a:r>
              <a:rPr lang="en-US" sz="3600" dirty="0" err="1" smtClean="0"/>
              <a:t>symphysis</a:t>
            </a:r>
            <a:r>
              <a:rPr lang="en-US" sz="3600" dirty="0" smtClean="0"/>
              <a:t>. It is connected to the umbilicus by the median umbilical ligament (a remnant of the </a:t>
            </a:r>
            <a:r>
              <a:rPr lang="en-US" sz="3600" dirty="0" err="1" smtClean="0"/>
              <a:t>urachus</a:t>
            </a:r>
            <a:r>
              <a:rPr lang="en-US" sz="3600" dirty="0" smtClean="0"/>
              <a:t>).</a:t>
            </a:r>
          </a:p>
          <a:p>
            <a:pPr lvl="0"/>
            <a:r>
              <a:rPr lang="en-US" sz="3600" b="1" dirty="0" smtClean="0"/>
              <a:t>Body</a:t>
            </a:r>
            <a:r>
              <a:rPr lang="en-US" sz="3600" dirty="0" smtClean="0"/>
              <a:t> – main part of the bladder, located between the apex and the </a:t>
            </a:r>
            <a:r>
              <a:rPr lang="en-US" sz="3600" dirty="0" err="1" smtClean="0"/>
              <a:t>fundus</a:t>
            </a:r>
            <a:endParaRPr lang="en-US" sz="3600" dirty="0" smtClean="0"/>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sz="3600" b="1" dirty="0" err="1" smtClean="0"/>
              <a:t>Fundus</a:t>
            </a:r>
            <a:r>
              <a:rPr lang="en-US" sz="3600" b="1" dirty="0" smtClean="0"/>
              <a:t> (or</a:t>
            </a:r>
            <a:r>
              <a:rPr lang="en-US" sz="3600" dirty="0" smtClean="0"/>
              <a:t> </a:t>
            </a:r>
            <a:r>
              <a:rPr lang="en-US" sz="3600" b="1" dirty="0" smtClean="0"/>
              <a:t>base) </a:t>
            </a:r>
            <a:r>
              <a:rPr lang="en-US" sz="3600" dirty="0" smtClean="0"/>
              <a:t>– located </a:t>
            </a:r>
            <a:r>
              <a:rPr lang="en-US" sz="3600" dirty="0" err="1" smtClean="0"/>
              <a:t>posteriorly</a:t>
            </a:r>
            <a:r>
              <a:rPr lang="en-US" sz="3600" dirty="0" smtClean="0"/>
              <a:t>. It is triangular-shaped, with the tip of the triangle pointing backwards.</a:t>
            </a:r>
          </a:p>
          <a:p>
            <a:pPr lvl="0"/>
            <a:r>
              <a:rPr lang="en-US" sz="3600" b="1" dirty="0" smtClean="0"/>
              <a:t>Neck</a:t>
            </a:r>
            <a:r>
              <a:rPr lang="en-US" sz="3600" dirty="0" smtClean="0"/>
              <a:t> – formed by the convergence of the </a:t>
            </a:r>
            <a:r>
              <a:rPr lang="en-US" sz="3600" dirty="0" err="1" smtClean="0"/>
              <a:t>fundus</a:t>
            </a:r>
            <a:r>
              <a:rPr lang="en-US" sz="3600" dirty="0" smtClean="0"/>
              <a:t> and the two </a:t>
            </a:r>
            <a:r>
              <a:rPr lang="en-US" sz="3600" dirty="0" err="1" smtClean="0"/>
              <a:t>inferolateral</a:t>
            </a:r>
            <a:r>
              <a:rPr lang="en-US" sz="3600" dirty="0" smtClean="0"/>
              <a:t> surfaces. It is continuous with the urethra.</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 of the Urinary System</a:t>
            </a:r>
            <a:endParaRPr lang="en-US" dirty="0"/>
          </a:p>
        </p:txBody>
      </p:sp>
      <p:pic>
        <p:nvPicPr>
          <p:cNvPr id="4" name="Picture 16"/>
          <p:cNvPicPr>
            <a:picLocks noGrp="1" noChangeAspect="1" noChangeArrowheads="1"/>
          </p:cNvPicPr>
          <p:nvPr>
            <p:ph sz="quarter" idx="1"/>
          </p:nvPr>
        </p:nvPicPr>
        <p:blipFill>
          <a:blip r:embed="rId2" cstate="print"/>
          <a:srcRect l="1938" t="1118" r="871" b="5864"/>
          <a:stretch>
            <a:fillRect/>
          </a:stretch>
        </p:blipFill>
        <p:spPr bwMode="auto">
          <a:xfrm>
            <a:off x="2133600" y="1600200"/>
            <a:ext cx="5236154" cy="4495800"/>
          </a:xfrm>
          <a:prstGeom prst="rect">
            <a:avLst/>
          </a:prstGeom>
          <a:noFill/>
          <a:ln w="9525">
            <a:noFill/>
            <a:miter lim="800000"/>
            <a:headEnd/>
            <a:tailEnd/>
          </a:ln>
        </p:spPr>
      </p:pic>
      <p:sp>
        <p:nvSpPr>
          <p:cNvPr id="5" name="Rectangle 4"/>
          <p:cNvSpPr/>
          <p:nvPr/>
        </p:nvSpPr>
        <p:spPr>
          <a:xfrm>
            <a:off x="304800" y="2828836"/>
            <a:ext cx="1981200" cy="2554545"/>
          </a:xfrm>
          <a:prstGeom prst="rect">
            <a:avLst/>
          </a:prstGeom>
        </p:spPr>
        <p:txBody>
          <a:bodyPr wrap="square">
            <a:spAutoFit/>
          </a:bodyPr>
          <a:lstStyle/>
          <a:p>
            <a:r>
              <a:rPr lang="en-US" sz="3200" dirty="0" smtClean="0"/>
              <a:t>-Kidneys</a:t>
            </a:r>
            <a:endParaRPr lang="en-US" sz="3200" dirty="0" smtClean="0"/>
          </a:p>
          <a:p>
            <a:r>
              <a:rPr lang="en-US" sz="3200" dirty="0" smtClean="0"/>
              <a:t>-</a:t>
            </a:r>
            <a:r>
              <a:rPr lang="en-US" sz="3200" dirty="0" err="1" smtClean="0"/>
              <a:t>Ureters</a:t>
            </a:r>
            <a:endParaRPr lang="en-US" sz="3200" dirty="0" smtClean="0"/>
          </a:p>
          <a:p>
            <a:r>
              <a:rPr lang="en-US" sz="3200" dirty="0" smtClean="0"/>
              <a:t>-Urinary -bladder</a:t>
            </a:r>
            <a:endParaRPr lang="en-US" sz="3200" dirty="0" smtClean="0"/>
          </a:p>
          <a:p>
            <a:r>
              <a:rPr lang="en-US" sz="3200" dirty="0" smtClean="0"/>
              <a:t>-Urethra </a:t>
            </a:r>
            <a:endParaRPr lang="en-US" sz="32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eachmeanatomy.info/wp-content/uploads/Anatomical-Features-of-the-Bladder-1-1024x821.png">
            <a:hlinkClick r:id="rId2" tooltip="&quot; Fig 2 – Anatomical features of the bladder.&quot;"/>
          </p:cNvPr>
          <p:cNvPicPr>
            <a:picLocks noGrp="1"/>
          </p:cNvPicPr>
          <p:nvPr>
            <p:ph sz="quarter" idx="1"/>
          </p:nvPr>
        </p:nvPicPr>
        <p:blipFill>
          <a:blip r:embed="rId3" cstate="print"/>
          <a:srcRect/>
          <a:stretch>
            <a:fillRect/>
          </a:stretch>
        </p:blipFill>
        <p:spPr bwMode="auto">
          <a:xfrm>
            <a:off x="533400" y="1600200"/>
            <a:ext cx="8610600" cy="4953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noChangeArrowheads="1"/>
          </p:cNvPicPr>
          <p:nvPr>
            <p:ph sz="quarter" idx="1"/>
          </p:nvPr>
        </p:nvPicPr>
        <p:blipFill>
          <a:blip r:embed="rId2" cstate="print"/>
          <a:srcRect l="1527" t="1215" r="1503" b="4761"/>
          <a:stretch>
            <a:fillRect/>
          </a:stretch>
        </p:blipFill>
        <p:spPr bwMode="auto">
          <a:xfrm>
            <a:off x="990600" y="1600200"/>
            <a:ext cx="7086600" cy="4495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A collapsible muscular sac</a:t>
            </a:r>
          </a:p>
          <a:p>
            <a:r>
              <a:rPr lang="en-US" sz="3600" dirty="0" smtClean="0"/>
              <a:t>Stores and expels urine</a:t>
            </a:r>
          </a:p>
          <a:p>
            <a:pPr lvl="1"/>
            <a:r>
              <a:rPr lang="en-US" sz="3600" dirty="0" smtClean="0"/>
              <a:t>Full bladder – spherical</a:t>
            </a:r>
          </a:p>
          <a:p>
            <a:pPr lvl="2"/>
            <a:r>
              <a:rPr lang="en-US" sz="3600" dirty="0" smtClean="0"/>
              <a:t>Expands into the abdominal cavity</a:t>
            </a:r>
          </a:p>
          <a:p>
            <a:pPr lvl="1"/>
            <a:r>
              <a:rPr lang="en-US" sz="3600" dirty="0" smtClean="0"/>
              <a:t>Empty bladder – lies entirely within the pelvis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the Urinary Bladder and Urethra</a:t>
            </a:r>
            <a:endParaRPr lang="en-US" dirty="0"/>
          </a:p>
        </p:txBody>
      </p:sp>
      <p:pic>
        <p:nvPicPr>
          <p:cNvPr id="5" name="Content Placeholder 4"/>
          <p:cNvPicPr>
            <a:picLocks noGrp="1" noChangeAspect="1" noChangeArrowheads="1"/>
          </p:cNvPicPr>
          <p:nvPr>
            <p:ph sz="quarter" idx="1"/>
          </p:nvPr>
        </p:nvPicPr>
        <p:blipFill>
          <a:blip r:embed="rId2" cstate="print"/>
          <a:srcRect t="1215" b="4761"/>
          <a:stretch>
            <a:fillRect/>
          </a:stretch>
        </p:blipFill>
        <p:spPr bwMode="auto">
          <a:xfrm>
            <a:off x="1143000" y="1600200"/>
            <a:ext cx="7391399" cy="52578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sz="quarter" idx="1"/>
          </p:nvPr>
        </p:nvPicPr>
        <p:blipFill>
          <a:blip r:embed="rId2" cstate="print"/>
          <a:srcRect t="3386" b="8168"/>
          <a:stretch>
            <a:fillRect/>
          </a:stretch>
        </p:blipFill>
        <p:spPr bwMode="auto">
          <a:xfrm>
            <a:off x="762000" y="1600200"/>
            <a:ext cx="7543800" cy="5105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Musculature</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The </a:t>
            </a:r>
            <a:r>
              <a:rPr lang="en-US" b="1" dirty="0" smtClean="0"/>
              <a:t>musculature</a:t>
            </a:r>
            <a:r>
              <a:rPr lang="en-US" dirty="0" smtClean="0"/>
              <a:t> of the bladder plays a key role in the storage and emptying of urine.</a:t>
            </a:r>
          </a:p>
          <a:p>
            <a:r>
              <a:rPr lang="en-US" dirty="0" smtClean="0"/>
              <a:t>In order to contract during </a:t>
            </a:r>
            <a:r>
              <a:rPr lang="en-US" dirty="0" err="1" smtClean="0"/>
              <a:t>micturition</a:t>
            </a:r>
            <a:r>
              <a:rPr lang="en-US" dirty="0" smtClean="0"/>
              <a:t>, the bladder wall contains </a:t>
            </a:r>
            <a:r>
              <a:rPr lang="en-US" dirty="0" err="1" smtClean="0"/>
              <a:t>specialised</a:t>
            </a:r>
            <a:r>
              <a:rPr lang="en-US" dirty="0" smtClean="0"/>
              <a:t> smooth muscle – known as </a:t>
            </a:r>
            <a:r>
              <a:rPr lang="en-US" b="1" dirty="0" err="1" smtClean="0"/>
              <a:t>detrusor</a:t>
            </a:r>
            <a:r>
              <a:rPr lang="en-US" b="1" dirty="0" smtClean="0"/>
              <a:t> muscle</a:t>
            </a:r>
            <a:r>
              <a:rPr lang="en-US" dirty="0" smtClean="0"/>
              <a:t>.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Its </a:t>
            </a:r>
            <a:r>
              <a:rPr lang="en-US" sz="3600" dirty="0" err="1" smtClean="0"/>
              <a:t>fibres</a:t>
            </a:r>
            <a:r>
              <a:rPr lang="en-US" sz="3600" dirty="0" smtClean="0"/>
              <a:t> are orientated in multiple directions, thus retaining structural integrity when stretched. It receives </a:t>
            </a:r>
            <a:r>
              <a:rPr lang="en-US" sz="3600" dirty="0" err="1" smtClean="0"/>
              <a:t>innervation</a:t>
            </a:r>
            <a:r>
              <a:rPr lang="en-US" sz="3600" dirty="0" smtClean="0"/>
              <a:t> from both the </a:t>
            </a:r>
            <a:r>
              <a:rPr lang="en-US" sz="3600" b="1" dirty="0" smtClean="0"/>
              <a:t>sympathetic </a:t>
            </a:r>
            <a:r>
              <a:rPr lang="en-US" sz="3600" dirty="0" smtClean="0"/>
              <a:t>and </a:t>
            </a:r>
            <a:r>
              <a:rPr lang="en-US" sz="3600" b="1" dirty="0" smtClean="0"/>
              <a:t>parasympathetic nervous systems.</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The fibers of the </a:t>
            </a:r>
            <a:r>
              <a:rPr lang="en-US" sz="3600" dirty="0" err="1" smtClean="0"/>
              <a:t>detrusor</a:t>
            </a:r>
            <a:r>
              <a:rPr lang="en-US" sz="3600" dirty="0" smtClean="0"/>
              <a:t> muscle often become </a:t>
            </a:r>
            <a:r>
              <a:rPr lang="en-US" sz="3600" b="1" dirty="0" smtClean="0"/>
              <a:t>hypertrophic</a:t>
            </a:r>
            <a:r>
              <a:rPr lang="en-US" sz="3600" dirty="0" smtClean="0"/>
              <a:t> (presenting as prominent </a:t>
            </a:r>
            <a:r>
              <a:rPr lang="en-US" sz="3600" dirty="0" err="1" smtClean="0"/>
              <a:t>trabeculae</a:t>
            </a:r>
            <a:r>
              <a:rPr lang="en-US" sz="3600" dirty="0" smtClean="0"/>
              <a:t>) in order to compensate for increased workload of the bladder emptying. This is very common in conditions that obstruct the urine outflow such as benign prostatic hyperplasia</a:t>
            </a:r>
            <a:r>
              <a:rPr lang="en-US" dirty="0" smtClean="0"/>
              <a:t>.</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There are also two muscular sphincters located in the urethra:</a:t>
            </a:r>
          </a:p>
          <a:p>
            <a:pPr lvl="0"/>
            <a:r>
              <a:rPr lang="en-US" sz="3600" b="1" dirty="0" smtClean="0"/>
              <a:t>Internal urethral sphincter:</a:t>
            </a:r>
            <a:endParaRPr lang="en-US" sz="3600" dirty="0" smtClean="0"/>
          </a:p>
          <a:p>
            <a:pPr lvl="1"/>
            <a:r>
              <a:rPr lang="en-US" sz="3600" dirty="0" smtClean="0"/>
              <a:t>Male – consists of circular smooth </a:t>
            </a:r>
            <a:r>
              <a:rPr lang="en-US" sz="3600" dirty="0" err="1" smtClean="0"/>
              <a:t>fibres</a:t>
            </a:r>
            <a:r>
              <a:rPr lang="en-US" sz="3600" dirty="0" smtClean="0"/>
              <a:t>, which are under autonomic control. It is thought to prevent seminal regurgitation during ejaculation.</a:t>
            </a:r>
          </a:p>
          <a:p>
            <a:pPr lvl="0">
              <a:buNone/>
            </a:pPr>
            <a:endParaRPr lang="en-US" sz="3200"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3600" dirty="0" smtClean="0"/>
              <a:t>Females – thought to be a functional sphincter (i.e. no </a:t>
            </a:r>
            <a:r>
              <a:rPr lang="en-US" sz="3600" dirty="0" err="1" smtClean="0"/>
              <a:t>sphincteric</a:t>
            </a:r>
            <a:r>
              <a:rPr lang="en-US" sz="3600" dirty="0" smtClean="0"/>
              <a:t> muscle present). It is formed by the anatomy of the bladder neck and proximal urethra.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and External Anatomy of Kidneys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600" dirty="0" smtClean="0"/>
              <a:t>Located </a:t>
            </a:r>
            <a:r>
              <a:rPr lang="en-US" sz="3600" b="1" dirty="0" err="1" smtClean="0"/>
              <a:t>retroperitoneally</a:t>
            </a:r>
            <a:endParaRPr lang="en-US" sz="3600" dirty="0" smtClean="0"/>
          </a:p>
          <a:p>
            <a:r>
              <a:rPr lang="en-US" sz="3600" dirty="0" smtClean="0"/>
              <a:t>Lateral to </a:t>
            </a:r>
            <a:r>
              <a:rPr lang="en-US" sz="3600" b="1" dirty="0" smtClean="0"/>
              <a:t>T</a:t>
            </a:r>
            <a:r>
              <a:rPr lang="en-US" sz="3600" b="1" baseline="-25000" dirty="0" smtClean="0"/>
              <a:t>12</a:t>
            </a:r>
            <a:r>
              <a:rPr lang="en-US" sz="3600" b="1" dirty="0" smtClean="0"/>
              <a:t>–L</a:t>
            </a:r>
            <a:r>
              <a:rPr lang="en-US" sz="3600" b="1" baseline="-25000" dirty="0" smtClean="0"/>
              <a:t>3</a:t>
            </a:r>
            <a:r>
              <a:rPr lang="en-US" sz="3600" b="1" dirty="0" smtClean="0"/>
              <a:t> </a:t>
            </a:r>
            <a:r>
              <a:rPr lang="en-US" sz="3600" dirty="0" smtClean="0"/>
              <a:t>vertebrae </a:t>
            </a:r>
          </a:p>
          <a:p>
            <a:r>
              <a:rPr lang="en-US" sz="3600" dirty="0" smtClean="0"/>
              <a:t>Average kidney</a:t>
            </a:r>
          </a:p>
          <a:p>
            <a:pPr lvl="1"/>
            <a:r>
              <a:rPr lang="en-US" sz="3600" dirty="0" smtClean="0"/>
              <a:t>12 cm tall, 6 cm wide, 3 cm thick</a:t>
            </a:r>
          </a:p>
          <a:p>
            <a:r>
              <a:rPr lang="en-US" sz="3600" b="1" dirty="0" err="1" smtClean="0"/>
              <a:t>Hilus</a:t>
            </a:r>
            <a:endParaRPr lang="en-US" sz="3600" dirty="0" smtClean="0"/>
          </a:p>
          <a:p>
            <a:pPr lvl="1"/>
            <a:r>
              <a:rPr lang="en-US" sz="3600" dirty="0" smtClean="0"/>
              <a:t>On concave surface </a:t>
            </a:r>
          </a:p>
          <a:p>
            <a:pPr lvl="1"/>
            <a:r>
              <a:rPr lang="en-US" sz="3600" dirty="0" smtClean="0"/>
              <a:t>Vessels and nerves enter and exit</a:t>
            </a:r>
          </a:p>
          <a:p>
            <a:r>
              <a:rPr lang="en-US" sz="3600" dirty="0" smtClean="0"/>
              <a:t>Renal capsule surrounds the kidney</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t>External urethral sphincter</a:t>
            </a:r>
            <a:r>
              <a:rPr lang="en-US" sz="3600" dirty="0" smtClean="0"/>
              <a:t> – has the same structure in both sexes. It is skeletal muscle, and under voluntary control. However, in males the external </a:t>
            </a:r>
            <a:r>
              <a:rPr lang="en-US" sz="3600" dirty="0" err="1" smtClean="0"/>
              <a:t>sphincteric</a:t>
            </a:r>
            <a:r>
              <a:rPr lang="en-US" sz="3600" dirty="0" smtClean="0"/>
              <a:t> mechanism is more complex, as it correlates with fibers of the </a:t>
            </a:r>
            <a:r>
              <a:rPr lang="en-US" sz="3600" dirty="0" err="1" smtClean="0"/>
              <a:t>rectourethralis</a:t>
            </a:r>
            <a:r>
              <a:rPr lang="en-US" sz="3600" dirty="0" smtClean="0"/>
              <a:t> muscle and the </a:t>
            </a:r>
            <a:r>
              <a:rPr lang="en-US" sz="3600" dirty="0" err="1" smtClean="0"/>
              <a:t>levator</a:t>
            </a:r>
            <a:r>
              <a:rPr lang="en-US" sz="3600" dirty="0" smtClean="0"/>
              <a:t> </a:t>
            </a:r>
            <a:r>
              <a:rPr lang="en-US" sz="3600" dirty="0" err="1" smtClean="0"/>
              <a:t>ani</a:t>
            </a:r>
            <a:r>
              <a:rPr lang="en-US" sz="3600" dirty="0" smtClean="0"/>
              <a:t> muscle</a:t>
            </a:r>
            <a:endParaRPr lang="en-US"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teachmeanatomy.info/wp-content/uploads/Endoscopic-Images-of-the-Bladder-Wall-1024x385.png">
            <a:hlinkClick r:id="rId2" tooltip="&quot; Fig 3 – Endoscopic view of the bladder. (A) The trigone and right ureteric orifice. (B) Prominent trabeculae of the bladder wall (hypertrophic fibers of the detrusor muscle).&quot;"/>
          </p:cNvPr>
          <p:cNvPicPr>
            <a:picLocks noGrp="1"/>
          </p:cNvPicPr>
          <p:nvPr>
            <p:ph sz="quarter" idx="1"/>
          </p:nvPr>
        </p:nvPicPr>
        <p:blipFill>
          <a:blip r:embed="rId3" cstate="print"/>
          <a:srcRect/>
          <a:stretch>
            <a:fillRect/>
          </a:stretch>
        </p:blipFill>
        <p:spPr bwMode="auto">
          <a:xfrm>
            <a:off x="612775" y="2315356"/>
            <a:ext cx="8153400" cy="3065487"/>
          </a:xfrm>
          <a:prstGeom prst="rect">
            <a:avLst/>
          </a:prstGeom>
          <a:noFill/>
          <a:ln w="9525">
            <a:noFill/>
            <a:miter lim="800000"/>
            <a:headEnd/>
            <a:tailEnd/>
          </a:ln>
        </p:spPr>
      </p:pic>
      <p:pic>
        <p:nvPicPr>
          <p:cNvPr id="5" name="Picture 4" descr="https://teachmeanatomy.info/wp-content/uploads/Endoscopic-Images-of-the-Bladder-Wall-1024x385.png">
            <a:hlinkClick r:id="rId2" tooltip="&quot; Fig 3 – Endoscopic view of the bladder. (A) The trigone and right ureteric orifice. (B) Prominent trabeculae of the bladder wall (hypertrophic fibers of the detrusor muscle).&quot;"/>
          </p:cNvPr>
          <p:cNvPicPr/>
          <p:nvPr/>
        </p:nvPicPr>
        <p:blipFill>
          <a:blip r:embed="rId3" cstate="print"/>
          <a:srcRect/>
          <a:stretch>
            <a:fillRect/>
          </a:stretch>
        </p:blipFill>
        <p:spPr bwMode="auto">
          <a:xfrm>
            <a:off x="457200" y="1595437"/>
            <a:ext cx="8991600" cy="3738563"/>
          </a:xfrm>
          <a:prstGeom prst="rect">
            <a:avLst/>
          </a:prstGeom>
          <a:noFill/>
          <a:ln w="9525">
            <a:noFill/>
            <a:miter lim="800000"/>
            <a:headEnd/>
            <a:tailEnd/>
          </a:ln>
        </p:spPr>
      </p:pic>
      <p:sp>
        <p:nvSpPr>
          <p:cNvPr id="71682" name="Rectangle 2"/>
          <p:cNvSpPr>
            <a:spLocks noChangeArrowheads="1"/>
          </p:cNvSpPr>
          <p:nvPr/>
        </p:nvSpPr>
        <p:spPr bwMode="auto">
          <a:xfrm>
            <a:off x="0" y="5284255"/>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2323C"/>
                </a:solidFill>
                <a:effectLst/>
                <a:latin typeface="acumin-pro" charset="0"/>
                <a:ea typeface="Times New Roman" pitchFamily="18" charset="0"/>
                <a:cs typeface="Arial" pitchFamily="34" charset="0"/>
              </a:rPr>
              <a:t>– Endoscopic view of the bladder. (A) The </a:t>
            </a:r>
            <a:r>
              <a:rPr kumimoji="0" lang="en-US" sz="2800" b="0" i="0" u="none" strike="noStrike" cap="none" normalizeH="0" baseline="0" dirty="0" err="1" smtClean="0">
                <a:ln>
                  <a:noFill/>
                </a:ln>
                <a:solidFill>
                  <a:srgbClr val="32323C"/>
                </a:solidFill>
                <a:effectLst/>
                <a:latin typeface="acumin-pro" charset="0"/>
                <a:ea typeface="Times New Roman" pitchFamily="18" charset="0"/>
                <a:cs typeface="Arial" pitchFamily="34" charset="0"/>
              </a:rPr>
              <a:t>trigone</a:t>
            </a:r>
            <a:r>
              <a:rPr kumimoji="0" lang="en-US" sz="2800" b="0" i="0" u="none" strike="noStrike" cap="none" normalizeH="0" baseline="0" dirty="0" smtClean="0">
                <a:ln>
                  <a:noFill/>
                </a:ln>
                <a:solidFill>
                  <a:srgbClr val="32323C"/>
                </a:solidFill>
                <a:effectLst/>
                <a:latin typeface="acumin-pro" charset="0"/>
                <a:ea typeface="Times New Roman" pitchFamily="18" charset="0"/>
                <a:cs typeface="Arial" pitchFamily="34" charset="0"/>
              </a:rPr>
              <a:t> and right </a:t>
            </a:r>
            <a:r>
              <a:rPr kumimoji="0" lang="en-US" sz="2800" b="0" i="0" u="none" strike="noStrike" cap="none" normalizeH="0" baseline="0" dirty="0" err="1" smtClean="0">
                <a:ln>
                  <a:noFill/>
                </a:ln>
                <a:solidFill>
                  <a:srgbClr val="32323C"/>
                </a:solidFill>
                <a:effectLst/>
                <a:latin typeface="acumin-pro" charset="0"/>
                <a:ea typeface="Times New Roman" pitchFamily="18" charset="0"/>
                <a:cs typeface="Arial" pitchFamily="34" charset="0"/>
              </a:rPr>
              <a:t>ureteric</a:t>
            </a:r>
            <a:r>
              <a:rPr kumimoji="0" lang="en-US" sz="2800" b="0" i="0" u="none" strike="noStrike" cap="none" normalizeH="0" baseline="0" dirty="0" smtClean="0">
                <a:ln>
                  <a:noFill/>
                </a:ln>
                <a:solidFill>
                  <a:srgbClr val="32323C"/>
                </a:solidFill>
                <a:effectLst/>
                <a:latin typeface="acumin-pro" charset="0"/>
                <a:ea typeface="Times New Roman" pitchFamily="18" charset="0"/>
                <a:cs typeface="Arial" pitchFamily="34" charset="0"/>
              </a:rPr>
              <a:t> orifice. (B) Prominent </a:t>
            </a:r>
            <a:r>
              <a:rPr kumimoji="0" lang="en-US" sz="2800" b="0" i="0" u="none" strike="noStrike" cap="none" normalizeH="0" baseline="0" dirty="0" err="1" smtClean="0">
                <a:ln>
                  <a:noFill/>
                </a:ln>
                <a:solidFill>
                  <a:srgbClr val="32323C"/>
                </a:solidFill>
                <a:effectLst/>
                <a:latin typeface="acumin-pro" charset="0"/>
                <a:ea typeface="Times New Roman" pitchFamily="18" charset="0"/>
                <a:cs typeface="Arial" pitchFamily="34" charset="0"/>
              </a:rPr>
              <a:t>trabeculae</a:t>
            </a:r>
            <a:r>
              <a:rPr kumimoji="0" lang="en-US" sz="2800" b="0" i="0" u="none" strike="noStrike" cap="none" normalizeH="0" baseline="0" dirty="0" smtClean="0">
                <a:ln>
                  <a:noFill/>
                </a:ln>
                <a:solidFill>
                  <a:srgbClr val="32323C"/>
                </a:solidFill>
                <a:effectLst/>
                <a:latin typeface="acumin-pro" charset="0"/>
                <a:ea typeface="Times New Roman" pitchFamily="18" charset="0"/>
                <a:cs typeface="Arial" pitchFamily="34" charset="0"/>
              </a:rPr>
              <a:t> of the bladder wall (hypertrophic fibers of the </a:t>
            </a:r>
            <a:r>
              <a:rPr kumimoji="0" lang="en-US" sz="2800" b="0" i="0" u="none" strike="noStrike" cap="none" normalizeH="0" baseline="0" dirty="0" err="1" smtClean="0">
                <a:ln>
                  <a:noFill/>
                </a:ln>
                <a:solidFill>
                  <a:srgbClr val="32323C"/>
                </a:solidFill>
                <a:effectLst/>
                <a:latin typeface="acumin-pro" charset="0"/>
                <a:ea typeface="Times New Roman" pitchFamily="18" charset="0"/>
                <a:cs typeface="Arial" pitchFamily="34" charset="0"/>
              </a:rPr>
              <a:t>detrusor</a:t>
            </a:r>
            <a:r>
              <a:rPr kumimoji="0" lang="en-US" sz="2800" b="0" i="0" u="none" strike="noStrike" cap="none" normalizeH="0" baseline="0" dirty="0" smtClean="0">
                <a:ln>
                  <a:noFill/>
                </a:ln>
                <a:solidFill>
                  <a:srgbClr val="32323C"/>
                </a:solidFill>
                <a:effectLst/>
                <a:latin typeface="acumin-pro" charset="0"/>
                <a:ea typeface="Times New Roman" pitchFamily="18" charset="0"/>
                <a:cs typeface="Arial" pitchFamily="34" charset="0"/>
              </a:rPr>
              <a:t> muscle).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Vasculature</a:t>
            </a:r>
            <a:r>
              <a:rPr lang="en-US" dirty="0" smtClean="0"/>
              <a:t/>
            </a:r>
            <a:br>
              <a:rPr lang="en-US" dirty="0" smtClean="0"/>
            </a:br>
            <a:endParaRPr lang="en-US" dirty="0"/>
          </a:p>
        </p:txBody>
      </p:sp>
      <p:sp>
        <p:nvSpPr>
          <p:cNvPr id="3" name="Content Placeholder 2"/>
          <p:cNvSpPr>
            <a:spLocks noGrp="1"/>
          </p:cNvSpPr>
          <p:nvPr>
            <p:ph sz="quarter" idx="1"/>
          </p:nvPr>
        </p:nvSpPr>
        <p:spPr/>
        <p:txBody>
          <a:bodyPr>
            <a:noAutofit/>
          </a:bodyPr>
          <a:lstStyle/>
          <a:p>
            <a:r>
              <a:rPr lang="en-US" sz="3600" dirty="0" smtClean="0"/>
              <a:t>The vasculature of the bladder is primarily derived from the </a:t>
            </a:r>
            <a:r>
              <a:rPr lang="en-US" sz="3600" b="1" dirty="0" smtClean="0"/>
              <a:t>internal iliac</a:t>
            </a:r>
            <a:r>
              <a:rPr lang="en-US" sz="3600" dirty="0" smtClean="0"/>
              <a:t> vessels.</a:t>
            </a:r>
          </a:p>
          <a:p>
            <a:r>
              <a:rPr lang="en-US" sz="3600" dirty="0" smtClean="0"/>
              <a:t>Arterial supply is via the </a:t>
            </a:r>
            <a:r>
              <a:rPr lang="en-US" sz="3600" b="1" dirty="0" smtClean="0"/>
              <a:t>superior </a:t>
            </a:r>
            <a:r>
              <a:rPr lang="en-US" sz="3600" b="1" dirty="0" err="1" smtClean="0"/>
              <a:t>vesical</a:t>
            </a:r>
            <a:r>
              <a:rPr lang="en-US" sz="3600" dirty="0" smtClean="0"/>
              <a:t> branch of the internal iliac artery.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In males, this is supplemented by the inferior </a:t>
            </a:r>
            <a:r>
              <a:rPr lang="en-US" sz="3600" dirty="0" err="1" smtClean="0"/>
              <a:t>vesical</a:t>
            </a:r>
            <a:r>
              <a:rPr lang="en-US" sz="3600" dirty="0" smtClean="0"/>
              <a:t> artery, and in females by the vaginal arteries. In both sexes, the </a:t>
            </a:r>
            <a:r>
              <a:rPr lang="en-US" sz="3600" dirty="0" err="1" smtClean="0"/>
              <a:t>obturator</a:t>
            </a:r>
            <a:r>
              <a:rPr lang="en-US" sz="3600" dirty="0" smtClean="0"/>
              <a:t> and inferior </a:t>
            </a:r>
            <a:r>
              <a:rPr lang="en-US" sz="3600" dirty="0" err="1" smtClean="0"/>
              <a:t>gluteal</a:t>
            </a:r>
            <a:r>
              <a:rPr lang="en-US" sz="3600" dirty="0" smtClean="0"/>
              <a:t> arteries may also contribute small branches.</a:t>
            </a:r>
            <a:endParaRPr lang="en-U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Venous drainage is achieved by the </a:t>
            </a:r>
            <a:r>
              <a:rPr lang="en-US" sz="3600" dirty="0" err="1" smtClean="0"/>
              <a:t>vesical</a:t>
            </a:r>
            <a:r>
              <a:rPr lang="en-US" sz="3600" dirty="0" smtClean="0"/>
              <a:t> venous plexus, which empties into the internal iliac veins. The </a:t>
            </a:r>
            <a:r>
              <a:rPr lang="en-US" sz="3600" dirty="0" err="1" smtClean="0"/>
              <a:t>vesical</a:t>
            </a:r>
            <a:r>
              <a:rPr lang="en-US" sz="3600" dirty="0" smtClean="0"/>
              <a:t> plexus in males is in continuity at the </a:t>
            </a:r>
            <a:r>
              <a:rPr lang="en-US" sz="3600" dirty="0" err="1" smtClean="0"/>
              <a:t>retropubic</a:t>
            </a:r>
            <a:r>
              <a:rPr lang="en-US" sz="3600" dirty="0" smtClean="0"/>
              <a:t> space with the </a:t>
            </a:r>
            <a:r>
              <a:rPr lang="en-US" sz="3600" b="1" dirty="0" smtClean="0"/>
              <a:t>prostate venous plexus</a:t>
            </a:r>
            <a:r>
              <a:rPr lang="en-US" sz="3600" dirty="0" smtClean="0"/>
              <a:t> (plexus of </a:t>
            </a:r>
            <a:r>
              <a:rPr lang="en-US" sz="3600" dirty="0" err="1" smtClean="0"/>
              <a:t>Santorini</a:t>
            </a:r>
            <a:r>
              <a:rPr lang="en-US" sz="3600" dirty="0" smtClean="0"/>
              <a:t>), which also receives blood from the dorsal vein of the penis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Arterial supply to the bladder via the superior </a:t>
            </a:r>
            <a:r>
              <a:rPr lang="en-US" dirty="0" err="1" smtClean="0"/>
              <a:t>vesical</a:t>
            </a:r>
            <a:r>
              <a:rPr lang="en-US" dirty="0" smtClean="0"/>
              <a:t> arteries.</a:t>
            </a:r>
            <a:endParaRPr lang="en-US" dirty="0"/>
          </a:p>
        </p:txBody>
      </p:sp>
      <p:pic>
        <p:nvPicPr>
          <p:cNvPr id="4" name="Content Placeholder 3" descr="https://teachmeanatomy.info/wp-content/uploads/Arterial-Supply-to-the-Bladder-1024x678.png">
            <a:hlinkClick r:id="rId2" tooltip="&quot; Fig 4 – Arterial supply to the bladder via the superior vesical arteries.&quot;"/>
          </p:cNvPr>
          <p:cNvPicPr>
            <a:picLocks noGrp="1"/>
          </p:cNvPicPr>
          <p:nvPr>
            <p:ph sz="quarter" idx="1"/>
          </p:nvPr>
        </p:nvPicPr>
        <p:blipFill>
          <a:blip r:embed="rId3" cstate="print"/>
          <a:srcRect/>
          <a:stretch>
            <a:fillRect/>
          </a:stretch>
        </p:blipFill>
        <p:spPr bwMode="auto">
          <a:xfrm>
            <a:off x="228600" y="1600200"/>
            <a:ext cx="8610600" cy="44958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b="1" dirty="0" err="1" smtClean="0"/>
              <a:t>Lymphatics</a:t>
            </a:r>
            <a:endParaRPr lang="en-US" sz="3600" dirty="0" smtClean="0"/>
          </a:p>
          <a:p>
            <a:r>
              <a:rPr lang="en-US" sz="3600" dirty="0" smtClean="0"/>
              <a:t>The </a:t>
            </a:r>
            <a:r>
              <a:rPr lang="en-US" sz="3600" dirty="0" err="1" smtClean="0"/>
              <a:t>superolateral</a:t>
            </a:r>
            <a:r>
              <a:rPr lang="en-US" sz="3600" dirty="0" smtClean="0"/>
              <a:t> aspect of the bladder drains into the </a:t>
            </a:r>
            <a:r>
              <a:rPr lang="en-US" sz="3600" b="1" dirty="0" smtClean="0"/>
              <a:t>external iliac</a:t>
            </a:r>
            <a:r>
              <a:rPr lang="en-US" sz="3600" dirty="0" smtClean="0"/>
              <a:t> lymph nodes. The neck and </a:t>
            </a:r>
            <a:r>
              <a:rPr lang="en-US" sz="3600" dirty="0" err="1" smtClean="0"/>
              <a:t>fundus</a:t>
            </a:r>
            <a:r>
              <a:rPr lang="en-US" sz="3600" dirty="0" smtClean="0"/>
              <a:t> drain into the internal iliac, sacral and common iliac nodes</a:t>
            </a:r>
            <a:r>
              <a:rPr lang="en-US" dirty="0" smtClean="0"/>
              <a:t>.</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3600" b="1" dirty="0" smtClean="0"/>
              <a:t>Nervous Supply</a:t>
            </a:r>
            <a:endParaRPr lang="en-US" sz="3600" dirty="0" smtClean="0"/>
          </a:p>
          <a:p>
            <a:r>
              <a:rPr lang="en-US" sz="3600" dirty="0" smtClean="0"/>
              <a:t>Neurological control is complex, with the bladder receiving input from both the </a:t>
            </a:r>
            <a:r>
              <a:rPr lang="en-US" sz="3600" b="1" dirty="0" smtClean="0"/>
              <a:t>autonomic</a:t>
            </a:r>
            <a:r>
              <a:rPr lang="en-US" sz="3600" dirty="0" smtClean="0"/>
              <a:t> (sympathetic and parasympathetic) and </a:t>
            </a:r>
            <a:r>
              <a:rPr lang="en-US" sz="3600" b="1" dirty="0" smtClean="0"/>
              <a:t>somatic</a:t>
            </a:r>
            <a:r>
              <a:rPr lang="en-US" sz="3600" dirty="0" smtClean="0"/>
              <a:t> arms of the nervous system: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sz="3600" b="1" dirty="0" smtClean="0"/>
              <a:t>Sympathetic </a:t>
            </a:r>
            <a:r>
              <a:rPr lang="en-US" sz="3600" dirty="0" smtClean="0"/>
              <a:t>– </a:t>
            </a:r>
            <a:r>
              <a:rPr lang="en-US" sz="3600" dirty="0" err="1" smtClean="0"/>
              <a:t>hypogastric</a:t>
            </a:r>
            <a:r>
              <a:rPr lang="en-US" sz="3600" dirty="0" smtClean="0"/>
              <a:t> nerve (T12 – L2). It causes relaxation of the </a:t>
            </a:r>
            <a:r>
              <a:rPr lang="en-US" sz="3600" dirty="0" err="1" smtClean="0"/>
              <a:t>detrusor</a:t>
            </a:r>
            <a:r>
              <a:rPr lang="en-US" sz="3600" dirty="0" smtClean="0"/>
              <a:t> muscle, promoting urine retention</a:t>
            </a:r>
            <a:r>
              <a:rPr lang="en-US" sz="3200" dirty="0" smtClean="0"/>
              <a:t>.</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lvl="0"/>
            <a:r>
              <a:rPr lang="en-US" sz="3600" b="1" dirty="0" smtClean="0"/>
              <a:t>Parasympathetic</a:t>
            </a:r>
            <a:r>
              <a:rPr lang="en-US" sz="3600" dirty="0" smtClean="0"/>
              <a:t> – pelvic nerve (S2-S4). Increased signals from this nerve causes contraction of the </a:t>
            </a:r>
            <a:r>
              <a:rPr lang="en-US" sz="3600" dirty="0" err="1" smtClean="0"/>
              <a:t>detrusor</a:t>
            </a:r>
            <a:r>
              <a:rPr lang="en-US" sz="3600" dirty="0" smtClean="0"/>
              <a:t> muscle, stimulating </a:t>
            </a:r>
            <a:r>
              <a:rPr lang="en-US" sz="3600" dirty="0" err="1" smtClean="0"/>
              <a:t>micturition</a:t>
            </a:r>
            <a:r>
              <a:rPr lang="en-US" sz="3600" dirty="0" smtClean="0"/>
              <a:t>.</a:t>
            </a:r>
          </a:p>
          <a:p>
            <a:pPr lvl="0"/>
            <a:r>
              <a:rPr lang="en-US" sz="3600" b="1" dirty="0" smtClean="0"/>
              <a:t>Somatic</a:t>
            </a:r>
            <a:r>
              <a:rPr lang="en-US" sz="3600" dirty="0" smtClean="0"/>
              <a:t> – </a:t>
            </a:r>
            <a:r>
              <a:rPr lang="en-US" sz="3600" b="1" u="sng" dirty="0" err="1" smtClean="0"/>
              <a:t>pudendal</a:t>
            </a:r>
            <a:r>
              <a:rPr lang="en-US" sz="3600" b="1" u="sng" dirty="0" smtClean="0"/>
              <a:t> nerve</a:t>
            </a:r>
            <a:r>
              <a:rPr lang="en-US" sz="3600" b="1" dirty="0" smtClean="0"/>
              <a:t> </a:t>
            </a:r>
            <a:r>
              <a:rPr lang="en-US" sz="3600" dirty="0" smtClean="0"/>
              <a:t>(S2-4). It innervates the external urethral sphincter, providing voluntary control over </a:t>
            </a:r>
            <a:r>
              <a:rPr lang="en-US" sz="3600" dirty="0" err="1" smtClean="0"/>
              <a:t>micturition</a:t>
            </a:r>
            <a:r>
              <a:rPr lang="en-US" sz="3600" dirty="0" smtClean="0"/>
              <a:t>.</a:t>
            </a:r>
          </a:p>
          <a:p>
            <a:pPr>
              <a:buNone/>
            </a:pP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of the Kidneys to Vertebra and Ribs</a:t>
            </a:r>
            <a:endParaRPr lang="en-US" dirty="0"/>
          </a:p>
        </p:txBody>
      </p:sp>
      <p:pic>
        <p:nvPicPr>
          <p:cNvPr id="4" name="Picture 9"/>
          <p:cNvPicPr>
            <a:picLocks noGrp="1" noChangeAspect="1" noChangeArrowheads="1"/>
          </p:cNvPicPr>
          <p:nvPr>
            <p:ph sz="quarter" idx="1"/>
          </p:nvPr>
        </p:nvPicPr>
        <p:blipFill>
          <a:blip r:embed="rId2" cstate="print"/>
          <a:srcRect l="2475" t="2383" r="3795" b="7028"/>
          <a:stretch>
            <a:fillRect/>
          </a:stretch>
        </p:blipFill>
        <p:spPr bwMode="auto">
          <a:xfrm>
            <a:off x="685800" y="1600200"/>
            <a:ext cx="8077200" cy="52578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In addition to the efferent nerves supplying the bladder, there are </a:t>
            </a:r>
            <a:r>
              <a:rPr lang="en-US" sz="3600" b="1" dirty="0" smtClean="0"/>
              <a:t>sensory (afferent) nerves</a:t>
            </a:r>
            <a:r>
              <a:rPr lang="en-US" sz="3600" dirty="0" smtClean="0"/>
              <a:t> that report to the brain. They are found in the bladder wall and signal the need to urinate when the bladder becomes full.</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t>The Bladder Stretch Reflex</a:t>
            </a:r>
            <a:endParaRPr lang="en-US" sz="3600" dirty="0" smtClean="0"/>
          </a:p>
          <a:p>
            <a:r>
              <a:rPr lang="en-US" sz="3600" dirty="0" smtClean="0"/>
              <a:t>The bladder stretch reflex is a</a:t>
            </a:r>
            <a:r>
              <a:rPr lang="en-US" sz="3600" b="1" dirty="0" smtClean="0"/>
              <a:t> primitive spinal reflex</a:t>
            </a:r>
            <a:r>
              <a:rPr lang="en-US" sz="3600" dirty="0" smtClean="0"/>
              <a:t>, in which </a:t>
            </a:r>
            <a:r>
              <a:rPr lang="en-US" sz="3600" dirty="0" err="1" smtClean="0"/>
              <a:t>micturition</a:t>
            </a:r>
            <a:r>
              <a:rPr lang="en-US" sz="3600" dirty="0" smtClean="0"/>
              <a:t> is stimulated in response to stretch of the bladder wall.</a:t>
            </a:r>
          </a:p>
          <a:p>
            <a:endParaRPr lang="en-US" sz="3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The reflex arc:</a:t>
            </a:r>
          </a:p>
          <a:p>
            <a:pPr lvl="0"/>
            <a:r>
              <a:rPr lang="en-US" sz="3600" b="1" dirty="0" smtClean="0"/>
              <a:t>Bladder fills</a:t>
            </a:r>
            <a:r>
              <a:rPr lang="en-US" sz="3600" dirty="0" smtClean="0"/>
              <a:t> with urine, and the bladder walls </a:t>
            </a:r>
            <a:r>
              <a:rPr lang="en-US" sz="3600" b="1" dirty="0" smtClean="0"/>
              <a:t>stretch</a:t>
            </a:r>
            <a:r>
              <a:rPr lang="en-US" sz="3600" dirty="0" smtClean="0"/>
              <a:t>. Sensory nerves detect stretch and transmit this information to the </a:t>
            </a:r>
            <a:r>
              <a:rPr lang="en-US" sz="3600" b="1" dirty="0" smtClean="0"/>
              <a:t>spinal cord</a:t>
            </a:r>
            <a:r>
              <a:rPr lang="en-US" sz="3600" dirty="0" smtClean="0"/>
              <a:t>.</a:t>
            </a:r>
          </a:p>
          <a:p>
            <a:pPr>
              <a:buNone/>
            </a:pPr>
            <a:endParaRPr lang="en-US" sz="36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sz="3600" dirty="0" err="1" smtClean="0"/>
              <a:t>Interneurons</a:t>
            </a:r>
            <a:r>
              <a:rPr lang="en-US" sz="3600" dirty="0" smtClean="0"/>
              <a:t> within the spinal cord relay the signal to the </a:t>
            </a:r>
            <a:r>
              <a:rPr lang="en-US" sz="3600" b="1" dirty="0" smtClean="0"/>
              <a:t>parasympathetic </a:t>
            </a:r>
            <a:r>
              <a:rPr lang="en-US" sz="3600" b="1" dirty="0" err="1" smtClean="0"/>
              <a:t>efferents</a:t>
            </a:r>
            <a:r>
              <a:rPr lang="en-US" sz="3600" dirty="0" smtClean="0"/>
              <a:t> (the pelvic nerve).</a:t>
            </a:r>
          </a:p>
          <a:p>
            <a:pPr lvl="0"/>
            <a:r>
              <a:rPr lang="en-US" sz="3600" dirty="0" smtClean="0"/>
              <a:t>The pelvic nerve acts to </a:t>
            </a:r>
            <a:r>
              <a:rPr lang="en-US" sz="3600" b="1" dirty="0" smtClean="0"/>
              <a:t>contract the </a:t>
            </a:r>
            <a:r>
              <a:rPr lang="en-US" sz="3600" b="1" dirty="0" err="1" smtClean="0"/>
              <a:t>detrusor</a:t>
            </a:r>
            <a:r>
              <a:rPr lang="en-US" sz="3600" b="1" dirty="0" smtClean="0"/>
              <a:t> muscle</a:t>
            </a:r>
            <a:r>
              <a:rPr lang="en-US" sz="3600" dirty="0" smtClean="0"/>
              <a:t>, and stimulate </a:t>
            </a:r>
            <a:r>
              <a:rPr lang="en-US" sz="3600" dirty="0" err="1" smtClean="0"/>
              <a:t>micturition</a:t>
            </a:r>
            <a:r>
              <a:rPr lang="en-US" sz="3600" dirty="0" smtClean="0"/>
              <a:t>.</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Urethra</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3600" dirty="0" smtClean="0"/>
              <a:t>The </a:t>
            </a:r>
            <a:r>
              <a:rPr lang="en-US" sz="3600" b="1" dirty="0" smtClean="0"/>
              <a:t>urethra</a:t>
            </a:r>
            <a:r>
              <a:rPr lang="en-US" sz="3600" dirty="0" smtClean="0"/>
              <a:t> is the vessel responsible for transporting urine from the bladder to an external opening in the perineum</a:t>
            </a:r>
            <a:r>
              <a:rPr lang="en-US" dirty="0" smtClean="0"/>
              <a:t>.</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It is lined by </a:t>
            </a:r>
            <a:r>
              <a:rPr lang="en-US" sz="3600" b="1" dirty="0" smtClean="0"/>
              <a:t>stratified columnar epithelium</a:t>
            </a:r>
            <a:r>
              <a:rPr lang="en-US" sz="3600" dirty="0" smtClean="0"/>
              <a:t>, which is protected from the corrosive urine by mucus secreting glands.</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Male Urethra</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3600" dirty="0" smtClean="0"/>
              <a:t>The </a:t>
            </a:r>
            <a:r>
              <a:rPr lang="en-US" sz="3600" b="1" dirty="0" smtClean="0"/>
              <a:t>male urethra</a:t>
            </a:r>
            <a:r>
              <a:rPr lang="en-US" sz="3600" dirty="0" smtClean="0"/>
              <a:t> is approximately 15-20cm long. In addition to urine, the male urethra transports semen – a fluid containing spermatozoa and sex gland secretions.</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Coronal section of the penis, showing the three parts of the urethra</a:t>
            </a:r>
            <a:endParaRPr lang="en-US" dirty="0"/>
          </a:p>
        </p:txBody>
      </p:sp>
      <p:pic>
        <p:nvPicPr>
          <p:cNvPr id="4" name="Content Placeholder 3" descr="https://teachmeanatomy.info/wp-content/uploads/Parts-of-the-Male-Urethra.-214x300.png">
            <a:hlinkClick r:id="rId2" tooltip="&quot; Fig 1 – Coronal section of the penis, showing the three parts of the urethra.&quot;"/>
          </p:cNvPr>
          <p:cNvPicPr>
            <a:picLocks noGrp="1"/>
          </p:cNvPicPr>
          <p:nvPr>
            <p:ph sz="quarter" idx="1"/>
          </p:nvPr>
        </p:nvPicPr>
        <p:blipFill>
          <a:blip r:embed="rId3" cstate="print"/>
          <a:srcRect/>
          <a:stretch>
            <a:fillRect/>
          </a:stretch>
        </p:blipFill>
        <p:spPr bwMode="auto">
          <a:xfrm>
            <a:off x="1447800" y="1295400"/>
            <a:ext cx="5562599" cy="52578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200" dirty="0" smtClean="0"/>
              <a:t>According to the latest classification, the male urethra can be divided anatomically into </a:t>
            </a:r>
            <a:r>
              <a:rPr lang="en-US" sz="3200" b="1" dirty="0" smtClean="0"/>
              <a:t>three parts </a:t>
            </a:r>
            <a:r>
              <a:rPr lang="en-US" sz="3200" dirty="0" smtClean="0"/>
              <a:t>(proximal to distal):</a:t>
            </a:r>
            <a:endParaRPr lang="en-US" sz="2400"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lvl="0"/>
            <a:r>
              <a:rPr lang="en-US" sz="3600" b="1" dirty="0" smtClean="0"/>
              <a:t>Prostatic urethra:</a:t>
            </a:r>
            <a:endParaRPr lang="en-US" sz="3600" dirty="0" smtClean="0"/>
          </a:p>
          <a:p>
            <a:pPr lvl="1"/>
            <a:r>
              <a:rPr lang="en-US" sz="3600" dirty="0" smtClean="0"/>
              <a:t>Begins as a continuation of the bladder neck and passes through the prostate gland.</a:t>
            </a:r>
          </a:p>
          <a:p>
            <a:pPr lvl="1"/>
            <a:r>
              <a:rPr lang="en-US" sz="3600" dirty="0" smtClean="0"/>
              <a:t>It is the widest and most dilatable portion of the urethra.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Gross Anatomy of the Kidneys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3600" dirty="0" smtClean="0"/>
              <a:t>Frontal section through the kidney</a:t>
            </a:r>
          </a:p>
          <a:p>
            <a:pPr lvl="1"/>
            <a:r>
              <a:rPr lang="en-US" sz="3600" dirty="0" smtClean="0"/>
              <a:t>Renal cortex</a:t>
            </a:r>
          </a:p>
          <a:p>
            <a:pPr lvl="1"/>
            <a:r>
              <a:rPr lang="en-US" sz="3600" dirty="0" smtClean="0"/>
              <a:t>Renal pyramids</a:t>
            </a:r>
          </a:p>
          <a:p>
            <a:pPr lvl="1"/>
            <a:r>
              <a:rPr lang="en-US" sz="3600" dirty="0" smtClean="0"/>
              <a:t>Renal pelvis</a:t>
            </a:r>
          </a:p>
          <a:p>
            <a:pPr lvl="2"/>
            <a:r>
              <a:rPr lang="en-US" sz="3600" dirty="0" smtClean="0"/>
              <a:t>Major </a:t>
            </a:r>
            <a:r>
              <a:rPr lang="en-US" sz="3600" dirty="0" err="1" smtClean="0"/>
              <a:t>calicies</a:t>
            </a:r>
            <a:endParaRPr lang="en-US" sz="3600" dirty="0" smtClean="0"/>
          </a:p>
          <a:p>
            <a:pPr lvl="2"/>
            <a:r>
              <a:rPr lang="en-US" sz="3600" dirty="0" smtClean="0"/>
              <a:t>Minor </a:t>
            </a:r>
            <a:r>
              <a:rPr lang="en-US" sz="3600" dirty="0" err="1" smtClean="0"/>
              <a:t>calicies</a:t>
            </a:r>
            <a:endParaRPr lang="en-US" sz="3600" dirty="0" smtClean="0"/>
          </a:p>
          <a:p>
            <a:r>
              <a:rPr lang="en-US" sz="3600" dirty="0" smtClean="0"/>
              <a:t>Gross vasculature</a:t>
            </a:r>
          </a:p>
          <a:p>
            <a:pPr lvl="1"/>
            <a:r>
              <a:rPr lang="en-US" sz="3600" b="1" dirty="0" smtClean="0"/>
              <a:t>Renal arteries</a:t>
            </a:r>
            <a:endParaRPr lang="en-US" sz="3600" dirty="0" smtClean="0"/>
          </a:p>
          <a:p>
            <a:pPr lvl="2"/>
            <a:r>
              <a:rPr lang="en-US" sz="3600" dirty="0" smtClean="0"/>
              <a:t>Branch into </a:t>
            </a:r>
            <a:r>
              <a:rPr lang="en-US" sz="3600" b="1" dirty="0" smtClean="0"/>
              <a:t>segmental arteries</a:t>
            </a:r>
            <a:r>
              <a:rPr lang="en-US" sz="3600" dirty="0" smtClean="0"/>
              <a:t> </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3600" dirty="0" smtClean="0"/>
              <a:t>Receives the ejaculatory ducts (containing spermatozoa from the testes and seminal fluid from the seminal vesicle glands) and the prostatic ducts (containing alkaline fluid).</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lvl="0"/>
            <a:r>
              <a:rPr lang="en-US" sz="3600" b="1" dirty="0" smtClean="0"/>
              <a:t>Membranous urethra:</a:t>
            </a:r>
            <a:endParaRPr lang="en-US" sz="3600" dirty="0" smtClean="0"/>
          </a:p>
          <a:p>
            <a:pPr lvl="1"/>
            <a:r>
              <a:rPr lang="en-US" sz="3600" dirty="0" smtClean="0"/>
              <a:t>Passes through the pelvic floor and the deep </a:t>
            </a:r>
            <a:r>
              <a:rPr lang="en-US" sz="3600" dirty="0" err="1" smtClean="0"/>
              <a:t>perineal</a:t>
            </a:r>
            <a:r>
              <a:rPr lang="en-US" sz="3600" dirty="0" smtClean="0"/>
              <a:t> pouch.</a:t>
            </a:r>
          </a:p>
          <a:p>
            <a:pPr lvl="1"/>
            <a:r>
              <a:rPr lang="en-US" sz="3600" dirty="0" smtClean="0"/>
              <a:t>Surrounded by the external urethral sphincter – which provides voluntary control of </a:t>
            </a:r>
            <a:r>
              <a:rPr lang="en-US" sz="3600" dirty="0" err="1" smtClean="0"/>
              <a:t>micturition</a:t>
            </a:r>
            <a:r>
              <a:rPr lang="en-US" sz="3600" dirty="0" smtClean="0"/>
              <a:t>.</a:t>
            </a:r>
          </a:p>
          <a:p>
            <a:pPr lvl="1"/>
            <a:r>
              <a:rPr lang="en-US" sz="3600" dirty="0" smtClean="0"/>
              <a:t>It is the narrowest and least dilatable portion of the urethra.</a:t>
            </a:r>
          </a:p>
          <a:p>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lvl="0"/>
            <a:r>
              <a:rPr lang="en-US" sz="3600" b="1" dirty="0" smtClean="0"/>
              <a:t>Penile (bulbous) urethra:</a:t>
            </a:r>
            <a:endParaRPr lang="en-US" sz="3600" dirty="0" smtClean="0"/>
          </a:p>
          <a:p>
            <a:pPr lvl="1"/>
            <a:r>
              <a:rPr lang="en-US" sz="3600" dirty="0" smtClean="0"/>
              <a:t>Passes through the bulb and corpus </a:t>
            </a:r>
            <a:r>
              <a:rPr lang="en-US" sz="3600" dirty="0" err="1" smtClean="0"/>
              <a:t>spongiosum</a:t>
            </a:r>
            <a:r>
              <a:rPr lang="en-US" sz="3600" dirty="0" smtClean="0"/>
              <a:t> of the penis, ending at the external urethral orifice (the </a:t>
            </a:r>
            <a:r>
              <a:rPr lang="en-US" sz="3600" dirty="0" err="1" smtClean="0"/>
              <a:t>meatus</a:t>
            </a:r>
            <a:r>
              <a:rPr lang="en-US" sz="3600" dirty="0" smtClean="0"/>
              <a:t>).</a:t>
            </a:r>
          </a:p>
          <a:p>
            <a:pPr lvl="1"/>
            <a:r>
              <a:rPr lang="en-US" sz="3600" dirty="0" smtClean="0"/>
              <a:t>Receives the </a:t>
            </a:r>
            <a:r>
              <a:rPr lang="en-US" sz="3600" dirty="0" err="1" smtClean="0"/>
              <a:t>bulbourethral</a:t>
            </a:r>
            <a:r>
              <a:rPr lang="en-US" sz="3600" dirty="0" smtClean="0"/>
              <a:t> glands proximally.</a:t>
            </a:r>
          </a:p>
          <a:p>
            <a:pPr lvl="1"/>
            <a:r>
              <a:rPr lang="en-US" sz="3600" dirty="0" smtClean="0"/>
              <a:t>In the </a:t>
            </a:r>
            <a:r>
              <a:rPr lang="en-US" sz="3600" dirty="0" err="1" smtClean="0"/>
              <a:t>glans</a:t>
            </a:r>
            <a:r>
              <a:rPr lang="en-US" sz="3600" dirty="0" smtClean="0"/>
              <a:t> (head) of the penis, the urethra dilates to form the </a:t>
            </a:r>
            <a:r>
              <a:rPr lang="en-US" sz="3600" dirty="0" err="1" smtClean="0"/>
              <a:t>navicular</a:t>
            </a:r>
            <a:r>
              <a:rPr lang="en-US" sz="3600" dirty="0" smtClean="0"/>
              <a:t> </a:t>
            </a:r>
            <a:r>
              <a:rPr lang="en-US" sz="3600" dirty="0" err="1" smtClean="0"/>
              <a:t>fossa</a:t>
            </a:r>
            <a:r>
              <a:rPr lang="en-US" sz="3600" dirty="0" smtClean="0"/>
              <a:t>.</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t>Neurovascular Supply</a:t>
            </a:r>
            <a:endParaRPr lang="en-US" sz="3600" dirty="0" smtClean="0"/>
          </a:p>
          <a:p>
            <a:r>
              <a:rPr lang="en-US" sz="3600" dirty="0" smtClean="0"/>
              <a:t>The arterial supply to the male urethra is via several arteries:</a:t>
            </a:r>
          </a:p>
          <a:p>
            <a:pPr lvl="0"/>
            <a:r>
              <a:rPr lang="en-US" sz="3600" b="1" dirty="0" smtClean="0"/>
              <a:t>Prostatic urethra</a:t>
            </a:r>
            <a:r>
              <a:rPr lang="en-US" sz="3600" dirty="0" smtClean="0"/>
              <a:t> – supplied by the inferior </a:t>
            </a:r>
            <a:r>
              <a:rPr lang="en-US" sz="3600" dirty="0" err="1" smtClean="0"/>
              <a:t>vesical</a:t>
            </a:r>
            <a:r>
              <a:rPr lang="en-US" sz="3600" dirty="0" smtClean="0"/>
              <a:t> artery (branch of the internal iliac artery which also supplies the lower part of the bladder).</a:t>
            </a:r>
          </a:p>
          <a:p>
            <a:pPr>
              <a:buNone/>
            </a:pPr>
            <a:endParaRPr lang="en-US"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sz="3600" b="1" dirty="0" smtClean="0"/>
              <a:t>Membranous urethra</a:t>
            </a:r>
            <a:r>
              <a:rPr lang="en-US" sz="3600" dirty="0" smtClean="0"/>
              <a:t> – supplied by the </a:t>
            </a:r>
            <a:r>
              <a:rPr lang="en-US" sz="3600" dirty="0" err="1" smtClean="0"/>
              <a:t>bulbourethral</a:t>
            </a:r>
            <a:r>
              <a:rPr lang="en-US" sz="3600" dirty="0" smtClean="0"/>
              <a:t> artery (branch of the internal </a:t>
            </a:r>
            <a:r>
              <a:rPr lang="en-US" sz="3600" dirty="0" err="1" smtClean="0"/>
              <a:t>pudendal</a:t>
            </a:r>
            <a:r>
              <a:rPr lang="en-US" sz="3600" dirty="0" smtClean="0"/>
              <a:t> artery)</a:t>
            </a:r>
          </a:p>
          <a:p>
            <a:pPr lvl="0"/>
            <a:r>
              <a:rPr lang="en-US" sz="3600" b="1" dirty="0" smtClean="0"/>
              <a:t>Penile urethra</a:t>
            </a:r>
            <a:r>
              <a:rPr lang="en-US" sz="3600" dirty="0" smtClean="0"/>
              <a:t> – supplied directly by branches of the internal </a:t>
            </a:r>
            <a:r>
              <a:rPr lang="en-US" sz="3600" dirty="0" err="1" smtClean="0"/>
              <a:t>pudendal</a:t>
            </a:r>
            <a:r>
              <a:rPr lang="en-US" sz="3600" dirty="0" smtClean="0"/>
              <a:t> artery.</a:t>
            </a:r>
          </a:p>
          <a:p>
            <a:endParaRPr lang="en-US" sz="3600"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The nerve supply to the male urethra is derived from the </a:t>
            </a:r>
            <a:r>
              <a:rPr lang="en-US" sz="3600" b="1" dirty="0" smtClean="0"/>
              <a:t>prostatic plexus</a:t>
            </a:r>
            <a:r>
              <a:rPr lang="en-US" sz="3600" dirty="0" smtClean="0"/>
              <a:t>, which contains a mixture of sympathetic, parasympathetic and visceral afferent </a:t>
            </a:r>
            <a:r>
              <a:rPr lang="en-US" sz="3600" dirty="0" err="1" smtClean="0"/>
              <a:t>fibres</a:t>
            </a:r>
            <a:endParaRPr lang="en-US" sz="3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b="1" dirty="0" smtClean="0"/>
              <a:t>Lymphatic Drainage</a:t>
            </a:r>
            <a:endParaRPr lang="en-US" sz="3600" dirty="0" smtClean="0"/>
          </a:p>
          <a:p>
            <a:r>
              <a:rPr lang="en-US" sz="3600" dirty="0" smtClean="0"/>
              <a:t>Lymphatic drainage also varies according to the region of the urethra. The prostatic and membranous portions drain to the </a:t>
            </a:r>
            <a:r>
              <a:rPr lang="en-US" sz="3600" dirty="0" err="1" smtClean="0"/>
              <a:t>obturator</a:t>
            </a:r>
            <a:r>
              <a:rPr lang="en-US" sz="3600" dirty="0" smtClean="0"/>
              <a:t> and </a:t>
            </a:r>
            <a:r>
              <a:rPr lang="en-US" sz="3600" b="1" dirty="0" smtClean="0"/>
              <a:t>internal iliac nodes</a:t>
            </a:r>
            <a:r>
              <a:rPr lang="en-US" sz="3600" dirty="0" smtClean="0"/>
              <a:t>, while the penile urethra drains to the deep and superficial inguinal nodes.</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Clinical Relevance: Male </a:t>
            </a:r>
            <a:r>
              <a:rPr lang="en-US" b="1" dirty="0" err="1" smtClean="0"/>
              <a:t>Catheterisation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3600" b="1" dirty="0" smtClean="0"/>
              <a:t>Urinary </a:t>
            </a:r>
            <a:r>
              <a:rPr lang="en-US" sz="3600" b="1" dirty="0" err="1" smtClean="0"/>
              <a:t>catheterisation</a:t>
            </a:r>
            <a:r>
              <a:rPr lang="en-US" sz="3600" dirty="0" smtClean="0"/>
              <a:t> is the process of inserting a tube through the urethra and into the bladder. This is typically performed in situations where urine output needs to be monitored (such as sepsis), or when the patient is unable to pass urine (urinary retention).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err="1" smtClean="0"/>
              <a:t>Catheterisation</a:t>
            </a:r>
            <a:r>
              <a:rPr lang="en-US" sz="3600" dirty="0" smtClean="0"/>
              <a:t> is more complex in males, as there are two angles to consider – the </a:t>
            </a:r>
            <a:r>
              <a:rPr lang="en-US" sz="3600" b="1" dirty="0" err="1" smtClean="0"/>
              <a:t>infrapubic</a:t>
            </a:r>
            <a:r>
              <a:rPr lang="en-US" sz="3600" dirty="0" smtClean="0"/>
              <a:t> and </a:t>
            </a:r>
            <a:r>
              <a:rPr lang="en-US" sz="3600" b="1" dirty="0" err="1" smtClean="0"/>
              <a:t>prepubic</a:t>
            </a:r>
            <a:r>
              <a:rPr lang="en-US" sz="3600" dirty="0" smtClean="0"/>
              <a:t> angles. The </a:t>
            </a:r>
            <a:r>
              <a:rPr lang="en-US" sz="3600" dirty="0" err="1" smtClean="0"/>
              <a:t>prepubic</a:t>
            </a:r>
            <a:r>
              <a:rPr lang="en-US" sz="3600" dirty="0" smtClean="0"/>
              <a:t> angle can be diminished by holding the penis upwards during urinary </a:t>
            </a:r>
            <a:r>
              <a:rPr lang="en-US" sz="3600" dirty="0" err="1" smtClean="0"/>
              <a:t>catheterisation</a:t>
            </a:r>
            <a:r>
              <a:rPr lang="en-US" sz="3600" dirty="0" smtClean="0"/>
              <a:t>.</a:t>
            </a:r>
          </a:p>
          <a:p>
            <a:pPr>
              <a:buNone/>
            </a:pPr>
            <a:endParaRPr lang="en-US" sz="3600" dirty="0" smtClean="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It is also important to note the three </a:t>
            </a:r>
            <a:r>
              <a:rPr lang="en-US" sz="3600" b="1" dirty="0" smtClean="0"/>
              <a:t>constrictions</a:t>
            </a:r>
            <a:r>
              <a:rPr lang="en-US" sz="3600" dirty="0" smtClean="0"/>
              <a:t> in the male urethra – the internal urethral sphincter, external urethral sphincter, and external urethral orifice.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Blood Vessels Supplying the Kidney</a:t>
            </a:r>
            <a:endParaRPr lang="en-US" dirty="0"/>
          </a:p>
        </p:txBody>
      </p:sp>
      <p:pic>
        <p:nvPicPr>
          <p:cNvPr id="4" name="Picture 5"/>
          <p:cNvPicPr>
            <a:picLocks noGrp="1" noChangeAspect="1" noChangeArrowheads="1"/>
          </p:cNvPicPr>
          <p:nvPr>
            <p:ph sz="quarter" idx="1"/>
          </p:nvPr>
        </p:nvPicPr>
        <p:blipFill>
          <a:blip r:embed="rId2" cstate="print"/>
          <a:srcRect b="11765"/>
          <a:stretch>
            <a:fillRect/>
          </a:stretch>
        </p:blipFill>
        <p:spPr bwMode="auto">
          <a:xfrm>
            <a:off x="612775" y="1524000"/>
            <a:ext cx="8153400" cy="47244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The </a:t>
            </a:r>
            <a:r>
              <a:rPr lang="en-US" sz="2700" dirty="0" err="1" smtClean="0"/>
              <a:t>infrapubic</a:t>
            </a:r>
            <a:r>
              <a:rPr lang="en-US" sz="2700" dirty="0" smtClean="0"/>
              <a:t> and </a:t>
            </a:r>
            <a:r>
              <a:rPr lang="en-US" sz="2700" dirty="0" err="1" smtClean="0"/>
              <a:t>prepubic</a:t>
            </a:r>
            <a:r>
              <a:rPr lang="en-US" sz="2700" dirty="0" smtClean="0"/>
              <a:t> angles of the male urethra. The </a:t>
            </a:r>
            <a:r>
              <a:rPr lang="en-US" sz="2700" dirty="0" err="1" smtClean="0"/>
              <a:t>prepubic</a:t>
            </a:r>
            <a:r>
              <a:rPr lang="en-US" sz="2700" dirty="0" smtClean="0"/>
              <a:t> angle can be reduced by raising the penis during </a:t>
            </a:r>
            <a:r>
              <a:rPr lang="en-US" sz="2700" dirty="0" err="1" smtClean="0"/>
              <a:t>catheterisation</a:t>
            </a:r>
            <a:r>
              <a:rPr lang="en-US" sz="2700" dirty="0" smtClean="0"/>
              <a:t>.</a:t>
            </a:r>
            <a:r>
              <a:rPr lang="en-US" dirty="0" smtClean="0"/>
              <a:t/>
            </a:r>
            <a:br>
              <a:rPr lang="en-US" dirty="0" smtClean="0"/>
            </a:br>
            <a:endParaRPr lang="en-US" dirty="0"/>
          </a:p>
        </p:txBody>
      </p:sp>
      <p:pic>
        <p:nvPicPr>
          <p:cNvPr id="4" name="Content Placeholder 3" descr="https://teachmeanatomy.info/wp-content/uploads/Prepubic-and-Infrapubic-Angles-of-the-Male-Urethra-600x698.png">
            <a:hlinkClick r:id="rId2" tooltip="&quot; Fig 3 – The infrapubic and prepubic angles of the male urethra. The prepubic angle can be reduced by raising the penis during catheterisation.&quot;"/>
          </p:cNvPr>
          <p:cNvPicPr>
            <a:picLocks noGrp="1"/>
          </p:cNvPicPr>
          <p:nvPr>
            <p:ph sz="quarter" idx="1"/>
          </p:nvPr>
        </p:nvPicPr>
        <p:blipFill>
          <a:blip r:embed="rId3" cstate="print"/>
          <a:srcRect/>
          <a:stretch>
            <a:fillRect/>
          </a:stretch>
        </p:blipFill>
        <p:spPr bwMode="auto">
          <a:xfrm>
            <a:off x="1066800" y="1600200"/>
            <a:ext cx="6858000" cy="55626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Female Urethra</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3600" dirty="0" smtClean="0"/>
              <a:t>In </a:t>
            </a:r>
            <a:r>
              <a:rPr lang="en-US" sz="3600" b="1" dirty="0" smtClean="0"/>
              <a:t>females</a:t>
            </a:r>
            <a:r>
              <a:rPr lang="en-US" sz="3600" dirty="0" smtClean="0"/>
              <a:t>, the urethra is relatively short (approximately 4cm). It begins at the neck of the bladder, and passes inferiorly through the </a:t>
            </a:r>
            <a:r>
              <a:rPr lang="en-US" sz="3600" dirty="0" err="1" smtClean="0"/>
              <a:t>perineal</a:t>
            </a:r>
            <a:r>
              <a:rPr lang="en-US" sz="3600" dirty="0" smtClean="0"/>
              <a:t> membrane and muscular </a:t>
            </a:r>
            <a:r>
              <a:rPr lang="en-US" sz="3600" b="1" dirty="0" smtClean="0"/>
              <a:t>pelvic floor</a:t>
            </a:r>
            <a:r>
              <a:rPr lang="en-US" sz="3600" dirty="0" smtClean="0"/>
              <a:t>. The urethra opens directly onto the perineum, in an area between the labia </a:t>
            </a:r>
            <a:r>
              <a:rPr lang="en-US" sz="3600" dirty="0" err="1" smtClean="0"/>
              <a:t>minora</a:t>
            </a:r>
            <a:r>
              <a:rPr lang="en-US" sz="3600" dirty="0" smtClean="0"/>
              <a:t>, known as the </a:t>
            </a:r>
            <a:r>
              <a:rPr lang="en-US" sz="3600" b="1" dirty="0" smtClean="0"/>
              <a:t>vestibule.</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Within the vestibule, the urethral orifice is located </a:t>
            </a:r>
            <a:r>
              <a:rPr lang="en-US" sz="3600" dirty="0" err="1" smtClean="0"/>
              <a:t>anteriorly</a:t>
            </a:r>
            <a:r>
              <a:rPr lang="en-US" sz="3600" dirty="0" smtClean="0"/>
              <a:t> to the vaginal opening, and 2-3cm </a:t>
            </a:r>
            <a:r>
              <a:rPr lang="en-US" sz="3600" dirty="0" err="1" smtClean="0"/>
              <a:t>posteriorly</a:t>
            </a:r>
            <a:r>
              <a:rPr lang="en-US" sz="3600" dirty="0" smtClean="0"/>
              <a:t> to the clitoris</a:t>
            </a:r>
            <a:endParaRPr lang="en-US" sz="36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a:t>
            </a:r>
            <a:r>
              <a:rPr lang="en-US" sz="3600" dirty="0" smtClean="0"/>
              <a:t>The distal end of the urethra is marked by the presence of two mucous glands that lie either side of the urethra – </a:t>
            </a:r>
            <a:r>
              <a:rPr lang="en-US" sz="3600" b="1" dirty="0" err="1" smtClean="0"/>
              <a:t>Skene’s</a:t>
            </a:r>
            <a:r>
              <a:rPr lang="en-US" sz="3600" b="1" dirty="0" smtClean="0"/>
              <a:t> glands</a:t>
            </a:r>
            <a:r>
              <a:rPr lang="en-US" sz="3600" dirty="0" smtClean="0"/>
              <a:t>. They are homologous to the male prostate.</a:t>
            </a:r>
          </a:p>
          <a:p>
            <a:endParaRPr lang="en-US" sz="3600"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b="1" dirty="0" smtClean="0"/>
              <a:t>Neurovascular Supply</a:t>
            </a:r>
            <a:endParaRPr lang="en-US" sz="3600" dirty="0" smtClean="0"/>
          </a:p>
          <a:p>
            <a:r>
              <a:rPr lang="en-US" sz="3600" dirty="0" smtClean="0"/>
              <a:t>The arterial supply to the female urethra is via the </a:t>
            </a:r>
            <a:r>
              <a:rPr lang="en-US" sz="3600" b="1" dirty="0" smtClean="0"/>
              <a:t>internal </a:t>
            </a:r>
            <a:r>
              <a:rPr lang="en-US" sz="3600" b="1" dirty="0" err="1" smtClean="0"/>
              <a:t>pudendal</a:t>
            </a:r>
            <a:r>
              <a:rPr lang="en-US" sz="3600" b="1" dirty="0" smtClean="0"/>
              <a:t> arteries</a:t>
            </a:r>
            <a:r>
              <a:rPr lang="en-US" sz="3600" dirty="0" smtClean="0"/>
              <a:t>, vaginal arteries and inferior </a:t>
            </a:r>
            <a:r>
              <a:rPr lang="en-US" sz="3600" dirty="0" err="1" smtClean="0"/>
              <a:t>vesical</a:t>
            </a:r>
            <a:r>
              <a:rPr lang="en-US" sz="3600" dirty="0" smtClean="0"/>
              <a:t> branches of the vaginal arteries. Venous drainage is given by veins of the same names.</a:t>
            </a:r>
          </a:p>
          <a:p>
            <a:pPr>
              <a:buNone/>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The nerve supply to the female urethra arises from the </a:t>
            </a:r>
            <a:r>
              <a:rPr lang="en-US" sz="3600" dirty="0" err="1" smtClean="0"/>
              <a:t>vesical</a:t>
            </a:r>
            <a:r>
              <a:rPr lang="en-US" sz="3600" dirty="0" smtClean="0"/>
              <a:t> plexus and the </a:t>
            </a:r>
            <a:r>
              <a:rPr lang="en-US" sz="3600" b="1" dirty="0" err="1" smtClean="0"/>
              <a:t>pudendal</a:t>
            </a:r>
            <a:r>
              <a:rPr lang="en-US" sz="3600" b="1" dirty="0" smtClean="0"/>
              <a:t> nerve. </a:t>
            </a:r>
            <a:r>
              <a:rPr lang="en-US" sz="3600" dirty="0" smtClean="0"/>
              <a:t>Visceral afferents from the urethra run in the pelvic </a:t>
            </a:r>
            <a:r>
              <a:rPr lang="en-US" sz="3600" dirty="0" err="1" smtClean="0"/>
              <a:t>splanchnic</a:t>
            </a:r>
            <a:r>
              <a:rPr lang="en-US" sz="3600" dirty="0" smtClean="0"/>
              <a:t> nerves.</a:t>
            </a:r>
          </a:p>
          <a:p>
            <a:pPr>
              <a:buNone/>
            </a:pPr>
            <a:endParaRPr lang="en-US" sz="36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b="1" dirty="0" smtClean="0"/>
              <a:t>Lymphatic Drainage</a:t>
            </a:r>
            <a:endParaRPr lang="en-US" sz="3600" dirty="0" smtClean="0"/>
          </a:p>
          <a:p>
            <a:r>
              <a:rPr lang="en-US" sz="3600" dirty="0" smtClean="0"/>
              <a:t>Lymphatic drainage of the proximal female urethra is to the </a:t>
            </a:r>
            <a:r>
              <a:rPr lang="en-US" sz="3600" b="1" dirty="0" smtClean="0"/>
              <a:t>internal iliac</a:t>
            </a:r>
            <a:r>
              <a:rPr lang="en-US" sz="3600" dirty="0" smtClean="0"/>
              <a:t> </a:t>
            </a:r>
            <a:r>
              <a:rPr lang="en-US" sz="3600" b="1" dirty="0" smtClean="0"/>
              <a:t>nodes</a:t>
            </a:r>
            <a:r>
              <a:rPr lang="en-US" sz="3600" dirty="0" smtClean="0"/>
              <a:t>, while the distal urethra drains to the superficial inguinal lymph nodes.</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of the external urethral orifice in the vestibule</a:t>
            </a:r>
            <a:endParaRPr lang="en-US" dirty="0"/>
          </a:p>
        </p:txBody>
      </p:sp>
      <p:pic>
        <p:nvPicPr>
          <p:cNvPr id="4" name="Content Placeholder 3" descr="https://teachmeanatomy.info/wp-content/uploads/Female-External-Urethral-Orifice-in-the-Vestibule-600x466.jpg">
            <a:hlinkClick r:id="rId2" tooltip="&quot; Fig 4 – Location of the external urethral orifice in the vestibule.&quot;"/>
          </p:cNvPr>
          <p:cNvPicPr>
            <a:picLocks noGrp="1"/>
          </p:cNvPicPr>
          <p:nvPr>
            <p:ph sz="quarter" idx="1"/>
          </p:nvPr>
        </p:nvPicPr>
        <p:blipFill>
          <a:blip r:embed="rId3" cstate="print"/>
          <a:srcRect/>
          <a:stretch>
            <a:fillRect/>
          </a:stretch>
        </p:blipFill>
        <p:spPr bwMode="auto">
          <a:xfrm>
            <a:off x="990600" y="1371600"/>
            <a:ext cx="7391400" cy="52578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Clinical Relevance: Urinary Tract Infections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3600" dirty="0" smtClean="0"/>
              <a:t>Due to the short length of the urethra, women are more susceptible to infections of the urinary tract. This usually manifests as </a:t>
            </a:r>
            <a:r>
              <a:rPr lang="en-US" sz="3600" b="1" dirty="0" smtClean="0"/>
              <a:t>cystitis</a:t>
            </a:r>
            <a:r>
              <a:rPr lang="en-US" sz="3600" dirty="0" smtClean="0"/>
              <a:t>, an infection of the bladder.</a:t>
            </a:r>
          </a:p>
          <a:p>
            <a:pPr>
              <a:buNone/>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3600" dirty="0" smtClean="0"/>
              <a:t>Common symptoms of cystitis are </a:t>
            </a:r>
            <a:r>
              <a:rPr lang="en-US" sz="3600" b="1" dirty="0" err="1" smtClean="0"/>
              <a:t>dysuria</a:t>
            </a:r>
            <a:r>
              <a:rPr lang="en-US" sz="3600" dirty="0" smtClean="0"/>
              <a:t> (pain upon urination), frequency, urgency, and </a:t>
            </a:r>
            <a:r>
              <a:rPr lang="en-US" sz="3600" dirty="0" err="1" smtClean="0"/>
              <a:t>haematuria</a:t>
            </a:r>
            <a:r>
              <a:rPr lang="en-US" sz="3600" dirty="0" smtClean="0"/>
              <a:t> (blood in the urine). A mid-stream urine sample can be tested for the presence of nitrites and leukocytes (both of which indicate infection).</a:t>
            </a:r>
          </a:p>
          <a:p>
            <a:pPr>
              <a:buNone/>
            </a:pPr>
            <a:endParaRPr lang="en-US" sz="36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221</TotalTime>
  <Words>2372</Words>
  <Application>Microsoft Office PowerPoint</Application>
  <PresentationFormat>On-screen Show (4:3)</PresentationFormat>
  <Paragraphs>207</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Median</vt:lpstr>
      <vt:lpstr>GENITAL URINARY SYSTEM ANATOMY</vt:lpstr>
      <vt:lpstr>Function and components </vt:lpstr>
      <vt:lpstr>Slide 3</vt:lpstr>
      <vt:lpstr>Slide 4</vt:lpstr>
      <vt:lpstr>Organs of the Urinary System</vt:lpstr>
      <vt:lpstr>Location and External Anatomy of Kidneys</vt:lpstr>
      <vt:lpstr>Relationship of the Kidneys to Vertebra and Ribs</vt:lpstr>
      <vt:lpstr>Internal Gross Anatomy of the Kidneys</vt:lpstr>
      <vt:lpstr>Summary of Blood Vessels Supplying the Kidney</vt:lpstr>
      <vt:lpstr>Internal Gross Anatomy of the Kidneys</vt:lpstr>
      <vt:lpstr>Internal Anatomy of the Kidneys</vt:lpstr>
      <vt:lpstr>Microscopic Anatomy of the Kidneys</vt:lpstr>
      <vt:lpstr>Mechanisms of Urine Production</vt:lpstr>
      <vt:lpstr>Slide 14</vt:lpstr>
      <vt:lpstr>Uriniferous Tubule</vt:lpstr>
      <vt:lpstr>Slide 16</vt:lpstr>
      <vt:lpstr>Classes of Nephron</vt:lpstr>
      <vt:lpstr>Collecting Tubules (Collecting duct)</vt:lpstr>
      <vt:lpstr>Slide 19</vt:lpstr>
      <vt:lpstr>Microscopic Anatomy of the Kidney</vt:lpstr>
      <vt:lpstr> The Ureters </vt:lpstr>
      <vt:lpstr>Slide 22</vt:lpstr>
      <vt:lpstr>Slide 23</vt:lpstr>
      <vt:lpstr>Slide 24</vt:lpstr>
      <vt:lpstr>Slide 25</vt:lpstr>
      <vt:lpstr>Slide 26</vt:lpstr>
      <vt:lpstr>Slide 27</vt:lpstr>
      <vt:lpstr>Slide 28</vt:lpstr>
      <vt:lpstr>Slide 29</vt:lpstr>
      <vt:lpstr>Slide 30</vt:lpstr>
      <vt:lpstr>Slide 31</vt:lpstr>
      <vt:lpstr>Slide 32</vt:lpstr>
      <vt:lpstr>Relationship between the ureter and uterine artery</vt:lpstr>
      <vt:lpstr>Slide 34</vt:lpstr>
      <vt:lpstr>Neurovascular Supply </vt:lpstr>
      <vt:lpstr>Slide 36</vt:lpstr>
      <vt:lpstr>Slide 37</vt:lpstr>
      <vt:lpstr>Slide 38</vt:lpstr>
      <vt:lpstr>Slide 39</vt:lpstr>
      <vt:lpstr>Slide 40</vt:lpstr>
      <vt:lpstr>Microscopic Structure of the Ureter</vt:lpstr>
      <vt:lpstr> Clinical Relevance: Ureteric Calculus </vt:lpstr>
      <vt:lpstr> The Urinary Bladder </vt:lpstr>
      <vt:lpstr>Slide 44</vt:lpstr>
      <vt:lpstr>Slide 45</vt:lpstr>
      <vt:lpstr>Slide 46</vt:lpstr>
      <vt:lpstr> Shape of the Bladder </vt:lpstr>
      <vt:lpstr>Slide 48</vt:lpstr>
      <vt:lpstr>Slide 49</vt:lpstr>
      <vt:lpstr>Slide 50</vt:lpstr>
      <vt:lpstr>Slide 51</vt:lpstr>
      <vt:lpstr>Slide 52</vt:lpstr>
      <vt:lpstr>Structure of the Urinary Bladder and Urethra</vt:lpstr>
      <vt:lpstr>Slide 54</vt:lpstr>
      <vt:lpstr> Musculature </vt:lpstr>
      <vt:lpstr>Slide 56</vt:lpstr>
      <vt:lpstr>Slide 57</vt:lpstr>
      <vt:lpstr>Slide 58</vt:lpstr>
      <vt:lpstr>Slide 59</vt:lpstr>
      <vt:lpstr>Slide 60</vt:lpstr>
      <vt:lpstr>Slide 61</vt:lpstr>
      <vt:lpstr> Vasculature </vt:lpstr>
      <vt:lpstr>Slide 63</vt:lpstr>
      <vt:lpstr>Slide 64</vt:lpstr>
      <vt:lpstr>Arterial supply to the bladder via the superior vesical arteries.</vt:lpstr>
      <vt:lpstr>Slide 66</vt:lpstr>
      <vt:lpstr>Slide 67</vt:lpstr>
      <vt:lpstr>Slide 68</vt:lpstr>
      <vt:lpstr>Slide 69</vt:lpstr>
      <vt:lpstr>Slide 70</vt:lpstr>
      <vt:lpstr>Slide 71</vt:lpstr>
      <vt:lpstr>Slide 72</vt:lpstr>
      <vt:lpstr>Slide 73</vt:lpstr>
      <vt:lpstr> The Urethra </vt:lpstr>
      <vt:lpstr>Slide 75</vt:lpstr>
      <vt:lpstr> Male Urethra </vt:lpstr>
      <vt:lpstr>Coronal section of the penis, showing the three parts of the urethra</vt:lpstr>
      <vt:lpstr>Slide 78</vt:lpstr>
      <vt:lpstr>Slide 79</vt:lpstr>
      <vt:lpstr>Slide 80</vt:lpstr>
      <vt:lpstr>Slide 81</vt:lpstr>
      <vt:lpstr>Slide 82</vt:lpstr>
      <vt:lpstr>Slide 83</vt:lpstr>
      <vt:lpstr>Slide 84</vt:lpstr>
      <vt:lpstr>Slide 85</vt:lpstr>
      <vt:lpstr>Slide 86</vt:lpstr>
      <vt:lpstr> Clinical Relevance: Male Catheterisation </vt:lpstr>
      <vt:lpstr>Slide 88</vt:lpstr>
      <vt:lpstr>Slide 89</vt:lpstr>
      <vt:lpstr> The infrapubic and prepubic angles of the male urethra. The prepubic angle can be reduced by raising the penis during catheterisation. </vt:lpstr>
      <vt:lpstr> Female Urethra </vt:lpstr>
      <vt:lpstr>Slide 92</vt:lpstr>
      <vt:lpstr>Slide 93</vt:lpstr>
      <vt:lpstr>Slide 94</vt:lpstr>
      <vt:lpstr>Slide 95</vt:lpstr>
      <vt:lpstr>Slide 96</vt:lpstr>
      <vt:lpstr>Location of the external urethral orifice in the vestibule</vt:lpstr>
      <vt:lpstr> Clinical Relevance: Urinary Tract Infections </vt:lpstr>
      <vt:lpstr>Slide 99</vt:lpstr>
      <vt:lpstr>Slide 100</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GENITAL URINARY SYSTEM ANATOMY</dc:title>
  <dc:creator>User</dc:creator>
  <cp:lastModifiedBy>User</cp:lastModifiedBy>
  <cp:revision>4</cp:revision>
  <dcterms:created xsi:type="dcterms:W3CDTF">2019-11-09T06:52:14Z</dcterms:created>
  <dcterms:modified xsi:type="dcterms:W3CDTF">2019-11-10T09:14:51Z</dcterms:modified>
</cp:coreProperties>
</file>