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229.xml" ContentType="application/vnd.openxmlformats-officedocument.presentationml.slide+xml"/>
  <Override PartName="/ppt/slides/slide276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18.xml" ContentType="application/vnd.openxmlformats-officedocument.presentationml.slide+xml"/>
  <Override PartName="/ppt/slides/slide265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243.xml" ContentType="application/vnd.openxmlformats-officedocument.presentationml.slide+xml"/>
  <Override PartName="/ppt/slides/slide169.xml" ContentType="application/vnd.openxmlformats-officedocument.presentationml.slide+xml"/>
  <Override PartName="/ppt/slides/slide221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259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s/slide248.xml" ContentType="application/vnd.openxmlformats-officedocument.presentationml.slide+xml"/>
  <Default Extension="png" ContentType="image/png"/>
  <Override PartName="/ppt/slides/slide55.xml" ContentType="application/vnd.openxmlformats-officedocument.presentationml.slide+xml"/>
  <Override PartName="/ppt/slides/slide237.xml" ContentType="application/vnd.openxmlformats-officedocument.presentationml.slide+xml"/>
  <Override PartName="/ppt/slides/slide284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26.xml" ContentType="application/vnd.openxmlformats-officedocument.presentationml.slide+xml"/>
  <Override PartName="/ppt/slides/slide262.xml" ContentType="application/vnd.openxmlformats-officedocument.presentationml.slide+xml"/>
  <Override PartName="/ppt/slides/slide273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240.xml" ContentType="application/vnd.openxmlformats-officedocument.presentationml.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278.xml" ContentType="application/vnd.openxmlformats-officedocument.presentationml.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slides/slide267.xml" ContentType="application/vnd.openxmlformats-officedocument.presentationml.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s/slide25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s/slide234.xml" ContentType="application/vnd.openxmlformats-officedocument.presentationml.slide+xml"/>
  <Override PartName="/ppt/slides/slide245.xml" ContentType="application/vnd.openxmlformats-officedocument.presentationml.slide+xml"/>
  <Override PartName="/ppt/slides/slide281.xml" ContentType="application/vnd.openxmlformats-officedocument.presentationml.slide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23.xml" ContentType="application/vnd.openxmlformats-officedocument.presentationml.slide+xml"/>
  <Override PartName="/ppt/slides/slide241.xml" ContentType="application/vnd.openxmlformats-officedocument.presentationml.slide+xml"/>
  <Override PartName="/ppt/slides/slide252.xml" ContentType="application/vnd.openxmlformats-officedocument.presentationml.slide+xml"/>
  <Override PartName="/ppt/slides/slide2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230.xml" ContentType="application/vnd.openxmlformats-officedocument.presentationml.slide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s/slide27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239.xml" ContentType="application/vnd.openxmlformats-officedocument.presentationml.slide+xml"/>
  <Override PartName="/ppt/slides/slide257.xml" ContentType="application/vnd.openxmlformats-officedocument.presentationml.slide+xml"/>
  <Override PartName="/ppt/slides/slide26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slides/slide246.xml" ContentType="application/vnd.openxmlformats-officedocument.presentationml.slide+xml"/>
  <Override PartName="/ppt/slides/slide264.xml" ContentType="application/vnd.openxmlformats-officedocument.presentationml.slide+xml"/>
  <Override PartName="/ppt/slides/slide27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35.xml" ContentType="application/vnd.openxmlformats-officedocument.presentationml.slide+xml"/>
  <Override PartName="/ppt/slides/slide253.xml" ContentType="application/vnd.openxmlformats-officedocument.presentationml.slide+xml"/>
  <Override PartName="/ppt/slides/slide2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42.xml" ContentType="application/vnd.openxmlformats-officedocument.presentationml.slide+xml"/>
  <Override PartName="/ppt/slides/slide260.xml" ContentType="application/vnd.openxmlformats-officedocument.presentationml.slide+xml"/>
  <Override PartName="/ppt/slides/slide27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231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220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s/slide247.xml" ContentType="application/vnd.openxmlformats-officedocument.presentationml.slide+xml"/>
  <Override PartName="/ppt/slides/slide283.xml" ContentType="application/vnd.openxmlformats-officedocument.presentationml.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slides/slide272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docProps/custom.xml" ContentType="application/vnd.openxmlformats-officedocument.custom-properties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s/slide27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slides/slide255.xml" ContentType="application/vnd.openxmlformats-officedocument.presentationml.slide+xml"/>
  <Override PartName="/ppt/slides/slide26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280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s/slide2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227.xml" ContentType="application/vnd.openxmlformats-officedocument.presentationml.slide+xml"/>
  <Override PartName="/ppt/slides/slide274.xml" ContentType="application/vnd.openxmlformats-officedocument.presentationml.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216.xml" ContentType="application/vnd.openxmlformats-officedocument.presentationml.slide+xml"/>
  <Override PartName="/ppt/slides/slide2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54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  <p:sldId id="401" r:id="rId148"/>
    <p:sldId id="402" r:id="rId149"/>
    <p:sldId id="403" r:id="rId150"/>
    <p:sldId id="404" r:id="rId151"/>
    <p:sldId id="405" r:id="rId152"/>
    <p:sldId id="406" r:id="rId153"/>
    <p:sldId id="407" r:id="rId154"/>
    <p:sldId id="408" r:id="rId155"/>
    <p:sldId id="409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  <p:sldId id="425" r:id="rId172"/>
    <p:sldId id="426" r:id="rId173"/>
    <p:sldId id="427" r:id="rId174"/>
    <p:sldId id="428" r:id="rId175"/>
    <p:sldId id="429" r:id="rId176"/>
    <p:sldId id="430" r:id="rId177"/>
    <p:sldId id="431" r:id="rId178"/>
    <p:sldId id="432" r:id="rId179"/>
    <p:sldId id="433" r:id="rId180"/>
    <p:sldId id="434" r:id="rId181"/>
    <p:sldId id="435" r:id="rId182"/>
    <p:sldId id="436" r:id="rId183"/>
    <p:sldId id="437" r:id="rId184"/>
    <p:sldId id="438" r:id="rId185"/>
    <p:sldId id="439" r:id="rId186"/>
    <p:sldId id="440" r:id="rId187"/>
    <p:sldId id="441" r:id="rId188"/>
    <p:sldId id="442" r:id="rId189"/>
    <p:sldId id="443" r:id="rId190"/>
    <p:sldId id="444" r:id="rId191"/>
    <p:sldId id="445" r:id="rId192"/>
    <p:sldId id="446" r:id="rId193"/>
    <p:sldId id="447" r:id="rId194"/>
    <p:sldId id="448" r:id="rId195"/>
    <p:sldId id="449" r:id="rId196"/>
    <p:sldId id="450" r:id="rId197"/>
    <p:sldId id="451" r:id="rId198"/>
    <p:sldId id="452" r:id="rId199"/>
    <p:sldId id="453" r:id="rId200"/>
    <p:sldId id="454" r:id="rId201"/>
    <p:sldId id="455" r:id="rId202"/>
    <p:sldId id="456" r:id="rId203"/>
    <p:sldId id="457" r:id="rId204"/>
    <p:sldId id="458" r:id="rId205"/>
    <p:sldId id="459" r:id="rId206"/>
    <p:sldId id="460" r:id="rId207"/>
    <p:sldId id="461" r:id="rId208"/>
    <p:sldId id="462" r:id="rId209"/>
    <p:sldId id="463" r:id="rId210"/>
    <p:sldId id="464" r:id="rId211"/>
    <p:sldId id="465" r:id="rId212"/>
    <p:sldId id="466" r:id="rId213"/>
    <p:sldId id="467" r:id="rId214"/>
    <p:sldId id="468" r:id="rId215"/>
    <p:sldId id="469" r:id="rId216"/>
    <p:sldId id="470" r:id="rId217"/>
    <p:sldId id="471" r:id="rId218"/>
    <p:sldId id="472" r:id="rId219"/>
    <p:sldId id="473" r:id="rId220"/>
    <p:sldId id="474" r:id="rId221"/>
    <p:sldId id="475" r:id="rId222"/>
    <p:sldId id="476" r:id="rId223"/>
    <p:sldId id="477" r:id="rId224"/>
    <p:sldId id="478" r:id="rId225"/>
    <p:sldId id="479" r:id="rId226"/>
    <p:sldId id="480" r:id="rId227"/>
    <p:sldId id="481" r:id="rId228"/>
    <p:sldId id="482" r:id="rId229"/>
    <p:sldId id="483" r:id="rId230"/>
    <p:sldId id="484" r:id="rId231"/>
    <p:sldId id="485" r:id="rId232"/>
    <p:sldId id="486" r:id="rId233"/>
    <p:sldId id="487" r:id="rId234"/>
    <p:sldId id="488" r:id="rId235"/>
    <p:sldId id="489" r:id="rId236"/>
    <p:sldId id="490" r:id="rId237"/>
    <p:sldId id="491" r:id="rId238"/>
    <p:sldId id="492" r:id="rId239"/>
    <p:sldId id="493" r:id="rId240"/>
    <p:sldId id="494" r:id="rId241"/>
    <p:sldId id="495" r:id="rId242"/>
    <p:sldId id="496" r:id="rId243"/>
    <p:sldId id="497" r:id="rId244"/>
    <p:sldId id="498" r:id="rId245"/>
    <p:sldId id="499" r:id="rId246"/>
    <p:sldId id="500" r:id="rId247"/>
    <p:sldId id="501" r:id="rId248"/>
    <p:sldId id="502" r:id="rId249"/>
    <p:sldId id="503" r:id="rId250"/>
    <p:sldId id="504" r:id="rId251"/>
    <p:sldId id="505" r:id="rId252"/>
    <p:sldId id="506" r:id="rId253"/>
    <p:sldId id="507" r:id="rId254"/>
    <p:sldId id="508" r:id="rId255"/>
    <p:sldId id="509" r:id="rId256"/>
    <p:sldId id="510" r:id="rId257"/>
    <p:sldId id="511" r:id="rId258"/>
    <p:sldId id="512" r:id="rId259"/>
    <p:sldId id="513" r:id="rId260"/>
    <p:sldId id="514" r:id="rId261"/>
    <p:sldId id="515" r:id="rId262"/>
    <p:sldId id="516" r:id="rId263"/>
    <p:sldId id="517" r:id="rId264"/>
    <p:sldId id="518" r:id="rId265"/>
    <p:sldId id="519" r:id="rId266"/>
    <p:sldId id="520" r:id="rId267"/>
    <p:sldId id="521" r:id="rId268"/>
    <p:sldId id="522" r:id="rId269"/>
    <p:sldId id="523" r:id="rId270"/>
    <p:sldId id="524" r:id="rId271"/>
    <p:sldId id="525" r:id="rId272"/>
    <p:sldId id="526" r:id="rId273"/>
    <p:sldId id="527" r:id="rId274"/>
    <p:sldId id="528" r:id="rId275"/>
    <p:sldId id="529" r:id="rId276"/>
    <p:sldId id="530" r:id="rId277"/>
    <p:sldId id="531" r:id="rId278"/>
    <p:sldId id="532" r:id="rId279"/>
    <p:sldId id="533" r:id="rId280"/>
    <p:sldId id="534" r:id="rId281"/>
    <p:sldId id="535" r:id="rId282"/>
    <p:sldId id="536" r:id="rId283"/>
    <p:sldId id="537" r:id="rId284"/>
    <p:sldId id="538" r:id="rId285"/>
    <p:sldId id="539" r:id="rId286"/>
  </p:sldIdLst>
  <p:sldSz cx="10083800" cy="7556500"/>
  <p:notesSz cx="100838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4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tableStyles" Target="tableStyles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71" Type="http://schemas.openxmlformats.org/officeDocument/2006/relationships/slide" Target="slides/slide270.xml"/><Relationship Id="rId276" Type="http://schemas.openxmlformats.org/officeDocument/2006/relationships/slide" Target="slides/slide275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slide" Target="slides/slide265.xml"/><Relationship Id="rId287" Type="http://schemas.openxmlformats.org/officeDocument/2006/relationships/presProps" Target="presProps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282" Type="http://schemas.openxmlformats.org/officeDocument/2006/relationships/slide" Target="slides/slide28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4809" y="434533"/>
            <a:ext cx="7567295" cy="764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RobotoRegular"/>
                <a:cs typeface="Roboto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888888"/>
                </a:solidFill>
                <a:latin typeface="RobotoRegular"/>
                <a:cs typeface="RobotoRegular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chemeClr val="tx1"/>
                </a:solidFill>
                <a:latin typeface="RobotoRegular"/>
                <a:cs typeface="Roboto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chemeClr val="tx1"/>
                </a:solidFill>
                <a:latin typeface="RobotoRegular"/>
                <a:cs typeface="Roboto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888888"/>
                </a:solidFill>
                <a:latin typeface="RobotoRegular"/>
                <a:cs typeface="RobotoRegular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chemeClr val="tx1"/>
                </a:solidFill>
                <a:latin typeface="RobotoRegular"/>
                <a:cs typeface="Roboto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888888"/>
                </a:solidFill>
                <a:latin typeface="RobotoRegular"/>
                <a:cs typeface="RobotoRegular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chemeClr val="tx1"/>
                </a:solidFill>
                <a:latin typeface="RobotoRegular"/>
                <a:cs typeface="Roboto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888888"/>
                </a:solidFill>
                <a:latin typeface="RobotoRegular"/>
                <a:cs typeface="RobotoRegular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888888"/>
                </a:solidFill>
                <a:latin typeface="RobotoRegular"/>
                <a:cs typeface="RobotoRegular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4965" y="703175"/>
            <a:ext cx="187959" cy="764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0" i="0">
                <a:solidFill>
                  <a:schemeClr val="tx1"/>
                </a:solidFill>
                <a:latin typeface="RobotoRegular"/>
                <a:cs typeface="Roboto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3911" y="1186265"/>
            <a:ext cx="8373109" cy="3023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0" i="0">
                <a:solidFill>
                  <a:schemeClr val="tx1"/>
                </a:solidFill>
                <a:latin typeface="RobotoRegular"/>
                <a:cs typeface="Roboto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54161" y="7092399"/>
            <a:ext cx="367029" cy="222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888888"/>
                </a:solidFill>
                <a:latin typeface="RobotoRegular"/>
                <a:cs typeface="RobotoRegular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spc="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347" y="752045"/>
            <a:ext cx="9039860" cy="1747273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2545080" marR="5080" indent="-2533015">
              <a:lnSpc>
                <a:spcPts val="6280"/>
              </a:lnSpc>
              <a:spcBef>
                <a:spcPts val="1025"/>
              </a:spcBef>
            </a:pPr>
            <a:r>
              <a:rPr sz="5950" spc="-20" dirty="0">
                <a:latin typeface="RobotoRegular"/>
                <a:cs typeface="RobotoRegular"/>
              </a:rPr>
              <a:t>GENITO-URINARY</a:t>
            </a:r>
            <a:r>
              <a:rPr sz="5950" spc="-150" dirty="0">
                <a:latin typeface="RobotoRegular"/>
                <a:cs typeface="RobotoRegular"/>
              </a:rPr>
              <a:t> </a:t>
            </a:r>
            <a:r>
              <a:rPr sz="5950" spc="-10">
                <a:latin typeface="RobotoRegular"/>
                <a:cs typeface="RobotoRegular"/>
              </a:rPr>
              <a:t>SYSTEM  </a:t>
            </a:r>
            <a:endParaRPr sz="59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8757" y="3867208"/>
            <a:ext cx="2450465" cy="34927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8465" marR="5080" indent="-406400">
              <a:lnSpc>
                <a:spcPct val="121300"/>
              </a:lnSpc>
              <a:spcBef>
                <a:spcPts val="100"/>
              </a:spcBef>
            </a:pPr>
            <a:r>
              <a:rPr lang="en-US" sz="2650" spc="5" dirty="0" smtClean="0">
                <a:latin typeface="RobotoRegular"/>
                <a:cs typeface="RobotoRegular"/>
              </a:rPr>
              <a:t>SIGNS AND SYMPTOMS</a:t>
            </a:r>
          </a:p>
          <a:p>
            <a:pPr marL="418465" marR="5080" indent="-406400">
              <a:lnSpc>
                <a:spcPct val="121300"/>
              </a:lnSpc>
              <a:spcBef>
                <a:spcPts val="100"/>
              </a:spcBef>
            </a:pPr>
            <a:r>
              <a:rPr lang="en-US" sz="2650" spc="5" dirty="0" smtClean="0">
                <a:latin typeface="RobotoRegular"/>
                <a:cs typeface="RobotoRegular"/>
              </a:rPr>
              <a:t>EXAMINATIONS</a:t>
            </a:r>
          </a:p>
          <a:p>
            <a:pPr marL="418465" marR="5080" indent="-406400">
              <a:lnSpc>
                <a:spcPct val="121300"/>
              </a:lnSpc>
              <a:spcBef>
                <a:spcPts val="100"/>
              </a:spcBef>
            </a:pPr>
            <a:r>
              <a:rPr lang="en-US" sz="2650" spc="5" dirty="0" smtClean="0">
                <a:latin typeface="RobotoRegular"/>
                <a:cs typeface="RobotoRegular"/>
              </a:rPr>
              <a:t>SPECIFIC EXAMINATION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65" y="703175"/>
            <a:ext cx="1879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dirty="0">
                <a:latin typeface="RobotoRegular"/>
                <a:cs typeface="RobotoRegular"/>
              </a:rPr>
              <a:t>.</a:t>
            </a:r>
            <a:endParaRPr sz="4850">
              <a:latin typeface="RobotoRegular"/>
              <a:cs typeface="RobotoRegular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0078" y="0"/>
            <a:ext cx="9403715" cy="7353300"/>
            <a:chOff x="340078" y="0"/>
            <a:chExt cx="9403715" cy="7353300"/>
          </a:xfrm>
        </p:grpSpPr>
        <p:sp>
          <p:nvSpPr>
            <p:cNvPr id="4" name="object 4"/>
            <p:cNvSpPr/>
            <p:nvPr/>
          </p:nvSpPr>
          <p:spPr>
            <a:xfrm>
              <a:off x="340078" y="0"/>
              <a:ext cx="9403638" cy="722066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5449" y="7048500"/>
              <a:ext cx="1612900" cy="304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170" y="675781"/>
            <a:ext cx="496824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0" spc="-114" dirty="0"/>
              <a:t>NE</a:t>
            </a:r>
            <a:r>
              <a:rPr sz="7275" spc="-172" baseline="-2290" dirty="0"/>
              <a:t>.</a:t>
            </a:r>
            <a:r>
              <a:rPr sz="3500" spc="-114" dirty="0"/>
              <a:t>PHROTIC</a:t>
            </a:r>
            <a:r>
              <a:rPr sz="3500" spc="-20" dirty="0"/>
              <a:t> </a:t>
            </a:r>
            <a:r>
              <a:rPr sz="3500" spc="20" dirty="0"/>
              <a:t>SYNDROME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344170" y="2023634"/>
            <a:ext cx="8884920" cy="45542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1352550" indent="-252095">
              <a:lnSpc>
                <a:spcPts val="3310"/>
              </a:lnSpc>
              <a:spcBef>
                <a:spcPts val="535"/>
              </a:spcBef>
            </a:pPr>
            <a:r>
              <a:rPr sz="3050" spc="10" dirty="0">
                <a:latin typeface="RobotoRegular"/>
                <a:cs typeface="RobotoRegular"/>
              </a:rPr>
              <a:t>Glomerular </a:t>
            </a:r>
            <a:r>
              <a:rPr sz="3050" spc="5" dirty="0">
                <a:latin typeface="RobotoRegular"/>
                <a:cs typeface="RobotoRegular"/>
              </a:rPr>
              <a:t>disease </a:t>
            </a:r>
            <a:r>
              <a:rPr sz="3050" spc="15" dirty="0">
                <a:latin typeface="RobotoRegular"/>
                <a:cs typeface="RobotoRegular"/>
              </a:rPr>
              <a:t>with </a:t>
            </a:r>
            <a:r>
              <a:rPr sz="3050" dirty="0">
                <a:latin typeface="RobotoRegular"/>
                <a:cs typeface="RobotoRegular"/>
              </a:rPr>
              <a:t>group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5" dirty="0">
                <a:latin typeface="RobotoRegular"/>
                <a:cs typeface="RobotoRegular"/>
              </a:rPr>
              <a:t>signs </a:t>
            </a:r>
            <a:r>
              <a:rPr sz="3050" spc="-10" dirty="0">
                <a:latin typeface="RobotoRegular"/>
                <a:cs typeface="RobotoRegular"/>
              </a:rPr>
              <a:t>and  </a:t>
            </a:r>
            <a:r>
              <a:rPr sz="3050" spc="20" dirty="0">
                <a:latin typeface="RobotoRegular"/>
                <a:cs typeface="RobotoRegular"/>
              </a:rPr>
              <a:t>symptoms </a:t>
            </a:r>
            <a:r>
              <a:rPr sz="3050" dirty="0">
                <a:latin typeface="RobotoRegular"/>
                <a:cs typeface="RobotoRegular"/>
              </a:rPr>
              <a:t>characterized</a:t>
            </a:r>
            <a:r>
              <a:rPr sz="3050" spc="-25" dirty="0">
                <a:latin typeface="RobotoRegular"/>
                <a:cs typeface="RobotoRegular"/>
              </a:rPr>
              <a:t> </a:t>
            </a:r>
            <a:r>
              <a:rPr sz="3050" spc="30" dirty="0">
                <a:latin typeface="RobotoRegular"/>
                <a:cs typeface="RobotoRegular"/>
              </a:rPr>
              <a:t>by</a:t>
            </a:r>
            <a:endParaRPr sz="3050">
              <a:latin typeface="RobotoRegular"/>
              <a:cs typeface="RobotoRegular"/>
            </a:endParaRPr>
          </a:p>
          <a:p>
            <a:pPr marL="271145" indent="-259079">
              <a:lnSpc>
                <a:spcPct val="100000"/>
              </a:lnSpc>
              <a:spcBef>
                <a:spcPts val="590"/>
              </a:spcBef>
              <a:buSzPct val="96825"/>
              <a:buFont typeface="RobotoRegular"/>
              <a:buChar char="•"/>
              <a:tabLst>
                <a:tab pos="271780" algn="l"/>
              </a:tabLst>
            </a:pPr>
            <a:r>
              <a:rPr sz="3150" i="1" spc="-45" dirty="0">
                <a:latin typeface="RobotoRegular"/>
                <a:cs typeface="RobotoRegular"/>
              </a:rPr>
              <a:t>Proteinuria </a:t>
            </a:r>
            <a:r>
              <a:rPr sz="3150" i="1" spc="-30" dirty="0">
                <a:latin typeface="RobotoRegular"/>
                <a:cs typeface="RobotoRegular"/>
              </a:rPr>
              <a:t>&gt;3.5 </a:t>
            </a:r>
            <a:r>
              <a:rPr sz="3150" i="1" spc="-20" dirty="0">
                <a:latin typeface="RobotoRegular"/>
                <a:cs typeface="RobotoRegular"/>
              </a:rPr>
              <a:t>gms </a:t>
            </a:r>
            <a:r>
              <a:rPr sz="3150" i="1" spc="-10" dirty="0">
                <a:latin typeface="RobotoRegular"/>
                <a:cs typeface="RobotoRegular"/>
              </a:rPr>
              <a:t>/24 </a:t>
            </a:r>
            <a:r>
              <a:rPr sz="3150" i="1" spc="-65" dirty="0">
                <a:latin typeface="RobotoRegular"/>
                <a:cs typeface="RobotoRegular"/>
              </a:rPr>
              <a:t>hours </a:t>
            </a:r>
            <a:r>
              <a:rPr sz="3150" i="1" spc="-30" dirty="0">
                <a:latin typeface="RobotoRegular"/>
                <a:cs typeface="RobotoRegular"/>
              </a:rPr>
              <a:t>(esp</a:t>
            </a:r>
            <a:r>
              <a:rPr sz="3150" i="1" spc="90" dirty="0">
                <a:latin typeface="RobotoRegular"/>
                <a:cs typeface="RobotoRegular"/>
              </a:rPr>
              <a:t> </a:t>
            </a:r>
            <a:r>
              <a:rPr sz="3150" i="1" spc="-40" dirty="0">
                <a:latin typeface="RobotoRegular"/>
                <a:cs typeface="RobotoRegular"/>
              </a:rPr>
              <a:t>albumin)</a:t>
            </a:r>
            <a:endParaRPr sz="3150">
              <a:latin typeface="RobotoRegular"/>
              <a:cs typeface="RobotoRegular"/>
            </a:endParaRPr>
          </a:p>
          <a:p>
            <a:pPr marL="173355" indent="-161290">
              <a:lnSpc>
                <a:spcPct val="100000"/>
              </a:lnSpc>
              <a:spcBef>
                <a:spcPts val="630"/>
              </a:spcBef>
              <a:buSzPct val="96825"/>
              <a:buFont typeface="RobotoRegular"/>
              <a:buChar char="•"/>
              <a:tabLst>
                <a:tab pos="173990" algn="l"/>
              </a:tabLst>
            </a:pPr>
            <a:r>
              <a:rPr sz="3150" i="1" spc="-25" dirty="0">
                <a:latin typeface="RobotoRegular"/>
                <a:cs typeface="RobotoRegular"/>
              </a:rPr>
              <a:t>Edema</a:t>
            </a:r>
            <a:r>
              <a:rPr sz="3150" i="1" spc="-40" dirty="0">
                <a:latin typeface="RobotoRegular"/>
                <a:cs typeface="RobotoRegular"/>
              </a:rPr>
              <a:t> !!!!!!!!!</a:t>
            </a:r>
            <a:endParaRPr sz="3150">
              <a:latin typeface="RobotoRegular"/>
              <a:cs typeface="RobotoRegular"/>
            </a:endParaRPr>
          </a:p>
          <a:p>
            <a:pPr marL="173355" indent="-161290">
              <a:lnSpc>
                <a:spcPct val="100000"/>
              </a:lnSpc>
              <a:spcBef>
                <a:spcPts val="625"/>
              </a:spcBef>
              <a:buSzPct val="96825"/>
              <a:buFont typeface="RobotoRegular"/>
              <a:buChar char="•"/>
              <a:tabLst>
                <a:tab pos="173990" algn="l"/>
              </a:tabLst>
            </a:pPr>
            <a:r>
              <a:rPr sz="3150" i="1" spc="-35" dirty="0">
                <a:latin typeface="RobotoRegular"/>
                <a:cs typeface="RobotoRegular"/>
              </a:rPr>
              <a:t>hypoalbuminemia,</a:t>
            </a:r>
            <a:endParaRPr sz="3150">
              <a:latin typeface="RobotoRegular"/>
              <a:cs typeface="RobotoRegular"/>
            </a:endParaRPr>
          </a:p>
          <a:p>
            <a:pPr marL="68580" marR="5080" indent="-56515">
              <a:lnSpc>
                <a:spcPts val="3310"/>
              </a:lnSpc>
              <a:spcBef>
                <a:spcPts val="1130"/>
              </a:spcBef>
              <a:buSzPct val="96825"/>
              <a:buFont typeface="RobotoRegular"/>
              <a:buChar char="•"/>
              <a:tabLst>
                <a:tab pos="271780" algn="l"/>
                <a:tab pos="2391410" algn="l"/>
              </a:tabLst>
            </a:pPr>
            <a:r>
              <a:rPr sz="3150" i="1" spc="-25" dirty="0">
                <a:latin typeface="RobotoRegular"/>
                <a:cs typeface="RobotoRegular"/>
              </a:rPr>
              <a:t>hyperlipidemia( </a:t>
            </a:r>
            <a:r>
              <a:rPr sz="3150" i="1" spc="-35" dirty="0">
                <a:latin typeface="RobotoRegular"/>
                <a:cs typeface="RobotoRegular"/>
              </a:rPr>
              <a:t>high </a:t>
            </a:r>
            <a:r>
              <a:rPr sz="3150" i="1" spc="-40" dirty="0">
                <a:latin typeface="RobotoRegular"/>
                <a:cs typeface="RobotoRegular"/>
              </a:rPr>
              <a:t>cholesterol </a:t>
            </a:r>
            <a:r>
              <a:rPr sz="3150" i="1" spc="-65" dirty="0">
                <a:latin typeface="RobotoRegular"/>
                <a:cs typeface="RobotoRegular"/>
              </a:rPr>
              <a:t>and </a:t>
            </a:r>
            <a:r>
              <a:rPr sz="3150" i="1" spc="-35" dirty="0">
                <a:latin typeface="RobotoRegular"/>
                <a:cs typeface="RobotoRegular"/>
              </a:rPr>
              <a:t>lipoproteins)  </a:t>
            </a:r>
            <a:r>
              <a:rPr sz="3150" i="1" spc="-65" dirty="0">
                <a:latin typeface="RobotoRegular"/>
                <a:cs typeface="RobotoRegular"/>
              </a:rPr>
              <a:t>and</a:t>
            </a:r>
            <a:r>
              <a:rPr sz="3150" i="1" spc="25" dirty="0">
                <a:latin typeface="RobotoRegular"/>
                <a:cs typeface="RobotoRegular"/>
              </a:rPr>
              <a:t> </a:t>
            </a:r>
            <a:r>
              <a:rPr sz="3150" i="1" spc="-25" dirty="0">
                <a:latin typeface="RobotoRegular"/>
                <a:cs typeface="RobotoRegular"/>
              </a:rPr>
              <a:t>lipiduria	</a:t>
            </a:r>
            <a:r>
              <a:rPr sz="3050" spc="10" dirty="0">
                <a:latin typeface="RobotoRegular"/>
                <a:cs typeface="RobotoRegular"/>
              </a:rPr>
              <a:t>.</a:t>
            </a:r>
            <a:endParaRPr sz="3050">
              <a:latin typeface="RobotoRegular"/>
              <a:cs typeface="RobotoRegular"/>
            </a:endParaRPr>
          </a:p>
          <a:p>
            <a:pPr marL="264160" marR="680720" indent="-252095">
              <a:lnSpc>
                <a:spcPts val="3310"/>
              </a:lnSpc>
              <a:spcBef>
                <a:spcPts val="1095"/>
              </a:spcBef>
            </a:pPr>
            <a:r>
              <a:rPr sz="3050" spc="30" dirty="0">
                <a:latin typeface="RobotoRegular"/>
                <a:cs typeface="RobotoRegular"/>
              </a:rPr>
              <a:t>It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5" dirty="0">
                <a:latin typeface="RobotoRegular"/>
                <a:cs typeface="RobotoRegular"/>
              </a:rPr>
              <a:t>caused </a:t>
            </a:r>
            <a:r>
              <a:rPr sz="3050" spc="30" dirty="0">
                <a:latin typeface="RobotoRegular"/>
                <a:cs typeface="RobotoRegular"/>
              </a:rPr>
              <a:t>by </a:t>
            </a:r>
            <a:r>
              <a:rPr sz="3050" spc="-10" dirty="0">
                <a:latin typeface="RobotoRegular"/>
                <a:cs typeface="RobotoRegular"/>
              </a:rPr>
              <a:t>any </a:t>
            </a:r>
            <a:r>
              <a:rPr sz="3050" spc="15" dirty="0">
                <a:latin typeface="RobotoRegular"/>
                <a:cs typeface="RobotoRegular"/>
              </a:rPr>
              <a:t>condition </a:t>
            </a:r>
            <a:r>
              <a:rPr sz="3050" spc="-10" dirty="0">
                <a:latin typeface="RobotoRegular"/>
                <a:cs typeface="RobotoRegular"/>
              </a:rPr>
              <a:t>that </a:t>
            </a:r>
            <a:r>
              <a:rPr sz="3050" spc="25" dirty="0">
                <a:latin typeface="RobotoRegular"/>
                <a:cs typeface="RobotoRegular"/>
              </a:rPr>
              <a:t>damages </a:t>
            </a:r>
            <a:r>
              <a:rPr sz="3050" spc="-10" dirty="0">
                <a:latin typeface="RobotoRegular"/>
                <a:cs typeface="RobotoRegular"/>
              </a:rPr>
              <a:t>the  </a:t>
            </a:r>
            <a:r>
              <a:rPr sz="3050" spc="15" dirty="0">
                <a:latin typeface="RobotoRegular"/>
                <a:cs typeface="RobotoRegular"/>
              </a:rPr>
              <a:t>glomerular capillary </a:t>
            </a:r>
            <a:r>
              <a:rPr sz="3050" spc="5" dirty="0">
                <a:latin typeface="RobotoRegular"/>
                <a:cs typeface="RobotoRegular"/>
              </a:rPr>
              <a:t>membrane </a:t>
            </a:r>
            <a:r>
              <a:rPr sz="3050" spc="-10" dirty="0">
                <a:latin typeface="RobotoRegular"/>
                <a:cs typeface="RobotoRegular"/>
              </a:rPr>
              <a:t>and</a:t>
            </a:r>
            <a:r>
              <a:rPr sz="3050" spc="-5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increased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652" y="344415"/>
            <a:ext cx="281178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50" spc="-145" dirty="0"/>
              <a:t>E</a:t>
            </a:r>
            <a:r>
              <a:rPr sz="7275" spc="-217" baseline="-32073" dirty="0"/>
              <a:t>.</a:t>
            </a:r>
            <a:r>
              <a:rPr sz="3050" spc="-145" dirty="0"/>
              <a:t>xternal</a:t>
            </a:r>
            <a:r>
              <a:rPr sz="3050" spc="-10" dirty="0"/>
              <a:t> </a:t>
            </a:r>
            <a:r>
              <a:rPr sz="3050" spc="5" dirty="0"/>
              <a:t>causes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96052" y="1038489"/>
            <a:ext cx="8368030" cy="478345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840"/>
              </a:spcBef>
              <a:buFont typeface="Wingdings"/>
              <a:buChar char="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Diabetes</a:t>
            </a:r>
            <a:r>
              <a:rPr sz="3050" spc="-4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mellitus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Infections</a:t>
            </a:r>
            <a:endParaRPr sz="3050">
              <a:latin typeface="RobotoRegular"/>
              <a:cs typeface="RobotoRegular"/>
            </a:endParaRPr>
          </a:p>
          <a:p>
            <a:pPr marL="264160" marR="28067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dirty="0">
                <a:latin typeface="RobotoRegular"/>
                <a:cs typeface="RobotoRegular"/>
              </a:rPr>
              <a:t>chronic </a:t>
            </a:r>
            <a:r>
              <a:rPr sz="3050" spc="10" dirty="0">
                <a:latin typeface="RobotoRegular"/>
                <a:cs typeface="RobotoRegular"/>
              </a:rPr>
              <a:t>glomerulonephritis, </a:t>
            </a:r>
            <a:r>
              <a:rPr sz="3050" spc="20" dirty="0">
                <a:latin typeface="RobotoRegular"/>
                <a:cs typeface="RobotoRegular"/>
              </a:rPr>
              <a:t>diabetes mellitus  </a:t>
            </a:r>
            <a:r>
              <a:rPr sz="3050" spc="15" dirty="0">
                <a:latin typeface="RobotoRegular"/>
                <a:cs typeface="RobotoRegular"/>
              </a:rPr>
              <a:t>with </a:t>
            </a:r>
            <a:r>
              <a:rPr sz="3050" spc="5" dirty="0">
                <a:latin typeface="RobotoRegular"/>
                <a:cs typeface="RobotoRegular"/>
              </a:rPr>
              <a:t>intercapillary</a:t>
            </a:r>
            <a:r>
              <a:rPr sz="3050" spc="-6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glomerulosclerosis,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690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systemic </a:t>
            </a:r>
            <a:r>
              <a:rPr sz="3050" spc="5" dirty="0">
                <a:latin typeface="RobotoRegular"/>
                <a:cs typeface="RobotoRegular"/>
              </a:rPr>
              <a:t>lupus </a:t>
            </a:r>
            <a:r>
              <a:rPr sz="3050" dirty="0">
                <a:latin typeface="RobotoRegular"/>
                <a:cs typeface="RobotoRegular"/>
              </a:rPr>
              <a:t>erythematosus</a:t>
            </a:r>
            <a:r>
              <a:rPr sz="3050" spc="-45" dirty="0">
                <a:latin typeface="RobotoRegular"/>
                <a:cs typeface="RobotoRegular"/>
              </a:rPr>
              <a:t> </a:t>
            </a:r>
            <a:r>
              <a:rPr sz="3050" spc="30" dirty="0">
                <a:latin typeface="RobotoRegular"/>
                <a:cs typeface="RobotoRegular"/>
              </a:rPr>
              <a:t>(SLE)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50"/>
              </a:spcBef>
              <a:buChar char="•"/>
              <a:tabLst>
                <a:tab pos="264795" algn="l"/>
              </a:tabLst>
            </a:pPr>
            <a:r>
              <a:rPr sz="3050" spc="25" dirty="0">
                <a:latin typeface="RobotoRegular"/>
                <a:cs typeface="RobotoRegular"/>
              </a:rPr>
              <a:t>multiple </a:t>
            </a:r>
            <a:r>
              <a:rPr sz="3050" spc="35" dirty="0">
                <a:latin typeface="RobotoRegular"/>
                <a:cs typeface="RobotoRegular"/>
              </a:rPr>
              <a:t>myeloma </a:t>
            </a:r>
            <a:r>
              <a:rPr sz="3050" spc="-10" dirty="0">
                <a:latin typeface="RobotoRegular"/>
                <a:cs typeface="RobotoRegular"/>
              </a:rPr>
              <a:t>and renal </a:t>
            </a:r>
            <a:r>
              <a:rPr sz="3050" spc="35" dirty="0">
                <a:latin typeface="RobotoRegular"/>
                <a:cs typeface="RobotoRegular"/>
              </a:rPr>
              <a:t>vein</a:t>
            </a:r>
            <a:r>
              <a:rPr sz="3050" spc="-2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thrombosis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-5" dirty="0">
                <a:latin typeface="RobotoRegular"/>
                <a:cs typeface="RobotoRegular"/>
              </a:rPr>
              <a:t>Generally </a:t>
            </a:r>
            <a:r>
              <a:rPr sz="3050" spc="10" dirty="0">
                <a:latin typeface="RobotoRegular"/>
                <a:cs typeface="RobotoRegular"/>
              </a:rPr>
              <a:t>considered </a:t>
            </a:r>
            <a:r>
              <a:rPr sz="3050" spc="5" dirty="0">
                <a:latin typeface="RobotoRegular"/>
                <a:cs typeface="RobotoRegular"/>
              </a:rPr>
              <a:t>disease </a:t>
            </a:r>
            <a:r>
              <a:rPr sz="3050" spc="15" dirty="0">
                <a:latin typeface="RobotoRegular"/>
                <a:cs typeface="RobotoRegular"/>
              </a:rPr>
              <a:t>of childhood, </a:t>
            </a:r>
            <a:r>
              <a:rPr sz="3050" spc="10" dirty="0">
                <a:latin typeface="RobotoRegular"/>
                <a:cs typeface="RobotoRegular"/>
              </a:rPr>
              <a:t>but  </a:t>
            </a:r>
            <a:r>
              <a:rPr sz="3050" spc="20" dirty="0">
                <a:latin typeface="RobotoRegular"/>
                <a:cs typeface="RobotoRegular"/>
              </a:rPr>
              <a:t>some </a:t>
            </a:r>
            <a:r>
              <a:rPr sz="3050" spc="5" dirty="0">
                <a:latin typeface="RobotoRegular"/>
                <a:cs typeface="RobotoRegular"/>
              </a:rPr>
              <a:t>adults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25" dirty="0">
                <a:latin typeface="RobotoRegular"/>
                <a:cs typeface="RobotoRegular"/>
              </a:rPr>
              <a:t>affected</a:t>
            </a:r>
            <a:r>
              <a:rPr sz="3050" spc="4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too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690"/>
              </a:spcBef>
              <a:buChar char="•"/>
              <a:tabLst>
                <a:tab pos="264795" algn="l"/>
              </a:tabLst>
            </a:pPr>
            <a:r>
              <a:rPr sz="3050" spc="20" dirty="0">
                <a:latin typeface="RobotoRegular"/>
                <a:cs typeface="RobotoRegular"/>
              </a:rPr>
              <a:t>Sequence </a:t>
            </a:r>
            <a:r>
              <a:rPr sz="3050" spc="15" dirty="0">
                <a:latin typeface="RobotoRegular"/>
                <a:cs typeface="RobotoRegular"/>
              </a:rPr>
              <a:t>of events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dirty="0">
                <a:latin typeface="RobotoRegular"/>
                <a:cs typeface="RobotoRegular"/>
              </a:rPr>
              <a:t>as</a:t>
            </a:r>
            <a:r>
              <a:rPr sz="3050" spc="-110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follows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65" y="703175"/>
            <a:ext cx="1879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dirty="0">
                <a:latin typeface="RobotoRegular"/>
                <a:cs typeface="RobotoRegular"/>
              </a:rPr>
              <a:t>.</a:t>
            </a:r>
            <a:endParaRPr sz="4850">
              <a:latin typeface="RobotoRegular"/>
              <a:cs typeface="RobotoRegular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0078" y="419811"/>
            <a:ext cx="9319895" cy="6969125"/>
            <a:chOff x="340078" y="419811"/>
            <a:chExt cx="9319895" cy="6969125"/>
          </a:xfrm>
        </p:grpSpPr>
        <p:sp>
          <p:nvSpPr>
            <p:cNvPr id="4" name="object 4"/>
            <p:cNvSpPr/>
            <p:nvPr/>
          </p:nvSpPr>
          <p:spPr>
            <a:xfrm>
              <a:off x="340078" y="419811"/>
              <a:ext cx="9319679" cy="69687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5449" y="7048499"/>
              <a:ext cx="1612900" cy="304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52" y="148504"/>
            <a:ext cx="283083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10" dirty="0"/>
              <a:t>Clinical</a:t>
            </a:r>
            <a:r>
              <a:rPr sz="3050" spc="5" dirty="0"/>
              <a:t> </a:t>
            </a:r>
            <a:r>
              <a:rPr sz="3050" dirty="0"/>
              <a:t>features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45252" y="484350"/>
            <a:ext cx="8503285" cy="4427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2095" indent="-189230">
              <a:lnSpc>
                <a:spcPts val="5735"/>
              </a:lnSpc>
              <a:spcBef>
                <a:spcPts val="95"/>
              </a:spcBef>
              <a:buSzPct val="62886"/>
              <a:buChar char="•"/>
              <a:tabLst>
                <a:tab pos="252729" algn="l"/>
              </a:tabLst>
            </a:pPr>
            <a:r>
              <a:rPr sz="7275" spc="-75" baseline="-19473" dirty="0">
                <a:latin typeface="RobotoRegular"/>
                <a:cs typeface="RobotoRegular"/>
              </a:rPr>
              <a:t>.</a:t>
            </a:r>
            <a:r>
              <a:rPr sz="3050" spc="-50" dirty="0">
                <a:latin typeface="RobotoRegular"/>
                <a:cs typeface="RobotoRegular"/>
              </a:rPr>
              <a:t>Oedema-The </a:t>
            </a:r>
            <a:r>
              <a:rPr sz="3050" spc="25" dirty="0">
                <a:latin typeface="RobotoRegular"/>
                <a:cs typeface="RobotoRegular"/>
              </a:rPr>
              <a:t>major</a:t>
            </a:r>
            <a:r>
              <a:rPr sz="3050" spc="3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manifestation</a:t>
            </a:r>
            <a:endParaRPr sz="3050">
              <a:latin typeface="RobotoRegular"/>
              <a:cs typeface="RobotoRegular"/>
            </a:endParaRPr>
          </a:p>
          <a:p>
            <a:pPr marL="818515" marR="30480" lvl="1" indent="-252095">
              <a:lnSpc>
                <a:spcPts val="2750"/>
              </a:lnSpc>
              <a:spcBef>
                <a:spcPts val="365"/>
              </a:spcBef>
              <a:buChar char="•"/>
              <a:tabLst>
                <a:tab pos="818515" algn="l"/>
                <a:tab pos="819150" algn="l"/>
              </a:tabLst>
            </a:pPr>
            <a:r>
              <a:rPr sz="2650" spc="-15" dirty="0">
                <a:latin typeface="RobotoRegular"/>
                <a:cs typeface="RobotoRegular"/>
              </a:rPr>
              <a:t>usually </a:t>
            </a:r>
            <a:r>
              <a:rPr sz="2650" spc="-20" dirty="0">
                <a:latin typeface="RobotoRegular"/>
                <a:cs typeface="RobotoRegular"/>
              </a:rPr>
              <a:t>soft and </a:t>
            </a:r>
            <a:r>
              <a:rPr sz="2650" spc="-5" dirty="0">
                <a:latin typeface="RobotoRegular"/>
                <a:cs typeface="RobotoRegular"/>
              </a:rPr>
              <a:t>pitting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spc="-10" dirty="0">
                <a:latin typeface="RobotoRegular"/>
                <a:cs typeface="RobotoRegular"/>
              </a:rPr>
              <a:t>most </a:t>
            </a:r>
            <a:r>
              <a:rPr sz="2650" spc="5" dirty="0">
                <a:latin typeface="RobotoRegular"/>
                <a:cs typeface="RobotoRegular"/>
              </a:rPr>
              <a:t>commonly </a:t>
            </a:r>
            <a:r>
              <a:rPr sz="2650" spc="10" dirty="0">
                <a:latin typeface="RobotoRegular"/>
                <a:cs typeface="RobotoRegular"/>
              </a:rPr>
              <a:t>occurs  </a:t>
            </a:r>
            <a:r>
              <a:rPr sz="2650" spc="-15" dirty="0">
                <a:latin typeface="RobotoRegular"/>
                <a:cs typeface="RobotoRegular"/>
              </a:rPr>
              <a:t>around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dirty="0">
                <a:latin typeface="RobotoRegular"/>
                <a:cs typeface="RobotoRegular"/>
              </a:rPr>
              <a:t>eyes </a:t>
            </a:r>
            <a:r>
              <a:rPr sz="2650" spc="-10" dirty="0">
                <a:latin typeface="RobotoRegular"/>
                <a:cs typeface="RobotoRegular"/>
              </a:rPr>
              <a:t>(periorbital), </a:t>
            </a:r>
            <a:r>
              <a:rPr sz="2650" spc="5" dirty="0">
                <a:latin typeface="RobotoRegular"/>
                <a:cs typeface="RobotoRegular"/>
              </a:rPr>
              <a:t>in dependent </a:t>
            </a:r>
            <a:r>
              <a:rPr sz="2650" spc="-5" dirty="0">
                <a:latin typeface="RobotoRegular"/>
                <a:cs typeface="RobotoRegular"/>
              </a:rPr>
              <a:t>areas  </a:t>
            </a:r>
            <a:r>
              <a:rPr sz="2650" spc="-15" dirty="0">
                <a:latin typeface="RobotoRegular"/>
                <a:cs typeface="RobotoRegular"/>
              </a:rPr>
              <a:t>(sacrum, ankles,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spc="-15" dirty="0">
                <a:latin typeface="RobotoRegular"/>
                <a:cs typeface="RobotoRegular"/>
              </a:rPr>
              <a:t>hands)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spc="5" dirty="0">
                <a:latin typeface="RobotoRegular"/>
                <a:cs typeface="RobotoRegular"/>
              </a:rPr>
              <a:t>in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dirty="0">
                <a:latin typeface="RobotoRegular"/>
                <a:cs typeface="RobotoRegular"/>
              </a:rPr>
              <a:t>abdomen  </a:t>
            </a:r>
            <a:r>
              <a:rPr sz="2650" spc="-10" dirty="0">
                <a:latin typeface="RobotoRegular"/>
                <a:cs typeface="RobotoRegular"/>
              </a:rPr>
              <a:t>(ascites).</a:t>
            </a:r>
            <a:endParaRPr sz="2650">
              <a:latin typeface="RobotoRegular"/>
              <a:cs typeface="RobotoRegular"/>
            </a:endParaRPr>
          </a:p>
          <a:p>
            <a:pPr marL="314960" indent="-252095">
              <a:lnSpc>
                <a:spcPct val="100000"/>
              </a:lnSpc>
              <a:spcBef>
                <a:spcPts val="680"/>
              </a:spcBef>
              <a:buChar char="•"/>
              <a:tabLst>
                <a:tab pos="315595" algn="l"/>
              </a:tabLst>
            </a:pPr>
            <a:r>
              <a:rPr sz="3050" dirty="0">
                <a:latin typeface="RobotoRegular"/>
                <a:cs typeface="RobotoRegular"/>
              </a:rPr>
              <a:t>Malaise,</a:t>
            </a:r>
            <a:endParaRPr sz="3050">
              <a:latin typeface="RobotoRegular"/>
              <a:cs typeface="RobotoRegular"/>
            </a:endParaRPr>
          </a:p>
          <a:p>
            <a:pPr marL="3149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315595" algn="l"/>
              </a:tabLst>
            </a:pPr>
            <a:r>
              <a:rPr sz="3050" spc="15" dirty="0">
                <a:latin typeface="RobotoRegular"/>
                <a:cs typeface="RobotoRegular"/>
              </a:rPr>
              <a:t>Headache</a:t>
            </a:r>
            <a:endParaRPr sz="3050">
              <a:latin typeface="RobotoRegular"/>
              <a:cs typeface="RobotoRegular"/>
            </a:endParaRPr>
          </a:p>
          <a:p>
            <a:pPr marL="314960" indent="-252095">
              <a:lnSpc>
                <a:spcPct val="100000"/>
              </a:lnSpc>
              <a:spcBef>
                <a:spcPts val="750"/>
              </a:spcBef>
              <a:buChar char="•"/>
              <a:tabLst>
                <a:tab pos="315595" algn="l"/>
              </a:tabLst>
            </a:pPr>
            <a:r>
              <a:rPr sz="3050" spc="10" dirty="0">
                <a:latin typeface="RobotoRegular"/>
                <a:cs typeface="RobotoRegular"/>
              </a:rPr>
              <a:t>Irritability</a:t>
            </a:r>
            <a:endParaRPr sz="3050">
              <a:latin typeface="RobotoRegular"/>
              <a:cs typeface="RobotoRegular"/>
            </a:endParaRPr>
          </a:p>
          <a:p>
            <a:pPr marL="3149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315595" algn="l"/>
              </a:tabLst>
            </a:pPr>
            <a:r>
              <a:rPr sz="3050" dirty="0">
                <a:latin typeface="RobotoRegular"/>
                <a:cs typeface="RobotoRegular"/>
              </a:rPr>
              <a:t>Fatigue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634" y="501702"/>
            <a:ext cx="234442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750" spc="-80" dirty="0"/>
              <a:t>In</a:t>
            </a:r>
            <a:r>
              <a:rPr sz="7275" spc="-120" baseline="-18327" dirty="0"/>
              <a:t>.</a:t>
            </a:r>
            <a:r>
              <a:rPr sz="2750" spc="-80" dirty="0"/>
              <a:t>vestigations:</a:t>
            </a:r>
            <a:endParaRPr sz="2750"/>
          </a:p>
        </p:txBody>
      </p:sp>
      <p:sp>
        <p:nvSpPr>
          <p:cNvPr id="3" name="object 3"/>
          <p:cNvSpPr txBox="1"/>
          <p:nvPr/>
        </p:nvSpPr>
        <p:spPr>
          <a:xfrm>
            <a:off x="638034" y="1131409"/>
            <a:ext cx="8549005" cy="553910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22250" marR="209550" indent="-210185">
              <a:lnSpc>
                <a:spcPts val="2860"/>
              </a:lnSpc>
              <a:spcBef>
                <a:spcPts val="565"/>
              </a:spcBef>
              <a:buChar char="•"/>
              <a:tabLst>
                <a:tab pos="222885" algn="l"/>
              </a:tabLst>
            </a:pPr>
            <a:r>
              <a:rPr sz="2750" spc="-15" dirty="0">
                <a:latin typeface="RobotoRegular"/>
                <a:cs typeface="RobotoRegular"/>
              </a:rPr>
              <a:t>Proteinuria </a:t>
            </a:r>
            <a:r>
              <a:rPr sz="2750" spc="-20" dirty="0">
                <a:latin typeface="RobotoRegular"/>
                <a:cs typeface="RobotoRegular"/>
              </a:rPr>
              <a:t>more </a:t>
            </a:r>
            <a:r>
              <a:rPr sz="2750" spc="10" dirty="0">
                <a:latin typeface="RobotoRegular"/>
                <a:cs typeface="RobotoRegular"/>
              </a:rPr>
              <a:t>than </a:t>
            </a:r>
            <a:r>
              <a:rPr sz="2750" spc="-5" dirty="0">
                <a:latin typeface="RobotoRegular"/>
                <a:cs typeface="RobotoRegular"/>
              </a:rPr>
              <a:t>3- </a:t>
            </a:r>
            <a:r>
              <a:rPr sz="2750" spc="5" dirty="0">
                <a:latin typeface="RobotoRegular"/>
                <a:cs typeface="RobotoRegular"/>
              </a:rPr>
              <a:t>3.5g </a:t>
            </a:r>
            <a:r>
              <a:rPr sz="2750" spc="-10" dirty="0">
                <a:latin typeface="RobotoRegular"/>
                <a:cs typeface="RobotoRegular"/>
              </a:rPr>
              <a:t>per </a:t>
            </a:r>
            <a:r>
              <a:rPr sz="2750" spc="10" dirty="0">
                <a:latin typeface="RobotoRegular"/>
                <a:cs typeface="RobotoRegular"/>
              </a:rPr>
              <a:t>day </a:t>
            </a:r>
            <a:r>
              <a:rPr sz="2750" spc="-5" dirty="0">
                <a:latin typeface="RobotoRegular"/>
                <a:cs typeface="RobotoRegular"/>
              </a:rPr>
              <a:t>is suﬃcient</a:t>
            </a:r>
            <a:r>
              <a:rPr sz="2750" spc="-110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for  diagnosis </a:t>
            </a:r>
            <a:r>
              <a:rPr sz="2750" spc="-15" dirty="0">
                <a:latin typeface="RobotoRegular"/>
                <a:cs typeface="RobotoRegular"/>
              </a:rPr>
              <a:t>of</a:t>
            </a:r>
            <a:r>
              <a:rPr sz="2750" spc="-5" dirty="0">
                <a:latin typeface="RobotoRegular"/>
                <a:cs typeface="RobotoRegular"/>
              </a:rPr>
              <a:t> </a:t>
            </a:r>
            <a:r>
              <a:rPr sz="2750" spc="10" dirty="0">
                <a:latin typeface="RobotoRegular"/>
                <a:cs typeface="RobotoRegular"/>
              </a:rPr>
              <a:t>NS</a:t>
            </a:r>
            <a:endParaRPr sz="2750">
              <a:latin typeface="RobotoRegular"/>
              <a:cs typeface="RobotoRegular"/>
            </a:endParaRPr>
          </a:p>
          <a:p>
            <a:pPr marL="222250" indent="-210185">
              <a:lnSpc>
                <a:spcPts val="2630"/>
              </a:lnSpc>
              <a:buChar char="•"/>
              <a:tabLst>
                <a:tab pos="222885" algn="l"/>
              </a:tabLst>
            </a:pPr>
            <a:r>
              <a:rPr sz="2750" spc="-5" dirty="0">
                <a:latin typeface="RobotoRegular"/>
                <a:cs typeface="RobotoRegular"/>
              </a:rPr>
              <a:t>Blood chemistry: </a:t>
            </a:r>
            <a:r>
              <a:rPr sz="2750" spc="5" dirty="0">
                <a:latin typeface="RobotoRegular"/>
                <a:cs typeface="RobotoRegular"/>
              </a:rPr>
              <a:t>hypoalbuminemia,</a:t>
            </a:r>
            <a:r>
              <a:rPr sz="2750" spc="-70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hyperlipidemia</a:t>
            </a:r>
            <a:endParaRPr sz="2750">
              <a:latin typeface="RobotoRegular"/>
              <a:cs typeface="RobotoRegular"/>
            </a:endParaRPr>
          </a:p>
          <a:p>
            <a:pPr marL="222250" marR="231140" indent="-210185">
              <a:lnSpc>
                <a:spcPts val="2860"/>
              </a:lnSpc>
              <a:spcBef>
                <a:spcPts val="245"/>
              </a:spcBef>
              <a:buChar char="•"/>
              <a:tabLst>
                <a:tab pos="222885" algn="l"/>
              </a:tabLst>
            </a:pPr>
            <a:r>
              <a:rPr sz="2750" dirty="0">
                <a:latin typeface="RobotoRegular"/>
                <a:cs typeface="RobotoRegular"/>
              </a:rPr>
              <a:t>Renal biopsy(not </a:t>
            </a:r>
            <a:r>
              <a:rPr sz="2750" spc="-25" dirty="0">
                <a:latin typeface="RobotoRegular"/>
                <a:cs typeface="RobotoRegular"/>
              </a:rPr>
              <a:t>very </a:t>
            </a:r>
            <a:r>
              <a:rPr sz="2750" spc="-10" dirty="0">
                <a:latin typeface="RobotoRegular"/>
                <a:cs typeface="RobotoRegular"/>
              </a:rPr>
              <a:t>common </a:t>
            </a:r>
            <a:r>
              <a:rPr sz="2750" spc="-5" dirty="0">
                <a:latin typeface="RobotoRegular"/>
                <a:cs typeface="RobotoRegular"/>
              </a:rPr>
              <a:t>in our set </a:t>
            </a:r>
            <a:r>
              <a:rPr sz="2750" spc="10" dirty="0">
                <a:latin typeface="RobotoRegular"/>
                <a:cs typeface="RobotoRegular"/>
              </a:rPr>
              <a:t>up):</a:t>
            </a:r>
            <a:r>
              <a:rPr sz="2750" spc="-140" dirty="0">
                <a:latin typeface="RobotoRegular"/>
                <a:cs typeface="RobotoRegular"/>
              </a:rPr>
              <a:t> </a:t>
            </a:r>
            <a:r>
              <a:rPr sz="2750" spc="5" dirty="0">
                <a:latin typeface="RobotoRegular"/>
                <a:cs typeface="RobotoRegular"/>
              </a:rPr>
              <a:t>shows  </a:t>
            </a:r>
            <a:r>
              <a:rPr sz="2750" spc="-15" dirty="0">
                <a:latin typeface="RobotoRegular"/>
                <a:cs typeface="RobotoRegular"/>
              </a:rPr>
              <a:t>extent of </a:t>
            </a:r>
            <a:r>
              <a:rPr sz="2750" dirty="0">
                <a:latin typeface="RobotoRegular"/>
                <a:cs typeface="RobotoRegular"/>
              </a:rPr>
              <a:t>tissue</a:t>
            </a:r>
            <a:r>
              <a:rPr sz="2750" spc="-55" dirty="0">
                <a:latin typeface="RobotoRegular"/>
                <a:cs typeface="RobotoRegular"/>
              </a:rPr>
              <a:t> </a:t>
            </a:r>
            <a:r>
              <a:rPr sz="2750" spc="10" dirty="0">
                <a:latin typeface="RobotoRegular"/>
                <a:cs typeface="RobotoRegular"/>
              </a:rPr>
              <a:t>change</a:t>
            </a:r>
            <a:endParaRPr sz="2750">
              <a:latin typeface="RobotoRegular"/>
              <a:cs typeface="RobotoRegular"/>
            </a:endParaRPr>
          </a:p>
          <a:p>
            <a:pPr marL="12700">
              <a:lnSpc>
                <a:spcPts val="3080"/>
              </a:lnSpc>
              <a:spcBef>
                <a:spcPts val="2410"/>
              </a:spcBef>
            </a:pPr>
            <a:r>
              <a:rPr sz="2750" dirty="0">
                <a:latin typeface="RobotoRegular"/>
                <a:cs typeface="RobotoRegular"/>
              </a:rPr>
              <a:t>Medical</a:t>
            </a:r>
            <a:r>
              <a:rPr sz="2750" spc="-35" dirty="0">
                <a:latin typeface="RobotoRegular"/>
                <a:cs typeface="RobotoRegular"/>
              </a:rPr>
              <a:t> </a:t>
            </a:r>
            <a:r>
              <a:rPr sz="2750" spc="5" dirty="0">
                <a:latin typeface="RobotoRegular"/>
                <a:cs typeface="RobotoRegular"/>
              </a:rPr>
              <a:t>Management:</a:t>
            </a:r>
            <a:endParaRPr sz="2750">
              <a:latin typeface="RobotoRegular"/>
              <a:cs typeface="RobotoRegular"/>
            </a:endParaRPr>
          </a:p>
          <a:p>
            <a:pPr marL="222250" marR="5080" indent="-210185">
              <a:lnSpc>
                <a:spcPts val="2860"/>
              </a:lnSpc>
              <a:spcBef>
                <a:spcPts val="245"/>
              </a:spcBef>
              <a:buChar char="•"/>
              <a:tabLst>
                <a:tab pos="222885" algn="l"/>
              </a:tabLst>
            </a:pPr>
            <a:r>
              <a:rPr sz="2750" spc="-30" dirty="0">
                <a:latin typeface="RobotoRegular"/>
                <a:cs typeface="RobotoRegular"/>
              </a:rPr>
              <a:t>Loop </a:t>
            </a:r>
            <a:r>
              <a:rPr sz="2750" spc="-15" dirty="0">
                <a:latin typeface="RobotoRegular"/>
                <a:cs typeface="RobotoRegular"/>
              </a:rPr>
              <a:t>Diuretics </a:t>
            </a:r>
            <a:r>
              <a:rPr sz="2750" spc="20" dirty="0">
                <a:latin typeface="RobotoRegular"/>
                <a:cs typeface="RobotoRegular"/>
              </a:rPr>
              <a:t>and </a:t>
            </a:r>
            <a:r>
              <a:rPr sz="2750" spc="-20" dirty="0">
                <a:latin typeface="RobotoRegular"/>
                <a:cs typeface="RobotoRegular"/>
              </a:rPr>
              <a:t>ACE </a:t>
            </a:r>
            <a:r>
              <a:rPr sz="2750" spc="-10" dirty="0">
                <a:latin typeface="RobotoRegular"/>
                <a:cs typeface="RobotoRegular"/>
              </a:rPr>
              <a:t>inhibitors </a:t>
            </a:r>
            <a:r>
              <a:rPr sz="2750" dirty="0">
                <a:latin typeface="RobotoRegular"/>
                <a:cs typeface="RobotoRegular"/>
              </a:rPr>
              <a:t>used for </a:t>
            </a:r>
            <a:r>
              <a:rPr sz="2750" spc="-15" dirty="0">
                <a:latin typeface="RobotoRegular"/>
                <a:cs typeface="RobotoRegular"/>
              </a:rPr>
              <a:t>edema</a:t>
            </a:r>
            <a:r>
              <a:rPr sz="2750" spc="-140" dirty="0">
                <a:latin typeface="RobotoRegular"/>
                <a:cs typeface="RobotoRegular"/>
              </a:rPr>
              <a:t> </a:t>
            </a:r>
            <a:r>
              <a:rPr sz="2750" spc="20" dirty="0">
                <a:latin typeface="RobotoRegular"/>
                <a:cs typeface="RobotoRegular"/>
              </a:rPr>
              <a:t>and  </a:t>
            </a:r>
            <a:r>
              <a:rPr sz="2750" spc="-10" dirty="0">
                <a:latin typeface="RobotoRegular"/>
                <a:cs typeface="RobotoRegular"/>
              </a:rPr>
              <a:t>to </a:t>
            </a:r>
            <a:r>
              <a:rPr sz="2750" spc="-15" dirty="0">
                <a:latin typeface="RobotoRegular"/>
                <a:cs typeface="RobotoRegular"/>
              </a:rPr>
              <a:t>reduce</a:t>
            </a:r>
            <a:r>
              <a:rPr sz="2750" spc="-95" dirty="0">
                <a:latin typeface="RobotoRegular"/>
                <a:cs typeface="RobotoRegular"/>
              </a:rPr>
              <a:t> </a:t>
            </a:r>
            <a:r>
              <a:rPr sz="2750" spc="-15" dirty="0">
                <a:latin typeface="RobotoRegular"/>
                <a:cs typeface="RobotoRegular"/>
              </a:rPr>
              <a:t>protenuria</a:t>
            </a:r>
            <a:endParaRPr sz="2750">
              <a:latin typeface="RobotoRegular"/>
              <a:cs typeface="RobotoRegular"/>
            </a:endParaRPr>
          </a:p>
          <a:p>
            <a:pPr marL="222250" indent="-210185">
              <a:lnSpc>
                <a:spcPts val="2630"/>
              </a:lnSpc>
              <a:buChar char="•"/>
              <a:tabLst>
                <a:tab pos="222885" algn="l"/>
              </a:tabLst>
            </a:pPr>
            <a:r>
              <a:rPr sz="2750" spc="5" dirty="0">
                <a:latin typeface="RobotoRegular"/>
                <a:cs typeface="RobotoRegular"/>
              </a:rPr>
              <a:t>Immunosuppressants </a:t>
            </a:r>
            <a:r>
              <a:rPr sz="2750" spc="-15" dirty="0">
                <a:latin typeface="RobotoRegular"/>
                <a:cs typeface="RobotoRegular"/>
              </a:rPr>
              <a:t>eg</a:t>
            </a:r>
            <a:r>
              <a:rPr sz="2750" spc="-45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cyclosporin</a:t>
            </a:r>
            <a:endParaRPr sz="2750">
              <a:latin typeface="RobotoRegular"/>
              <a:cs typeface="RobotoRegular"/>
            </a:endParaRPr>
          </a:p>
          <a:p>
            <a:pPr marL="222250" indent="-210185">
              <a:lnSpc>
                <a:spcPts val="2865"/>
              </a:lnSpc>
              <a:buChar char="•"/>
              <a:tabLst>
                <a:tab pos="222885" algn="l"/>
              </a:tabLst>
            </a:pPr>
            <a:r>
              <a:rPr sz="2750" spc="-15" dirty="0">
                <a:latin typeface="RobotoRegular"/>
                <a:cs typeface="RobotoRegular"/>
              </a:rPr>
              <a:t>Corticosteroids eg</a:t>
            </a:r>
            <a:r>
              <a:rPr sz="2750" spc="-25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prednisolone</a:t>
            </a:r>
            <a:endParaRPr sz="2750">
              <a:latin typeface="RobotoRegular"/>
              <a:cs typeface="RobotoRegular"/>
            </a:endParaRPr>
          </a:p>
          <a:p>
            <a:pPr marL="222250" marR="582295" indent="-210185">
              <a:lnSpc>
                <a:spcPts val="2860"/>
              </a:lnSpc>
              <a:spcBef>
                <a:spcPts val="245"/>
              </a:spcBef>
              <a:buChar char="•"/>
              <a:tabLst>
                <a:tab pos="222885" algn="l"/>
              </a:tabLst>
            </a:pPr>
            <a:r>
              <a:rPr sz="2750" spc="10" dirty="0">
                <a:latin typeface="RobotoRegular"/>
                <a:cs typeface="RobotoRegular"/>
              </a:rPr>
              <a:t>Maintain </a:t>
            </a:r>
            <a:r>
              <a:rPr sz="2750" dirty="0">
                <a:latin typeface="RobotoRegular"/>
                <a:cs typeface="RobotoRegular"/>
              </a:rPr>
              <a:t>daily </a:t>
            </a:r>
            <a:r>
              <a:rPr sz="2750" spc="5" dirty="0">
                <a:latin typeface="RobotoRegular"/>
                <a:cs typeface="RobotoRegular"/>
              </a:rPr>
              <a:t>high </a:t>
            </a:r>
            <a:r>
              <a:rPr sz="2750" spc="-10" dirty="0">
                <a:latin typeface="RobotoRegular"/>
                <a:cs typeface="RobotoRegular"/>
              </a:rPr>
              <a:t>biologic </a:t>
            </a:r>
            <a:r>
              <a:rPr sz="2750" spc="5" dirty="0">
                <a:latin typeface="RobotoRegular"/>
                <a:cs typeface="RobotoRegular"/>
              </a:rPr>
              <a:t>value </a:t>
            </a:r>
            <a:r>
              <a:rPr sz="2750" spc="-20" dirty="0">
                <a:latin typeface="RobotoRegular"/>
                <a:cs typeface="RobotoRegular"/>
              </a:rPr>
              <a:t>protein </a:t>
            </a:r>
            <a:r>
              <a:rPr sz="2750" spc="5" dirty="0">
                <a:latin typeface="RobotoRegular"/>
                <a:cs typeface="RobotoRegular"/>
              </a:rPr>
              <a:t>(eg </a:t>
            </a:r>
            <a:r>
              <a:rPr sz="2750" spc="-10" dirty="0">
                <a:latin typeface="RobotoRegular"/>
                <a:cs typeface="RobotoRegular"/>
              </a:rPr>
              <a:t>dairy  products, </a:t>
            </a:r>
            <a:r>
              <a:rPr sz="2750" spc="-5" dirty="0">
                <a:latin typeface="RobotoRegular"/>
                <a:cs typeface="RobotoRegular"/>
              </a:rPr>
              <a:t>eggs, meat) </a:t>
            </a:r>
            <a:r>
              <a:rPr sz="2750" spc="-15" dirty="0">
                <a:latin typeface="RobotoRegular"/>
                <a:cs typeface="RobotoRegular"/>
              </a:rPr>
              <a:t>of</a:t>
            </a:r>
            <a:r>
              <a:rPr sz="2750" spc="20" dirty="0">
                <a:latin typeface="RobotoRegular"/>
                <a:cs typeface="RobotoRegular"/>
              </a:rPr>
              <a:t> 0.8g/kg/day</a:t>
            </a:r>
            <a:endParaRPr sz="2750">
              <a:latin typeface="RobotoRegular"/>
              <a:cs typeface="RobotoRegular"/>
            </a:endParaRPr>
          </a:p>
          <a:p>
            <a:pPr marL="222250" indent="-210185">
              <a:lnSpc>
                <a:spcPts val="2630"/>
              </a:lnSpc>
              <a:buChar char="•"/>
              <a:tabLst>
                <a:tab pos="222885" algn="l"/>
              </a:tabLst>
            </a:pPr>
            <a:r>
              <a:rPr sz="2750" spc="-25" dirty="0">
                <a:latin typeface="RobotoRegular"/>
                <a:cs typeface="RobotoRegular"/>
              </a:rPr>
              <a:t>Low </a:t>
            </a:r>
            <a:r>
              <a:rPr sz="2750" dirty="0">
                <a:latin typeface="RobotoRegular"/>
                <a:cs typeface="RobotoRegular"/>
              </a:rPr>
              <a:t>saturated </a:t>
            </a:r>
            <a:r>
              <a:rPr sz="2750" spc="15" dirty="0">
                <a:latin typeface="RobotoRegular"/>
                <a:cs typeface="RobotoRegular"/>
              </a:rPr>
              <a:t>fats </a:t>
            </a:r>
            <a:r>
              <a:rPr sz="2750" spc="20" dirty="0">
                <a:latin typeface="RobotoRegular"/>
                <a:cs typeface="RobotoRegular"/>
              </a:rPr>
              <a:t>and </a:t>
            </a:r>
            <a:r>
              <a:rPr sz="2750" spc="-15" dirty="0">
                <a:latin typeface="RobotoRegular"/>
                <a:cs typeface="RobotoRegular"/>
              </a:rPr>
              <a:t>low</a:t>
            </a:r>
            <a:r>
              <a:rPr sz="2750" spc="-100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sodium</a:t>
            </a:r>
            <a:endParaRPr sz="2750">
              <a:latin typeface="RobotoRegular"/>
              <a:cs typeface="RobotoRegular"/>
            </a:endParaRPr>
          </a:p>
          <a:p>
            <a:pPr marL="222250" indent="-210185">
              <a:lnSpc>
                <a:spcPts val="3080"/>
              </a:lnSpc>
              <a:buChar char="•"/>
              <a:tabLst>
                <a:tab pos="222885" algn="l"/>
                <a:tab pos="3161030" algn="l"/>
              </a:tabLst>
            </a:pPr>
            <a:r>
              <a:rPr sz="2750" spc="-15" dirty="0">
                <a:latin typeface="RobotoRegular"/>
                <a:cs typeface="RobotoRegular"/>
              </a:rPr>
              <a:t>Liberal</a:t>
            </a:r>
            <a:r>
              <a:rPr sz="2750" spc="-30" dirty="0">
                <a:latin typeface="RobotoRegular"/>
                <a:cs typeface="RobotoRegular"/>
              </a:rPr>
              <a:t> </a:t>
            </a:r>
            <a:r>
              <a:rPr sz="2750" spc="5" dirty="0">
                <a:latin typeface="RobotoRegular"/>
                <a:cs typeface="RobotoRegular"/>
              </a:rPr>
              <a:t>potassium	</a:t>
            </a:r>
            <a:r>
              <a:rPr sz="2750" spc="10" dirty="0">
                <a:latin typeface="RobotoRegular"/>
                <a:cs typeface="RobotoRegular"/>
              </a:rPr>
              <a:t>intake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52" y="484350"/>
            <a:ext cx="483171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-10" dirty="0"/>
              <a:t>Nursing </a:t>
            </a:r>
            <a:r>
              <a:rPr sz="3050" spc="5" dirty="0"/>
              <a:t>care </a:t>
            </a:r>
            <a:r>
              <a:rPr sz="3050" spc="20" dirty="0"/>
              <a:t>is </a:t>
            </a:r>
            <a:r>
              <a:rPr sz="3050" spc="-10" dirty="0"/>
              <a:t>the </a:t>
            </a:r>
            <a:r>
              <a:rPr sz="3050" spc="10" dirty="0"/>
              <a:t>same</a:t>
            </a:r>
            <a:r>
              <a:rPr sz="3050" spc="55" dirty="0"/>
              <a:t> </a:t>
            </a:r>
            <a:r>
              <a:rPr sz="3050" dirty="0"/>
              <a:t>as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70652" y="749819"/>
            <a:ext cx="8120380" cy="492569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26695" indent="-189230">
              <a:lnSpc>
                <a:spcPct val="100000"/>
              </a:lnSpc>
              <a:spcBef>
                <a:spcPts val="650"/>
              </a:spcBef>
              <a:buSzPct val="62886"/>
              <a:buChar char="•"/>
              <a:tabLst>
                <a:tab pos="227329" algn="l"/>
              </a:tabLst>
            </a:pPr>
            <a:r>
              <a:rPr sz="7275" spc="-284" baseline="10309" dirty="0">
                <a:latin typeface="RobotoRegular"/>
                <a:cs typeface="RobotoRegular"/>
              </a:rPr>
              <a:t>.</a:t>
            </a:r>
            <a:r>
              <a:rPr sz="3050" spc="-190" dirty="0">
                <a:latin typeface="RobotoRegular"/>
                <a:cs typeface="RobotoRegular"/>
              </a:rPr>
              <a:t>AGN </a:t>
            </a:r>
            <a:r>
              <a:rPr sz="3050" spc="5" dirty="0">
                <a:latin typeface="RobotoRegular"/>
                <a:cs typeface="RobotoRegular"/>
              </a:rPr>
              <a:t>–in early</a:t>
            </a:r>
            <a:r>
              <a:rPr sz="3050" spc="-42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stages</a:t>
            </a:r>
            <a:endParaRPr sz="3050">
              <a:latin typeface="RobotoRegular"/>
              <a:cs typeface="RobotoRegular"/>
            </a:endParaRPr>
          </a:p>
          <a:p>
            <a:pPr marL="38100" marR="5003165">
              <a:lnSpc>
                <a:spcPts val="3310"/>
              </a:lnSpc>
              <a:spcBef>
                <a:spcPts val="790"/>
              </a:spcBef>
              <a:buChar char="•"/>
              <a:tabLst>
                <a:tab pos="290195" algn="l"/>
              </a:tabLst>
            </a:pPr>
            <a:r>
              <a:rPr sz="3050" dirty="0">
                <a:latin typeface="RobotoRegular"/>
                <a:cs typeface="RobotoRegular"/>
              </a:rPr>
              <a:t>CRF </a:t>
            </a:r>
            <a:r>
              <a:rPr sz="3050" spc="10" dirty="0">
                <a:latin typeface="RobotoRegular"/>
                <a:cs typeface="RobotoRegular"/>
              </a:rPr>
              <a:t>-late</a:t>
            </a:r>
            <a:r>
              <a:rPr sz="3050" spc="-5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stages  </a:t>
            </a:r>
            <a:r>
              <a:rPr sz="3050" spc="-15" dirty="0">
                <a:latin typeface="RobotoRegular"/>
                <a:cs typeface="RobotoRegular"/>
              </a:rPr>
              <a:t>But </a:t>
            </a:r>
            <a:r>
              <a:rPr sz="3050" spc="15" dirty="0">
                <a:latin typeface="RobotoRegular"/>
                <a:cs typeface="RobotoRegular"/>
              </a:rPr>
              <a:t>include;</a:t>
            </a:r>
            <a:endParaRPr sz="3050">
              <a:latin typeface="RobotoRegular"/>
              <a:cs typeface="RobotoRegular"/>
            </a:endParaRPr>
          </a:p>
          <a:p>
            <a:pPr marL="289560" indent="-252095">
              <a:lnSpc>
                <a:spcPts val="3070"/>
              </a:lnSpc>
              <a:buChar char="•"/>
              <a:tabLst>
                <a:tab pos="290195" algn="l"/>
              </a:tabLst>
            </a:pPr>
            <a:r>
              <a:rPr sz="3050" spc="-5" dirty="0">
                <a:latin typeface="RobotoRegular"/>
                <a:cs typeface="RobotoRegular"/>
              </a:rPr>
              <a:t>Monitoring </a:t>
            </a:r>
            <a:r>
              <a:rPr sz="3050" spc="10" dirty="0">
                <a:latin typeface="RobotoRegular"/>
                <a:cs typeface="RobotoRegular"/>
              </a:rPr>
              <a:t>ﬂuid balance </a:t>
            </a:r>
            <a:r>
              <a:rPr sz="3050" spc="25" dirty="0">
                <a:latin typeface="RobotoRegular"/>
                <a:cs typeface="RobotoRegular"/>
              </a:rPr>
              <a:t>(daily </a:t>
            </a:r>
            <a:r>
              <a:rPr sz="3050" spc="5" dirty="0">
                <a:latin typeface="RobotoRegular"/>
                <a:cs typeface="RobotoRegular"/>
              </a:rPr>
              <a:t>wt,</a:t>
            </a:r>
            <a:r>
              <a:rPr sz="3050" spc="15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abdominal</a:t>
            </a:r>
            <a:endParaRPr sz="3050">
              <a:latin typeface="RobotoRegular"/>
              <a:cs typeface="RobotoRegular"/>
            </a:endParaRPr>
          </a:p>
          <a:p>
            <a:pPr marL="289560">
              <a:lnSpc>
                <a:spcPts val="3304"/>
              </a:lnSpc>
            </a:pPr>
            <a:r>
              <a:rPr sz="3050" spc="20" dirty="0">
                <a:latin typeface="RobotoRegular"/>
                <a:cs typeface="RobotoRegular"/>
              </a:rPr>
              <a:t>girth, </a:t>
            </a:r>
            <a:r>
              <a:rPr sz="3050" spc="5" dirty="0">
                <a:latin typeface="RobotoRegular"/>
                <a:cs typeface="RobotoRegular"/>
              </a:rPr>
              <a:t>Input </a:t>
            </a:r>
            <a:r>
              <a:rPr sz="3050" spc="-15" dirty="0">
                <a:latin typeface="RobotoRegular"/>
                <a:cs typeface="RobotoRegular"/>
              </a:rPr>
              <a:t>&amp;Out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put)</a:t>
            </a:r>
            <a:endParaRPr sz="3050">
              <a:latin typeface="RobotoRegular"/>
              <a:cs typeface="RobotoRegular"/>
            </a:endParaRPr>
          </a:p>
          <a:p>
            <a:pPr marL="289560" indent="-252095">
              <a:lnSpc>
                <a:spcPts val="3304"/>
              </a:lnSpc>
              <a:buChar char="•"/>
              <a:tabLst>
                <a:tab pos="290195" algn="l"/>
              </a:tabLst>
            </a:pPr>
            <a:r>
              <a:rPr sz="3050" spc="5" dirty="0">
                <a:latin typeface="RobotoRegular"/>
                <a:cs typeface="RobotoRegular"/>
              </a:rPr>
              <a:t>Bed </a:t>
            </a:r>
            <a:r>
              <a:rPr sz="3050" dirty="0">
                <a:latin typeface="RobotoRegular"/>
                <a:cs typeface="RobotoRegular"/>
              </a:rPr>
              <a:t>Rest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10" dirty="0">
                <a:latin typeface="RobotoRegular"/>
                <a:cs typeface="RobotoRegular"/>
              </a:rPr>
              <a:t>presence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20" dirty="0">
                <a:latin typeface="RobotoRegular"/>
                <a:cs typeface="RobotoRegular"/>
              </a:rPr>
              <a:t>extreme</a:t>
            </a:r>
            <a:r>
              <a:rPr sz="3050" spc="25" dirty="0">
                <a:latin typeface="RobotoRegular"/>
                <a:cs typeface="RobotoRegular"/>
              </a:rPr>
              <a:t> </a:t>
            </a:r>
            <a:r>
              <a:rPr sz="3050" spc="40" dirty="0">
                <a:latin typeface="RobotoRegular"/>
                <a:cs typeface="RobotoRegular"/>
              </a:rPr>
              <a:t>edema</a:t>
            </a:r>
            <a:endParaRPr sz="3050">
              <a:latin typeface="RobotoRegular"/>
              <a:cs typeface="RobotoRegular"/>
            </a:endParaRPr>
          </a:p>
          <a:p>
            <a:pPr marL="289560" indent="-252095">
              <a:lnSpc>
                <a:spcPts val="3304"/>
              </a:lnSpc>
              <a:buChar char="•"/>
              <a:tabLst>
                <a:tab pos="290195" algn="l"/>
              </a:tabLst>
            </a:pPr>
            <a:r>
              <a:rPr sz="3050" spc="25" dirty="0">
                <a:latin typeface="RobotoRegular"/>
                <a:cs typeface="RobotoRegular"/>
              </a:rPr>
              <a:t>Skin</a:t>
            </a:r>
            <a:r>
              <a:rPr sz="3050" spc="-4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care</a:t>
            </a:r>
            <a:endParaRPr sz="3050">
              <a:latin typeface="RobotoRegular"/>
              <a:cs typeface="RobotoRegular"/>
            </a:endParaRPr>
          </a:p>
          <a:p>
            <a:pPr marL="289560" indent="-252095">
              <a:lnSpc>
                <a:spcPts val="3304"/>
              </a:lnSpc>
              <a:buChar char="•"/>
              <a:tabLst>
                <a:tab pos="290195" algn="l"/>
              </a:tabLst>
            </a:pPr>
            <a:r>
              <a:rPr sz="3050" spc="15" dirty="0">
                <a:latin typeface="RobotoRegular"/>
                <a:cs typeface="RobotoRegular"/>
              </a:rPr>
              <a:t>Health Education</a:t>
            </a:r>
            <a:r>
              <a:rPr sz="3050" spc="-90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on:</a:t>
            </a:r>
            <a:endParaRPr sz="3050">
              <a:latin typeface="RobotoRegular"/>
              <a:cs typeface="RobotoRegular"/>
            </a:endParaRPr>
          </a:p>
          <a:p>
            <a:pPr marL="808990" lvl="1" indent="-267970">
              <a:lnSpc>
                <a:spcPts val="2785"/>
              </a:lnSpc>
              <a:buSzPct val="96226"/>
              <a:buFont typeface="Wingdings"/>
              <a:buChar char=""/>
              <a:tabLst>
                <a:tab pos="809625" algn="l"/>
              </a:tabLst>
            </a:pPr>
            <a:r>
              <a:rPr sz="2650" spc="15" dirty="0">
                <a:latin typeface="RobotoRegular"/>
                <a:cs typeface="RobotoRegular"/>
              </a:rPr>
              <a:t>Medication</a:t>
            </a:r>
            <a:r>
              <a:rPr sz="2650" spc="-30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regimen</a:t>
            </a:r>
            <a:endParaRPr sz="2650">
              <a:latin typeface="RobotoRegular"/>
              <a:cs typeface="RobotoRegular"/>
            </a:endParaRPr>
          </a:p>
          <a:p>
            <a:pPr marL="808990" lvl="1" indent="-267970">
              <a:lnSpc>
                <a:spcPts val="2755"/>
              </a:lnSpc>
              <a:buSzPct val="96226"/>
              <a:buFont typeface="Wingdings"/>
              <a:buChar char=""/>
              <a:tabLst>
                <a:tab pos="809625" algn="l"/>
              </a:tabLst>
            </a:pPr>
            <a:r>
              <a:rPr sz="2650" dirty="0">
                <a:latin typeface="RobotoRegular"/>
                <a:cs typeface="RobotoRegular"/>
              </a:rPr>
              <a:t>Nutrition</a:t>
            </a:r>
            <a:endParaRPr sz="2650">
              <a:latin typeface="RobotoRegular"/>
              <a:cs typeface="RobotoRegular"/>
            </a:endParaRPr>
          </a:p>
          <a:p>
            <a:pPr marL="808990" lvl="1" indent="-267970">
              <a:lnSpc>
                <a:spcPts val="2965"/>
              </a:lnSpc>
              <a:buSzPct val="96226"/>
              <a:buFont typeface="Wingdings"/>
              <a:buChar char=""/>
              <a:tabLst>
                <a:tab pos="809625" algn="l"/>
              </a:tabLst>
            </a:pPr>
            <a:r>
              <a:rPr sz="2650" spc="-15" dirty="0">
                <a:latin typeface="RobotoRegular"/>
                <a:cs typeface="RobotoRegular"/>
              </a:rPr>
              <a:t>Self-assessment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dirty="0">
                <a:latin typeface="RobotoRegular"/>
                <a:cs typeface="RobotoRegular"/>
              </a:rPr>
              <a:t>ﬂuid</a:t>
            </a:r>
            <a:r>
              <a:rPr sz="2650" spc="40" dirty="0">
                <a:latin typeface="RobotoRegular"/>
                <a:cs typeface="RobotoRegular"/>
              </a:rPr>
              <a:t> </a:t>
            </a:r>
            <a:r>
              <a:rPr sz="2650" spc="-15" dirty="0">
                <a:latin typeface="RobotoRegular"/>
                <a:cs typeface="RobotoRegular"/>
              </a:rPr>
              <a:t>status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091" y="200280"/>
            <a:ext cx="7026909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/>
              <a:t>Polycystic </a:t>
            </a:r>
            <a:r>
              <a:rPr spc="-10" dirty="0"/>
              <a:t>kidney</a:t>
            </a:r>
            <a:r>
              <a:rPr spc="-15" dirty="0"/>
              <a:t> </a:t>
            </a:r>
            <a:r>
              <a:rPr spc="10" dirty="0"/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4170" y="1162756"/>
            <a:ext cx="9179560" cy="622236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80340" marR="81280" indent="-168275">
              <a:lnSpc>
                <a:spcPts val="2420"/>
              </a:lnSpc>
              <a:spcBef>
                <a:spcPts val="585"/>
              </a:spcBef>
              <a:buChar char="•"/>
              <a:tabLst>
                <a:tab pos="180975" algn="l"/>
              </a:tabLst>
            </a:pPr>
            <a:r>
              <a:rPr sz="2400" spc="5" dirty="0">
                <a:latin typeface="RobotoRegular"/>
                <a:cs typeface="RobotoRegular"/>
              </a:rPr>
              <a:t>It</a:t>
            </a:r>
            <a:r>
              <a:rPr sz="2400" spc="-65" dirty="0">
                <a:latin typeface="RobotoRegular"/>
                <a:cs typeface="RobotoRegular"/>
              </a:rPr>
              <a:t> </a:t>
            </a:r>
            <a:r>
              <a:rPr sz="2400" spc="-10" dirty="0">
                <a:latin typeface="RobotoRegular"/>
                <a:cs typeface="RobotoRegular"/>
              </a:rPr>
              <a:t>is</a:t>
            </a:r>
            <a:r>
              <a:rPr sz="2400" spc="-85" dirty="0">
                <a:latin typeface="RobotoRegular"/>
                <a:cs typeface="RobotoRegular"/>
              </a:rPr>
              <a:t> </a:t>
            </a:r>
            <a:r>
              <a:rPr sz="2400" spc="10" dirty="0">
                <a:latin typeface="RobotoRegular"/>
                <a:cs typeface="RobotoRegular"/>
              </a:rPr>
              <a:t>a</a:t>
            </a:r>
            <a:r>
              <a:rPr sz="2400" spc="-40" dirty="0">
                <a:latin typeface="RobotoRegular"/>
                <a:cs typeface="RobotoRegular"/>
              </a:rPr>
              <a:t> </a:t>
            </a:r>
            <a:r>
              <a:rPr sz="2400" spc="-10" dirty="0">
                <a:latin typeface="RobotoRegular"/>
                <a:cs typeface="RobotoRegular"/>
              </a:rPr>
              <a:t>disease </a:t>
            </a:r>
            <a:r>
              <a:rPr sz="2400" spc="10" dirty="0">
                <a:latin typeface="RobotoRegular"/>
                <a:cs typeface="RobotoRegular"/>
              </a:rPr>
              <a:t>characterized</a:t>
            </a:r>
            <a:r>
              <a:rPr sz="2400" spc="-90" dirty="0">
                <a:latin typeface="RobotoRegular"/>
                <a:cs typeface="RobotoRegular"/>
              </a:rPr>
              <a:t> </a:t>
            </a:r>
            <a:r>
              <a:rPr sz="2400" spc="-10" dirty="0">
                <a:latin typeface="RobotoRegular"/>
                <a:cs typeface="RobotoRegular"/>
              </a:rPr>
              <a:t>by</a:t>
            </a:r>
            <a:r>
              <a:rPr sz="2400" spc="-90" dirty="0">
                <a:latin typeface="RobotoRegular"/>
                <a:cs typeface="RobotoRegular"/>
              </a:rPr>
              <a:t> </a:t>
            </a:r>
            <a:r>
              <a:rPr sz="2400" dirty="0">
                <a:latin typeface="RobotoRegular"/>
                <a:cs typeface="RobotoRegular"/>
              </a:rPr>
              <a:t>abnormal</a:t>
            </a:r>
            <a:r>
              <a:rPr sz="2400" spc="-85" dirty="0">
                <a:latin typeface="RobotoRegular"/>
                <a:cs typeface="RobotoRegular"/>
              </a:rPr>
              <a:t> </a:t>
            </a:r>
            <a:r>
              <a:rPr sz="2400" spc="10" dirty="0">
                <a:latin typeface="RobotoRegular"/>
                <a:cs typeface="RobotoRegular"/>
              </a:rPr>
              <a:t>ﬂuid</a:t>
            </a:r>
            <a:r>
              <a:rPr sz="2400" spc="-90" dirty="0">
                <a:latin typeface="RobotoRegular"/>
                <a:cs typeface="RobotoRegular"/>
              </a:rPr>
              <a:t> </a:t>
            </a:r>
            <a:r>
              <a:rPr sz="2400" spc="-5" dirty="0">
                <a:latin typeface="RobotoRegular"/>
                <a:cs typeface="RobotoRegular"/>
              </a:rPr>
              <a:t>ﬁlled</a:t>
            </a:r>
            <a:r>
              <a:rPr sz="2400" spc="-90" dirty="0">
                <a:latin typeface="RobotoRegular"/>
                <a:cs typeface="RobotoRegular"/>
              </a:rPr>
              <a:t> </a:t>
            </a:r>
            <a:r>
              <a:rPr sz="2400" spc="15" dirty="0">
                <a:latin typeface="RobotoRegular"/>
                <a:cs typeface="RobotoRegular"/>
              </a:rPr>
              <a:t>sacs</a:t>
            </a:r>
            <a:r>
              <a:rPr sz="2400" spc="-85" dirty="0">
                <a:latin typeface="RobotoRegular"/>
                <a:cs typeface="RobotoRegular"/>
              </a:rPr>
              <a:t> </a:t>
            </a:r>
            <a:r>
              <a:rPr sz="2400" dirty="0">
                <a:latin typeface="RobotoRegular"/>
                <a:cs typeface="RobotoRegular"/>
              </a:rPr>
              <a:t>that</a:t>
            </a:r>
            <a:r>
              <a:rPr sz="2400" spc="-65" dirty="0">
                <a:latin typeface="RobotoRegular"/>
                <a:cs typeface="RobotoRegular"/>
              </a:rPr>
              <a:t> </a:t>
            </a:r>
            <a:r>
              <a:rPr sz="2400" spc="-20" dirty="0">
                <a:latin typeface="RobotoRegular"/>
                <a:cs typeface="RobotoRegular"/>
              </a:rPr>
              <a:t>arise  </a:t>
            </a:r>
            <a:r>
              <a:rPr sz="2400" spc="20" dirty="0">
                <a:latin typeface="RobotoRegular"/>
                <a:cs typeface="RobotoRegular"/>
              </a:rPr>
              <a:t>from </a:t>
            </a:r>
            <a:r>
              <a:rPr sz="2400" spc="-5" dirty="0">
                <a:latin typeface="RobotoRegular"/>
                <a:cs typeface="RobotoRegular"/>
              </a:rPr>
              <a:t>the kidney</a:t>
            </a:r>
            <a:r>
              <a:rPr sz="2400" spc="-200" dirty="0">
                <a:latin typeface="RobotoRegular"/>
                <a:cs typeface="RobotoRegular"/>
              </a:rPr>
              <a:t> </a:t>
            </a:r>
            <a:r>
              <a:rPr sz="2400" spc="-15" dirty="0">
                <a:latin typeface="RobotoRegular"/>
                <a:cs typeface="RobotoRegular"/>
              </a:rPr>
              <a:t>tissue</a:t>
            </a:r>
            <a:endParaRPr sz="2400">
              <a:latin typeface="RobotoRegular"/>
              <a:cs typeface="RobotoRegular"/>
            </a:endParaRPr>
          </a:p>
          <a:p>
            <a:pPr marL="180340" indent="-168275">
              <a:lnSpc>
                <a:spcPct val="100000"/>
              </a:lnSpc>
              <a:spcBef>
                <a:spcPts val="409"/>
              </a:spcBef>
              <a:buChar char="•"/>
              <a:tabLst>
                <a:tab pos="180975" algn="l"/>
              </a:tabLst>
            </a:pPr>
            <a:r>
              <a:rPr sz="2400" spc="5" dirty="0">
                <a:latin typeface="RobotoRegular"/>
                <a:cs typeface="RobotoRegular"/>
              </a:rPr>
              <a:t>May </a:t>
            </a:r>
            <a:r>
              <a:rPr sz="2400" spc="-10" dirty="0">
                <a:latin typeface="RobotoRegular"/>
                <a:cs typeface="RobotoRegular"/>
              </a:rPr>
              <a:t>be </a:t>
            </a:r>
            <a:r>
              <a:rPr sz="2400" spc="-20" dirty="0">
                <a:latin typeface="RobotoRegular"/>
                <a:cs typeface="RobotoRegular"/>
              </a:rPr>
              <a:t>single </a:t>
            </a:r>
            <a:r>
              <a:rPr sz="2400" spc="30" dirty="0">
                <a:latin typeface="RobotoRegular"/>
                <a:cs typeface="RobotoRegular"/>
              </a:rPr>
              <a:t>or </a:t>
            </a:r>
            <a:r>
              <a:rPr sz="2400" spc="-20" dirty="0">
                <a:latin typeface="RobotoRegular"/>
                <a:cs typeface="RobotoRegular"/>
              </a:rPr>
              <a:t>multiple </a:t>
            </a:r>
            <a:r>
              <a:rPr sz="2400" spc="-5" dirty="0">
                <a:latin typeface="RobotoRegular"/>
                <a:cs typeface="RobotoRegular"/>
              </a:rPr>
              <a:t>cysts</a:t>
            </a:r>
            <a:r>
              <a:rPr sz="2400" spc="-285" dirty="0">
                <a:latin typeface="RobotoRegular"/>
                <a:cs typeface="RobotoRegular"/>
              </a:rPr>
              <a:t> </a:t>
            </a:r>
            <a:r>
              <a:rPr sz="2400" dirty="0">
                <a:latin typeface="RobotoRegular"/>
                <a:cs typeface="RobotoRegular"/>
              </a:rPr>
              <a:t>(polycystic)</a:t>
            </a:r>
            <a:endParaRPr sz="2400">
              <a:latin typeface="RobotoRegular"/>
              <a:cs typeface="RobotoRegular"/>
            </a:endParaRPr>
          </a:p>
          <a:p>
            <a:pPr marL="180340" indent="-168275">
              <a:lnSpc>
                <a:spcPct val="100000"/>
              </a:lnSpc>
              <a:spcBef>
                <a:spcPts val="409"/>
              </a:spcBef>
              <a:buChar char="•"/>
              <a:tabLst>
                <a:tab pos="180975" algn="l"/>
              </a:tabLst>
            </a:pPr>
            <a:r>
              <a:rPr sz="2400" spc="5" dirty="0">
                <a:latin typeface="RobotoRegular"/>
                <a:cs typeface="RobotoRegular"/>
              </a:rPr>
              <a:t>May </a:t>
            </a:r>
            <a:r>
              <a:rPr sz="2400" spc="35" dirty="0">
                <a:latin typeface="RobotoRegular"/>
                <a:cs typeface="RobotoRegular"/>
              </a:rPr>
              <a:t>affect </a:t>
            </a:r>
            <a:r>
              <a:rPr sz="2400" spc="20" dirty="0">
                <a:latin typeface="RobotoRegular"/>
                <a:cs typeface="RobotoRegular"/>
              </a:rPr>
              <a:t>one </a:t>
            </a:r>
            <a:r>
              <a:rPr sz="2400" spc="30" dirty="0">
                <a:latin typeface="RobotoRegular"/>
                <a:cs typeface="RobotoRegular"/>
              </a:rPr>
              <a:t>or </a:t>
            </a:r>
            <a:r>
              <a:rPr sz="2400" spc="5" dirty="0">
                <a:latin typeface="RobotoRegular"/>
                <a:cs typeface="RobotoRegular"/>
              </a:rPr>
              <a:t>both</a:t>
            </a:r>
            <a:r>
              <a:rPr sz="2400" spc="-415" dirty="0">
                <a:latin typeface="RobotoRegular"/>
                <a:cs typeface="RobotoRegular"/>
              </a:rPr>
              <a:t> </a:t>
            </a:r>
            <a:r>
              <a:rPr sz="2400" spc="-10" dirty="0">
                <a:latin typeface="RobotoRegular"/>
                <a:cs typeface="RobotoRegular"/>
              </a:rPr>
              <a:t>kidneys</a:t>
            </a:r>
            <a:endParaRPr sz="2400">
              <a:latin typeface="RobotoRegular"/>
              <a:cs typeface="RobotoRegular"/>
            </a:endParaRPr>
          </a:p>
          <a:p>
            <a:pPr marL="180340" indent="-168275">
              <a:lnSpc>
                <a:spcPct val="100000"/>
              </a:lnSpc>
              <a:spcBef>
                <a:spcPts val="409"/>
              </a:spcBef>
              <a:buChar char="•"/>
              <a:tabLst>
                <a:tab pos="180975" algn="l"/>
              </a:tabLst>
            </a:pPr>
            <a:r>
              <a:rPr sz="2400" dirty="0">
                <a:latin typeface="RobotoRegular"/>
                <a:cs typeface="RobotoRegular"/>
              </a:rPr>
              <a:t>The </a:t>
            </a:r>
            <a:r>
              <a:rPr sz="2400" spc="10" dirty="0">
                <a:latin typeface="RobotoRegular"/>
                <a:cs typeface="RobotoRegular"/>
              </a:rPr>
              <a:t>cause </a:t>
            </a:r>
            <a:r>
              <a:rPr sz="2400" spc="-10" dirty="0">
                <a:latin typeface="RobotoRegular"/>
                <a:cs typeface="RobotoRegular"/>
              </a:rPr>
              <a:t>is </a:t>
            </a:r>
            <a:r>
              <a:rPr sz="2400" spc="15" dirty="0">
                <a:latin typeface="RobotoRegular"/>
                <a:cs typeface="RobotoRegular"/>
              </a:rPr>
              <a:t>unknown </a:t>
            </a:r>
            <a:r>
              <a:rPr sz="2400" spc="-10" dirty="0">
                <a:latin typeface="RobotoRegular"/>
                <a:cs typeface="RobotoRegular"/>
              </a:rPr>
              <a:t>but </a:t>
            </a:r>
            <a:r>
              <a:rPr sz="2400" spc="-5" dirty="0">
                <a:latin typeface="RobotoRegular"/>
                <a:cs typeface="RobotoRegular"/>
              </a:rPr>
              <a:t>the </a:t>
            </a:r>
            <a:r>
              <a:rPr sz="2400" spc="-10" dirty="0">
                <a:latin typeface="RobotoRegular"/>
                <a:cs typeface="RobotoRegular"/>
              </a:rPr>
              <a:t>disease is</a:t>
            </a:r>
            <a:r>
              <a:rPr sz="2400" spc="-320" dirty="0">
                <a:latin typeface="RobotoRegular"/>
                <a:cs typeface="RobotoRegular"/>
              </a:rPr>
              <a:t> </a:t>
            </a:r>
            <a:r>
              <a:rPr sz="2400" spc="-10" dirty="0">
                <a:latin typeface="RobotoRegular"/>
                <a:cs typeface="RobotoRegular"/>
              </a:rPr>
              <a:t>hereditary</a:t>
            </a:r>
            <a:endParaRPr sz="2400">
              <a:latin typeface="RobotoRegular"/>
              <a:cs typeface="RobotoRegular"/>
            </a:endParaRPr>
          </a:p>
          <a:p>
            <a:pPr marL="180340" marR="589915" indent="-168275">
              <a:lnSpc>
                <a:spcPts val="2420"/>
              </a:lnSpc>
              <a:spcBef>
                <a:spcPts val="875"/>
              </a:spcBef>
              <a:buChar char="•"/>
              <a:tabLst>
                <a:tab pos="180975" algn="l"/>
              </a:tabLst>
            </a:pPr>
            <a:r>
              <a:rPr sz="2400" spc="5" dirty="0">
                <a:latin typeface="RobotoRegular"/>
                <a:cs typeface="RobotoRegular"/>
              </a:rPr>
              <a:t>It</a:t>
            </a:r>
            <a:r>
              <a:rPr sz="2400" spc="-65" dirty="0">
                <a:latin typeface="RobotoRegular"/>
                <a:cs typeface="RobotoRegular"/>
              </a:rPr>
              <a:t> </a:t>
            </a:r>
            <a:r>
              <a:rPr sz="2400" spc="30" dirty="0">
                <a:latin typeface="RobotoRegular"/>
                <a:cs typeface="RobotoRegular"/>
              </a:rPr>
              <a:t>can</a:t>
            </a:r>
            <a:r>
              <a:rPr sz="2400" spc="-55" dirty="0">
                <a:latin typeface="RobotoRegular"/>
                <a:cs typeface="RobotoRegular"/>
              </a:rPr>
              <a:t> </a:t>
            </a:r>
            <a:r>
              <a:rPr sz="2400" spc="-10" dirty="0">
                <a:latin typeface="RobotoRegular"/>
                <a:cs typeface="RobotoRegular"/>
              </a:rPr>
              <a:t>be</a:t>
            </a:r>
            <a:r>
              <a:rPr sz="2400" spc="-5" dirty="0">
                <a:latin typeface="RobotoRegular"/>
                <a:cs typeface="RobotoRegular"/>
              </a:rPr>
              <a:t> </a:t>
            </a:r>
            <a:r>
              <a:rPr sz="2400" spc="10" dirty="0">
                <a:latin typeface="RobotoRegular"/>
                <a:cs typeface="RobotoRegular"/>
              </a:rPr>
              <a:t>associated</a:t>
            </a:r>
            <a:r>
              <a:rPr sz="2400" spc="-90" dirty="0">
                <a:latin typeface="RobotoRegular"/>
                <a:cs typeface="RobotoRegular"/>
              </a:rPr>
              <a:t> </a:t>
            </a:r>
            <a:r>
              <a:rPr sz="2400" spc="5" dirty="0">
                <a:latin typeface="RobotoRegular"/>
                <a:cs typeface="RobotoRegular"/>
              </a:rPr>
              <a:t>with</a:t>
            </a:r>
            <a:r>
              <a:rPr sz="2400" spc="-55" dirty="0">
                <a:latin typeface="RobotoRegular"/>
                <a:cs typeface="RobotoRegular"/>
              </a:rPr>
              <a:t> </a:t>
            </a:r>
            <a:r>
              <a:rPr sz="2400" spc="-5" dirty="0">
                <a:latin typeface="RobotoRegular"/>
                <a:cs typeface="RobotoRegular"/>
              </a:rPr>
              <a:t>cysts</a:t>
            </a:r>
            <a:r>
              <a:rPr sz="2400" spc="-85" dirty="0">
                <a:latin typeface="RobotoRegular"/>
                <a:cs typeface="RobotoRegular"/>
              </a:rPr>
              <a:t> </a:t>
            </a:r>
            <a:r>
              <a:rPr sz="2400" spc="-10" dirty="0">
                <a:latin typeface="RobotoRegular"/>
                <a:cs typeface="RobotoRegular"/>
              </a:rPr>
              <a:t>in</a:t>
            </a:r>
            <a:r>
              <a:rPr sz="2400" spc="-55" dirty="0">
                <a:latin typeface="RobotoRegular"/>
                <a:cs typeface="RobotoRegular"/>
              </a:rPr>
              <a:t> </a:t>
            </a:r>
            <a:r>
              <a:rPr sz="2400" spc="15" dirty="0">
                <a:latin typeface="RobotoRegular"/>
                <a:cs typeface="RobotoRegular"/>
              </a:rPr>
              <a:t>other</a:t>
            </a:r>
            <a:r>
              <a:rPr sz="2400" spc="-90" dirty="0">
                <a:latin typeface="RobotoRegular"/>
                <a:cs typeface="RobotoRegular"/>
              </a:rPr>
              <a:t> </a:t>
            </a:r>
            <a:r>
              <a:rPr sz="2400" spc="-5" dirty="0">
                <a:latin typeface="RobotoRegular"/>
                <a:cs typeface="RobotoRegular"/>
              </a:rPr>
              <a:t>organs-</a:t>
            </a:r>
            <a:r>
              <a:rPr sz="2400" spc="-55" dirty="0">
                <a:latin typeface="RobotoRegular"/>
                <a:cs typeface="RobotoRegular"/>
              </a:rPr>
              <a:t> </a:t>
            </a:r>
            <a:r>
              <a:rPr sz="2400" spc="-20" dirty="0">
                <a:latin typeface="RobotoRegular"/>
                <a:cs typeface="RobotoRegular"/>
              </a:rPr>
              <a:t>liver,</a:t>
            </a:r>
            <a:r>
              <a:rPr sz="2400" spc="-75" dirty="0">
                <a:latin typeface="RobotoRegular"/>
                <a:cs typeface="RobotoRegular"/>
              </a:rPr>
              <a:t> </a:t>
            </a:r>
            <a:r>
              <a:rPr sz="2400" dirty="0">
                <a:latin typeface="RobotoRegular"/>
                <a:cs typeface="RobotoRegular"/>
              </a:rPr>
              <a:t>pancreas,  testes, </a:t>
            </a:r>
            <a:r>
              <a:rPr sz="2400" spc="-15" dirty="0">
                <a:latin typeface="RobotoRegular"/>
                <a:cs typeface="RobotoRegular"/>
              </a:rPr>
              <a:t>ovary, </a:t>
            </a:r>
            <a:r>
              <a:rPr sz="2400" spc="-5" dirty="0">
                <a:latin typeface="RobotoRegular"/>
                <a:cs typeface="RobotoRegular"/>
              </a:rPr>
              <a:t>uterus</a:t>
            </a:r>
            <a:r>
              <a:rPr sz="2400" spc="-235" dirty="0">
                <a:latin typeface="RobotoRegular"/>
                <a:cs typeface="RobotoRegular"/>
              </a:rPr>
              <a:t> </a:t>
            </a:r>
            <a:r>
              <a:rPr sz="2400" spc="15" dirty="0">
                <a:latin typeface="RobotoRegular"/>
                <a:cs typeface="RobotoRegular"/>
              </a:rPr>
              <a:t>etc</a:t>
            </a:r>
            <a:endParaRPr sz="2400">
              <a:latin typeface="RobotoRegular"/>
              <a:cs typeface="RobotoRegular"/>
            </a:endParaRPr>
          </a:p>
          <a:p>
            <a:pPr marL="180340" indent="-168275">
              <a:lnSpc>
                <a:spcPct val="100000"/>
              </a:lnSpc>
              <a:spcBef>
                <a:spcPts val="409"/>
              </a:spcBef>
              <a:buChar char="•"/>
              <a:tabLst>
                <a:tab pos="180975" algn="l"/>
              </a:tabLst>
            </a:pPr>
            <a:r>
              <a:rPr sz="2400" spc="5" dirty="0">
                <a:latin typeface="RobotoRegular"/>
                <a:cs typeface="RobotoRegular"/>
              </a:rPr>
              <a:t>It </a:t>
            </a:r>
            <a:r>
              <a:rPr sz="2400" dirty="0">
                <a:latin typeface="RobotoRegular"/>
                <a:cs typeface="RobotoRegular"/>
              </a:rPr>
              <a:t>may </a:t>
            </a:r>
            <a:r>
              <a:rPr sz="2400" spc="10" dirty="0">
                <a:latin typeface="RobotoRegular"/>
                <a:cs typeface="RobotoRegular"/>
              </a:rPr>
              <a:t>cause </a:t>
            </a:r>
            <a:r>
              <a:rPr sz="2400" spc="20" dirty="0">
                <a:latin typeface="RobotoRegular"/>
                <a:cs typeface="RobotoRegular"/>
              </a:rPr>
              <a:t>End </a:t>
            </a:r>
            <a:r>
              <a:rPr sz="2400" spc="-5" dirty="0">
                <a:latin typeface="RobotoRegular"/>
                <a:cs typeface="RobotoRegular"/>
              </a:rPr>
              <a:t>Stage </a:t>
            </a:r>
            <a:r>
              <a:rPr sz="2400" spc="20" dirty="0">
                <a:latin typeface="RobotoRegular"/>
                <a:cs typeface="RobotoRegular"/>
              </a:rPr>
              <a:t>Renal</a:t>
            </a:r>
            <a:r>
              <a:rPr sz="2400" spc="-385" dirty="0">
                <a:latin typeface="RobotoRegular"/>
                <a:cs typeface="RobotoRegular"/>
              </a:rPr>
              <a:t> </a:t>
            </a:r>
            <a:r>
              <a:rPr sz="2400" spc="10" dirty="0">
                <a:latin typeface="RobotoRegular"/>
                <a:cs typeface="RobotoRegular"/>
              </a:rPr>
              <a:t>Disease(ESRD)</a:t>
            </a:r>
            <a:endParaRPr sz="2400">
              <a:latin typeface="RobotoRegular"/>
              <a:cs typeface="RobotoRegular"/>
            </a:endParaRPr>
          </a:p>
          <a:p>
            <a:pPr marL="180340" indent="-168275">
              <a:lnSpc>
                <a:spcPct val="100000"/>
              </a:lnSpc>
              <a:spcBef>
                <a:spcPts val="409"/>
              </a:spcBef>
              <a:buChar char="•"/>
              <a:tabLst>
                <a:tab pos="180975" algn="l"/>
              </a:tabLst>
            </a:pPr>
            <a:r>
              <a:rPr sz="2400" dirty="0">
                <a:latin typeface="RobotoRegular"/>
                <a:cs typeface="RobotoRegular"/>
              </a:rPr>
              <a:t>The </a:t>
            </a:r>
            <a:r>
              <a:rPr sz="2400" spc="-5" dirty="0">
                <a:latin typeface="RobotoRegular"/>
                <a:cs typeface="RobotoRegular"/>
              </a:rPr>
              <a:t>cysts </a:t>
            </a:r>
            <a:r>
              <a:rPr sz="2400" dirty="0">
                <a:latin typeface="RobotoRegular"/>
                <a:cs typeface="RobotoRegular"/>
              </a:rPr>
              <a:t>may </a:t>
            </a:r>
            <a:r>
              <a:rPr sz="2400" spc="20" dirty="0">
                <a:latin typeface="RobotoRegular"/>
                <a:cs typeface="RobotoRegular"/>
              </a:rPr>
              <a:t>become infected </a:t>
            </a:r>
            <a:r>
              <a:rPr sz="2400" spc="5" dirty="0">
                <a:latin typeface="RobotoRegular"/>
                <a:cs typeface="RobotoRegular"/>
              </a:rPr>
              <a:t>and</a:t>
            </a:r>
            <a:r>
              <a:rPr sz="2400" spc="-415" dirty="0">
                <a:latin typeface="RobotoRegular"/>
                <a:cs typeface="RobotoRegular"/>
              </a:rPr>
              <a:t> </a:t>
            </a:r>
            <a:r>
              <a:rPr sz="2400" spc="-20" dirty="0">
                <a:latin typeface="RobotoRegular"/>
                <a:cs typeface="RobotoRegular"/>
              </a:rPr>
              <a:t>rupture</a:t>
            </a:r>
            <a:endParaRPr sz="2400">
              <a:latin typeface="RobotoRegular"/>
              <a:cs typeface="RobotoRegular"/>
            </a:endParaRPr>
          </a:p>
          <a:p>
            <a:pPr marL="180340" marR="5080" indent="-168275">
              <a:lnSpc>
                <a:spcPts val="2420"/>
              </a:lnSpc>
              <a:spcBef>
                <a:spcPts val="875"/>
              </a:spcBef>
              <a:buChar char="•"/>
              <a:tabLst>
                <a:tab pos="180975" algn="l"/>
                <a:tab pos="5735955" algn="l"/>
              </a:tabLst>
            </a:pPr>
            <a:r>
              <a:rPr sz="2400" spc="5" dirty="0">
                <a:latin typeface="RobotoRegular"/>
                <a:cs typeface="RobotoRegular"/>
              </a:rPr>
              <a:t>Patient </a:t>
            </a:r>
            <a:r>
              <a:rPr sz="2400" spc="-5" dirty="0">
                <a:latin typeface="RobotoRegular"/>
                <a:cs typeface="RobotoRegular"/>
              </a:rPr>
              <a:t>undergoing </a:t>
            </a:r>
            <a:r>
              <a:rPr sz="2400" spc="-25" dirty="0">
                <a:latin typeface="RobotoRegular"/>
                <a:cs typeface="RobotoRegular"/>
              </a:rPr>
              <a:t>dialysis</a:t>
            </a:r>
            <a:r>
              <a:rPr sz="2400" spc="-195" dirty="0">
                <a:latin typeface="RobotoRegular"/>
                <a:cs typeface="RobotoRegular"/>
              </a:rPr>
              <a:t> </a:t>
            </a:r>
            <a:r>
              <a:rPr sz="2400" dirty="0">
                <a:latin typeface="RobotoRegular"/>
                <a:cs typeface="RobotoRegular"/>
              </a:rPr>
              <a:t>may</a:t>
            </a:r>
            <a:r>
              <a:rPr sz="2400" spc="-75" dirty="0">
                <a:latin typeface="RobotoRegular"/>
                <a:cs typeface="RobotoRegular"/>
              </a:rPr>
              <a:t> </a:t>
            </a:r>
            <a:r>
              <a:rPr sz="2400" spc="20" dirty="0">
                <a:latin typeface="RobotoRegular"/>
                <a:cs typeface="RobotoRegular"/>
              </a:rPr>
              <a:t>develop	</a:t>
            </a:r>
            <a:r>
              <a:rPr sz="2400" spc="-20" dirty="0">
                <a:latin typeface="RobotoRegular"/>
                <a:cs typeface="RobotoRegular"/>
              </a:rPr>
              <a:t>multiple </a:t>
            </a:r>
            <a:r>
              <a:rPr sz="2400" spc="-5" dirty="0">
                <a:latin typeface="RobotoRegular"/>
                <a:cs typeface="RobotoRegular"/>
              </a:rPr>
              <a:t>cysts </a:t>
            </a:r>
            <a:r>
              <a:rPr sz="2400" spc="-10" dirty="0">
                <a:latin typeface="RobotoRegular"/>
                <a:cs typeface="RobotoRegular"/>
              </a:rPr>
              <a:t>in </a:t>
            </a:r>
            <a:r>
              <a:rPr sz="2400" dirty="0">
                <a:latin typeface="RobotoRegular"/>
                <a:cs typeface="RobotoRegular"/>
              </a:rPr>
              <a:t>their</a:t>
            </a:r>
            <a:r>
              <a:rPr sz="2400" spc="-260" dirty="0">
                <a:latin typeface="RobotoRegular"/>
                <a:cs typeface="RobotoRegular"/>
              </a:rPr>
              <a:t> </a:t>
            </a:r>
            <a:r>
              <a:rPr sz="2400" spc="20" dirty="0">
                <a:latin typeface="RobotoRegular"/>
                <a:cs typeface="RobotoRegular"/>
              </a:rPr>
              <a:t>non  </a:t>
            </a:r>
            <a:r>
              <a:rPr sz="2400" spc="5" dirty="0">
                <a:latin typeface="RobotoRegular"/>
                <a:cs typeface="RobotoRegular"/>
              </a:rPr>
              <a:t>functioning</a:t>
            </a:r>
            <a:r>
              <a:rPr sz="2400" spc="-90" dirty="0">
                <a:latin typeface="RobotoRegular"/>
                <a:cs typeface="RobotoRegular"/>
              </a:rPr>
              <a:t> </a:t>
            </a:r>
            <a:r>
              <a:rPr sz="2400" spc="-10" dirty="0">
                <a:latin typeface="RobotoRegular"/>
                <a:cs typeface="RobotoRegular"/>
              </a:rPr>
              <a:t>kidneys</a:t>
            </a:r>
            <a:endParaRPr sz="240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RobotoRegular"/>
              <a:buChar char="•"/>
            </a:pPr>
            <a:endParaRPr sz="30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Pathophysiology:</a:t>
            </a:r>
            <a:endParaRPr sz="2400">
              <a:latin typeface="RobotoRegular"/>
              <a:cs typeface="RobotoRegular"/>
            </a:endParaRPr>
          </a:p>
          <a:p>
            <a:pPr marL="180340" marR="421005" indent="-168275">
              <a:lnSpc>
                <a:spcPts val="2420"/>
              </a:lnSpc>
              <a:spcBef>
                <a:spcPts val="869"/>
              </a:spcBef>
              <a:buChar char="•"/>
              <a:tabLst>
                <a:tab pos="180975" algn="l"/>
              </a:tabLst>
            </a:pPr>
            <a:r>
              <a:rPr sz="2400" spc="-20" dirty="0">
                <a:latin typeface="RobotoRegular"/>
                <a:cs typeface="RobotoRegular"/>
              </a:rPr>
              <a:t>Cysts </a:t>
            </a:r>
            <a:r>
              <a:rPr sz="2400" spc="-5" dirty="0">
                <a:latin typeface="RobotoRegular"/>
                <a:cs typeface="RobotoRegular"/>
              </a:rPr>
              <a:t>enlarge within the </a:t>
            </a:r>
            <a:r>
              <a:rPr sz="2400" spc="-25" dirty="0">
                <a:latin typeface="RobotoRegular"/>
                <a:cs typeface="RobotoRegular"/>
              </a:rPr>
              <a:t>kidney, </a:t>
            </a:r>
            <a:r>
              <a:rPr sz="2400" dirty="0">
                <a:latin typeface="RobotoRegular"/>
                <a:cs typeface="RobotoRegular"/>
              </a:rPr>
              <a:t>causing </a:t>
            </a:r>
            <a:r>
              <a:rPr sz="2400" spc="-15" dirty="0">
                <a:latin typeface="RobotoRegular"/>
                <a:cs typeface="RobotoRegular"/>
              </a:rPr>
              <a:t>pressure </a:t>
            </a:r>
            <a:r>
              <a:rPr sz="2400" spc="35" dirty="0">
                <a:latin typeface="RobotoRegular"/>
                <a:cs typeface="RobotoRegular"/>
              </a:rPr>
              <a:t>on </a:t>
            </a:r>
            <a:r>
              <a:rPr sz="2400" dirty="0">
                <a:latin typeface="RobotoRegular"/>
                <a:cs typeface="RobotoRegular"/>
              </a:rPr>
              <a:t>renal</a:t>
            </a:r>
            <a:r>
              <a:rPr sz="2400" spc="-415" dirty="0">
                <a:latin typeface="RobotoRegular"/>
                <a:cs typeface="RobotoRegular"/>
              </a:rPr>
              <a:t> </a:t>
            </a:r>
            <a:r>
              <a:rPr sz="2400" spc="10" dirty="0">
                <a:latin typeface="RobotoRegular"/>
                <a:cs typeface="RobotoRegular"/>
              </a:rPr>
              <a:t>blood  vessels </a:t>
            </a:r>
            <a:r>
              <a:rPr sz="2400" spc="5" dirty="0">
                <a:latin typeface="RobotoRegular"/>
                <a:cs typeface="RobotoRegular"/>
              </a:rPr>
              <a:t>and </a:t>
            </a:r>
            <a:r>
              <a:rPr sz="2400" spc="10" dirty="0">
                <a:latin typeface="RobotoRegular"/>
                <a:cs typeface="RobotoRegular"/>
              </a:rPr>
              <a:t>functional</a:t>
            </a:r>
            <a:r>
              <a:rPr sz="2400" spc="-275" dirty="0">
                <a:latin typeface="RobotoRegular"/>
                <a:cs typeface="RobotoRegular"/>
              </a:rPr>
              <a:t> </a:t>
            </a:r>
            <a:r>
              <a:rPr sz="2400" spc="-5" dirty="0">
                <a:latin typeface="RobotoRegular"/>
                <a:cs typeface="RobotoRegular"/>
              </a:rPr>
              <a:t>tissue(nephrons)</a:t>
            </a:r>
            <a:endParaRPr sz="2400">
              <a:latin typeface="RobotoRegular"/>
              <a:cs typeface="RobotoRegular"/>
            </a:endParaRPr>
          </a:p>
          <a:p>
            <a:pPr marL="180340" indent="-168275">
              <a:lnSpc>
                <a:spcPct val="100000"/>
              </a:lnSpc>
              <a:spcBef>
                <a:spcPts val="409"/>
              </a:spcBef>
              <a:buChar char="•"/>
              <a:tabLst>
                <a:tab pos="180975" algn="l"/>
              </a:tabLst>
            </a:pPr>
            <a:r>
              <a:rPr sz="2400" spc="-5" dirty="0">
                <a:latin typeface="RobotoRegular"/>
                <a:cs typeface="RobotoRegular"/>
              </a:rPr>
              <a:t>Compression</a:t>
            </a:r>
            <a:r>
              <a:rPr sz="2400" spc="-60" dirty="0">
                <a:latin typeface="RobotoRegular"/>
                <a:cs typeface="RobotoRegular"/>
              </a:rPr>
              <a:t> </a:t>
            </a:r>
            <a:r>
              <a:rPr sz="2400" spc="30" dirty="0">
                <a:latin typeface="RobotoRegular"/>
                <a:cs typeface="RobotoRegular"/>
              </a:rPr>
              <a:t>of</a:t>
            </a:r>
            <a:r>
              <a:rPr sz="2400" dirty="0">
                <a:latin typeface="RobotoRegular"/>
                <a:cs typeface="RobotoRegular"/>
              </a:rPr>
              <a:t> </a:t>
            </a:r>
            <a:r>
              <a:rPr sz="2400" spc="10" dirty="0">
                <a:latin typeface="RobotoRegular"/>
                <a:cs typeface="RobotoRegular"/>
              </a:rPr>
              <a:t>vessels</a:t>
            </a:r>
            <a:r>
              <a:rPr sz="2400" spc="-85" dirty="0">
                <a:latin typeface="RobotoRegular"/>
                <a:cs typeface="RobotoRegular"/>
              </a:rPr>
              <a:t> </a:t>
            </a:r>
            <a:r>
              <a:rPr sz="2400" spc="5" dirty="0">
                <a:latin typeface="RobotoRegular"/>
                <a:cs typeface="RobotoRegular"/>
              </a:rPr>
              <a:t>and</a:t>
            </a:r>
            <a:r>
              <a:rPr sz="2400" spc="-85" dirty="0">
                <a:latin typeface="RobotoRegular"/>
                <a:cs typeface="RobotoRegular"/>
              </a:rPr>
              <a:t> </a:t>
            </a:r>
            <a:r>
              <a:rPr sz="2400" dirty="0">
                <a:latin typeface="RobotoRegular"/>
                <a:cs typeface="RobotoRegular"/>
              </a:rPr>
              <a:t>nephrons</a:t>
            </a:r>
            <a:r>
              <a:rPr sz="2400" spc="-85" dirty="0">
                <a:latin typeface="RobotoRegular"/>
                <a:cs typeface="RobotoRegular"/>
              </a:rPr>
              <a:t> </a:t>
            </a:r>
            <a:r>
              <a:rPr sz="2400" spc="-10" dirty="0">
                <a:latin typeface="RobotoRegular"/>
                <a:cs typeface="RobotoRegular"/>
              </a:rPr>
              <a:t>results</a:t>
            </a:r>
            <a:r>
              <a:rPr sz="2400" spc="-80" dirty="0">
                <a:latin typeface="RobotoRegular"/>
                <a:cs typeface="RobotoRegular"/>
              </a:rPr>
              <a:t> </a:t>
            </a:r>
            <a:r>
              <a:rPr sz="2400" spc="-10" dirty="0">
                <a:latin typeface="RobotoRegular"/>
                <a:cs typeface="RobotoRegular"/>
              </a:rPr>
              <a:t>in</a:t>
            </a:r>
            <a:r>
              <a:rPr sz="2400" spc="-60" dirty="0">
                <a:latin typeface="RobotoRegular"/>
                <a:cs typeface="RobotoRegular"/>
              </a:rPr>
              <a:t> </a:t>
            </a:r>
            <a:r>
              <a:rPr sz="2400" dirty="0">
                <a:latin typeface="RobotoRegular"/>
                <a:cs typeface="RobotoRegular"/>
              </a:rPr>
              <a:t>renal</a:t>
            </a:r>
            <a:r>
              <a:rPr sz="2400" spc="-80" dirty="0">
                <a:latin typeface="RobotoRegular"/>
                <a:cs typeface="RobotoRegular"/>
              </a:rPr>
              <a:t> </a:t>
            </a:r>
            <a:r>
              <a:rPr sz="2400" spc="-10" dirty="0">
                <a:latin typeface="RobotoRegular"/>
                <a:cs typeface="RobotoRegular"/>
              </a:rPr>
              <a:t>failure</a:t>
            </a:r>
            <a:endParaRPr sz="240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974" y="4601297"/>
            <a:ext cx="129539" cy="169672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400" spc="5" dirty="0">
                <a:latin typeface="RobotoRegular"/>
                <a:cs typeface="RobotoRegular"/>
              </a:rPr>
              <a:t>•</a:t>
            </a:r>
            <a:endParaRPr sz="24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spc="5" dirty="0">
                <a:latin typeface="RobotoRegular"/>
                <a:cs typeface="RobotoRegular"/>
              </a:rPr>
              <a:t>•</a:t>
            </a:r>
            <a:endParaRPr sz="24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spc="5" dirty="0">
                <a:latin typeface="RobotoRegular"/>
                <a:cs typeface="RobotoRegular"/>
              </a:rPr>
              <a:t>•</a:t>
            </a:r>
            <a:endParaRPr sz="24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spc="5" dirty="0">
                <a:latin typeface="RobotoRegular"/>
                <a:cs typeface="RobotoRegular"/>
              </a:rPr>
              <a:t>•</a:t>
            </a:r>
            <a:endParaRPr sz="240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0013" y="491067"/>
            <a:ext cx="3192780" cy="3949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</a:rPr>
              <a:t>Clinical</a:t>
            </a:r>
            <a:r>
              <a:rPr sz="2400" u="heavy" spc="-13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</a:rPr>
              <a:t>manifestations: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38574" y="601016"/>
            <a:ext cx="489775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429259" algn="l"/>
              </a:tabLst>
            </a:pPr>
            <a:r>
              <a:rPr sz="3600" spc="-1785" baseline="3472" dirty="0">
                <a:latin typeface="RobotoRegular"/>
                <a:cs typeface="RobotoRegular"/>
              </a:rPr>
              <a:t>1</a:t>
            </a:r>
            <a:r>
              <a:rPr sz="7275" spc="-187" baseline="-9163" dirty="0">
                <a:latin typeface="RobotoRegular"/>
                <a:cs typeface="RobotoRegular"/>
              </a:rPr>
              <a:t>.</a:t>
            </a:r>
            <a:r>
              <a:rPr sz="3600" spc="7" baseline="3472" dirty="0">
                <a:latin typeface="RobotoRegular"/>
                <a:cs typeface="RobotoRegular"/>
              </a:rPr>
              <a:t>.</a:t>
            </a:r>
            <a:r>
              <a:rPr sz="3600" baseline="3472" dirty="0">
                <a:latin typeface="RobotoRegular"/>
                <a:cs typeface="RobotoRegular"/>
              </a:rPr>
              <a:t>	</a:t>
            </a:r>
            <a:r>
              <a:rPr sz="2400" spc="60" dirty="0">
                <a:latin typeface="RobotoRegular"/>
                <a:cs typeface="RobotoRegular"/>
              </a:rPr>
              <a:t>E</a:t>
            </a:r>
            <a:r>
              <a:rPr sz="2400" spc="-10" dirty="0">
                <a:latin typeface="RobotoRegular"/>
                <a:cs typeface="RobotoRegular"/>
              </a:rPr>
              <a:t>n</a:t>
            </a:r>
            <a:r>
              <a:rPr sz="2400" spc="-35" dirty="0">
                <a:latin typeface="RobotoRegular"/>
                <a:cs typeface="RobotoRegular"/>
              </a:rPr>
              <a:t>l</a:t>
            </a:r>
            <a:r>
              <a:rPr sz="2400" spc="10" dirty="0">
                <a:latin typeface="RobotoRegular"/>
                <a:cs typeface="RobotoRegular"/>
              </a:rPr>
              <a:t>a</a:t>
            </a:r>
            <a:r>
              <a:rPr sz="2400" spc="-50" dirty="0">
                <a:latin typeface="RobotoRegular"/>
                <a:cs typeface="RobotoRegular"/>
              </a:rPr>
              <a:t>r</a:t>
            </a:r>
            <a:r>
              <a:rPr sz="2400" spc="-30" dirty="0">
                <a:latin typeface="RobotoRegular"/>
                <a:cs typeface="RobotoRegular"/>
              </a:rPr>
              <a:t>g</a:t>
            </a:r>
            <a:r>
              <a:rPr sz="2400" spc="45" dirty="0">
                <a:latin typeface="RobotoRegular"/>
                <a:cs typeface="RobotoRegular"/>
              </a:rPr>
              <a:t>e</a:t>
            </a:r>
            <a:r>
              <a:rPr sz="2400" spc="10" dirty="0">
                <a:latin typeface="RobotoRegular"/>
                <a:cs typeface="RobotoRegular"/>
              </a:rPr>
              <a:t>d</a:t>
            </a:r>
            <a:r>
              <a:rPr sz="2400" spc="-90" dirty="0">
                <a:latin typeface="RobotoRegular"/>
                <a:cs typeface="RobotoRegular"/>
              </a:rPr>
              <a:t> </a:t>
            </a:r>
            <a:r>
              <a:rPr sz="2400" spc="-10" dirty="0">
                <a:latin typeface="RobotoRegular"/>
                <a:cs typeface="RobotoRegular"/>
              </a:rPr>
              <a:t>k</a:t>
            </a:r>
            <a:r>
              <a:rPr sz="2400" spc="-35" dirty="0">
                <a:latin typeface="RobotoRegular"/>
                <a:cs typeface="RobotoRegular"/>
              </a:rPr>
              <a:t>id</a:t>
            </a:r>
            <a:r>
              <a:rPr sz="2400" spc="-10" dirty="0">
                <a:latin typeface="RobotoRegular"/>
                <a:cs typeface="RobotoRegular"/>
              </a:rPr>
              <a:t>n</a:t>
            </a:r>
            <a:r>
              <a:rPr sz="2400" spc="45" dirty="0">
                <a:latin typeface="RobotoRegular"/>
                <a:cs typeface="RobotoRegular"/>
              </a:rPr>
              <a:t>e</a:t>
            </a:r>
            <a:r>
              <a:rPr sz="2400" spc="-40" dirty="0">
                <a:latin typeface="RobotoRegular"/>
                <a:cs typeface="RobotoRegular"/>
              </a:rPr>
              <a:t>y</a:t>
            </a:r>
            <a:r>
              <a:rPr sz="2400" spc="-30" dirty="0">
                <a:latin typeface="RobotoRegular"/>
                <a:cs typeface="RobotoRegular"/>
              </a:rPr>
              <a:t>s</a:t>
            </a:r>
            <a:r>
              <a:rPr sz="2400" spc="55" dirty="0">
                <a:latin typeface="RobotoRegular"/>
                <a:cs typeface="RobotoRegular"/>
              </a:rPr>
              <a:t>(</a:t>
            </a:r>
            <a:r>
              <a:rPr sz="2400" spc="-10" dirty="0">
                <a:latin typeface="RobotoRegular"/>
                <a:cs typeface="RobotoRegular"/>
              </a:rPr>
              <a:t>n</a:t>
            </a:r>
            <a:r>
              <a:rPr sz="2400" spc="45" dirty="0">
                <a:latin typeface="RobotoRegular"/>
                <a:cs typeface="RobotoRegular"/>
              </a:rPr>
              <a:t>e</a:t>
            </a:r>
            <a:r>
              <a:rPr sz="2400" spc="-30" dirty="0">
                <a:latin typeface="RobotoRegular"/>
                <a:cs typeface="RobotoRegular"/>
              </a:rPr>
              <a:t>p</a:t>
            </a:r>
            <a:r>
              <a:rPr sz="2400" spc="-5" dirty="0">
                <a:latin typeface="RobotoRegular"/>
                <a:cs typeface="RobotoRegular"/>
              </a:rPr>
              <a:t>h</a:t>
            </a:r>
            <a:r>
              <a:rPr sz="2400" spc="-50" dirty="0">
                <a:latin typeface="RobotoRegular"/>
                <a:cs typeface="RobotoRegular"/>
              </a:rPr>
              <a:t>r</a:t>
            </a:r>
            <a:r>
              <a:rPr sz="2400" spc="55" dirty="0">
                <a:latin typeface="RobotoRegular"/>
                <a:cs typeface="RobotoRegular"/>
              </a:rPr>
              <a:t>o</a:t>
            </a:r>
            <a:r>
              <a:rPr sz="2400" spc="-15" dirty="0">
                <a:latin typeface="RobotoRegular"/>
                <a:cs typeface="RobotoRegular"/>
              </a:rPr>
              <a:t>m</a:t>
            </a:r>
            <a:r>
              <a:rPr sz="2400" spc="45" dirty="0">
                <a:latin typeface="RobotoRegular"/>
                <a:cs typeface="RobotoRegular"/>
              </a:rPr>
              <a:t>e</a:t>
            </a:r>
            <a:r>
              <a:rPr sz="2400" spc="-30" dirty="0">
                <a:latin typeface="RobotoRegular"/>
                <a:cs typeface="RobotoRegular"/>
              </a:rPr>
              <a:t>g</a:t>
            </a:r>
            <a:r>
              <a:rPr sz="2400" spc="10" dirty="0">
                <a:latin typeface="RobotoRegular"/>
                <a:cs typeface="RobotoRegular"/>
              </a:rPr>
              <a:t>a</a:t>
            </a:r>
            <a:r>
              <a:rPr sz="2400" spc="-35" dirty="0">
                <a:latin typeface="RobotoRegular"/>
                <a:cs typeface="RobotoRegular"/>
              </a:rPr>
              <a:t>l</a:t>
            </a:r>
            <a:r>
              <a:rPr sz="2400" spc="-40" dirty="0">
                <a:latin typeface="RobotoRegular"/>
                <a:cs typeface="RobotoRegular"/>
              </a:rPr>
              <a:t>y</a:t>
            </a:r>
            <a:r>
              <a:rPr sz="2400" spc="-5" dirty="0">
                <a:latin typeface="RobotoRegular"/>
                <a:cs typeface="RobotoRegular"/>
              </a:rPr>
              <a:t>)</a:t>
            </a:r>
            <a:endParaRPr sz="240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974" y="1278307"/>
            <a:ext cx="3876040" cy="336804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404495" indent="-392430">
              <a:lnSpc>
                <a:spcPct val="100000"/>
              </a:lnSpc>
              <a:spcBef>
                <a:spcPts val="505"/>
              </a:spcBef>
              <a:buAutoNum type="arabicPeriod" startAt="2"/>
              <a:tabLst>
                <a:tab pos="403860" algn="l"/>
                <a:tab pos="405130" algn="l"/>
              </a:tabLst>
            </a:pPr>
            <a:r>
              <a:rPr sz="2400" spc="-10" dirty="0">
                <a:latin typeface="RobotoRegular"/>
                <a:cs typeface="RobotoRegular"/>
              </a:rPr>
              <a:t>Abdominal </a:t>
            </a:r>
            <a:r>
              <a:rPr sz="2400" spc="30" dirty="0">
                <a:latin typeface="RobotoRegular"/>
                <a:cs typeface="RobotoRegular"/>
              </a:rPr>
              <a:t>or </a:t>
            </a:r>
            <a:r>
              <a:rPr sz="2400" spc="-10" dirty="0">
                <a:latin typeface="RobotoRegular"/>
                <a:cs typeface="RobotoRegular"/>
              </a:rPr>
              <a:t>lumbar</a:t>
            </a:r>
            <a:r>
              <a:rPr sz="2400" spc="-330" dirty="0">
                <a:latin typeface="RobotoRegular"/>
                <a:cs typeface="RobotoRegular"/>
              </a:rPr>
              <a:t> </a:t>
            </a:r>
            <a:r>
              <a:rPr sz="2400" spc="-10" dirty="0">
                <a:latin typeface="RobotoRegular"/>
                <a:cs typeface="RobotoRegular"/>
              </a:rPr>
              <a:t>pain</a:t>
            </a:r>
            <a:endParaRPr sz="2400">
              <a:latin typeface="RobotoRegular"/>
              <a:cs typeface="RobotoRegular"/>
            </a:endParaRPr>
          </a:p>
          <a:p>
            <a:pPr marL="404495" indent="-392430">
              <a:lnSpc>
                <a:spcPct val="100000"/>
              </a:lnSpc>
              <a:spcBef>
                <a:spcPts val="409"/>
              </a:spcBef>
              <a:buAutoNum type="arabicPeriod" startAt="2"/>
              <a:tabLst>
                <a:tab pos="403860" algn="l"/>
                <a:tab pos="405130" algn="l"/>
              </a:tabLst>
            </a:pPr>
            <a:r>
              <a:rPr sz="2400" dirty="0">
                <a:latin typeface="RobotoRegular"/>
                <a:cs typeface="RobotoRegular"/>
              </a:rPr>
              <a:t>Hematuria</a:t>
            </a:r>
            <a:endParaRPr sz="2400">
              <a:latin typeface="RobotoRegular"/>
              <a:cs typeface="RobotoRegular"/>
            </a:endParaRPr>
          </a:p>
          <a:p>
            <a:pPr marL="404495" indent="-392430">
              <a:lnSpc>
                <a:spcPct val="100000"/>
              </a:lnSpc>
              <a:spcBef>
                <a:spcPts val="409"/>
              </a:spcBef>
              <a:buAutoNum type="arabicPeriod" startAt="2"/>
              <a:tabLst>
                <a:tab pos="403860" algn="l"/>
                <a:tab pos="405130" algn="l"/>
              </a:tabLst>
            </a:pPr>
            <a:r>
              <a:rPr sz="2400" spc="10" dirty="0">
                <a:latin typeface="RobotoRegular"/>
                <a:cs typeface="RobotoRegular"/>
              </a:rPr>
              <a:t>Hypertension</a:t>
            </a:r>
            <a:endParaRPr sz="2400">
              <a:latin typeface="RobotoRegular"/>
              <a:cs typeface="RobotoRegular"/>
            </a:endParaRPr>
          </a:p>
          <a:p>
            <a:pPr marL="404495" indent="-392430">
              <a:lnSpc>
                <a:spcPct val="100000"/>
              </a:lnSpc>
              <a:spcBef>
                <a:spcPts val="409"/>
              </a:spcBef>
              <a:buAutoNum type="arabicPeriod" startAt="2"/>
              <a:tabLst>
                <a:tab pos="403860" algn="l"/>
                <a:tab pos="405130" algn="l"/>
              </a:tabLst>
            </a:pPr>
            <a:r>
              <a:rPr sz="2400" spc="-10" dirty="0">
                <a:latin typeface="RobotoRegular"/>
                <a:cs typeface="RobotoRegular"/>
              </a:rPr>
              <a:t>Palpable </a:t>
            </a:r>
            <a:r>
              <a:rPr sz="2400" dirty="0">
                <a:latin typeface="RobotoRegular"/>
                <a:cs typeface="RobotoRegular"/>
              </a:rPr>
              <a:t>renal</a:t>
            </a:r>
            <a:r>
              <a:rPr sz="2400" spc="-100" dirty="0">
                <a:latin typeface="RobotoRegular"/>
                <a:cs typeface="RobotoRegular"/>
              </a:rPr>
              <a:t> </a:t>
            </a:r>
            <a:r>
              <a:rPr sz="2400" dirty="0">
                <a:latin typeface="RobotoRegular"/>
                <a:cs typeface="RobotoRegular"/>
              </a:rPr>
              <a:t>masses</a:t>
            </a:r>
            <a:endParaRPr sz="2400">
              <a:latin typeface="RobotoRegular"/>
              <a:cs typeface="RobotoRegular"/>
            </a:endParaRPr>
          </a:p>
          <a:p>
            <a:pPr marL="404495" indent="-392430">
              <a:lnSpc>
                <a:spcPct val="100000"/>
              </a:lnSpc>
              <a:spcBef>
                <a:spcPts val="409"/>
              </a:spcBef>
              <a:buAutoNum type="arabicPeriod" startAt="2"/>
              <a:tabLst>
                <a:tab pos="403860" algn="l"/>
                <a:tab pos="405130" algn="l"/>
              </a:tabLst>
            </a:pPr>
            <a:r>
              <a:rPr sz="2400" spc="-20" dirty="0">
                <a:latin typeface="RobotoRegular"/>
                <a:cs typeface="RobotoRegular"/>
              </a:rPr>
              <a:t>Oliguria</a:t>
            </a:r>
            <a:endParaRPr sz="2400">
              <a:latin typeface="RobotoRegular"/>
              <a:cs typeface="RobotoRegular"/>
            </a:endParaRPr>
          </a:p>
          <a:p>
            <a:pPr marL="404495" indent="-392430">
              <a:lnSpc>
                <a:spcPct val="100000"/>
              </a:lnSpc>
              <a:spcBef>
                <a:spcPts val="405"/>
              </a:spcBef>
              <a:buAutoNum type="arabicPeriod" startAt="2"/>
              <a:tabLst>
                <a:tab pos="403860" algn="l"/>
                <a:tab pos="405130" algn="l"/>
              </a:tabLst>
            </a:pPr>
            <a:r>
              <a:rPr sz="2400" spc="10" dirty="0">
                <a:latin typeface="RobotoRegular"/>
                <a:cs typeface="RobotoRegular"/>
              </a:rPr>
              <a:t>Recurrent</a:t>
            </a:r>
            <a:r>
              <a:rPr sz="2400" spc="-70" dirty="0">
                <a:latin typeface="RobotoRegular"/>
                <a:cs typeface="RobotoRegular"/>
              </a:rPr>
              <a:t> </a:t>
            </a:r>
            <a:r>
              <a:rPr sz="2400" spc="-30" dirty="0">
                <a:latin typeface="RobotoRegular"/>
                <a:cs typeface="RobotoRegular"/>
              </a:rPr>
              <a:t>UTI’s</a:t>
            </a:r>
            <a:endParaRPr sz="240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</a:pP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Management:</a:t>
            </a:r>
            <a:endParaRPr sz="240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5793" y="4620757"/>
            <a:ext cx="8321040" cy="1696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95"/>
              </a:spcBef>
            </a:pPr>
            <a:r>
              <a:rPr sz="2400" dirty="0">
                <a:latin typeface="RobotoRegular"/>
                <a:cs typeface="RobotoRegular"/>
              </a:rPr>
              <a:t>There</a:t>
            </a:r>
            <a:r>
              <a:rPr sz="2400" spc="-10" dirty="0">
                <a:latin typeface="RobotoRegular"/>
                <a:cs typeface="RobotoRegular"/>
              </a:rPr>
              <a:t> is</a:t>
            </a:r>
            <a:r>
              <a:rPr sz="2400" spc="-80" dirty="0">
                <a:latin typeface="RobotoRegular"/>
                <a:cs typeface="RobotoRegular"/>
              </a:rPr>
              <a:t> </a:t>
            </a:r>
            <a:r>
              <a:rPr sz="2400" dirty="0">
                <a:latin typeface="RobotoRegular"/>
                <a:cs typeface="RobotoRegular"/>
              </a:rPr>
              <a:t>no</a:t>
            </a:r>
            <a:r>
              <a:rPr sz="2400" spc="5" dirty="0">
                <a:latin typeface="RobotoRegular"/>
                <a:cs typeface="RobotoRegular"/>
              </a:rPr>
              <a:t> </a:t>
            </a:r>
            <a:r>
              <a:rPr sz="2400" spc="25" dirty="0">
                <a:latin typeface="RobotoRegular"/>
                <a:cs typeface="RobotoRegular"/>
              </a:rPr>
              <a:t>known</a:t>
            </a:r>
            <a:r>
              <a:rPr sz="2400" spc="-55" dirty="0">
                <a:latin typeface="RobotoRegular"/>
                <a:cs typeface="RobotoRegular"/>
              </a:rPr>
              <a:t> </a:t>
            </a:r>
            <a:r>
              <a:rPr sz="2400" spc="15" dirty="0">
                <a:latin typeface="RobotoRegular"/>
                <a:cs typeface="RobotoRegular"/>
              </a:rPr>
              <a:t>method</a:t>
            </a:r>
            <a:r>
              <a:rPr sz="2400" spc="-90" dirty="0">
                <a:latin typeface="RobotoRegular"/>
                <a:cs typeface="RobotoRegular"/>
              </a:rPr>
              <a:t> </a:t>
            </a:r>
            <a:r>
              <a:rPr sz="2400" spc="30" dirty="0">
                <a:latin typeface="RobotoRegular"/>
                <a:cs typeface="RobotoRegular"/>
              </a:rPr>
              <a:t>of</a:t>
            </a:r>
            <a:r>
              <a:rPr sz="2400" dirty="0">
                <a:latin typeface="RobotoRegular"/>
                <a:cs typeface="RobotoRegular"/>
              </a:rPr>
              <a:t> preventing</a:t>
            </a:r>
            <a:r>
              <a:rPr sz="2400" spc="-80" dirty="0">
                <a:latin typeface="RobotoRegular"/>
                <a:cs typeface="RobotoRegular"/>
              </a:rPr>
              <a:t> </a:t>
            </a:r>
            <a:r>
              <a:rPr sz="2400" spc="-10" dirty="0">
                <a:latin typeface="RobotoRegular"/>
                <a:cs typeface="RobotoRegular"/>
              </a:rPr>
              <a:t>progress</a:t>
            </a:r>
            <a:r>
              <a:rPr sz="2400" spc="-85" dirty="0">
                <a:latin typeface="RobotoRegular"/>
                <a:cs typeface="RobotoRegular"/>
              </a:rPr>
              <a:t> </a:t>
            </a:r>
            <a:r>
              <a:rPr sz="2400" spc="30" dirty="0">
                <a:latin typeface="RobotoRegular"/>
                <a:cs typeface="RobotoRegular"/>
              </a:rPr>
              <a:t>of</a:t>
            </a:r>
            <a:r>
              <a:rPr sz="2400" dirty="0">
                <a:latin typeface="RobotoRegular"/>
                <a:cs typeface="RobotoRegular"/>
              </a:rPr>
              <a:t> </a:t>
            </a:r>
            <a:r>
              <a:rPr sz="2400" spc="-5" dirty="0">
                <a:latin typeface="RobotoRegular"/>
                <a:cs typeface="RobotoRegular"/>
              </a:rPr>
              <a:t>the</a:t>
            </a:r>
            <a:r>
              <a:rPr sz="2400" spc="-10" dirty="0">
                <a:latin typeface="RobotoRegular"/>
                <a:cs typeface="RobotoRegular"/>
              </a:rPr>
              <a:t> </a:t>
            </a:r>
            <a:r>
              <a:rPr sz="2400" spc="-5" dirty="0">
                <a:latin typeface="RobotoRegular"/>
                <a:cs typeface="RobotoRegular"/>
              </a:rPr>
              <a:t>cyst.  </a:t>
            </a:r>
            <a:r>
              <a:rPr sz="2400" spc="20" dirty="0">
                <a:latin typeface="RobotoRegular"/>
                <a:cs typeface="RobotoRegular"/>
              </a:rPr>
              <a:t>Relieve </a:t>
            </a:r>
            <a:r>
              <a:rPr sz="2400" spc="-10" dirty="0">
                <a:latin typeface="RobotoRegular"/>
                <a:cs typeface="RobotoRegular"/>
              </a:rPr>
              <a:t>pain in </a:t>
            </a:r>
            <a:r>
              <a:rPr sz="2400" spc="-5" dirty="0">
                <a:latin typeface="RobotoRegular"/>
                <a:cs typeface="RobotoRegular"/>
              </a:rPr>
              <a:t>the</a:t>
            </a:r>
            <a:r>
              <a:rPr sz="2400" spc="-145" dirty="0">
                <a:latin typeface="RobotoRegular"/>
                <a:cs typeface="RobotoRegular"/>
              </a:rPr>
              <a:t> </a:t>
            </a:r>
            <a:r>
              <a:rPr sz="2400" spc="-5" dirty="0">
                <a:latin typeface="RobotoRegular"/>
                <a:cs typeface="RobotoRegular"/>
              </a:rPr>
              <a:t>patient.</a:t>
            </a:r>
            <a:endParaRPr sz="24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spc="-20" dirty="0">
                <a:latin typeface="RobotoRegular"/>
                <a:cs typeface="RobotoRegular"/>
              </a:rPr>
              <a:t>Treat </a:t>
            </a:r>
            <a:r>
              <a:rPr sz="2400" spc="5" dirty="0">
                <a:latin typeface="RobotoRegular"/>
                <a:cs typeface="RobotoRegular"/>
              </a:rPr>
              <a:t>hypertension and </a:t>
            </a:r>
            <a:r>
              <a:rPr sz="2400" spc="-30" dirty="0">
                <a:latin typeface="RobotoRegular"/>
                <a:cs typeface="RobotoRegular"/>
              </a:rPr>
              <a:t>UTI’s</a:t>
            </a:r>
            <a:r>
              <a:rPr sz="2400" spc="-290" dirty="0">
                <a:latin typeface="RobotoRegular"/>
                <a:cs typeface="RobotoRegular"/>
              </a:rPr>
              <a:t> </a:t>
            </a:r>
            <a:r>
              <a:rPr sz="2400" spc="-20" dirty="0">
                <a:latin typeface="RobotoRegular"/>
                <a:cs typeface="RobotoRegular"/>
              </a:rPr>
              <a:t>aggressively.</a:t>
            </a:r>
            <a:endParaRPr sz="24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spc="-10" dirty="0">
                <a:latin typeface="RobotoRegular"/>
                <a:cs typeface="RobotoRegular"/>
              </a:rPr>
              <a:t>Initiate </a:t>
            </a:r>
            <a:r>
              <a:rPr sz="2400" spc="-25" dirty="0">
                <a:latin typeface="RobotoRegular"/>
                <a:cs typeface="RobotoRegular"/>
              </a:rPr>
              <a:t>dialysis </a:t>
            </a:r>
            <a:r>
              <a:rPr sz="2400" spc="30" dirty="0">
                <a:latin typeface="RobotoRegular"/>
                <a:cs typeface="RobotoRegular"/>
              </a:rPr>
              <a:t>when </a:t>
            </a:r>
            <a:r>
              <a:rPr sz="2400" spc="-20" dirty="0">
                <a:latin typeface="RobotoRegular"/>
                <a:cs typeface="RobotoRegular"/>
              </a:rPr>
              <a:t>signs </a:t>
            </a:r>
            <a:r>
              <a:rPr sz="2400" spc="30" dirty="0">
                <a:latin typeface="RobotoRegular"/>
                <a:cs typeface="RobotoRegular"/>
              </a:rPr>
              <a:t>of </a:t>
            </a:r>
            <a:r>
              <a:rPr sz="2400" dirty="0">
                <a:latin typeface="RobotoRegular"/>
                <a:cs typeface="RobotoRegular"/>
              </a:rPr>
              <a:t>renal </a:t>
            </a:r>
            <a:r>
              <a:rPr sz="2400" spc="10" dirty="0">
                <a:latin typeface="RobotoRegular"/>
                <a:cs typeface="RobotoRegular"/>
              </a:rPr>
              <a:t>insuﬃciency</a:t>
            </a:r>
            <a:r>
              <a:rPr sz="2400" spc="-420" dirty="0">
                <a:latin typeface="RobotoRegular"/>
                <a:cs typeface="RobotoRegular"/>
              </a:rPr>
              <a:t> </a:t>
            </a:r>
            <a:r>
              <a:rPr sz="2400" spc="5" dirty="0">
                <a:latin typeface="RobotoRegular"/>
                <a:cs typeface="RobotoRegular"/>
              </a:rPr>
              <a:t>appear</a:t>
            </a:r>
            <a:endParaRPr sz="2400">
              <a:latin typeface="RobotoRegular"/>
              <a:cs typeface="Roboto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5" y="703175"/>
            <a:ext cx="1879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052" y="1491885"/>
            <a:ext cx="8815705" cy="231521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5080" indent="-252095">
              <a:lnSpc>
                <a:spcPts val="3310"/>
              </a:lnSpc>
              <a:spcBef>
                <a:spcPts val="535"/>
              </a:spcBef>
              <a:buChar char="•"/>
              <a:tabLst>
                <a:tab pos="264795" algn="l"/>
              </a:tabLst>
            </a:pPr>
            <a:r>
              <a:rPr sz="3050" spc="30" dirty="0">
                <a:latin typeface="RobotoRegular"/>
                <a:cs typeface="RobotoRegular"/>
              </a:rPr>
              <a:t>Advice </a:t>
            </a:r>
            <a:r>
              <a:rPr sz="3050" spc="10" dirty="0">
                <a:latin typeface="RobotoRegular"/>
                <a:cs typeface="RobotoRegular"/>
              </a:rPr>
              <a:t>patient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20" dirty="0">
                <a:latin typeface="RobotoRegular"/>
                <a:cs typeface="RobotoRegular"/>
              </a:rPr>
              <a:t>avoid sports &amp; </a:t>
            </a:r>
            <a:r>
              <a:rPr sz="3050" spc="15" dirty="0">
                <a:latin typeface="RobotoRegular"/>
                <a:cs typeface="RobotoRegular"/>
              </a:rPr>
              <a:t>occupations</a:t>
            </a:r>
            <a:r>
              <a:rPr sz="3050" spc="-170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that  </a:t>
            </a:r>
            <a:r>
              <a:rPr sz="3050" dirty="0">
                <a:latin typeface="RobotoRegular"/>
                <a:cs typeface="RobotoRegular"/>
              </a:rPr>
              <a:t>present </a:t>
            </a:r>
            <a:r>
              <a:rPr sz="3050" spc="15" dirty="0">
                <a:latin typeface="RobotoRegular"/>
                <a:cs typeface="RobotoRegular"/>
              </a:rPr>
              <a:t>a </a:t>
            </a:r>
            <a:r>
              <a:rPr sz="3050" spc="-10" dirty="0">
                <a:latin typeface="RobotoRegular"/>
                <a:cs typeface="RobotoRegular"/>
              </a:rPr>
              <a:t>risk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20" dirty="0">
                <a:latin typeface="RobotoRegular"/>
                <a:cs typeface="RobotoRegular"/>
              </a:rPr>
              <a:t>trauma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kidney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20" dirty="0">
                <a:latin typeface="RobotoRegular"/>
                <a:cs typeface="RobotoRegular"/>
              </a:rPr>
              <a:t>avoid  </a:t>
            </a:r>
            <a:r>
              <a:rPr sz="3050" spc="-10" dirty="0">
                <a:latin typeface="RobotoRegular"/>
                <a:cs typeface="RobotoRegular"/>
              </a:rPr>
              <a:t>rupturing the</a:t>
            </a:r>
            <a:r>
              <a:rPr sz="3050" spc="80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cysts.</a:t>
            </a:r>
            <a:endParaRPr sz="3050">
              <a:latin typeface="RobotoRegular"/>
              <a:cs typeface="RobotoRegular"/>
            </a:endParaRPr>
          </a:p>
          <a:p>
            <a:pPr marL="264160" marR="10160" indent="-252095">
              <a:lnSpc>
                <a:spcPts val="3310"/>
              </a:lnSpc>
              <a:spcBef>
                <a:spcPts val="1090"/>
              </a:spcBef>
              <a:buChar char="•"/>
              <a:tabLst>
                <a:tab pos="264795" algn="l"/>
              </a:tabLst>
            </a:pPr>
            <a:r>
              <a:rPr sz="3050" spc="30" dirty="0">
                <a:latin typeface="RobotoRegular"/>
                <a:cs typeface="RobotoRegular"/>
              </a:rPr>
              <a:t>If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cyst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5" dirty="0">
                <a:latin typeface="RobotoRegular"/>
                <a:cs typeface="RobotoRegular"/>
              </a:rPr>
              <a:t>large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-15" dirty="0">
                <a:latin typeface="RobotoRegular"/>
                <a:cs typeface="RobotoRegular"/>
              </a:rPr>
              <a:t>unilateral, </a:t>
            </a:r>
            <a:r>
              <a:rPr sz="3050" spc="20" dirty="0">
                <a:latin typeface="RobotoRegular"/>
                <a:cs typeface="RobotoRegular"/>
              </a:rPr>
              <a:t>it can </a:t>
            </a:r>
            <a:r>
              <a:rPr sz="3050" spc="35" dirty="0">
                <a:latin typeface="RobotoRegular"/>
                <a:cs typeface="RobotoRegular"/>
              </a:rPr>
              <a:t>be </a:t>
            </a:r>
            <a:r>
              <a:rPr sz="3050" spc="-15" dirty="0">
                <a:latin typeface="RobotoRegular"/>
                <a:cs typeface="RobotoRegular"/>
              </a:rPr>
              <a:t>drained  </a:t>
            </a:r>
            <a:r>
              <a:rPr sz="3050" spc="-5" dirty="0">
                <a:latin typeface="RobotoRegular"/>
                <a:cs typeface="RobotoRegular"/>
              </a:rPr>
              <a:t>percutaneously.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9210" y="126395"/>
            <a:ext cx="43916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RENAL</a:t>
            </a:r>
            <a:r>
              <a:rPr spc="-15" dirty="0"/>
              <a:t> </a:t>
            </a:r>
            <a:r>
              <a:rPr spc="-75" dirty="0"/>
              <a:t>FAILURE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052" y="1151560"/>
            <a:ext cx="8715375" cy="464947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64160" marR="578485" indent="-252095">
              <a:lnSpc>
                <a:spcPts val="3750"/>
              </a:lnSpc>
              <a:spcBef>
                <a:spcPts val="625"/>
              </a:spcBef>
              <a:buChar char="•"/>
              <a:tabLst>
                <a:tab pos="264795" algn="l"/>
              </a:tabLst>
            </a:pPr>
            <a:r>
              <a:rPr sz="3500" spc="-30" dirty="0">
                <a:latin typeface="RobotoRegular"/>
                <a:cs typeface="RobotoRegular"/>
              </a:rPr>
              <a:t>Temporary </a:t>
            </a:r>
            <a:r>
              <a:rPr sz="3500" spc="-5" dirty="0">
                <a:latin typeface="RobotoRegular"/>
                <a:cs typeface="RobotoRegular"/>
              </a:rPr>
              <a:t>or </a:t>
            </a:r>
            <a:r>
              <a:rPr sz="3500" spc="15" dirty="0">
                <a:latin typeface="RobotoRegular"/>
                <a:cs typeface="RobotoRegular"/>
              </a:rPr>
              <a:t>permanent </a:t>
            </a:r>
            <a:r>
              <a:rPr sz="3500" spc="-5" dirty="0">
                <a:latin typeface="RobotoRegular"/>
                <a:cs typeface="RobotoRegular"/>
              </a:rPr>
              <a:t>damage </a:t>
            </a:r>
            <a:r>
              <a:rPr sz="3500" spc="-15" dirty="0">
                <a:latin typeface="RobotoRegular"/>
                <a:cs typeface="RobotoRegular"/>
              </a:rPr>
              <a:t>to </a:t>
            </a:r>
            <a:r>
              <a:rPr sz="3500" spc="5" dirty="0">
                <a:latin typeface="RobotoRegular"/>
                <a:cs typeface="RobotoRegular"/>
              </a:rPr>
              <a:t>the  </a:t>
            </a:r>
            <a:r>
              <a:rPr sz="3500" spc="10" dirty="0">
                <a:latin typeface="RobotoRegular"/>
                <a:cs typeface="RobotoRegular"/>
              </a:rPr>
              <a:t>kidneys </a:t>
            </a:r>
            <a:r>
              <a:rPr sz="3500" spc="-5" dirty="0">
                <a:latin typeface="RobotoRegular"/>
                <a:cs typeface="RobotoRegular"/>
              </a:rPr>
              <a:t>that </a:t>
            </a:r>
            <a:r>
              <a:rPr sz="3500" spc="20" dirty="0">
                <a:latin typeface="RobotoRegular"/>
                <a:cs typeface="RobotoRegular"/>
              </a:rPr>
              <a:t>results in loss </a:t>
            </a:r>
            <a:r>
              <a:rPr sz="3500" spc="-5" dirty="0">
                <a:latin typeface="RobotoRegular"/>
                <a:cs typeface="RobotoRegular"/>
              </a:rPr>
              <a:t>of </a:t>
            </a:r>
            <a:r>
              <a:rPr sz="3500" spc="5" dirty="0">
                <a:latin typeface="RobotoRegular"/>
                <a:cs typeface="RobotoRegular"/>
              </a:rPr>
              <a:t>normal  </a:t>
            </a:r>
            <a:r>
              <a:rPr sz="3500" spc="15" dirty="0">
                <a:latin typeface="RobotoRegular"/>
                <a:cs typeface="RobotoRegular"/>
              </a:rPr>
              <a:t>kidney</a:t>
            </a:r>
            <a:r>
              <a:rPr sz="3500" spc="-10" dirty="0">
                <a:latin typeface="RobotoRegular"/>
                <a:cs typeface="RobotoRegular"/>
              </a:rPr>
              <a:t> </a:t>
            </a:r>
            <a:r>
              <a:rPr sz="3500" spc="10" dirty="0">
                <a:latin typeface="RobotoRegular"/>
                <a:cs typeface="RobotoRegular"/>
              </a:rPr>
              <a:t>function</a:t>
            </a:r>
            <a:endParaRPr sz="350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750"/>
              </a:lnSpc>
              <a:spcBef>
                <a:spcPts val="1090"/>
              </a:spcBef>
              <a:buChar char="•"/>
              <a:tabLst>
                <a:tab pos="264795" algn="l"/>
              </a:tabLst>
            </a:pPr>
            <a:r>
              <a:rPr sz="3500" spc="20" dirty="0">
                <a:latin typeface="RobotoRegular"/>
                <a:cs typeface="RobotoRegular"/>
              </a:rPr>
              <a:t>The substances </a:t>
            </a:r>
            <a:r>
              <a:rPr sz="3500" spc="10" dirty="0">
                <a:latin typeface="RobotoRegular"/>
                <a:cs typeface="RobotoRegular"/>
              </a:rPr>
              <a:t>normally eliminated </a:t>
            </a:r>
            <a:r>
              <a:rPr sz="3500" spc="20" dirty="0">
                <a:latin typeface="RobotoRegular"/>
                <a:cs typeface="RobotoRegular"/>
              </a:rPr>
              <a:t>in </a:t>
            </a:r>
            <a:r>
              <a:rPr sz="3500" spc="5" dirty="0">
                <a:latin typeface="RobotoRegular"/>
                <a:cs typeface="RobotoRegular"/>
              </a:rPr>
              <a:t>the  </a:t>
            </a:r>
            <a:r>
              <a:rPr sz="3500" spc="30" dirty="0">
                <a:latin typeface="RobotoRegular"/>
                <a:cs typeface="RobotoRegular"/>
              </a:rPr>
              <a:t>urine </a:t>
            </a:r>
            <a:r>
              <a:rPr sz="3500" spc="10" dirty="0">
                <a:latin typeface="RobotoRegular"/>
                <a:cs typeface="RobotoRegular"/>
              </a:rPr>
              <a:t>accumulate </a:t>
            </a:r>
            <a:r>
              <a:rPr sz="3500" spc="20" dirty="0">
                <a:latin typeface="RobotoRegular"/>
                <a:cs typeface="RobotoRegular"/>
              </a:rPr>
              <a:t>in </a:t>
            </a:r>
            <a:r>
              <a:rPr sz="3500" spc="5" dirty="0">
                <a:latin typeface="RobotoRegular"/>
                <a:cs typeface="RobotoRegular"/>
              </a:rPr>
              <a:t>the </a:t>
            </a:r>
            <a:r>
              <a:rPr sz="3500" dirty="0">
                <a:latin typeface="RobotoRegular"/>
                <a:cs typeface="RobotoRegular"/>
              </a:rPr>
              <a:t>body </a:t>
            </a:r>
            <a:r>
              <a:rPr sz="3500" spc="15" dirty="0">
                <a:latin typeface="RobotoRegular"/>
                <a:cs typeface="RobotoRegular"/>
              </a:rPr>
              <a:t>ﬂuids </a:t>
            </a:r>
            <a:r>
              <a:rPr sz="3500" spc="-10" dirty="0">
                <a:latin typeface="RobotoRegular"/>
                <a:cs typeface="RobotoRegular"/>
              </a:rPr>
              <a:t>as </a:t>
            </a:r>
            <a:r>
              <a:rPr sz="3500" spc="10" dirty="0">
                <a:latin typeface="RobotoRegular"/>
                <a:cs typeface="RobotoRegular"/>
              </a:rPr>
              <a:t>a  </a:t>
            </a:r>
            <a:r>
              <a:rPr sz="3500" spc="30" dirty="0">
                <a:latin typeface="RobotoRegular"/>
                <a:cs typeface="RobotoRegular"/>
              </a:rPr>
              <a:t>result </a:t>
            </a:r>
            <a:r>
              <a:rPr sz="3500" spc="-5" dirty="0">
                <a:latin typeface="RobotoRegular"/>
                <a:cs typeface="RobotoRegular"/>
              </a:rPr>
              <a:t>of </a:t>
            </a:r>
            <a:r>
              <a:rPr sz="3500" spc="10" dirty="0">
                <a:latin typeface="RobotoRegular"/>
                <a:cs typeface="RobotoRegular"/>
              </a:rPr>
              <a:t>impaired renal</a:t>
            </a:r>
            <a:r>
              <a:rPr sz="3500" spc="-40" dirty="0">
                <a:latin typeface="RobotoRegular"/>
                <a:cs typeface="RobotoRegular"/>
              </a:rPr>
              <a:t> </a:t>
            </a:r>
            <a:r>
              <a:rPr sz="3500" spc="10" dirty="0">
                <a:latin typeface="RobotoRegular"/>
                <a:cs typeface="RobotoRegular"/>
              </a:rPr>
              <a:t>excretion</a:t>
            </a:r>
            <a:endParaRPr sz="3500">
              <a:latin typeface="RobotoRegular"/>
              <a:cs typeface="RobotoRegular"/>
            </a:endParaRPr>
          </a:p>
          <a:p>
            <a:pPr marL="264160" marR="241300" indent="-252095">
              <a:lnSpc>
                <a:spcPts val="3750"/>
              </a:lnSpc>
              <a:spcBef>
                <a:spcPts val="1090"/>
              </a:spcBef>
              <a:buChar char="•"/>
              <a:tabLst>
                <a:tab pos="264795" algn="l"/>
              </a:tabLst>
            </a:pPr>
            <a:r>
              <a:rPr sz="3500" spc="20" dirty="0">
                <a:latin typeface="RobotoRegular"/>
                <a:cs typeface="RobotoRegular"/>
              </a:rPr>
              <a:t>This </a:t>
            </a:r>
            <a:r>
              <a:rPr sz="3500" spc="5" dirty="0">
                <a:latin typeface="RobotoRegular"/>
                <a:cs typeface="RobotoRegular"/>
              </a:rPr>
              <a:t>leads </a:t>
            </a:r>
            <a:r>
              <a:rPr sz="3500" spc="-15" dirty="0">
                <a:latin typeface="RobotoRegular"/>
                <a:cs typeface="RobotoRegular"/>
              </a:rPr>
              <a:t>to </a:t>
            </a:r>
            <a:r>
              <a:rPr sz="3500" spc="15" dirty="0">
                <a:latin typeface="RobotoRegular"/>
                <a:cs typeface="RobotoRegular"/>
              </a:rPr>
              <a:t>disruption </a:t>
            </a:r>
            <a:r>
              <a:rPr sz="3500" spc="20" dirty="0">
                <a:latin typeface="RobotoRegular"/>
                <a:cs typeface="RobotoRegular"/>
              </a:rPr>
              <a:t>in endocrine,  </a:t>
            </a:r>
            <a:r>
              <a:rPr sz="3500" spc="5" dirty="0">
                <a:latin typeface="RobotoRegular"/>
                <a:cs typeface="RobotoRegular"/>
              </a:rPr>
              <a:t>metabolic, </a:t>
            </a:r>
            <a:r>
              <a:rPr sz="3500" spc="20" dirty="0">
                <a:latin typeface="RobotoRegular"/>
                <a:cs typeface="RobotoRegular"/>
              </a:rPr>
              <a:t>ﬂuid </a:t>
            </a:r>
            <a:r>
              <a:rPr sz="3500" spc="10" dirty="0">
                <a:latin typeface="RobotoRegular"/>
                <a:cs typeface="RobotoRegular"/>
              </a:rPr>
              <a:t>and </a:t>
            </a:r>
            <a:r>
              <a:rPr sz="3500" spc="5" dirty="0">
                <a:latin typeface="RobotoRegular"/>
                <a:cs typeface="RobotoRegular"/>
              </a:rPr>
              <a:t>electrolytes, </a:t>
            </a:r>
            <a:r>
              <a:rPr sz="3500" spc="10" dirty="0">
                <a:latin typeface="RobotoRegular"/>
                <a:cs typeface="RobotoRegular"/>
              </a:rPr>
              <a:t>acid and  </a:t>
            </a:r>
            <a:r>
              <a:rPr sz="3500" spc="15" dirty="0">
                <a:latin typeface="RobotoRegular"/>
                <a:cs typeface="RobotoRegular"/>
              </a:rPr>
              <a:t>base</a:t>
            </a:r>
            <a:r>
              <a:rPr sz="3500" spc="10" dirty="0">
                <a:latin typeface="RobotoRegular"/>
                <a:cs typeface="RobotoRegular"/>
              </a:rPr>
              <a:t> balance</a:t>
            </a:r>
            <a:endParaRPr sz="350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65" y="703175"/>
            <a:ext cx="1879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dirty="0">
                <a:latin typeface="RobotoRegular"/>
                <a:cs typeface="RobotoRegular"/>
              </a:rPr>
              <a:t>.</a:t>
            </a:r>
            <a:endParaRPr sz="4850">
              <a:latin typeface="RobotoRegular"/>
              <a:cs typeface="RobotoRegular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33" y="251882"/>
            <a:ext cx="10075545" cy="7305040"/>
            <a:chOff x="4233" y="251882"/>
            <a:chExt cx="10075545" cy="7305040"/>
          </a:xfrm>
        </p:grpSpPr>
        <p:sp>
          <p:nvSpPr>
            <p:cNvPr id="4" name="object 4"/>
            <p:cNvSpPr/>
            <p:nvPr/>
          </p:nvSpPr>
          <p:spPr>
            <a:xfrm>
              <a:off x="4233" y="251882"/>
              <a:ext cx="10075329" cy="73046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5450" y="7048499"/>
              <a:ext cx="1612900" cy="304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7570" y="703175"/>
            <a:ext cx="164465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4" dirty="0"/>
              <a:t>T</a:t>
            </a:r>
            <a:r>
              <a:rPr spc="15" dirty="0"/>
              <a:t>y</a:t>
            </a:r>
            <a:r>
              <a:rPr spc="30" dirty="0"/>
              <a:t>p</a:t>
            </a:r>
            <a:r>
              <a:rPr spc="-40" dirty="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4965" y="2574840"/>
            <a:ext cx="7474584" cy="136906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645"/>
              </a:spcBef>
              <a:buChar char="•"/>
              <a:tabLst>
                <a:tab pos="264795" algn="l"/>
                <a:tab pos="5707380" algn="l"/>
              </a:tabLst>
            </a:pPr>
            <a:r>
              <a:rPr sz="3950" spc="-30" dirty="0">
                <a:latin typeface="RobotoRegular"/>
                <a:cs typeface="RobotoRegular"/>
              </a:rPr>
              <a:t>ACUTE</a:t>
            </a:r>
            <a:r>
              <a:rPr sz="3950" spc="-35" dirty="0">
                <a:latin typeface="RobotoRegular"/>
                <a:cs typeface="RobotoRegular"/>
              </a:rPr>
              <a:t> </a:t>
            </a:r>
            <a:r>
              <a:rPr sz="3950" spc="-10" dirty="0">
                <a:latin typeface="RobotoRegular"/>
                <a:cs typeface="RobotoRegular"/>
              </a:rPr>
              <a:t>RENAL</a:t>
            </a:r>
            <a:r>
              <a:rPr sz="3950" spc="-20" dirty="0">
                <a:latin typeface="RobotoRegular"/>
                <a:cs typeface="RobotoRegular"/>
              </a:rPr>
              <a:t> </a:t>
            </a:r>
            <a:r>
              <a:rPr sz="3950" spc="-75" dirty="0">
                <a:latin typeface="RobotoRegular"/>
                <a:cs typeface="RobotoRegular"/>
              </a:rPr>
              <a:t>FAILURE	</a:t>
            </a:r>
            <a:r>
              <a:rPr sz="3950" spc="-20" dirty="0">
                <a:latin typeface="RobotoRegular"/>
                <a:cs typeface="RobotoRegular"/>
              </a:rPr>
              <a:t>(ARF)</a:t>
            </a:r>
            <a:endParaRPr sz="39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550"/>
              </a:spcBef>
              <a:buChar char="•"/>
              <a:tabLst>
                <a:tab pos="264795" algn="l"/>
              </a:tabLst>
            </a:pPr>
            <a:r>
              <a:rPr sz="3950" spc="15" dirty="0">
                <a:latin typeface="RobotoRegular"/>
                <a:cs typeface="RobotoRegular"/>
              </a:rPr>
              <a:t>CHRONIC </a:t>
            </a:r>
            <a:r>
              <a:rPr sz="3950" spc="-10" dirty="0">
                <a:latin typeface="RobotoRegular"/>
                <a:cs typeface="RobotoRegular"/>
              </a:rPr>
              <a:t>RENAL </a:t>
            </a:r>
            <a:r>
              <a:rPr sz="3950" spc="-75" dirty="0">
                <a:latin typeface="RobotoRegular"/>
                <a:cs typeface="RobotoRegular"/>
              </a:rPr>
              <a:t>FAILURE</a:t>
            </a:r>
            <a:r>
              <a:rPr sz="3950" spc="-150" dirty="0">
                <a:latin typeface="RobotoRegular"/>
                <a:cs typeface="RobotoRegular"/>
              </a:rPr>
              <a:t> </a:t>
            </a:r>
            <a:r>
              <a:rPr sz="3950" spc="-20" dirty="0">
                <a:latin typeface="RobotoRegular"/>
                <a:cs typeface="RobotoRegular"/>
              </a:rPr>
              <a:t>(CRF)</a:t>
            </a:r>
            <a:endParaRPr sz="39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091" y="452165"/>
            <a:ext cx="832485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771005" algn="l"/>
              </a:tabLst>
            </a:pPr>
            <a:r>
              <a:rPr spc="25" dirty="0"/>
              <a:t>A</a:t>
            </a:r>
            <a:r>
              <a:rPr spc="30" dirty="0"/>
              <a:t>C</a:t>
            </a:r>
            <a:r>
              <a:rPr spc="45" dirty="0"/>
              <a:t>U</a:t>
            </a:r>
            <a:r>
              <a:rPr spc="-35" dirty="0"/>
              <a:t>T</a:t>
            </a:r>
            <a:r>
              <a:rPr spc="-5" dirty="0"/>
              <a:t>E</a:t>
            </a:r>
            <a:r>
              <a:rPr spc="10" dirty="0"/>
              <a:t> </a:t>
            </a:r>
            <a:r>
              <a:rPr spc="-15" dirty="0"/>
              <a:t>R</a:t>
            </a:r>
            <a:r>
              <a:rPr spc="-10" dirty="0"/>
              <a:t>E</a:t>
            </a:r>
            <a:r>
              <a:rPr spc="-45" dirty="0"/>
              <a:t>N</a:t>
            </a:r>
            <a:r>
              <a:rPr spc="25" dirty="0"/>
              <a:t>A</a:t>
            </a:r>
            <a:r>
              <a:rPr dirty="0"/>
              <a:t>L</a:t>
            </a:r>
            <a:r>
              <a:rPr spc="40" dirty="0"/>
              <a:t> </a:t>
            </a:r>
            <a:r>
              <a:rPr spc="-484" dirty="0"/>
              <a:t>F</a:t>
            </a:r>
            <a:r>
              <a:rPr spc="25" dirty="0"/>
              <a:t>A</a:t>
            </a:r>
            <a:r>
              <a:rPr spc="-5" dirty="0"/>
              <a:t>I</a:t>
            </a:r>
            <a:r>
              <a:rPr spc="-80" dirty="0"/>
              <a:t>L</a:t>
            </a:r>
            <a:r>
              <a:rPr spc="45" dirty="0"/>
              <a:t>U</a:t>
            </a:r>
            <a:r>
              <a:rPr spc="-15" dirty="0"/>
              <a:t>R</a:t>
            </a:r>
            <a:r>
              <a:rPr spc="-5" dirty="0"/>
              <a:t>E</a:t>
            </a:r>
            <a:r>
              <a:rPr dirty="0"/>
              <a:t>	</a:t>
            </a:r>
            <a:r>
              <a:rPr spc="-10" dirty="0"/>
              <a:t>(</a:t>
            </a:r>
            <a:r>
              <a:rPr spc="25" dirty="0"/>
              <a:t>A</a:t>
            </a:r>
            <a:r>
              <a:rPr spc="-15" dirty="0"/>
              <a:t>R</a:t>
            </a:r>
            <a:r>
              <a:rPr spc="-45" dirty="0"/>
              <a:t>F</a:t>
            </a:r>
            <a:r>
              <a:rPr spc="-30"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2091" y="1571362"/>
            <a:ext cx="9142730" cy="436943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64160" marR="5080" indent="-252095" algn="just">
              <a:lnSpc>
                <a:spcPts val="3750"/>
              </a:lnSpc>
              <a:spcBef>
                <a:spcPts val="625"/>
              </a:spcBef>
              <a:buChar char="•"/>
              <a:tabLst>
                <a:tab pos="264795" algn="l"/>
              </a:tabLst>
            </a:pPr>
            <a:r>
              <a:rPr sz="3500" spc="15" dirty="0">
                <a:latin typeface="RobotoRegular"/>
                <a:cs typeface="RobotoRegular"/>
              </a:rPr>
              <a:t>Relatively </a:t>
            </a:r>
            <a:r>
              <a:rPr sz="3500" spc="25" dirty="0">
                <a:latin typeface="RobotoRegular"/>
                <a:cs typeface="RobotoRegular"/>
              </a:rPr>
              <a:t>sudden </a:t>
            </a:r>
            <a:r>
              <a:rPr sz="3500" spc="10" dirty="0">
                <a:latin typeface="RobotoRegular"/>
                <a:cs typeface="RobotoRegular"/>
              </a:rPr>
              <a:t>and almost </a:t>
            </a:r>
            <a:r>
              <a:rPr sz="3500" spc="5" dirty="0">
                <a:latin typeface="RobotoRegular"/>
                <a:cs typeface="RobotoRegular"/>
              </a:rPr>
              <a:t>complete </a:t>
            </a:r>
            <a:r>
              <a:rPr sz="3500" spc="20" dirty="0">
                <a:latin typeface="RobotoRegular"/>
                <a:cs typeface="RobotoRegular"/>
              </a:rPr>
              <a:t>loss  </a:t>
            </a:r>
            <a:r>
              <a:rPr sz="3500" spc="-5" dirty="0">
                <a:latin typeface="RobotoRegular"/>
                <a:cs typeface="RobotoRegular"/>
              </a:rPr>
              <a:t>of </a:t>
            </a:r>
            <a:r>
              <a:rPr sz="3500" spc="15" dirty="0">
                <a:latin typeface="RobotoRegular"/>
                <a:cs typeface="RobotoRegular"/>
              </a:rPr>
              <a:t>kidney </a:t>
            </a:r>
            <a:r>
              <a:rPr sz="3500" spc="-15" dirty="0">
                <a:latin typeface="RobotoRegular"/>
                <a:cs typeface="RobotoRegular"/>
              </a:rPr>
              <a:t>ﬁltration </a:t>
            </a:r>
            <a:r>
              <a:rPr sz="3500" spc="10" dirty="0">
                <a:latin typeface="RobotoRegular"/>
                <a:cs typeface="RobotoRegular"/>
              </a:rPr>
              <a:t>function </a:t>
            </a:r>
            <a:r>
              <a:rPr sz="3500" spc="15" dirty="0">
                <a:latin typeface="RobotoRegular"/>
                <a:cs typeface="RobotoRegular"/>
              </a:rPr>
              <a:t>over </a:t>
            </a:r>
            <a:r>
              <a:rPr sz="3500" spc="10" dirty="0">
                <a:latin typeface="RobotoRegular"/>
                <a:cs typeface="RobotoRegular"/>
              </a:rPr>
              <a:t>a period </a:t>
            </a:r>
            <a:r>
              <a:rPr sz="3500" spc="-5" dirty="0">
                <a:latin typeface="RobotoRegular"/>
                <a:cs typeface="RobotoRegular"/>
              </a:rPr>
              <a:t>of  </a:t>
            </a:r>
            <a:r>
              <a:rPr sz="3500" spc="25" dirty="0">
                <a:latin typeface="RobotoRegular"/>
                <a:cs typeface="RobotoRegular"/>
              </a:rPr>
              <a:t>hours </a:t>
            </a:r>
            <a:r>
              <a:rPr sz="3500" spc="-15" dirty="0">
                <a:latin typeface="RobotoRegular"/>
                <a:cs typeface="RobotoRegular"/>
              </a:rPr>
              <a:t>to </a:t>
            </a:r>
            <a:r>
              <a:rPr sz="3500" spc="-5" dirty="0">
                <a:latin typeface="RobotoRegular"/>
                <a:cs typeface="RobotoRegular"/>
              </a:rPr>
              <a:t>days that </a:t>
            </a:r>
            <a:r>
              <a:rPr sz="3500" spc="20" dirty="0">
                <a:latin typeface="RobotoRegular"/>
                <a:cs typeface="RobotoRegular"/>
              </a:rPr>
              <a:t>is </a:t>
            </a:r>
            <a:r>
              <a:rPr sz="3500" dirty="0">
                <a:latin typeface="RobotoRegular"/>
                <a:cs typeface="RobotoRegular"/>
              </a:rPr>
              <a:t>potentially</a:t>
            </a:r>
            <a:r>
              <a:rPr sz="3500" spc="110" dirty="0">
                <a:latin typeface="RobotoRegular"/>
                <a:cs typeface="RobotoRegular"/>
              </a:rPr>
              <a:t> </a:t>
            </a:r>
            <a:r>
              <a:rPr sz="3500" spc="25" dirty="0">
                <a:latin typeface="RobotoRegular"/>
                <a:cs typeface="RobotoRegular"/>
              </a:rPr>
              <a:t>reversible.</a:t>
            </a:r>
            <a:endParaRPr sz="3500">
              <a:latin typeface="RobotoRegular"/>
              <a:cs typeface="RobotoRegular"/>
            </a:endParaRPr>
          </a:p>
          <a:p>
            <a:pPr marL="264160" indent="-252095">
              <a:lnSpc>
                <a:spcPts val="3975"/>
              </a:lnSpc>
              <a:spcBef>
                <a:spcPts val="3235"/>
              </a:spcBef>
              <a:buChar char="•"/>
              <a:tabLst>
                <a:tab pos="264795" algn="l"/>
                <a:tab pos="4028440" algn="l"/>
              </a:tabLst>
            </a:pPr>
            <a:r>
              <a:rPr sz="3500" spc="20" dirty="0">
                <a:latin typeface="RobotoRegular"/>
                <a:cs typeface="RobotoRegular"/>
              </a:rPr>
              <a:t>It</a:t>
            </a:r>
            <a:r>
              <a:rPr sz="3500" spc="-10" dirty="0">
                <a:latin typeface="RobotoRegular"/>
                <a:cs typeface="RobotoRegular"/>
              </a:rPr>
              <a:t> </a:t>
            </a:r>
            <a:r>
              <a:rPr sz="3500" spc="20" dirty="0">
                <a:latin typeface="RobotoRegular"/>
                <a:cs typeface="RobotoRegular"/>
              </a:rPr>
              <a:t>is</a:t>
            </a:r>
            <a:r>
              <a:rPr sz="3500" spc="95" dirty="0">
                <a:latin typeface="RobotoRegular"/>
                <a:cs typeface="RobotoRegular"/>
              </a:rPr>
              <a:t> </a:t>
            </a:r>
            <a:r>
              <a:rPr sz="3500" dirty="0">
                <a:latin typeface="RobotoRegular"/>
                <a:cs typeface="RobotoRegular"/>
              </a:rPr>
              <a:t>characterized	</a:t>
            </a:r>
            <a:r>
              <a:rPr sz="3500" spc="10" dirty="0">
                <a:latin typeface="RobotoRegular"/>
                <a:cs typeface="RobotoRegular"/>
              </a:rPr>
              <a:t>by </a:t>
            </a:r>
            <a:r>
              <a:rPr sz="3500" spc="20" dirty="0">
                <a:latin typeface="RobotoRegular"/>
                <a:cs typeface="RobotoRegular"/>
              </a:rPr>
              <a:t>anuria </a:t>
            </a:r>
            <a:r>
              <a:rPr sz="3500" spc="10" dirty="0">
                <a:latin typeface="RobotoRegular"/>
                <a:cs typeface="RobotoRegular"/>
              </a:rPr>
              <a:t>&lt; </a:t>
            </a:r>
            <a:r>
              <a:rPr sz="3500" spc="15" dirty="0">
                <a:latin typeface="RobotoRegular"/>
                <a:cs typeface="RobotoRegular"/>
              </a:rPr>
              <a:t>50 </a:t>
            </a:r>
            <a:r>
              <a:rPr sz="3500" spc="5" dirty="0">
                <a:latin typeface="RobotoRegular"/>
                <a:cs typeface="RobotoRegular"/>
              </a:rPr>
              <a:t>- </a:t>
            </a:r>
            <a:r>
              <a:rPr sz="3500" spc="15" dirty="0">
                <a:latin typeface="RobotoRegular"/>
                <a:cs typeface="RobotoRegular"/>
              </a:rPr>
              <a:t>100</a:t>
            </a:r>
            <a:r>
              <a:rPr sz="3500" spc="-80" dirty="0">
                <a:latin typeface="RobotoRegular"/>
                <a:cs typeface="RobotoRegular"/>
              </a:rPr>
              <a:t> </a:t>
            </a:r>
            <a:r>
              <a:rPr sz="3500" spc="10" dirty="0">
                <a:latin typeface="RobotoRegular"/>
                <a:cs typeface="RobotoRegular"/>
              </a:rPr>
              <a:t>ml</a:t>
            </a:r>
            <a:endParaRPr sz="3500">
              <a:latin typeface="RobotoRegular"/>
              <a:cs typeface="RobotoRegular"/>
            </a:endParaRPr>
          </a:p>
          <a:p>
            <a:pPr marL="264160" marR="228600">
              <a:lnSpc>
                <a:spcPts val="3750"/>
              </a:lnSpc>
              <a:spcBef>
                <a:spcPts val="275"/>
              </a:spcBef>
              <a:tabLst>
                <a:tab pos="2349500" algn="l"/>
              </a:tabLst>
            </a:pPr>
            <a:r>
              <a:rPr sz="3500" spc="35" dirty="0">
                <a:latin typeface="RobotoRegular"/>
                <a:cs typeface="RobotoRegular"/>
              </a:rPr>
              <a:t>/24hrs</a:t>
            </a:r>
            <a:r>
              <a:rPr sz="3500" spc="70" dirty="0">
                <a:latin typeface="RobotoRegular"/>
                <a:cs typeface="RobotoRegular"/>
              </a:rPr>
              <a:t> </a:t>
            </a:r>
            <a:r>
              <a:rPr sz="3500" spc="-5" dirty="0">
                <a:latin typeface="RobotoRegular"/>
                <a:cs typeface="RobotoRegular"/>
              </a:rPr>
              <a:t>or	</a:t>
            </a:r>
            <a:r>
              <a:rPr sz="3500" spc="20" dirty="0">
                <a:latin typeface="RobotoRegular"/>
                <a:cs typeface="RobotoRegular"/>
              </a:rPr>
              <a:t>oliguria </a:t>
            </a:r>
            <a:r>
              <a:rPr sz="3500" spc="10" dirty="0">
                <a:latin typeface="RobotoRegular"/>
                <a:cs typeface="RobotoRegular"/>
              </a:rPr>
              <a:t>&lt; 400ml </a:t>
            </a:r>
            <a:r>
              <a:rPr sz="3500" spc="40" dirty="0">
                <a:latin typeface="RobotoRegular"/>
                <a:cs typeface="RobotoRegular"/>
              </a:rPr>
              <a:t>/24hrs( </a:t>
            </a:r>
            <a:r>
              <a:rPr sz="3500" spc="25" dirty="0">
                <a:latin typeface="RobotoRegular"/>
                <a:cs typeface="RobotoRegular"/>
              </a:rPr>
              <a:t>which </a:t>
            </a:r>
            <a:r>
              <a:rPr sz="3500" spc="20" dirty="0">
                <a:latin typeface="RobotoRegular"/>
                <a:cs typeface="RobotoRegular"/>
              </a:rPr>
              <a:t>is  </a:t>
            </a:r>
            <a:r>
              <a:rPr sz="3500" spc="10" dirty="0">
                <a:latin typeface="RobotoRegular"/>
                <a:cs typeface="RobotoRegular"/>
              </a:rPr>
              <a:t>more common)</a:t>
            </a:r>
            <a:endParaRPr sz="350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3235"/>
              </a:spcBef>
              <a:buChar char="•"/>
              <a:tabLst>
                <a:tab pos="264795" algn="l"/>
              </a:tabLst>
            </a:pPr>
            <a:r>
              <a:rPr sz="3500" spc="25" dirty="0">
                <a:latin typeface="RobotoRegular"/>
                <a:cs typeface="RobotoRegular"/>
              </a:rPr>
              <a:t>But </a:t>
            </a:r>
            <a:r>
              <a:rPr sz="3500" spc="30" dirty="0">
                <a:latin typeface="RobotoRegular"/>
                <a:cs typeface="RobotoRegular"/>
              </a:rPr>
              <a:t>urine </a:t>
            </a:r>
            <a:r>
              <a:rPr sz="3500" spc="10" dirty="0">
                <a:latin typeface="RobotoRegular"/>
                <a:cs typeface="RobotoRegular"/>
              </a:rPr>
              <a:t>output </a:t>
            </a:r>
            <a:r>
              <a:rPr sz="3500" spc="5" dirty="0">
                <a:latin typeface="RobotoRegular"/>
                <a:cs typeface="RobotoRegular"/>
              </a:rPr>
              <a:t>can </a:t>
            </a:r>
            <a:r>
              <a:rPr sz="3500" spc="15" dirty="0">
                <a:latin typeface="RobotoRegular"/>
                <a:cs typeface="RobotoRegular"/>
              </a:rPr>
              <a:t>be </a:t>
            </a:r>
            <a:r>
              <a:rPr sz="3500" spc="5" dirty="0">
                <a:latin typeface="RobotoRegular"/>
                <a:cs typeface="RobotoRegular"/>
              </a:rPr>
              <a:t>normal </a:t>
            </a:r>
            <a:r>
              <a:rPr sz="3500" spc="-5" dirty="0">
                <a:latin typeface="RobotoRegular"/>
                <a:cs typeface="RobotoRegular"/>
              </a:rPr>
              <a:t>or</a:t>
            </a:r>
            <a:r>
              <a:rPr sz="3500" spc="-35" dirty="0">
                <a:latin typeface="RobotoRegular"/>
                <a:cs typeface="RobotoRegular"/>
              </a:rPr>
              <a:t> </a:t>
            </a:r>
            <a:r>
              <a:rPr sz="3500" spc="25" dirty="0">
                <a:latin typeface="RobotoRegular"/>
                <a:cs typeface="RobotoRegular"/>
              </a:rPr>
              <a:t>high</a:t>
            </a:r>
            <a:endParaRPr sz="350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052" y="484350"/>
            <a:ext cx="878332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135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Regardless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25" dirty="0">
                <a:latin typeface="RobotoRegular"/>
                <a:cs typeface="RobotoRegular"/>
              </a:rPr>
              <a:t>volume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5" dirty="0">
                <a:latin typeface="RobotoRegular"/>
                <a:cs typeface="RobotoRegular"/>
              </a:rPr>
              <a:t>urine </a:t>
            </a:r>
            <a:r>
              <a:rPr sz="3050" spc="20" dirty="0">
                <a:latin typeface="RobotoRegular"/>
                <a:cs typeface="RobotoRegular"/>
              </a:rPr>
              <a:t>excreted,</a:t>
            </a:r>
            <a:r>
              <a:rPr sz="3050" spc="170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there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052" y="680259"/>
            <a:ext cx="8667750" cy="323850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264160" marR="720090" indent="-63500" algn="just">
              <a:lnSpc>
                <a:spcPct val="86100"/>
              </a:lnSpc>
              <a:spcBef>
                <a:spcPts val="905"/>
              </a:spcBef>
            </a:pPr>
            <a:r>
              <a:rPr sz="7275" spc="-367" baseline="-2290" dirty="0">
                <a:latin typeface="RobotoRegular"/>
                <a:cs typeface="RobotoRegular"/>
              </a:rPr>
              <a:t>.</a:t>
            </a:r>
            <a:r>
              <a:rPr sz="3050" spc="-245" dirty="0">
                <a:latin typeface="RobotoRegular"/>
                <a:cs typeface="RobotoRegular"/>
              </a:rPr>
              <a:t>is </a:t>
            </a:r>
            <a:r>
              <a:rPr sz="3050" spc="15" dirty="0">
                <a:latin typeface="RobotoRegular"/>
                <a:cs typeface="RobotoRegular"/>
              </a:rPr>
              <a:t>a </a:t>
            </a:r>
            <a:r>
              <a:rPr sz="3050" spc="-5" dirty="0">
                <a:latin typeface="RobotoRegular"/>
                <a:cs typeface="RobotoRegular"/>
              </a:rPr>
              <a:t>rising </a:t>
            </a:r>
            <a:r>
              <a:rPr sz="3050" spc="-10" dirty="0">
                <a:latin typeface="RobotoRegular"/>
                <a:cs typeface="RobotoRegular"/>
              </a:rPr>
              <a:t>serum </a:t>
            </a:r>
            <a:r>
              <a:rPr sz="3050" dirty="0">
                <a:latin typeface="RobotoRegular"/>
                <a:cs typeface="RobotoRegular"/>
              </a:rPr>
              <a:t>creatinine </a:t>
            </a:r>
            <a:r>
              <a:rPr sz="3050" spc="5" dirty="0">
                <a:latin typeface="RobotoRegular"/>
                <a:cs typeface="RobotoRegular"/>
              </a:rPr>
              <a:t>, </a:t>
            </a:r>
            <a:r>
              <a:rPr sz="3050" dirty="0">
                <a:latin typeface="RobotoRegular"/>
                <a:cs typeface="RobotoRegular"/>
              </a:rPr>
              <a:t>BUN </a:t>
            </a:r>
            <a:r>
              <a:rPr sz="3050" spc="35" dirty="0">
                <a:latin typeface="RobotoRegular"/>
                <a:cs typeface="RobotoRegular"/>
              </a:rPr>
              <a:t>levels </a:t>
            </a:r>
            <a:r>
              <a:rPr sz="3050" spc="-10" dirty="0">
                <a:latin typeface="RobotoRegular"/>
                <a:cs typeface="RobotoRegular"/>
              </a:rPr>
              <a:t>and  </a:t>
            </a:r>
            <a:r>
              <a:rPr sz="3050" spc="5" dirty="0">
                <a:latin typeface="RobotoRegular"/>
                <a:cs typeface="RobotoRegular"/>
              </a:rPr>
              <a:t>retention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5" dirty="0">
                <a:latin typeface="RobotoRegular"/>
                <a:cs typeface="RobotoRegular"/>
              </a:rPr>
              <a:t>other </a:t>
            </a:r>
            <a:r>
              <a:rPr sz="3050" spc="25" dirty="0">
                <a:latin typeface="RobotoRegular"/>
                <a:cs typeface="RobotoRegular"/>
              </a:rPr>
              <a:t>metabolic </a:t>
            </a:r>
            <a:r>
              <a:rPr sz="3050" spc="-5" dirty="0">
                <a:latin typeface="RobotoRegular"/>
                <a:cs typeface="RobotoRegular"/>
              </a:rPr>
              <a:t>waste </a:t>
            </a:r>
            <a:r>
              <a:rPr sz="3050" spc="10" dirty="0">
                <a:latin typeface="RobotoRegular"/>
                <a:cs typeface="RobotoRegular"/>
              </a:rPr>
              <a:t>products  </a:t>
            </a:r>
            <a:r>
              <a:rPr sz="3050" spc="20" dirty="0">
                <a:latin typeface="RobotoRegular"/>
                <a:cs typeface="RobotoRegular"/>
              </a:rPr>
              <a:t>(azotemia) </a:t>
            </a:r>
            <a:r>
              <a:rPr sz="3050" spc="10" dirty="0">
                <a:latin typeface="RobotoRegular"/>
                <a:cs typeface="RobotoRegular"/>
              </a:rPr>
              <a:t>normally </a:t>
            </a:r>
            <a:r>
              <a:rPr sz="3050" spc="15" dirty="0">
                <a:latin typeface="RobotoRegular"/>
                <a:cs typeface="RobotoRegular"/>
              </a:rPr>
              <a:t>excreted </a:t>
            </a:r>
            <a:r>
              <a:rPr sz="3050" spc="30" dirty="0">
                <a:latin typeface="RobotoRegular"/>
                <a:cs typeface="RobotoRegular"/>
              </a:rPr>
              <a:t>by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kidneys</a:t>
            </a:r>
            <a:endParaRPr sz="30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5"/>
              </a:spcBef>
              <a:buChar char="•"/>
              <a:tabLst>
                <a:tab pos="264795" algn="l"/>
                <a:tab pos="5386070" algn="l"/>
              </a:tabLst>
            </a:pPr>
            <a:r>
              <a:rPr sz="3050" spc="5" dirty="0">
                <a:latin typeface="RobotoRegular"/>
                <a:cs typeface="RobotoRegular"/>
              </a:rPr>
              <a:t>Therefore</a:t>
            </a:r>
            <a:r>
              <a:rPr sz="3050" spc="55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current</a:t>
            </a:r>
            <a:r>
              <a:rPr sz="3050" spc="2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deﬁnitions	emphasize </a:t>
            </a:r>
            <a:r>
              <a:rPr sz="3050" spc="20" dirty="0">
                <a:latin typeface="RobotoRegular"/>
                <a:cs typeface="RobotoRegular"/>
              </a:rPr>
              <a:t>on </a:t>
            </a:r>
            <a:r>
              <a:rPr sz="3050" spc="15" dirty="0">
                <a:latin typeface="RobotoRegular"/>
                <a:cs typeface="RobotoRegular"/>
              </a:rPr>
              <a:t>a  </a:t>
            </a:r>
            <a:r>
              <a:rPr sz="3050" spc="-5" dirty="0">
                <a:latin typeface="RobotoRegular"/>
                <a:cs typeface="RobotoRegular"/>
              </a:rPr>
              <a:t>measurable </a:t>
            </a:r>
            <a:r>
              <a:rPr sz="3050" dirty="0">
                <a:latin typeface="RobotoRegular"/>
                <a:cs typeface="RobotoRegular"/>
              </a:rPr>
              <a:t>increase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10" dirty="0">
                <a:latin typeface="RobotoRegular"/>
                <a:cs typeface="RobotoRegular"/>
              </a:rPr>
              <a:t>the serum </a:t>
            </a:r>
            <a:r>
              <a:rPr sz="3050" dirty="0">
                <a:latin typeface="RobotoRegular"/>
                <a:cs typeface="RobotoRegular"/>
              </a:rPr>
              <a:t>creatinine (Cr)  </a:t>
            </a:r>
            <a:r>
              <a:rPr sz="3050" spc="-5" dirty="0">
                <a:latin typeface="RobotoRegular"/>
                <a:cs typeface="RobotoRegular"/>
              </a:rPr>
              <a:t>concentration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65" y="703175"/>
            <a:ext cx="1879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dirty="0">
                <a:latin typeface="RobotoRegular"/>
                <a:cs typeface="RobotoRegular"/>
              </a:rPr>
              <a:t>.</a:t>
            </a:r>
            <a:endParaRPr sz="48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052" y="1547854"/>
            <a:ext cx="8741410" cy="343471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626110" indent="-252095">
              <a:lnSpc>
                <a:spcPts val="3310"/>
              </a:lnSpc>
              <a:spcBef>
                <a:spcPts val="535"/>
              </a:spcBef>
              <a:buChar char="•"/>
              <a:tabLst>
                <a:tab pos="264795" algn="l"/>
                <a:tab pos="3664585" algn="l"/>
              </a:tabLst>
            </a:pPr>
            <a:r>
              <a:rPr sz="3050" spc="15" dirty="0">
                <a:latin typeface="RobotoRegular"/>
                <a:cs typeface="RobotoRegular"/>
              </a:rPr>
              <a:t>Pre-renal:Impaired	</a:t>
            </a:r>
            <a:r>
              <a:rPr sz="3050" spc="-10" dirty="0">
                <a:latin typeface="RobotoRegular"/>
                <a:cs typeface="RobotoRegular"/>
              </a:rPr>
              <a:t>renal </a:t>
            </a:r>
            <a:r>
              <a:rPr sz="3050" spc="25" dirty="0">
                <a:latin typeface="RobotoRegular"/>
                <a:cs typeface="RobotoRegular"/>
              </a:rPr>
              <a:t>blood ﬂow </a:t>
            </a:r>
            <a:r>
              <a:rPr sz="3050" spc="35" dirty="0">
                <a:latin typeface="Noto Sans Symbols"/>
                <a:cs typeface="Noto Sans Symbols"/>
              </a:rPr>
              <a:t>→ </a:t>
            </a:r>
            <a:r>
              <a:rPr sz="3050" spc="5" dirty="0">
                <a:latin typeface="RobotoRegular"/>
                <a:cs typeface="RobotoRegular"/>
              </a:rPr>
              <a:t>to  </a:t>
            </a:r>
            <a:r>
              <a:rPr sz="3050" spc="15" dirty="0">
                <a:latin typeface="RobotoRegular"/>
                <a:cs typeface="RobotoRegular"/>
              </a:rPr>
              <a:t>decreased </a:t>
            </a:r>
            <a:r>
              <a:rPr sz="3050" spc="10" dirty="0">
                <a:latin typeface="RobotoRegular"/>
                <a:cs typeface="RobotoRegular"/>
              </a:rPr>
              <a:t>Glomerular perfusion </a:t>
            </a:r>
            <a:r>
              <a:rPr sz="3050" spc="-10" dirty="0">
                <a:latin typeface="RobotoRegular"/>
                <a:cs typeface="RobotoRegular"/>
              </a:rPr>
              <a:t>and</a:t>
            </a:r>
            <a:r>
              <a:rPr sz="3050" spc="-55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ﬁltration</a:t>
            </a:r>
            <a:endParaRPr sz="30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RobotoRegular"/>
              <a:buChar char="•"/>
            </a:pPr>
            <a:endParaRPr sz="270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buChar char="•"/>
              <a:tabLst>
                <a:tab pos="264795" algn="l"/>
              </a:tabLst>
            </a:pPr>
            <a:r>
              <a:rPr sz="3050" spc="-20" dirty="0">
                <a:latin typeface="RobotoRegular"/>
                <a:cs typeface="RobotoRegular"/>
              </a:rPr>
              <a:t>Intrarenal </a:t>
            </a:r>
            <a:r>
              <a:rPr sz="3050" dirty="0">
                <a:latin typeface="RobotoRegular"/>
                <a:cs typeface="RobotoRegular"/>
              </a:rPr>
              <a:t>(intrinsic </a:t>
            </a:r>
            <a:r>
              <a:rPr sz="3050" spc="-10" dirty="0">
                <a:latin typeface="RobotoRegular"/>
                <a:cs typeface="RobotoRegular"/>
              </a:rPr>
              <a:t>renal </a:t>
            </a:r>
            <a:r>
              <a:rPr sz="3050" spc="10" dirty="0">
                <a:latin typeface="RobotoRegular"/>
                <a:cs typeface="RobotoRegular"/>
              </a:rPr>
              <a:t>disease)-actual </a:t>
            </a:r>
            <a:r>
              <a:rPr sz="3050" spc="25" dirty="0">
                <a:latin typeface="RobotoRegular"/>
                <a:cs typeface="RobotoRegular"/>
              </a:rPr>
              <a:t>damage 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10" dirty="0">
                <a:latin typeface="RobotoRegular"/>
                <a:cs typeface="RobotoRegular"/>
              </a:rPr>
              <a:t>renal tissue </a:t>
            </a:r>
            <a:r>
              <a:rPr sz="3050" spc="15" dirty="0">
                <a:latin typeface="RobotoRegular"/>
                <a:cs typeface="RobotoRegular"/>
              </a:rPr>
              <a:t>leading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dirty="0">
                <a:latin typeface="RobotoRegular"/>
                <a:cs typeface="RobotoRegular"/>
              </a:rPr>
              <a:t>dysfunctional</a:t>
            </a:r>
            <a:r>
              <a:rPr sz="3050" spc="160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nephron</a:t>
            </a:r>
            <a:endParaRPr sz="30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RobotoRegular"/>
              <a:buChar char="•"/>
            </a:pPr>
            <a:endParaRPr sz="2700">
              <a:latin typeface="RobotoRegular"/>
              <a:cs typeface="RobotoRegular"/>
            </a:endParaRPr>
          </a:p>
          <a:p>
            <a:pPr marL="264160" marR="633730" indent="-252095">
              <a:lnSpc>
                <a:spcPts val="3310"/>
              </a:lnSpc>
              <a:spcBef>
                <a:spcPts val="5"/>
              </a:spcBef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Post-renal- </a:t>
            </a:r>
            <a:r>
              <a:rPr sz="3050" spc="25" dirty="0">
                <a:latin typeface="RobotoRegular"/>
                <a:cs typeface="RobotoRegular"/>
              </a:rPr>
              <a:t>involve </a:t>
            </a:r>
            <a:r>
              <a:rPr sz="3050" spc="15" dirty="0">
                <a:latin typeface="RobotoRegular"/>
                <a:cs typeface="RobotoRegular"/>
              </a:rPr>
              <a:t>mechanical </a:t>
            </a:r>
            <a:r>
              <a:rPr sz="3050" spc="5" dirty="0">
                <a:latin typeface="RobotoRegular"/>
                <a:cs typeface="RobotoRegular"/>
              </a:rPr>
              <a:t>obstruction to  </a:t>
            </a:r>
            <a:r>
              <a:rPr sz="3050" spc="-15" dirty="0">
                <a:latin typeface="RobotoRegular"/>
                <a:cs typeface="RobotoRegular"/>
              </a:rPr>
              <a:t>urine</a:t>
            </a:r>
            <a:r>
              <a:rPr sz="3050" spc="2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outﬂow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81191" y="647793"/>
            <a:ext cx="4317365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20" dirty="0"/>
              <a:t>Clinical</a:t>
            </a:r>
            <a:r>
              <a:rPr sz="3500" spc="-10" dirty="0"/>
              <a:t> </a:t>
            </a:r>
            <a:r>
              <a:rPr sz="3500" spc="15" dirty="0"/>
              <a:t>Classiﬁcation</a:t>
            </a:r>
            <a:endParaRPr sz="3500"/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130" y="2171877"/>
            <a:ext cx="15811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10" dirty="0">
                <a:latin typeface="RobotoRegular"/>
                <a:cs typeface="RobotoRegular"/>
              </a:rPr>
              <a:t>•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130" y="3730844"/>
            <a:ext cx="8795385" cy="21844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10" dirty="0">
                <a:latin typeface="RobotoRegular"/>
                <a:cs typeface="RobotoRegular"/>
              </a:rPr>
              <a:t>a).</a:t>
            </a:r>
            <a:r>
              <a:rPr sz="3050" spc="-35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Hypovoleamia</a:t>
            </a:r>
            <a:endParaRPr sz="3050">
              <a:latin typeface="RobotoRegular"/>
              <a:cs typeface="RobotoRegular"/>
            </a:endParaRPr>
          </a:p>
          <a:p>
            <a:pPr marL="516255">
              <a:lnSpc>
                <a:spcPct val="100000"/>
              </a:lnSpc>
              <a:spcBef>
                <a:spcPts val="140"/>
              </a:spcBef>
            </a:pPr>
            <a:r>
              <a:rPr sz="3975" spc="-187" baseline="1048" dirty="0">
                <a:latin typeface="Wingdings"/>
                <a:cs typeface="Wingdings"/>
              </a:rPr>
              <a:t></a:t>
            </a:r>
            <a:r>
              <a:rPr sz="2700" i="1" spc="-125" dirty="0">
                <a:latin typeface="RobotoRegular"/>
                <a:cs typeface="RobotoRegular"/>
              </a:rPr>
              <a:t>Renal </a:t>
            </a:r>
            <a:r>
              <a:rPr sz="2700" i="1" spc="-30" dirty="0">
                <a:latin typeface="RobotoRegular"/>
                <a:cs typeface="RobotoRegular"/>
              </a:rPr>
              <a:t>losses </a:t>
            </a:r>
            <a:r>
              <a:rPr sz="2700" i="1" spc="-20" dirty="0">
                <a:latin typeface="RobotoRegular"/>
                <a:cs typeface="RobotoRegular"/>
              </a:rPr>
              <a:t>(diuretics,</a:t>
            </a:r>
            <a:r>
              <a:rPr sz="2700" i="1" spc="130" dirty="0">
                <a:latin typeface="RobotoRegular"/>
                <a:cs typeface="RobotoRegular"/>
              </a:rPr>
              <a:t> </a:t>
            </a:r>
            <a:r>
              <a:rPr sz="2700" i="1" spc="-35" dirty="0">
                <a:latin typeface="RobotoRegular"/>
                <a:cs typeface="RobotoRegular"/>
              </a:rPr>
              <a:t>polyuria)</a:t>
            </a:r>
            <a:endParaRPr sz="2700">
              <a:latin typeface="RobotoRegular"/>
              <a:cs typeface="RobotoRegular"/>
            </a:endParaRPr>
          </a:p>
          <a:p>
            <a:pPr marL="516255">
              <a:lnSpc>
                <a:spcPct val="100000"/>
              </a:lnSpc>
              <a:spcBef>
                <a:spcPts val="65"/>
              </a:spcBef>
            </a:pPr>
            <a:r>
              <a:rPr sz="3975" spc="-359" baseline="1048" dirty="0">
                <a:latin typeface="Wingdings"/>
                <a:cs typeface="Wingdings"/>
              </a:rPr>
              <a:t></a:t>
            </a:r>
            <a:r>
              <a:rPr sz="2700" i="1" spc="-240" dirty="0">
                <a:latin typeface="RobotoRegular"/>
                <a:cs typeface="RobotoRegular"/>
              </a:rPr>
              <a:t>GI </a:t>
            </a:r>
            <a:r>
              <a:rPr sz="2700" i="1" spc="-30" dirty="0">
                <a:latin typeface="RobotoRegular"/>
                <a:cs typeface="RobotoRegular"/>
              </a:rPr>
              <a:t>losses </a:t>
            </a:r>
            <a:r>
              <a:rPr sz="2700" i="1" spc="-35" dirty="0">
                <a:latin typeface="RobotoRegular"/>
                <a:cs typeface="RobotoRegular"/>
              </a:rPr>
              <a:t>(vomiting,</a:t>
            </a:r>
            <a:r>
              <a:rPr sz="2700" i="1" spc="-155" dirty="0">
                <a:latin typeface="RobotoRegular"/>
                <a:cs typeface="RobotoRegular"/>
              </a:rPr>
              <a:t> </a:t>
            </a:r>
            <a:r>
              <a:rPr sz="2700" i="1" spc="-25" dirty="0">
                <a:latin typeface="RobotoRegular"/>
                <a:cs typeface="RobotoRegular"/>
              </a:rPr>
              <a:t>diarrhea)</a:t>
            </a:r>
            <a:endParaRPr sz="2700">
              <a:latin typeface="RobotoRegular"/>
              <a:cs typeface="RobotoRegular"/>
            </a:endParaRPr>
          </a:p>
          <a:p>
            <a:pPr marL="516255">
              <a:lnSpc>
                <a:spcPct val="100000"/>
              </a:lnSpc>
              <a:spcBef>
                <a:spcPts val="65"/>
              </a:spcBef>
            </a:pPr>
            <a:r>
              <a:rPr sz="3975" spc="-135" baseline="1048" dirty="0">
                <a:latin typeface="Wingdings"/>
                <a:cs typeface="Wingdings"/>
              </a:rPr>
              <a:t></a:t>
            </a:r>
            <a:r>
              <a:rPr sz="2700" i="1" spc="-90" dirty="0">
                <a:latin typeface="RobotoRegular"/>
                <a:cs typeface="RobotoRegular"/>
              </a:rPr>
              <a:t>Cutaneous </a:t>
            </a:r>
            <a:r>
              <a:rPr sz="2700" i="1" spc="-30" dirty="0">
                <a:latin typeface="RobotoRegular"/>
                <a:cs typeface="RobotoRegular"/>
              </a:rPr>
              <a:t>losses </a:t>
            </a:r>
            <a:r>
              <a:rPr sz="2700" i="1" spc="-55" dirty="0">
                <a:latin typeface="RobotoRegular"/>
                <a:cs typeface="RobotoRegular"/>
              </a:rPr>
              <a:t>(burns, </a:t>
            </a:r>
            <a:r>
              <a:rPr sz="2700" i="1" spc="-40" dirty="0">
                <a:latin typeface="RobotoRegular"/>
                <a:cs typeface="RobotoRegular"/>
              </a:rPr>
              <a:t>Stevens-Johnson</a:t>
            </a:r>
            <a:r>
              <a:rPr sz="2700" i="1" spc="85" dirty="0">
                <a:latin typeface="RobotoRegular"/>
                <a:cs typeface="RobotoRegular"/>
              </a:rPr>
              <a:t> </a:t>
            </a:r>
            <a:r>
              <a:rPr sz="2700" i="1" spc="-35" dirty="0">
                <a:latin typeface="RobotoRegular"/>
                <a:cs typeface="RobotoRegular"/>
              </a:rPr>
              <a:t>syndrome)</a:t>
            </a:r>
            <a:endParaRPr sz="2700">
              <a:latin typeface="RobotoRegular"/>
              <a:cs typeface="RobotoRegular"/>
            </a:endParaRPr>
          </a:p>
          <a:p>
            <a:pPr marL="516255">
              <a:lnSpc>
                <a:spcPct val="100000"/>
              </a:lnSpc>
              <a:spcBef>
                <a:spcPts val="65"/>
              </a:spcBef>
            </a:pPr>
            <a:r>
              <a:rPr sz="3975" spc="-142" baseline="1048" dirty="0">
                <a:latin typeface="Wingdings"/>
                <a:cs typeface="Wingdings"/>
              </a:rPr>
              <a:t></a:t>
            </a:r>
            <a:r>
              <a:rPr sz="2700" i="1" spc="-95" dirty="0">
                <a:latin typeface="RobotoRegular"/>
                <a:cs typeface="RobotoRegular"/>
              </a:rPr>
              <a:t>Hemorrhage</a:t>
            </a:r>
            <a:endParaRPr sz="270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56643" y="232465"/>
            <a:ext cx="204216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20" dirty="0"/>
              <a:t>PRE</a:t>
            </a:r>
            <a:r>
              <a:rPr sz="3050" spc="-50" dirty="0"/>
              <a:t> </a:t>
            </a:r>
            <a:r>
              <a:rPr sz="3050" spc="10" dirty="0"/>
              <a:t>RENAL</a:t>
            </a:r>
            <a:endParaRPr sz="3050"/>
          </a:p>
        </p:txBody>
      </p:sp>
      <p:sp>
        <p:nvSpPr>
          <p:cNvPr id="5" name="object 5"/>
          <p:cNvSpPr txBox="1"/>
          <p:nvPr/>
        </p:nvSpPr>
        <p:spPr>
          <a:xfrm>
            <a:off x="402730" y="568310"/>
            <a:ext cx="895159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4335" indent="-356870">
              <a:lnSpc>
                <a:spcPct val="100000"/>
              </a:lnSpc>
              <a:spcBef>
                <a:spcPts val="95"/>
              </a:spcBef>
              <a:buSzPct val="62886"/>
              <a:buChar char="•"/>
              <a:tabLst>
                <a:tab pos="394335" algn="l"/>
                <a:tab pos="394970" algn="l"/>
              </a:tabLst>
            </a:pPr>
            <a:r>
              <a:rPr sz="7275" spc="187" baseline="-12027" dirty="0">
                <a:latin typeface="RobotoRegular"/>
                <a:cs typeface="RobotoRegular"/>
              </a:rPr>
              <a:t>.</a:t>
            </a:r>
            <a:r>
              <a:rPr sz="3050" spc="125" dirty="0">
                <a:latin typeface="RobotoRegular"/>
                <a:cs typeface="RobotoRegular"/>
              </a:rPr>
              <a:t>It </a:t>
            </a:r>
            <a:r>
              <a:rPr sz="3050" spc="-5" dirty="0">
                <a:latin typeface="RobotoRegular"/>
                <a:cs typeface="RobotoRegular"/>
              </a:rPr>
              <a:t>results </a:t>
            </a:r>
            <a:r>
              <a:rPr sz="3050" spc="10" dirty="0">
                <a:latin typeface="RobotoRegular"/>
                <a:cs typeface="RobotoRegular"/>
              </a:rPr>
              <a:t>from </a:t>
            </a:r>
            <a:r>
              <a:rPr sz="3050" spc="20" dirty="0">
                <a:latin typeface="RobotoRegular"/>
                <a:cs typeface="RobotoRegular"/>
              </a:rPr>
              <a:t>impaired </a:t>
            </a:r>
            <a:r>
              <a:rPr sz="3050" spc="25" dirty="0">
                <a:latin typeface="RobotoRegular"/>
                <a:cs typeface="RobotoRegular"/>
              </a:rPr>
              <a:t>blood ﬂow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-5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kidney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7872" y="1212011"/>
            <a:ext cx="8223250" cy="189547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310"/>
              </a:lnSpc>
              <a:spcBef>
                <a:spcPts val="535"/>
              </a:spcBef>
            </a:pPr>
            <a:r>
              <a:rPr sz="3050" spc="-5" dirty="0">
                <a:latin typeface="RobotoRegular"/>
                <a:cs typeface="RobotoRegular"/>
              </a:rPr>
              <a:t>causing </a:t>
            </a:r>
            <a:r>
              <a:rPr sz="3050" spc="5" dirty="0">
                <a:latin typeface="RobotoRegular"/>
                <a:cs typeface="RobotoRegular"/>
              </a:rPr>
              <a:t>hypo </a:t>
            </a:r>
            <a:r>
              <a:rPr sz="3050" spc="10" dirty="0">
                <a:latin typeface="RobotoRegular"/>
                <a:cs typeface="RobotoRegular"/>
              </a:rPr>
              <a:t>perfusion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kidney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spc="15" dirty="0">
                <a:latin typeface="RobotoRegular"/>
                <a:cs typeface="RobotoRegular"/>
              </a:rPr>
              <a:t>reduced  glomerular </a:t>
            </a:r>
            <a:r>
              <a:rPr sz="3050" spc="-5" dirty="0">
                <a:latin typeface="RobotoRegular"/>
                <a:cs typeface="RobotoRegular"/>
              </a:rPr>
              <a:t>ﬁltration</a:t>
            </a:r>
            <a:r>
              <a:rPr sz="3050" spc="-95" dirty="0">
                <a:latin typeface="RobotoRegular"/>
                <a:cs typeface="RobotoRegular"/>
              </a:rPr>
              <a:t> </a:t>
            </a:r>
            <a:r>
              <a:rPr sz="3050" spc="-25" dirty="0">
                <a:latin typeface="RobotoRegular"/>
                <a:cs typeface="RobotoRegular"/>
              </a:rPr>
              <a:t>rate.</a:t>
            </a:r>
            <a:endParaRPr sz="3050">
              <a:latin typeface="RobotoRegular"/>
              <a:cs typeface="RobotoRegular"/>
            </a:endParaRPr>
          </a:p>
          <a:p>
            <a:pPr marL="12700" marR="87630">
              <a:lnSpc>
                <a:spcPts val="3310"/>
              </a:lnSpc>
              <a:spcBef>
                <a:spcPts val="1095"/>
              </a:spcBef>
              <a:tabLst>
                <a:tab pos="1817370" algn="l"/>
              </a:tabLst>
            </a:pPr>
            <a:r>
              <a:rPr sz="3050" spc="35" dirty="0">
                <a:latin typeface="RobotoRegular"/>
                <a:cs typeface="RobotoRegular"/>
              </a:rPr>
              <a:t>Common	</a:t>
            </a:r>
            <a:r>
              <a:rPr sz="3050" spc="20" dirty="0">
                <a:latin typeface="RobotoRegular"/>
                <a:cs typeface="RobotoRegular"/>
              </a:rPr>
              <a:t>clinical </a:t>
            </a:r>
            <a:r>
              <a:rPr sz="3050" spc="-5" dirty="0">
                <a:latin typeface="RobotoRegular"/>
                <a:cs typeface="RobotoRegular"/>
              </a:rPr>
              <a:t>situations </a:t>
            </a:r>
            <a:r>
              <a:rPr sz="3050" spc="-10" dirty="0">
                <a:latin typeface="RobotoRegular"/>
                <a:cs typeface="RobotoRegular"/>
              </a:rPr>
              <a:t>that </a:t>
            </a:r>
            <a:r>
              <a:rPr sz="3050" spc="20" dirty="0">
                <a:latin typeface="RobotoRegular"/>
                <a:cs typeface="RobotoRegular"/>
              </a:rPr>
              <a:t>can </a:t>
            </a:r>
            <a:r>
              <a:rPr sz="3050" dirty="0">
                <a:latin typeface="RobotoRegular"/>
                <a:cs typeface="RobotoRegular"/>
              </a:rPr>
              <a:t>cause </a:t>
            </a:r>
            <a:r>
              <a:rPr sz="3050" spc="5" dirty="0">
                <a:latin typeface="RobotoRegular"/>
                <a:cs typeface="RobotoRegular"/>
              </a:rPr>
              <a:t>pre  </a:t>
            </a:r>
            <a:r>
              <a:rPr sz="3050" spc="-10" dirty="0">
                <a:latin typeface="RobotoRegular"/>
                <a:cs typeface="RobotoRegular"/>
              </a:rPr>
              <a:t>renal </a:t>
            </a:r>
            <a:r>
              <a:rPr sz="3050" dirty="0">
                <a:latin typeface="RobotoRegular"/>
                <a:cs typeface="RobotoRegular"/>
              </a:rPr>
              <a:t>ARF </a:t>
            </a:r>
            <a:r>
              <a:rPr sz="3050" spc="-15" dirty="0">
                <a:latin typeface="RobotoRegular"/>
                <a:cs typeface="RobotoRegular"/>
              </a:rPr>
              <a:t>are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65" y="703175"/>
            <a:ext cx="1879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dirty="0">
                <a:latin typeface="RobotoRegular"/>
                <a:cs typeface="RobotoRegular"/>
              </a:rPr>
              <a:t>.</a:t>
            </a:r>
            <a:endParaRPr sz="48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286" y="0"/>
            <a:ext cx="8794750" cy="780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4345" indent="-462280">
              <a:lnSpc>
                <a:spcPts val="2940"/>
              </a:lnSpc>
              <a:spcBef>
                <a:spcPts val="95"/>
              </a:spcBef>
              <a:buAutoNum type="alphaLcParenR" startAt="2"/>
              <a:tabLst>
                <a:tab pos="474980" algn="l"/>
              </a:tabLst>
            </a:pPr>
            <a:r>
              <a:rPr sz="2650" spc="5" dirty="0">
                <a:latin typeface="RobotoRegular"/>
                <a:cs typeface="RobotoRegular"/>
              </a:rPr>
              <a:t>Decreased cardiac</a:t>
            </a:r>
            <a:r>
              <a:rPr sz="2650" spc="95" dirty="0">
                <a:latin typeface="RobotoRegular"/>
                <a:cs typeface="RobotoRegular"/>
              </a:rPr>
              <a:t> </a:t>
            </a:r>
            <a:r>
              <a:rPr sz="2650" spc="-15" dirty="0">
                <a:latin typeface="RobotoRegular"/>
                <a:cs typeface="RobotoRegular"/>
              </a:rPr>
              <a:t>output</a:t>
            </a:r>
            <a:endParaRPr sz="2650">
              <a:latin typeface="RobotoRegular"/>
              <a:cs typeface="RobotoRegular"/>
            </a:endParaRPr>
          </a:p>
          <a:p>
            <a:pPr marL="690880" lvl="1" indent="-175260">
              <a:lnSpc>
                <a:spcPts val="3000"/>
              </a:lnSpc>
              <a:buSzPct val="98148"/>
              <a:buFont typeface="Wingdings"/>
              <a:buChar char=""/>
              <a:tabLst>
                <a:tab pos="691515" algn="l"/>
              </a:tabLst>
            </a:pPr>
            <a:r>
              <a:rPr sz="2700" i="1" spc="-10" dirty="0">
                <a:latin typeface="RobotoRegular"/>
                <a:cs typeface="RobotoRegular"/>
              </a:rPr>
              <a:t>Heart </a:t>
            </a:r>
            <a:r>
              <a:rPr sz="2700" i="1" spc="-25" dirty="0">
                <a:latin typeface="RobotoRegular"/>
                <a:cs typeface="RobotoRegular"/>
              </a:rPr>
              <a:t>failure, myocardial infarction, </a:t>
            </a:r>
            <a:r>
              <a:rPr sz="2700" i="1" spc="-20" dirty="0">
                <a:latin typeface="RobotoRegular"/>
                <a:cs typeface="RobotoRegular"/>
              </a:rPr>
              <a:t>cardiogenic</a:t>
            </a:r>
            <a:r>
              <a:rPr sz="2700" i="1" spc="195" dirty="0">
                <a:latin typeface="RobotoRegular"/>
                <a:cs typeface="RobotoRegular"/>
              </a:rPr>
              <a:t> </a:t>
            </a:r>
            <a:r>
              <a:rPr sz="2700" i="1" spc="-30" dirty="0">
                <a:latin typeface="RobotoRegular"/>
                <a:cs typeface="RobotoRegular"/>
              </a:rPr>
              <a:t>shock</a:t>
            </a:r>
            <a:endParaRPr sz="270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052" y="674401"/>
            <a:ext cx="3172460" cy="441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7325" indent="-175260">
              <a:lnSpc>
                <a:spcPct val="100000"/>
              </a:lnSpc>
              <a:spcBef>
                <a:spcPts val="125"/>
              </a:spcBef>
              <a:buSzPct val="98148"/>
              <a:buFont typeface="Wingdings"/>
              <a:buChar char=""/>
              <a:tabLst>
                <a:tab pos="187960" algn="l"/>
              </a:tabLst>
            </a:pPr>
            <a:r>
              <a:rPr sz="2700" i="1" spc="-40" dirty="0">
                <a:latin typeface="RobotoRegular"/>
                <a:cs typeface="RobotoRegular"/>
              </a:rPr>
              <a:t>Pulmonary</a:t>
            </a:r>
            <a:r>
              <a:rPr sz="2700" i="1" spc="-95" dirty="0">
                <a:latin typeface="RobotoRegular"/>
                <a:cs typeface="RobotoRegular"/>
              </a:rPr>
              <a:t> </a:t>
            </a:r>
            <a:r>
              <a:rPr sz="2700" i="1" spc="-35" dirty="0">
                <a:latin typeface="RobotoRegular"/>
                <a:cs typeface="RobotoRegular"/>
              </a:rPr>
              <a:t>embolus</a:t>
            </a:r>
            <a:endParaRPr sz="270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052" y="1024239"/>
            <a:ext cx="4346575" cy="441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7325" indent="-175260">
              <a:lnSpc>
                <a:spcPct val="100000"/>
              </a:lnSpc>
              <a:spcBef>
                <a:spcPts val="125"/>
              </a:spcBef>
              <a:buSzPct val="98148"/>
              <a:buFont typeface="Wingdings"/>
              <a:buChar char=""/>
              <a:tabLst>
                <a:tab pos="187960" algn="l"/>
              </a:tabLst>
            </a:pPr>
            <a:r>
              <a:rPr sz="2700" i="1" spc="-20" dirty="0">
                <a:latin typeface="RobotoRegular"/>
                <a:cs typeface="RobotoRegular"/>
              </a:rPr>
              <a:t>Acute </a:t>
            </a:r>
            <a:r>
              <a:rPr sz="2700" i="1" spc="-25" dirty="0">
                <a:latin typeface="RobotoRegular"/>
                <a:cs typeface="RobotoRegular"/>
              </a:rPr>
              <a:t>myocardial</a:t>
            </a:r>
            <a:r>
              <a:rPr sz="2700" i="1" spc="55" dirty="0">
                <a:latin typeface="RobotoRegular"/>
                <a:cs typeface="RobotoRegular"/>
              </a:rPr>
              <a:t> </a:t>
            </a:r>
            <a:r>
              <a:rPr sz="2700" i="1" spc="-25" dirty="0">
                <a:latin typeface="RobotoRegular"/>
                <a:cs typeface="RobotoRegular"/>
              </a:rPr>
              <a:t>infarction</a:t>
            </a:r>
            <a:endParaRPr sz="270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6052" y="1374082"/>
            <a:ext cx="7816215" cy="7912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7325" indent="-175260">
              <a:lnSpc>
                <a:spcPts val="2995"/>
              </a:lnSpc>
              <a:spcBef>
                <a:spcPts val="125"/>
              </a:spcBef>
              <a:buSzPct val="98148"/>
              <a:buFont typeface="Wingdings"/>
              <a:buChar char=""/>
              <a:tabLst>
                <a:tab pos="187960" algn="l"/>
              </a:tabLst>
            </a:pPr>
            <a:r>
              <a:rPr sz="2700" i="1" spc="-40" dirty="0">
                <a:latin typeface="RobotoRegular"/>
                <a:cs typeface="RobotoRegular"/>
              </a:rPr>
              <a:t>Severe </a:t>
            </a:r>
            <a:r>
              <a:rPr sz="2700" i="1" spc="-30" dirty="0">
                <a:latin typeface="RobotoRegular"/>
                <a:cs typeface="RobotoRegular"/>
              </a:rPr>
              <a:t>valvular</a:t>
            </a:r>
            <a:r>
              <a:rPr sz="2700" i="1" spc="30" dirty="0">
                <a:latin typeface="RobotoRegular"/>
                <a:cs typeface="RobotoRegular"/>
              </a:rPr>
              <a:t> </a:t>
            </a:r>
            <a:r>
              <a:rPr sz="2700" i="1" spc="-30" dirty="0">
                <a:latin typeface="RobotoRegular"/>
                <a:cs typeface="RobotoRegular"/>
              </a:rPr>
              <a:t>disease</a:t>
            </a:r>
            <a:endParaRPr sz="2700">
              <a:latin typeface="RobotoRegular"/>
              <a:cs typeface="RobotoRegular"/>
            </a:endParaRPr>
          </a:p>
          <a:p>
            <a:pPr marL="187325" indent="-175260">
              <a:lnSpc>
                <a:spcPts val="2995"/>
              </a:lnSpc>
              <a:buSzPct val="98148"/>
              <a:buFont typeface="Wingdings"/>
              <a:buChar char=""/>
              <a:tabLst>
                <a:tab pos="187960" algn="l"/>
              </a:tabLst>
            </a:pPr>
            <a:r>
              <a:rPr sz="2700" i="1" spc="-30" dirty="0">
                <a:latin typeface="RobotoRegular"/>
                <a:cs typeface="RobotoRegular"/>
              </a:rPr>
              <a:t>Abdominal </a:t>
            </a:r>
            <a:r>
              <a:rPr sz="2700" i="1" spc="-25" dirty="0">
                <a:latin typeface="RobotoRegular"/>
                <a:cs typeface="RobotoRegular"/>
              </a:rPr>
              <a:t>compartment </a:t>
            </a:r>
            <a:r>
              <a:rPr sz="2700" i="1" spc="-40" dirty="0">
                <a:latin typeface="RobotoRegular"/>
                <a:cs typeface="RobotoRegular"/>
              </a:rPr>
              <a:t>syndrome </a:t>
            </a:r>
            <a:r>
              <a:rPr sz="2700" i="1" spc="-35" dirty="0">
                <a:latin typeface="RobotoRegular"/>
                <a:cs typeface="RobotoRegular"/>
              </a:rPr>
              <a:t>(tense</a:t>
            </a:r>
            <a:r>
              <a:rPr sz="2700" i="1" spc="160" dirty="0">
                <a:latin typeface="RobotoRegular"/>
                <a:cs typeface="RobotoRegular"/>
              </a:rPr>
              <a:t> </a:t>
            </a:r>
            <a:r>
              <a:rPr sz="2700" i="1" spc="-25" dirty="0">
                <a:latin typeface="RobotoRegular"/>
                <a:cs typeface="RobotoRegular"/>
              </a:rPr>
              <a:t>ascites)</a:t>
            </a:r>
            <a:endParaRPr sz="2700">
              <a:latin typeface="RobotoRegular"/>
              <a:cs typeface="Roboto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286" y="2573861"/>
            <a:ext cx="3779520" cy="287972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64160" marR="5080" indent="-252095">
              <a:lnSpc>
                <a:spcPts val="2750"/>
              </a:lnSpc>
              <a:spcBef>
                <a:spcPts val="545"/>
              </a:spcBef>
              <a:buAutoNum type="alphaLcParenR" startAt="3"/>
              <a:tabLst>
                <a:tab pos="474980" algn="l"/>
              </a:tabLst>
            </a:pPr>
            <a:r>
              <a:rPr sz="2650" spc="-10" dirty="0">
                <a:latin typeface="RobotoRegular"/>
                <a:cs typeface="RobotoRegular"/>
              </a:rPr>
              <a:t>Systemic </a:t>
            </a:r>
            <a:r>
              <a:rPr sz="2650" spc="10" dirty="0">
                <a:latin typeface="RobotoRegular"/>
                <a:cs typeface="RobotoRegular"/>
              </a:rPr>
              <a:t>vasodilation  </a:t>
            </a:r>
            <a:r>
              <a:rPr sz="2650" spc="5" dirty="0">
                <a:latin typeface="RobotoRegular"/>
                <a:cs typeface="RobotoRegular"/>
              </a:rPr>
              <a:t>vasoconstriction</a:t>
            </a:r>
            <a:endParaRPr sz="2650">
              <a:latin typeface="RobotoRegular"/>
              <a:cs typeface="RobotoRegular"/>
            </a:endParaRPr>
          </a:p>
          <a:p>
            <a:pPr marL="690880" lvl="1" indent="-175260">
              <a:lnSpc>
                <a:spcPts val="2505"/>
              </a:lnSpc>
              <a:buSzPct val="98148"/>
              <a:buFont typeface="Wingdings"/>
              <a:buChar char=""/>
              <a:tabLst>
                <a:tab pos="691515" algn="l"/>
              </a:tabLst>
            </a:pPr>
            <a:r>
              <a:rPr sz="2700" i="1" spc="-45" dirty="0">
                <a:latin typeface="RobotoRegular"/>
                <a:cs typeface="RobotoRegular"/>
              </a:rPr>
              <a:t>Sepsis</a:t>
            </a:r>
            <a:endParaRPr sz="2700">
              <a:latin typeface="RobotoRegular"/>
              <a:cs typeface="RobotoRegular"/>
            </a:endParaRPr>
          </a:p>
          <a:p>
            <a:pPr marL="690880" lvl="1" indent="-175260">
              <a:lnSpc>
                <a:spcPts val="2755"/>
              </a:lnSpc>
              <a:buSzPct val="98148"/>
              <a:buFont typeface="Wingdings"/>
              <a:buChar char=""/>
              <a:tabLst>
                <a:tab pos="691515" algn="l"/>
              </a:tabLst>
            </a:pPr>
            <a:r>
              <a:rPr sz="2700" i="1" spc="-40" dirty="0">
                <a:latin typeface="RobotoRegular"/>
                <a:cs typeface="RobotoRegular"/>
              </a:rPr>
              <a:t>Anaphylaxis</a:t>
            </a:r>
            <a:endParaRPr sz="2700">
              <a:latin typeface="RobotoRegular"/>
              <a:cs typeface="RobotoRegular"/>
            </a:endParaRPr>
          </a:p>
          <a:p>
            <a:pPr marL="690880" lvl="1" indent="-175260">
              <a:lnSpc>
                <a:spcPts val="2755"/>
              </a:lnSpc>
              <a:buSzPct val="98148"/>
              <a:buFont typeface="Wingdings"/>
              <a:buChar char=""/>
              <a:tabLst>
                <a:tab pos="691515" algn="l"/>
              </a:tabLst>
            </a:pPr>
            <a:r>
              <a:rPr sz="2700" i="1" spc="-20" dirty="0">
                <a:latin typeface="RobotoRegular"/>
                <a:cs typeface="RobotoRegular"/>
              </a:rPr>
              <a:t>Anesthetics</a:t>
            </a:r>
            <a:endParaRPr sz="2700">
              <a:latin typeface="RobotoRegular"/>
              <a:cs typeface="RobotoRegular"/>
            </a:endParaRPr>
          </a:p>
          <a:p>
            <a:pPr marL="690880" lvl="1" indent="-175260">
              <a:lnSpc>
                <a:spcPts val="2755"/>
              </a:lnSpc>
              <a:buSzPct val="98148"/>
              <a:buFont typeface="Wingdings"/>
              <a:buChar char=""/>
              <a:tabLst>
                <a:tab pos="691515" algn="l"/>
              </a:tabLst>
            </a:pPr>
            <a:r>
              <a:rPr sz="2700" i="1" spc="-35" dirty="0">
                <a:latin typeface="RobotoRegular"/>
                <a:cs typeface="RobotoRegular"/>
              </a:rPr>
              <a:t>Drug</a:t>
            </a:r>
            <a:r>
              <a:rPr sz="2700" i="1" spc="-70" dirty="0">
                <a:latin typeface="RobotoRegular"/>
                <a:cs typeface="RobotoRegular"/>
              </a:rPr>
              <a:t> </a:t>
            </a:r>
            <a:r>
              <a:rPr sz="2700" i="1" spc="-30" dirty="0">
                <a:latin typeface="RobotoRegular"/>
                <a:cs typeface="RobotoRegular"/>
              </a:rPr>
              <a:t>overdose</a:t>
            </a:r>
            <a:endParaRPr sz="2700">
              <a:latin typeface="RobotoRegular"/>
              <a:cs typeface="RobotoRegular"/>
            </a:endParaRPr>
          </a:p>
          <a:p>
            <a:pPr marL="603885" marR="331470" lvl="1" indent="-87630">
              <a:lnSpc>
                <a:spcPts val="2750"/>
              </a:lnSpc>
              <a:spcBef>
                <a:spcPts val="254"/>
              </a:spcBef>
              <a:buSzPct val="98148"/>
              <a:buFont typeface="Wingdings"/>
              <a:buChar char=""/>
              <a:tabLst>
                <a:tab pos="691515" algn="l"/>
              </a:tabLst>
            </a:pPr>
            <a:r>
              <a:rPr sz="2700" i="1" spc="-30" dirty="0">
                <a:latin typeface="RobotoRegular"/>
                <a:cs typeface="RobotoRegular"/>
              </a:rPr>
              <a:t>Antihypertensive s  </a:t>
            </a:r>
            <a:r>
              <a:rPr sz="2700" i="1" spc="-45" dirty="0">
                <a:latin typeface="RobotoRegular"/>
                <a:cs typeface="RobotoRegular"/>
              </a:rPr>
              <a:t>agents)</a:t>
            </a:r>
            <a:endParaRPr sz="2700">
              <a:latin typeface="RobotoRegular"/>
              <a:cs typeface="Roboto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2347" y="2573861"/>
            <a:ext cx="5136515" cy="3579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dirty="0">
                <a:latin typeface="RobotoRegular"/>
                <a:cs typeface="RobotoRegular"/>
              </a:rPr>
              <a:t>d). </a:t>
            </a:r>
            <a:r>
              <a:rPr sz="2650" spc="-10" dirty="0">
                <a:latin typeface="RobotoRegular"/>
                <a:cs typeface="RobotoRegular"/>
              </a:rPr>
              <a:t>Afferent</a:t>
            </a:r>
            <a:r>
              <a:rPr sz="2650" spc="-20" dirty="0">
                <a:latin typeface="RobotoRegular"/>
                <a:cs typeface="RobotoRegular"/>
              </a:rPr>
              <a:t> </a:t>
            </a:r>
            <a:r>
              <a:rPr sz="2650" spc="15" dirty="0">
                <a:latin typeface="RobotoRegular"/>
                <a:cs typeface="RobotoRegular"/>
              </a:rPr>
              <a:t>arteriolar</a:t>
            </a:r>
            <a:endParaRPr sz="2650">
              <a:latin typeface="RobotoRegular"/>
              <a:cs typeface="RobotoRegular"/>
            </a:endParaRPr>
          </a:p>
          <a:p>
            <a:pPr marL="354965">
              <a:lnSpc>
                <a:spcPts val="2995"/>
              </a:lnSpc>
              <a:spcBef>
                <a:spcPts val="2275"/>
              </a:spcBef>
            </a:pPr>
            <a:r>
              <a:rPr sz="2700" i="1" spc="-25" dirty="0">
                <a:latin typeface="RobotoRegular"/>
                <a:cs typeface="RobotoRegular"/>
              </a:rPr>
              <a:t>-Hypercalcemia</a:t>
            </a:r>
            <a:endParaRPr sz="2700">
              <a:latin typeface="RobotoRegular"/>
              <a:cs typeface="RobotoRegular"/>
            </a:endParaRPr>
          </a:p>
          <a:p>
            <a:pPr marL="1488440" marR="5080" indent="-1162050">
              <a:lnSpc>
                <a:spcPts val="2750"/>
              </a:lnSpc>
              <a:spcBef>
                <a:spcPts val="260"/>
              </a:spcBef>
            </a:pPr>
            <a:r>
              <a:rPr sz="2700" i="1" spc="-35" dirty="0">
                <a:latin typeface="RobotoRegular"/>
                <a:cs typeface="RobotoRegular"/>
              </a:rPr>
              <a:t>-Drugs </a:t>
            </a:r>
            <a:r>
              <a:rPr sz="2700" i="1" spc="-30" dirty="0">
                <a:latin typeface="RobotoRegular"/>
                <a:cs typeface="RobotoRegular"/>
              </a:rPr>
              <a:t>(NSAIDs, </a:t>
            </a:r>
            <a:r>
              <a:rPr sz="2700" i="1" spc="-25" dirty="0">
                <a:latin typeface="RobotoRegular"/>
                <a:cs typeface="RobotoRegular"/>
              </a:rPr>
              <a:t>amphotericin </a:t>
            </a:r>
            <a:r>
              <a:rPr sz="2700" i="1" spc="-20" dirty="0">
                <a:latin typeface="RobotoRegular"/>
                <a:cs typeface="RobotoRegular"/>
              </a:rPr>
              <a:t>B,  calcineurin</a:t>
            </a:r>
            <a:r>
              <a:rPr sz="2700" i="1" spc="-50" dirty="0">
                <a:latin typeface="RobotoRegular"/>
                <a:cs typeface="RobotoRegular"/>
              </a:rPr>
              <a:t> </a:t>
            </a:r>
            <a:r>
              <a:rPr sz="2700" i="1" spc="-30" dirty="0">
                <a:latin typeface="RobotoRegular"/>
                <a:cs typeface="RobotoRegular"/>
              </a:rPr>
              <a:t>inhibitors,</a:t>
            </a:r>
            <a:endParaRPr sz="2700">
              <a:latin typeface="RobotoRegular"/>
              <a:cs typeface="RobotoRegular"/>
            </a:endParaRPr>
          </a:p>
          <a:p>
            <a:pPr marL="2621915" marR="492759" indent="-490220">
              <a:lnSpc>
                <a:spcPts val="2750"/>
              </a:lnSpc>
              <a:spcBef>
                <a:spcPts val="10"/>
              </a:spcBef>
            </a:pPr>
            <a:r>
              <a:rPr sz="2700" i="1" spc="-35" dirty="0">
                <a:latin typeface="RobotoRegular"/>
                <a:cs typeface="RobotoRegular"/>
              </a:rPr>
              <a:t>norepinephrine,  r</a:t>
            </a:r>
            <a:r>
              <a:rPr sz="2700" i="1" spc="-45" dirty="0">
                <a:latin typeface="RobotoRegular"/>
                <a:cs typeface="RobotoRegular"/>
              </a:rPr>
              <a:t>a</a:t>
            </a:r>
            <a:r>
              <a:rPr sz="2700" i="1" spc="15" dirty="0">
                <a:latin typeface="RobotoRegular"/>
                <a:cs typeface="RobotoRegular"/>
              </a:rPr>
              <a:t>d</a:t>
            </a:r>
            <a:r>
              <a:rPr sz="2700" i="1" dirty="0">
                <a:latin typeface="RobotoRegular"/>
                <a:cs typeface="RobotoRegular"/>
              </a:rPr>
              <a:t>i</a:t>
            </a:r>
            <a:r>
              <a:rPr sz="2700" i="1" spc="-5" dirty="0">
                <a:latin typeface="RobotoRegular"/>
                <a:cs typeface="RobotoRegular"/>
              </a:rPr>
              <a:t>o</a:t>
            </a:r>
            <a:r>
              <a:rPr sz="2700" i="1" spc="15" dirty="0">
                <a:latin typeface="RobotoRegular"/>
                <a:cs typeface="RobotoRegular"/>
              </a:rPr>
              <a:t>c</a:t>
            </a:r>
            <a:r>
              <a:rPr sz="2700" i="1" spc="-5" dirty="0">
                <a:latin typeface="RobotoRegular"/>
                <a:cs typeface="RobotoRegular"/>
              </a:rPr>
              <a:t>o</a:t>
            </a:r>
            <a:r>
              <a:rPr sz="2700" i="1" spc="-60" dirty="0">
                <a:latin typeface="RobotoRegular"/>
                <a:cs typeface="RobotoRegular"/>
              </a:rPr>
              <a:t>n</a:t>
            </a:r>
            <a:r>
              <a:rPr sz="2700" i="1" spc="-5" dirty="0">
                <a:latin typeface="RobotoRegular"/>
                <a:cs typeface="RobotoRegular"/>
              </a:rPr>
              <a:t>t</a:t>
            </a:r>
            <a:r>
              <a:rPr sz="2700" i="1" spc="-35" dirty="0">
                <a:latin typeface="RobotoRegular"/>
                <a:cs typeface="RobotoRegular"/>
              </a:rPr>
              <a:t>r</a:t>
            </a:r>
            <a:r>
              <a:rPr sz="2700" i="1" spc="-45" dirty="0">
                <a:latin typeface="RobotoRegular"/>
                <a:cs typeface="RobotoRegular"/>
              </a:rPr>
              <a:t>a</a:t>
            </a:r>
            <a:r>
              <a:rPr sz="2700" i="1" spc="-75" dirty="0">
                <a:latin typeface="RobotoRegular"/>
                <a:cs typeface="RobotoRegular"/>
              </a:rPr>
              <a:t>s</a:t>
            </a:r>
            <a:r>
              <a:rPr sz="2700" i="1" spc="-20" dirty="0">
                <a:latin typeface="RobotoRegular"/>
                <a:cs typeface="RobotoRegular"/>
              </a:rPr>
              <a:t>t</a:t>
            </a:r>
            <a:endParaRPr sz="2700">
              <a:latin typeface="RobotoRegular"/>
              <a:cs typeface="RobotoRegular"/>
            </a:endParaRPr>
          </a:p>
          <a:p>
            <a:pPr marL="131445">
              <a:lnSpc>
                <a:spcPts val="2995"/>
              </a:lnSpc>
              <a:spcBef>
                <a:spcPts val="2265"/>
              </a:spcBef>
            </a:pPr>
            <a:r>
              <a:rPr sz="2700" i="1" spc="-25" dirty="0">
                <a:latin typeface="RobotoRegular"/>
                <a:cs typeface="RobotoRegular"/>
              </a:rPr>
              <a:t>-Hepatorenal</a:t>
            </a:r>
            <a:r>
              <a:rPr sz="2700" i="1" spc="5" dirty="0">
                <a:latin typeface="RobotoRegular"/>
                <a:cs typeface="RobotoRegular"/>
              </a:rPr>
              <a:t> </a:t>
            </a:r>
            <a:r>
              <a:rPr sz="2700" i="1" spc="-40" dirty="0">
                <a:latin typeface="RobotoRegular"/>
                <a:cs typeface="RobotoRegular"/>
              </a:rPr>
              <a:t>syndrome</a:t>
            </a:r>
            <a:endParaRPr sz="2700">
              <a:latin typeface="RobotoRegular"/>
              <a:cs typeface="RobotoRegular"/>
            </a:endParaRPr>
          </a:p>
          <a:p>
            <a:pPr marL="131445">
              <a:lnSpc>
                <a:spcPts val="2995"/>
              </a:lnSpc>
            </a:pPr>
            <a:r>
              <a:rPr sz="2700" i="1" spc="-35" dirty="0">
                <a:latin typeface="RobotoRegular"/>
                <a:cs typeface="RobotoRegular"/>
              </a:rPr>
              <a:t>-Efferent </a:t>
            </a:r>
            <a:r>
              <a:rPr sz="2700" i="1" spc="-5" dirty="0">
                <a:latin typeface="RobotoRegular"/>
                <a:cs typeface="RobotoRegular"/>
              </a:rPr>
              <a:t>arteriolar </a:t>
            </a:r>
            <a:r>
              <a:rPr sz="2700" i="1" spc="-25" dirty="0">
                <a:latin typeface="RobotoRegular"/>
                <a:cs typeface="RobotoRegular"/>
              </a:rPr>
              <a:t>vasodilation</a:t>
            </a:r>
            <a:r>
              <a:rPr sz="2700" i="1" spc="-50" dirty="0">
                <a:latin typeface="RobotoRegular"/>
                <a:cs typeface="RobotoRegular"/>
              </a:rPr>
              <a:t> </a:t>
            </a:r>
            <a:r>
              <a:rPr sz="2700" i="1" spc="-40" dirty="0">
                <a:latin typeface="RobotoRegular"/>
                <a:cs typeface="RobotoRegular"/>
              </a:rPr>
              <a:t>–</a:t>
            </a:r>
            <a:endParaRPr sz="2700">
              <a:latin typeface="RobotoRegular"/>
              <a:cs typeface="Roboto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3512" y="6061909"/>
            <a:ext cx="760730" cy="441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00" i="1" spc="-5" dirty="0">
                <a:latin typeface="RobotoRegular"/>
                <a:cs typeface="RobotoRegular"/>
              </a:rPr>
              <a:t>A</a:t>
            </a:r>
            <a:r>
              <a:rPr sz="2700" i="1" dirty="0">
                <a:latin typeface="RobotoRegular"/>
                <a:cs typeface="RobotoRegular"/>
              </a:rPr>
              <a:t>CE</a:t>
            </a:r>
            <a:r>
              <a:rPr sz="2700" i="1" spc="-20" dirty="0">
                <a:latin typeface="RobotoRegular"/>
                <a:cs typeface="RobotoRegular"/>
              </a:rPr>
              <a:t>I</a:t>
            </a:r>
            <a:endParaRPr sz="2700">
              <a:latin typeface="RobotoRegular"/>
              <a:cs typeface="RobotoRegular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86" y="4260035"/>
            <a:ext cx="133350" cy="86550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500" spc="5" dirty="0">
                <a:solidFill>
                  <a:srgbClr val="36AECE"/>
                </a:solidFill>
                <a:latin typeface="RobotoRegular"/>
                <a:cs typeface="RobotoRegular"/>
              </a:rPr>
              <a:t>•</a:t>
            </a:r>
            <a:endParaRPr sz="25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2500" spc="5" dirty="0">
                <a:solidFill>
                  <a:srgbClr val="36AECE"/>
                </a:solidFill>
                <a:latin typeface="RobotoRegular"/>
                <a:cs typeface="RobotoRegular"/>
              </a:rPr>
              <a:t>•</a:t>
            </a:r>
            <a:endParaRPr sz="250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286" y="6186109"/>
            <a:ext cx="133350" cy="408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00" spc="5" dirty="0">
                <a:solidFill>
                  <a:srgbClr val="36AECE"/>
                </a:solidFill>
                <a:latin typeface="RobotoRegular"/>
                <a:cs typeface="RobotoRegular"/>
              </a:rPr>
              <a:t>•</a:t>
            </a:r>
            <a:endParaRPr sz="250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286" y="232465"/>
            <a:ext cx="704469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15" dirty="0"/>
              <a:t>INTRA-RENAL CAUSES </a:t>
            </a:r>
            <a:r>
              <a:rPr sz="3050" spc="35" dirty="0"/>
              <a:t>(INTRINSIC</a:t>
            </a:r>
            <a:r>
              <a:rPr sz="3050" spc="20" dirty="0"/>
              <a:t> </a:t>
            </a:r>
            <a:r>
              <a:rPr sz="3050" spc="-15" dirty="0"/>
              <a:t>ARF)</a:t>
            </a:r>
            <a:endParaRPr sz="3050"/>
          </a:p>
        </p:txBody>
      </p:sp>
      <p:sp>
        <p:nvSpPr>
          <p:cNvPr id="5" name="object 5"/>
          <p:cNvSpPr txBox="1"/>
          <p:nvPr/>
        </p:nvSpPr>
        <p:spPr>
          <a:xfrm>
            <a:off x="66886" y="568310"/>
            <a:ext cx="898334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50" spc="-90" dirty="0">
                <a:latin typeface="RobotoRegular"/>
                <a:cs typeface="RobotoRegular"/>
              </a:rPr>
              <a:t>Due</a:t>
            </a:r>
            <a:r>
              <a:rPr sz="7275" spc="-135" baseline="-12027" dirty="0">
                <a:latin typeface="RobotoRegular"/>
                <a:cs typeface="RobotoRegular"/>
              </a:rPr>
              <a:t>.</a:t>
            </a:r>
            <a:r>
              <a:rPr sz="3050" spc="-90" dirty="0">
                <a:latin typeface="RobotoRegular"/>
                <a:cs typeface="RobotoRegular"/>
              </a:rPr>
              <a:t>to </a:t>
            </a:r>
            <a:r>
              <a:rPr sz="3050" dirty="0">
                <a:latin typeface="RobotoRegular"/>
                <a:cs typeface="RobotoRegular"/>
              </a:rPr>
              <a:t>actual </a:t>
            </a:r>
            <a:r>
              <a:rPr sz="3050" spc="5" dirty="0">
                <a:latin typeface="RobotoRegular"/>
                <a:cs typeface="RobotoRegular"/>
              </a:rPr>
              <a:t>parenchymal </a:t>
            </a:r>
            <a:r>
              <a:rPr sz="3050" spc="25" dirty="0">
                <a:latin typeface="RobotoRegular"/>
                <a:cs typeface="RobotoRegular"/>
              </a:rPr>
              <a:t>damage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kidney</a:t>
            </a:r>
            <a:r>
              <a:rPr sz="3050" spc="22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or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286" y="1102307"/>
            <a:ext cx="7626984" cy="320167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994"/>
              </a:spcBef>
            </a:pPr>
            <a:r>
              <a:rPr sz="3050" spc="15" dirty="0">
                <a:latin typeface="RobotoRegular"/>
                <a:cs typeface="RobotoRegular"/>
              </a:rPr>
              <a:t>glomerulus</a:t>
            </a:r>
            <a:endParaRPr sz="3050">
              <a:latin typeface="RobotoRegular"/>
              <a:cs typeface="RobotoRegular"/>
            </a:endParaRPr>
          </a:p>
          <a:p>
            <a:pPr marL="390525" indent="-377825">
              <a:lnSpc>
                <a:spcPct val="100000"/>
              </a:lnSpc>
              <a:spcBef>
                <a:spcPts val="745"/>
              </a:spcBef>
              <a:buAutoNum type="alphaLcParenR"/>
              <a:tabLst>
                <a:tab pos="390525" algn="l"/>
              </a:tabLst>
            </a:pPr>
            <a:r>
              <a:rPr sz="2650" spc="-25" dirty="0">
                <a:latin typeface="RobotoRegular"/>
                <a:cs typeface="RobotoRegular"/>
              </a:rPr>
              <a:t>Vascular</a:t>
            </a:r>
            <a:endParaRPr sz="2650">
              <a:latin typeface="RobotoRegular"/>
              <a:cs typeface="RobotoRegular"/>
            </a:endParaRPr>
          </a:p>
          <a:p>
            <a:pPr marL="783590" lvl="1" indent="-267970">
              <a:lnSpc>
                <a:spcPct val="100000"/>
              </a:lnSpc>
              <a:spcBef>
                <a:spcPts val="125"/>
              </a:spcBef>
              <a:buSzPct val="96226"/>
              <a:buFont typeface="Wingdings"/>
              <a:buChar char=""/>
              <a:tabLst>
                <a:tab pos="784225" algn="l"/>
              </a:tabLst>
            </a:pPr>
            <a:r>
              <a:rPr sz="2650" dirty="0">
                <a:latin typeface="RobotoRegular"/>
                <a:cs typeface="RobotoRegular"/>
              </a:rPr>
              <a:t>Renal </a:t>
            </a:r>
            <a:r>
              <a:rPr sz="2650" spc="15" dirty="0">
                <a:latin typeface="RobotoRegular"/>
                <a:cs typeface="RobotoRegular"/>
              </a:rPr>
              <a:t>artery </a:t>
            </a:r>
            <a:r>
              <a:rPr sz="2650" spc="-5" dirty="0">
                <a:latin typeface="RobotoRegular"/>
                <a:cs typeface="RobotoRegular"/>
              </a:rPr>
              <a:t>obstruction </a:t>
            </a:r>
            <a:r>
              <a:rPr sz="2650" spc="-15" dirty="0">
                <a:latin typeface="RobotoRegular"/>
                <a:cs typeface="RobotoRegular"/>
              </a:rPr>
              <a:t>(thrombosis,</a:t>
            </a:r>
            <a:r>
              <a:rPr sz="2650" dirty="0">
                <a:latin typeface="RobotoRegular"/>
                <a:cs typeface="RobotoRegular"/>
              </a:rPr>
              <a:t> emboli,)</a:t>
            </a:r>
            <a:endParaRPr sz="2650">
              <a:latin typeface="RobotoRegular"/>
              <a:cs typeface="RobotoRegular"/>
            </a:endParaRPr>
          </a:p>
          <a:p>
            <a:pPr marL="783590" lvl="1" indent="-267970">
              <a:lnSpc>
                <a:spcPct val="100000"/>
              </a:lnSpc>
              <a:spcBef>
                <a:spcPts val="125"/>
              </a:spcBef>
              <a:buSzPct val="96226"/>
              <a:buFont typeface="Wingdings"/>
              <a:buChar char=""/>
              <a:tabLst>
                <a:tab pos="784225" algn="l"/>
              </a:tabLst>
            </a:pPr>
            <a:r>
              <a:rPr sz="2650" dirty="0">
                <a:latin typeface="RobotoRegular"/>
                <a:cs typeface="RobotoRegular"/>
              </a:rPr>
              <a:t>Renal </a:t>
            </a:r>
            <a:r>
              <a:rPr sz="2650" spc="15" dirty="0">
                <a:latin typeface="RobotoRegular"/>
                <a:cs typeface="RobotoRegular"/>
              </a:rPr>
              <a:t>vein </a:t>
            </a:r>
            <a:r>
              <a:rPr sz="2650" spc="-5" dirty="0">
                <a:latin typeface="RobotoRegular"/>
                <a:cs typeface="RobotoRegular"/>
              </a:rPr>
              <a:t>obstruction</a:t>
            </a:r>
            <a:r>
              <a:rPr sz="2650" spc="-50" dirty="0">
                <a:latin typeface="RobotoRegular"/>
                <a:cs typeface="RobotoRegular"/>
              </a:rPr>
              <a:t> </a:t>
            </a:r>
            <a:r>
              <a:rPr sz="2650" spc="-15" dirty="0">
                <a:latin typeface="RobotoRegular"/>
                <a:cs typeface="RobotoRegular"/>
              </a:rPr>
              <a:t>(thrombosis)</a:t>
            </a:r>
            <a:endParaRPr sz="2650">
              <a:latin typeface="RobotoRegular"/>
              <a:cs typeface="RobotoRegular"/>
            </a:endParaRPr>
          </a:p>
          <a:p>
            <a:pPr marL="783590" lvl="1" indent="-267970">
              <a:lnSpc>
                <a:spcPct val="100000"/>
              </a:lnSpc>
              <a:spcBef>
                <a:spcPts val="125"/>
              </a:spcBef>
              <a:buSzPct val="96226"/>
              <a:buFont typeface="Wingdings"/>
              <a:buChar char=""/>
              <a:tabLst>
                <a:tab pos="784225" algn="l"/>
              </a:tabLst>
            </a:pPr>
            <a:r>
              <a:rPr sz="2650" spc="-15" dirty="0">
                <a:latin typeface="RobotoRegular"/>
                <a:cs typeface="RobotoRegular"/>
              </a:rPr>
              <a:t>Malignant</a:t>
            </a:r>
            <a:r>
              <a:rPr sz="2650" spc="15" dirty="0">
                <a:latin typeface="RobotoRegular"/>
                <a:cs typeface="RobotoRegular"/>
              </a:rPr>
              <a:t> </a:t>
            </a:r>
            <a:r>
              <a:rPr sz="2650" dirty="0">
                <a:latin typeface="RobotoRegular"/>
                <a:cs typeface="RobotoRegular"/>
              </a:rPr>
              <a:t>hypertension</a:t>
            </a:r>
            <a:endParaRPr sz="2650">
              <a:latin typeface="RobotoRegular"/>
              <a:cs typeface="RobotoRegular"/>
            </a:endParaRPr>
          </a:p>
          <a:p>
            <a:pPr marL="12700" marR="3323590" lvl="1" indent="503555">
              <a:lnSpc>
                <a:spcPct val="103899"/>
              </a:lnSpc>
              <a:spcBef>
                <a:spcPts val="5"/>
              </a:spcBef>
              <a:buSzPct val="96226"/>
              <a:buFont typeface="Wingdings"/>
              <a:buChar char=""/>
              <a:tabLst>
                <a:tab pos="784225" algn="l"/>
              </a:tabLst>
            </a:pPr>
            <a:r>
              <a:rPr sz="2650" spc="-35" dirty="0">
                <a:latin typeface="RobotoRegular"/>
                <a:cs typeface="RobotoRegular"/>
              </a:rPr>
              <a:t>Transplant </a:t>
            </a:r>
            <a:r>
              <a:rPr sz="2650" spc="15" dirty="0">
                <a:latin typeface="RobotoRegular"/>
                <a:cs typeface="RobotoRegular"/>
              </a:rPr>
              <a:t>rejection </a:t>
            </a:r>
            <a:r>
              <a:rPr sz="2650" u="heavy" spc="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650" u="heavy" spc="-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b)Prolonged </a:t>
            </a:r>
            <a:r>
              <a:rPr sz="2650" u="heavy" spc="-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renal</a:t>
            </a:r>
            <a:r>
              <a:rPr sz="2650" u="heavy" spc="8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650" u="heavy" spc="-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ischaemia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2026" y="4295067"/>
            <a:ext cx="9280525" cy="30175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398780" algn="just">
              <a:lnSpc>
                <a:spcPct val="95300"/>
              </a:lnSpc>
              <a:spcBef>
                <a:spcPts val="240"/>
              </a:spcBef>
            </a:pPr>
            <a:r>
              <a:rPr sz="2650" spc="-10" dirty="0">
                <a:latin typeface="RobotoRegular"/>
                <a:cs typeface="RobotoRegular"/>
              </a:rPr>
              <a:t>resulting from </a:t>
            </a:r>
            <a:r>
              <a:rPr sz="2650" spc="-15" dirty="0">
                <a:latin typeface="RobotoRegular"/>
                <a:cs typeface="RobotoRegular"/>
              </a:rPr>
              <a:t>myoglobinuria </a:t>
            </a:r>
            <a:r>
              <a:rPr sz="2650" spc="-5" dirty="0">
                <a:latin typeface="RobotoRegular"/>
                <a:cs typeface="RobotoRegular"/>
              </a:rPr>
              <a:t>( </a:t>
            </a:r>
            <a:r>
              <a:rPr sz="2650" spc="-15" dirty="0">
                <a:latin typeface="RobotoRegular"/>
                <a:cs typeface="RobotoRegular"/>
              </a:rPr>
              <a:t>trauma, crush </a:t>
            </a:r>
            <a:r>
              <a:rPr sz="2650" spc="-5" dirty="0">
                <a:latin typeface="RobotoRegular"/>
                <a:cs typeface="RobotoRegular"/>
              </a:rPr>
              <a:t>injuries, </a:t>
            </a:r>
            <a:r>
              <a:rPr sz="2650" spc="-35" dirty="0">
                <a:latin typeface="RobotoRegular"/>
                <a:cs typeface="RobotoRegular"/>
              </a:rPr>
              <a:t>burns)  </a:t>
            </a:r>
            <a:r>
              <a:rPr sz="2650" spc="-20" dirty="0">
                <a:latin typeface="RobotoRegular"/>
                <a:cs typeface="RobotoRegular"/>
              </a:rPr>
              <a:t>Burns and </a:t>
            </a:r>
            <a:r>
              <a:rPr sz="2650" spc="-10" dirty="0">
                <a:latin typeface="RobotoRegular"/>
                <a:cs typeface="RobotoRegular"/>
              </a:rPr>
              <a:t>injury </a:t>
            </a:r>
            <a:r>
              <a:rPr sz="2650" spc="15" dirty="0">
                <a:latin typeface="RobotoRegular"/>
                <a:cs typeface="RobotoRegular"/>
              </a:rPr>
              <a:t>leads </a:t>
            </a:r>
            <a:r>
              <a:rPr sz="2650" spc="5" dirty="0">
                <a:latin typeface="RobotoRegular"/>
                <a:cs typeface="RobotoRegular"/>
              </a:rPr>
              <a:t>to </a:t>
            </a:r>
            <a:r>
              <a:rPr sz="2650" spc="-5" dirty="0">
                <a:latin typeface="RobotoRegular"/>
                <a:cs typeface="RobotoRegular"/>
              </a:rPr>
              <a:t>formation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10" dirty="0">
                <a:latin typeface="RobotoRegular"/>
                <a:cs typeface="RobotoRegular"/>
              </a:rPr>
              <a:t>myoglobin </a:t>
            </a:r>
            <a:r>
              <a:rPr sz="2650" spc="-15" dirty="0">
                <a:latin typeface="RobotoRegular"/>
                <a:cs typeface="RobotoRegular"/>
              </a:rPr>
              <a:t>(a </a:t>
            </a:r>
            <a:r>
              <a:rPr sz="2650" dirty="0">
                <a:latin typeface="RobotoRegular"/>
                <a:cs typeface="RobotoRegular"/>
              </a:rPr>
              <a:t>protein  released </a:t>
            </a:r>
            <a:r>
              <a:rPr sz="2650" spc="-10" dirty="0">
                <a:latin typeface="RobotoRegular"/>
                <a:cs typeface="RobotoRegular"/>
              </a:rPr>
              <a:t>from the </a:t>
            </a:r>
            <a:r>
              <a:rPr sz="2650" spc="-5" dirty="0">
                <a:latin typeface="RobotoRegular"/>
                <a:cs typeface="RobotoRegular"/>
              </a:rPr>
              <a:t>muscles when </a:t>
            </a:r>
            <a:r>
              <a:rPr sz="2650" spc="-10" dirty="0">
                <a:latin typeface="RobotoRegular"/>
                <a:cs typeface="RobotoRegular"/>
              </a:rPr>
              <a:t>injury </a:t>
            </a:r>
            <a:r>
              <a:rPr sz="2650" spc="10" dirty="0">
                <a:latin typeface="RobotoRegular"/>
                <a:cs typeface="RobotoRegular"/>
              </a:rPr>
              <a:t>occurs </a:t>
            </a:r>
            <a:r>
              <a:rPr sz="2650" dirty="0">
                <a:latin typeface="RobotoRegular"/>
                <a:cs typeface="RobotoRegular"/>
              </a:rPr>
              <a:t>due</a:t>
            </a:r>
            <a:r>
              <a:rPr sz="2650" spc="10" dirty="0">
                <a:latin typeface="RobotoRegular"/>
                <a:cs typeface="RobotoRegular"/>
              </a:rPr>
              <a:t> </a:t>
            </a:r>
            <a:r>
              <a:rPr sz="2650" spc="5" dirty="0">
                <a:latin typeface="RobotoRegular"/>
                <a:cs typeface="RobotoRegular"/>
              </a:rPr>
              <a:t>to</a:t>
            </a:r>
            <a:endParaRPr sz="2650">
              <a:latin typeface="RobotoRegular"/>
              <a:cs typeface="RobotoRegular"/>
            </a:endParaRPr>
          </a:p>
          <a:p>
            <a:pPr marL="12700" marR="74930">
              <a:lnSpc>
                <a:spcPts val="2750"/>
              </a:lnSpc>
              <a:spcBef>
                <a:spcPts val="25"/>
              </a:spcBef>
            </a:pPr>
            <a:r>
              <a:rPr sz="2650" spc="-15" dirty="0">
                <a:latin typeface="RobotoRegular"/>
                <a:cs typeface="RobotoRegular"/>
              </a:rPr>
              <a:t>(rhabdomyolysis)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spc="-5" dirty="0">
                <a:latin typeface="RobotoRegular"/>
                <a:cs typeface="RobotoRegular"/>
              </a:rPr>
              <a:t>hemoglobin </a:t>
            </a:r>
            <a:r>
              <a:rPr sz="2650" dirty="0">
                <a:latin typeface="RobotoRegular"/>
                <a:cs typeface="RobotoRegular"/>
              </a:rPr>
              <a:t>which </a:t>
            </a:r>
            <a:r>
              <a:rPr sz="2650" spc="-5" dirty="0">
                <a:latin typeface="RobotoRegular"/>
                <a:cs typeface="RobotoRegular"/>
              </a:rPr>
              <a:t>causes </a:t>
            </a:r>
            <a:r>
              <a:rPr sz="2650" spc="-10" dirty="0">
                <a:latin typeface="RobotoRegular"/>
                <a:cs typeface="RobotoRegular"/>
              </a:rPr>
              <a:t>renal </a:t>
            </a:r>
            <a:r>
              <a:rPr sz="2650" spc="15" dirty="0">
                <a:latin typeface="RobotoRegular"/>
                <a:cs typeface="RobotoRegular"/>
              </a:rPr>
              <a:t>toxicity  </a:t>
            </a:r>
            <a:r>
              <a:rPr sz="2650" spc="-20" dirty="0">
                <a:latin typeface="RobotoRegular"/>
                <a:cs typeface="RobotoRegular"/>
              </a:rPr>
              <a:t>and</a:t>
            </a:r>
            <a:r>
              <a:rPr sz="2650" spc="50" dirty="0">
                <a:latin typeface="RobotoRegular"/>
                <a:cs typeface="RobotoRegular"/>
              </a:rPr>
              <a:t> </a:t>
            </a:r>
            <a:r>
              <a:rPr sz="2650" dirty="0">
                <a:latin typeface="RobotoRegular"/>
                <a:cs typeface="RobotoRegular"/>
              </a:rPr>
              <a:t>ischemia</a:t>
            </a:r>
            <a:endParaRPr sz="2650">
              <a:latin typeface="RobotoRegular"/>
              <a:cs typeface="RobotoRegular"/>
            </a:endParaRPr>
          </a:p>
          <a:p>
            <a:pPr marL="12700" marR="5080">
              <a:lnSpc>
                <a:spcPts val="2750"/>
              </a:lnSpc>
              <a:spcBef>
                <a:spcPts val="560"/>
              </a:spcBef>
            </a:pPr>
            <a:r>
              <a:rPr sz="2650" spc="-10" dirty="0">
                <a:latin typeface="RobotoRegular"/>
                <a:cs typeface="RobotoRegular"/>
              </a:rPr>
              <a:t>hemoglobinuria </a:t>
            </a:r>
            <a:r>
              <a:rPr sz="2650" spc="-20" dirty="0">
                <a:latin typeface="RobotoRegular"/>
                <a:cs typeface="RobotoRegular"/>
              </a:rPr>
              <a:t>(transfusion </a:t>
            </a:r>
            <a:r>
              <a:rPr sz="2650" dirty="0">
                <a:latin typeface="RobotoRegular"/>
                <a:cs typeface="RobotoRegular"/>
              </a:rPr>
              <a:t>reactions, hemolytic </a:t>
            </a:r>
            <a:r>
              <a:rPr sz="2650" spc="-10" dirty="0">
                <a:latin typeface="RobotoRegular"/>
                <a:cs typeface="RobotoRegular"/>
              </a:rPr>
              <a:t>anaemia).  </a:t>
            </a:r>
            <a:r>
              <a:rPr sz="2650" spc="-5" dirty="0">
                <a:latin typeface="RobotoRegular"/>
                <a:cs typeface="RobotoRegular"/>
              </a:rPr>
              <a:t>Hemoglobin </a:t>
            </a:r>
            <a:r>
              <a:rPr sz="2650" spc="5" dirty="0">
                <a:latin typeface="RobotoRegular"/>
                <a:cs typeface="RobotoRegular"/>
              </a:rPr>
              <a:t>is </a:t>
            </a:r>
            <a:r>
              <a:rPr sz="2650" dirty="0">
                <a:latin typeface="RobotoRegular"/>
                <a:cs typeface="RobotoRegular"/>
              </a:rPr>
              <a:t>ﬁltered </a:t>
            </a:r>
            <a:r>
              <a:rPr sz="2650" spc="5" dirty="0">
                <a:latin typeface="RobotoRegular"/>
                <a:cs typeface="RobotoRegular"/>
              </a:rPr>
              <a:t>in </a:t>
            </a:r>
            <a:r>
              <a:rPr sz="2650" spc="-10" dirty="0">
                <a:latin typeface="RobotoRegular"/>
                <a:cs typeface="RobotoRegular"/>
              </a:rPr>
              <a:t>the glomerulus </a:t>
            </a:r>
            <a:r>
              <a:rPr sz="2650" spc="5" dirty="0">
                <a:latin typeface="RobotoRegular"/>
                <a:cs typeface="RobotoRegular"/>
              </a:rPr>
              <a:t>to </a:t>
            </a:r>
            <a:r>
              <a:rPr sz="2650" dirty="0">
                <a:latin typeface="RobotoRegular"/>
                <a:cs typeface="RobotoRegular"/>
              </a:rPr>
              <a:t>precipitation </a:t>
            </a:r>
            <a:r>
              <a:rPr sz="2650" spc="20" dirty="0">
                <a:latin typeface="RobotoRegular"/>
                <a:cs typeface="RobotoRegular"/>
              </a:rPr>
              <a:t>levels  </a:t>
            </a:r>
            <a:r>
              <a:rPr sz="2650" spc="5" dirty="0">
                <a:latin typeface="RobotoRegular"/>
                <a:cs typeface="RobotoRegular"/>
              </a:rPr>
              <a:t>in </a:t>
            </a:r>
            <a:r>
              <a:rPr sz="2650" spc="-10" dirty="0">
                <a:latin typeface="RobotoRegular"/>
                <a:cs typeface="RobotoRegular"/>
              </a:rPr>
              <a:t>the</a:t>
            </a:r>
            <a:r>
              <a:rPr sz="2650" dirty="0">
                <a:latin typeface="RobotoRegular"/>
                <a:cs typeface="RobotoRegular"/>
              </a:rPr>
              <a:t> </a:t>
            </a:r>
            <a:r>
              <a:rPr sz="2650" spc="-20" dirty="0">
                <a:latin typeface="RobotoRegular"/>
                <a:cs typeface="RobotoRegular"/>
              </a:rPr>
              <a:t>tubule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170" y="1187183"/>
            <a:ext cx="142240" cy="4406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spc="5" dirty="0">
                <a:solidFill>
                  <a:srgbClr val="36AECE"/>
                </a:solidFill>
                <a:latin typeface="RobotoRegular"/>
                <a:cs typeface="RobotoRegular"/>
              </a:rPr>
              <a:t>•</a:t>
            </a:r>
            <a:endParaRPr sz="270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4170" y="1954037"/>
            <a:ext cx="142240" cy="97281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700" spc="5" dirty="0">
                <a:solidFill>
                  <a:srgbClr val="36AECE"/>
                </a:solidFill>
                <a:latin typeface="RobotoRegular"/>
                <a:cs typeface="RobotoRegular"/>
              </a:rPr>
              <a:t>•</a:t>
            </a:r>
            <a:endParaRPr sz="27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700" spc="5" dirty="0">
                <a:solidFill>
                  <a:srgbClr val="36AECE"/>
                </a:solidFill>
                <a:latin typeface="RobotoRegular"/>
                <a:cs typeface="RobotoRegular"/>
              </a:rPr>
              <a:t>•</a:t>
            </a:r>
            <a:endParaRPr sz="270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170" y="3370165"/>
            <a:ext cx="142240" cy="4406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spc="5" dirty="0">
                <a:solidFill>
                  <a:srgbClr val="36AECE"/>
                </a:solidFill>
                <a:latin typeface="RobotoRegular"/>
                <a:cs typeface="RobotoRegular"/>
              </a:rPr>
              <a:t>•</a:t>
            </a:r>
            <a:endParaRPr sz="270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170" y="4610560"/>
            <a:ext cx="142240" cy="9213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700" spc="5" dirty="0">
                <a:solidFill>
                  <a:srgbClr val="36AECE"/>
                </a:solidFill>
                <a:latin typeface="RobotoRegular"/>
                <a:cs typeface="RobotoRegular"/>
              </a:rPr>
              <a:t>•</a:t>
            </a:r>
            <a:endParaRPr sz="27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700" spc="5" dirty="0">
                <a:solidFill>
                  <a:srgbClr val="36AECE"/>
                </a:solidFill>
                <a:latin typeface="RobotoRegular"/>
                <a:cs typeface="RobotoRegular"/>
              </a:rPr>
              <a:t>•</a:t>
            </a:r>
            <a:endParaRPr sz="270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8770" y="486589"/>
            <a:ext cx="376237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50" spc="15" dirty="0"/>
              <a:t>c) </a:t>
            </a:r>
            <a:r>
              <a:rPr sz="7275" spc="-89" baseline="-19473" dirty="0"/>
              <a:t>.</a:t>
            </a:r>
            <a:r>
              <a:rPr sz="2850" spc="-60" dirty="0"/>
              <a:t>Nephrotoxic</a:t>
            </a:r>
            <a:r>
              <a:rPr sz="2850" spc="195" dirty="0"/>
              <a:t> </a:t>
            </a:r>
            <a:r>
              <a:rPr sz="2850" spc="15" dirty="0"/>
              <a:t>agents</a:t>
            </a:r>
            <a:endParaRPr sz="2850"/>
          </a:p>
        </p:txBody>
      </p:sp>
      <p:sp>
        <p:nvSpPr>
          <p:cNvPr id="7" name="object 7"/>
          <p:cNvSpPr/>
          <p:nvPr/>
        </p:nvSpPr>
        <p:spPr>
          <a:xfrm>
            <a:off x="356870" y="1151385"/>
            <a:ext cx="3680460" cy="0"/>
          </a:xfrm>
          <a:custGeom>
            <a:avLst/>
            <a:gdLst/>
            <a:ahLst/>
            <a:cxnLst/>
            <a:rect l="l" t="t" r="r" b="b"/>
            <a:pathLst>
              <a:path w="3680460">
                <a:moveTo>
                  <a:pt x="0" y="0"/>
                </a:moveTo>
                <a:lnTo>
                  <a:pt x="3680289" y="0"/>
                </a:lnTo>
              </a:path>
            </a:pathLst>
          </a:custGeom>
          <a:ln w="18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954405">
              <a:lnSpc>
                <a:spcPts val="2970"/>
              </a:lnSpc>
              <a:spcBef>
                <a:spcPts val="585"/>
              </a:spcBef>
            </a:pPr>
            <a:r>
              <a:rPr sz="2850" dirty="0"/>
              <a:t>Aminoglycosides </a:t>
            </a:r>
            <a:r>
              <a:rPr sz="2850" spc="5" dirty="0"/>
              <a:t>antibiotics—gentamycin</a:t>
            </a:r>
            <a:r>
              <a:rPr sz="2850" spc="-175" dirty="0"/>
              <a:t> </a:t>
            </a:r>
            <a:r>
              <a:rPr sz="2850" spc="-15" dirty="0"/>
              <a:t>and  </a:t>
            </a:r>
            <a:r>
              <a:rPr sz="2850" spc="5" dirty="0"/>
              <a:t>tobramycin</a:t>
            </a:r>
            <a:endParaRPr sz="2850"/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50" spc="25" dirty="0"/>
              <a:t>Heavy </a:t>
            </a:r>
            <a:r>
              <a:rPr sz="2850" spc="5" dirty="0"/>
              <a:t>metals..lead </a:t>
            </a:r>
            <a:r>
              <a:rPr sz="2850" spc="-15" dirty="0"/>
              <a:t>and</a:t>
            </a:r>
            <a:r>
              <a:rPr sz="2850" spc="-135" dirty="0"/>
              <a:t> </a:t>
            </a:r>
            <a:r>
              <a:rPr sz="2850" spc="15" dirty="0"/>
              <a:t>mercury</a:t>
            </a:r>
            <a:endParaRPr sz="2850"/>
          </a:p>
          <a:p>
            <a:pPr marL="12700" marR="5080">
              <a:lnSpc>
                <a:spcPts val="3310"/>
              </a:lnSpc>
              <a:spcBef>
                <a:spcPts val="509"/>
              </a:spcBef>
            </a:pPr>
            <a:r>
              <a:rPr sz="2850" spc="-15" dirty="0"/>
              <a:t>NSAID, </a:t>
            </a:r>
            <a:r>
              <a:rPr sz="2850" spc="10" dirty="0"/>
              <a:t>ACE </a:t>
            </a:r>
            <a:r>
              <a:rPr sz="2850" spc="-5" dirty="0"/>
              <a:t>Inhibitors, </a:t>
            </a:r>
            <a:r>
              <a:rPr sz="3050" spc="15" dirty="0"/>
              <a:t>amphotericin </a:t>
            </a:r>
            <a:r>
              <a:rPr sz="3050" spc="-10" dirty="0"/>
              <a:t>B, </a:t>
            </a:r>
            <a:r>
              <a:rPr sz="3050" spc="5" dirty="0"/>
              <a:t>allopurinol,  </a:t>
            </a:r>
            <a:r>
              <a:rPr sz="3050" spc="15" dirty="0"/>
              <a:t>rifampin,</a:t>
            </a:r>
            <a:r>
              <a:rPr sz="3050" spc="65" dirty="0"/>
              <a:t> </a:t>
            </a:r>
            <a:r>
              <a:rPr sz="3050" spc="15" dirty="0"/>
              <a:t>sulfonamides</a:t>
            </a:r>
            <a:endParaRPr sz="3050"/>
          </a:p>
          <a:p>
            <a:pPr marL="12700" marR="2277110">
              <a:lnSpc>
                <a:spcPts val="2970"/>
              </a:lnSpc>
              <a:spcBef>
                <a:spcPts val="610"/>
              </a:spcBef>
            </a:pPr>
            <a:r>
              <a:rPr sz="2850" spc="5" dirty="0"/>
              <a:t>Solvents </a:t>
            </a:r>
            <a:r>
              <a:rPr sz="2850" spc="10" dirty="0"/>
              <a:t>&amp; </a:t>
            </a:r>
            <a:r>
              <a:rPr sz="2850" dirty="0"/>
              <a:t>chemicals- </a:t>
            </a:r>
            <a:r>
              <a:rPr sz="2850" spc="-5" dirty="0"/>
              <a:t>ethylene</a:t>
            </a:r>
            <a:r>
              <a:rPr sz="2850" spc="-270" dirty="0"/>
              <a:t> </a:t>
            </a:r>
            <a:r>
              <a:rPr sz="2850" dirty="0"/>
              <a:t>glycol,  </a:t>
            </a:r>
            <a:r>
              <a:rPr sz="2850" spc="10" dirty="0"/>
              <a:t>carbontetrachloride,</a:t>
            </a:r>
            <a:r>
              <a:rPr sz="2850" spc="-65" dirty="0"/>
              <a:t> </a:t>
            </a:r>
            <a:r>
              <a:rPr sz="2850" spc="-10" dirty="0"/>
              <a:t>arsenic</a:t>
            </a:r>
            <a:endParaRPr sz="2850"/>
          </a:p>
        </p:txBody>
      </p:sp>
      <p:sp>
        <p:nvSpPr>
          <p:cNvPr id="9" name="object 9"/>
          <p:cNvSpPr txBox="1"/>
          <p:nvPr/>
        </p:nvSpPr>
        <p:spPr>
          <a:xfrm>
            <a:off x="344170" y="4194877"/>
            <a:ext cx="3891915" cy="462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850" spc="15" dirty="0">
                <a:latin typeface="RobotoRegular"/>
                <a:cs typeface="RobotoRegular"/>
              </a:rPr>
              <a:t>c) </a:t>
            </a:r>
            <a:r>
              <a:rPr sz="2850" spc="5" dirty="0">
                <a:latin typeface="RobotoRegular"/>
                <a:cs typeface="RobotoRegular"/>
              </a:rPr>
              <a:t>Infectious</a:t>
            </a:r>
            <a:r>
              <a:rPr sz="2850" spc="-185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processes: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3911" y="4642666"/>
            <a:ext cx="4061460" cy="90995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 indent="83820">
              <a:lnSpc>
                <a:spcPct val="103099"/>
              </a:lnSpc>
              <a:spcBef>
                <a:spcPts val="5"/>
              </a:spcBef>
            </a:pPr>
            <a:r>
              <a:rPr sz="2850" spc="10" dirty="0">
                <a:latin typeface="RobotoRegular"/>
                <a:cs typeface="RobotoRegular"/>
              </a:rPr>
              <a:t>acute </a:t>
            </a:r>
            <a:r>
              <a:rPr sz="2850" spc="5" dirty="0">
                <a:latin typeface="RobotoRegular"/>
                <a:cs typeface="RobotoRegular"/>
              </a:rPr>
              <a:t>pyelonephritis  </a:t>
            </a:r>
            <a:r>
              <a:rPr sz="2850" spc="10" dirty="0">
                <a:latin typeface="RobotoRegular"/>
                <a:cs typeface="RobotoRegular"/>
              </a:rPr>
              <a:t>acute</a:t>
            </a:r>
            <a:r>
              <a:rPr sz="2850" spc="-70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glomerulonephritis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196" y="667478"/>
            <a:ext cx="454596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9130" algn="l"/>
              </a:tabLst>
            </a:pPr>
            <a:r>
              <a:rPr sz="3200" spc="-135" dirty="0"/>
              <a:t>Pos</a:t>
            </a:r>
            <a:r>
              <a:rPr sz="7275" spc="-202" baseline="-3436" dirty="0"/>
              <a:t>.</a:t>
            </a:r>
            <a:r>
              <a:rPr sz="3200" spc="-135" dirty="0"/>
              <a:t>trenal	</a:t>
            </a:r>
            <a:r>
              <a:rPr sz="3200" spc="-10" dirty="0"/>
              <a:t>causes </a:t>
            </a:r>
            <a:r>
              <a:rPr sz="3200" spc="20" dirty="0"/>
              <a:t>of</a:t>
            </a:r>
            <a:r>
              <a:rPr sz="3200" spc="-114" dirty="0"/>
              <a:t> </a:t>
            </a:r>
            <a:r>
              <a:rPr sz="3200" dirty="0"/>
              <a:t>ARF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88196" y="2009359"/>
            <a:ext cx="9196705" cy="437451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36220" marR="5080" indent="-224154">
              <a:lnSpc>
                <a:spcPts val="2420"/>
              </a:lnSpc>
              <a:spcBef>
                <a:spcPts val="585"/>
              </a:spcBef>
              <a:buChar char="•"/>
              <a:tabLst>
                <a:tab pos="236854" algn="l"/>
              </a:tabLst>
            </a:pPr>
            <a:r>
              <a:rPr sz="2400" spc="-5" dirty="0">
                <a:latin typeface="RobotoRegular"/>
                <a:cs typeface="RobotoRegular"/>
              </a:rPr>
              <a:t>Obstruction </a:t>
            </a:r>
            <a:r>
              <a:rPr sz="2400" spc="-15" dirty="0">
                <a:latin typeface="RobotoRegular"/>
                <a:cs typeface="RobotoRegular"/>
              </a:rPr>
              <a:t>distal </a:t>
            </a:r>
            <a:r>
              <a:rPr sz="2400" spc="-5" dirty="0">
                <a:latin typeface="RobotoRegular"/>
                <a:cs typeface="RobotoRegular"/>
              </a:rPr>
              <a:t>to the </a:t>
            </a:r>
            <a:r>
              <a:rPr sz="2400" spc="-20" dirty="0">
                <a:latin typeface="RobotoRegular"/>
                <a:cs typeface="RobotoRegular"/>
              </a:rPr>
              <a:t>kidney.pressure </a:t>
            </a:r>
            <a:r>
              <a:rPr sz="2400" spc="-10" dirty="0">
                <a:latin typeface="RobotoRegular"/>
                <a:cs typeface="RobotoRegular"/>
              </a:rPr>
              <a:t>rises in </a:t>
            </a:r>
            <a:r>
              <a:rPr sz="2400" spc="-5" dirty="0">
                <a:latin typeface="RobotoRegular"/>
                <a:cs typeface="RobotoRegular"/>
              </a:rPr>
              <a:t>the kidney</a:t>
            </a:r>
            <a:r>
              <a:rPr sz="2400" spc="-290" dirty="0">
                <a:latin typeface="RobotoRegular"/>
                <a:cs typeface="RobotoRegular"/>
              </a:rPr>
              <a:t> </a:t>
            </a:r>
            <a:r>
              <a:rPr sz="2400" spc="-5" dirty="0">
                <a:latin typeface="RobotoRegular"/>
                <a:cs typeface="RobotoRegular"/>
              </a:rPr>
              <a:t>tubules  </a:t>
            </a:r>
            <a:r>
              <a:rPr sz="2400" spc="5" dirty="0">
                <a:latin typeface="RobotoRegular"/>
                <a:cs typeface="RobotoRegular"/>
              </a:rPr>
              <a:t>and </a:t>
            </a:r>
            <a:r>
              <a:rPr sz="2400" spc="10" dirty="0">
                <a:latin typeface="RobotoRegular"/>
                <a:cs typeface="RobotoRegular"/>
              </a:rPr>
              <a:t>eventualy </a:t>
            </a:r>
            <a:r>
              <a:rPr sz="2400" spc="5" dirty="0">
                <a:latin typeface="RobotoRegular"/>
                <a:cs typeface="RobotoRegular"/>
              </a:rPr>
              <a:t>GFR</a:t>
            </a:r>
            <a:r>
              <a:rPr sz="2400" spc="-195" dirty="0">
                <a:latin typeface="RobotoRegular"/>
                <a:cs typeface="RobotoRegular"/>
              </a:rPr>
              <a:t> </a:t>
            </a:r>
            <a:r>
              <a:rPr sz="2400" spc="10" dirty="0">
                <a:latin typeface="RobotoRegular"/>
                <a:cs typeface="RobotoRegular"/>
              </a:rPr>
              <a:t>reduces</a:t>
            </a:r>
            <a:endParaRPr sz="2400">
              <a:latin typeface="RobotoRegular"/>
              <a:cs typeface="RobotoRegular"/>
            </a:endParaRPr>
          </a:p>
          <a:p>
            <a:pPr marL="446405" indent="-406400">
              <a:lnSpc>
                <a:spcPct val="100000"/>
              </a:lnSpc>
              <a:spcBef>
                <a:spcPts val="509"/>
              </a:spcBef>
              <a:buAutoNum type="alphaLcParenR"/>
              <a:tabLst>
                <a:tab pos="447040" algn="l"/>
              </a:tabLst>
            </a:pPr>
            <a:r>
              <a:rPr sz="2750" spc="-30" dirty="0">
                <a:latin typeface="RobotoRegular"/>
                <a:cs typeface="RobotoRegular"/>
              </a:rPr>
              <a:t>Ureteric</a:t>
            </a:r>
            <a:r>
              <a:rPr sz="2750" spc="-35" dirty="0">
                <a:latin typeface="RobotoRegular"/>
                <a:cs typeface="RobotoRegular"/>
              </a:rPr>
              <a:t> </a:t>
            </a:r>
            <a:r>
              <a:rPr sz="2750" spc="-15" dirty="0">
                <a:latin typeface="RobotoRegular"/>
                <a:cs typeface="RobotoRegular"/>
              </a:rPr>
              <a:t>obstruction</a:t>
            </a:r>
            <a:endParaRPr sz="2750">
              <a:latin typeface="RobotoRegular"/>
              <a:cs typeface="RobotoRegular"/>
            </a:endParaRPr>
          </a:p>
          <a:p>
            <a:pPr marL="544195" marR="401320" indent="-84455">
              <a:lnSpc>
                <a:spcPts val="2860"/>
              </a:lnSpc>
              <a:spcBef>
                <a:spcPts val="1035"/>
              </a:spcBef>
            </a:pPr>
            <a:r>
              <a:rPr sz="2750" dirty="0">
                <a:latin typeface="RobotoRegular"/>
                <a:cs typeface="RobotoRegular"/>
              </a:rPr>
              <a:t>-stone disease </a:t>
            </a:r>
            <a:r>
              <a:rPr sz="2750" spc="10" dirty="0">
                <a:latin typeface="RobotoRegular"/>
                <a:cs typeface="RobotoRegular"/>
              </a:rPr>
              <a:t>(calculi), </a:t>
            </a:r>
            <a:r>
              <a:rPr sz="2750" spc="-30" dirty="0">
                <a:latin typeface="RobotoRegular"/>
                <a:cs typeface="RobotoRegular"/>
              </a:rPr>
              <a:t>tumor, </a:t>
            </a:r>
            <a:r>
              <a:rPr sz="2750" spc="-5" dirty="0">
                <a:latin typeface="RobotoRegular"/>
                <a:cs typeface="RobotoRegular"/>
              </a:rPr>
              <a:t>ﬁbrosis, ligation</a:t>
            </a:r>
            <a:r>
              <a:rPr sz="2750" spc="-140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during  </a:t>
            </a:r>
            <a:r>
              <a:rPr sz="2750" spc="-10" dirty="0">
                <a:latin typeface="RobotoRegular"/>
                <a:cs typeface="RobotoRegular"/>
              </a:rPr>
              <a:t>pelvic</a:t>
            </a:r>
            <a:r>
              <a:rPr sz="2750" spc="-35" dirty="0">
                <a:latin typeface="RobotoRegular"/>
                <a:cs typeface="RobotoRegular"/>
              </a:rPr>
              <a:t> </a:t>
            </a:r>
            <a:r>
              <a:rPr sz="2750" spc="-15" dirty="0">
                <a:latin typeface="RobotoRegular"/>
                <a:cs typeface="RobotoRegular"/>
              </a:rPr>
              <a:t>surgery</a:t>
            </a:r>
            <a:endParaRPr sz="2750">
              <a:latin typeface="RobotoRegular"/>
              <a:cs typeface="RobotoRegular"/>
            </a:endParaRPr>
          </a:p>
          <a:p>
            <a:pPr marL="418465" indent="-406400">
              <a:lnSpc>
                <a:spcPct val="100000"/>
              </a:lnSpc>
              <a:spcBef>
                <a:spcPts val="560"/>
              </a:spcBef>
              <a:buAutoNum type="alphaLcParenR" startAt="2"/>
              <a:tabLst>
                <a:tab pos="419100" algn="l"/>
              </a:tabLst>
            </a:pPr>
            <a:r>
              <a:rPr sz="2750" spc="5" dirty="0">
                <a:latin typeface="RobotoRegular"/>
                <a:cs typeface="RobotoRegular"/>
              </a:rPr>
              <a:t>Bladder </a:t>
            </a:r>
            <a:r>
              <a:rPr sz="2750" spc="-5" dirty="0">
                <a:latin typeface="RobotoRegular"/>
                <a:cs typeface="RobotoRegular"/>
              </a:rPr>
              <a:t>neck</a:t>
            </a:r>
            <a:r>
              <a:rPr sz="2750" spc="-70" dirty="0">
                <a:latin typeface="RobotoRegular"/>
                <a:cs typeface="RobotoRegular"/>
              </a:rPr>
              <a:t> </a:t>
            </a:r>
            <a:r>
              <a:rPr sz="2750" spc="-15" dirty="0">
                <a:latin typeface="RobotoRegular"/>
                <a:cs typeface="RobotoRegular"/>
              </a:rPr>
              <a:t>obstruction</a:t>
            </a:r>
            <a:endParaRPr sz="2750">
              <a:latin typeface="RobotoRegular"/>
              <a:cs typeface="RobotoRegular"/>
            </a:endParaRPr>
          </a:p>
          <a:p>
            <a:pPr marL="236220" marR="245110" indent="195580">
              <a:lnSpc>
                <a:spcPts val="2860"/>
              </a:lnSpc>
              <a:spcBef>
                <a:spcPts val="1035"/>
              </a:spcBef>
            </a:pPr>
            <a:r>
              <a:rPr sz="2750" spc="20" dirty="0">
                <a:latin typeface="RobotoRegular"/>
                <a:cs typeface="RobotoRegular"/>
              </a:rPr>
              <a:t>-BPH </a:t>
            </a:r>
            <a:r>
              <a:rPr sz="2750" spc="5" dirty="0">
                <a:latin typeface="RobotoRegular"/>
                <a:cs typeface="RobotoRegular"/>
              </a:rPr>
              <a:t>(benign </a:t>
            </a:r>
            <a:r>
              <a:rPr sz="2750" spc="-10" dirty="0">
                <a:latin typeface="RobotoRegular"/>
                <a:cs typeface="RobotoRegular"/>
              </a:rPr>
              <a:t>prostatic </a:t>
            </a:r>
            <a:r>
              <a:rPr sz="2750" spc="5" dirty="0">
                <a:latin typeface="RobotoRegular"/>
                <a:cs typeface="RobotoRegular"/>
              </a:rPr>
              <a:t>hyperplasia), </a:t>
            </a:r>
            <a:r>
              <a:rPr sz="2750" spc="-15" dirty="0">
                <a:latin typeface="RobotoRegular"/>
                <a:cs typeface="RobotoRegular"/>
              </a:rPr>
              <a:t>CA </a:t>
            </a:r>
            <a:r>
              <a:rPr sz="2750" spc="-10" dirty="0">
                <a:latin typeface="RobotoRegular"/>
                <a:cs typeface="RobotoRegular"/>
              </a:rPr>
              <a:t>prostate </a:t>
            </a:r>
            <a:r>
              <a:rPr sz="2750" dirty="0">
                <a:latin typeface="RobotoRegular"/>
                <a:cs typeface="RobotoRegular"/>
              </a:rPr>
              <a:t>,  </a:t>
            </a:r>
            <a:r>
              <a:rPr sz="2750" spc="-10" dirty="0">
                <a:latin typeface="RobotoRegular"/>
                <a:cs typeface="RobotoRegular"/>
              </a:rPr>
              <a:t>neurogenic </a:t>
            </a:r>
            <a:r>
              <a:rPr sz="2750" spc="-25" dirty="0">
                <a:latin typeface="RobotoRegular"/>
                <a:cs typeface="RobotoRegular"/>
              </a:rPr>
              <a:t>bladder, </a:t>
            </a:r>
            <a:r>
              <a:rPr sz="2750" spc="-10" dirty="0">
                <a:latin typeface="RobotoRegular"/>
                <a:cs typeface="RobotoRegular"/>
              </a:rPr>
              <a:t>TCA </a:t>
            </a:r>
            <a:r>
              <a:rPr sz="2750" spc="-5" dirty="0">
                <a:latin typeface="RobotoRegular"/>
                <a:cs typeface="RobotoRegular"/>
              </a:rPr>
              <a:t>drugs,bladder </a:t>
            </a:r>
            <a:r>
              <a:rPr sz="2750" spc="-30" dirty="0">
                <a:latin typeface="RobotoRegular"/>
                <a:cs typeface="RobotoRegular"/>
              </a:rPr>
              <a:t>tumor, </a:t>
            </a:r>
            <a:r>
              <a:rPr sz="2750" spc="-10" dirty="0">
                <a:latin typeface="RobotoRegular"/>
                <a:cs typeface="RobotoRegular"/>
              </a:rPr>
              <a:t>stone,</a:t>
            </a:r>
            <a:r>
              <a:rPr sz="2750" spc="-95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clot</a:t>
            </a:r>
            <a:endParaRPr sz="2750">
              <a:latin typeface="RobotoRegular"/>
              <a:cs typeface="RobotoRegular"/>
            </a:endParaRPr>
          </a:p>
          <a:p>
            <a:pPr marL="404495" indent="-392430">
              <a:lnSpc>
                <a:spcPct val="100000"/>
              </a:lnSpc>
              <a:spcBef>
                <a:spcPts val="560"/>
              </a:spcBef>
              <a:buAutoNum type="alphaLcParenR" startAt="3"/>
              <a:tabLst>
                <a:tab pos="405130" algn="l"/>
              </a:tabLst>
            </a:pPr>
            <a:r>
              <a:rPr sz="2750" spc="-15" dirty="0">
                <a:latin typeface="RobotoRegular"/>
                <a:cs typeface="RobotoRegular"/>
              </a:rPr>
              <a:t>Urethral</a:t>
            </a:r>
            <a:r>
              <a:rPr sz="2750" spc="-35" dirty="0">
                <a:latin typeface="RobotoRegular"/>
                <a:cs typeface="RobotoRegular"/>
              </a:rPr>
              <a:t> </a:t>
            </a:r>
            <a:r>
              <a:rPr sz="2750" spc="-15" dirty="0">
                <a:latin typeface="RobotoRegular"/>
                <a:cs typeface="RobotoRegular"/>
              </a:rPr>
              <a:t>obstruction</a:t>
            </a:r>
            <a:endParaRPr sz="2750">
              <a:latin typeface="RobotoRegular"/>
              <a:cs typeface="RobotoRegular"/>
            </a:endParaRPr>
          </a:p>
          <a:p>
            <a:pPr marL="432434">
              <a:lnSpc>
                <a:spcPct val="100000"/>
              </a:lnSpc>
              <a:spcBef>
                <a:spcPts val="575"/>
              </a:spcBef>
            </a:pPr>
            <a:r>
              <a:rPr sz="2750" spc="-10" dirty="0">
                <a:latin typeface="RobotoRegular"/>
                <a:cs typeface="RobotoRegular"/>
              </a:rPr>
              <a:t>-strictures, </a:t>
            </a:r>
            <a:r>
              <a:rPr sz="2750" spc="-30" dirty="0">
                <a:latin typeface="RobotoRegular"/>
                <a:cs typeface="RobotoRegular"/>
              </a:rPr>
              <a:t>tumor,</a:t>
            </a:r>
            <a:r>
              <a:rPr sz="2750" spc="-25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phimosis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286" y="32359"/>
            <a:ext cx="561530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10" dirty="0"/>
              <a:t>P</a:t>
            </a:r>
            <a:r>
              <a:rPr spc="-305" dirty="0"/>
              <a:t>A</a:t>
            </a:r>
            <a:r>
              <a:rPr spc="-35" dirty="0"/>
              <a:t>T</a:t>
            </a:r>
            <a:r>
              <a:rPr spc="-45" dirty="0"/>
              <a:t>H</a:t>
            </a:r>
            <a:r>
              <a:rPr spc="-30" dirty="0"/>
              <a:t>O</a:t>
            </a:r>
            <a:r>
              <a:rPr spc="20" dirty="0"/>
              <a:t>P</a:t>
            </a:r>
            <a:r>
              <a:rPr spc="-155" dirty="0"/>
              <a:t>H</a:t>
            </a:r>
            <a:r>
              <a:rPr spc="-55" dirty="0"/>
              <a:t>Y</a:t>
            </a:r>
            <a:r>
              <a:rPr spc="-15" dirty="0"/>
              <a:t>S</a:t>
            </a:r>
            <a:r>
              <a:rPr spc="-5" dirty="0"/>
              <a:t>I</a:t>
            </a:r>
            <a:r>
              <a:rPr spc="-30" dirty="0"/>
              <a:t>O</a:t>
            </a:r>
            <a:r>
              <a:rPr spc="-80" dirty="0"/>
              <a:t>L</a:t>
            </a:r>
            <a:r>
              <a:rPr spc="-30" dirty="0"/>
              <a:t>O</a:t>
            </a:r>
            <a:r>
              <a:rPr spc="-5" dirty="0"/>
              <a:t>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0209" y="820193"/>
            <a:ext cx="9468485" cy="567372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5080" indent="-252095">
              <a:lnSpc>
                <a:spcPts val="3310"/>
              </a:lnSpc>
              <a:spcBef>
                <a:spcPts val="535"/>
              </a:spcBef>
              <a:buChar char="•"/>
              <a:tabLst>
                <a:tab pos="264795" algn="l"/>
              </a:tabLst>
            </a:pPr>
            <a:r>
              <a:rPr sz="3050" spc="30" dirty="0">
                <a:latin typeface="RobotoRegular"/>
                <a:cs typeface="RobotoRegular"/>
              </a:rPr>
              <a:t>Hypovolemia </a:t>
            </a:r>
            <a:r>
              <a:rPr sz="3050" spc="20" dirty="0">
                <a:latin typeface="RobotoRegular"/>
                <a:cs typeface="RobotoRegular"/>
              </a:rPr>
              <a:t>leads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5" dirty="0">
                <a:latin typeface="RobotoRegular"/>
                <a:cs typeface="RobotoRegular"/>
              </a:rPr>
              <a:t>a fall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30" dirty="0">
                <a:latin typeface="RobotoRegular"/>
                <a:cs typeface="RobotoRegular"/>
              </a:rPr>
              <a:t>mean </a:t>
            </a:r>
            <a:r>
              <a:rPr sz="3050" spc="10" dirty="0">
                <a:latin typeface="RobotoRegular"/>
                <a:cs typeface="RobotoRegular"/>
              </a:rPr>
              <a:t>systemic</a:t>
            </a:r>
            <a:r>
              <a:rPr sz="3050" spc="-17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arterial  </a:t>
            </a:r>
            <a:r>
              <a:rPr sz="3050" spc="-5" dirty="0">
                <a:latin typeface="RobotoRegular"/>
                <a:cs typeface="RobotoRegular"/>
              </a:rPr>
              <a:t>pressure.</a:t>
            </a:r>
            <a:endParaRPr sz="3050">
              <a:latin typeface="RobotoRegular"/>
              <a:cs typeface="RobotoRegular"/>
            </a:endParaRPr>
          </a:p>
          <a:p>
            <a:pPr marL="264160" marR="331470" indent="-252095">
              <a:lnSpc>
                <a:spcPts val="3310"/>
              </a:lnSpc>
              <a:spcBef>
                <a:spcPts val="1095"/>
              </a:spcBef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This reduces </a:t>
            </a:r>
            <a:r>
              <a:rPr sz="3050" spc="-10" dirty="0">
                <a:latin typeface="RobotoRegular"/>
                <a:cs typeface="RobotoRegular"/>
              </a:rPr>
              <a:t>renal </a:t>
            </a:r>
            <a:r>
              <a:rPr sz="3050" spc="25" dirty="0">
                <a:latin typeface="RobotoRegular"/>
                <a:cs typeface="RobotoRegular"/>
              </a:rPr>
              <a:t>blood </a:t>
            </a:r>
            <a:r>
              <a:rPr sz="3050" spc="-35" dirty="0">
                <a:latin typeface="RobotoRegular"/>
                <a:cs typeface="RobotoRegular"/>
              </a:rPr>
              <a:t>ﬂow, </a:t>
            </a:r>
            <a:r>
              <a:rPr sz="3050" spc="-10" dirty="0">
                <a:latin typeface="RobotoRegular"/>
                <a:cs typeface="RobotoRegular"/>
              </a:rPr>
              <a:t>nutrients and </a:t>
            </a:r>
            <a:r>
              <a:rPr sz="3050" spc="20" dirty="0">
                <a:latin typeface="RobotoRegular"/>
                <a:cs typeface="RobotoRegular"/>
              </a:rPr>
              <a:t>oxygen  </a:t>
            </a:r>
            <a:r>
              <a:rPr sz="3050" spc="10" dirty="0">
                <a:latin typeface="RobotoRegular"/>
                <a:cs typeface="RobotoRegular"/>
              </a:rPr>
              <a:t>supply</a:t>
            </a:r>
            <a:endParaRPr sz="3050">
              <a:latin typeface="RobotoRegular"/>
              <a:cs typeface="RobotoRegular"/>
            </a:endParaRPr>
          </a:p>
          <a:p>
            <a:pPr marL="264160" marR="2091055" indent="-252095" algn="just">
              <a:lnSpc>
                <a:spcPts val="3310"/>
              </a:lnSpc>
              <a:spcBef>
                <a:spcPts val="1090"/>
              </a:spcBef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This </a:t>
            </a:r>
            <a:r>
              <a:rPr sz="3050" spc="20" dirty="0">
                <a:latin typeface="RobotoRegular"/>
                <a:cs typeface="RobotoRegular"/>
              </a:rPr>
              <a:t>leads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5" dirty="0">
                <a:latin typeface="RobotoRegular"/>
                <a:cs typeface="RobotoRegular"/>
              </a:rPr>
              <a:t>activation of </a:t>
            </a:r>
            <a:r>
              <a:rPr sz="3050" spc="10" dirty="0">
                <a:latin typeface="RobotoRegular"/>
                <a:cs typeface="RobotoRegular"/>
              </a:rPr>
              <a:t>compensatory  </a:t>
            </a:r>
            <a:r>
              <a:rPr sz="3050" spc="15" dirty="0">
                <a:latin typeface="RobotoRegular"/>
                <a:cs typeface="RobotoRegular"/>
              </a:rPr>
              <a:t>mechanisms </a:t>
            </a:r>
            <a:r>
              <a:rPr sz="3050" spc="25" dirty="0">
                <a:latin typeface="RobotoRegular"/>
                <a:cs typeface="RobotoRegular"/>
              </a:rPr>
              <a:t>eg </a:t>
            </a:r>
            <a:r>
              <a:rPr sz="3050" dirty="0">
                <a:latin typeface="RobotoRegular"/>
                <a:cs typeface="RobotoRegular"/>
              </a:rPr>
              <a:t>RAAS </a:t>
            </a:r>
            <a:r>
              <a:rPr sz="3050" spc="5" dirty="0">
                <a:latin typeface="RobotoRegular"/>
                <a:cs typeface="RobotoRegular"/>
              </a:rPr>
              <a:t>system, release </a:t>
            </a:r>
            <a:r>
              <a:rPr sz="3050" spc="15" dirty="0">
                <a:latin typeface="RobotoRegular"/>
                <a:cs typeface="RobotoRegular"/>
              </a:rPr>
              <a:t>of  </a:t>
            </a:r>
            <a:r>
              <a:rPr sz="3050" spc="5" dirty="0">
                <a:latin typeface="RobotoRegular"/>
                <a:cs typeface="RobotoRegular"/>
              </a:rPr>
              <a:t>vasopressin</a:t>
            </a:r>
            <a:endParaRPr sz="3050">
              <a:latin typeface="RobotoRegular"/>
              <a:cs typeface="RobotoRegular"/>
            </a:endParaRPr>
          </a:p>
          <a:p>
            <a:pPr marL="264160" marR="1437005" indent="-252095">
              <a:lnSpc>
                <a:spcPts val="3310"/>
              </a:lnSpc>
              <a:spcBef>
                <a:spcPts val="1090"/>
              </a:spcBef>
              <a:buChar char="•"/>
              <a:tabLst>
                <a:tab pos="264795" algn="l"/>
              </a:tabLst>
            </a:pPr>
            <a:r>
              <a:rPr sz="3050" spc="20" dirty="0">
                <a:latin typeface="RobotoRegular"/>
                <a:cs typeface="RobotoRegular"/>
              </a:rPr>
              <a:t>Salt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10" dirty="0">
                <a:latin typeface="RobotoRegular"/>
                <a:cs typeface="RobotoRegular"/>
              </a:rPr>
              <a:t>water </a:t>
            </a:r>
            <a:r>
              <a:rPr sz="3050" spc="5" dirty="0">
                <a:latin typeface="RobotoRegular"/>
                <a:cs typeface="RobotoRegular"/>
              </a:rPr>
              <a:t>loss </a:t>
            </a:r>
            <a:r>
              <a:rPr sz="3050" spc="-5" dirty="0">
                <a:latin typeface="RobotoRegular"/>
                <a:cs typeface="RobotoRegular"/>
              </a:rPr>
              <a:t>through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sweat </a:t>
            </a:r>
            <a:r>
              <a:rPr sz="3050" spc="15" dirty="0">
                <a:latin typeface="RobotoRegular"/>
                <a:cs typeface="RobotoRegular"/>
              </a:rPr>
              <a:t>glands  inhibited, </a:t>
            </a:r>
            <a:r>
              <a:rPr sz="3050" spc="-15" dirty="0">
                <a:latin typeface="RobotoRegular"/>
                <a:cs typeface="RobotoRegular"/>
              </a:rPr>
              <a:t>thirst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dirty="0">
                <a:latin typeface="RobotoRegular"/>
                <a:cs typeface="RobotoRegular"/>
              </a:rPr>
              <a:t>salt </a:t>
            </a:r>
            <a:r>
              <a:rPr sz="3050" spc="20" dirty="0">
                <a:latin typeface="RobotoRegular"/>
                <a:cs typeface="RobotoRegular"/>
              </a:rPr>
              <a:t>appetite</a:t>
            </a:r>
            <a:r>
              <a:rPr sz="3050" spc="10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increased</a:t>
            </a:r>
            <a:endParaRPr sz="3050">
              <a:latin typeface="RobotoRegular"/>
              <a:cs typeface="RobotoRegular"/>
            </a:endParaRPr>
          </a:p>
          <a:p>
            <a:pPr marL="264160" marR="829944" indent="-252095">
              <a:lnSpc>
                <a:spcPts val="3310"/>
              </a:lnSpc>
              <a:spcBef>
                <a:spcPts val="1095"/>
              </a:spcBef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Vasodilation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5" dirty="0">
                <a:latin typeface="RobotoRegular"/>
                <a:cs typeface="RobotoRegular"/>
              </a:rPr>
              <a:t>afferent </a:t>
            </a:r>
            <a:r>
              <a:rPr sz="3050" spc="15" dirty="0">
                <a:latin typeface="RobotoRegular"/>
                <a:cs typeface="RobotoRegular"/>
              </a:rPr>
              <a:t>arteriole, </a:t>
            </a:r>
            <a:r>
              <a:rPr sz="3050" spc="-10" dirty="0">
                <a:latin typeface="RobotoRegular"/>
                <a:cs typeface="RobotoRegular"/>
              </a:rPr>
              <a:t>and  </a:t>
            </a:r>
            <a:r>
              <a:rPr sz="3050" spc="5" dirty="0">
                <a:latin typeface="RobotoRegular"/>
                <a:cs typeface="RobotoRegular"/>
              </a:rPr>
              <a:t>vasoconstriction </a:t>
            </a:r>
            <a:r>
              <a:rPr sz="3050" spc="15" dirty="0">
                <a:latin typeface="RobotoRegular"/>
                <a:cs typeface="RobotoRegular"/>
              </a:rPr>
              <a:t>of efferent arteriole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dirty="0">
                <a:latin typeface="RobotoRegular"/>
                <a:cs typeface="RobotoRegular"/>
              </a:rPr>
              <a:t>increase  </a:t>
            </a:r>
            <a:r>
              <a:rPr sz="3050" spc="15" dirty="0">
                <a:latin typeface="RobotoRegular"/>
                <a:cs typeface="RobotoRegular"/>
              </a:rPr>
              <a:t>glomerular </a:t>
            </a:r>
            <a:r>
              <a:rPr sz="3050" spc="-10" dirty="0">
                <a:latin typeface="RobotoRegular"/>
                <a:cs typeface="RobotoRegular"/>
              </a:rPr>
              <a:t>pressure and </a:t>
            </a:r>
            <a:r>
              <a:rPr sz="3050" spc="10" dirty="0">
                <a:latin typeface="RobotoRegular"/>
                <a:cs typeface="RobotoRegular"/>
              </a:rPr>
              <a:t>maintain</a:t>
            </a:r>
            <a:r>
              <a:rPr sz="3050" spc="-1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GFR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952" y="462450"/>
            <a:ext cx="8289925" cy="496760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39395" indent="-189230">
              <a:lnSpc>
                <a:spcPct val="100000"/>
              </a:lnSpc>
              <a:spcBef>
                <a:spcPts val="490"/>
              </a:spcBef>
              <a:buSzPct val="62886"/>
              <a:buChar char="•"/>
              <a:tabLst>
                <a:tab pos="240029" algn="l"/>
              </a:tabLst>
            </a:pPr>
            <a:r>
              <a:rPr sz="7275" spc="-187" baseline="-17182" dirty="0">
                <a:latin typeface="RobotoRegular"/>
                <a:cs typeface="RobotoRegular"/>
              </a:rPr>
              <a:t>.</a:t>
            </a:r>
            <a:r>
              <a:rPr sz="3050" spc="-125" dirty="0">
                <a:latin typeface="RobotoRegular"/>
                <a:cs typeface="RobotoRegular"/>
              </a:rPr>
              <a:t>There </a:t>
            </a:r>
            <a:r>
              <a:rPr sz="3050" spc="20" dirty="0">
                <a:latin typeface="RobotoRegular"/>
                <a:cs typeface="RobotoRegular"/>
              </a:rPr>
              <a:t>3 </a:t>
            </a:r>
            <a:r>
              <a:rPr sz="3050" spc="10" dirty="0">
                <a:latin typeface="RobotoRegular"/>
                <a:cs typeface="RobotoRegular"/>
              </a:rPr>
              <a:t>ﬁltering </a:t>
            </a:r>
            <a:r>
              <a:rPr sz="3050" dirty="0">
                <a:latin typeface="RobotoRegular"/>
                <a:cs typeface="RobotoRegular"/>
              </a:rPr>
              <a:t>layers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22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glomerulus</a:t>
            </a:r>
            <a:endParaRPr sz="3050">
              <a:latin typeface="RobotoRegular"/>
              <a:cs typeface="RobotoRegular"/>
            </a:endParaRPr>
          </a:p>
          <a:p>
            <a:pPr marL="2408555">
              <a:lnSpc>
                <a:spcPct val="100000"/>
              </a:lnSpc>
              <a:spcBef>
                <a:spcPts val="285"/>
              </a:spcBef>
            </a:pPr>
            <a:r>
              <a:rPr sz="3150" i="1" spc="-20" dirty="0">
                <a:latin typeface="RobotoRegular"/>
                <a:cs typeface="RobotoRegular"/>
              </a:rPr>
              <a:t>-Capillary</a:t>
            </a:r>
            <a:r>
              <a:rPr sz="3150" i="1" spc="-45" dirty="0">
                <a:latin typeface="RobotoRegular"/>
                <a:cs typeface="RobotoRegular"/>
              </a:rPr>
              <a:t> </a:t>
            </a:r>
            <a:r>
              <a:rPr sz="3150" i="1" spc="-40" dirty="0">
                <a:latin typeface="RobotoRegular"/>
                <a:cs typeface="RobotoRegular"/>
              </a:rPr>
              <a:t>endothelium</a:t>
            </a:r>
            <a:endParaRPr sz="3150">
              <a:latin typeface="RobotoRegular"/>
              <a:cs typeface="RobotoRegular"/>
            </a:endParaRPr>
          </a:p>
          <a:p>
            <a:pPr marL="2408555">
              <a:lnSpc>
                <a:spcPct val="100000"/>
              </a:lnSpc>
              <a:spcBef>
                <a:spcPts val="630"/>
              </a:spcBef>
            </a:pPr>
            <a:r>
              <a:rPr sz="3150" i="1" spc="-30" dirty="0">
                <a:latin typeface="RobotoRegular"/>
                <a:cs typeface="RobotoRegular"/>
              </a:rPr>
              <a:t>-The </a:t>
            </a:r>
            <a:r>
              <a:rPr sz="3150" i="1" spc="-40" dirty="0">
                <a:latin typeface="RobotoRegular"/>
                <a:cs typeface="RobotoRegular"/>
              </a:rPr>
              <a:t>basement</a:t>
            </a:r>
            <a:r>
              <a:rPr sz="3150" i="1" spc="-5" dirty="0">
                <a:latin typeface="RobotoRegular"/>
                <a:cs typeface="RobotoRegular"/>
              </a:rPr>
              <a:t> </a:t>
            </a:r>
            <a:r>
              <a:rPr sz="3150" i="1" spc="-40" dirty="0">
                <a:latin typeface="RobotoRegular"/>
                <a:cs typeface="RobotoRegular"/>
              </a:rPr>
              <a:t>membrane</a:t>
            </a:r>
            <a:endParaRPr sz="3150">
              <a:latin typeface="RobotoRegular"/>
              <a:cs typeface="RobotoRegular"/>
            </a:endParaRPr>
          </a:p>
          <a:p>
            <a:pPr marL="2408555">
              <a:lnSpc>
                <a:spcPct val="100000"/>
              </a:lnSpc>
              <a:spcBef>
                <a:spcPts val="625"/>
              </a:spcBef>
            </a:pPr>
            <a:r>
              <a:rPr sz="3150" i="1" spc="-30" dirty="0">
                <a:latin typeface="RobotoRegular"/>
                <a:cs typeface="RobotoRegular"/>
              </a:rPr>
              <a:t>-The epithelium of </a:t>
            </a:r>
            <a:r>
              <a:rPr sz="3150" i="1" spc="-55" dirty="0">
                <a:latin typeface="RobotoRegular"/>
                <a:cs typeface="RobotoRegular"/>
              </a:rPr>
              <a:t>the</a:t>
            </a:r>
            <a:r>
              <a:rPr sz="3150" i="1" spc="95" dirty="0">
                <a:latin typeface="RobotoRegular"/>
                <a:cs typeface="RobotoRegular"/>
              </a:rPr>
              <a:t> </a:t>
            </a:r>
            <a:r>
              <a:rPr sz="3150" i="1" spc="-35" dirty="0">
                <a:latin typeface="RobotoRegular"/>
                <a:cs typeface="RobotoRegular"/>
              </a:rPr>
              <a:t>glomerulus</a:t>
            </a:r>
            <a:endParaRPr sz="3150">
              <a:latin typeface="RobotoRegular"/>
              <a:cs typeface="RobotoRegular"/>
            </a:endParaRPr>
          </a:p>
          <a:p>
            <a:pPr marL="302260" marR="139700" indent="-252095">
              <a:lnSpc>
                <a:spcPts val="3310"/>
              </a:lnSpc>
              <a:spcBef>
                <a:spcPts val="1130"/>
              </a:spcBef>
              <a:buChar char="•"/>
              <a:tabLst>
                <a:tab pos="302895" algn="l"/>
              </a:tabLst>
            </a:pPr>
            <a:r>
              <a:rPr sz="3050" spc="30" dirty="0">
                <a:latin typeface="RobotoRegular"/>
                <a:cs typeface="RobotoRegular"/>
              </a:rPr>
              <a:t>It </a:t>
            </a:r>
            <a:r>
              <a:rPr sz="3050" spc="15" dirty="0">
                <a:latin typeface="RobotoRegular"/>
                <a:cs typeface="RobotoRegular"/>
              </a:rPr>
              <a:t>prevents </a:t>
            </a:r>
            <a:r>
              <a:rPr sz="3050" spc="10" dirty="0">
                <a:latin typeface="RobotoRegular"/>
                <a:cs typeface="RobotoRegular"/>
              </a:rPr>
              <a:t>ﬁltering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25" dirty="0">
                <a:latin typeface="RobotoRegular"/>
                <a:cs typeface="RobotoRegular"/>
              </a:rPr>
              <a:t>blood </a:t>
            </a:r>
            <a:r>
              <a:rPr sz="3050" spc="30" dirty="0">
                <a:latin typeface="RobotoRegular"/>
                <a:cs typeface="RobotoRegular"/>
              </a:rPr>
              <a:t>cells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20" dirty="0">
                <a:latin typeface="RobotoRegular"/>
                <a:cs typeface="RobotoRegular"/>
              </a:rPr>
              <a:t>plasma  </a:t>
            </a:r>
            <a:r>
              <a:rPr sz="3050" spc="5" dirty="0">
                <a:latin typeface="RobotoRegular"/>
                <a:cs typeface="RobotoRegular"/>
              </a:rPr>
              <a:t>proteins</a:t>
            </a:r>
            <a:endParaRPr sz="3050">
              <a:latin typeface="RobotoRegular"/>
              <a:cs typeface="RobotoRegular"/>
            </a:endParaRPr>
          </a:p>
          <a:p>
            <a:pPr marL="302260" marR="1028065" indent="-252095">
              <a:lnSpc>
                <a:spcPts val="3310"/>
              </a:lnSpc>
              <a:spcBef>
                <a:spcPts val="1095"/>
              </a:spcBef>
              <a:buChar char="•"/>
              <a:tabLst>
                <a:tab pos="302895" algn="l"/>
              </a:tabLst>
            </a:pPr>
            <a:r>
              <a:rPr sz="3050" spc="10" dirty="0">
                <a:latin typeface="RobotoRegular"/>
                <a:cs typeface="RobotoRegular"/>
              </a:rPr>
              <a:t>The </a:t>
            </a:r>
            <a:r>
              <a:rPr sz="3050" spc="20" dirty="0">
                <a:latin typeface="RobotoRegular"/>
                <a:cs typeface="RobotoRegular"/>
              </a:rPr>
              <a:t>ﬁltered </a:t>
            </a:r>
            <a:r>
              <a:rPr sz="3050" spc="10" dirty="0">
                <a:latin typeface="RobotoRegular"/>
                <a:cs typeface="RobotoRegular"/>
              </a:rPr>
              <a:t>ﬂuid undergoes </a:t>
            </a:r>
            <a:r>
              <a:rPr sz="3050" spc="25" dirty="0">
                <a:latin typeface="RobotoRegular"/>
                <a:cs typeface="RobotoRegular"/>
              </a:rPr>
              <a:t>selective </a:t>
            </a:r>
            <a:r>
              <a:rPr sz="3050" dirty="0">
                <a:latin typeface="RobotoRegular"/>
                <a:cs typeface="RobotoRegular"/>
              </a:rPr>
              <a:t>re-  </a:t>
            </a:r>
            <a:r>
              <a:rPr sz="3050" spc="10" dirty="0">
                <a:latin typeface="RobotoRegular"/>
                <a:cs typeface="RobotoRegular"/>
              </a:rPr>
              <a:t>absorption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0" dirty="0">
                <a:latin typeface="RobotoRegular"/>
                <a:cs typeface="RobotoRegular"/>
              </a:rPr>
              <a:t>form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40" dirty="0">
                <a:latin typeface="RobotoRegular"/>
                <a:cs typeface="RobotoRegular"/>
              </a:rPr>
              <a:t> </a:t>
            </a:r>
            <a:r>
              <a:rPr sz="3050" spc="-15" dirty="0">
                <a:latin typeface="RobotoRegular"/>
                <a:cs typeface="RobotoRegular"/>
              </a:rPr>
              <a:t>urine</a:t>
            </a:r>
            <a:endParaRPr sz="3050">
              <a:latin typeface="RobotoRegular"/>
              <a:cs typeface="RobotoRegular"/>
            </a:endParaRPr>
          </a:p>
          <a:p>
            <a:pPr marL="302260" indent="-252095">
              <a:lnSpc>
                <a:spcPct val="100000"/>
              </a:lnSpc>
              <a:spcBef>
                <a:spcPts val="690"/>
              </a:spcBef>
              <a:buChar char="•"/>
              <a:tabLst>
                <a:tab pos="302895" algn="l"/>
              </a:tabLst>
            </a:pPr>
            <a:r>
              <a:rPr sz="3050" spc="10" dirty="0">
                <a:latin typeface="RobotoRegular"/>
                <a:cs typeface="RobotoRegular"/>
              </a:rPr>
              <a:t>Glomerular </a:t>
            </a:r>
            <a:r>
              <a:rPr sz="3050" spc="-5" dirty="0">
                <a:latin typeface="RobotoRegular"/>
                <a:cs typeface="RobotoRegular"/>
              </a:rPr>
              <a:t>ﬁltration </a:t>
            </a:r>
            <a:r>
              <a:rPr sz="3050" spc="-25" dirty="0">
                <a:latin typeface="RobotoRegular"/>
                <a:cs typeface="RobotoRegular"/>
              </a:rPr>
              <a:t>rate====</a:t>
            </a:r>
            <a:r>
              <a:rPr sz="3050" spc="-110" dirty="0">
                <a:latin typeface="RobotoRegular"/>
                <a:cs typeface="RobotoRegular"/>
              </a:rPr>
              <a:t> </a:t>
            </a:r>
            <a:r>
              <a:rPr sz="3050" spc="40" dirty="0">
                <a:latin typeface="RobotoRegular"/>
                <a:cs typeface="RobotoRegular"/>
              </a:rPr>
              <a:t>125mls/min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409" y="628762"/>
            <a:ext cx="9252585" cy="4059554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314960" marR="906144" indent="-252095">
              <a:lnSpc>
                <a:spcPct val="76100"/>
              </a:lnSpc>
              <a:spcBef>
                <a:spcPts val="1490"/>
              </a:spcBef>
              <a:buChar char="•"/>
              <a:tabLst>
                <a:tab pos="314960" algn="l"/>
                <a:tab pos="315595" algn="l"/>
                <a:tab pos="2567940" algn="l"/>
              </a:tabLst>
            </a:pPr>
            <a:r>
              <a:rPr sz="2650" spc="-260" dirty="0">
                <a:latin typeface="RobotoRegular"/>
                <a:cs typeface="RobotoRegular"/>
              </a:rPr>
              <a:t>W</a:t>
            </a:r>
            <a:r>
              <a:rPr sz="7275" spc="-390" baseline="-6872" dirty="0">
                <a:latin typeface="RobotoRegular"/>
                <a:cs typeface="RobotoRegular"/>
              </a:rPr>
              <a:t>.</a:t>
            </a:r>
            <a:r>
              <a:rPr sz="2650" spc="-260" dirty="0">
                <a:latin typeface="RobotoRegular"/>
                <a:cs typeface="RobotoRegular"/>
              </a:rPr>
              <a:t>ith </a:t>
            </a:r>
            <a:r>
              <a:rPr sz="2650" spc="-5" dirty="0">
                <a:latin typeface="RobotoRegular"/>
                <a:cs typeface="RobotoRegular"/>
              </a:rPr>
              <a:t>more </a:t>
            </a:r>
            <a:r>
              <a:rPr sz="2650" spc="5" dirty="0">
                <a:latin typeface="RobotoRegular"/>
                <a:cs typeface="RobotoRegular"/>
              </a:rPr>
              <a:t>severe </a:t>
            </a:r>
            <a:r>
              <a:rPr sz="2650" spc="-20" dirty="0">
                <a:latin typeface="RobotoRegular"/>
                <a:cs typeface="RobotoRegular"/>
              </a:rPr>
              <a:t>hypoperfusion, </a:t>
            </a:r>
            <a:r>
              <a:rPr sz="2650" spc="-10" dirty="0">
                <a:latin typeface="RobotoRegular"/>
                <a:cs typeface="RobotoRegular"/>
              </a:rPr>
              <a:t>these </a:t>
            </a:r>
            <a:r>
              <a:rPr sz="2650" spc="-5" dirty="0">
                <a:latin typeface="RobotoRegular"/>
                <a:cs typeface="RobotoRegular"/>
              </a:rPr>
              <a:t>compensatory  </a:t>
            </a:r>
            <a:r>
              <a:rPr sz="2650" spc="-15" dirty="0">
                <a:latin typeface="RobotoRegular"/>
                <a:cs typeface="RobotoRegular"/>
              </a:rPr>
              <a:t>responses</a:t>
            </a:r>
            <a:r>
              <a:rPr sz="2650" spc="-35" dirty="0">
                <a:latin typeface="RobotoRegular"/>
                <a:cs typeface="RobotoRegular"/>
              </a:rPr>
              <a:t> </a:t>
            </a:r>
            <a:r>
              <a:rPr sz="2650" spc="-10" dirty="0">
                <a:latin typeface="RobotoRegular"/>
                <a:cs typeface="RobotoRegular"/>
              </a:rPr>
              <a:t>fail	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spc="-30" dirty="0">
                <a:latin typeface="RobotoRegular"/>
                <a:cs typeface="RobotoRegular"/>
              </a:rPr>
              <a:t>GFR </a:t>
            </a:r>
            <a:r>
              <a:rPr sz="2650" spc="-15" dirty="0">
                <a:latin typeface="RobotoRegular"/>
                <a:cs typeface="RobotoRegular"/>
              </a:rPr>
              <a:t>falls, </a:t>
            </a:r>
            <a:r>
              <a:rPr sz="2650" spc="5" dirty="0">
                <a:latin typeface="RobotoRegular"/>
                <a:cs typeface="RobotoRegular"/>
              </a:rPr>
              <a:t>leading to </a:t>
            </a:r>
            <a:r>
              <a:rPr sz="2650" spc="-10" dirty="0">
                <a:latin typeface="RobotoRegular"/>
                <a:cs typeface="RobotoRegular"/>
              </a:rPr>
              <a:t>prerenal</a:t>
            </a:r>
            <a:r>
              <a:rPr sz="2650" spc="155" dirty="0">
                <a:latin typeface="RobotoRegular"/>
                <a:cs typeface="RobotoRegular"/>
              </a:rPr>
              <a:t> </a:t>
            </a:r>
            <a:r>
              <a:rPr sz="2650" spc="15" dirty="0">
                <a:latin typeface="RobotoRegular"/>
                <a:cs typeface="RobotoRegular"/>
              </a:rPr>
              <a:t>ARF</a:t>
            </a:r>
            <a:endParaRPr sz="26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2850">
              <a:latin typeface="RobotoRegular"/>
              <a:cs typeface="RobotoRegular"/>
            </a:endParaRPr>
          </a:p>
          <a:p>
            <a:pPr marL="63500">
              <a:lnSpc>
                <a:spcPts val="3485"/>
              </a:lnSpc>
            </a:pPr>
            <a:r>
              <a:rPr sz="3050" dirty="0">
                <a:latin typeface="RobotoRegular"/>
                <a:cs typeface="RobotoRegular"/>
              </a:rPr>
              <a:t>ARF </a:t>
            </a:r>
            <a:r>
              <a:rPr sz="3050" spc="10" dirty="0">
                <a:latin typeface="RobotoRegular"/>
                <a:cs typeface="RobotoRegular"/>
              </a:rPr>
              <a:t>occurs</a:t>
            </a:r>
            <a:r>
              <a:rPr sz="3050" spc="-80" dirty="0">
                <a:latin typeface="RobotoRegular"/>
                <a:cs typeface="RobotoRegular"/>
              </a:rPr>
              <a:t> </a:t>
            </a:r>
            <a:r>
              <a:rPr sz="3050" spc="30" dirty="0">
                <a:latin typeface="RobotoRegular"/>
                <a:cs typeface="RobotoRegular"/>
              </a:rPr>
              <a:t>by</a:t>
            </a:r>
            <a:endParaRPr sz="3050">
              <a:latin typeface="RobotoRegular"/>
              <a:cs typeface="RobotoRegular"/>
            </a:endParaRPr>
          </a:p>
          <a:p>
            <a:pPr marL="314960" marR="17780" indent="-252095">
              <a:lnSpc>
                <a:spcPts val="3310"/>
              </a:lnSpc>
              <a:spcBef>
                <a:spcPts val="225"/>
              </a:spcBef>
              <a:buChar char="•"/>
              <a:tabLst>
                <a:tab pos="315595" algn="l"/>
              </a:tabLst>
            </a:pPr>
            <a:r>
              <a:rPr sz="3050" spc="10" dirty="0">
                <a:latin typeface="RobotoRegular"/>
                <a:cs typeface="RobotoRegular"/>
              </a:rPr>
              <a:t>Ischaemia:</a:t>
            </a:r>
            <a:r>
              <a:rPr sz="3050" spc="10" dirty="0">
                <a:latin typeface="Noto Sans Symbols"/>
                <a:cs typeface="Noto Sans Symbols"/>
              </a:rPr>
              <a:t>→</a:t>
            </a:r>
            <a:r>
              <a:rPr sz="3050" spc="10" dirty="0">
                <a:latin typeface="RobotoRegular"/>
                <a:cs typeface="RobotoRegular"/>
              </a:rPr>
              <a:t>Disruption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5" dirty="0">
                <a:latin typeface="RobotoRegular"/>
                <a:cs typeface="RobotoRegular"/>
              </a:rPr>
              <a:t>basement </a:t>
            </a:r>
            <a:r>
              <a:rPr sz="3050" spc="5" dirty="0">
                <a:latin typeface="RobotoRegular"/>
                <a:cs typeface="RobotoRegular"/>
              </a:rPr>
              <a:t>membrane 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5" dirty="0">
                <a:latin typeface="RobotoRegular"/>
                <a:cs typeface="RobotoRegular"/>
              </a:rPr>
              <a:t>destruction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dirty="0">
                <a:latin typeface="RobotoRegular"/>
                <a:cs typeface="RobotoRegular"/>
              </a:rPr>
              <a:t>tubular</a:t>
            </a:r>
            <a:r>
              <a:rPr sz="3050" spc="-10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epithelium</a:t>
            </a:r>
            <a:endParaRPr sz="30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•"/>
            </a:pPr>
            <a:endParaRPr sz="2700">
              <a:latin typeface="RobotoRegular"/>
              <a:cs typeface="RobotoRegular"/>
            </a:endParaRPr>
          </a:p>
          <a:p>
            <a:pPr marL="314960" marR="381635" indent="-252095">
              <a:lnSpc>
                <a:spcPts val="3310"/>
              </a:lnSpc>
              <a:buChar char="•"/>
              <a:tabLst>
                <a:tab pos="315595" algn="l"/>
              </a:tabLst>
            </a:pPr>
            <a:r>
              <a:rPr sz="3050" spc="10" dirty="0">
                <a:latin typeface="RobotoRegular"/>
                <a:cs typeface="RobotoRegular"/>
              </a:rPr>
              <a:t>Nephrotoxic </a:t>
            </a:r>
            <a:r>
              <a:rPr sz="3050" spc="-5" dirty="0">
                <a:latin typeface="RobotoRegular"/>
                <a:cs typeface="RobotoRegular"/>
              </a:rPr>
              <a:t>injury </a:t>
            </a:r>
            <a:r>
              <a:rPr sz="3050" spc="5" dirty="0">
                <a:latin typeface="Noto Sans Symbols"/>
                <a:cs typeface="Noto Sans Symbols"/>
              </a:rPr>
              <a:t>→</a:t>
            </a:r>
            <a:r>
              <a:rPr sz="3050" spc="5" dirty="0">
                <a:latin typeface="RobotoRegular"/>
                <a:cs typeface="RobotoRegular"/>
              </a:rPr>
              <a:t>necrosis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dirty="0">
                <a:latin typeface="RobotoRegular"/>
                <a:cs typeface="RobotoRegular"/>
              </a:rPr>
              <a:t>tubular </a:t>
            </a:r>
            <a:r>
              <a:rPr sz="3050" spc="15" dirty="0">
                <a:latin typeface="RobotoRegular"/>
                <a:cs typeface="RobotoRegular"/>
              </a:rPr>
              <a:t>epithelial  </a:t>
            </a:r>
            <a:r>
              <a:rPr sz="3050" spc="30" dirty="0">
                <a:latin typeface="RobotoRegular"/>
                <a:cs typeface="RobotoRegular"/>
              </a:rPr>
              <a:t>cells </a:t>
            </a:r>
            <a:r>
              <a:rPr sz="3050" spc="15" dirty="0">
                <a:latin typeface="RobotoRegular"/>
                <a:cs typeface="RobotoRegular"/>
              </a:rPr>
              <a:t>which </a:t>
            </a:r>
            <a:r>
              <a:rPr sz="3050" spc="10" dirty="0">
                <a:latin typeface="RobotoRegular"/>
                <a:cs typeface="RobotoRegular"/>
              </a:rPr>
              <a:t>slough </a:t>
            </a:r>
            <a:r>
              <a:rPr sz="3050" spc="20" dirty="0">
                <a:latin typeface="RobotoRegular"/>
                <a:cs typeface="RobotoRegular"/>
              </a:rPr>
              <a:t>off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15" dirty="0">
                <a:latin typeface="RobotoRegular"/>
                <a:cs typeface="RobotoRegular"/>
              </a:rPr>
              <a:t>plug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-3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tubules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330" y="484350"/>
            <a:ext cx="9171940" cy="417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3500">
              <a:lnSpc>
                <a:spcPts val="3135"/>
              </a:lnSpc>
              <a:spcBef>
                <a:spcPts val="135"/>
              </a:spcBef>
            </a:pPr>
            <a:r>
              <a:rPr sz="3050" spc="5" dirty="0">
                <a:latin typeface="RobotoRegular"/>
                <a:cs typeface="RobotoRegular"/>
              </a:rPr>
              <a:t>Phases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5" dirty="0">
                <a:latin typeface="RobotoRegular"/>
                <a:cs typeface="RobotoRegular"/>
              </a:rPr>
              <a:t>Acute </a:t>
            </a:r>
            <a:r>
              <a:rPr sz="3050" spc="-5" dirty="0">
                <a:latin typeface="RobotoRegular"/>
                <a:cs typeface="RobotoRegular"/>
              </a:rPr>
              <a:t>Renal</a:t>
            </a:r>
            <a:r>
              <a:rPr sz="3050" spc="45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Failure</a:t>
            </a:r>
            <a:endParaRPr sz="3050">
              <a:latin typeface="RobotoRegular"/>
              <a:cs typeface="RobotoRegular"/>
            </a:endParaRPr>
          </a:p>
          <a:p>
            <a:pPr marL="314960" marR="710565" indent="-252095">
              <a:lnSpc>
                <a:spcPct val="82200"/>
              </a:lnSpc>
              <a:spcBef>
                <a:spcPts val="509"/>
              </a:spcBef>
              <a:buChar char="•"/>
              <a:tabLst>
                <a:tab pos="315595" algn="l"/>
              </a:tabLst>
            </a:pPr>
            <a:r>
              <a:rPr sz="3050" spc="-210" dirty="0">
                <a:latin typeface="RobotoRegular"/>
                <a:cs typeface="RobotoRegular"/>
              </a:rPr>
              <a:t>T</a:t>
            </a:r>
            <a:r>
              <a:rPr sz="7275" spc="-315" baseline="10309" dirty="0">
                <a:latin typeface="RobotoRegular"/>
                <a:cs typeface="RobotoRegular"/>
              </a:rPr>
              <a:t>.</a:t>
            </a:r>
            <a:r>
              <a:rPr sz="3050" spc="-210" dirty="0">
                <a:latin typeface="RobotoRegular"/>
                <a:cs typeface="RobotoRegular"/>
              </a:rPr>
              <a:t>here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10" dirty="0">
                <a:latin typeface="RobotoRegular"/>
                <a:cs typeface="RobotoRegular"/>
              </a:rPr>
              <a:t>four </a:t>
            </a:r>
            <a:r>
              <a:rPr sz="3050" spc="20" dirty="0">
                <a:latin typeface="RobotoRegular"/>
                <a:cs typeface="RobotoRegular"/>
              </a:rPr>
              <a:t>clinical </a:t>
            </a:r>
            <a:r>
              <a:rPr sz="3050" spc="5" dirty="0">
                <a:latin typeface="RobotoRegular"/>
                <a:cs typeface="RobotoRegular"/>
              </a:rPr>
              <a:t>phases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5" dirty="0">
                <a:latin typeface="RobotoRegular"/>
                <a:cs typeface="RobotoRegular"/>
              </a:rPr>
              <a:t>ARF: </a:t>
            </a:r>
            <a:r>
              <a:rPr sz="3050" spc="5" dirty="0">
                <a:latin typeface="RobotoRegular"/>
                <a:cs typeface="RobotoRegular"/>
              </a:rPr>
              <a:t>initiation,  oliguria, diuresis </a:t>
            </a:r>
            <a:r>
              <a:rPr sz="3050" spc="-10" dirty="0">
                <a:latin typeface="RobotoRegular"/>
                <a:cs typeface="RobotoRegular"/>
              </a:rPr>
              <a:t>and</a:t>
            </a:r>
            <a:r>
              <a:rPr sz="3050" spc="5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recovery.</a:t>
            </a:r>
            <a:endParaRPr sz="30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RobotoRegular"/>
              <a:buChar char="•"/>
            </a:pPr>
            <a:endParaRPr sz="4500">
              <a:latin typeface="RobotoRegular"/>
              <a:cs typeface="RobotoRegular"/>
            </a:endParaRPr>
          </a:p>
          <a:p>
            <a:pPr marL="161290">
              <a:lnSpc>
                <a:spcPct val="100000"/>
              </a:lnSpc>
              <a:spcBef>
                <a:spcPts val="5"/>
              </a:spcBef>
            </a:pPr>
            <a:r>
              <a:rPr sz="305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1</a:t>
            </a:r>
            <a:r>
              <a:rPr sz="3600" u="heavy" baseline="25462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st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3050" u="heavy" spc="-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phase </a:t>
            </a:r>
            <a:r>
              <a:rPr sz="3150" i="1" u="heavy" spc="-3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Initiation</a:t>
            </a:r>
            <a:r>
              <a:rPr sz="3150" i="1" u="heavy" spc="9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3150" i="1" u="heavy" spc="-3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period</a:t>
            </a:r>
            <a:r>
              <a:rPr sz="3150" i="1" u="heavy" spc="6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endParaRPr sz="3150">
              <a:latin typeface="RobotoRegular"/>
              <a:cs typeface="RobotoRegular"/>
            </a:endParaRPr>
          </a:p>
          <a:p>
            <a:pPr marL="314960" indent="-252095">
              <a:lnSpc>
                <a:spcPct val="100000"/>
              </a:lnSpc>
              <a:spcBef>
                <a:spcPts val="650"/>
              </a:spcBef>
              <a:buChar char="•"/>
              <a:tabLst>
                <a:tab pos="315595" algn="l"/>
              </a:tabLst>
            </a:pPr>
            <a:r>
              <a:rPr sz="3050" spc="15" dirty="0">
                <a:latin typeface="RobotoRegular"/>
                <a:cs typeface="RobotoRegular"/>
              </a:rPr>
              <a:t>This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10" dirty="0">
                <a:latin typeface="RobotoRegular"/>
                <a:cs typeface="RobotoRegular"/>
              </a:rPr>
              <a:t>when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kidney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25" dirty="0">
                <a:latin typeface="RobotoRegular"/>
                <a:cs typeface="RobotoRegular"/>
              </a:rPr>
              <a:t>affected </a:t>
            </a:r>
            <a:r>
              <a:rPr sz="3050" spc="30" dirty="0">
                <a:latin typeface="RobotoRegular"/>
                <a:cs typeface="RobotoRegular"/>
              </a:rPr>
              <a:t>by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-19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disease</a:t>
            </a:r>
            <a:endParaRPr sz="3050">
              <a:latin typeface="RobotoRegular"/>
              <a:cs typeface="RobotoRegular"/>
            </a:endParaRPr>
          </a:p>
          <a:p>
            <a:pPr marL="314960" marR="4318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315595" algn="l"/>
              </a:tabLst>
            </a:pPr>
            <a:r>
              <a:rPr sz="3050" spc="10" dirty="0">
                <a:latin typeface="RobotoRegular"/>
                <a:cs typeface="RobotoRegular"/>
              </a:rPr>
              <a:t>Begins </a:t>
            </a:r>
            <a:r>
              <a:rPr sz="3050" spc="15" dirty="0">
                <a:latin typeface="RobotoRegular"/>
                <a:cs typeface="RobotoRegular"/>
              </a:rPr>
              <a:t>with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initial </a:t>
            </a:r>
            <a:r>
              <a:rPr sz="3050" spc="-5" dirty="0">
                <a:latin typeface="RobotoRegular"/>
                <a:cs typeface="RobotoRegular"/>
              </a:rPr>
              <a:t>insult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15" dirty="0">
                <a:latin typeface="RobotoRegular"/>
                <a:cs typeface="RobotoRegular"/>
              </a:rPr>
              <a:t>ends </a:t>
            </a:r>
            <a:r>
              <a:rPr sz="3050" spc="10" dirty="0">
                <a:latin typeface="RobotoRegular"/>
                <a:cs typeface="RobotoRegular"/>
              </a:rPr>
              <a:t>when oliguria  </a:t>
            </a:r>
            <a:r>
              <a:rPr sz="3050" spc="25" dirty="0">
                <a:latin typeface="RobotoRegular"/>
                <a:cs typeface="RobotoRegular"/>
              </a:rPr>
              <a:t>develops.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62" y="2886358"/>
            <a:ext cx="9371965" cy="3589654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250190" marR="5080" indent="-238125">
              <a:lnSpc>
                <a:spcPts val="3200"/>
              </a:lnSpc>
              <a:spcBef>
                <a:spcPts val="515"/>
              </a:spcBef>
              <a:buChar char="•"/>
              <a:tabLst>
                <a:tab pos="250825" algn="l"/>
              </a:tabLst>
            </a:pPr>
            <a:r>
              <a:rPr sz="2950" spc="-15" dirty="0">
                <a:latin typeface="RobotoRegular"/>
                <a:cs typeface="RobotoRegular"/>
              </a:rPr>
              <a:t>It </a:t>
            </a:r>
            <a:r>
              <a:rPr sz="2950" spc="30" dirty="0">
                <a:latin typeface="RobotoRegular"/>
                <a:cs typeface="RobotoRegular"/>
              </a:rPr>
              <a:t>is </a:t>
            </a:r>
            <a:r>
              <a:rPr sz="2950" spc="15" dirty="0">
                <a:latin typeface="RobotoRegular"/>
                <a:cs typeface="RobotoRegular"/>
              </a:rPr>
              <a:t>accompanied </a:t>
            </a:r>
            <a:r>
              <a:rPr sz="2950" dirty="0">
                <a:latin typeface="RobotoRegular"/>
                <a:cs typeface="RobotoRegular"/>
              </a:rPr>
              <a:t>by </a:t>
            </a:r>
            <a:r>
              <a:rPr sz="2950" spc="10" dirty="0">
                <a:latin typeface="RobotoRegular"/>
                <a:cs typeface="RobotoRegular"/>
              </a:rPr>
              <a:t>a </a:t>
            </a:r>
            <a:r>
              <a:rPr sz="2950" spc="15" dirty="0">
                <a:latin typeface="RobotoRegular"/>
                <a:cs typeface="RobotoRegular"/>
              </a:rPr>
              <a:t>rise </a:t>
            </a:r>
            <a:r>
              <a:rPr sz="2950" spc="30" dirty="0">
                <a:latin typeface="RobotoRegular"/>
                <a:cs typeface="RobotoRegular"/>
              </a:rPr>
              <a:t>in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5" dirty="0">
                <a:latin typeface="RobotoRegular"/>
                <a:cs typeface="RobotoRegular"/>
              </a:rPr>
              <a:t>serum </a:t>
            </a:r>
            <a:r>
              <a:rPr sz="2950" spc="-5" dirty="0">
                <a:latin typeface="RobotoRegular"/>
                <a:cs typeface="RobotoRegular"/>
              </a:rPr>
              <a:t>concentration  </a:t>
            </a:r>
            <a:r>
              <a:rPr sz="2950" spc="-15" dirty="0">
                <a:latin typeface="RobotoRegular"/>
                <a:cs typeface="RobotoRegular"/>
              </a:rPr>
              <a:t>of </a:t>
            </a:r>
            <a:r>
              <a:rPr sz="2950" spc="10" dirty="0">
                <a:latin typeface="RobotoRegular"/>
                <a:cs typeface="RobotoRegular"/>
              </a:rPr>
              <a:t>substances </a:t>
            </a:r>
            <a:r>
              <a:rPr sz="2950" spc="30" dirty="0">
                <a:latin typeface="RobotoRegular"/>
                <a:cs typeface="RobotoRegular"/>
              </a:rPr>
              <a:t>usually </a:t>
            </a:r>
            <a:r>
              <a:rPr sz="2950" spc="-10" dirty="0">
                <a:latin typeface="RobotoRegular"/>
                <a:cs typeface="RobotoRegular"/>
              </a:rPr>
              <a:t>excreted </a:t>
            </a:r>
            <a:r>
              <a:rPr sz="2950" dirty="0">
                <a:latin typeface="RobotoRegular"/>
                <a:cs typeface="RobotoRegular"/>
              </a:rPr>
              <a:t>by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15" dirty="0">
                <a:latin typeface="RobotoRegular"/>
                <a:cs typeface="RobotoRegular"/>
              </a:rPr>
              <a:t>kidneys </a:t>
            </a:r>
            <a:r>
              <a:rPr sz="2950" dirty="0">
                <a:latin typeface="RobotoRegular"/>
                <a:cs typeface="RobotoRegular"/>
              </a:rPr>
              <a:t>(urea,  </a:t>
            </a:r>
            <a:r>
              <a:rPr sz="2950" spc="15" dirty="0">
                <a:latin typeface="RobotoRegular"/>
                <a:cs typeface="RobotoRegular"/>
              </a:rPr>
              <a:t>creatinine, uric acid, </a:t>
            </a:r>
            <a:r>
              <a:rPr sz="2950" spc="10" dirty="0">
                <a:latin typeface="RobotoRegular"/>
                <a:cs typeface="RobotoRegular"/>
              </a:rPr>
              <a:t>organic </a:t>
            </a:r>
            <a:r>
              <a:rPr sz="2950" spc="15" dirty="0">
                <a:latin typeface="RobotoRegular"/>
                <a:cs typeface="RobotoRegular"/>
              </a:rPr>
              <a:t>acids </a:t>
            </a:r>
            <a:r>
              <a:rPr sz="2950" spc="25" dirty="0">
                <a:latin typeface="RobotoRegular"/>
                <a:cs typeface="RobotoRegular"/>
              </a:rPr>
              <a:t>and </a:t>
            </a:r>
            <a:r>
              <a:rPr sz="2950" spc="20" dirty="0">
                <a:latin typeface="RobotoRegular"/>
                <a:cs typeface="RobotoRegular"/>
              </a:rPr>
              <a:t>the  </a:t>
            </a:r>
            <a:r>
              <a:rPr sz="2950" spc="15" dirty="0">
                <a:latin typeface="RobotoRegular"/>
                <a:cs typeface="RobotoRegular"/>
              </a:rPr>
              <a:t>intracellular cations [potassium </a:t>
            </a:r>
            <a:r>
              <a:rPr sz="2950" spc="25" dirty="0">
                <a:latin typeface="RobotoRegular"/>
                <a:cs typeface="RobotoRegular"/>
              </a:rPr>
              <a:t>and</a:t>
            </a:r>
            <a:r>
              <a:rPr sz="2950" spc="105" dirty="0">
                <a:latin typeface="RobotoRegular"/>
                <a:cs typeface="RobotoRegular"/>
              </a:rPr>
              <a:t> </a:t>
            </a:r>
            <a:r>
              <a:rPr sz="2950" spc="15" dirty="0">
                <a:latin typeface="RobotoRegular"/>
                <a:cs typeface="RobotoRegular"/>
              </a:rPr>
              <a:t>magnesium]).</a:t>
            </a:r>
            <a:endParaRPr sz="29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RobotoRegular"/>
              <a:buChar char="•"/>
            </a:pPr>
            <a:endParaRPr sz="4400">
              <a:latin typeface="RobotoRegular"/>
              <a:cs typeface="RobotoRegular"/>
            </a:endParaRPr>
          </a:p>
          <a:p>
            <a:pPr marL="250190" marR="174625" indent="-238125">
              <a:lnSpc>
                <a:spcPts val="3200"/>
              </a:lnSpc>
              <a:buChar char="•"/>
              <a:tabLst>
                <a:tab pos="250825" algn="l"/>
              </a:tabLst>
            </a:pPr>
            <a:r>
              <a:rPr sz="2950" spc="10" dirty="0">
                <a:latin typeface="RobotoRegular"/>
                <a:cs typeface="RobotoRegular"/>
              </a:rPr>
              <a:t>The </a:t>
            </a:r>
            <a:r>
              <a:rPr sz="2950" spc="40" dirty="0">
                <a:latin typeface="RobotoRegular"/>
                <a:cs typeface="RobotoRegular"/>
              </a:rPr>
              <a:t>minimum </a:t>
            </a:r>
            <a:r>
              <a:rPr sz="2950" spc="20" dirty="0">
                <a:latin typeface="RobotoRegular"/>
                <a:cs typeface="RobotoRegular"/>
              </a:rPr>
              <a:t>amount </a:t>
            </a:r>
            <a:r>
              <a:rPr sz="2950" spc="-15" dirty="0">
                <a:latin typeface="RobotoRegular"/>
                <a:cs typeface="RobotoRegular"/>
              </a:rPr>
              <a:t>of </a:t>
            </a:r>
            <a:r>
              <a:rPr sz="2950" spc="20" dirty="0">
                <a:latin typeface="RobotoRegular"/>
                <a:cs typeface="RobotoRegular"/>
              </a:rPr>
              <a:t>urine </a:t>
            </a:r>
            <a:r>
              <a:rPr sz="2950" spc="-10" dirty="0">
                <a:latin typeface="RobotoRegular"/>
                <a:cs typeface="RobotoRegular"/>
              </a:rPr>
              <a:t>needed </a:t>
            </a:r>
            <a:r>
              <a:rPr sz="2950" spc="15" dirty="0">
                <a:latin typeface="RobotoRegular"/>
                <a:cs typeface="RobotoRegular"/>
              </a:rPr>
              <a:t>to rid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-10" dirty="0">
                <a:latin typeface="RobotoRegular"/>
                <a:cs typeface="RobotoRegular"/>
              </a:rPr>
              <a:t>body  </a:t>
            </a:r>
            <a:r>
              <a:rPr sz="2950" spc="-15" dirty="0">
                <a:latin typeface="RobotoRegular"/>
                <a:cs typeface="RobotoRegular"/>
              </a:rPr>
              <a:t>of </a:t>
            </a:r>
            <a:r>
              <a:rPr sz="2950" spc="10" dirty="0">
                <a:latin typeface="RobotoRegular"/>
                <a:cs typeface="RobotoRegular"/>
              </a:rPr>
              <a:t>normal </a:t>
            </a:r>
            <a:r>
              <a:rPr sz="2950" spc="20" dirty="0">
                <a:latin typeface="RobotoRegular"/>
                <a:cs typeface="RobotoRegular"/>
              </a:rPr>
              <a:t>metabolic </a:t>
            </a:r>
            <a:r>
              <a:rPr sz="2950" spc="15" dirty="0">
                <a:latin typeface="RobotoRegular"/>
                <a:cs typeface="RobotoRegular"/>
              </a:rPr>
              <a:t>waste </a:t>
            </a:r>
            <a:r>
              <a:rPr sz="2950" dirty="0">
                <a:latin typeface="RobotoRegular"/>
                <a:cs typeface="RobotoRegular"/>
              </a:rPr>
              <a:t>products </a:t>
            </a:r>
            <a:r>
              <a:rPr sz="2950" spc="-5" dirty="0">
                <a:latin typeface="RobotoRegular"/>
                <a:cs typeface="RobotoRegular"/>
              </a:rPr>
              <a:t>per </a:t>
            </a:r>
            <a:r>
              <a:rPr sz="2950" spc="10" dirty="0">
                <a:latin typeface="RobotoRegular"/>
                <a:cs typeface="RobotoRegular"/>
              </a:rPr>
              <a:t>day </a:t>
            </a:r>
            <a:r>
              <a:rPr sz="2950" spc="30" dirty="0">
                <a:latin typeface="RobotoRegular"/>
                <a:cs typeface="RobotoRegular"/>
              </a:rPr>
              <a:t>is </a:t>
            </a:r>
            <a:r>
              <a:rPr sz="2950" dirty="0">
                <a:latin typeface="RobotoRegular"/>
                <a:cs typeface="RobotoRegular"/>
              </a:rPr>
              <a:t>400  </a:t>
            </a:r>
            <a:r>
              <a:rPr sz="2950" spc="40" dirty="0">
                <a:latin typeface="RobotoRegular"/>
                <a:cs typeface="RobotoRegular"/>
              </a:rPr>
              <a:t>mL.</a:t>
            </a:r>
            <a:endParaRPr sz="29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703" y="305919"/>
            <a:ext cx="4352925" cy="4927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050" i="1" spc="-50" dirty="0">
                <a:latin typeface="RobotoRegular"/>
                <a:cs typeface="RobotoRegular"/>
              </a:rPr>
              <a:t>2rd </a:t>
            </a:r>
            <a:r>
              <a:rPr sz="3050" i="1" spc="-35" dirty="0">
                <a:latin typeface="RobotoRegular"/>
                <a:cs typeface="RobotoRegular"/>
              </a:rPr>
              <a:t>phase </a:t>
            </a:r>
            <a:r>
              <a:rPr sz="3050" i="1" spc="-15" dirty="0">
                <a:latin typeface="RobotoRegular"/>
                <a:cs typeface="RobotoRegular"/>
              </a:rPr>
              <a:t>.Oliguria</a:t>
            </a:r>
            <a:r>
              <a:rPr sz="3050" i="1" spc="35" dirty="0">
                <a:latin typeface="RobotoRegular"/>
                <a:cs typeface="RobotoRegular"/>
              </a:rPr>
              <a:t> </a:t>
            </a:r>
            <a:r>
              <a:rPr sz="3050" i="1" spc="-50" dirty="0">
                <a:latin typeface="RobotoRegular"/>
                <a:cs typeface="RobotoRegular"/>
              </a:rPr>
              <a:t>period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0862" y="745853"/>
            <a:ext cx="4324350" cy="0"/>
          </a:xfrm>
          <a:custGeom>
            <a:avLst/>
            <a:gdLst/>
            <a:ahLst/>
            <a:cxnLst/>
            <a:rect l="l" t="t" r="r" b="b"/>
            <a:pathLst>
              <a:path w="4324350">
                <a:moveTo>
                  <a:pt x="0" y="0"/>
                </a:moveTo>
                <a:lnTo>
                  <a:pt x="4323990" y="0"/>
                </a:lnTo>
              </a:path>
            </a:pathLst>
          </a:custGeom>
          <a:ln w="18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0717" y="620406"/>
            <a:ext cx="863727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950" spc="-140" dirty="0">
                <a:latin typeface="RobotoRegular"/>
                <a:cs typeface="RobotoRegular"/>
              </a:rPr>
              <a:t>Re</a:t>
            </a:r>
            <a:r>
              <a:rPr sz="7275" spc="-209" baseline="-7445" dirty="0">
                <a:latin typeface="RobotoRegular"/>
                <a:cs typeface="RobotoRegular"/>
              </a:rPr>
              <a:t>.</a:t>
            </a:r>
            <a:r>
              <a:rPr sz="2950" spc="-140" dirty="0">
                <a:latin typeface="RobotoRegular"/>
                <a:cs typeface="RobotoRegular"/>
              </a:rPr>
              <a:t>sults </a:t>
            </a:r>
            <a:r>
              <a:rPr sz="2950" spc="-15" dirty="0">
                <a:latin typeface="RobotoRegular"/>
                <a:cs typeface="RobotoRegular"/>
              </a:rPr>
              <a:t>from </a:t>
            </a:r>
            <a:r>
              <a:rPr sz="2950" spc="10" dirty="0">
                <a:latin typeface="Noto Sans Symbols"/>
                <a:cs typeface="Noto Sans Symbols"/>
              </a:rPr>
              <a:t>↓ </a:t>
            </a:r>
            <a:r>
              <a:rPr sz="2950" spc="5" dirty="0">
                <a:latin typeface="RobotoRegular"/>
                <a:cs typeface="RobotoRegular"/>
              </a:rPr>
              <a:t>Blood </a:t>
            </a:r>
            <a:r>
              <a:rPr sz="2950" spc="-15" dirty="0">
                <a:latin typeface="RobotoRegular"/>
                <a:cs typeface="RobotoRegular"/>
              </a:rPr>
              <a:t>ﬂow </a:t>
            </a:r>
            <a:r>
              <a:rPr sz="2950" spc="25" dirty="0">
                <a:latin typeface="Noto Sans Symbols"/>
                <a:cs typeface="Noto Sans Symbols"/>
              </a:rPr>
              <a:t>→ </a:t>
            </a:r>
            <a:r>
              <a:rPr sz="2950" spc="10" dirty="0">
                <a:latin typeface="Noto Sans Symbols"/>
                <a:cs typeface="Noto Sans Symbols"/>
              </a:rPr>
              <a:t>↓ </a:t>
            </a:r>
            <a:r>
              <a:rPr sz="2950" spc="15" dirty="0">
                <a:latin typeface="RobotoRegular"/>
                <a:cs typeface="RobotoRegular"/>
              </a:rPr>
              <a:t>Glomerular</a:t>
            </a:r>
            <a:r>
              <a:rPr sz="2950" spc="355" dirty="0">
                <a:latin typeface="RobotoRegular"/>
                <a:cs typeface="RobotoRegular"/>
              </a:rPr>
              <a:t> </a:t>
            </a:r>
            <a:r>
              <a:rPr sz="2950" spc="25" dirty="0">
                <a:latin typeface="RobotoRegular"/>
                <a:cs typeface="RobotoRegular"/>
              </a:rPr>
              <a:t>capillary</a:t>
            </a:r>
            <a:endParaRPr sz="295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8162" y="1176740"/>
            <a:ext cx="9370060" cy="110744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50190">
              <a:lnSpc>
                <a:spcPct val="100000"/>
              </a:lnSpc>
              <a:spcBef>
                <a:spcPts val="810"/>
              </a:spcBef>
            </a:pPr>
            <a:r>
              <a:rPr sz="2950" dirty="0">
                <a:latin typeface="RobotoRegular"/>
                <a:cs typeface="RobotoRegular"/>
              </a:rPr>
              <a:t>pressure </a:t>
            </a:r>
            <a:r>
              <a:rPr sz="2950" spc="5" dirty="0">
                <a:latin typeface="Noto Sans Symbols"/>
                <a:cs typeface="Noto Sans Symbols"/>
              </a:rPr>
              <a:t>→</a:t>
            </a:r>
            <a:r>
              <a:rPr sz="2950" spc="5" dirty="0">
                <a:latin typeface="RobotoRegular"/>
                <a:cs typeface="RobotoRegular"/>
              </a:rPr>
              <a:t>GFR </a:t>
            </a:r>
            <a:r>
              <a:rPr sz="2950" spc="25" dirty="0">
                <a:latin typeface="RobotoRegular"/>
                <a:cs typeface="RobotoRegular"/>
              </a:rPr>
              <a:t>and </a:t>
            </a:r>
            <a:r>
              <a:rPr sz="2950" spc="20" dirty="0">
                <a:latin typeface="RobotoRegular"/>
                <a:cs typeface="RobotoRegular"/>
              </a:rPr>
              <a:t>tubular</a:t>
            </a:r>
            <a:r>
              <a:rPr sz="2950" spc="90" dirty="0">
                <a:latin typeface="RobotoRegular"/>
                <a:cs typeface="RobotoRegular"/>
              </a:rPr>
              <a:t> </a:t>
            </a:r>
            <a:r>
              <a:rPr sz="2950" spc="5" dirty="0">
                <a:latin typeface="RobotoRegular"/>
                <a:cs typeface="RobotoRegular"/>
              </a:rPr>
              <a:t>dysfunction</a:t>
            </a:r>
            <a:endParaRPr sz="2950">
              <a:latin typeface="RobotoRegular"/>
              <a:cs typeface="RobotoRegular"/>
            </a:endParaRPr>
          </a:p>
          <a:p>
            <a:pPr marL="250190" indent="-238125">
              <a:lnSpc>
                <a:spcPct val="100000"/>
              </a:lnSpc>
              <a:spcBef>
                <a:spcPts val="720"/>
              </a:spcBef>
              <a:buChar char="•"/>
              <a:tabLst>
                <a:tab pos="250825" algn="l"/>
              </a:tabLst>
            </a:pPr>
            <a:r>
              <a:rPr sz="2950" dirty="0">
                <a:latin typeface="RobotoRegular"/>
                <a:cs typeface="RobotoRegular"/>
              </a:rPr>
              <a:t>There </a:t>
            </a:r>
            <a:r>
              <a:rPr sz="2950" spc="30" dirty="0">
                <a:latin typeface="RobotoRegular"/>
                <a:cs typeface="RobotoRegular"/>
              </a:rPr>
              <a:t>is </a:t>
            </a:r>
            <a:r>
              <a:rPr sz="2950" spc="-5" dirty="0">
                <a:latin typeface="RobotoRegular"/>
                <a:cs typeface="RobotoRegular"/>
              </a:rPr>
              <a:t>reduced </a:t>
            </a:r>
            <a:r>
              <a:rPr sz="2950" spc="5" dirty="0">
                <a:latin typeface="RobotoRegular"/>
                <a:cs typeface="RobotoRegular"/>
              </a:rPr>
              <a:t>output </a:t>
            </a:r>
            <a:r>
              <a:rPr sz="2950" spc="-15" dirty="0">
                <a:latin typeface="RobotoRegular"/>
                <a:cs typeface="RobotoRegular"/>
              </a:rPr>
              <a:t>of </a:t>
            </a:r>
            <a:r>
              <a:rPr sz="2950" spc="20" dirty="0">
                <a:latin typeface="RobotoRegular"/>
                <a:cs typeface="RobotoRegular"/>
              </a:rPr>
              <a:t>urine </a:t>
            </a:r>
            <a:r>
              <a:rPr sz="2950" spc="15" dirty="0">
                <a:latin typeface="RobotoRegular"/>
                <a:cs typeface="RobotoRegular"/>
              </a:rPr>
              <a:t>less </a:t>
            </a:r>
            <a:r>
              <a:rPr sz="2950" spc="25" dirty="0">
                <a:latin typeface="RobotoRegular"/>
                <a:cs typeface="RobotoRegular"/>
              </a:rPr>
              <a:t>than</a:t>
            </a:r>
            <a:r>
              <a:rPr sz="2950" spc="140" dirty="0">
                <a:latin typeface="RobotoRegular"/>
                <a:cs typeface="RobotoRegular"/>
              </a:rPr>
              <a:t> </a:t>
            </a:r>
            <a:r>
              <a:rPr sz="2950" spc="25" dirty="0">
                <a:latin typeface="RobotoRegular"/>
                <a:cs typeface="RobotoRegular"/>
              </a:rPr>
              <a:t>400mls/day</a:t>
            </a:r>
            <a:endParaRPr sz="2950">
              <a:latin typeface="RobotoRegular"/>
              <a:cs typeface="Roboto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070" y="428375"/>
            <a:ext cx="9021445" cy="505777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02260" marR="43180" indent="-252095">
              <a:lnSpc>
                <a:spcPct val="86100"/>
              </a:lnSpc>
              <a:spcBef>
                <a:spcPts val="905"/>
              </a:spcBef>
              <a:buChar char="•"/>
              <a:tabLst>
                <a:tab pos="302895" algn="l"/>
              </a:tabLst>
            </a:pPr>
            <a:r>
              <a:rPr sz="3050" spc="-220" dirty="0">
                <a:latin typeface="RobotoRegular"/>
                <a:cs typeface="RobotoRegular"/>
              </a:rPr>
              <a:t>S</a:t>
            </a:r>
            <a:r>
              <a:rPr sz="7275" spc="-330" baseline="-24627" dirty="0">
                <a:latin typeface="RobotoRegular"/>
                <a:cs typeface="RobotoRegular"/>
              </a:rPr>
              <a:t>.</a:t>
            </a:r>
            <a:r>
              <a:rPr sz="3050" spc="-220" dirty="0">
                <a:latin typeface="RobotoRegular"/>
                <a:cs typeface="RobotoRegular"/>
              </a:rPr>
              <a:t>ome </a:t>
            </a:r>
            <a:r>
              <a:rPr sz="3050" spc="5" dirty="0">
                <a:latin typeface="RobotoRegular"/>
                <a:cs typeface="RobotoRegular"/>
              </a:rPr>
              <a:t>patients </a:t>
            </a:r>
            <a:r>
              <a:rPr sz="3050" spc="10" dirty="0">
                <a:latin typeface="RobotoRegular"/>
                <a:cs typeface="RobotoRegular"/>
              </a:rPr>
              <a:t>have </a:t>
            </a:r>
            <a:r>
              <a:rPr sz="3050" spc="15" dirty="0">
                <a:latin typeface="RobotoRegular"/>
                <a:cs typeface="RobotoRegular"/>
              </a:rPr>
              <a:t>decreased </a:t>
            </a:r>
            <a:r>
              <a:rPr sz="3050" spc="-10" dirty="0">
                <a:latin typeface="RobotoRegular"/>
                <a:cs typeface="RobotoRegular"/>
              </a:rPr>
              <a:t>renal </a:t>
            </a:r>
            <a:r>
              <a:rPr sz="3050" spc="10" dirty="0">
                <a:latin typeface="RobotoRegular"/>
                <a:cs typeface="RobotoRegular"/>
              </a:rPr>
              <a:t>function </a:t>
            </a:r>
            <a:r>
              <a:rPr sz="3050" spc="15" dirty="0">
                <a:latin typeface="RobotoRegular"/>
                <a:cs typeface="RobotoRegular"/>
              </a:rPr>
              <a:t>with  </a:t>
            </a:r>
            <a:r>
              <a:rPr sz="3050" dirty="0">
                <a:latin typeface="RobotoRegular"/>
                <a:cs typeface="RobotoRegular"/>
              </a:rPr>
              <a:t>increasing </a:t>
            </a:r>
            <a:r>
              <a:rPr sz="3050" spc="5" dirty="0">
                <a:latin typeface="RobotoRegular"/>
                <a:cs typeface="RobotoRegular"/>
              </a:rPr>
              <a:t>nitrogen </a:t>
            </a:r>
            <a:r>
              <a:rPr sz="3050" dirty="0">
                <a:latin typeface="RobotoRegular"/>
                <a:cs typeface="RobotoRegular"/>
              </a:rPr>
              <a:t>retention, </a:t>
            </a:r>
            <a:r>
              <a:rPr sz="3050" spc="10" dirty="0">
                <a:latin typeface="RobotoRegular"/>
                <a:cs typeface="RobotoRegular"/>
              </a:rPr>
              <a:t>yet </a:t>
            </a:r>
            <a:r>
              <a:rPr sz="3050" spc="5" dirty="0">
                <a:latin typeface="RobotoRegular"/>
                <a:cs typeface="RobotoRegular"/>
              </a:rPr>
              <a:t>actually </a:t>
            </a:r>
            <a:r>
              <a:rPr sz="3050" spc="15" dirty="0">
                <a:latin typeface="RobotoRegular"/>
                <a:cs typeface="RobotoRegular"/>
              </a:rPr>
              <a:t>excrete  </a:t>
            </a:r>
            <a:r>
              <a:rPr sz="3050" dirty="0">
                <a:latin typeface="RobotoRegular"/>
                <a:cs typeface="RobotoRegular"/>
              </a:rPr>
              <a:t>normal amounts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5" dirty="0">
                <a:latin typeface="RobotoRegular"/>
                <a:cs typeface="RobotoRegular"/>
              </a:rPr>
              <a:t>urine </a:t>
            </a:r>
            <a:r>
              <a:rPr sz="3050" spc="40" dirty="0">
                <a:latin typeface="RobotoRegular"/>
                <a:cs typeface="RobotoRegular"/>
              </a:rPr>
              <a:t>(≥2</a:t>
            </a:r>
            <a:r>
              <a:rPr sz="3050" spc="114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L/day).</a:t>
            </a:r>
            <a:endParaRPr sz="30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RobotoRegular"/>
              <a:buChar char="•"/>
            </a:pPr>
            <a:endParaRPr sz="2750">
              <a:latin typeface="RobotoRegular"/>
              <a:cs typeface="RobotoRegular"/>
            </a:endParaRPr>
          </a:p>
          <a:p>
            <a:pPr marL="302260" marR="513715" indent="-252095">
              <a:lnSpc>
                <a:spcPts val="3310"/>
              </a:lnSpc>
              <a:spcBef>
                <a:spcPts val="5"/>
              </a:spcBef>
              <a:buChar char="•"/>
              <a:tabLst>
                <a:tab pos="302895" algn="l"/>
              </a:tabLst>
            </a:pPr>
            <a:r>
              <a:rPr sz="3050" spc="15" dirty="0">
                <a:latin typeface="RobotoRegular"/>
                <a:cs typeface="RobotoRegular"/>
              </a:rPr>
              <a:t>This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non-oliguric </a:t>
            </a:r>
            <a:r>
              <a:rPr sz="3050" spc="10" dirty="0">
                <a:latin typeface="RobotoRegular"/>
                <a:cs typeface="RobotoRegular"/>
              </a:rPr>
              <a:t>form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renal </a:t>
            </a:r>
            <a:r>
              <a:rPr sz="3050" spc="5" dirty="0">
                <a:latin typeface="RobotoRegular"/>
                <a:cs typeface="RobotoRegular"/>
              </a:rPr>
              <a:t>failure </a:t>
            </a:r>
            <a:r>
              <a:rPr sz="3050" spc="-10" dirty="0">
                <a:latin typeface="RobotoRegular"/>
                <a:cs typeface="RobotoRegular"/>
              </a:rPr>
              <a:t>and  </a:t>
            </a:r>
            <a:r>
              <a:rPr sz="3050" spc="10" dirty="0">
                <a:latin typeface="RobotoRegular"/>
                <a:cs typeface="RobotoRegular"/>
              </a:rPr>
              <a:t>occurs predominantly after </a:t>
            </a:r>
            <a:r>
              <a:rPr sz="3050" spc="-5" dirty="0">
                <a:latin typeface="RobotoRegular"/>
                <a:cs typeface="RobotoRegular"/>
              </a:rPr>
              <a:t>administration </a:t>
            </a:r>
            <a:r>
              <a:rPr sz="3050" spc="15" dirty="0">
                <a:latin typeface="RobotoRegular"/>
                <a:cs typeface="RobotoRegular"/>
              </a:rPr>
              <a:t>of</a:t>
            </a:r>
            <a:r>
              <a:rPr sz="3050" spc="-7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:</a:t>
            </a:r>
            <a:endParaRPr sz="3050">
              <a:latin typeface="RobotoRegular"/>
              <a:cs typeface="RobotoRegular"/>
            </a:endParaRPr>
          </a:p>
          <a:p>
            <a:pPr marL="645160">
              <a:lnSpc>
                <a:spcPts val="3030"/>
              </a:lnSpc>
            </a:pPr>
            <a:r>
              <a:rPr sz="3150" i="1" spc="-40" dirty="0">
                <a:latin typeface="RobotoRegular"/>
                <a:cs typeface="RobotoRegular"/>
              </a:rPr>
              <a:t>nephrotoxic </a:t>
            </a:r>
            <a:r>
              <a:rPr sz="3150" i="1" spc="-30" dirty="0">
                <a:latin typeface="RobotoRegular"/>
                <a:cs typeface="RobotoRegular"/>
              </a:rPr>
              <a:t>antibiotic</a:t>
            </a:r>
            <a:r>
              <a:rPr sz="3150" i="1" spc="85" dirty="0">
                <a:latin typeface="RobotoRegular"/>
                <a:cs typeface="RobotoRegular"/>
              </a:rPr>
              <a:t> </a:t>
            </a:r>
            <a:r>
              <a:rPr sz="3150" i="1" spc="-45" dirty="0">
                <a:latin typeface="RobotoRegular"/>
                <a:cs typeface="RobotoRegular"/>
              </a:rPr>
              <a:t>agents,</a:t>
            </a:r>
            <a:endParaRPr sz="3150">
              <a:latin typeface="RobotoRegular"/>
              <a:cs typeface="RobotoRegular"/>
            </a:endParaRPr>
          </a:p>
          <a:p>
            <a:pPr marL="645160" marR="2861310">
              <a:lnSpc>
                <a:spcPts val="3310"/>
              </a:lnSpc>
              <a:spcBef>
                <a:spcPts val="265"/>
              </a:spcBef>
              <a:tabLst>
                <a:tab pos="1148715" algn="l"/>
              </a:tabLst>
            </a:pPr>
            <a:r>
              <a:rPr sz="3150" i="1" spc="-45" dirty="0">
                <a:latin typeface="RobotoRegular"/>
                <a:cs typeface="RobotoRegular"/>
              </a:rPr>
              <a:t>halogenated </a:t>
            </a:r>
            <a:r>
              <a:rPr sz="3150" i="1" spc="-50" dirty="0">
                <a:latin typeface="RobotoRegular"/>
                <a:cs typeface="RobotoRegular"/>
              </a:rPr>
              <a:t>anesthetic </a:t>
            </a:r>
            <a:r>
              <a:rPr sz="3150" i="1" spc="-45" dirty="0">
                <a:latin typeface="RobotoRegular"/>
                <a:cs typeface="RobotoRegular"/>
              </a:rPr>
              <a:t>agents </a:t>
            </a:r>
            <a:r>
              <a:rPr sz="3150" i="1" spc="-15" dirty="0">
                <a:latin typeface="RobotoRegular"/>
                <a:cs typeface="RobotoRegular"/>
              </a:rPr>
              <a:t>,  in	</a:t>
            </a:r>
            <a:r>
              <a:rPr sz="3150" i="1" spc="-60" dirty="0">
                <a:latin typeface="RobotoRegular"/>
                <a:cs typeface="RobotoRegular"/>
              </a:rPr>
              <a:t>burns</a:t>
            </a:r>
            <a:r>
              <a:rPr sz="3150" i="1" spc="-65" dirty="0">
                <a:latin typeface="RobotoRegular"/>
                <a:cs typeface="RobotoRegular"/>
              </a:rPr>
              <a:t> and</a:t>
            </a:r>
            <a:endParaRPr sz="3150">
              <a:latin typeface="RobotoRegular"/>
              <a:cs typeface="RobotoRegular"/>
            </a:endParaRPr>
          </a:p>
          <a:p>
            <a:pPr marL="645160">
              <a:lnSpc>
                <a:spcPts val="3270"/>
              </a:lnSpc>
              <a:tabLst>
                <a:tab pos="2506345" algn="l"/>
              </a:tabLst>
            </a:pPr>
            <a:r>
              <a:rPr sz="3150" i="1" spc="-50" dirty="0">
                <a:latin typeface="RobotoRegular"/>
                <a:cs typeface="RobotoRegular"/>
              </a:rPr>
              <a:t>traumatic	</a:t>
            </a:r>
            <a:r>
              <a:rPr sz="3150" i="1" spc="-25" dirty="0">
                <a:latin typeface="RobotoRegular"/>
                <a:cs typeface="RobotoRegular"/>
              </a:rPr>
              <a:t>injury</a:t>
            </a:r>
            <a:endParaRPr sz="3150">
              <a:latin typeface="RobotoRegular"/>
              <a:cs typeface="RobotoRegular"/>
            </a:endParaRPr>
          </a:p>
          <a:p>
            <a:pPr marL="302260" indent="-252095">
              <a:lnSpc>
                <a:spcPct val="100000"/>
              </a:lnSpc>
              <a:spcBef>
                <a:spcPts val="725"/>
              </a:spcBef>
              <a:buChar char="•"/>
              <a:tabLst>
                <a:tab pos="302895" algn="l"/>
              </a:tabLst>
            </a:pPr>
            <a:r>
              <a:rPr sz="3050" spc="15" dirty="0">
                <a:latin typeface="RobotoRegular"/>
                <a:cs typeface="RobotoRegular"/>
              </a:rPr>
              <a:t>This period </a:t>
            </a:r>
            <a:r>
              <a:rPr sz="3050" dirty="0">
                <a:latin typeface="RobotoRegular"/>
                <a:cs typeface="RobotoRegular"/>
              </a:rPr>
              <a:t>lasts </a:t>
            </a:r>
            <a:r>
              <a:rPr sz="3050" spc="35" dirty="0">
                <a:latin typeface="RobotoRegular"/>
                <a:cs typeface="RobotoRegular"/>
              </a:rPr>
              <a:t>10-20</a:t>
            </a:r>
            <a:r>
              <a:rPr sz="3050" spc="-25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days.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65" y="703175"/>
            <a:ext cx="1752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spc="-1060" dirty="0">
                <a:latin typeface="RobotoRegular"/>
                <a:cs typeface="RobotoRegular"/>
              </a:rPr>
              <a:t>.</a:t>
            </a:r>
            <a:endParaRPr sz="48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1264" y="517586"/>
            <a:ext cx="27749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i="1" spc="-40" dirty="0">
                <a:latin typeface="RobotoRegular"/>
                <a:cs typeface="RobotoRegular"/>
              </a:rPr>
              <a:t>3</a:t>
            </a:r>
            <a:endParaRPr sz="360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629" y="464626"/>
            <a:ext cx="334645" cy="4584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800" i="1" spc="-70" dirty="0">
                <a:latin typeface="RobotoRegular"/>
                <a:cs typeface="RobotoRegular"/>
              </a:rPr>
              <a:t>r</a:t>
            </a:r>
            <a:r>
              <a:rPr sz="2800" i="1" spc="-30" dirty="0">
                <a:latin typeface="RobotoRegular"/>
                <a:cs typeface="RobotoRegular"/>
              </a:rPr>
              <a:t>d</a:t>
            </a:r>
            <a:endParaRPr sz="280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2952" y="517586"/>
            <a:ext cx="447611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i="1" spc="-30" dirty="0">
                <a:latin typeface="RobotoRegular"/>
                <a:cs typeface="RobotoRegular"/>
              </a:rPr>
              <a:t>phase. </a:t>
            </a:r>
            <a:r>
              <a:rPr sz="3600" i="1" spc="-15" dirty="0">
                <a:latin typeface="RobotoRegular"/>
                <a:cs typeface="RobotoRegular"/>
              </a:rPr>
              <a:t>Diuresis</a:t>
            </a:r>
            <a:r>
              <a:rPr sz="3600" i="1" spc="-55" dirty="0">
                <a:latin typeface="RobotoRegular"/>
                <a:cs typeface="RobotoRegular"/>
              </a:rPr>
              <a:t> </a:t>
            </a:r>
            <a:r>
              <a:rPr sz="3600" i="1" spc="-35" dirty="0">
                <a:latin typeface="RobotoRegular"/>
                <a:cs typeface="RobotoRegular"/>
              </a:rPr>
              <a:t>period</a:t>
            </a:r>
            <a:endParaRPr sz="360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0209" y="1016102"/>
            <a:ext cx="9273540" cy="55333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244475" indent="-252095">
              <a:lnSpc>
                <a:spcPts val="3310"/>
              </a:lnSpc>
              <a:spcBef>
                <a:spcPts val="535"/>
              </a:spcBef>
              <a:buChar char="•"/>
              <a:tabLst>
                <a:tab pos="264795" algn="l"/>
                <a:tab pos="5147945" algn="l"/>
              </a:tabLst>
            </a:pPr>
            <a:r>
              <a:rPr sz="3050" spc="-5" dirty="0">
                <a:latin typeface="RobotoRegular"/>
                <a:cs typeface="RobotoRegular"/>
              </a:rPr>
              <a:t>there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-15" dirty="0">
                <a:latin typeface="RobotoRegular"/>
                <a:cs typeface="RobotoRegular"/>
              </a:rPr>
              <a:t>gradual</a:t>
            </a:r>
            <a:r>
              <a:rPr sz="3050" spc="3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increase</a:t>
            </a:r>
            <a:r>
              <a:rPr sz="3050" spc="3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of	</a:t>
            </a:r>
            <a:r>
              <a:rPr sz="3050" spc="-15" dirty="0">
                <a:latin typeface="RobotoRegular"/>
                <a:cs typeface="RobotoRegular"/>
              </a:rPr>
              <a:t>urine </a:t>
            </a:r>
            <a:r>
              <a:rPr sz="3050" dirty="0">
                <a:latin typeface="RobotoRegular"/>
                <a:cs typeface="RobotoRegular"/>
              </a:rPr>
              <a:t>output </a:t>
            </a:r>
            <a:r>
              <a:rPr sz="3050" spc="10" dirty="0">
                <a:latin typeface="RobotoRegular"/>
                <a:cs typeface="RobotoRegular"/>
              </a:rPr>
              <a:t>indicating  </a:t>
            </a:r>
            <a:r>
              <a:rPr sz="3050" spc="-10" dirty="0">
                <a:latin typeface="RobotoRegular"/>
                <a:cs typeface="RobotoRegular"/>
              </a:rPr>
              <a:t>that </a:t>
            </a:r>
            <a:r>
              <a:rPr sz="3050" spc="15" dirty="0">
                <a:latin typeface="RobotoRegular"/>
                <a:cs typeface="RobotoRegular"/>
              </a:rPr>
              <a:t>glomerular </a:t>
            </a:r>
            <a:r>
              <a:rPr sz="3050" spc="-5" dirty="0">
                <a:latin typeface="RobotoRegular"/>
                <a:cs typeface="RobotoRegular"/>
              </a:rPr>
              <a:t>ﬁltration </a:t>
            </a:r>
            <a:r>
              <a:rPr sz="3050" spc="-10" dirty="0">
                <a:latin typeface="RobotoRegular"/>
                <a:cs typeface="RobotoRegular"/>
              </a:rPr>
              <a:t>has </a:t>
            </a:r>
            <a:r>
              <a:rPr sz="3050" spc="5" dirty="0">
                <a:latin typeface="RobotoRegular"/>
                <a:cs typeface="RobotoRegular"/>
              </a:rPr>
              <a:t>started to</a:t>
            </a:r>
            <a:r>
              <a:rPr sz="3050" spc="-40" dirty="0">
                <a:latin typeface="RobotoRegular"/>
                <a:cs typeface="RobotoRegular"/>
              </a:rPr>
              <a:t> </a:t>
            </a:r>
            <a:r>
              <a:rPr sz="3050" spc="-15" dirty="0">
                <a:latin typeface="RobotoRegular"/>
                <a:cs typeface="RobotoRegular"/>
              </a:rPr>
              <a:t>recover.</a:t>
            </a:r>
            <a:endParaRPr sz="3050">
              <a:latin typeface="RobotoRegular"/>
              <a:cs typeface="RobotoRegular"/>
            </a:endParaRPr>
          </a:p>
          <a:p>
            <a:pPr marL="361950" indent="-349885">
              <a:lnSpc>
                <a:spcPts val="3070"/>
              </a:lnSpc>
              <a:buChar char="•"/>
              <a:tabLst>
                <a:tab pos="361950" algn="l"/>
                <a:tab pos="362585" algn="l"/>
              </a:tabLst>
            </a:pPr>
            <a:r>
              <a:rPr sz="3050" spc="-15" dirty="0">
                <a:latin typeface="RobotoRegular"/>
                <a:cs typeface="RobotoRegular"/>
              </a:rPr>
              <a:t>Laboratory </a:t>
            </a:r>
            <a:r>
              <a:rPr sz="3050" spc="15" dirty="0">
                <a:latin typeface="RobotoRegular"/>
                <a:cs typeface="RobotoRegular"/>
              </a:rPr>
              <a:t>values </a:t>
            </a:r>
            <a:r>
              <a:rPr sz="3050" dirty="0">
                <a:latin typeface="RobotoRegular"/>
                <a:cs typeface="RobotoRegular"/>
              </a:rPr>
              <a:t>stop </a:t>
            </a:r>
            <a:r>
              <a:rPr sz="3050" spc="-5" dirty="0">
                <a:latin typeface="RobotoRegular"/>
                <a:cs typeface="RobotoRegular"/>
              </a:rPr>
              <a:t>rising </a:t>
            </a:r>
            <a:r>
              <a:rPr sz="3050" spc="-10" dirty="0">
                <a:latin typeface="RobotoRegular"/>
                <a:cs typeface="RobotoRegular"/>
              </a:rPr>
              <a:t>and</a:t>
            </a:r>
            <a:r>
              <a:rPr sz="3050" spc="8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eventually</a:t>
            </a:r>
            <a:endParaRPr sz="3050">
              <a:latin typeface="RobotoRegular"/>
              <a:cs typeface="RobotoRegular"/>
            </a:endParaRPr>
          </a:p>
          <a:p>
            <a:pPr marL="264160">
              <a:lnSpc>
                <a:spcPts val="3304"/>
              </a:lnSpc>
            </a:pPr>
            <a:r>
              <a:rPr sz="3050" spc="10" dirty="0">
                <a:latin typeface="RobotoRegular"/>
                <a:cs typeface="RobotoRegular"/>
              </a:rPr>
              <a:t>decrease.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225"/>
              </a:spcBef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Although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25" dirty="0">
                <a:latin typeface="RobotoRegular"/>
                <a:cs typeface="RobotoRegular"/>
              </a:rPr>
              <a:t>volume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20" dirty="0">
                <a:latin typeface="RobotoRegular"/>
                <a:cs typeface="RobotoRegular"/>
              </a:rPr>
              <a:t>urinary </a:t>
            </a:r>
            <a:r>
              <a:rPr sz="3050" dirty="0">
                <a:latin typeface="RobotoRegular"/>
                <a:cs typeface="RobotoRegular"/>
              </a:rPr>
              <a:t>output </a:t>
            </a:r>
            <a:r>
              <a:rPr sz="3050" spc="25" dirty="0">
                <a:latin typeface="RobotoRegular"/>
                <a:cs typeface="RobotoRegular"/>
              </a:rPr>
              <a:t>may </a:t>
            </a:r>
            <a:r>
              <a:rPr sz="3050" spc="10" dirty="0">
                <a:latin typeface="RobotoRegular"/>
                <a:cs typeface="RobotoRegular"/>
              </a:rPr>
              <a:t>reach  </a:t>
            </a:r>
            <a:r>
              <a:rPr sz="3050" dirty="0">
                <a:latin typeface="RobotoRegular"/>
                <a:cs typeface="RobotoRegular"/>
              </a:rPr>
              <a:t>normal </a:t>
            </a:r>
            <a:r>
              <a:rPr sz="3050" spc="15" dirty="0">
                <a:latin typeface="RobotoRegular"/>
                <a:cs typeface="RobotoRegular"/>
              </a:rPr>
              <a:t>or </a:t>
            </a:r>
            <a:r>
              <a:rPr sz="3050" spc="20" dirty="0">
                <a:latin typeface="RobotoRegular"/>
                <a:cs typeface="RobotoRegular"/>
              </a:rPr>
              <a:t>elevated levels, </a:t>
            </a:r>
            <a:r>
              <a:rPr sz="3050" spc="-10" dirty="0">
                <a:latin typeface="RobotoRegular"/>
                <a:cs typeface="RobotoRegular"/>
              </a:rPr>
              <a:t>renal </a:t>
            </a:r>
            <a:r>
              <a:rPr sz="3050" spc="10" dirty="0">
                <a:latin typeface="RobotoRegular"/>
                <a:cs typeface="RobotoRegular"/>
              </a:rPr>
              <a:t>function </a:t>
            </a:r>
            <a:r>
              <a:rPr sz="3050" spc="25" dirty="0">
                <a:latin typeface="RobotoRegular"/>
                <a:cs typeface="RobotoRegular"/>
              </a:rPr>
              <a:t>may </a:t>
            </a:r>
            <a:r>
              <a:rPr sz="3050" spc="5" dirty="0">
                <a:latin typeface="RobotoRegular"/>
                <a:cs typeface="RobotoRegular"/>
              </a:rPr>
              <a:t>still </a:t>
            </a:r>
            <a:r>
              <a:rPr sz="3050" spc="35" dirty="0">
                <a:latin typeface="RobotoRegular"/>
                <a:cs typeface="RobotoRegular"/>
              </a:rPr>
              <a:t>be  </a:t>
            </a:r>
            <a:r>
              <a:rPr sz="3050" spc="15" dirty="0">
                <a:latin typeface="RobotoRegular"/>
                <a:cs typeface="RobotoRegular"/>
              </a:rPr>
              <a:t>markedly</a:t>
            </a:r>
            <a:r>
              <a:rPr sz="3050" spc="-2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abnormal.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065"/>
              </a:lnSpc>
              <a:buChar char="•"/>
              <a:tabLst>
                <a:tab pos="264795" algn="l"/>
              </a:tabLst>
            </a:pPr>
            <a:r>
              <a:rPr sz="3050" spc="20" dirty="0">
                <a:latin typeface="RobotoRegular"/>
                <a:cs typeface="RobotoRegular"/>
              </a:rPr>
              <a:t>Uremic symptoms </a:t>
            </a:r>
            <a:r>
              <a:rPr sz="3050" spc="25" dirty="0">
                <a:latin typeface="RobotoRegular"/>
                <a:cs typeface="RobotoRegular"/>
              </a:rPr>
              <a:t>may </a:t>
            </a:r>
            <a:r>
              <a:rPr sz="3050" spc="5" dirty="0">
                <a:latin typeface="RobotoRegular"/>
                <a:cs typeface="RobotoRegular"/>
              </a:rPr>
              <a:t>still </a:t>
            </a:r>
            <a:r>
              <a:rPr sz="3050" spc="35" dirty="0">
                <a:latin typeface="RobotoRegular"/>
                <a:cs typeface="RobotoRegular"/>
              </a:rPr>
              <a:t>be </a:t>
            </a:r>
            <a:r>
              <a:rPr sz="3050" dirty="0">
                <a:latin typeface="RobotoRegular"/>
                <a:cs typeface="RobotoRegular"/>
              </a:rPr>
              <a:t>present, </a:t>
            </a:r>
            <a:r>
              <a:rPr sz="3050" spc="-10" dirty="0">
                <a:latin typeface="RobotoRegular"/>
                <a:cs typeface="RobotoRegular"/>
              </a:rPr>
              <a:t>so the</a:t>
            </a:r>
            <a:r>
              <a:rPr sz="3050" spc="9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need</a:t>
            </a:r>
            <a:endParaRPr sz="3050">
              <a:latin typeface="RobotoRegular"/>
              <a:cs typeface="RobotoRegular"/>
            </a:endParaRPr>
          </a:p>
          <a:p>
            <a:pPr marL="264160" marR="1287780">
              <a:lnSpc>
                <a:spcPts val="3310"/>
              </a:lnSpc>
              <a:spcBef>
                <a:spcPts val="225"/>
              </a:spcBef>
            </a:pP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spc="35" dirty="0">
                <a:latin typeface="RobotoRegular"/>
                <a:cs typeface="RobotoRegular"/>
              </a:rPr>
              <a:t>expert </a:t>
            </a:r>
            <a:r>
              <a:rPr sz="3050" spc="30" dirty="0">
                <a:latin typeface="RobotoRegular"/>
                <a:cs typeface="RobotoRegular"/>
              </a:rPr>
              <a:t>medical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-20" dirty="0">
                <a:latin typeface="RobotoRegular"/>
                <a:cs typeface="RobotoRegular"/>
              </a:rPr>
              <a:t>nursing </a:t>
            </a:r>
            <a:r>
              <a:rPr sz="3050" spc="15" dirty="0">
                <a:latin typeface="RobotoRegular"/>
                <a:cs typeface="RobotoRegular"/>
              </a:rPr>
              <a:t>management  </a:t>
            </a:r>
            <a:r>
              <a:rPr sz="3050" dirty="0">
                <a:latin typeface="RobotoRegular"/>
                <a:cs typeface="RobotoRegular"/>
              </a:rPr>
              <a:t>continues.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070"/>
              </a:lnSpc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Observe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patient </a:t>
            </a:r>
            <a:r>
              <a:rPr sz="3050" spc="20" dirty="0">
                <a:latin typeface="RobotoRegular"/>
                <a:cs typeface="RobotoRegular"/>
              </a:rPr>
              <a:t>closely for </a:t>
            </a:r>
            <a:r>
              <a:rPr sz="3050" spc="-5" dirty="0">
                <a:latin typeface="RobotoRegular"/>
                <a:cs typeface="RobotoRegular"/>
              </a:rPr>
              <a:t>dehydration</a:t>
            </a:r>
            <a:r>
              <a:rPr sz="3050" spc="-80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during</a:t>
            </a:r>
            <a:endParaRPr sz="3050">
              <a:latin typeface="RobotoRegular"/>
              <a:cs typeface="RobotoRegular"/>
            </a:endParaRPr>
          </a:p>
          <a:p>
            <a:pPr marL="264160" marR="1378585">
              <a:lnSpc>
                <a:spcPts val="3310"/>
              </a:lnSpc>
              <a:spcBef>
                <a:spcPts val="225"/>
              </a:spcBef>
            </a:pPr>
            <a:r>
              <a:rPr sz="3050" dirty="0">
                <a:latin typeface="RobotoRegular"/>
                <a:cs typeface="RobotoRegular"/>
              </a:rPr>
              <a:t>this phase; </a:t>
            </a:r>
            <a:r>
              <a:rPr sz="3050" spc="20" dirty="0">
                <a:latin typeface="RobotoRegular"/>
                <a:cs typeface="RobotoRegular"/>
              </a:rPr>
              <a:t>if </a:t>
            </a:r>
            <a:r>
              <a:rPr sz="3050" spc="-5" dirty="0">
                <a:latin typeface="RobotoRegular"/>
                <a:cs typeface="RobotoRegular"/>
              </a:rPr>
              <a:t>dehydration </a:t>
            </a:r>
            <a:r>
              <a:rPr sz="3050" dirty="0">
                <a:latin typeface="RobotoRegular"/>
                <a:cs typeface="RobotoRegular"/>
              </a:rPr>
              <a:t>occurs,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uremic  </a:t>
            </a:r>
            <a:r>
              <a:rPr sz="3050" spc="20" dirty="0">
                <a:latin typeface="RobotoRegular"/>
                <a:cs typeface="RobotoRegular"/>
              </a:rPr>
              <a:t>symptoms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20" dirty="0">
                <a:latin typeface="RobotoRegular"/>
                <a:cs typeface="RobotoRegular"/>
              </a:rPr>
              <a:t>likely </a:t>
            </a:r>
            <a:r>
              <a:rPr sz="3050" spc="5" dirty="0">
                <a:latin typeface="RobotoRegular"/>
                <a:cs typeface="RobotoRegular"/>
              </a:rPr>
              <a:t>to</a:t>
            </a:r>
            <a:r>
              <a:rPr sz="3050" spc="-3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increase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857" y="479872"/>
            <a:ext cx="534924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150" i="1" spc="-35" dirty="0">
                <a:latin typeface="RobotoRegular"/>
                <a:cs typeface="RobotoRegular"/>
              </a:rPr>
              <a:t>4 </a:t>
            </a:r>
            <a:r>
              <a:rPr sz="3750" i="1" spc="-75" baseline="24444" dirty="0">
                <a:latin typeface="RobotoRegular"/>
                <a:cs typeface="RobotoRegular"/>
              </a:rPr>
              <a:t>th </a:t>
            </a:r>
            <a:r>
              <a:rPr sz="3150" i="1" spc="-225" dirty="0">
                <a:latin typeface="RobotoRegular"/>
                <a:cs typeface="RobotoRegular"/>
              </a:rPr>
              <a:t>p</a:t>
            </a:r>
            <a:r>
              <a:rPr sz="7275" spc="-337" baseline="-20045" dirty="0"/>
              <a:t>.</a:t>
            </a:r>
            <a:r>
              <a:rPr sz="3150" i="1" spc="-225" dirty="0">
                <a:latin typeface="RobotoRegular"/>
                <a:cs typeface="RobotoRegular"/>
              </a:rPr>
              <a:t>hase. </a:t>
            </a:r>
            <a:r>
              <a:rPr sz="3150" i="1" spc="-45" dirty="0">
                <a:latin typeface="RobotoRegular"/>
                <a:cs typeface="RobotoRegular"/>
              </a:rPr>
              <a:t>The </a:t>
            </a:r>
            <a:r>
              <a:rPr sz="3150" i="1" spc="-30" dirty="0">
                <a:latin typeface="RobotoRegular"/>
                <a:cs typeface="RobotoRegular"/>
              </a:rPr>
              <a:t>recovery</a:t>
            </a:r>
            <a:r>
              <a:rPr sz="3150" i="1" spc="-400" dirty="0">
                <a:latin typeface="RobotoRegular"/>
                <a:cs typeface="RobotoRegular"/>
              </a:rPr>
              <a:t> </a:t>
            </a:r>
            <a:r>
              <a:rPr sz="3150" i="1" spc="-30" dirty="0">
                <a:latin typeface="RobotoRegular"/>
                <a:cs typeface="RobotoRegular"/>
              </a:rPr>
              <a:t>period</a:t>
            </a:r>
            <a:endParaRPr sz="31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0209" y="1114058"/>
            <a:ext cx="9097010" cy="259461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5080" indent="-252095">
              <a:lnSpc>
                <a:spcPts val="3310"/>
              </a:lnSpc>
              <a:spcBef>
                <a:spcPts val="535"/>
              </a:spcBef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signals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25" dirty="0">
                <a:latin typeface="RobotoRegular"/>
                <a:cs typeface="RobotoRegular"/>
              </a:rPr>
              <a:t>improvement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renal </a:t>
            </a:r>
            <a:r>
              <a:rPr sz="3050" spc="10" dirty="0">
                <a:latin typeface="RobotoRegular"/>
                <a:cs typeface="RobotoRegular"/>
              </a:rPr>
              <a:t>function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25" dirty="0">
                <a:latin typeface="RobotoRegular"/>
                <a:cs typeface="RobotoRegular"/>
              </a:rPr>
              <a:t>may  </a:t>
            </a:r>
            <a:r>
              <a:rPr sz="3050" spc="-5" dirty="0">
                <a:latin typeface="RobotoRegular"/>
                <a:cs typeface="RobotoRegular"/>
              </a:rPr>
              <a:t>take</a:t>
            </a:r>
            <a:endParaRPr sz="3050">
              <a:latin typeface="RobotoRegular"/>
              <a:cs typeface="RobotoRegular"/>
            </a:endParaRPr>
          </a:p>
          <a:p>
            <a:pPr marL="502284">
              <a:lnSpc>
                <a:spcPts val="3070"/>
              </a:lnSpc>
            </a:pPr>
            <a:r>
              <a:rPr sz="3050" spc="20" dirty="0">
                <a:latin typeface="RobotoRegular"/>
                <a:cs typeface="RobotoRegular"/>
              </a:rPr>
              <a:t>3 </a:t>
            </a:r>
            <a:r>
              <a:rPr sz="3050" spc="10" dirty="0">
                <a:latin typeface="RobotoRegular"/>
                <a:cs typeface="RobotoRegular"/>
              </a:rPr>
              <a:t>- </a:t>
            </a:r>
            <a:r>
              <a:rPr sz="3050" spc="30" dirty="0">
                <a:latin typeface="RobotoRegular"/>
                <a:cs typeface="RobotoRegular"/>
              </a:rPr>
              <a:t>12</a:t>
            </a:r>
            <a:r>
              <a:rPr sz="3050" spc="100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months.</a:t>
            </a:r>
            <a:endParaRPr sz="3050">
              <a:latin typeface="RobotoRegular"/>
              <a:cs typeface="RobotoRegular"/>
            </a:endParaRPr>
          </a:p>
          <a:p>
            <a:pPr marL="264160" marR="295910" indent="-252095">
              <a:lnSpc>
                <a:spcPts val="3310"/>
              </a:lnSpc>
              <a:spcBef>
                <a:spcPts val="225"/>
              </a:spcBef>
              <a:buChar char="•"/>
              <a:tabLst>
                <a:tab pos="264795" algn="l"/>
              </a:tabLst>
            </a:pPr>
            <a:r>
              <a:rPr sz="3050" spc="-15" dirty="0">
                <a:latin typeface="RobotoRegular"/>
                <a:cs typeface="RobotoRegular"/>
              </a:rPr>
              <a:t>Laboratory </a:t>
            </a:r>
            <a:r>
              <a:rPr sz="3050" spc="15" dirty="0">
                <a:latin typeface="RobotoRegular"/>
                <a:cs typeface="RobotoRegular"/>
              </a:rPr>
              <a:t>values </a:t>
            </a:r>
            <a:r>
              <a:rPr sz="3050" spc="-15" dirty="0">
                <a:latin typeface="RobotoRegular"/>
                <a:cs typeface="RobotoRegular"/>
              </a:rPr>
              <a:t>return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15" dirty="0">
                <a:latin typeface="RobotoRegular"/>
                <a:cs typeface="RobotoRegular"/>
              </a:rPr>
              <a:t>patient’s </a:t>
            </a:r>
            <a:r>
              <a:rPr sz="3050" dirty="0">
                <a:latin typeface="RobotoRegular"/>
                <a:cs typeface="RobotoRegular"/>
              </a:rPr>
              <a:t>normal  </a:t>
            </a:r>
            <a:r>
              <a:rPr sz="3050" spc="30" dirty="0">
                <a:latin typeface="RobotoRegular"/>
                <a:cs typeface="RobotoRegular"/>
              </a:rPr>
              <a:t>level </a:t>
            </a:r>
            <a:r>
              <a:rPr sz="3050" spc="5" dirty="0">
                <a:latin typeface="RobotoRegular"/>
                <a:cs typeface="RobotoRegular"/>
              </a:rPr>
              <a:t>although </a:t>
            </a:r>
            <a:r>
              <a:rPr sz="3050" spc="15" dirty="0">
                <a:latin typeface="RobotoRegular"/>
                <a:cs typeface="RobotoRegular"/>
              </a:rPr>
              <a:t>a </a:t>
            </a:r>
            <a:r>
              <a:rPr sz="3050" spc="10" dirty="0">
                <a:latin typeface="RobotoRegular"/>
                <a:cs typeface="RobotoRegular"/>
              </a:rPr>
              <a:t>permanent </a:t>
            </a:r>
            <a:r>
              <a:rPr sz="3050" spc="35" dirty="0">
                <a:latin typeface="RobotoRegular"/>
                <a:cs typeface="RobotoRegular"/>
              </a:rPr>
              <a:t>1%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35" dirty="0">
                <a:latin typeface="RobotoRegular"/>
                <a:cs typeface="RobotoRegular"/>
              </a:rPr>
              <a:t>3% </a:t>
            </a:r>
            <a:r>
              <a:rPr sz="3050" spc="10" dirty="0">
                <a:latin typeface="RobotoRegular"/>
                <a:cs typeface="RobotoRegular"/>
              </a:rPr>
              <a:t>reduction </a:t>
            </a:r>
            <a:r>
              <a:rPr sz="3050" spc="25" dirty="0">
                <a:latin typeface="RobotoRegular"/>
                <a:cs typeface="RobotoRegular"/>
              </a:rPr>
              <a:t>in 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dirty="0">
                <a:latin typeface="RobotoRegular"/>
                <a:cs typeface="RobotoRegular"/>
              </a:rPr>
              <a:t>GFR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30" dirty="0">
                <a:latin typeface="RobotoRegular"/>
                <a:cs typeface="RobotoRegular"/>
              </a:rPr>
              <a:t>common, </a:t>
            </a:r>
            <a:r>
              <a:rPr sz="3050" spc="20" dirty="0">
                <a:latin typeface="RobotoRegular"/>
                <a:cs typeface="RobotoRegular"/>
              </a:rPr>
              <a:t>it is </a:t>
            </a:r>
            <a:r>
              <a:rPr sz="3050" spc="-5" dirty="0">
                <a:latin typeface="RobotoRegular"/>
                <a:cs typeface="RobotoRegular"/>
              </a:rPr>
              <a:t>not </a:t>
            </a:r>
            <a:r>
              <a:rPr sz="3050" spc="20" dirty="0">
                <a:latin typeface="RobotoRegular"/>
                <a:cs typeface="RobotoRegular"/>
              </a:rPr>
              <a:t>clinically</a:t>
            </a:r>
            <a:r>
              <a:rPr sz="3050" spc="-7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signiﬁcant.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091" y="714122"/>
            <a:ext cx="580072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Signs </a:t>
            </a:r>
            <a:r>
              <a:rPr spc="-15" dirty="0"/>
              <a:t>and</a:t>
            </a:r>
            <a:r>
              <a:rPr spc="35" dirty="0"/>
              <a:t> </a:t>
            </a:r>
            <a:r>
              <a:rPr spc="10" dirty="0"/>
              <a:t>symptoms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1470" y="1491885"/>
            <a:ext cx="9279255" cy="47358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ts val="3485"/>
              </a:lnSpc>
              <a:spcBef>
                <a:spcPts val="135"/>
              </a:spcBef>
            </a:pPr>
            <a:r>
              <a:rPr sz="3050" spc="25" dirty="0">
                <a:latin typeface="RobotoRegular"/>
                <a:cs typeface="RobotoRegular"/>
              </a:rPr>
              <a:t>1. </a:t>
            </a:r>
            <a:r>
              <a:rPr sz="3050" dirty="0">
                <a:latin typeface="RobotoRegular"/>
                <a:cs typeface="RobotoRegular"/>
              </a:rPr>
              <a:t>Changes </a:t>
            </a:r>
            <a:r>
              <a:rPr sz="3050" spc="35" dirty="0">
                <a:latin typeface="RobotoRegular"/>
                <a:cs typeface="RobotoRegular"/>
              </a:rPr>
              <a:t>In</a:t>
            </a:r>
            <a:r>
              <a:rPr sz="3050" spc="-130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Urine</a:t>
            </a:r>
            <a:endParaRPr sz="3050">
              <a:latin typeface="RobotoRegular"/>
              <a:cs typeface="RobotoRegular"/>
            </a:endParaRPr>
          </a:p>
          <a:p>
            <a:pPr marL="276860" indent="-252095">
              <a:lnSpc>
                <a:spcPts val="3304"/>
              </a:lnSpc>
              <a:buChar char="•"/>
              <a:tabLst>
                <a:tab pos="277495" algn="l"/>
              </a:tabLst>
            </a:pPr>
            <a:r>
              <a:rPr sz="3050" spc="-5" dirty="0">
                <a:latin typeface="RobotoRegular"/>
                <a:cs typeface="RobotoRegular"/>
              </a:rPr>
              <a:t>Urine </a:t>
            </a:r>
            <a:r>
              <a:rPr sz="3050" dirty="0">
                <a:latin typeface="RobotoRegular"/>
                <a:cs typeface="RobotoRegular"/>
              </a:rPr>
              <a:t>output </a:t>
            </a:r>
            <a:r>
              <a:rPr sz="3050" spc="15" dirty="0">
                <a:latin typeface="RobotoRegular"/>
                <a:cs typeface="RobotoRegular"/>
              </a:rPr>
              <a:t>varies </a:t>
            </a:r>
            <a:r>
              <a:rPr sz="3050" spc="5" dirty="0">
                <a:latin typeface="RobotoRegular"/>
                <a:cs typeface="RobotoRegular"/>
              </a:rPr>
              <a:t>(scanty to </a:t>
            </a:r>
            <a:r>
              <a:rPr sz="3050" dirty="0">
                <a:latin typeface="RobotoRegular"/>
                <a:cs typeface="RobotoRegular"/>
              </a:rPr>
              <a:t>normal</a:t>
            </a:r>
            <a:r>
              <a:rPr sz="3050" spc="-5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volume)</a:t>
            </a:r>
            <a:endParaRPr sz="3050">
              <a:latin typeface="RobotoRegular"/>
              <a:cs typeface="RobotoRegular"/>
            </a:endParaRPr>
          </a:p>
          <a:p>
            <a:pPr marL="276860" indent="-252095">
              <a:lnSpc>
                <a:spcPts val="3304"/>
              </a:lnSpc>
              <a:buChar char="•"/>
              <a:tabLst>
                <a:tab pos="277495" algn="l"/>
              </a:tabLst>
            </a:pPr>
            <a:r>
              <a:rPr sz="3050" spc="10" dirty="0">
                <a:latin typeface="RobotoRegular"/>
                <a:cs typeface="RobotoRegular"/>
              </a:rPr>
              <a:t>Hematuria </a:t>
            </a:r>
            <a:r>
              <a:rPr sz="3050" spc="25" dirty="0">
                <a:latin typeface="RobotoRegular"/>
                <a:cs typeface="RobotoRegular"/>
              </a:rPr>
              <a:t>may </a:t>
            </a:r>
            <a:r>
              <a:rPr sz="3050" spc="35" dirty="0">
                <a:latin typeface="RobotoRegular"/>
                <a:cs typeface="RobotoRegular"/>
              </a:rPr>
              <a:t>be</a:t>
            </a:r>
            <a:r>
              <a:rPr sz="3050" spc="-3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present</a:t>
            </a:r>
            <a:endParaRPr sz="3050">
              <a:latin typeface="RobotoRegular"/>
              <a:cs typeface="RobotoRegular"/>
            </a:endParaRPr>
          </a:p>
          <a:p>
            <a:pPr marL="276860" marR="790575" indent="-252095">
              <a:lnSpc>
                <a:spcPts val="3310"/>
              </a:lnSpc>
              <a:spcBef>
                <a:spcPts val="225"/>
              </a:spcBef>
              <a:buChar char="•"/>
              <a:tabLst>
                <a:tab pos="277495" algn="l"/>
              </a:tabLst>
            </a:pPr>
            <a:r>
              <a:rPr sz="3050" spc="15" dirty="0">
                <a:latin typeface="RobotoRegular"/>
                <a:cs typeface="RobotoRegular"/>
              </a:rPr>
              <a:t>Low </a:t>
            </a:r>
            <a:r>
              <a:rPr sz="3050" spc="30" dirty="0">
                <a:latin typeface="RobotoRegular"/>
                <a:cs typeface="RobotoRegular"/>
              </a:rPr>
              <a:t>speciﬁc </a:t>
            </a:r>
            <a:r>
              <a:rPr sz="3050" spc="-5" dirty="0">
                <a:latin typeface="RobotoRegular"/>
                <a:cs typeface="RobotoRegular"/>
              </a:rPr>
              <a:t>gravity </a:t>
            </a:r>
            <a:r>
              <a:rPr sz="3050" spc="15" dirty="0">
                <a:latin typeface="RobotoRegular"/>
                <a:cs typeface="RobotoRegular"/>
              </a:rPr>
              <a:t>of ≤1.010 </a:t>
            </a:r>
            <a:r>
              <a:rPr sz="3050" spc="25" dirty="0">
                <a:latin typeface="RobotoRegular"/>
                <a:cs typeface="RobotoRegular"/>
              </a:rPr>
              <a:t>compared </a:t>
            </a:r>
            <a:r>
              <a:rPr sz="3050" spc="15" dirty="0">
                <a:latin typeface="RobotoRegular"/>
                <a:cs typeface="RobotoRegular"/>
              </a:rPr>
              <a:t>with a  </a:t>
            </a:r>
            <a:r>
              <a:rPr sz="3050" dirty="0">
                <a:latin typeface="RobotoRegular"/>
                <a:cs typeface="RobotoRegular"/>
              </a:rPr>
              <a:t>normal </a:t>
            </a:r>
            <a:r>
              <a:rPr sz="3050" spc="10" dirty="0">
                <a:latin typeface="RobotoRegular"/>
                <a:cs typeface="RobotoRegular"/>
              </a:rPr>
              <a:t>value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25" dirty="0">
                <a:latin typeface="RobotoRegular"/>
                <a:cs typeface="RobotoRegular"/>
              </a:rPr>
              <a:t>1.015 </a:t>
            </a:r>
            <a:r>
              <a:rPr sz="3050" spc="5" dirty="0">
                <a:latin typeface="RobotoRegular"/>
                <a:cs typeface="RobotoRegular"/>
              </a:rPr>
              <a:t>to</a:t>
            </a:r>
            <a:r>
              <a:rPr sz="3050" spc="110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1.025</a:t>
            </a:r>
            <a:endParaRPr sz="3050">
              <a:latin typeface="RobotoRegular"/>
              <a:cs typeface="RobotoRegular"/>
            </a:endParaRPr>
          </a:p>
          <a:p>
            <a:pPr marL="276860" marR="991869" indent="-252095">
              <a:lnSpc>
                <a:spcPts val="3200"/>
              </a:lnSpc>
              <a:spcBef>
                <a:spcPts val="484"/>
              </a:spcBef>
              <a:buChar char="•"/>
              <a:tabLst>
                <a:tab pos="277495" algn="l"/>
                <a:tab pos="2319655" algn="l"/>
              </a:tabLst>
            </a:pPr>
            <a:r>
              <a:rPr sz="3050" spc="5" dirty="0">
                <a:latin typeface="RobotoRegular"/>
                <a:cs typeface="RobotoRegular"/>
              </a:rPr>
              <a:t>Decreased	</a:t>
            </a:r>
            <a:r>
              <a:rPr sz="3050" spc="10" dirty="0">
                <a:latin typeface="RobotoRegular"/>
                <a:cs typeface="RobotoRegular"/>
              </a:rPr>
              <a:t>Na</a:t>
            </a:r>
            <a:r>
              <a:rPr sz="3600" spc="15" baseline="25462" dirty="0">
                <a:latin typeface="RobotoRegular"/>
                <a:cs typeface="RobotoRegular"/>
              </a:rPr>
              <a:t>+ </a:t>
            </a:r>
            <a:r>
              <a:rPr sz="3050" spc="35" dirty="0">
                <a:latin typeface="RobotoRegular"/>
                <a:cs typeface="RobotoRegular"/>
              </a:rPr>
              <a:t>(below </a:t>
            </a:r>
            <a:r>
              <a:rPr sz="3050" spc="30" dirty="0">
                <a:latin typeface="RobotoRegular"/>
                <a:cs typeface="RobotoRegular"/>
              </a:rPr>
              <a:t>20 mEq/L)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dirty="0">
                <a:latin typeface="RobotoRegular"/>
                <a:cs typeface="RobotoRegular"/>
              </a:rPr>
              <a:t>normal  </a:t>
            </a:r>
            <a:r>
              <a:rPr sz="3050" spc="-20" dirty="0">
                <a:latin typeface="RobotoRegular"/>
                <a:cs typeface="RobotoRegular"/>
              </a:rPr>
              <a:t>urinary </a:t>
            </a:r>
            <a:r>
              <a:rPr sz="3050" spc="20" dirty="0">
                <a:latin typeface="RobotoRegular"/>
                <a:cs typeface="RobotoRegular"/>
              </a:rPr>
              <a:t>sediment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dirty="0">
                <a:latin typeface="RobotoRegular"/>
                <a:cs typeface="RobotoRegular"/>
              </a:rPr>
              <a:t>prerenal</a:t>
            </a:r>
            <a:r>
              <a:rPr sz="3050" spc="-5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azotemia</a:t>
            </a:r>
            <a:endParaRPr sz="3050">
              <a:latin typeface="RobotoRegular"/>
              <a:cs typeface="RobotoRegular"/>
            </a:endParaRPr>
          </a:p>
          <a:p>
            <a:pPr marL="276860" marR="17780" indent="-252095">
              <a:lnSpc>
                <a:spcPts val="3310"/>
              </a:lnSpc>
              <a:spcBef>
                <a:spcPts val="45"/>
              </a:spcBef>
              <a:buChar char="•"/>
              <a:tabLst>
                <a:tab pos="277495" algn="l"/>
              </a:tabLst>
            </a:pPr>
            <a:r>
              <a:rPr sz="3050" spc="-20" dirty="0">
                <a:latin typeface="RobotoRegular"/>
                <a:cs typeface="RobotoRegular"/>
              </a:rPr>
              <a:t>urinary </a:t>
            </a:r>
            <a:r>
              <a:rPr sz="3050" spc="10" dirty="0">
                <a:latin typeface="RobotoRegular"/>
                <a:cs typeface="RobotoRegular"/>
              </a:rPr>
              <a:t>sodium </a:t>
            </a:r>
            <a:r>
              <a:rPr sz="3050" spc="35" dirty="0">
                <a:latin typeface="RobotoRegular"/>
                <a:cs typeface="RobotoRegular"/>
              </a:rPr>
              <a:t>levels </a:t>
            </a:r>
            <a:r>
              <a:rPr sz="3050" spc="10" dirty="0">
                <a:latin typeface="RobotoRegular"/>
                <a:cs typeface="RobotoRegular"/>
              </a:rPr>
              <a:t>greater </a:t>
            </a:r>
            <a:r>
              <a:rPr sz="3050" spc="-10" dirty="0">
                <a:latin typeface="RobotoRegular"/>
                <a:cs typeface="RobotoRegular"/>
              </a:rPr>
              <a:t>than </a:t>
            </a:r>
            <a:r>
              <a:rPr sz="3050" spc="30" dirty="0">
                <a:latin typeface="RobotoRegular"/>
                <a:cs typeface="RobotoRegular"/>
              </a:rPr>
              <a:t>40 </a:t>
            </a:r>
            <a:r>
              <a:rPr sz="3050" spc="40" dirty="0">
                <a:latin typeface="RobotoRegular"/>
                <a:cs typeface="RobotoRegular"/>
              </a:rPr>
              <a:t>mEq/L </a:t>
            </a:r>
            <a:r>
              <a:rPr sz="3050" spc="15" dirty="0">
                <a:latin typeface="RobotoRegular"/>
                <a:cs typeface="RobotoRegular"/>
              </a:rPr>
              <a:t>with  </a:t>
            </a:r>
            <a:r>
              <a:rPr sz="3050" spc="10" dirty="0">
                <a:latin typeface="RobotoRegular"/>
                <a:cs typeface="RobotoRegular"/>
              </a:rPr>
              <a:t>casts(mucoproteins secreted </a:t>
            </a:r>
            <a:r>
              <a:rPr sz="3050" spc="30" dirty="0">
                <a:latin typeface="RobotoRegular"/>
                <a:cs typeface="RobotoRegular"/>
              </a:rPr>
              <a:t>by </a:t>
            </a:r>
            <a:r>
              <a:rPr sz="3050" spc="-10" dirty="0">
                <a:latin typeface="RobotoRegular"/>
                <a:cs typeface="RobotoRegular"/>
              </a:rPr>
              <a:t>the renal </a:t>
            </a:r>
            <a:r>
              <a:rPr sz="3050" spc="5" dirty="0">
                <a:latin typeface="RobotoRegular"/>
                <a:cs typeface="RobotoRegular"/>
              </a:rPr>
              <a:t>tubules </a:t>
            </a:r>
            <a:r>
              <a:rPr sz="3050" spc="25" dirty="0">
                <a:latin typeface="RobotoRegular"/>
                <a:cs typeface="RobotoRegular"/>
              </a:rPr>
              <a:t>in  </a:t>
            </a:r>
            <a:r>
              <a:rPr sz="3050" spc="10" dirty="0">
                <a:latin typeface="RobotoRegular"/>
                <a:cs typeface="RobotoRegular"/>
              </a:rPr>
              <a:t>inﬂammation)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5" dirty="0">
                <a:latin typeface="RobotoRegular"/>
                <a:cs typeface="RobotoRegular"/>
              </a:rPr>
              <a:t>other </a:t>
            </a:r>
            <a:r>
              <a:rPr sz="3050" spc="15" dirty="0">
                <a:latin typeface="RobotoRegular"/>
                <a:cs typeface="RobotoRegular"/>
              </a:rPr>
              <a:t>cellular </a:t>
            </a:r>
            <a:r>
              <a:rPr sz="3050" spc="20" dirty="0">
                <a:latin typeface="RobotoRegular"/>
                <a:cs typeface="RobotoRegular"/>
              </a:rPr>
              <a:t>debris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25" dirty="0">
                <a:latin typeface="RobotoRegular"/>
                <a:cs typeface="RobotoRegular"/>
              </a:rPr>
              <a:t>intrarenal  </a:t>
            </a:r>
            <a:r>
              <a:rPr sz="3050" spc="20" dirty="0">
                <a:latin typeface="RobotoRegular"/>
                <a:cs typeface="RobotoRegular"/>
              </a:rPr>
              <a:t>azotemia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52" y="400388"/>
            <a:ext cx="845820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25" dirty="0"/>
              <a:t>2. </a:t>
            </a:r>
            <a:r>
              <a:rPr sz="3050" spc="5" dirty="0"/>
              <a:t>Increased </a:t>
            </a:r>
            <a:r>
              <a:rPr sz="3050" dirty="0"/>
              <a:t>BUN </a:t>
            </a:r>
            <a:r>
              <a:rPr sz="3050" spc="20" dirty="0"/>
              <a:t>&amp; </a:t>
            </a:r>
            <a:r>
              <a:rPr sz="3050" spc="-5" dirty="0"/>
              <a:t>Creatinine </a:t>
            </a:r>
            <a:r>
              <a:rPr sz="3050" spc="30" dirty="0"/>
              <a:t>Levels</a:t>
            </a:r>
            <a:r>
              <a:rPr sz="3050" spc="-50" dirty="0"/>
              <a:t> </a:t>
            </a:r>
            <a:r>
              <a:rPr sz="3050" spc="20" dirty="0"/>
              <a:t>(Azotemia)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70652" y="596297"/>
            <a:ext cx="794893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6695" indent="-189230">
              <a:lnSpc>
                <a:spcPct val="100000"/>
              </a:lnSpc>
              <a:spcBef>
                <a:spcPts val="95"/>
              </a:spcBef>
              <a:buSzPct val="62886"/>
              <a:buChar char="•"/>
              <a:tabLst>
                <a:tab pos="227329" algn="l"/>
              </a:tabLst>
            </a:pPr>
            <a:r>
              <a:rPr sz="7275" spc="-300" baseline="-9736" dirty="0">
                <a:latin typeface="RobotoRegular"/>
                <a:cs typeface="RobotoRegular"/>
              </a:rPr>
              <a:t>.</a:t>
            </a:r>
            <a:r>
              <a:rPr sz="3050" spc="-200" dirty="0">
                <a:latin typeface="RobotoRegular"/>
                <a:cs typeface="RobotoRegular"/>
              </a:rPr>
              <a:t>BUN </a:t>
            </a:r>
            <a:r>
              <a:rPr sz="3050" spc="30" dirty="0">
                <a:latin typeface="RobotoRegular"/>
                <a:cs typeface="RobotoRegular"/>
              </a:rPr>
              <a:t>level </a:t>
            </a:r>
            <a:r>
              <a:rPr sz="3050" dirty="0">
                <a:latin typeface="RobotoRegular"/>
                <a:cs typeface="RobotoRegular"/>
              </a:rPr>
              <a:t>rises </a:t>
            </a:r>
            <a:r>
              <a:rPr sz="3050" spc="5" dirty="0">
                <a:latin typeface="RobotoRegular"/>
                <a:cs typeface="RobotoRegular"/>
              </a:rPr>
              <a:t>due to increased</a:t>
            </a:r>
            <a:r>
              <a:rPr sz="3050" spc="-31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catabolism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0652" y="1239998"/>
            <a:ext cx="9109075" cy="561721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89560" marR="1550670">
              <a:lnSpc>
                <a:spcPts val="3310"/>
              </a:lnSpc>
              <a:spcBef>
                <a:spcPts val="535"/>
              </a:spcBef>
            </a:pPr>
            <a:r>
              <a:rPr sz="3050" spc="15" dirty="0">
                <a:latin typeface="RobotoRegular"/>
                <a:cs typeface="RobotoRegular"/>
              </a:rPr>
              <a:t>(breakdown of </a:t>
            </a:r>
            <a:r>
              <a:rPr sz="3050" spc="10" dirty="0">
                <a:latin typeface="RobotoRegular"/>
                <a:cs typeface="RobotoRegular"/>
              </a:rPr>
              <a:t>protein),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15" dirty="0">
                <a:latin typeface="RobotoRegular"/>
                <a:cs typeface="RobotoRegular"/>
              </a:rPr>
              <a:t>reduced </a:t>
            </a:r>
            <a:r>
              <a:rPr sz="3050" spc="-10" dirty="0">
                <a:latin typeface="RobotoRegular"/>
                <a:cs typeface="RobotoRegular"/>
              </a:rPr>
              <a:t>renal  </a:t>
            </a:r>
            <a:r>
              <a:rPr sz="3050" spc="10" dirty="0">
                <a:latin typeface="RobotoRegular"/>
                <a:cs typeface="RobotoRegular"/>
              </a:rPr>
              <a:t>perfusion</a:t>
            </a:r>
            <a:endParaRPr sz="3050">
              <a:latin typeface="RobotoRegular"/>
              <a:cs typeface="RobotoRegular"/>
            </a:endParaRPr>
          </a:p>
          <a:p>
            <a:pPr marL="289560" indent="-252095">
              <a:lnSpc>
                <a:spcPts val="3070"/>
              </a:lnSpc>
              <a:buChar char="•"/>
              <a:tabLst>
                <a:tab pos="290195" algn="l"/>
              </a:tabLst>
            </a:pPr>
            <a:r>
              <a:rPr sz="3050" spc="10" dirty="0">
                <a:latin typeface="RobotoRegular"/>
                <a:cs typeface="RobotoRegular"/>
              </a:rPr>
              <a:t>Serum </a:t>
            </a:r>
            <a:r>
              <a:rPr sz="3050" dirty="0">
                <a:latin typeface="RobotoRegular"/>
                <a:cs typeface="RobotoRegular"/>
              </a:rPr>
              <a:t>creatinine rises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10" dirty="0">
                <a:latin typeface="RobotoRegular"/>
                <a:cs typeface="RobotoRegular"/>
              </a:rPr>
              <a:t>conjunction</a:t>
            </a:r>
            <a:r>
              <a:rPr sz="3050" spc="-5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with</a:t>
            </a:r>
            <a:endParaRPr sz="3050">
              <a:latin typeface="RobotoRegular"/>
              <a:cs typeface="RobotoRegular"/>
            </a:endParaRPr>
          </a:p>
          <a:p>
            <a:pPr marL="289560">
              <a:lnSpc>
                <a:spcPts val="3304"/>
              </a:lnSpc>
            </a:pPr>
            <a:r>
              <a:rPr sz="3050" spc="15" dirty="0">
                <a:latin typeface="RobotoRegular"/>
                <a:cs typeface="RobotoRegular"/>
              </a:rPr>
              <a:t>glomerular</a:t>
            </a:r>
            <a:r>
              <a:rPr sz="3050" spc="-45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damage.</a:t>
            </a:r>
            <a:endParaRPr sz="3050">
              <a:latin typeface="RobotoRegular"/>
              <a:cs typeface="RobotoRegular"/>
            </a:endParaRPr>
          </a:p>
          <a:p>
            <a:pPr marL="38100">
              <a:lnSpc>
                <a:spcPts val="3485"/>
              </a:lnSpc>
            </a:pPr>
            <a:r>
              <a:rPr sz="3050" spc="25" dirty="0">
                <a:latin typeface="RobotoRegular"/>
                <a:cs typeface="RobotoRegular"/>
              </a:rPr>
              <a:t>3. </a:t>
            </a:r>
            <a:r>
              <a:rPr sz="3050" spc="15" dirty="0">
                <a:latin typeface="RobotoRegular"/>
                <a:cs typeface="RobotoRegular"/>
              </a:rPr>
              <a:t>Hyperkalemia- </a:t>
            </a:r>
            <a:r>
              <a:rPr sz="3050" spc="-5" dirty="0">
                <a:latin typeface="RobotoRegular"/>
                <a:cs typeface="RobotoRegular"/>
              </a:rPr>
              <a:t>there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15" dirty="0">
                <a:latin typeface="RobotoRegular"/>
                <a:cs typeface="RobotoRegular"/>
              </a:rPr>
              <a:t>decreased </a:t>
            </a:r>
            <a:r>
              <a:rPr sz="3050" dirty="0">
                <a:latin typeface="RobotoRegular"/>
                <a:cs typeface="RobotoRegular"/>
              </a:rPr>
              <a:t>GFR </a:t>
            </a:r>
            <a:r>
              <a:rPr sz="3050" spc="20" dirty="0">
                <a:latin typeface="RobotoRegular"/>
                <a:cs typeface="RobotoRegular"/>
              </a:rPr>
              <a:t>&amp;</a:t>
            </a:r>
            <a:r>
              <a:rPr sz="3050" spc="-90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endParaRPr sz="3050">
              <a:latin typeface="RobotoRegular"/>
              <a:cs typeface="RobotoRegular"/>
            </a:endParaRPr>
          </a:p>
          <a:p>
            <a:pPr marL="289560">
              <a:lnSpc>
                <a:spcPts val="3429"/>
              </a:lnSpc>
              <a:spcBef>
                <a:spcPts val="85"/>
              </a:spcBef>
            </a:pPr>
            <a:r>
              <a:rPr sz="3050" spc="10" dirty="0">
                <a:latin typeface="RobotoRegular"/>
                <a:cs typeface="RobotoRegular"/>
              </a:rPr>
              <a:t>patient </a:t>
            </a:r>
            <a:r>
              <a:rPr sz="3050" dirty="0">
                <a:latin typeface="RobotoRegular"/>
                <a:cs typeface="RobotoRegular"/>
              </a:rPr>
              <a:t>cannot </a:t>
            </a:r>
            <a:r>
              <a:rPr sz="3050" spc="15" dirty="0">
                <a:latin typeface="RobotoRegular"/>
                <a:cs typeface="RobotoRegular"/>
              </a:rPr>
              <a:t>excrete</a:t>
            </a:r>
            <a:r>
              <a:rPr sz="3050" spc="5" dirty="0">
                <a:latin typeface="RobotoRegular"/>
                <a:cs typeface="RobotoRegular"/>
              </a:rPr>
              <a:t> </a:t>
            </a:r>
            <a:r>
              <a:rPr sz="3050" spc="40" dirty="0">
                <a:latin typeface="RobotoRegular"/>
                <a:cs typeface="RobotoRegular"/>
              </a:rPr>
              <a:t>K</a:t>
            </a:r>
            <a:r>
              <a:rPr sz="3600" spc="60" baseline="25462" dirty="0">
                <a:latin typeface="RobotoRegular"/>
                <a:cs typeface="RobotoRegular"/>
              </a:rPr>
              <a:t>+</a:t>
            </a:r>
            <a:endParaRPr sz="3600" baseline="25462">
              <a:latin typeface="RobotoRegular"/>
              <a:cs typeface="RobotoRegular"/>
            </a:endParaRPr>
          </a:p>
          <a:p>
            <a:pPr marL="289560" marR="146050" indent="-252095">
              <a:lnSpc>
                <a:spcPts val="3310"/>
              </a:lnSpc>
              <a:spcBef>
                <a:spcPts val="170"/>
              </a:spcBef>
              <a:buChar char="•"/>
              <a:tabLst>
                <a:tab pos="290195" algn="l"/>
              </a:tabLst>
            </a:pPr>
            <a:r>
              <a:rPr sz="3050" spc="10" dirty="0">
                <a:latin typeface="RobotoRegular"/>
                <a:cs typeface="RobotoRegular"/>
              </a:rPr>
              <a:t>Patients </a:t>
            </a:r>
            <a:r>
              <a:rPr sz="3050" spc="15" dirty="0">
                <a:latin typeface="RobotoRegular"/>
                <a:cs typeface="RobotoRegular"/>
              </a:rPr>
              <a:t>with </a:t>
            </a:r>
            <a:r>
              <a:rPr sz="3050" spc="10" dirty="0">
                <a:latin typeface="RobotoRegular"/>
                <a:cs typeface="RobotoRegular"/>
              </a:rPr>
              <a:t>oliguria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-15" dirty="0">
                <a:latin typeface="RobotoRegular"/>
                <a:cs typeface="RobotoRegular"/>
              </a:rPr>
              <a:t>anuria are </a:t>
            </a:r>
            <a:r>
              <a:rPr sz="3050" dirty="0">
                <a:latin typeface="RobotoRegular"/>
                <a:cs typeface="RobotoRegular"/>
              </a:rPr>
              <a:t>at </a:t>
            </a:r>
            <a:r>
              <a:rPr sz="3050" spc="10" dirty="0">
                <a:latin typeface="RobotoRegular"/>
                <a:cs typeface="RobotoRegular"/>
              </a:rPr>
              <a:t>greater </a:t>
            </a:r>
            <a:r>
              <a:rPr sz="3050" spc="-10" dirty="0">
                <a:latin typeface="RobotoRegular"/>
                <a:cs typeface="RobotoRegular"/>
              </a:rPr>
              <a:t>risk  </a:t>
            </a:r>
            <a:r>
              <a:rPr sz="3050" spc="20" dirty="0">
                <a:latin typeface="RobotoRegular"/>
                <a:cs typeface="RobotoRegular"/>
              </a:rPr>
              <a:t>for</a:t>
            </a:r>
            <a:r>
              <a:rPr sz="3050" spc="-4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hyperkalemia</a:t>
            </a:r>
            <a:endParaRPr sz="3050">
              <a:latin typeface="RobotoRegular"/>
              <a:cs typeface="RobotoRegular"/>
            </a:endParaRPr>
          </a:p>
          <a:p>
            <a:pPr marL="289560" indent="-252095">
              <a:lnSpc>
                <a:spcPts val="3250"/>
              </a:lnSpc>
              <a:buChar char="•"/>
              <a:tabLst>
                <a:tab pos="290195" algn="l"/>
              </a:tabLst>
            </a:pPr>
            <a:r>
              <a:rPr sz="3050" spc="15" dirty="0">
                <a:latin typeface="RobotoRegular"/>
                <a:cs typeface="RobotoRegular"/>
              </a:rPr>
              <a:t>Protein catabolism </a:t>
            </a:r>
            <a:r>
              <a:rPr sz="3050" spc="-5" dirty="0">
                <a:latin typeface="RobotoRegular"/>
                <a:cs typeface="RobotoRegular"/>
              </a:rPr>
              <a:t>results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release </a:t>
            </a:r>
            <a:r>
              <a:rPr sz="3050" spc="15" dirty="0">
                <a:latin typeface="RobotoRegular"/>
                <a:cs typeface="RobotoRegular"/>
              </a:rPr>
              <a:t>of</a:t>
            </a:r>
            <a:r>
              <a:rPr sz="305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cellular</a:t>
            </a:r>
            <a:endParaRPr sz="3050">
              <a:latin typeface="RobotoRegular"/>
              <a:cs typeface="RobotoRegular"/>
            </a:endParaRPr>
          </a:p>
          <a:p>
            <a:pPr marL="289560" marR="2207895">
              <a:lnSpc>
                <a:spcPts val="3200"/>
              </a:lnSpc>
              <a:spcBef>
                <a:spcPts val="580"/>
              </a:spcBef>
            </a:pPr>
            <a:r>
              <a:rPr sz="3050" spc="40" dirty="0">
                <a:latin typeface="RobotoRegular"/>
                <a:cs typeface="RobotoRegular"/>
              </a:rPr>
              <a:t>K</a:t>
            </a:r>
            <a:r>
              <a:rPr sz="3600" spc="60" baseline="25462" dirty="0">
                <a:latin typeface="RobotoRegular"/>
                <a:cs typeface="RobotoRegular"/>
              </a:rPr>
              <a:t>+ </a:t>
            </a:r>
            <a:r>
              <a:rPr sz="3050" dirty="0">
                <a:latin typeface="RobotoRegular"/>
                <a:cs typeface="RobotoRegular"/>
              </a:rPr>
              <a:t>into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30" dirty="0">
                <a:latin typeface="RobotoRegular"/>
                <a:cs typeface="RobotoRegular"/>
              </a:rPr>
              <a:t>body </a:t>
            </a:r>
            <a:r>
              <a:rPr sz="3050" spc="5" dirty="0">
                <a:latin typeface="RobotoRegular"/>
                <a:cs typeface="RobotoRegular"/>
              </a:rPr>
              <a:t>ﬂuids, </a:t>
            </a:r>
            <a:r>
              <a:rPr sz="3050" spc="-5" dirty="0">
                <a:latin typeface="RobotoRegular"/>
                <a:cs typeface="RobotoRegular"/>
              </a:rPr>
              <a:t>causing </a:t>
            </a:r>
            <a:r>
              <a:rPr sz="3050" spc="10" dirty="0">
                <a:latin typeface="RobotoRegular"/>
                <a:cs typeface="RobotoRegular"/>
              </a:rPr>
              <a:t>severe  hyperkalemia</a:t>
            </a:r>
            <a:r>
              <a:rPr sz="3050" spc="-1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.</a:t>
            </a:r>
            <a:endParaRPr sz="3050">
              <a:latin typeface="RobotoRegular"/>
              <a:cs typeface="RobotoRegular"/>
            </a:endParaRPr>
          </a:p>
          <a:p>
            <a:pPr marL="289560" marR="949325" indent="-252095">
              <a:lnSpc>
                <a:spcPts val="3310"/>
              </a:lnSpc>
              <a:spcBef>
                <a:spcPts val="10"/>
              </a:spcBef>
              <a:buChar char="•"/>
              <a:tabLst>
                <a:tab pos="290195" algn="l"/>
                <a:tab pos="2878455" algn="l"/>
                <a:tab pos="7510145" algn="l"/>
              </a:tabLst>
            </a:pPr>
            <a:r>
              <a:rPr sz="3050" spc="25" dirty="0">
                <a:latin typeface="RobotoRegular"/>
                <a:cs typeface="RobotoRegular"/>
              </a:rPr>
              <a:t>H</a:t>
            </a:r>
            <a:r>
              <a:rPr sz="3050" spc="-15" dirty="0">
                <a:latin typeface="RobotoRegular"/>
                <a:cs typeface="RobotoRegular"/>
              </a:rPr>
              <a:t>y</a:t>
            </a:r>
            <a:r>
              <a:rPr sz="3050" spc="50" dirty="0">
                <a:latin typeface="RobotoRegular"/>
                <a:cs typeface="RobotoRegular"/>
              </a:rPr>
              <a:t>p</a:t>
            </a:r>
            <a:r>
              <a:rPr sz="3050" spc="35" dirty="0">
                <a:latin typeface="RobotoRegular"/>
                <a:cs typeface="RobotoRegular"/>
              </a:rPr>
              <a:t>e</a:t>
            </a:r>
            <a:r>
              <a:rPr sz="3050" spc="-45" dirty="0">
                <a:latin typeface="RobotoRegular"/>
                <a:cs typeface="RobotoRegular"/>
              </a:rPr>
              <a:t>r</a:t>
            </a:r>
            <a:r>
              <a:rPr sz="3050" spc="-10" dirty="0">
                <a:latin typeface="RobotoRegular"/>
                <a:cs typeface="RobotoRegular"/>
              </a:rPr>
              <a:t>k</a:t>
            </a:r>
            <a:r>
              <a:rPr sz="3050" spc="-15" dirty="0">
                <a:latin typeface="RobotoRegular"/>
                <a:cs typeface="RobotoRegular"/>
              </a:rPr>
              <a:t>a</a:t>
            </a:r>
            <a:r>
              <a:rPr sz="3050" spc="30" dirty="0">
                <a:latin typeface="RobotoRegular"/>
                <a:cs typeface="RobotoRegular"/>
              </a:rPr>
              <a:t>l</a:t>
            </a:r>
            <a:r>
              <a:rPr sz="3050" spc="35" dirty="0">
                <a:latin typeface="RobotoRegular"/>
                <a:cs typeface="RobotoRegular"/>
              </a:rPr>
              <a:t>e</a:t>
            </a:r>
            <a:r>
              <a:rPr sz="3050" spc="75" dirty="0">
                <a:latin typeface="RobotoRegular"/>
                <a:cs typeface="RobotoRegular"/>
              </a:rPr>
              <a:t>m</a:t>
            </a:r>
            <a:r>
              <a:rPr sz="3050" spc="30" dirty="0">
                <a:latin typeface="RobotoRegular"/>
                <a:cs typeface="RobotoRegular"/>
              </a:rPr>
              <a:t>i</a:t>
            </a:r>
            <a:r>
              <a:rPr sz="3050" spc="15" dirty="0">
                <a:latin typeface="RobotoRegular"/>
                <a:cs typeface="RobotoRegular"/>
              </a:rPr>
              <a:t>a</a:t>
            </a:r>
            <a:r>
              <a:rPr sz="3050" dirty="0">
                <a:latin typeface="RobotoRegular"/>
                <a:cs typeface="RobotoRegular"/>
              </a:rPr>
              <a:t>	</a:t>
            </a:r>
            <a:r>
              <a:rPr sz="3050" spc="75" dirty="0">
                <a:latin typeface="RobotoRegular"/>
                <a:cs typeface="RobotoRegular"/>
              </a:rPr>
              <a:t>m</a:t>
            </a:r>
            <a:r>
              <a:rPr sz="3050" spc="-15" dirty="0">
                <a:latin typeface="RobotoRegular"/>
                <a:cs typeface="RobotoRegular"/>
              </a:rPr>
              <a:t>a</a:t>
            </a:r>
            <a:r>
              <a:rPr sz="3050" spc="15" dirty="0">
                <a:latin typeface="RobotoRegular"/>
                <a:cs typeface="RobotoRegular"/>
              </a:rPr>
              <a:t>y</a:t>
            </a:r>
            <a:r>
              <a:rPr sz="3050" spc="-15" dirty="0">
                <a:latin typeface="RobotoRegular"/>
                <a:cs typeface="RobotoRegular"/>
              </a:rPr>
              <a:t> </a:t>
            </a:r>
            <a:r>
              <a:rPr sz="3050" spc="30" dirty="0">
                <a:latin typeface="RobotoRegular"/>
                <a:cs typeface="RobotoRegular"/>
              </a:rPr>
              <a:t>l</a:t>
            </a:r>
            <a:r>
              <a:rPr sz="3050" spc="35" dirty="0">
                <a:latin typeface="RobotoRegular"/>
                <a:cs typeface="RobotoRegular"/>
              </a:rPr>
              <a:t>e</a:t>
            </a:r>
            <a:r>
              <a:rPr sz="3050" spc="-15" dirty="0">
                <a:latin typeface="RobotoRegular"/>
                <a:cs typeface="RobotoRegular"/>
              </a:rPr>
              <a:t>a</a:t>
            </a:r>
            <a:r>
              <a:rPr sz="3050" spc="15" dirty="0">
                <a:latin typeface="RobotoRegular"/>
                <a:cs typeface="RobotoRegular"/>
              </a:rPr>
              <a:t>d</a:t>
            </a:r>
            <a:r>
              <a:rPr sz="3050" spc="35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t</a:t>
            </a:r>
            <a:r>
              <a:rPr sz="3050" spc="20" dirty="0">
                <a:latin typeface="RobotoRegular"/>
                <a:cs typeface="RobotoRegular"/>
              </a:rPr>
              <a:t>o</a:t>
            </a:r>
            <a:r>
              <a:rPr sz="3050" spc="15" dirty="0">
                <a:latin typeface="RobotoRegular"/>
                <a:cs typeface="RobotoRegular"/>
              </a:rPr>
              <a:t> </a:t>
            </a:r>
            <a:r>
              <a:rPr sz="3050" spc="35" dirty="0">
                <a:latin typeface="RobotoRegular"/>
                <a:cs typeface="RobotoRegular"/>
              </a:rPr>
              <a:t>d</a:t>
            </a:r>
            <a:r>
              <a:rPr sz="3050" spc="-15" dirty="0">
                <a:latin typeface="RobotoRegular"/>
                <a:cs typeface="RobotoRegular"/>
              </a:rPr>
              <a:t>y</a:t>
            </a:r>
            <a:r>
              <a:rPr sz="3050" spc="-35" dirty="0">
                <a:latin typeface="RobotoRegular"/>
                <a:cs typeface="RobotoRegular"/>
              </a:rPr>
              <a:t>s</a:t>
            </a:r>
            <a:r>
              <a:rPr sz="3050" spc="-45" dirty="0">
                <a:latin typeface="RobotoRegular"/>
                <a:cs typeface="RobotoRegular"/>
              </a:rPr>
              <a:t>r</a:t>
            </a:r>
            <a:r>
              <a:rPr sz="3050" spc="-35" dirty="0">
                <a:latin typeface="RobotoRegular"/>
                <a:cs typeface="RobotoRegular"/>
              </a:rPr>
              <a:t>h</a:t>
            </a:r>
            <a:r>
              <a:rPr sz="3050" spc="-15" dirty="0">
                <a:latin typeface="RobotoRegular"/>
                <a:cs typeface="RobotoRegular"/>
              </a:rPr>
              <a:t>y</a:t>
            </a:r>
            <a:r>
              <a:rPr sz="3050" spc="-10" dirty="0">
                <a:latin typeface="RobotoRegular"/>
                <a:cs typeface="RobotoRegular"/>
              </a:rPr>
              <a:t>t</a:t>
            </a:r>
            <a:r>
              <a:rPr sz="3050" spc="-35" dirty="0">
                <a:latin typeface="RobotoRegular"/>
                <a:cs typeface="RobotoRegular"/>
              </a:rPr>
              <a:t>h</a:t>
            </a:r>
            <a:r>
              <a:rPr sz="3050" spc="75" dirty="0">
                <a:latin typeface="RobotoRegular"/>
                <a:cs typeface="RobotoRegular"/>
              </a:rPr>
              <a:t>m</a:t>
            </a:r>
            <a:r>
              <a:rPr sz="3050" spc="30" dirty="0">
                <a:latin typeface="RobotoRegular"/>
                <a:cs typeface="RobotoRegular"/>
              </a:rPr>
              <a:t>i</a:t>
            </a:r>
            <a:r>
              <a:rPr sz="3050" spc="-15" dirty="0">
                <a:latin typeface="RobotoRegular"/>
                <a:cs typeface="RobotoRegular"/>
              </a:rPr>
              <a:t>a</a:t>
            </a:r>
            <a:r>
              <a:rPr sz="3050" spc="15" dirty="0">
                <a:latin typeface="RobotoRegular"/>
                <a:cs typeface="RobotoRegular"/>
              </a:rPr>
              <a:t>s</a:t>
            </a:r>
            <a:r>
              <a:rPr sz="3050" dirty="0">
                <a:latin typeface="RobotoRegular"/>
                <a:cs typeface="RobotoRegular"/>
              </a:rPr>
              <a:t>	</a:t>
            </a:r>
            <a:r>
              <a:rPr sz="3050" spc="-15" dirty="0">
                <a:latin typeface="RobotoRegular"/>
                <a:cs typeface="RobotoRegular"/>
              </a:rPr>
              <a:t>a</a:t>
            </a:r>
            <a:r>
              <a:rPr sz="3050" spc="-35" dirty="0">
                <a:latin typeface="RobotoRegular"/>
                <a:cs typeface="RobotoRegular"/>
              </a:rPr>
              <a:t>n</a:t>
            </a:r>
            <a:r>
              <a:rPr sz="3050" spc="10" dirty="0">
                <a:latin typeface="RobotoRegular"/>
                <a:cs typeface="RobotoRegular"/>
              </a:rPr>
              <a:t>d  cardiac</a:t>
            </a:r>
            <a:r>
              <a:rPr sz="3050" spc="45" dirty="0">
                <a:latin typeface="RobotoRegular"/>
                <a:cs typeface="RobotoRegular"/>
              </a:rPr>
              <a:t> </a:t>
            </a:r>
            <a:r>
              <a:rPr sz="3050" spc="-15" dirty="0">
                <a:latin typeface="RobotoRegular"/>
                <a:cs typeface="RobotoRegular"/>
              </a:rPr>
              <a:t>arrest.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62" y="1168519"/>
            <a:ext cx="9342120" cy="603631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558165" marR="1025525" indent="66040" algn="just">
              <a:lnSpc>
                <a:spcPts val="3200"/>
              </a:lnSpc>
              <a:spcBef>
                <a:spcPts val="605"/>
              </a:spcBef>
            </a:pPr>
            <a:r>
              <a:rPr sz="3050" i="1" spc="-50" dirty="0">
                <a:latin typeface="RobotoRegular"/>
                <a:cs typeface="RobotoRegular"/>
              </a:rPr>
              <a:t>Increased </a:t>
            </a:r>
            <a:r>
              <a:rPr sz="3050" i="1" spc="-35" dirty="0">
                <a:latin typeface="RobotoRegular"/>
                <a:cs typeface="RobotoRegular"/>
              </a:rPr>
              <a:t>respiration </a:t>
            </a:r>
            <a:r>
              <a:rPr sz="2950" spc="30" dirty="0">
                <a:latin typeface="RobotoRegular"/>
                <a:cs typeface="RobotoRegular"/>
              </a:rPr>
              <a:t>in </a:t>
            </a:r>
            <a:r>
              <a:rPr sz="2950" spc="25" dirty="0">
                <a:latin typeface="RobotoRegular"/>
                <a:cs typeface="RobotoRegular"/>
              </a:rPr>
              <a:t>an </a:t>
            </a:r>
            <a:r>
              <a:rPr sz="2950" spc="15" dirty="0">
                <a:latin typeface="RobotoRegular"/>
                <a:cs typeface="RobotoRegular"/>
              </a:rPr>
              <a:t>attempt to </a:t>
            </a:r>
            <a:r>
              <a:rPr sz="2950" spc="-10" dirty="0">
                <a:latin typeface="RobotoRegular"/>
                <a:cs typeface="RobotoRegular"/>
              </a:rPr>
              <a:t>correct  </a:t>
            </a:r>
            <a:r>
              <a:rPr sz="2950" spc="20" dirty="0">
                <a:latin typeface="RobotoRegular"/>
                <a:cs typeface="RobotoRegular"/>
              </a:rPr>
              <a:t>metabolic </a:t>
            </a:r>
            <a:r>
              <a:rPr sz="2950" spc="15" dirty="0">
                <a:latin typeface="RobotoRegular"/>
                <a:cs typeface="RobotoRegular"/>
              </a:rPr>
              <a:t>acidosis, </a:t>
            </a:r>
            <a:r>
              <a:rPr sz="2950" spc="30" dirty="0">
                <a:latin typeface="RobotoRegular"/>
                <a:cs typeface="RobotoRegular"/>
              </a:rPr>
              <a:t>it </a:t>
            </a:r>
            <a:r>
              <a:rPr sz="2950" spc="-5" dirty="0">
                <a:latin typeface="RobotoRegular"/>
                <a:cs typeface="RobotoRegular"/>
              </a:rPr>
              <a:t>removes </a:t>
            </a:r>
            <a:r>
              <a:rPr sz="2950" spc="-10" dirty="0">
                <a:latin typeface="RobotoRegular"/>
                <a:cs typeface="RobotoRegular"/>
              </a:rPr>
              <a:t>excess </a:t>
            </a:r>
            <a:r>
              <a:rPr sz="2950" dirty="0">
                <a:latin typeface="RobotoRegular"/>
                <a:cs typeface="RobotoRegular"/>
              </a:rPr>
              <a:t>carbon  dioxide.</a:t>
            </a:r>
            <a:endParaRPr sz="2950">
              <a:latin typeface="RobotoRegular"/>
              <a:cs typeface="RobotoRegular"/>
            </a:endParaRPr>
          </a:p>
          <a:p>
            <a:pPr marL="12700" algn="just">
              <a:lnSpc>
                <a:spcPts val="2965"/>
              </a:lnSpc>
            </a:pPr>
            <a:r>
              <a:rPr sz="2950" dirty="0">
                <a:latin typeface="RobotoRegular"/>
                <a:cs typeface="RobotoRegular"/>
              </a:rPr>
              <a:t>5. </a:t>
            </a:r>
            <a:r>
              <a:rPr sz="2950" spc="35" dirty="0">
                <a:latin typeface="RobotoRegular"/>
                <a:cs typeface="RobotoRegular"/>
              </a:rPr>
              <a:t>Calcium </a:t>
            </a:r>
            <a:r>
              <a:rPr sz="2950" spc="25" dirty="0">
                <a:latin typeface="RobotoRegular"/>
                <a:cs typeface="RobotoRegular"/>
              </a:rPr>
              <a:t>and </a:t>
            </a:r>
            <a:r>
              <a:rPr sz="2950" dirty="0">
                <a:latin typeface="RobotoRegular"/>
                <a:cs typeface="RobotoRegular"/>
              </a:rPr>
              <a:t>Phosphorus</a:t>
            </a:r>
            <a:r>
              <a:rPr sz="2950" spc="100" dirty="0">
                <a:latin typeface="RobotoRegular"/>
                <a:cs typeface="RobotoRegular"/>
              </a:rPr>
              <a:t> </a:t>
            </a:r>
            <a:r>
              <a:rPr sz="2950" spc="20" dirty="0">
                <a:latin typeface="RobotoRegular"/>
                <a:cs typeface="RobotoRegular"/>
              </a:rPr>
              <a:t>Abnormalities</a:t>
            </a:r>
            <a:endParaRPr sz="2950">
              <a:latin typeface="RobotoRegular"/>
              <a:cs typeface="RobotoRegular"/>
            </a:endParaRPr>
          </a:p>
          <a:p>
            <a:pPr marL="250190" indent="-238125" algn="just">
              <a:lnSpc>
                <a:spcPts val="3195"/>
              </a:lnSpc>
              <a:buChar char="•"/>
              <a:tabLst>
                <a:tab pos="250825" algn="l"/>
              </a:tabLst>
            </a:pPr>
            <a:r>
              <a:rPr sz="2950" dirty="0">
                <a:latin typeface="RobotoRegular"/>
                <a:cs typeface="RobotoRegular"/>
              </a:rPr>
              <a:t>Increase </a:t>
            </a:r>
            <a:r>
              <a:rPr sz="2950" spc="30" dirty="0">
                <a:latin typeface="RobotoRegular"/>
                <a:cs typeface="RobotoRegular"/>
              </a:rPr>
              <a:t>in </a:t>
            </a:r>
            <a:r>
              <a:rPr sz="2950" spc="5" dirty="0">
                <a:latin typeface="RobotoRegular"/>
                <a:cs typeface="RobotoRegular"/>
              </a:rPr>
              <a:t>serum </a:t>
            </a:r>
            <a:r>
              <a:rPr sz="2950" spc="10" dirty="0">
                <a:latin typeface="RobotoRegular"/>
                <a:cs typeface="RobotoRegular"/>
              </a:rPr>
              <a:t>phosphate</a:t>
            </a:r>
            <a:r>
              <a:rPr sz="2950" spc="95" dirty="0">
                <a:latin typeface="RobotoRegular"/>
                <a:cs typeface="RobotoRegular"/>
              </a:rPr>
              <a:t> </a:t>
            </a:r>
            <a:r>
              <a:rPr sz="2950" dirty="0">
                <a:latin typeface="RobotoRegular"/>
                <a:cs typeface="RobotoRegular"/>
              </a:rPr>
              <a:t>concentrations</a:t>
            </a:r>
            <a:endParaRPr sz="2950">
              <a:latin typeface="RobotoRegular"/>
              <a:cs typeface="RobotoRegular"/>
            </a:endParaRPr>
          </a:p>
          <a:p>
            <a:pPr marL="250190" marR="306070" indent="-238125">
              <a:lnSpc>
                <a:spcPts val="3200"/>
              </a:lnSpc>
              <a:spcBef>
                <a:spcPts val="219"/>
              </a:spcBef>
              <a:buFont typeface="RobotoRegular"/>
              <a:buChar char="•"/>
              <a:tabLst>
                <a:tab pos="347980" algn="l"/>
                <a:tab pos="348615" algn="l"/>
              </a:tabLst>
            </a:pPr>
            <a:r>
              <a:rPr dirty="0"/>
              <a:t>	</a:t>
            </a:r>
            <a:r>
              <a:rPr sz="2950" spc="15" dirty="0">
                <a:latin typeface="RobotoRegular"/>
                <a:cs typeface="RobotoRegular"/>
              </a:rPr>
              <a:t>Low </a:t>
            </a:r>
            <a:r>
              <a:rPr sz="2950" spc="5" dirty="0">
                <a:latin typeface="RobotoRegular"/>
                <a:cs typeface="RobotoRegular"/>
              </a:rPr>
              <a:t>serum </a:t>
            </a:r>
            <a:r>
              <a:rPr sz="2950" spc="25" dirty="0">
                <a:latin typeface="RobotoRegular"/>
                <a:cs typeface="RobotoRegular"/>
              </a:rPr>
              <a:t>calcium </a:t>
            </a:r>
            <a:r>
              <a:rPr sz="2950" spc="10" dirty="0">
                <a:latin typeface="RobotoRegular"/>
                <a:cs typeface="RobotoRegular"/>
              </a:rPr>
              <a:t>levels </a:t>
            </a:r>
            <a:r>
              <a:rPr sz="2950" spc="30" dirty="0">
                <a:latin typeface="RobotoRegular"/>
                <a:cs typeface="RobotoRegular"/>
              </a:rPr>
              <a:t>in </a:t>
            </a:r>
            <a:r>
              <a:rPr sz="2950" dirty="0">
                <a:latin typeface="RobotoRegular"/>
                <a:cs typeface="RobotoRegular"/>
              </a:rPr>
              <a:t>response </a:t>
            </a:r>
            <a:r>
              <a:rPr sz="2950" spc="15" dirty="0">
                <a:latin typeface="RobotoRegular"/>
                <a:cs typeface="RobotoRegular"/>
              </a:rPr>
              <a:t>to </a:t>
            </a:r>
            <a:r>
              <a:rPr sz="2950" spc="-5" dirty="0">
                <a:latin typeface="RobotoRegular"/>
                <a:cs typeface="RobotoRegular"/>
              </a:rPr>
              <a:t>decreased  </a:t>
            </a:r>
            <a:r>
              <a:rPr sz="2950" spc="5" dirty="0">
                <a:latin typeface="RobotoRegular"/>
                <a:cs typeface="RobotoRegular"/>
              </a:rPr>
              <a:t>absorption </a:t>
            </a:r>
            <a:r>
              <a:rPr sz="2950" spc="-15" dirty="0">
                <a:latin typeface="RobotoRegular"/>
                <a:cs typeface="RobotoRegular"/>
              </a:rPr>
              <a:t>of </a:t>
            </a:r>
            <a:r>
              <a:rPr sz="2950" spc="25" dirty="0">
                <a:latin typeface="RobotoRegular"/>
                <a:cs typeface="RobotoRegular"/>
              </a:rPr>
              <a:t>calcium </a:t>
            </a:r>
            <a:r>
              <a:rPr sz="2950" spc="-15" dirty="0">
                <a:latin typeface="RobotoRegular"/>
                <a:cs typeface="RobotoRegular"/>
              </a:rPr>
              <a:t>from </a:t>
            </a:r>
            <a:r>
              <a:rPr sz="2950" spc="20" dirty="0">
                <a:latin typeface="RobotoRegular"/>
                <a:cs typeface="RobotoRegular"/>
              </a:rPr>
              <a:t>the intestine </a:t>
            </a:r>
            <a:r>
              <a:rPr sz="2950" spc="25" dirty="0">
                <a:latin typeface="RobotoRegular"/>
                <a:cs typeface="RobotoRegular"/>
              </a:rPr>
              <a:t>and as </a:t>
            </a:r>
            <a:r>
              <a:rPr sz="2950" spc="10" dirty="0">
                <a:latin typeface="RobotoRegular"/>
                <a:cs typeface="RobotoRegular"/>
              </a:rPr>
              <a:t>a  </a:t>
            </a:r>
            <a:r>
              <a:rPr sz="2950" spc="5" dirty="0">
                <a:latin typeface="RobotoRegular"/>
                <a:cs typeface="RobotoRegular"/>
              </a:rPr>
              <a:t>compensatory </a:t>
            </a:r>
            <a:r>
              <a:rPr sz="2950" spc="20" dirty="0">
                <a:latin typeface="RobotoRegular"/>
                <a:cs typeface="RobotoRegular"/>
              </a:rPr>
              <a:t>mechanism </a:t>
            </a:r>
            <a:r>
              <a:rPr sz="2950" spc="-20" dirty="0">
                <a:latin typeface="RobotoRegular"/>
                <a:cs typeface="RobotoRegular"/>
              </a:rPr>
              <a:t>for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5" dirty="0">
                <a:latin typeface="RobotoRegular"/>
                <a:cs typeface="RobotoRegular"/>
              </a:rPr>
              <a:t>elevated serum  </a:t>
            </a:r>
            <a:r>
              <a:rPr sz="2950" spc="10" dirty="0">
                <a:latin typeface="RobotoRegular"/>
                <a:cs typeface="RobotoRegular"/>
              </a:rPr>
              <a:t>phosphate</a:t>
            </a:r>
            <a:r>
              <a:rPr sz="2950" dirty="0">
                <a:latin typeface="RobotoRegular"/>
                <a:cs typeface="RobotoRegular"/>
              </a:rPr>
              <a:t> </a:t>
            </a:r>
            <a:r>
              <a:rPr sz="2950" spc="10" dirty="0">
                <a:latin typeface="RobotoRegular"/>
                <a:cs typeface="RobotoRegular"/>
              </a:rPr>
              <a:t>levels.</a:t>
            </a:r>
            <a:endParaRPr sz="29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950" dirty="0">
                <a:latin typeface="RobotoRegular"/>
                <a:cs typeface="RobotoRegular"/>
              </a:rPr>
              <a:t>6.</a:t>
            </a:r>
            <a:r>
              <a:rPr sz="2950" spc="20" dirty="0">
                <a:latin typeface="RobotoRegular"/>
                <a:cs typeface="RobotoRegular"/>
              </a:rPr>
              <a:t> </a:t>
            </a:r>
            <a:r>
              <a:rPr sz="2950" spc="30" dirty="0">
                <a:latin typeface="RobotoRegular"/>
                <a:cs typeface="RobotoRegular"/>
              </a:rPr>
              <a:t>Anemia</a:t>
            </a:r>
            <a:endParaRPr sz="2950">
              <a:latin typeface="RobotoRegular"/>
              <a:cs typeface="RobotoRegular"/>
            </a:endParaRPr>
          </a:p>
          <a:p>
            <a:pPr marL="250190" marR="5080" indent="-238125">
              <a:lnSpc>
                <a:spcPts val="3200"/>
              </a:lnSpc>
              <a:spcBef>
                <a:spcPts val="1110"/>
              </a:spcBef>
              <a:buChar char="•"/>
              <a:tabLst>
                <a:tab pos="250825" algn="l"/>
              </a:tabLst>
            </a:pPr>
            <a:r>
              <a:rPr sz="2950" spc="25" dirty="0">
                <a:latin typeface="RobotoRegular"/>
                <a:cs typeface="RobotoRegular"/>
              </a:rPr>
              <a:t>Due </a:t>
            </a:r>
            <a:r>
              <a:rPr sz="2950" spc="15" dirty="0">
                <a:latin typeface="RobotoRegular"/>
                <a:cs typeface="RobotoRegular"/>
              </a:rPr>
              <a:t>to </a:t>
            </a:r>
            <a:r>
              <a:rPr sz="2950" spc="-5" dirty="0">
                <a:latin typeface="RobotoRegular"/>
                <a:cs typeface="RobotoRegular"/>
              </a:rPr>
              <a:t>reduced </a:t>
            </a:r>
            <a:r>
              <a:rPr sz="2950" spc="5" dirty="0">
                <a:latin typeface="RobotoRegular"/>
                <a:cs typeface="RobotoRegular"/>
              </a:rPr>
              <a:t>erythropoietin </a:t>
            </a:r>
            <a:r>
              <a:rPr sz="2950" dirty="0">
                <a:latin typeface="RobotoRegular"/>
                <a:cs typeface="RobotoRegular"/>
              </a:rPr>
              <a:t>production, </a:t>
            </a:r>
            <a:r>
              <a:rPr sz="2950" spc="15" dirty="0">
                <a:latin typeface="RobotoRegular"/>
                <a:cs typeface="RobotoRegular"/>
              </a:rPr>
              <a:t>uremic </a:t>
            </a:r>
            <a:r>
              <a:rPr sz="2950" spc="-15" dirty="0">
                <a:latin typeface="RobotoRegular"/>
                <a:cs typeface="RobotoRegular"/>
              </a:rPr>
              <a:t>GI  </a:t>
            </a:r>
            <a:r>
              <a:rPr sz="2950" spc="10" dirty="0">
                <a:latin typeface="RobotoRegular"/>
                <a:cs typeface="RobotoRegular"/>
              </a:rPr>
              <a:t>lesions, </a:t>
            </a:r>
            <a:r>
              <a:rPr sz="2950" spc="-5" dirty="0">
                <a:latin typeface="RobotoRegular"/>
                <a:cs typeface="RobotoRegular"/>
              </a:rPr>
              <a:t>reduced </a:t>
            </a:r>
            <a:r>
              <a:rPr sz="2950" spc="30" dirty="0">
                <a:latin typeface="RobotoRegular"/>
                <a:cs typeface="RobotoRegular"/>
              </a:rPr>
              <a:t>RBC </a:t>
            </a:r>
            <a:r>
              <a:rPr sz="2950" spc="20" dirty="0">
                <a:latin typeface="RobotoRegular"/>
                <a:cs typeface="RobotoRegular"/>
              </a:rPr>
              <a:t>life </a:t>
            </a:r>
            <a:r>
              <a:rPr sz="2950" spc="15" dirty="0">
                <a:latin typeface="RobotoRegular"/>
                <a:cs typeface="RobotoRegular"/>
              </a:rPr>
              <a:t>span, </a:t>
            </a:r>
            <a:r>
              <a:rPr sz="2950" spc="25" dirty="0">
                <a:latin typeface="RobotoRegular"/>
                <a:cs typeface="RobotoRegular"/>
              </a:rPr>
              <a:t>and </a:t>
            </a:r>
            <a:r>
              <a:rPr sz="2950" dirty="0">
                <a:latin typeface="RobotoRegular"/>
                <a:cs typeface="RobotoRegular"/>
              </a:rPr>
              <a:t>blood </a:t>
            </a:r>
            <a:r>
              <a:rPr sz="2950" spc="10" dirty="0">
                <a:latin typeface="RobotoRegular"/>
                <a:cs typeface="RobotoRegular"/>
              </a:rPr>
              <a:t>loss, </a:t>
            </a:r>
            <a:r>
              <a:rPr sz="2950" spc="30" dirty="0">
                <a:latin typeface="RobotoRegular"/>
                <a:cs typeface="RobotoRegular"/>
              </a:rPr>
              <a:t>usually  </a:t>
            </a:r>
            <a:r>
              <a:rPr sz="2950" spc="-15" dirty="0">
                <a:latin typeface="RobotoRegular"/>
                <a:cs typeface="RobotoRegular"/>
              </a:rPr>
              <a:t>from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-15" dirty="0">
                <a:latin typeface="RobotoRegular"/>
                <a:cs typeface="RobotoRegular"/>
              </a:rPr>
              <a:t>GI </a:t>
            </a:r>
            <a:r>
              <a:rPr sz="2950" spc="-10" dirty="0">
                <a:latin typeface="RobotoRegular"/>
                <a:cs typeface="RobotoRegular"/>
              </a:rPr>
              <a:t>tract </a:t>
            </a:r>
            <a:r>
              <a:rPr sz="2950" spc="10" dirty="0">
                <a:latin typeface="RobotoRegular"/>
                <a:cs typeface="RobotoRegular"/>
              </a:rPr>
              <a:t>(uremia </a:t>
            </a:r>
            <a:r>
              <a:rPr sz="2950" spc="15" dirty="0">
                <a:latin typeface="RobotoRegular"/>
                <a:cs typeface="RobotoRegular"/>
              </a:rPr>
              <a:t>alters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15" dirty="0">
                <a:latin typeface="RobotoRegular"/>
                <a:cs typeface="RobotoRegular"/>
              </a:rPr>
              <a:t>coagulation  </a:t>
            </a:r>
            <a:r>
              <a:rPr sz="2950" spc="25" dirty="0">
                <a:latin typeface="RobotoRegular"/>
                <a:cs typeface="RobotoRegular"/>
              </a:rPr>
              <a:t>mechanism- makes </a:t>
            </a:r>
            <a:r>
              <a:rPr sz="2950" spc="15" dirty="0">
                <a:latin typeface="RobotoRegular"/>
                <a:cs typeface="RobotoRegular"/>
              </a:rPr>
              <a:t>platelets</a:t>
            </a:r>
            <a:r>
              <a:rPr sz="2950" spc="25" dirty="0">
                <a:latin typeface="RobotoRegular"/>
                <a:cs typeface="RobotoRegular"/>
              </a:rPr>
              <a:t> </a:t>
            </a:r>
            <a:r>
              <a:rPr sz="2950" dirty="0">
                <a:latin typeface="RobotoRegular"/>
                <a:cs typeface="RobotoRegular"/>
              </a:rPr>
              <a:t>ineffective)</a:t>
            </a:r>
            <a:endParaRPr sz="29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2156" y="233586"/>
            <a:ext cx="8679180" cy="4787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dirty="0">
                <a:latin typeface="RobotoRegular"/>
                <a:cs typeface="RobotoRegular"/>
              </a:rPr>
              <a:t>4. </a:t>
            </a:r>
            <a:r>
              <a:rPr sz="2950" spc="20" dirty="0">
                <a:latin typeface="RobotoRegular"/>
                <a:cs typeface="RobotoRegular"/>
              </a:rPr>
              <a:t>Metabolic </a:t>
            </a:r>
            <a:r>
              <a:rPr sz="2950" spc="15" dirty="0">
                <a:latin typeface="RobotoRegular"/>
                <a:cs typeface="RobotoRegular"/>
              </a:rPr>
              <a:t>acidosis </a:t>
            </a:r>
            <a:r>
              <a:rPr sz="2950" spc="5" dirty="0">
                <a:latin typeface="RobotoRegular"/>
                <a:cs typeface="RobotoRegular"/>
              </a:rPr>
              <a:t>due </a:t>
            </a:r>
            <a:r>
              <a:rPr sz="2950" spc="15" dirty="0">
                <a:latin typeface="RobotoRegular"/>
                <a:cs typeface="RobotoRegular"/>
              </a:rPr>
              <a:t>to </a:t>
            </a:r>
            <a:r>
              <a:rPr sz="2950" spc="-5" dirty="0">
                <a:latin typeface="RobotoRegular"/>
                <a:cs typeface="RobotoRegular"/>
              </a:rPr>
              <a:t>decreased excretion</a:t>
            </a:r>
            <a:r>
              <a:rPr sz="2950" spc="140" dirty="0">
                <a:latin typeface="RobotoRegular"/>
                <a:cs typeface="RobotoRegular"/>
              </a:rPr>
              <a:t> </a:t>
            </a:r>
            <a:r>
              <a:rPr sz="2950" spc="-15" dirty="0">
                <a:latin typeface="RobotoRegular"/>
                <a:cs typeface="RobotoRegular"/>
              </a:rPr>
              <a:t>of</a:t>
            </a:r>
            <a:endParaRPr sz="29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9565" y="401507"/>
            <a:ext cx="400304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275" spc="-60" baseline="-27491" dirty="0"/>
              <a:t>.</a:t>
            </a:r>
            <a:r>
              <a:rPr sz="2950" spc="-40" dirty="0"/>
              <a:t>hydrogen </a:t>
            </a:r>
            <a:r>
              <a:rPr sz="2950" spc="10" dirty="0"/>
              <a:t>ions </a:t>
            </a:r>
            <a:r>
              <a:rPr sz="2950" spc="30" dirty="0"/>
              <a:t>in</a:t>
            </a:r>
            <a:r>
              <a:rPr sz="2950" spc="130" dirty="0"/>
              <a:t> </a:t>
            </a:r>
            <a:r>
              <a:rPr sz="2950" spc="10" dirty="0"/>
              <a:t>urine.</a:t>
            </a:r>
            <a:endParaRPr sz="2950"/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770" y="428375"/>
            <a:ext cx="283972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50" spc="25" dirty="0"/>
              <a:t>7. </a:t>
            </a:r>
            <a:r>
              <a:rPr sz="3050" spc="-915" dirty="0"/>
              <a:t>C</a:t>
            </a:r>
            <a:r>
              <a:rPr sz="7275" spc="-1372" baseline="-24627" dirty="0"/>
              <a:t>. </a:t>
            </a:r>
            <a:r>
              <a:rPr sz="3050" spc="20" dirty="0"/>
              <a:t>NS</a:t>
            </a:r>
            <a:r>
              <a:rPr sz="3050" spc="-90" dirty="0"/>
              <a:t> </a:t>
            </a:r>
            <a:r>
              <a:rPr sz="3050" spc="10" dirty="0"/>
              <a:t>changes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344170" y="1190182"/>
            <a:ext cx="9045575" cy="356870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64160" marR="5080" indent="-252095">
              <a:lnSpc>
                <a:spcPts val="4190"/>
              </a:lnSpc>
              <a:spcBef>
                <a:spcPts val="715"/>
              </a:spcBef>
              <a:buChar char="•"/>
              <a:tabLst>
                <a:tab pos="264795" algn="l"/>
                <a:tab pos="5707380" algn="l"/>
              </a:tabLst>
            </a:pPr>
            <a:r>
              <a:rPr sz="3950" spc="20" dirty="0">
                <a:latin typeface="RobotoRegular"/>
                <a:cs typeface="RobotoRegular"/>
              </a:rPr>
              <a:t>Occur </a:t>
            </a:r>
            <a:r>
              <a:rPr sz="3950" dirty="0">
                <a:latin typeface="RobotoRegular"/>
                <a:cs typeface="RobotoRegular"/>
              </a:rPr>
              <a:t>due </a:t>
            </a:r>
            <a:r>
              <a:rPr sz="3950" spc="15" dirty="0">
                <a:latin typeface="RobotoRegular"/>
                <a:cs typeface="RobotoRegular"/>
              </a:rPr>
              <a:t>to</a:t>
            </a:r>
            <a:r>
              <a:rPr sz="3950" spc="55" dirty="0">
                <a:latin typeface="RobotoRegular"/>
                <a:cs typeface="RobotoRegular"/>
              </a:rPr>
              <a:t> </a:t>
            </a:r>
            <a:r>
              <a:rPr sz="3950" spc="25" dirty="0">
                <a:latin typeface="RobotoRegular"/>
                <a:cs typeface="RobotoRegular"/>
              </a:rPr>
              <a:t>effects</a:t>
            </a:r>
            <a:r>
              <a:rPr sz="3950" spc="70" dirty="0">
                <a:latin typeface="RobotoRegular"/>
                <a:cs typeface="RobotoRegular"/>
              </a:rPr>
              <a:t> </a:t>
            </a:r>
            <a:r>
              <a:rPr sz="3950" spc="30" dirty="0">
                <a:latin typeface="RobotoRegular"/>
                <a:cs typeface="RobotoRegular"/>
              </a:rPr>
              <a:t>of	</a:t>
            </a:r>
            <a:r>
              <a:rPr sz="3950" spc="35" dirty="0">
                <a:latin typeface="RobotoRegular"/>
                <a:cs typeface="RobotoRegular"/>
              </a:rPr>
              <a:t>azotemia,</a:t>
            </a:r>
            <a:r>
              <a:rPr sz="3950" spc="-75" dirty="0">
                <a:latin typeface="RobotoRegular"/>
                <a:cs typeface="RobotoRegular"/>
              </a:rPr>
              <a:t> </a:t>
            </a:r>
            <a:r>
              <a:rPr sz="3950" dirty="0">
                <a:latin typeface="RobotoRegular"/>
                <a:cs typeface="RobotoRegular"/>
              </a:rPr>
              <a:t>urea  </a:t>
            </a:r>
            <a:r>
              <a:rPr sz="3950" spc="25" dirty="0">
                <a:latin typeface="RobotoRegular"/>
                <a:cs typeface="RobotoRegular"/>
              </a:rPr>
              <a:t>and </a:t>
            </a:r>
            <a:r>
              <a:rPr sz="3950" spc="15" dirty="0">
                <a:latin typeface="RobotoRegular"/>
                <a:cs typeface="RobotoRegular"/>
              </a:rPr>
              <a:t>electrolyte </a:t>
            </a:r>
            <a:r>
              <a:rPr sz="3950" spc="30" dirty="0">
                <a:latin typeface="RobotoRegular"/>
                <a:cs typeface="RobotoRegular"/>
              </a:rPr>
              <a:t>imbalance </a:t>
            </a:r>
            <a:r>
              <a:rPr sz="3950" spc="25" dirty="0">
                <a:latin typeface="RobotoRegular"/>
                <a:cs typeface="RobotoRegular"/>
              </a:rPr>
              <a:t>and</a:t>
            </a:r>
            <a:r>
              <a:rPr sz="3950" spc="-125" dirty="0">
                <a:latin typeface="RobotoRegular"/>
                <a:cs typeface="RobotoRegular"/>
              </a:rPr>
              <a:t> </a:t>
            </a:r>
            <a:r>
              <a:rPr sz="3950" spc="10" dirty="0">
                <a:latin typeface="RobotoRegular"/>
                <a:cs typeface="RobotoRegular"/>
              </a:rPr>
              <a:t>include;</a:t>
            </a:r>
            <a:endParaRPr sz="3950">
              <a:latin typeface="RobotoRegular"/>
              <a:cs typeface="RobotoRegular"/>
            </a:endParaRPr>
          </a:p>
          <a:p>
            <a:pPr marL="768350" lvl="1" indent="-252095">
              <a:lnSpc>
                <a:spcPts val="4685"/>
              </a:lnSpc>
              <a:buChar char="•"/>
              <a:tabLst>
                <a:tab pos="768350" algn="l"/>
              </a:tabLst>
            </a:pPr>
            <a:r>
              <a:rPr sz="3950" spc="25" dirty="0">
                <a:latin typeface="RobotoRegular"/>
                <a:cs typeface="RobotoRegular"/>
              </a:rPr>
              <a:t>Drowsiness</a:t>
            </a:r>
            <a:endParaRPr sz="3950">
              <a:latin typeface="RobotoRegular"/>
              <a:cs typeface="RobotoRegular"/>
            </a:endParaRPr>
          </a:p>
          <a:p>
            <a:pPr marL="768350" lvl="1" indent="-252095">
              <a:lnSpc>
                <a:spcPts val="4740"/>
              </a:lnSpc>
              <a:buChar char="•"/>
              <a:tabLst>
                <a:tab pos="768350" algn="l"/>
              </a:tabLst>
            </a:pPr>
            <a:r>
              <a:rPr sz="3950" dirty="0">
                <a:latin typeface="RobotoRegular"/>
                <a:cs typeface="RobotoRegular"/>
              </a:rPr>
              <a:t>Twitching</a:t>
            </a:r>
            <a:endParaRPr sz="3950">
              <a:latin typeface="RobotoRegular"/>
              <a:cs typeface="RobotoRegular"/>
            </a:endParaRPr>
          </a:p>
          <a:p>
            <a:pPr marL="768350" lvl="1" indent="-252095">
              <a:lnSpc>
                <a:spcPts val="4740"/>
              </a:lnSpc>
              <a:buChar char="•"/>
              <a:tabLst>
                <a:tab pos="768350" algn="l"/>
              </a:tabLst>
            </a:pPr>
            <a:r>
              <a:rPr sz="3950" spc="5" dirty="0">
                <a:latin typeface="RobotoRegular"/>
                <a:cs typeface="RobotoRegular"/>
              </a:rPr>
              <a:t>Seizures</a:t>
            </a:r>
            <a:endParaRPr sz="3950">
              <a:latin typeface="RobotoRegular"/>
              <a:cs typeface="RobotoRegular"/>
            </a:endParaRPr>
          </a:p>
          <a:p>
            <a:pPr marL="768350" lvl="1" indent="-252095">
              <a:lnSpc>
                <a:spcPct val="100000"/>
              </a:lnSpc>
              <a:buChar char="•"/>
              <a:tabLst>
                <a:tab pos="768350" algn="l"/>
              </a:tabLst>
            </a:pPr>
            <a:r>
              <a:rPr sz="3950" spc="35" dirty="0">
                <a:latin typeface="RobotoRegular"/>
                <a:cs typeface="RobotoRegular"/>
              </a:rPr>
              <a:t>confusion</a:t>
            </a:r>
            <a:endParaRPr sz="39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652" y="512337"/>
            <a:ext cx="883348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6695" indent="-189230">
              <a:lnSpc>
                <a:spcPct val="100000"/>
              </a:lnSpc>
              <a:spcBef>
                <a:spcPts val="95"/>
              </a:spcBef>
              <a:buSzPct val="62886"/>
              <a:buChar char="•"/>
              <a:tabLst>
                <a:tab pos="227329" algn="l"/>
              </a:tabLst>
            </a:pPr>
            <a:r>
              <a:rPr sz="7275" spc="-150" baseline="-17182" dirty="0">
                <a:latin typeface="RobotoRegular"/>
                <a:cs typeface="RobotoRegular"/>
              </a:rPr>
              <a:t>.</a:t>
            </a:r>
            <a:r>
              <a:rPr sz="3050" spc="-100" dirty="0">
                <a:latin typeface="RobotoRegular"/>
                <a:cs typeface="RobotoRegular"/>
              </a:rPr>
              <a:t>Ureters </a:t>
            </a:r>
            <a:r>
              <a:rPr sz="3050" spc="-10" dirty="0">
                <a:latin typeface="RobotoRegular"/>
                <a:cs typeface="RobotoRegular"/>
              </a:rPr>
              <a:t>has </a:t>
            </a:r>
            <a:r>
              <a:rPr sz="3050" spc="-5" dirty="0">
                <a:latin typeface="RobotoRegular"/>
                <a:cs typeface="RobotoRegular"/>
              </a:rPr>
              <a:t>three narrowed areas </a:t>
            </a:r>
            <a:r>
              <a:rPr sz="3050" spc="20" dirty="0">
                <a:latin typeface="RobotoRegular"/>
                <a:cs typeface="RobotoRegular"/>
              </a:rPr>
              <a:t>(angled </a:t>
            </a:r>
            <a:r>
              <a:rPr sz="3050" spc="-15" dirty="0">
                <a:latin typeface="RobotoRegular"/>
                <a:cs typeface="RobotoRegular"/>
              </a:rPr>
              <a:t>areas)</a:t>
            </a:r>
            <a:r>
              <a:rPr sz="3050" spc="15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: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052" y="1068894"/>
            <a:ext cx="8820150" cy="492125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720"/>
              </a:spcBef>
            </a:pPr>
            <a:r>
              <a:rPr sz="3150" i="1" spc="-85" dirty="0">
                <a:latin typeface="RobotoRegular"/>
                <a:cs typeface="RobotoRegular"/>
              </a:rPr>
              <a:t>u</a:t>
            </a:r>
            <a:r>
              <a:rPr sz="3050" spc="-85" dirty="0">
                <a:latin typeface="RobotoRegular"/>
                <a:cs typeface="RobotoRegular"/>
              </a:rPr>
              <a:t>-</a:t>
            </a:r>
            <a:r>
              <a:rPr sz="3150" i="1" spc="-85" dirty="0">
                <a:latin typeface="RobotoRegular"/>
                <a:cs typeface="RobotoRegular"/>
              </a:rPr>
              <a:t>reteralpelvic</a:t>
            </a:r>
            <a:r>
              <a:rPr sz="3150" i="1" spc="20" dirty="0">
                <a:latin typeface="RobotoRegular"/>
                <a:cs typeface="RobotoRegular"/>
              </a:rPr>
              <a:t> </a:t>
            </a:r>
            <a:r>
              <a:rPr sz="3150" i="1" spc="-35" dirty="0">
                <a:latin typeface="RobotoRegular"/>
                <a:cs typeface="RobotoRegular"/>
              </a:rPr>
              <a:t>junction</a:t>
            </a:r>
            <a:endParaRPr sz="3150">
              <a:latin typeface="RobotoRegular"/>
              <a:cs typeface="RobotoRegular"/>
            </a:endParaRPr>
          </a:p>
          <a:p>
            <a:pPr marL="1195070">
              <a:lnSpc>
                <a:spcPts val="3545"/>
              </a:lnSpc>
              <a:spcBef>
                <a:spcPts val="625"/>
              </a:spcBef>
            </a:pPr>
            <a:r>
              <a:rPr sz="3150" i="1" spc="-45" dirty="0">
                <a:latin typeface="RobotoRegular"/>
                <a:cs typeface="RobotoRegular"/>
              </a:rPr>
              <a:t>-ureteral </a:t>
            </a:r>
            <a:r>
              <a:rPr sz="3150" i="1" spc="-35" dirty="0">
                <a:latin typeface="RobotoRegular"/>
                <a:cs typeface="RobotoRegular"/>
              </a:rPr>
              <a:t>segment </a:t>
            </a:r>
            <a:r>
              <a:rPr sz="3150" i="1" spc="-50" dirty="0">
                <a:latin typeface="RobotoRegular"/>
                <a:cs typeface="RobotoRegular"/>
              </a:rPr>
              <a:t>near </a:t>
            </a:r>
            <a:r>
              <a:rPr sz="3150" i="1" spc="-55" dirty="0">
                <a:latin typeface="RobotoRegular"/>
                <a:cs typeface="RobotoRegular"/>
              </a:rPr>
              <a:t>the </a:t>
            </a:r>
            <a:r>
              <a:rPr sz="3150" i="1" spc="-35" dirty="0">
                <a:latin typeface="RobotoRegular"/>
                <a:cs typeface="RobotoRegular"/>
              </a:rPr>
              <a:t>sacroiliac</a:t>
            </a:r>
            <a:r>
              <a:rPr sz="3150" i="1" spc="100" dirty="0">
                <a:latin typeface="RobotoRegular"/>
                <a:cs typeface="RobotoRegular"/>
              </a:rPr>
              <a:t> </a:t>
            </a:r>
            <a:r>
              <a:rPr sz="3150" i="1" spc="-25" dirty="0">
                <a:latin typeface="RobotoRegular"/>
                <a:cs typeface="RobotoRegular"/>
              </a:rPr>
              <a:t>joint</a:t>
            </a:r>
            <a:endParaRPr sz="3150">
              <a:latin typeface="RobotoRegular"/>
              <a:cs typeface="RobotoRegular"/>
            </a:endParaRPr>
          </a:p>
          <a:p>
            <a:pPr marL="68580">
              <a:lnSpc>
                <a:spcPts val="3545"/>
              </a:lnSpc>
            </a:pPr>
            <a:r>
              <a:rPr sz="3150" i="1" spc="-40" dirty="0">
                <a:latin typeface="RobotoRegular"/>
                <a:cs typeface="RobotoRegular"/>
              </a:rPr>
              <a:t>-Ureteral </a:t>
            </a:r>
            <a:r>
              <a:rPr sz="3150" i="1" spc="-35" dirty="0">
                <a:latin typeface="RobotoRegular"/>
                <a:cs typeface="RobotoRegular"/>
              </a:rPr>
              <a:t>vesicle</a:t>
            </a:r>
            <a:r>
              <a:rPr sz="3150" i="1" spc="50" dirty="0">
                <a:latin typeface="RobotoRegular"/>
                <a:cs typeface="RobotoRegular"/>
              </a:rPr>
              <a:t> </a:t>
            </a:r>
            <a:r>
              <a:rPr sz="3150" i="1" spc="-35" dirty="0">
                <a:latin typeface="RobotoRegular"/>
                <a:cs typeface="RobotoRegular"/>
              </a:rPr>
              <a:t>junction</a:t>
            </a:r>
            <a:endParaRPr sz="3150">
              <a:latin typeface="RobotoRegular"/>
              <a:cs typeface="RobotoRegular"/>
            </a:endParaRPr>
          </a:p>
          <a:p>
            <a:pPr marL="264160" marR="428625" indent="-252095">
              <a:lnSpc>
                <a:spcPts val="3310"/>
              </a:lnSpc>
              <a:spcBef>
                <a:spcPts val="1130"/>
              </a:spcBef>
            </a:pPr>
            <a:r>
              <a:rPr sz="3050" spc="10" dirty="0">
                <a:latin typeface="RobotoRegular"/>
                <a:cs typeface="RobotoRegular"/>
              </a:rPr>
              <a:t>The </a:t>
            </a:r>
            <a:r>
              <a:rPr sz="3050" spc="15" dirty="0">
                <a:latin typeface="RobotoRegular"/>
                <a:cs typeface="RobotoRegular"/>
              </a:rPr>
              <a:t>angles prevent </a:t>
            </a:r>
            <a:r>
              <a:rPr sz="3050" spc="30" dirty="0">
                <a:latin typeface="RobotoRegular"/>
                <a:cs typeface="RobotoRegular"/>
              </a:rPr>
              <a:t>vescicle </a:t>
            </a:r>
            <a:r>
              <a:rPr sz="3050" spc="-25" dirty="0">
                <a:latin typeface="RobotoRegular"/>
                <a:cs typeface="RobotoRegular"/>
              </a:rPr>
              <a:t>ureteral </a:t>
            </a:r>
            <a:r>
              <a:rPr sz="3050" dirty="0">
                <a:latin typeface="RobotoRegular"/>
                <a:cs typeface="RobotoRegular"/>
              </a:rPr>
              <a:t>reﬂux </a:t>
            </a:r>
            <a:r>
              <a:rPr sz="3050" spc="30" dirty="0">
                <a:latin typeface="RobotoRegular"/>
                <a:cs typeface="RobotoRegular"/>
              </a:rPr>
              <a:t>(back  </a:t>
            </a:r>
            <a:r>
              <a:rPr sz="3050" spc="25" dirty="0">
                <a:latin typeface="RobotoRegular"/>
                <a:cs typeface="RobotoRegular"/>
              </a:rPr>
              <a:t>ﬂow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5" dirty="0">
                <a:latin typeface="RobotoRegular"/>
                <a:cs typeface="RobotoRegular"/>
              </a:rPr>
              <a:t>urine </a:t>
            </a:r>
            <a:r>
              <a:rPr sz="3050" spc="10" dirty="0">
                <a:latin typeface="RobotoRegular"/>
                <a:cs typeface="RobotoRegular"/>
              </a:rPr>
              <a:t>from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25" dirty="0">
                <a:latin typeface="RobotoRegular"/>
                <a:cs typeface="RobotoRegular"/>
              </a:rPr>
              <a:t>bladder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5" dirty="0">
                <a:latin typeface="RobotoRegular"/>
                <a:cs typeface="RobotoRegular"/>
              </a:rPr>
              <a:t>ureters  </a:t>
            </a:r>
            <a:r>
              <a:rPr sz="3050" spc="5" dirty="0">
                <a:latin typeface="RobotoRegular"/>
                <a:cs typeface="RobotoRegular"/>
              </a:rPr>
              <a:t>towards</a:t>
            </a:r>
            <a:r>
              <a:rPr sz="3050" spc="-4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kidney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090"/>
              </a:spcBef>
            </a:pPr>
            <a:r>
              <a:rPr sz="3050" spc="15" dirty="0">
                <a:latin typeface="RobotoRegular"/>
                <a:cs typeface="RobotoRegular"/>
              </a:rPr>
              <a:t>When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25" dirty="0">
                <a:latin typeface="RobotoRegular"/>
                <a:cs typeface="RobotoRegular"/>
              </a:rPr>
              <a:t>bladder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15" dirty="0">
                <a:latin typeface="RobotoRegular"/>
                <a:cs typeface="RobotoRegular"/>
              </a:rPr>
              <a:t>full,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25" dirty="0">
                <a:latin typeface="RobotoRegular"/>
                <a:cs typeface="RobotoRegular"/>
              </a:rPr>
              <a:t>ureteral </a:t>
            </a:r>
            <a:r>
              <a:rPr sz="3050" spc="25" dirty="0">
                <a:latin typeface="RobotoRegular"/>
                <a:cs typeface="RobotoRegular"/>
              </a:rPr>
              <a:t>vesicle </a:t>
            </a:r>
            <a:r>
              <a:rPr sz="3050" spc="15" dirty="0">
                <a:latin typeface="RobotoRegular"/>
                <a:cs typeface="RobotoRegular"/>
              </a:rPr>
              <a:t>juction  </a:t>
            </a:r>
            <a:r>
              <a:rPr sz="3050" spc="10" dirty="0">
                <a:latin typeface="RobotoRegular"/>
                <a:cs typeface="RobotoRegular"/>
              </a:rPr>
              <a:t>remains</a:t>
            </a:r>
            <a:r>
              <a:rPr sz="3050" spc="-4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closed</a:t>
            </a:r>
            <a:endParaRPr sz="3050">
              <a:latin typeface="RobotoRegular"/>
              <a:cs typeface="RobotoRegular"/>
            </a:endParaRPr>
          </a:p>
          <a:p>
            <a:pPr marL="264160" marR="228600" indent="-252095">
              <a:lnSpc>
                <a:spcPts val="3310"/>
              </a:lnSpc>
              <a:spcBef>
                <a:spcPts val="1095"/>
              </a:spcBef>
            </a:pPr>
            <a:r>
              <a:rPr sz="3050" spc="10" dirty="0">
                <a:latin typeface="RobotoRegular"/>
                <a:cs typeface="RobotoRegular"/>
              </a:rPr>
              <a:t>The </a:t>
            </a:r>
            <a:r>
              <a:rPr sz="3050" spc="20" dirty="0">
                <a:latin typeface="RobotoRegular"/>
                <a:cs typeface="RobotoRegular"/>
              </a:rPr>
              <a:t>3 </a:t>
            </a:r>
            <a:r>
              <a:rPr sz="3050" spc="-5" dirty="0">
                <a:latin typeface="RobotoRegular"/>
                <a:cs typeface="RobotoRegular"/>
              </a:rPr>
              <a:t>areas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narrowing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dirty="0">
                <a:latin typeface="RobotoRegular"/>
                <a:cs typeface="RobotoRegular"/>
              </a:rPr>
              <a:t>prone </a:t>
            </a:r>
            <a:r>
              <a:rPr sz="3050" spc="5" dirty="0">
                <a:latin typeface="RobotoRegular"/>
                <a:cs typeface="RobotoRegular"/>
              </a:rPr>
              <a:t>to obstruction  </a:t>
            </a:r>
            <a:r>
              <a:rPr sz="3050" spc="30" dirty="0">
                <a:latin typeface="RobotoRegular"/>
                <a:cs typeface="RobotoRegular"/>
              </a:rPr>
              <a:t>by </a:t>
            </a:r>
            <a:r>
              <a:rPr sz="3050" spc="10" dirty="0">
                <a:latin typeface="RobotoRegular"/>
                <a:cs typeface="RobotoRegular"/>
              </a:rPr>
              <a:t>kidney </a:t>
            </a:r>
            <a:r>
              <a:rPr sz="3050" dirty="0">
                <a:latin typeface="RobotoRegular"/>
                <a:cs typeface="RobotoRegular"/>
              </a:rPr>
              <a:t>stones </a:t>
            </a:r>
            <a:r>
              <a:rPr sz="3050" spc="15" dirty="0">
                <a:latin typeface="RobotoRegular"/>
                <a:cs typeface="RobotoRegular"/>
              </a:rPr>
              <a:t>or</a:t>
            </a:r>
            <a:r>
              <a:rPr sz="3050" spc="-150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stricture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770" y="402067"/>
            <a:ext cx="336613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400" spc="-120" dirty="0"/>
              <a:t>M</a:t>
            </a:r>
            <a:r>
              <a:rPr sz="7275" spc="-179" baseline="-26918" dirty="0"/>
              <a:t>.</a:t>
            </a:r>
            <a:r>
              <a:rPr sz="4400" spc="-120" dirty="0"/>
              <a:t>anagement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44170" y="1072076"/>
            <a:ext cx="8727440" cy="46939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485"/>
              </a:lnSpc>
              <a:spcBef>
                <a:spcPts val="135"/>
              </a:spcBef>
            </a:pPr>
            <a:r>
              <a:rPr sz="3050" spc="30" dirty="0">
                <a:latin typeface="RobotoRegular"/>
                <a:cs typeface="RobotoRegular"/>
              </a:rPr>
              <a:t>Objectives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5" dirty="0">
                <a:latin typeface="RobotoRegular"/>
                <a:cs typeface="RobotoRegular"/>
              </a:rPr>
              <a:t>treatment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dirty="0">
                <a:latin typeface="RobotoRegular"/>
                <a:cs typeface="RobotoRegular"/>
              </a:rPr>
              <a:t>ARF </a:t>
            </a:r>
            <a:r>
              <a:rPr sz="3050" spc="-15" dirty="0">
                <a:latin typeface="RobotoRegular"/>
                <a:cs typeface="RobotoRegular"/>
              </a:rPr>
              <a:t>are</a:t>
            </a:r>
            <a:r>
              <a:rPr sz="3050" spc="-3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to;</a:t>
            </a:r>
            <a:endParaRPr sz="3050">
              <a:latin typeface="RobotoRegular"/>
              <a:cs typeface="RobotoRegular"/>
            </a:endParaRPr>
          </a:p>
          <a:p>
            <a:pPr marL="361950" indent="-349885">
              <a:lnSpc>
                <a:spcPts val="3304"/>
              </a:lnSpc>
              <a:buChar char="•"/>
              <a:tabLst>
                <a:tab pos="361950" algn="l"/>
                <a:tab pos="362585" algn="l"/>
              </a:tabLst>
            </a:pPr>
            <a:r>
              <a:rPr sz="3050" spc="-10" dirty="0">
                <a:latin typeface="RobotoRegular"/>
                <a:cs typeface="RobotoRegular"/>
              </a:rPr>
              <a:t>restore </a:t>
            </a:r>
            <a:r>
              <a:rPr sz="3050" dirty="0">
                <a:latin typeface="RobotoRegular"/>
                <a:cs typeface="RobotoRegular"/>
              </a:rPr>
              <a:t>normal </a:t>
            </a:r>
            <a:r>
              <a:rPr sz="3050" spc="25" dirty="0">
                <a:latin typeface="RobotoRegular"/>
                <a:cs typeface="RobotoRegular"/>
              </a:rPr>
              <a:t>chemical</a:t>
            </a:r>
            <a:r>
              <a:rPr sz="3050" spc="10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balance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225"/>
              </a:spcBef>
              <a:buFont typeface="RobotoRegular"/>
              <a:buChar char="•"/>
              <a:tabLst>
                <a:tab pos="361950" algn="l"/>
                <a:tab pos="362585" algn="l"/>
              </a:tabLst>
            </a:pPr>
            <a:r>
              <a:rPr dirty="0"/>
              <a:t>	</a:t>
            </a:r>
            <a:r>
              <a:rPr sz="3050" spc="15" dirty="0">
                <a:latin typeface="RobotoRegular"/>
                <a:cs typeface="RobotoRegular"/>
              </a:rPr>
              <a:t>prevent </a:t>
            </a:r>
            <a:r>
              <a:rPr sz="3050" spc="25" dirty="0">
                <a:latin typeface="RobotoRegular"/>
                <a:cs typeface="RobotoRegular"/>
              </a:rPr>
              <a:t>complications </a:t>
            </a:r>
            <a:r>
              <a:rPr sz="3050" spc="-10" dirty="0">
                <a:latin typeface="RobotoRegular"/>
                <a:cs typeface="RobotoRegular"/>
              </a:rPr>
              <a:t>until </a:t>
            </a:r>
            <a:r>
              <a:rPr sz="3050" spc="10" dirty="0">
                <a:latin typeface="RobotoRegular"/>
                <a:cs typeface="RobotoRegular"/>
              </a:rPr>
              <a:t>repair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renal tissue  and </a:t>
            </a:r>
            <a:r>
              <a:rPr sz="3050" spc="-15" dirty="0">
                <a:latin typeface="RobotoRegular"/>
                <a:cs typeface="RobotoRegular"/>
              </a:rPr>
              <a:t>restoration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renal </a:t>
            </a:r>
            <a:r>
              <a:rPr sz="3050" spc="10" dirty="0">
                <a:latin typeface="RobotoRegular"/>
                <a:cs typeface="RobotoRegular"/>
              </a:rPr>
              <a:t>function </a:t>
            </a:r>
            <a:r>
              <a:rPr sz="3050" spc="20" dirty="0">
                <a:latin typeface="RobotoRegular"/>
                <a:cs typeface="RobotoRegular"/>
              </a:rPr>
              <a:t>can </a:t>
            </a:r>
            <a:r>
              <a:rPr sz="3050" spc="-5" dirty="0">
                <a:latin typeface="RobotoRegular"/>
                <a:cs typeface="RobotoRegular"/>
              </a:rPr>
              <a:t>take</a:t>
            </a:r>
            <a:r>
              <a:rPr sz="3050" spc="35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place.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ts val="3485"/>
              </a:lnSpc>
              <a:spcBef>
                <a:spcPts val="2895"/>
              </a:spcBef>
            </a:pPr>
            <a:r>
              <a:rPr sz="3050" spc="5" dirty="0">
                <a:latin typeface="RobotoRegular"/>
                <a:cs typeface="RobotoRegular"/>
              </a:rPr>
              <a:t>Interventions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304"/>
              </a:lnSpc>
              <a:buChar char="•"/>
              <a:tabLst>
                <a:tab pos="264795" algn="l"/>
                <a:tab pos="1761489" algn="l"/>
              </a:tabLst>
            </a:pPr>
            <a:r>
              <a:rPr sz="3050" spc="20" dirty="0">
                <a:latin typeface="RobotoRegular"/>
                <a:cs typeface="RobotoRegular"/>
              </a:rPr>
              <a:t>Identify	&amp; </a:t>
            </a:r>
            <a:r>
              <a:rPr sz="3050" spc="-5" dirty="0">
                <a:latin typeface="RobotoRegular"/>
                <a:cs typeface="RobotoRegular"/>
              </a:rPr>
              <a:t>treat </a:t>
            </a:r>
            <a:r>
              <a:rPr sz="3050" dirty="0">
                <a:latin typeface="RobotoRegular"/>
                <a:cs typeface="RobotoRegular"/>
              </a:rPr>
              <a:t>cause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25" dirty="0">
                <a:latin typeface="RobotoRegular"/>
                <a:cs typeface="RobotoRegular"/>
              </a:rPr>
              <a:t>damage</a:t>
            </a:r>
            <a:endParaRPr sz="3050">
              <a:latin typeface="RobotoRegular"/>
              <a:cs typeface="RobotoRegular"/>
            </a:endParaRPr>
          </a:p>
          <a:p>
            <a:pPr marL="264160" marR="173355" indent="-252095">
              <a:lnSpc>
                <a:spcPts val="3310"/>
              </a:lnSpc>
              <a:spcBef>
                <a:spcPts val="225"/>
              </a:spcBef>
              <a:buChar char="•"/>
              <a:tabLst>
                <a:tab pos="264795" algn="l"/>
              </a:tabLst>
            </a:pPr>
            <a:r>
              <a:rPr sz="3050" dirty="0">
                <a:latin typeface="RobotoRegular"/>
                <a:cs typeface="RobotoRegular"/>
              </a:rPr>
              <a:t>Prerenal </a:t>
            </a:r>
            <a:r>
              <a:rPr sz="3050" spc="20" dirty="0">
                <a:latin typeface="RobotoRegular"/>
                <a:cs typeface="RobotoRegular"/>
              </a:rPr>
              <a:t>azotemia is </a:t>
            </a:r>
            <a:r>
              <a:rPr sz="3050" dirty="0">
                <a:latin typeface="RobotoRegular"/>
                <a:cs typeface="RobotoRegular"/>
              </a:rPr>
              <a:t>treated </a:t>
            </a:r>
            <a:r>
              <a:rPr sz="3050" spc="30" dirty="0">
                <a:latin typeface="RobotoRegular"/>
                <a:cs typeface="RobotoRegular"/>
              </a:rPr>
              <a:t>by </a:t>
            </a:r>
            <a:r>
              <a:rPr sz="3050" spc="20" dirty="0">
                <a:latin typeface="RobotoRegular"/>
                <a:cs typeface="RobotoRegular"/>
              </a:rPr>
              <a:t>optimizing </a:t>
            </a:r>
            <a:r>
              <a:rPr sz="3050" spc="-10" dirty="0">
                <a:latin typeface="RobotoRegular"/>
                <a:cs typeface="RobotoRegular"/>
              </a:rPr>
              <a:t>renal  </a:t>
            </a:r>
            <a:r>
              <a:rPr sz="3050" spc="10" dirty="0">
                <a:latin typeface="RobotoRegular"/>
                <a:cs typeface="RobotoRegular"/>
              </a:rPr>
              <a:t>perfusion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070"/>
              </a:lnSpc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Post </a:t>
            </a:r>
            <a:r>
              <a:rPr sz="3050" spc="-10" dirty="0">
                <a:latin typeface="RobotoRegular"/>
                <a:cs typeface="RobotoRegular"/>
              </a:rPr>
              <a:t>renal </a:t>
            </a:r>
            <a:r>
              <a:rPr sz="3050" spc="5" dirty="0">
                <a:latin typeface="RobotoRegular"/>
                <a:cs typeface="RobotoRegular"/>
              </a:rPr>
              <a:t>failure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dirty="0">
                <a:latin typeface="RobotoRegular"/>
                <a:cs typeface="RobotoRegular"/>
              </a:rPr>
              <a:t>treated </a:t>
            </a:r>
            <a:r>
              <a:rPr sz="3050" spc="30" dirty="0">
                <a:latin typeface="RobotoRegular"/>
                <a:cs typeface="RobotoRegular"/>
              </a:rPr>
              <a:t>by </a:t>
            </a:r>
            <a:r>
              <a:rPr sz="3050" spc="15" dirty="0">
                <a:latin typeface="RobotoRegular"/>
                <a:cs typeface="RobotoRegular"/>
              </a:rPr>
              <a:t>relieving</a:t>
            </a:r>
            <a:r>
              <a:rPr sz="3050" spc="25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endParaRPr sz="3050">
              <a:latin typeface="RobotoRegular"/>
              <a:cs typeface="RobotoRegular"/>
            </a:endParaRPr>
          </a:p>
          <a:p>
            <a:pPr marL="264160">
              <a:lnSpc>
                <a:spcPts val="3485"/>
              </a:lnSpc>
            </a:pPr>
            <a:r>
              <a:rPr sz="3050" dirty="0">
                <a:latin typeface="RobotoRegular"/>
                <a:cs typeface="RobotoRegular"/>
              </a:rPr>
              <a:t>obstruction.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5" y="703175"/>
            <a:ext cx="1879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052" y="1470055"/>
            <a:ext cx="8415655" cy="382079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64160" marR="5080" indent="-252095">
              <a:lnSpc>
                <a:spcPts val="4190"/>
              </a:lnSpc>
              <a:spcBef>
                <a:spcPts val="715"/>
              </a:spcBef>
              <a:buChar char="•"/>
              <a:tabLst>
                <a:tab pos="264795" algn="l"/>
                <a:tab pos="4895850" algn="l"/>
              </a:tabLst>
            </a:pPr>
            <a:r>
              <a:rPr sz="3950" spc="5" dirty="0">
                <a:latin typeface="RobotoRegular"/>
                <a:cs typeface="RobotoRegular"/>
              </a:rPr>
              <a:t>Intrarenal</a:t>
            </a:r>
            <a:r>
              <a:rPr sz="3950" spc="50" dirty="0">
                <a:latin typeface="RobotoRegular"/>
                <a:cs typeface="RobotoRegular"/>
              </a:rPr>
              <a:t> </a:t>
            </a:r>
            <a:r>
              <a:rPr sz="3950" spc="30" dirty="0">
                <a:latin typeface="RobotoRegular"/>
                <a:cs typeface="RobotoRegular"/>
              </a:rPr>
              <a:t>azotemia	</a:t>
            </a:r>
            <a:r>
              <a:rPr sz="3950" spc="25" dirty="0">
                <a:latin typeface="RobotoRegular"/>
                <a:cs typeface="RobotoRegular"/>
              </a:rPr>
              <a:t>management</a:t>
            </a:r>
            <a:r>
              <a:rPr sz="3950" spc="-40" dirty="0">
                <a:latin typeface="RobotoRegular"/>
                <a:cs typeface="RobotoRegular"/>
              </a:rPr>
              <a:t> </a:t>
            </a:r>
            <a:r>
              <a:rPr sz="3950" spc="20" dirty="0">
                <a:latin typeface="RobotoRegular"/>
                <a:cs typeface="RobotoRegular"/>
              </a:rPr>
              <a:t>is  supportive;</a:t>
            </a:r>
            <a:endParaRPr sz="3950">
              <a:latin typeface="RobotoRegular"/>
              <a:cs typeface="RobotoRegular"/>
            </a:endParaRPr>
          </a:p>
          <a:p>
            <a:pPr marL="768350" lvl="1" indent="-252095">
              <a:lnSpc>
                <a:spcPts val="3860"/>
              </a:lnSpc>
              <a:buChar char="•"/>
              <a:tabLst>
                <a:tab pos="768350" algn="l"/>
              </a:tabLst>
            </a:pPr>
            <a:r>
              <a:rPr sz="3950" spc="15" dirty="0">
                <a:latin typeface="RobotoRegular"/>
                <a:cs typeface="RobotoRegular"/>
              </a:rPr>
              <a:t>Identify </a:t>
            </a:r>
            <a:r>
              <a:rPr sz="3950" spc="25" dirty="0">
                <a:latin typeface="RobotoRegular"/>
                <a:cs typeface="RobotoRegular"/>
              </a:rPr>
              <a:t>and </a:t>
            </a:r>
            <a:r>
              <a:rPr sz="3950" spc="10" dirty="0">
                <a:latin typeface="RobotoRegular"/>
                <a:cs typeface="RobotoRegular"/>
              </a:rPr>
              <a:t>remove </a:t>
            </a:r>
            <a:r>
              <a:rPr sz="3950" spc="20" dirty="0">
                <a:latin typeface="RobotoRegular"/>
                <a:cs typeface="RobotoRegular"/>
              </a:rPr>
              <a:t>the</a:t>
            </a:r>
            <a:r>
              <a:rPr sz="3950" spc="-75" dirty="0">
                <a:latin typeface="RobotoRegular"/>
                <a:cs typeface="RobotoRegular"/>
              </a:rPr>
              <a:t> </a:t>
            </a:r>
            <a:r>
              <a:rPr sz="3950" spc="30" dirty="0">
                <a:latin typeface="RobotoRegular"/>
                <a:cs typeface="RobotoRegular"/>
              </a:rPr>
              <a:t>cause</a:t>
            </a:r>
            <a:endParaRPr sz="3950">
              <a:latin typeface="RobotoRegular"/>
              <a:cs typeface="RobotoRegular"/>
            </a:endParaRPr>
          </a:p>
          <a:p>
            <a:pPr marL="1271905" lvl="2" indent="-252729">
              <a:lnSpc>
                <a:spcPts val="4185"/>
              </a:lnSpc>
              <a:buChar char="•"/>
              <a:tabLst>
                <a:tab pos="1272540" algn="l"/>
              </a:tabLst>
            </a:pPr>
            <a:r>
              <a:rPr sz="3950" spc="10" dirty="0">
                <a:latin typeface="RobotoRegular"/>
                <a:cs typeface="RobotoRegular"/>
              </a:rPr>
              <a:t>Improve renal </a:t>
            </a:r>
            <a:r>
              <a:rPr sz="3950" spc="25" dirty="0">
                <a:latin typeface="RobotoRegular"/>
                <a:cs typeface="RobotoRegular"/>
              </a:rPr>
              <a:t>blood</a:t>
            </a:r>
            <a:r>
              <a:rPr sz="3950" spc="-10" dirty="0">
                <a:latin typeface="RobotoRegular"/>
                <a:cs typeface="RobotoRegular"/>
              </a:rPr>
              <a:t> </a:t>
            </a:r>
            <a:r>
              <a:rPr sz="3950" spc="10" dirty="0">
                <a:latin typeface="RobotoRegular"/>
                <a:cs typeface="RobotoRegular"/>
              </a:rPr>
              <a:t>ﬂow</a:t>
            </a:r>
            <a:endParaRPr sz="3950">
              <a:latin typeface="RobotoRegular"/>
              <a:cs typeface="RobotoRegular"/>
            </a:endParaRPr>
          </a:p>
          <a:p>
            <a:pPr marL="1271905" lvl="2" indent="-252729">
              <a:lnSpc>
                <a:spcPts val="4185"/>
              </a:lnSpc>
              <a:buChar char="•"/>
              <a:tabLst>
                <a:tab pos="1272540" algn="l"/>
              </a:tabLst>
            </a:pPr>
            <a:r>
              <a:rPr sz="3950" spc="10" dirty="0">
                <a:latin typeface="RobotoRegular"/>
                <a:cs typeface="RobotoRegular"/>
              </a:rPr>
              <a:t>Remove</a:t>
            </a:r>
            <a:r>
              <a:rPr sz="3950" spc="-5" dirty="0">
                <a:latin typeface="RobotoRegular"/>
                <a:cs typeface="RobotoRegular"/>
              </a:rPr>
              <a:t> </a:t>
            </a:r>
            <a:r>
              <a:rPr sz="3950" spc="25" dirty="0">
                <a:latin typeface="RobotoRegular"/>
                <a:cs typeface="RobotoRegular"/>
              </a:rPr>
              <a:t>obstruction</a:t>
            </a:r>
            <a:endParaRPr sz="3950">
              <a:latin typeface="RobotoRegular"/>
              <a:cs typeface="RobotoRegular"/>
            </a:endParaRPr>
          </a:p>
          <a:p>
            <a:pPr marL="1271905" lvl="2" indent="-252729">
              <a:lnSpc>
                <a:spcPts val="4185"/>
              </a:lnSpc>
              <a:buChar char="•"/>
              <a:tabLst>
                <a:tab pos="1272540" algn="l"/>
              </a:tabLst>
            </a:pPr>
            <a:r>
              <a:rPr sz="3950" spc="30" dirty="0">
                <a:latin typeface="RobotoRegular"/>
                <a:cs typeface="RobotoRegular"/>
              </a:rPr>
              <a:t>Discontinue toxic</a:t>
            </a:r>
            <a:r>
              <a:rPr sz="3950" spc="-10" dirty="0">
                <a:latin typeface="RobotoRegular"/>
                <a:cs typeface="RobotoRegular"/>
              </a:rPr>
              <a:t> </a:t>
            </a:r>
            <a:r>
              <a:rPr sz="3950" spc="-5" dirty="0">
                <a:latin typeface="RobotoRegular"/>
                <a:cs typeface="RobotoRegular"/>
              </a:rPr>
              <a:t>drugs</a:t>
            </a:r>
            <a:endParaRPr sz="3950">
              <a:latin typeface="RobotoRegular"/>
              <a:cs typeface="RobotoRegular"/>
            </a:endParaRPr>
          </a:p>
          <a:p>
            <a:pPr marL="768350" lvl="1" indent="-252095">
              <a:lnSpc>
                <a:spcPts val="4465"/>
              </a:lnSpc>
              <a:buChar char="•"/>
              <a:tabLst>
                <a:tab pos="768350" algn="l"/>
              </a:tabLst>
            </a:pPr>
            <a:r>
              <a:rPr sz="3950" spc="20" dirty="0">
                <a:latin typeface="RobotoRegular"/>
                <a:cs typeface="RobotoRegular"/>
              </a:rPr>
              <a:t>Maintain </a:t>
            </a:r>
            <a:r>
              <a:rPr sz="3950" spc="10" dirty="0">
                <a:latin typeface="RobotoRegular"/>
                <a:cs typeface="RobotoRegular"/>
              </a:rPr>
              <a:t>renal</a:t>
            </a:r>
            <a:r>
              <a:rPr sz="3950" spc="40" dirty="0">
                <a:latin typeface="RobotoRegular"/>
                <a:cs typeface="RobotoRegular"/>
              </a:rPr>
              <a:t> </a:t>
            </a:r>
            <a:r>
              <a:rPr sz="3950" spc="30" dirty="0">
                <a:latin typeface="RobotoRegular"/>
                <a:cs typeface="RobotoRegular"/>
              </a:rPr>
              <a:t>function</a:t>
            </a:r>
            <a:endParaRPr sz="39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770" y="350571"/>
            <a:ext cx="965644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891540" algn="l"/>
                <a:tab pos="7846059" algn="l"/>
              </a:tabLst>
            </a:pPr>
            <a:r>
              <a:rPr sz="3950" spc="-815" dirty="0"/>
              <a:t>1.M</a:t>
            </a:r>
            <a:r>
              <a:rPr sz="7275" spc="-1222" baseline="-32073" dirty="0"/>
              <a:t>.	</a:t>
            </a:r>
            <a:r>
              <a:rPr sz="3950" spc="30" dirty="0"/>
              <a:t>annitol, </a:t>
            </a:r>
            <a:r>
              <a:rPr sz="3950" spc="20" dirty="0"/>
              <a:t>furosemide,</a:t>
            </a:r>
            <a:r>
              <a:rPr sz="3950" dirty="0"/>
              <a:t> </a:t>
            </a:r>
            <a:r>
              <a:rPr sz="3950" spc="15" dirty="0"/>
              <a:t>to</a:t>
            </a:r>
            <a:r>
              <a:rPr sz="3950" spc="85" dirty="0"/>
              <a:t> </a:t>
            </a:r>
            <a:r>
              <a:rPr sz="3950" spc="25" dirty="0"/>
              <a:t>initiate	</a:t>
            </a:r>
            <a:r>
              <a:rPr sz="3950" spc="10" dirty="0"/>
              <a:t>diuresis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344170" y="994272"/>
            <a:ext cx="9643745" cy="594804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64160" marR="1201420">
              <a:lnSpc>
                <a:spcPts val="4190"/>
              </a:lnSpc>
              <a:spcBef>
                <a:spcPts val="715"/>
              </a:spcBef>
            </a:pPr>
            <a:r>
              <a:rPr sz="3950" spc="25" dirty="0">
                <a:latin typeface="RobotoRegular"/>
                <a:cs typeface="RobotoRegular"/>
              </a:rPr>
              <a:t>and </a:t>
            </a:r>
            <a:r>
              <a:rPr sz="3950" spc="-10" dirty="0">
                <a:latin typeface="RobotoRegular"/>
                <a:cs typeface="RobotoRegular"/>
              </a:rPr>
              <a:t>prevent </a:t>
            </a:r>
            <a:r>
              <a:rPr sz="3950" spc="30" dirty="0">
                <a:latin typeface="RobotoRegular"/>
                <a:cs typeface="RobotoRegular"/>
              </a:rPr>
              <a:t>or minimize </a:t>
            </a:r>
            <a:r>
              <a:rPr sz="3950" spc="10" dirty="0">
                <a:latin typeface="RobotoRegular"/>
                <a:cs typeface="RobotoRegular"/>
              </a:rPr>
              <a:t>subsequent  </a:t>
            </a:r>
            <a:r>
              <a:rPr sz="3950" spc="20" dirty="0">
                <a:latin typeface="RobotoRegular"/>
                <a:cs typeface="RobotoRegular"/>
              </a:rPr>
              <a:t>chronic </a:t>
            </a:r>
            <a:r>
              <a:rPr sz="3950" spc="10" dirty="0">
                <a:latin typeface="RobotoRegular"/>
                <a:cs typeface="RobotoRegular"/>
              </a:rPr>
              <a:t>renal</a:t>
            </a:r>
            <a:r>
              <a:rPr sz="3950" spc="45" dirty="0">
                <a:latin typeface="RobotoRegular"/>
                <a:cs typeface="RobotoRegular"/>
              </a:rPr>
              <a:t> </a:t>
            </a:r>
            <a:r>
              <a:rPr sz="3950" spc="20" dirty="0">
                <a:latin typeface="RobotoRegular"/>
                <a:cs typeface="RobotoRegular"/>
              </a:rPr>
              <a:t>failure.</a:t>
            </a:r>
            <a:endParaRPr sz="3950">
              <a:latin typeface="RobotoRegular"/>
              <a:cs typeface="RobotoRegular"/>
            </a:endParaRPr>
          </a:p>
          <a:p>
            <a:pPr marL="12700">
              <a:lnSpc>
                <a:spcPts val="3860"/>
              </a:lnSpc>
            </a:pPr>
            <a:r>
              <a:rPr sz="3950" spc="20" dirty="0">
                <a:latin typeface="RobotoRegular"/>
                <a:cs typeface="RobotoRegular"/>
              </a:rPr>
              <a:t>2.Perform dialysis </a:t>
            </a:r>
            <a:r>
              <a:rPr sz="3950" spc="15" dirty="0">
                <a:latin typeface="RobotoRegular"/>
                <a:cs typeface="RobotoRegular"/>
              </a:rPr>
              <a:t>to </a:t>
            </a:r>
            <a:r>
              <a:rPr sz="3950" spc="10" dirty="0">
                <a:latin typeface="RobotoRegular"/>
                <a:cs typeface="RobotoRegular"/>
              </a:rPr>
              <a:t>correct</a:t>
            </a:r>
            <a:r>
              <a:rPr sz="3950" spc="150" dirty="0">
                <a:latin typeface="RobotoRegular"/>
                <a:cs typeface="RobotoRegular"/>
              </a:rPr>
              <a:t> </a:t>
            </a:r>
            <a:r>
              <a:rPr sz="3950" spc="25" dirty="0">
                <a:latin typeface="RobotoRegular"/>
                <a:cs typeface="RobotoRegular"/>
              </a:rPr>
              <a:t>biochemical</a:t>
            </a:r>
            <a:endParaRPr sz="3950">
              <a:latin typeface="RobotoRegular"/>
              <a:cs typeface="RobotoRegular"/>
            </a:endParaRPr>
          </a:p>
          <a:p>
            <a:pPr marL="264160">
              <a:lnSpc>
                <a:spcPts val="4185"/>
              </a:lnSpc>
            </a:pPr>
            <a:r>
              <a:rPr sz="3950" spc="25" dirty="0">
                <a:latin typeface="RobotoRegular"/>
                <a:cs typeface="RobotoRegular"/>
              </a:rPr>
              <a:t>abnormalities- </a:t>
            </a:r>
            <a:r>
              <a:rPr sz="3950" spc="20" dirty="0">
                <a:latin typeface="RobotoRegular"/>
                <a:cs typeface="RobotoRegular"/>
              </a:rPr>
              <a:t>e.g</a:t>
            </a:r>
            <a:r>
              <a:rPr sz="3950" spc="-20" dirty="0">
                <a:latin typeface="RobotoRegular"/>
                <a:cs typeface="RobotoRegular"/>
              </a:rPr>
              <a:t> </a:t>
            </a:r>
            <a:r>
              <a:rPr sz="3950" spc="15" dirty="0">
                <a:latin typeface="RobotoRegular"/>
                <a:cs typeface="RobotoRegular"/>
              </a:rPr>
              <a:t>hyperkalaemia.</a:t>
            </a:r>
            <a:endParaRPr sz="3950">
              <a:latin typeface="RobotoRegular"/>
              <a:cs typeface="RobotoRegular"/>
            </a:endParaRPr>
          </a:p>
          <a:p>
            <a:pPr marL="264160" marR="342265" indent="-252095">
              <a:lnSpc>
                <a:spcPts val="4190"/>
              </a:lnSpc>
              <a:spcBef>
                <a:spcPts val="320"/>
              </a:spcBef>
              <a:tabLst>
                <a:tab pos="2992755" algn="l"/>
              </a:tabLst>
            </a:pPr>
            <a:r>
              <a:rPr sz="3950" spc="10" dirty="0">
                <a:latin typeface="RobotoRegular"/>
                <a:cs typeface="RobotoRegular"/>
              </a:rPr>
              <a:t>3Administer	</a:t>
            </a:r>
            <a:r>
              <a:rPr sz="3950" spc="30" dirty="0">
                <a:latin typeface="RobotoRegular"/>
                <a:cs typeface="RobotoRegular"/>
              </a:rPr>
              <a:t>I.V </a:t>
            </a:r>
            <a:r>
              <a:rPr sz="3950" spc="-5" dirty="0">
                <a:latin typeface="RobotoRegular"/>
                <a:cs typeface="RobotoRegular"/>
              </a:rPr>
              <a:t>ﬂuids </a:t>
            </a:r>
            <a:r>
              <a:rPr sz="3950" spc="5" dirty="0">
                <a:latin typeface="RobotoRegular"/>
                <a:cs typeface="RobotoRegular"/>
              </a:rPr>
              <a:t>, </a:t>
            </a:r>
            <a:r>
              <a:rPr sz="3950" spc="25" dirty="0">
                <a:latin typeface="RobotoRegular"/>
                <a:cs typeface="RobotoRegular"/>
              </a:rPr>
              <a:t>blood </a:t>
            </a:r>
            <a:r>
              <a:rPr sz="3950" spc="10" dirty="0">
                <a:latin typeface="RobotoRegular"/>
                <a:cs typeface="RobotoRegular"/>
              </a:rPr>
              <a:t>products </a:t>
            </a:r>
            <a:r>
              <a:rPr sz="3950" spc="30" dirty="0">
                <a:latin typeface="RobotoRegular"/>
                <a:cs typeface="RobotoRegular"/>
              </a:rPr>
              <a:t>or  </a:t>
            </a:r>
            <a:r>
              <a:rPr sz="3950" spc="25" dirty="0">
                <a:latin typeface="RobotoRegular"/>
                <a:cs typeface="RobotoRegular"/>
              </a:rPr>
              <a:t>albumin </a:t>
            </a:r>
            <a:r>
              <a:rPr sz="3950" spc="30" dirty="0">
                <a:latin typeface="RobotoRegular"/>
                <a:cs typeface="RobotoRegular"/>
              </a:rPr>
              <a:t>as </a:t>
            </a:r>
            <a:r>
              <a:rPr sz="3950" spc="10" dirty="0">
                <a:latin typeface="RobotoRegular"/>
                <a:cs typeface="RobotoRegular"/>
              </a:rPr>
              <a:t>appropriate </a:t>
            </a:r>
            <a:r>
              <a:rPr sz="3950" spc="15" dirty="0">
                <a:latin typeface="RobotoRegular"/>
                <a:cs typeface="RobotoRegular"/>
              </a:rPr>
              <a:t>to restore  </a:t>
            </a:r>
            <a:r>
              <a:rPr sz="3950" spc="10" dirty="0">
                <a:latin typeface="RobotoRegular"/>
                <a:cs typeface="RobotoRegular"/>
              </a:rPr>
              <a:t>adequate </a:t>
            </a:r>
            <a:r>
              <a:rPr sz="3950" spc="25" dirty="0">
                <a:latin typeface="RobotoRegular"/>
                <a:cs typeface="RobotoRegular"/>
              </a:rPr>
              <a:t>blood </a:t>
            </a:r>
            <a:r>
              <a:rPr sz="3950" spc="10" dirty="0">
                <a:latin typeface="RobotoRegular"/>
                <a:cs typeface="RobotoRegular"/>
              </a:rPr>
              <a:t>ﬂow </a:t>
            </a:r>
            <a:r>
              <a:rPr sz="3950" spc="15" dirty="0">
                <a:latin typeface="RobotoRegular"/>
                <a:cs typeface="RobotoRegular"/>
              </a:rPr>
              <a:t>to </a:t>
            </a:r>
            <a:r>
              <a:rPr sz="3950" spc="20" dirty="0">
                <a:latin typeface="RobotoRegular"/>
                <a:cs typeface="RobotoRegular"/>
              </a:rPr>
              <a:t>the</a:t>
            </a:r>
            <a:r>
              <a:rPr sz="3950" spc="-25" dirty="0">
                <a:latin typeface="RobotoRegular"/>
                <a:cs typeface="RobotoRegular"/>
              </a:rPr>
              <a:t> </a:t>
            </a:r>
            <a:r>
              <a:rPr sz="3950" dirty="0">
                <a:latin typeface="RobotoRegular"/>
                <a:cs typeface="RobotoRegular"/>
              </a:rPr>
              <a:t>kidneys</a:t>
            </a:r>
            <a:endParaRPr sz="3950">
              <a:latin typeface="RobotoRegular"/>
              <a:cs typeface="RobotoRegular"/>
            </a:endParaRPr>
          </a:p>
          <a:p>
            <a:pPr marL="12700">
              <a:lnSpc>
                <a:spcPts val="3854"/>
              </a:lnSpc>
            </a:pPr>
            <a:r>
              <a:rPr sz="3950" spc="15" dirty="0">
                <a:latin typeface="RobotoRegular"/>
                <a:cs typeface="RobotoRegular"/>
              </a:rPr>
              <a:t>4Monitor </a:t>
            </a:r>
            <a:r>
              <a:rPr sz="3950" spc="25" dirty="0">
                <a:latin typeface="RobotoRegular"/>
                <a:cs typeface="RobotoRegular"/>
              </a:rPr>
              <a:t>and </a:t>
            </a:r>
            <a:r>
              <a:rPr sz="3950" spc="35" dirty="0">
                <a:latin typeface="RobotoRegular"/>
                <a:cs typeface="RobotoRegular"/>
              </a:rPr>
              <a:t>maintain </a:t>
            </a:r>
            <a:r>
              <a:rPr sz="3950" spc="5" dirty="0">
                <a:latin typeface="RobotoRegular"/>
                <a:cs typeface="RobotoRegular"/>
              </a:rPr>
              <a:t>ﬂuid </a:t>
            </a:r>
            <a:r>
              <a:rPr sz="3950" spc="25" dirty="0">
                <a:latin typeface="RobotoRegular"/>
                <a:cs typeface="RobotoRegular"/>
              </a:rPr>
              <a:t>balance</a:t>
            </a:r>
            <a:r>
              <a:rPr sz="3950" spc="-135" dirty="0">
                <a:latin typeface="RobotoRegular"/>
                <a:cs typeface="RobotoRegular"/>
              </a:rPr>
              <a:t> </a:t>
            </a:r>
            <a:r>
              <a:rPr sz="3950" spc="20" dirty="0">
                <a:latin typeface="RobotoRegular"/>
                <a:cs typeface="RobotoRegular"/>
              </a:rPr>
              <a:t>based</a:t>
            </a:r>
            <a:endParaRPr sz="3950">
              <a:latin typeface="RobotoRegular"/>
              <a:cs typeface="RobotoRegular"/>
            </a:endParaRPr>
          </a:p>
          <a:p>
            <a:pPr marL="264160">
              <a:lnSpc>
                <a:spcPts val="4185"/>
              </a:lnSpc>
            </a:pPr>
            <a:r>
              <a:rPr sz="3950" spc="25" dirty="0">
                <a:latin typeface="RobotoRegular"/>
                <a:cs typeface="RobotoRegular"/>
              </a:rPr>
              <a:t>on;</a:t>
            </a:r>
            <a:endParaRPr sz="3950">
              <a:latin typeface="RobotoRegular"/>
              <a:cs typeface="RobotoRegular"/>
            </a:endParaRPr>
          </a:p>
          <a:p>
            <a:pPr marL="767715" marR="788670" indent="-252095">
              <a:lnSpc>
                <a:spcPts val="4190"/>
              </a:lnSpc>
              <a:spcBef>
                <a:spcPts val="320"/>
              </a:spcBef>
            </a:pPr>
            <a:r>
              <a:rPr sz="3950" spc="15" dirty="0">
                <a:latin typeface="RobotoRegular"/>
                <a:cs typeface="RobotoRegular"/>
              </a:rPr>
              <a:t>-daily </a:t>
            </a:r>
            <a:r>
              <a:rPr sz="3950" spc="5" dirty="0">
                <a:latin typeface="RobotoRegular"/>
                <a:cs typeface="RobotoRegular"/>
              </a:rPr>
              <a:t>body </a:t>
            </a:r>
            <a:r>
              <a:rPr sz="3950" spc="10" dirty="0">
                <a:latin typeface="RobotoRegular"/>
                <a:cs typeface="RobotoRegular"/>
              </a:rPr>
              <a:t>weight, </a:t>
            </a:r>
            <a:r>
              <a:rPr sz="3950" spc="5" dirty="0">
                <a:latin typeface="RobotoRegular"/>
                <a:cs typeface="RobotoRegular"/>
              </a:rPr>
              <a:t>ﬂuid </a:t>
            </a:r>
            <a:r>
              <a:rPr sz="3950" spc="35" dirty="0">
                <a:latin typeface="RobotoRegular"/>
                <a:cs typeface="RobotoRegular"/>
              </a:rPr>
              <a:t>losses,</a:t>
            </a:r>
            <a:r>
              <a:rPr sz="3950" spc="-60" dirty="0">
                <a:latin typeface="RobotoRegular"/>
                <a:cs typeface="RobotoRegular"/>
              </a:rPr>
              <a:t> </a:t>
            </a:r>
            <a:r>
              <a:rPr sz="3950" spc="25" dirty="0">
                <a:latin typeface="RobotoRegular"/>
                <a:cs typeface="RobotoRegular"/>
              </a:rPr>
              <a:t>blood  </a:t>
            </a:r>
            <a:r>
              <a:rPr sz="3950" spc="10" dirty="0">
                <a:latin typeface="RobotoRegular"/>
                <a:cs typeface="RobotoRegular"/>
              </a:rPr>
              <a:t>pressure</a:t>
            </a:r>
            <a:endParaRPr sz="39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565" y="486029"/>
            <a:ext cx="880872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275" spc="-89" baseline="-19473" dirty="0"/>
              <a:t>.</a:t>
            </a:r>
            <a:r>
              <a:rPr sz="4400" spc="-60" dirty="0"/>
              <a:t>-</a:t>
            </a:r>
            <a:r>
              <a:rPr sz="3050" spc="-60" dirty="0"/>
              <a:t>Parenteral </a:t>
            </a:r>
            <a:r>
              <a:rPr sz="3050" spc="-10" dirty="0"/>
              <a:t>and </a:t>
            </a:r>
            <a:r>
              <a:rPr sz="3050" spc="-35" dirty="0"/>
              <a:t>oral </a:t>
            </a:r>
            <a:r>
              <a:rPr sz="3050" spc="-5" dirty="0"/>
              <a:t>intake </a:t>
            </a:r>
            <a:r>
              <a:rPr sz="3050" spc="-10" dirty="0"/>
              <a:t>and the </a:t>
            </a:r>
            <a:r>
              <a:rPr sz="3050" dirty="0"/>
              <a:t>output </a:t>
            </a:r>
            <a:r>
              <a:rPr sz="3050" spc="15" dirty="0"/>
              <a:t>of</a:t>
            </a:r>
            <a:r>
              <a:rPr sz="3050" spc="395" dirty="0"/>
              <a:t> </a:t>
            </a:r>
            <a:r>
              <a:rPr sz="3050" spc="-10" dirty="0"/>
              <a:t>urine,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847935" y="1143724"/>
            <a:ext cx="8484235" cy="133540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310"/>
              </a:lnSpc>
              <a:spcBef>
                <a:spcPts val="535"/>
              </a:spcBef>
            </a:pPr>
            <a:r>
              <a:rPr sz="3050" dirty="0">
                <a:latin typeface="RobotoRegular"/>
                <a:cs typeface="RobotoRegular"/>
              </a:rPr>
              <a:t>gastric </a:t>
            </a:r>
            <a:r>
              <a:rPr sz="3050" spc="-5" dirty="0">
                <a:latin typeface="RobotoRegular"/>
                <a:cs typeface="RobotoRegular"/>
              </a:rPr>
              <a:t>drainage, </a:t>
            </a:r>
            <a:r>
              <a:rPr sz="3050" dirty="0">
                <a:latin typeface="RobotoRegular"/>
                <a:cs typeface="RobotoRegular"/>
              </a:rPr>
              <a:t>stools, </a:t>
            </a:r>
            <a:r>
              <a:rPr sz="3050" spc="-5" dirty="0">
                <a:latin typeface="RobotoRegular"/>
                <a:cs typeface="RobotoRegular"/>
              </a:rPr>
              <a:t>wound drainage, </a:t>
            </a:r>
            <a:r>
              <a:rPr sz="3050" spc="-10" dirty="0">
                <a:latin typeface="RobotoRegular"/>
                <a:cs typeface="RobotoRegular"/>
              </a:rPr>
              <a:t>and  </a:t>
            </a:r>
            <a:r>
              <a:rPr sz="3050" spc="-5" dirty="0">
                <a:latin typeface="RobotoRegular"/>
                <a:cs typeface="RobotoRegular"/>
              </a:rPr>
              <a:t>perspiration, </a:t>
            </a:r>
            <a:r>
              <a:rPr sz="3050" spc="5" dirty="0">
                <a:latin typeface="RobotoRegular"/>
                <a:cs typeface="RobotoRegular"/>
              </a:rPr>
              <a:t>insensible </a:t>
            </a:r>
            <a:r>
              <a:rPr sz="3050" spc="10" dirty="0">
                <a:latin typeface="RobotoRegular"/>
                <a:cs typeface="RobotoRegular"/>
              </a:rPr>
              <a:t>ﬂuid </a:t>
            </a:r>
            <a:r>
              <a:rPr sz="3050" spc="5" dirty="0">
                <a:latin typeface="RobotoRegular"/>
                <a:cs typeface="RobotoRegular"/>
              </a:rPr>
              <a:t>lost </a:t>
            </a:r>
            <a:r>
              <a:rPr sz="3050" spc="-5" dirty="0">
                <a:latin typeface="RobotoRegular"/>
                <a:cs typeface="RobotoRegular"/>
              </a:rPr>
              <a:t>through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dirty="0">
                <a:latin typeface="RobotoRegular"/>
                <a:cs typeface="RobotoRegular"/>
              </a:rPr>
              <a:t>skin  </a:t>
            </a:r>
            <a:r>
              <a:rPr sz="3050" spc="-10" dirty="0">
                <a:latin typeface="RobotoRegular"/>
                <a:cs typeface="RobotoRegular"/>
              </a:rPr>
              <a:t>and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lungs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1961" y="3674875"/>
            <a:ext cx="8526780" cy="9156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68580" marR="5080" indent="-56515">
              <a:lnSpc>
                <a:spcPts val="3310"/>
              </a:lnSpc>
              <a:spcBef>
                <a:spcPts val="535"/>
              </a:spcBef>
            </a:pPr>
            <a:r>
              <a:rPr sz="3050" dirty="0">
                <a:latin typeface="RobotoRegular"/>
                <a:cs typeface="RobotoRegular"/>
              </a:rPr>
              <a:t>-serial </a:t>
            </a:r>
            <a:r>
              <a:rPr sz="3050" spc="10" dirty="0">
                <a:latin typeface="RobotoRegular"/>
                <a:cs typeface="RobotoRegular"/>
              </a:rPr>
              <a:t>measurements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5" dirty="0">
                <a:latin typeface="RobotoRegular"/>
                <a:cs typeface="RobotoRegular"/>
              </a:rPr>
              <a:t>central </a:t>
            </a:r>
            <a:r>
              <a:rPr sz="3050" spc="10" dirty="0">
                <a:latin typeface="RobotoRegular"/>
                <a:cs typeface="RobotoRegular"/>
              </a:rPr>
              <a:t>venous </a:t>
            </a:r>
            <a:r>
              <a:rPr sz="3050" spc="-5" dirty="0">
                <a:latin typeface="RobotoRegular"/>
                <a:cs typeface="RobotoRegular"/>
              </a:rPr>
              <a:t>pressure,  </a:t>
            </a:r>
            <a:r>
              <a:rPr sz="3050" spc="-10" dirty="0">
                <a:latin typeface="RobotoRegular"/>
                <a:cs typeface="RobotoRegular"/>
              </a:rPr>
              <a:t>serum and </a:t>
            </a:r>
            <a:r>
              <a:rPr sz="3050" spc="-15" dirty="0">
                <a:latin typeface="RobotoRegular"/>
                <a:cs typeface="RobotoRegular"/>
              </a:rPr>
              <a:t>urine</a:t>
            </a:r>
            <a:r>
              <a:rPr sz="3050" spc="145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concentrations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5. </a:t>
            </a:r>
            <a:r>
              <a:rPr sz="7275" spc="-209" baseline="-24054" dirty="0"/>
              <a:t>.</a:t>
            </a:r>
            <a:r>
              <a:rPr sz="3950" spc="-140" dirty="0"/>
              <a:t>Observe </a:t>
            </a:r>
            <a:r>
              <a:rPr sz="3950" spc="20" dirty="0"/>
              <a:t>signs </a:t>
            </a:r>
            <a:r>
              <a:rPr sz="3950" spc="30" dirty="0"/>
              <a:t>of </a:t>
            </a:r>
            <a:r>
              <a:rPr sz="3950" spc="5" dirty="0"/>
              <a:t>ﬂuid</a:t>
            </a:r>
            <a:r>
              <a:rPr sz="3950" spc="100" dirty="0"/>
              <a:t> </a:t>
            </a:r>
            <a:r>
              <a:rPr sz="3950" spc="15" dirty="0"/>
              <a:t>overload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260209" y="1078234"/>
            <a:ext cx="9208770" cy="275717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768350" marR="5080" indent="-252095">
              <a:lnSpc>
                <a:spcPts val="4190"/>
              </a:lnSpc>
              <a:spcBef>
                <a:spcPts val="715"/>
              </a:spcBef>
              <a:buChar char="•"/>
              <a:tabLst>
                <a:tab pos="768350" algn="l"/>
              </a:tabLst>
            </a:pPr>
            <a:r>
              <a:rPr sz="3950" spc="20" dirty="0">
                <a:latin typeface="RobotoRegular"/>
                <a:cs typeface="RobotoRegular"/>
              </a:rPr>
              <a:t>Dyspnea, tachycardia, </a:t>
            </a:r>
            <a:r>
              <a:rPr sz="3950" spc="10" dirty="0">
                <a:latin typeface="RobotoRegular"/>
                <a:cs typeface="RobotoRegular"/>
              </a:rPr>
              <a:t>distended</a:t>
            </a:r>
            <a:r>
              <a:rPr sz="3950" spc="-105" dirty="0">
                <a:latin typeface="RobotoRegular"/>
                <a:cs typeface="RobotoRegular"/>
              </a:rPr>
              <a:t> </a:t>
            </a:r>
            <a:r>
              <a:rPr sz="3950" spc="10" dirty="0">
                <a:latin typeface="RobotoRegular"/>
                <a:cs typeface="RobotoRegular"/>
              </a:rPr>
              <a:t>neck  veins. </a:t>
            </a:r>
            <a:r>
              <a:rPr sz="3950" spc="40" dirty="0">
                <a:latin typeface="RobotoRegular"/>
                <a:cs typeface="RobotoRegular"/>
              </a:rPr>
              <a:t>moist </a:t>
            </a:r>
            <a:r>
              <a:rPr sz="3950" spc="-5" dirty="0">
                <a:latin typeface="RobotoRegular"/>
                <a:cs typeface="RobotoRegular"/>
              </a:rPr>
              <a:t>crackles </a:t>
            </a:r>
            <a:r>
              <a:rPr sz="3950" spc="20" dirty="0">
                <a:latin typeface="RobotoRegular"/>
                <a:cs typeface="RobotoRegular"/>
              </a:rPr>
              <a:t>in the</a:t>
            </a:r>
            <a:r>
              <a:rPr sz="3950" spc="105" dirty="0">
                <a:latin typeface="RobotoRegular"/>
                <a:cs typeface="RobotoRegular"/>
              </a:rPr>
              <a:t> </a:t>
            </a:r>
            <a:r>
              <a:rPr sz="3950" spc="20" dirty="0">
                <a:latin typeface="RobotoRegular"/>
                <a:cs typeface="RobotoRegular"/>
              </a:rPr>
              <a:t>lungs.</a:t>
            </a:r>
            <a:endParaRPr sz="39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50">
              <a:latin typeface="RobotoRegular"/>
              <a:cs typeface="RobotoRegular"/>
            </a:endParaRPr>
          </a:p>
          <a:p>
            <a:pPr marL="264160" marR="927735" indent="-252095">
              <a:lnSpc>
                <a:spcPts val="4190"/>
              </a:lnSpc>
            </a:pPr>
            <a:r>
              <a:rPr sz="3950" spc="-10" dirty="0">
                <a:latin typeface="RobotoRegular"/>
                <a:cs typeface="RobotoRegular"/>
              </a:rPr>
              <a:t>6. </a:t>
            </a:r>
            <a:r>
              <a:rPr sz="3950" dirty="0">
                <a:latin typeface="RobotoRegular"/>
                <a:cs typeface="RobotoRegular"/>
              </a:rPr>
              <a:t>Observe </a:t>
            </a:r>
            <a:r>
              <a:rPr sz="3950" spc="40" dirty="0">
                <a:latin typeface="RobotoRegular"/>
                <a:cs typeface="RobotoRegular"/>
              </a:rPr>
              <a:t>for </a:t>
            </a:r>
            <a:r>
              <a:rPr sz="3950" spc="5" dirty="0">
                <a:latin typeface="RobotoRegular"/>
                <a:cs typeface="RobotoRegular"/>
              </a:rPr>
              <a:t>edema - </a:t>
            </a:r>
            <a:r>
              <a:rPr sz="3950" dirty="0">
                <a:latin typeface="RobotoRegular"/>
                <a:cs typeface="RobotoRegular"/>
              </a:rPr>
              <a:t>presacral </a:t>
            </a:r>
            <a:r>
              <a:rPr sz="3950" spc="25" dirty="0">
                <a:latin typeface="RobotoRegular"/>
                <a:cs typeface="RobotoRegular"/>
              </a:rPr>
              <a:t>and  </a:t>
            </a:r>
            <a:r>
              <a:rPr sz="3950" spc="10" dirty="0">
                <a:latin typeface="RobotoRegular"/>
                <a:cs typeface="RobotoRegular"/>
              </a:rPr>
              <a:t>pretibial</a:t>
            </a:r>
            <a:endParaRPr sz="39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2123" y="485468"/>
            <a:ext cx="3660140" cy="4787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105150" algn="l"/>
              </a:tabLst>
            </a:pPr>
            <a:r>
              <a:rPr sz="2950" spc="15" dirty="0">
                <a:latin typeface="RobotoRegular"/>
                <a:cs typeface="RobotoRegular"/>
              </a:rPr>
              <a:t>7</a:t>
            </a:r>
            <a:r>
              <a:rPr sz="2950" spc="20" dirty="0">
                <a:latin typeface="RobotoRegular"/>
                <a:cs typeface="RobotoRegular"/>
              </a:rPr>
              <a:t> </a:t>
            </a:r>
            <a:r>
              <a:rPr sz="2950" spc="65" dirty="0">
                <a:latin typeface="RobotoRegular"/>
                <a:cs typeface="RobotoRegular"/>
              </a:rPr>
              <a:t>M</a:t>
            </a:r>
            <a:r>
              <a:rPr sz="2950" spc="-35" dirty="0">
                <a:latin typeface="RobotoRegular"/>
                <a:cs typeface="RobotoRegular"/>
              </a:rPr>
              <a:t>o</a:t>
            </a:r>
            <a:r>
              <a:rPr sz="2950" spc="20" dirty="0">
                <a:latin typeface="RobotoRegular"/>
                <a:cs typeface="RobotoRegular"/>
              </a:rPr>
              <a:t>n</a:t>
            </a:r>
            <a:r>
              <a:rPr sz="2950" spc="50" dirty="0">
                <a:latin typeface="RobotoRegular"/>
                <a:cs typeface="RobotoRegular"/>
              </a:rPr>
              <a:t>i</a:t>
            </a:r>
            <a:r>
              <a:rPr sz="2950" spc="20" dirty="0">
                <a:latin typeface="RobotoRegular"/>
                <a:cs typeface="RobotoRegular"/>
              </a:rPr>
              <a:t>t</a:t>
            </a:r>
            <a:r>
              <a:rPr sz="2950" spc="-35" dirty="0">
                <a:latin typeface="RobotoRegular"/>
                <a:cs typeface="RobotoRegular"/>
              </a:rPr>
              <a:t>o</a:t>
            </a:r>
            <a:r>
              <a:rPr sz="2950" spc="5" dirty="0">
                <a:latin typeface="RobotoRegular"/>
                <a:cs typeface="RobotoRegular"/>
              </a:rPr>
              <a:t>r</a:t>
            </a:r>
            <a:r>
              <a:rPr sz="2950" spc="20" dirty="0">
                <a:latin typeface="RobotoRegular"/>
                <a:cs typeface="RobotoRegular"/>
              </a:rPr>
              <a:t> </a:t>
            </a:r>
            <a:r>
              <a:rPr sz="2950" spc="-5" dirty="0">
                <a:latin typeface="RobotoRegular"/>
                <a:cs typeface="RobotoRegular"/>
              </a:rPr>
              <a:t>p</a:t>
            </a:r>
            <a:r>
              <a:rPr sz="2950" spc="40" dirty="0">
                <a:latin typeface="RobotoRegular"/>
                <a:cs typeface="RobotoRegular"/>
              </a:rPr>
              <a:t>a</a:t>
            </a:r>
            <a:r>
              <a:rPr sz="2950" spc="20" dirty="0">
                <a:latin typeface="RobotoRegular"/>
                <a:cs typeface="RobotoRegular"/>
              </a:rPr>
              <a:t>t</a:t>
            </a:r>
            <a:r>
              <a:rPr sz="2950" spc="50" dirty="0">
                <a:latin typeface="RobotoRegular"/>
                <a:cs typeface="RobotoRegular"/>
              </a:rPr>
              <a:t>i</a:t>
            </a:r>
            <a:r>
              <a:rPr sz="2950" spc="-25" dirty="0">
                <a:latin typeface="RobotoRegular"/>
                <a:cs typeface="RobotoRegular"/>
              </a:rPr>
              <a:t>e</a:t>
            </a:r>
            <a:r>
              <a:rPr sz="2950" spc="20" dirty="0">
                <a:latin typeface="RobotoRegular"/>
                <a:cs typeface="RobotoRegular"/>
              </a:rPr>
              <a:t>n</a:t>
            </a:r>
            <a:r>
              <a:rPr sz="2950" spc="5" dirty="0">
                <a:latin typeface="RobotoRegular"/>
                <a:cs typeface="RobotoRegular"/>
              </a:rPr>
              <a:t>t</a:t>
            </a:r>
            <a:r>
              <a:rPr sz="2950" dirty="0">
                <a:latin typeface="RobotoRegular"/>
                <a:cs typeface="RobotoRegular"/>
              </a:rPr>
              <a:t>	</a:t>
            </a:r>
            <a:r>
              <a:rPr sz="2950" spc="-35" dirty="0">
                <a:latin typeface="RobotoRegular"/>
                <a:cs typeface="RobotoRegular"/>
              </a:rPr>
              <a:t>fo</a:t>
            </a:r>
            <a:r>
              <a:rPr sz="2950" spc="-15" dirty="0">
                <a:latin typeface="RobotoRegular"/>
                <a:cs typeface="RobotoRegular"/>
              </a:rPr>
              <a:t>r</a:t>
            </a:r>
            <a:r>
              <a:rPr sz="2950" spc="5" dirty="0">
                <a:latin typeface="RobotoRegular"/>
                <a:cs typeface="RobotoRegular"/>
              </a:rPr>
              <a:t>;</a:t>
            </a:r>
            <a:endParaRPr sz="29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4965" y="703175"/>
            <a:ext cx="887539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.</a:t>
            </a:r>
            <a:r>
              <a:rPr sz="5100" spc="-15" baseline="3267" dirty="0"/>
              <a:t>• </a:t>
            </a:r>
            <a:r>
              <a:rPr sz="4950" spc="-15" baseline="1683" dirty="0"/>
              <a:t>hyperkalemia </a:t>
            </a:r>
            <a:r>
              <a:rPr sz="4950" spc="22" baseline="1683" dirty="0"/>
              <a:t>through </a:t>
            </a:r>
            <a:r>
              <a:rPr sz="4950" spc="-30" baseline="1683" dirty="0"/>
              <a:t>serial </a:t>
            </a:r>
            <a:r>
              <a:rPr sz="4950" baseline="1683" dirty="0"/>
              <a:t>serum</a:t>
            </a:r>
            <a:r>
              <a:rPr sz="4950" spc="-472" baseline="1683" dirty="0"/>
              <a:t> </a:t>
            </a:r>
            <a:r>
              <a:rPr sz="4950" spc="-7" baseline="1683" dirty="0"/>
              <a:t>electrolyte</a:t>
            </a:r>
            <a:endParaRPr sz="4950" baseline="1683"/>
          </a:p>
        </p:txBody>
      </p:sp>
      <p:sp>
        <p:nvSpPr>
          <p:cNvPr id="4" name="object 4"/>
          <p:cNvSpPr txBox="1"/>
          <p:nvPr/>
        </p:nvSpPr>
        <p:spPr>
          <a:xfrm>
            <a:off x="442123" y="1308801"/>
            <a:ext cx="9218295" cy="572008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753745" marR="373380">
              <a:lnSpc>
                <a:spcPts val="3420"/>
              </a:lnSpc>
              <a:spcBef>
                <a:spcPts val="770"/>
              </a:spcBef>
              <a:tabLst>
                <a:tab pos="8366759" algn="l"/>
              </a:tabLst>
            </a:pPr>
            <a:r>
              <a:rPr sz="3300" spc="-35" dirty="0">
                <a:latin typeface="RobotoRegular"/>
                <a:cs typeface="RobotoRegular"/>
              </a:rPr>
              <a:t>l</a:t>
            </a:r>
            <a:r>
              <a:rPr sz="3300" spc="10" dirty="0">
                <a:latin typeface="RobotoRegular"/>
                <a:cs typeface="RobotoRegular"/>
              </a:rPr>
              <a:t>e</a:t>
            </a:r>
            <a:r>
              <a:rPr sz="3300" spc="50" dirty="0">
                <a:latin typeface="RobotoRegular"/>
                <a:cs typeface="RobotoRegular"/>
              </a:rPr>
              <a:t>v</a:t>
            </a:r>
            <a:r>
              <a:rPr sz="3300" spc="10" dirty="0">
                <a:latin typeface="RobotoRegular"/>
                <a:cs typeface="RobotoRegular"/>
              </a:rPr>
              <a:t>e</a:t>
            </a:r>
            <a:r>
              <a:rPr sz="3300" spc="-35" dirty="0">
                <a:latin typeface="RobotoRegular"/>
                <a:cs typeface="RobotoRegular"/>
              </a:rPr>
              <a:t>l</a:t>
            </a:r>
            <a:r>
              <a:rPr sz="3300" dirty="0">
                <a:latin typeface="RobotoRegular"/>
                <a:cs typeface="RobotoRegular"/>
              </a:rPr>
              <a:t>s</a:t>
            </a:r>
            <a:r>
              <a:rPr sz="3300" spc="-100" dirty="0">
                <a:latin typeface="RobotoRegular"/>
                <a:cs typeface="RobotoRegular"/>
              </a:rPr>
              <a:t> </a:t>
            </a:r>
            <a:r>
              <a:rPr sz="3300" spc="10" dirty="0">
                <a:latin typeface="RobotoRegular"/>
                <a:cs typeface="RobotoRegular"/>
              </a:rPr>
              <a:t>e</a:t>
            </a:r>
            <a:r>
              <a:rPr sz="3300" spc="5" dirty="0">
                <a:latin typeface="RobotoRegular"/>
                <a:cs typeface="RobotoRegular"/>
              </a:rPr>
              <a:t>.</a:t>
            </a:r>
            <a:r>
              <a:rPr sz="3300" spc="-840" dirty="0">
                <a:latin typeface="RobotoRegular"/>
                <a:cs typeface="RobotoRegular"/>
              </a:rPr>
              <a:t>g</a:t>
            </a:r>
            <a:r>
              <a:rPr sz="3400" i="1" spc="-10" dirty="0">
                <a:latin typeface="RobotoRegular"/>
                <a:cs typeface="RobotoRegular"/>
              </a:rPr>
              <a:t>t</a:t>
            </a:r>
            <a:r>
              <a:rPr sz="3400" i="1" spc="-95" dirty="0">
                <a:latin typeface="RobotoRegular"/>
                <a:cs typeface="RobotoRegular"/>
              </a:rPr>
              <a:t>a</a:t>
            </a:r>
            <a:r>
              <a:rPr sz="3400" i="1" spc="-60" dirty="0">
                <a:latin typeface="RobotoRegular"/>
                <a:cs typeface="RobotoRegular"/>
              </a:rPr>
              <a:t>ll</a:t>
            </a:r>
            <a:r>
              <a:rPr sz="3400" i="1" spc="-20" dirty="0">
                <a:latin typeface="RobotoRegular"/>
                <a:cs typeface="RobotoRegular"/>
              </a:rPr>
              <a:t>,</a:t>
            </a:r>
            <a:r>
              <a:rPr sz="3400" i="1" spc="-60" dirty="0">
                <a:latin typeface="RobotoRegular"/>
                <a:cs typeface="RobotoRegular"/>
              </a:rPr>
              <a:t> </a:t>
            </a:r>
            <a:r>
              <a:rPr sz="3400" i="1" spc="-10" dirty="0">
                <a:latin typeface="RobotoRegular"/>
                <a:cs typeface="RobotoRegular"/>
              </a:rPr>
              <a:t>t</a:t>
            </a:r>
            <a:r>
              <a:rPr sz="3400" i="1" spc="-40" dirty="0">
                <a:latin typeface="RobotoRegular"/>
                <a:cs typeface="RobotoRegular"/>
              </a:rPr>
              <a:t>e</a:t>
            </a:r>
            <a:r>
              <a:rPr sz="3400" i="1" spc="-10" dirty="0">
                <a:latin typeface="RobotoRegular"/>
                <a:cs typeface="RobotoRegular"/>
              </a:rPr>
              <a:t>nt</a:t>
            </a:r>
            <a:r>
              <a:rPr sz="3400" i="1" spc="-40" dirty="0">
                <a:latin typeface="RobotoRegular"/>
                <a:cs typeface="RobotoRegular"/>
              </a:rPr>
              <a:t>e</a:t>
            </a:r>
            <a:r>
              <a:rPr sz="3400" i="1" spc="-50" dirty="0">
                <a:latin typeface="RobotoRegular"/>
                <a:cs typeface="RobotoRegular"/>
              </a:rPr>
              <a:t>d</a:t>
            </a:r>
            <a:r>
              <a:rPr sz="3400" i="1" spc="-20" dirty="0">
                <a:latin typeface="RobotoRegular"/>
                <a:cs typeface="RobotoRegular"/>
              </a:rPr>
              <a:t>,</a:t>
            </a:r>
            <a:r>
              <a:rPr sz="3400" i="1" spc="-60" dirty="0">
                <a:latin typeface="RobotoRegular"/>
                <a:cs typeface="RobotoRegular"/>
              </a:rPr>
              <a:t> </a:t>
            </a:r>
            <a:r>
              <a:rPr sz="3400" i="1" spc="-70" dirty="0">
                <a:latin typeface="RobotoRegular"/>
                <a:cs typeface="RobotoRegular"/>
              </a:rPr>
              <a:t>o</a:t>
            </a:r>
            <a:r>
              <a:rPr sz="3400" i="1" spc="-35" dirty="0">
                <a:latin typeface="RobotoRegular"/>
                <a:cs typeface="RobotoRegular"/>
              </a:rPr>
              <a:t>r</a:t>
            </a:r>
            <a:r>
              <a:rPr sz="3400" i="1" spc="-90" dirty="0">
                <a:latin typeface="RobotoRegular"/>
                <a:cs typeface="RobotoRegular"/>
              </a:rPr>
              <a:t> </a:t>
            </a:r>
            <a:r>
              <a:rPr sz="3400" i="1" spc="-40" dirty="0">
                <a:latin typeface="RobotoRegular"/>
                <a:cs typeface="RobotoRegular"/>
              </a:rPr>
              <a:t>pe</a:t>
            </a:r>
            <a:r>
              <a:rPr sz="3400" i="1" spc="-95" dirty="0">
                <a:latin typeface="RobotoRegular"/>
                <a:cs typeface="RobotoRegular"/>
              </a:rPr>
              <a:t>a</a:t>
            </a:r>
            <a:r>
              <a:rPr sz="3400" i="1" spc="-75" dirty="0">
                <a:latin typeface="RobotoRegular"/>
                <a:cs typeface="RobotoRegular"/>
              </a:rPr>
              <a:t>k</a:t>
            </a:r>
            <a:r>
              <a:rPr sz="3400" i="1" spc="-40" dirty="0">
                <a:latin typeface="RobotoRegular"/>
                <a:cs typeface="RobotoRegular"/>
              </a:rPr>
              <a:t>e</a:t>
            </a:r>
            <a:r>
              <a:rPr sz="3400" i="1" spc="-55" dirty="0">
                <a:latin typeface="RobotoRegular"/>
                <a:cs typeface="RobotoRegular"/>
              </a:rPr>
              <a:t>d</a:t>
            </a:r>
            <a:r>
              <a:rPr sz="3400" i="1" spc="-65" dirty="0">
                <a:latin typeface="RobotoRegular"/>
                <a:cs typeface="RobotoRegular"/>
              </a:rPr>
              <a:t> </a:t>
            </a:r>
            <a:r>
              <a:rPr sz="3400" i="1" spc="-60" dirty="0">
                <a:latin typeface="RobotoRegular"/>
                <a:cs typeface="RobotoRegular"/>
              </a:rPr>
              <a:t>T </a:t>
            </a:r>
            <a:r>
              <a:rPr sz="3400" i="1" spc="-25" dirty="0">
                <a:latin typeface="RobotoRegular"/>
                <a:cs typeface="RobotoRegular"/>
              </a:rPr>
              <a:t>w</a:t>
            </a:r>
            <a:r>
              <a:rPr sz="3400" i="1" spc="-95" dirty="0">
                <a:latin typeface="RobotoRegular"/>
                <a:cs typeface="RobotoRegular"/>
              </a:rPr>
              <a:t>a</a:t>
            </a:r>
            <a:r>
              <a:rPr sz="3400" i="1" spc="-110" dirty="0">
                <a:latin typeface="RobotoRegular"/>
                <a:cs typeface="RobotoRegular"/>
              </a:rPr>
              <a:t>v</a:t>
            </a:r>
            <a:r>
              <a:rPr sz="3400" i="1" spc="-40" dirty="0">
                <a:latin typeface="RobotoRegular"/>
                <a:cs typeface="RobotoRegular"/>
              </a:rPr>
              <a:t>e</a:t>
            </a:r>
            <a:r>
              <a:rPr sz="3400" i="1" spc="-50" dirty="0">
                <a:latin typeface="RobotoRegular"/>
                <a:cs typeface="RobotoRegular"/>
              </a:rPr>
              <a:t>s</a:t>
            </a:r>
            <a:r>
              <a:rPr sz="3400" i="1" dirty="0">
                <a:latin typeface="RobotoRegular"/>
                <a:cs typeface="RobotoRegular"/>
              </a:rPr>
              <a:t>	</a:t>
            </a:r>
            <a:r>
              <a:rPr sz="3300" spc="-15" dirty="0">
                <a:latin typeface="RobotoRegular"/>
                <a:cs typeface="RobotoRegular"/>
              </a:rPr>
              <a:t>o</a:t>
            </a:r>
            <a:r>
              <a:rPr sz="3300" dirty="0">
                <a:latin typeface="RobotoRegular"/>
                <a:cs typeface="RobotoRegular"/>
              </a:rPr>
              <a:t>n  </a:t>
            </a:r>
            <a:r>
              <a:rPr sz="3300" spc="15" dirty="0">
                <a:latin typeface="RobotoRegular"/>
                <a:cs typeface="RobotoRegular"/>
              </a:rPr>
              <a:t>ECG</a:t>
            </a:r>
            <a:endParaRPr sz="3300">
              <a:latin typeface="RobotoRegular"/>
              <a:cs typeface="RobotoRegular"/>
            </a:endParaRPr>
          </a:p>
          <a:p>
            <a:pPr marL="753745" indent="-238125">
              <a:lnSpc>
                <a:spcPts val="3115"/>
              </a:lnSpc>
              <a:buSzPct val="103030"/>
              <a:buChar char="•"/>
              <a:tabLst>
                <a:tab pos="754380" algn="l"/>
              </a:tabLst>
            </a:pPr>
            <a:r>
              <a:rPr sz="3300" spc="-25" dirty="0">
                <a:latin typeface="RobotoRegular"/>
                <a:cs typeface="RobotoRegular"/>
              </a:rPr>
              <a:t>Na+ </a:t>
            </a:r>
            <a:r>
              <a:rPr sz="3300" spc="10" dirty="0">
                <a:latin typeface="RobotoRegular"/>
                <a:cs typeface="RobotoRegular"/>
              </a:rPr>
              <a:t>hyper </a:t>
            </a:r>
            <a:r>
              <a:rPr sz="3300" spc="-5" dirty="0">
                <a:latin typeface="RobotoRegular"/>
                <a:cs typeface="RobotoRegular"/>
              </a:rPr>
              <a:t>or</a:t>
            </a:r>
            <a:r>
              <a:rPr sz="3300" spc="-170" dirty="0">
                <a:latin typeface="RobotoRegular"/>
                <a:cs typeface="RobotoRegular"/>
              </a:rPr>
              <a:t> </a:t>
            </a:r>
            <a:r>
              <a:rPr sz="3300" dirty="0">
                <a:latin typeface="RobotoRegular"/>
                <a:cs typeface="RobotoRegular"/>
              </a:rPr>
              <a:t>hyponatremia</a:t>
            </a:r>
            <a:endParaRPr sz="3300">
              <a:latin typeface="RobotoRegular"/>
              <a:cs typeface="RobotoRegular"/>
            </a:endParaRPr>
          </a:p>
          <a:p>
            <a:pPr marL="753745" indent="-238125">
              <a:lnSpc>
                <a:spcPts val="3415"/>
              </a:lnSpc>
              <a:buSzPct val="103030"/>
              <a:buChar char="•"/>
              <a:tabLst>
                <a:tab pos="754380" algn="l"/>
              </a:tabLst>
            </a:pPr>
            <a:r>
              <a:rPr sz="3300" dirty="0">
                <a:latin typeface="RobotoRegular"/>
                <a:cs typeface="RobotoRegular"/>
              </a:rPr>
              <a:t>arterial </a:t>
            </a:r>
            <a:r>
              <a:rPr sz="3300" spc="-10" dirty="0">
                <a:latin typeface="RobotoRegular"/>
                <a:cs typeface="RobotoRegular"/>
              </a:rPr>
              <a:t>blood gases </a:t>
            </a:r>
            <a:r>
              <a:rPr sz="3300" spc="10" dirty="0">
                <a:latin typeface="RobotoRegular"/>
                <a:cs typeface="RobotoRegular"/>
              </a:rPr>
              <a:t>to </a:t>
            </a:r>
            <a:r>
              <a:rPr sz="3300" spc="15" dirty="0">
                <a:latin typeface="RobotoRegular"/>
                <a:cs typeface="RobotoRegular"/>
              </a:rPr>
              <a:t>detect</a:t>
            </a:r>
            <a:r>
              <a:rPr sz="3300" spc="-315" dirty="0">
                <a:latin typeface="RobotoRegular"/>
                <a:cs typeface="RobotoRegular"/>
              </a:rPr>
              <a:t> </a:t>
            </a:r>
            <a:r>
              <a:rPr sz="3300" spc="-15" dirty="0">
                <a:latin typeface="RobotoRegular"/>
                <a:cs typeface="RobotoRegular"/>
              </a:rPr>
              <a:t>acidosis</a:t>
            </a:r>
            <a:endParaRPr sz="3300">
              <a:latin typeface="RobotoRegular"/>
              <a:cs typeface="RobotoRegular"/>
            </a:endParaRPr>
          </a:p>
          <a:p>
            <a:pPr marL="753745" indent="-238125">
              <a:lnSpc>
                <a:spcPts val="3440"/>
              </a:lnSpc>
              <a:buSzPct val="103030"/>
              <a:buChar char="•"/>
              <a:tabLst>
                <a:tab pos="754380" algn="l"/>
              </a:tabLst>
            </a:pPr>
            <a:r>
              <a:rPr sz="3300" spc="-10" dirty="0">
                <a:latin typeface="RobotoRegular"/>
                <a:cs typeface="RobotoRegular"/>
              </a:rPr>
              <a:t>azotemia </a:t>
            </a:r>
            <a:r>
              <a:rPr sz="3300" spc="5" dirty="0">
                <a:latin typeface="RobotoRegular"/>
                <a:cs typeface="RobotoRegular"/>
              </a:rPr>
              <a:t>(nitrogenous </a:t>
            </a:r>
            <a:r>
              <a:rPr sz="3300" spc="10" dirty="0">
                <a:latin typeface="RobotoRegular"/>
                <a:cs typeface="RobotoRegular"/>
              </a:rPr>
              <a:t>compounds </a:t>
            </a:r>
            <a:r>
              <a:rPr sz="3300" spc="-15" dirty="0">
                <a:latin typeface="RobotoRegular"/>
                <a:cs typeface="RobotoRegular"/>
              </a:rPr>
              <a:t>in</a:t>
            </a:r>
            <a:r>
              <a:rPr sz="3300" spc="-275" dirty="0">
                <a:latin typeface="RobotoRegular"/>
                <a:cs typeface="RobotoRegular"/>
              </a:rPr>
              <a:t> </a:t>
            </a:r>
            <a:r>
              <a:rPr sz="3300" spc="-10" dirty="0">
                <a:latin typeface="RobotoRegular"/>
                <a:cs typeface="RobotoRegular"/>
              </a:rPr>
              <a:t>blood)</a:t>
            </a:r>
            <a:endParaRPr sz="3300">
              <a:latin typeface="RobotoRegular"/>
              <a:cs typeface="RobotoRegular"/>
            </a:endParaRPr>
          </a:p>
          <a:p>
            <a:pPr marL="418465" indent="-406400">
              <a:lnSpc>
                <a:spcPts val="3095"/>
              </a:lnSpc>
              <a:buAutoNum type="arabicPeriod" startAt="8"/>
              <a:tabLst>
                <a:tab pos="419100" algn="l"/>
              </a:tabLst>
            </a:pPr>
            <a:r>
              <a:rPr sz="2950" spc="20" dirty="0">
                <a:latin typeface="RobotoRegular"/>
                <a:cs typeface="RobotoRegular"/>
              </a:rPr>
              <a:t>Administer;</a:t>
            </a:r>
            <a:endParaRPr sz="2950">
              <a:latin typeface="RobotoRegular"/>
              <a:cs typeface="RobotoRegular"/>
            </a:endParaRPr>
          </a:p>
          <a:p>
            <a:pPr marL="753745" marR="299720" lvl="1" indent="-238125">
              <a:lnSpc>
                <a:spcPts val="3420"/>
              </a:lnSpc>
              <a:spcBef>
                <a:spcPts val="370"/>
              </a:spcBef>
              <a:buSzPct val="103030"/>
              <a:buChar char="•"/>
              <a:tabLst>
                <a:tab pos="754380" algn="l"/>
              </a:tabLst>
            </a:pPr>
            <a:r>
              <a:rPr sz="3300" spc="10" dirty="0">
                <a:latin typeface="RobotoRegular"/>
                <a:cs typeface="RobotoRegular"/>
              </a:rPr>
              <a:t>Cation-exchange </a:t>
            </a:r>
            <a:r>
              <a:rPr sz="3300" spc="-10" dirty="0">
                <a:latin typeface="RobotoRegular"/>
                <a:cs typeface="RobotoRegular"/>
              </a:rPr>
              <a:t>resins </a:t>
            </a:r>
            <a:r>
              <a:rPr sz="3300" spc="-45" dirty="0">
                <a:latin typeface="RobotoRegular"/>
                <a:cs typeface="RobotoRegular"/>
              </a:rPr>
              <a:t>(oral) </a:t>
            </a:r>
            <a:r>
              <a:rPr sz="3300" spc="-15" dirty="0">
                <a:latin typeface="RobotoRegular"/>
                <a:cs typeface="RobotoRegular"/>
              </a:rPr>
              <a:t>in  </a:t>
            </a:r>
            <a:r>
              <a:rPr sz="3300" spc="-10" dirty="0">
                <a:latin typeface="RobotoRegular"/>
                <a:cs typeface="RobotoRegular"/>
              </a:rPr>
              <a:t>hyperkalaemia </a:t>
            </a:r>
            <a:r>
              <a:rPr sz="3300" spc="5" dirty="0">
                <a:latin typeface="RobotoRegular"/>
                <a:cs typeface="RobotoRegular"/>
              </a:rPr>
              <a:t>and </a:t>
            </a:r>
            <a:r>
              <a:rPr sz="3300" spc="-10" dirty="0">
                <a:latin typeface="RobotoRegular"/>
                <a:cs typeface="RobotoRegular"/>
              </a:rPr>
              <a:t>potassium </a:t>
            </a:r>
            <a:r>
              <a:rPr sz="3300" spc="5" dirty="0">
                <a:latin typeface="RobotoRegular"/>
                <a:cs typeface="RobotoRegular"/>
              </a:rPr>
              <a:t>binding</a:t>
            </a:r>
            <a:r>
              <a:rPr sz="3300" spc="-270" dirty="0">
                <a:latin typeface="RobotoRegular"/>
                <a:cs typeface="RobotoRegular"/>
              </a:rPr>
              <a:t> </a:t>
            </a:r>
            <a:r>
              <a:rPr sz="3300" spc="5" dirty="0">
                <a:latin typeface="RobotoRegular"/>
                <a:cs typeface="RobotoRegular"/>
              </a:rPr>
              <a:t>using  </a:t>
            </a:r>
            <a:r>
              <a:rPr sz="3300" dirty="0">
                <a:latin typeface="RobotoRegular"/>
                <a:cs typeface="RobotoRegular"/>
              </a:rPr>
              <a:t>glucose</a:t>
            </a:r>
            <a:r>
              <a:rPr sz="3300" spc="-45" dirty="0">
                <a:latin typeface="RobotoRegular"/>
                <a:cs typeface="RobotoRegular"/>
              </a:rPr>
              <a:t> </a:t>
            </a:r>
            <a:r>
              <a:rPr sz="3300" spc="10" dirty="0">
                <a:latin typeface="RobotoRegular"/>
                <a:cs typeface="RobotoRegular"/>
              </a:rPr>
              <a:t>50%</a:t>
            </a:r>
            <a:endParaRPr sz="3300">
              <a:latin typeface="RobotoRegular"/>
              <a:cs typeface="RobotoRegular"/>
            </a:endParaRPr>
          </a:p>
          <a:p>
            <a:pPr marL="753745" lvl="1" indent="-238125">
              <a:lnSpc>
                <a:spcPts val="3110"/>
              </a:lnSpc>
              <a:buSzPct val="103030"/>
              <a:buChar char="•"/>
              <a:tabLst>
                <a:tab pos="754380" algn="l"/>
              </a:tabLst>
            </a:pPr>
            <a:r>
              <a:rPr sz="3300" spc="-10" dirty="0">
                <a:latin typeface="RobotoRegular"/>
                <a:cs typeface="RobotoRegular"/>
              </a:rPr>
              <a:t>Potassium </a:t>
            </a:r>
            <a:r>
              <a:rPr sz="3300" spc="5" dirty="0">
                <a:latin typeface="RobotoRegular"/>
                <a:cs typeface="RobotoRegular"/>
              </a:rPr>
              <a:t>binders eg</a:t>
            </a:r>
            <a:r>
              <a:rPr sz="3300" spc="-215" dirty="0">
                <a:latin typeface="RobotoRegular"/>
                <a:cs typeface="RobotoRegular"/>
              </a:rPr>
              <a:t> </a:t>
            </a:r>
            <a:r>
              <a:rPr sz="3300" spc="-5" dirty="0">
                <a:latin typeface="RobotoRegular"/>
                <a:cs typeface="RobotoRegular"/>
              </a:rPr>
              <a:t>ca-resonium</a:t>
            </a:r>
            <a:endParaRPr sz="3300">
              <a:latin typeface="RobotoRegular"/>
              <a:cs typeface="RobotoRegular"/>
            </a:endParaRPr>
          </a:p>
          <a:p>
            <a:pPr marL="753745" marR="5080" lvl="1" indent="-238125">
              <a:lnSpc>
                <a:spcPts val="3420"/>
              </a:lnSpc>
              <a:spcBef>
                <a:spcPts val="290"/>
              </a:spcBef>
              <a:buSzPct val="103030"/>
              <a:buChar char="•"/>
              <a:tabLst>
                <a:tab pos="754380" algn="l"/>
              </a:tabLst>
            </a:pPr>
            <a:r>
              <a:rPr sz="3300" spc="-10" dirty="0">
                <a:latin typeface="RobotoRegular"/>
                <a:cs typeface="RobotoRegular"/>
              </a:rPr>
              <a:t>Low-dose </a:t>
            </a:r>
            <a:r>
              <a:rPr sz="3300" spc="-5" dirty="0">
                <a:latin typeface="RobotoRegular"/>
                <a:cs typeface="RobotoRegular"/>
              </a:rPr>
              <a:t>dopamine </a:t>
            </a:r>
            <a:r>
              <a:rPr sz="3300" spc="-15" dirty="0">
                <a:latin typeface="RobotoRegular"/>
                <a:cs typeface="RobotoRegular"/>
              </a:rPr>
              <a:t>(1 </a:t>
            </a:r>
            <a:r>
              <a:rPr sz="3300" spc="10" dirty="0">
                <a:latin typeface="RobotoRegular"/>
                <a:cs typeface="RobotoRegular"/>
              </a:rPr>
              <a:t>to </a:t>
            </a:r>
            <a:r>
              <a:rPr sz="3300" dirty="0">
                <a:latin typeface="RobotoRegular"/>
                <a:cs typeface="RobotoRegular"/>
              </a:rPr>
              <a:t>3 </a:t>
            </a:r>
            <a:r>
              <a:rPr sz="3300" spc="10" dirty="0">
                <a:latin typeface="RobotoRegular"/>
                <a:cs typeface="RobotoRegular"/>
              </a:rPr>
              <a:t>g/kg) to </a:t>
            </a:r>
            <a:r>
              <a:rPr sz="3300" spc="-15" dirty="0">
                <a:latin typeface="RobotoRegular"/>
                <a:cs typeface="RobotoRegular"/>
              </a:rPr>
              <a:t>dilate</a:t>
            </a:r>
            <a:r>
              <a:rPr sz="3300" spc="-380" dirty="0">
                <a:latin typeface="RobotoRegular"/>
                <a:cs typeface="RobotoRegular"/>
              </a:rPr>
              <a:t> </a:t>
            </a:r>
            <a:r>
              <a:rPr sz="3300" spc="25" dirty="0">
                <a:latin typeface="RobotoRegular"/>
                <a:cs typeface="RobotoRegular"/>
              </a:rPr>
              <a:t>the  </a:t>
            </a:r>
            <a:r>
              <a:rPr sz="3300" dirty="0">
                <a:latin typeface="RobotoRegular"/>
                <a:cs typeface="RobotoRegular"/>
              </a:rPr>
              <a:t>renal </a:t>
            </a:r>
            <a:r>
              <a:rPr sz="3300" spc="5" dirty="0">
                <a:latin typeface="RobotoRegular"/>
                <a:cs typeface="RobotoRegular"/>
              </a:rPr>
              <a:t>arteries </a:t>
            </a:r>
            <a:r>
              <a:rPr sz="3300" spc="15" dirty="0">
                <a:latin typeface="RobotoRegular"/>
                <a:cs typeface="RobotoRegular"/>
              </a:rPr>
              <a:t>through </a:t>
            </a:r>
            <a:r>
              <a:rPr sz="3300" spc="-15" dirty="0">
                <a:latin typeface="RobotoRegular"/>
                <a:cs typeface="RobotoRegular"/>
              </a:rPr>
              <a:t>stimulation </a:t>
            </a:r>
            <a:r>
              <a:rPr sz="3300" spc="-5" dirty="0">
                <a:latin typeface="RobotoRegular"/>
                <a:cs typeface="RobotoRegular"/>
              </a:rPr>
              <a:t>of  dopaminergic</a:t>
            </a:r>
            <a:r>
              <a:rPr sz="3300" spc="-20" dirty="0">
                <a:latin typeface="RobotoRegular"/>
                <a:cs typeface="RobotoRegular"/>
              </a:rPr>
              <a:t> </a:t>
            </a:r>
            <a:r>
              <a:rPr sz="3300" dirty="0">
                <a:latin typeface="RobotoRegular"/>
                <a:cs typeface="RobotoRegular"/>
              </a:rPr>
              <a:t>receptors;</a:t>
            </a:r>
            <a:endParaRPr sz="330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939" y="492746"/>
            <a:ext cx="8789035" cy="6122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1454" indent="-161290">
              <a:lnSpc>
                <a:spcPts val="5465"/>
              </a:lnSpc>
              <a:spcBef>
                <a:spcPts val="95"/>
              </a:spcBef>
              <a:buSzPct val="73195"/>
              <a:buChar char="•"/>
              <a:tabLst>
                <a:tab pos="212090" algn="l"/>
              </a:tabLst>
            </a:pPr>
            <a:r>
              <a:rPr sz="7275" spc="-67" baseline="-18900" dirty="0">
                <a:latin typeface="RobotoRegular"/>
                <a:cs typeface="RobotoRegular"/>
              </a:rPr>
              <a:t>.</a:t>
            </a:r>
            <a:r>
              <a:rPr sz="3600" spc="-45" dirty="0">
                <a:latin typeface="RobotoRegular"/>
                <a:cs typeface="RobotoRegular"/>
              </a:rPr>
              <a:t>Administer;</a:t>
            </a:r>
            <a:endParaRPr sz="3600">
              <a:latin typeface="RobotoRegular"/>
              <a:cs typeface="RobotoRegular"/>
            </a:endParaRPr>
          </a:p>
          <a:p>
            <a:pPr marL="777875" marR="292735" lvl="1" indent="-224154">
              <a:lnSpc>
                <a:spcPts val="3860"/>
              </a:lnSpc>
              <a:spcBef>
                <a:spcPts val="155"/>
              </a:spcBef>
              <a:buSzPct val="101388"/>
              <a:buChar char="•"/>
              <a:tabLst>
                <a:tab pos="778510" algn="l"/>
              </a:tabLst>
            </a:pPr>
            <a:r>
              <a:rPr sz="3600" spc="25" dirty="0">
                <a:latin typeface="RobotoRegular"/>
                <a:cs typeface="RobotoRegular"/>
              </a:rPr>
              <a:t>Phosphate-binding </a:t>
            </a:r>
            <a:r>
              <a:rPr sz="3600" spc="35" dirty="0">
                <a:latin typeface="RobotoRegular"/>
                <a:cs typeface="RobotoRegular"/>
              </a:rPr>
              <a:t>agents</a:t>
            </a:r>
            <a:r>
              <a:rPr sz="3600" spc="-30" dirty="0">
                <a:latin typeface="RobotoRegular"/>
                <a:cs typeface="RobotoRegular"/>
              </a:rPr>
              <a:t> </a:t>
            </a:r>
            <a:r>
              <a:rPr sz="3600" spc="5" dirty="0">
                <a:latin typeface="RobotoRegular"/>
                <a:cs typeface="RobotoRegular"/>
              </a:rPr>
              <a:t>(aluminum  </a:t>
            </a:r>
            <a:r>
              <a:rPr sz="3600" spc="25" dirty="0">
                <a:latin typeface="RobotoRegular"/>
                <a:cs typeface="RobotoRegular"/>
              </a:rPr>
              <a:t>hydroxide) </a:t>
            </a:r>
            <a:r>
              <a:rPr sz="3600" spc="10" dirty="0">
                <a:latin typeface="RobotoRegular"/>
                <a:cs typeface="RobotoRegular"/>
              </a:rPr>
              <a:t>in </a:t>
            </a:r>
            <a:r>
              <a:rPr sz="3600" spc="40" dirty="0">
                <a:latin typeface="RobotoRegular"/>
                <a:cs typeface="RobotoRegular"/>
              </a:rPr>
              <a:t>elevated </a:t>
            </a:r>
            <a:r>
              <a:rPr sz="3600" spc="20" dirty="0">
                <a:latin typeface="RobotoRegular"/>
                <a:cs typeface="RobotoRegular"/>
              </a:rPr>
              <a:t>serum  </a:t>
            </a:r>
            <a:r>
              <a:rPr sz="3600" spc="30" dirty="0">
                <a:latin typeface="RobotoRegular"/>
                <a:cs typeface="RobotoRegular"/>
              </a:rPr>
              <a:t>phosphate</a:t>
            </a:r>
            <a:r>
              <a:rPr sz="3600" spc="40" dirty="0">
                <a:latin typeface="RobotoRegular"/>
                <a:cs typeface="RobotoRegular"/>
              </a:rPr>
              <a:t> </a:t>
            </a:r>
            <a:r>
              <a:rPr sz="3600" spc="35" dirty="0">
                <a:latin typeface="RobotoRegular"/>
                <a:cs typeface="RobotoRegular"/>
              </a:rPr>
              <a:t>level</a:t>
            </a:r>
            <a:endParaRPr sz="3600">
              <a:latin typeface="RobotoRegular"/>
              <a:cs typeface="RobotoRegular"/>
            </a:endParaRPr>
          </a:p>
          <a:p>
            <a:pPr marL="777875" lvl="1" indent="-224154">
              <a:lnSpc>
                <a:spcPts val="3565"/>
              </a:lnSpc>
              <a:buSzPct val="101388"/>
              <a:buChar char="•"/>
              <a:tabLst>
                <a:tab pos="778510" algn="l"/>
              </a:tabLst>
            </a:pPr>
            <a:r>
              <a:rPr sz="3600" spc="20" dirty="0">
                <a:latin typeface="RobotoRegular"/>
                <a:cs typeface="RobotoRegular"/>
              </a:rPr>
              <a:t>Atrial </a:t>
            </a:r>
            <a:r>
              <a:rPr sz="3600" spc="15" dirty="0">
                <a:latin typeface="RobotoRegular"/>
                <a:cs typeface="RobotoRegular"/>
              </a:rPr>
              <a:t>natriuretic </a:t>
            </a:r>
            <a:r>
              <a:rPr sz="3600" spc="45" dirty="0">
                <a:latin typeface="RobotoRegular"/>
                <a:cs typeface="RobotoRegular"/>
              </a:rPr>
              <a:t>peptide </a:t>
            </a:r>
            <a:r>
              <a:rPr sz="3600" spc="30" dirty="0">
                <a:latin typeface="RobotoRegular"/>
                <a:cs typeface="RobotoRegular"/>
              </a:rPr>
              <a:t>(ANP)</a:t>
            </a:r>
            <a:r>
              <a:rPr sz="3600" spc="-145" dirty="0">
                <a:latin typeface="RobotoRegular"/>
                <a:cs typeface="RobotoRegular"/>
              </a:rPr>
              <a:t> </a:t>
            </a:r>
            <a:r>
              <a:rPr sz="3600" spc="25" dirty="0">
                <a:latin typeface="RobotoRegular"/>
                <a:cs typeface="RobotoRegular"/>
              </a:rPr>
              <a:t>to</a:t>
            </a:r>
            <a:endParaRPr sz="3600">
              <a:latin typeface="RobotoRegular"/>
              <a:cs typeface="RobotoRegular"/>
            </a:endParaRPr>
          </a:p>
          <a:p>
            <a:pPr marL="777875" marR="185420">
              <a:lnSpc>
                <a:spcPts val="3860"/>
              </a:lnSpc>
              <a:spcBef>
                <a:spcPts val="280"/>
              </a:spcBef>
            </a:pPr>
            <a:r>
              <a:rPr sz="3600" spc="25" dirty="0">
                <a:latin typeface="RobotoRegular"/>
                <a:cs typeface="RobotoRegular"/>
              </a:rPr>
              <a:t>improve </a:t>
            </a:r>
            <a:r>
              <a:rPr sz="3600" spc="15" dirty="0">
                <a:latin typeface="RobotoRegular"/>
                <a:cs typeface="RobotoRegular"/>
              </a:rPr>
              <a:t>renal </a:t>
            </a:r>
            <a:r>
              <a:rPr sz="3600" dirty="0">
                <a:latin typeface="RobotoRegular"/>
                <a:cs typeface="RobotoRegular"/>
              </a:rPr>
              <a:t>function </a:t>
            </a:r>
            <a:r>
              <a:rPr sz="3600" spc="10" dirty="0">
                <a:latin typeface="RobotoRegular"/>
                <a:cs typeface="RobotoRegular"/>
              </a:rPr>
              <a:t>this is normally  </a:t>
            </a:r>
            <a:r>
              <a:rPr sz="3600" spc="25" dirty="0">
                <a:latin typeface="RobotoRegular"/>
                <a:cs typeface="RobotoRegular"/>
              </a:rPr>
              <a:t>produced </a:t>
            </a:r>
            <a:r>
              <a:rPr sz="3600" spc="40" dirty="0">
                <a:latin typeface="RobotoRegular"/>
                <a:cs typeface="RobotoRegular"/>
              </a:rPr>
              <a:t>by </a:t>
            </a:r>
            <a:r>
              <a:rPr sz="3600" spc="15" dirty="0">
                <a:latin typeface="RobotoRegular"/>
                <a:cs typeface="RobotoRegular"/>
              </a:rPr>
              <a:t>the </a:t>
            </a:r>
            <a:r>
              <a:rPr sz="3600" spc="40" dirty="0">
                <a:latin typeface="RobotoRegular"/>
                <a:cs typeface="RobotoRegular"/>
              </a:rPr>
              <a:t>heart. </a:t>
            </a:r>
            <a:r>
              <a:rPr sz="3600" spc="20" dirty="0">
                <a:latin typeface="RobotoRegular"/>
                <a:cs typeface="RobotoRegular"/>
              </a:rPr>
              <a:t>A powerful  vasodilator</a:t>
            </a:r>
            <a:endParaRPr sz="3600">
              <a:latin typeface="RobotoRegular"/>
              <a:cs typeface="RobotoRegular"/>
            </a:endParaRPr>
          </a:p>
          <a:p>
            <a:pPr marL="777875" lvl="1" indent="-224154">
              <a:lnSpc>
                <a:spcPts val="3565"/>
              </a:lnSpc>
              <a:buSzPct val="101388"/>
              <a:buChar char="•"/>
              <a:tabLst>
                <a:tab pos="778510" algn="l"/>
              </a:tabLst>
            </a:pPr>
            <a:r>
              <a:rPr sz="3600" spc="10" dirty="0">
                <a:latin typeface="RobotoRegular"/>
                <a:cs typeface="RobotoRegular"/>
              </a:rPr>
              <a:t>Fluids and </a:t>
            </a:r>
            <a:r>
              <a:rPr sz="3600" spc="25" dirty="0">
                <a:latin typeface="RobotoRegular"/>
                <a:cs typeface="RobotoRegular"/>
              </a:rPr>
              <a:t>osmotic </a:t>
            </a:r>
            <a:r>
              <a:rPr sz="3600" spc="15" dirty="0">
                <a:latin typeface="RobotoRegular"/>
                <a:cs typeface="RobotoRegular"/>
              </a:rPr>
              <a:t>preparations</a:t>
            </a:r>
            <a:r>
              <a:rPr sz="3600" spc="-90" dirty="0">
                <a:latin typeface="RobotoRegular"/>
                <a:cs typeface="RobotoRegular"/>
              </a:rPr>
              <a:t> </a:t>
            </a:r>
            <a:r>
              <a:rPr sz="3600" spc="25" dirty="0">
                <a:latin typeface="RobotoRegular"/>
                <a:cs typeface="RobotoRegular"/>
              </a:rPr>
              <a:t>to</a:t>
            </a:r>
            <a:endParaRPr sz="3600">
              <a:latin typeface="RobotoRegular"/>
              <a:cs typeface="RobotoRegular"/>
            </a:endParaRPr>
          </a:p>
          <a:p>
            <a:pPr marL="777875" marR="17780">
              <a:lnSpc>
                <a:spcPts val="3860"/>
              </a:lnSpc>
              <a:spcBef>
                <a:spcPts val="280"/>
              </a:spcBef>
            </a:pPr>
            <a:r>
              <a:rPr sz="3600" spc="30" dirty="0">
                <a:latin typeface="RobotoRegular"/>
                <a:cs typeface="RobotoRegular"/>
              </a:rPr>
              <a:t>prevent </a:t>
            </a:r>
            <a:r>
              <a:rPr sz="3600" spc="15" dirty="0">
                <a:latin typeface="Noto Sans Symbols"/>
                <a:cs typeface="Noto Sans Symbols"/>
              </a:rPr>
              <a:t>↓ </a:t>
            </a:r>
            <a:r>
              <a:rPr sz="3600" spc="15" dirty="0">
                <a:latin typeface="RobotoRegular"/>
                <a:cs typeface="RobotoRegular"/>
              </a:rPr>
              <a:t>renal perfusion, </a:t>
            </a:r>
            <a:r>
              <a:rPr sz="3600" spc="25" dirty="0">
                <a:latin typeface="RobotoRegular"/>
                <a:cs typeface="RobotoRegular"/>
              </a:rPr>
              <a:t>manage </a:t>
            </a:r>
            <a:r>
              <a:rPr sz="3600" spc="15" dirty="0">
                <a:latin typeface="RobotoRegular"/>
                <a:cs typeface="RobotoRegular"/>
              </a:rPr>
              <a:t>ﬂuid  volume </a:t>
            </a:r>
            <a:r>
              <a:rPr sz="3600" spc="20" dirty="0">
                <a:latin typeface="RobotoRegular"/>
                <a:cs typeface="RobotoRegular"/>
              </a:rPr>
              <a:t>&amp; </a:t>
            </a:r>
            <a:r>
              <a:rPr sz="3600" spc="25" dirty="0">
                <a:latin typeface="RobotoRegular"/>
                <a:cs typeface="RobotoRegular"/>
              </a:rPr>
              <a:t>treat electrolyte</a:t>
            </a:r>
            <a:r>
              <a:rPr sz="3600" spc="95" dirty="0">
                <a:latin typeface="RobotoRegular"/>
                <a:cs typeface="RobotoRegular"/>
              </a:rPr>
              <a:t> </a:t>
            </a:r>
            <a:r>
              <a:rPr sz="3600" spc="20" dirty="0">
                <a:latin typeface="RobotoRegular"/>
                <a:cs typeface="RobotoRegular"/>
              </a:rPr>
              <a:t>imbalances</a:t>
            </a:r>
            <a:endParaRPr sz="3600">
              <a:latin typeface="RobotoRegular"/>
              <a:cs typeface="RobotoRegular"/>
            </a:endParaRPr>
          </a:p>
          <a:p>
            <a:pPr marL="777875" lvl="1" indent="-224154">
              <a:lnSpc>
                <a:spcPts val="3800"/>
              </a:lnSpc>
              <a:buSzPct val="101388"/>
              <a:buChar char="•"/>
              <a:tabLst>
                <a:tab pos="778510" algn="l"/>
              </a:tabLst>
            </a:pPr>
            <a:r>
              <a:rPr sz="3600" spc="20" dirty="0">
                <a:latin typeface="RobotoRegular"/>
                <a:cs typeface="RobotoRegular"/>
              </a:rPr>
              <a:t>Antibiotics </a:t>
            </a:r>
            <a:r>
              <a:rPr sz="3600" spc="25" dirty="0">
                <a:latin typeface="RobotoRegular"/>
                <a:cs typeface="RobotoRegular"/>
              </a:rPr>
              <a:t>to </a:t>
            </a:r>
            <a:r>
              <a:rPr sz="3600" spc="30" dirty="0">
                <a:latin typeface="RobotoRegular"/>
                <a:cs typeface="RobotoRegular"/>
              </a:rPr>
              <a:t>prevent</a:t>
            </a:r>
            <a:r>
              <a:rPr sz="3600" spc="-40" dirty="0">
                <a:latin typeface="RobotoRegular"/>
                <a:cs typeface="RobotoRegular"/>
              </a:rPr>
              <a:t> </a:t>
            </a:r>
            <a:r>
              <a:rPr sz="3600" spc="10" dirty="0">
                <a:latin typeface="RobotoRegular"/>
                <a:cs typeface="RobotoRegular"/>
              </a:rPr>
              <a:t>infection</a:t>
            </a:r>
            <a:endParaRPr sz="360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952" y="350571"/>
            <a:ext cx="7822565" cy="3401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9395" indent="-189230">
              <a:lnSpc>
                <a:spcPts val="5455"/>
              </a:lnSpc>
              <a:spcBef>
                <a:spcPts val="95"/>
              </a:spcBef>
              <a:buSzPct val="81443"/>
              <a:buChar char="•"/>
              <a:tabLst>
                <a:tab pos="240029" algn="l"/>
              </a:tabLst>
            </a:pPr>
            <a:r>
              <a:rPr sz="7275" spc="-240" baseline="-32073" dirty="0">
                <a:latin typeface="RobotoRegular"/>
                <a:cs typeface="RobotoRegular"/>
              </a:rPr>
              <a:t>.</a:t>
            </a:r>
            <a:r>
              <a:rPr sz="3950" spc="-160" dirty="0">
                <a:latin typeface="RobotoRegular"/>
                <a:cs typeface="RobotoRegular"/>
              </a:rPr>
              <a:t>Skin </a:t>
            </a:r>
            <a:r>
              <a:rPr sz="3950" spc="15" dirty="0">
                <a:latin typeface="RobotoRegular"/>
                <a:cs typeface="RobotoRegular"/>
              </a:rPr>
              <a:t>care </a:t>
            </a:r>
            <a:r>
              <a:rPr sz="3950" spc="5" dirty="0">
                <a:latin typeface="RobotoRegular"/>
                <a:cs typeface="RobotoRegular"/>
              </a:rPr>
              <a:t>(remove </a:t>
            </a:r>
            <a:r>
              <a:rPr sz="3950" dirty="0">
                <a:latin typeface="RobotoRegular"/>
                <a:cs typeface="RobotoRegular"/>
              </a:rPr>
              <a:t>urea</a:t>
            </a:r>
            <a:r>
              <a:rPr sz="3950" spc="200" dirty="0">
                <a:latin typeface="RobotoRegular"/>
                <a:cs typeface="RobotoRegular"/>
              </a:rPr>
              <a:t> </a:t>
            </a:r>
            <a:r>
              <a:rPr sz="3950" spc="20" dirty="0">
                <a:latin typeface="RobotoRegular"/>
                <a:cs typeface="RobotoRegular"/>
              </a:rPr>
              <a:t>crystals)</a:t>
            </a:r>
            <a:endParaRPr sz="3950">
              <a:latin typeface="RobotoRegular"/>
              <a:cs typeface="RobotoRegular"/>
            </a:endParaRPr>
          </a:p>
          <a:p>
            <a:pPr marL="302260" indent="-252095">
              <a:lnSpc>
                <a:spcPts val="4095"/>
              </a:lnSpc>
              <a:buChar char="•"/>
              <a:tabLst>
                <a:tab pos="302895" algn="l"/>
              </a:tabLst>
            </a:pPr>
            <a:r>
              <a:rPr sz="3950" spc="-40" dirty="0">
                <a:latin typeface="RobotoRegular"/>
                <a:cs typeface="RobotoRegular"/>
              </a:rPr>
              <a:t>Teach </a:t>
            </a:r>
            <a:r>
              <a:rPr sz="3950" spc="15" dirty="0">
                <a:latin typeface="RobotoRegular"/>
                <a:cs typeface="RobotoRegular"/>
              </a:rPr>
              <a:t>patient</a:t>
            </a:r>
            <a:r>
              <a:rPr sz="3950" spc="100" dirty="0">
                <a:latin typeface="RobotoRegular"/>
                <a:cs typeface="RobotoRegular"/>
              </a:rPr>
              <a:t> </a:t>
            </a:r>
            <a:r>
              <a:rPr sz="3950" spc="25" dirty="0">
                <a:latin typeface="RobotoRegular"/>
                <a:cs typeface="RobotoRegular"/>
              </a:rPr>
              <a:t>on;</a:t>
            </a:r>
            <a:endParaRPr sz="3950">
              <a:latin typeface="RobotoRegular"/>
              <a:cs typeface="RobotoRegular"/>
            </a:endParaRPr>
          </a:p>
          <a:p>
            <a:pPr marL="806450" lvl="1" indent="-252095">
              <a:lnSpc>
                <a:spcPts val="4185"/>
              </a:lnSpc>
              <a:buChar char="•"/>
              <a:tabLst>
                <a:tab pos="806450" algn="l"/>
              </a:tabLst>
            </a:pPr>
            <a:r>
              <a:rPr sz="3950" spc="20" dirty="0">
                <a:latin typeface="RobotoRegular"/>
                <a:cs typeface="RobotoRegular"/>
              </a:rPr>
              <a:t>Dietary</a:t>
            </a:r>
            <a:r>
              <a:rPr sz="3950" spc="5" dirty="0">
                <a:latin typeface="RobotoRegular"/>
                <a:cs typeface="RobotoRegular"/>
              </a:rPr>
              <a:t> </a:t>
            </a:r>
            <a:r>
              <a:rPr sz="3950" spc="20" dirty="0">
                <a:latin typeface="RobotoRegular"/>
                <a:cs typeface="RobotoRegular"/>
              </a:rPr>
              <a:t>restrictions</a:t>
            </a:r>
            <a:endParaRPr sz="3950">
              <a:latin typeface="RobotoRegular"/>
              <a:cs typeface="RobotoRegular"/>
            </a:endParaRPr>
          </a:p>
          <a:p>
            <a:pPr marL="806450" lvl="1" indent="-252095">
              <a:lnSpc>
                <a:spcPts val="4185"/>
              </a:lnSpc>
              <a:buChar char="•"/>
              <a:tabLst>
                <a:tab pos="806450" algn="l"/>
              </a:tabLst>
            </a:pPr>
            <a:r>
              <a:rPr sz="3950" spc="15" dirty="0">
                <a:latin typeface="RobotoRegular"/>
                <a:cs typeface="RobotoRegular"/>
              </a:rPr>
              <a:t>Medication</a:t>
            </a:r>
            <a:r>
              <a:rPr sz="3950" spc="20" dirty="0">
                <a:latin typeface="RobotoRegular"/>
                <a:cs typeface="RobotoRegular"/>
              </a:rPr>
              <a:t> </a:t>
            </a:r>
            <a:r>
              <a:rPr sz="3950" spc="10" dirty="0">
                <a:latin typeface="RobotoRegular"/>
                <a:cs typeface="RobotoRegular"/>
              </a:rPr>
              <a:t>regimen</a:t>
            </a:r>
            <a:endParaRPr sz="3950">
              <a:latin typeface="RobotoRegular"/>
              <a:cs typeface="RobotoRegular"/>
            </a:endParaRPr>
          </a:p>
          <a:p>
            <a:pPr marL="805815" marR="17780" lvl="1" indent="-252095">
              <a:lnSpc>
                <a:spcPts val="4190"/>
              </a:lnSpc>
              <a:spcBef>
                <a:spcPts val="325"/>
              </a:spcBef>
              <a:buChar char="•"/>
              <a:tabLst>
                <a:tab pos="806450" algn="l"/>
              </a:tabLst>
            </a:pPr>
            <a:r>
              <a:rPr sz="3950" dirty="0">
                <a:latin typeface="RobotoRegular"/>
                <a:cs typeface="RobotoRegular"/>
              </a:rPr>
              <a:t>Signs </a:t>
            </a:r>
            <a:r>
              <a:rPr sz="3950" spc="30" dirty="0">
                <a:latin typeface="RobotoRegular"/>
                <a:cs typeface="RobotoRegular"/>
              </a:rPr>
              <a:t>of </a:t>
            </a:r>
            <a:r>
              <a:rPr sz="3950" spc="25" dirty="0">
                <a:latin typeface="RobotoRegular"/>
                <a:cs typeface="RobotoRegular"/>
              </a:rPr>
              <a:t>infection and </a:t>
            </a:r>
            <a:r>
              <a:rPr sz="3950" dirty="0">
                <a:latin typeface="RobotoRegular"/>
                <a:cs typeface="RobotoRegular"/>
              </a:rPr>
              <a:t>where </a:t>
            </a:r>
            <a:r>
              <a:rPr sz="3950" spc="15" dirty="0">
                <a:latin typeface="RobotoRegular"/>
                <a:cs typeface="RobotoRegular"/>
              </a:rPr>
              <a:t>to  seek</a:t>
            </a:r>
            <a:r>
              <a:rPr sz="3950" spc="-20" dirty="0">
                <a:latin typeface="RobotoRegular"/>
                <a:cs typeface="RobotoRegular"/>
              </a:rPr>
              <a:t> </a:t>
            </a:r>
            <a:r>
              <a:rPr sz="3950" spc="15" dirty="0">
                <a:latin typeface="RobotoRegular"/>
                <a:cs typeface="RobotoRegular"/>
              </a:rPr>
              <a:t>help</a:t>
            </a:r>
            <a:endParaRPr sz="39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209" y="148504"/>
            <a:ext cx="331787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-5" dirty="0"/>
              <a:t>Nutritional</a:t>
            </a:r>
            <a:r>
              <a:rPr sz="3050" spc="10" dirty="0"/>
              <a:t> </a:t>
            </a:r>
            <a:r>
              <a:rPr sz="3050" spc="-10" dirty="0"/>
              <a:t>Therapy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234809" y="344415"/>
            <a:ext cx="931164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9560" indent="-252095">
              <a:lnSpc>
                <a:spcPct val="100000"/>
              </a:lnSpc>
              <a:spcBef>
                <a:spcPts val="95"/>
              </a:spcBef>
              <a:buChar char="•"/>
              <a:tabLst>
                <a:tab pos="290195" algn="l"/>
              </a:tabLst>
            </a:pPr>
            <a:r>
              <a:rPr sz="3050" spc="-310" dirty="0">
                <a:latin typeface="RobotoRegular"/>
                <a:cs typeface="RobotoRegular"/>
              </a:rPr>
              <a:t>Th</a:t>
            </a:r>
            <a:r>
              <a:rPr sz="7275" spc="-465" baseline="-32073" dirty="0">
                <a:latin typeface="RobotoRegular"/>
                <a:cs typeface="RobotoRegular"/>
              </a:rPr>
              <a:t>.</a:t>
            </a:r>
            <a:r>
              <a:rPr sz="3050" spc="-310" dirty="0">
                <a:latin typeface="RobotoRegular"/>
                <a:cs typeface="RobotoRegular"/>
              </a:rPr>
              <a:t>e </a:t>
            </a:r>
            <a:r>
              <a:rPr sz="3050" spc="10" dirty="0">
                <a:latin typeface="RobotoRegular"/>
                <a:cs typeface="RobotoRegular"/>
              </a:rPr>
              <a:t>patient </a:t>
            </a:r>
            <a:r>
              <a:rPr sz="3050" spc="20" dirty="0">
                <a:latin typeface="RobotoRegular"/>
                <a:cs typeface="RobotoRegular"/>
              </a:rPr>
              <a:t>is weighed daily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20" dirty="0">
                <a:latin typeface="RobotoRegular"/>
                <a:cs typeface="RobotoRegular"/>
              </a:rPr>
              <a:t>can </a:t>
            </a:r>
            <a:r>
              <a:rPr sz="3050" spc="35" dirty="0">
                <a:latin typeface="RobotoRegular"/>
                <a:cs typeface="RobotoRegular"/>
              </a:rPr>
              <a:t>be </a:t>
            </a:r>
            <a:r>
              <a:rPr sz="3050" spc="30" dirty="0">
                <a:latin typeface="RobotoRegular"/>
                <a:cs typeface="RobotoRegular"/>
              </a:rPr>
              <a:t>expected</a:t>
            </a:r>
            <a:r>
              <a:rPr sz="3050" spc="-204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to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091" y="1407920"/>
            <a:ext cx="150685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15" dirty="0">
                <a:latin typeface="RobotoRegular"/>
                <a:cs typeface="RobotoRegular"/>
              </a:rPr>
              <a:t>negative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209" y="988115"/>
            <a:ext cx="8512175" cy="30149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135"/>
              </a:spcBef>
            </a:pPr>
            <a:r>
              <a:rPr sz="3050" spc="10" dirty="0">
                <a:latin typeface="RobotoRegular"/>
                <a:cs typeface="RobotoRegular"/>
              </a:rPr>
              <a:t>lose 0.2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0" dirty="0">
                <a:latin typeface="RobotoRegular"/>
                <a:cs typeface="RobotoRegular"/>
              </a:rPr>
              <a:t>0.5 </a:t>
            </a:r>
            <a:r>
              <a:rPr sz="3050" spc="5" dirty="0">
                <a:latin typeface="RobotoRegular"/>
                <a:cs typeface="RobotoRegular"/>
              </a:rPr>
              <a:t>kg </a:t>
            </a:r>
            <a:r>
              <a:rPr sz="3050" spc="25" dirty="0">
                <a:latin typeface="RobotoRegular"/>
                <a:cs typeface="RobotoRegular"/>
              </a:rPr>
              <a:t>/day </a:t>
            </a:r>
            <a:r>
              <a:rPr sz="3050" spc="20" dirty="0">
                <a:latin typeface="RobotoRegular"/>
                <a:cs typeface="RobotoRegular"/>
              </a:rPr>
              <a:t>if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nitrogen </a:t>
            </a:r>
            <a:r>
              <a:rPr sz="3050" spc="10" dirty="0">
                <a:latin typeface="RobotoRegular"/>
                <a:cs typeface="RobotoRegular"/>
              </a:rPr>
              <a:t>balance</a:t>
            </a:r>
            <a:r>
              <a:rPr sz="3050" spc="16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is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485"/>
              </a:lnSpc>
              <a:spcBef>
                <a:spcPts val="2950"/>
              </a:spcBef>
              <a:buChar char="•"/>
              <a:tabLst>
                <a:tab pos="264795" algn="l"/>
                <a:tab pos="1188085" algn="l"/>
              </a:tabLst>
            </a:pPr>
            <a:r>
              <a:rPr sz="3050" spc="15" dirty="0">
                <a:latin typeface="RobotoRegular"/>
                <a:cs typeface="RobotoRegular"/>
              </a:rPr>
              <a:t>Low	</a:t>
            </a:r>
            <a:r>
              <a:rPr sz="3050" spc="5" dirty="0">
                <a:latin typeface="RobotoRegular"/>
                <a:cs typeface="RobotoRegular"/>
              </a:rPr>
              <a:t>proteins to about </a:t>
            </a:r>
            <a:r>
              <a:rPr sz="3050" spc="20" dirty="0">
                <a:latin typeface="RobotoRegular"/>
                <a:cs typeface="RobotoRegular"/>
              </a:rPr>
              <a:t>1</a:t>
            </a:r>
            <a:r>
              <a:rPr sz="3050" dirty="0">
                <a:latin typeface="RobotoRegular"/>
                <a:cs typeface="RobotoRegular"/>
              </a:rPr>
              <a:t> </a:t>
            </a:r>
            <a:r>
              <a:rPr sz="3050" spc="30" dirty="0">
                <a:latin typeface="RobotoRegular"/>
                <a:cs typeface="RobotoRegular"/>
              </a:rPr>
              <a:t>g/kg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304"/>
              </a:lnSpc>
              <a:buChar char="•"/>
              <a:tabLst>
                <a:tab pos="264795" algn="l"/>
              </a:tabLst>
            </a:pPr>
            <a:r>
              <a:rPr sz="3050" dirty="0">
                <a:latin typeface="RobotoRegular"/>
                <a:cs typeface="RobotoRegular"/>
              </a:rPr>
              <a:t>High-carbohydrate</a:t>
            </a:r>
            <a:r>
              <a:rPr sz="3050" spc="25" dirty="0">
                <a:latin typeface="RobotoRegular"/>
                <a:cs typeface="RobotoRegular"/>
              </a:rPr>
              <a:t> diet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304"/>
              </a:lnSpc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Restrict </a:t>
            </a:r>
            <a:r>
              <a:rPr sz="3050" dirty="0">
                <a:latin typeface="RobotoRegular"/>
                <a:cs typeface="RobotoRegular"/>
              </a:rPr>
              <a:t>potassium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30" dirty="0">
                <a:latin typeface="RobotoRegular"/>
                <a:cs typeface="RobotoRegular"/>
              </a:rPr>
              <a:t>40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30" dirty="0">
                <a:latin typeface="RobotoRegular"/>
                <a:cs typeface="RobotoRegular"/>
              </a:rPr>
              <a:t>60</a:t>
            </a:r>
            <a:r>
              <a:rPr sz="3050" spc="125" dirty="0">
                <a:latin typeface="RobotoRegular"/>
                <a:cs typeface="RobotoRegular"/>
              </a:rPr>
              <a:t> </a:t>
            </a:r>
            <a:r>
              <a:rPr sz="3050" spc="30" dirty="0">
                <a:latin typeface="RobotoRegular"/>
                <a:cs typeface="RobotoRegular"/>
              </a:rPr>
              <a:t>mEq/day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304"/>
              </a:lnSpc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Low</a:t>
            </a:r>
            <a:r>
              <a:rPr sz="3050" spc="5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phosphorus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485"/>
              </a:lnSpc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Restrict </a:t>
            </a:r>
            <a:r>
              <a:rPr sz="3050" spc="10" dirty="0">
                <a:latin typeface="RobotoRegular"/>
                <a:cs typeface="RobotoRegular"/>
              </a:rPr>
              <a:t>sodium </a:t>
            </a:r>
            <a:r>
              <a:rPr sz="3050" dirty="0">
                <a:latin typeface="RobotoRegular"/>
                <a:cs typeface="RobotoRegular"/>
              </a:rPr>
              <a:t>restricted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20" dirty="0">
                <a:latin typeface="RobotoRegular"/>
                <a:cs typeface="RobotoRegular"/>
              </a:rPr>
              <a:t>2</a:t>
            </a:r>
            <a:r>
              <a:rPr sz="3050" spc="12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g/day.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130" y="200280"/>
            <a:ext cx="870648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Prevention </a:t>
            </a:r>
            <a:r>
              <a:rPr spc="-10" dirty="0"/>
              <a:t>of </a:t>
            </a:r>
            <a:r>
              <a:rPr spc="-15" dirty="0"/>
              <a:t>acute renal</a:t>
            </a:r>
            <a:r>
              <a:rPr spc="-60" dirty="0"/>
              <a:t> </a:t>
            </a:r>
            <a:r>
              <a:rPr dirty="0"/>
              <a:t>failure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6117" y="1244476"/>
            <a:ext cx="9042400" cy="593598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460375" marR="1403985" indent="-448309">
              <a:lnSpc>
                <a:spcPts val="2750"/>
              </a:lnSpc>
              <a:spcBef>
                <a:spcPts val="545"/>
              </a:spcBef>
              <a:buAutoNum type="arabicPeriod"/>
              <a:tabLst>
                <a:tab pos="460375" algn="l"/>
                <a:tab pos="461009" algn="l"/>
              </a:tabLst>
            </a:pPr>
            <a:r>
              <a:rPr sz="2650" spc="5" dirty="0">
                <a:latin typeface="RobotoRegular"/>
                <a:cs typeface="RobotoRegular"/>
              </a:rPr>
              <a:t>provide adequate </a:t>
            </a:r>
            <a:r>
              <a:rPr sz="2650" dirty="0">
                <a:latin typeface="RobotoRegular"/>
                <a:cs typeface="RobotoRegular"/>
              </a:rPr>
              <a:t>hydration </a:t>
            </a:r>
            <a:r>
              <a:rPr sz="2650" spc="5" dirty="0">
                <a:latin typeface="RobotoRegular"/>
                <a:cs typeface="RobotoRegular"/>
              </a:rPr>
              <a:t>to </a:t>
            </a:r>
            <a:r>
              <a:rPr sz="2650" spc="-5" dirty="0">
                <a:latin typeface="RobotoRegular"/>
                <a:cs typeface="RobotoRegular"/>
              </a:rPr>
              <a:t>patients </a:t>
            </a:r>
            <a:r>
              <a:rPr sz="2650" spc="-10" dirty="0">
                <a:latin typeface="RobotoRegular"/>
                <a:cs typeface="RobotoRegular"/>
              </a:rPr>
              <a:t>at </a:t>
            </a:r>
            <a:r>
              <a:rPr sz="2650" spc="-15" dirty="0">
                <a:latin typeface="RobotoRegular"/>
                <a:cs typeface="RobotoRegular"/>
              </a:rPr>
              <a:t>risk </a:t>
            </a:r>
            <a:r>
              <a:rPr sz="2650" spc="10" dirty="0">
                <a:latin typeface="RobotoRegular"/>
                <a:cs typeface="RobotoRegular"/>
              </a:rPr>
              <a:t>of  </a:t>
            </a:r>
            <a:r>
              <a:rPr sz="2650" spc="5" dirty="0">
                <a:latin typeface="RobotoRegular"/>
                <a:cs typeface="RobotoRegular"/>
              </a:rPr>
              <a:t>dehydration</a:t>
            </a:r>
            <a:endParaRPr sz="2650">
              <a:latin typeface="RobotoRegular"/>
              <a:cs typeface="RobotoRegular"/>
            </a:endParaRPr>
          </a:p>
          <a:p>
            <a:pPr marL="460375" marR="673735" indent="-448309">
              <a:lnSpc>
                <a:spcPts val="2750"/>
              </a:lnSpc>
              <a:spcBef>
                <a:spcPts val="950"/>
              </a:spcBef>
              <a:buAutoNum type="arabicPeriod"/>
              <a:tabLst>
                <a:tab pos="460375" algn="l"/>
                <a:tab pos="461009" algn="l"/>
              </a:tabLst>
            </a:pPr>
            <a:r>
              <a:rPr sz="2650" dirty="0">
                <a:latin typeface="RobotoRegular"/>
                <a:cs typeface="RobotoRegular"/>
              </a:rPr>
              <a:t>Prevent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dirty="0">
                <a:latin typeface="RobotoRegular"/>
                <a:cs typeface="RobotoRegular"/>
              </a:rPr>
              <a:t>treat </a:t>
            </a:r>
            <a:r>
              <a:rPr sz="2650" spc="-5" dirty="0">
                <a:latin typeface="RobotoRegular"/>
                <a:cs typeface="RobotoRegular"/>
              </a:rPr>
              <a:t>shock </a:t>
            </a:r>
            <a:r>
              <a:rPr sz="2650" spc="-15" dirty="0">
                <a:latin typeface="RobotoRegular"/>
                <a:cs typeface="RobotoRegular"/>
              </a:rPr>
              <a:t>promptly </a:t>
            </a:r>
            <a:r>
              <a:rPr sz="2650" dirty="0">
                <a:latin typeface="RobotoRegular"/>
                <a:cs typeface="RobotoRegular"/>
              </a:rPr>
              <a:t>with </a:t>
            </a:r>
            <a:r>
              <a:rPr sz="2650" spc="10" dirty="0">
                <a:latin typeface="RobotoRegular"/>
                <a:cs typeface="RobotoRegular"/>
              </a:rPr>
              <a:t>ﬂuids or </a:t>
            </a:r>
            <a:r>
              <a:rPr sz="2650" dirty="0">
                <a:latin typeface="RobotoRegular"/>
                <a:cs typeface="RobotoRegular"/>
              </a:rPr>
              <a:t>blood  </a:t>
            </a:r>
            <a:r>
              <a:rPr sz="2650" spc="-20" dirty="0">
                <a:latin typeface="RobotoRegular"/>
                <a:cs typeface="RobotoRegular"/>
              </a:rPr>
              <a:t>transfusion</a:t>
            </a:r>
            <a:endParaRPr sz="2650">
              <a:latin typeface="RobotoRegular"/>
              <a:cs typeface="RobotoRegular"/>
            </a:endParaRPr>
          </a:p>
          <a:p>
            <a:pPr marL="460375" marR="5080" indent="-448309">
              <a:lnSpc>
                <a:spcPts val="2750"/>
              </a:lnSpc>
              <a:spcBef>
                <a:spcPts val="955"/>
              </a:spcBef>
              <a:buAutoNum type="arabicPeriod"/>
              <a:tabLst>
                <a:tab pos="460375" algn="l"/>
                <a:tab pos="461009" algn="l"/>
              </a:tabLst>
            </a:pPr>
            <a:r>
              <a:rPr sz="2650" spc="5" dirty="0">
                <a:latin typeface="RobotoRegular"/>
                <a:cs typeface="RobotoRegular"/>
              </a:rPr>
              <a:t>Monitor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10" dirty="0">
                <a:latin typeface="RobotoRegular"/>
                <a:cs typeface="RobotoRegular"/>
              </a:rPr>
              <a:t>arterial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dirty="0">
                <a:latin typeface="RobotoRegular"/>
                <a:cs typeface="RobotoRegular"/>
              </a:rPr>
              <a:t>central venous </a:t>
            </a:r>
            <a:r>
              <a:rPr sz="2650" spc="-25" dirty="0">
                <a:latin typeface="RobotoRegular"/>
                <a:cs typeface="RobotoRegular"/>
              </a:rPr>
              <a:t>pressure </a:t>
            </a:r>
            <a:r>
              <a:rPr sz="2650" spc="-10" dirty="0">
                <a:latin typeface="RobotoRegular"/>
                <a:cs typeface="RobotoRegular"/>
              </a:rPr>
              <a:t>hourly </a:t>
            </a:r>
            <a:r>
              <a:rPr sz="2650" spc="10" dirty="0">
                <a:latin typeface="RobotoRegular"/>
                <a:cs typeface="RobotoRegular"/>
              </a:rPr>
              <a:t>of  critically ill </a:t>
            </a:r>
            <a:r>
              <a:rPr sz="2650" spc="-5" dirty="0">
                <a:latin typeface="RobotoRegular"/>
                <a:cs typeface="RobotoRegular"/>
              </a:rPr>
              <a:t>patients </a:t>
            </a:r>
            <a:r>
              <a:rPr sz="2650" spc="5" dirty="0">
                <a:latin typeface="RobotoRegular"/>
                <a:cs typeface="RobotoRegular"/>
              </a:rPr>
              <a:t>to </a:t>
            </a:r>
            <a:r>
              <a:rPr sz="2650" spc="25" dirty="0">
                <a:latin typeface="RobotoRegular"/>
                <a:cs typeface="RobotoRegular"/>
              </a:rPr>
              <a:t>detect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-5" dirty="0">
                <a:latin typeface="RobotoRegular"/>
                <a:cs typeface="RobotoRegular"/>
              </a:rPr>
              <a:t>onset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10" dirty="0">
                <a:latin typeface="RobotoRegular"/>
                <a:cs typeface="RobotoRegular"/>
              </a:rPr>
              <a:t>renal</a:t>
            </a:r>
            <a:r>
              <a:rPr sz="2650" spc="10" dirty="0">
                <a:latin typeface="RobotoRegular"/>
                <a:cs typeface="RobotoRegular"/>
              </a:rPr>
              <a:t> </a:t>
            </a:r>
            <a:r>
              <a:rPr sz="2650" spc="-15" dirty="0">
                <a:latin typeface="RobotoRegular"/>
                <a:cs typeface="RobotoRegular"/>
              </a:rPr>
              <a:t>failure</a:t>
            </a:r>
            <a:endParaRPr sz="2650">
              <a:latin typeface="RobotoRegular"/>
              <a:cs typeface="RobotoRegular"/>
            </a:endParaRPr>
          </a:p>
          <a:p>
            <a:pPr marL="460375" indent="-448309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0375" algn="l"/>
                <a:tab pos="461009" algn="l"/>
              </a:tabLst>
            </a:pPr>
            <a:r>
              <a:rPr sz="2650" spc="-35" dirty="0">
                <a:latin typeface="RobotoRegular"/>
                <a:cs typeface="RobotoRegular"/>
              </a:rPr>
              <a:t>Treat </a:t>
            </a:r>
            <a:r>
              <a:rPr sz="2650" spc="-10" dirty="0">
                <a:latin typeface="RobotoRegular"/>
                <a:cs typeface="RobotoRegular"/>
              </a:rPr>
              <a:t>hypotension</a:t>
            </a:r>
            <a:r>
              <a:rPr sz="2650" spc="25" dirty="0">
                <a:latin typeface="RobotoRegular"/>
                <a:cs typeface="RobotoRegular"/>
              </a:rPr>
              <a:t> </a:t>
            </a:r>
            <a:r>
              <a:rPr sz="2650" spc="-15" dirty="0">
                <a:latin typeface="RobotoRegular"/>
                <a:cs typeface="RobotoRegular"/>
              </a:rPr>
              <a:t>promptly</a:t>
            </a:r>
            <a:endParaRPr sz="2650">
              <a:latin typeface="RobotoRegular"/>
              <a:cs typeface="RobotoRegular"/>
            </a:endParaRPr>
          </a:p>
          <a:p>
            <a:pPr marL="460375" indent="-448309">
              <a:lnSpc>
                <a:spcPct val="100000"/>
              </a:lnSpc>
              <a:spcBef>
                <a:spcPts val="520"/>
              </a:spcBef>
              <a:buAutoNum type="arabicPeriod"/>
              <a:tabLst>
                <a:tab pos="460375" algn="l"/>
                <a:tab pos="461009" algn="l"/>
              </a:tabLst>
            </a:pPr>
            <a:r>
              <a:rPr sz="2650" spc="-5" dirty="0">
                <a:latin typeface="RobotoRegular"/>
                <a:cs typeface="RobotoRegular"/>
              </a:rPr>
              <a:t>Continuous </a:t>
            </a:r>
            <a:r>
              <a:rPr sz="2650" spc="-20" dirty="0">
                <a:latin typeface="RobotoRegular"/>
                <a:cs typeface="RobotoRegular"/>
              </a:rPr>
              <a:t>assessment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10" dirty="0">
                <a:latin typeface="RobotoRegular"/>
                <a:cs typeface="RobotoRegular"/>
              </a:rPr>
              <a:t>renal </a:t>
            </a:r>
            <a:r>
              <a:rPr sz="2650" spc="-5" dirty="0">
                <a:latin typeface="RobotoRegular"/>
                <a:cs typeface="RobotoRegular"/>
              </a:rPr>
              <a:t>function e g </a:t>
            </a:r>
            <a:r>
              <a:rPr sz="2650" spc="-10" dirty="0">
                <a:latin typeface="RobotoRegular"/>
                <a:cs typeface="RobotoRegular"/>
              </a:rPr>
              <a:t>renal</a:t>
            </a:r>
            <a:r>
              <a:rPr sz="2650" spc="15" dirty="0">
                <a:latin typeface="RobotoRegular"/>
                <a:cs typeface="RobotoRegular"/>
              </a:rPr>
              <a:t> </a:t>
            </a:r>
            <a:r>
              <a:rPr sz="2650" spc="-15" dirty="0">
                <a:latin typeface="RobotoRegular"/>
                <a:cs typeface="RobotoRegular"/>
              </a:rPr>
              <a:t>output</a:t>
            </a:r>
            <a:endParaRPr sz="2650">
              <a:latin typeface="RobotoRegular"/>
              <a:cs typeface="RobotoRegular"/>
            </a:endParaRPr>
          </a:p>
          <a:p>
            <a:pPr marL="460375" marR="621665" indent="-448309">
              <a:lnSpc>
                <a:spcPts val="2750"/>
              </a:lnSpc>
              <a:spcBef>
                <a:spcPts val="965"/>
              </a:spcBef>
              <a:buAutoNum type="arabicPeriod"/>
              <a:tabLst>
                <a:tab pos="460375" algn="l"/>
                <a:tab pos="461009" algn="l"/>
              </a:tabLst>
            </a:pPr>
            <a:r>
              <a:rPr sz="2650" spc="-20" dirty="0">
                <a:latin typeface="RobotoRegular"/>
                <a:cs typeface="RobotoRegular"/>
              </a:rPr>
              <a:t>Ensure </a:t>
            </a:r>
            <a:r>
              <a:rPr sz="2650" spc="15" dirty="0">
                <a:latin typeface="RobotoRegular"/>
                <a:cs typeface="RobotoRegular"/>
              </a:rPr>
              <a:t>correct </a:t>
            </a:r>
            <a:r>
              <a:rPr sz="2650" dirty="0">
                <a:latin typeface="RobotoRegular"/>
                <a:cs typeface="RobotoRegular"/>
              </a:rPr>
              <a:t>blood </a:t>
            </a:r>
            <a:r>
              <a:rPr sz="2650" spc="-20" dirty="0">
                <a:latin typeface="RobotoRegular"/>
                <a:cs typeface="RobotoRegular"/>
              </a:rPr>
              <a:t>transfusion </a:t>
            </a:r>
            <a:r>
              <a:rPr sz="2650" spc="5" dirty="0">
                <a:latin typeface="RobotoRegular"/>
                <a:cs typeface="RobotoRegular"/>
              </a:rPr>
              <a:t>to </a:t>
            </a:r>
            <a:r>
              <a:rPr sz="2650" spc="10" dirty="0">
                <a:latin typeface="RobotoRegular"/>
                <a:cs typeface="RobotoRegular"/>
              </a:rPr>
              <a:t>avoid </a:t>
            </a:r>
            <a:r>
              <a:rPr sz="2650" spc="-20" dirty="0">
                <a:latin typeface="RobotoRegular"/>
                <a:cs typeface="RobotoRegular"/>
              </a:rPr>
              <a:t>transfusion  </a:t>
            </a:r>
            <a:r>
              <a:rPr sz="2650" spc="5" dirty="0">
                <a:latin typeface="RobotoRegular"/>
                <a:cs typeface="RobotoRegular"/>
              </a:rPr>
              <a:t>reactions</a:t>
            </a:r>
            <a:endParaRPr sz="2650">
              <a:latin typeface="RobotoRegular"/>
              <a:cs typeface="RobotoRegular"/>
            </a:endParaRPr>
          </a:p>
          <a:p>
            <a:pPr marL="460375" indent="-448309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0375" algn="l"/>
                <a:tab pos="461009" algn="l"/>
              </a:tabLst>
            </a:pPr>
            <a:r>
              <a:rPr sz="2650" spc="-35" dirty="0">
                <a:latin typeface="RobotoRegular"/>
                <a:cs typeface="RobotoRegular"/>
              </a:rPr>
              <a:t>Treat </a:t>
            </a:r>
            <a:r>
              <a:rPr sz="2650" dirty="0">
                <a:latin typeface="RobotoRegular"/>
                <a:cs typeface="RobotoRegular"/>
              </a:rPr>
              <a:t>infections</a:t>
            </a:r>
            <a:r>
              <a:rPr sz="2650" spc="10" dirty="0">
                <a:latin typeface="RobotoRegular"/>
                <a:cs typeface="RobotoRegular"/>
              </a:rPr>
              <a:t> </a:t>
            </a:r>
            <a:r>
              <a:rPr sz="2650" spc="-15" dirty="0">
                <a:latin typeface="RobotoRegular"/>
                <a:cs typeface="RobotoRegular"/>
              </a:rPr>
              <a:t>promptly</a:t>
            </a:r>
            <a:endParaRPr sz="2650">
              <a:latin typeface="RobotoRegular"/>
              <a:cs typeface="RobotoRegular"/>
            </a:endParaRPr>
          </a:p>
          <a:p>
            <a:pPr marL="460375" indent="-448309">
              <a:lnSpc>
                <a:spcPct val="100000"/>
              </a:lnSpc>
              <a:spcBef>
                <a:spcPts val="520"/>
              </a:spcBef>
              <a:buAutoNum type="arabicPeriod"/>
              <a:tabLst>
                <a:tab pos="460375" algn="l"/>
                <a:tab pos="461009" algn="l"/>
              </a:tabLst>
            </a:pPr>
            <a:r>
              <a:rPr sz="2650" spc="5" dirty="0">
                <a:latin typeface="RobotoRegular"/>
                <a:cs typeface="RobotoRegular"/>
              </a:rPr>
              <a:t>Meticulous </a:t>
            </a:r>
            <a:r>
              <a:rPr sz="2650" dirty="0">
                <a:latin typeface="RobotoRegular"/>
                <a:cs typeface="RobotoRegular"/>
              </a:rPr>
              <a:t>care </a:t>
            </a:r>
            <a:r>
              <a:rPr sz="2650" spc="5" dirty="0">
                <a:latin typeface="RobotoRegular"/>
                <a:cs typeface="RobotoRegular"/>
              </a:rPr>
              <a:t>to </a:t>
            </a:r>
            <a:r>
              <a:rPr sz="2650" spc="-5" dirty="0">
                <a:latin typeface="RobotoRegular"/>
                <a:cs typeface="RobotoRegular"/>
              </a:rPr>
              <a:t>patients </a:t>
            </a:r>
            <a:r>
              <a:rPr sz="2650" dirty="0">
                <a:latin typeface="RobotoRegular"/>
                <a:cs typeface="RobotoRegular"/>
              </a:rPr>
              <a:t>with </a:t>
            </a:r>
            <a:r>
              <a:rPr sz="2650" spc="5" dirty="0">
                <a:latin typeface="RobotoRegular"/>
                <a:cs typeface="RobotoRegular"/>
              </a:rPr>
              <a:t>indwelling</a:t>
            </a:r>
            <a:r>
              <a:rPr sz="2650" spc="-90" dirty="0">
                <a:latin typeface="RobotoRegular"/>
                <a:cs typeface="RobotoRegular"/>
              </a:rPr>
              <a:t> </a:t>
            </a:r>
            <a:r>
              <a:rPr sz="2650" spc="5" dirty="0">
                <a:latin typeface="RobotoRegular"/>
                <a:cs typeface="RobotoRegular"/>
              </a:rPr>
              <a:t>catheters</a:t>
            </a:r>
            <a:endParaRPr sz="2650">
              <a:latin typeface="RobotoRegular"/>
              <a:cs typeface="RobotoRegular"/>
            </a:endParaRPr>
          </a:p>
          <a:p>
            <a:pPr marL="460375" marR="619760" indent="-448309">
              <a:lnSpc>
                <a:spcPts val="2750"/>
              </a:lnSpc>
              <a:spcBef>
                <a:spcPts val="969"/>
              </a:spcBef>
              <a:buAutoNum type="arabicPeriod"/>
              <a:tabLst>
                <a:tab pos="460375" algn="l"/>
                <a:tab pos="461009" algn="l"/>
              </a:tabLst>
            </a:pPr>
            <a:r>
              <a:rPr sz="2650" spc="5" dirty="0">
                <a:latin typeface="RobotoRegular"/>
                <a:cs typeface="RobotoRegular"/>
              </a:rPr>
              <a:t>Monitor </a:t>
            </a:r>
            <a:r>
              <a:rPr sz="2650" spc="-5" dirty="0">
                <a:latin typeface="RobotoRegular"/>
                <a:cs typeface="RobotoRegular"/>
              </a:rPr>
              <a:t>dosage, </a:t>
            </a:r>
            <a:r>
              <a:rPr sz="2650" spc="5" dirty="0">
                <a:latin typeface="RobotoRegular"/>
                <a:cs typeface="RobotoRegular"/>
              </a:rPr>
              <a:t>duration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30" dirty="0">
                <a:latin typeface="RobotoRegular"/>
                <a:cs typeface="RobotoRegular"/>
              </a:rPr>
              <a:t>use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5" dirty="0">
                <a:latin typeface="RobotoRegular"/>
                <a:cs typeface="RobotoRegular"/>
              </a:rPr>
              <a:t>nephrotoxic </a:t>
            </a:r>
            <a:r>
              <a:rPr sz="2650" spc="-15" dirty="0">
                <a:latin typeface="RobotoRegular"/>
                <a:cs typeface="RobotoRegular"/>
              </a:rPr>
              <a:t>drugs  </a:t>
            </a:r>
            <a:r>
              <a:rPr sz="2650" dirty="0">
                <a:latin typeface="RobotoRegular"/>
                <a:cs typeface="RobotoRegular"/>
              </a:rPr>
              <a:t>which </a:t>
            </a:r>
            <a:r>
              <a:rPr sz="2650" spc="-15" dirty="0">
                <a:latin typeface="RobotoRegular"/>
                <a:cs typeface="RobotoRegular"/>
              </a:rPr>
              <a:t>are </a:t>
            </a:r>
            <a:r>
              <a:rPr sz="2650" dirty="0">
                <a:latin typeface="RobotoRegular"/>
                <a:cs typeface="RobotoRegular"/>
              </a:rPr>
              <a:t>metabolized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spc="45" dirty="0">
                <a:latin typeface="RobotoRegular"/>
                <a:cs typeface="RobotoRegular"/>
              </a:rPr>
              <a:t>/or </a:t>
            </a:r>
            <a:r>
              <a:rPr sz="2650" spc="15" dirty="0">
                <a:latin typeface="RobotoRegular"/>
                <a:cs typeface="RobotoRegular"/>
              </a:rPr>
              <a:t>excreted </a:t>
            </a:r>
            <a:r>
              <a:rPr sz="2650" spc="-30" dirty="0">
                <a:latin typeface="RobotoRegular"/>
                <a:cs typeface="RobotoRegular"/>
              </a:rPr>
              <a:t>by</a:t>
            </a:r>
            <a:r>
              <a:rPr sz="2650" spc="114" dirty="0">
                <a:latin typeface="RobotoRegular"/>
                <a:cs typeface="RobotoRegular"/>
              </a:rPr>
              <a:t> </a:t>
            </a:r>
            <a:r>
              <a:rPr sz="2650" spc="5" dirty="0">
                <a:latin typeface="RobotoRegular"/>
                <a:cs typeface="RobotoRegular"/>
              </a:rPr>
              <a:t>kidney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8639" y="402627"/>
            <a:ext cx="882015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755" indent="-161290">
              <a:lnSpc>
                <a:spcPct val="100000"/>
              </a:lnSpc>
              <a:spcBef>
                <a:spcPts val="95"/>
              </a:spcBef>
              <a:buSzPct val="58762"/>
              <a:buChar char="•"/>
              <a:tabLst>
                <a:tab pos="199390" algn="l"/>
              </a:tabLst>
            </a:pPr>
            <a:r>
              <a:rPr sz="7275" spc="-150" baseline="-26918" dirty="0">
                <a:latin typeface="RobotoRegular"/>
                <a:cs typeface="RobotoRegular"/>
              </a:rPr>
              <a:t>.</a:t>
            </a:r>
            <a:r>
              <a:rPr sz="2850" spc="-100" dirty="0">
                <a:latin typeface="RobotoRegular"/>
                <a:cs typeface="RobotoRegular"/>
              </a:rPr>
              <a:t>Urinary </a:t>
            </a:r>
            <a:r>
              <a:rPr sz="2850" spc="15" dirty="0">
                <a:latin typeface="RobotoRegular"/>
                <a:cs typeface="RobotoRegular"/>
              </a:rPr>
              <a:t>bladder </a:t>
            </a:r>
            <a:r>
              <a:rPr sz="2850" spc="-15" dirty="0">
                <a:latin typeface="RobotoRegular"/>
                <a:cs typeface="RobotoRegular"/>
              </a:rPr>
              <a:t>is </a:t>
            </a:r>
            <a:r>
              <a:rPr sz="2850" spc="15" dirty="0">
                <a:latin typeface="RobotoRegular"/>
                <a:cs typeface="RobotoRegular"/>
              </a:rPr>
              <a:t>located </a:t>
            </a:r>
            <a:r>
              <a:rPr sz="2850" spc="-25" dirty="0">
                <a:latin typeface="RobotoRegular"/>
                <a:cs typeface="RobotoRegular"/>
              </a:rPr>
              <a:t>just </a:t>
            </a:r>
            <a:r>
              <a:rPr sz="2850" spc="-5" dirty="0">
                <a:latin typeface="RobotoRegular"/>
                <a:cs typeface="RobotoRegular"/>
              </a:rPr>
              <a:t>behind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5" dirty="0">
                <a:latin typeface="RobotoRegular"/>
                <a:cs typeface="RobotoRegular"/>
              </a:rPr>
              <a:t>pubic</a:t>
            </a:r>
            <a:r>
              <a:rPr sz="2850" spc="-125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bone.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4039" y="961173"/>
            <a:ext cx="8702040" cy="53390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36220">
              <a:lnSpc>
                <a:spcPct val="100000"/>
              </a:lnSpc>
              <a:spcBef>
                <a:spcPts val="675"/>
              </a:spcBef>
            </a:pPr>
            <a:r>
              <a:rPr sz="2850" dirty="0">
                <a:latin typeface="RobotoRegular"/>
                <a:cs typeface="RobotoRegular"/>
              </a:rPr>
              <a:t>It </a:t>
            </a:r>
            <a:r>
              <a:rPr sz="2850" spc="-15" dirty="0">
                <a:latin typeface="RobotoRegular"/>
                <a:cs typeface="RobotoRegular"/>
              </a:rPr>
              <a:t>is </a:t>
            </a:r>
            <a:r>
              <a:rPr sz="2850" spc="10" dirty="0">
                <a:latin typeface="RobotoRegular"/>
                <a:cs typeface="RobotoRegular"/>
              </a:rPr>
              <a:t>the reservoir </a:t>
            </a:r>
            <a:r>
              <a:rPr sz="2850" spc="15" dirty="0">
                <a:latin typeface="RobotoRegular"/>
                <a:cs typeface="RobotoRegular"/>
              </a:rPr>
              <a:t>of</a:t>
            </a:r>
            <a:r>
              <a:rPr sz="2850" spc="-195" dirty="0">
                <a:latin typeface="RobotoRegular"/>
                <a:cs typeface="RobotoRegular"/>
              </a:rPr>
              <a:t> </a:t>
            </a:r>
            <a:r>
              <a:rPr sz="2850" spc="-15" dirty="0">
                <a:latin typeface="RobotoRegular"/>
                <a:cs typeface="RobotoRegular"/>
              </a:rPr>
              <a:t>urine</a:t>
            </a:r>
            <a:endParaRPr sz="2850">
              <a:latin typeface="RobotoRegular"/>
              <a:cs typeface="RobotoRegular"/>
            </a:endParaRPr>
          </a:p>
          <a:p>
            <a:pPr marL="236220" marR="5080" indent="-224154">
              <a:lnSpc>
                <a:spcPts val="2970"/>
              </a:lnSpc>
              <a:spcBef>
                <a:spcPts val="1050"/>
              </a:spcBef>
              <a:buChar char="•"/>
              <a:tabLst>
                <a:tab pos="236854" algn="l"/>
              </a:tabLst>
            </a:pPr>
            <a:r>
              <a:rPr sz="2850" spc="-5" dirty="0">
                <a:latin typeface="RobotoRegular"/>
                <a:cs typeface="RobotoRegular"/>
              </a:rPr>
              <a:t>Adult</a:t>
            </a:r>
            <a:r>
              <a:rPr sz="2850" spc="5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bladder</a:t>
            </a:r>
            <a:r>
              <a:rPr sz="2850" spc="-25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can</a:t>
            </a:r>
            <a:r>
              <a:rPr sz="2850" spc="-90" dirty="0">
                <a:latin typeface="RobotoRegular"/>
                <a:cs typeface="RobotoRegular"/>
              </a:rPr>
              <a:t> </a:t>
            </a:r>
            <a:r>
              <a:rPr sz="2850" spc="-10" dirty="0">
                <a:latin typeface="RobotoRegular"/>
                <a:cs typeface="RobotoRegular"/>
              </a:rPr>
              <a:t>hold </a:t>
            </a:r>
            <a:r>
              <a:rPr sz="2850" spc="35" dirty="0">
                <a:latin typeface="RobotoRegular"/>
                <a:cs typeface="RobotoRegular"/>
              </a:rPr>
              <a:t>between</a:t>
            </a:r>
            <a:r>
              <a:rPr sz="2850" spc="-90" dirty="0">
                <a:latin typeface="RobotoRegular"/>
                <a:cs typeface="RobotoRegular"/>
              </a:rPr>
              <a:t> </a:t>
            </a:r>
            <a:r>
              <a:rPr sz="2850" spc="25" dirty="0">
                <a:latin typeface="RobotoRegular"/>
                <a:cs typeface="RobotoRegular"/>
              </a:rPr>
              <a:t>300mls</a:t>
            </a:r>
            <a:r>
              <a:rPr sz="2850" spc="-95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–</a:t>
            </a:r>
            <a:r>
              <a:rPr sz="2850" spc="-60" dirty="0">
                <a:latin typeface="RobotoRegular"/>
                <a:cs typeface="RobotoRegular"/>
              </a:rPr>
              <a:t> </a:t>
            </a:r>
            <a:r>
              <a:rPr sz="2850" spc="25" dirty="0">
                <a:latin typeface="RobotoRegular"/>
                <a:cs typeface="RobotoRegular"/>
              </a:rPr>
              <a:t>600mls</a:t>
            </a:r>
            <a:r>
              <a:rPr sz="2850" spc="-95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of  </a:t>
            </a:r>
            <a:r>
              <a:rPr sz="2850" spc="-10" dirty="0">
                <a:latin typeface="RobotoRegular"/>
                <a:cs typeface="RobotoRegular"/>
              </a:rPr>
              <a:t>urine.</a:t>
            </a:r>
            <a:endParaRPr sz="2850">
              <a:latin typeface="RobotoRegular"/>
              <a:cs typeface="RobotoRegular"/>
            </a:endParaRPr>
          </a:p>
          <a:p>
            <a:pPr marL="57785" marR="189865" indent="-45720">
              <a:lnSpc>
                <a:spcPts val="2970"/>
              </a:lnSpc>
              <a:spcBef>
                <a:spcPts val="1035"/>
              </a:spcBef>
              <a:buSzPct val="96610"/>
              <a:buFont typeface="RobotoRegular"/>
              <a:buChar char="•"/>
              <a:tabLst>
                <a:tab pos="153035" algn="l"/>
              </a:tabLst>
            </a:pPr>
            <a:r>
              <a:rPr sz="2950" i="1" spc="-60" dirty="0">
                <a:latin typeface="RobotoRegular"/>
                <a:cs typeface="RobotoRegular"/>
              </a:rPr>
              <a:t>One </a:t>
            </a:r>
            <a:r>
              <a:rPr sz="2950" i="1" spc="-40" dirty="0">
                <a:latin typeface="RobotoRegular"/>
                <a:cs typeface="RobotoRegular"/>
              </a:rPr>
              <a:t>feels the </a:t>
            </a:r>
            <a:r>
              <a:rPr sz="2950" i="1" spc="-45" dirty="0">
                <a:latin typeface="RobotoRegular"/>
                <a:cs typeface="RobotoRegular"/>
              </a:rPr>
              <a:t>strong </a:t>
            </a:r>
            <a:r>
              <a:rPr sz="2950" i="1" spc="-40" dirty="0">
                <a:latin typeface="RobotoRegular"/>
                <a:cs typeface="RobotoRegular"/>
              </a:rPr>
              <a:t>desire </a:t>
            </a:r>
            <a:r>
              <a:rPr sz="2950" i="1" spc="-70" dirty="0">
                <a:latin typeface="RobotoRegular"/>
                <a:cs typeface="RobotoRegular"/>
              </a:rPr>
              <a:t>to </a:t>
            </a:r>
            <a:r>
              <a:rPr sz="2950" i="1" spc="-65" dirty="0">
                <a:latin typeface="RobotoRegular"/>
                <a:cs typeface="RobotoRegular"/>
              </a:rPr>
              <a:t>void </a:t>
            </a:r>
            <a:r>
              <a:rPr sz="2950" i="1" spc="-45" dirty="0">
                <a:latin typeface="RobotoRegular"/>
                <a:cs typeface="RobotoRegular"/>
              </a:rPr>
              <a:t>when </a:t>
            </a:r>
            <a:r>
              <a:rPr sz="2950" i="1" spc="-40" dirty="0">
                <a:latin typeface="RobotoRegular"/>
                <a:cs typeface="RobotoRegular"/>
              </a:rPr>
              <a:t>the </a:t>
            </a:r>
            <a:r>
              <a:rPr sz="2950" i="1" spc="-30" dirty="0">
                <a:latin typeface="RobotoRegular"/>
                <a:cs typeface="RobotoRegular"/>
              </a:rPr>
              <a:t>bladder  </a:t>
            </a:r>
            <a:r>
              <a:rPr sz="2950" i="1" spc="-70" dirty="0">
                <a:latin typeface="RobotoRegular"/>
                <a:cs typeface="RobotoRegular"/>
              </a:rPr>
              <a:t>has </a:t>
            </a:r>
            <a:r>
              <a:rPr sz="2950" i="1" spc="-30" dirty="0">
                <a:latin typeface="RobotoRegular"/>
                <a:cs typeface="RobotoRegular"/>
              </a:rPr>
              <a:t>350mls </a:t>
            </a:r>
            <a:r>
              <a:rPr sz="2950" i="1" spc="-35" dirty="0">
                <a:latin typeface="RobotoRegular"/>
                <a:cs typeface="RobotoRegular"/>
              </a:rPr>
              <a:t>or more of </a:t>
            </a:r>
            <a:r>
              <a:rPr sz="2950" i="1" spc="-60" dirty="0">
                <a:latin typeface="RobotoRegular"/>
                <a:cs typeface="RobotoRegular"/>
              </a:rPr>
              <a:t>urine </a:t>
            </a:r>
            <a:r>
              <a:rPr sz="2950" i="1" spc="-45" dirty="0">
                <a:latin typeface="RobotoRegular"/>
                <a:cs typeface="RobotoRegular"/>
              </a:rPr>
              <a:t>(functional</a:t>
            </a:r>
            <a:r>
              <a:rPr sz="2950" i="1" spc="-310" dirty="0">
                <a:latin typeface="RobotoRegular"/>
                <a:cs typeface="RobotoRegular"/>
              </a:rPr>
              <a:t> </a:t>
            </a:r>
            <a:r>
              <a:rPr sz="2950" i="1" spc="-35" dirty="0">
                <a:latin typeface="RobotoRegular"/>
                <a:cs typeface="RobotoRegular"/>
              </a:rPr>
              <a:t>capacity)</a:t>
            </a:r>
            <a:endParaRPr sz="2950">
              <a:latin typeface="RobotoRegular"/>
              <a:cs typeface="RobotoRegular"/>
            </a:endParaRPr>
          </a:p>
          <a:p>
            <a:pPr marL="57785" marR="427355" indent="-45720">
              <a:lnSpc>
                <a:spcPts val="2970"/>
              </a:lnSpc>
              <a:spcBef>
                <a:spcPts val="1030"/>
              </a:spcBef>
              <a:buSzPct val="96610"/>
              <a:buFont typeface="RobotoRegular"/>
              <a:buChar char="•"/>
              <a:tabLst>
                <a:tab pos="153035" algn="l"/>
                <a:tab pos="4839970" algn="l"/>
              </a:tabLst>
            </a:pPr>
            <a:r>
              <a:rPr sz="2950" i="1" spc="-60" dirty="0">
                <a:latin typeface="RobotoRegular"/>
                <a:cs typeface="RobotoRegular"/>
              </a:rPr>
              <a:t>During </a:t>
            </a:r>
            <a:r>
              <a:rPr sz="2950" i="1" spc="-55" dirty="0">
                <a:latin typeface="RobotoRegular"/>
                <a:cs typeface="RobotoRegular"/>
              </a:rPr>
              <a:t>anaesthesia, </a:t>
            </a:r>
            <a:r>
              <a:rPr sz="2950" i="1" spc="-50" dirty="0">
                <a:latin typeface="RobotoRegular"/>
                <a:cs typeface="RobotoRegular"/>
              </a:rPr>
              <a:t>a </a:t>
            </a:r>
            <a:r>
              <a:rPr sz="2950" i="1" spc="-30" dirty="0">
                <a:latin typeface="RobotoRegular"/>
                <a:cs typeface="RobotoRegular"/>
              </a:rPr>
              <a:t>bladder </a:t>
            </a:r>
            <a:r>
              <a:rPr sz="2950" i="1" spc="-40" dirty="0">
                <a:latin typeface="RobotoRegular"/>
                <a:cs typeface="RobotoRegular"/>
              </a:rPr>
              <a:t>can </a:t>
            </a:r>
            <a:r>
              <a:rPr sz="2950" i="1" spc="-60" dirty="0">
                <a:latin typeface="RobotoRegular"/>
                <a:cs typeface="RobotoRegular"/>
              </a:rPr>
              <a:t>hold </a:t>
            </a:r>
            <a:r>
              <a:rPr sz="2950" i="1" spc="-30" dirty="0">
                <a:latin typeface="RobotoRegular"/>
                <a:cs typeface="RobotoRegular"/>
              </a:rPr>
              <a:t>1500mls</a:t>
            </a:r>
            <a:r>
              <a:rPr sz="2950" i="1" spc="-254" dirty="0">
                <a:latin typeface="RobotoRegular"/>
                <a:cs typeface="RobotoRegular"/>
              </a:rPr>
              <a:t> </a:t>
            </a:r>
            <a:r>
              <a:rPr sz="2950" i="1" spc="-70" dirty="0">
                <a:latin typeface="RobotoRegular"/>
                <a:cs typeface="RobotoRegular"/>
              </a:rPr>
              <a:t>to  </a:t>
            </a:r>
            <a:r>
              <a:rPr sz="2950" i="1" spc="-30" dirty="0">
                <a:latin typeface="RobotoRegular"/>
                <a:cs typeface="RobotoRegular"/>
              </a:rPr>
              <a:t>2000mls</a:t>
            </a:r>
            <a:r>
              <a:rPr sz="2950" i="1" spc="-90" dirty="0">
                <a:latin typeface="RobotoRegular"/>
                <a:cs typeface="RobotoRegular"/>
              </a:rPr>
              <a:t> </a:t>
            </a:r>
            <a:r>
              <a:rPr sz="2950" i="1" spc="-60" dirty="0">
                <a:latin typeface="RobotoRegular"/>
                <a:cs typeface="RobotoRegular"/>
              </a:rPr>
              <a:t>(anatomic</a:t>
            </a:r>
            <a:r>
              <a:rPr sz="2950" i="1" spc="5" dirty="0">
                <a:latin typeface="RobotoRegular"/>
                <a:cs typeface="RobotoRegular"/>
              </a:rPr>
              <a:t> </a:t>
            </a:r>
            <a:r>
              <a:rPr sz="2950" i="1" spc="-30" dirty="0">
                <a:latin typeface="RobotoRegular"/>
                <a:cs typeface="RobotoRegular"/>
              </a:rPr>
              <a:t>capacity	</a:t>
            </a:r>
            <a:r>
              <a:rPr sz="2850" spc="-15" dirty="0">
                <a:latin typeface="RobotoRegular"/>
                <a:cs typeface="RobotoRegular"/>
              </a:rPr>
              <a:t>)</a:t>
            </a:r>
            <a:endParaRPr sz="2850">
              <a:latin typeface="RobotoRegular"/>
              <a:cs typeface="RobotoRegular"/>
            </a:endParaRPr>
          </a:p>
          <a:p>
            <a:pPr marL="236220" marR="525780" indent="-224154">
              <a:lnSpc>
                <a:spcPts val="2970"/>
              </a:lnSpc>
              <a:spcBef>
                <a:spcPts val="1035"/>
              </a:spcBef>
              <a:buChar char="•"/>
              <a:tabLst>
                <a:tab pos="236854" algn="l"/>
              </a:tabLst>
            </a:pPr>
            <a:r>
              <a:rPr sz="2850" spc="15" dirty="0">
                <a:latin typeface="RobotoRegular"/>
                <a:cs typeface="RobotoRegular"/>
              </a:rPr>
              <a:t>Has </a:t>
            </a:r>
            <a:r>
              <a:rPr sz="2850" spc="5" dirty="0">
                <a:latin typeface="RobotoRegular"/>
                <a:cs typeface="RobotoRegular"/>
              </a:rPr>
              <a:t>2 </a:t>
            </a:r>
            <a:r>
              <a:rPr sz="2850" spc="-5" dirty="0">
                <a:latin typeface="RobotoRegular"/>
                <a:cs typeface="RobotoRegular"/>
              </a:rPr>
              <a:t>inlets </a:t>
            </a:r>
            <a:r>
              <a:rPr sz="2850" spc="10" dirty="0">
                <a:latin typeface="RobotoRegular"/>
                <a:cs typeface="RobotoRegular"/>
              </a:rPr>
              <a:t>(ureters) </a:t>
            </a:r>
            <a:r>
              <a:rPr sz="2850" spc="-15" dirty="0">
                <a:latin typeface="RobotoRegular"/>
                <a:cs typeface="RobotoRegular"/>
              </a:rPr>
              <a:t>and </a:t>
            </a:r>
            <a:r>
              <a:rPr sz="2850" spc="5" dirty="0">
                <a:latin typeface="RobotoRegular"/>
                <a:cs typeface="RobotoRegular"/>
              </a:rPr>
              <a:t>1 outlet</a:t>
            </a:r>
            <a:r>
              <a:rPr sz="2850" spc="-265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urethrovesiscle  </a:t>
            </a:r>
            <a:r>
              <a:rPr sz="2850" dirty="0">
                <a:latin typeface="RobotoRegular"/>
                <a:cs typeface="RobotoRegular"/>
              </a:rPr>
              <a:t>junction</a:t>
            </a:r>
            <a:endParaRPr sz="2850">
              <a:latin typeface="RobotoRegular"/>
              <a:cs typeface="RobotoRegular"/>
            </a:endParaRPr>
          </a:p>
          <a:p>
            <a:pPr marL="236220" marR="298450" indent="-224154">
              <a:lnSpc>
                <a:spcPts val="2970"/>
              </a:lnSpc>
              <a:spcBef>
                <a:spcPts val="1035"/>
              </a:spcBef>
              <a:buChar char="•"/>
              <a:tabLst>
                <a:tab pos="236854" algn="l"/>
              </a:tabLst>
            </a:pP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-5" dirty="0">
                <a:latin typeface="RobotoRegular"/>
                <a:cs typeface="RobotoRegular"/>
              </a:rPr>
              <a:t>innermost </a:t>
            </a:r>
            <a:r>
              <a:rPr sz="2850" spc="-10" dirty="0">
                <a:latin typeface="RobotoRegular"/>
                <a:cs typeface="RobotoRegular"/>
              </a:rPr>
              <a:t>layer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15" dirty="0">
                <a:latin typeface="RobotoRegular"/>
                <a:cs typeface="RobotoRegular"/>
              </a:rPr>
              <a:t>bladder( </a:t>
            </a:r>
            <a:r>
              <a:rPr sz="2850" spc="-5" dirty="0">
                <a:latin typeface="RobotoRegular"/>
                <a:cs typeface="RobotoRegular"/>
              </a:rPr>
              <a:t>urothelium) </a:t>
            </a:r>
            <a:r>
              <a:rPr sz="2850" spc="-15" dirty="0">
                <a:latin typeface="RobotoRegular"/>
                <a:cs typeface="RobotoRegular"/>
              </a:rPr>
              <a:t>is  </a:t>
            </a:r>
            <a:r>
              <a:rPr sz="2850" spc="10" dirty="0">
                <a:latin typeface="RobotoRegular"/>
                <a:cs typeface="RobotoRegular"/>
              </a:rPr>
              <a:t>impermiable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25" dirty="0">
                <a:latin typeface="RobotoRegular"/>
                <a:cs typeface="RobotoRegular"/>
              </a:rPr>
              <a:t>water </a:t>
            </a:r>
            <a:r>
              <a:rPr sz="2850" spc="-15" dirty="0">
                <a:latin typeface="RobotoRegular"/>
                <a:cs typeface="RobotoRegular"/>
              </a:rPr>
              <a:t>and </a:t>
            </a:r>
            <a:r>
              <a:rPr sz="2850" spc="20" dirty="0">
                <a:latin typeface="RobotoRegular"/>
                <a:cs typeface="RobotoRegular"/>
              </a:rPr>
              <a:t>prevent </a:t>
            </a:r>
            <a:r>
              <a:rPr sz="2850" dirty="0">
                <a:latin typeface="RobotoRegular"/>
                <a:cs typeface="RobotoRegular"/>
              </a:rPr>
              <a:t>‘reabsorption’</a:t>
            </a:r>
            <a:r>
              <a:rPr sz="2850" spc="-225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of  </a:t>
            </a:r>
            <a:r>
              <a:rPr sz="2850" spc="10" dirty="0">
                <a:latin typeface="RobotoRegular"/>
                <a:cs typeface="RobotoRegular"/>
              </a:rPr>
              <a:t>the</a:t>
            </a:r>
            <a:r>
              <a:rPr sz="2850" spc="-30" dirty="0">
                <a:latin typeface="RobotoRegular"/>
                <a:cs typeface="RobotoRegular"/>
              </a:rPr>
              <a:t> </a:t>
            </a:r>
            <a:r>
              <a:rPr sz="2850" spc="-15" dirty="0">
                <a:latin typeface="RobotoRegular"/>
                <a:cs typeface="RobotoRegular"/>
              </a:rPr>
              <a:t>urine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170" y="148504"/>
            <a:ext cx="457073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u="heavy" spc="25" dirty="0">
                <a:uFill>
                  <a:solidFill>
                    <a:srgbClr val="000000"/>
                  </a:solidFill>
                </a:uFill>
              </a:rPr>
              <a:t>NURSING</a:t>
            </a:r>
            <a:r>
              <a:rPr sz="3050" u="heavy" spc="-6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050" u="heavy" spc="10" dirty="0">
                <a:uFill>
                  <a:solidFill>
                    <a:srgbClr val="000000"/>
                  </a:solidFill>
                </a:uFill>
              </a:rPr>
              <a:t>MANAGEMENT:</a:t>
            </a:r>
            <a:endParaRPr sz="3050"/>
          </a:p>
        </p:txBody>
      </p:sp>
      <p:sp>
        <p:nvSpPr>
          <p:cNvPr id="3" name="object 3"/>
          <p:cNvSpPr/>
          <p:nvPr/>
        </p:nvSpPr>
        <p:spPr>
          <a:xfrm>
            <a:off x="356870" y="1151945"/>
            <a:ext cx="2239010" cy="0"/>
          </a:xfrm>
          <a:custGeom>
            <a:avLst/>
            <a:gdLst/>
            <a:ahLst/>
            <a:cxnLst/>
            <a:rect l="l" t="t" r="r" b="b"/>
            <a:pathLst>
              <a:path w="2239010">
                <a:moveTo>
                  <a:pt x="0" y="0"/>
                </a:moveTo>
                <a:lnTo>
                  <a:pt x="2238959" y="0"/>
                </a:lnTo>
              </a:path>
            </a:pathLst>
          </a:custGeom>
          <a:ln w="19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6070" y="413984"/>
            <a:ext cx="9177655" cy="526796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50"/>
              </a:spcBef>
            </a:pPr>
            <a:r>
              <a:rPr sz="3050" spc="-110" dirty="0">
                <a:latin typeface="RobotoRegular"/>
                <a:cs typeface="RobotoRegular"/>
              </a:rPr>
              <a:t>As</a:t>
            </a:r>
            <a:r>
              <a:rPr sz="7275" spc="-165" baseline="-19473" dirty="0">
                <a:latin typeface="RobotoRegular"/>
                <a:cs typeface="RobotoRegular"/>
              </a:rPr>
              <a:t>.</a:t>
            </a:r>
            <a:r>
              <a:rPr sz="3050" spc="-110" dirty="0">
                <a:latin typeface="RobotoRegular"/>
                <a:cs typeface="RobotoRegular"/>
              </a:rPr>
              <a:t>sessment:</a:t>
            </a:r>
            <a:endParaRPr sz="3050">
              <a:latin typeface="RobotoRegular"/>
              <a:cs typeface="RobotoRegular"/>
            </a:endParaRPr>
          </a:p>
          <a:p>
            <a:pPr marL="302260" marR="100330" indent="-252095">
              <a:lnSpc>
                <a:spcPts val="3310"/>
              </a:lnSpc>
              <a:spcBef>
                <a:spcPts val="790"/>
              </a:spcBef>
              <a:buChar char="•"/>
              <a:tabLst>
                <a:tab pos="302895" algn="l"/>
              </a:tabLst>
            </a:pPr>
            <a:r>
              <a:rPr sz="3050" spc="-10" dirty="0">
                <a:latin typeface="RobotoRegular"/>
                <a:cs typeface="RobotoRegular"/>
              </a:rPr>
              <a:t>Assess the </a:t>
            </a:r>
            <a:r>
              <a:rPr sz="3050" spc="5" dirty="0">
                <a:latin typeface="RobotoRegular"/>
                <a:cs typeface="RobotoRegular"/>
              </a:rPr>
              <a:t>patients </a:t>
            </a:r>
            <a:r>
              <a:rPr sz="3050" spc="30" dirty="0">
                <a:latin typeface="RobotoRegular"/>
                <a:cs typeface="RobotoRegular"/>
              </a:rPr>
              <a:t>medical </a:t>
            </a:r>
            <a:r>
              <a:rPr sz="3050" spc="-10" dirty="0">
                <a:latin typeface="RobotoRegular"/>
                <a:cs typeface="RobotoRegular"/>
              </a:rPr>
              <a:t>history </a:t>
            </a: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spc="-10" dirty="0">
                <a:latin typeface="RobotoRegular"/>
                <a:cs typeface="RobotoRegular"/>
              </a:rPr>
              <a:t>any </a:t>
            </a:r>
            <a:r>
              <a:rPr sz="3050" spc="10" dirty="0">
                <a:latin typeface="RobotoRegular"/>
                <a:cs typeface="RobotoRegular"/>
              </a:rPr>
              <a:t>factors  </a:t>
            </a:r>
            <a:r>
              <a:rPr sz="3050" spc="-10" dirty="0">
                <a:latin typeface="RobotoRegular"/>
                <a:cs typeface="RobotoRegular"/>
              </a:rPr>
              <a:t>that </a:t>
            </a:r>
            <a:r>
              <a:rPr sz="3050" spc="25" dirty="0">
                <a:latin typeface="RobotoRegular"/>
                <a:cs typeface="RobotoRegular"/>
              </a:rPr>
              <a:t>may </a:t>
            </a:r>
            <a:r>
              <a:rPr sz="3050" spc="15" dirty="0">
                <a:latin typeface="RobotoRegular"/>
                <a:cs typeface="RobotoRegular"/>
              </a:rPr>
              <a:t>lead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10" dirty="0">
                <a:latin typeface="RobotoRegular"/>
                <a:cs typeface="RobotoRegular"/>
              </a:rPr>
              <a:t>renal</a:t>
            </a:r>
            <a:r>
              <a:rPr sz="3050" spc="2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failure.</a:t>
            </a:r>
            <a:endParaRPr sz="3050">
              <a:latin typeface="RobotoRegular"/>
              <a:cs typeface="RobotoRegular"/>
            </a:endParaRPr>
          </a:p>
          <a:p>
            <a:pPr marL="302260" marR="17780" indent="-252095">
              <a:lnSpc>
                <a:spcPts val="3310"/>
              </a:lnSpc>
              <a:spcBef>
                <a:spcPts val="1095"/>
              </a:spcBef>
              <a:buChar char="•"/>
              <a:tabLst>
                <a:tab pos="302895" algn="l"/>
              </a:tabLst>
            </a:pPr>
            <a:r>
              <a:rPr sz="3050" spc="-10" dirty="0">
                <a:latin typeface="RobotoRegular"/>
                <a:cs typeface="RobotoRegular"/>
              </a:rPr>
              <a:t>Assess </a:t>
            </a:r>
            <a:r>
              <a:rPr sz="3050" spc="10" dirty="0">
                <a:latin typeface="RobotoRegular"/>
                <a:cs typeface="RobotoRegular"/>
              </a:rPr>
              <a:t>urological function i.e. ﬂuid </a:t>
            </a:r>
            <a:r>
              <a:rPr sz="3050" spc="-5" dirty="0">
                <a:latin typeface="RobotoRegular"/>
                <a:cs typeface="RobotoRegular"/>
              </a:rPr>
              <a:t>intake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dirty="0">
                <a:latin typeface="RobotoRegular"/>
                <a:cs typeface="RobotoRegular"/>
              </a:rPr>
              <a:t>output.  </a:t>
            </a:r>
            <a:r>
              <a:rPr sz="3050" spc="10" dirty="0">
                <a:latin typeface="RobotoRegular"/>
                <a:cs typeface="RobotoRegular"/>
              </a:rPr>
              <a:t>Oliguria </a:t>
            </a:r>
            <a:r>
              <a:rPr sz="3050" spc="15" dirty="0">
                <a:latin typeface="RobotoRegular"/>
                <a:cs typeface="RobotoRegular"/>
              </a:rPr>
              <a:t>or </a:t>
            </a:r>
            <a:r>
              <a:rPr sz="3050" spc="-5" dirty="0">
                <a:latin typeface="RobotoRegular"/>
                <a:cs typeface="RobotoRegular"/>
              </a:rPr>
              <a:t>concentrated</a:t>
            </a:r>
            <a:r>
              <a:rPr sz="3050" spc="-45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urine.</a:t>
            </a:r>
            <a:endParaRPr sz="3050">
              <a:latin typeface="RobotoRegular"/>
              <a:cs typeface="RobotoRegular"/>
            </a:endParaRPr>
          </a:p>
          <a:p>
            <a:pPr marL="302260" marR="1261110" indent="-252095">
              <a:lnSpc>
                <a:spcPts val="3310"/>
              </a:lnSpc>
              <a:spcBef>
                <a:spcPts val="1090"/>
              </a:spcBef>
              <a:buChar char="•"/>
              <a:tabLst>
                <a:tab pos="302895" algn="l"/>
              </a:tabLst>
            </a:pPr>
            <a:r>
              <a:rPr sz="3050" spc="5" dirty="0">
                <a:latin typeface="RobotoRegular"/>
                <a:cs typeface="RobotoRegular"/>
              </a:rPr>
              <a:t>Establish </a:t>
            </a:r>
            <a:r>
              <a:rPr sz="3050" dirty="0">
                <a:latin typeface="RobotoRegular"/>
                <a:cs typeface="RobotoRegular"/>
              </a:rPr>
              <a:t>basal </a:t>
            </a:r>
            <a:r>
              <a:rPr sz="3050" spc="30" dirty="0">
                <a:latin typeface="RobotoRegular"/>
                <a:cs typeface="RobotoRegular"/>
              </a:rPr>
              <a:t>body </a:t>
            </a:r>
            <a:r>
              <a:rPr sz="3050" spc="20" dirty="0">
                <a:latin typeface="RobotoRegular"/>
                <a:cs typeface="RobotoRegular"/>
              </a:rPr>
              <a:t>weight &amp; </a:t>
            </a:r>
            <a:r>
              <a:rPr sz="3050" spc="15" dirty="0">
                <a:latin typeface="RobotoRegular"/>
                <a:cs typeface="RobotoRegular"/>
              </a:rPr>
              <a:t>vital </a:t>
            </a:r>
            <a:r>
              <a:rPr sz="3050" spc="5" dirty="0">
                <a:latin typeface="RobotoRegular"/>
                <a:cs typeface="RobotoRegular"/>
              </a:rPr>
              <a:t>signs</a:t>
            </a:r>
            <a:r>
              <a:rPr sz="3050" spc="-15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for  </a:t>
            </a:r>
            <a:r>
              <a:rPr sz="3050" spc="10" dirty="0">
                <a:latin typeface="RobotoRegular"/>
                <a:cs typeface="RobotoRegular"/>
              </a:rPr>
              <a:t>reference.</a:t>
            </a:r>
            <a:endParaRPr sz="3050">
              <a:latin typeface="RobotoRegular"/>
              <a:cs typeface="RobotoRegular"/>
            </a:endParaRPr>
          </a:p>
          <a:p>
            <a:pPr marL="50800">
              <a:lnSpc>
                <a:spcPct val="100000"/>
              </a:lnSpc>
              <a:spcBef>
                <a:spcPts val="690"/>
              </a:spcBef>
            </a:pPr>
            <a:r>
              <a:rPr sz="3050" u="heavy" spc="-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Nursing</a:t>
            </a:r>
            <a:r>
              <a:rPr sz="3050" u="heavy" spc="4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305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diagnosis:</a:t>
            </a:r>
            <a:endParaRPr sz="3050">
              <a:latin typeface="RobotoRegular"/>
              <a:cs typeface="RobotoRegular"/>
            </a:endParaRPr>
          </a:p>
          <a:p>
            <a:pPr marL="610235" marR="95885" indent="-560070">
              <a:lnSpc>
                <a:spcPts val="3310"/>
              </a:lnSpc>
              <a:spcBef>
                <a:spcPts val="1150"/>
              </a:spcBef>
              <a:tabLst>
                <a:tab pos="610235" algn="l"/>
              </a:tabLst>
            </a:pPr>
            <a:r>
              <a:rPr sz="4575" spc="37" baseline="2732" dirty="0">
                <a:latin typeface="RobotoRegular"/>
                <a:cs typeface="RobotoRegular"/>
              </a:rPr>
              <a:t>1.	</a:t>
            </a:r>
            <a:r>
              <a:rPr sz="3050" dirty="0">
                <a:latin typeface="RobotoRegular"/>
                <a:cs typeface="RobotoRegular"/>
              </a:rPr>
              <a:t>Fluid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10" dirty="0">
                <a:latin typeface="RobotoRegular"/>
                <a:cs typeface="RobotoRegular"/>
              </a:rPr>
              <a:t>electrolyte </a:t>
            </a:r>
            <a:r>
              <a:rPr sz="3050" spc="20" dirty="0">
                <a:latin typeface="RobotoRegular"/>
                <a:cs typeface="RobotoRegular"/>
              </a:rPr>
              <a:t>imbalance </a:t>
            </a:r>
            <a:r>
              <a:rPr sz="3050" spc="5" dirty="0">
                <a:latin typeface="RobotoRegular"/>
                <a:cs typeface="RobotoRegular"/>
              </a:rPr>
              <a:t>related to altered  </a:t>
            </a:r>
            <a:r>
              <a:rPr sz="3050" spc="15" dirty="0">
                <a:latin typeface="RobotoRegular"/>
                <a:cs typeface="RobotoRegular"/>
              </a:rPr>
              <a:t>glomerular</a:t>
            </a:r>
            <a:r>
              <a:rPr sz="3050" spc="-45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ﬁltration.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117" y="4577274"/>
            <a:ext cx="139065" cy="23749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650" spc="-5" dirty="0">
                <a:latin typeface="RobotoRegular"/>
                <a:cs typeface="RobotoRegular"/>
              </a:rPr>
              <a:t>•</a:t>
            </a:r>
            <a:endParaRPr sz="26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650" spc="-5" dirty="0">
                <a:latin typeface="RobotoRegular"/>
                <a:cs typeface="RobotoRegular"/>
              </a:rPr>
              <a:t>•</a:t>
            </a:r>
            <a:endParaRPr sz="26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650" spc="-5" dirty="0">
                <a:latin typeface="RobotoRegular"/>
                <a:cs typeface="RobotoRegular"/>
              </a:rPr>
              <a:t>•</a:t>
            </a:r>
            <a:endParaRPr sz="26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650" spc="-5" dirty="0">
                <a:latin typeface="RobotoRegular"/>
                <a:cs typeface="RobotoRegular"/>
              </a:rPr>
              <a:t>•</a:t>
            </a:r>
            <a:endParaRPr sz="26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650" spc="-5" dirty="0">
                <a:latin typeface="RobotoRegular"/>
                <a:cs typeface="RobotoRegular"/>
              </a:rPr>
              <a:t>•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6117" y="320905"/>
            <a:ext cx="8725535" cy="42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0375" algn="l"/>
              </a:tabLst>
            </a:pPr>
            <a:r>
              <a:rPr sz="3975" spc="-44" baseline="2096" dirty="0"/>
              <a:t>2.	</a:t>
            </a:r>
            <a:r>
              <a:rPr sz="2650" spc="10" dirty="0"/>
              <a:t>Altered </a:t>
            </a:r>
            <a:r>
              <a:rPr sz="2650" dirty="0"/>
              <a:t>nutrition </a:t>
            </a:r>
            <a:r>
              <a:rPr sz="2650" spc="-5" dirty="0"/>
              <a:t>less </a:t>
            </a:r>
            <a:r>
              <a:rPr sz="2650" spc="-10" dirty="0"/>
              <a:t>than </a:t>
            </a:r>
            <a:r>
              <a:rPr sz="2650" dirty="0"/>
              <a:t>body requirements </a:t>
            </a:r>
            <a:r>
              <a:rPr sz="2650" spc="5" dirty="0"/>
              <a:t>related</a:t>
            </a:r>
            <a:r>
              <a:rPr sz="2650" spc="-25" dirty="0"/>
              <a:t> </a:t>
            </a:r>
            <a:r>
              <a:rPr sz="2650" spc="5" dirty="0"/>
              <a:t>to</a:t>
            </a:r>
            <a:endParaRPr sz="2650"/>
          </a:p>
        </p:txBody>
      </p:sp>
      <p:sp>
        <p:nvSpPr>
          <p:cNvPr id="4" name="object 4"/>
          <p:cNvSpPr txBox="1"/>
          <p:nvPr/>
        </p:nvSpPr>
        <p:spPr>
          <a:xfrm>
            <a:off x="759565" y="390872"/>
            <a:ext cx="317690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275" spc="-97" baseline="-28064" dirty="0">
                <a:latin typeface="RobotoRegular"/>
                <a:cs typeface="RobotoRegular"/>
              </a:rPr>
              <a:t>.</a:t>
            </a:r>
            <a:r>
              <a:rPr sz="2650" spc="-65" dirty="0">
                <a:latin typeface="RobotoRegular"/>
                <a:cs typeface="RobotoRegular"/>
              </a:rPr>
              <a:t>nausea </a:t>
            </a:r>
            <a:r>
              <a:rPr sz="2650" spc="-5" dirty="0">
                <a:latin typeface="RobotoRegular"/>
                <a:cs typeface="RobotoRegular"/>
              </a:rPr>
              <a:t>&amp;</a:t>
            </a:r>
            <a:r>
              <a:rPr sz="2650" spc="5" dirty="0">
                <a:latin typeface="RobotoRegular"/>
                <a:cs typeface="RobotoRegular"/>
              </a:rPr>
              <a:t> </a:t>
            </a:r>
            <a:r>
              <a:rPr sz="2650" dirty="0">
                <a:latin typeface="RobotoRegular"/>
                <a:cs typeface="RobotoRegular"/>
              </a:rPr>
              <a:t>vomiting…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117" y="1073751"/>
            <a:ext cx="9252585" cy="354393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460375" indent="-448309">
              <a:lnSpc>
                <a:spcPct val="100000"/>
              </a:lnSpc>
              <a:spcBef>
                <a:spcPts val="620"/>
              </a:spcBef>
              <a:buAutoNum type="arabicPeriod" startAt="3"/>
              <a:tabLst>
                <a:tab pos="460375" algn="l"/>
                <a:tab pos="461009" algn="l"/>
              </a:tabLst>
            </a:pPr>
            <a:r>
              <a:rPr sz="2650" spc="-20" dirty="0">
                <a:latin typeface="RobotoRegular"/>
                <a:cs typeface="RobotoRegular"/>
              </a:rPr>
              <a:t>High </a:t>
            </a:r>
            <a:r>
              <a:rPr sz="2650" spc="-15" dirty="0">
                <a:latin typeface="RobotoRegular"/>
                <a:cs typeface="RobotoRegular"/>
              </a:rPr>
              <a:t>risk </a:t>
            </a:r>
            <a:r>
              <a:rPr sz="2650" spc="-5" dirty="0">
                <a:latin typeface="RobotoRegular"/>
                <a:cs typeface="RobotoRegular"/>
              </a:rPr>
              <a:t>for </a:t>
            </a:r>
            <a:r>
              <a:rPr sz="2650" spc="5" dirty="0">
                <a:latin typeface="RobotoRegular"/>
                <a:cs typeface="RobotoRegular"/>
              </a:rPr>
              <a:t>infection related to </a:t>
            </a:r>
            <a:r>
              <a:rPr sz="2650" spc="10" dirty="0">
                <a:latin typeface="RobotoRegular"/>
                <a:cs typeface="RobotoRegular"/>
              </a:rPr>
              <a:t>lowered</a:t>
            </a:r>
            <a:r>
              <a:rPr sz="2650" spc="105" dirty="0">
                <a:latin typeface="RobotoRegular"/>
                <a:cs typeface="RobotoRegular"/>
              </a:rPr>
              <a:t> </a:t>
            </a:r>
            <a:r>
              <a:rPr sz="2650" spc="-30" dirty="0">
                <a:latin typeface="RobotoRegular"/>
                <a:cs typeface="RobotoRegular"/>
              </a:rPr>
              <a:t>immunity...</a:t>
            </a:r>
            <a:endParaRPr sz="2650">
              <a:latin typeface="RobotoRegular"/>
              <a:cs typeface="RobotoRegular"/>
            </a:endParaRPr>
          </a:p>
          <a:p>
            <a:pPr marL="460375" marR="53975" indent="-448309">
              <a:lnSpc>
                <a:spcPts val="2750"/>
              </a:lnSpc>
              <a:spcBef>
                <a:spcPts val="970"/>
              </a:spcBef>
              <a:buAutoNum type="arabicPeriod" startAt="3"/>
              <a:tabLst>
                <a:tab pos="460375" algn="l"/>
                <a:tab pos="461009" algn="l"/>
              </a:tabLst>
            </a:pPr>
            <a:r>
              <a:rPr sz="2650" dirty="0">
                <a:latin typeface="RobotoRegular"/>
                <a:cs typeface="RobotoRegular"/>
              </a:rPr>
              <a:t>Knowledge </a:t>
            </a:r>
            <a:r>
              <a:rPr sz="2650" spc="15" dirty="0">
                <a:latin typeface="RobotoRegular"/>
                <a:cs typeface="RobotoRegular"/>
              </a:rPr>
              <a:t>deﬁcit </a:t>
            </a:r>
            <a:r>
              <a:rPr sz="2650" spc="10" dirty="0">
                <a:latin typeface="RobotoRegular"/>
                <a:cs typeface="RobotoRegular"/>
              </a:rPr>
              <a:t>on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-15" dirty="0">
                <a:latin typeface="RobotoRegular"/>
                <a:cs typeface="RobotoRegular"/>
              </a:rPr>
              <a:t>cause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-5" dirty="0">
                <a:latin typeface="RobotoRegular"/>
                <a:cs typeface="RobotoRegular"/>
              </a:rPr>
              <a:t>disease &amp; </a:t>
            </a:r>
            <a:r>
              <a:rPr sz="2650" dirty="0">
                <a:latin typeface="RobotoRegular"/>
                <a:cs typeface="RobotoRegular"/>
              </a:rPr>
              <a:t>treatment  </a:t>
            </a:r>
            <a:r>
              <a:rPr sz="2650" spc="-10" dirty="0">
                <a:latin typeface="RobotoRegular"/>
                <a:cs typeface="RobotoRegular"/>
              </a:rPr>
              <a:t>regimen…</a:t>
            </a:r>
            <a:endParaRPr sz="2650">
              <a:latin typeface="RobotoRegular"/>
              <a:cs typeface="RobotoRegular"/>
            </a:endParaRPr>
          </a:p>
          <a:p>
            <a:pPr marL="460375" marR="5080" indent="-448309">
              <a:lnSpc>
                <a:spcPts val="2750"/>
              </a:lnSpc>
              <a:spcBef>
                <a:spcPts val="950"/>
              </a:spcBef>
              <a:buAutoNum type="arabicPeriod" startAt="3"/>
              <a:tabLst>
                <a:tab pos="460375" algn="l"/>
                <a:tab pos="461009" algn="l"/>
              </a:tabLst>
            </a:pPr>
            <a:r>
              <a:rPr sz="2650" spc="10" dirty="0">
                <a:latin typeface="RobotoRegular"/>
                <a:cs typeface="RobotoRegular"/>
              </a:rPr>
              <a:t>Altered </a:t>
            </a:r>
            <a:r>
              <a:rPr sz="2650" spc="-10" dirty="0">
                <a:latin typeface="RobotoRegular"/>
                <a:cs typeface="RobotoRegular"/>
              </a:rPr>
              <a:t>breathing patterns </a:t>
            </a:r>
            <a:r>
              <a:rPr sz="2650" spc="5" dirty="0">
                <a:latin typeface="RobotoRegular"/>
                <a:cs typeface="RobotoRegular"/>
              </a:rPr>
              <a:t>related to </a:t>
            </a:r>
            <a:r>
              <a:rPr sz="2650" dirty="0">
                <a:latin typeface="RobotoRegular"/>
                <a:cs typeface="RobotoRegular"/>
              </a:rPr>
              <a:t>metabolic </a:t>
            </a:r>
            <a:r>
              <a:rPr sz="2650" spc="10" dirty="0">
                <a:latin typeface="RobotoRegular"/>
                <a:cs typeface="RobotoRegular"/>
              </a:rPr>
              <a:t>acidosis </a:t>
            </a:r>
            <a:r>
              <a:rPr sz="2650" spc="-10" dirty="0">
                <a:latin typeface="RobotoRegular"/>
                <a:cs typeface="RobotoRegular"/>
              </a:rPr>
              <a:t>as  </a:t>
            </a:r>
            <a:r>
              <a:rPr sz="2650" spc="20" dirty="0">
                <a:latin typeface="RobotoRegular"/>
                <a:cs typeface="RobotoRegular"/>
              </a:rPr>
              <a:t>evidenced </a:t>
            </a:r>
            <a:r>
              <a:rPr sz="2650" spc="-30" dirty="0">
                <a:latin typeface="RobotoRegular"/>
                <a:cs typeface="RobotoRegular"/>
              </a:rPr>
              <a:t>by </a:t>
            </a:r>
            <a:r>
              <a:rPr sz="2650" dirty="0">
                <a:latin typeface="RobotoRegular"/>
                <a:cs typeface="RobotoRegular"/>
              </a:rPr>
              <a:t>increased</a:t>
            </a:r>
            <a:r>
              <a:rPr sz="2650" spc="80" dirty="0">
                <a:latin typeface="RobotoRegular"/>
                <a:cs typeface="RobotoRegular"/>
              </a:rPr>
              <a:t> </a:t>
            </a:r>
            <a:r>
              <a:rPr sz="2650" spc="-10" dirty="0">
                <a:latin typeface="RobotoRegular"/>
                <a:cs typeface="RobotoRegular"/>
              </a:rPr>
              <a:t>respiration…</a:t>
            </a:r>
            <a:endParaRPr sz="2650">
              <a:latin typeface="RobotoRegular"/>
              <a:cs typeface="RobotoRegular"/>
            </a:endParaRPr>
          </a:p>
          <a:p>
            <a:pPr marL="460375" indent="-448309">
              <a:lnSpc>
                <a:spcPct val="100000"/>
              </a:lnSpc>
              <a:spcBef>
                <a:spcPts val="505"/>
              </a:spcBef>
              <a:buAutoNum type="arabicPeriod" startAt="3"/>
              <a:tabLst>
                <a:tab pos="460375" algn="l"/>
                <a:tab pos="461009" algn="l"/>
              </a:tabLst>
            </a:pPr>
            <a:r>
              <a:rPr sz="2650" spc="-5" dirty="0">
                <a:latin typeface="RobotoRegular"/>
                <a:cs typeface="RobotoRegular"/>
              </a:rPr>
              <a:t>Risk for </a:t>
            </a:r>
            <a:r>
              <a:rPr sz="2650" spc="-10" dirty="0">
                <a:latin typeface="RobotoRegular"/>
                <a:cs typeface="RobotoRegular"/>
              </a:rPr>
              <a:t>impaired </a:t>
            </a:r>
            <a:r>
              <a:rPr sz="2650" spc="-15" dirty="0">
                <a:latin typeface="RobotoRegular"/>
                <a:cs typeface="RobotoRegular"/>
              </a:rPr>
              <a:t>skin </a:t>
            </a:r>
            <a:r>
              <a:rPr sz="2650" spc="-5" dirty="0">
                <a:latin typeface="RobotoRegular"/>
                <a:cs typeface="RobotoRegular"/>
              </a:rPr>
              <a:t>integrity </a:t>
            </a:r>
            <a:r>
              <a:rPr sz="2650" spc="5" dirty="0">
                <a:latin typeface="RobotoRegular"/>
                <a:cs typeface="RobotoRegular"/>
              </a:rPr>
              <a:t>related to</a:t>
            </a:r>
            <a:r>
              <a:rPr sz="2650" spc="95" dirty="0">
                <a:latin typeface="RobotoRegular"/>
                <a:cs typeface="RobotoRegular"/>
              </a:rPr>
              <a:t> </a:t>
            </a:r>
            <a:r>
              <a:rPr sz="2650" spc="10" dirty="0">
                <a:latin typeface="RobotoRegular"/>
                <a:cs typeface="RobotoRegular"/>
              </a:rPr>
              <a:t>edema…</a:t>
            </a:r>
            <a:endParaRPr sz="2650">
              <a:latin typeface="RobotoRegular"/>
              <a:cs typeface="RobotoRegular"/>
            </a:endParaRPr>
          </a:p>
          <a:p>
            <a:pPr marL="12700" marR="163195">
              <a:lnSpc>
                <a:spcPct val="116300"/>
              </a:lnSpc>
              <a:buAutoNum type="arabicPeriod" startAt="3"/>
              <a:tabLst>
                <a:tab pos="460375" algn="l"/>
                <a:tab pos="461009" algn="l"/>
              </a:tabLst>
            </a:pPr>
            <a:r>
              <a:rPr sz="2650" spc="5" dirty="0">
                <a:latin typeface="RobotoRegular"/>
                <a:cs typeface="RobotoRegular"/>
              </a:rPr>
              <a:t>Anxiety related to </a:t>
            </a:r>
            <a:r>
              <a:rPr sz="2650" spc="-15" dirty="0">
                <a:latin typeface="RobotoRegular"/>
                <a:cs typeface="RobotoRegular"/>
              </a:rPr>
              <a:t>unknown </a:t>
            </a:r>
            <a:r>
              <a:rPr sz="2650" spc="5" dirty="0">
                <a:latin typeface="RobotoRegular"/>
                <a:cs typeface="RobotoRegular"/>
              </a:rPr>
              <a:t>outcome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5" dirty="0">
                <a:latin typeface="RobotoRegular"/>
                <a:cs typeface="RobotoRegular"/>
              </a:rPr>
              <a:t>disease </a:t>
            </a:r>
            <a:r>
              <a:rPr sz="2650" spc="-10" dirty="0">
                <a:latin typeface="RobotoRegular"/>
                <a:cs typeface="RobotoRegular"/>
              </a:rPr>
              <a:t>process… </a:t>
            </a:r>
            <a:r>
              <a:rPr sz="2650" u="heavy" spc="-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650" u="heavy" spc="-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Goals: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3911" y="4592124"/>
            <a:ext cx="5283200" cy="237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2650" spc="-5" dirty="0">
                <a:latin typeface="RobotoRegular"/>
                <a:cs typeface="RobotoRegular"/>
              </a:rPr>
              <a:t>Maintain </a:t>
            </a:r>
            <a:r>
              <a:rPr sz="2650" dirty="0">
                <a:latin typeface="RobotoRegular"/>
                <a:cs typeface="RobotoRegular"/>
              </a:rPr>
              <a:t>ﬂuid </a:t>
            </a:r>
            <a:r>
              <a:rPr sz="2650" spc="-5" dirty="0">
                <a:latin typeface="RobotoRegular"/>
                <a:cs typeface="RobotoRegular"/>
              </a:rPr>
              <a:t>&amp; </a:t>
            </a:r>
            <a:r>
              <a:rPr sz="2650" spc="10" dirty="0">
                <a:latin typeface="RobotoRegular"/>
                <a:cs typeface="RobotoRegular"/>
              </a:rPr>
              <a:t>electrolyte </a:t>
            </a:r>
            <a:r>
              <a:rPr sz="2650" spc="-10" dirty="0">
                <a:latin typeface="RobotoRegular"/>
                <a:cs typeface="RobotoRegular"/>
              </a:rPr>
              <a:t>balance  </a:t>
            </a:r>
            <a:r>
              <a:rPr sz="2650" spc="-5" dirty="0">
                <a:latin typeface="RobotoRegular"/>
                <a:cs typeface="RobotoRegular"/>
              </a:rPr>
              <a:t>Maintain </a:t>
            </a:r>
            <a:r>
              <a:rPr sz="2650" spc="-10" dirty="0">
                <a:latin typeface="RobotoRegular"/>
                <a:cs typeface="RobotoRegular"/>
              </a:rPr>
              <a:t>normal </a:t>
            </a:r>
            <a:r>
              <a:rPr sz="2650" spc="-5" dirty="0">
                <a:latin typeface="RobotoRegular"/>
                <a:cs typeface="RobotoRegular"/>
              </a:rPr>
              <a:t>nutritional </a:t>
            </a:r>
            <a:r>
              <a:rPr sz="2650" spc="-15" dirty="0">
                <a:latin typeface="RobotoRegular"/>
                <a:cs typeface="RobotoRegular"/>
              </a:rPr>
              <a:t>status  </a:t>
            </a:r>
            <a:r>
              <a:rPr sz="2650" dirty="0">
                <a:latin typeface="RobotoRegular"/>
                <a:cs typeface="RobotoRegular"/>
              </a:rPr>
              <a:t>Prevent</a:t>
            </a:r>
            <a:r>
              <a:rPr sz="2650" spc="15" dirty="0">
                <a:latin typeface="RobotoRegular"/>
                <a:cs typeface="RobotoRegular"/>
              </a:rPr>
              <a:t> </a:t>
            </a:r>
            <a:r>
              <a:rPr sz="2650" spc="5" dirty="0">
                <a:latin typeface="RobotoRegular"/>
                <a:cs typeface="RobotoRegular"/>
              </a:rPr>
              <a:t>infection</a:t>
            </a:r>
            <a:endParaRPr sz="2650">
              <a:latin typeface="RobotoRegular"/>
              <a:cs typeface="RobotoRegular"/>
            </a:endParaRPr>
          </a:p>
          <a:p>
            <a:pPr marL="12700" marR="1983105">
              <a:lnSpc>
                <a:spcPct val="116300"/>
              </a:lnSpc>
            </a:pPr>
            <a:r>
              <a:rPr sz="2650" spc="-5" dirty="0">
                <a:latin typeface="RobotoRegular"/>
                <a:cs typeface="RobotoRegular"/>
              </a:rPr>
              <a:t>Maintain </a:t>
            </a:r>
            <a:r>
              <a:rPr sz="2650" spc="-15" dirty="0">
                <a:latin typeface="RobotoRegular"/>
                <a:cs typeface="RobotoRegular"/>
              </a:rPr>
              <a:t>skin</a:t>
            </a:r>
            <a:r>
              <a:rPr sz="2650" spc="-90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integrity  </a:t>
            </a:r>
            <a:r>
              <a:rPr sz="2650" spc="5" dirty="0">
                <a:latin typeface="RobotoRegular"/>
                <a:cs typeface="RobotoRegular"/>
              </a:rPr>
              <a:t>Allay</a:t>
            </a:r>
            <a:r>
              <a:rPr sz="2650" spc="-40" dirty="0">
                <a:latin typeface="RobotoRegular"/>
                <a:cs typeface="RobotoRegular"/>
              </a:rPr>
              <a:t> </a:t>
            </a:r>
            <a:r>
              <a:rPr sz="2650" spc="-20" dirty="0">
                <a:latin typeface="RobotoRegular"/>
                <a:cs typeface="RobotoRegular"/>
              </a:rPr>
              <a:t>anxiety.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162" y="233586"/>
            <a:ext cx="2299970" cy="4787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u="heavy" spc="-35" dirty="0">
                <a:uFill>
                  <a:solidFill>
                    <a:srgbClr val="000000"/>
                  </a:solidFill>
                </a:uFill>
              </a:rPr>
              <a:t>I</a:t>
            </a:r>
            <a:r>
              <a:rPr sz="2950" u="heavy" spc="20" dirty="0">
                <a:uFill>
                  <a:solidFill>
                    <a:srgbClr val="000000"/>
                  </a:solidFill>
                </a:uFill>
              </a:rPr>
              <a:t>nt</a:t>
            </a:r>
            <a:r>
              <a:rPr sz="2950" u="heavy" spc="-25" dirty="0">
                <a:uFill>
                  <a:solidFill>
                    <a:srgbClr val="000000"/>
                  </a:solidFill>
                </a:uFill>
              </a:rPr>
              <a:t>e</a:t>
            </a:r>
            <a:r>
              <a:rPr sz="2950" u="heavy" spc="-15" dirty="0">
                <a:uFill>
                  <a:solidFill>
                    <a:srgbClr val="000000"/>
                  </a:solidFill>
                </a:uFill>
              </a:rPr>
              <a:t>r</a:t>
            </a:r>
            <a:r>
              <a:rPr sz="2950" u="heavy" dirty="0">
                <a:uFill>
                  <a:solidFill>
                    <a:srgbClr val="000000"/>
                  </a:solidFill>
                </a:uFill>
              </a:rPr>
              <a:t>v</a:t>
            </a:r>
            <a:r>
              <a:rPr sz="2950" u="heavy" spc="-25" dirty="0">
                <a:uFill>
                  <a:solidFill>
                    <a:srgbClr val="000000"/>
                  </a:solidFill>
                </a:uFill>
              </a:rPr>
              <a:t>e</a:t>
            </a:r>
            <a:r>
              <a:rPr sz="2950" u="heavy" spc="20" dirty="0">
                <a:uFill>
                  <a:solidFill>
                    <a:srgbClr val="000000"/>
                  </a:solidFill>
                </a:uFill>
              </a:rPr>
              <a:t>nt</a:t>
            </a:r>
            <a:r>
              <a:rPr sz="2950" u="heavy" spc="50" dirty="0">
                <a:uFill>
                  <a:solidFill>
                    <a:srgbClr val="000000"/>
                  </a:solidFill>
                </a:uFill>
              </a:rPr>
              <a:t>i</a:t>
            </a:r>
            <a:r>
              <a:rPr sz="2950" u="heavy" spc="-35" dirty="0">
                <a:uFill>
                  <a:solidFill>
                    <a:srgbClr val="000000"/>
                  </a:solidFill>
                </a:uFill>
              </a:rPr>
              <a:t>o</a:t>
            </a:r>
            <a:r>
              <a:rPr sz="2950" u="heavy" spc="15" dirty="0">
                <a:uFill>
                  <a:solidFill>
                    <a:srgbClr val="000000"/>
                  </a:solidFill>
                </a:uFill>
              </a:rPr>
              <a:t>ns</a:t>
            </a:r>
            <a:r>
              <a:rPr sz="2950" u="heavy" spc="5" dirty="0">
                <a:uFill>
                  <a:solidFill>
                    <a:srgbClr val="000000"/>
                  </a:solidFill>
                </a:uFill>
              </a:rPr>
              <a:t>:</a:t>
            </a:r>
            <a:endParaRPr sz="2950"/>
          </a:p>
        </p:txBody>
      </p:sp>
      <p:sp>
        <p:nvSpPr>
          <p:cNvPr id="3" name="object 3"/>
          <p:cNvSpPr txBox="1"/>
          <p:nvPr/>
        </p:nvSpPr>
        <p:spPr>
          <a:xfrm>
            <a:off x="332762" y="536446"/>
            <a:ext cx="813371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5590" indent="-238125">
              <a:lnSpc>
                <a:spcPct val="100000"/>
              </a:lnSpc>
              <a:spcBef>
                <a:spcPts val="95"/>
              </a:spcBef>
              <a:buChar char="•"/>
              <a:tabLst>
                <a:tab pos="276225" algn="l"/>
              </a:tabLst>
            </a:pPr>
            <a:r>
              <a:rPr sz="2950" spc="-150" dirty="0">
                <a:latin typeface="RobotoRegular"/>
                <a:cs typeface="RobotoRegular"/>
              </a:rPr>
              <a:t>M</a:t>
            </a:r>
            <a:r>
              <a:rPr sz="7275" spc="-225" baseline="-14891" dirty="0">
                <a:latin typeface="RobotoRegular"/>
                <a:cs typeface="RobotoRegular"/>
              </a:rPr>
              <a:t>.</a:t>
            </a:r>
            <a:r>
              <a:rPr sz="2950" spc="-150" dirty="0">
                <a:latin typeface="RobotoRegular"/>
                <a:cs typeface="RobotoRegular"/>
              </a:rPr>
              <a:t>onitor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15" dirty="0">
                <a:latin typeface="RobotoRegular"/>
                <a:cs typeface="RobotoRegular"/>
              </a:rPr>
              <a:t>patients </a:t>
            </a:r>
            <a:r>
              <a:rPr sz="2950" spc="5" dirty="0">
                <a:latin typeface="RobotoRegular"/>
                <a:cs typeface="RobotoRegular"/>
              </a:rPr>
              <a:t>serum </a:t>
            </a:r>
            <a:r>
              <a:rPr sz="2950" spc="10" dirty="0">
                <a:latin typeface="RobotoRegular"/>
                <a:cs typeface="RobotoRegular"/>
              </a:rPr>
              <a:t>electrolyte levels</a:t>
            </a:r>
            <a:r>
              <a:rPr sz="2950" spc="305" dirty="0">
                <a:latin typeface="RobotoRegular"/>
                <a:cs typeface="RobotoRegular"/>
              </a:rPr>
              <a:t> </a:t>
            </a:r>
            <a:r>
              <a:rPr sz="2950" spc="15" dirty="0">
                <a:latin typeface="RobotoRegular"/>
                <a:cs typeface="RobotoRegular"/>
              </a:rPr>
              <a:t>&amp;</a:t>
            </a:r>
            <a:endParaRPr sz="29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162" y="1092791"/>
            <a:ext cx="9391650" cy="611060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50190">
              <a:lnSpc>
                <a:spcPct val="100000"/>
              </a:lnSpc>
              <a:spcBef>
                <a:spcPts val="810"/>
              </a:spcBef>
            </a:pPr>
            <a:r>
              <a:rPr sz="2950" spc="20" dirty="0">
                <a:latin typeface="RobotoRegular"/>
                <a:cs typeface="RobotoRegular"/>
              </a:rPr>
              <a:t>physical </a:t>
            </a:r>
            <a:r>
              <a:rPr sz="2950" spc="15" dirty="0">
                <a:latin typeface="RobotoRegular"/>
                <a:cs typeface="RobotoRegular"/>
              </a:rPr>
              <a:t>indicators </a:t>
            </a:r>
            <a:r>
              <a:rPr sz="2950" spc="-15" dirty="0">
                <a:latin typeface="RobotoRegular"/>
                <a:cs typeface="RobotoRegular"/>
              </a:rPr>
              <a:t>of</a:t>
            </a:r>
            <a:r>
              <a:rPr sz="2950" spc="85" dirty="0">
                <a:latin typeface="RobotoRegular"/>
                <a:cs typeface="RobotoRegular"/>
              </a:rPr>
              <a:t> </a:t>
            </a:r>
            <a:r>
              <a:rPr sz="2950" spc="15" dirty="0">
                <a:latin typeface="RobotoRegular"/>
                <a:cs typeface="RobotoRegular"/>
              </a:rPr>
              <a:t>complications.</a:t>
            </a:r>
            <a:endParaRPr sz="2950">
              <a:latin typeface="RobotoRegular"/>
              <a:cs typeface="RobotoRegular"/>
            </a:endParaRPr>
          </a:p>
          <a:p>
            <a:pPr marL="250190" marR="292100" indent="-238125">
              <a:lnSpc>
                <a:spcPts val="3200"/>
              </a:lnSpc>
              <a:spcBef>
                <a:spcPts val="1110"/>
              </a:spcBef>
              <a:buChar char="•"/>
              <a:tabLst>
                <a:tab pos="250825" algn="l"/>
              </a:tabLst>
            </a:pPr>
            <a:r>
              <a:rPr sz="2950" spc="-5" dirty="0">
                <a:latin typeface="RobotoRegular"/>
                <a:cs typeface="RobotoRegular"/>
              </a:rPr>
              <a:t>Parenteral </a:t>
            </a:r>
            <a:r>
              <a:rPr sz="2950" spc="15" dirty="0">
                <a:latin typeface="RobotoRegular"/>
                <a:cs typeface="RobotoRegular"/>
              </a:rPr>
              <a:t>solutions &amp; </a:t>
            </a:r>
            <a:r>
              <a:rPr sz="2950" spc="-25" dirty="0">
                <a:latin typeface="RobotoRegular"/>
                <a:cs typeface="RobotoRegular"/>
              </a:rPr>
              <a:t>oral </a:t>
            </a:r>
            <a:r>
              <a:rPr sz="2950" spc="30" dirty="0">
                <a:latin typeface="RobotoRegular"/>
                <a:cs typeface="RobotoRegular"/>
              </a:rPr>
              <a:t>intake </a:t>
            </a:r>
            <a:r>
              <a:rPr sz="2950" spc="15" dirty="0">
                <a:latin typeface="RobotoRegular"/>
                <a:cs typeface="RobotoRegular"/>
              </a:rPr>
              <a:t>should </a:t>
            </a:r>
            <a:r>
              <a:rPr sz="2950" spc="5" dirty="0">
                <a:latin typeface="RobotoRegular"/>
                <a:cs typeface="RobotoRegular"/>
              </a:rPr>
              <a:t>be </a:t>
            </a:r>
            <a:r>
              <a:rPr sz="2950" spc="10" dirty="0">
                <a:latin typeface="RobotoRegular"/>
                <a:cs typeface="RobotoRegular"/>
              </a:rPr>
              <a:t>carefully  </a:t>
            </a:r>
            <a:r>
              <a:rPr sz="2950" spc="5" dirty="0">
                <a:latin typeface="RobotoRegular"/>
                <a:cs typeface="RobotoRegular"/>
              </a:rPr>
              <a:t>selected according </a:t>
            </a:r>
            <a:r>
              <a:rPr sz="2950" spc="15" dirty="0">
                <a:latin typeface="RobotoRegular"/>
                <a:cs typeface="RobotoRegular"/>
              </a:rPr>
              <a:t>to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15" dirty="0">
                <a:latin typeface="RobotoRegular"/>
                <a:cs typeface="RobotoRegular"/>
              </a:rPr>
              <a:t>patients ﬂuid &amp; </a:t>
            </a:r>
            <a:r>
              <a:rPr sz="2950" spc="10" dirty="0">
                <a:latin typeface="RobotoRegular"/>
                <a:cs typeface="RobotoRegular"/>
              </a:rPr>
              <a:t>electrolyte  </a:t>
            </a:r>
            <a:r>
              <a:rPr sz="2950" spc="20" dirty="0">
                <a:latin typeface="RobotoRegular"/>
                <a:cs typeface="RobotoRegular"/>
              </a:rPr>
              <a:t>status.</a:t>
            </a:r>
            <a:endParaRPr sz="2950">
              <a:latin typeface="RobotoRegular"/>
              <a:cs typeface="RobotoRegular"/>
            </a:endParaRPr>
          </a:p>
          <a:p>
            <a:pPr marL="250190" marR="323215" indent="-238125">
              <a:lnSpc>
                <a:spcPts val="3200"/>
              </a:lnSpc>
              <a:spcBef>
                <a:spcPts val="1050"/>
              </a:spcBef>
              <a:buChar char="•"/>
              <a:tabLst>
                <a:tab pos="250825" algn="l"/>
              </a:tabLst>
            </a:pPr>
            <a:r>
              <a:rPr sz="2950" spc="15" dirty="0">
                <a:latin typeface="RobotoRegular"/>
                <a:cs typeface="RobotoRegular"/>
              </a:rPr>
              <a:t>Monitor patients cardiac </a:t>
            </a:r>
            <a:r>
              <a:rPr sz="2950" spc="5" dirty="0">
                <a:latin typeface="RobotoRegular"/>
                <a:cs typeface="RobotoRegular"/>
              </a:rPr>
              <a:t>function </a:t>
            </a:r>
            <a:r>
              <a:rPr sz="2950" spc="15" dirty="0">
                <a:latin typeface="RobotoRegular"/>
                <a:cs typeface="RobotoRegular"/>
              </a:rPr>
              <a:t>&amp; musculoskeletal  </a:t>
            </a:r>
            <a:r>
              <a:rPr sz="2950" spc="25" dirty="0">
                <a:latin typeface="RobotoRegular"/>
                <a:cs typeface="RobotoRegular"/>
              </a:rPr>
              <a:t>status </a:t>
            </a:r>
            <a:r>
              <a:rPr sz="2950" spc="10" dirty="0">
                <a:latin typeface="RobotoRegular"/>
                <a:cs typeface="RobotoRegular"/>
              </a:rPr>
              <a:t>closely </a:t>
            </a:r>
            <a:r>
              <a:rPr sz="2950" spc="-20" dirty="0">
                <a:latin typeface="RobotoRegular"/>
                <a:cs typeface="RobotoRegular"/>
              </a:rPr>
              <a:t>for </a:t>
            </a:r>
            <a:r>
              <a:rPr sz="2950" spc="20" dirty="0">
                <a:latin typeface="RobotoRegular"/>
                <a:cs typeface="RobotoRegular"/>
              </a:rPr>
              <a:t>signs </a:t>
            </a:r>
            <a:r>
              <a:rPr sz="2950" spc="-15" dirty="0">
                <a:latin typeface="RobotoRegular"/>
                <a:cs typeface="RobotoRegular"/>
              </a:rPr>
              <a:t>of</a:t>
            </a:r>
            <a:r>
              <a:rPr sz="2950" spc="125" dirty="0">
                <a:latin typeface="RobotoRegular"/>
                <a:cs typeface="RobotoRegular"/>
              </a:rPr>
              <a:t> </a:t>
            </a:r>
            <a:r>
              <a:rPr sz="2950" spc="20" dirty="0">
                <a:latin typeface="RobotoRegular"/>
                <a:cs typeface="RobotoRegular"/>
              </a:rPr>
              <a:t>hyperkalemia.</a:t>
            </a:r>
            <a:endParaRPr sz="2950">
              <a:latin typeface="RobotoRegular"/>
              <a:cs typeface="RobotoRegular"/>
            </a:endParaRPr>
          </a:p>
          <a:p>
            <a:pPr marL="250190" marR="5080" indent="-238125">
              <a:lnSpc>
                <a:spcPts val="3200"/>
              </a:lnSpc>
              <a:spcBef>
                <a:spcPts val="1050"/>
              </a:spcBef>
              <a:buChar char="•"/>
              <a:tabLst>
                <a:tab pos="250825" algn="l"/>
              </a:tabLst>
            </a:pPr>
            <a:r>
              <a:rPr sz="2950" spc="15" dirty="0">
                <a:latin typeface="RobotoRegular"/>
                <a:cs typeface="RobotoRegular"/>
              </a:rPr>
              <a:t>Monitor ﬂuid </a:t>
            </a:r>
            <a:r>
              <a:rPr sz="2950" spc="25" dirty="0">
                <a:latin typeface="RobotoRegular"/>
                <a:cs typeface="RobotoRegular"/>
              </a:rPr>
              <a:t>status </a:t>
            </a:r>
            <a:r>
              <a:rPr sz="2950" dirty="0">
                <a:latin typeface="RobotoRegular"/>
                <a:cs typeface="RobotoRegular"/>
              </a:rPr>
              <a:t>by </a:t>
            </a:r>
            <a:r>
              <a:rPr sz="2950" spc="25" dirty="0">
                <a:latin typeface="RobotoRegular"/>
                <a:cs typeface="RobotoRegular"/>
              </a:rPr>
              <a:t>paying </a:t>
            </a:r>
            <a:r>
              <a:rPr sz="2950" spc="10" dirty="0">
                <a:latin typeface="RobotoRegular"/>
                <a:cs typeface="RobotoRegular"/>
              </a:rPr>
              <a:t>close </a:t>
            </a:r>
            <a:r>
              <a:rPr sz="2950" spc="15" dirty="0">
                <a:latin typeface="RobotoRegular"/>
                <a:cs typeface="RobotoRegular"/>
              </a:rPr>
              <a:t>attention to ﬂuid  </a:t>
            </a:r>
            <a:r>
              <a:rPr sz="2950" spc="20" dirty="0">
                <a:latin typeface="RobotoRegular"/>
                <a:cs typeface="RobotoRegular"/>
              </a:rPr>
              <a:t>intake, urine </a:t>
            </a:r>
            <a:r>
              <a:rPr sz="2950" spc="5" dirty="0">
                <a:latin typeface="RobotoRegular"/>
                <a:cs typeface="RobotoRegular"/>
              </a:rPr>
              <a:t>output, edema, </a:t>
            </a:r>
            <a:r>
              <a:rPr sz="2950" spc="10" dirty="0">
                <a:latin typeface="RobotoRegular"/>
                <a:cs typeface="RobotoRegular"/>
              </a:rPr>
              <a:t>distention </a:t>
            </a:r>
            <a:r>
              <a:rPr sz="2950" spc="-15" dirty="0">
                <a:latin typeface="RobotoRegular"/>
                <a:cs typeface="RobotoRegular"/>
              </a:rPr>
              <a:t>of </a:t>
            </a:r>
            <a:r>
              <a:rPr sz="2950" spc="10" dirty="0">
                <a:latin typeface="RobotoRegular"/>
                <a:cs typeface="RobotoRegular"/>
              </a:rPr>
              <a:t>jugular veins,  </a:t>
            </a:r>
            <a:r>
              <a:rPr sz="2950" spc="5" dirty="0">
                <a:latin typeface="RobotoRegular"/>
                <a:cs typeface="RobotoRegular"/>
              </a:rPr>
              <a:t>alterations </a:t>
            </a:r>
            <a:r>
              <a:rPr sz="2950" spc="30" dirty="0">
                <a:latin typeface="RobotoRegular"/>
                <a:cs typeface="RobotoRegular"/>
              </a:rPr>
              <a:t>in heart </a:t>
            </a:r>
            <a:r>
              <a:rPr sz="2950" spc="15" dirty="0">
                <a:latin typeface="RobotoRegular"/>
                <a:cs typeface="RobotoRegular"/>
              </a:rPr>
              <a:t>&amp; </a:t>
            </a:r>
            <a:r>
              <a:rPr sz="2950" spc="5" dirty="0">
                <a:latin typeface="RobotoRegular"/>
                <a:cs typeface="RobotoRegular"/>
              </a:rPr>
              <a:t>breath sounds </a:t>
            </a:r>
            <a:r>
              <a:rPr sz="2950" spc="25" dirty="0">
                <a:latin typeface="RobotoRegular"/>
                <a:cs typeface="RobotoRegular"/>
              </a:rPr>
              <a:t>and </a:t>
            </a:r>
            <a:r>
              <a:rPr sz="2950" spc="10" dirty="0">
                <a:latin typeface="RobotoRegular"/>
                <a:cs typeface="RobotoRegular"/>
              </a:rPr>
              <a:t>increased  </a:t>
            </a:r>
            <a:r>
              <a:rPr sz="2950" spc="20" dirty="0">
                <a:latin typeface="RobotoRegular"/>
                <a:cs typeface="RobotoRegular"/>
              </a:rPr>
              <a:t>diﬃculty </a:t>
            </a:r>
            <a:r>
              <a:rPr sz="2950" spc="30" dirty="0">
                <a:latin typeface="RobotoRegular"/>
                <a:cs typeface="RobotoRegular"/>
              </a:rPr>
              <a:t>in</a:t>
            </a:r>
            <a:r>
              <a:rPr sz="2950" spc="90" dirty="0">
                <a:latin typeface="RobotoRegular"/>
                <a:cs typeface="RobotoRegular"/>
              </a:rPr>
              <a:t> </a:t>
            </a:r>
            <a:r>
              <a:rPr sz="2950" spc="10" dirty="0">
                <a:latin typeface="RobotoRegular"/>
                <a:cs typeface="RobotoRegular"/>
              </a:rPr>
              <a:t>breathing.</a:t>
            </a:r>
            <a:endParaRPr sz="2950">
              <a:latin typeface="RobotoRegular"/>
              <a:cs typeface="RobotoRegular"/>
            </a:endParaRPr>
          </a:p>
          <a:p>
            <a:pPr marL="250190" indent="-238125">
              <a:lnSpc>
                <a:spcPct val="100000"/>
              </a:lnSpc>
              <a:spcBef>
                <a:spcPts val="655"/>
              </a:spcBef>
              <a:buChar char="•"/>
              <a:tabLst>
                <a:tab pos="250825" algn="l"/>
              </a:tabLst>
            </a:pPr>
            <a:r>
              <a:rPr sz="2950" dirty="0">
                <a:latin typeface="RobotoRegular"/>
                <a:cs typeface="RobotoRegular"/>
              </a:rPr>
              <a:t>Accurate </a:t>
            </a:r>
            <a:r>
              <a:rPr sz="2950" spc="25" dirty="0">
                <a:latin typeface="RobotoRegular"/>
                <a:cs typeface="RobotoRegular"/>
              </a:rPr>
              <a:t>daily</a:t>
            </a:r>
            <a:r>
              <a:rPr sz="2950" spc="65" dirty="0">
                <a:latin typeface="RobotoRegular"/>
                <a:cs typeface="RobotoRegular"/>
              </a:rPr>
              <a:t> </a:t>
            </a:r>
            <a:r>
              <a:rPr sz="2950" spc="10" dirty="0">
                <a:latin typeface="RobotoRegular"/>
                <a:cs typeface="RobotoRegular"/>
              </a:rPr>
              <a:t>weighing.</a:t>
            </a:r>
            <a:endParaRPr sz="2950">
              <a:latin typeface="RobotoRegular"/>
              <a:cs typeface="RobotoRegular"/>
            </a:endParaRPr>
          </a:p>
          <a:p>
            <a:pPr marL="250190" marR="459740" indent="-238125">
              <a:lnSpc>
                <a:spcPts val="3200"/>
              </a:lnSpc>
              <a:spcBef>
                <a:spcPts val="1110"/>
              </a:spcBef>
              <a:buChar char="•"/>
              <a:tabLst>
                <a:tab pos="250825" algn="l"/>
              </a:tabLst>
            </a:pPr>
            <a:r>
              <a:rPr sz="2950" spc="15" dirty="0">
                <a:latin typeface="RobotoRegular"/>
                <a:cs typeface="RobotoRegular"/>
              </a:rPr>
              <a:t>Hyperkalemia </a:t>
            </a:r>
            <a:r>
              <a:rPr sz="2950" spc="30" dirty="0">
                <a:latin typeface="RobotoRegular"/>
                <a:cs typeface="RobotoRegular"/>
              </a:rPr>
              <a:t>is </a:t>
            </a:r>
            <a:r>
              <a:rPr sz="2950" spc="5" dirty="0">
                <a:latin typeface="RobotoRegular"/>
                <a:cs typeface="RobotoRegular"/>
              </a:rPr>
              <a:t>treated </a:t>
            </a:r>
            <a:r>
              <a:rPr sz="2950" spc="15" dirty="0">
                <a:latin typeface="RobotoRegular"/>
                <a:cs typeface="RobotoRegular"/>
              </a:rPr>
              <a:t>with </a:t>
            </a:r>
            <a:r>
              <a:rPr sz="2950" spc="-5" dirty="0">
                <a:latin typeface="RobotoRegular"/>
                <a:cs typeface="RobotoRegular"/>
              </a:rPr>
              <a:t>50%dextrose, </a:t>
            </a:r>
            <a:r>
              <a:rPr sz="2950" spc="30" dirty="0">
                <a:latin typeface="RobotoRegular"/>
                <a:cs typeface="RobotoRegular"/>
              </a:rPr>
              <a:t>insulin </a:t>
            </a:r>
            <a:r>
              <a:rPr sz="2950" spc="15" dirty="0">
                <a:latin typeface="RobotoRegular"/>
                <a:cs typeface="RobotoRegular"/>
              </a:rPr>
              <a:t>&amp;  </a:t>
            </a:r>
            <a:r>
              <a:rPr sz="2950" spc="25" dirty="0">
                <a:latin typeface="RobotoRegular"/>
                <a:cs typeface="RobotoRegular"/>
              </a:rPr>
              <a:t>calcium </a:t>
            </a:r>
            <a:r>
              <a:rPr sz="2950" spc="15" dirty="0">
                <a:latin typeface="RobotoRegular"/>
                <a:cs typeface="RobotoRegular"/>
              </a:rPr>
              <a:t>gluconate </a:t>
            </a:r>
            <a:r>
              <a:rPr sz="2950" spc="10" dirty="0">
                <a:latin typeface="RobotoRegular"/>
                <a:cs typeface="RobotoRegular"/>
              </a:rPr>
              <a:t>( </a:t>
            </a:r>
            <a:r>
              <a:rPr sz="2950" spc="15" dirty="0">
                <a:latin typeface="RobotoRegular"/>
                <a:cs typeface="RobotoRegular"/>
              </a:rPr>
              <a:t>potassium </a:t>
            </a:r>
            <a:r>
              <a:rPr sz="2950" spc="10" dirty="0">
                <a:latin typeface="RobotoRegular"/>
                <a:cs typeface="RobotoRegular"/>
              </a:rPr>
              <a:t>binding) </a:t>
            </a:r>
            <a:r>
              <a:rPr sz="2950" spc="-15" dirty="0">
                <a:latin typeface="RobotoRegular"/>
                <a:cs typeface="RobotoRegular"/>
              </a:rPr>
              <a:t>or</a:t>
            </a:r>
            <a:r>
              <a:rPr sz="2950" spc="165" dirty="0">
                <a:latin typeface="RobotoRegular"/>
                <a:cs typeface="RobotoRegular"/>
              </a:rPr>
              <a:t> </a:t>
            </a:r>
            <a:r>
              <a:rPr sz="2950" spc="25" dirty="0">
                <a:latin typeface="RobotoRegular"/>
                <a:cs typeface="RobotoRegular"/>
              </a:rPr>
              <a:t>dialysis.</a:t>
            </a:r>
            <a:endParaRPr sz="29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156" y="402627"/>
            <a:ext cx="9044940" cy="462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36220" indent="-224154">
              <a:lnSpc>
                <a:spcPct val="100000"/>
              </a:lnSpc>
              <a:spcBef>
                <a:spcPts val="115"/>
              </a:spcBef>
              <a:buChar char="•"/>
              <a:tabLst>
                <a:tab pos="236854" algn="l"/>
              </a:tabLst>
            </a:pPr>
            <a:r>
              <a:rPr sz="2850" spc="-5" dirty="0">
                <a:latin typeface="RobotoRegular"/>
                <a:cs typeface="RobotoRegular"/>
              </a:rPr>
              <a:t>For </a:t>
            </a:r>
            <a:r>
              <a:rPr sz="2850" spc="10" dirty="0">
                <a:latin typeface="RobotoRegular"/>
                <a:cs typeface="RobotoRegular"/>
              </a:rPr>
              <a:t>adequate </a:t>
            </a:r>
            <a:r>
              <a:rPr sz="2850" dirty="0">
                <a:latin typeface="RobotoRegular"/>
                <a:cs typeface="RobotoRegular"/>
              </a:rPr>
              <a:t>nutrition </a:t>
            </a:r>
            <a:r>
              <a:rPr sz="2850" spc="20" dirty="0">
                <a:latin typeface="RobotoRegular"/>
                <a:cs typeface="RobotoRegular"/>
              </a:rPr>
              <a:t>provide </a:t>
            </a:r>
            <a:r>
              <a:rPr sz="2850" spc="5" dirty="0">
                <a:latin typeface="RobotoRegular"/>
                <a:cs typeface="RobotoRegular"/>
              </a:rPr>
              <a:t>a </a:t>
            </a:r>
            <a:r>
              <a:rPr sz="2850" spc="-5" dirty="0">
                <a:latin typeface="RobotoRegular"/>
                <a:cs typeface="RobotoRegular"/>
              </a:rPr>
              <a:t>high </a:t>
            </a:r>
            <a:r>
              <a:rPr sz="2850" spc="5" dirty="0">
                <a:latin typeface="RobotoRegular"/>
                <a:cs typeface="RobotoRegular"/>
              </a:rPr>
              <a:t>carbohydrate</a:t>
            </a:r>
            <a:r>
              <a:rPr sz="2850" spc="-300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low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0652" y="528569"/>
            <a:ext cx="829564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50" spc="-140" dirty="0">
                <a:latin typeface="RobotoRegular"/>
                <a:cs typeface="RobotoRegular"/>
              </a:rPr>
              <a:t>p</a:t>
            </a:r>
            <a:r>
              <a:rPr sz="7275" spc="-209" baseline="-15463" dirty="0">
                <a:latin typeface="RobotoRegular"/>
                <a:cs typeface="RobotoRegular"/>
              </a:rPr>
              <a:t>.</a:t>
            </a:r>
            <a:r>
              <a:rPr sz="2850" spc="-140" dirty="0">
                <a:latin typeface="RobotoRegular"/>
                <a:cs typeface="RobotoRegular"/>
              </a:rPr>
              <a:t>rotein </a:t>
            </a:r>
            <a:r>
              <a:rPr sz="2850" spc="10" dirty="0">
                <a:latin typeface="RobotoRegular"/>
                <a:cs typeface="RobotoRegular"/>
              </a:rPr>
              <a:t>diet </a:t>
            </a:r>
            <a:r>
              <a:rPr sz="2850" spc="-15" dirty="0">
                <a:latin typeface="RobotoRegular"/>
                <a:cs typeface="RobotoRegular"/>
              </a:rPr>
              <a:t>in </a:t>
            </a:r>
            <a:r>
              <a:rPr sz="2850" spc="-5" dirty="0">
                <a:latin typeface="RobotoRegular"/>
                <a:cs typeface="RobotoRegular"/>
              </a:rPr>
              <a:t>oliguric </a:t>
            </a:r>
            <a:r>
              <a:rPr sz="2850" spc="-10" dirty="0">
                <a:latin typeface="RobotoRegular"/>
                <a:cs typeface="RobotoRegular"/>
              </a:rPr>
              <a:t>phase </a:t>
            </a:r>
            <a:r>
              <a:rPr sz="2850" spc="5" dirty="0">
                <a:latin typeface="RobotoRegular"/>
                <a:cs typeface="RobotoRegular"/>
              </a:rPr>
              <a:t>but </a:t>
            </a:r>
            <a:r>
              <a:rPr sz="2850" spc="-5" dirty="0">
                <a:latin typeface="RobotoRegular"/>
                <a:cs typeface="RobotoRegular"/>
              </a:rPr>
              <a:t>increase </a:t>
            </a:r>
            <a:r>
              <a:rPr sz="2850" spc="20" dirty="0">
                <a:latin typeface="RobotoRegular"/>
                <a:cs typeface="RobotoRegular"/>
              </a:rPr>
              <a:t>protein</a:t>
            </a:r>
            <a:r>
              <a:rPr sz="2850" spc="-120" dirty="0">
                <a:latin typeface="RobotoRegular"/>
                <a:cs typeface="RobotoRegular"/>
              </a:rPr>
              <a:t> </a:t>
            </a:r>
            <a:r>
              <a:rPr sz="2850" spc="-15" dirty="0">
                <a:latin typeface="RobotoRegular"/>
                <a:cs typeface="RobotoRegular"/>
              </a:rPr>
              <a:t>in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156" y="1087110"/>
            <a:ext cx="9046845" cy="54692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36220">
              <a:lnSpc>
                <a:spcPct val="100000"/>
              </a:lnSpc>
              <a:spcBef>
                <a:spcPts val="675"/>
              </a:spcBef>
            </a:pPr>
            <a:r>
              <a:rPr sz="2850" spc="5" dirty="0">
                <a:latin typeface="RobotoRegular"/>
                <a:cs typeface="RobotoRegular"/>
              </a:rPr>
              <a:t>diuretic</a:t>
            </a:r>
            <a:r>
              <a:rPr sz="2850" spc="-10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phase.</a:t>
            </a:r>
            <a:endParaRPr sz="2850">
              <a:latin typeface="RobotoRegular"/>
              <a:cs typeface="RobotoRegular"/>
            </a:endParaRPr>
          </a:p>
          <a:p>
            <a:pPr marL="236220" marR="636905" indent="-224154">
              <a:lnSpc>
                <a:spcPts val="2970"/>
              </a:lnSpc>
              <a:spcBef>
                <a:spcPts val="1050"/>
              </a:spcBef>
              <a:buChar char="•"/>
              <a:tabLst>
                <a:tab pos="236854" algn="l"/>
              </a:tabLst>
            </a:pPr>
            <a:r>
              <a:rPr sz="2850" spc="-25" dirty="0">
                <a:latin typeface="RobotoRegular"/>
                <a:cs typeface="RobotoRegular"/>
              </a:rPr>
              <a:t>Assist </a:t>
            </a:r>
            <a:r>
              <a:rPr sz="2850" spc="5" dirty="0">
                <a:latin typeface="RobotoRegular"/>
                <a:cs typeface="RobotoRegular"/>
              </a:rPr>
              <a:t>patient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dirty="0">
                <a:latin typeface="RobotoRegular"/>
                <a:cs typeface="RobotoRegular"/>
              </a:rPr>
              <a:t>turn, </a:t>
            </a:r>
            <a:r>
              <a:rPr sz="2850" spc="10" dirty="0">
                <a:latin typeface="RobotoRegular"/>
                <a:cs typeface="RobotoRegular"/>
              </a:rPr>
              <a:t>cough, take </a:t>
            </a:r>
            <a:r>
              <a:rPr sz="2850" spc="25" dirty="0">
                <a:latin typeface="RobotoRegular"/>
                <a:cs typeface="RobotoRegular"/>
              </a:rPr>
              <a:t>deep </a:t>
            </a:r>
            <a:r>
              <a:rPr sz="2850" spc="15" dirty="0">
                <a:latin typeface="RobotoRegular"/>
                <a:cs typeface="RobotoRegular"/>
              </a:rPr>
              <a:t>breaths  </a:t>
            </a:r>
            <a:r>
              <a:rPr sz="2850" spc="5" dirty="0">
                <a:latin typeface="RobotoRegular"/>
                <a:cs typeface="RobotoRegular"/>
              </a:rPr>
              <a:t>frequently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20" dirty="0">
                <a:latin typeface="RobotoRegular"/>
                <a:cs typeface="RobotoRegular"/>
              </a:rPr>
              <a:t>prevent </a:t>
            </a:r>
            <a:r>
              <a:rPr sz="2850" spc="5" dirty="0">
                <a:latin typeface="RobotoRegular"/>
                <a:cs typeface="RobotoRegular"/>
              </a:rPr>
              <a:t>atelectasis </a:t>
            </a:r>
            <a:r>
              <a:rPr sz="2850" spc="10" dirty="0">
                <a:latin typeface="RobotoRegular"/>
                <a:cs typeface="RobotoRegular"/>
              </a:rPr>
              <a:t>&amp; </a:t>
            </a:r>
            <a:r>
              <a:rPr sz="2850" dirty="0">
                <a:latin typeface="RobotoRegular"/>
                <a:cs typeface="RobotoRegular"/>
              </a:rPr>
              <a:t>respiratory</a:t>
            </a:r>
            <a:r>
              <a:rPr sz="2850" spc="-36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tract  infection.</a:t>
            </a:r>
            <a:endParaRPr sz="2850">
              <a:latin typeface="RobotoRegular"/>
              <a:cs typeface="RobotoRegular"/>
            </a:endParaRPr>
          </a:p>
          <a:p>
            <a:pPr marL="236220" marR="758190" indent="-224154">
              <a:lnSpc>
                <a:spcPts val="2970"/>
              </a:lnSpc>
              <a:spcBef>
                <a:spcPts val="1040"/>
              </a:spcBef>
              <a:buChar char="•"/>
              <a:tabLst>
                <a:tab pos="236854" algn="l"/>
              </a:tabLst>
            </a:pPr>
            <a:r>
              <a:rPr sz="2850" spc="-5" dirty="0">
                <a:latin typeface="RobotoRegular"/>
                <a:cs typeface="RobotoRegular"/>
              </a:rPr>
              <a:t>Maintain </a:t>
            </a:r>
            <a:r>
              <a:rPr sz="2850" spc="-10" dirty="0">
                <a:latin typeface="RobotoRegular"/>
                <a:cs typeface="RobotoRegular"/>
              </a:rPr>
              <a:t>asepsis </a:t>
            </a:r>
            <a:r>
              <a:rPr sz="2850" spc="20" dirty="0">
                <a:latin typeface="RobotoRegular"/>
                <a:cs typeface="RobotoRegular"/>
              </a:rPr>
              <a:t>with </a:t>
            </a:r>
            <a:r>
              <a:rPr sz="2850" spc="-10" dirty="0">
                <a:latin typeface="RobotoRegular"/>
                <a:cs typeface="RobotoRegular"/>
              </a:rPr>
              <a:t>invasive </a:t>
            </a:r>
            <a:r>
              <a:rPr sz="2850" spc="-15" dirty="0">
                <a:latin typeface="RobotoRegular"/>
                <a:cs typeface="RobotoRegular"/>
              </a:rPr>
              <a:t>lines </a:t>
            </a:r>
            <a:r>
              <a:rPr sz="2850" spc="10" dirty="0">
                <a:latin typeface="RobotoRegular"/>
                <a:cs typeface="RobotoRegular"/>
              </a:rPr>
              <a:t>&amp; </a:t>
            </a:r>
            <a:r>
              <a:rPr sz="2850" spc="20" dirty="0">
                <a:latin typeface="RobotoRegular"/>
                <a:cs typeface="RobotoRegular"/>
              </a:rPr>
              <a:t>catheters</a:t>
            </a:r>
            <a:r>
              <a:rPr sz="2850" spc="-490" dirty="0">
                <a:latin typeface="RobotoRegular"/>
                <a:cs typeface="RobotoRegular"/>
              </a:rPr>
              <a:t> </a:t>
            </a:r>
            <a:r>
              <a:rPr sz="2850" spc="30" dirty="0">
                <a:latin typeface="RobotoRegular"/>
                <a:cs typeface="RobotoRegular"/>
              </a:rPr>
              <a:t>to  </a:t>
            </a:r>
            <a:r>
              <a:rPr sz="2850" spc="-5" dirty="0">
                <a:latin typeface="RobotoRegular"/>
                <a:cs typeface="RobotoRegular"/>
              </a:rPr>
              <a:t>minimize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-15" dirty="0">
                <a:latin typeface="RobotoRegular"/>
                <a:cs typeface="RobotoRegular"/>
              </a:rPr>
              <a:t>risk </a:t>
            </a:r>
            <a:r>
              <a:rPr sz="2850" spc="15" dirty="0">
                <a:latin typeface="RobotoRegular"/>
                <a:cs typeface="RobotoRegular"/>
              </a:rPr>
              <a:t>of</a:t>
            </a:r>
            <a:r>
              <a:rPr sz="2850" spc="-16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infection.</a:t>
            </a:r>
            <a:endParaRPr sz="2850">
              <a:latin typeface="RobotoRegular"/>
              <a:cs typeface="RobotoRegular"/>
            </a:endParaRPr>
          </a:p>
          <a:p>
            <a:pPr marL="236220" marR="366395" indent="-224154">
              <a:lnSpc>
                <a:spcPts val="2970"/>
              </a:lnSpc>
              <a:spcBef>
                <a:spcPts val="1030"/>
              </a:spcBef>
              <a:buChar char="•"/>
              <a:tabLst>
                <a:tab pos="236854" algn="l"/>
              </a:tabLst>
            </a:pPr>
            <a:r>
              <a:rPr sz="2850" spc="-15" dirty="0">
                <a:latin typeface="RobotoRegular"/>
                <a:cs typeface="RobotoRegular"/>
              </a:rPr>
              <a:t>Avoid </a:t>
            </a:r>
            <a:r>
              <a:rPr sz="2850" spc="-10" dirty="0">
                <a:latin typeface="RobotoRegular"/>
                <a:cs typeface="RobotoRegular"/>
              </a:rPr>
              <a:t>indwelling </a:t>
            </a:r>
            <a:r>
              <a:rPr sz="2850" spc="20" dirty="0">
                <a:latin typeface="RobotoRegular"/>
                <a:cs typeface="RobotoRegular"/>
              </a:rPr>
              <a:t>catheters </a:t>
            </a:r>
            <a:r>
              <a:rPr sz="2850" spc="15" dirty="0">
                <a:latin typeface="RobotoRegular"/>
                <a:cs typeface="RobotoRegular"/>
              </a:rPr>
              <a:t>whenever </a:t>
            </a:r>
            <a:r>
              <a:rPr sz="2850" spc="-5" dirty="0">
                <a:latin typeface="RobotoRegular"/>
                <a:cs typeface="RobotoRegular"/>
              </a:rPr>
              <a:t>possible </a:t>
            </a:r>
            <a:r>
              <a:rPr sz="2850" spc="5" dirty="0">
                <a:latin typeface="RobotoRegular"/>
                <a:cs typeface="RobotoRegular"/>
              </a:rPr>
              <a:t>due </a:t>
            </a:r>
            <a:r>
              <a:rPr sz="2850" spc="30" dirty="0">
                <a:latin typeface="RobotoRegular"/>
                <a:cs typeface="RobotoRegular"/>
              </a:rPr>
              <a:t>to  </a:t>
            </a:r>
            <a:r>
              <a:rPr sz="2850" spc="-5" dirty="0">
                <a:latin typeface="RobotoRegular"/>
                <a:cs typeface="RobotoRegular"/>
              </a:rPr>
              <a:t>high </a:t>
            </a:r>
            <a:r>
              <a:rPr sz="2850" spc="-15" dirty="0">
                <a:latin typeface="RobotoRegular"/>
                <a:cs typeface="RobotoRegular"/>
              </a:rPr>
              <a:t>risk </a:t>
            </a:r>
            <a:r>
              <a:rPr sz="2850" spc="15" dirty="0">
                <a:latin typeface="RobotoRegular"/>
                <a:cs typeface="RobotoRegular"/>
              </a:rPr>
              <a:t>of</a:t>
            </a:r>
            <a:r>
              <a:rPr sz="2850" spc="-180" dirty="0">
                <a:latin typeface="RobotoRegular"/>
                <a:cs typeface="RobotoRegular"/>
              </a:rPr>
              <a:t> </a:t>
            </a:r>
            <a:r>
              <a:rPr sz="2850" spc="20" dirty="0">
                <a:latin typeface="RobotoRegular"/>
                <a:cs typeface="RobotoRegular"/>
              </a:rPr>
              <a:t>UTI.</a:t>
            </a:r>
            <a:endParaRPr sz="2850">
              <a:latin typeface="RobotoRegular"/>
              <a:cs typeface="RobotoRegular"/>
            </a:endParaRPr>
          </a:p>
          <a:p>
            <a:pPr marL="236220" marR="5080" indent="-224154">
              <a:lnSpc>
                <a:spcPts val="2970"/>
              </a:lnSpc>
              <a:spcBef>
                <a:spcPts val="1035"/>
              </a:spcBef>
              <a:buChar char="•"/>
              <a:tabLst>
                <a:tab pos="236854" algn="l"/>
              </a:tabLst>
            </a:pPr>
            <a:r>
              <a:rPr sz="2850" dirty="0">
                <a:latin typeface="RobotoRegular"/>
                <a:cs typeface="RobotoRegular"/>
              </a:rPr>
              <a:t>Frequent turning, </a:t>
            </a:r>
            <a:r>
              <a:rPr sz="2850" spc="5" dirty="0">
                <a:latin typeface="RobotoRegular"/>
                <a:cs typeface="RobotoRegular"/>
              </a:rPr>
              <a:t>keeping </a:t>
            </a:r>
            <a:r>
              <a:rPr sz="2850" spc="-20" dirty="0">
                <a:latin typeface="RobotoRegular"/>
                <a:cs typeface="RobotoRegular"/>
              </a:rPr>
              <a:t>skin </a:t>
            </a:r>
            <a:r>
              <a:rPr sz="2850" spc="5" dirty="0">
                <a:latin typeface="RobotoRegular"/>
                <a:cs typeface="RobotoRegular"/>
              </a:rPr>
              <a:t>clean </a:t>
            </a:r>
            <a:r>
              <a:rPr sz="2850" spc="10" dirty="0">
                <a:latin typeface="RobotoRegular"/>
                <a:cs typeface="RobotoRegular"/>
              </a:rPr>
              <a:t>&amp; </a:t>
            </a:r>
            <a:r>
              <a:rPr sz="2850" spc="15" dirty="0">
                <a:latin typeface="RobotoRegular"/>
                <a:cs typeface="RobotoRegular"/>
              </a:rPr>
              <a:t>well</a:t>
            </a:r>
            <a:r>
              <a:rPr sz="2850" spc="-365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moisturized 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20" dirty="0">
                <a:latin typeface="RobotoRegular"/>
                <a:cs typeface="RobotoRegular"/>
              </a:rPr>
              <a:t>prevent </a:t>
            </a:r>
            <a:r>
              <a:rPr sz="2850" spc="-20" dirty="0">
                <a:latin typeface="RobotoRegular"/>
                <a:cs typeface="RobotoRegular"/>
              </a:rPr>
              <a:t>skin</a:t>
            </a:r>
            <a:r>
              <a:rPr sz="2850" spc="-160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breakdown.</a:t>
            </a:r>
            <a:endParaRPr sz="2850">
              <a:latin typeface="RobotoRegular"/>
              <a:cs typeface="RobotoRegular"/>
            </a:endParaRPr>
          </a:p>
          <a:p>
            <a:pPr marL="236220" indent="-224154">
              <a:lnSpc>
                <a:spcPct val="100000"/>
              </a:lnSpc>
              <a:spcBef>
                <a:spcPts val="560"/>
              </a:spcBef>
              <a:buChar char="•"/>
              <a:tabLst>
                <a:tab pos="236854" algn="l"/>
              </a:tabLst>
            </a:pPr>
            <a:r>
              <a:rPr sz="2850" spc="15" dirty="0">
                <a:latin typeface="RobotoRegular"/>
                <a:cs typeface="RobotoRegular"/>
              </a:rPr>
              <a:t>Give </a:t>
            </a:r>
            <a:r>
              <a:rPr sz="2850" spc="5" dirty="0">
                <a:latin typeface="RobotoRegular"/>
                <a:cs typeface="RobotoRegular"/>
              </a:rPr>
              <a:t>patient </a:t>
            </a:r>
            <a:r>
              <a:rPr sz="2850" spc="10" dirty="0">
                <a:latin typeface="RobotoRegular"/>
                <a:cs typeface="RobotoRegular"/>
              </a:rPr>
              <a:t>&amp; </a:t>
            </a:r>
            <a:r>
              <a:rPr sz="2850" spc="-10" dirty="0">
                <a:latin typeface="RobotoRegular"/>
                <a:cs typeface="RobotoRegular"/>
              </a:rPr>
              <a:t>family </a:t>
            </a:r>
            <a:r>
              <a:rPr sz="2850" dirty="0">
                <a:latin typeface="RobotoRegular"/>
                <a:cs typeface="RobotoRegular"/>
              </a:rPr>
              <a:t>psychological</a:t>
            </a:r>
            <a:r>
              <a:rPr sz="2850" spc="-260" dirty="0">
                <a:latin typeface="RobotoRegular"/>
                <a:cs typeface="RobotoRegular"/>
              </a:rPr>
              <a:t> </a:t>
            </a:r>
            <a:r>
              <a:rPr sz="2850" spc="30" dirty="0">
                <a:latin typeface="RobotoRegular"/>
                <a:cs typeface="RobotoRegular"/>
              </a:rPr>
              <a:t>support.</a:t>
            </a:r>
            <a:endParaRPr sz="2850">
              <a:latin typeface="RobotoRegular"/>
              <a:cs typeface="RobotoRegular"/>
            </a:endParaRPr>
          </a:p>
          <a:p>
            <a:pPr marL="236220" indent="-224154">
              <a:lnSpc>
                <a:spcPct val="100000"/>
              </a:lnSpc>
              <a:spcBef>
                <a:spcPts val="580"/>
              </a:spcBef>
              <a:buChar char="•"/>
              <a:tabLst>
                <a:tab pos="236854" algn="l"/>
              </a:tabLst>
            </a:pPr>
            <a:r>
              <a:rPr sz="2850" spc="5" dirty="0">
                <a:latin typeface="RobotoRegular"/>
                <a:cs typeface="RobotoRegular"/>
              </a:rPr>
              <a:t>Bed rest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20" dirty="0">
                <a:latin typeface="RobotoRegular"/>
                <a:cs typeface="RobotoRegular"/>
              </a:rPr>
              <a:t>reduce </a:t>
            </a:r>
            <a:r>
              <a:rPr sz="2850" spc="30" dirty="0">
                <a:latin typeface="RobotoRegular"/>
                <a:cs typeface="RobotoRegular"/>
              </a:rPr>
              <a:t>exertion </a:t>
            </a:r>
            <a:r>
              <a:rPr sz="2850" spc="10" dirty="0">
                <a:latin typeface="RobotoRegular"/>
                <a:cs typeface="RobotoRegular"/>
              </a:rPr>
              <a:t>&amp; metabolic</a:t>
            </a:r>
            <a:r>
              <a:rPr sz="2850" spc="-315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rate.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170" y="300195"/>
            <a:ext cx="7527290" cy="136334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ct val="91200"/>
              </a:lnSpc>
              <a:spcBef>
                <a:spcPts val="530"/>
              </a:spcBef>
            </a:pPr>
            <a:r>
              <a:rPr sz="3950" spc="10" dirty="0"/>
              <a:t>Chronic renal </a:t>
            </a:r>
            <a:r>
              <a:rPr sz="3950" spc="25" dirty="0"/>
              <a:t>failure </a:t>
            </a:r>
            <a:r>
              <a:rPr sz="3950" spc="30" dirty="0"/>
              <a:t>or </a:t>
            </a:r>
            <a:r>
              <a:rPr sz="3950" spc="-5" dirty="0"/>
              <a:t>End </a:t>
            </a:r>
            <a:r>
              <a:rPr sz="3950" spc="5" dirty="0"/>
              <a:t>Stage  </a:t>
            </a:r>
            <a:r>
              <a:rPr sz="3950" spc="10" dirty="0"/>
              <a:t>Renal</a:t>
            </a:r>
            <a:r>
              <a:rPr sz="3950" spc="35" dirty="0"/>
              <a:t> </a:t>
            </a:r>
            <a:r>
              <a:rPr sz="3950" spc="10" dirty="0"/>
              <a:t>Disease(ESRD</a:t>
            </a:r>
            <a:r>
              <a:rPr sz="5250" spc="10" dirty="0"/>
              <a:t>)</a:t>
            </a:r>
            <a:endParaRPr sz="5250"/>
          </a:p>
        </p:txBody>
      </p:sp>
      <p:sp>
        <p:nvSpPr>
          <p:cNvPr id="3" name="object 3"/>
          <p:cNvSpPr txBox="1"/>
          <p:nvPr/>
        </p:nvSpPr>
        <p:spPr>
          <a:xfrm>
            <a:off x="784965" y="1902593"/>
            <a:ext cx="8498205" cy="422402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3050" spc="15" dirty="0">
                <a:latin typeface="RobotoRegular"/>
                <a:cs typeface="RobotoRegular"/>
              </a:rPr>
              <a:t>Def: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  <a:tab pos="2839085" algn="l"/>
                <a:tab pos="5889625" algn="l"/>
              </a:tabLst>
            </a:pP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15" dirty="0">
                <a:latin typeface="RobotoRegular"/>
                <a:cs typeface="RobotoRegular"/>
              </a:rPr>
              <a:t>a </a:t>
            </a:r>
            <a:r>
              <a:rPr sz="3050" spc="10" dirty="0">
                <a:latin typeface="RobotoRegular"/>
                <a:cs typeface="RobotoRegular"/>
              </a:rPr>
              <a:t>progressive, irreversible </a:t>
            </a:r>
            <a:r>
              <a:rPr sz="3050" dirty="0">
                <a:latin typeface="RobotoRegular"/>
                <a:cs typeface="RobotoRegular"/>
              </a:rPr>
              <a:t>deterioration </a:t>
            </a:r>
            <a:r>
              <a:rPr sz="3050" spc="25" dirty="0">
                <a:latin typeface="RobotoRegular"/>
                <a:cs typeface="RobotoRegular"/>
              </a:rPr>
              <a:t>in  </a:t>
            </a:r>
            <a:r>
              <a:rPr sz="3050" spc="-10" dirty="0">
                <a:latin typeface="RobotoRegular"/>
                <a:cs typeface="RobotoRegular"/>
              </a:rPr>
              <a:t>renal</a:t>
            </a:r>
            <a:r>
              <a:rPr sz="3050" spc="4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function	</a:t>
            </a:r>
            <a:r>
              <a:rPr sz="3050" dirty="0">
                <a:latin typeface="RobotoRegular"/>
                <a:cs typeface="RobotoRegular"/>
              </a:rPr>
              <a:t>characterized</a:t>
            </a:r>
            <a:r>
              <a:rPr sz="3050" spc="40" dirty="0">
                <a:latin typeface="RobotoRegular"/>
                <a:cs typeface="RobotoRegular"/>
              </a:rPr>
              <a:t> </a:t>
            </a:r>
            <a:r>
              <a:rPr sz="3050" spc="30" dirty="0">
                <a:latin typeface="RobotoRegular"/>
                <a:cs typeface="RobotoRegular"/>
              </a:rPr>
              <a:t>by	</a:t>
            </a:r>
            <a:r>
              <a:rPr sz="3050" spc="15" dirty="0">
                <a:latin typeface="RobotoRegular"/>
                <a:cs typeface="RobotoRegular"/>
              </a:rPr>
              <a:t>inability </a:t>
            </a:r>
            <a:r>
              <a:rPr sz="3050" spc="5" dirty="0">
                <a:latin typeface="RobotoRegular"/>
                <a:cs typeface="RobotoRegular"/>
              </a:rPr>
              <a:t>to  </a:t>
            </a:r>
            <a:r>
              <a:rPr sz="3050" spc="10" dirty="0">
                <a:latin typeface="RobotoRegular"/>
                <a:cs typeface="RobotoRegular"/>
              </a:rPr>
              <a:t>maintain </a:t>
            </a:r>
            <a:r>
              <a:rPr sz="3050" spc="25" dirty="0">
                <a:latin typeface="RobotoRegular"/>
                <a:cs typeface="RobotoRegular"/>
              </a:rPr>
              <a:t>metabolic </a:t>
            </a:r>
            <a:r>
              <a:rPr sz="3050" spc="5" dirty="0">
                <a:latin typeface="RobotoRegular"/>
                <a:cs typeface="RobotoRegular"/>
              </a:rPr>
              <a:t>, </a:t>
            </a:r>
            <a:r>
              <a:rPr sz="3050" spc="10" dirty="0">
                <a:latin typeface="RobotoRegular"/>
                <a:cs typeface="RobotoRegular"/>
              </a:rPr>
              <a:t>ﬂuid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10" dirty="0">
                <a:latin typeface="RobotoRegular"/>
                <a:cs typeface="RobotoRegular"/>
              </a:rPr>
              <a:t>electrolyte  balance </a:t>
            </a:r>
            <a:r>
              <a:rPr sz="3050" spc="-5" dirty="0">
                <a:latin typeface="RobotoRegular"/>
                <a:cs typeface="RobotoRegular"/>
              </a:rPr>
              <a:t>resulting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10" dirty="0">
                <a:latin typeface="RobotoRegular"/>
                <a:cs typeface="RobotoRegular"/>
              </a:rPr>
              <a:t>uremia </a:t>
            </a:r>
            <a:r>
              <a:rPr sz="3050" spc="15" dirty="0">
                <a:latin typeface="RobotoRegular"/>
                <a:cs typeface="RobotoRegular"/>
              </a:rPr>
              <a:t>or </a:t>
            </a:r>
            <a:r>
              <a:rPr sz="3050" spc="20" dirty="0">
                <a:latin typeface="RobotoRegular"/>
                <a:cs typeface="RobotoRegular"/>
              </a:rPr>
              <a:t>azotemia  </a:t>
            </a:r>
            <a:r>
              <a:rPr sz="3050" spc="10" dirty="0">
                <a:latin typeface="RobotoRegular"/>
                <a:cs typeface="RobotoRegular"/>
              </a:rPr>
              <a:t>(retention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5" dirty="0">
                <a:latin typeface="RobotoRegular"/>
                <a:cs typeface="RobotoRegular"/>
              </a:rPr>
              <a:t>urea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5" dirty="0">
                <a:latin typeface="RobotoRegular"/>
                <a:cs typeface="RobotoRegular"/>
              </a:rPr>
              <a:t>other </a:t>
            </a:r>
            <a:r>
              <a:rPr sz="3050" dirty="0">
                <a:latin typeface="RobotoRegular"/>
                <a:cs typeface="RobotoRegular"/>
              </a:rPr>
              <a:t>nitrogenous wastes 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-35" dirty="0">
                <a:latin typeface="RobotoRegular"/>
                <a:cs typeface="RobotoRegular"/>
              </a:rPr>
              <a:t> </a:t>
            </a:r>
            <a:r>
              <a:rPr sz="3050" spc="30" dirty="0">
                <a:latin typeface="RobotoRegular"/>
                <a:cs typeface="RobotoRegular"/>
              </a:rPr>
              <a:t>blood).</a:t>
            </a:r>
            <a:endParaRPr sz="3050">
              <a:latin typeface="RobotoRegular"/>
              <a:cs typeface="RobotoRegular"/>
            </a:endParaRPr>
          </a:p>
          <a:p>
            <a:pPr marL="264160" marR="473075" indent="-252095">
              <a:lnSpc>
                <a:spcPts val="3310"/>
              </a:lnSpc>
              <a:spcBef>
                <a:spcPts val="1075"/>
              </a:spcBef>
            </a:pPr>
            <a:r>
              <a:rPr sz="3050" dirty="0">
                <a:latin typeface="RobotoRegular"/>
                <a:cs typeface="RobotoRegular"/>
              </a:rPr>
              <a:t>Dialysis </a:t>
            </a:r>
            <a:r>
              <a:rPr sz="3050" spc="15" dirty="0">
                <a:latin typeface="RobotoRegular"/>
                <a:cs typeface="RobotoRegular"/>
              </a:rPr>
              <a:t>or </a:t>
            </a:r>
            <a:r>
              <a:rPr sz="3050" spc="10" dirty="0">
                <a:latin typeface="RobotoRegular"/>
                <a:cs typeface="RobotoRegular"/>
              </a:rPr>
              <a:t>kidney </a:t>
            </a:r>
            <a:r>
              <a:rPr sz="3050" spc="-20" dirty="0">
                <a:latin typeface="RobotoRegular"/>
                <a:cs typeface="RobotoRegular"/>
              </a:rPr>
              <a:t>transplant </a:t>
            </a:r>
            <a:r>
              <a:rPr sz="3050" spc="20" dirty="0">
                <a:latin typeface="RobotoRegular"/>
                <a:cs typeface="RobotoRegular"/>
              </a:rPr>
              <a:t>will </a:t>
            </a:r>
            <a:r>
              <a:rPr sz="3050" spc="35" dirty="0">
                <a:latin typeface="RobotoRegular"/>
                <a:cs typeface="RobotoRegular"/>
              </a:rPr>
              <a:t>be </a:t>
            </a:r>
            <a:r>
              <a:rPr sz="3050" dirty="0">
                <a:latin typeface="RobotoRegular"/>
                <a:cs typeface="RobotoRegular"/>
              </a:rPr>
              <a:t>required </a:t>
            </a:r>
            <a:r>
              <a:rPr sz="3050" spc="5" dirty="0">
                <a:latin typeface="RobotoRegular"/>
                <a:cs typeface="RobotoRegular"/>
              </a:rPr>
              <a:t>to  </a:t>
            </a:r>
            <a:r>
              <a:rPr sz="3050" spc="10" dirty="0">
                <a:latin typeface="RobotoRegular"/>
                <a:cs typeface="RobotoRegular"/>
              </a:rPr>
              <a:t>maintain</a:t>
            </a:r>
            <a:r>
              <a:rPr sz="3050" spc="-40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life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52" y="290119"/>
            <a:ext cx="23615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Aetiology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6052" y="680259"/>
            <a:ext cx="8656955" cy="407797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201930" marR="5080" indent="-201930">
              <a:lnSpc>
                <a:spcPct val="82200"/>
              </a:lnSpc>
              <a:spcBef>
                <a:spcPts val="1135"/>
              </a:spcBef>
              <a:buSzPct val="62886"/>
              <a:buChar char="•"/>
              <a:tabLst>
                <a:tab pos="201930" algn="l"/>
              </a:tabLst>
            </a:pPr>
            <a:r>
              <a:rPr sz="7275" spc="-150" baseline="-2290" dirty="0">
                <a:latin typeface="RobotoRegular"/>
                <a:cs typeface="RobotoRegular"/>
              </a:rPr>
              <a:t>.</a:t>
            </a:r>
            <a:r>
              <a:rPr sz="3050" spc="-100" dirty="0">
                <a:latin typeface="RobotoRegular"/>
                <a:cs typeface="RobotoRegular"/>
              </a:rPr>
              <a:t>Disease </a:t>
            </a:r>
            <a:r>
              <a:rPr sz="3050" spc="10" dirty="0">
                <a:latin typeface="RobotoRegular"/>
                <a:cs typeface="RobotoRegular"/>
              </a:rPr>
              <a:t>processes </a:t>
            </a:r>
            <a:r>
              <a:rPr sz="3050" spc="-10" dirty="0">
                <a:latin typeface="RobotoRegular"/>
                <a:cs typeface="RobotoRegular"/>
              </a:rPr>
              <a:t>that </a:t>
            </a:r>
            <a:r>
              <a:rPr sz="3050" spc="25" dirty="0">
                <a:latin typeface="RobotoRegular"/>
                <a:cs typeface="RobotoRegular"/>
              </a:rPr>
              <a:t>compromise </a:t>
            </a:r>
            <a:r>
              <a:rPr sz="3050" spc="-10" dirty="0">
                <a:latin typeface="RobotoRegular"/>
                <a:cs typeface="RobotoRegular"/>
              </a:rPr>
              <a:t>renal </a:t>
            </a:r>
            <a:r>
              <a:rPr sz="3050" spc="25" dirty="0">
                <a:latin typeface="RobotoRegular"/>
                <a:cs typeface="RobotoRegular"/>
              </a:rPr>
              <a:t>blood  </a:t>
            </a:r>
            <a:r>
              <a:rPr sz="3050" spc="10" dirty="0">
                <a:latin typeface="RobotoRegular"/>
                <a:cs typeface="RobotoRegular"/>
              </a:rPr>
              <a:t>perfusion</a:t>
            </a:r>
            <a:endParaRPr sz="3050">
              <a:latin typeface="RobotoRegular"/>
              <a:cs typeface="RobotoRegular"/>
            </a:endParaRPr>
          </a:p>
          <a:p>
            <a:pPr marL="264160" marR="246379" indent="-252095">
              <a:lnSpc>
                <a:spcPts val="3310"/>
              </a:lnSpc>
              <a:spcBef>
                <a:spcPts val="45"/>
              </a:spcBef>
              <a:buChar char="•"/>
              <a:tabLst>
                <a:tab pos="264795" algn="l"/>
              </a:tabLst>
            </a:pPr>
            <a:r>
              <a:rPr sz="3050" spc="-5" dirty="0">
                <a:latin typeface="RobotoRegular"/>
                <a:cs typeface="RobotoRegular"/>
              </a:rPr>
              <a:t>Renal </a:t>
            </a:r>
            <a:r>
              <a:rPr sz="3050" spc="10" dirty="0">
                <a:latin typeface="RobotoRegular"/>
                <a:cs typeface="RobotoRegular"/>
              </a:rPr>
              <a:t>diseases -Pyelonephritis, </a:t>
            </a:r>
            <a:r>
              <a:rPr sz="3050" dirty="0">
                <a:latin typeface="RobotoRegular"/>
                <a:cs typeface="RobotoRegular"/>
              </a:rPr>
              <a:t>chronic  </a:t>
            </a:r>
            <a:r>
              <a:rPr sz="3050" spc="10" dirty="0">
                <a:latin typeface="RobotoRegular"/>
                <a:cs typeface="RobotoRegular"/>
              </a:rPr>
              <a:t>glomerulonephritis, </a:t>
            </a:r>
            <a:r>
              <a:rPr sz="3050" dirty="0">
                <a:latin typeface="RobotoRegular"/>
                <a:cs typeface="RobotoRegular"/>
              </a:rPr>
              <a:t>chronic </a:t>
            </a:r>
            <a:r>
              <a:rPr sz="3050" spc="-20" dirty="0">
                <a:latin typeface="RobotoRegular"/>
                <a:cs typeface="RobotoRegular"/>
              </a:rPr>
              <a:t>urinary </a:t>
            </a:r>
            <a:r>
              <a:rPr sz="3050" dirty="0">
                <a:latin typeface="RobotoRegular"/>
                <a:cs typeface="RobotoRegular"/>
              </a:rPr>
              <a:t>obstruction,  Autosomal </a:t>
            </a:r>
            <a:r>
              <a:rPr sz="3050" spc="10" dirty="0">
                <a:latin typeface="RobotoRegular"/>
                <a:cs typeface="RobotoRegular"/>
              </a:rPr>
              <a:t>dominant polycystic</a:t>
            </a:r>
            <a:r>
              <a:rPr sz="3050" spc="7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kidney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065"/>
              </a:lnSpc>
              <a:buChar char="•"/>
              <a:tabLst>
                <a:tab pos="264795" algn="l"/>
              </a:tabLst>
            </a:pPr>
            <a:r>
              <a:rPr sz="3050" spc="20" dirty="0">
                <a:latin typeface="RobotoRegular"/>
                <a:cs typeface="RobotoRegular"/>
              </a:rPr>
              <a:t>Systemic </a:t>
            </a:r>
            <a:r>
              <a:rPr sz="3050" spc="5" dirty="0">
                <a:latin typeface="RobotoRegular"/>
                <a:cs typeface="RobotoRegular"/>
              </a:rPr>
              <a:t>diseases, </a:t>
            </a:r>
            <a:r>
              <a:rPr sz="3050" dirty="0">
                <a:latin typeface="RobotoRegular"/>
                <a:cs typeface="RobotoRegular"/>
              </a:rPr>
              <a:t>such as </a:t>
            </a:r>
            <a:r>
              <a:rPr sz="3050" spc="20" dirty="0">
                <a:latin typeface="RobotoRegular"/>
                <a:cs typeface="RobotoRegular"/>
              </a:rPr>
              <a:t>diabetes</a:t>
            </a:r>
            <a:r>
              <a:rPr sz="3050" spc="-1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mellitus</a:t>
            </a:r>
            <a:endParaRPr sz="3050">
              <a:latin typeface="RobotoRegular"/>
              <a:cs typeface="RobotoRegular"/>
            </a:endParaRPr>
          </a:p>
          <a:p>
            <a:pPr marL="264160">
              <a:lnSpc>
                <a:spcPts val="3304"/>
              </a:lnSpc>
            </a:pPr>
            <a:r>
              <a:rPr sz="3050" spc="5" dirty="0">
                <a:latin typeface="RobotoRegular"/>
                <a:cs typeface="RobotoRegular"/>
              </a:rPr>
              <a:t>hypertension; vascular </a:t>
            </a:r>
            <a:r>
              <a:rPr sz="3050" dirty="0">
                <a:latin typeface="RobotoRegular"/>
                <a:cs typeface="RobotoRegular"/>
              </a:rPr>
              <a:t>disorders;</a:t>
            </a:r>
            <a:r>
              <a:rPr sz="3050" spc="1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infections;</a:t>
            </a:r>
            <a:endParaRPr sz="3050">
              <a:latin typeface="RobotoRegular"/>
              <a:cs typeface="RobotoRegular"/>
            </a:endParaRPr>
          </a:p>
          <a:p>
            <a:pPr marL="264160" marR="690245" indent="-252095">
              <a:lnSpc>
                <a:spcPts val="3310"/>
              </a:lnSpc>
              <a:spcBef>
                <a:spcPts val="225"/>
              </a:spcBef>
              <a:buChar char="•"/>
              <a:tabLst>
                <a:tab pos="264795" algn="l"/>
                <a:tab pos="2600960" algn="l"/>
              </a:tabLst>
            </a:pPr>
            <a:r>
              <a:rPr sz="3050" spc="10" dirty="0">
                <a:latin typeface="RobotoRegular"/>
                <a:cs typeface="RobotoRegular"/>
              </a:rPr>
              <a:t>Medications	</a:t>
            </a:r>
            <a:r>
              <a:rPr sz="3050" spc="15" dirty="0">
                <a:latin typeface="RobotoRegular"/>
                <a:cs typeface="RobotoRegular"/>
              </a:rPr>
              <a:t>or </a:t>
            </a:r>
            <a:r>
              <a:rPr sz="3050" spc="10" dirty="0">
                <a:latin typeface="RobotoRegular"/>
                <a:cs typeface="RobotoRegular"/>
              </a:rPr>
              <a:t>Environmental/occupational  </a:t>
            </a:r>
            <a:r>
              <a:rPr sz="3050" spc="15" dirty="0">
                <a:latin typeface="RobotoRegular"/>
                <a:cs typeface="RobotoRegular"/>
              </a:rPr>
              <a:t>toxic </a:t>
            </a:r>
            <a:r>
              <a:rPr sz="3050" spc="10" dirty="0">
                <a:latin typeface="RobotoRegular"/>
                <a:cs typeface="RobotoRegular"/>
              </a:rPr>
              <a:t>agents-lead, </a:t>
            </a:r>
            <a:r>
              <a:rPr sz="3050" spc="5" dirty="0">
                <a:latin typeface="RobotoRegular"/>
                <a:cs typeface="RobotoRegular"/>
              </a:rPr>
              <a:t>mercury </a:t>
            </a:r>
            <a:r>
              <a:rPr sz="3050" spc="-10" dirty="0">
                <a:latin typeface="RobotoRegular"/>
                <a:cs typeface="RobotoRegular"/>
              </a:rPr>
              <a:t>and</a:t>
            </a:r>
            <a:r>
              <a:rPr sz="3050" spc="11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chromium.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286" y="148504"/>
            <a:ext cx="291211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10" dirty="0"/>
              <a:t>Pathophysiology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66886" y="344415"/>
            <a:ext cx="969645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9560" indent="-252095">
              <a:lnSpc>
                <a:spcPct val="100000"/>
              </a:lnSpc>
              <a:spcBef>
                <a:spcPts val="95"/>
              </a:spcBef>
              <a:buChar char="•"/>
              <a:tabLst>
                <a:tab pos="290195" algn="l"/>
              </a:tabLst>
            </a:pPr>
            <a:r>
              <a:rPr sz="3050" spc="-75" dirty="0">
                <a:latin typeface="RobotoRegular"/>
                <a:cs typeface="RobotoRegular"/>
              </a:rPr>
              <a:t>As</a:t>
            </a:r>
            <a:r>
              <a:rPr sz="7275" spc="-112" baseline="-32073" dirty="0">
                <a:latin typeface="RobotoRegular"/>
                <a:cs typeface="RobotoRegular"/>
              </a:rPr>
              <a:t>.</a:t>
            </a:r>
            <a:r>
              <a:rPr sz="3050" spc="-75" dirty="0">
                <a:latin typeface="RobotoRegular"/>
                <a:cs typeface="RobotoRegular"/>
              </a:rPr>
              <a:t>renal </a:t>
            </a:r>
            <a:r>
              <a:rPr sz="3050" spc="10" dirty="0">
                <a:latin typeface="RobotoRegular"/>
                <a:cs typeface="RobotoRegular"/>
              </a:rPr>
              <a:t>function </a:t>
            </a:r>
            <a:r>
              <a:rPr sz="3050" spc="15" dirty="0">
                <a:latin typeface="RobotoRegular"/>
                <a:cs typeface="RobotoRegular"/>
              </a:rPr>
              <a:t>declines,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end </a:t>
            </a:r>
            <a:r>
              <a:rPr sz="3050" spc="10" dirty="0">
                <a:latin typeface="RobotoRegular"/>
                <a:cs typeface="RobotoRegular"/>
              </a:rPr>
              <a:t>products </a:t>
            </a:r>
            <a:r>
              <a:rPr sz="3050" spc="15" dirty="0">
                <a:latin typeface="RobotoRegular"/>
                <a:cs typeface="RobotoRegular"/>
              </a:rPr>
              <a:t>of</a:t>
            </a:r>
            <a:r>
              <a:rPr sz="3050" spc="19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protein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286" y="988115"/>
            <a:ext cx="9813925" cy="511365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969644">
              <a:lnSpc>
                <a:spcPts val="3310"/>
              </a:lnSpc>
              <a:spcBef>
                <a:spcPts val="535"/>
              </a:spcBef>
            </a:pPr>
            <a:r>
              <a:rPr sz="3050" spc="20" dirty="0">
                <a:latin typeface="RobotoRegular"/>
                <a:cs typeface="RobotoRegular"/>
              </a:rPr>
              <a:t>metabolism </a:t>
            </a:r>
            <a:r>
              <a:rPr sz="3050" spc="25" dirty="0">
                <a:latin typeface="RobotoRegular"/>
                <a:cs typeface="RobotoRegular"/>
              </a:rPr>
              <a:t>,which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10" dirty="0">
                <a:latin typeface="RobotoRegular"/>
                <a:cs typeface="RobotoRegular"/>
              </a:rPr>
              <a:t>normally </a:t>
            </a:r>
            <a:r>
              <a:rPr sz="3050" spc="15" dirty="0">
                <a:latin typeface="RobotoRegular"/>
                <a:cs typeface="RobotoRegular"/>
              </a:rPr>
              <a:t>excreted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10" dirty="0">
                <a:latin typeface="RobotoRegular"/>
                <a:cs typeface="RobotoRegular"/>
              </a:rPr>
              <a:t>urine,  </a:t>
            </a:r>
            <a:r>
              <a:rPr sz="3050" spc="10" dirty="0">
                <a:latin typeface="RobotoRegular"/>
                <a:cs typeface="RobotoRegular"/>
              </a:rPr>
              <a:t>accumulate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-15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blood.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070"/>
              </a:lnSpc>
              <a:buChar char="•"/>
              <a:tabLst>
                <a:tab pos="264795" algn="l"/>
              </a:tabLst>
            </a:pPr>
            <a:r>
              <a:rPr sz="3050" dirty="0">
                <a:latin typeface="RobotoRegular"/>
                <a:cs typeface="RobotoRegular"/>
              </a:rPr>
              <a:t>GFR </a:t>
            </a:r>
            <a:r>
              <a:rPr sz="3050" spc="20" dirty="0">
                <a:latin typeface="RobotoRegular"/>
                <a:cs typeface="RobotoRegular"/>
              </a:rPr>
              <a:t>falls </a:t>
            </a:r>
            <a:r>
              <a:rPr sz="3050" spc="-10" dirty="0">
                <a:latin typeface="RobotoRegular"/>
                <a:cs typeface="RobotoRegular"/>
              </a:rPr>
              <a:t>and serum </a:t>
            </a:r>
            <a:r>
              <a:rPr sz="3050" spc="-5" dirty="0">
                <a:latin typeface="RobotoRegular"/>
                <a:cs typeface="RobotoRegular"/>
              </a:rPr>
              <a:t>urea </a:t>
            </a:r>
            <a:r>
              <a:rPr sz="3050" spc="5" dirty="0">
                <a:latin typeface="RobotoRegular"/>
                <a:cs typeface="RobotoRegular"/>
              </a:rPr>
              <a:t>nitrogen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dirty="0">
                <a:latin typeface="RobotoRegular"/>
                <a:cs typeface="RobotoRegular"/>
              </a:rPr>
              <a:t>creatinine</a:t>
            </a:r>
            <a:r>
              <a:rPr sz="3050" spc="-10" dirty="0">
                <a:latin typeface="RobotoRegular"/>
                <a:cs typeface="RobotoRegular"/>
              </a:rPr>
              <a:t> </a:t>
            </a:r>
            <a:r>
              <a:rPr sz="3050" spc="35" dirty="0">
                <a:latin typeface="RobotoRegular"/>
                <a:cs typeface="RobotoRegular"/>
              </a:rPr>
              <a:t>levels</a:t>
            </a:r>
            <a:endParaRPr sz="3050">
              <a:latin typeface="RobotoRegular"/>
              <a:cs typeface="RobotoRegular"/>
            </a:endParaRPr>
          </a:p>
          <a:p>
            <a:pPr marL="264160">
              <a:lnSpc>
                <a:spcPts val="3304"/>
              </a:lnSpc>
            </a:pPr>
            <a:r>
              <a:rPr sz="3050" spc="5" dirty="0">
                <a:latin typeface="RobotoRegular"/>
                <a:cs typeface="RobotoRegular"/>
              </a:rPr>
              <a:t>increases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225"/>
              </a:spcBef>
              <a:buChar char="•"/>
              <a:tabLst>
                <a:tab pos="264795" algn="l"/>
              </a:tabLst>
            </a:pPr>
            <a:r>
              <a:rPr sz="3050" spc="20" dirty="0">
                <a:latin typeface="RobotoRegular"/>
                <a:cs typeface="RobotoRegular"/>
              </a:rPr>
              <a:t>Uremia </a:t>
            </a:r>
            <a:r>
              <a:rPr sz="3050" spc="35" dirty="0">
                <a:latin typeface="RobotoRegular"/>
                <a:cs typeface="RobotoRegular"/>
              </a:rPr>
              <a:t>develops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15" dirty="0">
                <a:latin typeface="RobotoRegular"/>
                <a:cs typeface="RobotoRegular"/>
              </a:rPr>
              <a:t>adversely </a:t>
            </a:r>
            <a:r>
              <a:rPr sz="3050" spc="20" dirty="0">
                <a:latin typeface="RobotoRegular"/>
                <a:cs typeface="RobotoRegular"/>
              </a:rPr>
              <a:t>affects every </a:t>
            </a:r>
            <a:r>
              <a:rPr sz="3050" spc="-5" dirty="0">
                <a:latin typeface="RobotoRegular"/>
                <a:cs typeface="RobotoRegular"/>
              </a:rPr>
              <a:t>system</a:t>
            </a:r>
            <a:r>
              <a:rPr sz="3050" spc="-135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in 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25" dirty="0">
                <a:latin typeface="RobotoRegular"/>
                <a:cs typeface="RobotoRegular"/>
              </a:rPr>
              <a:t> </a:t>
            </a:r>
            <a:r>
              <a:rPr sz="3050" spc="30" dirty="0">
                <a:latin typeface="RobotoRegular"/>
                <a:cs typeface="RobotoRegular"/>
              </a:rPr>
              <a:t>body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070"/>
              </a:lnSpc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When </a:t>
            </a:r>
            <a:r>
              <a:rPr sz="3050" dirty="0">
                <a:latin typeface="RobotoRegular"/>
                <a:cs typeface="RobotoRegular"/>
              </a:rPr>
              <a:t>GFR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10" dirty="0">
                <a:latin typeface="RobotoRegular"/>
                <a:cs typeface="RobotoRegular"/>
              </a:rPr>
              <a:t>less </a:t>
            </a:r>
            <a:r>
              <a:rPr sz="3050" dirty="0">
                <a:latin typeface="RobotoRegular"/>
                <a:cs typeface="RobotoRegular"/>
              </a:rPr>
              <a:t>then </a:t>
            </a:r>
            <a:r>
              <a:rPr sz="3050" spc="30" dirty="0">
                <a:latin typeface="RobotoRegular"/>
                <a:cs typeface="RobotoRegular"/>
              </a:rPr>
              <a:t>10 </a:t>
            </a:r>
            <a:r>
              <a:rPr sz="3050" spc="20" dirty="0">
                <a:latin typeface="RobotoRegular"/>
                <a:cs typeface="RobotoRegular"/>
              </a:rPr>
              <a:t>– </a:t>
            </a:r>
            <a:r>
              <a:rPr sz="3050" spc="30" dirty="0">
                <a:latin typeface="RobotoRegular"/>
                <a:cs typeface="RobotoRegular"/>
              </a:rPr>
              <a:t>20 </a:t>
            </a:r>
            <a:r>
              <a:rPr sz="3050" spc="25" dirty="0">
                <a:latin typeface="RobotoRegular"/>
                <a:cs typeface="RobotoRegular"/>
              </a:rPr>
              <a:t>mls/min,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35" dirty="0">
                <a:latin typeface="RobotoRegular"/>
                <a:cs typeface="RobotoRegular"/>
              </a:rPr>
              <a:t>effect</a:t>
            </a:r>
            <a:r>
              <a:rPr sz="3050" spc="-13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of</a:t>
            </a:r>
            <a:endParaRPr sz="3050">
              <a:latin typeface="RobotoRegular"/>
              <a:cs typeface="RobotoRegular"/>
            </a:endParaRPr>
          </a:p>
          <a:p>
            <a:pPr marL="264160">
              <a:lnSpc>
                <a:spcPts val="3304"/>
              </a:lnSpc>
            </a:pPr>
            <a:r>
              <a:rPr sz="3050" spc="10" dirty="0">
                <a:latin typeface="RobotoRegular"/>
                <a:cs typeface="RobotoRegular"/>
              </a:rPr>
              <a:t>uremic </a:t>
            </a:r>
            <a:r>
              <a:rPr sz="3050" spc="5" dirty="0">
                <a:latin typeface="RobotoRegular"/>
                <a:cs typeface="RobotoRegular"/>
              </a:rPr>
              <a:t>toxins </a:t>
            </a:r>
            <a:r>
              <a:rPr sz="3050" spc="20" dirty="0">
                <a:latin typeface="RobotoRegular"/>
                <a:cs typeface="RobotoRegular"/>
              </a:rPr>
              <a:t>on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30" dirty="0">
                <a:latin typeface="RobotoRegular"/>
                <a:cs typeface="RobotoRegular"/>
              </a:rPr>
              <a:t>body </a:t>
            </a:r>
            <a:r>
              <a:rPr sz="3050" spc="40" dirty="0">
                <a:latin typeface="RobotoRegular"/>
                <a:cs typeface="RobotoRegular"/>
              </a:rPr>
              <a:t>becomes</a:t>
            </a:r>
            <a:r>
              <a:rPr sz="3050" spc="-100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evident</a:t>
            </a:r>
            <a:endParaRPr sz="3050">
              <a:latin typeface="RobotoRegular"/>
              <a:cs typeface="RobotoRegular"/>
            </a:endParaRPr>
          </a:p>
          <a:p>
            <a:pPr marL="264160" marR="461009" indent="-252095">
              <a:lnSpc>
                <a:spcPts val="3310"/>
              </a:lnSpc>
              <a:spcBef>
                <a:spcPts val="225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The greater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20" dirty="0">
                <a:latin typeface="RobotoRegular"/>
                <a:cs typeface="RobotoRegular"/>
              </a:rPr>
              <a:t>build </a:t>
            </a:r>
            <a:r>
              <a:rPr sz="3050" spc="-5" dirty="0">
                <a:latin typeface="RobotoRegular"/>
                <a:cs typeface="RobotoRegular"/>
              </a:rPr>
              <a:t>up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5" dirty="0">
                <a:latin typeface="RobotoRegular"/>
                <a:cs typeface="RobotoRegular"/>
              </a:rPr>
              <a:t>waste </a:t>
            </a:r>
            <a:r>
              <a:rPr sz="3050" spc="5" dirty="0">
                <a:latin typeface="RobotoRegular"/>
                <a:cs typeface="RobotoRegular"/>
              </a:rPr>
              <a:t>products,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5" dirty="0">
                <a:latin typeface="RobotoRegular"/>
                <a:cs typeface="RobotoRegular"/>
              </a:rPr>
              <a:t>more  </a:t>
            </a:r>
            <a:r>
              <a:rPr sz="3050" spc="10" dirty="0">
                <a:latin typeface="RobotoRegular"/>
                <a:cs typeface="RobotoRegular"/>
              </a:rPr>
              <a:t>severe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4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symptoms.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070"/>
              </a:lnSpc>
              <a:buChar char="•"/>
              <a:tabLst>
                <a:tab pos="264795" algn="l"/>
              </a:tabLst>
            </a:pPr>
            <a:r>
              <a:rPr sz="3050" spc="-5" dirty="0">
                <a:latin typeface="RobotoRegular"/>
                <a:cs typeface="RobotoRegular"/>
              </a:rPr>
              <a:t>three </a:t>
            </a:r>
            <a:r>
              <a:rPr sz="3050" spc="20" dirty="0">
                <a:latin typeface="RobotoRegular"/>
                <a:cs typeface="RobotoRegular"/>
              </a:rPr>
              <a:t>well-recognized </a:t>
            </a:r>
            <a:r>
              <a:rPr sz="3050" spc="5" dirty="0">
                <a:latin typeface="RobotoRegular"/>
                <a:cs typeface="RobotoRegular"/>
              </a:rPr>
              <a:t>stages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dirty="0">
                <a:latin typeface="RobotoRegular"/>
                <a:cs typeface="RobotoRegular"/>
              </a:rPr>
              <a:t>chronic </a:t>
            </a:r>
            <a:r>
              <a:rPr sz="3050" spc="-10" dirty="0">
                <a:latin typeface="RobotoRegular"/>
                <a:cs typeface="RobotoRegular"/>
              </a:rPr>
              <a:t>renal</a:t>
            </a:r>
            <a:r>
              <a:rPr sz="3050" spc="14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disease</a:t>
            </a:r>
            <a:endParaRPr sz="3050">
              <a:latin typeface="RobotoRegular"/>
              <a:cs typeface="RobotoRegular"/>
            </a:endParaRPr>
          </a:p>
          <a:p>
            <a:pPr marL="264160">
              <a:lnSpc>
                <a:spcPts val="3485"/>
              </a:lnSpc>
            </a:pPr>
            <a:r>
              <a:rPr sz="3050" spc="-5" dirty="0">
                <a:latin typeface="RobotoRegular"/>
                <a:cs typeface="RobotoRegular"/>
              </a:rPr>
              <a:t>result </a:t>
            </a:r>
            <a:r>
              <a:rPr sz="3050" spc="10" dirty="0">
                <a:latin typeface="RobotoRegular"/>
                <a:cs typeface="RobotoRegular"/>
              </a:rPr>
              <a:t>from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8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pathophysiology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5" y="463885"/>
            <a:ext cx="789940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dirty="0"/>
              <a:t>Stages </a:t>
            </a:r>
            <a:r>
              <a:rPr sz="4300" spc="-20" dirty="0"/>
              <a:t>of </a:t>
            </a:r>
            <a:r>
              <a:rPr sz="4300" spc="-25" dirty="0"/>
              <a:t>Chronic </a:t>
            </a:r>
            <a:r>
              <a:rPr sz="4300" spc="10" dirty="0"/>
              <a:t>Renal</a:t>
            </a:r>
            <a:r>
              <a:rPr sz="4300" spc="75" dirty="0"/>
              <a:t> </a:t>
            </a:r>
            <a:r>
              <a:rPr sz="4300" spc="-5" dirty="0"/>
              <a:t>Disease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328" y="1143980"/>
            <a:ext cx="9378950" cy="48456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545"/>
              </a:lnSpc>
              <a:spcBef>
                <a:spcPts val="130"/>
              </a:spcBef>
            </a:pPr>
            <a:r>
              <a:rPr sz="3150" i="1" spc="-30" dirty="0">
                <a:latin typeface="RobotoRegular"/>
                <a:cs typeface="RobotoRegular"/>
              </a:rPr>
              <a:t>Stage 1:Reduced </a:t>
            </a:r>
            <a:r>
              <a:rPr sz="3150" i="1" spc="-55" dirty="0">
                <a:latin typeface="RobotoRegular"/>
                <a:cs typeface="RobotoRegular"/>
              </a:rPr>
              <a:t>renal</a:t>
            </a:r>
            <a:r>
              <a:rPr sz="3150" i="1" spc="80" dirty="0">
                <a:latin typeface="RobotoRegular"/>
                <a:cs typeface="RobotoRegular"/>
              </a:rPr>
              <a:t> </a:t>
            </a:r>
            <a:r>
              <a:rPr sz="3150" i="1" spc="-40" dirty="0">
                <a:latin typeface="RobotoRegular"/>
                <a:cs typeface="RobotoRegular"/>
              </a:rPr>
              <a:t>reserve,</a:t>
            </a:r>
            <a:endParaRPr sz="3150">
              <a:latin typeface="RobotoRegular"/>
              <a:cs typeface="RobotoRegular"/>
            </a:endParaRPr>
          </a:p>
          <a:p>
            <a:pPr marL="159385" marR="969010" indent="-56515">
              <a:lnSpc>
                <a:spcPts val="3310"/>
              </a:lnSpc>
              <a:spcBef>
                <a:spcPts val="265"/>
              </a:spcBef>
              <a:buSzPct val="96825"/>
              <a:buFont typeface="RobotoRegular"/>
              <a:buChar char="•"/>
              <a:tabLst>
                <a:tab pos="264795" algn="l"/>
              </a:tabLst>
            </a:pPr>
            <a:r>
              <a:rPr sz="3150" i="1" spc="-45" dirty="0">
                <a:latin typeface="RobotoRegular"/>
                <a:cs typeface="RobotoRegular"/>
              </a:rPr>
              <a:t>Characterized </a:t>
            </a:r>
            <a:r>
              <a:rPr sz="3150" i="1" spc="-20" dirty="0">
                <a:latin typeface="RobotoRegular"/>
                <a:cs typeface="RobotoRegular"/>
              </a:rPr>
              <a:t>by </a:t>
            </a:r>
            <a:r>
              <a:rPr sz="3150" i="1" spc="-40" dirty="0">
                <a:latin typeface="RobotoRegular"/>
                <a:cs typeface="RobotoRegular"/>
              </a:rPr>
              <a:t>a </a:t>
            </a:r>
            <a:r>
              <a:rPr sz="3150" i="1" spc="-25" dirty="0">
                <a:latin typeface="RobotoRegular"/>
                <a:cs typeface="RobotoRegular"/>
              </a:rPr>
              <a:t>40% </a:t>
            </a:r>
            <a:r>
              <a:rPr sz="3150" i="1" spc="-40" dirty="0">
                <a:latin typeface="RobotoRegular"/>
                <a:cs typeface="RobotoRegular"/>
              </a:rPr>
              <a:t>to </a:t>
            </a:r>
            <a:r>
              <a:rPr sz="3150" i="1" spc="-25" dirty="0">
                <a:latin typeface="RobotoRegular"/>
                <a:cs typeface="RobotoRegular"/>
              </a:rPr>
              <a:t>75% </a:t>
            </a:r>
            <a:r>
              <a:rPr sz="3150" i="1" spc="-40" dirty="0">
                <a:latin typeface="RobotoRegular"/>
                <a:cs typeface="RobotoRegular"/>
              </a:rPr>
              <a:t>loss </a:t>
            </a:r>
            <a:r>
              <a:rPr sz="3150" i="1" spc="-30" dirty="0">
                <a:latin typeface="RobotoRegular"/>
                <a:cs typeface="RobotoRegular"/>
              </a:rPr>
              <a:t>of </a:t>
            </a:r>
            <a:r>
              <a:rPr sz="3150" i="1" spc="-50" dirty="0">
                <a:latin typeface="RobotoRegular"/>
                <a:cs typeface="RobotoRegular"/>
              </a:rPr>
              <a:t>nephron  </a:t>
            </a:r>
            <a:r>
              <a:rPr sz="3150" i="1" spc="-40" dirty="0">
                <a:latin typeface="RobotoRegular"/>
                <a:cs typeface="RobotoRegular"/>
              </a:rPr>
              <a:t>function.</a:t>
            </a:r>
            <a:endParaRPr sz="3150">
              <a:latin typeface="RobotoRegular"/>
              <a:cs typeface="RobotoRegular"/>
            </a:endParaRPr>
          </a:p>
          <a:p>
            <a:pPr marL="453390" indent="-350520">
              <a:lnSpc>
                <a:spcPts val="3070"/>
              </a:lnSpc>
              <a:buChar char="•"/>
              <a:tabLst>
                <a:tab pos="453390" algn="l"/>
                <a:tab pos="454025" algn="l"/>
              </a:tabLst>
            </a:pPr>
            <a:r>
              <a:rPr sz="3050" spc="20" dirty="0">
                <a:latin typeface="RobotoRegular"/>
                <a:cs typeface="RobotoRegular"/>
              </a:rPr>
              <a:t>No symptoms </a:t>
            </a:r>
            <a:r>
              <a:rPr sz="3050" spc="10" dirty="0">
                <a:latin typeface="RobotoRegular"/>
                <a:cs typeface="RobotoRegular"/>
              </a:rPr>
              <a:t>because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remaining </a:t>
            </a:r>
            <a:r>
              <a:rPr sz="3050" spc="-5" dirty="0">
                <a:latin typeface="RobotoRegular"/>
                <a:cs typeface="RobotoRegular"/>
              </a:rPr>
              <a:t>nephrons</a:t>
            </a:r>
            <a:r>
              <a:rPr sz="3050" spc="35" dirty="0">
                <a:latin typeface="RobotoRegular"/>
                <a:cs typeface="RobotoRegular"/>
              </a:rPr>
              <a:t> </a:t>
            </a:r>
            <a:r>
              <a:rPr sz="3050" spc="-15" dirty="0">
                <a:latin typeface="RobotoRegular"/>
                <a:cs typeface="RobotoRegular"/>
              </a:rPr>
              <a:t>are</a:t>
            </a:r>
            <a:endParaRPr sz="3050">
              <a:latin typeface="RobotoRegular"/>
              <a:cs typeface="RobotoRegular"/>
            </a:endParaRPr>
          </a:p>
          <a:p>
            <a:pPr marL="354965">
              <a:lnSpc>
                <a:spcPts val="3254"/>
              </a:lnSpc>
            </a:pPr>
            <a:r>
              <a:rPr sz="3050" spc="20" dirty="0">
                <a:latin typeface="RobotoRegular"/>
                <a:cs typeface="RobotoRegular"/>
              </a:rPr>
              <a:t>able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5" dirty="0">
                <a:latin typeface="RobotoRegular"/>
                <a:cs typeface="RobotoRegular"/>
              </a:rPr>
              <a:t>carry </a:t>
            </a:r>
            <a:r>
              <a:rPr sz="3050" dirty="0">
                <a:latin typeface="RobotoRegular"/>
                <a:cs typeface="RobotoRegular"/>
              </a:rPr>
              <a:t>out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dirty="0">
                <a:latin typeface="RobotoRegular"/>
                <a:cs typeface="RobotoRegular"/>
              </a:rPr>
              <a:t>normal </a:t>
            </a:r>
            <a:r>
              <a:rPr sz="3050" spc="5" dirty="0">
                <a:latin typeface="RobotoRegular"/>
                <a:cs typeface="RobotoRegular"/>
              </a:rPr>
              <a:t>functions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95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kidney.</a:t>
            </a:r>
            <a:endParaRPr sz="3050">
              <a:latin typeface="RobotoRegular"/>
              <a:cs typeface="RobotoRegular"/>
            </a:endParaRPr>
          </a:p>
          <a:p>
            <a:pPr marL="103505">
              <a:lnSpc>
                <a:spcPts val="3315"/>
              </a:lnSpc>
            </a:pPr>
            <a:r>
              <a:rPr sz="3050" spc="20" dirty="0">
                <a:latin typeface="RobotoRegular"/>
                <a:cs typeface="RobotoRegular"/>
              </a:rPr>
              <a:t>Stage </a:t>
            </a:r>
            <a:r>
              <a:rPr sz="3050" spc="-130" dirty="0">
                <a:latin typeface="RobotoRegular"/>
                <a:cs typeface="RobotoRegular"/>
              </a:rPr>
              <a:t>2:</a:t>
            </a:r>
            <a:r>
              <a:rPr sz="3150" i="1" spc="-130" dirty="0">
                <a:latin typeface="RobotoRegular"/>
                <a:cs typeface="RobotoRegular"/>
              </a:rPr>
              <a:t>Renal</a:t>
            </a:r>
            <a:r>
              <a:rPr sz="3150" i="1" spc="15" dirty="0">
                <a:latin typeface="RobotoRegular"/>
                <a:cs typeface="RobotoRegular"/>
              </a:rPr>
              <a:t> </a:t>
            </a:r>
            <a:r>
              <a:rPr sz="3150" i="1" spc="-40" dirty="0">
                <a:latin typeface="RobotoRegular"/>
                <a:cs typeface="RobotoRegular"/>
              </a:rPr>
              <a:t>insuﬃciency</a:t>
            </a:r>
            <a:endParaRPr sz="3150">
              <a:latin typeface="RobotoRegular"/>
              <a:cs typeface="RobotoRegular"/>
            </a:endParaRPr>
          </a:p>
          <a:p>
            <a:pPr marL="264160" indent="-161290">
              <a:lnSpc>
                <a:spcPts val="3354"/>
              </a:lnSpc>
              <a:buSzPct val="96825"/>
              <a:buFont typeface="RobotoRegular"/>
              <a:buChar char="•"/>
              <a:tabLst>
                <a:tab pos="264795" algn="l"/>
              </a:tabLst>
            </a:pPr>
            <a:r>
              <a:rPr sz="3150" i="1" spc="-45" dirty="0">
                <a:latin typeface="RobotoRegular"/>
                <a:cs typeface="RobotoRegular"/>
              </a:rPr>
              <a:t>Occurs </a:t>
            </a:r>
            <a:r>
              <a:rPr sz="3150" i="1" spc="-50" dirty="0">
                <a:latin typeface="RobotoRegular"/>
                <a:cs typeface="RobotoRegular"/>
              </a:rPr>
              <a:t>when </a:t>
            </a:r>
            <a:r>
              <a:rPr sz="3150" i="1" spc="-25" dirty="0">
                <a:latin typeface="RobotoRegular"/>
                <a:cs typeface="RobotoRegular"/>
              </a:rPr>
              <a:t>75% </a:t>
            </a:r>
            <a:r>
              <a:rPr sz="3150" i="1" spc="-40" dirty="0">
                <a:latin typeface="RobotoRegular"/>
                <a:cs typeface="RobotoRegular"/>
              </a:rPr>
              <a:t>to </a:t>
            </a:r>
            <a:r>
              <a:rPr sz="3150" i="1" spc="-25" dirty="0">
                <a:latin typeface="RobotoRegular"/>
                <a:cs typeface="RobotoRegular"/>
              </a:rPr>
              <a:t>90% </a:t>
            </a:r>
            <a:r>
              <a:rPr sz="3150" i="1" spc="-30" dirty="0">
                <a:latin typeface="RobotoRegular"/>
                <a:cs typeface="RobotoRegular"/>
              </a:rPr>
              <a:t>of </a:t>
            </a:r>
            <a:r>
              <a:rPr sz="3150" i="1" spc="-50" dirty="0">
                <a:latin typeface="RobotoRegular"/>
                <a:cs typeface="RobotoRegular"/>
              </a:rPr>
              <a:t>nephron </a:t>
            </a:r>
            <a:r>
              <a:rPr sz="3150" i="1" spc="-35" dirty="0">
                <a:latin typeface="RobotoRegular"/>
                <a:cs typeface="RobotoRegular"/>
              </a:rPr>
              <a:t>function </a:t>
            </a:r>
            <a:r>
              <a:rPr sz="3150" i="1" spc="-15" dirty="0">
                <a:latin typeface="RobotoRegular"/>
                <a:cs typeface="RobotoRegular"/>
              </a:rPr>
              <a:t>is</a:t>
            </a:r>
            <a:r>
              <a:rPr sz="3150" i="1" spc="55" dirty="0">
                <a:latin typeface="RobotoRegular"/>
                <a:cs typeface="RobotoRegular"/>
              </a:rPr>
              <a:t> </a:t>
            </a:r>
            <a:r>
              <a:rPr sz="3150" i="1" spc="-35" dirty="0">
                <a:latin typeface="RobotoRegular"/>
                <a:cs typeface="RobotoRegular"/>
              </a:rPr>
              <a:t>lost.</a:t>
            </a:r>
            <a:endParaRPr sz="3150">
              <a:latin typeface="RobotoRegular"/>
              <a:cs typeface="RobotoRegular"/>
            </a:endParaRPr>
          </a:p>
          <a:p>
            <a:pPr marL="354965" indent="-252095">
              <a:lnSpc>
                <a:spcPts val="3295"/>
              </a:lnSpc>
              <a:buChar char="•"/>
              <a:tabLst>
                <a:tab pos="355600" algn="l"/>
              </a:tabLst>
            </a:pPr>
            <a:r>
              <a:rPr sz="3050" spc="5" dirty="0">
                <a:latin typeface="RobotoRegular"/>
                <a:cs typeface="RobotoRegular"/>
              </a:rPr>
              <a:t>Increase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10" dirty="0">
                <a:latin typeface="RobotoRegular"/>
                <a:cs typeface="RobotoRegular"/>
              </a:rPr>
              <a:t>Serum </a:t>
            </a:r>
            <a:r>
              <a:rPr sz="3050" dirty="0">
                <a:latin typeface="RobotoRegular"/>
                <a:cs typeface="RobotoRegular"/>
              </a:rPr>
              <a:t>creatinine </a:t>
            </a:r>
            <a:r>
              <a:rPr sz="3050" spc="-10" dirty="0">
                <a:latin typeface="RobotoRegular"/>
                <a:cs typeface="RobotoRegular"/>
              </a:rPr>
              <a:t>and</a:t>
            </a:r>
            <a:r>
              <a:rPr sz="3050" spc="7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BUN</a:t>
            </a:r>
            <a:endParaRPr sz="3050">
              <a:latin typeface="RobotoRegular"/>
              <a:cs typeface="RobotoRegular"/>
            </a:endParaRPr>
          </a:p>
          <a:p>
            <a:pPr marL="354965" indent="-252095">
              <a:lnSpc>
                <a:spcPts val="3304"/>
              </a:lnSpc>
              <a:buChar char="•"/>
              <a:tabLst>
                <a:tab pos="355600" algn="l"/>
              </a:tabLst>
            </a:pPr>
            <a:r>
              <a:rPr sz="3050" spc="10" dirty="0">
                <a:latin typeface="RobotoRegular"/>
                <a:cs typeface="RobotoRegular"/>
              </a:rPr>
              <a:t>kidney loses its </a:t>
            </a:r>
            <a:r>
              <a:rPr sz="3050" spc="20" dirty="0">
                <a:latin typeface="RobotoRegular"/>
                <a:cs typeface="RobotoRegular"/>
              </a:rPr>
              <a:t>ability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10" dirty="0">
                <a:latin typeface="RobotoRegular"/>
                <a:cs typeface="RobotoRegular"/>
              </a:rPr>
              <a:t>concentrate</a:t>
            </a:r>
            <a:r>
              <a:rPr sz="3050" spc="-105" dirty="0">
                <a:latin typeface="RobotoRegular"/>
                <a:cs typeface="RobotoRegular"/>
              </a:rPr>
              <a:t> </a:t>
            </a:r>
            <a:r>
              <a:rPr sz="3050" spc="-15" dirty="0">
                <a:latin typeface="RobotoRegular"/>
                <a:cs typeface="RobotoRegular"/>
              </a:rPr>
              <a:t>urine</a:t>
            </a:r>
            <a:endParaRPr sz="3050">
              <a:latin typeface="RobotoRegular"/>
              <a:cs typeface="RobotoRegular"/>
            </a:endParaRPr>
          </a:p>
          <a:p>
            <a:pPr marL="354965" indent="-252095">
              <a:lnSpc>
                <a:spcPts val="3485"/>
              </a:lnSpc>
              <a:buChar char="•"/>
              <a:tabLst>
                <a:tab pos="355600" algn="l"/>
              </a:tabLst>
            </a:pPr>
            <a:r>
              <a:rPr sz="3050" spc="10" dirty="0">
                <a:latin typeface="RobotoRegular"/>
                <a:cs typeface="RobotoRegular"/>
              </a:rPr>
              <a:t>Presence </a:t>
            </a:r>
            <a:r>
              <a:rPr sz="3050" spc="15" dirty="0">
                <a:latin typeface="RobotoRegular"/>
                <a:cs typeface="RobotoRegular"/>
              </a:rPr>
              <a:t>of</a:t>
            </a:r>
            <a:r>
              <a:rPr sz="3050" spc="6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Anemia</a:t>
            </a:r>
            <a:endParaRPr sz="3050">
              <a:latin typeface="RobotoRegular"/>
              <a:cs typeface="RobotoRegular"/>
            </a:endParaRPr>
          </a:p>
          <a:p>
            <a:pPr marL="354965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355600" algn="l"/>
              </a:tabLst>
            </a:pPr>
            <a:r>
              <a:rPr sz="3050" spc="10" dirty="0">
                <a:latin typeface="RobotoRegular"/>
                <a:cs typeface="RobotoRegular"/>
              </a:rPr>
              <a:t>Presence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5" dirty="0">
                <a:latin typeface="RobotoRegular"/>
                <a:cs typeface="RobotoRegular"/>
              </a:rPr>
              <a:t>polyuria </a:t>
            </a:r>
            <a:r>
              <a:rPr sz="3050" spc="-10" dirty="0">
                <a:latin typeface="RobotoRegular"/>
                <a:cs typeface="RobotoRegular"/>
              </a:rPr>
              <a:t>and</a:t>
            </a:r>
            <a:r>
              <a:rPr sz="3050" spc="65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nocturia.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770" y="428375"/>
            <a:ext cx="686435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50" spc="-195" dirty="0"/>
              <a:t>Sta</a:t>
            </a:r>
            <a:r>
              <a:rPr sz="7275" spc="-292" baseline="-24627" dirty="0"/>
              <a:t>.</a:t>
            </a:r>
            <a:r>
              <a:rPr sz="3050" spc="-195" dirty="0"/>
              <a:t>ge </a:t>
            </a:r>
            <a:r>
              <a:rPr sz="3050" spc="-95" dirty="0"/>
              <a:t>3:</a:t>
            </a:r>
            <a:r>
              <a:rPr sz="3150" i="1" spc="-95" dirty="0">
                <a:latin typeface="RobotoRegular"/>
                <a:cs typeface="RobotoRegular"/>
              </a:rPr>
              <a:t>End-stage </a:t>
            </a:r>
            <a:r>
              <a:rPr sz="3150" i="1" spc="-55" dirty="0">
                <a:latin typeface="RobotoRegular"/>
                <a:cs typeface="RobotoRegular"/>
              </a:rPr>
              <a:t>renal </a:t>
            </a:r>
            <a:r>
              <a:rPr sz="3150" i="1" spc="-45" dirty="0">
                <a:latin typeface="RobotoRegular"/>
                <a:cs typeface="RobotoRegular"/>
              </a:rPr>
              <a:t>disease</a:t>
            </a:r>
            <a:r>
              <a:rPr sz="3150" i="1" spc="-160" dirty="0">
                <a:latin typeface="RobotoRegular"/>
                <a:cs typeface="RobotoRegular"/>
              </a:rPr>
              <a:t> </a:t>
            </a:r>
            <a:r>
              <a:rPr sz="3150" i="1" spc="-35" dirty="0">
                <a:latin typeface="RobotoRegular"/>
                <a:cs typeface="RobotoRegular"/>
              </a:rPr>
              <a:t>(ESRD)</a:t>
            </a:r>
            <a:endParaRPr sz="31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4170" y="1199954"/>
            <a:ext cx="8573770" cy="5125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73355" indent="-161290">
              <a:lnSpc>
                <a:spcPts val="3595"/>
              </a:lnSpc>
              <a:spcBef>
                <a:spcPts val="130"/>
              </a:spcBef>
              <a:buSzPct val="96825"/>
              <a:buFont typeface="RobotoRegular"/>
              <a:buChar char="•"/>
              <a:tabLst>
                <a:tab pos="173990" algn="l"/>
              </a:tabLst>
            </a:pPr>
            <a:r>
              <a:rPr sz="3150" i="1" spc="-45" dirty="0">
                <a:latin typeface="RobotoRegular"/>
                <a:cs typeface="RobotoRegular"/>
              </a:rPr>
              <a:t>The </a:t>
            </a:r>
            <a:r>
              <a:rPr sz="3150" i="1" spc="-40" dirty="0">
                <a:latin typeface="RobotoRegular"/>
                <a:cs typeface="RobotoRegular"/>
              </a:rPr>
              <a:t>ﬁnal </a:t>
            </a:r>
            <a:r>
              <a:rPr sz="3150" i="1" spc="-45" dirty="0">
                <a:latin typeface="RobotoRegular"/>
                <a:cs typeface="RobotoRegular"/>
              </a:rPr>
              <a:t>stage </a:t>
            </a:r>
            <a:r>
              <a:rPr sz="3150" i="1" spc="-30" dirty="0">
                <a:latin typeface="RobotoRegular"/>
                <a:cs typeface="RobotoRegular"/>
              </a:rPr>
              <a:t>of </a:t>
            </a:r>
            <a:r>
              <a:rPr sz="3150" i="1" spc="-45" dirty="0">
                <a:latin typeface="RobotoRegular"/>
                <a:cs typeface="RobotoRegular"/>
              </a:rPr>
              <a:t>chronic </a:t>
            </a:r>
            <a:r>
              <a:rPr sz="3150" i="1" spc="-55" dirty="0">
                <a:latin typeface="RobotoRegular"/>
                <a:cs typeface="RobotoRegular"/>
              </a:rPr>
              <a:t>renal</a:t>
            </a:r>
            <a:r>
              <a:rPr sz="3150" i="1" spc="260" dirty="0">
                <a:latin typeface="RobotoRegular"/>
                <a:cs typeface="RobotoRegular"/>
              </a:rPr>
              <a:t> </a:t>
            </a:r>
            <a:r>
              <a:rPr sz="3150" i="1" spc="-30" dirty="0">
                <a:latin typeface="RobotoRegular"/>
                <a:cs typeface="RobotoRegular"/>
              </a:rPr>
              <a:t>failure,</a:t>
            </a:r>
            <a:endParaRPr sz="3150">
              <a:latin typeface="RobotoRegular"/>
              <a:cs typeface="RobotoRegular"/>
            </a:endParaRPr>
          </a:p>
          <a:p>
            <a:pPr marL="264160" marR="681990" indent="-252095">
              <a:lnSpc>
                <a:spcPts val="3310"/>
              </a:lnSpc>
              <a:spcBef>
                <a:spcPts val="215"/>
              </a:spcBef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Occurs </a:t>
            </a:r>
            <a:r>
              <a:rPr sz="3050" spc="10" dirty="0">
                <a:latin typeface="RobotoRegular"/>
                <a:cs typeface="RobotoRegular"/>
              </a:rPr>
              <a:t>when </a:t>
            </a:r>
            <a:r>
              <a:rPr sz="3050" spc="-5" dirty="0">
                <a:latin typeface="RobotoRegular"/>
                <a:cs typeface="RobotoRegular"/>
              </a:rPr>
              <a:t>there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10" dirty="0">
                <a:latin typeface="RobotoRegular"/>
                <a:cs typeface="RobotoRegular"/>
              </a:rPr>
              <a:t>less </a:t>
            </a:r>
            <a:r>
              <a:rPr sz="3050" spc="-10" dirty="0">
                <a:latin typeface="RobotoRegular"/>
                <a:cs typeface="RobotoRegular"/>
              </a:rPr>
              <a:t>than </a:t>
            </a:r>
            <a:r>
              <a:rPr sz="3050" spc="35" dirty="0">
                <a:latin typeface="RobotoRegular"/>
                <a:cs typeface="RobotoRegular"/>
              </a:rPr>
              <a:t>10%</a:t>
            </a:r>
            <a:r>
              <a:rPr sz="3050" spc="-110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nephron  </a:t>
            </a:r>
            <a:r>
              <a:rPr sz="3050" spc="10" dirty="0">
                <a:latin typeface="RobotoRegular"/>
                <a:cs typeface="RobotoRegular"/>
              </a:rPr>
              <a:t>function</a:t>
            </a:r>
            <a:r>
              <a:rPr sz="3050" spc="-4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remaining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070"/>
              </a:lnSpc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All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dirty="0">
                <a:latin typeface="RobotoRegular"/>
                <a:cs typeface="RobotoRegular"/>
              </a:rPr>
              <a:t>normal </a:t>
            </a:r>
            <a:r>
              <a:rPr sz="3050" spc="-10" dirty="0">
                <a:latin typeface="RobotoRegular"/>
                <a:cs typeface="RobotoRegular"/>
              </a:rPr>
              <a:t>regulatory, </a:t>
            </a:r>
            <a:r>
              <a:rPr sz="3050" spc="-5" dirty="0">
                <a:latin typeface="RobotoRegular"/>
                <a:cs typeface="RobotoRegular"/>
              </a:rPr>
              <a:t>excretory,</a:t>
            </a:r>
            <a:r>
              <a:rPr sz="3050" spc="265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and</a:t>
            </a:r>
            <a:endParaRPr sz="3050">
              <a:latin typeface="RobotoRegular"/>
              <a:cs typeface="RobotoRegular"/>
            </a:endParaRPr>
          </a:p>
          <a:p>
            <a:pPr marL="264160" marR="433070">
              <a:lnSpc>
                <a:spcPts val="3310"/>
              </a:lnSpc>
              <a:spcBef>
                <a:spcPts val="225"/>
              </a:spcBef>
            </a:pPr>
            <a:r>
              <a:rPr sz="3050" dirty="0">
                <a:latin typeface="RobotoRegular"/>
                <a:cs typeface="RobotoRegular"/>
              </a:rPr>
              <a:t>hormonal </a:t>
            </a:r>
            <a:r>
              <a:rPr sz="3050" spc="5" dirty="0">
                <a:latin typeface="RobotoRegular"/>
                <a:cs typeface="RobotoRegular"/>
              </a:rPr>
              <a:t>functions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kidney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15" dirty="0">
                <a:latin typeface="RobotoRegular"/>
                <a:cs typeface="RobotoRegular"/>
              </a:rPr>
              <a:t>severely  </a:t>
            </a:r>
            <a:r>
              <a:rPr sz="3050" spc="20" dirty="0">
                <a:latin typeface="RobotoRegular"/>
                <a:cs typeface="RobotoRegular"/>
              </a:rPr>
              <a:t>impaired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070"/>
              </a:lnSpc>
              <a:buChar char="•"/>
              <a:tabLst>
                <a:tab pos="264795" algn="l"/>
              </a:tabLst>
            </a:pPr>
            <a:r>
              <a:rPr sz="3050" spc="25" dirty="0">
                <a:latin typeface="RobotoRegular"/>
                <a:cs typeface="RobotoRegular"/>
              </a:rPr>
              <a:t>ESRD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30" dirty="0">
                <a:latin typeface="RobotoRegular"/>
                <a:cs typeface="RobotoRegular"/>
              </a:rPr>
              <a:t>evidenced by </a:t>
            </a:r>
            <a:r>
              <a:rPr sz="3050" spc="20" dirty="0">
                <a:latin typeface="RobotoRegular"/>
                <a:cs typeface="RobotoRegular"/>
              </a:rPr>
              <a:t>elevated </a:t>
            </a:r>
            <a:r>
              <a:rPr sz="3050" dirty="0">
                <a:latin typeface="RobotoRegular"/>
                <a:cs typeface="RobotoRegular"/>
              </a:rPr>
              <a:t>creatinine</a:t>
            </a:r>
            <a:r>
              <a:rPr sz="3050" spc="-100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and</a:t>
            </a:r>
            <a:endParaRPr sz="3050">
              <a:latin typeface="RobotoRegular"/>
              <a:cs typeface="RobotoRegular"/>
            </a:endParaRPr>
          </a:p>
          <a:p>
            <a:pPr marL="264160" marR="5080">
              <a:lnSpc>
                <a:spcPts val="3310"/>
              </a:lnSpc>
              <a:spcBef>
                <a:spcPts val="225"/>
              </a:spcBef>
              <a:tabLst>
                <a:tab pos="6743065" algn="l"/>
              </a:tabLst>
            </a:pPr>
            <a:r>
              <a:rPr sz="3050" spc="50" dirty="0">
                <a:latin typeface="RobotoRegular"/>
                <a:cs typeface="RobotoRegular"/>
              </a:rPr>
              <a:t>b</a:t>
            </a:r>
            <a:r>
              <a:rPr sz="3050" spc="30" dirty="0">
                <a:latin typeface="RobotoRegular"/>
                <a:cs typeface="RobotoRegular"/>
              </a:rPr>
              <a:t>l</a:t>
            </a:r>
            <a:r>
              <a:rPr sz="3050" spc="20" dirty="0">
                <a:latin typeface="RobotoRegular"/>
                <a:cs typeface="RobotoRegular"/>
              </a:rPr>
              <a:t>ood</a:t>
            </a:r>
            <a:r>
              <a:rPr sz="3050" spc="35" dirty="0">
                <a:latin typeface="RobotoRegular"/>
                <a:cs typeface="RobotoRegular"/>
              </a:rPr>
              <a:t> </a:t>
            </a:r>
            <a:r>
              <a:rPr sz="3050" spc="-35" dirty="0">
                <a:latin typeface="RobotoRegular"/>
                <a:cs typeface="RobotoRegular"/>
              </a:rPr>
              <a:t>u</a:t>
            </a:r>
            <a:r>
              <a:rPr sz="3050" spc="-45" dirty="0">
                <a:latin typeface="RobotoRegular"/>
                <a:cs typeface="RobotoRegular"/>
              </a:rPr>
              <a:t>r</a:t>
            </a:r>
            <a:r>
              <a:rPr sz="3050" spc="35" dirty="0">
                <a:latin typeface="RobotoRegular"/>
                <a:cs typeface="RobotoRegular"/>
              </a:rPr>
              <a:t>e</a:t>
            </a:r>
            <a:r>
              <a:rPr sz="3050" spc="15" dirty="0">
                <a:latin typeface="RobotoRegular"/>
                <a:cs typeface="RobotoRegular"/>
              </a:rPr>
              <a:t>a</a:t>
            </a:r>
            <a:r>
              <a:rPr sz="3050" spc="-10" dirty="0">
                <a:latin typeface="RobotoRegular"/>
                <a:cs typeface="RobotoRegular"/>
              </a:rPr>
              <a:t> </a:t>
            </a:r>
            <a:r>
              <a:rPr sz="3050" spc="-35" dirty="0">
                <a:latin typeface="RobotoRegular"/>
                <a:cs typeface="RobotoRegular"/>
              </a:rPr>
              <a:t>n</a:t>
            </a:r>
            <a:r>
              <a:rPr sz="3050" spc="30" dirty="0">
                <a:latin typeface="RobotoRegular"/>
                <a:cs typeface="RobotoRegular"/>
              </a:rPr>
              <a:t>i</a:t>
            </a:r>
            <a:r>
              <a:rPr sz="3050" spc="-10" dirty="0">
                <a:latin typeface="RobotoRegular"/>
                <a:cs typeface="RobotoRegular"/>
              </a:rPr>
              <a:t>t</a:t>
            </a:r>
            <a:r>
              <a:rPr sz="3050" spc="-45" dirty="0">
                <a:latin typeface="RobotoRegular"/>
                <a:cs typeface="RobotoRegular"/>
              </a:rPr>
              <a:t>r</a:t>
            </a:r>
            <a:r>
              <a:rPr sz="3050" spc="20" dirty="0">
                <a:latin typeface="RobotoRegular"/>
                <a:cs typeface="RobotoRegular"/>
              </a:rPr>
              <a:t>o</a:t>
            </a:r>
            <a:r>
              <a:rPr sz="3050" spc="50" dirty="0">
                <a:latin typeface="RobotoRegular"/>
                <a:cs typeface="RobotoRegular"/>
              </a:rPr>
              <a:t>g</a:t>
            </a:r>
            <a:r>
              <a:rPr sz="3050" spc="35" dirty="0">
                <a:latin typeface="RobotoRegular"/>
                <a:cs typeface="RobotoRegular"/>
              </a:rPr>
              <a:t>e</a:t>
            </a:r>
            <a:r>
              <a:rPr sz="3050" spc="20" dirty="0">
                <a:latin typeface="RobotoRegular"/>
                <a:cs typeface="RobotoRegular"/>
              </a:rPr>
              <a:t>n</a:t>
            </a:r>
            <a:r>
              <a:rPr sz="3050" spc="-35" dirty="0">
                <a:latin typeface="RobotoRegular"/>
                <a:cs typeface="RobotoRegular"/>
              </a:rPr>
              <a:t> </a:t>
            </a:r>
            <a:r>
              <a:rPr sz="3050" spc="30" dirty="0">
                <a:latin typeface="RobotoRegular"/>
                <a:cs typeface="RobotoRegular"/>
              </a:rPr>
              <a:t>l</a:t>
            </a:r>
            <a:r>
              <a:rPr sz="3050" spc="35" dirty="0">
                <a:latin typeface="RobotoRegular"/>
                <a:cs typeface="RobotoRegular"/>
              </a:rPr>
              <a:t>e</a:t>
            </a:r>
            <a:r>
              <a:rPr sz="3050" spc="60" dirty="0">
                <a:latin typeface="RobotoRegular"/>
                <a:cs typeface="RobotoRegular"/>
              </a:rPr>
              <a:t>v</a:t>
            </a:r>
            <a:r>
              <a:rPr sz="3050" spc="35" dirty="0">
                <a:latin typeface="RobotoRegular"/>
                <a:cs typeface="RobotoRegular"/>
              </a:rPr>
              <a:t>e</a:t>
            </a:r>
            <a:r>
              <a:rPr sz="3050" spc="30" dirty="0">
                <a:latin typeface="RobotoRegular"/>
                <a:cs typeface="RobotoRegular"/>
              </a:rPr>
              <a:t>l</a:t>
            </a:r>
            <a:r>
              <a:rPr sz="3050" spc="15" dirty="0">
                <a:latin typeface="RobotoRegular"/>
                <a:cs typeface="RobotoRegular"/>
              </a:rPr>
              <a:t>s</a:t>
            </a:r>
            <a:r>
              <a:rPr sz="3050" spc="-35" dirty="0">
                <a:latin typeface="RobotoRegular"/>
                <a:cs typeface="RobotoRegular"/>
              </a:rPr>
              <a:t> </a:t>
            </a:r>
            <a:r>
              <a:rPr sz="3050" spc="-15" dirty="0">
                <a:latin typeface="RobotoRegular"/>
                <a:cs typeface="RobotoRegular"/>
              </a:rPr>
              <a:t>a</a:t>
            </a:r>
            <a:r>
              <a:rPr sz="3050" spc="15" dirty="0">
                <a:latin typeface="RobotoRegular"/>
                <a:cs typeface="RobotoRegular"/>
              </a:rPr>
              <a:t>s</a:t>
            </a:r>
            <a:r>
              <a:rPr sz="3050" spc="-3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w</a:t>
            </a:r>
            <a:r>
              <a:rPr sz="3050" spc="35" dirty="0">
                <a:latin typeface="RobotoRegular"/>
                <a:cs typeface="RobotoRegular"/>
              </a:rPr>
              <a:t>e</a:t>
            </a:r>
            <a:r>
              <a:rPr sz="3050" spc="30" dirty="0">
                <a:latin typeface="RobotoRegular"/>
                <a:cs typeface="RobotoRegular"/>
              </a:rPr>
              <a:t>l</a:t>
            </a:r>
            <a:r>
              <a:rPr sz="3050" spc="10" dirty="0">
                <a:latin typeface="RobotoRegular"/>
                <a:cs typeface="RobotoRegular"/>
              </a:rPr>
              <a:t>l</a:t>
            </a:r>
            <a:r>
              <a:rPr sz="3050" spc="35" dirty="0">
                <a:latin typeface="RobotoRegular"/>
                <a:cs typeface="RobotoRegular"/>
              </a:rPr>
              <a:t> </a:t>
            </a:r>
            <a:r>
              <a:rPr sz="3050" spc="-15" dirty="0">
                <a:latin typeface="RobotoRegular"/>
                <a:cs typeface="RobotoRegular"/>
              </a:rPr>
              <a:t>a</a:t>
            </a:r>
            <a:r>
              <a:rPr sz="3050" spc="15" dirty="0">
                <a:latin typeface="RobotoRegular"/>
                <a:cs typeface="RobotoRegular"/>
              </a:rPr>
              <a:t>s</a:t>
            </a:r>
            <a:r>
              <a:rPr sz="3050" dirty="0">
                <a:latin typeface="RobotoRegular"/>
                <a:cs typeface="RobotoRegular"/>
              </a:rPr>
              <a:t>	</a:t>
            </a:r>
            <a:r>
              <a:rPr sz="3050" spc="35" dirty="0">
                <a:latin typeface="RobotoRegular"/>
                <a:cs typeface="RobotoRegular"/>
              </a:rPr>
              <a:t>e</a:t>
            </a:r>
            <a:r>
              <a:rPr sz="3050" spc="30" dirty="0">
                <a:latin typeface="RobotoRegular"/>
                <a:cs typeface="RobotoRegular"/>
              </a:rPr>
              <a:t>l</a:t>
            </a:r>
            <a:r>
              <a:rPr sz="3050" spc="35" dirty="0">
                <a:latin typeface="RobotoRegular"/>
                <a:cs typeface="RobotoRegular"/>
              </a:rPr>
              <a:t>e</a:t>
            </a:r>
            <a:r>
              <a:rPr sz="3050" spc="50" dirty="0">
                <a:latin typeface="RobotoRegular"/>
                <a:cs typeface="RobotoRegular"/>
              </a:rPr>
              <a:t>c</a:t>
            </a:r>
            <a:r>
              <a:rPr sz="3050" spc="-10" dirty="0">
                <a:latin typeface="RobotoRegular"/>
                <a:cs typeface="RobotoRegular"/>
              </a:rPr>
              <a:t>t</a:t>
            </a:r>
            <a:r>
              <a:rPr sz="3050" spc="-45" dirty="0">
                <a:latin typeface="RobotoRegular"/>
                <a:cs typeface="RobotoRegular"/>
              </a:rPr>
              <a:t>r</a:t>
            </a:r>
            <a:r>
              <a:rPr sz="3050" spc="20" dirty="0">
                <a:latin typeface="RobotoRegular"/>
                <a:cs typeface="RobotoRegular"/>
              </a:rPr>
              <a:t>o</a:t>
            </a:r>
            <a:r>
              <a:rPr sz="3050" spc="30" dirty="0">
                <a:latin typeface="RobotoRegular"/>
                <a:cs typeface="RobotoRegular"/>
              </a:rPr>
              <a:t>l</a:t>
            </a:r>
            <a:r>
              <a:rPr sz="3050" spc="-15" dirty="0">
                <a:latin typeface="RobotoRegular"/>
                <a:cs typeface="RobotoRegular"/>
              </a:rPr>
              <a:t>y</a:t>
            </a:r>
            <a:r>
              <a:rPr sz="3050" spc="-10" dirty="0">
                <a:latin typeface="RobotoRegular"/>
                <a:cs typeface="RobotoRegular"/>
              </a:rPr>
              <a:t>t</a:t>
            </a:r>
            <a:r>
              <a:rPr sz="3050" spc="10" dirty="0">
                <a:latin typeface="RobotoRegular"/>
                <a:cs typeface="RobotoRegular"/>
              </a:rPr>
              <a:t>e  </a:t>
            </a:r>
            <a:r>
              <a:rPr sz="3050" spc="20" dirty="0">
                <a:latin typeface="RobotoRegular"/>
                <a:cs typeface="RobotoRegular"/>
              </a:rPr>
              <a:t>imbalances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070"/>
              </a:lnSpc>
              <a:buChar char="•"/>
              <a:tabLst>
                <a:tab pos="264795" algn="l"/>
              </a:tabLst>
            </a:pPr>
            <a:r>
              <a:rPr sz="3050" dirty="0">
                <a:latin typeface="RobotoRegular"/>
                <a:cs typeface="RobotoRegular"/>
              </a:rPr>
              <a:t>At this </a:t>
            </a:r>
            <a:r>
              <a:rPr sz="3050" spc="10" dirty="0">
                <a:latin typeface="RobotoRegular"/>
                <a:cs typeface="RobotoRegular"/>
              </a:rPr>
              <a:t>point, dialysis </a:t>
            </a:r>
            <a:r>
              <a:rPr sz="3050" spc="20" dirty="0">
                <a:latin typeface="RobotoRegular"/>
                <a:cs typeface="RobotoRegular"/>
              </a:rPr>
              <a:t>is</a:t>
            </a:r>
            <a:r>
              <a:rPr sz="3050" spc="-6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indicated</a:t>
            </a:r>
            <a:endParaRPr sz="3050">
              <a:latin typeface="RobotoRegular"/>
              <a:cs typeface="RobotoRegular"/>
            </a:endParaRPr>
          </a:p>
          <a:p>
            <a:pPr marL="264160" marR="116839" indent="-252095">
              <a:lnSpc>
                <a:spcPts val="3310"/>
              </a:lnSpc>
              <a:spcBef>
                <a:spcPts val="225"/>
              </a:spcBef>
              <a:buChar char="•"/>
              <a:tabLst>
                <a:tab pos="264795" algn="l"/>
              </a:tabLst>
            </a:pPr>
            <a:r>
              <a:rPr sz="3050" spc="-15" dirty="0">
                <a:latin typeface="RobotoRegular"/>
                <a:cs typeface="RobotoRegular"/>
              </a:rPr>
              <a:t>Many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20" dirty="0">
                <a:latin typeface="RobotoRegular"/>
                <a:cs typeface="RobotoRegular"/>
              </a:rPr>
              <a:t>symptoms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10" dirty="0">
                <a:latin typeface="RobotoRegular"/>
                <a:cs typeface="RobotoRegular"/>
              </a:rPr>
              <a:t>uremia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15" dirty="0">
                <a:latin typeface="RobotoRegular"/>
                <a:cs typeface="RobotoRegular"/>
              </a:rPr>
              <a:t>reversible  with</a:t>
            </a:r>
            <a:r>
              <a:rPr sz="3050" spc="-4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dialysis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156" y="402627"/>
            <a:ext cx="8573770" cy="462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850" spc="-5" dirty="0"/>
              <a:t>Staging </a:t>
            </a:r>
            <a:r>
              <a:rPr sz="2850" spc="-15" dirty="0"/>
              <a:t>is </a:t>
            </a:r>
            <a:r>
              <a:rPr sz="2850" spc="-20" dirty="0"/>
              <a:t>also </a:t>
            </a:r>
            <a:r>
              <a:rPr sz="2850" spc="5" dirty="0"/>
              <a:t>based </a:t>
            </a:r>
            <a:r>
              <a:rPr sz="2850" spc="15" dirty="0"/>
              <a:t>on </a:t>
            </a:r>
            <a:r>
              <a:rPr sz="2850" dirty="0"/>
              <a:t>GFR. </a:t>
            </a:r>
            <a:r>
              <a:rPr sz="2850" spc="20" dirty="0"/>
              <a:t>Normal </a:t>
            </a:r>
            <a:r>
              <a:rPr sz="2850" spc="-15" dirty="0"/>
              <a:t>is</a:t>
            </a:r>
            <a:r>
              <a:rPr sz="2850" spc="-445" dirty="0"/>
              <a:t> </a:t>
            </a:r>
            <a:r>
              <a:rPr sz="2850" spc="10" dirty="0"/>
              <a:t>125mls/min.</a:t>
            </a:r>
            <a:endParaRPr sz="2850"/>
          </a:p>
        </p:txBody>
      </p:sp>
      <p:sp>
        <p:nvSpPr>
          <p:cNvPr id="3" name="object 3"/>
          <p:cNvSpPr txBox="1"/>
          <p:nvPr/>
        </p:nvSpPr>
        <p:spPr>
          <a:xfrm>
            <a:off x="570652" y="528569"/>
            <a:ext cx="788162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50" spc="-320" dirty="0">
                <a:latin typeface="RobotoRegular"/>
                <a:cs typeface="RobotoRegular"/>
              </a:rPr>
              <a:t>G</a:t>
            </a:r>
            <a:r>
              <a:rPr sz="7275" spc="-480" baseline="-15463" dirty="0">
                <a:latin typeface="RobotoRegular"/>
                <a:cs typeface="RobotoRegular"/>
              </a:rPr>
              <a:t>.</a:t>
            </a:r>
            <a:r>
              <a:rPr sz="2850" spc="-320" dirty="0">
                <a:latin typeface="RobotoRegular"/>
                <a:cs typeface="RobotoRegular"/>
              </a:rPr>
              <a:t>FR </a:t>
            </a:r>
            <a:r>
              <a:rPr sz="2850" spc="-15" dirty="0">
                <a:latin typeface="RobotoRegular"/>
                <a:cs typeface="RobotoRegular"/>
              </a:rPr>
              <a:t>is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-5" dirty="0">
                <a:latin typeface="RobotoRegular"/>
                <a:cs typeface="RobotoRegular"/>
              </a:rPr>
              <a:t>amount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dirty="0">
                <a:latin typeface="RobotoRegular"/>
                <a:cs typeface="RobotoRegular"/>
              </a:rPr>
              <a:t>plasma </a:t>
            </a:r>
            <a:r>
              <a:rPr sz="2850" spc="10" dirty="0">
                <a:latin typeface="RobotoRegular"/>
                <a:cs typeface="RobotoRegular"/>
              </a:rPr>
              <a:t>ﬁltered through</a:t>
            </a:r>
            <a:r>
              <a:rPr sz="2850" spc="-459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the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052" y="1087110"/>
            <a:ext cx="8729980" cy="56108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50" spc="5" dirty="0">
                <a:latin typeface="RobotoRegular"/>
                <a:cs typeface="RobotoRegular"/>
              </a:rPr>
              <a:t>glomeruli </a:t>
            </a:r>
            <a:r>
              <a:rPr sz="2850" spc="25" dirty="0">
                <a:latin typeface="RobotoRegular"/>
                <a:cs typeface="RobotoRegular"/>
              </a:rPr>
              <a:t>per </a:t>
            </a:r>
            <a:r>
              <a:rPr sz="2850" spc="-25" dirty="0">
                <a:latin typeface="RobotoRegular"/>
                <a:cs typeface="RobotoRegular"/>
              </a:rPr>
              <a:t>unit</a:t>
            </a:r>
            <a:r>
              <a:rPr sz="2850" spc="-130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time</a:t>
            </a:r>
            <a:endParaRPr sz="2850">
              <a:latin typeface="RobotoRegular"/>
              <a:cs typeface="RobotoRegular"/>
            </a:endParaRPr>
          </a:p>
          <a:p>
            <a:pPr marL="628015" marR="5080" indent="-560070">
              <a:lnSpc>
                <a:spcPct val="116900"/>
              </a:lnSpc>
            </a:pPr>
            <a:r>
              <a:rPr sz="2850" spc="10" dirty="0">
                <a:latin typeface="RobotoRegular"/>
                <a:cs typeface="RobotoRegular"/>
              </a:rPr>
              <a:t>stage </a:t>
            </a:r>
            <a:r>
              <a:rPr sz="2850" spc="25" dirty="0">
                <a:latin typeface="RobotoRegular"/>
                <a:cs typeface="RobotoRegular"/>
              </a:rPr>
              <a:t>1: </a:t>
            </a:r>
            <a:r>
              <a:rPr sz="2850" dirty="0">
                <a:latin typeface="RobotoRegular"/>
                <a:cs typeface="RobotoRegular"/>
              </a:rPr>
              <a:t>kidney </a:t>
            </a:r>
            <a:r>
              <a:rPr sz="2850" spc="15" dirty="0">
                <a:latin typeface="RobotoRegular"/>
                <a:cs typeface="RobotoRegular"/>
              </a:rPr>
              <a:t>damage </a:t>
            </a:r>
            <a:r>
              <a:rPr sz="2850" spc="20" dirty="0">
                <a:latin typeface="RobotoRegular"/>
                <a:cs typeface="RobotoRegular"/>
              </a:rPr>
              <a:t>with </a:t>
            </a:r>
            <a:r>
              <a:rPr sz="2850" spc="5" dirty="0">
                <a:latin typeface="RobotoRegular"/>
                <a:cs typeface="RobotoRegular"/>
              </a:rPr>
              <a:t>normal </a:t>
            </a:r>
            <a:r>
              <a:rPr sz="2850" spc="10" dirty="0">
                <a:latin typeface="RobotoRegular"/>
                <a:cs typeface="RobotoRegular"/>
              </a:rPr>
              <a:t>or </a:t>
            </a:r>
            <a:r>
              <a:rPr sz="2850" dirty="0">
                <a:latin typeface="RobotoRegular"/>
                <a:cs typeface="RobotoRegular"/>
              </a:rPr>
              <a:t>increased</a:t>
            </a:r>
            <a:r>
              <a:rPr sz="2850" spc="-48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GFR  GFR </a:t>
            </a:r>
            <a:r>
              <a:rPr sz="2850" spc="-15" dirty="0">
                <a:latin typeface="RobotoRegular"/>
                <a:cs typeface="RobotoRegular"/>
              </a:rPr>
              <a:t>is </a:t>
            </a:r>
            <a:r>
              <a:rPr sz="2850" spc="25" dirty="0">
                <a:latin typeface="RobotoRegular"/>
                <a:cs typeface="RobotoRegular"/>
              </a:rPr>
              <a:t>greater </a:t>
            </a:r>
            <a:r>
              <a:rPr sz="2850" spc="5" dirty="0">
                <a:latin typeface="RobotoRegular"/>
                <a:cs typeface="RobotoRegular"/>
              </a:rPr>
              <a:t>than</a:t>
            </a:r>
            <a:r>
              <a:rPr sz="2850" spc="-270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90ml/min.</a:t>
            </a:r>
            <a:endParaRPr sz="2850">
              <a:latin typeface="RobotoRegular"/>
              <a:cs typeface="RobotoRegular"/>
            </a:endParaRPr>
          </a:p>
          <a:p>
            <a:pPr marL="628015" marR="4114165" indent="-560070">
              <a:lnSpc>
                <a:spcPct val="116900"/>
              </a:lnSpc>
            </a:pPr>
            <a:r>
              <a:rPr sz="2850" spc="10" dirty="0">
                <a:latin typeface="RobotoRegular"/>
                <a:cs typeface="RobotoRegular"/>
              </a:rPr>
              <a:t>stage </a:t>
            </a:r>
            <a:r>
              <a:rPr sz="2850" spc="25" dirty="0">
                <a:latin typeface="RobotoRegular"/>
                <a:cs typeface="RobotoRegular"/>
              </a:rPr>
              <a:t>2: </a:t>
            </a:r>
            <a:r>
              <a:rPr sz="2850" dirty="0">
                <a:latin typeface="RobotoRegular"/>
                <a:cs typeface="RobotoRegular"/>
              </a:rPr>
              <a:t>GFR </a:t>
            </a:r>
            <a:r>
              <a:rPr sz="2850" spc="25" dirty="0">
                <a:latin typeface="RobotoRegular"/>
                <a:cs typeface="RobotoRegular"/>
              </a:rPr>
              <a:t>60 </a:t>
            </a:r>
            <a:r>
              <a:rPr sz="2850" spc="5" dirty="0">
                <a:latin typeface="RobotoRegular"/>
                <a:cs typeface="RobotoRegular"/>
              </a:rPr>
              <a:t>–</a:t>
            </a:r>
            <a:r>
              <a:rPr sz="2850" spc="-310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89ml/min  </a:t>
            </a:r>
            <a:r>
              <a:rPr sz="2850" spc="-10" dirty="0">
                <a:latin typeface="RobotoRegular"/>
                <a:cs typeface="RobotoRegular"/>
              </a:rPr>
              <a:t>mild </a:t>
            </a:r>
            <a:r>
              <a:rPr sz="2850" spc="15" dirty="0">
                <a:latin typeface="RobotoRegular"/>
                <a:cs typeface="RobotoRegular"/>
              </a:rPr>
              <a:t>decrease </a:t>
            </a:r>
            <a:r>
              <a:rPr sz="2850" spc="-15" dirty="0">
                <a:latin typeface="RobotoRegular"/>
                <a:cs typeface="RobotoRegular"/>
              </a:rPr>
              <a:t>in</a:t>
            </a:r>
            <a:r>
              <a:rPr sz="2850" spc="-145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GFR</a:t>
            </a:r>
            <a:endParaRPr sz="2850">
              <a:latin typeface="RobotoRegular"/>
              <a:cs typeface="RobotoRegular"/>
            </a:endParaRPr>
          </a:p>
          <a:p>
            <a:pPr marL="628015" marR="3825240" indent="-560070">
              <a:lnSpc>
                <a:spcPct val="116900"/>
              </a:lnSpc>
            </a:pPr>
            <a:r>
              <a:rPr sz="2850" spc="10" dirty="0">
                <a:latin typeface="RobotoRegular"/>
                <a:cs typeface="RobotoRegular"/>
              </a:rPr>
              <a:t>Stage </a:t>
            </a:r>
            <a:r>
              <a:rPr sz="2850" spc="25" dirty="0">
                <a:latin typeface="RobotoRegular"/>
                <a:cs typeface="RobotoRegular"/>
              </a:rPr>
              <a:t>3: </a:t>
            </a:r>
            <a:r>
              <a:rPr sz="2850" dirty="0">
                <a:latin typeface="RobotoRegular"/>
                <a:cs typeface="RobotoRegular"/>
              </a:rPr>
              <a:t>GFR </a:t>
            </a:r>
            <a:r>
              <a:rPr sz="2850" spc="25" dirty="0">
                <a:latin typeface="RobotoRegular"/>
                <a:cs typeface="RobotoRegular"/>
              </a:rPr>
              <a:t>30 </a:t>
            </a:r>
            <a:r>
              <a:rPr sz="2850" spc="5" dirty="0">
                <a:latin typeface="RobotoRegular"/>
                <a:cs typeface="RobotoRegular"/>
              </a:rPr>
              <a:t>– </a:t>
            </a:r>
            <a:r>
              <a:rPr sz="2850" spc="15" dirty="0">
                <a:latin typeface="RobotoRegular"/>
                <a:cs typeface="RobotoRegular"/>
              </a:rPr>
              <a:t>59ml/min  </a:t>
            </a:r>
            <a:r>
              <a:rPr sz="2850" spc="10" dirty="0">
                <a:latin typeface="RobotoRegular"/>
                <a:cs typeface="RobotoRegular"/>
              </a:rPr>
              <a:t>moderate </a:t>
            </a:r>
            <a:r>
              <a:rPr sz="2850" spc="15" dirty="0">
                <a:latin typeface="RobotoRegular"/>
                <a:cs typeface="RobotoRegular"/>
              </a:rPr>
              <a:t>decrease </a:t>
            </a:r>
            <a:r>
              <a:rPr sz="2850" spc="-15" dirty="0">
                <a:latin typeface="RobotoRegular"/>
                <a:cs typeface="RobotoRegular"/>
              </a:rPr>
              <a:t>in</a:t>
            </a:r>
            <a:r>
              <a:rPr sz="2850" spc="-21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GFR</a:t>
            </a:r>
            <a:endParaRPr sz="2850">
              <a:latin typeface="RobotoRegular"/>
              <a:cs typeface="RobotoRegular"/>
            </a:endParaRPr>
          </a:p>
          <a:p>
            <a:pPr marL="628015" marR="4086225" indent="-560070">
              <a:lnSpc>
                <a:spcPct val="116900"/>
              </a:lnSpc>
            </a:pPr>
            <a:r>
              <a:rPr sz="2850" spc="10" dirty="0">
                <a:latin typeface="RobotoRegular"/>
                <a:cs typeface="RobotoRegular"/>
              </a:rPr>
              <a:t>Stage </a:t>
            </a:r>
            <a:r>
              <a:rPr sz="2850" spc="25" dirty="0">
                <a:latin typeface="RobotoRegular"/>
                <a:cs typeface="RobotoRegular"/>
              </a:rPr>
              <a:t>4: </a:t>
            </a:r>
            <a:r>
              <a:rPr sz="2850" dirty="0">
                <a:latin typeface="RobotoRegular"/>
                <a:cs typeface="RobotoRegular"/>
              </a:rPr>
              <a:t>GFR </a:t>
            </a:r>
            <a:r>
              <a:rPr sz="2850" spc="25" dirty="0">
                <a:latin typeface="RobotoRegular"/>
                <a:cs typeface="RobotoRegular"/>
              </a:rPr>
              <a:t>15 </a:t>
            </a:r>
            <a:r>
              <a:rPr sz="2850" spc="5" dirty="0">
                <a:latin typeface="RobotoRegular"/>
                <a:cs typeface="RobotoRegular"/>
              </a:rPr>
              <a:t>–</a:t>
            </a:r>
            <a:r>
              <a:rPr sz="2850" spc="-310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29ml/min  severe decrease </a:t>
            </a:r>
            <a:r>
              <a:rPr sz="2850" spc="-15" dirty="0">
                <a:latin typeface="RobotoRegular"/>
                <a:cs typeface="RobotoRegular"/>
              </a:rPr>
              <a:t>in</a:t>
            </a:r>
            <a:r>
              <a:rPr sz="2850" spc="-20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GFR</a:t>
            </a:r>
            <a:endParaRPr sz="2850">
              <a:latin typeface="RobotoRegular"/>
              <a:cs typeface="RobotoRegular"/>
            </a:endParaRPr>
          </a:p>
          <a:p>
            <a:pPr marL="628015" marR="3386454" indent="-560070">
              <a:lnSpc>
                <a:spcPct val="116900"/>
              </a:lnSpc>
            </a:pPr>
            <a:r>
              <a:rPr sz="2850" spc="10" dirty="0">
                <a:latin typeface="RobotoRegular"/>
                <a:cs typeface="RobotoRegular"/>
              </a:rPr>
              <a:t>Stage </a:t>
            </a:r>
            <a:r>
              <a:rPr sz="2850" spc="25" dirty="0">
                <a:latin typeface="RobotoRegular"/>
                <a:cs typeface="RobotoRegular"/>
              </a:rPr>
              <a:t>5: </a:t>
            </a:r>
            <a:r>
              <a:rPr sz="2850" dirty="0">
                <a:latin typeface="RobotoRegular"/>
                <a:cs typeface="RobotoRegular"/>
              </a:rPr>
              <a:t>GFR </a:t>
            </a:r>
            <a:r>
              <a:rPr sz="2850" spc="-10" dirty="0">
                <a:latin typeface="RobotoRegular"/>
                <a:cs typeface="RobotoRegular"/>
              </a:rPr>
              <a:t>less </a:t>
            </a:r>
            <a:r>
              <a:rPr sz="2850" spc="5" dirty="0">
                <a:latin typeface="RobotoRegular"/>
                <a:cs typeface="RobotoRegular"/>
              </a:rPr>
              <a:t>than</a:t>
            </a:r>
            <a:r>
              <a:rPr sz="2850" spc="-405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15ml/min  </a:t>
            </a:r>
            <a:r>
              <a:rPr sz="2850" dirty="0">
                <a:latin typeface="RobotoRegular"/>
                <a:cs typeface="RobotoRegular"/>
              </a:rPr>
              <a:t>kidney</a:t>
            </a:r>
            <a:r>
              <a:rPr sz="2850" spc="-85" dirty="0">
                <a:latin typeface="RobotoRegular"/>
                <a:cs typeface="RobotoRegular"/>
              </a:rPr>
              <a:t> </a:t>
            </a:r>
            <a:r>
              <a:rPr sz="2850" spc="-15" dirty="0">
                <a:latin typeface="RobotoRegular"/>
                <a:cs typeface="RobotoRegular"/>
              </a:rPr>
              <a:t>failure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252" y="428375"/>
            <a:ext cx="8742680" cy="407797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14960" marR="30480" indent="-252095">
              <a:lnSpc>
                <a:spcPct val="86100"/>
              </a:lnSpc>
              <a:spcBef>
                <a:spcPts val="905"/>
              </a:spcBef>
              <a:buSzPct val="62886"/>
              <a:buChar char="•"/>
              <a:tabLst>
                <a:tab pos="252729" algn="l"/>
              </a:tabLst>
            </a:pPr>
            <a:r>
              <a:rPr sz="7275" spc="-127" baseline="-24627" dirty="0">
                <a:latin typeface="RobotoRegular"/>
                <a:cs typeface="RobotoRegular"/>
              </a:rPr>
              <a:t>.</a:t>
            </a:r>
            <a:r>
              <a:rPr sz="3050" spc="-85" dirty="0">
                <a:latin typeface="RobotoRegular"/>
                <a:cs typeface="RobotoRegular"/>
              </a:rPr>
              <a:t>Bladder </a:t>
            </a:r>
            <a:r>
              <a:rPr sz="3050" spc="15" dirty="0">
                <a:latin typeface="RobotoRegular"/>
                <a:cs typeface="RobotoRegular"/>
              </a:rPr>
              <a:t>neck </a:t>
            </a:r>
            <a:r>
              <a:rPr sz="3050" dirty="0">
                <a:latin typeface="RobotoRegular"/>
                <a:cs typeface="RobotoRegular"/>
              </a:rPr>
              <a:t>contains involuntary </a:t>
            </a:r>
            <a:r>
              <a:rPr sz="3050" spc="15" dirty="0">
                <a:latin typeface="RobotoRegular"/>
                <a:cs typeface="RobotoRegular"/>
              </a:rPr>
              <a:t>smooth  </a:t>
            </a:r>
            <a:r>
              <a:rPr sz="3050" spc="20" dirty="0">
                <a:latin typeface="RobotoRegular"/>
                <a:cs typeface="RobotoRegular"/>
              </a:rPr>
              <a:t>muscles </a:t>
            </a:r>
            <a:r>
              <a:rPr sz="3050" spc="-10" dirty="0">
                <a:latin typeface="RobotoRegular"/>
                <a:cs typeface="RobotoRegular"/>
              </a:rPr>
              <a:t>that </a:t>
            </a:r>
            <a:r>
              <a:rPr sz="3050" spc="20" dirty="0">
                <a:latin typeface="RobotoRegular"/>
                <a:cs typeface="RobotoRegular"/>
              </a:rPr>
              <a:t>forms </a:t>
            </a:r>
            <a:r>
              <a:rPr sz="3050" spc="30" dirty="0">
                <a:latin typeface="RobotoRegular"/>
                <a:cs typeface="RobotoRegular"/>
              </a:rPr>
              <a:t>part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30" dirty="0">
                <a:latin typeface="RobotoRegular"/>
                <a:cs typeface="RobotoRegular"/>
              </a:rPr>
              <a:t>urethral </a:t>
            </a:r>
            <a:r>
              <a:rPr sz="3050" spc="5" dirty="0">
                <a:latin typeface="RobotoRegular"/>
                <a:cs typeface="RobotoRegular"/>
              </a:rPr>
              <a:t>sphincter  </a:t>
            </a:r>
            <a:r>
              <a:rPr sz="3050" spc="25" dirty="0">
                <a:latin typeface="RobotoRegular"/>
                <a:cs typeface="RobotoRegular"/>
              </a:rPr>
              <a:t>called </a:t>
            </a:r>
            <a:r>
              <a:rPr sz="3050" spc="-10" dirty="0">
                <a:latin typeface="RobotoRegular"/>
                <a:cs typeface="RobotoRegular"/>
              </a:rPr>
              <a:t>the internal</a:t>
            </a:r>
            <a:r>
              <a:rPr sz="3050" spc="8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sphincter</a:t>
            </a:r>
            <a:endParaRPr sz="3050">
              <a:latin typeface="RobotoRegular"/>
              <a:cs typeface="RobotoRegular"/>
            </a:endParaRPr>
          </a:p>
          <a:p>
            <a:pPr marL="314960" indent="-252095" algn="just">
              <a:lnSpc>
                <a:spcPct val="100000"/>
              </a:lnSpc>
              <a:spcBef>
                <a:spcPts val="750"/>
              </a:spcBef>
              <a:buChar char="•"/>
              <a:tabLst>
                <a:tab pos="315595" algn="l"/>
              </a:tabLst>
            </a:pPr>
            <a:r>
              <a:rPr sz="3050" spc="10" dirty="0">
                <a:latin typeface="RobotoRegular"/>
                <a:cs typeface="RobotoRegular"/>
              </a:rPr>
              <a:t>The </a:t>
            </a:r>
            <a:r>
              <a:rPr sz="3050" dirty="0">
                <a:latin typeface="RobotoRegular"/>
                <a:cs typeface="RobotoRegular"/>
              </a:rPr>
              <a:t>external </a:t>
            </a:r>
            <a:r>
              <a:rPr sz="3050" spc="5" dirty="0">
                <a:latin typeface="RobotoRegular"/>
                <a:cs typeface="RobotoRegular"/>
              </a:rPr>
              <a:t>sphincter </a:t>
            </a:r>
            <a:r>
              <a:rPr sz="3050" spc="20" dirty="0">
                <a:latin typeface="RobotoRegular"/>
                <a:cs typeface="RobotoRegular"/>
              </a:rPr>
              <a:t>is</a:t>
            </a:r>
            <a:r>
              <a:rPr sz="3050" spc="-30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voluntary</a:t>
            </a:r>
            <a:endParaRPr sz="3050">
              <a:latin typeface="RobotoRegular"/>
              <a:cs typeface="RobotoRegular"/>
            </a:endParaRPr>
          </a:p>
          <a:p>
            <a:pPr marL="314960" marR="30480" indent="-252095" algn="just">
              <a:lnSpc>
                <a:spcPts val="3310"/>
              </a:lnSpc>
              <a:spcBef>
                <a:spcPts val="1145"/>
              </a:spcBef>
              <a:buChar char="•"/>
              <a:tabLst>
                <a:tab pos="315595" algn="l"/>
              </a:tabLst>
            </a:pPr>
            <a:r>
              <a:rPr sz="3050" spc="-25" dirty="0">
                <a:latin typeface="RobotoRegular"/>
                <a:cs typeface="RobotoRegular"/>
              </a:rPr>
              <a:t>Urethra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30" dirty="0">
                <a:latin typeface="RobotoRegular"/>
                <a:cs typeface="RobotoRegular"/>
              </a:rPr>
              <a:t>males </a:t>
            </a:r>
            <a:r>
              <a:rPr sz="3050" spc="5" dirty="0">
                <a:latin typeface="RobotoRegular"/>
                <a:cs typeface="RobotoRegular"/>
              </a:rPr>
              <a:t>passes </a:t>
            </a:r>
            <a:r>
              <a:rPr sz="3050" spc="-5" dirty="0">
                <a:latin typeface="RobotoRegular"/>
                <a:cs typeface="RobotoRegular"/>
              </a:rPr>
              <a:t>through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20" dirty="0">
                <a:latin typeface="RobotoRegular"/>
                <a:cs typeface="RobotoRegular"/>
              </a:rPr>
              <a:t>penis </a:t>
            </a:r>
            <a:r>
              <a:rPr sz="3050" spc="-10" dirty="0">
                <a:latin typeface="RobotoRegular"/>
                <a:cs typeface="RobotoRegular"/>
              </a:rPr>
              <a:t>and</a:t>
            </a:r>
            <a:r>
              <a:rPr sz="3050" spc="-21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is  </a:t>
            </a:r>
            <a:r>
              <a:rPr sz="3050" spc="-10" dirty="0">
                <a:latin typeface="RobotoRegular"/>
                <a:cs typeface="RobotoRegular"/>
              </a:rPr>
              <a:t>surrounded </a:t>
            </a:r>
            <a:r>
              <a:rPr sz="3050" spc="30" dirty="0">
                <a:latin typeface="RobotoRegular"/>
                <a:cs typeface="RobotoRegular"/>
              </a:rPr>
              <a:t>by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5" dirty="0">
                <a:latin typeface="RobotoRegular"/>
                <a:cs typeface="RobotoRegular"/>
              </a:rPr>
              <a:t>prostate </a:t>
            </a:r>
            <a:r>
              <a:rPr sz="3050" spc="10" dirty="0">
                <a:latin typeface="RobotoRegular"/>
                <a:cs typeface="RobotoRegular"/>
              </a:rPr>
              <a:t>gland </a:t>
            </a:r>
            <a:r>
              <a:rPr sz="3050" spc="5" dirty="0">
                <a:latin typeface="RobotoRegular"/>
                <a:cs typeface="RobotoRegular"/>
              </a:rPr>
              <a:t>posteriorly </a:t>
            </a:r>
            <a:r>
              <a:rPr sz="3050" spc="-10" dirty="0">
                <a:latin typeface="RobotoRegular"/>
                <a:cs typeface="RobotoRegular"/>
              </a:rPr>
              <a:t>and  </a:t>
            </a:r>
            <a:r>
              <a:rPr sz="3050" spc="-5" dirty="0">
                <a:latin typeface="RobotoRegular"/>
                <a:cs typeface="RobotoRegular"/>
              </a:rPr>
              <a:t>laterally </a:t>
            </a:r>
            <a:r>
              <a:rPr sz="3050" spc="30" dirty="0">
                <a:latin typeface="RobotoRegular"/>
                <a:cs typeface="RobotoRegular"/>
              </a:rPr>
              <a:t>below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25" dirty="0">
                <a:latin typeface="RobotoRegular"/>
                <a:cs typeface="RobotoRegular"/>
              </a:rPr>
              <a:t>bladder</a:t>
            </a:r>
            <a:r>
              <a:rPr sz="3050" spc="-3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neck</a:t>
            </a:r>
            <a:endParaRPr sz="3050">
              <a:latin typeface="RobotoRegular"/>
              <a:cs typeface="RobotoRegular"/>
            </a:endParaRPr>
          </a:p>
          <a:p>
            <a:pPr marL="314960" indent="-252095" algn="just">
              <a:lnSpc>
                <a:spcPct val="100000"/>
              </a:lnSpc>
              <a:spcBef>
                <a:spcPts val="690"/>
              </a:spcBef>
              <a:buChar char="•"/>
              <a:tabLst>
                <a:tab pos="315595" algn="l"/>
              </a:tabLst>
            </a:pPr>
            <a:r>
              <a:rPr sz="3050" spc="35" dirty="0">
                <a:latin typeface="RobotoRegular"/>
                <a:cs typeface="RobotoRegular"/>
              </a:rPr>
              <a:t>In </a:t>
            </a:r>
            <a:r>
              <a:rPr sz="3050" spc="30" dirty="0">
                <a:latin typeface="RobotoRegular"/>
                <a:cs typeface="RobotoRegular"/>
              </a:rPr>
              <a:t>female </a:t>
            </a:r>
            <a:r>
              <a:rPr sz="3050" spc="20" dirty="0">
                <a:latin typeface="RobotoRegular"/>
                <a:cs typeface="RobotoRegular"/>
              </a:rPr>
              <a:t>it </a:t>
            </a:r>
            <a:r>
              <a:rPr sz="3050" spc="15" dirty="0">
                <a:latin typeface="RobotoRegular"/>
                <a:cs typeface="RobotoRegular"/>
              </a:rPr>
              <a:t>opens </a:t>
            </a:r>
            <a:r>
              <a:rPr sz="3050" spc="-5" dirty="0">
                <a:latin typeface="RobotoRegular"/>
                <a:cs typeface="RobotoRegular"/>
              </a:rPr>
              <a:t>just </a:t>
            </a:r>
            <a:r>
              <a:rPr sz="3050" dirty="0">
                <a:latin typeface="RobotoRegular"/>
                <a:cs typeface="RobotoRegular"/>
              </a:rPr>
              <a:t>anterior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-15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vagina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091" y="212875"/>
            <a:ext cx="555498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30" dirty="0"/>
              <a:t>Clinical</a:t>
            </a:r>
            <a:r>
              <a:rPr sz="4300" spc="-90" dirty="0"/>
              <a:t> </a:t>
            </a:r>
            <a:r>
              <a:rPr sz="4300" dirty="0"/>
              <a:t>Manifestations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274201" y="737353"/>
            <a:ext cx="9427845" cy="6566534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250190" marR="5080" indent="-238125">
              <a:lnSpc>
                <a:spcPts val="3200"/>
              </a:lnSpc>
              <a:spcBef>
                <a:spcPts val="515"/>
              </a:spcBef>
              <a:buChar char="•"/>
              <a:tabLst>
                <a:tab pos="250825" algn="l"/>
              </a:tabLst>
            </a:pPr>
            <a:r>
              <a:rPr sz="2950" spc="10" dirty="0">
                <a:latin typeface="RobotoRegular"/>
                <a:cs typeface="RobotoRegular"/>
              </a:rPr>
              <a:t>The </a:t>
            </a:r>
            <a:r>
              <a:rPr sz="2950" spc="5" dirty="0">
                <a:latin typeface="RobotoRegular"/>
                <a:cs typeface="RobotoRegular"/>
              </a:rPr>
              <a:t>severity </a:t>
            </a:r>
            <a:r>
              <a:rPr sz="2950" spc="-15" dirty="0">
                <a:latin typeface="RobotoRegular"/>
                <a:cs typeface="RobotoRegular"/>
              </a:rPr>
              <a:t>of </a:t>
            </a:r>
            <a:r>
              <a:rPr sz="2950" spc="20" dirty="0">
                <a:latin typeface="RobotoRegular"/>
                <a:cs typeface="RobotoRegular"/>
              </a:rPr>
              <a:t>the signs </a:t>
            </a:r>
            <a:r>
              <a:rPr sz="2950" spc="25" dirty="0">
                <a:latin typeface="RobotoRegular"/>
                <a:cs typeface="RobotoRegular"/>
              </a:rPr>
              <a:t>and </a:t>
            </a:r>
            <a:r>
              <a:rPr sz="2950" spc="20" dirty="0">
                <a:latin typeface="RobotoRegular"/>
                <a:cs typeface="RobotoRegular"/>
              </a:rPr>
              <a:t>symptoms </a:t>
            </a:r>
            <a:r>
              <a:rPr sz="2950" spc="-5" dirty="0">
                <a:latin typeface="RobotoRegular"/>
                <a:cs typeface="RobotoRegular"/>
              </a:rPr>
              <a:t>depends </a:t>
            </a:r>
            <a:r>
              <a:rPr sz="2950" spc="30" dirty="0">
                <a:latin typeface="RobotoRegular"/>
                <a:cs typeface="RobotoRegular"/>
              </a:rPr>
              <a:t>in </a:t>
            </a:r>
            <a:r>
              <a:rPr sz="2950" spc="-10" dirty="0">
                <a:latin typeface="RobotoRegular"/>
                <a:cs typeface="RobotoRegular"/>
              </a:rPr>
              <a:t>on 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-10" dirty="0">
                <a:latin typeface="RobotoRegular"/>
                <a:cs typeface="RobotoRegular"/>
              </a:rPr>
              <a:t>degree </a:t>
            </a:r>
            <a:r>
              <a:rPr sz="2950" spc="-15" dirty="0">
                <a:latin typeface="RobotoRegular"/>
                <a:cs typeface="RobotoRegular"/>
              </a:rPr>
              <a:t>of </a:t>
            </a:r>
            <a:r>
              <a:rPr sz="2950" spc="5" dirty="0">
                <a:latin typeface="RobotoRegular"/>
                <a:cs typeface="RobotoRegular"/>
              </a:rPr>
              <a:t>renal </a:t>
            </a:r>
            <a:r>
              <a:rPr sz="2950" spc="25" dirty="0">
                <a:latin typeface="RobotoRegular"/>
                <a:cs typeface="RobotoRegular"/>
              </a:rPr>
              <a:t>impairment, </a:t>
            </a:r>
            <a:r>
              <a:rPr sz="2950" dirty="0">
                <a:latin typeface="RobotoRegular"/>
                <a:cs typeface="RobotoRegular"/>
              </a:rPr>
              <a:t>other </a:t>
            </a:r>
            <a:r>
              <a:rPr sz="2950" spc="15" dirty="0">
                <a:latin typeface="RobotoRegular"/>
                <a:cs typeface="RobotoRegular"/>
              </a:rPr>
              <a:t>underlying  </a:t>
            </a:r>
            <a:r>
              <a:rPr sz="2950" spc="10" dirty="0">
                <a:latin typeface="RobotoRegular"/>
                <a:cs typeface="RobotoRegular"/>
              </a:rPr>
              <a:t>conditions, </a:t>
            </a:r>
            <a:r>
              <a:rPr sz="2950" spc="25" dirty="0">
                <a:latin typeface="RobotoRegular"/>
                <a:cs typeface="RobotoRegular"/>
              </a:rPr>
              <a:t>and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dirty="0">
                <a:latin typeface="RobotoRegular"/>
                <a:cs typeface="RobotoRegular"/>
              </a:rPr>
              <a:t>patient’s</a:t>
            </a:r>
            <a:r>
              <a:rPr sz="2950" spc="5" dirty="0">
                <a:latin typeface="RobotoRegular"/>
                <a:cs typeface="RobotoRegular"/>
              </a:rPr>
              <a:t> age.</a:t>
            </a:r>
            <a:endParaRPr sz="2950">
              <a:latin typeface="RobotoRegular"/>
              <a:cs typeface="RobotoRegular"/>
            </a:endParaRPr>
          </a:p>
          <a:p>
            <a:pPr marL="12700">
              <a:lnSpc>
                <a:spcPts val="3370"/>
              </a:lnSpc>
              <a:spcBef>
                <a:spcPts val="2790"/>
              </a:spcBef>
            </a:pPr>
            <a:r>
              <a:rPr sz="2950" spc="15" dirty="0">
                <a:latin typeface="RobotoRegular"/>
                <a:cs typeface="RobotoRegular"/>
              </a:rPr>
              <a:t>1.Cardiovascular </a:t>
            </a:r>
            <a:r>
              <a:rPr sz="2950" spc="20" dirty="0">
                <a:latin typeface="RobotoRegular"/>
                <a:cs typeface="RobotoRegular"/>
              </a:rPr>
              <a:t>manifestations</a:t>
            </a:r>
            <a:endParaRPr sz="2950">
              <a:latin typeface="RobotoRegular"/>
              <a:cs typeface="RobotoRegular"/>
            </a:endParaRPr>
          </a:p>
          <a:p>
            <a:pPr marL="250190" marR="139065" indent="-238125">
              <a:lnSpc>
                <a:spcPts val="3200"/>
              </a:lnSpc>
              <a:spcBef>
                <a:spcPts val="219"/>
              </a:spcBef>
              <a:buChar char="•"/>
              <a:tabLst>
                <a:tab pos="250825" algn="l"/>
              </a:tabLst>
            </a:pPr>
            <a:r>
              <a:rPr sz="2950" spc="10" dirty="0">
                <a:latin typeface="RobotoRegular"/>
                <a:cs typeface="RobotoRegular"/>
              </a:rPr>
              <a:t>Hypertension </a:t>
            </a:r>
            <a:r>
              <a:rPr sz="2950" dirty="0">
                <a:latin typeface="RobotoRegular"/>
                <a:cs typeface="RobotoRegular"/>
              </a:rPr>
              <a:t>(due </a:t>
            </a:r>
            <a:r>
              <a:rPr sz="2950" spc="15" dirty="0">
                <a:latin typeface="RobotoRegular"/>
                <a:cs typeface="RobotoRegular"/>
              </a:rPr>
              <a:t>to </a:t>
            </a:r>
            <a:r>
              <a:rPr sz="2950" spc="10" dirty="0">
                <a:latin typeface="RobotoRegular"/>
                <a:cs typeface="RobotoRegular"/>
              </a:rPr>
              <a:t>sodium </a:t>
            </a:r>
            <a:r>
              <a:rPr sz="2950" spc="25" dirty="0">
                <a:latin typeface="RobotoRegular"/>
                <a:cs typeface="RobotoRegular"/>
              </a:rPr>
              <a:t>and </a:t>
            </a:r>
            <a:r>
              <a:rPr sz="2950" spc="5" dirty="0">
                <a:latin typeface="RobotoRegular"/>
                <a:cs typeface="RobotoRegular"/>
              </a:rPr>
              <a:t>water retention </a:t>
            </a:r>
            <a:r>
              <a:rPr sz="2950" spc="-15" dirty="0">
                <a:latin typeface="RobotoRegular"/>
                <a:cs typeface="RobotoRegular"/>
              </a:rPr>
              <a:t>or  from </a:t>
            </a:r>
            <a:r>
              <a:rPr sz="2950" spc="20" dirty="0">
                <a:latin typeface="RobotoRegular"/>
                <a:cs typeface="RobotoRegular"/>
              </a:rPr>
              <a:t>activation </a:t>
            </a:r>
            <a:r>
              <a:rPr sz="2950" spc="-15" dirty="0">
                <a:latin typeface="RobotoRegular"/>
                <a:cs typeface="RobotoRegular"/>
              </a:rPr>
              <a:t>of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10" dirty="0">
                <a:latin typeface="RobotoRegular"/>
                <a:cs typeface="RobotoRegular"/>
              </a:rPr>
              <a:t>renin–angiotensin–aldosterone  </a:t>
            </a:r>
            <a:r>
              <a:rPr sz="2950" spc="15" dirty="0">
                <a:latin typeface="RobotoRegular"/>
                <a:cs typeface="RobotoRegular"/>
              </a:rPr>
              <a:t>system)</a:t>
            </a:r>
            <a:endParaRPr sz="2950">
              <a:latin typeface="RobotoRegular"/>
              <a:cs typeface="RobotoRegular"/>
            </a:endParaRPr>
          </a:p>
          <a:p>
            <a:pPr marL="250190" indent="-238125">
              <a:lnSpc>
                <a:spcPts val="2965"/>
              </a:lnSpc>
              <a:buChar char="•"/>
              <a:tabLst>
                <a:tab pos="250825" algn="l"/>
              </a:tabLst>
            </a:pPr>
            <a:r>
              <a:rPr sz="2950" spc="20" dirty="0">
                <a:latin typeface="RobotoRegular"/>
                <a:cs typeface="RobotoRegular"/>
              </a:rPr>
              <a:t>Heart failure </a:t>
            </a:r>
            <a:r>
              <a:rPr sz="2950" spc="25" dirty="0">
                <a:latin typeface="RobotoRegular"/>
                <a:cs typeface="RobotoRegular"/>
              </a:rPr>
              <a:t>and </a:t>
            </a:r>
            <a:r>
              <a:rPr sz="2950" spc="15" dirty="0">
                <a:latin typeface="RobotoRegular"/>
                <a:cs typeface="RobotoRegular"/>
              </a:rPr>
              <a:t>pulmonary </a:t>
            </a:r>
            <a:r>
              <a:rPr sz="2950" dirty="0">
                <a:latin typeface="RobotoRegular"/>
                <a:cs typeface="RobotoRegular"/>
              </a:rPr>
              <a:t>edema (due </a:t>
            </a:r>
            <a:r>
              <a:rPr sz="2950" spc="15" dirty="0">
                <a:latin typeface="RobotoRegular"/>
                <a:cs typeface="RobotoRegular"/>
              </a:rPr>
              <a:t>to</a:t>
            </a:r>
            <a:r>
              <a:rPr sz="2950" spc="130" dirty="0">
                <a:latin typeface="RobotoRegular"/>
                <a:cs typeface="RobotoRegular"/>
              </a:rPr>
              <a:t> </a:t>
            </a:r>
            <a:r>
              <a:rPr sz="2950" spc="15" dirty="0">
                <a:latin typeface="RobotoRegular"/>
                <a:cs typeface="RobotoRegular"/>
              </a:rPr>
              <a:t>ﬂuid</a:t>
            </a:r>
            <a:endParaRPr sz="2950">
              <a:latin typeface="RobotoRegular"/>
              <a:cs typeface="RobotoRegular"/>
            </a:endParaRPr>
          </a:p>
          <a:p>
            <a:pPr marL="250190">
              <a:lnSpc>
                <a:spcPts val="3195"/>
              </a:lnSpc>
            </a:pPr>
            <a:r>
              <a:rPr sz="2950" spc="-5" dirty="0">
                <a:latin typeface="RobotoRegular"/>
                <a:cs typeface="RobotoRegular"/>
              </a:rPr>
              <a:t>overload)</a:t>
            </a:r>
            <a:endParaRPr sz="2950">
              <a:latin typeface="RobotoRegular"/>
              <a:cs typeface="RobotoRegular"/>
            </a:endParaRPr>
          </a:p>
          <a:p>
            <a:pPr marL="250190" marR="7620" indent="-238125">
              <a:lnSpc>
                <a:spcPts val="3200"/>
              </a:lnSpc>
              <a:spcBef>
                <a:spcPts val="215"/>
              </a:spcBef>
              <a:buChar char="•"/>
              <a:tabLst>
                <a:tab pos="250825" algn="l"/>
              </a:tabLst>
            </a:pPr>
            <a:r>
              <a:rPr sz="2950" spc="15" dirty="0">
                <a:latin typeface="RobotoRegular"/>
                <a:cs typeface="RobotoRegular"/>
              </a:rPr>
              <a:t>Pericarditis </a:t>
            </a:r>
            <a:r>
              <a:rPr sz="2950" dirty="0">
                <a:latin typeface="RobotoRegular"/>
                <a:cs typeface="RobotoRegular"/>
              </a:rPr>
              <a:t>(due </a:t>
            </a:r>
            <a:r>
              <a:rPr sz="2950" spc="15" dirty="0">
                <a:latin typeface="RobotoRegular"/>
                <a:cs typeface="RobotoRegular"/>
              </a:rPr>
              <a:t>to </a:t>
            </a:r>
            <a:r>
              <a:rPr sz="2950" spc="20" dirty="0">
                <a:latin typeface="RobotoRegular"/>
                <a:cs typeface="RobotoRegular"/>
              </a:rPr>
              <a:t>irritation </a:t>
            </a:r>
            <a:r>
              <a:rPr sz="2950" spc="-15" dirty="0">
                <a:latin typeface="RobotoRegular"/>
                <a:cs typeface="RobotoRegular"/>
              </a:rPr>
              <a:t>of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10" dirty="0">
                <a:latin typeface="RobotoRegular"/>
                <a:cs typeface="RobotoRegular"/>
              </a:rPr>
              <a:t>pericardial </a:t>
            </a:r>
            <a:r>
              <a:rPr sz="2950" spc="35" dirty="0">
                <a:latin typeface="RobotoRegular"/>
                <a:cs typeface="RobotoRegular"/>
              </a:rPr>
              <a:t>lining </a:t>
            </a:r>
            <a:r>
              <a:rPr sz="2950" dirty="0">
                <a:latin typeface="RobotoRegular"/>
                <a:cs typeface="RobotoRegular"/>
              </a:rPr>
              <a:t>by  </a:t>
            </a:r>
            <a:r>
              <a:rPr sz="2950" spc="15" dirty="0">
                <a:latin typeface="RobotoRegular"/>
                <a:cs typeface="RobotoRegular"/>
              </a:rPr>
              <a:t>uremic</a:t>
            </a:r>
            <a:r>
              <a:rPr sz="2950" spc="20" dirty="0">
                <a:latin typeface="RobotoRegular"/>
                <a:cs typeface="RobotoRegular"/>
              </a:rPr>
              <a:t> </a:t>
            </a:r>
            <a:r>
              <a:rPr sz="2950" spc="5" dirty="0">
                <a:latin typeface="RobotoRegular"/>
                <a:cs typeface="RobotoRegular"/>
              </a:rPr>
              <a:t>toxins)</a:t>
            </a:r>
            <a:endParaRPr sz="2950">
              <a:latin typeface="RobotoRegular"/>
              <a:cs typeface="RobotoRegular"/>
            </a:endParaRPr>
          </a:p>
          <a:p>
            <a:pPr marL="250190" indent="-238125">
              <a:lnSpc>
                <a:spcPts val="2970"/>
              </a:lnSpc>
              <a:buChar char="•"/>
              <a:tabLst>
                <a:tab pos="250825" algn="l"/>
              </a:tabLst>
            </a:pPr>
            <a:r>
              <a:rPr sz="2950" spc="25" dirty="0">
                <a:latin typeface="RobotoRegular"/>
                <a:cs typeface="RobotoRegular"/>
              </a:rPr>
              <a:t>Pitting </a:t>
            </a:r>
            <a:r>
              <a:rPr sz="2950" dirty="0">
                <a:latin typeface="RobotoRegular"/>
                <a:cs typeface="RobotoRegular"/>
              </a:rPr>
              <a:t>edema </a:t>
            </a:r>
            <a:r>
              <a:rPr sz="2950" spc="-15" dirty="0">
                <a:latin typeface="RobotoRegular"/>
                <a:cs typeface="RobotoRegular"/>
              </a:rPr>
              <a:t>(feet, </a:t>
            </a:r>
            <a:r>
              <a:rPr sz="2950" spc="15" dirty="0">
                <a:latin typeface="RobotoRegular"/>
                <a:cs typeface="RobotoRegular"/>
              </a:rPr>
              <a:t>hands, </a:t>
            </a:r>
            <a:r>
              <a:rPr sz="2950" spc="10" dirty="0">
                <a:latin typeface="RobotoRegular"/>
                <a:cs typeface="RobotoRegular"/>
              </a:rPr>
              <a:t>sacrum);periorbital</a:t>
            </a:r>
            <a:r>
              <a:rPr sz="2950" spc="204" dirty="0">
                <a:latin typeface="RobotoRegular"/>
                <a:cs typeface="RobotoRegular"/>
              </a:rPr>
              <a:t> </a:t>
            </a:r>
            <a:r>
              <a:rPr sz="2950" spc="5" dirty="0">
                <a:latin typeface="RobotoRegular"/>
                <a:cs typeface="RobotoRegular"/>
              </a:rPr>
              <a:t>edema;</a:t>
            </a:r>
            <a:endParaRPr sz="2950">
              <a:latin typeface="RobotoRegular"/>
              <a:cs typeface="RobotoRegular"/>
            </a:endParaRPr>
          </a:p>
          <a:p>
            <a:pPr marL="250190" marR="1757045" indent="-238125">
              <a:lnSpc>
                <a:spcPts val="3200"/>
              </a:lnSpc>
              <a:spcBef>
                <a:spcPts val="219"/>
              </a:spcBef>
              <a:buChar char="•"/>
              <a:tabLst>
                <a:tab pos="250825" algn="l"/>
              </a:tabLst>
            </a:pPr>
            <a:r>
              <a:rPr sz="2950" spc="10" dirty="0">
                <a:latin typeface="RobotoRegular"/>
                <a:cs typeface="RobotoRegular"/>
              </a:rPr>
              <a:t>pericardial </a:t>
            </a:r>
            <a:r>
              <a:rPr sz="2950" spc="5" dirty="0">
                <a:latin typeface="RobotoRegular"/>
                <a:cs typeface="RobotoRegular"/>
              </a:rPr>
              <a:t>friction </a:t>
            </a:r>
            <a:r>
              <a:rPr sz="2950" dirty="0">
                <a:latin typeface="RobotoRegular"/>
                <a:cs typeface="RobotoRegular"/>
              </a:rPr>
              <a:t>rub; </a:t>
            </a:r>
            <a:r>
              <a:rPr sz="2950" spc="-10" dirty="0">
                <a:latin typeface="RobotoRegular"/>
                <a:cs typeface="RobotoRegular"/>
              </a:rPr>
              <a:t>engorged </a:t>
            </a:r>
            <a:r>
              <a:rPr sz="2950" dirty="0">
                <a:latin typeface="RobotoRegular"/>
                <a:cs typeface="RobotoRegular"/>
              </a:rPr>
              <a:t>neck </a:t>
            </a:r>
            <a:r>
              <a:rPr sz="2950" spc="10" dirty="0">
                <a:latin typeface="RobotoRegular"/>
                <a:cs typeface="RobotoRegular"/>
              </a:rPr>
              <a:t>veins;  pericardial </a:t>
            </a:r>
            <a:r>
              <a:rPr sz="2950" spc="5" dirty="0">
                <a:latin typeface="RobotoRegular"/>
                <a:cs typeface="RobotoRegular"/>
              </a:rPr>
              <a:t>effusion;pericardial</a:t>
            </a:r>
            <a:r>
              <a:rPr sz="2950" spc="175" dirty="0">
                <a:latin typeface="RobotoRegular"/>
                <a:cs typeface="RobotoRegular"/>
              </a:rPr>
              <a:t> </a:t>
            </a:r>
            <a:r>
              <a:rPr sz="2950" spc="10" dirty="0">
                <a:latin typeface="RobotoRegular"/>
                <a:cs typeface="RobotoRegular"/>
              </a:rPr>
              <a:t>tamponade;</a:t>
            </a:r>
            <a:endParaRPr sz="2950">
              <a:latin typeface="RobotoRegular"/>
              <a:cs typeface="RobotoRegular"/>
            </a:endParaRPr>
          </a:p>
          <a:p>
            <a:pPr marL="347980" indent="-335915">
              <a:lnSpc>
                <a:spcPts val="3140"/>
              </a:lnSpc>
              <a:buChar char="•"/>
              <a:tabLst>
                <a:tab pos="347980" algn="l"/>
                <a:tab pos="348615" algn="l"/>
              </a:tabLst>
            </a:pPr>
            <a:r>
              <a:rPr sz="2950" spc="20" dirty="0">
                <a:latin typeface="RobotoRegular"/>
                <a:cs typeface="RobotoRegular"/>
              </a:rPr>
              <a:t>hyperkalemia;</a:t>
            </a:r>
            <a:r>
              <a:rPr sz="2950" spc="65" dirty="0">
                <a:latin typeface="RobotoRegular"/>
                <a:cs typeface="RobotoRegular"/>
              </a:rPr>
              <a:t> </a:t>
            </a:r>
            <a:r>
              <a:rPr sz="2950" spc="15" dirty="0">
                <a:latin typeface="RobotoRegular"/>
                <a:cs typeface="RobotoRegular"/>
              </a:rPr>
              <a:t>hyperlipidemia</a:t>
            </a:r>
            <a:endParaRPr sz="29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652" y="344415"/>
            <a:ext cx="479869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50" spc="-409" dirty="0"/>
              <a:t>2</a:t>
            </a:r>
            <a:r>
              <a:rPr sz="7275" spc="-615" baseline="-32073" dirty="0"/>
              <a:t>.</a:t>
            </a:r>
            <a:r>
              <a:rPr sz="3050" spc="-409" dirty="0"/>
              <a:t>. </a:t>
            </a:r>
            <a:r>
              <a:rPr sz="3050" spc="15" dirty="0"/>
              <a:t>Dermatologic</a:t>
            </a:r>
            <a:r>
              <a:rPr sz="3050" spc="55" dirty="0"/>
              <a:t> </a:t>
            </a:r>
            <a:r>
              <a:rPr sz="3050" spc="20" dirty="0"/>
              <a:t>symptoms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96052" y="988115"/>
            <a:ext cx="8840470" cy="301498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5080" indent="-252095" algn="just">
              <a:lnSpc>
                <a:spcPts val="3310"/>
              </a:lnSpc>
              <a:spcBef>
                <a:spcPts val="535"/>
              </a:spcBef>
              <a:buChar char="•"/>
              <a:tabLst>
                <a:tab pos="264795" algn="l"/>
              </a:tabLst>
            </a:pPr>
            <a:r>
              <a:rPr sz="3050" spc="25" dirty="0">
                <a:latin typeface="RobotoRegular"/>
                <a:cs typeface="RobotoRegular"/>
              </a:rPr>
              <a:t>Severe </a:t>
            </a:r>
            <a:r>
              <a:rPr sz="3050" spc="5" dirty="0">
                <a:latin typeface="RobotoRegular"/>
                <a:cs typeface="RobotoRegular"/>
              </a:rPr>
              <a:t>itching </a:t>
            </a:r>
            <a:r>
              <a:rPr sz="3050" spc="-5" dirty="0">
                <a:latin typeface="RobotoRegular"/>
                <a:cs typeface="RobotoRegular"/>
              </a:rPr>
              <a:t>(pruritus)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30" dirty="0">
                <a:latin typeface="RobotoRegular"/>
                <a:cs typeface="RobotoRegular"/>
              </a:rPr>
              <a:t>common, </a:t>
            </a:r>
            <a:r>
              <a:rPr sz="3050" spc="15" dirty="0">
                <a:latin typeface="RobotoRegular"/>
                <a:cs typeface="RobotoRegular"/>
              </a:rPr>
              <a:t>ecchymosis;  </a:t>
            </a:r>
            <a:r>
              <a:rPr sz="3050" spc="-20" dirty="0">
                <a:latin typeface="RobotoRegular"/>
                <a:cs typeface="RobotoRegular"/>
              </a:rPr>
              <a:t>purpura;</a:t>
            </a:r>
            <a:endParaRPr sz="3050">
              <a:latin typeface="RobotoRegular"/>
              <a:cs typeface="RobotoRegular"/>
            </a:endParaRPr>
          </a:p>
          <a:p>
            <a:pPr marL="264160" indent="-252095" algn="just">
              <a:lnSpc>
                <a:spcPts val="3070"/>
              </a:lnSpc>
              <a:buChar char="•"/>
              <a:tabLst>
                <a:tab pos="264795" algn="l"/>
              </a:tabLst>
            </a:pPr>
            <a:r>
              <a:rPr sz="3050" dirty="0">
                <a:latin typeface="RobotoRegular"/>
                <a:cs typeface="RobotoRegular"/>
              </a:rPr>
              <a:t>Thin, </a:t>
            </a:r>
            <a:r>
              <a:rPr sz="3050" spc="10" dirty="0">
                <a:latin typeface="RobotoRegular"/>
                <a:cs typeface="RobotoRegular"/>
              </a:rPr>
              <a:t>brittle </a:t>
            </a:r>
            <a:r>
              <a:rPr sz="3050" spc="-5" dirty="0">
                <a:latin typeface="RobotoRegular"/>
                <a:cs typeface="RobotoRegular"/>
              </a:rPr>
              <a:t>nails; </a:t>
            </a:r>
            <a:r>
              <a:rPr sz="3050" dirty="0">
                <a:latin typeface="RobotoRegular"/>
                <a:cs typeface="RobotoRegular"/>
              </a:rPr>
              <a:t>coarse, </a:t>
            </a:r>
            <a:r>
              <a:rPr sz="3050" spc="-10" dirty="0">
                <a:latin typeface="RobotoRegular"/>
                <a:cs typeface="RobotoRegular"/>
              </a:rPr>
              <a:t>thinning</a:t>
            </a:r>
            <a:r>
              <a:rPr sz="3050" spc="23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hair</a:t>
            </a:r>
            <a:endParaRPr sz="3050">
              <a:latin typeface="RobotoRegular"/>
              <a:cs typeface="RobotoRegular"/>
            </a:endParaRPr>
          </a:p>
          <a:p>
            <a:pPr marL="264160" marR="327660" indent="-252095" algn="just">
              <a:lnSpc>
                <a:spcPts val="3310"/>
              </a:lnSpc>
              <a:spcBef>
                <a:spcPts val="225"/>
              </a:spcBef>
              <a:buChar char="•"/>
              <a:tabLst>
                <a:tab pos="264795" algn="l"/>
              </a:tabLst>
            </a:pPr>
            <a:r>
              <a:rPr sz="3050" spc="20" dirty="0">
                <a:latin typeface="RobotoRegular"/>
                <a:cs typeface="RobotoRegular"/>
              </a:rPr>
              <a:t>Uremic </a:t>
            </a:r>
            <a:r>
              <a:rPr sz="3050" spc="-5" dirty="0">
                <a:latin typeface="RobotoRegular"/>
                <a:cs typeface="RobotoRegular"/>
              </a:rPr>
              <a:t>frost,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20" dirty="0">
                <a:latin typeface="RobotoRegular"/>
                <a:cs typeface="RobotoRegular"/>
              </a:rPr>
              <a:t>deposit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5" dirty="0">
                <a:latin typeface="RobotoRegular"/>
                <a:cs typeface="RobotoRegular"/>
              </a:rPr>
              <a:t>urea </a:t>
            </a:r>
            <a:r>
              <a:rPr sz="3050" dirty="0">
                <a:latin typeface="RobotoRegular"/>
                <a:cs typeface="RobotoRegular"/>
              </a:rPr>
              <a:t>crystals </a:t>
            </a:r>
            <a:r>
              <a:rPr sz="3050" spc="20" dirty="0">
                <a:latin typeface="RobotoRegular"/>
                <a:cs typeface="RobotoRegular"/>
              </a:rPr>
              <a:t>on </a:t>
            </a:r>
            <a:r>
              <a:rPr sz="3050" spc="-10" dirty="0">
                <a:latin typeface="RobotoRegular"/>
                <a:cs typeface="RobotoRegular"/>
              </a:rPr>
              <a:t>the  </a:t>
            </a:r>
            <a:r>
              <a:rPr sz="3050" dirty="0">
                <a:latin typeface="RobotoRegular"/>
                <a:cs typeface="RobotoRegular"/>
              </a:rPr>
              <a:t>skin(Gray-bronze),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25" dirty="0">
                <a:latin typeface="RobotoRegular"/>
                <a:cs typeface="RobotoRegular"/>
              </a:rPr>
              <a:t>uncommon </a:t>
            </a:r>
            <a:r>
              <a:rPr sz="3050" spc="10" dirty="0">
                <a:latin typeface="RobotoRegular"/>
                <a:cs typeface="RobotoRegular"/>
              </a:rPr>
              <a:t>today</a:t>
            </a:r>
            <a:r>
              <a:rPr sz="3050" spc="-12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because 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5" dirty="0">
                <a:latin typeface="RobotoRegular"/>
                <a:cs typeface="RobotoRegular"/>
              </a:rPr>
              <a:t>early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10" dirty="0">
                <a:latin typeface="RobotoRegular"/>
                <a:cs typeface="RobotoRegular"/>
              </a:rPr>
              <a:t>aggressive </a:t>
            </a:r>
            <a:r>
              <a:rPr sz="3050" spc="5" dirty="0">
                <a:latin typeface="RobotoRegular"/>
                <a:cs typeface="RobotoRegular"/>
              </a:rPr>
              <a:t>treatment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25" dirty="0">
                <a:latin typeface="RobotoRegular"/>
                <a:cs typeface="RobotoRegular"/>
              </a:rPr>
              <a:t>ESRD </a:t>
            </a:r>
            <a:r>
              <a:rPr sz="3050" spc="15" dirty="0">
                <a:latin typeface="RobotoRegular"/>
                <a:cs typeface="RobotoRegular"/>
              </a:rPr>
              <a:t>with  </a:t>
            </a:r>
            <a:r>
              <a:rPr sz="3050" spc="5" dirty="0">
                <a:latin typeface="RobotoRegular"/>
                <a:cs typeface="RobotoRegular"/>
              </a:rPr>
              <a:t>dialysis.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770" y="344415"/>
            <a:ext cx="841565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50" spc="25" dirty="0"/>
              <a:t>3. </a:t>
            </a:r>
            <a:r>
              <a:rPr sz="3050" spc="-1010" dirty="0"/>
              <a:t>N</a:t>
            </a:r>
            <a:r>
              <a:rPr sz="7275" spc="-1514" baseline="-32073" dirty="0"/>
              <a:t>. </a:t>
            </a:r>
            <a:r>
              <a:rPr sz="3050" spc="15" dirty="0"/>
              <a:t>eurologic: </a:t>
            </a:r>
            <a:r>
              <a:rPr sz="3050" spc="5" dirty="0"/>
              <a:t>Weakness </a:t>
            </a:r>
            <a:r>
              <a:rPr sz="3050" spc="-10" dirty="0"/>
              <a:t>and </a:t>
            </a:r>
            <a:r>
              <a:rPr sz="3050" spc="10" dirty="0"/>
              <a:t>fatigue;</a:t>
            </a:r>
            <a:r>
              <a:rPr sz="3050" spc="20" dirty="0"/>
              <a:t> </a:t>
            </a:r>
            <a:r>
              <a:rPr sz="3050" dirty="0"/>
              <a:t>confusion;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344170" y="988115"/>
            <a:ext cx="9103995" cy="4693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498475">
              <a:lnSpc>
                <a:spcPts val="3310"/>
              </a:lnSpc>
              <a:spcBef>
                <a:spcPts val="535"/>
              </a:spcBef>
            </a:pPr>
            <a:r>
              <a:rPr sz="3050" spc="15" dirty="0">
                <a:latin typeface="RobotoRegular"/>
                <a:cs typeface="RobotoRegular"/>
              </a:rPr>
              <a:t>inability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5" dirty="0">
                <a:latin typeface="RobotoRegular"/>
                <a:cs typeface="RobotoRegular"/>
              </a:rPr>
              <a:t>concentrate; </a:t>
            </a:r>
            <a:r>
              <a:rPr sz="3050" dirty="0">
                <a:latin typeface="RobotoRegular"/>
                <a:cs typeface="RobotoRegular"/>
              </a:rPr>
              <a:t>disorientation; tremors;  seizures; </a:t>
            </a:r>
            <a:r>
              <a:rPr sz="3050" spc="-5" dirty="0">
                <a:latin typeface="RobotoRegular"/>
                <a:cs typeface="RobotoRegular"/>
              </a:rPr>
              <a:t>restlessness </a:t>
            </a:r>
            <a:r>
              <a:rPr sz="3050" spc="15" dirty="0">
                <a:latin typeface="RobotoRegular"/>
                <a:cs typeface="RobotoRegular"/>
              </a:rPr>
              <a:t>of legs; </a:t>
            </a:r>
            <a:r>
              <a:rPr sz="3050" spc="20" dirty="0">
                <a:latin typeface="RobotoRegular"/>
                <a:cs typeface="RobotoRegular"/>
              </a:rPr>
              <a:t>behavior</a:t>
            </a:r>
            <a:r>
              <a:rPr sz="3050" spc="-4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changes</a:t>
            </a:r>
            <a:endParaRPr sz="30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buAutoNum type="arabicPeriod" startAt="4"/>
              <a:tabLst>
                <a:tab pos="433070" algn="l"/>
              </a:tabLst>
            </a:pPr>
            <a:r>
              <a:rPr sz="3050" spc="5" dirty="0">
                <a:latin typeface="RobotoRegular"/>
                <a:cs typeface="RobotoRegular"/>
              </a:rPr>
              <a:t>Pulmonary: </a:t>
            </a:r>
            <a:r>
              <a:rPr sz="3050" spc="-10" dirty="0">
                <a:latin typeface="RobotoRegular"/>
                <a:cs typeface="RobotoRegular"/>
              </a:rPr>
              <a:t>Crackles; </a:t>
            </a:r>
            <a:r>
              <a:rPr sz="3050" spc="5" dirty="0">
                <a:latin typeface="RobotoRegular"/>
                <a:cs typeface="RobotoRegular"/>
              </a:rPr>
              <a:t>thick, tenacious sputum;  </a:t>
            </a:r>
            <a:r>
              <a:rPr sz="3050" spc="10" dirty="0">
                <a:latin typeface="RobotoRegular"/>
                <a:cs typeface="RobotoRegular"/>
              </a:rPr>
              <a:t>depressed </a:t>
            </a:r>
            <a:r>
              <a:rPr sz="3050" spc="20" dirty="0">
                <a:latin typeface="RobotoRegular"/>
                <a:cs typeface="RobotoRegular"/>
              </a:rPr>
              <a:t>cough </a:t>
            </a:r>
            <a:r>
              <a:rPr sz="3050" spc="15" dirty="0">
                <a:latin typeface="RobotoRegular"/>
                <a:cs typeface="RobotoRegular"/>
              </a:rPr>
              <a:t>reﬂex; </a:t>
            </a:r>
            <a:r>
              <a:rPr sz="3050" spc="10" dirty="0">
                <a:latin typeface="RobotoRegular"/>
                <a:cs typeface="RobotoRegular"/>
              </a:rPr>
              <a:t>pleuritic </a:t>
            </a:r>
            <a:r>
              <a:rPr sz="3050" spc="5" dirty="0">
                <a:latin typeface="RobotoRegular"/>
                <a:cs typeface="RobotoRegular"/>
              </a:rPr>
              <a:t>pain; </a:t>
            </a:r>
            <a:r>
              <a:rPr sz="3050" dirty="0">
                <a:latin typeface="RobotoRegular"/>
                <a:cs typeface="RobotoRegular"/>
              </a:rPr>
              <a:t>shortness </a:t>
            </a:r>
            <a:r>
              <a:rPr sz="3050" spc="15" dirty="0">
                <a:latin typeface="RobotoRegular"/>
                <a:cs typeface="RobotoRegular"/>
              </a:rPr>
              <a:t>of  </a:t>
            </a:r>
            <a:r>
              <a:rPr sz="3050" dirty="0">
                <a:latin typeface="RobotoRegular"/>
                <a:cs typeface="RobotoRegular"/>
              </a:rPr>
              <a:t>breath; tachypnea; </a:t>
            </a:r>
            <a:r>
              <a:rPr sz="3050" spc="10" dirty="0">
                <a:latin typeface="RobotoRegular"/>
                <a:cs typeface="RobotoRegular"/>
              </a:rPr>
              <a:t>uremic </a:t>
            </a:r>
            <a:r>
              <a:rPr sz="3050" spc="5" dirty="0">
                <a:latin typeface="RobotoRegular"/>
                <a:cs typeface="RobotoRegular"/>
              </a:rPr>
              <a:t>pneumonitis; </a:t>
            </a:r>
            <a:r>
              <a:rPr sz="3050" spc="15" dirty="0">
                <a:latin typeface="RobotoRegular"/>
                <a:cs typeface="RobotoRegular"/>
              </a:rPr>
              <a:t>“uremic  </a:t>
            </a:r>
            <a:r>
              <a:rPr sz="3050" spc="5" dirty="0">
                <a:latin typeface="RobotoRegular"/>
                <a:cs typeface="RobotoRegular"/>
              </a:rPr>
              <a:t>lung”</a:t>
            </a:r>
            <a:endParaRPr sz="3050">
              <a:latin typeface="RobotoRegular"/>
              <a:cs typeface="RobotoRegular"/>
            </a:endParaRPr>
          </a:p>
          <a:p>
            <a:pPr marL="432434" indent="-420370">
              <a:lnSpc>
                <a:spcPct val="100000"/>
              </a:lnSpc>
              <a:spcBef>
                <a:spcPts val="2890"/>
              </a:spcBef>
              <a:buAutoNum type="arabicPeriod" startAt="4"/>
              <a:tabLst>
                <a:tab pos="433070" algn="l"/>
              </a:tabLst>
            </a:pPr>
            <a:r>
              <a:rPr sz="3050" spc="25" dirty="0">
                <a:latin typeface="RobotoRegular"/>
                <a:cs typeface="RobotoRegular"/>
              </a:rPr>
              <a:t>Hematologic: </a:t>
            </a:r>
            <a:r>
              <a:rPr sz="3050" spc="10" dirty="0">
                <a:latin typeface="RobotoRegular"/>
                <a:cs typeface="RobotoRegular"/>
              </a:rPr>
              <a:t>Anemia;</a:t>
            </a:r>
            <a:r>
              <a:rPr sz="3050" spc="3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thrombocytopenia</a:t>
            </a:r>
            <a:endParaRPr sz="3050">
              <a:latin typeface="RobotoRegular"/>
              <a:cs typeface="RobotoRegular"/>
            </a:endParaRPr>
          </a:p>
          <a:p>
            <a:pPr marL="432434" indent="-420370">
              <a:lnSpc>
                <a:spcPct val="100000"/>
              </a:lnSpc>
              <a:spcBef>
                <a:spcPts val="2950"/>
              </a:spcBef>
              <a:buAutoNum type="arabicPeriod" startAt="4"/>
              <a:tabLst>
                <a:tab pos="433070" algn="l"/>
              </a:tabLst>
            </a:pPr>
            <a:r>
              <a:rPr sz="3050" dirty="0">
                <a:latin typeface="RobotoRegular"/>
                <a:cs typeface="RobotoRegular"/>
              </a:rPr>
              <a:t>Renal: </a:t>
            </a:r>
            <a:r>
              <a:rPr sz="3050" spc="-15" dirty="0">
                <a:latin typeface="RobotoRegular"/>
                <a:cs typeface="RobotoRegular"/>
              </a:rPr>
              <a:t>Anuria </a:t>
            </a:r>
            <a:r>
              <a:rPr sz="3050" spc="10" dirty="0">
                <a:latin typeface="RobotoRegular"/>
                <a:cs typeface="RobotoRegular"/>
              </a:rPr>
              <a:t>(output </a:t>
            </a:r>
            <a:r>
              <a:rPr sz="3050" spc="15" dirty="0">
                <a:latin typeface="RobotoRegular"/>
                <a:cs typeface="RobotoRegular"/>
              </a:rPr>
              <a:t>&lt; </a:t>
            </a:r>
            <a:r>
              <a:rPr sz="3050" spc="35" dirty="0">
                <a:latin typeface="RobotoRegular"/>
                <a:cs typeface="RobotoRegular"/>
              </a:rPr>
              <a:t>100 </a:t>
            </a:r>
            <a:r>
              <a:rPr sz="3050" spc="25" dirty="0">
                <a:latin typeface="RobotoRegular"/>
                <a:cs typeface="RobotoRegular"/>
              </a:rPr>
              <a:t>mL/day),</a:t>
            </a:r>
            <a:r>
              <a:rPr sz="3050" spc="9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Acidosis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170" y="484350"/>
            <a:ext cx="918654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25" dirty="0"/>
              <a:t>7. </a:t>
            </a:r>
            <a:r>
              <a:rPr sz="3050" spc="-5" dirty="0"/>
              <a:t>Gastrointestinal: </a:t>
            </a:r>
            <a:r>
              <a:rPr sz="3050" spc="25" dirty="0"/>
              <a:t>Ammonia </a:t>
            </a:r>
            <a:r>
              <a:rPr sz="3050" spc="20" dirty="0"/>
              <a:t>odor </a:t>
            </a:r>
            <a:r>
              <a:rPr sz="3050" spc="5" dirty="0"/>
              <a:t>to breath</a:t>
            </a:r>
            <a:r>
              <a:rPr sz="3050" spc="-135" dirty="0"/>
              <a:t> </a:t>
            </a:r>
            <a:r>
              <a:rPr sz="3050" spc="20" dirty="0"/>
              <a:t>(“uremic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344170" y="680259"/>
            <a:ext cx="8938260" cy="477774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64160" marR="5080">
              <a:lnSpc>
                <a:spcPct val="87400"/>
              </a:lnSpc>
              <a:spcBef>
                <a:spcPts val="830"/>
              </a:spcBef>
            </a:pPr>
            <a:r>
              <a:rPr sz="3050" spc="-135" dirty="0">
                <a:latin typeface="RobotoRegular"/>
                <a:cs typeface="RobotoRegular"/>
              </a:rPr>
              <a:t>fe</a:t>
            </a:r>
            <a:r>
              <a:rPr sz="7275" spc="-202" baseline="-2290" dirty="0">
                <a:latin typeface="RobotoRegular"/>
                <a:cs typeface="RobotoRegular"/>
              </a:rPr>
              <a:t>.</a:t>
            </a:r>
            <a:r>
              <a:rPr sz="3050" spc="-135" dirty="0">
                <a:latin typeface="RobotoRegular"/>
                <a:cs typeface="RobotoRegular"/>
              </a:rPr>
              <a:t>tor”); </a:t>
            </a:r>
            <a:r>
              <a:rPr sz="3050" spc="25" dirty="0">
                <a:latin typeface="RobotoRegular"/>
                <a:cs typeface="RobotoRegular"/>
              </a:rPr>
              <a:t>metallic </a:t>
            </a:r>
            <a:r>
              <a:rPr sz="3050" spc="-5" dirty="0">
                <a:latin typeface="RobotoRegular"/>
                <a:cs typeface="RobotoRegular"/>
              </a:rPr>
              <a:t>taste; </a:t>
            </a:r>
            <a:r>
              <a:rPr sz="3050" spc="15" dirty="0">
                <a:latin typeface="RobotoRegular"/>
                <a:cs typeface="RobotoRegular"/>
              </a:rPr>
              <a:t>mouth </a:t>
            </a:r>
            <a:r>
              <a:rPr sz="3050" spc="-5" dirty="0">
                <a:latin typeface="RobotoRegular"/>
                <a:cs typeface="RobotoRegular"/>
              </a:rPr>
              <a:t>ulcerations </a:t>
            </a:r>
            <a:r>
              <a:rPr sz="3050" spc="-10" dirty="0">
                <a:latin typeface="RobotoRegular"/>
                <a:cs typeface="RobotoRegular"/>
              </a:rPr>
              <a:t>and  </a:t>
            </a:r>
            <a:r>
              <a:rPr sz="3050" spc="25" dirty="0">
                <a:latin typeface="RobotoRegular"/>
                <a:cs typeface="RobotoRegular"/>
              </a:rPr>
              <a:t>bleeding; </a:t>
            </a:r>
            <a:r>
              <a:rPr sz="3050" dirty="0">
                <a:latin typeface="RobotoRegular"/>
                <a:cs typeface="RobotoRegular"/>
              </a:rPr>
              <a:t>anorexia, </a:t>
            </a:r>
            <a:r>
              <a:rPr sz="3050" spc="-15" dirty="0">
                <a:latin typeface="RobotoRegular"/>
                <a:cs typeface="RobotoRegular"/>
              </a:rPr>
              <a:t>nausea,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25" dirty="0">
                <a:latin typeface="RobotoRegular"/>
                <a:cs typeface="RobotoRegular"/>
              </a:rPr>
              <a:t>vomiting; </a:t>
            </a:r>
            <a:r>
              <a:rPr sz="3050" spc="10" dirty="0">
                <a:latin typeface="RobotoRegular"/>
                <a:cs typeface="RobotoRegular"/>
              </a:rPr>
              <a:t>hiccups;  constipation </a:t>
            </a:r>
            <a:r>
              <a:rPr sz="3050" spc="15" dirty="0">
                <a:latin typeface="RobotoRegular"/>
                <a:cs typeface="RobotoRegular"/>
              </a:rPr>
              <a:t>or </a:t>
            </a:r>
            <a:r>
              <a:rPr sz="3050" spc="-5" dirty="0">
                <a:latin typeface="RobotoRegular"/>
                <a:cs typeface="RobotoRegular"/>
              </a:rPr>
              <a:t>diarrhea; </a:t>
            </a:r>
            <a:r>
              <a:rPr sz="3050" spc="25" dirty="0">
                <a:latin typeface="RobotoRegular"/>
                <a:cs typeface="RobotoRegular"/>
              </a:rPr>
              <a:t>bleeding </a:t>
            </a:r>
            <a:r>
              <a:rPr sz="3050" spc="10" dirty="0">
                <a:latin typeface="RobotoRegular"/>
                <a:cs typeface="RobotoRegular"/>
              </a:rPr>
              <a:t>from  </a:t>
            </a:r>
            <a:r>
              <a:rPr sz="3050" spc="-5" dirty="0">
                <a:latin typeface="RobotoRegular"/>
                <a:cs typeface="RobotoRegular"/>
              </a:rPr>
              <a:t>gastrointestinal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-25" dirty="0">
                <a:latin typeface="RobotoRegular"/>
                <a:cs typeface="RobotoRegular"/>
              </a:rPr>
              <a:t>tract</a:t>
            </a:r>
            <a:endParaRPr sz="3050">
              <a:latin typeface="RobotoRegular"/>
              <a:cs typeface="RobotoRegular"/>
            </a:endParaRPr>
          </a:p>
          <a:p>
            <a:pPr marL="264160" marR="89535" indent="-252095">
              <a:lnSpc>
                <a:spcPts val="3310"/>
              </a:lnSpc>
              <a:spcBef>
                <a:spcPts val="50"/>
              </a:spcBef>
              <a:buAutoNum type="arabicPeriod" startAt="8"/>
              <a:tabLst>
                <a:tab pos="433070" algn="l"/>
              </a:tabLst>
            </a:pPr>
            <a:r>
              <a:rPr sz="3050" dirty="0">
                <a:latin typeface="RobotoRegular"/>
                <a:cs typeface="RobotoRegular"/>
              </a:rPr>
              <a:t>Musculoskeletal: Muscle </a:t>
            </a:r>
            <a:r>
              <a:rPr sz="3050" spc="-5" dirty="0">
                <a:latin typeface="RobotoRegular"/>
                <a:cs typeface="RobotoRegular"/>
              </a:rPr>
              <a:t>cramps; </a:t>
            </a:r>
            <a:r>
              <a:rPr sz="3050" spc="5" dirty="0">
                <a:latin typeface="RobotoRegular"/>
                <a:cs typeface="RobotoRegular"/>
              </a:rPr>
              <a:t>loss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20" dirty="0">
                <a:latin typeface="RobotoRegular"/>
                <a:cs typeface="RobotoRegular"/>
              </a:rPr>
              <a:t>muscle  </a:t>
            </a:r>
            <a:r>
              <a:rPr sz="3050" spc="-10" dirty="0">
                <a:latin typeface="RobotoRegular"/>
                <a:cs typeface="RobotoRegular"/>
              </a:rPr>
              <a:t>strength; renal </a:t>
            </a:r>
            <a:r>
              <a:rPr sz="3050" dirty="0">
                <a:latin typeface="RobotoRegular"/>
                <a:cs typeface="RobotoRegular"/>
              </a:rPr>
              <a:t>osteodystrophy; </a:t>
            </a:r>
            <a:r>
              <a:rPr sz="3050" spc="10" dirty="0">
                <a:latin typeface="RobotoRegular"/>
                <a:cs typeface="RobotoRegular"/>
              </a:rPr>
              <a:t>bone </a:t>
            </a:r>
            <a:r>
              <a:rPr sz="3050" spc="5" dirty="0">
                <a:latin typeface="RobotoRegular"/>
                <a:cs typeface="RobotoRegular"/>
              </a:rPr>
              <a:t>pain; </a:t>
            </a:r>
            <a:r>
              <a:rPr sz="3050" spc="10" dirty="0">
                <a:latin typeface="RobotoRegular"/>
                <a:cs typeface="RobotoRegular"/>
              </a:rPr>
              <a:t>bone  </a:t>
            </a:r>
            <a:r>
              <a:rPr sz="3050" spc="-15" dirty="0">
                <a:latin typeface="RobotoRegular"/>
                <a:cs typeface="RobotoRegular"/>
              </a:rPr>
              <a:t>fractures; </a:t>
            </a:r>
            <a:r>
              <a:rPr sz="3050" spc="20" dirty="0">
                <a:latin typeface="RobotoRegular"/>
                <a:cs typeface="RobotoRegular"/>
              </a:rPr>
              <a:t>foot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drop</a:t>
            </a:r>
            <a:endParaRPr sz="3050">
              <a:latin typeface="RobotoRegular"/>
              <a:cs typeface="RobotoRegular"/>
            </a:endParaRPr>
          </a:p>
          <a:p>
            <a:pPr marL="264160" marR="606425" indent="-252095">
              <a:lnSpc>
                <a:spcPts val="3310"/>
              </a:lnSpc>
              <a:spcBef>
                <a:spcPts val="1085"/>
              </a:spcBef>
              <a:buAutoNum type="arabicPeriod" startAt="8"/>
              <a:tabLst>
                <a:tab pos="433070" algn="l"/>
              </a:tabLst>
            </a:pPr>
            <a:r>
              <a:rPr sz="3050" spc="15" dirty="0">
                <a:latin typeface="RobotoRegular"/>
                <a:cs typeface="RobotoRegular"/>
              </a:rPr>
              <a:t>Reproductive: </a:t>
            </a:r>
            <a:r>
              <a:rPr sz="3050" dirty="0">
                <a:latin typeface="RobotoRegular"/>
                <a:cs typeface="RobotoRegular"/>
              </a:rPr>
              <a:t>Amenorrhea; </a:t>
            </a:r>
            <a:r>
              <a:rPr sz="3050" spc="5" dirty="0">
                <a:latin typeface="RobotoRegular"/>
                <a:cs typeface="RobotoRegular"/>
              </a:rPr>
              <a:t>testicular </a:t>
            </a:r>
            <a:r>
              <a:rPr sz="3050" spc="-5" dirty="0">
                <a:latin typeface="RobotoRegular"/>
                <a:cs typeface="RobotoRegular"/>
              </a:rPr>
              <a:t>atrophy;  </a:t>
            </a:r>
            <a:r>
              <a:rPr sz="3050" spc="15" dirty="0">
                <a:latin typeface="RobotoRegular"/>
                <a:cs typeface="RobotoRegular"/>
              </a:rPr>
              <a:t>infertility; decreased </a:t>
            </a:r>
            <a:r>
              <a:rPr sz="3050" spc="30" dirty="0">
                <a:latin typeface="RobotoRegular"/>
                <a:cs typeface="RobotoRegular"/>
              </a:rPr>
              <a:t>libido </a:t>
            </a:r>
            <a:r>
              <a:rPr sz="2650" spc="5" dirty="0">
                <a:latin typeface="RobotoRegular"/>
                <a:cs typeface="RobotoRegular"/>
              </a:rPr>
              <a:t>Endocrine</a:t>
            </a:r>
            <a:r>
              <a:rPr sz="2650" spc="65" dirty="0">
                <a:latin typeface="RobotoRegular"/>
                <a:cs typeface="RobotoRegular"/>
              </a:rPr>
              <a:t> </a:t>
            </a:r>
            <a:r>
              <a:rPr sz="2650" dirty="0">
                <a:latin typeface="RobotoRegular"/>
                <a:cs typeface="RobotoRegular"/>
              </a:rPr>
              <a:t>alterations</a:t>
            </a:r>
            <a:endParaRPr sz="2650">
              <a:latin typeface="RobotoRegular"/>
              <a:cs typeface="RobotoRegular"/>
            </a:endParaRPr>
          </a:p>
          <a:p>
            <a:pPr marL="544195" indent="-532130">
              <a:lnSpc>
                <a:spcPct val="100000"/>
              </a:lnSpc>
              <a:spcBef>
                <a:spcPts val="690"/>
              </a:spcBef>
              <a:buAutoNum type="arabicPeriod" startAt="8"/>
              <a:tabLst>
                <a:tab pos="544830" algn="l"/>
              </a:tabLst>
            </a:pPr>
            <a:r>
              <a:rPr sz="2650" spc="-5" dirty="0">
                <a:latin typeface="RobotoRegular"/>
                <a:cs typeface="RobotoRegular"/>
              </a:rPr>
              <a:t>Psychological: </a:t>
            </a:r>
            <a:r>
              <a:rPr sz="3050" spc="5" dirty="0">
                <a:latin typeface="RobotoRegular"/>
                <a:cs typeface="RobotoRegular"/>
              </a:rPr>
              <a:t>depression,</a:t>
            </a:r>
            <a:r>
              <a:rPr sz="3050" spc="9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anxiety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5" y="374326"/>
            <a:ext cx="364172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4170" y="1659804"/>
            <a:ext cx="9454515" cy="44932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661670" indent="-252095">
              <a:lnSpc>
                <a:spcPts val="3310"/>
              </a:lnSpc>
              <a:spcBef>
                <a:spcPts val="535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The </a:t>
            </a:r>
            <a:r>
              <a:rPr sz="3050" spc="15" dirty="0">
                <a:latin typeface="RobotoRegular"/>
                <a:cs typeface="RobotoRegular"/>
              </a:rPr>
              <a:t>goal of management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0" dirty="0">
                <a:latin typeface="RobotoRegular"/>
                <a:cs typeface="RobotoRegular"/>
              </a:rPr>
              <a:t>maintain kidney  function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5" dirty="0">
                <a:latin typeface="RobotoRegular"/>
                <a:cs typeface="RobotoRegular"/>
              </a:rPr>
              <a:t>homeostasis </a:t>
            </a: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dirty="0">
                <a:latin typeface="RobotoRegular"/>
                <a:cs typeface="RobotoRegular"/>
              </a:rPr>
              <a:t>as </a:t>
            </a:r>
            <a:r>
              <a:rPr sz="3050" spc="5" dirty="0">
                <a:latin typeface="RobotoRegular"/>
                <a:cs typeface="RobotoRegular"/>
              </a:rPr>
              <a:t>long </a:t>
            </a:r>
            <a:r>
              <a:rPr sz="3050" dirty="0">
                <a:latin typeface="RobotoRegular"/>
                <a:cs typeface="RobotoRegular"/>
              </a:rPr>
              <a:t>as</a:t>
            </a:r>
            <a:r>
              <a:rPr sz="3050" spc="-11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possible</a:t>
            </a:r>
            <a:endParaRPr sz="30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RobotoRegular"/>
              <a:buChar char="•"/>
            </a:pPr>
            <a:endParaRPr sz="270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All factors </a:t>
            </a:r>
            <a:r>
              <a:rPr sz="3050" spc="-10" dirty="0">
                <a:latin typeface="RobotoRegular"/>
                <a:cs typeface="RobotoRegular"/>
              </a:rPr>
              <a:t>that </a:t>
            </a:r>
            <a:r>
              <a:rPr sz="3050" spc="5" dirty="0">
                <a:latin typeface="RobotoRegular"/>
                <a:cs typeface="RobotoRegular"/>
              </a:rPr>
              <a:t>contribute to </a:t>
            </a:r>
            <a:r>
              <a:rPr sz="3050" spc="25" dirty="0">
                <a:latin typeface="RobotoRegular"/>
                <a:cs typeface="RobotoRegular"/>
              </a:rPr>
              <a:t>ESRD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5" dirty="0">
                <a:latin typeface="RobotoRegular"/>
                <a:cs typeface="RobotoRegular"/>
              </a:rPr>
              <a:t>all </a:t>
            </a:r>
            <a:r>
              <a:rPr sz="3050" spc="10" dirty="0">
                <a:latin typeface="RobotoRegular"/>
                <a:cs typeface="RobotoRegular"/>
              </a:rPr>
              <a:t>factors  </a:t>
            </a:r>
            <a:r>
              <a:rPr sz="3050" spc="-10" dirty="0">
                <a:latin typeface="RobotoRegular"/>
                <a:cs typeface="RobotoRegular"/>
              </a:rPr>
              <a:t>that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15" dirty="0">
                <a:latin typeface="RobotoRegular"/>
                <a:cs typeface="RobotoRegular"/>
              </a:rPr>
              <a:t>reversible </a:t>
            </a:r>
            <a:r>
              <a:rPr sz="3050" spc="35" dirty="0">
                <a:latin typeface="RobotoRegular"/>
                <a:cs typeface="RobotoRegular"/>
              </a:rPr>
              <a:t>(eg, </a:t>
            </a:r>
            <a:r>
              <a:rPr sz="3050" dirty="0">
                <a:latin typeface="RobotoRegular"/>
                <a:cs typeface="RobotoRegular"/>
              </a:rPr>
              <a:t>obstruction)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20" dirty="0">
                <a:latin typeface="RobotoRegular"/>
                <a:cs typeface="RobotoRegular"/>
              </a:rPr>
              <a:t>identiﬁed </a:t>
            </a:r>
            <a:r>
              <a:rPr sz="3050" spc="-10" dirty="0">
                <a:latin typeface="RobotoRegular"/>
                <a:cs typeface="RobotoRegular"/>
              </a:rPr>
              <a:t>and  </a:t>
            </a:r>
            <a:r>
              <a:rPr sz="3050" dirty="0">
                <a:latin typeface="RobotoRegular"/>
                <a:cs typeface="RobotoRegular"/>
              </a:rPr>
              <a:t>treated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454"/>
              </a:lnSpc>
              <a:spcBef>
                <a:spcPts val="2890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Management </a:t>
            </a:r>
            <a:r>
              <a:rPr sz="3050" spc="20" dirty="0">
                <a:latin typeface="RobotoRegular"/>
                <a:cs typeface="RobotoRegular"/>
              </a:rPr>
              <a:t>is accomplished </a:t>
            </a:r>
            <a:r>
              <a:rPr sz="3050" spc="15" dirty="0">
                <a:latin typeface="RobotoRegular"/>
                <a:cs typeface="RobotoRegular"/>
              </a:rPr>
              <a:t>primarily</a:t>
            </a:r>
            <a:r>
              <a:rPr sz="3050" spc="-7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with</a:t>
            </a:r>
            <a:endParaRPr sz="3050">
              <a:latin typeface="RobotoRegular"/>
              <a:cs typeface="RobotoRegular"/>
            </a:endParaRPr>
          </a:p>
          <a:p>
            <a:pPr marL="1460500" lvl="1" indent="-182245">
              <a:lnSpc>
                <a:spcPts val="2790"/>
              </a:lnSpc>
              <a:buChar char="-"/>
              <a:tabLst>
                <a:tab pos="1461135" algn="l"/>
              </a:tabLst>
            </a:pPr>
            <a:r>
              <a:rPr sz="2700" i="1" spc="-15" dirty="0">
                <a:latin typeface="RobotoRegular"/>
                <a:cs typeface="RobotoRegular"/>
              </a:rPr>
              <a:t>Medications</a:t>
            </a:r>
            <a:endParaRPr sz="2700">
              <a:latin typeface="RobotoRegular"/>
              <a:cs typeface="RobotoRegular"/>
            </a:endParaRPr>
          </a:p>
          <a:p>
            <a:pPr marL="1460500" lvl="1" indent="-182245">
              <a:lnSpc>
                <a:spcPts val="2755"/>
              </a:lnSpc>
              <a:buChar char="-"/>
              <a:tabLst>
                <a:tab pos="1461135" algn="l"/>
                <a:tab pos="3839845" algn="l"/>
              </a:tabLst>
            </a:pPr>
            <a:r>
              <a:rPr sz="2700" i="1" spc="-10" dirty="0">
                <a:latin typeface="RobotoRegular"/>
                <a:cs typeface="RobotoRegular"/>
              </a:rPr>
              <a:t>Diet</a:t>
            </a:r>
            <a:r>
              <a:rPr sz="2700" i="1" spc="15" dirty="0">
                <a:latin typeface="RobotoRegular"/>
                <a:cs typeface="RobotoRegular"/>
              </a:rPr>
              <a:t> </a:t>
            </a:r>
            <a:r>
              <a:rPr sz="2700" i="1" spc="-35" dirty="0">
                <a:latin typeface="RobotoRegular"/>
                <a:cs typeface="RobotoRegular"/>
              </a:rPr>
              <a:t>therapy	</a:t>
            </a:r>
            <a:r>
              <a:rPr sz="2700" i="1" spc="-45" dirty="0">
                <a:latin typeface="RobotoRegular"/>
                <a:cs typeface="RobotoRegular"/>
              </a:rPr>
              <a:t>and</a:t>
            </a:r>
            <a:endParaRPr sz="2700">
              <a:latin typeface="RobotoRegular"/>
              <a:cs typeface="RobotoRegular"/>
            </a:endParaRPr>
          </a:p>
          <a:p>
            <a:pPr marL="1278890">
              <a:lnSpc>
                <a:spcPts val="2995"/>
              </a:lnSpc>
            </a:pPr>
            <a:r>
              <a:rPr sz="2700" i="1" spc="-20" dirty="0">
                <a:latin typeface="RobotoRegular"/>
                <a:cs typeface="RobotoRegular"/>
              </a:rPr>
              <a:t>-dialysis</a:t>
            </a:r>
            <a:endParaRPr sz="270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170" y="232465"/>
            <a:ext cx="309372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dirty="0"/>
              <a:t>Pharmacotherapy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318770" y="428375"/>
            <a:ext cx="835342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9560" indent="-252095">
              <a:lnSpc>
                <a:spcPct val="100000"/>
              </a:lnSpc>
              <a:spcBef>
                <a:spcPts val="95"/>
              </a:spcBef>
              <a:buChar char="•"/>
              <a:tabLst>
                <a:tab pos="290195" algn="l"/>
              </a:tabLst>
            </a:pPr>
            <a:r>
              <a:rPr sz="3050" spc="-65" dirty="0">
                <a:latin typeface="RobotoRegular"/>
                <a:cs typeface="RobotoRegular"/>
              </a:rPr>
              <a:t>A</a:t>
            </a:r>
            <a:r>
              <a:rPr sz="7275" spc="-97" baseline="-24627" dirty="0">
                <a:latin typeface="RobotoRegular"/>
                <a:cs typeface="RobotoRegular"/>
              </a:rPr>
              <a:t>.</a:t>
            </a:r>
            <a:r>
              <a:rPr sz="3050" spc="-65" dirty="0">
                <a:latin typeface="RobotoRegular"/>
                <a:cs typeface="RobotoRegular"/>
              </a:rPr>
              <a:t>ntihypertensive, </a:t>
            </a:r>
            <a:r>
              <a:rPr sz="3050" dirty="0">
                <a:latin typeface="RobotoRegular"/>
                <a:cs typeface="RobotoRegular"/>
              </a:rPr>
              <a:t>erythropoietin, Diuretics,</a:t>
            </a:r>
            <a:r>
              <a:rPr sz="3050" spc="33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iron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170" y="1072076"/>
            <a:ext cx="9378950" cy="42741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4160">
              <a:lnSpc>
                <a:spcPts val="3485"/>
              </a:lnSpc>
              <a:spcBef>
                <a:spcPts val="135"/>
              </a:spcBef>
            </a:pPr>
            <a:r>
              <a:rPr sz="3050" spc="10" dirty="0">
                <a:latin typeface="RobotoRegular"/>
                <a:cs typeface="RobotoRegular"/>
              </a:rPr>
              <a:t>supplements,</a:t>
            </a:r>
            <a:endParaRPr sz="3050">
              <a:latin typeface="RobotoRegular"/>
              <a:cs typeface="RobotoRegular"/>
            </a:endParaRPr>
          </a:p>
          <a:p>
            <a:pPr marL="264160" marR="2297430" indent="-252095">
              <a:lnSpc>
                <a:spcPts val="3310"/>
              </a:lnSpc>
              <a:spcBef>
                <a:spcPts val="225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phosphate-binding </a:t>
            </a:r>
            <a:r>
              <a:rPr sz="3050" dirty="0">
                <a:latin typeface="RobotoRegular"/>
                <a:cs typeface="RobotoRegular"/>
              </a:rPr>
              <a:t>agents,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20" dirty="0">
                <a:latin typeface="RobotoRegular"/>
                <a:cs typeface="RobotoRegular"/>
              </a:rPr>
              <a:t>calcium  </a:t>
            </a:r>
            <a:r>
              <a:rPr sz="3050" spc="10" dirty="0">
                <a:latin typeface="RobotoRegular"/>
                <a:cs typeface="RobotoRegular"/>
              </a:rPr>
              <a:t>supplements.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070"/>
              </a:lnSpc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Antacids </a:t>
            </a: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spc="10" dirty="0">
                <a:latin typeface="RobotoRegular"/>
                <a:cs typeface="RobotoRegular"/>
              </a:rPr>
              <a:t>Hyperphosphatemia </a:t>
            </a:r>
            <a:r>
              <a:rPr sz="3050" spc="-10" dirty="0">
                <a:latin typeface="RobotoRegular"/>
                <a:cs typeface="RobotoRegular"/>
              </a:rPr>
              <a:t>and</a:t>
            </a:r>
            <a:r>
              <a:rPr sz="3050" spc="-7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hypocalcemia.</a:t>
            </a:r>
            <a:endParaRPr sz="3050">
              <a:latin typeface="RobotoRegular"/>
              <a:cs typeface="RobotoRegular"/>
            </a:endParaRPr>
          </a:p>
          <a:p>
            <a:pPr marL="264160" marR="27305" indent="-252095">
              <a:lnSpc>
                <a:spcPts val="3310"/>
              </a:lnSpc>
              <a:spcBef>
                <a:spcPts val="225"/>
              </a:spcBef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inotropic agents </a:t>
            </a:r>
            <a:r>
              <a:rPr sz="3050" dirty="0">
                <a:latin typeface="RobotoRegular"/>
                <a:cs typeface="RobotoRegular"/>
              </a:rPr>
              <a:t>such as </a:t>
            </a:r>
            <a:r>
              <a:rPr sz="3050" spc="20" dirty="0">
                <a:latin typeface="RobotoRegular"/>
                <a:cs typeface="RobotoRegular"/>
              </a:rPr>
              <a:t>digitalis </a:t>
            </a:r>
            <a:r>
              <a:rPr sz="3050" spc="15" dirty="0">
                <a:latin typeface="RobotoRegular"/>
                <a:cs typeface="RobotoRegular"/>
              </a:rPr>
              <a:t>or dobutamine</a:t>
            </a:r>
            <a:r>
              <a:rPr sz="3050" spc="-114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and  </a:t>
            </a:r>
            <a:r>
              <a:rPr sz="3050" spc="5" dirty="0">
                <a:latin typeface="RobotoRegular"/>
                <a:cs typeface="RobotoRegular"/>
              </a:rPr>
              <a:t>dialysis.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070"/>
              </a:lnSpc>
              <a:buChar char="•"/>
              <a:tabLst>
                <a:tab pos="264795" algn="l"/>
              </a:tabLst>
            </a:pPr>
            <a:r>
              <a:rPr sz="3050" spc="25" dirty="0">
                <a:latin typeface="RobotoRegular"/>
                <a:cs typeface="RobotoRegular"/>
              </a:rPr>
              <a:t>Sodium </a:t>
            </a:r>
            <a:r>
              <a:rPr sz="3050" spc="10" dirty="0">
                <a:latin typeface="RobotoRegular"/>
                <a:cs typeface="RobotoRegular"/>
              </a:rPr>
              <a:t>bicarbonate </a:t>
            </a:r>
            <a:r>
              <a:rPr sz="3050" spc="15" dirty="0">
                <a:latin typeface="RobotoRegular"/>
                <a:cs typeface="RobotoRegular"/>
              </a:rPr>
              <a:t>supplements or </a:t>
            </a:r>
            <a:r>
              <a:rPr sz="3050" spc="10" dirty="0">
                <a:latin typeface="RobotoRegular"/>
                <a:cs typeface="RobotoRegular"/>
              </a:rPr>
              <a:t>dialysis</a:t>
            </a:r>
            <a:r>
              <a:rPr sz="3050" spc="-9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to</a:t>
            </a:r>
            <a:endParaRPr sz="3050">
              <a:latin typeface="RobotoRegular"/>
              <a:cs typeface="RobotoRegular"/>
            </a:endParaRPr>
          </a:p>
          <a:p>
            <a:pPr marL="264160">
              <a:lnSpc>
                <a:spcPts val="3304"/>
              </a:lnSpc>
            </a:pPr>
            <a:r>
              <a:rPr sz="3050" spc="10" dirty="0">
                <a:latin typeface="RobotoRegular"/>
                <a:cs typeface="RobotoRegular"/>
              </a:rPr>
              <a:t>correct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1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acidosis</a:t>
            </a:r>
            <a:endParaRPr sz="3050">
              <a:latin typeface="RobotoRegular"/>
              <a:cs typeface="RobotoRegular"/>
            </a:endParaRPr>
          </a:p>
          <a:p>
            <a:pPr marL="264160" marR="688975" indent="-252095">
              <a:lnSpc>
                <a:spcPts val="3310"/>
              </a:lnSpc>
              <a:spcBef>
                <a:spcPts val="225"/>
              </a:spcBef>
              <a:buChar char="•"/>
              <a:tabLst>
                <a:tab pos="264795" algn="l"/>
              </a:tabLst>
            </a:pPr>
            <a:r>
              <a:rPr sz="3050" dirty="0">
                <a:latin typeface="RobotoRegular"/>
                <a:cs typeface="RobotoRegular"/>
              </a:rPr>
              <a:t>Anticonvulsants </a:t>
            </a:r>
            <a:r>
              <a:rPr sz="3050" spc="5" dirty="0">
                <a:latin typeface="RobotoRegular"/>
                <a:cs typeface="RobotoRegular"/>
              </a:rPr>
              <a:t>(control seizure), </a:t>
            </a:r>
            <a:r>
              <a:rPr sz="3050" spc="20" dirty="0">
                <a:latin typeface="RobotoRegular"/>
                <a:cs typeface="RobotoRegular"/>
              </a:rPr>
              <a:t>Haematemics,  </a:t>
            </a:r>
            <a:r>
              <a:rPr sz="3050" spc="25" dirty="0">
                <a:latin typeface="RobotoRegular"/>
                <a:cs typeface="RobotoRegular"/>
              </a:rPr>
              <a:t>Vitamin </a:t>
            </a:r>
            <a:r>
              <a:rPr sz="3050" spc="10" dirty="0">
                <a:latin typeface="RobotoRegular"/>
                <a:cs typeface="RobotoRegular"/>
              </a:rPr>
              <a:t>supplements, </a:t>
            </a:r>
            <a:r>
              <a:rPr sz="3050" spc="15" dirty="0">
                <a:latin typeface="RobotoRegular"/>
                <a:cs typeface="RobotoRegular"/>
              </a:rPr>
              <a:t>Antiemetics,</a:t>
            </a:r>
            <a:r>
              <a:rPr sz="3050" spc="60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Antipruritics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5" y="374326"/>
            <a:ext cx="506095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Nutritional</a:t>
            </a:r>
            <a:r>
              <a:rPr dirty="0"/>
              <a:t> </a:t>
            </a:r>
            <a:r>
              <a:rPr spc="-30" dirty="0"/>
              <a:t>therapy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052" y="1066486"/>
            <a:ext cx="8572500" cy="534352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840"/>
              </a:spcBef>
              <a:buChar char="•"/>
              <a:tabLst>
                <a:tab pos="264795" algn="l"/>
              </a:tabLst>
            </a:pPr>
            <a:r>
              <a:rPr sz="3050" spc="-5" dirty="0">
                <a:latin typeface="RobotoRegular"/>
                <a:cs typeface="RobotoRegular"/>
              </a:rPr>
              <a:t>Careful </a:t>
            </a:r>
            <a:r>
              <a:rPr sz="3050" spc="5" dirty="0">
                <a:latin typeface="RobotoRegular"/>
                <a:cs typeface="RobotoRegular"/>
              </a:rPr>
              <a:t>regulation </a:t>
            </a:r>
            <a:r>
              <a:rPr sz="3050" spc="15" dirty="0">
                <a:latin typeface="RobotoRegular"/>
                <a:cs typeface="RobotoRegular"/>
              </a:rPr>
              <a:t>of protein </a:t>
            </a:r>
            <a:r>
              <a:rPr sz="3050" dirty="0">
                <a:latin typeface="RobotoRegular"/>
                <a:cs typeface="RobotoRegular"/>
              </a:rPr>
              <a:t>intake, </a:t>
            </a:r>
            <a:r>
              <a:rPr sz="3050" spc="10" dirty="0">
                <a:latin typeface="RobotoRegular"/>
                <a:cs typeface="RobotoRegular"/>
              </a:rPr>
              <a:t>ﬂuid</a:t>
            </a:r>
            <a:r>
              <a:rPr sz="3050" spc="105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intake</a:t>
            </a:r>
            <a:endParaRPr sz="3050">
              <a:latin typeface="RobotoRegular"/>
              <a:cs typeface="RobotoRegular"/>
            </a:endParaRPr>
          </a:p>
          <a:p>
            <a:pPr marL="264160" marR="536575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25" dirty="0">
                <a:latin typeface="RobotoRegular"/>
                <a:cs typeface="RobotoRegular"/>
              </a:rPr>
              <a:t>Sodium </a:t>
            </a:r>
            <a:r>
              <a:rPr sz="3050" spc="-5" dirty="0">
                <a:latin typeface="RobotoRegular"/>
                <a:cs typeface="RobotoRegular"/>
              </a:rPr>
              <a:t>intake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0" dirty="0">
                <a:latin typeface="RobotoRegular"/>
                <a:cs typeface="RobotoRegular"/>
              </a:rPr>
              <a:t>balance sodium </a:t>
            </a:r>
            <a:r>
              <a:rPr sz="3050" spc="5" dirty="0">
                <a:latin typeface="RobotoRegular"/>
                <a:cs typeface="RobotoRegular"/>
              </a:rPr>
              <a:t>losses </a:t>
            </a:r>
            <a:r>
              <a:rPr sz="3050" spc="-10" dirty="0">
                <a:latin typeface="RobotoRegular"/>
                <a:cs typeface="RobotoRegular"/>
              </a:rPr>
              <a:t>and  </a:t>
            </a:r>
            <a:r>
              <a:rPr sz="3050" spc="20" dirty="0">
                <a:latin typeface="RobotoRegular"/>
                <a:cs typeface="RobotoRegular"/>
              </a:rPr>
              <a:t>some </a:t>
            </a:r>
            <a:r>
              <a:rPr sz="3050" spc="5" dirty="0">
                <a:latin typeface="RobotoRegular"/>
                <a:cs typeface="RobotoRegular"/>
              </a:rPr>
              <a:t>restriction </a:t>
            </a:r>
            <a:r>
              <a:rPr sz="3050" spc="15" dirty="0">
                <a:latin typeface="RobotoRegular"/>
                <a:cs typeface="RobotoRegular"/>
              </a:rPr>
              <a:t>of</a:t>
            </a:r>
            <a:r>
              <a:rPr sz="3050" spc="5" dirty="0">
                <a:latin typeface="RobotoRegular"/>
                <a:cs typeface="RobotoRegular"/>
              </a:rPr>
              <a:t> potassium.</a:t>
            </a:r>
            <a:endParaRPr sz="3050">
              <a:latin typeface="RobotoRegular"/>
              <a:cs typeface="RobotoRegular"/>
            </a:endParaRPr>
          </a:p>
          <a:p>
            <a:pPr marL="264160" marR="2080260" indent="-252095">
              <a:lnSpc>
                <a:spcPts val="3310"/>
              </a:lnSpc>
              <a:spcBef>
                <a:spcPts val="1090"/>
              </a:spcBef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Adequate </a:t>
            </a:r>
            <a:r>
              <a:rPr sz="3050" spc="10" dirty="0">
                <a:latin typeface="RobotoRegular"/>
                <a:cs typeface="RobotoRegular"/>
              </a:rPr>
              <a:t>caloric </a:t>
            </a:r>
            <a:r>
              <a:rPr sz="3050" spc="-5" dirty="0">
                <a:latin typeface="RobotoRegular"/>
                <a:cs typeface="RobotoRegular"/>
              </a:rPr>
              <a:t>intake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25" dirty="0">
                <a:latin typeface="RobotoRegular"/>
                <a:cs typeface="RobotoRegular"/>
              </a:rPr>
              <a:t>vitamin  </a:t>
            </a:r>
            <a:r>
              <a:rPr sz="3050" spc="15" dirty="0">
                <a:latin typeface="RobotoRegular"/>
                <a:cs typeface="RobotoRegular"/>
              </a:rPr>
              <a:t>supplementation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095"/>
              </a:spcBef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Protein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dirty="0">
                <a:latin typeface="RobotoRegular"/>
                <a:cs typeface="RobotoRegular"/>
              </a:rPr>
              <a:t>restricted </a:t>
            </a:r>
            <a:r>
              <a:rPr sz="3050" spc="10" dirty="0">
                <a:latin typeface="RobotoRegular"/>
                <a:cs typeface="RobotoRegular"/>
              </a:rPr>
              <a:t>because </a:t>
            </a:r>
            <a:r>
              <a:rPr sz="3050" spc="-10" dirty="0">
                <a:latin typeface="RobotoRegular"/>
                <a:cs typeface="RobotoRegular"/>
              </a:rPr>
              <a:t>urea, uric </a:t>
            </a:r>
            <a:r>
              <a:rPr sz="3050" spc="20" dirty="0">
                <a:latin typeface="RobotoRegular"/>
                <a:cs typeface="RobotoRegular"/>
              </a:rPr>
              <a:t>acid, </a:t>
            </a:r>
            <a:r>
              <a:rPr sz="3050" spc="-10" dirty="0">
                <a:latin typeface="RobotoRegular"/>
                <a:cs typeface="RobotoRegular"/>
              </a:rPr>
              <a:t>and  </a:t>
            </a:r>
            <a:r>
              <a:rPr sz="3050" dirty="0">
                <a:latin typeface="RobotoRegular"/>
                <a:cs typeface="RobotoRegular"/>
              </a:rPr>
              <a:t>organic </a:t>
            </a:r>
            <a:r>
              <a:rPr sz="3050" spc="25" dirty="0">
                <a:latin typeface="RobotoRegular"/>
                <a:cs typeface="RobotoRegular"/>
              </a:rPr>
              <a:t>acids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15" dirty="0">
                <a:latin typeface="RobotoRegular"/>
                <a:cs typeface="RobotoRegular"/>
              </a:rPr>
              <a:t>accumulation of </a:t>
            </a:r>
            <a:r>
              <a:rPr sz="3050" spc="10" dirty="0">
                <a:latin typeface="RobotoRegular"/>
                <a:cs typeface="RobotoRegular"/>
              </a:rPr>
              <a:t>breakdown  products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5" dirty="0">
                <a:latin typeface="RobotoRegular"/>
                <a:cs typeface="RobotoRegular"/>
              </a:rPr>
              <a:t>dietary </a:t>
            </a:r>
            <a:r>
              <a:rPr sz="3050" spc="-10" dirty="0">
                <a:latin typeface="RobotoRegular"/>
                <a:cs typeface="RobotoRegular"/>
              </a:rPr>
              <a:t>and tissue</a:t>
            </a:r>
            <a:r>
              <a:rPr sz="3050" spc="4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proteins</a:t>
            </a:r>
            <a:endParaRPr sz="3050">
              <a:latin typeface="RobotoRegular"/>
              <a:cs typeface="RobotoRegular"/>
            </a:endParaRPr>
          </a:p>
          <a:p>
            <a:pPr marL="264160" marR="88900" indent="-252095">
              <a:lnSpc>
                <a:spcPts val="3310"/>
              </a:lnSpc>
              <a:spcBef>
                <a:spcPts val="1090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The </a:t>
            </a:r>
            <a:r>
              <a:rPr sz="3050" spc="20" dirty="0">
                <a:latin typeface="RobotoRegular"/>
                <a:cs typeface="RobotoRegular"/>
              </a:rPr>
              <a:t>allowed </a:t>
            </a:r>
            <a:r>
              <a:rPr sz="3050" spc="15" dirty="0">
                <a:latin typeface="RobotoRegular"/>
                <a:cs typeface="RobotoRegular"/>
              </a:rPr>
              <a:t>protein </a:t>
            </a:r>
            <a:r>
              <a:rPr sz="3050" spc="5" dirty="0">
                <a:latin typeface="RobotoRegular"/>
                <a:cs typeface="RobotoRegular"/>
              </a:rPr>
              <a:t>must </a:t>
            </a:r>
            <a:r>
              <a:rPr sz="3050" spc="35" dirty="0">
                <a:latin typeface="RobotoRegular"/>
                <a:cs typeface="RobotoRegular"/>
              </a:rPr>
              <a:t>be </a:t>
            </a:r>
            <a:r>
              <a:rPr sz="3050" spc="15" dirty="0">
                <a:latin typeface="RobotoRegular"/>
                <a:cs typeface="RobotoRegular"/>
              </a:rPr>
              <a:t>of high </a:t>
            </a:r>
            <a:r>
              <a:rPr sz="3050" spc="30" dirty="0">
                <a:latin typeface="RobotoRegular"/>
                <a:cs typeface="RobotoRegular"/>
              </a:rPr>
              <a:t>biologic  </a:t>
            </a:r>
            <a:r>
              <a:rPr sz="3050" spc="10" dirty="0">
                <a:latin typeface="RobotoRegular"/>
                <a:cs typeface="RobotoRegular"/>
              </a:rPr>
              <a:t>value </a:t>
            </a:r>
            <a:r>
              <a:rPr sz="3050" spc="15" dirty="0">
                <a:latin typeface="RobotoRegular"/>
                <a:cs typeface="RobotoRegular"/>
              </a:rPr>
              <a:t>(dairy </a:t>
            </a:r>
            <a:r>
              <a:rPr sz="3050" spc="5" dirty="0">
                <a:latin typeface="RobotoRegular"/>
                <a:cs typeface="RobotoRegular"/>
              </a:rPr>
              <a:t>products, </a:t>
            </a:r>
            <a:r>
              <a:rPr sz="3050" spc="20" dirty="0">
                <a:latin typeface="RobotoRegular"/>
                <a:cs typeface="RobotoRegular"/>
              </a:rPr>
              <a:t>eggs, </a:t>
            </a:r>
            <a:r>
              <a:rPr sz="3050" spc="15" dirty="0">
                <a:latin typeface="RobotoRegular"/>
                <a:cs typeface="RobotoRegular"/>
              </a:rPr>
              <a:t>meats). </a:t>
            </a:r>
            <a:r>
              <a:rPr sz="3050" spc="-5" dirty="0">
                <a:latin typeface="RobotoRegular"/>
                <a:cs typeface="RobotoRegular"/>
              </a:rPr>
              <a:t>Maintained  </a:t>
            </a:r>
            <a:r>
              <a:rPr sz="3050" dirty="0">
                <a:latin typeface="RobotoRegular"/>
                <a:cs typeface="RobotoRegular"/>
              </a:rPr>
              <a:t>at</a:t>
            </a:r>
            <a:r>
              <a:rPr sz="3050" spc="-10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0.8g/kg/day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070" y="479872"/>
            <a:ext cx="9319260" cy="501269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302260" marR="323215" indent="-252095">
              <a:lnSpc>
                <a:spcPct val="83800"/>
              </a:lnSpc>
              <a:spcBef>
                <a:spcPts val="1040"/>
              </a:spcBef>
              <a:buChar char="•"/>
              <a:tabLst>
                <a:tab pos="302895" algn="l"/>
              </a:tabLst>
            </a:pPr>
            <a:r>
              <a:rPr sz="3500" spc="-190" dirty="0">
                <a:latin typeface="RobotoRegular"/>
                <a:cs typeface="RobotoRegular"/>
              </a:rPr>
              <a:t>F</a:t>
            </a:r>
            <a:r>
              <a:rPr sz="7275" spc="-284" baseline="-20045" dirty="0">
                <a:latin typeface="RobotoRegular"/>
                <a:cs typeface="RobotoRegular"/>
              </a:rPr>
              <a:t>.</a:t>
            </a:r>
            <a:r>
              <a:rPr sz="3500" spc="-190" dirty="0">
                <a:latin typeface="RobotoRegular"/>
                <a:cs typeface="RobotoRegular"/>
              </a:rPr>
              <a:t>luid </a:t>
            </a:r>
            <a:r>
              <a:rPr sz="3500" spc="10" dirty="0">
                <a:latin typeface="RobotoRegular"/>
                <a:cs typeface="RobotoRegular"/>
              </a:rPr>
              <a:t>allowance </a:t>
            </a:r>
            <a:r>
              <a:rPr sz="3500" spc="20" dirty="0">
                <a:latin typeface="RobotoRegular"/>
                <a:cs typeface="RobotoRegular"/>
              </a:rPr>
              <a:t>is </a:t>
            </a:r>
            <a:r>
              <a:rPr sz="3500" spc="15" dirty="0">
                <a:latin typeface="RobotoRegular"/>
                <a:cs typeface="RobotoRegular"/>
              </a:rPr>
              <a:t>500 </a:t>
            </a:r>
            <a:r>
              <a:rPr sz="3500" spc="-15" dirty="0">
                <a:latin typeface="RobotoRegular"/>
                <a:cs typeface="RobotoRegular"/>
              </a:rPr>
              <a:t>to </a:t>
            </a:r>
            <a:r>
              <a:rPr sz="3500" spc="15" dirty="0">
                <a:latin typeface="RobotoRegular"/>
                <a:cs typeface="RobotoRegular"/>
              </a:rPr>
              <a:t>600 mL </a:t>
            </a:r>
            <a:r>
              <a:rPr sz="3500" spc="10" dirty="0">
                <a:latin typeface="RobotoRegular"/>
                <a:cs typeface="RobotoRegular"/>
              </a:rPr>
              <a:t>more </a:t>
            </a:r>
            <a:r>
              <a:rPr sz="3500" spc="-5" dirty="0">
                <a:latin typeface="RobotoRegular"/>
                <a:cs typeface="RobotoRegular"/>
              </a:rPr>
              <a:t>than  </a:t>
            </a:r>
            <a:r>
              <a:rPr sz="3500" spc="5" dirty="0">
                <a:latin typeface="RobotoRegular"/>
                <a:cs typeface="RobotoRegular"/>
              </a:rPr>
              <a:t>the </a:t>
            </a:r>
            <a:r>
              <a:rPr sz="3500" spc="25" dirty="0">
                <a:latin typeface="RobotoRegular"/>
                <a:cs typeface="RobotoRegular"/>
              </a:rPr>
              <a:t>previous </a:t>
            </a:r>
            <a:r>
              <a:rPr sz="3500" spc="-60" dirty="0">
                <a:latin typeface="RobotoRegular"/>
                <a:cs typeface="RobotoRegular"/>
              </a:rPr>
              <a:t>day’s </a:t>
            </a:r>
            <a:r>
              <a:rPr sz="3500" spc="20" dirty="0">
                <a:latin typeface="RobotoRegular"/>
                <a:cs typeface="RobotoRegular"/>
              </a:rPr>
              <a:t>24-hour </a:t>
            </a:r>
            <a:r>
              <a:rPr sz="3500" spc="30" dirty="0">
                <a:latin typeface="RobotoRegular"/>
                <a:cs typeface="RobotoRegular"/>
              </a:rPr>
              <a:t>urine</a:t>
            </a:r>
            <a:r>
              <a:rPr sz="3500" spc="190" dirty="0">
                <a:latin typeface="RobotoRegular"/>
                <a:cs typeface="RobotoRegular"/>
              </a:rPr>
              <a:t> </a:t>
            </a:r>
            <a:r>
              <a:rPr sz="3500" dirty="0">
                <a:latin typeface="RobotoRegular"/>
                <a:cs typeface="RobotoRegular"/>
              </a:rPr>
              <a:t>output.</a:t>
            </a:r>
            <a:endParaRPr sz="3500">
              <a:latin typeface="RobotoRegular"/>
              <a:cs typeface="RobotoRegular"/>
            </a:endParaRPr>
          </a:p>
          <a:p>
            <a:pPr marL="302260" marR="429895" indent="-252095">
              <a:lnSpc>
                <a:spcPts val="3750"/>
              </a:lnSpc>
              <a:spcBef>
                <a:spcPts val="45"/>
              </a:spcBef>
              <a:buChar char="•"/>
              <a:tabLst>
                <a:tab pos="302895" algn="l"/>
              </a:tabLst>
            </a:pPr>
            <a:r>
              <a:rPr sz="3500" spc="10" dirty="0">
                <a:latin typeface="RobotoRegular"/>
                <a:cs typeface="RobotoRegular"/>
              </a:rPr>
              <a:t>Calories </a:t>
            </a:r>
            <a:r>
              <a:rPr sz="3500" dirty="0">
                <a:latin typeface="RobotoRegular"/>
                <a:cs typeface="RobotoRegular"/>
              </a:rPr>
              <a:t>are </a:t>
            </a:r>
            <a:r>
              <a:rPr sz="3500" spc="25" dirty="0">
                <a:latin typeface="RobotoRegular"/>
                <a:cs typeface="RobotoRegular"/>
              </a:rPr>
              <a:t>supplied </a:t>
            </a:r>
            <a:r>
              <a:rPr sz="3500" spc="10" dirty="0">
                <a:latin typeface="RobotoRegular"/>
                <a:cs typeface="RobotoRegular"/>
              </a:rPr>
              <a:t>by </a:t>
            </a:r>
            <a:r>
              <a:rPr sz="3500" spc="-5" dirty="0">
                <a:latin typeface="RobotoRegular"/>
                <a:cs typeface="RobotoRegular"/>
              </a:rPr>
              <a:t>carbohydrates </a:t>
            </a:r>
            <a:r>
              <a:rPr sz="3500" spc="10" dirty="0">
                <a:latin typeface="RobotoRegular"/>
                <a:cs typeface="RobotoRegular"/>
              </a:rPr>
              <a:t>and  </a:t>
            </a:r>
            <a:r>
              <a:rPr sz="3500" spc="-10" dirty="0">
                <a:latin typeface="RobotoRegular"/>
                <a:cs typeface="RobotoRegular"/>
              </a:rPr>
              <a:t>fat </a:t>
            </a:r>
            <a:r>
              <a:rPr sz="3500" spc="-15" dirty="0">
                <a:latin typeface="RobotoRegular"/>
                <a:cs typeface="RobotoRegular"/>
              </a:rPr>
              <a:t>to </a:t>
            </a:r>
            <a:r>
              <a:rPr sz="3500" spc="25" dirty="0">
                <a:latin typeface="RobotoRegular"/>
                <a:cs typeface="RobotoRegular"/>
              </a:rPr>
              <a:t>prevent</a:t>
            </a:r>
            <a:r>
              <a:rPr sz="3500" spc="-75" dirty="0">
                <a:latin typeface="RobotoRegular"/>
                <a:cs typeface="RobotoRegular"/>
              </a:rPr>
              <a:t> </a:t>
            </a:r>
            <a:r>
              <a:rPr sz="3500" spc="10" dirty="0">
                <a:latin typeface="RobotoRegular"/>
                <a:cs typeface="RobotoRegular"/>
              </a:rPr>
              <a:t>wasting.</a:t>
            </a:r>
            <a:endParaRPr sz="3500">
              <a:latin typeface="RobotoRegular"/>
              <a:cs typeface="RobotoRegular"/>
            </a:endParaRPr>
          </a:p>
          <a:p>
            <a:pPr marL="302260" indent="-252095">
              <a:lnSpc>
                <a:spcPts val="3465"/>
              </a:lnSpc>
              <a:buChar char="•"/>
              <a:tabLst>
                <a:tab pos="302895" algn="l"/>
              </a:tabLst>
            </a:pPr>
            <a:r>
              <a:rPr sz="3500" spc="-5" dirty="0">
                <a:latin typeface="RobotoRegular"/>
                <a:cs typeface="RobotoRegular"/>
              </a:rPr>
              <a:t>Vitamin </a:t>
            </a:r>
            <a:r>
              <a:rPr sz="3500" spc="10" dirty="0">
                <a:latin typeface="RobotoRegular"/>
                <a:cs typeface="RobotoRegular"/>
              </a:rPr>
              <a:t>supplementation</a:t>
            </a:r>
            <a:endParaRPr sz="3500">
              <a:latin typeface="RobotoRegular"/>
              <a:cs typeface="RobotoRegular"/>
            </a:endParaRPr>
          </a:p>
          <a:p>
            <a:pPr marL="805815" marR="668655" lvl="1" indent="-252095">
              <a:lnSpc>
                <a:spcPts val="3750"/>
              </a:lnSpc>
              <a:spcBef>
                <a:spcPts val="275"/>
              </a:spcBef>
              <a:buFont typeface="RobotoRegular"/>
              <a:buChar char="•"/>
              <a:tabLst>
                <a:tab pos="918210" algn="l"/>
                <a:tab pos="918844" algn="l"/>
              </a:tabLst>
            </a:pPr>
            <a:r>
              <a:rPr dirty="0"/>
              <a:t>	</a:t>
            </a:r>
            <a:r>
              <a:rPr sz="3500" spc="10" dirty="0">
                <a:latin typeface="RobotoRegular"/>
                <a:cs typeface="RobotoRegular"/>
              </a:rPr>
              <a:t>protein-restricted diet </a:t>
            </a:r>
            <a:r>
              <a:rPr sz="3500" spc="5" dirty="0">
                <a:latin typeface="RobotoRegular"/>
                <a:cs typeface="RobotoRegular"/>
              </a:rPr>
              <a:t>does </a:t>
            </a:r>
            <a:r>
              <a:rPr sz="3500" spc="15" dirty="0">
                <a:latin typeface="RobotoRegular"/>
                <a:cs typeface="RobotoRegular"/>
              </a:rPr>
              <a:t>not </a:t>
            </a:r>
            <a:r>
              <a:rPr sz="3500" spc="20" dirty="0">
                <a:latin typeface="RobotoRegular"/>
                <a:cs typeface="RobotoRegular"/>
              </a:rPr>
              <a:t>provide  </a:t>
            </a:r>
            <a:r>
              <a:rPr sz="3500" spc="25" dirty="0">
                <a:latin typeface="RobotoRegular"/>
                <a:cs typeface="RobotoRegular"/>
              </a:rPr>
              <a:t>necessary </a:t>
            </a:r>
            <a:r>
              <a:rPr sz="3500" spc="15" dirty="0">
                <a:latin typeface="RobotoRegular"/>
                <a:cs typeface="RobotoRegular"/>
              </a:rPr>
              <a:t>complement </a:t>
            </a:r>
            <a:r>
              <a:rPr sz="3500" spc="-5" dirty="0">
                <a:latin typeface="RobotoRegular"/>
                <a:cs typeface="RobotoRegular"/>
              </a:rPr>
              <a:t>of</a:t>
            </a:r>
            <a:r>
              <a:rPr sz="3500" spc="-90" dirty="0">
                <a:latin typeface="RobotoRegular"/>
                <a:cs typeface="RobotoRegular"/>
              </a:rPr>
              <a:t> </a:t>
            </a:r>
            <a:r>
              <a:rPr sz="3500" spc="20" dirty="0">
                <a:latin typeface="RobotoRegular"/>
                <a:cs typeface="RobotoRegular"/>
              </a:rPr>
              <a:t>vitamins.</a:t>
            </a:r>
            <a:endParaRPr sz="3500">
              <a:latin typeface="RobotoRegular"/>
              <a:cs typeface="RobotoRegular"/>
            </a:endParaRPr>
          </a:p>
          <a:p>
            <a:pPr marL="806450" lvl="1" indent="-252095">
              <a:lnSpc>
                <a:spcPts val="3465"/>
              </a:lnSpc>
              <a:buChar char="•"/>
              <a:tabLst>
                <a:tab pos="806450" algn="l"/>
              </a:tabLst>
            </a:pPr>
            <a:r>
              <a:rPr sz="3500" spc="5" dirty="0">
                <a:latin typeface="RobotoRegular"/>
                <a:cs typeface="RobotoRegular"/>
              </a:rPr>
              <a:t>patient </a:t>
            </a:r>
            <a:r>
              <a:rPr sz="3500" dirty="0">
                <a:latin typeface="RobotoRegular"/>
                <a:cs typeface="RobotoRegular"/>
              </a:rPr>
              <a:t>on </a:t>
            </a:r>
            <a:r>
              <a:rPr sz="3500" spc="15" dirty="0">
                <a:latin typeface="RobotoRegular"/>
                <a:cs typeface="RobotoRegular"/>
              </a:rPr>
              <a:t>dialysis </a:t>
            </a:r>
            <a:r>
              <a:rPr sz="3500" spc="-5" dirty="0">
                <a:latin typeface="RobotoRegular"/>
                <a:cs typeface="RobotoRegular"/>
              </a:rPr>
              <a:t>may </a:t>
            </a:r>
            <a:r>
              <a:rPr sz="3500" spc="20" dirty="0">
                <a:latin typeface="RobotoRegular"/>
                <a:cs typeface="RobotoRegular"/>
              </a:rPr>
              <a:t>lose</a:t>
            </a:r>
            <a:r>
              <a:rPr sz="3500" spc="70" dirty="0">
                <a:latin typeface="RobotoRegular"/>
                <a:cs typeface="RobotoRegular"/>
              </a:rPr>
              <a:t> </a:t>
            </a:r>
            <a:r>
              <a:rPr sz="3500" spc="10" dirty="0">
                <a:latin typeface="RobotoRegular"/>
                <a:cs typeface="RobotoRegular"/>
              </a:rPr>
              <a:t>water-soluble</a:t>
            </a:r>
            <a:endParaRPr sz="3500">
              <a:latin typeface="RobotoRegular"/>
              <a:cs typeface="RobotoRegular"/>
            </a:endParaRPr>
          </a:p>
          <a:p>
            <a:pPr marL="805815" marR="17780">
              <a:lnSpc>
                <a:spcPts val="3750"/>
              </a:lnSpc>
              <a:spcBef>
                <a:spcPts val="270"/>
              </a:spcBef>
            </a:pPr>
            <a:r>
              <a:rPr sz="3500" spc="15" dirty="0">
                <a:latin typeface="RobotoRegular"/>
                <a:cs typeface="RobotoRegular"/>
              </a:rPr>
              <a:t>vitamins </a:t>
            </a:r>
            <a:r>
              <a:rPr sz="3500" spc="5" dirty="0">
                <a:latin typeface="RobotoRegular"/>
                <a:cs typeface="RobotoRegular"/>
              </a:rPr>
              <a:t>from the blood </a:t>
            </a:r>
            <a:r>
              <a:rPr sz="3500" spc="25" dirty="0">
                <a:latin typeface="RobotoRegular"/>
                <a:cs typeface="RobotoRegular"/>
              </a:rPr>
              <a:t>during </a:t>
            </a:r>
            <a:r>
              <a:rPr sz="3500" spc="5" dirty="0">
                <a:latin typeface="RobotoRegular"/>
                <a:cs typeface="RobotoRegular"/>
              </a:rPr>
              <a:t>the </a:t>
            </a:r>
            <a:r>
              <a:rPr sz="3500" spc="15" dirty="0">
                <a:latin typeface="RobotoRegular"/>
                <a:cs typeface="RobotoRegular"/>
              </a:rPr>
              <a:t>dialysis  </a:t>
            </a:r>
            <a:r>
              <a:rPr sz="3500" dirty="0">
                <a:latin typeface="RobotoRegular"/>
                <a:cs typeface="RobotoRegular"/>
              </a:rPr>
              <a:t>treatment</a:t>
            </a:r>
            <a:endParaRPr sz="350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52" y="764219"/>
            <a:ext cx="254127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50" spc="-215" dirty="0"/>
              <a:t>O</a:t>
            </a:r>
            <a:r>
              <a:rPr sz="7275" spc="-322" baseline="5727" dirty="0"/>
              <a:t>.</a:t>
            </a:r>
            <a:r>
              <a:rPr sz="3050" spc="-215" dirty="0"/>
              <a:t>ther</a:t>
            </a:r>
            <a:r>
              <a:rPr sz="3050" spc="-100" dirty="0"/>
              <a:t> </a:t>
            </a:r>
            <a:r>
              <a:rPr sz="3050" spc="-10" dirty="0"/>
              <a:t>Therapy: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96052" y="1407925"/>
            <a:ext cx="4132579" cy="13354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4160" indent="-252095">
              <a:lnSpc>
                <a:spcPts val="3485"/>
              </a:lnSpc>
              <a:spcBef>
                <a:spcPts val="135"/>
              </a:spcBef>
              <a:buChar char="•"/>
              <a:tabLst>
                <a:tab pos="264795" algn="l"/>
              </a:tabLst>
            </a:pPr>
            <a:r>
              <a:rPr sz="3050" spc="-20" dirty="0">
                <a:latin typeface="RobotoRegular"/>
                <a:cs typeface="RobotoRegular"/>
              </a:rPr>
              <a:t>DIALYSIS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304"/>
              </a:lnSpc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Cation-exchange</a:t>
            </a:r>
            <a:r>
              <a:rPr sz="3050" spc="1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resin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485"/>
              </a:lnSpc>
              <a:buChar char="•"/>
              <a:tabLst>
                <a:tab pos="264795" algn="l"/>
              </a:tabLst>
            </a:pPr>
            <a:r>
              <a:rPr sz="3050" spc="-15" dirty="0">
                <a:latin typeface="RobotoRegular"/>
                <a:cs typeface="RobotoRegular"/>
              </a:rPr>
              <a:t>Transplantation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5" y="177018"/>
            <a:ext cx="7994015" cy="12541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 marR="5080">
              <a:lnSpc>
                <a:spcPts val="4520"/>
              </a:lnSpc>
              <a:spcBef>
                <a:spcPts val="780"/>
              </a:spcBef>
            </a:pPr>
            <a:r>
              <a:rPr sz="4300" u="heavy" dirty="0">
                <a:uFill>
                  <a:solidFill>
                    <a:srgbClr val="000000"/>
                  </a:solidFill>
                </a:uFill>
              </a:rPr>
              <a:t>NURSING </a:t>
            </a:r>
            <a:r>
              <a:rPr sz="4300" u="heavy" spc="-30" dirty="0">
                <a:uFill>
                  <a:solidFill>
                    <a:srgbClr val="000000"/>
                  </a:solidFill>
                </a:uFill>
              </a:rPr>
              <a:t>CARE </a:t>
            </a:r>
            <a:r>
              <a:rPr sz="4300" u="heavy" spc="5" dirty="0">
                <a:uFill>
                  <a:solidFill>
                    <a:srgbClr val="000000"/>
                  </a:solidFill>
                </a:uFill>
              </a:rPr>
              <a:t>OF </a:t>
            </a:r>
            <a:r>
              <a:rPr sz="4300" u="heavy" spc="-5" dirty="0">
                <a:uFill>
                  <a:solidFill>
                    <a:srgbClr val="000000"/>
                  </a:solidFill>
                </a:uFill>
              </a:rPr>
              <a:t>A </a:t>
            </a:r>
            <a:r>
              <a:rPr sz="4300" u="heavy" spc="-100" dirty="0">
                <a:uFill>
                  <a:solidFill>
                    <a:srgbClr val="000000"/>
                  </a:solidFill>
                </a:uFill>
              </a:rPr>
              <a:t>PATIENT </a:t>
            </a:r>
            <a:r>
              <a:rPr sz="4300" spc="-100" dirty="0"/>
              <a:t> </a:t>
            </a:r>
            <a:r>
              <a:rPr sz="4300" u="heavy" spc="-20" dirty="0">
                <a:uFill>
                  <a:solidFill>
                    <a:srgbClr val="000000"/>
                  </a:solidFill>
                </a:uFill>
              </a:rPr>
              <a:t>WITH </a:t>
            </a:r>
            <a:r>
              <a:rPr sz="4300" u="heavy" dirty="0">
                <a:uFill>
                  <a:solidFill>
                    <a:srgbClr val="000000"/>
                  </a:solidFill>
                </a:uFill>
              </a:rPr>
              <a:t>CHRONIC </a:t>
            </a:r>
            <a:r>
              <a:rPr sz="4300" u="heavy" spc="-15" dirty="0">
                <a:uFill>
                  <a:solidFill>
                    <a:srgbClr val="000000"/>
                  </a:solidFill>
                </a:uFill>
              </a:rPr>
              <a:t>RENAL</a:t>
            </a:r>
            <a:r>
              <a:rPr sz="4300" u="heavy" spc="6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300" u="heavy" spc="-60" dirty="0">
                <a:uFill>
                  <a:solidFill>
                    <a:srgbClr val="000000"/>
                  </a:solidFill>
                </a:uFill>
              </a:rPr>
              <a:t>FAILUR</a:t>
            </a:r>
            <a:r>
              <a:rPr sz="4300" spc="-60" dirty="0"/>
              <a:t>E: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183780" y="3500297"/>
            <a:ext cx="218440" cy="22002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spc="5" dirty="0">
                <a:latin typeface="RobotoRegular"/>
                <a:cs typeface="RobotoRegular"/>
              </a:rPr>
              <a:t>–</a:t>
            </a:r>
            <a:endParaRPr sz="23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spc="5" dirty="0">
                <a:latin typeface="RobotoRegular"/>
                <a:cs typeface="RobotoRegular"/>
              </a:rPr>
              <a:t>–</a:t>
            </a:r>
            <a:endParaRPr sz="23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spc="5" dirty="0">
                <a:latin typeface="RobotoRegular"/>
                <a:cs typeface="RobotoRegular"/>
              </a:rPr>
              <a:t>–</a:t>
            </a:r>
            <a:endParaRPr sz="23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spc="5" dirty="0">
                <a:latin typeface="RobotoRegular"/>
                <a:cs typeface="RobotoRegular"/>
              </a:rPr>
              <a:t>–</a:t>
            </a:r>
            <a:endParaRPr sz="23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spc="5" dirty="0">
                <a:latin typeface="RobotoRegular"/>
                <a:cs typeface="RobotoRegular"/>
              </a:rPr>
              <a:t>–</a:t>
            </a:r>
            <a:endParaRPr sz="23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spc="5" dirty="0">
                <a:latin typeface="RobotoRegular"/>
                <a:cs typeface="RobotoRegular"/>
              </a:rPr>
              <a:t>–</a:t>
            </a:r>
            <a:endParaRPr sz="230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5987" y="1582563"/>
            <a:ext cx="8651240" cy="196723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432434" marR="5080" indent="-420370">
              <a:lnSpc>
                <a:spcPts val="2420"/>
              </a:lnSpc>
              <a:spcBef>
                <a:spcPts val="585"/>
              </a:spcBef>
            </a:pPr>
            <a:r>
              <a:rPr sz="2400" spc="-15" dirty="0">
                <a:latin typeface="RobotoRegular"/>
                <a:cs typeface="RobotoRegular"/>
              </a:rPr>
              <a:t>1. </a:t>
            </a:r>
            <a:r>
              <a:rPr sz="2400" spc="30" dirty="0">
                <a:latin typeface="RobotoRegular"/>
                <a:cs typeface="RobotoRegular"/>
              </a:rPr>
              <a:t>Excess</a:t>
            </a:r>
            <a:r>
              <a:rPr sz="2400" spc="-440" dirty="0">
                <a:latin typeface="RobotoRegular"/>
                <a:cs typeface="RobotoRegular"/>
              </a:rPr>
              <a:t> </a:t>
            </a:r>
            <a:r>
              <a:rPr sz="2400" spc="10" dirty="0">
                <a:latin typeface="RobotoRegular"/>
                <a:cs typeface="RobotoRegular"/>
              </a:rPr>
              <a:t>ﬂuid volume </a:t>
            </a:r>
            <a:r>
              <a:rPr sz="2400" dirty="0">
                <a:latin typeface="RobotoRegular"/>
                <a:cs typeface="RobotoRegular"/>
              </a:rPr>
              <a:t>related </a:t>
            </a:r>
            <a:r>
              <a:rPr sz="2400" spc="-5" dirty="0">
                <a:latin typeface="RobotoRegular"/>
                <a:cs typeface="RobotoRegular"/>
              </a:rPr>
              <a:t>to </a:t>
            </a:r>
            <a:r>
              <a:rPr sz="2400" spc="10" dirty="0">
                <a:latin typeface="RobotoRegular"/>
                <a:cs typeface="RobotoRegular"/>
              </a:rPr>
              <a:t>decreased </a:t>
            </a:r>
            <a:r>
              <a:rPr sz="2400" spc="-15" dirty="0">
                <a:latin typeface="RobotoRegular"/>
                <a:cs typeface="RobotoRegular"/>
              </a:rPr>
              <a:t>urine </a:t>
            </a:r>
            <a:r>
              <a:rPr sz="2400" dirty="0">
                <a:latin typeface="RobotoRegular"/>
                <a:cs typeface="RobotoRegular"/>
              </a:rPr>
              <a:t>output, </a:t>
            </a:r>
            <a:r>
              <a:rPr sz="2400" spc="-10" dirty="0">
                <a:latin typeface="RobotoRegular"/>
                <a:cs typeface="RobotoRegular"/>
              </a:rPr>
              <a:t>dietary  </a:t>
            </a:r>
            <a:r>
              <a:rPr sz="2400" spc="20" dirty="0">
                <a:latin typeface="RobotoRegular"/>
                <a:cs typeface="RobotoRegular"/>
              </a:rPr>
              <a:t>excesses </a:t>
            </a:r>
            <a:r>
              <a:rPr sz="2400" spc="15" dirty="0">
                <a:latin typeface="RobotoRegular"/>
                <a:cs typeface="RobotoRegular"/>
              </a:rPr>
              <a:t>&amp; </a:t>
            </a:r>
            <a:r>
              <a:rPr sz="2400" spc="5" dirty="0">
                <a:latin typeface="RobotoRegular"/>
                <a:cs typeface="RobotoRegular"/>
              </a:rPr>
              <a:t>retention </a:t>
            </a:r>
            <a:r>
              <a:rPr sz="2400" spc="30" dirty="0">
                <a:latin typeface="RobotoRegular"/>
                <a:cs typeface="RobotoRegular"/>
              </a:rPr>
              <a:t>of </a:t>
            </a:r>
            <a:r>
              <a:rPr sz="2400" spc="-5" dirty="0">
                <a:latin typeface="RobotoRegular"/>
                <a:cs typeface="RobotoRegular"/>
              </a:rPr>
              <a:t>sodium </a:t>
            </a:r>
            <a:r>
              <a:rPr sz="2400" spc="15" dirty="0">
                <a:latin typeface="RobotoRegular"/>
                <a:cs typeface="RobotoRegular"/>
              </a:rPr>
              <a:t>&amp;</a:t>
            </a:r>
            <a:r>
              <a:rPr sz="2400" spc="-320" dirty="0">
                <a:latin typeface="RobotoRegular"/>
                <a:cs typeface="RobotoRegular"/>
              </a:rPr>
              <a:t> </a:t>
            </a:r>
            <a:r>
              <a:rPr sz="2400" spc="10" dirty="0">
                <a:latin typeface="RobotoRegular"/>
                <a:cs typeface="RobotoRegular"/>
              </a:rPr>
              <a:t>water.</a:t>
            </a:r>
            <a:endParaRPr sz="2400">
              <a:latin typeface="RobotoRegular"/>
              <a:cs typeface="RobotoRegular"/>
            </a:endParaRPr>
          </a:p>
          <a:p>
            <a:pPr marL="292100" marR="194945">
              <a:lnSpc>
                <a:spcPct val="115100"/>
              </a:lnSpc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goal:</a:t>
            </a:r>
            <a:r>
              <a:rPr sz="2400" spc="-80" dirty="0">
                <a:latin typeface="RobotoRegular"/>
                <a:cs typeface="RobotoRegular"/>
              </a:rPr>
              <a:t> </a:t>
            </a:r>
            <a:r>
              <a:rPr sz="2400" spc="5" dirty="0">
                <a:latin typeface="RobotoRegular"/>
                <a:cs typeface="RobotoRegular"/>
              </a:rPr>
              <a:t>maintenance</a:t>
            </a:r>
            <a:r>
              <a:rPr sz="2400" spc="-10" dirty="0">
                <a:latin typeface="RobotoRegular"/>
                <a:cs typeface="RobotoRegular"/>
              </a:rPr>
              <a:t> </a:t>
            </a:r>
            <a:r>
              <a:rPr sz="2400" spc="30" dirty="0">
                <a:latin typeface="RobotoRegular"/>
                <a:cs typeface="RobotoRegular"/>
              </a:rPr>
              <a:t>of</a:t>
            </a:r>
            <a:r>
              <a:rPr sz="2400" spc="-5" dirty="0">
                <a:latin typeface="RobotoRegular"/>
                <a:cs typeface="RobotoRegular"/>
              </a:rPr>
              <a:t> </a:t>
            </a:r>
            <a:r>
              <a:rPr sz="2400" dirty="0">
                <a:latin typeface="RobotoRegular"/>
                <a:cs typeface="RobotoRegular"/>
              </a:rPr>
              <a:t>ideal</a:t>
            </a:r>
            <a:r>
              <a:rPr sz="2400" spc="-85" dirty="0">
                <a:latin typeface="RobotoRegular"/>
                <a:cs typeface="RobotoRegular"/>
              </a:rPr>
              <a:t> </a:t>
            </a:r>
            <a:r>
              <a:rPr sz="2400" dirty="0">
                <a:latin typeface="RobotoRegular"/>
                <a:cs typeface="RobotoRegular"/>
              </a:rPr>
              <a:t>body</a:t>
            </a:r>
            <a:r>
              <a:rPr sz="2400" spc="-85" dirty="0">
                <a:latin typeface="RobotoRegular"/>
                <a:cs typeface="RobotoRegular"/>
              </a:rPr>
              <a:t> </a:t>
            </a:r>
            <a:r>
              <a:rPr sz="2400" spc="10" dirty="0">
                <a:latin typeface="RobotoRegular"/>
                <a:cs typeface="RobotoRegular"/>
              </a:rPr>
              <a:t>weight</a:t>
            </a:r>
            <a:r>
              <a:rPr sz="2400" spc="-65" dirty="0">
                <a:latin typeface="RobotoRegular"/>
                <a:cs typeface="RobotoRegular"/>
              </a:rPr>
              <a:t> </a:t>
            </a:r>
            <a:r>
              <a:rPr sz="2400" spc="10" dirty="0">
                <a:latin typeface="RobotoRegular"/>
                <a:cs typeface="RobotoRegular"/>
              </a:rPr>
              <a:t>without</a:t>
            </a:r>
            <a:r>
              <a:rPr sz="2400" spc="-65" dirty="0">
                <a:latin typeface="RobotoRegular"/>
                <a:cs typeface="RobotoRegular"/>
              </a:rPr>
              <a:t> </a:t>
            </a:r>
            <a:r>
              <a:rPr sz="2400" spc="25" dirty="0">
                <a:latin typeface="RobotoRegular"/>
                <a:cs typeface="RobotoRegular"/>
              </a:rPr>
              <a:t>excess</a:t>
            </a:r>
            <a:r>
              <a:rPr sz="2400" spc="-85" dirty="0">
                <a:latin typeface="RobotoRegular"/>
                <a:cs typeface="RobotoRegular"/>
              </a:rPr>
              <a:t> </a:t>
            </a:r>
            <a:r>
              <a:rPr sz="2400" dirty="0">
                <a:latin typeface="RobotoRegular"/>
                <a:cs typeface="RobotoRegular"/>
              </a:rPr>
              <a:t>ﬂuid. 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interventions:</a:t>
            </a:r>
            <a:endParaRPr sz="24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432434" algn="l"/>
              </a:tabLst>
            </a:pPr>
            <a:r>
              <a:rPr sz="3750" spc="-44" baseline="3333" dirty="0">
                <a:latin typeface="RobotoRegular"/>
                <a:cs typeface="RobotoRegular"/>
              </a:rPr>
              <a:t>a)	</a:t>
            </a:r>
            <a:r>
              <a:rPr sz="2400" spc="-10" dirty="0">
                <a:latin typeface="RobotoRegular"/>
                <a:cs typeface="RobotoRegular"/>
              </a:rPr>
              <a:t>Assess </a:t>
            </a:r>
            <a:r>
              <a:rPr sz="2400" spc="10" dirty="0">
                <a:latin typeface="RobotoRegular"/>
                <a:cs typeface="RobotoRegular"/>
              </a:rPr>
              <a:t>ﬂuid </a:t>
            </a:r>
            <a:r>
              <a:rPr sz="2400" spc="-10" dirty="0">
                <a:latin typeface="RobotoRegular"/>
                <a:cs typeface="RobotoRegular"/>
              </a:rPr>
              <a:t>status</a:t>
            </a:r>
            <a:r>
              <a:rPr sz="2400" spc="-265" dirty="0">
                <a:latin typeface="RobotoRegular"/>
                <a:cs typeface="RobotoRegular"/>
              </a:rPr>
              <a:t> </a:t>
            </a:r>
            <a:r>
              <a:rPr sz="2400" spc="-5" dirty="0">
                <a:latin typeface="RobotoRegular"/>
                <a:cs typeface="RobotoRegular"/>
              </a:rPr>
              <a:t>through:</a:t>
            </a:r>
            <a:endParaRPr sz="240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5987" y="5718492"/>
            <a:ext cx="8147050" cy="85915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572135" indent="-560070">
              <a:lnSpc>
                <a:spcPct val="100000"/>
              </a:lnSpc>
              <a:spcBef>
                <a:spcPts val="450"/>
              </a:spcBef>
              <a:buAutoNum type="alphaLcParenR" startAt="2"/>
              <a:tabLst>
                <a:tab pos="572135" algn="l"/>
                <a:tab pos="572770" algn="l"/>
              </a:tabLst>
            </a:pPr>
            <a:r>
              <a:rPr sz="2400" spc="-10" dirty="0">
                <a:latin typeface="RobotoRegular"/>
                <a:cs typeface="RobotoRegular"/>
              </a:rPr>
              <a:t>Limit </a:t>
            </a:r>
            <a:r>
              <a:rPr sz="2400" spc="10" dirty="0">
                <a:latin typeface="RobotoRegular"/>
                <a:cs typeface="RobotoRegular"/>
              </a:rPr>
              <a:t>ﬂuid </a:t>
            </a:r>
            <a:r>
              <a:rPr sz="2400" spc="-10" dirty="0">
                <a:latin typeface="RobotoRegular"/>
                <a:cs typeface="RobotoRegular"/>
              </a:rPr>
              <a:t>intake </a:t>
            </a:r>
            <a:r>
              <a:rPr sz="2400" spc="-5" dirty="0">
                <a:latin typeface="RobotoRegular"/>
                <a:cs typeface="RobotoRegular"/>
              </a:rPr>
              <a:t>to prescribed</a:t>
            </a:r>
            <a:r>
              <a:rPr sz="2400" spc="-240" dirty="0">
                <a:latin typeface="RobotoRegular"/>
                <a:cs typeface="RobotoRegular"/>
              </a:rPr>
              <a:t> </a:t>
            </a:r>
            <a:r>
              <a:rPr sz="2400" spc="10" dirty="0">
                <a:latin typeface="RobotoRegular"/>
                <a:cs typeface="RobotoRegular"/>
              </a:rPr>
              <a:t>volume</a:t>
            </a:r>
            <a:endParaRPr sz="2400">
              <a:latin typeface="RobotoRegular"/>
              <a:cs typeface="RobotoRegular"/>
            </a:endParaRPr>
          </a:p>
          <a:p>
            <a:pPr marL="432434" indent="-420370">
              <a:lnSpc>
                <a:spcPct val="100000"/>
              </a:lnSpc>
              <a:spcBef>
                <a:spcPts val="335"/>
              </a:spcBef>
              <a:buSzPct val="104166"/>
              <a:buAutoNum type="alphaLcParenR" startAt="2"/>
              <a:tabLst>
                <a:tab pos="432434" algn="l"/>
                <a:tab pos="433070" algn="l"/>
              </a:tabLst>
            </a:pPr>
            <a:r>
              <a:rPr sz="2400" dirty="0">
                <a:latin typeface="RobotoRegular"/>
                <a:cs typeface="RobotoRegular"/>
              </a:rPr>
              <a:t>Identify</a:t>
            </a:r>
            <a:r>
              <a:rPr sz="2400" spc="-90" dirty="0">
                <a:latin typeface="RobotoRegular"/>
                <a:cs typeface="RobotoRegular"/>
              </a:rPr>
              <a:t> </a:t>
            </a:r>
            <a:r>
              <a:rPr sz="2400" dirty="0">
                <a:latin typeface="RobotoRegular"/>
                <a:cs typeface="RobotoRegular"/>
              </a:rPr>
              <a:t>potential</a:t>
            </a:r>
            <a:r>
              <a:rPr sz="2400" spc="-80" dirty="0">
                <a:latin typeface="RobotoRegular"/>
                <a:cs typeface="RobotoRegular"/>
              </a:rPr>
              <a:t> </a:t>
            </a:r>
            <a:r>
              <a:rPr sz="2400" spc="15" dirty="0">
                <a:latin typeface="RobotoRegular"/>
                <a:cs typeface="RobotoRegular"/>
              </a:rPr>
              <a:t>sources</a:t>
            </a:r>
            <a:r>
              <a:rPr sz="2400" spc="-80" dirty="0">
                <a:latin typeface="RobotoRegular"/>
                <a:cs typeface="RobotoRegular"/>
              </a:rPr>
              <a:t> </a:t>
            </a:r>
            <a:r>
              <a:rPr sz="2400" spc="30" dirty="0">
                <a:latin typeface="RobotoRegular"/>
                <a:cs typeface="RobotoRegular"/>
              </a:rPr>
              <a:t>of</a:t>
            </a:r>
            <a:r>
              <a:rPr sz="2400" spc="-5" dirty="0">
                <a:latin typeface="RobotoRegular"/>
                <a:cs typeface="RobotoRegular"/>
              </a:rPr>
              <a:t> </a:t>
            </a:r>
            <a:r>
              <a:rPr sz="2400" dirty="0">
                <a:latin typeface="RobotoRegular"/>
                <a:cs typeface="RobotoRegular"/>
              </a:rPr>
              <a:t>ﬂuids</a:t>
            </a:r>
            <a:r>
              <a:rPr sz="2400" spc="-80" dirty="0">
                <a:latin typeface="RobotoRegular"/>
                <a:cs typeface="RobotoRegular"/>
              </a:rPr>
              <a:t> </a:t>
            </a:r>
            <a:r>
              <a:rPr sz="2400" spc="10" dirty="0">
                <a:latin typeface="RobotoRegular"/>
                <a:cs typeface="RobotoRegular"/>
              </a:rPr>
              <a:t>e.g.</a:t>
            </a:r>
            <a:r>
              <a:rPr sz="2400" spc="-20" dirty="0">
                <a:latin typeface="RobotoRegular"/>
                <a:cs typeface="RobotoRegular"/>
              </a:rPr>
              <a:t> </a:t>
            </a:r>
            <a:r>
              <a:rPr sz="2400" spc="5" dirty="0">
                <a:latin typeface="RobotoRegular"/>
                <a:cs typeface="RobotoRegular"/>
              </a:rPr>
              <a:t>medication,</a:t>
            </a:r>
            <a:r>
              <a:rPr sz="2400" spc="-75" dirty="0">
                <a:latin typeface="RobotoRegular"/>
                <a:cs typeface="RobotoRegular"/>
              </a:rPr>
              <a:t> </a:t>
            </a:r>
            <a:r>
              <a:rPr sz="2400" spc="25" dirty="0">
                <a:latin typeface="RobotoRegular"/>
                <a:cs typeface="RobotoRegular"/>
              </a:rPr>
              <a:t>foods</a:t>
            </a:r>
            <a:endParaRPr sz="240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3590" y="3518551"/>
            <a:ext cx="4173854" cy="22002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spc="-10" dirty="0">
                <a:latin typeface="RobotoRegular"/>
                <a:cs typeface="RobotoRegular"/>
              </a:rPr>
              <a:t>Daily</a:t>
            </a:r>
            <a:r>
              <a:rPr sz="2300" spc="-20" dirty="0">
                <a:latin typeface="RobotoRegular"/>
                <a:cs typeface="RobotoRegular"/>
              </a:rPr>
              <a:t> </a:t>
            </a:r>
            <a:r>
              <a:rPr sz="2300" spc="15" dirty="0">
                <a:latin typeface="RobotoRegular"/>
                <a:cs typeface="RobotoRegular"/>
              </a:rPr>
              <a:t>weight</a:t>
            </a:r>
            <a:endParaRPr sz="23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spc="30" dirty="0">
                <a:latin typeface="RobotoRegular"/>
                <a:cs typeface="RobotoRegular"/>
              </a:rPr>
              <a:t>Input </a:t>
            </a:r>
            <a:r>
              <a:rPr sz="2300" spc="5" dirty="0">
                <a:latin typeface="RobotoRegular"/>
                <a:cs typeface="RobotoRegular"/>
              </a:rPr>
              <a:t>&amp; </a:t>
            </a:r>
            <a:r>
              <a:rPr sz="2300" spc="25" dirty="0">
                <a:latin typeface="RobotoRegular"/>
                <a:cs typeface="RobotoRegular"/>
              </a:rPr>
              <a:t>output</a:t>
            </a:r>
            <a:r>
              <a:rPr sz="2300" spc="-80" dirty="0">
                <a:latin typeface="RobotoRegular"/>
                <a:cs typeface="RobotoRegular"/>
              </a:rPr>
              <a:t> </a:t>
            </a:r>
            <a:r>
              <a:rPr sz="2300" spc="-5" dirty="0">
                <a:latin typeface="RobotoRegular"/>
                <a:cs typeface="RobotoRegular"/>
              </a:rPr>
              <a:t>balance</a:t>
            </a:r>
            <a:endParaRPr sz="2300">
              <a:latin typeface="RobotoRegular"/>
              <a:cs typeface="RobotoRegular"/>
            </a:endParaRPr>
          </a:p>
          <a:p>
            <a:pPr marL="12700" marR="5080">
              <a:lnSpc>
                <a:spcPts val="2870"/>
              </a:lnSpc>
              <a:spcBef>
                <a:spcPts val="114"/>
              </a:spcBef>
            </a:pPr>
            <a:r>
              <a:rPr sz="2300" spc="-5" dirty="0">
                <a:latin typeface="RobotoRegular"/>
                <a:cs typeface="RobotoRegular"/>
              </a:rPr>
              <a:t>Skin </a:t>
            </a:r>
            <a:r>
              <a:rPr sz="2300" spc="20" dirty="0">
                <a:latin typeface="RobotoRegular"/>
                <a:cs typeface="RobotoRegular"/>
              </a:rPr>
              <a:t>tugor </a:t>
            </a:r>
            <a:r>
              <a:rPr sz="2300" spc="5" dirty="0">
                <a:latin typeface="RobotoRegular"/>
                <a:cs typeface="RobotoRegular"/>
              </a:rPr>
              <a:t>&amp; </a:t>
            </a:r>
            <a:r>
              <a:rPr sz="2300" spc="10" dirty="0">
                <a:latin typeface="RobotoRegular"/>
                <a:cs typeface="RobotoRegular"/>
              </a:rPr>
              <a:t>presence </a:t>
            </a:r>
            <a:r>
              <a:rPr sz="2300" spc="5" dirty="0">
                <a:latin typeface="RobotoRegular"/>
                <a:cs typeface="RobotoRegular"/>
              </a:rPr>
              <a:t>of</a:t>
            </a:r>
            <a:r>
              <a:rPr sz="2300" spc="-204" dirty="0">
                <a:latin typeface="RobotoRegular"/>
                <a:cs typeface="RobotoRegular"/>
              </a:rPr>
              <a:t> </a:t>
            </a:r>
            <a:r>
              <a:rPr sz="2300" spc="-5" dirty="0">
                <a:latin typeface="RobotoRegular"/>
                <a:cs typeface="RobotoRegular"/>
              </a:rPr>
              <a:t>edema  </a:t>
            </a:r>
            <a:r>
              <a:rPr sz="2300" spc="10" dirty="0">
                <a:latin typeface="RobotoRegular"/>
                <a:cs typeface="RobotoRegular"/>
              </a:rPr>
              <a:t>Distension </a:t>
            </a:r>
            <a:r>
              <a:rPr sz="2300" spc="5" dirty="0">
                <a:latin typeface="RobotoRegular"/>
                <a:cs typeface="RobotoRegular"/>
              </a:rPr>
              <a:t>of </a:t>
            </a:r>
            <a:r>
              <a:rPr sz="2300" spc="10" dirty="0">
                <a:latin typeface="RobotoRegular"/>
                <a:cs typeface="RobotoRegular"/>
              </a:rPr>
              <a:t>neck</a:t>
            </a:r>
            <a:r>
              <a:rPr sz="2300" spc="-35" dirty="0">
                <a:latin typeface="RobotoRegular"/>
                <a:cs typeface="RobotoRegular"/>
              </a:rPr>
              <a:t> </a:t>
            </a:r>
            <a:r>
              <a:rPr sz="2300" spc="5" dirty="0">
                <a:latin typeface="RobotoRegular"/>
                <a:cs typeface="RobotoRegular"/>
              </a:rPr>
              <a:t>veins</a:t>
            </a:r>
            <a:endParaRPr sz="2300">
              <a:latin typeface="RobotoRegular"/>
              <a:cs typeface="RobotoRegular"/>
            </a:endParaRPr>
          </a:p>
          <a:p>
            <a:pPr marL="12700">
              <a:lnSpc>
                <a:spcPts val="2755"/>
              </a:lnSpc>
            </a:pPr>
            <a:r>
              <a:rPr sz="2300" spc="-120" dirty="0">
                <a:latin typeface="RobotoRegular"/>
                <a:cs typeface="RobotoRegular"/>
              </a:rPr>
              <a:t>BP, </a:t>
            </a:r>
            <a:r>
              <a:rPr sz="2300" spc="20" dirty="0">
                <a:latin typeface="RobotoRegular"/>
                <a:cs typeface="RobotoRegular"/>
              </a:rPr>
              <a:t>pulse </a:t>
            </a:r>
            <a:r>
              <a:rPr sz="2300" spc="-10" dirty="0">
                <a:latin typeface="RobotoRegular"/>
                <a:cs typeface="RobotoRegular"/>
              </a:rPr>
              <a:t>rate </a:t>
            </a:r>
            <a:r>
              <a:rPr sz="2300" spc="5" dirty="0">
                <a:latin typeface="RobotoRegular"/>
                <a:cs typeface="RobotoRegular"/>
              </a:rPr>
              <a:t>&amp;</a:t>
            </a:r>
            <a:r>
              <a:rPr sz="2300" spc="-35" dirty="0">
                <a:latin typeface="RobotoRegular"/>
                <a:cs typeface="RobotoRegular"/>
              </a:rPr>
              <a:t> </a:t>
            </a:r>
            <a:r>
              <a:rPr sz="2300" spc="10" dirty="0">
                <a:latin typeface="RobotoRegular"/>
                <a:cs typeface="RobotoRegular"/>
              </a:rPr>
              <a:t>rhythmn</a:t>
            </a:r>
            <a:endParaRPr sz="23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dirty="0">
                <a:latin typeface="RobotoRegular"/>
                <a:cs typeface="RobotoRegular"/>
              </a:rPr>
              <a:t>Respiratory </a:t>
            </a:r>
            <a:r>
              <a:rPr sz="2300" spc="-10" dirty="0">
                <a:latin typeface="RobotoRegular"/>
                <a:cs typeface="RobotoRegular"/>
              </a:rPr>
              <a:t>rate </a:t>
            </a:r>
            <a:r>
              <a:rPr sz="2300" spc="5" dirty="0">
                <a:latin typeface="RobotoRegular"/>
                <a:cs typeface="RobotoRegular"/>
              </a:rPr>
              <a:t>&amp;</a:t>
            </a:r>
            <a:r>
              <a:rPr sz="2300" spc="-80" dirty="0">
                <a:latin typeface="RobotoRegular"/>
                <a:cs typeface="RobotoRegular"/>
              </a:rPr>
              <a:t> </a:t>
            </a:r>
            <a:r>
              <a:rPr sz="2300" spc="5" dirty="0">
                <a:latin typeface="RobotoRegular"/>
                <a:cs typeface="RobotoRegular"/>
              </a:rPr>
              <a:t>effort.</a:t>
            </a:r>
            <a:endParaRPr sz="2300">
              <a:latin typeface="RobotoRegular"/>
              <a:cs typeface="Roboto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5" y="703175"/>
            <a:ext cx="634809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Functions </a:t>
            </a:r>
            <a:r>
              <a:rPr spc="-10" dirty="0"/>
              <a:t>of </a:t>
            </a:r>
            <a:r>
              <a:rPr spc="-25" dirty="0"/>
              <a:t>the</a:t>
            </a:r>
            <a:r>
              <a:rPr spc="-65" dirty="0"/>
              <a:t> </a:t>
            </a:r>
            <a:r>
              <a:rPr spc="-10" dirty="0"/>
              <a:t>kidney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4965" y="1916965"/>
            <a:ext cx="7957820" cy="378967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3050" spc="-5" dirty="0">
                <a:latin typeface="RobotoRegular"/>
                <a:cs typeface="RobotoRegular"/>
              </a:rPr>
              <a:t>a. </a:t>
            </a:r>
            <a:r>
              <a:rPr sz="3050" spc="5" dirty="0">
                <a:latin typeface="RobotoRegular"/>
                <a:cs typeface="RobotoRegular"/>
              </a:rPr>
              <a:t>Formation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urine: </a:t>
            </a:r>
            <a:r>
              <a:rPr sz="3050" spc="20" dirty="0">
                <a:latin typeface="RobotoRegular"/>
                <a:cs typeface="RobotoRegular"/>
              </a:rPr>
              <a:t>formed </a:t>
            </a:r>
            <a:r>
              <a:rPr sz="3050" spc="30" dirty="0">
                <a:latin typeface="RobotoRegular"/>
                <a:cs typeface="RobotoRegular"/>
              </a:rPr>
              <a:t>by </a:t>
            </a:r>
            <a:r>
              <a:rPr sz="3050" spc="-5" dirty="0">
                <a:latin typeface="RobotoRegular"/>
                <a:cs typeface="RobotoRegular"/>
              </a:rPr>
              <a:t>three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steps</a:t>
            </a:r>
            <a:endParaRPr sz="3050">
              <a:latin typeface="RobotoRegular"/>
              <a:cs typeface="RobotoRegular"/>
            </a:endParaRPr>
          </a:p>
          <a:p>
            <a:pPr marL="1775460">
              <a:lnSpc>
                <a:spcPct val="100000"/>
              </a:lnSpc>
              <a:spcBef>
                <a:spcPts val="650"/>
              </a:spcBef>
            </a:pPr>
            <a:r>
              <a:rPr sz="3050" spc="-90" dirty="0">
                <a:latin typeface="RobotoRegular"/>
                <a:cs typeface="RobotoRegular"/>
              </a:rPr>
              <a:t>-</a:t>
            </a:r>
            <a:r>
              <a:rPr sz="3150" i="1" spc="-90" dirty="0">
                <a:latin typeface="RobotoRegular"/>
                <a:cs typeface="RobotoRegular"/>
              </a:rPr>
              <a:t>glomerular</a:t>
            </a:r>
            <a:r>
              <a:rPr sz="3150" i="1" spc="-70" dirty="0">
                <a:latin typeface="RobotoRegular"/>
                <a:cs typeface="RobotoRegular"/>
              </a:rPr>
              <a:t> </a:t>
            </a:r>
            <a:r>
              <a:rPr sz="3150" i="1" spc="-35" dirty="0">
                <a:latin typeface="RobotoRegular"/>
                <a:cs typeface="RobotoRegular"/>
              </a:rPr>
              <a:t>ﬁltration,</a:t>
            </a:r>
            <a:endParaRPr sz="3150">
              <a:latin typeface="RobotoRegular"/>
              <a:cs typeface="RobotoRegular"/>
            </a:endParaRPr>
          </a:p>
          <a:p>
            <a:pPr marL="1782445">
              <a:lnSpc>
                <a:spcPct val="100000"/>
              </a:lnSpc>
              <a:spcBef>
                <a:spcPts val="625"/>
              </a:spcBef>
            </a:pPr>
            <a:r>
              <a:rPr sz="3150" i="1" spc="-40" dirty="0">
                <a:latin typeface="RobotoRegular"/>
                <a:cs typeface="RobotoRegular"/>
              </a:rPr>
              <a:t>-tubular re-absorption</a:t>
            </a:r>
            <a:r>
              <a:rPr sz="3150" i="1" spc="-90" dirty="0">
                <a:latin typeface="RobotoRegular"/>
                <a:cs typeface="RobotoRegular"/>
              </a:rPr>
              <a:t> </a:t>
            </a:r>
            <a:r>
              <a:rPr sz="3150" i="1" spc="-65" dirty="0">
                <a:latin typeface="RobotoRegular"/>
                <a:cs typeface="RobotoRegular"/>
              </a:rPr>
              <a:t>and</a:t>
            </a:r>
            <a:endParaRPr sz="3150">
              <a:latin typeface="RobotoRegular"/>
              <a:cs typeface="RobotoRegular"/>
            </a:endParaRPr>
          </a:p>
          <a:p>
            <a:pPr marL="1782445">
              <a:lnSpc>
                <a:spcPct val="100000"/>
              </a:lnSpc>
              <a:spcBef>
                <a:spcPts val="630"/>
              </a:spcBef>
            </a:pPr>
            <a:r>
              <a:rPr sz="3150" i="1" spc="-40" dirty="0">
                <a:latin typeface="RobotoRegular"/>
                <a:cs typeface="RobotoRegular"/>
              </a:rPr>
              <a:t>-tubular</a:t>
            </a:r>
            <a:r>
              <a:rPr sz="3150" i="1" spc="-70" dirty="0">
                <a:latin typeface="RobotoRegular"/>
                <a:cs typeface="RobotoRegular"/>
              </a:rPr>
              <a:t> </a:t>
            </a:r>
            <a:r>
              <a:rPr sz="3150" i="1" spc="-35" dirty="0">
                <a:latin typeface="RobotoRegular"/>
                <a:cs typeface="RobotoRegular"/>
              </a:rPr>
              <a:t>secretion</a:t>
            </a:r>
            <a:endParaRPr sz="31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3050" spc="20" dirty="0">
                <a:latin typeface="RobotoRegular"/>
                <a:cs typeface="RobotoRegular"/>
              </a:rPr>
              <a:t>-Each </a:t>
            </a:r>
            <a:r>
              <a:rPr sz="3050" spc="15" dirty="0">
                <a:latin typeface="RobotoRegular"/>
                <a:cs typeface="RobotoRegular"/>
              </a:rPr>
              <a:t>day </a:t>
            </a:r>
            <a:r>
              <a:rPr sz="3050" spc="40" dirty="0">
                <a:latin typeface="RobotoRegular"/>
                <a:cs typeface="RobotoRegular"/>
              </a:rPr>
              <a:t>1000-1500mls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5" dirty="0">
                <a:latin typeface="RobotoRegular"/>
                <a:cs typeface="RobotoRegular"/>
              </a:rPr>
              <a:t>urine </a:t>
            </a:r>
            <a:r>
              <a:rPr sz="3050" spc="20" dirty="0">
                <a:latin typeface="RobotoRegular"/>
                <a:cs typeface="RobotoRegular"/>
              </a:rPr>
              <a:t>is</a:t>
            </a:r>
            <a:r>
              <a:rPr sz="3050" spc="-9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excreted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150"/>
              </a:spcBef>
            </a:pPr>
            <a:r>
              <a:rPr sz="3050" spc="10" dirty="0">
                <a:latin typeface="RobotoRegular"/>
                <a:cs typeface="RobotoRegular"/>
              </a:rPr>
              <a:t>-Re-absorption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10" dirty="0">
                <a:latin typeface="RobotoRegular"/>
                <a:cs typeface="RobotoRegular"/>
              </a:rPr>
              <a:t>secretion </a:t>
            </a:r>
            <a:r>
              <a:rPr sz="3050" spc="25" dirty="0">
                <a:latin typeface="RobotoRegular"/>
                <a:cs typeface="RobotoRegular"/>
              </a:rPr>
              <a:t>involves </a:t>
            </a:r>
            <a:r>
              <a:rPr sz="3050" spc="10" dirty="0">
                <a:latin typeface="RobotoRegular"/>
                <a:cs typeface="RobotoRegular"/>
              </a:rPr>
              <a:t>passive 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20" dirty="0">
                <a:latin typeface="RobotoRegular"/>
                <a:cs typeface="RobotoRegular"/>
              </a:rPr>
              <a:t>active</a:t>
            </a:r>
            <a:r>
              <a:rPr sz="3050" spc="70" dirty="0">
                <a:latin typeface="RobotoRegular"/>
                <a:cs typeface="RobotoRegular"/>
              </a:rPr>
              <a:t> </a:t>
            </a:r>
            <a:r>
              <a:rPr sz="3050" spc="35" dirty="0">
                <a:latin typeface="RobotoRegular"/>
                <a:cs typeface="RobotoRegular"/>
              </a:rPr>
              <a:t>movement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7807" y="5304040"/>
            <a:ext cx="236854" cy="8096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spc="20" dirty="0">
                <a:latin typeface="RobotoRegular"/>
                <a:cs typeface="RobotoRegular"/>
              </a:rPr>
              <a:t>–</a:t>
            </a:r>
            <a:endParaRPr sz="25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20" dirty="0">
                <a:latin typeface="RobotoRegular"/>
                <a:cs typeface="RobotoRegular"/>
              </a:rPr>
              <a:t>–</a:t>
            </a:r>
            <a:endParaRPr sz="250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8034" y="320905"/>
            <a:ext cx="7281545" cy="42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15" dirty="0">
                <a:latin typeface="RobotoRegular"/>
                <a:cs typeface="RobotoRegular"/>
              </a:rPr>
              <a:t>d) </a:t>
            </a:r>
            <a:r>
              <a:rPr sz="2650" spc="-5" dirty="0">
                <a:latin typeface="RobotoRegular"/>
                <a:cs typeface="RobotoRegular"/>
              </a:rPr>
              <a:t>Explain </a:t>
            </a:r>
            <a:r>
              <a:rPr sz="2650" spc="5" dirty="0">
                <a:latin typeface="RobotoRegular"/>
                <a:cs typeface="RobotoRegular"/>
              </a:rPr>
              <a:t>to </a:t>
            </a:r>
            <a:r>
              <a:rPr sz="2650" spc="-10" dirty="0">
                <a:latin typeface="RobotoRegular"/>
                <a:cs typeface="RobotoRegular"/>
              </a:rPr>
              <a:t>patient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spc="-10" dirty="0">
                <a:latin typeface="RobotoRegular"/>
                <a:cs typeface="RobotoRegular"/>
              </a:rPr>
              <a:t>family </a:t>
            </a:r>
            <a:r>
              <a:rPr sz="2650" spc="-5" dirty="0">
                <a:latin typeface="RobotoRegular"/>
                <a:cs typeface="RobotoRegular"/>
              </a:rPr>
              <a:t>rationale for</a:t>
            </a:r>
            <a:r>
              <a:rPr sz="2650" spc="130" dirty="0">
                <a:latin typeface="RobotoRegular"/>
                <a:cs typeface="RobotoRegular"/>
              </a:rPr>
              <a:t> </a:t>
            </a:r>
            <a:r>
              <a:rPr sz="2650" dirty="0">
                <a:latin typeface="RobotoRegular"/>
                <a:cs typeface="RobotoRegular"/>
              </a:rPr>
              <a:t>ﬂuid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9565" y="390872"/>
            <a:ext cx="512572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275" spc="-89" baseline="-28064" dirty="0"/>
              <a:t>.</a:t>
            </a:r>
            <a:r>
              <a:rPr sz="2650" spc="-60" dirty="0"/>
              <a:t>restriction </a:t>
            </a:r>
            <a:r>
              <a:rPr sz="2650" spc="5" dirty="0"/>
              <a:t>to </a:t>
            </a:r>
            <a:r>
              <a:rPr sz="2650" spc="-20" dirty="0"/>
              <a:t>ensure</a:t>
            </a:r>
            <a:r>
              <a:rPr sz="2650" spc="45" dirty="0"/>
              <a:t> </a:t>
            </a:r>
            <a:r>
              <a:rPr sz="2650" spc="5" dirty="0"/>
              <a:t>cooperation.</a:t>
            </a:r>
            <a:endParaRPr sz="2650"/>
          </a:p>
        </p:txBody>
      </p:sp>
      <p:sp>
        <p:nvSpPr>
          <p:cNvPr id="5" name="object 5"/>
          <p:cNvSpPr txBox="1"/>
          <p:nvPr/>
        </p:nvSpPr>
        <p:spPr>
          <a:xfrm>
            <a:off x="680013" y="1133606"/>
            <a:ext cx="8162290" cy="420941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488315" marR="5080" indent="-476250">
              <a:lnSpc>
                <a:spcPts val="2750"/>
              </a:lnSpc>
              <a:spcBef>
                <a:spcPts val="630"/>
              </a:spcBef>
              <a:buSzPct val="101886"/>
              <a:buAutoNum type="alphaLcParenR" startAt="5"/>
              <a:tabLst>
                <a:tab pos="488315" algn="l"/>
                <a:tab pos="488950" algn="l"/>
              </a:tabLst>
            </a:pPr>
            <a:r>
              <a:rPr sz="2650" spc="-20" dirty="0">
                <a:latin typeface="RobotoRegular"/>
                <a:cs typeface="RobotoRegular"/>
              </a:rPr>
              <a:t>Assist </a:t>
            </a:r>
            <a:r>
              <a:rPr sz="2650" spc="-10" dirty="0">
                <a:latin typeface="RobotoRegular"/>
                <a:cs typeface="RobotoRegular"/>
              </a:rPr>
              <a:t>patient </a:t>
            </a:r>
            <a:r>
              <a:rPr sz="2650" spc="5" dirty="0">
                <a:latin typeface="RobotoRegular"/>
                <a:cs typeface="RobotoRegular"/>
              </a:rPr>
              <a:t>to </a:t>
            </a:r>
            <a:r>
              <a:rPr sz="2650" dirty="0">
                <a:latin typeface="RobotoRegular"/>
                <a:cs typeface="RobotoRegular"/>
              </a:rPr>
              <a:t>cope with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15" dirty="0">
                <a:latin typeface="RobotoRegular"/>
                <a:cs typeface="RobotoRegular"/>
              </a:rPr>
              <a:t>discomfort </a:t>
            </a:r>
            <a:r>
              <a:rPr sz="2650" spc="-10" dirty="0">
                <a:latin typeface="RobotoRegular"/>
                <a:cs typeface="RobotoRegular"/>
              </a:rPr>
              <a:t>resulting  from </a:t>
            </a:r>
            <a:r>
              <a:rPr sz="2650" dirty="0">
                <a:latin typeface="RobotoRegular"/>
                <a:cs typeface="RobotoRegular"/>
              </a:rPr>
              <a:t>ﬂuid </a:t>
            </a:r>
            <a:r>
              <a:rPr sz="2650" spc="5" dirty="0">
                <a:latin typeface="RobotoRegular"/>
                <a:cs typeface="RobotoRegular"/>
              </a:rPr>
              <a:t>restriction </a:t>
            </a:r>
            <a:r>
              <a:rPr sz="2650" spc="-20" dirty="0">
                <a:latin typeface="RobotoRegular"/>
                <a:cs typeface="RobotoRegular"/>
              </a:rPr>
              <a:t>e.g. </a:t>
            </a:r>
            <a:r>
              <a:rPr sz="2650" spc="20" dirty="0">
                <a:latin typeface="RobotoRegular"/>
                <a:cs typeface="RobotoRegular"/>
              </a:rPr>
              <a:t>cool </a:t>
            </a:r>
            <a:r>
              <a:rPr sz="2650" dirty="0">
                <a:latin typeface="RobotoRegular"/>
                <a:cs typeface="RobotoRegular"/>
              </a:rPr>
              <a:t>water</a:t>
            </a:r>
            <a:r>
              <a:rPr sz="2650" spc="5" dirty="0">
                <a:latin typeface="RobotoRegular"/>
                <a:cs typeface="RobotoRegular"/>
              </a:rPr>
              <a:t> </a:t>
            </a:r>
            <a:r>
              <a:rPr sz="2650" spc="-20" dirty="0">
                <a:latin typeface="RobotoRegular"/>
                <a:cs typeface="RobotoRegular"/>
              </a:rPr>
              <a:t>gargles.</a:t>
            </a:r>
            <a:endParaRPr sz="2650">
              <a:latin typeface="RobotoRegular"/>
              <a:cs typeface="RobotoRegular"/>
            </a:endParaRPr>
          </a:p>
          <a:p>
            <a:pPr marL="488315" marR="552450" indent="-476250">
              <a:lnSpc>
                <a:spcPts val="2750"/>
              </a:lnSpc>
              <a:spcBef>
                <a:spcPts val="980"/>
              </a:spcBef>
              <a:buSzPct val="101886"/>
              <a:buAutoNum type="alphaLcParenR" startAt="5"/>
              <a:tabLst>
                <a:tab pos="488315" algn="l"/>
                <a:tab pos="488950" algn="l"/>
              </a:tabLst>
            </a:pPr>
            <a:r>
              <a:rPr sz="2650" spc="10" dirty="0">
                <a:latin typeface="RobotoRegular"/>
                <a:cs typeface="RobotoRegular"/>
              </a:rPr>
              <a:t>Provide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spc="-10" dirty="0">
                <a:latin typeface="RobotoRegular"/>
                <a:cs typeface="RobotoRegular"/>
              </a:rPr>
              <a:t>encourage </a:t>
            </a:r>
            <a:r>
              <a:rPr sz="2650" spc="-5" dirty="0">
                <a:latin typeface="RobotoRegular"/>
                <a:cs typeface="RobotoRegular"/>
              </a:rPr>
              <a:t>frequent oral </a:t>
            </a:r>
            <a:r>
              <a:rPr sz="2650" spc="-20" dirty="0">
                <a:latin typeface="RobotoRegular"/>
                <a:cs typeface="RobotoRegular"/>
              </a:rPr>
              <a:t>hygiene </a:t>
            </a:r>
            <a:r>
              <a:rPr sz="2650" spc="5" dirty="0">
                <a:latin typeface="RobotoRegular"/>
                <a:cs typeface="RobotoRegular"/>
              </a:rPr>
              <a:t>to  decrease </a:t>
            </a:r>
            <a:r>
              <a:rPr sz="2650" spc="-10" dirty="0">
                <a:latin typeface="RobotoRegular"/>
                <a:cs typeface="RobotoRegular"/>
              </a:rPr>
              <a:t>dryness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-5" dirty="0">
                <a:latin typeface="RobotoRegular"/>
                <a:cs typeface="RobotoRegular"/>
              </a:rPr>
              <a:t>oral </a:t>
            </a:r>
            <a:r>
              <a:rPr sz="2650" spc="-10" dirty="0">
                <a:latin typeface="RobotoRegular"/>
                <a:cs typeface="RobotoRegular"/>
              </a:rPr>
              <a:t>mucus</a:t>
            </a:r>
            <a:r>
              <a:rPr sz="2650" spc="-30" dirty="0">
                <a:latin typeface="RobotoRegular"/>
                <a:cs typeface="RobotoRegular"/>
              </a:rPr>
              <a:t> </a:t>
            </a:r>
            <a:r>
              <a:rPr sz="2650" spc="-10" dirty="0">
                <a:latin typeface="RobotoRegular"/>
                <a:cs typeface="RobotoRegular"/>
              </a:rPr>
              <a:t>membrane.</a:t>
            </a:r>
            <a:endParaRPr sz="2650">
              <a:latin typeface="RobotoRegular"/>
              <a:cs typeface="RobotoRegular"/>
            </a:endParaRPr>
          </a:p>
          <a:p>
            <a:pPr marL="488315" marR="257810" indent="-476250">
              <a:lnSpc>
                <a:spcPts val="2750"/>
              </a:lnSpc>
              <a:spcBef>
                <a:spcPts val="985"/>
              </a:spcBef>
              <a:tabLst>
                <a:tab pos="488315" algn="l"/>
              </a:tabLst>
            </a:pPr>
            <a:r>
              <a:rPr sz="4050" spc="-60" baseline="2057" dirty="0">
                <a:latin typeface="RobotoRegular"/>
                <a:cs typeface="RobotoRegular"/>
              </a:rPr>
              <a:t>2.	</a:t>
            </a:r>
            <a:r>
              <a:rPr sz="2650" dirty="0">
                <a:latin typeface="RobotoRegular"/>
                <a:cs typeface="RobotoRegular"/>
              </a:rPr>
              <a:t>Imbalanced nutrition </a:t>
            </a:r>
            <a:r>
              <a:rPr sz="2650" spc="-5" dirty="0">
                <a:latin typeface="RobotoRegular"/>
                <a:cs typeface="RobotoRegular"/>
              </a:rPr>
              <a:t>less </a:t>
            </a:r>
            <a:r>
              <a:rPr sz="2650" spc="-10" dirty="0">
                <a:latin typeface="RobotoRegular"/>
                <a:cs typeface="RobotoRegular"/>
              </a:rPr>
              <a:t>than </a:t>
            </a:r>
            <a:r>
              <a:rPr sz="2650" dirty="0">
                <a:latin typeface="RobotoRegular"/>
                <a:cs typeface="RobotoRegular"/>
              </a:rPr>
              <a:t>body requirements  </a:t>
            </a:r>
            <a:r>
              <a:rPr sz="2650" spc="5" dirty="0">
                <a:latin typeface="RobotoRegular"/>
                <a:cs typeface="RobotoRegular"/>
              </a:rPr>
              <a:t>related to </a:t>
            </a:r>
            <a:r>
              <a:rPr sz="2650" dirty="0">
                <a:latin typeface="RobotoRegular"/>
                <a:cs typeface="RobotoRegular"/>
              </a:rPr>
              <a:t>anorexia, </a:t>
            </a:r>
            <a:r>
              <a:rPr sz="2650" spc="-20" dirty="0">
                <a:latin typeface="RobotoRegular"/>
                <a:cs typeface="RobotoRegular"/>
              </a:rPr>
              <a:t>nausea, </a:t>
            </a:r>
            <a:r>
              <a:rPr sz="2650" dirty="0">
                <a:latin typeface="RobotoRegular"/>
                <a:cs typeface="RobotoRegular"/>
              </a:rPr>
              <a:t>vomiting, </a:t>
            </a:r>
            <a:r>
              <a:rPr sz="2650" spc="10" dirty="0">
                <a:latin typeface="RobotoRegular"/>
                <a:cs typeface="RobotoRegular"/>
              </a:rPr>
              <a:t>dietary  </a:t>
            </a:r>
            <a:r>
              <a:rPr sz="2650" dirty="0">
                <a:latin typeface="RobotoRegular"/>
                <a:cs typeface="RobotoRegular"/>
              </a:rPr>
              <a:t>restrictions </a:t>
            </a:r>
            <a:r>
              <a:rPr sz="2650" spc="-5" dirty="0">
                <a:latin typeface="RobotoRegular"/>
                <a:cs typeface="RobotoRegular"/>
              </a:rPr>
              <a:t>&amp; </a:t>
            </a:r>
            <a:r>
              <a:rPr sz="2650" spc="5" dirty="0">
                <a:latin typeface="RobotoRegular"/>
                <a:cs typeface="RobotoRegular"/>
              </a:rPr>
              <a:t>altered </a:t>
            </a:r>
            <a:r>
              <a:rPr sz="2650" spc="-5" dirty="0">
                <a:latin typeface="RobotoRegular"/>
                <a:cs typeface="RobotoRegular"/>
              </a:rPr>
              <a:t>oral mucous </a:t>
            </a:r>
            <a:r>
              <a:rPr sz="2650" spc="-15" dirty="0">
                <a:latin typeface="RobotoRegular"/>
                <a:cs typeface="RobotoRegular"/>
              </a:rPr>
              <a:t>membrane</a:t>
            </a:r>
            <a:r>
              <a:rPr sz="2650" spc="55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.</a:t>
            </a:r>
            <a:endParaRPr sz="2650">
              <a:latin typeface="RobotoRegular"/>
              <a:cs typeface="RobotoRegular"/>
            </a:endParaRPr>
          </a:p>
          <a:p>
            <a:pPr marL="292100" marR="631190">
              <a:lnSpc>
                <a:spcPts val="3729"/>
              </a:lnSpc>
              <a:spcBef>
                <a:spcPts val="204"/>
              </a:spcBef>
            </a:pPr>
            <a:r>
              <a:rPr sz="2650" u="heavy" spc="-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goal: </a:t>
            </a:r>
            <a:r>
              <a:rPr sz="2650" spc="-5" dirty="0">
                <a:latin typeface="RobotoRegular"/>
                <a:cs typeface="RobotoRegular"/>
              </a:rPr>
              <a:t>maintenance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5" dirty="0">
                <a:latin typeface="RobotoRegular"/>
                <a:cs typeface="RobotoRegular"/>
              </a:rPr>
              <a:t>adequate </a:t>
            </a:r>
            <a:r>
              <a:rPr sz="2650" spc="-5" dirty="0">
                <a:latin typeface="RobotoRegular"/>
                <a:cs typeface="RobotoRegular"/>
              </a:rPr>
              <a:t>nutritional </a:t>
            </a:r>
            <a:r>
              <a:rPr sz="2650" spc="-10" dirty="0">
                <a:latin typeface="RobotoRegular"/>
                <a:cs typeface="RobotoRegular"/>
              </a:rPr>
              <a:t>intake  </a:t>
            </a:r>
            <a:r>
              <a:rPr sz="265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interventions:</a:t>
            </a:r>
            <a:endParaRPr sz="26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284"/>
              </a:spcBef>
              <a:tabLst>
                <a:tab pos="488315" algn="l"/>
              </a:tabLst>
            </a:pPr>
            <a:r>
              <a:rPr sz="4050" spc="-37" baseline="2057" dirty="0">
                <a:latin typeface="RobotoRegular"/>
                <a:cs typeface="RobotoRegular"/>
              </a:rPr>
              <a:t>a)	</a:t>
            </a:r>
            <a:r>
              <a:rPr sz="2650" spc="-15" dirty="0">
                <a:latin typeface="RobotoRegular"/>
                <a:cs typeface="RobotoRegular"/>
              </a:rPr>
              <a:t>Assess </a:t>
            </a:r>
            <a:r>
              <a:rPr sz="2650" spc="-5" dirty="0">
                <a:latin typeface="RobotoRegular"/>
                <a:cs typeface="RobotoRegular"/>
              </a:rPr>
              <a:t>nutritional </a:t>
            </a:r>
            <a:r>
              <a:rPr sz="2650" spc="-15" dirty="0">
                <a:latin typeface="RobotoRegular"/>
                <a:cs typeface="RobotoRegular"/>
              </a:rPr>
              <a:t>status</a:t>
            </a:r>
            <a:r>
              <a:rPr sz="2650" spc="-45" dirty="0">
                <a:latin typeface="RobotoRegular"/>
                <a:cs typeface="RobotoRegular"/>
              </a:rPr>
              <a:t> </a:t>
            </a:r>
            <a:r>
              <a:rPr sz="2650" spc="-20" dirty="0">
                <a:latin typeface="RobotoRegular"/>
                <a:cs typeface="RobotoRegular"/>
              </a:rPr>
              <a:t>through: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3590" y="5324707"/>
            <a:ext cx="6903720" cy="11455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spc="20" dirty="0">
                <a:latin typeface="RobotoRegular"/>
                <a:cs typeface="RobotoRegular"/>
              </a:rPr>
              <a:t>Weight</a:t>
            </a:r>
            <a:r>
              <a:rPr sz="2500" spc="85" dirty="0">
                <a:latin typeface="RobotoRegular"/>
                <a:cs typeface="RobotoRegular"/>
              </a:rPr>
              <a:t> </a:t>
            </a:r>
            <a:r>
              <a:rPr sz="2500" spc="30" dirty="0">
                <a:latin typeface="RobotoRegular"/>
                <a:cs typeface="RobotoRegular"/>
              </a:rPr>
              <a:t>changes</a:t>
            </a:r>
            <a:endParaRPr sz="2500">
              <a:latin typeface="RobotoRegular"/>
              <a:cs typeface="RobotoRegular"/>
            </a:endParaRPr>
          </a:p>
          <a:p>
            <a:pPr marL="12700" marR="5080">
              <a:lnSpc>
                <a:spcPts val="2640"/>
              </a:lnSpc>
              <a:spcBef>
                <a:spcPts val="520"/>
              </a:spcBef>
            </a:pPr>
            <a:r>
              <a:rPr sz="2500" spc="20" dirty="0">
                <a:latin typeface="RobotoRegular"/>
                <a:cs typeface="RobotoRegular"/>
              </a:rPr>
              <a:t>Lab </a:t>
            </a:r>
            <a:r>
              <a:rPr sz="2500" spc="30" dirty="0">
                <a:latin typeface="RobotoRegular"/>
                <a:cs typeface="RobotoRegular"/>
              </a:rPr>
              <a:t>values </a:t>
            </a:r>
            <a:r>
              <a:rPr sz="2500" spc="20" dirty="0">
                <a:latin typeface="RobotoRegular"/>
                <a:cs typeface="RobotoRegular"/>
              </a:rPr>
              <a:t>– </a:t>
            </a:r>
            <a:r>
              <a:rPr sz="2500" spc="25" dirty="0">
                <a:latin typeface="RobotoRegular"/>
                <a:cs typeface="RobotoRegular"/>
              </a:rPr>
              <a:t>serum </a:t>
            </a:r>
            <a:r>
              <a:rPr sz="2500" spc="20" dirty="0">
                <a:latin typeface="RobotoRegular"/>
                <a:cs typeface="RobotoRegular"/>
              </a:rPr>
              <a:t>electrolyte, </a:t>
            </a:r>
            <a:r>
              <a:rPr sz="2500" spc="-5" dirty="0">
                <a:latin typeface="RobotoRegular"/>
                <a:cs typeface="RobotoRegular"/>
              </a:rPr>
              <a:t>BUN, </a:t>
            </a:r>
            <a:r>
              <a:rPr sz="2500" spc="30" dirty="0">
                <a:latin typeface="RobotoRegular"/>
                <a:cs typeface="RobotoRegular"/>
              </a:rPr>
              <a:t>creatinine,  </a:t>
            </a:r>
            <a:r>
              <a:rPr sz="2500" spc="25" dirty="0">
                <a:latin typeface="RobotoRegular"/>
                <a:cs typeface="RobotoRegular"/>
              </a:rPr>
              <a:t>protein, iron</a:t>
            </a:r>
            <a:r>
              <a:rPr sz="2500" spc="135" dirty="0">
                <a:latin typeface="RobotoRegular"/>
                <a:cs typeface="RobotoRegular"/>
              </a:rPr>
              <a:t> </a:t>
            </a:r>
            <a:r>
              <a:rPr sz="2500" spc="20" dirty="0">
                <a:latin typeface="RobotoRegular"/>
                <a:cs typeface="RobotoRegular"/>
              </a:rPr>
              <a:t>etc.</a:t>
            </a:r>
            <a:endParaRPr sz="2500">
              <a:latin typeface="RobotoRegular"/>
              <a:cs typeface="Roboto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5" y="703175"/>
            <a:ext cx="1752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5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8000" y="631530"/>
            <a:ext cx="321310" cy="4235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00" spc="-30" dirty="0">
                <a:latin typeface="RobotoRegular"/>
                <a:cs typeface="RobotoRegular"/>
              </a:rPr>
              <a:t>b</a:t>
            </a:r>
            <a:r>
              <a:rPr sz="2600" spc="-15" dirty="0">
                <a:latin typeface="RobotoRegular"/>
                <a:cs typeface="RobotoRegular"/>
              </a:rPr>
              <a:t>)</a:t>
            </a:r>
            <a:endParaRPr sz="260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5793" y="1034576"/>
            <a:ext cx="227965" cy="1129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15" dirty="0">
                <a:latin typeface="RobotoRegular"/>
                <a:cs typeface="RobotoRegular"/>
              </a:rPr>
              <a:t>–</a:t>
            </a:r>
            <a:endParaRPr sz="24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400" spc="15" dirty="0">
                <a:latin typeface="RobotoRegular"/>
                <a:cs typeface="RobotoRegular"/>
              </a:rPr>
              <a:t>–</a:t>
            </a:r>
            <a:endParaRPr sz="24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400" spc="15" dirty="0">
                <a:latin typeface="RobotoRegular"/>
                <a:cs typeface="RobotoRegular"/>
              </a:rPr>
              <a:t>–</a:t>
            </a:r>
            <a:endParaRPr sz="240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5793" y="2925851"/>
            <a:ext cx="227965" cy="186308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15" dirty="0">
                <a:latin typeface="RobotoRegular"/>
                <a:cs typeface="RobotoRegular"/>
              </a:rPr>
              <a:t>–</a:t>
            </a:r>
            <a:endParaRPr sz="24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400" spc="15" dirty="0">
                <a:latin typeface="RobotoRegular"/>
                <a:cs typeface="RobotoRegular"/>
              </a:rPr>
              <a:t>–</a:t>
            </a:r>
            <a:endParaRPr sz="24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400" spc="15" dirty="0">
                <a:latin typeface="RobotoRegular"/>
                <a:cs typeface="RobotoRegular"/>
              </a:rPr>
              <a:t>–</a:t>
            </a:r>
            <a:endParaRPr sz="24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400" spc="15" dirty="0">
                <a:latin typeface="RobotoRegular"/>
                <a:cs typeface="RobotoRegular"/>
              </a:rPr>
              <a:t>–</a:t>
            </a:r>
            <a:endParaRPr sz="24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400" spc="15" dirty="0">
                <a:latin typeface="RobotoRegular"/>
                <a:cs typeface="RobotoRegular"/>
              </a:rPr>
              <a:t>–</a:t>
            </a:r>
            <a:endParaRPr sz="240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000" y="2203621"/>
            <a:ext cx="8024495" cy="75755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460375" marR="5080" indent="-448309">
              <a:lnSpc>
                <a:spcPts val="2640"/>
              </a:lnSpc>
              <a:spcBef>
                <a:spcPts val="595"/>
              </a:spcBef>
              <a:tabLst>
                <a:tab pos="460375" algn="l"/>
              </a:tabLst>
            </a:pPr>
            <a:r>
              <a:rPr sz="3900" spc="-37" baseline="3205" dirty="0">
                <a:latin typeface="RobotoRegular"/>
                <a:cs typeface="RobotoRegular"/>
              </a:rPr>
              <a:t>c)	</a:t>
            </a:r>
            <a:r>
              <a:rPr sz="2500" spc="15" dirty="0">
                <a:latin typeface="RobotoRegular"/>
                <a:cs typeface="RobotoRegular"/>
              </a:rPr>
              <a:t>Assess </a:t>
            </a:r>
            <a:r>
              <a:rPr sz="2500" spc="10" dirty="0">
                <a:latin typeface="RobotoRegular"/>
                <a:cs typeface="RobotoRegular"/>
              </a:rPr>
              <a:t>for </a:t>
            </a:r>
            <a:r>
              <a:rPr sz="2500" spc="30" dirty="0">
                <a:latin typeface="RobotoRegular"/>
                <a:cs typeface="RobotoRegular"/>
              </a:rPr>
              <a:t>factors </a:t>
            </a:r>
            <a:r>
              <a:rPr sz="2500" spc="35" dirty="0">
                <a:latin typeface="RobotoRegular"/>
                <a:cs typeface="RobotoRegular"/>
              </a:rPr>
              <a:t>contributing </a:t>
            </a:r>
            <a:r>
              <a:rPr sz="2500" spc="40" dirty="0">
                <a:latin typeface="RobotoRegular"/>
                <a:cs typeface="RobotoRegular"/>
              </a:rPr>
              <a:t>to </a:t>
            </a:r>
            <a:r>
              <a:rPr sz="2500" spc="30" dirty="0">
                <a:latin typeface="RobotoRegular"/>
                <a:cs typeface="RobotoRegular"/>
              </a:rPr>
              <a:t>altered </a:t>
            </a:r>
            <a:r>
              <a:rPr sz="2500" spc="40" dirty="0">
                <a:latin typeface="RobotoRegular"/>
                <a:cs typeface="RobotoRegular"/>
              </a:rPr>
              <a:t>nutritional  </a:t>
            </a:r>
            <a:r>
              <a:rPr sz="2500" spc="50" dirty="0">
                <a:latin typeface="RobotoRegular"/>
                <a:cs typeface="RobotoRegular"/>
              </a:rPr>
              <a:t>intake</a:t>
            </a:r>
            <a:endParaRPr sz="2500">
              <a:latin typeface="RobotoRegular"/>
              <a:cs typeface="Roboto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5793" y="657868"/>
            <a:ext cx="4558030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spc="15" dirty="0">
                <a:latin typeface="RobotoRegular"/>
                <a:cs typeface="RobotoRegular"/>
              </a:rPr>
              <a:t>Assess </a:t>
            </a:r>
            <a:r>
              <a:rPr sz="2500" spc="35" dirty="0">
                <a:latin typeface="RobotoRegular"/>
                <a:cs typeface="RobotoRegular"/>
              </a:rPr>
              <a:t>patient </a:t>
            </a:r>
            <a:r>
              <a:rPr sz="2500" spc="30" dirty="0">
                <a:latin typeface="RobotoRegular"/>
                <a:cs typeface="RobotoRegular"/>
              </a:rPr>
              <a:t>dietary</a:t>
            </a:r>
            <a:r>
              <a:rPr sz="2500" spc="160" dirty="0">
                <a:latin typeface="RobotoRegular"/>
                <a:cs typeface="RobotoRegular"/>
              </a:rPr>
              <a:t> </a:t>
            </a:r>
            <a:r>
              <a:rPr sz="2500" spc="35" dirty="0">
                <a:latin typeface="RobotoRegular"/>
                <a:cs typeface="RobotoRegular"/>
              </a:rPr>
              <a:t>patterns</a:t>
            </a:r>
            <a:endParaRPr sz="2500">
              <a:latin typeface="RobotoRegular"/>
              <a:cs typeface="Roboto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3590" y="1054036"/>
            <a:ext cx="2437765" cy="11290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899794">
              <a:lnSpc>
                <a:spcPct val="100400"/>
              </a:lnSpc>
              <a:spcBef>
                <a:spcPts val="110"/>
              </a:spcBef>
            </a:pPr>
            <a:r>
              <a:rPr sz="2400" spc="-5" dirty="0">
                <a:latin typeface="RobotoRegular"/>
                <a:cs typeface="RobotoRegular"/>
              </a:rPr>
              <a:t>Diet</a:t>
            </a:r>
            <a:r>
              <a:rPr sz="2400" spc="-135" dirty="0">
                <a:latin typeface="RobotoRegular"/>
                <a:cs typeface="RobotoRegular"/>
              </a:rPr>
              <a:t> </a:t>
            </a:r>
            <a:r>
              <a:rPr sz="2400" spc="-10" dirty="0">
                <a:latin typeface="RobotoRegular"/>
                <a:cs typeface="RobotoRegular"/>
              </a:rPr>
              <a:t>history  </a:t>
            </a:r>
            <a:r>
              <a:rPr sz="2400" spc="-5" dirty="0">
                <a:latin typeface="RobotoRegular"/>
                <a:cs typeface="RobotoRegular"/>
              </a:rPr>
              <a:t>Calories</a:t>
            </a:r>
            <a:endParaRPr sz="24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400" spc="30" dirty="0">
                <a:latin typeface="RobotoRegular"/>
                <a:cs typeface="RobotoRegular"/>
              </a:rPr>
              <a:t>Food</a:t>
            </a:r>
            <a:r>
              <a:rPr sz="2400" spc="-145" dirty="0">
                <a:latin typeface="RobotoRegular"/>
                <a:cs typeface="RobotoRegular"/>
              </a:rPr>
              <a:t> </a:t>
            </a:r>
            <a:r>
              <a:rPr sz="2400" spc="15" dirty="0">
                <a:latin typeface="RobotoRegular"/>
                <a:cs typeface="RobotoRegular"/>
              </a:rPr>
              <a:t>preferences</a:t>
            </a:r>
            <a:endParaRPr sz="2400">
              <a:latin typeface="RobotoRegular"/>
              <a:cs typeface="Roboto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3590" y="2945311"/>
            <a:ext cx="5991860" cy="18630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2341880">
              <a:lnSpc>
                <a:spcPct val="100400"/>
              </a:lnSpc>
              <a:spcBef>
                <a:spcPts val="110"/>
              </a:spcBef>
            </a:pPr>
            <a:r>
              <a:rPr sz="2400" dirty="0">
                <a:latin typeface="RobotoRegular"/>
                <a:cs typeface="RobotoRegular"/>
              </a:rPr>
              <a:t>Anorexia, </a:t>
            </a:r>
            <a:r>
              <a:rPr sz="2400" spc="5" dirty="0">
                <a:latin typeface="RobotoRegular"/>
                <a:cs typeface="RobotoRegular"/>
              </a:rPr>
              <a:t>nausea,</a:t>
            </a:r>
            <a:r>
              <a:rPr sz="2400" spc="-190" dirty="0">
                <a:latin typeface="RobotoRegular"/>
                <a:cs typeface="RobotoRegular"/>
              </a:rPr>
              <a:t> </a:t>
            </a:r>
            <a:r>
              <a:rPr sz="2400" dirty="0">
                <a:latin typeface="RobotoRegular"/>
                <a:cs typeface="RobotoRegular"/>
              </a:rPr>
              <a:t>vomiting  </a:t>
            </a:r>
            <a:r>
              <a:rPr sz="2400" spc="-10" dirty="0">
                <a:latin typeface="RobotoRegular"/>
                <a:cs typeface="RobotoRegular"/>
              </a:rPr>
              <a:t>Unpalatable </a:t>
            </a:r>
            <a:r>
              <a:rPr sz="2400" spc="-5" dirty="0">
                <a:latin typeface="RobotoRegular"/>
                <a:cs typeface="RobotoRegular"/>
              </a:rPr>
              <a:t>diet  Depression</a:t>
            </a:r>
            <a:endParaRPr sz="2400">
              <a:latin typeface="RobotoRegular"/>
              <a:cs typeface="RobotoRegular"/>
            </a:endParaRPr>
          </a:p>
          <a:p>
            <a:pPr marL="12700" marR="5080">
              <a:lnSpc>
                <a:spcPts val="2890"/>
              </a:lnSpc>
              <a:spcBef>
                <a:spcPts val="100"/>
              </a:spcBef>
            </a:pPr>
            <a:r>
              <a:rPr sz="2400" spc="25" dirty="0">
                <a:latin typeface="RobotoRegular"/>
                <a:cs typeface="RobotoRegular"/>
              </a:rPr>
              <a:t>Lack </a:t>
            </a:r>
            <a:r>
              <a:rPr sz="2400" spc="30" dirty="0">
                <a:latin typeface="RobotoRegular"/>
                <a:cs typeface="RobotoRegular"/>
              </a:rPr>
              <a:t>of </a:t>
            </a:r>
            <a:r>
              <a:rPr sz="2400" spc="-10" dirty="0">
                <a:latin typeface="RobotoRegular"/>
                <a:cs typeface="RobotoRegular"/>
              </a:rPr>
              <a:t>understanding </a:t>
            </a:r>
            <a:r>
              <a:rPr sz="2400" spc="30" dirty="0">
                <a:latin typeface="RobotoRegular"/>
                <a:cs typeface="RobotoRegular"/>
              </a:rPr>
              <a:t>of </a:t>
            </a:r>
            <a:r>
              <a:rPr sz="2400" spc="-10" dirty="0">
                <a:latin typeface="RobotoRegular"/>
                <a:cs typeface="RobotoRegular"/>
              </a:rPr>
              <a:t>dietary</a:t>
            </a:r>
            <a:r>
              <a:rPr sz="2400" spc="-345" dirty="0">
                <a:latin typeface="RobotoRegular"/>
                <a:cs typeface="RobotoRegular"/>
              </a:rPr>
              <a:t> </a:t>
            </a:r>
            <a:r>
              <a:rPr sz="2400" spc="-5" dirty="0">
                <a:latin typeface="RobotoRegular"/>
                <a:cs typeface="RobotoRegular"/>
              </a:rPr>
              <a:t>restrictions  Stomatitis</a:t>
            </a:r>
            <a:endParaRPr sz="2400">
              <a:latin typeface="RobotoRegular"/>
              <a:cs typeface="Roboto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8000" y="4772608"/>
            <a:ext cx="8493125" cy="205803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460375" indent="-448309">
              <a:lnSpc>
                <a:spcPct val="100000"/>
              </a:lnSpc>
              <a:spcBef>
                <a:spcPts val="555"/>
              </a:spcBef>
              <a:buSzPct val="104000"/>
              <a:buAutoNum type="alphaLcParenR" startAt="4"/>
              <a:tabLst>
                <a:tab pos="460375" algn="l"/>
                <a:tab pos="461009" algn="l"/>
              </a:tabLst>
            </a:pPr>
            <a:r>
              <a:rPr sz="2500" spc="25" dirty="0">
                <a:latin typeface="RobotoRegular"/>
                <a:cs typeface="RobotoRegular"/>
              </a:rPr>
              <a:t>Promote </a:t>
            </a:r>
            <a:r>
              <a:rPr sz="2500" spc="50" dirty="0">
                <a:latin typeface="RobotoRegular"/>
                <a:cs typeface="RobotoRegular"/>
              </a:rPr>
              <a:t>intake </a:t>
            </a:r>
            <a:r>
              <a:rPr sz="2500" spc="5" dirty="0">
                <a:latin typeface="RobotoRegular"/>
                <a:cs typeface="RobotoRegular"/>
              </a:rPr>
              <a:t>of </a:t>
            </a:r>
            <a:r>
              <a:rPr sz="2500" spc="35" dirty="0">
                <a:latin typeface="RobotoRegular"/>
                <a:cs typeface="RobotoRegular"/>
              </a:rPr>
              <a:t>high </a:t>
            </a:r>
            <a:r>
              <a:rPr sz="2500" spc="25" dirty="0">
                <a:latin typeface="RobotoRegular"/>
                <a:cs typeface="RobotoRegular"/>
              </a:rPr>
              <a:t>biologic </a:t>
            </a:r>
            <a:r>
              <a:rPr sz="2500" spc="35" dirty="0">
                <a:latin typeface="RobotoRegular"/>
                <a:cs typeface="RobotoRegular"/>
              </a:rPr>
              <a:t>value </a:t>
            </a:r>
            <a:r>
              <a:rPr sz="2500" spc="25" dirty="0">
                <a:latin typeface="RobotoRegular"/>
                <a:cs typeface="RobotoRegular"/>
              </a:rPr>
              <a:t>protein</a:t>
            </a:r>
            <a:r>
              <a:rPr sz="2500" spc="114" dirty="0">
                <a:latin typeface="RobotoRegular"/>
                <a:cs typeface="RobotoRegular"/>
              </a:rPr>
              <a:t> </a:t>
            </a:r>
            <a:r>
              <a:rPr sz="2500" spc="10" dirty="0">
                <a:latin typeface="RobotoRegular"/>
                <a:cs typeface="RobotoRegular"/>
              </a:rPr>
              <a:t>foods</a:t>
            </a:r>
            <a:endParaRPr sz="2500">
              <a:latin typeface="RobotoRegular"/>
              <a:cs typeface="RobotoRegular"/>
            </a:endParaRPr>
          </a:p>
          <a:p>
            <a:pPr marL="460375" marR="255270" indent="-448309">
              <a:lnSpc>
                <a:spcPts val="2640"/>
              </a:lnSpc>
              <a:spcBef>
                <a:spcPts val="945"/>
              </a:spcBef>
              <a:buSzPct val="104000"/>
              <a:buAutoNum type="alphaLcParenR" startAt="4"/>
              <a:tabLst>
                <a:tab pos="460375" algn="l"/>
                <a:tab pos="461009" algn="l"/>
              </a:tabLst>
            </a:pPr>
            <a:r>
              <a:rPr sz="2500" spc="30" dirty="0">
                <a:latin typeface="RobotoRegular"/>
                <a:cs typeface="RobotoRegular"/>
              </a:rPr>
              <a:t>Encourage </a:t>
            </a:r>
            <a:r>
              <a:rPr sz="2500" spc="35" dirty="0">
                <a:latin typeface="RobotoRegular"/>
                <a:cs typeface="RobotoRegular"/>
              </a:rPr>
              <a:t>high </a:t>
            </a:r>
            <a:r>
              <a:rPr sz="2500" spc="25" dirty="0">
                <a:latin typeface="RobotoRegular"/>
                <a:cs typeface="RobotoRegular"/>
              </a:rPr>
              <a:t>calorie, low protein, low </a:t>
            </a:r>
            <a:r>
              <a:rPr sz="2500" spc="30" dirty="0">
                <a:latin typeface="RobotoRegular"/>
                <a:cs typeface="RobotoRegular"/>
              </a:rPr>
              <a:t>sodium </a:t>
            </a:r>
            <a:r>
              <a:rPr sz="2500" spc="20" dirty="0">
                <a:latin typeface="RobotoRegular"/>
                <a:cs typeface="RobotoRegular"/>
              </a:rPr>
              <a:t>&amp; </a:t>
            </a:r>
            <a:r>
              <a:rPr sz="2500" spc="25" dirty="0">
                <a:latin typeface="RobotoRegular"/>
                <a:cs typeface="RobotoRegular"/>
              </a:rPr>
              <a:t>low  </a:t>
            </a:r>
            <a:r>
              <a:rPr sz="2500" spc="35" dirty="0">
                <a:latin typeface="RobotoRegular"/>
                <a:cs typeface="RobotoRegular"/>
              </a:rPr>
              <a:t>potassium snacks </a:t>
            </a:r>
            <a:r>
              <a:rPr sz="2500" spc="10" dirty="0">
                <a:latin typeface="RobotoRegular"/>
                <a:cs typeface="RobotoRegular"/>
              </a:rPr>
              <a:t>between</a:t>
            </a:r>
            <a:r>
              <a:rPr sz="2500" spc="75" dirty="0">
                <a:latin typeface="RobotoRegular"/>
                <a:cs typeface="RobotoRegular"/>
              </a:rPr>
              <a:t> </a:t>
            </a:r>
            <a:r>
              <a:rPr sz="2500" spc="25" dirty="0">
                <a:latin typeface="RobotoRegular"/>
                <a:cs typeface="RobotoRegular"/>
              </a:rPr>
              <a:t>meals.</a:t>
            </a:r>
            <a:endParaRPr sz="2500">
              <a:latin typeface="RobotoRegular"/>
              <a:cs typeface="RobotoRegular"/>
            </a:endParaRPr>
          </a:p>
          <a:p>
            <a:pPr marL="460375" marR="5080" indent="-448309">
              <a:lnSpc>
                <a:spcPts val="2640"/>
              </a:lnSpc>
              <a:spcBef>
                <a:spcPts val="940"/>
              </a:spcBef>
              <a:buSzPct val="104000"/>
              <a:buAutoNum type="alphaLcParenR" startAt="4"/>
              <a:tabLst>
                <a:tab pos="460375" algn="l"/>
                <a:tab pos="461009" algn="l"/>
              </a:tabLst>
            </a:pPr>
            <a:r>
              <a:rPr sz="2500" spc="25" dirty="0">
                <a:latin typeface="RobotoRegular"/>
                <a:cs typeface="RobotoRegular"/>
              </a:rPr>
              <a:t>Explain </a:t>
            </a:r>
            <a:r>
              <a:rPr sz="2500" spc="45" dirty="0">
                <a:latin typeface="RobotoRegular"/>
                <a:cs typeface="RobotoRegular"/>
              </a:rPr>
              <a:t>rationale </a:t>
            </a:r>
            <a:r>
              <a:rPr sz="2500" spc="10" dirty="0">
                <a:latin typeface="RobotoRegular"/>
                <a:cs typeface="RobotoRegular"/>
              </a:rPr>
              <a:t>for </a:t>
            </a:r>
            <a:r>
              <a:rPr sz="2500" spc="30" dirty="0">
                <a:latin typeface="RobotoRegular"/>
                <a:cs typeface="RobotoRegular"/>
              </a:rPr>
              <a:t>dietary restriction </a:t>
            </a:r>
            <a:r>
              <a:rPr sz="2500" spc="20" dirty="0">
                <a:latin typeface="RobotoRegular"/>
                <a:cs typeface="RobotoRegular"/>
              </a:rPr>
              <a:t>&amp; </a:t>
            </a:r>
            <a:r>
              <a:rPr sz="2500" spc="35" dirty="0">
                <a:latin typeface="RobotoRegular"/>
                <a:cs typeface="RobotoRegular"/>
              </a:rPr>
              <a:t>relationship </a:t>
            </a:r>
            <a:r>
              <a:rPr sz="2500" spc="40" dirty="0">
                <a:latin typeface="RobotoRegular"/>
                <a:cs typeface="RobotoRegular"/>
              </a:rPr>
              <a:t>to  </a:t>
            </a:r>
            <a:r>
              <a:rPr sz="2500" spc="30" dirty="0">
                <a:latin typeface="RobotoRegular"/>
                <a:cs typeface="RobotoRegular"/>
              </a:rPr>
              <a:t>kidney </a:t>
            </a:r>
            <a:r>
              <a:rPr sz="2500" spc="25" dirty="0">
                <a:latin typeface="RobotoRegular"/>
                <a:cs typeface="RobotoRegular"/>
              </a:rPr>
              <a:t>disease </a:t>
            </a:r>
            <a:r>
              <a:rPr sz="2500" spc="20" dirty="0">
                <a:latin typeface="RobotoRegular"/>
                <a:cs typeface="RobotoRegular"/>
              </a:rPr>
              <a:t>&amp; </a:t>
            </a:r>
            <a:r>
              <a:rPr sz="2500" spc="25" dirty="0">
                <a:latin typeface="RobotoRegular"/>
                <a:cs typeface="RobotoRegular"/>
              </a:rPr>
              <a:t>increased </a:t>
            </a:r>
            <a:r>
              <a:rPr sz="2500" dirty="0">
                <a:latin typeface="RobotoRegular"/>
                <a:cs typeface="RobotoRegular"/>
              </a:rPr>
              <a:t>UEC’s</a:t>
            </a:r>
            <a:r>
              <a:rPr sz="2500" spc="80" dirty="0">
                <a:latin typeface="RobotoRegular"/>
                <a:cs typeface="RobotoRegular"/>
              </a:rPr>
              <a:t> </a:t>
            </a:r>
            <a:r>
              <a:rPr sz="2500" spc="-15" dirty="0">
                <a:latin typeface="RobotoRegular"/>
                <a:cs typeface="RobotoRegular"/>
              </a:rPr>
              <a:t>(…………)</a:t>
            </a:r>
            <a:endParaRPr sz="2500">
              <a:latin typeface="RobotoRegular"/>
              <a:cs typeface="Roboto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8000" y="396298"/>
            <a:ext cx="8474710" cy="4235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60375" algn="l"/>
              </a:tabLst>
            </a:pPr>
            <a:r>
              <a:rPr sz="3900" spc="-30" baseline="3205" dirty="0"/>
              <a:t>g)	</a:t>
            </a:r>
            <a:r>
              <a:rPr sz="2500" spc="25" dirty="0"/>
              <a:t>Provide </a:t>
            </a:r>
            <a:r>
              <a:rPr sz="2500" spc="30" dirty="0"/>
              <a:t>written </a:t>
            </a:r>
            <a:r>
              <a:rPr sz="2500" spc="40" dirty="0"/>
              <a:t>lists </a:t>
            </a:r>
            <a:r>
              <a:rPr sz="2500" spc="5" dirty="0"/>
              <a:t>of </a:t>
            </a:r>
            <a:r>
              <a:rPr sz="2500" spc="10" dirty="0"/>
              <a:t>foods </a:t>
            </a:r>
            <a:r>
              <a:rPr sz="2500" spc="25" dirty="0"/>
              <a:t>allowed </a:t>
            </a:r>
            <a:r>
              <a:rPr sz="2500" spc="20" dirty="0"/>
              <a:t>&amp; </a:t>
            </a:r>
            <a:r>
              <a:rPr sz="2500" spc="30" dirty="0"/>
              <a:t>suggestions</a:t>
            </a:r>
            <a:r>
              <a:rPr sz="2500" spc="160" dirty="0"/>
              <a:t> </a:t>
            </a:r>
            <a:r>
              <a:rPr sz="2500" spc="10" dirty="0"/>
              <a:t>for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759565" y="447966"/>
            <a:ext cx="35407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275" baseline="-22909" dirty="0">
                <a:latin typeface="RobotoRegular"/>
                <a:cs typeface="RobotoRegular"/>
              </a:rPr>
              <a:t>. </a:t>
            </a:r>
            <a:r>
              <a:rPr sz="2500" spc="25" dirty="0">
                <a:latin typeface="RobotoRegular"/>
                <a:cs typeface="RobotoRegular"/>
              </a:rPr>
              <a:t>improving </a:t>
            </a:r>
            <a:r>
              <a:rPr sz="2500" spc="30" dirty="0">
                <a:latin typeface="RobotoRegular"/>
                <a:cs typeface="RobotoRegular"/>
              </a:rPr>
              <a:t>their</a:t>
            </a:r>
            <a:r>
              <a:rPr sz="2500" spc="484" dirty="0">
                <a:latin typeface="RobotoRegular"/>
                <a:cs typeface="RobotoRegular"/>
              </a:rPr>
              <a:t> </a:t>
            </a:r>
            <a:r>
              <a:rPr sz="2500" spc="35" dirty="0">
                <a:latin typeface="RobotoRegular"/>
                <a:cs typeface="RobotoRegular"/>
              </a:rPr>
              <a:t>taste.</a:t>
            </a:r>
            <a:endParaRPr sz="250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000" y="1186393"/>
            <a:ext cx="2571115" cy="4235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60375" algn="l"/>
              </a:tabLst>
            </a:pPr>
            <a:r>
              <a:rPr sz="3900" spc="-15" baseline="3205" dirty="0">
                <a:latin typeface="RobotoRegular"/>
                <a:cs typeface="RobotoRegular"/>
              </a:rPr>
              <a:t>h)	</a:t>
            </a:r>
            <a:r>
              <a:rPr sz="2500" spc="35" dirty="0">
                <a:latin typeface="RobotoRegular"/>
                <a:cs typeface="RobotoRegular"/>
              </a:rPr>
              <a:t>Daily</a:t>
            </a:r>
            <a:r>
              <a:rPr sz="2500" spc="15" dirty="0">
                <a:latin typeface="RobotoRegular"/>
                <a:cs typeface="RobotoRegular"/>
              </a:rPr>
              <a:t> </a:t>
            </a:r>
            <a:r>
              <a:rPr sz="2500" spc="25" dirty="0">
                <a:latin typeface="RobotoRegular"/>
                <a:cs typeface="RobotoRegular"/>
              </a:rPr>
              <a:t>weighing</a:t>
            </a:r>
            <a:endParaRPr sz="250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000" y="1623999"/>
            <a:ext cx="222885" cy="4235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00" spc="25" dirty="0">
                <a:latin typeface="RobotoRegular"/>
                <a:cs typeface="RobotoRegular"/>
              </a:rPr>
              <a:t>i</a:t>
            </a:r>
            <a:r>
              <a:rPr sz="2600" spc="-15" dirty="0">
                <a:latin typeface="RobotoRegular"/>
                <a:cs typeface="RobotoRegular"/>
              </a:rPr>
              <a:t>)</a:t>
            </a:r>
            <a:endParaRPr sz="260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5793" y="2027034"/>
            <a:ext cx="129539" cy="1129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5" dirty="0">
                <a:latin typeface="RobotoRegular"/>
                <a:cs typeface="RobotoRegular"/>
              </a:rPr>
              <a:t>•</a:t>
            </a:r>
            <a:endParaRPr sz="24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400" spc="5" dirty="0">
                <a:latin typeface="RobotoRegular"/>
                <a:cs typeface="RobotoRegular"/>
              </a:rPr>
              <a:t>•</a:t>
            </a:r>
            <a:endParaRPr sz="24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400" spc="5" dirty="0">
                <a:latin typeface="RobotoRegular"/>
                <a:cs typeface="RobotoRegular"/>
              </a:rPr>
              <a:t>•</a:t>
            </a:r>
            <a:endParaRPr sz="2400">
              <a:latin typeface="RobotoRegular"/>
              <a:cs typeface="Roboto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5793" y="1650330"/>
            <a:ext cx="8387715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spc="15" dirty="0">
                <a:latin typeface="RobotoRegular"/>
                <a:cs typeface="RobotoRegular"/>
              </a:rPr>
              <a:t>Assess </a:t>
            </a:r>
            <a:r>
              <a:rPr sz="2500" spc="10" dirty="0">
                <a:latin typeface="RobotoRegular"/>
                <a:cs typeface="RobotoRegular"/>
              </a:rPr>
              <a:t>for </a:t>
            </a:r>
            <a:r>
              <a:rPr sz="2500" spc="15" dirty="0">
                <a:latin typeface="RobotoRegular"/>
                <a:cs typeface="RobotoRegular"/>
              </a:rPr>
              <a:t>evidence </a:t>
            </a:r>
            <a:r>
              <a:rPr sz="2500" spc="5" dirty="0">
                <a:latin typeface="RobotoRegular"/>
                <a:cs typeface="RobotoRegular"/>
              </a:rPr>
              <a:t>of </a:t>
            </a:r>
            <a:r>
              <a:rPr sz="2500" spc="35" dirty="0">
                <a:latin typeface="RobotoRegular"/>
                <a:cs typeface="RobotoRegular"/>
              </a:rPr>
              <a:t>inadequate </a:t>
            </a:r>
            <a:r>
              <a:rPr sz="2500" spc="25" dirty="0">
                <a:latin typeface="RobotoRegular"/>
                <a:cs typeface="RobotoRegular"/>
              </a:rPr>
              <a:t>protein </a:t>
            </a:r>
            <a:r>
              <a:rPr sz="2500" spc="50" dirty="0">
                <a:latin typeface="RobotoRegular"/>
                <a:cs typeface="RobotoRegular"/>
              </a:rPr>
              <a:t>intake </a:t>
            </a:r>
            <a:r>
              <a:rPr sz="2500" spc="25" dirty="0">
                <a:latin typeface="RobotoRegular"/>
                <a:cs typeface="RobotoRegular"/>
              </a:rPr>
              <a:t>such</a:t>
            </a:r>
            <a:r>
              <a:rPr sz="2500" spc="235" dirty="0">
                <a:latin typeface="RobotoRegular"/>
                <a:cs typeface="RobotoRegular"/>
              </a:rPr>
              <a:t> </a:t>
            </a:r>
            <a:r>
              <a:rPr sz="2500" spc="35" dirty="0">
                <a:latin typeface="RobotoRegular"/>
                <a:cs typeface="RobotoRegular"/>
              </a:rPr>
              <a:t>as:</a:t>
            </a:r>
            <a:endParaRPr sz="2500">
              <a:latin typeface="RobotoRegular"/>
              <a:cs typeface="Roboto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3590" y="2046494"/>
            <a:ext cx="3633470" cy="1129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15" dirty="0">
                <a:latin typeface="RobotoRegular"/>
                <a:cs typeface="RobotoRegular"/>
              </a:rPr>
              <a:t>Edema</a:t>
            </a:r>
            <a:endParaRPr sz="2400">
              <a:latin typeface="RobotoRegular"/>
              <a:cs typeface="RobotoRegular"/>
            </a:endParaRPr>
          </a:p>
          <a:p>
            <a:pPr marL="12700" marR="5080">
              <a:lnSpc>
                <a:spcPts val="2890"/>
              </a:lnSpc>
              <a:spcBef>
                <a:spcPts val="95"/>
              </a:spcBef>
            </a:pPr>
            <a:r>
              <a:rPr sz="2400" dirty="0">
                <a:latin typeface="RobotoRegular"/>
                <a:cs typeface="RobotoRegular"/>
              </a:rPr>
              <a:t>Delayed </a:t>
            </a:r>
            <a:r>
              <a:rPr sz="2400" spc="25" dirty="0">
                <a:latin typeface="RobotoRegular"/>
                <a:cs typeface="RobotoRegular"/>
              </a:rPr>
              <a:t>wound </a:t>
            </a:r>
            <a:r>
              <a:rPr sz="2400" dirty="0">
                <a:latin typeface="RobotoRegular"/>
                <a:cs typeface="RobotoRegular"/>
              </a:rPr>
              <a:t>healing  </a:t>
            </a:r>
            <a:r>
              <a:rPr sz="2400" spc="10" dirty="0">
                <a:latin typeface="RobotoRegular"/>
                <a:cs typeface="RobotoRegular"/>
              </a:rPr>
              <a:t>Decreased </a:t>
            </a:r>
            <a:r>
              <a:rPr sz="2400" spc="-5" dirty="0">
                <a:latin typeface="RobotoRegular"/>
                <a:cs typeface="RobotoRegular"/>
              </a:rPr>
              <a:t>serum</a:t>
            </a:r>
            <a:r>
              <a:rPr sz="2400" spc="-190" dirty="0">
                <a:latin typeface="RobotoRegular"/>
                <a:cs typeface="RobotoRegular"/>
              </a:rPr>
              <a:t> </a:t>
            </a:r>
            <a:r>
              <a:rPr sz="2400" spc="-15" dirty="0">
                <a:latin typeface="RobotoRegular"/>
                <a:cs typeface="RobotoRegular"/>
              </a:rPr>
              <a:t>albumin.</a:t>
            </a:r>
            <a:endParaRPr sz="2400">
              <a:latin typeface="RobotoRegular"/>
              <a:cs typeface="Roboto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000" y="3127990"/>
            <a:ext cx="8772525" cy="2978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2100" marR="1047750" indent="-280035">
              <a:lnSpc>
                <a:spcPct val="117800"/>
              </a:lnSpc>
              <a:spcBef>
                <a:spcPts val="90"/>
              </a:spcBef>
              <a:tabLst>
                <a:tab pos="460375" algn="l"/>
              </a:tabLst>
            </a:pPr>
            <a:r>
              <a:rPr sz="3900" spc="-22" baseline="3205" dirty="0">
                <a:latin typeface="RobotoRegular"/>
                <a:cs typeface="RobotoRegular"/>
              </a:rPr>
              <a:t>3.		</a:t>
            </a:r>
            <a:r>
              <a:rPr sz="2500" spc="10" dirty="0">
                <a:latin typeface="RobotoRegular"/>
                <a:cs typeface="RobotoRegular"/>
              </a:rPr>
              <a:t>Knowledge </a:t>
            </a:r>
            <a:r>
              <a:rPr sz="2500" spc="20" dirty="0">
                <a:latin typeface="RobotoRegular"/>
                <a:cs typeface="RobotoRegular"/>
              </a:rPr>
              <a:t>deﬁcit </a:t>
            </a:r>
            <a:r>
              <a:rPr sz="2500" spc="30" dirty="0">
                <a:latin typeface="RobotoRegular"/>
                <a:cs typeface="RobotoRegular"/>
              </a:rPr>
              <a:t>regarding condition </a:t>
            </a:r>
            <a:r>
              <a:rPr sz="2500" spc="20" dirty="0">
                <a:latin typeface="RobotoRegular"/>
                <a:cs typeface="RobotoRegular"/>
              </a:rPr>
              <a:t>&amp; </a:t>
            </a:r>
            <a:r>
              <a:rPr sz="2500" spc="30" dirty="0">
                <a:latin typeface="RobotoRegular"/>
                <a:cs typeface="RobotoRegular"/>
              </a:rPr>
              <a:t>treatment </a:t>
            </a:r>
            <a:r>
              <a:rPr sz="2500" u="heavy" spc="3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interventions;</a:t>
            </a:r>
            <a:endParaRPr sz="2500">
              <a:latin typeface="RobotoRegular"/>
              <a:cs typeface="RobotoRegular"/>
            </a:endParaRPr>
          </a:p>
          <a:p>
            <a:pPr marL="460375" marR="194310" indent="-448309">
              <a:lnSpc>
                <a:spcPts val="2640"/>
              </a:lnSpc>
              <a:spcBef>
                <a:spcPts val="965"/>
              </a:spcBef>
              <a:buSzPct val="104000"/>
              <a:buAutoNum type="alphaLcParenR"/>
              <a:tabLst>
                <a:tab pos="460375" algn="l"/>
                <a:tab pos="461009" algn="l"/>
              </a:tabLst>
            </a:pPr>
            <a:r>
              <a:rPr sz="2500" spc="15" dirty="0">
                <a:latin typeface="RobotoRegular"/>
                <a:cs typeface="RobotoRegular"/>
              </a:rPr>
              <a:t>Assess </a:t>
            </a:r>
            <a:r>
              <a:rPr sz="2500" spc="20" dirty="0">
                <a:latin typeface="RobotoRegular"/>
                <a:cs typeface="RobotoRegular"/>
              </a:rPr>
              <a:t>knowledge </a:t>
            </a:r>
            <a:r>
              <a:rPr sz="2500" spc="10" dirty="0">
                <a:latin typeface="RobotoRegular"/>
                <a:cs typeface="RobotoRegular"/>
              </a:rPr>
              <a:t>on </a:t>
            </a:r>
            <a:r>
              <a:rPr sz="2500" spc="25" dirty="0">
                <a:latin typeface="RobotoRegular"/>
                <a:cs typeface="RobotoRegular"/>
              </a:rPr>
              <a:t>cause, </a:t>
            </a:r>
            <a:r>
              <a:rPr sz="2500" spc="15" dirty="0">
                <a:latin typeface="RobotoRegular"/>
                <a:cs typeface="RobotoRegular"/>
              </a:rPr>
              <a:t>consequences </a:t>
            </a:r>
            <a:r>
              <a:rPr sz="2500" spc="20" dirty="0">
                <a:latin typeface="RobotoRegular"/>
                <a:cs typeface="RobotoRegular"/>
              </a:rPr>
              <a:t>&amp; </a:t>
            </a:r>
            <a:r>
              <a:rPr sz="2500" spc="30" dirty="0">
                <a:latin typeface="RobotoRegular"/>
                <a:cs typeface="RobotoRegular"/>
              </a:rPr>
              <a:t>treatment  </a:t>
            </a:r>
            <a:r>
              <a:rPr sz="2500" spc="5" dirty="0">
                <a:latin typeface="RobotoRegular"/>
                <a:cs typeface="RobotoRegular"/>
              </a:rPr>
              <a:t>of </a:t>
            </a:r>
            <a:r>
              <a:rPr sz="2500" spc="30" dirty="0">
                <a:latin typeface="RobotoRegular"/>
                <a:cs typeface="RobotoRegular"/>
              </a:rPr>
              <a:t>renal</a:t>
            </a:r>
            <a:r>
              <a:rPr sz="2500" spc="114" dirty="0">
                <a:latin typeface="RobotoRegular"/>
                <a:cs typeface="RobotoRegular"/>
              </a:rPr>
              <a:t> </a:t>
            </a:r>
            <a:r>
              <a:rPr sz="2500" spc="30" dirty="0">
                <a:latin typeface="RobotoRegular"/>
                <a:cs typeface="RobotoRegular"/>
              </a:rPr>
              <a:t>failure.</a:t>
            </a:r>
            <a:endParaRPr sz="2500">
              <a:latin typeface="RobotoRegular"/>
              <a:cs typeface="RobotoRegular"/>
            </a:endParaRPr>
          </a:p>
          <a:p>
            <a:pPr marL="460375" indent="-448309">
              <a:lnSpc>
                <a:spcPct val="100000"/>
              </a:lnSpc>
              <a:spcBef>
                <a:spcPts val="455"/>
              </a:spcBef>
              <a:buSzPct val="104000"/>
              <a:buAutoNum type="alphaLcParenR"/>
              <a:tabLst>
                <a:tab pos="460375" algn="l"/>
                <a:tab pos="461009" algn="l"/>
              </a:tabLst>
            </a:pPr>
            <a:r>
              <a:rPr sz="2500" spc="25" dirty="0">
                <a:latin typeface="RobotoRegular"/>
                <a:cs typeface="RobotoRegular"/>
              </a:rPr>
              <a:t>Explain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30" dirty="0">
                <a:latin typeface="RobotoRegular"/>
                <a:cs typeface="RobotoRegular"/>
              </a:rPr>
              <a:t>condition </a:t>
            </a:r>
            <a:r>
              <a:rPr sz="2500" spc="45" dirty="0">
                <a:latin typeface="RobotoRegular"/>
                <a:cs typeface="RobotoRegular"/>
              </a:rPr>
              <a:t>and </a:t>
            </a:r>
            <a:r>
              <a:rPr sz="2500" spc="40" dirty="0">
                <a:latin typeface="RobotoRegular"/>
                <a:cs typeface="RobotoRegular"/>
              </a:rPr>
              <a:t>its </a:t>
            </a:r>
            <a:r>
              <a:rPr sz="2500" spc="25" dirty="0">
                <a:latin typeface="RobotoRegular"/>
                <a:cs typeface="RobotoRegular"/>
              </a:rPr>
              <a:t>management </a:t>
            </a:r>
            <a:r>
              <a:rPr sz="2500" spc="40" dirty="0">
                <a:latin typeface="RobotoRegular"/>
                <a:cs typeface="RobotoRegular"/>
              </a:rPr>
              <a:t>to its</a:t>
            </a:r>
            <a:r>
              <a:rPr sz="2500" spc="204" dirty="0">
                <a:latin typeface="RobotoRegular"/>
                <a:cs typeface="RobotoRegular"/>
              </a:rPr>
              <a:t> </a:t>
            </a:r>
            <a:r>
              <a:rPr sz="2500" spc="35" dirty="0">
                <a:latin typeface="RobotoRegular"/>
                <a:cs typeface="RobotoRegular"/>
              </a:rPr>
              <a:t>patients.</a:t>
            </a:r>
            <a:endParaRPr sz="2500">
              <a:latin typeface="RobotoRegular"/>
              <a:cs typeface="RobotoRegular"/>
            </a:endParaRPr>
          </a:p>
          <a:p>
            <a:pPr marL="460375" marR="116205" indent="-448309">
              <a:lnSpc>
                <a:spcPts val="2640"/>
              </a:lnSpc>
              <a:spcBef>
                <a:spcPts val="945"/>
              </a:spcBef>
              <a:buSzPct val="104000"/>
              <a:buAutoNum type="alphaLcParenR"/>
              <a:tabLst>
                <a:tab pos="460375" algn="l"/>
                <a:tab pos="461009" algn="l"/>
              </a:tabLst>
            </a:pPr>
            <a:r>
              <a:rPr sz="2500" spc="25" dirty="0">
                <a:latin typeface="RobotoRegular"/>
                <a:cs typeface="RobotoRegular"/>
              </a:rPr>
              <a:t>Assist </a:t>
            </a:r>
            <a:r>
              <a:rPr sz="2500" spc="40" dirty="0">
                <a:latin typeface="RobotoRegular"/>
                <a:cs typeface="RobotoRegular"/>
              </a:rPr>
              <a:t>to </a:t>
            </a:r>
            <a:r>
              <a:rPr sz="2500" spc="30" dirty="0">
                <a:latin typeface="RobotoRegular"/>
                <a:cs typeface="RobotoRegular"/>
              </a:rPr>
              <a:t>identify </a:t>
            </a:r>
            <a:r>
              <a:rPr sz="2500" spc="25" dirty="0">
                <a:latin typeface="RobotoRegular"/>
                <a:cs typeface="RobotoRegular"/>
              </a:rPr>
              <a:t>ways </a:t>
            </a:r>
            <a:r>
              <a:rPr sz="2500" spc="40" dirty="0">
                <a:latin typeface="RobotoRegular"/>
                <a:cs typeface="RobotoRegular"/>
              </a:rPr>
              <a:t>to </a:t>
            </a:r>
            <a:r>
              <a:rPr sz="2500" spc="30" dirty="0">
                <a:latin typeface="RobotoRegular"/>
                <a:cs typeface="RobotoRegular"/>
              </a:rPr>
              <a:t>incorporate changes related </a:t>
            </a:r>
            <a:r>
              <a:rPr sz="2500" spc="40" dirty="0">
                <a:latin typeface="RobotoRegular"/>
                <a:cs typeface="RobotoRegular"/>
              </a:rPr>
              <a:t>to  </a:t>
            </a:r>
            <a:r>
              <a:rPr sz="2500" spc="30" dirty="0">
                <a:latin typeface="RobotoRegular"/>
                <a:cs typeface="RobotoRegular"/>
              </a:rPr>
              <a:t>illness </a:t>
            </a:r>
            <a:r>
              <a:rPr sz="2500" spc="45" dirty="0">
                <a:latin typeface="RobotoRegular"/>
                <a:cs typeface="RobotoRegular"/>
              </a:rPr>
              <a:t>and </a:t>
            </a:r>
            <a:r>
              <a:rPr sz="2500" spc="40" dirty="0">
                <a:latin typeface="RobotoRegular"/>
                <a:cs typeface="RobotoRegular"/>
              </a:rPr>
              <a:t>its </a:t>
            </a:r>
            <a:r>
              <a:rPr sz="2500" spc="30" dirty="0">
                <a:latin typeface="RobotoRegular"/>
                <a:cs typeface="RobotoRegular"/>
              </a:rPr>
              <a:t>treatment </a:t>
            </a:r>
            <a:r>
              <a:rPr sz="2500" spc="45" dirty="0">
                <a:latin typeface="RobotoRegular"/>
                <a:cs typeface="RobotoRegular"/>
              </a:rPr>
              <a:t>into</a:t>
            </a:r>
            <a:r>
              <a:rPr sz="2500" spc="120" dirty="0">
                <a:latin typeface="RobotoRegular"/>
                <a:cs typeface="RobotoRegular"/>
              </a:rPr>
              <a:t> </a:t>
            </a:r>
            <a:r>
              <a:rPr sz="2500" spc="25" dirty="0">
                <a:latin typeface="RobotoRegular"/>
                <a:cs typeface="RobotoRegular"/>
              </a:rPr>
              <a:t>lifestyle.</a:t>
            </a:r>
            <a:endParaRPr sz="2500">
              <a:latin typeface="RobotoRegular"/>
              <a:cs typeface="RobotoRegular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170" y="484350"/>
            <a:ext cx="843343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72135" algn="l"/>
              </a:tabLst>
            </a:pPr>
            <a:r>
              <a:rPr sz="4575" spc="22" baseline="2732" dirty="0"/>
              <a:t>d)	</a:t>
            </a:r>
            <a:r>
              <a:rPr sz="3050" spc="25" dirty="0"/>
              <a:t>Provide </a:t>
            </a:r>
            <a:r>
              <a:rPr sz="3050" spc="-35" dirty="0"/>
              <a:t>oral </a:t>
            </a:r>
            <a:r>
              <a:rPr sz="3050" spc="20" dirty="0"/>
              <a:t>&amp; </a:t>
            </a:r>
            <a:r>
              <a:rPr sz="3050" spc="5" dirty="0"/>
              <a:t>written </a:t>
            </a:r>
            <a:r>
              <a:rPr sz="3050" spc="10" dirty="0"/>
              <a:t>information </a:t>
            </a:r>
            <a:r>
              <a:rPr sz="3050" spc="5" dirty="0"/>
              <a:t>about</a:t>
            </a:r>
            <a:r>
              <a:rPr sz="3050" spc="-65" dirty="0"/>
              <a:t> </a:t>
            </a:r>
            <a:r>
              <a:rPr sz="3050" spc="-10" dirty="0"/>
              <a:t>renal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344170" y="680259"/>
            <a:ext cx="9244330" cy="519747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572135" marR="1296035" indent="-119380">
              <a:lnSpc>
                <a:spcPct val="82200"/>
              </a:lnSpc>
              <a:spcBef>
                <a:spcPts val="1135"/>
              </a:spcBef>
            </a:pPr>
            <a:r>
              <a:rPr sz="7275" spc="-44" baseline="-2290" dirty="0">
                <a:latin typeface="RobotoRegular"/>
                <a:cs typeface="RobotoRegular"/>
              </a:rPr>
              <a:t>.</a:t>
            </a:r>
            <a:r>
              <a:rPr sz="3050" spc="-30" dirty="0">
                <a:latin typeface="RobotoRegular"/>
                <a:cs typeface="RobotoRegular"/>
              </a:rPr>
              <a:t>function, </a:t>
            </a:r>
            <a:r>
              <a:rPr sz="3050" spc="5" dirty="0">
                <a:latin typeface="RobotoRegular"/>
                <a:cs typeface="RobotoRegular"/>
              </a:rPr>
              <a:t>failure, </a:t>
            </a:r>
            <a:r>
              <a:rPr sz="3050" spc="10" dirty="0">
                <a:latin typeface="RobotoRegular"/>
                <a:cs typeface="RobotoRegular"/>
              </a:rPr>
              <a:t>ﬂuid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spc="5" dirty="0">
                <a:latin typeface="RobotoRegular"/>
                <a:cs typeface="RobotoRegular"/>
              </a:rPr>
              <a:t>dietary </a:t>
            </a:r>
            <a:r>
              <a:rPr sz="3050" spc="-5" dirty="0">
                <a:latin typeface="RobotoRegular"/>
                <a:cs typeface="RobotoRegular"/>
              </a:rPr>
              <a:t>restrictions,  </a:t>
            </a:r>
            <a:r>
              <a:rPr sz="3050" spc="25" dirty="0">
                <a:latin typeface="RobotoRegular"/>
                <a:cs typeface="RobotoRegular"/>
              </a:rPr>
              <a:t>medication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spc="25" dirty="0">
                <a:latin typeface="RobotoRegular"/>
                <a:cs typeface="RobotoRegular"/>
              </a:rPr>
              <a:t>follow</a:t>
            </a:r>
            <a:r>
              <a:rPr sz="3050" spc="-10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up.</a:t>
            </a:r>
            <a:endParaRPr sz="30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600">
              <a:latin typeface="RobotoRegular"/>
              <a:cs typeface="RobotoRegular"/>
            </a:endParaRPr>
          </a:p>
          <a:p>
            <a:pPr marL="572135" marR="192405" indent="-560070">
              <a:lnSpc>
                <a:spcPts val="3310"/>
              </a:lnSpc>
              <a:tabLst>
                <a:tab pos="572135" algn="l"/>
              </a:tabLst>
            </a:pPr>
            <a:r>
              <a:rPr sz="4575" spc="37" baseline="2732" dirty="0">
                <a:latin typeface="RobotoRegular"/>
                <a:cs typeface="RobotoRegular"/>
              </a:rPr>
              <a:t>4.	</a:t>
            </a:r>
            <a:r>
              <a:rPr sz="3050" spc="20" dirty="0">
                <a:latin typeface="RobotoRegular"/>
                <a:cs typeface="RobotoRegular"/>
              </a:rPr>
              <a:t>Activity </a:t>
            </a:r>
            <a:r>
              <a:rPr sz="3050" spc="-5" dirty="0">
                <a:latin typeface="RobotoRegular"/>
                <a:cs typeface="RobotoRegular"/>
              </a:rPr>
              <a:t>intolerance </a:t>
            </a:r>
            <a:r>
              <a:rPr sz="3050" spc="5" dirty="0">
                <a:latin typeface="RobotoRegular"/>
                <a:cs typeface="RobotoRegular"/>
              </a:rPr>
              <a:t>related to </a:t>
            </a:r>
            <a:r>
              <a:rPr sz="3050" spc="10" dirty="0">
                <a:latin typeface="RobotoRegular"/>
                <a:cs typeface="RobotoRegular"/>
              </a:rPr>
              <a:t>fatigue, anaemia,  </a:t>
            </a:r>
            <a:r>
              <a:rPr sz="3050" spc="5" dirty="0">
                <a:latin typeface="RobotoRegular"/>
                <a:cs typeface="RobotoRegular"/>
              </a:rPr>
              <a:t>retention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5" dirty="0">
                <a:latin typeface="RobotoRegular"/>
                <a:cs typeface="RobotoRegular"/>
              </a:rPr>
              <a:t>waste </a:t>
            </a:r>
            <a:r>
              <a:rPr sz="3050" spc="10" dirty="0">
                <a:latin typeface="RobotoRegular"/>
                <a:cs typeface="RobotoRegular"/>
              </a:rPr>
              <a:t>products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spc="10" dirty="0">
                <a:latin typeface="RobotoRegular"/>
                <a:cs typeface="RobotoRegular"/>
              </a:rPr>
              <a:t>dialysis</a:t>
            </a:r>
            <a:r>
              <a:rPr sz="3050" spc="-10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procedure.</a:t>
            </a:r>
            <a:endParaRPr sz="3050">
              <a:latin typeface="RobotoRegular"/>
              <a:cs typeface="RobotoRegular"/>
            </a:endParaRPr>
          </a:p>
          <a:p>
            <a:pPr marL="572135" marR="5080" indent="-560070">
              <a:lnSpc>
                <a:spcPts val="3310"/>
              </a:lnSpc>
              <a:spcBef>
                <a:spcPts val="1090"/>
              </a:spcBef>
              <a:buAutoNum type="alphaLcParenR"/>
              <a:tabLst>
                <a:tab pos="572135" algn="l"/>
                <a:tab pos="572770" algn="l"/>
              </a:tabLst>
            </a:pPr>
            <a:r>
              <a:rPr sz="3050" spc="-10" dirty="0">
                <a:latin typeface="RobotoRegular"/>
                <a:cs typeface="RobotoRegular"/>
              </a:rPr>
              <a:t>Assess </a:t>
            </a:r>
            <a:r>
              <a:rPr sz="3050" spc="10" dirty="0">
                <a:latin typeface="RobotoRegular"/>
                <a:cs typeface="RobotoRegular"/>
              </a:rPr>
              <a:t>factors </a:t>
            </a:r>
            <a:r>
              <a:rPr sz="3050" dirty="0">
                <a:latin typeface="RobotoRegular"/>
                <a:cs typeface="RobotoRegular"/>
              </a:rPr>
              <a:t>contributing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20" dirty="0">
                <a:latin typeface="RobotoRegular"/>
                <a:cs typeface="RobotoRegular"/>
              </a:rPr>
              <a:t>activity </a:t>
            </a:r>
            <a:r>
              <a:rPr sz="3050" spc="-5" dirty="0">
                <a:latin typeface="RobotoRegular"/>
                <a:cs typeface="RobotoRegular"/>
              </a:rPr>
              <a:t>intolerance:  </a:t>
            </a:r>
            <a:r>
              <a:rPr sz="3050" spc="10" dirty="0">
                <a:latin typeface="RobotoRegular"/>
                <a:cs typeface="RobotoRegular"/>
              </a:rPr>
              <a:t>fatigue, anaemia, ﬂuid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spc="10" dirty="0">
                <a:latin typeface="RobotoRegular"/>
                <a:cs typeface="RobotoRegular"/>
              </a:rPr>
              <a:t>electrolyte</a:t>
            </a:r>
            <a:r>
              <a:rPr sz="3050" spc="13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imbalance.</a:t>
            </a:r>
            <a:endParaRPr sz="3050">
              <a:latin typeface="RobotoRegular"/>
              <a:cs typeface="RobotoRegular"/>
            </a:endParaRPr>
          </a:p>
          <a:p>
            <a:pPr marL="572135" marR="429259" indent="-560070">
              <a:lnSpc>
                <a:spcPts val="3310"/>
              </a:lnSpc>
              <a:spcBef>
                <a:spcPts val="1095"/>
              </a:spcBef>
              <a:buAutoNum type="alphaLcParenR"/>
              <a:tabLst>
                <a:tab pos="572135" algn="l"/>
                <a:tab pos="572770" algn="l"/>
              </a:tabLst>
            </a:pPr>
            <a:r>
              <a:rPr sz="3050" spc="20" dirty="0">
                <a:latin typeface="RobotoRegular"/>
                <a:cs typeface="RobotoRegular"/>
              </a:rPr>
              <a:t>Promote </a:t>
            </a:r>
            <a:r>
              <a:rPr sz="3050" spc="15" dirty="0">
                <a:latin typeface="RobotoRegular"/>
                <a:cs typeface="RobotoRegular"/>
              </a:rPr>
              <a:t>independence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10" dirty="0">
                <a:latin typeface="RobotoRegular"/>
                <a:cs typeface="RobotoRegular"/>
              </a:rPr>
              <a:t>self </a:t>
            </a:r>
            <a:r>
              <a:rPr sz="3050" spc="5" dirty="0">
                <a:latin typeface="RobotoRegular"/>
                <a:cs typeface="RobotoRegular"/>
              </a:rPr>
              <a:t>care </a:t>
            </a:r>
            <a:r>
              <a:rPr sz="3050" spc="20" dirty="0">
                <a:latin typeface="RobotoRegular"/>
                <a:cs typeface="RobotoRegular"/>
              </a:rPr>
              <a:t>activities </a:t>
            </a:r>
            <a:r>
              <a:rPr sz="3050" dirty="0">
                <a:latin typeface="RobotoRegular"/>
                <a:cs typeface="RobotoRegular"/>
              </a:rPr>
              <a:t>as  </a:t>
            </a:r>
            <a:r>
              <a:rPr sz="3050" spc="-5" dirty="0">
                <a:latin typeface="RobotoRegular"/>
                <a:cs typeface="RobotoRegular"/>
              </a:rPr>
              <a:t>tolerated.</a:t>
            </a:r>
            <a:endParaRPr sz="3050">
              <a:latin typeface="RobotoRegular"/>
              <a:cs typeface="RobotoRegular"/>
            </a:endParaRPr>
          </a:p>
          <a:p>
            <a:pPr marL="572135" indent="-560070">
              <a:lnSpc>
                <a:spcPct val="100000"/>
              </a:lnSpc>
              <a:spcBef>
                <a:spcPts val="690"/>
              </a:spcBef>
              <a:buAutoNum type="alphaLcParenR"/>
              <a:tabLst>
                <a:tab pos="572135" algn="l"/>
                <a:tab pos="572770" algn="l"/>
              </a:tabLst>
            </a:pPr>
            <a:r>
              <a:rPr sz="3050" spc="-5" dirty="0">
                <a:latin typeface="RobotoRegular"/>
                <a:cs typeface="RobotoRegular"/>
              </a:rPr>
              <a:t>Alternate </a:t>
            </a:r>
            <a:r>
              <a:rPr sz="3050" spc="20" dirty="0">
                <a:latin typeface="RobotoRegular"/>
                <a:cs typeface="RobotoRegular"/>
              </a:rPr>
              <a:t>activity </a:t>
            </a:r>
            <a:r>
              <a:rPr sz="3050" spc="15" dirty="0">
                <a:latin typeface="RobotoRegular"/>
                <a:cs typeface="RobotoRegular"/>
              </a:rPr>
              <a:t>with</a:t>
            </a:r>
            <a:r>
              <a:rPr sz="3050" spc="-40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rest.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6676" y="227989"/>
            <a:ext cx="1844675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5" dirty="0"/>
              <a:t>D</a:t>
            </a:r>
            <a:r>
              <a:rPr sz="3500" spc="35" dirty="0"/>
              <a:t>I</a:t>
            </a:r>
            <a:r>
              <a:rPr sz="3500" spc="25" dirty="0"/>
              <a:t>A</a:t>
            </a:r>
            <a:r>
              <a:rPr sz="3500" spc="-455" dirty="0"/>
              <a:t>L</a:t>
            </a:r>
            <a:r>
              <a:rPr sz="3500" spc="-10" dirty="0"/>
              <a:t>Y</a:t>
            </a:r>
            <a:r>
              <a:rPr sz="3500" spc="15" dirty="0"/>
              <a:t>S</a:t>
            </a:r>
            <a:r>
              <a:rPr sz="3500" spc="35" dirty="0"/>
              <a:t>I</a:t>
            </a:r>
            <a:r>
              <a:rPr sz="3500" spc="15" dirty="0"/>
              <a:t>S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66886" y="624284"/>
            <a:ext cx="948944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9560" indent="-252095">
              <a:lnSpc>
                <a:spcPct val="100000"/>
              </a:lnSpc>
              <a:spcBef>
                <a:spcPts val="95"/>
              </a:spcBef>
              <a:buChar char="•"/>
              <a:tabLst>
                <a:tab pos="290195" algn="l"/>
              </a:tabLst>
            </a:pPr>
            <a:r>
              <a:rPr sz="3050" spc="30" dirty="0">
                <a:latin typeface="RobotoRegular"/>
                <a:cs typeface="RobotoRegular"/>
              </a:rPr>
              <a:t>It </a:t>
            </a:r>
            <a:r>
              <a:rPr sz="3050" spc="-180" dirty="0">
                <a:latin typeface="RobotoRegular"/>
                <a:cs typeface="RobotoRegular"/>
              </a:rPr>
              <a:t>r</a:t>
            </a:r>
            <a:r>
              <a:rPr sz="7275" spc="-270" baseline="-6872" dirty="0">
                <a:latin typeface="RobotoRegular"/>
                <a:cs typeface="RobotoRegular"/>
              </a:rPr>
              <a:t>.</a:t>
            </a:r>
            <a:r>
              <a:rPr sz="3050" spc="-180" dirty="0">
                <a:latin typeface="RobotoRegular"/>
                <a:cs typeface="RobotoRegular"/>
              </a:rPr>
              <a:t>efers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5" dirty="0">
                <a:latin typeface="RobotoRegular"/>
                <a:cs typeface="RobotoRegular"/>
              </a:rPr>
              <a:t>process of </a:t>
            </a:r>
            <a:r>
              <a:rPr sz="3050" spc="25" dirty="0">
                <a:latin typeface="RobotoRegular"/>
                <a:cs typeface="RobotoRegular"/>
              </a:rPr>
              <a:t>artiﬁcial </a:t>
            </a:r>
            <a:r>
              <a:rPr sz="3050" spc="20" dirty="0">
                <a:latin typeface="RobotoRegular"/>
                <a:cs typeface="RobotoRegular"/>
              </a:rPr>
              <a:t>removal </a:t>
            </a:r>
            <a:r>
              <a:rPr sz="3050" spc="15" dirty="0">
                <a:latin typeface="RobotoRegular"/>
                <a:cs typeface="RobotoRegular"/>
              </a:rPr>
              <a:t>of</a:t>
            </a:r>
            <a:r>
              <a:rPr sz="3050" spc="21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uremic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286" y="1178428"/>
            <a:ext cx="9674225" cy="478345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840"/>
              </a:spcBef>
            </a:pPr>
            <a:r>
              <a:rPr sz="3050" spc="-5" dirty="0">
                <a:latin typeface="RobotoRegular"/>
                <a:cs typeface="RobotoRegular"/>
              </a:rPr>
              <a:t>waste </a:t>
            </a:r>
            <a:r>
              <a:rPr sz="3050" spc="10" dirty="0">
                <a:latin typeface="RobotoRegular"/>
                <a:cs typeface="RobotoRegular"/>
              </a:rPr>
              <a:t>products </a:t>
            </a:r>
            <a:r>
              <a:rPr sz="3050" spc="20" dirty="0">
                <a:latin typeface="RobotoRegular"/>
                <a:cs typeface="RobotoRegular"/>
              </a:rPr>
              <a:t>&amp; excess </a:t>
            </a:r>
            <a:r>
              <a:rPr sz="3050" spc="10" dirty="0">
                <a:latin typeface="RobotoRegular"/>
                <a:cs typeface="RobotoRegular"/>
              </a:rPr>
              <a:t>water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-195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body.</a:t>
            </a:r>
            <a:endParaRPr sz="3050">
              <a:latin typeface="RobotoRegular"/>
              <a:cs typeface="RobotoRegular"/>
            </a:endParaRPr>
          </a:p>
          <a:p>
            <a:pPr marL="264160" marR="26162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30" dirty="0">
                <a:latin typeface="RobotoRegular"/>
                <a:cs typeface="RobotoRegular"/>
              </a:rPr>
              <a:t>It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-5" dirty="0">
                <a:latin typeface="RobotoRegular"/>
                <a:cs typeface="RobotoRegular"/>
              </a:rPr>
              <a:t>used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5" dirty="0">
                <a:latin typeface="RobotoRegular"/>
                <a:cs typeface="RobotoRegular"/>
              </a:rPr>
              <a:t>treat </a:t>
            </a:r>
            <a:r>
              <a:rPr sz="3050" spc="5" dirty="0">
                <a:latin typeface="RobotoRegular"/>
                <a:cs typeface="RobotoRegular"/>
              </a:rPr>
              <a:t>patients </a:t>
            </a:r>
            <a:r>
              <a:rPr sz="3050" spc="15" dirty="0">
                <a:latin typeface="RobotoRegular"/>
                <a:cs typeface="RobotoRegular"/>
              </a:rPr>
              <a:t>with </a:t>
            </a:r>
            <a:r>
              <a:rPr sz="3050" spc="35" dirty="0">
                <a:latin typeface="RobotoRegular"/>
                <a:cs typeface="RobotoRegular"/>
              </a:rPr>
              <a:t>oedema </a:t>
            </a:r>
            <a:r>
              <a:rPr sz="3050" spc="-10" dirty="0">
                <a:latin typeface="RobotoRegular"/>
                <a:cs typeface="RobotoRegular"/>
              </a:rPr>
              <a:t>that </a:t>
            </a:r>
            <a:r>
              <a:rPr sz="3050" spc="25" dirty="0">
                <a:latin typeface="RobotoRegular"/>
                <a:cs typeface="RobotoRegular"/>
              </a:rPr>
              <a:t>does</a:t>
            </a:r>
            <a:r>
              <a:rPr sz="3050" spc="-175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not  </a:t>
            </a:r>
            <a:r>
              <a:rPr sz="3050" dirty="0">
                <a:latin typeface="RobotoRegular"/>
                <a:cs typeface="RobotoRegular"/>
              </a:rPr>
              <a:t>respond </a:t>
            </a:r>
            <a:r>
              <a:rPr sz="3050" spc="5" dirty="0">
                <a:latin typeface="RobotoRegular"/>
                <a:cs typeface="RobotoRegular"/>
              </a:rPr>
              <a:t>to other </a:t>
            </a:r>
            <a:r>
              <a:rPr sz="3050" dirty="0">
                <a:latin typeface="RobotoRegular"/>
                <a:cs typeface="RobotoRegular"/>
              </a:rPr>
              <a:t>treatments, </a:t>
            </a:r>
            <a:r>
              <a:rPr sz="3050" spc="10" dirty="0">
                <a:latin typeface="RobotoRegular"/>
                <a:cs typeface="RobotoRegular"/>
              </a:rPr>
              <a:t>hyperkalemia,  </a:t>
            </a:r>
            <a:r>
              <a:rPr sz="3050" spc="15" dirty="0">
                <a:latin typeface="RobotoRegular"/>
                <a:cs typeface="RobotoRegular"/>
              </a:rPr>
              <a:t>hypercalcemia, </a:t>
            </a:r>
            <a:r>
              <a:rPr sz="3050" spc="10" dirty="0">
                <a:latin typeface="RobotoRegular"/>
                <a:cs typeface="RobotoRegular"/>
              </a:rPr>
              <a:t>hypertension </a:t>
            </a:r>
            <a:r>
              <a:rPr sz="3050" spc="20" dirty="0">
                <a:latin typeface="RobotoRegular"/>
                <a:cs typeface="RobotoRegular"/>
              </a:rPr>
              <a:t>&amp;</a:t>
            </a:r>
            <a:r>
              <a:rPr sz="3050" spc="-2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uremia.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685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The need </a:t>
            </a: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spc="10" dirty="0">
                <a:latin typeface="RobotoRegular"/>
                <a:cs typeface="RobotoRegular"/>
              </a:rPr>
              <a:t>dialysis </a:t>
            </a:r>
            <a:r>
              <a:rPr sz="3050" spc="25" dirty="0">
                <a:latin typeface="RobotoRegular"/>
                <a:cs typeface="RobotoRegular"/>
              </a:rPr>
              <a:t>may </a:t>
            </a:r>
            <a:r>
              <a:rPr sz="3050" spc="35" dirty="0">
                <a:latin typeface="RobotoRegular"/>
                <a:cs typeface="RobotoRegular"/>
              </a:rPr>
              <a:t>be </a:t>
            </a:r>
            <a:r>
              <a:rPr sz="3050" spc="5" dirty="0">
                <a:latin typeface="RobotoRegular"/>
                <a:cs typeface="RobotoRegular"/>
              </a:rPr>
              <a:t>acute </a:t>
            </a:r>
            <a:r>
              <a:rPr sz="3050" spc="15" dirty="0">
                <a:latin typeface="RobotoRegular"/>
                <a:cs typeface="RobotoRegular"/>
              </a:rPr>
              <a:t>or</a:t>
            </a:r>
            <a:r>
              <a:rPr sz="3050" spc="-12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chronic.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Acute </a:t>
            </a:r>
            <a:r>
              <a:rPr sz="30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dialysis</a:t>
            </a:r>
            <a:r>
              <a:rPr sz="3050" spc="1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15" dirty="0">
                <a:latin typeface="RobotoRegular"/>
                <a:cs typeface="RobotoRegular"/>
              </a:rPr>
              <a:t>indicated </a:t>
            </a:r>
            <a:r>
              <a:rPr sz="3050" spc="10" dirty="0">
                <a:latin typeface="RobotoRegular"/>
                <a:cs typeface="RobotoRegular"/>
              </a:rPr>
              <a:t>when </a:t>
            </a:r>
            <a:r>
              <a:rPr sz="3050" spc="-5" dirty="0">
                <a:latin typeface="RobotoRegular"/>
                <a:cs typeface="RobotoRegular"/>
              </a:rPr>
              <a:t>there </a:t>
            </a:r>
            <a:r>
              <a:rPr sz="3050" spc="20" dirty="0">
                <a:latin typeface="RobotoRegular"/>
                <a:cs typeface="RobotoRegular"/>
              </a:rPr>
              <a:t>is</a:t>
            </a:r>
            <a:r>
              <a:rPr sz="3050" spc="-11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hyperkalemia,  ﬂuid </a:t>
            </a:r>
            <a:r>
              <a:rPr sz="3050" spc="15" dirty="0">
                <a:latin typeface="RobotoRegular"/>
                <a:cs typeface="RobotoRegular"/>
              </a:rPr>
              <a:t>overload or </a:t>
            </a:r>
            <a:r>
              <a:rPr sz="3050" spc="20" dirty="0">
                <a:latin typeface="RobotoRegular"/>
                <a:cs typeface="RobotoRegular"/>
              </a:rPr>
              <a:t>impending </a:t>
            </a:r>
            <a:r>
              <a:rPr sz="3050" spc="5" dirty="0">
                <a:latin typeface="RobotoRegular"/>
                <a:cs typeface="RobotoRegular"/>
              </a:rPr>
              <a:t>pulmonary </a:t>
            </a:r>
            <a:r>
              <a:rPr sz="3050" spc="30" dirty="0">
                <a:latin typeface="RobotoRegular"/>
                <a:cs typeface="RobotoRegular"/>
              </a:rPr>
              <a:t>edema,  </a:t>
            </a:r>
            <a:r>
              <a:rPr sz="3050" dirty="0">
                <a:latin typeface="RobotoRegular"/>
                <a:cs typeface="RobotoRegular"/>
              </a:rPr>
              <a:t>increasing </a:t>
            </a:r>
            <a:r>
              <a:rPr sz="3050" spc="10" dirty="0">
                <a:latin typeface="RobotoRegular"/>
                <a:cs typeface="RobotoRegular"/>
              </a:rPr>
              <a:t>acidosis, </a:t>
            </a:r>
            <a:r>
              <a:rPr sz="3050" spc="15" dirty="0">
                <a:latin typeface="RobotoRegular"/>
                <a:cs typeface="RobotoRegular"/>
              </a:rPr>
              <a:t>pericarditis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spc="10" dirty="0">
                <a:latin typeface="RobotoRegular"/>
                <a:cs typeface="RobotoRegular"/>
              </a:rPr>
              <a:t>severe </a:t>
            </a:r>
            <a:r>
              <a:rPr sz="3050" dirty="0">
                <a:latin typeface="RobotoRegular"/>
                <a:cs typeface="RobotoRegular"/>
              </a:rPr>
              <a:t>confusion,  </a:t>
            </a:r>
            <a:r>
              <a:rPr sz="3050" spc="25" dirty="0">
                <a:latin typeface="RobotoRegular"/>
                <a:cs typeface="RobotoRegular"/>
              </a:rPr>
              <a:t>certain </a:t>
            </a:r>
            <a:r>
              <a:rPr sz="3050" spc="40" dirty="0">
                <a:latin typeface="RobotoRegular"/>
                <a:cs typeface="RobotoRegular"/>
              </a:rPr>
              <a:t>meds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5" dirty="0">
                <a:latin typeface="RobotoRegular"/>
                <a:cs typeface="RobotoRegular"/>
              </a:rPr>
              <a:t>other toxins </a:t>
            </a:r>
            <a:r>
              <a:rPr sz="3050" spc="10" dirty="0">
                <a:latin typeface="RobotoRegular"/>
                <a:cs typeface="RobotoRegular"/>
              </a:rPr>
              <a:t>(poisoning </a:t>
            </a:r>
            <a:r>
              <a:rPr sz="3050" spc="15" dirty="0">
                <a:latin typeface="RobotoRegular"/>
                <a:cs typeface="RobotoRegular"/>
              </a:rPr>
              <a:t>overdose </a:t>
            </a:r>
            <a:r>
              <a:rPr sz="3050" spc="25" dirty="0">
                <a:latin typeface="RobotoRegular"/>
                <a:cs typeface="RobotoRegular"/>
              </a:rPr>
              <a:t>in 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25" dirty="0">
                <a:latin typeface="RobotoRegular"/>
                <a:cs typeface="RobotoRegular"/>
              </a:rPr>
              <a:t> blood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209" y="232465"/>
            <a:ext cx="908494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135"/>
              </a:spcBef>
              <a:buChar char="•"/>
              <a:tabLst>
                <a:tab pos="264795" algn="l"/>
              </a:tabLst>
            </a:pPr>
            <a:r>
              <a:rPr sz="30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Chronic/ </a:t>
            </a:r>
            <a:r>
              <a:rPr sz="305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maintenance </a:t>
            </a:r>
            <a:r>
              <a:rPr sz="30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dialysis</a:t>
            </a:r>
            <a:r>
              <a:rPr sz="3050" spc="1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15" dirty="0">
                <a:latin typeface="RobotoRegular"/>
                <a:cs typeface="RobotoRegular"/>
              </a:rPr>
              <a:t>indicated </a:t>
            </a:r>
            <a:r>
              <a:rPr sz="3050" spc="25" dirty="0">
                <a:latin typeface="RobotoRegular"/>
                <a:cs typeface="RobotoRegular"/>
              </a:rPr>
              <a:t>in</a:t>
            </a:r>
            <a:r>
              <a:rPr sz="3050" spc="-125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ESRD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6691" y="428374"/>
            <a:ext cx="59055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50" spc="-250" dirty="0">
                <a:latin typeface="RobotoRegular"/>
                <a:cs typeface="RobotoRegular"/>
              </a:rPr>
              <a:t>in</a:t>
            </a:r>
            <a:r>
              <a:rPr sz="7275" spc="-375" baseline="-24627" dirty="0">
                <a:latin typeface="RobotoRegular"/>
                <a:cs typeface="RobotoRegular"/>
              </a:rPr>
              <a:t>.</a:t>
            </a:r>
            <a:r>
              <a:rPr sz="3050" spc="-250" dirty="0">
                <a:latin typeface="RobotoRegular"/>
                <a:cs typeface="RobotoRegular"/>
              </a:rPr>
              <a:t>:-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209" y="1144284"/>
            <a:ext cx="9514840" cy="574103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775460" marR="5080" indent="-252095">
              <a:lnSpc>
                <a:spcPts val="2970"/>
              </a:lnSpc>
              <a:spcBef>
                <a:spcPts val="585"/>
              </a:spcBef>
              <a:buChar char="•"/>
              <a:tabLst>
                <a:tab pos="1776095" algn="l"/>
              </a:tabLst>
            </a:pPr>
            <a:r>
              <a:rPr sz="2850" spc="10" dirty="0">
                <a:latin typeface="RobotoRegular"/>
                <a:cs typeface="RobotoRegular"/>
              </a:rPr>
              <a:t>Uremic </a:t>
            </a:r>
            <a:r>
              <a:rPr sz="2850" spc="-10" dirty="0">
                <a:latin typeface="RobotoRegular"/>
                <a:cs typeface="RobotoRegular"/>
              </a:rPr>
              <a:t>signs </a:t>
            </a:r>
            <a:r>
              <a:rPr sz="2850" spc="10" dirty="0">
                <a:latin typeface="RobotoRegular"/>
                <a:cs typeface="RobotoRegular"/>
              </a:rPr>
              <a:t>&amp; </a:t>
            </a:r>
            <a:r>
              <a:rPr sz="2850" spc="15" dirty="0">
                <a:latin typeface="RobotoRegular"/>
                <a:cs typeface="RobotoRegular"/>
              </a:rPr>
              <a:t>symptoms </a:t>
            </a:r>
            <a:r>
              <a:rPr sz="2850" spc="-20" dirty="0">
                <a:latin typeface="RobotoRegular"/>
                <a:cs typeface="RobotoRegular"/>
              </a:rPr>
              <a:t>like </a:t>
            </a:r>
            <a:r>
              <a:rPr sz="2850" spc="-15" dirty="0">
                <a:latin typeface="RobotoRegular"/>
                <a:cs typeface="RobotoRegular"/>
              </a:rPr>
              <a:t>nausea,</a:t>
            </a:r>
            <a:r>
              <a:rPr sz="2850" spc="-360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vomiting,  </a:t>
            </a:r>
            <a:r>
              <a:rPr sz="2850" spc="15" dirty="0">
                <a:latin typeface="RobotoRegular"/>
                <a:cs typeface="RobotoRegular"/>
              </a:rPr>
              <a:t>severe </a:t>
            </a:r>
            <a:r>
              <a:rPr sz="2850" dirty="0">
                <a:latin typeface="RobotoRegular"/>
                <a:cs typeface="RobotoRegular"/>
              </a:rPr>
              <a:t>anorexia, </a:t>
            </a:r>
            <a:r>
              <a:rPr sz="2850" spc="-10" dirty="0">
                <a:latin typeface="RobotoRegular"/>
                <a:cs typeface="RobotoRegular"/>
              </a:rPr>
              <a:t>increasing lethargy, </a:t>
            </a:r>
            <a:r>
              <a:rPr sz="2850" spc="10" dirty="0">
                <a:latin typeface="RobotoRegular"/>
                <a:cs typeface="RobotoRegular"/>
              </a:rPr>
              <a:t>mental  </a:t>
            </a:r>
            <a:r>
              <a:rPr sz="2850" spc="-10" dirty="0">
                <a:latin typeface="RobotoRegular"/>
                <a:cs typeface="RobotoRegular"/>
              </a:rPr>
              <a:t>confusion.</a:t>
            </a:r>
            <a:endParaRPr sz="2850">
              <a:latin typeface="RobotoRegular"/>
              <a:cs typeface="RobotoRegular"/>
            </a:endParaRPr>
          </a:p>
          <a:p>
            <a:pPr marL="1775460" indent="-252095">
              <a:lnSpc>
                <a:spcPct val="100000"/>
              </a:lnSpc>
              <a:spcBef>
                <a:spcPts val="95"/>
              </a:spcBef>
              <a:buChar char="•"/>
              <a:tabLst>
                <a:tab pos="1776095" algn="l"/>
              </a:tabLst>
            </a:pPr>
            <a:r>
              <a:rPr sz="2850" spc="5" dirty="0">
                <a:latin typeface="RobotoRegular"/>
                <a:cs typeface="RobotoRegular"/>
              </a:rPr>
              <a:t>Hyperkalemia</a:t>
            </a:r>
            <a:endParaRPr sz="2850">
              <a:latin typeface="RobotoRegular"/>
              <a:cs typeface="RobotoRegular"/>
            </a:endParaRPr>
          </a:p>
          <a:p>
            <a:pPr marL="1775460" marR="787400" indent="-252095">
              <a:lnSpc>
                <a:spcPts val="2970"/>
              </a:lnSpc>
              <a:spcBef>
                <a:spcPts val="580"/>
              </a:spcBef>
              <a:buChar char="•"/>
              <a:tabLst>
                <a:tab pos="1776095" algn="l"/>
              </a:tabLst>
            </a:pPr>
            <a:r>
              <a:rPr sz="2850" spc="-30" dirty="0">
                <a:latin typeface="RobotoRegular"/>
                <a:cs typeface="RobotoRegular"/>
              </a:rPr>
              <a:t>Fluid </a:t>
            </a:r>
            <a:r>
              <a:rPr sz="2850" spc="10" dirty="0">
                <a:latin typeface="RobotoRegular"/>
                <a:cs typeface="RobotoRegular"/>
              </a:rPr>
              <a:t>overload </a:t>
            </a:r>
            <a:r>
              <a:rPr sz="2850" spc="-5" dirty="0">
                <a:latin typeface="RobotoRegular"/>
                <a:cs typeface="RobotoRegular"/>
              </a:rPr>
              <a:t>not </a:t>
            </a:r>
            <a:r>
              <a:rPr sz="2850" dirty="0">
                <a:latin typeface="RobotoRegular"/>
                <a:cs typeface="RobotoRegular"/>
              </a:rPr>
              <a:t>responsive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10" dirty="0">
                <a:latin typeface="RobotoRegular"/>
                <a:cs typeface="RobotoRegular"/>
              </a:rPr>
              <a:t>diuretics</a:t>
            </a:r>
            <a:r>
              <a:rPr sz="2850" spc="-140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&amp;  </a:t>
            </a:r>
            <a:r>
              <a:rPr sz="2850" spc="-10" dirty="0">
                <a:latin typeface="RobotoRegular"/>
                <a:cs typeface="RobotoRegular"/>
              </a:rPr>
              <a:t>ﬂuid</a:t>
            </a:r>
            <a:r>
              <a:rPr sz="2850" spc="-1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restriction.</a:t>
            </a:r>
            <a:endParaRPr sz="2850">
              <a:latin typeface="RobotoRegular"/>
              <a:cs typeface="RobotoRegular"/>
            </a:endParaRPr>
          </a:p>
          <a:p>
            <a:pPr marL="1775460" marR="1580515" indent="-252095">
              <a:lnSpc>
                <a:spcPts val="2970"/>
              </a:lnSpc>
              <a:spcBef>
                <a:spcPts val="560"/>
              </a:spcBef>
              <a:buChar char="•"/>
              <a:tabLst>
                <a:tab pos="1776095" algn="l"/>
              </a:tabLst>
            </a:pPr>
            <a:r>
              <a:rPr sz="2850" dirty="0">
                <a:latin typeface="RobotoRegular"/>
                <a:cs typeface="RobotoRegular"/>
              </a:rPr>
              <a:t>Pericardial </a:t>
            </a:r>
            <a:r>
              <a:rPr sz="2850" spc="10" dirty="0">
                <a:latin typeface="RobotoRegular"/>
                <a:cs typeface="RobotoRegular"/>
              </a:rPr>
              <a:t>friction </a:t>
            </a:r>
            <a:r>
              <a:rPr sz="2850" dirty="0">
                <a:latin typeface="RobotoRegular"/>
                <a:cs typeface="RobotoRegular"/>
              </a:rPr>
              <a:t>rub </a:t>
            </a:r>
            <a:r>
              <a:rPr sz="2850" spc="-15" dirty="0">
                <a:latin typeface="RobotoRegular"/>
                <a:cs typeface="RobotoRegular"/>
              </a:rPr>
              <a:t>in </a:t>
            </a:r>
            <a:r>
              <a:rPr sz="2850" dirty="0">
                <a:latin typeface="RobotoRegular"/>
                <a:cs typeface="RobotoRegular"/>
              </a:rPr>
              <a:t>ESRD</a:t>
            </a:r>
            <a:r>
              <a:rPr sz="2850" spc="-300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(urgent  </a:t>
            </a:r>
            <a:r>
              <a:rPr sz="2850" spc="-5" dirty="0">
                <a:latin typeface="RobotoRegular"/>
                <a:cs typeface="RobotoRegular"/>
              </a:rPr>
              <a:t>indication)</a:t>
            </a:r>
            <a:endParaRPr sz="28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</a:pPr>
            <a:endParaRPr sz="330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00">
              <a:latin typeface="RobotoRegular"/>
              <a:cs typeface="RobotoRegular"/>
            </a:endParaRPr>
          </a:p>
          <a:p>
            <a:pPr marL="264160" marR="139700" indent="-252095">
              <a:lnSpc>
                <a:spcPts val="3310"/>
              </a:lnSpc>
              <a:spcBef>
                <a:spcPts val="5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Patients </a:t>
            </a:r>
            <a:r>
              <a:rPr sz="3050" spc="15" dirty="0">
                <a:latin typeface="RobotoRegular"/>
                <a:cs typeface="RobotoRegular"/>
              </a:rPr>
              <a:t>with </a:t>
            </a:r>
            <a:r>
              <a:rPr sz="3050" spc="-10" dirty="0">
                <a:latin typeface="RobotoRegular"/>
                <a:cs typeface="RobotoRegular"/>
              </a:rPr>
              <a:t>no renal </a:t>
            </a:r>
            <a:r>
              <a:rPr sz="3050" spc="10" dirty="0">
                <a:latin typeface="RobotoRegular"/>
                <a:cs typeface="RobotoRegular"/>
              </a:rPr>
              <a:t>function </a:t>
            </a:r>
            <a:r>
              <a:rPr sz="3050" spc="20" dirty="0">
                <a:latin typeface="RobotoRegular"/>
                <a:cs typeface="RobotoRegular"/>
              </a:rPr>
              <a:t>can </a:t>
            </a:r>
            <a:r>
              <a:rPr sz="3050" spc="35" dirty="0">
                <a:latin typeface="RobotoRegular"/>
                <a:cs typeface="RobotoRegular"/>
              </a:rPr>
              <a:t>be </a:t>
            </a:r>
            <a:r>
              <a:rPr sz="3050" spc="5" dirty="0">
                <a:latin typeface="RobotoRegular"/>
                <a:cs typeface="RobotoRegular"/>
              </a:rPr>
              <a:t>maintained </a:t>
            </a:r>
            <a:r>
              <a:rPr sz="3050" spc="20" dirty="0">
                <a:latin typeface="RobotoRegular"/>
                <a:cs typeface="RobotoRegular"/>
              </a:rPr>
              <a:t>on  </a:t>
            </a:r>
            <a:r>
              <a:rPr sz="3050" spc="10" dirty="0">
                <a:latin typeface="RobotoRegular"/>
                <a:cs typeface="RobotoRegular"/>
              </a:rPr>
              <a:t>dialysis </a:t>
            </a:r>
            <a:r>
              <a:rPr sz="3050" spc="20" dirty="0">
                <a:latin typeface="RobotoRegular"/>
                <a:cs typeface="RobotoRegular"/>
              </a:rPr>
              <a:t>for</a:t>
            </a:r>
            <a:r>
              <a:rPr sz="3050" spc="-90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years.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3050" spc="10" dirty="0">
                <a:latin typeface="RobotoRegular"/>
                <a:cs typeface="RobotoRegular"/>
              </a:rPr>
              <a:t>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86" y="2443445"/>
            <a:ext cx="9777095" cy="329437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5080" indent="-252095">
              <a:lnSpc>
                <a:spcPts val="3310"/>
              </a:lnSpc>
              <a:spcBef>
                <a:spcPts val="535"/>
              </a:spcBef>
              <a:buChar char="•"/>
              <a:tabLst>
                <a:tab pos="264795" algn="l"/>
              </a:tabLst>
            </a:pPr>
            <a:r>
              <a:rPr sz="3050" dirty="0">
                <a:latin typeface="RobotoRegular"/>
                <a:cs typeface="RobotoRegular"/>
              </a:rPr>
              <a:t>Toxins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dirty="0">
                <a:latin typeface="RobotoRegular"/>
                <a:cs typeface="RobotoRegular"/>
              </a:rPr>
              <a:t>wastes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25" dirty="0">
                <a:latin typeface="RobotoRegular"/>
                <a:cs typeface="RobotoRegular"/>
              </a:rPr>
              <a:t>blood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25" dirty="0">
                <a:latin typeface="RobotoRegular"/>
                <a:cs typeface="RobotoRegular"/>
              </a:rPr>
              <a:t>removed </a:t>
            </a:r>
            <a:r>
              <a:rPr sz="3050" spc="30" dirty="0">
                <a:latin typeface="RobotoRegular"/>
                <a:cs typeface="RobotoRegular"/>
              </a:rPr>
              <a:t>by  </a:t>
            </a:r>
            <a:r>
              <a:rPr sz="3050" spc="15" dirty="0">
                <a:latin typeface="RobotoRegular"/>
                <a:cs typeface="RobotoRegular"/>
              </a:rPr>
              <a:t>diffusion </a:t>
            </a:r>
            <a:r>
              <a:rPr sz="3050" spc="10" dirty="0">
                <a:latin typeface="RobotoRegular"/>
                <a:cs typeface="RobotoRegular"/>
              </a:rPr>
              <a:t>from </a:t>
            </a:r>
            <a:r>
              <a:rPr sz="3050" spc="5" dirty="0">
                <a:latin typeface="RobotoRegular"/>
                <a:cs typeface="RobotoRegular"/>
              </a:rPr>
              <a:t>an </a:t>
            </a:r>
            <a:r>
              <a:rPr sz="3050" dirty="0">
                <a:latin typeface="RobotoRegular"/>
                <a:cs typeface="RobotoRegular"/>
              </a:rPr>
              <a:t>area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10" dirty="0">
                <a:latin typeface="RobotoRegular"/>
                <a:cs typeface="RobotoRegular"/>
              </a:rPr>
              <a:t>higher </a:t>
            </a:r>
            <a:r>
              <a:rPr sz="3050" spc="-5" dirty="0">
                <a:latin typeface="RobotoRegular"/>
                <a:cs typeface="RobotoRegular"/>
              </a:rPr>
              <a:t>concentration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10" dirty="0">
                <a:latin typeface="RobotoRegular"/>
                <a:cs typeface="RobotoRegular"/>
              </a:rPr>
              <a:t>the  </a:t>
            </a:r>
            <a:r>
              <a:rPr sz="3050" spc="25" dirty="0">
                <a:latin typeface="RobotoRegular"/>
                <a:cs typeface="RobotoRegular"/>
              </a:rPr>
              <a:t>blood </a:t>
            </a:r>
            <a:r>
              <a:rPr sz="3050" spc="5" dirty="0">
                <a:latin typeface="RobotoRegular"/>
                <a:cs typeface="RobotoRegular"/>
              </a:rPr>
              <a:t>to an </a:t>
            </a:r>
            <a:r>
              <a:rPr sz="3050" dirty="0">
                <a:latin typeface="RobotoRegular"/>
                <a:cs typeface="RobotoRegular"/>
              </a:rPr>
              <a:t>area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20" dirty="0">
                <a:latin typeface="RobotoRegular"/>
                <a:cs typeface="RobotoRegular"/>
              </a:rPr>
              <a:t>lower </a:t>
            </a:r>
            <a:r>
              <a:rPr sz="3050" spc="-5" dirty="0">
                <a:latin typeface="RobotoRegular"/>
                <a:cs typeface="RobotoRegular"/>
              </a:rPr>
              <a:t>concentration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-11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dialysate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30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Osmosis</a:t>
            </a:r>
            <a:endParaRPr sz="3050">
              <a:latin typeface="RobotoRegular"/>
              <a:cs typeface="RobotoRegular"/>
            </a:endParaRPr>
          </a:p>
          <a:p>
            <a:pPr marL="264160" marR="50927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20" dirty="0">
                <a:latin typeface="RobotoRegular"/>
                <a:cs typeface="RobotoRegular"/>
              </a:rPr>
              <a:t>Movement </a:t>
            </a:r>
            <a:r>
              <a:rPr sz="3050" spc="15" dirty="0">
                <a:latin typeface="RobotoRegular"/>
                <a:cs typeface="RobotoRegular"/>
              </a:rPr>
              <a:t>of a </a:t>
            </a:r>
            <a:r>
              <a:rPr sz="3050" spc="10" dirty="0">
                <a:latin typeface="RobotoRegular"/>
                <a:cs typeface="RobotoRegular"/>
              </a:rPr>
              <a:t>solvent </a:t>
            </a:r>
            <a:r>
              <a:rPr sz="3050" dirty="0">
                <a:latin typeface="RobotoRegular"/>
                <a:cs typeface="RobotoRegular"/>
              </a:rPr>
              <a:t>such as </a:t>
            </a:r>
            <a:r>
              <a:rPr sz="3050" spc="10" dirty="0">
                <a:latin typeface="RobotoRegular"/>
                <a:cs typeface="RobotoRegular"/>
              </a:rPr>
              <a:t>water </a:t>
            </a:r>
            <a:r>
              <a:rPr sz="3050" dirty="0">
                <a:latin typeface="RobotoRegular"/>
                <a:cs typeface="RobotoRegular"/>
              </a:rPr>
              <a:t>across </a:t>
            </a:r>
            <a:r>
              <a:rPr sz="3050" spc="15" dirty="0">
                <a:latin typeface="RobotoRegular"/>
                <a:cs typeface="RobotoRegular"/>
              </a:rPr>
              <a:t>a</a:t>
            </a:r>
            <a:r>
              <a:rPr sz="3050" spc="-19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semi  </a:t>
            </a:r>
            <a:r>
              <a:rPr sz="3050" spc="25" dirty="0">
                <a:latin typeface="RobotoRegular"/>
                <a:cs typeface="RobotoRegular"/>
              </a:rPr>
              <a:t>permeable </a:t>
            </a:r>
            <a:r>
              <a:rPr sz="3050" spc="5" dirty="0">
                <a:latin typeface="RobotoRegular"/>
                <a:cs typeface="RobotoRegular"/>
              </a:rPr>
              <a:t>membrane </a:t>
            </a:r>
            <a:r>
              <a:rPr sz="3050" spc="10" dirty="0">
                <a:latin typeface="RobotoRegular"/>
                <a:cs typeface="RobotoRegular"/>
              </a:rPr>
              <a:t>from </a:t>
            </a:r>
            <a:r>
              <a:rPr sz="3050" spc="-5" dirty="0">
                <a:latin typeface="RobotoRegular"/>
                <a:cs typeface="RobotoRegular"/>
              </a:rPr>
              <a:t>areas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10" dirty="0">
                <a:latin typeface="RobotoRegular"/>
                <a:cs typeface="RobotoRegular"/>
              </a:rPr>
              <a:t>less </a:t>
            </a:r>
            <a:r>
              <a:rPr sz="3050" dirty="0">
                <a:latin typeface="RobotoRegular"/>
                <a:cs typeface="RobotoRegular"/>
              </a:rPr>
              <a:t>solute </a:t>
            </a:r>
            <a:r>
              <a:rPr sz="3050" spc="5" dirty="0">
                <a:latin typeface="RobotoRegular"/>
                <a:cs typeface="RobotoRegular"/>
              </a:rPr>
              <a:t>to  </a:t>
            </a:r>
            <a:r>
              <a:rPr sz="3050" spc="-5" dirty="0">
                <a:latin typeface="RobotoRegular"/>
                <a:cs typeface="RobotoRegular"/>
              </a:rPr>
              <a:t>areas </a:t>
            </a:r>
            <a:r>
              <a:rPr sz="3050" spc="15" dirty="0">
                <a:latin typeface="RobotoRegular"/>
                <a:cs typeface="RobotoRegular"/>
              </a:rPr>
              <a:t>of high </a:t>
            </a:r>
            <a:r>
              <a:rPr sz="3050" spc="-5" dirty="0">
                <a:latin typeface="RobotoRegular"/>
                <a:cs typeface="RobotoRegular"/>
              </a:rPr>
              <a:t>concentration </a:t>
            </a:r>
            <a:r>
              <a:rPr sz="3050" spc="15" dirty="0">
                <a:latin typeface="RobotoRegular"/>
                <a:cs typeface="RobotoRegular"/>
              </a:rPr>
              <a:t>of</a:t>
            </a:r>
            <a:r>
              <a:rPr sz="3050" spc="-3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solute.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286" y="0"/>
            <a:ext cx="370268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u="heavy" spc="20" dirty="0">
                <a:uFill>
                  <a:solidFill>
                    <a:srgbClr val="000000"/>
                  </a:solidFill>
                </a:uFill>
              </a:rPr>
              <a:t>Principles </a:t>
            </a:r>
            <a:r>
              <a:rPr sz="3050" u="heavy" spc="15" dirty="0">
                <a:uFill>
                  <a:solidFill>
                    <a:srgbClr val="000000"/>
                  </a:solidFill>
                </a:uFill>
              </a:rPr>
              <a:t>of</a:t>
            </a:r>
            <a:r>
              <a:rPr sz="3050" u="heavy" spc="-6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050" u="heavy" spc="5" dirty="0">
                <a:uFill>
                  <a:solidFill>
                    <a:srgbClr val="000000"/>
                  </a:solidFill>
                </a:uFill>
              </a:rPr>
              <a:t>dialysis:</a:t>
            </a:r>
            <a:endParaRPr sz="3050"/>
          </a:p>
        </p:txBody>
      </p:sp>
      <p:sp>
        <p:nvSpPr>
          <p:cNvPr id="4" name="object 4"/>
          <p:cNvSpPr txBox="1"/>
          <p:nvPr/>
        </p:nvSpPr>
        <p:spPr>
          <a:xfrm>
            <a:off x="1099819" y="472594"/>
            <a:ext cx="2367915" cy="462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115"/>
              </a:spcBef>
              <a:buChar char="•"/>
              <a:tabLst>
                <a:tab pos="264795" algn="l"/>
              </a:tabLst>
            </a:pPr>
            <a:r>
              <a:rPr sz="2850" spc="-10" dirty="0">
                <a:latin typeface="RobotoRegular"/>
                <a:cs typeface="RobotoRegular"/>
              </a:rPr>
              <a:t>Ultraﬁltration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286" y="668505"/>
            <a:ext cx="2731770" cy="1711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4850">
              <a:lnSpc>
                <a:spcPts val="5675"/>
              </a:lnSpc>
              <a:spcBef>
                <a:spcPts val="95"/>
              </a:spcBef>
            </a:pPr>
            <a:r>
              <a:rPr sz="7275" baseline="-2863" dirty="0">
                <a:latin typeface="RobotoRegular"/>
                <a:cs typeface="RobotoRegular"/>
              </a:rPr>
              <a:t>. </a:t>
            </a:r>
            <a:r>
              <a:rPr sz="4275" spc="7" baseline="2923" dirty="0">
                <a:latin typeface="RobotoRegular"/>
                <a:cs typeface="RobotoRegular"/>
              </a:rPr>
              <a:t>•</a:t>
            </a:r>
            <a:r>
              <a:rPr sz="4275" spc="367" baseline="2923" dirty="0">
                <a:latin typeface="RobotoRegular"/>
                <a:cs typeface="RobotoRegular"/>
              </a:rPr>
              <a:t> </a:t>
            </a:r>
            <a:r>
              <a:rPr sz="2850" spc="-15" dirty="0">
                <a:latin typeface="RobotoRegular"/>
                <a:cs typeface="RobotoRegular"/>
              </a:rPr>
              <a:t>Diffusion</a:t>
            </a:r>
            <a:endParaRPr sz="2850">
              <a:latin typeface="RobotoRegular"/>
              <a:cs typeface="RobotoRegular"/>
            </a:endParaRPr>
          </a:p>
          <a:p>
            <a:pPr marL="1271905" indent="-252729">
              <a:lnSpc>
                <a:spcPts val="3275"/>
              </a:lnSpc>
              <a:buChar char="•"/>
              <a:tabLst>
                <a:tab pos="1272540" algn="l"/>
              </a:tabLst>
            </a:pPr>
            <a:r>
              <a:rPr sz="2850" spc="-5" dirty="0">
                <a:latin typeface="RobotoRegular"/>
                <a:cs typeface="RobotoRegular"/>
              </a:rPr>
              <a:t>Osmosis</a:t>
            </a:r>
            <a:endParaRPr sz="28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30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Diffusion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209" y="400388"/>
            <a:ext cx="225742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u="heavy" spc="-15" dirty="0">
                <a:uFill>
                  <a:solidFill>
                    <a:srgbClr val="000000"/>
                  </a:solidFill>
                </a:uFill>
              </a:rPr>
              <a:t>Ultraﬁltration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260209" y="736233"/>
            <a:ext cx="9392920" cy="295846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264160" marR="1159510" indent="-252095" algn="just">
              <a:lnSpc>
                <a:spcPct val="86100"/>
              </a:lnSpc>
              <a:spcBef>
                <a:spcPts val="905"/>
              </a:spcBef>
              <a:buChar char="•"/>
              <a:tabLst>
                <a:tab pos="264795" algn="l"/>
              </a:tabLst>
            </a:pPr>
            <a:r>
              <a:rPr sz="3050" spc="-125" dirty="0">
                <a:latin typeface="RobotoRegular"/>
                <a:cs typeface="RobotoRegular"/>
              </a:rPr>
              <a:t>M</a:t>
            </a:r>
            <a:r>
              <a:rPr sz="7275" spc="-187" baseline="2863" dirty="0">
                <a:latin typeface="RobotoRegular"/>
                <a:cs typeface="RobotoRegular"/>
              </a:rPr>
              <a:t>.</a:t>
            </a:r>
            <a:r>
              <a:rPr sz="3050" spc="-125" dirty="0">
                <a:latin typeface="RobotoRegular"/>
                <a:cs typeface="RobotoRegular"/>
              </a:rPr>
              <a:t>ovement </a:t>
            </a:r>
            <a:r>
              <a:rPr sz="3050" spc="15" dirty="0">
                <a:latin typeface="RobotoRegular"/>
                <a:cs typeface="RobotoRegular"/>
              </a:rPr>
              <a:t>of a </a:t>
            </a:r>
            <a:r>
              <a:rPr sz="3050" spc="10" dirty="0">
                <a:latin typeface="RobotoRegular"/>
                <a:cs typeface="RobotoRegular"/>
              </a:rPr>
              <a:t>ﬂuid </a:t>
            </a:r>
            <a:r>
              <a:rPr sz="3050" dirty="0">
                <a:latin typeface="RobotoRegular"/>
                <a:cs typeface="RobotoRegular"/>
              </a:rPr>
              <a:t>across </a:t>
            </a:r>
            <a:r>
              <a:rPr sz="3050" spc="15" dirty="0">
                <a:latin typeface="RobotoRegular"/>
                <a:cs typeface="RobotoRegular"/>
              </a:rPr>
              <a:t>a </a:t>
            </a:r>
            <a:r>
              <a:rPr sz="3050" spc="20" dirty="0">
                <a:latin typeface="RobotoRegular"/>
                <a:cs typeface="RobotoRegular"/>
              </a:rPr>
              <a:t>semi </a:t>
            </a:r>
            <a:r>
              <a:rPr sz="3050" spc="25" dirty="0">
                <a:latin typeface="RobotoRegular"/>
                <a:cs typeface="RobotoRegular"/>
              </a:rPr>
              <a:t>permeable  </a:t>
            </a:r>
            <a:r>
              <a:rPr sz="3050" spc="5" dirty="0">
                <a:latin typeface="RobotoRegular"/>
                <a:cs typeface="RobotoRegular"/>
              </a:rPr>
              <a:t>membrane </a:t>
            </a:r>
            <a:r>
              <a:rPr sz="3050" spc="10" dirty="0">
                <a:latin typeface="RobotoRegular"/>
                <a:cs typeface="RobotoRegular"/>
              </a:rPr>
              <a:t>from </a:t>
            </a:r>
            <a:r>
              <a:rPr sz="3050" spc="15" dirty="0">
                <a:latin typeface="RobotoRegular"/>
                <a:cs typeface="RobotoRegular"/>
              </a:rPr>
              <a:t>a high </a:t>
            </a:r>
            <a:r>
              <a:rPr sz="3050" spc="-10" dirty="0">
                <a:latin typeface="RobotoRegular"/>
                <a:cs typeface="RobotoRegular"/>
              </a:rPr>
              <a:t>pressure </a:t>
            </a:r>
            <a:r>
              <a:rPr sz="3050" dirty="0">
                <a:latin typeface="RobotoRegular"/>
                <a:cs typeface="RobotoRegular"/>
              </a:rPr>
              <a:t>area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5" dirty="0">
                <a:latin typeface="RobotoRegular"/>
                <a:cs typeface="RobotoRegular"/>
              </a:rPr>
              <a:t>a </a:t>
            </a:r>
            <a:r>
              <a:rPr sz="3050" spc="25" dirty="0">
                <a:latin typeface="RobotoRegular"/>
                <a:cs typeface="RobotoRegular"/>
              </a:rPr>
              <a:t>low  </a:t>
            </a:r>
            <a:r>
              <a:rPr sz="3050" spc="-10" dirty="0">
                <a:latin typeface="RobotoRegular"/>
                <a:cs typeface="RobotoRegular"/>
              </a:rPr>
              <a:t>pressure</a:t>
            </a:r>
            <a:r>
              <a:rPr sz="3050" spc="25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area.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30" dirty="0">
                <a:latin typeface="RobotoRegular"/>
                <a:cs typeface="RobotoRegular"/>
              </a:rPr>
              <a:t>It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15" dirty="0">
                <a:latin typeface="RobotoRegular"/>
                <a:cs typeface="RobotoRegular"/>
              </a:rPr>
              <a:t>more </a:t>
            </a:r>
            <a:r>
              <a:rPr sz="3050" spc="20" dirty="0">
                <a:latin typeface="RobotoRegular"/>
                <a:cs typeface="RobotoRegular"/>
              </a:rPr>
              <a:t>eﬃcient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20" dirty="0">
                <a:latin typeface="RobotoRegular"/>
                <a:cs typeface="RobotoRegular"/>
              </a:rPr>
              <a:t>removal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10" dirty="0">
                <a:latin typeface="RobotoRegular"/>
                <a:cs typeface="RobotoRegular"/>
              </a:rPr>
              <a:t>water </a:t>
            </a:r>
            <a:r>
              <a:rPr sz="3050" spc="-10" dirty="0">
                <a:latin typeface="RobotoRegular"/>
                <a:cs typeface="RobotoRegular"/>
              </a:rPr>
              <a:t>than</a:t>
            </a:r>
            <a:r>
              <a:rPr sz="3050" spc="-18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osmosis.  </a:t>
            </a:r>
            <a:r>
              <a:rPr sz="3050" spc="25" dirty="0">
                <a:latin typeface="RobotoRegular"/>
                <a:cs typeface="RobotoRegular"/>
              </a:rPr>
              <a:t>Negative </a:t>
            </a:r>
            <a:r>
              <a:rPr sz="3050" spc="-10" dirty="0">
                <a:latin typeface="RobotoRegular"/>
                <a:cs typeface="RobotoRegular"/>
              </a:rPr>
              <a:t>pressure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10" dirty="0">
                <a:latin typeface="RobotoRegular"/>
                <a:cs typeface="RobotoRegular"/>
              </a:rPr>
              <a:t>created </a:t>
            </a:r>
            <a:r>
              <a:rPr sz="3050" dirty="0">
                <a:latin typeface="RobotoRegular"/>
                <a:cs typeface="RobotoRegular"/>
              </a:rPr>
              <a:t>against </a:t>
            </a:r>
            <a:r>
              <a:rPr sz="3050" spc="15" dirty="0">
                <a:latin typeface="RobotoRegular"/>
                <a:cs typeface="RobotoRegular"/>
              </a:rPr>
              <a:t>a </a:t>
            </a:r>
            <a:r>
              <a:rPr sz="3050" spc="10" dirty="0">
                <a:latin typeface="RobotoRegular"/>
                <a:cs typeface="RobotoRegular"/>
              </a:rPr>
              <a:t>dialysis  </a:t>
            </a:r>
            <a:r>
              <a:rPr sz="3050" spc="5" dirty="0">
                <a:latin typeface="RobotoRegular"/>
                <a:cs typeface="RobotoRegular"/>
              </a:rPr>
              <a:t>membrane to </a:t>
            </a:r>
            <a:r>
              <a:rPr sz="3050" spc="-25" dirty="0">
                <a:latin typeface="RobotoRegular"/>
                <a:cs typeface="RobotoRegular"/>
              </a:rPr>
              <a:t>draw </a:t>
            </a:r>
            <a:r>
              <a:rPr sz="3050" spc="10" dirty="0">
                <a:latin typeface="RobotoRegular"/>
                <a:cs typeface="RobotoRegular"/>
              </a:rPr>
              <a:t>water from</a:t>
            </a:r>
            <a:r>
              <a:rPr sz="3050" spc="75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blood.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170" y="232465"/>
            <a:ext cx="273494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-10" dirty="0"/>
              <a:t>HEMODIALYSIS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306070" y="568310"/>
            <a:ext cx="9456420" cy="568388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02260" marR="43180" indent="-252095">
              <a:lnSpc>
                <a:spcPct val="87400"/>
              </a:lnSpc>
              <a:spcBef>
                <a:spcPts val="830"/>
              </a:spcBef>
              <a:buChar char="•"/>
              <a:tabLst>
                <a:tab pos="302895" algn="l"/>
              </a:tabLst>
            </a:pPr>
            <a:r>
              <a:rPr sz="3050" spc="-260" dirty="0">
                <a:latin typeface="RobotoRegular"/>
                <a:cs typeface="RobotoRegular"/>
              </a:rPr>
              <a:t>M</a:t>
            </a:r>
            <a:r>
              <a:rPr sz="7275" spc="-390" baseline="-12027" dirty="0">
                <a:latin typeface="RobotoRegular"/>
                <a:cs typeface="RobotoRegular"/>
              </a:rPr>
              <a:t>.</a:t>
            </a:r>
            <a:r>
              <a:rPr sz="3050" spc="-260" dirty="0">
                <a:latin typeface="RobotoRegular"/>
                <a:cs typeface="RobotoRegular"/>
              </a:rPr>
              <a:t>ost </a:t>
            </a:r>
            <a:r>
              <a:rPr sz="3050" spc="30" dirty="0">
                <a:latin typeface="RobotoRegular"/>
                <a:cs typeface="RobotoRegular"/>
              </a:rPr>
              <a:t>commonly </a:t>
            </a:r>
            <a:r>
              <a:rPr sz="3050" spc="-5" dirty="0">
                <a:latin typeface="RobotoRegular"/>
                <a:cs typeface="RobotoRegular"/>
              </a:rPr>
              <a:t>used </a:t>
            </a:r>
            <a:r>
              <a:rPr sz="3050" spc="15" dirty="0">
                <a:latin typeface="RobotoRegular"/>
                <a:cs typeface="RobotoRegular"/>
              </a:rPr>
              <a:t>method </a:t>
            </a: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spc="10" dirty="0">
                <a:latin typeface="RobotoRegular"/>
                <a:cs typeface="RobotoRegular"/>
              </a:rPr>
              <a:t>acutely </a:t>
            </a:r>
            <a:r>
              <a:rPr sz="3050" spc="20" dirty="0">
                <a:latin typeface="RobotoRegular"/>
                <a:cs typeface="RobotoRegular"/>
              </a:rPr>
              <a:t>ill </a:t>
            </a:r>
            <a:r>
              <a:rPr sz="3050" dirty="0">
                <a:latin typeface="RobotoRegular"/>
                <a:cs typeface="RobotoRegular"/>
              </a:rPr>
              <a:t>patients,  </a:t>
            </a:r>
            <a:r>
              <a:rPr sz="3050" spc="-10" dirty="0">
                <a:latin typeface="RobotoRegular"/>
                <a:cs typeface="RobotoRegular"/>
              </a:rPr>
              <a:t>those that </a:t>
            </a:r>
            <a:r>
              <a:rPr sz="3050" spc="-5" dirty="0">
                <a:latin typeface="RobotoRegular"/>
                <a:cs typeface="RobotoRegular"/>
              </a:rPr>
              <a:t>require </a:t>
            </a:r>
            <a:r>
              <a:rPr sz="3050" spc="5" dirty="0">
                <a:latin typeface="RobotoRegular"/>
                <a:cs typeface="RobotoRegular"/>
              </a:rPr>
              <a:t>short </a:t>
            </a:r>
            <a:r>
              <a:rPr sz="3050" dirty="0">
                <a:latin typeface="RobotoRegular"/>
                <a:cs typeface="RobotoRegular"/>
              </a:rPr>
              <a:t>term </a:t>
            </a:r>
            <a:r>
              <a:rPr sz="3050" spc="10" dirty="0">
                <a:latin typeface="RobotoRegular"/>
                <a:cs typeface="RobotoRegular"/>
              </a:rPr>
              <a:t>dialysis </a:t>
            </a:r>
            <a:r>
              <a:rPr sz="3050" spc="20" dirty="0">
                <a:latin typeface="RobotoRegular"/>
                <a:cs typeface="RobotoRegular"/>
              </a:rPr>
              <a:t>&amp; for </a:t>
            </a:r>
            <a:r>
              <a:rPr sz="3050" spc="5" dirty="0">
                <a:latin typeface="RobotoRegular"/>
                <a:cs typeface="RobotoRegular"/>
              </a:rPr>
              <a:t>patients  </a:t>
            </a:r>
            <a:r>
              <a:rPr sz="3050" spc="15" dirty="0">
                <a:latin typeface="RobotoRegular"/>
                <a:cs typeface="RobotoRegular"/>
              </a:rPr>
              <a:t>with </a:t>
            </a:r>
            <a:r>
              <a:rPr sz="3050" spc="25" dirty="0">
                <a:latin typeface="RobotoRegular"/>
                <a:cs typeface="RobotoRegular"/>
              </a:rPr>
              <a:t>ESRD </a:t>
            </a:r>
            <a:r>
              <a:rPr sz="3050" dirty="0">
                <a:latin typeface="RobotoRegular"/>
                <a:cs typeface="RobotoRegular"/>
              </a:rPr>
              <a:t>who </a:t>
            </a:r>
            <a:r>
              <a:rPr sz="3050" spc="-5" dirty="0">
                <a:latin typeface="RobotoRegular"/>
                <a:cs typeface="RobotoRegular"/>
              </a:rPr>
              <a:t>require </a:t>
            </a:r>
            <a:r>
              <a:rPr sz="3050" spc="5" dirty="0">
                <a:latin typeface="RobotoRegular"/>
                <a:cs typeface="RobotoRegular"/>
              </a:rPr>
              <a:t>long </a:t>
            </a:r>
            <a:r>
              <a:rPr sz="3050" dirty="0">
                <a:latin typeface="RobotoRegular"/>
                <a:cs typeface="RobotoRegular"/>
              </a:rPr>
              <a:t>term </a:t>
            </a:r>
            <a:r>
              <a:rPr sz="3050" spc="15" dirty="0">
                <a:latin typeface="RobotoRegular"/>
                <a:cs typeface="RobotoRegular"/>
              </a:rPr>
              <a:t>or </a:t>
            </a:r>
            <a:r>
              <a:rPr sz="3050" spc="10" dirty="0">
                <a:latin typeface="RobotoRegular"/>
                <a:cs typeface="RobotoRegular"/>
              </a:rPr>
              <a:t>permanent  </a:t>
            </a:r>
            <a:r>
              <a:rPr sz="3050" dirty="0">
                <a:latin typeface="RobotoRegular"/>
                <a:cs typeface="RobotoRegular"/>
              </a:rPr>
              <a:t>dialysis/therapy</a:t>
            </a:r>
            <a:endParaRPr sz="3050">
              <a:latin typeface="RobotoRegular"/>
              <a:cs typeface="RobotoRegular"/>
            </a:endParaRPr>
          </a:p>
          <a:p>
            <a:pPr marL="3022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302895" algn="l"/>
              </a:tabLst>
            </a:pPr>
            <a:r>
              <a:rPr sz="3050" spc="35" dirty="0">
                <a:latin typeface="RobotoRegular"/>
                <a:cs typeface="RobotoRegular"/>
              </a:rPr>
              <a:t>Common </a:t>
            </a:r>
            <a:r>
              <a:rPr sz="3050" spc="20" dirty="0">
                <a:latin typeface="RobotoRegular"/>
                <a:cs typeface="RobotoRegular"/>
              </a:rPr>
              <a:t>components </a:t>
            </a:r>
            <a:r>
              <a:rPr sz="3050" spc="15" dirty="0">
                <a:latin typeface="RobotoRegular"/>
                <a:cs typeface="RobotoRegular"/>
              </a:rPr>
              <a:t>of hemodialysis</a:t>
            </a:r>
            <a:r>
              <a:rPr sz="3050" spc="-140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are:-</a:t>
            </a:r>
            <a:endParaRPr sz="3050">
              <a:latin typeface="RobotoRegular"/>
              <a:cs typeface="RobotoRegular"/>
            </a:endParaRPr>
          </a:p>
          <a:p>
            <a:pPr marL="806450" lvl="1" indent="-252095">
              <a:lnSpc>
                <a:spcPct val="100000"/>
              </a:lnSpc>
              <a:spcBef>
                <a:spcPts val="195"/>
              </a:spcBef>
              <a:buChar char="•"/>
              <a:tabLst>
                <a:tab pos="806450" algn="l"/>
              </a:tabLst>
            </a:pPr>
            <a:r>
              <a:rPr sz="2850" spc="-15" dirty="0">
                <a:latin typeface="RobotoRegular"/>
                <a:cs typeface="RobotoRegular"/>
              </a:rPr>
              <a:t>Dialyser</a:t>
            </a:r>
            <a:endParaRPr sz="2850">
              <a:latin typeface="RobotoRegular"/>
              <a:cs typeface="RobotoRegular"/>
            </a:endParaRPr>
          </a:p>
          <a:p>
            <a:pPr marL="806450" lvl="1" indent="-252095">
              <a:lnSpc>
                <a:spcPct val="100000"/>
              </a:lnSpc>
              <a:spcBef>
                <a:spcPts val="105"/>
              </a:spcBef>
              <a:buChar char="•"/>
              <a:tabLst>
                <a:tab pos="806450" algn="l"/>
              </a:tabLst>
            </a:pPr>
            <a:r>
              <a:rPr sz="2850" dirty="0">
                <a:latin typeface="RobotoRegular"/>
                <a:cs typeface="RobotoRegular"/>
              </a:rPr>
              <a:t>Clot </a:t>
            </a:r>
            <a:r>
              <a:rPr sz="2850" spc="10" dirty="0">
                <a:latin typeface="RobotoRegular"/>
                <a:cs typeface="RobotoRegular"/>
              </a:rPr>
              <a:t>&amp; </a:t>
            </a:r>
            <a:r>
              <a:rPr sz="2850" spc="15" dirty="0">
                <a:latin typeface="RobotoRegular"/>
                <a:cs typeface="RobotoRegular"/>
              </a:rPr>
              <a:t>bubble</a:t>
            </a:r>
            <a:r>
              <a:rPr sz="2850" spc="-95" dirty="0">
                <a:latin typeface="RobotoRegular"/>
                <a:cs typeface="RobotoRegular"/>
              </a:rPr>
              <a:t> </a:t>
            </a:r>
            <a:r>
              <a:rPr sz="2850" spc="-10" dirty="0">
                <a:latin typeface="RobotoRegular"/>
                <a:cs typeface="RobotoRegular"/>
              </a:rPr>
              <a:t>trap</a:t>
            </a:r>
            <a:endParaRPr sz="2850">
              <a:latin typeface="RobotoRegular"/>
              <a:cs typeface="RobotoRegular"/>
            </a:endParaRPr>
          </a:p>
          <a:p>
            <a:pPr marL="806450" lvl="1" indent="-252095">
              <a:lnSpc>
                <a:spcPct val="100000"/>
              </a:lnSpc>
              <a:spcBef>
                <a:spcPts val="110"/>
              </a:spcBef>
              <a:buChar char="•"/>
              <a:tabLst>
                <a:tab pos="806450" algn="l"/>
              </a:tabLst>
            </a:pPr>
            <a:r>
              <a:rPr sz="2850" dirty="0">
                <a:latin typeface="RobotoRegular"/>
                <a:cs typeface="RobotoRegular"/>
              </a:rPr>
              <a:t>Blood</a:t>
            </a:r>
            <a:r>
              <a:rPr sz="2850" spc="-15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pump</a:t>
            </a:r>
            <a:endParaRPr sz="2850">
              <a:latin typeface="RobotoRegular"/>
              <a:cs typeface="RobotoRegular"/>
            </a:endParaRPr>
          </a:p>
          <a:p>
            <a:pPr marL="806450" lvl="1" indent="-252095">
              <a:lnSpc>
                <a:spcPct val="100000"/>
              </a:lnSpc>
              <a:spcBef>
                <a:spcPts val="105"/>
              </a:spcBef>
              <a:buChar char="•"/>
              <a:tabLst>
                <a:tab pos="806450" algn="l"/>
              </a:tabLst>
            </a:pPr>
            <a:r>
              <a:rPr sz="2850" spc="-5" dirty="0">
                <a:latin typeface="RobotoRegular"/>
                <a:cs typeface="RobotoRegular"/>
              </a:rPr>
              <a:t>BP</a:t>
            </a:r>
            <a:r>
              <a:rPr sz="2850" spc="-9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monitor</a:t>
            </a:r>
            <a:endParaRPr sz="2850">
              <a:latin typeface="RobotoRegular"/>
              <a:cs typeface="RobotoRegular"/>
            </a:endParaRPr>
          </a:p>
          <a:p>
            <a:pPr marL="806450" lvl="1" indent="-252095">
              <a:lnSpc>
                <a:spcPct val="100000"/>
              </a:lnSpc>
              <a:spcBef>
                <a:spcPts val="105"/>
              </a:spcBef>
              <a:buChar char="•"/>
              <a:tabLst>
                <a:tab pos="806450" algn="l"/>
              </a:tabLst>
            </a:pPr>
            <a:r>
              <a:rPr sz="2850" spc="-15" dirty="0">
                <a:latin typeface="RobotoRegular"/>
                <a:cs typeface="RobotoRegular"/>
              </a:rPr>
              <a:t>Dialysate </a:t>
            </a:r>
            <a:r>
              <a:rPr sz="2850" spc="20" dirty="0">
                <a:latin typeface="RobotoRegular"/>
                <a:cs typeface="RobotoRegular"/>
              </a:rPr>
              <a:t>ﬂow</a:t>
            </a:r>
            <a:r>
              <a:rPr sz="2850" spc="-10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system</a:t>
            </a:r>
            <a:endParaRPr sz="2850">
              <a:latin typeface="RobotoRegular"/>
              <a:cs typeface="RobotoRegular"/>
            </a:endParaRPr>
          </a:p>
          <a:p>
            <a:pPr marL="806450" lvl="1" indent="-252095">
              <a:lnSpc>
                <a:spcPct val="100000"/>
              </a:lnSpc>
              <a:spcBef>
                <a:spcPts val="105"/>
              </a:spcBef>
              <a:buChar char="•"/>
              <a:tabLst>
                <a:tab pos="806450" algn="l"/>
              </a:tabLst>
            </a:pPr>
            <a:r>
              <a:rPr sz="2850" dirty="0">
                <a:latin typeface="RobotoRegular"/>
                <a:cs typeface="RobotoRegular"/>
              </a:rPr>
              <a:t>Blood</a:t>
            </a:r>
            <a:r>
              <a:rPr sz="2850" spc="-15" dirty="0">
                <a:latin typeface="RobotoRegular"/>
                <a:cs typeface="RobotoRegular"/>
              </a:rPr>
              <a:t> lines</a:t>
            </a:r>
            <a:endParaRPr sz="2850">
              <a:latin typeface="RobotoRegular"/>
              <a:cs typeface="RobotoRegular"/>
            </a:endParaRPr>
          </a:p>
          <a:p>
            <a:pPr marL="806450" lvl="1" indent="-252095">
              <a:lnSpc>
                <a:spcPct val="100000"/>
              </a:lnSpc>
              <a:spcBef>
                <a:spcPts val="105"/>
              </a:spcBef>
              <a:buChar char="•"/>
              <a:tabLst>
                <a:tab pos="806450" algn="l"/>
              </a:tabLst>
            </a:pPr>
            <a:r>
              <a:rPr sz="2850" spc="15" dirty="0">
                <a:latin typeface="RobotoRegular"/>
                <a:cs typeface="RobotoRegular"/>
              </a:rPr>
              <a:t>Heparin</a:t>
            </a:r>
            <a:r>
              <a:rPr sz="2850" spc="-90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pump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209" y="148504"/>
            <a:ext cx="160337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u="heavy" dirty="0">
                <a:uFill>
                  <a:solidFill>
                    <a:srgbClr val="000000"/>
                  </a:solidFill>
                </a:uFill>
              </a:rPr>
              <a:t>Dialyser:-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222109" y="484350"/>
            <a:ext cx="9683750" cy="687705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02260" marR="43180" indent="-252095">
              <a:lnSpc>
                <a:spcPct val="86100"/>
              </a:lnSpc>
              <a:spcBef>
                <a:spcPts val="905"/>
              </a:spcBef>
              <a:buChar char="•"/>
              <a:tabLst>
                <a:tab pos="302895" algn="l"/>
              </a:tabLst>
            </a:pPr>
            <a:r>
              <a:rPr sz="3050" spc="-245" dirty="0">
                <a:latin typeface="RobotoRegular"/>
                <a:cs typeface="RobotoRegular"/>
              </a:rPr>
              <a:t>Th</a:t>
            </a:r>
            <a:r>
              <a:rPr sz="7275" spc="-367" baseline="-19473" dirty="0">
                <a:latin typeface="RobotoRegular"/>
                <a:cs typeface="RobotoRegular"/>
              </a:rPr>
              <a:t>.</a:t>
            </a:r>
            <a:r>
              <a:rPr sz="3050" spc="-245" dirty="0">
                <a:latin typeface="RobotoRegular"/>
                <a:cs typeface="RobotoRegular"/>
              </a:rPr>
              <a:t>ey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15" dirty="0">
                <a:latin typeface="RobotoRegular"/>
                <a:cs typeface="RobotoRegular"/>
              </a:rPr>
              <a:t>hollow </a:t>
            </a:r>
            <a:r>
              <a:rPr sz="3050" spc="40" dirty="0">
                <a:latin typeface="RobotoRegular"/>
                <a:cs typeface="RobotoRegular"/>
              </a:rPr>
              <a:t>ﬁber </a:t>
            </a:r>
            <a:r>
              <a:rPr sz="3050" spc="35" dirty="0">
                <a:latin typeface="RobotoRegular"/>
                <a:cs typeface="RobotoRegular"/>
              </a:rPr>
              <a:t>devices </a:t>
            </a:r>
            <a:r>
              <a:rPr sz="3050" dirty="0">
                <a:latin typeface="RobotoRegular"/>
                <a:cs typeface="RobotoRegular"/>
              </a:rPr>
              <a:t>containing </a:t>
            </a:r>
            <a:r>
              <a:rPr sz="3050" spc="-10" dirty="0">
                <a:latin typeface="RobotoRegular"/>
                <a:cs typeface="RobotoRegular"/>
              </a:rPr>
              <a:t>thousands </a:t>
            </a:r>
            <a:r>
              <a:rPr sz="3050" spc="15" dirty="0">
                <a:latin typeface="RobotoRegular"/>
                <a:cs typeface="RobotoRegular"/>
              </a:rPr>
              <a:t>of  </a:t>
            </a:r>
            <a:r>
              <a:rPr sz="3050" dirty="0">
                <a:latin typeface="RobotoRegular"/>
                <a:cs typeface="RobotoRegular"/>
              </a:rPr>
              <a:t>tiny </a:t>
            </a:r>
            <a:r>
              <a:rPr sz="3050" spc="15" dirty="0">
                <a:latin typeface="RobotoRegular"/>
                <a:cs typeface="RobotoRegular"/>
              </a:rPr>
              <a:t>cellophane </a:t>
            </a:r>
            <a:r>
              <a:rPr sz="3050" spc="5" dirty="0">
                <a:latin typeface="RobotoRegular"/>
                <a:cs typeface="RobotoRegular"/>
              </a:rPr>
              <a:t>tubules </a:t>
            </a:r>
            <a:r>
              <a:rPr sz="3050" spc="-10" dirty="0">
                <a:latin typeface="RobotoRegular"/>
                <a:cs typeface="RobotoRegular"/>
              </a:rPr>
              <a:t>that </a:t>
            </a:r>
            <a:r>
              <a:rPr sz="3050" spc="15" dirty="0">
                <a:latin typeface="RobotoRegular"/>
                <a:cs typeface="RobotoRegular"/>
              </a:rPr>
              <a:t>act </a:t>
            </a:r>
            <a:r>
              <a:rPr sz="3050" dirty="0">
                <a:latin typeface="RobotoRegular"/>
                <a:cs typeface="RobotoRegular"/>
              </a:rPr>
              <a:t>as </a:t>
            </a:r>
            <a:r>
              <a:rPr sz="3050" spc="20" dirty="0">
                <a:latin typeface="RobotoRegular"/>
                <a:cs typeface="RobotoRegular"/>
              </a:rPr>
              <a:t>semi </a:t>
            </a:r>
            <a:r>
              <a:rPr sz="3050" spc="25" dirty="0">
                <a:latin typeface="RobotoRegular"/>
                <a:cs typeface="RobotoRegular"/>
              </a:rPr>
              <a:t>permeable  </a:t>
            </a:r>
            <a:r>
              <a:rPr sz="3050" spc="5" dirty="0">
                <a:latin typeface="RobotoRegular"/>
                <a:cs typeface="RobotoRegular"/>
              </a:rPr>
              <a:t>membranes, </a:t>
            </a:r>
            <a:r>
              <a:rPr sz="3050" spc="15" dirty="0">
                <a:latin typeface="RobotoRegular"/>
                <a:cs typeface="RobotoRegular"/>
              </a:rPr>
              <a:t>replacing </a:t>
            </a:r>
            <a:r>
              <a:rPr sz="3050" spc="-10" dirty="0">
                <a:latin typeface="RobotoRegular"/>
                <a:cs typeface="RobotoRegular"/>
              </a:rPr>
              <a:t>the renal </a:t>
            </a:r>
            <a:r>
              <a:rPr sz="3050" spc="20" dirty="0">
                <a:latin typeface="RobotoRegular"/>
                <a:cs typeface="RobotoRegular"/>
              </a:rPr>
              <a:t>glomeruli &amp;</a:t>
            </a:r>
            <a:r>
              <a:rPr sz="3050" spc="140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tubules.</a:t>
            </a:r>
            <a:endParaRPr sz="3050">
              <a:latin typeface="RobotoRegular"/>
              <a:cs typeface="RobotoRegular"/>
            </a:endParaRPr>
          </a:p>
          <a:p>
            <a:pPr marL="302260" marR="1826895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302895" algn="l"/>
              </a:tabLst>
            </a:pPr>
            <a:r>
              <a:rPr sz="3050" spc="10" dirty="0">
                <a:latin typeface="RobotoRegular"/>
                <a:cs typeface="RobotoRegular"/>
              </a:rPr>
              <a:t>The </a:t>
            </a:r>
            <a:r>
              <a:rPr sz="3050" spc="25" dirty="0">
                <a:latin typeface="RobotoRegular"/>
                <a:cs typeface="RobotoRegular"/>
              </a:rPr>
              <a:t>blood </a:t>
            </a:r>
            <a:r>
              <a:rPr sz="3050" spc="20" dirty="0">
                <a:latin typeface="RobotoRegular"/>
                <a:cs typeface="RobotoRegular"/>
              </a:rPr>
              <a:t>ﬂows </a:t>
            </a:r>
            <a:r>
              <a:rPr sz="3050" spc="-5" dirty="0">
                <a:latin typeface="RobotoRegular"/>
                <a:cs typeface="RobotoRegular"/>
              </a:rPr>
              <a:t>through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tubules </a:t>
            </a:r>
            <a:r>
              <a:rPr sz="3050" spc="10" dirty="0">
                <a:latin typeface="RobotoRegular"/>
                <a:cs typeface="RobotoRegular"/>
              </a:rPr>
              <a:t>while </a:t>
            </a:r>
            <a:r>
              <a:rPr sz="3050" spc="15" dirty="0">
                <a:latin typeface="RobotoRegular"/>
                <a:cs typeface="RobotoRegular"/>
              </a:rPr>
              <a:t>a  </a:t>
            </a:r>
            <a:r>
              <a:rPr sz="3050" spc="5" dirty="0">
                <a:latin typeface="RobotoRegular"/>
                <a:cs typeface="RobotoRegular"/>
              </a:rPr>
              <a:t>solution(dialysate) </a:t>
            </a:r>
            <a:r>
              <a:rPr sz="3050" spc="10" dirty="0">
                <a:latin typeface="RobotoRegular"/>
                <a:cs typeface="RobotoRegular"/>
              </a:rPr>
              <a:t>circulates</a:t>
            </a:r>
            <a:r>
              <a:rPr sz="3050" spc="15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around.</a:t>
            </a:r>
            <a:endParaRPr sz="3050">
              <a:latin typeface="RobotoRegular"/>
              <a:cs typeface="RobotoRegular"/>
            </a:endParaRPr>
          </a:p>
          <a:p>
            <a:pPr marL="302260" marR="1021080" indent="-252095" algn="just">
              <a:lnSpc>
                <a:spcPts val="3310"/>
              </a:lnSpc>
              <a:spcBef>
                <a:spcPts val="1095"/>
              </a:spcBef>
              <a:buChar char="•"/>
              <a:tabLst>
                <a:tab pos="302895" algn="l"/>
              </a:tabLst>
            </a:pPr>
            <a:r>
              <a:rPr sz="3050" spc="10" dirty="0">
                <a:latin typeface="RobotoRegular"/>
                <a:cs typeface="RobotoRegular"/>
              </a:rPr>
              <a:t>The exchange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dirty="0">
                <a:latin typeface="RobotoRegular"/>
                <a:cs typeface="RobotoRegular"/>
              </a:rPr>
              <a:t>wastes </a:t>
            </a:r>
            <a:r>
              <a:rPr sz="3050" spc="10" dirty="0">
                <a:latin typeface="RobotoRegular"/>
                <a:cs typeface="RobotoRegular"/>
              </a:rPr>
              <a:t>from </a:t>
            </a:r>
            <a:r>
              <a:rPr sz="3050" spc="25" dirty="0">
                <a:latin typeface="RobotoRegular"/>
                <a:cs typeface="RobotoRegular"/>
              </a:rPr>
              <a:t>blood </a:t>
            </a:r>
            <a:r>
              <a:rPr sz="3050" spc="5" dirty="0">
                <a:latin typeface="RobotoRegular"/>
                <a:cs typeface="RobotoRegular"/>
              </a:rPr>
              <a:t>to dialysate  </a:t>
            </a:r>
            <a:r>
              <a:rPr sz="3050" spc="10" dirty="0">
                <a:latin typeface="RobotoRegular"/>
                <a:cs typeface="RobotoRegular"/>
              </a:rPr>
              <a:t>occurs </a:t>
            </a:r>
            <a:r>
              <a:rPr sz="3050" spc="-5" dirty="0">
                <a:latin typeface="RobotoRegular"/>
                <a:cs typeface="RobotoRegular"/>
              </a:rPr>
              <a:t>through </a:t>
            </a:r>
            <a:r>
              <a:rPr sz="3050" spc="15" dirty="0">
                <a:latin typeface="RobotoRegular"/>
                <a:cs typeface="RobotoRegular"/>
              </a:rPr>
              <a:t>a </a:t>
            </a:r>
            <a:r>
              <a:rPr sz="3050" spc="25" dirty="0">
                <a:latin typeface="RobotoRegular"/>
                <a:cs typeface="RobotoRegular"/>
              </a:rPr>
              <a:t>semi-permeable </a:t>
            </a:r>
            <a:r>
              <a:rPr sz="3050" spc="5" dirty="0">
                <a:latin typeface="RobotoRegular"/>
                <a:cs typeface="RobotoRegular"/>
              </a:rPr>
              <a:t>membrane </a:t>
            </a:r>
            <a:r>
              <a:rPr sz="3050" spc="15" dirty="0">
                <a:latin typeface="RobotoRegular"/>
                <a:cs typeface="RobotoRegular"/>
              </a:rPr>
              <a:t>of  </a:t>
            </a:r>
            <a:r>
              <a:rPr sz="3050" dirty="0">
                <a:latin typeface="RobotoRegular"/>
                <a:cs typeface="RobotoRegular"/>
              </a:rPr>
              <a:t>tubules.</a:t>
            </a:r>
            <a:endParaRPr sz="3050">
              <a:latin typeface="RobotoRegular"/>
              <a:cs typeface="RobotoRegular"/>
            </a:endParaRPr>
          </a:p>
          <a:p>
            <a:pPr marL="302260" marR="60960" indent="-252095" algn="just">
              <a:lnSpc>
                <a:spcPts val="3310"/>
              </a:lnSpc>
              <a:spcBef>
                <a:spcPts val="1085"/>
              </a:spcBef>
              <a:buChar char="•"/>
              <a:tabLst>
                <a:tab pos="302895" algn="l"/>
              </a:tabLst>
            </a:pPr>
            <a:r>
              <a:rPr sz="3050" dirty="0">
                <a:latin typeface="RobotoRegular"/>
                <a:cs typeface="RobotoRegular"/>
              </a:rPr>
              <a:t>Because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5" dirty="0">
                <a:latin typeface="RobotoRegular"/>
                <a:cs typeface="RobotoRegular"/>
              </a:rPr>
              <a:t>cost, dialysers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-5" dirty="0">
                <a:latin typeface="RobotoRegular"/>
                <a:cs typeface="RobotoRegular"/>
              </a:rPr>
              <a:t>reused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20" dirty="0">
                <a:latin typeface="RobotoRegular"/>
                <a:cs typeface="RobotoRegular"/>
              </a:rPr>
              <a:t>some </a:t>
            </a:r>
            <a:r>
              <a:rPr sz="3050" spc="5" dirty="0">
                <a:latin typeface="RobotoRegular"/>
                <a:cs typeface="RobotoRegular"/>
              </a:rPr>
              <a:t>centres  </a:t>
            </a:r>
            <a:r>
              <a:rPr sz="3050" spc="15" dirty="0">
                <a:latin typeface="RobotoRegular"/>
                <a:cs typeface="RobotoRegular"/>
              </a:rPr>
              <a:t>upon</a:t>
            </a:r>
            <a:r>
              <a:rPr sz="3050" spc="-4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sterilization.</a:t>
            </a:r>
            <a:endParaRPr sz="3050">
              <a:latin typeface="RobotoRegular"/>
              <a:cs typeface="RobotoRegular"/>
            </a:endParaRPr>
          </a:p>
          <a:p>
            <a:pPr marL="50800" algn="just">
              <a:lnSpc>
                <a:spcPct val="100000"/>
              </a:lnSpc>
              <a:spcBef>
                <a:spcPts val="695"/>
              </a:spcBef>
            </a:pPr>
            <a:r>
              <a:rPr sz="30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Blood</a:t>
            </a:r>
            <a:r>
              <a:rPr sz="3050" u="heavy" spc="3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305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lines:</a:t>
            </a:r>
            <a:endParaRPr sz="3050">
              <a:latin typeface="RobotoRegular"/>
              <a:cs typeface="RobotoRegular"/>
            </a:endParaRPr>
          </a:p>
          <a:p>
            <a:pPr marL="302260" marR="167005" indent="-252095">
              <a:lnSpc>
                <a:spcPts val="3310"/>
              </a:lnSpc>
              <a:spcBef>
                <a:spcPts val="1145"/>
              </a:spcBef>
              <a:buChar char="•"/>
              <a:tabLst>
                <a:tab pos="302895" algn="l"/>
              </a:tabLst>
            </a:pPr>
            <a:r>
              <a:rPr sz="3050" spc="-10" dirty="0">
                <a:latin typeface="RobotoRegular"/>
                <a:cs typeface="RobotoRegular"/>
              </a:rPr>
              <a:t>Are </a:t>
            </a:r>
            <a:r>
              <a:rPr sz="3050" spc="10" dirty="0">
                <a:latin typeface="RobotoRegular"/>
                <a:cs typeface="RobotoRegular"/>
              </a:rPr>
              <a:t>plastic </a:t>
            </a:r>
            <a:r>
              <a:rPr sz="3050" spc="-5" dirty="0">
                <a:latin typeface="RobotoRegular"/>
                <a:cs typeface="RobotoRegular"/>
              </a:rPr>
              <a:t>synthetic </a:t>
            </a:r>
            <a:r>
              <a:rPr sz="3050" spc="10" dirty="0">
                <a:latin typeface="RobotoRegular"/>
                <a:cs typeface="RobotoRegular"/>
              </a:rPr>
              <a:t>tubes </a:t>
            </a:r>
            <a:r>
              <a:rPr sz="3050" spc="15" dirty="0">
                <a:latin typeface="RobotoRegular"/>
                <a:cs typeface="RobotoRegular"/>
              </a:rPr>
              <a:t>which </a:t>
            </a:r>
            <a:r>
              <a:rPr sz="3050" spc="-5" dirty="0">
                <a:latin typeface="RobotoRegular"/>
                <a:cs typeface="RobotoRegular"/>
              </a:rPr>
              <a:t>take </a:t>
            </a:r>
            <a:r>
              <a:rPr sz="3050" spc="25" dirty="0">
                <a:latin typeface="RobotoRegular"/>
                <a:cs typeface="RobotoRegular"/>
              </a:rPr>
              <a:t>blood </a:t>
            </a:r>
            <a:r>
              <a:rPr sz="3050" spc="10" dirty="0">
                <a:latin typeface="RobotoRegular"/>
                <a:cs typeface="RobotoRegular"/>
              </a:rPr>
              <a:t>from </a:t>
            </a:r>
            <a:r>
              <a:rPr sz="3050" spc="-10" dirty="0">
                <a:latin typeface="RobotoRegular"/>
                <a:cs typeface="RobotoRegular"/>
              </a:rPr>
              <a:t>the  </a:t>
            </a:r>
            <a:r>
              <a:rPr sz="3050" spc="10" dirty="0">
                <a:latin typeface="RobotoRegular"/>
                <a:cs typeface="RobotoRegular"/>
              </a:rPr>
              <a:t>patient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dialyser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spc="25" dirty="0">
                <a:latin typeface="RobotoRegular"/>
                <a:cs typeface="RobotoRegular"/>
              </a:rPr>
              <a:t>back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patient. </a:t>
            </a:r>
            <a:r>
              <a:rPr sz="3050" spc="15" dirty="0">
                <a:latin typeface="RobotoRegular"/>
                <a:cs typeface="RobotoRegular"/>
              </a:rPr>
              <a:t>They </a:t>
            </a:r>
            <a:r>
              <a:rPr sz="3050" spc="-15" dirty="0">
                <a:latin typeface="RobotoRegular"/>
                <a:cs typeface="RobotoRegular"/>
              </a:rPr>
              <a:t>are  </a:t>
            </a:r>
            <a:r>
              <a:rPr sz="3050" spc="15" dirty="0">
                <a:latin typeface="RobotoRegular"/>
                <a:cs typeface="RobotoRegular"/>
              </a:rPr>
              <a:t>discarded </a:t>
            </a:r>
            <a:r>
              <a:rPr sz="3050" spc="10" dirty="0">
                <a:latin typeface="RobotoRegular"/>
                <a:cs typeface="RobotoRegular"/>
              </a:rPr>
              <a:t>once</a:t>
            </a:r>
            <a:r>
              <a:rPr sz="3050" spc="4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used.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65" y="703175"/>
            <a:ext cx="1879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dirty="0">
                <a:latin typeface="RobotoRegular"/>
                <a:cs typeface="RobotoRegular"/>
              </a:rPr>
              <a:t>.</a:t>
            </a:r>
            <a:endParaRPr sz="4850">
              <a:latin typeface="RobotoRegular"/>
              <a:cs typeface="RobotoRegular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33" y="419811"/>
            <a:ext cx="9739630" cy="6933565"/>
            <a:chOff x="4233" y="419811"/>
            <a:chExt cx="9739630" cy="6933565"/>
          </a:xfrm>
        </p:grpSpPr>
        <p:sp>
          <p:nvSpPr>
            <p:cNvPr id="4" name="object 4"/>
            <p:cNvSpPr/>
            <p:nvPr/>
          </p:nvSpPr>
          <p:spPr>
            <a:xfrm>
              <a:off x="4233" y="419811"/>
              <a:ext cx="9739490" cy="68848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5450" y="7048499"/>
              <a:ext cx="1612900" cy="304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170" y="232465"/>
            <a:ext cx="223393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u="heavy" spc="10" dirty="0">
                <a:uFill>
                  <a:solidFill>
                    <a:srgbClr val="000000"/>
                  </a:solidFill>
                </a:uFill>
              </a:rPr>
              <a:t>Blood</a:t>
            </a:r>
            <a:r>
              <a:rPr sz="3050" u="heavy" spc="-3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050" u="heavy" spc="30" dirty="0">
                <a:uFill>
                  <a:solidFill>
                    <a:srgbClr val="000000"/>
                  </a:solidFill>
                </a:uFill>
              </a:rPr>
              <a:t>pump: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318770" y="568310"/>
            <a:ext cx="943038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9560" indent="-252095">
              <a:lnSpc>
                <a:spcPct val="100000"/>
              </a:lnSpc>
              <a:spcBef>
                <a:spcPts val="95"/>
              </a:spcBef>
              <a:buChar char="•"/>
              <a:tabLst>
                <a:tab pos="290195" algn="l"/>
              </a:tabLst>
            </a:pPr>
            <a:r>
              <a:rPr sz="3050" spc="-160" dirty="0">
                <a:latin typeface="RobotoRegular"/>
                <a:cs typeface="RobotoRegular"/>
              </a:rPr>
              <a:t>C</a:t>
            </a:r>
            <a:r>
              <a:rPr sz="7275" spc="-240" baseline="-12027" dirty="0">
                <a:latin typeface="RobotoRegular"/>
                <a:cs typeface="RobotoRegular"/>
              </a:rPr>
              <a:t>.</a:t>
            </a:r>
            <a:r>
              <a:rPr sz="3050" spc="-160" dirty="0">
                <a:latin typeface="RobotoRegular"/>
                <a:cs typeface="RobotoRegular"/>
              </a:rPr>
              <a:t>reates </a:t>
            </a:r>
            <a:r>
              <a:rPr sz="3050" spc="15" dirty="0">
                <a:latin typeface="RobotoRegular"/>
                <a:cs typeface="RobotoRegular"/>
              </a:rPr>
              <a:t>a </a:t>
            </a:r>
            <a:r>
              <a:rPr sz="3050" spc="5" dirty="0">
                <a:latin typeface="RobotoRegular"/>
                <a:cs typeface="RobotoRegular"/>
              </a:rPr>
              <a:t>suction </a:t>
            </a:r>
            <a:r>
              <a:rPr sz="3050" spc="15" dirty="0">
                <a:latin typeface="RobotoRegular"/>
                <a:cs typeface="RobotoRegular"/>
              </a:rPr>
              <a:t>force </a:t>
            </a:r>
            <a:r>
              <a:rPr sz="3050" spc="-10" dirty="0">
                <a:latin typeface="RobotoRegular"/>
                <a:cs typeface="RobotoRegular"/>
              </a:rPr>
              <a:t>that </a:t>
            </a:r>
            <a:r>
              <a:rPr sz="3050" spc="10" dirty="0">
                <a:latin typeface="RobotoRegular"/>
                <a:cs typeface="RobotoRegular"/>
              </a:rPr>
              <a:t>circulates </a:t>
            </a:r>
            <a:r>
              <a:rPr sz="3050" spc="25" dirty="0">
                <a:latin typeface="RobotoRegular"/>
                <a:cs typeface="RobotoRegular"/>
              </a:rPr>
              <a:t>blood</a:t>
            </a:r>
            <a:r>
              <a:rPr sz="3050" spc="100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through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170" y="1122449"/>
            <a:ext cx="9202420" cy="3524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517640" indent="251460">
              <a:lnSpc>
                <a:spcPct val="120400"/>
              </a:lnSpc>
              <a:spcBef>
                <a:spcPts val="90"/>
              </a:spcBef>
            </a:pPr>
            <a:r>
              <a:rPr sz="3050" spc="-35" dirty="0">
                <a:latin typeface="RobotoRegular"/>
                <a:cs typeface="RobotoRegular"/>
              </a:rPr>
              <a:t>h</a:t>
            </a:r>
            <a:r>
              <a:rPr sz="3050" spc="35" dirty="0">
                <a:latin typeface="RobotoRegular"/>
                <a:cs typeface="RobotoRegular"/>
              </a:rPr>
              <a:t>e</a:t>
            </a:r>
            <a:r>
              <a:rPr sz="3050" spc="75" dirty="0">
                <a:latin typeface="RobotoRegular"/>
                <a:cs typeface="RobotoRegular"/>
              </a:rPr>
              <a:t>m</a:t>
            </a:r>
            <a:r>
              <a:rPr sz="3050" spc="20" dirty="0">
                <a:latin typeface="RobotoRegular"/>
                <a:cs typeface="RobotoRegular"/>
              </a:rPr>
              <a:t>o</a:t>
            </a:r>
            <a:r>
              <a:rPr sz="3050" spc="35" dirty="0">
                <a:latin typeface="RobotoRegular"/>
                <a:cs typeface="RobotoRegular"/>
              </a:rPr>
              <a:t>d</a:t>
            </a:r>
            <a:r>
              <a:rPr sz="3050" spc="30" dirty="0">
                <a:latin typeface="RobotoRegular"/>
                <a:cs typeface="RobotoRegular"/>
              </a:rPr>
              <a:t>i</a:t>
            </a:r>
            <a:r>
              <a:rPr sz="3050" spc="-15" dirty="0">
                <a:latin typeface="RobotoRegular"/>
                <a:cs typeface="RobotoRegular"/>
              </a:rPr>
              <a:t>a</a:t>
            </a:r>
            <a:r>
              <a:rPr sz="3050" spc="30" dirty="0">
                <a:latin typeface="RobotoRegular"/>
                <a:cs typeface="RobotoRegular"/>
              </a:rPr>
              <a:t>l</a:t>
            </a:r>
            <a:r>
              <a:rPr sz="3050" spc="-15" dirty="0">
                <a:latin typeface="RobotoRegular"/>
                <a:cs typeface="RobotoRegular"/>
              </a:rPr>
              <a:t>y</a:t>
            </a:r>
            <a:r>
              <a:rPr sz="3050" spc="-35" dirty="0">
                <a:latin typeface="RobotoRegular"/>
                <a:cs typeface="RobotoRegular"/>
              </a:rPr>
              <a:t>s</a:t>
            </a:r>
            <a:r>
              <a:rPr sz="3050" spc="35" dirty="0">
                <a:latin typeface="RobotoRegular"/>
                <a:cs typeface="RobotoRegular"/>
              </a:rPr>
              <a:t>e</a:t>
            </a:r>
            <a:r>
              <a:rPr sz="3050" spc="-265" dirty="0">
                <a:latin typeface="RobotoRegular"/>
                <a:cs typeface="RobotoRegular"/>
              </a:rPr>
              <a:t>r</a:t>
            </a:r>
            <a:r>
              <a:rPr sz="3050" spc="10" dirty="0">
                <a:latin typeface="RobotoRegular"/>
                <a:cs typeface="RobotoRegular"/>
              </a:rPr>
              <a:t>.  </a:t>
            </a:r>
            <a:r>
              <a:rPr sz="3050" u="heavy" spc="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Heparin</a:t>
            </a:r>
            <a:r>
              <a:rPr sz="3050" u="heavy" spc="-7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3050" u="heavy" spc="3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pump:</a:t>
            </a:r>
            <a:endParaRPr sz="3050">
              <a:latin typeface="RobotoRegular"/>
              <a:cs typeface="RobotoRegular"/>
            </a:endParaRPr>
          </a:p>
          <a:p>
            <a:pPr marL="264160" marR="286385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35" dirty="0">
                <a:latin typeface="RobotoRegular"/>
                <a:cs typeface="RobotoRegular"/>
              </a:rPr>
              <a:t>In </a:t>
            </a:r>
            <a:r>
              <a:rPr sz="3050" spc="25" dirty="0">
                <a:latin typeface="RobotoRegular"/>
                <a:cs typeface="RobotoRegular"/>
              </a:rPr>
              <a:t>blood </a:t>
            </a:r>
            <a:r>
              <a:rPr sz="3050" spc="-10" dirty="0">
                <a:latin typeface="RobotoRegular"/>
                <a:cs typeface="RobotoRegular"/>
              </a:rPr>
              <a:t>that has </a:t>
            </a:r>
            <a:r>
              <a:rPr sz="3050" spc="40" dirty="0">
                <a:latin typeface="RobotoRegular"/>
                <a:cs typeface="RobotoRegular"/>
              </a:rPr>
              <a:t>come </a:t>
            </a:r>
            <a:r>
              <a:rPr sz="3050" dirty="0">
                <a:latin typeface="RobotoRegular"/>
                <a:cs typeface="RobotoRegular"/>
              </a:rPr>
              <a:t>into </a:t>
            </a:r>
            <a:r>
              <a:rPr sz="3050" spc="10" dirty="0">
                <a:latin typeface="RobotoRegular"/>
                <a:cs typeface="RobotoRegular"/>
              </a:rPr>
              <a:t>contact </a:t>
            </a:r>
            <a:r>
              <a:rPr sz="3050" spc="15" dirty="0">
                <a:latin typeface="RobotoRegular"/>
                <a:cs typeface="RobotoRegular"/>
              </a:rPr>
              <a:t>with</a:t>
            </a:r>
            <a:r>
              <a:rPr sz="3050" spc="-150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synthetic  </a:t>
            </a:r>
            <a:r>
              <a:rPr sz="3050" spc="10" dirty="0">
                <a:latin typeface="RobotoRegular"/>
                <a:cs typeface="RobotoRegular"/>
              </a:rPr>
              <a:t>material, clotting </a:t>
            </a:r>
            <a:r>
              <a:rPr sz="3050" spc="20" dirty="0">
                <a:latin typeface="RobotoRegular"/>
                <a:cs typeface="RobotoRegular"/>
              </a:rPr>
              <a:t>is</a:t>
            </a:r>
            <a:r>
              <a:rPr sz="3050" spc="5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likely.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095"/>
              </a:spcBef>
              <a:buChar char="•"/>
              <a:tabLst>
                <a:tab pos="264795" algn="l"/>
              </a:tabLst>
            </a:pPr>
            <a:r>
              <a:rPr sz="3050" spc="-20" dirty="0">
                <a:latin typeface="RobotoRegular"/>
                <a:cs typeface="RobotoRegular"/>
              </a:rPr>
              <a:t>To </a:t>
            </a:r>
            <a:r>
              <a:rPr sz="3050" spc="15" dirty="0">
                <a:latin typeface="RobotoRegular"/>
                <a:cs typeface="RobotoRegular"/>
              </a:rPr>
              <a:t>prevent </a:t>
            </a:r>
            <a:r>
              <a:rPr sz="3050" dirty="0">
                <a:latin typeface="RobotoRegular"/>
                <a:cs typeface="RobotoRegular"/>
              </a:rPr>
              <a:t>this </a:t>
            </a:r>
            <a:r>
              <a:rPr sz="3050" spc="25" dirty="0">
                <a:latin typeface="RobotoRegular"/>
                <a:cs typeface="RobotoRegular"/>
              </a:rPr>
              <a:t>blood </a:t>
            </a:r>
            <a:r>
              <a:rPr sz="3050" spc="20" dirty="0">
                <a:latin typeface="RobotoRegular"/>
                <a:cs typeface="RobotoRegular"/>
              </a:rPr>
              <a:t>is injected </a:t>
            </a:r>
            <a:r>
              <a:rPr sz="3050" spc="15" dirty="0">
                <a:latin typeface="RobotoRegular"/>
                <a:cs typeface="RobotoRegular"/>
              </a:rPr>
              <a:t>with </a:t>
            </a:r>
            <a:r>
              <a:rPr sz="3050" spc="5" dirty="0">
                <a:latin typeface="RobotoRegular"/>
                <a:cs typeface="RobotoRegular"/>
              </a:rPr>
              <a:t>heparin</a:t>
            </a:r>
            <a:r>
              <a:rPr sz="3050" spc="-130" dirty="0">
                <a:latin typeface="RobotoRegular"/>
                <a:cs typeface="RobotoRegular"/>
              </a:rPr>
              <a:t> </a:t>
            </a:r>
            <a:r>
              <a:rPr sz="3050" spc="35" dirty="0">
                <a:latin typeface="RobotoRegular"/>
                <a:cs typeface="RobotoRegular"/>
              </a:rPr>
              <a:t>mixed  </a:t>
            </a:r>
            <a:r>
              <a:rPr sz="3050" spc="15" dirty="0">
                <a:latin typeface="RobotoRegular"/>
                <a:cs typeface="RobotoRegular"/>
              </a:rPr>
              <a:t>with </a:t>
            </a:r>
            <a:r>
              <a:rPr sz="3050" dirty="0">
                <a:latin typeface="RobotoRegular"/>
                <a:cs typeface="RobotoRegular"/>
              </a:rPr>
              <a:t>normal saline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15" dirty="0">
                <a:latin typeface="RobotoRegular"/>
                <a:cs typeface="RobotoRegular"/>
              </a:rPr>
              <a:t>ensure </a:t>
            </a:r>
            <a:r>
              <a:rPr sz="3050" spc="20" dirty="0">
                <a:latin typeface="RobotoRegular"/>
                <a:cs typeface="RobotoRegular"/>
              </a:rPr>
              <a:t>it </a:t>
            </a:r>
            <a:r>
              <a:rPr sz="3050" spc="-5" dirty="0">
                <a:latin typeface="RobotoRegular"/>
                <a:cs typeface="RobotoRegular"/>
              </a:rPr>
              <a:t>doesn’t </a:t>
            </a:r>
            <a:r>
              <a:rPr sz="3050" spc="25" dirty="0">
                <a:latin typeface="RobotoRegular"/>
                <a:cs typeface="RobotoRegular"/>
              </a:rPr>
              <a:t>clot in </a:t>
            </a:r>
            <a:r>
              <a:rPr sz="3050" spc="-10" dirty="0">
                <a:latin typeface="RobotoRegular"/>
                <a:cs typeface="RobotoRegular"/>
              </a:rPr>
              <a:t>the  </a:t>
            </a:r>
            <a:r>
              <a:rPr sz="3050" spc="25" dirty="0">
                <a:latin typeface="RobotoRegular"/>
                <a:cs typeface="RobotoRegular"/>
              </a:rPr>
              <a:t>blood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lines.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149" y="235825"/>
            <a:ext cx="2867025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u="heavy" spc="-15" dirty="0">
                <a:uFill>
                  <a:solidFill>
                    <a:srgbClr val="000000"/>
                  </a:solidFill>
                </a:uFill>
              </a:rPr>
              <a:t>Clot </a:t>
            </a:r>
            <a:r>
              <a:rPr sz="2750" u="heavy" dirty="0">
                <a:uFill>
                  <a:solidFill>
                    <a:srgbClr val="000000"/>
                  </a:solidFill>
                </a:uFill>
              </a:rPr>
              <a:t>&amp; bubble</a:t>
            </a:r>
            <a:r>
              <a:rPr sz="2750" u="heavy" spc="-10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750" u="heavy" spc="-10" dirty="0">
                <a:uFill>
                  <a:solidFill>
                    <a:srgbClr val="000000"/>
                  </a:solidFill>
                </a:uFill>
              </a:rPr>
              <a:t>trap:</a:t>
            </a:r>
            <a:endParaRPr sz="2750"/>
          </a:p>
        </p:txBody>
      </p:sp>
      <p:sp>
        <p:nvSpPr>
          <p:cNvPr id="3" name="object 3"/>
          <p:cNvSpPr txBox="1"/>
          <p:nvPr/>
        </p:nvSpPr>
        <p:spPr>
          <a:xfrm>
            <a:off x="335349" y="458722"/>
            <a:ext cx="9777095" cy="6315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050" indent="-210185">
              <a:lnSpc>
                <a:spcPct val="100000"/>
              </a:lnSpc>
              <a:spcBef>
                <a:spcPts val="95"/>
              </a:spcBef>
              <a:buChar char="•"/>
              <a:tabLst>
                <a:tab pos="273685" algn="l"/>
              </a:tabLst>
            </a:pPr>
            <a:r>
              <a:rPr sz="2750" spc="-280" dirty="0">
                <a:latin typeface="RobotoRegular"/>
                <a:cs typeface="RobotoRegular"/>
              </a:rPr>
              <a:t>T</a:t>
            </a:r>
            <a:r>
              <a:rPr sz="7275" spc="-419" baseline="-21764" dirty="0">
                <a:latin typeface="RobotoRegular"/>
                <a:cs typeface="RobotoRegular"/>
              </a:rPr>
              <a:t>.</a:t>
            </a:r>
            <a:r>
              <a:rPr sz="2750" spc="-280" dirty="0">
                <a:latin typeface="RobotoRegular"/>
                <a:cs typeface="RobotoRegular"/>
              </a:rPr>
              <a:t>rap </a:t>
            </a:r>
            <a:r>
              <a:rPr sz="2750" spc="20" dirty="0">
                <a:latin typeface="RobotoRegular"/>
                <a:cs typeface="RobotoRegular"/>
              </a:rPr>
              <a:t>and </a:t>
            </a:r>
            <a:r>
              <a:rPr sz="2750" spc="-15" dirty="0">
                <a:latin typeface="RobotoRegular"/>
                <a:cs typeface="RobotoRegular"/>
              </a:rPr>
              <a:t>prevent </a:t>
            </a:r>
            <a:r>
              <a:rPr sz="2750" spc="-5" dirty="0">
                <a:latin typeface="RobotoRegular"/>
                <a:cs typeface="RobotoRegular"/>
              </a:rPr>
              <a:t>embolising </a:t>
            </a:r>
            <a:r>
              <a:rPr sz="2750" dirty="0">
                <a:latin typeface="RobotoRegular"/>
                <a:cs typeface="RobotoRegular"/>
              </a:rPr>
              <a:t>the patient with </a:t>
            </a:r>
            <a:r>
              <a:rPr sz="2750" spc="10" dirty="0">
                <a:latin typeface="RobotoRegular"/>
                <a:cs typeface="RobotoRegular"/>
              </a:rPr>
              <a:t>air </a:t>
            </a:r>
            <a:r>
              <a:rPr sz="2750" spc="-15" dirty="0">
                <a:latin typeface="RobotoRegular"/>
                <a:cs typeface="RobotoRegular"/>
              </a:rPr>
              <a:t>or blood</a:t>
            </a:r>
            <a:r>
              <a:rPr sz="2750" spc="-475" dirty="0">
                <a:latin typeface="RobotoRegular"/>
                <a:cs typeface="RobotoRegular"/>
              </a:rPr>
              <a:t> </a:t>
            </a:r>
            <a:r>
              <a:rPr sz="2750" spc="-15" dirty="0">
                <a:latin typeface="RobotoRegular"/>
                <a:cs typeface="RobotoRegular"/>
              </a:rPr>
              <a:t>clot.</a:t>
            </a:r>
            <a:endParaRPr sz="2750">
              <a:latin typeface="RobotoRegular"/>
              <a:cs typeface="RobotoRegular"/>
            </a:endParaRPr>
          </a:p>
          <a:p>
            <a:pPr marL="273050" indent="-210185">
              <a:lnSpc>
                <a:spcPct val="100000"/>
              </a:lnSpc>
              <a:spcBef>
                <a:spcPts val="130"/>
              </a:spcBef>
              <a:buChar char="•"/>
              <a:tabLst>
                <a:tab pos="273685" algn="l"/>
              </a:tabLst>
            </a:pPr>
            <a:r>
              <a:rPr sz="2750" spc="10" dirty="0">
                <a:latin typeface="RobotoRegular"/>
                <a:cs typeface="RobotoRegular"/>
              </a:rPr>
              <a:t>It </a:t>
            </a:r>
            <a:r>
              <a:rPr sz="2750" spc="-15" dirty="0">
                <a:latin typeface="RobotoRegular"/>
                <a:cs typeface="RobotoRegular"/>
              </a:rPr>
              <a:t>ﬁlters blood </a:t>
            </a:r>
            <a:r>
              <a:rPr sz="2750" spc="20" dirty="0">
                <a:latin typeface="RobotoRegular"/>
                <a:cs typeface="RobotoRegular"/>
              </a:rPr>
              <a:t>and </a:t>
            </a:r>
            <a:r>
              <a:rPr sz="2750" dirty="0">
                <a:latin typeface="RobotoRegular"/>
                <a:cs typeface="RobotoRegular"/>
              </a:rPr>
              <a:t>allows </a:t>
            </a:r>
            <a:r>
              <a:rPr sz="2750" spc="20" dirty="0">
                <a:latin typeface="RobotoRegular"/>
                <a:cs typeface="RobotoRegular"/>
              </a:rPr>
              <a:t>any </a:t>
            </a:r>
            <a:r>
              <a:rPr sz="2750" spc="10" dirty="0">
                <a:latin typeface="RobotoRegular"/>
                <a:cs typeface="RobotoRegular"/>
              </a:rPr>
              <a:t>air </a:t>
            </a:r>
            <a:r>
              <a:rPr sz="2750" spc="-10" dirty="0">
                <a:latin typeface="RobotoRegular"/>
                <a:cs typeface="RobotoRegular"/>
              </a:rPr>
              <a:t>to</a:t>
            </a:r>
            <a:r>
              <a:rPr sz="2750" spc="-290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escape.</a:t>
            </a:r>
            <a:endParaRPr sz="2750">
              <a:latin typeface="RobotoRegular"/>
              <a:cs typeface="RobotoRegular"/>
            </a:endParaRPr>
          </a:p>
          <a:p>
            <a:pPr marL="63500">
              <a:lnSpc>
                <a:spcPct val="100000"/>
              </a:lnSpc>
              <a:spcBef>
                <a:spcPts val="550"/>
              </a:spcBef>
            </a:pPr>
            <a:r>
              <a:rPr sz="275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Dialysate </a:t>
            </a:r>
            <a:r>
              <a:rPr sz="2750" u="heavy" spc="-2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ﬂow</a:t>
            </a:r>
            <a:r>
              <a:rPr sz="2750" u="heavy" spc="-6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75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system:</a:t>
            </a:r>
            <a:endParaRPr sz="2750">
              <a:latin typeface="RobotoRegular"/>
              <a:cs typeface="RobotoRegular"/>
            </a:endParaRPr>
          </a:p>
          <a:p>
            <a:pPr marL="273050" marR="1082040" indent="-210185">
              <a:lnSpc>
                <a:spcPts val="2860"/>
              </a:lnSpc>
              <a:spcBef>
                <a:spcPts val="1010"/>
              </a:spcBef>
              <a:buChar char="•"/>
              <a:tabLst>
                <a:tab pos="273685" algn="l"/>
              </a:tabLst>
            </a:pPr>
            <a:r>
              <a:rPr sz="2750" dirty="0">
                <a:latin typeface="RobotoRegular"/>
                <a:cs typeface="RobotoRegular"/>
              </a:rPr>
              <a:t>System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spc="5" dirty="0">
                <a:latin typeface="RobotoRegular"/>
                <a:cs typeface="RobotoRegular"/>
              </a:rPr>
              <a:t>pump which takes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5" dirty="0">
                <a:latin typeface="RobotoRegular"/>
                <a:cs typeface="RobotoRegular"/>
              </a:rPr>
              <a:t>dialysate </a:t>
            </a:r>
            <a:r>
              <a:rPr sz="2750" spc="-10" dirty="0">
                <a:latin typeface="RobotoRegular"/>
                <a:cs typeface="RobotoRegular"/>
              </a:rPr>
              <a:t>through </a:t>
            </a:r>
            <a:r>
              <a:rPr sz="2750" dirty="0">
                <a:latin typeface="RobotoRegular"/>
                <a:cs typeface="RobotoRegular"/>
              </a:rPr>
              <a:t>the  dialyser </a:t>
            </a:r>
            <a:r>
              <a:rPr sz="2750" spc="-5" dirty="0">
                <a:latin typeface="RobotoRegular"/>
                <a:cs typeface="RobotoRegular"/>
              </a:rPr>
              <a:t>in </a:t>
            </a:r>
            <a:r>
              <a:rPr sz="2750" dirty="0">
                <a:latin typeface="RobotoRegular"/>
                <a:cs typeface="RobotoRegular"/>
              </a:rPr>
              <a:t>a </a:t>
            </a:r>
            <a:r>
              <a:rPr sz="2750" spc="-5" dirty="0">
                <a:latin typeface="RobotoRegular"/>
                <a:cs typeface="RobotoRegular"/>
              </a:rPr>
              <a:t>counter </a:t>
            </a:r>
            <a:r>
              <a:rPr sz="2750" dirty="0">
                <a:latin typeface="RobotoRegular"/>
                <a:cs typeface="RobotoRegular"/>
              </a:rPr>
              <a:t>– </a:t>
            </a:r>
            <a:r>
              <a:rPr sz="2750" spc="-15" dirty="0">
                <a:latin typeface="RobotoRegular"/>
                <a:cs typeface="RobotoRegular"/>
              </a:rPr>
              <a:t>current</a:t>
            </a:r>
            <a:r>
              <a:rPr sz="2750" spc="-229" dirty="0">
                <a:latin typeface="RobotoRegular"/>
                <a:cs typeface="RobotoRegular"/>
              </a:rPr>
              <a:t> </a:t>
            </a:r>
            <a:r>
              <a:rPr sz="2750" spc="-15" dirty="0">
                <a:latin typeface="RobotoRegular"/>
                <a:cs typeface="RobotoRegular"/>
              </a:rPr>
              <a:t>version.</a:t>
            </a:r>
            <a:endParaRPr sz="27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RobotoRegular"/>
              <a:buChar char="•"/>
            </a:pPr>
            <a:endParaRPr sz="4000">
              <a:latin typeface="RobotoRegular"/>
              <a:cs typeface="RobotoRegular"/>
            </a:endParaRPr>
          </a:p>
          <a:p>
            <a:pPr marL="273050" marR="168910" indent="-210185" algn="just">
              <a:lnSpc>
                <a:spcPts val="2860"/>
              </a:lnSpc>
              <a:buChar char="•"/>
              <a:tabLst>
                <a:tab pos="273685" algn="l"/>
              </a:tabLst>
            </a:pPr>
            <a:r>
              <a:rPr sz="2750" spc="-20" dirty="0">
                <a:latin typeface="RobotoRegular"/>
                <a:cs typeface="RobotoRegular"/>
              </a:rPr>
              <a:t>Treatment </a:t>
            </a:r>
            <a:r>
              <a:rPr sz="2750" spc="10" dirty="0">
                <a:latin typeface="RobotoRegular"/>
                <a:cs typeface="RobotoRegular"/>
              </a:rPr>
              <a:t>usually </a:t>
            </a:r>
            <a:r>
              <a:rPr sz="2750" spc="-15" dirty="0">
                <a:latin typeface="RobotoRegular"/>
                <a:cs typeface="RobotoRegular"/>
              </a:rPr>
              <a:t>occurs three </a:t>
            </a:r>
            <a:r>
              <a:rPr sz="2750" spc="-10" dirty="0">
                <a:latin typeface="RobotoRegular"/>
                <a:cs typeface="RobotoRegular"/>
              </a:rPr>
              <a:t>times </a:t>
            </a:r>
            <a:r>
              <a:rPr sz="2750" dirty="0">
                <a:latin typeface="RobotoRegular"/>
                <a:cs typeface="RobotoRegular"/>
              </a:rPr>
              <a:t>a </a:t>
            </a:r>
            <a:r>
              <a:rPr sz="2750" spc="-10" dirty="0">
                <a:latin typeface="RobotoRegular"/>
                <a:cs typeface="RobotoRegular"/>
              </a:rPr>
              <a:t>week </a:t>
            </a:r>
            <a:r>
              <a:rPr sz="2750" dirty="0">
                <a:latin typeface="RobotoRegular"/>
                <a:cs typeface="RobotoRegular"/>
              </a:rPr>
              <a:t>for 3 – 4 </a:t>
            </a:r>
            <a:r>
              <a:rPr sz="2750" spc="-10" dirty="0">
                <a:latin typeface="RobotoRegular"/>
                <a:cs typeface="RobotoRegular"/>
              </a:rPr>
              <a:t>hours  per treatment. </a:t>
            </a:r>
            <a:r>
              <a:rPr sz="2750" spc="10" dirty="0">
                <a:latin typeface="RobotoRegular"/>
                <a:cs typeface="RobotoRegular"/>
              </a:rPr>
              <a:t>The </a:t>
            </a:r>
            <a:r>
              <a:rPr sz="2750" spc="-25" dirty="0">
                <a:latin typeface="RobotoRegular"/>
                <a:cs typeface="RobotoRegular"/>
              </a:rPr>
              <a:t>body’s </a:t>
            </a:r>
            <a:r>
              <a:rPr sz="2750" spc="10" dirty="0">
                <a:latin typeface="RobotoRegular"/>
                <a:cs typeface="RobotoRegular"/>
              </a:rPr>
              <a:t>buffer </a:t>
            </a:r>
            <a:r>
              <a:rPr sz="2750" dirty="0">
                <a:latin typeface="RobotoRegular"/>
                <a:cs typeface="RobotoRegular"/>
              </a:rPr>
              <a:t>system </a:t>
            </a:r>
            <a:r>
              <a:rPr sz="2750" spc="-5" dirty="0">
                <a:latin typeface="RobotoRegular"/>
                <a:cs typeface="RobotoRegular"/>
              </a:rPr>
              <a:t>is </a:t>
            </a:r>
            <a:r>
              <a:rPr sz="2750" spc="5" dirty="0">
                <a:latin typeface="RobotoRegular"/>
                <a:cs typeface="RobotoRegular"/>
              </a:rPr>
              <a:t>maintained </a:t>
            </a:r>
            <a:r>
              <a:rPr sz="2750" spc="10" dirty="0">
                <a:latin typeface="RobotoRegular"/>
                <a:cs typeface="RobotoRegular"/>
              </a:rPr>
              <a:t>using  </a:t>
            </a:r>
            <a:r>
              <a:rPr sz="2750" dirty="0">
                <a:latin typeface="RobotoRegular"/>
                <a:cs typeface="RobotoRegular"/>
              </a:rPr>
              <a:t>a </a:t>
            </a:r>
            <a:r>
              <a:rPr sz="2750" spc="5" dirty="0">
                <a:latin typeface="RobotoRegular"/>
                <a:cs typeface="RobotoRegular"/>
              </a:rPr>
              <a:t>dialysate bath </a:t>
            </a:r>
            <a:r>
              <a:rPr sz="2750" spc="10" dirty="0">
                <a:latin typeface="RobotoRegular"/>
                <a:cs typeface="RobotoRegular"/>
              </a:rPr>
              <a:t>made up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spc="-5" dirty="0">
                <a:latin typeface="RobotoRegular"/>
                <a:cs typeface="RobotoRegular"/>
              </a:rPr>
              <a:t>bicarbonate </a:t>
            </a:r>
            <a:r>
              <a:rPr sz="2750" dirty="0">
                <a:latin typeface="RobotoRegular"/>
                <a:cs typeface="RobotoRegular"/>
              </a:rPr>
              <a:t>( </a:t>
            </a:r>
            <a:r>
              <a:rPr sz="2750" spc="-5" dirty="0">
                <a:latin typeface="RobotoRegular"/>
                <a:cs typeface="RobotoRegular"/>
              </a:rPr>
              <a:t>most common) </a:t>
            </a:r>
            <a:r>
              <a:rPr sz="2750" spc="-15" dirty="0">
                <a:latin typeface="RobotoRegular"/>
                <a:cs typeface="RobotoRegular"/>
              </a:rPr>
              <a:t>or  </a:t>
            </a:r>
            <a:r>
              <a:rPr sz="2750" dirty="0">
                <a:latin typeface="RobotoRegular"/>
                <a:cs typeface="RobotoRegular"/>
              </a:rPr>
              <a:t>acetate </a:t>
            </a:r>
            <a:r>
              <a:rPr sz="2750" spc="5" dirty="0">
                <a:latin typeface="RobotoRegular"/>
                <a:cs typeface="RobotoRegular"/>
              </a:rPr>
              <a:t>which </a:t>
            </a:r>
            <a:r>
              <a:rPr sz="2750" spc="-5" dirty="0">
                <a:latin typeface="RobotoRegular"/>
                <a:cs typeface="RobotoRegular"/>
              </a:rPr>
              <a:t>is metabolised </a:t>
            </a:r>
            <a:r>
              <a:rPr sz="2750" spc="-10" dirty="0">
                <a:latin typeface="RobotoRegular"/>
                <a:cs typeface="RobotoRegular"/>
              </a:rPr>
              <a:t>to </a:t>
            </a:r>
            <a:r>
              <a:rPr sz="2750" spc="-15" dirty="0">
                <a:latin typeface="RobotoRegular"/>
                <a:cs typeface="RobotoRegular"/>
              </a:rPr>
              <a:t>form</a:t>
            </a:r>
            <a:r>
              <a:rPr sz="2750" spc="-140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bicarbonate.</a:t>
            </a:r>
            <a:endParaRPr sz="2750">
              <a:latin typeface="RobotoRegular"/>
              <a:cs typeface="RobotoRegular"/>
            </a:endParaRPr>
          </a:p>
          <a:p>
            <a:pPr marL="273050" marR="412750" indent="-210185">
              <a:lnSpc>
                <a:spcPts val="2860"/>
              </a:lnSpc>
              <a:spcBef>
                <a:spcPts val="1005"/>
              </a:spcBef>
              <a:buChar char="•"/>
              <a:tabLst>
                <a:tab pos="273685" algn="l"/>
              </a:tabLst>
            </a:pPr>
            <a:r>
              <a:rPr sz="2750" spc="10" dirty="0">
                <a:latin typeface="RobotoRegular"/>
                <a:cs typeface="RobotoRegular"/>
              </a:rPr>
              <a:t>The </a:t>
            </a:r>
            <a:r>
              <a:rPr sz="2750" dirty="0">
                <a:latin typeface="RobotoRegular"/>
                <a:cs typeface="RobotoRegular"/>
              </a:rPr>
              <a:t>cleaned </a:t>
            </a:r>
            <a:r>
              <a:rPr sz="2750" spc="-15" dirty="0">
                <a:latin typeface="RobotoRegular"/>
                <a:cs typeface="RobotoRegular"/>
              </a:rPr>
              <a:t>blood </a:t>
            </a:r>
            <a:r>
              <a:rPr sz="2750" spc="-5" dirty="0">
                <a:latin typeface="RobotoRegular"/>
                <a:cs typeface="RobotoRegular"/>
              </a:rPr>
              <a:t>is </a:t>
            </a:r>
            <a:r>
              <a:rPr sz="2750" spc="-20" dirty="0">
                <a:latin typeface="RobotoRegular"/>
                <a:cs typeface="RobotoRegular"/>
              </a:rPr>
              <a:t>returned </a:t>
            </a:r>
            <a:r>
              <a:rPr sz="2750" spc="-10" dirty="0">
                <a:latin typeface="RobotoRegular"/>
                <a:cs typeface="RobotoRegular"/>
              </a:rPr>
              <a:t>to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10" dirty="0">
                <a:latin typeface="RobotoRegular"/>
                <a:cs typeface="RobotoRegular"/>
              </a:rPr>
              <a:t>body </a:t>
            </a:r>
            <a:r>
              <a:rPr sz="2750" spc="5" dirty="0">
                <a:latin typeface="RobotoRegular"/>
                <a:cs typeface="RobotoRegular"/>
              </a:rPr>
              <a:t>after </a:t>
            </a:r>
            <a:r>
              <a:rPr sz="2750" dirty="0">
                <a:latin typeface="RobotoRegular"/>
                <a:cs typeface="RobotoRegular"/>
              </a:rPr>
              <a:t>the</a:t>
            </a:r>
            <a:r>
              <a:rPr sz="2750" spc="-335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removal 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spc="15" dirty="0">
                <a:latin typeface="RobotoRegular"/>
                <a:cs typeface="RobotoRegular"/>
              </a:rPr>
              <a:t>many </a:t>
            </a:r>
            <a:r>
              <a:rPr sz="2750" spc="10" dirty="0">
                <a:latin typeface="RobotoRegular"/>
                <a:cs typeface="RobotoRegular"/>
              </a:rPr>
              <a:t>waste </a:t>
            </a:r>
            <a:r>
              <a:rPr sz="2750" spc="-15" dirty="0">
                <a:latin typeface="RobotoRegular"/>
                <a:cs typeface="RobotoRegular"/>
              </a:rPr>
              <a:t>products </a:t>
            </a:r>
            <a:r>
              <a:rPr sz="2750" spc="20" dirty="0">
                <a:latin typeface="RobotoRegular"/>
                <a:cs typeface="RobotoRegular"/>
              </a:rPr>
              <a:t>and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20" dirty="0">
                <a:latin typeface="RobotoRegular"/>
                <a:cs typeface="RobotoRegular"/>
              </a:rPr>
              <a:t>restoration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spc="-20" dirty="0">
                <a:latin typeface="RobotoRegular"/>
                <a:cs typeface="RobotoRegular"/>
              </a:rPr>
              <a:t>electrolyte  </a:t>
            </a:r>
            <a:r>
              <a:rPr sz="2750" spc="5" dirty="0">
                <a:latin typeface="RobotoRegular"/>
                <a:cs typeface="RobotoRegular"/>
              </a:rPr>
              <a:t>balance.</a:t>
            </a:r>
            <a:endParaRPr sz="2750">
              <a:latin typeface="RobotoRegular"/>
              <a:cs typeface="RobotoRegular"/>
            </a:endParaRPr>
          </a:p>
          <a:p>
            <a:pPr marL="63500">
              <a:lnSpc>
                <a:spcPct val="100000"/>
              </a:lnSpc>
              <a:spcBef>
                <a:spcPts val="535"/>
              </a:spcBef>
            </a:pPr>
            <a:r>
              <a:rPr sz="2750" spc="20" dirty="0">
                <a:solidFill>
                  <a:srgbClr val="FF0000"/>
                </a:solidFill>
                <a:latin typeface="RobotoRegular"/>
                <a:cs typeface="RobotoRegular"/>
              </a:rPr>
              <a:t>Basic </a:t>
            </a:r>
            <a:r>
              <a:rPr sz="2750" dirty="0">
                <a:solidFill>
                  <a:srgbClr val="FF0000"/>
                </a:solidFill>
                <a:latin typeface="RobotoRegular"/>
                <a:cs typeface="RobotoRegular"/>
              </a:rPr>
              <a:t>diagram </a:t>
            </a:r>
            <a:r>
              <a:rPr sz="2750" spc="-15" dirty="0">
                <a:solidFill>
                  <a:srgbClr val="FF0000"/>
                </a:solidFill>
                <a:latin typeface="RobotoRegular"/>
                <a:cs typeface="RobotoRegular"/>
              </a:rPr>
              <a:t>of </a:t>
            </a:r>
            <a:r>
              <a:rPr sz="2750" dirty="0">
                <a:solidFill>
                  <a:srgbClr val="FF0000"/>
                </a:solidFill>
                <a:latin typeface="RobotoRegular"/>
                <a:cs typeface="RobotoRegular"/>
              </a:rPr>
              <a:t>a</a:t>
            </a:r>
            <a:r>
              <a:rPr sz="2750" spc="-25" dirty="0">
                <a:solidFill>
                  <a:srgbClr val="FF0000"/>
                </a:solidFill>
                <a:latin typeface="RobotoRegular"/>
                <a:cs typeface="RobotoRegular"/>
              </a:rPr>
              <a:t> </a:t>
            </a:r>
            <a:r>
              <a:rPr sz="2750" dirty="0">
                <a:solidFill>
                  <a:srgbClr val="FF0000"/>
                </a:solidFill>
                <a:latin typeface="RobotoRegular"/>
                <a:cs typeface="RobotoRegular"/>
              </a:rPr>
              <a:t>hemodialyser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65" y="703175"/>
            <a:ext cx="1879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dirty="0">
                <a:latin typeface="RobotoRegular"/>
                <a:cs typeface="RobotoRegular"/>
              </a:rPr>
              <a:t>.</a:t>
            </a:r>
            <a:endParaRPr sz="48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79561" y="7080264"/>
            <a:ext cx="316230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35" dirty="0">
                <a:solidFill>
                  <a:srgbClr val="888888"/>
                </a:solidFill>
                <a:latin typeface="RobotoRegular"/>
                <a:cs typeface="RobotoRegular"/>
              </a:rPr>
              <a:t>17</a:t>
            </a:r>
            <a:r>
              <a:rPr sz="1300" spc="10" dirty="0">
                <a:solidFill>
                  <a:srgbClr val="888888"/>
                </a:solidFill>
                <a:latin typeface="RobotoRegular"/>
                <a:cs typeface="RobotoRegular"/>
              </a:rPr>
              <a:t>1</a:t>
            </a:r>
            <a:endParaRPr sz="1300">
              <a:latin typeface="RobotoRegular"/>
              <a:cs typeface="RobotoRegular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2154" y="167921"/>
            <a:ext cx="9655810" cy="7388859"/>
            <a:chOff x="172154" y="167921"/>
            <a:chExt cx="9655810" cy="7388859"/>
          </a:xfrm>
        </p:grpSpPr>
        <p:sp>
          <p:nvSpPr>
            <p:cNvPr id="5" name="object 5"/>
            <p:cNvSpPr/>
            <p:nvPr/>
          </p:nvSpPr>
          <p:spPr>
            <a:xfrm>
              <a:off x="172154" y="167921"/>
              <a:ext cx="9655530" cy="73885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35449" y="7048499"/>
              <a:ext cx="1612900" cy="304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65" y="703175"/>
            <a:ext cx="1879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dirty="0">
                <a:latin typeface="RobotoRegular"/>
                <a:cs typeface="RobotoRegular"/>
              </a:rPr>
              <a:t>.</a:t>
            </a:r>
            <a:endParaRPr sz="4850">
              <a:latin typeface="RobotoRegular"/>
              <a:cs typeface="RobotoRegular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33" y="0"/>
            <a:ext cx="10075545" cy="7472680"/>
            <a:chOff x="4233" y="0"/>
            <a:chExt cx="10075545" cy="7472680"/>
          </a:xfrm>
        </p:grpSpPr>
        <p:sp>
          <p:nvSpPr>
            <p:cNvPr id="4" name="object 4"/>
            <p:cNvSpPr/>
            <p:nvPr/>
          </p:nvSpPr>
          <p:spPr>
            <a:xfrm>
              <a:off x="4233" y="0"/>
              <a:ext cx="10075329" cy="74725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5450" y="7048500"/>
              <a:ext cx="1612900" cy="304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79561" y="7080264"/>
            <a:ext cx="316230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35" dirty="0">
                <a:solidFill>
                  <a:srgbClr val="888888"/>
                </a:solidFill>
                <a:latin typeface="RobotoRegular"/>
                <a:cs typeface="RobotoRegular"/>
              </a:rPr>
              <a:t>17</a:t>
            </a:r>
            <a:r>
              <a:rPr sz="1300" spc="10" dirty="0">
                <a:solidFill>
                  <a:srgbClr val="888888"/>
                </a:solidFill>
                <a:latin typeface="RobotoRegular"/>
                <a:cs typeface="RobotoRegular"/>
              </a:rPr>
              <a:t>3</a:t>
            </a:r>
            <a:endParaRPr sz="1300">
              <a:latin typeface="RobotoRegular"/>
              <a:cs typeface="RobotoRegular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33" y="0"/>
            <a:ext cx="10075545" cy="7556500"/>
            <a:chOff x="4233" y="0"/>
            <a:chExt cx="10075545" cy="7556500"/>
          </a:xfrm>
        </p:grpSpPr>
        <p:sp>
          <p:nvSpPr>
            <p:cNvPr id="4" name="object 4"/>
            <p:cNvSpPr/>
            <p:nvPr/>
          </p:nvSpPr>
          <p:spPr>
            <a:xfrm>
              <a:off x="4233" y="0"/>
              <a:ext cx="10075329" cy="7556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5450" y="7048500"/>
              <a:ext cx="1612900" cy="304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961" y="2361298"/>
            <a:ext cx="215900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spc="20" dirty="0">
                <a:latin typeface="RobotoRegular"/>
                <a:cs typeface="RobotoRegular"/>
              </a:rPr>
              <a:t>I</a:t>
            </a:r>
            <a:r>
              <a:rPr sz="2750" dirty="0">
                <a:latin typeface="RobotoRegular"/>
                <a:cs typeface="RobotoRegular"/>
              </a:rPr>
              <a:t>.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862" y="3712006"/>
            <a:ext cx="197485" cy="477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950" spc="-40" dirty="0">
                <a:latin typeface="RobotoRegular"/>
                <a:cs typeface="RobotoRegular"/>
              </a:rPr>
              <a:t>I</a:t>
            </a:r>
            <a:r>
              <a:rPr sz="2950" spc="5" dirty="0">
                <a:latin typeface="RobotoRegular"/>
                <a:cs typeface="RobotoRegular"/>
              </a:rPr>
              <a:t>.</a:t>
            </a:r>
            <a:endParaRPr sz="29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0862" y="4224388"/>
            <a:ext cx="127635" cy="477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950" spc="5" dirty="0">
                <a:latin typeface="RobotoRegular"/>
                <a:cs typeface="RobotoRegular"/>
              </a:rPr>
              <a:t>•</a:t>
            </a:r>
            <a:endParaRPr sz="295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162" y="5870244"/>
            <a:ext cx="153035" cy="477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5" dirty="0">
                <a:latin typeface="RobotoRegular"/>
                <a:cs typeface="RobotoRegular"/>
              </a:rPr>
              <a:t>•</a:t>
            </a:r>
            <a:endParaRPr sz="295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201" y="150743"/>
            <a:ext cx="2744470" cy="462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850" u="heavy" spc="-2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Vascular</a:t>
            </a:r>
            <a:r>
              <a:rPr sz="2850" u="heavy" spc="-6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85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access: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3401" y="411239"/>
            <a:ext cx="8920480" cy="198501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300990" marR="30480" indent="-238125">
              <a:lnSpc>
                <a:spcPct val="82200"/>
              </a:lnSpc>
              <a:spcBef>
                <a:spcPts val="1135"/>
              </a:spcBef>
              <a:buSzPct val="103508"/>
              <a:buChar char="•"/>
              <a:tabLst>
                <a:tab pos="301625" algn="l"/>
              </a:tabLst>
            </a:pPr>
            <a:r>
              <a:rPr sz="2850" spc="-170" dirty="0">
                <a:latin typeface="RobotoRegular"/>
                <a:cs typeface="RobotoRegular"/>
              </a:rPr>
              <a:t>Ac</a:t>
            </a:r>
            <a:r>
              <a:rPr sz="7275" spc="-254" baseline="-26345" dirty="0">
                <a:latin typeface="RobotoRegular"/>
                <a:cs typeface="RobotoRegular"/>
              </a:rPr>
              <a:t>.</a:t>
            </a:r>
            <a:r>
              <a:rPr sz="2850" spc="-170" dirty="0">
                <a:latin typeface="RobotoRegular"/>
                <a:cs typeface="RobotoRegular"/>
              </a:rPr>
              <a:t>cess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15" dirty="0">
                <a:latin typeface="RobotoRegular"/>
                <a:cs typeface="RobotoRegular"/>
              </a:rPr>
              <a:t>patients </a:t>
            </a:r>
            <a:r>
              <a:rPr sz="2850" spc="-5" dirty="0">
                <a:latin typeface="RobotoRegular"/>
                <a:cs typeface="RobotoRegular"/>
              </a:rPr>
              <a:t>vascular system </a:t>
            </a:r>
            <a:r>
              <a:rPr sz="2850" spc="-10" dirty="0">
                <a:latin typeface="RobotoRegular"/>
                <a:cs typeface="RobotoRegular"/>
              </a:rPr>
              <a:t>must </a:t>
            </a:r>
            <a:r>
              <a:rPr sz="2850" spc="25" dirty="0">
                <a:latin typeface="RobotoRegular"/>
                <a:cs typeface="RobotoRegular"/>
              </a:rPr>
              <a:t>be  </a:t>
            </a:r>
            <a:r>
              <a:rPr sz="2850" spc="-5" dirty="0">
                <a:latin typeface="RobotoRegular"/>
                <a:cs typeface="RobotoRegular"/>
              </a:rPr>
              <a:t>established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-10" dirty="0">
                <a:latin typeface="RobotoRegular"/>
                <a:cs typeface="RobotoRegular"/>
              </a:rPr>
              <a:t>allow </a:t>
            </a:r>
            <a:r>
              <a:rPr sz="2850" spc="10" dirty="0">
                <a:latin typeface="RobotoRegular"/>
                <a:cs typeface="RobotoRegular"/>
              </a:rPr>
              <a:t>blood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25" dirty="0">
                <a:latin typeface="RobotoRegular"/>
                <a:cs typeface="RobotoRegular"/>
              </a:rPr>
              <a:t>be removed, </a:t>
            </a:r>
            <a:r>
              <a:rPr sz="2850" spc="-5" dirty="0">
                <a:latin typeface="RobotoRegular"/>
                <a:cs typeface="RobotoRegular"/>
              </a:rPr>
              <a:t>cleansed</a:t>
            </a:r>
            <a:r>
              <a:rPr sz="2850" spc="-229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&amp;  returned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15" dirty="0">
                <a:latin typeface="RobotoRegular"/>
                <a:cs typeface="RobotoRegular"/>
              </a:rPr>
              <a:t>patients </a:t>
            </a:r>
            <a:r>
              <a:rPr sz="2850" spc="-5" dirty="0">
                <a:latin typeface="RobotoRegular"/>
                <a:cs typeface="RobotoRegular"/>
              </a:rPr>
              <a:t>vascular</a:t>
            </a:r>
            <a:r>
              <a:rPr sz="2850" spc="-26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system.</a:t>
            </a:r>
            <a:endParaRPr sz="2850">
              <a:latin typeface="RobotoRegular"/>
              <a:cs typeface="RobotoRegular"/>
            </a:endParaRPr>
          </a:p>
          <a:p>
            <a:pPr marL="300990" indent="-238125">
              <a:lnSpc>
                <a:spcPct val="100000"/>
              </a:lnSpc>
              <a:spcBef>
                <a:spcPts val="610"/>
              </a:spcBef>
              <a:buSzPct val="103508"/>
              <a:buChar char="•"/>
              <a:tabLst>
                <a:tab pos="301625" algn="l"/>
              </a:tabLst>
            </a:pPr>
            <a:r>
              <a:rPr sz="2850" spc="-5" dirty="0">
                <a:latin typeface="RobotoRegular"/>
                <a:cs typeface="RobotoRegular"/>
              </a:rPr>
              <a:t>Several </a:t>
            </a:r>
            <a:r>
              <a:rPr sz="2850" spc="20" dirty="0">
                <a:latin typeface="RobotoRegular"/>
                <a:cs typeface="RobotoRegular"/>
              </a:rPr>
              <a:t>types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10" dirty="0">
                <a:latin typeface="RobotoRegular"/>
                <a:cs typeface="RobotoRegular"/>
              </a:rPr>
              <a:t>access </a:t>
            </a:r>
            <a:r>
              <a:rPr sz="2850" spc="-5" dirty="0">
                <a:latin typeface="RobotoRegular"/>
                <a:cs typeface="RobotoRegular"/>
              </a:rPr>
              <a:t>available</a:t>
            </a:r>
            <a:r>
              <a:rPr sz="2850" spc="-39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are:-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23721" y="2377367"/>
            <a:ext cx="2767330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spc="-5" dirty="0">
                <a:latin typeface="RobotoRegular"/>
                <a:cs typeface="RobotoRegular"/>
              </a:rPr>
              <a:t>Use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spc="-5" dirty="0">
                <a:latin typeface="RobotoRegular"/>
                <a:cs typeface="RobotoRegular"/>
              </a:rPr>
              <a:t>large</a:t>
            </a:r>
            <a:r>
              <a:rPr sz="2750" spc="-135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veins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1961" y="2808481"/>
            <a:ext cx="2785745" cy="876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4195" indent="-532130">
              <a:lnSpc>
                <a:spcPct val="100000"/>
              </a:lnSpc>
              <a:spcBef>
                <a:spcPts val="105"/>
              </a:spcBef>
              <a:buAutoNum type="romanUcPeriod" startAt="2"/>
              <a:tabLst>
                <a:tab pos="544195" algn="l"/>
                <a:tab pos="544830" algn="l"/>
              </a:tabLst>
            </a:pPr>
            <a:r>
              <a:rPr sz="2750" spc="-5" dirty="0">
                <a:latin typeface="RobotoRegular"/>
                <a:cs typeface="RobotoRegular"/>
              </a:rPr>
              <a:t>Use </a:t>
            </a:r>
            <a:r>
              <a:rPr sz="2750" spc="-15" dirty="0">
                <a:latin typeface="RobotoRegular"/>
                <a:cs typeface="RobotoRegular"/>
              </a:rPr>
              <a:t>of</a:t>
            </a:r>
            <a:r>
              <a:rPr sz="2750" spc="-110" dirty="0">
                <a:latin typeface="RobotoRegular"/>
                <a:cs typeface="RobotoRegular"/>
              </a:rPr>
              <a:t> </a:t>
            </a:r>
            <a:r>
              <a:rPr sz="2750" spc="10" dirty="0">
                <a:latin typeface="RobotoRegular"/>
                <a:cs typeface="RobotoRegular"/>
              </a:rPr>
              <a:t>ﬁstulae</a:t>
            </a:r>
            <a:endParaRPr sz="2750">
              <a:latin typeface="RobotoRegular"/>
              <a:cs typeface="RobotoRegular"/>
            </a:endParaRPr>
          </a:p>
          <a:p>
            <a:pPr marL="544195" indent="-532130">
              <a:lnSpc>
                <a:spcPct val="100000"/>
              </a:lnSpc>
              <a:spcBef>
                <a:spcPts val="95"/>
              </a:spcBef>
              <a:buAutoNum type="romanUcPeriod" startAt="2"/>
              <a:tabLst>
                <a:tab pos="544195" algn="l"/>
                <a:tab pos="544830" algn="l"/>
              </a:tabLst>
            </a:pPr>
            <a:r>
              <a:rPr sz="2750" spc="-5" dirty="0">
                <a:latin typeface="RobotoRegular"/>
                <a:cs typeface="RobotoRegular"/>
              </a:rPr>
              <a:t>Use </a:t>
            </a:r>
            <a:r>
              <a:rPr sz="2750" spc="-15" dirty="0">
                <a:latin typeface="RobotoRegular"/>
                <a:cs typeface="RobotoRegular"/>
              </a:rPr>
              <a:t>of</a:t>
            </a:r>
            <a:r>
              <a:rPr sz="2750" spc="-70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grafts.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9916" y="3661067"/>
            <a:ext cx="8776970" cy="345186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850" u="heavy" spc="-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Use </a:t>
            </a:r>
            <a:r>
              <a:rPr sz="2850" u="heavy" spc="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of </a:t>
            </a:r>
            <a:r>
              <a:rPr sz="285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large</a:t>
            </a:r>
            <a:r>
              <a:rPr sz="2850" u="heavy" spc="-114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850" u="heavy" spc="-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veins:</a:t>
            </a:r>
            <a:endParaRPr sz="2850">
              <a:latin typeface="RobotoRegular"/>
              <a:cs typeface="RobotoRegular"/>
            </a:endParaRPr>
          </a:p>
          <a:p>
            <a:pPr marL="12700" marR="312420">
              <a:lnSpc>
                <a:spcPts val="2970"/>
              </a:lnSpc>
              <a:spcBef>
                <a:spcPts val="1090"/>
              </a:spcBef>
            </a:pPr>
            <a:r>
              <a:rPr sz="2850" spc="5" dirty="0">
                <a:latin typeface="RobotoRegular"/>
                <a:cs typeface="RobotoRegular"/>
              </a:rPr>
              <a:t>Used </a:t>
            </a:r>
            <a:r>
              <a:rPr sz="2850" spc="-15" dirty="0">
                <a:latin typeface="RobotoRegular"/>
                <a:cs typeface="RobotoRegular"/>
              </a:rPr>
              <a:t>in </a:t>
            </a:r>
            <a:r>
              <a:rPr sz="2850" spc="10" dirty="0">
                <a:latin typeface="RobotoRegular"/>
                <a:cs typeface="RobotoRegular"/>
              </a:rPr>
              <a:t>immediate access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15" dirty="0">
                <a:latin typeface="RobotoRegular"/>
                <a:cs typeface="RobotoRegular"/>
              </a:rPr>
              <a:t>patients</a:t>
            </a:r>
            <a:r>
              <a:rPr sz="2850" spc="-434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circulation  </a:t>
            </a:r>
            <a:r>
              <a:rPr sz="2850" spc="10" dirty="0">
                <a:latin typeface="RobotoRegular"/>
                <a:cs typeface="RobotoRegular"/>
              </a:rPr>
              <a:t>for acute </a:t>
            </a:r>
            <a:r>
              <a:rPr sz="2850" spc="-10" dirty="0">
                <a:latin typeface="RobotoRegular"/>
                <a:cs typeface="RobotoRegular"/>
              </a:rPr>
              <a:t>hemodialysis </a:t>
            </a:r>
            <a:r>
              <a:rPr sz="2850" spc="10" dirty="0">
                <a:latin typeface="RobotoRegular"/>
                <a:cs typeface="RobotoRegular"/>
              </a:rPr>
              <a:t>&amp; </a:t>
            </a:r>
            <a:r>
              <a:rPr sz="2850" spc="-15" dirty="0">
                <a:latin typeface="RobotoRegular"/>
                <a:cs typeface="RobotoRegular"/>
              </a:rPr>
              <a:t>is </a:t>
            </a:r>
            <a:r>
              <a:rPr sz="2850" spc="10" dirty="0">
                <a:latin typeface="RobotoRegular"/>
                <a:cs typeface="RobotoRegular"/>
              </a:rPr>
              <a:t>achieved </a:t>
            </a:r>
            <a:r>
              <a:rPr sz="2850" spc="25" dirty="0">
                <a:latin typeface="RobotoRegular"/>
                <a:cs typeface="RobotoRegular"/>
              </a:rPr>
              <a:t>by </a:t>
            </a:r>
            <a:r>
              <a:rPr sz="2850" spc="5" dirty="0">
                <a:latin typeface="RobotoRegular"/>
                <a:cs typeface="RobotoRegular"/>
              </a:rPr>
              <a:t>inserting a  double </a:t>
            </a:r>
            <a:r>
              <a:rPr sz="2850" dirty="0">
                <a:latin typeface="RobotoRegular"/>
                <a:cs typeface="RobotoRegular"/>
              </a:rPr>
              <a:t>lumen </a:t>
            </a:r>
            <a:r>
              <a:rPr sz="2850" spc="20" dirty="0">
                <a:latin typeface="RobotoRegular"/>
                <a:cs typeface="RobotoRegular"/>
              </a:rPr>
              <a:t>catheter </a:t>
            </a:r>
            <a:r>
              <a:rPr sz="2850" spc="-5" dirty="0">
                <a:latin typeface="RobotoRegular"/>
                <a:cs typeface="RobotoRegular"/>
              </a:rPr>
              <a:t>into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-5" dirty="0">
                <a:latin typeface="RobotoRegular"/>
                <a:cs typeface="RobotoRegular"/>
              </a:rPr>
              <a:t>subclavian, </a:t>
            </a:r>
            <a:r>
              <a:rPr sz="2850" dirty="0">
                <a:latin typeface="RobotoRegular"/>
                <a:cs typeface="RobotoRegular"/>
              </a:rPr>
              <a:t>internal  </a:t>
            </a:r>
            <a:r>
              <a:rPr sz="2850" spc="-15" dirty="0">
                <a:latin typeface="RobotoRegular"/>
                <a:cs typeface="RobotoRegular"/>
              </a:rPr>
              <a:t>jugular </a:t>
            </a:r>
            <a:r>
              <a:rPr sz="2850" spc="10" dirty="0">
                <a:latin typeface="RobotoRegular"/>
                <a:cs typeface="RobotoRegular"/>
              </a:rPr>
              <a:t>or </a:t>
            </a:r>
            <a:r>
              <a:rPr sz="2850" spc="-5" dirty="0">
                <a:latin typeface="RobotoRegular"/>
                <a:cs typeface="RobotoRegular"/>
              </a:rPr>
              <a:t>femoral</a:t>
            </a:r>
            <a:r>
              <a:rPr sz="2850" spc="-13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vein.</a:t>
            </a:r>
            <a:endParaRPr sz="2850">
              <a:latin typeface="RobotoRegular"/>
              <a:cs typeface="RobotoRegular"/>
            </a:endParaRPr>
          </a:p>
          <a:p>
            <a:pPr marL="12700" marR="5080">
              <a:lnSpc>
                <a:spcPts val="2970"/>
              </a:lnSpc>
              <a:spcBef>
                <a:spcPts val="1080"/>
              </a:spcBef>
            </a:pPr>
            <a:r>
              <a:rPr sz="2850" dirty="0">
                <a:latin typeface="RobotoRegular"/>
                <a:cs typeface="RobotoRegular"/>
              </a:rPr>
              <a:t>This </a:t>
            </a:r>
            <a:r>
              <a:rPr sz="2850" spc="20" dirty="0">
                <a:latin typeface="RobotoRegular"/>
                <a:cs typeface="RobotoRegular"/>
              </a:rPr>
              <a:t>method </a:t>
            </a:r>
            <a:r>
              <a:rPr sz="2850" spc="5" dirty="0">
                <a:latin typeface="RobotoRegular"/>
                <a:cs typeface="RobotoRegular"/>
              </a:rPr>
              <a:t>involves </a:t>
            </a:r>
            <a:r>
              <a:rPr sz="2850" spc="-15" dirty="0">
                <a:latin typeface="RobotoRegular"/>
                <a:cs typeface="RobotoRegular"/>
              </a:rPr>
              <a:t>risks </a:t>
            </a:r>
            <a:r>
              <a:rPr sz="2850" spc="-20" dirty="0">
                <a:latin typeface="RobotoRegular"/>
                <a:cs typeface="RobotoRegular"/>
              </a:rPr>
              <a:t>like </a:t>
            </a:r>
            <a:r>
              <a:rPr sz="2850" spc="10" dirty="0">
                <a:latin typeface="RobotoRegular"/>
                <a:cs typeface="RobotoRegular"/>
              </a:rPr>
              <a:t>hematoma,  </a:t>
            </a:r>
            <a:r>
              <a:rPr sz="2850" dirty="0">
                <a:latin typeface="RobotoRegular"/>
                <a:cs typeface="RobotoRegular"/>
              </a:rPr>
              <a:t>pneumothorax, infection, </a:t>
            </a:r>
            <a:r>
              <a:rPr sz="2850" spc="10" dirty="0">
                <a:latin typeface="RobotoRegular"/>
                <a:cs typeface="RobotoRegular"/>
              </a:rPr>
              <a:t>thrombosis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10" dirty="0">
                <a:latin typeface="RobotoRegular"/>
                <a:cs typeface="RobotoRegular"/>
              </a:rPr>
              <a:t>the</a:t>
            </a:r>
            <a:r>
              <a:rPr sz="2850" spc="-280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subclavian  </a:t>
            </a:r>
            <a:r>
              <a:rPr sz="2850" dirty="0">
                <a:latin typeface="RobotoRegular"/>
                <a:cs typeface="RobotoRegular"/>
              </a:rPr>
              <a:t>vein.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274" y="150743"/>
            <a:ext cx="8978900" cy="462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36220" indent="-224154">
              <a:lnSpc>
                <a:spcPct val="100000"/>
              </a:lnSpc>
              <a:spcBef>
                <a:spcPts val="115"/>
              </a:spcBef>
              <a:buChar char="•"/>
              <a:tabLst>
                <a:tab pos="236854" algn="l"/>
              </a:tabLst>
            </a:pPr>
            <a:r>
              <a:rPr sz="2850" spc="-20" dirty="0">
                <a:latin typeface="RobotoRegular"/>
                <a:cs typeface="RobotoRegular"/>
              </a:rPr>
              <a:t>While </a:t>
            </a:r>
            <a:r>
              <a:rPr sz="2850" spc="-5" dirty="0">
                <a:latin typeface="RobotoRegular"/>
                <a:cs typeface="RobotoRegular"/>
              </a:rPr>
              <a:t>not </a:t>
            </a:r>
            <a:r>
              <a:rPr sz="2850" spc="-15" dirty="0">
                <a:latin typeface="RobotoRegular"/>
                <a:cs typeface="RobotoRegular"/>
              </a:rPr>
              <a:t>in </a:t>
            </a:r>
            <a:r>
              <a:rPr sz="2850" spc="-25" dirty="0">
                <a:latin typeface="RobotoRegular"/>
                <a:cs typeface="RobotoRegular"/>
              </a:rPr>
              <a:t>use </a:t>
            </a:r>
            <a:r>
              <a:rPr sz="2850" spc="-15" dirty="0">
                <a:latin typeface="RobotoRegular"/>
                <a:cs typeface="RobotoRegular"/>
              </a:rPr>
              <a:t>it is </a:t>
            </a:r>
            <a:r>
              <a:rPr sz="2850" spc="-5" dirty="0">
                <a:latin typeface="RobotoRegular"/>
                <a:cs typeface="RobotoRegular"/>
              </a:rPr>
              <a:t>heparinised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20" dirty="0">
                <a:latin typeface="RobotoRegular"/>
                <a:cs typeface="RobotoRegular"/>
              </a:rPr>
              <a:t>prevent </a:t>
            </a:r>
            <a:r>
              <a:rPr sz="2850" spc="10" dirty="0">
                <a:latin typeface="RobotoRegular"/>
                <a:cs typeface="RobotoRegular"/>
              </a:rPr>
              <a:t>blood</a:t>
            </a:r>
            <a:r>
              <a:rPr sz="2850" spc="-195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from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961" y="3923715"/>
            <a:ext cx="292100" cy="462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2850" spc="-10" dirty="0">
                <a:latin typeface="RobotoRegular"/>
                <a:cs typeface="RobotoRegular"/>
              </a:rPr>
              <a:t>II</a:t>
            </a:r>
            <a:r>
              <a:rPr sz="2850" spc="5" dirty="0">
                <a:latin typeface="RobotoRegular"/>
                <a:cs typeface="RobotoRegular"/>
              </a:rPr>
              <a:t>.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961" y="4360300"/>
            <a:ext cx="123189" cy="10414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75"/>
              </a:spcBef>
            </a:pPr>
            <a:r>
              <a:rPr sz="2850" spc="5" dirty="0">
                <a:latin typeface="RobotoRegular"/>
                <a:cs typeface="RobotoRegular"/>
              </a:rPr>
              <a:t>•</a:t>
            </a:r>
            <a:endParaRPr sz="28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r>
              <a:rPr sz="2850" spc="5" dirty="0">
                <a:latin typeface="RobotoRegular"/>
                <a:cs typeface="RobotoRegular"/>
              </a:rPr>
              <a:t>•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261" y="5824829"/>
            <a:ext cx="148590" cy="462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850" spc="5" dirty="0">
                <a:latin typeface="RobotoRegular"/>
                <a:cs typeface="RobotoRegular"/>
              </a:rPr>
              <a:t>•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261" y="6710426"/>
            <a:ext cx="148590" cy="462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850" spc="5" dirty="0">
                <a:latin typeface="RobotoRegular"/>
                <a:cs typeface="RobotoRegular"/>
              </a:rPr>
              <a:t>•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4170" y="528568"/>
            <a:ext cx="7006590" cy="462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850" spc="10" dirty="0">
                <a:latin typeface="RobotoRegular"/>
                <a:cs typeface="RobotoRegular"/>
              </a:rPr>
              <a:t>clotting &amp; </a:t>
            </a:r>
            <a:r>
              <a:rPr sz="2850" spc="-15" dirty="0">
                <a:latin typeface="RobotoRegular"/>
                <a:cs typeface="RobotoRegular"/>
              </a:rPr>
              <a:t>is </a:t>
            </a:r>
            <a:r>
              <a:rPr sz="2850" spc="30" dirty="0">
                <a:latin typeface="RobotoRegular"/>
                <a:cs typeface="RobotoRegular"/>
              </a:rPr>
              <a:t>covered </a:t>
            </a:r>
            <a:r>
              <a:rPr sz="2850" spc="20" dirty="0">
                <a:latin typeface="RobotoRegular"/>
                <a:cs typeface="RobotoRegular"/>
              </a:rPr>
              <a:t>with </a:t>
            </a:r>
            <a:r>
              <a:rPr sz="2850" spc="5" dirty="0">
                <a:latin typeface="RobotoRegular"/>
                <a:cs typeface="RobotoRegular"/>
              </a:rPr>
              <a:t>a </a:t>
            </a:r>
            <a:r>
              <a:rPr sz="2850" dirty="0">
                <a:latin typeface="RobotoRegular"/>
                <a:cs typeface="RobotoRegular"/>
              </a:rPr>
              <a:t>sterile</a:t>
            </a:r>
            <a:r>
              <a:rPr sz="2850" spc="-455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dressing.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874" y="784451"/>
            <a:ext cx="9653905" cy="311086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261620" marR="30480" indent="-224154">
              <a:lnSpc>
                <a:spcPct val="82200"/>
              </a:lnSpc>
              <a:spcBef>
                <a:spcPts val="1135"/>
              </a:spcBef>
              <a:buChar char="•"/>
              <a:tabLst>
                <a:tab pos="262255" algn="l"/>
              </a:tabLst>
            </a:pPr>
            <a:r>
              <a:rPr sz="2850" spc="-330" dirty="0">
                <a:latin typeface="RobotoRegular"/>
                <a:cs typeface="RobotoRegular"/>
              </a:rPr>
              <a:t>The</a:t>
            </a:r>
            <a:r>
              <a:rPr sz="7275" spc="-494" baseline="7445" dirty="0">
                <a:latin typeface="RobotoRegular"/>
                <a:cs typeface="RobotoRegular"/>
              </a:rPr>
              <a:t>. </a:t>
            </a:r>
            <a:r>
              <a:rPr sz="2850" spc="20" dirty="0">
                <a:latin typeface="RobotoRegular"/>
                <a:cs typeface="RobotoRegular"/>
              </a:rPr>
              <a:t>catheter </a:t>
            </a:r>
            <a:r>
              <a:rPr sz="2850" spc="-15" dirty="0">
                <a:latin typeface="RobotoRegular"/>
                <a:cs typeface="RobotoRegular"/>
              </a:rPr>
              <a:t>is </a:t>
            </a:r>
            <a:r>
              <a:rPr sz="2850" spc="25" dirty="0">
                <a:latin typeface="RobotoRegular"/>
                <a:cs typeface="RobotoRegular"/>
              </a:rPr>
              <a:t>removed </a:t>
            </a:r>
            <a:r>
              <a:rPr sz="2850" spc="15" dirty="0">
                <a:latin typeface="RobotoRegular"/>
                <a:cs typeface="RobotoRegular"/>
              </a:rPr>
              <a:t>when </a:t>
            </a:r>
            <a:r>
              <a:rPr sz="2850" spc="-15" dirty="0">
                <a:latin typeface="RobotoRegular"/>
                <a:cs typeface="RobotoRegular"/>
              </a:rPr>
              <a:t>no </a:t>
            </a:r>
            <a:r>
              <a:rPr sz="2850" spc="5" dirty="0">
                <a:latin typeface="RobotoRegular"/>
                <a:cs typeface="RobotoRegular"/>
              </a:rPr>
              <a:t>longer </a:t>
            </a:r>
            <a:r>
              <a:rPr sz="2850" spc="15" dirty="0">
                <a:latin typeface="RobotoRegular"/>
                <a:cs typeface="RobotoRegular"/>
              </a:rPr>
              <a:t>needed </a:t>
            </a:r>
            <a:r>
              <a:rPr sz="2850" spc="25" dirty="0">
                <a:latin typeface="RobotoRegular"/>
                <a:cs typeface="RobotoRegular"/>
              </a:rPr>
              <a:t>e.g. </a:t>
            </a:r>
            <a:r>
              <a:rPr sz="2850" spc="-15" dirty="0">
                <a:latin typeface="RobotoRegular"/>
                <a:cs typeface="RobotoRegular"/>
              </a:rPr>
              <a:t>if  </a:t>
            </a:r>
            <a:r>
              <a:rPr sz="2850" spc="15" dirty="0">
                <a:latin typeface="RobotoRegular"/>
                <a:cs typeface="RobotoRegular"/>
              </a:rPr>
              <a:t>patients</a:t>
            </a:r>
            <a:r>
              <a:rPr sz="2850" spc="-100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condition</a:t>
            </a:r>
            <a:r>
              <a:rPr sz="2850" spc="-85" dirty="0">
                <a:latin typeface="RobotoRegular"/>
                <a:cs typeface="RobotoRegular"/>
              </a:rPr>
              <a:t> </a:t>
            </a:r>
            <a:r>
              <a:rPr sz="2850" spc="20" dirty="0">
                <a:latin typeface="RobotoRegular"/>
                <a:cs typeface="RobotoRegular"/>
              </a:rPr>
              <a:t>improves</a:t>
            </a:r>
            <a:r>
              <a:rPr sz="2850" spc="-9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or</a:t>
            </a:r>
            <a:r>
              <a:rPr sz="2850" spc="-25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another</a:t>
            </a:r>
            <a:r>
              <a:rPr sz="2850" spc="-25" dirty="0">
                <a:latin typeface="RobotoRegular"/>
                <a:cs typeface="RobotoRegular"/>
              </a:rPr>
              <a:t> </a:t>
            </a:r>
            <a:r>
              <a:rPr sz="2850" spc="20" dirty="0">
                <a:latin typeface="RobotoRegular"/>
                <a:cs typeface="RobotoRegular"/>
              </a:rPr>
              <a:t>type</a:t>
            </a:r>
            <a:r>
              <a:rPr sz="2850" spc="-25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of</a:t>
            </a:r>
            <a:r>
              <a:rPr sz="2850" spc="-50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access</a:t>
            </a:r>
            <a:r>
              <a:rPr sz="2850" spc="-95" dirty="0">
                <a:latin typeface="RobotoRegular"/>
                <a:cs typeface="RobotoRegular"/>
              </a:rPr>
              <a:t> </a:t>
            </a:r>
            <a:r>
              <a:rPr sz="2850" spc="-15" dirty="0">
                <a:latin typeface="RobotoRegular"/>
                <a:cs typeface="RobotoRegular"/>
              </a:rPr>
              <a:t>has  </a:t>
            </a:r>
            <a:r>
              <a:rPr sz="2850" spc="25" dirty="0">
                <a:latin typeface="RobotoRegular"/>
                <a:cs typeface="RobotoRegular"/>
              </a:rPr>
              <a:t>been</a:t>
            </a:r>
            <a:r>
              <a:rPr sz="2850" spc="-9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established.</a:t>
            </a:r>
            <a:endParaRPr sz="2850">
              <a:latin typeface="RobotoRegular"/>
              <a:cs typeface="RobotoRegular"/>
            </a:endParaRPr>
          </a:p>
          <a:p>
            <a:pPr marL="261620" marR="150495" indent="-224154" algn="just">
              <a:lnSpc>
                <a:spcPts val="2970"/>
              </a:lnSpc>
              <a:spcBef>
                <a:spcPts val="1050"/>
              </a:spcBef>
              <a:buChar char="•"/>
              <a:tabLst>
                <a:tab pos="262255" algn="l"/>
              </a:tabLst>
            </a:pPr>
            <a:r>
              <a:rPr sz="2850" dirty="0">
                <a:latin typeface="RobotoRegular"/>
                <a:cs typeface="RobotoRegular"/>
              </a:rPr>
              <a:t>Double </a:t>
            </a:r>
            <a:r>
              <a:rPr sz="2850" spc="-5" dirty="0">
                <a:latin typeface="RobotoRegular"/>
                <a:cs typeface="RobotoRegular"/>
              </a:rPr>
              <a:t>lumen, </a:t>
            </a:r>
            <a:r>
              <a:rPr sz="2850" spc="5" dirty="0">
                <a:latin typeface="RobotoRegular"/>
                <a:cs typeface="RobotoRegular"/>
              </a:rPr>
              <a:t>cuffed </a:t>
            </a:r>
            <a:r>
              <a:rPr sz="2850" spc="20" dirty="0">
                <a:latin typeface="RobotoRegular"/>
                <a:cs typeface="RobotoRegular"/>
              </a:rPr>
              <a:t>catheters </a:t>
            </a:r>
            <a:r>
              <a:rPr sz="2850" spc="5" dirty="0">
                <a:latin typeface="RobotoRegular"/>
                <a:cs typeface="RobotoRegular"/>
              </a:rPr>
              <a:t>may </a:t>
            </a:r>
            <a:r>
              <a:rPr sz="2850" spc="-20" dirty="0">
                <a:latin typeface="RobotoRegular"/>
                <a:cs typeface="RobotoRegular"/>
              </a:rPr>
              <a:t>also </a:t>
            </a:r>
            <a:r>
              <a:rPr sz="2850" spc="25" dirty="0">
                <a:latin typeface="RobotoRegular"/>
                <a:cs typeface="RobotoRegular"/>
              </a:rPr>
              <a:t>be </a:t>
            </a:r>
            <a:r>
              <a:rPr sz="2850" spc="15" dirty="0">
                <a:latin typeface="RobotoRegular"/>
                <a:cs typeface="RobotoRegular"/>
              </a:rPr>
              <a:t>inserted </a:t>
            </a:r>
            <a:r>
              <a:rPr sz="2850" spc="-5" dirty="0">
                <a:latin typeface="RobotoRegular"/>
                <a:cs typeface="RobotoRegular"/>
              </a:rPr>
              <a:t>into 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dirty="0">
                <a:latin typeface="RobotoRegular"/>
                <a:cs typeface="RobotoRegular"/>
              </a:rPr>
              <a:t>internal </a:t>
            </a:r>
            <a:r>
              <a:rPr sz="2850" spc="-15" dirty="0">
                <a:latin typeface="RobotoRegular"/>
                <a:cs typeface="RobotoRegular"/>
              </a:rPr>
              <a:t>jugular </a:t>
            </a:r>
            <a:r>
              <a:rPr sz="2850" spc="10" dirty="0">
                <a:latin typeface="RobotoRegular"/>
                <a:cs typeface="RobotoRegular"/>
              </a:rPr>
              <a:t>vein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15" dirty="0">
                <a:latin typeface="RobotoRegular"/>
                <a:cs typeface="RobotoRegular"/>
              </a:rPr>
              <a:t>patients </a:t>
            </a:r>
            <a:r>
              <a:rPr sz="2850" spc="-5" dirty="0">
                <a:latin typeface="RobotoRegular"/>
                <a:cs typeface="RobotoRegular"/>
              </a:rPr>
              <a:t>requiring </a:t>
            </a:r>
            <a:r>
              <a:rPr sz="2850" spc="5" dirty="0">
                <a:latin typeface="RobotoRegular"/>
                <a:cs typeface="RobotoRegular"/>
              </a:rPr>
              <a:t>a </a:t>
            </a:r>
            <a:r>
              <a:rPr sz="2850" dirty="0">
                <a:latin typeface="RobotoRegular"/>
                <a:cs typeface="RobotoRegular"/>
              </a:rPr>
              <a:t>central  </a:t>
            </a:r>
            <a:r>
              <a:rPr sz="2850" spc="5" dirty="0">
                <a:latin typeface="RobotoRegular"/>
                <a:cs typeface="RobotoRegular"/>
              </a:rPr>
              <a:t>venous </a:t>
            </a:r>
            <a:r>
              <a:rPr sz="2850" spc="20" dirty="0">
                <a:latin typeface="RobotoRegular"/>
                <a:cs typeface="RobotoRegular"/>
              </a:rPr>
              <a:t>catheter </a:t>
            </a:r>
            <a:r>
              <a:rPr sz="2850" spc="10" dirty="0">
                <a:latin typeface="RobotoRegular"/>
                <a:cs typeface="RobotoRegular"/>
              </a:rPr>
              <a:t>for </a:t>
            </a:r>
            <a:r>
              <a:rPr sz="2850" spc="-20" dirty="0">
                <a:latin typeface="RobotoRegular"/>
                <a:cs typeface="RobotoRegular"/>
              </a:rPr>
              <a:t>dialysis. </a:t>
            </a:r>
            <a:r>
              <a:rPr sz="2850" dirty="0">
                <a:latin typeface="RobotoRegular"/>
                <a:cs typeface="RobotoRegular"/>
              </a:rPr>
              <a:t>These </a:t>
            </a:r>
            <a:r>
              <a:rPr sz="2850" spc="20" dirty="0">
                <a:latin typeface="RobotoRegular"/>
                <a:cs typeface="RobotoRegular"/>
              </a:rPr>
              <a:t>catheters </a:t>
            </a:r>
            <a:r>
              <a:rPr sz="2850" spc="5" dirty="0">
                <a:latin typeface="RobotoRegular"/>
                <a:cs typeface="RobotoRegular"/>
              </a:rPr>
              <a:t>are </a:t>
            </a:r>
            <a:r>
              <a:rPr sz="2850" spc="-10" dirty="0">
                <a:latin typeface="RobotoRegular"/>
                <a:cs typeface="RobotoRegular"/>
              </a:rPr>
              <a:t>used</a:t>
            </a:r>
            <a:r>
              <a:rPr sz="2850" spc="-360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for  </a:t>
            </a:r>
            <a:r>
              <a:rPr sz="2850" spc="-10" dirty="0">
                <a:latin typeface="RobotoRegular"/>
                <a:cs typeface="RobotoRegular"/>
              </a:rPr>
              <a:t>long </a:t>
            </a:r>
            <a:r>
              <a:rPr sz="2850" spc="30" dirty="0">
                <a:latin typeface="RobotoRegular"/>
                <a:cs typeface="RobotoRegular"/>
              </a:rPr>
              <a:t>term</a:t>
            </a:r>
            <a:r>
              <a:rPr sz="2850" spc="-25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access.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1994" y="3869830"/>
            <a:ext cx="8705850" cy="33204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50" u="heavy" spc="2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Arteriovenous</a:t>
            </a:r>
            <a:r>
              <a:rPr sz="2850" u="heavy" spc="-10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850" u="heavy" spc="-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ﬁstula:</a:t>
            </a:r>
            <a:endParaRPr sz="28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850" dirty="0">
                <a:latin typeface="RobotoRegular"/>
                <a:cs typeface="RobotoRegular"/>
              </a:rPr>
              <a:t>It </a:t>
            </a:r>
            <a:r>
              <a:rPr sz="2850" spc="-15" dirty="0">
                <a:latin typeface="RobotoRegular"/>
                <a:cs typeface="RobotoRegular"/>
              </a:rPr>
              <a:t>is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25" dirty="0">
                <a:latin typeface="RobotoRegular"/>
                <a:cs typeface="RobotoRegular"/>
              </a:rPr>
              <a:t>preferred </a:t>
            </a:r>
            <a:r>
              <a:rPr sz="2850" spc="20" dirty="0">
                <a:latin typeface="RobotoRegular"/>
                <a:cs typeface="RobotoRegular"/>
              </a:rPr>
              <a:t>method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10" dirty="0">
                <a:latin typeface="RobotoRegular"/>
                <a:cs typeface="RobotoRegular"/>
              </a:rPr>
              <a:t>permanent</a:t>
            </a:r>
            <a:r>
              <a:rPr sz="2850" spc="-254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access.</a:t>
            </a:r>
            <a:endParaRPr sz="2850">
              <a:latin typeface="RobotoRegular"/>
              <a:cs typeface="RobotoRegular"/>
            </a:endParaRPr>
          </a:p>
          <a:p>
            <a:pPr marL="12700" marR="1166495">
              <a:lnSpc>
                <a:spcPts val="2970"/>
              </a:lnSpc>
              <a:spcBef>
                <a:spcPts val="1055"/>
              </a:spcBef>
            </a:pPr>
            <a:r>
              <a:rPr sz="2850" dirty="0">
                <a:latin typeface="RobotoRegular"/>
                <a:cs typeface="RobotoRegular"/>
              </a:rPr>
              <a:t>It </a:t>
            </a:r>
            <a:r>
              <a:rPr sz="2850" spc="-15" dirty="0">
                <a:latin typeface="RobotoRegular"/>
                <a:cs typeface="RobotoRegular"/>
              </a:rPr>
              <a:t>is </a:t>
            </a:r>
            <a:r>
              <a:rPr sz="2850" spc="25" dirty="0">
                <a:latin typeface="RobotoRegular"/>
                <a:cs typeface="RobotoRegular"/>
              </a:rPr>
              <a:t>created </a:t>
            </a:r>
            <a:r>
              <a:rPr sz="2850" spc="-10" dirty="0">
                <a:latin typeface="RobotoRegular"/>
                <a:cs typeface="RobotoRegular"/>
              </a:rPr>
              <a:t>surgically </a:t>
            </a:r>
            <a:r>
              <a:rPr sz="2850" spc="-30" dirty="0">
                <a:latin typeface="RobotoRegular"/>
                <a:cs typeface="RobotoRegular"/>
              </a:rPr>
              <a:t>usually </a:t>
            </a:r>
            <a:r>
              <a:rPr sz="2850" spc="-15" dirty="0">
                <a:latin typeface="RobotoRegular"/>
                <a:cs typeface="RobotoRegular"/>
              </a:rPr>
              <a:t>in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15" dirty="0">
                <a:latin typeface="RobotoRegular"/>
                <a:cs typeface="RobotoRegular"/>
              </a:rPr>
              <a:t>forearm</a:t>
            </a:r>
            <a:r>
              <a:rPr sz="2850" spc="-350" dirty="0">
                <a:latin typeface="RobotoRegular"/>
                <a:cs typeface="RobotoRegular"/>
              </a:rPr>
              <a:t> </a:t>
            </a:r>
            <a:r>
              <a:rPr sz="2850" spc="25" dirty="0">
                <a:latin typeface="RobotoRegular"/>
                <a:cs typeface="RobotoRegular"/>
              </a:rPr>
              <a:t>by  </a:t>
            </a:r>
            <a:r>
              <a:rPr sz="2850" spc="-5" dirty="0">
                <a:latin typeface="RobotoRegular"/>
                <a:cs typeface="RobotoRegular"/>
              </a:rPr>
              <a:t>anastomozing(joining) an </a:t>
            </a:r>
            <a:r>
              <a:rPr sz="2850" spc="40" dirty="0">
                <a:latin typeface="RobotoRegular"/>
                <a:cs typeface="RobotoRegular"/>
              </a:rPr>
              <a:t>artery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5" dirty="0">
                <a:latin typeface="RobotoRegular"/>
                <a:cs typeface="RobotoRegular"/>
              </a:rPr>
              <a:t>a</a:t>
            </a:r>
            <a:r>
              <a:rPr sz="2850" spc="-35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vein</a:t>
            </a:r>
            <a:endParaRPr sz="2850">
              <a:latin typeface="RobotoRegular"/>
              <a:cs typeface="RobotoRegular"/>
            </a:endParaRPr>
          </a:p>
          <a:p>
            <a:pPr marL="12700" marR="5080">
              <a:lnSpc>
                <a:spcPts val="2970"/>
              </a:lnSpc>
              <a:spcBef>
                <a:spcPts val="1030"/>
              </a:spcBef>
            </a:pPr>
            <a:r>
              <a:rPr sz="2850" spc="-10" dirty="0">
                <a:latin typeface="RobotoRegular"/>
                <a:cs typeface="RobotoRegular"/>
              </a:rPr>
              <a:t>Since </a:t>
            </a:r>
            <a:r>
              <a:rPr sz="2850" spc="-5" dirty="0">
                <a:latin typeface="RobotoRegular"/>
                <a:cs typeface="RobotoRegular"/>
              </a:rPr>
              <a:t>this </a:t>
            </a:r>
            <a:r>
              <a:rPr sz="2850" dirty="0">
                <a:latin typeface="RobotoRegular"/>
                <a:cs typeface="RobotoRegular"/>
              </a:rPr>
              <a:t>bypasses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-5" dirty="0">
                <a:latin typeface="RobotoRegular"/>
                <a:cs typeface="RobotoRegular"/>
              </a:rPr>
              <a:t>capillaries, </a:t>
            </a:r>
            <a:r>
              <a:rPr sz="2850" spc="10" dirty="0">
                <a:latin typeface="RobotoRegular"/>
                <a:cs typeface="RobotoRegular"/>
              </a:rPr>
              <a:t>blood </a:t>
            </a:r>
            <a:r>
              <a:rPr sz="2850" spc="30" dirty="0">
                <a:latin typeface="RobotoRegular"/>
                <a:cs typeface="RobotoRegular"/>
              </a:rPr>
              <a:t>ﬂows</a:t>
            </a:r>
            <a:r>
              <a:rPr sz="2850" spc="-425" dirty="0">
                <a:latin typeface="RobotoRegular"/>
                <a:cs typeface="RobotoRegular"/>
              </a:rPr>
              <a:t> </a:t>
            </a:r>
            <a:r>
              <a:rPr sz="2850" spc="-10" dirty="0">
                <a:latin typeface="RobotoRegular"/>
                <a:cs typeface="RobotoRegular"/>
              </a:rPr>
              <a:t>rapidly  </a:t>
            </a:r>
            <a:r>
              <a:rPr sz="2850" spc="10" dirty="0">
                <a:latin typeface="RobotoRegular"/>
                <a:cs typeface="RobotoRegular"/>
              </a:rPr>
              <a:t>through the</a:t>
            </a:r>
            <a:r>
              <a:rPr sz="2850" spc="-120" dirty="0">
                <a:latin typeface="RobotoRegular"/>
                <a:cs typeface="RobotoRegular"/>
              </a:rPr>
              <a:t> </a:t>
            </a:r>
            <a:r>
              <a:rPr sz="2850" spc="-15" dirty="0">
                <a:latin typeface="RobotoRegular"/>
                <a:cs typeface="RobotoRegular"/>
              </a:rPr>
              <a:t>ﬁstula</a:t>
            </a:r>
            <a:endParaRPr sz="28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850" spc="-20" dirty="0">
                <a:latin typeface="RobotoRegular"/>
                <a:cs typeface="RobotoRegular"/>
              </a:rPr>
              <a:t>Usually </a:t>
            </a:r>
            <a:r>
              <a:rPr sz="2850" spc="25" dirty="0">
                <a:latin typeface="RobotoRegular"/>
                <a:cs typeface="RobotoRegular"/>
              </a:rPr>
              <a:t>created </a:t>
            </a:r>
            <a:r>
              <a:rPr sz="2850" spc="15" dirty="0">
                <a:latin typeface="RobotoRegular"/>
                <a:cs typeface="RobotoRegular"/>
              </a:rPr>
              <a:t>on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-5" dirty="0">
                <a:latin typeface="RobotoRegular"/>
                <a:cs typeface="RobotoRegular"/>
              </a:rPr>
              <a:t>non-dominant</a:t>
            </a:r>
            <a:r>
              <a:rPr sz="2850" spc="-229" dirty="0">
                <a:latin typeface="RobotoRegular"/>
                <a:cs typeface="RobotoRegular"/>
              </a:rPr>
              <a:t> </a:t>
            </a:r>
            <a:r>
              <a:rPr sz="2850" spc="-20" dirty="0">
                <a:latin typeface="RobotoRegular"/>
                <a:cs typeface="RobotoRegular"/>
              </a:rPr>
              <a:t>hand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352" y="324736"/>
            <a:ext cx="40259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3995" indent="-189230">
              <a:lnSpc>
                <a:spcPct val="100000"/>
              </a:lnSpc>
              <a:spcBef>
                <a:spcPts val="95"/>
              </a:spcBef>
              <a:buSzPct val="62886"/>
              <a:buChar char="•"/>
              <a:tabLst>
                <a:tab pos="214629" algn="l"/>
              </a:tabLst>
            </a:pPr>
            <a:r>
              <a:rPr sz="7275" baseline="-34364" dirty="0"/>
              <a:t>.</a:t>
            </a:r>
            <a:endParaRPr sz="7275" baseline="-34364"/>
          </a:p>
        </p:txBody>
      </p:sp>
      <p:sp>
        <p:nvSpPr>
          <p:cNvPr id="3" name="object 3"/>
          <p:cNvSpPr txBox="1"/>
          <p:nvPr/>
        </p:nvSpPr>
        <p:spPr>
          <a:xfrm>
            <a:off x="608752" y="1947989"/>
            <a:ext cx="13271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3050" spc="10" dirty="0">
                <a:latin typeface="RobotoRegular"/>
                <a:cs typeface="RobotoRegular"/>
              </a:rPr>
              <a:t>•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052" y="3367015"/>
            <a:ext cx="8890000" cy="329437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5080" indent="-252095">
              <a:lnSpc>
                <a:spcPts val="3310"/>
              </a:lnSpc>
              <a:spcBef>
                <a:spcPts val="535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ﬁstula </a:t>
            </a:r>
            <a:r>
              <a:rPr sz="3050" spc="-5" dirty="0">
                <a:latin typeface="RobotoRegular"/>
                <a:cs typeface="RobotoRegular"/>
              </a:rPr>
              <a:t>should </a:t>
            </a:r>
            <a:r>
              <a:rPr sz="3050" spc="35" dirty="0">
                <a:latin typeface="RobotoRegular"/>
                <a:cs typeface="RobotoRegular"/>
              </a:rPr>
              <a:t>be </a:t>
            </a:r>
            <a:r>
              <a:rPr sz="3050" spc="20" dirty="0">
                <a:latin typeface="RobotoRegular"/>
                <a:cs typeface="RobotoRegular"/>
              </a:rPr>
              <a:t>allowed </a:t>
            </a:r>
            <a:r>
              <a:rPr sz="3050" dirty="0">
                <a:latin typeface="RobotoRegular"/>
                <a:cs typeface="RobotoRegular"/>
              </a:rPr>
              <a:t>at </a:t>
            </a:r>
            <a:r>
              <a:rPr sz="3050" spc="5" dirty="0">
                <a:latin typeface="RobotoRegular"/>
                <a:cs typeface="RobotoRegular"/>
              </a:rPr>
              <a:t>least </a:t>
            </a:r>
            <a:r>
              <a:rPr sz="3050" spc="30" dirty="0">
                <a:latin typeface="RobotoRegular"/>
                <a:cs typeface="RobotoRegular"/>
              </a:rPr>
              <a:t>14 </a:t>
            </a:r>
            <a:r>
              <a:rPr sz="3050" spc="5" dirty="0">
                <a:latin typeface="RobotoRegular"/>
                <a:cs typeface="RobotoRegular"/>
              </a:rPr>
              <a:t>days to  </a:t>
            </a:r>
            <a:r>
              <a:rPr sz="3050" dirty="0">
                <a:latin typeface="RobotoRegular"/>
                <a:cs typeface="RobotoRegular"/>
              </a:rPr>
              <a:t>mature </a:t>
            </a:r>
            <a:r>
              <a:rPr sz="3050" spc="10" dirty="0">
                <a:latin typeface="RobotoRegular"/>
                <a:cs typeface="RobotoRegular"/>
              </a:rPr>
              <a:t>( </a:t>
            </a:r>
            <a:r>
              <a:rPr sz="3050" spc="15" dirty="0">
                <a:latin typeface="RobotoRegular"/>
                <a:cs typeface="RobotoRegular"/>
              </a:rPr>
              <a:t>allow </a:t>
            </a: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spc="5" dirty="0">
                <a:latin typeface="RobotoRegular"/>
                <a:cs typeface="RobotoRegular"/>
              </a:rPr>
              <a:t>healing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spc="15" dirty="0">
                <a:latin typeface="RobotoRegular"/>
                <a:cs typeface="RobotoRegular"/>
              </a:rPr>
              <a:t>dilation 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venous  </a:t>
            </a:r>
            <a:r>
              <a:rPr sz="3050" spc="15" dirty="0">
                <a:latin typeface="RobotoRegular"/>
                <a:cs typeface="RobotoRegular"/>
              </a:rPr>
              <a:t>segment).</a:t>
            </a:r>
            <a:endParaRPr sz="3050">
              <a:latin typeface="RobotoRegular"/>
              <a:cs typeface="RobotoRegular"/>
            </a:endParaRPr>
          </a:p>
          <a:p>
            <a:pPr marL="264160" marR="980440" indent="-252095">
              <a:lnSpc>
                <a:spcPts val="3310"/>
              </a:lnSpc>
              <a:spcBef>
                <a:spcPts val="1090"/>
              </a:spcBef>
              <a:buChar char="•"/>
              <a:tabLst>
                <a:tab pos="264795" algn="l"/>
              </a:tabLst>
            </a:pPr>
            <a:r>
              <a:rPr sz="3050" spc="30" dirty="0">
                <a:latin typeface="RobotoRegular"/>
                <a:cs typeface="RobotoRegular"/>
              </a:rPr>
              <a:t>Needle </a:t>
            </a:r>
            <a:r>
              <a:rPr sz="3050" spc="15" dirty="0">
                <a:latin typeface="RobotoRegular"/>
                <a:cs typeface="RobotoRegular"/>
              </a:rPr>
              <a:t>of gauge </a:t>
            </a:r>
            <a:r>
              <a:rPr sz="3050" spc="30" dirty="0">
                <a:latin typeface="RobotoRegular"/>
                <a:cs typeface="RobotoRegular"/>
              </a:rPr>
              <a:t>14 </a:t>
            </a:r>
            <a:r>
              <a:rPr sz="3050" spc="20" dirty="0">
                <a:latin typeface="RobotoRegular"/>
                <a:cs typeface="RobotoRegular"/>
              </a:rPr>
              <a:t>– </a:t>
            </a:r>
            <a:r>
              <a:rPr sz="3050" spc="30" dirty="0">
                <a:latin typeface="RobotoRegular"/>
                <a:cs typeface="RobotoRegular"/>
              </a:rPr>
              <a:t>16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-5" dirty="0">
                <a:latin typeface="RobotoRegular"/>
                <a:cs typeface="RobotoRegular"/>
              </a:rPr>
              <a:t>used </a:t>
            </a: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spc="-5" dirty="0">
                <a:latin typeface="RobotoRegular"/>
                <a:cs typeface="RobotoRegular"/>
              </a:rPr>
              <a:t>taking  </a:t>
            </a:r>
            <a:r>
              <a:rPr sz="3050" spc="25" dirty="0">
                <a:latin typeface="RobotoRegular"/>
                <a:cs typeface="RobotoRegular"/>
              </a:rPr>
              <a:t>blood </a:t>
            </a:r>
            <a:r>
              <a:rPr sz="3050" spc="10" dirty="0">
                <a:latin typeface="RobotoRegular"/>
                <a:cs typeface="RobotoRegular"/>
              </a:rPr>
              <a:t>from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5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patient.</a:t>
            </a:r>
            <a:endParaRPr sz="3050">
              <a:latin typeface="RobotoRegular"/>
              <a:cs typeface="RobotoRegular"/>
            </a:endParaRPr>
          </a:p>
          <a:p>
            <a:pPr marL="264160" marR="111125" indent="-252095">
              <a:lnSpc>
                <a:spcPts val="3310"/>
              </a:lnSpc>
              <a:spcBef>
                <a:spcPts val="1090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The patient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-5" dirty="0">
                <a:latin typeface="RobotoRegular"/>
                <a:cs typeface="RobotoRegular"/>
              </a:rPr>
              <a:t>encouraged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5" dirty="0">
                <a:latin typeface="RobotoRegular"/>
                <a:cs typeface="RobotoRegular"/>
              </a:rPr>
              <a:t>exercise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dirty="0">
                <a:latin typeface="RobotoRegular"/>
                <a:cs typeface="RobotoRegular"/>
              </a:rPr>
              <a:t>increase 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size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114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vessel.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5762" y="568311"/>
            <a:ext cx="7854315" cy="273494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310"/>
              </a:lnSpc>
              <a:spcBef>
                <a:spcPts val="535"/>
              </a:spcBef>
            </a:pPr>
            <a:r>
              <a:rPr sz="3050" spc="30" dirty="0">
                <a:latin typeface="RobotoRegular"/>
                <a:cs typeface="RobotoRegular"/>
              </a:rPr>
              <a:t>Needles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10" dirty="0">
                <a:latin typeface="RobotoRegular"/>
                <a:cs typeface="RobotoRegular"/>
              </a:rPr>
              <a:t>inserted </a:t>
            </a:r>
            <a:r>
              <a:rPr sz="3050" dirty="0">
                <a:latin typeface="RobotoRegular"/>
                <a:cs typeface="RobotoRegular"/>
              </a:rPr>
              <a:t>into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vessel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5" dirty="0">
                <a:latin typeface="RobotoRegular"/>
                <a:cs typeface="RobotoRegular"/>
              </a:rPr>
              <a:t>obtain  </a:t>
            </a:r>
            <a:r>
              <a:rPr sz="3050" spc="25" dirty="0">
                <a:latin typeface="RobotoRegular"/>
                <a:cs typeface="RobotoRegular"/>
              </a:rPr>
              <a:t>blood ﬂow </a:t>
            </a:r>
            <a:r>
              <a:rPr sz="3050" spc="5" dirty="0">
                <a:latin typeface="RobotoRegular"/>
                <a:cs typeface="RobotoRegular"/>
              </a:rPr>
              <a:t>adequate to pass </a:t>
            </a:r>
            <a:r>
              <a:rPr sz="3050" spc="-5" dirty="0">
                <a:latin typeface="RobotoRegular"/>
                <a:cs typeface="RobotoRegular"/>
              </a:rPr>
              <a:t>through </a:t>
            </a:r>
            <a:r>
              <a:rPr sz="3050" spc="-10" dirty="0">
                <a:latin typeface="RobotoRegular"/>
                <a:cs typeface="RobotoRegular"/>
              </a:rPr>
              <a:t>the  </a:t>
            </a:r>
            <a:r>
              <a:rPr sz="3050" spc="-20" dirty="0">
                <a:latin typeface="RobotoRegular"/>
                <a:cs typeface="RobotoRegular"/>
              </a:rPr>
              <a:t>dialyser.</a:t>
            </a:r>
            <a:endParaRPr sz="3050">
              <a:latin typeface="RobotoRegular"/>
              <a:cs typeface="RobotoRegular"/>
            </a:endParaRPr>
          </a:p>
          <a:p>
            <a:pPr marL="12700" marR="46355">
              <a:lnSpc>
                <a:spcPts val="3310"/>
              </a:lnSpc>
              <a:spcBef>
                <a:spcPts val="1090"/>
              </a:spcBef>
            </a:pPr>
            <a:r>
              <a:rPr sz="3050" spc="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arterial </a:t>
            </a:r>
            <a:r>
              <a:rPr sz="3050" spc="20" dirty="0">
                <a:latin typeface="RobotoRegular"/>
                <a:cs typeface="RobotoRegular"/>
              </a:rPr>
              <a:t>segment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ﬁstula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-5" dirty="0">
                <a:latin typeface="RobotoRegular"/>
                <a:cs typeface="RobotoRegular"/>
              </a:rPr>
              <a:t>used </a:t>
            </a:r>
            <a:r>
              <a:rPr sz="3050" spc="20" dirty="0">
                <a:latin typeface="RobotoRegular"/>
                <a:cs typeface="RobotoRegular"/>
              </a:rPr>
              <a:t>for  </a:t>
            </a:r>
            <a:r>
              <a:rPr sz="3050" spc="5" dirty="0">
                <a:latin typeface="RobotoRegular"/>
                <a:cs typeface="RobotoRegular"/>
              </a:rPr>
              <a:t>arterial </a:t>
            </a:r>
            <a:r>
              <a:rPr sz="3050" spc="25" dirty="0">
                <a:latin typeface="RobotoRegular"/>
                <a:cs typeface="RobotoRegular"/>
              </a:rPr>
              <a:t>ﬂow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dialyser </a:t>
            </a:r>
            <a:r>
              <a:rPr sz="3050" spc="-10" dirty="0">
                <a:latin typeface="RobotoRegular"/>
                <a:cs typeface="RobotoRegular"/>
              </a:rPr>
              <a:t>and the </a:t>
            </a:r>
            <a:r>
              <a:rPr sz="3050" spc="10" dirty="0">
                <a:latin typeface="RobotoRegular"/>
                <a:cs typeface="RobotoRegular"/>
              </a:rPr>
              <a:t>venous  </a:t>
            </a:r>
            <a:r>
              <a:rPr sz="3050" spc="20" dirty="0">
                <a:latin typeface="RobotoRegular"/>
                <a:cs typeface="RobotoRegular"/>
              </a:rPr>
              <a:t>segment for </a:t>
            </a:r>
            <a:r>
              <a:rPr sz="3050" dirty="0">
                <a:latin typeface="RobotoRegular"/>
                <a:cs typeface="RobotoRegular"/>
              </a:rPr>
              <a:t>reinfusion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dialysed</a:t>
            </a:r>
            <a:r>
              <a:rPr sz="3050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blood.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65" y="703175"/>
            <a:ext cx="1879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dirty="0">
                <a:latin typeface="RobotoRegular"/>
                <a:cs typeface="RobotoRegular"/>
              </a:rPr>
              <a:t>.</a:t>
            </a:r>
            <a:endParaRPr sz="4850">
              <a:latin typeface="RobotoRegular"/>
              <a:cs typeface="RobotoRegular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47609" y="1007541"/>
            <a:ext cx="5961380" cy="6381115"/>
            <a:chOff x="1347609" y="1007541"/>
            <a:chExt cx="5961380" cy="6381115"/>
          </a:xfrm>
        </p:grpSpPr>
        <p:sp>
          <p:nvSpPr>
            <p:cNvPr id="4" name="object 4"/>
            <p:cNvSpPr/>
            <p:nvPr/>
          </p:nvSpPr>
          <p:spPr>
            <a:xfrm>
              <a:off x="1347609" y="1007541"/>
              <a:ext cx="5961240" cy="63810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5450" y="7048499"/>
              <a:ext cx="1612900" cy="304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352" y="596297"/>
            <a:ext cx="400812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3050" spc="-225" dirty="0"/>
              <a:t>II</a:t>
            </a:r>
            <a:r>
              <a:rPr sz="7275" spc="-337" baseline="-9736" dirty="0"/>
              <a:t>.</a:t>
            </a:r>
            <a:r>
              <a:rPr sz="3050" spc="-225" dirty="0"/>
              <a:t>I. </a:t>
            </a:r>
            <a:r>
              <a:rPr sz="3050" u="heavy" spc="10" dirty="0">
                <a:uFill>
                  <a:solidFill>
                    <a:srgbClr val="000000"/>
                  </a:solidFill>
                </a:uFill>
              </a:rPr>
              <a:t>Arteriovenous</a:t>
            </a:r>
            <a:r>
              <a:rPr sz="3050" u="heavy" spc="13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050" u="heavy" spc="-15" dirty="0">
                <a:uFill>
                  <a:solidFill>
                    <a:srgbClr val="000000"/>
                  </a:solidFill>
                </a:uFill>
              </a:rPr>
              <a:t>graft: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96052" y="1379934"/>
            <a:ext cx="8790940" cy="41344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367665" indent="-252095">
              <a:lnSpc>
                <a:spcPts val="3310"/>
              </a:lnSpc>
              <a:spcBef>
                <a:spcPts val="535"/>
              </a:spcBef>
              <a:buChar char="•"/>
              <a:tabLst>
                <a:tab pos="264795" algn="l"/>
              </a:tabLst>
            </a:pPr>
            <a:r>
              <a:rPr sz="3050" spc="30" dirty="0">
                <a:latin typeface="RobotoRegular"/>
                <a:cs typeface="RobotoRegular"/>
              </a:rPr>
              <a:t>It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10" dirty="0">
                <a:latin typeface="RobotoRegular"/>
                <a:cs typeface="RobotoRegular"/>
              </a:rPr>
              <a:t>created </a:t>
            </a:r>
            <a:r>
              <a:rPr sz="3050" dirty="0">
                <a:latin typeface="RobotoRegular"/>
                <a:cs typeface="RobotoRegular"/>
              </a:rPr>
              <a:t>subcutaneously </a:t>
            </a:r>
            <a:r>
              <a:rPr sz="3050" spc="-10" dirty="0">
                <a:latin typeface="RobotoRegular"/>
                <a:cs typeface="RobotoRegular"/>
              </a:rPr>
              <a:t>using </a:t>
            </a:r>
            <a:r>
              <a:rPr sz="3050" spc="30" dirty="0">
                <a:latin typeface="RobotoRegular"/>
                <a:cs typeface="RobotoRegular"/>
              </a:rPr>
              <a:t>biologic </a:t>
            </a:r>
            <a:r>
              <a:rPr sz="3050" spc="15" dirty="0">
                <a:latin typeface="RobotoRegular"/>
                <a:cs typeface="RobotoRegular"/>
              </a:rPr>
              <a:t>or  </a:t>
            </a:r>
            <a:r>
              <a:rPr sz="3050" spc="-5" dirty="0">
                <a:latin typeface="RobotoRegular"/>
                <a:cs typeface="RobotoRegular"/>
              </a:rPr>
              <a:t>synthetic </a:t>
            </a:r>
            <a:r>
              <a:rPr sz="3050" spc="-15" dirty="0">
                <a:latin typeface="RobotoRegular"/>
                <a:cs typeface="RobotoRegular"/>
              </a:rPr>
              <a:t>graft </a:t>
            </a:r>
            <a:r>
              <a:rPr sz="3050" spc="10" dirty="0">
                <a:latin typeface="RobotoRegular"/>
                <a:cs typeface="RobotoRegular"/>
              </a:rPr>
              <a:t>material </a:t>
            </a:r>
            <a:r>
              <a:rPr sz="3050" dirty="0">
                <a:latin typeface="RobotoRegular"/>
                <a:cs typeface="RobotoRegular"/>
              </a:rPr>
              <a:t>interposing </a:t>
            </a:r>
            <a:r>
              <a:rPr sz="3050" spc="25" dirty="0">
                <a:latin typeface="RobotoRegular"/>
                <a:cs typeface="RobotoRegular"/>
              </a:rPr>
              <a:t>between </a:t>
            </a:r>
            <a:r>
              <a:rPr sz="3050" spc="5" dirty="0">
                <a:latin typeface="RobotoRegular"/>
                <a:cs typeface="RobotoRegular"/>
              </a:rPr>
              <a:t>an  </a:t>
            </a:r>
            <a:r>
              <a:rPr sz="3050" spc="10" dirty="0">
                <a:latin typeface="RobotoRegular"/>
                <a:cs typeface="RobotoRegular"/>
              </a:rPr>
              <a:t>artery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15" dirty="0">
                <a:latin typeface="RobotoRegular"/>
                <a:cs typeface="RobotoRegular"/>
              </a:rPr>
              <a:t>a</a:t>
            </a:r>
            <a:r>
              <a:rPr sz="3050" spc="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vein.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090"/>
              </a:spcBef>
              <a:buChar char="•"/>
              <a:tabLst>
                <a:tab pos="264795" algn="l"/>
              </a:tabLst>
            </a:pPr>
            <a:r>
              <a:rPr sz="3050" dirty="0">
                <a:latin typeface="RobotoRegular"/>
                <a:cs typeface="RobotoRegular"/>
              </a:rPr>
              <a:t>Usually </a:t>
            </a:r>
            <a:r>
              <a:rPr sz="3050" spc="15" dirty="0">
                <a:latin typeface="RobotoRegular"/>
                <a:cs typeface="RobotoRegular"/>
              </a:rPr>
              <a:t>a </a:t>
            </a:r>
            <a:r>
              <a:rPr sz="3050" spc="-15" dirty="0">
                <a:latin typeface="RobotoRegular"/>
                <a:cs typeface="RobotoRegular"/>
              </a:rPr>
              <a:t>graft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10" dirty="0">
                <a:latin typeface="RobotoRegular"/>
                <a:cs typeface="RobotoRegular"/>
              </a:rPr>
              <a:t>created when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patients  </a:t>
            </a:r>
            <a:r>
              <a:rPr sz="3050" spc="15" dirty="0">
                <a:latin typeface="RobotoRegular"/>
                <a:cs typeface="RobotoRegular"/>
              </a:rPr>
              <a:t>vessels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-5" dirty="0">
                <a:latin typeface="RobotoRegular"/>
                <a:cs typeface="RobotoRegular"/>
              </a:rPr>
              <a:t>not </a:t>
            </a:r>
            <a:r>
              <a:rPr sz="3050" spc="5" dirty="0">
                <a:latin typeface="RobotoRegular"/>
                <a:cs typeface="RobotoRegular"/>
              </a:rPr>
              <a:t>suitable </a:t>
            </a: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spc="10" dirty="0">
                <a:latin typeface="RobotoRegular"/>
                <a:cs typeface="RobotoRegular"/>
              </a:rPr>
              <a:t>creation </a:t>
            </a:r>
            <a:r>
              <a:rPr sz="3050" spc="15" dirty="0">
                <a:latin typeface="RobotoRegular"/>
                <a:cs typeface="RobotoRegular"/>
              </a:rPr>
              <a:t>of a </a:t>
            </a:r>
            <a:r>
              <a:rPr sz="3050" spc="5" dirty="0">
                <a:latin typeface="RobotoRegular"/>
                <a:cs typeface="RobotoRegular"/>
              </a:rPr>
              <a:t>ﬁstula </a:t>
            </a:r>
            <a:r>
              <a:rPr sz="3050" spc="20" dirty="0">
                <a:latin typeface="RobotoRegular"/>
                <a:cs typeface="RobotoRegular"/>
              </a:rPr>
              <a:t>e.  g </a:t>
            </a:r>
            <a:r>
              <a:rPr sz="3050" spc="-10" dirty="0">
                <a:latin typeface="RobotoRegular"/>
                <a:cs typeface="RobotoRegular"/>
              </a:rPr>
              <a:t>those </a:t>
            </a:r>
            <a:r>
              <a:rPr sz="3050" spc="15" dirty="0">
                <a:latin typeface="RobotoRegular"/>
                <a:cs typeface="RobotoRegular"/>
              </a:rPr>
              <a:t>with </a:t>
            </a:r>
            <a:r>
              <a:rPr sz="3050" spc="25" dirty="0">
                <a:latin typeface="RobotoRegular"/>
                <a:cs typeface="RobotoRegular"/>
              </a:rPr>
              <a:t>compromised </a:t>
            </a:r>
            <a:r>
              <a:rPr sz="3050" spc="5" dirty="0">
                <a:latin typeface="RobotoRegular"/>
                <a:cs typeface="RobotoRegular"/>
              </a:rPr>
              <a:t>vascular </a:t>
            </a:r>
            <a:r>
              <a:rPr sz="3050" spc="-5" dirty="0">
                <a:latin typeface="RobotoRegular"/>
                <a:cs typeface="RobotoRegular"/>
              </a:rPr>
              <a:t>system </a:t>
            </a:r>
            <a:r>
              <a:rPr sz="3050" dirty="0">
                <a:latin typeface="RobotoRegular"/>
                <a:cs typeface="RobotoRegular"/>
              </a:rPr>
              <a:t>as </a:t>
            </a:r>
            <a:r>
              <a:rPr sz="3050" spc="25" dirty="0">
                <a:latin typeface="RobotoRegular"/>
                <a:cs typeface="RobotoRegular"/>
              </a:rPr>
              <a:t>in  </a:t>
            </a:r>
            <a:r>
              <a:rPr sz="3050" spc="5" dirty="0">
                <a:latin typeface="RobotoRegular"/>
                <a:cs typeface="RobotoRegular"/>
              </a:rPr>
              <a:t>DM</a:t>
            </a:r>
            <a:endParaRPr sz="3050">
              <a:latin typeface="RobotoRegular"/>
              <a:cs typeface="RobotoRegular"/>
            </a:endParaRPr>
          </a:p>
          <a:p>
            <a:pPr marL="264160" marR="619125" indent="-252095">
              <a:lnSpc>
                <a:spcPts val="3310"/>
              </a:lnSpc>
              <a:spcBef>
                <a:spcPts val="1085"/>
              </a:spcBef>
              <a:buChar char="•"/>
              <a:tabLst>
                <a:tab pos="264795" algn="l"/>
              </a:tabLst>
            </a:pPr>
            <a:r>
              <a:rPr sz="3050" spc="20" dirty="0">
                <a:latin typeface="RobotoRegular"/>
                <a:cs typeface="RobotoRegular"/>
              </a:rPr>
              <a:t>Infection &amp; </a:t>
            </a:r>
            <a:r>
              <a:rPr sz="3050" spc="10" dirty="0">
                <a:latin typeface="RobotoRegular"/>
                <a:cs typeface="RobotoRegular"/>
              </a:rPr>
              <a:t>thrombosis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20" dirty="0">
                <a:latin typeface="RobotoRegular"/>
                <a:cs typeface="RobotoRegular"/>
              </a:rPr>
              <a:t>most </a:t>
            </a:r>
            <a:r>
              <a:rPr sz="3050" spc="40" dirty="0">
                <a:latin typeface="RobotoRegular"/>
                <a:cs typeface="RobotoRegular"/>
              </a:rPr>
              <a:t>common  </a:t>
            </a:r>
            <a:r>
              <a:rPr sz="3050" spc="25" dirty="0">
                <a:latin typeface="RobotoRegular"/>
                <a:cs typeface="RobotoRegular"/>
              </a:rPr>
              <a:t>complications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10" dirty="0">
                <a:latin typeface="RobotoRegular"/>
                <a:cs typeface="RobotoRegular"/>
              </a:rPr>
              <a:t>arteriovenous</a:t>
            </a:r>
            <a:r>
              <a:rPr sz="3050" spc="-75" dirty="0">
                <a:latin typeface="RobotoRegular"/>
                <a:cs typeface="RobotoRegular"/>
              </a:rPr>
              <a:t> </a:t>
            </a:r>
            <a:r>
              <a:rPr sz="3050" spc="-15" dirty="0">
                <a:latin typeface="RobotoRegular"/>
                <a:cs typeface="RobotoRegular"/>
              </a:rPr>
              <a:t>graft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52" y="484350"/>
            <a:ext cx="875093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30" dirty="0"/>
              <a:t>b. </a:t>
            </a:r>
            <a:r>
              <a:rPr sz="3050" spc="15" dirty="0"/>
              <a:t>Excretion of </a:t>
            </a:r>
            <a:r>
              <a:rPr sz="3050" spc="-5" dirty="0"/>
              <a:t>waste </a:t>
            </a:r>
            <a:r>
              <a:rPr sz="3050" spc="5" dirty="0"/>
              <a:t>products: </a:t>
            </a:r>
            <a:r>
              <a:rPr sz="3050" spc="25" dirty="0"/>
              <a:t>eg </a:t>
            </a:r>
            <a:r>
              <a:rPr sz="3050" spc="-10" dirty="0"/>
              <a:t>urea,</a:t>
            </a:r>
            <a:r>
              <a:rPr sz="3050" spc="75" dirty="0"/>
              <a:t> </a:t>
            </a:r>
            <a:r>
              <a:rPr sz="3050" spc="5" dirty="0"/>
              <a:t>creatinine,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96052" y="680259"/>
            <a:ext cx="8806180" cy="575754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264160" marR="2016125" indent="-63500">
              <a:lnSpc>
                <a:spcPct val="82200"/>
              </a:lnSpc>
              <a:spcBef>
                <a:spcPts val="1135"/>
              </a:spcBef>
            </a:pPr>
            <a:r>
              <a:rPr sz="7275" spc="-97" baseline="-2290" dirty="0">
                <a:latin typeface="RobotoRegular"/>
                <a:cs typeface="RobotoRegular"/>
              </a:rPr>
              <a:t>.</a:t>
            </a:r>
            <a:r>
              <a:rPr sz="3050" spc="-65" dirty="0">
                <a:latin typeface="RobotoRegular"/>
                <a:cs typeface="RobotoRegular"/>
              </a:rPr>
              <a:t>phosphates, </a:t>
            </a:r>
            <a:r>
              <a:rPr sz="3050" spc="-5" dirty="0">
                <a:latin typeface="RobotoRegular"/>
                <a:cs typeface="RobotoRegular"/>
              </a:rPr>
              <a:t>sulphates, </a:t>
            </a:r>
            <a:r>
              <a:rPr sz="3050" spc="-10" dirty="0">
                <a:latin typeface="RobotoRegular"/>
                <a:cs typeface="RobotoRegular"/>
              </a:rPr>
              <a:t>uric </a:t>
            </a:r>
            <a:r>
              <a:rPr sz="3050" spc="20" dirty="0">
                <a:latin typeface="RobotoRegular"/>
                <a:cs typeface="RobotoRegular"/>
              </a:rPr>
              <a:t>acid, </a:t>
            </a:r>
            <a:r>
              <a:rPr sz="3050" spc="-5" dirty="0">
                <a:latin typeface="RobotoRegular"/>
                <a:cs typeface="RobotoRegular"/>
              </a:rPr>
              <a:t>drug  </a:t>
            </a:r>
            <a:r>
              <a:rPr sz="3050" spc="20" dirty="0">
                <a:latin typeface="RobotoRegular"/>
                <a:cs typeface="RobotoRegular"/>
              </a:rPr>
              <a:t>metabolites</a:t>
            </a:r>
            <a:endParaRPr sz="3050">
              <a:latin typeface="RobotoRegular"/>
              <a:cs typeface="RobotoRegular"/>
            </a:endParaRPr>
          </a:p>
          <a:p>
            <a:pPr marL="264160" marR="285115" indent="-252095">
              <a:lnSpc>
                <a:spcPts val="3310"/>
              </a:lnSpc>
              <a:spcBef>
                <a:spcPts val="1145"/>
              </a:spcBef>
              <a:buAutoNum type="alphaLcPeriod" startAt="3"/>
              <a:tabLst>
                <a:tab pos="419100" algn="l"/>
              </a:tabLst>
            </a:pPr>
            <a:r>
              <a:rPr sz="3050" spc="10" dirty="0">
                <a:latin typeface="RobotoRegular"/>
                <a:cs typeface="RobotoRegular"/>
              </a:rPr>
              <a:t>Regulation </a:t>
            </a:r>
            <a:r>
              <a:rPr sz="3050" spc="15" dirty="0">
                <a:latin typeface="RobotoRegular"/>
                <a:cs typeface="RobotoRegular"/>
              </a:rPr>
              <a:t>of acid-base </a:t>
            </a:r>
            <a:r>
              <a:rPr sz="3050" spc="10" dirty="0">
                <a:latin typeface="RobotoRegular"/>
                <a:cs typeface="RobotoRegular"/>
              </a:rPr>
              <a:t>balance </a:t>
            </a:r>
            <a:r>
              <a:rPr sz="3050" spc="-5" dirty="0">
                <a:latin typeface="RobotoRegular"/>
                <a:cs typeface="RobotoRegular"/>
              </a:rPr>
              <a:t>through  </a:t>
            </a:r>
            <a:r>
              <a:rPr sz="3050" spc="5" dirty="0">
                <a:latin typeface="RobotoRegular"/>
                <a:cs typeface="RobotoRegular"/>
              </a:rPr>
              <a:t>reabsorption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10" dirty="0">
                <a:latin typeface="RobotoRegular"/>
                <a:cs typeface="RobotoRegular"/>
              </a:rPr>
              <a:t>bicarbonate </a:t>
            </a:r>
            <a:r>
              <a:rPr sz="3050" spc="-5" dirty="0">
                <a:latin typeface="RobotoRegular"/>
                <a:cs typeface="RobotoRegular"/>
              </a:rPr>
              <a:t>ions, </a:t>
            </a:r>
            <a:r>
              <a:rPr sz="3050" spc="10" dirty="0">
                <a:latin typeface="RobotoRegular"/>
                <a:cs typeface="RobotoRegular"/>
              </a:rPr>
              <a:t>buffering </a:t>
            </a:r>
            <a:r>
              <a:rPr sz="3050" spc="15" dirty="0">
                <a:latin typeface="RobotoRegular"/>
                <a:cs typeface="RobotoRegular"/>
              </a:rPr>
              <a:t>with  </a:t>
            </a:r>
            <a:r>
              <a:rPr sz="3050" spc="25" dirty="0">
                <a:latin typeface="RobotoRegular"/>
                <a:cs typeface="RobotoRegular"/>
              </a:rPr>
              <a:t>ammonia </a:t>
            </a:r>
            <a:r>
              <a:rPr sz="3050" spc="30" dirty="0">
                <a:latin typeface="RobotoRegular"/>
                <a:cs typeface="RobotoRegular"/>
              </a:rPr>
              <a:t>(NH3)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dirty="0">
                <a:latin typeface="RobotoRegular"/>
                <a:cs typeface="RobotoRegular"/>
              </a:rPr>
              <a:t>phosphate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20" dirty="0">
                <a:latin typeface="RobotoRegular"/>
                <a:cs typeface="RobotoRegular"/>
              </a:rPr>
              <a:t>direct  </a:t>
            </a:r>
            <a:r>
              <a:rPr sz="3050" spc="10" dirty="0">
                <a:latin typeface="RobotoRegular"/>
                <a:cs typeface="RobotoRegular"/>
              </a:rPr>
              <a:t>secretion </a:t>
            </a:r>
            <a:r>
              <a:rPr sz="3050" dirty="0">
                <a:latin typeface="RobotoRegular"/>
                <a:cs typeface="RobotoRegular"/>
              </a:rPr>
              <a:t>into</a:t>
            </a:r>
            <a:r>
              <a:rPr sz="3050" spc="-35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urine.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085"/>
              </a:spcBef>
              <a:buAutoNum type="alphaLcPeriod" startAt="3"/>
              <a:tabLst>
                <a:tab pos="433070" algn="l"/>
              </a:tabLst>
            </a:pPr>
            <a:r>
              <a:rPr sz="3050" spc="10" dirty="0">
                <a:latin typeface="RobotoRegular"/>
                <a:cs typeface="RobotoRegular"/>
              </a:rPr>
              <a:t>Regulation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10" dirty="0">
                <a:latin typeface="RobotoRegular"/>
                <a:cs typeface="RobotoRegular"/>
              </a:rPr>
              <a:t>electrolytes. </a:t>
            </a:r>
            <a:r>
              <a:rPr sz="3050" spc="5" dirty="0">
                <a:latin typeface="RobotoRegular"/>
                <a:cs typeface="RobotoRegular"/>
              </a:rPr>
              <a:t>Through hormones  </a:t>
            </a:r>
            <a:r>
              <a:rPr sz="3050" spc="15" dirty="0">
                <a:latin typeface="RobotoRegular"/>
                <a:cs typeface="RobotoRegular"/>
              </a:rPr>
              <a:t>like </a:t>
            </a:r>
            <a:r>
              <a:rPr sz="3050" spc="5" dirty="0">
                <a:latin typeface="RobotoRegular"/>
                <a:cs typeface="RobotoRegular"/>
              </a:rPr>
              <a:t>aldosterone. Increased </a:t>
            </a:r>
            <a:r>
              <a:rPr sz="3050" dirty="0">
                <a:latin typeface="RobotoRegular"/>
                <a:cs typeface="RobotoRegular"/>
              </a:rPr>
              <a:t>aldosterone </a:t>
            </a:r>
            <a:r>
              <a:rPr sz="3050" spc="10" dirty="0">
                <a:latin typeface="RobotoRegular"/>
                <a:cs typeface="RobotoRegular"/>
              </a:rPr>
              <a:t>secretion  </a:t>
            </a:r>
            <a:r>
              <a:rPr sz="3050" spc="15" dirty="0">
                <a:latin typeface="RobotoRegular"/>
                <a:cs typeface="RobotoRegular"/>
              </a:rPr>
              <a:t>reduces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amount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10" dirty="0">
                <a:latin typeface="RobotoRegular"/>
                <a:cs typeface="RobotoRegular"/>
              </a:rPr>
              <a:t>sodium </a:t>
            </a:r>
            <a:r>
              <a:rPr sz="3050" spc="15" dirty="0">
                <a:latin typeface="RobotoRegular"/>
                <a:cs typeface="RobotoRegular"/>
              </a:rPr>
              <a:t>excreted </a:t>
            </a:r>
            <a:r>
              <a:rPr sz="3050" spc="-10" dirty="0">
                <a:latin typeface="RobotoRegular"/>
                <a:cs typeface="RobotoRegular"/>
              </a:rPr>
              <a:t>and  </a:t>
            </a:r>
            <a:r>
              <a:rPr sz="3050" spc="5" dirty="0">
                <a:latin typeface="RobotoRegular"/>
                <a:cs typeface="RobotoRegular"/>
              </a:rPr>
              <a:t>increases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amount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dirty="0">
                <a:latin typeface="RobotoRegular"/>
                <a:cs typeface="RobotoRegular"/>
              </a:rPr>
              <a:t>potassium</a:t>
            </a:r>
            <a:r>
              <a:rPr sz="3050" spc="7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excreted.</a:t>
            </a:r>
            <a:endParaRPr sz="3050">
              <a:latin typeface="RobotoRegular"/>
              <a:cs typeface="RobotoRegular"/>
            </a:endParaRPr>
          </a:p>
          <a:p>
            <a:pPr marL="264160" marR="252729" indent="-252095">
              <a:lnSpc>
                <a:spcPts val="3310"/>
              </a:lnSpc>
              <a:spcBef>
                <a:spcPts val="1085"/>
              </a:spcBef>
              <a:buAutoNum type="alphaLcPeriod" startAt="3"/>
              <a:tabLst>
                <a:tab pos="419100" algn="l"/>
              </a:tabLst>
            </a:pPr>
            <a:r>
              <a:rPr sz="3050" spc="10" dirty="0">
                <a:latin typeface="RobotoRegular"/>
                <a:cs typeface="RobotoRegular"/>
              </a:rPr>
              <a:t>Regulation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25" dirty="0">
                <a:latin typeface="RobotoRegular"/>
                <a:cs typeface="RobotoRegular"/>
              </a:rPr>
              <a:t>blood </a:t>
            </a:r>
            <a:r>
              <a:rPr sz="3050" spc="-10" dirty="0">
                <a:latin typeface="RobotoRegular"/>
                <a:cs typeface="RobotoRegular"/>
              </a:rPr>
              <a:t>pressure </a:t>
            </a:r>
            <a:r>
              <a:rPr sz="3050" spc="-5" dirty="0">
                <a:latin typeface="RobotoRegular"/>
                <a:cs typeface="RobotoRegular"/>
              </a:rPr>
              <a:t>through </a:t>
            </a:r>
            <a:r>
              <a:rPr sz="3050" spc="-10" dirty="0">
                <a:latin typeface="RobotoRegular"/>
                <a:cs typeface="RobotoRegular"/>
              </a:rPr>
              <a:t>the renin-  </a:t>
            </a:r>
            <a:r>
              <a:rPr sz="3050" dirty="0">
                <a:latin typeface="RobotoRegular"/>
                <a:cs typeface="RobotoRegular"/>
              </a:rPr>
              <a:t>angiotensin-aldosterone </a:t>
            </a:r>
            <a:r>
              <a:rPr sz="3050" spc="-5" dirty="0">
                <a:latin typeface="RobotoRegular"/>
                <a:cs typeface="RobotoRegular"/>
              </a:rPr>
              <a:t>system</a:t>
            </a:r>
            <a:r>
              <a:rPr sz="3050" spc="9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(RAAS)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65" y="703175"/>
            <a:ext cx="1879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dirty="0">
                <a:latin typeface="RobotoRegular"/>
                <a:cs typeface="RobotoRegular"/>
              </a:rPr>
              <a:t>.</a:t>
            </a:r>
            <a:endParaRPr sz="4850">
              <a:latin typeface="RobotoRegular"/>
              <a:cs typeface="RobotoRegular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75921" y="1007532"/>
            <a:ext cx="8816340" cy="6346190"/>
            <a:chOff x="675921" y="1007532"/>
            <a:chExt cx="8816340" cy="6346190"/>
          </a:xfrm>
        </p:grpSpPr>
        <p:sp>
          <p:nvSpPr>
            <p:cNvPr id="4" name="object 4"/>
            <p:cNvSpPr/>
            <p:nvPr/>
          </p:nvSpPr>
          <p:spPr>
            <a:xfrm>
              <a:off x="675921" y="1007532"/>
              <a:ext cx="8815920" cy="62131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5450" y="7048499"/>
              <a:ext cx="1612900" cy="304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65" y="703175"/>
            <a:ext cx="1752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spc="-565" dirty="0">
                <a:latin typeface="RobotoRegular"/>
                <a:cs typeface="RobotoRegular"/>
              </a:rPr>
              <a:t>.</a:t>
            </a:r>
            <a:endParaRPr sz="48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6021" y="217401"/>
            <a:ext cx="292735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94310" indent="-182245">
              <a:lnSpc>
                <a:spcPct val="100000"/>
              </a:lnSpc>
              <a:spcBef>
                <a:spcPts val="135"/>
              </a:spcBef>
              <a:buChar char="•"/>
              <a:tabLst>
                <a:tab pos="194945" algn="l"/>
              </a:tabLst>
            </a:pPr>
            <a:r>
              <a:rPr sz="3750" spc="15" baseline="-3333" dirty="0">
                <a:latin typeface="RobotoRegular"/>
                <a:cs typeface="RobotoRegular"/>
              </a:rPr>
              <a:t>.</a:t>
            </a:r>
            <a:endParaRPr sz="3750" baseline="-3333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6021" y="688855"/>
            <a:ext cx="4581525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spc="30" dirty="0"/>
              <a:t>Complications </a:t>
            </a:r>
            <a:r>
              <a:rPr sz="2500" spc="5" dirty="0"/>
              <a:t>of</a:t>
            </a:r>
            <a:r>
              <a:rPr sz="2500" spc="20" dirty="0"/>
              <a:t> </a:t>
            </a:r>
            <a:r>
              <a:rPr sz="2500" spc="30" dirty="0"/>
              <a:t>hemodialysis:</a:t>
            </a:r>
            <a:endParaRPr sz="2500"/>
          </a:p>
        </p:txBody>
      </p:sp>
      <p:sp>
        <p:nvSpPr>
          <p:cNvPr id="5" name="object 5"/>
          <p:cNvSpPr/>
          <p:nvPr/>
        </p:nvSpPr>
        <p:spPr>
          <a:xfrm>
            <a:off x="678721" y="1055591"/>
            <a:ext cx="4562475" cy="0"/>
          </a:xfrm>
          <a:custGeom>
            <a:avLst/>
            <a:gdLst/>
            <a:ahLst/>
            <a:cxnLst/>
            <a:rect l="l" t="t" r="r" b="b"/>
            <a:pathLst>
              <a:path w="4562475">
                <a:moveTo>
                  <a:pt x="0" y="0"/>
                </a:moveTo>
                <a:lnTo>
                  <a:pt x="4561879" y="0"/>
                </a:lnTo>
              </a:path>
            </a:pathLst>
          </a:custGeom>
          <a:ln w="160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5987" y="1139646"/>
            <a:ext cx="8662670" cy="5688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32434" indent="-420370">
              <a:lnSpc>
                <a:spcPts val="2820"/>
              </a:lnSpc>
              <a:spcBef>
                <a:spcPts val="135"/>
              </a:spcBef>
              <a:buAutoNum type="arabicPeriod"/>
              <a:tabLst>
                <a:tab pos="432434" algn="l"/>
                <a:tab pos="433070" algn="l"/>
              </a:tabLst>
            </a:pPr>
            <a:r>
              <a:rPr sz="2500" spc="35" dirty="0">
                <a:latin typeface="RobotoRegular"/>
                <a:cs typeface="RobotoRegular"/>
              </a:rPr>
              <a:t>Disturbance </a:t>
            </a:r>
            <a:r>
              <a:rPr sz="2500" spc="5" dirty="0">
                <a:latin typeface="RobotoRegular"/>
                <a:cs typeface="RobotoRegular"/>
              </a:rPr>
              <a:t>of </a:t>
            </a:r>
            <a:r>
              <a:rPr sz="2500" spc="35" dirty="0">
                <a:latin typeface="RobotoRegular"/>
                <a:cs typeface="RobotoRegular"/>
              </a:rPr>
              <a:t>lipid </a:t>
            </a:r>
            <a:r>
              <a:rPr sz="2500" spc="30" dirty="0">
                <a:latin typeface="RobotoRegular"/>
                <a:cs typeface="RobotoRegular"/>
              </a:rPr>
              <a:t>metabolism </a:t>
            </a:r>
            <a:r>
              <a:rPr sz="2500" spc="20" dirty="0">
                <a:latin typeface="RobotoRegular"/>
                <a:cs typeface="RobotoRegular"/>
              </a:rPr>
              <a:t>–</a:t>
            </a:r>
            <a:r>
              <a:rPr sz="2500" spc="70" dirty="0">
                <a:latin typeface="RobotoRegular"/>
                <a:cs typeface="RobotoRegular"/>
              </a:rPr>
              <a:t> </a:t>
            </a:r>
            <a:r>
              <a:rPr sz="2500" spc="30" dirty="0">
                <a:latin typeface="RobotoRegular"/>
                <a:cs typeface="RobotoRegular"/>
              </a:rPr>
              <a:t>hypertryglyceridemia</a:t>
            </a:r>
            <a:endParaRPr sz="2500">
              <a:latin typeface="RobotoRegular"/>
              <a:cs typeface="RobotoRegular"/>
            </a:endParaRPr>
          </a:p>
          <a:p>
            <a:pPr marL="432434" marR="321945">
              <a:lnSpc>
                <a:spcPts val="2640"/>
              </a:lnSpc>
              <a:spcBef>
                <a:spcPts val="209"/>
              </a:spcBef>
            </a:pPr>
            <a:r>
              <a:rPr sz="2500" spc="20" dirty="0">
                <a:latin typeface="RobotoRegular"/>
                <a:cs typeface="RobotoRegular"/>
              </a:rPr>
              <a:t>– </a:t>
            </a:r>
            <a:r>
              <a:rPr sz="2500" spc="25" dirty="0">
                <a:latin typeface="RobotoRegular"/>
                <a:cs typeface="RobotoRegular"/>
              </a:rPr>
              <a:t>which </a:t>
            </a:r>
            <a:r>
              <a:rPr sz="2500" spc="30" dirty="0">
                <a:latin typeface="RobotoRegular"/>
                <a:cs typeface="RobotoRegular"/>
              </a:rPr>
              <a:t>is </a:t>
            </a:r>
            <a:r>
              <a:rPr sz="2500" spc="35" dirty="0">
                <a:latin typeface="RobotoRegular"/>
                <a:cs typeface="RobotoRegular"/>
              </a:rPr>
              <a:t>accentuated </a:t>
            </a:r>
            <a:r>
              <a:rPr sz="2500" spc="20" dirty="0">
                <a:latin typeface="RobotoRegular"/>
                <a:cs typeface="RobotoRegular"/>
              </a:rPr>
              <a:t>by </a:t>
            </a:r>
            <a:r>
              <a:rPr sz="2500" spc="30" dirty="0">
                <a:latin typeface="RobotoRegular"/>
                <a:cs typeface="RobotoRegular"/>
              </a:rPr>
              <a:t>hemodialysis </a:t>
            </a:r>
            <a:r>
              <a:rPr sz="2500" spc="40" dirty="0">
                <a:latin typeface="RobotoRegular"/>
                <a:cs typeface="RobotoRegular"/>
              </a:rPr>
              <a:t>causing  </a:t>
            </a:r>
            <a:r>
              <a:rPr sz="2500" spc="25" dirty="0">
                <a:latin typeface="RobotoRegular"/>
                <a:cs typeface="RobotoRegular"/>
              </a:rPr>
              <a:t>atherosclerosis </a:t>
            </a:r>
            <a:r>
              <a:rPr sz="2500" spc="35" dirty="0">
                <a:latin typeface="RobotoRegular"/>
                <a:cs typeface="RobotoRegular"/>
              </a:rPr>
              <a:t>leading </a:t>
            </a:r>
            <a:r>
              <a:rPr sz="2500" spc="40" dirty="0">
                <a:latin typeface="RobotoRegular"/>
                <a:cs typeface="RobotoRegular"/>
              </a:rPr>
              <a:t>to </a:t>
            </a:r>
            <a:r>
              <a:rPr sz="2500" spc="50" dirty="0">
                <a:latin typeface="RobotoRegular"/>
                <a:cs typeface="RobotoRegular"/>
              </a:rPr>
              <a:t>heart </a:t>
            </a:r>
            <a:r>
              <a:rPr sz="2500" spc="30" dirty="0">
                <a:latin typeface="RobotoRegular"/>
                <a:cs typeface="RobotoRegular"/>
              </a:rPr>
              <a:t>failure, </a:t>
            </a:r>
            <a:r>
              <a:rPr sz="2500" spc="25" dirty="0">
                <a:latin typeface="RobotoRegular"/>
                <a:cs typeface="RobotoRegular"/>
              </a:rPr>
              <a:t>coronary </a:t>
            </a:r>
            <a:r>
              <a:rPr sz="2500" spc="50" dirty="0">
                <a:latin typeface="RobotoRegular"/>
                <a:cs typeface="RobotoRegular"/>
              </a:rPr>
              <a:t>heart  </a:t>
            </a:r>
            <a:r>
              <a:rPr sz="2500" spc="25" dirty="0">
                <a:latin typeface="RobotoRegular"/>
                <a:cs typeface="RobotoRegular"/>
              </a:rPr>
              <a:t>disease </a:t>
            </a:r>
            <a:r>
              <a:rPr sz="2500" spc="20" dirty="0">
                <a:latin typeface="RobotoRegular"/>
                <a:cs typeface="RobotoRegular"/>
              </a:rPr>
              <a:t>&amp; </a:t>
            </a:r>
            <a:r>
              <a:rPr sz="2500" spc="45" dirty="0">
                <a:latin typeface="RobotoRegular"/>
                <a:cs typeface="RobotoRegular"/>
              </a:rPr>
              <a:t>anginal</a:t>
            </a:r>
            <a:r>
              <a:rPr sz="2500" spc="60" dirty="0">
                <a:latin typeface="RobotoRegular"/>
                <a:cs typeface="RobotoRegular"/>
              </a:rPr>
              <a:t> </a:t>
            </a:r>
            <a:r>
              <a:rPr sz="2500" spc="40" dirty="0">
                <a:latin typeface="RobotoRegular"/>
                <a:cs typeface="RobotoRegular"/>
              </a:rPr>
              <a:t>pain.</a:t>
            </a:r>
            <a:endParaRPr sz="2500">
              <a:latin typeface="RobotoRegular"/>
              <a:cs typeface="RobotoRegular"/>
            </a:endParaRPr>
          </a:p>
          <a:p>
            <a:pPr marL="432434" marR="578485" indent="-420370">
              <a:lnSpc>
                <a:spcPts val="2640"/>
              </a:lnSpc>
              <a:spcBef>
                <a:spcPts val="915"/>
              </a:spcBef>
              <a:buAutoNum type="arabicPeriod" startAt="2"/>
              <a:tabLst>
                <a:tab pos="432434" algn="l"/>
                <a:tab pos="433070" algn="l"/>
              </a:tabLst>
            </a:pPr>
            <a:r>
              <a:rPr sz="2500" spc="45" dirty="0">
                <a:latin typeface="RobotoRegular"/>
                <a:cs typeface="RobotoRegular"/>
              </a:rPr>
              <a:t>Gastric </a:t>
            </a:r>
            <a:r>
              <a:rPr sz="2500" spc="25" dirty="0">
                <a:latin typeface="RobotoRegular"/>
                <a:cs typeface="RobotoRegular"/>
              </a:rPr>
              <a:t>ulcers </a:t>
            </a:r>
            <a:r>
              <a:rPr sz="2500" spc="20" dirty="0">
                <a:latin typeface="RobotoRegular"/>
                <a:cs typeface="RobotoRegular"/>
              </a:rPr>
              <a:t>&amp; </a:t>
            </a:r>
            <a:r>
              <a:rPr sz="2500" spc="25" dirty="0">
                <a:latin typeface="RobotoRegular"/>
                <a:cs typeface="RobotoRegular"/>
              </a:rPr>
              <a:t>other </a:t>
            </a:r>
            <a:r>
              <a:rPr sz="2500" spc="30" dirty="0">
                <a:latin typeface="RobotoRegular"/>
                <a:cs typeface="RobotoRegular"/>
              </a:rPr>
              <a:t>GI </a:t>
            </a:r>
            <a:r>
              <a:rPr sz="2500" spc="20" dirty="0">
                <a:latin typeface="RobotoRegular"/>
                <a:cs typeface="RobotoRegular"/>
              </a:rPr>
              <a:t>problems </a:t>
            </a:r>
            <a:r>
              <a:rPr sz="2500" spc="35" dirty="0">
                <a:latin typeface="RobotoRegular"/>
                <a:cs typeface="RobotoRegular"/>
              </a:rPr>
              <a:t>resulting </a:t>
            </a:r>
            <a:r>
              <a:rPr sz="2500" spc="20" dirty="0">
                <a:latin typeface="RobotoRegular"/>
                <a:cs typeface="RobotoRegular"/>
              </a:rPr>
              <a:t>from </a:t>
            </a:r>
            <a:r>
              <a:rPr sz="2500" spc="45" dirty="0">
                <a:latin typeface="RobotoRegular"/>
                <a:cs typeface="RobotoRegular"/>
              </a:rPr>
              <a:t>the  </a:t>
            </a:r>
            <a:r>
              <a:rPr sz="2500" spc="30" dirty="0">
                <a:latin typeface="RobotoRegular"/>
                <a:cs typeface="RobotoRegular"/>
              </a:rPr>
              <a:t>physiologic </a:t>
            </a:r>
            <a:r>
              <a:rPr sz="2500" spc="25" dirty="0">
                <a:latin typeface="RobotoRegular"/>
                <a:cs typeface="RobotoRegular"/>
              </a:rPr>
              <a:t>stress </a:t>
            </a:r>
            <a:r>
              <a:rPr sz="2500" spc="5" dirty="0">
                <a:latin typeface="RobotoRegular"/>
                <a:cs typeface="RobotoRegular"/>
              </a:rPr>
              <a:t>of </a:t>
            </a:r>
            <a:r>
              <a:rPr sz="2500" spc="30" dirty="0">
                <a:latin typeface="RobotoRegular"/>
                <a:cs typeface="RobotoRegular"/>
              </a:rPr>
              <a:t>chronic illness </a:t>
            </a:r>
            <a:r>
              <a:rPr sz="2500" spc="20" dirty="0">
                <a:latin typeface="RobotoRegular"/>
                <a:cs typeface="RobotoRegular"/>
              </a:rPr>
              <a:t>&amp;</a:t>
            </a:r>
            <a:r>
              <a:rPr sz="2500" spc="90" dirty="0">
                <a:latin typeface="RobotoRegular"/>
                <a:cs typeface="RobotoRegular"/>
              </a:rPr>
              <a:t> </a:t>
            </a:r>
            <a:r>
              <a:rPr sz="2500" spc="30" dirty="0">
                <a:latin typeface="RobotoRegular"/>
                <a:cs typeface="RobotoRegular"/>
              </a:rPr>
              <a:t>medication.</a:t>
            </a:r>
            <a:endParaRPr sz="2500">
              <a:latin typeface="RobotoRegular"/>
              <a:cs typeface="RobotoRegular"/>
            </a:endParaRPr>
          </a:p>
          <a:p>
            <a:pPr marL="432434" marR="744855" indent="-420370">
              <a:lnSpc>
                <a:spcPts val="2640"/>
              </a:lnSpc>
              <a:spcBef>
                <a:spcPts val="915"/>
              </a:spcBef>
              <a:buAutoNum type="arabicPeriod" startAt="2"/>
              <a:tabLst>
                <a:tab pos="432434" algn="l"/>
                <a:tab pos="433070" algn="l"/>
              </a:tabLst>
            </a:pPr>
            <a:r>
              <a:rPr sz="2500" spc="30" dirty="0">
                <a:latin typeface="RobotoRegular"/>
                <a:cs typeface="RobotoRegular"/>
              </a:rPr>
              <a:t>Disturbed </a:t>
            </a:r>
            <a:r>
              <a:rPr sz="2500" spc="35" dirty="0">
                <a:latin typeface="RobotoRegular"/>
                <a:cs typeface="RobotoRegular"/>
              </a:rPr>
              <a:t>calcium </a:t>
            </a:r>
            <a:r>
              <a:rPr sz="2500" spc="30" dirty="0">
                <a:latin typeface="RobotoRegular"/>
                <a:cs typeface="RobotoRegular"/>
              </a:rPr>
              <a:t>metabolism leads </a:t>
            </a:r>
            <a:r>
              <a:rPr sz="2500" spc="40" dirty="0">
                <a:latin typeface="RobotoRegular"/>
                <a:cs typeface="RobotoRegular"/>
              </a:rPr>
              <a:t>to </a:t>
            </a:r>
            <a:r>
              <a:rPr sz="2500" spc="20" dirty="0">
                <a:latin typeface="RobotoRegular"/>
                <a:cs typeface="RobotoRegular"/>
              </a:rPr>
              <a:t>bone </a:t>
            </a:r>
            <a:r>
              <a:rPr sz="2500" spc="40" dirty="0">
                <a:latin typeface="RobotoRegular"/>
                <a:cs typeface="RobotoRegular"/>
              </a:rPr>
              <a:t>pain </a:t>
            </a:r>
            <a:r>
              <a:rPr sz="2500" spc="20" dirty="0">
                <a:latin typeface="RobotoRegular"/>
                <a:cs typeface="RobotoRegular"/>
              </a:rPr>
              <a:t>&amp;  </a:t>
            </a:r>
            <a:r>
              <a:rPr sz="2500" spc="30" dirty="0">
                <a:latin typeface="RobotoRegular"/>
                <a:cs typeface="RobotoRegular"/>
              </a:rPr>
              <a:t>fractures </a:t>
            </a:r>
            <a:r>
              <a:rPr sz="2500" spc="10" dirty="0">
                <a:latin typeface="RobotoRegular"/>
                <a:cs typeface="RobotoRegular"/>
              </a:rPr>
              <a:t>( </a:t>
            </a:r>
            <a:r>
              <a:rPr sz="2500" spc="30" dirty="0">
                <a:latin typeface="RobotoRegular"/>
                <a:cs typeface="RobotoRegular"/>
              </a:rPr>
              <a:t>renal</a:t>
            </a:r>
            <a:r>
              <a:rPr sz="2500" spc="155" dirty="0">
                <a:latin typeface="RobotoRegular"/>
                <a:cs typeface="RobotoRegular"/>
              </a:rPr>
              <a:t> </a:t>
            </a:r>
            <a:r>
              <a:rPr sz="2500" spc="20" dirty="0">
                <a:latin typeface="RobotoRegular"/>
                <a:cs typeface="RobotoRegular"/>
              </a:rPr>
              <a:t>osteodystrophy).</a:t>
            </a:r>
            <a:endParaRPr sz="2500">
              <a:latin typeface="RobotoRegular"/>
              <a:cs typeface="RobotoRegular"/>
            </a:endParaRPr>
          </a:p>
          <a:p>
            <a:pPr marL="432434" marR="1212215" indent="-420370">
              <a:lnSpc>
                <a:spcPts val="2640"/>
              </a:lnSpc>
              <a:spcBef>
                <a:spcPts val="915"/>
              </a:spcBef>
              <a:buAutoNum type="arabicPeriod" startAt="2"/>
              <a:tabLst>
                <a:tab pos="432434" algn="l"/>
                <a:tab pos="433070" algn="l"/>
              </a:tabLst>
            </a:pPr>
            <a:r>
              <a:rPr sz="2500" spc="20" dirty="0">
                <a:latin typeface="RobotoRegular"/>
                <a:cs typeface="RobotoRegular"/>
              </a:rPr>
              <a:t>Sleep </a:t>
            </a:r>
            <a:r>
              <a:rPr sz="2500" spc="35" dirty="0">
                <a:latin typeface="RobotoRegular"/>
                <a:cs typeface="RobotoRegular"/>
              </a:rPr>
              <a:t>disturbance </a:t>
            </a:r>
            <a:r>
              <a:rPr sz="2500" spc="30" dirty="0">
                <a:latin typeface="RobotoRegular"/>
                <a:cs typeface="RobotoRegular"/>
              </a:rPr>
              <a:t>in </a:t>
            </a:r>
            <a:r>
              <a:rPr sz="2500" spc="25" dirty="0">
                <a:latin typeface="RobotoRegular"/>
                <a:cs typeface="RobotoRegular"/>
              </a:rPr>
              <a:t>85% </a:t>
            </a:r>
            <a:r>
              <a:rPr sz="2500" spc="5" dirty="0">
                <a:latin typeface="RobotoRegular"/>
                <a:cs typeface="RobotoRegular"/>
              </a:rPr>
              <a:t>of </a:t>
            </a:r>
            <a:r>
              <a:rPr sz="2500" spc="40" dirty="0">
                <a:latin typeface="RobotoRegular"/>
                <a:cs typeface="RobotoRegular"/>
              </a:rPr>
              <a:t>patients </a:t>
            </a:r>
            <a:r>
              <a:rPr sz="2500" spc="30" dirty="0">
                <a:latin typeface="RobotoRegular"/>
                <a:cs typeface="RobotoRegular"/>
              </a:rPr>
              <a:t>undergoing  hemodialysis.</a:t>
            </a:r>
            <a:endParaRPr sz="2500">
              <a:latin typeface="RobotoRegular"/>
              <a:cs typeface="RobotoRegular"/>
            </a:endParaRPr>
          </a:p>
          <a:p>
            <a:pPr marL="432434" marR="5080" indent="-420370">
              <a:lnSpc>
                <a:spcPts val="2640"/>
              </a:lnSpc>
              <a:spcBef>
                <a:spcPts val="915"/>
              </a:spcBef>
              <a:buAutoNum type="arabicPeriod" startAt="2"/>
              <a:tabLst>
                <a:tab pos="432434" algn="l"/>
                <a:tab pos="433070" algn="l"/>
              </a:tabLst>
            </a:pPr>
            <a:r>
              <a:rPr sz="2500" spc="45" dirty="0">
                <a:latin typeface="RobotoRegular"/>
                <a:cs typeface="RobotoRegular"/>
              </a:rPr>
              <a:t>Painful </a:t>
            </a:r>
            <a:r>
              <a:rPr sz="2500" spc="25" dirty="0">
                <a:latin typeface="RobotoRegular"/>
                <a:cs typeface="RobotoRegular"/>
              </a:rPr>
              <a:t>muscle </a:t>
            </a:r>
            <a:r>
              <a:rPr sz="2500" spc="30" dirty="0">
                <a:latin typeface="RobotoRegular"/>
                <a:cs typeface="RobotoRegular"/>
              </a:rPr>
              <a:t>cramping due </a:t>
            </a:r>
            <a:r>
              <a:rPr sz="2500" spc="40" dirty="0">
                <a:latin typeface="RobotoRegular"/>
                <a:cs typeface="RobotoRegular"/>
              </a:rPr>
              <a:t>to </a:t>
            </a:r>
            <a:r>
              <a:rPr sz="2500" spc="35" dirty="0">
                <a:latin typeface="RobotoRegular"/>
                <a:cs typeface="RobotoRegular"/>
              </a:rPr>
              <a:t>rapid </a:t>
            </a:r>
            <a:r>
              <a:rPr sz="2500" spc="30" dirty="0">
                <a:latin typeface="RobotoRegular"/>
                <a:cs typeface="RobotoRegular"/>
              </a:rPr>
              <a:t>ﬂuid shift </a:t>
            </a:r>
            <a:r>
              <a:rPr sz="2500" spc="20" dirty="0">
                <a:latin typeface="RobotoRegular"/>
                <a:cs typeface="RobotoRegular"/>
              </a:rPr>
              <a:t>from </a:t>
            </a:r>
            <a:r>
              <a:rPr sz="2500" spc="45" dirty="0">
                <a:latin typeface="RobotoRegular"/>
                <a:cs typeface="RobotoRegular"/>
              </a:rPr>
              <a:t>the  </a:t>
            </a:r>
            <a:r>
              <a:rPr sz="2500" spc="30" dirty="0">
                <a:latin typeface="RobotoRegular"/>
                <a:cs typeface="RobotoRegular"/>
              </a:rPr>
              <a:t>extravascular</a:t>
            </a:r>
            <a:r>
              <a:rPr sz="2500" spc="55" dirty="0">
                <a:latin typeface="RobotoRegular"/>
                <a:cs typeface="RobotoRegular"/>
              </a:rPr>
              <a:t> </a:t>
            </a:r>
            <a:r>
              <a:rPr sz="2500" spc="20" dirty="0">
                <a:latin typeface="RobotoRegular"/>
                <a:cs typeface="RobotoRegular"/>
              </a:rPr>
              <a:t>space.</a:t>
            </a:r>
            <a:endParaRPr sz="2500">
              <a:latin typeface="RobotoRegular"/>
              <a:cs typeface="RobotoRegular"/>
            </a:endParaRPr>
          </a:p>
          <a:p>
            <a:pPr marL="432434" marR="51435" indent="-420370">
              <a:lnSpc>
                <a:spcPts val="2640"/>
              </a:lnSpc>
              <a:spcBef>
                <a:spcPts val="910"/>
              </a:spcBef>
              <a:buAutoNum type="arabicPeriod" startAt="2"/>
              <a:tabLst>
                <a:tab pos="432434" algn="l"/>
                <a:tab pos="433070" algn="l"/>
              </a:tabLst>
            </a:pPr>
            <a:r>
              <a:rPr sz="2500" spc="20" dirty="0">
                <a:latin typeface="RobotoRegular"/>
                <a:cs typeface="RobotoRegular"/>
              </a:rPr>
              <a:t>Hypotension </a:t>
            </a:r>
            <a:r>
              <a:rPr sz="2500" spc="30" dirty="0">
                <a:latin typeface="RobotoRegular"/>
                <a:cs typeface="RobotoRegular"/>
              </a:rPr>
              <a:t>if </a:t>
            </a:r>
            <a:r>
              <a:rPr sz="2500" spc="25" dirty="0">
                <a:latin typeface="RobotoRegular"/>
                <a:cs typeface="RobotoRegular"/>
              </a:rPr>
              <a:t>too </a:t>
            </a:r>
            <a:r>
              <a:rPr sz="2500" spc="20" dirty="0">
                <a:latin typeface="RobotoRegular"/>
                <a:cs typeface="RobotoRegular"/>
              </a:rPr>
              <a:t>much </a:t>
            </a:r>
            <a:r>
              <a:rPr sz="2500" spc="30" dirty="0">
                <a:latin typeface="RobotoRegular"/>
                <a:cs typeface="RobotoRegular"/>
              </a:rPr>
              <a:t>ﬂuid is eliminated..signs </a:t>
            </a:r>
            <a:r>
              <a:rPr sz="2500" spc="5" dirty="0">
                <a:latin typeface="RobotoRegular"/>
                <a:cs typeface="RobotoRegular"/>
              </a:rPr>
              <a:t>of  </a:t>
            </a:r>
            <a:r>
              <a:rPr sz="2500" spc="25" dirty="0">
                <a:latin typeface="RobotoRegular"/>
                <a:cs typeface="RobotoRegular"/>
              </a:rPr>
              <a:t>hypotension..nausea </a:t>
            </a:r>
            <a:r>
              <a:rPr sz="2500" spc="45" dirty="0">
                <a:latin typeface="RobotoRegular"/>
                <a:cs typeface="RobotoRegular"/>
              </a:rPr>
              <a:t>and </a:t>
            </a:r>
            <a:r>
              <a:rPr sz="2500" spc="25" dirty="0">
                <a:latin typeface="RobotoRegular"/>
                <a:cs typeface="RobotoRegular"/>
              </a:rPr>
              <a:t>vomiting, </a:t>
            </a:r>
            <a:r>
              <a:rPr sz="2500" spc="30" dirty="0">
                <a:latin typeface="RobotoRegular"/>
                <a:cs typeface="RobotoRegular"/>
              </a:rPr>
              <a:t>diaphoresis, </a:t>
            </a:r>
            <a:r>
              <a:rPr sz="2500" spc="20" dirty="0">
                <a:latin typeface="RobotoRegular"/>
                <a:cs typeface="RobotoRegular"/>
              </a:rPr>
              <a:t>diziness  </a:t>
            </a:r>
            <a:r>
              <a:rPr sz="2500" spc="45" dirty="0">
                <a:latin typeface="RobotoRegular"/>
                <a:cs typeface="RobotoRegular"/>
              </a:rPr>
              <a:t>and</a:t>
            </a:r>
            <a:r>
              <a:rPr sz="2500" spc="40" dirty="0">
                <a:latin typeface="RobotoRegular"/>
                <a:cs typeface="RobotoRegular"/>
              </a:rPr>
              <a:t> tachycardia.</a:t>
            </a:r>
            <a:endParaRPr sz="2500">
              <a:latin typeface="RobotoRegular"/>
              <a:cs typeface="Roboto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52" y="680259"/>
            <a:ext cx="8190230" cy="113982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572135" marR="5080" indent="-560070">
              <a:lnSpc>
                <a:spcPct val="82200"/>
              </a:lnSpc>
              <a:spcBef>
                <a:spcPts val="1135"/>
              </a:spcBef>
              <a:tabLst>
                <a:tab pos="572135" algn="l"/>
              </a:tabLst>
            </a:pPr>
            <a:r>
              <a:rPr sz="4575" spc="-615" baseline="2732" dirty="0"/>
              <a:t>7</a:t>
            </a:r>
            <a:r>
              <a:rPr sz="7275" spc="-615" baseline="-2290" dirty="0"/>
              <a:t>.</a:t>
            </a:r>
            <a:r>
              <a:rPr sz="4575" spc="-615" baseline="2732" dirty="0"/>
              <a:t>.	</a:t>
            </a:r>
            <a:r>
              <a:rPr sz="3050" spc="10" dirty="0"/>
              <a:t>Blood </a:t>
            </a:r>
            <a:r>
              <a:rPr sz="3050" spc="5" dirty="0"/>
              <a:t>loss </a:t>
            </a:r>
            <a:r>
              <a:rPr sz="3050" spc="20" dirty="0"/>
              <a:t>if </a:t>
            </a:r>
            <a:r>
              <a:rPr sz="3050" spc="25" dirty="0"/>
              <a:t>blood </a:t>
            </a:r>
            <a:r>
              <a:rPr sz="3050" spc="15" dirty="0"/>
              <a:t>lines </a:t>
            </a:r>
            <a:r>
              <a:rPr sz="3050" spc="-15" dirty="0"/>
              <a:t>separate </a:t>
            </a:r>
            <a:r>
              <a:rPr sz="3050" spc="15" dirty="0"/>
              <a:t>or </a:t>
            </a:r>
            <a:r>
              <a:rPr sz="3050" spc="10" dirty="0"/>
              <a:t>dialysis  </a:t>
            </a:r>
            <a:r>
              <a:rPr sz="3050" spc="20" dirty="0"/>
              <a:t>needles</a:t>
            </a:r>
            <a:r>
              <a:rPr sz="3050" spc="-40" dirty="0"/>
              <a:t> </a:t>
            </a:r>
            <a:r>
              <a:rPr sz="3050" spc="25" dirty="0"/>
              <a:t>dislodge.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96052" y="1883705"/>
            <a:ext cx="8456295" cy="48336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72135" marR="60960" indent="-560070">
              <a:lnSpc>
                <a:spcPts val="3310"/>
              </a:lnSpc>
              <a:spcBef>
                <a:spcPts val="535"/>
              </a:spcBef>
              <a:buAutoNum type="arabicPeriod" startAt="8"/>
              <a:tabLst>
                <a:tab pos="572135" algn="l"/>
                <a:tab pos="572770" algn="l"/>
              </a:tabLst>
            </a:pPr>
            <a:r>
              <a:rPr sz="3050" spc="10" dirty="0">
                <a:latin typeface="RobotoRegular"/>
                <a:cs typeface="RobotoRegular"/>
              </a:rPr>
              <a:t>Air </a:t>
            </a:r>
            <a:r>
              <a:rPr sz="3050" spc="30" dirty="0">
                <a:latin typeface="RobotoRegular"/>
                <a:cs typeface="RobotoRegular"/>
              </a:rPr>
              <a:t>embolism- </a:t>
            </a:r>
            <a:r>
              <a:rPr sz="3050" spc="-35" dirty="0">
                <a:latin typeface="RobotoRegular"/>
                <a:cs typeface="RobotoRegular"/>
              </a:rPr>
              <a:t>rare- </a:t>
            </a:r>
            <a:r>
              <a:rPr sz="3050" spc="10" dirty="0">
                <a:latin typeface="RobotoRegular"/>
                <a:cs typeface="RobotoRegular"/>
              </a:rPr>
              <a:t>but </a:t>
            </a:r>
            <a:r>
              <a:rPr sz="3050" spc="20" dirty="0">
                <a:latin typeface="RobotoRegular"/>
                <a:cs typeface="RobotoRegular"/>
              </a:rPr>
              <a:t>can occur if </a:t>
            </a:r>
            <a:r>
              <a:rPr sz="3050" spc="10" dirty="0">
                <a:latin typeface="RobotoRegular"/>
                <a:cs typeface="RobotoRegular"/>
              </a:rPr>
              <a:t>air</a:t>
            </a:r>
            <a:r>
              <a:rPr sz="3050" spc="-114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enters 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vascular </a:t>
            </a:r>
            <a:r>
              <a:rPr sz="3050" spc="-5" dirty="0">
                <a:latin typeface="RobotoRegular"/>
                <a:cs typeface="RobotoRegular"/>
              </a:rPr>
              <a:t>system</a:t>
            </a:r>
            <a:r>
              <a:rPr sz="3050" spc="5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.</a:t>
            </a:r>
            <a:endParaRPr sz="3050">
              <a:latin typeface="RobotoRegular"/>
              <a:cs typeface="RobotoRegular"/>
            </a:endParaRPr>
          </a:p>
          <a:p>
            <a:pPr marL="572135" marR="19685" indent="-560070">
              <a:lnSpc>
                <a:spcPts val="3310"/>
              </a:lnSpc>
              <a:spcBef>
                <a:spcPts val="1095"/>
              </a:spcBef>
              <a:buAutoNum type="arabicPeriod" startAt="8"/>
              <a:tabLst>
                <a:tab pos="572135" algn="l"/>
                <a:tab pos="572770" algn="l"/>
              </a:tabLst>
            </a:pPr>
            <a:r>
              <a:rPr sz="3050" dirty="0">
                <a:latin typeface="RobotoRegular"/>
                <a:cs typeface="RobotoRegular"/>
              </a:rPr>
              <a:t>Dialysis </a:t>
            </a:r>
            <a:r>
              <a:rPr sz="3050" spc="10" dirty="0">
                <a:latin typeface="RobotoRegular"/>
                <a:cs typeface="RobotoRegular"/>
              </a:rPr>
              <a:t>disequilibrium </a:t>
            </a:r>
            <a:r>
              <a:rPr sz="3050" spc="5" dirty="0">
                <a:latin typeface="RobotoRegular"/>
                <a:cs typeface="RobotoRegular"/>
              </a:rPr>
              <a:t>due to </a:t>
            </a:r>
            <a:r>
              <a:rPr sz="3050" spc="-15" dirty="0">
                <a:latin typeface="RobotoRegular"/>
                <a:cs typeface="RobotoRegular"/>
              </a:rPr>
              <a:t>rapid </a:t>
            </a:r>
            <a:r>
              <a:rPr sz="3050" spc="10" dirty="0">
                <a:latin typeface="RobotoRegular"/>
                <a:cs typeface="RobotoRegular"/>
              </a:rPr>
              <a:t>ﬂuid </a:t>
            </a:r>
            <a:r>
              <a:rPr sz="3050" dirty="0">
                <a:latin typeface="RobotoRegular"/>
                <a:cs typeface="RobotoRegular"/>
              </a:rPr>
              <a:t>shift  </a:t>
            </a:r>
            <a:r>
              <a:rPr sz="3050" spc="10" dirty="0">
                <a:latin typeface="RobotoRegular"/>
                <a:cs typeface="RobotoRegular"/>
              </a:rPr>
              <a:t>from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5" dirty="0">
                <a:latin typeface="RobotoRegular"/>
                <a:cs typeface="RobotoRegular"/>
              </a:rPr>
              <a:t>cerebral </a:t>
            </a:r>
            <a:r>
              <a:rPr sz="3050" spc="10" dirty="0">
                <a:latin typeface="RobotoRegular"/>
                <a:cs typeface="RobotoRegular"/>
              </a:rPr>
              <a:t>ﬂuid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spc="10" dirty="0">
                <a:latin typeface="RobotoRegular"/>
                <a:cs typeface="RobotoRegular"/>
              </a:rPr>
              <a:t>its </a:t>
            </a:r>
            <a:r>
              <a:rPr sz="3050" spc="-5" dirty="0">
                <a:latin typeface="RobotoRegular"/>
                <a:cs typeface="RobotoRegular"/>
              </a:rPr>
              <a:t>characterised </a:t>
            </a:r>
            <a:r>
              <a:rPr sz="3050" spc="30" dirty="0">
                <a:latin typeface="RobotoRegular"/>
                <a:cs typeface="RobotoRegular"/>
              </a:rPr>
              <a:t>by  </a:t>
            </a:r>
            <a:r>
              <a:rPr sz="3050" spc="5" dirty="0">
                <a:latin typeface="RobotoRegular"/>
                <a:cs typeface="RobotoRegular"/>
              </a:rPr>
              <a:t>headache, </a:t>
            </a:r>
            <a:r>
              <a:rPr sz="3050" spc="-15" dirty="0">
                <a:latin typeface="RobotoRegular"/>
                <a:cs typeface="RobotoRegular"/>
              </a:rPr>
              <a:t>nausea, </a:t>
            </a:r>
            <a:r>
              <a:rPr sz="3050" spc="25" dirty="0">
                <a:latin typeface="RobotoRegular"/>
                <a:cs typeface="RobotoRegular"/>
              </a:rPr>
              <a:t>vomiting, </a:t>
            </a:r>
            <a:r>
              <a:rPr sz="3050" spc="-10" dirty="0">
                <a:latin typeface="RobotoRegular"/>
                <a:cs typeface="RobotoRegular"/>
              </a:rPr>
              <a:t>restlessness,  </a:t>
            </a:r>
            <a:r>
              <a:rPr sz="3050" spc="15" dirty="0">
                <a:latin typeface="RobotoRegular"/>
                <a:cs typeface="RobotoRegular"/>
              </a:rPr>
              <a:t>decreased </a:t>
            </a:r>
            <a:r>
              <a:rPr sz="3050" spc="30" dirty="0">
                <a:latin typeface="RobotoRegular"/>
                <a:cs typeface="RobotoRegular"/>
              </a:rPr>
              <a:t>level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dirty="0">
                <a:latin typeface="RobotoRegular"/>
                <a:cs typeface="RobotoRegular"/>
              </a:rPr>
              <a:t>consciousness </a:t>
            </a:r>
            <a:r>
              <a:rPr sz="3050" spc="20" dirty="0">
                <a:latin typeface="RobotoRegular"/>
                <a:cs typeface="RobotoRegular"/>
              </a:rPr>
              <a:t>&amp;</a:t>
            </a:r>
            <a:r>
              <a:rPr sz="3050" spc="-3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seizures.</a:t>
            </a:r>
            <a:endParaRPr sz="3050">
              <a:latin typeface="RobotoRegular"/>
              <a:cs typeface="RobotoRegular"/>
            </a:endParaRPr>
          </a:p>
          <a:p>
            <a:pPr marL="12700" marR="5080">
              <a:lnSpc>
                <a:spcPts val="4410"/>
              </a:lnSpc>
              <a:spcBef>
                <a:spcPts val="204"/>
              </a:spcBef>
              <a:buAutoNum type="arabicPeriod" startAt="8"/>
              <a:tabLst>
                <a:tab pos="572770" algn="l"/>
              </a:tabLst>
            </a:pPr>
            <a:r>
              <a:rPr sz="3050" spc="-10" dirty="0">
                <a:latin typeface="RobotoRegular"/>
                <a:cs typeface="RobotoRegular"/>
              </a:rPr>
              <a:t>Dysrrythmias </a:t>
            </a:r>
            <a:r>
              <a:rPr sz="3050" spc="5" dirty="0">
                <a:latin typeface="RobotoRegular"/>
                <a:cs typeface="RobotoRegular"/>
              </a:rPr>
              <a:t>due to </a:t>
            </a:r>
            <a:r>
              <a:rPr sz="3050" spc="10" dirty="0">
                <a:latin typeface="RobotoRegular"/>
                <a:cs typeface="RobotoRegular"/>
              </a:rPr>
              <a:t>electrolyte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spc="35" dirty="0">
                <a:latin typeface="RobotoRegular"/>
                <a:cs typeface="RobotoRegular"/>
              </a:rPr>
              <a:t>pH </a:t>
            </a:r>
            <a:r>
              <a:rPr sz="3050" spc="10" dirty="0">
                <a:latin typeface="RobotoRegular"/>
                <a:cs typeface="RobotoRegular"/>
              </a:rPr>
              <a:t>changes </a:t>
            </a:r>
            <a:r>
              <a:rPr sz="4575" spc="15" baseline="2732" dirty="0">
                <a:latin typeface="RobotoRegular"/>
                <a:cs typeface="RobotoRegular"/>
              </a:rPr>
              <a:t> </a:t>
            </a:r>
            <a:r>
              <a:rPr sz="4575" spc="44" baseline="2732" dirty="0">
                <a:latin typeface="RobotoRegular"/>
                <a:cs typeface="RobotoRegular"/>
              </a:rPr>
              <a:t>11.</a:t>
            </a:r>
            <a:r>
              <a:rPr sz="3050" spc="30" dirty="0">
                <a:latin typeface="RobotoRegular"/>
                <a:cs typeface="RobotoRegular"/>
              </a:rPr>
              <a:t>Infection </a:t>
            </a:r>
            <a:r>
              <a:rPr sz="3050" spc="-5" dirty="0">
                <a:latin typeface="RobotoRegular"/>
                <a:cs typeface="RobotoRegular"/>
              </a:rPr>
              <a:t>during </a:t>
            </a:r>
            <a:r>
              <a:rPr sz="3050" spc="10" dirty="0">
                <a:latin typeface="RobotoRegular"/>
                <a:cs typeface="RobotoRegular"/>
              </a:rPr>
              <a:t>venous</a:t>
            </a:r>
            <a:r>
              <a:rPr sz="3050" spc="-6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access</a:t>
            </a:r>
            <a:endParaRPr sz="3050">
              <a:latin typeface="RobotoRegular"/>
              <a:cs typeface="RobotoRegular"/>
            </a:endParaRPr>
          </a:p>
          <a:p>
            <a:pPr marL="572135" marR="106680" indent="-560070">
              <a:lnSpc>
                <a:spcPts val="3310"/>
              </a:lnSpc>
              <a:spcBef>
                <a:spcPts val="869"/>
              </a:spcBef>
            </a:pPr>
            <a:r>
              <a:rPr sz="4575" spc="37" baseline="2732" dirty="0">
                <a:latin typeface="RobotoRegular"/>
                <a:cs typeface="RobotoRegular"/>
              </a:rPr>
              <a:t>12.</a:t>
            </a:r>
            <a:r>
              <a:rPr sz="3050" spc="25" dirty="0">
                <a:latin typeface="RobotoRegular"/>
                <a:cs typeface="RobotoRegular"/>
              </a:rPr>
              <a:t>Heparin </a:t>
            </a:r>
            <a:r>
              <a:rPr sz="3050" spc="15" dirty="0">
                <a:latin typeface="RobotoRegular"/>
                <a:cs typeface="RobotoRegular"/>
              </a:rPr>
              <a:t>allergy </a:t>
            </a:r>
            <a:r>
              <a:rPr sz="3050" spc="25" dirty="0">
                <a:latin typeface="RobotoRegular"/>
                <a:cs typeface="RobotoRegular"/>
              </a:rPr>
              <a:t>may </a:t>
            </a:r>
            <a:r>
              <a:rPr sz="3050" dirty="0">
                <a:latin typeface="RobotoRegular"/>
                <a:cs typeface="RobotoRegular"/>
              </a:rPr>
              <a:t>cause </a:t>
            </a:r>
            <a:r>
              <a:rPr sz="3050" spc="25" dirty="0">
                <a:latin typeface="RobotoRegular"/>
                <a:cs typeface="RobotoRegular"/>
              </a:rPr>
              <a:t>low </a:t>
            </a:r>
            <a:r>
              <a:rPr sz="3050" spc="20" dirty="0">
                <a:latin typeface="RobotoRegular"/>
                <a:cs typeface="RobotoRegular"/>
              </a:rPr>
              <a:t>platelet</a:t>
            </a:r>
            <a:r>
              <a:rPr sz="3050" spc="-13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count  </a:t>
            </a:r>
            <a:r>
              <a:rPr sz="3050" spc="-10" dirty="0">
                <a:latin typeface="RobotoRegular"/>
                <a:cs typeface="RobotoRegular"/>
              </a:rPr>
              <a:t>and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bleeding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770" y="434533"/>
            <a:ext cx="637032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950" spc="-65" dirty="0"/>
              <a:t>Ha</a:t>
            </a:r>
            <a:r>
              <a:rPr sz="7275" spc="-97" baseline="-24054" dirty="0"/>
              <a:t>.</a:t>
            </a:r>
            <a:r>
              <a:rPr sz="3950" spc="-65" dirty="0"/>
              <a:t>emodialysis</a:t>
            </a:r>
            <a:r>
              <a:rPr sz="3950" spc="30" dirty="0"/>
              <a:t> </a:t>
            </a:r>
            <a:r>
              <a:rPr sz="3950" spc="25" dirty="0"/>
              <a:t>Assessment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344170" y="1078234"/>
            <a:ext cx="8966835" cy="43307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4560"/>
              </a:lnSpc>
              <a:spcBef>
                <a:spcPts val="114"/>
              </a:spcBef>
            </a:pPr>
            <a:r>
              <a:rPr sz="3950" spc="10" dirty="0">
                <a:latin typeface="RobotoRegular"/>
                <a:cs typeface="RobotoRegular"/>
              </a:rPr>
              <a:t>Before</a:t>
            </a:r>
            <a:r>
              <a:rPr sz="3950" spc="-5" dirty="0">
                <a:latin typeface="RobotoRegular"/>
                <a:cs typeface="RobotoRegular"/>
              </a:rPr>
              <a:t> </a:t>
            </a:r>
            <a:r>
              <a:rPr sz="3950" spc="20" dirty="0">
                <a:latin typeface="RobotoRegular"/>
                <a:cs typeface="RobotoRegular"/>
              </a:rPr>
              <a:t>dialysis</a:t>
            </a:r>
            <a:endParaRPr sz="3950">
              <a:latin typeface="RobotoRegular"/>
              <a:cs typeface="RobotoRegular"/>
            </a:endParaRPr>
          </a:p>
          <a:p>
            <a:pPr marL="264160" indent="-252095">
              <a:lnSpc>
                <a:spcPts val="3300"/>
              </a:lnSpc>
              <a:buFont typeface="Wingdings"/>
              <a:buChar char=""/>
              <a:tabLst>
                <a:tab pos="264795" algn="l"/>
              </a:tabLst>
            </a:pPr>
            <a:r>
              <a:rPr sz="3050" dirty="0">
                <a:latin typeface="RobotoRegular"/>
                <a:cs typeface="RobotoRegular"/>
              </a:rPr>
              <a:t>Baseline </a:t>
            </a:r>
            <a:r>
              <a:rPr sz="3050" spc="15" dirty="0">
                <a:latin typeface="RobotoRegular"/>
                <a:cs typeface="RobotoRegular"/>
              </a:rPr>
              <a:t>vital</a:t>
            </a:r>
            <a:r>
              <a:rPr sz="3050" spc="6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signs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285"/>
              </a:lnSpc>
              <a:buFont typeface="Wingdings"/>
              <a:buChar char="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Determine ﬂuid</a:t>
            </a:r>
            <a:r>
              <a:rPr sz="3050" spc="50" dirty="0">
                <a:latin typeface="RobotoRegular"/>
                <a:cs typeface="RobotoRegular"/>
              </a:rPr>
              <a:t> </a:t>
            </a:r>
            <a:r>
              <a:rPr sz="3050" spc="-15" dirty="0">
                <a:latin typeface="RobotoRegular"/>
                <a:cs typeface="RobotoRegular"/>
              </a:rPr>
              <a:t>status</a:t>
            </a:r>
            <a:endParaRPr sz="3050">
              <a:latin typeface="RobotoRegular"/>
              <a:cs typeface="RobotoRegular"/>
            </a:endParaRPr>
          </a:p>
          <a:p>
            <a:pPr marL="768350" lvl="1" indent="-252095">
              <a:lnSpc>
                <a:spcPts val="3775"/>
              </a:lnSpc>
              <a:buFont typeface="Wingdings"/>
              <a:buChar char=""/>
              <a:tabLst>
                <a:tab pos="768350" algn="l"/>
                <a:tab pos="6701155" algn="l"/>
              </a:tabLst>
            </a:pPr>
            <a:r>
              <a:rPr sz="3500" spc="20" dirty="0">
                <a:latin typeface="RobotoRegular"/>
                <a:cs typeface="RobotoRegular"/>
              </a:rPr>
              <a:t>Analyzing weight</a:t>
            </a:r>
            <a:r>
              <a:rPr sz="3500" spc="-25" dirty="0">
                <a:latin typeface="RobotoRegular"/>
                <a:cs typeface="RobotoRegular"/>
              </a:rPr>
              <a:t> </a:t>
            </a:r>
            <a:r>
              <a:rPr sz="3500" spc="25" dirty="0">
                <a:latin typeface="RobotoRegular"/>
                <a:cs typeface="RobotoRegular"/>
              </a:rPr>
              <a:t>(current</a:t>
            </a:r>
            <a:r>
              <a:rPr sz="3500" spc="-30" dirty="0">
                <a:latin typeface="RobotoRegular"/>
                <a:cs typeface="RobotoRegular"/>
              </a:rPr>
              <a:t> </a:t>
            </a:r>
            <a:r>
              <a:rPr sz="3500" spc="-10" dirty="0">
                <a:latin typeface="RobotoRegular"/>
                <a:cs typeface="RobotoRegular"/>
              </a:rPr>
              <a:t>Vs	</a:t>
            </a:r>
            <a:r>
              <a:rPr sz="3500" spc="15" dirty="0">
                <a:latin typeface="RobotoRegular"/>
                <a:cs typeface="RobotoRegular"/>
              </a:rPr>
              <a:t>Dry</a:t>
            </a:r>
            <a:r>
              <a:rPr sz="3500" spc="-50" dirty="0">
                <a:latin typeface="RobotoRegular"/>
                <a:cs typeface="RobotoRegular"/>
              </a:rPr>
              <a:t> </a:t>
            </a:r>
            <a:r>
              <a:rPr sz="3500" spc="5" dirty="0">
                <a:latin typeface="RobotoRegular"/>
                <a:cs typeface="RobotoRegular"/>
              </a:rPr>
              <a:t>weight)</a:t>
            </a:r>
            <a:endParaRPr sz="3500">
              <a:latin typeface="RobotoRegular"/>
              <a:cs typeface="RobotoRegular"/>
            </a:endParaRPr>
          </a:p>
          <a:p>
            <a:pPr marL="768350" lvl="1" indent="-252095">
              <a:lnSpc>
                <a:spcPts val="3745"/>
              </a:lnSpc>
              <a:buFont typeface="Wingdings"/>
              <a:buChar char=""/>
              <a:tabLst>
                <a:tab pos="768350" algn="l"/>
              </a:tabLst>
            </a:pPr>
            <a:r>
              <a:rPr sz="3500" spc="10" dirty="0">
                <a:latin typeface="RobotoRegular"/>
                <a:cs typeface="RobotoRegular"/>
              </a:rPr>
              <a:t>Skin</a:t>
            </a:r>
            <a:r>
              <a:rPr sz="3500" spc="45" dirty="0">
                <a:latin typeface="RobotoRegular"/>
                <a:cs typeface="RobotoRegular"/>
              </a:rPr>
              <a:t> </a:t>
            </a:r>
            <a:r>
              <a:rPr sz="3500" spc="5" dirty="0">
                <a:latin typeface="RobotoRegular"/>
                <a:cs typeface="RobotoRegular"/>
              </a:rPr>
              <a:t>turgor</a:t>
            </a:r>
            <a:endParaRPr sz="3500">
              <a:latin typeface="RobotoRegular"/>
              <a:cs typeface="RobotoRegular"/>
            </a:endParaRPr>
          </a:p>
          <a:p>
            <a:pPr marL="768350" lvl="1" indent="-252095">
              <a:lnSpc>
                <a:spcPts val="3745"/>
              </a:lnSpc>
              <a:buFont typeface="Wingdings"/>
              <a:buChar char=""/>
              <a:tabLst>
                <a:tab pos="768350" algn="l"/>
              </a:tabLst>
            </a:pPr>
            <a:r>
              <a:rPr sz="3500" spc="25" dirty="0">
                <a:latin typeface="RobotoRegular"/>
                <a:cs typeface="RobotoRegular"/>
              </a:rPr>
              <a:t>Mucous</a:t>
            </a:r>
            <a:r>
              <a:rPr sz="3500" spc="60" dirty="0">
                <a:latin typeface="RobotoRegular"/>
                <a:cs typeface="RobotoRegular"/>
              </a:rPr>
              <a:t> </a:t>
            </a:r>
            <a:r>
              <a:rPr sz="3500" dirty="0">
                <a:latin typeface="RobotoRegular"/>
                <a:cs typeface="RobotoRegular"/>
              </a:rPr>
              <a:t>membranes</a:t>
            </a:r>
            <a:endParaRPr sz="3500">
              <a:latin typeface="RobotoRegular"/>
              <a:cs typeface="RobotoRegular"/>
            </a:endParaRPr>
          </a:p>
          <a:p>
            <a:pPr marL="768350" lvl="1" indent="-252095">
              <a:lnSpc>
                <a:spcPts val="3745"/>
              </a:lnSpc>
              <a:buFont typeface="Wingdings"/>
              <a:buChar char=""/>
              <a:tabLst>
                <a:tab pos="768350" algn="l"/>
              </a:tabLst>
            </a:pPr>
            <a:r>
              <a:rPr sz="3500" spc="10" dirty="0">
                <a:latin typeface="RobotoRegular"/>
                <a:cs typeface="RobotoRegular"/>
              </a:rPr>
              <a:t>Oedema</a:t>
            </a:r>
            <a:endParaRPr sz="3500">
              <a:latin typeface="RobotoRegular"/>
              <a:cs typeface="RobotoRegular"/>
            </a:endParaRPr>
          </a:p>
          <a:p>
            <a:pPr marL="768350" lvl="1" indent="-252095">
              <a:lnSpc>
                <a:spcPts val="3745"/>
              </a:lnSpc>
              <a:buFont typeface="Wingdings"/>
              <a:buChar char=""/>
              <a:tabLst>
                <a:tab pos="768350" algn="l"/>
              </a:tabLst>
            </a:pPr>
            <a:r>
              <a:rPr sz="3500" spc="20" dirty="0">
                <a:latin typeface="RobotoRegular"/>
                <a:cs typeface="RobotoRegular"/>
              </a:rPr>
              <a:t>Jugular </a:t>
            </a:r>
            <a:r>
              <a:rPr sz="3500" spc="30" dirty="0">
                <a:latin typeface="RobotoRegular"/>
                <a:cs typeface="RobotoRegular"/>
              </a:rPr>
              <a:t>vein</a:t>
            </a:r>
            <a:r>
              <a:rPr sz="3500" spc="55" dirty="0">
                <a:latin typeface="RobotoRegular"/>
                <a:cs typeface="RobotoRegular"/>
              </a:rPr>
              <a:t> </a:t>
            </a:r>
            <a:r>
              <a:rPr sz="3500" spc="20" dirty="0">
                <a:latin typeface="RobotoRegular"/>
                <a:cs typeface="RobotoRegular"/>
              </a:rPr>
              <a:t>distension</a:t>
            </a:r>
            <a:endParaRPr sz="3500">
              <a:latin typeface="RobotoRegular"/>
              <a:cs typeface="RobotoRegular"/>
            </a:endParaRPr>
          </a:p>
          <a:p>
            <a:pPr marL="768350" lvl="1" indent="-252095">
              <a:lnSpc>
                <a:spcPts val="3975"/>
              </a:lnSpc>
              <a:buFont typeface="Wingdings"/>
              <a:buChar char=""/>
              <a:tabLst>
                <a:tab pos="768350" algn="l"/>
              </a:tabLst>
            </a:pPr>
            <a:r>
              <a:rPr sz="3500" dirty="0">
                <a:latin typeface="RobotoRegular"/>
                <a:cs typeface="RobotoRegular"/>
              </a:rPr>
              <a:t>Intake </a:t>
            </a:r>
            <a:r>
              <a:rPr sz="3500" spc="40" dirty="0">
                <a:latin typeface="RobotoRegular"/>
                <a:cs typeface="RobotoRegular"/>
              </a:rPr>
              <a:t>vs</a:t>
            </a:r>
            <a:r>
              <a:rPr sz="3500" spc="75" dirty="0">
                <a:latin typeface="RobotoRegular"/>
                <a:cs typeface="RobotoRegular"/>
              </a:rPr>
              <a:t> </a:t>
            </a:r>
            <a:r>
              <a:rPr sz="3500" spc="10" dirty="0">
                <a:latin typeface="RobotoRegular"/>
                <a:cs typeface="RobotoRegular"/>
              </a:rPr>
              <a:t>output</a:t>
            </a:r>
            <a:endParaRPr sz="350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323" y="362936"/>
            <a:ext cx="9354820" cy="64617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00990" indent="-238125">
              <a:lnSpc>
                <a:spcPct val="100000"/>
              </a:lnSpc>
              <a:spcBef>
                <a:spcPts val="425"/>
              </a:spcBef>
              <a:buSzPct val="103508"/>
              <a:buFont typeface="Wingdings"/>
              <a:buChar char=""/>
              <a:tabLst>
                <a:tab pos="301625" algn="l"/>
              </a:tabLst>
            </a:pPr>
            <a:r>
              <a:rPr sz="2850" spc="-5" dirty="0">
                <a:latin typeface="RobotoRegular"/>
                <a:cs typeface="RobotoRegular"/>
              </a:rPr>
              <a:t>Establish serum </a:t>
            </a:r>
            <a:r>
              <a:rPr sz="2850" spc="15" dirty="0">
                <a:latin typeface="RobotoRegular"/>
                <a:cs typeface="RobotoRegular"/>
              </a:rPr>
              <a:t>electrolyte</a:t>
            </a:r>
            <a:r>
              <a:rPr sz="2850" spc="-125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levels</a:t>
            </a:r>
            <a:endParaRPr sz="2850">
              <a:latin typeface="RobotoRegular"/>
              <a:cs typeface="RobotoRegular"/>
            </a:endParaRPr>
          </a:p>
          <a:p>
            <a:pPr marL="300990" indent="-238125">
              <a:lnSpc>
                <a:spcPct val="100000"/>
              </a:lnSpc>
              <a:spcBef>
                <a:spcPts val="530"/>
              </a:spcBef>
              <a:buSzPct val="103508"/>
              <a:buFont typeface="Wingdings"/>
              <a:buChar char=""/>
              <a:tabLst>
                <a:tab pos="301625" algn="l"/>
              </a:tabLst>
            </a:pPr>
            <a:r>
              <a:rPr sz="2850" spc="-155" dirty="0">
                <a:latin typeface="RobotoRegular"/>
                <a:cs typeface="RobotoRegular"/>
              </a:rPr>
              <a:t>C</a:t>
            </a:r>
            <a:r>
              <a:rPr sz="7275" spc="-232" baseline="18327" dirty="0">
                <a:latin typeface="RobotoRegular"/>
                <a:cs typeface="RobotoRegular"/>
              </a:rPr>
              <a:t>.</a:t>
            </a:r>
            <a:r>
              <a:rPr sz="2850" spc="-155" dirty="0">
                <a:latin typeface="RobotoRegular"/>
                <a:cs typeface="RobotoRegular"/>
              </a:rPr>
              <a:t>urrent </a:t>
            </a:r>
            <a:r>
              <a:rPr sz="2850" spc="10" dirty="0">
                <a:latin typeface="RobotoRegular"/>
                <a:cs typeface="RobotoRegular"/>
              </a:rPr>
              <a:t>medications </a:t>
            </a:r>
            <a:r>
              <a:rPr sz="2850" spc="-15" dirty="0">
                <a:latin typeface="RobotoRegular"/>
                <a:cs typeface="RobotoRegular"/>
              </a:rPr>
              <a:t>and </a:t>
            </a:r>
            <a:r>
              <a:rPr sz="2850" spc="5" dirty="0">
                <a:latin typeface="RobotoRegular"/>
                <a:cs typeface="RobotoRegular"/>
              </a:rPr>
              <a:t>their </a:t>
            </a:r>
            <a:r>
              <a:rPr sz="2850" spc="20" dirty="0">
                <a:latin typeface="RobotoRegular"/>
                <a:cs typeface="RobotoRegular"/>
              </a:rPr>
              <a:t>effects </a:t>
            </a:r>
            <a:r>
              <a:rPr sz="2850" spc="15" dirty="0">
                <a:latin typeface="RobotoRegular"/>
                <a:cs typeface="RobotoRegular"/>
              </a:rPr>
              <a:t>on </a:t>
            </a:r>
            <a:r>
              <a:rPr sz="2850" dirty="0">
                <a:latin typeface="RobotoRegular"/>
                <a:cs typeface="RobotoRegular"/>
              </a:rPr>
              <a:t>renal</a:t>
            </a:r>
            <a:r>
              <a:rPr sz="2850" spc="-26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functions</a:t>
            </a:r>
            <a:endParaRPr sz="2850">
              <a:latin typeface="RobotoRegular"/>
              <a:cs typeface="RobotoRegular"/>
            </a:endParaRPr>
          </a:p>
          <a:p>
            <a:pPr marL="300990" marR="1445260" indent="-238125">
              <a:lnSpc>
                <a:spcPts val="2970"/>
              </a:lnSpc>
              <a:spcBef>
                <a:spcPts val="2605"/>
              </a:spcBef>
              <a:buSzPct val="103508"/>
              <a:buFont typeface="Wingdings"/>
              <a:buChar char=""/>
              <a:tabLst>
                <a:tab pos="301625" algn="l"/>
              </a:tabLst>
            </a:pPr>
            <a:r>
              <a:rPr sz="2850" spc="10" dirty="0">
                <a:latin typeface="RobotoRegular"/>
                <a:cs typeface="RobotoRegular"/>
              </a:rPr>
              <a:t>Perform </a:t>
            </a:r>
            <a:r>
              <a:rPr sz="2850" dirty="0">
                <a:latin typeface="RobotoRegular"/>
                <a:cs typeface="RobotoRegular"/>
              </a:rPr>
              <a:t>Systematic </a:t>
            </a:r>
            <a:r>
              <a:rPr sz="2850" spc="-10" dirty="0">
                <a:latin typeface="RobotoRegular"/>
                <a:cs typeface="RobotoRegular"/>
              </a:rPr>
              <a:t>cardiovascular, respiratory,  </a:t>
            </a:r>
            <a:r>
              <a:rPr sz="2850" dirty="0">
                <a:latin typeface="RobotoRegular"/>
                <a:cs typeface="RobotoRegular"/>
              </a:rPr>
              <a:t>neurologic </a:t>
            </a:r>
            <a:r>
              <a:rPr sz="2850" spc="-15" dirty="0">
                <a:latin typeface="RobotoRegular"/>
                <a:cs typeface="RobotoRegular"/>
              </a:rPr>
              <a:t>and </a:t>
            </a:r>
            <a:r>
              <a:rPr sz="2850" spc="15" dirty="0">
                <a:latin typeface="RobotoRegular"/>
                <a:cs typeface="RobotoRegular"/>
              </a:rPr>
              <a:t>other </a:t>
            </a:r>
            <a:r>
              <a:rPr sz="2850" dirty="0">
                <a:latin typeface="RobotoRegular"/>
                <a:cs typeface="RobotoRegular"/>
              </a:rPr>
              <a:t>renal </a:t>
            </a:r>
            <a:r>
              <a:rPr sz="2850" spc="5" dirty="0">
                <a:latin typeface="RobotoRegular"/>
                <a:cs typeface="RobotoRegular"/>
              </a:rPr>
              <a:t>function</a:t>
            </a:r>
            <a:r>
              <a:rPr sz="2850" spc="-215" dirty="0">
                <a:latin typeface="RobotoRegular"/>
                <a:cs typeface="RobotoRegular"/>
              </a:rPr>
              <a:t> </a:t>
            </a:r>
            <a:r>
              <a:rPr sz="2850" spc="20" dirty="0">
                <a:latin typeface="RobotoRegular"/>
                <a:cs typeface="RobotoRegular"/>
              </a:rPr>
              <a:t>tests</a:t>
            </a:r>
            <a:endParaRPr sz="2850">
              <a:latin typeface="RobotoRegular"/>
              <a:cs typeface="RobotoRegular"/>
            </a:endParaRPr>
          </a:p>
          <a:p>
            <a:pPr marL="300990" indent="-238125">
              <a:lnSpc>
                <a:spcPts val="2955"/>
              </a:lnSpc>
              <a:buSzPct val="103508"/>
              <a:buFont typeface="Wingdings"/>
              <a:buChar char=""/>
              <a:tabLst>
                <a:tab pos="301625" algn="l"/>
              </a:tabLst>
            </a:pPr>
            <a:r>
              <a:rPr sz="2850" spc="10" dirty="0">
                <a:latin typeface="RobotoRegular"/>
                <a:cs typeface="RobotoRegular"/>
              </a:rPr>
              <a:t>Monitor </a:t>
            </a:r>
            <a:r>
              <a:rPr sz="2850" spc="-15" dirty="0">
                <a:latin typeface="RobotoRegular"/>
                <a:cs typeface="RobotoRegular"/>
              </a:rPr>
              <a:t>lab </a:t>
            </a:r>
            <a:r>
              <a:rPr sz="2850" spc="45" dirty="0">
                <a:latin typeface="RobotoRegular"/>
                <a:cs typeface="RobotoRegular"/>
              </a:rPr>
              <a:t>reports </a:t>
            </a:r>
            <a:r>
              <a:rPr sz="2850" spc="20" dirty="0">
                <a:latin typeface="RobotoRegular"/>
                <a:cs typeface="RobotoRegular"/>
              </a:rPr>
              <a:t>before </a:t>
            </a:r>
            <a:r>
              <a:rPr sz="2850" spc="-10" dirty="0">
                <a:latin typeface="RobotoRegular"/>
                <a:cs typeface="RobotoRegular"/>
              </a:rPr>
              <a:t>initiating</a:t>
            </a:r>
            <a:r>
              <a:rPr sz="2850" spc="-220" dirty="0">
                <a:latin typeface="RobotoRegular"/>
                <a:cs typeface="RobotoRegular"/>
              </a:rPr>
              <a:t> </a:t>
            </a:r>
            <a:r>
              <a:rPr sz="2850" spc="-20" dirty="0">
                <a:latin typeface="RobotoRegular"/>
                <a:cs typeface="RobotoRegular"/>
              </a:rPr>
              <a:t>dialysis</a:t>
            </a:r>
            <a:endParaRPr sz="2850">
              <a:latin typeface="RobotoRegular"/>
              <a:cs typeface="RobotoRegular"/>
            </a:endParaRPr>
          </a:p>
          <a:p>
            <a:pPr marL="300990" marR="1160780" indent="-238125">
              <a:lnSpc>
                <a:spcPts val="2970"/>
              </a:lnSpc>
              <a:spcBef>
                <a:spcPts val="1085"/>
              </a:spcBef>
              <a:buSzPct val="103508"/>
              <a:buChar char="•"/>
              <a:tabLst>
                <a:tab pos="301625" algn="l"/>
              </a:tabLst>
            </a:pPr>
            <a:r>
              <a:rPr sz="2850" spc="10" dirty="0">
                <a:latin typeface="RobotoRegular"/>
                <a:cs typeface="RobotoRegular"/>
              </a:rPr>
              <a:t>Determine the </a:t>
            </a:r>
            <a:r>
              <a:rPr sz="2850" spc="5" dirty="0">
                <a:latin typeface="RobotoRegular"/>
                <a:cs typeface="RobotoRegular"/>
              </a:rPr>
              <a:t>status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-5" dirty="0">
                <a:latin typeface="RobotoRegular"/>
                <a:cs typeface="RobotoRegular"/>
              </a:rPr>
              <a:t>vascular </a:t>
            </a:r>
            <a:r>
              <a:rPr sz="2850" spc="10" dirty="0">
                <a:latin typeface="RobotoRegular"/>
                <a:cs typeface="RobotoRegular"/>
              </a:rPr>
              <a:t>access</a:t>
            </a:r>
            <a:r>
              <a:rPr sz="2850" spc="-35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system/  </a:t>
            </a:r>
            <a:r>
              <a:rPr sz="2850" spc="20" dirty="0">
                <a:latin typeface="RobotoRegular"/>
                <a:cs typeface="RobotoRegular"/>
              </a:rPr>
              <a:t>device-patency</a:t>
            </a:r>
            <a:endParaRPr sz="28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RobotoRegular"/>
              <a:buChar char="•"/>
            </a:pPr>
            <a:endParaRPr sz="4200">
              <a:latin typeface="RobotoRegular"/>
              <a:cs typeface="RobotoRegular"/>
            </a:endParaRPr>
          </a:p>
          <a:p>
            <a:pPr marL="300990" marR="1282065" indent="-238125">
              <a:lnSpc>
                <a:spcPts val="2970"/>
              </a:lnSpc>
              <a:buSzPct val="103508"/>
              <a:buChar char="•"/>
              <a:tabLst>
                <a:tab pos="301625" algn="l"/>
              </a:tabLst>
            </a:pPr>
            <a:r>
              <a:rPr sz="2850" spc="10" dirty="0">
                <a:latin typeface="RobotoRegular"/>
                <a:cs typeface="RobotoRegular"/>
              </a:rPr>
              <a:t>Determine </a:t>
            </a:r>
            <a:r>
              <a:rPr sz="2850" spc="-5" dirty="0">
                <a:latin typeface="RobotoRegular"/>
                <a:cs typeface="RobotoRegular"/>
              </a:rPr>
              <a:t>availability </a:t>
            </a:r>
            <a:r>
              <a:rPr sz="2850" spc="-15" dirty="0">
                <a:latin typeface="RobotoRegular"/>
                <a:cs typeface="RobotoRegular"/>
              </a:rPr>
              <a:t>and </a:t>
            </a:r>
            <a:r>
              <a:rPr sz="2850" spc="-5" dirty="0">
                <a:latin typeface="RobotoRegular"/>
                <a:cs typeface="RobotoRegular"/>
              </a:rPr>
              <a:t>functional </a:t>
            </a:r>
            <a:r>
              <a:rPr sz="2850" spc="10" dirty="0">
                <a:latin typeface="RobotoRegular"/>
                <a:cs typeface="RobotoRegular"/>
              </a:rPr>
              <a:t>state </a:t>
            </a:r>
            <a:r>
              <a:rPr sz="2850" spc="15" dirty="0">
                <a:latin typeface="RobotoRegular"/>
                <a:cs typeface="RobotoRegular"/>
              </a:rPr>
              <a:t>of</a:t>
            </a:r>
            <a:r>
              <a:rPr sz="2850" spc="-250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the  </a:t>
            </a:r>
            <a:r>
              <a:rPr sz="2850" spc="5" dirty="0">
                <a:latin typeface="RobotoRegular"/>
                <a:cs typeface="RobotoRegular"/>
              </a:rPr>
              <a:t>equipment</a:t>
            </a:r>
            <a:endParaRPr sz="28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RobotoRegular"/>
              <a:buChar char="•"/>
            </a:pPr>
            <a:endParaRPr sz="4200">
              <a:latin typeface="RobotoRegular"/>
              <a:cs typeface="RobotoRegular"/>
            </a:endParaRPr>
          </a:p>
          <a:p>
            <a:pPr marL="300990" marR="135890" indent="-238125">
              <a:lnSpc>
                <a:spcPts val="2970"/>
              </a:lnSpc>
              <a:buSzPct val="103508"/>
              <a:buChar char="•"/>
              <a:tabLst>
                <a:tab pos="301625" algn="l"/>
                <a:tab pos="1910080" algn="l"/>
                <a:tab pos="2190115" algn="l"/>
                <a:tab pos="3897629" algn="l"/>
              </a:tabLst>
            </a:pPr>
            <a:r>
              <a:rPr sz="2850" spc="-15" dirty="0">
                <a:latin typeface="RobotoRegular"/>
                <a:cs typeface="RobotoRegular"/>
              </a:rPr>
              <a:t>Availability	and </a:t>
            </a:r>
            <a:r>
              <a:rPr sz="2850" dirty="0">
                <a:latin typeface="RobotoRegular"/>
                <a:cs typeface="RobotoRegular"/>
              </a:rPr>
              <a:t>maintenance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5" dirty="0">
                <a:latin typeface="RobotoRegular"/>
                <a:cs typeface="RobotoRegular"/>
              </a:rPr>
              <a:t>aseptic techniques</a:t>
            </a:r>
            <a:r>
              <a:rPr sz="2850" spc="-200" dirty="0">
                <a:latin typeface="RobotoRegular"/>
                <a:cs typeface="RobotoRegular"/>
              </a:rPr>
              <a:t> </a:t>
            </a:r>
            <a:r>
              <a:rPr sz="2850" spc="-15" dirty="0">
                <a:latin typeface="RobotoRegular"/>
                <a:cs typeface="RobotoRegular"/>
              </a:rPr>
              <a:t>and  </a:t>
            </a:r>
            <a:r>
              <a:rPr sz="2850" dirty="0">
                <a:latin typeface="RobotoRegular"/>
                <a:cs typeface="RobotoRegular"/>
              </a:rPr>
              <a:t>standard	</a:t>
            </a:r>
            <a:r>
              <a:rPr sz="2850" spc="15" dirty="0">
                <a:latin typeface="RobotoRegular"/>
                <a:cs typeface="RobotoRegular"/>
              </a:rPr>
              <a:t>precaution	</a:t>
            </a:r>
            <a:r>
              <a:rPr sz="2850" spc="25" dirty="0">
                <a:latin typeface="RobotoRegular"/>
                <a:cs typeface="RobotoRegular"/>
              </a:rPr>
              <a:t>procedures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1158" y="398149"/>
            <a:ext cx="421322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dirty="0"/>
              <a:t>Peritoneal</a:t>
            </a:r>
            <a:r>
              <a:rPr sz="3300" spc="-110" dirty="0"/>
              <a:t> </a:t>
            </a:r>
            <a:r>
              <a:rPr sz="3300" spc="-25" dirty="0"/>
              <a:t>dialysis(PD)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10047" y="732355"/>
            <a:ext cx="8844915" cy="612648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87960" marR="647065" indent="-187960" algn="just">
              <a:lnSpc>
                <a:spcPct val="85700"/>
              </a:lnSpc>
              <a:spcBef>
                <a:spcPts val="930"/>
              </a:spcBef>
              <a:buSzPct val="60824"/>
              <a:buChar char="•"/>
              <a:tabLst>
                <a:tab pos="187960" algn="l"/>
              </a:tabLst>
            </a:pPr>
            <a:r>
              <a:rPr sz="7275" spc="-382" baseline="2863" dirty="0">
                <a:latin typeface="RobotoRegular"/>
                <a:cs typeface="RobotoRegular"/>
              </a:rPr>
              <a:t>.</a:t>
            </a:r>
            <a:r>
              <a:rPr sz="2950" spc="-254" dirty="0">
                <a:latin typeface="RobotoRegular"/>
                <a:cs typeface="RobotoRegular"/>
              </a:rPr>
              <a:t>PD </a:t>
            </a:r>
            <a:r>
              <a:rPr sz="2950" spc="30" dirty="0">
                <a:latin typeface="RobotoRegular"/>
                <a:cs typeface="RobotoRegular"/>
              </a:rPr>
              <a:t>is </a:t>
            </a:r>
            <a:r>
              <a:rPr sz="2950" spc="-10" dirty="0">
                <a:latin typeface="RobotoRegular"/>
                <a:cs typeface="RobotoRegular"/>
              </a:rPr>
              <a:t>performed </a:t>
            </a:r>
            <a:r>
              <a:rPr sz="2950" dirty="0">
                <a:latin typeface="RobotoRegular"/>
                <a:cs typeface="RobotoRegular"/>
              </a:rPr>
              <a:t>by </a:t>
            </a:r>
            <a:r>
              <a:rPr sz="2950" spc="20" dirty="0">
                <a:latin typeface="RobotoRegular"/>
                <a:cs typeface="RobotoRegular"/>
              </a:rPr>
              <a:t>surgically </a:t>
            </a:r>
            <a:r>
              <a:rPr sz="2950" spc="25" dirty="0">
                <a:latin typeface="RobotoRegular"/>
                <a:cs typeface="RobotoRegular"/>
              </a:rPr>
              <a:t>placing </a:t>
            </a:r>
            <a:r>
              <a:rPr sz="2950" spc="10" dirty="0">
                <a:latin typeface="RobotoRegular"/>
                <a:cs typeface="RobotoRegular"/>
              </a:rPr>
              <a:t>a </a:t>
            </a:r>
            <a:r>
              <a:rPr sz="2950" spc="15" dirty="0">
                <a:latin typeface="RobotoRegular"/>
                <a:cs typeface="RobotoRegular"/>
              </a:rPr>
              <a:t>special,  </a:t>
            </a:r>
            <a:r>
              <a:rPr sz="2950" spc="-5" dirty="0">
                <a:latin typeface="RobotoRegular"/>
                <a:cs typeface="RobotoRegular"/>
              </a:rPr>
              <a:t>soft, </a:t>
            </a:r>
            <a:r>
              <a:rPr sz="2950" spc="15" dirty="0">
                <a:latin typeface="RobotoRegular"/>
                <a:cs typeface="RobotoRegular"/>
              </a:rPr>
              <a:t>Catheter </a:t>
            </a:r>
            <a:r>
              <a:rPr sz="2950" spc="25" dirty="0">
                <a:latin typeface="RobotoRegular"/>
                <a:cs typeface="RobotoRegular"/>
              </a:rPr>
              <a:t>into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-5" dirty="0">
                <a:latin typeface="RobotoRegular"/>
                <a:cs typeface="RobotoRegular"/>
              </a:rPr>
              <a:t>lower </a:t>
            </a:r>
            <a:r>
              <a:rPr sz="2950" spc="5" dirty="0">
                <a:latin typeface="RobotoRegular"/>
                <a:cs typeface="RobotoRegular"/>
              </a:rPr>
              <a:t>abdomen </a:t>
            </a:r>
            <a:r>
              <a:rPr sz="2950" spc="10" dirty="0">
                <a:latin typeface="RobotoRegular"/>
                <a:cs typeface="RobotoRegular"/>
              </a:rPr>
              <a:t>near </a:t>
            </a:r>
            <a:r>
              <a:rPr sz="2950" spc="20" dirty="0">
                <a:latin typeface="RobotoRegular"/>
                <a:cs typeface="RobotoRegular"/>
              </a:rPr>
              <a:t>the  </a:t>
            </a:r>
            <a:r>
              <a:rPr sz="2950" spc="25" dirty="0">
                <a:latin typeface="RobotoRegular"/>
                <a:cs typeface="RobotoRegular"/>
              </a:rPr>
              <a:t>umbilicus.</a:t>
            </a:r>
            <a:endParaRPr sz="2950">
              <a:latin typeface="RobotoRegular"/>
              <a:cs typeface="RobotoRegular"/>
            </a:endParaRPr>
          </a:p>
          <a:p>
            <a:pPr marL="250190" marR="130810" indent="-238125" algn="just">
              <a:lnSpc>
                <a:spcPts val="3200"/>
              </a:lnSpc>
              <a:spcBef>
                <a:spcPts val="1105"/>
              </a:spcBef>
              <a:buFont typeface="RobotoRegular"/>
              <a:buChar char="•"/>
              <a:tabLst>
                <a:tab pos="348615" algn="l"/>
              </a:tabLst>
            </a:pPr>
            <a:r>
              <a:rPr dirty="0"/>
              <a:t>	</a:t>
            </a:r>
            <a:r>
              <a:rPr sz="2950" spc="35" dirty="0">
                <a:latin typeface="RobotoRegular"/>
                <a:cs typeface="RobotoRegular"/>
              </a:rPr>
              <a:t>Dialysate </a:t>
            </a:r>
            <a:r>
              <a:rPr sz="2950" spc="30" dirty="0">
                <a:latin typeface="RobotoRegular"/>
                <a:cs typeface="RobotoRegular"/>
              </a:rPr>
              <a:t>is </a:t>
            </a:r>
            <a:r>
              <a:rPr sz="2950" spc="25" dirty="0">
                <a:latin typeface="RobotoRegular"/>
                <a:cs typeface="RobotoRegular"/>
              </a:rPr>
              <a:t>instilled into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5" dirty="0">
                <a:latin typeface="RobotoRegular"/>
                <a:cs typeface="RobotoRegular"/>
              </a:rPr>
              <a:t>peritoneal </a:t>
            </a:r>
            <a:r>
              <a:rPr sz="2950" spc="20" dirty="0">
                <a:latin typeface="RobotoRegular"/>
                <a:cs typeface="RobotoRegular"/>
              </a:rPr>
              <a:t>cavity </a:t>
            </a:r>
            <a:r>
              <a:rPr sz="2950" spc="25" dirty="0">
                <a:latin typeface="RobotoRegular"/>
                <a:cs typeface="RobotoRegular"/>
              </a:rPr>
              <a:t>and  </a:t>
            </a:r>
            <a:r>
              <a:rPr sz="2950" spc="30" dirty="0">
                <a:latin typeface="RobotoRegular"/>
                <a:cs typeface="RobotoRegular"/>
              </a:rPr>
              <a:t>is </a:t>
            </a:r>
            <a:r>
              <a:rPr sz="2950" dirty="0">
                <a:latin typeface="RobotoRegular"/>
                <a:cs typeface="RobotoRegular"/>
              </a:rPr>
              <a:t>left </a:t>
            </a:r>
            <a:r>
              <a:rPr sz="2950" spc="30" dirty="0">
                <a:latin typeface="RobotoRegular"/>
                <a:cs typeface="RobotoRegular"/>
              </a:rPr>
              <a:t>in </a:t>
            </a:r>
            <a:r>
              <a:rPr sz="2950" spc="25" dirty="0">
                <a:latin typeface="RobotoRegular"/>
                <a:cs typeface="RobotoRegular"/>
              </a:rPr>
              <a:t>situ </a:t>
            </a:r>
            <a:r>
              <a:rPr sz="2950" spc="-20" dirty="0">
                <a:latin typeface="RobotoRegular"/>
                <a:cs typeface="RobotoRegular"/>
              </a:rPr>
              <a:t>for </a:t>
            </a:r>
            <a:r>
              <a:rPr sz="2950" spc="10" dirty="0">
                <a:latin typeface="RobotoRegular"/>
                <a:cs typeface="RobotoRegular"/>
              </a:rPr>
              <a:t>a designated </a:t>
            </a:r>
            <a:r>
              <a:rPr sz="2950" dirty="0">
                <a:latin typeface="RobotoRegular"/>
                <a:cs typeface="RobotoRegular"/>
              </a:rPr>
              <a:t>period </a:t>
            </a:r>
            <a:r>
              <a:rPr sz="2950" spc="-15" dirty="0">
                <a:latin typeface="RobotoRegular"/>
                <a:cs typeface="RobotoRegular"/>
              </a:rPr>
              <a:t>of </a:t>
            </a:r>
            <a:r>
              <a:rPr sz="2950" spc="35" dirty="0">
                <a:latin typeface="RobotoRegular"/>
                <a:cs typeface="RobotoRegular"/>
              </a:rPr>
              <a:t>time </a:t>
            </a:r>
            <a:r>
              <a:rPr sz="2950" spc="10" dirty="0">
                <a:latin typeface="RobotoRegular"/>
                <a:cs typeface="RobotoRegular"/>
              </a:rPr>
              <a:t>which  </a:t>
            </a:r>
            <a:r>
              <a:rPr sz="2950" spc="20" dirty="0">
                <a:latin typeface="RobotoRegular"/>
                <a:cs typeface="RobotoRegular"/>
              </a:rPr>
              <a:t>will </a:t>
            </a:r>
            <a:r>
              <a:rPr sz="2950" spc="5" dirty="0">
                <a:latin typeface="RobotoRegular"/>
                <a:cs typeface="RobotoRegular"/>
              </a:rPr>
              <a:t>be determined </a:t>
            </a:r>
            <a:r>
              <a:rPr sz="2950" dirty="0">
                <a:latin typeface="RobotoRegular"/>
                <a:cs typeface="RobotoRegular"/>
              </a:rPr>
              <a:t>by </a:t>
            </a:r>
            <a:r>
              <a:rPr sz="2950" spc="20" dirty="0">
                <a:latin typeface="RobotoRegular"/>
                <a:cs typeface="RobotoRegular"/>
              </a:rPr>
              <a:t>the</a:t>
            </a:r>
            <a:r>
              <a:rPr sz="2950" spc="140" dirty="0">
                <a:latin typeface="RobotoRegular"/>
                <a:cs typeface="RobotoRegular"/>
              </a:rPr>
              <a:t> </a:t>
            </a:r>
            <a:r>
              <a:rPr sz="2950" spc="5" dirty="0">
                <a:latin typeface="RobotoRegular"/>
                <a:cs typeface="RobotoRegular"/>
              </a:rPr>
              <a:t>nephrologist</a:t>
            </a:r>
            <a:endParaRPr sz="2950">
              <a:latin typeface="RobotoRegular"/>
              <a:cs typeface="RobotoRegular"/>
            </a:endParaRPr>
          </a:p>
          <a:p>
            <a:pPr marL="250190" marR="5080" indent="-238125">
              <a:lnSpc>
                <a:spcPts val="3200"/>
              </a:lnSpc>
              <a:spcBef>
                <a:spcPts val="1050"/>
              </a:spcBef>
              <a:buChar char="•"/>
              <a:tabLst>
                <a:tab pos="250825" algn="l"/>
              </a:tabLst>
            </a:pPr>
            <a:r>
              <a:rPr sz="2950" spc="10" dirty="0">
                <a:latin typeface="RobotoRegular"/>
                <a:cs typeface="RobotoRegular"/>
              </a:rPr>
              <a:t>The </a:t>
            </a:r>
            <a:r>
              <a:rPr sz="2950" spc="30" dirty="0">
                <a:latin typeface="RobotoRegular"/>
                <a:cs typeface="RobotoRegular"/>
              </a:rPr>
              <a:t>dialysate </a:t>
            </a:r>
            <a:r>
              <a:rPr sz="2950" spc="15" dirty="0">
                <a:latin typeface="RobotoRegular"/>
                <a:cs typeface="RobotoRegular"/>
              </a:rPr>
              <a:t>ﬂuid </a:t>
            </a:r>
            <a:r>
              <a:rPr sz="2950" dirty="0">
                <a:latin typeface="RobotoRegular"/>
                <a:cs typeface="RobotoRegular"/>
              </a:rPr>
              <a:t>absorbs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15" dirty="0">
                <a:latin typeface="RobotoRegular"/>
                <a:cs typeface="RobotoRegular"/>
              </a:rPr>
              <a:t>waste </a:t>
            </a:r>
            <a:r>
              <a:rPr sz="2950" dirty="0">
                <a:latin typeface="RobotoRegular"/>
                <a:cs typeface="RobotoRegular"/>
              </a:rPr>
              <a:t>products </a:t>
            </a:r>
            <a:r>
              <a:rPr sz="2950" spc="25" dirty="0">
                <a:latin typeface="RobotoRegular"/>
                <a:cs typeface="RobotoRegular"/>
              </a:rPr>
              <a:t>and  </a:t>
            </a:r>
            <a:r>
              <a:rPr sz="2950" spc="5" dirty="0">
                <a:latin typeface="RobotoRegular"/>
                <a:cs typeface="RobotoRegular"/>
              </a:rPr>
              <a:t>toxins through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5" dirty="0">
                <a:latin typeface="RobotoRegular"/>
                <a:cs typeface="RobotoRegular"/>
              </a:rPr>
              <a:t>peritoneum </a:t>
            </a:r>
            <a:r>
              <a:rPr sz="2950" spc="10" dirty="0">
                <a:latin typeface="RobotoRegular"/>
                <a:cs typeface="RobotoRegular"/>
              </a:rPr>
              <a:t>which </a:t>
            </a:r>
            <a:r>
              <a:rPr sz="2950" spc="20" dirty="0">
                <a:latin typeface="RobotoRegular"/>
                <a:cs typeface="RobotoRegular"/>
              </a:rPr>
              <a:t>acts </a:t>
            </a:r>
            <a:r>
              <a:rPr sz="2950" spc="25" dirty="0">
                <a:latin typeface="RobotoRegular"/>
                <a:cs typeface="RobotoRegular"/>
              </a:rPr>
              <a:t>as </a:t>
            </a:r>
            <a:r>
              <a:rPr sz="2950" spc="20" dirty="0">
                <a:latin typeface="RobotoRegular"/>
                <a:cs typeface="RobotoRegular"/>
              </a:rPr>
              <a:t>the  semipermiable</a:t>
            </a:r>
            <a:r>
              <a:rPr sz="2950" dirty="0">
                <a:latin typeface="RobotoRegular"/>
                <a:cs typeface="RobotoRegular"/>
              </a:rPr>
              <a:t> </a:t>
            </a:r>
            <a:r>
              <a:rPr sz="2950" spc="5" dirty="0">
                <a:latin typeface="RobotoRegular"/>
                <a:cs typeface="RobotoRegular"/>
              </a:rPr>
              <a:t>membrane</a:t>
            </a:r>
            <a:endParaRPr sz="2950">
              <a:latin typeface="RobotoRegular"/>
              <a:cs typeface="RobotoRegular"/>
            </a:endParaRPr>
          </a:p>
          <a:p>
            <a:pPr marL="250190" marR="1276985" indent="-238125">
              <a:lnSpc>
                <a:spcPts val="3200"/>
              </a:lnSpc>
              <a:spcBef>
                <a:spcPts val="1050"/>
              </a:spcBef>
              <a:buChar char="•"/>
              <a:tabLst>
                <a:tab pos="250825" algn="l"/>
              </a:tabLst>
            </a:pPr>
            <a:r>
              <a:rPr sz="2950" spc="10" dirty="0">
                <a:latin typeface="RobotoRegular"/>
                <a:cs typeface="RobotoRegular"/>
              </a:rPr>
              <a:t>The </a:t>
            </a:r>
            <a:r>
              <a:rPr sz="2950" spc="15" dirty="0">
                <a:latin typeface="RobotoRegular"/>
                <a:cs typeface="RobotoRegular"/>
              </a:rPr>
              <a:t>ﬂuid </a:t>
            </a:r>
            <a:r>
              <a:rPr sz="2950" spc="30" dirty="0">
                <a:latin typeface="RobotoRegular"/>
                <a:cs typeface="RobotoRegular"/>
              </a:rPr>
              <a:t>is </a:t>
            </a:r>
            <a:r>
              <a:rPr sz="2950" spc="10" dirty="0">
                <a:latin typeface="RobotoRegular"/>
                <a:cs typeface="RobotoRegular"/>
              </a:rPr>
              <a:t>then </a:t>
            </a:r>
            <a:r>
              <a:rPr sz="2950" spc="-5" dirty="0">
                <a:latin typeface="RobotoRegular"/>
                <a:cs typeface="RobotoRegular"/>
              </a:rPr>
              <a:t>drained </a:t>
            </a:r>
            <a:r>
              <a:rPr sz="2950" spc="-15" dirty="0">
                <a:latin typeface="RobotoRegular"/>
                <a:cs typeface="RobotoRegular"/>
              </a:rPr>
              <a:t>from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5" dirty="0">
                <a:latin typeface="RobotoRegular"/>
                <a:cs typeface="RobotoRegular"/>
              </a:rPr>
              <a:t>abdomen,  </a:t>
            </a:r>
            <a:r>
              <a:rPr sz="2950" spc="10" dirty="0">
                <a:latin typeface="RobotoRegular"/>
                <a:cs typeface="RobotoRegular"/>
              </a:rPr>
              <a:t>measured, </a:t>
            </a:r>
            <a:r>
              <a:rPr sz="2950" spc="25" dirty="0">
                <a:latin typeface="RobotoRegular"/>
                <a:cs typeface="RobotoRegular"/>
              </a:rPr>
              <a:t>and</a:t>
            </a:r>
            <a:r>
              <a:rPr sz="2950" dirty="0">
                <a:latin typeface="RobotoRegular"/>
                <a:cs typeface="RobotoRegular"/>
              </a:rPr>
              <a:t> </a:t>
            </a:r>
            <a:r>
              <a:rPr sz="2950" spc="5" dirty="0">
                <a:latin typeface="RobotoRegular"/>
                <a:cs typeface="RobotoRegular"/>
              </a:rPr>
              <a:t>discarded.</a:t>
            </a:r>
            <a:endParaRPr sz="2950">
              <a:latin typeface="RobotoRegular"/>
              <a:cs typeface="RobotoRegular"/>
            </a:endParaRPr>
          </a:p>
          <a:p>
            <a:pPr marL="250190" marR="299720" indent="-238125">
              <a:lnSpc>
                <a:spcPts val="3200"/>
              </a:lnSpc>
              <a:spcBef>
                <a:spcPts val="1050"/>
              </a:spcBef>
              <a:buChar char="•"/>
              <a:tabLst>
                <a:tab pos="250825" algn="l"/>
              </a:tabLst>
            </a:pPr>
            <a:r>
              <a:rPr sz="2950" spc="5" dirty="0">
                <a:latin typeface="RobotoRegular"/>
                <a:cs typeface="RobotoRegular"/>
              </a:rPr>
              <a:t>Indicated </a:t>
            </a:r>
            <a:r>
              <a:rPr sz="2950" spc="-20" dirty="0">
                <a:latin typeface="RobotoRegular"/>
                <a:cs typeface="RobotoRegular"/>
              </a:rPr>
              <a:t>for </a:t>
            </a:r>
            <a:r>
              <a:rPr sz="2950" spc="15" dirty="0">
                <a:latin typeface="RobotoRegular"/>
                <a:cs typeface="RobotoRegular"/>
              </a:rPr>
              <a:t>patients </a:t>
            </a:r>
            <a:r>
              <a:rPr sz="2950" spc="5" dirty="0">
                <a:latin typeface="RobotoRegular"/>
                <a:cs typeface="RobotoRegular"/>
              </a:rPr>
              <a:t>who </a:t>
            </a:r>
            <a:r>
              <a:rPr sz="2950" spc="15" dirty="0">
                <a:latin typeface="RobotoRegular"/>
                <a:cs typeface="RobotoRegular"/>
              </a:rPr>
              <a:t>are </a:t>
            </a:r>
            <a:r>
              <a:rPr sz="2950" spc="25" dirty="0">
                <a:latin typeface="RobotoRegular"/>
                <a:cs typeface="RobotoRegular"/>
              </a:rPr>
              <a:t>unable </a:t>
            </a:r>
            <a:r>
              <a:rPr sz="2950" spc="-15" dirty="0">
                <a:latin typeface="RobotoRegular"/>
                <a:cs typeface="RobotoRegular"/>
              </a:rPr>
              <a:t>or </a:t>
            </a:r>
            <a:r>
              <a:rPr sz="2950" spc="30" dirty="0">
                <a:latin typeface="RobotoRegular"/>
                <a:cs typeface="RobotoRegular"/>
              </a:rPr>
              <a:t>unwilling  </a:t>
            </a:r>
            <a:r>
              <a:rPr sz="2950" spc="15" dirty="0">
                <a:latin typeface="RobotoRegular"/>
                <a:cs typeface="RobotoRegular"/>
              </a:rPr>
              <a:t>to </a:t>
            </a:r>
            <a:r>
              <a:rPr sz="2950" dirty="0">
                <a:latin typeface="RobotoRegular"/>
                <a:cs typeface="RobotoRegular"/>
              </a:rPr>
              <a:t>undergo </a:t>
            </a:r>
            <a:r>
              <a:rPr sz="2950" spc="20" dirty="0">
                <a:latin typeface="RobotoRegular"/>
                <a:cs typeface="RobotoRegular"/>
              </a:rPr>
              <a:t>hemodialysis </a:t>
            </a:r>
            <a:r>
              <a:rPr sz="2950" spc="-15" dirty="0">
                <a:latin typeface="RobotoRegular"/>
                <a:cs typeface="RobotoRegular"/>
              </a:rPr>
              <a:t>or </a:t>
            </a:r>
            <a:r>
              <a:rPr sz="2950" spc="15" dirty="0">
                <a:latin typeface="RobotoRegular"/>
                <a:cs typeface="RobotoRegular"/>
              </a:rPr>
              <a:t>kidney</a:t>
            </a:r>
            <a:r>
              <a:rPr sz="2950" spc="95" dirty="0">
                <a:latin typeface="RobotoRegular"/>
                <a:cs typeface="RobotoRegular"/>
              </a:rPr>
              <a:t> </a:t>
            </a:r>
            <a:r>
              <a:rPr sz="2950" spc="10" dirty="0">
                <a:latin typeface="RobotoRegular"/>
                <a:cs typeface="RobotoRegular"/>
              </a:rPr>
              <a:t>transplant</a:t>
            </a:r>
            <a:endParaRPr sz="29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052" y="3030046"/>
            <a:ext cx="8229600" cy="295846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264160" marR="375285" indent="-252095">
              <a:lnSpc>
                <a:spcPct val="78300"/>
              </a:lnSpc>
              <a:spcBef>
                <a:spcPts val="930"/>
              </a:spcBef>
              <a:buChar char="•"/>
              <a:tabLst>
                <a:tab pos="264795" algn="l"/>
              </a:tabLst>
            </a:pPr>
            <a:r>
              <a:rPr sz="3050" spc="30" dirty="0">
                <a:latin typeface="RobotoRegular"/>
                <a:cs typeface="RobotoRegular"/>
              </a:rPr>
              <a:t>Effective </a:t>
            </a:r>
            <a:r>
              <a:rPr sz="3050" spc="5" dirty="0">
                <a:latin typeface="RobotoRegular"/>
                <a:cs typeface="RobotoRegular"/>
              </a:rPr>
              <a:t>peritoneal </a:t>
            </a:r>
            <a:r>
              <a:rPr sz="3050" spc="-5" dirty="0">
                <a:latin typeface="RobotoRegular"/>
                <a:cs typeface="RobotoRegular"/>
              </a:rPr>
              <a:t>surface </a:t>
            </a:r>
            <a:r>
              <a:rPr sz="3050" dirty="0">
                <a:latin typeface="RobotoRegular"/>
                <a:cs typeface="RobotoRegular"/>
              </a:rPr>
              <a:t>area </a:t>
            </a:r>
            <a:r>
              <a:rPr sz="3050" spc="15" dirty="0">
                <a:latin typeface="RobotoRegular"/>
                <a:cs typeface="RobotoRegular"/>
              </a:rPr>
              <a:t>= </a:t>
            </a:r>
            <a:r>
              <a:rPr sz="3050" spc="5" dirty="0">
                <a:latin typeface="RobotoRegular"/>
                <a:cs typeface="RobotoRegular"/>
              </a:rPr>
              <a:t>perfused  </a:t>
            </a:r>
            <a:r>
              <a:rPr sz="3050" spc="15" dirty="0">
                <a:latin typeface="RobotoRegular"/>
                <a:cs typeface="RobotoRegular"/>
              </a:rPr>
              <a:t>capillaries </a:t>
            </a:r>
            <a:r>
              <a:rPr sz="3050" spc="20" dirty="0">
                <a:latin typeface="RobotoRegular"/>
                <a:cs typeface="RobotoRegular"/>
              </a:rPr>
              <a:t>closed </a:t>
            </a:r>
            <a:r>
              <a:rPr sz="3050" spc="5" dirty="0">
                <a:latin typeface="RobotoRegular"/>
                <a:cs typeface="RobotoRegular"/>
              </a:rPr>
              <a:t>to</a:t>
            </a:r>
            <a:r>
              <a:rPr sz="3050" spc="-2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peritoneum</a:t>
            </a:r>
            <a:endParaRPr sz="30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RobotoRegular"/>
              <a:buChar char="•"/>
            </a:pPr>
            <a:endParaRPr sz="4200">
              <a:latin typeface="RobotoRegular"/>
              <a:cs typeface="RobotoRegular"/>
            </a:endParaRPr>
          </a:p>
          <a:p>
            <a:pPr marL="264160" marR="5080" indent="-252095">
              <a:lnSpc>
                <a:spcPct val="78300"/>
              </a:lnSpc>
              <a:buChar char="•"/>
              <a:tabLst>
                <a:tab pos="264795" algn="l"/>
              </a:tabLst>
            </a:pPr>
            <a:r>
              <a:rPr sz="3050" spc="-15" dirty="0">
                <a:latin typeface="RobotoRegular"/>
                <a:cs typeface="RobotoRegular"/>
              </a:rPr>
              <a:t>ultraﬁltration </a:t>
            </a:r>
            <a:r>
              <a:rPr sz="3050" spc="35" dirty="0">
                <a:latin typeface="RobotoRegular"/>
                <a:cs typeface="RobotoRegular"/>
              </a:rPr>
              <a:t>(movement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5" dirty="0">
                <a:latin typeface="RobotoRegular"/>
                <a:cs typeface="RobotoRegular"/>
              </a:rPr>
              <a:t>water) </a:t>
            </a:r>
            <a:r>
              <a:rPr sz="3050" spc="15" dirty="0">
                <a:latin typeface="RobotoRegular"/>
                <a:cs typeface="RobotoRegular"/>
              </a:rPr>
              <a:t>enabled </a:t>
            </a:r>
            <a:r>
              <a:rPr sz="3050" spc="30" dirty="0">
                <a:latin typeface="RobotoRegular"/>
                <a:cs typeface="RobotoRegular"/>
              </a:rPr>
              <a:t>by  </a:t>
            </a:r>
            <a:r>
              <a:rPr sz="3050" spc="15" dirty="0">
                <a:latin typeface="RobotoRegular"/>
                <a:cs typeface="RobotoRegular"/>
              </a:rPr>
              <a:t>osmotic </a:t>
            </a:r>
            <a:r>
              <a:rPr sz="3050" spc="-5" dirty="0">
                <a:latin typeface="RobotoRegular"/>
                <a:cs typeface="RobotoRegular"/>
              </a:rPr>
              <a:t>gradient generated </a:t>
            </a:r>
            <a:r>
              <a:rPr sz="3050" spc="30" dirty="0">
                <a:latin typeface="RobotoRegular"/>
                <a:cs typeface="RobotoRegular"/>
              </a:rPr>
              <a:t>by </a:t>
            </a:r>
            <a:r>
              <a:rPr sz="3050" spc="15" dirty="0">
                <a:latin typeface="RobotoRegular"/>
                <a:cs typeface="RobotoRegular"/>
              </a:rPr>
              <a:t>glucose or  glucose </a:t>
            </a:r>
            <a:r>
              <a:rPr sz="3050" spc="20" dirty="0">
                <a:latin typeface="RobotoRegular"/>
                <a:cs typeface="RobotoRegular"/>
              </a:rPr>
              <a:t>polymers </a:t>
            </a:r>
            <a:r>
              <a:rPr sz="3050" spc="10" dirty="0">
                <a:latin typeface="RobotoRegular"/>
                <a:cs typeface="RobotoRegular"/>
              </a:rPr>
              <a:t>(isodextrin)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dialysate  solution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6052" y="362326"/>
            <a:ext cx="2005964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20" dirty="0"/>
              <a:t>Principles</a:t>
            </a: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596052" y="707127"/>
            <a:ext cx="7617459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95"/>
              </a:spcBef>
              <a:buSzPct val="62886"/>
              <a:buChar char="•"/>
              <a:tabLst>
                <a:tab pos="201930" algn="l"/>
              </a:tabLst>
            </a:pPr>
            <a:r>
              <a:rPr sz="4850" spc="-65" dirty="0">
                <a:latin typeface="RobotoRegular"/>
                <a:cs typeface="RobotoRegular"/>
              </a:rPr>
              <a:t>.</a:t>
            </a:r>
            <a:r>
              <a:rPr sz="3050" spc="-65" dirty="0">
                <a:latin typeface="RobotoRegular"/>
                <a:cs typeface="RobotoRegular"/>
              </a:rPr>
              <a:t>Peritoneum </a:t>
            </a:r>
            <a:r>
              <a:rPr sz="3050" spc="20" dirty="0">
                <a:latin typeface="RobotoRegular"/>
                <a:cs typeface="RobotoRegular"/>
              </a:rPr>
              <a:t>(capillary </a:t>
            </a:r>
            <a:r>
              <a:rPr sz="3050" spc="10" dirty="0">
                <a:latin typeface="RobotoRegular"/>
                <a:cs typeface="RobotoRegular"/>
              </a:rPr>
              <a:t>endothelium,</a:t>
            </a:r>
            <a:r>
              <a:rPr sz="3050" spc="16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matrix,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7937" y="1294854"/>
            <a:ext cx="8279765" cy="122364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ct val="78300"/>
              </a:lnSpc>
              <a:spcBef>
                <a:spcPts val="930"/>
              </a:spcBef>
            </a:pPr>
            <a:r>
              <a:rPr sz="3050" spc="15" dirty="0">
                <a:latin typeface="RobotoRegular"/>
                <a:cs typeface="RobotoRegular"/>
              </a:rPr>
              <a:t>mesothelium) = </a:t>
            </a:r>
            <a:r>
              <a:rPr sz="3050" spc="25" dirty="0">
                <a:latin typeface="RobotoRegular"/>
                <a:cs typeface="RobotoRegular"/>
              </a:rPr>
              <a:t>semipermeable </a:t>
            </a:r>
            <a:r>
              <a:rPr sz="3050" spc="10" dirty="0">
                <a:latin typeface="RobotoRegular"/>
                <a:cs typeface="RobotoRegular"/>
              </a:rPr>
              <a:t>dialysis  </a:t>
            </a:r>
            <a:r>
              <a:rPr sz="3050" spc="5" dirty="0">
                <a:latin typeface="RobotoRegular"/>
                <a:cs typeface="RobotoRegular"/>
              </a:rPr>
              <a:t>membrane </a:t>
            </a:r>
            <a:r>
              <a:rPr sz="3050" spc="-5" dirty="0">
                <a:latin typeface="RobotoRegular"/>
                <a:cs typeface="RobotoRegular"/>
              </a:rPr>
              <a:t>through </a:t>
            </a:r>
            <a:r>
              <a:rPr sz="3050" spc="15" dirty="0">
                <a:latin typeface="RobotoRegular"/>
                <a:cs typeface="RobotoRegular"/>
              </a:rPr>
              <a:t>which </a:t>
            </a:r>
            <a:r>
              <a:rPr sz="3050" spc="10" dirty="0">
                <a:latin typeface="RobotoRegular"/>
                <a:cs typeface="RobotoRegular"/>
              </a:rPr>
              <a:t>ﬂuid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dirty="0">
                <a:latin typeface="RobotoRegular"/>
                <a:cs typeface="RobotoRegular"/>
              </a:rPr>
              <a:t>solute </a:t>
            </a:r>
            <a:r>
              <a:rPr sz="3050" spc="40" dirty="0">
                <a:latin typeface="RobotoRegular"/>
                <a:cs typeface="RobotoRegular"/>
              </a:rPr>
              <a:t>move  </a:t>
            </a:r>
            <a:r>
              <a:rPr sz="3050" spc="10" dirty="0">
                <a:latin typeface="RobotoRegular"/>
                <a:cs typeface="RobotoRegular"/>
              </a:rPr>
              <a:t>from </a:t>
            </a:r>
            <a:r>
              <a:rPr sz="3050" spc="25" dirty="0">
                <a:latin typeface="RobotoRegular"/>
                <a:cs typeface="RobotoRegular"/>
              </a:rPr>
              <a:t>blood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0" dirty="0">
                <a:latin typeface="RobotoRegular"/>
                <a:cs typeface="RobotoRegular"/>
              </a:rPr>
              <a:t>dialysis </a:t>
            </a:r>
            <a:r>
              <a:rPr sz="3050" spc="5" dirty="0">
                <a:latin typeface="RobotoRegular"/>
                <a:cs typeface="RobotoRegular"/>
              </a:rPr>
              <a:t>solution </a:t>
            </a:r>
            <a:r>
              <a:rPr sz="3050" spc="35" dirty="0">
                <a:latin typeface="RobotoRegular"/>
                <a:cs typeface="RobotoRegular"/>
              </a:rPr>
              <a:t>via</a:t>
            </a:r>
            <a:r>
              <a:rPr sz="3050" spc="-3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diffusion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4170" y="1294857"/>
            <a:ext cx="9112885" cy="446976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264160" marR="300990" indent="-252095">
              <a:lnSpc>
                <a:spcPct val="78300"/>
              </a:lnSpc>
              <a:spcBef>
                <a:spcPts val="930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The </a:t>
            </a:r>
            <a:r>
              <a:rPr sz="3050" spc="20" dirty="0">
                <a:latin typeface="RobotoRegular"/>
                <a:cs typeface="RobotoRegular"/>
              </a:rPr>
              <a:t>access for </a:t>
            </a:r>
            <a:r>
              <a:rPr sz="3050" spc="-5" dirty="0">
                <a:latin typeface="RobotoRegular"/>
                <a:cs typeface="RobotoRegular"/>
              </a:rPr>
              <a:t>infusing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dialysate solution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15" dirty="0">
                <a:latin typeface="RobotoRegular"/>
                <a:cs typeface="RobotoRegular"/>
              </a:rPr>
              <a:t>a  </a:t>
            </a:r>
            <a:r>
              <a:rPr sz="3050" spc="5" dirty="0">
                <a:latin typeface="RobotoRegular"/>
                <a:cs typeface="RobotoRegular"/>
              </a:rPr>
              <a:t>peritoneal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catheter</a:t>
            </a:r>
            <a:endParaRPr sz="30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RobotoRegular"/>
              <a:buChar char="•"/>
            </a:pPr>
            <a:endParaRPr sz="35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buChar char="•"/>
              <a:tabLst>
                <a:tab pos="264795" algn="l"/>
              </a:tabLst>
            </a:pPr>
            <a:r>
              <a:rPr sz="3050" spc="35" dirty="0">
                <a:latin typeface="RobotoRegular"/>
                <a:cs typeface="RobotoRegular"/>
              </a:rPr>
              <a:t>In </a:t>
            </a:r>
            <a:r>
              <a:rPr sz="3050" spc="5" dirty="0">
                <a:latin typeface="RobotoRegular"/>
                <a:cs typeface="RobotoRegular"/>
              </a:rPr>
              <a:t>peritoneal dialysis, </a:t>
            </a:r>
            <a:r>
              <a:rPr sz="3050" spc="-5" dirty="0">
                <a:latin typeface="RobotoRegular"/>
                <a:cs typeface="RobotoRegular"/>
              </a:rPr>
              <a:t>there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-10" dirty="0">
                <a:latin typeface="RobotoRegular"/>
                <a:cs typeface="RobotoRegular"/>
              </a:rPr>
              <a:t>no</a:t>
            </a:r>
            <a:r>
              <a:rPr sz="3050" spc="1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machine.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ct val="78300"/>
              </a:lnSpc>
              <a:spcBef>
                <a:spcPts val="1100"/>
              </a:spcBef>
              <a:buChar char="•"/>
              <a:tabLst>
                <a:tab pos="264795" algn="l"/>
              </a:tabLst>
            </a:pPr>
            <a:r>
              <a:rPr sz="3050" dirty="0">
                <a:latin typeface="RobotoRegular"/>
                <a:cs typeface="RobotoRegular"/>
              </a:rPr>
              <a:t>Instead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5" dirty="0">
                <a:latin typeface="RobotoRegular"/>
                <a:cs typeface="RobotoRegular"/>
              </a:rPr>
              <a:t>an </a:t>
            </a:r>
            <a:r>
              <a:rPr sz="3050" spc="25" dirty="0">
                <a:latin typeface="RobotoRegular"/>
                <a:cs typeface="RobotoRegular"/>
              </a:rPr>
              <a:t>artiﬁcial </a:t>
            </a:r>
            <a:r>
              <a:rPr sz="3050" spc="-25" dirty="0">
                <a:latin typeface="RobotoRegular"/>
                <a:cs typeface="RobotoRegular"/>
              </a:rPr>
              <a:t>ﬁlter,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lining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 </a:t>
            </a:r>
            <a:r>
              <a:rPr sz="3050" spc="20" dirty="0">
                <a:latin typeface="RobotoRegular"/>
                <a:cs typeface="RobotoRegular"/>
              </a:rPr>
              <a:t>abdomen,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peritoneum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-5" dirty="0">
                <a:latin typeface="RobotoRegular"/>
                <a:cs typeface="RobotoRegular"/>
              </a:rPr>
              <a:t>used </a:t>
            </a:r>
            <a:r>
              <a:rPr sz="3050" dirty="0">
                <a:latin typeface="RobotoRegular"/>
                <a:cs typeface="RobotoRegular"/>
              </a:rPr>
              <a:t>as </a:t>
            </a:r>
            <a:r>
              <a:rPr sz="3050" spc="15" dirty="0">
                <a:latin typeface="RobotoRegular"/>
                <a:cs typeface="RobotoRegular"/>
              </a:rPr>
              <a:t>a </a:t>
            </a:r>
            <a:r>
              <a:rPr sz="3050" spc="-35" dirty="0">
                <a:latin typeface="RobotoRegular"/>
                <a:cs typeface="RobotoRegular"/>
              </a:rPr>
              <a:t>natural</a:t>
            </a:r>
            <a:r>
              <a:rPr sz="3050" spc="160" dirty="0">
                <a:latin typeface="RobotoRegular"/>
                <a:cs typeface="RobotoRegular"/>
              </a:rPr>
              <a:t> </a:t>
            </a:r>
            <a:r>
              <a:rPr sz="3050" spc="-25" dirty="0">
                <a:latin typeface="RobotoRegular"/>
                <a:cs typeface="RobotoRegular"/>
              </a:rPr>
              <a:t>ﬁlter.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309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peritoneum </a:t>
            </a:r>
            <a:r>
              <a:rPr sz="3050" spc="-10" dirty="0">
                <a:latin typeface="RobotoRegular"/>
                <a:cs typeface="RobotoRegular"/>
              </a:rPr>
              <a:t>has </a:t>
            </a:r>
            <a:r>
              <a:rPr sz="3050" spc="15" dirty="0">
                <a:latin typeface="RobotoRegular"/>
                <a:cs typeface="RobotoRegular"/>
              </a:rPr>
              <a:t>a </a:t>
            </a:r>
            <a:r>
              <a:rPr sz="3050" spc="20" dirty="0">
                <a:latin typeface="RobotoRegular"/>
                <a:cs typeface="RobotoRegular"/>
              </a:rPr>
              <a:t>lot </a:t>
            </a:r>
            <a:r>
              <a:rPr sz="3050" spc="15" dirty="0">
                <a:latin typeface="RobotoRegular"/>
                <a:cs typeface="RobotoRegular"/>
              </a:rPr>
              <a:t>of small vessels </a:t>
            </a:r>
            <a:r>
              <a:rPr sz="3050" spc="25" dirty="0">
                <a:latin typeface="RobotoRegular"/>
                <a:cs typeface="RobotoRegular"/>
              </a:rPr>
              <a:t>in</a:t>
            </a:r>
            <a:r>
              <a:rPr sz="3050" spc="-3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it.</a:t>
            </a:r>
            <a:endParaRPr sz="3050">
              <a:latin typeface="RobotoRegular"/>
              <a:cs typeface="RobotoRegular"/>
            </a:endParaRPr>
          </a:p>
          <a:p>
            <a:pPr marL="264160" marR="237490" indent="-252095">
              <a:lnSpc>
                <a:spcPct val="78300"/>
              </a:lnSpc>
              <a:spcBef>
                <a:spcPts val="1100"/>
              </a:spcBef>
              <a:buChar char="•"/>
              <a:tabLst>
                <a:tab pos="264795" algn="l"/>
              </a:tabLst>
            </a:pPr>
            <a:r>
              <a:rPr sz="3050" spc="20" dirty="0">
                <a:latin typeface="RobotoRegular"/>
                <a:cs typeface="RobotoRegular"/>
              </a:rPr>
              <a:t>With </a:t>
            </a:r>
            <a:r>
              <a:rPr sz="3050" spc="5" dirty="0">
                <a:latin typeface="RobotoRegular"/>
                <a:cs typeface="RobotoRegular"/>
              </a:rPr>
              <a:t>peritoneal dialysis, </a:t>
            </a:r>
            <a:r>
              <a:rPr sz="3050" spc="20" dirty="0">
                <a:latin typeface="RobotoRegular"/>
                <a:cs typeface="RobotoRegular"/>
              </a:rPr>
              <a:t>it </a:t>
            </a:r>
            <a:r>
              <a:rPr sz="3050" spc="5" dirty="0">
                <a:latin typeface="RobotoRegular"/>
                <a:cs typeface="RobotoRegular"/>
              </a:rPr>
              <a:t>takes </a:t>
            </a:r>
            <a:r>
              <a:rPr sz="3050" spc="30" dirty="0">
                <a:latin typeface="RobotoRegular"/>
                <a:cs typeface="RobotoRegular"/>
              </a:rPr>
              <a:t>36 </a:t>
            </a:r>
            <a:r>
              <a:rPr sz="3050" spc="20" dirty="0">
                <a:latin typeface="RobotoRegular"/>
                <a:cs typeface="RobotoRegular"/>
              </a:rPr>
              <a:t>– </a:t>
            </a:r>
            <a:r>
              <a:rPr sz="3050" spc="30" dirty="0">
                <a:latin typeface="RobotoRegular"/>
                <a:cs typeface="RobotoRegular"/>
              </a:rPr>
              <a:t>48 </a:t>
            </a:r>
            <a:r>
              <a:rPr sz="3050" spc="-15" dirty="0">
                <a:latin typeface="RobotoRegular"/>
                <a:cs typeface="RobotoRegular"/>
              </a:rPr>
              <a:t>hours </a:t>
            </a:r>
            <a:r>
              <a:rPr sz="3050" spc="5" dirty="0">
                <a:latin typeface="RobotoRegular"/>
                <a:cs typeface="RobotoRegular"/>
              </a:rPr>
              <a:t>to  </a:t>
            </a:r>
            <a:r>
              <a:rPr sz="3050" spc="20" dirty="0">
                <a:latin typeface="RobotoRegular"/>
                <a:cs typeface="RobotoRegular"/>
              </a:rPr>
              <a:t>achieve </a:t>
            </a:r>
            <a:r>
              <a:rPr sz="3050" spc="-5" dirty="0">
                <a:latin typeface="RobotoRegular"/>
                <a:cs typeface="RobotoRegular"/>
              </a:rPr>
              <a:t>what </a:t>
            </a:r>
            <a:r>
              <a:rPr sz="3050" spc="15" dirty="0">
                <a:latin typeface="RobotoRegular"/>
                <a:cs typeface="RobotoRegular"/>
              </a:rPr>
              <a:t>hemodialysis </a:t>
            </a:r>
            <a:r>
              <a:rPr sz="3050" spc="20" dirty="0">
                <a:latin typeface="RobotoRegular"/>
                <a:cs typeface="RobotoRegular"/>
              </a:rPr>
              <a:t>accomplishes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20" dirty="0">
                <a:latin typeface="RobotoRegular"/>
                <a:cs typeface="RobotoRegular"/>
              </a:rPr>
              <a:t>6 –</a:t>
            </a:r>
            <a:r>
              <a:rPr sz="3050" spc="-15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8  </a:t>
            </a:r>
            <a:r>
              <a:rPr sz="3050" spc="-15" dirty="0">
                <a:latin typeface="RobotoRegular"/>
                <a:cs typeface="RobotoRegular"/>
              </a:rPr>
              <a:t>hours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162" y="402627"/>
            <a:ext cx="4095115" cy="462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850" u="heavy" spc="5" dirty="0">
                <a:uFill>
                  <a:solidFill>
                    <a:srgbClr val="000000"/>
                  </a:solidFill>
                </a:uFill>
              </a:rPr>
              <a:t>Performing </a:t>
            </a:r>
            <a:r>
              <a:rPr sz="2850" u="heavy" spc="10" dirty="0">
                <a:uFill>
                  <a:solidFill>
                    <a:srgbClr val="000000"/>
                  </a:solidFill>
                </a:uFill>
              </a:rPr>
              <a:t>the</a:t>
            </a:r>
            <a:r>
              <a:rPr sz="2850" u="heavy" spc="-12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50" u="heavy" spc="10" dirty="0">
                <a:uFill>
                  <a:solidFill>
                    <a:srgbClr val="000000"/>
                  </a:solidFill>
                </a:uFill>
              </a:rPr>
              <a:t>exchange</a:t>
            </a:r>
            <a:endParaRPr sz="2850"/>
          </a:p>
        </p:txBody>
      </p:sp>
      <p:sp>
        <p:nvSpPr>
          <p:cNvPr id="3" name="object 3"/>
          <p:cNvSpPr txBox="1"/>
          <p:nvPr/>
        </p:nvSpPr>
        <p:spPr>
          <a:xfrm>
            <a:off x="759565" y="569874"/>
            <a:ext cx="816229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275" spc="-757" baseline="-12027" dirty="0">
                <a:latin typeface="RobotoRegular"/>
                <a:cs typeface="RobotoRegular"/>
              </a:rPr>
              <a:t>.</a:t>
            </a:r>
            <a:r>
              <a:rPr sz="4125" spc="-757" baseline="2020" dirty="0">
                <a:latin typeface="RobotoRegular"/>
                <a:cs typeface="RobotoRegular"/>
              </a:rPr>
              <a:t>– </a:t>
            </a:r>
            <a:r>
              <a:rPr sz="2650" dirty="0">
                <a:latin typeface="RobotoRegular"/>
                <a:cs typeface="RobotoRegular"/>
              </a:rPr>
              <a:t>Peritoneal </a:t>
            </a:r>
            <a:r>
              <a:rPr sz="2650" spc="-5" dirty="0">
                <a:latin typeface="RobotoRegular"/>
                <a:cs typeface="RobotoRegular"/>
              </a:rPr>
              <a:t>dialysis </a:t>
            </a:r>
            <a:r>
              <a:rPr sz="2650" spc="15" dirty="0">
                <a:latin typeface="RobotoRegular"/>
                <a:cs typeface="RobotoRegular"/>
              </a:rPr>
              <a:t>involves </a:t>
            </a:r>
            <a:r>
              <a:rPr sz="2650" spc="-5" dirty="0">
                <a:latin typeface="RobotoRegular"/>
                <a:cs typeface="RobotoRegular"/>
              </a:rPr>
              <a:t>a </a:t>
            </a:r>
            <a:r>
              <a:rPr sz="2650" dirty="0">
                <a:latin typeface="RobotoRegular"/>
                <a:cs typeface="RobotoRegular"/>
              </a:rPr>
              <a:t>series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5" dirty="0">
                <a:latin typeface="RobotoRegular"/>
                <a:cs typeface="RobotoRegular"/>
              </a:rPr>
              <a:t>exchanges</a:t>
            </a:r>
            <a:r>
              <a:rPr sz="2650" spc="-140" dirty="0">
                <a:latin typeface="RobotoRegular"/>
                <a:cs typeface="RobotoRegular"/>
              </a:rPr>
              <a:t> </a:t>
            </a:r>
            <a:r>
              <a:rPr sz="2650" spc="10" dirty="0">
                <a:latin typeface="RobotoRegular"/>
                <a:cs typeface="RobotoRegular"/>
              </a:rPr>
              <a:t>of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162" y="1199581"/>
            <a:ext cx="9184005" cy="607314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753745" marR="320675">
              <a:lnSpc>
                <a:spcPts val="2750"/>
              </a:lnSpc>
              <a:spcBef>
                <a:spcPts val="545"/>
              </a:spcBef>
            </a:pPr>
            <a:r>
              <a:rPr sz="2650" spc="5" dirty="0">
                <a:latin typeface="RobotoRegular"/>
                <a:cs typeface="RobotoRegular"/>
              </a:rPr>
              <a:t>cycles. </a:t>
            </a:r>
            <a:r>
              <a:rPr sz="2650" spc="10" dirty="0">
                <a:latin typeface="RobotoRegular"/>
                <a:cs typeface="RobotoRegular"/>
              </a:rPr>
              <a:t>An </a:t>
            </a:r>
            <a:r>
              <a:rPr sz="2650" spc="-10" dirty="0">
                <a:latin typeface="RobotoRegular"/>
                <a:cs typeface="RobotoRegular"/>
              </a:rPr>
              <a:t>exchange </a:t>
            </a:r>
            <a:r>
              <a:rPr sz="2650" spc="5" dirty="0">
                <a:latin typeface="RobotoRegular"/>
                <a:cs typeface="RobotoRegular"/>
              </a:rPr>
              <a:t>is deﬁned </a:t>
            </a:r>
            <a:r>
              <a:rPr sz="2650" spc="-10" dirty="0">
                <a:latin typeface="RobotoRegular"/>
                <a:cs typeface="RobotoRegular"/>
              </a:rPr>
              <a:t>as the </a:t>
            </a:r>
            <a:r>
              <a:rPr sz="2650" spc="-15" dirty="0">
                <a:solidFill>
                  <a:srgbClr val="FF0000"/>
                </a:solidFill>
                <a:latin typeface="RobotoRegular"/>
                <a:cs typeface="RobotoRegular"/>
              </a:rPr>
              <a:t>infusion, </a:t>
            </a:r>
            <a:r>
              <a:rPr sz="2650" spc="15" dirty="0">
                <a:solidFill>
                  <a:srgbClr val="FF0000"/>
                </a:solidFill>
                <a:latin typeface="RobotoRegular"/>
                <a:cs typeface="RobotoRegular"/>
              </a:rPr>
              <a:t>dwell </a:t>
            </a:r>
            <a:r>
              <a:rPr sz="2650" spc="-5" dirty="0">
                <a:solidFill>
                  <a:srgbClr val="FF0000"/>
                </a:solidFill>
                <a:latin typeface="RobotoRegular"/>
                <a:cs typeface="RobotoRegular"/>
              </a:rPr>
              <a:t>&amp;  </a:t>
            </a:r>
            <a:r>
              <a:rPr sz="2650" spc="-10" dirty="0">
                <a:solidFill>
                  <a:srgbClr val="FF0000"/>
                </a:solidFill>
                <a:latin typeface="RobotoRegular"/>
                <a:cs typeface="RobotoRegular"/>
              </a:rPr>
              <a:t>drainage </a:t>
            </a:r>
            <a:r>
              <a:rPr sz="2650" spc="10" dirty="0">
                <a:solidFill>
                  <a:srgbClr val="FF0000"/>
                </a:solidFill>
                <a:latin typeface="RobotoRegular"/>
                <a:cs typeface="RobotoRegular"/>
              </a:rPr>
              <a:t>of </a:t>
            </a:r>
            <a:r>
              <a:rPr sz="2650" spc="-10" dirty="0">
                <a:solidFill>
                  <a:srgbClr val="FF0000"/>
                </a:solidFill>
                <a:latin typeface="RobotoRegular"/>
                <a:cs typeface="RobotoRegular"/>
              </a:rPr>
              <a:t>the</a:t>
            </a:r>
            <a:r>
              <a:rPr sz="2650" spc="30" dirty="0">
                <a:solidFill>
                  <a:srgbClr val="FF0000"/>
                </a:solidFill>
                <a:latin typeface="RobotoRegular"/>
                <a:cs typeface="RobotoRegular"/>
              </a:rPr>
              <a:t> </a:t>
            </a:r>
            <a:r>
              <a:rPr sz="2650" dirty="0">
                <a:solidFill>
                  <a:srgbClr val="FF0000"/>
                </a:solidFill>
                <a:latin typeface="RobotoRegular"/>
                <a:cs typeface="RobotoRegular"/>
              </a:rPr>
              <a:t>dialysate.</a:t>
            </a:r>
            <a:endParaRPr sz="2650">
              <a:latin typeface="RobotoRegular"/>
              <a:cs typeface="RobotoRegular"/>
            </a:endParaRPr>
          </a:p>
          <a:p>
            <a:pPr marL="753745" marR="770890" indent="-280035">
              <a:lnSpc>
                <a:spcPts val="2750"/>
              </a:lnSpc>
              <a:spcBef>
                <a:spcPts val="535"/>
              </a:spcBef>
              <a:buSzPct val="103773"/>
              <a:buChar char="–"/>
              <a:tabLst>
                <a:tab pos="754380" algn="l"/>
              </a:tabLst>
            </a:pPr>
            <a:r>
              <a:rPr sz="2650" spc="-25" dirty="0">
                <a:latin typeface="RobotoRegular"/>
                <a:cs typeface="RobotoRegular"/>
              </a:rPr>
              <a:t>The </a:t>
            </a:r>
            <a:r>
              <a:rPr sz="2650" spc="-5" dirty="0">
                <a:latin typeface="RobotoRegular"/>
                <a:cs typeface="RobotoRegular"/>
              </a:rPr>
              <a:t>dialysate(2-3litres) </a:t>
            </a:r>
            <a:r>
              <a:rPr sz="2650" spc="5" dirty="0">
                <a:latin typeface="RobotoRegular"/>
                <a:cs typeface="RobotoRegular"/>
              </a:rPr>
              <a:t>is </a:t>
            </a:r>
            <a:r>
              <a:rPr sz="2650" spc="-20" dirty="0">
                <a:latin typeface="RobotoRegular"/>
                <a:cs typeface="RobotoRegular"/>
              </a:rPr>
              <a:t>infused </a:t>
            </a:r>
            <a:r>
              <a:rPr sz="2650" spc="-30" dirty="0">
                <a:latin typeface="RobotoRegular"/>
                <a:cs typeface="RobotoRegular"/>
              </a:rPr>
              <a:t>by </a:t>
            </a:r>
            <a:r>
              <a:rPr sz="2650" spc="-5" dirty="0">
                <a:latin typeface="RobotoRegular"/>
                <a:cs typeface="RobotoRegular"/>
              </a:rPr>
              <a:t>gravity into </a:t>
            </a:r>
            <a:r>
              <a:rPr sz="2650" spc="-10" dirty="0">
                <a:latin typeface="RobotoRegular"/>
                <a:cs typeface="RobotoRegular"/>
              </a:rPr>
              <a:t>the  </a:t>
            </a:r>
            <a:r>
              <a:rPr sz="2650" spc="-5" dirty="0">
                <a:latin typeface="RobotoRegular"/>
                <a:cs typeface="RobotoRegular"/>
              </a:rPr>
              <a:t>peritoneal </a:t>
            </a:r>
            <a:r>
              <a:rPr sz="2650" spc="15" dirty="0">
                <a:latin typeface="RobotoRegular"/>
                <a:cs typeface="RobotoRegular"/>
              </a:rPr>
              <a:t>cavity </a:t>
            </a:r>
            <a:r>
              <a:rPr sz="2650" spc="5" dirty="0">
                <a:latin typeface="RobotoRegular"/>
                <a:cs typeface="RobotoRegular"/>
              </a:rPr>
              <a:t>in </a:t>
            </a:r>
            <a:r>
              <a:rPr sz="2650" spc="-20" dirty="0">
                <a:latin typeface="RobotoRegular"/>
                <a:cs typeface="RobotoRegular"/>
              </a:rPr>
              <a:t>5-10</a:t>
            </a:r>
            <a:r>
              <a:rPr sz="2650" spc="-110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minutes</a:t>
            </a:r>
            <a:endParaRPr sz="2650">
              <a:latin typeface="RobotoRegular"/>
              <a:cs typeface="RobotoRegular"/>
            </a:endParaRPr>
          </a:p>
          <a:p>
            <a:pPr marL="753745" marR="1146175" indent="-280035">
              <a:lnSpc>
                <a:spcPts val="2750"/>
              </a:lnSpc>
              <a:spcBef>
                <a:spcPts val="535"/>
              </a:spcBef>
              <a:buSzPct val="103773"/>
              <a:buChar char="–"/>
              <a:tabLst>
                <a:tab pos="754380" algn="l"/>
              </a:tabLst>
            </a:pPr>
            <a:r>
              <a:rPr sz="2650" spc="-25" dirty="0">
                <a:latin typeface="RobotoRegular"/>
                <a:cs typeface="RobotoRegular"/>
              </a:rPr>
              <a:t>The </a:t>
            </a:r>
            <a:r>
              <a:rPr sz="2650" spc="15" dirty="0">
                <a:latin typeface="RobotoRegular"/>
                <a:cs typeface="RobotoRegular"/>
              </a:rPr>
              <a:t>dwell </a:t>
            </a:r>
            <a:r>
              <a:rPr sz="2650" spc="10" dirty="0">
                <a:latin typeface="RobotoRegular"/>
                <a:cs typeface="RobotoRegular"/>
              </a:rPr>
              <a:t>or </a:t>
            </a:r>
            <a:r>
              <a:rPr sz="2650" dirty="0">
                <a:latin typeface="RobotoRegular"/>
                <a:cs typeface="RobotoRegular"/>
              </a:rPr>
              <a:t>equilibration time </a:t>
            </a:r>
            <a:r>
              <a:rPr sz="2650" spc="5" dirty="0">
                <a:latin typeface="RobotoRegular"/>
                <a:cs typeface="RobotoRegular"/>
              </a:rPr>
              <a:t>allows </a:t>
            </a:r>
            <a:r>
              <a:rPr sz="2650" spc="-10" dirty="0">
                <a:latin typeface="RobotoRegular"/>
                <a:cs typeface="RobotoRegular"/>
              </a:rPr>
              <a:t>diffusion </a:t>
            </a:r>
            <a:r>
              <a:rPr sz="2650" spc="-5" dirty="0">
                <a:latin typeface="RobotoRegular"/>
                <a:cs typeface="RobotoRegular"/>
              </a:rPr>
              <a:t>&amp;  </a:t>
            </a:r>
            <a:r>
              <a:rPr sz="2650" spc="-10" dirty="0">
                <a:latin typeface="RobotoRegular"/>
                <a:cs typeface="RobotoRegular"/>
              </a:rPr>
              <a:t>osmosis </a:t>
            </a:r>
            <a:r>
              <a:rPr sz="2650" spc="5" dirty="0">
                <a:latin typeface="RobotoRegular"/>
                <a:cs typeface="RobotoRegular"/>
              </a:rPr>
              <a:t>to </a:t>
            </a:r>
            <a:r>
              <a:rPr sz="2650" spc="-60" dirty="0">
                <a:latin typeface="RobotoRegular"/>
                <a:cs typeface="RobotoRegular"/>
              </a:rPr>
              <a:t>occur</a:t>
            </a:r>
            <a:r>
              <a:rPr sz="2700" i="1" spc="-60" dirty="0">
                <a:latin typeface="RobotoRegular"/>
                <a:cs typeface="RobotoRegular"/>
              </a:rPr>
              <a:t>d</a:t>
            </a:r>
            <a:r>
              <a:rPr sz="2650" spc="-60" dirty="0">
                <a:latin typeface="RobotoRegular"/>
                <a:cs typeface="RobotoRegular"/>
              </a:rPr>
              <a:t>.</a:t>
            </a:r>
            <a:r>
              <a:rPr sz="2700" i="1" spc="-60" dirty="0">
                <a:latin typeface="RobotoRegular"/>
                <a:cs typeface="RobotoRegular"/>
              </a:rPr>
              <a:t>well </a:t>
            </a:r>
            <a:r>
              <a:rPr sz="2700" i="1" spc="-20" dirty="0">
                <a:latin typeface="RobotoRegular"/>
                <a:cs typeface="RobotoRegular"/>
              </a:rPr>
              <a:t>( </a:t>
            </a:r>
            <a:r>
              <a:rPr sz="2700" i="1" spc="-25" dirty="0">
                <a:latin typeface="RobotoRegular"/>
                <a:cs typeface="RobotoRegular"/>
              </a:rPr>
              <a:t>time </a:t>
            </a:r>
            <a:r>
              <a:rPr sz="2700" i="1" spc="-35" dirty="0">
                <a:latin typeface="RobotoRegular"/>
                <a:cs typeface="RobotoRegular"/>
              </a:rPr>
              <a:t>when </a:t>
            </a:r>
            <a:r>
              <a:rPr sz="2700" i="1" spc="-30" dirty="0">
                <a:latin typeface="RobotoRegular"/>
                <a:cs typeface="RobotoRegular"/>
              </a:rPr>
              <a:t>the</a:t>
            </a:r>
            <a:r>
              <a:rPr sz="2700" i="1" spc="90" dirty="0">
                <a:latin typeface="RobotoRegular"/>
                <a:cs typeface="RobotoRegular"/>
              </a:rPr>
              <a:t> </a:t>
            </a:r>
            <a:r>
              <a:rPr sz="2700" i="1" spc="-25" dirty="0">
                <a:latin typeface="RobotoRegular"/>
                <a:cs typeface="RobotoRegular"/>
              </a:rPr>
              <a:t>dialysate</a:t>
            </a:r>
            <a:endParaRPr sz="2700">
              <a:latin typeface="RobotoRegular"/>
              <a:cs typeface="RobotoRegular"/>
            </a:endParaRPr>
          </a:p>
          <a:p>
            <a:pPr marL="502284">
              <a:lnSpc>
                <a:spcPts val="2745"/>
              </a:lnSpc>
            </a:pPr>
            <a:r>
              <a:rPr sz="2700" i="1" spc="-25" dirty="0">
                <a:latin typeface="RobotoRegular"/>
                <a:cs typeface="RobotoRegular"/>
              </a:rPr>
              <a:t>solution </a:t>
            </a:r>
            <a:r>
              <a:rPr sz="2700" i="1" spc="-15" dirty="0">
                <a:latin typeface="RobotoRegular"/>
                <a:cs typeface="RobotoRegular"/>
              </a:rPr>
              <a:t>is in </a:t>
            </a:r>
            <a:r>
              <a:rPr sz="2700" i="1" spc="-30" dirty="0">
                <a:latin typeface="RobotoRegular"/>
                <a:cs typeface="RobotoRegular"/>
              </a:rPr>
              <a:t>the</a:t>
            </a:r>
            <a:r>
              <a:rPr sz="2700" i="1" spc="-60" dirty="0">
                <a:latin typeface="RobotoRegular"/>
                <a:cs typeface="RobotoRegular"/>
              </a:rPr>
              <a:t> </a:t>
            </a:r>
            <a:r>
              <a:rPr sz="2700" i="1" spc="-30" dirty="0">
                <a:latin typeface="RobotoRegular"/>
                <a:cs typeface="RobotoRegular"/>
              </a:rPr>
              <a:t>peritoneum</a:t>
            </a:r>
            <a:endParaRPr sz="2700">
              <a:latin typeface="RobotoRegular"/>
              <a:cs typeface="RobotoRegular"/>
            </a:endParaRPr>
          </a:p>
          <a:p>
            <a:pPr marL="753745" marR="5080" indent="-280035">
              <a:lnSpc>
                <a:spcPts val="2750"/>
              </a:lnSpc>
              <a:spcBef>
                <a:spcPts val="550"/>
              </a:spcBef>
              <a:buSzPct val="103773"/>
              <a:buChar char="–"/>
              <a:tabLst>
                <a:tab pos="754380" algn="l"/>
              </a:tabLst>
            </a:pPr>
            <a:r>
              <a:rPr sz="2650" spc="15" dirty="0">
                <a:latin typeface="RobotoRegular"/>
                <a:cs typeface="RobotoRegular"/>
              </a:rPr>
              <a:t>At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-5" dirty="0">
                <a:latin typeface="RobotoRegular"/>
                <a:cs typeface="RobotoRegular"/>
              </a:rPr>
              <a:t>end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15" dirty="0">
                <a:latin typeface="RobotoRegular"/>
                <a:cs typeface="RobotoRegular"/>
              </a:rPr>
              <a:t>dwell </a:t>
            </a:r>
            <a:r>
              <a:rPr sz="2650" spc="5" dirty="0">
                <a:latin typeface="RobotoRegular"/>
                <a:cs typeface="RobotoRegular"/>
              </a:rPr>
              <a:t>time,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-20" dirty="0">
                <a:latin typeface="RobotoRegular"/>
                <a:cs typeface="RobotoRegular"/>
              </a:rPr>
              <a:t>tube </a:t>
            </a:r>
            <a:r>
              <a:rPr sz="2650" spc="5" dirty="0">
                <a:latin typeface="RobotoRegular"/>
                <a:cs typeface="RobotoRegular"/>
              </a:rPr>
              <a:t>is </a:t>
            </a:r>
            <a:r>
              <a:rPr sz="2650" spc="-10" dirty="0">
                <a:latin typeface="RobotoRegular"/>
                <a:cs typeface="RobotoRegular"/>
              </a:rPr>
              <a:t>unclamped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spc="-10" dirty="0">
                <a:latin typeface="RobotoRegular"/>
                <a:cs typeface="RobotoRegular"/>
              </a:rPr>
              <a:t>the  </a:t>
            </a:r>
            <a:r>
              <a:rPr sz="2650" dirty="0">
                <a:latin typeface="RobotoRegular"/>
                <a:cs typeface="RobotoRegular"/>
              </a:rPr>
              <a:t>solution drains </a:t>
            </a:r>
            <a:r>
              <a:rPr sz="2650" spc="-10" dirty="0">
                <a:latin typeface="RobotoRegular"/>
                <a:cs typeface="RobotoRegular"/>
              </a:rPr>
              <a:t>from the </a:t>
            </a:r>
            <a:r>
              <a:rPr sz="2650" spc="-5" dirty="0">
                <a:latin typeface="RobotoRegular"/>
                <a:cs typeface="RobotoRegular"/>
              </a:rPr>
              <a:t>peritoneal </a:t>
            </a:r>
            <a:r>
              <a:rPr sz="2650" spc="15" dirty="0">
                <a:latin typeface="RobotoRegular"/>
                <a:cs typeface="RobotoRegular"/>
              </a:rPr>
              <a:t>cavity </a:t>
            </a:r>
            <a:r>
              <a:rPr sz="2650" spc="-30" dirty="0">
                <a:latin typeface="RobotoRegular"/>
                <a:cs typeface="RobotoRegular"/>
              </a:rPr>
              <a:t>by </a:t>
            </a:r>
            <a:r>
              <a:rPr sz="2650" spc="-5" dirty="0">
                <a:latin typeface="RobotoRegular"/>
                <a:cs typeface="RobotoRegular"/>
              </a:rPr>
              <a:t>gravity </a:t>
            </a:r>
            <a:r>
              <a:rPr sz="2650" spc="5" dirty="0">
                <a:latin typeface="RobotoRegular"/>
                <a:cs typeface="RobotoRegular"/>
              </a:rPr>
              <a:t>in</a:t>
            </a:r>
            <a:r>
              <a:rPr sz="2650" spc="-95" dirty="0">
                <a:latin typeface="RobotoRegular"/>
                <a:cs typeface="RobotoRegular"/>
              </a:rPr>
              <a:t> </a:t>
            </a:r>
            <a:r>
              <a:rPr sz="2650" spc="-30" dirty="0">
                <a:latin typeface="RobotoRegular"/>
                <a:cs typeface="RobotoRegular"/>
              </a:rPr>
              <a:t>10</a:t>
            </a:r>
            <a:endParaRPr sz="2650">
              <a:latin typeface="RobotoRegular"/>
              <a:cs typeface="RobotoRegular"/>
            </a:endParaRPr>
          </a:p>
          <a:p>
            <a:pPr marL="753745">
              <a:lnSpc>
                <a:spcPts val="2740"/>
              </a:lnSpc>
              <a:tabLst>
                <a:tab pos="1593850" algn="l"/>
              </a:tabLst>
            </a:pPr>
            <a:r>
              <a:rPr sz="2650" spc="-5" dirty="0">
                <a:latin typeface="RobotoRegular"/>
                <a:cs typeface="RobotoRegular"/>
              </a:rPr>
              <a:t>–</a:t>
            </a:r>
            <a:r>
              <a:rPr sz="2650" spc="30" dirty="0">
                <a:latin typeface="RobotoRegular"/>
                <a:cs typeface="RobotoRegular"/>
              </a:rPr>
              <a:t> </a:t>
            </a:r>
            <a:r>
              <a:rPr sz="2650" spc="-30" dirty="0">
                <a:latin typeface="RobotoRegular"/>
                <a:cs typeface="RobotoRegular"/>
              </a:rPr>
              <a:t>30	</a:t>
            </a:r>
            <a:r>
              <a:rPr sz="2650" spc="-10" dirty="0">
                <a:latin typeface="RobotoRegular"/>
                <a:cs typeface="RobotoRegular"/>
              </a:rPr>
              <a:t>minutes.</a:t>
            </a:r>
            <a:endParaRPr sz="2650">
              <a:latin typeface="RobotoRegular"/>
              <a:cs typeface="RobotoRegular"/>
            </a:endParaRPr>
          </a:p>
          <a:p>
            <a:pPr marL="250190" marR="633730" indent="-238125">
              <a:lnSpc>
                <a:spcPts val="2970"/>
              </a:lnSpc>
              <a:spcBef>
                <a:spcPts val="1105"/>
              </a:spcBef>
              <a:buSzPct val="103508"/>
              <a:buChar char="•"/>
              <a:tabLst>
                <a:tab pos="250825" algn="l"/>
              </a:tabLst>
            </a:pPr>
            <a:r>
              <a:rPr sz="2850" spc="35" dirty="0">
                <a:latin typeface="RobotoRegular"/>
                <a:cs typeface="RobotoRegular"/>
              </a:rPr>
              <a:t>Note </a:t>
            </a:r>
            <a:r>
              <a:rPr sz="2850" spc="5" dirty="0">
                <a:latin typeface="RobotoRegular"/>
                <a:cs typeface="RobotoRegular"/>
              </a:rPr>
              <a:t>colour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-10" dirty="0">
                <a:latin typeface="RobotoRegular"/>
                <a:cs typeface="RobotoRegular"/>
              </a:rPr>
              <a:t>drainage, </a:t>
            </a:r>
            <a:r>
              <a:rPr sz="2850" spc="-5" dirty="0">
                <a:latin typeface="RobotoRegular"/>
                <a:cs typeface="RobotoRegular"/>
              </a:rPr>
              <a:t>normally </a:t>
            </a:r>
            <a:r>
              <a:rPr sz="2850" spc="5" dirty="0">
                <a:latin typeface="RobotoRegular"/>
                <a:cs typeface="RobotoRegular"/>
              </a:rPr>
              <a:t>colorless </a:t>
            </a:r>
            <a:r>
              <a:rPr sz="2850" spc="10" dirty="0">
                <a:latin typeface="RobotoRegular"/>
                <a:cs typeface="RobotoRegular"/>
              </a:rPr>
              <a:t>or</a:t>
            </a:r>
            <a:r>
              <a:rPr sz="2850" spc="-415" dirty="0">
                <a:latin typeface="RobotoRegular"/>
                <a:cs typeface="RobotoRegular"/>
              </a:rPr>
              <a:t> </a:t>
            </a:r>
            <a:r>
              <a:rPr sz="2850" spc="-15" dirty="0">
                <a:latin typeface="RobotoRegular"/>
                <a:cs typeface="RobotoRegular"/>
              </a:rPr>
              <a:t>straw  </a:t>
            </a:r>
            <a:r>
              <a:rPr sz="2850" spc="20" dirty="0">
                <a:latin typeface="RobotoRegular"/>
                <a:cs typeface="RobotoRegular"/>
              </a:rPr>
              <a:t>colored.</a:t>
            </a:r>
            <a:endParaRPr sz="2850">
              <a:latin typeface="RobotoRegular"/>
              <a:cs typeface="RobotoRegular"/>
            </a:endParaRPr>
          </a:p>
          <a:p>
            <a:pPr marL="250190" indent="-238125">
              <a:lnSpc>
                <a:spcPct val="100000"/>
              </a:lnSpc>
              <a:spcBef>
                <a:spcPts val="595"/>
              </a:spcBef>
              <a:buSzPct val="103508"/>
              <a:buChar char="•"/>
              <a:tabLst>
                <a:tab pos="250825" algn="l"/>
              </a:tabLst>
            </a:pP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5" dirty="0">
                <a:latin typeface="RobotoRegular"/>
                <a:cs typeface="RobotoRegular"/>
              </a:rPr>
              <a:t>entire </a:t>
            </a:r>
            <a:r>
              <a:rPr sz="2850" spc="10" dirty="0">
                <a:latin typeface="RobotoRegular"/>
                <a:cs typeface="RobotoRegular"/>
              </a:rPr>
              <a:t>exchange takes </a:t>
            </a:r>
            <a:r>
              <a:rPr sz="2850" spc="25" dirty="0">
                <a:latin typeface="RobotoRegular"/>
                <a:cs typeface="RobotoRegular"/>
              </a:rPr>
              <a:t>30 </a:t>
            </a:r>
            <a:r>
              <a:rPr sz="2850" spc="5" dirty="0">
                <a:latin typeface="RobotoRegular"/>
                <a:cs typeface="RobotoRegular"/>
              </a:rPr>
              <a:t>– </a:t>
            </a:r>
            <a:r>
              <a:rPr sz="2850" spc="25" dirty="0">
                <a:latin typeface="RobotoRegular"/>
                <a:cs typeface="RobotoRegular"/>
              </a:rPr>
              <a:t>45</a:t>
            </a:r>
            <a:r>
              <a:rPr sz="2850" spc="-300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minutes.</a:t>
            </a:r>
            <a:endParaRPr sz="2850">
              <a:latin typeface="RobotoRegular"/>
              <a:cs typeface="RobotoRegular"/>
            </a:endParaRPr>
          </a:p>
          <a:p>
            <a:pPr marL="250190" marR="980440" indent="-238125">
              <a:lnSpc>
                <a:spcPts val="2970"/>
              </a:lnSpc>
              <a:spcBef>
                <a:spcPts val="1085"/>
              </a:spcBef>
              <a:buSzPct val="103508"/>
              <a:buChar char="•"/>
              <a:tabLst>
                <a:tab pos="250825" algn="l"/>
              </a:tabLst>
            </a:pP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5" dirty="0">
                <a:latin typeface="RobotoRegular"/>
                <a:cs typeface="RobotoRegular"/>
              </a:rPr>
              <a:t>number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10" dirty="0">
                <a:latin typeface="RobotoRegular"/>
                <a:cs typeface="RobotoRegular"/>
              </a:rPr>
              <a:t>exchanges/cycles </a:t>
            </a:r>
            <a:r>
              <a:rPr sz="2850" spc="20" dirty="0">
                <a:latin typeface="RobotoRegular"/>
                <a:cs typeface="RobotoRegular"/>
              </a:rPr>
              <a:t>depends </a:t>
            </a:r>
            <a:r>
              <a:rPr sz="2850" spc="15" dirty="0">
                <a:latin typeface="RobotoRegular"/>
                <a:cs typeface="RobotoRegular"/>
              </a:rPr>
              <a:t>on</a:t>
            </a:r>
            <a:r>
              <a:rPr sz="2850" spc="-459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the  </a:t>
            </a:r>
            <a:r>
              <a:rPr sz="2850" spc="15" dirty="0">
                <a:latin typeface="RobotoRegular"/>
                <a:cs typeface="RobotoRegular"/>
              </a:rPr>
              <a:t>patients </a:t>
            </a:r>
            <a:r>
              <a:rPr sz="2850" spc="-10" dirty="0">
                <a:latin typeface="RobotoRegular"/>
                <a:cs typeface="RobotoRegular"/>
              </a:rPr>
              <a:t>physical</a:t>
            </a:r>
            <a:r>
              <a:rPr sz="2850" spc="-195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status.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65" y="703175"/>
            <a:ext cx="1879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dirty="0">
                <a:latin typeface="RobotoRegular"/>
                <a:cs typeface="RobotoRegular"/>
              </a:rPr>
              <a:t>.</a:t>
            </a:r>
            <a:endParaRPr sz="4850">
              <a:latin typeface="RobotoRegular"/>
              <a:cs typeface="RobotoRegular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33" y="0"/>
            <a:ext cx="10075545" cy="7388859"/>
            <a:chOff x="4233" y="0"/>
            <a:chExt cx="10075545" cy="7388859"/>
          </a:xfrm>
        </p:grpSpPr>
        <p:sp>
          <p:nvSpPr>
            <p:cNvPr id="4" name="object 4"/>
            <p:cNvSpPr/>
            <p:nvPr/>
          </p:nvSpPr>
          <p:spPr>
            <a:xfrm>
              <a:off x="4233" y="0"/>
              <a:ext cx="10075329" cy="73885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5450" y="7048500"/>
              <a:ext cx="1612900" cy="304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65" y="703175"/>
            <a:ext cx="1879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dirty="0">
                <a:latin typeface="RobotoRegular"/>
                <a:cs typeface="RobotoRegular"/>
              </a:rPr>
              <a:t>.</a:t>
            </a:r>
            <a:endParaRPr sz="4850">
              <a:latin typeface="RobotoRegular"/>
              <a:cs typeface="RobotoRegular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08000" y="335851"/>
            <a:ext cx="9152255" cy="7018020"/>
            <a:chOff x="508000" y="335851"/>
            <a:chExt cx="9152255" cy="7018020"/>
          </a:xfrm>
        </p:grpSpPr>
        <p:sp>
          <p:nvSpPr>
            <p:cNvPr id="4" name="object 4"/>
            <p:cNvSpPr/>
            <p:nvPr/>
          </p:nvSpPr>
          <p:spPr>
            <a:xfrm>
              <a:off x="508000" y="335851"/>
              <a:ext cx="9151759" cy="696876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5450" y="7048499"/>
              <a:ext cx="1612900" cy="304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052" y="1808048"/>
            <a:ext cx="15811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10" dirty="0">
                <a:latin typeface="RobotoRegular"/>
                <a:cs typeface="RobotoRegular"/>
              </a:rPr>
              <a:t>•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0652" y="344415"/>
            <a:ext cx="597852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50" spc="-140" dirty="0"/>
              <a:t>A</a:t>
            </a:r>
            <a:r>
              <a:rPr sz="7275" spc="-209" baseline="-32073" dirty="0"/>
              <a:t>.</a:t>
            </a:r>
            <a:r>
              <a:rPr sz="3050" spc="-140" dirty="0"/>
              <a:t>bsolute </a:t>
            </a:r>
            <a:r>
              <a:rPr sz="3050" dirty="0"/>
              <a:t>contra-indications </a:t>
            </a:r>
            <a:r>
              <a:rPr sz="3050" spc="15" dirty="0"/>
              <a:t>of</a:t>
            </a:r>
            <a:r>
              <a:rPr sz="3050" spc="150" dirty="0"/>
              <a:t> </a:t>
            </a:r>
            <a:r>
              <a:rPr sz="3050" spc="15" dirty="0"/>
              <a:t>PD:</a:t>
            </a:r>
            <a:endParaRPr sz="3050"/>
          </a:p>
        </p:txBody>
      </p:sp>
      <p:sp>
        <p:nvSpPr>
          <p:cNvPr id="4" name="object 4"/>
          <p:cNvSpPr txBox="1"/>
          <p:nvPr/>
        </p:nvSpPr>
        <p:spPr>
          <a:xfrm>
            <a:off x="596052" y="988115"/>
            <a:ext cx="7997825" cy="9156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16255" marR="5080" indent="-504190">
              <a:lnSpc>
                <a:spcPts val="3310"/>
              </a:lnSpc>
              <a:spcBef>
                <a:spcPts val="535"/>
              </a:spcBef>
              <a:buChar char="•"/>
              <a:tabLst>
                <a:tab pos="516255" algn="l"/>
                <a:tab pos="516890" algn="l"/>
              </a:tabLst>
            </a:pPr>
            <a:r>
              <a:rPr sz="3050" spc="5" dirty="0">
                <a:latin typeface="RobotoRegular"/>
                <a:cs typeface="RobotoRegular"/>
              </a:rPr>
              <a:t>Peritoneal </a:t>
            </a:r>
            <a:r>
              <a:rPr sz="3050" spc="15" dirty="0">
                <a:latin typeface="RobotoRegular"/>
                <a:cs typeface="RobotoRegular"/>
              </a:rPr>
              <a:t>ﬁbrosis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dirty="0">
                <a:latin typeface="RobotoRegular"/>
                <a:cs typeface="RobotoRegular"/>
              </a:rPr>
              <a:t>adhesions </a:t>
            </a:r>
            <a:r>
              <a:rPr sz="3050" spc="15" dirty="0">
                <a:latin typeface="RobotoRegular"/>
                <a:cs typeface="RobotoRegular"/>
              </a:rPr>
              <a:t>following  </a:t>
            </a:r>
            <a:r>
              <a:rPr sz="3050" spc="-5" dirty="0">
                <a:latin typeface="RobotoRegular"/>
                <a:cs typeface="RobotoRegular"/>
              </a:rPr>
              <a:t>intraabdominal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operations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9819" y="1827724"/>
            <a:ext cx="465010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15" dirty="0">
                <a:latin typeface="RobotoRegular"/>
                <a:cs typeface="RobotoRegular"/>
              </a:rPr>
              <a:t>Inﬂammatory </a:t>
            </a:r>
            <a:r>
              <a:rPr sz="3050" spc="10" dirty="0">
                <a:latin typeface="RobotoRegular"/>
                <a:cs typeface="RobotoRegular"/>
              </a:rPr>
              <a:t>gut</a:t>
            </a:r>
            <a:r>
              <a:rPr sz="3050" spc="-114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diseases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6052" y="2247535"/>
            <a:ext cx="6804659" cy="3434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485"/>
              </a:lnSpc>
              <a:spcBef>
                <a:spcPts val="135"/>
              </a:spcBef>
            </a:pPr>
            <a:r>
              <a:rPr sz="3050" spc="15" dirty="0">
                <a:latin typeface="RobotoRegular"/>
                <a:cs typeface="RobotoRegular"/>
              </a:rPr>
              <a:t>Relative</a:t>
            </a:r>
            <a:r>
              <a:rPr sz="3050" spc="2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contraindications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304"/>
              </a:lnSpc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pleuro-peritoneal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leakage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304"/>
              </a:lnSpc>
              <a:buChar char="•"/>
              <a:tabLst>
                <a:tab pos="264795" algn="l"/>
              </a:tabLst>
            </a:pPr>
            <a:r>
              <a:rPr sz="3050" spc="-5" dirty="0">
                <a:latin typeface="RobotoRegular"/>
                <a:cs typeface="RobotoRegular"/>
              </a:rPr>
              <a:t>Hernias,</a:t>
            </a:r>
            <a:r>
              <a:rPr sz="3050" spc="6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arthritis,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304"/>
              </a:lnSpc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Psychosis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304"/>
              </a:lnSpc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signiﬁcant decrease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5" dirty="0">
                <a:latin typeface="RobotoRegular"/>
                <a:cs typeface="RobotoRegular"/>
              </a:rPr>
              <a:t>lung</a:t>
            </a:r>
            <a:r>
              <a:rPr sz="3050" spc="6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functions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304"/>
              </a:lnSpc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signiﬁcant </a:t>
            </a:r>
            <a:r>
              <a:rPr sz="3050" spc="15" dirty="0">
                <a:latin typeface="RobotoRegular"/>
                <a:cs typeface="RobotoRegular"/>
              </a:rPr>
              <a:t>groin</a:t>
            </a:r>
            <a:r>
              <a:rPr sz="3050" spc="-5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pain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304"/>
              </a:lnSpc>
              <a:buChar char="•"/>
              <a:tabLst>
                <a:tab pos="264795" algn="l"/>
              </a:tabLst>
            </a:pPr>
            <a:r>
              <a:rPr sz="3050" spc="30" dirty="0">
                <a:latin typeface="RobotoRegular"/>
                <a:cs typeface="RobotoRegular"/>
              </a:rPr>
              <a:t>big </a:t>
            </a:r>
            <a:r>
              <a:rPr sz="3050" spc="10" dirty="0">
                <a:latin typeface="RobotoRegular"/>
                <a:cs typeface="RobotoRegular"/>
              </a:rPr>
              <a:t>polycystic</a:t>
            </a:r>
            <a:r>
              <a:rPr sz="3050" spc="6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kidneys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485"/>
              </a:lnSpc>
              <a:buChar char="•"/>
              <a:tabLst>
                <a:tab pos="264795" algn="l"/>
              </a:tabLst>
            </a:pPr>
            <a:r>
              <a:rPr sz="3050" spc="20" dirty="0">
                <a:latin typeface="RobotoRegular"/>
                <a:cs typeface="RobotoRegular"/>
              </a:rPr>
              <a:t>colostomy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952" y="622045"/>
            <a:ext cx="9033510" cy="4136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9395" indent="-189230">
              <a:lnSpc>
                <a:spcPts val="5670"/>
              </a:lnSpc>
              <a:spcBef>
                <a:spcPts val="95"/>
              </a:spcBef>
              <a:buSzPct val="68041"/>
              <a:buChar char="•"/>
              <a:tabLst>
                <a:tab pos="240029" algn="l"/>
              </a:tabLst>
            </a:pPr>
            <a:r>
              <a:rPr sz="7275" spc="-217" baseline="-7445" dirty="0">
                <a:latin typeface="RobotoRegular"/>
                <a:cs typeface="RobotoRegular"/>
              </a:rPr>
              <a:t>.</a:t>
            </a:r>
            <a:r>
              <a:rPr sz="3300" spc="-145" dirty="0">
                <a:latin typeface="RobotoRegular"/>
                <a:cs typeface="RobotoRegular"/>
              </a:rPr>
              <a:t>Types </a:t>
            </a:r>
            <a:r>
              <a:rPr sz="3300" spc="-5" dirty="0">
                <a:latin typeface="RobotoRegular"/>
                <a:cs typeface="RobotoRegular"/>
              </a:rPr>
              <a:t>of </a:t>
            </a:r>
            <a:r>
              <a:rPr sz="3300" dirty="0">
                <a:latin typeface="RobotoRegular"/>
                <a:cs typeface="RobotoRegular"/>
              </a:rPr>
              <a:t>peritoneal</a:t>
            </a:r>
            <a:r>
              <a:rPr sz="3300" spc="-130" dirty="0">
                <a:latin typeface="RobotoRegular"/>
                <a:cs typeface="RobotoRegular"/>
              </a:rPr>
              <a:t> </a:t>
            </a:r>
            <a:r>
              <a:rPr sz="3300" spc="-30" dirty="0">
                <a:latin typeface="RobotoRegular"/>
                <a:cs typeface="RobotoRegular"/>
              </a:rPr>
              <a:t>dialysis:</a:t>
            </a:r>
            <a:endParaRPr sz="3300">
              <a:latin typeface="RobotoRegular"/>
              <a:cs typeface="RobotoRegular"/>
            </a:endParaRPr>
          </a:p>
          <a:p>
            <a:pPr marL="805815" marR="487680" lvl="1" indent="-252095">
              <a:lnSpc>
                <a:spcPts val="3420"/>
              </a:lnSpc>
              <a:spcBef>
                <a:spcPts val="415"/>
              </a:spcBef>
              <a:buChar char="•"/>
              <a:tabLst>
                <a:tab pos="806450" algn="l"/>
              </a:tabLst>
            </a:pPr>
            <a:r>
              <a:rPr sz="3300" spc="20" dirty="0">
                <a:latin typeface="RobotoRegular"/>
                <a:cs typeface="RobotoRegular"/>
              </a:rPr>
              <a:t>continuous </a:t>
            </a:r>
            <a:r>
              <a:rPr sz="3300" spc="-10" dirty="0">
                <a:latin typeface="RobotoRegular"/>
                <a:cs typeface="RobotoRegular"/>
              </a:rPr>
              <a:t>ambulatory </a:t>
            </a:r>
            <a:r>
              <a:rPr sz="3300" dirty="0">
                <a:latin typeface="RobotoRegular"/>
                <a:cs typeface="RobotoRegular"/>
              </a:rPr>
              <a:t>peritoneal</a:t>
            </a:r>
            <a:r>
              <a:rPr sz="3300" spc="-280" dirty="0">
                <a:latin typeface="RobotoRegular"/>
                <a:cs typeface="RobotoRegular"/>
              </a:rPr>
              <a:t> </a:t>
            </a:r>
            <a:r>
              <a:rPr sz="3300" spc="-25" dirty="0">
                <a:latin typeface="RobotoRegular"/>
                <a:cs typeface="RobotoRegular"/>
              </a:rPr>
              <a:t>dialysis  </a:t>
            </a:r>
            <a:r>
              <a:rPr sz="3300" spc="15" dirty="0">
                <a:latin typeface="RobotoRegular"/>
                <a:cs typeface="RobotoRegular"/>
              </a:rPr>
              <a:t>(CAPD)</a:t>
            </a:r>
            <a:endParaRPr sz="3300">
              <a:latin typeface="RobotoRegular"/>
              <a:cs typeface="RobotoRegular"/>
            </a:endParaRPr>
          </a:p>
          <a:p>
            <a:pPr marL="806450" lvl="1" indent="-252095">
              <a:lnSpc>
                <a:spcPts val="3940"/>
              </a:lnSpc>
              <a:buChar char="•"/>
              <a:tabLst>
                <a:tab pos="806450" algn="l"/>
              </a:tabLst>
            </a:pPr>
            <a:r>
              <a:rPr sz="3300" spc="20" dirty="0">
                <a:latin typeface="RobotoRegular"/>
                <a:cs typeface="RobotoRegular"/>
              </a:rPr>
              <a:t>continuous </a:t>
            </a:r>
            <a:r>
              <a:rPr sz="3300" spc="-5" dirty="0">
                <a:latin typeface="RobotoRegular"/>
                <a:cs typeface="RobotoRegular"/>
              </a:rPr>
              <a:t>cyclic </a:t>
            </a:r>
            <a:r>
              <a:rPr sz="3300" dirty="0">
                <a:latin typeface="RobotoRegular"/>
                <a:cs typeface="RobotoRegular"/>
              </a:rPr>
              <a:t>peritoneal </a:t>
            </a:r>
            <a:r>
              <a:rPr sz="3300" spc="-25" dirty="0">
                <a:latin typeface="RobotoRegular"/>
                <a:cs typeface="RobotoRegular"/>
              </a:rPr>
              <a:t>dialysis</a:t>
            </a:r>
            <a:r>
              <a:rPr sz="3300" spc="-335" dirty="0">
                <a:latin typeface="RobotoRegular"/>
                <a:cs typeface="RobotoRegular"/>
              </a:rPr>
              <a:t> </a:t>
            </a:r>
            <a:r>
              <a:rPr sz="3300" spc="15" dirty="0">
                <a:latin typeface="RobotoRegular"/>
                <a:cs typeface="RobotoRegular"/>
              </a:rPr>
              <a:t>(CCPD)</a:t>
            </a:r>
            <a:endParaRPr sz="3300">
              <a:latin typeface="RobotoRegular"/>
              <a:cs typeface="RobotoRegular"/>
            </a:endParaRPr>
          </a:p>
          <a:p>
            <a:pPr marL="806450" lvl="1" indent="-252095">
              <a:lnSpc>
                <a:spcPct val="100000"/>
              </a:lnSpc>
              <a:spcBef>
                <a:spcPts val="5"/>
              </a:spcBef>
              <a:buChar char="•"/>
              <a:tabLst>
                <a:tab pos="806450" algn="l"/>
              </a:tabLst>
            </a:pPr>
            <a:r>
              <a:rPr sz="3300" spc="5" dirty="0">
                <a:latin typeface="RobotoRegular"/>
                <a:cs typeface="RobotoRegular"/>
              </a:rPr>
              <a:t>intermittent </a:t>
            </a:r>
            <a:r>
              <a:rPr sz="3300" dirty="0">
                <a:latin typeface="RobotoRegular"/>
                <a:cs typeface="RobotoRegular"/>
              </a:rPr>
              <a:t>peritoneal </a:t>
            </a:r>
            <a:r>
              <a:rPr sz="3300" spc="-25" dirty="0">
                <a:latin typeface="RobotoRegular"/>
                <a:cs typeface="RobotoRegular"/>
              </a:rPr>
              <a:t>dialysis</a:t>
            </a:r>
            <a:r>
              <a:rPr sz="3300" spc="-220" dirty="0">
                <a:latin typeface="RobotoRegular"/>
                <a:cs typeface="RobotoRegular"/>
              </a:rPr>
              <a:t> </a:t>
            </a:r>
            <a:r>
              <a:rPr sz="3300" spc="-5" dirty="0">
                <a:latin typeface="RobotoRegular"/>
                <a:cs typeface="RobotoRegular"/>
              </a:rPr>
              <a:t>(IPD)</a:t>
            </a:r>
            <a:endParaRPr sz="330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100">
              <a:latin typeface="RobotoRegular"/>
              <a:cs typeface="RobotoRegular"/>
            </a:endParaRPr>
          </a:p>
          <a:p>
            <a:pPr marL="302260" marR="1280795" indent="-252095">
              <a:lnSpc>
                <a:spcPts val="3310"/>
              </a:lnSpc>
              <a:spcBef>
                <a:spcPts val="5"/>
              </a:spcBef>
            </a:pPr>
            <a:r>
              <a:rPr sz="3050" spc="15" dirty="0">
                <a:latin typeface="RobotoRegular"/>
                <a:cs typeface="RobotoRegular"/>
              </a:rPr>
              <a:t>They </a:t>
            </a:r>
            <a:r>
              <a:rPr sz="3050" spc="-15" dirty="0">
                <a:latin typeface="RobotoRegular"/>
                <a:cs typeface="RobotoRegular"/>
              </a:rPr>
              <a:t>use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same </a:t>
            </a:r>
            <a:r>
              <a:rPr sz="3050" spc="20" dirty="0">
                <a:latin typeface="RobotoRegular"/>
                <a:cs typeface="RobotoRegular"/>
              </a:rPr>
              <a:t>principle </a:t>
            </a:r>
            <a:r>
              <a:rPr sz="3050" spc="15" dirty="0">
                <a:latin typeface="RobotoRegular"/>
                <a:cs typeface="RobotoRegular"/>
              </a:rPr>
              <a:t>of diffusion </a:t>
            </a:r>
            <a:r>
              <a:rPr sz="3050" spc="-10" dirty="0">
                <a:latin typeface="RobotoRegular"/>
                <a:cs typeface="RobotoRegular"/>
              </a:rPr>
              <a:t>and  </a:t>
            </a:r>
            <a:r>
              <a:rPr sz="3050" spc="15" dirty="0">
                <a:latin typeface="RobotoRegular"/>
                <a:cs typeface="RobotoRegular"/>
              </a:rPr>
              <a:t>osmosis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130" y="1724088"/>
            <a:ext cx="158115" cy="42741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10" dirty="0">
                <a:latin typeface="RobotoRegular"/>
                <a:cs typeface="RobotoRegular"/>
              </a:rPr>
              <a:t>•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ts val="3485"/>
              </a:lnSpc>
              <a:spcBef>
                <a:spcPts val="2950"/>
              </a:spcBef>
            </a:pPr>
            <a:r>
              <a:rPr sz="3050" spc="10" dirty="0">
                <a:latin typeface="RobotoRegular"/>
                <a:cs typeface="RobotoRegular"/>
              </a:rPr>
              <a:t>•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ts val="3304"/>
              </a:lnSpc>
            </a:pPr>
            <a:r>
              <a:rPr sz="3050" spc="10" dirty="0">
                <a:latin typeface="RobotoRegular"/>
                <a:cs typeface="RobotoRegular"/>
              </a:rPr>
              <a:t>•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ts val="3304"/>
              </a:lnSpc>
            </a:pPr>
            <a:r>
              <a:rPr sz="3050" spc="10" dirty="0">
                <a:latin typeface="RobotoRegular"/>
                <a:cs typeface="RobotoRegular"/>
              </a:rPr>
              <a:t>•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ts val="3485"/>
              </a:lnSpc>
            </a:pPr>
            <a:r>
              <a:rPr sz="3050" spc="10" dirty="0">
                <a:latin typeface="RobotoRegular"/>
                <a:cs typeface="RobotoRegular"/>
              </a:rPr>
              <a:t>•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ts val="3485"/>
              </a:lnSpc>
              <a:spcBef>
                <a:spcPts val="2950"/>
              </a:spcBef>
            </a:pPr>
            <a:r>
              <a:rPr sz="3050" spc="10" dirty="0">
                <a:latin typeface="RobotoRegular"/>
                <a:cs typeface="RobotoRegular"/>
              </a:rPr>
              <a:t>•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ts val="3304"/>
              </a:lnSpc>
            </a:pPr>
            <a:r>
              <a:rPr sz="3050" spc="10" dirty="0">
                <a:latin typeface="RobotoRegular"/>
                <a:cs typeface="RobotoRegular"/>
              </a:rPr>
              <a:t>•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ts val="3485"/>
              </a:lnSpc>
            </a:pPr>
            <a:r>
              <a:rPr sz="3050" spc="10" dirty="0">
                <a:latin typeface="RobotoRegular"/>
                <a:cs typeface="RobotoRegular"/>
              </a:rPr>
              <a:t>•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8130" y="484350"/>
            <a:ext cx="361315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20" dirty="0"/>
              <a:t>Complications </a:t>
            </a:r>
            <a:r>
              <a:rPr sz="3050" spc="15" dirty="0"/>
              <a:t>of</a:t>
            </a:r>
            <a:r>
              <a:rPr sz="3050" spc="-85" dirty="0"/>
              <a:t> </a:t>
            </a:r>
            <a:r>
              <a:rPr sz="3050" spc="40" dirty="0"/>
              <a:t>PD</a:t>
            </a:r>
            <a:endParaRPr sz="3050"/>
          </a:p>
        </p:txBody>
      </p:sp>
      <p:sp>
        <p:nvSpPr>
          <p:cNvPr id="4" name="object 4"/>
          <p:cNvSpPr txBox="1"/>
          <p:nvPr/>
        </p:nvSpPr>
        <p:spPr>
          <a:xfrm>
            <a:off x="428130" y="680259"/>
            <a:ext cx="7524115" cy="113982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368935" marR="5080" indent="-368935">
              <a:lnSpc>
                <a:spcPct val="82200"/>
              </a:lnSpc>
              <a:spcBef>
                <a:spcPts val="1135"/>
              </a:spcBef>
              <a:buSzPct val="62886"/>
              <a:buChar char="•"/>
              <a:tabLst>
                <a:tab pos="368935" algn="l"/>
                <a:tab pos="369570" algn="l"/>
              </a:tabLst>
            </a:pPr>
            <a:r>
              <a:rPr sz="7275" baseline="-2290" dirty="0">
                <a:latin typeface="RobotoRegular"/>
                <a:cs typeface="RobotoRegular"/>
              </a:rPr>
              <a:t>.</a:t>
            </a:r>
            <a:r>
              <a:rPr sz="3050" dirty="0">
                <a:latin typeface="RobotoRegular"/>
                <a:cs typeface="RobotoRegular"/>
              </a:rPr>
              <a:t>Exit-site </a:t>
            </a:r>
            <a:r>
              <a:rPr sz="3050" spc="20" dirty="0">
                <a:latin typeface="RobotoRegular"/>
                <a:cs typeface="RobotoRegular"/>
              </a:rPr>
              <a:t>inﬂammation </a:t>
            </a:r>
            <a:r>
              <a:rPr sz="3050" spc="10" dirty="0">
                <a:latin typeface="RobotoRegular"/>
                <a:cs typeface="RobotoRegular"/>
              </a:rPr>
              <a:t>(ﬂare, </a:t>
            </a:r>
            <a:r>
              <a:rPr sz="3050" spc="-5" dirty="0">
                <a:latin typeface="RobotoRegular"/>
                <a:cs typeface="RobotoRegular"/>
              </a:rPr>
              <a:t>suppurative  secretion,Granulation)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1898" y="1743764"/>
            <a:ext cx="8680450" cy="42741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60070">
              <a:lnSpc>
                <a:spcPts val="3310"/>
              </a:lnSpc>
              <a:spcBef>
                <a:spcPts val="535"/>
              </a:spcBef>
            </a:pPr>
            <a:r>
              <a:rPr sz="3050" spc="10" dirty="0">
                <a:latin typeface="RobotoRegular"/>
                <a:cs typeface="RobotoRegular"/>
              </a:rPr>
              <a:t>Peritonitis </a:t>
            </a:r>
            <a:r>
              <a:rPr sz="3050" spc="20" dirty="0">
                <a:latin typeface="RobotoRegular"/>
                <a:cs typeface="RobotoRegular"/>
              </a:rPr>
              <a:t>(turbid/ cloudy </a:t>
            </a:r>
            <a:r>
              <a:rPr sz="3050" spc="5" dirty="0">
                <a:latin typeface="RobotoRegular"/>
                <a:cs typeface="RobotoRegular"/>
              </a:rPr>
              <a:t>dialysate, </a:t>
            </a:r>
            <a:r>
              <a:rPr sz="3050" spc="15" dirty="0">
                <a:latin typeface="RobotoRegular"/>
                <a:cs typeface="RobotoRegular"/>
              </a:rPr>
              <a:t>abdominal  </a:t>
            </a:r>
            <a:r>
              <a:rPr sz="3050" spc="5" dirty="0">
                <a:latin typeface="RobotoRegular"/>
                <a:cs typeface="RobotoRegular"/>
              </a:rPr>
              <a:t>pain,</a:t>
            </a:r>
            <a:r>
              <a:rPr sz="3050" spc="6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fever)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ts val="3070"/>
              </a:lnSpc>
            </a:pPr>
            <a:r>
              <a:rPr sz="3050" dirty="0">
                <a:latin typeface="RobotoRegular"/>
                <a:cs typeface="RobotoRegular"/>
              </a:rPr>
              <a:t>Hernias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ts val="3304"/>
              </a:lnSpc>
            </a:pPr>
            <a:r>
              <a:rPr sz="3050" spc="-15" dirty="0">
                <a:latin typeface="RobotoRegular"/>
                <a:cs typeface="RobotoRegular"/>
              </a:rPr>
              <a:t>Hydrothorax</a:t>
            </a:r>
            <a:endParaRPr sz="3050">
              <a:latin typeface="RobotoRegular"/>
              <a:cs typeface="RobotoRegular"/>
            </a:endParaRPr>
          </a:p>
          <a:p>
            <a:pPr marL="12700" marR="5080">
              <a:lnSpc>
                <a:spcPts val="3310"/>
              </a:lnSpc>
              <a:spcBef>
                <a:spcPts val="225"/>
              </a:spcBef>
            </a:pPr>
            <a:r>
              <a:rPr sz="3050" spc="10" dirty="0">
                <a:latin typeface="RobotoRegular"/>
                <a:cs typeface="RobotoRegular"/>
              </a:rPr>
              <a:t>Leakage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5" dirty="0">
                <a:latin typeface="RobotoRegular"/>
                <a:cs typeface="RobotoRegular"/>
              </a:rPr>
              <a:t>dialysate along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peritoneal </a:t>
            </a:r>
            <a:r>
              <a:rPr sz="3050" spc="10" dirty="0">
                <a:latin typeface="RobotoRegular"/>
                <a:cs typeface="RobotoRegular"/>
              </a:rPr>
              <a:t>catheter  </a:t>
            </a:r>
            <a:r>
              <a:rPr sz="3050" spc="-20" dirty="0">
                <a:latin typeface="RobotoRegular"/>
                <a:cs typeface="RobotoRegular"/>
              </a:rPr>
              <a:t>Drainage </a:t>
            </a:r>
            <a:r>
              <a:rPr sz="3050" spc="5" dirty="0">
                <a:latin typeface="RobotoRegular"/>
                <a:cs typeface="RobotoRegular"/>
              </a:rPr>
              <a:t>failure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5" dirty="0">
                <a:latin typeface="RobotoRegular"/>
                <a:cs typeface="RobotoRegular"/>
              </a:rPr>
              <a:t>dialysate </a:t>
            </a:r>
            <a:r>
              <a:rPr sz="3050" spc="20" dirty="0">
                <a:latin typeface="RobotoRegular"/>
                <a:cs typeface="RobotoRegular"/>
              </a:rPr>
              <a:t>(dislocation </a:t>
            </a:r>
            <a:r>
              <a:rPr sz="3050" spc="15" dirty="0">
                <a:latin typeface="RobotoRegular"/>
                <a:cs typeface="RobotoRegular"/>
              </a:rPr>
              <a:t>or  </a:t>
            </a:r>
            <a:r>
              <a:rPr sz="3050" spc="10" dirty="0">
                <a:latin typeface="RobotoRegular"/>
                <a:cs typeface="RobotoRegular"/>
              </a:rPr>
              <a:t>catheter </a:t>
            </a:r>
            <a:r>
              <a:rPr sz="3050" spc="5" dirty="0">
                <a:latin typeface="RobotoRegular"/>
                <a:cs typeface="RobotoRegular"/>
              </a:rPr>
              <a:t>obstruction </a:t>
            </a:r>
            <a:r>
              <a:rPr sz="3050" spc="30" dirty="0">
                <a:latin typeface="RobotoRegular"/>
                <a:cs typeface="RobotoRegular"/>
              </a:rPr>
              <a:t>by</a:t>
            </a:r>
            <a:r>
              <a:rPr sz="3050" spc="-11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ﬁbrin)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ts val="3065"/>
              </a:lnSpc>
            </a:pPr>
            <a:r>
              <a:rPr sz="3050" dirty="0">
                <a:latin typeface="RobotoRegular"/>
                <a:cs typeface="RobotoRegular"/>
              </a:rPr>
              <a:t>Perforation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peritoneum</a:t>
            </a:r>
            <a:endParaRPr sz="3050">
              <a:latin typeface="RobotoRegular"/>
              <a:cs typeface="RobotoRegular"/>
            </a:endParaRPr>
          </a:p>
          <a:p>
            <a:pPr marL="12700" marR="2212340">
              <a:lnSpc>
                <a:spcPts val="3310"/>
              </a:lnSpc>
              <a:spcBef>
                <a:spcPts val="225"/>
              </a:spcBef>
            </a:pPr>
            <a:r>
              <a:rPr sz="3050" spc="5" dirty="0">
                <a:latin typeface="RobotoRegular"/>
                <a:cs typeface="RobotoRegular"/>
              </a:rPr>
              <a:t>Increased </a:t>
            </a:r>
            <a:r>
              <a:rPr sz="3050" dirty="0">
                <a:latin typeface="RobotoRegular"/>
                <a:cs typeface="RobotoRegular"/>
              </a:rPr>
              <a:t>intra-abdominal </a:t>
            </a:r>
            <a:r>
              <a:rPr sz="3050" spc="-10" dirty="0">
                <a:latin typeface="RobotoRegular"/>
                <a:cs typeface="RobotoRegular"/>
              </a:rPr>
              <a:t>pressure  </a:t>
            </a:r>
            <a:r>
              <a:rPr sz="3050" dirty="0">
                <a:latin typeface="RobotoRegular"/>
                <a:cs typeface="RobotoRegular"/>
              </a:rPr>
              <a:t>Muscle </a:t>
            </a:r>
            <a:r>
              <a:rPr sz="3050" spc="-5" dirty="0">
                <a:latin typeface="RobotoRegular"/>
                <a:cs typeface="RobotoRegular"/>
              </a:rPr>
              <a:t>cramps, </a:t>
            </a:r>
            <a:r>
              <a:rPr sz="3050" spc="-10" dirty="0">
                <a:latin typeface="RobotoRegular"/>
                <a:cs typeface="RobotoRegular"/>
              </a:rPr>
              <a:t>nausea and</a:t>
            </a:r>
            <a:r>
              <a:rPr sz="3050" spc="105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vomiting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961" y="3137738"/>
            <a:ext cx="236854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spc="20" dirty="0">
                <a:latin typeface="RobotoRegular"/>
                <a:cs typeface="RobotoRegular"/>
              </a:rPr>
              <a:t>–</a:t>
            </a:r>
            <a:endParaRPr sz="250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1961" y="3871328"/>
            <a:ext cx="236854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spc="20" dirty="0">
                <a:latin typeface="RobotoRegular"/>
                <a:cs typeface="RobotoRegular"/>
              </a:rPr>
              <a:t>–</a:t>
            </a:r>
            <a:endParaRPr sz="250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170" y="4339739"/>
            <a:ext cx="9467215" cy="243649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488315" marR="74930" indent="-476250">
              <a:lnSpc>
                <a:spcPts val="2750"/>
              </a:lnSpc>
              <a:spcBef>
                <a:spcPts val="630"/>
              </a:spcBef>
              <a:buSzPct val="101886"/>
              <a:buAutoNum type="arabicPeriod" startAt="2"/>
              <a:tabLst>
                <a:tab pos="488315" algn="l"/>
                <a:tab pos="488950" algn="l"/>
              </a:tabLst>
            </a:pPr>
            <a:r>
              <a:rPr sz="2650" spc="5" dirty="0">
                <a:latin typeface="RobotoRegular"/>
                <a:cs typeface="RobotoRegular"/>
              </a:rPr>
              <a:t>keep </a:t>
            </a:r>
            <a:r>
              <a:rPr sz="2650" dirty="0">
                <a:latin typeface="RobotoRegular"/>
                <a:cs typeface="RobotoRegular"/>
              </a:rPr>
              <a:t>accurate </a:t>
            </a:r>
            <a:r>
              <a:rPr sz="2650" spc="-10" dirty="0">
                <a:latin typeface="RobotoRegular"/>
                <a:cs typeface="RobotoRegular"/>
              </a:rPr>
              <a:t>intake </a:t>
            </a:r>
            <a:r>
              <a:rPr sz="2650" spc="-5" dirty="0">
                <a:latin typeface="RobotoRegular"/>
                <a:cs typeface="RobotoRegular"/>
              </a:rPr>
              <a:t>– </a:t>
            </a:r>
            <a:r>
              <a:rPr sz="2650" spc="-15" dirty="0">
                <a:latin typeface="RobotoRegular"/>
                <a:cs typeface="RobotoRegular"/>
              </a:rPr>
              <a:t>output </a:t>
            </a:r>
            <a:r>
              <a:rPr sz="2650" spc="5" dirty="0">
                <a:latin typeface="RobotoRegular"/>
                <a:cs typeface="RobotoRegular"/>
              </a:rPr>
              <a:t>records. </a:t>
            </a:r>
            <a:r>
              <a:rPr sz="2650" spc="20" dirty="0">
                <a:latin typeface="RobotoRegular"/>
                <a:cs typeface="RobotoRegular"/>
              </a:rPr>
              <a:t>IV </a:t>
            </a:r>
            <a:r>
              <a:rPr sz="2650" spc="-15" dirty="0">
                <a:latin typeface="RobotoRegular"/>
                <a:cs typeface="RobotoRegular"/>
              </a:rPr>
              <a:t>therapy should </a:t>
            </a:r>
            <a:r>
              <a:rPr sz="2650" spc="-30" dirty="0">
                <a:latin typeface="RobotoRegular"/>
                <a:cs typeface="RobotoRegular"/>
              </a:rPr>
              <a:t>be  </a:t>
            </a:r>
            <a:r>
              <a:rPr sz="2650" spc="10" dirty="0">
                <a:latin typeface="RobotoRegular"/>
                <a:cs typeface="RobotoRegular"/>
              </a:rPr>
              <a:t>done </a:t>
            </a:r>
            <a:r>
              <a:rPr sz="2650" dirty="0">
                <a:latin typeface="RobotoRegular"/>
                <a:cs typeface="RobotoRegular"/>
              </a:rPr>
              <a:t>with </a:t>
            </a:r>
            <a:r>
              <a:rPr sz="2650" spc="5" dirty="0">
                <a:latin typeface="RobotoRegular"/>
                <a:cs typeface="RobotoRegular"/>
              </a:rPr>
              <a:t>caution </a:t>
            </a:r>
            <a:r>
              <a:rPr sz="2650" dirty="0">
                <a:latin typeface="RobotoRegular"/>
                <a:cs typeface="RobotoRegular"/>
              </a:rPr>
              <a:t>due </a:t>
            </a:r>
            <a:r>
              <a:rPr sz="2650" spc="5" dirty="0">
                <a:latin typeface="RobotoRegular"/>
                <a:cs typeface="RobotoRegular"/>
              </a:rPr>
              <a:t>to </a:t>
            </a:r>
            <a:r>
              <a:rPr sz="2650" spc="-15" dirty="0">
                <a:latin typeface="RobotoRegular"/>
                <a:cs typeface="RobotoRegular"/>
              </a:rPr>
              <a:t>risk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dirty="0">
                <a:latin typeface="RobotoRegular"/>
                <a:cs typeface="RobotoRegular"/>
              </a:rPr>
              <a:t>ﬂuid</a:t>
            </a:r>
            <a:r>
              <a:rPr sz="2650" spc="45" dirty="0">
                <a:latin typeface="RobotoRegular"/>
                <a:cs typeface="RobotoRegular"/>
              </a:rPr>
              <a:t> </a:t>
            </a:r>
            <a:r>
              <a:rPr sz="2650" spc="15" dirty="0">
                <a:latin typeface="RobotoRegular"/>
                <a:cs typeface="RobotoRegular"/>
              </a:rPr>
              <a:t>overload.</a:t>
            </a:r>
            <a:endParaRPr sz="2650">
              <a:latin typeface="RobotoRegular"/>
              <a:cs typeface="RobotoRegular"/>
            </a:endParaRPr>
          </a:p>
          <a:p>
            <a:pPr marL="488315" indent="-476250">
              <a:lnSpc>
                <a:spcPct val="100000"/>
              </a:lnSpc>
              <a:spcBef>
                <a:spcPts val="480"/>
              </a:spcBef>
              <a:buSzPct val="101886"/>
              <a:buAutoNum type="arabicPeriod" startAt="2"/>
              <a:tabLst>
                <a:tab pos="488315" algn="l"/>
                <a:tab pos="488950" algn="l"/>
              </a:tabLst>
            </a:pPr>
            <a:r>
              <a:rPr sz="2650" spc="5" dirty="0">
                <a:latin typeface="RobotoRegular"/>
                <a:cs typeface="RobotoRegular"/>
              </a:rPr>
              <a:t>Monitor </a:t>
            </a:r>
            <a:r>
              <a:rPr sz="2650" spc="-5" dirty="0">
                <a:latin typeface="RobotoRegular"/>
                <a:cs typeface="RobotoRegular"/>
              </a:rPr>
              <a:t>for </a:t>
            </a:r>
            <a:r>
              <a:rPr sz="2650" spc="-20" dirty="0">
                <a:latin typeface="RobotoRegular"/>
                <a:cs typeface="RobotoRegular"/>
              </a:rPr>
              <a:t>symptoms </a:t>
            </a:r>
            <a:r>
              <a:rPr sz="2650" spc="10" dirty="0">
                <a:latin typeface="RobotoRegular"/>
                <a:cs typeface="RobotoRegular"/>
              </a:rPr>
              <a:t>of</a:t>
            </a:r>
            <a:r>
              <a:rPr sz="2650" spc="-80" dirty="0">
                <a:latin typeface="RobotoRegular"/>
                <a:cs typeface="RobotoRegular"/>
              </a:rPr>
              <a:t> </a:t>
            </a:r>
            <a:r>
              <a:rPr sz="2650" spc="-10" dirty="0">
                <a:latin typeface="RobotoRegular"/>
                <a:cs typeface="RobotoRegular"/>
              </a:rPr>
              <a:t>uraemia………</a:t>
            </a:r>
            <a:endParaRPr sz="2650">
              <a:latin typeface="RobotoRegular"/>
              <a:cs typeface="RobotoRegular"/>
            </a:endParaRPr>
          </a:p>
          <a:p>
            <a:pPr marL="488315" marR="5080" indent="-476250">
              <a:lnSpc>
                <a:spcPts val="2750"/>
              </a:lnSpc>
              <a:spcBef>
                <a:spcPts val="990"/>
              </a:spcBef>
              <a:buSzPct val="101886"/>
              <a:buAutoNum type="arabicPeriod" startAt="2"/>
              <a:tabLst>
                <a:tab pos="488315" algn="l"/>
                <a:tab pos="488950" algn="l"/>
              </a:tabLst>
            </a:pPr>
            <a:r>
              <a:rPr sz="2650" spc="20" dirty="0">
                <a:latin typeface="RobotoRegular"/>
                <a:cs typeface="RobotoRegular"/>
              </a:rPr>
              <a:t>Detect </a:t>
            </a:r>
            <a:r>
              <a:rPr sz="2650" spc="5" dirty="0">
                <a:latin typeface="RobotoRegular"/>
                <a:cs typeface="RobotoRegular"/>
              </a:rPr>
              <a:t>cardiac </a:t>
            </a:r>
            <a:r>
              <a:rPr sz="2650" spc="-5" dirty="0">
                <a:latin typeface="RobotoRegular"/>
                <a:cs typeface="RobotoRegular"/>
              </a:rPr>
              <a:t>&amp; </a:t>
            </a:r>
            <a:r>
              <a:rPr sz="2650" spc="-10" dirty="0">
                <a:latin typeface="RobotoRegular"/>
                <a:cs typeface="RobotoRegular"/>
              </a:rPr>
              <a:t>respiratory </a:t>
            </a:r>
            <a:r>
              <a:rPr sz="2650" spc="5" dirty="0">
                <a:latin typeface="RobotoRegular"/>
                <a:cs typeface="RobotoRegular"/>
              </a:rPr>
              <a:t>complications </a:t>
            </a:r>
            <a:r>
              <a:rPr sz="2650" spc="-5" dirty="0">
                <a:latin typeface="RobotoRegular"/>
                <a:cs typeface="RobotoRegular"/>
              </a:rPr>
              <a:t>– </a:t>
            </a:r>
            <a:r>
              <a:rPr sz="2650" spc="5" dirty="0">
                <a:latin typeface="RobotoRegular"/>
                <a:cs typeface="RobotoRegular"/>
              </a:rPr>
              <a:t>crackles </a:t>
            </a:r>
            <a:r>
              <a:rPr sz="2650" spc="-10" dirty="0">
                <a:latin typeface="RobotoRegular"/>
                <a:cs typeface="RobotoRegular"/>
              </a:rPr>
              <a:t>at the  </a:t>
            </a:r>
            <a:r>
              <a:rPr sz="2650" spc="-30" dirty="0">
                <a:latin typeface="RobotoRegular"/>
                <a:cs typeface="RobotoRegular"/>
              </a:rPr>
              <a:t>base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-30" dirty="0">
                <a:latin typeface="RobotoRegular"/>
                <a:cs typeface="RobotoRegular"/>
              </a:rPr>
              <a:t>lungs, </a:t>
            </a:r>
            <a:r>
              <a:rPr sz="2650" spc="-25" dirty="0">
                <a:latin typeface="RobotoRegular"/>
                <a:cs typeface="RobotoRegular"/>
              </a:rPr>
              <a:t>substernal </a:t>
            </a:r>
            <a:r>
              <a:rPr sz="2650" spc="-5" dirty="0">
                <a:latin typeface="RobotoRegular"/>
                <a:cs typeface="RobotoRegular"/>
              </a:rPr>
              <a:t>chest </a:t>
            </a:r>
            <a:r>
              <a:rPr sz="2650" spc="-20" dirty="0">
                <a:latin typeface="RobotoRegular"/>
                <a:cs typeface="RobotoRegular"/>
              </a:rPr>
              <a:t>pain, muﬄed </a:t>
            </a:r>
            <a:r>
              <a:rPr sz="2650" spc="10" dirty="0">
                <a:latin typeface="RobotoRegular"/>
                <a:cs typeface="RobotoRegular"/>
              </a:rPr>
              <a:t>or  </a:t>
            </a:r>
            <a:r>
              <a:rPr sz="2650" spc="-5" dirty="0">
                <a:latin typeface="RobotoRegular"/>
                <a:cs typeface="RobotoRegular"/>
              </a:rPr>
              <a:t>inaudible </a:t>
            </a:r>
            <a:r>
              <a:rPr sz="2650" spc="15" dirty="0">
                <a:latin typeface="RobotoRegular"/>
                <a:cs typeface="RobotoRegular"/>
              </a:rPr>
              <a:t>heart</a:t>
            </a:r>
            <a:r>
              <a:rPr sz="2650" spc="55" dirty="0">
                <a:latin typeface="RobotoRegular"/>
                <a:cs typeface="RobotoRegular"/>
              </a:rPr>
              <a:t> </a:t>
            </a:r>
            <a:r>
              <a:rPr sz="2650" spc="-15" dirty="0">
                <a:latin typeface="RobotoRegular"/>
                <a:cs typeface="RobotoRegular"/>
              </a:rPr>
              <a:t>sounds.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0088" y="488828"/>
            <a:ext cx="8243570" cy="42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NURSING </a:t>
            </a:r>
            <a:r>
              <a:rPr sz="2650" u="heavy" spc="2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CARE OF </a:t>
            </a:r>
            <a:r>
              <a:rPr sz="2650" u="heavy" spc="-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A </a:t>
            </a:r>
            <a:r>
              <a:rPr sz="2650" u="heavy" spc="-6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PATIENT </a:t>
            </a:r>
            <a:r>
              <a:rPr sz="26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UNDERGOING</a:t>
            </a:r>
            <a:r>
              <a:rPr sz="2650" u="heavy" spc="-7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650" u="heavy" spc="-3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DIALYSIS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4170" y="682584"/>
            <a:ext cx="869315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3390" algn="l"/>
              </a:tabLst>
            </a:pPr>
            <a:r>
              <a:rPr sz="4050" spc="-60" baseline="2057" dirty="0"/>
              <a:t>1.	</a:t>
            </a:r>
            <a:r>
              <a:rPr sz="7275" spc="-127" baseline="-1718" dirty="0"/>
              <a:t>.</a:t>
            </a:r>
            <a:r>
              <a:rPr sz="2650" spc="-85" dirty="0"/>
              <a:t>Protecting </a:t>
            </a:r>
            <a:r>
              <a:rPr sz="2650" spc="-5" dirty="0"/>
              <a:t>vascular </a:t>
            </a:r>
            <a:r>
              <a:rPr sz="2650" spc="5" dirty="0"/>
              <a:t>access </a:t>
            </a:r>
            <a:r>
              <a:rPr sz="2650" dirty="0"/>
              <a:t>sites </a:t>
            </a:r>
            <a:r>
              <a:rPr sz="2650" spc="-10" dirty="0"/>
              <a:t>from </a:t>
            </a:r>
            <a:r>
              <a:rPr sz="2650" spc="-5" dirty="0"/>
              <a:t>damage.</a:t>
            </a:r>
            <a:r>
              <a:rPr sz="2650" spc="-100" dirty="0"/>
              <a:t> </a:t>
            </a:r>
            <a:r>
              <a:rPr sz="2650" spc="-15" dirty="0"/>
              <a:t>Assess</a:t>
            </a:r>
            <a:endParaRPr sz="2650"/>
          </a:p>
        </p:txBody>
      </p:sp>
      <p:sp>
        <p:nvSpPr>
          <p:cNvPr id="7" name="object 7"/>
          <p:cNvSpPr txBox="1"/>
          <p:nvPr/>
        </p:nvSpPr>
        <p:spPr>
          <a:xfrm>
            <a:off x="819950" y="1312291"/>
            <a:ext cx="8776335" cy="112839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2750"/>
              </a:lnSpc>
              <a:spcBef>
                <a:spcPts val="545"/>
              </a:spcBef>
            </a:pPr>
            <a:r>
              <a:rPr sz="2650" spc="-5" dirty="0">
                <a:latin typeface="RobotoRegular"/>
                <a:cs typeface="RobotoRegular"/>
              </a:rPr>
              <a:t>vascular </a:t>
            </a:r>
            <a:r>
              <a:rPr sz="2650" spc="5" dirty="0">
                <a:latin typeface="RobotoRegular"/>
                <a:cs typeface="RobotoRegular"/>
              </a:rPr>
              <a:t>access </a:t>
            </a:r>
            <a:r>
              <a:rPr sz="2650" dirty="0">
                <a:latin typeface="RobotoRegular"/>
                <a:cs typeface="RobotoRegular"/>
              </a:rPr>
              <a:t>sites </a:t>
            </a:r>
            <a:r>
              <a:rPr sz="2650" spc="-5" dirty="0">
                <a:latin typeface="RobotoRegular"/>
                <a:cs typeface="RobotoRegular"/>
              </a:rPr>
              <a:t>for patency </a:t>
            </a:r>
            <a:r>
              <a:rPr sz="2650" spc="-20" dirty="0">
                <a:latin typeface="RobotoRegular"/>
                <a:cs typeface="RobotoRegular"/>
              </a:rPr>
              <a:t>and ensure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5" dirty="0">
                <a:latin typeface="RobotoRegular"/>
                <a:cs typeface="RobotoRegular"/>
              </a:rPr>
              <a:t>extermity  </a:t>
            </a:r>
            <a:r>
              <a:rPr sz="2650" dirty="0">
                <a:latin typeface="RobotoRegular"/>
                <a:cs typeface="RobotoRegular"/>
              </a:rPr>
              <a:t>with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-5" dirty="0">
                <a:latin typeface="RobotoRegular"/>
                <a:cs typeface="RobotoRegular"/>
              </a:rPr>
              <a:t>vascular </a:t>
            </a:r>
            <a:r>
              <a:rPr sz="2650" spc="5" dirty="0">
                <a:latin typeface="RobotoRegular"/>
                <a:cs typeface="RobotoRegular"/>
              </a:rPr>
              <a:t>access is </a:t>
            </a:r>
            <a:r>
              <a:rPr sz="2650" spc="-5" dirty="0">
                <a:latin typeface="RobotoRegular"/>
                <a:cs typeface="RobotoRegular"/>
              </a:rPr>
              <a:t>not </a:t>
            </a:r>
            <a:r>
              <a:rPr sz="2650" spc="-15" dirty="0">
                <a:latin typeface="RobotoRegular"/>
                <a:cs typeface="RobotoRegular"/>
              </a:rPr>
              <a:t>used </a:t>
            </a:r>
            <a:r>
              <a:rPr sz="2650" spc="5" dirty="0">
                <a:latin typeface="RobotoRegular"/>
                <a:cs typeface="RobotoRegular"/>
              </a:rPr>
              <a:t>to </a:t>
            </a:r>
            <a:r>
              <a:rPr sz="2650" spc="-15" dirty="0">
                <a:latin typeface="RobotoRegular"/>
                <a:cs typeface="RobotoRegular"/>
              </a:rPr>
              <a:t>measure </a:t>
            </a:r>
            <a:r>
              <a:rPr sz="2650" spc="-155" dirty="0">
                <a:latin typeface="RobotoRegular"/>
                <a:cs typeface="RobotoRegular"/>
              </a:rPr>
              <a:t>BP, </a:t>
            </a:r>
            <a:r>
              <a:rPr sz="2650" spc="-15" dirty="0">
                <a:latin typeface="RobotoRegular"/>
                <a:cs typeface="RobotoRegular"/>
              </a:rPr>
              <a:t>tight  </a:t>
            </a:r>
            <a:r>
              <a:rPr sz="2650" spc="-20" dirty="0">
                <a:latin typeface="RobotoRegular"/>
                <a:cs typeface="RobotoRegular"/>
              </a:rPr>
              <a:t>dressings, </a:t>
            </a:r>
            <a:r>
              <a:rPr sz="2650" spc="-10" dirty="0">
                <a:latin typeface="RobotoRegular"/>
                <a:cs typeface="RobotoRegular"/>
              </a:rPr>
              <a:t>restraints </a:t>
            </a:r>
            <a:r>
              <a:rPr sz="2650" spc="10" dirty="0">
                <a:latin typeface="RobotoRegular"/>
                <a:cs typeface="RobotoRegular"/>
              </a:rPr>
              <a:t>or</a:t>
            </a:r>
            <a:r>
              <a:rPr sz="2650" spc="15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jewellery.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1961" y="2424814"/>
            <a:ext cx="8982710" cy="187896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488315" marR="564515" indent="-476250">
              <a:lnSpc>
                <a:spcPct val="96300"/>
              </a:lnSpc>
              <a:spcBef>
                <a:spcPts val="245"/>
              </a:spcBef>
              <a:tabLst>
                <a:tab pos="488315" algn="l"/>
              </a:tabLst>
            </a:pPr>
            <a:r>
              <a:rPr sz="3750" spc="30" baseline="3333" dirty="0">
                <a:latin typeface="RobotoRegular"/>
                <a:cs typeface="RobotoRegular"/>
              </a:rPr>
              <a:t>–	</a:t>
            </a:r>
            <a:r>
              <a:rPr sz="2500" spc="15" dirty="0">
                <a:latin typeface="RobotoRegular"/>
                <a:cs typeface="RobotoRegular"/>
              </a:rPr>
              <a:t>Assess </a:t>
            </a:r>
            <a:r>
              <a:rPr sz="2500" spc="10" dirty="0">
                <a:latin typeface="RobotoRegular"/>
                <a:cs typeface="RobotoRegular"/>
              </a:rPr>
              <a:t>for </a:t>
            </a:r>
            <a:r>
              <a:rPr sz="2500" spc="40" dirty="0">
                <a:latin typeface="RobotoRegular"/>
                <a:cs typeface="RobotoRegular"/>
              </a:rPr>
              <a:t>thrill </a:t>
            </a:r>
            <a:r>
              <a:rPr sz="2500" spc="5" dirty="0">
                <a:latin typeface="RobotoRegular"/>
                <a:cs typeface="RobotoRegular"/>
              </a:rPr>
              <a:t>or </a:t>
            </a:r>
            <a:r>
              <a:rPr sz="2500" spc="30" dirty="0">
                <a:latin typeface="RobotoRegular"/>
                <a:cs typeface="RobotoRegular"/>
              </a:rPr>
              <a:t>bruit </a:t>
            </a:r>
            <a:r>
              <a:rPr sz="2500" spc="5" dirty="0">
                <a:latin typeface="RobotoRegular"/>
                <a:cs typeface="RobotoRegular"/>
              </a:rPr>
              <a:t>every </a:t>
            </a:r>
            <a:r>
              <a:rPr sz="2500" spc="20" dirty="0">
                <a:latin typeface="RobotoRegular"/>
                <a:cs typeface="RobotoRegular"/>
              </a:rPr>
              <a:t>8 </a:t>
            </a:r>
            <a:r>
              <a:rPr sz="2500" spc="35" dirty="0">
                <a:latin typeface="RobotoRegular"/>
                <a:cs typeface="RobotoRegular"/>
              </a:rPr>
              <a:t>hrs </a:t>
            </a:r>
            <a:r>
              <a:rPr sz="2500" dirty="0">
                <a:latin typeface="RobotoRegular"/>
                <a:cs typeface="RobotoRegular"/>
              </a:rPr>
              <a:t>over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15" dirty="0">
                <a:latin typeface="RobotoRegular"/>
                <a:cs typeface="RobotoRegular"/>
              </a:rPr>
              <a:t>venous  </a:t>
            </a:r>
            <a:r>
              <a:rPr sz="2500" spc="20" dirty="0">
                <a:latin typeface="RobotoRegular"/>
                <a:cs typeface="RobotoRegular"/>
              </a:rPr>
              <a:t>access </a:t>
            </a:r>
            <a:r>
              <a:rPr sz="2500" spc="25" dirty="0">
                <a:latin typeface="RobotoRegular"/>
                <a:cs typeface="RobotoRegular"/>
              </a:rPr>
              <a:t>site. </a:t>
            </a:r>
            <a:r>
              <a:rPr sz="2500" spc="20" dirty="0">
                <a:latin typeface="RobotoRegular"/>
                <a:cs typeface="RobotoRegular"/>
              </a:rPr>
              <a:t>Absence will </a:t>
            </a:r>
            <a:r>
              <a:rPr sz="2500" spc="40" dirty="0">
                <a:latin typeface="RobotoRegular"/>
                <a:cs typeface="RobotoRegular"/>
              </a:rPr>
              <a:t>indicate </a:t>
            </a:r>
            <a:r>
              <a:rPr sz="2500" spc="30" dirty="0">
                <a:latin typeface="RobotoRegular"/>
                <a:cs typeface="RobotoRegular"/>
              </a:rPr>
              <a:t>blockage </a:t>
            </a:r>
            <a:r>
              <a:rPr sz="2500" spc="5" dirty="0">
                <a:latin typeface="RobotoRegular"/>
                <a:cs typeface="RobotoRegular"/>
              </a:rPr>
              <a:t>or </a:t>
            </a:r>
            <a:r>
              <a:rPr sz="2500" spc="35" dirty="0">
                <a:latin typeface="RobotoRegular"/>
                <a:cs typeface="RobotoRegular"/>
              </a:rPr>
              <a:t>clotting.  </a:t>
            </a:r>
            <a:r>
              <a:rPr sz="2500" spc="15" dirty="0">
                <a:latin typeface="RobotoRegular"/>
                <a:cs typeface="RobotoRegular"/>
              </a:rPr>
              <a:t>Observe </a:t>
            </a:r>
            <a:r>
              <a:rPr sz="2500" spc="10" dirty="0">
                <a:latin typeface="RobotoRegular"/>
                <a:cs typeface="RobotoRegular"/>
              </a:rPr>
              <a:t>for </a:t>
            </a:r>
            <a:r>
              <a:rPr sz="2500" spc="30" dirty="0">
                <a:latin typeface="RobotoRegular"/>
                <a:cs typeface="RobotoRegular"/>
              </a:rPr>
              <a:t>signs </a:t>
            </a:r>
            <a:r>
              <a:rPr sz="2500" spc="20" dirty="0">
                <a:latin typeface="RobotoRegular"/>
                <a:cs typeface="RobotoRegular"/>
              </a:rPr>
              <a:t>&amp; symptoms </a:t>
            </a:r>
            <a:r>
              <a:rPr sz="2500" spc="5" dirty="0">
                <a:latin typeface="RobotoRegular"/>
                <a:cs typeface="RobotoRegular"/>
              </a:rPr>
              <a:t>of </a:t>
            </a:r>
            <a:r>
              <a:rPr sz="2500" spc="25" dirty="0">
                <a:latin typeface="RobotoRegular"/>
                <a:cs typeface="RobotoRegular"/>
              </a:rPr>
              <a:t>infection </a:t>
            </a:r>
            <a:r>
              <a:rPr sz="2500" spc="20" dirty="0">
                <a:latin typeface="RobotoRegular"/>
                <a:cs typeface="RobotoRegular"/>
              </a:rPr>
              <a:t>–</a:t>
            </a:r>
            <a:r>
              <a:rPr sz="2500" spc="265" dirty="0">
                <a:latin typeface="RobotoRegular"/>
                <a:cs typeface="RobotoRegular"/>
              </a:rPr>
              <a:t> </a:t>
            </a:r>
            <a:r>
              <a:rPr sz="2500" spc="15" dirty="0">
                <a:latin typeface="RobotoRegular"/>
                <a:cs typeface="RobotoRegular"/>
              </a:rPr>
              <a:t>redness,</a:t>
            </a:r>
            <a:endParaRPr sz="2500">
              <a:latin typeface="RobotoRegular"/>
              <a:cs typeface="RobotoRegular"/>
            </a:endParaRPr>
          </a:p>
          <a:p>
            <a:pPr marL="488315">
              <a:lnSpc>
                <a:spcPts val="2645"/>
              </a:lnSpc>
            </a:pPr>
            <a:r>
              <a:rPr sz="2500" spc="25" dirty="0">
                <a:latin typeface="RobotoRegular"/>
                <a:cs typeface="RobotoRegular"/>
              </a:rPr>
              <a:t>swelling, </a:t>
            </a:r>
            <a:r>
              <a:rPr sz="2500" spc="40" dirty="0">
                <a:latin typeface="RobotoRegular"/>
                <a:cs typeface="RobotoRegular"/>
              </a:rPr>
              <a:t>drainage </a:t>
            </a:r>
            <a:r>
              <a:rPr sz="2500" spc="20" dirty="0">
                <a:latin typeface="RobotoRegular"/>
                <a:cs typeface="RobotoRegular"/>
              </a:rPr>
              <a:t>from </a:t>
            </a:r>
            <a:r>
              <a:rPr sz="2500" spc="5" dirty="0">
                <a:latin typeface="RobotoRegular"/>
                <a:cs typeface="RobotoRegular"/>
              </a:rPr>
              <a:t>exit </a:t>
            </a:r>
            <a:r>
              <a:rPr sz="2500" spc="25" dirty="0">
                <a:latin typeface="RobotoRegular"/>
                <a:cs typeface="RobotoRegular"/>
              </a:rPr>
              <a:t>site, </a:t>
            </a:r>
            <a:r>
              <a:rPr sz="2500" dirty="0">
                <a:latin typeface="RobotoRegular"/>
                <a:cs typeface="RobotoRegular"/>
              </a:rPr>
              <a:t>fever </a:t>
            </a:r>
            <a:r>
              <a:rPr sz="2500" spc="20" dirty="0">
                <a:latin typeface="RobotoRegular"/>
                <a:cs typeface="RobotoRegular"/>
              </a:rPr>
              <a:t>&amp;</a:t>
            </a:r>
            <a:r>
              <a:rPr sz="2500" spc="254" dirty="0">
                <a:latin typeface="RobotoRegular"/>
                <a:cs typeface="RobotoRegular"/>
              </a:rPr>
              <a:t> </a:t>
            </a:r>
            <a:r>
              <a:rPr sz="2500" spc="35" dirty="0">
                <a:latin typeface="RobotoRegular"/>
                <a:cs typeface="RobotoRegular"/>
              </a:rPr>
              <a:t>chills.</a:t>
            </a:r>
            <a:endParaRPr sz="2500">
              <a:latin typeface="RobotoRegular"/>
              <a:cs typeface="RobotoRegular"/>
            </a:endParaRPr>
          </a:p>
          <a:p>
            <a:pPr marL="488315">
              <a:lnSpc>
                <a:spcPct val="100000"/>
              </a:lnSpc>
              <a:spcBef>
                <a:spcPts val="130"/>
              </a:spcBef>
            </a:pPr>
            <a:r>
              <a:rPr sz="2500" spc="15" dirty="0">
                <a:latin typeface="RobotoRegular"/>
                <a:cs typeface="RobotoRegular"/>
              </a:rPr>
              <a:t>Assess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35" dirty="0">
                <a:latin typeface="RobotoRegular"/>
                <a:cs typeface="RobotoRegular"/>
              </a:rPr>
              <a:t>integrity </a:t>
            </a:r>
            <a:r>
              <a:rPr sz="2500" spc="5" dirty="0">
                <a:latin typeface="RobotoRegular"/>
                <a:cs typeface="RobotoRegular"/>
              </a:rPr>
              <a:t>of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25" dirty="0">
                <a:latin typeface="RobotoRegular"/>
                <a:cs typeface="RobotoRegular"/>
              </a:rPr>
              <a:t>dressing </a:t>
            </a:r>
            <a:r>
              <a:rPr sz="2500" spc="20" dirty="0">
                <a:latin typeface="RobotoRegular"/>
                <a:cs typeface="RobotoRegular"/>
              </a:rPr>
              <a:t>&amp; </a:t>
            </a:r>
            <a:r>
              <a:rPr sz="2500" spc="35" dirty="0">
                <a:latin typeface="RobotoRegular"/>
                <a:cs typeface="RobotoRegular"/>
              </a:rPr>
              <a:t>change </a:t>
            </a:r>
            <a:r>
              <a:rPr sz="2500" spc="30" dirty="0">
                <a:latin typeface="RobotoRegular"/>
                <a:cs typeface="RobotoRegular"/>
              </a:rPr>
              <a:t>it </a:t>
            </a:r>
            <a:r>
              <a:rPr sz="2500" spc="40" dirty="0">
                <a:latin typeface="RobotoRegular"/>
                <a:cs typeface="RobotoRegular"/>
              </a:rPr>
              <a:t>as</a:t>
            </a:r>
            <a:r>
              <a:rPr sz="2500" spc="185" dirty="0">
                <a:latin typeface="RobotoRegular"/>
                <a:cs typeface="RobotoRegular"/>
              </a:rPr>
              <a:t> </a:t>
            </a:r>
            <a:r>
              <a:rPr sz="2500" spc="10" dirty="0">
                <a:latin typeface="RobotoRegular"/>
                <a:cs typeface="RobotoRegular"/>
              </a:rPr>
              <a:t>needed.</a:t>
            </a:r>
            <a:endParaRPr sz="2500">
              <a:latin typeface="RobotoRegular"/>
              <a:cs typeface="RobotoRegular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286" y="247858"/>
            <a:ext cx="904875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10" dirty="0"/>
              <a:t>KIDNEY/ </a:t>
            </a:r>
            <a:r>
              <a:rPr sz="4300" spc="-15" dirty="0"/>
              <a:t>RENAL</a:t>
            </a:r>
            <a:r>
              <a:rPr sz="4300" spc="10" dirty="0"/>
              <a:t> </a:t>
            </a:r>
            <a:r>
              <a:rPr sz="4300" spc="-50" dirty="0"/>
              <a:t>TRANSPLANTATION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302188" y="1185144"/>
            <a:ext cx="9389110" cy="6099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629"/>
              </a:lnSpc>
              <a:spcBef>
                <a:spcPts val="135"/>
              </a:spcBef>
            </a:pPr>
            <a:r>
              <a:rPr sz="3050" spc="5" dirty="0">
                <a:latin typeface="RobotoRegular"/>
                <a:cs typeface="RobotoRegular"/>
              </a:rPr>
              <a:t>Deﬁnition:</a:t>
            </a:r>
            <a:endParaRPr sz="3050">
              <a:latin typeface="RobotoRegular"/>
              <a:cs typeface="RobotoRegular"/>
            </a:endParaRPr>
          </a:p>
          <a:p>
            <a:pPr marL="222250" marR="71755" indent="-210185">
              <a:lnSpc>
                <a:spcPts val="3090"/>
              </a:lnSpc>
              <a:spcBef>
                <a:spcPts val="145"/>
              </a:spcBef>
              <a:buSzPct val="101886"/>
              <a:buChar char="•"/>
              <a:tabLst>
                <a:tab pos="222885" algn="l"/>
              </a:tabLst>
            </a:pPr>
            <a:r>
              <a:rPr sz="2650" spc="-5" dirty="0">
                <a:latin typeface="RobotoRegular"/>
                <a:cs typeface="RobotoRegular"/>
              </a:rPr>
              <a:t>A </a:t>
            </a:r>
            <a:r>
              <a:rPr sz="2650" spc="-15" dirty="0">
                <a:latin typeface="RobotoRegular"/>
                <a:cs typeface="RobotoRegular"/>
              </a:rPr>
              <a:t>surgical </a:t>
            </a:r>
            <a:r>
              <a:rPr sz="2650" dirty="0">
                <a:latin typeface="RobotoRegular"/>
                <a:cs typeface="RobotoRegular"/>
              </a:rPr>
              <a:t>procedure </a:t>
            </a:r>
            <a:r>
              <a:rPr sz="2650" spc="-10" dirty="0">
                <a:latin typeface="RobotoRegular"/>
                <a:cs typeface="RobotoRegular"/>
              </a:rPr>
              <a:t>performed </a:t>
            </a:r>
            <a:r>
              <a:rPr sz="2650" spc="5" dirty="0">
                <a:latin typeface="RobotoRegular"/>
                <a:cs typeface="RobotoRegular"/>
              </a:rPr>
              <a:t>to </a:t>
            </a:r>
            <a:r>
              <a:rPr sz="2650" spc="-5" dirty="0">
                <a:latin typeface="RobotoRegular"/>
                <a:cs typeface="RobotoRegular"/>
              </a:rPr>
              <a:t>replace a </a:t>
            </a:r>
            <a:r>
              <a:rPr sz="2650" dirty="0">
                <a:latin typeface="RobotoRegular"/>
                <a:cs typeface="RobotoRegular"/>
              </a:rPr>
              <a:t>diseased </a:t>
            </a:r>
            <a:r>
              <a:rPr sz="2650" spc="5" dirty="0">
                <a:latin typeface="RobotoRegular"/>
                <a:cs typeface="RobotoRegular"/>
              </a:rPr>
              <a:t>kidney  </a:t>
            </a:r>
            <a:r>
              <a:rPr sz="2650" dirty="0">
                <a:latin typeface="RobotoRegular"/>
                <a:cs typeface="RobotoRegular"/>
              </a:rPr>
              <a:t>with </a:t>
            </a:r>
            <a:r>
              <a:rPr sz="2650" spc="-5" dirty="0">
                <a:latin typeface="RobotoRegular"/>
                <a:cs typeface="RobotoRegular"/>
              </a:rPr>
              <a:t>a healthy</a:t>
            </a:r>
            <a:r>
              <a:rPr sz="2650" spc="-60" dirty="0">
                <a:latin typeface="RobotoRegular"/>
                <a:cs typeface="RobotoRegular"/>
              </a:rPr>
              <a:t> </a:t>
            </a:r>
            <a:r>
              <a:rPr sz="2650" spc="-20" dirty="0">
                <a:latin typeface="RobotoRegular"/>
                <a:cs typeface="RobotoRegular"/>
              </a:rPr>
              <a:t>kidney.</a:t>
            </a:r>
            <a:endParaRPr sz="2650">
              <a:latin typeface="RobotoRegular"/>
              <a:cs typeface="RobotoRegular"/>
            </a:endParaRPr>
          </a:p>
          <a:p>
            <a:pPr marL="222250" indent="-210185">
              <a:lnSpc>
                <a:spcPts val="2945"/>
              </a:lnSpc>
              <a:buSzPct val="101886"/>
              <a:buChar char="•"/>
              <a:tabLst>
                <a:tab pos="222885" algn="l"/>
                <a:tab pos="600075" algn="l"/>
              </a:tabLst>
            </a:pPr>
            <a:r>
              <a:rPr sz="2650" spc="20" dirty="0">
                <a:latin typeface="RobotoRegular"/>
                <a:cs typeface="RobotoRegular"/>
              </a:rPr>
              <a:t>It	</a:t>
            </a:r>
            <a:r>
              <a:rPr sz="2650" spc="15" dirty="0">
                <a:latin typeface="RobotoRegular"/>
                <a:cs typeface="RobotoRegular"/>
              </a:rPr>
              <a:t>involves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-15" dirty="0">
                <a:latin typeface="RobotoRegular"/>
                <a:cs typeface="RobotoRegular"/>
              </a:rPr>
              <a:t>surgical </a:t>
            </a:r>
            <a:r>
              <a:rPr sz="2650" spc="-5" dirty="0">
                <a:latin typeface="RobotoRegular"/>
                <a:cs typeface="RobotoRegular"/>
              </a:rPr>
              <a:t>attachment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5" dirty="0">
                <a:latin typeface="RobotoRegular"/>
                <a:cs typeface="RobotoRegular"/>
              </a:rPr>
              <a:t>a </a:t>
            </a:r>
            <a:r>
              <a:rPr sz="2650" spc="-10" dirty="0">
                <a:latin typeface="RobotoRegular"/>
                <a:cs typeface="RobotoRegular"/>
              </a:rPr>
              <a:t>functioning </a:t>
            </a:r>
            <a:r>
              <a:rPr sz="2650" spc="-20" dirty="0">
                <a:latin typeface="RobotoRegular"/>
                <a:cs typeface="RobotoRegular"/>
              </a:rPr>
              <a:t>kidney,</a:t>
            </a:r>
            <a:r>
              <a:rPr sz="2650" spc="65" dirty="0">
                <a:latin typeface="RobotoRegular"/>
                <a:cs typeface="RobotoRegular"/>
              </a:rPr>
              <a:t> </a:t>
            </a:r>
            <a:r>
              <a:rPr sz="2650" spc="10" dirty="0">
                <a:latin typeface="RobotoRegular"/>
                <a:cs typeface="RobotoRegular"/>
              </a:rPr>
              <a:t>or</a:t>
            </a:r>
            <a:endParaRPr sz="2650">
              <a:latin typeface="RobotoRegular"/>
              <a:cs typeface="RobotoRegular"/>
            </a:endParaRPr>
          </a:p>
          <a:p>
            <a:pPr marL="222250" marR="234315">
              <a:lnSpc>
                <a:spcPts val="3090"/>
              </a:lnSpc>
              <a:spcBef>
                <a:spcPts val="130"/>
              </a:spcBef>
            </a:pPr>
            <a:r>
              <a:rPr sz="2650" spc="-20" dirty="0">
                <a:latin typeface="RobotoRegular"/>
                <a:cs typeface="RobotoRegular"/>
              </a:rPr>
              <a:t>graft, </a:t>
            </a:r>
            <a:r>
              <a:rPr sz="2650" spc="-10" dirty="0">
                <a:latin typeface="RobotoRegular"/>
                <a:cs typeface="RobotoRegular"/>
              </a:rPr>
              <a:t>from </a:t>
            </a:r>
            <a:r>
              <a:rPr sz="2650" spc="-5" dirty="0">
                <a:latin typeface="RobotoRegular"/>
                <a:cs typeface="RobotoRegular"/>
              </a:rPr>
              <a:t>a </a:t>
            </a:r>
            <a:r>
              <a:rPr sz="2650" spc="10" dirty="0">
                <a:latin typeface="RobotoRegular"/>
                <a:cs typeface="RobotoRegular"/>
              </a:rPr>
              <a:t>donor </a:t>
            </a:r>
            <a:r>
              <a:rPr sz="2650" spc="5" dirty="0">
                <a:latin typeface="RobotoRegular"/>
                <a:cs typeface="RobotoRegular"/>
              </a:rPr>
              <a:t>to </a:t>
            </a:r>
            <a:r>
              <a:rPr sz="2650" spc="-5" dirty="0">
                <a:latin typeface="RobotoRegular"/>
                <a:cs typeface="RobotoRegular"/>
              </a:rPr>
              <a:t>a </a:t>
            </a:r>
            <a:r>
              <a:rPr sz="2650" spc="-10" dirty="0">
                <a:latin typeface="RobotoRegular"/>
                <a:cs typeface="RobotoRegular"/>
              </a:rPr>
              <a:t>patient </a:t>
            </a:r>
            <a:r>
              <a:rPr sz="2650" dirty="0">
                <a:latin typeface="RobotoRegular"/>
                <a:cs typeface="RobotoRegular"/>
              </a:rPr>
              <a:t>with </a:t>
            </a:r>
            <a:r>
              <a:rPr sz="2650" spc="-5" dirty="0">
                <a:latin typeface="RobotoRegular"/>
                <a:cs typeface="RobotoRegular"/>
              </a:rPr>
              <a:t>end-stage </a:t>
            </a:r>
            <a:r>
              <a:rPr sz="2650" spc="-10" dirty="0">
                <a:latin typeface="RobotoRegular"/>
                <a:cs typeface="RobotoRegular"/>
              </a:rPr>
              <a:t>renal </a:t>
            </a:r>
            <a:r>
              <a:rPr sz="2650" spc="-5" dirty="0">
                <a:latin typeface="RobotoRegular"/>
                <a:cs typeface="RobotoRegular"/>
              </a:rPr>
              <a:t>disease  (ESRD).</a:t>
            </a:r>
            <a:endParaRPr sz="2650">
              <a:latin typeface="RobotoRegular"/>
              <a:cs typeface="RobotoRegular"/>
            </a:endParaRPr>
          </a:p>
          <a:p>
            <a:pPr marL="12700">
              <a:lnSpc>
                <a:spcPts val="2990"/>
              </a:lnSpc>
              <a:tabLst>
                <a:tab pos="2055495" algn="l"/>
              </a:tabLst>
            </a:pPr>
            <a:r>
              <a:rPr sz="2650" spc="-5" dirty="0">
                <a:latin typeface="RobotoRegular"/>
                <a:cs typeface="RobotoRegular"/>
              </a:rPr>
              <a:t>History</a:t>
            </a:r>
            <a:r>
              <a:rPr sz="2650" spc="-35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:</a:t>
            </a:r>
            <a:r>
              <a:rPr sz="2650" spc="30" dirty="0">
                <a:latin typeface="RobotoRegular"/>
                <a:cs typeface="RobotoRegular"/>
              </a:rPr>
              <a:t> </a:t>
            </a:r>
            <a:r>
              <a:rPr sz="2650" spc="-25" dirty="0">
                <a:latin typeface="RobotoRegular"/>
                <a:cs typeface="RobotoRegular"/>
              </a:rPr>
              <a:t>The	</a:t>
            </a:r>
            <a:r>
              <a:rPr sz="2650" spc="-20" dirty="0">
                <a:latin typeface="RobotoRegular"/>
                <a:cs typeface="RobotoRegular"/>
              </a:rPr>
              <a:t>First </a:t>
            </a:r>
            <a:r>
              <a:rPr sz="2650" spc="-15" dirty="0">
                <a:latin typeface="RobotoRegular"/>
                <a:cs typeface="RobotoRegular"/>
              </a:rPr>
              <a:t>successful </a:t>
            </a:r>
            <a:r>
              <a:rPr sz="2650" spc="-20" dirty="0">
                <a:latin typeface="RobotoRegular"/>
                <a:cs typeface="RobotoRegular"/>
              </a:rPr>
              <a:t>transplant </a:t>
            </a:r>
            <a:r>
              <a:rPr sz="2650" spc="-5" dirty="0">
                <a:latin typeface="RobotoRegular"/>
                <a:cs typeface="RobotoRegular"/>
              </a:rPr>
              <a:t>–</a:t>
            </a:r>
            <a:r>
              <a:rPr sz="2650" spc="140" dirty="0">
                <a:latin typeface="RobotoRegular"/>
                <a:cs typeface="RobotoRegular"/>
              </a:rPr>
              <a:t> </a:t>
            </a:r>
            <a:r>
              <a:rPr sz="2650" spc="-45" dirty="0">
                <a:latin typeface="RobotoRegular"/>
                <a:cs typeface="RobotoRegular"/>
              </a:rPr>
              <a:t>1954</a:t>
            </a:r>
            <a:endParaRPr sz="2650">
              <a:latin typeface="RobotoRegular"/>
              <a:cs typeface="RobotoRegular"/>
            </a:endParaRPr>
          </a:p>
          <a:p>
            <a:pPr marL="12700">
              <a:lnSpc>
                <a:spcPts val="3195"/>
              </a:lnSpc>
              <a:spcBef>
                <a:spcPts val="2360"/>
              </a:spcBef>
            </a:pPr>
            <a:r>
              <a:rPr sz="2850" spc="5" dirty="0">
                <a:latin typeface="RobotoRegular"/>
                <a:cs typeface="RobotoRegular"/>
              </a:rPr>
              <a:t>Sources </a:t>
            </a:r>
            <a:r>
              <a:rPr sz="2850" spc="15" dirty="0">
                <a:latin typeface="RobotoRegular"/>
                <a:cs typeface="RobotoRegular"/>
              </a:rPr>
              <a:t>of</a:t>
            </a:r>
            <a:r>
              <a:rPr sz="2850" spc="-155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kidney</a:t>
            </a:r>
            <a:endParaRPr sz="2850">
              <a:latin typeface="RobotoRegular"/>
              <a:cs typeface="RobotoRegular"/>
            </a:endParaRPr>
          </a:p>
          <a:p>
            <a:pPr marL="222250" indent="-210185">
              <a:lnSpc>
                <a:spcPts val="2745"/>
              </a:lnSpc>
              <a:buSzPct val="101886"/>
              <a:buChar char="•"/>
              <a:tabLst>
                <a:tab pos="222885" algn="l"/>
              </a:tabLst>
            </a:pPr>
            <a:r>
              <a:rPr sz="2650" spc="15" dirty="0">
                <a:latin typeface="RobotoRegular"/>
                <a:cs typeface="RobotoRegular"/>
              </a:rPr>
              <a:t>Deceased-donor </a:t>
            </a:r>
            <a:r>
              <a:rPr sz="2650" spc="-5" dirty="0">
                <a:latin typeface="RobotoRegular"/>
                <a:cs typeface="RobotoRegular"/>
              </a:rPr>
              <a:t>(formerly </a:t>
            </a:r>
            <a:r>
              <a:rPr sz="2650" spc="-10" dirty="0">
                <a:latin typeface="RobotoRegular"/>
                <a:cs typeface="RobotoRegular"/>
              </a:rPr>
              <a:t>known as </a:t>
            </a:r>
            <a:r>
              <a:rPr sz="2650" spc="10" dirty="0">
                <a:latin typeface="RobotoRegular"/>
                <a:cs typeface="RobotoRegular"/>
              </a:rPr>
              <a:t>cadaveric </a:t>
            </a:r>
            <a:r>
              <a:rPr sz="2650" spc="-20" dirty="0">
                <a:latin typeface="RobotoRegular"/>
                <a:cs typeface="RobotoRegular"/>
              </a:rPr>
              <a:t>)</a:t>
            </a:r>
            <a:r>
              <a:rPr sz="2650" spc="-75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kidneys</a:t>
            </a:r>
            <a:endParaRPr sz="2650">
              <a:latin typeface="RobotoRegular"/>
              <a:cs typeface="RobotoRegular"/>
            </a:endParaRPr>
          </a:p>
          <a:p>
            <a:pPr marL="222250" marR="882650" indent="-210185">
              <a:lnSpc>
                <a:spcPts val="2750"/>
              </a:lnSpc>
              <a:spcBef>
                <a:spcPts val="235"/>
              </a:spcBef>
              <a:buSzPct val="101886"/>
              <a:buChar char="•"/>
              <a:tabLst>
                <a:tab pos="222885" algn="l"/>
                <a:tab pos="1341755" algn="l"/>
              </a:tabLst>
            </a:pPr>
            <a:r>
              <a:rPr sz="2650" spc="5" dirty="0">
                <a:latin typeface="RobotoRegular"/>
                <a:cs typeface="RobotoRegular"/>
              </a:rPr>
              <a:t>Living </a:t>
            </a:r>
            <a:r>
              <a:rPr sz="2650" spc="-20" dirty="0">
                <a:latin typeface="RobotoRegular"/>
                <a:cs typeface="RobotoRegular"/>
              </a:rPr>
              <a:t>transplant </a:t>
            </a:r>
            <a:r>
              <a:rPr sz="2650" spc="30" dirty="0">
                <a:latin typeface="RobotoRegular"/>
                <a:cs typeface="RobotoRegular"/>
              </a:rPr>
              <a:t>/Live </a:t>
            </a:r>
            <a:r>
              <a:rPr sz="2650" spc="10" dirty="0">
                <a:latin typeface="RobotoRegular"/>
                <a:cs typeface="RobotoRegular"/>
              </a:rPr>
              <a:t>donor </a:t>
            </a:r>
            <a:r>
              <a:rPr sz="2650" spc="-5" dirty="0">
                <a:latin typeface="RobotoRegular"/>
                <a:cs typeface="RobotoRegular"/>
              </a:rPr>
              <a:t>kidneys </a:t>
            </a:r>
            <a:r>
              <a:rPr sz="2650" spc="10" dirty="0">
                <a:latin typeface="RobotoRegular"/>
                <a:cs typeface="RobotoRegular"/>
              </a:rPr>
              <a:t>on ABO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dirty="0">
                <a:latin typeface="RobotoRegular"/>
                <a:cs typeface="RobotoRegular"/>
              </a:rPr>
              <a:t>cross  </a:t>
            </a:r>
            <a:r>
              <a:rPr sz="2650" spc="5" dirty="0">
                <a:latin typeface="RobotoRegular"/>
                <a:cs typeface="RobotoRegular"/>
              </a:rPr>
              <a:t>match	</a:t>
            </a:r>
            <a:r>
              <a:rPr sz="2650" spc="-10" dirty="0">
                <a:latin typeface="RobotoRegular"/>
                <a:cs typeface="RobotoRegular"/>
              </a:rPr>
              <a:t>from </a:t>
            </a:r>
            <a:r>
              <a:rPr sz="2650" spc="5" dirty="0">
                <a:latin typeface="RobotoRegular"/>
                <a:cs typeface="RobotoRegular"/>
              </a:rPr>
              <a:t>close relatives, </a:t>
            </a:r>
            <a:r>
              <a:rPr sz="2650" dirty="0">
                <a:latin typeface="RobotoRegular"/>
                <a:cs typeface="RobotoRegular"/>
              </a:rPr>
              <a:t>friends </a:t>
            </a:r>
            <a:r>
              <a:rPr sz="2650" spc="10" dirty="0">
                <a:latin typeface="RobotoRegular"/>
                <a:cs typeface="RobotoRegular"/>
              </a:rPr>
              <a:t>or</a:t>
            </a:r>
            <a:r>
              <a:rPr sz="2650" spc="-5" dirty="0">
                <a:latin typeface="RobotoRegular"/>
                <a:cs typeface="RobotoRegular"/>
              </a:rPr>
              <a:t> </a:t>
            </a:r>
            <a:r>
              <a:rPr sz="2650" spc="5" dirty="0">
                <a:latin typeface="RobotoRegular"/>
                <a:cs typeface="RobotoRegular"/>
              </a:rPr>
              <a:t>non-related</a:t>
            </a:r>
            <a:endParaRPr sz="26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RobotoRegular"/>
              <a:buChar char="•"/>
            </a:pPr>
            <a:endParaRPr sz="2350">
              <a:latin typeface="RobotoRegular"/>
              <a:cs typeface="RobotoRegular"/>
            </a:endParaRPr>
          </a:p>
          <a:p>
            <a:pPr marL="12700">
              <a:lnSpc>
                <a:spcPts val="2965"/>
              </a:lnSpc>
            </a:pPr>
            <a:r>
              <a:rPr sz="2650" spc="-5" dirty="0">
                <a:latin typeface="RobotoRegular"/>
                <a:cs typeface="RobotoRegular"/>
              </a:rPr>
              <a:t>Eligible</a:t>
            </a:r>
            <a:r>
              <a:rPr sz="2650" spc="30" dirty="0">
                <a:latin typeface="RobotoRegular"/>
                <a:cs typeface="RobotoRegular"/>
              </a:rPr>
              <a:t> </a:t>
            </a:r>
            <a:r>
              <a:rPr sz="2650" dirty="0">
                <a:latin typeface="RobotoRegular"/>
                <a:cs typeface="RobotoRegular"/>
              </a:rPr>
              <a:t>Patients</a:t>
            </a:r>
            <a:endParaRPr sz="2650">
              <a:latin typeface="RobotoRegular"/>
              <a:cs typeface="RobotoRegular"/>
            </a:endParaRPr>
          </a:p>
          <a:p>
            <a:pPr marL="222250" marR="536575" indent="-210185">
              <a:lnSpc>
                <a:spcPts val="2750"/>
              </a:lnSpc>
              <a:spcBef>
                <a:spcPts val="235"/>
              </a:spcBef>
              <a:buSzPct val="101886"/>
              <a:buChar char="•"/>
              <a:tabLst>
                <a:tab pos="222885" algn="l"/>
              </a:tabLst>
            </a:pPr>
            <a:r>
              <a:rPr sz="2650" spc="-5" dirty="0">
                <a:latin typeface="RobotoRegular"/>
                <a:cs typeface="RobotoRegular"/>
              </a:rPr>
              <a:t>Patient </a:t>
            </a:r>
            <a:r>
              <a:rPr sz="2650" spc="-25" dirty="0">
                <a:latin typeface="RobotoRegular"/>
                <a:cs typeface="RobotoRegular"/>
              </a:rPr>
              <a:t>must </a:t>
            </a:r>
            <a:r>
              <a:rPr sz="2650" spc="-5" dirty="0">
                <a:latin typeface="RobotoRegular"/>
                <a:cs typeface="RobotoRegular"/>
              </a:rPr>
              <a:t>have </a:t>
            </a:r>
            <a:r>
              <a:rPr sz="2650" spc="20" dirty="0">
                <a:latin typeface="RobotoRegular"/>
                <a:cs typeface="RobotoRegular"/>
              </a:rPr>
              <a:t>evidence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dirty="0">
                <a:latin typeface="RobotoRegular"/>
                <a:cs typeface="RobotoRegular"/>
              </a:rPr>
              <a:t>ESRD </a:t>
            </a:r>
            <a:r>
              <a:rPr sz="2650" spc="5" dirty="0">
                <a:latin typeface="RobotoRegular"/>
                <a:cs typeface="RobotoRegular"/>
              </a:rPr>
              <a:t>deﬁned </a:t>
            </a:r>
            <a:r>
              <a:rPr sz="2650" spc="-10" dirty="0">
                <a:latin typeface="RobotoRegular"/>
                <a:cs typeface="RobotoRegular"/>
              </a:rPr>
              <a:t>as </a:t>
            </a:r>
            <a:r>
              <a:rPr sz="2650" spc="-5" dirty="0">
                <a:latin typeface="RobotoRegular"/>
                <a:cs typeface="RobotoRegular"/>
              </a:rPr>
              <a:t>current </a:t>
            </a:r>
            <a:r>
              <a:rPr sz="2650" spc="10" dirty="0">
                <a:latin typeface="RobotoRegular"/>
                <a:cs typeface="RobotoRegular"/>
              </a:rPr>
              <a:t>or  </a:t>
            </a:r>
            <a:r>
              <a:rPr sz="2650" spc="-5" dirty="0">
                <a:latin typeface="RobotoRegular"/>
                <a:cs typeface="RobotoRegular"/>
              </a:rPr>
              <a:t>impending dialysis</a:t>
            </a:r>
            <a:r>
              <a:rPr sz="2650" spc="-90" dirty="0">
                <a:latin typeface="RobotoRegular"/>
                <a:cs typeface="RobotoRegular"/>
              </a:rPr>
              <a:t> </a:t>
            </a:r>
            <a:r>
              <a:rPr sz="2650" spc="5" dirty="0">
                <a:latin typeface="RobotoRegular"/>
                <a:cs typeface="RobotoRegular"/>
              </a:rPr>
              <a:t>dependency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352" y="848182"/>
            <a:ext cx="197485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3050" spc="-95" dirty="0"/>
              <a:t>In</a:t>
            </a:r>
            <a:r>
              <a:rPr sz="7275" spc="-142" baseline="13172" dirty="0"/>
              <a:t>.</a:t>
            </a:r>
            <a:r>
              <a:rPr sz="3050" spc="-95" dirty="0"/>
              <a:t>dications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96052" y="1542255"/>
            <a:ext cx="5631180" cy="226441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840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Glomerulonephritis</a:t>
            </a:r>
            <a:r>
              <a:rPr sz="3050" spc="-40" dirty="0">
                <a:latin typeface="RobotoRegular"/>
                <a:cs typeface="RobotoRegular"/>
              </a:rPr>
              <a:t> </a:t>
            </a:r>
            <a:r>
              <a:rPr sz="3050" spc="40" dirty="0">
                <a:latin typeface="RobotoRegular"/>
                <a:cs typeface="RobotoRegular"/>
              </a:rPr>
              <a:t>(55%)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Diabetic </a:t>
            </a:r>
            <a:r>
              <a:rPr sz="3050" dirty="0">
                <a:latin typeface="RobotoRegular"/>
                <a:cs typeface="RobotoRegular"/>
              </a:rPr>
              <a:t>nephropathy</a:t>
            </a:r>
            <a:r>
              <a:rPr sz="3050" spc="-20" dirty="0">
                <a:latin typeface="RobotoRegular"/>
                <a:cs typeface="RobotoRegular"/>
              </a:rPr>
              <a:t> </a:t>
            </a:r>
            <a:r>
              <a:rPr sz="3050" spc="40" dirty="0">
                <a:latin typeface="RobotoRegular"/>
                <a:cs typeface="RobotoRegular"/>
              </a:rPr>
              <a:t>(20-30%)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50"/>
              </a:spcBef>
              <a:buChar char="•"/>
              <a:tabLst>
                <a:tab pos="264795" algn="l"/>
              </a:tabLst>
            </a:pPr>
            <a:r>
              <a:rPr sz="3050" spc="-10" dirty="0">
                <a:latin typeface="RobotoRegular"/>
                <a:cs typeface="RobotoRegular"/>
              </a:rPr>
              <a:t>Chronic </a:t>
            </a:r>
            <a:r>
              <a:rPr sz="3050" spc="10" dirty="0">
                <a:latin typeface="RobotoRegular"/>
                <a:cs typeface="RobotoRegular"/>
              </a:rPr>
              <a:t>pyelonephritis</a:t>
            </a:r>
            <a:r>
              <a:rPr sz="3050" spc="20" dirty="0">
                <a:latin typeface="RobotoRegular"/>
                <a:cs typeface="RobotoRegular"/>
              </a:rPr>
              <a:t> </a:t>
            </a:r>
            <a:r>
              <a:rPr sz="3050" spc="40" dirty="0">
                <a:latin typeface="RobotoRegular"/>
                <a:cs typeface="RobotoRegular"/>
              </a:rPr>
              <a:t>(8%)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Polycystic kidney </a:t>
            </a:r>
            <a:r>
              <a:rPr sz="3050" spc="5" dirty="0">
                <a:latin typeface="RobotoRegular"/>
                <a:cs typeface="RobotoRegular"/>
              </a:rPr>
              <a:t>disease</a:t>
            </a:r>
            <a:r>
              <a:rPr sz="3050" spc="45" dirty="0">
                <a:latin typeface="RobotoRegular"/>
                <a:cs typeface="RobotoRegular"/>
              </a:rPr>
              <a:t> </a:t>
            </a:r>
            <a:r>
              <a:rPr sz="3050" spc="40" dirty="0">
                <a:latin typeface="RobotoRegular"/>
                <a:cs typeface="RobotoRegular"/>
              </a:rPr>
              <a:t>(5%)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170" y="400388"/>
            <a:ext cx="306832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-5" dirty="0"/>
              <a:t>Contraindications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344170" y="665854"/>
            <a:ext cx="9099550" cy="3869054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650"/>
              </a:spcBef>
              <a:buChar char="•"/>
              <a:tabLst>
                <a:tab pos="264795" algn="l"/>
              </a:tabLst>
            </a:pPr>
            <a:r>
              <a:rPr sz="3050" spc="-140" dirty="0">
                <a:latin typeface="RobotoRegular"/>
                <a:cs typeface="RobotoRegular"/>
              </a:rPr>
              <a:t>A</a:t>
            </a:r>
            <a:r>
              <a:rPr sz="7275" spc="-209" baseline="2863" dirty="0">
                <a:latin typeface="RobotoRegular"/>
                <a:cs typeface="RobotoRegular"/>
              </a:rPr>
              <a:t>.</a:t>
            </a:r>
            <a:r>
              <a:rPr sz="3050" spc="-140" dirty="0">
                <a:latin typeface="RobotoRegular"/>
                <a:cs typeface="RobotoRegular"/>
              </a:rPr>
              <a:t>ctive, </a:t>
            </a:r>
            <a:r>
              <a:rPr sz="3050" spc="20" dirty="0">
                <a:latin typeface="RobotoRegular"/>
                <a:cs typeface="RobotoRegular"/>
              </a:rPr>
              <a:t>Systemic</a:t>
            </a:r>
            <a:r>
              <a:rPr sz="3050" spc="254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malignancy.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790"/>
              </a:spcBef>
              <a:buChar char="•"/>
              <a:tabLst>
                <a:tab pos="264795" algn="l"/>
                <a:tab pos="5707380" algn="l"/>
              </a:tabLst>
            </a:pPr>
            <a:r>
              <a:rPr sz="3050" spc="25" dirty="0">
                <a:latin typeface="RobotoRegular"/>
                <a:cs typeface="RobotoRegular"/>
              </a:rPr>
              <a:t>Active</a:t>
            </a:r>
            <a:r>
              <a:rPr sz="3050" spc="4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infection</a:t>
            </a:r>
            <a:r>
              <a:rPr sz="3050" spc="-1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Seropositivity,	</a:t>
            </a:r>
            <a:r>
              <a:rPr sz="3050" dirty="0">
                <a:latin typeface="RobotoRegular"/>
                <a:cs typeface="RobotoRegular"/>
              </a:rPr>
              <a:t>i.e., </a:t>
            </a:r>
            <a:r>
              <a:rPr sz="3050" spc="-55" dirty="0">
                <a:latin typeface="RobotoRegular"/>
                <a:cs typeface="RobotoRegular"/>
              </a:rPr>
              <a:t>HIV, </a:t>
            </a:r>
            <a:r>
              <a:rPr sz="3050" spc="15" dirty="0">
                <a:latin typeface="RobotoRegular"/>
                <a:cs typeface="RobotoRegular"/>
              </a:rPr>
              <a:t>Hepatitis </a:t>
            </a:r>
            <a:r>
              <a:rPr sz="3050" spc="20" dirty="0">
                <a:latin typeface="RobotoRegular"/>
                <a:cs typeface="RobotoRegular"/>
              </a:rPr>
              <a:t>B  Noncompliant</a:t>
            </a:r>
            <a:r>
              <a:rPr sz="3050" spc="-1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patient</a:t>
            </a:r>
            <a:endParaRPr sz="3050">
              <a:latin typeface="RobotoRegular"/>
              <a:cs typeface="RobotoRegular"/>
            </a:endParaRPr>
          </a:p>
          <a:p>
            <a:pPr marL="264160" marR="335280" indent="-252095">
              <a:lnSpc>
                <a:spcPts val="3310"/>
              </a:lnSpc>
              <a:spcBef>
                <a:spcPts val="1095"/>
              </a:spcBef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Cancer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15" dirty="0">
                <a:latin typeface="RobotoRegular"/>
                <a:cs typeface="RobotoRegular"/>
              </a:rPr>
              <a:t>which </a:t>
            </a:r>
            <a:r>
              <a:rPr sz="3050" spc="10" dirty="0">
                <a:latin typeface="RobotoRegular"/>
                <a:cs typeface="RobotoRegular"/>
              </a:rPr>
              <a:t>immunosuppression </a:t>
            </a:r>
            <a:r>
              <a:rPr sz="3050" spc="25" dirty="0">
                <a:latin typeface="RobotoRegular"/>
                <a:cs typeface="RobotoRegular"/>
              </a:rPr>
              <a:t>may</a:t>
            </a:r>
            <a:r>
              <a:rPr sz="3050" spc="-24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enable  </a:t>
            </a:r>
            <a:r>
              <a:rPr sz="3050" spc="10" dirty="0">
                <a:latin typeface="RobotoRegular"/>
                <a:cs typeface="RobotoRegular"/>
              </a:rPr>
              <a:t>tumor</a:t>
            </a:r>
            <a:r>
              <a:rPr sz="3050" spc="-4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growth.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690"/>
              </a:spcBef>
              <a:buChar char="•"/>
              <a:tabLst>
                <a:tab pos="264795" algn="l"/>
              </a:tabLst>
            </a:pPr>
            <a:r>
              <a:rPr sz="3050" spc="-10" dirty="0">
                <a:latin typeface="RobotoRegular"/>
                <a:cs typeface="RobotoRegular"/>
              </a:rPr>
              <a:t>Cirrhosis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264795" algn="l"/>
              </a:tabLst>
            </a:pPr>
            <a:r>
              <a:rPr sz="3050" spc="25" dirty="0">
                <a:latin typeface="RobotoRegular"/>
                <a:cs typeface="RobotoRegular"/>
              </a:rPr>
              <a:t>Active </a:t>
            </a:r>
            <a:r>
              <a:rPr sz="3050" spc="10" dirty="0">
                <a:latin typeface="RobotoRegular"/>
                <a:cs typeface="RobotoRegular"/>
              </a:rPr>
              <a:t>mental illness </a:t>
            </a:r>
            <a:r>
              <a:rPr sz="3050" spc="15" dirty="0">
                <a:latin typeface="RobotoRegular"/>
                <a:cs typeface="RobotoRegular"/>
              </a:rPr>
              <a:t>or </a:t>
            </a:r>
            <a:r>
              <a:rPr sz="3050" spc="-5" dirty="0">
                <a:latin typeface="RobotoRegular"/>
                <a:cs typeface="RobotoRegular"/>
              </a:rPr>
              <a:t>substance</a:t>
            </a:r>
            <a:r>
              <a:rPr sz="3050" spc="-45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abuse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091" y="51949"/>
            <a:ext cx="6480175" cy="12541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 marR="5080">
              <a:lnSpc>
                <a:spcPts val="4520"/>
              </a:lnSpc>
              <a:spcBef>
                <a:spcPts val="780"/>
              </a:spcBef>
            </a:pPr>
            <a:r>
              <a:rPr sz="4300" spc="-10" dirty="0"/>
              <a:t>Preoperative </a:t>
            </a:r>
            <a:r>
              <a:rPr sz="4300" spc="-20" dirty="0"/>
              <a:t>preparation </a:t>
            </a:r>
            <a:r>
              <a:rPr sz="4300" dirty="0"/>
              <a:t>&amp;  </a:t>
            </a:r>
            <a:r>
              <a:rPr sz="4300" spc="5" dirty="0"/>
              <a:t>management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288196" y="1579197"/>
            <a:ext cx="9577705" cy="559308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36220" marR="387350" indent="-224154">
              <a:lnSpc>
                <a:spcPts val="2860"/>
              </a:lnSpc>
              <a:spcBef>
                <a:spcPts val="565"/>
              </a:spcBef>
              <a:buSzPct val="101818"/>
              <a:buChar char="•"/>
              <a:tabLst>
                <a:tab pos="236854" algn="l"/>
              </a:tabLst>
            </a:pPr>
            <a:r>
              <a:rPr sz="2750" dirty="0">
                <a:latin typeface="RobotoRegular"/>
                <a:cs typeface="RobotoRegular"/>
              </a:rPr>
              <a:t>A </a:t>
            </a:r>
            <a:r>
              <a:rPr sz="2750" spc="-10" dirty="0">
                <a:latin typeface="RobotoRegular"/>
                <a:cs typeface="RobotoRegular"/>
              </a:rPr>
              <a:t>complete </a:t>
            </a:r>
            <a:r>
              <a:rPr sz="2750" spc="10" dirty="0">
                <a:latin typeface="RobotoRegular"/>
                <a:cs typeface="RobotoRegular"/>
              </a:rPr>
              <a:t>physical </a:t>
            </a:r>
            <a:r>
              <a:rPr sz="2750" spc="-5" dirty="0">
                <a:latin typeface="RobotoRegular"/>
                <a:cs typeface="RobotoRegular"/>
              </a:rPr>
              <a:t>examination is </a:t>
            </a:r>
            <a:r>
              <a:rPr sz="2750" spc="-20" dirty="0">
                <a:latin typeface="RobotoRegular"/>
                <a:cs typeface="RobotoRegular"/>
              </a:rPr>
              <a:t>performed </a:t>
            </a:r>
            <a:r>
              <a:rPr sz="2750" spc="20" dirty="0">
                <a:latin typeface="RobotoRegular"/>
                <a:cs typeface="RobotoRegular"/>
              </a:rPr>
              <a:t>and  </a:t>
            </a:r>
            <a:r>
              <a:rPr sz="2750" spc="-10" dirty="0">
                <a:latin typeface="RobotoRegular"/>
                <a:cs typeface="RobotoRegular"/>
              </a:rPr>
              <a:t>treatment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spc="20" dirty="0">
                <a:latin typeface="RobotoRegular"/>
                <a:cs typeface="RobotoRegular"/>
              </a:rPr>
              <a:t>any </a:t>
            </a:r>
            <a:r>
              <a:rPr sz="2750" spc="-5" dirty="0">
                <a:latin typeface="RobotoRegular"/>
                <a:cs typeface="RobotoRegular"/>
              </a:rPr>
              <a:t>infections </a:t>
            </a:r>
            <a:r>
              <a:rPr sz="2750" spc="-15" dirty="0">
                <a:latin typeface="RobotoRegular"/>
                <a:cs typeface="RobotoRegular"/>
              </a:rPr>
              <a:t>or </a:t>
            </a:r>
            <a:r>
              <a:rPr sz="2750" spc="-10" dirty="0">
                <a:latin typeface="RobotoRegular"/>
                <a:cs typeface="RobotoRegular"/>
              </a:rPr>
              <a:t>conditions </a:t>
            </a:r>
            <a:r>
              <a:rPr sz="2750" spc="10" dirty="0">
                <a:latin typeface="RobotoRegular"/>
                <a:cs typeface="RobotoRegular"/>
              </a:rPr>
              <a:t>that </a:t>
            </a:r>
            <a:r>
              <a:rPr sz="2750" spc="-5" dirty="0">
                <a:latin typeface="RobotoRegular"/>
                <a:cs typeface="RobotoRegular"/>
              </a:rPr>
              <a:t>could</a:t>
            </a:r>
            <a:r>
              <a:rPr sz="2750" spc="-125" dirty="0">
                <a:latin typeface="RobotoRegular"/>
                <a:cs typeface="RobotoRegular"/>
              </a:rPr>
              <a:t> </a:t>
            </a:r>
            <a:r>
              <a:rPr sz="2750" spc="15" dirty="0">
                <a:latin typeface="RobotoRegular"/>
                <a:cs typeface="RobotoRegular"/>
              </a:rPr>
              <a:t>cause  </a:t>
            </a:r>
            <a:r>
              <a:rPr sz="2750" spc="-5" dirty="0">
                <a:latin typeface="RobotoRegular"/>
                <a:cs typeface="RobotoRegular"/>
              </a:rPr>
              <a:t>complications </a:t>
            </a:r>
            <a:r>
              <a:rPr sz="2750" spc="5" dirty="0">
                <a:latin typeface="RobotoRegular"/>
                <a:cs typeface="RobotoRegular"/>
              </a:rPr>
              <a:t>after</a:t>
            </a:r>
            <a:r>
              <a:rPr sz="2750" spc="-80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transplant.</a:t>
            </a:r>
            <a:endParaRPr sz="2750">
              <a:latin typeface="RobotoRegular"/>
              <a:cs typeface="RobotoRegular"/>
            </a:endParaRPr>
          </a:p>
          <a:p>
            <a:pPr marL="236220" marR="148590" indent="-224154">
              <a:lnSpc>
                <a:spcPts val="2420"/>
              </a:lnSpc>
              <a:spcBef>
                <a:spcPts val="1075"/>
              </a:spcBef>
              <a:buChar char="•"/>
              <a:tabLst>
                <a:tab pos="236854" algn="l"/>
              </a:tabLst>
            </a:pPr>
            <a:r>
              <a:rPr sz="2400" dirty="0">
                <a:latin typeface="RobotoRegular"/>
                <a:cs typeface="RobotoRegular"/>
              </a:rPr>
              <a:t>The </a:t>
            </a:r>
            <a:r>
              <a:rPr sz="2400" spc="15" dirty="0">
                <a:latin typeface="RobotoRegular"/>
                <a:cs typeface="RobotoRegular"/>
              </a:rPr>
              <a:t>donor </a:t>
            </a:r>
            <a:r>
              <a:rPr sz="2400" dirty="0">
                <a:latin typeface="RobotoRegular"/>
                <a:cs typeface="RobotoRegular"/>
              </a:rPr>
              <a:t>should </a:t>
            </a:r>
            <a:r>
              <a:rPr sz="2400" spc="-10" dirty="0">
                <a:latin typeface="RobotoRegular"/>
                <a:cs typeface="RobotoRegular"/>
              </a:rPr>
              <a:t>be </a:t>
            </a:r>
            <a:r>
              <a:rPr sz="2400" dirty="0">
                <a:latin typeface="RobotoRegular"/>
                <a:cs typeface="RobotoRegular"/>
              </a:rPr>
              <a:t>under </a:t>
            </a:r>
            <a:r>
              <a:rPr sz="2400" spc="-10" dirty="0">
                <a:latin typeface="RobotoRegular"/>
                <a:cs typeface="RobotoRegular"/>
              </a:rPr>
              <a:t>55 </a:t>
            </a:r>
            <a:r>
              <a:rPr sz="2400" spc="-5" dirty="0">
                <a:latin typeface="RobotoRegular"/>
                <a:cs typeface="RobotoRegular"/>
              </a:rPr>
              <a:t>years </a:t>
            </a:r>
            <a:r>
              <a:rPr sz="2400" spc="5" dirty="0">
                <a:latin typeface="RobotoRegular"/>
                <a:cs typeface="RobotoRegular"/>
              </a:rPr>
              <a:t>with </a:t>
            </a:r>
            <a:r>
              <a:rPr sz="2400" dirty="0">
                <a:latin typeface="RobotoRegular"/>
                <a:cs typeface="RobotoRegular"/>
              </a:rPr>
              <a:t>normal renal </a:t>
            </a:r>
            <a:r>
              <a:rPr sz="2400" spc="15" dirty="0">
                <a:latin typeface="RobotoRegular"/>
                <a:cs typeface="RobotoRegular"/>
              </a:rPr>
              <a:t>function </a:t>
            </a:r>
            <a:r>
              <a:rPr sz="2400" spc="5" dirty="0">
                <a:latin typeface="RobotoRegular"/>
                <a:cs typeface="RobotoRegular"/>
              </a:rPr>
              <a:t>and  </a:t>
            </a:r>
            <a:r>
              <a:rPr sz="2400" dirty="0">
                <a:latin typeface="RobotoRegular"/>
                <a:cs typeface="RobotoRegular"/>
              </a:rPr>
              <a:t>no </a:t>
            </a:r>
            <a:r>
              <a:rPr sz="2400" spc="15" dirty="0">
                <a:latin typeface="RobotoRegular"/>
                <a:cs typeface="RobotoRegular"/>
              </a:rPr>
              <a:t>evidence </a:t>
            </a:r>
            <a:r>
              <a:rPr sz="2400" spc="30" dirty="0">
                <a:latin typeface="RobotoRegular"/>
                <a:cs typeface="RobotoRegular"/>
              </a:rPr>
              <a:t>of </a:t>
            </a:r>
            <a:r>
              <a:rPr sz="2400" spc="-5" dirty="0">
                <a:latin typeface="RobotoRegular"/>
                <a:cs typeface="RobotoRegular"/>
              </a:rPr>
              <a:t>cardiac </a:t>
            </a:r>
            <a:r>
              <a:rPr sz="2400" spc="30" dirty="0">
                <a:latin typeface="RobotoRegular"/>
                <a:cs typeface="RobotoRegular"/>
              </a:rPr>
              <a:t>or </a:t>
            </a:r>
            <a:r>
              <a:rPr sz="2400" spc="-5" dirty="0">
                <a:latin typeface="RobotoRegular"/>
                <a:cs typeface="RobotoRegular"/>
              </a:rPr>
              <a:t>hepatic diseases, </a:t>
            </a:r>
            <a:r>
              <a:rPr sz="2400" spc="5" dirty="0">
                <a:latin typeface="RobotoRegular"/>
                <a:cs typeface="RobotoRegular"/>
              </a:rPr>
              <a:t>prolonged</a:t>
            </a:r>
            <a:r>
              <a:rPr sz="2400" spc="-270" dirty="0">
                <a:latin typeface="RobotoRegular"/>
                <a:cs typeface="RobotoRegular"/>
              </a:rPr>
              <a:t> </a:t>
            </a:r>
            <a:r>
              <a:rPr sz="2400" spc="5" dirty="0">
                <a:latin typeface="RobotoRegular"/>
                <a:cs typeface="RobotoRegular"/>
              </a:rPr>
              <a:t>hypertension,  any </a:t>
            </a:r>
            <a:r>
              <a:rPr sz="2400" spc="10" dirty="0">
                <a:latin typeface="RobotoRegular"/>
                <a:cs typeface="RobotoRegular"/>
              </a:rPr>
              <a:t>infectious </a:t>
            </a:r>
            <a:r>
              <a:rPr sz="2400" spc="30" dirty="0">
                <a:latin typeface="RobotoRegular"/>
                <a:cs typeface="RobotoRegular"/>
              </a:rPr>
              <a:t>or </a:t>
            </a:r>
            <a:r>
              <a:rPr sz="2400" spc="5" dirty="0">
                <a:latin typeface="RobotoRegular"/>
                <a:cs typeface="RobotoRegular"/>
              </a:rPr>
              <a:t>communicable </a:t>
            </a:r>
            <a:r>
              <a:rPr sz="2400" dirty="0">
                <a:latin typeface="RobotoRegular"/>
                <a:cs typeface="RobotoRegular"/>
              </a:rPr>
              <a:t>disease, </a:t>
            </a:r>
            <a:r>
              <a:rPr sz="2400" spc="-5" dirty="0">
                <a:latin typeface="RobotoRegular"/>
                <a:cs typeface="RobotoRegular"/>
              </a:rPr>
              <a:t>abdominal </a:t>
            </a:r>
            <a:r>
              <a:rPr sz="2400" spc="30" dirty="0">
                <a:latin typeface="RobotoRegular"/>
                <a:cs typeface="RobotoRegular"/>
              </a:rPr>
              <a:t>or </a:t>
            </a:r>
            <a:r>
              <a:rPr sz="2400" spc="-5" dirty="0">
                <a:latin typeface="RobotoRegular"/>
                <a:cs typeface="RobotoRegular"/>
              </a:rPr>
              <a:t>kidney  </a:t>
            </a:r>
            <a:r>
              <a:rPr sz="2400" spc="-10" dirty="0">
                <a:latin typeface="RobotoRegular"/>
                <a:cs typeface="RobotoRegular"/>
              </a:rPr>
              <a:t>trauma.</a:t>
            </a:r>
            <a:endParaRPr sz="240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6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750" u="heavy" spc="-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Blood</a:t>
            </a:r>
            <a:r>
              <a:rPr sz="2750" u="heavy" spc="-4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750" u="heavy" spc="-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tests</a:t>
            </a:r>
            <a:endParaRPr sz="2750">
              <a:latin typeface="RobotoRegular"/>
              <a:cs typeface="RobotoRegular"/>
            </a:endParaRPr>
          </a:p>
          <a:p>
            <a:pPr marL="236220" marR="5080" indent="-224154">
              <a:lnSpc>
                <a:spcPts val="2860"/>
              </a:lnSpc>
              <a:spcBef>
                <a:spcPts val="1035"/>
              </a:spcBef>
              <a:buSzPct val="101818"/>
              <a:buChar char="•"/>
              <a:tabLst>
                <a:tab pos="236854" algn="l"/>
              </a:tabLst>
            </a:pPr>
            <a:r>
              <a:rPr sz="2750" spc="-5" dirty="0">
                <a:latin typeface="RobotoRegular"/>
                <a:cs typeface="RobotoRegular"/>
              </a:rPr>
              <a:t>Blood </a:t>
            </a:r>
            <a:r>
              <a:rPr sz="2750" spc="-10" dirty="0">
                <a:latin typeface="RobotoRegular"/>
                <a:cs typeface="RobotoRegular"/>
              </a:rPr>
              <a:t>chemistries </a:t>
            </a:r>
            <a:r>
              <a:rPr sz="2750" dirty="0">
                <a:latin typeface="RobotoRegular"/>
                <a:cs typeface="RobotoRegular"/>
              </a:rPr>
              <a:t>- </a:t>
            </a:r>
            <a:r>
              <a:rPr sz="2750" spc="-10" dirty="0">
                <a:latin typeface="RobotoRegular"/>
                <a:cs typeface="RobotoRegular"/>
              </a:rPr>
              <a:t>serum </a:t>
            </a:r>
            <a:r>
              <a:rPr sz="2750" spc="-5" dirty="0">
                <a:latin typeface="RobotoRegular"/>
                <a:cs typeface="RobotoRegular"/>
              </a:rPr>
              <a:t>creatinine, </a:t>
            </a:r>
            <a:r>
              <a:rPr sz="2750" spc="-20" dirty="0">
                <a:latin typeface="RobotoRegular"/>
                <a:cs typeface="RobotoRegular"/>
              </a:rPr>
              <a:t>electrolytes </a:t>
            </a:r>
            <a:r>
              <a:rPr sz="2750" spc="15" dirty="0">
                <a:latin typeface="RobotoRegular"/>
                <a:cs typeface="RobotoRegular"/>
              </a:rPr>
              <a:t>(such </a:t>
            </a:r>
            <a:r>
              <a:rPr sz="2750" spc="20" dirty="0">
                <a:latin typeface="RobotoRegular"/>
                <a:cs typeface="RobotoRegular"/>
              </a:rPr>
              <a:t>as  </a:t>
            </a:r>
            <a:r>
              <a:rPr sz="2750" spc="-5" dirty="0">
                <a:latin typeface="RobotoRegular"/>
                <a:cs typeface="RobotoRegular"/>
              </a:rPr>
              <a:t>sodium </a:t>
            </a:r>
            <a:r>
              <a:rPr sz="2750" spc="20" dirty="0">
                <a:latin typeface="RobotoRegular"/>
                <a:cs typeface="RobotoRegular"/>
              </a:rPr>
              <a:t>and </a:t>
            </a:r>
            <a:r>
              <a:rPr sz="2750" spc="5" dirty="0">
                <a:latin typeface="RobotoRegular"/>
                <a:cs typeface="RobotoRegular"/>
              </a:rPr>
              <a:t>potassium), </a:t>
            </a:r>
            <a:r>
              <a:rPr sz="2750" spc="-15" dirty="0">
                <a:latin typeface="RobotoRegular"/>
                <a:cs typeface="RobotoRegular"/>
              </a:rPr>
              <a:t>cholesterol, </a:t>
            </a:r>
            <a:r>
              <a:rPr sz="2750" spc="20" dirty="0">
                <a:latin typeface="RobotoRegular"/>
                <a:cs typeface="RobotoRegular"/>
              </a:rPr>
              <a:t>and </a:t>
            </a:r>
            <a:r>
              <a:rPr sz="2750" spc="-15" dirty="0">
                <a:latin typeface="RobotoRegular"/>
                <a:cs typeface="RobotoRegular"/>
              </a:rPr>
              <a:t>liver </a:t>
            </a:r>
            <a:r>
              <a:rPr sz="2750" dirty="0">
                <a:latin typeface="RobotoRegular"/>
                <a:cs typeface="RobotoRegular"/>
              </a:rPr>
              <a:t>function</a:t>
            </a:r>
            <a:r>
              <a:rPr sz="2750" spc="-130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tests.</a:t>
            </a:r>
            <a:endParaRPr sz="2750">
              <a:latin typeface="RobotoRegular"/>
              <a:cs typeface="RobotoRegular"/>
            </a:endParaRPr>
          </a:p>
          <a:p>
            <a:pPr marL="236220">
              <a:lnSpc>
                <a:spcPts val="2850"/>
              </a:lnSpc>
            </a:pPr>
            <a:r>
              <a:rPr sz="2750" spc="-5" dirty="0">
                <a:latin typeface="RobotoRegular"/>
                <a:cs typeface="RobotoRegular"/>
              </a:rPr>
              <a:t>.liver</a:t>
            </a:r>
            <a:r>
              <a:rPr sz="2750" spc="-80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enzymes</a:t>
            </a:r>
            <a:endParaRPr sz="2750">
              <a:latin typeface="RobotoRegular"/>
              <a:cs typeface="RobotoRegular"/>
            </a:endParaRPr>
          </a:p>
          <a:p>
            <a:pPr marL="236220" marR="389890" indent="-224154">
              <a:lnSpc>
                <a:spcPts val="2860"/>
              </a:lnSpc>
              <a:spcBef>
                <a:spcPts val="1035"/>
              </a:spcBef>
              <a:buSzPct val="101818"/>
              <a:buChar char="•"/>
              <a:tabLst>
                <a:tab pos="236854" algn="l"/>
              </a:tabLst>
            </a:pPr>
            <a:r>
              <a:rPr sz="2750" spc="-10" dirty="0">
                <a:latin typeface="RobotoRegular"/>
                <a:cs typeface="RobotoRegular"/>
              </a:rPr>
              <a:t>Clotting </a:t>
            </a:r>
            <a:r>
              <a:rPr sz="2750" spc="-5" dirty="0">
                <a:latin typeface="RobotoRegular"/>
                <a:cs typeface="RobotoRegular"/>
              </a:rPr>
              <a:t>studies, </a:t>
            </a:r>
            <a:r>
              <a:rPr sz="2750" spc="5" dirty="0">
                <a:latin typeface="RobotoRegular"/>
                <a:cs typeface="RobotoRegular"/>
              </a:rPr>
              <a:t>such </a:t>
            </a:r>
            <a:r>
              <a:rPr sz="2750" spc="20" dirty="0">
                <a:latin typeface="RobotoRegular"/>
                <a:cs typeface="RobotoRegular"/>
              </a:rPr>
              <a:t>as </a:t>
            </a:r>
            <a:r>
              <a:rPr sz="2750" spc="-15" dirty="0">
                <a:latin typeface="RobotoRegular"/>
                <a:cs typeface="RobotoRegular"/>
              </a:rPr>
              <a:t>prothrombin </a:t>
            </a:r>
            <a:r>
              <a:rPr sz="2750" spc="-5" dirty="0">
                <a:latin typeface="RobotoRegular"/>
                <a:cs typeface="RobotoRegular"/>
              </a:rPr>
              <a:t>time </a:t>
            </a:r>
            <a:r>
              <a:rPr sz="2750" dirty="0">
                <a:latin typeface="RobotoRegular"/>
                <a:cs typeface="RobotoRegular"/>
              </a:rPr>
              <a:t>(pt) </a:t>
            </a:r>
            <a:r>
              <a:rPr sz="2750" spc="20" dirty="0">
                <a:latin typeface="RobotoRegular"/>
                <a:cs typeface="RobotoRegular"/>
              </a:rPr>
              <a:t>and </a:t>
            </a:r>
            <a:r>
              <a:rPr sz="2750" spc="15" dirty="0">
                <a:latin typeface="RobotoRegular"/>
                <a:cs typeface="RobotoRegular"/>
              </a:rPr>
              <a:t>partial  </a:t>
            </a:r>
            <a:r>
              <a:rPr sz="2750" spc="-5" dirty="0">
                <a:latin typeface="RobotoRegular"/>
                <a:cs typeface="RobotoRegular"/>
              </a:rPr>
              <a:t>thromboplastin time</a:t>
            </a:r>
            <a:r>
              <a:rPr sz="2750" spc="-50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(ptt)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030" y="768697"/>
            <a:ext cx="9528175" cy="6089015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302260" marR="125730" indent="-252095">
              <a:lnSpc>
                <a:spcPct val="76100"/>
              </a:lnSpc>
              <a:spcBef>
                <a:spcPts val="1490"/>
              </a:spcBef>
              <a:buChar char="•"/>
              <a:tabLst>
                <a:tab pos="302260" algn="l"/>
                <a:tab pos="302895" algn="l"/>
              </a:tabLst>
            </a:pPr>
            <a:r>
              <a:rPr sz="2650" spc="-145" dirty="0">
                <a:latin typeface="RobotoRegular"/>
                <a:cs typeface="RobotoRegular"/>
              </a:rPr>
              <a:t>M</a:t>
            </a:r>
            <a:r>
              <a:rPr sz="7275" spc="-217" baseline="5727" dirty="0">
                <a:latin typeface="RobotoRegular"/>
                <a:cs typeface="RobotoRegular"/>
              </a:rPr>
              <a:t>.</a:t>
            </a:r>
            <a:r>
              <a:rPr sz="2650" spc="-145" dirty="0">
                <a:latin typeface="RobotoRegular"/>
                <a:cs typeface="RobotoRegular"/>
              </a:rPr>
              <a:t>atching </a:t>
            </a:r>
            <a:r>
              <a:rPr sz="2650" spc="5" dirty="0">
                <a:latin typeface="RobotoRegular"/>
                <a:cs typeface="RobotoRegular"/>
              </a:rPr>
              <a:t>donors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spc="-5" dirty="0">
                <a:latin typeface="RobotoRegular"/>
                <a:cs typeface="RobotoRegular"/>
              </a:rPr>
              <a:t>receipints- </a:t>
            </a:r>
            <a:r>
              <a:rPr sz="2650" spc="-25" dirty="0">
                <a:latin typeface="RobotoRegular"/>
                <a:cs typeface="RobotoRegular"/>
              </a:rPr>
              <a:t>type </a:t>
            </a:r>
            <a:r>
              <a:rPr sz="2650" spc="20" dirty="0">
                <a:latin typeface="RobotoRegular"/>
                <a:cs typeface="RobotoRegular"/>
              </a:rPr>
              <a:t>A+, A-, </a:t>
            </a:r>
            <a:r>
              <a:rPr sz="2650" spc="10" dirty="0">
                <a:latin typeface="RobotoRegular"/>
                <a:cs typeface="RobotoRegular"/>
              </a:rPr>
              <a:t>B+, B-, </a:t>
            </a:r>
            <a:r>
              <a:rPr sz="2650" spc="15" dirty="0">
                <a:latin typeface="RobotoRegular"/>
                <a:cs typeface="RobotoRegular"/>
              </a:rPr>
              <a:t>AB+. AB-,  </a:t>
            </a:r>
            <a:r>
              <a:rPr sz="2650" spc="25" dirty="0">
                <a:latin typeface="RobotoRegular"/>
                <a:cs typeface="RobotoRegular"/>
              </a:rPr>
              <a:t>O+, </a:t>
            </a:r>
            <a:r>
              <a:rPr sz="2650" spc="10" dirty="0">
                <a:latin typeface="RobotoRegular"/>
                <a:cs typeface="RobotoRegular"/>
              </a:rPr>
              <a:t>or</a:t>
            </a:r>
            <a:r>
              <a:rPr sz="2650" spc="-5" dirty="0">
                <a:latin typeface="RobotoRegular"/>
                <a:cs typeface="RobotoRegular"/>
              </a:rPr>
              <a:t> </a:t>
            </a:r>
            <a:r>
              <a:rPr sz="2650" spc="20" dirty="0">
                <a:latin typeface="RobotoRegular"/>
                <a:cs typeface="RobotoRegular"/>
              </a:rPr>
              <a:t>O-</a:t>
            </a:r>
            <a:endParaRPr sz="2650">
              <a:latin typeface="RobotoRegular"/>
              <a:cs typeface="RobotoRegular"/>
            </a:endParaRPr>
          </a:p>
          <a:p>
            <a:pPr marL="302260" marR="706120" indent="-252095">
              <a:lnSpc>
                <a:spcPts val="2750"/>
              </a:lnSpc>
              <a:spcBef>
                <a:spcPts val="1125"/>
              </a:spcBef>
              <a:buChar char="•"/>
              <a:tabLst>
                <a:tab pos="302260" algn="l"/>
                <a:tab pos="302895" algn="l"/>
              </a:tabLst>
            </a:pPr>
            <a:r>
              <a:rPr sz="2650" spc="-20" dirty="0">
                <a:latin typeface="RobotoRegular"/>
                <a:cs typeface="RobotoRegular"/>
              </a:rPr>
              <a:t>Human </a:t>
            </a:r>
            <a:r>
              <a:rPr sz="2650" dirty="0">
                <a:latin typeface="RobotoRegular"/>
                <a:cs typeface="RobotoRegular"/>
              </a:rPr>
              <a:t>Leukocyte </a:t>
            </a:r>
            <a:r>
              <a:rPr sz="2650" spc="-5" dirty="0">
                <a:latin typeface="RobotoRegular"/>
                <a:cs typeface="RobotoRegular"/>
              </a:rPr>
              <a:t>Antigens </a:t>
            </a:r>
            <a:r>
              <a:rPr sz="2650" spc="-15" dirty="0">
                <a:latin typeface="RobotoRegular"/>
                <a:cs typeface="RobotoRegular"/>
              </a:rPr>
              <a:t>(HLA </a:t>
            </a:r>
            <a:r>
              <a:rPr sz="2650" spc="-20" dirty="0">
                <a:latin typeface="RobotoRegular"/>
                <a:cs typeface="RobotoRegular"/>
              </a:rPr>
              <a:t>) and </a:t>
            </a:r>
            <a:r>
              <a:rPr sz="2650" spc="-15" dirty="0">
                <a:latin typeface="RobotoRegular"/>
                <a:cs typeface="RobotoRegular"/>
              </a:rPr>
              <a:t>panel </a:t>
            </a:r>
            <a:r>
              <a:rPr sz="2650" spc="10" dirty="0">
                <a:latin typeface="RobotoRegular"/>
                <a:cs typeface="RobotoRegular"/>
              </a:rPr>
              <a:t>reactive  </a:t>
            </a:r>
            <a:r>
              <a:rPr sz="2650" spc="-5" dirty="0">
                <a:latin typeface="RobotoRegular"/>
                <a:cs typeface="RobotoRegular"/>
              </a:rPr>
              <a:t>antibody </a:t>
            </a:r>
            <a:r>
              <a:rPr sz="2650" dirty="0">
                <a:latin typeface="RobotoRegular"/>
                <a:cs typeface="RobotoRegular"/>
              </a:rPr>
              <a:t>(PRA)-determine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5" dirty="0">
                <a:latin typeface="RobotoRegular"/>
                <a:cs typeface="RobotoRegular"/>
              </a:rPr>
              <a:t>likelihood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5" dirty="0">
                <a:latin typeface="RobotoRegular"/>
                <a:cs typeface="RobotoRegular"/>
              </a:rPr>
              <a:t>success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10" dirty="0">
                <a:latin typeface="RobotoRegular"/>
                <a:cs typeface="RobotoRegular"/>
              </a:rPr>
              <a:t>an  </a:t>
            </a:r>
            <a:r>
              <a:rPr sz="2650" spc="-15" dirty="0">
                <a:latin typeface="RobotoRegular"/>
                <a:cs typeface="RobotoRegular"/>
              </a:rPr>
              <a:t>organ</a:t>
            </a:r>
            <a:r>
              <a:rPr sz="2650" spc="-30" dirty="0">
                <a:latin typeface="RobotoRegular"/>
                <a:cs typeface="RobotoRegular"/>
              </a:rPr>
              <a:t> </a:t>
            </a:r>
            <a:r>
              <a:rPr sz="2650" spc="-15" dirty="0">
                <a:latin typeface="RobotoRegular"/>
                <a:cs typeface="RobotoRegular"/>
              </a:rPr>
              <a:t>transplant.</a:t>
            </a:r>
            <a:endParaRPr sz="2650">
              <a:latin typeface="RobotoRegular"/>
              <a:cs typeface="RobotoRegular"/>
            </a:endParaRPr>
          </a:p>
          <a:p>
            <a:pPr marL="302260" indent="-252095">
              <a:lnSpc>
                <a:spcPct val="100000"/>
              </a:lnSpc>
              <a:spcBef>
                <a:spcPts val="665"/>
              </a:spcBef>
              <a:buChar char="•"/>
              <a:tabLst>
                <a:tab pos="302260" algn="l"/>
                <a:tab pos="302895" algn="l"/>
              </a:tabLst>
            </a:pPr>
            <a:r>
              <a:rPr sz="2650" spc="-25" dirty="0">
                <a:latin typeface="RobotoRegular"/>
                <a:cs typeface="RobotoRegular"/>
              </a:rPr>
              <a:t>The </a:t>
            </a:r>
            <a:r>
              <a:rPr sz="2650" spc="-15" dirty="0">
                <a:latin typeface="RobotoRegular"/>
                <a:cs typeface="RobotoRegular"/>
              </a:rPr>
              <a:t>higher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20" dirty="0">
                <a:latin typeface="RobotoRegular"/>
                <a:cs typeface="RobotoRegular"/>
              </a:rPr>
              <a:t>level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5" dirty="0">
                <a:latin typeface="RobotoRegular"/>
                <a:cs typeface="RobotoRegular"/>
              </a:rPr>
              <a:t>PRA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-15" dirty="0">
                <a:latin typeface="RobotoRegular"/>
                <a:cs typeface="RobotoRegular"/>
              </a:rPr>
              <a:t>higher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-15" dirty="0">
                <a:latin typeface="RobotoRegular"/>
                <a:cs typeface="RobotoRegular"/>
              </a:rPr>
              <a:t>failure</a:t>
            </a:r>
            <a:r>
              <a:rPr sz="2650" spc="254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rate</a:t>
            </a:r>
            <a:endParaRPr sz="26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4550">
              <a:latin typeface="RobotoRegular"/>
              <a:cs typeface="RobotoRegular"/>
            </a:endParaRPr>
          </a:p>
          <a:p>
            <a:pPr marL="302260" marR="935990" indent="-252095">
              <a:lnSpc>
                <a:spcPts val="3310"/>
              </a:lnSpc>
              <a:buChar char="•"/>
              <a:tabLst>
                <a:tab pos="302895" algn="l"/>
              </a:tabLst>
            </a:pPr>
            <a:r>
              <a:rPr sz="3050" spc="10" dirty="0">
                <a:latin typeface="RobotoRegular"/>
                <a:cs typeface="RobotoRegular"/>
              </a:rPr>
              <a:t>The success </a:t>
            </a:r>
            <a:r>
              <a:rPr sz="3050" spc="-40" dirty="0">
                <a:latin typeface="RobotoRegular"/>
                <a:cs typeface="RobotoRegular"/>
              </a:rPr>
              <a:t>rate </a:t>
            </a:r>
            <a:r>
              <a:rPr sz="3050" spc="5" dirty="0">
                <a:latin typeface="RobotoRegular"/>
                <a:cs typeface="RobotoRegular"/>
              </a:rPr>
              <a:t>increases </a:t>
            </a:r>
            <a:r>
              <a:rPr sz="3050" spc="20" dirty="0">
                <a:latin typeface="RobotoRegular"/>
                <a:cs typeface="RobotoRegular"/>
              </a:rPr>
              <a:t>if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kidney  </a:t>
            </a:r>
            <a:r>
              <a:rPr sz="3050" spc="-15" dirty="0">
                <a:latin typeface="RobotoRegular"/>
                <a:cs typeface="RobotoRegular"/>
              </a:rPr>
              <a:t>transplantation </a:t>
            </a:r>
            <a:r>
              <a:rPr sz="3050" spc="10" dirty="0">
                <a:latin typeface="RobotoRegular"/>
                <a:cs typeface="RobotoRegular"/>
              </a:rPr>
              <a:t>from </a:t>
            </a:r>
            <a:r>
              <a:rPr sz="3050" spc="15" dirty="0">
                <a:latin typeface="RobotoRegular"/>
                <a:cs typeface="RobotoRegular"/>
              </a:rPr>
              <a:t>a </a:t>
            </a:r>
            <a:r>
              <a:rPr sz="3050" spc="20" dirty="0">
                <a:latin typeface="RobotoRegular"/>
                <a:cs typeface="RobotoRegular"/>
              </a:rPr>
              <a:t>living </a:t>
            </a:r>
            <a:r>
              <a:rPr sz="3050" spc="10" dirty="0">
                <a:latin typeface="RobotoRegular"/>
                <a:cs typeface="RobotoRegular"/>
              </a:rPr>
              <a:t>donor </a:t>
            </a:r>
            <a:r>
              <a:rPr sz="3050" spc="20" dirty="0">
                <a:latin typeface="RobotoRegular"/>
                <a:cs typeface="RobotoRegular"/>
              </a:rPr>
              <a:t>is performed  before </a:t>
            </a:r>
            <a:r>
              <a:rPr sz="3050" spc="10" dirty="0">
                <a:latin typeface="RobotoRegular"/>
                <a:cs typeface="RobotoRegular"/>
              </a:rPr>
              <a:t>dialysis </a:t>
            </a:r>
            <a:r>
              <a:rPr sz="3050" spc="20" dirty="0">
                <a:latin typeface="RobotoRegular"/>
                <a:cs typeface="RobotoRegular"/>
              </a:rPr>
              <a:t>is</a:t>
            </a:r>
            <a:r>
              <a:rPr sz="3050" spc="-7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initiated</a:t>
            </a:r>
            <a:endParaRPr sz="3050">
              <a:latin typeface="RobotoRegular"/>
              <a:cs typeface="RobotoRegular"/>
            </a:endParaRPr>
          </a:p>
          <a:p>
            <a:pPr marL="302260" marR="17780" indent="-252095">
              <a:lnSpc>
                <a:spcPts val="3310"/>
              </a:lnSpc>
              <a:spcBef>
                <a:spcPts val="1090"/>
              </a:spcBef>
              <a:buChar char="•"/>
              <a:tabLst>
                <a:tab pos="302895" algn="l"/>
              </a:tabLst>
            </a:pPr>
            <a:r>
              <a:rPr sz="3050" spc="20" dirty="0">
                <a:latin typeface="RobotoRegular"/>
                <a:cs typeface="RobotoRegular"/>
              </a:rPr>
              <a:t>Hemodialysis is performed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5" dirty="0">
                <a:latin typeface="RobotoRegular"/>
                <a:cs typeface="RobotoRegular"/>
              </a:rPr>
              <a:t>day </a:t>
            </a:r>
            <a:r>
              <a:rPr sz="3050" spc="20" dirty="0">
                <a:latin typeface="RobotoRegular"/>
                <a:cs typeface="RobotoRegular"/>
              </a:rPr>
              <a:t>before </a:t>
            </a:r>
            <a:r>
              <a:rPr sz="3050" spc="-10" dirty="0">
                <a:latin typeface="RobotoRegular"/>
                <a:cs typeface="RobotoRegular"/>
              </a:rPr>
              <a:t>the  </a:t>
            </a:r>
            <a:r>
              <a:rPr sz="3050" spc="10" dirty="0">
                <a:latin typeface="RobotoRegular"/>
                <a:cs typeface="RobotoRegular"/>
              </a:rPr>
              <a:t>scheduled </a:t>
            </a:r>
            <a:r>
              <a:rPr sz="3050" spc="-15" dirty="0">
                <a:latin typeface="RobotoRegular"/>
                <a:cs typeface="RobotoRegular"/>
              </a:rPr>
              <a:t>transplantation </a:t>
            </a:r>
            <a:r>
              <a:rPr sz="3050" spc="10" dirty="0">
                <a:latin typeface="RobotoRegular"/>
                <a:cs typeface="RobotoRegular"/>
              </a:rPr>
              <a:t>procedure </a:t>
            </a:r>
            <a:r>
              <a:rPr sz="3050" spc="5" dirty="0">
                <a:latin typeface="RobotoRegular"/>
                <a:cs typeface="RobotoRegular"/>
              </a:rPr>
              <a:t>only </a:t>
            </a:r>
            <a:r>
              <a:rPr sz="3050" spc="20" dirty="0">
                <a:latin typeface="RobotoRegular"/>
                <a:cs typeface="RobotoRegular"/>
              </a:rPr>
              <a:t>if </a:t>
            </a:r>
            <a:r>
              <a:rPr sz="3050" spc="15" dirty="0">
                <a:latin typeface="RobotoRegular"/>
                <a:cs typeface="RobotoRegular"/>
              </a:rPr>
              <a:t>a </a:t>
            </a:r>
            <a:r>
              <a:rPr sz="3050" spc="10" dirty="0">
                <a:latin typeface="RobotoRegular"/>
                <a:cs typeface="RobotoRegular"/>
              </a:rPr>
              <a:t>dialysis  </a:t>
            </a:r>
            <a:r>
              <a:rPr sz="3050" spc="-10" dirty="0">
                <a:latin typeface="RobotoRegular"/>
                <a:cs typeface="RobotoRegular"/>
              </a:rPr>
              <a:t>routine had </a:t>
            </a:r>
            <a:r>
              <a:rPr sz="3050" spc="5" dirty="0">
                <a:latin typeface="RobotoRegular"/>
                <a:cs typeface="RobotoRegular"/>
              </a:rPr>
              <a:t>already </a:t>
            </a:r>
            <a:r>
              <a:rPr sz="3050" spc="35" dirty="0">
                <a:latin typeface="RobotoRegular"/>
                <a:cs typeface="RobotoRegular"/>
              </a:rPr>
              <a:t>been</a:t>
            </a:r>
            <a:r>
              <a:rPr sz="3050" spc="2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established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130" y="484350"/>
            <a:ext cx="486410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u="heavy" spc="10" dirty="0">
                <a:uFill>
                  <a:solidFill>
                    <a:srgbClr val="000000"/>
                  </a:solidFill>
                </a:uFill>
              </a:rPr>
              <a:t>Patient </a:t>
            </a:r>
            <a:r>
              <a:rPr sz="3050" u="heavy" spc="20" dirty="0">
                <a:uFill>
                  <a:solidFill>
                    <a:srgbClr val="000000"/>
                  </a:solidFill>
                </a:uFill>
              </a:rPr>
              <a:t>&amp; </a:t>
            </a:r>
            <a:r>
              <a:rPr sz="3050" u="heavy" spc="10" dirty="0">
                <a:uFill>
                  <a:solidFill>
                    <a:srgbClr val="000000"/>
                  </a:solidFill>
                </a:uFill>
              </a:rPr>
              <a:t>donor</a:t>
            </a:r>
            <a:r>
              <a:rPr sz="3050" u="heavy" spc="-17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050" u="heavy" spc="-5" dirty="0">
                <a:uFill>
                  <a:solidFill>
                    <a:srgbClr val="000000"/>
                  </a:solidFill>
                </a:uFill>
              </a:rPr>
              <a:t>preparation: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364630" y="820195"/>
            <a:ext cx="9063990" cy="575754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327660" marR="68580" indent="-252095">
              <a:lnSpc>
                <a:spcPct val="82200"/>
              </a:lnSpc>
              <a:spcBef>
                <a:spcPts val="1135"/>
              </a:spcBef>
              <a:buSzPct val="96721"/>
              <a:buFont typeface="Wingdings"/>
              <a:buChar char=""/>
              <a:tabLst>
                <a:tab pos="426084" algn="l"/>
              </a:tabLst>
            </a:pPr>
            <a:r>
              <a:rPr sz="3050" spc="-170" dirty="0">
                <a:latin typeface="RobotoRegular"/>
                <a:cs typeface="RobotoRegular"/>
              </a:rPr>
              <a:t>L</a:t>
            </a:r>
            <a:r>
              <a:rPr sz="7275" spc="-254" baseline="10309" dirty="0">
                <a:latin typeface="RobotoRegular"/>
                <a:cs typeface="RobotoRegular"/>
              </a:rPr>
              <a:t>.</a:t>
            </a:r>
            <a:r>
              <a:rPr sz="3050" spc="-170" dirty="0">
                <a:latin typeface="RobotoRegular"/>
                <a:cs typeface="RobotoRegular"/>
              </a:rPr>
              <a:t>iving </a:t>
            </a:r>
            <a:r>
              <a:rPr sz="3050" spc="10" dirty="0">
                <a:latin typeface="RobotoRegular"/>
                <a:cs typeface="RobotoRegular"/>
              </a:rPr>
              <a:t>donor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-10" dirty="0">
                <a:latin typeface="RobotoRegular"/>
                <a:cs typeface="RobotoRegular"/>
              </a:rPr>
              <a:t>assessed </a:t>
            </a: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spc="5" dirty="0">
                <a:latin typeface="RobotoRegular"/>
                <a:cs typeface="RobotoRegular"/>
              </a:rPr>
              <a:t>physical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spc="15" dirty="0">
                <a:latin typeface="RobotoRegular"/>
                <a:cs typeface="RobotoRegular"/>
              </a:rPr>
              <a:t>emotional  </a:t>
            </a:r>
            <a:r>
              <a:rPr sz="3050" spc="-5" dirty="0">
                <a:latin typeface="RobotoRegular"/>
                <a:cs typeface="RobotoRegular"/>
              </a:rPr>
              <a:t>health.</a:t>
            </a:r>
            <a:endParaRPr sz="30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"/>
            </a:pPr>
            <a:endParaRPr sz="4600">
              <a:latin typeface="RobotoRegular"/>
              <a:cs typeface="RobotoRegular"/>
            </a:endParaRPr>
          </a:p>
          <a:p>
            <a:pPr marL="327660" marR="91440" indent="-252095">
              <a:lnSpc>
                <a:spcPts val="3310"/>
              </a:lnSpc>
              <a:buSzPct val="96721"/>
              <a:buFont typeface="Wingdings"/>
              <a:buChar char=""/>
              <a:tabLst>
                <a:tab pos="426084" algn="l"/>
              </a:tabLst>
            </a:pPr>
            <a:r>
              <a:rPr sz="3050" spc="-5" dirty="0">
                <a:latin typeface="RobotoRegular"/>
                <a:cs typeface="RobotoRegular"/>
              </a:rPr>
              <a:t>Donor </a:t>
            </a:r>
            <a:r>
              <a:rPr sz="3050" spc="5" dirty="0">
                <a:latin typeface="RobotoRegular"/>
                <a:cs typeface="RobotoRegular"/>
              </a:rPr>
              <a:t>must </a:t>
            </a:r>
            <a:r>
              <a:rPr sz="3050" spc="15" dirty="0">
                <a:latin typeface="RobotoRegular"/>
                <a:cs typeface="RobotoRegular"/>
              </a:rPr>
              <a:t>make fully informed </a:t>
            </a:r>
            <a:r>
              <a:rPr sz="3050" spc="20" dirty="0">
                <a:latin typeface="RobotoRegular"/>
                <a:cs typeface="RobotoRegular"/>
              </a:rPr>
              <a:t>decision </a:t>
            </a:r>
            <a:r>
              <a:rPr sz="3050" dirty="0">
                <a:latin typeface="RobotoRegular"/>
                <a:cs typeface="RobotoRegular"/>
              </a:rPr>
              <a:t>without  </a:t>
            </a:r>
            <a:r>
              <a:rPr sz="3050" spc="20" dirty="0">
                <a:latin typeface="RobotoRegular"/>
                <a:cs typeface="RobotoRegular"/>
              </a:rPr>
              <a:t>being </a:t>
            </a:r>
            <a:r>
              <a:rPr sz="3050" spc="25" dirty="0">
                <a:latin typeface="RobotoRegular"/>
                <a:cs typeface="RobotoRegular"/>
              </a:rPr>
              <a:t>coerced </a:t>
            </a:r>
            <a:r>
              <a:rPr sz="3050" spc="30" dirty="0">
                <a:latin typeface="RobotoRegular"/>
                <a:cs typeface="RobotoRegular"/>
              </a:rPr>
              <a:t>by</a:t>
            </a:r>
            <a:r>
              <a:rPr sz="3050" spc="10" dirty="0">
                <a:latin typeface="RobotoRegular"/>
                <a:cs typeface="RobotoRegular"/>
              </a:rPr>
              <a:t> relatives.</a:t>
            </a:r>
            <a:endParaRPr sz="30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"/>
            </a:pPr>
            <a:endParaRPr sz="4550">
              <a:latin typeface="RobotoRegular"/>
              <a:cs typeface="RobotoRegular"/>
            </a:endParaRPr>
          </a:p>
          <a:p>
            <a:pPr marL="327660" marR="88265" indent="-252095">
              <a:lnSpc>
                <a:spcPts val="3310"/>
              </a:lnSpc>
              <a:spcBef>
                <a:spcPts val="5"/>
              </a:spcBef>
              <a:buSzPct val="96721"/>
              <a:buFont typeface="Wingdings"/>
              <a:buChar char=""/>
              <a:tabLst>
                <a:tab pos="426084" algn="l"/>
              </a:tabLst>
            </a:pPr>
            <a:r>
              <a:rPr sz="3050" spc="10" dirty="0">
                <a:latin typeface="RobotoRegular"/>
                <a:cs typeface="RobotoRegular"/>
              </a:rPr>
              <a:t>The </a:t>
            </a:r>
            <a:r>
              <a:rPr sz="3050" spc="15" dirty="0">
                <a:latin typeface="RobotoRegular"/>
                <a:cs typeface="RobotoRegular"/>
              </a:rPr>
              <a:t>recipient </a:t>
            </a:r>
            <a:r>
              <a:rPr sz="3050" spc="-5" dirty="0">
                <a:latin typeface="RobotoRegular"/>
                <a:cs typeface="RobotoRegular"/>
              </a:rPr>
              <a:t>should </a:t>
            </a:r>
            <a:r>
              <a:rPr sz="3050" spc="35" dirty="0">
                <a:latin typeface="RobotoRegular"/>
                <a:cs typeface="RobotoRegular"/>
              </a:rPr>
              <a:t>be </a:t>
            </a:r>
            <a:r>
              <a:rPr sz="3050" dirty="0">
                <a:latin typeface="RobotoRegular"/>
                <a:cs typeface="RobotoRegular"/>
              </a:rPr>
              <a:t>treated </a:t>
            </a: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spc="-10" dirty="0">
                <a:latin typeface="RobotoRegular"/>
                <a:cs typeface="RobotoRegular"/>
              </a:rPr>
              <a:t>any </a:t>
            </a:r>
            <a:r>
              <a:rPr sz="3050" spc="15" dirty="0">
                <a:latin typeface="RobotoRegular"/>
                <a:cs typeface="RobotoRegular"/>
              </a:rPr>
              <a:t>condition  </a:t>
            </a:r>
            <a:r>
              <a:rPr sz="3050" spc="-10" dirty="0">
                <a:latin typeface="RobotoRegular"/>
                <a:cs typeface="RobotoRegular"/>
              </a:rPr>
              <a:t>that </a:t>
            </a:r>
            <a:r>
              <a:rPr sz="3050" spc="15" dirty="0">
                <a:latin typeface="RobotoRegular"/>
                <a:cs typeface="RobotoRegular"/>
              </a:rPr>
              <a:t>could </a:t>
            </a:r>
            <a:r>
              <a:rPr sz="3050" dirty="0">
                <a:latin typeface="RobotoRegular"/>
                <a:cs typeface="RobotoRegular"/>
              </a:rPr>
              <a:t>cause </a:t>
            </a:r>
            <a:r>
              <a:rPr sz="3050" spc="30" dirty="0">
                <a:latin typeface="RobotoRegular"/>
                <a:cs typeface="RobotoRegular"/>
              </a:rPr>
              <a:t>complication </a:t>
            </a:r>
            <a:r>
              <a:rPr sz="3050" spc="15" dirty="0">
                <a:latin typeface="RobotoRegular"/>
                <a:cs typeface="RobotoRegular"/>
              </a:rPr>
              <a:t>with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-55" dirty="0">
                <a:latin typeface="RobotoRegular"/>
                <a:cs typeface="RobotoRegular"/>
              </a:rPr>
              <a:t> </a:t>
            </a:r>
            <a:r>
              <a:rPr sz="3050" spc="-20" dirty="0">
                <a:latin typeface="RobotoRegular"/>
                <a:cs typeface="RobotoRegular"/>
              </a:rPr>
              <a:t>transplant.</a:t>
            </a:r>
            <a:endParaRPr sz="30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"/>
            </a:pPr>
            <a:endParaRPr sz="4550">
              <a:latin typeface="RobotoRegular"/>
              <a:cs typeface="RobotoRegular"/>
            </a:endParaRPr>
          </a:p>
          <a:p>
            <a:pPr marL="327660" marR="208279" indent="-252095">
              <a:lnSpc>
                <a:spcPts val="3310"/>
              </a:lnSpc>
              <a:spcBef>
                <a:spcPts val="5"/>
              </a:spcBef>
              <a:buSzPct val="96721"/>
              <a:buFont typeface="Wingdings"/>
              <a:buChar char=""/>
              <a:tabLst>
                <a:tab pos="426084" algn="l"/>
              </a:tabLst>
            </a:pPr>
            <a:r>
              <a:rPr sz="3050" spc="20" dirty="0">
                <a:latin typeface="RobotoRegular"/>
                <a:cs typeface="RobotoRegular"/>
              </a:rPr>
              <a:t>He </a:t>
            </a:r>
            <a:r>
              <a:rPr sz="3050" spc="5" dirty="0">
                <a:latin typeface="RobotoRegular"/>
                <a:cs typeface="RobotoRegular"/>
              </a:rPr>
              <a:t>must </a:t>
            </a:r>
            <a:r>
              <a:rPr sz="3050" spc="35" dirty="0">
                <a:latin typeface="RobotoRegular"/>
                <a:cs typeface="RobotoRegular"/>
              </a:rPr>
              <a:t>be </a:t>
            </a:r>
            <a:r>
              <a:rPr sz="3050" spc="10" dirty="0">
                <a:latin typeface="RobotoRegular"/>
                <a:cs typeface="RobotoRegular"/>
              </a:rPr>
              <a:t>free from </a:t>
            </a:r>
            <a:r>
              <a:rPr sz="3050" spc="20" dirty="0">
                <a:latin typeface="RobotoRegular"/>
                <a:cs typeface="RobotoRegular"/>
              </a:rPr>
              <a:t>infection </a:t>
            </a:r>
            <a:r>
              <a:rPr sz="3050" spc="10" dirty="0">
                <a:latin typeface="RobotoRegular"/>
                <a:cs typeface="RobotoRegular"/>
              </a:rPr>
              <a:t>because </a:t>
            </a:r>
            <a:r>
              <a:rPr sz="3050" dirty="0">
                <a:latin typeface="RobotoRegular"/>
                <a:cs typeface="RobotoRegular"/>
              </a:rPr>
              <a:t>they </a:t>
            </a:r>
            <a:r>
              <a:rPr sz="3050" spc="20" dirty="0">
                <a:latin typeface="RobotoRegular"/>
                <a:cs typeface="RobotoRegular"/>
              </a:rPr>
              <a:t>will  </a:t>
            </a:r>
            <a:r>
              <a:rPr sz="3050" spc="35" dirty="0">
                <a:latin typeface="RobotoRegular"/>
                <a:cs typeface="RobotoRegular"/>
              </a:rPr>
              <a:t>be </a:t>
            </a:r>
            <a:r>
              <a:rPr sz="3050" spc="10" dirty="0">
                <a:latin typeface="RobotoRegular"/>
                <a:cs typeface="RobotoRegular"/>
              </a:rPr>
              <a:t>put </a:t>
            </a:r>
            <a:r>
              <a:rPr sz="3050" spc="20" dirty="0">
                <a:latin typeface="RobotoRegular"/>
                <a:cs typeface="RobotoRegular"/>
              </a:rPr>
              <a:t>on </a:t>
            </a:r>
            <a:r>
              <a:rPr sz="3050" spc="5" dirty="0">
                <a:latin typeface="RobotoRegular"/>
                <a:cs typeface="RobotoRegular"/>
              </a:rPr>
              <a:t>immunosuppresants</a:t>
            </a:r>
            <a:r>
              <a:rPr sz="3050" spc="-13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post-operatively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911" y="1186265"/>
            <a:ext cx="8373109" cy="3670236"/>
          </a:xfrm>
        </p:spPr>
        <p:txBody>
          <a:bodyPr/>
          <a:lstStyle/>
          <a:p>
            <a:r>
              <a:rPr lang="en-US" b="1" dirty="0" smtClean="0"/>
              <a:t>MEMBERS PRESENTS GRP 5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David </a:t>
            </a:r>
            <a:r>
              <a:rPr lang="en-US" dirty="0" err="1" smtClean="0"/>
              <a:t>ouma</a:t>
            </a:r>
            <a:r>
              <a:rPr lang="en-US" dirty="0" smtClean="0"/>
              <a:t> </a:t>
            </a:r>
            <a:r>
              <a:rPr lang="en-US" dirty="0" err="1" smtClean="0"/>
              <a:t>Otieno</a:t>
            </a:r>
            <a:r>
              <a:rPr lang="en-US" dirty="0" smtClean="0"/>
              <a:t> D/CM/20065/846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Fridah</a:t>
            </a:r>
            <a:r>
              <a:rPr lang="en-US" dirty="0" smtClean="0"/>
              <a:t> </a:t>
            </a:r>
            <a:r>
              <a:rPr lang="en-US" dirty="0" err="1" smtClean="0"/>
              <a:t>ototo</a:t>
            </a:r>
            <a:r>
              <a:rPr lang="en-US" dirty="0" smtClean="0"/>
              <a:t> D/CM/20065/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Diedra</a:t>
            </a:r>
            <a:r>
              <a:rPr lang="en-US" dirty="0" smtClean="0"/>
              <a:t> </a:t>
            </a:r>
            <a:r>
              <a:rPr lang="en-US" dirty="0" err="1" smtClean="0"/>
              <a:t>kamau</a:t>
            </a:r>
            <a:r>
              <a:rPr lang="en-US" dirty="0" smtClean="0"/>
              <a:t> </a:t>
            </a:r>
            <a:r>
              <a:rPr lang="en-US" dirty="0" smtClean="0"/>
              <a:t>D/CM/20065/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Eva </a:t>
            </a:r>
            <a:r>
              <a:rPr lang="en-US" dirty="0" err="1" smtClean="0"/>
              <a:t>mukiri</a:t>
            </a:r>
            <a:r>
              <a:rPr lang="en-US" dirty="0" smtClean="0"/>
              <a:t> </a:t>
            </a:r>
            <a:r>
              <a:rPr lang="en-US" dirty="0" smtClean="0"/>
              <a:t>D/CM/20065/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Caroline </a:t>
            </a:r>
            <a:r>
              <a:rPr lang="en-US" dirty="0" err="1" smtClean="0"/>
              <a:t>marther</a:t>
            </a:r>
            <a:r>
              <a:rPr lang="en-US" dirty="0" smtClean="0"/>
              <a:t> </a:t>
            </a:r>
            <a:r>
              <a:rPr lang="en-US" dirty="0" smtClean="0"/>
              <a:t>D/CM/20065/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Saad</a:t>
            </a:r>
            <a:r>
              <a:rPr lang="en-US" dirty="0" smtClean="0"/>
              <a:t> </a:t>
            </a:r>
            <a:r>
              <a:rPr lang="en-US" dirty="0" err="1" smtClean="0"/>
              <a:t>ismail</a:t>
            </a:r>
            <a:r>
              <a:rPr lang="en-US" dirty="0" smtClean="0"/>
              <a:t> </a:t>
            </a:r>
            <a:r>
              <a:rPr lang="en-US" dirty="0" smtClean="0"/>
              <a:t>D/CM/20065/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Valentine </a:t>
            </a:r>
            <a:r>
              <a:rPr lang="en-US" dirty="0" err="1" smtClean="0"/>
              <a:t>mutai</a:t>
            </a:r>
            <a:r>
              <a:rPr lang="en-US" dirty="0" smtClean="0"/>
              <a:t> </a:t>
            </a:r>
            <a:r>
              <a:rPr lang="en-US" dirty="0" smtClean="0"/>
              <a:t>D/CM/20065</a:t>
            </a:r>
            <a:r>
              <a:rPr lang="en-US" dirty="0" smtClean="0"/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Denis </a:t>
            </a:r>
            <a:r>
              <a:rPr lang="en-US" dirty="0" err="1" smtClean="0"/>
              <a:t>kangethe</a:t>
            </a:r>
            <a:r>
              <a:rPr lang="en-US" dirty="0" smtClean="0"/>
              <a:t> </a:t>
            </a:r>
            <a:r>
              <a:rPr lang="en-US" dirty="0" smtClean="0"/>
              <a:t>D/CM/20065/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652" y="596297"/>
            <a:ext cx="7588884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50" spc="-30" dirty="0"/>
              <a:t>f.</a:t>
            </a:r>
            <a:r>
              <a:rPr sz="7275" spc="-44" baseline="-9736" dirty="0"/>
              <a:t>.</a:t>
            </a:r>
            <a:r>
              <a:rPr sz="3050" spc="-30" dirty="0"/>
              <a:t>Regulation </a:t>
            </a:r>
            <a:r>
              <a:rPr sz="3050" spc="15" dirty="0"/>
              <a:t>of </a:t>
            </a:r>
            <a:r>
              <a:rPr sz="3050" spc="-5" dirty="0"/>
              <a:t>RBC </a:t>
            </a:r>
            <a:r>
              <a:rPr sz="3050" spc="15" dirty="0"/>
              <a:t>production </a:t>
            </a:r>
            <a:r>
              <a:rPr sz="3050" spc="-5" dirty="0"/>
              <a:t>through</a:t>
            </a:r>
            <a:r>
              <a:rPr sz="3050" spc="-100" dirty="0"/>
              <a:t> </a:t>
            </a:r>
            <a:r>
              <a:rPr sz="3050" spc="-10" dirty="0"/>
              <a:t>the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96052" y="1150432"/>
            <a:ext cx="8411210" cy="534352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64160" algn="just">
              <a:lnSpc>
                <a:spcPct val="100000"/>
              </a:lnSpc>
              <a:spcBef>
                <a:spcPts val="840"/>
              </a:spcBef>
            </a:pPr>
            <a:r>
              <a:rPr sz="3050" dirty="0">
                <a:latin typeface="RobotoRegular"/>
                <a:cs typeface="RobotoRegular"/>
              </a:rPr>
              <a:t>hormone</a:t>
            </a:r>
            <a:r>
              <a:rPr sz="3050" spc="2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erythropoietin.</a:t>
            </a:r>
            <a:endParaRPr sz="3050">
              <a:latin typeface="RobotoRegular"/>
              <a:cs typeface="RobotoRegular"/>
            </a:endParaRPr>
          </a:p>
          <a:p>
            <a:pPr marL="264160" marR="657860" indent="-252095" algn="just">
              <a:lnSpc>
                <a:spcPts val="3310"/>
              </a:lnSpc>
              <a:spcBef>
                <a:spcPts val="1150"/>
              </a:spcBef>
            </a:pPr>
            <a:r>
              <a:rPr sz="3050" spc="30" dirty="0">
                <a:latin typeface="RobotoRegular"/>
                <a:cs typeface="RobotoRegular"/>
              </a:rPr>
              <a:t>g. </a:t>
            </a:r>
            <a:r>
              <a:rPr sz="3050" spc="10" dirty="0">
                <a:latin typeface="RobotoRegular"/>
                <a:cs typeface="RobotoRegular"/>
              </a:rPr>
              <a:t>Regulation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10" dirty="0">
                <a:latin typeface="RobotoRegular"/>
                <a:cs typeface="RobotoRegular"/>
              </a:rPr>
              <a:t>water </a:t>
            </a:r>
            <a:r>
              <a:rPr sz="3050" spc="15" dirty="0">
                <a:latin typeface="RobotoRegular"/>
                <a:cs typeface="RobotoRegular"/>
              </a:rPr>
              <a:t>excretion </a:t>
            </a:r>
            <a:r>
              <a:rPr sz="3050" spc="-5" dirty="0">
                <a:latin typeface="RobotoRegular"/>
                <a:cs typeface="RobotoRegular"/>
              </a:rPr>
              <a:t>through </a:t>
            </a:r>
            <a:r>
              <a:rPr sz="3050" spc="-10" dirty="0">
                <a:latin typeface="RobotoRegular"/>
                <a:cs typeface="RobotoRegular"/>
              </a:rPr>
              <a:t>the  </a:t>
            </a:r>
            <a:r>
              <a:rPr sz="3050" spc="30" dirty="0">
                <a:latin typeface="RobotoRegular"/>
                <a:cs typeface="RobotoRegular"/>
              </a:rPr>
              <a:t>effects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dirty="0">
                <a:latin typeface="RobotoRegular"/>
                <a:cs typeface="RobotoRegular"/>
              </a:rPr>
              <a:t>antidiuretic hormone </a:t>
            </a:r>
            <a:r>
              <a:rPr sz="3050" spc="10" dirty="0">
                <a:latin typeface="RobotoRegular"/>
                <a:cs typeface="RobotoRegular"/>
              </a:rPr>
              <a:t>(ADH) from  posterior </a:t>
            </a:r>
            <a:r>
              <a:rPr sz="3050" spc="-10" dirty="0">
                <a:latin typeface="RobotoRegular"/>
                <a:cs typeface="RobotoRegular"/>
              </a:rPr>
              <a:t>pituitary. </a:t>
            </a:r>
            <a:r>
              <a:rPr sz="3050" dirty="0">
                <a:latin typeface="RobotoRegular"/>
                <a:cs typeface="RobotoRegular"/>
              </a:rPr>
              <a:t>Also </a:t>
            </a:r>
            <a:r>
              <a:rPr sz="3050" spc="25" dirty="0">
                <a:latin typeface="RobotoRegular"/>
                <a:cs typeface="RobotoRegular"/>
              </a:rPr>
              <a:t>called</a:t>
            </a:r>
            <a:r>
              <a:rPr sz="3050" spc="-6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vasopressin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085"/>
              </a:spcBef>
            </a:pPr>
            <a:r>
              <a:rPr sz="3050" spc="-10" dirty="0">
                <a:latin typeface="RobotoRegular"/>
                <a:cs typeface="RobotoRegular"/>
              </a:rPr>
              <a:t>h. </a:t>
            </a:r>
            <a:r>
              <a:rPr sz="3050" dirty="0">
                <a:latin typeface="RobotoRegular"/>
                <a:cs typeface="RobotoRegular"/>
              </a:rPr>
              <a:t>Synthesis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25" dirty="0">
                <a:latin typeface="RobotoRegular"/>
                <a:cs typeface="RobotoRegular"/>
              </a:rPr>
              <a:t>Vit </a:t>
            </a:r>
            <a:r>
              <a:rPr sz="3050" spc="-5" dirty="0">
                <a:latin typeface="RobotoRegular"/>
                <a:cs typeface="RobotoRegular"/>
              </a:rPr>
              <a:t>D. </a:t>
            </a:r>
            <a:r>
              <a:rPr sz="3050" spc="20" dirty="0">
                <a:latin typeface="RobotoRegular"/>
                <a:cs typeface="RobotoRegular"/>
              </a:rPr>
              <a:t>it is </a:t>
            </a:r>
            <a:r>
              <a:rPr sz="3050" spc="25" dirty="0">
                <a:latin typeface="RobotoRegular"/>
                <a:cs typeface="RobotoRegular"/>
              </a:rPr>
              <a:t>converted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0" dirty="0">
                <a:latin typeface="RobotoRegular"/>
                <a:cs typeface="RobotoRegular"/>
              </a:rPr>
              <a:t>its </a:t>
            </a:r>
            <a:r>
              <a:rPr sz="3050" spc="20" dirty="0">
                <a:latin typeface="RobotoRegular"/>
                <a:cs typeface="RobotoRegular"/>
              </a:rPr>
              <a:t>active  form, </a:t>
            </a:r>
            <a:r>
              <a:rPr sz="3050" spc="40" dirty="0">
                <a:latin typeface="RobotoRegular"/>
                <a:cs typeface="RobotoRegular"/>
              </a:rPr>
              <a:t>1,25 </a:t>
            </a:r>
            <a:r>
              <a:rPr sz="3050" spc="15" dirty="0">
                <a:latin typeface="RobotoRegular"/>
                <a:cs typeface="RobotoRegular"/>
              </a:rPr>
              <a:t>dihydroxycholecalciferol. </a:t>
            </a:r>
            <a:r>
              <a:rPr sz="3050" spc="5" dirty="0">
                <a:latin typeface="RobotoRegular"/>
                <a:cs typeface="RobotoRegular"/>
              </a:rPr>
              <a:t>Necessary  </a:t>
            </a:r>
            <a:r>
              <a:rPr sz="3050" spc="10" dirty="0">
                <a:latin typeface="RobotoRegular"/>
                <a:cs typeface="RobotoRegular"/>
              </a:rPr>
              <a:t>form </a:t>
            </a:r>
            <a:r>
              <a:rPr sz="3050" spc="20" dirty="0">
                <a:latin typeface="RobotoRegular"/>
                <a:cs typeface="RobotoRegular"/>
              </a:rPr>
              <a:t>calcium </a:t>
            </a:r>
            <a:r>
              <a:rPr sz="3050" spc="10" dirty="0">
                <a:latin typeface="RobotoRegular"/>
                <a:cs typeface="RobotoRegular"/>
              </a:rPr>
              <a:t>balance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85" dirty="0">
                <a:latin typeface="RobotoRegular"/>
                <a:cs typeface="RobotoRegular"/>
              </a:rPr>
              <a:t> </a:t>
            </a:r>
            <a:r>
              <a:rPr sz="3050" spc="30" dirty="0">
                <a:latin typeface="RobotoRegular"/>
                <a:cs typeface="RobotoRegular"/>
              </a:rPr>
              <a:t>body</a:t>
            </a:r>
            <a:endParaRPr sz="3050">
              <a:latin typeface="RobotoRegular"/>
              <a:cs typeface="RobotoRegular"/>
            </a:endParaRPr>
          </a:p>
          <a:p>
            <a:pPr marL="641985" marR="1004569" indent="-629920">
              <a:lnSpc>
                <a:spcPts val="3310"/>
              </a:lnSpc>
              <a:spcBef>
                <a:spcPts val="1090"/>
              </a:spcBef>
            </a:pPr>
            <a:r>
              <a:rPr sz="3050" spc="20" dirty="0">
                <a:latin typeface="RobotoRegular"/>
                <a:cs typeface="RobotoRegular"/>
              </a:rPr>
              <a:t>i. Secretion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10" dirty="0">
                <a:latin typeface="RobotoRegular"/>
                <a:cs typeface="RobotoRegular"/>
              </a:rPr>
              <a:t>prostagladin </a:t>
            </a:r>
            <a:r>
              <a:rPr sz="3050" spc="20" dirty="0">
                <a:latin typeface="RobotoRegular"/>
                <a:cs typeface="RobotoRegular"/>
              </a:rPr>
              <a:t>E </a:t>
            </a:r>
            <a:r>
              <a:rPr sz="3050" spc="10" dirty="0">
                <a:latin typeface="RobotoRegular"/>
                <a:cs typeface="RobotoRegular"/>
              </a:rPr>
              <a:t>( </a:t>
            </a:r>
            <a:r>
              <a:rPr sz="3050" spc="20" dirty="0">
                <a:latin typeface="RobotoRegular"/>
                <a:cs typeface="RobotoRegular"/>
              </a:rPr>
              <a:t>PGE) </a:t>
            </a:r>
            <a:r>
              <a:rPr sz="3050" spc="-10" dirty="0">
                <a:latin typeface="RobotoRegular"/>
                <a:cs typeface="RobotoRegular"/>
              </a:rPr>
              <a:t>and  </a:t>
            </a:r>
            <a:r>
              <a:rPr sz="3050" spc="5" dirty="0">
                <a:latin typeface="RobotoRegular"/>
                <a:cs typeface="RobotoRegular"/>
              </a:rPr>
              <a:t>prostacyclin. </a:t>
            </a:r>
            <a:r>
              <a:rPr sz="3050" spc="15" dirty="0">
                <a:latin typeface="RobotoRegular"/>
                <a:cs typeface="RobotoRegular"/>
              </a:rPr>
              <a:t>They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10" dirty="0">
                <a:latin typeface="RobotoRegular"/>
                <a:cs typeface="RobotoRegular"/>
              </a:rPr>
              <a:t>vasodilators </a:t>
            </a:r>
            <a:r>
              <a:rPr sz="3050" spc="-10" dirty="0">
                <a:latin typeface="RobotoRegular"/>
                <a:cs typeface="RobotoRegular"/>
              </a:rPr>
              <a:t>and  </a:t>
            </a:r>
            <a:r>
              <a:rPr sz="3050" spc="10" dirty="0">
                <a:latin typeface="RobotoRegular"/>
                <a:cs typeface="RobotoRegular"/>
              </a:rPr>
              <a:t>maintain </a:t>
            </a:r>
            <a:r>
              <a:rPr sz="3050" dirty="0">
                <a:latin typeface="RobotoRegular"/>
                <a:cs typeface="RobotoRegular"/>
              </a:rPr>
              <a:t>normal </a:t>
            </a:r>
            <a:r>
              <a:rPr sz="3050" spc="-10" dirty="0">
                <a:latin typeface="RobotoRegular"/>
                <a:cs typeface="RobotoRegular"/>
              </a:rPr>
              <a:t>renal </a:t>
            </a:r>
            <a:r>
              <a:rPr sz="3050" spc="25" dirty="0">
                <a:latin typeface="RobotoRegular"/>
                <a:cs typeface="RobotoRegular"/>
              </a:rPr>
              <a:t>blood</a:t>
            </a:r>
            <a:r>
              <a:rPr sz="3050" spc="55" dirty="0">
                <a:latin typeface="RobotoRegular"/>
                <a:cs typeface="RobotoRegular"/>
              </a:rPr>
              <a:t> </a:t>
            </a:r>
            <a:r>
              <a:rPr sz="3050" spc="-35" dirty="0">
                <a:latin typeface="RobotoRegular"/>
                <a:cs typeface="RobotoRegular"/>
              </a:rPr>
              <a:t>ﬂow.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685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Normal </a:t>
            </a:r>
            <a:r>
              <a:rPr sz="3050" spc="-10" dirty="0">
                <a:latin typeface="RobotoRegular"/>
                <a:cs typeface="RobotoRegular"/>
              </a:rPr>
              <a:t>renal </a:t>
            </a:r>
            <a:r>
              <a:rPr sz="3050" spc="25" dirty="0">
                <a:latin typeface="RobotoRegular"/>
                <a:cs typeface="RobotoRegular"/>
              </a:rPr>
              <a:t>blood </a:t>
            </a:r>
            <a:r>
              <a:rPr sz="3050" spc="35" dirty="0">
                <a:latin typeface="RobotoRegular"/>
                <a:cs typeface="RobotoRegular"/>
              </a:rPr>
              <a:t>ﬂow----1200mls </a:t>
            </a:r>
            <a:r>
              <a:rPr sz="3050" spc="30" dirty="0">
                <a:latin typeface="RobotoRegular"/>
                <a:cs typeface="RobotoRegular"/>
              </a:rPr>
              <a:t>per</a:t>
            </a:r>
            <a:r>
              <a:rPr sz="3050" spc="-30" dirty="0">
                <a:latin typeface="RobotoRegular"/>
                <a:cs typeface="RobotoRegular"/>
              </a:rPr>
              <a:t> </a:t>
            </a:r>
            <a:r>
              <a:rPr sz="3050" spc="40" dirty="0">
                <a:latin typeface="RobotoRegular"/>
                <a:cs typeface="RobotoRegular"/>
              </a:rPr>
              <a:t>min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809" y="311949"/>
            <a:ext cx="388239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500" spc="-130" dirty="0"/>
              <a:t>Sur</a:t>
            </a:r>
            <a:r>
              <a:rPr sz="7275" spc="-195" baseline="-35509" dirty="0"/>
              <a:t>.</a:t>
            </a:r>
            <a:r>
              <a:rPr sz="3500" spc="-130" dirty="0"/>
              <a:t>gical</a:t>
            </a:r>
            <a:r>
              <a:rPr sz="3500" spc="10" dirty="0"/>
              <a:t> </a:t>
            </a:r>
            <a:r>
              <a:rPr sz="3500" dirty="0"/>
              <a:t>Technique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260209" y="1100065"/>
            <a:ext cx="9558655" cy="512127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11430" indent="-252095">
              <a:lnSpc>
                <a:spcPts val="3310"/>
              </a:lnSpc>
              <a:spcBef>
                <a:spcPts val="535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The patient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10" dirty="0">
                <a:latin typeface="RobotoRegular"/>
                <a:cs typeface="RobotoRegular"/>
              </a:rPr>
              <a:t>donor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-5" dirty="0">
                <a:latin typeface="RobotoRegular"/>
                <a:cs typeface="RobotoRegular"/>
              </a:rPr>
              <a:t>operated </a:t>
            </a:r>
            <a:r>
              <a:rPr sz="3050" spc="20" dirty="0">
                <a:latin typeface="RobotoRegular"/>
                <a:cs typeface="RobotoRegular"/>
              </a:rPr>
              <a:t>on </a:t>
            </a:r>
            <a:r>
              <a:rPr sz="3050" dirty="0">
                <a:latin typeface="RobotoRegular"/>
                <a:cs typeface="RobotoRegular"/>
              </a:rPr>
              <a:t>at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same  </a:t>
            </a:r>
            <a:r>
              <a:rPr sz="3050" spc="25" dirty="0">
                <a:latin typeface="RobotoRegular"/>
                <a:cs typeface="RobotoRegular"/>
              </a:rPr>
              <a:t>time, </a:t>
            </a:r>
            <a:r>
              <a:rPr sz="3050" dirty="0">
                <a:latin typeface="RobotoRegular"/>
                <a:cs typeface="RobotoRegular"/>
              </a:rPr>
              <a:t>incase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25" dirty="0">
                <a:latin typeface="RobotoRegular"/>
                <a:cs typeface="RobotoRegular"/>
              </a:rPr>
              <a:t>cadaver </a:t>
            </a:r>
            <a:r>
              <a:rPr sz="3050" spc="-35" dirty="0">
                <a:latin typeface="RobotoRegular"/>
                <a:cs typeface="RobotoRegular"/>
              </a:rPr>
              <a:t>donor,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kidney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10" dirty="0">
                <a:latin typeface="RobotoRegular"/>
                <a:cs typeface="RobotoRegular"/>
              </a:rPr>
              <a:t>preserved  </a:t>
            </a:r>
            <a:r>
              <a:rPr sz="3050" spc="-10" dirty="0">
                <a:latin typeface="RobotoRegular"/>
                <a:cs typeface="RobotoRegular"/>
              </a:rPr>
              <a:t>until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surgery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685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The kidney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25" dirty="0">
                <a:latin typeface="RobotoRegular"/>
                <a:cs typeface="RobotoRegular"/>
              </a:rPr>
              <a:t>placed in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20" dirty="0">
                <a:latin typeface="RobotoRegular"/>
                <a:cs typeface="RobotoRegular"/>
              </a:rPr>
              <a:t>illiac</a:t>
            </a:r>
            <a:r>
              <a:rPr sz="3050" spc="-20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fossa.</a:t>
            </a:r>
            <a:endParaRPr sz="3050">
              <a:latin typeface="RobotoRegular"/>
              <a:cs typeface="RobotoRegular"/>
            </a:endParaRPr>
          </a:p>
          <a:p>
            <a:pPr marL="264160" marR="2464435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20" dirty="0">
                <a:latin typeface="RobotoRegular"/>
                <a:cs typeface="RobotoRegular"/>
              </a:rPr>
              <a:t>Its </a:t>
            </a:r>
            <a:r>
              <a:rPr sz="3050" dirty="0">
                <a:latin typeface="RobotoRegular"/>
                <a:cs typeface="RobotoRegular"/>
              </a:rPr>
              <a:t>ureter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15" dirty="0">
                <a:latin typeface="RobotoRegular"/>
                <a:cs typeface="RobotoRegular"/>
              </a:rPr>
              <a:t>connected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25" dirty="0">
                <a:latin typeface="RobotoRegular"/>
                <a:cs typeface="RobotoRegular"/>
              </a:rPr>
              <a:t>bladder</a:t>
            </a:r>
            <a:r>
              <a:rPr sz="3050" spc="-15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or  </a:t>
            </a:r>
            <a:r>
              <a:rPr sz="3050" dirty="0">
                <a:latin typeface="RobotoRegular"/>
                <a:cs typeface="RobotoRegular"/>
              </a:rPr>
              <a:t>anastomosed </a:t>
            </a:r>
            <a:r>
              <a:rPr sz="3050" spc="15" dirty="0">
                <a:latin typeface="RobotoRegular"/>
                <a:cs typeface="RobotoRegular"/>
              </a:rPr>
              <a:t>with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5" dirty="0">
                <a:latin typeface="RobotoRegular"/>
                <a:cs typeface="RobotoRegular"/>
              </a:rPr>
              <a:t>previous</a:t>
            </a:r>
            <a:r>
              <a:rPr sz="3050" spc="-5" dirty="0">
                <a:latin typeface="RobotoRegular"/>
                <a:cs typeface="RobotoRegular"/>
              </a:rPr>
              <a:t> </a:t>
            </a:r>
            <a:r>
              <a:rPr sz="3050" spc="-40" dirty="0">
                <a:latin typeface="RobotoRegular"/>
                <a:cs typeface="RobotoRegular"/>
              </a:rPr>
              <a:t>ureter.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095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The </a:t>
            </a:r>
            <a:r>
              <a:rPr sz="3050" spc="-10" dirty="0">
                <a:latin typeface="RobotoRegular"/>
                <a:cs typeface="RobotoRegular"/>
              </a:rPr>
              <a:t>renal </a:t>
            </a:r>
            <a:r>
              <a:rPr sz="3050" spc="10" dirty="0">
                <a:latin typeface="RobotoRegular"/>
                <a:cs typeface="RobotoRegular"/>
              </a:rPr>
              <a:t>artery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35" dirty="0">
                <a:latin typeface="RobotoRegular"/>
                <a:cs typeface="RobotoRegular"/>
              </a:rPr>
              <a:t>vein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15" dirty="0">
                <a:latin typeface="RobotoRegular"/>
                <a:cs typeface="RobotoRegular"/>
              </a:rPr>
              <a:t>tied </a:t>
            </a:r>
            <a:r>
              <a:rPr sz="3050" spc="20" dirty="0">
                <a:latin typeface="RobotoRegular"/>
                <a:cs typeface="RobotoRegular"/>
              </a:rPr>
              <a:t>off &amp; </a:t>
            </a:r>
            <a:r>
              <a:rPr sz="3050" spc="-10" dirty="0">
                <a:latin typeface="RobotoRegular"/>
                <a:cs typeface="RobotoRegular"/>
              </a:rPr>
              <a:t>the renal </a:t>
            </a:r>
            <a:r>
              <a:rPr sz="3050" spc="10" dirty="0">
                <a:latin typeface="RobotoRegular"/>
                <a:cs typeface="RobotoRegular"/>
              </a:rPr>
              <a:t>artery 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spc="35" dirty="0">
                <a:latin typeface="RobotoRegular"/>
                <a:cs typeface="RobotoRegular"/>
              </a:rPr>
              <a:t>vein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new </a:t>
            </a:r>
            <a:r>
              <a:rPr sz="3050" spc="10" dirty="0">
                <a:latin typeface="RobotoRegular"/>
                <a:cs typeface="RobotoRegular"/>
              </a:rPr>
              <a:t>kidney </a:t>
            </a:r>
            <a:r>
              <a:rPr sz="3050" spc="-15" dirty="0">
                <a:latin typeface="RobotoRegular"/>
                <a:cs typeface="RobotoRegular"/>
              </a:rPr>
              <a:t>are sutured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20" dirty="0">
                <a:latin typeface="RobotoRegular"/>
                <a:cs typeface="RobotoRegular"/>
              </a:rPr>
              <a:t>illiac  </a:t>
            </a:r>
            <a:r>
              <a:rPr sz="3050" spc="10" dirty="0">
                <a:latin typeface="RobotoRegular"/>
                <a:cs typeface="RobotoRegular"/>
              </a:rPr>
              <a:t>artery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spc="35" dirty="0">
                <a:latin typeface="RobotoRegular"/>
                <a:cs typeface="RobotoRegular"/>
              </a:rPr>
              <a:t>vein</a:t>
            </a:r>
            <a:r>
              <a:rPr sz="3050" spc="-114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respectively.</a:t>
            </a:r>
            <a:endParaRPr sz="3050">
              <a:latin typeface="RobotoRegular"/>
              <a:cs typeface="RobotoRegular"/>
            </a:endParaRPr>
          </a:p>
          <a:p>
            <a:pPr marL="264160" marR="491490" indent="-252095">
              <a:lnSpc>
                <a:spcPts val="2750"/>
              </a:lnSpc>
              <a:spcBef>
                <a:spcPts val="1130"/>
              </a:spcBef>
              <a:buChar char="•"/>
              <a:tabLst>
                <a:tab pos="264160" algn="l"/>
                <a:tab pos="264795" algn="l"/>
              </a:tabLst>
            </a:pPr>
            <a:r>
              <a:rPr sz="2650" spc="20" dirty="0">
                <a:latin typeface="RobotoRegular"/>
                <a:cs typeface="RobotoRegular"/>
              </a:rPr>
              <a:t>In </a:t>
            </a:r>
            <a:r>
              <a:rPr sz="2650" spc="-10" dirty="0">
                <a:latin typeface="RobotoRegular"/>
                <a:cs typeface="RobotoRegular"/>
              </a:rPr>
              <a:t>most cases, the </a:t>
            </a:r>
            <a:r>
              <a:rPr sz="2650" dirty="0">
                <a:latin typeface="RobotoRegular"/>
                <a:cs typeface="RobotoRegular"/>
              </a:rPr>
              <a:t>diseased </a:t>
            </a:r>
            <a:r>
              <a:rPr sz="2650" spc="-5" dirty="0">
                <a:latin typeface="RobotoRegular"/>
                <a:cs typeface="RobotoRegular"/>
              </a:rPr>
              <a:t>kidneys </a:t>
            </a:r>
            <a:r>
              <a:rPr sz="2650" spc="-15" dirty="0">
                <a:latin typeface="RobotoRegular"/>
                <a:cs typeface="RobotoRegular"/>
              </a:rPr>
              <a:t>are </a:t>
            </a:r>
            <a:r>
              <a:rPr sz="2650" dirty="0">
                <a:latin typeface="RobotoRegular"/>
                <a:cs typeface="RobotoRegular"/>
              </a:rPr>
              <a:t>left </a:t>
            </a:r>
            <a:r>
              <a:rPr sz="2650" spc="5" dirty="0">
                <a:latin typeface="RobotoRegular"/>
                <a:cs typeface="RobotoRegular"/>
              </a:rPr>
              <a:t>in </a:t>
            </a:r>
            <a:r>
              <a:rPr sz="2650" spc="-5" dirty="0">
                <a:latin typeface="RobotoRegular"/>
                <a:cs typeface="RobotoRegular"/>
              </a:rPr>
              <a:t>place during 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-20" dirty="0">
                <a:latin typeface="RobotoRegular"/>
                <a:cs typeface="RobotoRegular"/>
              </a:rPr>
              <a:t>transplant</a:t>
            </a:r>
            <a:r>
              <a:rPr sz="2650" spc="60" dirty="0">
                <a:latin typeface="RobotoRegular"/>
                <a:cs typeface="RobotoRegular"/>
              </a:rPr>
              <a:t> </a:t>
            </a:r>
            <a:r>
              <a:rPr sz="2650" spc="5" dirty="0">
                <a:latin typeface="RobotoRegular"/>
                <a:cs typeface="RobotoRegular"/>
              </a:rPr>
              <a:t>procedure.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65" y="703175"/>
            <a:ext cx="1879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dirty="0">
                <a:latin typeface="RobotoRegular"/>
                <a:cs typeface="RobotoRegular"/>
              </a:rPr>
              <a:t>.</a:t>
            </a:r>
            <a:endParaRPr sz="4850">
              <a:latin typeface="RobotoRegular"/>
              <a:cs typeface="RobotoRegular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33" y="0"/>
            <a:ext cx="10075545" cy="7556500"/>
            <a:chOff x="4233" y="0"/>
            <a:chExt cx="10075545" cy="7556500"/>
          </a:xfrm>
        </p:grpSpPr>
        <p:sp>
          <p:nvSpPr>
            <p:cNvPr id="4" name="object 4"/>
            <p:cNvSpPr/>
            <p:nvPr/>
          </p:nvSpPr>
          <p:spPr>
            <a:xfrm>
              <a:off x="4233" y="0"/>
              <a:ext cx="10075329" cy="7556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5450" y="7048500"/>
              <a:ext cx="1612900" cy="304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209" y="316428"/>
            <a:ext cx="599757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u="heavy" spc="-10" dirty="0">
                <a:uFill>
                  <a:solidFill>
                    <a:srgbClr val="000000"/>
                  </a:solidFill>
                </a:uFill>
              </a:rPr>
              <a:t>POST-OPERATIVE</a:t>
            </a:r>
            <a:r>
              <a:rPr sz="3050" u="heavy" spc="-3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050" u="heavy" spc="10" dirty="0">
                <a:uFill>
                  <a:solidFill>
                    <a:srgbClr val="000000"/>
                  </a:solidFill>
                </a:uFill>
              </a:rPr>
              <a:t>MANAGEMENT: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260209" y="652272"/>
            <a:ext cx="9072245" cy="631698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264160" marR="5080" indent="-252095" algn="just">
              <a:lnSpc>
                <a:spcPct val="86100"/>
              </a:lnSpc>
              <a:spcBef>
                <a:spcPts val="905"/>
              </a:spcBef>
              <a:buChar char="•"/>
              <a:tabLst>
                <a:tab pos="264795" algn="l"/>
              </a:tabLst>
            </a:pPr>
            <a:r>
              <a:rPr sz="3050" spc="-310" dirty="0">
                <a:latin typeface="RobotoRegular"/>
                <a:cs typeface="RobotoRegular"/>
              </a:rPr>
              <a:t>Th</a:t>
            </a:r>
            <a:r>
              <a:rPr sz="7275" spc="-465" baseline="-4581" dirty="0">
                <a:latin typeface="RobotoRegular"/>
                <a:cs typeface="RobotoRegular"/>
              </a:rPr>
              <a:t>.</a:t>
            </a:r>
            <a:r>
              <a:rPr sz="3050" spc="-310" dirty="0">
                <a:latin typeface="RobotoRegular"/>
                <a:cs typeface="RobotoRegular"/>
              </a:rPr>
              <a:t>e </a:t>
            </a:r>
            <a:r>
              <a:rPr sz="3050" spc="5" dirty="0">
                <a:latin typeface="RobotoRegular"/>
                <a:cs typeface="RobotoRegular"/>
              </a:rPr>
              <a:t>survival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15" dirty="0">
                <a:latin typeface="RobotoRegular"/>
                <a:cs typeface="RobotoRegular"/>
              </a:rPr>
              <a:t>transplanted </a:t>
            </a:r>
            <a:r>
              <a:rPr sz="3050" spc="10" dirty="0">
                <a:latin typeface="RobotoRegular"/>
                <a:cs typeface="RobotoRegular"/>
              </a:rPr>
              <a:t>kidney </a:t>
            </a:r>
            <a:r>
              <a:rPr sz="3050" spc="25" dirty="0">
                <a:latin typeface="RobotoRegular"/>
                <a:cs typeface="RobotoRegular"/>
              </a:rPr>
              <a:t>depends </a:t>
            </a:r>
            <a:r>
              <a:rPr sz="3050" spc="20" dirty="0">
                <a:latin typeface="RobotoRegular"/>
                <a:cs typeface="RobotoRegular"/>
              </a:rPr>
              <a:t>on 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20" dirty="0">
                <a:latin typeface="RobotoRegular"/>
                <a:cs typeface="RobotoRegular"/>
              </a:rPr>
              <a:t>ability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30" dirty="0">
                <a:latin typeface="RobotoRegular"/>
                <a:cs typeface="RobotoRegular"/>
              </a:rPr>
              <a:t>block </a:t>
            </a:r>
            <a:r>
              <a:rPr sz="3050" spc="-10" dirty="0">
                <a:latin typeface="RobotoRegular"/>
                <a:cs typeface="RobotoRegular"/>
              </a:rPr>
              <a:t>the body’s </a:t>
            </a:r>
            <a:r>
              <a:rPr sz="3050" spc="20" dirty="0">
                <a:latin typeface="RobotoRegular"/>
                <a:cs typeface="RobotoRegular"/>
              </a:rPr>
              <a:t>immune </a:t>
            </a:r>
            <a:r>
              <a:rPr sz="3050" spc="-5" dirty="0">
                <a:latin typeface="RobotoRegular"/>
                <a:cs typeface="RobotoRegular"/>
              </a:rPr>
              <a:t>response </a:t>
            </a:r>
            <a:r>
              <a:rPr sz="3050" spc="5" dirty="0">
                <a:latin typeface="RobotoRegular"/>
                <a:cs typeface="RobotoRegular"/>
              </a:rPr>
              <a:t>to 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15" dirty="0">
                <a:latin typeface="RobotoRegular"/>
                <a:cs typeface="RobotoRegular"/>
              </a:rPr>
              <a:t>transplanted</a:t>
            </a:r>
            <a:r>
              <a:rPr sz="3050" spc="7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kidney</a:t>
            </a:r>
            <a:endParaRPr sz="3050">
              <a:latin typeface="RobotoRegular"/>
              <a:cs typeface="RobotoRegular"/>
            </a:endParaRPr>
          </a:p>
          <a:p>
            <a:pPr marL="264160" marR="22987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Immunosuppressive </a:t>
            </a:r>
            <a:r>
              <a:rPr sz="3050" spc="5" dirty="0">
                <a:latin typeface="RobotoRegular"/>
                <a:cs typeface="RobotoRegular"/>
              </a:rPr>
              <a:t>agents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10" dirty="0">
                <a:latin typeface="RobotoRegular"/>
                <a:cs typeface="RobotoRegular"/>
              </a:rPr>
              <a:t>administered </a:t>
            </a:r>
            <a:r>
              <a:rPr sz="3050" spc="15" dirty="0">
                <a:latin typeface="RobotoRegular"/>
                <a:cs typeface="RobotoRegular"/>
              </a:rPr>
              <a:t>e.g.  </a:t>
            </a:r>
            <a:r>
              <a:rPr sz="3050" spc="10" dirty="0">
                <a:latin typeface="RobotoRegular"/>
                <a:cs typeface="RobotoRegular"/>
              </a:rPr>
              <a:t>cyclosporine.</a:t>
            </a:r>
            <a:endParaRPr sz="3050">
              <a:latin typeface="RobotoRegular"/>
              <a:cs typeface="RobotoRegular"/>
            </a:endParaRPr>
          </a:p>
          <a:p>
            <a:pPr marL="264160" marR="223520" indent="-252095">
              <a:lnSpc>
                <a:spcPts val="3310"/>
              </a:lnSpc>
              <a:spcBef>
                <a:spcPts val="1095"/>
              </a:spcBef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Corticosteroids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25" dirty="0">
                <a:latin typeface="RobotoRegular"/>
                <a:cs typeface="RobotoRegular"/>
              </a:rPr>
              <a:t>avoided </a:t>
            </a:r>
            <a:r>
              <a:rPr sz="3050" spc="5" dirty="0">
                <a:latin typeface="RobotoRegular"/>
                <a:cs typeface="RobotoRegular"/>
              </a:rPr>
              <a:t>due to long </a:t>
            </a:r>
            <a:r>
              <a:rPr sz="3050" dirty="0">
                <a:latin typeface="RobotoRegular"/>
                <a:cs typeface="RobotoRegular"/>
              </a:rPr>
              <a:t>term </a:t>
            </a:r>
            <a:r>
              <a:rPr sz="3050" spc="10" dirty="0">
                <a:latin typeface="RobotoRegular"/>
                <a:cs typeface="RobotoRegular"/>
              </a:rPr>
              <a:t>side  </a:t>
            </a:r>
            <a:r>
              <a:rPr sz="3050" spc="20" dirty="0">
                <a:latin typeface="RobotoRegular"/>
                <a:cs typeface="RobotoRegular"/>
              </a:rPr>
              <a:t>effects.</a:t>
            </a:r>
            <a:endParaRPr sz="3050">
              <a:latin typeface="RobotoRegular"/>
              <a:cs typeface="RobotoRegular"/>
            </a:endParaRPr>
          </a:p>
          <a:p>
            <a:pPr marL="264160" marR="644525" indent="-252095">
              <a:lnSpc>
                <a:spcPts val="3310"/>
              </a:lnSpc>
              <a:spcBef>
                <a:spcPts val="1090"/>
              </a:spcBef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Dosages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-5" dirty="0">
                <a:latin typeface="RobotoRegular"/>
                <a:cs typeface="RobotoRegular"/>
              </a:rPr>
              <a:t>gradually </a:t>
            </a:r>
            <a:r>
              <a:rPr sz="3050" spc="15" dirty="0">
                <a:latin typeface="RobotoRegular"/>
                <a:cs typeface="RobotoRegular"/>
              </a:rPr>
              <a:t>reduced </a:t>
            </a:r>
            <a:r>
              <a:rPr sz="3050" spc="30" dirty="0">
                <a:latin typeface="RobotoRegular"/>
                <a:cs typeface="RobotoRegular"/>
              </a:rPr>
              <a:t>over </a:t>
            </a:r>
            <a:r>
              <a:rPr sz="3050" spc="15" dirty="0">
                <a:latin typeface="RobotoRegular"/>
                <a:cs typeface="RobotoRegular"/>
              </a:rPr>
              <a:t>a period of  </a:t>
            </a:r>
            <a:r>
              <a:rPr sz="3050" spc="-10" dirty="0">
                <a:latin typeface="RobotoRegular"/>
                <a:cs typeface="RobotoRegular"/>
              </a:rPr>
              <a:t>several </a:t>
            </a:r>
            <a:r>
              <a:rPr sz="3050" spc="20" dirty="0">
                <a:latin typeface="RobotoRegular"/>
                <a:cs typeface="RobotoRegular"/>
              </a:rPr>
              <a:t>weeks depending on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patients  </a:t>
            </a:r>
            <a:r>
              <a:rPr sz="3050" spc="20" dirty="0">
                <a:latin typeface="RobotoRegular"/>
                <a:cs typeface="RobotoRegular"/>
              </a:rPr>
              <a:t>immunological </a:t>
            </a:r>
            <a:r>
              <a:rPr sz="3050" spc="-5" dirty="0">
                <a:latin typeface="RobotoRegular"/>
                <a:cs typeface="RobotoRegular"/>
              </a:rPr>
              <a:t>response </a:t>
            </a:r>
            <a:r>
              <a:rPr sz="3050" spc="5" dirty="0">
                <a:latin typeface="RobotoRegular"/>
                <a:cs typeface="RobotoRegular"/>
              </a:rPr>
              <a:t>to</a:t>
            </a:r>
            <a:r>
              <a:rPr sz="3050" spc="65" dirty="0">
                <a:latin typeface="RobotoRegular"/>
                <a:cs typeface="RobotoRegular"/>
              </a:rPr>
              <a:t> </a:t>
            </a:r>
            <a:r>
              <a:rPr sz="3050" spc="-20" dirty="0">
                <a:latin typeface="RobotoRegular"/>
                <a:cs typeface="RobotoRegular"/>
              </a:rPr>
              <a:t>transplant.</a:t>
            </a:r>
            <a:endParaRPr sz="3050">
              <a:latin typeface="RobotoRegular"/>
              <a:cs typeface="RobotoRegular"/>
            </a:endParaRPr>
          </a:p>
          <a:p>
            <a:pPr marL="264160" marR="45720" indent="-252095" algn="just">
              <a:lnSpc>
                <a:spcPts val="3310"/>
              </a:lnSpc>
              <a:spcBef>
                <a:spcPts val="1090"/>
              </a:spcBef>
              <a:buChar char="•"/>
              <a:tabLst>
                <a:tab pos="264795" algn="l"/>
              </a:tabLst>
            </a:pPr>
            <a:r>
              <a:rPr sz="3050" spc="-10" dirty="0">
                <a:latin typeface="RobotoRegular"/>
                <a:cs typeface="RobotoRegular"/>
              </a:rPr>
              <a:t>However, the </a:t>
            </a:r>
            <a:r>
              <a:rPr sz="3050" spc="10" dirty="0">
                <a:latin typeface="RobotoRegular"/>
                <a:cs typeface="RobotoRegular"/>
              </a:rPr>
              <a:t>patient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dirty="0">
                <a:latin typeface="RobotoRegular"/>
                <a:cs typeface="RobotoRegular"/>
              </a:rPr>
              <a:t>required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5" dirty="0">
                <a:latin typeface="RobotoRegular"/>
                <a:cs typeface="RobotoRegular"/>
              </a:rPr>
              <a:t>take </a:t>
            </a:r>
            <a:r>
              <a:rPr sz="3050" spc="20" dirty="0">
                <a:latin typeface="RobotoRegular"/>
                <a:cs typeface="RobotoRegular"/>
              </a:rPr>
              <a:t>some </a:t>
            </a:r>
            <a:r>
              <a:rPr sz="3050" spc="10" dirty="0">
                <a:latin typeface="RobotoRegular"/>
                <a:cs typeface="RobotoRegular"/>
              </a:rPr>
              <a:t>form 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10" dirty="0">
                <a:latin typeface="RobotoRegular"/>
                <a:cs typeface="RobotoRegular"/>
              </a:rPr>
              <a:t>immunosuppressive </a:t>
            </a:r>
            <a:r>
              <a:rPr sz="3050" spc="-15" dirty="0">
                <a:latin typeface="RobotoRegular"/>
                <a:cs typeface="RobotoRegular"/>
              </a:rPr>
              <a:t>therapy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dirty="0">
                <a:latin typeface="RobotoRegular"/>
                <a:cs typeface="RobotoRegular"/>
              </a:rPr>
              <a:t>entire </a:t>
            </a:r>
            <a:r>
              <a:rPr sz="3050" spc="30" dirty="0">
                <a:latin typeface="RobotoRegular"/>
                <a:cs typeface="RobotoRegular"/>
              </a:rPr>
              <a:t>time he/  </a:t>
            </a:r>
            <a:r>
              <a:rPr sz="3050" spc="-15" dirty="0">
                <a:latin typeface="RobotoRegular"/>
                <a:cs typeface="RobotoRegular"/>
              </a:rPr>
              <a:t>she </a:t>
            </a:r>
            <a:r>
              <a:rPr sz="3050" spc="-10" dirty="0">
                <a:latin typeface="RobotoRegular"/>
                <a:cs typeface="RobotoRegular"/>
              </a:rPr>
              <a:t>has the </a:t>
            </a:r>
            <a:r>
              <a:rPr sz="3050" spc="-15" dirty="0">
                <a:latin typeface="RobotoRegular"/>
                <a:cs typeface="RobotoRegular"/>
              </a:rPr>
              <a:t>transplanted</a:t>
            </a:r>
            <a:r>
              <a:rPr sz="3050" spc="90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kidney.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65" y="703175"/>
            <a:ext cx="1752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spc="-1005" dirty="0">
                <a:latin typeface="RobotoRegular"/>
                <a:cs typeface="RobotoRegular"/>
              </a:rPr>
              <a:t>.</a:t>
            </a:r>
            <a:endParaRPr sz="48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2091" y="560274"/>
            <a:ext cx="8180070" cy="344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50" spc="22" baseline="2645" dirty="0">
                <a:latin typeface="RobotoRegular"/>
                <a:cs typeface="RobotoRegular"/>
              </a:rPr>
              <a:t>1. </a:t>
            </a:r>
            <a:r>
              <a:rPr sz="2100" spc="-5" dirty="0">
                <a:latin typeface="RobotoRegular"/>
                <a:cs typeface="RobotoRegular"/>
              </a:rPr>
              <a:t>Assess </a:t>
            </a:r>
            <a:r>
              <a:rPr sz="2100" spc="15" dirty="0">
                <a:latin typeface="RobotoRegular"/>
                <a:cs typeface="RobotoRegular"/>
              </a:rPr>
              <a:t>for </a:t>
            </a:r>
            <a:r>
              <a:rPr sz="2100" dirty="0">
                <a:latin typeface="RobotoRegular"/>
                <a:cs typeface="RobotoRegular"/>
              </a:rPr>
              <a:t>transplant </a:t>
            </a:r>
            <a:r>
              <a:rPr sz="2100" spc="5" dirty="0">
                <a:latin typeface="RobotoRegular"/>
                <a:cs typeface="RobotoRegular"/>
              </a:rPr>
              <a:t>rejection- </a:t>
            </a:r>
            <a:r>
              <a:rPr sz="2100" spc="-10" dirty="0">
                <a:latin typeface="RobotoRegular"/>
                <a:cs typeface="RobotoRegular"/>
              </a:rPr>
              <a:t>S&amp;S </a:t>
            </a:r>
            <a:r>
              <a:rPr sz="2100" spc="10" dirty="0">
                <a:latin typeface="RobotoRegular"/>
                <a:cs typeface="RobotoRegular"/>
              </a:rPr>
              <a:t>include </a:t>
            </a:r>
            <a:r>
              <a:rPr sz="2100" dirty="0">
                <a:latin typeface="RobotoRegular"/>
                <a:cs typeface="RobotoRegular"/>
              </a:rPr>
              <a:t>oliguria, </a:t>
            </a:r>
            <a:r>
              <a:rPr sz="2100" spc="-5" dirty="0">
                <a:latin typeface="RobotoRegular"/>
                <a:cs typeface="RobotoRegular"/>
              </a:rPr>
              <a:t>edema,</a:t>
            </a:r>
            <a:r>
              <a:rPr sz="2100" spc="290" dirty="0">
                <a:latin typeface="RobotoRegular"/>
                <a:cs typeface="RobotoRegular"/>
              </a:rPr>
              <a:t> </a:t>
            </a:r>
            <a:r>
              <a:rPr sz="2100" spc="-30" dirty="0">
                <a:latin typeface="RobotoRegular"/>
                <a:cs typeface="RobotoRegular"/>
              </a:rPr>
              <a:t>fever,</a:t>
            </a:r>
            <a:endParaRPr sz="210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091" y="854138"/>
            <a:ext cx="9085580" cy="13214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20040" marR="71120">
              <a:lnSpc>
                <a:spcPts val="2310"/>
              </a:lnSpc>
              <a:spcBef>
                <a:spcPts val="345"/>
              </a:spcBef>
            </a:pPr>
            <a:r>
              <a:rPr sz="2100" spc="5" dirty="0">
                <a:latin typeface="RobotoRegular"/>
                <a:cs typeface="RobotoRegular"/>
              </a:rPr>
              <a:t>increasing </a:t>
            </a:r>
            <a:r>
              <a:rPr sz="2100" spc="-110" dirty="0">
                <a:latin typeface="RobotoRegular"/>
                <a:cs typeface="RobotoRegular"/>
              </a:rPr>
              <a:t>BP, </a:t>
            </a:r>
            <a:r>
              <a:rPr sz="2100" spc="-10" dirty="0">
                <a:latin typeface="RobotoRegular"/>
                <a:cs typeface="RobotoRegular"/>
              </a:rPr>
              <a:t>weight </a:t>
            </a:r>
            <a:r>
              <a:rPr sz="2100" spc="5" dirty="0">
                <a:latin typeface="RobotoRegular"/>
                <a:cs typeface="RobotoRegular"/>
              </a:rPr>
              <a:t>gain </a:t>
            </a:r>
            <a:r>
              <a:rPr sz="2100" spc="-5" dirty="0">
                <a:latin typeface="RobotoRegular"/>
                <a:cs typeface="RobotoRegular"/>
              </a:rPr>
              <a:t>&amp; </a:t>
            </a:r>
            <a:r>
              <a:rPr sz="2100" spc="15" dirty="0">
                <a:latin typeface="RobotoRegular"/>
                <a:cs typeface="RobotoRegular"/>
              </a:rPr>
              <a:t>swelling </a:t>
            </a:r>
            <a:r>
              <a:rPr sz="2100" spc="5" dirty="0">
                <a:latin typeface="RobotoRegular"/>
                <a:cs typeface="RobotoRegular"/>
              </a:rPr>
              <a:t>or </a:t>
            </a:r>
            <a:r>
              <a:rPr sz="2100" dirty="0">
                <a:latin typeface="RobotoRegular"/>
                <a:cs typeface="RobotoRegular"/>
              </a:rPr>
              <a:t>tenderness </a:t>
            </a:r>
            <a:r>
              <a:rPr sz="2100" spc="-10" dirty="0">
                <a:latin typeface="RobotoRegular"/>
                <a:cs typeface="RobotoRegular"/>
              </a:rPr>
              <a:t>over </a:t>
            </a:r>
            <a:r>
              <a:rPr sz="2100" spc="-30" dirty="0">
                <a:latin typeface="RobotoRegular"/>
                <a:cs typeface="RobotoRegular"/>
              </a:rPr>
              <a:t>the </a:t>
            </a:r>
            <a:r>
              <a:rPr sz="2100" spc="-5" dirty="0">
                <a:latin typeface="RobotoRegular"/>
                <a:cs typeface="RobotoRegular"/>
              </a:rPr>
              <a:t>transplanted  </a:t>
            </a:r>
            <a:r>
              <a:rPr sz="2100" dirty="0">
                <a:latin typeface="RobotoRegular"/>
                <a:cs typeface="RobotoRegular"/>
              </a:rPr>
              <a:t>kidney.</a:t>
            </a:r>
            <a:r>
              <a:rPr sz="2100" spc="25" dirty="0">
                <a:latin typeface="RobotoRegular"/>
                <a:cs typeface="RobotoRegular"/>
              </a:rPr>
              <a:t> </a:t>
            </a:r>
            <a:r>
              <a:rPr sz="2100" spc="-5" dirty="0">
                <a:latin typeface="RobotoRegular"/>
                <a:cs typeface="RobotoRegular"/>
              </a:rPr>
              <a:t>.</a:t>
            </a:r>
            <a:endParaRPr sz="2100">
              <a:latin typeface="RobotoRegular"/>
              <a:cs typeface="RobotoRegular"/>
            </a:endParaRPr>
          </a:p>
          <a:p>
            <a:pPr marL="320040" marR="5080" indent="-307975">
              <a:lnSpc>
                <a:spcPts val="2310"/>
              </a:lnSpc>
              <a:spcBef>
                <a:spcPts val="755"/>
              </a:spcBef>
              <a:buChar char="•"/>
              <a:tabLst>
                <a:tab pos="320040" algn="l"/>
                <a:tab pos="320675" algn="l"/>
              </a:tabLst>
            </a:pPr>
            <a:r>
              <a:rPr sz="2100" spc="5" dirty="0">
                <a:latin typeface="RobotoRegular"/>
                <a:cs typeface="RobotoRegular"/>
              </a:rPr>
              <a:t>Rejection </a:t>
            </a:r>
            <a:r>
              <a:rPr sz="2100" spc="-15" dirty="0">
                <a:latin typeface="RobotoRegular"/>
                <a:cs typeface="RobotoRegular"/>
              </a:rPr>
              <a:t>can </a:t>
            </a:r>
            <a:r>
              <a:rPr sz="2100" spc="15" dirty="0">
                <a:latin typeface="RobotoRegular"/>
                <a:cs typeface="RobotoRegular"/>
              </a:rPr>
              <a:t>be </a:t>
            </a:r>
            <a:r>
              <a:rPr sz="2100" spc="-25" dirty="0">
                <a:latin typeface="RobotoRegular"/>
                <a:cs typeface="RobotoRegular"/>
              </a:rPr>
              <a:t>hyperacute </a:t>
            </a:r>
            <a:r>
              <a:rPr sz="2100" spc="5" dirty="0">
                <a:latin typeface="RobotoRegular"/>
                <a:cs typeface="RobotoRegular"/>
              </a:rPr>
              <a:t>i.e. </a:t>
            </a:r>
            <a:r>
              <a:rPr sz="2100" spc="-10" dirty="0">
                <a:latin typeface="RobotoRegular"/>
                <a:cs typeface="RobotoRegular"/>
              </a:rPr>
              <a:t>within </a:t>
            </a:r>
            <a:r>
              <a:rPr sz="2100" spc="10" dirty="0">
                <a:latin typeface="RobotoRegular"/>
                <a:cs typeface="RobotoRegular"/>
              </a:rPr>
              <a:t>24 </a:t>
            </a:r>
            <a:r>
              <a:rPr sz="2100" spc="-25" dirty="0">
                <a:latin typeface="RobotoRegular"/>
                <a:cs typeface="RobotoRegular"/>
              </a:rPr>
              <a:t>hours, </a:t>
            </a:r>
            <a:r>
              <a:rPr sz="2100" spc="-30" dirty="0">
                <a:latin typeface="RobotoRegular"/>
                <a:cs typeface="RobotoRegular"/>
              </a:rPr>
              <a:t>acute </a:t>
            </a:r>
            <a:r>
              <a:rPr sz="2100" spc="-10" dirty="0">
                <a:latin typeface="RobotoRegular"/>
                <a:cs typeface="RobotoRegular"/>
              </a:rPr>
              <a:t>within </a:t>
            </a:r>
            <a:r>
              <a:rPr sz="2100" spc="5" dirty="0">
                <a:latin typeface="RobotoRegular"/>
                <a:cs typeface="RobotoRegular"/>
              </a:rPr>
              <a:t>3-14 </a:t>
            </a:r>
            <a:r>
              <a:rPr sz="2100" spc="-10" dirty="0">
                <a:latin typeface="RobotoRegular"/>
                <a:cs typeface="RobotoRegular"/>
              </a:rPr>
              <a:t>days </a:t>
            </a:r>
            <a:r>
              <a:rPr sz="2100" spc="5" dirty="0">
                <a:latin typeface="RobotoRegular"/>
                <a:cs typeface="RobotoRegular"/>
              </a:rPr>
              <a:t>or  </a:t>
            </a:r>
            <a:r>
              <a:rPr sz="2100" spc="-5" dirty="0">
                <a:latin typeface="RobotoRegular"/>
                <a:cs typeface="RobotoRegular"/>
              </a:rPr>
              <a:t>chronic from </a:t>
            </a:r>
            <a:r>
              <a:rPr sz="2100" spc="10" dirty="0">
                <a:latin typeface="RobotoRegular"/>
                <a:cs typeface="RobotoRegular"/>
              </a:rPr>
              <a:t>14 </a:t>
            </a:r>
            <a:r>
              <a:rPr sz="2100" spc="-10" dirty="0">
                <a:latin typeface="RobotoRegular"/>
                <a:cs typeface="RobotoRegular"/>
              </a:rPr>
              <a:t>days </a:t>
            </a:r>
            <a:r>
              <a:rPr sz="2100" spc="-15" dirty="0">
                <a:latin typeface="RobotoRegular"/>
                <a:cs typeface="RobotoRegular"/>
              </a:rPr>
              <a:t>to </a:t>
            </a:r>
            <a:r>
              <a:rPr sz="2100" spc="-20" dirty="0">
                <a:latin typeface="RobotoRegular"/>
                <a:cs typeface="RobotoRegular"/>
              </a:rPr>
              <a:t>several</a:t>
            </a:r>
            <a:r>
              <a:rPr sz="2100" spc="350" dirty="0">
                <a:latin typeface="RobotoRegular"/>
                <a:cs typeface="RobotoRegular"/>
              </a:rPr>
              <a:t> </a:t>
            </a:r>
            <a:r>
              <a:rPr sz="2100" spc="-25" dirty="0">
                <a:latin typeface="RobotoRegular"/>
                <a:cs typeface="RobotoRegular"/>
              </a:rPr>
              <a:t>years</a:t>
            </a:r>
            <a:endParaRPr sz="210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2091" y="2816582"/>
            <a:ext cx="115570" cy="803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100" spc="-5" dirty="0">
                <a:latin typeface="RobotoRegular"/>
                <a:cs typeface="RobotoRegular"/>
              </a:rPr>
              <a:t>•</a:t>
            </a:r>
            <a:endParaRPr sz="21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100" spc="-5" dirty="0">
                <a:latin typeface="RobotoRegular"/>
                <a:cs typeface="RobotoRegular"/>
              </a:rPr>
              <a:t>•</a:t>
            </a:r>
            <a:endParaRPr sz="210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2091" y="2219504"/>
            <a:ext cx="8540750" cy="63881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20040" marR="5080" indent="-307975">
              <a:lnSpc>
                <a:spcPts val="2310"/>
              </a:lnSpc>
              <a:spcBef>
                <a:spcPts val="345"/>
              </a:spcBef>
            </a:pPr>
            <a:r>
              <a:rPr sz="3150" spc="22" baseline="2645" dirty="0">
                <a:latin typeface="RobotoRegular"/>
                <a:cs typeface="RobotoRegular"/>
              </a:rPr>
              <a:t>2. </a:t>
            </a:r>
            <a:r>
              <a:rPr sz="2100" spc="-10" dirty="0">
                <a:latin typeface="RobotoRegular"/>
                <a:cs typeface="RobotoRegular"/>
              </a:rPr>
              <a:t>Prevent </a:t>
            </a:r>
            <a:r>
              <a:rPr sz="2100" spc="15" dirty="0">
                <a:latin typeface="RobotoRegular"/>
                <a:cs typeface="RobotoRegular"/>
              </a:rPr>
              <a:t>infection </a:t>
            </a:r>
            <a:r>
              <a:rPr sz="2100" spc="-5" dirty="0">
                <a:latin typeface="RobotoRegular"/>
                <a:cs typeface="RobotoRegular"/>
              </a:rPr>
              <a:t>– </a:t>
            </a:r>
            <a:r>
              <a:rPr sz="2100" spc="20" dirty="0">
                <a:latin typeface="RobotoRegular"/>
                <a:cs typeface="RobotoRegular"/>
              </a:rPr>
              <a:t>FHG, </a:t>
            </a:r>
            <a:r>
              <a:rPr sz="2100" dirty="0">
                <a:latin typeface="RobotoRegular"/>
                <a:cs typeface="RobotoRegular"/>
              </a:rPr>
              <a:t>platelet count </a:t>
            </a:r>
            <a:r>
              <a:rPr sz="2100" spc="-10" dirty="0">
                <a:latin typeface="RobotoRegular"/>
                <a:cs typeface="RobotoRegular"/>
              </a:rPr>
              <a:t>because </a:t>
            </a:r>
            <a:r>
              <a:rPr sz="2100" spc="5" dirty="0">
                <a:latin typeface="RobotoRegular"/>
                <a:cs typeface="RobotoRegular"/>
              </a:rPr>
              <a:t>immunosuppression  </a:t>
            </a:r>
            <a:r>
              <a:rPr sz="2100" dirty="0">
                <a:latin typeface="RobotoRegular"/>
                <a:cs typeface="RobotoRegular"/>
              </a:rPr>
              <a:t>depresses formation </a:t>
            </a:r>
            <a:r>
              <a:rPr sz="2100" spc="5" dirty="0">
                <a:latin typeface="RobotoRegular"/>
                <a:cs typeface="RobotoRegular"/>
              </a:rPr>
              <a:t>of </a:t>
            </a:r>
            <a:r>
              <a:rPr sz="2100" spc="-5" dirty="0">
                <a:latin typeface="RobotoRegular"/>
                <a:cs typeface="RobotoRegular"/>
              </a:rPr>
              <a:t>leukocytes &amp;</a:t>
            </a:r>
            <a:r>
              <a:rPr sz="2100" spc="295" dirty="0">
                <a:latin typeface="RobotoRegular"/>
                <a:cs typeface="RobotoRegular"/>
              </a:rPr>
              <a:t> </a:t>
            </a:r>
            <a:r>
              <a:rPr sz="2100" dirty="0">
                <a:latin typeface="RobotoRegular"/>
                <a:cs typeface="RobotoRegular"/>
              </a:rPr>
              <a:t>platelets.</a:t>
            </a:r>
            <a:endParaRPr sz="2100">
              <a:latin typeface="RobotoRegular"/>
              <a:cs typeface="Roboto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091" y="2832421"/>
            <a:ext cx="9220200" cy="177990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640"/>
              </a:spcBef>
            </a:pPr>
            <a:r>
              <a:rPr sz="2100" spc="15" dirty="0">
                <a:latin typeface="RobotoRegular"/>
                <a:cs typeface="RobotoRegular"/>
              </a:rPr>
              <a:t>Monitor for </a:t>
            </a:r>
            <a:r>
              <a:rPr sz="2100" spc="25" dirty="0">
                <a:latin typeface="RobotoRegular"/>
                <a:cs typeface="RobotoRegular"/>
              </a:rPr>
              <a:t>signs </a:t>
            </a:r>
            <a:r>
              <a:rPr sz="2100" spc="5" dirty="0">
                <a:latin typeface="RobotoRegular"/>
                <a:cs typeface="RobotoRegular"/>
              </a:rPr>
              <a:t>of </a:t>
            </a:r>
            <a:r>
              <a:rPr sz="2100" spc="15" dirty="0">
                <a:latin typeface="RobotoRegular"/>
                <a:cs typeface="RobotoRegular"/>
              </a:rPr>
              <a:t>infection- </a:t>
            </a:r>
            <a:r>
              <a:rPr sz="2100" spc="10" dirty="0">
                <a:latin typeface="RobotoRegular"/>
                <a:cs typeface="RobotoRegular"/>
              </a:rPr>
              <a:t>chills, </a:t>
            </a:r>
            <a:r>
              <a:rPr sz="2100" spc="-30" dirty="0">
                <a:latin typeface="RobotoRegular"/>
                <a:cs typeface="RobotoRegular"/>
              </a:rPr>
              <a:t>fever, </a:t>
            </a:r>
            <a:r>
              <a:rPr sz="2100" spc="-20" dirty="0">
                <a:latin typeface="RobotoRegular"/>
                <a:cs typeface="RobotoRegular"/>
              </a:rPr>
              <a:t>tachycardia,</a:t>
            </a:r>
            <a:r>
              <a:rPr sz="2100" spc="220" dirty="0">
                <a:latin typeface="RobotoRegular"/>
                <a:cs typeface="RobotoRegular"/>
              </a:rPr>
              <a:t> </a:t>
            </a:r>
            <a:r>
              <a:rPr sz="2100" spc="-15" dirty="0">
                <a:latin typeface="RobotoRegular"/>
                <a:cs typeface="RobotoRegular"/>
              </a:rPr>
              <a:t>tachypnea.</a:t>
            </a:r>
            <a:endParaRPr sz="2100">
              <a:latin typeface="RobotoRegular"/>
              <a:cs typeface="RobotoRegular"/>
            </a:endParaRPr>
          </a:p>
          <a:p>
            <a:pPr marL="320040" marR="5080">
              <a:lnSpc>
                <a:spcPts val="2310"/>
              </a:lnSpc>
              <a:spcBef>
                <a:spcPts val="795"/>
              </a:spcBef>
            </a:pPr>
            <a:r>
              <a:rPr sz="2100" spc="-5" dirty="0">
                <a:latin typeface="RobotoRegular"/>
                <a:cs typeface="RobotoRegular"/>
              </a:rPr>
              <a:t>Urine </a:t>
            </a:r>
            <a:r>
              <a:rPr sz="2100" spc="-25" dirty="0">
                <a:latin typeface="RobotoRegular"/>
                <a:cs typeface="RobotoRegular"/>
              </a:rPr>
              <a:t>culture </a:t>
            </a:r>
            <a:r>
              <a:rPr sz="2100" spc="-10" dirty="0">
                <a:latin typeface="RobotoRegular"/>
                <a:cs typeface="RobotoRegular"/>
              </a:rPr>
              <a:t>should </a:t>
            </a:r>
            <a:r>
              <a:rPr sz="2100" spc="15" dirty="0">
                <a:latin typeface="RobotoRegular"/>
                <a:cs typeface="RobotoRegular"/>
              </a:rPr>
              <a:t>be </a:t>
            </a:r>
            <a:r>
              <a:rPr sz="2100" spc="20" dirty="0">
                <a:latin typeface="RobotoRegular"/>
                <a:cs typeface="RobotoRegular"/>
              </a:rPr>
              <a:t>done </a:t>
            </a:r>
            <a:r>
              <a:rPr sz="2100" spc="-5" dirty="0">
                <a:latin typeface="RobotoRegular"/>
                <a:cs typeface="RobotoRegular"/>
              </a:rPr>
              <a:t>frequently </a:t>
            </a:r>
            <a:r>
              <a:rPr sz="2100" spc="-15" dirty="0">
                <a:latin typeface="RobotoRegular"/>
                <a:cs typeface="RobotoRegular"/>
              </a:rPr>
              <a:t>to </a:t>
            </a:r>
            <a:r>
              <a:rPr sz="2100" spc="-20" dirty="0">
                <a:latin typeface="RobotoRegular"/>
                <a:cs typeface="RobotoRegular"/>
              </a:rPr>
              <a:t>rule out </a:t>
            </a:r>
            <a:r>
              <a:rPr sz="2100" spc="-15" dirty="0">
                <a:latin typeface="RobotoRegular"/>
                <a:cs typeface="RobotoRegular"/>
              </a:rPr>
              <a:t>bacteriuria </a:t>
            </a:r>
            <a:r>
              <a:rPr sz="2100" spc="15" dirty="0">
                <a:latin typeface="RobotoRegular"/>
                <a:cs typeface="RobotoRegular"/>
              </a:rPr>
              <a:t>in </a:t>
            </a:r>
            <a:r>
              <a:rPr sz="2100" spc="-15" dirty="0">
                <a:latin typeface="RobotoRegular"/>
                <a:cs typeface="RobotoRegular"/>
              </a:rPr>
              <a:t>early </a:t>
            </a:r>
            <a:r>
              <a:rPr sz="2100" spc="-5" dirty="0">
                <a:latin typeface="RobotoRegular"/>
                <a:cs typeface="RobotoRegular"/>
              </a:rPr>
              <a:t>&amp; </a:t>
            </a:r>
            <a:r>
              <a:rPr sz="2100" spc="-10" dirty="0">
                <a:latin typeface="RobotoRegular"/>
                <a:cs typeface="RobotoRegular"/>
              </a:rPr>
              <a:t>late  </a:t>
            </a:r>
            <a:r>
              <a:rPr sz="2100" spc="-5" dirty="0">
                <a:latin typeface="RobotoRegular"/>
                <a:cs typeface="RobotoRegular"/>
              </a:rPr>
              <a:t>stages.</a:t>
            </a:r>
            <a:endParaRPr sz="2100">
              <a:latin typeface="RobotoRegular"/>
              <a:cs typeface="RobotoRegular"/>
            </a:endParaRPr>
          </a:p>
          <a:p>
            <a:pPr marL="320040" marR="1209040" indent="-307975">
              <a:lnSpc>
                <a:spcPts val="2310"/>
              </a:lnSpc>
              <a:spcBef>
                <a:spcPts val="755"/>
              </a:spcBef>
              <a:buChar char="•"/>
              <a:tabLst>
                <a:tab pos="320040" algn="l"/>
                <a:tab pos="320675" algn="l"/>
              </a:tabLst>
            </a:pPr>
            <a:r>
              <a:rPr sz="2100" spc="-15" dirty="0">
                <a:latin typeface="RobotoRegular"/>
                <a:cs typeface="RobotoRegular"/>
              </a:rPr>
              <a:t>Protect </a:t>
            </a:r>
            <a:r>
              <a:rPr sz="2100" spc="-5" dirty="0">
                <a:latin typeface="RobotoRegular"/>
                <a:cs typeface="RobotoRegular"/>
              </a:rPr>
              <a:t>from </a:t>
            </a:r>
            <a:r>
              <a:rPr sz="2100" spc="-15" dirty="0">
                <a:latin typeface="RobotoRegular"/>
                <a:cs typeface="RobotoRegular"/>
              </a:rPr>
              <a:t>exposure to </a:t>
            </a:r>
            <a:r>
              <a:rPr sz="2100" spc="15" dirty="0">
                <a:latin typeface="RobotoRegular"/>
                <a:cs typeface="RobotoRegular"/>
              </a:rPr>
              <a:t>infection </a:t>
            </a:r>
            <a:r>
              <a:rPr sz="2100" spc="10" dirty="0">
                <a:latin typeface="RobotoRegular"/>
                <a:cs typeface="RobotoRegular"/>
              </a:rPr>
              <a:t>by </a:t>
            </a:r>
            <a:r>
              <a:rPr sz="2100" dirty="0">
                <a:latin typeface="RobotoRegular"/>
                <a:cs typeface="RobotoRegular"/>
              </a:rPr>
              <a:t>staff, visitors and patients.  </a:t>
            </a:r>
            <a:r>
              <a:rPr sz="2100" spc="-5" dirty="0">
                <a:latin typeface="RobotoRegular"/>
                <a:cs typeface="RobotoRegular"/>
              </a:rPr>
              <a:t>Encourage </a:t>
            </a:r>
            <a:r>
              <a:rPr sz="2100" spc="-15" dirty="0">
                <a:latin typeface="RobotoRegular"/>
                <a:cs typeface="RobotoRegular"/>
              </a:rPr>
              <a:t>hand</a:t>
            </a:r>
            <a:r>
              <a:rPr sz="2100" spc="80" dirty="0">
                <a:latin typeface="RobotoRegular"/>
                <a:cs typeface="RobotoRegular"/>
              </a:rPr>
              <a:t> </a:t>
            </a:r>
            <a:r>
              <a:rPr sz="2100" dirty="0">
                <a:latin typeface="RobotoRegular"/>
                <a:cs typeface="RobotoRegular"/>
              </a:rPr>
              <a:t>hygiene.</a:t>
            </a:r>
            <a:endParaRPr sz="2100">
              <a:latin typeface="RobotoRegular"/>
              <a:cs typeface="Roboto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2091" y="4656380"/>
            <a:ext cx="8288655" cy="63881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20040" marR="5080" indent="-307975">
              <a:lnSpc>
                <a:spcPts val="2310"/>
              </a:lnSpc>
              <a:spcBef>
                <a:spcPts val="345"/>
              </a:spcBef>
            </a:pPr>
            <a:r>
              <a:rPr sz="3150" spc="22" baseline="2645" dirty="0">
                <a:latin typeface="RobotoRegular"/>
                <a:cs typeface="RobotoRegular"/>
              </a:rPr>
              <a:t>3. </a:t>
            </a:r>
            <a:r>
              <a:rPr sz="2100" spc="15" dirty="0">
                <a:latin typeface="RobotoRegular"/>
                <a:cs typeface="RobotoRegular"/>
              </a:rPr>
              <a:t>Monitor </a:t>
            </a:r>
            <a:r>
              <a:rPr sz="2100" spc="20" dirty="0">
                <a:latin typeface="RobotoRegular"/>
                <a:cs typeface="RobotoRegular"/>
              </a:rPr>
              <a:t>kidney </a:t>
            </a:r>
            <a:r>
              <a:rPr sz="2100" spc="10" dirty="0">
                <a:latin typeface="RobotoRegular"/>
                <a:cs typeface="RobotoRegular"/>
              </a:rPr>
              <a:t>function- </a:t>
            </a:r>
            <a:r>
              <a:rPr sz="2100" spc="-5" dirty="0">
                <a:latin typeface="RobotoRegular"/>
                <a:cs typeface="RobotoRegular"/>
              </a:rPr>
              <a:t>a </a:t>
            </a:r>
            <a:r>
              <a:rPr sz="2100" spc="20" dirty="0">
                <a:latin typeface="RobotoRegular"/>
                <a:cs typeface="RobotoRegular"/>
              </a:rPr>
              <a:t>kidney </a:t>
            </a:r>
            <a:r>
              <a:rPr sz="2100" spc="-5" dirty="0">
                <a:latin typeface="RobotoRegular"/>
                <a:cs typeface="RobotoRegular"/>
              </a:rPr>
              <a:t>from a </a:t>
            </a:r>
            <a:r>
              <a:rPr sz="2100" spc="20" dirty="0">
                <a:latin typeface="RobotoRegular"/>
                <a:cs typeface="RobotoRegular"/>
              </a:rPr>
              <a:t>living donor </a:t>
            </a:r>
            <a:r>
              <a:rPr sz="2100" spc="-10" dirty="0">
                <a:latin typeface="RobotoRegular"/>
                <a:cs typeface="RobotoRegular"/>
              </a:rPr>
              <a:t>may </a:t>
            </a:r>
            <a:r>
              <a:rPr sz="2100" spc="5" dirty="0">
                <a:latin typeface="RobotoRegular"/>
                <a:cs typeface="RobotoRegular"/>
              </a:rPr>
              <a:t>function  immediately producing </a:t>
            </a:r>
            <a:r>
              <a:rPr sz="2100" spc="-10" dirty="0">
                <a:latin typeface="RobotoRegular"/>
                <a:cs typeface="RobotoRegular"/>
              </a:rPr>
              <a:t>large amounts </a:t>
            </a:r>
            <a:r>
              <a:rPr sz="2100" spc="5" dirty="0">
                <a:latin typeface="RobotoRegular"/>
                <a:cs typeface="RobotoRegular"/>
              </a:rPr>
              <a:t>of </a:t>
            </a:r>
            <a:r>
              <a:rPr sz="2100" dirty="0">
                <a:latin typeface="RobotoRegular"/>
                <a:cs typeface="RobotoRegular"/>
              </a:rPr>
              <a:t>dilute</a:t>
            </a:r>
            <a:r>
              <a:rPr sz="2100" spc="270" dirty="0">
                <a:latin typeface="RobotoRegular"/>
                <a:cs typeface="RobotoRegular"/>
              </a:rPr>
              <a:t> </a:t>
            </a:r>
            <a:r>
              <a:rPr sz="2100" spc="-10" dirty="0">
                <a:latin typeface="RobotoRegular"/>
                <a:cs typeface="RobotoRegular"/>
              </a:rPr>
              <a:t>urine.</a:t>
            </a:r>
            <a:endParaRPr sz="2100">
              <a:latin typeface="RobotoRegular"/>
              <a:cs typeface="Roboto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2091" y="6005893"/>
            <a:ext cx="115570" cy="344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spc="-5" dirty="0">
                <a:latin typeface="RobotoRegular"/>
                <a:cs typeface="RobotoRegular"/>
              </a:rPr>
              <a:t>•</a:t>
            </a:r>
            <a:endParaRPr sz="2100">
              <a:latin typeface="RobotoRegular"/>
              <a:cs typeface="Roboto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2091" y="6982434"/>
            <a:ext cx="115570" cy="344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spc="-5" dirty="0">
                <a:latin typeface="RobotoRegular"/>
                <a:cs typeface="RobotoRegular"/>
              </a:rPr>
              <a:t>•</a:t>
            </a:r>
            <a:endParaRPr sz="2100">
              <a:latin typeface="RobotoRegular"/>
              <a:cs typeface="Roboto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2091" y="5339056"/>
            <a:ext cx="9210040" cy="20040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20040" marR="5080" indent="-307975">
              <a:lnSpc>
                <a:spcPts val="2310"/>
              </a:lnSpc>
              <a:spcBef>
                <a:spcPts val="345"/>
              </a:spcBef>
              <a:buChar char="•"/>
              <a:tabLst>
                <a:tab pos="320040" algn="l"/>
                <a:tab pos="320675" algn="l"/>
              </a:tabLst>
            </a:pPr>
            <a:r>
              <a:rPr sz="2100" spc="-5" dirty="0">
                <a:latin typeface="RobotoRegular"/>
                <a:cs typeface="RobotoRegular"/>
              </a:rPr>
              <a:t>A </a:t>
            </a:r>
            <a:r>
              <a:rPr sz="2100" spc="-15" dirty="0">
                <a:latin typeface="RobotoRegular"/>
                <a:cs typeface="RobotoRegular"/>
              </a:rPr>
              <a:t>cadaver </a:t>
            </a:r>
            <a:r>
              <a:rPr sz="2100" spc="20" dirty="0">
                <a:latin typeface="RobotoRegular"/>
                <a:cs typeface="RobotoRegular"/>
              </a:rPr>
              <a:t>kidney </a:t>
            </a:r>
            <a:r>
              <a:rPr sz="2100" spc="-10" dirty="0">
                <a:latin typeface="RobotoRegular"/>
                <a:cs typeface="RobotoRegular"/>
              </a:rPr>
              <a:t>may </a:t>
            </a:r>
            <a:r>
              <a:rPr sz="2100" spc="-5" dirty="0">
                <a:latin typeface="RobotoRegular"/>
                <a:cs typeface="RobotoRegular"/>
              </a:rPr>
              <a:t>undergo </a:t>
            </a:r>
            <a:r>
              <a:rPr sz="2100" spc="-30" dirty="0">
                <a:latin typeface="RobotoRegular"/>
                <a:cs typeface="RobotoRegular"/>
              </a:rPr>
              <a:t>acute </a:t>
            </a:r>
            <a:r>
              <a:rPr sz="2100" spc="-20" dirty="0">
                <a:latin typeface="RobotoRegular"/>
                <a:cs typeface="RobotoRegular"/>
              </a:rPr>
              <a:t>tubular </a:t>
            </a:r>
            <a:r>
              <a:rPr sz="2100" spc="5" dirty="0">
                <a:latin typeface="RobotoRegular"/>
                <a:cs typeface="RobotoRegular"/>
              </a:rPr>
              <a:t>necrosis </a:t>
            </a:r>
            <a:r>
              <a:rPr sz="2100" spc="-10" dirty="0">
                <a:latin typeface="RobotoRegular"/>
                <a:cs typeface="RobotoRegular"/>
              </a:rPr>
              <a:t>with </a:t>
            </a:r>
            <a:r>
              <a:rPr sz="2100" spc="5" dirty="0">
                <a:latin typeface="RobotoRegular"/>
                <a:cs typeface="RobotoRegular"/>
              </a:rPr>
              <a:t>oliguria </a:t>
            </a:r>
            <a:r>
              <a:rPr sz="2100" spc="-5" dirty="0">
                <a:latin typeface="RobotoRegular"/>
                <a:cs typeface="RobotoRegular"/>
              </a:rPr>
              <a:t>&amp; </a:t>
            </a:r>
            <a:r>
              <a:rPr sz="2100" spc="-15" dirty="0">
                <a:latin typeface="RobotoRegular"/>
                <a:cs typeface="RobotoRegular"/>
              </a:rPr>
              <a:t>anuria  </a:t>
            </a:r>
            <a:r>
              <a:rPr sz="2100" spc="-20" dirty="0">
                <a:latin typeface="RobotoRegular"/>
                <a:cs typeface="RobotoRegular"/>
              </a:rPr>
              <a:t>therefore </a:t>
            </a:r>
            <a:r>
              <a:rPr sz="2100" spc="15" dirty="0">
                <a:latin typeface="RobotoRegular"/>
                <a:cs typeface="RobotoRegular"/>
              </a:rPr>
              <a:t>monitor </a:t>
            </a:r>
            <a:r>
              <a:rPr sz="2100" spc="-20" dirty="0">
                <a:latin typeface="RobotoRegular"/>
                <a:cs typeface="RobotoRegular"/>
              </a:rPr>
              <a:t>output, </a:t>
            </a:r>
            <a:r>
              <a:rPr sz="2100" dirty="0">
                <a:latin typeface="RobotoRegular"/>
                <a:cs typeface="RobotoRegular"/>
              </a:rPr>
              <a:t>and </a:t>
            </a:r>
            <a:r>
              <a:rPr sz="2100" spc="-10" dirty="0">
                <a:latin typeface="RobotoRegular"/>
                <a:cs typeface="RobotoRegular"/>
              </a:rPr>
              <a:t>may </a:t>
            </a:r>
            <a:r>
              <a:rPr sz="2100" spc="20" dirty="0">
                <a:latin typeface="RobotoRegular"/>
                <a:cs typeface="RobotoRegular"/>
              </a:rPr>
              <a:t>not </a:t>
            </a:r>
            <a:r>
              <a:rPr sz="2100" spc="5" dirty="0">
                <a:latin typeface="RobotoRegular"/>
                <a:cs typeface="RobotoRegular"/>
              </a:rPr>
              <a:t>function </a:t>
            </a:r>
            <a:r>
              <a:rPr sz="2100" spc="15" dirty="0">
                <a:latin typeface="RobotoRegular"/>
                <a:cs typeface="RobotoRegular"/>
              </a:rPr>
              <a:t>for </a:t>
            </a:r>
            <a:r>
              <a:rPr sz="2100" spc="-5" dirty="0">
                <a:latin typeface="RobotoRegular"/>
                <a:cs typeface="RobotoRegular"/>
              </a:rPr>
              <a:t>2-3</a:t>
            </a:r>
            <a:r>
              <a:rPr sz="2100" spc="275" dirty="0">
                <a:latin typeface="RobotoRegular"/>
                <a:cs typeface="RobotoRegular"/>
              </a:rPr>
              <a:t> </a:t>
            </a:r>
            <a:r>
              <a:rPr sz="2100" spc="-5" dirty="0">
                <a:latin typeface="RobotoRegular"/>
                <a:cs typeface="RobotoRegular"/>
              </a:rPr>
              <a:t>weeks.</a:t>
            </a:r>
            <a:endParaRPr sz="2100">
              <a:latin typeface="RobotoRegular"/>
              <a:cs typeface="RobotoRegular"/>
            </a:endParaRPr>
          </a:p>
          <a:p>
            <a:pPr marL="320040" marR="474980">
              <a:lnSpc>
                <a:spcPts val="2310"/>
              </a:lnSpc>
              <a:spcBef>
                <a:spcPts val="755"/>
              </a:spcBef>
            </a:pPr>
            <a:r>
              <a:rPr sz="2100" spc="15" dirty="0">
                <a:latin typeface="RobotoRegular"/>
                <a:cs typeface="RobotoRegular"/>
              </a:rPr>
              <a:t>Hemodialysis </a:t>
            </a:r>
            <a:r>
              <a:rPr sz="2100" spc="-10" dirty="0">
                <a:latin typeface="RobotoRegular"/>
                <a:cs typeface="RobotoRegular"/>
              </a:rPr>
              <a:t>may </a:t>
            </a:r>
            <a:r>
              <a:rPr sz="2100" spc="15" dirty="0">
                <a:latin typeface="RobotoRegular"/>
                <a:cs typeface="RobotoRegular"/>
              </a:rPr>
              <a:t>be </a:t>
            </a:r>
            <a:r>
              <a:rPr sz="2100" spc="-20" dirty="0">
                <a:latin typeface="RobotoRegular"/>
                <a:cs typeface="RobotoRegular"/>
              </a:rPr>
              <a:t>required </a:t>
            </a:r>
            <a:r>
              <a:rPr sz="2100" spc="-15" dirty="0">
                <a:latin typeface="RobotoRegular"/>
                <a:cs typeface="RobotoRegular"/>
              </a:rPr>
              <a:t>to </a:t>
            </a:r>
            <a:r>
              <a:rPr sz="2100" spc="5" dirty="0">
                <a:latin typeface="RobotoRegular"/>
                <a:cs typeface="RobotoRegular"/>
              </a:rPr>
              <a:t>maintain </a:t>
            </a:r>
            <a:r>
              <a:rPr sz="2100" spc="-5" dirty="0">
                <a:latin typeface="RobotoRegular"/>
                <a:cs typeface="RobotoRegular"/>
              </a:rPr>
              <a:t>homeostasis </a:t>
            </a:r>
            <a:r>
              <a:rPr sz="2100" dirty="0">
                <a:latin typeface="RobotoRegular"/>
                <a:cs typeface="RobotoRegular"/>
              </a:rPr>
              <a:t>until </a:t>
            </a:r>
            <a:r>
              <a:rPr sz="2100" spc="-30" dirty="0">
                <a:latin typeface="RobotoRegular"/>
                <a:cs typeface="RobotoRegular"/>
              </a:rPr>
              <a:t>the  </a:t>
            </a:r>
            <a:r>
              <a:rPr sz="2100" spc="-5" dirty="0">
                <a:latin typeface="RobotoRegular"/>
                <a:cs typeface="RobotoRegular"/>
              </a:rPr>
              <a:t>transplanted </a:t>
            </a:r>
            <a:r>
              <a:rPr sz="2100" spc="20" dirty="0">
                <a:latin typeface="RobotoRegular"/>
                <a:cs typeface="RobotoRegular"/>
              </a:rPr>
              <a:t>kidney </a:t>
            </a:r>
            <a:r>
              <a:rPr sz="2100" spc="10" dirty="0">
                <a:latin typeface="RobotoRegular"/>
                <a:cs typeface="RobotoRegular"/>
              </a:rPr>
              <a:t>functions </a:t>
            </a:r>
            <a:r>
              <a:rPr sz="2100" spc="-5" dirty="0">
                <a:latin typeface="RobotoRegular"/>
                <a:cs typeface="RobotoRegular"/>
              </a:rPr>
              <a:t>well </a:t>
            </a:r>
            <a:r>
              <a:rPr sz="2100" spc="5" dirty="0">
                <a:latin typeface="RobotoRegular"/>
                <a:cs typeface="RobotoRegular"/>
              </a:rPr>
              <a:t>especially </a:t>
            </a:r>
            <a:r>
              <a:rPr sz="2100" spc="15" dirty="0">
                <a:latin typeface="RobotoRegular"/>
                <a:cs typeface="RobotoRegular"/>
              </a:rPr>
              <a:t>in </a:t>
            </a:r>
            <a:r>
              <a:rPr sz="2100" spc="-5" dirty="0">
                <a:latin typeface="RobotoRegular"/>
                <a:cs typeface="RobotoRegular"/>
              </a:rPr>
              <a:t>hyperkalemia </a:t>
            </a:r>
            <a:r>
              <a:rPr sz="2100" dirty="0">
                <a:latin typeface="RobotoRegular"/>
                <a:cs typeface="RobotoRegular"/>
              </a:rPr>
              <a:t>and </a:t>
            </a:r>
            <a:r>
              <a:rPr sz="2100" spc="-5" dirty="0">
                <a:latin typeface="RobotoRegular"/>
                <a:cs typeface="RobotoRegular"/>
              </a:rPr>
              <a:t>ﬂuid  </a:t>
            </a:r>
            <a:r>
              <a:rPr sz="2100" spc="-10" dirty="0">
                <a:latin typeface="RobotoRegular"/>
                <a:cs typeface="RobotoRegular"/>
              </a:rPr>
              <a:t>overload.</a:t>
            </a:r>
            <a:endParaRPr sz="2100">
              <a:latin typeface="RobotoRegular"/>
              <a:cs typeface="RobotoRegular"/>
            </a:endParaRPr>
          </a:p>
          <a:p>
            <a:pPr marL="320040">
              <a:lnSpc>
                <a:spcPct val="100000"/>
              </a:lnSpc>
              <a:spcBef>
                <a:spcPts val="505"/>
              </a:spcBef>
            </a:pPr>
            <a:r>
              <a:rPr sz="2100" spc="-5" dirty="0">
                <a:latin typeface="RobotoRegular"/>
                <a:cs typeface="RobotoRegular"/>
              </a:rPr>
              <a:t>.</a:t>
            </a:r>
            <a:endParaRPr sz="2100">
              <a:latin typeface="RobotoRegular"/>
              <a:cs typeface="RobotoRegular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86149" y="171454"/>
            <a:ext cx="3081020" cy="344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u="heavy" dirty="0">
                <a:uFill>
                  <a:solidFill>
                    <a:srgbClr val="000000"/>
                  </a:solidFill>
                </a:uFill>
              </a:rPr>
              <a:t>NURSING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100" u="heavy" spc="5" dirty="0">
                <a:uFill>
                  <a:solidFill>
                    <a:srgbClr val="000000"/>
                  </a:solidFill>
                </a:uFill>
              </a:rPr>
              <a:t>MANAGEMENT</a:t>
            </a:r>
            <a:endParaRPr sz="2100"/>
          </a:p>
        </p:txBody>
      </p:sp>
      <p:sp>
        <p:nvSpPr>
          <p:cNvPr id="13" name="object 1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0013" y="403746"/>
            <a:ext cx="8796655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8315" algn="l"/>
              </a:tabLst>
            </a:pPr>
            <a:r>
              <a:rPr sz="4125" spc="-7" baseline="3030" dirty="0"/>
              <a:t>4.	</a:t>
            </a:r>
            <a:r>
              <a:rPr sz="2750" dirty="0"/>
              <a:t>Psychological </a:t>
            </a:r>
            <a:r>
              <a:rPr sz="2750" spc="-5" dirty="0"/>
              <a:t>care </a:t>
            </a:r>
            <a:r>
              <a:rPr sz="2750" dirty="0"/>
              <a:t>– due </a:t>
            </a:r>
            <a:r>
              <a:rPr sz="2750" spc="-10" dirty="0"/>
              <a:t>to </a:t>
            </a:r>
            <a:r>
              <a:rPr sz="2750" spc="-5" dirty="0"/>
              <a:t>anxiety </a:t>
            </a:r>
            <a:r>
              <a:rPr sz="2750" dirty="0"/>
              <a:t>&amp; </a:t>
            </a:r>
            <a:r>
              <a:rPr sz="2750" spc="10" dirty="0"/>
              <a:t>fear </a:t>
            </a:r>
            <a:r>
              <a:rPr sz="2750" spc="-15" dirty="0"/>
              <a:t>of</a:t>
            </a:r>
            <a:r>
              <a:rPr sz="2750" spc="-254" dirty="0"/>
              <a:t> </a:t>
            </a:r>
            <a:r>
              <a:rPr sz="2750" spc="-20" dirty="0"/>
              <a:t>rejection</a:t>
            </a:r>
            <a:endParaRPr sz="2750"/>
          </a:p>
        </p:txBody>
      </p:sp>
      <p:sp>
        <p:nvSpPr>
          <p:cNvPr id="3" name="object 3"/>
          <p:cNvSpPr txBox="1"/>
          <p:nvPr/>
        </p:nvSpPr>
        <p:spPr>
          <a:xfrm>
            <a:off x="759565" y="501701"/>
            <a:ext cx="823150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275" baseline="-18327" dirty="0">
                <a:latin typeface="RobotoRegular"/>
                <a:cs typeface="RobotoRegular"/>
              </a:rPr>
              <a:t>.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15" dirty="0">
                <a:latin typeface="RobotoRegular"/>
                <a:cs typeface="RobotoRegular"/>
              </a:rPr>
              <a:t>kidney, </a:t>
            </a:r>
            <a:r>
              <a:rPr sz="2750" spc="-5" dirty="0">
                <a:latin typeface="RobotoRegular"/>
                <a:cs typeface="RobotoRegular"/>
              </a:rPr>
              <a:t>complications </a:t>
            </a:r>
            <a:r>
              <a:rPr sz="2750" spc="-15" dirty="0">
                <a:latin typeface="RobotoRegular"/>
                <a:cs typeface="RobotoRegular"/>
              </a:rPr>
              <a:t>of</a:t>
            </a:r>
            <a:r>
              <a:rPr sz="2750" spc="470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immunosuppresive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0013" y="1131408"/>
            <a:ext cx="8574405" cy="603885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488315" marR="593725">
              <a:lnSpc>
                <a:spcPts val="2860"/>
              </a:lnSpc>
              <a:spcBef>
                <a:spcPts val="565"/>
              </a:spcBef>
            </a:pPr>
            <a:r>
              <a:rPr sz="2750" spc="-5" dirty="0">
                <a:latin typeface="RobotoRegular"/>
                <a:cs typeface="RobotoRegular"/>
              </a:rPr>
              <a:t>therapy </a:t>
            </a:r>
            <a:r>
              <a:rPr sz="2750" dirty="0">
                <a:latin typeface="RobotoRegular"/>
                <a:cs typeface="RobotoRegular"/>
              </a:rPr>
              <a:t>( </a:t>
            </a:r>
            <a:r>
              <a:rPr sz="2750" spc="-5" dirty="0">
                <a:latin typeface="RobotoRegular"/>
                <a:cs typeface="RobotoRegular"/>
              </a:rPr>
              <a:t>cushing’s </a:t>
            </a:r>
            <a:r>
              <a:rPr sz="2750" spc="-10" dirty="0">
                <a:latin typeface="RobotoRegular"/>
                <a:cs typeface="RobotoRegular"/>
              </a:rPr>
              <a:t>syndrome, </a:t>
            </a:r>
            <a:r>
              <a:rPr sz="2750" spc="-5" dirty="0">
                <a:latin typeface="RobotoRegular"/>
                <a:cs typeface="RobotoRegular"/>
              </a:rPr>
              <a:t>diabetes, </a:t>
            </a:r>
            <a:r>
              <a:rPr sz="2750" dirty="0">
                <a:latin typeface="RobotoRegular"/>
                <a:cs typeface="RobotoRegular"/>
              </a:rPr>
              <a:t>capillary  </a:t>
            </a:r>
            <a:r>
              <a:rPr sz="2750" spc="-5" dirty="0">
                <a:latin typeface="RobotoRegular"/>
                <a:cs typeface="RobotoRegular"/>
              </a:rPr>
              <a:t>fragility etc). Assess coping</a:t>
            </a:r>
            <a:r>
              <a:rPr sz="2750" dirty="0">
                <a:latin typeface="RobotoRegular"/>
                <a:cs typeface="RobotoRegular"/>
              </a:rPr>
              <a:t> </a:t>
            </a:r>
            <a:r>
              <a:rPr sz="2750" spc="5" dirty="0">
                <a:latin typeface="RobotoRegular"/>
                <a:cs typeface="RobotoRegular"/>
              </a:rPr>
              <a:t>mechanisms.</a:t>
            </a:r>
            <a:endParaRPr sz="2750">
              <a:latin typeface="RobotoRegular"/>
              <a:cs typeface="RobotoRegular"/>
            </a:endParaRPr>
          </a:p>
          <a:p>
            <a:pPr marL="488315" marR="5080" indent="-476250">
              <a:lnSpc>
                <a:spcPts val="2860"/>
              </a:lnSpc>
              <a:spcBef>
                <a:spcPts val="994"/>
              </a:spcBef>
              <a:buAutoNum type="arabicPeriod" startAt="5"/>
              <a:tabLst>
                <a:tab pos="488315" algn="l"/>
                <a:tab pos="488950" algn="l"/>
              </a:tabLst>
            </a:pPr>
            <a:r>
              <a:rPr sz="2750" spc="-10" dirty="0">
                <a:latin typeface="RobotoRegular"/>
                <a:cs typeface="RobotoRegular"/>
              </a:rPr>
              <a:t>Monitoring </a:t>
            </a:r>
            <a:r>
              <a:rPr sz="2750" spc="20" dirty="0">
                <a:latin typeface="RobotoRegular"/>
                <a:cs typeface="RobotoRegular"/>
              </a:rPr>
              <a:t>and </a:t>
            </a:r>
            <a:r>
              <a:rPr sz="2750" spc="15" dirty="0">
                <a:latin typeface="RobotoRegular"/>
                <a:cs typeface="RobotoRegular"/>
              </a:rPr>
              <a:t>managing </a:t>
            </a:r>
            <a:r>
              <a:rPr sz="2750" spc="-5" dirty="0">
                <a:latin typeface="RobotoRegular"/>
                <a:cs typeface="RobotoRegular"/>
              </a:rPr>
              <a:t>potential complications  </a:t>
            </a:r>
            <a:r>
              <a:rPr sz="2750" dirty="0">
                <a:latin typeface="RobotoRegular"/>
                <a:cs typeface="RobotoRegular"/>
              </a:rPr>
              <a:t>associated with surgical </a:t>
            </a:r>
            <a:r>
              <a:rPr sz="2750" spc="-20" dirty="0">
                <a:latin typeface="RobotoRegular"/>
                <a:cs typeface="RobotoRegular"/>
              </a:rPr>
              <a:t>procedure. </a:t>
            </a:r>
            <a:r>
              <a:rPr sz="2750" spc="-10" dirty="0">
                <a:latin typeface="RobotoRegular"/>
                <a:cs typeface="RobotoRegular"/>
              </a:rPr>
              <a:t>Prevent </a:t>
            </a:r>
            <a:r>
              <a:rPr sz="2750" spc="-5" dirty="0">
                <a:latin typeface="RobotoRegular"/>
                <a:cs typeface="RobotoRegular"/>
              </a:rPr>
              <a:t>their  </a:t>
            </a:r>
            <a:r>
              <a:rPr sz="2750" spc="-15" dirty="0">
                <a:latin typeface="RobotoRegular"/>
                <a:cs typeface="RobotoRegular"/>
              </a:rPr>
              <a:t>occurrence </a:t>
            </a:r>
            <a:r>
              <a:rPr sz="2750" dirty="0">
                <a:latin typeface="RobotoRegular"/>
                <a:cs typeface="RobotoRegular"/>
              </a:rPr>
              <a:t>by </a:t>
            </a:r>
            <a:r>
              <a:rPr sz="2750" spc="-5" dirty="0">
                <a:latin typeface="RobotoRegular"/>
                <a:cs typeface="RobotoRegular"/>
              </a:rPr>
              <a:t>breathing </a:t>
            </a:r>
            <a:r>
              <a:rPr sz="2750" spc="-20" dirty="0">
                <a:latin typeface="RobotoRegular"/>
                <a:cs typeface="RobotoRegular"/>
              </a:rPr>
              <a:t>exercises, </a:t>
            </a:r>
            <a:r>
              <a:rPr sz="2750" spc="-10" dirty="0">
                <a:latin typeface="RobotoRegular"/>
                <a:cs typeface="RobotoRegular"/>
              </a:rPr>
              <a:t>early </a:t>
            </a:r>
            <a:r>
              <a:rPr sz="2750" spc="5" dirty="0">
                <a:latin typeface="RobotoRegular"/>
                <a:cs typeface="RobotoRegular"/>
              </a:rPr>
              <a:t>ambulation,  </a:t>
            </a:r>
            <a:r>
              <a:rPr sz="2750" spc="-5" dirty="0">
                <a:latin typeface="RobotoRegular"/>
                <a:cs typeface="RobotoRegular"/>
              </a:rPr>
              <a:t>care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spc="-5" dirty="0">
                <a:latin typeface="RobotoRegular"/>
                <a:cs typeface="RobotoRegular"/>
              </a:rPr>
              <a:t>incision</a:t>
            </a:r>
            <a:r>
              <a:rPr sz="2750" spc="-25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site.</a:t>
            </a:r>
            <a:endParaRPr sz="2750">
              <a:latin typeface="RobotoRegular"/>
              <a:cs typeface="RobotoRegular"/>
            </a:endParaRPr>
          </a:p>
          <a:p>
            <a:pPr marL="488315" marR="46990" indent="-476250">
              <a:lnSpc>
                <a:spcPts val="2860"/>
              </a:lnSpc>
              <a:spcBef>
                <a:spcPts val="1000"/>
              </a:spcBef>
              <a:buAutoNum type="arabicPeriod" startAt="5"/>
              <a:tabLst>
                <a:tab pos="488315" algn="l"/>
                <a:tab pos="488950" algn="l"/>
              </a:tabLst>
            </a:pPr>
            <a:r>
              <a:rPr sz="2750" spc="-10" dirty="0">
                <a:latin typeface="RobotoRegular"/>
                <a:cs typeface="RobotoRegular"/>
              </a:rPr>
              <a:t>Teaching </a:t>
            </a:r>
            <a:r>
              <a:rPr sz="2750" spc="-5" dirty="0">
                <a:latin typeface="RobotoRegular"/>
                <a:cs typeface="RobotoRegular"/>
              </a:rPr>
              <a:t>self care </a:t>
            </a:r>
            <a:r>
              <a:rPr sz="2750" dirty="0">
                <a:latin typeface="RobotoRegular"/>
                <a:cs typeface="RobotoRegular"/>
              </a:rPr>
              <a:t>– </a:t>
            </a:r>
            <a:r>
              <a:rPr sz="2750" spc="5" dirty="0">
                <a:latin typeface="RobotoRegular"/>
                <a:cs typeface="RobotoRegular"/>
              </a:rPr>
              <a:t>importance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dirty="0">
                <a:latin typeface="RobotoRegular"/>
                <a:cs typeface="RobotoRegular"/>
              </a:rPr>
              <a:t>continuing with  immunosuppresants, </a:t>
            </a:r>
            <a:r>
              <a:rPr sz="2750" spc="5" dirty="0">
                <a:latin typeface="RobotoRegular"/>
                <a:cs typeface="RobotoRegular"/>
              </a:rPr>
              <a:t>signs </a:t>
            </a:r>
            <a:r>
              <a:rPr sz="2750" dirty="0">
                <a:latin typeface="RobotoRegular"/>
                <a:cs typeface="RobotoRegular"/>
              </a:rPr>
              <a:t>&amp; symptoms </a:t>
            </a:r>
            <a:r>
              <a:rPr sz="2750" spc="-15" dirty="0">
                <a:latin typeface="RobotoRegular"/>
                <a:cs typeface="RobotoRegular"/>
              </a:rPr>
              <a:t>of  </a:t>
            </a:r>
            <a:r>
              <a:rPr sz="2750" spc="5" dirty="0">
                <a:latin typeface="RobotoRegular"/>
                <a:cs typeface="RobotoRegular"/>
              </a:rPr>
              <a:t>transplant </a:t>
            </a:r>
            <a:r>
              <a:rPr sz="2750" spc="-15" dirty="0">
                <a:latin typeface="RobotoRegular"/>
                <a:cs typeface="RobotoRegular"/>
              </a:rPr>
              <a:t>rejection, </a:t>
            </a:r>
            <a:r>
              <a:rPr sz="2750" spc="-5" dirty="0">
                <a:latin typeface="RobotoRegular"/>
                <a:cs typeface="RobotoRegular"/>
              </a:rPr>
              <a:t>infection </a:t>
            </a:r>
            <a:r>
              <a:rPr sz="2750" spc="-15" dirty="0">
                <a:latin typeface="RobotoRegular"/>
                <a:cs typeface="RobotoRegular"/>
              </a:rPr>
              <a:t>or </a:t>
            </a:r>
            <a:r>
              <a:rPr sz="2750" spc="-10" dirty="0">
                <a:latin typeface="RobotoRegular"/>
                <a:cs typeface="RobotoRegular"/>
              </a:rPr>
              <a:t>adverse </a:t>
            </a:r>
            <a:r>
              <a:rPr sz="2750" spc="-5" dirty="0">
                <a:latin typeface="RobotoRegular"/>
                <a:cs typeface="RobotoRegular"/>
              </a:rPr>
              <a:t>effects </a:t>
            </a:r>
            <a:r>
              <a:rPr sz="2750" spc="-15" dirty="0">
                <a:latin typeface="RobotoRegular"/>
                <a:cs typeface="RobotoRegular"/>
              </a:rPr>
              <a:t>of  </a:t>
            </a:r>
            <a:r>
              <a:rPr sz="2750" spc="-5" dirty="0">
                <a:latin typeface="RobotoRegular"/>
                <a:cs typeface="RobotoRegular"/>
              </a:rPr>
              <a:t>immunosuppressive </a:t>
            </a:r>
            <a:r>
              <a:rPr sz="2750" spc="-10" dirty="0">
                <a:latin typeface="RobotoRegular"/>
                <a:cs typeface="RobotoRegular"/>
              </a:rPr>
              <a:t>drugs </a:t>
            </a:r>
            <a:r>
              <a:rPr sz="2750" dirty="0">
                <a:latin typeface="RobotoRegular"/>
                <a:cs typeface="RobotoRegular"/>
              </a:rPr>
              <a:t>( </a:t>
            </a:r>
            <a:r>
              <a:rPr sz="2750" spc="-15" dirty="0">
                <a:latin typeface="RobotoRegular"/>
                <a:cs typeface="RobotoRegular"/>
              </a:rPr>
              <a:t>decreased </a:t>
            </a:r>
            <a:r>
              <a:rPr sz="2750" spc="-5" dirty="0">
                <a:latin typeface="RobotoRegular"/>
                <a:cs typeface="RobotoRegular"/>
              </a:rPr>
              <a:t>urine output,  </a:t>
            </a:r>
            <a:r>
              <a:rPr sz="2750" dirty="0">
                <a:latin typeface="RobotoRegular"/>
                <a:cs typeface="RobotoRegular"/>
              </a:rPr>
              <a:t>weight </a:t>
            </a:r>
            <a:r>
              <a:rPr sz="2750" spc="10" dirty="0">
                <a:latin typeface="RobotoRegular"/>
                <a:cs typeface="RobotoRegular"/>
              </a:rPr>
              <a:t>gain, </a:t>
            </a:r>
            <a:r>
              <a:rPr sz="2750" spc="-35" dirty="0">
                <a:latin typeface="RobotoRegular"/>
                <a:cs typeface="RobotoRegular"/>
              </a:rPr>
              <a:t>fever, </a:t>
            </a:r>
            <a:r>
              <a:rPr sz="2750" spc="-20" dirty="0">
                <a:latin typeface="RobotoRegular"/>
                <a:cs typeface="RobotoRegular"/>
              </a:rPr>
              <a:t>respiratory</a:t>
            </a:r>
            <a:r>
              <a:rPr sz="2750" spc="-55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distress)</a:t>
            </a:r>
            <a:endParaRPr sz="2750">
              <a:latin typeface="RobotoRegular"/>
              <a:cs typeface="RobotoRegular"/>
            </a:endParaRPr>
          </a:p>
          <a:p>
            <a:pPr marL="488315" indent="-476250" algn="just">
              <a:lnSpc>
                <a:spcPct val="100000"/>
              </a:lnSpc>
              <a:spcBef>
                <a:spcPts val="550"/>
              </a:spcBef>
              <a:buFont typeface="Wingdings"/>
              <a:buChar char=""/>
              <a:tabLst>
                <a:tab pos="488950" algn="l"/>
              </a:tabLst>
            </a:pPr>
            <a:r>
              <a:rPr sz="2750" spc="-20" dirty="0">
                <a:latin typeface="RobotoRegular"/>
                <a:cs typeface="RobotoRegular"/>
              </a:rPr>
              <a:t>Teach </a:t>
            </a:r>
            <a:r>
              <a:rPr sz="2750" spc="-15" dirty="0">
                <a:latin typeface="RobotoRegular"/>
                <a:cs typeface="RobotoRegular"/>
              </a:rPr>
              <a:t>on </a:t>
            </a:r>
            <a:r>
              <a:rPr sz="2750" spc="5" dirty="0">
                <a:latin typeface="RobotoRegular"/>
                <a:cs typeface="RobotoRegular"/>
              </a:rPr>
              <a:t>importance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spc="-10" dirty="0">
                <a:latin typeface="RobotoRegular"/>
                <a:cs typeface="RobotoRegular"/>
              </a:rPr>
              <a:t>follow</a:t>
            </a:r>
            <a:r>
              <a:rPr sz="2750" spc="5" dirty="0">
                <a:latin typeface="RobotoRegular"/>
                <a:cs typeface="RobotoRegular"/>
              </a:rPr>
              <a:t> up.</a:t>
            </a:r>
            <a:endParaRPr sz="2750">
              <a:latin typeface="RobotoRegular"/>
              <a:cs typeface="RobotoRegular"/>
            </a:endParaRPr>
          </a:p>
          <a:p>
            <a:pPr marL="488315" marR="788670" indent="-476250" algn="just">
              <a:lnSpc>
                <a:spcPts val="2860"/>
              </a:lnSpc>
              <a:spcBef>
                <a:spcPts val="1010"/>
              </a:spcBef>
              <a:buFont typeface="Wingdings"/>
              <a:buChar char=""/>
              <a:tabLst>
                <a:tab pos="488950" algn="l"/>
              </a:tabLst>
            </a:pPr>
            <a:r>
              <a:rPr sz="2750" dirty="0">
                <a:latin typeface="RobotoRegular"/>
                <a:cs typeface="RobotoRegular"/>
              </a:rPr>
              <a:t>Instruct </a:t>
            </a:r>
            <a:r>
              <a:rPr sz="2750" spc="-15" dirty="0">
                <a:latin typeface="RobotoRegular"/>
                <a:cs typeface="RobotoRegular"/>
              </a:rPr>
              <a:t>on diet, </a:t>
            </a:r>
            <a:r>
              <a:rPr sz="2750" spc="-5" dirty="0">
                <a:latin typeface="RobotoRegular"/>
                <a:cs typeface="RobotoRegular"/>
              </a:rPr>
              <a:t>medication, ﬂuids, </a:t>
            </a:r>
            <a:r>
              <a:rPr sz="2750" dirty="0">
                <a:latin typeface="RobotoRegular"/>
                <a:cs typeface="RobotoRegular"/>
              </a:rPr>
              <a:t>daily weight  </a:t>
            </a:r>
            <a:r>
              <a:rPr sz="2750" spc="-5" dirty="0">
                <a:latin typeface="RobotoRegular"/>
                <a:cs typeface="RobotoRegular"/>
              </a:rPr>
              <a:t>measurement, </a:t>
            </a:r>
            <a:r>
              <a:rPr sz="2750" spc="10" dirty="0">
                <a:latin typeface="RobotoRegular"/>
                <a:cs typeface="RobotoRegular"/>
              </a:rPr>
              <a:t>management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spc="10" dirty="0">
                <a:latin typeface="RobotoRegular"/>
                <a:cs typeface="RobotoRegular"/>
              </a:rPr>
              <a:t>intake </a:t>
            </a:r>
            <a:r>
              <a:rPr sz="2750" dirty="0">
                <a:latin typeface="RobotoRegular"/>
                <a:cs typeface="RobotoRegular"/>
              </a:rPr>
              <a:t>–</a:t>
            </a:r>
            <a:r>
              <a:rPr sz="2750" spc="-170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output,  infection </a:t>
            </a:r>
            <a:r>
              <a:rPr sz="2750" spc="-15" dirty="0">
                <a:latin typeface="RobotoRegular"/>
                <a:cs typeface="RobotoRegular"/>
              </a:rPr>
              <a:t>prevention, </a:t>
            </a:r>
            <a:r>
              <a:rPr sz="2750" spc="-10" dirty="0">
                <a:latin typeface="RobotoRegular"/>
                <a:cs typeface="RobotoRegular"/>
              </a:rPr>
              <a:t>resumption </a:t>
            </a:r>
            <a:r>
              <a:rPr sz="2750" spc="-15" dirty="0">
                <a:latin typeface="RobotoRegular"/>
                <a:cs typeface="RobotoRegular"/>
              </a:rPr>
              <a:t>of</a:t>
            </a:r>
            <a:r>
              <a:rPr sz="2750" spc="20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activity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496" y="310830"/>
            <a:ext cx="4266565" cy="123063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5400" marR="17780">
              <a:lnSpc>
                <a:spcPct val="87600"/>
              </a:lnSpc>
              <a:spcBef>
                <a:spcPts val="670"/>
              </a:spcBef>
            </a:pPr>
            <a:r>
              <a:rPr sz="3600" spc="15" dirty="0"/>
              <a:t>Complications  </a:t>
            </a:r>
            <a:r>
              <a:rPr sz="3600" spc="-120" dirty="0"/>
              <a:t>Tra</a:t>
            </a:r>
            <a:r>
              <a:rPr sz="7275" spc="-179" baseline="6872" dirty="0"/>
              <a:t>.</a:t>
            </a:r>
            <a:r>
              <a:rPr sz="3600" spc="-120" dirty="0"/>
              <a:t>nsplant</a:t>
            </a:r>
            <a:r>
              <a:rPr sz="3600" spc="-70" dirty="0"/>
              <a:t> </a:t>
            </a:r>
            <a:r>
              <a:rPr sz="3600" spc="25" dirty="0"/>
              <a:t>Rejection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88196" y="1558090"/>
            <a:ext cx="8985885" cy="514985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36220" marR="5080" indent="-224154">
              <a:lnSpc>
                <a:spcPts val="2970"/>
              </a:lnSpc>
              <a:spcBef>
                <a:spcPts val="585"/>
              </a:spcBef>
              <a:buChar char="•"/>
              <a:tabLst>
                <a:tab pos="236854" algn="l"/>
                <a:tab pos="6812915" algn="l"/>
              </a:tabLst>
            </a:pPr>
            <a:r>
              <a:rPr sz="2850" spc="-5" dirty="0">
                <a:latin typeface="RobotoRegular"/>
                <a:cs typeface="RobotoRegular"/>
              </a:rPr>
              <a:t>Renal </a:t>
            </a:r>
            <a:r>
              <a:rPr sz="2850" spc="-10" dirty="0">
                <a:latin typeface="RobotoRegular"/>
                <a:cs typeface="RobotoRegular"/>
              </a:rPr>
              <a:t>graft </a:t>
            </a:r>
            <a:r>
              <a:rPr sz="2850" spc="15" dirty="0">
                <a:latin typeface="RobotoRegular"/>
                <a:cs typeface="RobotoRegular"/>
              </a:rPr>
              <a:t>rejection </a:t>
            </a:r>
            <a:r>
              <a:rPr sz="2850" spc="-15" dirty="0">
                <a:latin typeface="RobotoRegular"/>
                <a:cs typeface="RobotoRegular"/>
              </a:rPr>
              <a:t>and failure </a:t>
            </a:r>
            <a:r>
              <a:rPr sz="2850" spc="5" dirty="0">
                <a:latin typeface="RobotoRegular"/>
                <a:cs typeface="RobotoRegular"/>
              </a:rPr>
              <a:t>may </a:t>
            </a:r>
            <a:r>
              <a:rPr sz="2850" spc="15" dirty="0">
                <a:latin typeface="RobotoRegular"/>
                <a:cs typeface="RobotoRegular"/>
              </a:rPr>
              <a:t>occur </a:t>
            </a:r>
            <a:r>
              <a:rPr sz="2850" dirty="0">
                <a:latin typeface="RobotoRegular"/>
                <a:cs typeface="RobotoRegular"/>
              </a:rPr>
              <a:t>within </a:t>
            </a:r>
            <a:r>
              <a:rPr sz="2850" spc="25" dirty="0">
                <a:latin typeface="RobotoRegular"/>
                <a:cs typeface="RobotoRegular"/>
              </a:rPr>
              <a:t>24  </a:t>
            </a:r>
            <a:r>
              <a:rPr sz="2850" spc="-5" dirty="0">
                <a:latin typeface="RobotoRegular"/>
                <a:cs typeface="RobotoRegular"/>
              </a:rPr>
              <a:t>hours </a:t>
            </a:r>
            <a:r>
              <a:rPr sz="2850" dirty="0">
                <a:latin typeface="RobotoRegular"/>
                <a:cs typeface="RobotoRegular"/>
              </a:rPr>
              <a:t>(hyperacute), </a:t>
            </a:r>
            <a:r>
              <a:rPr sz="2850" spc="5" dirty="0">
                <a:latin typeface="RobotoRegular"/>
                <a:cs typeface="RobotoRegular"/>
              </a:rPr>
              <a:t>3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25" dirty="0">
                <a:latin typeface="RobotoRegular"/>
                <a:cs typeface="RobotoRegular"/>
              </a:rPr>
              <a:t>14</a:t>
            </a:r>
            <a:r>
              <a:rPr sz="2850" spc="-14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days</a:t>
            </a:r>
            <a:r>
              <a:rPr sz="2850" spc="-7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(acute)	or </a:t>
            </a:r>
            <a:r>
              <a:rPr sz="2850" spc="15" dirty="0">
                <a:latin typeface="RobotoRegular"/>
                <a:cs typeface="RobotoRegular"/>
              </a:rPr>
              <a:t>after</a:t>
            </a:r>
            <a:r>
              <a:rPr sz="2850" spc="-125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many  </a:t>
            </a:r>
            <a:r>
              <a:rPr sz="2850" spc="5" dirty="0">
                <a:latin typeface="RobotoRegular"/>
                <a:cs typeface="RobotoRegular"/>
              </a:rPr>
              <a:t>years</a:t>
            </a:r>
            <a:r>
              <a:rPr sz="2850" spc="-100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(chronic).</a:t>
            </a:r>
            <a:endParaRPr sz="28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850" spc="-10" dirty="0">
                <a:latin typeface="RobotoRegular"/>
                <a:cs typeface="RobotoRegular"/>
              </a:rPr>
              <a:t>Signs </a:t>
            </a:r>
            <a:r>
              <a:rPr sz="2850" spc="-15" dirty="0">
                <a:latin typeface="RobotoRegular"/>
                <a:cs typeface="RobotoRegular"/>
              </a:rPr>
              <a:t>and </a:t>
            </a:r>
            <a:r>
              <a:rPr sz="2850" spc="15" dirty="0">
                <a:latin typeface="RobotoRegular"/>
                <a:cs typeface="RobotoRegular"/>
              </a:rPr>
              <a:t>symptoms of</a:t>
            </a:r>
            <a:r>
              <a:rPr sz="2850" spc="-245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rejection</a:t>
            </a:r>
            <a:endParaRPr sz="2850">
              <a:latin typeface="RobotoRegular"/>
              <a:cs typeface="RobotoRegular"/>
            </a:endParaRPr>
          </a:p>
          <a:p>
            <a:pPr marL="236220" indent="-224154">
              <a:lnSpc>
                <a:spcPct val="100000"/>
              </a:lnSpc>
              <a:spcBef>
                <a:spcPts val="580"/>
              </a:spcBef>
              <a:buChar char="•"/>
              <a:tabLst>
                <a:tab pos="236854" algn="l"/>
              </a:tabLst>
            </a:pPr>
            <a:r>
              <a:rPr sz="2850" spc="-10" dirty="0">
                <a:latin typeface="RobotoRegular"/>
                <a:cs typeface="RobotoRegular"/>
              </a:rPr>
              <a:t>Ultrasonography </a:t>
            </a:r>
            <a:r>
              <a:rPr sz="2850" spc="5" dirty="0">
                <a:latin typeface="RobotoRegular"/>
                <a:cs typeface="RobotoRegular"/>
              </a:rPr>
              <a:t>indicates enlargement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10" dirty="0">
                <a:latin typeface="RobotoRegular"/>
                <a:cs typeface="RobotoRegular"/>
              </a:rPr>
              <a:t>the</a:t>
            </a:r>
            <a:r>
              <a:rPr sz="2850" spc="-235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kidney;</a:t>
            </a:r>
            <a:endParaRPr sz="2850">
              <a:latin typeface="RobotoRegular"/>
              <a:cs typeface="RobotoRegular"/>
            </a:endParaRPr>
          </a:p>
          <a:p>
            <a:pPr marL="236220" marR="409575" indent="-224154">
              <a:lnSpc>
                <a:spcPts val="2970"/>
              </a:lnSpc>
              <a:spcBef>
                <a:spcPts val="1050"/>
              </a:spcBef>
              <a:buChar char="•"/>
              <a:tabLst>
                <a:tab pos="236854" algn="l"/>
              </a:tabLst>
            </a:pPr>
            <a:r>
              <a:rPr sz="2850" spc="10" dirty="0">
                <a:latin typeface="RobotoRegular"/>
                <a:cs typeface="RobotoRegular"/>
              </a:rPr>
              <a:t>percutaneous </a:t>
            </a:r>
            <a:r>
              <a:rPr sz="2850" dirty="0">
                <a:latin typeface="RobotoRegular"/>
                <a:cs typeface="RobotoRegular"/>
              </a:rPr>
              <a:t>renal </a:t>
            </a:r>
            <a:r>
              <a:rPr sz="2850" spc="5" dirty="0">
                <a:latin typeface="RobotoRegular"/>
                <a:cs typeface="RobotoRegular"/>
              </a:rPr>
              <a:t>biopsy (most </a:t>
            </a:r>
            <a:r>
              <a:rPr sz="2850" dirty="0">
                <a:latin typeface="RobotoRegular"/>
                <a:cs typeface="RobotoRegular"/>
              </a:rPr>
              <a:t>reliable) </a:t>
            </a:r>
            <a:r>
              <a:rPr sz="2850" spc="-15" dirty="0">
                <a:latin typeface="RobotoRegular"/>
                <a:cs typeface="RobotoRegular"/>
              </a:rPr>
              <a:t>and </a:t>
            </a:r>
            <a:r>
              <a:rPr sz="2850" spc="-20" dirty="0">
                <a:latin typeface="RobotoRegular"/>
                <a:cs typeface="RobotoRegular"/>
              </a:rPr>
              <a:t>x-ray  </a:t>
            </a:r>
            <a:r>
              <a:rPr sz="2850" spc="5" dirty="0">
                <a:latin typeface="RobotoRegular"/>
                <a:cs typeface="RobotoRegular"/>
              </a:rPr>
              <a:t>techniques are </a:t>
            </a:r>
            <a:r>
              <a:rPr sz="2850" spc="-10" dirty="0">
                <a:latin typeface="RobotoRegular"/>
                <a:cs typeface="RobotoRegular"/>
              </a:rPr>
              <a:t>used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5" dirty="0">
                <a:latin typeface="RobotoRegular"/>
                <a:cs typeface="RobotoRegular"/>
              </a:rPr>
              <a:t>evaluate </a:t>
            </a:r>
            <a:r>
              <a:rPr sz="2850" spc="-15" dirty="0">
                <a:latin typeface="RobotoRegular"/>
                <a:cs typeface="RobotoRegular"/>
              </a:rPr>
              <a:t>transplant</a:t>
            </a:r>
            <a:r>
              <a:rPr sz="2850" spc="-210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rejection</a:t>
            </a:r>
            <a:endParaRPr sz="2850">
              <a:latin typeface="RobotoRegular"/>
              <a:cs typeface="RobotoRegular"/>
            </a:endParaRPr>
          </a:p>
          <a:p>
            <a:pPr marL="236220" indent="-224154">
              <a:lnSpc>
                <a:spcPct val="100000"/>
              </a:lnSpc>
              <a:spcBef>
                <a:spcPts val="560"/>
              </a:spcBef>
              <a:buChar char="•"/>
              <a:tabLst>
                <a:tab pos="236854" algn="l"/>
              </a:tabLst>
            </a:pPr>
            <a:r>
              <a:rPr sz="2850" spc="20" dirty="0">
                <a:latin typeface="RobotoRegular"/>
                <a:cs typeface="RobotoRegular"/>
              </a:rPr>
              <a:t>fever</a:t>
            </a:r>
            <a:endParaRPr sz="2850">
              <a:latin typeface="RobotoRegular"/>
              <a:cs typeface="RobotoRegular"/>
            </a:endParaRPr>
          </a:p>
          <a:p>
            <a:pPr marL="236220" indent="-224154">
              <a:lnSpc>
                <a:spcPct val="100000"/>
              </a:lnSpc>
              <a:spcBef>
                <a:spcPts val="580"/>
              </a:spcBef>
              <a:buChar char="•"/>
              <a:tabLst>
                <a:tab pos="236854" algn="l"/>
              </a:tabLst>
            </a:pPr>
            <a:r>
              <a:rPr sz="2850" spc="10" dirty="0">
                <a:latin typeface="RobotoRegular"/>
                <a:cs typeface="RobotoRegular"/>
              </a:rPr>
              <a:t>tenderness </a:t>
            </a:r>
            <a:r>
              <a:rPr sz="2850" spc="25" dirty="0">
                <a:latin typeface="RobotoRegular"/>
                <a:cs typeface="RobotoRegular"/>
              </a:rPr>
              <a:t>over </a:t>
            </a:r>
            <a:r>
              <a:rPr sz="2850" spc="10" dirty="0">
                <a:latin typeface="RobotoRegular"/>
                <a:cs typeface="RobotoRegular"/>
              </a:rPr>
              <a:t>the</a:t>
            </a:r>
            <a:r>
              <a:rPr sz="2850" spc="-185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kidney</a:t>
            </a:r>
            <a:endParaRPr sz="2850">
              <a:latin typeface="RobotoRegular"/>
              <a:cs typeface="RobotoRegular"/>
            </a:endParaRPr>
          </a:p>
          <a:p>
            <a:pPr marL="236220" indent="-224154">
              <a:lnSpc>
                <a:spcPct val="100000"/>
              </a:lnSpc>
              <a:spcBef>
                <a:spcPts val="575"/>
              </a:spcBef>
              <a:buChar char="•"/>
              <a:tabLst>
                <a:tab pos="236854" algn="l"/>
              </a:tabLst>
            </a:pPr>
            <a:r>
              <a:rPr sz="2850" spc="15" dirty="0">
                <a:latin typeface="RobotoRegular"/>
                <a:cs typeface="RobotoRegular"/>
              </a:rPr>
              <a:t>elevated </a:t>
            </a:r>
            <a:r>
              <a:rPr sz="2850" spc="10" dirty="0">
                <a:latin typeface="RobotoRegular"/>
                <a:cs typeface="RobotoRegular"/>
              </a:rPr>
              <a:t>blood </a:t>
            </a:r>
            <a:r>
              <a:rPr sz="2850" dirty="0">
                <a:latin typeface="RobotoRegular"/>
                <a:cs typeface="RobotoRegular"/>
              </a:rPr>
              <a:t>creatinine</a:t>
            </a:r>
            <a:r>
              <a:rPr sz="2850" spc="-75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level</a:t>
            </a:r>
            <a:endParaRPr sz="2850">
              <a:latin typeface="RobotoRegular"/>
              <a:cs typeface="RobotoRegular"/>
            </a:endParaRPr>
          </a:p>
          <a:p>
            <a:pPr marL="236220" indent="-224154">
              <a:lnSpc>
                <a:spcPct val="100000"/>
              </a:lnSpc>
              <a:spcBef>
                <a:spcPts val="580"/>
              </a:spcBef>
              <a:buChar char="•"/>
              <a:tabLst>
                <a:tab pos="236854" algn="l"/>
              </a:tabLst>
            </a:pPr>
            <a:r>
              <a:rPr sz="2850" spc="-5" dirty="0">
                <a:latin typeface="RobotoRegular"/>
                <a:cs typeface="RobotoRegular"/>
              </a:rPr>
              <a:t>high </a:t>
            </a:r>
            <a:r>
              <a:rPr sz="2850" spc="10" dirty="0">
                <a:latin typeface="RobotoRegular"/>
                <a:cs typeface="RobotoRegular"/>
              </a:rPr>
              <a:t>blood</a:t>
            </a:r>
            <a:r>
              <a:rPr sz="2850" spc="-9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pressure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209" y="316428"/>
            <a:ext cx="562864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10" dirty="0"/>
              <a:t>Preventing </a:t>
            </a:r>
            <a:r>
              <a:rPr sz="3050" spc="-25" dirty="0"/>
              <a:t>Transplant</a:t>
            </a:r>
            <a:r>
              <a:rPr sz="3050" spc="-5" dirty="0"/>
              <a:t> </a:t>
            </a:r>
            <a:r>
              <a:rPr sz="3050" spc="15" dirty="0"/>
              <a:t>Rejection.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260209" y="652272"/>
            <a:ext cx="917448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50" spc="-250" dirty="0">
                <a:latin typeface="RobotoRegular"/>
                <a:cs typeface="RobotoRegular"/>
              </a:rPr>
              <a:t>The</a:t>
            </a:r>
            <a:r>
              <a:rPr sz="7275" spc="-375" baseline="-4581" dirty="0">
                <a:latin typeface="RobotoRegular"/>
                <a:cs typeface="RobotoRegular"/>
              </a:rPr>
              <a:t>. </a:t>
            </a:r>
            <a:r>
              <a:rPr sz="3050" spc="10" dirty="0">
                <a:latin typeface="RobotoRegular"/>
                <a:cs typeface="RobotoRegular"/>
              </a:rPr>
              <a:t>anti-rejection </a:t>
            </a:r>
            <a:r>
              <a:rPr sz="3050" spc="20" dirty="0">
                <a:latin typeface="RobotoRegular"/>
                <a:cs typeface="RobotoRegular"/>
              </a:rPr>
              <a:t>medications most </a:t>
            </a:r>
            <a:r>
              <a:rPr sz="3050" spc="30" dirty="0">
                <a:latin typeface="RobotoRegular"/>
                <a:cs typeface="RobotoRegular"/>
              </a:rPr>
              <a:t>commonly</a:t>
            </a:r>
            <a:r>
              <a:rPr sz="3050" spc="-520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used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209" y="1206412"/>
            <a:ext cx="4861560" cy="394398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840"/>
              </a:spcBef>
            </a:pPr>
            <a:r>
              <a:rPr sz="3050" spc="15" dirty="0">
                <a:latin typeface="RobotoRegular"/>
                <a:cs typeface="RobotoRegular"/>
              </a:rPr>
              <a:t>include: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cyclosporine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50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tacrolimus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264795" algn="l"/>
              </a:tabLst>
            </a:pPr>
            <a:r>
              <a:rPr sz="3050" dirty="0">
                <a:latin typeface="RobotoRegular"/>
                <a:cs typeface="RobotoRegular"/>
              </a:rPr>
              <a:t>azathioprine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50"/>
              </a:spcBef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mycophenolate</a:t>
            </a:r>
            <a:r>
              <a:rPr sz="3050" spc="20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mofetil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prednisone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50"/>
              </a:spcBef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antithymocyte </a:t>
            </a:r>
            <a:r>
              <a:rPr sz="3050" spc="35" dirty="0">
                <a:latin typeface="RobotoRegular"/>
                <a:cs typeface="RobotoRegular"/>
              </a:rPr>
              <a:t>Ig</a:t>
            </a:r>
            <a:r>
              <a:rPr sz="3050" spc="-5" dirty="0">
                <a:latin typeface="RobotoRegular"/>
                <a:cs typeface="RobotoRegular"/>
              </a:rPr>
              <a:t> </a:t>
            </a:r>
            <a:r>
              <a:rPr sz="3050" spc="-20" dirty="0">
                <a:latin typeface="RobotoRegular"/>
                <a:cs typeface="RobotoRegular"/>
              </a:rPr>
              <a:t>(ATGAM)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5" y="703175"/>
            <a:ext cx="554926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Other</a:t>
            </a:r>
            <a:r>
              <a:rPr spc="-10" dirty="0"/>
              <a:t> </a:t>
            </a:r>
            <a:r>
              <a:rPr dirty="0"/>
              <a:t>complications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4965" y="1992151"/>
            <a:ext cx="5435600" cy="399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4160" indent="-252095">
              <a:lnSpc>
                <a:spcPts val="3485"/>
              </a:lnSpc>
              <a:spcBef>
                <a:spcPts val="135"/>
              </a:spcBef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Surgical</a:t>
            </a:r>
            <a:r>
              <a:rPr sz="3050" spc="2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Complications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304"/>
              </a:lnSpc>
              <a:buChar char="•"/>
              <a:tabLst>
                <a:tab pos="264795" algn="l"/>
              </a:tabLst>
            </a:pPr>
            <a:r>
              <a:rPr sz="3050" dirty="0">
                <a:latin typeface="RobotoRegular"/>
                <a:cs typeface="RobotoRegular"/>
              </a:rPr>
              <a:t>Early </a:t>
            </a:r>
            <a:r>
              <a:rPr sz="3050" spc="-15" dirty="0">
                <a:latin typeface="RobotoRegular"/>
                <a:cs typeface="RobotoRegular"/>
              </a:rPr>
              <a:t>Anuria </a:t>
            </a:r>
            <a:r>
              <a:rPr sz="3050" spc="20" dirty="0">
                <a:latin typeface="RobotoRegular"/>
                <a:cs typeface="RobotoRegular"/>
              </a:rPr>
              <a:t>&amp;</a:t>
            </a:r>
            <a:r>
              <a:rPr sz="3050" spc="-50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Oluguria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304"/>
              </a:lnSpc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Acute </a:t>
            </a:r>
            <a:r>
              <a:rPr sz="3050" dirty="0">
                <a:latin typeface="RobotoRegular"/>
                <a:cs typeface="RobotoRegular"/>
              </a:rPr>
              <a:t>Tubuler </a:t>
            </a:r>
            <a:r>
              <a:rPr sz="3050" spc="10" dirty="0">
                <a:latin typeface="RobotoRegular"/>
                <a:cs typeface="RobotoRegular"/>
              </a:rPr>
              <a:t>Necrosis</a:t>
            </a:r>
            <a:r>
              <a:rPr sz="3050" spc="-100" dirty="0">
                <a:latin typeface="RobotoRegular"/>
                <a:cs typeface="RobotoRegular"/>
              </a:rPr>
              <a:t> </a:t>
            </a:r>
            <a:r>
              <a:rPr sz="3050" spc="-20" dirty="0">
                <a:latin typeface="RobotoRegular"/>
                <a:cs typeface="RobotoRegular"/>
              </a:rPr>
              <a:t>(ATN)</a:t>
            </a:r>
            <a:endParaRPr sz="3050">
              <a:latin typeface="RobotoRegular"/>
              <a:cs typeface="RobotoRegular"/>
            </a:endParaRPr>
          </a:p>
          <a:p>
            <a:pPr marL="361950" indent="-349885">
              <a:lnSpc>
                <a:spcPts val="3304"/>
              </a:lnSpc>
              <a:buChar char="•"/>
              <a:tabLst>
                <a:tab pos="361950" algn="l"/>
                <a:tab pos="362585" algn="l"/>
              </a:tabLst>
            </a:pPr>
            <a:r>
              <a:rPr sz="3050" spc="-5" dirty="0">
                <a:latin typeface="RobotoRegular"/>
                <a:cs typeface="RobotoRegular"/>
              </a:rPr>
              <a:t>Others</a:t>
            </a:r>
            <a:endParaRPr sz="3050">
              <a:latin typeface="RobotoRegular"/>
              <a:cs typeface="RobotoRegular"/>
            </a:endParaRPr>
          </a:p>
          <a:p>
            <a:pPr marL="768350" lvl="1" indent="-252095">
              <a:lnSpc>
                <a:spcPts val="3304"/>
              </a:lnSpc>
              <a:buChar char="•"/>
              <a:tabLst>
                <a:tab pos="768350" algn="l"/>
              </a:tabLst>
            </a:pPr>
            <a:r>
              <a:rPr sz="3050" spc="15" dirty="0">
                <a:latin typeface="RobotoRegular"/>
                <a:cs typeface="RobotoRegular"/>
              </a:rPr>
              <a:t>Infections</a:t>
            </a:r>
            <a:endParaRPr sz="3050">
              <a:latin typeface="RobotoRegular"/>
              <a:cs typeface="RobotoRegular"/>
            </a:endParaRPr>
          </a:p>
          <a:p>
            <a:pPr marL="768350" lvl="1" indent="-252095">
              <a:lnSpc>
                <a:spcPts val="3304"/>
              </a:lnSpc>
              <a:buChar char="•"/>
              <a:tabLst>
                <a:tab pos="768350" algn="l"/>
              </a:tabLst>
            </a:pPr>
            <a:r>
              <a:rPr sz="3050" spc="-10" dirty="0">
                <a:latin typeface="RobotoRegular"/>
                <a:cs typeface="RobotoRegular"/>
              </a:rPr>
              <a:t>Tumors,</a:t>
            </a:r>
            <a:endParaRPr sz="3050">
              <a:latin typeface="RobotoRegular"/>
              <a:cs typeface="RobotoRegular"/>
            </a:endParaRPr>
          </a:p>
          <a:p>
            <a:pPr marL="768350" lvl="1" indent="-252095">
              <a:lnSpc>
                <a:spcPts val="3304"/>
              </a:lnSpc>
              <a:buChar char="•"/>
              <a:tabLst>
                <a:tab pos="768350" algn="l"/>
              </a:tabLst>
            </a:pPr>
            <a:r>
              <a:rPr sz="3050" spc="10" dirty="0">
                <a:latin typeface="RobotoRegular"/>
                <a:cs typeface="RobotoRegular"/>
              </a:rPr>
              <a:t>Hepatitis,</a:t>
            </a:r>
            <a:endParaRPr sz="3050">
              <a:latin typeface="RobotoRegular"/>
              <a:cs typeface="RobotoRegular"/>
            </a:endParaRPr>
          </a:p>
          <a:p>
            <a:pPr marL="768350" lvl="1" indent="-252095">
              <a:lnSpc>
                <a:spcPts val="3485"/>
              </a:lnSpc>
              <a:buChar char="•"/>
              <a:tabLst>
                <a:tab pos="768350" algn="l"/>
              </a:tabLst>
            </a:pPr>
            <a:r>
              <a:rPr sz="3050" spc="15" dirty="0">
                <a:latin typeface="RobotoRegular"/>
                <a:cs typeface="RobotoRegular"/>
              </a:rPr>
              <a:t>Diabetes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264795" algn="l"/>
              </a:tabLst>
            </a:pPr>
            <a:r>
              <a:rPr sz="3050" spc="-5" dirty="0">
                <a:latin typeface="RobotoRegular"/>
                <a:cs typeface="RobotoRegular"/>
              </a:rPr>
              <a:t>wound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infection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5" y="177018"/>
            <a:ext cx="555879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25" dirty="0">
                <a:solidFill>
                  <a:srgbClr val="1D9A78"/>
                </a:solidFill>
              </a:rPr>
              <a:t>OBSTRUCTIVE</a:t>
            </a:r>
            <a:r>
              <a:rPr sz="4300" spc="-35" dirty="0">
                <a:solidFill>
                  <a:srgbClr val="1D9A78"/>
                </a:solidFill>
              </a:rPr>
              <a:t> </a:t>
            </a:r>
            <a:r>
              <a:rPr sz="4300" dirty="0">
                <a:solidFill>
                  <a:srgbClr val="1D9A78"/>
                </a:solidFill>
              </a:rPr>
              <a:t>KIDNEY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784965" y="750751"/>
            <a:ext cx="291084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5" dirty="0">
                <a:solidFill>
                  <a:srgbClr val="1D9A78"/>
                </a:solidFill>
                <a:latin typeface="RobotoRegular"/>
                <a:cs typeface="RobotoRegular"/>
              </a:rPr>
              <a:t>DISORDERS</a:t>
            </a:r>
            <a:endParaRPr sz="430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9376" y="342143"/>
            <a:ext cx="312420" cy="398780"/>
          </a:xfrm>
          <a:custGeom>
            <a:avLst/>
            <a:gdLst/>
            <a:ahLst/>
            <a:cxnLst/>
            <a:rect l="l" t="t" r="r" b="b"/>
            <a:pathLst>
              <a:path w="312419" h="398780">
                <a:moveTo>
                  <a:pt x="312045" y="211583"/>
                </a:moveTo>
                <a:lnTo>
                  <a:pt x="309397" y="252937"/>
                </a:lnTo>
                <a:lnTo>
                  <a:pt x="288212" y="321555"/>
                </a:lnTo>
                <a:lnTo>
                  <a:pt x="246708" y="370620"/>
                </a:lnTo>
                <a:lnTo>
                  <a:pt x="190081" y="395536"/>
                </a:lnTo>
                <a:lnTo>
                  <a:pt x="156421" y="398651"/>
                </a:lnTo>
                <a:lnTo>
                  <a:pt x="123495" y="395536"/>
                </a:lnTo>
                <a:lnTo>
                  <a:pt x="67135" y="370620"/>
                </a:lnTo>
                <a:lnTo>
                  <a:pt x="24582" y="321555"/>
                </a:lnTo>
                <a:lnTo>
                  <a:pt x="2731" y="252937"/>
                </a:lnTo>
                <a:lnTo>
                  <a:pt x="0" y="211583"/>
                </a:lnTo>
                <a:lnTo>
                  <a:pt x="0" y="187066"/>
                </a:lnTo>
                <a:lnTo>
                  <a:pt x="2714" y="145821"/>
                </a:lnTo>
                <a:lnTo>
                  <a:pt x="24432" y="77269"/>
                </a:lnTo>
                <a:lnTo>
                  <a:pt x="66752" y="28104"/>
                </a:lnTo>
                <a:lnTo>
                  <a:pt x="122979" y="3122"/>
                </a:lnTo>
                <a:lnTo>
                  <a:pt x="155888" y="0"/>
                </a:lnTo>
                <a:lnTo>
                  <a:pt x="189323" y="3072"/>
                </a:lnTo>
                <a:lnTo>
                  <a:pt x="245750" y="27655"/>
                </a:lnTo>
                <a:lnTo>
                  <a:pt x="287387" y="76021"/>
                </a:lnTo>
                <a:lnTo>
                  <a:pt x="309038" y="143372"/>
                </a:lnTo>
                <a:lnTo>
                  <a:pt x="312045" y="183869"/>
                </a:lnTo>
                <a:lnTo>
                  <a:pt x="312045" y="211583"/>
                </a:lnTo>
                <a:close/>
              </a:path>
              <a:path w="312419" h="398780">
                <a:moveTo>
                  <a:pt x="261147" y="186534"/>
                </a:moveTo>
                <a:lnTo>
                  <a:pt x="254219" y="125377"/>
                </a:lnTo>
                <a:lnTo>
                  <a:pt x="233435" y="80476"/>
                </a:lnTo>
                <a:lnTo>
                  <a:pt x="200191" y="52895"/>
                </a:lnTo>
                <a:lnTo>
                  <a:pt x="155888" y="43701"/>
                </a:lnTo>
                <a:lnTo>
                  <a:pt x="133230" y="46000"/>
                </a:lnTo>
                <a:lnTo>
                  <a:pt x="95057" y="64387"/>
                </a:lnTo>
                <a:lnTo>
                  <a:pt x="67010" y="100895"/>
                </a:lnTo>
                <a:lnTo>
                  <a:pt x="52687" y="153924"/>
                </a:lnTo>
                <a:lnTo>
                  <a:pt x="50897" y="186534"/>
                </a:lnTo>
                <a:lnTo>
                  <a:pt x="50897" y="211583"/>
                </a:lnTo>
                <a:lnTo>
                  <a:pt x="58125" y="273173"/>
                </a:lnTo>
                <a:lnTo>
                  <a:pt x="79810" y="318307"/>
                </a:lnTo>
                <a:lnTo>
                  <a:pt x="113419" y="345988"/>
                </a:lnTo>
                <a:lnTo>
                  <a:pt x="156421" y="355215"/>
                </a:lnTo>
                <a:lnTo>
                  <a:pt x="180047" y="352908"/>
                </a:lnTo>
                <a:lnTo>
                  <a:pt x="218752" y="334454"/>
                </a:lnTo>
                <a:lnTo>
                  <a:pt x="245783" y="297797"/>
                </a:lnTo>
                <a:lnTo>
                  <a:pt x="259440" y="244435"/>
                </a:lnTo>
                <a:lnTo>
                  <a:pt x="261147" y="211583"/>
                </a:lnTo>
                <a:lnTo>
                  <a:pt x="261147" y="186534"/>
                </a:lnTo>
                <a:close/>
              </a:path>
            </a:pathLst>
          </a:custGeom>
          <a:ln w="1049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15277" y="336896"/>
            <a:ext cx="1599565" cy="409575"/>
            <a:chOff x="1215277" y="336896"/>
            <a:chExt cx="1599565" cy="409575"/>
          </a:xfrm>
        </p:grpSpPr>
        <p:sp>
          <p:nvSpPr>
            <p:cNvPr id="6" name="object 6"/>
            <p:cNvSpPr/>
            <p:nvPr/>
          </p:nvSpPr>
          <p:spPr>
            <a:xfrm>
              <a:off x="1220525" y="347473"/>
              <a:ext cx="264160" cy="388620"/>
            </a:xfrm>
            <a:custGeom>
              <a:avLst/>
              <a:gdLst/>
              <a:ahLst/>
              <a:cxnLst/>
              <a:rect l="l" t="t" r="r" b="b"/>
              <a:pathLst>
                <a:path w="264159" h="388620">
                  <a:moveTo>
                    <a:pt x="264078" y="276071"/>
                  </a:moveTo>
                  <a:lnTo>
                    <a:pt x="255317" y="324037"/>
                  </a:lnTo>
                  <a:lnTo>
                    <a:pt x="229037" y="359212"/>
                  </a:lnTo>
                  <a:lnTo>
                    <a:pt x="188233" y="380796"/>
                  </a:lnTo>
                  <a:lnTo>
                    <a:pt x="135903" y="387991"/>
                  </a:lnTo>
                  <a:lnTo>
                    <a:pt x="0" y="387991"/>
                  </a:lnTo>
                  <a:lnTo>
                    <a:pt x="0" y="0"/>
                  </a:lnTo>
                  <a:lnTo>
                    <a:pt x="127109" y="0"/>
                  </a:lnTo>
                  <a:lnTo>
                    <a:pt x="180238" y="6162"/>
                  </a:lnTo>
                  <a:lnTo>
                    <a:pt x="220243" y="24648"/>
                  </a:lnTo>
                  <a:lnTo>
                    <a:pt x="245325" y="56659"/>
                  </a:lnTo>
                  <a:lnTo>
                    <a:pt x="253686" y="103393"/>
                  </a:lnTo>
                  <a:lnTo>
                    <a:pt x="238363" y="151225"/>
                  </a:lnTo>
                  <a:lnTo>
                    <a:pt x="209009" y="177282"/>
                  </a:lnTo>
                  <a:lnTo>
                    <a:pt x="196393" y="183602"/>
                  </a:lnTo>
                  <a:lnTo>
                    <a:pt x="211824" y="189148"/>
                  </a:lnTo>
                  <a:lnTo>
                    <a:pt x="246624" y="217978"/>
                  </a:lnTo>
                  <a:lnTo>
                    <a:pt x="262987" y="260148"/>
                  </a:lnTo>
                  <a:lnTo>
                    <a:pt x="264078" y="276071"/>
                  </a:lnTo>
                  <a:close/>
                </a:path>
              </a:pathLst>
            </a:custGeom>
            <a:ln w="1049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66707" y="384328"/>
              <a:ext cx="161321" cy="1336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66707" y="548745"/>
              <a:ext cx="171980" cy="1501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32918" y="342143"/>
              <a:ext cx="949325" cy="398780"/>
            </a:xfrm>
            <a:custGeom>
              <a:avLst/>
              <a:gdLst/>
              <a:ahLst/>
              <a:cxnLst/>
              <a:rect l="l" t="t" r="r" b="b"/>
              <a:pathLst>
                <a:path w="949325" h="398780">
                  <a:moveTo>
                    <a:pt x="230236" y="295257"/>
                  </a:moveTo>
                  <a:lnTo>
                    <a:pt x="212249" y="252620"/>
                  </a:lnTo>
                  <a:lnTo>
                    <a:pt x="163008" y="228113"/>
                  </a:lnTo>
                  <a:lnTo>
                    <a:pt x="136702" y="219710"/>
                  </a:lnTo>
                  <a:lnTo>
                    <a:pt x="109430" y="210667"/>
                  </a:lnTo>
                  <a:lnTo>
                    <a:pt x="63929" y="189082"/>
                  </a:lnTo>
                  <a:lnTo>
                    <a:pt x="31069" y="162259"/>
                  </a:lnTo>
                  <a:lnTo>
                    <a:pt x="14348" y="126751"/>
                  </a:lnTo>
                  <a:lnTo>
                    <a:pt x="12258" y="105525"/>
                  </a:lnTo>
                  <a:lnTo>
                    <a:pt x="14515" y="83823"/>
                  </a:lnTo>
                  <a:lnTo>
                    <a:pt x="32568" y="46117"/>
                  </a:lnTo>
                  <a:lnTo>
                    <a:pt x="67893" y="16937"/>
                  </a:lnTo>
                  <a:lnTo>
                    <a:pt x="115792" y="1881"/>
                  </a:lnTo>
                  <a:lnTo>
                    <a:pt x="144163" y="0"/>
                  </a:lnTo>
                  <a:lnTo>
                    <a:pt x="175067" y="2248"/>
                  </a:lnTo>
                  <a:lnTo>
                    <a:pt x="225631" y="20235"/>
                  </a:lnTo>
                  <a:lnTo>
                    <a:pt x="260856" y="54544"/>
                  </a:lnTo>
                  <a:lnTo>
                    <a:pt x="278644" y="95182"/>
                  </a:lnTo>
                  <a:lnTo>
                    <a:pt x="280867" y="117250"/>
                  </a:lnTo>
                  <a:lnTo>
                    <a:pt x="229703" y="117250"/>
                  </a:lnTo>
                  <a:lnTo>
                    <a:pt x="228387" y="101694"/>
                  </a:lnTo>
                  <a:lnTo>
                    <a:pt x="224440" y="87537"/>
                  </a:lnTo>
                  <a:lnTo>
                    <a:pt x="196726" y="54095"/>
                  </a:lnTo>
                  <a:lnTo>
                    <a:pt x="144163" y="42103"/>
                  </a:lnTo>
                  <a:lnTo>
                    <a:pt x="124977" y="43227"/>
                  </a:lnTo>
                  <a:lnTo>
                    <a:pt x="83406" y="60091"/>
                  </a:lnTo>
                  <a:lnTo>
                    <a:pt x="63688" y="104992"/>
                  </a:lnTo>
                  <a:lnTo>
                    <a:pt x="64995" y="116609"/>
                  </a:lnTo>
                  <a:lnTo>
                    <a:pt x="96705" y="153249"/>
                  </a:lnTo>
                  <a:lnTo>
                    <a:pt x="152691" y="174809"/>
                  </a:lnTo>
                  <a:lnTo>
                    <a:pt x="184119" y="184827"/>
                  </a:lnTo>
                  <a:lnTo>
                    <a:pt x="233284" y="208210"/>
                  </a:lnTo>
                  <a:lnTo>
                    <a:pt x="264545" y="236590"/>
                  </a:lnTo>
                  <a:lnTo>
                    <a:pt x="280000" y="273164"/>
                  </a:lnTo>
                  <a:lnTo>
                    <a:pt x="281932" y="294724"/>
                  </a:lnTo>
                  <a:lnTo>
                    <a:pt x="279617" y="317241"/>
                  </a:lnTo>
                  <a:lnTo>
                    <a:pt x="261097" y="355081"/>
                  </a:lnTo>
                  <a:lnTo>
                    <a:pt x="224856" y="382761"/>
                  </a:lnTo>
                  <a:lnTo>
                    <a:pt x="175691" y="396885"/>
                  </a:lnTo>
                  <a:lnTo>
                    <a:pt x="146562" y="398651"/>
                  </a:lnTo>
                  <a:lnTo>
                    <a:pt x="128833" y="397818"/>
                  </a:lnTo>
                  <a:lnTo>
                    <a:pt x="77144" y="385326"/>
                  </a:lnTo>
                  <a:lnTo>
                    <a:pt x="33326" y="358070"/>
                  </a:lnTo>
                  <a:lnTo>
                    <a:pt x="5429" y="316408"/>
                  </a:lnTo>
                  <a:lnTo>
                    <a:pt x="0" y="280867"/>
                  </a:lnTo>
                  <a:lnTo>
                    <a:pt x="51163" y="280867"/>
                  </a:lnTo>
                  <a:lnTo>
                    <a:pt x="52978" y="299371"/>
                  </a:lnTo>
                  <a:lnTo>
                    <a:pt x="58424" y="315176"/>
                  </a:lnTo>
                  <a:lnTo>
                    <a:pt x="95248" y="346621"/>
                  </a:lnTo>
                  <a:lnTo>
                    <a:pt x="146562" y="356813"/>
                  </a:lnTo>
                  <a:lnTo>
                    <a:pt x="165523" y="355772"/>
                  </a:lnTo>
                  <a:lnTo>
                    <a:pt x="208518" y="340158"/>
                  </a:lnTo>
                  <a:lnTo>
                    <a:pt x="228879" y="308656"/>
                  </a:lnTo>
                  <a:lnTo>
                    <a:pt x="230236" y="295257"/>
                  </a:lnTo>
                  <a:close/>
                </a:path>
                <a:path w="949325" h="398780">
                  <a:moveTo>
                    <a:pt x="313588" y="47432"/>
                  </a:moveTo>
                  <a:lnTo>
                    <a:pt x="313588" y="5329"/>
                  </a:lnTo>
                  <a:lnTo>
                    <a:pt x="613376" y="5329"/>
                  </a:lnTo>
                  <a:lnTo>
                    <a:pt x="613376" y="47432"/>
                  </a:lnTo>
                  <a:lnTo>
                    <a:pt x="488665" y="47432"/>
                  </a:lnTo>
                  <a:lnTo>
                    <a:pt x="488665" y="393321"/>
                  </a:lnTo>
                  <a:lnTo>
                    <a:pt x="438034" y="393321"/>
                  </a:lnTo>
                  <a:lnTo>
                    <a:pt x="438034" y="47432"/>
                  </a:lnTo>
                  <a:lnTo>
                    <a:pt x="313588" y="47432"/>
                  </a:lnTo>
                  <a:close/>
                </a:path>
                <a:path w="949325" h="398780">
                  <a:moveTo>
                    <a:pt x="893925" y="393321"/>
                  </a:moveTo>
                  <a:lnTo>
                    <a:pt x="809712" y="236098"/>
                  </a:lnTo>
                  <a:lnTo>
                    <a:pt x="718586" y="236098"/>
                  </a:lnTo>
                  <a:lnTo>
                    <a:pt x="718586" y="393321"/>
                  </a:lnTo>
                  <a:lnTo>
                    <a:pt x="667146" y="393321"/>
                  </a:lnTo>
                  <a:lnTo>
                    <a:pt x="667146" y="5329"/>
                  </a:lnTo>
                  <a:lnTo>
                    <a:pt x="795593" y="5329"/>
                  </a:lnTo>
                  <a:lnTo>
                    <a:pt x="853386" y="12790"/>
                  </a:lnTo>
                  <a:lnTo>
                    <a:pt x="896192" y="35174"/>
                  </a:lnTo>
                  <a:lnTo>
                    <a:pt x="922671" y="71748"/>
                  </a:lnTo>
                  <a:lnTo>
                    <a:pt x="931498" y="121780"/>
                  </a:lnTo>
                  <a:lnTo>
                    <a:pt x="930272" y="139326"/>
                  </a:lnTo>
                  <a:lnTo>
                    <a:pt x="911907" y="185068"/>
                  </a:lnTo>
                  <a:lnTo>
                    <a:pt x="874059" y="217920"/>
                  </a:lnTo>
                  <a:lnTo>
                    <a:pt x="857682" y="225439"/>
                  </a:lnTo>
                  <a:lnTo>
                    <a:pt x="948821" y="390123"/>
                  </a:lnTo>
                  <a:lnTo>
                    <a:pt x="948821" y="393321"/>
                  </a:lnTo>
                  <a:lnTo>
                    <a:pt x="893925" y="393321"/>
                  </a:lnTo>
                  <a:close/>
                </a:path>
              </a:pathLst>
            </a:custGeom>
            <a:ln w="1049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46258" y="384328"/>
              <a:ext cx="172245" cy="1573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28185" y="347473"/>
              <a:ext cx="281305" cy="393700"/>
            </a:xfrm>
            <a:custGeom>
              <a:avLst/>
              <a:gdLst/>
              <a:ahLst/>
              <a:cxnLst/>
              <a:rect l="l" t="t" r="r" b="b"/>
              <a:pathLst>
                <a:path w="281305" h="393700">
                  <a:moveTo>
                    <a:pt x="229703" y="0"/>
                  </a:moveTo>
                  <a:lnTo>
                    <a:pt x="280863" y="0"/>
                  </a:lnTo>
                  <a:lnTo>
                    <a:pt x="280863" y="262481"/>
                  </a:lnTo>
                  <a:lnTo>
                    <a:pt x="270338" y="319806"/>
                  </a:lnTo>
                  <a:lnTo>
                    <a:pt x="238771" y="360677"/>
                  </a:lnTo>
                  <a:lnTo>
                    <a:pt x="193066" y="385160"/>
                  </a:lnTo>
                  <a:lnTo>
                    <a:pt x="140172" y="393321"/>
                  </a:lnTo>
                  <a:lnTo>
                    <a:pt x="111650" y="391281"/>
                  </a:lnTo>
                  <a:lnTo>
                    <a:pt x="61746" y="374959"/>
                  </a:lnTo>
                  <a:lnTo>
                    <a:pt x="22710" y="342298"/>
                  </a:lnTo>
                  <a:lnTo>
                    <a:pt x="2523" y="293200"/>
                  </a:lnTo>
                  <a:lnTo>
                    <a:pt x="0" y="262481"/>
                  </a:lnTo>
                  <a:lnTo>
                    <a:pt x="0" y="0"/>
                  </a:lnTo>
                  <a:lnTo>
                    <a:pt x="50894" y="0"/>
                  </a:lnTo>
                  <a:lnTo>
                    <a:pt x="50894" y="262481"/>
                  </a:lnTo>
                  <a:lnTo>
                    <a:pt x="52434" y="283774"/>
                  </a:lnTo>
                  <a:lnTo>
                    <a:pt x="75550" y="329765"/>
                  </a:lnTo>
                  <a:lnTo>
                    <a:pt x="121139" y="350126"/>
                  </a:lnTo>
                  <a:lnTo>
                    <a:pt x="140172" y="351483"/>
                  </a:lnTo>
                  <a:lnTo>
                    <a:pt x="159420" y="350126"/>
                  </a:lnTo>
                  <a:lnTo>
                    <a:pt x="205186" y="329765"/>
                  </a:lnTo>
                  <a:lnTo>
                    <a:pt x="228170" y="283774"/>
                  </a:lnTo>
                  <a:lnTo>
                    <a:pt x="229703" y="262481"/>
                  </a:lnTo>
                  <a:lnTo>
                    <a:pt x="229703" y="0"/>
                  </a:lnTo>
                  <a:close/>
                </a:path>
              </a:pathLst>
            </a:custGeom>
            <a:ln w="1049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2872690" y="342143"/>
            <a:ext cx="617220" cy="398780"/>
          </a:xfrm>
          <a:custGeom>
            <a:avLst/>
            <a:gdLst/>
            <a:ahLst/>
            <a:cxnLst/>
            <a:rect l="l" t="t" r="r" b="b"/>
            <a:pathLst>
              <a:path w="617220" h="398780">
                <a:moveTo>
                  <a:pt x="247293" y="269941"/>
                </a:moveTo>
                <a:lnTo>
                  <a:pt x="298453" y="269941"/>
                </a:lnTo>
                <a:lnTo>
                  <a:pt x="293659" y="296372"/>
                </a:lnTo>
                <a:lnTo>
                  <a:pt x="272879" y="342340"/>
                </a:lnTo>
                <a:lnTo>
                  <a:pt x="236901" y="377965"/>
                </a:lnTo>
                <a:lnTo>
                  <a:pt x="184141" y="396352"/>
                </a:lnTo>
                <a:lnTo>
                  <a:pt x="151367" y="398651"/>
                </a:lnTo>
                <a:lnTo>
                  <a:pt x="119162" y="395628"/>
                </a:lnTo>
                <a:lnTo>
                  <a:pt x="64597" y="371445"/>
                </a:lnTo>
                <a:lnTo>
                  <a:pt x="24054" y="324112"/>
                </a:lnTo>
                <a:lnTo>
                  <a:pt x="2938" y="259823"/>
                </a:lnTo>
                <a:lnTo>
                  <a:pt x="0" y="221709"/>
                </a:lnTo>
                <a:lnTo>
                  <a:pt x="0" y="180138"/>
                </a:lnTo>
                <a:lnTo>
                  <a:pt x="2623" y="141383"/>
                </a:lnTo>
                <a:lnTo>
                  <a:pt x="23608" y="75962"/>
                </a:lnTo>
                <a:lnTo>
                  <a:pt x="64829" y="27730"/>
                </a:lnTo>
                <a:lnTo>
                  <a:pt x="121791" y="3081"/>
                </a:lnTo>
                <a:lnTo>
                  <a:pt x="155887" y="0"/>
                </a:lnTo>
                <a:lnTo>
                  <a:pt x="186900" y="2265"/>
                </a:lnTo>
                <a:lnTo>
                  <a:pt x="237534" y="20385"/>
                </a:lnTo>
                <a:lnTo>
                  <a:pt x="273026" y="55677"/>
                </a:lnTo>
                <a:lnTo>
                  <a:pt x="293675" y="102443"/>
                </a:lnTo>
                <a:lnTo>
                  <a:pt x="298453" y="129774"/>
                </a:lnTo>
                <a:lnTo>
                  <a:pt x="247293" y="129774"/>
                </a:lnTo>
                <a:lnTo>
                  <a:pt x="243464" y="110579"/>
                </a:lnTo>
                <a:lnTo>
                  <a:pt x="237836" y="93500"/>
                </a:lnTo>
                <a:lnTo>
                  <a:pt x="209505" y="55369"/>
                </a:lnTo>
                <a:lnTo>
                  <a:pt x="155887" y="42103"/>
                </a:lnTo>
                <a:lnTo>
                  <a:pt x="131722" y="44468"/>
                </a:lnTo>
                <a:lnTo>
                  <a:pt x="92686" y="63388"/>
                </a:lnTo>
                <a:lnTo>
                  <a:pt x="66155" y="100362"/>
                </a:lnTo>
                <a:lnTo>
                  <a:pt x="52826" y="150193"/>
                </a:lnTo>
                <a:lnTo>
                  <a:pt x="51160" y="179605"/>
                </a:lnTo>
                <a:lnTo>
                  <a:pt x="51160" y="218778"/>
                </a:lnTo>
                <a:lnTo>
                  <a:pt x="57224" y="271840"/>
                </a:lnTo>
                <a:lnTo>
                  <a:pt x="75410" y="316442"/>
                </a:lnTo>
                <a:lnTo>
                  <a:pt x="106530" y="346720"/>
                </a:lnTo>
                <a:lnTo>
                  <a:pt x="151367" y="356813"/>
                </a:lnTo>
                <a:lnTo>
                  <a:pt x="174070" y="355381"/>
                </a:lnTo>
                <a:lnTo>
                  <a:pt x="220509" y="333896"/>
                </a:lnTo>
                <a:lnTo>
                  <a:pt x="243123" y="289328"/>
                </a:lnTo>
                <a:lnTo>
                  <a:pt x="247293" y="269941"/>
                </a:lnTo>
                <a:close/>
              </a:path>
              <a:path w="617220" h="398780">
                <a:moveTo>
                  <a:pt x="317190" y="47432"/>
                </a:moveTo>
                <a:lnTo>
                  <a:pt x="317190" y="5329"/>
                </a:lnTo>
                <a:lnTo>
                  <a:pt x="616973" y="5329"/>
                </a:lnTo>
                <a:lnTo>
                  <a:pt x="616973" y="47432"/>
                </a:lnTo>
                <a:lnTo>
                  <a:pt x="492263" y="47432"/>
                </a:lnTo>
                <a:lnTo>
                  <a:pt x="492263" y="393321"/>
                </a:lnTo>
                <a:lnTo>
                  <a:pt x="441634" y="393321"/>
                </a:lnTo>
                <a:lnTo>
                  <a:pt x="441634" y="47432"/>
                </a:lnTo>
                <a:lnTo>
                  <a:pt x="317190" y="47432"/>
                </a:lnTo>
                <a:close/>
              </a:path>
            </a:pathLst>
          </a:custGeom>
          <a:ln w="1049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47177" y="347473"/>
            <a:ext cx="51435" cy="388620"/>
          </a:xfrm>
          <a:custGeom>
            <a:avLst/>
            <a:gdLst/>
            <a:ahLst/>
            <a:cxnLst/>
            <a:rect l="l" t="t" r="r" b="b"/>
            <a:pathLst>
              <a:path w="51435" h="388620">
                <a:moveTo>
                  <a:pt x="51426" y="0"/>
                </a:moveTo>
                <a:lnTo>
                  <a:pt x="51426" y="387991"/>
                </a:lnTo>
                <a:lnTo>
                  <a:pt x="0" y="387991"/>
                </a:lnTo>
                <a:lnTo>
                  <a:pt x="0" y="0"/>
                </a:lnTo>
                <a:lnTo>
                  <a:pt x="51426" y="0"/>
                </a:lnTo>
                <a:close/>
              </a:path>
            </a:pathLst>
          </a:custGeom>
          <a:ln w="1049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60063" y="347473"/>
            <a:ext cx="633730" cy="388620"/>
          </a:xfrm>
          <a:custGeom>
            <a:avLst/>
            <a:gdLst/>
            <a:ahLst/>
            <a:cxnLst/>
            <a:rect l="l" t="t" r="r" b="b"/>
            <a:pathLst>
              <a:path w="633729" h="388620">
                <a:moveTo>
                  <a:pt x="332569" y="0"/>
                </a:moveTo>
                <a:lnTo>
                  <a:pt x="188940" y="387991"/>
                </a:lnTo>
                <a:lnTo>
                  <a:pt x="143363" y="387991"/>
                </a:lnTo>
                <a:lnTo>
                  <a:pt x="0" y="0"/>
                </a:lnTo>
                <a:lnTo>
                  <a:pt x="55694" y="0"/>
                </a:lnTo>
                <a:lnTo>
                  <a:pt x="165752" y="319773"/>
                </a:lnTo>
                <a:lnTo>
                  <a:pt x="276875" y="0"/>
                </a:lnTo>
                <a:lnTo>
                  <a:pt x="332569" y="0"/>
                </a:lnTo>
                <a:close/>
              </a:path>
              <a:path w="633729" h="388620">
                <a:moveTo>
                  <a:pt x="387144" y="387991"/>
                </a:moveTo>
                <a:lnTo>
                  <a:pt x="387144" y="0"/>
                </a:lnTo>
                <a:lnTo>
                  <a:pt x="630980" y="0"/>
                </a:lnTo>
                <a:lnTo>
                  <a:pt x="630980" y="42103"/>
                </a:lnTo>
                <a:lnTo>
                  <a:pt x="438584" y="42103"/>
                </a:lnTo>
                <a:lnTo>
                  <a:pt x="438584" y="166814"/>
                </a:lnTo>
                <a:lnTo>
                  <a:pt x="606464" y="166814"/>
                </a:lnTo>
                <a:lnTo>
                  <a:pt x="606464" y="208652"/>
                </a:lnTo>
                <a:lnTo>
                  <a:pt x="438584" y="208652"/>
                </a:lnTo>
                <a:lnTo>
                  <a:pt x="438584" y="346155"/>
                </a:lnTo>
                <a:lnTo>
                  <a:pt x="633639" y="346155"/>
                </a:lnTo>
                <a:lnTo>
                  <a:pt x="633639" y="387991"/>
                </a:lnTo>
                <a:lnTo>
                  <a:pt x="387144" y="387991"/>
                </a:lnTo>
                <a:close/>
              </a:path>
            </a:pathLst>
          </a:custGeom>
          <a:ln w="1049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94998" y="347473"/>
            <a:ext cx="391160" cy="388620"/>
          </a:xfrm>
          <a:custGeom>
            <a:avLst/>
            <a:gdLst/>
            <a:ahLst/>
            <a:cxnLst/>
            <a:rect l="l" t="t" r="r" b="b"/>
            <a:pathLst>
              <a:path w="391160" h="388620">
                <a:moveTo>
                  <a:pt x="236098" y="387991"/>
                </a:moveTo>
                <a:lnTo>
                  <a:pt x="98864" y="207320"/>
                </a:lnTo>
                <a:lnTo>
                  <a:pt x="51440" y="256617"/>
                </a:lnTo>
                <a:lnTo>
                  <a:pt x="51440" y="387991"/>
                </a:lnTo>
                <a:lnTo>
                  <a:pt x="0" y="387991"/>
                </a:lnTo>
                <a:lnTo>
                  <a:pt x="0" y="0"/>
                </a:lnTo>
                <a:lnTo>
                  <a:pt x="51440" y="0"/>
                </a:lnTo>
                <a:lnTo>
                  <a:pt x="51440" y="191331"/>
                </a:lnTo>
                <a:lnTo>
                  <a:pt x="223839" y="0"/>
                </a:lnTo>
                <a:lnTo>
                  <a:pt x="285663" y="0"/>
                </a:lnTo>
                <a:lnTo>
                  <a:pt x="133246" y="171345"/>
                </a:lnTo>
                <a:lnTo>
                  <a:pt x="297389" y="387991"/>
                </a:lnTo>
                <a:lnTo>
                  <a:pt x="236098" y="387991"/>
                </a:lnTo>
                <a:close/>
              </a:path>
              <a:path w="391160" h="388620">
                <a:moveTo>
                  <a:pt x="391006" y="0"/>
                </a:moveTo>
                <a:lnTo>
                  <a:pt x="391006" y="387991"/>
                </a:lnTo>
                <a:lnTo>
                  <a:pt x="339580" y="387991"/>
                </a:lnTo>
                <a:lnTo>
                  <a:pt x="339580" y="0"/>
                </a:lnTo>
                <a:lnTo>
                  <a:pt x="391006" y="0"/>
                </a:lnTo>
                <a:close/>
              </a:path>
            </a:pathLst>
          </a:custGeom>
          <a:ln w="1049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84770" y="347473"/>
            <a:ext cx="281305" cy="388620"/>
          </a:xfrm>
          <a:custGeom>
            <a:avLst/>
            <a:gdLst/>
            <a:ahLst/>
            <a:cxnLst/>
            <a:rect l="l" t="t" r="r" b="b"/>
            <a:pathLst>
              <a:path w="281304" h="388620">
                <a:moveTo>
                  <a:pt x="0" y="387991"/>
                </a:moveTo>
                <a:lnTo>
                  <a:pt x="0" y="0"/>
                </a:lnTo>
                <a:lnTo>
                  <a:pt x="109792" y="0"/>
                </a:lnTo>
                <a:lnTo>
                  <a:pt x="178978" y="12291"/>
                </a:lnTo>
                <a:lnTo>
                  <a:pt x="233565" y="49165"/>
                </a:lnTo>
                <a:lnTo>
                  <a:pt x="269049" y="107091"/>
                </a:lnTo>
                <a:lnTo>
                  <a:pt x="280877" y="182537"/>
                </a:lnTo>
                <a:lnTo>
                  <a:pt x="280877" y="205720"/>
                </a:lnTo>
                <a:lnTo>
                  <a:pt x="277902" y="245625"/>
                </a:lnTo>
                <a:lnTo>
                  <a:pt x="254110" y="312245"/>
                </a:lnTo>
                <a:lnTo>
                  <a:pt x="207444" y="360410"/>
                </a:lnTo>
                <a:lnTo>
                  <a:pt x="143292" y="384926"/>
                </a:lnTo>
                <a:lnTo>
                  <a:pt x="104993" y="387991"/>
                </a:lnTo>
                <a:lnTo>
                  <a:pt x="0" y="387991"/>
                </a:lnTo>
                <a:close/>
              </a:path>
              <a:path w="281304" h="388620">
                <a:moveTo>
                  <a:pt x="51440" y="42103"/>
                </a:moveTo>
                <a:lnTo>
                  <a:pt x="51440" y="346155"/>
                </a:lnTo>
                <a:lnTo>
                  <a:pt x="104993" y="346155"/>
                </a:lnTo>
                <a:lnTo>
                  <a:pt x="159420" y="336561"/>
                </a:lnTo>
                <a:lnTo>
                  <a:pt x="198525" y="307782"/>
                </a:lnTo>
                <a:lnTo>
                  <a:pt x="222108" y="263079"/>
                </a:lnTo>
                <a:lnTo>
                  <a:pt x="229969" y="205720"/>
                </a:lnTo>
                <a:lnTo>
                  <a:pt x="229969" y="182004"/>
                </a:lnTo>
                <a:lnTo>
                  <a:pt x="222108" y="122713"/>
                </a:lnTo>
                <a:lnTo>
                  <a:pt x="198525" y="78610"/>
                </a:lnTo>
                <a:lnTo>
                  <a:pt x="160619" y="51230"/>
                </a:lnTo>
                <a:lnTo>
                  <a:pt x="109792" y="42103"/>
                </a:lnTo>
                <a:lnTo>
                  <a:pt x="51440" y="42103"/>
                </a:lnTo>
                <a:close/>
              </a:path>
            </a:pathLst>
          </a:custGeom>
          <a:ln w="1049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48601" y="347473"/>
            <a:ext cx="298450" cy="388620"/>
          </a:xfrm>
          <a:custGeom>
            <a:avLst/>
            <a:gdLst/>
            <a:ahLst/>
            <a:cxnLst/>
            <a:rect l="l" t="t" r="r" b="b"/>
            <a:pathLst>
              <a:path w="298450" h="388620">
                <a:moveTo>
                  <a:pt x="298453" y="0"/>
                </a:moveTo>
                <a:lnTo>
                  <a:pt x="298453" y="387991"/>
                </a:lnTo>
                <a:lnTo>
                  <a:pt x="246761" y="387991"/>
                </a:lnTo>
                <a:lnTo>
                  <a:pt x="51440" y="88736"/>
                </a:lnTo>
                <a:lnTo>
                  <a:pt x="51440" y="387991"/>
                </a:lnTo>
                <a:lnTo>
                  <a:pt x="0" y="387991"/>
                </a:lnTo>
                <a:lnTo>
                  <a:pt x="0" y="0"/>
                </a:lnTo>
                <a:lnTo>
                  <a:pt x="51440" y="0"/>
                </a:lnTo>
                <a:lnTo>
                  <a:pt x="247558" y="300053"/>
                </a:lnTo>
                <a:lnTo>
                  <a:pt x="247558" y="0"/>
                </a:lnTo>
                <a:lnTo>
                  <a:pt x="298453" y="0"/>
                </a:lnTo>
                <a:close/>
              </a:path>
            </a:pathLst>
          </a:custGeom>
          <a:ln w="1049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40419" y="347473"/>
            <a:ext cx="586105" cy="388620"/>
          </a:xfrm>
          <a:custGeom>
            <a:avLst/>
            <a:gdLst/>
            <a:ahLst/>
            <a:cxnLst/>
            <a:rect l="l" t="t" r="r" b="b"/>
            <a:pathLst>
              <a:path w="586104" h="388620">
                <a:moveTo>
                  <a:pt x="0" y="387991"/>
                </a:moveTo>
                <a:lnTo>
                  <a:pt x="0" y="0"/>
                </a:lnTo>
                <a:lnTo>
                  <a:pt x="243836" y="0"/>
                </a:lnTo>
                <a:lnTo>
                  <a:pt x="243836" y="42103"/>
                </a:lnTo>
                <a:lnTo>
                  <a:pt x="51440" y="42103"/>
                </a:lnTo>
                <a:lnTo>
                  <a:pt x="51440" y="166814"/>
                </a:lnTo>
                <a:lnTo>
                  <a:pt x="219320" y="166814"/>
                </a:lnTo>
                <a:lnTo>
                  <a:pt x="219320" y="208652"/>
                </a:lnTo>
                <a:lnTo>
                  <a:pt x="51440" y="208652"/>
                </a:lnTo>
                <a:lnTo>
                  <a:pt x="51440" y="346155"/>
                </a:lnTo>
                <a:lnTo>
                  <a:pt x="246495" y="346155"/>
                </a:lnTo>
                <a:lnTo>
                  <a:pt x="246495" y="387991"/>
                </a:lnTo>
                <a:lnTo>
                  <a:pt x="0" y="387991"/>
                </a:lnTo>
                <a:close/>
              </a:path>
              <a:path w="586104" h="388620">
                <a:moveTo>
                  <a:pt x="325712" y="0"/>
                </a:moveTo>
                <a:lnTo>
                  <a:pt x="426437" y="194794"/>
                </a:lnTo>
                <a:lnTo>
                  <a:pt x="527442" y="0"/>
                </a:lnTo>
                <a:lnTo>
                  <a:pt x="585795" y="0"/>
                </a:lnTo>
                <a:lnTo>
                  <a:pt x="452031" y="243027"/>
                </a:lnTo>
                <a:lnTo>
                  <a:pt x="452031" y="387991"/>
                </a:lnTo>
                <a:lnTo>
                  <a:pt x="400591" y="387991"/>
                </a:lnTo>
                <a:lnTo>
                  <a:pt x="400591" y="243027"/>
                </a:lnTo>
                <a:lnTo>
                  <a:pt x="266827" y="0"/>
                </a:lnTo>
                <a:lnTo>
                  <a:pt x="325712" y="0"/>
                </a:lnTo>
                <a:close/>
              </a:path>
            </a:pathLst>
          </a:custGeom>
          <a:ln w="1049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2700" y="921205"/>
            <a:ext cx="281305" cy="388620"/>
          </a:xfrm>
          <a:custGeom>
            <a:avLst/>
            <a:gdLst/>
            <a:ahLst/>
            <a:cxnLst/>
            <a:rect l="l" t="t" r="r" b="b"/>
            <a:pathLst>
              <a:path w="281305" h="388619">
                <a:moveTo>
                  <a:pt x="0" y="387992"/>
                </a:moveTo>
                <a:lnTo>
                  <a:pt x="0" y="0"/>
                </a:lnTo>
                <a:lnTo>
                  <a:pt x="109789" y="0"/>
                </a:lnTo>
                <a:lnTo>
                  <a:pt x="178972" y="12291"/>
                </a:lnTo>
                <a:lnTo>
                  <a:pt x="233567" y="49166"/>
                </a:lnTo>
                <a:lnTo>
                  <a:pt x="269042" y="107091"/>
                </a:lnTo>
                <a:lnTo>
                  <a:pt x="280868" y="182538"/>
                </a:lnTo>
                <a:lnTo>
                  <a:pt x="280868" y="205721"/>
                </a:lnTo>
                <a:lnTo>
                  <a:pt x="277895" y="245626"/>
                </a:lnTo>
                <a:lnTo>
                  <a:pt x="254111" y="312246"/>
                </a:lnTo>
                <a:lnTo>
                  <a:pt x="207444" y="360411"/>
                </a:lnTo>
                <a:lnTo>
                  <a:pt x="143290" y="384927"/>
                </a:lnTo>
                <a:lnTo>
                  <a:pt x="104992" y="387992"/>
                </a:lnTo>
                <a:lnTo>
                  <a:pt x="0" y="387992"/>
                </a:lnTo>
                <a:close/>
              </a:path>
              <a:path w="281305" h="388619">
                <a:moveTo>
                  <a:pt x="51430" y="42103"/>
                </a:moveTo>
                <a:lnTo>
                  <a:pt x="51430" y="346155"/>
                </a:lnTo>
                <a:lnTo>
                  <a:pt x="104992" y="346155"/>
                </a:lnTo>
                <a:lnTo>
                  <a:pt x="159420" y="336562"/>
                </a:lnTo>
                <a:lnTo>
                  <a:pt x="198526" y="307782"/>
                </a:lnTo>
                <a:lnTo>
                  <a:pt x="222108" y="263080"/>
                </a:lnTo>
                <a:lnTo>
                  <a:pt x="229969" y="205721"/>
                </a:lnTo>
                <a:lnTo>
                  <a:pt x="229969" y="182004"/>
                </a:lnTo>
                <a:lnTo>
                  <a:pt x="222108" y="122713"/>
                </a:lnTo>
                <a:lnTo>
                  <a:pt x="198526" y="78611"/>
                </a:lnTo>
                <a:lnTo>
                  <a:pt x="160619" y="51230"/>
                </a:lnTo>
                <a:lnTo>
                  <a:pt x="109789" y="42103"/>
                </a:lnTo>
                <a:lnTo>
                  <a:pt x="51430" y="42103"/>
                </a:lnTo>
                <a:close/>
              </a:path>
            </a:pathLst>
          </a:custGeom>
          <a:ln w="1049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10262" y="921205"/>
            <a:ext cx="51435" cy="388620"/>
          </a:xfrm>
          <a:custGeom>
            <a:avLst/>
            <a:gdLst/>
            <a:ahLst/>
            <a:cxnLst/>
            <a:rect l="l" t="t" r="r" b="b"/>
            <a:pathLst>
              <a:path w="51434" h="388619">
                <a:moveTo>
                  <a:pt x="51430" y="0"/>
                </a:moveTo>
                <a:lnTo>
                  <a:pt x="51430" y="387992"/>
                </a:lnTo>
                <a:lnTo>
                  <a:pt x="0" y="387992"/>
                </a:lnTo>
                <a:lnTo>
                  <a:pt x="0" y="0"/>
                </a:lnTo>
                <a:lnTo>
                  <a:pt x="51430" y="0"/>
                </a:lnTo>
                <a:close/>
              </a:path>
            </a:pathLst>
          </a:custGeom>
          <a:ln w="1049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37009" y="915877"/>
            <a:ext cx="644525" cy="398780"/>
          </a:xfrm>
          <a:custGeom>
            <a:avLst/>
            <a:gdLst/>
            <a:ahLst/>
            <a:cxnLst/>
            <a:rect l="l" t="t" r="r" b="b"/>
            <a:pathLst>
              <a:path w="644525" h="398780">
                <a:moveTo>
                  <a:pt x="230236" y="295257"/>
                </a:moveTo>
                <a:lnTo>
                  <a:pt x="212249" y="252620"/>
                </a:lnTo>
                <a:lnTo>
                  <a:pt x="163008" y="228113"/>
                </a:lnTo>
                <a:lnTo>
                  <a:pt x="136702" y="219710"/>
                </a:lnTo>
                <a:lnTo>
                  <a:pt x="109430" y="210667"/>
                </a:lnTo>
                <a:lnTo>
                  <a:pt x="63928" y="189081"/>
                </a:lnTo>
                <a:lnTo>
                  <a:pt x="31069" y="162259"/>
                </a:lnTo>
                <a:lnTo>
                  <a:pt x="14348" y="126751"/>
                </a:lnTo>
                <a:lnTo>
                  <a:pt x="12258" y="105524"/>
                </a:lnTo>
                <a:lnTo>
                  <a:pt x="14515" y="83823"/>
                </a:lnTo>
                <a:lnTo>
                  <a:pt x="32568" y="46116"/>
                </a:lnTo>
                <a:lnTo>
                  <a:pt x="67893" y="16937"/>
                </a:lnTo>
                <a:lnTo>
                  <a:pt x="115792" y="1882"/>
                </a:lnTo>
                <a:lnTo>
                  <a:pt x="144163" y="0"/>
                </a:lnTo>
                <a:lnTo>
                  <a:pt x="175067" y="2248"/>
                </a:lnTo>
                <a:lnTo>
                  <a:pt x="225631" y="20235"/>
                </a:lnTo>
                <a:lnTo>
                  <a:pt x="260856" y="54544"/>
                </a:lnTo>
                <a:lnTo>
                  <a:pt x="278644" y="95182"/>
                </a:lnTo>
                <a:lnTo>
                  <a:pt x="280867" y="117250"/>
                </a:lnTo>
                <a:lnTo>
                  <a:pt x="229703" y="117250"/>
                </a:lnTo>
                <a:lnTo>
                  <a:pt x="228387" y="101694"/>
                </a:lnTo>
                <a:lnTo>
                  <a:pt x="224440" y="87537"/>
                </a:lnTo>
                <a:lnTo>
                  <a:pt x="196726" y="54094"/>
                </a:lnTo>
                <a:lnTo>
                  <a:pt x="144163" y="42103"/>
                </a:lnTo>
                <a:lnTo>
                  <a:pt x="124977" y="43227"/>
                </a:lnTo>
                <a:lnTo>
                  <a:pt x="83406" y="60090"/>
                </a:lnTo>
                <a:lnTo>
                  <a:pt x="63688" y="104991"/>
                </a:lnTo>
                <a:lnTo>
                  <a:pt x="64995" y="116608"/>
                </a:lnTo>
                <a:lnTo>
                  <a:pt x="96705" y="153249"/>
                </a:lnTo>
                <a:lnTo>
                  <a:pt x="152691" y="174809"/>
                </a:lnTo>
                <a:lnTo>
                  <a:pt x="184119" y="184826"/>
                </a:lnTo>
                <a:lnTo>
                  <a:pt x="233284" y="208210"/>
                </a:lnTo>
                <a:lnTo>
                  <a:pt x="264545" y="236590"/>
                </a:lnTo>
                <a:lnTo>
                  <a:pt x="280000" y="273164"/>
                </a:lnTo>
                <a:lnTo>
                  <a:pt x="281932" y="294724"/>
                </a:lnTo>
                <a:lnTo>
                  <a:pt x="279617" y="317241"/>
                </a:lnTo>
                <a:lnTo>
                  <a:pt x="261097" y="355081"/>
                </a:lnTo>
                <a:lnTo>
                  <a:pt x="224856" y="382761"/>
                </a:lnTo>
                <a:lnTo>
                  <a:pt x="175691" y="396885"/>
                </a:lnTo>
                <a:lnTo>
                  <a:pt x="146562" y="398650"/>
                </a:lnTo>
                <a:lnTo>
                  <a:pt x="128833" y="397818"/>
                </a:lnTo>
                <a:lnTo>
                  <a:pt x="77144" y="385326"/>
                </a:lnTo>
                <a:lnTo>
                  <a:pt x="33326" y="358070"/>
                </a:lnTo>
                <a:lnTo>
                  <a:pt x="5429" y="316408"/>
                </a:lnTo>
                <a:lnTo>
                  <a:pt x="0" y="280867"/>
                </a:lnTo>
                <a:lnTo>
                  <a:pt x="51163" y="280867"/>
                </a:lnTo>
                <a:lnTo>
                  <a:pt x="52978" y="299371"/>
                </a:lnTo>
                <a:lnTo>
                  <a:pt x="58424" y="315176"/>
                </a:lnTo>
                <a:lnTo>
                  <a:pt x="95248" y="346620"/>
                </a:lnTo>
                <a:lnTo>
                  <a:pt x="146562" y="356813"/>
                </a:lnTo>
                <a:lnTo>
                  <a:pt x="165523" y="355772"/>
                </a:lnTo>
                <a:lnTo>
                  <a:pt x="208518" y="340158"/>
                </a:lnTo>
                <a:lnTo>
                  <a:pt x="228879" y="308655"/>
                </a:lnTo>
                <a:lnTo>
                  <a:pt x="230236" y="295257"/>
                </a:lnTo>
                <a:close/>
              </a:path>
              <a:path w="644525" h="398780">
                <a:moveTo>
                  <a:pt x="644021" y="211583"/>
                </a:moveTo>
                <a:lnTo>
                  <a:pt x="641373" y="252937"/>
                </a:lnTo>
                <a:lnTo>
                  <a:pt x="620188" y="321554"/>
                </a:lnTo>
                <a:lnTo>
                  <a:pt x="578684" y="370619"/>
                </a:lnTo>
                <a:lnTo>
                  <a:pt x="522057" y="395536"/>
                </a:lnTo>
                <a:lnTo>
                  <a:pt x="488398" y="398650"/>
                </a:lnTo>
                <a:lnTo>
                  <a:pt x="455471" y="395536"/>
                </a:lnTo>
                <a:lnTo>
                  <a:pt x="399112" y="370619"/>
                </a:lnTo>
                <a:lnTo>
                  <a:pt x="356558" y="321554"/>
                </a:lnTo>
                <a:lnTo>
                  <a:pt x="334707" y="252937"/>
                </a:lnTo>
                <a:lnTo>
                  <a:pt x="331976" y="211583"/>
                </a:lnTo>
                <a:lnTo>
                  <a:pt x="331976" y="187066"/>
                </a:lnTo>
                <a:lnTo>
                  <a:pt x="334690" y="145821"/>
                </a:lnTo>
                <a:lnTo>
                  <a:pt x="356408" y="77269"/>
                </a:lnTo>
                <a:lnTo>
                  <a:pt x="398729" y="28104"/>
                </a:lnTo>
                <a:lnTo>
                  <a:pt x="454956" y="3122"/>
                </a:lnTo>
                <a:lnTo>
                  <a:pt x="487866" y="0"/>
                </a:lnTo>
                <a:lnTo>
                  <a:pt x="521300" y="3072"/>
                </a:lnTo>
                <a:lnTo>
                  <a:pt x="577726" y="27654"/>
                </a:lnTo>
                <a:lnTo>
                  <a:pt x="619364" y="76020"/>
                </a:lnTo>
                <a:lnTo>
                  <a:pt x="641015" y="143372"/>
                </a:lnTo>
                <a:lnTo>
                  <a:pt x="644021" y="183868"/>
                </a:lnTo>
                <a:lnTo>
                  <a:pt x="644021" y="211583"/>
                </a:lnTo>
                <a:close/>
              </a:path>
              <a:path w="644525" h="398780">
                <a:moveTo>
                  <a:pt x="593124" y="186534"/>
                </a:moveTo>
                <a:lnTo>
                  <a:pt x="586196" y="125377"/>
                </a:lnTo>
                <a:lnTo>
                  <a:pt x="565411" y="80476"/>
                </a:lnTo>
                <a:lnTo>
                  <a:pt x="532167" y="52895"/>
                </a:lnTo>
                <a:lnTo>
                  <a:pt x="487866" y="43701"/>
                </a:lnTo>
                <a:lnTo>
                  <a:pt x="465207" y="46000"/>
                </a:lnTo>
                <a:lnTo>
                  <a:pt x="427033" y="64387"/>
                </a:lnTo>
                <a:lnTo>
                  <a:pt x="398986" y="100895"/>
                </a:lnTo>
                <a:lnTo>
                  <a:pt x="384663" y="153924"/>
                </a:lnTo>
                <a:lnTo>
                  <a:pt x="382873" y="186534"/>
                </a:lnTo>
                <a:lnTo>
                  <a:pt x="382873" y="211583"/>
                </a:lnTo>
                <a:lnTo>
                  <a:pt x="390101" y="273172"/>
                </a:lnTo>
                <a:lnTo>
                  <a:pt x="411786" y="318307"/>
                </a:lnTo>
                <a:lnTo>
                  <a:pt x="445395" y="345987"/>
                </a:lnTo>
                <a:lnTo>
                  <a:pt x="488398" y="355215"/>
                </a:lnTo>
                <a:lnTo>
                  <a:pt x="512023" y="352908"/>
                </a:lnTo>
                <a:lnTo>
                  <a:pt x="550729" y="334454"/>
                </a:lnTo>
                <a:lnTo>
                  <a:pt x="577760" y="297796"/>
                </a:lnTo>
                <a:lnTo>
                  <a:pt x="591417" y="244434"/>
                </a:lnTo>
                <a:lnTo>
                  <a:pt x="593124" y="211583"/>
                </a:lnTo>
                <a:lnTo>
                  <a:pt x="593124" y="186534"/>
                </a:lnTo>
                <a:close/>
              </a:path>
            </a:pathLst>
          </a:custGeom>
          <a:ln w="1049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2054887" y="915958"/>
            <a:ext cx="627380" cy="398780"/>
            <a:chOff x="2054887" y="915958"/>
            <a:chExt cx="627380" cy="398780"/>
          </a:xfrm>
        </p:grpSpPr>
        <p:sp>
          <p:nvSpPr>
            <p:cNvPr id="23" name="object 23"/>
            <p:cNvSpPr/>
            <p:nvPr/>
          </p:nvSpPr>
          <p:spPr>
            <a:xfrm>
              <a:off x="2060134" y="921205"/>
              <a:ext cx="281940" cy="388620"/>
            </a:xfrm>
            <a:custGeom>
              <a:avLst/>
              <a:gdLst/>
              <a:ahLst/>
              <a:cxnLst/>
              <a:rect l="l" t="t" r="r" b="b"/>
              <a:pathLst>
                <a:path w="281939" h="388619">
                  <a:moveTo>
                    <a:pt x="226774" y="387992"/>
                  </a:moveTo>
                  <a:lnTo>
                    <a:pt x="142561" y="230769"/>
                  </a:lnTo>
                  <a:lnTo>
                    <a:pt x="51430" y="230769"/>
                  </a:lnTo>
                  <a:lnTo>
                    <a:pt x="51430" y="387992"/>
                  </a:lnTo>
                  <a:lnTo>
                    <a:pt x="0" y="387992"/>
                  </a:lnTo>
                  <a:lnTo>
                    <a:pt x="0" y="0"/>
                  </a:lnTo>
                  <a:lnTo>
                    <a:pt x="128442" y="0"/>
                  </a:lnTo>
                  <a:lnTo>
                    <a:pt x="186235" y="7461"/>
                  </a:lnTo>
                  <a:lnTo>
                    <a:pt x="229041" y="29845"/>
                  </a:lnTo>
                  <a:lnTo>
                    <a:pt x="255520" y="66419"/>
                  </a:lnTo>
                  <a:lnTo>
                    <a:pt x="264346" y="116451"/>
                  </a:lnTo>
                  <a:lnTo>
                    <a:pt x="263121" y="133997"/>
                  </a:lnTo>
                  <a:lnTo>
                    <a:pt x="244756" y="179739"/>
                  </a:lnTo>
                  <a:lnTo>
                    <a:pt x="206908" y="212591"/>
                  </a:lnTo>
                  <a:lnTo>
                    <a:pt x="190531" y="220110"/>
                  </a:lnTo>
                  <a:lnTo>
                    <a:pt x="281670" y="384794"/>
                  </a:lnTo>
                  <a:lnTo>
                    <a:pt x="281670" y="387992"/>
                  </a:lnTo>
                  <a:lnTo>
                    <a:pt x="226774" y="387992"/>
                  </a:lnTo>
                  <a:close/>
                </a:path>
              </a:pathLst>
            </a:custGeom>
            <a:ln w="1049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06317" y="958061"/>
              <a:ext cx="172251" cy="1573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95974" y="921205"/>
              <a:ext cx="281305" cy="388620"/>
            </a:xfrm>
            <a:custGeom>
              <a:avLst/>
              <a:gdLst/>
              <a:ahLst/>
              <a:cxnLst/>
              <a:rect l="l" t="t" r="r" b="b"/>
              <a:pathLst>
                <a:path w="281305" h="388619">
                  <a:moveTo>
                    <a:pt x="0" y="387992"/>
                  </a:moveTo>
                  <a:lnTo>
                    <a:pt x="0" y="0"/>
                  </a:lnTo>
                  <a:lnTo>
                    <a:pt x="109792" y="0"/>
                  </a:lnTo>
                  <a:lnTo>
                    <a:pt x="178978" y="12291"/>
                  </a:lnTo>
                  <a:lnTo>
                    <a:pt x="233565" y="49166"/>
                  </a:lnTo>
                  <a:lnTo>
                    <a:pt x="269049" y="107091"/>
                  </a:lnTo>
                  <a:lnTo>
                    <a:pt x="280877" y="182538"/>
                  </a:lnTo>
                  <a:lnTo>
                    <a:pt x="280877" y="205721"/>
                  </a:lnTo>
                  <a:lnTo>
                    <a:pt x="277902" y="245626"/>
                  </a:lnTo>
                  <a:lnTo>
                    <a:pt x="254110" y="312246"/>
                  </a:lnTo>
                  <a:lnTo>
                    <a:pt x="207444" y="360411"/>
                  </a:lnTo>
                  <a:lnTo>
                    <a:pt x="143292" y="384927"/>
                  </a:lnTo>
                  <a:lnTo>
                    <a:pt x="104993" y="387992"/>
                  </a:lnTo>
                  <a:lnTo>
                    <a:pt x="0" y="387992"/>
                  </a:lnTo>
                  <a:close/>
                </a:path>
                <a:path w="281305" h="388619">
                  <a:moveTo>
                    <a:pt x="51440" y="42103"/>
                  </a:moveTo>
                  <a:lnTo>
                    <a:pt x="51440" y="346155"/>
                  </a:lnTo>
                  <a:lnTo>
                    <a:pt x="104993" y="346155"/>
                  </a:lnTo>
                  <a:lnTo>
                    <a:pt x="159420" y="336562"/>
                  </a:lnTo>
                  <a:lnTo>
                    <a:pt x="198525" y="307782"/>
                  </a:lnTo>
                  <a:lnTo>
                    <a:pt x="222108" y="263080"/>
                  </a:lnTo>
                  <a:lnTo>
                    <a:pt x="229969" y="205721"/>
                  </a:lnTo>
                  <a:lnTo>
                    <a:pt x="229969" y="182004"/>
                  </a:lnTo>
                  <a:lnTo>
                    <a:pt x="222108" y="122713"/>
                  </a:lnTo>
                  <a:lnTo>
                    <a:pt x="198525" y="78611"/>
                  </a:lnTo>
                  <a:lnTo>
                    <a:pt x="160619" y="51230"/>
                  </a:lnTo>
                  <a:lnTo>
                    <a:pt x="109792" y="42103"/>
                  </a:lnTo>
                  <a:lnTo>
                    <a:pt x="51440" y="42103"/>
                  </a:lnTo>
                  <a:close/>
                </a:path>
              </a:pathLst>
            </a:custGeom>
            <a:ln w="1049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2759805" y="921205"/>
            <a:ext cx="247015" cy="388620"/>
          </a:xfrm>
          <a:custGeom>
            <a:avLst/>
            <a:gdLst/>
            <a:ahLst/>
            <a:cxnLst/>
            <a:rect l="l" t="t" r="r" b="b"/>
            <a:pathLst>
              <a:path w="247014" h="388619">
                <a:moveTo>
                  <a:pt x="0" y="387992"/>
                </a:moveTo>
                <a:lnTo>
                  <a:pt x="0" y="0"/>
                </a:lnTo>
                <a:lnTo>
                  <a:pt x="243836" y="0"/>
                </a:lnTo>
                <a:lnTo>
                  <a:pt x="243836" y="42103"/>
                </a:lnTo>
                <a:lnTo>
                  <a:pt x="51440" y="42103"/>
                </a:lnTo>
                <a:lnTo>
                  <a:pt x="51440" y="166815"/>
                </a:lnTo>
                <a:lnTo>
                  <a:pt x="219320" y="166815"/>
                </a:lnTo>
                <a:lnTo>
                  <a:pt x="219320" y="208652"/>
                </a:lnTo>
                <a:lnTo>
                  <a:pt x="51440" y="208652"/>
                </a:lnTo>
                <a:lnTo>
                  <a:pt x="51440" y="346155"/>
                </a:lnTo>
                <a:lnTo>
                  <a:pt x="246495" y="346155"/>
                </a:lnTo>
                <a:lnTo>
                  <a:pt x="246495" y="387992"/>
                </a:lnTo>
                <a:lnTo>
                  <a:pt x="0" y="387992"/>
                </a:lnTo>
                <a:close/>
              </a:path>
            </a:pathLst>
          </a:custGeom>
          <a:ln w="1049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3062414" y="910629"/>
            <a:ext cx="605155" cy="409575"/>
            <a:chOff x="3062414" y="910629"/>
            <a:chExt cx="605155" cy="409575"/>
          </a:xfrm>
        </p:grpSpPr>
        <p:sp>
          <p:nvSpPr>
            <p:cNvPr id="28" name="object 28"/>
            <p:cNvSpPr/>
            <p:nvPr/>
          </p:nvSpPr>
          <p:spPr>
            <a:xfrm>
              <a:off x="3067662" y="921205"/>
              <a:ext cx="281940" cy="388620"/>
            </a:xfrm>
            <a:custGeom>
              <a:avLst/>
              <a:gdLst/>
              <a:ahLst/>
              <a:cxnLst/>
              <a:rect l="l" t="t" r="r" b="b"/>
              <a:pathLst>
                <a:path w="281939" h="388619">
                  <a:moveTo>
                    <a:pt x="226778" y="387992"/>
                  </a:moveTo>
                  <a:lnTo>
                    <a:pt x="142565" y="230769"/>
                  </a:lnTo>
                  <a:lnTo>
                    <a:pt x="51440" y="230769"/>
                  </a:lnTo>
                  <a:lnTo>
                    <a:pt x="51440" y="387992"/>
                  </a:lnTo>
                  <a:lnTo>
                    <a:pt x="0" y="387992"/>
                  </a:lnTo>
                  <a:lnTo>
                    <a:pt x="0" y="0"/>
                  </a:lnTo>
                  <a:lnTo>
                    <a:pt x="128446" y="0"/>
                  </a:lnTo>
                  <a:lnTo>
                    <a:pt x="186239" y="7461"/>
                  </a:lnTo>
                  <a:lnTo>
                    <a:pt x="229045" y="29845"/>
                  </a:lnTo>
                  <a:lnTo>
                    <a:pt x="255524" y="66419"/>
                  </a:lnTo>
                  <a:lnTo>
                    <a:pt x="264351" y="116451"/>
                  </a:lnTo>
                  <a:lnTo>
                    <a:pt x="263126" y="133997"/>
                  </a:lnTo>
                  <a:lnTo>
                    <a:pt x="244760" y="179739"/>
                  </a:lnTo>
                  <a:lnTo>
                    <a:pt x="206912" y="212591"/>
                  </a:lnTo>
                  <a:lnTo>
                    <a:pt x="190535" y="220110"/>
                  </a:lnTo>
                  <a:lnTo>
                    <a:pt x="281675" y="384794"/>
                  </a:lnTo>
                  <a:lnTo>
                    <a:pt x="281675" y="387992"/>
                  </a:lnTo>
                  <a:lnTo>
                    <a:pt x="226778" y="387992"/>
                  </a:lnTo>
                  <a:close/>
                </a:path>
              </a:pathLst>
            </a:custGeom>
            <a:ln w="1049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13854" y="958061"/>
              <a:ext cx="172245" cy="1573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80052" y="915877"/>
              <a:ext cx="281940" cy="398780"/>
            </a:xfrm>
            <a:custGeom>
              <a:avLst/>
              <a:gdLst/>
              <a:ahLst/>
              <a:cxnLst/>
              <a:rect l="l" t="t" r="r" b="b"/>
              <a:pathLst>
                <a:path w="281939" h="398780">
                  <a:moveTo>
                    <a:pt x="230248" y="295257"/>
                  </a:moveTo>
                  <a:lnTo>
                    <a:pt x="212253" y="252620"/>
                  </a:lnTo>
                  <a:lnTo>
                    <a:pt x="163020" y="228113"/>
                  </a:lnTo>
                  <a:lnTo>
                    <a:pt x="136716" y="219710"/>
                  </a:lnTo>
                  <a:lnTo>
                    <a:pt x="109438" y="210667"/>
                  </a:lnTo>
                  <a:lnTo>
                    <a:pt x="63936" y="189081"/>
                  </a:lnTo>
                  <a:lnTo>
                    <a:pt x="31072" y="162259"/>
                  </a:lnTo>
                  <a:lnTo>
                    <a:pt x="14349" y="126751"/>
                  </a:lnTo>
                  <a:lnTo>
                    <a:pt x="12258" y="105524"/>
                  </a:lnTo>
                  <a:lnTo>
                    <a:pt x="14516" y="83823"/>
                  </a:lnTo>
                  <a:lnTo>
                    <a:pt x="32578" y="46116"/>
                  </a:lnTo>
                  <a:lnTo>
                    <a:pt x="67901" y="16937"/>
                  </a:lnTo>
                  <a:lnTo>
                    <a:pt x="115801" y="1882"/>
                  </a:lnTo>
                  <a:lnTo>
                    <a:pt x="144174" y="0"/>
                  </a:lnTo>
                  <a:lnTo>
                    <a:pt x="175077" y="2248"/>
                  </a:lnTo>
                  <a:lnTo>
                    <a:pt x="225643" y="20235"/>
                  </a:lnTo>
                  <a:lnTo>
                    <a:pt x="260864" y="54544"/>
                  </a:lnTo>
                  <a:lnTo>
                    <a:pt x="278652" y="95182"/>
                  </a:lnTo>
                  <a:lnTo>
                    <a:pt x="280877" y="117250"/>
                  </a:lnTo>
                  <a:lnTo>
                    <a:pt x="229717" y="117250"/>
                  </a:lnTo>
                  <a:lnTo>
                    <a:pt x="228400" y="101694"/>
                  </a:lnTo>
                  <a:lnTo>
                    <a:pt x="224450" y="87537"/>
                  </a:lnTo>
                  <a:lnTo>
                    <a:pt x="196731" y="54094"/>
                  </a:lnTo>
                  <a:lnTo>
                    <a:pt x="144174" y="42103"/>
                  </a:lnTo>
                  <a:lnTo>
                    <a:pt x="124987" y="43227"/>
                  </a:lnTo>
                  <a:lnTo>
                    <a:pt x="83415" y="60090"/>
                  </a:lnTo>
                  <a:lnTo>
                    <a:pt x="63698" y="104991"/>
                  </a:lnTo>
                  <a:lnTo>
                    <a:pt x="65005" y="116608"/>
                  </a:lnTo>
                  <a:lnTo>
                    <a:pt x="96714" y="153249"/>
                  </a:lnTo>
                  <a:lnTo>
                    <a:pt x="152697" y="174809"/>
                  </a:lnTo>
                  <a:lnTo>
                    <a:pt x="184124" y="184826"/>
                  </a:lnTo>
                  <a:lnTo>
                    <a:pt x="233289" y="208210"/>
                  </a:lnTo>
                  <a:lnTo>
                    <a:pt x="264555" y="236590"/>
                  </a:lnTo>
                  <a:lnTo>
                    <a:pt x="280009" y="273164"/>
                  </a:lnTo>
                  <a:lnTo>
                    <a:pt x="281940" y="294724"/>
                  </a:lnTo>
                  <a:lnTo>
                    <a:pt x="279626" y="317241"/>
                  </a:lnTo>
                  <a:lnTo>
                    <a:pt x="261107" y="355081"/>
                  </a:lnTo>
                  <a:lnTo>
                    <a:pt x="224862" y="382761"/>
                  </a:lnTo>
                  <a:lnTo>
                    <a:pt x="175697" y="396885"/>
                  </a:lnTo>
                  <a:lnTo>
                    <a:pt x="146567" y="398650"/>
                  </a:lnTo>
                  <a:lnTo>
                    <a:pt x="128839" y="397818"/>
                  </a:lnTo>
                  <a:lnTo>
                    <a:pt x="77146" y="385326"/>
                  </a:lnTo>
                  <a:lnTo>
                    <a:pt x="33328" y="358070"/>
                  </a:lnTo>
                  <a:lnTo>
                    <a:pt x="5432" y="316408"/>
                  </a:lnTo>
                  <a:lnTo>
                    <a:pt x="0" y="280867"/>
                  </a:lnTo>
                  <a:lnTo>
                    <a:pt x="51174" y="280867"/>
                  </a:lnTo>
                  <a:lnTo>
                    <a:pt x="52989" y="299371"/>
                  </a:lnTo>
                  <a:lnTo>
                    <a:pt x="58435" y="315176"/>
                  </a:lnTo>
                  <a:lnTo>
                    <a:pt x="95252" y="346620"/>
                  </a:lnTo>
                  <a:lnTo>
                    <a:pt x="146567" y="356813"/>
                  </a:lnTo>
                  <a:lnTo>
                    <a:pt x="165529" y="355772"/>
                  </a:lnTo>
                  <a:lnTo>
                    <a:pt x="208531" y="340158"/>
                  </a:lnTo>
                  <a:lnTo>
                    <a:pt x="228890" y="308655"/>
                  </a:lnTo>
                  <a:lnTo>
                    <a:pt x="230248" y="295257"/>
                  </a:lnTo>
                  <a:close/>
                </a:path>
              </a:pathLst>
            </a:custGeom>
            <a:ln w="1049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56117" y="5814698"/>
            <a:ext cx="139065" cy="9652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650" spc="-5" dirty="0">
                <a:latin typeface="RobotoRegular"/>
                <a:cs typeface="RobotoRegular"/>
              </a:rPr>
              <a:t>•</a:t>
            </a:r>
            <a:endParaRPr sz="26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650" spc="-5" dirty="0">
                <a:latin typeface="RobotoRegular"/>
                <a:cs typeface="RobotoRegular"/>
              </a:rPr>
              <a:t>•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0143" y="1261662"/>
            <a:ext cx="9304020" cy="459359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6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KIDNEY </a:t>
            </a:r>
            <a:r>
              <a:rPr sz="265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STONES/</a:t>
            </a:r>
            <a:r>
              <a:rPr sz="265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6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UROLITHIASIS/NEPHROLITHIASIS</a:t>
            </a:r>
            <a:endParaRPr sz="2650">
              <a:latin typeface="RobotoRegular"/>
              <a:cs typeface="RobotoRegular"/>
            </a:endParaRPr>
          </a:p>
          <a:p>
            <a:pPr marL="208279" marR="742315" indent="-196215">
              <a:lnSpc>
                <a:spcPts val="2750"/>
              </a:lnSpc>
              <a:spcBef>
                <a:spcPts val="970"/>
              </a:spcBef>
              <a:buChar char="•"/>
              <a:tabLst>
                <a:tab pos="208915" algn="l"/>
              </a:tabLst>
            </a:pPr>
            <a:r>
              <a:rPr sz="2650" spc="20" dirty="0">
                <a:latin typeface="RobotoRegular"/>
                <a:cs typeface="RobotoRegular"/>
              </a:rPr>
              <a:t>It </a:t>
            </a:r>
            <a:r>
              <a:rPr sz="2650" spc="-5" dirty="0">
                <a:latin typeface="RobotoRegular"/>
                <a:cs typeface="RobotoRegular"/>
              </a:rPr>
              <a:t>refers </a:t>
            </a:r>
            <a:r>
              <a:rPr sz="2650" spc="5" dirty="0">
                <a:latin typeface="RobotoRegular"/>
                <a:cs typeface="RobotoRegular"/>
              </a:rPr>
              <a:t>to </a:t>
            </a:r>
            <a:r>
              <a:rPr sz="2650" spc="-10" dirty="0">
                <a:latin typeface="RobotoRegular"/>
                <a:cs typeface="RobotoRegular"/>
              </a:rPr>
              <a:t>the presence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5" dirty="0">
                <a:latin typeface="RobotoRegular"/>
                <a:cs typeface="RobotoRegular"/>
              </a:rPr>
              <a:t>calculi </a:t>
            </a:r>
            <a:r>
              <a:rPr sz="2650" spc="-15" dirty="0">
                <a:latin typeface="RobotoRegular"/>
                <a:cs typeface="RobotoRegular"/>
              </a:rPr>
              <a:t>(stones) </a:t>
            </a:r>
            <a:r>
              <a:rPr sz="2650" spc="5" dirty="0">
                <a:latin typeface="RobotoRegular"/>
                <a:cs typeface="RobotoRegular"/>
              </a:rPr>
              <a:t>in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-15" dirty="0">
                <a:latin typeface="RobotoRegular"/>
                <a:cs typeface="RobotoRegular"/>
              </a:rPr>
              <a:t>urinary  </a:t>
            </a:r>
            <a:r>
              <a:rPr sz="2650" spc="-20" dirty="0">
                <a:latin typeface="RobotoRegular"/>
                <a:cs typeface="RobotoRegular"/>
              </a:rPr>
              <a:t>system.</a:t>
            </a:r>
            <a:endParaRPr sz="2650">
              <a:latin typeface="RobotoRegular"/>
              <a:cs typeface="RobotoRegular"/>
            </a:endParaRPr>
          </a:p>
          <a:p>
            <a:pPr marL="208279" marR="984250" indent="-196215">
              <a:lnSpc>
                <a:spcPts val="2750"/>
              </a:lnSpc>
              <a:spcBef>
                <a:spcPts val="950"/>
              </a:spcBef>
              <a:buChar char="•"/>
              <a:tabLst>
                <a:tab pos="208915" algn="l"/>
              </a:tabLst>
            </a:pPr>
            <a:r>
              <a:rPr sz="2650" spc="5" dirty="0">
                <a:latin typeface="RobotoRegular"/>
                <a:cs typeface="RobotoRegular"/>
              </a:rPr>
              <a:t>Calculi is </a:t>
            </a:r>
            <a:r>
              <a:rPr sz="2650" spc="-5" dirty="0">
                <a:latin typeface="RobotoRegular"/>
                <a:cs typeface="RobotoRegular"/>
              </a:rPr>
              <a:t>a </a:t>
            </a:r>
            <a:r>
              <a:rPr sz="2650" spc="-20" dirty="0">
                <a:latin typeface="RobotoRegular"/>
                <a:cs typeface="RobotoRegular"/>
              </a:rPr>
              <a:t>mass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dirty="0">
                <a:latin typeface="RobotoRegular"/>
                <a:cs typeface="RobotoRegular"/>
              </a:rPr>
              <a:t>precipitated material </a:t>
            </a:r>
            <a:r>
              <a:rPr sz="2650" spc="15" dirty="0">
                <a:latin typeface="RobotoRegular"/>
                <a:cs typeface="RobotoRegular"/>
              </a:rPr>
              <a:t>derived </a:t>
            </a:r>
            <a:r>
              <a:rPr sz="2650" spc="-10" dirty="0">
                <a:latin typeface="RobotoRegular"/>
                <a:cs typeface="RobotoRegular"/>
              </a:rPr>
              <a:t>from  </a:t>
            </a:r>
            <a:r>
              <a:rPr sz="2650" spc="-5" dirty="0">
                <a:latin typeface="RobotoRegular"/>
                <a:cs typeface="RobotoRegular"/>
              </a:rPr>
              <a:t>mineral </a:t>
            </a:r>
            <a:r>
              <a:rPr sz="2650" spc="-10" dirty="0">
                <a:latin typeface="RobotoRegular"/>
                <a:cs typeface="RobotoRegular"/>
              </a:rPr>
              <a:t>salts </a:t>
            </a:r>
            <a:r>
              <a:rPr sz="2650" spc="-5" dirty="0">
                <a:latin typeface="RobotoRegular"/>
                <a:cs typeface="RobotoRegular"/>
              </a:rPr>
              <a:t>&amp; </a:t>
            </a:r>
            <a:r>
              <a:rPr sz="2650" spc="15" dirty="0">
                <a:latin typeface="RobotoRegular"/>
                <a:cs typeface="RobotoRegular"/>
              </a:rPr>
              <a:t>acids </a:t>
            </a:r>
            <a:r>
              <a:rPr sz="2650" dirty="0">
                <a:latin typeface="RobotoRegular"/>
                <a:cs typeface="RobotoRegular"/>
              </a:rPr>
              <a:t>due </a:t>
            </a:r>
            <a:r>
              <a:rPr sz="2650" spc="5" dirty="0">
                <a:latin typeface="RobotoRegular"/>
                <a:cs typeface="RobotoRegular"/>
              </a:rPr>
              <a:t>to</a:t>
            </a:r>
            <a:r>
              <a:rPr sz="2650" spc="20" dirty="0">
                <a:latin typeface="RobotoRegular"/>
                <a:cs typeface="RobotoRegular"/>
              </a:rPr>
              <a:t> </a:t>
            </a:r>
            <a:r>
              <a:rPr sz="2650" spc="-15" dirty="0">
                <a:latin typeface="RobotoRegular"/>
                <a:cs typeface="RobotoRegular"/>
              </a:rPr>
              <a:t>supersaturation.</a:t>
            </a:r>
            <a:endParaRPr sz="2650">
              <a:latin typeface="RobotoRegular"/>
              <a:cs typeface="RobotoRegular"/>
            </a:endParaRPr>
          </a:p>
          <a:p>
            <a:pPr marL="208279" marR="23495" indent="-196215">
              <a:lnSpc>
                <a:spcPts val="2750"/>
              </a:lnSpc>
              <a:spcBef>
                <a:spcPts val="955"/>
              </a:spcBef>
              <a:buChar char="•"/>
              <a:tabLst>
                <a:tab pos="208915" algn="l"/>
              </a:tabLst>
            </a:pPr>
            <a:r>
              <a:rPr sz="2650" spc="5" dirty="0">
                <a:latin typeface="RobotoRegular"/>
                <a:cs typeface="RobotoRegular"/>
              </a:rPr>
              <a:t>Kidney </a:t>
            </a:r>
            <a:r>
              <a:rPr sz="2650" spc="-5" dirty="0">
                <a:latin typeface="RobotoRegular"/>
                <a:cs typeface="RobotoRegular"/>
              </a:rPr>
              <a:t>stones </a:t>
            </a:r>
            <a:r>
              <a:rPr sz="2650" spc="-10" dirty="0">
                <a:latin typeface="RobotoRegular"/>
                <a:cs typeface="RobotoRegular"/>
              </a:rPr>
              <a:t>may form </a:t>
            </a:r>
            <a:r>
              <a:rPr sz="2650" spc="-15" dirty="0">
                <a:latin typeface="RobotoRegular"/>
                <a:cs typeface="RobotoRegular"/>
              </a:rPr>
              <a:t>anywhere </a:t>
            </a:r>
            <a:r>
              <a:rPr sz="2650" spc="-10" dirty="0">
                <a:latin typeface="RobotoRegular"/>
                <a:cs typeface="RobotoRegular"/>
              </a:rPr>
              <a:t>from the </a:t>
            </a:r>
            <a:r>
              <a:rPr sz="2650" spc="5" dirty="0">
                <a:latin typeface="RobotoRegular"/>
                <a:cs typeface="RobotoRegular"/>
              </a:rPr>
              <a:t>kidney to </a:t>
            </a:r>
            <a:r>
              <a:rPr sz="2650" spc="-10" dirty="0">
                <a:latin typeface="RobotoRegular"/>
                <a:cs typeface="RobotoRegular"/>
              </a:rPr>
              <a:t>the  </a:t>
            </a:r>
            <a:r>
              <a:rPr sz="2650" spc="5" dirty="0">
                <a:latin typeface="RobotoRegular"/>
                <a:cs typeface="RobotoRegular"/>
              </a:rPr>
              <a:t>bladder </a:t>
            </a:r>
            <a:r>
              <a:rPr sz="2650" spc="-5" dirty="0">
                <a:latin typeface="RobotoRegular"/>
                <a:cs typeface="RobotoRegular"/>
              </a:rPr>
              <a:t>&amp; </a:t>
            </a:r>
            <a:r>
              <a:rPr sz="2650" dirty="0">
                <a:latin typeface="RobotoRegular"/>
                <a:cs typeface="RobotoRegular"/>
              </a:rPr>
              <a:t>vary </a:t>
            </a:r>
            <a:r>
              <a:rPr sz="2650" spc="5" dirty="0">
                <a:latin typeface="RobotoRegular"/>
                <a:cs typeface="RobotoRegular"/>
              </a:rPr>
              <a:t>in </a:t>
            </a:r>
            <a:r>
              <a:rPr sz="2650" spc="-10" dirty="0">
                <a:latin typeface="RobotoRegular"/>
                <a:cs typeface="RobotoRegular"/>
              </a:rPr>
              <a:t>size from minute </a:t>
            </a:r>
            <a:r>
              <a:rPr sz="2650" spc="-20" dirty="0">
                <a:latin typeface="RobotoRegular"/>
                <a:cs typeface="RobotoRegular"/>
              </a:rPr>
              <a:t>granular </a:t>
            </a:r>
            <a:r>
              <a:rPr sz="2650" spc="-5" dirty="0">
                <a:latin typeface="RobotoRegular"/>
                <a:cs typeface="RobotoRegular"/>
              </a:rPr>
              <a:t>deposits, </a:t>
            </a:r>
            <a:r>
              <a:rPr sz="2650" spc="-10" dirty="0">
                <a:latin typeface="RobotoRegular"/>
                <a:cs typeface="RobotoRegular"/>
              </a:rPr>
              <a:t>the size 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25" dirty="0">
                <a:latin typeface="RobotoRegular"/>
                <a:cs typeface="RobotoRegular"/>
              </a:rPr>
              <a:t>sand </a:t>
            </a:r>
            <a:r>
              <a:rPr sz="2650" spc="-5" dirty="0">
                <a:latin typeface="RobotoRegular"/>
                <a:cs typeface="RobotoRegular"/>
              </a:rPr>
              <a:t>&amp; gravel </a:t>
            </a:r>
            <a:r>
              <a:rPr sz="2650" spc="5" dirty="0">
                <a:latin typeface="RobotoRegular"/>
                <a:cs typeface="RobotoRegular"/>
              </a:rPr>
              <a:t>to bladder </a:t>
            </a:r>
            <a:r>
              <a:rPr sz="2650" spc="-5" dirty="0">
                <a:latin typeface="RobotoRegular"/>
                <a:cs typeface="RobotoRegular"/>
              </a:rPr>
              <a:t>stones </a:t>
            </a:r>
            <a:r>
              <a:rPr sz="2650" spc="-10" dirty="0">
                <a:latin typeface="RobotoRegular"/>
                <a:cs typeface="RobotoRegular"/>
              </a:rPr>
              <a:t>as </a:t>
            </a:r>
            <a:r>
              <a:rPr sz="2650" spc="-15" dirty="0">
                <a:latin typeface="RobotoRegular"/>
                <a:cs typeface="RobotoRegular"/>
              </a:rPr>
              <a:t>large </a:t>
            </a:r>
            <a:r>
              <a:rPr sz="2650" spc="-10" dirty="0">
                <a:latin typeface="RobotoRegular"/>
                <a:cs typeface="RobotoRegular"/>
              </a:rPr>
              <a:t>as an</a:t>
            </a:r>
            <a:r>
              <a:rPr sz="2650" spc="25" dirty="0">
                <a:latin typeface="RobotoRegular"/>
                <a:cs typeface="RobotoRegular"/>
              </a:rPr>
              <a:t> </a:t>
            </a:r>
            <a:r>
              <a:rPr sz="2650" spc="-15" dirty="0">
                <a:latin typeface="RobotoRegular"/>
                <a:cs typeface="RobotoRegular"/>
              </a:rPr>
              <a:t>orange!!!!</a:t>
            </a:r>
            <a:endParaRPr sz="2650">
              <a:latin typeface="RobotoRegular"/>
              <a:cs typeface="RobotoRegular"/>
            </a:endParaRPr>
          </a:p>
          <a:p>
            <a:pPr marL="208279" marR="5080" indent="-196215">
              <a:lnSpc>
                <a:spcPts val="2750"/>
              </a:lnSpc>
              <a:spcBef>
                <a:spcPts val="960"/>
              </a:spcBef>
              <a:buChar char="•"/>
              <a:tabLst>
                <a:tab pos="208915" algn="l"/>
              </a:tabLst>
            </a:pPr>
            <a:r>
              <a:rPr sz="2650" spc="-10" dirty="0">
                <a:latin typeface="RobotoRegular"/>
                <a:cs typeface="RobotoRegular"/>
              </a:rPr>
              <a:t>About </a:t>
            </a:r>
            <a:r>
              <a:rPr sz="2650" spc="-40" dirty="0">
                <a:latin typeface="RobotoRegular"/>
                <a:cs typeface="RobotoRegular"/>
              </a:rPr>
              <a:t>75%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10" dirty="0">
                <a:latin typeface="RobotoRegular"/>
                <a:cs typeface="RobotoRegular"/>
              </a:rPr>
              <a:t>renal </a:t>
            </a:r>
            <a:r>
              <a:rPr sz="2650" spc="-5" dirty="0">
                <a:latin typeface="RobotoRegular"/>
                <a:cs typeface="RobotoRegular"/>
              </a:rPr>
              <a:t>stones </a:t>
            </a:r>
            <a:r>
              <a:rPr sz="2650" spc="-15" dirty="0">
                <a:latin typeface="RobotoRegular"/>
                <a:cs typeface="RobotoRegular"/>
              </a:rPr>
              <a:t>are </a:t>
            </a:r>
            <a:r>
              <a:rPr sz="2650" spc="5" dirty="0">
                <a:latin typeface="RobotoRegular"/>
                <a:cs typeface="RobotoRegular"/>
              </a:rPr>
              <a:t>calcium </a:t>
            </a:r>
            <a:r>
              <a:rPr sz="2650" spc="-20" dirty="0">
                <a:latin typeface="RobotoRegular"/>
                <a:cs typeface="RobotoRegular"/>
              </a:rPr>
              <a:t>based </a:t>
            </a:r>
            <a:r>
              <a:rPr sz="2650" dirty="0">
                <a:latin typeface="RobotoRegular"/>
                <a:cs typeface="RobotoRegular"/>
              </a:rPr>
              <a:t>(Ca </a:t>
            </a:r>
            <a:r>
              <a:rPr sz="2650" spc="5" dirty="0">
                <a:latin typeface="RobotoRegular"/>
                <a:cs typeface="RobotoRegular"/>
              </a:rPr>
              <a:t>oxalate, </a:t>
            </a:r>
            <a:r>
              <a:rPr sz="2650" spc="15" dirty="0">
                <a:latin typeface="RobotoRegular"/>
                <a:cs typeface="RobotoRegular"/>
              </a:rPr>
              <a:t>Ca  </a:t>
            </a:r>
            <a:r>
              <a:rPr sz="2650" spc="-20" dirty="0">
                <a:latin typeface="RobotoRegular"/>
                <a:cs typeface="RobotoRegular"/>
              </a:rPr>
              <a:t>phosphate, </a:t>
            </a:r>
            <a:r>
              <a:rPr sz="2650" spc="-10" dirty="0">
                <a:latin typeface="RobotoRegular"/>
                <a:cs typeface="RobotoRegular"/>
              </a:rPr>
              <a:t>uric </a:t>
            </a:r>
            <a:r>
              <a:rPr sz="2650" spc="10" dirty="0">
                <a:latin typeface="RobotoRegular"/>
                <a:cs typeface="RobotoRegular"/>
              </a:rPr>
              <a:t>acid or </a:t>
            </a:r>
            <a:r>
              <a:rPr sz="2650" spc="-5" dirty="0">
                <a:latin typeface="RobotoRegular"/>
                <a:cs typeface="RobotoRegular"/>
              </a:rPr>
              <a:t>Mg</a:t>
            </a:r>
            <a:r>
              <a:rPr sz="2650" spc="85" dirty="0">
                <a:latin typeface="RobotoRegular"/>
                <a:cs typeface="RobotoRegular"/>
              </a:rPr>
              <a:t> </a:t>
            </a:r>
            <a:r>
              <a:rPr sz="2650" spc="-20" dirty="0">
                <a:latin typeface="RobotoRegular"/>
                <a:cs typeface="RobotoRegular"/>
              </a:rPr>
              <a:t>phosphate)</a:t>
            </a:r>
            <a:endParaRPr sz="26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650" u="heavy" spc="-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Predisposing</a:t>
            </a:r>
            <a:r>
              <a:rPr sz="2650" u="heavy" spc="-5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650" u="heavy" spc="-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factors: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8511" y="5829548"/>
            <a:ext cx="7826375" cy="131508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20"/>
              </a:spcBef>
            </a:pPr>
            <a:r>
              <a:rPr sz="2650" spc="30" dirty="0">
                <a:latin typeface="RobotoRegular"/>
                <a:cs typeface="RobotoRegular"/>
              </a:rPr>
              <a:t>A</a:t>
            </a:r>
            <a:r>
              <a:rPr sz="2650" spc="-60" dirty="0">
                <a:latin typeface="RobotoRegular"/>
                <a:cs typeface="RobotoRegular"/>
              </a:rPr>
              <a:t>g</a:t>
            </a:r>
            <a:r>
              <a:rPr sz="2650" spc="25" dirty="0">
                <a:latin typeface="RobotoRegular"/>
                <a:cs typeface="RobotoRegular"/>
              </a:rPr>
              <a:t>e</a:t>
            </a:r>
            <a:r>
              <a:rPr sz="2650" spc="-5" dirty="0">
                <a:latin typeface="RobotoRegular"/>
                <a:cs typeface="RobotoRegular"/>
              </a:rPr>
              <a:t>-</a:t>
            </a:r>
            <a:r>
              <a:rPr sz="2650" spc="45" dirty="0">
                <a:latin typeface="RobotoRegular"/>
                <a:cs typeface="RobotoRegular"/>
              </a:rPr>
              <a:t> </a:t>
            </a:r>
            <a:r>
              <a:rPr sz="2650" spc="40" dirty="0">
                <a:latin typeface="RobotoRegular"/>
                <a:cs typeface="RobotoRegular"/>
              </a:rPr>
              <a:t>c</a:t>
            </a:r>
            <a:r>
              <a:rPr sz="2650" spc="25" dirty="0">
                <a:latin typeface="RobotoRegular"/>
                <a:cs typeface="RobotoRegular"/>
              </a:rPr>
              <a:t>o</a:t>
            </a:r>
            <a:r>
              <a:rPr sz="2650" spc="-15" dirty="0">
                <a:latin typeface="RobotoRegular"/>
                <a:cs typeface="RobotoRegular"/>
              </a:rPr>
              <a:t>mm</a:t>
            </a:r>
            <a:r>
              <a:rPr sz="2650" spc="25" dirty="0">
                <a:latin typeface="RobotoRegular"/>
                <a:cs typeface="RobotoRegular"/>
              </a:rPr>
              <a:t>o</a:t>
            </a:r>
            <a:r>
              <a:rPr sz="2650" spc="-5" dirty="0">
                <a:latin typeface="RobotoRegular"/>
                <a:cs typeface="RobotoRegular"/>
              </a:rPr>
              <a:t>n</a:t>
            </a:r>
            <a:r>
              <a:rPr sz="2650" spc="-25" dirty="0">
                <a:latin typeface="RobotoRegular"/>
                <a:cs typeface="RobotoRegular"/>
              </a:rPr>
              <a:t> </a:t>
            </a:r>
            <a:r>
              <a:rPr sz="2650" spc="-60" dirty="0">
                <a:latin typeface="RobotoRegular"/>
                <a:cs typeface="RobotoRegular"/>
              </a:rPr>
              <a:t>b</a:t>
            </a:r>
            <a:r>
              <a:rPr sz="2650" spc="25" dirty="0">
                <a:latin typeface="RobotoRegular"/>
                <a:cs typeface="RobotoRegular"/>
              </a:rPr>
              <a:t>e</a:t>
            </a:r>
            <a:r>
              <a:rPr sz="2650" spc="10" dirty="0">
                <a:latin typeface="RobotoRegular"/>
                <a:cs typeface="RobotoRegular"/>
              </a:rPr>
              <a:t>t</a:t>
            </a:r>
            <a:r>
              <a:rPr sz="2650" spc="-10" dirty="0">
                <a:latin typeface="RobotoRegular"/>
                <a:cs typeface="RobotoRegular"/>
              </a:rPr>
              <a:t>w</a:t>
            </a:r>
            <a:r>
              <a:rPr sz="2650" spc="25" dirty="0">
                <a:latin typeface="RobotoRegular"/>
                <a:cs typeface="RobotoRegular"/>
              </a:rPr>
              <a:t>ee</a:t>
            </a:r>
            <a:r>
              <a:rPr sz="2650" spc="-5" dirty="0">
                <a:latin typeface="RobotoRegular"/>
                <a:cs typeface="RobotoRegular"/>
              </a:rPr>
              <a:t>n</a:t>
            </a:r>
            <a:r>
              <a:rPr sz="2650" spc="-25" dirty="0">
                <a:latin typeface="RobotoRegular"/>
                <a:cs typeface="RobotoRegular"/>
              </a:rPr>
              <a:t> </a:t>
            </a:r>
            <a:r>
              <a:rPr sz="2650" spc="10" dirty="0">
                <a:latin typeface="RobotoRegular"/>
                <a:cs typeface="RobotoRegular"/>
              </a:rPr>
              <a:t>t</a:t>
            </a:r>
            <a:r>
              <a:rPr sz="2650" spc="-30" dirty="0">
                <a:latin typeface="RobotoRegular"/>
                <a:cs typeface="RobotoRegular"/>
              </a:rPr>
              <a:t>h</a:t>
            </a:r>
            <a:r>
              <a:rPr sz="2650" spc="-5" dirty="0">
                <a:latin typeface="RobotoRegular"/>
                <a:cs typeface="RobotoRegular"/>
              </a:rPr>
              <a:t>e</a:t>
            </a:r>
            <a:r>
              <a:rPr sz="2650" spc="35" dirty="0">
                <a:latin typeface="RobotoRegular"/>
                <a:cs typeface="RobotoRegular"/>
              </a:rPr>
              <a:t> </a:t>
            </a:r>
            <a:r>
              <a:rPr sz="2650" spc="-60" dirty="0">
                <a:latin typeface="RobotoRegular"/>
                <a:cs typeface="RobotoRegular"/>
              </a:rPr>
              <a:t>3</a:t>
            </a:r>
            <a:r>
              <a:rPr sz="1125" spc="-60" baseline="25925" dirty="0">
                <a:latin typeface="RobotoRegular"/>
                <a:cs typeface="RobotoRegular"/>
              </a:rPr>
              <a:t>r</a:t>
            </a:r>
            <a:r>
              <a:rPr sz="1125" spc="15" baseline="25925" dirty="0">
                <a:latin typeface="RobotoRegular"/>
                <a:cs typeface="RobotoRegular"/>
              </a:rPr>
              <a:t>d</a:t>
            </a:r>
            <a:r>
              <a:rPr sz="1125" baseline="25925" dirty="0">
                <a:latin typeface="RobotoRegular"/>
                <a:cs typeface="RobotoRegular"/>
              </a:rPr>
              <a:t>   </a:t>
            </a:r>
            <a:r>
              <a:rPr sz="1125" spc="-120" baseline="25925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–</a:t>
            </a:r>
            <a:r>
              <a:rPr sz="2650" spc="30" dirty="0">
                <a:latin typeface="RobotoRegular"/>
                <a:cs typeface="RobotoRegular"/>
              </a:rPr>
              <a:t> </a:t>
            </a:r>
            <a:r>
              <a:rPr sz="2650" spc="-60" dirty="0">
                <a:latin typeface="RobotoRegular"/>
                <a:cs typeface="RobotoRegular"/>
              </a:rPr>
              <a:t>5</a:t>
            </a:r>
            <a:r>
              <a:rPr sz="1125" spc="-44" baseline="25925" dirty="0">
                <a:latin typeface="RobotoRegular"/>
                <a:cs typeface="RobotoRegular"/>
              </a:rPr>
              <a:t>t</a:t>
            </a:r>
            <a:r>
              <a:rPr sz="1125" spc="15" baseline="25925" dirty="0">
                <a:latin typeface="RobotoRegular"/>
                <a:cs typeface="RobotoRegular"/>
              </a:rPr>
              <a:t>h</a:t>
            </a:r>
            <a:r>
              <a:rPr sz="1125" baseline="25925" dirty="0">
                <a:latin typeface="RobotoRegular"/>
                <a:cs typeface="RobotoRegular"/>
              </a:rPr>
              <a:t>   </a:t>
            </a:r>
            <a:r>
              <a:rPr sz="1125" spc="-104" baseline="25925" dirty="0">
                <a:latin typeface="RobotoRegular"/>
                <a:cs typeface="RobotoRegular"/>
              </a:rPr>
              <a:t> </a:t>
            </a:r>
            <a:r>
              <a:rPr sz="2650" spc="45" dirty="0">
                <a:latin typeface="RobotoRegular"/>
                <a:cs typeface="RobotoRegular"/>
              </a:rPr>
              <a:t>d</a:t>
            </a:r>
            <a:r>
              <a:rPr sz="2650" spc="25" dirty="0">
                <a:latin typeface="RobotoRegular"/>
                <a:cs typeface="RobotoRegular"/>
              </a:rPr>
              <a:t>e</a:t>
            </a:r>
            <a:r>
              <a:rPr sz="2650" spc="40" dirty="0">
                <a:latin typeface="RobotoRegular"/>
                <a:cs typeface="RobotoRegular"/>
              </a:rPr>
              <a:t>c</a:t>
            </a:r>
            <a:r>
              <a:rPr sz="2650" spc="-15" dirty="0">
                <a:latin typeface="RobotoRegular"/>
                <a:cs typeface="RobotoRegular"/>
              </a:rPr>
              <a:t>a</a:t>
            </a:r>
            <a:r>
              <a:rPr sz="2650" spc="45" dirty="0">
                <a:latin typeface="RobotoRegular"/>
                <a:cs typeface="RobotoRegular"/>
              </a:rPr>
              <a:t>d</a:t>
            </a:r>
            <a:r>
              <a:rPr sz="2650" spc="-5" dirty="0">
                <a:latin typeface="RobotoRegular"/>
                <a:cs typeface="RobotoRegular"/>
              </a:rPr>
              <a:t>e</a:t>
            </a:r>
            <a:r>
              <a:rPr sz="2650" spc="35" dirty="0">
                <a:latin typeface="RobotoRegular"/>
                <a:cs typeface="RobotoRegular"/>
              </a:rPr>
              <a:t> </a:t>
            </a:r>
            <a:r>
              <a:rPr sz="2650" spc="25" dirty="0">
                <a:latin typeface="RobotoRegular"/>
                <a:cs typeface="RobotoRegular"/>
              </a:rPr>
              <a:t>o</a:t>
            </a:r>
            <a:r>
              <a:rPr sz="2650" spc="-5" dirty="0">
                <a:latin typeface="RobotoRegular"/>
                <a:cs typeface="RobotoRegular"/>
              </a:rPr>
              <a:t>f</a:t>
            </a:r>
            <a:r>
              <a:rPr sz="2650" spc="-35" dirty="0">
                <a:latin typeface="RobotoRegular"/>
                <a:cs typeface="RobotoRegular"/>
              </a:rPr>
              <a:t> </a:t>
            </a:r>
            <a:r>
              <a:rPr sz="2650" spc="15" dirty="0">
                <a:latin typeface="RobotoRegular"/>
                <a:cs typeface="RobotoRegular"/>
              </a:rPr>
              <a:t>li</a:t>
            </a:r>
            <a:r>
              <a:rPr sz="2650" spc="-45" dirty="0">
                <a:latin typeface="RobotoRegular"/>
                <a:cs typeface="RobotoRegular"/>
              </a:rPr>
              <a:t>f</a:t>
            </a:r>
            <a:r>
              <a:rPr sz="2650" spc="25" dirty="0">
                <a:latin typeface="RobotoRegular"/>
                <a:cs typeface="RobotoRegular"/>
              </a:rPr>
              <a:t>e</a:t>
            </a:r>
            <a:r>
              <a:rPr sz="2650" spc="-5" dirty="0">
                <a:latin typeface="RobotoRegular"/>
                <a:cs typeface="RobotoRegular"/>
              </a:rPr>
              <a:t>.</a:t>
            </a:r>
            <a:endParaRPr sz="2650">
              <a:latin typeface="RobotoRegular"/>
              <a:cs typeface="RobotoRegular"/>
            </a:endParaRPr>
          </a:p>
          <a:p>
            <a:pPr marL="38100" marR="30480">
              <a:lnSpc>
                <a:spcPts val="2750"/>
              </a:lnSpc>
              <a:spcBef>
                <a:spcPts val="970"/>
              </a:spcBef>
            </a:pPr>
            <a:r>
              <a:rPr sz="2650" spc="-5" dirty="0">
                <a:latin typeface="RobotoRegular"/>
                <a:cs typeface="RobotoRegular"/>
              </a:rPr>
              <a:t>Lifestyle- </a:t>
            </a:r>
            <a:r>
              <a:rPr sz="2650" dirty="0">
                <a:latin typeface="RobotoRegular"/>
                <a:cs typeface="RobotoRegular"/>
              </a:rPr>
              <a:t>sedentary </a:t>
            </a:r>
            <a:r>
              <a:rPr sz="2650" spc="-5" dirty="0">
                <a:latin typeface="RobotoRegular"/>
                <a:cs typeface="RobotoRegular"/>
              </a:rPr>
              <a:t>lifestyle causes slowing </a:t>
            </a:r>
            <a:r>
              <a:rPr sz="2650" spc="10" dirty="0">
                <a:latin typeface="RobotoRegular"/>
                <a:cs typeface="RobotoRegular"/>
              </a:rPr>
              <a:t>of</a:t>
            </a:r>
            <a:r>
              <a:rPr sz="2650" spc="-95" dirty="0">
                <a:latin typeface="RobotoRegular"/>
                <a:cs typeface="RobotoRegular"/>
              </a:rPr>
              <a:t> </a:t>
            </a:r>
            <a:r>
              <a:rPr sz="2650" spc="-10" dirty="0">
                <a:latin typeface="RobotoRegular"/>
                <a:cs typeface="RobotoRegular"/>
              </a:rPr>
              <a:t>renal  </a:t>
            </a:r>
            <a:r>
              <a:rPr sz="2650" spc="-5" dirty="0">
                <a:latin typeface="RobotoRegular"/>
                <a:cs typeface="RobotoRegular"/>
              </a:rPr>
              <a:t>drainage.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130" y="2945485"/>
            <a:ext cx="143510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dirty="0">
                <a:latin typeface="RobotoRegular"/>
                <a:cs typeface="RobotoRegular"/>
              </a:rPr>
              <a:t>•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130" y="3798099"/>
            <a:ext cx="143510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dirty="0">
                <a:latin typeface="RobotoRegular"/>
                <a:cs typeface="RobotoRegular"/>
              </a:rPr>
              <a:t>•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130" y="4945564"/>
            <a:ext cx="143510" cy="100330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750" dirty="0">
                <a:latin typeface="RobotoRegular"/>
                <a:cs typeface="RobotoRegular"/>
              </a:rPr>
              <a:t>•</a:t>
            </a:r>
            <a:endParaRPr sz="27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750" dirty="0">
                <a:latin typeface="RobotoRegular"/>
                <a:cs typeface="RobotoRegular"/>
              </a:rPr>
              <a:t>•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8130" y="6355905"/>
            <a:ext cx="143510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dirty="0">
                <a:latin typeface="RobotoRegular"/>
                <a:cs typeface="RobotoRegular"/>
              </a:rPr>
              <a:t>•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730" y="626644"/>
            <a:ext cx="835660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4335" indent="-356870">
              <a:lnSpc>
                <a:spcPct val="100000"/>
              </a:lnSpc>
              <a:spcBef>
                <a:spcPts val="95"/>
              </a:spcBef>
              <a:buSzPct val="56701"/>
              <a:buChar char="•"/>
              <a:tabLst>
                <a:tab pos="394335" algn="l"/>
                <a:tab pos="394970" algn="l"/>
              </a:tabLst>
            </a:pPr>
            <a:r>
              <a:rPr sz="7275" spc="-37" baseline="-6872" dirty="0">
                <a:latin typeface="RobotoRegular"/>
                <a:cs typeface="RobotoRegular"/>
              </a:rPr>
              <a:t>.</a:t>
            </a:r>
            <a:r>
              <a:rPr sz="2750" spc="-25" dirty="0">
                <a:latin typeface="RobotoRegular"/>
                <a:cs typeface="RobotoRegular"/>
              </a:rPr>
              <a:t>Hypercalcemia- </a:t>
            </a:r>
            <a:r>
              <a:rPr sz="2750" dirty="0">
                <a:latin typeface="RobotoRegular"/>
                <a:cs typeface="RobotoRegular"/>
              </a:rPr>
              <a:t>abnormally </a:t>
            </a:r>
            <a:r>
              <a:rPr sz="2750" spc="5" dirty="0">
                <a:latin typeface="RobotoRegular"/>
                <a:cs typeface="RobotoRegular"/>
              </a:rPr>
              <a:t>high </a:t>
            </a:r>
            <a:r>
              <a:rPr sz="2750" spc="-10" dirty="0">
                <a:latin typeface="RobotoRegular"/>
                <a:cs typeface="RobotoRegular"/>
              </a:rPr>
              <a:t>concentrations</a:t>
            </a:r>
            <a:r>
              <a:rPr sz="2750" spc="25" dirty="0">
                <a:latin typeface="RobotoRegular"/>
                <a:cs typeface="RobotoRegular"/>
              </a:rPr>
              <a:t> </a:t>
            </a:r>
            <a:r>
              <a:rPr sz="2750" spc="-15" dirty="0">
                <a:latin typeface="RobotoRegular"/>
                <a:cs typeface="RobotoRegular"/>
              </a:rPr>
              <a:t>of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8130" y="1187384"/>
            <a:ext cx="9064625" cy="599376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488315">
              <a:lnSpc>
                <a:spcPct val="100000"/>
              </a:lnSpc>
              <a:spcBef>
                <a:spcPts val="645"/>
              </a:spcBef>
            </a:pPr>
            <a:r>
              <a:rPr sz="2750" spc="-15" dirty="0">
                <a:latin typeface="RobotoRegular"/>
                <a:cs typeface="RobotoRegular"/>
              </a:rPr>
              <a:t>blood </a:t>
            </a:r>
            <a:r>
              <a:rPr sz="2750" spc="5" dirty="0">
                <a:latin typeface="RobotoRegular"/>
                <a:cs typeface="RobotoRegular"/>
              </a:rPr>
              <a:t>calcium</a:t>
            </a:r>
            <a:r>
              <a:rPr sz="2750" spc="-40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compounds.</a:t>
            </a:r>
            <a:endParaRPr sz="2750">
              <a:latin typeface="RobotoRegular"/>
              <a:cs typeface="RobotoRegular"/>
            </a:endParaRPr>
          </a:p>
          <a:p>
            <a:pPr marL="488315" marR="118110" indent="-476250">
              <a:lnSpc>
                <a:spcPts val="2860"/>
              </a:lnSpc>
              <a:spcBef>
                <a:spcPts val="1010"/>
              </a:spcBef>
              <a:buChar char="•"/>
              <a:tabLst>
                <a:tab pos="488315" algn="l"/>
                <a:tab pos="488950" algn="l"/>
              </a:tabLst>
            </a:pPr>
            <a:r>
              <a:rPr sz="2750" spc="-5" dirty="0">
                <a:latin typeface="RobotoRegular"/>
                <a:cs typeface="RobotoRegular"/>
              </a:rPr>
              <a:t>Hypercalciuria- </a:t>
            </a:r>
            <a:r>
              <a:rPr sz="2750" dirty="0">
                <a:latin typeface="RobotoRegular"/>
                <a:cs typeface="RobotoRegular"/>
              </a:rPr>
              <a:t>abnormally </a:t>
            </a:r>
            <a:r>
              <a:rPr sz="2750" spc="5" dirty="0">
                <a:latin typeface="RobotoRegular"/>
                <a:cs typeface="RobotoRegular"/>
              </a:rPr>
              <a:t>high amounts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spc="5" dirty="0">
                <a:latin typeface="RobotoRegular"/>
                <a:cs typeface="RobotoRegular"/>
              </a:rPr>
              <a:t>calcium </a:t>
            </a:r>
            <a:r>
              <a:rPr sz="2750" spc="-5" dirty="0">
                <a:latin typeface="RobotoRegular"/>
                <a:cs typeface="RobotoRegular"/>
              </a:rPr>
              <a:t>in  </a:t>
            </a:r>
            <a:r>
              <a:rPr sz="2750" spc="-10" dirty="0">
                <a:latin typeface="RobotoRegular"/>
                <a:cs typeface="RobotoRegular"/>
              </a:rPr>
              <a:t>urine. </a:t>
            </a:r>
            <a:r>
              <a:rPr sz="2750" dirty="0">
                <a:latin typeface="RobotoRegular"/>
                <a:cs typeface="RobotoRegular"/>
              </a:rPr>
              <a:t>Both </a:t>
            </a:r>
            <a:r>
              <a:rPr sz="2750" spc="10" dirty="0">
                <a:latin typeface="RobotoRegular"/>
                <a:cs typeface="RobotoRegular"/>
              </a:rPr>
              <a:t>can </a:t>
            </a:r>
            <a:r>
              <a:rPr sz="2750" spc="-10" dirty="0">
                <a:latin typeface="RobotoRegular"/>
                <a:cs typeface="RobotoRegular"/>
              </a:rPr>
              <a:t>result </a:t>
            </a:r>
            <a:r>
              <a:rPr sz="2750" dirty="0">
                <a:latin typeface="RobotoRegular"/>
                <a:cs typeface="RobotoRegular"/>
              </a:rPr>
              <a:t>due </a:t>
            </a:r>
            <a:r>
              <a:rPr sz="2750" spc="-65" dirty="0">
                <a:latin typeface="RobotoRegular"/>
                <a:cs typeface="RobotoRegular"/>
              </a:rPr>
              <a:t>to</a:t>
            </a:r>
            <a:r>
              <a:rPr sz="2800" i="1" spc="-65" dirty="0">
                <a:latin typeface="RobotoRegular"/>
                <a:cs typeface="RobotoRegular"/>
              </a:rPr>
              <a:t>hyperthyroidism</a:t>
            </a:r>
            <a:r>
              <a:rPr sz="2800" i="1" spc="-80" dirty="0">
                <a:latin typeface="RobotoRegular"/>
                <a:cs typeface="RobotoRegular"/>
              </a:rPr>
              <a:t> </a:t>
            </a:r>
            <a:r>
              <a:rPr sz="2800" i="1" spc="-35" dirty="0">
                <a:latin typeface="RobotoRegular"/>
                <a:cs typeface="RobotoRegular"/>
              </a:rPr>
              <a:t>or</a:t>
            </a:r>
            <a:endParaRPr sz="2800">
              <a:latin typeface="RobotoRegular"/>
              <a:cs typeface="RobotoRegular"/>
            </a:endParaRPr>
          </a:p>
          <a:p>
            <a:pPr marL="226060">
              <a:lnSpc>
                <a:spcPts val="2860"/>
              </a:lnSpc>
            </a:pPr>
            <a:r>
              <a:rPr sz="2800" i="1" spc="-35" dirty="0">
                <a:latin typeface="RobotoRegular"/>
                <a:cs typeface="RobotoRegular"/>
              </a:rPr>
              <a:t>excessive </a:t>
            </a:r>
            <a:r>
              <a:rPr sz="2800" i="1" spc="-20" dirty="0">
                <a:latin typeface="RobotoRegular"/>
                <a:cs typeface="RobotoRegular"/>
              </a:rPr>
              <a:t>Vit </a:t>
            </a:r>
            <a:r>
              <a:rPr sz="2800" i="1" spc="-30" dirty="0">
                <a:latin typeface="RobotoRegular"/>
                <a:cs typeface="RobotoRegular"/>
              </a:rPr>
              <a:t>D intake, </a:t>
            </a:r>
            <a:r>
              <a:rPr sz="2800" i="1" spc="-35" dirty="0">
                <a:latin typeface="RobotoRegular"/>
                <a:cs typeface="RobotoRegular"/>
              </a:rPr>
              <a:t>excessive </a:t>
            </a:r>
            <a:r>
              <a:rPr sz="2800" i="1" spc="-30" dirty="0">
                <a:latin typeface="RobotoRegular"/>
                <a:cs typeface="RobotoRegular"/>
              </a:rPr>
              <a:t>intake </a:t>
            </a:r>
            <a:r>
              <a:rPr sz="2800" i="1" spc="-40" dirty="0">
                <a:latin typeface="RobotoRegular"/>
                <a:cs typeface="RobotoRegular"/>
              </a:rPr>
              <a:t>of</a:t>
            </a:r>
            <a:r>
              <a:rPr sz="2800" i="1" spc="-190" dirty="0">
                <a:latin typeface="RobotoRegular"/>
                <a:cs typeface="RobotoRegular"/>
              </a:rPr>
              <a:t> </a:t>
            </a:r>
            <a:r>
              <a:rPr sz="2800" i="1" spc="-25" dirty="0">
                <a:latin typeface="RobotoRegular"/>
                <a:cs typeface="RobotoRegular"/>
              </a:rPr>
              <a:t>milk</a:t>
            </a:r>
            <a:endParaRPr sz="2800">
              <a:latin typeface="RobotoRegular"/>
              <a:cs typeface="RobotoRegular"/>
            </a:endParaRPr>
          </a:p>
          <a:p>
            <a:pPr marL="488315" marR="60960">
              <a:lnSpc>
                <a:spcPts val="2860"/>
              </a:lnSpc>
              <a:spcBef>
                <a:spcPts val="1000"/>
              </a:spcBef>
            </a:pPr>
            <a:r>
              <a:rPr sz="2750" spc="-10" dirty="0">
                <a:latin typeface="RobotoRegular"/>
                <a:cs typeface="RobotoRegular"/>
              </a:rPr>
              <a:t>Overdosage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spc="-5" dirty="0">
                <a:latin typeface="RobotoRegular"/>
                <a:cs typeface="RobotoRegular"/>
              </a:rPr>
              <a:t>ascorbic </a:t>
            </a:r>
            <a:r>
              <a:rPr sz="2750" spc="5" dirty="0">
                <a:latin typeface="RobotoRegular"/>
                <a:cs typeface="RobotoRegular"/>
              </a:rPr>
              <a:t>acid (vitamin </a:t>
            </a:r>
            <a:r>
              <a:rPr sz="2750" spc="-25" dirty="0">
                <a:latin typeface="RobotoRegular"/>
                <a:cs typeface="RobotoRegular"/>
              </a:rPr>
              <a:t>C) </a:t>
            </a:r>
            <a:r>
              <a:rPr sz="2750" spc="20" dirty="0">
                <a:latin typeface="RobotoRegular"/>
                <a:cs typeface="RobotoRegular"/>
              </a:rPr>
              <a:t>as </a:t>
            </a:r>
            <a:r>
              <a:rPr sz="2750" spc="-5" dirty="0">
                <a:latin typeface="RobotoRegular"/>
                <a:cs typeface="RobotoRegular"/>
              </a:rPr>
              <a:t>it</a:t>
            </a:r>
            <a:r>
              <a:rPr sz="2750" spc="-114" dirty="0">
                <a:latin typeface="RobotoRegular"/>
                <a:cs typeface="RobotoRegular"/>
              </a:rPr>
              <a:t> </a:t>
            </a:r>
            <a:r>
              <a:rPr sz="2750" spc="-20" dirty="0">
                <a:latin typeface="RobotoRegular"/>
                <a:cs typeface="RobotoRegular"/>
              </a:rPr>
              <a:t>promotes  secretion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spc="-10" dirty="0">
                <a:latin typeface="RobotoRegular"/>
                <a:cs typeface="RobotoRegular"/>
              </a:rPr>
              <a:t>oxalic </a:t>
            </a:r>
            <a:r>
              <a:rPr sz="2750" spc="5" dirty="0">
                <a:latin typeface="RobotoRegular"/>
                <a:cs typeface="RobotoRegular"/>
              </a:rPr>
              <a:t>acid </a:t>
            </a:r>
            <a:r>
              <a:rPr sz="2750" spc="20" dirty="0">
                <a:latin typeface="RobotoRegular"/>
                <a:cs typeface="RobotoRegular"/>
              </a:rPr>
              <a:t>and</a:t>
            </a:r>
            <a:r>
              <a:rPr sz="2750" spc="-50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oxalates.</a:t>
            </a:r>
            <a:endParaRPr sz="2750">
              <a:latin typeface="RobotoRegular"/>
              <a:cs typeface="RobotoRegular"/>
            </a:endParaRPr>
          </a:p>
          <a:p>
            <a:pPr marL="488315" marR="622300">
              <a:lnSpc>
                <a:spcPts val="2860"/>
              </a:lnSpc>
              <a:spcBef>
                <a:spcPts val="994"/>
              </a:spcBef>
            </a:pPr>
            <a:r>
              <a:rPr sz="2750" spc="-10" dirty="0">
                <a:latin typeface="RobotoRegular"/>
                <a:cs typeface="RobotoRegular"/>
              </a:rPr>
              <a:t>Hyperuricosuria- </a:t>
            </a:r>
            <a:r>
              <a:rPr sz="2750" spc="5" dirty="0">
                <a:latin typeface="RobotoRegular"/>
                <a:cs typeface="RobotoRegular"/>
              </a:rPr>
              <a:t>high </a:t>
            </a:r>
            <a:r>
              <a:rPr sz="2750" spc="-15" dirty="0">
                <a:latin typeface="RobotoRegular"/>
                <a:cs typeface="RobotoRegular"/>
              </a:rPr>
              <a:t>levels of </a:t>
            </a:r>
            <a:r>
              <a:rPr sz="2750" spc="-10" dirty="0">
                <a:latin typeface="RobotoRegular"/>
                <a:cs typeface="RobotoRegular"/>
              </a:rPr>
              <a:t>uric </a:t>
            </a:r>
            <a:r>
              <a:rPr sz="2750" spc="5" dirty="0">
                <a:latin typeface="RobotoRegular"/>
                <a:cs typeface="RobotoRegular"/>
              </a:rPr>
              <a:t>acid </a:t>
            </a:r>
            <a:r>
              <a:rPr sz="2750" spc="-20" dirty="0">
                <a:latin typeface="RobotoRegular"/>
                <a:cs typeface="RobotoRegular"/>
              </a:rPr>
              <a:t>secretion </a:t>
            </a:r>
            <a:r>
              <a:rPr sz="2750" spc="-5" dirty="0">
                <a:latin typeface="RobotoRegular"/>
                <a:cs typeface="RobotoRegular"/>
              </a:rPr>
              <a:t>in  urine </a:t>
            </a:r>
            <a:r>
              <a:rPr sz="2750" spc="5" dirty="0">
                <a:latin typeface="RobotoRegular"/>
                <a:cs typeface="RobotoRegular"/>
              </a:rPr>
              <a:t>caused </a:t>
            </a:r>
            <a:r>
              <a:rPr sz="2750" dirty="0">
                <a:latin typeface="RobotoRegular"/>
                <a:cs typeface="RobotoRegular"/>
              </a:rPr>
              <a:t>by a </a:t>
            </a:r>
            <a:r>
              <a:rPr sz="2750" spc="-15" dirty="0">
                <a:latin typeface="RobotoRegular"/>
                <a:cs typeface="RobotoRegular"/>
              </a:rPr>
              <a:t>diet </a:t>
            </a:r>
            <a:r>
              <a:rPr sz="2750" spc="-20" dirty="0">
                <a:latin typeface="RobotoRegular"/>
                <a:cs typeface="RobotoRegular"/>
              </a:rPr>
              <a:t>rich </a:t>
            </a:r>
            <a:r>
              <a:rPr sz="2750" spc="-5" dirty="0">
                <a:latin typeface="RobotoRegular"/>
                <a:cs typeface="RobotoRegular"/>
              </a:rPr>
              <a:t>in </a:t>
            </a:r>
            <a:r>
              <a:rPr sz="2750" spc="-10" dirty="0">
                <a:latin typeface="RobotoRegular"/>
                <a:cs typeface="RobotoRegular"/>
              </a:rPr>
              <a:t>purines </a:t>
            </a:r>
            <a:r>
              <a:rPr sz="2750" spc="20" dirty="0">
                <a:latin typeface="RobotoRegular"/>
                <a:cs typeface="RobotoRegular"/>
              </a:rPr>
              <a:t>and </a:t>
            </a:r>
            <a:r>
              <a:rPr sz="2750" spc="-20" dirty="0">
                <a:latin typeface="RobotoRegular"/>
                <a:cs typeface="RobotoRegular"/>
              </a:rPr>
              <a:t>over  </a:t>
            </a:r>
            <a:r>
              <a:rPr sz="2750" spc="-15" dirty="0">
                <a:latin typeface="RobotoRegular"/>
                <a:cs typeface="RobotoRegular"/>
              </a:rPr>
              <a:t>production of </a:t>
            </a:r>
            <a:r>
              <a:rPr sz="2750" spc="-10" dirty="0">
                <a:latin typeface="RobotoRegular"/>
                <a:cs typeface="RobotoRegular"/>
              </a:rPr>
              <a:t>uric </a:t>
            </a:r>
            <a:r>
              <a:rPr sz="2750" spc="5" dirty="0">
                <a:latin typeface="RobotoRegular"/>
                <a:cs typeface="RobotoRegular"/>
              </a:rPr>
              <a:t>acid e.g </a:t>
            </a:r>
            <a:r>
              <a:rPr sz="2750" spc="-5" dirty="0">
                <a:latin typeface="RobotoRegular"/>
                <a:cs typeface="RobotoRegular"/>
              </a:rPr>
              <a:t>in </a:t>
            </a:r>
            <a:r>
              <a:rPr sz="2750" spc="-10" dirty="0">
                <a:latin typeface="RobotoRegular"/>
                <a:cs typeface="RobotoRegular"/>
              </a:rPr>
              <a:t>presence </a:t>
            </a:r>
            <a:r>
              <a:rPr sz="2750" spc="-15" dirty="0">
                <a:latin typeface="RobotoRegular"/>
                <a:cs typeface="RobotoRegular"/>
              </a:rPr>
              <a:t>of</a:t>
            </a:r>
            <a:r>
              <a:rPr sz="2750" spc="-80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gout</a:t>
            </a:r>
            <a:endParaRPr sz="2750">
              <a:latin typeface="RobotoRegular"/>
              <a:cs typeface="RobotoRegular"/>
            </a:endParaRPr>
          </a:p>
          <a:p>
            <a:pPr marL="488315">
              <a:lnSpc>
                <a:spcPct val="100000"/>
              </a:lnSpc>
              <a:spcBef>
                <a:spcPts val="535"/>
              </a:spcBef>
            </a:pPr>
            <a:r>
              <a:rPr sz="2750" spc="-10" dirty="0">
                <a:latin typeface="RobotoRegular"/>
                <a:cs typeface="RobotoRegular"/>
              </a:rPr>
              <a:t>Neurogenic</a:t>
            </a:r>
            <a:r>
              <a:rPr sz="2750" spc="-35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bladder---</a:t>
            </a:r>
            <a:endParaRPr sz="2750">
              <a:latin typeface="RobotoRegular"/>
              <a:cs typeface="RobotoRegular"/>
            </a:endParaRPr>
          </a:p>
          <a:p>
            <a:pPr marL="488315" marR="5080">
              <a:lnSpc>
                <a:spcPts val="2860"/>
              </a:lnSpc>
              <a:spcBef>
                <a:spcPts val="1015"/>
              </a:spcBef>
            </a:pPr>
            <a:r>
              <a:rPr sz="2750" spc="-5" dirty="0">
                <a:latin typeface="RobotoRegular"/>
                <a:cs typeface="RobotoRegular"/>
              </a:rPr>
              <a:t>Anatomic derangements </a:t>
            </a:r>
            <a:r>
              <a:rPr sz="2750" spc="5" dirty="0">
                <a:latin typeface="RobotoRegular"/>
                <a:cs typeface="RobotoRegular"/>
              </a:rPr>
              <a:t>e.g. </a:t>
            </a:r>
            <a:r>
              <a:rPr sz="2750" spc="-5" dirty="0">
                <a:latin typeface="RobotoRegular"/>
                <a:cs typeface="RobotoRegular"/>
              </a:rPr>
              <a:t>polycystic </a:t>
            </a:r>
            <a:r>
              <a:rPr sz="2750" dirty="0">
                <a:latin typeface="RobotoRegular"/>
                <a:cs typeface="RobotoRegular"/>
              </a:rPr>
              <a:t>kidney disease,  </a:t>
            </a:r>
            <a:r>
              <a:rPr sz="2750" spc="-10" dirty="0">
                <a:latin typeface="RobotoRegular"/>
                <a:cs typeface="RobotoRegular"/>
              </a:rPr>
              <a:t>horseshoe </a:t>
            </a:r>
            <a:r>
              <a:rPr sz="2750" spc="5" dirty="0">
                <a:latin typeface="RobotoRegular"/>
                <a:cs typeface="RobotoRegular"/>
              </a:rPr>
              <a:t>kidneys, </a:t>
            </a:r>
            <a:r>
              <a:rPr sz="2750" spc="-10" dirty="0">
                <a:latin typeface="RobotoRegular"/>
                <a:cs typeface="RobotoRegular"/>
              </a:rPr>
              <a:t>chronic</a:t>
            </a:r>
            <a:r>
              <a:rPr sz="2750" spc="-95" dirty="0">
                <a:latin typeface="RobotoRegular"/>
                <a:cs typeface="RobotoRegular"/>
              </a:rPr>
              <a:t> </a:t>
            </a:r>
            <a:r>
              <a:rPr sz="2750" spc="-15" dirty="0">
                <a:latin typeface="RobotoRegular"/>
                <a:cs typeface="RobotoRegular"/>
              </a:rPr>
              <a:t>strictures</a:t>
            </a:r>
            <a:endParaRPr sz="2750">
              <a:latin typeface="RobotoRegular"/>
              <a:cs typeface="RobotoRegular"/>
            </a:endParaRPr>
          </a:p>
          <a:p>
            <a:pPr marL="488315" marR="228600">
              <a:lnSpc>
                <a:spcPts val="2860"/>
              </a:lnSpc>
              <a:spcBef>
                <a:spcPts val="990"/>
              </a:spcBef>
            </a:pPr>
            <a:r>
              <a:rPr sz="2750" spc="-5" dirty="0">
                <a:latin typeface="RobotoRegular"/>
                <a:cs typeface="RobotoRegular"/>
              </a:rPr>
              <a:t>Medications- </a:t>
            </a:r>
            <a:r>
              <a:rPr sz="2750" spc="5" dirty="0">
                <a:latin typeface="RobotoRegular"/>
                <a:cs typeface="RobotoRegular"/>
              </a:rPr>
              <a:t>antacids, </a:t>
            </a:r>
            <a:r>
              <a:rPr sz="2750" spc="-5" dirty="0">
                <a:latin typeface="RobotoRegular"/>
                <a:cs typeface="RobotoRegular"/>
              </a:rPr>
              <a:t>acetazolamide, </a:t>
            </a:r>
            <a:r>
              <a:rPr sz="2750" dirty="0">
                <a:latin typeface="RobotoRegular"/>
                <a:cs typeface="RobotoRegular"/>
              </a:rPr>
              <a:t>Vit </a:t>
            </a:r>
            <a:r>
              <a:rPr sz="2750" spc="-75" dirty="0">
                <a:latin typeface="RobotoRegular"/>
                <a:cs typeface="RobotoRegular"/>
              </a:rPr>
              <a:t>D, </a:t>
            </a:r>
            <a:r>
              <a:rPr sz="2750" spc="-5" dirty="0">
                <a:latin typeface="RobotoRegular"/>
                <a:cs typeface="RobotoRegular"/>
              </a:rPr>
              <a:t>laxatives,  </a:t>
            </a:r>
            <a:r>
              <a:rPr sz="2750" spc="5" dirty="0">
                <a:latin typeface="RobotoRegular"/>
                <a:cs typeface="RobotoRegular"/>
              </a:rPr>
              <a:t>high </a:t>
            </a:r>
            <a:r>
              <a:rPr sz="2750" spc="-10" dirty="0">
                <a:latin typeface="RobotoRegular"/>
                <a:cs typeface="RobotoRegular"/>
              </a:rPr>
              <a:t>doses </a:t>
            </a:r>
            <a:r>
              <a:rPr sz="2750" spc="-15" dirty="0">
                <a:latin typeface="RobotoRegular"/>
                <a:cs typeface="RobotoRegular"/>
              </a:rPr>
              <a:t>of</a:t>
            </a:r>
            <a:r>
              <a:rPr sz="2750" spc="5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asprin.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65" y="1992151"/>
            <a:ext cx="7887334" cy="9156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5080" indent="-252095">
              <a:lnSpc>
                <a:spcPts val="3310"/>
              </a:lnSpc>
              <a:spcBef>
                <a:spcPts val="535"/>
              </a:spcBef>
              <a:buChar char="•"/>
              <a:tabLst>
                <a:tab pos="264795" algn="l"/>
              </a:tabLst>
            </a:pPr>
            <a:r>
              <a:rPr sz="3050" spc="10" dirty="0">
                <a:solidFill>
                  <a:srgbClr val="FF0000"/>
                </a:solidFill>
                <a:latin typeface="RobotoRegular"/>
                <a:cs typeface="RobotoRegular"/>
              </a:rPr>
              <a:t>Describe </a:t>
            </a:r>
            <a:r>
              <a:rPr sz="3050" spc="-10" dirty="0">
                <a:solidFill>
                  <a:srgbClr val="FF0000"/>
                </a:solidFill>
                <a:latin typeface="RobotoRegular"/>
                <a:cs typeface="RobotoRegular"/>
              </a:rPr>
              <a:t>the </a:t>
            </a:r>
            <a:r>
              <a:rPr sz="3050" spc="15" dirty="0">
                <a:solidFill>
                  <a:srgbClr val="FF0000"/>
                </a:solidFill>
                <a:latin typeface="RobotoRegular"/>
                <a:cs typeface="RobotoRegular"/>
              </a:rPr>
              <a:t>process of </a:t>
            </a:r>
            <a:r>
              <a:rPr sz="3050" spc="-15" dirty="0">
                <a:solidFill>
                  <a:srgbClr val="FF0000"/>
                </a:solidFill>
                <a:latin typeface="RobotoRegular"/>
                <a:cs typeface="RobotoRegular"/>
              </a:rPr>
              <a:t>urine </a:t>
            </a:r>
            <a:r>
              <a:rPr sz="3050" spc="15" dirty="0">
                <a:solidFill>
                  <a:srgbClr val="FF0000"/>
                </a:solidFill>
                <a:latin typeface="RobotoRegular"/>
                <a:cs typeface="RobotoRegular"/>
              </a:rPr>
              <a:t>formation </a:t>
            </a:r>
            <a:r>
              <a:rPr sz="3050" spc="-10" dirty="0">
                <a:solidFill>
                  <a:srgbClr val="FF0000"/>
                </a:solidFill>
                <a:latin typeface="RobotoRegular"/>
                <a:cs typeface="RobotoRegular"/>
              </a:rPr>
              <a:t>and  the </a:t>
            </a:r>
            <a:r>
              <a:rPr sz="3050" spc="25" dirty="0">
                <a:solidFill>
                  <a:srgbClr val="FF0000"/>
                </a:solidFill>
                <a:latin typeface="RobotoRegular"/>
                <a:cs typeface="RobotoRegular"/>
              </a:rPr>
              <a:t>composition </a:t>
            </a:r>
            <a:r>
              <a:rPr sz="3050" spc="15" dirty="0">
                <a:solidFill>
                  <a:srgbClr val="FF0000"/>
                </a:solidFill>
                <a:latin typeface="RobotoRegular"/>
                <a:cs typeface="RobotoRegular"/>
              </a:rPr>
              <a:t>of</a:t>
            </a:r>
            <a:r>
              <a:rPr sz="3050" spc="20" dirty="0">
                <a:solidFill>
                  <a:srgbClr val="FF0000"/>
                </a:solidFill>
                <a:latin typeface="RobotoRegular"/>
                <a:cs typeface="RobotoRegular"/>
              </a:rPr>
              <a:t> </a:t>
            </a:r>
            <a:r>
              <a:rPr sz="3050" spc="-15" dirty="0">
                <a:solidFill>
                  <a:srgbClr val="FF0000"/>
                </a:solidFill>
                <a:latin typeface="RobotoRegular"/>
                <a:cs typeface="RobotoRegular"/>
              </a:rPr>
              <a:t>urine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170" y="131992"/>
            <a:ext cx="782764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30" dirty="0"/>
              <a:t>Various </a:t>
            </a:r>
            <a:r>
              <a:rPr sz="4300" spc="-5" dirty="0"/>
              <a:t>sites </a:t>
            </a:r>
            <a:r>
              <a:rPr sz="4300" spc="-20" dirty="0"/>
              <a:t>of </a:t>
            </a:r>
            <a:r>
              <a:rPr sz="4300" spc="5" dirty="0"/>
              <a:t>stone</a:t>
            </a:r>
            <a:r>
              <a:rPr sz="4300" spc="235" dirty="0"/>
              <a:t> </a:t>
            </a:r>
            <a:r>
              <a:rPr sz="4300" spc="-15" dirty="0"/>
              <a:t>formation</a:t>
            </a:r>
            <a:endParaRPr sz="4300"/>
          </a:p>
        </p:txBody>
      </p:sp>
      <p:grpSp>
        <p:nvGrpSpPr>
          <p:cNvPr id="3" name="object 3"/>
          <p:cNvGrpSpPr/>
          <p:nvPr/>
        </p:nvGrpSpPr>
        <p:grpSpPr>
          <a:xfrm>
            <a:off x="4233" y="755650"/>
            <a:ext cx="10075545" cy="6633209"/>
            <a:chOff x="4233" y="755650"/>
            <a:chExt cx="10075545" cy="6633209"/>
          </a:xfrm>
        </p:grpSpPr>
        <p:sp>
          <p:nvSpPr>
            <p:cNvPr id="4" name="object 4"/>
            <p:cNvSpPr/>
            <p:nvPr/>
          </p:nvSpPr>
          <p:spPr>
            <a:xfrm>
              <a:off x="4233" y="755650"/>
              <a:ext cx="10075329" cy="66329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5450" y="7048500"/>
              <a:ext cx="1612900" cy="304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201" y="233586"/>
            <a:ext cx="3552825" cy="4787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spc="20" dirty="0"/>
              <a:t>CLINICAL</a:t>
            </a:r>
            <a:r>
              <a:rPr sz="2950" spc="35" dirty="0"/>
              <a:t> </a:t>
            </a:r>
            <a:r>
              <a:rPr sz="2950" spc="-10" dirty="0"/>
              <a:t>FEATURES</a:t>
            </a:r>
            <a:endParaRPr sz="2950"/>
          </a:p>
        </p:txBody>
      </p:sp>
      <p:sp>
        <p:nvSpPr>
          <p:cNvPr id="3" name="object 3"/>
          <p:cNvSpPr txBox="1"/>
          <p:nvPr/>
        </p:nvSpPr>
        <p:spPr>
          <a:xfrm>
            <a:off x="248801" y="536446"/>
            <a:ext cx="900620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950" spc="-235" dirty="0">
                <a:latin typeface="RobotoRegular"/>
                <a:cs typeface="RobotoRegular"/>
              </a:rPr>
              <a:t>Pai</a:t>
            </a:r>
            <a:r>
              <a:rPr sz="7275" spc="-352" baseline="-14891" dirty="0">
                <a:latin typeface="RobotoRegular"/>
                <a:cs typeface="RobotoRegular"/>
              </a:rPr>
              <a:t>.</a:t>
            </a:r>
            <a:r>
              <a:rPr sz="2950" spc="-235" dirty="0">
                <a:latin typeface="RobotoRegular"/>
                <a:cs typeface="RobotoRegular"/>
              </a:rPr>
              <a:t>n </a:t>
            </a:r>
            <a:r>
              <a:rPr sz="2950" spc="15" dirty="0">
                <a:latin typeface="RobotoRegular"/>
                <a:cs typeface="RobotoRegular"/>
              </a:rPr>
              <a:t>– </a:t>
            </a:r>
            <a:r>
              <a:rPr sz="2950" spc="-5" dirty="0">
                <a:latin typeface="RobotoRegular"/>
                <a:cs typeface="RobotoRegular"/>
              </a:rPr>
              <a:t>depends </a:t>
            </a:r>
            <a:r>
              <a:rPr sz="2950" spc="-10" dirty="0">
                <a:latin typeface="RobotoRegular"/>
                <a:cs typeface="RobotoRegular"/>
              </a:rPr>
              <a:t>on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10" dirty="0">
                <a:latin typeface="RobotoRegular"/>
                <a:cs typeface="RobotoRegular"/>
              </a:rPr>
              <a:t>size </a:t>
            </a:r>
            <a:r>
              <a:rPr sz="2950" spc="25" dirty="0">
                <a:latin typeface="RobotoRegular"/>
                <a:cs typeface="RobotoRegular"/>
              </a:rPr>
              <a:t>and </a:t>
            </a:r>
            <a:r>
              <a:rPr sz="2950" spc="15" dirty="0">
                <a:latin typeface="RobotoRegular"/>
                <a:cs typeface="RobotoRegular"/>
              </a:rPr>
              <a:t>location </a:t>
            </a:r>
            <a:r>
              <a:rPr sz="2950" spc="-15" dirty="0">
                <a:latin typeface="RobotoRegular"/>
                <a:cs typeface="RobotoRegular"/>
              </a:rPr>
              <a:t>of </a:t>
            </a:r>
            <a:r>
              <a:rPr sz="2950" spc="20" dirty="0">
                <a:latin typeface="RobotoRegular"/>
                <a:cs typeface="RobotoRegular"/>
              </a:rPr>
              <a:t>the</a:t>
            </a:r>
            <a:r>
              <a:rPr sz="2950" spc="-40" dirty="0">
                <a:latin typeface="RobotoRegular"/>
                <a:cs typeface="RobotoRegular"/>
              </a:rPr>
              <a:t> </a:t>
            </a:r>
            <a:r>
              <a:rPr sz="2950" dirty="0">
                <a:latin typeface="RobotoRegular"/>
                <a:cs typeface="RobotoRegular"/>
              </a:rPr>
              <a:t>stone.</a:t>
            </a:r>
            <a:endParaRPr sz="29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201" y="1092791"/>
            <a:ext cx="9250680" cy="611060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50190">
              <a:lnSpc>
                <a:spcPct val="100000"/>
              </a:lnSpc>
              <a:spcBef>
                <a:spcPts val="810"/>
              </a:spcBef>
            </a:pPr>
            <a:r>
              <a:rPr sz="2950" spc="30" dirty="0">
                <a:latin typeface="RobotoRegular"/>
                <a:cs typeface="RobotoRegular"/>
              </a:rPr>
              <a:t>Small </a:t>
            </a:r>
            <a:r>
              <a:rPr sz="2950" dirty="0">
                <a:latin typeface="RobotoRegular"/>
                <a:cs typeface="RobotoRegular"/>
              </a:rPr>
              <a:t>stones </a:t>
            </a:r>
            <a:r>
              <a:rPr sz="2950" spc="35" dirty="0">
                <a:latin typeface="RobotoRegular"/>
                <a:cs typeface="RobotoRegular"/>
              </a:rPr>
              <a:t>may </a:t>
            </a:r>
            <a:r>
              <a:rPr sz="2950" spc="5" dirty="0">
                <a:latin typeface="RobotoRegular"/>
                <a:cs typeface="RobotoRegular"/>
              </a:rPr>
              <a:t>be</a:t>
            </a:r>
            <a:r>
              <a:rPr sz="2950" spc="130" dirty="0">
                <a:latin typeface="RobotoRegular"/>
                <a:cs typeface="RobotoRegular"/>
              </a:rPr>
              <a:t> </a:t>
            </a:r>
            <a:r>
              <a:rPr sz="2950" spc="25" dirty="0">
                <a:latin typeface="RobotoRegular"/>
                <a:cs typeface="RobotoRegular"/>
              </a:rPr>
              <a:t>asymptomatic.</a:t>
            </a:r>
            <a:endParaRPr sz="2950">
              <a:latin typeface="RobotoRegular"/>
              <a:cs typeface="RobotoRegular"/>
            </a:endParaRPr>
          </a:p>
          <a:p>
            <a:pPr marL="250190" marR="744855" indent="-238125">
              <a:lnSpc>
                <a:spcPts val="3200"/>
              </a:lnSpc>
              <a:spcBef>
                <a:spcPts val="1110"/>
              </a:spcBef>
              <a:buChar char="•"/>
              <a:tabLst>
                <a:tab pos="250825" algn="l"/>
              </a:tabLst>
            </a:pPr>
            <a:r>
              <a:rPr sz="2950" spc="-10" dirty="0">
                <a:latin typeface="RobotoRegular"/>
                <a:cs typeface="RobotoRegular"/>
              </a:rPr>
              <a:t>In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5" dirty="0">
                <a:latin typeface="RobotoRegular"/>
                <a:cs typeface="RobotoRegular"/>
              </a:rPr>
              <a:t>renal </a:t>
            </a:r>
            <a:r>
              <a:rPr sz="2950" spc="15" dirty="0">
                <a:latin typeface="RobotoRegular"/>
                <a:cs typeface="RobotoRegular"/>
              </a:rPr>
              <a:t>pelvis, </a:t>
            </a:r>
            <a:r>
              <a:rPr sz="2950" spc="25" dirty="0">
                <a:latin typeface="RobotoRegular"/>
                <a:cs typeface="RobotoRegular"/>
              </a:rPr>
              <a:t>pain </a:t>
            </a:r>
            <a:r>
              <a:rPr sz="2950" spc="30" dirty="0">
                <a:latin typeface="RobotoRegular"/>
                <a:cs typeface="RobotoRegular"/>
              </a:rPr>
              <a:t>is </a:t>
            </a:r>
            <a:r>
              <a:rPr sz="2950" spc="15" dirty="0">
                <a:latin typeface="RobotoRegular"/>
                <a:cs typeface="RobotoRegular"/>
              </a:rPr>
              <a:t>intense </a:t>
            </a:r>
            <a:r>
              <a:rPr sz="2950" spc="25" dirty="0">
                <a:latin typeface="RobotoRegular"/>
                <a:cs typeface="RobotoRegular"/>
              </a:rPr>
              <a:t>and </a:t>
            </a:r>
            <a:r>
              <a:rPr sz="2950" spc="-10" dirty="0">
                <a:latin typeface="RobotoRegular"/>
                <a:cs typeface="RobotoRegular"/>
              </a:rPr>
              <a:t>deep </a:t>
            </a:r>
            <a:r>
              <a:rPr sz="2950" spc="30" dirty="0">
                <a:latin typeface="RobotoRegular"/>
                <a:cs typeface="RobotoRegular"/>
              </a:rPr>
              <a:t>in </a:t>
            </a:r>
            <a:r>
              <a:rPr sz="2950" spc="20" dirty="0">
                <a:latin typeface="RobotoRegular"/>
                <a:cs typeface="RobotoRegular"/>
              </a:rPr>
              <a:t>the  </a:t>
            </a:r>
            <a:r>
              <a:rPr sz="2950" spc="-5" dirty="0">
                <a:latin typeface="RobotoRegular"/>
                <a:cs typeface="RobotoRegular"/>
              </a:rPr>
              <a:t>costovertebral </a:t>
            </a:r>
            <a:r>
              <a:rPr sz="2950" spc="25" dirty="0">
                <a:latin typeface="RobotoRegular"/>
                <a:cs typeface="RobotoRegular"/>
              </a:rPr>
              <a:t>angle</a:t>
            </a:r>
            <a:r>
              <a:rPr sz="2950" spc="90" dirty="0">
                <a:latin typeface="RobotoRegular"/>
                <a:cs typeface="RobotoRegular"/>
              </a:rPr>
              <a:t> </a:t>
            </a:r>
            <a:r>
              <a:rPr sz="2950" dirty="0">
                <a:latin typeface="RobotoRegular"/>
                <a:cs typeface="RobotoRegular"/>
              </a:rPr>
              <a:t>CVA.</a:t>
            </a:r>
            <a:endParaRPr sz="2950">
              <a:latin typeface="RobotoRegular"/>
              <a:cs typeface="RobotoRegular"/>
            </a:endParaRPr>
          </a:p>
          <a:p>
            <a:pPr marL="250190" marR="788670" indent="-238125">
              <a:lnSpc>
                <a:spcPts val="3200"/>
              </a:lnSpc>
              <a:spcBef>
                <a:spcPts val="1050"/>
              </a:spcBef>
              <a:buChar char="•"/>
              <a:tabLst>
                <a:tab pos="250825" algn="l"/>
              </a:tabLst>
            </a:pPr>
            <a:r>
              <a:rPr sz="2950" spc="30" dirty="0">
                <a:latin typeface="RobotoRegular"/>
                <a:cs typeface="RobotoRegular"/>
              </a:rPr>
              <a:t>Pain </a:t>
            </a:r>
            <a:r>
              <a:rPr sz="2950" spc="-15" dirty="0">
                <a:latin typeface="RobotoRegular"/>
                <a:cs typeface="RobotoRegular"/>
              </a:rPr>
              <a:t>from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5" dirty="0">
                <a:latin typeface="RobotoRegular"/>
                <a:cs typeface="RobotoRegular"/>
              </a:rPr>
              <a:t>renal area </a:t>
            </a:r>
            <a:r>
              <a:rPr sz="2950" dirty="0">
                <a:latin typeface="RobotoRegular"/>
                <a:cs typeface="RobotoRegular"/>
              </a:rPr>
              <a:t>radiates </a:t>
            </a:r>
            <a:r>
              <a:rPr sz="2950" spc="10" dirty="0">
                <a:latin typeface="RobotoRegular"/>
                <a:cs typeface="RobotoRegular"/>
              </a:rPr>
              <a:t>anteriorly </a:t>
            </a:r>
            <a:r>
              <a:rPr sz="2950" spc="25" dirty="0">
                <a:latin typeface="RobotoRegular"/>
                <a:cs typeface="RobotoRegular"/>
              </a:rPr>
              <a:t>and  </a:t>
            </a:r>
            <a:r>
              <a:rPr sz="2950" spc="-5" dirty="0">
                <a:latin typeface="RobotoRegular"/>
                <a:cs typeface="RobotoRegular"/>
              </a:rPr>
              <a:t>downward </a:t>
            </a:r>
            <a:r>
              <a:rPr sz="2950" dirty="0">
                <a:latin typeface="RobotoRegular"/>
                <a:cs typeface="RobotoRegular"/>
              </a:rPr>
              <a:t>towards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5" dirty="0">
                <a:latin typeface="RobotoRegular"/>
                <a:cs typeface="RobotoRegular"/>
              </a:rPr>
              <a:t>bladder </a:t>
            </a:r>
            <a:r>
              <a:rPr sz="2950" spc="30" dirty="0">
                <a:latin typeface="RobotoRegular"/>
                <a:cs typeface="RobotoRegular"/>
              </a:rPr>
              <a:t>in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15" dirty="0">
                <a:latin typeface="RobotoRegular"/>
                <a:cs typeface="RobotoRegular"/>
              </a:rPr>
              <a:t>female </a:t>
            </a:r>
            <a:r>
              <a:rPr sz="2950" spc="25" dirty="0">
                <a:latin typeface="RobotoRegular"/>
                <a:cs typeface="RobotoRegular"/>
              </a:rPr>
              <a:t>and  </a:t>
            </a:r>
            <a:r>
              <a:rPr sz="2950" dirty="0">
                <a:latin typeface="RobotoRegular"/>
                <a:cs typeface="RobotoRegular"/>
              </a:rPr>
              <a:t>towards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5" dirty="0">
                <a:latin typeface="RobotoRegular"/>
                <a:cs typeface="RobotoRegular"/>
              </a:rPr>
              <a:t>testes </a:t>
            </a:r>
            <a:r>
              <a:rPr sz="2950" spc="30" dirty="0">
                <a:latin typeface="RobotoRegular"/>
                <a:cs typeface="RobotoRegular"/>
              </a:rPr>
              <a:t>in </a:t>
            </a:r>
            <a:r>
              <a:rPr sz="2950" spc="20" dirty="0">
                <a:latin typeface="RobotoRegular"/>
                <a:cs typeface="RobotoRegular"/>
              </a:rPr>
              <a:t>the</a:t>
            </a:r>
            <a:r>
              <a:rPr sz="2950" spc="85" dirty="0">
                <a:latin typeface="RobotoRegular"/>
                <a:cs typeface="RobotoRegular"/>
              </a:rPr>
              <a:t> </a:t>
            </a:r>
            <a:r>
              <a:rPr sz="2950" spc="25" dirty="0">
                <a:latin typeface="RobotoRegular"/>
                <a:cs typeface="RobotoRegular"/>
              </a:rPr>
              <a:t>male.</a:t>
            </a:r>
            <a:endParaRPr sz="2950">
              <a:latin typeface="RobotoRegular"/>
              <a:cs typeface="RobotoRegular"/>
            </a:endParaRPr>
          </a:p>
          <a:p>
            <a:pPr marL="250190" marR="5080" indent="-238125" algn="just">
              <a:lnSpc>
                <a:spcPts val="3200"/>
              </a:lnSpc>
              <a:spcBef>
                <a:spcPts val="1050"/>
              </a:spcBef>
              <a:buChar char="•"/>
              <a:tabLst>
                <a:tab pos="250825" algn="l"/>
              </a:tabLst>
            </a:pPr>
            <a:r>
              <a:rPr sz="2950" spc="-15" dirty="0">
                <a:latin typeface="RobotoRegular"/>
                <a:cs typeface="RobotoRegular"/>
              </a:rPr>
              <a:t>If </a:t>
            </a:r>
            <a:r>
              <a:rPr sz="2950" spc="25" dirty="0">
                <a:latin typeface="RobotoRegular"/>
                <a:cs typeface="RobotoRegular"/>
              </a:rPr>
              <a:t>pain </a:t>
            </a:r>
            <a:r>
              <a:rPr sz="2950" spc="10" dirty="0">
                <a:latin typeface="RobotoRegular"/>
                <a:cs typeface="RobotoRegular"/>
              </a:rPr>
              <a:t>suddenly </a:t>
            </a:r>
            <a:r>
              <a:rPr sz="2950" spc="-5" dirty="0">
                <a:latin typeface="RobotoRegular"/>
                <a:cs typeface="RobotoRegular"/>
              </a:rPr>
              <a:t>becomes </a:t>
            </a:r>
            <a:r>
              <a:rPr sz="2950" spc="10" dirty="0">
                <a:latin typeface="RobotoRegular"/>
                <a:cs typeface="RobotoRegular"/>
              </a:rPr>
              <a:t>acute, </a:t>
            </a:r>
            <a:r>
              <a:rPr sz="2950" spc="15" dirty="0">
                <a:latin typeface="RobotoRegular"/>
                <a:cs typeface="RobotoRegular"/>
              </a:rPr>
              <a:t>with </a:t>
            </a:r>
            <a:r>
              <a:rPr sz="2950" dirty="0">
                <a:latin typeface="RobotoRegular"/>
                <a:cs typeface="RobotoRegular"/>
              </a:rPr>
              <a:t>tenderness </a:t>
            </a:r>
            <a:r>
              <a:rPr sz="2950" spc="-10" dirty="0">
                <a:latin typeface="RobotoRegular"/>
                <a:cs typeface="RobotoRegular"/>
              </a:rPr>
              <a:t>over 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-5" dirty="0">
                <a:latin typeface="RobotoRegular"/>
                <a:cs typeface="RobotoRegular"/>
              </a:rPr>
              <a:t>costovertebral </a:t>
            </a:r>
            <a:r>
              <a:rPr sz="2950" spc="25" dirty="0">
                <a:latin typeface="RobotoRegular"/>
                <a:cs typeface="RobotoRegular"/>
              </a:rPr>
              <a:t>angle </a:t>
            </a:r>
            <a:r>
              <a:rPr sz="2950" spc="15" dirty="0">
                <a:latin typeface="RobotoRegular"/>
                <a:cs typeface="RobotoRegular"/>
              </a:rPr>
              <a:t>accompanied </a:t>
            </a:r>
            <a:r>
              <a:rPr sz="2950" dirty="0">
                <a:latin typeface="RobotoRegular"/>
                <a:cs typeface="RobotoRegular"/>
              </a:rPr>
              <a:t>by </a:t>
            </a:r>
            <a:r>
              <a:rPr sz="2950" spc="15" dirty="0">
                <a:latin typeface="RobotoRegular"/>
                <a:cs typeface="RobotoRegular"/>
              </a:rPr>
              <a:t>nausea </a:t>
            </a:r>
            <a:r>
              <a:rPr sz="2950" spc="25" dirty="0">
                <a:latin typeface="RobotoRegular"/>
                <a:cs typeface="RobotoRegular"/>
              </a:rPr>
              <a:t>and  </a:t>
            </a:r>
            <a:r>
              <a:rPr sz="2950" spc="20" dirty="0">
                <a:latin typeface="RobotoRegular"/>
                <a:cs typeface="RobotoRegular"/>
              </a:rPr>
              <a:t>vomiting, </a:t>
            </a:r>
            <a:r>
              <a:rPr sz="2950" spc="30" dirty="0">
                <a:latin typeface="RobotoRegular"/>
                <a:cs typeface="RobotoRegular"/>
              </a:rPr>
              <a:t>it is </a:t>
            </a:r>
            <a:r>
              <a:rPr sz="2950" spc="20" dirty="0">
                <a:latin typeface="RobotoRegular"/>
                <a:cs typeface="RobotoRegular"/>
              </a:rPr>
              <a:t>called </a:t>
            </a:r>
            <a:r>
              <a:rPr sz="2950" spc="5" dirty="0">
                <a:solidFill>
                  <a:srgbClr val="FF0000"/>
                </a:solidFill>
                <a:latin typeface="RobotoRegular"/>
                <a:cs typeface="RobotoRegular"/>
              </a:rPr>
              <a:t>renal</a:t>
            </a:r>
            <a:r>
              <a:rPr sz="2950" spc="100" dirty="0">
                <a:solidFill>
                  <a:srgbClr val="FF0000"/>
                </a:solidFill>
                <a:latin typeface="RobotoRegular"/>
                <a:cs typeface="RobotoRegular"/>
              </a:rPr>
              <a:t> </a:t>
            </a:r>
            <a:r>
              <a:rPr sz="2950" spc="10" dirty="0">
                <a:solidFill>
                  <a:srgbClr val="FF0000"/>
                </a:solidFill>
                <a:latin typeface="RobotoRegular"/>
                <a:cs typeface="RobotoRegular"/>
              </a:rPr>
              <a:t>colic.</a:t>
            </a:r>
            <a:endParaRPr sz="2950">
              <a:latin typeface="RobotoRegular"/>
              <a:cs typeface="RobotoRegular"/>
            </a:endParaRPr>
          </a:p>
          <a:p>
            <a:pPr marL="250190" marR="199390" indent="-238125">
              <a:lnSpc>
                <a:spcPts val="3200"/>
              </a:lnSpc>
              <a:spcBef>
                <a:spcPts val="1050"/>
              </a:spcBef>
              <a:buChar char="•"/>
              <a:tabLst>
                <a:tab pos="250825" algn="l"/>
              </a:tabLst>
            </a:pPr>
            <a:r>
              <a:rPr sz="2950" spc="-10" dirty="0">
                <a:latin typeface="RobotoRegular"/>
                <a:cs typeface="RobotoRegular"/>
              </a:rPr>
              <a:t>In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dirty="0">
                <a:latin typeface="RobotoRegular"/>
                <a:cs typeface="RobotoRegular"/>
              </a:rPr>
              <a:t>ureters,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25" dirty="0">
                <a:latin typeface="RobotoRegular"/>
                <a:cs typeface="RobotoRegular"/>
              </a:rPr>
              <a:t>pain </a:t>
            </a:r>
            <a:r>
              <a:rPr sz="2950" spc="30" dirty="0">
                <a:latin typeface="RobotoRegular"/>
                <a:cs typeface="RobotoRegular"/>
              </a:rPr>
              <a:t>is </a:t>
            </a:r>
            <a:r>
              <a:rPr sz="2950" spc="10" dirty="0">
                <a:latin typeface="RobotoRegular"/>
                <a:cs typeface="RobotoRegular"/>
              </a:rPr>
              <a:t>acute, excruciating, </a:t>
            </a:r>
            <a:r>
              <a:rPr sz="2950" spc="5" dirty="0">
                <a:latin typeface="RobotoRegular"/>
                <a:cs typeface="RobotoRegular"/>
              </a:rPr>
              <a:t>colicky,  </a:t>
            </a:r>
            <a:r>
              <a:rPr sz="2950" spc="20" dirty="0">
                <a:latin typeface="RobotoRegular"/>
                <a:cs typeface="RobotoRegular"/>
              </a:rPr>
              <a:t>wavelike </a:t>
            </a:r>
            <a:r>
              <a:rPr sz="2950" spc="10" dirty="0">
                <a:latin typeface="RobotoRegular"/>
                <a:cs typeface="RobotoRegular"/>
              </a:rPr>
              <a:t>radiating </a:t>
            </a:r>
            <a:r>
              <a:rPr sz="2950" spc="-15" dirty="0">
                <a:latin typeface="RobotoRegular"/>
                <a:cs typeface="RobotoRegular"/>
              </a:rPr>
              <a:t>down </a:t>
            </a:r>
            <a:r>
              <a:rPr sz="2950" spc="20" dirty="0">
                <a:latin typeface="RobotoRegular"/>
                <a:cs typeface="RobotoRegular"/>
              </a:rPr>
              <a:t>the thigh </a:t>
            </a:r>
            <a:r>
              <a:rPr sz="2950" spc="15" dirty="0">
                <a:latin typeface="RobotoRegular"/>
                <a:cs typeface="RobotoRegular"/>
              </a:rPr>
              <a:t>&amp;</a:t>
            </a:r>
            <a:r>
              <a:rPr sz="2950" spc="135" dirty="0">
                <a:latin typeface="RobotoRegular"/>
                <a:cs typeface="RobotoRegular"/>
              </a:rPr>
              <a:t> </a:t>
            </a:r>
            <a:r>
              <a:rPr sz="2950" spc="25" dirty="0">
                <a:latin typeface="RobotoRegular"/>
                <a:cs typeface="RobotoRegular"/>
              </a:rPr>
              <a:t>genitalia.</a:t>
            </a:r>
            <a:endParaRPr sz="2950">
              <a:latin typeface="RobotoRegular"/>
              <a:cs typeface="RobotoRegular"/>
            </a:endParaRPr>
          </a:p>
          <a:p>
            <a:pPr marL="250190" marR="816610" indent="-238125">
              <a:lnSpc>
                <a:spcPts val="3200"/>
              </a:lnSpc>
              <a:spcBef>
                <a:spcPts val="1055"/>
              </a:spcBef>
              <a:buChar char="•"/>
              <a:tabLst>
                <a:tab pos="250825" algn="l"/>
              </a:tabLst>
            </a:pPr>
            <a:r>
              <a:rPr sz="2950" spc="20" dirty="0">
                <a:latin typeface="RobotoRegular"/>
                <a:cs typeface="RobotoRegular"/>
              </a:rPr>
              <a:t>Patient </a:t>
            </a:r>
            <a:r>
              <a:rPr sz="2950" spc="25" dirty="0">
                <a:latin typeface="RobotoRegular"/>
                <a:cs typeface="RobotoRegular"/>
              </a:rPr>
              <a:t>has </a:t>
            </a:r>
            <a:r>
              <a:rPr sz="2950" spc="5" dirty="0">
                <a:latin typeface="RobotoRegular"/>
                <a:cs typeface="RobotoRegular"/>
              </a:rPr>
              <a:t>desire </a:t>
            </a:r>
            <a:r>
              <a:rPr sz="2950" spc="15" dirty="0">
                <a:latin typeface="RobotoRegular"/>
                <a:cs typeface="RobotoRegular"/>
              </a:rPr>
              <a:t>to </a:t>
            </a:r>
            <a:r>
              <a:rPr sz="2950" spc="5" dirty="0">
                <a:latin typeface="RobotoRegular"/>
                <a:cs typeface="RobotoRegular"/>
              </a:rPr>
              <a:t>void </a:t>
            </a:r>
            <a:r>
              <a:rPr sz="2950" spc="15" dirty="0">
                <a:latin typeface="RobotoRegular"/>
                <a:cs typeface="RobotoRegular"/>
              </a:rPr>
              <a:t>with </a:t>
            </a:r>
            <a:r>
              <a:rPr sz="2950" spc="35" dirty="0">
                <a:latin typeface="RobotoRegular"/>
                <a:cs typeface="RobotoRegular"/>
              </a:rPr>
              <a:t>little </a:t>
            </a:r>
            <a:r>
              <a:rPr sz="2950" spc="20" dirty="0">
                <a:latin typeface="RobotoRegular"/>
                <a:cs typeface="RobotoRegular"/>
              </a:rPr>
              <a:t>urine </a:t>
            </a:r>
            <a:r>
              <a:rPr sz="2950" spc="10" dirty="0">
                <a:latin typeface="RobotoRegular"/>
                <a:cs typeface="RobotoRegular"/>
              </a:rPr>
              <a:t>passed  </a:t>
            </a:r>
            <a:r>
              <a:rPr sz="2950" spc="20" dirty="0">
                <a:latin typeface="RobotoRegular"/>
                <a:cs typeface="RobotoRegular"/>
              </a:rPr>
              <a:t>containing</a:t>
            </a:r>
            <a:r>
              <a:rPr sz="2950" spc="15" dirty="0">
                <a:latin typeface="RobotoRegular"/>
                <a:cs typeface="RobotoRegular"/>
              </a:rPr>
              <a:t> </a:t>
            </a:r>
            <a:r>
              <a:rPr sz="2950" dirty="0">
                <a:latin typeface="RobotoRegular"/>
                <a:cs typeface="RobotoRegular"/>
              </a:rPr>
              <a:t>blood</a:t>
            </a:r>
            <a:endParaRPr sz="29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352" y="703175"/>
            <a:ext cx="40259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3995" indent="-189230">
              <a:lnSpc>
                <a:spcPct val="100000"/>
              </a:lnSpc>
              <a:spcBef>
                <a:spcPts val="95"/>
              </a:spcBef>
              <a:buSzPct val="62886"/>
              <a:buChar char="•"/>
              <a:tabLst>
                <a:tab pos="214629" algn="l"/>
              </a:tabLst>
            </a:pPr>
            <a:r>
              <a:rPr sz="4850" dirty="0"/>
              <a:t>.</a:t>
            </a:r>
            <a:endParaRPr sz="4850"/>
          </a:p>
        </p:txBody>
      </p:sp>
      <p:sp>
        <p:nvSpPr>
          <p:cNvPr id="3" name="object 3"/>
          <p:cNvSpPr txBox="1"/>
          <p:nvPr/>
        </p:nvSpPr>
        <p:spPr>
          <a:xfrm>
            <a:off x="596052" y="1122451"/>
            <a:ext cx="8883015" cy="394398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840"/>
              </a:spcBef>
            </a:pPr>
            <a:r>
              <a:rPr sz="3050" spc="5" dirty="0">
                <a:latin typeface="RobotoRegular"/>
                <a:cs typeface="RobotoRegular"/>
              </a:rPr>
              <a:t>Hematuria- </a:t>
            </a:r>
            <a:r>
              <a:rPr sz="3050" spc="10" dirty="0">
                <a:latin typeface="RobotoRegular"/>
                <a:cs typeface="RobotoRegular"/>
              </a:rPr>
              <a:t>because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5" dirty="0">
                <a:latin typeface="RobotoRegular"/>
                <a:cs typeface="RobotoRegular"/>
              </a:rPr>
              <a:t>abrasive </a:t>
            </a:r>
            <a:r>
              <a:rPr sz="3050" spc="15" dirty="0">
                <a:latin typeface="RobotoRegular"/>
                <a:cs typeface="RobotoRegular"/>
              </a:rPr>
              <a:t>action of</a:t>
            </a:r>
            <a:r>
              <a:rPr sz="3050" spc="100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stones</a:t>
            </a:r>
            <a:endParaRPr sz="3050">
              <a:latin typeface="RobotoRegular"/>
              <a:cs typeface="RobotoRegular"/>
            </a:endParaRPr>
          </a:p>
          <a:p>
            <a:pPr marL="264160" marR="1445895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-5" dirty="0">
                <a:latin typeface="RobotoRegular"/>
                <a:cs typeface="RobotoRegular"/>
              </a:rPr>
              <a:t>Diarrhoea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spc="15" dirty="0">
                <a:latin typeface="RobotoRegular"/>
                <a:cs typeface="RobotoRegular"/>
              </a:rPr>
              <a:t>abdominal </a:t>
            </a:r>
            <a:r>
              <a:rPr sz="3050" spc="30" dirty="0">
                <a:latin typeface="RobotoRegular"/>
                <a:cs typeface="RobotoRegular"/>
              </a:rPr>
              <a:t>discomfort </a:t>
            </a:r>
            <a:r>
              <a:rPr sz="3050" spc="5" dirty="0">
                <a:latin typeface="RobotoRegular"/>
                <a:cs typeface="RobotoRegular"/>
              </a:rPr>
              <a:t>due to  </a:t>
            </a:r>
            <a:r>
              <a:rPr sz="3050" spc="20" dirty="0">
                <a:latin typeface="RobotoRegular"/>
                <a:cs typeface="RobotoRegular"/>
              </a:rPr>
              <a:t>proximity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10" dirty="0">
                <a:latin typeface="RobotoRegular"/>
                <a:cs typeface="RobotoRegular"/>
              </a:rPr>
              <a:t>kidney </a:t>
            </a:r>
            <a:r>
              <a:rPr sz="3050" spc="5" dirty="0">
                <a:latin typeface="RobotoRegular"/>
                <a:cs typeface="RobotoRegular"/>
              </a:rPr>
              <a:t>to</a:t>
            </a:r>
            <a:r>
              <a:rPr sz="3050" spc="-20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GIT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485"/>
              </a:lnSpc>
              <a:spcBef>
                <a:spcPts val="690"/>
              </a:spcBef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Stones </a:t>
            </a:r>
            <a:r>
              <a:rPr sz="3050" spc="30" dirty="0">
                <a:latin typeface="RobotoRegular"/>
                <a:cs typeface="RobotoRegular"/>
              </a:rPr>
              <a:t>lodged </a:t>
            </a:r>
            <a:r>
              <a:rPr sz="3050" dirty="0">
                <a:latin typeface="RobotoRegular"/>
                <a:cs typeface="RobotoRegular"/>
              </a:rPr>
              <a:t>at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ureterovesical </a:t>
            </a:r>
            <a:r>
              <a:rPr sz="3050" spc="10" dirty="0">
                <a:latin typeface="RobotoRegular"/>
                <a:cs typeface="RobotoRegular"/>
              </a:rPr>
              <a:t>junction</a:t>
            </a:r>
            <a:r>
              <a:rPr sz="3050" spc="-20" dirty="0">
                <a:latin typeface="RobotoRegular"/>
                <a:cs typeface="RobotoRegular"/>
              </a:rPr>
              <a:t> </a:t>
            </a:r>
            <a:r>
              <a:rPr sz="3050" spc="35" dirty="0">
                <a:latin typeface="Noto Sans Symbols"/>
                <a:cs typeface="Noto Sans Symbols"/>
              </a:rPr>
              <a:t>→</a:t>
            </a:r>
            <a:endParaRPr sz="3050">
              <a:latin typeface="Noto Sans Symbols"/>
              <a:cs typeface="Noto Sans Symbols"/>
            </a:endParaRPr>
          </a:p>
          <a:p>
            <a:pPr marL="264160">
              <a:lnSpc>
                <a:spcPts val="3485"/>
              </a:lnSpc>
            </a:pPr>
            <a:r>
              <a:rPr sz="3050" spc="-20" dirty="0">
                <a:latin typeface="RobotoRegular"/>
                <a:cs typeface="RobotoRegular"/>
              </a:rPr>
              <a:t>urinary </a:t>
            </a:r>
            <a:r>
              <a:rPr sz="3050" spc="10" dirty="0">
                <a:latin typeface="RobotoRegular"/>
                <a:cs typeface="RobotoRegular"/>
              </a:rPr>
              <a:t>frequency </a:t>
            </a:r>
            <a:r>
              <a:rPr sz="3050" spc="-10" dirty="0">
                <a:latin typeface="RobotoRegular"/>
                <a:cs typeface="RobotoRegular"/>
              </a:rPr>
              <a:t>and</a:t>
            </a:r>
            <a:r>
              <a:rPr sz="3050" spc="10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dysuria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 algn="just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35" dirty="0">
                <a:latin typeface="RobotoRegular"/>
                <a:cs typeface="RobotoRegular"/>
              </a:rPr>
              <a:t>Symptoms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dirty="0">
                <a:latin typeface="RobotoRegular"/>
                <a:cs typeface="RobotoRegular"/>
              </a:rPr>
              <a:t>obstruction- </a:t>
            </a:r>
            <a:r>
              <a:rPr sz="3050" spc="-5" dirty="0">
                <a:latin typeface="RobotoRegular"/>
                <a:cs typeface="RobotoRegular"/>
              </a:rPr>
              <a:t>hydronephrosis. </a:t>
            </a:r>
            <a:r>
              <a:rPr sz="3050" spc="10" dirty="0">
                <a:latin typeface="RobotoRegular"/>
                <a:cs typeface="RobotoRegular"/>
              </a:rPr>
              <a:t>Stasis 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5" dirty="0">
                <a:latin typeface="RobotoRegular"/>
                <a:cs typeface="RobotoRegular"/>
              </a:rPr>
              <a:t>urine </a:t>
            </a:r>
            <a:r>
              <a:rPr sz="3050" spc="20" dirty="0">
                <a:latin typeface="RobotoRegular"/>
                <a:cs typeface="RobotoRegular"/>
              </a:rPr>
              <a:t>promotes </a:t>
            </a:r>
            <a:r>
              <a:rPr sz="3050" spc="10" dirty="0">
                <a:latin typeface="RobotoRegular"/>
                <a:cs typeface="RobotoRegular"/>
              </a:rPr>
              <a:t>bacterial growth </a:t>
            </a:r>
            <a:r>
              <a:rPr sz="3050" spc="15" dirty="0">
                <a:latin typeface="RobotoRegular"/>
                <a:cs typeface="RobotoRegular"/>
              </a:rPr>
              <a:t>which </a:t>
            </a:r>
            <a:r>
              <a:rPr sz="3050" spc="20" dirty="0">
                <a:latin typeface="RobotoRegular"/>
                <a:cs typeface="RobotoRegular"/>
              </a:rPr>
              <a:t>leads</a:t>
            </a:r>
            <a:r>
              <a:rPr sz="3050" spc="-9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to  ascending </a:t>
            </a:r>
            <a:r>
              <a:rPr sz="3050" spc="15" dirty="0">
                <a:latin typeface="RobotoRegular"/>
                <a:cs typeface="RobotoRegular"/>
              </a:rPr>
              <a:t>infections </a:t>
            </a:r>
            <a:r>
              <a:rPr sz="3050" spc="-10" dirty="0">
                <a:latin typeface="RobotoRegular"/>
                <a:cs typeface="RobotoRegular"/>
              </a:rPr>
              <a:t>that </a:t>
            </a:r>
            <a:r>
              <a:rPr sz="3050" dirty="0">
                <a:latin typeface="RobotoRegular"/>
                <a:cs typeface="RobotoRegular"/>
              </a:rPr>
              <a:t>present </a:t>
            </a:r>
            <a:r>
              <a:rPr sz="3050" spc="15" dirty="0">
                <a:latin typeface="RobotoRegular"/>
                <a:cs typeface="RobotoRegular"/>
              </a:rPr>
              <a:t>with</a:t>
            </a:r>
            <a:r>
              <a:rPr sz="3050" spc="-55" dirty="0">
                <a:latin typeface="RobotoRegular"/>
                <a:cs typeface="RobotoRegular"/>
              </a:rPr>
              <a:t> </a:t>
            </a:r>
            <a:r>
              <a:rPr sz="3050" spc="-15" dirty="0">
                <a:latin typeface="RobotoRegular"/>
                <a:cs typeface="RobotoRegular"/>
              </a:rPr>
              <a:t>fever.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170" y="484350"/>
            <a:ext cx="717359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u="heavy" spc="30" dirty="0">
                <a:uFill>
                  <a:solidFill>
                    <a:srgbClr val="000000"/>
                  </a:solidFill>
                </a:uFill>
              </a:rPr>
              <a:t>ASSESSMENT </a:t>
            </a:r>
            <a:r>
              <a:rPr sz="3050" u="heavy" spc="20" dirty="0">
                <a:uFill>
                  <a:solidFill>
                    <a:srgbClr val="000000"/>
                  </a:solidFill>
                </a:uFill>
              </a:rPr>
              <a:t>&amp; DIAGNOSTIC</a:t>
            </a:r>
            <a:r>
              <a:rPr sz="3050" u="heavy" spc="-7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050" u="heavy" spc="20" dirty="0">
                <a:uFill>
                  <a:solidFill>
                    <a:srgbClr val="000000"/>
                  </a:solidFill>
                </a:uFill>
              </a:rPr>
              <a:t>FINDINGS: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318770" y="820195"/>
            <a:ext cx="9305290" cy="533781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479425" marR="30480" indent="-479425">
              <a:lnSpc>
                <a:spcPct val="86100"/>
              </a:lnSpc>
              <a:spcBef>
                <a:spcPts val="905"/>
              </a:spcBef>
              <a:buSzPct val="62886"/>
              <a:buAutoNum type="arabicPeriod"/>
              <a:tabLst>
                <a:tab pos="479425" algn="l"/>
              </a:tabLst>
            </a:pPr>
            <a:r>
              <a:rPr sz="7275" spc="-30" baseline="10309" dirty="0">
                <a:latin typeface="RobotoRegular"/>
                <a:cs typeface="RobotoRegular"/>
              </a:rPr>
              <a:t>.</a:t>
            </a:r>
            <a:r>
              <a:rPr sz="3050" spc="-20" dirty="0">
                <a:latin typeface="RobotoRegular"/>
                <a:cs typeface="RobotoRegular"/>
              </a:rPr>
              <a:t>Radiology- x-ray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25" dirty="0">
                <a:latin typeface="RobotoRegular"/>
                <a:cs typeface="RobotoRegular"/>
              </a:rPr>
              <a:t>Kidney </a:t>
            </a:r>
            <a:r>
              <a:rPr sz="3050" dirty="0">
                <a:latin typeface="RobotoRegular"/>
                <a:cs typeface="RobotoRegular"/>
              </a:rPr>
              <a:t>Ureters </a:t>
            </a:r>
            <a:r>
              <a:rPr sz="3050" spc="20" dirty="0">
                <a:latin typeface="RobotoRegular"/>
                <a:cs typeface="RobotoRegular"/>
              </a:rPr>
              <a:t>&amp; bladder(KUB),  </a:t>
            </a:r>
            <a:r>
              <a:rPr sz="3050" spc="-20" dirty="0">
                <a:latin typeface="RobotoRegular"/>
                <a:cs typeface="RobotoRegular"/>
              </a:rPr>
              <a:t>ultrasound, </a:t>
            </a:r>
            <a:r>
              <a:rPr sz="3050" spc="35" dirty="0">
                <a:latin typeface="RobotoRegular"/>
                <a:cs typeface="RobotoRegular"/>
              </a:rPr>
              <a:t>IV </a:t>
            </a:r>
            <a:r>
              <a:rPr sz="3050" spc="-30" dirty="0">
                <a:latin typeface="RobotoRegular"/>
                <a:cs typeface="RobotoRegular"/>
              </a:rPr>
              <a:t>urography, </a:t>
            </a:r>
            <a:r>
              <a:rPr sz="3050" spc="-10" dirty="0">
                <a:latin typeface="RobotoRegular"/>
                <a:cs typeface="RobotoRegular"/>
              </a:rPr>
              <a:t>retrograde pyelography. 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5" dirty="0">
                <a:latin typeface="RobotoRegular"/>
                <a:cs typeface="RobotoRegular"/>
              </a:rPr>
              <a:t>conﬁrm</a:t>
            </a:r>
            <a:r>
              <a:rPr sz="3050" spc="7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diagnosis.</a:t>
            </a:r>
            <a:endParaRPr sz="3050">
              <a:latin typeface="RobotoRegular"/>
              <a:cs typeface="RobotoRegular"/>
            </a:endParaRPr>
          </a:p>
          <a:p>
            <a:pPr marL="597535" marR="561975" indent="-560070">
              <a:lnSpc>
                <a:spcPts val="3310"/>
              </a:lnSpc>
              <a:spcBef>
                <a:spcPts val="1150"/>
              </a:spcBef>
              <a:buAutoNum type="arabicPeriod"/>
              <a:tabLst>
                <a:tab pos="597535" algn="l"/>
                <a:tab pos="598170" algn="l"/>
              </a:tabLst>
            </a:pPr>
            <a:r>
              <a:rPr sz="3050" spc="30" dirty="0">
                <a:latin typeface="RobotoRegular"/>
                <a:cs typeface="RobotoRegular"/>
              </a:rPr>
              <a:t>24 </a:t>
            </a:r>
            <a:r>
              <a:rPr sz="3050" spc="-10" dirty="0">
                <a:latin typeface="RobotoRegular"/>
                <a:cs typeface="RobotoRegular"/>
              </a:rPr>
              <a:t>hour </a:t>
            </a:r>
            <a:r>
              <a:rPr sz="3050" spc="-15" dirty="0">
                <a:latin typeface="RobotoRegular"/>
                <a:cs typeface="RobotoRegular"/>
              </a:rPr>
              <a:t>urine </a:t>
            </a:r>
            <a:r>
              <a:rPr sz="3050" dirty="0">
                <a:latin typeface="RobotoRegular"/>
                <a:cs typeface="RobotoRegular"/>
              </a:rPr>
              <a:t>test </a:t>
            </a: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spc="10" dirty="0">
                <a:latin typeface="RobotoRegular"/>
                <a:cs typeface="RobotoRegular"/>
              </a:rPr>
              <a:t>measurement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25" dirty="0">
                <a:latin typeface="RobotoRegular"/>
                <a:cs typeface="RobotoRegular"/>
              </a:rPr>
              <a:t>calcium,  </a:t>
            </a:r>
            <a:r>
              <a:rPr sz="3050" spc="-10" dirty="0">
                <a:latin typeface="RobotoRegular"/>
                <a:cs typeface="RobotoRegular"/>
              </a:rPr>
              <a:t>uric </a:t>
            </a:r>
            <a:r>
              <a:rPr sz="3050" spc="20" dirty="0">
                <a:latin typeface="RobotoRegular"/>
                <a:cs typeface="RobotoRegular"/>
              </a:rPr>
              <a:t>acid, </a:t>
            </a:r>
            <a:r>
              <a:rPr sz="3050" spc="5" dirty="0">
                <a:latin typeface="RobotoRegular"/>
                <a:cs typeface="RobotoRegular"/>
              </a:rPr>
              <a:t>creatinine, </a:t>
            </a:r>
            <a:r>
              <a:rPr sz="3050" spc="15" dirty="0">
                <a:latin typeface="RobotoRegular"/>
                <a:cs typeface="RobotoRegular"/>
              </a:rPr>
              <a:t>sodium, </a:t>
            </a:r>
            <a:r>
              <a:rPr sz="3050" spc="25" dirty="0">
                <a:latin typeface="RobotoRegular"/>
                <a:cs typeface="RobotoRegular"/>
              </a:rPr>
              <a:t>pH, </a:t>
            </a:r>
            <a:r>
              <a:rPr sz="3050" dirty="0">
                <a:latin typeface="RobotoRegular"/>
                <a:cs typeface="RobotoRegular"/>
              </a:rPr>
              <a:t>total </a:t>
            </a:r>
            <a:r>
              <a:rPr sz="3050" spc="25" dirty="0">
                <a:latin typeface="RobotoRegular"/>
                <a:cs typeface="RobotoRegular"/>
              </a:rPr>
              <a:t>volume  </a:t>
            </a:r>
            <a:r>
              <a:rPr sz="3050" spc="-5" dirty="0">
                <a:latin typeface="RobotoRegular"/>
                <a:cs typeface="RobotoRegular"/>
              </a:rPr>
              <a:t>(urinalysis)</a:t>
            </a:r>
            <a:endParaRPr sz="3050">
              <a:latin typeface="RobotoRegular"/>
              <a:cs typeface="RobotoRegular"/>
            </a:endParaRPr>
          </a:p>
          <a:p>
            <a:pPr marL="597535" marR="796925" indent="-560070">
              <a:lnSpc>
                <a:spcPts val="3310"/>
              </a:lnSpc>
              <a:spcBef>
                <a:spcPts val="1090"/>
              </a:spcBef>
              <a:buAutoNum type="arabicPeriod"/>
              <a:tabLst>
                <a:tab pos="597535" algn="l"/>
                <a:tab pos="598170" algn="l"/>
              </a:tabLst>
            </a:pPr>
            <a:r>
              <a:rPr sz="3050" dirty="0">
                <a:latin typeface="RobotoRegular"/>
                <a:cs typeface="RobotoRegular"/>
              </a:rPr>
              <a:t>Dietary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spc="25" dirty="0">
                <a:latin typeface="RobotoRegular"/>
                <a:cs typeface="RobotoRegular"/>
              </a:rPr>
              <a:t>medication </a:t>
            </a:r>
            <a:r>
              <a:rPr sz="3050" spc="-25" dirty="0">
                <a:latin typeface="RobotoRegular"/>
                <a:cs typeface="RobotoRegular"/>
              </a:rPr>
              <a:t>history. </a:t>
            </a:r>
            <a:r>
              <a:rPr sz="3050" spc="15" dirty="0">
                <a:latin typeface="RobotoRegular"/>
                <a:cs typeface="RobotoRegular"/>
              </a:rPr>
              <a:t>Family </a:t>
            </a:r>
            <a:r>
              <a:rPr sz="3050" spc="-10" dirty="0">
                <a:latin typeface="RobotoRegular"/>
                <a:cs typeface="RobotoRegular"/>
              </a:rPr>
              <a:t>history</a:t>
            </a:r>
            <a:r>
              <a:rPr sz="3050" spc="-15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of  </a:t>
            </a:r>
            <a:r>
              <a:rPr sz="3050" spc="10" dirty="0">
                <a:latin typeface="RobotoRegular"/>
                <a:cs typeface="RobotoRegular"/>
              </a:rPr>
              <a:t>kidney</a:t>
            </a:r>
            <a:r>
              <a:rPr sz="3050" spc="-20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stones.</a:t>
            </a:r>
            <a:endParaRPr sz="3050">
              <a:latin typeface="RobotoRegular"/>
              <a:cs typeface="RobotoRegular"/>
            </a:endParaRPr>
          </a:p>
          <a:p>
            <a:pPr marL="597535" marR="212090" indent="-560070">
              <a:lnSpc>
                <a:spcPts val="3310"/>
              </a:lnSpc>
              <a:spcBef>
                <a:spcPts val="1090"/>
              </a:spcBef>
              <a:buAutoNum type="arabicPeriod"/>
              <a:tabLst>
                <a:tab pos="597535" algn="l"/>
                <a:tab pos="598170" algn="l"/>
              </a:tabLst>
            </a:pPr>
            <a:r>
              <a:rPr sz="3050" spc="-10" dirty="0">
                <a:latin typeface="RobotoRegular"/>
                <a:cs typeface="RobotoRegular"/>
              </a:rPr>
              <a:t>renal </a:t>
            </a:r>
            <a:r>
              <a:rPr sz="3050" spc="-25" dirty="0">
                <a:latin typeface="RobotoRegular"/>
                <a:cs typeface="RobotoRegular"/>
              </a:rPr>
              <a:t>ultrasound </a:t>
            </a:r>
            <a:r>
              <a:rPr sz="3050" spc="10" dirty="0">
                <a:latin typeface="RobotoRegular"/>
                <a:cs typeface="RobotoRegular"/>
              </a:rPr>
              <a:t>- </a:t>
            </a:r>
            <a:r>
              <a:rPr sz="3050" spc="15" dirty="0">
                <a:latin typeface="RobotoRegular"/>
                <a:cs typeface="RobotoRegular"/>
              </a:rPr>
              <a:t>determines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size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-5" dirty="0">
                <a:latin typeface="RobotoRegular"/>
                <a:cs typeface="RobotoRegular"/>
              </a:rPr>
              <a:t>shape 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kidney, and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25" dirty="0">
                <a:latin typeface="RobotoRegular"/>
                <a:cs typeface="RobotoRegular"/>
              </a:rPr>
              <a:t>detect </a:t>
            </a:r>
            <a:r>
              <a:rPr sz="3050" spc="15" dirty="0">
                <a:latin typeface="RobotoRegular"/>
                <a:cs typeface="RobotoRegular"/>
              </a:rPr>
              <a:t>a </a:t>
            </a:r>
            <a:r>
              <a:rPr sz="3050" dirty="0">
                <a:latin typeface="RobotoRegular"/>
                <a:cs typeface="RobotoRegular"/>
              </a:rPr>
              <a:t>mass, </a:t>
            </a:r>
            <a:r>
              <a:rPr sz="3050" spc="10" dirty="0">
                <a:latin typeface="RobotoRegular"/>
                <a:cs typeface="RobotoRegular"/>
              </a:rPr>
              <a:t>kidney </a:t>
            </a:r>
            <a:r>
              <a:rPr sz="3050" spc="-5" dirty="0">
                <a:latin typeface="RobotoRegular"/>
                <a:cs typeface="RobotoRegular"/>
              </a:rPr>
              <a:t>stone,  </a:t>
            </a:r>
            <a:r>
              <a:rPr sz="3050" dirty="0">
                <a:latin typeface="RobotoRegular"/>
                <a:cs typeface="RobotoRegular"/>
              </a:rPr>
              <a:t>cyst, </a:t>
            </a:r>
            <a:r>
              <a:rPr sz="3050" spc="15" dirty="0">
                <a:latin typeface="RobotoRegular"/>
                <a:cs typeface="RobotoRegular"/>
              </a:rPr>
              <a:t>or </a:t>
            </a:r>
            <a:r>
              <a:rPr sz="3050" spc="5" dirty="0">
                <a:latin typeface="RobotoRegular"/>
                <a:cs typeface="RobotoRegular"/>
              </a:rPr>
              <a:t>other obstruction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-105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kidney.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130" y="494144"/>
            <a:ext cx="424116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201" y="1167661"/>
            <a:ext cx="9545955" cy="60960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950" spc="10" dirty="0">
                <a:latin typeface="RobotoRegular"/>
                <a:cs typeface="RobotoRegular"/>
              </a:rPr>
              <a:t>Goals</a:t>
            </a:r>
            <a:endParaRPr sz="2950">
              <a:latin typeface="RobotoRegular"/>
              <a:cs typeface="RobotoRegular"/>
            </a:endParaRPr>
          </a:p>
          <a:p>
            <a:pPr marL="1198245">
              <a:lnSpc>
                <a:spcPct val="100000"/>
              </a:lnSpc>
              <a:spcBef>
                <a:spcPts val="620"/>
              </a:spcBef>
            </a:pPr>
            <a:r>
              <a:rPr sz="3050" i="1" spc="-45" dirty="0">
                <a:latin typeface="RobotoRegular"/>
                <a:cs typeface="RobotoRegular"/>
              </a:rPr>
              <a:t>-determine </a:t>
            </a:r>
            <a:r>
              <a:rPr sz="3050" i="1" spc="-30" dirty="0">
                <a:latin typeface="RobotoRegular"/>
                <a:cs typeface="RobotoRegular"/>
              </a:rPr>
              <a:t>the </a:t>
            </a:r>
            <a:r>
              <a:rPr sz="3050" i="1" spc="-45" dirty="0">
                <a:latin typeface="RobotoRegular"/>
                <a:cs typeface="RobotoRegular"/>
              </a:rPr>
              <a:t>stone</a:t>
            </a:r>
            <a:r>
              <a:rPr sz="3050" i="1" spc="10" dirty="0">
                <a:latin typeface="RobotoRegular"/>
                <a:cs typeface="RobotoRegular"/>
              </a:rPr>
              <a:t> </a:t>
            </a:r>
            <a:r>
              <a:rPr sz="3050" i="1" spc="-35" dirty="0">
                <a:latin typeface="RobotoRegular"/>
                <a:cs typeface="RobotoRegular"/>
              </a:rPr>
              <a:t>type</a:t>
            </a:r>
            <a:endParaRPr sz="3050">
              <a:latin typeface="RobotoRegular"/>
              <a:cs typeface="RobotoRegular"/>
            </a:endParaRPr>
          </a:p>
          <a:p>
            <a:pPr marL="1198245">
              <a:lnSpc>
                <a:spcPct val="100000"/>
              </a:lnSpc>
              <a:spcBef>
                <a:spcPts val="600"/>
              </a:spcBef>
            </a:pPr>
            <a:r>
              <a:rPr sz="3050" i="1" spc="-45" dirty="0">
                <a:latin typeface="RobotoRegular"/>
                <a:cs typeface="RobotoRegular"/>
              </a:rPr>
              <a:t>-to </a:t>
            </a:r>
            <a:r>
              <a:rPr sz="3050" i="1" spc="-35" dirty="0">
                <a:latin typeface="RobotoRegular"/>
                <a:cs typeface="RobotoRegular"/>
              </a:rPr>
              <a:t>eradicate </a:t>
            </a:r>
            <a:r>
              <a:rPr sz="3050" i="1" spc="-30" dirty="0">
                <a:latin typeface="RobotoRegular"/>
                <a:cs typeface="RobotoRegular"/>
              </a:rPr>
              <a:t>the</a:t>
            </a:r>
            <a:r>
              <a:rPr sz="3050" i="1" spc="5" dirty="0">
                <a:latin typeface="RobotoRegular"/>
                <a:cs typeface="RobotoRegular"/>
              </a:rPr>
              <a:t> </a:t>
            </a:r>
            <a:r>
              <a:rPr sz="3050" i="1" spc="-45" dirty="0">
                <a:latin typeface="RobotoRegular"/>
                <a:cs typeface="RobotoRegular"/>
              </a:rPr>
              <a:t>stone,</a:t>
            </a:r>
            <a:endParaRPr sz="3050">
              <a:latin typeface="RobotoRegular"/>
              <a:cs typeface="RobotoRegular"/>
            </a:endParaRPr>
          </a:p>
          <a:p>
            <a:pPr marL="1198245">
              <a:lnSpc>
                <a:spcPct val="100000"/>
              </a:lnSpc>
              <a:spcBef>
                <a:spcPts val="595"/>
              </a:spcBef>
            </a:pPr>
            <a:r>
              <a:rPr sz="3050" i="1" spc="-55" dirty="0">
                <a:latin typeface="RobotoRegular"/>
                <a:cs typeface="RobotoRegular"/>
              </a:rPr>
              <a:t>-prevent </a:t>
            </a:r>
            <a:r>
              <a:rPr sz="3050" i="1" spc="-40" dirty="0">
                <a:latin typeface="RobotoRegular"/>
                <a:cs typeface="RobotoRegular"/>
              </a:rPr>
              <a:t>destruction </a:t>
            </a:r>
            <a:r>
              <a:rPr sz="3050" i="1" spc="-60" dirty="0">
                <a:latin typeface="RobotoRegular"/>
                <a:cs typeface="RobotoRegular"/>
              </a:rPr>
              <a:t>of </a:t>
            </a:r>
            <a:r>
              <a:rPr sz="3050" i="1" spc="-30" dirty="0">
                <a:latin typeface="RobotoRegular"/>
                <a:cs typeface="RobotoRegular"/>
              </a:rPr>
              <a:t>the</a:t>
            </a:r>
            <a:r>
              <a:rPr sz="3050" i="1" spc="155" dirty="0">
                <a:latin typeface="RobotoRegular"/>
                <a:cs typeface="RobotoRegular"/>
              </a:rPr>
              <a:t> </a:t>
            </a:r>
            <a:r>
              <a:rPr sz="3050" i="1" spc="-50" dirty="0">
                <a:latin typeface="RobotoRegular"/>
                <a:cs typeface="RobotoRegular"/>
              </a:rPr>
              <a:t>nephron,</a:t>
            </a:r>
            <a:endParaRPr sz="3050">
              <a:latin typeface="RobotoRegular"/>
              <a:cs typeface="RobotoRegular"/>
            </a:endParaRPr>
          </a:p>
          <a:p>
            <a:pPr marL="1198245">
              <a:lnSpc>
                <a:spcPct val="100000"/>
              </a:lnSpc>
              <a:spcBef>
                <a:spcPts val="600"/>
              </a:spcBef>
            </a:pPr>
            <a:r>
              <a:rPr sz="3050" i="1" spc="-55" dirty="0">
                <a:latin typeface="RobotoRegular"/>
                <a:cs typeface="RobotoRegular"/>
              </a:rPr>
              <a:t>-control </a:t>
            </a:r>
            <a:r>
              <a:rPr sz="3050" i="1" spc="-35" dirty="0">
                <a:latin typeface="RobotoRegular"/>
                <a:cs typeface="RobotoRegular"/>
              </a:rPr>
              <a:t>infection</a:t>
            </a:r>
            <a:r>
              <a:rPr sz="3050" i="1" spc="135" dirty="0">
                <a:latin typeface="RobotoRegular"/>
                <a:cs typeface="RobotoRegular"/>
              </a:rPr>
              <a:t> </a:t>
            </a:r>
            <a:r>
              <a:rPr sz="3050" i="1" spc="-30" dirty="0">
                <a:latin typeface="RobotoRegular"/>
                <a:cs typeface="RobotoRegular"/>
              </a:rPr>
              <a:t>and</a:t>
            </a:r>
            <a:endParaRPr sz="3050">
              <a:latin typeface="RobotoRegular"/>
              <a:cs typeface="RobotoRegular"/>
            </a:endParaRPr>
          </a:p>
          <a:p>
            <a:pPr marL="1100455">
              <a:lnSpc>
                <a:spcPct val="100000"/>
              </a:lnSpc>
              <a:spcBef>
                <a:spcPts val="595"/>
              </a:spcBef>
            </a:pPr>
            <a:r>
              <a:rPr sz="3050" i="1" spc="-40" dirty="0">
                <a:latin typeface="RobotoRegular"/>
                <a:cs typeface="RobotoRegular"/>
              </a:rPr>
              <a:t>-relieve </a:t>
            </a:r>
            <a:r>
              <a:rPr sz="3050" i="1" spc="-30" dirty="0">
                <a:latin typeface="RobotoRegular"/>
                <a:cs typeface="RobotoRegular"/>
              </a:rPr>
              <a:t>any </a:t>
            </a:r>
            <a:r>
              <a:rPr sz="3050" i="1" spc="-40" dirty="0">
                <a:latin typeface="RobotoRegular"/>
                <a:cs typeface="RobotoRegular"/>
              </a:rPr>
              <a:t>obstruction </a:t>
            </a:r>
            <a:r>
              <a:rPr sz="3050" i="1" spc="-50" dirty="0">
                <a:latin typeface="RobotoRegular"/>
                <a:cs typeface="RobotoRegular"/>
              </a:rPr>
              <a:t>present</a:t>
            </a:r>
            <a:r>
              <a:rPr sz="3050" i="1" spc="100" dirty="0">
                <a:latin typeface="RobotoRegular"/>
                <a:cs typeface="RobotoRegular"/>
              </a:rPr>
              <a:t> </a:t>
            </a:r>
            <a:r>
              <a:rPr sz="2950" spc="5" dirty="0">
                <a:latin typeface="RobotoRegular"/>
                <a:cs typeface="RobotoRegular"/>
              </a:rPr>
              <a:t>.</a:t>
            </a:r>
            <a:endParaRPr sz="2950">
              <a:latin typeface="RobotoRegular"/>
              <a:cs typeface="RobotoRegular"/>
            </a:endParaRPr>
          </a:p>
          <a:p>
            <a:pPr marL="250190" marR="227329" indent="-238125" algn="just">
              <a:lnSpc>
                <a:spcPts val="3200"/>
              </a:lnSpc>
              <a:spcBef>
                <a:spcPts val="1090"/>
              </a:spcBef>
              <a:buChar char="•"/>
              <a:tabLst>
                <a:tab pos="250825" algn="l"/>
              </a:tabLst>
            </a:pPr>
            <a:r>
              <a:rPr sz="2950" spc="15" dirty="0">
                <a:latin typeface="RobotoRegular"/>
                <a:cs typeface="RobotoRegular"/>
              </a:rPr>
              <a:t>Opiod </a:t>
            </a:r>
            <a:r>
              <a:rPr sz="2950" spc="20" dirty="0">
                <a:latin typeface="RobotoRegular"/>
                <a:cs typeface="RobotoRegular"/>
              </a:rPr>
              <a:t>analgesics </a:t>
            </a:r>
            <a:r>
              <a:rPr sz="2950" spc="-20" dirty="0">
                <a:latin typeface="RobotoRegular"/>
                <a:cs typeface="RobotoRegular"/>
              </a:rPr>
              <a:t>for </a:t>
            </a:r>
            <a:r>
              <a:rPr sz="2950" spc="10" dirty="0">
                <a:latin typeface="RobotoRegular"/>
                <a:cs typeface="RobotoRegular"/>
              </a:rPr>
              <a:t>excruciating </a:t>
            </a:r>
            <a:r>
              <a:rPr sz="2950" spc="25" dirty="0">
                <a:latin typeface="RobotoRegular"/>
                <a:cs typeface="RobotoRegular"/>
              </a:rPr>
              <a:t>pain and </a:t>
            </a:r>
            <a:r>
              <a:rPr sz="2950" spc="-10" dirty="0">
                <a:latin typeface="RobotoRegular"/>
                <a:cs typeface="RobotoRegular"/>
              </a:rPr>
              <a:t>NSAID’s </a:t>
            </a:r>
            <a:r>
              <a:rPr sz="2950" spc="15" dirty="0">
                <a:latin typeface="RobotoRegular"/>
                <a:cs typeface="RobotoRegular"/>
              </a:rPr>
              <a:t>to  </a:t>
            </a:r>
            <a:r>
              <a:rPr sz="2950" spc="10" dirty="0">
                <a:latin typeface="RobotoRegular"/>
                <a:cs typeface="RobotoRegular"/>
              </a:rPr>
              <a:t>relieve </a:t>
            </a:r>
            <a:r>
              <a:rPr sz="2950" spc="25" dirty="0">
                <a:latin typeface="RobotoRegular"/>
                <a:cs typeface="RobotoRegular"/>
              </a:rPr>
              <a:t>pain and </a:t>
            </a:r>
            <a:r>
              <a:rPr sz="2950" spc="-5" dirty="0">
                <a:latin typeface="RobotoRegular"/>
                <a:cs typeface="RobotoRegular"/>
              </a:rPr>
              <a:t>reduce</a:t>
            </a:r>
            <a:r>
              <a:rPr sz="2950" spc="10" dirty="0">
                <a:latin typeface="RobotoRegular"/>
                <a:cs typeface="RobotoRegular"/>
              </a:rPr>
              <a:t> </a:t>
            </a:r>
            <a:r>
              <a:rPr sz="2950" spc="15" dirty="0">
                <a:latin typeface="RobotoRegular"/>
                <a:cs typeface="RobotoRegular"/>
              </a:rPr>
              <a:t>swelling.</a:t>
            </a:r>
            <a:endParaRPr sz="2950">
              <a:latin typeface="RobotoRegular"/>
              <a:cs typeface="RobotoRegular"/>
            </a:endParaRPr>
          </a:p>
          <a:p>
            <a:pPr marL="250190" indent="-238125" algn="just">
              <a:lnSpc>
                <a:spcPct val="100000"/>
              </a:lnSpc>
              <a:spcBef>
                <a:spcPts val="660"/>
              </a:spcBef>
              <a:buChar char="•"/>
              <a:tabLst>
                <a:tab pos="250825" algn="l"/>
              </a:tabLst>
            </a:pPr>
            <a:r>
              <a:rPr sz="2950" spc="-15" dirty="0">
                <a:latin typeface="RobotoRegular"/>
                <a:cs typeface="RobotoRegular"/>
              </a:rPr>
              <a:t>Hot </a:t>
            </a:r>
            <a:r>
              <a:rPr sz="2950" spc="20" dirty="0">
                <a:latin typeface="RobotoRegular"/>
                <a:cs typeface="RobotoRegular"/>
              </a:rPr>
              <a:t>baths </a:t>
            </a:r>
            <a:r>
              <a:rPr sz="2950" spc="25" dirty="0">
                <a:latin typeface="RobotoRegular"/>
                <a:cs typeface="RobotoRegular"/>
              </a:rPr>
              <a:t>and </a:t>
            </a:r>
            <a:r>
              <a:rPr sz="2950" spc="20" dirty="0">
                <a:latin typeface="RobotoRegular"/>
                <a:cs typeface="RobotoRegular"/>
              </a:rPr>
              <a:t>moist </a:t>
            </a:r>
            <a:r>
              <a:rPr sz="2950" spc="10" dirty="0">
                <a:latin typeface="RobotoRegular"/>
                <a:cs typeface="RobotoRegular"/>
              </a:rPr>
              <a:t>heat </a:t>
            </a:r>
            <a:r>
              <a:rPr sz="2950" spc="15" dirty="0">
                <a:latin typeface="RobotoRegular"/>
                <a:cs typeface="RobotoRegular"/>
              </a:rPr>
              <a:t>to </a:t>
            </a:r>
            <a:r>
              <a:rPr sz="2950" spc="10" dirty="0">
                <a:latin typeface="RobotoRegular"/>
                <a:cs typeface="RobotoRegular"/>
              </a:rPr>
              <a:t>ﬂank areas </a:t>
            </a:r>
            <a:r>
              <a:rPr sz="2950" spc="15" dirty="0">
                <a:latin typeface="RobotoRegular"/>
                <a:cs typeface="RobotoRegular"/>
              </a:rPr>
              <a:t>to </a:t>
            </a:r>
            <a:r>
              <a:rPr sz="2950" spc="10" dirty="0">
                <a:latin typeface="RobotoRegular"/>
                <a:cs typeface="RobotoRegular"/>
              </a:rPr>
              <a:t>relieve</a:t>
            </a:r>
            <a:r>
              <a:rPr sz="2950" spc="240" dirty="0">
                <a:latin typeface="RobotoRegular"/>
                <a:cs typeface="RobotoRegular"/>
              </a:rPr>
              <a:t> </a:t>
            </a:r>
            <a:r>
              <a:rPr sz="2950" spc="20" dirty="0">
                <a:latin typeface="RobotoRegular"/>
                <a:cs typeface="RobotoRegular"/>
              </a:rPr>
              <a:t>pain.</a:t>
            </a:r>
            <a:endParaRPr sz="2950">
              <a:latin typeface="RobotoRegular"/>
              <a:cs typeface="RobotoRegular"/>
            </a:endParaRPr>
          </a:p>
          <a:p>
            <a:pPr marL="250190" marR="5080" indent="-238125" algn="just">
              <a:lnSpc>
                <a:spcPts val="3200"/>
              </a:lnSpc>
              <a:spcBef>
                <a:spcPts val="1110"/>
              </a:spcBef>
              <a:buChar char="•"/>
              <a:tabLst>
                <a:tab pos="250825" algn="l"/>
              </a:tabLst>
            </a:pPr>
            <a:r>
              <a:rPr sz="2950" spc="-10" dirty="0">
                <a:latin typeface="RobotoRegular"/>
                <a:cs typeface="RobotoRegular"/>
              </a:rPr>
              <a:t>Encourage </a:t>
            </a:r>
            <a:r>
              <a:rPr sz="2950" spc="10" dirty="0">
                <a:latin typeface="RobotoRegular"/>
                <a:cs typeface="RobotoRegular"/>
              </a:rPr>
              <a:t>ﬂuids </a:t>
            </a:r>
            <a:r>
              <a:rPr sz="2950" spc="25" dirty="0">
                <a:latin typeface="RobotoRegular"/>
                <a:cs typeface="RobotoRegular"/>
              </a:rPr>
              <a:t>as this </a:t>
            </a:r>
            <a:r>
              <a:rPr sz="2950" spc="10" dirty="0">
                <a:latin typeface="RobotoRegular"/>
                <a:cs typeface="RobotoRegular"/>
              </a:rPr>
              <a:t>increases </a:t>
            </a:r>
            <a:r>
              <a:rPr sz="2950" spc="15" dirty="0">
                <a:latin typeface="RobotoRegular"/>
                <a:cs typeface="RobotoRegular"/>
              </a:rPr>
              <a:t>hydrostatic </a:t>
            </a:r>
            <a:r>
              <a:rPr sz="2950" dirty="0">
                <a:latin typeface="RobotoRegular"/>
                <a:cs typeface="RobotoRegular"/>
              </a:rPr>
              <a:t>pressure  </a:t>
            </a:r>
            <a:r>
              <a:rPr sz="2950" spc="10" dirty="0">
                <a:latin typeface="RobotoRegular"/>
                <a:cs typeface="RobotoRegular"/>
              </a:rPr>
              <a:t>behind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dirty="0">
                <a:latin typeface="RobotoRegular"/>
                <a:cs typeface="RobotoRegular"/>
              </a:rPr>
              <a:t>stone, </a:t>
            </a:r>
            <a:r>
              <a:rPr sz="2950" spc="25" dirty="0">
                <a:latin typeface="RobotoRegular"/>
                <a:cs typeface="RobotoRegular"/>
              </a:rPr>
              <a:t>assisting </a:t>
            </a:r>
            <a:r>
              <a:rPr sz="2950" spc="30" dirty="0">
                <a:latin typeface="RobotoRegular"/>
                <a:cs typeface="RobotoRegular"/>
              </a:rPr>
              <a:t>it in its </a:t>
            </a:r>
            <a:r>
              <a:rPr sz="2950" spc="-5" dirty="0">
                <a:latin typeface="RobotoRegular"/>
                <a:cs typeface="RobotoRegular"/>
              </a:rPr>
              <a:t>downward </a:t>
            </a:r>
            <a:r>
              <a:rPr sz="2950" spc="10" dirty="0">
                <a:latin typeface="RobotoRegular"/>
                <a:cs typeface="RobotoRegular"/>
              </a:rPr>
              <a:t>passage(  </a:t>
            </a:r>
            <a:r>
              <a:rPr sz="2950" spc="35" dirty="0">
                <a:latin typeface="RobotoRegular"/>
                <a:cs typeface="RobotoRegular"/>
              </a:rPr>
              <a:t>aim </a:t>
            </a:r>
            <a:r>
              <a:rPr sz="2950" spc="-20" dirty="0">
                <a:latin typeface="RobotoRegular"/>
                <a:cs typeface="RobotoRegular"/>
              </a:rPr>
              <a:t>for </a:t>
            </a:r>
            <a:r>
              <a:rPr sz="2950" spc="20" dirty="0">
                <a:latin typeface="RobotoRegular"/>
                <a:cs typeface="RobotoRegular"/>
              </a:rPr>
              <a:t>urine </a:t>
            </a:r>
            <a:r>
              <a:rPr sz="2950" spc="5" dirty="0">
                <a:latin typeface="RobotoRegular"/>
                <a:cs typeface="RobotoRegular"/>
              </a:rPr>
              <a:t>output </a:t>
            </a:r>
            <a:r>
              <a:rPr sz="2950" spc="10" dirty="0">
                <a:latin typeface="RobotoRegular"/>
                <a:cs typeface="RobotoRegular"/>
              </a:rPr>
              <a:t>≥ </a:t>
            </a:r>
            <a:r>
              <a:rPr sz="2950" spc="15" dirty="0">
                <a:latin typeface="RobotoRegular"/>
                <a:cs typeface="RobotoRegular"/>
              </a:rPr>
              <a:t>2</a:t>
            </a:r>
            <a:r>
              <a:rPr sz="2950" spc="140" dirty="0">
                <a:latin typeface="RobotoRegular"/>
                <a:cs typeface="RobotoRegular"/>
              </a:rPr>
              <a:t> </a:t>
            </a:r>
            <a:r>
              <a:rPr sz="2950" spc="25" dirty="0">
                <a:latin typeface="RobotoRegular"/>
                <a:cs typeface="RobotoRegular"/>
              </a:rPr>
              <a:t>l/day).</a:t>
            </a:r>
            <a:endParaRPr sz="29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196" y="150743"/>
            <a:ext cx="4438015" cy="462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850" u="heavy" spc="5" dirty="0">
                <a:uFill>
                  <a:solidFill>
                    <a:srgbClr val="000000"/>
                  </a:solidFill>
                </a:uFill>
              </a:rPr>
              <a:t>SURGICAL</a:t>
            </a:r>
            <a:r>
              <a:rPr sz="2850" u="heavy" spc="-7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50" u="heavy" spc="30" dirty="0">
                <a:uFill>
                  <a:solidFill>
                    <a:srgbClr val="000000"/>
                  </a:solidFill>
                </a:uFill>
              </a:rPr>
              <a:t>MANAGEMENT:</a:t>
            </a:r>
            <a:endParaRPr sz="2850"/>
          </a:p>
        </p:txBody>
      </p:sp>
      <p:sp>
        <p:nvSpPr>
          <p:cNvPr id="3" name="object 3"/>
          <p:cNvSpPr txBox="1"/>
          <p:nvPr/>
        </p:nvSpPr>
        <p:spPr>
          <a:xfrm>
            <a:off x="278083" y="406626"/>
            <a:ext cx="9547860" cy="678307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554355" marR="97155" indent="-504190">
              <a:lnSpc>
                <a:spcPct val="82200"/>
              </a:lnSpc>
              <a:spcBef>
                <a:spcPts val="1135"/>
              </a:spcBef>
              <a:buSzPct val="58762"/>
              <a:buAutoNum type="arabicPeriod"/>
              <a:tabLst>
                <a:tab pos="519430" algn="l"/>
                <a:tab pos="520065" algn="l"/>
              </a:tabLst>
            </a:pPr>
            <a:r>
              <a:rPr sz="7275" spc="-82" baseline="-26918" dirty="0">
                <a:latin typeface="RobotoRegular"/>
                <a:cs typeface="RobotoRegular"/>
              </a:rPr>
              <a:t>.</a:t>
            </a:r>
            <a:r>
              <a:rPr sz="2850" spc="-55" dirty="0">
                <a:latin typeface="RobotoRegular"/>
                <a:cs typeface="RobotoRegular"/>
              </a:rPr>
              <a:t>Ureteroscopy- </a:t>
            </a:r>
            <a:r>
              <a:rPr sz="2850" spc="5" dirty="0">
                <a:latin typeface="RobotoRegular"/>
                <a:cs typeface="RobotoRegular"/>
              </a:rPr>
              <a:t>involves </a:t>
            </a:r>
            <a:r>
              <a:rPr sz="2850" spc="-25" dirty="0">
                <a:latin typeface="RobotoRegular"/>
                <a:cs typeface="RobotoRegular"/>
              </a:rPr>
              <a:t>visualising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5" dirty="0">
                <a:latin typeface="RobotoRegular"/>
                <a:cs typeface="RobotoRegular"/>
              </a:rPr>
              <a:t>stone, inserting</a:t>
            </a:r>
            <a:r>
              <a:rPr sz="2850" spc="-175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a  </a:t>
            </a:r>
            <a:r>
              <a:rPr sz="2850" spc="20" dirty="0">
                <a:latin typeface="RobotoRegular"/>
                <a:cs typeface="RobotoRegular"/>
              </a:rPr>
              <a:t>ureteroscope </a:t>
            </a:r>
            <a:r>
              <a:rPr sz="2850" spc="-5" dirty="0">
                <a:latin typeface="RobotoRegular"/>
                <a:cs typeface="RobotoRegular"/>
              </a:rPr>
              <a:t>into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15" dirty="0">
                <a:latin typeface="RobotoRegular"/>
                <a:cs typeface="RobotoRegular"/>
              </a:rPr>
              <a:t>ureter then </a:t>
            </a:r>
            <a:r>
              <a:rPr sz="2850" spc="5" dirty="0">
                <a:latin typeface="RobotoRegular"/>
                <a:cs typeface="RobotoRegular"/>
              </a:rPr>
              <a:t>inserting a </a:t>
            </a:r>
            <a:r>
              <a:rPr sz="2850" spc="-15" dirty="0">
                <a:latin typeface="RobotoRegular"/>
                <a:cs typeface="RobotoRegular"/>
              </a:rPr>
              <a:t>laser </a:t>
            </a:r>
            <a:r>
              <a:rPr sz="2850" spc="10" dirty="0">
                <a:latin typeface="RobotoRegular"/>
                <a:cs typeface="RobotoRegular"/>
              </a:rPr>
              <a:t>or  </a:t>
            </a:r>
            <a:r>
              <a:rPr sz="2850" spc="-20" dirty="0">
                <a:latin typeface="RobotoRegular"/>
                <a:cs typeface="RobotoRegular"/>
              </a:rPr>
              <a:t>ultrasound </a:t>
            </a:r>
            <a:r>
              <a:rPr sz="2850" spc="20" dirty="0">
                <a:latin typeface="RobotoRegular"/>
                <a:cs typeface="RobotoRegular"/>
              </a:rPr>
              <a:t>device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-5" dirty="0">
                <a:latin typeface="RobotoRegular"/>
                <a:cs typeface="RobotoRegular"/>
              </a:rPr>
              <a:t>fragment </a:t>
            </a:r>
            <a:r>
              <a:rPr sz="2850" spc="10" dirty="0">
                <a:latin typeface="RobotoRegular"/>
                <a:cs typeface="RobotoRegular"/>
              </a:rPr>
              <a:t>the</a:t>
            </a:r>
            <a:r>
              <a:rPr sz="2850" spc="-105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stone.</a:t>
            </a:r>
            <a:endParaRPr sz="2850">
              <a:latin typeface="RobotoRegular"/>
              <a:cs typeface="RobotoRegular"/>
            </a:endParaRPr>
          </a:p>
          <a:p>
            <a:pPr marL="554355" marR="275590" indent="-504190">
              <a:lnSpc>
                <a:spcPts val="2970"/>
              </a:lnSpc>
              <a:spcBef>
                <a:spcPts val="1050"/>
              </a:spcBef>
              <a:buAutoNum type="arabicPeriod"/>
              <a:tabLst>
                <a:tab pos="554355" algn="l"/>
                <a:tab pos="554990" algn="l"/>
              </a:tabLst>
            </a:pPr>
            <a:r>
              <a:rPr sz="2850" spc="15" dirty="0">
                <a:latin typeface="RobotoRegular"/>
                <a:cs typeface="RobotoRegular"/>
              </a:rPr>
              <a:t>Extracorporeal </a:t>
            </a:r>
            <a:r>
              <a:rPr sz="2850" dirty="0">
                <a:latin typeface="RobotoRegular"/>
                <a:cs typeface="RobotoRegular"/>
              </a:rPr>
              <a:t>shock </a:t>
            </a:r>
            <a:r>
              <a:rPr sz="2850" spc="25" dirty="0">
                <a:latin typeface="RobotoRegular"/>
                <a:cs typeface="RobotoRegular"/>
              </a:rPr>
              <a:t>wave </a:t>
            </a:r>
            <a:r>
              <a:rPr sz="2850" dirty="0">
                <a:latin typeface="RobotoRegular"/>
                <a:cs typeface="RobotoRegular"/>
              </a:rPr>
              <a:t>lithotripsy- non </a:t>
            </a:r>
            <a:r>
              <a:rPr sz="2850" spc="-10" dirty="0">
                <a:latin typeface="RobotoRegular"/>
                <a:cs typeface="RobotoRegular"/>
              </a:rPr>
              <a:t>invasive  </a:t>
            </a:r>
            <a:r>
              <a:rPr sz="2850" spc="-5" dirty="0">
                <a:latin typeface="RobotoRegular"/>
                <a:cs typeface="RobotoRegular"/>
              </a:rPr>
              <a:t>high </a:t>
            </a:r>
            <a:r>
              <a:rPr sz="2850" spc="15" dirty="0">
                <a:latin typeface="RobotoRegular"/>
                <a:cs typeface="RobotoRegular"/>
              </a:rPr>
              <a:t>energy </a:t>
            </a:r>
            <a:r>
              <a:rPr sz="2850" dirty="0">
                <a:latin typeface="RobotoRegular"/>
                <a:cs typeface="RobotoRegular"/>
              </a:rPr>
              <a:t>shock </a:t>
            </a:r>
            <a:r>
              <a:rPr sz="2850" spc="25" dirty="0">
                <a:latin typeface="RobotoRegular"/>
                <a:cs typeface="RobotoRegular"/>
              </a:rPr>
              <a:t>wave </a:t>
            </a:r>
            <a:r>
              <a:rPr sz="2850" spc="-15" dirty="0">
                <a:latin typeface="RobotoRegular"/>
                <a:cs typeface="RobotoRegular"/>
              </a:rPr>
              <a:t>is </a:t>
            </a:r>
            <a:r>
              <a:rPr sz="2850" spc="5" dirty="0">
                <a:latin typeface="RobotoRegular"/>
                <a:cs typeface="RobotoRegular"/>
              </a:rPr>
              <a:t>generated </a:t>
            </a:r>
            <a:r>
              <a:rPr sz="2850" spc="10" dirty="0">
                <a:latin typeface="RobotoRegular"/>
                <a:cs typeface="RobotoRegular"/>
              </a:rPr>
              <a:t>which</a:t>
            </a:r>
            <a:r>
              <a:rPr sz="2850" spc="-475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fragments 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dirty="0">
                <a:latin typeface="RobotoRegular"/>
                <a:cs typeface="RobotoRegular"/>
              </a:rPr>
              <a:t>stone </a:t>
            </a:r>
            <a:r>
              <a:rPr sz="2850" spc="-15" dirty="0">
                <a:latin typeface="RobotoRegular"/>
                <a:cs typeface="RobotoRegular"/>
              </a:rPr>
              <a:t>and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5" dirty="0">
                <a:latin typeface="RobotoRegular"/>
                <a:cs typeface="RobotoRegular"/>
              </a:rPr>
              <a:t>fragments are</a:t>
            </a:r>
            <a:r>
              <a:rPr sz="2850" spc="-225" dirty="0">
                <a:latin typeface="RobotoRegular"/>
                <a:cs typeface="RobotoRegular"/>
              </a:rPr>
              <a:t> </a:t>
            </a:r>
            <a:r>
              <a:rPr sz="2850" spc="20" dirty="0">
                <a:latin typeface="RobotoRegular"/>
                <a:cs typeface="RobotoRegular"/>
              </a:rPr>
              <a:t>voided.</a:t>
            </a:r>
            <a:endParaRPr sz="2850">
              <a:latin typeface="RobotoRegular"/>
              <a:cs typeface="RobotoRegular"/>
            </a:endParaRPr>
          </a:p>
          <a:p>
            <a:pPr marL="554355" marR="690245" indent="-504190">
              <a:lnSpc>
                <a:spcPts val="2970"/>
              </a:lnSpc>
              <a:spcBef>
                <a:spcPts val="1040"/>
              </a:spcBef>
              <a:buAutoNum type="arabicPeriod"/>
              <a:tabLst>
                <a:tab pos="554355" algn="l"/>
                <a:tab pos="554990" algn="l"/>
              </a:tabLst>
            </a:pPr>
            <a:r>
              <a:rPr sz="2850" spc="10" dirty="0">
                <a:latin typeface="RobotoRegular"/>
                <a:cs typeface="RobotoRegular"/>
              </a:rPr>
              <a:t>Nephrolithotomy- </a:t>
            </a:r>
            <a:r>
              <a:rPr sz="2850" spc="-15" dirty="0">
                <a:latin typeface="RobotoRegular"/>
                <a:cs typeface="RobotoRegular"/>
              </a:rPr>
              <a:t>incision </a:t>
            </a:r>
            <a:r>
              <a:rPr sz="2850" spc="-5" dirty="0">
                <a:latin typeface="RobotoRegular"/>
                <a:cs typeface="RobotoRegular"/>
              </a:rPr>
              <a:t>into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dirty="0">
                <a:latin typeface="RobotoRegular"/>
                <a:cs typeface="RobotoRegular"/>
              </a:rPr>
              <a:t>kidney </a:t>
            </a:r>
            <a:r>
              <a:rPr sz="2850" spc="30" dirty="0">
                <a:latin typeface="RobotoRegular"/>
                <a:cs typeface="RobotoRegular"/>
              </a:rPr>
              <a:t>to</a:t>
            </a:r>
            <a:r>
              <a:rPr sz="2850" spc="-280" dirty="0">
                <a:latin typeface="RobotoRegular"/>
                <a:cs typeface="RobotoRegular"/>
              </a:rPr>
              <a:t> </a:t>
            </a:r>
            <a:r>
              <a:rPr sz="2850" spc="25" dirty="0">
                <a:latin typeface="RobotoRegular"/>
                <a:cs typeface="RobotoRegular"/>
              </a:rPr>
              <a:t>remove  </a:t>
            </a:r>
            <a:r>
              <a:rPr sz="2850" spc="10" dirty="0">
                <a:latin typeface="RobotoRegular"/>
                <a:cs typeface="RobotoRegular"/>
              </a:rPr>
              <a:t>the</a:t>
            </a:r>
            <a:r>
              <a:rPr sz="2850" spc="-3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stones.</a:t>
            </a:r>
            <a:endParaRPr sz="2850">
              <a:latin typeface="RobotoRegular"/>
              <a:cs typeface="RobotoRegular"/>
            </a:endParaRPr>
          </a:p>
          <a:p>
            <a:pPr marL="554355" indent="-504190">
              <a:lnSpc>
                <a:spcPct val="100000"/>
              </a:lnSpc>
              <a:spcBef>
                <a:spcPts val="555"/>
              </a:spcBef>
              <a:buAutoNum type="arabicPeriod"/>
              <a:tabLst>
                <a:tab pos="554355" algn="l"/>
                <a:tab pos="554990" algn="l"/>
              </a:tabLst>
            </a:pPr>
            <a:r>
              <a:rPr sz="2850" dirty="0">
                <a:latin typeface="RobotoRegular"/>
                <a:cs typeface="RobotoRegular"/>
              </a:rPr>
              <a:t>Pyelolithotomy- </a:t>
            </a:r>
            <a:r>
              <a:rPr sz="2850" spc="20" dirty="0">
                <a:latin typeface="RobotoRegular"/>
                <a:cs typeface="RobotoRegular"/>
              </a:rPr>
              <a:t>removal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5" dirty="0">
                <a:latin typeface="RobotoRegular"/>
                <a:cs typeface="RobotoRegular"/>
              </a:rPr>
              <a:t>stones </a:t>
            </a:r>
            <a:r>
              <a:rPr sz="2850" spc="15" dirty="0">
                <a:latin typeface="RobotoRegular"/>
                <a:cs typeface="RobotoRegular"/>
              </a:rPr>
              <a:t>from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dirty="0">
                <a:latin typeface="RobotoRegular"/>
                <a:cs typeface="RobotoRegular"/>
              </a:rPr>
              <a:t>renal</a:t>
            </a:r>
            <a:r>
              <a:rPr sz="2850" spc="-484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pelvis.</a:t>
            </a:r>
            <a:endParaRPr sz="2850">
              <a:latin typeface="RobotoRegular"/>
              <a:cs typeface="RobotoRegular"/>
            </a:endParaRPr>
          </a:p>
          <a:p>
            <a:pPr marL="554355" indent="-50419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554355" algn="l"/>
                <a:tab pos="554990" algn="l"/>
              </a:tabLst>
            </a:pPr>
            <a:r>
              <a:rPr sz="2850" spc="15" dirty="0">
                <a:latin typeface="RobotoRegular"/>
                <a:cs typeface="RobotoRegular"/>
              </a:rPr>
              <a:t>Uretolithotomy- </a:t>
            </a:r>
            <a:r>
              <a:rPr sz="2850" spc="20" dirty="0">
                <a:latin typeface="RobotoRegular"/>
                <a:cs typeface="RobotoRegular"/>
              </a:rPr>
              <a:t>removal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5" dirty="0">
                <a:latin typeface="RobotoRegular"/>
                <a:cs typeface="RobotoRegular"/>
              </a:rPr>
              <a:t>stones </a:t>
            </a:r>
            <a:r>
              <a:rPr sz="2850" spc="15" dirty="0">
                <a:latin typeface="RobotoRegular"/>
                <a:cs typeface="RobotoRegular"/>
              </a:rPr>
              <a:t>from </a:t>
            </a:r>
            <a:r>
              <a:rPr sz="2850" spc="10" dirty="0">
                <a:latin typeface="RobotoRegular"/>
                <a:cs typeface="RobotoRegular"/>
              </a:rPr>
              <a:t>the</a:t>
            </a:r>
            <a:r>
              <a:rPr sz="2850" spc="-42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ureters.</a:t>
            </a:r>
            <a:endParaRPr sz="2850">
              <a:latin typeface="RobotoRegular"/>
              <a:cs typeface="RobotoRegular"/>
            </a:endParaRPr>
          </a:p>
          <a:p>
            <a:pPr marL="554355" marR="160020" indent="-504190">
              <a:lnSpc>
                <a:spcPts val="2970"/>
              </a:lnSpc>
              <a:spcBef>
                <a:spcPts val="1050"/>
              </a:spcBef>
              <a:buAutoNum type="arabicPeriod"/>
              <a:tabLst>
                <a:tab pos="554355" algn="l"/>
                <a:tab pos="554990" algn="l"/>
              </a:tabLst>
            </a:pPr>
            <a:r>
              <a:rPr sz="2850" spc="-5" dirty="0">
                <a:latin typeface="RobotoRegular"/>
                <a:cs typeface="RobotoRegular"/>
              </a:rPr>
              <a:t>Electrohydraulic </a:t>
            </a:r>
            <a:r>
              <a:rPr sz="2850" dirty="0">
                <a:latin typeface="RobotoRegular"/>
                <a:cs typeface="RobotoRegular"/>
              </a:rPr>
              <a:t>lithotripsy- </a:t>
            </a:r>
            <a:r>
              <a:rPr sz="2850" spc="15" dirty="0">
                <a:latin typeface="RobotoRegular"/>
                <a:cs typeface="RobotoRegular"/>
              </a:rPr>
              <a:t>electrical </a:t>
            </a:r>
            <a:r>
              <a:rPr sz="2850" spc="5" dirty="0">
                <a:latin typeface="RobotoRegular"/>
                <a:cs typeface="RobotoRegular"/>
              </a:rPr>
              <a:t>discharge </a:t>
            </a:r>
            <a:r>
              <a:rPr sz="2850" spc="-15" dirty="0">
                <a:latin typeface="RobotoRegular"/>
                <a:cs typeface="RobotoRegular"/>
              </a:rPr>
              <a:t>is</a:t>
            </a:r>
            <a:r>
              <a:rPr sz="2850" spc="-295" dirty="0">
                <a:latin typeface="RobotoRegular"/>
                <a:cs typeface="RobotoRegular"/>
              </a:rPr>
              <a:t> </a:t>
            </a:r>
            <a:r>
              <a:rPr sz="2850" spc="-10" dirty="0">
                <a:latin typeface="RobotoRegular"/>
                <a:cs typeface="RobotoRegular"/>
              </a:rPr>
              <a:t>used 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25" dirty="0">
                <a:latin typeface="RobotoRegular"/>
                <a:cs typeface="RobotoRegular"/>
              </a:rPr>
              <a:t>create </a:t>
            </a:r>
            <a:r>
              <a:rPr sz="2850" spc="-25" dirty="0">
                <a:latin typeface="RobotoRegular"/>
                <a:cs typeface="RobotoRegular"/>
              </a:rPr>
              <a:t>hydraulic </a:t>
            </a:r>
            <a:r>
              <a:rPr sz="2850" dirty="0">
                <a:latin typeface="RobotoRegular"/>
                <a:cs typeface="RobotoRegular"/>
              </a:rPr>
              <a:t>shock </a:t>
            </a:r>
            <a:r>
              <a:rPr sz="2850" spc="25" dirty="0">
                <a:latin typeface="RobotoRegular"/>
                <a:cs typeface="RobotoRegular"/>
              </a:rPr>
              <a:t>waves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20" dirty="0">
                <a:latin typeface="RobotoRegular"/>
                <a:cs typeface="RobotoRegular"/>
              </a:rPr>
              <a:t>break </a:t>
            </a:r>
            <a:r>
              <a:rPr sz="2850" spc="-15" dirty="0">
                <a:latin typeface="RobotoRegular"/>
                <a:cs typeface="RobotoRegular"/>
              </a:rPr>
              <a:t>up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dirty="0">
                <a:latin typeface="RobotoRegular"/>
                <a:cs typeface="RobotoRegular"/>
              </a:rPr>
              <a:t>stone  </a:t>
            </a:r>
            <a:r>
              <a:rPr sz="2850" spc="25" dirty="0">
                <a:latin typeface="RobotoRegular"/>
                <a:cs typeface="RobotoRegular"/>
              </a:rPr>
              <a:t>by </a:t>
            </a:r>
            <a:r>
              <a:rPr sz="2850" spc="-15" dirty="0">
                <a:latin typeface="RobotoRegular"/>
                <a:cs typeface="RobotoRegular"/>
              </a:rPr>
              <a:t>passing </a:t>
            </a:r>
            <a:r>
              <a:rPr sz="2850" spc="5" dirty="0">
                <a:latin typeface="RobotoRegular"/>
                <a:cs typeface="RobotoRegular"/>
              </a:rPr>
              <a:t>a </a:t>
            </a:r>
            <a:r>
              <a:rPr sz="2850" spc="30" dirty="0">
                <a:latin typeface="RobotoRegular"/>
                <a:cs typeface="RobotoRegular"/>
              </a:rPr>
              <a:t>probe </a:t>
            </a:r>
            <a:r>
              <a:rPr sz="2850" spc="10" dirty="0">
                <a:latin typeface="RobotoRegular"/>
                <a:cs typeface="RobotoRegular"/>
              </a:rPr>
              <a:t>through </a:t>
            </a:r>
            <a:r>
              <a:rPr sz="2850" spc="5" dirty="0">
                <a:latin typeface="RobotoRegular"/>
                <a:cs typeface="RobotoRegular"/>
              </a:rPr>
              <a:t>a</a:t>
            </a:r>
            <a:r>
              <a:rPr sz="2850" spc="-385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cystoscope.</a:t>
            </a:r>
            <a:endParaRPr sz="2850">
              <a:latin typeface="RobotoRegular"/>
              <a:cs typeface="RobotoRegular"/>
            </a:endParaRPr>
          </a:p>
          <a:p>
            <a:pPr marL="554355" marR="290830" indent="-504190">
              <a:lnSpc>
                <a:spcPts val="2970"/>
              </a:lnSpc>
              <a:spcBef>
                <a:spcPts val="1040"/>
              </a:spcBef>
              <a:buAutoNum type="arabicPeriod"/>
              <a:tabLst>
                <a:tab pos="554355" algn="l"/>
                <a:tab pos="554990" algn="l"/>
                <a:tab pos="2597150" algn="l"/>
              </a:tabLst>
            </a:pPr>
            <a:r>
              <a:rPr sz="2850" spc="-10" dirty="0">
                <a:latin typeface="RobotoRegular"/>
                <a:cs typeface="RobotoRegular"/>
              </a:rPr>
              <a:t>Chemolysis- </a:t>
            </a:r>
            <a:r>
              <a:rPr sz="2850" dirty="0">
                <a:latin typeface="RobotoRegular"/>
                <a:cs typeface="RobotoRegular"/>
              </a:rPr>
              <a:t>stone </a:t>
            </a:r>
            <a:r>
              <a:rPr sz="2850" spc="-5" dirty="0">
                <a:latin typeface="RobotoRegular"/>
                <a:cs typeface="RobotoRegular"/>
              </a:rPr>
              <a:t>dilution </a:t>
            </a:r>
            <a:r>
              <a:rPr sz="2850" spc="-30" dirty="0">
                <a:latin typeface="RobotoRegular"/>
                <a:cs typeface="RobotoRegular"/>
              </a:rPr>
              <a:t>using </a:t>
            </a:r>
            <a:r>
              <a:rPr sz="2850" spc="-20" dirty="0">
                <a:latin typeface="RobotoRegular"/>
                <a:cs typeface="RobotoRegular"/>
              </a:rPr>
              <a:t>infusions </a:t>
            </a:r>
            <a:r>
              <a:rPr sz="2850" spc="15" dirty="0">
                <a:latin typeface="RobotoRegular"/>
                <a:cs typeface="RobotoRegular"/>
              </a:rPr>
              <a:t>of</a:t>
            </a:r>
            <a:r>
              <a:rPr sz="2850" spc="-26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chemical  </a:t>
            </a:r>
            <a:r>
              <a:rPr sz="2850" spc="-5" dirty="0">
                <a:latin typeface="RobotoRegular"/>
                <a:cs typeface="RobotoRegular"/>
              </a:rPr>
              <a:t>solution</a:t>
            </a:r>
            <a:r>
              <a:rPr sz="2850" spc="-80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e.g	</a:t>
            </a:r>
            <a:r>
              <a:rPr sz="2850" spc="-15" dirty="0">
                <a:latin typeface="RobotoRegular"/>
                <a:cs typeface="RobotoRegular"/>
              </a:rPr>
              <a:t>alkylating </a:t>
            </a:r>
            <a:r>
              <a:rPr sz="2850" spc="15" dirty="0">
                <a:latin typeface="RobotoRegular"/>
                <a:cs typeface="RobotoRegular"/>
              </a:rPr>
              <a:t>agents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-5" dirty="0">
                <a:latin typeface="RobotoRegular"/>
                <a:cs typeface="RobotoRegular"/>
              </a:rPr>
              <a:t>dissolve </a:t>
            </a:r>
            <a:r>
              <a:rPr sz="2850" spc="10" dirty="0">
                <a:latin typeface="RobotoRegular"/>
                <a:cs typeface="RobotoRegular"/>
              </a:rPr>
              <a:t>the</a:t>
            </a:r>
            <a:r>
              <a:rPr sz="2850" spc="-225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stone.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65" y="703175"/>
            <a:ext cx="1879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dirty="0">
                <a:latin typeface="RobotoRegular"/>
                <a:cs typeface="RobotoRegular"/>
              </a:rPr>
              <a:t>.</a:t>
            </a:r>
            <a:endParaRPr sz="4850">
              <a:latin typeface="RobotoRegular"/>
              <a:cs typeface="RobotoRegular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33" y="0"/>
            <a:ext cx="10075545" cy="7556500"/>
            <a:chOff x="4233" y="0"/>
            <a:chExt cx="10075545" cy="7556500"/>
          </a:xfrm>
        </p:grpSpPr>
        <p:sp>
          <p:nvSpPr>
            <p:cNvPr id="4" name="object 4"/>
            <p:cNvSpPr/>
            <p:nvPr/>
          </p:nvSpPr>
          <p:spPr>
            <a:xfrm>
              <a:off x="4233" y="0"/>
              <a:ext cx="10075329" cy="7556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5450" y="7048500"/>
              <a:ext cx="1612900" cy="304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156" y="311950"/>
            <a:ext cx="7941309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2100" indent="-280035">
              <a:lnSpc>
                <a:spcPct val="100000"/>
              </a:lnSpc>
              <a:spcBef>
                <a:spcPts val="125"/>
              </a:spcBef>
              <a:buChar char="•"/>
              <a:tabLst>
                <a:tab pos="292735" algn="l"/>
              </a:tabLst>
            </a:pPr>
            <a:r>
              <a:rPr sz="3500" spc="15" dirty="0">
                <a:latin typeface="RobotoRegular"/>
                <a:cs typeface="RobotoRegular"/>
              </a:rPr>
              <a:t>Provide </a:t>
            </a:r>
            <a:r>
              <a:rPr sz="3500" spc="10" dirty="0">
                <a:latin typeface="RobotoRegular"/>
                <a:cs typeface="RobotoRegular"/>
              </a:rPr>
              <a:t>modiﬁed </a:t>
            </a:r>
            <a:r>
              <a:rPr sz="3500" dirty="0">
                <a:latin typeface="RobotoRegular"/>
                <a:cs typeface="RobotoRegular"/>
              </a:rPr>
              <a:t>diet, </a:t>
            </a:r>
            <a:r>
              <a:rPr sz="3500" spc="20" dirty="0">
                <a:latin typeface="RobotoRegular"/>
                <a:cs typeface="RobotoRegular"/>
              </a:rPr>
              <a:t>depending</a:t>
            </a:r>
            <a:r>
              <a:rPr sz="3500" spc="-25" dirty="0">
                <a:latin typeface="RobotoRegular"/>
                <a:cs typeface="RobotoRegular"/>
              </a:rPr>
              <a:t> </a:t>
            </a:r>
            <a:r>
              <a:rPr sz="3500" spc="15" dirty="0">
                <a:latin typeface="RobotoRegular"/>
                <a:cs typeface="RobotoRegular"/>
              </a:rPr>
              <a:t>upon</a:t>
            </a:r>
            <a:endParaRPr sz="350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626" y="619806"/>
            <a:ext cx="812355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500" spc="-204" dirty="0"/>
              <a:t>s</a:t>
            </a:r>
            <a:r>
              <a:rPr sz="7275" spc="-307" baseline="-7445" dirty="0"/>
              <a:t>.</a:t>
            </a:r>
            <a:r>
              <a:rPr sz="3500" spc="-204" dirty="0"/>
              <a:t>tone </a:t>
            </a:r>
            <a:r>
              <a:rPr sz="3500" spc="20" dirty="0"/>
              <a:t>consistency: Calcium, </a:t>
            </a:r>
            <a:r>
              <a:rPr sz="3500" spc="-5" dirty="0"/>
              <a:t>Oxalate</a:t>
            </a:r>
            <a:r>
              <a:rPr sz="3500" spc="210" dirty="0"/>
              <a:t> </a:t>
            </a:r>
            <a:r>
              <a:rPr sz="3500" spc="10" dirty="0"/>
              <a:t>and</a:t>
            </a: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652026" y="1263507"/>
            <a:ext cx="8898890" cy="4380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3975"/>
              </a:lnSpc>
              <a:spcBef>
                <a:spcPts val="125"/>
              </a:spcBef>
            </a:pPr>
            <a:r>
              <a:rPr sz="3500" spc="25" dirty="0">
                <a:latin typeface="RobotoRegular"/>
                <a:cs typeface="RobotoRegular"/>
              </a:rPr>
              <a:t>Uric </a:t>
            </a:r>
            <a:r>
              <a:rPr sz="3500" spc="10" dirty="0">
                <a:latin typeface="RobotoRegular"/>
                <a:cs typeface="RobotoRegular"/>
              </a:rPr>
              <a:t>acid</a:t>
            </a:r>
            <a:r>
              <a:rPr sz="3500" spc="15" dirty="0">
                <a:latin typeface="RobotoRegular"/>
                <a:cs typeface="RobotoRegular"/>
              </a:rPr>
              <a:t> </a:t>
            </a:r>
            <a:r>
              <a:rPr sz="3500" spc="20" dirty="0">
                <a:latin typeface="RobotoRegular"/>
                <a:cs typeface="RobotoRegular"/>
              </a:rPr>
              <a:t>stones;</a:t>
            </a:r>
            <a:endParaRPr sz="3500">
              <a:latin typeface="RobotoRegular"/>
              <a:cs typeface="RobotoRegular"/>
            </a:endParaRPr>
          </a:p>
          <a:p>
            <a:pPr marL="418465" marR="645795" indent="-280035">
              <a:lnSpc>
                <a:spcPts val="3860"/>
              </a:lnSpc>
              <a:spcBef>
                <a:spcPts val="285"/>
              </a:spcBef>
              <a:tabLst>
                <a:tab pos="3818254" algn="l"/>
              </a:tabLst>
            </a:pPr>
            <a:r>
              <a:rPr sz="3500" spc="-135" dirty="0">
                <a:solidFill>
                  <a:srgbClr val="36AECE"/>
                </a:solidFill>
                <a:latin typeface="Wingdings"/>
                <a:cs typeface="Wingdings"/>
              </a:rPr>
              <a:t></a:t>
            </a:r>
            <a:r>
              <a:rPr sz="3600" i="1" spc="-135" dirty="0">
                <a:latin typeface="RobotoRegular"/>
                <a:cs typeface="RobotoRegular"/>
              </a:rPr>
              <a:t>Calcium</a:t>
            </a:r>
            <a:r>
              <a:rPr sz="3600" i="1" spc="-15" dirty="0">
                <a:latin typeface="RobotoRegular"/>
                <a:cs typeface="RobotoRegular"/>
              </a:rPr>
              <a:t> </a:t>
            </a:r>
            <a:r>
              <a:rPr sz="3600" i="1" spc="-30" dirty="0">
                <a:latin typeface="RobotoRegular"/>
                <a:cs typeface="RobotoRegular"/>
              </a:rPr>
              <a:t>stones:	</a:t>
            </a:r>
            <a:r>
              <a:rPr sz="3500" spc="20" dirty="0">
                <a:latin typeface="RobotoRegular"/>
                <a:cs typeface="RobotoRegular"/>
              </a:rPr>
              <a:t>limit </a:t>
            </a:r>
            <a:r>
              <a:rPr sz="3600" spc="35" dirty="0">
                <a:latin typeface="RobotoRegular"/>
                <a:cs typeface="RobotoRegular"/>
              </a:rPr>
              <a:t>milk/dairy  </a:t>
            </a:r>
            <a:r>
              <a:rPr sz="3600" spc="20" dirty="0">
                <a:latin typeface="RobotoRegular"/>
                <a:cs typeface="RobotoRegular"/>
              </a:rPr>
              <a:t>products; </a:t>
            </a:r>
            <a:r>
              <a:rPr sz="3600" spc="25" dirty="0">
                <a:latin typeface="RobotoRegular"/>
                <a:cs typeface="RobotoRegular"/>
              </a:rPr>
              <a:t>provide </a:t>
            </a:r>
            <a:r>
              <a:rPr sz="3600" spc="35" dirty="0">
                <a:latin typeface="RobotoRegular"/>
                <a:cs typeface="RobotoRegular"/>
              </a:rPr>
              <a:t>diet </a:t>
            </a:r>
            <a:r>
              <a:rPr sz="3600" spc="25" dirty="0">
                <a:latin typeface="RobotoRegular"/>
                <a:cs typeface="RobotoRegular"/>
              </a:rPr>
              <a:t>to </a:t>
            </a:r>
            <a:r>
              <a:rPr sz="3600" spc="5" dirty="0">
                <a:latin typeface="RobotoRegular"/>
                <a:cs typeface="RobotoRegular"/>
              </a:rPr>
              <a:t>acidify </a:t>
            </a:r>
            <a:r>
              <a:rPr sz="3600" dirty="0">
                <a:latin typeface="RobotoRegular"/>
                <a:cs typeface="RobotoRegular"/>
              </a:rPr>
              <a:t>urine  (cranberry </a:t>
            </a:r>
            <a:r>
              <a:rPr sz="3600" spc="20" dirty="0">
                <a:latin typeface="RobotoRegular"/>
                <a:cs typeface="RobotoRegular"/>
              </a:rPr>
              <a:t>or </a:t>
            </a:r>
            <a:r>
              <a:rPr sz="3600" spc="10" dirty="0">
                <a:latin typeface="RobotoRegular"/>
                <a:cs typeface="RobotoRegular"/>
              </a:rPr>
              <a:t>prune juice, </a:t>
            </a:r>
            <a:r>
              <a:rPr sz="3600" spc="35" dirty="0">
                <a:latin typeface="RobotoRegular"/>
                <a:cs typeface="RobotoRegular"/>
              </a:rPr>
              <a:t>meat, </a:t>
            </a:r>
            <a:r>
              <a:rPr sz="3600" spc="45" dirty="0">
                <a:latin typeface="RobotoRegular"/>
                <a:cs typeface="RobotoRegular"/>
              </a:rPr>
              <a:t>eggs,  </a:t>
            </a:r>
            <a:r>
              <a:rPr sz="3600" spc="-5" dirty="0">
                <a:latin typeface="RobotoRegular"/>
                <a:cs typeface="RobotoRegular"/>
              </a:rPr>
              <a:t>poultry, </a:t>
            </a:r>
            <a:r>
              <a:rPr sz="3600" dirty="0">
                <a:latin typeface="RobotoRegular"/>
                <a:cs typeface="RobotoRegular"/>
              </a:rPr>
              <a:t>ﬁsh, </a:t>
            </a:r>
            <a:r>
              <a:rPr sz="3600" spc="20" dirty="0">
                <a:latin typeface="RobotoRegular"/>
                <a:cs typeface="RobotoRegular"/>
              </a:rPr>
              <a:t>grapes, </a:t>
            </a:r>
            <a:r>
              <a:rPr sz="3600" spc="10" dirty="0">
                <a:latin typeface="RobotoRegular"/>
                <a:cs typeface="RobotoRegular"/>
              </a:rPr>
              <a:t>and </a:t>
            </a:r>
            <a:r>
              <a:rPr sz="3600" spc="20" dirty="0">
                <a:latin typeface="RobotoRegular"/>
                <a:cs typeface="RobotoRegular"/>
              </a:rPr>
              <a:t>whole</a:t>
            </a:r>
            <a:r>
              <a:rPr sz="3600" spc="160" dirty="0">
                <a:latin typeface="RobotoRegular"/>
                <a:cs typeface="RobotoRegular"/>
              </a:rPr>
              <a:t> </a:t>
            </a:r>
            <a:r>
              <a:rPr sz="3600" spc="-5" dirty="0">
                <a:latin typeface="RobotoRegular"/>
                <a:cs typeface="RobotoRegular"/>
              </a:rPr>
              <a:t>grains)</a:t>
            </a:r>
            <a:endParaRPr sz="3600">
              <a:latin typeface="RobotoRegular"/>
              <a:cs typeface="RobotoRegular"/>
            </a:endParaRPr>
          </a:p>
          <a:p>
            <a:pPr marL="418465" marR="5080" indent="-280035">
              <a:lnSpc>
                <a:spcPts val="3640"/>
              </a:lnSpc>
              <a:spcBef>
                <a:spcPts val="60"/>
              </a:spcBef>
            </a:pPr>
            <a:r>
              <a:rPr sz="3500" spc="-155" dirty="0">
                <a:solidFill>
                  <a:srgbClr val="36AECE"/>
                </a:solidFill>
                <a:latin typeface="Wingdings"/>
                <a:cs typeface="Wingdings"/>
              </a:rPr>
              <a:t></a:t>
            </a:r>
            <a:r>
              <a:rPr sz="3600" i="1" spc="-155" dirty="0">
                <a:latin typeface="RobotoRegular"/>
                <a:cs typeface="RobotoRegular"/>
              </a:rPr>
              <a:t>Oxalate </a:t>
            </a:r>
            <a:r>
              <a:rPr sz="3600" i="1" spc="-40" dirty="0">
                <a:latin typeface="RobotoRegular"/>
                <a:cs typeface="RobotoRegular"/>
              </a:rPr>
              <a:t>stones </a:t>
            </a:r>
            <a:r>
              <a:rPr sz="3500" spc="5" dirty="0">
                <a:latin typeface="RobotoRegular"/>
                <a:cs typeface="RobotoRegular"/>
              </a:rPr>
              <a:t>: </a:t>
            </a:r>
            <a:r>
              <a:rPr sz="3500" spc="10" dirty="0">
                <a:latin typeface="RobotoRegular"/>
                <a:cs typeface="RobotoRegular"/>
              </a:rPr>
              <a:t>avoid </a:t>
            </a:r>
            <a:r>
              <a:rPr sz="3400" spc="-20" dirty="0">
                <a:latin typeface="RobotoRegular"/>
                <a:cs typeface="RobotoRegular"/>
              </a:rPr>
              <a:t>excess </a:t>
            </a:r>
            <a:r>
              <a:rPr sz="3400" spc="15" dirty="0">
                <a:latin typeface="RobotoRegular"/>
                <a:cs typeface="RobotoRegular"/>
              </a:rPr>
              <a:t>intake </a:t>
            </a:r>
            <a:r>
              <a:rPr sz="3400" spc="25" dirty="0">
                <a:latin typeface="RobotoRegular"/>
                <a:cs typeface="RobotoRegular"/>
              </a:rPr>
              <a:t>of  foods/ </a:t>
            </a:r>
            <a:r>
              <a:rPr sz="3400" spc="10" dirty="0">
                <a:latin typeface="RobotoRegular"/>
                <a:cs typeface="RobotoRegular"/>
              </a:rPr>
              <a:t>ﬂuids </a:t>
            </a:r>
            <a:r>
              <a:rPr sz="3400" spc="5" dirty="0">
                <a:latin typeface="RobotoRegular"/>
                <a:cs typeface="RobotoRegular"/>
              </a:rPr>
              <a:t>high </a:t>
            </a:r>
            <a:r>
              <a:rPr sz="3400" spc="30" dirty="0">
                <a:latin typeface="RobotoRegular"/>
                <a:cs typeface="RobotoRegular"/>
              </a:rPr>
              <a:t>in </a:t>
            </a:r>
            <a:r>
              <a:rPr sz="3400" spc="15" dirty="0">
                <a:latin typeface="RobotoRegular"/>
                <a:cs typeface="RobotoRegular"/>
              </a:rPr>
              <a:t>oxalate </a:t>
            </a:r>
            <a:r>
              <a:rPr sz="3400" dirty="0">
                <a:latin typeface="RobotoRegular"/>
                <a:cs typeface="RobotoRegular"/>
              </a:rPr>
              <a:t>(tea, </a:t>
            </a:r>
            <a:r>
              <a:rPr sz="3400" spc="5" dirty="0">
                <a:latin typeface="RobotoRegular"/>
                <a:cs typeface="RobotoRegular"/>
              </a:rPr>
              <a:t>chocolate,  rhubarb, spinach); </a:t>
            </a:r>
            <a:r>
              <a:rPr sz="3400" spc="15" dirty="0">
                <a:latin typeface="RobotoRegular"/>
                <a:cs typeface="RobotoRegular"/>
              </a:rPr>
              <a:t>maintain </a:t>
            </a:r>
            <a:r>
              <a:rPr sz="3400" spc="-10" dirty="0">
                <a:latin typeface="RobotoRegular"/>
                <a:cs typeface="RobotoRegular"/>
              </a:rPr>
              <a:t>diet </a:t>
            </a:r>
            <a:r>
              <a:rPr sz="3400" spc="-5" dirty="0">
                <a:latin typeface="RobotoRegular"/>
                <a:cs typeface="RobotoRegular"/>
              </a:rPr>
              <a:t>to  </a:t>
            </a:r>
            <a:r>
              <a:rPr sz="3400" spc="25" dirty="0">
                <a:latin typeface="RobotoRegular"/>
                <a:cs typeface="RobotoRegular"/>
              </a:rPr>
              <a:t>alkalinize </a:t>
            </a:r>
            <a:r>
              <a:rPr sz="3400" spc="20" dirty="0">
                <a:latin typeface="RobotoRegular"/>
                <a:cs typeface="RobotoRegular"/>
              </a:rPr>
              <a:t>urine </a:t>
            </a:r>
            <a:r>
              <a:rPr sz="3400" spc="30" dirty="0">
                <a:latin typeface="RobotoRegular"/>
                <a:cs typeface="RobotoRegular"/>
              </a:rPr>
              <a:t>(milk;</a:t>
            </a:r>
            <a:r>
              <a:rPr sz="3400" spc="15" dirty="0">
                <a:latin typeface="RobotoRegular"/>
                <a:cs typeface="RobotoRegular"/>
              </a:rPr>
              <a:t> </a:t>
            </a:r>
            <a:r>
              <a:rPr sz="3400" spc="-15" dirty="0">
                <a:latin typeface="RobotoRegular"/>
                <a:cs typeface="RobotoRegular"/>
              </a:rPr>
              <a:t>vegetables)</a:t>
            </a:r>
            <a:endParaRPr sz="340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352" y="344415"/>
            <a:ext cx="8669020" cy="6037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160">
              <a:lnSpc>
                <a:spcPts val="5465"/>
              </a:lnSpc>
              <a:spcBef>
                <a:spcPts val="95"/>
              </a:spcBef>
              <a:tabLst>
                <a:tab pos="3299460" algn="l"/>
              </a:tabLst>
            </a:pPr>
            <a:r>
              <a:rPr sz="4575" spc="-247" baseline="2732" dirty="0">
                <a:latin typeface="RobotoRegular"/>
                <a:cs typeface="RobotoRegular"/>
              </a:rPr>
              <a:t>•</a:t>
            </a:r>
            <a:r>
              <a:rPr sz="7275" spc="-247" baseline="-32073" dirty="0">
                <a:latin typeface="RobotoRegular"/>
                <a:cs typeface="RobotoRegular"/>
              </a:rPr>
              <a:t>.</a:t>
            </a:r>
            <a:r>
              <a:rPr sz="3150" i="1" spc="-165" dirty="0">
                <a:latin typeface="RobotoRegular"/>
                <a:cs typeface="RobotoRegular"/>
              </a:rPr>
              <a:t>Uric</a:t>
            </a:r>
            <a:r>
              <a:rPr sz="3150" i="1" spc="25" dirty="0">
                <a:latin typeface="RobotoRegular"/>
                <a:cs typeface="RobotoRegular"/>
              </a:rPr>
              <a:t> </a:t>
            </a:r>
            <a:r>
              <a:rPr sz="3150" i="1" spc="-25" dirty="0">
                <a:latin typeface="RobotoRegular"/>
                <a:cs typeface="RobotoRegular"/>
              </a:rPr>
              <a:t>acid</a:t>
            </a:r>
            <a:r>
              <a:rPr sz="3150" i="1" spc="15" dirty="0">
                <a:latin typeface="RobotoRegular"/>
                <a:cs typeface="RobotoRegular"/>
              </a:rPr>
              <a:t> </a:t>
            </a:r>
            <a:r>
              <a:rPr sz="3150" i="1" spc="-50" dirty="0">
                <a:latin typeface="RobotoRegular"/>
                <a:cs typeface="RobotoRegular"/>
              </a:rPr>
              <a:t>stones	</a:t>
            </a:r>
            <a:r>
              <a:rPr sz="3050" spc="5" dirty="0">
                <a:latin typeface="RobotoRegular"/>
                <a:cs typeface="RobotoRegular"/>
              </a:rPr>
              <a:t>:</a:t>
            </a:r>
            <a:endParaRPr sz="3050">
              <a:latin typeface="RobotoRegular"/>
              <a:cs typeface="RobotoRegular"/>
            </a:endParaRPr>
          </a:p>
          <a:p>
            <a:pPr marL="822960" marR="702945" indent="-280035">
              <a:lnSpc>
                <a:spcPts val="3310"/>
              </a:lnSpc>
              <a:spcBef>
                <a:spcPts val="45"/>
              </a:spcBef>
              <a:buClr>
                <a:srgbClr val="36AECE"/>
              </a:buClr>
              <a:buChar char="•"/>
              <a:tabLst>
                <a:tab pos="822960" algn="l"/>
                <a:tab pos="823594" algn="l"/>
              </a:tabLst>
            </a:pPr>
            <a:r>
              <a:rPr sz="3050" spc="10" dirty="0">
                <a:latin typeface="RobotoRegular"/>
                <a:cs typeface="RobotoRegular"/>
              </a:rPr>
              <a:t>reduce </a:t>
            </a:r>
            <a:r>
              <a:rPr sz="3050" spc="25" dirty="0">
                <a:latin typeface="RobotoRegular"/>
                <a:cs typeface="RobotoRegular"/>
              </a:rPr>
              <a:t>foods </a:t>
            </a:r>
            <a:r>
              <a:rPr sz="3050" spc="15" dirty="0">
                <a:latin typeface="RobotoRegular"/>
                <a:cs typeface="RobotoRegular"/>
              </a:rPr>
              <a:t>high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5" dirty="0">
                <a:latin typeface="RobotoRegular"/>
                <a:cs typeface="RobotoRegular"/>
              </a:rPr>
              <a:t>purine </a:t>
            </a:r>
            <a:r>
              <a:rPr sz="3050" spc="-10" dirty="0">
                <a:latin typeface="RobotoRegular"/>
                <a:cs typeface="RobotoRegular"/>
              </a:rPr>
              <a:t>(liver, </a:t>
            </a:r>
            <a:r>
              <a:rPr sz="3050" dirty="0">
                <a:latin typeface="RobotoRegular"/>
                <a:cs typeface="RobotoRegular"/>
              </a:rPr>
              <a:t>beans,  kidneys, </a:t>
            </a:r>
            <a:r>
              <a:rPr sz="3050" spc="5" dirty="0">
                <a:latin typeface="RobotoRegular"/>
                <a:cs typeface="RobotoRegular"/>
              </a:rPr>
              <a:t>venison, shellﬁsh, </a:t>
            </a:r>
            <a:r>
              <a:rPr sz="3050" spc="25" dirty="0">
                <a:latin typeface="RobotoRegular"/>
                <a:cs typeface="RobotoRegular"/>
              </a:rPr>
              <a:t>meat </a:t>
            </a:r>
            <a:r>
              <a:rPr sz="3050" spc="-5" dirty="0">
                <a:latin typeface="RobotoRegular"/>
                <a:cs typeface="RobotoRegular"/>
              </a:rPr>
              <a:t>soups,  gravies, </a:t>
            </a:r>
            <a:r>
              <a:rPr sz="3050" spc="20" dirty="0">
                <a:latin typeface="RobotoRegular"/>
                <a:cs typeface="RobotoRegular"/>
              </a:rPr>
              <a:t>legumes); </a:t>
            </a:r>
            <a:r>
              <a:rPr sz="3050" spc="10" dirty="0">
                <a:latin typeface="RobotoRegular"/>
                <a:cs typeface="RobotoRegular"/>
              </a:rPr>
              <a:t>maintain </a:t>
            </a:r>
            <a:r>
              <a:rPr sz="3050" spc="5" dirty="0">
                <a:latin typeface="RobotoRegular"/>
                <a:cs typeface="RobotoRegular"/>
              </a:rPr>
              <a:t>alkaline</a:t>
            </a:r>
            <a:r>
              <a:rPr sz="3050" spc="75" dirty="0">
                <a:latin typeface="RobotoRegular"/>
                <a:cs typeface="RobotoRegular"/>
              </a:rPr>
              <a:t> </a:t>
            </a:r>
            <a:r>
              <a:rPr sz="3050" spc="-15" dirty="0">
                <a:latin typeface="RobotoRegular"/>
                <a:cs typeface="RobotoRegular"/>
              </a:rPr>
              <a:t>urine</a:t>
            </a:r>
            <a:endParaRPr sz="3050">
              <a:latin typeface="RobotoRegular"/>
              <a:cs typeface="RobotoRegular"/>
            </a:endParaRPr>
          </a:p>
          <a:p>
            <a:pPr marL="822960" indent="-280670">
              <a:lnSpc>
                <a:spcPts val="3065"/>
              </a:lnSpc>
              <a:buClr>
                <a:srgbClr val="36AECE"/>
              </a:buClr>
              <a:buChar char="•"/>
              <a:tabLst>
                <a:tab pos="822960" algn="l"/>
                <a:tab pos="823594" algn="l"/>
              </a:tabLst>
            </a:pPr>
            <a:r>
              <a:rPr sz="3050" spc="10" dirty="0">
                <a:latin typeface="RobotoRegular"/>
                <a:cs typeface="RobotoRegular"/>
              </a:rPr>
              <a:t>Administer </a:t>
            </a:r>
            <a:r>
              <a:rPr sz="3050" spc="5" dirty="0">
                <a:latin typeface="RobotoRegular"/>
                <a:cs typeface="RobotoRegular"/>
              </a:rPr>
              <a:t>allopurinol </a:t>
            </a:r>
            <a:r>
              <a:rPr sz="3050" spc="25" dirty="0">
                <a:latin typeface="RobotoRegular"/>
                <a:cs typeface="RobotoRegular"/>
              </a:rPr>
              <a:t>(Zyloprim) </a:t>
            </a:r>
            <a:r>
              <a:rPr sz="3050" dirty="0">
                <a:latin typeface="RobotoRegular"/>
                <a:cs typeface="RobotoRegular"/>
              </a:rPr>
              <a:t>as</a:t>
            </a:r>
            <a:r>
              <a:rPr sz="3050" spc="-3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ordered,</a:t>
            </a:r>
            <a:endParaRPr sz="3050">
              <a:latin typeface="RobotoRegular"/>
              <a:cs typeface="RobotoRegular"/>
            </a:endParaRPr>
          </a:p>
          <a:p>
            <a:pPr marL="822960">
              <a:lnSpc>
                <a:spcPts val="3485"/>
              </a:lnSpc>
            </a:pP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0" dirty="0">
                <a:latin typeface="RobotoRegular"/>
                <a:cs typeface="RobotoRegular"/>
              </a:rPr>
              <a:t>decrease </a:t>
            </a:r>
            <a:r>
              <a:rPr sz="3050" spc="-10" dirty="0">
                <a:latin typeface="RobotoRegular"/>
                <a:cs typeface="RobotoRegular"/>
              </a:rPr>
              <a:t>uric </a:t>
            </a:r>
            <a:r>
              <a:rPr sz="3050" spc="20" dirty="0">
                <a:latin typeface="RobotoRegular"/>
                <a:cs typeface="RobotoRegular"/>
              </a:rPr>
              <a:t>acid</a:t>
            </a:r>
            <a:r>
              <a:rPr sz="3050" spc="114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production</a:t>
            </a:r>
            <a:endParaRPr sz="30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>
              <a:latin typeface="RobotoRegular"/>
              <a:cs typeface="RobotoRegular"/>
            </a:endParaRPr>
          </a:p>
          <a:p>
            <a:pPr marL="186690" marR="1527175" indent="-186690">
              <a:lnSpc>
                <a:spcPts val="3310"/>
              </a:lnSpc>
              <a:buSzPct val="96825"/>
              <a:buFont typeface="RobotoRegular"/>
              <a:buChar char="•"/>
              <a:tabLst>
                <a:tab pos="186690" algn="l"/>
                <a:tab pos="3215640" algn="l"/>
              </a:tabLst>
            </a:pPr>
            <a:r>
              <a:rPr sz="3150" i="1" spc="-50" dirty="0">
                <a:latin typeface="RobotoRegular"/>
                <a:cs typeface="RobotoRegular"/>
              </a:rPr>
              <a:t>Cysteine</a:t>
            </a:r>
            <a:r>
              <a:rPr sz="3150" i="1" spc="20" dirty="0">
                <a:latin typeface="RobotoRegular"/>
                <a:cs typeface="RobotoRegular"/>
              </a:rPr>
              <a:t> </a:t>
            </a:r>
            <a:r>
              <a:rPr sz="3150" i="1" spc="-55" dirty="0">
                <a:latin typeface="RobotoRegular"/>
                <a:cs typeface="RobotoRegular"/>
              </a:rPr>
              <a:t>stones:	</a:t>
            </a:r>
            <a:r>
              <a:rPr sz="3050" dirty="0">
                <a:latin typeface="RobotoRegular"/>
                <a:cs typeface="RobotoRegular"/>
              </a:rPr>
              <a:t>increase </a:t>
            </a:r>
            <a:r>
              <a:rPr sz="3050" spc="10" dirty="0">
                <a:latin typeface="RobotoRegular"/>
                <a:cs typeface="RobotoRegular"/>
              </a:rPr>
              <a:t>ﬂuid </a:t>
            </a:r>
            <a:r>
              <a:rPr sz="3050" spc="-5" dirty="0">
                <a:latin typeface="RobotoRegular"/>
                <a:cs typeface="RobotoRegular"/>
              </a:rPr>
              <a:t>intake </a:t>
            </a:r>
            <a:r>
              <a:rPr sz="3050" spc="5" dirty="0">
                <a:latin typeface="RobotoRegular"/>
                <a:cs typeface="RobotoRegular"/>
              </a:rPr>
              <a:t>to  </a:t>
            </a:r>
            <a:r>
              <a:rPr sz="3050" spc="15" dirty="0">
                <a:latin typeface="RobotoRegular"/>
                <a:cs typeface="RobotoRegular"/>
              </a:rPr>
              <a:t>4litres/24</a:t>
            </a:r>
            <a:r>
              <a:rPr sz="3050" spc="40" dirty="0">
                <a:latin typeface="RobotoRegular"/>
                <a:cs typeface="RobotoRegular"/>
              </a:rPr>
              <a:t> </a:t>
            </a:r>
            <a:r>
              <a:rPr sz="3050" spc="-25" dirty="0">
                <a:latin typeface="RobotoRegular"/>
                <a:cs typeface="RobotoRegular"/>
              </a:rPr>
              <a:t>hrs.</a:t>
            </a:r>
            <a:endParaRPr sz="3050">
              <a:latin typeface="RobotoRegular"/>
              <a:cs typeface="RobotoRegular"/>
            </a:endParaRPr>
          </a:p>
          <a:p>
            <a:pPr marL="2292350" lvl="1" indent="-252095">
              <a:lnSpc>
                <a:spcPct val="100000"/>
              </a:lnSpc>
              <a:spcBef>
                <a:spcPts val="140"/>
              </a:spcBef>
              <a:buChar char="•"/>
              <a:tabLst>
                <a:tab pos="2292350" algn="l"/>
              </a:tabLst>
            </a:pPr>
            <a:r>
              <a:rPr sz="3050" spc="25" dirty="0">
                <a:latin typeface="RobotoRegular"/>
                <a:cs typeface="RobotoRegular"/>
              </a:rPr>
              <a:t>low </a:t>
            </a:r>
            <a:r>
              <a:rPr sz="3050" spc="15" dirty="0">
                <a:latin typeface="RobotoRegular"/>
                <a:cs typeface="RobotoRegular"/>
              </a:rPr>
              <a:t>protein</a:t>
            </a:r>
            <a:r>
              <a:rPr sz="3050" spc="-55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diet</a:t>
            </a:r>
            <a:endParaRPr sz="3050">
              <a:latin typeface="RobotoRegular"/>
              <a:cs typeface="RobotoRegular"/>
            </a:endParaRPr>
          </a:p>
          <a:p>
            <a:pPr marL="2291715" marR="17780" lvl="1" indent="-252095">
              <a:lnSpc>
                <a:spcPts val="3310"/>
              </a:lnSpc>
              <a:spcBef>
                <a:spcPts val="600"/>
              </a:spcBef>
              <a:buChar char="•"/>
              <a:tabLst>
                <a:tab pos="2292350" algn="l"/>
              </a:tabLst>
            </a:pPr>
            <a:r>
              <a:rPr sz="3050" spc="5" dirty="0">
                <a:latin typeface="RobotoRegular"/>
                <a:cs typeface="RobotoRegular"/>
              </a:rPr>
              <a:t>Alkalinisation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5" dirty="0">
                <a:latin typeface="RobotoRegular"/>
                <a:cs typeface="RobotoRegular"/>
              </a:rPr>
              <a:t>urine </a:t>
            </a:r>
            <a:r>
              <a:rPr sz="3050" spc="25" dirty="0">
                <a:latin typeface="RobotoRegular"/>
                <a:cs typeface="RobotoRegular"/>
              </a:rPr>
              <a:t>above </a:t>
            </a:r>
            <a:r>
              <a:rPr sz="3050" spc="15" dirty="0">
                <a:latin typeface="RobotoRegular"/>
                <a:cs typeface="RobotoRegular"/>
              </a:rPr>
              <a:t>6.5. </a:t>
            </a:r>
            <a:r>
              <a:rPr sz="3050" spc="-15" dirty="0">
                <a:latin typeface="RobotoRegular"/>
                <a:cs typeface="RobotoRegular"/>
              </a:rPr>
              <a:t>use  </a:t>
            </a:r>
            <a:r>
              <a:rPr sz="3050" spc="10" dirty="0">
                <a:latin typeface="RobotoRegular"/>
                <a:cs typeface="RobotoRegular"/>
              </a:rPr>
              <a:t>sodium bicarbonate </a:t>
            </a:r>
            <a:r>
              <a:rPr sz="3050" spc="15" dirty="0">
                <a:latin typeface="RobotoRegular"/>
                <a:cs typeface="RobotoRegular"/>
              </a:rPr>
              <a:t>or </a:t>
            </a:r>
            <a:r>
              <a:rPr sz="3050" spc="5" dirty="0">
                <a:latin typeface="RobotoRegular"/>
                <a:cs typeface="RobotoRegular"/>
              </a:rPr>
              <a:t>an alkaline  </a:t>
            </a:r>
            <a:r>
              <a:rPr sz="3050" spc="25" dirty="0">
                <a:latin typeface="RobotoRegular"/>
                <a:cs typeface="RobotoRegular"/>
              </a:rPr>
              <a:t>diet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25" dirty="0">
                <a:latin typeface="RobotoRegular"/>
                <a:cs typeface="RobotoRegular"/>
              </a:rPr>
              <a:t>milk,</a:t>
            </a:r>
            <a:r>
              <a:rPr sz="3050" spc="60" dirty="0">
                <a:latin typeface="RobotoRegular"/>
                <a:cs typeface="RobotoRegular"/>
              </a:rPr>
              <a:t> </a:t>
            </a:r>
            <a:r>
              <a:rPr sz="3050" spc="30" dirty="0">
                <a:latin typeface="RobotoRegular"/>
                <a:cs typeface="RobotoRegular"/>
              </a:rPr>
              <a:t>vegetables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162" y="234704"/>
            <a:ext cx="3612515" cy="462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850" spc="-10" dirty="0"/>
              <a:t>Nursing</a:t>
            </a:r>
            <a:r>
              <a:rPr sz="2850" spc="-35" dirty="0"/>
              <a:t> </a:t>
            </a:r>
            <a:r>
              <a:rPr sz="2850" spc="10" dirty="0"/>
              <a:t>management:</a:t>
            </a:r>
            <a:endParaRPr sz="2850"/>
          </a:p>
        </p:txBody>
      </p:sp>
      <p:sp>
        <p:nvSpPr>
          <p:cNvPr id="3" name="object 3"/>
          <p:cNvSpPr txBox="1"/>
          <p:nvPr/>
        </p:nvSpPr>
        <p:spPr>
          <a:xfrm>
            <a:off x="320062" y="495200"/>
            <a:ext cx="9330055" cy="6439535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288290" marR="305435" indent="-238125">
              <a:lnSpc>
                <a:spcPct val="77900"/>
              </a:lnSpc>
              <a:spcBef>
                <a:spcPts val="1385"/>
              </a:spcBef>
              <a:buSzPct val="103508"/>
              <a:buChar char="•"/>
              <a:tabLst>
                <a:tab pos="288925" algn="l"/>
              </a:tabLst>
            </a:pPr>
            <a:r>
              <a:rPr sz="2850" spc="-110" dirty="0">
                <a:latin typeface="RobotoRegular"/>
                <a:cs typeface="RobotoRegular"/>
              </a:rPr>
              <a:t>A</a:t>
            </a:r>
            <a:r>
              <a:rPr sz="7275" spc="-165" baseline="-18900" dirty="0">
                <a:latin typeface="RobotoRegular"/>
                <a:cs typeface="RobotoRegular"/>
              </a:rPr>
              <a:t>.</a:t>
            </a:r>
            <a:r>
              <a:rPr sz="2850" spc="-110" dirty="0">
                <a:latin typeface="RobotoRegular"/>
                <a:cs typeface="RobotoRegular"/>
              </a:rPr>
              <a:t>ssessment: </a:t>
            </a:r>
            <a:r>
              <a:rPr sz="2850" spc="-20" dirty="0">
                <a:latin typeface="RobotoRegular"/>
                <a:cs typeface="RobotoRegular"/>
              </a:rPr>
              <a:t>assess </a:t>
            </a:r>
            <a:r>
              <a:rPr sz="2850" spc="10" dirty="0">
                <a:latin typeface="RobotoRegular"/>
                <a:cs typeface="RobotoRegular"/>
              </a:rPr>
              <a:t>for </a:t>
            </a:r>
            <a:r>
              <a:rPr sz="2850" spc="-5" dirty="0">
                <a:latin typeface="RobotoRegular"/>
                <a:cs typeface="RobotoRegular"/>
              </a:rPr>
              <a:t>pain, </a:t>
            </a:r>
            <a:r>
              <a:rPr sz="2850" spc="20" dirty="0">
                <a:latin typeface="RobotoRegular"/>
                <a:cs typeface="RobotoRegular"/>
              </a:rPr>
              <a:t>discomfort </a:t>
            </a:r>
            <a:r>
              <a:rPr sz="2850" spc="10" dirty="0">
                <a:latin typeface="RobotoRegular"/>
                <a:cs typeface="RobotoRegular"/>
              </a:rPr>
              <a:t>&amp;</a:t>
            </a:r>
            <a:r>
              <a:rPr sz="2850" spc="-21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associated  </a:t>
            </a:r>
            <a:r>
              <a:rPr sz="2850" spc="10" dirty="0">
                <a:latin typeface="RobotoRegular"/>
                <a:cs typeface="RobotoRegular"/>
              </a:rPr>
              <a:t>symptoms. </a:t>
            </a:r>
            <a:r>
              <a:rPr sz="2850" spc="5" dirty="0">
                <a:latin typeface="RobotoRegular"/>
                <a:cs typeface="RobotoRegular"/>
              </a:rPr>
              <a:t>Location, </a:t>
            </a:r>
            <a:r>
              <a:rPr sz="2850" spc="10" dirty="0">
                <a:latin typeface="RobotoRegular"/>
                <a:cs typeface="RobotoRegular"/>
              </a:rPr>
              <a:t>severity &amp; </a:t>
            </a:r>
            <a:r>
              <a:rPr sz="2850" spc="-5" dirty="0">
                <a:latin typeface="RobotoRegular"/>
                <a:cs typeface="RobotoRegular"/>
              </a:rPr>
              <a:t>radiation </a:t>
            </a:r>
            <a:r>
              <a:rPr sz="2850" spc="15" dirty="0">
                <a:latin typeface="RobotoRegular"/>
                <a:cs typeface="RobotoRegular"/>
              </a:rPr>
              <a:t>of</a:t>
            </a:r>
            <a:r>
              <a:rPr sz="2850" spc="-409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pain.</a:t>
            </a:r>
            <a:endParaRPr sz="2850">
              <a:latin typeface="RobotoRegular"/>
              <a:cs typeface="RobotoRegular"/>
            </a:endParaRPr>
          </a:p>
          <a:p>
            <a:pPr marL="1799589" lvl="1" indent="-238125">
              <a:lnSpc>
                <a:spcPct val="100000"/>
              </a:lnSpc>
              <a:spcBef>
                <a:spcPts val="80"/>
              </a:spcBef>
              <a:buChar char="•"/>
              <a:tabLst>
                <a:tab pos="1800225" algn="l"/>
              </a:tabLst>
            </a:pPr>
            <a:r>
              <a:rPr sz="2750" spc="-15" dirty="0">
                <a:latin typeface="RobotoRegular"/>
                <a:cs typeface="RobotoRegular"/>
              </a:rPr>
              <a:t>Observe </a:t>
            </a:r>
            <a:r>
              <a:rPr sz="2750" dirty="0">
                <a:latin typeface="RobotoRegular"/>
                <a:cs typeface="RobotoRegular"/>
              </a:rPr>
              <a:t>for </a:t>
            </a:r>
            <a:r>
              <a:rPr sz="2750" spc="5" dirty="0">
                <a:latin typeface="RobotoRegular"/>
                <a:cs typeface="RobotoRegular"/>
              </a:rPr>
              <a:t>signs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spc="-10" dirty="0">
                <a:latin typeface="RobotoRegular"/>
                <a:cs typeface="RobotoRegular"/>
              </a:rPr>
              <a:t>UT </a:t>
            </a:r>
            <a:r>
              <a:rPr sz="2750" dirty="0">
                <a:latin typeface="RobotoRegular"/>
                <a:cs typeface="RobotoRegular"/>
              </a:rPr>
              <a:t>I &amp;</a:t>
            </a:r>
            <a:r>
              <a:rPr sz="2750" spc="-95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obstruction.</a:t>
            </a:r>
            <a:endParaRPr sz="2750">
              <a:latin typeface="RobotoRegular"/>
              <a:cs typeface="RobotoRegular"/>
            </a:endParaRPr>
          </a:p>
          <a:p>
            <a:pPr marL="1799589" marR="725170" lvl="1" indent="-238125">
              <a:lnSpc>
                <a:spcPts val="2860"/>
              </a:lnSpc>
              <a:spcBef>
                <a:spcPts val="560"/>
              </a:spcBef>
              <a:buChar char="•"/>
              <a:tabLst>
                <a:tab pos="1800225" algn="l"/>
              </a:tabLst>
            </a:pPr>
            <a:r>
              <a:rPr sz="2750" dirty="0">
                <a:latin typeface="RobotoRegular"/>
                <a:cs typeface="RobotoRegular"/>
              </a:rPr>
              <a:t>Inspect </a:t>
            </a:r>
            <a:r>
              <a:rPr sz="2750" spc="-5" dirty="0">
                <a:latin typeface="RobotoRegular"/>
                <a:cs typeface="RobotoRegular"/>
              </a:rPr>
              <a:t>urine </a:t>
            </a:r>
            <a:r>
              <a:rPr sz="2750" dirty="0">
                <a:latin typeface="RobotoRegular"/>
                <a:cs typeface="RobotoRegular"/>
              </a:rPr>
              <a:t>for </a:t>
            </a:r>
            <a:r>
              <a:rPr sz="2750" spc="-15" dirty="0">
                <a:latin typeface="RobotoRegular"/>
                <a:cs typeface="RobotoRegular"/>
              </a:rPr>
              <a:t>blood </a:t>
            </a:r>
            <a:r>
              <a:rPr sz="2750" dirty="0">
                <a:latin typeface="RobotoRegular"/>
                <a:cs typeface="RobotoRegular"/>
              </a:rPr>
              <a:t>&amp; </a:t>
            </a:r>
            <a:r>
              <a:rPr sz="2750" spc="-5" dirty="0">
                <a:latin typeface="RobotoRegular"/>
                <a:cs typeface="RobotoRegular"/>
              </a:rPr>
              <a:t>strain </a:t>
            </a:r>
            <a:r>
              <a:rPr sz="2750" dirty="0">
                <a:latin typeface="RobotoRegular"/>
                <a:cs typeface="RobotoRegular"/>
              </a:rPr>
              <a:t>for </a:t>
            </a:r>
            <a:r>
              <a:rPr sz="2750" spc="-5" dirty="0">
                <a:latin typeface="RobotoRegular"/>
                <a:cs typeface="RobotoRegular"/>
              </a:rPr>
              <a:t>stones</a:t>
            </a:r>
            <a:r>
              <a:rPr sz="2750" spc="-240" dirty="0">
                <a:latin typeface="RobotoRegular"/>
                <a:cs typeface="RobotoRegular"/>
              </a:rPr>
              <a:t> </a:t>
            </a:r>
            <a:r>
              <a:rPr sz="2750" spc="-15" dirty="0">
                <a:latin typeface="RobotoRegular"/>
                <a:cs typeface="RobotoRegular"/>
              </a:rPr>
              <a:t>of  </a:t>
            </a:r>
            <a:r>
              <a:rPr sz="2750" spc="-10" dirty="0">
                <a:latin typeface="RobotoRegular"/>
                <a:cs typeface="RobotoRegular"/>
              </a:rPr>
              <a:t>gravel.</a:t>
            </a:r>
            <a:endParaRPr sz="2750">
              <a:latin typeface="RobotoRegular"/>
              <a:cs typeface="RobotoRegular"/>
            </a:endParaRPr>
          </a:p>
          <a:p>
            <a:pPr marL="1799589" lvl="1" indent="-238125">
              <a:lnSpc>
                <a:spcPct val="100000"/>
              </a:lnSpc>
              <a:spcBef>
                <a:spcPts val="75"/>
              </a:spcBef>
              <a:buChar char="•"/>
              <a:tabLst>
                <a:tab pos="1800225" algn="l"/>
              </a:tabLst>
            </a:pPr>
            <a:r>
              <a:rPr sz="2750" spc="-10" dirty="0">
                <a:latin typeface="RobotoRegular"/>
                <a:cs typeface="RobotoRegular"/>
              </a:rPr>
              <a:t>History </a:t>
            </a:r>
            <a:r>
              <a:rPr sz="2750" dirty="0">
                <a:latin typeface="RobotoRegular"/>
                <a:cs typeface="RobotoRegular"/>
              </a:rPr>
              <a:t>focuses </a:t>
            </a:r>
            <a:r>
              <a:rPr sz="2750" spc="-15" dirty="0">
                <a:latin typeface="RobotoRegular"/>
                <a:cs typeface="RobotoRegular"/>
              </a:rPr>
              <a:t>on </a:t>
            </a:r>
            <a:r>
              <a:rPr sz="2750" spc="-10" dirty="0">
                <a:latin typeface="RobotoRegular"/>
                <a:cs typeface="RobotoRegular"/>
              </a:rPr>
              <a:t>predisposing</a:t>
            </a:r>
            <a:r>
              <a:rPr sz="2750" spc="-20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factors.</a:t>
            </a:r>
            <a:endParaRPr sz="2750">
              <a:latin typeface="RobotoRegular"/>
              <a:cs typeface="RobotoRegular"/>
            </a:endParaRPr>
          </a:p>
          <a:p>
            <a:pPr marL="288290" indent="-238125">
              <a:lnSpc>
                <a:spcPct val="100000"/>
              </a:lnSpc>
              <a:spcBef>
                <a:spcPts val="625"/>
              </a:spcBef>
              <a:buSzPct val="103508"/>
              <a:buChar char="•"/>
              <a:tabLst>
                <a:tab pos="288925" algn="l"/>
              </a:tabLst>
            </a:pPr>
            <a:r>
              <a:rPr sz="2850" spc="-10" dirty="0">
                <a:latin typeface="RobotoRegular"/>
                <a:cs typeface="RobotoRegular"/>
              </a:rPr>
              <a:t>Nursing diagnosis:</a:t>
            </a:r>
            <a:endParaRPr sz="2850">
              <a:latin typeface="RobotoRegular"/>
              <a:cs typeface="RobotoRegular"/>
            </a:endParaRPr>
          </a:p>
          <a:p>
            <a:pPr marL="791845" marR="965200" lvl="1" indent="-238125">
              <a:lnSpc>
                <a:spcPts val="2860"/>
              </a:lnSpc>
              <a:spcBef>
                <a:spcPts val="545"/>
              </a:spcBef>
              <a:buChar char="•"/>
              <a:tabLst>
                <a:tab pos="792480" algn="l"/>
              </a:tabLst>
            </a:pPr>
            <a:r>
              <a:rPr sz="2750" spc="-10" dirty="0">
                <a:latin typeface="RobotoRegular"/>
                <a:cs typeface="RobotoRegular"/>
              </a:rPr>
              <a:t>Acute </a:t>
            </a:r>
            <a:r>
              <a:rPr sz="2750" spc="5" dirty="0">
                <a:latin typeface="RobotoRegular"/>
                <a:cs typeface="RobotoRegular"/>
              </a:rPr>
              <a:t>pain </a:t>
            </a:r>
            <a:r>
              <a:rPr sz="2750" spc="-15" dirty="0">
                <a:latin typeface="RobotoRegular"/>
                <a:cs typeface="RobotoRegular"/>
              </a:rPr>
              <a:t>related </a:t>
            </a:r>
            <a:r>
              <a:rPr sz="2750" spc="-10" dirty="0">
                <a:latin typeface="RobotoRegular"/>
                <a:cs typeface="RobotoRegular"/>
              </a:rPr>
              <a:t>to </a:t>
            </a:r>
            <a:r>
              <a:rPr sz="2750" spc="5" dirty="0">
                <a:latin typeface="RobotoRegular"/>
                <a:cs typeface="RobotoRegular"/>
              </a:rPr>
              <a:t>inﬂammation, </a:t>
            </a:r>
            <a:r>
              <a:rPr sz="2750" spc="-15" dirty="0">
                <a:latin typeface="RobotoRegular"/>
                <a:cs typeface="RobotoRegular"/>
              </a:rPr>
              <a:t>obstruction </a:t>
            </a:r>
            <a:r>
              <a:rPr sz="2750" dirty="0">
                <a:latin typeface="RobotoRegular"/>
                <a:cs typeface="RobotoRegular"/>
              </a:rPr>
              <a:t>&amp;  abrasion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5" dirty="0">
                <a:latin typeface="RobotoRegular"/>
                <a:cs typeface="RobotoRegular"/>
              </a:rPr>
              <a:t>urinary</a:t>
            </a:r>
            <a:r>
              <a:rPr sz="2750" spc="-35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tract.</a:t>
            </a:r>
            <a:endParaRPr sz="2750">
              <a:latin typeface="RobotoRegular"/>
              <a:cs typeface="RobotoRegular"/>
            </a:endParaRPr>
          </a:p>
          <a:p>
            <a:pPr marL="791845" marR="17780" lvl="1" indent="-238125">
              <a:lnSpc>
                <a:spcPts val="2860"/>
              </a:lnSpc>
              <a:spcBef>
                <a:spcPts val="540"/>
              </a:spcBef>
              <a:buChar char="•"/>
              <a:tabLst>
                <a:tab pos="792480" algn="l"/>
              </a:tabLst>
            </a:pPr>
            <a:r>
              <a:rPr sz="2750" spc="-10" dirty="0">
                <a:latin typeface="RobotoRegular"/>
                <a:cs typeface="RobotoRegular"/>
              </a:rPr>
              <a:t>Deﬁcient </a:t>
            </a:r>
            <a:r>
              <a:rPr sz="2750" dirty="0">
                <a:latin typeface="RobotoRegular"/>
                <a:cs typeface="RobotoRegular"/>
              </a:rPr>
              <a:t>knowledge </a:t>
            </a:r>
            <a:r>
              <a:rPr sz="2750" spc="-10" dirty="0">
                <a:latin typeface="RobotoRegular"/>
                <a:cs typeface="RobotoRegular"/>
              </a:rPr>
              <a:t>regarding </a:t>
            </a:r>
            <a:r>
              <a:rPr sz="2750" spc="-15" dirty="0">
                <a:latin typeface="RobotoRegular"/>
                <a:cs typeface="RobotoRegular"/>
              </a:rPr>
              <a:t>prevention of </a:t>
            </a:r>
            <a:r>
              <a:rPr sz="2750" spc="-20" dirty="0">
                <a:latin typeface="RobotoRegular"/>
                <a:cs typeface="RobotoRegular"/>
              </a:rPr>
              <a:t>recurrence 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spc="-5" dirty="0">
                <a:latin typeface="RobotoRegular"/>
                <a:cs typeface="RobotoRegular"/>
              </a:rPr>
              <a:t>renal</a:t>
            </a:r>
            <a:r>
              <a:rPr sz="2750" spc="-10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stones.</a:t>
            </a:r>
            <a:endParaRPr sz="2750">
              <a:latin typeface="RobotoRegular"/>
              <a:cs typeface="RobotoRegular"/>
            </a:endParaRPr>
          </a:p>
          <a:p>
            <a:pPr marL="791845" marR="1047115" lvl="1" indent="-238125">
              <a:lnSpc>
                <a:spcPts val="2860"/>
              </a:lnSpc>
              <a:spcBef>
                <a:spcPts val="540"/>
              </a:spcBef>
              <a:buChar char="•"/>
              <a:tabLst>
                <a:tab pos="792480" algn="l"/>
              </a:tabLst>
            </a:pPr>
            <a:r>
              <a:rPr sz="2750" spc="-25" dirty="0">
                <a:latin typeface="RobotoRegular"/>
                <a:cs typeface="RobotoRegular"/>
              </a:rPr>
              <a:t>Altered </a:t>
            </a:r>
            <a:r>
              <a:rPr sz="2750" spc="-5" dirty="0">
                <a:latin typeface="RobotoRegular"/>
                <a:cs typeface="RobotoRegular"/>
              </a:rPr>
              <a:t>urinary elimination </a:t>
            </a:r>
            <a:r>
              <a:rPr sz="2750" spc="-15" dirty="0">
                <a:latin typeface="RobotoRegular"/>
                <a:cs typeface="RobotoRegular"/>
              </a:rPr>
              <a:t>related </a:t>
            </a:r>
            <a:r>
              <a:rPr sz="2750" spc="-10" dirty="0">
                <a:latin typeface="RobotoRegular"/>
                <a:cs typeface="RobotoRegular"/>
              </a:rPr>
              <a:t>to presence</a:t>
            </a:r>
            <a:r>
              <a:rPr sz="2750" spc="-110" dirty="0">
                <a:latin typeface="RobotoRegular"/>
                <a:cs typeface="RobotoRegular"/>
              </a:rPr>
              <a:t> </a:t>
            </a:r>
            <a:r>
              <a:rPr sz="2750" spc="-15" dirty="0">
                <a:latin typeface="RobotoRegular"/>
                <a:cs typeface="RobotoRegular"/>
              </a:rPr>
              <a:t>of  </a:t>
            </a:r>
            <a:r>
              <a:rPr sz="2750" dirty="0">
                <a:latin typeface="RobotoRegular"/>
                <a:cs typeface="RobotoRegular"/>
              </a:rPr>
              <a:t>caliculi.</a:t>
            </a:r>
            <a:endParaRPr sz="2750">
              <a:latin typeface="RobotoRegular"/>
              <a:cs typeface="RobotoRegular"/>
            </a:endParaRPr>
          </a:p>
          <a:p>
            <a:pPr marL="791845" marR="815340" lvl="1" indent="-238125">
              <a:lnSpc>
                <a:spcPts val="2860"/>
              </a:lnSpc>
              <a:spcBef>
                <a:spcPts val="540"/>
              </a:spcBef>
              <a:buChar char="•"/>
              <a:tabLst>
                <a:tab pos="792480" algn="l"/>
              </a:tabLst>
            </a:pPr>
            <a:r>
              <a:rPr sz="2750" dirty="0">
                <a:latin typeface="RobotoRegular"/>
                <a:cs typeface="RobotoRegular"/>
              </a:rPr>
              <a:t>Potential for </a:t>
            </a:r>
            <a:r>
              <a:rPr sz="2750" spc="-5" dirty="0">
                <a:latin typeface="RobotoRegular"/>
                <a:cs typeface="RobotoRegular"/>
              </a:rPr>
              <a:t>infection </a:t>
            </a:r>
            <a:r>
              <a:rPr sz="2750" spc="-15" dirty="0">
                <a:latin typeface="RobotoRegular"/>
                <a:cs typeface="RobotoRegular"/>
              </a:rPr>
              <a:t>related </a:t>
            </a:r>
            <a:r>
              <a:rPr sz="2750" spc="-10" dirty="0">
                <a:latin typeface="RobotoRegular"/>
                <a:cs typeface="RobotoRegular"/>
              </a:rPr>
              <a:t>to </a:t>
            </a:r>
            <a:r>
              <a:rPr sz="2750" spc="-15" dirty="0">
                <a:latin typeface="RobotoRegular"/>
                <a:cs typeface="RobotoRegular"/>
              </a:rPr>
              <a:t>obstruction of</a:t>
            </a:r>
            <a:r>
              <a:rPr sz="2750" spc="-120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the  </a:t>
            </a:r>
            <a:r>
              <a:rPr sz="2750" spc="-5" dirty="0">
                <a:latin typeface="RobotoRegular"/>
                <a:cs typeface="RobotoRegular"/>
              </a:rPr>
              <a:t>urinary </a:t>
            </a:r>
            <a:r>
              <a:rPr sz="2750" spc="-10" dirty="0">
                <a:latin typeface="RobotoRegular"/>
                <a:cs typeface="RobotoRegular"/>
              </a:rPr>
              <a:t>tract </a:t>
            </a:r>
            <a:r>
              <a:rPr sz="2750" dirty="0">
                <a:latin typeface="RobotoRegular"/>
                <a:cs typeface="RobotoRegular"/>
              </a:rPr>
              <a:t>by</a:t>
            </a:r>
            <a:r>
              <a:rPr sz="2750" spc="-40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caliculi.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091" y="247858"/>
            <a:ext cx="831024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30" dirty="0"/>
              <a:t>ASSESSMENT </a:t>
            </a:r>
            <a:r>
              <a:rPr sz="4300" spc="5" dirty="0"/>
              <a:t>OF </a:t>
            </a:r>
            <a:r>
              <a:rPr sz="4300" spc="-15" dirty="0"/>
              <a:t>RENAL</a:t>
            </a:r>
            <a:r>
              <a:rPr sz="4300" spc="90" dirty="0"/>
              <a:t> </a:t>
            </a:r>
            <a:r>
              <a:rPr sz="4300" spc="-25" dirty="0"/>
              <a:t>SYSTEM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358162" y="1166914"/>
            <a:ext cx="9314815" cy="56953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850" spc="15" dirty="0">
                <a:latin typeface="RobotoRegular"/>
                <a:cs typeface="RobotoRegular"/>
              </a:rPr>
              <a:t>Health</a:t>
            </a:r>
            <a:r>
              <a:rPr sz="2850" spc="-85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History:</a:t>
            </a:r>
            <a:endParaRPr sz="2850">
              <a:latin typeface="RobotoRegular"/>
              <a:cs typeface="RobotoRegular"/>
            </a:endParaRPr>
          </a:p>
          <a:p>
            <a:pPr marL="250190" marR="402590" indent="-238125">
              <a:lnSpc>
                <a:spcPts val="2970"/>
              </a:lnSpc>
              <a:spcBef>
                <a:spcPts val="1085"/>
              </a:spcBef>
            </a:pP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dirty="0">
                <a:latin typeface="RobotoRegular"/>
                <a:cs typeface="RobotoRegular"/>
              </a:rPr>
              <a:t>chief </a:t>
            </a:r>
            <a:r>
              <a:rPr sz="2850" spc="5" dirty="0">
                <a:latin typeface="RobotoRegular"/>
                <a:cs typeface="RobotoRegular"/>
              </a:rPr>
              <a:t>complaints, </a:t>
            </a:r>
            <a:r>
              <a:rPr sz="2850" spc="-5" dirty="0">
                <a:latin typeface="RobotoRegular"/>
                <a:cs typeface="RobotoRegular"/>
              </a:rPr>
              <a:t>onset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15" dirty="0">
                <a:latin typeface="RobotoRegular"/>
                <a:cs typeface="RobotoRegular"/>
              </a:rPr>
              <a:t>symptom, </a:t>
            </a:r>
            <a:r>
              <a:rPr sz="2850" spc="20" dirty="0">
                <a:latin typeface="RobotoRegular"/>
                <a:cs typeface="RobotoRegular"/>
              </a:rPr>
              <a:t>effects</a:t>
            </a:r>
            <a:r>
              <a:rPr sz="2850" spc="-409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on  </a:t>
            </a:r>
            <a:r>
              <a:rPr sz="2850" spc="-5" dirty="0">
                <a:latin typeface="RobotoRegular"/>
                <a:cs typeface="RobotoRegular"/>
              </a:rPr>
              <a:t>quality </a:t>
            </a:r>
            <a:r>
              <a:rPr sz="2850" spc="15" dirty="0">
                <a:latin typeface="RobotoRegular"/>
                <a:cs typeface="RobotoRegular"/>
              </a:rPr>
              <a:t>of</a:t>
            </a:r>
            <a:r>
              <a:rPr sz="2850" spc="-130" dirty="0">
                <a:latin typeface="RobotoRegular"/>
                <a:cs typeface="RobotoRegular"/>
              </a:rPr>
              <a:t> </a:t>
            </a:r>
            <a:r>
              <a:rPr sz="2850" spc="-15" dirty="0">
                <a:latin typeface="RobotoRegular"/>
                <a:cs typeface="RobotoRegular"/>
              </a:rPr>
              <a:t>life</a:t>
            </a:r>
            <a:endParaRPr sz="28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8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History </a:t>
            </a:r>
            <a:r>
              <a:rPr sz="2850" u="heavy" spc="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of </a:t>
            </a:r>
            <a:r>
              <a:rPr sz="285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presenting</a:t>
            </a:r>
            <a:r>
              <a:rPr sz="2850" u="heavy" spc="-16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8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complaints</a:t>
            </a:r>
            <a:endParaRPr sz="2850">
              <a:latin typeface="RobotoRegular"/>
              <a:cs typeface="RobotoRegular"/>
            </a:endParaRPr>
          </a:p>
          <a:p>
            <a:pPr marL="697865" marR="5080" indent="-280035">
              <a:lnSpc>
                <a:spcPts val="2640"/>
              </a:lnSpc>
              <a:spcBef>
                <a:spcPts val="515"/>
              </a:spcBef>
              <a:buChar char="•"/>
              <a:tabLst>
                <a:tab pos="697865" algn="l"/>
                <a:tab pos="698500" algn="l"/>
              </a:tabLst>
            </a:pPr>
            <a:r>
              <a:rPr sz="2500" spc="50" dirty="0">
                <a:latin typeface="RobotoRegular"/>
                <a:cs typeface="RobotoRegular"/>
              </a:rPr>
              <a:t>Pain- </a:t>
            </a:r>
            <a:r>
              <a:rPr sz="2500" spc="20" dirty="0">
                <a:latin typeface="RobotoRegular"/>
                <a:cs typeface="RobotoRegular"/>
              </a:rPr>
              <a:t>character, </a:t>
            </a:r>
            <a:r>
              <a:rPr sz="2500" spc="35" dirty="0">
                <a:latin typeface="RobotoRegular"/>
                <a:cs typeface="RobotoRegular"/>
              </a:rPr>
              <a:t>duration </a:t>
            </a:r>
            <a:r>
              <a:rPr sz="2500" spc="45" dirty="0">
                <a:latin typeface="RobotoRegular"/>
                <a:cs typeface="RobotoRegular"/>
              </a:rPr>
              <a:t>and </a:t>
            </a:r>
            <a:r>
              <a:rPr sz="2500" spc="40" dirty="0">
                <a:latin typeface="RobotoRegular"/>
                <a:cs typeface="RobotoRegular"/>
              </a:rPr>
              <a:t>location(usually </a:t>
            </a:r>
            <a:r>
              <a:rPr sz="2500" spc="30" dirty="0">
                <a:latin typeface="RobotoRegular"/>
                <a:cs typeface="RobotoRegular"/>
              </a:rPr>
              <a:t>in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35" dirty="0">
                <a:latin typeface="RobotoRegular"/>
                <a:cs typeface="RobotoRegular"/>
              </a:rPr>
              <a:t>lumbar  </a:t>
            </a:r>
            <a:r>
              <a:rPr sz="2500" spc="20" dirty="0">
                <a:latin typeface="RobotoRegular"/>
                <a:cs typeface="RobotoRegular"/>
              </a:rPr>
              <a:t>region). </a:t>
            </a:r>
            <a:r>
              <a:rPr sz="2500" spc="35" dirty="0">
                <a:latin typeface="RobotoRegular"/>
                <a:cs typeface="RobotoRegular"/>
              </a:rPr>
              <a:t>Factors precipitating </a:t>
            </a:r>
            <a:r>
              <a:rPr sz="2500" spc="40" dirty="0">
                <a:latin typeface="RobotoRegular"/>
                <a:cs typeface="RobotoRegular"/>
              </a:rPr>
              <a:t>pain </a:t>
            </a:r>
            <a:r>
              <a:rPr sz="2500" spc="45" dirty="0">
                <a:latin typeface="RobotoRegular"/>
                <a:cs typeface="RobotoRegular"/>
              </a:rPr>
              <a:t>and </a:t>
            </a:r>
            <a:r>
              <a:rPr sz="2500" spc="25" dirty="0">
                <a:latin typeface="RobotoRegular"/>
                <a:cs typeface="RobotoRegular"/>
              </a:rPr>
              <a:t>relieving</a:t>
            </a:r>
            <a:r>
              <a:rPr sz="2500" spc="130" dirty="0">
                <a:latin typeface="RobotoRegular"/>
                <a:cs typeface="RobotoRegular"/>
              </a:rPr>
              <a:t> </a:t>
            </a:r>
            <a:r>
              <a:rPr sz="2500" spc="30" dirty="0">
                <a:latin typeface="RobotoRegular"/>
                <a:cs typeface="RobotoRegular"/>
              </a:rPr>
              <a:t>factors</a:t>
            </a:r>
            <a:endParaRPr sz="2500">
              <a:latin typeface="RobotoRegular"/>
              <a:cs typeface="RobotoRegular"/>
            </a:endParaRPr>
          </a:p>
          <a:p>
            <a:pPr marL="697865" marR="36195" indent="-280035">
              <a:lnSpc>
                <a:spcPts val="2640"/>
              </a:lnSpc>
              <a:spcBef>
                <a:spcPts val="535"/>
              </a:spcBef>
              <a:buChar char="•"/>
              <a:tabLst>
                <a:tab pos="697865" algn="l"/>
                <a:tab pos="698500" algn="l"/>
                <a:tab pos="4909820" algn="l"/>
              </a:tabLst>
            </a:pPr>
            <a:r>
              <a:rPr sz="2500" spc="20" dirty="0">
                <a:latin typeface="RobotoRegular"/>
                <a:cs typeface="RobotoRegular"/>
              </a:rPr>
              <a:t>Voiding</a:t>
            </a:r>
            <a:r>
              <a:rPr sz="2500" spc="65" dirty="0">
                <a:latin typeface="RobotoRegular"/>
                <a:cs typeface="RobotoRegular"/>
              </a:rPr>
              <a:t> </a:t>
            </a:r>
            <a:r>
              <a:rPr sz="2500" spc="35" dirty="0">
                <a:latin typeface="RobotoRegular"/>
                <a:cs typeface="RobotoRegular"/>
              </a:rPr>
              <a:t>patterns-</a:t>
            </a:r>
            <a:r>
              <a:rPr sz="2500" spc="15" dirty="0">
                <a:latin typeface="RobotoRegular"/>
                <a:cs typeface="RobotoRegular"/>
              </a:rPr>
              <a:t> </a:t>
            </a:r>
            <a:r>
              <a:rPr sz="2500" spc="5" dirty="0">
                <a:latin typeface="RobotoRegular"/>
                <a:cs typeface="RobotoRegular"/>
              </a:rPr>
              <a:t>frequency,	</a:t>
            </a:r>
            <a:r>
              <a:rPr sz="2500" spc="15" dirty="0">
                <a:latin typeface="RobotoRegular"/>
                <a:cs typeface="RobotoRegular"/>
              </a:rPr>
              <a:t>Hesistancy, </a:t>
            </a:r>
            <a:r>
              <a:rPr sz="2500" spc="30" dirty="0">
                <a:latin typeface="RobotoRegular"/>
                <a:cs typeface="RobotoRegular"/>
              </a:rPr>
              <a:t>dribbling, </a:t>
            </a:r>
            <a:r>
              <a:rPr sz="2500" spc="35" dirty="0">
                <a:latin typeface="RobotoRegular"/>
                <a:cs typeface="RobotoRegular"/>
              </a:rPr>
              <a:t>amount,  </a:t>
            </a:r>
            <a:r>
              <a:rPr sz="2500" spc="15" dirty="0">
                <a:latin typeface="RobotoRegular"/>
                <a:cs typeface="RobotoRegular"/>
              </a:rPr>
              <a:t>color</a:t>
            </a:r>
            <a:r>
              <a:rPr sz="2500" spc="55" dirty="0">
                <a:latin typeface="RobotoRegular"/>
                <a:cs typeface="RobotoRegular"/>
              </a:rPr>
              <a:t> </a:t>
            </a:r>
            <a:r>
              <a:rPr sz="2500" spc="20" dirty="0">
                <a:latin typeface="RobotoRegular"/>
                <a:cs typeface="RobotoRegular"/>
              </a:rPr>
              <a:t>etc</a:t>
            </a:r>
            <a:endParaRPr sz="2500">
              <a:latin typeface="RobotoRegular"/>
              <a:cs typeface="RobotoRegular"/>
            </a:endParaRPr>
          </a:p>
          <a:p>
            <a:pPr marL="697865" marR="6350" indent="-280035">
              <a:lnSpc>
                <a:spcPts val="2640"/>
              </a:lnSpc>
              <a:spcBef>
                <a:spcPts val="540"/>
              </a:spcBef>
              <a:buChar char="•"/>
              <a:tabLst>
                <a:tab pos="697865" algn="l"/>
                <a:tab pos="698500" algn="l"/>
              </a:tabLst>
            </a:pPr>
            <a:r>
              <a:rPr sz="2500" spc="30" dirty="0">
                <a:latin typeface="RobotoRegular"/>
                <a:cs typeface="RobotoRegular"/>
              </a:rPr>
              <a:t>Dysuria </a:t>
            </a:r>
            <a:r>
              <a:rPr sz="2500" spc="35" dirty="0">
                <a:latin typeface="RobotoRegular"/>
                <a:cs typeface="RobotoRegular"/>
              </a:rPr>
              <a:t>(pain </a:t>
            </a:r>
            <a:r>
              <a:rPr sz="2500" spc="10" dirty="0">
                <a:latin typeface="RobotoRegular"/>
                <a:cs typeface="RobotoRegular"/>
              </a:rPr>
              <a:t>when </a:t>
            </a:r>
            <a:r>
              <a:rPr sz="2500" spc="40" dirty="0">
                <a:latin typeface="RobotoRegular"/>
                <a:cs typeface="RobotoRegular"/>
              </a:rPr>
              <a:t>urinating) </a:t>
            </a:r>
            <a:r>
              <a:rPr sz="2500" spc="10" dirty="0">
                <a:latin typeface="RobotoRegular"/>
                <a:cs typeface="RobotoRegular"/>
              </a:rPr>
              <a:t>when </a:t>
            </a:r>
            <a:r>
              <a:rPr sz="2500" spc="30" dirty="0">
                <a:latin typeface="RobotoRegular"/>
                <a:cs typeface="RobotoRegular"/>
              </a:rPr>
              <a:t>it </a:t>
            </a:r>
            <a:r>
              <a:rPr sz="2500" spc="20" dirty="0">
                <a:latin typeface="RobotoRegular"/>
                <a:cs typeface="RobotoRegular"/>
              </a:rPr>
              <a:t>occurs </a:t>
            </a:r>
            <a:r>
              <a:rPr sz="2500" spc="40" dirty="0">
                <a:latin typeface="RobotoRegular"/>
                <a:cs typeface="RobotoRegular"/>
              </a:rPr>
              <a:t>at </a:t>
            </a:r>
            <a:r>
              <a:rPr sz="2500" spc="35" dirty="0">
                <a:latin typeface="RobotoRegular"/>
                <a:cs typeface="RobotoRegular"/>
              </a:rPr>
              <a:t>termination  </a:t>
            </a:r>
            <a:r>
              <a:rPr sz="2500" spc="5" dirty="0">
                <a:latin typeface="RobotoRegular"/>
                <a:cs typeface="RobotoRegular"/>
              </a:rPr>
              <a:t>or</a:t>
            </a:r>
            <a:r>
              <a:rPr sz="2500" spc="55" dirty="0">
                <a:latin typeface="RobotoRegular"/>
                <a:cs typeface="RobotoRegular"/>
              </a:rPr>
              <a:t> </a:t>
            </a:r>
            <a:r>
              <a:rPr sz="2500" spc="45" dirty="0">
                <a:latin typeface="RobotoRegular"/>
                <a:cs typeface="RobotoRegular"/>
              </a:rPr>
              <a:t>initiation</a:t>
            </a:r>
            <a:endParaRPr sz="2500">
              <a:latin typeface="RobotoRegular"/>
              <a:cs typeface="RobotoRegular"/>
            </a:endParaRPr>
          </a:p>
          <a:p>
            <a:pPr marL="697865" marR="1818005" indent="-280035">
              <a:lnSpc>
                <a:spcPts val="2640"/>
              </a:lnSpc>
              <a:spcBef>
                <a:spcPts val="535"/>
              </a:spcBef>
              <a:buChar char="•"/>
              <a:tabLst>
                <a:tab pos="697865" algn="l"/>
                <a:tab pos="698500" algn="l"/>
              </a:tabLst>
            </a:pPr>
            <a:r>
              <a:rPr sz="2500" spc="35" dirty="0">
                <a:latin typeface="RobotoRegular"/>
                <a:cs typeface="RobotoRegular"/>
              </a:rPr>
              <a:t>Urinary </a:t>
            </a:r>
            <a:r>
              <a:rPr sz="2500" spc="25" dirty="0">
                <a:latin typeface="RobotoRegular"/>
                <a:cs typeface="RobotoRegular"/>
              </a:rPr>
              <a:t>incontinence..stress incontinence, </a:t>
            </a:r>
            <a:r>
              <a:rPr sz="2500" spc="30" dirty="0">
                <a:latin typeface="RobotoRegular"/>
                <a:cs typeface="RobotoRegular"/>
              </a:rPr>
              <a:t>urge  </a:t>
            </a:r>
            <a:r>
              <a:rPr sz="2500" spc="25" dirty="0">
                <a:latin typeface="RobotoRegular"/>
                <a:cs typeface="RobotoRegular"/>
              </a:rPr>
              <a:t>incontinence, </a:t>
            </a:r>
            <a:r>
              <a:rPr sz="2500" spc="5" dirty="0">
                <a:latin typeface="RobotoRegular"/>
                <a:cs typeface="RobotoRegular"/>
              </a:rPr>
              <a:t>overﬂow</a:t>
            </a:r>
            <a:r>
              <a:rPr sz="2500" spc="70" dirty="0">
                <a:latin typeface="RobotoRegular"/>
                <a:cs typeface="RobotoRegular"/>
              </a:rPr>
              <a:t> </a:t>
            </a:r>
            <a:r>
              <a:rPr sz="2500" spc="30" dirty="0">
                <a:latin typeface="RobotoRegular"/>
                <a:cs typeface="RobotoRegular"/>
              </a:rPr>
              <a:t>incontinence.</a:t>
            </a:r>
            <a:endParaRPr sz="2500">
              <a:latin typeface="RobotoRegular"/>
              <a:cs typeface="RobotoRegular"/>
            </a:endParaRPr>
          </a:p>
          <a:p>
            <a:pPr marL="697865" indent="-280035">
              <a:lnSpc>
                <a:spcPct val="100000"/>
              </a:lnSpc>
              <a:spcBef>
                <a:spcPts val="150"/>
              </a:spcBef>
              <a:buChar char="•"/>
              <a:tabLst>
                <a:tab pos="697865" algn="l"/>
                <a:tab pos="698500" algn="l"/>
              </a:tabLst>
            </a:pPr>
            <a:r>
              <a:rPr sz="2500" spc="30" dirty="0">
                <a:latin typeface="RobotoRegular"/>
                <a:cs typeface="RobotoRegular"/>
              </a:rPr>
              <a:t>Hematuria, </a:t>
            </a:r>
            <a:r>
              <a:rPr sz="2500" spc="20" dirty="0">
                <a:latin typeface="RobotoRegular"/>
                <a:cs typeface="RobotoRegular"/>
              </a:rPr>
              <a:t>blood </a:t>
            </a:r>
            <a:r>
              <a:rPr sz="2500" spc="30" dirty="0">
                <a:latin typeface="RobotoRegular"/>
                <a:cs typeface="RobotoRegular"/>
              </a:rPr>
              <a:t>in</a:t>
            </a:r>
            <a:r>
              <a:rPr sz="2500" spc="155" dirty="0">
                <a:latin typeface="RobotoRegular"/>
                <a:cs typeface="RobotoRegular"/>
              </a:rPr>
              <a:t> </a:t>
            </a:r>
            <a:r>
              <a:rPr sz="2500" spc="40" dirty="0">
                <a:latin typeface="RobotoRegular"/>
                <a:cs typeface="RobotoRegular"/>
              </a:rPr>
              <a:t>urine</a:t>
            </a:r>
            <a:endParaRPr sz="2500">
              <a:latin typeface="RobotoRegular"/>
              <a:cs typeface="RobotoRegular"/>
            </a:endParaRPr>
          </a:p>
          <a:p>
            <a:pPr marL="697865" indent="-280035">
              <a:lnSpc>
                <a:spcPct val="100000"/>
              </a:lnSpc>
              <a:spcBef>
                <a:spcPts val="170"/>
              </a:spcBef>
              <a:buChar char="•"/>
              <a:tabLst>
                <a:tab pos="697865" algn="l"/>
                <a:tab pos="698500" algn="l"/>
              </a:tabLst>
            </a:pPr>
            <a:r>
              <a:rPr sz="2500" spc="35" dirty="0">
                <a:latin typeface="RobotoRegular"/>
                <a:cs typeface="RobotoRegular"/>
              </a:rPr>
              <a:t>Nocturia..urinating </a:t>
            </a:r>
            <a:r>
              <a:rPr sz="2500" spc="40" dirty="0">
                <a:latin typeface="RobotoRegular"/>
                <a:cs typeface="RobotoRegular"/>
              </a:rPr>
              <a:t>at</a:t>
            </a:r>
            <a:r>
              <a:rPr sz="2500" spc="100" dirty="0">
                <a:latin typeface="RobotoRegular"/>
                <a:cs typeface="RobotoRegular"/>
              </a:rPr>
              <a:t> </a:t>
            </a:r>
            <a:r>
              <a:rPr sz="2500" spc="35" dirty="0">
                <a:latin typeface="RobotoRegular"/>
                <a:cs typeface="RobotoRegular"/>
              </a:rPr>
              <a:t>night</a:t>
            </a:r>
            <a:endParaRPr sz="250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170" y="316428"/>
            <a:ext cx="235966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dirty="0"/>
              <a:t>interventions: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746865" y="556557"/>
            <a:ext cx="8947150" cy="6493510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365125" marR="1019810" indent="-314960">
              <a:lnSpc>
                <a:spcPct val="77900"/>
              </a:lnSpc>
              <a:spcBef>
                <a:spcPts val="1385"/>
              </a:spcBef>
            </a:pPr>
            <a:r>
              <a:rPr sz="7275" spc="-585" baseline="-13172" dirty="0">
                <a:latin typeface="RobotoRegular"/>
                <a:cs typeface="RobotoRegular"/>
              </a:rPr>
              <a:t>.</a:t>
            </a:r>
            <a:r>
              <a:rPr sz="4275" spc="-585" baseline="2923" dirty="0">
                <a:latin typeface="RobotoRegular"/>
                <a:cs typeface="RobotoRegular"/>
              </a:rPr>
              <a:t>• </a:t>
            </a:r>
            <a:r>
              <a:rPr sz="2850" spc="-5" dirty="0">
                <a:latin typeface="RobotoRegular"/>
                <a:cs typeface="RobotoRegular"/>
              </a:rPr>
              <a:t>Analgesics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10" dirty="0">
                <a:latin typeface="RobotoRegular"/>
                <a:cs typeface="RobotoRegular"/>
              </a:rPr>
              <a:t>relieve </a:t>
            </a:r>
            <a:r>
              <a:rPr sz="2850" spc="-5" dirty="0">
                <a:latin typeface="RobotoRegular"/>
                <a:cs typeface="RobotoRegular"/>
              </a:rPr>
              <a:t>pain. </a:t>
            </a:r>
            <a:r>
              <a:rPr sz="2850" spc="5" dirty="0">
                <a:latin typeface="RobotoRegular"/>
                <a:cs typeface="RobotoRegular"/>
              </a:rPr>
              <a:t>Opioid </a:t>
            </a:r>
            <a:r>
              <a:rPr sz="2850" spc="-5" dirty="0">
                <a:latin typeface="RobotoRegular"/>
                <a:cs typeface="RobotoRegular"/>
              </a:rPr>
              <a:t>analgesics</a:t>
            </a:r>
            <a:r>
              <a:rPr sz="2850" spc="-26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or  </a:t>
            </a:r>
            <a:r>
              <a:rPr sz="2850" spc="-20" dirty="0">
                <a:latin typeface="RobotoRegular"/>
                <a:cs typeface="RobotoRegular"/>
              </a:rPr>
              <a:t>NSAID’s.</a:t>
            </a:r>
            <a:endParaRPr sz="2850">
              <a:latin typeface="RobotoRegular"/>
              <a:cs typeface="RobotoRegular"/>
            </a:endParaRPr>
          </a:p>
          <a:p>
            <a:pPr marL="365125" indent="-252095">
              <a:lnSpc>
                <a:spcPct val="100000"/>
              </a:lnSpc>
              <a:spcBef>
                <a:spcPts val="105"/>
              </a:spcBef>
              <a:buChar char="•"/>
              <a:tabLst>
                <a:tab pos="365760" algn="l"/>
              </a:tabLst>
            </a:pPr>
            <a:r>
              <a:rPr sz="2850" dirty="0">
                <a:latin typeface="RobotoRegular"/>
                <a:cs typeface="RobotoRegular"/>
              </a:rPr>
              <a:t>Encourage </a:t>
            </a:r>
            <a:r>
              <a:rPr sz="2850" spc="5" dirty="0">
                <a:latin typeface="RobotoRegular"/>
                <a:cs typeface="RobotoRegular"/>
              </a:rPr>
              <a:t>patient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-15" dirty="0">
                <a:latin typeface="RobotoRegular"/>
                <a:cs typeface="RobotoRegular"/>
              </a:rPr>
              <a:t>assume </a:t>
            </a:r>
            <a:r>
              <a:rPr sz="2850" dirty="0">
                <a:latin typeface="RobotoRegular"/>
                <a:cs typeface="RobotoRegular"/>
              </a:rPr>
              <a:t>positions </a:t>
            </a:r>
            <a:r>
              <a:rPr sz="2850" spc="15" dirty="0">
                <a:latin typeface="RobotoRegular"/>
                <a:cs typeface="RobotoRegular"/>
              </a:rPr>
              <a:t>of</a:t>
            </a:r>
            <a:r>
              <a:rPr sz="2850" spc="-254" dirty="0">
                <a:latin typeface="RobotoRegular"/>
                <a:cs typeface="RobotoRegular"/>
              </a:rPr>
              <a:t> </a:t>
            </a:r>
            <a:r>
              <a:rPr sz="2850" spc="40" dirty="0">
                <a:latin typeface="RobotoRegular"/>
                <a:cs typeface="RobotoRegular"/>
              </a:rPr>
              <a:t>comfort.</a:t>
            </a:r>
            <a:endParaRPr sz="2850">
              <a:latin typeface="RobotoRegular"/>
              <a:cs typeface="RobotoRegular"/>
            </a:endParaRPr>
          </a:p>
          <a:p>
            <a:pPr marL="365125" marR="979805" indent="-252095">
              <a:lnSpc>
                <a:spcPts val="2970"/>
              </a:lnSpc>
              <a:spcBef>
                <a:spcPts val="580"/>
              </a:spcBef>
              <a:buChar char="•"/>
              <a:tabLst>
                <a:tab pos="365760" algn="l"/>
              </a:tabLst>
            </a:pPr>
            <a:r>
              <a:rPr sz="2850" spc="10" dirty="0">
                <a:latin typeface="RobotoRegular"/>
                <a:cs typeface="RobotoRegular"/>
              </a:rPr>
              <a:t>Prevent </a:t>
            </a:r>
            <a:r>
              <a:rPr sz="2850" spc="5" dirty="0">
                <a:latin typeface="RobotoRegular"/>
                <a:cs typeface="RobotoRegular"/>
              </a:rPr>
              <a:t>infection </a:t>
            </a:r>
            <a:r>
              <a:rPr sz="2850" spc="-15" dirty="0">
                <a:latin typeface="RobotoRegular"/>
                <a:cs typeface="RobotoRegular"/>
              </a:rPr>
              <a:t>and </a:t>
            </a:r>
            <a:r>
              <a:rPr sz="2850" spc="10" dirty="0">
                <a:latin typeface="RobotoRegular"/>
                <a:cs typeface="RobotoRegular"/>
              </a:rPr>
              <a:t>obstruction: monitor</a:t>
            </a:r>
            <a:r>
              <a:rPr sz="2850" spc="-215" dirty="0">
                <a:latin typeface="RobotoRegular"/>
                <a:cs typeface="RobotoRegular"/>
              </a:rPr>
              <a:t> </a:t>
            </a:r>
            <a:r>
              <a:rPr sz="2850" spc="-10" dirty="0">
                <a:latin typeface="RobotoRegular"/>
                <a:cs typeface="RobotoRegular"/>
              </a:rPr>
              <a:t>ﬂuid  </a:t>
            </a:r>
            <a:r>
              <a:rPr sz="2850" spc="-5" dirty="0">
                <a:latin typeface="RobotoRegular"/>
                <a:cs typeface="RobotoRegular"/>
              </a:rPr>
              <a:t>intake </a:t>
            </a:r>
            <a:r>
              <a:rPr sz="2850" spc="-15" dirty="0">
                <a:latin typeface="RobotoRegular"/>
                <a:cs typeface="RobotoRegular"/>
              </a:rPr>
              <a:t>and</a:t>
            </a:r>
            <a:r>
              <a:rPr sz="2850" spc="-35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output.</a:t>
            </a:r>
            <a:endParaRPr sz="2850">
              <a:latin typeface="RobotoRegular"/>
              <a:cs typeface="RobotoRegular"/>
            </a:endParaRPr>
          </a:p>
          <a:p>
            <a:pPr marL="365125" indent="-252095">
              <a:lnSpc>
                <a:spcPct val="100000"/>
              </a:lnSpc>
              <a:spcBef>
                <a:spcPts val="85"/>
              </a:spcBef>
              <a:buChar char="•"/>
              <a:tabLst>
                <a:tab pos="365760" algn="l"/>
                <a:tab pos="1806575" algn="l"/>
              </a:tabLst>
            </a:pPr>
            <a:r>
              <a:rPr sz="2850" spc="10" dirty="0">
                <a:latin typeface="RobotoRegular"/>
                <a:cs typeface="RobotoRegular"/>
              </a:rPr>
              <a:t>Monitor	</a:t>
            </a:r>
            <a:r>
              <a:rPr sz="2850" dirty="0">
                <a:latin typeface="RobotoRegular"/>
                <a:cs typeface="RobotoRegular"/>
              </a:rPr>
              <a:t>voiding</a:t>
            </a:r>
            <a:r>
              <a:rPr sz="2850" spc="-10" dirty="0">
                <a:latin typeface="RobotoRegular"/>
                <a:cs typeface="RobotoRegular"/>
              </a:rPr>
              <a:t> </a:t>
            </a:r>
            <a:r>
              <a:rPr sz="2850" spc="20" dirty="0">
                <a:latin typeface="RobotoRegular"/>
                <a:cs typeface="RobotoRegular"/>
              </a:rPr>
              <a:t>patterns</a:t>
            </a:r>
            <a:endParaRPr sz="2850">
              <a:latin typeface="RobotoRegular"/>
              <a:cs typeface="RobotoRegular"/>
            </a:endParaRPr>
          </a:p>
          <a:p>
            <a:pPr marL="365125" marR="17780" indent="-252095">
              <a:lnSpc>
                <a:spcPts val="2970"/>
              </a:lnSpc>
              <a:spcBef>
                <a:spcPts val="580"/>
              </a:spcBef>
              <a:buChar char="•"/>
              <a:tabLst>
                <a:tab pos="365760" algn="l"/>
              </a:tabLst>
            </a:pPr>
            <a:r>
              <a:rPr sz="2850" dirty="0">
                <a:latin typeface="RobotoRegular"/>
                <a:cs typeface="RobotoRegular"/>
              </a:rPr>
              <a:t>Encourage increased </a:t>
            </a:r>
            <a:r>
              <a:rPr sz="2850" spc="-10" dirty="0">
                <a:latin typeface="RobotoRegular"/>
                <a:cs typeface="RobotoRegular"/>
              </a:rPr>
              <a:t>ﬂuid </a:t>
            </a:r>
            <a:r>
              <a:rPr sz="2850" spc="-5" dirty="0">
                <a:latin typeface="RobotoRegular"/>
                <a:cs typeface="RobotoRegular"/>
              </a:rPr>
              <a:t>intake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20" dirty="0">
                <a:latin typeface="RobotoRegular"/>
                <a:cs typeface="RobotoRegular"/>
              </a:rPr>
              <a:t>prevent  </a:t>
            </a:r>
            <a:r>
              <a:rPr sz="2850" dirty="0">
                <a:latin typeface="RobotoRegular"/>
                <a:cs typeface="RobotoRegular"/>
              </a:rPr>
              <a:t>dehydration </a:t>
            </a:r>
            <a:r>
              <a:rPr sz="2850" spc="10" dirty="0">
                <a:latin typeface="RobotoRegular"/>
                <a:cs typeface="RobotoRegular"/>
              </a:rPr>
              <a:t>&amp; </a:t>
            </a:r>
            <a:r>
              <a:rPr sz="2850" spc="-5" dirty="0">
                <a:latin typeface="RobotoRegular"/>
                <a:cs typeface="RobotoRegular"/>
              </a:rPr>
              <a:t>increase </a:t>
            </a:r>
            <a:r>
              <a:rPr sz="2850" spc="5" dirty="0">
                <a:latin typeface="RobotoRegular"/>
                <a:cs typeface="RobotoRegular"/>
              </a:rPr>
              <a:t>hydrostatic </a:t>
            </a:r>
            <a:r>
              <a:rPr sz="2850" dirty="0">
                <a:latin typeface="RobotoRegular"/>
                <a:cs typeface="RobotoRegular"/>
              </a:rPr>
              <a:t>pressure that</a:t>
            </a:r>
            <a:r>
              <a:rPr sz="2850" spc="-195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aids  </a:t>
            </a:r>
            <a:r>
              <a:rPr sz="2850" spc="-15" dirty="0">
                <a:latin typeface="RobotoRegular"/>
                <a:cs typeface="RobotoRegular"/>
              </a:rPr>
              <a:t>in </a:t>
            </a:r>
            <a:r>
              <a:rPr sz="2850" spc="-5" dirty="0">
                <a:latin typeface="RobotoRegular"/>
                <a:cs typeface="RobotoRegular"/>
              </a:rPr>
              <a:t>elimination </a:t>
            </a:r>
            <a:r>
              <a:rPr sz="2850" spc="15" dirty="0">
                <a:latin typeface="RobotoRegular"/>
                <a:cs typeface="RobotoRegular"/>
              </a:rPr>
              <a:t>of</a:t>
            </a:r>
            <a:r>
              <a:rPr sz="2850" spc="-204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stones.</a:t>
            </a:r>
            <a:endParaRPr sz="2850">
              <a:latin typeface="RobotoRegular"/>
              <a:cs typeface="RobotoRegular"/>
            </a:endParaRPr>
          </a:p>
          <a:p>
            <a:pPr marL="365125" marR="460375" indent="-252095">
              <a:lnSpc>
                <a:spcPts val="2970"/>
              </a:lnSpc>
              <a:spcBef>
                <a:spcPts val="565"/>
              </a:spcBef>
              <a:buChar char="•"/>
              <a:tabLst>
                <a:tab pos="365760" algn="l"/>
              </a:tabLst>
            </a:pPr>
            <a:r>
              <a:rPr sz="2850" spc="5" dirty="0">
                <a:latin typeface="RobotoRegular"/>
                <a:cs typeface="RobotoRegular"/>
              </a:rPr>
              <a:t>Ambulation may </a:t>
            </a:r>
            <a:r>
              <a:rPr sz="2850" spc="-10" dirty="0">
                <a:latin typeface="RobotoRegular"/>
                <a:cs typeface="RobotoRegular"/>
              </a:rPr>
              <a:t>help </a:t>
            </a:r>
            <a:r>
              <a:rPr sz="2850" spc="25" dirty="0">
                <a:latin typeface="RobotoRegular"/>
                <a:cs typeface="RobotoRegular"/>
              </a:rPr>
              <a:t>move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5" dirty="0">
                <a:latin typeface="RobotoRegular"/>
                <a:cs typeface="RobotoRegular"/>
              </a:rPr>
              <a:t>stones </a:t>
            </a:r>
            <a:r>
              <a:rPr sz="2850" spc="10" dirty="0">
                <a:latin typeface="RobotoRegular"/>
                <a:cs typeface="RobotoRegular"/>
              </a:rPr>
              <a:t>through</a:t>
            </a:r>
            <a:r>
              <a:rPr sz="2850" spc="-42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the  </a:t>
            </a:r>
            <a:r>
              <a:rPr sz="2850" spc="-10" dirty="0">
                <a:latin typeface="RobotoRegular"/>
                <a:cs typeface="RobotoRegular"/>
              </a:rPr>
              <a:t>urinary</a:t>
            </a:r>
            <a:r>
              <a:rPr sz="2850" spc="-8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tract.</a:t>
            </a:r>
            <a:endParaRPr sz="2850">
              <a:latin typeface="RobotoRegular"/>
              <a:cs typeface="RobotoRegular"/>
            </a:endParaRPr>
          </a:p>
          <a:p>
            <a:pPr marL="365125" marR="143510" indent="-252095">
              <a:lnSpc>
                <a:spcPts val="2970"/>
              </a:lnSpc>
              <a:spcBef>
                <a:spcPts val="560"/>
              </a:spcBef>
              <a:buChar char="•"/>
              <a:tabLst>
                <a:tab pos="365760" algn="l"/>
              </a:tabLst>
            </a:pPr>
            <a:r>
              <a:rPr sz="2850" spc="-20" dirty="0">
                <a:latin typeface="RobotoRegular"/>
                <a:cs typeface="RobotoRegular"/>
              </a:rPr>
              <a:t>Strain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-15" dirty="0">
                <a:latin typeface="RobotoRegular"/>
                <a:cs typeface="RobotoRegular"/>
              </a:rPr>
              <a:t>urine </a:t>
            </a:r>
            <a:r>
              <a:rPr sz="2850" spc="15" dirty="0">
                <a:latin typeface="RobotoRegular"/>
                <a:cs typeface="RobotoRegular"/>
              </a:rPr>
              <a:t>on </a:t>
            </a:r>
            <a:r>
              <a:rPr sz="2850" spc="5" dirty="0">
                <a:latin typeface="RobotoRegular"/>
                <a:cs typeface="RobotoRegular"/>
              </a:rPr>
              <a:t>a gauze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35" dirty="0">
                <a:latin typeface="RobotoRegular"/>
                <a:cs typeface="RobotoRegular"/>
              </a:rPr>
              <a:t>detect </a:t>
            </a:r>
            <a:r>
              <a:rPr sz="2850" spc="-10" dirty="0">
                <a:latin typeface="RobotoRegular"/>
                <a:cs typeface="RobotoRegular"/>
              </a:rPr>
              <a:t>uric </a:t>
            </a:r>
            <a:r>
              <a:rPr sz="2850" dirty="0">
                <a:latin typeface="RobotoRegular"/>
                <a:cs typeface="RobotoRegular"/>
              </a:rPr>
              <a:t>acid</a:t>
            </a:r>
            <a:r>
              <a:rPr sz="2850" spc="-415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stones  </a:t>
            </a:r>
            <a:r>
              <a:rPr sz="2850" dirty="0">
                <a:latin typeface="RobotoRegular"/>
                <a:cs typeface="RobotoRegular"/>
              </a:rPr>
              <a:t>that </a:t>
            </a:r>
            <a:r>
              <a:rPr sz="2850" spc="5" dirty="0">
                <a:latin typeface="RobotoRegular"/>
                <a:cs typeface="RobotoRegular"/>
              </a:rPr>
              <a:t>may </a:t>
            </a:r>
            <a:r>
              <a:rPr sz="2850" spc="10" dirty="0">
                <a:latin typeface="RobotoRegular"/>
                <a:cs typeface="RobotoRegular"/>
              </a:rPr>
              <a:t>crumble or blood</a:t>
            </a:r>
            <a:r>
              <a:rPr sz="2850" spc="-155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clots.</a:t>
            </a:r>
            <a:endParaRPr sz="2850">
              <a:latin typeface="RobotoRegular"/>
              <a:cs typeface="RobotoRegular"/>
            </a:endParaRPr>
          </a:p>
          <a:p>
            <a:pPr marL="365125" marR="1131570" indent="-252095">
              <a:lnSpc>
                <a:spcPts val="2970"/>
              </a:lnSpc>
              <a:spcBef>
                <a:spcPts val="565"/>
              </a:spcBef>
              <a:buChar char="•"/>
              <a:tabLst>
                <a:tab pos="365760" algn="l"/>
              </a:tabLst>
            </a:pPr>
            <a:r>
              <a:rPr sz="2850" dirty="0">
                <a:latin typeface="RobotoRegular"/>
                <a:cs typeface="RobotoRegular"/>
              </a:rPr>
              <a:t>Instruct </a:t>
            </a:r>
            <a:r>
              <a:rPr sz="2850" spc="5" dirty="0">
                <a:latin typeface="RobotoRegular"/>
                <a:cs typeface="RobotoRegular"/>
              </a:rPr>
              <a:t>patient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45" dirty="0">
                <a:latin typeface="RobotoRegular"/>
                <a:cs typeface="RobotoRegular"/>
              </a:rPr>
              <a:t>report </a:t>
            </a:r>
            <a:r>
              <a:rPr sz="2850" spc="-15" dirty="0">
                <a:latin typeface="RobotoRegular"/>
                <a:cs typeface="RobotoRegular"/>
              </a:rPr>
              <a:t>any </a:t>
            </a:r>
            <a:r>
              <a:rPr sz="2850" spc="15" dirty="0">
                <a:latin typeface="RobotoRegular"/>
                <a:cs typeface="RobotoRegular"/>
              </a:rPr>
              <a:t>decrease </a:t>
            </a:r>
            <a:r>
              <a:rPr sz="2850" spc="-15" dirty="0">
                <a:latin typeface="RobotoRegular"/>
                <a:cs typeface="RobotoRegular"/>
              </a:rPr>
              <a:t>in</a:t>
            </a:r>
            <a:r>
              <a:rPr sz="2850" spc="-270" dirty="0">
                <a:latin typeface="RobotoRegular"/>
                <a:cs typeface="RobotoRegular"/>
              </a:rPr>
              <a:t> </a:t>
            </a:r>
            <a:r>
              <a:rPr sz="2850" spc="-15" dirty="0">
                <a:latin typeface="RobotoRegular"/>
                <a:cs typeface="RobotoRegular"/>
              </a:rPr>
              <a:t>urine  </a:t>
            </a:r>
            <a:r>
              <a:rPr sz="2850" spc="10" dirty="0">
                <a:latin typeface="RobotoRegular"/>
                <a:cs typeface="RobotoRegular"/>
              </a:rPr>
              <a:t>volume, </a:t>
            </a:r>
            <a:r>
              <a:rPr sz="2850" spc="15" dirty="0">
                <a:latin typeface="RobotoRegular"/>
                <a:cs typeface="RobotoRegular"/>
              </a:rPr>
              <a:t>bloody </a:t>
            </a:r>
            <a:r>
              <a:rPr sz="2850" spc="10" dirty="0">
                <a:latin typeface="RobotoRegular"/>
                <a:cs typeface="RobotoRegular"/>
              </a:rPr>
              <a:t>or </a:t>
            </a:r>
            <a:r>
              <a:rPr sz="2850" spc="5" dirty="0">
                <a:latin typeface="RobotoRegular"/>
                <a:cs typeface="RobotoRegular"/>
              </a:rPr>
              <a:t>cloudy</a:t>
            </a:r>
            <a:r>
              <a:rPr sz="2850" spc="-285" dirty="0">
                <a:latin typeface="RobotoRegular"/>
                <a:cs typeface="RobotoRegular"/>
              </a:rPr>
              <a:t> </a:t>
            </a:r>
            <a:r>
              <a:rPr sz="2850" spc="-10" dirty="0">
                <a:latin typeface="RobotoRegular"/>
                <a:cs typeface="RobotoRegular"/>
              </a:rPr>
              <a:t>urine.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7937" y="318667"/>
            <a:ext cx="8212455" cy="462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115"/>
              </a:spcBef>
              <a:buChar char="•"/>
              <a:tabLst>
                <a:tab pos="264795" algn="l"/>
              </a:tabLst>
            </a:pPr>
            <a:r>
              <a:rPr sz="2850" spc="10" dirty="0">
                <a:latin typeface="RobotoRegular"/>
                <a:cs typeface="RobotoRegular"/>
              </a:rPr>
              <a:t>Monitor</a:t>
            </a:r>
            <a:r>
              <a:rPr sz="2850" spc="-30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vital</a:t>
            </a:r>
            <a:r>
              <a:rPr sz="2850" spc="-80" dirty="0">
                <a:latin typeface="RobotoRegular"/>
                <a:cs typeface="RobotoRegular"/>
              </a:rPr>
              <a:t> </a:t>
            </a:r>
            <a:r>
              <a:rPr sz="2850" spc="-10" dirty="0">
                <a:latin typeface="RobotoRegular"/>
                <a:cs typeface="RobotoRegular"/>
              </a:rPr>
              <a:t>signs</a:t>
            </a:r>
            <a:r>
              <a:rPr sz="2850" spc="-95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closely</a:t>
            </a:r>
            <a:r>
              <a:rPr sz="2850" spc="-85" dirty="0">
                <a:latin typeface="RobotoRegular"/>
                <a:cs typeface="RobotoRegular"/>
              </a:rPr>
              <a:t> </a:t>
            </a:r>
            <a:r>
              <a:rPr sz="2850" spc="30" dirty="0">
                <a:latin typeface="RobotoRegular"/>
                <a:cs typeface="RobotoRegular"/>
              </a:rPr>
              <a:t>to</a:t>
            </a:r>
            <a:r>
              <a:rPr sz="2850" spc="-30" dirty="0">
                <a:latin typeface="RobotoRegular"/>
                <a:cs typeface="RobotoRegular"/>
              </a:rPr>
              <a:t> </a:t>
            </a:r>
            <a:r>
              <a:rPr sz="2850" spc="35" dirty="0">
                <a:latin typeface="RobotoRegular"/>
                <a:cs typeface="RobotoRegular"/>
              </a:rPr>
              <a:t>detect</a:t>
            </a:r>
            <a:r>
              <a:rPr sz="2850" spc="1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early</a:t>
            </a:r>
            <a:r>
              <a:rPr sz="2850" spc="-85" dirty="0">
                <a:latin typeface="RobotoRegular"/>
                <a:cs typeface="RobotoRegular"/>
              </a:rPr>
              <a:t> </a:t>
            </a:r>
            <a:r>
              <a:rPr sz="2850" spc="-10" dirty="0">
                <a:latin typeface="RobotoRegular"/>
                <a:cs typeface="RobotoRegular"/>
              </a:rPr>
              <a:t>signs</a:t>
            </a:r>
            <a:r>
              <a:rPr sz="2850" spc="-95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of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9565" y="444608"/>
            <a:ext cx="867981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275" baseline="-23482" dirty="0"/>
              <a:t>. </a:t>
            </a:r>
            <a:r>
              <a:rPr sz="2850" spc="5" dirty="0"/>
              <a:t>infection because </a:t>
            </a:r>
            <a:r>
              <a:rPr sz="2850" spc="25" dirty="0"/>
              <a:t>UTI </a:t>
            </a:r>
            <a:r>
              <a:rPr sz="2850" spc="5" dirty="0"/>
              <a:t>may </a:t>
            </a:r>
            <a:r>
              <a:rPr sz="2850" spc="25" dirty="0"/>
              <a:t>be </a:t>
            </a:r>
            <a:r>
              <a:rPr sz="2850" dirty="0"/>
              <a:t>associated </a:t>
            </a:r>
            <a:r>
              <a:rPr sz="2850" spc="20" dirty="0"/>
              <a:t>with</a:t>
            </a:r>
            <a:r>
              <a:rPr sz="2850" spc="-400" dirty="0"/>
              <a:t> </a:t>
            </a:r>
            <a:r>
              <a:rPr sz="2850" dirty="0"/>
              <a:t>renal</a:t>
            </a:r>
            <a:endParaRPr sz="2850"/>
          </a:p>
        </p:txBody>
      </p:sp>
      <p:sp>
        <p:nvSpPr>
          <p:cNvPr id="4" name="object 4"/>
          <p:cNvSpPr txBox="1"/>
          <p:nvPr/>
        </p:nvSpPr>
        <p:spPr>
          <a:xfrm>
            <a:off x="344170" y="1074315"/>
            <a:ext cx="8895715" cy="522033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767715" marR="88900">
              <a:lnSpc>
                <a:spcPts val="2970"/>
              </a:lnSpc>
              <a:spcBef>
                <a:spcPts val="585"/>
              </a:spcBef>
            </a:pPr>
            <a:r>
              <a:rPr sz="2850" dirty="0">
                <a:latin typeface="RobotoRegular"/>
                <a:cs typeface="RobotoRegular"/>
              </a:rPr>
              <a:t>stones. </a:t>
            </a:r>
            <a:r>
              <a:rPr sz="2850" spc="-10" dirty="0">
                <a:latin typeface="RobotoRegular"/>
                <a:cs typeface="RobotoRegular"/>
              </a:rPr>
              <a:t>All </a:t>
            </a:r>
            <a:r>
              <a:rPr sz="2850" spc="5" dirty="0">
                <a:latin typeface="RobotoRegular"/>
                <a:cs typeface="RobotoRegular"/>
              </a:rPr>
              <a:t>infection </a:t>
            </a:r>
            <a:r>
              <a:rPr sz="2850" spc="-20" dirty="0">
                <a:latin typeface="RobotoRegular"/>
                <a:cs typeface="RobotoRegular"/>
              </a:rPr>
              <a:t>should </a:t>
            </a:r>
            <a:r>
              <a:rPr sz="2850" spc="25" dirty="0">
                <a:latin typeface="RobotoRegular"/>
                <a:cs typeface="RobotoRegular"/>
              </a:rPr>
              <a:t>be treated </a:t>
            </a:r>
            <a:r>
              <a:rPr sz="2850" spc="20" dirty="0">
                <a:latin typeface="RobotoRegular"/>
                <a:cs typeface="RobotoRegular"/>
              </a:rPr>
              <a:t>with  appropriate </a:t>
            </a:r>
            <a:r>
              <a:rPr sz="2850" spc="5" dirty="0">
                <a:latin typeface="RobotoRegular"/>
                <a:cs typeface="RobotoRegular"/>
              </a:rPr>
              <a:t>antibiotics </a:t>
            </a:r>
            <a:r>
              <a:rPr sz="2850" spc="20" dirty="0">
                <a:latin typeface="RobotoRegular"/>
                <a:cs typeface="RobotoRegular"/>
              </a:rPr>
              <a:t>before </a:t>
            </a:r>
            <a:r>
              <a:rPr sz="2850" spc="35" dirty="0">
                <a:latin typeface="RobotoRegular"/>
                <a:cs typeface="RobotoRegular"/>
              </a:rPr>
              <a:t>efforts </a:t>
            </a:r>
            <a:r>
              <a:rPr sz="2850" spc="5" dirty="0">
                <a:latin typeface="RobotoRegular"/>
                <a:cs typeface="RobotoRegular"/>
              </a:rPr>
              <a:t>are </a:t>
            </a:r>
            <a:r>
              <a:rPr sz="2850" spc="15" dirty="0">
                <a:latin typeface="RobotoRegular"/>
                <a:cs typeface="RobotoRegular"/>
              </a:rPr>
              <a:t>made</a:t>
            </a:r>
            <a:r>
              <a:rPr sz="2850" spc="-365" dirty="0">
                <a:latin typeface="RobotoRegular"/>
                <a:cs typeface="RobotoRegular"/>
              </a:rPr>
              <a:t> </a:t>
            </a:r>
            <a:r>
              <a:rPr sz="2850" spc="30" dirty="0">
                <a:latin typeface="RobotoRegular"/>
                <a:cs typeface="RobotoRegular"/>
              </a:rPr>
              <a:t>to  </a:t>
            </a:r>
            <a:r>
              <a:rPr sz="2850" spc="-5" dirty="0">
                <a:latin typeface="RobotoRegular"/>
                <a:cs typeface="RobotoRegular"/>
              </a:rPr>
              <a:t>dissolve </a:t>
            </a:r>
            <a:r>
              <a:rPr sz="2850" spc="10" dirty="0">
                <a:latin typeface="RobotoRegular"/>
                <a:cs typeface="RobotoRegular"/>
              </a:rPr>
              <a:t>the</a:t>
            </a:r>
            <a:r>
              <a:rPr sz="2850" spc="-50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stone.</a:t>
            </a:r>
            <a:endParaRPr sz="2850">
              <a:latin typeface="RobotoRegular"/>
              <a:cs typeface="RobotoRegular"/>
            </a:endParaRPr>
          </a:p>
          <a:p>
            <a:pPr marL="767715" marR="323215" indent="-252095">
              <a:lnSpc>
                <a:spcPts val="2970"/>
              </a:lnSpc>
              <a:spcBef>
                <a:spcPts val="570"/>
              </a:spcBef>
              <a:buChar char="•"/>
              <a:tabLst>
                <a:tab pos="768350" algn="l"/>
              </a:tabLst>
            </a:pPr>
            <a:r>
              <a:rPr sz="2850" spc="15" dirty="0">
                <a:latin typeface="RobotoRegular"/>
                <a:cs typeface="RobotoRegular"/>
              </a:rPr>
              <a:t>Health </a:t>
            </a:r>
            <a:r>
              <a:rPr sz="2850" spc="10" dirty="0">
                <a:latin typeface="RobotoRegular"/>
                <a:cs typeface="RobotoRegular"/>
              </a:rPr>
              <a:t>education </a:t>
            </a:r>
            <a:r>
              <a:rPr sz="2850" spc="5" dirty="0">
                <a:latin typeface="RobotoRegular"/>
                <a:cs typeface="RobotoRegular"/>
              </a:rPr>
              <a:t>about </a:t>
            </a:r>
            <a:r>
              <a:rPr sz="2850" dirty="0">
                <a:latin typeface="RobotoRegular"/>
                <a:cs typeface="RobotoRegular"/>
              </a:rPr>
              <a:t>causes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dirty="0">
                <a:latin typeface="RobotoRegular"/>
                <a:cs typeface="RobotoRegular"/>
              </a:rPr>
              <a:t>kidney</a:t>
            </a:r>
            <a:r>
              <a:rPr sz="2850" spc="-455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stones,  predisposing </a:t>
            </a:r>
            <a:r>
              <a:rPr sz="2850" spc="20" dirty="0">
                <a:latin typeface="RobotoRegular"/>
                <a:cs typeface="RobotoRegular"/>
              </a:rPr>
              <a:t>factors </a:t>
            </a:r>
            <a:r>
              <a:rPr sz="2850" spc="-15" dirty="0">
                <a:latin typeface="RobotoRegular"/>
                <a:cs typeface="RobotoRegular"/>
              </a:rPr>
              <a:t>and </a:t>
            </a:r>
            <a:r>
              <a:rPr sz="2850" spc="15" dirty="0">
                <a:latin typeface="RobotoRegular"/>
                <a:cs typeface="RobotoRegular"/>
              </a:rPr>
              <a:t>recommendations </a:t>
            </a:r>
            <a:r>
              <a:rPr sz="2850" spc="30" dirty="0">
                <a:latin typeface="RobotoRegular"/>
                <a:cs typeface="RobotoRegular"/>
              </a:rPr>
              <a:t>to  </a:t>
            </a:r>
            <a:r>
              <a:rPr sz="2850" spc="20" dirty="0">
                <a:latin typeface="RobotoRegular"/>
                <a:cs typeface="RobotoRegular"/>
              </a:rPr>
              <a:t>prevent</a:t>
            </a:r>
            <a:r>
              <a:rPr sz="2850" spc="5" dirty="0">
                <a:latin typeface="RobotoRegular"/>
                <a:cs typeface="RobotoRegular"/>
              </a:rPr>
              <a:t> </a:t>
            </a:r>
            <a:r>
              <a:rPr sz="2850" spc="20" dirty="0">
                <a:latin typeface="RobotoRegular"/>
                <a:cs typeface="RobotoRegular"/>
              </a:rPr>
              <a:t>reccurrence.</a:t>
            </a:r>
            <a:endParaRPr sz="2850">
              <a:latin typeface="RobotoRegular"/>
              <a:cs typeface="RobotoRegular"/>
            </a:endParaRPr>
          </a:p>
          <a:p>
            <a:pPr marL="768350" indent="-252095">
              <a:lnSpc>
                <a:spcPct val="100000"/>
              </a:lnSpc>
              <a:spcBef>
                <a:spcPts val="90"/>
              </a:spcBef>
              <a:buChar char="•"/>
              <a:tabLst>
                <a:tab pos="768350" algn="l"/>
              </a:tabLst>
            </a:pPr>
            <a:r>
              <a:rPr sz="2850" spc="30" dirty="0">
                <a:latin typeface="RobotoRegular"/>
                <a:cs typeface="RobotoRegular"/>
              </a:rPr>
              <a:t>Importance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-5" dirty="0">
                <a:latin typeface="RobotoRegular"/>
                <a:cs typeface="RobotoRegular"/>
              </a:rPr>
              <a:t>high </a:t>
            </a:r>
            <a:r>
              <a:rPr sz="2850" spc="-10" dirty="0">
                <a:latin typeface="RobotoRegular"/>
                <a:cs typeface="RobotoRegular"/>
              </a:rPr>
              <a:t>ﬂuid </a:t>
            </a:r>
            <a:r>
              <a:rPr sz="2850" dirty="0">
                <a:latin typeface="RobotoRegular"/>
                <a:cs typeface="RobotoRegular"/>
              </a:rPr>
              <a:t>intake, </a:t>
            </a:r>
            <a:r>
              <a:rPr sz="2850" spc="5" dirty="0">
                <a:latin typeface="RobotoRegular"/>
                <a:cs typeface="RobotoRegular"/>
              </a:rPr>
              <a:t>change </a:t>
            </a:r>
            <a:r>
              <a:rPr sz="2850" spc="15" dirty="0">
                <a:latin typeface="RobotoRegular"/>
                <a:cs typeface="RobotoRegular"/>
              </a:rPr>
              <a:t>of</a:t>
            </a:r>
            <a:r>
              <a:rPr sz="2850" spc="-350" dirty="0">
                <a:latin typeface="RobotoRegular"/>
                <a:cs typeface="RobotoRegular"/>
              </a:rPr>
              <a:t> </a:t>
            </a:r>
            <a:r>
              <a:rPr sz="2850" spc="-10" dirty="0">
                <a:latin typeface="RobotoRegular"/>
                <a:cs typeface="RobotoRegular"/>
              </a:rPr>
              <a:t>lifestyle.</a:t>
            </a:r>
            <a:endParaRPr sz="2850">
              <a:latin typeface="RobotoRegular"/>
              <a:cs typeface="RobotoRegular"/>
            </a:endParaRPr>
          </a:p>
          <a:p>
            <a:pPr marL="768350" indent="-252095">
              <a:lnSpc>
                <a:spcPct val="100000"/>
              </a:lnSpc>
              <a:spcBef>
                <a:spcPts val="105"/>
              </a:spcBef>
              <a:buChar char="•"/>
              <a:tabLst>
                <a:tab pos="768350" algn="l"/>
              </a:tabLst>
            </a:pPr>
            <a:r>
              <a:rPr sz="2850" spc="-15" dirty="0">
                <a:latin typeface="RobotoRegular"/>
                <a:cs typeface="RobotoRegular"/>
              </a:rPr>
              <a:t>Reassurance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20" dirty="0">
                <a:latin typeface="RobotoRegular"/>
                <a:cs typeface="RobotoRegular"/>
              </a:rPr>
              <a:t>control</a:t>
            </a:r>
            <a:r>
              <a:rPr sz="2850" spc="-155" dirty="0">
                <a:latin typeface="RobotoRegular"/>
                <a:cs typeface="RobotoRegular"/>
              </a:rPr>
              <a:t> </a:t>
            </a:r>
            <a:r>
              <a:rPr sz="2850" spc="-15" dirty="0">
                <a:latin typeface="RobotoRegular"/>
                <a:cs typeface="RobotoRegular"/>
              </a:rPr>
              <a:t>anxiety.</a:t>
            </a:r>
            <a:endParaRPr sz="28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660"/>
              </a:spcBef>
              <a:buChar char="•"/>
              <a:tabLst>
                <a:tab pos="264795" algn="l"/>
              </a:tabLst>
            </a:pPr>
            <a:r>
              <a:rPr sz="30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Evaluation</a:t>
            </a:r>
            <a:endParaRPr sz="3050">
              <a:latin typeface="RobotoRegular"/>
              <a:cs typeface="RobotoRegular"/>
            </a:endParaRPr>
          </a:p>
          <a:p>
            <a:pPr marL="768350" lvl="1" indent="-252095">
              <a:lnSpc>
                <a:spcPct val="100000"/>
              </a:lnSpc>
              <a:spcBef>
                <a:spcPts val="195"/>
              </a:spcBef>
              <a:buChar char="•"/>
              <a:tabLst>
                <a:tab pos="768350" algn="l"/>
              </a:tabLst>
            </a:pPr>
            <a:r>
              <a:rPr sz="2850" spc="5" dirty="0">
                <a:latin typeface="RobotoRegular"/>
                <a:cs typeface="RobotoRegular"/>
              </a:rPr>
              <a:t>patient </a:t>
            </a:r>
            <a:r>
              <a:rPr sz="2850" spc="45" dirty="0">
                <a:latin typeface="RobotoRegular"/>
                <a:cs typeface="RobotoRegular"/>
              </a:rPr>
              <a:t>reports </a:t>
            </a:r>
            <a:r>
              <a:rPr sz="2850" dirty="0">
                <a:latin typeface="RobotoRegular"/>
                <a:cs typeface="RobotoRegular"/>
              </a:rPr>
              <a:t>relief </a:t>
            </a:r>
            <a:r>
              <a:rPr sz="2850" spc="15" dirty="0">
                <a:latin typeface="RobotoRegular"/>
                <a:cs typeface="RobotoRegular"/>
              </a:rPr>
              <a:t>of</a:t>
            </a:r>
            <a:r>
              <a:rPr sz="2850" spc="-240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pain.</a:t>
            </a:r>
            <a:endParaRPr sz="2850">
              <a:latin typeface="RobotoRegular"/>
              <a:cs typeface="RobotoRegular"/>
            </a:endParaRPr>
          </a:p>
          <a:p>
            <a:pPr marL="768350" lvl="1" indent="-252095">
              <a:lnSpc>
                <a:spcPct val="100000"/>
              </a:lnSpc>
              <a:spcBef>
                <a:spcPts val="105"/>
              </a:spcBef>
              <a:buChar char="•"/>
              <a:tabLst>
                <a:tab pos="768350" algn="l"/>
              </a:tabLst>
            </a:pPr>
            <a:r>
              <a:rPr sz="2850" spc="-5" dirty="0">
                <a:latin typeface="RobotoRegular"/>
                <a:cs typeface="RobotoRegular"/>
              </a:rPr>
              <a:t>Patient </a:t>
            </a:r>
            <a:r>
              <a:rPr sz="2850" spc="-15" dirty="0">
                <a:latin typeface="RobotoRegular"/>
                <a:cs typeface="RobotoRegular"/>
              </a:rPr>
              <a:t>has </a:t>
            </a:r>
            <a:r>
              <a:rPr sz="2850" dirty="0">
                <a:latin typeface="RobotoRegular"/>
                <a:cs typeface="RobotoRegular"/>
              </a:rPr>
              <a:t>increased </a:t>
            </a:r>
            <a:r>
              <a:rPr sz="2850" spc="15" dirty="0">
                <a:latin typeface="RobotoRegular"/>
                <a:cs typeface="RobotoRegular"/>
              </a:rPr>
              <a:t>knowledge of </a:t>
            </a:r>
            <a:r>
              <a:rPr sz="2850" spc="-5" dirty="0">
                <a:latin typeface="RobotoRegular"/>
                <a:cs typeface="RobotoRegular"/>
              </a:rPr>
              <a:t>healthy</a:t>
            </a:r>
            <a:r>
              <a:rPr sz="2850" spc="-285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living.</a:t>
            </a:r>
            <a:endParaRPr sz="2850">
              <a:latin typeface="RobotoRegular"/>
              <a:cs typeface="RobotoRegular"/>
            </a:endParaRPr>
          </a:p>
          <a:p>
            <a:pPr marL="768350" lvl="1" indent="-252095">
              <a:lnSpc>
                <a:spcPct val="100000"/>
              </a:lnSpc>
              <a:spcBef>
                <a:spcPts val="105"/>
              </a:spcBef>
              <a:buChar char="•"/>
              <a:tabLst>
                <a:tab pos="768350" algn="l"/>
              </a:tabLst>
            </a:pPr>
            <a:r>
              <a:rPr sz="2850" spc="-5" dirty="0">
                <a:latin typeface="RobotoRegular"/>
                <a:cs typeface="RobotoRegular"/>
              </a:rPr>
              <a:t>Patient </a:t>
            </a:r>
            <a:r>
              <a:rPr sz="2850" spc="-15" dirty="0">
                <a:latin typeface="RobotoRegular"/>
                <a:cs typeface="RobotoRegular"/>
              </a:rPr>
              <a:t>has </a:t>
            </a:r>
            <a:r>
              <a:rPr sz="2850" spc="5" dirty="0">
                <a:latin typeface="RobotoRegular"/>
                <a:cs typeface="RobotoRegular"/>
              </a:rPr>
              <a:t>normal </a:t>
            </a:r>
            <a:r>
              <a:rPr sz="2850" spc="-15" dirty="0">
                <a:latin typeface="RobotoRegular"/>
                <a:cs typeface="RobotoRegular"/>
              </a:rPr>
              <a:t>urine</a:t>
            </a:r>
            <a:r>
              <a:rPr sz="2850" spc="-175" dirty="0">
                <a:latin typeface="RobotoRegular"/>
                <a:cs typeface="RobotoRegular"/>
              </a:rPr>
              <a:t> </a:t>
            </a:r>
            <a:r>
              <a:rPr sz="2850" spc="-10" dirty="0">
                <a:latin typeface="RobotoRegular"/>
                <a:cs typeface="RobotoRegular"/>
              </a:rPr>
              <a:t>elimination.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7229" y="232465"/>
            <a:ext cx="431673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u="heavy" spc="10" dirty="0">
                <a:uFill>
                  <a:solidFill>
                    <a:srgbClr val="000000"/>
                  </a:solidFill>
                </a:uFill>
              </a:rPr>
              <a:t>URETHRAL</a:t>
            </a:r>
            <a:r>
              <a:rPr sz="3050" u="heavy" spc="-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050" u="heavy" spc="20" dirty="0">
                <a:uFill>
                  <a:solidFill>
                    <a:srgbClr val="000000"/>
                  </a:solidFill>
                </a:uFill>
              </a:rPr>
              <a:t>STRICTURES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222109" y="568310"/>
            <a:ext cx="9452610" cy="608965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02260" marR="43180" indent="-252095" algn="just">
              <a:lnSpc>
                <a:spcPct val="86100"/>
              </a:lnSpc>
              <a:spcBef>
                <a:spcPts val="905"/>
              </a:spcBef>
              <a:buChar char="•"/>
              <a:tabLst>
                <a:tab pos="302895" algn="l"/>
              </a:tabLst>
            </a:pPr>
            <a:r>
              <a:rPr sz="3050" spc="-245" dirty="0">
                <a:latin typeface="RobotoRegular"/>
                <a:cs typeface="RobotoRegular"/>
              </a:rPr>
              <a:t>Th</a:t>
            </a:r>
            <a:r>
              <a:rPr sz="7275" spc="-367" baseline="-12027" dirty="0">
                <a:latin typeface="RobotoRegular"/>
                <a:cs typeface="RobotoRegular"/>
              </a:rPr>
              <a:t>.</a:t>
            </a:r>
            <a:r>
              <a:rPr sz="3050" spc="-245" dirty="0">
                <a:latin typeface="RobotoRegular"/>
                <a:cs typeface="RobotoRegular"/>
              </a:rPr>
              <a:t>is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-10" dirty="0">
                <a:latin typeface="RobotoRegular"/>
                <a:cs typeface="RobotoRegular"/>
              </a:rPr>
              <a:t>the narrowing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25" dirty="0">
                <a:latin typeface="RobotoRegular"/>
                <a:cs typeface="RobotoRegular"/>
              </a:rPr>
              <a:t>lumen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30" dirty="0">
                <a:latin typeface="RobotoRegular"/>
                <a:cs typeface="RobotoRegular"/>
              </a:rPr>
              <a:t>urethra </a:t>
            </a:r>
            <a:r>
              <a:rPr sz="3050" dirty="0">
                <a:latin typeface="RobotoRegular"/>
                <a:cs typeface="RobotoRegular"/>
              </a:rPr>
              <a:t>as </a:t>
            </a:r>
            <a:r>
              <a:rPr sz="3050" spc="15" dirty="0">
                <a:latin typeface="RobotoRegular"/>
                <a:cs typeface="RobotoRegular"/>
              </a:rPr>
              <a:t>a  </a:t>
            </a:r>
            <a:r>
              <a:rPr sz="3050" spc="-5" dirty="0">
                <a:latin typeface="RobotoRegular"/>
                <a:cs typeface="RobotoRegular"/>
              </a:rPr>
              <a:t>result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5" dirty="0">
                <a:latin typeface="RobotoRegular"/>
                <a:cs typeface="RobotoRegular"/>
              </a:rPr>
              <a:t>scar </a:t>
            </a:r>
            <a:r>
              <a:rPr sz="3050" spc="-10" dirty="0">
                <a:latin typeface="RobotoRegular"/>
                <a:cs typeface="RobotoRegular"/>
              </a:rPr>
              <a:t>tissue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spc="-5" dirty="0">
                <a:latin typeface="RobotoRegular"/>
                <a:cs typeface="RobotoRegular"/>
              </a:rPr>
              <a:t>contraction </a:t>
            </a:r>
            <a:r>
              <a:rPr sz="3050" spc="5" dirty="0">
                <a:latin typeface="RobotoRegular"/>
                <a:cs typeface="RobotoRegular"/>
              </a:rPr>
              <a:t>caused </a:t>
            </a:r>
            <a:r>
              <a:rPr sz="3050" spc="30" dirty="0">
                <a:latin typeface="RobotoRegular"/>
                <a:cs typeface="RobotoRegular"/>
              </a:rPr>
              <a:t>by </a:t>
            </a:r>
            <a:r>
              <a:rPr sz="3050" spc="-30" dirty="0">
                <a:latin typeface="RobotoRegular"/>
                <a:cs typeface="RobotoRegular"/>
              </a:rPr>
              <a:t>urethral  </a:t>
            </a:r>
            <a:r>
              <a:rPr sz="3050" spc="-5" dirty="0">
                <a:latin typeface="RobotoRegular"/>
                <a:cs typeface="RobotoRegular"/>
              </a:rPr>
              <a:t>injury </a:t>
            </a:r>
            <a:r>
              <a:rPr sz="3050" spc="15" dirty="0">
                <a:latin typeface="RobotoRegular"/>
                <a:cs typeface="RobotoRegular"/>
              </a:rPr>
              <a:t>which </a:t>
            </a:r>
            <a:r>
              <a:rPr sz="3050" spc="20" dirty="0">
                <a:latin typeface="RobotoRegular"/>
                <a:cs typeface="RobotoRegular"/>
              </a:rPr>
              <a:t>can </a:t>
            </a:r>
            <a:r>
              <a:rPr sz="3050" spc="35" dirty="0">
                <a:latin typeface="RobotoRegular"/>
                <a:cs typeface="RobotoRegular"/>
              </a:rPr>
              <a:t>be</a:t>
            </a:r>
            <a:r>
              <a:rPr sz="3050" spc="-9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from:</a:t>
            </a:r>
            <a:endParaRPr sz="3050">
              <a:latin typeface="RobotoRegular"/>
              <a:cs typeface="RobotoRegular"/>
            </a:endParaRPr>
          </a:p>
          <a:p>
            <a:pPr marL="1813560" lvl="1" indent="-252095">
              <a:lnSpc>
                <a:spcPct val="100000"/>
              </a:lnSpc>
              <a:spcBef>
                <a:spcPts val="195"/>
              </a:spcBef>
              <a:buChar char="•"/>
              <a:tabLst>
                <a:tab pos="1814195" algn="l"/>
              </a:tabLst>
            </a:pPr>
            <a:r>
              <a:rPr sz="2850" dirty="0">
                <a:latin typeface="RobotoRegular"/>
                <a:cs typeface="RobotoRegular"/>
              </a:rPr>
              <a:t>Surgical instruments </a:t>
            </a:r>
            <a:r>
              <a:rPr sz="2850" spc="25" dirty="0">
                <a:latin typeface="RobotoRegular"/>
                <a:cs typeface="RobotoRegular"/>
              </a:rPr>
              <a:t>e.g. </a:t>
            </a:r>
            <a:r>
              <a:rPr sz="2850" spc="-15" dirty="0">
                <a:latin typeface="RobotoRegular"/>
                <a:cs typeface="RobotoRegular"/>
              </a:rPr>
              <a:t>transurethral</a:t>
            </a:r>
            <a:r>
              <a:rPr sz="2850" spc="-295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surgery</a:t>
            </a:r>
            <a:endParaRPr sz="2850">
              <a:latin typeface="RobotoRegular"/>
              <a:cs typeface="RobotoRegular"/>
            </a:endParaRPr>
          </a:p>
          <a:p>
            <a:pPr marL="1813560" lvl="1" indent="-252095">
              <a:lnSpc>
                <a:spcPct val="100000"/>
              </a:lnSpc>
              <a:spcBef>
                <a:spcPts val="105"/>
              </a:spcBef>
              <a:buChar char="•"/>
              <a:tabLst>
                <a:tab pos="1814195" algn="l"/>
              </a:tabLst>
            </a:pPr>
            <a:r>
              <a:rPr sz="2850" spc="-5" dirty="0">
                <a:latin typeface="RobotoRegular"/>
                <a:cs typeface="RobotoRegular"/>
              </a:rPr>
              <a:t>Indwelling</a:t>
            </a:r>
            <a:r>
              <a:rPr sz="2850" spc="-10" dirty="0">
                <a:latin typeface="RobotoRegular"/>
                <a:cs typeface="RobotoRegular"/>
              </a:rPr>
              <a:t> </a:t>
            </a:r>
            <a:r>
              <a:rPr sz="2850" spc="20" dirty="0">
                <a:latin typeface="RobotoRegular"/>
                <a:cs typeface="RobotoRegular"/>
              </a:rPr>
              <a:t>catheters</a:t>
            </a:r>
            <a:endParaRPr sz="2850">
              <a:latin typeface="RobotoRegular"/>
              <a:cs typeface="RobotoRegular"/>
            </a:endParaRPr>
          </a:p>
          <a:p>
            <a:pPr marL="1813560" lvl="1" indent="-252095">
              <a:lnSpc>
                <a:spcPct val="100000"/>
              </a:lnSpc>
              <a:spcBef>
                <a:spcPts val="105"/>
              </a:spcBef>
              <a:buChar char="•"/>
              <a:tabLst>
                <a:tab pos="1814195" algn="l"/>
              </a:tabLst>
            </a:pPr>
            <a:r>
              <a:rPr sz="2850" spc="20" dirty="0">
                <a:latin typeface="RobotoRegular"/>
                <a:cs typeface="RobotoRegular"/>
              </a:rPr>
              <a:t>Untreated </a:t>
            </a:r>
            <a:r>
              <a:rPr sz="2850" dirty="0">
                <a:latin typeface="RobotoRegular"/>
                <a:cs typeface="RobotoRegular"/>
              </a:rPr>
              <a:t>urethritis, </a:t>
            </a:r>
            <a:r>
              <a:rPr sz="2850" spc="10" dirty="0">
                <a:latin typeface="RobotoRegular"/>
                <a:cs typeface="RobotoRegular"/>
              </a:rPr>
              <a:t>gonorrheal</a:t>
            </a:r>
            <a:r>
              <a:rPr sz="2850" spc="-180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urethritis</a:t>
            </a:r>
            <a:endParaRPr sz="2850">
              <a:latin typeface="RobotoRegular"/>
              <a:cs typeface="RobotoRegular"/>
            </a:endParaRPr>
          </a:p>
          <a:p>
            <a:pPr marL="1813560" lvl="1" indent="-252095">
              <a:lnSpc>
                <a:spcPct val="100000"/>
              </a:lnSpc>
              <a:spcBef>
                <a:spcPts val="105"/>
              </a:spcBef>
              <a:buChar char="•"/>
              <a:tabLst>
                <a:tab pos="1814195" algn="l"/>
              </a:tabLst>
            </a:pPr>
            <a:r>
              <a:rPr sz="2850" spc="10" dirty="0">
                <a:latin typeface="RobotoRegular"/>
                <a:cs typeface="RobotoRegular"/>
              </a:rPr>
              <a:t>Cystoscopy</a:t>
            </a:r>
            <a:endParaRPr sz="2850">
              <a:latin typeface="RobotoRegular"/>
              <a:cs typeface="RobotoRegular"/>
            </a:endParaRPr>
          </a:p>
          <a:p>
            <a:pPr marL="1813560" lvl="1" indent="-252095">
              <a:lnSpc>
                <a:spcPct val="100000"/>
              </a:lnSpc>
              <a:spcBef>
                <a:spcPts val="110"/>
              </a:spcBef>
              <a:buChar char="•"/>
              <a:tabLst>
                <a:tab pos="1814195" algn="l"/>
              </a:tabLst>
            </a:pPr>
            <a:r>
              <a:rPr sz="2850" spc="5" dirty="0">
                <a:latin typeface="RobotoRegular"/>
                <a:cs typeface="RobotoRegular"/>
              </a:rPr>
              <a:t>Congenital</a:t>
            </a:r>
            <a:r>
              <a:rPr sz="2850" spc="-85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abnormality</a:t>
            </a:r>
            <a:endParaRPr sz="2850">
              <a:latin typeface="RobotoRegular"/>
              <a:cs typeface="RobotoRegular"/>
            </a:endParaRPr>
          </a:p>
          <a:p>
            <a:pPr marL="1813560" lvl="1" indent="-252095">
              <a:lnSpc>
                <a:spcPct val="100000"/>
              </a:lnSpc>
              <a:spcBef>
                <a:spcPts val="105"/>
              </a:spcBef>
              <a:buChar char="•"/>
              <a:tabLst>
                <a:tab pos="1814195" algn="l"/>
              </a:tabLst>
            </a:pPr>
            <a:r>
              <a:rPr sz="2850" spc="10" dirty="0">
                <a:latin typeface="RobotoRegular"/>
                <a:cs typeface="RobotoRegular"/>
              </a:rPr>
              <a:t>Automobile</a:t>
            </a:r>
            <a:r>
              <a:rPr sz="2850" spc="-30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accidents</a:t>
            </a:r>
            <a:endParaRPr sz="2850">
              <a:latin typeface="RobotoRegular"/>
              <a:cs typeface="RobotoRegular"/>
            </a:endParaRPr>
          </a:p>
          <a:p>
            <a:pPr marL="302260" indent="-252095">
              <a:lnSpc>
                <a:spcPct val="100000"/>
              </a:lnSpc>
              <a:spcBef>
                <a:spcPts val="660"/>
              </a:spcBef>
              <a:buChar char="•"/>
              <a:tabLst>
                <a:tab pos="302895" algn="l"/>
              </a:tabLst>
            </a:pPr>
            <a:r>
              <a:rPr sz="3050" u="heavy" spc="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CLINICAL</a:t>
            </a:r>
            <a:r>
              <a:rPr sz="305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3050" u="heavy" spc="-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FEATURES:</a:t>
            </a:r>
            <a:endParaRPr sz="3050">
              <a:latin typeface="RobotoRegular"/>
              <a:cs typeface="RobotoRegular"/>
            </a:endParaRPr>
          </a:p>
          <a:p>
            <a:pPr marL="806450" marR="62865" lvl="1" indent="-252095">
              <a:lnSpc>
                <a:spcPts val="2970"/>
              </a:lnSpc>
              <a:spcBef>
                <a:spcPts val="665"/>
              </a:spcBef>
              <a:buChar char="•"/>
              <a:tabLst>
                <a:tab pos="806450" algn="l"/>
              </a:tabLst>
            </a:pPr>
            <a:r>
              <a:rPr sz="2850" spc="-5" dirty="0">
                <a:latin typeface="RobotoRegular"/>
                <a:cs typeface="RobotoRegular"/>
              </a:rPr>
              <a:t>Patient </a:t>
            </a:r>
            <a:r>
              <a:rPr sz="2850" spc="45" dirty="0">
                <a:latin typeface="RobotoRegular"/>
                <a:cs typeface="RobotoRegular"/>
              </a:rPr>
              <a:t>reports </a:t>
            </a:r>
            <a:r>
              <a:rPr sz="2850" dirty="0">
                <a:latin typeface="RobotoRegular"/>
                <a:cs typeface="RobotoRegular"/>
              </a:rPr>
              <a:t>that </a:t>
            </a:r>
            <a:r>
              <a:rPr sz="2850" spc="20" dirty="0">
                <a:latin typeface="RobotoRegular"/>
                <a:cs typeface="RobotoRegular"/>
              </a:rPr>
              <a:t>force </a:t>
            </a:r>
            <a:r>
              <a:rPr sz="2850" spc="-15" dirty="0">
                <a:latin typeface="RobotoRegular"/>
                <a:cs typeface="RobotoRegular"/>
              </a:rPr>
              <a:t>and </a:t>
            </a:r>
            <a:r>
              <a:rPr sz="2850" spc="5" dirty="0">
                <a:latin typeface="RobotoRegular"/>
                <a:cs typeface="RobotoRegular"/>
              </a:rPr>
              <a:t>volume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-15" dirty="0">
                <a:latin typeface="RobotoRegular"/>
                <a:cs typeface="RobotoRegular"/>
              </a:rPr>
              <a:t>urine</a:t>
            </a:r>
            <a:r>
              <a:rPr sz="2850" spc="-26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stream  </a:t>
            </a:r>
            <a:r>
              <a:rPr sz="2850" spc="-15" dirty="0">
                <a:latin typeface="RobotoRegular"/>
                <a:cs typeface="RobotoRegular"/>
              </a:rPr>
              <a:t>has</a:t>
            </a:r>
            <a:r>
              <a:rPr sz="2850" spc="-100" dirty="0">
                <a:latin typeface="RobotoRegular"/>
                <a:cs typeface="RobotoRegular"/>
              </a:rPr>
              <a:t> </a:t>
            </a:r>
            <a:r>
              <a:rPr sz="2850" spc="20" dirty="0">
                <a:latin typeface="RobotoRegular"/>
                <a:cs typeface="RobotoRegular"/>
              </a:rPr>
              <a:t>decreased.</a:t>
            </a:r>
            <a:endParaRPr sz="2850">
              <a:latin typeface="RobotoRegular"/>
              <a:cs typeface="RobotoRegular"/>
            </a:endParaRPr>
          </a:p>
          <a:p>
            <a:pPr marL="806450" lvl="1" indent="-252095">
              <a:lnSpc>
                <a:spcPct val="100000"/>
              </a:lnSpc>
              <a:spcBef>
                <a:spcPts val="90"/>
              </a:spcBef>
              <a:buChar char="•"/>
              <a:tabLst>
                <a:tab pos="806450" algn="l"/>
              </a:tabLst>
            </a:pPr>
            <a:r>
              <a:rPr sz="2850" spc="15" dirty="0">
                <a:latin typeface="RobotoRegular"/>
                <a:cs typeface="RobotoRegular"/>
              </a:rPr>
              <a:t>Hyperdistended</a:t>
            </a:r>
            <a:r>
              <a:rPr sz="2850" spc="-15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bladder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170" y="232465"/>
            <a:ext cx="910082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135"/>
              </a:spcBef>
              <a:buChar char="•"/>
              <a:tabLst>
                <a:tab pos="264795" algn="l"/>
              </a:tabLst>
            </a:pPr>
            <a:r>
              <a:rPr sz="3050" spc="-5" dirty="0">
                <a:latin typeface="RobotoRegular"/>
                <a:cs typeface="RobotoRegular"/>
              </a:rPr>
              <a:t>May </a:t>
            </a:r>
            <a:r>
              <a:rPr sz="3050" spc="10" dirty="0">
                <a:latin typeface="RobotoRegular"/>
                <a:cs typeface="RobotoRegular"/>
              </a:rPr>
              <a:t>have </a:t>
            </a:r>
            <a:r>
              <a:rPr sz="3050" spc="5" dirty="0">
                <a:latin typeface="RobotoRegular"/>
                <a:cs typeface="RobotoRegular"/>
              </a:rPr>
              <a:t>signs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20" dirty="0">
                <a:latin typeface="RobotoRegular"/>
                <a:cs typeface="RobotoRegular"/>
              </a:rPr>
              <a:t>infection </a:t>
            </a:r>
            <a:r>
              <a:rPr sz="3050" spc="15" dirty="0">
                <a:latin typeface="RobotoRegular"/>
                <a:cs typeface="RobotoRegular"/>
              </a:rPr>
              <a:t>e.g. </a:t>
            </a:r>
            <a:r>
              <a:rPr sz="3050" dirty="0">
                <a:latin typeface="RobotoRegular"/>
                <a:cs typeface="RobotoRegular"/>
              </a:rPr>
              <a:t>cystitis,</a:t>
            </a:r>
            <a:r>
              <a:rPr sz="3050" spc="-6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prostatitis,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0652" y="428374"/>
            <a:ext cx="261493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50" spc="-75" dirty="0">
                <a:latin typeface="RobotoRegular"/>
                <a:cs typeface="RobotoRegular"/>
              </a:rPr>
              <a:t>p</a:t>
            </a:r>
            <a:r>
              <a:rPr sz="7275" spc="-112" baseline="-24627" dirty="0">
                <a:latin typeface="RobotoRegular"/>
                <a:cs typeface="RobotoRegular"/>
              </a:rPr>
              <a:t>.</a:t>
            </a:r>
            <a:r>
              <a:rPr sz="3050" spc="-75" dirty="0">
                <a:latin typeface="RobotoRegular"/>
                <a:cs typeface="RobotoRegular"/>
              </a:rPr>
              <a:t>yelonephritis.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170" y="1122451"/>
            <a:ext cx="9062720" cy="577342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840"/>
              </a:spcBef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Occurs </a:t>
            </a:r>
            <a:r>
              <a:rPr sz="3050" spc="30" dirty="0">
                <a:latin typeface="RobotoRegular"/>
                <a:cs typeface="RobotoRegular"/>
              </a:rPr>
              <a:t>commonly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40" dirty="0">
                <a:latin typeface="RobotoRegular"/>
                <a:cs typeface="RobotoRegular"/>
              </a:rPr>
              <a:t>men </a:t>
            </a:r>
            <a:r>
              <a:rPr sz="3050" spc="5" dirty="0">
                <a:latin typeface="RobotoRegular"/>
                <a:cs typeface="RobotoRegular"/>
              </a:rPr>
              <a:t>due to long</a:t>
            </a:r>
            <a:r>
              <a:rPr sz="3050" spc="-140" dirty="0">
                <a:latin typeface="RobotoRegular"/>
                <a:cs typeface="RobotoRegular"/>
              </a:rPr>
              <a:t> </a:t>
            </a:r>
            <a:r>
              <a:rPr sz="3050" spc="-30" dirty="0">
                <a:latin typeface="RobotoRegular"/>
                <a:cs typeface="RobotoRegular"/>
              </a:rPr>
              <a:t>urethra.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264795" algn="l"/>
                <a:tab pos="2265045" algn="l"/>
              </a:tabLst>
            </a:pPr>
            <a:r>
              <a:rPr sz="305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Diagnosis:	</a:t>
            </a:r>
            <a:r>
              <a:rPr sz="3050" spc="35" dirty="0">
                <a:latin typeface="RobotoRegular"/>
                <a:cs typeface="RobotoRegular"/>
              </a:rPr>
              <a:t>IV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-15" dirty="0">
                <a:latin typeface="RobotoRegular"/>
                <a:cs typeface="RobotoRegular"/>
              </a:rPr>
              <a:t>urography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50"/>
              </a:spcBef>
              <a:buChar char="•"/>
              <a:tabLst>
                <a:tab pos="264795" algn="l"/>
              </a:tabLst>
            </a:pPr>
            <a:r>
              <a:rPr sz="30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MANAGEMENT:</a:t>
            </a:r>
            <a:endParaRPr sz="3050">
              <a:latin typeface="RobotoRegular"/>
              <a:cs typeface="RobotoRegular"/>
            </a:endParaRPr>
          </a:p>
          <a:p>
            <a:pPr marL="767715" marR="361315" lvl="1" indent="-252095">
              <a:lnSpc>
                <a:spcPts val="2970"/>
              </a:lnSpc>
              <a:spcBef>
                <a:spcPts val="665"/>
              </a:spcBef>
              <a:buChar char="•"/>
              <a:tabLst>
                <a:tab pos="768350" algn="l"/>
              </a:tabLst>
            </a:pPr>
            <a:r>
              <a:rPr sz="2850" spc="-10" dirty="0">
                <a:latin typeface="RobotoRegular"/>
                <a:cs typeface="RobotoRegular"/>
              </a:rPr>
              <a:t>Gradual </a:t>
            </a:r>
            <a:r>
              <a:rPr sz="2850" dirty="0">
                <a:latin typeface="RobotoRegular"/>
                <a:cs typeface="RobotoRegular"/>
              </a:rPr>
              <a:t>dilation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15" dirty="0">
                <a:latin typeface="RobotoRegular"/>
                <a:cs typeface="RobotoRegular"/>
              </a:rPr>
              <a:t>narrowed </a:t>
            </a:r>
            <a:r>
              <a:rPr sz="2850" spc="10" dirty="0">
                <a:latin typeface="RobotoRegular"/>
                <a:cs typeface="RobotoRegular"/>
              </a:rPr>
              <a:t>area </a:t>
            </a:r>
            <a:r>
              <a:rPr sz="2850" spc="-30" dirty="0">
                <a:latin typeface="RobotoRegular"/>
                <a:cs typeface="RobotoRegular"/>
              </a:rPr>
              <a:t>using</a:t>
            </a:r>
            <a:r>
              <a:rPr sz="2850" spc="-365" dirty="0">
                <a:latin typeface="RobotoRegular"/>
                <a:cs typeface="RobotoRegular"/>
              </a:rPr>
              <a:t> </a:t>
            </a:r>
            <a:r>
              <a:rPr sz="2850" spc="20" dirty="0">
                <a:latin typeface="RobotoRegular"/>
                <a:cs typeface="RobotoRegular"/>
              </a:rPr>
              <a:t>metal  </a:t>
            </a:r>
            <a:r>
              <a:rPr sz="2850" spc="-5" dirty="0">
                <a:latin typeface="RobotoRegular"/>
                <a:cs typeface="RobotoRegular"/>
              </a:rPr>
              <a:t>sounds </a:t>
            </a:r>
            <a:r>
              <a:rPr sz="2850" spc="10" dirty="0">
                <a:latin typeface="RobotoRegular"/>
                <a:cs typeface="RobotoRegular"/>
              </a:rPr>
              <a:t>or </a:t>
            </a:r>
            <a:r>
              <a:rPr sz="2850" dirty="0">
                <a:latin typeface="RobotoRegular"/>
                <a:cs typeface="RobotoRegular"/>
              </a:rPr>
              <a:t>bougies(has </a:t>
            </a:r>
            <a:r>
              <a:rPr sz="2850" spc="5" dirty="0">
                <a:latin typeface="RobotoRegular"/>
                <a:cs typeface="RobotoRegular"/>
              </a:rPr>
              <a:t>a </a:t>
            </a:r>
            <a:r>
              <a:rPr sz="2850" spc="-5" dirty="0">
                <a:latin typeface="RobotoRegular"/>
                <a:cs typeface="RobotoRegular"/>
              </a:rPr>
              <a:t>lumen). </a:t>
            </a:r>
            <a:r>
              <a:rPr sz="2850" spc="5" dirty="0">
                <a:latin typeface="RobotoRegular"/>
                <a:cs typeface="RobotoRegular"/>
              </a:rPr>
              <a:t>A </a:t>
            </a:r>
            <a:r>
              <a:rPr sz="2850" spc="-15" dirty="0">
                <a:latin typeface="RobotoRegular"/>
                <a:cs typeface="RobotoRegular"/>
              </a:rPr>
              <a:t>sound is </a:t>
            </a:r>
            <a:r>
              <a:rPr sz="2850" spc="-5" dirty="0">
                <a:latin typeface="RobotoRegular"/>
                <a:cs typeface="RobotoRegular"/>
              </a:rPr>
              <a:t>an  instrument </a:t>
            </a:r>
            <a:r>
              <a:rPr sz="2850" spc="-10" dirty="0">
                <a:latin typeface="RobotoRegular"/>
                <a:cs typeface="RobotoRegular"/>
              </a:rPr>
              <a:t>used </a:t>
            </a:r>
            <a:r>
              <a:rPr sz="2850" spc="30" dirty="0">
                <a:latin typeface="RobotoRegular"/>
                <a:cs typeface="RobotoRegular"/>
              </a:rPr>
              <a:t>to probe </a:t>
            </a:r>
            <a:r>
              <a:rPr sz="2850" spc="5" dirty="0">
                <a:latin typeface="RobotoRegular"/>
                <a:cs typeface="RobotoRegular"/>
              </a:rPr>
              <a:t>a</a:t>
            </a:r>
            <a:r>
              <a:rPr sz="2850" spc="-175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cavity.</a:t>
            </a:r>
            <a:endParaRPr sz="2850">
              <a:latin typeface="RobotoRegular"/>
              <a:cs typeface="RobotoRegular"/>
            </a:endParaRPr>
          </a:p>
          <a:p>
            <a:pPr marL="767715" marR="5080" lvl="1" indent="-252095">
              <a:lnSpc>
                <a:spcPts val="2970"/>
              </a:lnSpc>
              <a:spcBef>
                <a:spcPts val="565"/>
              </a:spcBef>
              <a:buChar char="•"/>
              <a:tabLst>
                <a:tab pos="768350" algn="l"/>
              </a:tabLst>
            </a:pPr>
            <a:r>
              <a:rPr sz="2850" dirty="0">
                <a:latin typeface="RobotoRegular"/>
                <a:cs typeface="RobotoRegular"/>
              </a:rPr>
              <a:t>If </a:t>
            </a:r>
            <a:r>
              <a:rPr sz="2850" spc="5" dirty="0">
                <a:latin typeface="RobotoRegular"/>
                <a:cs typeface="RobotoRegular"/>
              </a:rPr>
              <a:t>a </a:t>
            </a:r>
            <a:r>
              <a:rPr sz="2850" spc="10" dirty="0">
                <a:latin typeface="RobotoRegular"/>
                <a:cs typeface="RobotoRegular"/>
              </a:rPr>
              <a:t>stricture </a:t>
            </a:r>
            <a:r>
              <a:rPr sz="2850" spc="25" dirty="0">
                <a:latin typeface="RobotoRegular"/>
                <a:cs typeface="RobotoRegular"/>
              </a:rPr>
              <a:t>prevents </a:t>
            </a:r>
            <a:r>
              <a:rPr sz="2850" spc="20" dirty="0">
                <a:latin typeface="RobotoRegular"/>
                <a:cs typeface="RobotoRegular"/>
              </a:rPr>
              <a:t>catheter </a:t>
            </a:r>
            <a:r>
              <a:rPr sz="2850" dirty="0">
                <a:latin typeface="RobotoRegular"/>
                <a:cs typeface="RobotoRegular"/>
              </a:rPr>
              <a:t>passage, </a:t>
            </a:r>
            <a:r>
              <a:rPr sz="2850" spc="5" dirty="0">
                <a:latin typeface="RobotoRegular"/>
                <a:cs typeface="RobotoRegular"/>
              </a:rPr>
              <a:t>a </a:t>
            </a:r>
            <a:r>
              <a:rPr sz="2850" spc="10" dirty="0">
                <a:latin typeface="RobotoRegular"/>
                <a:cs typeface="RobotoRegular"/>
              </a:rPr>
              <a:t>bougie </a:t>
            </a:r>
            <a:r>
              <a:rPr sz="2850" spc="-15" dirty="0">
                <a:latin typeface="RobotoRegular"/>
                <a:cs typeface="RobotoRegular"/>
              </a:rPr>
              <a:t>is  </a:t>
            </a:r>
            <a:r>
              <a:rPr sz="2850" spc="-10" dirty="0">
                <a:latin typeface="RobotoRegular"/>
                <a:cs typeface="RobotoRegular"/>
              </a:rPr>
              <a:t>used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5" dirty="0">
                <a:latin typeface="RobotoRegular"/>
                <a:cs typeface="RobotoRegular"/>
              </a:rPr>
              <a:t>search </a:t>
            </a:r>
            <a:r>
              <a:rPr sz="2850" spc="10" dirty="0">
                <a:latin typeface="RobotoRegular"/>
                <a:cs typeface="RobotoRegular"/>
              </a:rPr>
              <a:t>for </a:t>
            </a:r>
            <a:r>
              <a:rPr sz="2850" spc="-5" dirty="0">
                <a:latin typeface="RobotoRegular"/>
                <a:cs typeface="RobotoRegular"/>
              </a:rPr>
              <a:t>an </a:t>
            </a:r>
            <a:r>
              <a:rPr sz="2850" spc="5" dirty="0">
                <a:latin typeface="RobotoRegular"/>
                <a:cs typeface="RobotoRegular"/>
              </a:rPr>
              <a:t>opening. </a:t>
            </a:r>
            <a:r>
              <a:rPr sz="2850" dirty="0">
                <a:latin typeface="RobotoRegular"/>
                <a:cs typeface="RobotoRegular"/>
              </a:rPr>
              <a:t>It </a:t>
            </a:r>
            <a:r>
              <a:rPr sz="2850" spc="-15" dirty="0">
                <a:latin typeface="RobotoRegular"/>
                <a:cs typeface="RobotoRegular"/>
              </a:rPr>
              <a:t>is </a:t>
            </a:r>
            <a:r>
              <a:rPr sz="2850" spc="15" dirty="0">
                <a:latin typeface="RobotoRegular"/>
                <a:cs typeface="RobotoRegular"/>
              </a:rPr>
              <a:t>then</a:t>
            </a:r>
            <a:r>
              <a:rPr sz="2850" spc="-52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left </a:t>
            </a:r>
            <a:r>
              <a:rPr sz="2850" spc="-15" dirty="0">
                <a:latin typeface="RobotoRegular"/>
                <a:cs typeface="RobotoRegular"/>
              </a:rPr>
              <a:t>in </a:t>
            </a:r>
            <a:r>
              <a:rPr sz="2850" spc="10" dirty="0">
                <a:latin typeface="RobotoRegular"/>
                <a:cs typeface="RobotoRegular"/>
              </a:rPr>
              <a:t>place 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-10" dirty="0">
                <a:latin typeface="RobotoRegular"/>
                <a:cs typeface="RobotoRegular"/>
              </a:rPr>
              <a:t>allow </a:t>
            </a:r>
            <a:r>
              <a:rPr sz="2850" spc="-15" dirty="0">
                <a:latin typeface="RobotoRegular"/>
                <a:cs typeface="RobotoRegular"/>
              </a:rPr>
              <a:t>urine </a:t>
            </a:r>
            <a:r>
              <a:rPr sz="2850" spc="-5" dirty="0">
                <a:latin typeface="RobotoRegular"/>
                <a:cs typeface="RobotoRegular"/>
              </a:rPr>
              <a:t>drainage.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dirty="0">
                <a:latin typeface="RobotoRegular"/>
                <a:cs typeface="RobotoRegular"/>
              </a:rPr>
              <a:t>opening </a:t>
            </a:r>
            <a:r>
              <a:rPr sz="2850" spc="-15" dirty="0">
                <a:latin typeface="RobotoRegular"/>
                <a:cs typeface="RobotoRegular"/>
              </a:rPr>
              <a:t>is </a:t>
            </a:r>
            <a:r>
              <a:rPr sz="2850" spc="15" dirty="0">
                <a:latin typeface="RobotoRegular"/>
                <a:cs typeface="RobotoRegular"/>
              </a:rPr>
              <a:t>then </a:t>
            </a:r>
            <a:r>
              <a:rPr sz="2850" spc="5" dirty="0">
                <a:latin typeface="RobotoRegular"/>
                <a:cs typeface="RobotoRegular"/>
              </a:rPr>
              <a:t>dilated  </a:t>
            </a:r>
            <a:r>
              <a:rPr sz="2850" spc="-30" dirty="0">
                <a:latin typeface="RobotoRegular"/>
                <a:cs typeface="RobotoRegular"/>
              </a:rPr>
              <a:t>using </a:t>
            </a:r>
            <a:r>
              <a:rPr sz="2850" spc="5" dirty="0">
                <a:latin typeface="RobotoRegular"/>
                <a:cs typeface="RobotoRegular"/>
              </a:rPr>
              <a:t>a </a:t>
            </a:r>
            <a:r>
              <a:rPr sz="2850" spc="10" dirty="0">
                <a:latin typeface="RobotoRegular"/>
                <a:cs typeface="RobotoRegular"/>
              </a:rPr>
              <a:t>larger</a:t>
            </a:r>
            <a:r>
              <a:rPr sz="2850" spc="-75" dirty="0">
                <a:latin typeface="RobotoRegular"/>
                <a:cs typeface="RobotoRegular"/>
              </a:rPr>
              <a:t> </a:t>
            </a:r>
            <a:r>
              <a:rPr sz="2850" spc="-10" dirty="0">
                <a:latin typeface="RobotoRegular"/>
                <a:cs typeface="RobotoRegular"/>
              </a:rPr>
              <a:t>sound.</a:t>
            </a:r>
            <a:endParaRPr sz="2850">
              <a:latin typeface="RobotoRegular"/>
              <a:cs typeface="RobotoRegular"/>
            </a:endParaRPr>
          </a:p>
          <a:p>
            <a:pPr marL="767715" marR="466090" lvl="1" indent="-252095">
              <a:lnSpc>
                <a:spcPts val="2970"/>
              </a:lnSpc>
              <a:spcBef>
                <a:spcPts val="575"/>
              </a:spcBef>
              <a:buChar char="•"/>
              <a:tabLst>
                <a:tab pos="768350" algn="l"/>
              </a:tabLst>
            </a:pPr>
            <a:r>
              <a:rPr sz="2850" spc="20" dirty="0">
                <a:latin typeface="RobotoRegular"/>
                <a:cs typeface="RobotoRegular"/>
              </a:rPr>
              <a:t>After </a:t>
            </a:r>
            <a:r>
              <a:rPr sz="2850" spc="-5" dirty="0">
                <a:latin typeface="RobotoRegular"/>
                <a:cs typeface="RobotoRegular"/>
              </a:rPr>
              <a:t>dilation, </a:t>
            </a:r>
            <a:r>
              <a:rPr sz="2850" spc="5" dirty="0">
                <a:latin typeface="RobotoRegular"/>
                <a:cs typeface="RobotoRegular"/>
              </a:rPr>
              <a:t>a </a:t>
            </a:r>
            <a:r>
              <a:rPr sz="2850" spc="20" dirty="0">
                <a:latin typeface="RobotoRegular"/>
                <a:cs typeface="RobotoRegular"/>
              </a:rPr>
              <a:t>warm </a:t>
            </a:r>
            <a:r>
              <a:rPr sz="2850" spc="-5" dirty="0">
                <a:latin typeface="RobotoRegular"/>
                <a:cs typeface="RobotoRegular"/>
              </a:rPr>
              <a:t>sitz </a:t>
            </a:r>
            <a:r>
              <a:rPr sz="2850" spc="25" dirty="0">
                <a:latin typeface="RobotoRegular"/>
                <a:cs typeface="RobotoRegular"/>
              </a:rPr>
              <a:t>bath </a:t>
            </a:r>
            <a:r>
              <a:rPr sz="2850" spc="-15" dirty="0">
                <a:latin typeface="RobotoRegular"/>
                <a:cs typeface="RobotoRegular"/>
              </a:rPr>
              <a:t>and </a:t>
            </a:r>
            <a:r>
              <a:rPr sz="2850" spc="-5" dirty="0">
                <a:latin typeface="RobotoRegular"/>
                <a:cs typeface="RobotoRegular"/>
              </a:rPr>
              <a:t>analgesics</a:t>
            </a:r>
            <a:r>
              <a:rPr sz="2850" spc="-455" dirty="0">
                <a:latin typeface="RobotoRegular"/>
                <a:cs typeface="RobotoRegular"/>
              </a:rPr>
              <a:t> </a:t>
            </a:r>
            <a:r>
              <a:rPr sz="2850" spc="30" dirty="0">
                <a:latin typeface="RobotoRegular"/>
                <a:cs typeface="RobotoRegular"/>
              </a:rPr>
              <a:t>to  </a:t>
            </a:r>
            <a:r>
              <a:rPr sz="2850" spc="10" dirty="0">
                <a:latin typeface="RobotoRegular"/>
                <a:cs typeface="RobotoRegular"/>
              </a:rPr>
              <a:t>relieve</a:t>
            </a:r>
            <a:r>
              <a:rPr sz="2850" spc="-30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pain.</a:t>
            </a:r>
            <a:endParaRPr sz="2850">
              <a:latin typeface="RobotoRegular"/>
              <a:cs typeface="RobotoRegular"/>
            </a:endParaRPr>
          </a:p>
          <a:p>
            <a:pPr marL="768350" lvl="1" indent="-252095">
              <a:lnSpc>
                <a:spcPct val="100000"/>
              </a:lnSpc>
              <a:spcBef>
                <a:spcPts val="85"/>
              </a:spcBef>
              <a:buChar char="•"/>
              <a:tabLst>
                <a:tab pos="768350" algn="l"/>
              </a:tabLst>
            </a:pPr>
            <a:r>
              <a:rPr sz="2850" spc="10" dirty="0">
                <a:latin typeface="RobotoRegular"/>
                <a:cs typeface="RobotoRegular"/>
              </a:rPr>
              <a:t>Antibiotics </a:t>
            </a:r>
            <a:r>
              <a:rPr sz="2850" spc="5" dirty="0">
                <a:latin typeface="RobotoRegular"/>
                <a:cs typeface="RobotoRegular"/>
              </a:rPr>
              <a:t>are </a:t>
            </a:r>
            <a:r>
              <a:rPr sz="2850" spc="15" dirty="0">
                <a:latin typeface="RobotoRegular"/>
                <a:cs typeface="RobotoRegular"/>
              </a:rPr>
              <a:t>prescribed </a:t>
            </a:r>
            <a:r>
              <a:rPr sz="2850" spc="10" dirty="0">
                <a:latin typeface="RobotoRegular"/>
                <a:cs typeface="RobotoRegular"/>
              </a:rPr>
              <a:t>for </a:t>
            </a:r>
            <a:r>
              <a:rPr sz="2850" spc="5" dirty="0">
                <a:latin typeface="RobotoRegular"/>
                <a:cs typeface="RobotoRegular"/>
              </a:rPr>
              <a:t>5</a:t>
            </a:r>
            <a:r>
              <a:rPr sz="2850" spc="-204" dirty="0">
                <a:latin typeface="RobotoRegular"/>
                <a:cs typeface="RobotoRegular"/>
              </a:rPr>
              <a:t> </a:t>
            </a:r>
            <a:r>
              <a:rPr sz="2850" spc="-10" dirty="0">
                <a:latin typeface="RobotoRegular"/>
                <a:cs typeface="RobotoRegular"/>
              </a:rPr>
              <a:t>days.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652" y="428375"/>
            <a:ext cx="842772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6695" indent="-189230">
              <a:lnSpc>
                <a:spcPct val="100000"/>
              </a:lnSpc>
              <a:spcBef>
                <a:spcPts val="95"/>
              </a:spcBef>
              <a:buSzPct val="62886"/>
              <a:buChar char="•"/>
              <a:tabLst>
                <a:tab pos="227329" algn="l"/>
              </a:tabLst>
            </a:pPr>
            <a:r>
              <a:rPr sz="7275" spc="-359" baseline="-24627" dirty="0">
                <a:latin typeface="RobotoRegular"/>
                <a:cs typeface="RobotoRegular"/>
              </a:rPr>
              <a:t>.</a:t>
            </a:r>
            <a:r>
              <a:rPr sz="3050" spc="-240" dirty="0">
                <a:latin typeface="RobotoRegular"/>
                <a:cs typeface="RobotoRegular"/>
              </a:rPr>
              <a:t>In </a:t>
            </a:r>
            <a:r>
              <a:rPr sz="3050" spc="10" dirty="0">
                <a:latin typeface="RobotoRegular"/>
                <a:cs typeface="RobotoRegular"/>
              </a:rPr>
              <a:t>severe </a:t>
            </a:r>
            <a:r>
              <a:rPr sz="3050" dirty="0">
                <a:latin typeface="RobotoRegular"/>
                <a:cs typeface="RobotoRegular"/>
              </a:rPr>
              <a:t>cases, </a:t>
            </a:r>
            <a:r>
              <a:rPr sz="3050" spc="-5" dirty="0">
                <a:latin typeface="RobotoRegular"/>
                <a:cs typeface="RobotoRegular"/>
              </a:rPr>
              <a:t>urethroplasty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10" dirty="0">
                <a:latin typeface="RobotoRegular"/>
                <a:cs typeface="RobotoRegular"/>
              </a:rPr>
              <a:t>done(</a:t>
            </a:r>
            <a:r>
              <a:rPr sz="3050" spc="-19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surgical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052" y="982521"/>
            <a:ext cx="7719695" cy="156527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840"/>
              </a:spcBef>
            </a:pPr>
            <a:r>
              <a:rPr sz="3050" spc="10" dirty="0">
                <a:latin typeface="RobotoRegular"/>
                <a:cs typeface="RobotoRegular"/>
              </a:rPr>
              <a:t>repair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5" dirty="0">
                <a:latin typeface="RobotoRegular"/>
                <a:cs typeface="RobotoRegular"/>
              </a:rPr>
              <a:t> </a:t>
            </a:r>
            <a:r>
              <a:rPr sz="3050" spc="-25" dirty="0">
                <a:latin typeface="RobotoRegular"/>
                <a:cs typeface="RobotoRegular"/>
              </a:rPr>
              <a:t>urethra).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35" dirty="0">
                <a:latin typeface="RobotoRegular"/>
                <a:cs typeface="RobotoRegular"/>
              </a:rPr>
              <a:t>Sometimes </a:t>
            </a:r>
            <a:r>
              <a:rPr sz="3050" spc="-10" dirty="0">
                <a:latin typeface="RobotoRegular"/>
                <a:cs typeface="RobotoRegular"/>
              </a:rPr>
              <a:t>suprapubic </a:t>
            </a:r>
            <a:r>
              <a:rPr sz="3050" spc="10" dirty="0">
                <a:latin typeface="RobotoRegular"/>
                <a:cs typeface="RobotoRegular"/>
              </a:rPr>
              <a:t>cystotomy </a:t>
            </a:r>
            <a:r>
              <a:rPr sz="3050" spc="5" dirty="0">
                <a:latin typeface="RobotoRegular"/>
                <a:cs typeface="RobotoRegular"/>
              </a:rPr>
              <a:t>must </a:t>
            </a:r>
            <a:r>
              <a:rPr sz="3050" spc="35" dirty="0">
                <a:latin typeface="RobotoRegular"/>
                <a:cs typeface="RobotoRegular"/>
              </a:rPr>
              <a:t>be  </a:t>
            </a:r>
            <a:r>
              <a:rPr sz="3050" spc="20" dirty="0">
                <a:latin typeface="RobotoRegular"/>
                <a:cs typeface="RobotoRegular"/>
              </a:rPr>
              <a:t>performed.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84518" y="7230695"/>
            <a:ext cx="316230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35" dirty="0">
                <a:solidFill>
                  <a:srgbClr val="888888"/>
                </a:solidFill>
                <a:latin typeface="RobotoRegular"/>
                <a:cs typeface="RobotoRegular"/>
              </a:rPr>
              <a:t>22</a:t>
            </a:r>
            <a:r>
              <a:rPr sz="1300" spc="10" dirty="0">
                <a:solidFill>
                  <a:srgbClr val="888888"/>
                </a:solidFill>
                <a:latin typeface="RobotoRegular"/>
                <a:cs typeface="RobotoRegular"/>
              </a:rPr>
              <a:t>4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8035" y="819833"/>
            <a:ext cx="8593238" cy="5954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9654" y="1259179"/>
            <a:ext cx="125095" cy="1106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spc="5" dirty="0">
                <a:solidFill>
                  <a:srgbClr val="178669"/>
                </a:solidFill>
                <a:latin typeface="RobotoRegular"/>
                <a:cs typeface="RobotoRegular"/>
              </a:rPr>
              <a:t>•</a:t>
            </a:r>
            <a:endParaRPr sz="23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spc="5" dirty="0">
                <a:solidFill>
                  <a:srgbClr val="178669"/>
                </a:solidFill>
                <a:latin typeface="RobotoRegular"/>
                <a:cs typeface="RobotoRegular"/>
              </a:rPr>
              <a:t>•</a:t>
            </a:r>
            <a:endParaRPr sz="23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spc="5" dirty="0">
                <a:solidFill>
                  <a:srgbClr val="178669"/>
                </a:solidFill>
                <a:latin typeface="RobotoRegular"/>
                <a:cs typeface="RobotoRegular"/>
              </a:rPr>
              <a:t>•</a:t>
            </a:r>
            <a:endParaRPr sz="230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8065" y="4238682"/>
            <a:ext cx="132715" cy="213042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2500" spc="-5" dirty="0">
                <a:latin typeface="RobotoRegular"/>
                <a:cs typeface="RobotoRegular"/>
              </a:rPr>
              <a:t>•</a:t>
            </a:r>
            <a:endParaRPr sz="25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500" spc="-5" dirty="0">
                <a:latin typeface="RobotoRegular"/>
                <a:cs typeface="RobotoRegular"/>
              </a:rPr>
              <a:t>•</a:t>
            </a:r>
            <a:endParaRPr sz="25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500" spc="-5" dirty="0">
                <a:latin typeface="RobotoRegular"/>
                <a:cs typeface="RobotoRegular"/>
              </a:rPr>
              <a:t>•</a:t>
            </a:r>
            <a:endParaRPr sz="25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500" spc="-5" dirty="0">
                <a:latin typeface="RobotoRegular"/>
                <a:cs typeface="RobotoRegular"/>
              </a:rPr>
              <a:t>•</a:t>
            </a:r>
            <a:endParaRPr sz="25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500" spc="-5" dirty="0">
                <a:latin typeface="RobotoRegular"/>
                <a:cs typeface="RobotoRegular"/>
              </a:rPr>
              <a:t>•</a:t>
            </a:r>
            <a:endParaRPr sz="250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8065" y="2417333"/>
            <a:ext cx="8762365" cy="186118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432434" marR="5080" indent="-420370">
              <a:lnSpc>
                <a:spcPts val="2420"/>
              </a:lnSpc>
              <a:spcBef>
                <a:spcPts val="655"/>
              </a:spcBef>
              <a:tabLst>
                <a:tab pos="432434" algn="l"/>
              </a:tabLst>
            </a:pPr>
            <a:r>
              <a:rPr sz="3750" spc="-67" baseline="3333" dirty="0">
                <a:latin typeface="RobotoRegular"/>
                <a:cs typeface="RobotoRegular"/>
              </a:rPr>
              <a:t>2.	</a:t>
            </a:r>
            <a:r>
              <a:rPr sz="2400" spc="-5" dirty="0">
                <a:latin typeface="RobotoRegular"/>
                <a:cs typeface="RobotoRegular"/>
              </a:rPr>
              <a:t>Symptoms </a:t>
            </a:r>
            <a:r>
              <a:rPr sz="2400" spc="30" dirty="0">
                <a:latin typeface="RobotoRegular"/>
                <a:cs typeface="RobotoRegular"/>
              </a:rPr>
              <a:t>of </a:t>
            </a:r>
            <a:r>
              <a:rPr sz="2400" spc="-10" dirty="0">
                <a:latin typeface="RobotoRegular"/>
                <a:cs typeface="RobotoRegular"/>
              </a:rPr>
              <a:t>metastasis- </a:t>
            </a:r>
            <a:r>
              <a:rPr sz="2400" dirty="0">
                <a:latin typeface="RobotoRegular"/>
                <a:cs typeface="RobotoRegular"/>
              </a:rPr>
              <a:t>unexplained </a:t>
            </a:r>
            <a:r>
              <a:rPr sz="2400" spc="10" dirty="0">
                <a:latin typeface="RobotoRegular"/>
                <a:cs typeface="RobotoRegular"/>
              </a:rPr>
              <a:t>weight </a:t>
            </a:r>
            <a:r>
              <a:rPr sz="2400" spc="-5" dirty="0">
                <a:latin typeface="RobotoRegular"/>
                <a:cs typeface="RobotoRegular"/>
              </a:rPr>
              <a:t>loss,</a:t>
            </a:r>
            <a:r>
              <a:rPr sz="2400" spc="-365" dirty="0">
                <a:latin typeface="RobotoRegular"/>
                <a:cs typeface="RobotoRegular"/>
              </a:rPr>
              <a:t> </a:t>
            </a:r>
            <a:r>
              <a:rPr sz="2400" spc="-5" dirty="0">
                <a:latin typeface="RobotoRegular"/>
                <a:cs typeface="RobotoRegular"/>
              </a:rPr>
              <a:t>increasing  </a:t>
            </a:r>
            <a:r>
              <a:rPr sz="2400" spc="10" dirty="0">
                <a:latin typeface="RobotoRegular"/>
                <a:cs typeface="RobotoRegular"/>
              </a:rPr>
              <a:t>weakness,</a:t>
            </a:r>
            <a:r>
              <a:rPr sz="2400" spc="-85" dirty="0">
                <a:latin typeface="RobotoRegular"/>
                <a:cs typeface="RobotoRegular"/>
              </a:rPr>
              <a:t> </a:t>
            </a:r>
            <a:r>
              <a:rPr sz="2400" spc="5" dirty="0">
                <a:latin typeface="RobotoRegular"/>
                <a:cs typeface="RobotoRegular"/>
              </a:rPr>
              <a:t>anaemia.</a:t>
            </a:r>
            <a:endParaRPr sz="2400">
              <a:latin typeface="RobotoRegular"/>
              <a:cs typeface="RobotoRegular"/>
            </a:endParaRPr>
          </a:p>
          <a:p>
            <a:pPr marL="432434" marR="213995" indent="-420370">
              <a:lnSpc>
                <a:spcPts val="2420"/>
              </a:lnSpc>
              <a:spcBef>
                <a:spcPts val="894"/>
              </a:spcBef>
            </a:pPr>
            <a:r>
              <a:rPr sz="2400" spc="30" dirty="0">
                <a:latin typeface="RobotoRegular"/>
                <a:cs typeface="RobotoRegular"/>
              </a:rPr>
              <a:t>NB: </a:t>
            </a:r>
            <a:r>
              <a:rPr sz="2400" dirty="0">
                <a:latin typeface="RobotoRegular"/>
                <a:cs typeface="RobotoRegular"/>
              </a:rPr>
              <a:t>many renal </a:t>
            </a:r>
            <a:r>
              <a:rPr sz="2400" spc="-5" dirty="0">
                <a:latin typeface="RobotoRegular"/>
                <a:cs typeface="RobotoRegular"/>
              </a:rPr>
              <a:t>tumors </a:t>
            </a:r>
            <a:r>
              <a:rPr sz="2400" dirty="0">
                <a:latin typeface="RobotoRegular"/>
                <a:cs typeface="RobotoRegular"/>
              </a:rPr>
              <a:t>produce no </a:t>
            </a:r>
            <a:r>
              <a:rPr sz="2400" spc="-10" dirty="0">
                <a:latin typeface="RobotoRegular"/>
                <a:cs typeface="RobotoRegular"/>
              </a:rPr>
              <a:t>symptoms </a:t>
            </a:r>
            <a:r>
              <a:rPr sz="2400" spc="15" dirty="0">
                <a:latin typeface="RobotoRegular"/>
                <a:cs typeface="RobotoRegular"/>
              </a:rPr>
              <a:t>&amp; </a:t>
            </a:r>
            <a:r>
              <a:rPr sz="2400" spc="-10" dirty="0">
                <a:latin typeface="RobotoRegular"/>
                <a:cs typeface="RobotoRegular"/>
              </a:rPr>
              <a:t>are</a:t>
            </a:r>
            <a:r>
              <a:rPr sz="2400" spc="-409" dirty="0">
                <a:latin typeface="RobotoRegular"/>
                <a:cs typeface="RobotoRegular"/>
              </a:rPr>
              <a:t> </a:t>
            </a:r>
            <a:r>
              <a:rPr sz="2400" spc="10" dirty="0">
                <a:latin typeface="RobotoRegular"/>
                <a:cs typeface="RobotoRegular"/>
              </a:rPr>
              <a:t>discovered  </a:t>
            </a:r>
            <a:r>
              <a:rPr sz="2400" spc="35" dirty="0">
                <a:latin typeface="RobotoRegular"/>
                <a:cs typeface="RobotoRegular"/>
              </a:rPr>
              <a:t>on</a:t>
            </a:r>
            <a:r>
              <a:rPr sz="2400" spc="-60" dirty="0">
                <a:latin typeface="RobotoRegular"/>
                <a:cs typeface="RobotoRegular"/>
              </a:rPr>
              <a:t> </a:t>
            </a:r>
            <a:r>
              <a:rPr sz="2400" spc="-5" dirty="0">
                <a:latin typeface="RobotoRegular"/>
                <a:cs typeface="RobotoRegular"/>
              </a:rPr>
              <a:t>routine</a:t>
            </a:r>
            <a:r>
              <a:rPr sz="2400" spc="-10" dirty="0">
                <a:latin typeface="RobotoRegular"/>
                <a:cs typeface="RobotoRegular"/>
              </a:rPr>
              <a:t> physical</a:t>
            </a:r>
            <a:r>
              <a:rPr sz="2400" spc="-85" dirty="0">
                <a:latin typeface="RobotoRegular"/>
                <a:cs typeface="RobotoRegular"/>
              </a:rPr>
              <a:t> </a:t>
            </a:r>
            <a:r>
              <a:rPr sz="2400" spc="25" dirty="0">
                <a:latin typeface="RobotoRegular"/>
                <a:cs typeface="RobotoRegular"/>
              </a:rPr>
              <a:t>exam</a:t>
            </a:r>
            <a:r>
              <a:rPr sz="2400" spc="-80" dirty="0">
                <a:latin typeface="RobotoRegular"/>
                <a:cs typeface="RobotoRegular"/>
              </a:rPr>
              <a:t> </a:t>
            </a:r>
            <a:r>
              <a:rPr sz="2400" spc="10" dirty="0">
                <a:latin typeface="RobotoRegular"/>
                <a:cs typeface="RobotoRegular"/>
              </a:rPr>
              <a:t>as</a:t>
            </a:r>
            <a:r>
              <a:rPr sz="2400" spc="-85" dirty="0">
                <a:latin typeface="RobotoRegular"/>
                <a:cs typeface="RobotoRegular"/>
              </a:rPr>
              <a:t> </a:t>
            </a:r>
            <a:r>
              <a:rPr sz="2400" spc="10" dirty="0">
                <a:latin typeface="RobotoRegular"/>
                <a:cs typeface="RobotoRegular"/>
              </a:rPr>
              <a:t>a</a:t>
            </a:r>
            <a:r>
              <a:rPr sz="2400" spc="-40" dirty="0">
                <a:latin typeface="RobotoRegular"/>
                <a:cs typeface="RobotoRegular"/>
              </a:rPr>
              <a:t> </a:t>
            </a:r>
            <a:r>
              <a:rPr sz="2400" spc="-15" dirty="0">
                <a:latin typeface="RobotoRegular"/>
                <a:cs typeface="RobotoRegular"/>
              </a:rPr>
              <a:t>palpable</a:t>
            </a:r>
            <a:r>
              <a:rPr sz="2400" spc="-5" dirty="0">
                <a:latin typeface="RobotoRegular"/>
                <a:cs typeface="RobotoRegular"/>
              </a:rPr>
              <a:t> abdominal</a:t>
            </a:r>
            <a:r>
              <a:rPr sz="2400" spc="-85" dirty="0">
                <a:latin typeface="RobotoRegular"/>
                <a:cs typeface="RobotoRegular"/>
              </a:rPr>
              <a:t> </a:t>
            </a:r>
            <a:r>
              <a:rPr sz="2400" spc="-10" dirty="0">
                <a:latin typeface="RobotoRegular"/>
                <a:cs typeface="RobotoRegular"/>
              </a:rPr>
              <a:t>mass.</a:t>
            </a:r>
            <a:endParaRPr sz="24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Diagnosis:</a:t>
            </a:r>
            <a:endParaRPr sz="240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8099" y="491067"/>
            <a:ext cx="3192780" cy="3949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Clinical</a:t>
            </a:r>
            <a:r>
              <a:rPr sz="2400" u="heavy" spc="-13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manifestations:</a:t>
            </a:r>
            <a:endParaRPr sz="240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2665" y="604092"/>
            <a:ext cx="537083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0" spc="-127" baseline="3333" dirty="0"/>
              <a:t>1</a:t>
            </a:r>
            <a:r>
              <a:rPr sz="3750" spc="-419" baseline="3333" dirty="0"/>
              <a:t>.</a:t>
            </a:r>
            <a:r>
              <a:rPr sz="7275" spc="472" baseline="-9163" dirty="0"/>
              <a:t>.</a:t>
            </a:r>
            <a:r>
              <a:rPr sz="2400" spc="-25" dirty="0"/>
              <a:t>C</a:t>
            </a:r>
            <a:r>
              <a:rPr sz="2400" spc="-35" dirty="0"/>
              <a:t>l</a:t>
            </a:r>
            <a:r>
              <a:rPr sz="2400" spc="10" dirty="0"/>
              <a:t>a</a:t>
            </a:r>
            <a:r>
              <a:rPr sz="2400" spc="-30" dirty="0"/>
              <a:t>ss</a:t>
            </a:r>
            <a:r>
              <a:rPr sz="2400" spc="-35" dirty="0"/>
              <a:t>i</a:t>
            </a:r>
            <a:r>
              <a:rPr sz="2400" spc="60" dirty="0"/>
              <a:t>c</a:t>
            </a:r>
            <a:r>
              <a:rPr sz="2400" spc="10" dirty="0"/>
              <a:t>a</a:t>
            </a:r>
            <a:r>
              <a:rPr sz="2400" spc="5" dirty="0"/>
              <a:t>l</a:t>
            </a:r>
            <a:r>
              <a:rPr sz="2400" spc="-85" dirty="0"/>
              <a:t> </a:t>
            </a:r>
            <a:r>
              <a:rPr sz="2400" spc="-20" dirty="0"/>
              <a:t>t</a:t>
            </a:r>
            <a:r>
              <a:rPr sz="2400" spc="-50" dirty="0"/>
              <a:t>r</a:t>
            </a:r>
            <a:r>
              <a:rPr sz="2400" spc="-35" dirty="0"/>
              <a:t>i</a:t>
            </a:r>
            <a:r>
              <a:rPr sz="2400" spc="10" dirty="0"/>
              <a:t>ad</a:t>
            </a:r>
            <a:r>
              <a:rPr sz="2400" spc="-90" dirty="0"/>
              <a:t> </a:t>
            </a:r>
            <a:r>
              <a:rPr sz="2400" spc="55" dirty="0"/>
              <a:t>o</a:t>
            </a:r>
            <a:r>
              <a:rPr sz="2400" spc="5" dirty="0"/>
              <a:t>f</a:t>
            </a:r>
            <a:r>
              <a:rPr sz="2400" spc="-5" dirty="0"/>
              <a:t> </a:t>
            </a:r>
            <a:r>
              <a:rPr sz="2400" spc="-30" dirty="0"/>
              <a:t>s</a:t>
            </a:r>
            <a:r>
              <a:rPr sz="2400" spc="-35" dirty="0"/>
              <a:t>i</a:t>
            </a:r>
            <a:r>
              <a:rPr sz="2400" spc="-30" dirty="0"/>
              <a:t>g</a:t>
            </a:r>
            <a:r>
              <a:rPr sz="2400" spc="-10" dirty="0"/>
              <a:t>n</a:t>
            </a:r>
            <a:r>
              <a:rPr sz="2400" spc="10" dirty="0"/>
              <a:t>s</a:t>
            </a:r>
            <a:r>
              <a:rPr sz="2400" spc="-85" dirty="0"/>
              <a:t> </a:t>
            </a:r>
            <a:r>
              <a:rPr sz="2400" spc="15" dirty="0"/>
              <a:t>&amp;</a:t>
            </a:r>
            <a:r>
              <a:rPr sz="2400" spc="-10" dirty="0"/>
              <a:t> </a:t>
            </a:r>
            <a:r>
              <a:rPr sz="2400" spc="-30" dirty="0"/>
              <a:t>s</a:t>
            </a:r>
            <a:r>
              <a:rPr sz="2400" spc="-40" dirty="0"/>
              <a:t>y</a:t>
            </a:r>
            <a:r>
              <a:rPr sz="2400" spc="-15" dirty="0"/>
              <a:t>m</a:t>
            </a:r>
            <a:r>
              <a:rPr sz="2400" spc="-30" dirty="0"/>
              <a:t>p</a:t>
            </a:r>
            <a:r>
              <a:rPr sz="2400" spc="-20" dirty="0"/>
              <a:t>t</a:t>
            </a:r>
            <a:r>
              <a:rPr sz="2400" spc="55" dirty="0"/>
              <a:t>o</a:t>
            </a:r>
            <a:r>
              <a:rPr sz="2400" spc="-15" dirty="0"/>
              <a:t>m</a:t>
            </a:r>
            <a:r>
              <a:rPr sz="2400" spc="-30" dirty="0"/>
              <a:t>s</a:t>
            </a:r>
            <a:r>
              <a:rPr sz="2400" spc="5" dirty="0"/>
              <a:t>: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1802996" y="1268389"/>
            <a:ext cx="4921885" cy="11182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85"/>
              </a:spcBef>
            </a:pPr>
            <a:r>
              <a:rPr sz="2350" i="1" spc="-35" dirty="0">
                <a:latin typeface="RobotoRegular"/>
                <a:cs typeface="RobotoRegular"/>
              </a:rPr>
              <a:t>Hematuria- </a:t>
            </a:r>
            <a:r>
              <a:rPr sz="2350" i="1" spc="-15" dirty="0">
                <a:latin typeface="RobotoRegular"/>
                <a:cs typeface="RobotoRegular"/>
              </a:rPr>
              <a:t>usually </a:t>
            </a:r>
            <a:r>
              <a:rPr sz="2350" i="1" spc="-10" dirty="0">
                <a:latin typeface="RobotoRegular"/>
                <a:cs typeface="RobotoRegular"/>
              </a:rPr>
              <a:t>gross, </a:t>
            </a:r>
            <a:r>
              <a:rPr sz="2350" i="1" spc="-20" dirty="0">
                <a:latin typeface="RobotoRegular"/>
                <a:cs typeface="RobotoRegular"/>
              </a:rPr>
              <a:t>intermittent  </a:t>
            </a:r>
            <a:r>
              <a:rPr sz="2350" i="1" spc="-15" dirty="0">
                <a:latin typeface="RobotoRegular"/>
                <a:cs typeface="RobotoRegular"/>
              </a:rPr>
              <a:t>Flank</a:t>
            </a:r>
            <a:r>
              <a:rPr sz="2350" i="1" dirty="0">
                <a:latin typeface="RobotoRegular"/>
                <a:cs typeface="RobotoRegular"/>
              </a:rPr>
              <a:t> </a:t>
            </a:r>
            <a:r>
              <a:rPr sz="2350" i="1" spc="-30" dirty="0">
                <a:latin typeface="RobotoRegular"/>
                <a:cs typeface="RobotoRegular"/>
              </a:rPr>
              <a:t>pain</a:t>
            </a:r>
            <a:endParaRPr sz="23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350" i="1" spc="-35" dirty="0">
                <a:latin typeface="RobotoRegular"/>
                <a:cs typeface="RobotoRegular"/>
              </a:rPr>
              <a:t>Palpable </a:t>
            </a:r>
            <a:r>
              <a:rPr sz="2350" i="1" spc="-30" dirty="0">
                <a:latin typeface="RobotoRegular"/>
                <a:cs typeface="RobotoRegular"/>
              </a:rPr>
              <a:t>abdominal </a:t>
            </a:r>
            <a:r>
              <a:rPr sz="2350" i="1" spc="-20" dirty="0">
                <a:latin typeface="RobotoRegular"/>
                <a:cs typeface="RobotoRegular"/>
              </a:rPr>
              <a:t>or </a:t>
            </a:r>
            <a:r>
              <a:rPr sz="2350" i="1" spc="-25" dirty="0">
                <a:latin typeface="RobotoRegular"/>
                <a:cs typeface="RobotoRegular"/>
              </a:rPr>
              <a:t>ﬂank</a:t>
            </a:r>
            <a:r>
              <a:rPr sz="2350" i="1" spc="-60" dirty="0">
                <a:latin typeface="RobotoRegular"/>
                <a:cs typeface="RobotoRegular"/>
              </a:rPr>
              <a:t> </a:t>
            </a:r>
            <a:r>
              <a:rPr sz="2350" i="1" spc="-45" dirty="0">
                <a:latin typeface="RobotoRegular"/>
                <a:cs typeface="RobotoRegular"/>
              </a:rPr>
              <a:t>mass</a:t>
            </a:r>
            <a:endParaRPr sz="2350">
              <a:latin typeface="RobotoRegular"/>
              <a:cs typeface="Roboto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7872" y="4252850"/>
            <a:ext cx="8267700" cy="2437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218815">
              <a:lnSpc>
                <a:spcPct val="115100"/>
              </a:lnSpc>
              <a:spcBef>
                <a:spcPts val="95"/>
              </a:spcBef>
            </a:pPr>
            <a:r>
              <a:rPr sz="2400" spc="10" dirty="0">
                <a:latin typeface="RobotoRegular"/>
                <a:cs typeface="RobotoRegular"/>
              </a:rPr>
              <a:t>Intravenous </a:t>
            </a:r>
            <a:r>
              <a:rPr sz="2400" spc="-5" dirty="0">
                <a:latin typeface="RobotoRegular"/>
                <a:cs typeface="RobotoRegular"/>
              </a:rPr>
              <a:t>urography/ </a:t>
            </a:r>
            <a:r>
              <a:rPr sz="2400" spc="10" dirty="0">
                <a:latin typeface="RobotoRegular"/>
                <a:cs typeface="RobotoRegular"/>
              </a:rPr>
              <a:t>IV</a:t>
            </a:r>
            <a:r>
              <a:rPr sz="2400" spc="-204" dirty="0">
                <a:latin typeface="RobotoRegular"/>
                <a:cs typeface="RobotoRegular"/>
              </a:rPr>
              <a:t> </a:t>
            </a:r>
            <a:r>
              <a:rPr sz="2400" spc="-5" dirty="0">
                <a:latin typeface="RobotoRegular"/>
                <a:cs typeface="RobotoRegular"/>
              </a:rPr>
              <a:t>pyelogram  Ultrasonography/ CT</a:t>
            </a:r>
            <a:r>
              <a:rPr sz="2400" spc="-75" dirty="0">
                <a:latin typeface="RobotoRegular"/>
                <a:cs typeface="RobotoRegular"/>
              </a:rPr>
              <a:t> </a:t>
            </a:r>
            <a:r>
              <a:rPr sz="2400" spc="15" dirty="0">
                <a:latin typeface="RobotoRegular"/>
                <a:cs typeface="RobotoRegular"/>
              </a:rPr>
              <a:t>scan</a:t>
            </a:r>
            <a:endParaRPr sz="2400">
              <a:latin typeface="RobotoRegular"/>
              <a:cs typeface="RobotoRegular"/>
            </a:endParaRPr>
          </a:p>
          <a:p>
            <a:pPr marL="12700" marR="4815840">
              <a:lnSpc>
                <a:spcPct val="115100"/>
              </a:lnSpc>
            </a:pPr>
            <a:r>
              <a:rPr sz="2400" spc="20" dirty="0">
                <a:latin typeface="RobotoRegular"/>
                <a:cs typeface="RobotoRegular"/>
              </a:rPr>
              <a:t>Renal </a:t>
            </a:r>
            <a:r>
              <a:rPr sz="2400" spc="-5" dirty="0">
                <a:latin typeface="RobotoRegular"/>
                <a:cs typeface="RobotoRegular"/>
              </a:rPr>
              <a:t>angiogram  </a:t>
            </a:r>
            <a:r>
              <a:rPr sz="2400" dirty="0">
                <a:latin typeface="RobotoRegular"/>
                <a:cs typeface="RobotoRegular"/>
              </a:rPr>
              <a:t>Cystoscopic</a:t>
            </a:r>
            <a:r>
              <a:rPr sz="2400" spc="-70" dirty="0">
                <a:latin typeface="RobotoRegular"/>
                <a:cs typeface="RobotoRegular"/>
              </a:rPr>
              <a:t> </a:t>
            </a:r>
            <a:r>
              <a:rPr sz="2400" spc="5" dirty="0">
                <a:latin typeface="RobotoRegular"/>
                <a:cs typeface="RobotoRegular"/>
              </a:rPr>
              <a:t>examination</a:t>
            </a:r>
            <a:endParaRPr sz="2400">
              <a:latin typeface="RobotoRegular"/>
              <a:cs typeface="RobotoRegular"/>
            </a:endParaRPr>
          </a:p>
          <a:p>
            <a:pPr marL="12700" marR="5080">
              <a:lnSpc>
                <a:spcPts val="2420"/>
              </a:lnSpc>
              <a:spcBef>
                <a:spcPts val="894"/>
              </a:spcBef>
            </a:pPr>
            <a:r>
              <a:rPr sz="2400" spc="20" dirty="0">
                <a:latin typeface="RobotoRegular"/>
                <a:cs typeface="RobotoRegular"/>
              </a:rPr>
              <a:t>Renal </a:t>
            </a:r>
            <a:r>
              <a:rPr sz="2400" spc="-15" dirty="0">
                <a:latin typeface="RobotoRegular"/>
                <a:cs typeface="RobotoRegular"/>
              </a:rPr>
              <a:t>biopsy- </a:t>
            </a:r>
            <a:r>
              <a:rPr sz="2400" spc="5" dirty="0">
                <a:latin typeface="RobotoRegular"/>
                <a:cs typeface="RobotoRegular"/>
              </a:rPr>
              <a:t>done </a:t>
            </a:r>
            <a:r>
              <a:rPr sz="2400" spc="-5" dirty="0">
                <a:latin typeface="RobotoRegular"/>
                <a:cs typeface="RobotoRegular"/>
              </a:rPr>
              <a:t>percutaneously. </a:t>
            </a:r>
            <a:r>
              <a:rPr sz="2400" spc="5" dirty="0">
                <a:latin typeface="RobotoRegular"/>
                <a:cs typeface="RobotoRegular"/>
              </a:rPr>
              <a:t>It </a:t>
            </a:r>
            <a:r>
              <a:rPr sz="2400" dirty="0">
                <a:latin typeface="RobotoRegular"/>
                <a:cs typeface="RobotoRegular"/>
              </a:rPr>
              <a:t>provides </a:t>
            </a:r>
            <a:r>
              <a:rPr sz="2400" spc="-5" dirty="0">
                <a:latin typeface="RobotoRegular"/>
                <a:cs typeface="RobotoRegular"/>
              </a:rPr>
              <a:t>deﬁnitive</a:t>
            </a:r>
            <a:r>
              <a:rPr sz="2400" spc="-295" dirty="0">
                <a:latin typeface="RobotoRegular"/>
                <a:cs typeface="RobotoRegular"/>
              </a:rPr>
              <a:t> </a:t>
            </a:r>
            <a:r>
              <a:rPr sz="2400" spc="-10" dirty="0">
                <a:latin typeface="RobotoRegular"/>
                <a:cs typeface="RobotoRegular"/>
              </a:rPr>
              <a:t>data  </a:t>
            </a:r>
            <a:r>
              <a:rPr sz="2400" spc="10" dirty="0">
                <a:latin typeface="RobotoRegular"/>
                <a:cs typeface="RobotoRegular"/>
              </a:rPr>
              <a:t>about </a:t>
            </a:r>
            <a:r>
              <a:rPr sz="2400" spc="-5" dirty="0">
                <a:latin typeface="RobotoRegular"/>
                <a:cs typeface="RobotoRegular"/>
              </a:rPr>
              <a:t>the</a:t>
            </a:r>
            <a:r>
              <a:rPr sz="2400" spc="-90" dirty="0">
                <a:latin typeface="RobotoRegular"/>
                <a:cs typeface="RobotoRegular"/>
              </a:rPr>
              <a:t> </a:t>
            </a:r>
            <a:r>
              <a:rPr sz="2400" dirty="0">
                <a:latin typeface="RobotoRegular"/>
                <a:cs typeface="RobotoRegular"/>
              </a:rPr>
              <a:t>lesion.</a:t>
            </a:r>
            <a:endParaRPr sz="2400">
              <a:latin typeface="RobotoRegular"/>
              <a:cs typeface="RobotoRegular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209" y="148504"/>
            <a:ext cx="394081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u="heavy" spc="15" dirty="0">
                <a:uFill>
                  <a:solidFill>
                    <a:srgbClr val="000000"/>
                  </a:solidFill>
                </a:uFill>
              </a:rPr>
              <a:t>Surgical</a:t>
            </a:r>
            <a:r>
              <a:rPr sz="3050" u="heavy" spc="-3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050" u="heavy" spc="15" dirty="0">
                <a:uFill>
                  <a:solidFill>
                    <a:srgbClr val="000000"/>
                  </a:solidFill>
                </a:uFill>
              </a:rPr>
              <a:t>management: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209409" y="484350"/>
            <a:ext cx="9194165" cy="645731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622935" marR="30480" indent="-560070">
              <a:lnSpc>
                <a:spcPct val="88100"/>
              </a:lnSpc>
              <a:spcBef>
                <a:spcPts val="790"/>
              </a:spcBef>
              <a:buSzPct val="62886"/>
              <a:buAutoNum type="arabicPeriod"/>
              <a:tabLst>
                <a:tab pos="588010" algn="l"/>
                <a:tab pos="588645" algn="l"/>
                <a:tab pos="4596765" algn="l"/>
              </a:tabLst>
            </a:pPr>
            <a:r>
              <a:rPr sz="7275" spc="-172" baseline="-19473" dirty="0">
                <a:latin typeface="RobotoRegular"/>
                <a:cs typeface="RobotoRegular"/>
              </a:rPr>
              <a:t>.</a:t>
            </a:r>
            <a:r>
              <a:rPr sz="3050" spc="-114" dirty="0">
                <a:latin typeface="RobotoRegular"/>
                <a:cs typeface="RobotoRegular"/>
              </a:rPr>
              <a:t>Radical</a:t>
            </a:r>
            <a:r>
              <a:rPr sz="3050" spc="5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nephrectomy-	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preferred </a:t>
            </a:r>
            <a:r>
              <a:rPr sz="3050" spc="5" dirty="0">
                <a:latin typeface="RobotoRegular"/>
                <a:cs typeface="RobotoRegular"/>
              </a:rPr>
              <a:t>treatment </a:t>
            </a:r>
            <a:r>
              <a:rPr sz="3050" spc="20" dirty="0">
                <a:latin typeface="RobotoRegular"/>
                <a:cs typeface="RobotoRegular"/>
              </a:rPr>
              <a:t>if 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tumor </a:t>
            </a:r>
            <a:r>
              <a:rPr sz="3050" spc="20" dirty="0">
                <a:latin typeface="RobotoRegular"/>
                <a:cs typeface="RobotoRegular"/>
              </a:rPr>
              <a:t>can </a:t>
            </a:r>
            <a:r>
              <a:rPr sz="3050" spc="35" dirty="0">
                <a:latin typeface="RobotoRegular"/>
                <a:cs typeface="RobotoRegular"/>
              </a:rPr>
              <a:t>be </a:t>
            </a:r>
            <a:r>
              <a:rPr sz="3050" spc="25" dirty="0">
                <a:latin typeface="RobotoRegular"/>
                <a:cs typeface="RobotoRegular"/>
              </a:rPr>
              <a:t>removed. </a:t>
            </a:r>
            <a:r>
              <a:rPr sz="3050" spc="30" dirty="0">
                <a:latin typeface="RobotoRegular"/>
                <a:cs typeface="RobotoRegular"/>
              </a:rPr>
              <a:t>It </a:t>
            </a:r>
            <a:r>
              <a:rPr sz="3050" spc="15" dirty="0">
                <a:latin typeface="RobotoRegular"/>
                <a:cs typeface="RobotoRegular"/>
              </a:rPr>
              <a:t>includes </a:t>
            </a:r>
            <a:r>
              <a:rPr sz="3050" spc="20" dirty="0">
                <a:latin typeface="RobotoRegular"/>
                <a:cs typeface="RobotoRegular"/>
              </a:rPr>
              <a:t>removal</a:t>
            </a:r>
            <a:r>
              <a:rPr sz="3050" spc="-15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of 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kidney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spc="-35" dirty="0">
                <a:latin typeface="RobotoRegular"/>
                <a:cs typeface="RobotoRegular"/>
              </a:rPr>
              <a:t>tumor, </a:t>
            </a:r>
            <a:r>
              <a:rPr sz="3050" spc="-5" dirty="0">
                <a:latin typeface="RobotoRegular"/>
                <a:cs typeface="RobotoRegular"/>
              </a:rPr>
              <a:t>adrenal </a:t>
            </a:r>
            <a:r>
              <a:rPr sz="3050" spc="10" dirty="0">
                <a:latin typeface="RobotoRegular"/>
                <a:cs typeface="RobotoRegular"/>
              </a:rPr>
              <a:t>gland, </a:t>
            </a:r>
            <a:r>
              <a:rPr sz="3050" spc="15" dirty="0">
                <a:latin typeface="RobotoRegular"/>
                <a:cs typeface="RobotoRegular"/>
              </a:rPr>
              <a:t>fascia </a:t>
            </a:r>
            <a:r>
              <a:rPr sz="3050" spc="10" dirty="0">
                <a:latin typeface="RobotoRegular"/>
                <a:cs typeface="RobotoRegular"/>
              </a:rPr>
              <a:t>fat </a:t>
            </a:r>
            <a:r>
              <a:rPr sz="3050" spc="20" dirty="0">
                <a:latin typeface="RobotoRegular"/>
                <a:cs typeface="RobotoRegular"/>
              </a:rPr>
              <a:t>&amp;  </a:t>
            </a:r>
            <a:r>
              <a:rPr sz="3050" spc="30" dirty="0">
                <a:latin typeface="RobotoRegular"/>
                <a:cs typeface="RobotoRegular"/>
              </a:rPr>
              <a:t>lymph </a:t>
            </a:r>
            <a:r>
              <a:rPr sz="3050" spc="5" dirty="0">
                <a:latin typeface="RobotoRegular"/>
                <a:cs typeface="RobotoRegular"/>
              </a:rPr>
              <a:t>nodes. </a:t>
            </a:r>
            <a:r>
              <a:rPr sz="3050" spc="10" dirty="0">
                <a:latin typeface="RobotoRegular"/>
                <a:cs typeface="RobotoRegular"/>
              </a:rPr>
              <a:t>Radiation </a:t>
            </a:r>
            <a:r>
              <a:rPr sz="3050" spc="15" dirty="0">
                <a:latin typeface="RobotoRegular"/>
                <a:cs typeface="RobotoRegular"/>
              </a:rPr>
              <a:t>or </a:t>
            </a:r>
            <a:r>
              <a:rPr sz="3050" dirty="0">
                <a:latin typeface="RobotoRegular"/>
                <a:cs typeface="RobotoRegular"/>
              </a:rPr>
              <a:t>chemotherapy </a:t>
            </a:r>
            <a:r>
              <a:rPr sz="3050" spc="25" dirty="0">
                <a:latin typeface="RobotoRegular"/>
                <a:cs typeface="RobotoRegular"/>
              </a:rPr>
              <a:t>may </a:t>
            </a:r>
            <a:r>
              <a:rPr sz="3050" spc="35" dirty="0">
                <a:latin typeface="RobotoRegular"/>
                <a:cs typeface="RobotoRegular"/>
              </a:rPr>
              <a:t>be  </a:t>
            </a:r>
            <a:r>
              <a:rPr sz="3050" spc="-5" dirty="0">
                <a:latin typeface="RobotoRegular"/>
                <a:cs typeface="RobotoRegular"/>
              </a:rPr>
              <a:t>used </a:t>
            </a:r>
            <a:r>
              <a:rPr sz="3050" spc="5" dirty="0">
                <a:latin typeface="RobotoRegular"/>
                <a:cs typeface="RobotoRegular"/>
              </a:rPr>
              <a:t>along </a:t>
            </a:r>
            <a:r>
              <a:rPr sz="3050" spc="15" dirty="0">
                <a:latin typeface="RobotoRegular"/>
                <a:cs typeface="RobotoRegular"/>
              </a:rPr>
              <a:t>with</a:t>
            </a:r>
            <a:r>
              <a:rPr sz="3050" spc="40" dirty="0">
                <a:latin typeface="RobotoRegular"/>
                <a:cs typeface="RobotoRegular"/>
              </a:rPr>
              <a:t> </a:t>
            </a:r>
            <a:r>
              <a:rPr sz="3050" spc="-25" dirty="0">
                <a:latin typeface="RobotoRegular"/>
                <a:cs typeface="RobotoRegular"/>
              </a:rPr>
              <a:t>surgery.</a:t>
            </a:r>
            <a:endParaRPr sz="3050">
              <a:latin typeface="RobotoRegular"/>
              <a:cs typeface="RobotoRegular"/>
            </a:endParaRPr>
          </a:p>
          <a:p>
            <a:pPr marL="622935" marR="163830" indent="-560070">
              <a:lnSpc>
                <a:spcPts val="3310"/>
              </a:lnSpc>
              <a:spcBef>
                <a:spcPts val="1150"/>
              </a:spcBef>
              <a:buAutoNum type="arabicPeriod"/>
              <a:tabLst>
                <a:tab pos="622935" algn="l"/>
                <a:tab pos="623570" algn="l"/>
              </a:tabLst>
            </a:pPr>
            <a:r>
              <a:rPr sz="3050" spc="15" dirty="0">
                <a:latin typeface="RobotoRegular"/>
                <a:cs typeface="RobotoRegular"/>
              </a:rPr>
              <a:t>Partial </a:t>
            </a:r>
            <a:r>
              <a:rPr sz="3050" spc="10" dirty="0">
                <a:latin typeface="RobotoRegular"/>
                <a:cs typeface="RobotoRegular"/>
              </a:rPr>
              <a:t>nephrectomy- done </a:t>
            </a: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spc="5" dirty="0">
                <a:latin typeface="RobotoRegular"/>
                <a:cs typeface="RobotoRegular"/>
              </a:rPr>
              <a:t>patients </a:t>
            </a:r>
            <a:r>
              <a:rPr sz="3050" spc="15" dirty="0">
                <a:latin typeface="RobotoRegular"/>
                <a:cs typeface="RobotoRegular"/>
              </a:rPr>
              <a:t>with  </a:t>
            </a:r>
            <a:r>
              <a:rPr sz="3050" spc="-5" dirty="0">
                <a:latin typeface="RobotoRegular"/>
                <a:cs typeface="RobotoRegular"/>
              </a:rPr>
              <a:t>bilateral </a:t>
            </a:r>
            <a:r>
              <a:rPr sz="3050" spc="5" dirty="0">
                <a:latin typeface="RobotoRegular"/>
                <a:cs typeface="RobotoRegular"/>
              </a:rPr>
              <a:t>tumors </a:t>
            </a:r>
            <a:r>
              <a:rPr sz="3050" spc="15" dirty="0">
                <a:latin typeface="RobotoRegular"/>
                <a:cs typeface="RobotoRegular"/>
              </a:rPr>
              <a:t>or cancer of a </a:t>
            </a:r>
            <a:r>
              <a:rPr sz="3050" spc="10" dirty="0">
                <a:latin typeface="RobotoRegular"/>
                <a:cs typeface="RobotoRegular"/>
              </a:rPr>
              <a:t>single </a:t>
            </a:r>
            <a:r>
              <a:rPr sz="3050" dirty="0">
                <a:latin typeface="RobotoRegular"/>
                <a:cs typeface="RobotoRegular"/>
              </a:rPr>
              <a:t>functioning  </a:t>
            </a:r>
            <a:r>
              <a:rPr sz="3050" spc="-10" dirty="0">
                <a:latin typeface="RobotoRegular"/>
                <a:cs typeface="RobotoRegular"/>
              </a:rPr>
              <a:t>kidney. </a:t>
            </a:r>
            <a:r>
              <a:rPr sz="3050" spc="20" dirty="0">
                <a:latin typeface="RobotoRegular"/>
                <a:cs typeface="RobotoRegular"/>
              </a:rPr>
              <a:t>Its </a:t>
            </a:r>
            <a:r>
              <a:rPr sz="3050" dirty="0">
                <a:latin typeface="RobotoRegular"/>
                <a:cs typeface="RobotoRegular"/>
              </a:rPr>
              <a:t>also </a:t>
            </a:r>
            <a:r>
              <a:rPr sz="3050" spc="25" dirty="0">
                <a:latin typeface="RobotoRegular"/>
                <a:cs typeface="RobotoRegular"/>
              </a:rPr>
              <a:t>called </a:t>
            </a:r>
            <a:r>
              <a:rPr sz="3050" dirty="0">
                <a:latin typeface="RobotoRegular"/>
                <a:cs typeface="RobotoRegular"/>
              </a:rPr>
              <a:t>nephron </a:t>
            </a:r>
            <a:r>
              <a:rPr sz="3050" spc="-5" dirty="0">
                <a:latin typeface="RobotoRegular"/>
                <a:cs typeface="RobotoRegular"/>
              </a:rPr>
              <a:t>sparing </a:t>
            </a:r>
            <a:r>
              <a:rPr sz="3050" spc="-25" dirty="0">
                <a:latin typeface="RobotoRegular"/>
                <a:cs typeface="RobotoRegular"/>
              </a:rPr>
              <a:t>surgery. </a:t>
            </a:r>
            <a:r>
              <a:rPr sz="3050" spc="30" dirty="0">
                <a:latin typeface="RobotoRegular"/>
                <a:cs typeface="RobotoRegular"/>
              </a:rPr>
              <a:t>It  </a:t>
            </a:r>
            <a:r>
              <a:rPr sz="3050" spc="25" dirty="0">
                <a:latin typeface="RobotoRegular"/>
                <a:cs typeface="RobotoRegular"/>
              </a:rPr>
              <a:t>involves </a:t>
            </a:r>
            <a:r>
              <a:rPr sz="3050" spc="20" dirty="0">
                <a:latin typeface="RobotoRegular"/>
                <a:cs typeface="RobotoRegular"/>
              </a:rPr>
              <a:t>removal </a:t>
            </a:r>
            <a:r>
              <a:rPr sz="3050" spc="15" dirty="0">
                <a:latin typeface="RobotoRegular"/>
                <a:cs typeface="RobotoRegular"/>
              </a:rPr>
              <a:t>of a </a:t>
            </a:r>
            <a:r>
              <a:rPr sz="3050" spc="30" dirty="0">
                <a:latin typeface="RobotoRegular"/>
                <a:cs typeface="RobotoRegular"/>
              </a:rPr>
              <a:t>part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kidney </a:t>
            </a:r>
            <a:r>
              <a:rPr sz="3050" dirty="0">
                <a:latin typeface="RobotoRegular"/>
                <a:cs typeface="RobotoRegular"/>
              </a:rPr>
              <a:t>without  </a:t>
            </a:r>
            <a:r>
              <a:rPr sz="3050" spc="15" dirty="0">
                <a:latin typeface="RobotoRegular"/>
                <a:cs typeface="RobotoRegular"/>
              </a:rPr>
              <a:t>affecting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5" dirty="0">
                <a:latin typeface="RobotoRegular"/>
                <a:cs typeface="RobotoRegular"/>
              </a:rPr>
              <a:t>adrenal</a:t>
            </a:r>
            <a:r>
              <a:rPr sz="3050" spc="10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glands.</a:t>
            </a:r>
            <a:endParaRPr sz="3050">
              <a:latin typeface="RobotoRegular"/>
              <a:cs typeface="RobotoRegular"/>
            </a:endParaRPr>
          </a:p>
          <a:p>
            <a:pPr marL="622935" marR="257810" indent="-560070" algn="just">
              <a:lnSpc>
                <a:spcPts val="3310"/>
              </a:lnSpc>
              <a:spcBef>
                <a:spcPts val="1080"/>
              </a:spcBef>
              <a:buAutoNum type="arabicPeriod"/>
              <a:tabLst>
                <a:tab pos="623570" algn="l"/>
              </a:tabLst>
            </a:pPr>
            <a:r>
              <a:rPr sz="3050" spc="-5" dirty="0">
                <a:latin typeface="RobotoRegular"/>
                <a:cs typeface="RobotoRegular"/>
              </a:rPr>
              <a:t>Renal </a:t>
            </a:r>
            <a:r>
              <a:rPr sz="3050" spc="10" dirty="0">
                <a:latin typeface="RobotoRegular"/>
                <a:cs typeface="RobotoRegular"/>
              </a:rPr>
              <a:t>artery </a:t>
            </a:r>
            <a:r>
              <a:rPr sz="3050" spc="15" dirty="0">
                <a:latin typeface="RobotoRegular"/>
                <a:cs typeface="RobotoRegular"/>
              </a:rPr>
              <a:t>embolisation- </a:t>
            </a:r>
            <a:r>
              <a:rPr sz="3050" spc="10" dirty="0">
                <a:latin typeface="RobotoRegular"/>
                <a:cs typeface="RobotoRegular"/>
              </a:rPr>
              <a:t>done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5" dirty="0">
                <a:latin typeface="RobotoRegular"/>
                <a:cs typeface="RobotoRegular"/>
              </a:rPr>
              <a:t>patients </a:t>
            </a:r>
            <a:r>
              <a:rPr sz="3050" spc="15" dirty="0">
                <a:latin typeface="RobotoRegular"/>
                <a:cs typeface="RobotoRegular"/>
              </a:rPr>
              <a:t>with  metaplastic </a:t>
            </a:r>
            <a:r>
              <a:rPr sz="3050" spc="-10" dirty="0">
                <a:latin typeface="RobotoRegular"/>
                <a:cs typeface="RobotoRegular"/>
              </a:rPr>
              <a:t>renal </a:t>
            </a:r>
            <a:r>
              <a:rPr sz="3050" spc="10" dirty="0">
                <a:latin typeface="RobotoRegular"/>
                <a:cs typeface="RobotoRegular"/>
              </a:rPr>
              <a:t>carcinoma. The </a:t>
            </a:r>
            <a:r>
              <a:rPr sz="3050" spc="-10" dirty="0">
                <a:latin typeface="RobotoRegular"/>
                <a:cs typeface="RobotoRegular"/>
              </a:rPr>
              <a:t>renal </a:t>
            </a:r>
            <a:r>
              <a:rPr sz="3050" spc="10" dirty="0">
                <a:latin typeface="RobotoRegular"/>
                <a:cs typeface="RobotoRegular"/>
              </a:rPr>
              <a:t>artery </a:t>
            </a:r>
            <a:r>
              <a:rPr sz="3050" spc="15" dirty="0">
                <a:latin typeface="RobotoRegular"/>
                <a:cs typeface="RobotoRegular"/>
              </a:rPr>
              <a:t>or  </a:t>
            </a:r>
            <a:r>
              <a:rPr sz="3050" spc="10" dirty="0">
                <a:latin typeface="RobotoRegular"/>
                <a:cs typeface="RobotoRegular"/>
              </a:rPr>
              <a:t>tumor vessel </a:t>
            </a:r>
            <a:r>
              <a:rPr sz="3050" spc="25" dirty="0">
                <a:latin typeface="RobotoRegular"/>
                <a:cs typeface="RobotoRegular"/>
              </a:rPr>
              <a:t>may </a:t>
            </a:r>
            <a:r>
              <a:rPr sz="3050" spc="35" dirty="0">
                <a:latin typeface="RobotoRegular"/>
                <a:cs typeface="RobotoRegular"/>
              </a:rPr>
              <a:t>be </a:t>
            </a:r>
            <a:r>
              <a:rPr sz="3050" spc="25" dirty="0">
                <a:latin typeface="RobotoRegular"/>
                <a:cs typeface="RobotoRegular"/>
              </a:rPr>
              <a:t>occluded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40" dirty="0">
                <a:latin typeface="RobotoRegular"/>
                <a:cs typeface="RobotoRegular"/>
              </a:rPr>
              <a:t>impede </a:t>
            </a:r>
            <a:r>
              <a:rPr sz="3050" spc="25" dirty="0">
                <a:latin typeface="RobotoRegular"/>
                <a:cs typeface="RobotoRegular"/>
              </a:rPr>
              <a:t>blood  </a:t>
            </a:r>
            <a:r>
              <a:rPr sz="3050" spc="10" dirty="0">
                <a:latin typeface="RobotoRegular"/>
                <a:cs typeface="RobotoRegular"/>
              </a:rPr>
              <a:t>supply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tumor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dirty="0">
                <a:latin typeface="RobotoRegular"/>
                <a:cs typeface="RobotoRegular"/>
              </a:rPr>
              <a:t>this </a:t>
            </a:r>
            <a:r>
              <a:rPr sz="3050" spc="20" dirty="0">
                <a:latin typeface="RobotoRegular"/>
                <a:cs typeface="RobotoRegular"/>
              </a:rPr>
              <a:t>kills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tumor</a:t>
            </a:r>
            <a:r>
              <a:rPr sz="3050" spc="-14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cells.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130" y="5587263"/>
            <a:ext cx="143510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dirty="0">
                <a:latin typeface="RobotoRegular"/>
                <a:cs typeface="RobotoRegular"/>
              </a:rPr>
              <a:t>•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130" y="4386901"/>
            <a:ext cx="8992870" cy="238950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488315" marR="59690" indent="-476250">
              <a:lnSpc>
                <a:spcPts val="2860"/>
              </a:lnSpc>
              <a:spcBef>
                <a:spcPts val="565"/>
              </a:spcBef>
              <a:buChar char="•"/>
              <a:tabLst>
                <a:tab pos="488315" algn="l"/>
                <a:tab pos="488950" algn="l"/>
              </a:tabLst>
            </a:pPr>
            <a:r>
              <a:rPr sz="2750" spc="-5" dirty="0">
                <a:latin typeface="RobotoRegular"/>
                <a:cs typeface="RobotoRegular"/>
              </a:rPr>
              <a:t>Give emotional </a:t>
            </a:r>
            <a:r>
              <a:rPr sz="2750" spc="5" dirty="0">
                <a:latin typeface="RobotoRegular"/>
                <a:cs typeface="RobotoRegular"/>
              </a:rPr>
              <a:t>support because </a:t>
            </a:r>
            <a:r>
              <a:rPr sz="2750" spc="-5" dirty="0">
                <a:latin typeface="RobotoRegular"/>
                <a:cs typeface="RobotoRegular"/>
              </a:rPr>
              <a:t>client </a:t>
            </a:r>
            <a:r>
              <a:rPr sz="2750" spc="15" dirty="0">
                <a:latin typeface="RobotoRegular"/>
                <a:cs typeface="RobotoRegular"/>
              </a:rPr>
              <a:t>may </a:t>
            </a:r>
            <a:r>
              <a:rPr sz="2750" dirty="0">
                <a:latin typeface="RobotoRegular"/>
                <a:cs typeface="RobotoRegular"/>
              </a:rPr>
              <a:t>be</a:t>
            </a:r>
            <a:r>
              <a:rPr sz="2750" spc="-275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anxious  </a:t>
            </a:r>
            <a:r>
              <a:rPr sz="2750" spc="5" dirty="0">
                <a:latin typeface="RobotoRegular"/>
                <a:cs typeface="RobotoRegular"/>
              </a:rPr>
              <a:t>about </a:t>
            </a:r>
            <a:r>
              <a:rPr sz="2750" spc="-25" dirty="0">
                <a:latin typeface="RobotoRegular"/>
                <a:cs typeface="RobotoRegular"/>
              </a:rPr>
              <a:t>surgery, </a:t>
            </a:r>
            <a:r>
              <a:rPr sz="2750" spc="-10" dirty="0">
                <a:latin typeface="RobotoRegular"/>
                <a:cs typeface="RobotoRegular"/>
              </a:rPr>
              <a:t>post- </a:t>
            </a:r>
            <a:r>
              <a:rPr sz="2750" spc="-15" dirty="0">
                <a:latin typeface="RobotoRegular"/>
                <a:cs typeface="RobotoRegular"/>
              </a:rPr>
              <a:t>op </a:t>
            </a:r>
            <a:r>
              <a:rPr sz="2750" spc="-5" dirty="0">
                <a:latin typeface="RobotoRegular"/>
                <a:cs typeface="RobotoRegular"/>
              </a:rPr>
              <a:t>renal </a:t>
            </a:r>
            <a:r>
              <a:rPr sz="2750" dirty="0">
                <a:latin typeface="RobotoRegular"/>
                <a:cs typeface="RobotoRegular"/>
              </a:rPr>
              <a:t>function &amp; </a:t>
            </a:r>
            <a:r>
              <a:rPr sz="2750" spc="-5" dirty="0">
                <a:latin typeface="RobotoRegular"/>
                <a:cs typeface="RobotoRegular"/>
              </a:rPr>
              <a:t>possible  </a:t>
            </a:r>
            <a:r>
              <a:rPr sz="2750" spc="-20" dirty="0">
                <a:latin typeface="RobotoRegular"/>
                <a:cs typeface="RobotoRegular"/>
              </a:rPr>
              <a:t>recurrence </a:t>
            </a:r>
            <a:r>
              <a:rPr sz="2750" spc="-15" dirty="0">
                <a:latin typeface="RobotoRegular"/>
                <a:cs typeface="RobotoRegular"/>
              </a:rPr>
              <a:t>of</a:t>
            </a:r>
            <a:r>
              <a:rPr sz="2750" spc="-25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disease.</a:t>
            </a:r>
            <a:endParaRPr sz="2750">
              <a:latin typeface="RobotoRegular"/>
              <a:cs typeface="RobotoRegular"/>
            </a:endParaRPr>
          </a:p>
          <a:p>
            <a:pPr marL="488315" marR="5080">
              <a:lnSpc>
                <a:spcPts val="2860"/>
              </a:lnSpc>
              <a:spcBef>
                <a:spcPts val="1000"/>
              </a:spcBef>
            </a:pPr>
            <a:r>
              <a:rPr sz="2750" dirty="0">
                <a:latin typeface="RobotoRegular"/>
                <a:cs typeface="RobotoRegular"/>
              </a:rPr>
              <a:t>Post- </a:t>
            </a:r>
            <a:r>
              <a:rPr sz="2750" spc="-15" dirty="0">
                <a:latin typeface="RobotoRegular"/>
                <a:cs typeface="RobotoRegular"/>
              </a:rPr>
              <a:t>op </a:t>
            </a:r>
            <a:r>
              <a:rPr sz="2750" dirty="0">
                <a:latin typeface="RobotoRegular"/>
                <a:cs typeface="RobotoRegular"/>
              </a:rPr>
              <a:t>the patient </a:t>
            </a:r>
            <a:r>
              <a:rPr sz="2750" spc="10" dirty="0">
                <a:latin typeface="RobotoRegular"/>
                <a:cs typeface="RobotoRegular"/>
              </a:rPr>
              <a:t>usually </a:t>
            </a:r>
            <a:r>
              <a:rPr sz="2750" spc="20" dirty="0">
                <a:latin typeface="RobotoRegular"/>
                <a:cs typeface="RobotoRegular"/>
              </a:rPr>
              <a:t>has </a:t>
            </a:r>
            <a:r>
              <a:rPr sz="2750" spc="-10" dirty="0">
                <a:latin typeface="RobotoRegular"/>
                <a:cs typeface="RobotoRegular"/>
              </a:rPr>
              <a:t>catheters </a:t>
            </a:r>
            <a:r>
              <a:rPr sz="2750" spc="20" dirty="0">
                <a:latin typeface="RobotoRegular"/>
                <a:cs typeface="RobotoRegular"/>
              </a:rPr>
              <a:t>and </a:t>
            </a:r>
            <a:r>
              <a:rPr sz="2750" spc="-5" dirty="0">
                <a:latin typeface="RobotoRegular"/>
                <a:cs typeface="RobotoRegular"/>
              </a:rPr>
              <a:t>drains</a:t>
            </a:r>
            <a:r>
              <a:rPr sz="2750" spc="-190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in  </a:t>
            </a:r>
            <a:r>
              <a:rPr sz="2750" spc="5" dirty="0">
                <a:latin typeface="RobotoRegular"/>
                <a:cs typeface="RobotoRegular"/>
              </a:rPr>
              <a:t>place </a:t>
            </a:r>
            <a:r>
              <a:rPr sz="2750" spc="-10" dirty="0">
                <a:latin typeface="RobotoRegular"/>
                <a:cs typeface="RobotoRegular"/>
              </a:rPr>
              <a:t>to </a:t>
            </a:r>
            <a:r>
              <a:rPr sz="2750" spc="10" dirty="0">
                <a:latin typeface="RobotoRegular"/>
                <a:cs typeface="RobotoRegular"/>
              </a:rPr>
              <a:t>maintain </a:t>
            </a:r>
            <a:r>
              <a:rPr sz="2750" dirty="0">
                <a:latin typeface="RobotoRegular"/>
                <a:cs typeface="RobotoRegular"/>
              </a:rPr>
              <a:t>a patent </a:t>
            </a:r>
            <a:r>
              <a:rPr sz="2750" spc="-5" dirty="0">
                <a:latin typeface="RobotoRegular"/>
                <a:cs typeface="RobotoRegular"/>
              </a:rPr>
              <a:t>urinary </a:t>
            </a:r>
            <a:r>
              <a:rPr sz="2750" spc="-10" dirty="0">
                <a:latin typeface="RobotoRegular"/>
                <a:cs typeface="RobotoRegular"/>
              </a:rPr>
              <a:t>tract, to drain </a:t>
            </a:r>
            <a:r>
              <a:rPr sz="2750" spc="-5" dirty="0">
                <a:latin typeface="RobotoRegular"/>
                <a:cs typeface="RobotoRegular"/>
              </a:rPr>
              <a:t>urine  </a:t>
            </a:r>
            <a:r>
              <a:rPr sz="2750" spc="20" dirty="0">
                <a:latin typeface="RobotoRegular"/>
                <a:cs typeface="RobotoRegular"/>
              </a:rPr>
              <a:t>and </a:t>
            </a:r>
            <a:r>
              <a:rPr sz="2750" spc="-10" dirty="0">
                <a:latin typeface="RobotoRegular"/>
                <a:cs typeface="RobotoRegular"/>
              </a:rPr>
              <a:t>to </a:t>
            </a:r>
            <a:r>
              <a:rPr sz="2750" spc="-15" dirty="0">
                <a:latin typeface="RobotoRegular"/>
                <a:cs typeface="RobotoRegular"/>
              </a:rPr>
              <a:t>permit </a:t>
            </a:r>
            <a:r>
              <a:rPr sz="2750" dirty="0">
                <a:latin typeface="RobotoRegular"/>
                <a:cs typeface="RobotoRegular"/>
              </a:rPr>
              <a:t>accurate </a:t>
            </a:r>
            <a:r>
              <a:rPr sz="2750" spc="-5" dirty="0">
                <a:latin typeface="RobotoRegular"/>
                <a:cs typeface="RobotoRegular"/>
              </a:rPr>
              <a:t>measurement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spc="-5" dirty="0">
                <a:latin typeface="RobotoRegular"/>
                <a:cs typeface="RobotoRegular"/>
              </a:rPr>
              <a:t>urine</a:t>
            </a:r>
            <a:r>
              <a:rPr sz="2750" spc="-200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output.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6149" y="487707"/>
            <a:ext cx="3496945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u="heavy" dirty="0">
                <a:uFill>
                  <a:solidFill>
                    <a:srgbClr val="000000"/>
                  </a:solidFill>
                </a:uFill>
              </a:rPr>
              <a:t>Medical</a:t>
            </a:r>
            <a:r>
              <a:rPr sz="2750" u="heavy" spc="-8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750" u="heavy" spc="5" dirty="0">
                <a:uFill>
                  <a:solidFill>
                    <a:srgbClr val="000000"/>
                  </a:solidFill>
                </a:uFill>
              </a:rPr>
              <a:t>management:</a:t>
            </a:r>
            <a:endParaRPr sz="2750"/>
          </a:p>
        </p:txBody>
      </p:sp>
      <p:sp>
        <p:nvSpPr>
          <p:cNvPr id="5" name="object 5"/>
          <p:cNvSpPr txBox="1"/>
          <p:nvPr/>
        </p:nvSpPr>
        <p:spPr>
          <a:xfrm>
            <a:off x="386149" y="710604"/>
            <a:ext cx="9178290" cy="3632835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222250" marR="860425" indent="-210185">
              <a:lnSpc>
                <a:spcPct val="77000"/>
              </a:lnSpc>
              <a:spcBef>
                <a:spcPts val="1435"/>
              </a:spcBef>
              <a:buChar char="•"/>
              <a:tabLst>
                <a:tab pos="222885" algn="l"/>
              </a:tabLst>
            </a:pPr>
            <a:r>
              <a:rPr sz="2750" spc="-310" dirty="0">
                <a:latin typeface="RobotoRegular"/>
                <a:cs typeface="RobotoRegular"/>
              </a:rPr>
              <a:t>T</a:t>
            </a:r>
            <a:r>
              <a:rPr sz="4850" spc="-310" dirty="0">
                <a:latin typeface="RobotoRegular"/>
                <a:cs typeface="RobotoRegular"/>
              </a:rPr>
              <a:t>.</a:t>
            </a:r>
            <a:r>
              <a:rPr sz="2750" spc="-310" dirty="0">
                <a:latin typeface="RobotoRegular"/>
                <a:cs typeface="RobotoRegular"/>
              </a:rPr>
              <a:t>he </a:t>
            </a:r>
            <a:r>
              <a:rPr sz="2750" dirty="0">
                <a:latin typeface="RobotoRegular"/>
                <a:cs typeface="RobotoRegular"/>
              </a:rPr>
              <a:t>goal </a:t>
            </a:r>
            <a:r>
              <a:rPr sz="2750" spc="-5" dirty="0">
                <a:latin typeface="RobotoRegular"/>
                <a:cs typeface="RobotoRegular"/>
              </a:rPr>
              <a:t>is </a:t>
            </a:r>
            <a:r>
              <a:rPr sz="2750" spc="-10" dirty="0">
                <a:latin typeface="RobotoRegular"/>
                <a:cs typeface="RobotoRegular"/>
              </a:rPr>
              <a:t>to </a:t>
            </a:r>
            <a:r>
              <a:rPr sz="2750" spc="-5" dirty="0">
                <a:latin typeface="RobotoRegular"/>
                <a:cs typeface="RobotoRegular"/>
              </a:rPr>
              <a:t>eradicate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5" dirty="0">
                <a:latin typeface="RobotoRegular"/>
                <a:cs typeface="RobotoRegular"/>
              </a:rPr>
              <a:t>tumor </a:t>
            </a:r>
            <a:r>
              <a:rPr sz="2750" spc="-15" dirty="0">
                <a:latin typeface="RobotoRegular"/>
                <a:cs typeface="RobotoRegular"/>
              </a:rPr>
              <a:t>before </a:t>
            </a:r>
            <a:r>
              <a:rPr sz="2750" spc="5" dirty="0">
                <a:latin typeface="RobotoRegular"/>
                <a:cs typeface="RobotoRegular"/>
              </a:rPr>
              <a:t>metastasis  </a:t>
            </a:r>
            <a:r>
              <a:rPr sz="2750" spc="-10" dirty="0">
                <a:latin typeface="RobotoRegular"/>
                <a:cs typeface="RobotoRegular"/>
              </a:rPr>
              <a:t>occurs.</a:t>
            </a:r>
            <a:endParaRPr sz="2750">
              <a:latin typeface="RobotoRegular"/>
              <a:cs typeface="RobotoRegular"/>
            </a:endParaRPr>
          </a:p>
          <a:p>
            <a:pPr marL="530225" marR="5080" indent="-476250">
              <a:lnSpc>
                <a:spcPts val="2860"/>
              </a:lnSpc>
              <a:spcBef>
                <a:spcPts val="1010"/>
              </a:spcBef>
              <a:buAutoNum type="arabicPeriod"/>
              <a:tabLst>
                <a:tab pos="530225" algn="l"/>
                <a:tab pos="530860" algn="l"/>
              </a:tabLst>
            </a:pPr>
            <a:r>
              <a:rPr sz="2750" dirty="0">
                <a:latin typeface="RobotoRegular"/>
                <a:cs typeface="RobotoRegular"/>
              </a:rPr>
              <a:t>Pharmacotherapy – </a:t>
            </a:r>
            <a:r>
              <a:rPr sz="2750" spc="-5" dirty="0">
                <a:latin typeface="RobotoRegular"/>
                <a:cs typeface="RobotoRegular"/>
              </a:rPr>
              <a:t>chemotherapeutic </a:t>
            </a:r>
            <a:r>
              <a:rPr sz="2750" dirty="0">
                <a:latin typeface="RobotoRegular"/>
                <a:cs typeface="RobotoRegular"/>
              </a:rPr>
              <a:t>agents</a:t>
            </a:r>
            <a:r>
              <a:rPr sz="2750" spc="-125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following  surgical </a:t>
            </a:r>
            <a:r>
              <a:rPr sz="2750" spc="-10" dirty="0">
                <a:latin typeface="RobotoRegular"/>
                <a:cs typeface="RobotoRegular"/>
              </a:rPr>
              <a:t>removal </a:t>
            </a:r>
            <a:r>
              <a:rPr sz="2750" spc="-5" dirty="0">
                <a:latin typeface="RobotoRegular"/>
                <a:cs typeface="RobotoRegular"/>
              </a:rPr>
              <a:t>depending </a:t>
            </a:r>
            <a:r>
              <a:rPr sz="2750" spc="-15" dirty="0">
                <a:latin typeface="RobotoRegular"/>
                <a:cs typeface="RobotoRegular"/>
              </a:rPr>
              <a:t>on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5" dirty="0">
                <a:latin typeface="RobotoRegular"/>
                <a:cs typeface="RobotoRegular"/>
              </a:rPr>
              <a:t>stage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5" dirty="0">
                <a:latin typeface="RobotoRegular"/>
                <a:cs typeface="RobotoRegular"/>
              </a:rPr>
              <a:t>tumor</a:t>
            </a:r>
            <a:r>
              <a:rPr sz="2750" spc="-250" dirty="0">
                <a:latin typeface="RobotoRegular"/>
                <a:cs typeface="RobotoRegular"/>
              </a:rPr>
              <a:t> </a:t>
            </a:r>
            <a:r>
              <a:rPr sz="2750" spc="-15" dirty="0">
                <a:latin typeface="RobotoRegular"/>
                <a:cs typeface="RobotoRegular"/>
              </a:rPr>
              <a:t>e.</a:t>
            </a:r>
            <a:endParaRPr sz="2750">
              <a:latin typeface="RobotoRegular"/>
              <a:cs typeface="RobotoRegular"/>
            </a:endParaRPr>
          </a:p>
          <a:p>
            <a:pPr marL="530225">
              <a:lnSpc>
                <a:spcPts val="2850"/>
              </a:lnSpc>
            </a:pPr>
            <a:r>
              <a:rPr sz="2750" dirty="0">
                <a:latin typeface="RobotoRegular"/>
                <a:cs typeface="RobotoRegular"/>
              </a:rPr>
              <a:t>g.</a:t>
            </a:r>
            <a:r>
              <a:rPr sz="2750" spc="20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vinblastine.</a:t>
            </a:r>
            <a:endParaRPr sz="2750">
              <a:latin typeface="RobotoRegular"/>
              <a:cs typeface="RobotoRegular"/>
            </a:endParaRPr>
          </a:p>
          <a:p>
            <a:pPr marL="530225" marR="17780" indent="-476250">
              <a:lnSpc>
                <a:spcPts val="2860"/>
              </a:lnSpc>
              <a:spcBef>
                <a:spcPts val="1010"/>
              </a:spcBef>
              <a:buAutoNum type="arabicPeriod" startAt="2"/>
              <a:tabLst>
                <a:tab pos="530225" algn="l"/>
                <a:tab pos="530860" algn="l"/>
              </a:tabLst>
            </a:pPr>
            <a:r>
              <a:rPr sz="2750" spc="-5" dirty="0">
                <a:latin typeface="RobotoRegular"/>
                <a:cs typeface="RobotoRegular"/>
              </a:rPr>
              <a:t>Radiation therapy </a:t>
            </a:r>
            <a:r>
              <a:rPr sz="2750" spc="20" dirty="0">
                <a:latin typeface="RobotoRegular"/>
                <a:cs typeface="RobotoRegular"/>
              </a:rPr>
              <a:t>as an </a:t>
            </a:r>
            <a:r>
              <a:rPr sz="2750" spc="10" dirty="0">
                <a:latin typeface="RobotoRegular"/>
                <a:cs typeface="RobotoRegular"/>
              </a:rPr>
              <a:t>adjunct </a:t>
            </a:r>
            <a:r>
              <a:rPr sz="2750" dirty="0">
                <a:latin typeface="RobotoRegular"/>
                <a:cs typeface="RobotoRegular"/>
              </a:rPr>
              <a:t>with </a:t>
            </a:r>
            <a:r>
              <a:rPr sz="2750" spc="-5" dirty="0">
                <a:latin typeface="RobotoRegular"/>
                <a:cs typeface="RobotoRegular"/>
              </a:rPr>
              <a:t>chemotherapy</a:t>
            </a:r>
            <a:r>
              <a:rPr sz="2750" spc="-125" dirty="0">
                <a:latin typeface="RobotoRegular"/>
                <a:cs typeface="RobotoRegular"/>
              </a:rPr>
              <a:t> </a:t>
            </a:r>
            <a:r>
              <a:rPr sz="2750" spc="20" dirty="0">
                <a:latin typeface="RobotoRegular"/>
                <a:cs typeface="RobotoRegular"/>
              </a:rPr>
              <a:t>and  </a:t>
            </a:r>
            <a:r>
              <a:rPr sz="2750" spc="-25" dirty="0">
                <a:latin typeface="RobotoRegular"/>
                <a:cs typeface="RobotoRegular"/>
              </a:rPr>
              <a:t>surgery.</a:t>
            </a:r>
            <a:endParaRPr sz="2750">
              <a:latin typeface="RobotoRegular"/>
              <a:cs typeface="RobotoRegular"/>
            </a:endParaRPr>
          </a:p>
          <a:p>
            <a:pPr marL="54610">
              <a:lnSpc>
                <a:spcPct val="100000"/>
              </a:lnSpc>
              <a:spcBef>
                <a:spcPts val="535"/>
              </a:spcBef>
            </a:pPr>
            <a:r>
              <a:rPr sz="275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Nursing</a:t>
            </a:r>
            <a:r>
              <a:rPr sz="2750" u="heavy" spc="-3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75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Management: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209" y="148504"/>
            <a:ext cx="905764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135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The patient </a:t>
            </a:r>
            <a:r>
              <a:rPr sz="3050" spc="20" dirty="0">
                <a:latin typeface="RobotoRegular"/>
                <a:cs typeface="RobotoRegular"/>
              </a:rPr>
              <a:t>experiences pain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20" dirty="0">
                <a:latin typeface="RobotoRegular"/>
                <a:cs typeface="RobotoRegular"/>
              </a:rPr>
              <a:t>muscle</a:t>
            </a:r>
            <a:r>
              <a:rPr sz="3050" spc="-55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soreness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6691" y="344413"/>
            <a:ext cx="790511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50" spc="-125" dirty="0">
                <a:latin typeface="RobotoRegular"/>
                <a:cs typeface="RobotoRegular"/>
              </a:rPr>
              <a:t>se</a:t>
            </a:r>
            <a:r>
              <a:rPr sz="7275" spc="-187" baseline="-32073" dirty="0">
                <a:latin typeface="RobotoRegular"/>
                <a:cs typeface="RobotoRegular"/>
              </a:rPr>
              <a:t>.</a:t>
            </a:r>
            <a:r>
              <a:rPr sz="3050" spc="-125" dirty="0">
                <a:latin typeface="RobotoRegular"/>
                <a:cs typeface="RobotoRegular"/>
              </a:rPr>
              <a:t>condary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procedure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-15" dirty="0">
                <a:latin typeface="RobotoRegular"/>
                <a:cs typeface="RobotoRegular"/>
              </a:rPr>
              <a:t>thus</a:t>
            </a:r>
            <a:r>
              <a:rPr sz="3050" spc="18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requires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209" y="898556"/>
            <a:ext cx="9632315" cy="478345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840"/>
              </a:spcBef>
            </a:pPr>
            <a:r>
              <a:rPr sz="3050" spc="5" dirty="0">
                <a:latin typeface="RobotoRegular"/>
                <a:cs typeface="RobotoRegular"/>
              </a:rPr>
              <a:t>frequent analgesia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spc="5" dirty="0">
                <a:latin typeface="RobotoRegular"/>
                <a:cs typeface="RobotoRegular"/>
              </a:rPr>
              <a:t>other </a:t>
            </a:r>
            <a:r>
              <a:rPr sz="3050" spc="20" dirty="0">
                <a:latin typeface="RobotoRegular"/>
                <a:cs typeface="RobotoRegular"/>
              </a:rPr>
              <a:t>coping</a:t>
            </a:r>
            <a:r>
              <a:rPr sz="3050" spc="-7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mechanisms</a:t>
            </a:r>
            <a:endParaRPr sz="3050">
              <a:latin typeface="RobotoRegular"/>
              <a:cs typeface="RobotoRegular"/>
            </a:endParaRPr>
          </a:p>
          <a:p>
            <a:pPr marL="264160" marR="39243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-5" dirty="0">
                <a:latin typeface="RobotoRegular"/>
                <a:cs typeface="RobotoRegular"/>
              </a:rPr>
              <a:t>Frequent assistance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10" dirty="0">
                <a:latin typeface="RobotoRegular"/>
                <a:cs typeface="RobotoRegular"/>
              </a:rPr>
              <a:t>turning, </a:t>
            </a:r>
            <a:r>
              <a:rPr sz="3050" spc="30" dirty="0">
                <a:latin typeface="RobotoRegular"/>
                <a:cs typeface="RobotoRegular"/>
              </a:rPr>
              <a:t>deep </a:t>
            </a:r>
            <a:r>
              <a:rPr sz="3050" dirty="0">
                <a:latin typeface="RobotoRegular"/>
                <a:cs typeface="RobotoRegular"/>
              </a:rPr>
              <a:t>breathing </a:t>
            </a:r>
            <a:r>
              <a:rPr sz="3050" spc="20" dirty="0">
                <a:latin typeface="RobotoRegular"/>
                <a:cs typeface="RobotoRegular"/>
              </a:rPr>
              <a:t>&amp;  </a:t>
            </a:r>
            <a:r>
              <a:rPr sz="3050" spc="10" dirty="0">
                <a:latin typeface="RobotoRegular"/>
                <a:cs typeface="RobotoRegular"/>
              </a:rPr>
              <a:t>coughing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-5" dirty="0">
                <a:latin typeface="RobotoRegular"/>
                <a:cs typeface="RobotoRegular"/>
              </a:rPr>
              <a:t>encouraged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5" dirty="0">
                <a:latin typeface="RobotoRegular"/>
                <a:cs typeface="RobotoRegular"/>
              </a:rPr>
              <a:t>prevent </a:t>
            </a:r>
            <a:r>
              <a:rPr sz="3050" spc="10" dirty="0">
                <a:latin typeface="RobotoRegular"/>
                <a:cs typeface="RobotoRegular"/>
              </a:rPr>
              <a:t>atelectasis </a:t>
            </a:r>
            <a:r>
              <a:rPr sz="3050" spc="-10" dirty="0">
                <a:latin typeface="RobotoRegular"/>
                <a:cs typeface="RobotoRegular"/>
              </a:rPr>
              <a:t>and  </a:t>
            </a:r>
            <a:r>
              <a:rPr sz="3050" spc="5" dirty="0">
                <a:latin typeface="RobotoRegular"/>
                <a:cs typeface="RobotoRegular"/>
              </a:rPr>
              <a:t>other pulmonary</a:t>
            </a:r>
            <a:r>
              <a:rPr sz="3050" spc="-6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complications.</a:t>
            </a:r>
            <a:endParaRPr sz="3050">
              <a:latin typeface="RobotoRegular"/>
              <a:cs typeface="RobotoRegular"/>
            </a:endParaRPr>
          </a:p>
          <a:p>
            <a:pPr marL="264160" marR="1279525" indent="-252095">
              <a:lnSpc>
                <a:spcPts val="3310"/>
              </a:lnSpc>
              <a:spcBef>
                <a:spcPts val="1085"/>
              </a:spcBef>
              <a:buChar char="•"/>
              <a:tabLst>
                <a:tab pos="264795" algn="l"/>
              </a:tabLst>
            </a:pPr>
            <a:r>
              <a:rPr sz="3050" spc="25" dirty="0">
                <a:latin typeface="RobotoRegular"/>
                <a:cs typeface="RobotoRegular"/>
              </a:rPr>
              <a:t>Provide </a:t>
            </a:r>
            <a:r>
              <a:rPr sz="3050" spc="30" dirty="0">
                <a:latin typeface="RobotoRegular"/>
                <a:cs typeface="RobotoRegular"/>
              </a:rPr>
              <a:t>family </a:t>
            </a:r>
            <a:r>
              <a:rPr sz="3050" spc="20" dirty="0">
                <a:latin typeface="RobotoRegular"/>
                <a:cs typeface="RobotoRegular"/>
              </a:rPr>
              <a:t>support for </a:t>
            </a:r>
            <a:r>
              <a:rPr sz="3050" spc="10" dirty="0">
                <a:latin typeface="RobotoRegular"/>
                <a:cs typeface="RobotoRegular"/>
              </a:rPr>
              <a:t>patient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35" dirty="0">
                <a:latin typeface="RobotoRegular"/>
                <a:cs typeface="RobotoRegular"/>
              </a:rPr>
              <a:t>cope</a:t>
            </a:r>
            <a:r>
              <a:rPr sz="3050" spc="-15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with  </a:t>
            </a:r>
            <a:r>
              <a:rPr sz="3050" spc="10" dirty="0">
                <a:latin typeface="RobotoRegular"/>
                <a:cs typeface="RobotoRegular"/>
              </a:rPr>
              <a:t>diagnosis </a:t>
            </a:r>
            <a:r>
              <a:rPr sz="3050" spc="-10" dirty="0">
                <a:latin typeface="RobotoRegular"/>
                <a:cs typeface="RobotoRegular"/>
              </a:rPr>
              <a:t>and</a:t>
            </a:r>
            <a:r>
              <a:rPr sz="3050" spc="-1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prognosis.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095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Patient </a:t>
            </a:r>
            <a:r>
              <a:rPr sz="3050" spc="15" dirty="0">
                <a:latin typeface="RobotoRegular"/>
                <a:cs typeface="RobotoRegular"/>
              </a:rPr>
              <a:t>education </a:t>
            </a:r>
            <a:r>
              <a:rPr sz="3050" spc="20" dirty="0">
                <a:latin typeface="RobotoRegular"/>
                <a:cs typeface="RobotoRegular"/>
              </a:rPr>
              <a:t>on </a:t>
            </a:r>
            <a:r>
              <a:rPr sz="3050" spc="5" dirty="0">
                <a:latin typeface="RobotoRegular"/>
                <a:cs typeface="RobotoRegular"/>
              </a:rPr>
              <a:t>care </a:t>
            </a:r>
            <a:r>
              <a:rPr sz="3050" spc="15" dirty="0">
                <a:latin typeface="RobotoRegular"/>
                <a:cs typeface="RobotoRegular"/>
              </a:rPr>
              <a:t>of incision </a:t>
            </a:r>
            <a:r>
              <a:rPr sz="3050" spc="5" dirty="0">
                <a:latin typeface="RobotoRegular"/>
                <a:cs typeface="RobotoRegular"/>
              </a:rPr>
              <a:t>site, </a:t>
            </a:r>
            <a:r>
              <a:rPr sz="3050" spc="20" dirty="0">
                <a:latin typeface="RobotoRegular"/>
                <a:cs typeface="RobotoRegular"/>
              </a:rPr>
              <a:t>activity  </a:t>
            </a:r>
            <a:r>
              <a:rPr sz="3050" dirty="0">
                <a:latin typeface="RobotoRegular"/>
                <a:cs typeface="RobotoRegular"/>
              </a:rPr>
              <a:t>restriction, </a:t>
            </a:r>
            <a:r>
              <a:rPr sz="3050" spc="5" dirty="0">
                <a:latin typeface="RobotoRegular"/>
                <a:cs typeface="RobotoRegular"/>
              </a:rPr>
              <a:t>signs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30" dirty="0">
                <a:latin typeface="RobotoRegular"/>
                <a:cs typeface="RobotoRegular"/>
              </a:rPr>
              <a:t>complication </a:t>
            </a:r>
            <a:r>
              <a:rPr sz="3050" spc="15" dirty="0">
                <a:latin typeface="RobotoRegular"/>
                <a:cs typeface="RobotoRegular"/>
              </a:rPr>
              <a:t>e.g. </a:t>
            </a:r>
            <a:r>
              <a:rPr sz="3050" spc="-5" dirty="0">
                <a:latin typeface="RobotoRegular"/>
                <a:cs typeface="RobotoRegular"/>
              </a:rPr>
              <a:t>wound drainage,  </a:t>
            </a:r>
            <a:r>
              <a:rPr sz="3050" spc="-15" dirty="0">
                <a:latin typeface="RobotoRegular"/>
                <a:cs typeface="RobotoRegular"/>
              </a:rPr>
              <a:t>fever, </a:t>
            </a:r>
            <a:r>
              <a:rPr sz="3050" dirty="0">
                <a:latin typeface="RobotoRegular"/>
                <a:cs typeface="RobotoRegular"/>
              </a:rPr>
              <a:t>hematuria, </a:t>
            </a:r>
            <a:r>
              <a:rPr sz="3050" spc="5" dirty="0">
                <a:latin typeface="RobotoRegular"/>
                <a:cs typeface="RobotoRegular"/>
              </a:rPr>
              <a:t>disease </a:t>
            </a:r>
            <a:r>
              <a:rPr sz="3050" spc="15" dirty="0">
                <a:latin typeface="RobotoRegular"/>
                <a:cs typeface="RobotoRegular"/>
              </a:rPr>
              <a:t>process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spc="5" dirty="0">
                <a:latin typeface="RobotoRegular"/>
                <a:cs typeface="RobotoRegular"/>
              </a:rPr>
              <a:t>treatment plan,  </a:t>
            </a:r>
            <a:r>
              <a:rPr sz="3050" spc="25" dirty="0">
                <a:latin typeface="RobotoRegular"/>
                <a:cs typeface="RobotoRegular"/>
              </a:rPr>
              <a:t>importance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25" dirty="0">
                <a:latin typeface="RobotoRegular"/>
                <a:cs typeface="RobotoRegular"/>
              </a:rPr>
              <a:t>follow</a:t>
            </a:r>
            <a:r>
              <a:rPr sz="3050" spc="4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up.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770" y="344415"/>
            <a:ext cx="372491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50" spc="-250" dirty="0"/>
              <a:t>Pa</a:t>
            </a:r>
            <a:r>
              <a:rPr sz="7275" spc="-375" baseline="-32073" dirty="0"/>
              <a:t>.</a:t>
            </a:r>
            <a:r>
              <a:rPr sz="3050" spc="-250" dirty="0"/>
              <a:t>st </a:t>
            </a:r>
            <a:r>
              <a:rPr sz="3050" spc="30" dirty="0"/>
              <a:t>medical</a:t>
            </a:r>
            <a:r>
              <a:rPr sz="3050" spc="-275" dirty="0"/>
              <a:t> </a:t>
            </a:r>
            <a:r>
              <a:rPr sz="3050" spc="-10" dirty="0"/>
              <a:t>history-</a:t>
            </a:r>
            <a:endParaRPr sz="3050"/>
          </a:p>
        </p:txBody>
      </p:sp>
      <p:sp>
        <p:nvSpPr>
          <p:cNvPr id="3" name="object 3"/>
          <p:cNvSpPr/>
          <p:nvPr/>
        </p:nvSpPr>
        <p:spPr>
          <a:xfrm>
            <a:off x="356870" y="1012010"/>
            <a:ext cx="3540760" cy="0"/>
          </a:xfrm>
          <a:custGeom>
            <a:avLst/>
            <a:gdLst/>
            <a:ahLst/>
            <a:cxnLst/>
            <a:rect l="l" t="t" r="r" b="b"/>
            <a:pathLst>
              <a:path w="3540760">
                <a:moveTo>
                  <a:pt x="0" y="0"/>
                </a:moveTo>
                <a:lnTo>
                  <a:pt x="3540354" y="0"/>
                </a:lnTo>
              </a:path>
            </a:pathLst>
          </a:custGeom>
          <a:ln w="19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4170" y="1099972"/>
            <a:ext cx="8963660" cy="409956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404495" indent="-392430">
              <a:lnSpc>
                <a:spcPct val="100000"/>
              </a:lnSpc>
              <a:spcBef>
                <a:spcPts val="355"/>
              </a:spcBef>
              <a:buClr>
                <a:srgbClr val="36AECE"/>
              </a:buClr>
              <a:buChar char="•"/>
              <a:tabLst>
                <a:tab pos="403860" algn="l"/>
                <a:tab pos="405130" algn="l"/>
              </a:tabLst>
            </a:pPr>
            <a:r>
              <a:rPr sz="3050" spc="-10" dirty="0">
                <a:latin typeface="RobotoRegular"/>
                <a:cs typeface="RobotoRegular"/>
              </a:rPr>
              <a:t>history </a:t>
            </a:r>
            <a:r>
              <a:rPr sz="3050" spc="15" dirty="0">
                <a:latin typeface="RobotoRegular"/>
                <a:cs typeface="RobotoRegular"/>
              </a:rPr>
              <a:t>of diabetes, </a:t>
            </a:r>
            <a:r>
              <a:rPr sz="3050" spc="5" dirty="0">
                <a:latin typeface="RobotoRegular"/>
                <a:cs typeface="RobotoRegular"/>
              </a:rPr>
              <a:t>hypertension,</a:t>
            </a:r>
            <a:r>
              <a:rPr sz="3050" spc="14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gout,</a:t>
            </a:r>
            <a:endParaRPr sz="3050">
              <a:latin typeface="RobotoRegular"/>
              <a:cs typeface="RobotoRegular"/>
            </a:endParaRPr>
          </a:p>
          <a:p>
            <a:pPr marL="711835" lvl="1" indent="-294005">
              <a:lnSpc>
                <a:spcPct val="100000"/>
              </a:lnSpc>
              <a:spcBef>
                <a:spcPts val="190"/>
              </a:spcBef>
              <a:buChar char="•"/>
              <a:tabLst>
                <a:tab pos="711835" algn="l"/>
                <a:tab pos="712470" algn="l"/>
              </a:tabLst>
            </a:pPr>
            <a:r>
              <a:rPr sz="2650" spc="-5" dirty="0">
                <a:latin typeface="RobotoRegular"/>
                <a:cs typeface="RobotoRegular"/>
              </a:rPr>
              <a:t>History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30" dirty="0">
                <a:latin typeface="RobotoRegular"/>
                <a:cs typeface="RobotoRegular"/>
              </a:rPr>
              <a:t>STI </a:t>
            </a:r>
            <a:r>
              <a:rPr sz="2650" spc="10" dirty="0">
                <a:latin typeface="RobotoRegular"/>
                <a:cs typeface="RobotoRegular"/>
              </a:rPr>
              <a:t>or </a:t>
            </a:r>
            <a:r>
              <a:rPr sz="2650" spc="-5" dirty="0">
                <a:latin typeface="RobotoRegular"/>
                <a:cs typeface="RobotoRegular"/>
              </a:rPr>
              <a:t>UTI </a:t>
            </a:r>
            <a:r>
              <a:rPr sz="2650" spc="-20" dirty="0">
                <a:latin typeface="RobotoRegular"/>
                <a:cs typeface="RobotoRegular"/>
              </a:rPr>
              <a:t>and</a:t>
            </a:r>
            <a:r>
              <a:rPr sz="2650" spc="100" dirty="0">
                <a:latin typeface="RobotoRegular"/>
                <a:cs typeface="RobotoRegular"/>
              </a:rPr>
              <a:t> </a:t>
            </a:r>
            <a:r>
              <a:rPr sz="2650" dirty="0">
                <a:latin typeface="RobotoRegular"/>
                <a:cs typeface="RobotoRegular"/>
              </a:rPr>
              <a:t>treatment.</a:t>
            </a:r>
            <a:endParaRPr sz="2650">
              <a:latin typeface="RobotoRegular"/>
              <a:cs typeface="RobotoRegular"/>
            </a:endParaRPr>
          </a:p>
          <a:p>
            <a:pPr marL="711835" marR="697230" lvl="1" indent="-294005">
              <a:lnSpc>
                <a:spcPts val="2750"/>
              </a:lnSpc>
              <a:spcBef>
                <a:spcPts val="575"/>
              </a:spcBef>
              <a:buChar char="•"/>
              <a:tabLst>
                <a:tab pos="711835" algn="l"/>
                <a:tab pos="712470" algn="l"/>
              </a:tabLst>
            </a:pPr>
            <a:r>
              <a:rPr sz="2650" spc="-5" dirty="0">
                <a:latin typeface="RobotoRegular"/>
                <a:cs typeface="RobotoRegular"/>
              </a:rPr>
              <a:t>History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10" dirty="0">
                <a:latin typeface="RobotoRegular"/>
                <a:cs typeface="RobotoRegular"/>
              </a:rPr>
              <a:t>manipulation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-15" dirty="0">
                <a:latin typeface="RobotoRegular"/>
                <a:cs typeface="RobotoRegular"/>
              </a:rPr>
              <a:t>urinary </a:t>
            </a:r>
            <a:r>
              <a:rPr sz="2650" spc="5" dirty="0">
                <a:latin typeface="RobotoRegular"/>
                <a:cs typeface="RobotoRegular"/>
              </a:rPr>
              <a:t>tract </a:t>
            </a:r>
            <a:r>
              <a:rPr sz="2650" spc="-15" dirty="0">
                <a:latin typeface="RobotoRegular"/>
                <a:cs typeface="RobotoRegular"/>
              </a:rPr>
              <a:t>through  </a:t>
            </a:r>
            <a:r>
              <a:rPr sz="2650" spc="-5" dirty="0">
                <a:latin typeface="RobotoRegular"/>
                <a:cs typeface="RobotoRegular"/>
              </a:rPr>
              <a:t>diagnostic </a:t>
            </a:r>
            <a:r>
              <a:rPr sz="2650" spc="-10" dirty="0">
                <a:latin typeface="RobotoRegular"/>
                <a:cs typeface="RobotoRegular"/>
              </a:rPr>
              <a:t>means </a:t>
            </a:r>
            <a:r>
              <a:rPr sz="2650" spc="-20" dirty="0">
                <a:latin typeface="RobotoRegular"/>
                <a:cs typeface="RobotoRegular"/>
              </a:rPr>
              <a:t>e.g.</a:t>
            </a:r>
            <a:r>
              <a:rPr sz="2650" spc="-10" dirty="0">
                <a:latin typeface="RobotoRegular"/>
                <a:cs typeface="RobotoRegular"/>
              </a:rPr>
              <a:t> </a:t>
            </a:r>
            <a:r>
              <a:rPr sz="2650" spc="5" dirty="0">
                <a:latin typeface="RobotoRegular"/>
                <a:cs typeface="RobotoRegular"/>
              </a:rPr>
              <a:t>catheterization</a:t>
            </a:r>
            <a:endParaRPr sz="2650">
              <a:latin typeface="RobotoRegular"/>
              <a:cs typeface="RobotoRegular"/>
            </a:endParaRPr>
          </a:p>
          <a:p>
            <a:pPr marL="711835" lvl="1" indent="-294005">
              <a:lnSpc>
                <a:spcPct val="100000"/>
              </a:lnSpc>
              <a:spcBef>
                <a:spcPts val="110"/>
              </a:spcBef>
              <a:buChar char="•"/>
              <a:tabLst>
                <a:tab pos="711835" algn="l"/>
                <a:tab pos="712470" algn="l"/>
              </a:tabLst>
            </a:pPr>
            <a:r>
              <a:rPr sz="2650" spc="-5" dirty="0">
                <a:latin typeface="RobotoRegular"/>
                <a:cs typeface="RobotoRegular"/>
              </a:rPr>
              <a:t>Fevers, </a:t>
            </a:r>
            <a:r>
              <a:rPr sz="2650" spc="5" dirty="0">
                <a:latin typeface="RobotoRegular"/>
                <a:cs typeface="RobotoRegular"/>
              </a:rPr>
              <a:t>chills</a:t>
            </a:r>
            <a:r>
              <a:rPr sz="2650" spc="-5" dirty="0">
                <a:latin typeface="RobotoRegular"/>
                <a:cs typeface="RobotoRegular"/>
              </a:rPr>
              <a:t> </a:t>
            </a:r>
            <a:r>
              <a:rPr sz="2650" spc="-15" dirty="0">
                <a:latin typeface="RobotoRegular"/>
                <a:cs typeface="RobotoRegular"/>
              </a:rPr>
              <a:t>hx</a:t>
            </a:r>
            <a:endParaRPr sz="2650">
              <a:latin typeface="RobotoRegular"/>
              <a:cs typeface="RobotoRegular"/>
            </a:endParaRPr>
          </a:p>
          <a:p>
            <a:pPr marL="711835" marR="107950" indent="-294005">
              <a:lnSpc>
                <a:spcPts val="2750"/>
              </a:lnSpc>
              <a:spcBef>
                <a:spcPts val="575"/>
              </a:spcBef>
              <a:tabLst>
                <a:tab pos="5959475" algn="l"/>
              </a:tabLst>
            </a:pPr>
            <a:r>
              <a:rPr sz="2650" spc="-5" dirty="0">
                <a:latin typeface="RobotoRegular"/>
                <a:cs typeface="RobotoRegular"/>
              </a:rPr>
              <a:t>Gynaecological </a:t>
            </a:r>
            <a:r>
              <a:rPr sz="2650" spc="-10" dirty="0">
                <a:latin typeface="RobotoRegular"/>
                <a:cs typeface="RobotoRegular"/>
              </a:rPr>
              <a:t>hx:</a:t>
            </a:r>
            <a:r>
              <a:rPr sz="2650" spc="95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Female</a:t>
            </a:r>
            <a:r>
              <a:rPr sz="2650" spc="60" dirty="0">
                <a:latin typeface="RobotoRegular"/>
                <a:cs typeface="RobotoRegular"/>
              </a:rPr>
              <a:t> </a:t>
            </a:r>
            <a:r>
              <a:rPr sz="2650" spc="-10" dirty="0">
                <a:latin typeface="RobotoRegular"/>
                <a:cs typeface="RobotoRegular"/>
              </a:rPr>
              <a:t>patients:	</a:t>
            </a:r>
            <a:r>
              <a:rPr sz="2650" spc="-20" dirty="0">
                <a:latin typeface="RobotoRegular"/>
                <a:cs typeface="RobotoRegular"/>
              </a:rPr>
              <a:t>number and </a:t>
            </a:r>
            <a:r>
              <a:rPr sz="2650" spc="-25" dirty="0">
                <a:latin typeface="RobotoRegular"/>
                <a:cs typeface="RobotoRegular"/>
              </a:rPr>
              <a:t>type </a:t>
            </a:r>
            <a:r>
              <a:rPr sz="2650" spc="10" dirty="0">
                <a:latin typeface="RobotoRegular"/>
                <a:cs typeface="RobotoRegular"/>
              </a:rPr>
              <a:t>of  deliveries. </a:t>
            </a:r>
            <a:r>
              <a:rPr sz="2650" spc="-5" dirty="0">
                <a:latin typeface="RobotoRegular"/>
                <a:cs typeface="RobotoRegular"/>
              </a:rPr>
              <a:t>Use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10" dirty="0">
                <a:latin typeface="RobotoRegular"/>
                <a:cs typeface="RobotoRegular"/>
              </a:rPr>
              <a:t>family </a:t>
            </a:r>
            <a:r>
              <a:rPr sz="2650" spc="-20" dirty="0">
                <a:latin typeface="RobotoRegular"/>
                <a:cs typeface="RobotoRegular"/>
              </a:rPr>
              <a:t>planning and </a:t>
            </a:r>
            <a:r>
              <a:rPr sz="2650" spc="-10" dirty="0">
                <a:latin typeface="RobotoRegular"/>
                <a:cs typeface="RobotoRegular"/>
              </a:rPr>
              <a:t>the</a:t>
            </a:r>
            <a:r>
              <a:rPr sz="2650" spc="25" dirty="0">
                <a:latin typeface="RobotoRegular"/>
                <a:cs typeface="RobotoRegular"/>
              </a:rPr>
              <a:t> </a:t>
            </a:r>
            <a:r>
              <a:rPr sz="2650" dirty="0">
                <a:latin typeface="RobotoRegular"/>
                <a:cs typeface="RobotoRegular"/>
              </a:rPr>
              <a:t>method</a:t>
            </a:r>
            <a:endParaRPr sz="2650">
              <a:latin typeface="RobotoRegular"/>
              <a:cs typeface="RobotoRegular"/>
            </a:endParaRPr>
          </a:p>
          <a:p>
            <a:pPr marL="711835" marR="5080" indent="-294005">
              <a:lnSpc>
                <a:spcPts val="2750"/>
              </a:lnSpc>
              <a:spcBef>
                <a:spcPts val="560"/>
              </a:spcBef>
            </a:pPr>
            <a:r>
              <a:rPr sz="2650" spc="-10" dirty="0">
                <a:latin typeface="RobotoRegular"/>
                <a:cs typeface="RobotoRegular"/>
              </a:rPr>
              <a:t>Family </a:t>
            </a:r>
            <a:r>
              <a:rPr sz="2650" dirty="0">
                <a:latin typeface="RobotoRegular"/>
                <a:cs typeface="RobotoRegular"/>
              </a:rPr>
              <a:t>social </a:t>
            </a:r>
            <a:r>
              <a:rPr sz="2650" spc="-25" dirty="0">
                <a:latin typeface="RobotoRegular"/>
                <a:cs typeface="RobotoRegular"/>
              </a:rPr>
              <a:t>history. </a:t>
            </a:r>
            <a:r>
              <a:rPr sz="2650" spc="-10" dirty="0">
                <a:latin typeface="RobotoRegular"/>
                <a:cs typeface="RobotoRegular"/>
              </a:rPr>
              <a:t>Family members </a:t>
            </a:r>
            <a:r>
              <a:rPr sz="2650" dirty="0">
                <a:latin typeface="RobotoRegular"/>
                <a:cs typeface="RobotoRegular"/>
              </a:rPr>
              <a:t>with </a:t>
            </a:r>
            <a:r>
              <a:rPr sz="2650" spc="-10" dirty="0">
                <a:latin typeface="RobotoRegular"/>
                <a:cs typeface="RobotoRegular"/>
              </a:rPr>
              <a:t>renal </a:t>
            </a:r>
            <a:r>
              <a:rPr sz="2650" dirty="0">
                <a:latin typeface="RobotoRegular"/>
                <a:cs typeface="RobotoRegular"/>
              </a:rPr>
              <a:t>disease,  diabetes,</a:t>
            </a:r>
            <a:r>
              <a:rPr sz="2650" spc="30" dirty="0">
                <a:latin typeface="RobotoRegular"/>
                <a:cs typeface="RobotoRegular"/>
              </a:rPr>
              <a:t> </a:t>
            </a:r>
            <a:r>
              <a:rPr sz="2650" dirty="0">
                <a:latin typeface="RobotoRegular"/>
                <a:cs typeface="RobotoRegular"/>
              </a:rPr>
              <a:t>hypertension</a:t>
            </a:r>
            <a:endParaRPr sz="2650">
              <a:latin typeface="RobotoRegular"/>
              <a:cs typeface="RobotoRegular"/>
            </a:endParaRPr>
          </a:p>
          <a:p>
            <a:pPr marL="418465">
              <a:lnSpc>
                <a:spcPct val="100000"/>
              </a:lnSpc>
              <a:spcBef>
                <a:spcPts val="110"/>
              </a:spcBef>
            </a:pPr>
            <a:r>
              <a:rPr sz="2650" spc="-20" dirty="0">
                <a:latin typeface="RobotoRegular"/>
                <a:cs typeface="RobotoRegular"/>
              </a:rPr>
              <a:t>Habits: smoking, </a:t>
            </a:r>
            <a:r>
              <a:rPr sz="2650" dirty="0">
                <a:latin typeface="RobotoRegular"/>
                <a:cs typeface="RobotoRegular"/>
              </a:rPr>
              <a:t>alcohols, </a:t>
            </a:r>
            <a:r>
              <a:rPr sz="2650" spc="-20" dirty="0">
                <a:latin typeface="RobotoRegular"/>
                <a:cs typeface="RobotoRegular"/>
              </a:rPr>
              <a:t>drugs, </a:t>
            </a:r>
            <a:r>
              <a:rPr sz="2650" spc="20" dirty="0">
                <a:latin typeface="RobotoRegular"/>
                <a:cs typeface="RobotoRegular"/>
              </a:rPr>
              <a:t>over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5" dirty="0">
                <a:latin typeface="RobotoRegular"/>
                <a:cs typeface="RobotoRegular"/>
              </a:rPr>
              <a:t>counter</a:t>
            </a:r>
            <a:r>
              <a:rPr sz="2650" spc="245" dirty="0">
                <a:latin typeface="RobotoRegular"/>
                <a:cs typeface="RobotoRegular"/>
              </a:rPr>
              <a:t> </a:t>
            </a:r>
            <a:r>
              <a:rPr sz="2650" spc="-15" dirty="0">
                <a:latin typeface="RobotoRegular"/>
                <a:cs typeface="RobotoRegular"/>
              </a:rPr>
              <a:t>drugs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52" y="672142"/>
            <a:ext cx="590169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Cancer of </a:t>
            </a:r>
            <a:r>
              <a:rPr spc="-25" dirty="0"/>
              <a:t>the</a:t>
            </a:r>
            <a:r>
              <a:rPr spc="-55" dirty="0"/>
              <a:t> </a:t>
            </a:r>
            <a:r>
              <a:rPr spc="5" dirty="0"/>
              <a:t>bladder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8130" y="1582563"/>
            <a:ext cx="9379585" cy="549656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80340" marR="288925" indent="-168275">
              <a:lnSpc>
                <a:spcPts val="2420"/>
              </a:lnSpc>
              <a:spcBef>
                <a:spcPts val="585"/>
              </a:spcBef>
              <a:buChar char="•"/>
              <a:tabLst>
                <a:tab pos="180975" algn="l"/>
              </a:tabLst>
            </a:pPr>
            <a:r>
              <a:rPr sz="2400" spc="5" dirty="0">
                <a:latin typeface="RobotoRegular"/>
                <a:cs typeface="RobotoRegular"/>
              </a:rPr>
              <a:t>It</a:t>
            </a:r>
            <a:r>
              <a:rPr sz="2400" spc="-65" dirty="0">
                <a:latin typeface="RobotoRegular"/>
                <a:cs typeface="RobotoRegular"/>
              </a:rPr>
              <a:t> </a:t>
            </a:r>
            <a:r>
              <a:rPr sz="2400" spc="-10" dirty="0">
                <a:latin typeface="RobotoRegular"/>
                <a:cs typeface="RobotoRegular"/>
              </a:rPr>
              <a:t>is</a:t>
            </a:r>
            <a:r>
              <a:rPr sz="2400" spc="-85" dirty="0">
                <a:latin typeface="RobotoRegular"/>
                <a:cs typeface="RobotoRegular"/>
              </a:rPr>
              <a:t> </a:t>
            </a:r>
            <a:r>
              <a:rPr sz="2400" spc="25" dirty="0">
                <a:latin typeface="RobotoRegular"/>
                <a:cs typeface="RobotoRegular"/>
              </a:rPr>
              <a:t>common</a:t>
            </a:r>
            <a:r>
              <a:rPr sz="2400" spc="-60" dirty="0">
                <a:latin typeface="RobotoRegular"/>
                <a:cs typeface="RobotoRegular"/>
              </a:rPr>
              <a:t> </a:t>
            </a:r>
            <a:r>
              <a:rPr sz="2400" spc="-10" dirty="0">
                <a:latin typeface="RobotoRegular"/>
                <a:cs typeface="RobotoRegular"/>
              </a:rPr>
              <a:t>in</a:t>
            </a:r>
            <a:r>
              <a:rPr sz="2400" spc="-60" dirty="0">
                <a:latin typeface="RobotoRegular"/>
                <a:cs typeface="RobotoRegular"/>
              </a:rPr>
              <a:t> </a:t>
            </a:r>
            <a:r>
              <a:rPr sz="2400" spc="-20" dirty="0">
                <a:latin typeface="RobotoRegular"/>
                <a:cs typeface="RobotoRegular"/>
              </a:rPr>
              <a:t>50-</a:t>
            </a:r>
            <a:r>
              <a:rPr sz="2400" spc="-55" dirty="0">
                <a:latin typeface="RobotoRegular"/>
                <a:cs typeface="RobotoRegular"/>
              </a:rPr>
              <a:t> </a:t>
            </a:r>
            <a:r>
              <a:rPr sz="2400" spc="-10" dirty="0">
                <a:latin typeface="RobotoRegular"/>
                <a:cs typeface="RobotoRegular"/>
              </a:rPr>
              <a:t>70</a:t>
            </a:r>
            <a:r>
              <a:rPr sz="2400" spc="-85" dirty="0">
                <a:latin typeface="RobotoRegular"/>
                <a:cs typeface="RobotoRegular"/>
              </a:rPr>
              <a:t> </a:t>
            </a:r>
            <a:r>
              <a:rPr sz="2400" spc="5" dirty="0">
                <a:latin typeface="RobotoRegular"/>
                <a:cs typeface="RobotoRegular"/>
              </a:rPr>
              <a:t>year</a:t>
            </a:r>
            <a:r>
              <a:rPr sz="2400" spc="-95" dirty="0">
                <a:latin typeface="RobotoRegular"/>
                <a:cs typeface="RobotoRegular"/>
              </a:rPr>
              <a:t> </a:t>
            </a:r>
            <a:r>
              <a:rPr sz="2400" dirty="0">
                <a:latin typeface="RobotoRegular"/>
                <a:cs typeface="RobotoRegular"/>
              </a:rPr>
              <a:t>olds</a:t>
            </a:r>
            <a:r>
              <a:rPr sz="2400" spc="-80" dirty="0">
                <a:latin typeface="RobotoRegular"/>
                <a:cs typeface="RobotoRegular"/>
              </a:rPr>
              <a:t> </a:t>
            </a:r>
            <a:r>
              <a:rPr sz="2400" spc="5" dirty="0">
                <a:latin typeface="RobotoRegular"/>
                <a:cs typeface="RobotoRegular"/>
              </a:rPr>
              <a:t>and</a:t>
            </a:r>
            <a:r>
              <a:rPr sz="2400" spc="-90" dirty="0">
                <a:latin typeface="RobotoRegular"/>
                <a:cs typeface="RobotoRegular"/>
              </a:rPr>
              <a:t> </a:t>
            </a:r>
            <a:r>
              <a:rPr sz="2400" spc="-10" dirty="0">
                <a:latin typeface="RobotoRegular"/>
                <a:cs typeface="RobotoRegular"/>
              </a:rPr>
              <a:t>is</a:t>
            </a:r>
            <a:r>
              <a:rPr sz="2400" spc="-85" dirty="0">
                <a:latin typeface="RobotoRegular"/>
                <a:cs typeface="RobotoRegular"/>
              </a:rPr>
              <a:t> </a:t>
            </a:r>
            <a:r>
              <a:rPr sz="2400" dirty="0">
                <a:latin typeface="RobotoRegular"/>
                <a:cs typeface="RobotoRegular"/>
              </a:rPr>
              <a:t>more</a:t>
            </a:r>
            <a:r>
              <a:rPr sz="2400" spc="-10" dirty="0">
                <a:latin typeface="RobotoRegular"/>
                <a:cs typeface="RobotoRegular"/>
              </a:rPr>
              <a:t> </a:t>
            </a:r>
            <a:r>
              <a:rPr sz="2400" spc="5" dirty="0">
                <a:latin typeface="RobotoRegular"/>
                <a:cs typeface="RobotoRegular"/>
              </a:rPr>
              <a:t>prevalent</a:t>
            </a:r>
            <a:r>
              <a:rPr sz="2400" spc="-65" dirty="0">
                <a:latin typeface="RobotoRegular"/>
                <a:cs typeface="RobotoRegular"/>
              </a:rPr>
              <a:t> </a:t>
            </a:r>
            <a:r>
              <a:rPr sz="2400" spc="-10" dirty="0">
                <a:latin typeface="RobotoRegular"/>
                <a:cs typeface="RobotoRegular"/>
              </a:rPr>
              <a:t>in</a:t>
            </a:r>
            <a:r>
              <a:rPr sz="2400" spc="-60" dirty="0">
                <a:latin typeface="RobotoRegular"/>
                <a:cs typeface="RobotoRegular"/>
              </a:rPr>
              <a:t> </a:t>
            </a:r>
            <a:r>
              <a:rPr sz="2400" spc="15" dirty="0">
                <a:latin typeface="RobotoRegular"/>
                <a:cs typeface="RobotoRegular"/>
              </a:rPr>
              <a:t>men</a:t>
            </a:r>
            <a:r>
              <a:rPr sz="2400" spc="-60" dirty="0">
                <a:latin typeface="RobotoRegular"/>
                <a:cs typeface="RobotoRegular"/>
              </a:rPr>
              <a:t> </a:t>
            </a:r>
            <a:r>
              <a:rPr sz="2400" dirty="0">
                <a:latin typeface="RobotoRegular"/>
                <a:cs typeface="RobotoRegular"/>
              </a:rPr>
              <a:t>than  </a:t>
            </a:r>
            <a:r>
              <a:rPr sz="2400" spc="25" dirty="0">
                <a:latin typeface="RobotoRegular"/>
                <a:cs typeface="RobotoRegular"/>
              </a:rPr>
              <a:t>women.</a:t>
            </a:r>
            <a:endParaRPr sz="2400">
              <a:latin typeface="RobotoRegular"/>
              <a:cs typeface="RobotoRegular"/>
            </a:endParaRPr>
          </a:p>
          <a:p>
            <a:pPr marL="180340" indent="-168275">
              <a:lnSpc>
                <a:spcPct val="100000"/>
              </a:lnSpc>
              <a:spcBef>
                <a:spcPts val="409"/>
              </a:spcBef>
              <a:buChar char="•"/>
              <a:tabLst>
                <a:tab pos="180975" algn="l"/>
              </a:tabLst>
            </a:pPr>
            <a:r>
              <a:rPr sz="2400" dirty="0">
                <a:latin typeface="RobotoRegular"/>
                <a:cs typeface="RobotoRegular"/>
              </a:rPr>
              <a:t>Predominant </a:t>
            </a:r>
            <a:r>
              <a:rPr sz="2400" spc="10" dirty="0">
                <a:latin typeface="RobotoRegular"/>
                <a:cs typeface="RobotoRegular"/>
              </a:rPr>
              <a:t>cause </a:t>
            </a:r>
            <a:r>
              <a:rPr sz="2400" spc="-10" dirty="0">
                <a:latin typeface="RobotoRegular"/>
                <a:cs typeface="RobotoRegular"/>
              </a:rPr>
              <a:t>is </a:t>
            </a:r>
            <a:r>
              <a:rPr sz="2400" spc="-5" dirty="0">
                <a:latin typeface="RobotoRegular"/>
                <a:cs typeface="RobotoRegular"/>
              </a:rPr>
              <a:t>cigarrete</a:t>
            </a:r>
            <a:r>
              <a:rPr sz="2400" spc="-175" dirty="0">
                <a:latin typeface="RobotoRegular"/>
                <a:cs typeface="RobotoRegular"/>
              </a:rPr>
              <a:t> </a:t>
            </a:r>
            <a:r>
              <a:rPr sz="2400" spc="-5" dirty="0">
                <a:latin typeface="RobotoRegular"/>
                <a:cs typeface="RobotoRegular"/>
              </a:rPr>
              <a:t>smoking</a:t>
            </a:r>
            <a:endParaRPr sz="2400">
              <a:latin typeface="RobotoRegular"/>
              <a:cs typeface="RobotoRegular"/>
            </a:endParaRPr>
          </a:p>
          <a:p>
            <a:pPr marL="180340" marR="5080" indent="-168275">
              <a:lnSpc>
                <a:spcPts val="2420"/>
              </a:lnSpc>
              <a:spcBef>
                <a:spcPts val="875"/>
              </a:spcBef>
              <a:buChar char="•"/>
              <a:tabLst>
                <a:tab pos="180975" algn="l"/>
              </a:tabLst>
            </a:pPr>
            <a:r>
              <a:rPr sz="2400" spc="5" dirty="0">
                <a:latin typeface="RobotoRegular"/>
                <a:cs typeface="RobotoRegular"/>
              </a:rPr>
              <a:t>May</a:t>
            </a:r>
            <a:r>
              <a:rPr sz="2400" spc="-90" dirty="0">
                <a:latin typeface="RobotoRegular"/>
                <a:cs typeface="RobotoRegular"/>
              </a:rPr>
              <a:t> </a:t>
            </a:r>
            <a:r>
              <a:rPr sz="2400" spc="-20" dirty="0">
                <a:latin typeface="RobotoRegular"/>
                <a:cs typeface="RobotoRegular"/>
              </a:rPr>
              <a:t>arise</a:t>
            </a:r>
            <a:r>
              <a:rPr sz="2400" spc="-5" dirty="0">
                <a:latin typeface="RobotoRegular"/>
                <a:cs typeface="RobotoRegular"/>
              </a:rPr>
              <a:t> </a:t>
            </a:r>
            <a:r>
              <a:rPr sz="2400" spc="20" dirty="0">
                <a:latin typeface="RobotoRegular"/>
                <a:cs typeface="RobotoRegular"/>
              </a:rPr>
              <a:t>from</a:t>
            </a:r>
            <a:r>
              <a:rPr sz="2400" spc="-80" dirty="0">
                <a:latin typeface="RobotoRegular"/>
                <a:cs typeface="RobotoRegular"/>
              </a:rPr>
              <a:t> </a:t>
            </a:r>
            <a:r>
              <a:rPr sz="2400" spc="-5" dirty="0">
                <a:latin typeface="RobotoRegular"/>
                <a:cs typeface="RobotoRegular"/>
              </a:rPr>
              <a:t>metastasis</a:t>
            </a:r>
            <a:r>
              <a:rPr sz="2400" spc="-80" dirty="0">
                <a:latin typeface="RobotoRegular"/>
                <a:cs typeface="RobotoRegular"/>
              </a:rPr>
              <a:t> </a:t>
            </a:r>
            <a:r>
              <a:rPr sz="2400" spc="30" dirty="0">
                <a:latin typeface="RobotoRegular"/>
                <a:cs typeface="RobotoRegular"/>
              </a:rPr>
              <a:t>of</a:t>
            </a:r>
            <a:r>
              <a:rPr sz="2400" spc="-5" dirty="0">
                <a:latin typeface="RobotoRegular"/>
                <a:cs typeface="RobotoRegular"/>
              </a:rPr>
              <a:t> </a:t>
            </a:r>
            <a:r>
              <a:rPr sz="2400" spc="30" dirty="0">
                <a:latin typeface="RobotoRegular"/>
                <a:cs typeface="RobotoRegular"/>
              </a:rPr>
              <a:t>cancer</a:t>
            </a:r>
            <a:r>
              <a:rPr sz="2400" spc="-90" dirty="0">
                <a:latin typeface="RobotoRegular"/>
                <a:cs typeface="RobotoRegular"/>
              </a:rPr>
              <a:t> </a:t>
            </a:r>
            <a:r>
              <a:rPr sz="2400" spc="20" dirty="0">
                <a:latin typeface="RobotoRegular"/>
                <a:cs typeface="RobotoRegular"/>
              </a:rPr>
              <a:t>from</a:t>
            </a:r>
            <a:r>
              <a:rPr sz="2400" spc="-80" dirty="0">
                <a:latin typeface="RobotoRegular"/>
                <a:cs typeface="RobotoRegular"/>
              </a:rPr>
              <a:t> </a:t>
            </a:r>
            <a:r>
              <a:rPr sz="2400" spc="-5" dirty="0">
                <a:latin typeface="RobotoRegular"/>
                <a:cs typeface="RobotoRegular"/>
              </a:rPr>
              <a:t>prostate,</a:t>
            </a:r>
            <a:r>
              <a:rPr sz="2400" spc="-75" dirty="0">
                <a:latin typeface="RobotoRegular"/>
                <a:cs typeface="RobotoRegular"/>
              </a:rPr>
              <a:t> </a:t>
            </a:r>
            <a:r>
              <a:rPr sz="2400" spc="30" dirty="0">
                <a:latin typeface="RobotoRegular"/>
                <a:cs typeface="RobotoRegular"/>
              </a:rPr>
              <a:t>colon</a:t>
            </a:r>
            <a:r>
              <a:rPr sz="2400" spc="-60" dirty="0">
                <a:latin typeface="RobotoRegular"/>
                <a:cs typeface="RobotoRegular"/>
              </a:rPr>
              <a:t> </a:t>
            </a:r>
            <a:r>
              <a:rPr sz="2400" spc="10" dirty="0">
                <a:latin typeface="RobotoRegular"/>
                <a:cs typeface="RobotoRegular"/>
              </a:rPr>
              <a:t>rectum</a:t>
            </a:r>
            <a:r>
              <a:rPr sz="2400" spc="-75" dirty="0">
                <a:latin typeface="RobotoRegular"/>
                <a:cs typeface="RobotoRegular"/>
              </a:rPr>
              <a:t> </a:t>
            </a:r>
            <a:r>
              <a:rPr sz="2400" spc="30" dirty="0">
                <a:latin typeface="RobotoRegular"/>
                <a:cs typeface="RobotoRegular"/>
              </a:rPr>
              <a:t>or  lower </a:t>
            </a:r>
            <a:r>
              <a:rPr sz="2400" spc="10" dirty="0">
                <a:latin typeface="RobotoRegular"/>
                <a:cs typeface="RobotoRegular"/>
              </a:rPr>
              <a:t>gynaecological </a:t>
            </a:r>
            <a:r>
              <a:rPr sz="2400" dirty="0">
                <a:latin typeface="RobotoRegular"/>
                <a:cs typeface="RobotoRegular"/>
              </a:rPr>
              <a:t>tract </a:t>
            </a:r>
            <a:r>
              <a:rPr sz="2400" spc="-10" dirty="0">
                <a:latin typeface="RobotoRegular"/>
                <a:cs typeface="RobotoRegular"/>
              </a:rPr>
              <a:t>in</a:t>
            </a:r>
            <a:r>
              <a:rPr sz="2400" spc="-350" dirty="0">
                <a:latin typeface="RobotoRegular"/>
                <a:cs typeface="RobotoRegular"/>
              </a:rPr>
              <a:t> </a:t>
            </a:r>
            <a:r>
              <a:rPr sz="2400" spc="35" dirty="0">
                <a:latin typeface="RobotoRegular"/>
                <a:cs typeface="RobotoRegular"/>
              </a:rPr>
              <a:t>women</a:t>
            </a:r>
            <a:endParaRPr sz="24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Risk</a:t>
            </a:r>
            <a:r>
              <a:rPr sz="2400" u="heavy" spc="-6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40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factors:</a:t>
            </a:r>
            <a:endParaRPr sz="2400">
              <a:latin typeface="RobotoRegular"/>
              <a:cs typeface="RobotoRegular"/>
            </a:endParaRPr>
          </a:p>
          <a:p>
            <a:pPr marL="488315" lvl="1" indent="-392430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488315" algn="l"/>
                <a:tab pos="488950" algn="l"/>
              </a:tabLst>
            </a:pPr>
            <a:r>
              <a:rPr sz="2400" spc="-10" dirty="0">
                <a:latin typeface="RobotoRegular"/>
                <a:cs typeface="RobotoRegular"/>
              </a:rPr>
              <a:t>Cigarette</a:t>
            </a:r>
            <a:r>
              <a:rPr sz="2400" spc="-15" dirty="0">
                <a:latin typeface="RobotoRegular"/>
                <a:cs typeface="RobotoRegular"/>
              </a:rPr>
              <a:t> </a:t>
            </a:r>
            <a:r>
              <a:rPr sz="2400" spc="-5" dirty="0">
                <a:latin typeface="RobotoRegular"/>
                <a:cs typeface="RobotoRegular"/>
              </a:rPr>
              <a:t>smoking</a:t>
            </a:r>
            <a:endParaRPr sz="2400">
              <a:latin typeface="RobotoRegular"/>
              <a:cs typeface="RobotoRegular"/>
            </a:endParaRPr>
          </a:p>
          <a:p>
            <a:pPr marL="488315" marR="762000" lvl="1" indent="-392430">
              <a:lnSpc>
                <a:spcPts val="2420"/>
              </a:lnSpc>
              <a:spcBef>
                <a:spcPts val="875"/>
              </a:spcBef>
              <a:buAutoNum type="arabicPeriod"/>
              <a:tabLst>
                <a:tab pos="488315" algn="l"/>
                <a:tab pos="488950" algn="l"/>
              </a:tabLst>
            </a:pPr>
            <a:r>
              <a:rPr sz="2400" spc="5" dirty="0">
                <a:latin typeface="RobotoRegular"/>
                <a:cs typeface="RobotoRegular"/>
              </a:rPr>
              <a:t>Exposure </a:t>
            </a:r>
            <a:r>
              <a:rPr sz="2400" spc="-5" dirty="0">
                <a:latin typeface="RobotoRegular"/>
                <a:cs typeface="RobotoRegular"/>
              </a:rPr>
              <a:t>to </a:t>
            </a:r>
            <a:r>
              <a:rPr sz="2400" spc="5" dirty="0">
                <a:latin typeface="RobotoRegular"/>
                <a:cs typeface="RobotoRegular"/>
              </a:rPr>
              <a:t>carcinogens: </a:t>
            </a:r>
            <a:r>
              <a:rPr sz="2400" spc="-10" dirty="0">
                <a:latin typeface="RobotoRegular"/>
                <a:cs typeface="RobotoRegular"/>
              </a:rPr>
              <a:t>dyes, </a:t>
            </a:r>
            <a:r>
              <a:rPr sz="2400" dirty="0">
                <a:latin typeface="RobotoRegular"/>
                <a:cs typeface="RobotoRegular"/>
              </a:rPr>
              <a:t>asbestos, </a:t>
            </a:r>
            <a:r>
              <a:rPr sz="2400" spc="-30" dirty="0">
                <a:latin typeface="RobotoRegular"/>
                <a:cs typeface="RobotoRegular"/>
              </a:rPr>
              <a:t>rubber, </a:t>
            </a:r>
            <a:r>
              <a:rPr sz="2400" spc="-15" dirty="0">
                <a:latin typeface="RobotoRegular"/>
                <a:cs typeface="RobotoRegular"/>
              </a:rPr>
              <a:t>leather,</a:t>
            </a:r>
            <a:r>
              <a:rPr sz="2400" spc="-325" dirty="0">
                <a:latin typeface="RobotoRegular"/>
                <a:cs typeface="RobotoRegular"/>
              </a:rPr>
              <a:t> </a:t>
            </a:r>
            <a:r>
              <a:rPr sz="2400" spc="-15" dirty="0">
                <a:latin typeface="RobotoRegular"/>
                <a:cs typeface="RobotoRegular"/>
              </a:rPr>
              <a:t>ink,  </a:t>
            </a:r>
            <a:r>
              <a:rPr sz="2400" spc="-5" dirty="0">
                <a:latin typeface="RobotoRegular"/>
                <a:cs typeface="RobotoRegular"/>
              </a:rPr>
              <a:t>aromatic</a:t>
            </a:r>
            <a:r>
              <a:rPr sz="2400" spc="5" dirty="0">
                <a:latin typeface="RobotoRegular"/>
                <a:cs typeface="RobotoRegular"/>
              </a:rPr>
              <a:t> </a:t>
            </a:r>
            <a:r>
              <a:rPr sz="2400" dirty="0">
                <a:latin typeface="RobotoRegular"/>
                <a:cs typeface="RobotoRegular"/>
              </a:rPr>
              <a:t>amines</a:t>
            </a:r>
            <a:endParaRPr sz="2400">
              <a:latin typeface="RobotoRegular"/>
              <a:cs typeface="RobotoRegular"/>
            </a:endParaRPr>
          </a:p>
          <a:p>
            <a:pPr marL="488315" lvl="1" indent="-392430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488315" algn="l"/>
                <a:tab pos="488950" algn="l"/>
              </a:tabLst>
            </a:pPr>
            <a:r>
              <a:rPr sz="2400" spc="10" dirty="0">
                <a:latin typeface="RobotoRegular"/>
                <a:cs typeface="RobotoRegular"/>
              </a:rPr>
              <a:t>Recurrent </a:t>
            </a:r>
            <a:r>
              <a:rPr sz="2400" spc="30" dirty="0">
                <a:latin typeface="RobotoRegular"/>
                <a:cs typeface="RobotoRegular"/>
              </a:rPr>
              <a:t>or </a:t>
            </a:r>
            <a:r>
              <a:rPr sz="2400" spc="5" dirty="0">
                <a:latin typeface="RobotoRegular"/>
                <a:cs typeface="RobotoRegular"/>
              </a:rPr>
              <a:t>chronic </a:t>
            </a:r>
            <a:r>
              <a:rPr sz="2400" spc="-15" dirty="0">
                <a:latin typeface="RobotoRegular"/>
                <a:cs typeface="RobotoRegular"/>
              </a:rPr>
              <a:t>cystitis </a:t>
            </a:r>
            <a:r>
              <a:rPr sz="2400" spc="30" dirty="0">
                <a:latin typeface="RobotoRegular"/>
                <a:cs typeface="RobotoRegular"/>
              </a:rPr>
              <a:t>or</a:t>
            </a:r>
            <a:r>
              <a:rPr sz="2400" spc="-360" dirty="0">
                <a:latin typeface="RobotoRegular"/>
                <a:cs typeface="RobotoRegular"/>
              </a:rPr>
              <a:t> </a:t>
            </a:r>
            <a:r>
              <a:rPr sz="2400" spc="-30" dirty="0">
                <a:latin typeface="RobotoRegular"/>
                <a:cs typeface="RobotoRegular"/>
              </a:rPr>
              <a:t>UTI’s.</a:t>
            </a:r>
            <a:endParaRPr sz="2400">
              <a:latin typeface="RobotoRegular"/>
              <a:cs typeface="RobotoRegular"/>
            </a:endParaRPr>
          </a:p>
          <a:p>
            <a:pPr marL="488315" lvl="1" indent="-392430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488315" algn="l"/>
                <a:tab pos="488950" algn="l"/>
              </a:tabLst>
            </a:pPr>
            <a:r>
              <a:rPr sz="2400" dirty="0">
                <a:latin typeface="RobotoRegular"/>
                <a:cs typeface="RobotoRegular"/>
              </a:rPr>
              <a:t>Bladder</a:t>
            </a:r>
            <a:r>
              <a:rPr sz="2400" spc="-100" dirty="0">
                <a:latin typeface="RobotoRegular"/>
                <a:cs typeface="RobotoRegular"/>
              </a:rPr>
              <a:t> </a:t>
            </a:r>
            <a:r>
              <a:rPr sz="2400" spc="5" dirty="0">
                <a:latin typeface="RobotoRegular"/>
                <a:cs typeface="RobotoRegular"/>
              </a:rPr>
              <a:t>stones.</a:t>
            </a:r>
            <a:endParaRPr sz="2400">
              <a:latin typeface="RobotoRegular"/>
              <a:cs typeface="RobotoRegular"/>
            </a:endParaRPr>
          </a:p>
          <a:p>
            <a:pPr marL="488315" lvl="1" indent="-392430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488315" algn="l"/>
                <a:tab pos="488950" algn="l"/>
              </a:tabLst>
            </a:pPr>
            <a:r>
              <a:rPr sz="2400" dirty="0">
                <a:latin typeface="RobotoRegular"/>
                <a:cs typeface="RobotoRegular"/>
              </a:rPr>
              <a:t>High </a:t>
            </a:r>
            <a:r>
              <a:rPr sz="2400" spc="-20" dirty="0">
                <a:latin typeface="RobotoRegular"/>
                <a:cs typeface="RobotoRegular"/>
              </a:rPr>
              <a:t>urinary</a:t>
            </a:r>
            <a:r>
              <a:rPr sz="2400" spc="-155" dirty="0">
                <a:latin typeface="RobotoRegular"/>
                <a:cs typeface="RobotoRegular"/>
              </a:rPr>
              <a:t> </a:t>
            </a:r>
            <a:r>
              <a:rPr sz="2400" spc="10" dirty="0">
                <a:latin typeface="RobotoRegular"/>
                <a:cs typeface="RobotoRegular"/>
              </a:rPr>
              <a:t>pH.</a:t>
            </a:r>
            <a:endParaRPr sz="2400">
              <a:latin typeface="RobotoRegular"/>
              <a:cs typeface="RobotoRegular"/>
            </a:endParaRPr>
          </a:p>
          <a:p>
            <a:pPr marL="488315" lvl="1" indent="-392430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488315" algn="l"/>
                <a:tab pos="488950" algn="l"/>
              </a:tabLst>
            </a:pPr>
            <a:r>
              <a:rPr sz="2400" spc="10" dirty="0">
                <a:latin typeface="RobotoRegular"/>
                <a:cs typeface="RobotoRegular"/>
              </a:rPr>
              <a:t>Pelvic </a:t>
            </a:r>
            <a:r>
              <a:rPr sz="2400" spc="-10" dirty="0">
                <a:latin typeface="RobotoRegular"/>
                <a:cs typeface="RobotoRegular"/>
              </a:rPr>
              <a:t>radiation</a:t>
            </a:r>
            <a:r>
              <a:rPr sz="2400" spc="-65" dirty="0">
                <a:latin typeface="RobotoRegular"/>
                <a:cs typeface="RobotoRegular"/>
              </a:rPr>
              <a:t> </a:t>
            </a:r>
            <a:r>
              <a:rPr sz="2400" spc="-25" dirty="0">
                <a:latin typeface="RobotoRegular"/>
                <a:cs typeface="RobotoRegular"/>
              </a:rPr>
              <a:t>therapy.</a:t>
            </a:r>
            <a:endParaRPr sz="2400">
              <a:latin typeface="RobotoRegular"/>
              <a:cs typeface="RobotoRegular"/>
            </a:endParaRPr>
          </a:p>
          <a:p>
            <a:pPr marL="488315" lvl="1" indent="-392430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488315" algn="l"/>
                <a:tab pos="488950" algn="l"/>
              </a:tabLst>
            </a:pPr>
            <a:r>
              <a:rPr sz="2400" spc="5" dirty="0">
                <a:latin typeface="RobotoRegular"/>
                <a:cs typeface="RobotoRegular"/>
              </a:rPr>
              <a:t>Cancers</a:t>
            </a:r>
            <a:r>
              <a:rPr sz="2400" spc="-85" dirty="0">
                <a:latin typeface="RobotoRegular"/>
                <a:cs typeface="RobotoRegular"/>
              </a:rPr>
              <a:t> </a:t>
            </a:r>
            <a:r>
              <a:rPr sz="2400" spc="20" dirty="0">
                <a:latin typeface="RobotoRegular"/>
                <a:cs typeface="RobotoRegular"/>
              </a:rPr>
              <a:t>from</a:t>
            </a:r>
            <a:r>
              <a:rPr sz="2400" spc="-80" dirty="0">
                <a:latin typeface="RobotoRegular"/>
                <a:cs typeface="RobotoRegular"/>
              </a:rPr>
              <a:t> </a:t>
            </a:r>
            <a:r>
              <a:rPr sz="2400" spc="-5" dirty="0">
                <a:latin typeface="RobotoRegular"/>
                <a:cs typeface="RobotoRegular"/>
              </a:rPr>
              <a:t>prostate,</a:t>
            </a:r>
            <a:r>
              <a:rPr sz="2400" spc="-80" dirty="0">
                <a:latin typeface="RobotoRegular"/>
                <a:cs typeface="RobotoRegular"/>
              </a:rPr>
              <a:t> </a:t>
            </a:r>
            <a:r>
              <a:rPr sz="2400" spc="30" dirty="0">
                <a:latin typeface="RobotoRegular"/>
                <a:cs typeface="RobotoRegular"/>
              </a:rPr>
              <a:t>colon</a:t>
            </a:r>
            <a:r>
              <a:rPr sz="2400" spc="-60" dirty="0">
                <a:latin typeface="RobotoRegular"/>
                <a:cs typeface="RobotoRegular"/>
              </a:rPr>
              <a:t> </a:t>
            </a:r>
            <a:r>
              <a:rPr sz="2400" spc="15" dirty="0">
                <a:latin typeface="RobotoRegular"/>
                <a:cs typeface="RobotoRegular"/>
              </a:rPr>
              <a:t>&amp;</a:t>
            </a:r>
            <a:r>
              <a:rPr sz="2400" spc="-10" dirty="0">
                <a:latin typeface="RobotoRegular"/>
                <a:cs typeface="RobotoRegular"/>
              </a:rPr>
              <a:t> </a:t>
            </a:r>
            <a:r>
              <a:rPr sz="2400" spc="10" dirty="0">
                <a:latin typeface="RobotoRegular"/>
                <a:cs typeface="RobotoRegular"/>
              </a:rPr>
              <a:t>rectum</a:t>
            </a:r>
            <a:r>
              <a:rPr sz="2400" spc="-80" dirty="0">
                <a:latin typeface="RobotoRegular"/>
                <a:cs typeface="RobotoRegular"/>
              </a:rPr>
              <a:t> </a:t>
            </a:r>
            <a:r>
              <a:rPr sz="2400" spc="-10" dirty="0">
                <a:latin typeface="RobotoRegular"/>
                <a:cs typeface="RobotoRegular"/>
              </a:rPr>
              <a:t>in</a:t>
            </a:r>
            <a:r>
              <a:rPr sz="2400" spc="-60" dirty="0">
                <a:latin typeface="RobotoRegular"/>
                <a:cs typeface="RobotoRegular"/>
              </a:rPr>
              <a:t> </a:t>
            </a:r>
            <a:r>
              <a:rPr sz="2400" spc="-5" dirty="0">
                <a:latin typeface="RobotoRegular"/>
                <a:cs typeface="RobotoRegular"/>
              </a:rPr>
              <a:t>males.</a:t>
            </a:r>
            <a:endParaRPr sz="240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034" y="235825"/>
            <a:ext cx="2615565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u="heavy" dirty="0">
                <a:uFill>
                  <a:solidFill>
                    <a:srgbClr val="000000"/>
                  </a:solidFill>
                </a:uFill>
              </a:rPr>
              <a:t>Clinical</a:t>
            </a:r>
            <a:r>
              <a:rPr sz="2750" u="heavy" spc="-7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750" u="heavy" spc="-5" dirty="0">
                <a:uFill>
                  <a:solidFill>
                    <a:srgbClr val="000000"/>
                  </a:solidFill>
                </a:uFill>
              </a:rPr>
              <a:t>features:</a:t>
            </a:r>
            <a:endParaRPr sz="2750"/>
          </a:p>
        </p:txBody>
      </p:sp>
      <p:sp>
        <p:nvSpPr>
          <p:cNvPr id="3" name="object 3"/>
          <p:cNvSpPr txBox="1"/>
          <p:nvPr/>
        </p:nvSpPr>
        <p:spPr>
          <a:xfrm>
            <a:off x="629213" y="458722"/>
            <a:ext cx="8929370" cy="6690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5"/>
              </a:spcBef>
              <a:tabLst>
                <a:tab pos="539115" algn="l"/>
              </a:tabLst>
            </a:pPr>
            <a:r>
              <a:rPr sz="4125" spc="-644" baseline="3030" dirty="0">
                <a:latin typeface="RobotoRegular"/>
                <a:cs typeface="RobotoRegular"/>
              </a:rPr>
              <a:t>1</a:t>
            </a:r>
            <a:r>
              <a:rPr sz="7275" spc="-644" baseline="-21764" dirty="0">
                <a:latin typeface="RobotoRegular"/>
                <a:cs typeface="RobotoRegular"/>
              </a:rPr>
              <a:t>.</a:t>
            </a:r>
            <a:r>
              <a:rPr sz="4125" spc="-644" baseline="3030" dirty="0">
                <a:latin typeface="RobotoRegular"/>
                <a:cs typeface="RobotoRegular"/>
              </a:rPr>
              <a:t>.	</a:t>
            </a:r>
            <a:r>
              <a:rPr sz="2750" spc="-15" dirty="0">
                <a:latin typeface="RobotoRegular"/>
                <a:cs typeface="RobotoRegular"/>
              </a:rPr>
              <a:t>Gross </a:t>
            </a:r>
            <a:r>
              <a:rPr sz="2750" spc="-5" dirty="0">
                <a:latin typeface="RobotoRegular"/>
                <a:cs typeface="RobotoRegular"/>
              </a:rPr>
              <a:t>(visible) </a:t>
            </a:r>
            <a:r>
              <a:rPr sz="2750" spc="5" dirty="0">
                <a:latin typeface="RobotoRegular"/>
                <a:cs typeface="RobotoRegular"/>
              </a:rPr>
              <a:t>painless</a:t>
            </a:r>
            <a:r>
              <a:rPr sz="2750" spc="20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hematuria</a:t>
            </a:r>
            <a:endParaRPr sz="2750">
              <a:latin typeface="RobotoRegular"/>
              <a:cs typeface="RobotoRegular"/>
            </a:endParaRPr>
          </a:p>
          <a:p>
            <a:pPr marL="539115" marR="30480" indent="-476250">
              <a:lnSpc>
                <a:spcPts val="2860"/>
              </a:lnSpc>
              <a:spcBef>
                <a:spcPts val="590"/>
              </a:spcBef>
              <a:buAutoNum type="arabicPeriod" startAt="2"/>
              <a:tabLst>
                <a:tab pos="539115" algn="l"/>
                <a:tab pos="539750" algn="l"/>
              </a:tabLst>
            </a:pPr>
            <a:r>
              <a:rPr sz="2750" spc="-5" dirty="0">
                <a:latin typeface="RobotoRegular"/>
                <a:cs typeface="RobotoRegular"/>
              </a:rPr>
              <a:t>Infection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spc="-5" dirty="0">
                <a:latin typeface="RobotoRegular"/>
                <a:cs typeface="RobotoRegular"/>
              </a:rPr>
              <a:t>urinary </a:t>
            </a:r>
            <a:r>
              <a:rPr sz="2750" spc="-10" dirty="0">
                <a:latin typeface="RobotoRegular"/>
                <a:cs typeface="RobotoRegular"/>
              </a:rPr>
              <a:t>tract producing </a:t>
            </a:r>
            <a:r>
              <a:rPr sz="2750" spc="-15" dirty="0">
                <a:latin typeface="RobotoRegular"/>
                <a:cs typeface="RobotoRegular"/>
              </a:rPr>
              <a:t>frequency, </a:t>
            </a:r>
            <a:r>
              <a:rPr sz="2750" spc="-10" dirty="0">
                <a:latin typeface="RobotoRegular"/>
                <a:cs typeface="RobotoRegular"/>
              </a:rPr>
              <a:t>urgency  </a:t>
            </a:r>
            <a:r>
              <a:rPr sz="2750" dirty="0">
                <a:latin typeface="RobotoRegular"/>
                <a:cs typeface="RobotoRegular"/>
              </a:rPr>
              <a:t>&amp;</a:t>
            </a:r>
            <a:r>
              <a:rPr sz="2750" spc="20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dysuria.</a:t>
            </a:r>
            <a:endParaRPr sz="2750">
              <a:latin typeface="RobotoRegular"/>
              <a:cs typeface="RobotoRegular"/>
            </a:endParaRPr>
          </a:p>
          <a:p>
            <a:pPr marL="539115" indent="-476250">
              <a:lnSpc>
                <a:spcPct val="100000"/>
              </a:lnSpc>
              <a:spcBef>
                <a:spcPts val="535"/>
              </a:spcBef>
              <a:buAutoNum type="arabicPeriod" startAt="2"/>
              <a:tabLst>
                <a:tab pos="539115" algn="l"/>
                <a:tab pos="539750" algn="l"/>
              </a:tabLst>
            </a:pPr>
            <a:r>
              <a:rPr sz="2750" spc="-5" dirty="0">
                <a:latin typeface="RobotoRegular"/>
                <a:cs typeface="RobotoRegular"/>
              </a:rPr>
              <a:t>Pelvic </a:t>
            </a:r>
            <a:r>
              <a:rPr sz="2750" spc="-15" dirty="0">
                <a:latin typeface="RobotoRegular"/>
                <a:cs typeface="RobotoRegular"/>
              </a:rPr>
              <a:t>or </a:t>
            </a:r>
            <a:r>
              <a:rPr sz="2750" spc="5" dirty="0">
                <a:latin typeface="RobotoRegular"/>
                <a:cs typeface="RobotoRegular"/>
              </a:rPr>
              <a:t>back pain </a:t>
            </a:r>
            <a:r>
              <a:rPr sz="2750" spc="15" dirty="0">
                <a:latin typeface="RobotoRegular"/>
                <a:cs typeface="RobotoRegular"/>
              </a:rPr>
              <a:t>may </a:t>
            </a:r>
            <a:r>
              <a:rPr sz="2750" spc="-5" dirty="0">
                <a:latin typeface="RobotoRegular"/>
                <a:cs typeface="RobotoRegular"/>
              </a:rPr>
              <a:t>occur </a:t>
            </a:r>
            <a:r>
              <a:rPr sz="2750" dirty="0">
                <a:latin typeface="RobotoRegular"/>
                <a:cs typeface="RobotoRegular"/>
              </a:rPr>
              <a:t>with</a:t>
            </a:r>
            <a:r>
              <a:rPr sz="2750" spc="-175" dirty="0">
                <a:latin typeface="RobotoRegular"/>
                <a:cs typeface="RobotoRegular"/>
              </a:rPr>
              <a:t> </a:t>
            </a:r>
            <a:r>
              <a:rPr sz="2750" spc="5" dirty="0">
                <a:latin typeface="RobotoRegular"/>
                <a:cs typeface="RobotoRegular"/>
              </a:rPr>
              <a:t>metastasis</a:t>
            </a:r>
            <a:endParaRPr sz="2750">
              <a:latin typeface="RobotoRegular"/>
              <a:cs typeface="RobotoRegular"/>
            </a:endParaRPr>
          </a:p>
          <a:p>
            <a:pPr marL="539115" indent="-476250">
              <a:lnSpc>
                <a:spcPct val="100000"/>
              </a:lnSpc>
              <a:spcBef>
                <a:spcPts val="545"/>
              </a:spcBef>
              <a:buAutoNum type="arabicPeriod" startAt="2"/>
              <a:tabLst>
                <a:tab pos="539115" algn="l"/>
                <a:tab pos="539750" algn="l"/>
              </a:tabLst>
            </a:pPr>
            <a:r>
              <a:rPr sz="2750" spc="-10" dirty="0">
                <a:latin typeface="RobotoRegular"/>
                <a:cs typeface="RobotoRegular"/>
              </a:rPr>
              <a:t>Obstruction </a:t>
            </a:r>
            <a:r>
              <a:rPr sz="2750" spc="-5" dirty="0">
                <a:latin typeface="RobotoRegular"/>
                <a:cs typeface="RobotoRegular"/>
              </a:rPr>
              <a:t>in</a:t>
            </a:r>
            <a:r>
              <a:rPr sz="2750" spc="5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voiding</a:t>
            </a:r>
            <a:endParaRPr sz="27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50">
              <a:latin typeface="RobotoRegular"/>
              <a:cs typeface="RobotoRegular"/>
            </a:endParaRPr>
          </a:p>
          <a:p>
            <a:pPr marL="63500">
              <a:lnSpc>
                <a:spcPct val="100000"/>
              </a:lnSpc>
            </a:pPr>
            <a:r>
              <a:rPr sz="2750" u="heavy" spc="-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Assessment:</a:t>
            </a:r>
            <a:endParaRPr sz="2750">
              <a:latin typeface="RobotoRegular"/>
              <a:cs typeface="RobotoRegular"/>
            </a:endParaRPr>
          </a:p>
          <a:p>
            <a:pPr marL="539115" marR="365760" indent="-476250">
              <a:lnSpc>
                <a:spcPts val="2860"/>
              </a:lnSpc>
              <a:spcBef>
                <a:spcPts val="1010"/>
              </a:spcBef>
              <a:buAutoNum type="arabicPeriod"/>
              <a:tabLst>
                <a:tab pos="539115" algn="l"/>
                <a:tab pos="539750" algn="l"/>
              </a:tabLst>
            </a:pPr>
            <a:r>
              <a:rPr sz="2750" spc="-5" dirty="0">
                <a:latin typeface="RobotoRegular"/>
                <a:cs typeface="RobotoRegular"/>
              </a:rPr>
              <a:t>Cystoscopy- </a:t>
            </a:r>
            <a:r>
              <a:rPr sz="2750" dirty="0">
                <a:latin typeface="RobotoRegular"/>
                <a:cs typeface="RobotoRegular"/>
              </a:rPr>
              <a:t>visualize </a:t>
            </a:r>
            <a:r>
              <a:rPr sz="2750" spc="-5" dirty="0">
                <a:latin typeface="RobotoRegular"/>
                <a:cs typeface="RobotoRegular"/>
              </a:rPr>
              <a:t>tumor </a:t>
            </a:r>
            <a:r>
              <a:rPr sz="2750" spc="-20" dirty="0">
                <a:latin typeface="RobotoRegular"/>
                <a:cs typeface="RobotoRegular"/>
              </a:rPr>
              <a:t>directly </a:t>
            </a:r>
            <a:r>
              <a:rPr sz="2750" dirty="0">
                <a:latin typeface="RobotoRegular"/>
                <a:cs typeface="RobotoRegular"/>
              </a:rPr>
              <a:t>&amp; </a:t>
            </a:r>
            <a:r>
              <a:rPr sz="2750" spc="-5" dirty="0">
                <a:latin typeface="RobotoRegular"/>
                <a:cs typeface="RobotoRegular"/>
              </a:rPr>
              <a:t>obtain biopsy  specimen</a:t>
            </a:r>
            <a:endParaRPr sz="2750">
              <a:latin typeface="RobotoRegular"/>
              <a:cs typeface="RobotoRegular"/>
            </a:endParaRPr>
          </a:p>
          <a:p>
            <a:pPr marL="539115" marR="916940" indent="-476250">
              <a:lnSpc>
                <a:spcPts val="2860"/>
              </a:lnSpc>
              <a:spcBef>
                <a:spcPts val="995"/>
              </a:spcBef>
              <a:buAutoNum type="arabicPeriod"/>
              <a:tabLst>
                <a:tab pos="539115" algn="l"/>
                <a:tab pos="539750" algn="l"/>
              </a:tabLst>
            </a:pPr>
            <a:r>
              <a:rPr sz="2750" spc="-5" dirty="0">
                <a:latin typeface="RobotoRegular"/>
                <a:cs typeface="RobotoRegular"/>
              </a:rPr>
              <a:t>Ultrasound- bladder </a:t>
            </a:r>
            <a:r>
              <a:rPr sz="2750" dirty="0">
                <a:latin typeface="RobotoRegular"/>
                <a:cs typeface="RobotoRegular"/>
              </a:rPr>
              <a:t>&amp; </a:t>
            </a:r>
            <a:r>
              <a:rPr sz="2750" spc="-5" dirty="0">
                <a:latin typeface="RobotoRegular"/>
                <a:cs typeface="RobotoRegular"/>
              </a:rPr>
              <a:t>surrounding </a:t>
            </a:r>
            <a:r>
              <a:rPr sz="2750" spc="-15" dirty="0">
                <a:latin typeface="RobotoRegular"/>
                <a:cs typeface="RobotoRegular"/>
              </a:rPr>
              <a:t>structures </a:t>
            </a:r>
            <a:r>
              <a:rPr sz="2750" dirty="0">
                <a:latin typeface="RobotoRegular"/>
                <a:cs typeface="RobotoRegular"/>
              </a:rPr>
              <a:t>for  </a:t>
            </a:r>
            <a:r>
              <a:rPr sz="2750" spc="5" dirty="0">
                <a:latin typeface="RobotoRegular"/>
                <a:cs typeface="RobotoRegular"/>
              </a:rPr>
              <a:t>metastasis</a:t>
            </a:r>
            <a:endParaRPr sz="2750">
              <a:latin typeface="RobotoRegular"/>
              <a:cs typeface="RobotoRegular"/>
            </a:endParaRPr>
          </a:p>
          <a:p>
            <a:pPr marL="539115" indent="-47625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539115" algn="l"/>
                <a:tab pos="539750" algn="l"/>
              </a:tabLst>
            </a:pPr>
            <a:r>
              <a:rPr sz="2750" spc="-15" dirty="0">
                <a:latin typeface="RobotoRegular"/>
                <a:cs typeface="RobotoRegular"/>
              </a:rPr>
              <a:t>CT</a:t>
            </a:r>
            <a:r>
              <a:rPr sz="2750" spc="-20" dirty="0">
                <a:latin typeface="RobotoRegular"/>
                <a:cs typeface="RobotoRegular"/>
              </a:rPr>
              <a:t> </a:t>
            </a:r>
            <a:r>
              <a:rPr sz="2750" spc="10" dirty="0">
                <a:latin typeface="RobotoRegular"/>
                <a:cs typeface="RobotoRegular"/>
              </a:rPr>
              <a:t>scan</a:t>
            </a:r>
            <a:endParaRPr sz="2750">
              <a:latin typeface="RobotoRegular"/>
              <a:cs typeface="RobotoRegular"/>
            </a:endParaRPr>
          </a:p>
          <a:p>
            <a:pPr marL="539115" indent="-476250">
              <a:lnSpc>
                <a:spcPct val="100000"/>
              </a:lnSpc>
              <a:spcBef>
                <a:spcPts val="550"/>
              </a:spcBef>
              <a:buAutoNum type="arabicPeriod"/>
              <a:tabLst>
                <a:tab pos="539115" algn="l"/>
                <a:tab pos="539750" algn="l"/>
              </a:tabLst>
            </a:pPr>
            <a:r>
              <a:rPr sz="2750" spc="-5" dirty="0">
                <a:latin typeface="RobotoRegular"/>
                <a:cs typeface="RobotoRegular"/>
              </a:rPr>
              <a:t>Biopsies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dirty="0">
                <a:latin typeface="RobotoRegular"/>
                <a:cs typeface="RobotoRegular"/>
              </a:rPr>
              <a:t>the</a:t>
            </a:r>
            <a:r>
              <a:rPr sz="2750" spc="-35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tumor</a:t>
            </a:r>
            <a:endParaRPr sz="2750">
              <a:latin typeface="RobotoRegular"/>
              <a:cs typeface="RobotoRegular"/>
            </a:endParaRPr>
          </a:p>
          <a:p>
            <a:pPr marL="539115" indent="-476250">
              <a:lnSpc>
                <a:spcPct val="100000"/>
              </a:lnSpc>
              <a:spcBef>
                <a:spcPts val="545"/>
              </a:spcBef>
              <a:buAutoNum type="arabicPeriod"/>
              <a:tabLst>
                <a:tab pos="539115" algn="l"/>
                <a:tab pos="539750" algn="l"/>
              </a:tabLst>
            </a:pPr>
            <a:r>
              <a:rPr sz="2750" spc="-10" dirty="0">
                <a:latin typeface="RobotoRegular"/>
                <a:cs typeface="RobotoRegular"/>
              </a:rPr>
              <a:t>Cytological </a:t>
            </a:r>
            <a:r>
              <a:rPr sz="2750" spc="-5" dirty="0">
                <a:latin typeface="RobotoRegular"/>
                <a:cs typeface="RobotoRegular"/>
              </a:rPr>
              <a:t>examination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dirty="0">
                <a:latin typeface="RobotoRegular"/>
                <a:cs typeface="RobotoRegular"/>
              </a:rPr>
              <a:t>the patients</a:t>
            </a:r>
            <a:r>
              <a:rPr sz="2750" spc="-40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urine.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62" y="233586"/>
            <a:ext cx="2356485" cy="4787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u="heavy" spc="2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Management:</a:t>
            </a:r>
            <a:endParaRPr sz="29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2762" y="536446"/>
            <a:ext cx="206248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950" spc="-160" dirty="0"/>
              <a:t>De</a:t>
            </a:r>
            <a:r>
              <a:rPr sz="7275" spc="-240" baseline="-14891" dirty="0"/>
              <a:t>.</a:t>
            </a:r>
            <a:r>
              <a:rPr sz="2950" spc="-160" dirty="0"/>
              <a:t>pends</a:t>
            </a:r>
            <a:r>
              <a:rPr sz="2950" spc="-10" dirty="0"/>
              <a:t> on</a:t>
            </a:r>
            <a:endParaRPr sz="2950"/>
          </a:p>
        </p:txBody>
      </p:sp>
      <p:sp>
        <p:nvSpPr>
          <p:cNvPr id="4" name="object 4"/>
          <p:cNvSpPr txBox="1"/>
          <p:nvPr/>
        </p:nvSpPr>
        <p:spPr>
          <a:xfrm>
            <a:off x="358162" y="1230063"/>
            <a:ext cx="9586595" cy="543179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610870">
              <a:lnSpc>
                <a:spcPct val="100000"/>
              </a:lnSpc>
              <a:spcBef>
                <a:spcPts val="695"/>
              </a:spcBef>
            </a:pPr>
            <a:r>
              <a:rPr sz="3050" i="1" spc="-40" dirty="0">
                <a:latin typeface="RobotoRegular"/>
                <a:cs typeface="RobotoRegular"/>
              </a:rPr>
              <a:t>-the </a:t>
            </a:r>
            <a:r>
              <a:rPr sz="3050" i="1" spc="-60" dirty="0">
                <a:latin typeface="RobotoRegular"/>
                <a:cs typeface="RobotoRegular"/>
              </a:rPr>
              <a:t>degree of </a:t>
            </a:r>
            <a:r>
              <a:rPr sz="3050" i="1" spc="-15" dirty="0">
                <a:latin typeface="RobotoRegular"/>
                <a:cs typeface="RobotoRegular"/>
              </a:rPr>
              <a:t>cellular</a:t>
            </a:r>
            <a:r>
              <a:rPr sz="3050" i="1" spc="75" dirty="0">
                <a:latin typeface="RobotoRegular"/>
                <a:cs typeface="RobotoRegular"/>
              </a:rPr>
              <a:t> </a:t>
            </a:r>
            <a:r>
              <a:rPr sz="3050" i="1" spc="-35" dirty="0">
                <a:latin typeface="RobotoRegular"/>
                <a:cs typeface="RobotoRegular"/>
              </a:rPr>
              <a:t>differentiation</a:t>
            </a:r>
            <a:endParaRPr sz="3050">
              <a:latin typeface="RobotoRegular"/>
              <a:cs typeface="RobotoRegular"/>
            </a:endParaRPr>
          </a:p>
          <a:p>
            <a:pPr marL="61594" marR="1276985" indent="548640">
              <a:lnSpc>
                <a:spcPts val="3200"/>
              </a:lnSpc>
              <a:spcBef>
                <a:spcPts val="1085"/>
              </a:spcBef>
            </a:pPr>
            <a:r>
              <a:rPr sz="3050" i="1" spc="-40" dirty="0">
                <a:latin typeface="RobotoRegular"/>
                <a:cs typeface="RobotoRegular"/>
              </a:rPr>
              <a:t>-the </a:t>
            </a:r>
            <a:r>
              <a:rPr sz="3050" i="1" spc="-30" dirty="0">
                <a:latin typeface="RobotoRegular"/>
                <a:cs typeface="RobotoRegular"/>
              </a:rPr>
              <a:t>stage </a:t>
            </a:r>
            <a:r>
              <a:rPr sz="3050" i="1" spc="-60" dirty="0">
                <a:latin typeface="RobotoRegular"/>
                <a:cs typeface="RobotoRegular"/>
              </a:rPr>
              <a:t>of </a:t>
            </a:r>
            <a:r>
              <a:rPr sz="3050" i="1" spc="-30" dirty="0">
                <a:latin typeface="RobotoRegular"/>
                <a:cs typeface="RobotoRegular"/>
              </a:rPr>
              <a:t>the </a:t>
            </a:r>
            <a:r>
              <a:rPr sz="3050" i="1" spc="-40" dirty="0">
                <a:latin typeface="RobotoRegular"/>
                <a:cs typeface="RobotoRegular"/>
              </a:rPr>
              <a:t>tumor </a:t>
            </a:r>
            <a:r>
              <a:rPr sz="3050" i="1" spc="-60" dirty="0">
                <a:latin typeface="RobotoRegular"/>
                <a:cs typeface="RobotoRegular"/>
              </a:rPr>
              <a:t>growth(degree of </a:t>
            </a:r>
            <a:r>
              <a:rPr sz="3050" i="1" spc="-30" dirty="0">
                <a:latin typeface="RobotoRegular"/>
                <a:cs typeface="RobotoRegular"/>
              </a:rPr>
              <a:t>local  invasion)</a:t>
            </a:r>
            <a:endParaRPr sz="3050">
              <a:latin typeface="RobotoRegular"/>
              <a:cs typeface="RobotoRegular"/>
            </a:endParaRPr>
          </a:p>
          <a:p>
            <a:pPr marL="610870">
              <a:lnSpc>
                <a:spcPct val="100000"/>
              </a:lnSpc>
              <a:spcBef>
                <a:spcPts val="565"/>
              </a:spcBef>
            </a:pPr>
            <a:r>
              <a:rPr sz="3050" i="1" spc="-55" dirty="0">
                <a:latin typeface="RobotoRegular"/>
                <a:cs typeface="RobotoRegular"/>
              </a:rPr>
              <a:t>-presence </a:t>
            </a:r>
            <a:r>
              <a:rPr sz="3050" i="1" spc="-60" dirty="0">
                <a:latin typeface="RobotoRegular"/>
                <a:cs typeface="RobotoRegular"/>
              </a:rPr>
              <a:t>or </a:t>
            </a:r>
            <a:r>
              <a:rPr sz="3050" i="1" spc="-45" dirty="0">
                <a:latin typeface="RobotoRegular"/>
                <a:cs typeface="RobotoRegular"/>
              </a:rPr>
              <a:t>absence </a:t>
            </a:r>
            <a:r>
              <a:rPr sz="3050" i="1" spc="-60" dirty="0">
                <a:latin typeface="RobotoRegular"/>
                <a:cs typeface="RobotoRegular"/>
              </a:rPr>
              <a:t>of</a:t>
            </a:r>
            <a:r>
              <a:rPr sz="3050" i="1" spc="80" dirty="0">
                <a:latin typeface="RobotoRegular"/>
                <a:cs typeface="RobotoRegular"/>
              </a:rPr>
              <a:t> </a:t>
            </a:r>
            <a:r>
              <a:rPr sz="3050" i="1" spc="-25" dirty="0">
                <a:latin typeface="RobotoRegular"/>
                <a:cs typeface="RobotoRegular"/>
              </a:rPr>
              <a:t>metastasis.</a:t>
            </a:r>
            <a:endParaRPr sz="3050">
              <a:latin typeface="RobotoRegular"/>
              <a:cs typeface="RobotoRegular"/>
            </a:endParaRPr>
          </a:p>
          <a:p>
            <a:pPr marL="610870">
              <a:lnSpc>
                <a:spcPct val="100000"/>
              </a:lnSpc>
              <a:spcBef>
                <a:spcPts val="595"/>
              </a:spcBef>
            </a:pPr>
            <a:r>
              <a:rPr sz="3050" i="1" spc="-55" dirty="0">
                <a:latin typeface="RobotoRegular"/>
                <a:cs typeface="RobotoRegular"/>
              </a:rPr>
              <a:t>-The </a:t>
            </a:r>
            <a:r>
              <a:rPr sz="3050" i="1" spc="-30" dirty="0">
                <a:latin typeface="RobotoRegular"/>
                <a:cs typeface="RobotoRegular"/>
              </a:rPr>
              <a:t>patients </a:t>
            </a:r>
            <a:r>
              <a:rPr sz="3050" i="1" spc="-40" dirty="0">
                <a:latin typeface="RobotoRegular"/>
                <a:cs typeface="RobotoRegular"/>
              </a:rPr>
              <a:t>age, </a:t>
            </a:r>
            <a:r>
              <a:rPr sz="3050" i="1" spc="-25" dirty="0">
                <a:latin typeface="RobotoRegular"/>
                <a:cs typeface="RobotoRegular"/>
              </a:rPr>
              <a:t>physical </a:t>
            </a:r>
            <a:r>
              <a:rPr sz="3050" i="1" spc="-50" dirty="0">
                <a:latin typeface="RobotoRegular"/>
                <a:cs typeface="RobotoRegular"/>
              </a:rPr>
              <a:t>&amp; </a:t>
            </a:r>
            <a:r>
              <a:rPr sz="3050" i="1" spc="-30" dirty="0">
                <a:latin typeface="RobotoRegular"/>
                <a:cs typeface="RobotoRegular"/>
              </a:rPr>
              <a:t>mental</a:t>
            </a:r>
            <a:r>
              <a:rPr sz="3050" i="1" spc="330" dirty="0">
                <a:latin typeface="RobotoRegular"/>
                <a:cs typeface="RobotoRegular"/>
              </a:rPr>
              <a:t> </a:t>
            </a:r>
            <a:r>
              <a:rPr sz="3050" i="1" spc="-25" dirty="0">
                <a:latin typeface="RobotoRegular"/>
                <a:cs typeface="RobotoRegular"/>
              </a:rPr>
              <a:t>status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950" u="heavy" spc="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Surgical</a:t>
            </a:r>
            <a:r>
              <a:rPr sz="2950" u="heavy" spc="8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950" u="heavy" spc="2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management:</a:t>
            </a:r>
            <a:endParaRPr sz="2950">
              <a:latin typeface="RobotoRegular"/>
              <a:cs typeface="RobotoRegular"/>
            </a:endParaRPr>
          </a:p>
          <a:p>
            <a:pPr marL="250190" marR="5080" indent="-238125">
              <a:lnSpc>
                <a:spcPts val="3200"/>
              </a:lnSpc>
              <a:spcBef>
                <a:spcPts val="1110"/>
              </a:spcBef>
            </a:pPr>
            <a:r>
              <a:rPr sz="2950" dirty="0">
                <a:latin typeface="RobotoRegular"/>
                <a:cs typeface="RobotoRegular"/>
              </a:rPr>
              <a:t>1. </a:t>
            </a:r>
            <a:r>
              <a:rPr sz="2950" spc="-5" dirty="0">
                <a:latin typeface="RobotoRegular"/>
                <a:cs typeface="RobotoRegular"/>
              </a:rPr>
              <a:t>For </a:t>
            </a:r>
            <a:r>
              <a:rPr sz="2950" spc="10" dirty="0">
                <a:latin typeface="RobotoRegular"/>
                <a:cs typeface="RobotoRegular"/>
              </a:rPr>
              <a:t>superﬁcial </a:t>
            </a:r>
            <a:r>
              <a:rPr sz="2950" spc="5" dirty="0">
                <a:latin typeface="RobotoRegular"/>
                <a:cs typeface="RobotoRegular"/>
              </a:rPr>
              <a:t>bladder cancers,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15" dirty="0">
                <a:latin typeface="RobotoRegular"/>
                <a:cs typeface="RobotoRegular"/>
              </a:rPr>
              <a:t>tumor </a:t>
            </a:r>
            <a:r>
              <a:rPr sz="2950" spc="30" dirty="0">
                <a:latin typeface="RobotoRegular"/>
                <a:cs typeface="RobotoRegular"/>
              </a:rPr>
              <a:t>is </a:t>
            </a:r>
            <a:r>
              <a:rPr sz="2950" spc="5" dirty="0">
                <a:latin typeface="RobotoRegular"/>
                <a:cs typeface="RobotoRegular"/>
              </a:rPr>
              <a:t>controlled  </a:t>
            </a:r>
            <a:r>
              <a:rPr sz="2950" dirty="0">
                <a:latin typeface="RobotoRegular"/>
                <a:cs typeface="RobotoRegular"/>
              </a:rPr>
              <a:t>by </a:t>
            </a:r>
            <a:r>
              <a:rPr sz="2950" spc="-5" dirty="0">
                <a:latin typeface="RobotoRegular"/>
                <a:cs typeface="RobotoRegular"/>
              </a:rPr>
              <a:t>transurethral </a:t>
            </a:r>
            <a:r>
              <a:rPr sz="2950" dirty="0">
                <a:latin typeface="RobotoRegular"/>
                <a:cs typeface="RobotoRegular"/>
              </a:rPr>
              <a:t>resection </a:t>
            </a:r>
            <a:r>
              <a:rPr sz="2950" spc="-15" dirty="0">
                <a:latin typeface="RobotoRegular"/>
                <a:cs typeface="RobotoRegular"/>
              </a:rPr>
              <a:t>or </a:t>
            </a:r>
            <a:r>
              <a:rPr sz="2950" spc="10" dirty="0">
                <a:latin typeface="RobotoRegular"/>
                <a:cs typeface="RobotoRegular"/>
              </a:rPr>
              <a:t>cauterization…</a:t>
            </a:r>
            <a:r>
              <a:rPr sz="2950" spc="305" dirty="0">
                <a:latin typeface="RobotoRegular"/>
                <a:cs typeface="RobotoRegular"/>
              </a:rPr>
              <a:t> </a:t>
            </a:r>
            <a:r>
              <a:rPr sz="2950" spc="15" dirty="0">
                <a:latin typeface="RobotoRegular"/>
                <a:cs typeface="RobotoRegular"/>
              </a:rPr>
              <a:t>“burning”</a:t>
            </a:r>
            <a:endParaRPr sz="2950">
              <a:latin typeface="RobotoRegular"/>
              <a:cs typeface="RobotoRegular"/>
            </a:endParaRPr>
          </a:p>
          <a:p>
            <a:pPr marL="250190" marR="537845" indent="-238125">
              <a:lnSpc>
                <a:spcPts val="3200"/>
              </a:lnSpc>
              <a:spcBef>
                <a:spcPts val="1050"/>
              </a:spcBef>
              <a:buChar char="•"/>
              <a:tabLst>
                <a:tab pos="250825" algn="l"/>
              </a:tabLst>
            </a:pPr>
            <a:r>
              <a:rPr sz="2950" spc="5" dirty="0">
                <a:latin typeface="RobotoRegular"/>
                <a:cs typeface="RobotoRegular"/>
              </a:rPr>
              <a:t>After </a:t>
            </a:r>
            <a:r>
              <a:rPr sz="2950" spc="25" dirty="0">
                <a:latin typeface="RobotoRegular"/>
                <a:cs typeface="RobotoRegular"/>
              </a:rPr>
              <a:t>this, </a:t>
            </a:r>
            <a:r>
              <a:rPr sz="2950" spc="10" dirty="0">
                <a:latin typeface="RobotoRegular"/>
                <a:cs typeface="RobotoRegular"/>
              </a:rPr>
              <a:t>intravesical </a:t>
            </a:r>
            <a:r>
              <a:rPr sz="2950" spc="15" dirty="0">
                <a:latin typeface="RobotoRegular"/>
                <a:cs typeface="RobotoRegular"/>
              </a:rPr>
              <a:t>administration </a:t>
            </a:r>
            <a:r>
              <a:rPr sz="2950" spc="-15" dirty="0">
                <a:latin typeface="RobotoRegular"/>
                <a:cs typeface="RobotoRegular"/>
              </a:rPr>
              <a:t>of </a:t>
            </a:r>
            <a:r>
              <a:rPr sz="2950" spc="35" dirty="0">
                <a:latin typeface="RobotoRegular"/>
                <a:cs typeface="RobotoRegular"/>
              </a:rPr>
              <a:t>Bacille  </a:t>
            </a:r>
            <a:r>
              <a:rPr sz="2950" spc="30" dirty="0">
                <a:latin typeface="RobotoRegular"/>
                <a:cs typeface="RobotoRegular"/>
              </a:rPr>
              <a:t>Calmette </a:t>
            </a:r>
            <a:r>
              <a:rPr sz="2950" dirty="0">
                <a:latin typeface="RobotoRegular"/>
                <a:cs typeface="RobotoRegular"/>
              </a:rPr>
              <a:t>Guerin(BCG), </a:t>
            </a:r>
            <a:r>
              <a:rPr sz="2950" spc="30" dirty="0">
                <a:latin typeface="RobotoRegular"/>
                <a:cs typeface="RobotoRegular"/>
              </a:rPr>
              <a:t>it is </a:t>
            </a:r>
            <a:r>
              <a:rPr sz="2950" spc="10" dirty="0">
                <a:latin typeface="RobotoRegular"/>
                <a:cs typeface="RobotoRegular"/>
              </a:rPr>
              <a:t>thought </a:t>
            </a:r>
            <a:r>
              <a:rPr sz="2950" spc="15" dirty="0">
                <a:latin typeface="RobotoRegular"/>
                <a:cs typeface="RobotoRegular"/>
              </a:rPr>
              <a:t>to </a:t>
            </a:r>
            <a:r>
              <a:rPr sz="2950" spc="-5" dirty="0">
                <a:latin typeface="RobotoRegular"/>
                <a:cs typeface="RobotoRegular"/>
              </a:rPr>
              <a:t>prevent </a:t>
            </a:r>
            <a:r>
              <a:rPr sz="2950" spc="15" dirty="0">
                <a:latin typeface="RobotoRegular"/>
                <a:cs typeface="RobotoRegular"/>
              </a:rPr>
              <a:t>tumor  </a:t>
            </a:r>
            <a:r>
              <a:rPr sz="2950" spc="-5" dirty="0">
                <a:latin typeface="RobotoRegular"/>
                <a:cs typeface="RobotoRegular"/>
              </a:rPr>
              <a:t>recurrence </a:t>
            </a:r>
            <a:r>
              <a:rPr sz="2950" spc="25" dirty="0">
                <a:latin typeface="RobotoRegular"/>
                <a:cs typeface="RobotoRegular"/>
              </a:rPr>
              <a:t>and</a:t>
            </a:r>
            <a:r>
              <a:rPr sz="2950" spc="20" dirty="0">
                <a:latin typeface="RobotoRegular"/>
                <a:cs typeface="RobotoRegular"/>
              </a:rPr>
              <a:t> </a:t>
            </a:r>
            <a:r>
              <a:rPr sz="2950" spc="-5" dirty="0">
                <a:latin typeface="RobotoRegular"/>
                <a:cs typeface="RobotoRegular"/>
              </a:rPr>
              <a:t>progression</a:t>
            </a:r>
            <a:endParaRPr sz="29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170" y="1295975"/>
            <a:ext cx="9264650" cy="45542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178435" indent="-252095">
              <a:lnSpc>
                <a:spcPts val="3310"/>
              </a:lnSpc>
              <a:spcBef>
                <a:spcPts val="535"/>
              </a:spcBef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Radical cystectomy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40" dirty="0">
                <a:latin typeface="RobotoRegular"/>
                <a:cs typeface="RobotoRegular"/>
              </a:rPr>
              <a:t>men </a:t>
            </a:r>
            <a:r>
              <a:rPr sz="3050" spc="25" dirty="0">
                <a:latin typeface="RobotoRegular"/>
                <a:cs typeface="RobotoRegular"/>
              </a:rPr>
              <a:t>involves </a:t>
            </a:r>
            <a:r>
              <a:rPr sz="3050" spc="20" dirty="0">
                <a:latin typeface="RobotoRegular"/>
                <a:cs typeface="RobotoRegular"/>
              </a:rPr>
              <a:t>removal </a:t>
            </a:r>
            <a:r>
              <a:rPr sz="3050" spc="15" dirty="0">
                <a:latin typeface="RobotoRegular"/>
                <a:cs typeface="RobotoRegular"/>
              </a:rPr>
              <a:t>of</a:t>
            </a:r>
            <a:r>
              <a:rPr sz="3050" spc="-130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the  bladder, </a:t>
            </a:r>
            <a:r>
              <a:rPr sz="3050" spc="-5" dirty="0">
                <a:latin typeface="RobotoRegular"/>
                <a:cs typeface="RobotoRegular"/>
              </a:rPr>
              <a:t>prostate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10" dirty="0">
                <a:latin typeface="RobotoRegular"/>
                <a:cs typeface="RobotoRegular"/>
              </a:rPr>
              <a:t>seminal </a:t>
            </a:r>
            <a:r>
              <a:rPr sz="3050" spc="25" dirty="0">
                <a:latin typeface="RobotoRegular"/>
                <a:cs typeface="RobotoRegular"/>
              </a:rPr>
              <a:t>vesicles </a:t>
            </a:r>
            <a:r>
              <a:rPr sz="3050" spc="10" dirty="0">
                <a:latin typeface="RobotoRegular"/>
                <a:cs typeface="RobotoRegular"/>
              </a:rPr>
              <a:t>while </a:t>
            </a:r>
            <a:r>
              <a:rPr sz="3050" spc="25" dirty="0">
                <a:latin typeface="RobotoRegular"/>
                <a:cs typeface="RobotoRegular"/>
              </a:rPr>
              <a:t>in  </a:t>
            </a:r>
            <a:r>
              <a:rPr sz="3050" spc="35" dirty="0">
                <a:latin typeface="RobotoRegular"/>
                <a:cs typeface="RobotoRegular"/>
              </a:rPr>
              <a:t>women </a:t>
            </a:r>
            <a:r>
              <a:rPr sz="3050" spc="20" dirty="0">
                <a:latin typeface="RobotoRegular"/>
                <a:cs typeface="RobotoRegular"/>
              </a:rPr>
              <a:t>it </a:t>
            </a:r>
            <a:r>
              <a:rPr sz="3050" spc="25" dirty="0">
                <a:latin typeface="RobotoRegular"/>
                <a:cs typeface="RobotoRegular"/>
              </a:rPr>
              <a:t>involves </a:t>
            </a:r>
            <a:r>
              <a:rPr sz="3050" spc="20" dirty="0">
                <a:latin typeface="RobotoRegular"/>
                <a:cs typeface="RobotoRegular"/>
              </a:rPr>
              <a:t>removal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bladder, </a:t>
            </a:r>
            <a:r>
              <a:rPr sz="3050" spc="20" dirty="0">
                <a:latin typeface="RobotoRegular"/>
                <a:cs typeface="RobotoRegular"/>
              </a:rPr>
              <a:t>lower  </a:t>
            </a:r>
            <a:r>
              <a:rPr sz="3050" spc="-40" dirty="0">
                <a:latin typeface="RobotoRegular"/>
                <a:cs typeface="RobotoRegular"/>
              </a:rPr>
              <a:t>ureter, </a:t>
            </a:r>
            <a:r>
              <a:rPr sz="3050" spc="-15" dirty="0">
                <a:latin typeface="RobotoRegular"/>
                <a:cs typeface="RobotoRegular"/>
              </a:rPr>
              <a:t>uterus, </a:t>
            </a:r>
            <a:r>
              <a:rPr sz="3050" spc="20" dirty="0">
                <a:latin typeface="RobotoRegular"/>
                <a:cs typeface="RobotoRegular"/>
              </a:rPr>
              <a:t>fallopian </a:t>
            </a:r>
            <a:r>
              <a:rPr sz="3050" dirty="0">
                <a:latin typeface="RobotoRegular"/>
                <a:cs typeface="RobotoRegular"/>
              </a:rPr>
              <a:t>tubes, </a:t>
            </a:r>
            <a:r>
              <a:rPr sz="3050" spc="5" dirty="0">
                <a:latin typeface="RobotoRegular"/>
                <a:cs typeface="RobotoRegular"/>
              </a:rPr>
              <a:t>ovaries, </a:t>
            </a:r>
            <a:r>
              <a:rPr sz="3050" dirty="0">
                <a:latin typeface="RobotoRegular"/>
                <a:cs typeface="RobotoRegular"/>
              </a:rPr>
              <a:t>anterior  </a:t>
            </a:r>
            <a:r>
              <a:rPr sz="3050" spc="15" dirty="0">
                <a:latin typeface="RobotoRegular"/>
                <a:cs typeface="RobotoRegular"/>
              </a:rPr>
              <a:t>vagina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spc="-30" dirty="0">
                <a:latin typeface="RobotoRegular"/>
                <a:cs typeface="RobotoRegular"/>
              </a:rPr>
              <a:t>urethra. </a:t>
            </a:r>
            <a:r>
              <a:rPr sz="3050" spc="30" dirty="0">
                <a:latin typeface="RobotoRegular"/>
                <a:cs typeface="RobotoRegular"/>
              </a:rPr>
              <a:t>It </a:t>
            </a:r>
            <a:r>
              <a:rPr sz="3050" spc="25" dirty="0">
                <a:latin typeface="RobotoRegular"/>
                <a:cs typeface="RobotoRegular"/>
              </a:rPr>
              <a:t>may involve </a:t>
            </a:r>
            <a:r>
              <a:rPr sz="3050" spc="20" dirty="0">
                <a:latin typeface="RobotoRegular"/>
                <a:cs typeface="RobotoRegular"/>
              </a:rPr>
              <a:t>removal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35" dirty="0">
                <a:latin typeface="RobotoRegular"/>
                <a:cs typeface="RobotoRegular"/>
              </a:rPr>
              <a:t>pelvic  </a:t>
            </a:r>
            <a:r>
              <a:rPr sz="3050" spc="30" dirty="0">
                <a:latin typeface="RobotoRegular"/>
                <a:cs typeface="RobotoRegular"/>
              </a:rPr>
              <a:t>lymph</a:t>
            </a:r>
            <a:r>
              <a:rPr sz="3050" spc="-4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nodes.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675"/>
              </a:spcBef>
              <a:buChar char="•"/>
              <a:tabLst>
                <a:tab pos="264795" algn="l"/>
              </a:tabLst>
            </a:pPr>
            <a:r>
              <a:rPr sz="3050" spc="25" dirty="0">
                <a:latin typeface="RobotoRegular"/>
                <a:cs typeface="RobotoRegular"/>
              </a:rPr>
              <a:t>Removal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25" dirty="0">
                <a:latin typeface="RobotoRegular"/>
                <a:cs typeface="RobotoRegular"/>
              </a:rPr>
              <a:t>bladder </a:t>
            </a:r>
            <a:r>
              <a:rPr sz="3050" dirty="0">
                <a:latin typeface="RobotoRegular"/>
                <a:cs typeface="RobotoRegular"/>
              </a:rPr>
              <a:t>requires </a:t>
            </a:r>
            <a:r>
              <a:rPr sz="3050" spc="-20" dirty="0">
                <a:latin typeface="RobotoRegular"/>
                <a:cs typeface="RobotoRegular"/>
              </a:rPr>
              <a:t>urinary</a:t>
            </a:r>
            <a:r>
              <a:rPr sz="3050" spc="-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diversions.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-15" dirty="0">
                <a:latin typeface="RobotoRegular"/>
                <a:cs typeface="RobotoRegular"/>
              </a:rPr>
              <a:t>Urinary </a:t>
            </a:r>
            <a:r>
              <a:rPr sz="3050" spc="10" dirty="0">
                <a:latin typeface="RobotoRegular"/>
                <a:cs typeface="RobotoRegular"/>
              </a:rPr>
              <a:t>diversions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15" dirty="0">
                <a:latin typeface="RobotoRegular"/>
                <a:cs typeface="RobotoRegular"/>
              </a:rPr>
              <a:t>means of </a:t>
            </a:r>
            <a:r>
              <a:rPr sz="3050" spc="25" dirty="0">
                <a:latin typeface="RobotoRegular"/>
                <a:cs typeface="RobotoRegular"/>
              </a:rPr>
              <a:t>diverting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20" dirty="0">
                <a:latin typeface="RobotoRegular"/>
                <a:cs typeface="RobotoRegular"/>
              </a:rPr>
              <a:t>urinary  </a:t>
            </a:r>
            <a:r>
              <a:rPr sz="3050" spc="-5" dirty="0">
                <a:latin typeface="RobotoRegular"/>
                <a:cs typeface="RobotoRegular"/>
              </a:rPr>
              <a:t>stream </a:t>
            </a:r>
            <a:r>
              <a:rPr sz="3050" spc="10" dirty="0">
                <a:latin typeface="RobotoRegular"/>
                <a:cs typeface="RobotoRegular"/>
              </a:rPr>
              <a:t>from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25" dirty="0">
                <a:latin typeface="RobotoRegular"/>
                <a:cs typeface="RobotoRegular"/>
              </a:rPr>
              <a:t>bladder </a:t>
            </a:r>
            <a:r>
              <a:rPr sz="3050" spc="-10" dirty="0">
                <a:latin typeface="RobotoRegular"/>
                <a:cs typeface="RobotoRegular"/>
              </a:rPr>
              <a:t>so that </a:t>
            </a:r>
            <a:r>
              <a:rPr sz="3050" spc="20" dirty="0">
                <a:latin typeface="RobotoRegular"/>
                <a:cs typeface="RobotoRegular"/>
              </a:rPr>
              <a:t>it exits </a:t>
            </a:r>
            <a:r>
              <a:rPr sz="3050" spc="-5" dirty="0">
                <a:latin typeface="RobotoRegular"/>
                <a:cs typeface="RobotoRegular"/>
              </a:rPr>
              <a:t>through </a:t>
            </a:r>
            <a:r>
              <a:rPr sz="3050" spc="15" dirty="0">
                <a:latin typeface="RobotoRegular"/>
                <a:cs typeface="RobotoRegular"/>
              </a:rPr>
              <a:t>a  </a:t>
            </a:r>
            <a:r>
              <a:rPr sz="3050" spc="5" dirty="0">
                <a:latin typeface="RobotoRegular"/>
                <a:cs typeface="RobotoRegular"/>
              </a:rPr>
              <a:t>new </a:t>
            </a:r>
            <a:r>
              <a:rPr sz="3050" spc="-10" dirty="0">
                <a:latin typeface="RobotoRegular"/>
                <a:cs typeface="RobotoRegular"/>
              </a:rPr>
              <a:t>route and </a:t>
            </a:r>
            <a:r>
              <a:rPr sz="3050" spc="10" dirty="0">
                <a:latin typeface="RobotoRegular"/>
                <a:cs typeface="RobotoRegular"/>
              </a:rPr>
              <a:t>opening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9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skin(stoma).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4170" y="316428"/>
            <a:ext cx="878332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25" dirty="0"/>
              <a:t>2. </a:t>
            </a:r>
            <a:r>
              <a:rPr sz="3050" spc="45" dirty="0"/>
              <a:t>Simple </a:t>
            </a:r>
            <a:r>
              <a:rPr sz="3050" spc="15" dirty="0"/>
              <a:t>or </a:t>
            </a:r>
            <a:r>
              <a:rPr sz="3050" spc="-10" dirty="0"/>
              <a:t>radical </a:t>
            </a:r>
            <a:r>
              <a:rPr sz="3050" spc="15" dirty="0"/>
              <a:t>cystectomy </a:t>
            </a:r>
            <a:r>
              <a:rPr sz="3050" spc="25" dirty="0"/>
              <a:t>in </a:t>
            </a:r>
            <a:r>
              <a:rPr sz="3050" spc="5" dirty="0"/>
              <a:t>case </a:t>
            </a:r>
            <a:r>
              <a:rPr sz="3050" spc="15" dirty="0"/>
              <a:t>of</a:t>
            </a:r>
            <a:r>
              <a:rPr sz="3050" spc="-85" dirty="0"/>
              <a:t> </a:t>
            </a:r>
            <a:r>
              <a:rPr sz="3050" spc="15" dirty="0"/>
              <a:t>invasive</a:t>
            </a:r>
            <a:endParaRPr sz="3050"/>
          </a:p>
        </p:txBody>
      </p:sp>
      <p:sp>
        <p:nvSpPr>
          <p:cNvPr id="4" name="object 4"/>
          <p:cNvSpPr txBox="1"/>
          <p:nvPr/>
        </p:nvSpPr>
        <p:spPr>
          <a:xfrm>
            <a:off x="570652" y="512337"/>
            <a:ext cx="125857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50" spc="-170" dirty="0">
                <a:latin typeface="RobotoRegular"/>
                <a:cs typeface="RobotoRegular"/>
              </a:rPr>
              <a:t>c</a:t>
            </a:r>
            <a:r>
              <a:rPr sz="7275" spc="-254" baseline="-17182" dirty="0">
                <a:latin typeface="RobotoRegular"/>
                <a:cs typeface="RobotoRegular"/>
              </a:rPr>
              <a:t>.</a:t>
            </a:r>
            <a:r>
              <a:rPr sz="3050" spc="-170" dirty="0">
                <a:latin typeface="RobotoRegular"/>
                <a:cs typeface="RobotoRegular"/>
              </a:rPr>
              <a:t>ancer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652" y="512337"/>
            <a:ext cx="32359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50" spc="-80" dirty="0"/>
              <a:t>P</a:t>
            </a:r>
            <a:r>
              <a:rPr sz="7275" spc="-120" baseline="-17182" dirty="0"/>
              <a:t>.</a:t>
            </a:r>
            <a:r>
              <a:rPr sz="3050" spc="-80" dirty="0"/>
              <a:t>harmacotherapy: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47076" y="1283916"/>
            <a:ext cx="8792845" cy="456628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17475" marR="5080" indent="-56515">
              <a:lnSpc>
                <a:spcPts val="3310"/>
              </a:lnSpc>
              <a:spcBef>
                <a:spcPts val="630"/>
              </a:spcBef>
              <a:buChar char="•"/>
              <a:tabLst>
                <a:tab pos="313690" algn="l"/>
              </a:tabLst>
            </a:pPr>
            <a:r>
              <a:rPr sz="3050" dirty="0">
                <a:latin typeface="RobotoRegular"/>
                <a:cs typeface="RobotoRegular"/>
              </a:rPr>
              <a:t>Chemotherapy </a:t>
            </a:r>
            <a:r>
              <a:rPr sz="3050" spc="15" dirty="0">
                <a:latin typeface="RobotoRegular"/>
                <a:cs typeface="RobotoRegular"/>
              </a:rPr>
              <a:t>with a </a:t>
            </a:r>
            <a:r>
              <a:rPr sz="3050" spc="20" dirty="0">
                <a:latin typeface="RobotoRegular"/>
                <a:cs typeface="RobotoRegular"/>
              </a:rPr>
              <a:t>combination</a:t>
            </a:r>
            <a:r>
              <a:rPr sz="3050" spc="-165" dirty="0">
                <a:latin typeface="RobotoRegular"/>
                <a:cs typeface="RobotoRegular"/>
              </a:rPr>
              <a:t> </a:t>
            </a:r>
            <a:r>
              <a:rPr sz="3050" spc="-25" dirty="0">
                <a:latin typeface="RobotoRegular"/>
                <a:cs typeface="RobotoRegular"/>
              </a:rPr>
              <a:t>of</a:t>
            </a:r>
            <a:r>
              <a:rPr sz="3150" i="1" spc="-25" dirty="0">
                <a:latin typeface="RobotoRegular"/>
                <a:cs typeface="RobotoRegular"/>
              </a:rPr>
              <a:t>methotraxe,  </a:t>
            </a:r>
            <a:r>
              <a:rPr sz="3150" i="1" spc="-35" dirty="0">
                <a:latin typeface="RobotoRegular"/>
                <a:cs typeface="RobotoRegular"/>
              </a:rPr>
              <a:t>5-ﬂorouracil, vinblastine, </a:t>
            </a:r>
            <a:r>
              <a:rPr sz="3150" i="1" spc="-30" dirty="0">
                <a:latin typeface="RobotoRegular"/>
                <a:cs typeface="RobotoRegular"/>
              </a:rPr>
              <a:t>doxorubicin</a:t>
            </a:r>
            <a:r>
              <a:rPr sz="3150" i="1" spc="105" dirty="0">
                <a:latin typeface="RobotoRegular"/>
                <a:cs typeface="RobotoRegular"/>
              </a:rPr>
              <a:t> </a:t>
            </a:r>
            <a:r>
              <a:rPr sz="3150" i="1" spc="-65" dirty="0">
                <a:latin typeface="RobotoRegular"/>
                <a:cs typeface="RobotoRegular"/>
              </a:rPr>
              <a:t>and</a:t>
            </a:r>
            <a:endParaRPr sz="3150">
              <a:latin typeface="RobotoRegular"/>
              <a:cs typeface="RobotoRegular"/>
            </a:endParaRPr>
          </a:p>
          <a:p>
            <a:pPr marL="12700">
              <a:lnSpc>
                <a:spcPts val="3270"/>
              </a:lnSpc>
              <a:tabLst>
                <a:tab pos="1782445" algn="l"/>
              </a:tabLst>
            </a:pPr>
            <a:r>
              <a:rPr sz="3150" i="1" spc="-25" dirty="0">
                <a:latin typeface="RobotoRegular"/>
                <a:cs typeface="RobotoRegular"/>
              </a:rPr>
              <a:t>cisplatin	</a:t>
            </a:r>
            <a:r>
              <a:rPr sz="3050" spc="10" dirty="0">
                <a:latin typeface="RobotoRegular"/>
                <a:cs typeface="RobotoRegular"/>
              </a:rPr>
              <a:t>.</a:t>
            </a:r>
            <a:endParaRPr sz="3050">
              <a:latin typeface="RobotoRegular"/>
              <a:cs typeface="RobotoRegular"/>
            </a:endParaRPr>
          </a:p>
          <a:p>
            <a:pPr marL="313055" marR="68580" indent="-252095">
              <a:lnSpc>
                <a:spcPts val="3310"/>
              </a:lnSpc>
              <a:spcBef>
                <a:spcPts val="1130"/>
              </a:spcBef>
              <a:buChar char="•"/>
              <a:tabLst>
                <a:tab pos="313690" algn="l"/>
              </a:tabLst>
            </a:pPr>
            <a:r>
              <a:rPr sz="3050" spc="5" dirty="0">
                <a:latin typeface="RobotoRegular"/>
                <a:cs typeface="RobotoRegular"/>
              </a:rPr>
              <a:t>Topical/intravesical </a:t>
            </a:r>
            <a:r>
              <a:rPr sz="3050" dirty="0">
                <a:latin typeface="RobotoRegular"/>
                <a:cs typeface="RobotoRegular"/>
              </a:rPr>
              <a:t>chemotherapy </a:t>
            </a:r>
            <a:r>
              <a:rPr sz="3050" spc="10" dirty="0">
                <a:latin typeface="RobotoRegular"/>
                <a:cs typeface="RobotoRegular"/>
              </a:rPr>
              <a:t>when </a:t>
            </a:r>
            <a:r>
              <a:rPr sz="3050" spc="-5" dirty="0">
                <a:latin typeface="RobotoRegular"/>
                <a:cs typeface="RobotoRegular"/>
              </a:rPr>
              <a:t>there </a:t>
            </a:r>
            <a:r>
              <a:rPr sz="3050" spc="20" dirty="0">
                <a:latin typeface="RobotoRegular"/>
                <a:cs typeface="RobotoRegular"/>
              </a:rPr>
              <a:t>is  </a:t>
            </a:r>
            <a:r>
              <a:rPr sz="3050" spc="15" dirty="0">
                <a:latin typeface="RobotoRegular"/>
                <a:cs typeface="RobotoRegular"/>
              </a:rPr>
              <a:t>high </a:t>
            </a:r>
            <a:r>
              <a:rPr sz="3050" spc="-10" dirty="0">
                <a:latin typeface="RobotoRegular"/>
                <a:cs typeface="RobotoRegular"/>
              </a:rPr>
              <a:t>risk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dirty="0">
                <a:latin typeface="RobotoRegular"/>
                <a:cs typeface="RobotoRegular"/>
              </a:rPr>
              <a:t>recurrence </a:t>
            </a:r>
            <a:r>
              <a:rPr sz="3050" spc="15" dirty="0">
                <a:latin typeface="RobotoRegular"/>
                <a:cs typeface="RobotoRegular"/>
              </a:rPr>
              <a:t>or </a:t>
            </a:r>
            <a:r>
              <a:rPr sz="3050" spc="10" dirty="0">
                <a:latin typeface="RobotoRegular"/>
                <a:cs typeface="RobotoRegular"/>
              </a:rPr>
              <a:t>tumor resection </a:t>
            </a:r>
            <a:r>
              <a:rPr sz="3050" spc="20" dirty="0">
                <a:latin typeface="RobotoRegular"/>
                <a:cs typeface="RobotoRegular"/>
              </a:rPr>
              <a:t>is  </a:t>
            </a:r>
            <a:r>
              <a:rPr sz="3050" spc="25" dirty="0">
                <a:latin typeface="RobotoRegular"/>
                <a:cs typeface="RobotoRegular"/>
              </a:rPr>
              <a:t>incomplete-</a:t>
            </a:r>
            <a:r>
              <a:rPr sz="3050" spc="40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BCG.</a:t>
            </a:r>
            <a:endParaRPr sz="3050">
              <a:latin typeface="RobotoRegular"/>
              <a:cs typeface="RobotoRegular"/>
            </a:endParaRPr>
          </a:p>
          <a:p>
            <a:pPr marL="313055" marR="260350" indent="-252095">
              <a:lnSpc>
                <a:spcPts val="3310"/>
              </a:lnSpc>
              <a:spcBef>
                <a:spcPts val="1090"/>
              </a:spcBef>
              <a:buChar char="•"/>
              <a:tabLst>
                <a:tab pos="313690" algn="l"/>
              </a:tabLst>
            </a:pPr>
            <a:r>
              <a:rPr sz="30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Radiation </a:t>
            </a:r>
            <a:r>
              <a:rPr sz="305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therapy-</a:t>
            </a:r>
            <a:r>
              <a:rPr sz="3050" dirty="0">
                <a:latin typeface="RobotoRegular"/>
                <a:cs typeface="RobotoRegular"/>
              </a:rPr>
              <a:t>pre-op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0" dirty="0">
                <a:latin typeface="RobotoRegular"/>
                <a:cs typeface="RobotoRegular"/>
              </a:rPr>
              <a:t>reduce extension </a:t>
            </a:r>
            <a:r>
              <a:rPr sz="3050" spc="15" dirty="0">
                <a:latin typeface="RobotoRegular"/>
                <a:cs typeface="RobotoRegular"/>
              </a:rPr>
              <a:t>of 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35" dirty="0">
                <a:latin typeface="RobotoRegular"/>
                <a:cs typeface="RobotoRegular"/>
              </a:rPr>
              <a:t>tumor. </a:t>
            </a:r>
            <a:r>
              <a:rPr sz="3050" spc="35" dirty="0">
                <a:latin typeface="RobotoRegular"/>
                <a:cs typeface="RobotoRegular"/>
              </a:rPr>
              <a:t>In </a:t>
            </a:r>
            <a:r>
              <a:rPr sz="3050" spc="20" dirty="0">
                <a:latin typeface="RobotoRegular"/>
                <a:cs typeface="RobotoRegular"/>
              </a:rPr>
              <a:t>combination </a:t>
            </a:r>
            <a:r>
              <a:rPr sz="3050" spc="15" dirty="0">
                <a:latin typeface="RobotoRegular"/>
                <a:cs typeface="RobotoRegular"/>
              </a:rPr>
              <a:t>with </a:t>
            </a:r>
            <a:r>
              <a:rPr sz="3050" spc="-10" dirty="0">
                <a:latin typeface="RobotoRegular"/>
                <a:cs typeface="RobotoRegular"/>
              </a:rPr>
              <a:t>surgery </a:t>
            </a:r>
            <a:r>
              <a:rPr sz="3050" spc="15" dirty="0">
                <a:latin typeface="RobotoRegular"/>
                <a:cs typeface="RobotoRegular"/>
              </a:rPr>
              <a:t>or </a:t>
            </a:r>
            <a:r>
              <a:rPr sz="3050" spc="5" dirty="0">
                <a:latin typeface="RobotoRegular"/>
                <a:cs typeface="RobotoRegular"/>
              </a:rPr>
              <a:t>to  </a:t>
            </a:r>
            <a:r>
              <a:rPr sz="3050" dirty="0">
                <a:latin typeface="RobotoRegular"/>
                <a:cs typeface="RobotoRegular"/>
              </a:rPr>
              <a:t>control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disease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5" dirty="0">
                <a:latin typeface="RobotoRegular"/>
                <a:cs typeface="RobotoRegular"/>
              </a:rPr>
              <a:t>patients </a:t>
            </a:r>
            <a:r>
              <a:rPr sz="3050" spc="15" dirty="0">
                <a:latin typeface="RobotoRegular"/>
                <a:cs typeface="RobotoRegular"/>
              </a:rPr>
              <a:t>with </a:t>
            </a:r>
            <a:r>
              <a:rPr sz="3050" dirty="0">
                <a:latin typeface="RobotoRegular"/>
                <a:cs typeface="RobotoRegular"/>
              </a:rPr>
              <a:t>inoperable  </a:t>
            </a:r>
            <a:r>
              <a:rPr sz="3050" spc="-5" dirty="0">
                <a:latin typeface="RobotoRegular"/>
                <a:cs typeface="RobotoRegular"/>
              </a:rPr>
              <a:t>tumors.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8752" y="1179932"/>
            <a:ext cx="3162935" cy="0"/>
          </a:xfrm>
          <a:custGeom>
            <a:avLst/>
            <a:gdLst/>
            <a:ahLst/>
            <a:cxnLst/>
            <a:rect l="l" t="t" r="r" b="b"/>
            <a:pathLst>
              <a:path w="3162935">
                <a:moveTo>
                  <a:pt x="0" y="0"/>
                </a:moveTo>
                <a:lnTo>
                  <a:pt x="3162529" y="0"/>
                </a:lnTo>
              </a:path>
            </a:pathLst>
          </a:custGeom>
          <a:ln w="19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117" y="5274264"/>
            <a:ext cx="9250680" cy="19583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0375" indent="-448309">
              <a:lnSpc>
                <a:spcPts val="2995"/>
              </a:lnSpc>
              <a:spcBef>
                <a:spcPts val="125"/>
              </a:spcBef>
              <a:buChar char="•"/>
              <a:tabLst>
                <a:tab pos="460375" algn="l"/>
                <a:tab pos="461009" algn="l"/>
                <a:tab pos="8128634" algn="l"/>
              </a:tabLst>
            </a:pPr>
            <a:r>
              <a:rPr sz="2650" spc="-10" dirty="0">
                <a:latin typeface="RobotoRegular"/>
                <a:cs typeface="RobotoRegular"/>
              </a:rPr>
              <a:t>Neurogenic </a:t>
            </a:r>
            <a:r>
              <a:rPr sz="2650" spc="5" dirty="0">
                <a:latin typeface="RobotoRegular"/>
                <a:cs typeface="RobotoRegular"/>
              </a:rPr>
              <a:t>bladder is</a:t>
            </a:r>
            <a:r>
              <a:rPr sz="2650" spc="105" dirty="0">
                <a:latin typeface="RobotoRegular"/>
                <a:cs typeface="RobotoRegular"/>
              </a:rPr>
              <a:t> </a:t>
            </a:r>
            <a:r>
              <a:rPr sz="2650" spc="-10" dirty="0">
                <a:latin typeface="RobotoRegular"/>
                <a:cs typeface="RobotoRegular"/>
              </a:rPr>
              <a:t>either</a:t>
            </a:r>
            <a:r>
              <a:rPr sz="2700" i="1" spc="-10" dirty="0">
                <a:latin typeface="RobotoRegular"/>
                <a:cs typeface="RobotoRegular"/>
              </a:rPr>
              <a:t>spastic/reﬂex</a:t>
            </a:r>
            <a:r>
              <a:rPr sz="2700" i="1" spc="35" dirty="0">
                <a:latin typeface="RobotoRegular"/>
                <a:cs typeface="RobotoRegular"/>
              </a:rPr>
              <a:t> </a:t>
            </a:r>
            <a:r>
              <a:rPr sz="2700" i="1" spc="-15" dirty="0">
                <a:latin typeface="RobotoRegular"/>
                <a:cs typeface="RobotoRegular"/>
              </a:rPr>
              <a:t>bladder	</a:t>
            </a:r>
            <a:r>
              <a:rPr sz="2650" spc="10" dirty="0">
                <a:latin typeface="RobotoRegular"/>
                <a:cs typeface="RobotoRegular"/>
              </a:rPr>
              <a:t>or</a:t>
            </a:r>
            <a:endParaRPr sz="2650">
              <a:latin typeface="RobotoRegular"/>
              <a:cs typeface="RobotoRegular"/>
            </a:endParaRPr>
          </a:p>
          <a:p>
            <a:pPr marL="295910">
              <a:lnSpc>
                <a:spcPts val="2995"/>
              </a:lnSpc>
            </a:pPr>
            <a:r>
              <a:rPr sz="2700" i="1" spc="-5" dirty="0">
                <a:latin typeface="RobotoRegular"/>
                <a:cs typeface="RobotoRegular"/>
              </a:rPr>
              <a:t>ﬂaccid</a:t>
            </a:r>
            <a:r>
              <a:rPr sz="2700" i="1" spc="-60" dirty="0">
                <a:latin typeface="RobotoRegular"/>
                <a:cs typeface="RobotoRegular"/>
              </a:rPr>
              <a:t> </a:t>
            </a:r>
            <a:r>
              <a:rPr sz="2700" i="1" spc="-30" dirty="0">
                <a:latin typeface="RobotoRegular"/>
                <a:cs typeface="RobotoRegular"/>
              </a:rPr>
              <a:t>bladder.</a:t>
            </a:r>
            <a:endParaRPr sz="2700">
              <a:latin typeface="RobotoRegular"/>
              <a:cs typeface="RobotoRegular"/>
            </a:endParaRPr>
          </a:p>
          <a:p>
            <a:pPr marL="460375" marR="5080" indent="-448309">
              <a:lnSpc>
                <a:spcPts val="2750"/>
              </a:lnSpc>
              <a:spcBef>
                <a:spcPts val="960"/>
              </a:spcBef>
              <a:buChar char="•"/>
              <a:tabLst>
                <a:tab pos="460375" algn="l"/>
                <a:tab pos="461009" algn="l"/>
              </a:tabLst>
            </a:pPr>
            <a:r>
              <a:rPr sz="2650" spc="-20" dirty="0">
                <a:latin typeface="RobotoRegular"/>
                <a:cs typeface="RobotoRegular"/>
              </a:rPr>
              <a:t>Spastic </a:t>
            </a:r>
            <a:r>
              <a:rPr sz="2650" spc="5" dirty="0">
                <a:latin typeface="RobotoRegular"/>
                <a:cs typeface="RobotoRegular"/>
              </a:rPr>
              <a:t>bladder is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-5" dirty="0">
                <a:latin typeface="RobotoRegular"/>
                <a:cs typeface="RobotoRegular"/>
              </a:rPr>
              <a:t>more </a:t>
            </a:r>
            <a:r>
              <a:rPr sz="2650" spc="10" dirty="0">
                <a:latin typeface="RobotoRegular"/>
                <a:cs typeface="RobotoRegular"/>
              </a:rPr>
              <a:t>common </a:t>
            </a:r>
            <a:r>
              <a:rPr sz="2650" spc="-15" dirty="0">
                <a:latin typeface="RobotoRegular"/>
                <a:cs typeface="RobotoRegular"/>
              </a:rPr>
              <a:t>type. </a:t>
            </a:r>
            <a:r>
              <a:rPr sz="2650" spc="20" dirty="0">
                <a:latin typeface="RobotoRegular"/>
                <a:cs typeface="RobotoRegular"/>
              </a:rPr>
              <a:t>It </a:t>
            </a:r>
            <a:r>
              <a:rPr sz="2650" spc="5" dirty="0">
                <a:latin typeface="RobotoRegular"/>
                <a:cs typeface="RobotoRegular"/>
              </a:rPr>
              <a:t>is </a:t>
            </a:r>
            <a:r>
              <a:rPr sz="2650" spc="-5" dirty="0">
                <a:latin typeface="RobotoRegular"/>
                <a:cs typeface="RobotoRegular"/>
              </a:rPr>
              <a:t>caused </a:t>
            </a:r>
            <a:r>
              <a:rPr sz="2650" spc="-30" dirty="0">
                <a:latin typeface="RobotoRegular"/>
                <a:cs typeface="RobotoRegular"/>
              </a:rPr>
              <a:t>by  </a:t>
            </a:r>
            <a:r>
              <a:rPr sz="2650" spc="-20" dirty="0">
                <a:latin typeface="RobotoRegular"/>
                <a:cs typeface="RobotoRegular"/>
              </a:rPr>
              <a:t>any </a:t>
            </a:r>
            <a:r>
              <a:rPr sz="2650" spc="5" dirty="0">
                <a:latin typeface="RobotoRegular"/>
                <a:cs typeface="RobotoRegular"/>
              </a:rPr>
              <a:t>lesion </a:t>
            </a:r>
            <a:r>
              <a:rPr sz="2650" spc="-5" dirty="0">
                <a:latin typeface="RobotoRegular"/>
                <a:cs typeface="RobotoRegular"/>
              </a:rPr>
              <a:t>above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15" dirty="0">
                <a:latin typeface="RobotoRegular"/>
                <a:cs typeface="RobotoRegular"/>
              </a:rPr>
              <a:t>voiding reﬂex </a:t>
            </a:r>
            <a:r>
              <a:rPr sz="2650" spc="-15" dirty="0">
                <a:latin typeface="RobotoRegular"/>
                <a:cs typeface="RobotoRegular"/>
              </a:rPr>
              <a:t>arc(upper </a:t>
            </a:r>
            <a:r>
              <a:rPr sz="2650" spc="10" dirty="0">
                <a:latin typeface="RobotoRegular"/>
                <a:cs typeface="RobotoRegular"/>
              </a:rPr>
              <a:t>motor </a:t>
            </a:r>
            <a:r>
              <a:rPr sz="2650" spc="-5" dirty="0">
                <a:latin typeface="RobotoRegular"/>
                <a:cs typeface="RobotoRegular"/>
              </a:rPr>
              <a:t>neuron  lesion)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31027" y="236943"/>
            <a:ext cx="3660775" cy="42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NEUROGENIC</a:t>
            </a:r>
            <a:r>
              <a:rPr sz="2650" u="heavy" spc="-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650" u="heavy" spc="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BLADDER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4743" y="426857"/>
            <a:ext cx="895350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679" indent="-196215">
              <a:lnSpc>
                <a:spcPct val="100000"/>
              </a:lnSpc>
              <a:spcBef>
                <a:spcPts val="95"/>
              </a:spcBef>
              <a:buChar char="•"/>
              <a:tabLst>
                <a:tab pos="234315" algn="l"/>
              </a:tabLst>
            </a:pPr>
            <a:r>
              <a:rPr sz="2650" spc="-110" dirty="0">
                <a:latin typeface="RobotoRegular"/>
                <a:cs typeface="RobotoRegular"/>
              </a:rPr>
              <a:t>It</a:t>
            </a:r>
            <a:r>
              <a:rPr sz="7275" spc="-165" baseline="-25200" dirty="0">
                <a:latin typeface="RobotoRegular"/>
                <a:cs typeface="RobotoRegular"/>
              </a:rPr>
              <a:t>.</a:t>
            </a:r>
            <a:r>
              <a:rPr sz="2650" spc="-110" dirty="0">
                <a:latin typeface="RobotoRegular"/>
                <a:cs typeface="RobotoRegular"/>
              </a:rPr>
              <a:t>is </a:t>
            </a:r>
            <a:r>
              <a:rPr sz="2650" spc="-5" dirty="0">
                <a:latin typeface="RobotoRegular"/>
                <a:cs typeface="RobotoRegular"/>
              </a:rPr>
              <a:t>a dysfunction </a:t>
            </a:r>
            <a:r>
              <a:rPr sz="2650" spc="-10" dirty="0">
                <a:latin typeface="RobotoRegular"/>
                <a:cs typeface="RobotoRegular"/>
              </a:rPr>
              <a:t>that results from </a:t>
            </a:r>
            <a:r>
              <a:rPr sz="2650" spc="-5" dirty="0">
                <a:latin typeface="RobotoRegular"/>
                <a:cs typeface="RobotoRegular"/>
              </a:rPr>
              <a:t>a </a:t>
            </a:r>
            <a:r>
              <a:rPr sz="2650" spc="5" dirty="0">
                <a:latin typeface="RobotoRegular"/>
                <a:cs typeface="RobotoRegular"/>
              </a:rPr>
              <a:t>lesion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10" dirty="0">
                <a:latin typeface="RobotoRegular"/>
                <a:cs typeface="RobotoRegular"/>
              </a:rPr>
              <a:t>the</a:t>
            </a:r>
            <a:r>
              <a:rPr sz="2650" spc="15" dirty="0">
                <a:latin typeface="RobotoRegular"/>
                <a:cs typeface="RobotoRegular"/>
              </a:rPr>
              <a:t> </a:t>
            </a:r>
            <a:r>
              <a:rPr sz="2650" dirty="0">
                <a:latin typeface="RobotoRegular"/>
                <a:cs typeface="RobotoRegular"/>
              </a:rPr>
              <a:t>nervous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143" y="989788"/>
            <a:ext cx="6425565" cy="425386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08279">
              <a:lnSpc>
                <a:spcPct val="100000"/>
              </a:lnSpc>
              <a:spcBef>
                <a:spcPts val="620"/>
              </a:spcBef>
            </a:pPr>
            <a:r>
              <a:rPr sz="2650" spc="-20" dirty="0">
                <a:latin typeface="RobotoRegular"/>
                <a:cs typeface="RobotoRegular"/>
              </a:rPr>
              <a:t>system and </a:t>
            </a:r>
            <a:r>
              <a:rPr sz="2650" spc="15" dirty="0">
                <a:latin typeface="RobotoRegular"/>
                <a:cs typeface="RobotoRegular"/>
              </a:rPr>
              <a:t>leads </a:t>
            </a:r>
            <a:r>
              <a:rPr sz="2650" spc="5" dirty="0">
                <a:latin typeface="RobotoRegular"/>
                <a:cs typeface="RobotoRegular"/>
              </a:rPr>
              <a:t>to </a:t>
            </a:r>
            <a:r>
              <a:rPr sz="2650" spc="-15" dirty="0">
                <a:latin typeface="RobotoRegular"/>
                <a:cs typeface="RobotoRegular"/>
              </a:rPr>
              <a:t>urinary</a:t>
            </a:r>
            <a:r>
              <a:rPr sz="2650" spc="-5" dirty="0">
                <a:latin typeface="RobotoRegular"/>
                <a:cs typeface="RobotoRegular"/>
              </a:rPr>
              <a:t> </a:t>
            </a:r>
            <a:r>
              <a:rPr sz="2650" spc="5" dirty="0">
                <a:latin typeface="RobotoRegular"/>
                <a:cs typeface="RobotoRegular"/>
              </a:rPr>
              <a:t>incontinence.</a:t>
            </a:r>
            <a:endParaRPr sz="26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650" u="heavy" spc="-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Causes:</a:t>
            </a:r>
            <a:endParaRPr sz="2650">
              <a:latin typeface="RobotoRegular"/>
              <a:cs typeface="RobotoRegular"/>
            </a:endParaRPr>
          </a:p>
          <a:p>
            <a:pPr marL="516255" indent="-448309">
              <a:lnSpc>
                <a:spcPct val="100000"/>
              </a:lnSpc>
              <a:spcBef>
                <a:spcPts val="515"/>
              </a:spcBef>
              <a:buAutoNum type="arabicPeriod"/>
              <a:tabLst>
                <a:tab pos="516255" algn="l"/>
                <a:tab pos="516890" algn="l"/>
              </a:tabLst>
            </a:pPr>
            <a:r>
              <a:rPr sz="2650" spc="-20" dirty="0">
                <a:latin typeface="RobotoRegular"/>
                <a:cs typeface="RobotoRegular"/>
              </a:rPr>
              <a:t>Spinal </a:t>
            </a:r>
            <a:r>
              <a:rPr sz="2650" spc="10" dirty="0">
                <a:latin typeface="RobotoRegular"/>
                <a:cs typeface="RobotoRegular"/>
              </a:rPr>
              <a:t>cord</a:t>
            </a:r>
            <a:r>
              <a:rPr sz="2650" spc="90" dirty="0">
                <a:latin typeface="RobotoRegular"/>
                <a:cs typeface="RobotoRegular"/>
              </a:rPr>
              <a:t> </a:t>
            </a:r>
            <a:r>
              <a:rPr sz="2650" spc="-10" dirty="0">
                <a:latin typeface="RobotoRegular"/>
                <a:cs typeface="RobotoRegular"/>
              </a:rPr>
              <a:t>injury</a:t>
            </a:r>
            <a:endParaRPr sz="2650">
              <a:latin typeface="RobotoRegular"/>
              <a:cs typeface="RobotoRegular"/>
            </a:endParaRPr>
          </a:p>
          <a:p>
            <a:pPr marL="516255" indent="-448309">
              <a:lnSpc>
                <a:spcPct val="100000"/>
              </a:lnSpc>
              <a:spcBef>
                <a:spcPts val="520"/>
              </a:spcBef>
              <a:buAutoNum type="arabicPeriod"/>
              <a:tabLst>
                <a:tab pos="516255" algn="l"/>
                <a:tab pos="516890" algn="l"/>
              </a:tabLst>
            </a:pPr>
            <a:r>
              <a:rPr sz="2650" spc="-20" dirty="0">
                <a:latin typeface="RobotoRegular"/>
                <a:cs typeface="RobotoRegular"/>
              </a:rPr>
              <a:t>Spinal</a:t>
            </a:r>
            <a:r>
              <a:rPr sz="2650" spc="15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tumor</a:t>
            </a:r>
            <a:endParaRPr sz="2650">
              <a:latin typeface="RobotoRegular"/>
              <a:cs typeface="RobotoRegular"/>
            </a:endParaRPr>
          </a:p>
          <a:p>
            <a:pPr marL="516255" indent="-448309">
              <a:lnSpc>
                <a:spcPct val="100000"/>
              </a:lnSpc>
              <a:spcBef>
                <a:spcPts val="520"/>
              </a:spcBef>
              <a:buAutoNum type="arabicPeriod"/>
              <a:tabLst>
                <a:tab pos="516255" algn="l"/>
                <a:tab pos="516890" algn="l"/>
              </a:tabLst>
            </a:pPr>
            <a:r>
              <a:rPr sz="2650" dirty="0">
                <a:latin typeface="RobotoRegular"/>
                <a:cs typeface="RobotoRegular"/>
              </a:rPr>
              <a:t>Herniated </a:t>
            </a:r>
            <a:r>
              <a:rPr sz="2650" spc="10" dirty="0">
                <a:latin typeface="RobotoRegular"/>
                <a:cs typeface="RobotoRegular"/>
              </a:rPr>
              <a:t>vertebral</a:t>
            </a:r>
            <a:r>
              <a:rPr sz="2650" spc="70" dirty="0">
                <a:latin typeface="RobotoRegular"/>
                <a:cs typeface="RobotoRegular"/>
              </a:rPr>
              <a:t> </a:t>
            </a:r>
            <a:r>
              <a:rPr sz="2650" spc="10" dirty="0">
                <a:latin typeface="RobotoRegular"/>
                <a:cs typeface="RobotoRegular"/>
              </a:rPr>
              <a:t>discs</a:t>
            </a:r>
            <a:endParaRPr sz="2650">
              <a:latin typeface="RobotoRegular"/>
              <a:cs typeface="RobotoRegular"/>
            </a:endParaRPr>
          </a:p>
          <a:p>
            <a:pPr marL="516255" indent="-448309">
              <a:lnSpc>
                <a:spcPct val="100000"/>
              </a:lnSpc>
              <a:spcBef>
                <a:spcPts val="520"/>
              </a:spcBef>
              <a:buAutoNum type="arabicPeriod"/>
              <a:tabLst>
                <a:tab pos="516255" algn="l"/>
                <a:tab pos="516890" algn="l"/>
              </a:tabLst>
            </a:pPr>
            <a:r>
              <a:rPr sz="2650" spc="-5" dirty="0">
                <a:latin typeface="RobotoRegular"/>
                <a:cs typeface="RobotoRegular"/>
              </a:rPr>
              <a:t>Multiple</a:t>
            </a:r>
            <a:r>
              <a:rPr sz="2650" spc="30" dirty="0">
                <a:latin typeface="RobotoRegular"/>
                <a:cs typeface="RobotoRegular"/>
              </a:rPr>
              <a:t> </a:t>
            </a:r>
            <a:r>
              <a:rPr sz="2650" dirty="0">
                <a:latin typeface="RobotoRegular"/>
                <a:cs typeface="RobotoRegular"/>
              </a:rPr>
              <a:t>sclerosis</a:t>
            </a:r>
            <a:endParaRPr sz="2650">
              <a:latin typeface="RobotoRegular"/>
              <a:cs typeface="RobotoRegular"/>
            </a:endParaRPr>
          </a:p>
          <a:p>
            <a:pPr marL="516255" indent="-448309">
              <a:lnSpc>
                <a:spcPct val="100000"/>
              </a:lnSpc>
              <a:spcBef>
                <a:spcPts val="520"/>
              </a:spcBef>
              <a:buAutoNum type="arabicPeriod"/>
              <a:tabLst>
                <a:tab pos="516255" algn="l"/>
                <a:tab pos="516890" algn="l"/>
              </a:tabLst>
            </a:pPr>
            <a:r>
              <a:rPr sz="2650" spc="-5" dirty="0">
                <a:latin typeface="RobotoRegular"/>
                <a:cs typeface="RobotoRegular"/>
              </a:rPr>
              <a:t>Congenital </a:t>
            </a:r>
            <a:r>
              <a:rPr sz="2650" spc="5" dirty="0">
                <a:latin typeface="RobotoRegular"/>
                <a:cs typeface="RobotoRegular"/>
              </a:rPr>
              <a:t>disorder( </a:t>
            </a:r>
            <a:r>
              <a:rPr sz="2650" spc="-25" dirty="0">
                <a:latin typeface="RobotoRegular"/>
                <a:cs typeface="RobotoRegular"/>
              </a:rPr>
              <a:t>spinal</a:t>
            </a:r>
            <a:r>
              <a:rPr sz="2650" spc="25" dirty="0">
                <a:latin typeface="RobotoRegular"/>
                <a:cs typeface="RobotoRegular"/>
              </a:rPr>
              <a:t> </a:t>
            </a:r>
            <a:r>
              <a:rPr sz="2650" spc="-15" dirty="0">
                <a:latin typeface="RobotoRegular"/>
                <a:cs typeface="RobotoRegular"/>
              </a:rPr>
              <a:t>biﬁda)</a:t>
            </a:r>
            <a:endParaRPr sz="2650">
              <a:latin typeface="RobotoRegular"/>
              <a:cs typeface="RobotoRegular"/>
            </a:endParaRPr>
          </a:p>
          <a:p>
            <a:pPr marL="68580" marR="3804285">
              <a:lnSpc>
                <a:spcPct val="116300"/>
              </a:lnSpc>
              <a:buAutoNum type="arabicPeriod"/>
              <a:tabLst>
                <a:tab pos="516255" algn="l"/>
                <a:tab pos="516890" algn="l"/>
              </a:tabLst>
            </a:pPr>
            <a:r>
              <a:rPr sz="2650" spc="10" dirty="0">
                <a:latin typeface="RobotoRegular"/>
                <a:cs typeface="RobotoRegular"/>
              </a:rPr>
              <a:t>Infection </a:t>
            </a:r>
            <a:r>
              <a:rPr sz="26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650" u="heavy" spc="-2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P</a:t>
            </a:r>
            <a:r>
              <a:rPr sz="2650" u="heavy" spc="-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a</a:t>
            </a:r>
            <a:r>
              <a:rPr sz="26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t</a:t>
            </a:r>
            <a:r>
              <a:rPr sz="2650" u="heavy" spc="-3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h</a:t>
            </a:r>
            <a:r>
              <a:rPr sz="2650" u="heavy" spc="2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o</a:t>
            </a:r>
            <a:r>
              <a:rPr sz="2650" u="heavy" spc="-6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p</a:t>
            </a:r>
            <a:r>
              <a:rPr sz="2650" u="heavy" spc="-3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h</a:t>
            </a:r>
            <a:r>
              <a:rPr sz="2650" u="heavy" spc="-4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y</a:t>
            </a:r>
            <a:r>
              <a:rPr sz="2650" u="heavy" spc="-5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s</a:t>
            </a:r>
            <a:r>
              <a:rPr sz="26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i</a:t>
            </a:r>
            <a:r>
              <a:rPr sz="2650" u="heavy" spc="2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o</a:t>
            </a:r>
            <a:r>
              <a:rPr sz="26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l</a:t>
            </a:r>
            <a:r>
              <a:rPr sz="2650" u="heavy" spc="2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o</a:t>
            </a:r>
            <a:r>
              <a:rPr sz="2650" u="heavy" spc="-6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g</a:t>
            </a:r>
            <a:r>
              <a:rPr sz="2650" u="heavy" spc="-4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y</a:t>
            </a:r>
            <a:r>
              <a:rPr sz="2650" u="heavy" spc="-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: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201" y="401507"/>
            <a:ext cx="9101455" cy="4787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0190" indent="-238125">
              <a:lnSpc>
                <a:spcPct val="100000"/>
              </a:lnSpc>
              <a:spcBef>
                <a:spcPts val="125"/>
              </a:spcBef>
              <a:buChar char="•"/>
              <a:tabLst>
                <a:tab pos="250825" algn="l"/>
              </a:tabLst>
            </a:pPr>
            <a:r>
              <a:rPr sz="2950" spc="-15" dirty="0">
                <a:latin typeface="RobotoRegular"/>
                <a:cs typeface="RobotoRegular"/>
              </a:rPr>
              <a:t>It </a:t>
            </a:r>
            <a:r>
              <a:rPr sz="2950" spc="10" dirty="0">
                <a:latin typeface="RobotoRegular"/>
                <a:cs typeface="RobotoRegular"/>
              </a:rPr>
              <a:t>results </a:t>
            </a:r>
            <a:r>
              <a:rPr sz="2950" spc="30" dirty="0">
                <a:latin typeface="RobotoRegular"/>
                <a:cs typeface="RobotoRegular"/>
              </a:rPr>
              <a:t>in </a:t>
            </a:r>
            <a:r>
              <a:rPr sz="2950" spc="10" dirty="0">
                <a:latin typeface="RobotoRegular"/>
                <a:cs typeface="RobotoRegular"/>
              </a:rPr>
              <a:t>loss </a:t>
            </a:r>
            <a:r>
              <a:rPr sz="2950" spc="-15" dirty="0">
                <a:latin typeface="RobotoRegular"/>
                <a:cs typeface="RobotoRegular"/>
              </a:rPr>
              <a:t>of </a:t>
            </a:r>
            <a:r>
              <a:rPr sz="2950" spc="5" dirty="0">
                <a:latin typeface="RobotoRegular"/>
                <a:cs typeface="RobotoRegular"/>
              </a:rPr>
              <a:t>conscious </a:t>
            </a:r>
            <a:r>
              <a:rPr sz="2950" spc="15" dirty="0">
                <a:latin typeface="RobotoRegular"/>
                <a:cs typeface="RobotoRegular"/>
              </a:rPr>
              <a:t>sensation </a:t>
            </a:r>
            <a:r>
              <a:rPr sz="2950" spc="25" dirty="0">
                <a:latin typeface="RobotoRegular"/>
                <a:cs typeface="RobotoRegular"/>
              </a:rPr>
              <a:t>and</a:t>
            </a:r>
            <a:r>
              <a:rPr sz="2950" spc="295" dirty="0">
                <a:latin typeface="RobotoRegular"/>
                <a:cs typeface="RobotoRegular"/>
              </a:rPr>
              <a:t> </a:t>
            </a:r>
            <a:r>
              <a:rPr sz="2950" spc="-20" dirty="0">
                <a:latin typeface="RobotoRegular"/>
                <a:cs typeface="RobotoRegular"/>
              </a:rPr>
              <a:t>cerebral</a:t>
            </a:r>
            <a:endParaRPr sz="29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6691" y="569429"/>
            <a:ext cx="907986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950" spc="-210" dirty="0">
                <a:latin typeface="RobotoRegular"/>
                <a:cs typeface="RobotoRegular"/>
              </a:rPr>
              <a:t>m</a:t>
            </a:r>
            <a:r>
              <a:rPr sz="7275" spc="-315" baseline="-12027" dirty="0">
                <a:latin typeface="RobotoRegular"/>
                <a:cs typeface="RobotoRegular"/>
              </a:rPr>
              <a:t>.</a:t>
            </a:r>
            <a:r>
              <a:rPr sz="2950" spc="-210" dirty="0">
                <a:latin typeface="RobotoRegular"/>
                <a:cs typeface="RobotoRegular"/>
              </a:rPr>
              <a:t>otor </a:t>
            </a:r>
            <a:r>
              <a:rPr sz="2950" dirty="0">
                <a:latin typeface="RobotoRegular"/>
                <a:cs typeface="RobotoRegular"/>
              </a:rPr>
              <a:t>control. </a:t>
            </a:r>
            <a:r>
              <a:rPr sz="2950" spc="-15" dirty="0">
                <a:latin typeface="RobotoRegular"/>
                <a:cs typeface="RobotoRegular"/>
              </a:rPr>
              <a:t>It </a:t>
            </a:r>
            <a:r>
              <a:rPr sz="2950" spc="10" dirty="0">
                <a:latin typeface="RobotoRegular"/>
                <a:cs typeface="RobotoRegular"/>
              </a:rPr>
              <a:t>empties </a:t>
            </a:r>
            <a:r>
              <a:rPr sz="2950" spc="-10" dirty="0">
                <a:latin typeface="RobotoRegular"/>
                <a:cs typeface="RobotoRegular"/>
              </a:rPr>
              <a:t>on </a:t>
            </a:r>
            <a:r>
              <a:rPr sz="2950" spc="-20" dirty="0">
                <a:latin typeface="RobotoRegular"/>
                <a:cs typeface="RobotoRegular"/>
              </a:rPr>
              <a:t>reﬂex, </a:t>
            </a:r>
            <a:r>
              <a:rPr sz="2950" spc="15" dirty="0">
                <a:latin typeface="RobotoRegular"/>
                <a:cs typeface="RobotoRegular"/>
              </a:rPr>
              <a:t>with </a:t>
            </a:r>
            <a:r>
              <a:rPr sz="2950" spc="40" dirty="0">
                <a:latin typeface="RobotoRegular"/>
                <a:cs typeface="RobotoRegular"/>
              </a:rPr>
              <a:t>minimal </a:t>
            </a:r>
            <a:r>
              <a:rPr sz="2950" spc="-15" dirty="0">
                <a:latin typeface="RobotoRegular"/>
                <a:cs typeface="RobotoRegular"/>
              </a:rPr>
              <a:t>or</a:t>
            </a:r>
            <a:r>
              <a:rPr sz="2950" spc="70" dirty="0">
                <a:latin typeface="RobotoRegular"/>
                <a:cs typeface="RobotoRegular"/>
              </a:rPr>
              <a:t> </a:t>
            </a:r>
            <a:r>
              <a:rPr sz="2950" spc="15" dirty="0">
                <a:latin typeface="RobotoRegular"/>
                <a:cs typeface="RobotoRegular"/>
              </a:rPr>
              <a:t>no</a:t>
            </a:r>
            <a:endParaRPr sz="29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201" y="1213130"/>
            <a:ext cx="9444990" cy="6023610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250190" marR="170180">
              <a:lnSpc>
                <a:spcPts val="3200"/>
              </a:lnSpc>
              <a:spcBef>
                <a:spcPts val="515"/>
              </a:spcBef>
            </a:pPr>
            <a:r>
              <a:rPr sz="2950" spc="15" dirty="0">
                <a:latin typeface="RobotoRegular"/>
                <a:cs typeface="RobotoRegular"/>
              </a:rPr>
              <a:t>controlling </a:t>
            </a:r>
            <a:r>
              <a:rPr sz="2950" spc="10" dirty="0">
                <a:latin typeface="RobotoRegular"/>
                <a:cs typeface="RobotoRegular"/>
              </a:rPr>
              <a:t>inﬂuence </a:t>
            </a:r>
            <a:r>
              <a:rPr sz="2950" spc="15" dirty="0">
                <a:latin typeface="RobotoRegular"/>
                <a:cs typeface="RobotoRegular"/>
              </a:rPr>
              <a:t>to regulate </a:t>
            </a:r>
            <a:r>
              <a:rPr sz="2950" spc="30" dirty="0">
                <a:latin typeface="RobotoRegular"/>
                <a:cs typeface="RobotoRegular"/>
              </a:rPr>
              <a:t>its </a:t>
            </a:r>
            <a:r>
              <a:rPr sz="2950" spc="5" dirty="0">
                <a:latin typeface="RobotoRegular"/>
                <a:cs typeface="RobotoRegular"/>
              </a:rPr>
              <a:t>activity…even </a:t>
            </a:r>
            <a:r>
              <a:rPr sz="2950" spc="35" dirty="0">
                <a:latin typeface="RobotoRegular"/>
                <a:cs typeface="RobotoRegular"/>
              </a:rPr>
              <a:t>little  </a:t>
            </a:r>
            <a:r>
              <a:rPr sz="2950" spc="20" dirty="0">
                <a:latin typeface="RobotoRegular"/>
                <a:cs typeface="RobotoRegular"/>
              </a:rPr>
              <a:t>urine elicits </a:t>
            </a:r>
            <a:r>
              <a:rPr sz="2950" spc="15" dirty="0">
                <a:latin typeface="RobotoRegular"/>
                <a:cs typeface="RobotoRegular"/>
              </a:rPr>
              <a:t>uncontrollable </a:t>
            </a:r>
            <a:r>
              <a:rPr sz="2950" spc="10" dirty="0">
                <a:latin typeface="RobotoRegular"/>
                <a:cs typeface="RobotoRegular"/>
              </a:rPr>
              <a:t>micturation</a:t>
            </a:r>
            <a:r>
              <a:rPr sz="2950" spc="45" dirty="0">
                <a:latin typeface="RobotoRegular"/>
                <a:cs typeface="RobotoRegular"/>
              </a:rPr>
              <a:t> </a:t>
            </a:r>
            <a:r>
              <a:rPr sz="2950" spc="-15" dirty="0">
                <a:latin typeface="RobotoRegular"/>
                <a:cs typeface="RobotoRegular"/>
              </a:rPr>
              <a:t>reﬂex</a:t>
            </a:r>
            <a:endParaRPr sz="2950">
              <a:latin typeface="RobotoRegular"/>
              <a:cs typeface="RobotoRegular"/>
            </a:endParaRPr>
          </a:p>
          <a:p>
            <a:pPr marL="250190" marR="287655" indent="-238125">
              <a:lnSpc>
                <a:spcPts val="3200"/>
              </a:lnSpc>
              <a:spcBef>
                <a:spcPts val="1050"/>
              </a:spcBef>
              <a:buChar char="•"/>
              <a:tabLst>
                <a:tab pos="250825" algn="l"/>
              </a:tabLst>
            </a:pPr>
            <a:r>
              <a:rPr sz="2950" u="heavy" spc="2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Flaccid</a:t>
            </a:r>
            <a:r>
              <a:rPr sz="2950" spc="25" dirty="0">
                <a:latin typeface="RobotoRegular"/>
                <a:cs typeface="RobotoRegular"/>
              </a:rPr>
              <a:t> </a:t>
            </a:r>
            <a:r>
              <a:rPr sz="2950" spc="5" dirty="0">
                <a:latin typeface="RobotoRegular"/>
                <a:cs typeface="RobotoRegular"/>
              </a:rPr>
              <a:t>bladder </a:t>
            </a:r>
            <a:r>
              <a:rPr sz="2950" spc="30" dirty="0">
                <a:latin typeface="RobotoRegular"/>
                <a:cs typeface="RobotoRegular"/>
              </a:rPr>
              <a:t>is </a:t>
            </a:r>
            <a:r>
              <a:rPr sz="2950" spc="5" dirty="0">
                <a:latin typeface="RobotoRegular"/>
                <a:cs typeface="RobotoRegular"/>
              </a:rPr>
              <a:t>due </a:t>
            </a:r>
            <a:r>
              <a:rPr sz="2950" spc="15" dirty="0">
                <a:latin typeface="RobotoRegular"/>
                <a:cs typeface="RobotoRegular"/>
              </a:rPr>
              <a:t>to </a:t>
            </a:r>
            <a:r>
              <a:rPr sz="2950" spc="10" dirty="0">
                <a:latin typeface="RobotoRegular"/>
                <a:cs typeface="RobotoRegular"/>
              </a:rPr>
              <a:t>a </a:t>
            </a:r>
            <a:r>
              <a:rPr sz="2950" spc="-5" dirty="0">
                <a:latin typeface="RobotoRegular"/>
                <a:cs typeface="RobotoRegular"/>
              </a:rPr>
              <a:t>lower </a:t>
            </a:r>
            <a:r>
              <a:rPr sz="2950" spc="5" dirty="0">
                <a:latin typeface="RobotoRegular"/>
                <a:cs typeface="RobotoRegular"/>
              </a:rPr>
              <a:t>motor </a:t>
            </a:r>
            <a:r>
              <a:rPr sz="2950" spc="-5" dirty="0">
                <a:latin typeface="RobotoRegular"/>
                <a:cs typeface="RobotoRegular"/>
              </a:rPr>
              <a:t>neuron </a:t>
            </a:r>
            <a:r>
              <a:rPr sz="2950" spc="10" dirty="0">
                <a:latin typeface="RobotoRegular"/>
                <a:cs typeface="RobotoRegular"/>
              </a:rPr>
              <a:t>lesion  </a:t>
            </a:r>
            <a:r>
              <a:rPr sz="2950" spc="15" dirty="0">
                <a:latin typeface="RobotoRegular"/>
                <a:cs typeface="RobotoRegular"/>
              </a:rPr>
              <a:t>commonly resulting </a:t>
            </a:r>
            <a:r>
              <a:rPr sz="2950" spc="-15" dirty="0">
                <a:latin typeface="RobotoRegular"/>
                <a:cs typeface="RobotoRegular"/>
              </a:rPr>
              <a:t>from </a:t>
            </a:r>
            <a:r>
              <a:rPr sz="2950" spc="10" dirty="0">
                <a:latin typeface="RobotoRegular"/>
                <a:cs typeface="RobotoRegular"/>
              </a:rPr>
              <a:t>trauma. The </a:t>
            </a:r>
            <a:r>
              <a:rPr sz="2950" spc="5" dirty="0">
                <a:latin typeface="RobotoRegular"/>
                <a:cs typeface="RobotoRegular"/>
              </a:rPr>
              <a:t>bladder  </a:t>
            </a:r>
            <a:r>
              <a:rPr sz="2950" spc="10" dirty="0">
                <a:latin typeface="RobotoRegular"/>
                <a:cs typeface="RobotoRegular"/>
              </a:rPr>
              <a:t>continues </a:t>
            </a:r>
            <a:r>
              <a:rPr sz="2950" spc="15" dirty="0">
                <a:latin typeface="RobotoRegular"/>
                <a:cs typeface="RobotoRegular"/>
              </a:rPr>
              <a:t>to </a:t>
            </a:r>
            <a:r>
              <a:rPr sz="2950" spc="25" dirty="0">
                <a:latin typeface="RobotoRegular"/>
                <a:cs typeface="RobotoRegular"/>
              </a:rPr>
              <a:t>ﬁll </a:t>
            </a:r>
            <a:r>
              <a:rPr sz="2950" spc="15" dirty="0">
                <a:latin typeface="RobotoRegular"/>
                <a:cs typeface="RobotoRegular"/>
              </a:rPr>
              <a:t>&amp; </a:t>
            </a:r>
            <a:r>
              <a:rPr sz="2950" spc="-5" dirty="0">
                <a:latin typeface="RobotoRegular"/>
                <a:cs typeface="RobotoRegular"/>
              </a:rPr>
              <a:t>becomes </a:t>
            </a:r>
            <a:r>
              <a:rPr sz="2950" spc="10" dirty="0">
                <a:latin typeface="RobotoRegular"/>
                <a:cs typeface="RobotoRegular"/>
              </a:rPr>
              <a:t>greatly </a:t>
            </a:r>
            <a:r>
              <a:rPr sz="2950" spc="5" dirty="0">
                <a:latin typeface="RobotoRegular"/>
                <a:cs typeface="RobotoRegular"/>
              </a:rPr>
              <a:t>distended </a:t>
            </a:r>
            <a:r>
              <a:rPr sz="2950" spc="15" dirty="0">
                <a:latin typeface="RobotoRegular"/>
                <a:cs typeface="RobotoRegular"/>
              </a:rPr>
              <a:t>&amp;  </a:t>
            </a:r>
            <a:r>
              <a:rPr sz="2950" spc="-15" dirty="0">
                <a:latin typeface="RobotoRegular"/>
                <a:cs typeface="RobotoRegular"/>
              </a:rPr>
              <a:t>overﬂow </a:t>
            </a:r>
            <a:r>
              <a:rPr sz="2950" spc="10" dirty="0">
                <a:latin typeface="RobotoRegular"/>
                <a:cs typeface="RobotoRegular"/>
              </a:rPr>
              <a:t>incontinence </a:t>
            </a:r>
            <a:r>
              <a:rPr sz="2950" dirty="0">
                <a:latin typeface="RobotoRegular"/>
                <a:cs typeface="RobotoRegular"/>
              </a:rPr>
              <a:t>occurs. </a:t>
            </a:r>
            <a:r>
              <a:rPr sz="2950" spc="10" dirty="0">
                <a:latin typeface="RobotoRegular"/>
                <a:cs typeface="RobotoRegular"/>
              </a:rPr>
              <a:t>The </a:t>
            </a:r>
            <a:r>
              <a:rPr sz="2950" spc="5" dirty="0">
                <a:latin typeface="RobotoRegular"/>
                <a:cs typeface="RobotoRegular"/>
              </a:rPr>
              <a:t>bladder </a:t>
            </a:r>
            <a:r>
              <a:rPr sz="2950" spc="-15" dirty="0">
                <a:latin typeface="RobotoRegular"/>
                <a:cs typeface="RobotoRegular"/>
              </a:rPr>
              <a:t>does </a:t>
            </a:r>
            <a:r>
              <a:rPr sz="2950" spc="-5" dirty="0">
                <a:latin typeface="RobotoRegular"/>
                <a:cs typeface="RobotoRegular"/>
              </a:rPr>
              <a:t>not  </a:t>
            </a:r>
            <a:r>
              <a:rPr sz="2950" spc="-10" dirty="0">
                <a:latin typeface="RobotoRegular"/>
                <a:cs typeface="RobotoRegular"/>
              </a:rPr>
              <a:t>contract </a:t>
            </a:r>
            <a:r>
              <a:rPr sz="2950" dirty="0">
                <a:latin typeface="RobotoRegular"/>
                <a:cs typeface="RobotoRegular"/>
              </a:rPr>
              <a:t>forcefully </a:t>
            </a:r>
            <a:r>
              <a:rPr sz="2950" spc="25" dirty="0">
                <a:latin typeface="RobotoRegular"/>
                <a:cs typeface="RobotoRegular"/>
              </a:rPr>
              <a:t>at any </a:t>
            </a:r>
            <a:r>
              <a:rPr sz="2950" spc="20" dirty="0">
                <a:latin typeface="RobotoRegular"/>
                <a:cs typeface="RobotoRegular"/>
              </a:rPr>
              <a:t>time. </a:t>
            </a:r>
            <a:r>
              <a:rPr sz="2950" dirty="0">
                <a:latin typeface="RobotoRegular"/>
                <a:cs typeface="RobotoRegular"/>
              </a:rPr>
              <a:t>Sensory response </a:t>
            </a:r>
            <a:r>
              <a:rPr sz="2950" spc="30" dirty="0">
                <a:latin typeface="RobotoRegular"/>
                <a:cs typeface="RobotoRegular"/>
              </a:rPr>
              <a:t>is  </a:t>
            </a:r>
            <a:r>
              <a:rPr sz="2950" spc="10" dirty="0">
                <a:latin typeface="RobotoRegular"/>
                <a:cs typeface="RobotoRegular"/>
              </a:rPr>
              <a:t>lost </a:t>
            </a:r>
            <a:r>
              <a:rPr sz="2950" spc="25" dirty="0">
                <a:latin typeface="RobotoRegular"/>
                <a:cs typeface="RobotoRegular"/>
              </a:rPr>
              <a:t>and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15" dirty="0">
                <a:latin typeface="RobotoRegular"/>
                <a:cs typeface="RobotoRegular"/>
              </a:rPr>
              <a:t>patient </a:t>
            </a:r>
            <a:r>
              <a:rPr sz="2950" spc="-15" dirty="0">
                <a:latin typeface="RobotoRegular"/>
                <a:cs typeface="RobotoRegular"/>
              </a:rPr>
              <a:t>does </a:t>
            </a:r>
            <a:r>
              <a:rPr sz="2950" spc="-5" dirty="0">
                <a:latin typeface="RobotoRegular"/>
                <a:cs typeface="RobotoRegular"/>
              </a:rPr>
              <a:t>not </a:t>
            </a:r>
            <a:r>
              <a:rPr sz="2950" spc="20" dirty="0">
                <a:latin typeface="RobotoRegular"/>
                <a:cs typeface="RobotoRegular"/>
              </a:rPr>
              <a:t>have</a:t>
            </a:r>
            <a:r>
              <a:rPr sz="2950" spc="180" dirty="0">
                <a:latin typeface="RobotoRegular"/>
                <a:cs typeface="RobotoRegular"/>
              </a:rPr>
              <a:t> </a:t>
            </a:r>
            <a:r>
              <a:rPr sz="2950" spc="10" dirty="0">
                <a:latin typeface="RobotoRegular"/>
                <a:cs typeface="RobotoRegular"/>
              </a:rPr>
              <a:t>discomfort</a:t>
            </a:r>
            <a:endParaRPr sz="29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950" u="heavy" spc="2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Diagnosis:</a:t>
            </a:r>
            <a:endParaRPr sz="2950">
              <a:latin typeface="RobotoRegular"/>
              <a:cs typeface="RobotoRegular"/>
            </a:endParaRPr>
          </a:p>
          <a:p>
            <a:pPr marL="250190" marR="488315" indent="-238125">
              <a:lnSpc>
                <a:spcPts val="3200"/>
              </a:lnSpc>
              <a:spcBef>
                <a:spcPts val="1110"/>
              </a:spcBef>
              <a:buChar char="•"/>
              <a:tabLst>
                <a:tab pos="250825" algn="l"/>
              </a:tabLst>
            </a:pPr>
            <a:r>
              <a:rPr sz="2950" spc="15" dirty="0">
                <a:latin typeface="RobotoRegular"/>
                <a:cs typeface="RobotoRegular"/>
              </a:rPr>
              <a:t>Measurement </a:t>
            </a:r>
            <a:r>
              <a:rPr sz="2950" spc="-15" dirty="0">
                <a:latin typeface="RobotoRegular"/>
                <a:cs typeface="RobotoRegular"/>
              </a:rPr>
              <a:t>of </a:t>
            </a:r>
            <a:r>
              <a:rPr sz="2950" spc="15" dirty="0">
                <a:latin typeface="RobotoRegular"/>
                <a:cs typeface="RobotoRegular"/>
              </a:rPr>
              <a:t>ﬂuid </a:t>
            </a:r>
            <a:r>
              <a:rPr sz="2950" spc="20" dirty="0">
                <a:latin typeface="RobotoRegular"/>
                <a:cs typeface="RobotoRegular"/>
              </a:rPr>
              <a:t>intake, urine </a:t>
            </a:r>
            <a:r>
              <a:rPr sz="2950" spc="5" dirty="0">
                <a:latin typeface="RobotoRegular"/>
                <a:cs typeface="RobotoRegular"/>
              </a:rPr>
              <a:t>output </a:t>
            </a:r>
            <a:r>
              <a:rPr sz="2950" spc="15" dirty="0">
                <a:latin typeface="RobotoRegular"/>
                <a:cs typeface="RobotoRegular"/>
              </a:rPr>
              <a:t>&amp; </a:t>
            </a:r>
            <a:r>
              <a:rPr sz="2950" spc="10" dirty="0">
                <a:latin typeface="RobotoRegular"/>
                <a:cs typeface="RobotoRegular"/>
              </a:rPr>
              <a:t>residual  volume.</a:t>
            </a:r>
            <a:endParaRPr sz="2950">
              <a:latin typeface="RobotoRegular"/>
              <a:cs typeface="RobotoRegular"/>
            </a:endParaRPr>
          </a:p>
          <a:p>
            <a:pPr marL="250190" indent="-238125">
              <a:lnSpc>
                <a:spcPct val="100000"/>
              </a:lnSpc>
              <a:spcBef>
                <a:spcPts val="665"/>
              </a:spcBef>
              <a:buChar char="•"/>
              <a:tabLst>
                <a:tab pos="250825" algn="l"/>
              </a:tabLst>
            </a:pPr>
            <a:r>
              <a:rPr sz="2950" spc="30" dirty="0">
                <a:latin typeface="RobotoRegular"/>
                <a:cs typeface="RobotoRegular"/>
              </a:rPr>
              <a:t>Urinalysis</a:t>
            </a:r>
            <a:endParaRPr sz="2950">
              <a:latin typeface="RobotoRegular"/>
              <a:cs typeface="RobotoRegular"/>
            </a:endParaRPr>
          </a:p>
          <a:p>
            <a:pPr marL="250190" indent="-238125">
              <a:lnSpc>
                <a:spcPct val="100000"/>
              </a:lnSpc>
              <a:spcBef>
                <a:spcPts val="715"/>
              </a:spcBef>
              <a:buChar char="•"/>
              <a:tabLst>
                <a:tab pos="250825" algn="l"/>
              </a:tabLst>
            </a:pPr>
            <a:r>
              <a:rPr sz="2950" spc="15" dirty="0">
                <a:latin typeface="RobotoRegular"/>
                <a:cs typeface="RobotoRegular"/>
              </a:rPr>
              <a:t>Assessment </a:t>
            </a:r>
            <a:r>
              <a:rPr sz="2950" spc="-15" dirty="0">
                <a:latin typeface="RobotoRegular"/>
                <a:cs typeface="RobotoRegular"/>
              </a:rPr>
              <a:t>of </a:t>
            </a:r>
            <a:r>
              <a:rPr sz="2950" dirty="0">
                <a:latin typeface="RobotoRegular"/>
                <a:cs typeface="RobotoRegular"/>
              </a:rPr>
              <a:t>sensory </a:t>
            </a:r>
            <a:r>
              <a:rPr sz="2950" spc="5" dirty="0">
                <a:latin typeface="RobotoRegular"/>
                <a:cs typeface="RobotoRegular"/>
              </a:rPr>
              <a:t>awareness </a:t>
            </a:r>
            <a:r>
              <a:rPr sz="2950" spc="-15" dirty="0">
                <a:latin typeface="RobotoRegular"/>
                <a:cs typeface="RobotoRegular"/>
              </a:rPr>
              <a:t>of </a:t>
            </a:r>
            <a:r>
              <a:rPr sz="2950" spc="5" dirty="0">
                <a:latin typeface="RobotoRegular"/>
                <a:cs typeface="RobotoRegular"/>
              </a:rPr>
              <a:t>bladder</a:t>
            </a:r>
            <a:r>
              <a:rPr sz="2950" spc="200" dirty="0">
                <a:latin typeface="RobotoRegular"/>
                <a:cs typeface="RobotoRegular"/>
              </a:rPr>
              <a:t> </a:t>
            </a:r>
            <a:r>
              <a:rPr sz="2950" spc="15" dirty="0">
                <a:latin typeface="RobotoRegular"/>
                <a:cs typeface="RobotoRegular"/>
              </a:rPr>
              <a:t>fullness.</a:t>
            </a:r>
            <a:endParaRPr sz="29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2748" y="485468"/>
            <a:ext cx="2356485" cy="4787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u="heavy" spc="20" dirty="0">
                <a:uFill>
                  <a:solidFill>
                    <a:srgbClr val="000000"/>
                  </a:solidFill>
                </a:uFill>
              </a:rPr>
              <a:t>Management:</a:t>
            </a:r>
            <a:endParaRPr sz="2950"/>
          </a:p>
        </p:txBody>
      </p:sp>
      <p:sp>
        <p:nvSpPr>
          <p:cNvPr id="3" name="object 3"/>
          <p:cNvSpPr txBox="1"/>
          <p:nvPr/>
        </p:nvSpPr>
        <p:spPr>
          <a:xfrm>
            <a:off x="332762" y="723498"/>
            <a:ext cx="9370060" cy="64611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75590" indent="-238125">
              <a:lnSpc>
                <a:spcPct val="100000"/>
              </a:lnSpc>
              <a:spcBef>
                <a:spcPts val="605"/>
              </a:spcBef>
              <a:buChar char="•"/>
              <a:tabLst>
                <a:tab pos="276225" algn="l"/>
              </a:tabLst>
            </a:pPr>
            <a:r>
              <a:rPr sz="2950" spc="-295" dirty="0">
                <a:latin typeface="RobotoRegular"/>
                <a:cs typeface="RobotoRegular"/>
              </a:rPr>
              <a:t>U</a:t>
            </a:r>
            <a:r>
              <a:rPr sz="7275" spc="-442" baseline="7445" dirty="0">
                <a:latin typeface="RobotoRegular"/>
                <a:cs typeface="RobotoRegular"/>
              </a:rPr>
              <a:t>.</a:t>
            </a:r>
            <a:r>
              <a:rPr sz="2950" spc="-295" dirty="0">
                <a:latin typeface="RobotoRegular"/>
                <a:cs typeface="RobotoRegular"/>
              </a:rPr>
              <a:t>se </a:t>
            </a:r>
            <a:r>
              <a:rPr sz="2950" spc="-15" dirty="0">
                <a:latin typeface="RobotoRegular"/>
                <a:cs typeface="RobotoRegular"/>
              </a:rPr>
              <a:t>of </a:t>
            </a:r>
            <a:r>
              <a:rPr sz="2950" spc="10" dirty="0">
                <a:latin typeface="RobotoRegular"/>
                <a:cs typeface="RobotoRegular"/>
              </a:rPr>
              <a:t>continuous, </a:t>
            </a:r>
            <a:r>
              <a:rPr sz="2950" spc="15" dirty="0">
                <a:latin typeface="RobotoRegular"/>
                <a:cs typeface="RobotoRegular"/>
              </a:rPr>
              <a:t>intermittent </a:t>
            </a:r>
            <a:r>
              <a:rPr sz="2950" spc="-15" dirty="0">
                <a:latin typeface="RobotoRegular"/>
                <a:cs typeface="RobotoRegular"/>
              </a:rPr>
              <a:t>or </a:t>
            </a:r>
            <a:r>
              <a:rPr sz="2950" spc="15" dirty="0">
                <a:latin typeface="RobotoRegular"/>
                <a:cs typeface="RobotoRegular"/>
              </a:rPr>
              <a:t>self</a:t>
            </a:r>
            <a:r>
              <a:rPr sz="2950" spc="-25" dirty="0">
                <a:latin typeface="RobotoRegular"/>
                <a:cs typeface="RobotoRegular"/>
              </a:rPr>
              <a:t> </a:t>
            </a:r>
            <a:r>
              <a:rPr sz="2950" spc="10" dirty="0">
                <a:latin typeface="RobotoRegular"/>
                <a:cs typeface="RobotoRegular"/>
              </a:rPr>
              <a:t>catheterization.</a:t>
            </a:r>
            <a:endParaRPr sz="2950">
              <a:latin typeface="RobotoRegular"/>
              <a:cs typeface="RobotoRegular"/>
            </a:endParaRPr>
          </a:p>
          <a:p>
            <a:pPr marL="275590" indent="-238125">
              <a:lnSpc>
                <a:spcPct val="100000"/>
              </a:lnSpc>
              <a:spcBef>
                <a:spcPts val="340"/>
              </a:spcBef>
              <a:buChar char="•"/>
              <a:tabLst>
                <a:tab pos="276225" algn="l"/>
              </a:tabLst>
            </a:pPr>
            <a:r>
              <a:rPr sz="2950" spc="30" dirty="0">
                <a:latin typeface="RobotoRegular"/>
                <a:cs typeface="RobotoRegular"/>
              </a:rPr>
              <a:t>Use </a:t>
            </a:r>
            <a:r>
              <a:rPr sz="2950" spc="-15" dirty="0">
                <a:latin typeface="RobotoRegular"/>
                <a:cs typeface="RobotoRegular"/>
              </a:rPr>
              <a:t>of </a:t>
            </a:r>
            <a:r>
              <a:rPr sz="2950" spc="25" dirty="0">
                <a:latin typeface="RobotoRegular"/>
                <a:cs typeface="RobotoRegular"/>
              </a:rPr>
              <a:t>an </a:t>
            </a:r>
            <a:r>
              <a:rPr sz="2950" dirty="0">
                <a:latin typeface="RobotoRegular"/>
                <a:cs typeface="RobotoRegular"/>
              </a:rPr>
              <a:t>external </a:t>
            </a:r>
            <a:r>
              <a:rPr sz="2950" spc="-10" dirty="0">
                <a:latin typeface="RobotoRegular"/>
                <a:cs typeface="RobotoRegular"/>
              </a:rPr>
              <a:t>condom </a:t>
            </a:r>
            <a:r>
              <a:rPr sz="2950" spc="15" dirty="0">
                <a:latin typeface="RobotoRegular"/>
                <a:cs typeface="RobotoRegular"/>
              </a:rPr>
              <a:t>type</a:t>
            </a:r>
            <a:r>
              <a:rPr sz="2950" spc="180" dirty="0">
                <a:latin typeface="RobotoRegular"/>
                <a:cs typeface="RobotoRegular"/>
              </a:rPr>
              <a:t> </a:t>
            </a:r>
            <a:r>
              <a:rPr sz="2950" spc="10" dirty="0">
                <a:latin typeface="RobotoRegular"/>
                <a:cs typeface="RobotoRegular"/>
              </a:rPr>
              <a:t>catheter</a:t>
            </a:r>
            <a:endParaRPr sz="2950">
              <a:latin typeface="RobotoRegular"/>
              <a:cs typeface="RobotoRegular"/>
            </a:endParaRPr>
          </a:p>
          <a:p>
            <a:pPr marL="275590" indent="-238125">
              <a:lnSpc>
                <a:spcPct val="100000"/>
              </a:lnSpc>
              <a:spcBef>
                <a:spcPts val="720"/>
              </a:spcBef>
              <a:buChar char="•"/>
              <a:tabLst>
                <a:tab pos="276225" algn="l"/>
              </a:tabLst>
            </a:pPr>
            <a:r>
              <a:rPr sz="2950" spc="15" dirty="0">
                <a:latin typeface="RobotoRegular"/>
                <a:cs typeface="RobotoRegular"/>
              </a:rPr>
              <a:t>A </a:t>
            </a:r>
            <a:r>
              <a:rPr sz="2950" spc="10" dirty="0">
                <a:latin typeface="RobotoRegular"/>
                <a:cs typeface="RobotoRegular"/>
              </a:rPr>
              <a:t>low </a:t>
            </a:r>
            <a:r>
              <a:rPr sz="2950" spc="25" dirty="0">
                <a:latin typeface="RobotoRegular"/>
                <a:cs typeface="RobotoRegular"/>
              </a:rPr>
              <a:t>calcium </a:t>
            </a:r>
            <a:r>
              <a:rPr sz="2950" spc="5" dirty="0">
                <a:latin typeface="RobotoRegular"/>
                <a:cs typeface="RobotoRegular"/>
              </a:rPr>
              <a:t>diet </a:t>
            </a:r>
            <a:r>
              <a:rPr sz="2950" spc="15" dirty="0">
                <a:latin typeface="RobotoRegular"/>
                <a:cs typeface="RobotoRegular"/>
              </a:rPr>
              <a:t>to </a:t>
            </a:r>
            <a:r>
              <a:rPr sz="2950" spc="-5" dirty="0">
                <a:latin typeface="RobotoRegular"/>
                <a:cs typeface="RobotoRegular"/>
              </a:rPr>
              <a:t>prevent</a:t>
            </a:r>
            <a:r>
              <a:rPr sz="2950" spc="190" dirty="0">
                <a:latin typeface="RobotoRegular"/>
                <a:cs typeface="RobotoRegular"/>
              </a:rPr>
              <a:t> </a:t>
            </a:r>
            <a:r>
              <a:rPr sz="2950" spc="25" dirty="0">
                <a:latin typeface="RobotoRegular"/>
                <a:cs typeface="RobotoRegular"/>
              </a:rPr>
              <a:t>caliculi</a:t>
            </a:r>
            <a:endParaRPr sz="2950">
              <a:latin typeface="RobotoRegular"/>
              <a:cs typeface="RobotoRegular"/>
            </a:endParaRPr>
          </a:p>
          <a:p>
            <a:pPr marL="275590" indent="-238125">
              <a:lnSpc>
                <a:spcPct val="100000"/>
              </a:lnSpc>
              <a:spcBef>
                <a:spcPts val="715"/>
              </a:spcBef>
              <a:buChar char="•"/>
              <a:tabLst>
                <a:tab pos="276225" algn="l"/>
              </a:tabLst>
            </a:pPr>
            <a:r>
              <a:rPr sz="2950" spc="-10" dirty="0">
                <a:latin typeface="RobotoRegular"/>
                <a:cs typeface="RobotoRegular"/>
              </a:rPr>
              <a:t>Encourage </a:t>
            </a:r>
            <a:r>
              <a:rPr sz="2950" spc="25" dirty="0">
                <a:latin typeface="RobotoRegular"/>
                <a:cs typeface="RobotoRegular"/>
              </a:rPr>
              <a:t>mobility and</a:t>
            </a:r>
            <a:r>
              <a:rPr sz="2950" spc="65" dirty="0">
                <a:latin typeface="RobotoRegular"/>
                <a:cs typeface="RobotoRegular"/>
              </a:rPr>
              <a:t> </a:t>
            </a:r>
            <a:r>
              <a:rPr sz="2950" spc="25" dirty="0">
                <a:latin typeface="RobotoRegular"/>
                <a:cs typeface="RobotoRegular"/>
              </a:rPr>
              <a:t>ambulation</a:t>
            </a:r>
            <a:endParaRPr sz="2950">
              <a:latin typeface="RobotoRegular"/>
              <a:cs typeface="RobotoRegular"/>
            </a:endParaRPr>
          </a:p>
          <a:p>
            <a:pPr marL="275590" marR="741045" indent="-238125">
              <a:lnSpc>
                <a:spcPts val="3200"/>
              </a:lnSpc>
              <a:spcBef>
                <a:spcPts val="1110"/>
              </a:spcBef>
              <a:buChar char="•"/>
              <a:tabLst>
                <a:tab pos="276225" algn="l"/>
              </a:tabLst>
            </a:pPr>
            <a:r>
              <a:rPr sz="2950" spc="15" dirty="0">
                <a:latin typeface="RobotoRegular"/>
                <a:cs typeface="RobotoRegular"/>
              </a:rPr>
              <a:t>A </a:t>
            </a:r>
            <a:r>
              <a:rPr sz="2950" dirty="0">
                <a:latin typeface="RobotoRegular"/>
                <a:cs typeface="RobotoRegular"/>
              </a:rPr>
              <a:t>liberal </a:t>
            </a:r>
            <a:r>
              <a:rPr sz="2950" spc="30" dirty="0">
                <a:latin typeface="RobotoRegular"/>
                <a:cs typeface="RobotoRegular"/>
              </a:rPr>
              <a:t>intake </a:t>
            </a:r>
            <a:r>
              <a:rPr sz="2950" spc="-15" dirty="0">
                <a:latin typeface="RobotoRegular"/>
                <a:cs typeface="RobotoRegular"/>
              </a:rPr>
              <a:t>of </a:t>
            </a:r>
            <a:r>
              <a:rPr sz="2950" spc="15" dirty="0">
                <a:latin typeface="RobotoRegular"/>
                <a:cs typeface="RobotoRegular"/>
              </a:rPr>
              <a:t>ﬂuid to </a:t>
            </a:r>
            <a:r>
              <a:rPr sz="2950" spc="-5" dirty="0">
                <a:latin typeface="RobotoRegular"/>
                <a:cs typeface="RobotoRegular"/>
              </a:rPr>
              <a:t>reduce </a:t>
            </a:r>
            <a:r>
              <a:rPr sz="2950" spc="15" dirty="0">
                <a:latin typeface="RobotoRegular"/>
                <a:cs typeface="RobotoRegular"/>
              </a:rPr>
              <a:t>urinary bacterial  </a:t>
            </a:r>
            <a:r>
              <a:rPr sz="2950" spc="5" dirty="0">
                <a:latin typeface="RobotoRegular"/>
                <a:cs typeface="RobotoRegular"/>
              </a:rPr>
              <a:t>count, </a:t>
            </a:r>
            <a:r>
              <a:rPr sz="2950" spc="-5" dirty="0">
                <a:latin typeface="RobotoRegular"/>
                <a:cs typeface="RobotoRegular"/>
              </a:rPr>
              <a:t>reduce </a:t>
            </a:r>
            <a:r>
              <a:rPr sz="2950" spc="25" dirty="0">
                <a:latin typeface="RobotoRegular"/>
                <a:cs typeface="RobotoRegular"/>
              </a:rPr>
              <a:t>stasis, </a:t>
            </a:r>
            <a:r>
              <a:rPr sz="2950" dirty="0">
                <a:latin typeface="RobotoRegular"/>
                <a:cs typeface="RobotoRegular"/>
              </a:rPr>
              <a:t>decrease </a:t>
            </a:r>
            <a:r>
              <a:rPr sz="2950" spc="-5" dirty="0">
                <a:latin typeface="RobotoRegular"/>
                <a:cs typeface="RobotoRegular"/>
              </a:rPr>
              <a:t>concentration </a:t>
            </a:r>
            <a:r>
              <a:rPr sz="2950" spc="-15" dirty="0">
                <a:latin typeface="RobotoRegular"/>
                <a:cs typeface="RobotoRegular"/>
              </a:rPr>
              <a:t>of  </a:t>
            </a:r>
            <a:r>
              <a:rPr sz="2950" spc="25" dirty="0">
                <a:latin typeface="RobotoRegular"/>
                <a:cs typeface="RobotoRegular"/>
              </a:rPr>
              <a:t>calcium </a:t>
            </a:r>
            <a:r>
              <a:rPr sz="2950" spc="30" dirty="0">
                <a:latin typeface="RobotoRegular"/>
                <a:cs typeface="RobotoRegular"/>
              </a:rPr>
              <a:t>in </a:t>
            </a:r>
            <a:r>
              <a:rPr sz="2950" spc="20" dirty="0">
                <a:latin typeface="RobotoRegular"/>
                <a:cs typeface="RobotoRegular"/>
              </a:rPr>
              <a:t>urine </a:t>
            </a:r>
            <a:r>
              <a:rPr sz="2950" spc="25" dirty="0">
                <a:latin typeface="RobotoRegular"/>
                <a:cs typeface="RobotoRegular"/>
              </a:rPr>
              <a:t>and </a:t>
            </a:r>
            <a:r>
              <a:rPr sz="2950" spc="30" dirty="0">
                <a:latin typeface="RobotoRegular"/>
                <a:cs typeface="RobotoRegular"/>
              </a:rPr>
              <a:t>minimize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10" dirty="0">
                <a:latin typeface="RobotoRegular"/>
                <a:cs typeface="RobotoRegular"/>
              </a:rPr>
              <a:t>precipitation </a:t>
            </a:r>
            <a:r>
              <a:rPr sz="2950" spc="-15" dirty="0">
                <a:latin typeface="RobotoRegular"/>
                <a:cs typeface="RobotoRegular"/>
              </a:rPr>
              <a:t>of  </a:t>
            </a:r>
            <a:r>
              <a:rPr sz="2950" spc="15" dirty="0">
                <a:latin typeface="RobotoRegular"/>
                <a:cs typeface="RobotoRegular"/>
              </a:rPr>
              <a:t>urinary </a:t>
            </a:r>
            <a:r>
              <a:rPr sz="2950" spc="20" dirty="0">
                <a:latin typeface="RobotoRegular"/>
                <a:cs typeface="RobotoRegular"/>
              </a:rPr>
              <a:t>crystals </a:t>
            </a:r>
            <a:r>
              <a:rPr sz="2950" spc="15" dirty="0">
                <a:latin typeface="RobotoRegular"/>
                <a:cs typeface="RobotoRegular"/>
              </a:rPr>
              <a:t>&amp;</a:t>
            </a:r>
            <a:r>
              <a:rPr sz="2950" spc="130" dirty="0">
                <a:latin typeface="RobotoRegular"/>
                <a:cs typeface="RobotoRegular"/>
              </a:rPr>
              <a:t> </a:t>
            </a:r>
            <a:r>
              <a:rPr sz="2950" spc="5" dirty="0">
                <a:latin typeface="RobotoRegular"/>
                <a:cs typeface="RobotoRegular"/>
              </a:rPr>
              <a:t>stones.</a:t>
            </a:r>
            <a:endParaRPr sz="2950">
              <a:latin typeface="RobotoRegular"/>
              <a:cs typeface="RobotoRegular"/>
            </a:endParaRPr>
          </a:p>
          <a:p>
            <a:pPr marL="275590" marR="589280" indent="-238125">
              <a:lnSpc>
                <a:spcPts val="3200"/>
              </a:lnSpc>
              <a:spcBef>
                <a:spcPts val="1045"/>
              </a:spcBef>
              <a:buChar char="•"/>
              <a:tabLst>
                <a:tab pos="276225" algn="l"/>
              </a:tabLst>
            </a:pPr>
            <a:r>
              <a:rPr sz="2950" spc="15" dirty="0">
                <a:latin typeface="RobotoRegular"/>
                <a:cs typeface="RobotoRegular"/>
              </a:rPr>
              <a:t>A </a:t>
            </a:r>
            <a:r>
              <a:rPr sz="2950" spc="5" dirty="0">
                <a:latin typeface="RobotoRegular"/>
                <a:cs typeface="RobotoRegular"/>
              </a:rPr>
              <a:t>bladder retraining </a:t>
            </a:r>
            <a:r>
              <a:rPr sz="2950" spc="-15" dirty="0">
                <a:latin typeface="RobotoRegular"/>
                <a:cs typeface="RobotoRegular"/>
              </a:rPr>
              <a:t>program </a:t>
            </a:r>
            <a:r>
              <a:rPr sz="2950" spc="-20" dirty="0">
                <a:latin typeface="RobotoRegular"/>
                <a:cs typeface="RobotoRegular"/>
              </a:rPr>
              <a:t>for </a:t>
            </a:r>
            <a:r>
              <a:rPr sz="2950" spc="20" dirty="0">
                <a:latin typeface="RobotoRegular"/>
                <a:cs typeface="RobotoRegular"/>
              </a:rPr>
              <a:t>spastic </a:t>
            </a:r>
            <a:r>
              <a:rPr sz="2950" spc="5" dirty="0">
                <a:latin typeface="RobotoRegular"/>
                <a:cs typeface="RobotoRegular"/>
              </a:rPr>
              <a:t>bladder </a:t>
            </a:r>
            <a:r>
              <a:rPr sz="2950" spc="-15" dirty="0">
                <a:latin typeface="RobotoRegular"/>
                <a:cs typeface="RobotoRegular"/>
              </a:rPr>
              <a:t>or  </a:t>
            </a:r>
            <a:r>
              <a:rPr sz="2950" spc="20" dirty="0">
                <a:latin typeface="RobotoRegular"/>
                <a:cs typeface="RobotoRegular"/>
              </a:rPr>
              <a:t>urine </a:t>
            </a:r>
            <a:r>
              <a:rPr sz="2950" spc="5" dirty="0">
                <a:latin typeface="RobotoRegular"/>
                <a:cs typeface="RobotoRegular"/>
              </a:rPr>
              <a:t>retention. </a:t>
            </a:r>
            <a:r>
              <a:rPr sz="2950" spc="-5" dirty="0">
                <a:latin typeface="RobotoRegular"/>
                <a:cs typeface="RobotoRegular"/>
              </a:rPr>
              <a:t>Voiding </a:t>
            </a:r>
            <a:r>
              <a:rPr sz="2950" spc="10" dirty="0">
                <a:latin typeface="RobotoRegular"/>
                <a:cs typeface="RobotoRegular"/>
              </a:rPr>
              <a:t>schedule </a:t>
            </a:r>
            <a:r>
              <a:rPr sz="2950" spc="15" dirty="0">
                <a:latin typeface="RobotoRegular"/>
                <a:cs typeface="RobotoRegular"/>
              </a:rPr>
              <a:t>should </a:t>
            </a:r>
            <a:r>
              <a:rPr sz="2950" spc="5" dirty="0">
                <a:latin typeface="RobotoRegular"/>
                <a:cs typeface="RobotoRegular"/>
              </a:rPr>
              <a:t>be  </a:t>
            </a:r>
            <a:r>
              <a:rPr sz="2950" spc="15" dirty="0">
                <a:latin typeface="RobotoRegular"/>
                <a:cs typeface="RobotoRegular"/>
              </a:rPr>
              <a:t>established.</a:t>
            </a:r>
            <a:endParaRPr sz="2950">
              <a:latin typeface="RobotoRegular"/>
              <a:cs typeface="RobotoRegular"/>
            </a:endParaRPr>
          </a:p>
          <a:p>
            <a:pPr marL="275590" marR="144780" indent="-238125">
              <a:lnSpc>
                <a:spcPts val="3200"/>
              </a:lnSpc>
              <a:spcBef>
                <a:spcPts val="1045"/>
              </a:spcBef>
              <a:buChar char="•"/>
              <a:tabLst>
                <a:tab pos="276225" algn="l"/>
              </a:tabLst>
            </a:pPr>
            <a:r>
              <a:rPr sz="2950" spc="15" dirty="0">
                <a:latin typeface="RobotoRegular"/>
                <a:cs typeface="RobotoRegular"/>
              </a:rPr>
              <a:t>Double </a:t>
            </a:r>
            <a:r>
              <a:rPr sz="2950" dirty="0">
                <a:latin typeface="RobotoRegular"/>
                <a:cs typeface="RobotoRegular"/>
              </a:rPr>
              <a:t>void- after </a:t>
            </a:r>
            <a:r>
              <a:rPr sz="2950" spc="10" dirty="0">
                <a:latin typeface="RobotoRegular"/>
                <a:cs typeface="RobotoRegular"/>
              </a:rPr>
              <a:t>voiding </a:t>
            </a:r>
            <a:r>
              <a:rPr sz="2950" spc="15" dirty="0">
                <a:latin typeface="RobotoRegular"/>
                <a:cs typeface="RobotoRegular"/>
              </a:rPr>
              <a:t>patient should </a:t>
            </a:r>
            <a:r>
              <a:rPr sz="2950" spc="20" dirty="0">
                <a:latin typeface="RobotoRegular"/>
                <a:cs typeface="RobotoRegular"/>
              </a:rPr>
              <a:t>wait </a:t>
            </a:r>
            <a:r>
              <a:rPr sz="2950" spc="-15" dirty="0">
                <a:latin typeface="RobotoRegular"/>
                <a:cs typeface="RobotoRegular"/>
              </a:rPr>
              <a:t>1-2 </a:t>
            </a:r>
            <a:r>
              <a:rPr sz="2950" spc="40" dirty="0">
                <a:latin typeface="RobotoRegular"/>
                <a:cs typeface="RobotoRegular"/>
              </a:rPr>
              <a:t>min  </a:t>
            </a:r>
            <a:r>
              <a:rPr sz="2950" spc="25" dirty="0">
                <a:latin typeface="RobotoRegular"/>
                <a:cs typeface="RobotoRegular"/>
              </a:rPr>
              <a:t>and </a:t>
            </a:r>
            <a:r>
              <a:rPr sz="2950" spc="15" dirty="0">
                <a:latin typeface="RobotoRegular"/>
                <a:cs typeface="RobotoRegular"/>
              </a:rPr>
              <a:t>attempt to </a:t>
            </a:r>
            <a:r>
              <a:rPr sz="2950" spc="5" dirty="0">
                <a:latin typeface="RobotoRegular"/>
                <a:cs typeface="RobotoRegular"/>
              </a:rPr>
              <a:t>void </a:t>
            </a:r>
            <a:r>
              <a:rPr sz="2950" spc="30" dirty="0">
                <a:latin typeface="RobotoRegular"/>
                <a:cs typeface="RobotoRegular"/>
              </a:rPr>
              <a:t>again </a:t>
            </a:r>
            <a:r>
              <a:rPr sz="2950" spc="15" dirty="0">
                <a:latin typeface="RobotoRegular"/>
                <a:cs typeface="RobotoRegular"/>
              </a:rPr>
              <a:t>so </a:t>
            </a:r>
            <a:r>
              <a:rPr sz="2950" spc="25" dirty="0">
                <a:latin typeface="RobotoRegular"/>
                <a:cs typeface="RobotoRegular"/>
              </a:rPr>
              <a:t>as </a:t>
            </a:r>
            <a:r>
              <a:rPr sz="2950" spc="15" dirty="0">
                <a:latin typeface="RobotoRegular"/>
                <a:cs typeface="RobotoRegular"/>
              </a:rPr>
              <a:t>to </a:t>
            </a:r>
            <a:r>
              <a:rPr sz="2950" spc="10" dirty="0">
                <a:latin typeface="RobotoRegular"/>
                <a:cs typeface="RobotoRegular"/>
              </a:rPr>
              <a:t>empty</a:t>
            </a:r>
            <a:r>
              <a:rPr sz="2950" spc="100" dirty="0">
                <a:latin typeface="RobotoRegular"/>
                <a:cs typeface="RobotoRegular"/>
              </a:rPr>
              <a:t> </a:t>
            </a:r>
            <a:r>
              <a:rPr sz="2950" spc="-25" dirty="0">
                <a:latin typeface="RobotoRegular"/>
                <a:cs typeface="RobotoRegular"/>
              </a:rPr>
              <a:t>bladder.</a:t>
            </a:r>
            <a:endParaRPr sz="29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5" y="703175"/>
            <a:ext cx="1879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052" y="1491885"/>
            <a:ext cx="8778240" cy="231521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5080" indent="-252095">
              <a:lnSpc>
                <a:spcPts val="3310"/>
              </a:lnSpc>
              <a:spcBef>
                <a:spcPts val="535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Parasympathomimetic </a:t>
            </a:r>
            <a:r>
              <a:rPr sz="3050" spc="5" dirty="0">
                <a:latin typeface="RobotoRegular"/>
                <a:cs typeface="RobotoRegular"/>
              </a:rPr>
              <a:t>drugs </a:t>
            </a:r>
            <a:r>
              <a:rPr sz="3050" spc="15" dirty="0">
                <a:latin typeface="RobotoRegular"/>
                <a:cs typeface="RobotoRegular"/>
              </a:rPr>
              <a:t>e.g. </a:t>
            </a:r>
            <a:r>
              <a:rPr sz="3050" spc="10" dirty="0">
                <a:latin typeface="RobotoRegular"/>
                <a:cs typeface="RobotoRegular"/>
              </a:rPr>
              <a:t>bethanecol  </a:t>
            </a:r>
            <a:r>
              <a:rPr sz="3050" spc="25" dirty="0">
                <a:latin typeface="RobotoRegular"/>
                <a:cs typeface="RobotoRegular"/>
              </a:rPr>
              <a:t>may </a:t>
            </a:r>
            <a:r>
              <a:rPr sz="3050" spc="10" dirty="0">
                <a:latin typeface="RobotoRegular"/>
                <a:cs typeface="RobotoRegular"/>
              </a:rPr>
              <a:t>help </a:t>
            </a:r>
            <a:r>
              <a:rPr sz="3050" dirty="0">
                <a:latin typeface="RobotoRegular"/>
                <a:cs typeface="RobotoRegular"/>
              </a:rPr>
              <a:t>increase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5" dirty="0">
                <a:latin typeface="RobotoRegular"/>
                <a:cs typeface="RobotoRegular"/>
              </a:rPr>
              <a:t>contraction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5" dirty="0">
                <a:latin typeface="RobotoRegular"/>
                <a:cs typeface="RobotoRegular"/>
              </a:rPr>
              <a:t>detrusor  </a:t>
            </a:r>
            <a:r>
              <a:rPr sz="3050" spc="20" dirty="0">
                <a:latin typeface="RobotoRegular"/>
                <a:cs typeface="RobotoRegular"/>
              </a:rPr>
              <a:t>muscle.</a:t>
            </a:r>
            <a:endParaRPr sz="3050">
              <a:latin typeface="RobotoRegular"/>
              <a:cs typeface="RobotoRegular"/>
            </a:endParaRPr>
          </a:p>
          <a:p>
            <a:pPr marL="264160" marR="736600" indent="-252095">
              <a:lnSpc>
                <a:spcPts val="3310"/>
              </a:lnSpc>
              <a:spcBef>
                <a:spcPts val="1090"/>
              </a:spcBef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Surgery </a:t>
            </a:r>
            <a:r>
              <a:rPr sz="3050" spc="25" dirty="0">
                <a:latin typeface="RobotoRegular"/>
                <a:cs typeface="RobotoRegular"/>
              </a:rPr>
              <a:t>may </a:t>
            </a:r>
            <a:r>
              <a:rPr sz="3050" spc="35" dirty="0">
                <a:latin typeface="RobotoRegular"/>
                <a:cs typeface="RobotoRegular"/>
              </a:rPr>
              <a:t>be </a:t>
            </a:r>
            <a:r>
              <a:rPr sz="3050" spc="10" dirty="0">
                <a:latin typeface="RobotoRegular"/>
                <a:cs typeface="RobotoRegular"/>
              </a:rPr>
              <a:t>done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0" dirty="0">
                <a:latin typeface="RobotoRegular"/>
                <a:cs typeface="RobotoRegular"/>
              </a:rPr>
              <a:t>correct </a:t>
            </a:r>
            <a:r>
              <a:rPr sz="3050" spc="25" dirty="0">
                <a:latin typeface="RobotoRegular"/>
                <a:cs typeface="RobotoRegular"/>
              </a:rPr>
              <a:t>bladder</a:t>
            </a:r>
            <a:r>
              <a:rPr sz="3050" spc="-10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neck  </a:t>
            </a:r>
            <a:r>
              <a:rPr sz="3050" spc="-15" dirty="0">
                <a:latin typeface="RobotoRegular"/>
                <a:cs typeface="RobotoRegular"/>
              </a:rPr>
              <a:t>contractures.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3236" y="400388"/>
            <a:ext cx="451612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u="heavy" spc="-5" dirty="0">
                <a:uFill>
                  <a:solidFill>
                    <a:srgbClr val="000000"/>
                  </a:solidFill>
                </a:uFill>
              </a:rPr>
              <a:t>URINARY </a:t>
            </a:r>
            <a:r>
              <a:rPr sz="3050" u="heavy" spc="20" dirty="0">
                <a:uFill>
                  <a:solidFill>
                    <a:srgbClr val="000000"/>
                  </a:solidFill>
                </a:uFill>
              </a:rPr>
              <a:t>INCONTINENCE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96052" y="736233"/>
            <a:ext cx="8825230" cy="547751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201930" marR="46990" indent="-201930">
              <a:lnSpc>
                <a:spcPct val="86100"/>
              </a:lnSpc>
              <a:spcBef>
                <a:spcPts val="905"/>
              </a:spcBef>
              <a:buSzPct val="62886"/>
              <a:buChar char="•"/>
              <a:tabLst>
                <a:tab pos="201930" algn="l"/>
              </a:tabLst>
            </a:pPr>
            <a:r>
              <a:rPr sz="7275" spc="-367" baseline="2863" dirty="0">
                <a:latin typeface="RobotoRegular"/>
                <a:cs typeface="RobotoRegular"/>
              </a:rPr>
              <a:t>.</a:t>
            </a:r>
            <a:r>
              <a:rPr sz="3050" spc="-245" dirty="0">
                <a:latin typeface="RobotoRegular"/>
                <a:cs typeface="RobotoRegular"/>
              </a:rPr>
              <a:t>It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15" dirty="0">
                <a:latin typeface="RobotoRegular"/>
                <a:cs typeface="RobotoRegular"/>
              </a:rPr>
              <a:t>a condition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15" dirty="0">
                <a:latin typeface="RobotoRegular"/>
                <a:cs typeface="RobotoRegular"/>
              </a:rPr>
              <a:t>which </a:t>
            </a:r>
            <a:r>
              <a:rPr sz="3050" spc="-5" dirty="0">
                <a:latin typeface="RobotoRegular"/>
                <a:cs typeface="RobotoRegular"/>
              </a:rPr>
              <a:t>there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dirty="0">
                <a:latin typeface="RobotoRegular"/>
                <a:cs typeface="RobotoRegular"/>
              </a:rPr>
              <a:t>involuntary  </a:t>
            </a:r>
            <a:r>
              <a:rPr sz="3050" spc="20" dirty="0">
                <a:latin typeface="RobotoRegular"/>
                <a:cs typeface="RobotoRegular"/>
              </a:rPr>
              <a:t>voiding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5" dirty="0">
                <a:latin typeface="RobotoRegular"/>
                <a:cs typeface="RobotoRegular"/>
              </a:rPr>
              <a:t>urine </a:t>
            </a:r>
            <a:r>
              <a:rPr sz="3050" spc="-10" dirty="0">
                <a:latin typeface="RobotoRegular"/>
                <a:cs typeface="RobotoRegular"/>
              </a:rPr>
              <a:t>that </a:t>
            </a:r>
            <a:r>
              <a:rPr sz="3050" spc="40" dirty="0">
                <a:latin typeface="RobotoRegular"/>
                <a:cs typeface="RobotoRegular"/>
              </a:rPr>
              <a:t>becomes </a:t>
            </a:r>
            <a:r>
              <a:rPr sz="3050" spc="15" dirty="0">
                <a:latin typeface="RobotoRegular"/>
                <a:cs typeface="RobotoRegular"/>
              </a:rPr>
              <a:t>a </a:t>
            </a:r>
            <a:r>
              <a:rPr sz="3050" spc="10" dirty="0">
                <a:latin typeface="RobotoRegular"/>
                <a:cs typeface="RobotoRegular"/>
              </a:rPr>
              <a:t>social </a:t>
            </a:r>
            <a:r>
              <a:rPr sz="3050" spc="15" dirty="0">
                <a:latin typeface="RobotoRegular"/>
                <a:cs typeface="RobotoRegular"/>
              </a:rPr>
              <a:t>or </a:t>
            </a:r>
            <a:r>
              <a:rPr sz="3050" spc="5" dirty="0">
                <a:latin typeface="RobotoRegular"/>
                <a:cs typeface="RobotoRegular"/>
              </a:rPr>
              <a:t>hygiene  </a:t>
            </a:r>
            <a:r>
              <a:rPr sz="3050" spc="25" dirty="0">
                <a:latin typeface="RobotoRegular"/>
                <a:cs typeface="RobotoRegular"/>
              </a:rPr>
              <a:t>problem.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50"/>
              </a:spcBef>
              <a:buChar char="•"/>
              <a:tabLst>
                <a:tab pos="264795" algn="l"/>
              </a:tabLst>
            </a:pPr>
            <a:r>
              <a:rPr sz="3050" spc="30" dirty="0">
                <a:latin typeface="RobotoRegular"/>
                <a:cs typeface="RobotoRegular"/>
              </a:rPr>
              <a:t>It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15" dirty="0">
                <a:latin typeface="RobotoRegular"/>
                <a:cs typeface="RobotoRegular"/>
              </a:rPr>
              <a:t>a symptom of </a:t>
            </a:r>
            <a:r>
              <a:rPr sz="3050" spc="10" dirty="0">
                <a:latin typeface="RobotoRegular"/>
                <a:cs typeface="RobotoRegular"/>
              </a:rPr>
              <a:t>many </a:t>
            </a:r>
            <a:r>
              <a:rPr sz="3050" spc="15" dirty="0">
                <a:latin typeface="RobotoRegular"/>
                <a:cs typeface="RobotoRegular"/>
              </a:rPr>
              <a:t>possible</a:t>
            </a:r>
            <a:r>
              <a:rPr sz="3050" spc="-30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disorders.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145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The </a:t>
            </a:r>
            <a:r>
              <a:rPr sz="3050" dirty="0">
                <a:latin typeface="RobotoRegular"/>
                <a:cs typeface="RobotoRegular"/>
              </a:rPr>
              <a:t>external </a:t>
            </a:r>
            <a:r>
              <a:rPr sz="3050" spc="5" dirty="0">
                <a:latin typeface="RobotoRegular"/>
                <a:cs typeface="RobotoRegular"/>
              </a:rPr>
              <a:t>sphincter </a:t>
            </a:r>
            <a:r>
              <a:rPr sz="3050" spc="-10" dirty="0">
                <a:latin typeface="RobotoRegular"/>
                <a:cs typeface="RobotoRegular"/>
              </a:rPr>
              <a:t>contracts </a:t>
            </a:r>
            <a:r>
              <a:rPr sz="3050" spc="5" dirty="0">
                <a:latin typeface="RobotoRegular"/>
                <a:cs typeface="RobotoRegular"/>
              </a:rPr>
              <a:t>creating </a:t>
            </a:r>
            <a:r>
              <a:rPr sz="3050" spc="20" dirty="0">
                <a:latin typeface="RobotoRegular"/>
                <a:cs typeface="RobotoRegular"/>
              </a:rPr>
              <a:t>positive  </a:t>
            </a:r>
            <a:r>
              <a:rPr sz="3050" spc="-10" dirty="0">
                <a:latin typeface="RobotoRegular"/>
                <a:cs typeface="RobotoRegular"/>
              </a:rPr>
              <a:t>pressure that ensures </a:t>
            </a:r>
            <a:r>
              <a:rPr sz="3050" spc="-15" dirty="0">
                <a:latin typeface="RobotoRegular"/>
                <a:cs typeface="RobotoRegular"/>
              </a:rPr>
              <a:t>urine </a:t>
            </a:r>
            <a:r>
              <a:rPr sz="3050" spc="25" dirty="0">
                <a:latin typeface="RobotoRegular"/>
                <a:cs typeface="RobotoRegular"/>
              </a:rPr>
              <a:t>does </a:t>
            </a:r>
            <a:r>
              <a:rPr sz="3050" spc="-5" dirty="0">
                <a:latin typeface="RobotoRegular"/>
                <a:cs typeface="RobotoRegular"/>
              </a:rPr>
              <a:t>not </a:t>
            </a:r>
            <a:r>
              <a:rPr sz="3050" spc="25" dirty="0">
                <a:latin typeface="RobotoRegular"/>
                <a:cs typeface="RobotoRegular"/>
              </a:rPr>
              <a:t>ﬂow</a:t>
            </a:r>
            <a:r>
              <a:rPr sz="3050" spc="15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out.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305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Types </a:t>
            </a:r>
            <a:r>
              <a:rPr sz="3050" u="heavy" spc="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of</a:t>
            </a:r>
            <a:r>
              <a:rPr sz="305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305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incontinence:</a:t>
            </a:r>
            <a:endParaRPr sz="3050">
              <a:latin typeface="RobotoRegular"/>
              <a:cs typeface="RobotoRegular"/>
            </a:endParaRPr>
          </a:p>
          <a:p>
            <a:pPr marL="572135" marR="118110" indent="-560070">
              <a:lnSpc>
                <a:spcPts val="3310"/>
              </a:lnSpc>
              <a:spcBef>
                <a:spcPts val="1150"/>
              </a:spcBef>
              <a:tabLst>
                <a:tab pos="572135" algn="l"/>
                <a:tab pos="5175885" algn="l"/>
              </a:tabLst>
            </a:pPr>
            <a:r>
              <a:rPr sz="4575" spc="37" baseline="2732" dirty="0">
                <a:solidFill>
                  <a:srgbClr val="FF0000"/>
                </a:solidFill>
                <a:latin typeface="RobotoRegular"/>
                <a:cs typeface="RobotoRegular"/>
              </a:rPr>
              <a:t>1.	</a:t>
            </a:r>
            <a:r>
              <a:rPr sz="3050" spc="5" dirty="0">
                <a:latin typeface="RobotoRegular"/>
                <a:cs typeface="RobotoRegular"/>
              </a:rPr>
              <a:t>Stress incontinence: </a:t>
            </a:r>
            <a:r>
              <a:rPr sz="3050" spc="20" dirty="0">
                <a:latin typeface="RobotoRegular"/>
                <a:cs typeface="RobotoRegular"/>
              </a:rPr>
              <a:t>it is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dirty="0">
                <a:latin typeface="RobotoRegular"/>
                <a:cs typeface="RobotoRegular"/>
              </a:rPr>
              <a:t>involuntary </a:t>
            </a:r>
            <a:r>
              <a:rPr sz="3050" spc="5" dirty="0">
                <a:latin typeface="RobotoRegular"/>
                <a:cs typeface="RobotoRegular"/>
              </a:rPr>
              <a:t>loss </a:t>
            </a:r>
            <a:r>
              <a:rPr sz="3050" spc="15" dirty="0">
                <a:latin typeface="RobotoRegular"/>
                <a:cs typeface="RobotoRegular"/>
              </a:rPr>
              <a:t>of  </a:t>
            </a:r>
            <a:r>
              <a:rPr sz="3050" spc="-15" dirty="0">
                <a:latin typeface="RobotoRegular"/>
                <a:cs typeface="RobotoRegular"/>
              </a:rPr>
              <a:t>urine </a:t>
            </a:r>
            <a:r>
              <a:rPr sz="3050" spc="-5" dirty="0">
                <a:latin typeface="RobotoRegular"/>
                <a:cs typeface="RobotoRegular"/>
              </a:rPr>
              <a:t>through </a:t>
            </a:r>
            <a:r>
              <a:rPr sz="3050" spc="5" dirty="0">
                <a:latin typeface="RobotoRegular"/>
                <a:cs typeface="RobotoRegular"/>
              </a:rPr>
              <a:t>an intact </a:t>
            </a:r>
            <a:r>
              <a:rPr sz="3050" spc="-30" dirty="0">
                <a:latin typeface="RobotoRegular"/>
                <a:cs typeface="RobotoRegular"/>
              </a:rPr>
              <a:t>urethra </a:t>
            </a:r>
            <a:r>
              <a:rPr sz="3050" dirty="0">
                <a:latin typeface="RobotoRegular"/>
                <a:cs typeface="RobotoRegular"/>
              </a:rPr>
              <a:t>as </a:t>
            </a:r>
            <a:r>
              <a:rPr sz="3050" spc="15" dirty="0">
                <a:latin typeface="RobotoRegular"/>
                <a:cs typeface="RobotoRegular"/>
              </a:rPr>
              <a:t>a </a:t>
            </a:r>
            <a:r>
              <a:rPr sz="3050" spc="-5" dirty="0">
                <a:latin typeface="RobotoRegular"/>
                <a:cs typeface="RobotoRegular"/>
              </a:rPr>
              <a:t>result </a:t>
            </a:r>
            <a:r>
              <a:rPr sz="3050" spc="15" dirty="0">
                <a:latin typeface="RobotoRegular"/>
                <a:cs typeface="RobotoRegular"/>
              </a:rPr>
              <a:t>of  </a:t>
            </a:r>
            <a:r>
              <a:rPr sz="3050" spc="5" dirty="0">
                <a:latin typeface="RobotoRegular"/>
                <a:cs typeface="RobotoRegular"/>
              </a:rPr>
              <a:t>increased </a:t>
            </a:r>
            <a:r>
              <a:rPr sz="3050" spc="15" dirty="0">
                <a:latin typeface="RobotoRegular"/>
                <a:cs typeface="RobotoRegular"/>
              </a:rPr>
              <a:t>abdominal </a:t>
            </a:r>
            <a:r>
              <a:rPr sz="3050" spc="-10" dirty="0">
                <a:latin typeface="RobotoRegular"/>
                <a:cs typeface="RobotoRegular"/>
              </a:rPr>
              <a:t>pressure </a:t>
            </a:r>
            <a:r>
              <a:rPr sz="3050" spc="30" dirty="0">
                <a:latin typeface="RobotoRegular"/>
                <a:cs typeface="RobotoRegular"/>
              </a:rPr>
              <a:t>eg. </a:t>
            </a:r>
            <a:r>
              <a:rPr sz="3050" spc="5" dirty="0">
                <a:latin typeface="RobotoRegular"/>
                <a:cs typeface="RobotoRegular"/>
              </a:rPr>
              <a:t>Coughing,  </a:t>
            </a:r>
            <a:r>
              <a:rPr sz="3050" spc="10" dirty="0">
                <a:latin typeface="RobotoRegular"/>
                <a:cs typeface="RobotoRegular"/>
              </a:rPr>
              <a:t>sneezing,</a:t>
            </a:r>
            <a:r>
              <a:rPr sz="3050" spc="7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loughing,</a:t>
            </a:r>
            <a:r>
              <a:rPr sz="3050" spc="7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lifting	</a:t>
            </a:r>
            <a:r>
              <a:rPr sz="3050" spc="5" dirty="0">
                <a:latin typeface="RobotoRegular"/>
                <a:cs typeface="RobotoRegular"/>
              </a:rPr>
              <a:t>an</a:t>
            </a:r>
            <a:r>
              <a:rPr sz="3050" spc="-40" dirty="0">
                <a:latin typeface="RobotoRegular"/>
                <a:cs typeface="RobotoRegular"/>
              </a:rPr>
              <a:t> </a:t>
            </a:r>
            <a:r>
              <a:rPr sz="3050" spc="30" dirty="0">
                <a:latin typeface="RobotoRegular"/>
                <a:cs typeface="RobotoRegular"/>
              </a:rPr>
              <a:t>objects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5" y="374326"/>
            <a:ext cx="5627370" cy="14224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805"/>
              </a:spcBef>
            </a:pPr>
            <a:r>
              <a:rPr spc="15" dirty="0"/>
              <a:t>Common </a:t>
            </a:r>
            <a:r>
              <a:rPr spc="-5" dirty="0"/>
              <a:t>location</a:t>
            </a:r>
            <a:r>
              <a:rPr spc="-130" dirty="0"/>
              <a:t> </a:t>
            </a:r>
            <a:r>
              <a:rPr spc="-10" dirty="0"/>
              <a:t>of  genitourinary</a:t>
            </a:r>
            <a:r>
              <a:rPr spc="20" dirty="0"/>
              <a:t> </a:t>
            </a:r>
            <a:r>
              <a:rPr spc="5" dirty="0"/>
              <a:t>pain.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4965" y="1992151"/>
            <a:ext cx="7987665" cy="45542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5080" indent="-252095">
              <a:lnSpc>
                <a:spcPts val="3310"/>
              </a:lnSpc>
              <a:spcBef>
                <a:spcPts val="535"/>
              </a:spcBef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Kidney---costovertebral </a:t>
            </a:r>
            <a:r>
              <a:rPr sz="3050" spc="10" dirty="0">
                <a:latin typeface="RobotoRegular"/>
                <a:cs typeface="RobotoRegular"/>
              </a:rPr>
              <a:t>angle. </a:t>
            </a:r>
            <a:r>
              <a:rPr sz="3050" spc="-5" dirty="0">
                <a:latin typeface="RobotoRegular"/>
                <a:cs typeface="RobotoRegular"/>
              </a:rPr>
              <a:t>May </a:t>
            </a:r>
            <a:r>
              <a:rPr sz="3050" spc="10" dirty="0">
                <a:latin typeface="RobotoRegular"/>
                <a:cs typeface="RobotoRegular"/>
              </a:rPr>
              <a:t>extend </a:t>
            </a:r>
            <a:r>
              <a:rPr sz="3050" spc="5" dirty="0">
                <a:latin typeface="RobotoRegular"/>
                <a:cs typeface="RobotoRegular"/>
              </a:rPr>
              <a:t>to 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5" dirty="0">
                <a:latin typeface="RobotoRegular"/>
                <a:cs typeface="RobotoRegular"/>
              </a:rPr>
              <a:t>umbilicus. </a:t>
            </a:r>
            <a:r>
              <a:rPr sz="3050" spc="20" dirty="0">
                <a:latin typeface="RobotoRegular"/>
                <a:cs typeface="RobotoRegular"/>
              </a:rPr>
              <a:t>Positive </a:t>
            </a:r>
            <a:r>
              <a:rPr sz="3050" spc="-20" dirty="0">
                <a:latin typeface="RobotoRegular"/>
                <a:cs typeface="RobotoRegular"/>
              </a:rPr>
              <a:t>murphy’s </a:t>
            </a:r>
            <a:r>
              <a:rPr sz="3050" spc="10" dirty="0">
                <a:latin typeface="RobotoRegular"/>
                <a:cs typeface="RobotoRegular"/>
              </a:rPr>
              <a:t>punch</a:t>
            </a:r>
            <a:r>
              <a:rPr sz="3050" spc="-3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sign</a:t>
            </a:r>
            <a:endParaRPr sz="3050">
              <a:latin typeface="RobotoRegular"/>
              <a:cs typeface="RobotoRegular"/>
            </a:endParaRPr>
          </a:p>
          <a:p>
            <a:pPr marL="264160" marR="851535" indent="-252095">
              <a:lnSpc>
                <a:spcPts val="3310"/>
              </a:lnSpc>
              <a:spcBef>
                <a:spcPts val="1095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Bladder– </a:t>
            </a:r>
            <a:r>
              <a:rPr sz="3050" spc="-10" dirty="0">
                <a:latin typeface="RobotoRegular"/>
                <a:cs typeface="RobotoRegular"/>
              </a:rPr>
              <a:t>suprapubic </a:t>
            </a:r>
            <a:r>
              <a:rPr sz="3050" spc="-5" dirty="0">
                <a:latin typeface="RobotoRegular"/>
                <a:cs typeface="RobotoRegular"/>
              </a:rPr>
              <a:t>area. </a:t>
            </a:r>
            <a:r>
              <a:rPr sz="3050" spc="25" dirty="0">
                <a:latin typeface="RobotoRegular"/>
                <a:cs typeface="RobotoRegular"/>
              </a:rPr>
              <a:t>Severe </a:t>
            </a:r>
            <a:r>
              <a:rPr sz="3050" spc="10" dirty="0">
                <a:latin typeface="RobotoRegular"/>
                <a:cs typeface="RobotoRegular"/>
              </a:rPr>
              <a:t>when  </a:t>
            </a:r>
            <a:r>
              <a:rPr sz="3050" spc="25" dirty="0">
                <a:latin typeface="RobotoRegular"/>
                <a:cs typeface="RobotoRegular"/>
              </a:rPr>
              <a:t>bladder </a:t>
            </a:r>
            <a:r>
              <a:rPr sz="3050" spc="20" dirty="0">
                <a:latin typeface="RobotoRegular"/>
                <a:cs typeface="RobotoRegular"/>
              </a:rPr>
              <a:t>is</a:t>
            </a:r>
            <a:r>
              <a:rPr sz="3050" spc="-10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full</a:t>
            </a:r>
            <a:endParaRPr sz="3050">
              <a:latin typeface="RobotoRegular"/>
              <a:cs typeface="RobotoRegular"/>
            </a:endParaRPr>
          </a:p>
          <a:p>
            <a:pPr marL="264160" marR="1228725" indent="-252095">
              <a:lnSpc>
                <a:spcPts val="3310"/>
              </a:lnSpc>
              <a:spcBef>
                <a:spcPts val="1090"/>
              </a:spcBef>
              <a:buChar char="•"/>
              <a:tabLst>
                <a:tab pos="264795" algn="l"/>
              </a:tabLst>
            </a:pPr>
            <a:r>
              <a:rPr sz="3050" spc="-20" dirty="0">
                <a:latin typeface="RobotoRegular"/>
                <a:cs typeface="RobotoRegular"/>
              </a:rPr>
              <a:t>Ureteral </a:t>
            </a:r>
            <a:r>
              <a:rPr sz="3050" spc="20" dirty="0">
                <a:latin typeface="RobotoRegular"/>
                <a:cs typeface="RobotoRegular"/>
              </a:rPr>
              <a:t>– </a:t>
            </a:r>
            <a:r>
              <a:rPr sz="3050" spc="10" dirty="0">
                <a:latin typeface="RobotoRegular"/>
                <a:cs typeface="RobotoRegular"/>
              </a:rPr>
              <a:t>costovertebral angle, </a:t>
            </a:r>
            <a:r>
              <a:rPr sz="3050" spc="20" dirty="0">
                <a:latin typeface="RobotoRegular"/>
                <a:cs typeface="RobotoRegular"/>
              </a:rPr>
              <a:t>lower  </a:t>
            </a:r>
            <a:r>
              <a:rPr sz="3050" spc="15" dirty="0">
                <a:latin typeface="RobotoRegular"/>
                <a:cs typeface="RobotoRegular"/>
              </a:rPr>
              <a:t>abdominal </a:t>
            </a:r>
            <a:r>
              <a:rPr sz="3050" spc="-5" dirty="0">
                <a:latin typeface="RobotoRegular"/>
                <a:cs typeface="RobotoRegular"/>
              </a:rPr>
              <a:t>area, </a:t>
            </a:r>
            <a:r>
              <a:rPr sz="3050" spc="5" dirty="0">
                <a:latin typeface="RobotoRegular"/>
                <a:cs typeface="RobotoRegular"/>
              </a:rPr>
              <a:t>testis </a:t>
            </a:r>
            <a:r>
              <a:rPr sz="3050" spc="15" dirty="0">
                <a:latin typeface="RobotoRegular"/>
                <a:cs typeface="RobotoRegular"/>
              </a:rPr>
              <a:t>or</a:t>
            </a:r>
            <a:r>
              <a:rPr sz="3050" spc="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labia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695"/>
              </a:spcBef>
              <a:buChar char="•"/>
              <a:tabLst>
                <a:tab pos="264795" algn="l"/>
              </a:tabLst>
            </a:pPr>
            <a:r>
              <a:rPr sz="3050" dirty="0">
                <a:latin typeface="RobotoRegular"/>
                <a:cs typeface="RobotoRegular"/>
              </a:rPr>
              <a:t>Prostatic </a:t>
            </a:r>
            <a:r>
              <a:rPr sz="3050" spc="5" dirty="0">
                <a:latin typeface="RobotoRegular"/>
                <a:cs typeface="RobotoRegular"/>
              </a:rPr>
              <a:t>–perineum </a:t>
            </a:r>
            <a:r>
              <a:rPr sz="3050" spc="-10" dirty="0">
                <a:latin typeface="RobotoRegular"/>
                <a:cs typeface="RobotoRegular"/>
              </a:rPr>
              <a:t>and</a:t>
            </a:r>
            <a:r>
              <a:rPr sz="3050" spc="13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rectum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264795" algn="l"/>
              </a:tabLst>
            </a:pPr>
            <a:r>
              <a:rPr sz="3050" spc="-20" dirty="0">
                <a:latin typeface="RobotoRegular"/>
                <a:cs typeface="RobotoRegular"/>
              </a:rPr>
              <a:t>Urethral- </a:t>
            </a:r>
            <a:r>
              <a:rPr sz="3050" spc="25" dirty="0">
                <a:latin typeface="RobotoRegular"/>
                <a:cs typeface="RobotoRegular"/>
              </a:rPr>
              <a:t>male- </a:t>
            </a:r>
            <a:r>
              <a:rPr sz="3050" spc="5" dirty="0">
                <a:latin typeface="RobotoRegular"/>
                <a:cs typeface="RobotoRegular"/>
              </a:rPr>
              <a:t>along </a:t>
            </a:r>
            <a:r>
              <a:rPr sz="3050" spc="20" dirty="0">
                <a:latin typeface="RobotoRegular"/>
                <a:cs typeface="RobotoRegular"/>
              </a:rPr>
              <a:t>penis </a:t>
            </a:r>
            <a:r>
              <a:rPr sz="3050" spc="5" dirty="0">
                <a:latin typeface="RobotoRegular"/>
                <a:cs typeface="RobotoRegular"/>
              </a:rPr>
              <a:t>to</a:t>
            </a:r>
            <a:r>
              <a:rPr sz="3050" spc="7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meatus</a:t>
            </a:r>
            <a:endParaRPr sz="3050">
              <a:latin typeface="RobotoRegular"/>
              <a:cs typeface="RobotoRegular"/>
            </a:endParaRPr>
          </a:p>
          <a:p>
            <a:pPr marL="2363470">
              <a:lnSpc>
                <a:spcPct val="100000"/>
              </a:lnSpc>
              <a:spcBef>
                <a:spcPts val="745"/>
              </a:spcBef>
            </a:pPr>
            <a:r>
              <a:rPr sz="3050" spc="20" dirty="0">
                <a:latin typeface="RobotoRegular"/>
                <a:cs typeface="RobotoRegular"/>
              </a:rPr>
              <a:t>Female- </a:t>
            </a:r>
            <a:r>
              <a:rPr sz="3050" spc="-30" dirty="0">
                <a:latin typeface="RobotoRegular"/>
                <a:cs typeface="RobotoRegular"/>
              </a:rPr>
              <a:t>urethra </a:t>
            </a:r>
            <a:r>
              <a:rPr sz="3050" spc="5" dirty="0">
                <a:latin typeface="RobotoRegular"/>
                <a:cs typeface="RobotoRegular"/>
              </a:rPr>
              <a:t>to</a:t>
            </a:r>
            <a:r>
              <a:rPr sz="3050" spc="4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meatus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170" y="400388"/>
            <a:ext cx="924560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72135" algn="l"/>
              </a:tabLst>
            </a:pPr>
            <a:r>
              <a:rPr sz="4575" spc="37" baseline="2732" dirty="0">
                <a:solidFill>
                  <a:srgbClr val="FF0000"/>
                </a:solidFill>
              </a:rPr>
              <a:t>2.	</a:t>
            </a:r>
            <a:r>
              <a:rPr sz="3050" spc="5" dirty="0"/>
              <a:t>Urge incontinence</a:t>
            </a:r>
            <a:r>
              <a:rPr sz="3050" u="heavy" spc="5" dirty="0">
                <a:uFill>
                  <a:solidFill>
                    <a:srgbClr val="000000"/>
                  </a:solidFill>
                </a:uFill>
              </a:rPr>
              <a:t>:</a:t>
            </a:r>
            <a:r>
              <a:rPr sz="3050" spc="5" dirty="0"/>
              <a:t> </a:t>
            </a:r>
            <a:r>
              <a:rPr sz="3050" spc="-35" dirty="0"/>
              <a:t>it’s </a:t>
            </a:r>
            <a:r>
              <a:rPr sz="3050" spc="-10" dirty="0"/>
              <a:t>the </a:t>
            </a:r>
            <a:r>
              <a:rPr sz="3050" dirty="0"/>
              <a:t>involuntary </a:t>
            </a:r>
            <a:r>
              <a:rPr sz="3050" spc="5" dirty="0"/>
              <a:t>loss </a:t>
            </a:r>
            <a:r>
              <a:rPr sz="3050" spc="15" dirty="0"/>
              <a:t>of</a:t>
            </a:r>
            <a:r>
              <a:rPr sz="3050" spc="120" dirty="0"/>
              <a:t> </a:t>
            </a:r>
            <a:r>
              <a:rPr sz="3050" spc="-15" dirty="0"/>
              <a:t>urine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759565" y="596297"/>
            <a:ext cx="864997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275" spc="-37" baseline="-9736" dirty="0">
                <a:latin typeface="RobotoRegular"/>
                <a:cs typeface="RobotoRegular"/>
              </a:rPr>
              <a:t>.</a:t>
            </a:r>
            <a:r>
              <a:rPr sz="3050" spc="-25" dirty="0">
                <a:latin typeface="RobotoRegular"/>
                <a:cs typeface="RobotoRegular"/>
              </a:rPr>
              <a:t>associated </a:t>
            </a:r>
            <a:r>
              <a:rPr sz="3050" spc="15" dirty="0">
                <a:latin typeface="RobotoRegular"/>
                <a:cs typeface="RobotoRegular"/>
              </a:rPr>
              <a:t>with a </a:t>
            </a:r>
            <a:r>
              <a:rPr sz="3050" spc="-15" dirty="0">
                <a:latin typeface="RobotoRegular"/>
                <a:cs typeface="RobotoRegular"/>
              </a:rPr>
              <a:t>strong </a:t>
            </a:r>
            <a:r>
              <a:rPr sz="3050" spc="-5" dirty="0">
                <a:latin typeface="RobotoRegular"/>
                <a:cs typeface="RobotoRegular"/>
              </a:rPr>
              <a:t>urge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30" dirty="0">
                <a:latin typeface="RobotoRegular"/>
                <a:cs typeface="RobotoRegular"/>
              </a:rPr>
              <a:t>void </a:t>
            </a:r>
            <a:r>
              <a:rPr sz="3050" spc="-10" dirty="0">
                <a:latin typeface="RobotoRegular"/>
                <a:cs typeface="RobotoRegular"/>
              </a:rPr>
              <a:t>that</a:t>
            </a:r>
            <a:r>
              <a:rPr sz="3050" spc="6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cannot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170" y="1150432"/>
            <a:ext cx="9378950" cy="338391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572135">
              <a:lnSpc>
                <a:spcPct val="100000"/>
              </a:lnSpc>
              <a:spcBef>
                <a:spcPts val="840"/>
              </a:spcBef>
            </a:pPr>
            <a:r>
              <a:rPr sz="3050" spc="35" dirty="0">
                <a:latin typeface="RobotoRegular"/>
                <a:cs typeface="RobotoRegular"/>
              </a:rPr>
              <a:t>be</a:t>
            </a:r>
            <a:r>
              <a:rPr sz="3050" spc="2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suppressed.</a:t>
            </a:r>
            <a:endParaRPr sz="3050">
              <a:latin typeface="RobotoRegular"/>
              <a:cs typeface="RobotoRegular"/>
            </a:endParaRPr>
          </a:p>
          <a:p>
            <a:pPr marL="572135" marR="5080" indent="-560070">
              <a:lnSpc>
                <a:spcPts val="3310"/>
              </a:lnSpc>
              <a:spcBef>
                <a:spcPts val="1150"/>
              </a:spcBef>
              <a:buClr>
                <a:srgbClr val="FF0000"/>
              </a:buClr>
              <a:buAutoNum type="arabicPeriod" startAt="3"/>
              <a:tabLst>
                <a:tab pos="572135" algn="l"/>
                <a:tab pos="572770" algn="l"/>
              </a:tabLst>
            </a:pPr>
            <a:r>
              <a:rPr sz="3050" spc="15" dirty="0">
                <a:latin typeface="RobotoRegular"/>
                <a:cs typeface="RobotoRegular"/>
              </a:rPr>
              <a:t>Reﬂex/spastic </a:t>
            </a:r>
            <a:r>
              <a:rPr sz="3050" spc="5" dirty="0">
                <a:latin typeface="RobotoRegular"/>
                <a:cs typeface="RobotoRegular"/>
              </a:rPr>
              <a:t>incontinence</a:t>
            </a:r>
            <a:r>
              <a:rPr sz="305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:</a:t>
            </a:r>
            <a:r>
              <a:rPr sz="3050" spc="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involuntary </a:t>
            </a:r>
            <a:r>
              <a:rPr sz="3050" spc="5" dirty="0">
                <a:latin typeface="RobotoRegular"/>
                <a:cs typeface="RobotoRegular"/>
              </a:rPr>
              <a:t>loss </a:t>
            </a:r>
            <a:r>
              <a:rPr sz="3050" spc="15" dirty="0">
                <a:latin typeface="RobotoRegular"/>
                <a:cs typeface="RobotoRegular"/>
              </a:rPr>
              <a:t>of  </a:t>
            </a:r>
            <a:r>
              <a:rPr sz="3050" spc="-15" dirty="0">
                <a:latin typeface="RobotoRegular"/>
                <a:cs typeface="RobotoRegular"/>
              </a:rPr>
              <a:t>urine </a:t>
            </a:r>
            <a:r>
              <a:rPr sz="3050" spc="5" dirty="0">
                <a:latin typeface="RobotoRegular"/>
                <a:cs typeface="RobotoRegular"/>
              </a:rPr>
              <a:t>due to </a:t>
            </a:r>
            <a:r>
              <a:rPr sz="3050" spc="10" dirty="0">
                <a:latin typeface="RobotoRegular"/>
                <a:cs typeface="RobotoRegular"/>
              </a:rPr>
              <a:t>hyper </a:t>
            </a:r>
            <a:r>
              <a:rPr sz="3050" spc="15" dirty="0">
                <a:latin typeface="RobotoRegular"/>
                <a:cs typeface="RobotoRegular"/>
              </a:rPr>
              <a:t>reﬂexia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absence </a:t>
            </a:r>
            <a:r>
              <a:rPr sz="3050" spc="15" dirty="0">
                <a:latin typeface="RobotoRegular"/>
                <a:cs typeface="RobotoRegular"/>
              </a:rPr>
              <a:t>of  </a:t>
            </a:r>
            <a:r>
              <a:rPr sz="3050" dirty="0">
                <a:latin typeface="RobotoRegular"/>
                <a:cs typeface="RobotoRegular"/>
              </a:rPr>
              <a:t>normal </a:t>
            </a:r>
            <a:r>
              <a:rPr sz="3050" spc="-5" dirty="0">
                <a:latin typeface="RobotoRegular"/>
                <a:cs typeface="RobotoRegular"/>
              </a:rPr>
              <a:t>sensations usually </a:t>
            </a:r>
            <a:r>
              <a:rPr sz="3050" spc="5" dirty="0">
                <a:latin typeface="RobotoRegular"/>
                <a:cs typeface="RobotoRegular"/>
              </a:rPr>
              <a:t>associated </a:t>
            </a:r>
            <a:r>
              <a:rPr sz="3050" spc="15" dirty="0">
                <a:latin typeface="RobotoRegular"/>
                <a:cs typeface="RobotoRegular"/>
              </a:rPr>
              <a:t>with</a:t>
            </a:r>
            <a:r>
              <a:rPr sz="3050" spc="-40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voiding.</a:t>
            </a:r>
            <a:endParaRPr sz="3050">
              <a:latin typeface="RobotoRegular"/>
              <a:cs typeface="RobotoRegular"/>
            </a:endParaRPr>
          </a:p>
          <a:p>
            <a:pPr marL="572135" marR="937260" indent="-560070">
              <a:lnSpc>
                <a:spcPts val="3310"/>
              </a:lnSpc>
              <a:spcBef>
                <a:spcPts val="1085"/>
              </a:spcBef>
              <a:buClr>
                <a:srgbClr val="FF0000"/>
              </a:buClr>
              <a:buAutoNum type="arabicPeriod" startAt="3"/>
              <a:tabLst>
                <a:tab pos="572135" algn="l"/>
                <a:tab pos="572770" algn="l"/>
              </a:tabLst>
            </a:pPr>
            <a:r>
              <a:rPr sz="3050" spc="15" dirty="0">
                <a:latin typeface="RobotoRegular"/>
                <a:cs typeface="RobotoRegular"/>
              </a:rPr>
              <a:t>Overﬂow </a:t>
            </a:r>
            <a:r>
              <a:rPr sz="3050" spc="5" dirty="0">
                <a:latin typeface="RobotoRegular"/>
                <a:cs typeface="RobotoRegular"/>
              </a:rPr>
              <a:t>incontinence</a:t>
            </a:r>
            <a:r>
              <a:rPr sz="305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:</a:t>
            </a:r>
            <a:r>
              <a:rPr sz="3050" spc="5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dirty="0">
                <a:latin typeface="RobotoRegular"/>
                <a:cs typeface="RobotoRegular"/>
              </a:rPr>
              <a:t>involuntary </a:t>
            </a:r>
            <a:r>
              <a:rPr sz="3050" spc="5" dirty="0">
                <a:latin typeface="RobotoRegular"/>
                <a:cs typeface="RobotoRegular"/>
              </a:rPr>
              <a:t>loss </a:t>
            </a:r>
            <a:r>
              <a:rPr sz="3050" spc="15" dirty="0">
                <a:latin typeface="RobotoRegular"/>
                <a:cs typeface="RobotoRegular"/>
              </a:rPr>
              <a:t>of  </a:t>
            </a:r>
            <a:r>
              <a:rPr sz="3050" spc="-15" dirty="0">
                <a:latin typeface="RobotoRegular"/>
                <a:cs typeface="RobotoRegular"/>
              </a:rPr>
              <a:t>urine </a:t>
            </a:r>
            <a:r>
              <a:rPr sz="3050" spc="5" dirty="0">
                <a:latin typeface="RobotoRegular"/>
                <a:cs typeface="RobotoRegular"/>
              </a:rPr>
              <a:t>associated </a:t>
            </a:r>
            <a:r>
              <a:rPr sz="3050" spc="15" dirty="0">
                <a:latin typeface="RobotoRegular"/>
                <a:cs typeface="RobotoRegular"/>
              </a:rPr>
              <a:t>with </a:t>
            </a:r>
            <a:r>
              <a:rPr sz="3050" spc="10" dirty="0">
                <a:latin typeface="RobotoRegular"/>
                <a:cs typeface="RobotoRegular"/>
              </a:rPr>
              <a:t>overdistension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 bladder. </a:t>
            </a:r>
            <a:r>
              <a:rPr sz="3050" spc="20" dirty="0">
                <a:latin typeface="RobotoRegular"/>
                <a:cs typeface="RobotoRegular"/>
              </a:rPr>
              <a:t>Eg </a:t>
            </a:r>
            <a:r>
              <a:rPr sz="3050" spc="25" dirty="0">
                <a:latin typeface="RobotoRegular"/>
                <a:cs typeface="RobotoRegular"/>
              </a:rPr>
              <a:t>ﬂaccid</a:t>
            </a:r>
            <a:r>
              <a:rPr sz="3050" spc="35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bladder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5987" y="489946"/>
            <a:ext cx="8053705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32434" algn="l"/>
              </a:tabLst>
            </a:pPr>
            <a:r>
              <a:rPr sz="3750" spc="22" baseline="3333" dirty="0">
                <a:solidFill>
                  <a:srgbClr val="FF0000"/>
                </a:solidFill>
              </a:rPr>
              <a:t>5.	</a:t>
            </a:r>
            <a:r>
              <a:rPr sz="2500" spc="40" dirty="0"/>
              <a:t>Functional </a:t>
            </a:r>
            <a:r>
              <a:rPr sz="2500" spc="30" dirty="0"/>
              <a:t>incontinence</a:t>
            </a:r>
            <a:r>
              <a:rPr sz="2500" u="heavy" spc="30" dirty="0">
                <a:uFill>
                  <a:solidFill>
                    <a:srgbClr val="000000"/>
                  </a:solidFill>
                </a:uFill>
              </a:rPr>
              <a:t>:</a:t>
            </a:r>
            <a:r>
              <a:rPr sz="2500" spc="30" dirty="0"/>
              <a:t> </a:t>
            </a:r>
            <a:r>
              <a:rPr sz="2500" spc="10" dirty="0"/>
              <a:t>refers </a:t>
            </a:r>
            <a:r>
              <a:rPr sz="2500" spc="40" dirty="0"/>
              <a:t>to </a:t>
            </a:r>
            <a:r>
              <a:rPr sz="2500" spc="30" dirty="0"/>
              <a:t>those </a:t>
            </a:r>
            <a:r>
              <a:rPr sz="2500" spc="35" dirty="0"/>
              <a:t>instances</a:t>
            </a:r>
            <a:r>
              <a:rPr sz="2500" spc="160" dirty="0"/>
              <a:t> </a:t>
            </a:r>
            <a:r>
              <a:rPr sz="2500" spc="30" dirty="0"/>
              <a:t>in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759565" y="531927"/>
            <a:ext cx="7973059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275" baseline="-15463" dirty="0">
                <a:latin typeface="RobotoRegular"/>
                <a:cs typeface="RobotoRegular"/>
              </a:rPr>
              <a:t>. </a:t>
            </a:r>
            <a:r>
              <a:rPr sz="2500" spc="25" dirty="0">
                <a:latin typeface="RobotoRegular"/>
                <a:cs typeface="RobotoRegular"/>
              </a:rPr>
              <a:t>which </a:t>
            </a:r>
            <a:r>
              <a:rPr sz="2500" spc="10" dirty="0">
                <a:latin typeface="RobotoRegular"/>
                <a:cs typeface="RobotoRegular"/>
              </a:rPr>
              <a:t>lower </a:t>
            </a:r>
            <a:r>
              <a:rPr sz="2500" spc="40" dirty="0">
                <a:latin typeface="RobotoRegular"/>
                <a:cs typeface="RobotoRegular"/>
              </a:rPr>
              <a:t>urinary </a:t>
            </a:r>
            <a:r>
              <a:rPr sz="2500" spc="35" dirty="0">
                <a:latin typeface="RobotoRegular"/>
                <a:cs typeface="RobotoRegular"/>
              </a:rPr>
              <a:t>tract </a:t>
            </a:r>
            <a:r>
              <a:rPr sz="2500" spc="30" dirty="0">
                <a:latin typeface="RobotoRegular"/>
                <a:cs typeface="RobotoRegular"/>
              </a:rPr>
              <a:t>function is </a:t>
            </a:r>
            <a:r>
              <a:rPr sz="2500" spc="40" dirty="0">
                <a:latin typeface="RobotoRegular"/>
                <a:cs typeface="RobotoRegular"/>
              </a:rPr>
              <a:t>intact </a:t>
            </a:r>
            <a:r>
              <a:rPr sz="2500" spc="30" dirty="0">
                <a:latin typeface="RobotoRegular"/>
                <a:cs typeface="RobotoRegular"/>
              </a:rPr>
              <a:t>but</a:t>
            </a:r>
            <a:r>
              <a:rPr sz="2500" spc="-385" dirty="0">
                <a:latin typeface="RobotoRegular"/>
                <a:cs typeface="RobotoRegular"/>
              </a:rPr>
              <a:t> </a:t>
            </a:r>
            <a:r>
              <a:rPr sz="2500" spc="25" dirty="0">
                <a:latin typeface="RobotoRegular"/>
                <a:cs typeface="RobotoRegular"/>
              </a:rPr>
              <a:t>other</a:t>
            </a:r>
            <a:endParaRPr sz="250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5987" y="1161634"/>
            <a:ext cx="8587740" cy="558228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432434" marR="5080">
              <a:lnSpc>
                <a:spcPts val="2640"/>
              </a:lnSpc>
              <a:spcBef>
                <a:spcPts val="520"/>
              </a:spcBef>
            </a:pPr>
            <a:r>
              <a:rPr sz="2500" spc="30" dirty="0">
                <a:latin typeface="RobotoRegular"/>
                <a:cs typeface="RobotoRegular"/>
              </a:rPr>
              <a:t>factors </a:t>
            </a:r>
            <a:r>
              <a:rPr sz="2500" spc="5" dirty="0">
                <a:latin typeface="RobotoRegular"/>
                <a:cs typeface="RobotoRegular"/>
              </a:rPr>
              <a:t>e.g. </a:t>
            </a:r>
            <a:r>
              <a:rPr sz="2500" spc="30" dirty="0">
                <a:latin typeface="RobotoRegular"/>
                <a:cs typeface="RobotoRegular"/>
              </a:rPr>
              <a:t>cognitive impairment( </a:t>
            </a:r>
            <a:r>
              <a:rPr sz="2500" spc="15" dirty="0">
                <a:latin typeface="RobotoRegular"/>
                <a:cs typeface="RobotoRegular"/>
              </a:rPr>
              <a:t>Alzheimers </a:t>
            </a:r>
            <a:r>
              <a:rPr sz="2500" spc="25" dirty="0">
                <a:latin typeface="RobotoRegular"/>
                <a:cs typeface="RobotoRegular"/>
              </a:rPr>
              <a:t>dementia)  </a:t>
            </a:r>
            <a:r>
              <a:rPr sz="2500" spc="35" dirty="0">
                <a:latin typeface="RobotoRegular"/>
                <a:cs typeface="RobotoRegular"/>
              </a:rPr>
              <a:t>make </a:t>
            </a:r>
            <a:r>
              <a:rPr sz="2500" spc="30" dirty="0">
                <a:latin typeface="RobotoRegular"/>
                <a:cs typeface="RobotoRegular"/>
              </a:rPr>
              <a:t>it </a:t>
            </a:r>
            <a:r>
              <a:rPr sz="2500" spc="35" dirty="0">
                <a:latin typeface="RobotoRegular"/>
                <a:cs typeface="RobotoRegular"/>
              </a:rPr>
              <a:t>diﬃcult </a:t>
            </a:r>
            <a:r>
              <a:rPr sz="2500" spc="10" dirty="0">
                <a:latin typeface="RobotoRegular"/>
                <a:cs typeface="RobotoRegular"/>
              </a:rPr>
              <a:t>for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35" dirty="0">
                <a:latin typeface="RobotoRegular"/>
                <a:cs typeface="RobotoRegular"/>
              </a:rPr>
              <a:t>patient </a:t>
            </a:r>
            <a:r>
              <a:rPr sz="2500" spc="40" dirty="0">
                <a:latin typeface="RobotoRegular"/>
                <a:cs typeface="RobotoRegular"/>
              </a:rPr>
              <a:t>to </a:t>
            </a:r>
            <a:r>
              <a:rPr sz="2500" spc="30" dirty="0">
                <a:latin typeface="RobotoRegular"/>
                <a:cs typeface="RobotoRegular"/>
              </a:rPr>
              <a:t>identify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10" dirty="0">
                <a:latin typeface="RobotoRegular"/>
                <a:cs typeface="RobotoRegular"/>
              </a:rPr>
              <a:t>need </a:t>
            </a:r>
            <a:r>
              <a:rPr sz="2500" spc="40" dirty="0">
                <a:latin typeface="RobotoRegular"/>
                <a:cs typeface="RobotoRegular"/>
              </a:rPr>
              <a:t>to  </a:t>
            </a:r>
            <a:r>
              <a:rPr sz="2500" spc="15" dirty="0">
                <a:latin typeface="RobotoRegular"/>
                <a:cs typeface="RobotoRegular"/>
              </a:rPr>
              <a:t>void.</a:t>
            </a:r>
            <a:endParaRPr sz="2500">
              <a:latin typeface="RobotoRegular"/>
              <a:cs typeface="RobotoRegular"/>
            </a:endParaRPr>
          </a:p>
          <a:p>
            <a:pPr marL="432434" marR="99060" indent="-420370">
              <a:lnSpc>
                <a:spcPts val="2640"/>
              </a:lnSpc>
              <a:spcBef>
                <a:spcPts val="919"/>
              </a:spcBef>
              <a:buClr>
                <a:srgbClr val="FF0000"/>
              </a:buClr>
              <a:buAutoNum type="arabicPeriod" startAt="6"/>
              <a:tabLst>
                <a:tab pos="432434" algn="l"/>
                <a:tab pos="433070" algn="l"/>
              </a:tabLst>
            </a:pPr>
            <a:r>
              <a:rPr sz="2500" spc="25" dirty="0">
                <a:latin typeface="RobotoRegular"/>
                <a:cs typeface="RobotoRegular"/>
              </a:rPr>
              <a:t>Iatrogenic </a:t>
            </a:r>
            <a:r>
              <a:rPr sz="2500" spc="30" dirty="0">
                <a:latin typeface="RobotoRegular"/>
                <a:cs typeface="RobotoRegular"/>
              </a:rPr>
              <a:t>incontinence</a:t>
            </a:r>
            <a:r>
              <a:rPr sz="2500" u="heavy" spc="3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:</a:t>
            </a:r>
            <a:r>
              <a:rPr sz="2500" spc="30" dirty="0">
                <a:latin typeface="RobotoRegular"/>
                <a:cs typeface="RobotoRegular"/>
              </a:rPr>
              <a:t> </a:t>
            </a:r>
            <a:r>
              <a:rPr sz="2500" spc="35" dirty="0">
                <a:latin typeface="RobotoRegular"/>
                <a:cs typeface="RobotoRegular"/>
              </a:rPr>
              <a:t>involuntary </a:t>
            </a:r>
            <a:r>
              <a:rPr sz="2500" spc="25" dirty="0">
                <a:latin typeface="RobotoRegular"/>
                <a:cs typeface="RobotoRegular"/>
              </a:rPr>
              <a:t>loss </a:t>
            </a:r>
            <a:r>
              <a:rPr sz="2500" spc="5" dirty="0">
                <a:latin typeface="RobotoRegular"/>
                <a:cs typeface="RobotoRegular"/>
              </a:rPr>
              <a:t>of </a:t>
            </a:r>
            <a:r>
              <a:rPr sz="2500" spc="40" dirty="0">
                <a:latin typeface="RobotoRegular"/>
                <a:cs typeface="RobotoRegular"/>
              </a:rPr>
              <a:t>urine </a:t>
            </a:r>
            <a:r>
              <a:rPr sz="2500" spc="30" dirty="0">
                <a:latin typeface="RobotoRegular"/>
                <a:cs typeface="RobotoRegular"/>
              </a:rPr>
              <a:t>due </a:t>
            </a:r>
            <a:r>
              <a:rPr sz="2500" spc="40" dirty="0">
                <a:latin typeface="RobotoRegular"/>
                <a:cs typeface="RobotoRegular"/>
              </a:rPr>
              <a:t>to  </a:t>
            </a:r>
            <a:r>
              <a:rPr sz="2500" spc="25" dirty="0">
                <a:latin typeface="RobotoRegular"/>
                <a:cs typeface="RobotoRegular"/>
              </a:rPr>
              <a:t>extrinsic </a:t>
            </a:r>
            <a:r>
              <a:rPr sz="2500" spc="20" dirty="0">
                <a:latin typeface="RobotoRegular"/>
                <a:cs typeface="RobotoRegular"/>
              </a:rPr>
              <a:t>medical </a:t>
            </a:r>
            <a:r>
              <a:rPr sz="2500" spc="30" dirty="0">
                <a:latin typeface="RobotoRegular"/>
                <a:cs typeface="RobotoRegular"/>
              </a:rPr>
              <a:t>factors </a:t>
            </a:r>
            <a:r>
              <a:rPr sz="2500" spc="25" dirty="0">
                <a:latin typeface="RobotoRegular"/>
                <a:cs typeface="RobotoRegular"/>
              </a:rPr>
              <a:t>mostly medication </a:t>
            </a:r>
            <a:r>
              <a:rPr sz="2500" spc="5" dirty="0">
                <a:latin typeface="RobotoRegular"/>
                <a:cs typeface="RobotoRegular"/>
              </a:rPr>
              <a:t>e.g. </a:t>
            </a:r>
            <a:r>
              <a:rPr sz="2500" spc="30" dirty="0">
                <a:latin typeface="RobotoRegular"/>
                <a:cs typeface="RobotoRegular"/>
              </a:rPr>
              <a:t>use </a:t>
            </a:r>
            <a:r>
              <a:rPr sz="2500" spc="5" dirty="0">
                <a:latin typeface="RobotoRegular"/>
                <a:cs typeface="RobotoRegular"/>
              </a:rPr>
              <a:t>of  </a:t>
            </a:r>
            <a:r>
              <a:rPr sz="2500" spc="40" dirty="0">
                <a:latin typeface="RobotoRegular"/>
                <a:cs typeface="RobotoRegular"/>
              </a:rPr>
              <a:t>alpha </a:t>
            </a:r>
            <a:r>
              <a:rPr sz="2500" spc="25" dirty="0">
                <a:latin typeface="RobotoRegular"/>
                <a:cs typeface="RobotoRegular"/>
              </a:rPr>
              <a:t>adrenergic </a:t>
            </a:r>
            <a:r>
              <a:rPr sz="2500" spc="35" dirty="0">
                <a:latin typeface="RobotoRegular"/>
                <a:cs typeface="RobotoRegular"/>
              </a:rPr>
              <a:t>agents </a:t>
            </a:r>
            <a:r>
              <a:rPr sz="2500" spc="10" dirty="0">
                <a:latin typeface="RobotoRegular"/>
                <a:cs typeface="RobotoRegular"/>
              </a:rPr>
              <a:t>for </a:t>
            </a:r>
            <a:r>
              <a:rPr sz="2500" spc="35" dirty="0">
                <a:latin typeface="RobotoRegular"/>
                <a:cs typeface="RobotoRegular"/>
              </a:rPr>
              <a:t>hypertension </a:t>
            </a:r>
            <a:r>
              <a:rPr sz="2500" spc="25" dirty="0">
                <a:latin typeface="RobotoRegular"/>
                <a:cs typeface="RobotoRegular"/>
              </a:rPr>
              <a:t>causes  </a:t>
            </a:r>
            <a:r>
              <a:rPr sz="2500" spc="30" dirty="0">
                <a:latin typeface="RobotoRegular"/>
                <a:cs typeface="RobotoRegular"/>
              </a:rPr>
              <a:t>relaxation </a:t>
            </a:r>
            <a:r>
              <a:rPr sz="2500" spc="5" dirty="0">
                <a:latin typeface="RobotoRegular"/>
                <a:cs typeface="RobotoRegular"/>
              </a:rPr>
              <a:t>of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25" dirty="0">
                <a:latin typeface="RobotoRegular"/>
                <a:cs typeface="RobotoRegular"/>
              </a:rPr>
              <a:t>bladder</a:t>
            </a:r>
            <a:r>
              <a:rPr sz="2500" spc="110" dirty="0">
                <a:latin typeface="RobotoRegular"/>
                <a:cs typeface="RobotoRegular"/>
              </a:rPr>
              <a:t> </a:t>
            </a:r>
            <a:r>
              <a:rPr sz="2500" spc="20" dirty="0">
                <a:latin typeface="RobotoRegular"/>
                <a:cs typeface="RobotoRegular"/>
              </a:rPr>
              <a:t>neck.</a:t>
            </a:r>
            <a:endParaRPr sz="2500">
              <a:latin typeface="RobotoRegular"/>
              <a:cs typeface="RobotoRegular"/>
            </a:endParaRPr>
          </a:p>
          <a:p>
            <a:pPr marL="432434" marR="363855" indent="-420370">
              <a:lnSpc>
                <a:spcPts val="2640"/>
              </a:lnSpc>
              <a:spcBef>
                <a:spcPts val="919"/>
              </a:spcBef>
              <a:buClr>
                <a:srgbClr val="FF0000"/>
              </a:buClr>
              <a:buAutoNum type="arabicPeriod" startAt="6"/>
              <a:tabLst>
                <a:tab pos="432434" algn="l"/>
                <a:tab pos="433070" algn="l"/>
              </a:tabLst>
            </a:pPr>
            <a:r>
              <a:rPr sz="2500" spc="10" dirty="0">
                <a:latin typeface="RobotoRegular"/>
                <a:cs typeface="RobotoRegular"/>
              </a:rPr>
              <a:t>Mixed </a:t>
            </a:r>
            <a:r>
              <a:rPr sz="2500" spc="30" dirty="0">
                <a:latin typeface="RobotoRegular"/>
                <a:cs typeface="RobotoRegular"/>
              </a:rPr>
              <a:t>incontinence: </a:t>
            </a:r>
            <a:r>
              <a:rPr sz="2500" spc="15" dirty="0">
                <a:latin typeface="RobotoRegular"/>
                <a:cs typeface="RobotoRegular"/>
              </a:rPr>
              <a:t>a </a:t>
            </a:r>
            <a:r>
              <a:rPr sz="2500" spc="30" dirty="0">
                <a:latin typeface="RobotoRegular"/>
                <a:cs typeface="RobotoRegular"/>
              </a:rPr>
              <a:t>combination </a:t>
            </a:r>
            <a:r>
              <a:rPr sz="2500" spc="5" dirty="0">
                <a:latin typeface="RobotoRegular"/>
                <a:cs typeface="RobotoRegular"/>
              </a:rPr>
              <a:t>of </a:t>
            </a:r>
            <a:r>
              <a:rPr sz="2500" spc="25" dirty="0">
                <a:latin typeface="RobotoRegular"/>
                <a:cs typeface="RobotoRegular"/>
              </a:rPr>
              <a:t>stress </a:t>
            </a:r>
            <a:r>
              <a:rPr sz="2500" spc="45" dirty="0">
                <a:latin typeface="RobotoRegular"/>
                <a:cs typeface="RobotoRegular"/>
              </a:rPr>
              <a:t>and </a:t>
            </a:r>
            <a:r>
              <a:rPr sz="2500" spc="30" dirty="0">
                <a:latin typeface="RobotoRegular"/>
                <a:cs typeface="RobotoRegular"/>
              </a:rPr>
              <a:t>urge  incontinence.</a:t>
            </a:r>
            <a:endParaRPr sz="25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500" u="heavy" spc="2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Risk </a:t>
            </a:r>
            <a:r>
              <a:rPr sz="2500" u="heavy" spc="3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factors </a:t>
            </a:r>
            <a:r>
              <a:rPr sz="250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for</a:t>
            </a:r>
            <a:r>
              <a:rPr sz="2500" u="heavy" spc="14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500" u="heavy" spc="3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incontinence:</a:t>
            </a:r>
            <a:endParaRPr sz="2500">
              <a:latin typeface="RobotoRegular"/>
              <a:cs typeface="RobotoRegular"/>
            </a:endParaRPr>
          </a:p>
          <a:p>
            <a:pPr marL="432434" indent="-420370">
              <a:lnSpc>
                <a:spcPct val="100000"/>
              </a:lnSpc>
              <a:spcBef>
                <a:spcPts val="550"/>
              </a:spcBef>
              <a:buClr>
                <a:srgbClr val="FF0000"/>
              </a:buClr>
              <a:buAutoNum type="arabicPeriod"/>
              <a:tabLst>
                <a:tab pos="432434" algn="l"/>
                <a:tab pos="433070" algn="l"/>
              </a:tabLst>
            </a:pPr>
            <a:r>
              <a:rPr sz="2500" spc="15" dirty="0">
                <a:latin typeface="RobotoRegular"/>
                <a:cs typeface="RobotoRegular"/>
              </a:rPr>
              <a:t>pregnancy, </a:t>
            </a:r>
            <a:r>
              <a:rPr sz="2500" spc="35" dirty="0">
                <a:latin typeface="RobotoRegular"/>
                <a:cs typeface="RobotoRegular"/>
              </a:rPr>
              <a:t>vaginal </a:t>
            </a:r>
            <a:r>
              <a:rPr sz="2500" spc="5" dirty="0">
                <a:latin typeface="RobotoRegular"/>
                <a:cs typeface="RobotoRegular"/>
              </a:rPr>
              <a:t>delivery,</a:t>
            </a:r>
            <a:r>
              <a:rPr sz="2500" spc="215" dirty="0">
                <a:latin typeface="RobotoRegular"/>
                <a:cs typeface="RobotoRegular"/>
              </a:rPr>
              <a:t> </a:t>
            </a:r>
            <a:r>
              <a:rPr sz="2500" spc="10" dirty="0">
                <a:latin typeface="RobotoRegular"/>
                <a:cs typeface="RobotoRegular"/>
              </a:rPr>
              <a:t>episiotomy.</a:t>
            </a:r>
            <a:endParaRPr sz="2500">
              <a:latin typeface="RobotoRegular"/>
              <a:cs typeface="RobotoRegular"/>
            </a:endParaRPr>
          </a:p>
          <a:p>
            <a:pPr marL="432434" indent="-420370">
              <a:lnSpc>
                <a:spcPct val="100000"/>
              </a:lnSpc>
              <a:spcBef>
                <a:spcPts val="545"/>
              </a:spcBef>
              <a:buClr>
                <a:srgbClr val="FF0000"/>
              </a:buClr>
              <a:buAutoNum type="arabicPeriod"/>
              <a:tabLst>
                <a:tab pos="432434" algn="l"/>
                <a:tab pos="433070" algn="l"/>
              </a:tabLst>
            </a:pPr>
            <a:r>
              <a:rPr sz="2500" spc="25" dirty="0">
                <a:latin typeface="RobotoRegular"/>
                <a:cs typeface="RobotoRegular"/>
              </a:rPr>
              <a:t>Menopause</a:t>
            </a:r>
            <a:endParaRPr sz="2500">
              <a:latin typeface="RobotoRegular"/>
              <a:cs typeface="RobotoRegular"/>
            </a:endParaRPr>
          </a:p>
          <a:p>
            <a:pPr marL="432434" indent="-420370">
              <a:lnSpc>
                <a:spcPct val="100000"/>
              </a:lnSpc>
              <a:spcBef>
                <a:spcPts val="550"/>
              </a:spcBef>
              <a:buClr>
                <a:srgbClr val="FF0000"/>
              </a:buClr>
              <a:buAutoNum type="arabicPeriod"/>
              <a:tabLst>
                <a:tab pos="432434" algn="l"/>
                <a:tab pos="433070" algn="l"/>
              </a:tabLst>
            </a:pPr>
            <a:r>
              <a:rPr sz="2500" spc="40" dirty="0">
                <a:latin typeface="RobotoRegular"/>
                <a:cs typeface="RobotoRegular"/>
              </a:rPr>
              <a:t>Genitourinary</a:t>
            </a:r>
            <a:r>
              <a:rPr sz="2500" spc="50" dirty="0">
                <a:latin typeface="RobotoRegular"/>
                <a:cs typeface="RobotoRegular"/>
              </a:rPr>
              <a:t> </a:t>
            </a:r>
            <a:r>
              <a:rPr sz="2500" spc="25" dirty="0">
                <a:latin typeface="RobotoRegular"/>
                <a:cs typeface="RobotoRegular"/>
              </a:rPr>
              <a:t>surgery</a:t>
            </a:r>
            <a:endParaRPr sz="2500">
              <a:latin typeface="RobotoRegular"/>
              <a:cs typeface="RobotoRegular"/>
            </a:endParaRPr>
          </a:p>
          <a:p>
            <a:pPr marL="432434" indent="-420370">
              <a:lnSpc>
                <a:spcPct val="100000"/>
              </a:lnSpc>
              <a:spcBef>
                <a:spcPts val="550"/>
              </a:spcBef>
              <a:buClr>
                <a:srgbClr val="FF0000"/>
              </a:buClr>
              <a:buAutoNum type="arabicPeriod"/>
              <a:tabLst>
                <a:tab pos="432434" algn="l"/>
                <a:tab pos="433070" algn="l"/>
              </a:tabLst>
            </a:pPr>
            <a:r>
              <a:rPr sz="2500" spc="25" dirty="0">
                <a:latin typeface="RobotoRegular"/>
                <a:cs typeface="RobotoRegular"/>
              </a:rPr>
              <a:t>Pelvic muscle </a:t>
            </a:r>
            <a:r>
              <a:rPr sz="2500" spc="20" dirty="0">
                <a:latin typeface="RobotoRegular"/>
                <a:cs typeface="RobotoRegular"/>
              </a:rPr>
              <a:t>weakness</a:t>
            </a:r>
            <a:endParaRPr sz="250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130" y="484350"/>
            <a:ext cx="356933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72135" algn="l"/>
              </a:tabLst>
            </a:pPr>
            <a:r>
              <a:rPr sz="4575" spc="37" baseline="2732" dirty="0">
                <a:solidFill>
                  <a:srgbClr val="FF0000"/>
                </a:solidFill>
              </a:rPr>
              <a:t>5.	</a:t>
            </a:r>
            <a:r>
              <a:rPr sz="3050" spc="15" dirty="0"/>
              <a:t>Spinal </a:t>
            </a:r>
            <a:r>
              <a:rPr sz="3050" spc="10" dirty="0"/>
              <a:t>cord</a:t>
            </a:r>
            <a:r>
              <a:rPr sz="3050" dirty="0"/>
              <a:t> </a:t>
            </a:r>
            <a:r>
              <a:rPr sz="3050" spc="-5" dirty="0"/>
              <a:t>injury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402730" y="699217"/>
            <a:ext cx="9457690" cy="657796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94"/>
              </a:spcBef>
            </a:pPr>
            <a:r>
              <a:rPr sz="3050" spc="120" dirty="0">
                <a:solidFill>
                  <a:srgbClr val="FF0000"/>
                </a:solidFill>
                <a:latin typeface="RobotoRegular"/>
                <a:cs typeface="RobotoRegular"/>
              </a:rPr>
              <a:t>6.</a:t>
            </a:r>
            <a:r>
              <a:rPr sz="7275" spc="179" baseline="8591" dirty="0">
                <a:latin typeface="RobotoRegular"/>
                <a:cs typeface="RobotoRegular"/>
              </a:rPr>
              <a:t>.</a:t>
            </a:r>
            <a:r>
              <a:rPr sz="4575" spc="179" baseline="-2732" dirty="0">
                <a:latin typeface="RobotoRegular"/>
                <a:cs typeface="RobotoRegular"/>
              </a:rPr>
              <a:t>DM</a:t>
            </a:r>
            <a:endParaRPr sz="4575" baseline="-2732">
              <a:latin typeface="RobotoRegular"/>
              <a:cs typeface="RobotoRegular"/>
            </a:endParaRPr>
          </a:p>
          <a:p>
            <a:pPr marL="597535" indent="-560070">
              <a:lnSpc>
                <a:spcPct val="100000"/>
              </a:lnSpc>
              <a:spcBef>
                <a:spcPts val="540"/>
              </a:spcBef>
              <a:buClr>
                <a:srgbClr val="FF0000"/>
              </a:buClr>
              <a:buAutoNum type="arabicPeriod" startAt="7"/>
              <a:tabLst>
                <a:tab pos="597535" algn="l"/>
                <a:tab pos="598170" algn="l"/>
              </a:tabLst>
            </a:pPr>
            <a:r>
              <a:rPr sz="3050" spc="5" dirty="0">
                <a:latin typeface="RobotoRegular"/>
                <a:cs typeface="RobotoRegular"/>
              </a:rPr>
              <a:t>Stroke</a:t>
            </a:r>
            <a:endParaRPr sz="3050">
              <a:latin typeface="RobotoRegular"/>
              <a:cs typeface="RobotoRegular"/>
            </a:endParaRPr>
          </a:p>
          <a:p>
            <a:pPr marL="597535" indent="-560070">
              <a:lnSpc>
                <a:spcPct val="100000"/>
              </a:lnSpc>
              <a:spcBef>
                <a:spcPts val="750"/>
              </a:spcBef>
              <a:buClr>
                <a:srgbClr val="FF0000"/>
              </a:buClr>
              <a:buAutoNum type="arabicPeriod" startAt="7"/>
              <a:tabLst>
                <a:tab pos="597535" algn="l"/>
                <a:tab pos="598170" algn="l"/>
              </a:tabLst>
            </a:pPr>
            <a:r>
              <a:rPr sz="3050" spc="20" dirty="0">
                <a:latin typeface="RobotoRegular"/>
                <a:cs typeface="RobotoRegular"/>
              </a:rPr>
              <a:t>Age </a:t>
            </a:r>
            <a:r>
              <a:rPr sz="3050" spc="5" dirty="0">
                <a:latin typeface="RobotoRegular"/>
                <a:cs typeface="RobotoRegular"/>
              </a:rPr>
              <a:t>related </a:t>
            </a:r>
            <a:r>
              <a:rPr sz="3050" spc="10" dirty="0">
                <a:latin typeface="RobotoRegular"/>
                <a:cs typeface="RobotoRegular"/>
              </a:rPr>
              <a:t>changes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20" dirty="0">
                <a:latin typeface="RobotoRegular"/>
                <a:cs typeface="RobotoRegular"/>
              </a:rPr>
              <a:t>urinary</a:t>
            </a:r>
            <a:r>
              <a:rPr sz="3050" spc="-40" dirty="0">
                <a:latin typeface="RobotoRegular"/>
                <a:cs typeface="RobotoRegular"/>
              </a:rPr>
              <a:t> </a:t>
            </a:r>
            <a:r>
              <a:rPr sz="3050" spc="-25" dirty="0">
                <a:latin typeface="RobotoRegular"/>
                <a:cs typeface="RobotoRegular"/>
              </a:rPr>
              <a:t>tract</a:t>
            </a:r>
            <a:endParaRPr sz="3050">
              <a:latin typeface="RobotoRegular"/>
              <a:cs typeface="RobotoRegular"/>
            </a:endParaRPr>
          </a:p>
          <a:p>
            <a:pPr marL="597535" marR="966469" indent="-560070">
              <a:lnSpc>
                <a:spcPts val="3310"/>
              </a:lnSpc>
              <a:spcBef>
                <a:spcPts val="1150"/>
              </a:spcBef>
              <a:buClr>
                <a:srgbClr val="FF0000"/>
              </a:buClr>
              <a:buAutoNum type="arabicPeriod" startAt="7"/>
              <a:tabLst>
                <a:tab pos="597535" algn="l"/>
                <a:tab pos="598170" algn="l"/>
              </a:tabLst>
            </a:pPr>
            <a:r>
              <a:rPr sz="3050" spc="15" dirty="0">
                <a:latin typeface="RobotoRegular"/>
                <a:cs typeface="RobotoRegular"/>
              </a:rPr>
              <a:t>Cognitive </a:t>
            </a:r>
            <a:r>
              <a:rPr sz="3050" dirty="0">
                <a:latin typeface="RobotoRegular"/>
                <a:cs typeface="RobotoRegular"/>
              </a:rPr>
              <a:t>disturbances: </a:t>
            </a:r>
            <a:r>
              <a:rPr sz="3050" spc="15" dirty="0">
                <a:latin typeface="RobotoRegular"/>
                <a:cs typeface="RobotoRegular"/>
              </a:rPr>
              <a:t>dementia, </a:t>
            </a:r>
            <a:r>
              <a:rPr sz="3050" spc="-5" dirty="0">
                <a:latin typeface="RobotoRegular"/>
                <a:cs typeface="RobotoRegular"/>
              </a:rPr>
              <a:t>parkinsons  </a:t>
            </a:r>
            <a:r>
              <a:rPr sz="3050" spc="5" dirty="0">
                <a:latin typeface="RobotoRegular"/>
                <a:cs typeface="RobotoRegular"/>
              </a:rPr>
              <a:t>disease</a:t>
            </a:r>
            <a:endParaRPr sz="3050">
              <a:latin typeface="RobotoRegular"/>
              <a:cs typeface="RobotoRegular"/>
            </a:endParaRPr>
          </a:p>
          <a:p>
            <a:pPr marL="38100" marR="30480">
              <a:lnSpc>
                <a:spcPts val="4410"/>
              </a:lnSpc>
              <a:spcBef>
                <a:spcPts val="210"/>
              </a:spcBef>
              <a:buClr>
                <a:srgbClr val="FF0000"/>
              </a:buClr>
              <a:buAutoNum type="arabicPeriod" startAt="7"/>
              <a:tabLst>
                <a:tab pos="598170" algn="l"/>
              </a:tabLst>
            </a:pPr>
            <a:r>
              <a:rPr sz="3050" spc="10" dirty="0">
                <a:latin typeface="RobotoRegular"/>
                <a:cs typeface="RobotoRegular"/>
              </a:rPr>
              <a:t>Medication: </a:t>
            </a:r>
            <a:r>
              <a:rPr sz="3050" spc="15" dirty="0">
                <a:latin typeface="RobotoRegular"/>
                <a:cs typeface="RobotoRegular"/>
              </a:rPr>
              <a:t>opiods, </a:t>
            </a:r>
            <a:r>
              <a:rPr sz="3050" spc="10" dirty="0">
                <a:latin typeface="RobotoRegular"/>
                <a:cs typeface="RobotoRegular"/>
              </a:rPr>
              <a:t>sedatives, </a:t>
            </a:r>
            <a:r>
              <a:rPr sz="3050" spc="5" dirty="0">
                <a:latin typeface="RobotoRegular"/>
                <a:cs typeface="RobotoRegular"/>
              </a:rPr>
              <a:t>diuretics, hypnotics. </a:t>
            </a:r>
            <a:r>
              <a:rPr sz="305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3050" u="heavy" spc="-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Causes</a:t>
            </a:r>
            <a:endParaRPr sz="3050">
              <a:latin typeface="RobotoRegular"/>
              <a:cs typeface="RobotoRegular"/>
            </a:endParaRPr>
          </a:p>
          <a:p>
            <a:pPr marL="597535" indent="-560070">
              <a:lnSpc>
                <a:spcPct val="100000"/>
              </a:lnSpc>
              <a:spcBef>
                <a:spcPts val="475"/>
              </a:spcBef>
              <a:buClr>
                <a:srgbClr val="FF0000"/>
              </a:buClr>
              <a:buAutoNum type="arabicPeriod"/>
              <a:tabLst>
                <a:tab pos="597535" algn="l"/>
                <a:tab pos="598170" algn="l"/>
              </a:tabLst>
            </a:pPr>
            <a:r>
              <a:rPr sz="3050" spc="-10" dirty="0">
                <a:latin typeface="RobotoRegular"/>
                <a:cs typeface="RobotoRegular"/>
              </a:rPr>
              <a:t>Temporary: </a:t>
            </a:r>
            <a:r>
              <a:rPr sz="3050" spc="10" dirty="0">
                <a:latin typeface="RobotoRegular"/>
                <a:cs typeface="RobotoRegular"/>
              </a:rPr>
              <a:t>inﬂammation, </a:t>
            </a:r>
            <a:r>
              <a:rPr sz="3050" spc="20" dirty="0">
                <a:latin typeface="RobotoRegular"/>
                <a:cs typeface="RobotoRegular"/>
              </a:rPr>
              <a:t>medication,</a:t>
            </a:r>
            <a:r>
              <a:rPr sz="3050" spc="180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stress</a:t>
            </a:r>
            <a:endParaRPr sz="3050">
              <a:latin typeface="RobotoRegular"/>
              <a:cs typeface="RobotoRegular"/>
            </a:endParaRPr>
          </a:p>
          <a:p>
            <a:pPr marL="597535" marR="1231900" indent="-560070">
              <a:lnSpc>
                <a:spcPts val="3310"/>
              </a:lnSpc>
              <a:spcBef>
                <a:spcPts val="1150"/>
              </a:spcBef>
              <a:buClr>
                <a:srgbClr val="FF0000"/>
              </a:buClr>
              <a:buAutoNum type="arabicPeriod"/>
              <a:tabLst>
                <a:tab pos="597535" algn="l"/>
                <a:tab pos="598170" algn="l"/>
              </a:tabLst>
            </a:pPr>
            <a:r>
              <a:rPr sz="3050" spc="5" dirty="0">
                <a:latin typeface="RobotoRegular"/>
                <a:cs typeface="RobotoRegular"/>
              </a:rPr>
              <a:t>Persistent/permanent: due to </a:t>
            </a:r>
            <a:r>
              <a:rPr sz="3050" dirty="0">
                <a:latin typeface="RobotoRegular"/>
                <a:cs typeface="RobotoRegular"/>
              </a:rPr>
              <a:t>neurovascular  </a:t>
            </a:r>
            <a:r>
              <a:rPr sz="3050" spc="5" dirty="0">
                <a:latin typeface="RobotoRegular"/>
                <a:cs typeface="RobotoRegular"/>
              </a:rPr>
              <a:t>dysfunction </a:t>
            </a:r>
            <a:r>
              <a:rPr sz="3050" spc="15" dirty="0">
                <a:latin typeface="RobotoRegular"/>
                <a:cs typeface="RobotoRegular"/>
              </a:rPr>
              <a:t>e.g. </a:t>
            </a:r>
            <a:r>
              <a:rPr sz="3050" dirty="0">
                <a:latin typeface="RobotoRegular"/>
                <a:cs typeface="RobotoRegular"/>
              </a:rPr>
              <a:t>spinal </a:t>
            </a:r>
            <a:r>
              <a:rPr sz="3050" spc="10" dirty="0">
                <a:latin typeface="RobotoRegular"/>
                <a:cs typeface="RobotoRegular"/>
              </a:rPr>
              <a:t>cord </a:t>
            </a:r>
            <a:r>
              <a:rPr sz="3050" spc="-25" dirty="0">
                <a:latin typeface="RobotoRegular"/>
                <a:cs typeface="RobotoRegular"/>
              </a:rPr>
              <a:t>injury,</a:t>
            </a:r>
            <a:r>
              <a:rPr sz="3050" spc="45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stroke.</a:t>
            </a:r>
            <a:endParaRPr sz="3050">
              <a:latin typeface="RobotoRegular"/>
              <a:cs typeface="RobotoRegular"/>
            </a:endParaRPr>
          </a:p>
          <a:p>
            <a:pPr marL="597535" marR="365760" indent="-560070">
              <a:lnSpc>
                <a:spcPts val="3310"/>
              </a:lnSpc>
              <a:spcBef>
                <a:spcPts val="1090"/>
              </a:spcBef>
              <a:buClr>
                <a:srgbClr val="FF0000"/>
              </a:buClr>
              <a:buAutoNum type="arabicPeriod"/>
              <a:tabLst>
                <a:tab pos="597535" algn="l"/>
                <a:tab pos="598170" algn="l"/>
              </a:tabLst>
            </a:pPr>
            <a:r>
              <a:rPr sz="3050" spc="10" dirty="0">
                <a:latin typeface="RobotoRegular"/>
                <a:cs typeface="RobotoRegular"/>
              </a:rPr>
              <a:t>Anatomical </a:t>
            </a:r>
            <a:r>
              <a:rPr sz="3050" spc="20" dirty="0">
                <a:latin typeface="RobotoRegular"/>
                <a:cs typeface="RobotoRegular"/>
              </a:rPr>
              <a:t>– </a:t>
            </a:r>
            <a:r>
              <a:rPr sz="3050" spc="5" dirty="0">
                <a:latin typeface="RobotoRegular"/>
                <a:cs typeface="RobotoRegular"/>
              </a:rPr>
              <a:t>due to </a:t>
            </a:r>
            <a:r>
              <a:rPr sz="3050" spc="15" dirty="0">
                <a:latin typeface="RobotoRegular"/>
                <a:cs typeface="RobotoRegular"/>
              </a:rPr>
              <a:t>weak abdominal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spc="5" dirty="0">
                <a:latin typeface="RobotoRegular"/>
                <a:cs typeface="RobotoRegular"/>
              </a:rPr>
              <a:t>perineal  </a:t>
            </a:r>
            <a:r>
              <a:rPr sz="3050" spc="20" dirty="0">
                <a:latin typeface="RobotoRegular"/>
                <a:cs typeface="RobotoRegular"/>
              </a:rPr>
              <a:t>muscle </a:t>
            </a:r>
            <a:r>
              <a:rPr sz="3050" spc="-5" dirty="0">
                <a:latin typeface="RobotoRegular"/>
                <a:cs typeface="RobotoRegular"/>
              </a:rPr>
              <a:t>tone </a:t>
            </a:r>
            <a:r>
              <a:rPr sz="3050" spc="5" dirty="0">
                <a:latin typeface="RobotoRegular"/>
                <a:cs typeface="RobotoRegular"/>
              </a:rPr>
              <a:t>due to </a:t>
            </a:r>
            <a:r>
              <a:rPr sz="3050" spc="15" dirty="0">
                <a:latin typeface="RobotoRegular"/>
                <a:cs typeface="RobotoRegular"/>
              </a:rPr>
              <a:t>obesity or </a:t>
            </a:r>
            <a:r>
              <a:rPr sz="3050" dirty="0">
                <a:latin typeface="RobotoRegular"/>
                <a:cs typeface="RobotoRegular"/>
              </a:rPr>
              <a:t>sedentary</a:t>
            </a:r>
            <a:r>
              <a:rPr sz="3050" spc="-6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lifestyle.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156" y="320905"/>
            <a:ext cx="8727440" cy="42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0375" algn="l"/>
              </a:tabLst>
            </a:pPr>
            <a:r>
              <a:rPr sz="3975" spc="-44" baseline="2096" dirty="0">
                <a:solidFill>
                  <a:srgbClr val="FF0000"/>
                </a:solidFill>
                <a:latin typeface="RobotoRegular"/>
                <a:cs typeface="RobotoRegular"/>
              </a:rPr>
              <a:t>4.	</a:t>
            </a:r>
            <a:r>
              <a:rPr sz="2650" spc="-10" dirty="0">
                <a:latin typeface="RobotoRegular"/>
                <a:cs typeface="RobotoRegular"/>
              </a:rPr>
              <a:t>Sphincter weakness </a:t>
            </a:r>
            <a:r>
              <a:rPr sz="2650" spc="-5" dirty="0">
                <a:latin typeface="RobotoRegular"/>
                <a:cs typeface="RobotoRegular"/>
              </a:rPr>
              <a:t>– </a:t>
            </a:r>
            <a:r>
              <a:rPr sz="2650" spc="-10" dirty="0">
                <a:latin typeface="RobotoRegular"/>
                <a:cs typeface="RobotoRegular"/>
              </a:rPr>
              <a:t>damage from </a:t>
            </a:r>
            <a:r>
              <a:rPr sz="2650" spc="-15" dirty="0">
                <a:latin typeface="RobotoRegular"/>
                <a:cs typeface="RobotoRegular"/>
              </a:rPr>
              <a:t>trauma,</a:t>
            </a:r>
            <a:r>
              <a:rPr sz="2650" spc="130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congenital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9565" y="390872"/>
            <a:ext cx="774255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275" spc="-120" baseline="-28064" dirty="0"/>
              <a:t>.</a:t>
            </a:r>
            <a:r>
              <a:rPr sz="2650" spc="-80" dirty="0"/>
              <a:t>condition, </a:t>
            </a:r>
            <a:r>
              <a:rPr sz="2650" spc="-10" dirty="0"/>
              <a:t>urethral </a:t>
            </a:r>
            <a:r>
              <a:rPr sz="2650" spc="5" dirty="0"/>
              <a:t>deformity </a:t>
            </a:r>
            <a:r>
              <a:rPr sz="2650" dirty="0"/>
              <a:t>due </a:t>
            </a:r>
            <a:r>
              <a:rPr sz="2650" spc="5" dirty="0"/>
              <a:t>to </a:t>
            </a:r>
            <a:r>
              <a:rPr sz="2650" spc="-5" dirty="0"/>
              <a:t>recurrent</a:t>
            </a:r>
            <a:r>
              <a:rPr sz="2650" spc="165" dirty="0"/>
              <a:t> </a:t>
            </a:r>
            <a:r>
              <a:rPr sz="2650" spc="-15" dirty="0"/>
              <a:t>UTI’s.</a:t>
            </a:r>
            <a:endParaRPr sz="2650"/>
          </a:p>
        </p:txBody>
      </p:sp>
      <p:sp>
        <p:nvSpPr>
          <p:cNvPr id="4" name="object 4"/>
          <p:cNvSpPr txBox="1"/>
          <p:nvPr/>
        </p:nvSpPr>
        <p:spPr>
          <a:xfrm>
            <a:off x="372156" y="1140526"/>
            <a:ext cx="9321800" cy="572008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460375" marR="775335" indent="-448309">
              <a:lnSpc>
                <a:spcPts val="2750"/>
              </a:lnSpc>
              <a:spcBef>
                <a:spcPts val="545"/>
              </a:spcBef>
              <a:buClr>
                <a:srgbClr val="FF0000"/>
              </a:buClr>
              <a:buAutoNum type="arabicPeriod" startAt="5"/>
              <a:tabLst>
                <a:tab pos="460375" algn="l"/>
                <a:tab pos="461009" algn="l"/>
              </a:tabLst>
            </a:pPr>
            <a:r>
              <a:rPr sz="2650" spc="-5" dirty="0">
                <a:latin typeface="RobotoRegular"/>
                <a:cs typeface="RobotoRegular"/>
              </a:rPr>
              <a:t>Psychosocial </a:t>
            </a:r>
            <a:r>
              <a:rPr sz="2650" dirty="0">
                <a:latin typeface="RobotoRegular"/>
                <a:cs typeface="RobotoRegular"/>
              </a:rPr>
              <a:t>factors </a:t>
            </a:r>
            <a:r>
              <a:rPr sz="2650" spc="-5" dirty="0">
                <a:latin typeface="RobotoRegular"/>
                <a:cs typeface="RobotoRegular"/>
              </a:rPr>
              <a:t>– </a:t>
            </a:r>
            <a:r>
              <a:rPr sz="2650" spc="-20" dirty="0">
                <a:latin typeface="RobotoRegular"/>
                <a:cs typeface="RobotoRegular"/>
              </a:rPr>
              <a:t>anxiety, </a:t>
            </a:r>
            <a:r>
              <a:rPr sz="2650" spc="10" dirty="0">
                <a:latin typeface="RobotoRegular"/>
                <a:cs typeface="RobotoRegular"/>
              </a:rPr>
              <a:t>dependence, </a:t>
            </a:r>
            <a:r>
              <a:rPr sz="2650" spc="5" dirty="0">
                <a:latin typeface="RobotoRegular"/>
                <a:cs typeface="RobotoRegular"/>
              </a:rPr>
              <a:t>attention  </a:t>
            </a:r>
            <a:r>
              <a:rPr sz="2650" spc="-5" dirty="0">
                <a:latin typeface="RobotoRegular"/>
                <a:cs typeface="RobotoRegular"/>
              </a:rPr>
              <a:t>seeking</a:t>
            </a:r>
            <a:r>
              <a:rPr sz="2650" spc="-55" dirty="0">
                <a:latin typeface="RobotoRegular"/>
                <a:cs typeface="RobotoRegular"/>
              </a:rPr>
              <a:t> </a:t>
            </a:r>
            <a:r>
              <a:rPr sz="2650" spc="-15" dirty="0">
                <a:latin typeface="RobotoRegular"/>
                <a:cs typeface="RobotoRegular"/>
              </a:rPr>
              <a:t>behavior.</a:t>
            </a:r>
            <a:endParaRPr sz="2650">
              <a:latin typeface="RobotoRegular"/>
              <a:cs typeface="RobotoRegular"/>
            </a:endParaRPr>
          </a:p>
          <a:p>
            <a:pPr marL="12700" marR="3213100">
              <a:lnSpc>
                <a:spcPts val="3700"/>
              </a:lnSpc>
              <a:spcBef>
                <a:spcPts val="190"/>
              </a:spcBef>
              <a:buClr>
                <a:srgbClr val="FF0000"/>
              </a:buClr>
              <a:buAutoNum type="arabicPeriod" startAt="5"/>
              <a:tabLst>
                <a:tab pos="460375" algn="l"/>
                <a:tab pos="461009" algn="l"/>
              </a:tabLst>
            </a:pPr>
            <a:r>
              <a:rPr sz="2650" spc="-15" dirty="0">
                <a:latin typeface="RobotoRegular"/>
                <a:cs typeface="RobotoRegular"/>
              </a:rPr>
              <a:t>Fistula.. </a:t>
            </a:r>
            <a:r>
              <a:rPr sz="2650" spc="15" dirty="0">
                <a:latin typeface="RobotoRegular"/>
                <a:cs typeface="RobotoRegular"/>
              </a:rPr>
              <a:t>Eg </a:t>
            </a:r>
            <a:r>
              <a:rPr sz="2650" spc="-110" dirty="0">
                <a:latin typeface="RobotoRegular"/>
                <a:cs typeface="RobotoRegular"/>
              </a:rPr>
              <a:t>VVF, </a:t>
            </a:r>
            <a:r>
              <a:rPr sz="2650" spc="-5" dirty="0">
                <a:latin typeface="RobotoRegular"/>
                <a:cs typeface="RobotoRegular"/>
              </a:rPr>
              <a:t>ureteral </a:t>
            </a:r>
            <a:r>
              <a:rPr sz="2650" spc="-10" dirty="0">
                <a:latin typeface="RobotoRegular"/>
                <a:cs typeface="RobotoRegular"/>
              </a:rPr>
              <a:t>vagino </a:t>
            </a:r>
            <a:r>
              <a:rPr sz="2650" spc="-15" dirty="0">
                <a:latin typeface="RobotoRegular"/>
                <a:cs typeface="RobotoRegular"/>
              </a:rPr>
              <a:t>ﬁstula </a:t>
            </a:r>
            <a:r>
              <a:rPr sz="2650" u="heavy" spc="-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650" u="heavy" spc="-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Management:</a:t>
            </a:r>
            <a:endParaRPr sz="26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650" spc="5" dirty="0">
                <a:latin typeface="RobotoRegular"/>
                <a:cs typeface="RobotoRegular"/>
              </a:rPr>
              <a:t>Depends </a:t>
            </a:r>
            <a:r>
              <a:rPr sz="2650" spc="10" dirty="0">
                <a:latin typeface="RobotoRegular"/>
                <a:cs typeface="RobotoRegular"/>
              </a:rPr>
              <a:t>on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-25" dirty="0">
                <a:latin typeface="RobotoRegular"/>
                <a:cs typeface="RobotoRegular"/>
              </a:rPr>
              <a:t>type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dirty="0">
                <a:latin typeface="RobotoRegular"/>
                <a:cs typeface="RobotoRegular"/>
              </a:rPr>
              <a:t>incontinence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spc="5" dirty="0">
                <a:latin typeface="RobotoRegular"/>
                <a:cs typeface="RobotoRegular"/>
              </a:rPr>
              <a:t>its</a:t>
            </a:r>
            <a:r>
              <a:rPr sz="2650" spc="55" dirty="0">
                <a:latin typeface="RobotoRegular"/>
                <a:cs typeface="RobotoRegular"/>
              </a:rPr>
              <a:t> </a:t>
            </a:r>
            <a:r>
              <a:rPr sz="2650" spc="-10" dirty="0">
                <a:latin typeface="RobotoRegular"/>
                <a:cs typeface="RobotoRegular"/>
              </a:rPr>
              <a:t>causes.</a:t>
            </a:r>
            <a:endParaRPr sz="26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3975" spc="-22" baseline="2096" dirty="0">
                <a:solidFill>
                  <a:srgbClr val="FF0000"/>
                </a:solidFill>
                <a:latin typeface="RobotoRegular"/>
                <a:cs typeface="RobotoRegular"/>
              </a:rPr>
              <a:t>a) </a:t>
            </a:r>
            <a:r>
              <a:rPr sz="2700" i="1" spc="-20" dirty="0">
                <a:latin typeface="RobotoRegular"/>
                <a:cs typeface="RobotoRegular"/>
              </a:rPr>
              <a:t>Behavioral</a:t>
            </a:r>
            <a:r>
              <a:rPr sz="2700" i="1" spc="-55" dirty="0">
                <a:latin typeface="RobotoRegular"/>
                <a:cs typeface="RobotoRegular"/>
              </a:rPr>
              <a:t> </a:t>
            </a:r>
            <a:r>
              <a:rPr sz="2700" i="1" spc="-40" dirty="0">
                <a:latin typeface="RobotoRegular"/>
                <a:cs typeface="RobotoRegular"/>
              </a:rPr>
              <a:t>therapy-</a:t>
            </a:r>
            <a:endParaRPr sz="2700">
              <a:latin typeface="RobotoRegular"/>
              <a:cs typeface="RobotoRegular"/>
            </a:endParaRPr>
          </a:p>
          <a:p>
            <a:pPr marL="739775" indent="-727710">
              <a:lnSpc>
                <a:spcPct val="100000"/>
              </a:lnSpc>
              <a:spcBef>
                <a:spcPts val="610"/>
              </a:spcBef>
              <a:buSzPct val="105660"/>
              <a:buFont typeface="Wingdings"/>
              <a:buChar char=""/>
              <a:tabLst>
                <a:tab pos="739775" algn="l"/>
                <a:tab pos="740410" algn="l"/>
              </a:tabLst>
            </a:pPr>
            <a:r>
              <a:rPr sz="2650" spc="5" dirty="0">
                <a:latin typeface="RobotoRegular"/>
                <a:cs typeface="RobotoRegular"/>
              </a:rPr>
              <a:t>pelvic </a:t>
            </a:r>
            <a:r>
              <a:rPr sz="2650" spc="20" dirty="0">
                <a:latin typeface="RobotoRegular"/>
                <a:cs typeface="RobotoRegular"/>
              </a:rPr>
              <a:t>ﬂoor </a:t>
            </a:r>
            <a:r>
              <a:rPr sz="2650" spc="-10" dirty="0">
                <a:latin typeface="RobotoRegular"/>
                <a:cs typeface="RobotoRegular"/>
              </a:rPr>
              <a:t>muscle </a:t>
            </a:r>
            <a:r>
              <a:rPr sz="2650" spc="5" dirty="0">
                <a:latin typeface="RobotoRegular"/>
                <a:cs typeface="RobotoRegular"/>
              </a:rPr>
              <a:t>exercises </a:t>
            </a:r>
            <a:r>
              <a:rPr sz="2650" spc="-10" dirty="0">
                <a:latin typeface="RobotoRegular"/>
                <a:cs typeface="RobotoRegular"/>
              </a:rPr>
              <a:t>(Kegel</a:t>
            </a:r>
            <a:r>
              <a:rPr sz="2650" spc="40" dirty="0">
                <a:latin typeface="RobotoRegular"/>
                <a:cs typeface="RobotoRegular"/>
              </a:rPr>
              <a:t> </a:t>
            </a:r>
            <a:r>
              <a:rPr sz="2650" dirty="0">
                <a:latin typeface="RobotoRegular"/>
                <a:cs typeface="RobotoRegular"/>
              </a:rPr>
              <a:t>exercises)</a:t>
            </a:r>
            <a:endParaRPr sz="2650">
              <a:latin typeface="RobotoRegular"/>
              <a:cs typeface="RobotoRegular"/>
            </a:endParaRPr>
          </a:p>
          <a:p>
            <a:pPr marL="739775" indent="-727710">
              <a:lnSpc>
                <a:spcPct val="100000"/>
              </a:lnSpc>
              <a:spcBef>
                <a:spcPts val="525"/>
              </a:spcBef>
              <a:buFont typeface="Wingdings"/>
              <a:buChar char=""/>
              <a:tabLst>
                <a:tab pos="739775" algn="l"/>
                <a:tab pos="740410" algn="l"/>
              </a:tabLst>
            </a:pPr>
            <a:r>
              <a:rPr sz="2650" spc="5" dirty="0">
                <a:latin typeface="RobotoRegular"/>
                <a:cs typeface="RobotoRegular"/>
              </a:rPr>
              <a:t>timed voiding, </a:t>
            </a:r>
            <a:r>
              <a:rPr sz="2650" spc="-10" dirty="0">
                <a:latin typeface="RobotoRegular"/>
                <a:cs typeface="RobotoRegular"/>
              </a:rPr>
              <a:t>prompted</a:t>
            </a:r>
            <a:r>
              <a:rPr sz="2650" spc="130" dirty="0">
                <a:latin typeface="RobotoRegular"/>
                <a:cs typeface="RobotoRegular"/>
              </a:rPr>
              <a:t> </a:t>
            </a:r>
            <a:r>
              <a:rPr sz="2650" spc="15" dirty="0">
                <a:latin typeface="RobotoRegular"/>
                <a:cs typeface="RobotoRegular"/>
              </a:rPr>
              <a:t>voiding</a:t>
            </a:r>
            <a:endParaRPr sz="26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3975" spc="-60" baseline="2096" dirty="0">
                <a:solidFill>
                  <a:srgbClr val="FF0000"/>
                </a:solidFill>
                <a:latin typeface="RobotoRegular"/>
                <a:cs typeface="RobotoRegular"/>
              </a:rPr>
              <a:t>b) </a:t>
            </a:r>
            <a:r>
              <a:rPr sz="2700" i="1" spc="-30" dirty="0">
                <a:latin typeface="RobotoRegular"/>
                <a:cs typeface="RobotoRegular"/>
              </a:rPr>
              <a:t>Pharmacological</a:t>
            </a:r>
            <a:r>
              <a:rPr sz="2700" i="1" spc="-25" dirty="0">
                <a:latin typeface="RobotoRegular"/>
                <a:cs typeface="RobotoRegular"/>
              </a:rPr>
              <a:t> </a:t>
            </a:r>
            <a:r>
              <a:rPr sz="2700" i="1" spc="-40" dirty="0">
                <a:latin typeface="RobotoRegular"/>
                <a:cs typeface="RobotoRegular"/>
              </a:rPr>
              <a:t>therapy:</a:t>
            </a:r>
            <a:endParaRPr sz="2700">
              <a:latin typeface="RobotoRegular"/>
              <a:cs typeface="RobotoRegular"/>
            </a:endParaRPr>
          </a:p>
          <a:p>
            <a:pPr marL="460375" marR="208915" indent="-448309">
              <a:lnSpc>
                <a:spcPts val="2750"/>
              </a:lnSpc>
              <a:spcBef>
                <a:spcPts val="960"/>
              </a:spcBef>
              <a:buChar char="•"/>
              <a:tabLst>
                <a:tab pos="460375" algn="l"/>
                <a:tab pos="461009" algn="l"/>
              </a:tabLst>
            </a:pPr>
            <a:r>
              <a:rPr sz="2650" dirty="0">
                <a:latin typeface="RobotoRegular"/>
                <a:cs typeface="RobotoRegular"/>
              </a:rPr>
              <a:t>Anti cholinergic </a:t>
            </a:r>
            <a:r>
              <a:rPr sz="2650" spc="-15" dirty="0">
                <a:latin typeface="RobotoRegular"/>
                <a:cs typeface="RobotoRegular"/>
              </a:rPr>
              <a:t>agents inhibit </a:t>
            </a:r>
            <a:r>
              <a:rPr sz="2650" spc="5" dirty="0">
                <a:latin typeface="RobotoRegular"/>
                <a:cs typeface="RobotoRegular"/>
              </a:rPr>
              <a:t>bladder </a:t>
            </a:r>
            <a:r>
              <a:rPr sz="2650" spc="10" dirty="0">
                <a:latin typeface="RobotoRegular"/>
                <a:cs typeface="RobotoRegular"/>
              </a:rPr>
              <a:t>contraction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spc="-15" dirty="0">
                <a:latin typeface="RobotoRegular"/>
                <a:cs typeface="RobotoRegular"/>
              </a:rPr>
              <a:t>are  </a:t>
            </a:r>
            <a:r>
              <a:rPr sz="2650" spc="5" dirty="0">
                <a:latin typeface="RobotoRegular"/>
                <a:cs typeface="RobotoRegular"/>
              </a:rPr>
              <a:t>considered </a:t>
            </a:r>
            <a:r>
              <a:rPr sz="2650" spc="-25" dirty="0">
                <a:latin typeface="RobotoRegular"/>
                <a:cs typeface="RobotoRegular"/>
              </a:rPr>
              <a:t>ﬁrst </a:t>
            </a:r>
            <a:r>
              <a:rPr sz="2650" dirty="0">
                <a:latin typeface="RobotoRegular"/>
                <a:cs typeface="RobotoRegular"/>
              </a:rPr>
              <a:t>line.Eg Atropine,</a:t>
            </a:r>
            <a:r>
              <a:rPr sz="2650" spc="80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Scopolamine</a:t>
            </a:r>
            <a:endParaRPr sz="2650">
              <a:latin typeface="RobotoRegular"/>
              <a:cs typeface="RobotoRegular"/>
            </a:endParaRPr>
          </a:p>
          <a:p>
            <a:pPr marL="460375" marR="5080" indent="-448309">
              <a:lnSpc>
                <a:spcPts val="2750"/>
              </a:lnSpc>
              <a:spcBef>
                <a:spcPts val="955"/>
              </a:spcBef>
              <a:buChar char="•"/>
              <a:tabLst>
                <a:tab pos="460375" algn="l"/>
                <a:tab pos="461009" algn="l"/>
              </a:tabLst>
            </a:pPr>
            <a:r>
              <a:rPr sz="2650" spc="-10" dirty="0">
                <a:latin typeface="RobotoRegular"/>
                <a:cs typeface="RobotoRegular"/>
              </a:rPr>
              <a:t>Tricyclic antidepressants </a:t>
            </a:r>
            <a:r>
              <a:rPr sz="2650" spc="-20" dirty="0">
                <a:latin typeface="RobotoRegular"/>
                <a:cs typeface="RobotoRegular"/>
              </a:rPr>
              <a:t>e.g. </a:t>
            </a:r>
            <a:r>
              <a:rPr sz="2650" spc="-10" dirty="0">
                <a:latin typeface="RobotoRegular"/>
                <a:cs typeface="RobotoRegular"/>
              </a:rPr>
              <a:t>amitryptilline </a:t>
            </a:r>
            <a:r>
              <a:rPr sz="2650" spc="5" dirty="0">
                <a:latin typeface="RobotoRegular"/>
                <a:cs typeface="RobotoRegular"/>
              </a:rPr>
              <a:t>to </a:t>
            </a:r>
            <a:r>
              <a:rPr sz="2650" spc="10" dirty="0">
                <a:latin typeface="RobotoRegular"/>
                <a:cs typeface="RobotoRegular"/>
              </a:rPr>
              <a:t>reduce  </a:t>
            </a:r>
            <a:r>
              <a:rPr sz="2650" spc="5" dirty="0">
                <a:latin typeface="RobotoRegular"/>
                <a:cs typeface="RobotoRegular"/>
              </a:rPr>
              <a:t>bladder contractions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spc="-5" dirty="0">
                <a:latin typeface="RobotoRegular"/>
                <a:cs typeface="RobotoRegular"/>
              </a:rPr>
              <a:t>increase </a:t>
            </a:r>
            <a:r>
              <a:rPr sz="2650" spc="5" dirty="0">
                <a:latin typeface="RobotoRegular"/>
                <a:cs typeface="RobotoRegular"/>
              </a:rPr>
              <a:t>bladder neck</a:t>
            </a:r>
            <a:r>
              <a:rPr sz="2650" spc="85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resistance.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117" y="1161641"/>
            <a:ext cx="139065" cy="42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-5" dirty="0">
                <a:latin typeface="RobotoRegular"/>
                <a:cs typeface="RobotoRegular"/>
              </a:rPr>
              <a:t>•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6117" y="1914490"/>
            <a:ext cx="139065" cy="9652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650" spc="-5" dirty="0">
                <a:latin typeface="RobotoRegular"/>
                <a:cs typeface="RobotoRegular"/>
              </a:rPr>
              <a:t>•</a:t>
            </a:r>
            <a:endParaRPr sz="26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650" spc="-5" dirty="0">
                <a:latin typeface="RobotoRegular"/>
                <a:cs typeface="RobotoRegular"/>
              </a:rPr>
              <a:t>•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6117" y="236943"/>
            <a:ext cx="3815079" cy="42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0375" algn="l"/>
              </a:tabLst>
            </a:pPr>
            <a:r>
              <a:rPr sz="3975" spc="15" baseline="2096" dirty="0">
                <a:solidFill>
                  <a:srgbClr val="FF0000"/>
                </a:solidFill>
              </a:rPr>
              <a:t>c)	</a:t>
            </a:r>
            <a:r>
              <a:rPr sz="2650" u="heavy" spc="-15" dirty="0">
                <a:uFill>
                  <a:solidFill>
                    <a:srgbClr val="000000"/>
                  </a:solidFill>
                </a:uFill>
              </a:rPr>
              <a:t>Surgical</a:t>
            </a:r>
            <a:r>
              <a:rPr sz="2650" u="heavy" spc="-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650" u="heavy" spc="-10" dirty="0">
                <a:uFill>
                  <a:solidFill>
                    <a:srgbClr val="000000"/>
                  </a:solidFill>
                </a:uFill>
              </a:rPr>
              <a:t>management:</a:t>
            </a:r>
            <a:endParaRPr sz="2650"/>
          </a:p>
        </p:txBody>
      </p:sp>
      <p:sp>
        <p:nvSpPr>
          <p:cNvPr id="5" name="object 5"/>
          <p:cNvSpPr txBox="1"/>
          <p:nvPr/>
        </p:nvSpPr>
        <p:spPr>
          <a:xfrm>
            <a:off x="430717" y="426857"/>
            <a:ext cx="614045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6395" indent="-328930">
              <a:lnSpc>
                <a:spcPct val="100000"/>
              </a:lnSpc>
              <a:spcBef>
                <a:spcPts val="95"/>
              </a:spcBef>
              <a:buSzPct val="54639"/>
              <a:buChar char="•"/>
              <a:tabLst>
                <a:tab pos="366395" algn="l"/>
                <a:tab pos="367030" algn="l"/>
              </a:tabLst>
            </a:pPr>
            <a:r>
              <a:rPr sz="7275" spc="-165" baseline="-25200" dirty="0">
                <a:latin typeface="RobotoRegular"/>
                <a:cs typeface="RobotoRegular"/>
              </a:rPr>
              <a:t>.</a:t>
            </a:r>
            <a:r>
              <a:rPr sz="2650" spc="-110" dirty="0">
                <a:latin typeface="RobotoRegular"/>
                <a:cs typeface="RobotoRegular"/>
              </a:rPr>
              <a:t>is </a:t>
            </a:r>
            <a:r>
              <a:rPr sz="2650" spc="10" dirty="0">
                <a:latin typeface="RobotoRegular"/>
                <a:cs typeface="RobotoRegular"/>
              </a:rPr>
              <a:t>indicated </a:t>
            </a:r>
            <a:r>
              <a:rPr sz="2650" spc="5" dirty="0">
                <a:latin typeface="RobotoRegular"/>
                <a:cs typeface="RobotoRegular"/>
              </a:rPr>
              <a:t>if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-5" dirty="0">
                <a:latin typeface="RobotoRegular"/>
                <a:cs typeface="RobotoRegular"/>
              </a:rPr>
              <a:t>above </a:t>
            </a:r>
            <a:r>
              <a:rPr sz="2650" spc="10" dirty="0">
                <a:latin typeface="RobotoRegular"/>
                <a:cs typeface="RobotoRegular"/>
              </a:rPr>
              <a:t>methods</a:t>
            </a:r>
            <a:r>
              <a:rPr sz="2650" spc="85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fail.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ts val="2750"/>
              </a:lnSpc>
              <a:spcBef>
                <a:spcPts val="545"/>
              </a:spcBef>
            </a:pPr>
            <a:r>
              <a:rPr spc="-5" dirty="0"/>
              <a:t>Lifting </a:t>
            </a:r>
            <a:r>
              <a:rPr spc="-20" dirty="0"/>
              <a:t>and </a:t>
            </a:r>
            <a:r>
              <a:rPr spc="-15" dirty="0"/>
              <a:t>stabilising </a:t>
            </a:r>
            <a:r>
              <a:rPr spc="-10" dirty="0"/>
              <a:t>the </a:t>
            </a:r>
            <a:r>
              <a:rPr spc="5" dirty="0"/>
              <a:t>bladder </a:t>
            </a:r>
            <a:r>
              <a:rPr spc="10" dirty="0"/>
              <a:t>or </a:t>
            </a:r>
            <a:r>
              <a:rPr spc="-10" dirty="0"/>
              <a:t>urethra </a:t>
            </a:r>
            <a:r>
              <a:rPr spc="5" dirty="0"/>
              <a:t>to </a:t>
            </a:r>
            <a:r>
              <a:rPr spc="-5" dirty="0"/>
              <a:t>restore  </a:t>
            </a:r>
            <a:r>
              <a:rPr spc="-10" dirty="0"/>
              <a:t>normal </a:t>
            </a:r>
            <a:r>
              <a:rPr dirty="0"/>
              <a:t>urethrovesicle</a:t>
            </a:r>
            <a:r>
              <a:rPr spc="60" dirty="0"/>
              <a:t> </a:t>
            </a:r>
            <a:r>
              <a:rPr spc="-10" dirty="0"/>
              <a:t>angle.</a:t>
            </a:r>
          </a:p>
          <a:p>
            <a:pPr marL="12700" marR="2948940">
              <a:lnSpc>
                <a:spcPts val="3700"/>
              </a:lnSpc>
              <a:spcBef>
                <a:spcPts val="190"/>
              </a:spcBef>
            </a:pPr>
            <a:r>
              <a:rPr spc="-5" dirty="0"/>
              <a:t>Use </a:t>
            </a:r>
            <a:r>
              <a:rPr spc="10" dirty="0"/>
              <a:t>of artiﬁcial </a:t>
            </a:r>
            <a:r>
              <a:rPr spc="-15" dirty="0"/>
              <a:t>urinary sphincters.  </a:t>
            </a:r>
            <a:r>
              <a:rPr spc="10" dirty="0"/>
              <a:t>Correct</a:t>
            </a:r>
            <a:r>
              <a:rPr spc="15" dirty="0"/>
              <a:t> </a:t>
            </a:r>
            <a:r>
              <a:rPr spc="-15" dirty="0"/>
              <a:t>ﬁstula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6117" y="2868937"/>
            <a:ext cx="8931275" cy="424370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650" u="heavy" spc="-2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Nursing</a:t>
            </a:r>
            <a:r>
              <a:rPr sz="2650" u="heavy" spc="-5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650" u="heavy" spc="-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management:</a:t>
            </a:r>
            <a:endParaRPr sz="26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650" spc="20" dirty="0">
                <a:latin typeface="RobotoRegular"/>
                <a:cs typeface="RobotoRegular"/>
              </a:rPr>
              <a:t>Is </a:t>
            </a:r>
            <a:r>
              <a:rPr sz="2650" spc="5" dirty="0">
                <a:latin typeface="RobotoRegular"/>
                <a:cs typeface="RobotoRegular"/>
              </a:rPr>
              <a:t>determined </a:t>
            </a:r>
            <a:r>
              <a:rPr sz="2650" spc="-30" dirty="0">
                <a:latin typeface="RobotoRegular"/>
                <a:cs typeface="RobotoRegular"/>
              </a:rPr>
              <a:t>by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-25" dirty="0">
                <a:latin typeface="RobotoRegular"/>
                <a:cs typeface="RobotoRegular"/>
              </a:rPr>
              <a:t>type </a:t>
            </a:r>
            <a:r>
              <a:rPr sz="2650" spc="10" dirty="0">
                <a:latin typeface="RobotoRegular"/>
                <a:cs typeface="RobotoRegular"/>
              </a:rPr>
              <a:t>of</a:t>
            </a:r>
            <a:r>
              <a:rPr sz="2650" spc="55" dirty="0">
                <a:latin typeface="RobotoRegular"/>
                <a:cs typeface="RobotoRegular"/>
              </a:rPr>
              <a:t> </a:t>
            </a:r>
            <a:r>
              <a:rPr sz="2650" dirty="0">
                <a:latin typeface="RobotoRegular"/>
                <a:cs typeface="RobotoRegular"/>
              </a:rPr>
              <a:t>treatment.</a:t>
            </a:r>
            <a:endParaRPr sz="2650">
              <a:latin typeface="RobotoRegular"/>
              <a:cs typeface="RobotoRegular"/>
            </a:endParaRPr>
          </a:p>
          <a:p>
            <a:pPr marL="460375" marR="5080" indent="-448309">
              <a:lnSpc>
                <a:spcPts val="2750"/>
              </a:lnSpc>
              <a:spcBef>
                <a:spcPts val="965"/>
              </a:spcBef>
              <a:buAutoNum type="arabicPeriod"/>
              <a:tabLst>
                <a:tab pos="460375" algn="l"/>
                <a:tab pos="461009" algn="l"/>
              </a:tabLst>
            </a:pPr>
            <a:r>
              <a:rPr sz="2650" spc="-10" dirty="0">
                <a:latin typeface="RobotoRegular"/>
                <a:cs typeface="RobotoRegular"/>
              </a:rPr>
              <a:t>Support, </a:t>
            </a:r>
            <a:r>
              <a:rPr sz="2650" spc="-5" dirty="0">
                <a:latin typeface="RobotoRegular"/>
                <a:cs typeface="RobotoRegular"/>
              </a:rPr>
              <a:t>encouragement for behaviour </a:t>
            </a:r>
            <a:r>
              <a:rPr sz="2650" spc="-15" dirty="0">
                <a:latin typeface="RobotoRegular"/>
                <a:cs typeface="RobotoRegular"/>
              </a:rPr>
              <a:t>therapy </a:t>
            </a:r>
            <a:r>
              <a:rPr sz="2650" spc="-10" dirty="0">
                <a:latin typeface="RobotoRegular"/>
                <a:cs typeface="RobotoRegular"/>
              </a:rPr>
              <a:t>as results  </a:t>
            </a:r>
            <a:r>
              <a:rPr sz="2650" spc="-15" dirty="0">
                <a:latin typeface="RobotoRegular"/>
                <a:cs typeface="RobotoRegular"/>
              </a:rPr>
              <a:t>are </a:t>
            </a:r>
            <a:r>
              <a:rPr sz="2650" spc="-5" dirty="0">
                <a:latin typeface="RobotoRegular"/>
                <a:cs typeface="RobotoRegular"/>
              </a:rPr>
              <a:t>not</a:t>
            </a:r>
            <a:r>
              <a:rPr sz="2650" spc="65" dirty="0">
                <a:latin typeface="RobotoRegular"/>
                <a:cs typeface="RobotoRegular"/>
              </a:rPr>
              <a:t> </a:t>
            </a:r>
            <a:r>
              <a:rPr sz="2650" spc="-10" dirty="0">
                <a:latin typeface="RobotoRegular"/>
                <a:cs typeface="RobotoRegular"/>
              </a:rPr>
              <a:t>instant.</a:t>
            </a:r>
            <a:endParaRPr sz="2650">
              <a:latin typeface="RobotoRegular"/>
              <a:cs typeface="RobotoRegular"/>
            </a:endParaRPr>
          </a:p>
          <a:p>
            <a:pPr marL="460375" marR="232410" indent="-448309">
              <a:lnSpc>
                <a:spcPts val="2750"/>
              </a:lnSpc>
              <a:spcBef>
                <a:spcPts val="955"/>
              </a:spcBef>
              <a:buAutoNum type="arabicPeriod"/>
              <a:tabLst>
                <a:tab pos="460375" algn="l"/>
                <a:tab pos="461009" algn="l"/>
              </a:tabLst>
            </a:pPr>
            <a:r>
              <a:rPr sz="2650" spc="-20" dirty="0">
                <a:latin typeface="RobotoRegular"/>
                <a:cs typeface="RobotoRegular"/>
              </a:rPr>
              <a:t>Teach </a:t>
            </a:r>
            <a:r>
              <a:rPr sz="2650" spc="-5" dirty="0">
                <a:latin typeface="RobotoRegular"/>
                <a:cs typeface="RobotoRegular"/>
              </a:rPr>
              <a:t>how </a:t>
            </a:r>
            <a:r>
              <a:rPr sz="2650" spc="5" dirty="0">
                <a:latin typeface="RobotoRegular"/>
                <a:cs typeface="RobotoRegular"/>
              </a:rPr>
              <a:t>to </a:t>
            </a:r>
            <a:r>
              <a:rPr sz="2650" spc="20" dirty="0">
                <a:latin typeface="RobotoRegular"/>
                <a:cs typeface="RobotoRegular"/>
              </a:rPr>
              <a:t>do </a:t>
            </a:r>
            <a:r>
              <a:rPr sz="2650" spc="5" dirty="0">
                <a:latin typeface="RobotoRegular"/>
                <a:cs typeface="RobotoRegular"/>
              </a:rPr>
              <a:t>exercises </a:t>
            </a:r>
            <a:r>
              <a:rPr sz="2650" spc="-5" dirty="0">
                <a:latin typeface="RobotoRegular"/>
                <a:cs typeface="RobotoRegular"/>
              </a:rPr>
              <a:t>&amp; </a:t>
            </a:r>
            <a:r>
              <a:rPr sz="2650" spc="-15" dirty="0">
                <a:latin typeface="RobotoRegular"/>
                <a:cs typeface="RobotoRegular"/>
              </a:rPr>
              <a:t>frequency, </a:t>
            </a:r>
            <a:r>
              <a:rPr sz="2650" spc="-5" dirty="0">
                <a:latin typeface="RobotoRegular"/>
                <a:cs typeface="RobotoRegular"/>
              </a:rPr>
              <a:t>stop </a:t>
            </a:r>
            <a:r>
              <a:rPr sz="2650" spc="-20" dirty="0">
                <a:latin typeface="RobotoRegular"/>
                <a:cs typeface="RobotoRegular"/>
              </a:rPr>
              <a:t>smoking,  </a:t>
            </a:r>
            <a:r>
              <a:rPr sz="2650" spc="-15" dirty="0">
                <a:latin typeface="RobotoRegular"/>
                <a:cs typeface="RobotoRegular"/>
              </a:rPr>
              <a:t>regular </a:t>
            </a:r>
            <a:r>
              <a:rPr sz="2650" spc="5" dirty="0">
                <a:latin typeface="RobotoRegular"/>
                <a:cs typeface="RobotoRegular"/>
              </a:rPr>
              <a:t>voiding, </a:t>
            </a:r>
            <a:r>
              <a:rPr sz="2650" spc="10" dirty="0">
                <a:latin typeface="RobotoRegular"/>
                <a:cs typeface="RobotoRegular"/>
              </a:rPr>
              <a:t>avoiding </a:t>
            </a:r>
            <a:r>
              <a:rPr sz="2650" spc="-5" dirty="0">
                <a:latin typeface="RobotoRegular"/>
                <a:cs typeface="RobotoRegular"/>
              </a:rPr>
              <a:t>constipation, </a:t>
            </a:r>
            <a:r>
              <a:rPr sz="2650" spc="10" dirty="0">
                <a:latin typeface="RobotoRegular"/>
                <a:cs typeface="RobotoRegular"/>
              </a:rPr>
              <a:t>avoiding </a:t>
            </a:r>
            <a:r>
              <a:rPr sz="2650" spc="5" dirty="0">
                <a:latin typeface="RobotoRegular"/>
                <a:cs typeface="RobotoRegular"/>
              </a:rPr>
              <a:t>bladder  </a:t>
            </a:r>
            <a:r>
              <a:rPr sz="2650" spc="-5" dirty="0">
                <a:latin typeface="RobotoRegular"/>
                <a:cs typeface="RobotoRegular"/>
              </a:rPr>
              <a:t>irritants </a:t>
            </a:r>
            <a:r>
              <a:rPr sz="2650" spc="-20" dirty="0">
                <a:latin typeface="RobotoRegular"/>
                <a:cs typeface="RobotoRegular"/>
              </a:rPr>
              <a:t>e.g. </a:t>
            </a:r>
            <a:r>
              <a:rPr sz="2650" spc="-5" dirty="0">
                <a:latin typeface="RobotoRegular"/>
                <a:cs typeface="RobotoRegular"/>
              </a:rPr>
              <a:t>caffeine,</a:t>
            </a:r>
            <a:r>
              <a:rPr sz="2650" spc="-20" dirty="0">
                <a:latin typeface="RobotoRegular"/>
                <a:cs typeface="RobotoRegular"/>
              </a:rPr>
              <a:t> </a:t>
            </a:r>
            <a:r>
              <a:rPr sz="2650" spc="10" dirty="0">
                <a:latin typeface="RobotoRegular"/>
                <a:cs typeface="RobotoRegular"/>
              </a:rPr>
              <a:t>alcohol.</a:t>
            </a:r>
            <a:endParaRPr sz="2650">
              <a:latin typeface="RobotoRegular"/>
              <a:cs typeface="RobotoRegular"/>
            </a:endParaRPr>
          </a:p>
          <a:p>
            <a:pPr marL="460375" marR="767715" indent="-448309">
              <a:lnSpc>
                <a:spcPts val="2750"/>
              </a:lnSpc>
              <a:spcBef>
                <a:spcPts val="960"/>
              </a:spcBef>
              <a:buAutoNum type="arabicPeriod"/>
              <a:tabLst>
                <a:tab pos="460375" algn="l"/>
                <a:tab pos="461009" algn="l"/>
              </a:tabLst>
            </a:pPr>
            <a:r>
              <a:rPr sz="2650" spc="-5" dirty="0">
                <a:latin typeface="RobotoRegular"/>
                <a:cs typeface="RobotoRegular"/>
              </a:rPr>
              <a:t>Explain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15" dirty="0">
                <a:latin typeface="RobotoRegular"/>
                <a:cs typeface="RobotoRegular"/>
              </a:rPr>
              <a:t>medication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spc="10" dirty="0">
                <a:latin typeface="RobotoRegular"/>
                <a:cs typeface="RobotoRegular"/>
              </a:rPr>
              <a:t>expected </a:t>
            </a:r>
            <a:r>
              <a:rPr sz="2650" spc="5" dirty="0">
                <a:latin typeface="RobotoRegular"/>
                <a:cs typeface="RobotoRegular"/>
              </a:rPr>
              <a:t>outcome </a:t>
            </a:r>
            <a:r>
              <a:rPr sz="2650" spc="-20" dirty="0">
                <a:latin typeface="RobotoRegular"/>
                <a:cs typeface="RobotoRegular"/>
              </a:rPr>
              <a:t>post  </a:t>
            </a:r>
            <a:r>
              <a:rPr sz="2650" spc="-10" dirty="0">
                <a:latin typeface="RobotoRegular"/>
                <a:cs typeface="RobotoRegular"/>
              </a:rPr>
              <a:t>operatively.</a:t>
            </a:r>
            <a:endParaRPr sz="2650">
              <a:latin typeface="RobotoRegular"/>
              <a:cs typeface="RobotoRegular"/>
            </a:endParaRPr>
          </a:p>
          <a:p>
            <a:pPr marL="460375" indent="-448309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0375" algn="l"/>
                <a:tab pos="461009" algn="l"/>
              </a:tabLst>
            </a:pPr>
            <a:r>
              <a:rPr sz="2650" dirty="0">
                <a:latin typeface="RobotoRegular"/>
                <a:cs typeface="RobotoRegular"/>
              </a:rPr>
              <a:t>Encourage/ </a:t>
            </a:r>
            <a:r>
              <a:rPr sz="2650" spc="-5" dirty="0">
                <a:latin typeface="RobotoRegular"/>
                <a:cs typeface="RobotoRegular"/>
              </a:rPr>
              <a:t>Maintain </a:t>
            </a:r>
            <a:r>
              <a:rPr sz="2650" spc="-10" dirty="0">
                <a:latin typeface="RobotoRegular"/>
                <a:cs typeface="RobotoRegular"/>
              </a:rPr>
              <a:t>perineum</a:t>
            </a:r>
            <a:r>
              <a:rPr sz="2650" spc="30" dirty="0">
                <a:latin typeface="RobotoRegular"/>
                <a:cs typeface="RobotoRegular"/>
              </a:rPr>
              <a:t> </a:t>
            </a:r>
            <a:r>
              <a:rPr sz="2650" spc="-20" dirty="0">
                <a:latin typeface="RobotoRegular"/>
                <a:cs typeface="RobotoRegular"/>
              </a:rPr>
              <a:t>hygiene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1711" y="235825"/>
            <a:ext cx="6622415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u="heavy" spc="-20" dirty="0">
                <a:uFill>
                  <a:solidFill>
                    <a:srgbClr val="000000"/>
                  </a:solidFill>
                </a:uFill>
              </a:rPr>
              <a:t>MALE </a:t>
            </a:r>
            <a:r>
              <a:rPr sz="2750" u="heavy" spc="-15" dirty="0">
                <a:uFill>
                  <a:solidFill>
                    <a:srgbClr val="000000"/>
                  </a:solidFill>
                </a:uFill>
              </a:rPr>
              <a:t>REPRODUCTIVE </a:t>
            </a:r>
            <a:r>
              <a:rPr sz="2750" u="heavy" dirty="0">
                <a:uFill>
                  <a:solidFill>
                    <a:srgbClr val="000000"/>
                  </a:solidFill>
                </a:uFill>
              </a:rPr>
              <a:t>SYSTEM</a:t>
            </a:r>
            <a:r>
              <a:rPr sz="2750" u="heavy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750" u="heavy" spc="-20" dirty="0">
                <a:uFill>
                  <a:solidFill>
                    <a:srgbClr val="000000"/>
                  </a:solidFill>
                </a:uFill>
              </a:rPr>
              <a:t>DISORDER</a:t>
            </a:r>
            <a:endParaRPr sz="2750"/>
          </a:p>
        </p:txBody>
      </p:sp>
      <p:sp>
        <p:nvSpPr>
          <p:cNvPr id="3" name="object 3"/>
          <p:cNvSpPr/>
          <p:nvPr/>
        </p:nvSpPr>
        <p:spPr>
          <a:xfrm>
            <a:off x="398849" y="1122119"/>
            <a:ext cx="1931670" cy="0"/>
          </a:xfrm>
          <a:custGeom>
            <a:avLst/>
            <a:gdLst/>
            <a:ahLst/>
            <a:cxnLst/>
            <a:rect l="l" t="t" r="r" b="b"/>
            <a:pathLst>
              <a:path w="1931670">
                <a:moveTo>
                  <a:pt x="0" y="0"/>
                </a:moveTo>
                <a:lnTo>
                  <a:pt x="1931102" y="0"/>
                </a:lnTo>
              </a:path>
            </a:pathLst>
          </a:custGeom>
          <a:ln w="17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8049" y="458722"/>
            <a:ext cx="9355455" cy="6190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2750" spc="-120" dirty="0">
                <a:latin typeface="RobotoRegular"/>
                <a:cs typeface="RobotoRegular"/>
              </a:rPr>
              <a:t>As</a:t>
            </a:r>
            <a:r>
              <a:rPr sz="7275" spc="-179" baseline="-21764" dirty="0">
                <a:latin typeface="RobotoRegular"/>
                <a:cs typeface="RobotoRegular"/>
              </a:rPr>
              <a:t>.</a:t>
            </a:r>
            <a:r>
              <a:rPr sz="2750" spc="-120" dirty="0">
                <a:latin typeface="RobotoRegular"/>
                <a:cs typeface="RobotoRegular"/>
              </a:rPr>
              <a:t>sessment</a:t>
            </a:r>
            <a:endParaRPr sz="2750">
              <a:latin typeface="RobotoRegular"/>
              <a:cs typeface="RobotoRegular"/>
            </a:endParaRPr>
          </a:p>
          <a:p>
            <a:pPr marL="260350" indent="-210185">
              <a:lnSpc>
                <a:spcPct val="100000"/>
              </a:lnSpc>
              <a:spcBef>
                <a:spcPts val="130"/>
              </a:spcBef>
              <a:buChar char="•"/>
              <a:tabLst>
                <a:tab pos="260985" algn="l"/>
              </a:tabLst>
            </a:pPr>
            <a:r>
              <a:rPr sz="2750" dirty="0">
                <a:latin typeface="RobotoRegular"/>
                <a:cs typeface="RobotoRegular"/>
              </a:rPr>
              <a:t>Inspect the </a:t>
            </a:r>
            <a:r>
              <a:rPr sz="2750" spc="-10" dirty="0">
                <a:latin typeface="RobotoRegular"/>
                <a:cs typeface="RobotoRegular"/>
              </a:rPr>
              <a:t>scrotum </a:t>
            </a:r>
            <a:r>
              <a:rPr sz="2750" dirty="0">
                <a:latin typeface="RobotoRegular"/>
                <a:cs typeface="RobotoRegular"/>
              </a:rPr>
              <a:t>&amp; </a:t>
            </a:r>
            <a:r>
              <a:rPr sz="2750" spc="-5" dirty="0">
                <a:latin typeface="RobotoRegular"/>
                <a:cs typeface="RobotoRegular"/>
              </a:rPr>
              <a:t>penis </a:t>
            </a:r>
            <a:r>
              <a:rPr sz="2750" dirty="0">
                <a:latin typeface="RobotoRegular"/>
                <a:cs typeface="RobotoRegular"/>
              </a:rPr>
              <a:t>for </a:t>
            </a:r>
            <a:r>
              <a:rPr sz="2750" spc="-30" dirty="0">
                <a:latin typeface="RobotoRegular"/>
                <a:cs typeface="RobotoRegular"/>
              </a:rPr>
              <a:t>colour, </a:t>
            </a:r>
            <a:r>
              <a:rPr sz="2750" spc="-20" dirty="0">
                <a:latin typeface="RobotoRegular"/>
                <a:cs typeface="RobotoRegular"/>
              </a:rPr>
              <a:t>texture, </a:t>
            </a:r>
            <a:r>
              <a:rPr sz="2750" spc="15" dirty="0">
                <a:latin typeface="RobotoRegular"/>
                <a:cs typeface="RobotoRegular"/>
              </a:rPr>
              <a:t>shape</a:t>
            </a:r>
            <a:r>
              <a:rPr sz="2750" spc="-175" dirty="0">
                <a:latin typeface="RobotoRegular"/>
                <a:cs typeface="RobotoRegular"/>
              </a:rPr>
              <a:t> </a:t>
            </a:r>
            <a:r>
              <a:rPr sz="2750" spc="-15" dirty="0">
                <a:latin typeface="RobotoRegular"/>
                <a:cs typeface="RobotoRegular"/>
              </a:rPr>
              <a:t>etc.</a:t>
            </a:r>
            <a:endParaRPr sz="2750">
              <a:latin typeface="RobotoRegular"/>
              <a:cs typeface="RobotoRegular"/>
            </a:endParaRPr>
          </a:p>
          <a:p>
            <a:pPr marL="260350" marR="249554" indent="-210185">
              <a:lnSpc>
                <a:spcPts val="2860"/>
              </a:lnSpc>
              <a:spcBef>
                <a:spcPts val="1010"/>
              </a:spcBef>
              <a:buChar char="•"/>
              <a:tabLst>
                <a:tab pos="260985" algn="l"/>
              </a:tabLst>
            </a:pPr>
            <a:r>
              <a:rPr sz="2750" dirty="0">
                <a:latin typeface="RobotoRegular"/>
                <a:cs typeface="RobotoRegular"/>
              </a:rPr>
              <a:t>Inspect the </a:t>
            </a:r>
            <a:r>
              <a:rPr sz="2750" spc="10" dirty="0">
                <a:latin typeface="RobotoRegular"/>
                <a:cs typeface="RobotoRegular"/>
              </a:rPr>
              <a:t>glans </a:t>
            </a:r>
            <a:r>
              <a:rPr sz="2750" dirty="0">
                <a:latin typeface="RobotoRegular"/>
                <a:cs typeface="RobotoRegular"/>
              </a:rPr>
              <a:t>for </a:t>
            </a:r>
            <a:r>
              <a:rPr sz="2750" spc="-5" dirty="0">
                <a:latin typeface="RobotoRegular"/>
                <a:cs typeface="RobotoRegular"/>
              </a:rPr>
              <a:t>lesions </a:t>
            </a:r>
            <a:r>
              <a:rPr sz="2750" spc="5" dirty="0">
                <a:latin typeface="RobotoRegular"/>
                <a:cs typeface="RobotoRegular"/>
              </a:rPr>
              <a:t>e.g. </a:t>
            </a:r>
            <a:r>
              <a:rPr sz="2750" spc="-10" dirty="0">
                <a:latin typeface="RobotoRegular"/>
                <a:cs typeface="RobotoRegular"/>
              </a:rPr>
              <a:t>ulcers, </a:t>
            </a:r>
            <a:r>
              <a:rPr sz="2750" dirty="0">
                <a:latin typeface="RobotoRegular"/>
                <a:cs typeface="RobotoRegular"/>
              </a:rPr>
              <a:t>scars, </a:t>
            </a:r>
            <a:r>
              <a:rPr sz="2750" spc="-5" dirty="0">
                <a:latin typeface="RobotoRegular"/>
                <a:cs typeface="RobotoRegular"/>
              </a:rPr>
              <a:t>nodules</a:t>
            </a:r>
            <a:r>
              <a:rPr sz="2750" spc="-185" dirty="0">
                <a:latin typeface="RobotoRegular"/>
                <a:cs typeface="RobotoRegular"/>
              </a:rPr>
              <a:t> </a:t>
            </a:r>
            <a:r>
              <a:rPr sz="2750" spc="-15" dirty="0">
                <a:latin typeface="RobotoRegular"/>
                <a:cs typeface="RobotoRegular"/>
              </a:rPr>
              <a:t>or  </a:t>
            </a:r>
            <a:r>
              <a:rPr sz="2750" spc="5" dirty="0">
                <a:latin typeface="RobotoRegular"/>
                <a:cs typeface="RobotoRegular"/>
              </a:rPr>
              <a:t>signs </a:t>
            </a:r>
            <a:r>
              <a:rPr sz="2750" spc="-15" dirty="0">
                <a:latin typeface="RobotoRegular"/>
                <a:cs typeface="RobotoRegular"/>
              </a:rPr>
              <a:t>of</a:t>
            </a:r>
            <a:r>
              <a:rPr sz="2750" spc="-10" dirty="0">
                <a:latin typeface="RobotoRegular"/>
                <a:cs typeface="RobotoRegular"/>
              </a:rPr>
              <a:t> </a:t>
            </a:r>
            <a:r>
              <a:rPr sz="2750" spc="5" dirty="0">
                <a:latin typeface="RobotoRegular"/>
                <a:cs typeface="RobotoRegular"/>
              </a:rPr>
              <a:t>inﬂammation.</a:t>
            </a:r>
            <a:endParaRPr sz="2750">
              <a:latin typeface="RobotoRegular"/>
              <a:cs typeface="RobotoRegular"/>
            </a:endParaRPr>
          </a:p>
          <a:p>
            <a:pPr marL="260350" marR="458470" indent="-210185">
              <a:lnSpc>
                <a:spcPts val="2860"/>
              </a:lnSpc>
              <a:spcBef>
                <a:spcPts val="994"/>
              </a:spcBef>
              <a:buChar char="•"/>
              <a:tabLst>
                <a:tab pos="260985" algn="l"/>
              </a:tabLst>
            </a:pPr>
            <a:r>
              <a:rPr sz="2750" spc="-10" dirty="0">
                <a:latin typeface="RobotoRegular"/>
                <a:cs typeface="RobotoRegular"/>
              </a:rPr>
              <a:t>Note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10" dirty="0">
                <a:latin typeface="RobotoRegular"/>
                <a:cs typeface="RobotoRegular"/>
              </a:rPr>
              <a:t>location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spc="5" dirty="0">
                <a:latin typeface="RobotoRegular"/>
                <a:cs typeface="RobotoRegular"/>
              </a:rPr>
              <a:t>urethra(hypospadias, </a:t>
            </a:r>
            <a:r>
              <a:rPr sz="2750" dirty="0">
                <a:latin typeface="RobotoRegular"/>
                <a:cs typeface="RobotoRegular"/>
              </a:rPr>
              <a:t>epispadias) &amp;  </a:t>
            </a:r>
            <a:r>
              <a:rPr sz="2750" spc="-5" dirty="0">
                <a:latin typeface="RobotoRegular"/>
                <a:cs typeface="RobotoRegular"/>
              </a:rPr>
              <a:t>check </a:t>
            </a:r>
            <a:r>
              <a:rPr sz="2750" dirty="0">
                <a:latin typeface="RobotoRegular"/>
                <a:cs typeface="RobotoRegular"/>
              </a:rPr>
              <a:t>for</a:t>
            </a:r>
            <a:r>
              <a:rPr sz="2750" spc="-60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discharge.</a:t>
            </a:r>
            <a:endParaRPr sz="2750">
              <a:latin typeface="RobotoRegular"/>
              <a:cs typeface="RobotoRegular"/>
            </a:endParaRPr>
          </a:p>
          <a:p>
            <a:pPr marL="260350" marR="697865" indent="-210185">
              <a:lnSpc>
                <a:spcPts val="2860"/>
              </a:lnSpc>
              <a:spcBef>
                <a:spcPts val="995"/>
              </a:spcBef>
              <a:buChar char="•"/>
              <a:tabLst>
                <a:tab pos="260985" algn="l"/>
              </a:tabLst>
            </a:pPr>
            <a:r>
              <a:rPr sz="2750" dirty="0">
                <a:latin typeface="RobotoRegular"/>
                <a:cs typeface="RobotoRegular"/>
              </a:rPr>
              <a:t>Inspect the </a:t>
            </a:r>
            <a:r>
              <a:rPr sz="2750" spc="-5" dirty="0">
                <a:latin typeface="RobotoRegular"/>
                <a:cs typeface="RobotoRegular"/>
              </a:rPr>
              <a:t>contour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10" dirty="0">
                <a:latin typeface="RobotoRegular"/>
                <a:cs typeface="RobotoRegular"/>
              </a:rPr>
              <a:t>scrotum, </a:t>
            </a:r>
            <a:r>
              <a:rPr sz="2750" spc="10" dirty="0">
                <a:latin typeface="RobotoRegular"/>
                <a:cs typeface="RobotoRegular"/>
              </a:rPr>
              <a:t>skin </a:t>
            </a:r>
            <a:r>
              <a:rPr sz="2750" spc="-10" dirty="0">
                <a:latin typeface="RobotoRegular"/>
                <a:cs typeface="RobotoRegular"/>
              </a:rPr>
              <a:t>colour</a:t>
            </a:r>
            <a:r>
              <a:rPr sz="2750" spc="-260" dirty="0">
                <a:latin typeface="RobotoRegular"/>
                <a:cs typeface="RobotoRegular"/>
              </a:rPr>
              <a:t> </a:t>
            </a:r>
            <a:r>
              <a:rPr sz="2750" spc="5" dirty="0">
                <a:latin typeface="RobotoRegular"/>
                <a:cs typeface="RobotoRegular"/>
              </a:rPr>
              <a:t>(darker  </a:t>
            </a:r>
            <a:r>
              <a:rPr sz="2750" spc="10" dirty="0">
                <a:latin typeface="RobotoRegular"/>
                <a:cs typeface="RobotoRegular"/>
              </a:rPr>
              <a:t>than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20" dirty="0">
                <a:latin typeface="RobotoRegular"/>
                <a:cs typeface="RobotoRegular"/>
              </a:rPr>
              <a:t>rest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10" dirty="0">
                <a:latin typeface="RobotoRegular"/>
                <a:cs typeface="RobotoRegular"/>
              </a:rPr>
              <a:t>body </a:t>
            </a:r>
            <a:r>
              <a:rPr sz="2750" dirty="0">
                <a:latin typeface="RobotoRegular"/>
                <a:cs typeface="RobotoRegular"/>
              </a:rPr>
              <a:t>&amp; </a:t>
            </a:r>
            <a:r>
              <a:rPr sz="2750" spc="20" dirty="0">
                <a:latin typeface="RobotoRegular"/>
                <a:cs typeface="RobotoRegular"/>
              </a:rPr>
              <a:t>has</a:t>
            </a:r>
            <a:r>
              <a:rPr sz="2750" spc="-85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folds)</a:t>
            </a:r>
            <a:endParaRPr sz="2750">
              <a:latin typeface="RobotoRegular"/>
              <a:cs typeface="RobotoRegular"/>
            </a:endParaRPr>
          </a:p>
          <a:p>
            <a:pPr marL="260350" marR="48895" indent="-210185">
              <a:lnSpc>
                <a:spcPts val="2860"/>
              </a:lnSpc>
              <a:spcBef>
                <a:spcPts val="990"/>
              </a:spcBef>
              <a:buChar char="•"/>
              <a:tabLst>
                <a:tab pos="260985" algn="l"/>
              </a:tabLst>
            </a:pPr>
            <a:r>
              <a:rPr sz="2750" spc="10" dirty="0">
                <a:latin typeface="RobotoRegular"/>
                <a:cs typeface="RobotoRegular"/>
              </a:rPr>
              <a:t>Palpate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5" dirty="0">
                <a:latin typeface="RobotoRegular"/>
                <a:cs typeface="RobotoRegular"/>
              </a:rPr>
              <a:t>penis </a:t>
            </a:r>
            <a:r>
              <a:rPr sz="2750" spc="-10" dirty="0">
                <a:latin typeface="RobotoRegular"/>
                <a:cs typeface="RobotoRegular"/>
              </a:rPr>
              <a:t>to </a:t>
            </a:r>
            <a:r>
              <a:rPr sz="2750" spc="-5" dirty="0">
                <a:latin typeface="RobotoRegular"/>
                <a:cs typeface="RobotoRegular"/>
              </a:rPr>
              <a:t>note </a:t>
            </a:r>
            <a:r>
              <a:rPr sz="2750" spc="20" dirty="0">
                <a:latin typeface="RobotoRegular"/>
                <a:cs typeface="RobotoRegular"/>
              </a:rPr>
              <a:t>any </a:t>
            </a:r>
            <a:r>
              <a:rPr sz="2750" spc="-10" dirty="0">
                <a:latin typeface="RobotoRegular"/>
                <a:cs typeface="RobotoRegular"/>
              </a:rPr>
              <a:t>tenderness </a:t>
            </a:r>
            <a:r>
              <a:rPr sz="2750" spc="-15" dirty="0">
                <a:latin typeface="RobotoRegular"/>
                <a:cs typeface="RobotoRegular"/>
              </a:rPr>
              <a:t>or redness or</a:t>
            </a:r>
            <a:r>
              <a:rPr sz="2750" spc="-335" dirty="0">
                <a:latin typeface="RobotoRegular"/>
                <a:cs typeface="RobotoRegular"/>
              </a:rPr>
              <a:t> </a:t>
            </a:r>
            <a:r>
              <a:rPr sz="2750" spc="20" dirty="0">
                <a:latin typeface="RobotoRegular"/>
                <a:cs typeface="RobotoRegular"/>
              </a:rPr>
              <a:t>any  </a:t>
            </a:r>
            <a:r>
              <a:rPr sz="2750" spc="15" dirty="0">
                <a:latin typeface="RobotoRegular"/>
                <a:cs typeface="RobotoRegular"/>
              </a:rPr>
              <a:t>mass.</a:t>
            </a:r>
            <a:endParaRPr sz="2750">
              <a:latin typeface="RobotoRegular"/>
              <a:cs typeface="RobotoRegular"/>
            </a:endParaRPr>
          </a:p>
          <a:p>
            <a:pPr marL="260350" marR="17780" indent="-210185">
              <a:lnSpc>
                <a:spcPts val="2860"/>
              </a:lnSpc>
              <a:spcBef>
                <a:spcPts val="994"/>
              </a:spcBef>
              <a:buChar char="•"/>
              <a:tabLst>
                <a:tab pos="260985" algn="l"/>
              </a:tabLst>
            </a:pPr>
            <a:r>
              <a:rPr sz="2750" spc="10" dirty="0">
                <a:latin typeface="RobotoRegular"/>
                <a:cs typeface="RobotoRegular"/>
              </a:rPr>
              <a:t>Palpate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15" dirty="0">
                <a:latin typeface="RobotoRegular"/>
                <a:cs typeface="RobotoRegular"/>
              </a:rPr>
              <a:t>testes </a:t>
            </a:r>
            <a:r>
              <a:rPr sz="2750" spc="-10" dirty="0">
                <a:latin typeface="RobotoRegular"/>
                <a:cs typeface="RobotoRegular"/>
              </a:rPr>
              <a:t>between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5" dirty="0">
                <a:latin typeface="RobotoRegular"/>
                <a:cs typeface="RobotoRegular"/>
              </a:rPr>
              <a:t>thumb, </a:t>
            </a:r>
            <a:r>
              <a:rPr sz="2750" spc="-10" dirty="0">
                <a:latin typeface="RobotoRegular"/>
                <a:cs typeface="RobotoRegular"/>
              </a:rPr>
              <a:t>foreﬁnger </a:t>
            </a:r>
            <a:r>
              <a:rPr sz="2750" dirty="0">
                <a:latin typeface="RobotoRegular"/>
                <a:cs typeface="RobotoRegular"/>
              </a:rPr>
              <a:t>&amp; </a:t>
            </a:r>
            <a:r>
              <a:rPr sz="2750" spc="-5" dirty="0">
                <a:latin typeface="RobotoRegular"/>
                <a:cs typeface="RobotoRegular"/>
              </a:rPr>
              <a:t>middle  </a:t>
            </a:r>
            <a:r>
              <a:rPr sz="2750" spc="-25" dirty="0">
                <a:latin typeface="RobotoRegular"/>
                <a:cs typeface="RobotoRegular"/>
              </a:rPr>
              <a:t>ﬁnger. </a:t>
            </a:r>
            <a:r>
              <a:rPr sz="2750" spc="-10" dirty="0">
                <a:latin typeface="RobotoRegular"/>
                <a:cs typeface="RobotoRegular"/>
              </a:rPr>
              <a:t>Check </a:t>
            </a:r>
            <a:r>
              <a:rPr sz="2750" dirty="0">
                <a:latin typeface="RobotoRegular"/>
                <a:cs typeface="RobotoRegular"/>
              </a:rPr>
              <a:t>for </a:t>
            </a:r>
            <a:r>
              <a:rPr sz="2750" spc="5" dirty="0">
                <a:latin typeface="RobotoRegular"/>
                <a:cs typeface="RobotoRegular"/>
              </a:rPr>
              <a:t>shape, </a:t>
            </a:r>
            <a:r>
              <a:rPr sz="2750" dirty="0">
                <a:latin typeface="RobotoRegular"/>
                <a:cs typeface="RobotoRegular"/>
              </a:rPr>
              <a:t>consistency(smooth, </a:t>
            </a:r>
            <a:r>
              <a:rPr sz="2750" spc="-15" dirty="0">
                <a:latin typeface="RobotoRegular"/>
                <a:cs typeface="RobotoRegular"/>
              </a:rPr>
              <a:t>nodular,  </a:t>
            </a:r>
            <a:r>
              <a:rPr sz="2750" spc="-10" dirty="0">
                <a:latin typeface="RobotoRegular"/>
                <a:cs typeface="RobotoRegular"/>
              </a:rPr>
              <a:t>tender). </a:t>
            </a:r>
            <a:r>
              <a:rPr sz="2750" spc="-20" dirty="0">
                <a:latin typeface="RobotoRegular"/>
                <a:cs typeface="RobotoRegular"/>
              </a:rPr>
              <a:t>Teach </a:t>
            </a:r>
            <a:r>
              <a:rPr sz="2750" spc="-5" dirty="0">
                <a:latin typeface="RobotoRegular"/>
                <a:cs typeface="RobotoRegular"/>
              </a:rPr>
              <a:t>testicular self </a:t>
            </a:r>
            <a:r>
              <a:rPr sz="2750" dirty="0">
                <a:latin typeface="RobotoRegular"/>
                <a:cs typeface="RobotoRegular"/>
              </a:rPr>
              <a:t>examination. Inspect </a:t>
            </a:r>
            <a:r>
              <a:rPr sz="2750" spc="10" dirty="0">
                <a:latin typeface="RobotoRegular"/>
                <a:cs typeface="RobotoRegular"/>
              </a:rPr>
              <a:t>inguinal  </a:t>
            </a:r>
            <a:r>
              <a:rPr sz="2750" spc="-20" dirty="0">
                <a:latin typeface="RobotoRegular"/>
                <a:cs typeface="RobotoRegular"/>
              </a:rPr>
              <a:t>region </a:t>
            </a:r>
            <a:r>
              <a:rPr sz="2750" dirty="0">
                <a:latin typeface="RobotoRegular"/>
                <a:cs typeface="RobotoRegular"/>
              </a:rPr>
              <a:t>for </a:t>
            </a:r>
            <a:r>
              <a:rPr sz="2750" spc="20" dirty="0">
                <a:latin typeface="RobotoRegular"/>
                <a:cs typeface="RobotoRegular"/>
              </a:rPr>
              <a:t>any </a:t>
            </a:r>
            <a:r>
              <a:rPr sz="2750" spc="5" dirty="0">
                <a:latin typeface="RobotoRegular"/>
                <a:cs typeface="RobotoRegular"/>
              </a:rPr>
              <a:t>bulges(suggest</a:t>
            </a:r>
            <a:r>
              <a:rPr sz="2750" spc="-130" dirty="0">
                <a:latin typeface="RobotoRegular"/>
                <a:cs typeface="RobotoRegular"/>
              </a:rPr>
              <a:t> </a:t>
            </a:r>
            <a:r>
              <a:rPr sz="2750" spc="5" dirty="0">
                <a:latin typeface="RobotoRegular"/>
                <a:cs typeface="RobotoRegular"/>
              </a:rPr>
              <a:t>hernia).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156" y="318667"/>
            <a:ext cx="7124700" cy="462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36220" indent="-224154">
              <a:lnSpc>
                <a:spcPct val="100000"/>
              </a:lnSpc>
              <a:spcBef>
                <a:spcPts val="115"/>
              </a:spcBef>
              <a:buChar char="•"/>
              <a:tabLst>
                <a:tab pos="236854" algn="l"/>
              </a:tabLst>
            </a:pPr>
            <a:r>
              <a:rPr sz="2850" spc="-25" dirty="0">
                <a:latin typeface="RobotoRegular"/>
                <a:cs typeface="RobotoRegular"/>
              </a:rPr>
              <a:t>To </a:t>
            </a:r>
            <a:r>
              <a:rPr sz="2850" dirty="0">
                <a:latin typeface="RobotoRegular"/>
                <a:cs typeface="RobotoRegular"/>
              </a:rPr>
              <a:t>examine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20" dirty="0">
                <a:latin typeface="RobotoRegular"/>
                <a:cs typeface="RobotoRegular"/>
              </a:rPr>
              <a:t>prostate, </a:t>
            </a:r>
            <a:r>
              <a:rPr sz="2850" spc="25" dirty="0">
                <a:latin typeface="RobotoRegular"/>
                <a:cs typeface="RobotoRegular"/>
              </a:rPr>
              <a:t>do </a:t>
            </a:r>
            <a:r>
              <a:rPr sz="2850" spc="5" dirty="0">
                <a:latin typeface="RobotoRegular"/>
                <a:cs typeface="RobotoRegular"/>
              </a:rPr>
              <a:t>a </a:t>
            </a:r>
            <a:r>
              <a:rPr sz="2850" spc="10" dirty="0">
                <a:latin typeface="RobotoRegular"/>
                <a:cs typeface="RobotoRegular"/>
              </a:rPr>
              <a:t>digital</a:t>
            </a:r>
            <a:r>
              <a:rPr sz="2850" spc="-400" dirty="0">
                <a:latin typeface="RobotoRegular"/>
                <a:cs typeface="RobotoRegular"/>
              </a:rPr>
              <a:t> </a:t>
            </a:r>
            <a:r>
              <a:rPr sz="2850" spc="25" dirty="0">
                <a:latin typeface="RobotoRegular"/>
                <a:cs typeface="RobotoRegular"/>
              </a:rPr>
              <a:t>rectal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0652" y="444608"/>
            <a:ext cx="854011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50" spc="-105" dirty="0">
                <a:latin typeface="RobotoRegular"/>
                <a:cs typeface="RobotoRegular"/>
              </a:rPr>
              <a:t>e</a:t>
            </a:r>
            <a:r>
              <a:rPr sz="7275" spc="-157" baseline="-23482" dirty="0">
                <a:latin typeface="RobotoRegular"/>
                <a:cs typeface="RobotoRegular"/>
              </a:rPr>
              <a:t>.</a:t>
            </a:r>
            <a:r>
              <a:rPr sz="2850" spc="-105" dirty="0">
                <a:latin typeface="RobotoRegular"/>
                <a:cs typeface="RobotoRegular"/>
              </a:rPr>
              <a:t>xamination </a:t>
            </a:r>
            <a:r>
              <a:rPr sz="2850" spc="5" dirty="0">
                <a:latin typeface="RobotoRegular"/>
                <a:cs typeface="RobotoRegular"/>
              </a:rPr>
              <a:t>(DRE). </a:t>
            </a:r>
            <a:r>
              <a:rPr sz="2850" spc="20" dirty="0">
                <a:latin typeface="RobotoRegular"/>
                <a:cs typeface="RobotoRegular"/>
              </a:rPr>
              <a:t>Located </a:t>
            </a:r>
            <a:r>
              <a:rPr sz="2850" spc="5" dirty="0">
                <a:latin typeface="RobotoRegular"/>
                <a:cs typeface="RobotoRegular"/>
              </a:rPr>
              <a:t>anteriorly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10" dirty="0">
                <a:latin typeface="RobotoRegular"/>
                <a:cs typeface="RobotoRegular"/>
              </a:rPr>
              <a:t>the</a:t>
            </a:r>
            <a:r>
              <a:rPr sz="2850" spc="-204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anterior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156" y="1074315"/>
            <a:ext cx="8825865" cy="602361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36220" marR="725170">
              <a:lnSpc>
                <a:spcPts val="2970"/>
              </a:lnSpc>
              <a:spcBef>
                <a:spcPts val="585"/>
              </a:spcBef>
            </a:pPr>
            <a:r>
              <a:rPr sz="2850" dirty="0">
                <a:latin typeface="RobotoRegular"/>
                <a:cs typeface="RobotoRegular"/>
              </a:rPr>
              <a:t>wall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20" dirty="0">
                <a:latin typeface="RobotoRegular"/>
                <a:cs typeface="RobotoRegular"/>
              </a:rPr>
              <a:t>rectum. </a:t>
            </a:r>
            <a:r>
              <a:rPr sz="2850" spc="10" dirty="0">
                <a:latin typeface="RobotoRegular"/>
                <a:cs typeface="RobotoRegular"/>
              </a:rPr>
              <a:t>Check for its </a:t>
            </a:r>
            <a:r>
              <a:rPr sz="2850" spc="-5" dirty="0">
                <a:latin typeface="RobotoRegular"/>
                <a:cs typeface="RobotoRegular"/>
              </a:rPr>
              <a:t>size, shape,  </a:t>
            </a:r>
            <a:r>
              <a:rPr sz="2850" dirty="0">
                <a:latin typeface="RobotoRegular"/>
                <a:cs typeface="RobotoRegular"/>
              </a:rPr>
              <a:t>consistency </a:t>
            </a:r>
            <a:r>
              <a:rPr sz="2850" spc="10" dirty="0">
                <a:latin typeface="RobotoRegular"/>
                <a:cs typeface="RobotoRegular"/>
              </a:rPr>
              <a:t>&amp; </a:t>
            </a:r>
            <a:r>
              <a:rPr sz="2850" spc="5" dirty="0">
                <a:latin typeface="RobotoRegular"/>
                <a:cs typeface="RobotoRegular"/>
              </a:rPr>
              <a:t>tenderness. </a:t>
            </a:r>
            <a:r>
              <a:rPr sz="2850" spc="20" dirty="0">
                <a:latin typeface="RobotoRegular"/>
                <a:cs typeface="RobotoRegular"/>
              </a:rPr>
              <a:t>Normal </a:t>
            </a:r>
            <a:r>
              <a:rPr sz="2850" spc="-15" dirty="0">
                <a:latin typeface="RobotoRegular"/>
                <a:cs typeface="RobotoRegular"/>
              </a:rPr>
              <a:t>size is </a:t>
            </a:r>
            <a:r>
              <a:rPr sz="2850" spc="5" dirty="0">
                <a:latin typeface="RobotoRegular"/>
                <a:cs typeface="RobotoRegular"/>
              </a:rPr>
              <a:t>4 </a:t>
            </a:r>
            <a:r>
              <a:rPr sz="2850" spc="30" dirty="0">
                <a:latin typeface="RobotoRegular"/>
                <a:cs typeface="RobotoRegular"/>
              </a:rPr>
              <a:t>cm</a:t>
            </a:r>
            <a:r>
              <a:rPr sz="2850" spc="-420" dirty="0">
                <a:latin typeface="RobotoRegular"/>
                <a:cs typeface="RobotoRegular"/>
              </a:rPr>
              <a:t> </a:t>
            </a:r>
            <a:r>
              <a:rPr sz="2850" spc="-15" dirty="0">
                <a:latin typeface="RobotoRegular"/>
                <a:cs typeface="RobotoRegular"/>
              </a:rPr>
              <a:t>in  </a:t>
            </a:r>
            <a:r>
              <a:rPr sz="2850" spc="-5" dirty="0">
                <a:latin typeface="RobotoRegular"/>
                <a:cs typeface="RobotoRegular"/>
              </a:rPr>
              <a:t>diameter.</a:t>
            </a:r>
            <a:endParaRPr sz="28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85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History:</a:t>
            </a:r>
            <a:endParaRPr sz="2850">
              <a:latin typeface="RobotoRegular"/>
              <a:cs typeface="RobotoRegular"/>
            </a:endParaRPr>
          </a:p>
          <a:p>
            <a:pPr marL="544195" marR="375285" indent="-504190">
              <a:lnSpc>
                <a:spcPts val="2970"/>
              </a:lnSpc>
              <a:spcBef>
                <a:spcPts val="1055"/>
              </a:spcBef>
              <a:buAutoNum type="arabicPeriod"/>
              <a:tabLst>
                <a:tab pos="544195" algn="l"/>
                <a:tab pos="544830" algn="l"/>
              </a:tabLst>
            </a:pPr>
            <a:r>
              <a:rPr sz="2850" spc="10" dirty="0">
                <a:latin typeface="RobotoRegular"/>
                <a:cs typeface="RobotoRegular"/>
              </a:rPr>
              <a:t>History </a:t>
            </a:r>
            <a:r>
              <a:rPr sz="2850" spc="15" dirty="0">
                <a:latin typeface="RobotoRegular"/>
                <a:cs typeface="RobotoRegular"/>
              </a:rPr>
              <a:t>of mumps </a:t>
            </a:r>
            <a:r>
              <a:rPr sz="2850" spc="5" dirty="0">
                <a:latin typeface="RobotoRegular"/>
                <a:cs typeface="RobotoRegular"/>
              </a:rPr>
              <a:t>– </a:t>
            </a:r>
            <a:r>
              <a:rPr sz="2850" dirty="0">
                <a:latin typeface="RobotoRegular"/>
                <a:cs typeface="RobotoRegular"/>
              </a:rPr>
              <a:t>associated </a:t>
            </a:r>
            <a:r>
              <a:rPr sz="2850" spc="20" dirty="0">
                <a:latin typeface="RobotoRegular"/>
                <a:cs typeface="RobotoRegular"/>
              </a:rPr>
              <a:t>with </a:t>
            </a:r>
            <a:r>
              <a:rPr sz="2850" spc="-15" dirty="0">
                <a:latin typeface="RobotoRegular"/>
                <a:cs typeface="RobotoRegular"/>
              </a:rPr>
              <a:t>sterility.  </a:t>
            </a:r>
            <a:r>
              <a:rPr sz="2850" dirty="0">
                <a:latin typeface="RobotoRegular"/>
                <a:cs typeface="RobotoRegular"/>
              </a:rPr>
              <a:t>Presence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10" dirty="0">
                <a:latin typeface="RobotoRegular"/>
                <a:cs typeface="RobotoRegular"/>
              </a:rPr>
              <a:t>cryptochidism </a:t>
            </a:r>
            <a:r>
              <a:rPr sz="2850" spc="-5" dirty="0">
                <a:latin typeface="RobotoRegular"/>
                <a:cs typeface="RobotoRegular"/>
              </a:rPr>
              <a:t>at </a:t>
            </a:r>
            <a:r>
              <a:rPr sz="2850" spc="40" dirty="0">
                <a:latin typeface="RobotoRegular"/>
                <a:cs typeface="RobotoRegular"/>
              </a:rPr>
              <a:t>birth </a:t>
            </a:r>
            <a:r>
              <a:rPr sz="2850" spc="-15" dirty="0">
                <a:latin typeface="RobotoRegular"/>
                <a:cs typeface="RobotoRegular"/>
              </a:rPr>
              <a:t>and </a:t>
            </a:r>
            <a:r>
              <a:rPr sz="2850" spc="15" dirty="0">
                <a:latin typeface="RobotoRegular"/>
                <a:cs typeface="RobotoRegular"/>
              </a:rPr>
              <a:t>age</a:t>
            </a:r>
            <a:r>
              <a:rPr sz="2850" spc="-270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when  </a:t>
            </a:r>
            <a:r>
              <a:rPr sz="2850" spc="25" dirty="0">
                <a:latin typeface="RobotoRegular"/>
                <a:cs typeface="RobotoRegular"/>
              </a:rPr>
              <a:t>corrected/descended.</a:t>
            </a:r>
            <a:endParaRPr sz="2850">
              <a:latin typeface="RobotoRegular"/>
              <a:cs typeface="RobotoRegular"/>
            </a:endParaRPr>
          </a:p>
          <a:p>
            <a:pPr marL="544195" marR="131445" indent="-504190">
              <a:lnSpc>
                <a:spcPts val="2970"/>
              </a:lnSpc>
              <a:spcBef>
                <a:spcPts val="1035"/>
              </a:spcBef>
              <a:buAutoNum type="arabicPeriod"/>
              <a:tabLst>
                <a:tab pos="544195" algn="l"/>
                <a:tab pos="544830" algn="l"/>
              </a:tabLst>
            </a:pPr>
            <a:r>
              <a:rPr sz="2850" spc="10" dirty="0">
                <a:latin typeface="RobotoRegular"/>
                <a:cs typeface="RobotoRegular"/>
              </a:rPr>
              <a:t>History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5" dirty="0">
                <a:latin typeface="RobotoRegular"/>
                <a:cs typeface="RobotoRegular"/>
              </a:rPr>
              <a:t>major </a:t>
            </a:r>
            <a:r>
              <a:rPr sz="2850" spc="-20" dirty="0">
                <a:latin typeface="RobotoRegular"/>
                <a:cs typeface="RobotoRegular"/>
              </a:rPr>
              <a:t>illness </a:t>
            </a:r>
            <a:r>
              <a:rPr sz="2850" spc="5" dirty="0">
                <a:latin typeface="RobotoRegular"/>
                <a:cs typeface="RobotoRegular"/>
              </a:rPr>
              <a:t>– </a:t>
            </a:r>
            <a:r>
              <a:rPr sz="2850" spc="10" dirty="0">
                <a:latin typeface="RobotoRegular"/>
                <a:cs typeface="RobotoRegular"/>
              </a:rPr>
              <a:t>diabetes, hypertension,  </a:t>
            </a:r>
            <a:r>
              <a:rPr sz="2850" spc="-10" dirty="0">
                <a:latin typeface="RobotoRegular"/>
                <a:cs typeface="RobotoRegular"/>
              </a:rPr>
              <a:t>CVA </a:t>
            </a:r>
            <a:r>
              <a:rPr sz="2850" spc="10" dirty="0">
                <a:latin typeface="RobotoRegular"/>
                <a:cs typeface="RobotoRegular"/>
              </a:rPr>
              <a:t>&amp; </a:t>
            </a:r>
            <a:r>
              <a:rPr sz="2850" spc="20" dirty="0">
                <a:latin typeface="RobotoRegular"/>
                <a:cs typeface="RobotoRegular"/>
              </a:rPr>
              <a:t>MI </a:t>
            </a:r>
            <a:r>
              <a:rPr sz="2850" spc="5" dirty="0">
                <a:latin typeface="RobotoRegular"/>
                <a:cs typeface="RobotoRegular"/>
              </a:rPr>
              <a:t>– </a:t>
            </a:r>
            <a:r>
              <a:rPr sz="2850" spc="-5" dirty="0">
                <a:latin typeface="RobotoRegular"/>
                <a:cs typeface="RobotoRegular"/>
              </a:rPr>
              <a:t>lead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20" dirty="0">
                <a:latin typeface="RobotoRegular"/>
                <a:cs typeface="RobotoRegular"/>
              </a:rPr>
              <a:t>impotence. MI </a:t>
            </a:r>
            <a:r>
              <a:rPr sz="2850" spc="5" dirty="0">
                <a:latin typeface="RobotoRegular"/>
                <a:cs typeface="RobotoRegular"/>
              </a:rPr>
              <a:t>may </a:t>
            </a:r>
            <a:r>
              <a:rPr sz="2850" spc="-5" dirty="0">
                <a:latin typeface="RobotoRegular"/>
                <a:cs typeface="RobotoRegular"/>
              </a:rPr>
              <a:t>lead </a:t>
            </a:r>
            <a:r>
              <a:rPr sz="2850" spc="30" dirty="0">
                <a:latin typeface="RobotoRegular"/>
                <a:cs typeface="RobotoRegular"/>
              </a:rPr>
              <a:t>to  </a:t>
            </a:r>
            <a:r>
              <a:rPr sz="2850" spc="5" dirty="0">
                <a:latin typeface="RobotoRegular"/>
                <a:cs typeface="RobotoRegular"/>
              </a:rPr>
              <a:t>avoidance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-10" dirty="0">
                <a:latin typeface="RobotoRegular"/>
                <a:cs typeface="RobotoRegular"/>
              </a:rPr>
              <a:t>sexual </a:t>
            </a:r>
            <a:r>
              <a:rPr sz="2850" spc="5" dirty="0">
                <a:latin typeface="RobotoRegular"/>
                <a:cs typeface="RobotoRegular"/>
              </a:rPr>
              <a:t>intercourse </a:t>
            </a:r>
            <a:r>
              <a:rPr sz="2850" spc="10" dirty="0">
                <a:latin typeface="RobotoRegular"/>
                <a:cs typeface="RobotoRegular"/>
              </a:rPr>
              <a:t>for </a:t>
            </a:r>
            <a:r>
              <a:rPr sz="2850" spc="5" dirty="0">
                <a:latin typeface="RobotoRegular"/>
                <a:cs typeface="RobotoRegular"/>
              </a:rPr>
              <a:t>fear </a:t>
            </a:r>
            <a:r>
              <a:rPr sz="2850" spc="15" dirty="0">
                <a:latin typeface="RobotoRegular"/>
                <a:cs typeface="RobotoRegular"/>
              </a:rPr>
              <a:t>of</a:t>
            </a:r>
            <a:r>
              <a:rPr sz="2850" spc="-310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another  </a:t>
            </a:r>
            <a:r>
              <a:rPr sz="2850" spc="10" dirty="0">
                <a:latin typeface="RobotoRegular"/>
                <a:cs typeface="RobotoRegular"/>
              </a:rPr>
              <a:t>episode.</a:t>
            </a:r>
            <a:endParaRPr sz="2850">
              <a:latin typeface="RobotoRegular"/>
              <a:cs typeface="RobotoRegular"/>
            </a:endParaRPr>
          </a:p>
          <a:p>
            <a:pPr marL="544195" marR="5080" indent="-504190">
              <a:lnSpc>
                <a:spcPts val="2970"/>
              </a:lnSpc>
              <a:spcBef>
                <a:spcPts val="1045"/>
              </a:spcBef>
              <a:buAutoNum type="arabicPeriod"/>
              <a:tabLst>
                <a:tab pos="544195" algn="l"/>
                <a:tab pos="544830" algn="l"/>
                <a:tab pos="5022215" algn="l"/>
              </a:tabLst>
            </a:pPr>
            <a:r>
              <a:rPr sz="2850" spc="15" dirty="0">
                <a:latin typeface="RobotoRegular"/>
                <a:cs typeface="RobotoRegular"/>
              </a:rPr>
              <a:t>Medication </a:t>
            </a:r>
            <a:r>
              <a:rPr sz="2850" dirty="0">
                <a:latin typeface="RobotoRegular"/>
                <a:cs typeface="RobotoRegular"/>
              </a:rPr>
              <a:t>history</a:t>
            </a:r>
            <a:r>
              <a:rPr sz="2850" spc="-170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–</a:t>
            </a:r>
            <a:r>
              <a:rPr sz="2850" spc="-45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some	</a:t>
            </a:r>
            <a:r>
              <a:rPr sz="2850" spc="10" dirty="0">
                <a:latin typeface="RobotoRegular"/>
                <a:cs typeface="RobotoRegular"/>
              </a:rPr>
              <a:t>hypertension </a:t>
            </a:r>
            <a:r>
              <a:rPr sz="2850" spc="15" dirty="0">
                <a:latin typeface="RobotoRegular"/>
                <a:cs typeface="RobotoRegular"/>
              </a:rPr>
              <a:t>drugs</a:t>
            </a:r>
            <a:r>
              <a:rPr sz="2850" spc="-215" dirty="0">
                <a:latin typeface="RobotoRegular"/>
                <a:cs typeface="RobotoRegular"/>
              </a:rPr>
              <a:t> </a:t>
            </a:r>
            <a:r>
              <a:rPr sz="2850" spc="25" dirty="0">
                <a:latin typeface="RobotoRegular"/>
                <a:cs typeface="RobotoRegular"/>
              </a:rPr>
              <a:t>e.g.  </a:t>
            </a:r>
            <a:r>
              <a:rPr sz="2850" spc="10" dirty="0">
                <a:latin typeface="RobotoRegular"/>
                <a:cs typeface="RobotoRegular"/>
              </a:rPr>
              <a:t>methyldopa, </a:t>
            </a:r>
            <a:r>
              <a:rPr sz="2850" spc="-5" dirty="0">
                <a:latin typeface="RobotoRegular"/>
                <a:cs typeface="RobotoRegular"/>
              </a:rPr>
              <a:t>clonidine </a:t>
            </a:r>
            <a:r>
              <a:rPr sz="2850" spc="5" dirty="0">
                <a:latin typeface="RobotoRegular"/>
                <a:cs typeface="RobotoRegular"/>
              </a:rPr>
              <a:t>may </a:t>
            </a:r>
            <a:r>
              <a:rPr sz="2850" spc="-10" dirty="0">
                <a:latin typeface="RobotoRegular"/>
                <a:cs typeface="RobotoRegular"/>
              </a:rPr>
              <a:t>cause</a:t>
            </a:r>
            <a:r>
              <a:rPr sz="2850" spc="-210" dirty="0">
                <a:latin typeface="RobotoRegular"/>
                <a:cs typeface="RobotoRegular"/>
              </a:rPr>
              <a:t> </a:t>
            </a:r>
            <a:r>
              <a:rPr sz="2850" spc="20" dirty="0">
                <a:latin typeface="RobotoRegular"/>
                <a:cs typeface="RobotoRegular"/>
              </a:rPr>
              <a:t>impotence.</a:t>
            </a:r>
            <a:endParaRPr sz="2850">
              <a:latin typeface="RobotoRegular"/>
              <a:cs typeface="RobotoRegular"/>
            </a:endParaRPr>
          </a:p>
          <a:p>
            <a:pPr marL="544195" indent="-504190">
              <a:lnSpc>
                <a:spcPct val="100000"/>
              </a:lnSpc>
              <a:spcBef>
                <a:spcPts val="560"/>
              </a:spcBef>
              <a:buAutoNum type="arabicPeriod"/>
              <a:tabLst>
                <a:tab pos="544195" algn="l"/>
                <a:tab pos="544830" algn="l"/>
              </a:tabLst>
            </a:pPr>
            <a:r>
              <a:rPr sz="2850" spc="-10" dirty="0">
                <a:latin typeface="RobotoRegular"/>
                <a:cs typeface="RobotoRegular"/>
              </a:rPr>
              <a:t>Sexual</a:t>
            </a:r>
            <a:r>
              <a:rPr sz="2850" spc="-85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history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188" y="487707"/>
            <a:ext cx="3455035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u="heavy" spc="-5" dirty="0">
                <a:uFill>
                  <a:solidFill>
                    <a:srgbClr val="000000"/>
                  </a:solidFill>
                </a:uFill>
              </a:rPr>
              <a:t>Diagnostic</a:t>
            </a:r>
            <a:r>
              <a:rPr sz="2750" u="heavy" spc="-6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750" u="heavy" dirty="0">
                <a:uFill>
                  <a:solidFill>
                    <a:srgbClr val="000000"/>
                  </a:solidFill>
                </a:uFill>
              </a:rPr>
              <a:t>evaluation:</a:t>
            </a:r>
            <a:endParaRPr sz="2750"/>
          </a:p>
        </p:txBody>
      </p:sp>
      <p:sp>
        <p:nvSpPr>
          <p:cNvPr id="3" name="object 3"/>
          <p:cNvSpPr txBox="1"/>
          <p:nvPr/>
        </p:nvSpPr>
        <p:spPr>
          <a:xfrm>
            <a:off x="344170" y="710604"/>
            <a:ext cx="9265285" cy="6440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125" spc="-37" baseline="3030" dirty="0">
                <a:latin typeface="RobotoRegular"/>
                <a:cs typeface="RobotoRegular"/>
              </a:rPr>
              <a:t>A) </a:t>
            </a:r>
            <a:r>
              <a:rPr sz="4850" spc="-195" dirty="0">
                <a:latin typeface="RobotoRegular"/>
                <a:cs typeface="RobotoRegular"/>
              </a:rPr>
              <a:t>.</a:t>
            </a:r>
            <a:r>
              <a:rPr sz="2750" u="heavy" spc="-19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BLOOD</a:t>
            </a:r>
            <a:r>
              <a:rPr sz="2750" u="heavy" spc="3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750" u="heavy" spc="-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STUDIES</a:t>
            </a:r>
            <a:endParaRPr sz="27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88315" algn="l"/>
              </a:tabLst>
            </a:pPr>
            <a:r>
              <a:rPr sz="4125" spc="-7" baseline="3030" dirty="0">
                <a:latin typeface="RobotoRegular"/>
                <a:cs typeface="RobotoRegular"/>
              </a:rPr>
              <a:t>1.	</a:t>
            </a:r>
            <a:r>
              <a:rPr sz="2750" u="heavy" spc="-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Prostate speciﬁc</a:t>
            </a:r>
            <a:r>
              <a:rPr sz="2750" u="heavy" spc="-8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75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antigen(PSA)</a:t>
            </a:r>
            <a:endParaRPr sz="2750">
              <a:latin typeface="RobotoRegular"/>
              <a:cs typeface="RobotoRegular"/>
            </a:endParaRPr>
          </a:p>
          <a:p>
            <a:pPr marL="488315" marR="180340" indent="-476250">
              <a:lnSpc>
                <a:spcPts val="2860"/>
              </a:lnSpc>
              <a:spcBef>
                <a:spcPts val="1010"/>
              </a:spcBef>
              <a:buChar char="•"/>
              <a:tabLst>
                <a:tab pos="488315" algn="l"/>
                <a:tab pos="488950" algn="l"/>
              </a:tabLst>
            </a:pPr>
            <a:r>
              <a:rPr sz="2750" spc="10" dirty="0">
                <a:latin typeface="RobotoRegular"/>
                <a:cs typeface="RobotoRegular"/>
              </a:rPr>
              <a:t>It </a:t>
            </a:r>
            <a:r>
              <a:rPr sz="2750" spc="-5" dirty="0">
                <a:latin typeface="RobotoRegular"/>
                <a:cs typeface="RobotoRegular"/>
              </a:rPr>
              <a:t>is </a:t>
            </a:r>
            <a:r>
              <a:rPr sz="2750" spc="-15" dirty="0">
                <a:latin typeface="RobotoRegular"/>
                <a:cs typeface="RobotoRegular"/>
              </a:rPr>
              <a:t>produced </a:t>
            </a:r>
            <a:r>
              <a:rPr sz="2750" dirty="0">
                <a:latin typeface="RobotoRegular"/>
                <a:cs typeface="RobotoRegular"/>
              </a:rPr>
              <a:t>by the </a:t>
            </a:r>
            <a:r>
              <a:rPr sz="2750" spc="-10" dirty="0">
                <a:latin typeface="RobotoRegular"/>
                <a:cs typeface="RobotoRegular"/>
              </a:rPr>
              <a:t>prostate </a:t>
            </a:r>
            <a:r>
              <a:rPr sz="2750" spc="20" dirty="0">
                <a:latin typeface="RobotoRegular"/>
                <a:cs typeface="RobotoRegular"/>
              </a:rPr>
              <a:t>and </a:t>
            </a:r>
            <a:r>
              <a:rPr sz="2750" spc="5" dirty="0">
                <a:latin typeface="RobotoRegular"/>
                <a:cs typeface="RobotoRegular"/>
              </a:rPr>
              <a:t>aids </a:t>
            </a:r>
            <a:r>
              <a:rPr sz="2750" spc="-5" dirty="0">
                <a:latin typeface="RobotoRegular"/>
                <a:cs typeface="RobotoRegular"/>
              </a:rPr>
              <a:t>in liquefaction</a:t>
            </a:r>
            <a:r>
              <a:rPr sz="2750" spc="-204" dirty="0">
                <a:latin typeface="RobotoRegular"/>
                <a:cs typeface="RobotoRegular"/>
              </a:rPr>
              <a:t> </a:t>
            </a:r>
            <a:r>
              <a:rPr sz="2750" spc="-15" dirty="0">
                <a:latin typeface="RobotoRegular"/>
                <a:cs typeface="RobotoRegular"/>
              </a:rPr>
              <a:t>of  </a:t>
            </a:r>
            <a:r>
              <a:rPr sz="2750" spc="-5" dirty="0">
                <a:latin typeface="RobotoRegular"/>
                <a:cs typeface="RobotoRegular"/>
              </a:rPr>
              <a:t>semen.</a:t>
            </a:r>
            <a:endParaRPr sz="2750">
              <a:latin typeface="RobotoRegular"/>
              <a:cs typeface="RobotoRegular"/>
            </a:endParaRPr>
          </a:p>
          <a:p>
            <a:pPr marL="488315" indent="-476250">
              <a:lnSpc>
                <a:spcPct val="100000"/>
              </a:lnSpc>
              <a:spcBef>
                <a:spcPts val="530"/>
              </a:spcBef>
              <a:buChar char="•"/>
              <a:tabLst>
                <a:tab pos="488315" algn="l"/>
                <a:tab pos="488950" algn="l"/>
              </a:tabLst>
            </a:pPr>
            <a:r>
              <a:rPr sz="2750" spc="-20" dirty="0">
                <a:latin typeface="RobotoRegular"/>
                <a:cs typeface="RobotoRegular"/>
              </a:rPr>
              <a:t>Levels </a:t>
            </a:r>
            <a:r>
              <a:rPr sz="2750" spc="-5" dirty="0">
                <a:latin typeface="RobotoRegular"/>
                <a:cs typeface="RobotoRegular"/>
              </a:rPr>
              <a:t>are increased in </a:t>
            </a:r>
            <a:r>
              <a:rPr sz="2750" spc="-10" dirty="0">
                <a:latin typeface="RobotoRegular"/>
                <a:cs typeface="RobotoRegular"/>
              </a:rPr>
              <a:t>prostate </a:t>
            </a:r>
            <a:r>
              <a:rPr sz="2750" spc="-20" dirty="0">
                <a:latin typeface="RobotoRegular"/>
                <a:cs typeface="RobotoRegular"/>
              </a:rPr>
              <a:t>cancer, </a:t>
            </a:r>
            <a:r>
              <a:rPr sz="2750" spc="20" dirty="0">
                <a:latin typeface="RobotoRegular"/>
                <a:cs typeface="RobotoRegular"/>
              </a:rPr>
              <a:t>BPH,</a:t>
            </a:r>
            <a:r>
              <a:rPr sz="2750" spc="-114" dirty="0">
                <a:latin typeface="RobotoRegular"/>
                <a:cs typeface="RobotoRegular"/>
              </a:rPr>
              <a:t> </a:t>
            </a:r>
            <a:r>
              <a:rPr sz="2750" spc="-15" dirty="0">
                <a:latin typeface="RobotoRegular"/>
                <a:cs typeface="RobotoRegular"/>
              </a:rPr>
              <a:t>etc.</a:t>
            </a:r>
            <a:endParaRPr sz="2750">
              <a:latin typeface="RobotoRegular"/>
              <a:cs typeface="RobotoRegular"/>
            </a:endParaRPr>
          </a:p>
          <a:p>
            <a:pPr marL="488315" marR="329565" indent="-476250">
              <a:lnSpc>
                <a:spcPts val="2860"/>
              </a:lnSpc>
              <a:spcBef>
                <a:spcPts val="1015"/>
              </a:spcBef>
              <a:buChar char="•"/>
              <a:tabLst>
                <a:tab pos="488315" algn="l"/>
                <a:tab pos="488950" algn="l"/>
              </a:tabLst>
            </a:pPr>
            <a:r>
              <a:rPr sz="2750" spc="-5" dirty="0">
                <a:latin typeface="RobotoRegular"/>
                <a:cs typeface="RobotoRegular"/>
              </a:rPr>
              <a:t>Measured in </a:t>
            </a:r>
            <a:r>
              <a:rPr sz="2750" spc="10" dirty="0">
                <a:latin typeface="RobotoRegular"/>
                <a:cs typeface="RobotoRegular"/>
              </a:rPr>
              <a:t>nanograms/ml </a:t>
            </a:r>
            <a:r>
              <a:rPr sz="2750" spc="20" dirty="0">
                <a:latin typeface="RobotoRegular"/>
                <a:cs typeface="RobotoRegular"/>
              </a:rPr>
              <a:t>(ng/ml). </a:t>
            </a:r>
            <a:r>
              <a:rPr sz="2750" spc="-5" dirty="0">
                <a:latin typeface="RobotoRegular"/>
                <a:cs typeface="RobotoRegular"/>
              </a:rPr>
              <a:t>Normal is </a:t>
            </a:r>
            <a:r>
              <a:rPr sz="2750" spc="15" dirty="0">
                <a:solidFill>
                  <a:srgbClr val="1D9A78"/>
                </a:solidFill>
                <a:latin typeface="RobotoRegular"/>
                <a:cs typeface="RobotoRegular"/>
              </a:rPr>
              <a:t>0.2 </a:t>
            </a:r>
            <a:r>
              <a:rPr sz="2750" dirty="0">
                <a:solidFill>
                  <a:srgbClr val="1D9A78"/>
                </a:solidFill>
                <a:latin typeface="RobotoRegular"/>
                <a:cs typeface="RobotoRegular"/>
              </a:rPr>
              <a:t>–</a:t>
            </a:r>
            <a:r>
              <a:rPr sz="2750" spc="-150" dirty="0">
                <a:solidFill>
                  <a:srgbClr val="1D9A78"/>
                </a:solidFill>
                <a:latin typeface="RobotoRegular"/>
                <a:cs typeface="RobotoRegular"/>
              </a:rPr>
              <a:t> </a:t>
            </a:r>
            <a:r>
              <a:rPr sz="2750" dirty="0">
                <a:solidFill>
                  <a:srgbClr val="1D9A78"/>
                </a:solidFill>
                <a:latin typeface="RobotoRegular"/>
                <a:cs typeface="RobotoRegular"/>
              </a:rPr>
              <a:t>4  </a:t>
            </a:r>
            <a:r>
              <a:rPr sz="2750" spc="15" dirty="0">
                <a:solidFill>
                  <a:srgbClr val="1D9A78"/>
                </a:solidFill>
                <a:latin typeface="RobotoRegular"/>
                <a:cs typeface="RobotoRegular"/>
              </a:rPr>
              <a:t>ng/ml.</a:t>
            </a:r>
            <a:endParaRPr sz="27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488315" algn="l"/>
              </a:tabLst>
            </a:pPr>
            <a:r>
              <a:rPr sz="4125" spc="-7" baseline="3030" dirty="0">
                <a:latin typeface="RobotoRegular"/>
                <a:cs typeface="RobotoRegular"/>
              </a:rPr>
              <a:t>2.	</a:t>
            </a:r>
            <a:r>
              <a:rPr sz="275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Alkaline</a:t>
            </a:r>
            <a:r>
              <a:rPr sz="2750" u="heavy" spc="-5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7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phosphatase</a:t>
            </a:r>
            <a:endParaRPr sz="2750">
              <a:latin typeface="RobotoRegular"/>
              <a:cs typeface="RobotoRegular"/>
            </a:endParaRPr>
          </a:p>
          <a:p>
            <a:pPr marL="488315" marR="5080" indent="-476250">
              <a:lnSpc>
                <a:spcPts val="2860"/>
              </a:lnSpc>
              <a:spcBef>
                <a:spcPts val="1010"/>
              </a:spcBef>
              <a:buChar char="•"/>
              <a:tabLst>
                <a:tab pos="488315" algn="l"/>
                <a:tab pos="488950" algn="l"/>
                <a:tab pos="5819775" algn="l"/>
              </a:tabLst>
            </a:pPr>
            <a:r>
              <a:rPr sz="2750" spc="-10" dirty="0">
                <a:latin typeface="RobotoRegular"/>
                <a:cs typeface="RobotoRegular"/>
              </a:rPr>
              <a:t>Used </a:t>
            </a:r>
            <a:r>
              <a:rPr sz="2750" spc="-5" dirty="0">
                <a:latin typeface="RobotoRegular"/>
                <a:cs typeface="RobotoRegular"/>
              </a:rPr>
              <a:t>in men </a:t>
            </a:r>
            <a:r>
              <a:rPr sz="2750" dirty="0">
                <a:latin typeface="RobotoRegular"/>
                <a:cs typeface="RobotoRegular"/>
              </a:rPr>
              <a:t>with</a:t>
            </a:r>
            <a:r>
              <a:rPr sz="2750" spc="40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prostate</a:t>
            </a:r>
            <a:r>
              <a:rPr sz="2750" spc="-40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cancer	a measure </a:t>
            </a:r>
            <a:r>
              <a:rPr sz="2750" spc="-15" dirty="0">
                <a:latin typeface="RobotoRegular"/>
                <a:cs typeface="RobotoRegular"/>
              </a:rPr>
              <a:t>of</a:t>
            </a:r>
            <a:r>
              <a:rPr sz="2750" spc="-70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possible  bone</a:t>
            </a:r>
            <a:r>
              <a:rPr sz="2750" spc="-55" dirty="0">
                <a:latin typeface="RobotoRegular"/>
                <a:cs typeface="RobotoRegular"/>
              </a:rPr>
              <a:t> </a:t>
            </a:r>
            <a:r>
              <a:rPr sz="2750" spc="5" dirty="0">
                <a:latin typeface="RobotoRegular"/>
                <a:cs typeface="RobotoRegular"/>
              </a:rPr>
              <a:t>metastasis.</a:t>
            </a:r>
            <a:endParaRPr sz="27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488315" algn="l"/>
              </a:tabLst>
            </a:pPr>
            <a:r>
              <a:rPr sz="4125" spc="22" baseline="3030" dirty="0">
                <a:latin typeface="RobotoRegular"/>
                <a:cs typeface="RobotoRegular"/>
              </a:rPr>
              <a:t>B)	</a:t>
            </a:r>
            <a:r>
              <a:rPr sz="2750" u="heavy" spc="-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SEMEN</a:t>
            </a:r>
            <a:r>
              <a:rPr sz="2750" u="heavy" spc="-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750" u="heavy" spc="-2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EXAMINATION</a:t>
            </a:r>
            <a:endParaRPr sz="2750">
              <a:latin typeface="RobotoRegular"/>
              <a:cs typeface="RobotoRegular"/>
            </a:endParaRPr>
          </a:p>
          <a:p>
            <a:pPr marL="488315" marR="93980" indent="-476250">
              <a:lnSpc>
                <a:spcPts val="2860"/>
              </a:lnSpc>
              <a:spcBef>
                <a:spcPts val="1010"/>
              </a:spcBef>
              <a:buChar char="•"/>
              <a:tabLst>
                <a:tab pos="488315" algn="l"/>
                <a:tab pos="488950" algn="l"/>
              </a:tabLst>
            </a:pPr>
            <a:r>
              <a:rPr sz="2750" dirty="0">
                <a:latin typeface="RobotoRegular"/>
                <a:cs typeface="RobotoRegular"/>
              </a:rPr>
              <a:t>One </a:t>
            </a:r>
            <a:r>
              <a:rPr sz="2750" spc="-10" dirty="0">
                <a:latin typeface="RobotoRegular"/>
                <a:cs typeface="RobotoRegular"/>
              </a:rPr>
              <a:t>to </a:t>
            </a:r>
            <a:r>
              <a:rPr sz="2750" spc="-15" dirty="0">
                <a:latin typeface="RobotoRegular"/>
                <a:cs typeface="RobotoRegular"/>
              </a:rPr>
              <a:t>three </a:t>
            </a:r>
            <a:r>
              <a:rPr sz="2750" spc="5" dirty="0">
                <a:latin typeface="RobotoRegular"/>
                <a:cs typeface="RobotoRegular"/>
              </a:rPr>
              <a:t>samples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spc="-5" dirty="0">
                <a:latin typeface="RobotoRegular"/>
                <a:cs typeface="RobotoRegular"/>
              </a:rPr>
              <a:t>semen are </a:t>
            </a:r>
            <a:r>
              <a:rPr sz="2750" spc="-15" dirty="0">
                <a:latin typeface="RobotoRegular"/>
                <a:cs typeface="RobotoRegular"/>
              </a:rPr>
              <a:t>collected </a:t>
            </a:r>
            <a:r>
              <a:rPr sz="2750" spc="20" dirty="0">
                <a:latin typeface="RobotoRegular"/>
                <a:cs typeface="RobotoRegular"/>
              </a:rPr>
              <a:t>at</a:t>
            </a:r>
            <a:r>
              <a:rPr sz="2750" spc="-225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intervals 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dirty="0">
                <a:latin typeface="RobotoRegular"/>
                <a:cs typeface="RobotoRegular"/>
              </a:rPr>
              <a:t>2-4 </a:t>
            </a:r>
            <a:r>
              <a:rPr sz="2750" spc="10" dirty="0">
                <a:latin typeface="RobotoRegular"/>
                <a:cs typeface="RobotoRegular"/>
              </a:rPr>
              <a:t>weeks.(abstains </a:t>
            </a:r>
            <a:r>
              <a:rPr sz="2750" spc="-15" dirty="0">
                <a:latin typeface="RobotoRegular"/>
                <a:cs typeface="RobotoRegular"/>
              </a:rPr>
              <a:t>from </a:t>
            </a:r>
            <a:r>
              <a:rPr sz="2750" dirty="0">
                <a:latin typeface="RobotoRegular"/>
                <a:cs typeface="RobotoRegular"/>
              </a:rPr>
              <a:t>ejaculation for 3-5 </a:t>
            </a:r>
            <a:r>
              <a:rPr sz="2750" spc="10" dirty="0">
                <a:latin typeface="RobotoRegular"/>
                <a:cs typeface="RobotoRegular"/>
              </a:rPr>
              <a:t>days  </a:t>
            </a:r>
            <a:r>
              <a:rPr sz="2750" spc="-20" dirty="0">
                <a:latin typeface="RobotoRegular"/>
                <a:cs typeface="RobotoRegular"/>
              </a:rPr>
              <a:t>prior</a:t>
            </a:r>
            <a:r>
              <a:rPr sz="2750" spc="-80" dirty="0">
                <a:latin typeface="RobotoRegular"/>
                <a:cs typeface="RobotoRegular"/>
              </a:rPr>
              <a:t> </a:t>
            </a:r>
            <a:r>
              <a:rPr sz="2750" spc="-15" dirty="0">
                <a:latin typeface="RobotoRegular"/>
                <a:cs typeface="RobotoRegular"/>
              </a:rPr>
              <a:t>test)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209" y="400388"/>
            <a:ext cx="942213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135"/>
              </a:spcBef>
              <a:buChar char="•"/>
              <a:tabLst>
                <a:tab pos="264795" algn="l"/>
              </a:tabLst>
            </a:pPr>
            <a:r>
              <a:rPr sz="3050" spc="-5" dirty="0">
                <a:latin typeface="RobotoRegular"/>
                <a:cs typeface="RobotoRegular"/>
              </a:rPr>
              <a:t>Tested </a:t>
            </a: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spc="5" dirty="0">
                <a:latin typeface="RobotoRegular"/>
                <a:cs typeface="RobotoRegular"/>
              </a:rPr>
              <a:t>sperm </a:t>
            </a:r>
            <a:r>
              <a:rPr sz="3050" dirty="0">
                <a:latin typeface="RobotoRegular"/>
                <a:cs typeface="RobotoRegular"/>
              </a:rPr>
              <a:t>count, </a:t>
            </a:r>
            <a:r>
              <a:rPr sz="3050" spc="5" dirty="0">
                <a:latin typeface="RobotoRegular"/>
                <a:cs typeface="RobotoRegular"/>
              </a:rPr>
              <a:t>morphology, motility,</a:t>
            </a:r>
            <a:r>
              <a:rPr sz="3050" spc="265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semen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6691" y="596297"/>
            <a:ext cx="896937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50" spc="-585" dirty="0">
                <a:latin typeface="RobotoRegular"/>
                <a:cs typeface="RobotoRegular"/>
              </a:rPr>
              <a:t>pH</a:t>
            </a:r>
            <a:r>
              <a:rPr sz="7275" spc="-877" baseline="-9736" dirty="0">
                <a:latin typeface="RobotoRegular"/>
                <a:cs typeface="RobotoRegular"/>
              </a:rPr>
              <a:t>. </a:t>
            </a:r>
            <a:r>
              <a:rPr sz="3050" spc="5" dirty="0">
                <a:latin typeface="RobotoRegular"/>
                <a:cs typeface="RobotoRegular"/>
              </a:rPr>
              <a:t>, </a:t>
            </a:r>
            <a:r>
              <a:rPr sz="3050" dirty="0">
                <a:latin typeface="RobotoRegular"/>
                <a:cs typeface="RobotoRegular"/>
              </a:rPr>
              <a:t>viscosity, </a:t>
            </a:r>
            <a:r>
              <a:rPr sz="3050" spc="-5" dirty="0">
                <a:latin typeface="RobotoRegular"/>
                <a:cs typeface="RobotoRegular"/>
              </a:rPr>
              <a:t>appearance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25" dirty="0">
                <a:latin typeface="RobotoRegular"/>
                <a:cs typeface="RobotoRegular"/>
              </a:rPr>
              <a:t>volume.(1-5mls,</a:t>
            </a:r>
            <a:r>
              <a:rPr sz="3050" spc="250" dirty="0">
                <a:latin typeface="RobotoRegular"/>
                <a:cs typeface="RobotoRegular"/>
              </a:rPr>
              <a:t> </a:t>
            </a:r>
            <a:r>
              <a:rPr sz="3050" spc="35" dirty="0">
                <a:latin typeface="RobotoRegular"/>
                <a:cs typeface="RobotoRegular"/>
              </a:rPr>
              <a:t>60%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209" y="1150432"/>
            <a:ext cx="7013575" cy="114490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840"/>
              </a:spcBef>
            </a:pPr>
            <a:r>
              <a:rPr sz="3050" spc="25" dirty="0">
                <a:latin typeface="RobotoRegular"/>
                <a:cs typeface="RobotoRegular"/>
              </a:rPr>
              <a:t>motile, </a:t>
            </a:r>
            <a:r>
              <a:rPr sz="3050" spc="20" dirty="0">
                <a:latin typeface="RobotoRegular"/>
                <a:cs typeface="RobotoRegular"/>
              </a:rPr>
              <a:t>visc0us </a:t>
            </a:r>
            <a:r>
              <a:rPr sz="3050" spc="15" dirty="0">
                <a:latin typeface="RobotoRegular"/>
                <a:cs typeface="RobotoRegular"/>
              </a:rPr>
              <a:t>liquid, yellowish</a:t>
            </a:r>
            <a:r>
              <a:rPr sz="3050" spc="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white).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  <a:tabLst>
                <a:tab pos="572135" algn="l"/>
              </a:tabLst>
            </a:pPr>
            <a:r>
              <a:rPr sz="4575" spc="-7" baseline="2732" dirty="0">
                <a:latin typeface="RobotoRegular"/>
                <a:cs typeface="RobotoRegular"/>
              </a:rPr>
              <a:t>C)	</a:t>
            </a:r>
            <a:r>
              <a:rPr sz="3050" u="heavy" spc="2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SECRETION</a:t>
            </a:r>
            <a:r>
              <a:rPr sz="30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3050" u="heavy" spc="-2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ANALYSIS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209" y="2359485"/>
            <a:ext cx="9077325" cy="343471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72135" marR="38100" indent="-560070">
              <a:lnSpc>
                <a:spcPts val="3310"/>
              </a:lnSpc>
              <a:spcBef>
                <a:spcPts val="535"/>
              </a:spcBef>
              <a:buChar char="•"/>
              <a:tabLst>
                <a:tab pos="572135" algn="l"/>
                <a:tab pos="572770" algn="l"/>
              </a:tabLst>
            </a:pPr>
            <a:r>
              <a:rPr sz="3050" spc="15" dirty="0">
                <a:latin typeface="RobotoRegular"/>
                <a:cs typeface="RobotoRegular"/>
              </a:rPr>
              <a:t>Secretions </a:t>
            </a:r>
            <a:r>
              <a:rPr sz="3050" spc="10" dirty="0">
                <a:latin typeface="RobotoRegular"/>
                <a:cs typeface="RobotoRegular"/>
              </a:rPr>
              <a:t>from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penis, </a:t>
            </a:r>
            <a:r>
              <a:rPr sz="3050" spc="-10" dirty="0">
                <a:latin typeface="RobotoRegular"/>
                <a:cs typeface="RobotoRegular"/>
              </a:rPr>
              <a:t>throat, </a:t>
            </a:r>
            <a:r>
              <a:rPr sz="3050" spc="-15" dirty="0">
                <a:latin typeface="RobotoRegular"/>
                <a:cs typeface="RobotoRegular"/>
              </a:rPr>
              <a:t>anus </a:t>
            </a:r>
            <a:r>
              <a:rPr sz="3050" spc="15" dirty="0">
                <a:latin typeface="RobotoRegular"/>
                <a:cs typeface="RobotoRegular"/>
              </a:rPr>
              <a:t>or </a:t>
            </a:r>
            <a:r>
              <a:rPr sz="3050" spc="10" dirty="0">
                <a:latin typeface="RobotoRegular"/>
                <a:cs typeface="RobotoRegular"/>
              </a:rPr>
              <a:t>lesions 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20" dirty="0">
                <a:latin typeface="RobotoRegular"/>
                <a:cs typeface="RobotoRegular"/>
              </a:rPr>
              <a:t>examined for </a:t>
            </a:r>
            <a:r>
              <a:rPr sz="3050" spc="10" dirty="0">
                <a:latin typeface="RobotoRegular"/>
                <a:cs typeface="RobotoRegular"/>
              </a:rPr>
              <a:t>micro-organisms.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  <a:tabLst>
                <a:tab pos="572135" algn="l"/>
              </a:tabLst>
            </a:pPr>
            <a:r>
              <a:rPr sz="4575" spc="-22" baseline="2732" dirty="0">
                <a:latin typeface="RobotoRegular"/>
                <a:cs typeface="RobotoRegular"/>
              </a:rPr>
              <a:t>D)	</a:t>
            </a:r>
            <a:r>
              <a:rPr sz="30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RADIOGRAPHY</a:t>
            </a:r>
            <a:endParaRPr sz="3050">
              <a:latin typeface="RobotoRegular"/>
              <a:cs typeface="RobotoRegular"/>
            </a:endParaRPr>
          </a:p>
          <a:p>
            <a:pPr marL="572135" marR="388620" indent="-560070">
              <a:lnSpc>
                <a:spcPts val="3310"/>
              </a:lnSpc>
              <a:spcBef>
                <a:spcPts val="1150"/>
              </a:spcBef>
              <a:buChar char="•"/>
              <a:tabLst>
                <a:tab pos="572135" algn="l"/>
                <a:tab pos="572770" algn="l"/>
              </a:tabLst>
            </a:pPr>
            <a:r>
              <a:rPr sz="3050" spc="-25" dirty="0">
                <a:latin typeface="RobotoRegular"/>
                <a:cs typeface="RobotoRegular"/>
              </a:rPr>
              <a:t>Transrectal ultrasound </a:t>
            </a:r>
            <a:r>
              <a:rPr sz="3050" spc="25" dirty="0">
                <a:latin typeface="RobotoRegular"/>
                <a:cs typeface="RobotoRegular"/>
              </a:rPr>
              <a:t>(TRUS) </a:t>
            </a: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spc="5" dirty="0">
                <a:latin typeface="RobotoRegular"/>
                <a:cs typeface="RobotoRegular"/>
              </a:rPr>
              <a:t>patients </a:t>
            </a:r>
            <a:r>
              <a:rPr sz="3050" spc="15" dirty="0">
                <a:latin typeface="RobotoRegular"/>
                <a:cs typeface="RobotoRegular"/>
              </a:rPr>
              <a:t>with  </a:t>
            </a:r>
            <a:r>
              <a:rPr sz="3050" spc="10" dirty="0">
                <a:latin typeface="RobotoRegular"/>
                <a:cs typeface="RobotoRegular"/>
              </a:rPr>
              <a:t>abnormalities </a:t>
            </a:r>
            <a:r>
              <a:rPr sz="3050" spc="25" dirty="0">
                <a:latin typeface="RobotoRegular"/>
                <a:cs typeface="RobotoRegular"/>
              </a:rPr>
              <a:t>detected </a:t>
            </a:r>
            <a:r>
              <a:rPr sz="3050" spc="15" dirty="0">
                <a:latin typeface="RobotoRegular"/>
                <a:cs typeface="RobotoRegular"/>
              </a:rPr>
              <a:t>or </a:t>
            </a:r>
            <a:r>
              <a:rPr sz="3050" spc="20" dirty="0">
                <a:latin typeface="RobotoRegular"/>
                <a:cs typeface="RobotoRegular"/>
              </a:rPr>
              <a:t>elevated</a:t>
            </a:r>
            <a:r>
              <a:rPr sz="3050" spc="-55" dirty="0">
                <a:latin typeface="RobotoRegular"/>
                <a:cs typeface="RobotoRegular"/>
              </a:rPr>
              <a:t> </a:t>
            </a:r>
            <a:r>
              <a:rPr sz="3050" spc="30" dirty="0">
                <a:latin typeface="RobotoRegular"/>
                <a:cs typeface="RobotoRegular"/>
              </a:rPr>
              <a:t>PSA.</a:t>
            </a:r>
            <a:endParaRPr sz="3050">
              <a:latin typeface="RobotoRegular"/>
              <a:cs typeface="RobotoRegular"/>
            </a:endParaRPr>
          </a:p>
          <a:p>
            <a:pPr marL="572135" marR="5080" indent="-560070">
              <a:lnSpc>
                <a:spcPts val="3310"/>
              </a:lnSpc>
              <a:spcBef>
                <a:spcPts val="1095"/>
              </a:spcBef>
              <a:tabLst>
                <a:tab pos="572135" algn="l"/>
              </a:tabLst>
            </a:pPr>
            <a:r>
              <a:rPr sz="4575" spc="15" baseline="2732" dirty="0">
                <a:latin typeface="RobotoRegular"/>
                <a:cs typeface="RobotoRegular"/>
              </a:rPr>
              <a:t>E)	</a:t>
            </a:r>
            <a:r>
              <a:rPr sz="3050" dirty="0">
                <a:latin typeface="RobotoRegular"/>
                <a:cs typeface="RobotoRegular"/>
              </a:rPr>
              <a:t>Prostatic </a:t>
            </a:r>
            <a:r>
              <a:rPr sz="3050" spc="20" dirty="0">
                <a:latin typeface="RobotoRegular"/>
                <a:cs typeface="RobotoRegular"/>
              </a:rPr>
              <a:t>biopsy for cytological </a:t>
            </a:r>
            <a:r>
              <a:rPr sz="3050" spc="10" dirty="0">
                <a:latin typeface="RobotoRegular"/>
                <a:cs typeface="RobotoRegular"/>
              </a:rPr>
              <a:t>examination. </a:t>
            </a:r>
            <a:r>
              <a:rPr sz="3050" spc="-5" dirty="0">
                <a:latin typeface="RobotoRegular"/>
                <a:cs typeface="RobotoRegular"/>
              </a:rPr>
              <a:t>Use  </a:t>
            </a:r>
            <a:r>
              <a:rPr sz="3050" spc="-35" dirty="0">
                <a:latin typeface="RobotoRegular"/>
                <a:cs typeface="RobotoRegular"/>
              </a:rPr>
              <a:t>transurethral, </a:t>
            </a:r>
            <a:r>
              <a:rPr sz="3050" spc="-20" dirty="0">
                <a:latin typeface="RobotoRegular"/>
                <a:cs typeface="RobotoRegular"/>
              </a:rPr>
              <a:t>transrectal </a:t>
            </a:r>
            <a:r>
              <a:rPr sz="3050" spc="15" dirty="0">
                <a:latin typeface="RobotoRegular"/>
                <a:cs typeface="RobotoRegular"/>
              </a:rPr>
              <a:t>or </a:t>
            </a:r>
            <a:r>
              <a:rPr sz="3050" spc="5" dirty="0">
                <a:latin typeface="RobotoRegular"/>
                <a:cs typeface="RobotoRegular"/>
              </a:rPr>
              <a:t>perineal</a:t>
            </a:r>
            <a:r>
              <a:rPr sz="3050" spc="14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approach.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201" y="401507"/>
            <a:ext cx="9099550" cy="106743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 marR="5080" indent="381635">
              <a:lnSpc>
                <a:spcPct val="78300"/>
              </a:lnSpc>
              <a:spcBef>
                <a:spcPts val="890"/>
              </a:spcBef>
            </a:pPr>
            <a:r>
              <a:rPr sz="2950" dirty="0"/>
              <a:t>INFECTIONS </a:t>
            </a:r>
            <a:r>
              <a:rPr sz="2950" spc="35" dirty="0"/>
              <a:t>OF </a:t>
            </a:r>
            <a:r>
              <a:rPr sz="2950" dirty="0"/>
              <a:t>THE </a:t>
            </a:r>
            <a:r>
              <a:rPr sz="2950" spc="50" dirty="0"/>
              <a:t>MALE </a:t>
            </a:r>
            <a:r>
              <a:rPr sz="2950" spc="25" dirty="0"/>
              <a:t>REPRODUCTIVE </a:t>
            </a:r>
            <a:r>
              <a:rPr sz="2950" spc="35" dirty="0"/>
              <a:t>TRACT  </a:t>
            </a:r>
            <a:r>
              <a:rPr sz="2950" spc="-425" dirty="0"/>
              <a:t>PRO</a:t>
            </a:r>
            <a:r>
              <a:rPr spc="-425" dirty="0"/>
              <a:t>.</a:t>
            </a:r>
            <a:r>
              <a:rPr spc="-670" dirty="0"/>
              <a:t> </a:t>
            </a:r>
            <a:r>
              <a:rPr sz="2950" spc="-40" dirty="0"/>
              <a:t>STATITIS</a:t>
            </a:r>
            <a:endParaRPr sz="2950"/>
          </a:p>
        </p:txBody>
      </p:sp>
      <p:sp>
        <p:nvSpPr>
          <p:cNvPr id="3" name="object 3"/>
          <p:cNvSpPr txBox="1"/>
          <p:nvPr/>
        </p:nvSpPr>
        <p:spPr>
          <a:xfrm>
            <a:off x="274201" y="1395643"/>
            <a:ext cx="8087995" cy="5838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48970">
              <a:lnSpc>
                <a:spcPct val="120300"/>
              </a:lnSpc>
              <a:spcBef>
                <a:spcPts val="95"/>
              </a:spcBef>
              <a:buChar char="•"/>
              <a:tabLst>
                <a:tab pos="250825" algn="l"/>
              </a:tabLst>
            </a:pPr>
            <a:r>
              <a:rPr sz="2950" spc="-15" dirty="0">
                <a:latin typeface="RobotoRegular"/>
                <a:cs typeface="RobotoRegular"/>
              </a:rPr>
              <a:t>It </a:t>
            </a:r>
            <a:r>
              <a:rPr sz="2950" spc="30" dirty="0">
                <a:latin typeface="RobotoRegular"/>
                <a:cs typeface="RobotoRegular"/>
              </a:rPr>
              <a:t>is </a:t>
            </a:r>
            <a:r>
              <a:rPr sz="2950" spc="25" dirty="0">
                <a:latin typeface="RobotoRegular"/>
                <a:cs typeface="RobotoRegular"/>
              </a:rPr>
              <a:t>an inﬂammation </a:t>
            </a:r>
            <a:r>
              <a:rPr sz="2950" spc="-15" dirty="0">
                <a:latin typeface="RobotoRegular"/>
                <a:cs typeface="RobotoRegular"/>
              </a:rPr>
              <a:t>of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10" dirty="0">
                <a:latin typeface="RobotoRegular"/>
                <a:cs typeface="RobotoRegular"/>
              </a:rPr>
              <a:t>prostate </a:t>
            </a:r>
            <a:r>
              <a:rPr sz="2950" spc="15" dirty="0">
                <a:latin typeface="RobotoRegular"/>
                <a:cs typeface="RobotoRegular"/>
              </a:rPr>
              <a:t>gland. </a:t>
            </a:r>
            <a:r>
              <a:rPr sz="2950" u="heavy" spc="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950" u="heavy" spc="2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Causes:</a:t>
            </a:r>
            <a:endParaRPr sz="2950">
              <a:latin typeface="RobotoRegular"/>
              <a:cs typeface="RobotoRegular"/>
            </a:endParaRPr>
          </a:p>
          <a:p>
            <a:pPr marL="162560" indent="-150495">
              <a:lnSpc>
                <a:spcPct val="100000"/>
              </a:lnSpc>
              <a:spcBef>
                <a:spcPts val="615"/>
              </a:spcBef>
              <a:buSzPct val="96721"/>
              <a:buFont typeface="RobotoRegular"/>
              <a:buChar char="•"/>
              <a:tabLst>
                <a:tab pos="163195" algn="l"/>
              </a:tabLst>
            </a:pPr>
            <a:r>
              <a:rPr sz="3050" i="1" spc="-40" dirty="0">
                <a:latin typeface="RobotoRegular"/>
                <a:cs typeface="RobotoRegular"/>
              </a:rPr>
              <a:t>Escherichia coli…most </a:t>
            </a:r>
            <a:r>
              <a:rPr sz="3050" i="1" spc="-55" dirty="0">
                <a:latin typeface="RobotoRegular"/>
                <a:cs typeface="RobotoRegular"/>
              </a:rPr>
              <a:t>common</a:t>
            </a:r>
            <a:r>
              <a:rPr sz="3050" i="1" spc="185" dirty="0">
                <a:latin typeface="RobotoRegular"/>
                <a:cs typeface="RobotoRegular"/>
              </a:rPr>
              <a:t> </a:t>
            </a:r>
            <a:r>
              <a:rPr sz="3050" i="1" spc="-35" dirty="0">
                <a:latin typeface="RobotoRegular"/>
                <a:cs typeface="RobotoRegular"/>
              </a:rPr>
              <a:t>cause</a:t>
            </a:r>
            <a:endParaRPr sz="3050">
              <a:latin typeface="RobotoRegular"/>
              <a:cs typeface="RobotoRegular"/>
            </a:endParaRPr>
          </a:p>
          <a:p>
            <a:pPr marL="162560" indent="-150495">
              <a:lnSpc>
                <a:spcPct val="100000"/>
              </a:lnSpc>
              <a:spcBef>
                <a:spcPts val="600"/>
              </a:spcBef>
              <a:buSzPct val="96721"/>
              <a:buFont typeface="RobotoRegular"/>
              <a:buChar char="•"/>
              <a:tabLst>
                <a:tab pos="163195" algn="l"/>
              </a:tabLst>
            </a:pPr>
            <a:r>
              <a:rPr sz="3050" i="1" spc="-20" dirty="0">
                <a:latin typeface="RobotoRegular"/>
                <a:cs typeface="RobotoRegular"/>
              </a:rPr>
              <a:t>Kleibsiella</a:t>
            </a:r>
            <a:endParaRPr sz="3050">
              <a:latin typeface="RobotoRegular"/>
              <a:cs typeface="RobotoRegular"/>
            </a:endParaRPr>
          </a:p>
          <a:p>
            <a:pPr marL="162560" indent="-150495">
              <a:lnSpc>
                <a:spcPct val="100000"/>
              </a:lnSpc>
              <a:spcBef>
                <a:spcPts val="595"/>
              </a:spcBef>
              <a:buSzPct val="96721"/>
              <a:buFont typeface="RobotoRegular"/>
              <a:buChar char="•"/>
              <a:tabLst>
                <a:tab pos="163195" algn="l"/>
              </a:tabLst>
            </a:pPr>
            <a:r>
              <a:rPr sz="3050" i="1" spc="-50" dirty="0">
                <a:latin typeface="RobotoRegular"/>
                <a:cs typeface="RobotoRegular"/>
              </a:rPr>
              <a:t>Enterobacter</a:t>
            </a:r>
            <a:endParaRPr sz="3050">
              <a:latin typeface="RobotoRegular"/>
              <a:cs typeface="RobotoRegular"/>
            </a:endParaRPr>
          </a:p>
          <a:p>
            <a:pPr marL="162560" indent="-150495">
              <a:lnSpc>
                <a:spcPct val="100000"/>
              </a:lnSpc>
              <a:spcBef>
                <a:spcPts val="600"/>
              </a:spcBef>
              <a:buSzPct val="96721"/>
              <a:buFont typeface="RobotoRegular"/>
              <a:buChar char="•"/>
              <a:tabLst>
                <a:tab pos="163195" algn="l"/>
              </a:tabLst>
            </a:pPr>
            <a:r>
              <a:rPr sz="3050" i="1" spc="-20" dirty="0">
                <a:latin typeface="RobotoRegular"/>
                <a:cs typeface="RobotoRegular"/>
              </a:rPr>
              <a:t>Chlamydia</a:t>
            </a:r>
            <a:endParaRPr sz="3050">
              <a:latin typeface="RobotoRegular"/>
              <a:cs typeface="RobotoRegular"/>
            </a:endParaRPr>
          </a:p>
          <a:p>
            <a:pPr marL="162560" indent="-150495">
              <a:lnSpc>
                <a:spcPct val="100000"/>
              </a:lnSpc>
              <a:spcBef>
                <a:spcPts val="595"/>
              </a:spcBef>
              <a:buSzPct val="96721"/>
              <a:buFont typeface="RobotoRegular"/>
              <a:buChar char="•"/>
              <a:tabLst>
                <a:tab pos="163195" algn="l"/>
              </a:tabLst>
            </a:pPr>
            <a:r>
              <a:rPr sz="3050" i="1" spc="-65" dirty="0">
                <a:latin typeface="RobotoRegular"/>
                <a:cs typeface="RobotoRegular"/>
              </a:rPr>
              <a:t>Gonococci</a:t>
            </a:r>
            <a:endParaRPr sz="3050">
              <a:latin typeface="RobotoRegular"/>
              <a:cs typeface="RobotoRegular"/>
            </a:endParaRPr>
          </a:p>
          <a:p>
            <a:pPr marL="250190" indent="-238125">
              <a:lnSpc>
                <a:spcPct val="100000"/>
              </a:lnSpc>
              <a:spcBef>
                <a:spcPts val="700"/>
              </a:spcBef>
              <a:buChar char="•"/>
              <a:tabLst>
                <a:tab pos="250825" algn="l"/>
              </a:tabLst>
            </a:pPr>
            <a:r>
              <a:rPr sz="2950" spc="15" dirty="0">
                <a:latin typeface="RobotoRegular"/>
                <a:cs typeface="RobotoRegular"/>
              </a:rPr>
              <a:t>Bacteria are </a:t>
            </a:r>
            <a:r>
              <a:rPr sz="2950" spc="5" dirty="0">
                <a:latin typeface="RobotoRegular"/>
                <a:cs typeface="RobotoRegular"/>
              </a:rPr>
              <a:t>carried through </a:t>
            </a:r>
            <a:r>
              <a:rPr sz="2950" spc="20" dirty="0">
                <a:latin typeface="RobotoRegular"/>
                <a:cs typeface="RobotoRegular"/>
              </a:rPr>
              <a:t>the</a:t>
            </a:r>
            <a:r>
              <a:rPr sz="2950" spc="100" dirty="0">
                <a:latin typeface="RobotoRegular"/>
                <a:cs typeface="RobotoRegular"/>
              </a:rPr>
              <a:t> </a:t>
            </a:r>
            <a:r>
              <a:rPr sz="2950" spc="-10" dirty="0">
                <a:latin typeface="RobotoRegular"/>
                <a:cs typeface="RobotoRegular"/>
              </a:rPr>
              <a:t>urethra</a:t>
            </a:r>
            <a:endParaRPr sz="2950">
              <a:latin typeface="RobotoRegular"/>
              <a:cs typeface="RobotoRegular"/>
            </a:endParaRPr>
          </a:p>
          <a:p>
            <a:pPr marL="250190" marR="5080" indent="-238125">
              <a:lnSpc>
                <a:spcPts val="3200"/>
              </a:lnSpc>
              <a:spcBef>
                <a:spcPts val="1110"/>
              </a:spcBef>
              <a:buChar char="•"/>
              <a:tabLst>
                <a:tab pos="250825" algn="l"/>
              </a:tabLst>
            </a:pPr>
            <a:r>
              <a:rPr sz="2950" spc="20" dirty="0">
                <a:latin typeface="RobotoRegular"/>
                <a:cs typeface="RobotoRegular"/>
              </a:rPr>
              <a:t>Other </a:t>
            </a:r>
            <a:r>
              <a:rPr sz="2950" spc="10" dirty="0">
                <a:latin typeface="RobotoRegular"/>
                <a:cs typeface="RobotoRegular"/>
              </a:rPr>
              <a:t>causes </a:t>
            </a:r>
            <a:r>
              <a:rPr sz="2950" spc="-5" dirty="0">
                <a:latin typeface="RobotoRegular"/>
                <a:cs typeface="RobotoRegular"/>
              </a:rPr>
              <a:t>..urethral </a:t>
            </a:r>
            <a:r>
              <a:rPr sz="2950" spc="10" dirty="0">
                <a:latin typeface="RobotoRegular"/>
                <a:cs typeface="RobotoRegular"/>
              </a:rPr>
              <a:t>strictures </a:t>
            </a:r>
            <a:r>
              <a:rPr sz="2950" spc="25" dirty="0">
                <a:latin typeface="RobotoRegular"/>
                <a:cs typeface="RobotoRegular"/>
              </a:rPr>
              <a:t>and </a:t>
            </a:r>
            <a:r>
              <a:rPr sz="2950" spc="10" dirty="0">
                <a:latin typeface="RobotoRegular"/>
                <a:cs typeface="RobotoRegular"/>
              </a:rPr>
              <a:t>prostatic  </a:t>
            </a:r>
            <a:r>
              <a:rPr sz="2950" spc="15" dirty="0">
                <a:latin typeface="RobotoRegular"/>
                <a:cs typeface="RobotoRegular"/>
              </a:rPr>
              <a:t>hyperplasia</a:t>
            </a:r>
            <a:endParaRPr sz="2950">
              <a:latin typeface="RobotoRegular"/>
              <a:cs typeface="RobotoRegular"/>
            </a:endParaRPr>
          </a:p>
          <a:p>
            <a:pPr marL="250190" indent="-238125">
              <a:lnSpc>
                <a:spcPct val="100000"/>
              </a:lnSpc>
              <a:spcBef>
                <a:spcPts val="660"/>
              </a:spcBef>
              <a:buChar char="•"/>
              <a:tabLst>
                <a:tab pos="250825" algn="l"/>
              </a:tabLst>
            </a:pPr>
            <a:r>
              <a:rPr sz="2950" spc="-15" dirty="0">
                <a:latin typeface="RobotoRegular"/>
                <a:cs typeface="RobotoRegular"/>
              </a:rPr>
              <a:t>It </a:t>
            </a:r>
            <a:r>
              <a:rPr sz="2950" spc="30" dirty="0">
                <a:latin typeface="RobotoRegular"/>
                <a:cs typeface="RobotoRegular"/>
              </a:rPr>
              <a:t>is </a:t>
            </a:r>
            <a:r>
              <a:rPr sz="2950" spc="20" dirty="0">
                <a:latin typeface="RobotoRegular"/>
                <a:cs typeface="RobotoRegular"/>
              </a:rPr>
              <a:t>classiﬁed </a:t>
            </a:r>
            <a:r>
              <a:rPr sz="2950" spc="25" dirty="0">
                <a:latin typeface="RobotoRegular"/>
                <a:cs typeface="RobotoRegular"/>
              </a:rPr>
              <a:t>as </a:t>
            </a:r>
            <a:r>
              <a:rPr sz="2950" spc="15" dirty="0">
                <a:latin typeface="RobotoRegular"/>
                <a:cs typeface="RobotoRegular"/>
              </a:rPr>
              <a:t>bacterial </a:t>
            </a:r>
            <a:r>
              <a:rPr sz="2950" spc="-15" dirty="0">
                <a:latin typeface="RobotoRegular"/>
                <a:cs typeface="RobotoRegular"/>
              </a:rPr>
              <a:t>or</a:t>
            </a:r>
            <a:r>
              <a:rPr sz="2950" spc="180" dirty="0">
                <a:latin typeface="RobotoRegular"/>
                <a:cs typeface="RobotoRegular"/>
              </a:rPr>
              <a:t> </a:t>
            </a:r>
            <a:r>
              <a:rPr sz="2950" spc="15" dirty="0">
                <a:latin typeface="RobotoRegular"/>
                <a:cs typeface="RobotoRegular"/>
              </a:rPr>
              <a:t>abacterial</a:t>
            </a:r>
            <a:endParaRPr sz="29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0013" y="546200"/>
            <a:ext cx="521335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Changes </a:t>
            </a:r>
            <a:r>
              <a:rPr spc="15" dirty="0"/>
              <a:t>in</a:t>
            </a:r>
            <a:r>
              <a:rPr spc="-40" dirty="0"/>
              <a:t> </a:t>
            </a:r>
            <a:r>
              <a:rPr spc="-5" dirty="0"/>
              <a:t>voiding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8034" y="1342311"/>
            <a:ext cx="8593455" cy="589089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22250" indent="-210185">
              <a:lnSpc>
                <a:spcPct val="100000"/>
              </a:lnSpc>
              <a:spcBef>
                <a:spcPts val="645"/>
              </a:spcBef>
              <a:buChar char="•"/>
              <a:tabLst>
                <a:tab pos="222885" algn="l"/>
              </a:tabLst>
            </a:pPr>
            <a:r>
              <a:rPr sz="2750" spc="-5" dirty="0">
                <a:latin typeface="RobotoRegular"/>
                <a:cs typeface="RobotoRegular"/>
              </a:rPr>
              <a:t>Frequncy: </a:t>
            </a:r>
            <a:r>
              <a:rPr sz="2750" spc="-10" dirty="0">
                <a:latin typeface="RobotoRegular"/>
                <a:cs typeface="RobotoRegular"/>
              </a:rPr>
              <a:t>frequent voiding </a:t>
            </a:r>
            <a:r>
              <a:rPr sz="2750" spc="-20" dirty="0">
                <a:latin typeface="RobotoRegular"/>
                <a:cs typeface="RobotoRegular"/>
              </a:rPr>
              <a:t>more </a:t>
            </a:r>
            <a:r>
              <a:rPr sz="2750" spc="10" dirty="0">
                <a:latin typeface="RobotoRegular"/>
                <a:cs typeface="RobotoRegular"/>
              </a:rPr>
              <a:t>than </a:t>
            </a:r>
            <a:r>
              <a:rPr sz="2750" spc="-25" dirty="0">
                <a:latin typeface="RobotoRegular"/>
                <a:cs typeface="RobotoRegular"/>
              </a:rPr>
              <a:t>every </a:t>
            </a:r>
            <a:r>
              <a:rPr sz="2750" dirty="0">
                <a:latin typeface="RobotoRegular"/>
                <a:cs typeface="RobotoRegular"/>
              </a:rPr>
              <a:t>3</a:t>
            </a:r>
            <a:r>
              <a:rPr sz="2750" spc="-90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hours</a:t>
            </a:r>
            <a:endParaRPr sz="2750">
              <a:latin typeface="RobotoRegular"/>
              <a:cs typeface="RobotoRegular"/>
            </a:endParaRPr>
          </a:p>
          <a:p>
            <a:pPr marL="222250" indent="-210185">
              <a:lnSpc>
                <a:spcPct val="100000"/>
              </a:lnSpc>
              <a:spcBef>
                <a:spcPts val="550"/>
              </a:spcBef>
              <a:buChar char="•"/>
              <a:tabLst>
                <a:tab pos="222885" algn="l"/>
              </a:tabLst>
            </a:pPr>
            <a:r>
              <a:rPr sz="2750" spc="-10" dirty="0">
                <a:latin typeface="RobotoRegular"/>
                <a:cs typeface="RobotoRegular"/>
              </a:rPr>
              <a:t>Urgency: strong </a:t>
            </a:r>
            <a:r>
              <a:rPr sz="2750" spc="-15" dirty="0">
                <a:latin typeface="RobotoRegular"/>
                <a:cs typeface="RobotoRegular"/>
              </a:rPr>
              <a:t>desire </a:t>
            </a:r>
            <a:r>
              <a:rPr sz="2750" spc="-10" dirty="0">
                <a:latin typeface="RobotoRegular"/>
                <a:cs typeface="RobotoRegular"/>
              </a:rPr>
              <a:t>to</a:t>
            </a:r>
            <a:r>
              <a:rPr sz="2750" spc="-125" dirty="0">
                <a:latin typeface="RobotoRegular"/>
                <a:cs typeface="RobotoRegular"/>
              </a:rPr>
              <a:t> </a:t>
            </a:r>
            <a:r>
              <a:rPr sz="2750" spc="-15" dirty="0">
                <a:latin typeface="RobotoRegular"/>
                <a:cs typeface="RobotoRegular"/>
              </a:rPr>
              <a:t>void</a:t>
            </a:r>
            <a:endParaRPr sz="2750">
              <a:latin typeface="RobotoRegular"/>
              <a:cs typeface="RobotoRegular"/>
            </a:endParaRPr>
          </a:p>
          <a:p>
            <a:pPr marL="222250" indent="-210185">
              <a:lnSpc>
                <a:spcPct val="100000"/>
              </a:lnSpc>
              <a:spcBef>
                <a:spcPts val="550"/>
              </a:spcBef>
              <a:buChar char="•"/>
              <a:tabLst>
                <a:tab pos="222885" algn="l"/>
              </a:tabLst>
            </a:pPr>
            <a:r>
              <a:rPr sz="2750" spc="-5" dirty="0">
                <a:latin typeface="RobotoRegular"/>
                <a:cs typeface="RobotoRegular"/>
              </a:rPr>
              <a:t>Dysuria: </a:t>
            </a:r>
            <a:r>
              <a:rPr sz="2750" spc="15" dirty="0">
                <a:latin typeface="RobotoRegular"/>
                <a:cs typeface="RobotoRegular"/>
              </a:rPr>
              <a:t>painful </a:t>
            </a:r>
            <a:r>
              <a:rPr sz="2750" spc="-15" dirty="0">
                <a:latin typeface="RobotoRegular"/>
                <a:cs typeface="RobotoRegular"/>
              </a:rPr>
              <a:t>or </a:t>
            </a:r>
            <a:r>
              <a:rPr sz="2750" spc="-10" dirty="0">
                <a:latin typeface="RobotoRegular"/>
                <a:cs typeface="RobotoRegular"/>
              </a:rPr>
              <a:t>diﬃculty </a:t>
            </a:r>
            <a:r>
              <a:rPr sz="2750" spc="-5" dirty="0">
                <a:latin typeface="RobotoRegular"/>
                <a:cs typeface="RobotoRegular"/>
              </a:rPr>
              <a:t>in</a:t>
            </a:r>
            <a:r>
              <a:rPr sz="2750" spc="-125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voiding</a:t>
            </a:r>
            <a:endParaRPr sz="2750">
              <a:latin typeface="RobotoRegular"/>
              <a:cs typeface="RobotoRegular"/>
            </a:endParaRPr>
          </a:p>
          <a:p>
            <a:pPr marL="222250" indent="-210185">
              <a:lnSpc>
                <a:spcPct val="100000"/>
              </a:lnSpc>
              <a:spcBef>
                <a:spcPts val="545"/>
              </a:spcBef>
              <a:buChar char="•"/>
              <a:tabLst>
                <a:tab pos="222885" algn="l"/>
              </a:tabLst>
            </a:pPr>
            <a:r>
              <a:rPr sz="2750" dirty="0">
                <a:latin typeface="RobotoRegular"/>
                <a:cs typeface="RobotoRegular"/>
              </a:rPr>
              <a:t>Hesistacy: </a:t>
            </a:r>
            <a:r>
              <a:rPr sz="2750" spc="-10" dirty="0">
                <a:latin typeface="RobotoRegular"/>
                <a:cs typeface="RobotoRegular"/>
              </a:rPr>
              <a:t>diﬃculty </a:t>
            </a:r>
            <a:r>
              <a:rPr sz="2750" dirty="0">
                <a:latin typeface="RobotoRegular"/>
                <a:cs typeface="RobotoRegular"/>
              </a:rPr>
              <a:t>initiating</a:t>
            </a:r>
            <a:r>
              <a:rPr sz="2750" spc="-50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voiding</a:t>
            </a:r>
            <a:endParaRPr sz="2750">
              <a:latin typeface="RobotoRegular"/>
              <a:cs typeface="RobotoRegular"/>
            </a:endParaRPr>
          </a:p>
          <a:p>
            <a:pPr marL="222250" indent="-210185">
              <a:lnSpc>
                <a:spcPct val="100000"/>
              </a:lnSpc>
              <a:spcBef>
                <a:spcPts val="550"/>
              </a:spcBef>
              <a:buChar char="•"/>
              <a:tabLst>
                <a:tab pos="222885" algn="l"/>
              </a:tabLst>
            </a:pPr>
            <a:r>
              <a:rPr sz="2750" spc="-10" dirty="0">
                <a:latin typeface="RobotoRegular"/>
                <a:cs typeface="RobotoRegular"/>
              </a:rPr>
              <a:t>Nocturia </a:t>
            </a:r>
            <a:r>
              <a:rPr sz="2750" dirty="0">
                <a:latin typeface="RobotoRegular"/>
                <a:cs typeface="RobotoRegular"/>
              </a:rPr>
              <a:t>: </a:t>
            </a:r>
            <a:r>
              <a:rPr sz="2750" spc="-15" dirty="0">
                <a:latin typeface="RobotoRegular"/>
                <a:cs typeface="RobotoRegular"/>
              </a:rPr>
              <a:t>excessive </a:t>
            </a:r>
            <a:r>
              <a:rPr sz="2750" dirty="0">
                <a:latin typeface="RobotoRegular"/>
                <a:cs typeface="RobotoRegular"/>
              </a:rPr>
              <a:t>urinating </a:t>
            </a:r>
            <a:r>
              <a:rPr sz="2750" spc="20" dirty="0">
                <a:latin typeface="RobotoRegular"/>
                <a:cs typeface="RobotoRegular"/>
              </a:rPr>
              <a:t>at</a:t>
            </a:r>
            <a:r>
              <a:rPr sz="2750" spc="-100" dirty="0">
                <a:latin typeface="RobotoRegular"/>
                <a:cs typeface="RobotoRegular"/>
              </a:rPr>
              <a:t> </a:t>
            </a:r>
            <a:r>
              <a:rPr sz="2750" spc="5" dirty="0">
                <a:latin typeface="RobotoRegular"/>
                <a:cs typeface="RobotoRegular"/>
              </a:rPr>
              <a:t>night</a:t>
            </a:r>
            <a:endParaRPr sz="2750">
              <a:latin typeface="RobotoRegular"/>
              <a:cs typeface="RobotoRegular"/>
            </a:endParaRPr>
          </a:p>
          <a:p>
            <a:pPr marL="222250" indent="-210185">
              <a:lnSpc>
                <a:spcPct val="100000"/>
              </a:lnSpc>
              <a:spcBef>
                <a:spcPts val="550"/>
              </a:spcBef>
              <a:buChar char="•"/>
              <a:tabLst>
                <a:tab pos="222885" algn="l"/>
              </a:tabLst>
            </a:pPr>
            <a:r>
              <a:rPr sz="2750" spc="-5" dirty="0">
                <a:latin typeface="RobotoRegular"/>
                <a:cs typeface="RobotoRegular"/>
              </a:rPr>
              <a:t>Incontinence: involuntary</a:t>
            </a:r>
            <a:r>
              <a:rPr sz="2750" spc="-30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urination</a:t>
            </a:r>
            <a:endParaRPr sz="2750">
              <a:latin typeface="RobotoRegular"/>
              <a:cs typeface="RobotoRegular"/>
            </a:endParaRPr>
          </a:p>
          <a:p>
            <a:pPr marL="222250" indent="-210185">
              <a:lnSpc>
                <a:spcPct val="100000"/>
              </a:lnSpc>
              <a:spcBef>
                <a:spcPts val="550"/>
              </a:spcBef>
              <a:buChar char="•"/>
              <a:tabLst>
                <a:tab pos="222885" algn="l"/>
              </a:tabLst>
            </a:pPr>
            <a:r>
              <a:rPr sz="2750" spc="-5" dirty="0">
                <a:latin typeface="RobotoRegular"/>
                <a:cs typeface="RobotoRegular"/>
              </a:rPr>
              <a:t>Enuresis: involuntary </a:t>
            </a:r>
            <a:r>
              <a:rPr sz="2750" spc="-10" dirty="0">
                <a:latin typeface="RobotoRegular"/>
                <a:cs typeface="RobotoRegular"/>
              </a:rPr>
              <a:t>voiding </a:t>
            </a:r>
            <a:r>
              <a:rPr sz="2750" spc="-5" dirty="0">
                <a:latin typeface="RobotoRegular"/>
                <a:cs typeface="RobotoRegular"/>
              </a:rPr>
              <a:t>during</a:t>
            </a:r>
            <a:r>
              <a:rPr sz="2750" spc="-65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sleep</a:t>
            </a:r>
            <a:endParaRPr sz="2750">
              <a:latin typeface="RobotoRegular"/>
              <a:cs typeface="RobotoRegular"/>
            </a:endParaRPr>
          </a:p>
          <a:p>
            <a:pPr marL="222250" indent="-210185">
              <a:lnSpc>
                <a:spcPct val="100000"/>
              </a:lnSpc>
              <a:spcBef>
                <a:spcPts val="545"/>
              </a:spcBef>
              <a:buChar char="•"/>
              <a:tabLst>
                <a:tab pos="222885" algn="l"/>
              </a:tabLst>
            </a:pPr>
            <a:r>
              <a:rPr sz="2750" dirty="0">
                <a:latin typeface="RobotoRegular"/>
                <a:cs typeface="RobotoRegular"/>
              </a:rPr>
              <a:t>Polyuria: </a:t>
            </a:r>
            <a:r>
              <a:rPr sz="2750" spc="-10" dirty="0">
                <a:latin typeface="RobotoRegular"/>
                <a:cs typeface="RobotoRegular"/>
              </a:rPr>
              <a:t>voiding </a:t>
            </a:r>
            <a:r>
              <a:rPr sz="2750" spc="-5" dirty="0">
                <a:latin typeface="RobotoRegular"/>
                <a:cs typeface="RobotoRegular"/>
              </a:rPr>
              <a:t>large volume </a:t>
            </a:r>
            <a:r>
              <a:rPr sz="2750" spc="-15" dirty="0">
                <a:latin typeface="RobotoRegular"/>
                <a:cs typeface="RobotoRegular"/>
              </a:rPr>
              <a:t>of</a:t>
            </a:r>
            <a:r>
              <a:rPr sz="2750" spc="-130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urine</a:t>
            </a:r>
            <a:endParaRPr sz="2750">
              <a:latin typeface="RobotoRegular"/>
              <a:cs typeface="RobotoRegular"/>
            </a:endParaRPr>
          </a:p>
          <a:p>
            <a:pPr marL="222250" indent="-210185">
              <a:lnSpc>
                <a:spcPct val="100000"/>
              </a:lnSpc>
              <a:spcBef>
                <a:spcPts val="550"/>
              </a:spcBef>
              <a:buChar char="•"/>
              <a:tabLst>
                <a:tab pos="222885" algn="l"/>
              </a:tabLst>
            </a:pPr>
            <a:r>
              <a:rPr sz="2750" spc="-5" dirty="0">
                <a:latin typeface="RobotoRegular"/>
                <a:cs typeface="RobotoRegular"/>
              </a:rPr>
              <a:t>Oliguria: urine </a:t>
            </a:r>
            <a:r>
              <a:rPr sz="2750" dirty="0">
                <a:latin typeface="RobotoRegular"/>
                <a:cs typeface="RobotoRegular"/>
              </a:rPr>
              <a:t>output </a:t>
            </a:r>
            <a:r>
              <a:rPr sz="2750" spc="-5" dirty="0">
                <a:latin typeface="RobotoRegular"/>
                <a:cs typeface="RobotoRegular"/>
              </a:rPr>
              <a:t>less </a:t>
            </a:r>
            <a:r>
              <a:rPr sz="2750" spc="10" dirty="0">
                <a:latin typeface="RobotoRegular"/>
                <a:cs typeface="RobotoRegular"/>
              </a:rPr>
              <a:t>than</a:t>
            </a:r>
            <a:r>
              <a:rPr sz="2750" spc="-125" dirty="0">
                <a:latin typeface="RobotoRegular"/>
                <a:cs typeface="RobotoRegular"/>
              </a:rPr>
              <a:t> </a:t>
            </a:r>
            <a:r>
              <a:rPr sz="2750" spc="10" dirty="0">
                <a:latin typeface="RobotoRegular"/>
                <a:cs typeface="RobotoRegular"/>
              </a:rPr>
              <a:t>400mls/day</a:t>
            </a:r>
            <a:endParaRPr sz="2750">
              <a:latin typeface="RobotoRegular"/>
              <a:cs typeface="RobotoRegular"/>
            </a:endParaRPr>
          </a:p>
          <a:p>
            <a:pPr marL="222250" indent="-210185">
              <a:lnSpc>
                <a:spcPct val="100000"/>
              </a:lnSpc>
              <a:spcBef>
                <a:spcPts val="550"/>
              </a:spcBef>
              <a:buChar char="•"/>
              <a:tabLst>
                <a:tab pos="222885" algn="l"/>
              </a:tabLst>
            </a:pPr>
            <a:r>
              <a:rPr sz="2750" spc="-5" dirty="0">
                <a:latin typeface="RobotoRegular"/>
                <a:cs typeface="RobotoRegular"/>
              </a:rPr>
              <a:t>Anuria: urine </a:t>
            </a:r>
            <a:r>
              <a:rPr sz="2750" dirty="0">
                <a:latin typeface="RobotoRegular"/>
                <a:cs typeface="RobotoRegular"/>
              </a:rPr>
              <a:t>output </a:t>
            </a:r>
            <a:r>
              <a:rPr sz="2750" spc="-5" dirty="0">
                <a:latin typeface="RobotoRegular"/>
                <a:cs typeface="RobotoRegular"/>
              </a:rPr>
              <a:t>less </a:t>
            </a:r>
            <a:r>
              <a:rPr sz="2750" spc="10" dirty="0">
                <a:latin typeface="RobotoRegular"/>
                <a:cs typeface="RobotoRegular"/>
              </a:rPr>
              <a:t>than</a:t>
            </a:r>
            <a:r>
              <a:rPr sz="2750" spc="-120" dirty="0">
                <a:latin typeface="RobotoRegular"/>
                <a:cs typeface="RobotoRegular"/>
              </a:rPr>
              <a:t> </a:t>
            </a:r>
            <a:r>
              <a:rPr sz="2750" spc="10" dirty="0">
                <a:latin typeface="RobotoRegular"/>
                <a:cs typeface="RobotoRegular"/>
              </a:rPr>
              <a:t>50mls/day</a:t>
            </a:r>
            <a:endParaRPr sz="2750">
              <a:latin typeface="RobotoRegular"/>
              <a:cs typeface="RobotoRegular"/>
            </a:endParaRPr>
          </a:p>
          <a:p>
            <a:pPr marL="222250" indent="-210185">
              <a:lnSpc>
                <a:spcPct val="100000"/>
              </a:lnSpc>
              <a:spcBef>
                <a:spcPts val="545"/>
              </a:spcBef>
              <a:buChar char="•"/>
              <a:tabLst>
                <a:tab pos="222885" algn="l"/>
              </a:tabLst>
            </a:pPr>
            <a:r>
              <a:rPr sz="2750" dirty="0">
                <a:latin typeface="RobotoRegular"/>
                <a:cs typeface="RobotoRegular"/>
              </a:rPr>
              <a:t>Hematuria: </a:t>
            </a:r>
            <a:r>
              <a:rPr sz="2750" spc="-5" dirty="0">
                <a:latin typeface="RobotoRegular"/>
                <a:cs typeface="RobotoRegular"/>
              </a:rPr>
              <a:t>RBCs in </a:t>
            </a:r>
            <a:r>
              <a:rPr sz="2750" dirty="0">
                <a:latin typeface="RobotoRegular"/>
                <a:cs typeface="RobotoRegular"/>
              </a:rPr>
              <a:t>the</a:t>
            </a:r>
            <a:r>
              <a:rPr sz="2750" spc="-85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urine</a:t>
            </a:r>
            <a:endParaRPr sz="2750">
              <a:latin typeface="RobotoRegular"/>
              <a:cs typeface="RobotoRegular"/>
            </a:endParaRPr>
          </a:p>
          <a:p>
            <a:pPr marL="222250" indent="-210185">
              <a:lnSpc>
                <a:spcPct val="100000"/>
              </a:lnSpc>
              <a:spcBef>
                <a:spcPts val="550"/>
              </a:spcBef>
              <a:buChar char="•"/>
              <a:tabLst>
                <a:tab pos="222885" algn="l"/>
              </a:tabLst>
            </a:pPr>
            <a:r>
              <a:rPr sz="2750" spc="-10" dirty="0">
                <a:latin typeface="RobotoRegular"/>
                <a:cs typeface="RobotoRegular"/>
              </a:rPr>
              <a:t>Proteinuria: </a:t>
            </a:r>
            <a:r>
              <a:rPr sz="2750" spc="5" dirty="0">
                <a:latin typeface="RobotoRegular"/>
                <a:cs typeface="RobotoRegular"/>
              </a:rPr>
              <a:t>abnormal amounts </a:t>
            </a:r>
            <a:r>
              <a:rPr sz="2750" spc="-15" dirty="0">
                <a:latin typeface="RobotoRegular"/>
                <a:cs typeface="RobotoRegular"/>
              </a:rPr>
              <a:t>of proteins </a:t>
            </a:r>
            <a:r>
              <a:rPr sz="2750" spc="-5" dirty="0">
                <a:latin typeface="RobotoRegular"/>
                <a:cs typeface="RobotoRegular"/>
              </a:rPr>
              <a:t>in </a:t>
            </a:r>
            <a:r>
              <a:rPr sz="2750" dirty="0">
                <a:latin typeface="RobotoRegular"/>
                <a:cs typeface="RobotoRegular"/>
              </a:rPr>
              <a:t>the</a:t>
            </a:r>
            <a:r>
              <a:rPr sz="2750" spc="-60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urine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175" y="238064"/>
            <a:ext cx="8437880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94310" indent="-182245">
              <a:lnSpc>
                <a:spcPct val="100000"/>
              </a:lnSpc>
              <a:spcBef>
                <a:spcPts val="135"/>
              </a:spcBef>
              <a:buChar char="•"/>
              <a:tabLst>
                <a:tab pos="194945" algn="l"/>
              </a:tabLst>
            </a:pPr>
            <a:r>
              <a:rPr sz="2500" spc="20" dirty="0">
                <a:latin typeface="RobotoRegular"/>
                <a:cs typeface="RobotoRegular"/>
              </a:rPr>
              <a:t>Routes </a:t>
            </a:r>
            <a:r>
              <a:rPr sz="2500" spc="5" dirty="0">
                <a:latin typeface="RobotoRegular"/>
                <a:cs typeface="RobotoRegular"/>
              </a:rPr>
              <a:t>of </a:t>
            </a:r>
            <a:r>
              <a:rPr sz="2500" spc="25" dirty="0">
                <a:latin typeface="RobotoRegular"/>
                <a:cs typeface="RobotoRegular"/>
              </a:rPr>
              <a:t>infection </a:t>
            </a:r>
            <a:r>
              <a:rPr sz="2500" spc="35" dirty="0">
                <a:latin typeface="RobotoRegular"/>
                <a:cs typeface="RobotoRegular"/>
              </a:rPr>
              <a:t>include urethral </a:t>
            </a:r>
            <a:r>
              <a:rPr sz="2500" spc="30" dirty="0">
                <a:latin typeface="RobotoRegular"/>
                <a:cs typeface="RobotoRegular"/>
              </a:rPr>
              <a:t>ascent, </a:t>
            </a:r>
            <a:r>
              <a:rPr sz="2500" spc="15" dirty="0">
                <a:latin typeface="RobotoRegular"/>
                <a:cs typeface="RobotoRegular"/>
              </a:rPr>
              <a:t>descent</a:t>
            </a:r>
            <a:r>
              <a:rPr sz="2500" spc="320" dirty="0">
                <a:latin typeface="RobotoRegular"/>
                <a:cs typeface="RobotoRegular"/>
              </a:rPr>
              <a:t> </a:t>
            </a:r>
            <a:r>
              <a:rPr sz="2500" spc="20" dirty="0">
                <a:latin typeface="RobotoRegular"/>
                <a:cs typeface="RobotoRegular"/>
              </a:rPr>
              <a:t>from</a:t>
            </a:r>
            <a:endParaRPr sz="250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2091" y="573908"/>
            <a:ext cx="8886190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561455" algn="l"/>
              </a:tabLst>
            </a:pPr>
            <a:r>
              <a:rPr sz="2500" spc="30" dirty="0">
                <a:latin typeface="RobotoRegular"/>
                <a:cs typeface="RobotoRegular"/>
              </a:rPr>
              <a:t>kidneys </a:t>
            </a:r>
            <a:r>
              <a:rPr sz="2500" spc="5" dirty="0">
                <a:latin typeface="RobotoRegular"/>
                <a:cs typeface="RobotoRegular"/>
              </a:rPr>
              <a:t>or </a:t>
            </a:r>
            <a:r>
              <a:rPr sz="2500" spc="40" dirty="0">
                <a:latin typeface="RobotoRegular"/>
                <a:cs typeface="RobotoRegular"/>
              </a:rPr>
              <a:t>urinary</a:t>
            </a:r>
            <a:r>
              <a:rPr sz="2500" spc="170" dirty="0">
                <a:latin typeface="RobotoRegular"/>
                <a:cs typeface="RobotoRegular"/>
              </a:rPr>
              <a:t> </a:t>
            </a:r>
            <a:r>
              <a:rPr sz="2500" spc="10" dirty="0">
                <a:latin typeface="RobotoRegular"/>
                <a:cs typeface="RobotoRegular"/>
              </a:rPr>
              <a:t>bladder,</a:t>
            </a:r>
            <a:r>
              <a:rPr sz="2500" spc="100" dirty="0">
                <a:latin typeface="RobotoRegular"/>
                <a:cs typeface="RobotoRegular"/>
              </a:rPr>
              <a:t> </a:t>
            </a:r>
            <a:r>
              <a:rPr sz="2500" spc="30" dirty="0">
                <a:latin typeface="RobotoRegular"/>
                <a:cs typeface="RobotoRegular"/>
              </a:rPr>
              <a:t>lymphatogenous,	</a:t>
            </a:r>
            <a:r>
              <a:rPr sz="2500" spc="25" dirty="0">
                <a:latin typeface="RobotoRegular"/>
                <a:cs typeface="RobotoRegular"/>
              </a:rPr>
              <a:t>spread </a:t>
            </a:r>
            <a:r>
              <a:rPr sz="2500" spc="20" dirty="0">
                <a:latin typeface="RobotoRegular"/>
                <a:cs typeface="RobotoRegular"/>
              </a:rPr>
              <a:t>from</a:t>
            </a:r>
            <a:r>
              <a:rPr sz="2500" spc="-30" dirty="0">
                <a:latin typeface="RobotoRegular"/>
                <a:cs typeface="RobotoRegular"/>
              </a:rPr>
              <a:t> </a:t>
            </a:r>
            <a:r>
              <a:rPr sz="2500" spc="45" dirty="0">
                <a:latin typeface="RobotoRegular"/>
                <a:cs typeface="RobotoRegular"/>
              </a:rPr>
              <a:t>the</a:t>
            </a:r>
            <a:endParaRPr sz="250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775" y="615888"/>
            <a:ext cx="9183370" cy="6663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9710">
              <a:lnSpc>
                <a:spcPct val="100000"/>
              </a:lnSpc>
              <a:spcBef>
                <a:spcPts val="95"/>
              </a:spcBef>
            </a:pPr>
            <a:r>
              <a:rPr sz="2500" spc="-160" dirty="0">
                <a:latin typeface="RobotoRegular"/>
                <a:cs typeface="RobotoRegular"/>
              </a:rPr>
              <a:t>re</a:t>
            </a:r>
            <a:r>
              <a:rPr sz="7275" spc="-240" baseline="-8018" dirty="0">
                <a:latin typeface="RobotoRegular"/>
                <a:cs typeface="RobotoRegular"/>
              </a:rPr>
              <a:t>.</a:t>
            </a:r>
            <a:r>
              <a:rPr sz="2500" spc="-160" dirty="0">
                <a:latin typeface="RobotoRegular"/>
                <a:cs typeface="RobotoRegular"/>
              </a:rPr>
              <a:t>ctum </a:t>
            </a:r>
            <a:r>
              <a:rPr sz="2500" spc="20" dirty="0">
                <a:latin typeface="RobotoRegular"/>
                <a:cs typeface="RobotoRegular"/>
              </a:rPr>
              <a:t>&amp; </a:t>
            </a:r>
            <a:r>
              <a:rPr sz="2500" spc="25" dirty="0">
                <a:latin typeface="RobotoRegular"/>
                <a:cs typeface="RobotoRegular"/>
              </a:rPr>
              <a:t>hematogenous</a:t>
            </a:r>
            <a:r>
              <a:rPr sz="2500" spc="-240" dirty="0">
                <a:latin typeface="RobotoRegular"/>
                <a:cs typeface="RobotoRegular"/>
              </a:rPr>
              <a:t> </a:t>
            </a:r>
            <a:r>
              <a:rPr sz="2500" spc="25" dirty="0">
                <a:latin typeface="RobotoRegular"/>
                <a:cs typeface="RobotoRegular"/>
              </a:rPr>
              <a:t>spread.</a:t>
            </a:r>
            <a:endParaRPr sz="2500">
              <a:latin typeface="RobotoRegular"/>
              <a:cs typeface="RobotoRegular"/>
            </a:endParaRPr>
          </a:p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sz="2500" u="heavy" spc="3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Clinical</a:t>
            </a:r>
            <a:r>
              <a:rPr sz="2500" u="heavy" spc="8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500" u="heavy" spc="3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manifestations:</a:t>
            </a:r>
            <a:endParaRPr sz="2500">
              <a:latin typeface="RobotoRegular"/>
              <a:cs typeface="RobotoRegular"/>
            </a:endParaRPr>
          </a:p>
          <a:p>
            <a:pPr marL="219710" indent="-182245">
              <a:lnSpc>
                <a:spcPct val="100000"/>
              </a:lnSpc>
              <a:spcBef>
                <a:spcPts val="550"/>
              </a:spcBef>
              <a:buChar char="•"/>
              <a:tabLst>
                <a:tab pos="220345" algn="l"/>
              </a:tabLst>
            </a:pPr>
            <a:r>
              <a:rPr sz="2500" spc="25" dirty="0">
                <a:latin typeface="RobotoRegular"/>
                <a:cs typeface="RobotoRegular"/>
              </a:rPr>
              <a:t>perineal</a:t>
            </a:r>
            <a:r>
              <a:rPr sz="2500" spc="80" dirty="0">
                <a:latin typeface="RobotoRegular"/>
                <a:cs typeface="RobotoRegular"/>
              </a:rPr>
              <a:t> </a:t>
            </a:r>
            <a:r>
              <a:rPr sz="2500" spc="25" dirty="0">
                <a:latin typeface="RobotoRegular"/>
                <a:cs typeface="RobotoRegular"/>
              </a:rPr>
              <a:t>discomfort</a:t>
            </a:r>
            <a:endParaRPr sz="2500">
              <a:latin typeface="RobotoRegular"/>
              <a:cs typeface="RobotoRegular"/>
            </a:endParaRPr>
          </a:p>
          <a:p>
            <a:pPr marL="219710" marR="450215" indent="-182245">
              <a:lnSpc>
                <a:spcPts val="2640"/>
              </a:lnSpc>
              <a:spcBef>
                <a:spcPts val="940"/>
              </a:spcBef>
              <a:buChar char="•"/>
              <a:tabLst>
                <a:tab pos="220345" algn="l"/>
              </a:tabLst>
            </a:pPr>
            <a:r>
              <a:rPr sz="2500" spc="30" dirty="0">
                <a:latin typeface="RobotoRegular"/>
                <a:cs typeface="RobotoRegular"/>
              </a:rPr>
              <a:t>Dysuria, </a:t>
            </a:r>
            <a:r>
              <a:rPr sz="2500" spc="35" dirty="0">
                <a:latin typeface="RobotoRegular"/>
                <a:cs typeface="RobotoRegular"/>
              </a:rPr>
              <a:t>nocturia, </a:t>
            </a:r>
            <a:r>
              <a:rPr sz="2500" spc="10" dirty="0">
                <a:latin typeface="RobotoRegular"/>
                <a:cs typeface="RobotoRegular"/>
              </a:rPr>
              <a:t>urgency, </a:t>
            </a:r>
            <a:r>
              <a:rPr sz="2500" spc="15" dirty="0">
                <a:latin typeface="RobotoRegular"/>
                <a:cs typeface="RobotoRegular"/>
              </a:rPr>
              <a:t>frequency </a:t>
            </a:r>
            <a:r>
              <a:rPr sz="2500" spc="45" dirty="0">
                <a:latin typeface="RobotoRegular"/>
                <a:cs typeface="RobotoRegular"/>
              </a:rPr>
              <a:t>and </a:t>
            </a:r>
            <a:r>
              <a:rPr sz="2500" spc="40" dirty="0">
                <a:latin typeface="RobotoRegular"/>
                <a:cs typeface="RobotoRegular"/>
              </a:rPr>
              <a:t>pain </a:t>
            </a:r>
            <a:r>
              <a:rPr sz="2500" spc="30" dirty="0">
                <a:latin typeface="RobotoRegular"/>
                <a:cs typeface="RobotoRegular"/>
              </a:rPr>
              <a:t>with </a:t>
            </a:r>
            <a:r>
              <a:rPr sz="2500" spc="5" dirty="0">
                <a:latin typeface="RobotoRegular"/>
                <a:cs typeface="RobotoRegular"/>
              </a:rPr>
              <a:t>or </a:t>
            </a:r>
            <a:r>
              <a:rPr sz="2500" spc="30" dirty="0">
                <a:latin typeface="RobotoRegular"/>
                <a:cs typeface="RobotoRegular"/>
              </a:rPr>
              <a:t>after  </a:t>
            </a:r>
            <a:r>
              <a:rPr sz="2500" spc="40" dirty="0">
                <a:latin typeface="RobotoRegular"/>
                <a:cs typeface="RobotoRegular"/>
              </a:rPr>
              <a:t>ejaculation</a:t>
            </a:r>
            <a:endParaRPr sz="2500">
              <a:latin typeface="RobotoRegular"/>
              <a:cs typeface="RobotoRegular"/>
            </a:endParaRPr>
          </a:p>
          <a:p>
            <a:pPr marL="219710" marR="108585" indent="-182245">
              <a:lnSpc>
                <a:spcPts val="2640"/>
              </a:lnSpc>
              <a:spcBef>
                <a:spcPts val="910"/>
              </a:spcBef>
              <a:buChar char="•"/>
              <a:tabLst>
                <a:tab pos="220345" algn="l"/>
              </a:tabLst>
            </a:pPr>
            <a:r>
              <a:rPr sz="2500" spc="35" dirty="0">
                <a:latin typeface="RobotoRegular"/>
                <a:cs typeface="RobotoRegular"/>
              </a:rPr>
              <a:t>Prostatodynia </a:t>
            </a:r>
            <a:r>
              <a:rPr sz="2500" spc="20" dirty="0">
                <a:latin typeface="RobotoRegular"/>
                <a:cs typeface="RobotoRegular"/>
              </a:rPr>
              <a:t>– </a:t>
            </a:r>
            <a:r>
              <a:rPr sz="2500" spc="40" dirty="0">
                <a:latin typeface="RobotoRegular"/>
                <a:cs typeface="RobotoRegular"/>
              </a:rPr>
              <a:t>pain </a:t>
            </a:r>
            <a:r>
              <a:rPr sz="2500" spc="30" dirty="0">
                <a:latin typeface="RobotoRegular"/>
                <a:cs typeface="RobotoRegular"/>
              </a:rPr>
              <a:t>in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20" dirty="0">
                <a:latin typeface="RobotoRegular"/>
                <a:cs typeface="RobotoRegular"/>
              </a:rPr>
              <a:t>prostate..evidenced by </a:t>
            </a:r>
            <a:r>
              <a:rPr sz="2500" spc="40" dirty="0">
                <a:latin typeface="RobotoRegular"/>
                <a:cs typeface="RobotoRegular"/>
              </a:rPr>
              <a:t>pain </a:t>
            </a:r>
            <a:r>
              <a:rPr sz="2500" spc="30" dirty="0">
                <a:latin typeface="RobotoRegular"/>
                <a:cs typeface="RobotoRegular"/>
              </a:rPr>
              <a:t>while  </a:t>
            </a:r>
            <a:r>
              <a:rPr sz="2500" spc="25" dirty="0">
                <a:latin typeface="RobotoRegular"/>
                <a:cs typeface="RobotoRegular"/>
              </a:rPr>
              <a:t>voiding</a:t>
            </a:r>
            <a:endParaRPr sz="2500">
              <a:latin typeface="RobotoRegular"/>
              <a:cs typeface="RobotoRegular"/>
            </a:endParaRPr>
          </a:p>
          <a:p>
            <a:pPr marL="219710" marR="121285" indent="-182245">
              <a:lnSpc>
                <a:spcPts val="2640"/>
              </a:lnSpc>
              <a:spcBef>
                <a:spcPts val="915"/>
              </a:spcBef>
              <a:buChar char="•"/>
              <a:tabLst>
                <a:tab pos="220345" algn="l"/>
              </a:tabLst>
            </a:pPr>
            <a:r>
              <a:rPr sz="2500" spc="30" dirty="0">
                <a:latin typeface="RobotoRegular"/>
                <a:cs typeface="RobotoRegular"/>
              </a:rPr>
              <a:t>Acute </a:t>
            </a:r>
            <a:r>
              <a:rPr sz="2500" spc="35" dirty="0">
                <a:latin typeface="RobotoRegular"/>
                <a:cs typeface="RobotoRegular"/>
              </a:rPr>
              <a:t>bacterial </a:t>
            </a:r>
            <a:r>
              <a:rPr sz="2500" spc="40" dirty="0">
                <a:latin typeface="RobotoRegular"/>
                <a:cs typeface="RobotoRegular"/>
              </a:rPr>
              <a:t>prostatitis </a:t>
            </a:r>
            <a:r>
              <a:rPr sz="2500" spc="-15" dirty="0">
                <a:latin typeface="RobotoRegular"/>
                <a:cs typeface="RobotoRegular"/>
              </a:rPr>
              <a:t>-fever, </a:t>
            </a:r>
            <a:r>
              <a:rPr sz="2500" spc="35" dirty="0">
                <a:latin typeface="RobotoRegular"/>
                <a:cs typeface="RobotoRegular"/>
              </a:rPr>
              <a:t>chills, </a:t>
            </a:r>
            <a:r>
              <a:rPr sz="2500" spc="30" dirty="0">
                <a:latin typeface="RobotoRegular"/>
                <a:cs typeface="RobotoRegular"/>
              </a:rPr>
              <a:t>perineal, rectal </a:t>
            </a:r>
            <a:r>
              <a:rPr sz="2500" spc="5" dirty="0">
                <a:latin typeface="RobotoRegular"/>
                <a:cs typeface="RobotoRegular"/>
              </a:rPr>
              <a:t>or </a:t>
            </a:r>
            <a:r>
              <a:rPr sz="2500" spc="25" dirty="0">
                <a:latin typeface="RobotoRegular"/>
                <a:cs typeface="RobotoRegular"/>
              </a:rPr>
              <a:t>low  </a:t>
            </a:r>
            <a:r>
              <a:rPr sz="2500" spc="30" dirty="0">
                <a:latin typeface="RobotoRegular"/>
                <a:cs typeface="RobotoRegular"/>
              </a:rPr>
              <a:t>back</a:t>
            </a:r>
            <a:r>
              <a:rPr sz="2500" spc="75" dirty="0">
                <a:latin typeface="RobotoRegular"/>
                <a:cs typeface="RobotoRegular"/>
              </a:rPr>
              <a:t> </a:t>
            </a:r>
            <a:r>
              <a:rPr sz="2500" spc="40" dirty="0">
                <a:latin typeface="RobotoRegular"/>
                <a:cs typeface="RobotoRegular"/>
              </a:rPr>
              <a:t>pain.</a:t>
            </a:r>
            <a:endParaRPr sz="2500">
              <a:latin typeface="RobotoRegular"/>
              <a:cs typeface="RobotoRegular"/>
            </a:endParaRPr>
          </a:p>
          <a:p>
            <a:pPr marL="38100">
              <a:lnSpc>
                <a:spcPct val="100000"/>
              </a:lnSpc>
              <a:spcBef>
                <a:spcPts val="525"/>
              </a:spcBef>
            </a:pPr>
            <a:r>
              <a:rPr sz="2500" u="heavy" spc="3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Investigations:</a:t>
            </a:r>
            <a:endParaRPr sz="2500">
              <a:latin typeface="RobotoRegular"/>
              <a:cs typeface="RobotoRegular"/>
            </a:endParaRPr>
          </a:p>
          <a:p>
            <a:pPr marL="527685" lvl="1" indent="-420370">
              <a:lnSpc>
                <a:spcPct val="100000"/>
              </a:lnSpc>
              <a:spcBef>
                <a:spcPts val="55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spc="40" dirty="0">
                <a:latin typeface="RobotoRegular"/>
                <a:cs typeface="RobotoRegular"/>
              </a:rPr>
              <a:t>Culture </a:t>
            </a:r>
            <a:r>
              <a:rPr sz="2500" spc="5" dirty="0">
                <a:latin typeface="RobotoRegular"/>
                <a:cs typeface="RobotoRegular"/>
              </a:rPr>
              <a:t>of </a:t>
            </a:r>
            <a:r>
              <a:rPr sz="2500" spc="35" dirty="0">
                <a:latin typeface="RobotoRegular"/>
                <a:cs typeface="RobotoRegular"/>
              </a:rPr>
              <a:t>prostate </a:t>
            </a:r>
            <a:r>
              <a:rPr sz="2500" spc="30" dirty="0">
                <a:latin typeface="RobotoRegular"/>
                <a:cs typeface="RobotoRegular"/>
              </a:rPr>
              <a:t>ﬂuid </a:t>
            </a:r>
            <a:r>
              <a:rPr sz="2500" spc="5" dirty="0">
                <a:latin typeface="RobotoRegular"/>
                <a:cs typeface="RobotoRegular"/>
              </a:rPr>
              <a:t>or </a:t>
            </a:r>
            <a:r>
              <a:rPr sz="2500" spc="40" dirty="0">
                <a:latin typeface="RobotoRegular"/>
                <a:cs typeface="RobotoRegular"/>
              </a:rPr>
              <a:t>tissue</a:t>
            </a:r>
            <a:r>
              <a:rPr sz="2500" spc="85" dirty="0">
                <a:latin typeface="RobotoRegular"/>
                <a:cs typeface="RobotoRegular"/>
              </a:rPr>
              <a:t> </a:t>
            </a:r>
            <a:r>
              <a:rPr sz="2500" spc="30" dirty="0">
                <a:latin typeface="RobotoRegular"/>
                <a:cs typeface="RobotoRegular"/>
              </a:rPr>
              <a:t>histology</a:t>
            </a:r>
            <a:endParaRPr sz="2500">
              <a:latin typeface="RobotoRegular"/>
              <a:cs typeface="RobotoRegular"/>
            </a:endParaRPr>
          </a:p>
          <a:p>
            <a:pPr marL="527685" marR="30480" lvl="1" indent="-420370">
              <a:lnSpc>
                <a:spcPts val="2640"/>
              </a:lnSpc>
              <a:spcBef>
                <a:spcPts val="94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spc="30" dirty="0">
                <a:latin typeface="RobotoRegular"/>
                <a:cs typeface="RobotoRegular"/>
              </a:rPr>
              <a:t>Dividing </a:t>
            </a:r>
            <a:r>
              <a:rPr sz="2500" spc="40" dirty="0">
                <a:latin typeface="RobotoRegular"/>
                <a:cs typeface="RobotoRegular"/>
              </a:rPr>
              <a:t>urinary </a:t>
            </a:r>
            <a:r>
              <a:rPr sz="2500" spc="15" dirty="0">
                <a:latin typeface="RobotoRegular"/>
                <a:cs typeface="RobotoRegular"/>
              </a:rPr>
              <a:t>specimen </a:t>
            </a:r>
            <a:r>
              <a:rPr sz="2500" spc="10" dirty="0">
                <a:latin typeface="RobotoRegular"/>
                <a:cs typeface="RobotoRegular"/>
              </a:rPr>
              <a:t>for </a:t>
            </a:r>
            <a:r>
              <a:rPr sz="2500" spc="25" dirty="0">
                <a:latin typeface="RobotoRegular"/>
                <a:cs typeface="RobotoRegular"/>
              </a:rPr>
              <a:t>segmental </a:t>
            </a:r>
            <a:r>
              <a:rPr sz="2500" spc="40" dirty="0">
                <a:latin typeface="RobotoRegular"/>
                <a:cs typeface="RobotoRegular"/>
              </a:rPr>
              <a:t>urine </a:t>
            </a:r>
            <a:r>
              <a:rPr sz="2500" spc="30" dirty="0">
                <a:latin typeface="RobotoRegular"/>
                <a:cs typeface="RobotoRegular"/>
              </a:rPr>
              <a:t>culture. </a:t>
            </a:r>
            <a:r>
              <a:rPr sz="2500" spc="20" dirty="0">
                <a:latin typeface="RobotoRegular"/>
                <a:cs typeface="RobotoRegular"/>
              </a:rPr>
              <a:t>After  </a:t>
            </a:r>
            <a:r>
              <a:rPr sz="2500" spc="35" dirty="0">
                <a:latin typeface="RobotoRegular"/>
                <a:cs typeface="RobotoRegular"/>
              </a:rPr>
              <a:t>cleaning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40" dirty="0">
                <a:latin typeface="RobotoRegular"/>
                <a:cs typeface="RobotoRegular"/>
              </a:rPr>
              <a:t>glans </a:t>
            </a:r>
            <a:r>
              <a:rPr sz="2500" spc="25" dirty="0">
                <a:latin typeface="RobotoRegular"/>
                <a:cs typeface="RobotoRegular"/>
              </a:rPr>
              <a:t>penis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35" dirty="0">
                <a:latin typeface="RobotoRegular"/>
                <a:cs typeface="RobotoRegular"/>
              </a:rPr>
              <a:t>patient </a:t>
            </a:r>
            <a:r>
              <a:rPr sz="2500" spc="15" dirty="0">
                <a:latin typeface="RobotoRegular"/>
                <a:cs typeface="RobotoRegular"/>
              </a:rPr>
              <a:t>voids </a:t>
            </a:r>
            <a:r>
              <a:rPr sz="2500" spc="20" dirty="0">
                <a:latin typeface="RobotoRegular"/>
                <a:cs typeface="RobotoRegular"/>
              </a:rPr>
              <a:t>10 – </a:t>
            </a:r>
            <a:r>
              <a:rPr sz="2500" spc="25" dirty="0">
                <a:latin typeface="RobotoRegular"/>
                <a:cs typeface="RobotoRegular"/>
              </a:rPr>
              <a:t>15mls </a:t>
            </a:r>
            <a:r>
              <a:rPr sz="2500" spc="5" dirty="0">
                <a:latin typeface="RobotoRegular"/>
                <a:cs typeface="RobotoRegular"/>
              </a:rPr>
              <a:t>of  </a:t>
            </a:r>
            <a:r>
              <a:rPr sz="2500" spc="40" dirty="0">
                <a:latin typeface="RobotoRegular"/>
                <a:cs typeface="RobotoRegular"/>
              </a:rPr>
              <a:t>urine </a:t>
            </a:r>
            <a:r>
              <a:rPr sz="2500" spc="45" dirty="0">
                <a:latin typeface="RobotoRegular"/>
                <a:cs typeface="RobotoRegular"/>
              </a:rPr>
              <a:t>into </a:t>
            </a:r>
            <a:r>
              <a:rPr sz="2500" spc="15" dirty="0">
                <a:latin typeface="RobotoRegular"/>
                <a:cs typeface="RobotoRegular"/>
              </a:rPr>
              <a:t>a </a:t>
            </a:r>
            <a:r>
              <a:rPr sz="2500" spc="25" dirty="0">
                <a:latin typeface="RobotoRegular"/>
                <a:cs typeface="RobotoRegular"/>
              </a:rPr>
              <a:t>container(represents </a:t>
            </a:r>
            <a:r>
              <a:rPr sz="2500" spc="35" dirty="0">
                <a:latin typeface="RobotoRegular"/>
                <a:cs typeface="RobotoRegular"/>
              </a:rPr>
              <a:t>urethral </a:t>
            </a:r>
            <a:r>
              <a:rPr sz="2500" spc="25" dirty="0">
                <a:latin typeface="RobotoRegular"/>
                <a:cs typeface="RobotoRegular"/>
              </a:rPr>
              <a:t>urine) </a:t>
            </a:r>
            <a:r>
              <a:rPr sz="2500" spc="30" dirty="0">
                <a:latin typeface="RobotoRegular"/>
                <a:cs typeface="RobotoRegular"/>
              </a:rPr>
              <a:t>without  </a:t>
            </a:r>
            <a:r>
              <a:rPr sz="2500" spc="40" dirty="0">
                <a:latin typeface="RobotoRegular"/>
                <a:cs typeface="RobotoRegular"/>
              </a:rPr>
              <a:t>interrupting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40" dirty="0">
                <a:latin typeface="RobotoRegular"/>
                <a:cs typeface="RobotoRegular"/>
              </a:rPr>
              <a:t>urinary </a:t>
            </a:r>
            <a:r>
              <a:rPr sz="2500" spc="35" dirty="0">
                <a:latin typeface="RobotoRegular"/>
                <a:cs typeface="RobotoRegular"/>
              </a:rPr>
              <a:t>stream he </a:t>
            </a:r>
            <a:r>
              <a:rPr sz="2500" spc="25" dirty="0">
                <a:latin typeface="RobotoRegular"/>
                <a:cs typeface="RobotoRegular"/>
              </a:rPr>
              <a:t>collects bladder </a:t>
            </a:r>
            <a:r>
              <a:rPr sz="2500" spc="40" dirty="0">
                <a:latin typeface="RobotoRegular"/>
                <a:cs typeface="RobotoRegular"/>
              </a:rPr>
              <a:t>urine </a:t>
            </a:r>
            <a:r>
              <a:rPr sz="2500" spc="30" dirty="0">
                <a:latin typeface="RobotoRegular"/>
                <a:cs typeface="RobotoRegular"/>
              </a:rPr>
              <a:t>in  </a:t>
            </a:r>
            <a:r>
              <a:rPr sz="2500" spc="35" dirty="0">
                <a:latin typeface="RobotoRegular"/>
                <a:cs typeface="RobotoRegular"/>
              </a:rPr>
              <a:t>another</a:t>
            </a:r>
            <a:r>
              <a:rPr sz="2500" spc="55" dirty="0">
                <a:latin typeface="RobotoRegular"/>
                <a:cs typeface="RobotoRegular"/>
              </a:rPr>
              <a:t> </a:t>
            </a:r>
            <a:r>
              <a:rPr sz="2500" spc="20" dirty="0">
                <a:latin typeface="RobotoRegular"/>
                <a:cs typeface="RobotoRegular"/>
              </a:rPr>
              <a:t>container.</a:t>
            </a:r>
            <a:endParaRPr sz="250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188" y="151863"/>
            <a:ext cx="8780145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0" indent="-210185">
              <a:lnSpc>
                <a:spcPct val="100000"/>
              </a:lnSpc>
              <a:spcBef>
                <a:spcPts val="105"/>
              </a:spcBef>
              <a:buChar char="•"/>
              <a:tabLst>
                <a:tab pos="222885" algn="l"/>
              </a:tabLst>
            </a:pPr>
            <a:r>
              <a:rPr sz="2750" spc="10" dirty="0">
                <a:latin typeface="RobotoRegular"/>
                <a:cs typeface="RobotoRegular"/>
              </a:rPr>
              <a:t>If </a:t>
            </a:r>
            <a:r>
              <a:rPr sz="2750" spc="-15" dirty="0">
                <a:latin typeface="RobotoRegular"/>
                <a:cs typeface="RobotoRegular"/>
              </a:rPr>
              <a:t>there </a:t>
            </a:r>
            <a:r>
              <a:rPr sz="2750" spc="-5" dirty="0">
                <a:latin typeface="RobotoRegular"/>
                <a:cs typeface="RobotoRegular"/>
              </a:rPr>
              <a:t>is </a:t>
            </a:r>
            <a:r>
              <a:rPr sz="2750" spc="10" dirty="0">
                <a:latin typeface="RobotoRegular"/>
                <a:cs typeface="RobotoRegular"/>
              </a:rPr>
              <a:t>no </a:t>
            </a:r>
            <a:r>
              <a:rPr sz="2750" spc="5" dirty="0">
                <a:latin typeface="RobotoRegular"/>
                <a:cs typeface="RobotoRegular"/>
              </a:rPr>
              <a:t>acute </a:t>
            </a:r>
            <a:r>
              <a:rPr sz="2750" spc="-10" dirty="0">
                <a:latin typeface="RobotoRegular"/>
                <a:cs typeface="RobotoRegular"/>
              </a:rPr>
              <a:t>prostatitits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5" dirty="0">
                <a:latin typeface="RobotoRegular"/>
                <a:cs typeface="RobotoRegular"/>
              </a:rPr>
              <a:t>physician </a:t>
            </a:r>
            <a:r>
              <a:rPr sz="2750" spc="-15" dirty="0">
                <a:latin typeface="RobotoRegular"/>
                <a:cs typeface="RobotoRegular"/>
              </a:rPr>
              <a:t>performs</a:t>
            </a:r>
            <a:r>
              <a:rPr sz="2750" spc="-200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a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2091" y="515695"/>
            <a:ext cx="8700135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spc="-10" dirty="0">
                <a:latin typeface="RobotoRegular"/>
                <a:cs typeface="RobotoRegular"/>
              </a:rPr>
              <a:t>prostatic </a:t>
            </a:r>
            <a:r>
              <a:rPr sz="2750" spc="15" dirty="0">
                <a:latin typeface="RobotoRegular"/>
                <a:cs typeface="RobotoRegular"/>
              </a:rPr>
              <a:t>massage </a:t>
            </a:r>
            <a:r>
              <a:rPr sz="2750" spc="20" dirty="0">
                <a:latin typeface="RobotoRegular"/>
                <a:cs typeface="RobotoRegular"/>
              </a:rPr>
              <a:t>and </a:t>
            </a:r>
            <a:r>
              <a:rPr sz="2750" spc="-15" dirty="0">
                <a:latin typeface="RobotoRegular"/>
                <a:cs typeface="RobotoRegular"/>
              </a:rPr>
              <a:t>collects </a:t>
            </a:r>
            <a:r>
              <a:rPr sz="2750" spc="20" dirty="0">
                <a:latin typeface="RobotoRegular"/>
                <a:cs typeface="RobotoRegular"/>
              </a:rPr>
              <a:t>any </a:t>
            </a:r>
            <a:r>
              <a:rPr sz="2750" spc="-10" dirty="0">
                <a:latin typeface="RobotoRegular"/>
                <a:cs typeface="RobotoRegular"/>
              </a:rPr>
              <a:t>prostate </a:t>
            </a:r>
            <a:r>
              <a:rPr sz="2750" spc="-5" dirty="0">
                <a:latin typeface="RobotoRegular"/>
                <a:cs typeface="RobotoRegular"/>
              </a:rPr>
              <a:t>ﬂuid </a:t>
            </a:r>
            <a:r>
              <a:rPr sz="2750" spc="10" dirty="0">
                <a:latin typeface="RobotoRegular"/>
                <a:cs typeface="RobotoRegular"/>
              </a:rPr>
              <a:t>that</a:t>
            </a:r>
            <a:r>
              <a:rPr sz="2750" spc="-225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is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788" y="613649"/>
            <a:ext cx="9338945" cy="656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95"/>
              </a:spcBef>
            </a:pPr>
            <a:r>
              <a:rPr sz="2750" spc="-145" dirty="0">
                <a:latin typeface="RobotoRegular"/>
                <a:cs typeface="RobotoRegular"/>
              </a:rPr>
              <a:t>ex</a:t>
            </a:r>
            <a:r>
              <a:rPr sz="7275" spc="-217" baseline="-8018" dirty="0">
                <a:latin typeface="RobotoRegular"/>
                <a:cs typeface="RobotoRegular"/>
              </a:rPr>
              <a:t>.</a:t>
            </a:r>
            <a:r>
              <a:rPr sz="2750" spc="-145" dirty="0">
                <a:latin typeface="RobotoRegular"/>
                <a:cs typeface="RobotoRegular"/>
              </a:rPr>
              <a:t>pressed </a:t>
            </a:r>
            <a:r>
              <a:rPr sz="2750" dirty="0">
                <a:latin typeface="RobotoRegular"/>
                <a:cs typeface="RobotoRegular"/>
              </a:rPr>
              <a:t>into the </a:t>
            </a:r>
            <a:r>
              <a:rPr sz="2750" spc="-10" dirty="0">
                <a:latin typeface="RobotoRegular"/>
                <a:cs typeface="RobotoRegular"/>
              </a:rPr>
              <a:t>third</a:t>
            </a:r>
            <a:r>
              <a:rPr sz="2750" spc="-30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container</a:t>
            </a:r>
            <a:endParaRPr sz="2750">
              <a:latin typeface="RobotoRegular"/>
              <a:cs typeface="RobotoRegular"/>
            </a:endParaRPr>
          </a:p>
          <a:p>
            <a:pPr marL="247650" marR="68580" indent="-210185">
              <a:lnSpc>
                <a:spcPts val="2860"/>
              </a:lnSpc>
              <a:spcBef>
                <a:spcPts val="590"/>
              </a:spcBef>
              <a:buChar char="•"/>
              <a:tabLst>
                <a:tab pos="248285" algn="l"/>
              </a:tabLst>
            </a:pPr>
            <a:r>
              <a:rPr sz="2750" spc="-10" dirty="0">
                <a:latin typeface="RobotoRegular"/>
                <a:cs typeface="RobotoRegular"/>
              </a:rPr>
              <a:t>Culture </a:t>
            </a:r>
            <a:r>
              <a:rPr sz="2750" spc="-5" dirty="0">
                <a:latin typeface="RobotoRegular"/>
                <a:cs typeface="RobotoRegular"/>
              </a:rPr>
              <a:t>is done </a:t>
            </a:r>
            <a:r>
              <a:rPr sz="2750" spc="-15" dirty="0">
                <a:latin typeface="RobotoRegular"/>
                <a:cs typeface="RobotoRegular"/>
              </a:rPr>
              <a:t>on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5" dirty="0">
                <a:latin typeface="RobotoRegular"/>
                <a:cs typeface="RobotoRegular"/>
              </a:rPr>
              <a:t>specimen. </a:t>
            </a:r>
            <a:r>
              <a:rPr sz="2750" spc="10" dirty="0">
                <a:latin typeface="RobotoRegular"/>
                <a:cs typeface="RobotoRegular"/>
              </a:rPr>
              <a:t>If </a:t>
            </a:r>
            <a:r>
              <a:rPr sz="2750" spc="-10" dirty="0">
                <a:latin typeface="RobotoRegular"/>
                <a:cs typeface="RobotoRegular"/>
              </a:rPr>
              <a:t>prostatic </a:t>
            </a:r>
            <a:r>
              <a:rPr sz="2750" spc="-5" dirty="0">
                <a:latin typeface="RobotoRegular"/>
                <a:cs typeface="RobotoRegular"/>
              </a:rPr>
              <a:t>ﬂuid </a:t>
            </a:r>
            <a:r>
              <a:rPr sz="2750" spc="20" dirty="0">
                <a:latin typeface="RobotoRegular"/>
                <a:cs typeface="RobotoRegular"/>
              </a:rPr>
              <a:t>and</a:t>
            </a:r>
            <a:r>
              <a:rPr sz="2750" spc="-145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post  </a:t>
            </a:r>
            <a:r>
              <a:rPr sz="2750" spc="15" dirty="0">
                <a:latin typeface="RobotoRegular"/>
                <a:cs typeface="RobotoRegular"/>
              </a:rPr>
              <a:t>massage </a:t>
            </a:r>
            <a:r>
              <a:rPr sz="2750" spc="-5" dirty="0">
                <a:latin typeface="RobotoRegular"/>
                <a:cs typeface="RobotoRegular"/>
              </a:rPr>
              <a:t>specimen </a:t>
            </a:r>
            <a:r>
              <a:rPr sz="2750" spc="15" dirty="0">
                <a:latin typeface="RobotoRegular"/>
                <a:cs typeface="RobotoRegular"/>
              </a:rPr>
              <a:t>have </a:t>
            </a:r>
            <a:r>
              <a:rPr sz="2750" dirty="0">
                <a:latin typeface="RobotoRegular"/>
                <a:cs typeface="RobotoRegular"/>
              </a:rPr>
              <a:t>a higher </a:t>
            </a:r>
            <a:r>
              <a:rPr sz="2750" spc="-5" dirty="0">
                <a:latin typeface="RobotoRegular"/>
                <a:cs typeface="RobotoRegular"/>
              </a:rPr>
              <a:t>bacterial count,  </a:t>
            </a:r>
            <a:r>
              <a:rPr sz="2750" spc="-10" dirty="0">
                <a:latin typeface="RobotoRegular"/>
                <a:cs typeface="RobotoRegular"/>
              </a:rPr>
              <a:t>prostatitis </a:t>
            </a:r>
            <a:r>
              <a:rPr sz="2750" spc="-5" dirty="0">
                <a:latin typeface="RobotoRegular"/>
                <a:cs typeface="RobotoRegular"/>
              </a:rPr>
              <a:t>is</a:t>
            </a:r>
            <a:r>
              <a:rPr sz="2750" spc="-15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present</a:t>
            </a:r>
            <a:endParaRPr sz="2750">
              <a:latin typeface="RobotoRegular"/>
              <a:cs typeface="RobotoRegular"/>
            </a:endParaRPr>
          </a:p>
          <a:p>
            <a:pPr marL="38100">
              <a:lnSpc>
                <a:spcPct val="100000"/>
              </a:lnSpc>
              <a:spcBef>
                <a:spcPts val="540"/>
              </a:spcBef>
            </a:pPr>
            <a:r>
              <a:rPr sz="275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Management:</a:t>
            </a:r>
            <a:endParaRPr sz="2750">
              <a:latin typeface="RobotoRegular"/>
              <a:cs typeface="RobotoRegular"/>
            </a:endParaRPr>
          </a:p>
          <a:p>
            <a:pPr marL="247650" marR="395605" indent="-210185">
              <a:lnSpc>
                <a:spcPts val="2860"/>
              </a:lnSpc>
              <a:spcBef>
                <a:spcPts val="1010"/>
              </a:spcBef>
              <a:buChar char="•"/>
              <a:tabLst>
                <a:tab pos="248285" algn="l"/>
              </a:tabLst>
            </a:pPr>
            <a:r>
              <a:rPr sz="2750" spc="10" dirty="0">
                <a:latin typeface="RobotoRegular"/>
                <a:cs typeface="RobotoRegular"/>
              </a:rPr>
              <a:t>The </a:t>
            </a:r>
            <a:r>
              <a:rPr sz="2750" dirty="0">
                <a:latin typeface="RobotoRegular"/>
                <a:cs typeface="RobotoRegular"/>
              </a:rPr>
              <a:t>goal </a:t>
            </a:r>
            <a:r>
              <a:rPr sz="2750" spc="-5" dirty="0">
                <a:latin typeface="RobotoRegular"/>
                <a:cs typeface="RobotoRegular"/>
              </a:rPr>
              <a:t>is </a:t>
            </a:r>
            <a:r>
              <a:rPr sz="2750" spc="-10" dirty="0">
                <a:latin typeface="RobotoRegular"/>
                <a:cs typeface="RobotoRegular"/>
              </a:rPr>
              <a:t>to </a:t>
            </a:r>
            <a:r>
              <a:rPr sz="2750" spc="-5" dirty="0">
                <a:latin typeface="RobotoRegular"/>
                <a:cs typeface="RobotoRegular"/>
              </a:rPr>
              <a:t>avoid complications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spc="5" dirty="0">
                <a:latin typeface="RobotoRegular"/>
                <a:cs typeface="RobotoRegular"/>
              </a:rPr>
              <a:t>abscess</a:t>
            </a:r>
            <a:r>
              <a:rPr sz="2750" spc="-150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formation  </a:t>
            </a:r>
            <a:r>
              <a:rPr sz="2750" spc="20" dirty="0">
                <a:latin typeface="RobotoRegular"/>
                <a:cs typeface="RobotoRegular"/>
              </a:rPr>
              <a:t>and</a:t>
            </a:r>
            <a:r>
              <a:rPr sz="2750" spc="-40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septicemia.</a:t>
            </a:r>
            <a:endParaRPr sz="2750">
              <a:latin typeface="RobotoRegular"/>
              <a:cs typeface="RobotoRegular"/>
            </a:endParaRPr>
          </a:p>
          <a:p>
            <a:pPr marL="247650" marR="30480" indent="-210185">
              <a:lnSpc>
                <a:spcPts val="2860"/>
              </a:lnSpc>
              <a:spcBef>
                <a:spcPts val="995"/>
              </a:spcBef>
              <a:buChar char="•"/>
              <a:tabLst>
                <a:tab pos="248285" algn="l"/>
              </a:tabLst>
            </a:pPr>
            <a:r>
              <a:rPr sz="2750" dirty="0">
                <a:latin typeface="RobotoRegular"/>
                <a:cs typeface="RobotoRegular"/>
              </a:rPr>
              <a:t>Broad </a:t>
            </a:r>
            <a:r>
              <a:rPr sz="2750" spc="-10" dirty="0">
                <a:latin typeface="RobotoRegular"/>
                <a:cs typeface="RobotoRegular"/>
              </a:rPr>
              <a:t>spectrum </a:t>
            </a:r>
            <a:r>
              <a:rPr sz="2750" spc="-5" dirty="0">
                <a:latin typeface="RobotoRegular"/>
                <a:cs typeface="RobotoRegular"/>
              </a:rPr>
              <a:t>antibiotics </a:t>
            </a:r>
            <a:r>
              <a:rPr sz="2750" spc="-10" dirty="0">
                <a:latin typeface="RobotoRegular"/>
                <a:cs typeface="RobotoRegular"/>
              </a:rPr>
              <a:t>to </a:t>
            </a:r>
            <a:r>
              <a:rPr sz="2750" spc="5" dirty="0">
                <a:latin typeface="RobotoRegular"/>
                <a:cs typeface="RobotoRegular"/>
              </a:rPr>
              <a:t>which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5" dirty="0">
                <a:latin typeface="RobotoRegular"/>
                <a:cs typeface="RobotoRegular"/>
              </a:rPr>
              <a:t>causative agent</a:t>
            </a:r>
            <a:r>
              <a:rPr sz="2750" spc="-175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is  sensitive are administered </a:t>
            </a:r>
            <a:r>
              <a:rPr sz="2750" dirty="0">
                <a:latin typeface="RobotoRegular"/>
                <a:cs typeface="RobotoRegular"/>
              </a:rPr>
              <a:t>for </a:t>
            </a:r>
            <a:r>
              <a:rPr sz="2750" spc="-5" dirty="0">
                <a:latin typeface="RobotoRegular"/>
                <a:cs typeface="RobotoRegular"/>
              </a:rPr>
              <a:t>10 </a:t>
            </a:r>
            <a:r>
              <a:rPr sz="2750" dirty="0">
                <a:latin typeface="RobotoRegular"/>
                <a:cs typeface="RobotoRegular"/>
              </a:rPr>
              <a:t>-14</a:t>
            </a:r>
            <a:r>
              <a:rPr sz="2750" spc="-254" dirty="0">
                <a:latin typeface="RobotoRegular"/>
                <a:cs typeface="RobotoRegular"/>
              </a:rPr>
              <a:t> </a:t>
            </a:r>
            <a:r>
              <a:rPr sz="2750" spc="10" dirty="0">
                <a:latin typeface="RobotoRegular"/>
                <a:cs typeface="RobotoRegular"/>
              </a:rPr>
              <a:t>days.</a:t>
            </a:r>
            <a:endParaRPr sz="2750">
              <a:latin typeface="RobotoRegular"/>
              <a:cs typeface="RobotoRegular"/>
            </a:endParaRPr>
          </a:p>
          <a:p>
            <a:pPr marL="247650" indent="-210185">
              <a:lnSpc>
                <a:spcPct val="100000"/>
              </a:lnSpc>
              <a:spcBef>
                <a:spcPts val="530"/>
              </a:spcBef>
              <a:buChar char="•"/>
              <a:tabLst>
                <a:tab pos="248285" algn="l"/>
              </a:tabLst>
            </a:pPr>
            <a:r>
              <a:rPr sz="2750" spc="5" dirty="0">
                <a:latin typeface="RobotoRegular"/>
                <a:cs typeface="RobotoRegular"/>
              </a:rPr>
              <a:t>Bed</a:t>
            </a:r>
            <a:r>
              <a:rPr sz="2750" spc="-40" dirty="0">
                <a:latin typeface="RobotoRegular"/>
                <a:cs typeface="RobotoRegular"/>
              </a:rPr>
              <a:t> </a:t>
            </a:r>
            <a:r>
              <a:rPr sz="2750" spc="-20" dirty="0">
                <a:latin typeface="RobotoRegular"/>
                <a:cs typeface="RobotoRegular"/>
              </a:rPr>
              <a:t>rest</a:t>
            </a:r>
            <a:endParaRPr sz="2750">
              <a:latin typeface="RobotoRegular"/>
              <a:cs typeface="RobotoRegular"/>
            </a:endParaRPr>
          </a:p>
          <a:p>
            <a:pPr marL="247650" indent="-210185">
              <a:lnSpc>
                <a:spcPct val="100000"/>
              </a:lnSpc>
              <a:spcBef>
                <a:spcPts val="550"/>
              </a:spcBef>
              <a:buChar char="•"/>
              <a:tabLst>
                <a:tab pos="248285" algn="l"/>
              </a:tabLst>
            </a:pPr>
            <a:r>
              <a:rPr sz="2750" dirty="0">
                <a:latin typeface="RobotoRegular"/>
                <a:cs typeface="RobotoRegular"/>
              </a:rPr>
              <a:t>Analgesics for </a:t>
            </a:r>
            <a:r>
              <a:rPr sz="2750" spc="5" dirty="0">
                <a:latin typeface="RobotoRegular"/>
                <a:cs typeface="RobotoRegular"/>
              </a:rPr>
              <a:t>pain</a:t>
            </a:r>
            <a:r>
              <a:rPr sz="2750" spc="-90" dirty="0">
                <a:latin typeface="RobotoRegular"/>
                <a:cs typeface="RobotoRegular"/>
              </a:rPr>
              <a:t> </a:t>
            </a:r>
            <a:r>
              <a:rPr sz="2750" spc="-20" dirty="0">
                <a:latin typeface="RobotoRegular"/>
                <a:cs typeface="RobotoRegular"/>
              </a:rPr>
              <a:t>relief</a:t>
            </a:r>
            <a:endParaRPr sz="2750">
              <a:latin typeface="RobotoRegular"/>
              <a:cs typeface="RobotoRegular"/>
            </a:endParaRPr>
          </a:p>
          <a:p>
            <a:pPr marL="247650" indent="-210185">
              <a:lnSpc>
                <a:spcPct val="100000"/>
              </a:lnSpc>
              <a:spcBef>
                <a:spcPts val="545"/>
              </a:spcBef>
              <a:buChar char="•"/>
              <a:tabLst>
                <a:tab pos="248285" algn="l"/>
              </a:tabLst>
            </a:pPr>
            <a:r>
              <a:rPr sz="2750" spc="-5" dirty="0">
                <a:latin typeface="RobotoRegular"/>
                <a:cs typeface="RobotoRegular"/>
              </a:rPr>
              <a:t>Antispasmodics </a:t>
            </a:r>
            <a:r>
              <a:rPr sz="2750" spc="-10" dirty="0">
                <a:latin typeface="RobotoRegular"/>
                <a:cs typeface="RobotoRegular"/>
              </a:rPr>
              <a:t>to </a:t>
            </a:r>
            <a:r>
              <a:rPr sz="2750" spc="-20" dirty="0">
                <a:latin typeface="RobotoRegular"/>
                <a:cs typeface="RobotoRegular"/>
              </a:rPr>
              <a:t>relieve </a:t>
            </a:r>
            <a:r>
              <a:rPr sz="2750" spc="-5" dirty="0">
                <a:latin typeface="RobotoRegular"/>
                <a:cs typeface="RobotoRegular"/>
              </a:rPr>
              <a:t>bladder</a:t>
            </a:r>
            <a:r>
              <a:rPr sz="2750" spc="-145" dirty="0">
                <a:latin typeface="RobotoRegular"/>
                <a:cs typeface="RobotoRegular"/>
              </a:rPr>
              <a:t> </a:t>
            </a:r>
            <a:r>
              <a:rPr sz="2750" spc="-15" dirty="0">
                <a:latin typeface="RobotoRegular"/>
                <a:cs typeface="RobotoRegular"/>
              </a:rPr>
              <a:t>irritability</a:t>
            </a:r>
            <a:endParaRPr sz="2750">
              <a:latin typeface="RobotoRegular"/>
              <a:cs typeface="RobotoRegular"/>
            </a:endParaRPr>
          </a:p>
          <a:p>
            <a:pPr marL="247650" indent="-210185">
              <a:lnSpc>
                <a:spcPct val="100000"/>
              </a:lnSpc>
              <a:spcBef>
                <a:spcPts val="550"/>
              </a:spcBef>
              <a:buChar char="•"/>
              <a:tabLst>
                <a:tab pos="248285" algn="l"/>
              </a:tabLst>
            </a:pPr>
            <a:r>
              <a:rPr sz="2750" spc="-5" dirty="0">
                <a:latin typeface="RobotoRegular"/>
                <a:cs typeface="RobotoRegular"/>
              </a:rPr>
              <a:t>Sitz </a:t>
            </a:r>
            <a:r>
              <a:rPr sz="2750" spc="10" dirty="0">
                <a:latin typeface="RobotoRegular"/>
                <a:cs typeface="RobotoRegular"/>
              </a:rPr>
              <a:t>baths </a:t>
            </a:r>
            <a:r>
              <a:rPr sz="2750" spc="-10" dirty="0">
                <a:latin typeface="RobotoRegular"/>
                <a:cs typeface="RobotoRegular"/>
              </a:rPr>
              <a:t>to </a:t>
            </a:r>
            <a:r>
              <a:rPr sz="2750" spc="-20" dirty="0">
                <a:latin typeface="RobotoRegular"/>
                <a:cs typeface="RobotoRegular"/>
              </a:rPr>
              <a:t>relieve </a:t>
            </a:r>
            <a:r>
              <a:rPr sz="2750" spc="5" dirty="0">
                <a:latin typeface="RobotoRegular"/>
                <a:cs typeface="RobotoRegular"/>
              </a:rPr>
              <a:t>pain </a:t>
            </a:r>
            <a:r>
              <a:rPr sz="2750" dirty="0">
                <a:latin typeface="RobotoRegular"/>
                <a:cs typeface="RobotoRegular"/>
              </a:rPr>
              <a:t>&amp;</a:t>
            </a:r>
            <a:r>
              <a:rPr sz="2750" spc="-135" dirty="0">
                <a:latin typeface="RobotoRegular"/>
                <a:cs typeface="RobotoRegular"/>
              </a:rPr>
              <a:t> </a:t>
            </a:r>
            <a:r>
              <a:rPr sz="2750" spc="10" dirty="0">
                <a:latin typeface="RobotoRegular"/>
                <a:cs typeface="RobotoRegular"/>
              </a:rPr>
              <a:t>spasms</a:t>
            </a:r>
            <a:endParaRPr sz="2750">
              <a:latin typeface="RobotoRegular"/>
              <a:cs typeface="RobotoRegular"/>
            </a:endParaRPr>
          </a:p>
          <a:p>
            <a:pPr marL="247650" indent="-210185">
              <a:lnSpc>
                <a:spcPct val="100000"/>
              </a:lnSpc>
              <a:spcBef>
                <a:spcPts val="550"/>
              </a:spcBef>
              <a:buChar char="•"/>
              <a:tabLst>
                <a:tab pos="248285" algn="l"/>
              </a:tabLst>
            </a:pPr>
            <a:r>
              <a:rPr sz="2750" spc="-15" dirty="0">
                <a:latin typeface="RobotoRegular"/>
                <a:cs typeface="RobotoRegular"/>
              </a:rPr>
              <a:t>Stool </a:t>
            </a:r>
            <a:r>
              <a:rPr sz="2750" spc="-10" dirty="0">
                <a:latin typeface="RobotoRegular"/>
                <a:cs typeface="RobotoRegular"/>
              </a:rPr>
              <a:t>softeners to </a:t>
            </a:r>
            <a:r>
              <a:rPr sz="2750" spc="-15" dirty="0">
                <a:latin typeface="RobotoRegular"/>
                <a:cs typeface="RobotoRegular"/>
              </a:rPr>
              <a:t>prevent </a:t>
            </a:r>
            <a:r>
              <a:rPr sz="2750" dirty="0">
                <a:latin typeface="RobotoRegular"/>
                <a:cs typeface="RobotoRegular"/>
              </a:rPr>
              <a:t>patient </a:t>
            </a:r>
            <a:r>
              <a:rPr sz="2750" spc="-15" dirty="0">
                <a:latin typeface="RobotoRegular"/>
                <a:cs typeface="RobotoRegular"/>
              </a:rPr>
              <a:t>from</a:t>
            </a:r>
            <a:r>
              <a:rPr sz="2750" spc="-135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straining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209" y="316428"/>
            <a:ext cx="841438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135"/>
              </a:spcBef>
              <a:buChar char="•"/>
              <a:tabLst>
                <a:tab pos="264795" algn="l"/>
              </a:tabLst>
            </a:pPr>
            <a:r>
              <a:rPr sz="3050" spc="-10" dirty="0">
                <a:latin typeface="RobotoRegular"/>
                <a:cs typeface="RobotoRegular"/>
              </a:rPr>
              <a:t>Chronic </a:t>
            </a:r>
            <a:r>
              <a:rPr sz="3050" dirty="0">
                <a:latin typeface="RobotoRegular"/>
                <a:cs typeface="RobotoRegular"/>
              </a:rPr>
              <a:t>prostatitis </a:t>
            </a:r>
            <a:r>
              <a:rPr sz="3050" spc="25" dirty="0">
                <a:latin typeface="RobotoRegular"/>
                <a:cs typeface="RobotoRegular"/>
              </a:rPr>
              <a:t>may </a:t>
            </a:r>
            <a:r>
              <a:rPr sz="3050" spc="35" dirty="0">
                <a:latin typeface="RobotoRegular"/>
                <a:cs typeface="RobotoRegular"/>
              </a:rPr>
              <a:t>be </a:t>
            </a:r>
            <a:r>
              <a:rPr sz="3050" spc="25" dirty="0">
                <a:latin typeface="RobotoRegular"/>
                <a:cs typeface="RobotoRegular"/>
              </a:rPr>
              <a:t>diﬃcult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5" dirty="0">
                <a:latin typeface="RobotoRegular"/>
                <a:cs typeface="RobotoRegular"/>
              </a:rPr>
              <a:t>treat</a:t>
            </a:r>
            <a:r>
              <a:rPr sz="3050" spc="-30" dirty="0">
                <a:latin typeface="RobotoRegular"/>
                <a:cs typeface="RobotoRegular"/>
              </a:rPr>
              <a:t> </a:t>
            </a:r>
            <a:r>
              <a:rPr sz="3050" spc="-15" dirty="0">
                <a:latin typeface="RobotoRegular"/>
                <a:cs typeface="RobotoRegular"/>
              </a:rPr>
              <a:t>thus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6691" y="512337"/>
            <a:ext cx="90144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50" spc="-200" dirty="0">
                <a:latin typeface="RobotoRegular"/>
                <a:cs typeface="RobotoRegular"/>
              </a:rPr>
              <a:t>ne</a:t>
            </a:r>
            <a:r>
              <a:rPr sz="7275" spc="-300" baseline="-17182" dirty="0">
                <a:latin typeface="RobotoRegular"/>
                <a:cs typeface="RobotoRegular"/>
              </a:rPr>
              <a:t>.</a:t>
            </a:r>
            <a:r>
              <a:rPr sz="3050" spc="-200" dirty="0">
                <a:latin typeface="RobotoRegular"/>
                <a:cs typeface="RobotoRegular"/>
              </a:rPr>
              <a:t>eds </a:t>
            </a:r>
            <a:r>
              <a:rPr sz="3050" spc="5" dirty="0">
                <a:latin typeface="RobotoRegular"/>
                <a:cs typeface="RobotoRegular"/>
              </a:rPr>
              <a:t>continued </a:t>
            </a:r>
            <a:r>
              <a:rPr sz="3050" spc="15" dirty="0">
                <a:latin typeface="RobotoRegular"/>
                <a:cs typeface="RobotoRegular"/>
              </a:rPr>
              <a:t>antibiotics </a:t>
            </a:r>
            <a:r>
              <a:rPr sz="3050" spc="10" dirty="0">
                <a:latin typeface="RobotoRegular"/>
                <a:cs typeface="RobotoRegular"/>
              </a:rPr>
              <a:t>including</a:t>
            </a:r>
            <a:r>
              <a:rPr sz="3050" spc="15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trimethoprim-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209" y="1066483"/>
            <a:ext cx="9506585" cy="590296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840"/>
              </a:spcBef>
            </a:pPr>
            <a:r>
              <a:rPr sz="3050" spc="10" dirty="0">
                <a:latin typeface="RobotoRegular"/>
                <a:cs typeface="RobotoRegular"/>
              </a:rPr>
              <a:t>sulphamethoxazole </a:t>
            </a:r>
            <a:r>
              <a:rPr sz="3050" spc="15" dirty="0">
                <a:latin typeface="RobotoRegular"/>
                <a:cs typeface="RobotoRegular"/>
              </a:rPr>
              <a:t>or a</a:t>
            </a:r>
            <a:r>
              <a:rPr sz="3050" spc="-50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ﬂouroquinolone.</a:t>
            </a:r>
            <a:endParaRPr sz="3050">
              <a:latin typeface="RobotoRegular"/>
              <a:cs typeface="RobotoRegular"/>
            </a:endParaRPr>
          </a:p>
          <a:p>
            <a:pPr marL="264160" marR="314325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dirty="0">
                <a:latin typeface="RobotoRegular"/>
                <a:cs typeface="RobotoRegular"/>
              </a:rPr>
              <a:t>Other </a:t>
            </a:r>
            <a:r>
              <a:rPr sz="3050" spc="5" dirty="0">
                <a:latin typeface="RobotoRegular"/>
                <a:cs typeface="RobotoRegular"/>
              </a:rPr>
              <a:t>treatment </a:t>
            </a:r>
            <a:r>
              <a:rPr sz="3050" spc="25" dirty="0">
                <a:latin typeface="RobotoRegular"/>
                <a:cs typeface="RobotoRegular"/>
              </a:rPr>
              <a:t>modalities </a:t>
            </a: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dirty="0">
                <a:latin typeface="RobotoRegular"/>
                <a:cs typeface="RobotoRegular"/>
              </a:rPr>
              <a:t>chronic prostatitis  </a:t>
            </a:r>
            <a:r>
              <a:rPr sz="3050" spc="15" dirty="0">
                <a:latin typeface="RobotoRegular"/>
                <a:cs typeface="RobotoRegular"/>
              </a:rPr>
              <a:t>include </a:t>
            </a:r>
            <a:r>
              <a:rPr sz="3050" spc="10" dirty="0">
                <a:latin typeface="RobotoRegular"/>
                <a:cs typeface="RobotoRegular"/>
              </a:rPr>
              <a:t>antispasmodics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10" dirty="0">
                <a:latin typeface="RobotoRegular"/>
                <a:cs typeface="RobotoRegular"/>
              </a:rPr>
              <a:t>evaluation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dirty="0">
                <a:latin typeface="RobotoRegular"/>
                <a:cs typeface="RobotoRegular"/>
              </a:rPr>
              <a:t>sexual  </a:t>
            </a:r>
            <a:r>
              <a:rPr sz="3050" spc="10" dirty="0">
                <a:latin typeface="RobotoRegular"/>
                <a:cs typeface="RobotoRegular"/>
              </a:rPr>
              <a:t>partners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0" dirty="0">
                <a:latin typeface="RobotoRegular"/>
                <a:cs typeface="RobotoRegular"/>
              </a:rPr>
              <a:t>reduce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5" dirty="0">
                <a:latin typeface="RobotoRegular"/>
                <a:cs typeface="RobotoRegular"/>
              </a:rPr>
              <a:t>possibility of </a:t>
            </a:r>
            <a:r>
              <a:rPr sz="3050" dirty="0">
                <a:latin typeface="RobotoRegular"/>
                <a:cs typeface="RobotoRegular"/>
              </a:rPr>
              <a:t>cross</a:t>
            </a:r>
            <a:r>
              <a:rPr sz="3050" spc="1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infection.</a:t>
            </a:r>
            <a:endParaRPr sz="3050">
              <a:latin typeface="RobotoRegular"/>
              <a:cs typeface="RobotoRegular"/>
            </a:endParaRPr>
          </a:p>
          <a:p>
            <a:pPr marL="264160" marR="350520" indent="-252095">
              <a:lnSpc>
                <a:spcPts val="3310"/>
              </a:lnSpc>
              <a:spcBef>
                <a:spcPts val="1085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Management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5" dirty="0">
                <a:latin typeface="RobotoRegular"/>
                <a:cs typeface="RobotoRegular"/>
              </a:rPr>
              <a:t>non-bacterial </a:t>
            </a:r>
            <a:r>
              <a:rPr sz="3050" dirty="0">
                <a:latin typeface="RobotoRegular"/>
                <a:cs typeface="RobotoRegular"/>
              </a:rPr>
              <a:t>prostatitis </a:t>
            </a:r>
            <a:r>
              <a:rPr sz="3050" spc="20" dirty="0">
                <a:latin typeface="RobotoRegular"/>
                <a:cs typeface="RobotoRegular"/>
              </a:rPr>
              <a:t>is directed  </a:t>
            </a:r>
            <a:r>
              <a:rPr sz="3050" spc="5" dirty="0">
                <a:latin typeface="RobotoRegular"/>
                <a:cs typeface="RobotoRegular"/>
              </a:rPr>
              <a:t>towards </a:t>
            </a:r>
            <a:r>
              <a:rPr sz="3050" spc="15" dirty="0">
                <a:latin typeface="RobotoRegular"/>
                <a:cs typeface="RobotoRegular"/>
              </a:rPr>
              <a:t>relief of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symptoms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3050" u="heavy" spc="-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Nursing</a:t>
            </a:r>
            <a:r>
              <a:rPr sz="3050" u="heavy" spc="4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3050" u="heavy" spc="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management: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264795" algn="l"/>
              </a:tabLst>
            </a:pPr>
            <a:r>
              <a:rPr sz="3050" spc="20" dirty="0">
                <a:latin typeface="RobotoRegular"/>
                <a:cs typeface="RobotoRegular"/>
              </a:rPr>
              <a:t>promote </a:t>
            </a:r>
            <a:r>
              <a:rPr sz="3050" spc="40" dirty="0">
                <a:latin typeface="RobotoRegular"/>
                <a:cs typeface="RobotoRegular"/>
              </a:rPr>
              <a:t>comfort </a:t>
            </a:r>
            <a:r>
              <a:rPr sz="3050" spc="20" dirty="0">
                <a:latin typeface="RobotoRegular"/>
                <a:cs typeface="RobotoRegular"/>
              </a:rPr>
              <a:t>– </a:t>
            </a:r>
            <a:r>
              <a:rPr sz="3050" dirty="0">
                <a:latin typeface="RobotoRegular"/>
                <a:cs typeface="RobotoRegular"/>
              </a:rPr>
              <a:t>sitz </a:t>
            </a:r>
            <a:r>
              <a:rPr sz="3050" spc="-5" dirty="0">
                <a:latin typeface="RobotoRegular"/>
                <a:cs typeface="RobotoRegular"/>
              </a:rPr>
              <a:t>baths, </a:t>
            </a:r>
            <a:r>
              <a:rPr sz="3050" spc="5" dirty="0">
                <a:latin typeface="RobotoRegular"/>
                <a:cs typeface="RobotoRegular"/>
              </a:rPr>
              <a:t>analgesics,</a:t>
            </a:r>
            <a:r>
              <a:rPr sz="3050" spc="7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antibiotics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Health education </a:t>
            </a:r>
            <a:r>
              <a:rPr sz="3050" spc="20" dirty="0">
                <a:latin typeface="RobotoRegular"/>
                <a:cs typeface="RobotoRegular"/>
              </a:rPr>
              <a:t>on </a:t>
            </a:r>
            <a:r>
              <a:rPr sz="3050" spc="-5" dirty="0">
                <a:latin typeface="RobotoRegular"/>
                <a:cs typeface="RobotoRegular"/>
              </a:rPr>
              <a:t>drug </a:t>
            </a:r>
            <a:r>
              <a:rPr sz="3050" spc="25" dirty="0">
                <a:latin typeface="RobotoRegular"/>
                <a:cs typeface="RobotoRegular"/>
              </a:rPr>
              <a:t>compliance, </a:t>
            </a:r>
            <a:r>
              <a:rPr sz="3050" spc="5" dirty="0">
                <a:latin typeface="RobotoRegular"/>
                <a:cs typeface="RobotoRegular"/>
              </a:rPr>
              <a:t>treatment  </a:t>
            </a:r>
            <a:r>
              <a:rPr sz="3050" spc="20" dirty="0">
                <a:latin typeface="RobotoRegular"/>
                <a:cs typeface="RobotoRegular"/>
              </a:rPr>
              <a:t>regimen, </a:t>
            </a:r>
            <a:r>
              <a:rPr sz="3050" spc="15" dirty="0">
                <a:latin typeface="RobotoRegular"/>
                <a:cs typeface="RobotoRegular"/>
              </a:rPr>
              <a:t>avoidance of </a:t>
            </a:r>
            <a:r>
              <a:rPr sz="3050" spc="25" dirty="0">
                <a:latin typeface="RobotoRegular"/>
                <a:cs typeface="RobotoRegular"/>
              </a:rPr>
              <a:t>foods </a:t>
            </a:r>
            <a:r>
              <a:rPr sz="3050" spc="-10" dirty="0">
                <a:latin typeface="RobotoRegular"/>
                <a:cs typeface="RobotoRegular"/>
              </a:rPr>
              <a:t>that </a:t>
            </a:r>
            <a:r>
              <a:rPr sz="3050" dirty="0">
                <a:latin typeface="RobotoRegular"/>
                <a:cs typeface="RobotoRegular"/>
              </a:rPr>
              <a:t>cause </a:t>
            </a:r>
            <a:r>
              <a:rPr sz="3050" spc="5" dirty="0">
                <a:latin typeface="RobotoRegular"/>
                <a:cs typeface="RobotoRegular"/>
              </a:rPr>
              <a:t>diuresis </a:t>
            </a:r>
            <a:r>
              <a:rPr sz="3050" spc="15" dirty="0">
                <a:latin typeface="RobotoRegular"/>
                <a:cs typeface="RobotoRegular"/>
              </a:rPr>
              <a:t>or  </a:t>
            </a:r>
            <a:r>
              <a:rPr sz="3050" dirty="0">
                <a:latin typeface="RobotoRegular"/>
                <a:cs typeface="RobotoRegular"/>
              </a:rPr>
              <a:t>increase prostatic </a:t>
            </a:r>
            <a:r>
              <a:rPr sz="3050" spc="5" dirty="0">
                <a:latin typeface="RobotoRegular"/>
                <a:cs typeface="RobotoRegular"/>
              </a:rPr>
              <a:t>secretions </a:t>
            </a:r>
            <a:r>
              <a:rPr sz="3050" spc="15" dirty="0">
                <a:latin typeface="RobotoRegular"/>
                <a:cs typeface="RobotoRegular"/>
              </a:rPr>
              <a:t>e.g. </a:t>
            </a:r>
            <a:r>
              <a:rPr sz="3050" spc="30" dirty="0">
                <a:latin typeface="RobotoRegular"/>
                <a:cs typeface="RobotoRegular"/>
              </a:rPr>
              <a:t>coffee, </a:t>
            </a:r>
            <a:r>
              <a:rPr sz="3050" spc="5" dirty="0">
                <a:latin typeface="RobotoRegular"/>
                <a:cs typeface="RobotoRegular"/>
              </a:rPr>
              <a:t>tea, </a:t>
            </a:r>
            <a:r>
              <a:rPr sz="3050" spc="15" dirty="0">
                <a:latin typeface="RobotoRegular"/>
                <a:cs typeface="RobotoRegular"/>
              </a:rPr>
              <a:t>alcohol,  spices.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0669" y="320905"/>
            <a:ext cx="2142490" cy="42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EPIDIDYMITIS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0783" y="510818"/>
            <a:ext cx="948055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679" indent="-196215">
              <a:lnSpc>
                <a:spcPct val="100000"/>
              </a:lnSpc>
              <a:spcBef>
                <a:spcPts val="95"/>
              </a:spcBef>
              <a:buChar char="•"/>
              <a:tabLst>
                <a:tab pos="234315" algn="l"/>
              </a:tabLst>
            </a:pPr>
            <a:r>
              <a:rPr sz="2650" spc="20" dirty="0">
                <a:latin typeface="RobotoRegular"/>
                <a:cs typeface="RobotoRegular"/>
              </a:rPr>
              <a:t>It </a:t>
            </a:r>
            <a:r>
              <a:rPr sz="7275" spc="-555" baseline="-17182" dirty="0">
                <a:latin typeface="RobotoRegular"/>
                <a:cs typeface="RobotoRegular"/>
              </a:rPr>
              <a:t>.</a:t>
            </a:r>
            <a:r>
              <a:rPr sz="2650" spc="-370" dirty="0">
                <a:latin typeface="RobotoRegular"/>
                <a:cs typeface="RobotoRegular"/>
              </a:rPr>
              <a:t>is </a:t>
            </a:r>
            <a:r>
              <a:rPr sz="2650" spc="-10" dirty="0">
                <a:latin typeface="RobotoRegular"/>
                <a:cs typeface="RobotoRegular"/>
              </a:rPr>
              <a:t>an </a:t>
            </a:r>
            <a:r>
              <a:rPr sz="2650" spc="5" dirty="0">
                <a:latin typeface="RobotoRegular"/>
                <a:cs typeface="RobotoRegular"/>
              </a:rPr>
              <a:t>infection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5" dirty="0">
                <a:latin typeface="RobotoRegular"/>
                <a:cs typeface="RobotoRegular"/>
              </a:rPr>
              <a:t>epididymis </a:t>
            </a:r>
            <a:r>
              <a:rPr sz="2650" dirty="0">
                <a:latin typeface="RobotoRegular"/>
                <a:cs typeface="RobotoRegular"/>
              </a:rPr>
              <a:t>which </a:t>
            </a:r>
            <a:r>
              <a:rPr sz="2650" spc="-15" dirty="0">
                <a:latin typeface="RobotoRegular"/>
                <a:cs typeface="RobotoRegular"/>
              </a:rPr>
              <a:t>usually </a:t>
            </a:r>
            <a:r>
              <a:rPr sz="2650" spc="-10" dirty="0">
                <a:latin typeface="RobotoRegular"/>
                <a:cs typeface="RobotoRegular"/>
              </a:rPr>
              <a:t>spreads</a:t>
            </a:r>
            <a:r>
              <a:rPr sz="2650" spc="-285" dirty="0">
                <a:latin typeface="RobotoRegular"/>
                <a:cs typeface="RobotoRegular"/>
              </a:rPr>
              <a:t> </a:t>
            </a:r>
            <a:r>
              <a:rPr sz="2650" spc="-10" dirty="0">
                <a:latin typeface="RobotoRegular"/>
                <a:cs typeface="RobotoRegular"/>
              </a:rPr>
              <a:t>from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6183" y="1073750"/>
            <a:ext cx="8669655" cy="613283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08279">
              <a:lnSpc>
                <a:spcPct val="100000"/>
              </a:lnSpc>
              <a:spcBef>
                <a:spcPts val="620"/>
              </a:spcBef>
            </a:pPr>
            <a:r>
              <a:rPr sz="2650" spc="-10" dirty="0">
                <a:latin typeface="RobotoRegular"/>
                <a:cs typeface="RobotoRegular"/>
              </a:rPr>
              <a:t>an </a:t>
            </a:r>
            <a:r>
              <a:rPr sz="2650" spc="5" dirty="0">
                <a:latin typeface="RobotoRegular"/>
                <a:cs typeface="RobotoRegular"/>
              </a:rPr>
              <a:t>infected </a:t>
            </a:r>
            <a:r>
              <a:rPr sz="2650" spc="-10" dirty="0">
                <a:latin typeface="RobotoRegular"/>
                <a:cs typeface="RobotoRegular"/>
              </a:rPr>
              <a:t>prostate </a:t>
            </a:r>
            <a:r>
              <a:rPr sz="2650" spc="10" dirty="0">
                <a:latin typeface="RobotoRegular"/>
                <a:cs typeface="RobotoRegular"/>
              </a:rPr>
              <a:t>or </a:t>
            </a:r>
            <a:r>
              <a:rPr sz="2650" spc="-15" dirty="0">
                <a:latin typeface="RobotoRegular"/>
                <a:cs typeface="RobotoRegular"/>
              </a:rPr>
              <a:t>urinary</a:t>
            </a:r>
            <a:r>
              <a:rPr sz="2650" spc="15" dirty="0">
                <a:latin typeface="RobotoRegular"/>
                <a:cs typeface="RobotoRegular"/>
              </a:rPr>
              <a:t> </a:t>
            </a:r>
            <a:r>
              <a:rPr sz="2650" spc="5" dirty="0">
                <a:latin typeface="RobotoRegular"/>
                <a:cs typeface="RobotoRegular"/>
              </a:rPr>
              <a:t>tract.</a:t>
            </a:r>
            <a:endParaRPr sz="26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650" u="heavy" spc="-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Causes:</a:t>
            </a:r>
            <a:endParaRPr sz="2650">
              <a:latin typeface="RobotoRegular"/>
              <a:cs typeface="RobotoRegular"/>
            </a:endParaRPr>
          </a:p>
          <a:p>
            <a:pPr marL="131445" indent="-119380">
              <a:lnSpc>
                <a:spcPct val="100000"/>
              </a:lnSpc>
              <a:spcBef>
                <a:spcPts val="465"/>
              </a:spcBef>
              <a:buSzPct val="94444"/>
              <a:buFont typeface="RobotoRegular"/>
              <a:buChar char="•"/>
              <a:tabLst>
                <a:tab pos="132080" algn="l"/>
              </a:tabLst>
            </a:pPr>
            <a:r>
              <a:rPr sz="2700" i="1" spc="-20" dirty="0">
                <a:latin typeface="RobotoRegular"/>
                <a:cs typeface="RobotoRegular"/>
              </a:rPr>
              <a:t>Escherichia </a:t>
            </a:r>
            <a:r>
              <a:rPr sz="2700" i="1" dirty="0">
                <a:latin typeface="RobotoRegular"/>
                <a:cs typeface="RobotoRegular"/>
              </a:rPr>
              <a:t>coli</a:t>
            </a:r>
            <a:endParaRPr sz="2700">
              <a:latin typeface="RobotoRegular"/>
              <a:cs typeface="RobotoRegular"/>
            </a:endParaRPr>
          </a:p>
          <a:p>
            <a:pPr marL="131445" indent="-119380">
              <a:lnSpc>
                <a:spcPct val="100000"/>
              </a:lnSpc>
              <a:spcBef>
                <a:spcPts val="459"/>
              </a:spcBef>
              <a:buSzPct val="94444"/>
              <a:buFont typeface="RobotoRegular"/>
              <a:buChar char="•"/>
              <a:tabLst>
                <a:tab pos="132080" algn="l"/>
              </a:tabLst>
            </a:pPr>
            <a:r>
              <a:rPr sz="2700" i="1" spc="-25" dirty="0">
                <a:latin typeface="RobotoRegular"/>
                <a:cs typeface="RobotoRegular"/>
              </a:rPr>
              <a:t>Chlamydia trachomatis (common </a:t>
            </a:r>
            <a:r>
              <a:rPr sz="2700" i="1" spc="-15" dirty="0">
                <a:latin typeface="RobotoRegular"/>
                <a:cs typeface="RobotoRegular"/>
              </a:rPr>
              <a:t>in </a:t>
            </a:r>
            <a:r>
              <a:rPr sz="2700" i="1" spc="-30" dirty="0">
                <a:latin typeface="RobotoRegular"/>
                <a:cs typeface="RobotoRegular"/>
              </a:rPr>
              <a:t>men </a:t>
            </a:r>
            <a:r>
              <a:rPr sz="2700" i="1" spc="-25" dirty="0">
                <a:latin typeface="RobotoRegular"/>
                <a:cs typeface="RobotoRegular"/>
              </a:rPr>
              <a:t>below </a:t>
            </a:r>
            <a:r>
              <a:rPr sz="2700" i="1" spc="-60" dirty="0">
                <a:latin typeface="RobotoRegular"/>
                <a:cs typeface="RobotoRegular"/>
              </a:rPr>
              <a:t>35</a:t>
            </a:r>
            <a:r>
              <a:rPr sz="2700" i="1" spc="-140" dirty="0">
                <a:latin typeface="RobotoRegular"/>
                <a:cs typeface="RobotoRegular"/>
              </a:rPr>
              <a:t> </a:t>
            </a:r>
            <a:r>
              <a:rPr sz="2700" i="1" spc="-45" dirty="0">
                <a:latin typeface="RobotoRegular"/>
                <a:cs typeface="RobotoRegular"/>
              </a:rPr>
              <a:t>years)</a:t>
            </a:r>
            <a:endParaRPr sz="2700">
              <a:latin typeface="RobotoRegular"/>
              <a:cs typeface="RobotoRegular"/>
            </a:endParaRPr>
          </a:p>
          <a:p>
            <a:pPr marL="12700" marR="4615815">
              <a:lnSpc>
                <a:spcPts val="3700"/>
              </a:lnSpc>
              <a:spcBef>
                <a:spcPts val="200"/>
              </a:spcBef>
              <a:buSzPct val="94444"/>
              <a:buFont typeface="RobotoRegular"/>
              <a:buChar char="•"/>
              <a:tabLst>
                <a:tab pos="132080" algn="l"/>
              </a:tabLst>
            </a:pPr>
            <a:r>
              <a:rPr sz="2700" i="1" spc="-35" dirty="0">
                <a:latin typeface="RobotoRegular"/>
                <a:cs typeface="RobotoRegular"/>
              </a:rPr>
              <a:t>Gonorrhea </a:t>
            </a:r>
            <a:r>
              <a:rPr sz="2700" i="1" spc="-20" dirty="0">
                <a:latin typeface="RobotoRegular"/>
                <a:cs typeface="RobotoRegular"/>
              </a:rPr>
              <a:t>(</a:t>
            </a:r>
            <a:r>
              <a:rPr sz="2700" i="1" spc="-140" dirty="0">
                <a:latin typeface="RobotoRegular"/>
                <a:cs typeface="RobotoRegular"/>
              </a:rPr>
              <a:t> </a:t>
            </a:r>
            <a:r>
              <a:rPr sz="2650" spc="5" dirty="0">
                <a:latin typeface="RobotoRegular"/>
                <a:cs typeface="RobotoRegular"/>
              </a:rPr>
              <a:t>complication) </a:t>
            </a:r>
            <a:r>
              <a:rPr sz="265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6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clinical </a:t>
            </a:r>
            <a:r>
              <a:rPr sz="2650" u="heavy" spc="-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manifestations:</a:t>
            </a:r>
            <a:endParaRPr sz="2650">
              <a:latin typeface="RobotoRegular"/>
              <a:cs typeface="RobotoRegular"/>
            </a:endParaRPr>
          </a:p>
          <a:p>
            <a:pPr marL="208279" indent="-196215">
              <a:lnSpc>
                <a:spcPct val="100000"/>
              </a:lnSpc>
              <a:spcBef>
                <a:spcPts val="309"/>
              </a:spcBef>
              <a:buSzPct val="96226"/>
              <a:buChar char="•"/>
              <a:tabLst>
                <a:tab pos="208915" algn="l"/>
              </a:tabLst>
            </a:pPr>
            <a:r>
              <a:rPr sz="2650" dirty="0">
                <a:latin typeface="RobotoRegular"/>
                <a:cs typeface="RobotoRegular"/>
              </a:rPr>
              <a:t>Unilateral </a:t>
            </a:r>
            <a:r>
              <a:rPr sz="2650" spc="-15" dirty="0">
                <a:latin typeface="RobotoRegular"/>
                <a:cs typeface="RobotoRegular"/>
              </a:rPr>
              <a:t>pain </a:t>
            </a:r>
            <a:r>
              <a:rPr sz="2650" spc="-5" dirty="0">
                <a:latin typeface="RobotoRegular"/>
                <a:cs typeface="RobotoRegular"/>
              </a:rPr>
              <a:t>&amp; </a:t>
            </a:r>
            <a:r>
              <a:rPr sz="2650" spc="-10" dirty="0">
                <a:latin typeface="RobotoRegular"/>
                <a:cs typeface="RobotoRegular"/>
              </a:rPr>
              <a:t>soreness </a:t>
            </a:r>
            <a:r>
              <a:rPr sz="2650" spc="5" dirty="0">
                <a:latin typeface="RobotoRegular"/>
                <a:cs typeface="RobotoRegular"/>
              </a:rPr>
              <a:t>in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-20" dirty="0">
                <a:latin typeface="RobotoRegular"/>
                <a:cs typeface="RobotoRegular"/>
              </a:rPr>
              <a:t>inguinal</a:t>
            </a:r>
            <a:r>
              <a:rPr sz="2650" spc="35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canal</a:t>
            </a:r>
            <a:endParaRPr sz="2650">
              <a:latin typeface="RobotoRegular"/>
              <a:cs typeface="RobotoRegular"/>
            </a:endParaRPr>
          </a:p>
          <a:p>
            <a:pPr marL="208279" indent="-196215">
              <a:lnSpc>
                <a:spcPct val="100000"/>
              </a:lnSpc>
              <a:spcBef>
                <a:spcPts val="515"/>
              </a:spcBef>
              <a:buSzPct val="96226"/>
              <a:buChar char="•"/>
              <a:tabLst>
                <a:tab pos="208915" algn="l"/>
              </a:tabLst>
            </a:pPr>
            <a:r>
              <a:rPr sz="2650" spc="5" dirty="0">
                <a:latin typeface="RobotoRegular"/>
                <a:cs typeface="RobotoRegular"/>
              </a:rPr>
              <a:t>Extreme </a:t>
            </a:r>
            <a:r>
              <a:rPr sz="2650" spc="-10" dirty="0">
                <a:latin typeface="RobotoRegular"/>
                <a:cs typeface="RobotoRegular"/>
              </a:rPr>
              <a:t>Pain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spc="-5" dirty="0">
                <a:latin typeface="RobotoRegular"/>
                <a:cs typeface="RobotoRegular"/>
              </a:rPr>
              <a:t>swelling </a:t>
            </a:r>
            <a:r>
              <a:rPr sz="2650" spc="5" dirty="0">
                <a:latin typeface="RobotoRegular"/>
                <a:cs typeface="RobotoRegular"/>
              </a:rPr>
              <a:t>in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-5" dirty="0">
                <a:latin typeface="RobotoRegular"/>
                <a:cs typeface="RobotoRegular"/>
              </a:rPr>
              <a:t>scrotum </a:t>
            </a:r>
            <a:r>
              <a:rPr sz="2650" spc="-20" dirty="0">
                <a:latin typeface="RobotoRegular"/>
                <a:cs typeface="RobotoRegular"/>
              </a:rPr>
              <a:t>and</a:t>
            </a:r>
            <a:r>
              <a:rPr sz="2650" spc="130" dirty="0">
                <a:latin typeface="RobotoRegular"/>
                <a:cs typeface="RobotoRegular"/>
              </a:rPr>
              <a:t> </a:t>
            </a:r>
            <a:r>
              <a:rPr sz="2650" spc="-10" dirty="0">
                <a:latin typeface="RobotoRegular"/>
                <a:cs typeface="RobotoRegular"/>
              </a:rPr>
              <a:t>groin</a:t>
            </a:r>
            <a:endParaRPr sz="2650">
              <a:latin typeface="RobotoRegular"/>
              <a:cs typeface="RobotoRegular"/>
            </a:endParaRPr>
          </a:p>
          <a:p>
            <a:pPr marL="208279" indent="-196215">
              <a:lnSpc>
                <a:spcPct val="100000"/>
              </a:lnSpc>
              <a:spcBef>
                <a:spcPts val="520"/>
              </a:spcBef>
              <a:buSzPct val="96226"/>
              <a:buChar char="•"/>
              <a:tabLst>
                <a:tab pos="208915" algn="l"/>
              </a:tabLst>
            </a:pPr>
            <a:r>
              <a:rPr sz="2650" spc="-20" dirty="0">
                <a:latin typeface="RobotoRegular"/>
                <a:cs typeface="RobotoRegular"/>
              </a:rPr>
              <a:t>Pyuria</a:t>
            </a:r>
            <a:endParaRPr sz="2650">
              <a:latin typeface="RobotoRegular"/>
              <a:cs typeface="RobotoRegular"/>
            </a:endParaRPr>
          </a:p>
          <a:p>
            <a:pPr marL="208279" indent="-196215">
              <a:lnSpc>
                <a:spcPct val="100000"/>
              </a:lnSpc>
              <a:spcBef>
                <a:spcPts val="520"/>
              </a:spcBef>
              <a:buSzPct val="96226"/>
              <a:buChar char="•"/>
              <a:tabLst>
                <a:tab pos="208915" algn="l"/>
              </a:tabLst>
            </a:pPr>
            <a:r>
              <a:rPr sz="2650" dirty="0">
                <a:latin typeface="RobotoRegular"/>
                <a:cs typeface="RobotoRegular"/>
              </a:rPr>
              <a:t>Bacteriuria</a:t>
            </a:r>
            <a:endParaRPr sz="2650">
              <a:latin typeface="RobotoRegular"/>
              <a:cs typeface="RobotoRegular"/>
            </a:endParaRPr>
          </a:p>
          <a:p>
            <a:pPr marL="208279" indent="-196215">
              <a:lnSpc>
                <a:spcPct val="100000"/>
              </a:lnSpc>
              <a:spcBef>
                <a:spcPts val="520"/>
              </a:spcBef>
              <a:buSzPct val="96226"/>
              <a:buChar char="•"/>
              <a:tabLst>
                <a:tab pos="208915" algn="l"/>
              </a:tabLst>
            </a:pPr>
            <a:r>
              <a:rPr sz="2650" spc="10" dirty="0">
                <a:latin typeface="RobotoRegular"/>
                <a:cs typeface="RobotoRegular"/>
              </a:rPr>
              <a:t>Fever </a:t>
            </a:r>
            <a:r>
              <a:rPr sz="2650" spc="-5" dirty="0">
                <a:latin typeface="RobotoRegular"/>
                <a:cs typeface="RobotoRegular"/>
              </a:rPr>
              <a:t>&amp;</a:t>
            </a:r>
            <a:r>
              <a:rPr sz="2650" spc="-15" dirty="0">
                <a:latin typeface="RobotoRegular"/>
                <a:cs typeface="RobotoRegular"/>
              </a:rPr>
              <a:t> </a:t>
            </a:r>
            <a:r>
              <a:rPr sz="2650" spc="5" dirty="0">
                <a:latin typeface="RobotoRegular"/>
                <a:cs typeface="RobotoRegular"/>
              </a:rPr>
              <a:t>chills</a:t>
            </a:r>
            <a:endParaRPr sz="2650">
              <a:latin typeface="RobotoRegular"/>
              <a:cs typeface="RobotoRegular"/>
            </a:endParaRPr>
          </a:p>
          <a:p>
            <a:pPr marL="208279" indent="-196215">
              <a:lnSpc>
                <a:spcPct val="100000"/>
              </a:lnSpc>
              <a:spcBef>
                <a:spcPts val="520"/>
              </a:spcBef>
              <a:buSzPct val="96226"/>
              <a:buChar char="•"/>
              <a:tabLst>
                <a:tab pos="208915" algn="l"/>
              </a:tabLst>
            </a:pPr>
            <a:r>
              <a:rPr sz="2650" spc="-15" dirty="0">
                <a:latin typeface="RobotoRegular"/>
                <a:cs typeface="RobotoRegular"/>
              </a:rPr>
              <a:t>Nausea</a:t>
            </a:r>
            <a:endParaRPr sz="2650">
              <a:latin typeface="RobotoRegular"/>
              <a:cs typeface="RobotoRegular"/>
            </a:endParaRPr>
          </a:p>
          <a:p>
            <a:pPr marL="208279" indent="-196215">
              <a:lnSpc>
                <a:spcPct val="100000"/>
              </a:lnSpc>
              <a:spcBef>
                <a:spcPts val="520"/>
              </a:spcBef>
              <a:buSzPct val="96226"/>
              <a:buChar char="•"/>
              <a:tabLst>
                <a:tab pos="208915" algn="l"/>
              </a:tabLst>
            </a:pPr>
            <a:r>
              <a:rPr sz="2650" spc="-15" dirty="0">
                <a:latin typeface="RobotoRegular"/>
                <a:cs typeface="RobotoRegular"/>
              </a:rPr>
              <a:t>Frequency, </a:t>
            </a:r>
            <a:r>
              <a:rPr sz="2650" spc="-10" dirty="0">
                <a:latin typeface="RobotoRegular"/>
                <a:cs typeface="RobotoRegular"/>
              </a:rPr>
              <a:t>urgency </a:t>
            </a:r>
            <a:r>
              <a:rPr sz="2650" spc="10" dirty="0">
                <a:latin typeface="RobotoRegular"/>
                <a:cs typeface="RobotoRegular"/>
              </a:rPr>
              <a:t>or </a:t>
            </a:r>
            <a:r>
              <a:rPr sz="2650" spc="-15" dirty="0">
                <a:latin typeface="RobotoRegular"/>
                <a:cs typeface="RobotoRegular"/>
              </a:rPr>
              <a:t>dysuria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136" y="489946"/>
            <a:ext cx="2244725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u="heavy" spc="15" dirty="0">
                <a:uFill>
                  <a:solidFill>
                    <a:srgbClr val="000000"/>
                  </a:solidFill>
                </a:uFill>
              </a:rPr>
              <a:t>Lab.</a:t>
            </a:r>
            <a:r>
              <a:rPr sz="2500" u="heavy" spc="-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500" u="heavy" spc="30" dirty="0">
                <a:uFill>
                  <a:solidFill>
                    <a:srgbClr val="000000"/>
                  </a:solidFill>
                </a:uFill>
              </a:rPr>
              <a:t>Diagnosis: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414136" y="646875"/>
            <a:ext cx="9173210" cy="65570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310" indent="-182245">
              <a:lnSpc>
                <a:spcPct val="100000"/>
              </a:lnSpc>
              <a:spcBef>
                <a:spcPts val="95"/>
              </a:spcBef>
              <a:buChar char="•"/>
              <a:tabLst>
                <a:tab pos="194945" algn="l"/>
              </a:tabLst>
            </a:pPr>
            <a:r>
              <a:rPr sz="2500" spc="-80" dirty="0">
                <a:latin typeface="RobotoRegular"/>
                <a:cs typeface="RobotoRegular"/>
              </a:rPr>
              <a:t>U</a:t>
            </a:r>
            <a:r>
              <a:rPr sz="7275" spc="-120" baseline="-5154" dirty="0">
                <a:latin typeface="RobotoRegular"/>
                <a:cs typeface="RobotoRegular"/>
              </a:rPr>
              <a:t>.</a:t>
            </a:r>
            <a:r>
              <a:rPr sz="2500" spc="-80" dirty="0">
                <a:latin typeface="RobotoRegular"/>
                <a:cs typeface="RobotoRegular"/>
              </a:rPr>
              <a:t>rinalysis</a:t>
            </a:r>
            <a:endParaRPr sz="2500">
              <a:latin typeface="RobotoRegular"/>
              <a:cs typeface="RobotoRegular"/>
            </a:endParaRPr>
          </a:p>
          <a:p>
            <a:pPr marL="194310" indent="-182245">
              <a:lnSpc>
                <a:spcPct val="100000"/>
              </a:lnSpc>
              <a:spcBef>
                <a:spcPts val="80"/>
              </a:spcBef>
              <a:buChar char="•"/>
              <a:tabLst>
                <a:tab pos="194945" algn="l"/>
              </a:tabLst>
            </a:pPr>
            <a:r>
              <a:rPr sz="2500" spc="20" dirty="0">
                <a:latin typeface="RobotoRegular"/>
                <a:cs typeface="RobotoRegular"/>
              </a:rPr>
              <a:t>Complete blood </a:t>
            </a:r>
            <a:r>
              <a:rPr sz="2500" spc="15" dirty="0">
                <a:latin typeface="RobotoRegular"/>
                <a:cs typeface="RobotoRegular"/>
              </a:rPr>
              <a:t>cell</a:t>
            </a:r>
            <a:r>
              <a:rPr sz="2500" spc="105" dirty="0">
                <a:latin typeface="RobotoRegular"/>
                <a:cs typeface="RobotoRegular"/>
              </a:rPr>
              <a:t> </a:t>
            </a:r>
            <a:r>
              <a:rPr sz="2500" spc="25" dirty="0">
                <a:latin typeface="RobotoRegular"/>
                <a:cs typeface="RobotoRegular"/>
              </a:rPr>
              <a:t>count</a:t>
            </a:r>
            <a:endParaRPr sz="2500">
              <a:latin typeface="RobotoRegular"/>
              <a:cs typeface="RobotoRegular"/>
            </a:endParaRPr>
          </a:p>
          <a:p>
            <a:pPr marL="194310" indent="-182245">
              <a:lnSpc>
                <a:spcPct val="100000"/>
              </a:lnSpc>
              <a:spcBef>
                <a:spcPts val="550"/>
              </a:spcBef>
              <a:buChar char="•"/>
              <a:tabLst>
                <a:tab pos="194945" algn="l"/>
              </a:tabLst>
            </a:pPr>
            <a:r>
              <a:rPr sz="2500" spc="45" dirty="0">
                <a:latin typeface="RobotoRegular"/>
                <a:cs typeface="RobotoRegular"/>
              </a:rPr>
              <a:t>Gram stain </a:t>
            </a:r>
            <a:r>
              <a:rPr sz="2500" spc="5" dirty="0">
                <a:latin typeface="RobotoRegular"/>
                <a:cs typeface="RobotoRegular"/>
              </a:rPr>
              <a:t>of </a:t>
            </a:r>
            <a:r>
              <a:rPr sz="2500" spc="35" dirty="0">
                <a:latin typeface="RobotoRegular"/>
                <a:cs typeface="RobotoRegular"/>
              </a:rPr>
              <a:t>urethral </a:t>
            </a:r>
            <a:r>
              <a:rPr sz="2500" spc="40" dirty="0">
                <a:latin typeface="RobotoRegular"/>
                <a:cs typeface="RobotoRegular"/>
              </a:rPr>
              <a:t>drainage </a:t>
            </a:r>
            <a:r>
              <a:rPr sz="2500" spc="5" dirty="0">
                <a:latin typeface="RobotoRegular"/>
                <a:cs typeface="RobotoRegular"/>
              </a:rPr>
              <a:t>or</a:t>
            </a:r>
            <a:r>
              <a:rPr sz="2500" spc="125" dirty="0">
                <a:latin typeface="RobotoRegular"/>
                <a:cs typeface="RobotoRegular"/>
              </a:rPr>
              <a:t> </a:t>
            </a:r>
            <a:r>
              <a:rPr sz="2500" spc="40" dirty="0">
                <a:latin typeface="RobotoRegular"/>
                <a:cs typeface="RobotoRegular"/>
              </a:rPr>
              <a:t>culture</a:t>
            </a:r>
            <a:endParaRPr sz="2500">
              <a:latin typeface="RobotoRegular"/>
              <a:cs typeface="RobotoRegular"/>
            </a:endParaRPr>
          </a:p>
          <a:p>
            <a:pPr marL="12700" marR="1860550">
              <a:lnSpc>
                <a:spcPct val="118300"/>
              </a:lnSpc>
              <a:buChar char="•"/>
              <a:tabLst>
                <a:tab pos="194945" algn="l"/>
              </a:tabLst>
            </a:pPr>
            <a:r>
              <a:rPr sz="2500" spc="-10" dirty="0">
                <a:latin typeface="RobotoRegular"/>
                <a:cs typeface="RobotoRegular"/>
              </a:rPr>
              <a:t>Test </a:t>
            </a:r>
            <a:r>
              <a:rPr sz="2500" spc="10" dirty="0">
                <a:latin typeface="RobotoRegular"/>
                <a:cs typeface="RobotoRegular"/>
              </a:rPr>
              <a:t>for </a:t>
            </a:r>
            <a:r>
              <a:rPr sz="2500" spc="35" dirty="0">
                <a:latin typeface="RobotoRegular"/>
                <a:cs typeface="RobotoRegular"/>
              </a:rPr>
              <a:t>syphilis </a:t>
            </a:r>
            <a:r>
              <a:rPr sz="2500" spc="20" dirty="0">
                <a:latin typeface="RobotoRegular"/>
                <a:cs typeface="RobotoRegular"/>
              </a:rPr>
              <a:t>&amp; </a:t>
            </a:r>
            <a:r>
              <a:rPr sz="2500" spc="-10" dirty="0">
                <a:latin typeface="RobotoRegular"/>
                <a:cs typeface="RobotoRegular"/>
              </a:rPr>
              <a:t>HIV </a:t>
            </a:r>
            <a:r>
              <a:rPr sz="2500" spc="30" dirty="0">
                <a:latin typeface="RobotoRegular"/>
                <a:cs typeface="RobotoRegular"/>
              </a:rPr>
              <a:t>in </a:t>
            </a:r>
            <a:r>
              <a:rPr sz="2500" spc="25" dirty="0">
                <a:latin typeface="RobotoRegular"/>
                <a:cs typeface="RobotoRegular"/>
              </a:rPr>
              <a:t>sexually </a:t>
            </a:r>
            <a:r>
              <a:rPr sz="2500" spc="30" dirty="0">
                <a:latin typeface="RobotoRegular"/>
                <a:cs typeface="RobotoRegular"/>
              </a:rPr>
              <a:t>active </a:t>
            </a:r>
            <a:r>
              <a:rPr sz="2500" spc="35" dirty="0">
                <a:latin typeface="RobotoRegular"/>
                <a:cs typeface="RobotoRegular"/>
              </a:rPr>
              <a:t>patients. </a:t>
            </a:r>
            <a:r>
              <a:rPr sz="2500" u="heavy" spc="3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500" u="heavy" spc="3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Management:</a:t>
            </a:r>
            <a:endParaRPr sz="2500">
              <a:latin typeface="RobotoRegular"/>
              <a:cs typeface="RobotoRegular"/>
            </a:endParaRPr>
          </a:p>
          <a:p>
            <a:pPr marL="194310" indent="-182245">
              <a:lnSpc>
                <a:spcPct val="100000"/>
              </a:lnSpc>
              <a:spcBef>
                <a:spcPts val="550"/>
              </a:spcBef>
              <a:buChar char="•"/>
              <a:tabLst>
                <a:tab pos="194945" algn="l"/>
              </a:tabLst>
            </a:pPr>
            <a:r>
              <a:rPr sz="2500" spc="30" dirty="0">
                <a:latin typeface="RobotoRegular"/>
                <a:cs typeface="RobotoRegular"/>
              </a:rPr>
              <a:t>Analgesics </a:t>
            </a:r>
            <a:r>
              <a:rPr sz="2500" spc="10" dirty="0">
                <a:latin typeface="RobotoRegular"/>
                <a:cs typeface="RobotoRegular"/>
              </a:rPr>
              <a:t>for</a:t>
            </a:r>
            <a:r>
              <a:rPr sz="2500" spc="80" dirty="0">
                <a:latin typeface="RobotoRegular"/>
                <a:cs typeface="RobotoRegular"/>
              </a:rPr>
              <a:t> </a:t>
            </a:r>
            <a:r>
              <a:rPr sz="2500" spc="40" dirty="0">
                <a:latin typeface="RobotoRegular"/>
                <a:cs typeface="RobotoRegular"/>
              </a:rPr>
              <a:t>pain</a:t>
            </a:r>
            <a:endParaRPr sz="2500">
              <a:latin typeface="RobotoRegular"/>
              <a:cs typeface="RobotoRegular"/>
            </a:endParaRPr>
          </a:p>
          <a:p>
            <a:pPr marL="194310" indent="-182245">
              <a:lnSpc>
                <a:spcPct val="100000"/>
              </a:lnSpc>
              <a:spcBef>
                <a:spcPts val="550"/>
              </a:spcBef>
              <a:buChar char="•"/>
              <a:tabLst>
                <a:tab pos="194945" algn="l"/>
              </a:tabLst>
            </a:pPr>
            <a:r>
              <a:rPr sz="2500" spc="-5" dirty="0">
                <a:latin typeface="RobotoRegular"/>
                <a:cs typeface="RobotoRegular"/>
              </a:rPr>
              <a:t>Bed</a:t>
            </a:r>
            <a:r>
              <a:rPr sz="2500" spc="40" dirty="0">
                <a:latin typeface="RobotoRegular"/>
                <a:cs typeface="RobotoRegular"/>
              </a:rPr>
              <a:t> </a:t>
            </a:r>
            <a:r>
              <a:rPr sz="2500" spc="15" dirty="0">
                <a:latin typeface="RobotoRegular"/>
                <a:cs typeface="RobotoRegular"/>
              </a:rPr>
              <a:t>rest</a:t>
            </a:r>
            <a:endParaRPr sz="2500">
              <a:latin typeface="RobotoRegular"/>
              <a:cs typeface="RobotoRegular"/>
            </a:endParaRPr>
          </a:p>
          <a:p>
            <a:pPr marL="194310" marR="69215" indent="-182245">
              <a:lnSpc>
                <a:spcPts val="2640"/>
              </a:lnSpc>
              <a:spcBef>
                <a:spcPts val="940"/>
              </a:spcBef>
              <a:buChar char="•"/>
              <a:tabLst>
                <a:tab pos="194945" algn="l"/>
              </a:tabLst>
            </a:pPr>
            <a:r>
              <a:rPr sz="2500" spc="35" dirty="0">
                <a:latin typeface="RobotoRegular"/>
                <a:cs typeface="RobotoRegular"/>
              </a:rPr>
              <a:t>Scrotal </a:t>
            </a:r>
            <a:r>
              <a:rPr sz="2500" spc="25" dirty="0">
                <a:latin typeface="RobotoRegular"/>
                <a:cs typeface="RobotoRegular"/>
              </a:rPr>
              <a:t>elevation </a:t>
            </a:r>
            <a:r>
              <a:rPr sz="2500" spc="40" dirty="0">
                <a:latin typeface="RobotoRegular"/>
                <a:cs typeface="RobotoRegular"/>
              </a:rPr>
              <a:t>to </a:t>
            </a:r>
            <a:r>
              <a:rPr sz="2500" spc="15" dirty="0">
                <a:latin typeface="RobotoRegular"/>
                <a:cs typeface="RobotoRegular"/>
              </a:rPr>
              <a:t>prevent </a:t>
            </a:r>
            <a:r>
              <a:rPr sz="2500" spc="35" dirty="0">
                <a:latin typeface="RobotoRegular"/>
                <a:cs typeface="RobotoRegular"/>
              </a:rPr>
              <a:t>traction </a:t>
            </a:r>
            <a:r>
              <a:rPr sz="2500" spc="10" dirty="0">
                <a:latin typeface="RobotoRegular"/>
                <a:cs typeface="RobotoRegular"/>
              </a:rPr>
              <a:t>on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30" dirty="0">
                <a:latin typeface="RobotoRegular"/>
                <a:cs typeface="RobotoRegular"/>
              </a:rPr>
              <a:t>spermatic </a:t>
            </a:r>
            <a:r>
              <a:rPr sz="2500" spc="15" dirty="0">
                <a:latin typeface="RobotoRegular"/>
                <a:cs typeface="RobotoRegular"/>
              </a:rPr>
              <a:t>cord, </a:t>
            </a:r>
            <a:r>
              <a:rPr sz="2500" spc="40" dirty="0">
                <a:latin typeface="RobotoRegular"/>
                <a:cs typeface="RobotoRegular"/>
              </a:rPr>
              <a:t>to  </a:t>
            </a:r>
            <a:r>
              <a:rPr sz="2500" spc="20" dirty="0">
                <a:latin typeface="RobotoRegular"/>
                <a:cs typeface="RobotoRegular"/>
              </a:rPr>
              <a:t>promote </a:t>
            </a:r>
            <a:r>
              <a:rPr sz="2500" spc="15" dirty="0">
                <a:latin typeface="RobotoRegular"/>
                <a:cs typeface="RobotoRegular"/>
              </a:rPr>
              <a:t>venous </a:t>
            </a:r>
            <a:r>
              <a:rPr sz="2500" spc="40" dirty="0">
                <a:latin typeface="RobotoRegular"/>
                <a:cs typeface="RobotoRegular"/>
              </a:rPr>
              <a:t>drainage </a:t>
            </a:r>
            <a:r>
              <a:rPr sz="2500" spc="45" dirty="0">
                <a:latin typeface="RobotoRegular"/>
                <a:cs typeface="RobotoRegular"/>
              </a:rPr>
              <a:t>and </a:t>
            </a:r>
            <a:r>
              <a:rPr sz="2500" spc="15" dirty="0">
                <a:latin typeface="RobotoRegular"/>
                <a:cs typeface="RobotoRegular"/>
              </a:rPr>
              <a:t>relieve</a:t>
            </a:r>
            <a:r>
              <a:rPr sz="2500" spc="40" dirty="0">
                <a:latin typeface="RobotoRegular"/>
                <a:cs typeface="RobotoRegular"/>
              </a:rPr>
              <a:t> pain.</a:t>
            </a:r>
            <a:endParaRPr sz="2500">
              <a:latin typeface="RobotoRegular"/>
              <a:cs typeface="RobotoRegular"/>
            </a:endParaRPr>
          </a:p>
          <a:p>
            <a:pPr marL="194310" marR="273050" indent="-182245">
              <a:lnSpc>
                <a:spcPts val="2640"/>
              </a:lnSpc>
              <a:spcBef>
                <a:spcPts val="910"/>
              </a:spcBef>
              <a:buChar char="•"/>
              <a:tabLst>
                <a:tab pos="194945" algn="l"/>
              </a:tabLst>
            </a:pPr>
            <a:r>
              <a:rPr sz="2500" spc="30" dirty="0">
                <a:latin typeface="RobotoRegular"/>
                <a:cs typeface="RobotoRegular"/>
              </a:rPr>
              <a:t>Antimicrobial agents, if </a:t>
            </a:r>
            <a:r>
              <a:rPr sz="2500" spc="25" dirty="0">
                <a:latin typeface="RobotoRegular"/>
                <a:cs typeface="RobotoRegular"/>
              </a:rPr>
              <a:t>sexually </a:t>
            </a:r>
            <a:r>
              <a:rPr sz="2500" spc="40" dirty="0">
                <a:latin typeface="RobotoRegular"/>
                <a:cs typeface="RobotoRegular"/>
              </a:rPr>
              <a:t>transmitted </a:t>
            </a:r>
            <a:r>
              <a:rPr sz="2500" spc="30" dirty="0">
                <a:latin typeface="RobotoRegular"/>
                <a:cs typeface="RobotoRegular"/>
              </a:rPr>
              <a:t>organism, treat 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20" dirty="0">
                <a:latin typeface="RobotoRegular"/>
                <a:cs typeface="RobotoRegular"/>
              </a:rPr>
              <a:t>sexual </a:t>
            </a:r>
            <a:r>
              <a:rPr sz="2500" spc="50" dirty="0">
                <a:latin typeface="RobotoRegular"/>
                <a:cs typeface="RobotoRegular"/>
              </a:rPr>
              <a:t>partner</a:t>
            </a:r>
            <a:r>
              <a:rPr sz="2500" spc="95" dirty="0">
                <a:latin typeface="RobotoRegular"/>
                <a:cs typeface="RobotoRegular"/>
              </a:rPr>
              <a:t> </a:t>
            </a:r>
            <a:r>
              <a:rPr sz="2500" spc="30" dirty="0">
                <a:latin typeface="RobotoRegular"/>
                <a:cs typeface="RobotoRegular"/>
              </a:rPr>
              <a:t>also.</a:t>
            </a:r>
            <a:endParaRPr sz="2500">
              <a:latin typeface="RobotoRegular"/>
              <a:cs typeface="RobotoRegular"/>
            </a:endParaRPr>
          </a:p>
          <a:p>
            <a:pPr marL="194310" marR="171450" indent="-182245">
              <a:lnSpc>
                <a:spcPts val="2640"/>
              </a:lnSpc>
              <a:spcBef>
                <a:spcPts val="915"/>
              </a:spcBef>
              <a:buChar char="•"/>
              <a:tabLst>
                <a:tab pos="194945" algn="l"/>
              </a:tabLst>
            </a:pPr>
            <a:r>
              <a:rPr sz="2500" spc="30" dirty="0">
                <a:latin typeface="RobotoRegular"/>
                <a:cs typeface="RobotoRegular"/>
              </a:rPr>
              <a:t>Intermittent </a:t>
            </a:r>
            <a:r>
              <a:rPr sz="2500" spc="20" dirty="0">
                <a:latin typeface="RobotoRegular"/>
                <a:cs typeface="RobotoRegular"/>
              </a:rPr>
              <a:t>cold </a:t>
            </a:r>
            <a:r>
              <a:rPr sz="2500" spc="15" dirty="0">
                <a:latin typeface="RobotoRegular"/>
                <a:cs typeface="RobotoRegular"/>
              </a:rPr>
              <a:t>compress </a:t>
            </a:r>
            <a:r>
              <a:rPr sz="2500" spc="40" dirty="0">
                <a:latin typeface="RobotoRegular"/>
                <a:cs typeface="RobotoRegular"/>
              </a:rPr>
              <a:t>to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30" dirty="0">
                <a:latin typeface="RobotoRegular"/>
                <a:cs typeface="RobotoRegular"/>
              </a:rPr>
              <a:t>scrotum </a:t>
            </a:r>
            <a:r>
              <a:rPr sz="2500" spc="40" dirty="0">
                <a:latin typeface="RobotoRegular"/>
                <a:cs typeface="RobotoRegular"/>
              </a:rPr>
              <a:t>to </a:t>
            </a:r>
            <a:r>
              <a:rPr sz="2500" spc="25" dirty="0">
                <a:latin typeface="RobotoRegular"/>
                <a:cs typeface="RobotoRegular"/>
              </a:rPr>
              <a:t>ease </a:t>
            </a:r>
            <a:r>
              <a:rPr sz="2500" spc="40" dirty="0">
                <a:latin typeface="RobotoRegular"/>
                <a:cs typeface="RobotoRegular"/>
              </a:rPr>
              <a:t>pain, </a:t>
            </a:r>
            <a:r>
              <a:rPr sz="2500" spc="35" dirty="0">
                <a:latin typeface="RobotoRegular"/>
                <a:cs typeface="RobotoRegular"/>
              </a:rPr>
              <a:t>later  </a:t>
            </a:r>
            <a:r>
              <a:rPr sz="2500" spc="25" dirty="0">
                <a:latin typeface="RobotoRegular"/>
                <a:cs typeface="RobotoRegular"/>
              </a:rPr>
              <a:t>local </a:t>
            </a:r>
            <a:r>
              <a:rPr sz="2500" spc="30" dirty="0">
                <a:latin typeface="RobotoRegular"/>
                <a:cs typeface="RobotoRegular"/>
              </a:rPr>
              <a:t>heat </a:t>
            </a:r>
            <a:r>
              <a:rPr sz="2500" spc="5" dirty="0">
                <a:latin typeface="RobotoRegular"/>
                <a:cs typeface="RobotoRegular"/>
              </a:rPr>
              <a:t>or </a:t>
            </a:r>
            <a:r>
              <a:rPr sz="2500" spc="35" dirty="0">
                <a:latin typeface="RobotoRegular"/>
                <a:cs typeface="RobotoRegular"/>
              </a:rPr>
              <a:t>sitz </a:t>
            </a:r>
            <a:r>
              <a:rPr sz="2500" spc="45" dirty="0">
                <a:latin typeface="RobotoRegular"/>
                <a:cs typeface="RobotoRegular"/>
              </a:rPr>
              <a:t>baths </a:t>
            </a:r>
            <a:r>
              <a:rPr sz="2500" spc="30" dirty="0">
                <a:latin typeface="RobotoRegular"/>
                <a:cs typeface="RobotoRegular"/>
              </a:rPr>
              <a:t>may </a:t>
            </a:r>
            <a:r>
              <a:rPr sz="2500" spc="25" dirty="0">
                <a:latin typeface="RobotoRegular"/>
                <a:cs typeface="RobotoRegular"/>
              </a:rPr>
              <a:t>help </a:t>
            </a:r>
            <a:r>
              <a:rPr sz="2500" spc="15" dirty="0">
                <a:latin typeface="RobotoRegular"/>
                <a:cs typeface="RobotoRegular"/>
              </a:rPr>
              <a:t>resolve </a:t>
            </a:r>
            <a:r>
              <a:rPr sz="2500" spc="45" dirty="0">
                <a:latin typeface="RobotoRegular"/>
                <a:cs typeface="RobotoRegular"/>
              </a:rPr>
              <a:t>the</a:t>
            </a:r>
            <a:r>
              <a:rPr sz="2500" spc="240" dirty="0">
                <a:latin typeface="RobotoRegular"/>
                <a:cs typeface="RobotoRegular"/>
              </a:rPr>
              <a:t> </a:t>
            </a:r>
            <a:r>
              <a:rPr sz="2500" spc="35" dirty="0">
                <a:latin typeface="RobotoRegular"/>
                <a:cs typeface="RobotoRegular"/>
              </a:rPr>
              <a:t>inﬂammation.</a:t>
            </a:r>
            <a:endParaRPr sz="2500">
              <a:latin typeface="RobotoRegular"/>
              <a:cs typeface="RobotoRegular"/>
            </a:endParaRPr>
          </a:p>
          <a:p>
            <a:pPr marL="194310" marR="5080" indent="-182245">
              <a:lnSpc>
                <a:spcPts val="2640"/>
              </a:lnSpc>
              <a:spcBef>
                <a:spcPts val="915"/>
              </a:spcBef>
              <a:buChar char="•"/>
              <a:tabLst>
                <a:tab pos="194945" algn="l"/>
              </a:tabLst>
            </a:pPr>
            <a:r>
              <a:rPr sz="2500" spc="25" dirty="0">
                <a:latin typeface="RobotoRegular"/>
                <a:cs typeface="RobotoRegular"/>
              </a:rPr>
              <a:t>Instruct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35" dirty="0">
                <a:latin typeface="RobotoRegular"/>
                <a:cs typeface="RobotoRegular"/>
              </a:rPr>
              <a:t>patient </a:t>
            </a:r>
            <a:r>
              <a:rPr sz="2500" spc="40" dirty="0">
                <a:latin typeface="RobotoRegular"/>
                <a:cs typeface="RobotoRegular"/>
              </a:rPr>
              <a:t>to </a:t>
            </a:r>
            <a:r>
              <a:rPr sz="2500" spc="25" dirty="0">
                <a:latin typeface="RobotoRegular"/>
                <a:cs typeface="RobotoRegular"/>
              </a:rPr>
              <a:t>avoid </a:t>
            </a:r>
            <a:r>
              <a:rPr sz="2500" spc="40" dirty="0">
                <a:latin typeface="RobotoRegular"/>
                <a:cs typeface="RobotoRegular"/>
              </a:rPr>
              <a:t>straining, lifting </a:t>
            </a:r>
            <a:r>
              <a:rPr sz="2500" spc="20" dirty="0">
                <a:latin typeface="RobotoRegular"/>
                <a:cs typeface="RobotoRegular"/>
              </a:rPr>
              <a:t>&amp; sexual </a:t>
            </a:r>
            <a:r>
              <a:rPr sz="2500" spc="30" dirty="0">
                <a:latin typeface="RobotoRegular"/>
                <a:cs typeface="RobotoRegular"/>
              </a:rPr>
              <a:t>function  </a:t>
            </a:r>
            <a:r>
              <a:rPr sz="2500" spc="45" dirty="0">
                <a:latin typeface="RobotoRegular"/>
                <a:cs typeface="RobotoRegular"/>
              </a:rPr>
              <a:t>until </a:t>
            </a:r>
            <a:r>
              <a:rPr sz="2500" spc="25" dirty="0">
                <a:latin typeface="RobotoRegular"/>
                <a:cs typeface="RobotoRegular"/>
              </a:rPr>
              <a:t>infection </a:t>
            </a:r>
            <a:r>
              <a:rPr sz="2500" spc="30" dirty="0">
                <a:latin typeface="RobotoRegular"/>
                <a:cs typeface="RobotoRegular"/>
              </a:rPr>
              <a:t>is </a:t>
            </a:r>
            <a:r>
              <a:rPr sz="2500" spc="25" dirty="0">
                <a:latin typeface="RobotoRegular"/>
                <a:cs typeface="RobotoRegular"/>
              </a:rPr>
              <a:t>under</a:t>
            </a:r>
            <a:r>
              <a:rPr sz="2500" spc="170" dirty="0">
                <a:latin typeface="RobotoRegular"/>
                <a:cs typeface="RobotoRegular"/>
              </a:rPr>
              <a:t> </a:t>
            </a:r>
            <a:r>
              <a:rPr sz="2500" spc="25" dirty="0">
                <a:latin typeface="RobotoRegular"/>
                <a:cs typeface="RobotoRegular"/>
              </a:rPr>
              <a:t>control.</a:t>
            </a:r>
            <a:endParaRPr sz="250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86" y="540323"/>
            <a:ext cx="9002395" cy="63728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5080" indent="-252095">
              <a:lnSpc>
                <a:spcPts val="3310"/>
              </a:lnSpc>
              <a:spcBef>
                <a:spcPts val="535"/>
              </a:spcBef>
              <a:buChar char="•"/>
              <a:tabLst>
                <a:tab pos="264795" algn="l"/>
                <a:tab pos="4014470" algn="l"/>
              </a:tabLst>
            </a:pPr>
            <a:r>
              <a:rPr sz="3050" spc="30" dirty="0">
                <a:latin typeface="RobotoRegular"/>
                <a:cs typeface="RobotoRegular"/>
              </a:rPr>
              <a:t>It </a:t>
            </a:r>
            <a:r>
              <a:rPr sz="3050" spc="20" dirty="0">
                <a:latin typeface="RobotoRegular"/>
                <a:cs typeface="RobotoRegular"/>
              </a:rPr>
              <a:t>is</a:t>
            </a:r>
            <a:r>
              <a:rPr sz="3050" spc="-6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an</a:t>
            </a:r>
            <a:r>
              <a:rPr sz="3050" spc="-3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inﬂammation	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testes(testicular  congestion) caused </a:t>
            </a:r>
            <a:r>
              <a:rPr sz="3050" spc="30" dirty="0">
                <a:latin typeface="RobotoRegular"/>
                <a:cs typeface="RobotoRegular"/>
              </a:rPr>
              <a:t>by </a:t>
            </a:r>
            <a:r>
              <a:rPr sz="3050" spc="10" dirty="0">
                <a:latin typeface="RobotoRegular"/>
                <a:cs typeface="RobotoRegular"/>
              </a:rPr>
              <a:t>bacterial, </a:t>
            </a:r>
            <a:r>
              <a:rPr sz="3050" spc="-10" dirty="0">
                <a:latin typeface="RobotoRegular"/>
                <a:cs typeface="RobotoRegular"/>
              </a:rPr>
              <a:t>viral, </a:t>
            </a:r>
            <a:r>
              <a:rPr sz="3050" spc="5" dirty="0">
                <a:latin typeface="RobotoRegular"/>
                <a:cs typeface="RobotoRegular"/>
              </a:rPr>
              <a:t>spirochetal ,  </a:t>
            </a:r>
            <a:r>
              <a:rPr sz="3050" spc="-5" dirty="0">
                <a:latin typeface="RobotoRegular"/>
                <a:cs typeface="RobotoRegular"/>
              </a:rPr>
              <a:t>parasitic, traumatic, </a:t>
            </a:r>
            <a:r>
              <a:rPr sz="3050" spc="25" dirty="0">
                <a:latin typeface="RobotoRegular"/>
                <a:cs typeface="RobotoRegular"/>
              </a:rPr>
              <a:t>chemical </a:t>
            </a:r>
            <a:r>
              <a:rPr sz="3050" spc="15" dirty="0">
                <a:latin typeface="RobotoRegular"/>
                <a:cs typeface="RobotoRegular"/>
              </a:rPr>
              <a:t>or </a:t>
            </a:r>
            <a:r>
              <a:rPr sz="3050" spc="-10" dirty="0">
                <a:latin typeface="RobotoRegular"/>
                <a:cs typeface="RobotoRegular"/>
              </a:rPr>
              <a:t>unknown</a:t>
            </a:r>
            <a:r>
              <a:rPr sz="3050" spc="6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factors.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3050" u="heavy" spc="-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Causes:</a:t>
            </a:r>
            <a:endParaRPr sz="3050">
              <a:latin typeface="RobotoRegular"/>
              <a:cs typeface="RobotoRegular"/>
            </a:endParaRPr>
          </a:p>
          <a:p>
            <a:pPr marL="173355" indent="-161290">
              <a:lnSpc>
                <a:spcPct val="100000"/>
              </a:lnSpc>
              <a:spcBef>
                <a:spcPts val="650"/>
              </a:spcBef>
              <a:buSzPct val="96825"/>
              <a:buFont typeface="RobotoRegular"/>
              <a:buChar char="•"/>
              <a:tabLst>
                <a:tab pos="173990" algn="l"/>
              </a:tabLst>
            </a:pPr>
            <a:r>
              <a:rPr sz="3150" i="1" spc="-40" dirty="0">
                <a:latin typeface="RobotoRegular"/>
                <a:cs typeface="RobotoRegular"/>
              </a:rPr>
              <a:t>Neisseria </a:t>
            </a:r>
            <a:r>
              <a:rPr sz="3150" i="1" spc="-55" dirty="0">
                <a:latin typeface="RobotoRegular"/>
                <a:cs typeface="RobotoRegular"/>
              </a:rPr>
              <a:t>gonorrhea</a:t>
            </a:r>
            <a:endParaRPr sz="3150">
              <a:latin typeface="RobotoRegular"/>
              <a:cs typeface="RobotoRegular"/>
            </a:endParaRPr>
          </a:p>
          <a:p>
            <a:pPr marL="173355" indent="-161290">
              <a:lnSpc>
                <a:spcPct val="100000"/>
              </a:lnSpc>
              <a:spcBef>
                <a:spcPts val="625"/>
              </a:spcBef>
              <a:buSzPct val="96825"/>
              <a:buFont typeface="RobotoRegular"/>
              <a:buChar char="•"/>
              <a:tabLst>
                <a:tab pos="173990" algn="l"/>
              </a:tabLst>
            </a:pPr>
            <a:r>
              <a:rPr sz="3150" i="1" spc="-40" dirty="0">
                <a:latin typeface="RobotoRegular"/>
                <a:cs typeface="RobotoRegular"/>
              </a:rPr>
              <a:t>Chlamydia </a:t>
            </a:r>
            <a:r>
              <a:rPr sz="3150" i="1" spc="-45" dirty="0">
                <a:latin typeface="RobotoRegular"/>
                <a:cs typeface="RobotoRegular"/>
              </a:rPr>
              <a:t>trachomatis</a:t>
            </a:r>
            <a:endParaRPr sz="3150">
              <a:latin typeface="RobotoRegular"/>
              <a:cs typeface="RobotoRegular"/>
            </a:endParaRPr>
          </a:p>
          <a:p>
            <a:pPr marL="173355" indent="-161290">
              <a:lnSpc>
                <a:spcPct val="100000"/>
              </a:lnSpc>
              <a:spcBef>
                <a:spcPts val="630"/>
              </a:spcBef>
              <a:buSzPct val="96825"/>
              <a:buFont typeface="RobotoRegular"/>
              <a:buChar char="•"/>
              <a:tabLst>
                <a:tab pos="173990" algn="l"/>
              </a:tabLst>
            </a:pPr>
            <a:r>
              <a:rPr sz="3150" i="1" spc="-40" dirty="0">
                <a:latin typeface="RobotoRegular"/>
                <a:cs typeface="RobotoRegular"/>
              </a:rPr>
              <a:t>Escherichia </a:t>
            </a:r>
            <a:r>
              <a:rPr sz="3150" i="1" spc="-15" dirty="0">
                <a:latin typeface="RobotoRegular"/>
                <a:cs typeface="RobotoRegular"/>
              </a:rPr>
              <a:t>coli</a:t>
            </a:r>
            <a:endParaRPr sz="3150">
              <a:latin typeface="RobotoRegular"/>
              <a:cs typeface="RobotoRegular"/>
            </a:endParaRPr>
          </a:p>
          <a:p>
            <a:pPr marL="173355" indent="-161290">
              <a:lnSpc>
                <a:spcPct val="100000"/>
              </a:lnSpc>
              <a:spcBef>
                <a:spcPts val="625"/>
              </a:spcBef>
              <a:buSzPct val="96825"/>
              <a:buFont typeface="RobotoRegular"/>
              <a:buChar char="•"/>
              <a:tabLst>
                <a:tab pos="173990" algn="l"/>
              </a:tabLst>
            </a:pPr>
            <a:r>
              <a:rPr sz="3150" i="1" spc="-30" dirty="0">
                <a:latin typeface="RobotoRegular"/>
                <a:cs typeface="RobotoRegular"/>
              </a:rPr>
              <a:t>Streptococcus</a:t>
            </a:r>
            <a:r>
              <a:rPr sz="3150" i="1" spc="-65" dirty="0">
                <a:latin typeface="RobotoRegular"/>
                <a:cs typeface="RobotoRegular"/>
              </a:rPr>
              <a:t> </a:t>
            </a:r>
            <a:r>
              <a:rPr sz="3150" i="1" spc="-35" dirty="0">
                <a:latin typeface="RobotoRegular"/>
                <a:cs typeface="RobotoRegular"/>
              </a:rPr>
              <a:t>sp.</a:t>
            </a:r>
            <a:endParaRPr sz="3150">
              <a:latin typeface="RobotoRegular"/>
              <a:cs typeface="RobotoRegular"/>
            </a:endParaRPr>
          </a:p>
          <a:p>
            <a:pPr marL="173355" indent="-161290">
              <a:lnSpc>
                <a:spcPct val="100000"/>
              </a:lnSpc>
              <a:spcBef>
                <a:spcPts val="630"/>
              </a:spcBef>
              <a:buSzPct val="96825"/>
              <a:buFont typeface="RobotoRegular"/>
              <a:buChar char="•"/>
              <a:tabLst>
                <a:tab pos="173990" algn="l"/>
              </a:tabLst>
            </a:pPr>
            <a:r>
              <a:rPr sz="3150" i="1" spc="-15" dirty="0">
                <a:latin typeface="RobotoRegular"/>
                <a:cs typeface="RobotoRegular"/>
              </a:rPr>
              <a:t>Kleibsiella</a:t>
            </a:r>
            <a:endParaRPr sz="3150">
              <a:latin typeface="RobotoRegular"/>
              <a:cs typeface="RobotoRegular"/>
            </a:endParaRPr>
          </a:p>
          <a:p>
            <a:pPr marL="173355" indent="-161290">
              <a:lnSpc>
                <a:spcPct val="100000"/>
              </a:lnSpc>
              <a:spcBef>
                <a:spcPts val="625"/>
              </a:spcBef>
              <a:buSzPct val="96825"/>
              <a:buFont typeface="RobotoRegular"/>
              <a:buChar char="•"/>
              <a:tabLst>
                <a:tab pos="173990" algn="l"/>
              </a:tabLst>
            </a:pPr>
            <a:r>
              <a:rPr sz="3150" i="1" spc="-45" dirty="0">
                <a:latin typeface="RobotoRegular"/>
                <a:cs typeface="RobotoRegular"/>
              </a:rPr>
              <a:t>Pseudomonas</a:t>
            </a:r>
            <a:r>
              <a:rPr sz="3150" i="1" spc="-65" dirty="0">
                <a:latin typeface="RobotoRegular"/>
                <a:cs typeface="RobotoRegular"/>
              </a:rPr>
              <a:t> </a:t>
            </a:r>
            <a:r>
              <a:rPr sz="3150" i="1" spc="-55" dirty="0">
                <a:latin typeface="RobotoRegular"/>
                <a:cs typeface="RobotoRegular"/>
              </a:rPr>
              <a:t>auroginosa</a:t>
            </a:r>
            <a:endParaRPr sz="3150">
              <a:latin typeface="RobotoRegular"/>
              <a:cs typeface="RobotoRegular"/>
            </a:endParaRPr>
          </a:p>
          <a:p>
            <a:pPr marL="173355" indent="-161290">
              <a:lnSpc>
                <a:spcPct val="100000"/>
              </a:lnSpc>
              <a:spcBef>
                <a:spcPts val="630"/>
              </a:spcBef>
              <a:buSzPct val="96825"/>
              <a:buFont typeface="RobotoRegular"/>
              <a:buChar char="•"/>
              <a:tabLst>
                <a:tab pos="173990" algn="l"/>
              </a:tabLst>
            </a:pPr>
            <a:r>
              <a:rPr sz="3150" i="1" spc="-35" dirty="0">
                <a:latin typeface="RobotoRegular"/>
                <a:cs typeface="RobotoRegular"/>
              </a:rPr>
              <a:t>Staphylococcus</a:t>
            </a:r>
            <a:r>
              <a:rPr sz="3150" i="1" spc="-65" dirty="0">
                <a:latin typeface="RobotoRegular"/>
                <a:cs typeface="RobotoRegular"/>
              </a:rPr>
              <a:t> </a:t>
            </a:r>
            <a:r>
              <a:rPr sz="3150" i="1" spc="-35" dirty="0">
                <a:latin typeface="RobotoRegular"/>
                <a:cs typeface="RobotoRegular"/>
              </a:rPr>
              <a:t>sp.</a:t>
            </a:r>
            <a:endParaRPr sz="31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3050" spc="20" dirty="0">
                <a:latin typeface="RobotoRegular"/>
                <a:cs typeface="RobotoRegular"/>
              </a:rPr>
              <a:t>A </a:t>
            </a:r>
            <a:r>
              <a:rPr sz="3050" spc="40" dirty="0">
                <a:latin typeface="RobotoRegular"/>
                <a:cs typeface="RobotoRegular"/>
              </a:rPr>
              <a:t>common </a:t>
            </a:r>
            <a:r>
              <a:rPr sz="3050" dirty="0">
                <a:latin typeface="RobotoRegular"/>
                <a:cs typeface="RobotoRegular"/>
              </a:rPr>
              <a:t>cause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10" dirty="0">
                <a:latin typeface="RobotoRegular"/>
                <a:cs typeface="RobotoRegular"/>
              </a:rPr>
              <a:t>isolated </a:t>
            </a:r>
            <a:r>
              <a:rPr sz="3050" spc="5" dirty="0">
                <a:solidFill>
                  <a:srgbClr val="1D9A78"/>
                </a:solidFill>
                <a:latin typeface="RobotoRegular"/>
                <a:cs typeface="RobotoRegular"/>
              </a:rPr>
              <a:t>orchitis </a:t>
            </a:r>
            <a:r>
              <a:rPr sz="3050" spc="20" dirty="0">
                <a:solidFill>
                  <a:srgbClr val="1D9A78"/>
                </a:solidFill>
                <a:latin typeface="RobotoRegular"/>
                <a:cs typeface="RobotoRegular"/>
              </a:rPr>
              <a:t>is</a:t>
            </a:r>
            <a:r>
              <a:rPr sz="3050" spc="-105" dirty="0">
                <a:solidFill>
                  <a:srgbClr val="1D9A78"/>
                </a:solidFill>
                <a:latin typeface="RobotoRegular"/>
                <a:cs typeface="RobotoRegular"/>
              </a:rPr>
              <a:t> </a:t>
            </a:r>
            <a:r>
              <a:rPr sz="3050" spc="25" dirty="0">
                <a:solidFill>
                  <a:srgbClr val="1D9A78"/>
                </a:solidFill>
                <a:latin typeface="RobotoRegular"/>
                <a:cs typeface="RobotoRegular"/>
              </a:rPr>
              <a:t>mumps</a:t>
            </a:r>
            <a:r>
              <a:rPr sz="3050" spc="25" dirty="0">
                <a:latin typeface="RobotoRegular"/>
                <a:cs typeface="RobotoRegular"/>
              </a:rPr>
              <a:t>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4597" y="0"/>
            <a:ext cx="175577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u="heavy" spc="20" dirty="0">
                <a:uFill>
                  <a:solidFill>
                    <a:srgbClr val="000000"/>
                  </a:solidFill>
                </a:uFill>
              </a:rPr>
              <a:t>ORCHITIS</a:t>
            </a:r>
            <a:endParaRPr sz="3050"/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39426" y="7092399"/>
            <a:ext cx="1002665" cy="2222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spc="5" dirty="0">
                <a:solidFill>
                  <a:srgbClr val="888888"/>
                </a:solidFill>
                <a:latin typeface="RobotoRegular"/>
                <a:cs typeface="RobotoRegular"/>
              </a:rPr>
              <a:t>BONNIE</a:t>
            </a:r>
            <a:r>
              <a:rPr sz="1300" spc="-20" dirty="0">
                <a:solidFill>
                  <a:srgbClr val="888888"/>
                </a:solidFill>
                <a:latin typeface="RobotoRegular"/>
                <a:cs typeface="RobotoRegular"/>
              </a:rPr>
              <a:t> 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.M.C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255</a:t>
            </a:fld>
            <a:endParaRPr spc="10" dirty="0"/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86" y="0"/>
            <a:ext cx="9860915" cy="702246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30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Clinical</a:t>
            </a:r>
            <a:r>
              <a:rPr sz="3050" u="heavy" spc="3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305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manifestations: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Acute </a:t>
            </a:r>
            <a:r>
              <a:rPr sz="3050" dirty="0">
                <a:latin typeface="RobotoRegular"/>
                <a:cs typeface="RobotoRegular"/>
              </a:rPr>
              <a:t>onset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5" dirty="0">
                <a:latin typeface="RobotoRegular"/>
                <a:cs typeface="RobotoRegular"/>
              </a:rPr>
              <a:t>scrotal </a:t>
            </a:r>
            <a:r>
              <a:rPr sz="3050" spc="20" dirty="0">
                <a:latin typeface="RobotoRegular"/>
                <a:cs typeface="RobotoRegular"/>
              </a:rPr>
              <a:t>pain &amp;</a:t>
            </a:r>
            <a:r>
              <a:rPr sz="3050" spc="-5" dirty="0">
                <a:latin typeface="RobotoRegular"/>
                <a:cs typeface="RobotoRegular"/>
              </a:rPr>
              <a:t> </a:t>
            </a:r>
            <a:r>
              <a:rPr sz="3050" spc="40" dirty="0">
                <a:latin typeface="RobotoRegular"/>
                <a:cs typeface="RobotoRegular"/>
              </a:rPr>
              <a:t>edema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50"/>
              </a:spcBef>
              <a:buChar char="•"/>
              <a:tabLst>
                <a:tab pos="264795" algn="l"/>
              </a:tabLst>
            </a:pPr>
            <a:r>
              <a:rPr sz="3050" spc="20" dirty="0">
                <a:latin typeface="RobotoRegular"/>
                <a:cs typeface="RobotoRegular"/>
              </a:rPr>
              <a:t>Fever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25" dirty="0">
                <a:latin typeface="RobotoRegular"/>
                <a:cs typeface="RobotoRegular"/>
              </a:rPr>
              <a:t>Signs </a:t>
            </a:r>
            <a:r>
              <a:rPr sz="3050" spc="20" dirty="0">
                <a:latin typeface="RobotoRegular"/>
                <a:cs typeface="RobotoRegular"/>
              </a:rPr>
              <a:t>similar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30" dirty="0">
                <a:latin typeface="RobotoRegular"/>
                <a:cs typeface="RobotoRegular"/>
              </a:rPr>
              <a:t>epididymitis </a:t>
            </a:r>
            <a:r>
              <a:rPr sz="3050" spc="10" dirty="0">
                <a:latin typeface="RobotoRegular"/>
                <a:cs typeface="RobotoRegular"/>
              </a:rPr>
              <a:t>but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20" dirty="0">
                <a:latin typeface="RobotoRegular"/>
                <a:cs typeface="RobotoRegular"/>
              </a:rPr>
              <a:t>addition </a:t>
            </a:r>
            <a:r>
              <a:rPr sz="3050" spc="15" dirty="0">
                <a:latin typeface="RobotoRegular"/>
                <a:cs typeface="RobotoRegular"/>
              </a:rPr>
              <a:t>a</a:t>
            </a:r>
            <a:r>
              <a:rPr sz="3050" spc="-37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hydrocele 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dirty="0">
                <a:latin typeface="RobotoRegular"/>
                <a:cs typeface="RobotoRegular"/>
              </a:rPr>
              <a:t>present </a:t>
            </a:r>
            <a:r>
              <a:rPr sz="3050" spc="10" dirty="0">
                <a:latin typeface="RobotoRegular"/>
                <a:cs typeface="RobotoRegular"/>
              </a:rPr>
              <a:t>( </a:t>
            </a:r>
            <a:r>
              <a:rPr sz="3050" spc="25" dirty="0">
                <a:latin typeface="RobotoRegular"/>
                <a:cs typeface="RobotoRegular"/>
              </a:rPr>
              <a:t>collection </a:t>
            </a:r>
            <a:r>
              <a:rPr sz="3050" spc="15" dirty="0">
                <a:latin typeface="RobotoRegular"/>
                <a:cs typeface="RobotoRegular"/>
              </a:rPr>
              <a:t>of lymphatic </a:t>
            </a:r>
            <a:r>
              <a:rPr sz="3050" spc="10" dirty="0">
                <a:latin typeface="RobotoRegular"/>
                <a:cs typeface="RobotoRegular"/>
              </a:rPr>
              <a:t>ﬂuid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40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scrotum)</a:t>
            </a:r>
            <a:endParaRPr sz="3050">
              <a:latin typeface="RobotoRegular"/>
              <a:cs typeface="RobotoRegular"/>
            </a:endParaRPr>
          </a:p>
          <a:p>
            <a:pPr marL="264160" marR="737235" indent="-252095">
              <a:lnSpc>
                <a:spcPts val="3310"/>
              </a:lnSpc>
              <a:spcBef>
                <a:spcPts val="1090"/>
              </a:spcBef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Orchitis secondary to </a:t>
            </a:r>
            <a:r>
              <a:rPr sz="3050" spc="35" dirty="0">
                <a:latin typeface="RobotoRegular"/>
                <a:cs typeface="RobotoRegular"/>
              </a:rPr>
              <a:t>mumps </a:t>
            </a:r>
            <a:r>
              <a:rPr sz="3050" spc="10" dirty="0">
                <a:latin typeface="RobotoRegular"/>
                <a:cs typeface="RobotoRegular"/>
              </a:rPr>
              <a:t>occurs </a:t>
            </a:r>
            <a:r>
              <a:rPr sz="3050" spc="30" dirty="0">
                <a:latin typeface="RobotoRegular"/>
                <a:cs typeface="RobotoRegular"/>
              </a:rPr>
              <a:t>4-6 </a:t>
            </a:r>
            <a:r>
              <a:rPr sz="3050" spc="5" dirty="0">
                <a:latin typeface="RobotoRegular"/>
                <a:cs typeface="RobotoRegular"/>
              </a:rPr>
              <a:t>days</a:t>
            </a:r>
            <a:r>
              <a:rPr sz="3050" spc="-19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after  </a:t>
            </a:r>
            <a:r>
              <a:rPr sz="3050" spc="5" dirty="0">
                <a:latin typeface="RobotoRegular"/>
                <a:cs typeface="RobotoRegular"/>
              </a:rPr>
              <a:t>parotitis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305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Management: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50"/>
              </a:spcBef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Antimicrobial </a:t>
            </a:r>
            <a:r>
              <a:rPr sz="3050" spc="30" dirty="0">
                <a:latin typeface="RobotoRegular"/>
                <a:cs typeface="RobotoRegular"/>
              </a:rPr>
              <a:t>speciﬁc </a:t>
            </a:r>
            <a:r>
              <a:rPr sz="3050" spc="5" dirty="0">
                <a:latin typeface="RobotoRegular"/>
                <a:cs typeface="RobotoRegular"/>
              </a:rPr>
              <a:t>to causative</a:t>
            </a:r>
            <a:r>
              <a:rPr sz="3050" spc="7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organism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264795" algn="l"/>
              </a:tabLst>
            </a:pPr>
            <a:r>
              <a:rPr sz="3050" dirty="0">
                <a:latin typeface="RobotoRegular"/>
                <a:cs typeface="RobotoRegular"/>
              </a:rPr>
              <a:t>Rest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50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Scrotal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elevation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264795" algn="l"/>
              </a:tabLst>
            </a:pPr>
            <a:r>
              <a:rPr sz="3050" spc="40" dirty="0">
                <a:latin typeface="RobotoRegular"/>
                <a:cs typeface="RobotoRegular"/>
              </a:rPr>
              <a:t>Ice </a:t>
            </a:r>
            <a:r>
              <a:rPr sz="3050" spc="25" dirty="0">
                <a:latin typeface="RobotoRegular"/>
                <a:cs typeface="RobotoRegular"/>
              </a:rPr>
              <a:t>packs/ </a:t>
            </a:r>
            <a:r>
              <a:rPr sz="3050" spc="30" dirty="0">
                <a:latin typeface="RobotoRegular"/>
                <a:cs typeface="RobotoRegular"/>
              </a:rPr>
              <a:t>cold </a:t>
            </a:r>
            <a:r>
              <a:rPr sz="3050" spc="20" dirty="0">
                <a:latin typeface="RobotoRegular"/>
                <a:cs typeface="RobotoRegular"/>
              </a:rPr>
              <a:t>compress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0" dirty="0">
                <a:latin typeface="RobotoRegular"/>
                <a:cs typeface="RobotoRegular"/>
              </a:rPr>
              <a:t>reduce </a:t>
            </a:r>
            <a:r>
              <a:rPr sz="3050" spc="-5" dirty="0">
                <a:latin typeface="RobotoRegular"/>
                <a:cs typeface="RobotoRegular"/>
              </a:rPr>
              <a:t>scrotal</a:t>
            </a:r>
            <a:r>
              <a:rPr sz="3050" spc="-45" dirty="0">
                <a:latin typeface="RobotoRegular"/>
                <a:cs typeface="RobotoRegular"/>
              </a:rPr>
              <a:t> </a:t>
            </a:r>
            <a:r>
              <a:rPr sz="3050" spc="40" dirty="0">
                <a:latin typeface="RobotoRegular"/>
                <a:cs typeface="RobotoRegular"/>
              </a:rPr>
              <a:t>edema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50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Analgesics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-15" dirty="0">
                <a:latin typeface="RobotoRegular"/>
                <a:cs typeface="RobotoRegular"/>
              </a:rPr>
              <a:t>anti </a:t>
            </a:r>
            <a:r>
              <a:rPr sz="3050" spc="10" dirty="0">
                <a:latin typeface="RobotoRegular"/>
                <a:cs typeface="RobotoRegular"/>
              </a:rPr>
              <a:t>inﬂammatory</a:t>
            </a:r>
            <a:r>
              <a:rPr sz="3050" spc="35" dirty="0">
                <a:latin typeface="RobotoRegular"/>
                <a:cs typeface="RobotoRegular"/>
              </a:rPr>
              <a:t> </a:t>
            </a:r>
            <a:r>
              <a:rPr sz="3050" spc="40" dirty="0">
                <a:latin typeface="RobotoRegular"/>
                <a:cs typeface="RobotoRegular"/>
              </a:rPr>
              <a:t>meds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39426" y="7092399"/>
            <a:ext cx="1002665" cy="2222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spc="5" dirty="0">
                <a:solidFill>
                  <a:srgbClr val="888888"/>
                </a:solidFill>
                <a:latin typeface="RobotoRegular"/>
                <a:cs typeface="RobotoRegular"/>
              </a:rPr>
              <a:t>BONNIE</a:t>
            </a:r>
            <a:r>
              <a:rPr sz="1300" spc="-20" dirty="0">
                <a:solidFill>
                  <a:srgbClr val="888888"/>
                </a:solidFill>
                <a:latin typeface="RobotoRegular"/>
                <a:cs typeface="RobotoRegular"/>
              </a:rPr>
              <a:t> 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.M.C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256</a:t>
            </a:fld>
            <a:endParaRPr spc="10" dirty="0"/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266" y="0"/>
            <a:ext cx="9846945" cy="7210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0055" marR="1047115" indent="-643890">
              <a:lnSpc>
                <a:spcPct val="116599"/>
              </a:lnSpc>
              <a:spcBef>
                <a:spcPts val="100"/>
              </a:spcBef>
            </a:pPr>
            <a:r>
              <a:rPr sz="2750" u="heavy" spc="-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TUMORS OF </a:t>
            </a:r>
            <a:r>
              <a:rPr sz="27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THE </a:t>
            </a:r>
            <a:r>
              <a:rPr sz="2750" u="heavy" spc="-2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MALE </a:t>
            </a:r>
            <a:r>
              <a:rPr sz="2750" u="heavy" spc="-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REPRODUCTIVE</a:t>
            </a:r>
            <a:r>
              <a:rPr sz="2750" u="heavy" spc="-14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75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SYSTEM: </a:t>
            </a:r>
            <a:r>
              <a:rPr sz="2750" spc="5" dirty="0">
                <a:latin typeface="RobotoRegular"/>
                <a:cs typeface="RobotoRegular"/>
              </a:rPr>
              <a:t> </a:t>
            </a:r>
            <a:r>
              <a:rPr sz="2750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RobotoRegular"/>
                <a:cs typeface="RobotoRegular"/>
              </a:rPr>
              <a:t>BENIGN </a:t>
            </a:r>
            <a:r>
              <a:rPr sz="2750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RobotoRegular"/>
                <a:cs typeface="RobotoRegular"/>
              </a:rPr>
              <a:t>PROSTATIC</a:t>
            </a:r>
            <a:r>
              <a:rPr sz="2750" u="heavy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75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RobotoRegular"/>
                <a:cs typeface="RobotoRegular"/>
              </a:rPr>
              <a:t>HYPERPLASIA(BPH)</a:t>
            </a:r>
            <a:endParaRPr sz="2750">
              <a:latin typeface="RobotoRegular"/>
              <a:cs typeface="RobotoRegular"/>
            </a:endParaRPr>
          </a:p>
          <a:p>
            <a:pPr marL="264160" marR="118745" indent="-252095">
              <a:lnSpc>
                <a:spcPts val="2860"/>
              </a:lnSpc>
              <a:spcBef>
                <a:spcPts val="1010"/>
              </a:spcBef>
              <a:buClr>
                <a:srgbClr val="36AECE"/>
              </a:buClr>
              <a:buChar char="•"/>
              <a:tabLst>
                <a:tab pos="264160" algn="l"/>
                <a:tab pos="264795" algn="l"/>
              </a:tabLst>
            </a:pPr>
            <a:r>
              <a:rPr sz="2750" spc="10" dirty="0">
                <a:latin typeface="RobotoRegular"/>
                <a:cs typeface="RobotoRegular"/>
              </a:rPr>
              <a:t>It </a:t>
            </a:r>
            <a:r>
              <a:rPr sz="2750" spc="-5" dirty="0">
                <a:latin typeface="RobotoRegular"/>
                <a:cs typeface="RobotoRegular"/>
              </a:rPr>
              <a:t>is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5" dirty="0">
                <a:latin typeface="RobotoRegular"/>
                <a:cs typeface="RobotoRegular"/>
              </a:rPr>
              <a:t>enlargement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10" dirty="0">
                <a:latin typeface="RobotoRegular"/>
                <a:cs typeface="RobotoRegular"/>
              </a:rPr>
              <a:t>prostate </a:t>
            </a:r>
            <a:r>
              <a:rPr sz="2750" spc="10" dirty="0">
                <a:latin typeface="RobotoRegular"/>
                <a:cs typeface="RobotoRegular"/>
              </a:rPr>
              <a:t>gland </a:t>
            </a:r>
            <a:r>
              <a:rPr sz="2750" dirty="0">
                <a:latin typeface="RobotoRegular"/>
                <a:cs typeface="RobotoRegular"/>
              </a:rPr>
              <a:t>with </a:t>
            </a:r>
            <a:r>
              <a:rPr sz="2750" spc="-15" dirty="0">
                <a:latin typeface="RobotoRegular"/>
                <a:cs typeface="RobotoRegular"/>
              </a:rPr>
              <a:t>obstruction</a:t>
            </a:r>
            <a:r>
              <a:rPr sz="2750" spc="-195" dirty="0">
                <a:latin typeface="RobotoRegular"/>
                <a:cs typeface="RobotoRegular"/>
              </a:rPr>
              <a:t> </a:t>
            </a:r>
            <a:r>
              <a:rPr sz="2750" spc="-15" dirty="0">
                <a:latin typeface="RobotoRegular"/>
                <a:cs typeface="RobotoRegular"/>
              </a:rPr>
              <a:t>of  </a:t>
            </a:r>
            <a:r>
              <a:rPr sz="2750" spc="-5" dirty="0">
                <a:latin typeface="RobotoRegular"/>
                <a:cs typeface="RobotoRegular"/>
              </a:rPr>
              <a:t>urine</a:t>
            </a:r>
            <a:r>
              <a:rPr sz="2750" spc="-55" dirty="0">
                <a:latin typeface="RobotoRegular"/>
                <a:cs typeface="RobotoRegular"/>
              </a:rPr>
              <a:t> </a:t>
            </a:r>
            <a:r>
              <a:rPr sz="2750" spc="-65" dirty="0">
                <a:latin typeface="RobotoRegular"/>
                <a:cs typeface="RobotoRegular"/>
              </a:rPr>
              <a:t>ﬂow.</a:t>
            </a:r>
            <a:endParaRPr sz="2750">
              <a:latin typeface="RobotoRegular"/>
              <a:cs typeface="RobotoRegular"/>
            </a:endParaRPr>
          </a:p>
          <a:p>
            <a:pPr marL="264160" marR="157480" indent="-252095">
              <a:lnSpc>
                <a:spcPts val="2860"/>
              </a:lnSpc>
              <a:spcBef>
                <a:spcPts val="990"/>
              </a:spcBef>
              <a:buClr>
                <a:srgbClr val="36AECE"/>
              </a:buClr>
              <a:buChar char="•"/>
              <a:tabLst>
                <a:tab pos="264160" algn="l"/>
                <a:tab pos="264795" algn="l"/>
              </a:tabLst>
            </a:pPr>
            <a:r>
              <a:rPr sz="2750" spc="10" dirty="0">
                <a:latin typeface="RobotoRegular"/>
                <a:cs typeface="RobotoRegular"/>
              </a:rPr>
              <a:t>It </a:t>
            </a:r>
            <a:r>
              <a:rPr sz="2750" spc="-15" dirty="0">
                <a:latin typeface="RobotoRegular"/>
                <a:cs typeface="RobotoRegular"/>
              </a:rPr>
              <a:t>occurs </a:t>
            </a:r>
            <a:r>
              <a:rPr sz="2750" spc="10" dirty="0">
                <a:latin typeface="RobotoRegular"/>
                <a:cs typeface="RobotoRegular"/>
              </a:rPr>
              <a:t>mainly </a:t>
            </a:r>
            <a:r>
              <a:rPr sz="2750" spc="-5" dirty="0">
                <a:latin typeface="RobotoRegular"/>
                <a:cs typeface="RobotoRegular"/>
              </a:rPr>
              <a:t>in men </a:t>
            </a:r>
            <a:r>
              <a:rPr sz="2750" dirty="0">
                <a:latin typeface="RobotoRegular"/>
                <a:cs typeface="RobotoRegular"/>
              </a:rPr>
              <a:t>above </a:t>
            </a:r>
            <a:r>
              <a:rPr sz="2750" spc="-5" dirty="0">
                <a:latin typeface="RobotoRegular"/>
                <a:cs typeface="RobotoRegular"/>
              </a:rPr>
              <a:t>50 years. 80%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spc="-5" dirty="0">
                <a:latin typeface="RobotoRegular"/>
                <a:cs typeface="RobotoRegular"/>
              </a:rPr>
              <a:t>men 80 years  </a:t>
            </a:r>
            <a:r>
              <a:rPr sz="2750" spc="20" dirty="0">
                <a:latin typeface="RobotoRegular"/>
                <a:cs typeface="RobotoRegular"/>
              </a:rPr>
              <a:t>and </a:t>
            </a:r>
            <a:r>
              <a:rPr sz="2750" spc="-15" dirty="0">
                <a:latin typeface="RobotoRegular"/>
                <a:cs typeface="RobotoRegular"/>
              </a:rPr>
              <a:t>older </a:t>
            </a:r>
            <a:r>
              <a:rPr sz="2750" spc="15" dirty="0">
                <a:latin typeface="RobotoRegular"/>
                <a:cs typeface="RobotoRegular"/>
              </a:rPr>
              <a:t>have</a:t>
            </a:r>
            <a:r>
              <a:rPr sz="2750" spc="-170" dirty="0">
                <a:latin typeface="RobotoRegular"/>
                <a:cs typeface="RobotoRegular"/>
              </a:rPr>
              <a:t> </a:t>
            </a:r>
            <a:r>
              <a:rPr sz="2750" spc="20" dirty="0">
                <a:latin typeface="RobotoRegular"/>
                <a:cs typeface="RobotoRegular"/>
              </a:rPr>
              <a:t>BPH.</a:t>
            </a:r>
            <a:endParaRPr sz="27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275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Pathophysiology:</a:t>
            </a:r>
            <a:endParaRPr sz="27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2860"/>
              </a:lnSpc>
              <a:spcBef>
                <a:spcPts val="1010"/>
              </a:spcBef>
              <a:buClr>
                <a:srgbClr val="36AECE"/>
              </a:buClr>
              <a:buChar char="•"/>
              <a:tabLst>
                <a:tab pos="264160" algn="l"/>
                <a:tab pos="264795" algn="l"/>
              </a:tabLst>
            </a:pP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15" dirty="0">
                <a:latin typeface="RobotoRegular"/>
                <a:cs typeface="RobotoRegular"/>
              </a:rPr>
              <a:t>cause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spc="25" dirty="0">
                <a:latin typeface="RobotoRegular"/>
                <a:cs typeface="RobotoRegular"/>
              </a:rPr>
              <a:t>BPH </a:t>
            </a:r>
            <a:r>
              <a:rPr sz="2750" spc="-5" dirty="0">
                <a:latin typeface="RobotoRegular"/>
                <a:cs typeface="RobotoRegular"/>
              </a:rPr>
              <a:t>is </a:t>
            </a:r>
            <a:r>
              <a:rPr sz="2750" spc="10" dirty="0">
                <a:latin typeface="RobotoRegular"/>
                <a:cs typeface="RobotoRegular"/>
              </a:rPr>
              <a:t>uncertain </a:t>
            </a:r>
            <a:r>
              <a:rPr sz="2750" spc="5" dirty="0">
                <a:latin typeface="RobotoRegular"/>
                <a:cs typeface="RobotoRegular"/>
              </a:rPr>
              <a:t>but </a:t>
            </a:r>
            <a:r>
              <a:rPr sz="2750" spc="-5" dirty="0">
                <a:latin typeface="RobotoRegular"/>
                <a:cs typeface="RobotoRegular"/>
              </a:rPr>
              <a:t>studies </a:t>
            </a:r>
            <a:r>
              <a:rPr sz="2750" dirty="0">
                <a:latin typeface="RobotoRegular"/>
                <a:cs typeface="RobotoRegular"/>
              </a:rPr>
              <a:t>suggest </a:t>
            </a:r>
            <a:r>
              <a:rPr sz="2750" spc="10" dirty="0">
                <a:latin typeface="RobotoRegular"/>
                <a:cs typeface="RobotoRegular"/>
              </a:rPr>
              <a:t>that  </a:t>
            </a:r>
            <a:r>
              <a:rPr sz="2750" spc="-5" dirty="0">
                <a:latin typeface="RobotoRegular"/>
                <a:cs typeface="RobotoRegular"/>
              </a:rPr>
              <a:t>estradiol(active metabolic </a:t>
            </a:r>
            <a:r>
              <a:rPr sz="2750" spc="-15" dirty="0">
                <a:latin typeface="RobotoRegular"/>
                <a:cs typeface="RobotoRegular"/>
              </a:rPr>
              <a:t>product of </a:t>
            </a:r>
            <a:r>
              <a:rPr sz="2750" spc="-20" dirty="0">
                <a:latin typeface="RobotoRegular"/>
                <a:cs typeface="RobotoRegular"/>
              </a:rPr>
              <a:t>testosterone) </a:t>
            </a:r>
            <a:r>
              <a:rPr sz="2750" spc="-15" dirty="0">
                <a:latin typeface="RobotoRegular"/>
                <a:cs typeface="RobotoRegular"/>
              </a:rPr>
              <a:t>levels </a:t>
            </a:r>
            <a:r>
              <a:rPr sz="2750" spc="15" dirty="0">
                <a:latin typeface="RobotoRegular"/>
                <a:cs typeface="RobotoRegular"/>
              </a:rPr>
              <a:t>may  have </a:t>
            </a:r>
            <a:r>
              <a:rPr sz="2750" dirty="0">
                <a:latin typeface="RobotoRegular"/>
                <a:cs typeface="RobotoRegular"/>
              </a:rPr>
              <a:t>a </a:t>
            </a:r>
            <a:r>
              <a:rPr sz="2750" spc="-5" dirty="0">
                <a:latin typeface="RobotoRegular"/>
                <a:cs typeface="RobotoRegular"/>
              </a:rPr>
              <a:t>relationship </a:t>
            </a:r>
            <a:r>
              <a:rPr sz="2750" spc="-10" dirty="0">
                <a:latin typeface="RobotoRegular"/>
                <a:cs typeface="RobotoRegular"/>
              </a:rPr>
              <a:t>to prostate size </a:t>
            </a:r>
            <a:r>
              <a:rPr sz="2750" spc="10" dirty="0">
                <a:latin typeface="RobotoRegular"/>
                <a:cs typeface="RobotoRegular"/>
              </a:rPr>
              <a:t>among </a:t>
            </a:r>
            <a:r>
              <a:rPr sz="2750" spc="-5" dirty="0">
                <a:latin typeface="RobotoRegular"/>
                <a:cs typeface="RobotoRegular"/>
              </a:rPr>
              <a:t>men </a:t>
            </a:r>
            <a:r>
              <a:rPr sz="2750" dirty="0">
                <a:latin typeface="RobotoRegular"/>
                <a:cs typeface="RobotoRegular"/>
              </a:rPr>
              <a:t>with  </a:t>
            </a:r>
            <a:r>
              <a:rPr sz="2750" spc="-15" dirty="0">
                <a:latin typeface="RobotoRegular"/>
                <a:cs typeface="RobotoRegular"/>
              </a:rPr>
              <a:t>testosterone levels </a:t>
            </a:r>
            <a:r>
              <a:rPr sz="2750" dirty="0">
                <a:latin typeface="RobotoRegular"/>
                <a:cs typeface="RobotoRegular"/>
              </a:rPr>
              <a:t>above</a:t>
            </a:r>
            <a:r>
              <a:rPr sz="2750" spc="-85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median.</a:t>
            </a:r>
            <a:endParaRPr sz="2750">
              <a:latin typeface="RobotoRegular"/>
              <a:cs typeface="RobotoRegular"/>
            </a:endParaRPr>
          </a:p>
          <a:p>
            <a:pPr marL="264160" marR="1285875" indent="-252095">
              <a:lnSpc>
                <a:spcPts val="2860"/>
              </a:lnSpc>
              <a:spcBef>
                <a:spcPts val="1005"/>
              </a:spcBef>
              <a:buClr>
                <a:srgbClr val="36AECE"/>
              </a:buClr>
              <a:buChar char="•"/>
              <a:tabLst>
                <a:tab pos="264160" algn="l"/>
                <a:tab pos="264795" algn="l"/>
              </a:tabLst>
            </a:pPr>
            <a:r>
              <a:rPr sz="2750" spc="10" dirty="0">
                <a:latin typeface="RobotoRegular"/>
                <a:cs typeface="RobotoRegular"/>
              </a:rPr>
              <a:t>The </a:t>
            </a:r>
            <a:r>
              <a:rPr sz="2750" spc="-5" dirty="0">
                <a:latin typeface="RobotoRegular"/>
                <a:cs typeface="RobotoRegular"/>
              </a:rPr>
              <a:t>hypertrophied </a:t>
            </a:r>
            <a:r>
              <a:rPr sz="2750" spc="-15" dirty="0">
                <a:latin typeface="RobotoRegular"/>
                <a:cs typeface="RobotoRegular"/>
              </a:rPr>
              <a:t>lobes of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10" dirty="0">
                <a:latin typeface="RobotoRegular"/>
                <a:cs typeface="RobotoRegular"/>
              </a:rPr>
              <a:t>prostate </a:t>
            </a:r>
            <a:r>
              <a:rPr sz="2750" spc="-15" dirty="0">
                <a:latin typeface="RobotoRegular"/>
                <a:cs typeface="RobotoRegular"/>
              </a:rPr>
              <a:t>compress</a:t>
            </a:r>
            <a:r>
              <a:rPr sz="2750" spc="-105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the  </a:t>
            </a:r>
            <a:r>
              <a:rPr sz="2750" spc="-10" dirty="0">
                <a:latin typeface="RobotoRegular"/>
                <a:cs typeface="RobotoRegular"/>
              </a:rPr>
              <a:t>prostatic </a:t>
            </a:r>
            <a:r>
              <a:rPr sz="2750" spc="-15" dirty="0">
                <a:latin typeface="RobotoRegular"/>
                <a:cs typeface="RobotoRegular"/>
              </a:rPr>
              <a:t>urethra or </a:t>
            </a:r>
            <a:r>
              <a:rPr sz="2750" spc="-5" dirty="0">
                <a:latin typeface="RobotoRegular"/>
                <a:cs typeface="RobotoRegular"/>
              </a:rPr>
              <a:t>bladder neck </a:t>
            </a:r>
            <a:r>
              <a:rPr sz="2750" spc="10" dirty="0">
                <a:latin typeface="RobotoRegular"/>
                <a:cs typeface="RobotoRegular"/>
              </a:rPr>
              <a:t>causing</a:t>
            </a:r>
            <a:r>
              <a:rPr sz="2750" spc="-110" dirty="0">
                <a:latin typeface="RobotoRegular"/>
                <a:cs typeface="RobotoRegular"/>
              </a:rPr>
              <a:t> </a:t>
            </a:r>
            <a:r>
              <a:rPr sz="2750" spc="-15" dirty="0">
                <a:latin typeface="RobotoRegular"/>
                <a:cs typeface="RobotoRegular"/>
              </a:rPr>
              <a:t>retention.</a:t>
            </a:r>
            <a:endParaRPr sz="2750">
              <a:latin typeface="RobotoRegular"/>
              <a:cs typeface="RobotoRegular"/>
            </a:endParaRPr>
          </a:p>
          <a:p>
            <a:pPr marL="264160" marR="139700" indent="-252095">
              <a:lnSpc>
                <a:spcPts val="2860"/>
              </a:lnSpc>
              <a:spcBef>
                <a:spcPts val="990"/>
              </a:spcBef>
              <a:buClr>
                <a:srgbClr val="36AECE"/>
              </a:buClr>
              <a:buChar char="•"/>
              <a:tabLst>
                <a:tab pos="264160" algn="l"/>
                <a:tab pos="264795" algn="l"/>
              </a:tabLst>
            </a:pPr>
            <a:r>
              <a:rPr sz="2750" spc="10" dirty="0">
                <a:latin typeface="RobotoRegular"/>
                <a:cs typeface="RobotoRegular"/>
              </a:rPr>
              <a:t>The </a:t>
            </a:r>
            <a:r>
              <a:rPr sz="2750" spc="-10" dirty="0">
                <a:latin typeface="RobotoRegular"/>
                <a:cs typeface="RobotoRegular"/>
              </a:rPr>
              <a:t>retained </a:t>
            </a:r>
            <a:r>
              <a:rPr sz="2750" spc="-5" dirty="0">
                <a:latin typeface="RobotoRegular"/>
                <a:cs typeface="RobotoRegular"/>
              </a:rPr>
              <a:t>urine increases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5" dirty="0">
                <a:latin typeface="RobotoRegular"/>
                <a:cs typeface="RobotoRegular"/>
              </a:rPr>
              <a:t>hydrostatic </a:t>
            </a:r>
            <a:r>
              <a:rPr sz="2750" spc="-10" dirty="0">
                <a:latin typeface="RobotoRegular"/>
                <a:cs typeface="RobotoRegular"/>
              </a:rPr>
              <a:t>pressure</a:t>
            </a:r>
            <a:r>
              <a:rPr sz="2750" spc="-254" dirty="0">
                <a:latin typeface="RobotoRegular"/>
                <a:cs typeface="RobotoRegular"/>
              </a:rPr>
              <a:t> </a:t>
            </a:r>
            <a:r>
              <a:rPr sz="2750" spc="15" dirty="0">
                <a:latin typeface="RobotoRegular"/>
                <a:cs typeface="RobotoRegular"/>
              </a:rPr>
              <a:t>against 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5" dirty="0">
                <a:latin typeface="RobotoRegular"/>
                <a:cs typeface="RobotoRegular"/>
              </a:rPr>
              <a:t>bladder </a:t>
            </a:r>
            <a:r>
              <a:rPr sz="2750" spc="10" dirty="0">
                <a:latin typeface="RobotoRegular"/>
                <a:cs typeface="RobotoRegular"/>
              </a:rPr>
              <a:t>wall,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5" dirty="0">
                <a:latin typeface="RobotoRegular"/>
                <a:cs typeface="RobotoRegular"/>
              </a:rPr>
              <a:t>bladder </a:t>
            </a:r>
            <a:r>
              <a:rPr sz="2750" spc="15" dirty="0">
                <a:latin typeface="RobotoRegular"/>
                <a:cs typeface="RobotoRegular"/>
              </a:rPr>
              <a:t>wall </a:t>
            </a:r>
            <a:r>
              <a:rPr sz="2750" spc="-10" dirty="0">
                <a:latin typeface="RobotoRegular"/>
                <a:cs typeface="RobotoRegular"/>
              </a:rPr>
              <a:t>contracts </a:t>
            </a:r>
            <a:r>
              <a:rPr sz="2750" spc="-5" dirty="0">
                <a:latin typeface="RobotoRegular"/>
                <a:cs typeface="RobotoRegular"/>
              </a:rPr>
              <a:t>forcefully </a:t>
            </a:r>
            <a:r>
              <a:rPr sz="2750" spc="-10" dirty="0">
                <a:latin typeface="RobotoRegular"/>
                <a:cs typeface="RobotoRegular"/>
              </a:rPr>
              <a:t>to </a:t>
            </a:r>
            <a:r>
              <a:rPr sz="2750" spc="5" dirty="0">
                <a:latin typeface="RobotoRegular"/>
                <a:cs typeface="RobotoRegular"/>
              </a:rPr>
              <a:t>push  </a:t>
            </a:r>
            <a:r>
              <a:rPr sz="2750" spc="-5" dirty="0">
                <a:latin typeface="RobotoRegular"/>
                <a:cs typeface="RobotoRegular"/>
              </a:rPr>
              <a:t>urine </a:t>
            </a:r>
            <a:r>
              <a:rPr sz="2750" spc="10" dirty="0">
                <a:latin typeface="RobotoRegular"/>
                <a:cs typeface="RobotoRegular"/>
              </a:rPr>
              <a:t>past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10" dirty="0">
                <a:latin typeface="RobotoRegular"/>
                <a:cs typeface="RobotoRegular"/>
              </a:rPr>
              <a:t>obstruction, </a:t>
            </a:r>
            <a:r>
              <a:rPr sz="2750" dirty="0">
                <a:latin typeface="RobotoRegular"/>
                <a:cs typeface="RobotoRegular"/>
              </a:rPr>
              <a:t>this </a:t>
            </a:r>
            <a:r>
              <a:rPr sz="2750" spc="-10" dirty="0">
                <a:latin typeface="RobotoRegular"/>
                <a:cs typeface="RobotoRegular"/>
              </a:rPr>
              <a:t>results </a:t>
            </a:r>
            <a:r>
              <a:rPr sz="2750" spc="-5" dirty="0">
                <a:latin typeface="RobotoRegular"/>
                <a:cs typeface="RobotoRegular"/>
              </a:rPr>
              <a:t>in </a:t>
            </a:r>
            <a:r>
              <a:rPr sz="2750" spc="5" dirty="0">
                <a:latin typeface="RobotoRegular"/>
                <a:cs typeface="RobotoRegular"/>
              </a:rPr>
              <a:t>thickening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dirty="0">
                <a:latin typeface="RobotoRegular"/>
                <a:cs typeface="RobotoRegular"/>
              </a:rPr>
              <a:t>the  </a:t>
            </a:r>
            <a:r>
              <a:rPr sz="2750" spc="-15" dirty="0">
                <a:latin typeface="RobotoRegular"/>
                <a:cs typeface="RobotoRegular"/>
              </a:rPr>
              <a:t>detrusor </a:t>
            </a:r>
            <a:r>
              <a:rPr sz="2750" spc="5" dirty="0">
                <a:latin typeface="RobotoRegular"/>
                <a:cs typeface="RobotoRegular"/>
              </a:rPr>
              <a:t>muscle </a:t>
            </a:r>
            <a:r>
              <a:rPr sz="2750" dirty="0">
                <a:latin typeface="RobotoRegular"/>
                <a:cs typeface="RobotoRegular"/>
              </a:rPr>
              <a:t>&amp; </a:t>
            </a:r>
            <a:r>
              <a:rPr sz="2750" spc="-5" dirty="0">
                <a:latin typeface="RobotoRegular"/>
                <a:cs typeface="RobotoRegular"/>
              </a:rPr>
              <a:t>formation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spc="-10" dirty="0">
                <a:latin typeface="RobotoRegular"/>
                <a:cs typeface="RobotoRegular"/>
              </a:rPr>
              <a:t>ﬁbrous </a:t>
            </a:r>
            <a:r>
              <a:rPr sz="2750" dirty="0">
                <a:latin typeface="RobotoRegular"/>
                <a:cs typeface="RobotoRegular"/>
              </a:rPr>
              <a:t>tissue </a:t>
            </a:r>
            <a:r>
              <a:rPr sz="2750" spc="-5" dirty="0">
                <a:latin typeface="RobotoRegular"/>
                <a:cs typeface="RobotoRegular"/>
              </a:rPr>
              <a:t>in </a:t>
            </a:r>
            <a:r>
              <a:rPr sz="2750" dirty="0">
                <a:latin typeface="RobotoRegular"/>
                <a:cs typeface="RobotoRegular"/>
              </a:rPr>
              <a:t>the</a:t>
            </a:r>
            <a:r>
              <a:rPr sz="2750" spc="-125" dirty="0">
                <a:latin typeface="RobotoRegular"/>
                <a:cs typeface="RobotoRegular"/>
              </a:rPr>
              <a:t> </a:t>
            </a:r>
            <a:r>
              <a:rPr sz="2750" spc="-25" dirty="0">
                <a:latin typeface="RobotoRegular"/>
                <a:cs typeface="RobotoRegular"/>
              </a:rPr>
              <a:t>bladder.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39426" y="7092399"/>
            <a:ext cx="1002665" cy="2222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spc="5" dirty="0">
                <a:solidFill>
                  <a:srgbClr val="888888"/>
                </a:solidFill>
                <a:latin typeface="RobotoRegular"/>
                <a:cs typeface="RobotoRegular"/>
              </a:rPr>
              <a:t>BONNIE</a:t>
            </a:r>
            <a:r>
              <a:rPr sz="1300" spc="-20" dirty="0">
                <a:solidFill>
                  <a:srgbClr val="888888"/>
                </a:solidFill>
                <a:latin typeface="RobotoRegular"/>
                <a:cs typeface="RobotoRegular"/>
              </a:rPr>
              <a:t> 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.M.C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257</a:t>
            </a:fld>
            <a:endParaRPr spc="10" dirty="0"/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274" y="0"/>
            <a:ext cx="9531350" cy="705104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78130" marR="5080" indent="-266065">
              <a:lnSpc>
                <a:spcPts val="2970"/>
              </a:lnSpc>
              <a:spcBef>
                <a:spcPts val="585"/>
              </a:spcBef>
              <a:buClr>
                <a:srgbClr val="36AECE"/>
              </a:buClr>
              <a:buChar char="•"/>
              <a:tabLst>
                <a:tab pos="278130" algn="l"/>
                <a:tab pos="278765" algn="l"/>
              </a:tabLst>
            </a:pPr>
            <a:r>
              <a:rPr sz="2850" dirty="0">
                <a:latin typeface="RobotoRegular"/>
                <a:cs typeface="RobotoRegular"/>
              </a:rPr>
              <a:t>When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15" dirty="0">
                <a:latin typeface="RobotoRegular"/>
                <a:cs typeface="RobotoRegular"/>
              </a:rPr>
              <a:t>bladder can </a:t>
            </a:r>
            <a:r>
              <a:rPr sz="2850" spc="-15" dirty="0">
                <a:latin typeface="RobotoRegular"/>
                <a:cs typeface="RobotoRegular"/>
              </a:rPr>
              <a:t>no </a:t>
            </a:r>
            <a:r>
              <a:rPr sz="2850" spc="5" dirty="0">
                <a:latin typeface="RobotoRegular"/>
                <a:cs typeface="RobotoRegular"/>
              </a:rPr>
              <a:t>longer </a:t>
            </a:r>
            <a:r>
              <a:rPr sz="2850" spc="15" dirty="0">
                <a:latin typeface="RobotoRegular"/>
                <a:cs typeface="RobotoRegular"/>
              </a:rPr>
              <a:t>compensate, </a:t>
            </a:r>
            <a:r>
              <a:rPr sz="2850" spc="-15" dirty="0">
                <a:latin typeface="RobotoRegular"/>
                <a:cs typeface="RobotoRegular"/>
              </a:rPr>
              <a:t>urine  </a:t>
            </a:r>
            <a:r>
              <a:rPr sz="2850" spc="15" dirty="0">
                <a:latin typeface="RobotoRegular"/>
                <a:cs typeface="RobotoRegular"/>
              </a:rPr>
              <a:t>retention </a:t>
            </a:r>
            <a:r>
              <a:rPr sz="2850" spc="20" dirty="0">
                <a:latin typeface="RobotoRegular"/>
                <a:cs typeface="RobotoRegular"/>
              </a:rPr>
              <a:t>occurs </a:t>
            </a:r>
            <a:r>
              <a:rPr sz="2850" spc="-15" dirty="0">
                <a:latin typeface="RobotoRegular"/>
                <a:cs typeface="RobotoRegular"/>
              </a:rPr>
              <a:t>causing </a:t>
            </a:r>
            <a:r>
              <a:rPr sz="2850" spc="20" dirty="0">
                <a:latin typeface="RobotoRegular"/>
                <a:cs typeface="RobotoRegular"/>
              </a:rPr>
              <a:t>backﬂow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20" dirty="0">
                <a:latin typeface="RobotoRegular"/>
                <a:cs typeface="RobotoRegular"/>
              </a:rPr>
              <a:t>ureters</a:t>
            </a:r>
            <a:r>
              <a:rPr sz="2850" spc="-52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&amp; </a:t>
            </a:r>
            <a:r>
              <a:rPr sz="2850" dirty="0">
                <a:latin typeface="RobotoRegular"/>
                <a:cs typeface="RobotoRegular"/>
              </a:rPr>
              <a:t>kidney  </a:t>
            </a:r>
            <a:r>
              <a:rPr sz="2850" spc="-5" dirty="0">
                <a:latin typeface="RobotoRegular"/>
                <a:cs typeface="RobotoRegular"/>
              </a:rPr>
              <a:t>leading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10" dirty="0">
                <a:latin typeface="RobotoRegular"/>
                <a:cs typeface="RobotoRegular"/>
              </a:rPr>
              <a:t>hydroureter &amp;</a:t>
            </a:r>
            <a:r>
              <a:rPr sz="2850" spc="-160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hydronephrosis.</a:t>
            </a:r>
            <a:endParaRPr sz="2850">
              <a:latin typeface="RobotoRegular"/>
              <a:cs typeface="RobotoRegular"/>
            </a:endParaRPr>
          </a:p>
          <a:p>
            <a:pPr marL="278130" marR="375920" indent="-266065">
              <a:lnSpc>
                <a:spcPts val="2970"/>
              </a:lnSpc>
              <a:spcBef>
                <a:spcPts val="1040"/>
              </a:spcBef>
              <a:buClr>
                <a:srgbClr val="36AECE"/>
              </a:buClr>
              <a:buChar char="•"/>
              <a:tabLst>
                <a:tab pos="278130" algn="l"/>
                <a:tab pos="278765" algn="l"/>
              </a:tabLst>
            </a:pPr>
            <a:r>
              <a:rPr sz="2850" spc="-15" dirty="0">
                <a:latin typeface="RobotoRegular"/>
                <a:cs typeface="RobotoRegular"/>
              </a:rPr>
              <a:t>Stasis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-15" dirty="0">
                <a:latin typeface="RobotoRegular"/>
                <a:cs typeface="RobotoRegular"/>
              </a:rPr>
              <a:t>urine </a:t>
            </a:r>
            <a:r>
              <a:rPr sz="2850" spc="5" dirty="0">
                <a:latin typeface="RobotoRegular"/>
                <a:cs typeface="RobotoRegular"/>
              </a:rPr>
              <a:t>leads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dirty="0">
                <a:latin typeface="RobotoRegular"/>
                <a:cs typeface="RobotoRegular"/>
              </a:rPr>
              <a:t>infection,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dirty="0">
                <a:latin typeface="RobotoRegular"/>
                <a:cs typeface="RobotoRegular"/>
              </a:rPr>
              <a:t>internal </a:t>
            </a:r>
            <a:r>
              <a:rPr sz="2850" spc="-10" dirty="0">
                <a:latin typeface="RobotoRegular"/>
                <a:cs typeface="RobotoRegular"/>
              </a:rPr>
              <a:t>urethral  </a:t>
            </a:r>
            <a:r>
              <a:rPr sz="2850" spc="5" dirty="0">
                <a:latin typeface="RobotoRegular"/>
                <a:cs typeface="RobotoRegular"/>
              </a:rPr>
              <a:t>sphincter </a:t>
            </a:r>
            <a:r>
              <a:rPr sz="2850" spc="-5" dirty="0">
                <a:latin typeface="RobotoRegular"/>
                <a:cs typeface="RobotoRegular"/>
              </a:rPr>
              <a:t>loses </a:t>
            </a:r>
            <a:r>
              <a:rPr sz="2850" spc="-15" dirty="0">
                <a:latin typeface="RobotoRegular"/>
                <a:cs typeface="RobotoRegular"/>
              </a:rPr>
              <a:t>is </a:t>
            </a:r>
            <a:r>
              <a:rPr sz="2850" spc="-5" dirty="0">
                <a:latin typeface="RobotoRegular"/>
                <a:cs typeface="RobotoRegular"/>
              </a:rPr>
              <a:t>muscle </a:t>
            </a:r>
            <a:r>
              <a:rPr sz="2850" spc="15" dirty="0">
                <a:latin typeface="RobotoRegular"/>
                <a:cs typeface="RobotoRegular"/>
              </a:rPr>
              <a:t>tone, </a:t>
            </a:r>
            <a:r>
              <a:rPr sz="2850" spc="-10" dirty="0">
                <a:latin typeface="RobotoRegular"/>
                <a:cs typeface="RobotoRegular"/>
              </a:rPr>
              <a:t>allowing </a:t>
            </a:r>
            <a:r>
              <a:rPr sz="2850" spc="-15" dirty="0">
                <a:latin typeface="RobotoRegular"/>
                <a:cs typeface="RobotoRegular"/>
              </a:rPr>
              <a:t>urine </a:t>
            </a:r>
            <a:r>
              <a:rPr sz="2850" spc="30" dirty="0">
                <a:latin typeface="RobotoRegular"/>
                <a:cs typeface="RobotoRegular"/>
              </a:rPr>
              <a:t>to</a:t>
            </a:r>
            <a:r>
              <a:rPr sz="2850" spc="-340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dribble  </a:t>
            </a:r>
            <a:r>
              <a:rPr sz="2850" spc="-10" dirty="0">
                <a:latin typeface="RobotoRegular"/>
                <a:cs typeface="RobotoRegular"/>
              </a:rPr>
              <a:t>constantly.</a:t>
            </a:r>
            <a:endParaRPr sz="28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850" u="heavy" spc="-2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Risk</a:t>
            </a:r>
            <a:r>
              <a:rPr sz="2850" u="heavy" spc="-12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8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factors:</a:t>
            </a:r>
            <a:endParaRPr sz="2850">
              <a:latin typeface="RobotoRegular"/>
              <a:cs typeface="RobotoRegular"/>
            </a:endParaRPr>
          </a:p>
          <a:p>
            <a:pPr marL="278130" indent="-266065">
              <a:lnSpc>
                <a:spcPct val="100000"/>
              </a:lnSpc>
              <a:spcBef>
                <a:spcPts val="580"/>
              </a:spcBef>
              <a:buClr>
                <a:srgbClr val="36AECE"/>
              </a:buClr>
              <a:buChar char="•"/>
              <a:tabLst>
                <a:tab pos="278130" algn="l"/>
                <a:tab pos="278765" algn="l"/>
              </a:tabLst>
            </a:pPr>
            <a:r>
              <a:rPr sz="2850" spc="-10" dirty="0">
                <a:latin typeface="RobotoRegular"/>
                <a:cs typeface="RobotoRegular"/>
              </a:rPr>
              <a:t>Smoking</a:t>
            </a:r>
            <a:endParaRPr sz="2850">
              <a:latin typeface="RobotoRegular"/>
              <a:cs typeface="RobotoRegular"/>
            </a:endParaRPr>
          </a:p>
          <a:p>
            <a:pPr marL="278130" indent="-266065">
              <a:lnSpc>
                <a:spcPct val="100000"/>
              </a:lnSpc>
              <a:spcBef>
                <a:spcPts val="575"/>
              </a:spcBef>
              <a:buClr>
                <a:srgbClr val="36AECE"/>
              </a:buClr>
              <a:buChar char="•"/>
              <a:tabLst>
                <a:tab pos="278130" algn="l"/>
                <a:tab pos="278765" algn="l"/>
              </a:tabLst>
            </a:pPr>
            <a:r>
              <a:rPr sz="2850" spc="25" dirty="0">
                <a:latin typeface="RobotoRegular"/>
                <a:cs typeface="RobotoRegular"/>
              </a:rPr>
              <a:t>Heavy </a:t>
            </a:r>
            <a:r>
              <a:rPr sz="2850" dirty="0">
                <a:latin typeface="RobotoRegular"/>
                <a:cs typeface="RobotoRegular"/>
              </a:rPr>
              <a:t>alcohol</a:t>
            </a:r>
            <a:r>
              <a:rPr sz="2850" spc="-190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consumption</a:t>
            </a:r>
            <a:endParaRPr sz="2850">
              <a:latin typeface="RobotoRegular"/>
              <a:cs typeface="RobotoRegular"/>
            </a:endParaRPr>
          </a:p>
          <a:p>
            <a:pPr marL="278130" indent="-266065">
              <a:lnSpc>
                <a:spcPct val="100000"/>
              </a:lnSpc>
              <a:spcBef>
                <a:spcPts val="580"/>
              </a:spcBef>
              <a:buClr>
                <a:srgbClr val="36AECE"/>
              </a:buClr>
              <a:buChar char="•"/>
              <a:tabLst>
                <a:tab pos="278130" algn="l"/>
                <a:tab pos="278765" algn="l"/>
              </a:tabLst>
            </a:pPr>
            <a:r>
              <a:rPr sz="2850" spc="20" dirty="0">
                <a:latin typeface="RobotoRegular"/>
                <a:cs typeface="RobotoRegular"/>
              </a:rPr>
              <a:t>Hypertension</a:t>
            </a:r>
            <a:endParaRPr sz="2850">
              <a:latin typeface="RobotoRegular"/>
              <a:cs typeface="RobotoRegular"/>
            </a:endParaRPr>
          </a:p>
          <a:p>
            <a:pPr marL="12700" marR="5838190">
              <a:lnSpc>
                <a:spcPct val="116900"/>
              </a:lnSpc>
              <a:buClr>
                <a:srgbClr val="36AECE"/>
              </a:buClr>
              <a:buChar char="•"/>
              <a:tabLst>
                <a:tab pos="278130" algn="l"/>
                <a:tab pos="278765" algn="l"/>
              </a:tabLst>
            </a:pPr>
            <a:r>
              <a:rPr sz="2850" spc="15" dirty="0">
                <a:latin typeface="RobotoRegular"/>
                <a:cs typeface="RobotoRegular"/>
              </a:rPr>
              <a:t>Diabetes </a:t>
            </a:r>
            <a:r>
              <a:rPr sz="2850" spc="-5" dirty="0">
                <a:latin typeface="RobotoRegular"/>
                <a:cs typeface="RobotoRegular"/>
              </a:rPr>
              <a:t>mellitus </a:t>
            </a:r>
            <a:r>
              <a:rPr sz="2850" u="heavy" spc="-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850" u="heavy" spc="-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Clinical</a:t>
            </a:r>
            <a:r>
              <a:rPr sz="2850" u="heavy" spc="-16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85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manifestations</a:t>
            </a:r>
            <a:endParaRPr sz="2850">
              <a:latin typeface="RobotoRegular"/>
              <a:cs typeface="RobotoRegular"/>
            </a:endParaRPr>
          </a:p>
          <a:p>
            <a:pPr marL="278130" indent="-266065">
              <a:lnSpc>
                <a:spcPct val="100000"/>
              </a:lnSpc>
              <a:spcBef>
                <a:spcPts val="575"/>
              </a:spcBef>
              <a:buClr>
                <a:srgbClr val="36AECE"/>
              </a:buClr>
              <a:buChar char="•"/>
              <a:tabLst>
                <a:tab pos="278130" algn="l"/>
                <a:tab pos="278765" algn="l"/>
              </a:tabLst>
            </a:pPr>
            <a:r>
              <a:rPr sz="2850" spc="5" dirty="0">
                <a:latin typeface="RobotoRegular"/>
                <a:cs typeface="RobotoRegular"/>
              </a:rPr>
              <a:t>Frequency</a:t>
            </a:r>
            <a:endParaRPr sz="2850">
              <a:latin typeface="RobotoRegular"/>
              <a:cs typeface="RobotoRegular"/>
            </a:endParaRPr>
          </a:p>
          <a:p>
            <a:pPr marL="278130" indent="-266065">
              <a:lnSpc>
                <a:spcPct val="100000"/>
              </a:lnSpc>
              <a:spcBef>
                <a:spcPts val="580"/>
              </a:spcBef>
              <a:buClr>
                <a:srgbClr val="36AECE"/>
              </a:buClr>
              <a:buChar char="•"/>
              <a:tabLst>
                <a:tab pos="278130" algn="l"/>
                <a:tab pos="278765" algn="l"/>
              </a:tabLst>
            </a:pPr>
            <a:r>
              <a:rPr sz="2850" spc="15" dirty="0">
                <a:latin typeface="RobotoRegular"/>
                <a:cs typeface="RobotoRegular"/>
              </a:rPr>
              <a:t>Nocturia</a:t>
            </a:r>
            <a:endParaRPr sz="2850">
              <a:latin typeface="RobotoRegular"/>
              <a:cs typeface="RobotoRegular"/>
            </a:endParaRPr>
          </a:p>
          <a:p>
            <a:pPr marL="278130" indent="-266065">
              <a:lnSpc>
                <a:spcPct val="100000"/>
              </a:lnSpc>
              <a:spcBef>
                <a:spcPts val="580"/>
              </a:spcBef>
              <a:buClr>
                <a:srgbClr val="36AECE"/>
              </a:buClr>
              <a:buChar char="•"/>
              <a:tabLst>
                <a:tab pos="278130" algn="l"/>
                <a:tab pos="278765" algn="l"/>
              </a:tabLst>
            </a:pPr>
            <a:r>
              <a:rPr sz="2850" spc="20" dirty="0">
                <a:latin typeface="RobotoRegular"/>
                <a:cs typeface="RobotoRegular"/>
              </a:rPr>
              <a:t>Urgency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874" y="7079542"/>
            <a:ext cx="5472430" cy="462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03530" indent="-266065">
              <a:lnSpc>
                <a:spcPct val="100000"/>
              </a:lnSpc>
              <a:spcBef>
                <a:spcPts val="115"/>
              </a:spcBef>
              <a:buClr>
                <a:srgbClr val="36AECE"/>
              </a:buClr>
              <a:buChar char="•"/>
              <a:tabLst>
                <a:tab pos="303530" algn="l"/>
                <a:tab pos="304165" algn="l"/>
              </a:tabLst>
            </a:pPr>
            <a:r>
              <a:rPr sz="2850" spc="55" dirty="0">
                <a:latin typeface="RobotoRegular"/>
                <a:cs typeface="RobotoRegular"/>
              </a:rPr>
              <a:t>H</a:t>
            </a:r>
            <a:r>
              <a:rPr sz="2850" spc="25" dirty="0">
                <a:latin typeface="RobotoRegular"/>
                <a:cs typeface="RobotoRegular"/>
              </a:rPr>
              <a:t>e</a:t>
            </a:r>
            <a:r>
              <a:rPr sz="2850" spc="-45" dirty="0">
                <a:latin typeface="RobotoRegular"/>
                <a:cs typeface="RobotoRegular"/>
              </a:rPr>
              <a:t>s</a:t>
            </a:r>
            <a:r>
              <a:rPr sz="2850" spc="-35" dirty="0">
                <a:latin typeface="RobotoRegular"/>
                <a:cs typeface="RobotoRegular"/>
              </a:rPr>
              <a:t>i</a:t>
            </a:r>
            <a:r>
              <a:rPr sz="2850" spc="55" dirty="0">
                <a:latin typeface="RobotoRegular"/>
                <a:cs typeface="RobotoRegular"/>
              </a:rPr>
              <a:t>t</a:t>
            </a:r>
            <a:r>
              <a:rPr sz="2850" spc="-15" dirty="0">
                <a:latin typeface="RobotoRegular"/>
                <a:cs typeface="RobotoRegular"/>
              </a:rPr>
              <a:t>a</a:t>
            </a:r>
            <a:r>
              <a:rPr sz="2850" spc="-35" dirty="0">
                <a:latin typeface="RobotoRegular"/>
                <a:cs typeface="RobotoRegular"/>
              </a:rPr>
              <a:t>n</a:t>
            </a:r>
            <a:r>
              <a:rPr sz="2850" spc="45" dirty="0">
                <a:latin typeface="RobotoRegular"/>
                <a:cs typeface="RobotoRegular"/>
              </a:rPr>
              <a:t>c</a:t>
            </a:r>
            <a:r>
              <a:rPr sz="2850" spc="5" dirty="0">
                <a:latin typeface="RobotoRegular"/>
                <a:cs typeface="RobotoRegular"/>
              </a:rPr>
              <a:t>y</a:t>
            </a:r>
            <a:r>
              <a:rPr sz="2850" spc="-80" dirty="0">
                <a:latin typeface="RobotoRegular"/>
                <a:cs typeface="RobotoRegular"/>
              </a:rPr>
              <a:t> </a:t>
            </a:r>
            <a:r>
              <a:rPr sz="2850" spc="-35" dirty="0">
                <a:latin typeface="RobotoRegular"/>
                <a:cs typeface="RobotoRegular"/>
              </a:rPr>
              <a:t>i</a:t>
            </a:r>
            <a:r>
              <a:rPr sz="2850" spc="5" dirty="0">
                <a:latin typeface="RobotoRegular"/>
                <a:cs typeface="RobotoRegular"/>
              </a:rPr>
              <a:t>n</a:t>
            </a:r>
            <a:r>
              <a:rPr sz="2850" spc="-85" dirty="0">
                <a:latin typeface="RobotoRegular"/>
                <a:cs typeface="RobotoRegular"/>
              </a:rPr>
              <a:t> </a:t>
            </a:r>
            <a:r>
              <a:rPr sz="2850" spc="-45" dirty="0">
                <a:latin typeface="RobotoRegular"/>
                <a:cs typeface="RobotoRegular"/>
              </a:rPr>
              <a:t>s</a:t>
            </a:r>
            <a:r>
              <a:rPr sz="2850" spc="55" dirty="0">
                <a:latin typeface="RobotoRegular"/>
                <a:cs typeface="RobotoRegular"/>
              </a:rPr>
              <a:t>t</a:t>
            </a:r>
            <a:r>
              <a:rPr sz="2850" spc="-15" dirty="0">
                <a:latin typeface="RobotoRegular"/>
                <a:cs typeface="RobotoRegular"/>
              </a:rPr>
              <a:t>a</a:t>
            </a:r>
            <a:r>
              <a:rPr sz="2850" spc="135" dirty="0">
                <a:latin typeface="RobotoRegular"/>
                <a:cs typeface="RobotoRegular"/>
              </a:rPr>
              <a:t>r</a:t>
            </a:r>
            <a:r>
              <a:rPr sz="2850" spc="55" dirty="0">
                <a:latin typeface="RobotoRegular"/>
                <a:cs typeface="RobotoRegular"/>
              </a:rPr>
              <a:t>t</a:t>
            </a:r>
            <a:r>
              <a:rPr sz="2850" spc="-35" dirty="0">
                <a:latin typeface="RobotoRegular"/>
                <a:cs typeface="RobotoRegular"/>
              </a:rPr>
              <a:t>in</a:t>
            </a:r>
            <a:r>
              <a:rPr sz="2850" spc="5" dirty="0">
                <a:latin typeface="RobotoRegular"/>
                <a:cs typeface="RobotoRegular"/>
              </a:rPr>
              <a:t>g</a:t>
            </a:r>
            <a:r>
              <a:rPr sz="2850" spc="-5" dirty="0">
                <a:latin typeface="RobotoRegular"/>
                <a:cs typeface="RobotoRegular"/>
              </a:rPr>
              <a:t> </a:t>
            </a:r>
            <a:r>
              <a:rPr sz="2850" spc="-35" dirty="0">
                <a:latin typeface="RobotoRegular"/>
                <a:cs typeface="RobotoRegular"/>
              </a:rPr>
              <a:t>u</a:t>
            </a:r>
            <a:r>
              <a:rPr sz="2850" spc="25" dirty="0">
                <a:latin typeface="RobotoRegular"/>
                <a:cs typeface="RobotoRegular"/>
              </a:rPr>
              <a:t>r</a:t>
            </a:r>
            <a:r>
              <a:rPr sz="2850" spc="-35" dirty="0">
                <a:latin typeface="RobotoRegular"/>
                <a:cs typeface="RobotoRegular"/>
              </a:rPr>
              <a:t>in</a:t>
            </a:r>
            <a:r>
              <a:rPr sz="2850" spc="-325" dirty="0">
                <a:latin typeface="RobotoRegular"/>
                <a:cs typeface="RobotoRegular"/>
              </a:rPr>
              <a:t>e</a:t>
            </a:r>
            <a:r>
              <a:rPr sz="1950" spc="-67" baseline="66239" dirty="0">
                <a:solidFill>
                  <a:srgbClr val="888888"/>
                </a:solidFill>
                <a:latin typeface="RobotoRegular"/>
                <a:cs typeface="RobotoRegular"/>
              </a:rPr>
              <a:t>B</a:t>
            </a:r>
            <a:r>
              <a:rPr sz="1950" spc="-22" baseline="66239" dirty="0">
                <a:solidFill>
                  <a:srgbClr val="888888"/>
                </a:solidFill>
                <a:latin typeface="RobotoRegular"/>
                <a:cs typeface="RobotoRegular"/>
              </a:rPr>
              <a:t>O</a:t>
            </a:r>
            <a:r>
              <a:rPr sz="1950" spc="89" baseline="66239" dirty="0">
                <a:solidFill>
                  <a:srgbClr val="888888"/>
                </a:solidFill>
                <a:latin typeface="RobotoRegular"/>
                <a:cs typeface="RobotoRegular"/>
              </a:rPr>
              <a:t>NN</a:t>
            </a:r>
            <a:r>
              <a:rPr sz="1950" spc="-37" baseline="66239" dirty="0">
                <a:solidFill>
                  <a:srgbClr val="888888"/>
                </a:solidFill>
                <a:latin typeface="RobotoRegular"/>
                <a:cs typeface="RobotoRegular"/>
              </a:rPr>
              <a:t>I</a:t>
            </a:r>
            <a:r>
              <a:rPr sz="1950" spc="15" baseline="66239" dirty="0">
                <a:solidFill>
                  <a:srgbClr val="888888"/>
                </a:solidFill>
                <a:latin typeface="RobotoRegular"/>
                <a:cs typeface="RobotoRegular"/>
              </a:rPr>
              <a:t>E</a:t>
            </a:r>
            <a:r>
              <a:rPr sz="1950" spc="37" baseline="66239" dirty="0">
                <a:solidFill>
                  <a:srgbClr val="888888"/>
                </a:solidFill>
                <a:latin typeface="RobotoRegular"/>
                <a:cs typeface="RobotoRegular"/>
              </a:rPr>
              <a:t> </a:t>
            </a:r>
            <a:r>
              <a:rPr sz="1950" spc="-22" baseline="66239" dirty="0">
                <a:solidFill>
                  <a:srgbClr val="888888"/>
                </a:solidFill>
                <a:latin typeface="RobotoRegular"/>
                <a:cs typeface="RobotoRegular"/>
              </a:rPr>
              <a:t>.</a:t>
            </a:r>
            <a:r>
              <a:rPr sz="1950" spc="-60" baseline="66239" dirty="0">
                <a:solidFill>
                  <a:srgbClr val="888888"/>
                </a:solidFill>
                <a:latin typeface="RobotoRegular"/>
                <a:cs typeface="RobotoRegular"/>
              </a:rPr>
              <a:t>M</a:t>
            </a:r>
            <a:r>
              <a:rPr sz="1950" spc="-22" baseline="66239" dirty="0">
                <a:solidFill>
                  <a:srgbClr val="888888"/>
                </a:solidFill>
                <a:latin typeface="RobotoRegular"/>
                <a:cs typeface="RobotoRegular"/>
              </a:rPr>
              <a:t>.</a:t>
            </a:r>
            <a:r>
              <a:rPr sz="1950" spc="15" baseline="66239" dirty="0">
                <a:solidFill>
                  <a:srgbClr val="888888"/>
                </a:solidFill>
                <a:latin typeface="RobotoRegular"/>
                <a:cs typeface="RobotoRegular"/>
              </a:rPr>
              <a:t>C</a:t>
            </a:r>
            <a:endParaRPr sz="1950" baseline="66239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79561" y="7080264"/>
            <a:ext cx="316230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35" dirty="0">
                <a:solidFill>
                  <a:srgbClr val="888888"/>
                </a:solidFill>
                <a:latin typeface="RobotoRegular"/>
                <a:cs typeface="RobotoRegular"/>
              </a:rPr>
              <a:t>25</a:t>
            </a:r>
            <a:r>
              <a:rPr sz="1300" spc="10" dirty="0">
                <a:solidFill>
                  <a:srgbClr val="888888"/>
                </a:solidFill>
                <a:latin typeface="RobotoRegular"/>
                <a:cs typeface="RobotoRegular"/>
              </a:rPr>
              <a:t>7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86" y="0"/>
            <a:ext cx="9488805" cy="716216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840"/>
              </a:spcBef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Abdominal </a:t>
            </a:r>
            <a:r>
              <a:rPr sz="3050" spc="-25" dirty="0">
                <a:latin typeface="RobotoRegular"/>
                <a:cs typeface="RobotoRegular"/>
              </a:rPr>
              <a:t>straining </a:t>
            </a:r>
            <a:r>
              <a:rPr sz="3050" spc="15" dirty="0">
                <a:latin typeface="RobotoRegular"/>
                <a:cs typeface="RobotoRegular"/>
              </a:rPr>
              <a:t>with</a:t>
            </a:r>
            <a:r>
              <a:rPr sz="3050" spc="55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urination</a:t>
            </a:r>
            <a:endParaRPr sz="3050">
              <a:latin typeface="RobotoRegular"/>
              <a:cs typeface="RobotoRegular"/>
            </a:endParaRPr>
          </a:p>
          <a:p>
            <a:pPr marL="264160" marR="718185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20" dirty="0">
                <a:latin typeface="RobotoRegular"/>
                <a:cs typeface="RobotoRegular"/>
              </a:rPr>
              <a:t>A </a:t>
            </a:r>
            <a:r>
              <a:rPr sz="3050" spc="10" dirty="0">
                <a:latin typeface="RobotoRegular"/>
                <a:cs typeface="RobotoRegular"/>
              </a:rPr>
              <a:t>decrease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25" dirty="0">
                <a:latin typeface="RobotoRegular"/>
                <a:cs typeface="RobotoRegular"/>
              </a:rPr>
              <a:t>volume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15" dirty="0">
                <a:latin typeface="RobotoRegular"/>
                <a:cs typeface="RobotoRegular"/>
              </a:rPr>
              <a:t>force 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20" dirty="0">
                <a:latin typeface="RobotoRegular"/>
                <a:cs typeface="RobotoRegular"/>
              </a:rPr>
              <a:t>urinary  </a:t>
            </a:r>
            <a:r>
              <a:rPr sz="3050" dirty="0">
                <a:latin typeface="RobotoRegular"/>
                <a:cs typeface="RobotoRegular"/>
              </a:rPr>
              <a:t>stream.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690"/>
              </a:spcBef>
              <a:buChar char="•"/>
              <a:tabLst>
                <a:tab pos="264795" algn="l"/>
              </a:tabLst>
            </a:pPr>
            <a:r>
              <a:rPr sz="3050" dirty="0">
                <a:latin typeface="RobotoRegular"/>
                <a:cs typeface="RobotoRegular"/>
              </a:rPr>
              <a:t>Interruption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20" dirty="0">
                <a:latin typeface="RobotoRegular"/>
                <a:cs typeface="RobotoRegular"/>
              </a:rPr>
              <a:t>urinary</a:t>
            </a:r>
            <a:r>
              <a:rPr sz="3050" spc="15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stream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Dribbling </a:t>
            </a:r>
            <a:r>
              <a:rPr sz="3050" spc="20" dirty="0">
                <a:latin typeface="RobotoRegular"/>
                <a:cs typeface="RobotoRegular"/>
              </a:rPr>
              <a:t>– </a:t>
            </a:r>
            <a:r>
              <a:rPr sz="3050" spc="-15" dirty="0">
                <a:latin typeface="RobotoRegular"/>
                <a:cs typeface="RobotoRegular"/>
              </a:rPr>
              <a:t>urine </a:t>
            </a:r>
            <a:r>
              <a:rPr sz="3050" spc="25" dirty="0">
                <a:latin typeface="RobotoRegular"/>
                <a:cs typeface="RobotoRegular"/>
              </a:rPr>
              <a:t>dribbles </a:t>
            </a:r>
            <a:r>
              <a:rPr sz="3050" dirty="0">
                <a:latin typeface="RobotoRegular"/>
                <a:cs typeface="RobotoRegular"/>
              </a:rPr>
              <a:t>out </a:t>
            </a:r>
            <a:r>
              <a:rPr sz="3050" spc="10" dirty="0">
                <a:latin typeface="RobotoRegular"/>
                <a:cs typeface="RobotoRegular"/>
              </a:rPr>
              <a:t>after</a:t>
            </a:r>
            <a:r>
              <a:rPr sz="3050" spc="-75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urination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20" dirty="0">
                <a:latin typeface="RobotoRegular"/>
                <a:cs typeface="RobotoRegular"/>
              </a:rPr>
              <a:t>A </a:t>
            </a:r>
            <a:r>
              <a:rPr sz="3050" spc="-5" dirty="0">
                <a:latin typeface="RobotoRegular"/>
                <a:cs typeface="RobotoRegular"/>
              </a:rPr>
              <a:t>sensation </a:t>
            </a:r>
            <a:r>
              <a:rPr sz="3050" spc="-10" dirty="0">
                <a:latin typeface="RobotoRegular"/>
                <a:cs typeface="RobotoRegular"/>
              </a:rPr>
              <a:t>that the </a:t>
            </a:r>
            <a:r>
              <a:rPr sz="3050" spc="25" dirty="0">
                <a:latin typeface="RobotoRegular"/>
                <a:cs typeface="RobotoRegular"/>
              </a:rPr>
              <a:t>bladder </a:t>
            </a:r>
            <a:r>
              <a:rPr sz="3050" spc="-10" dirty="0">
                <a:latin typeface="RobotoRegular"/>
                <a:cs typeface="RobotoRegular"/>
              </a:rPr>
              <a:t>has </a:t>
            </a:r>
            <a:r>
              <a:rPr sz="3050" spc="-5" dirty="0">
                <a:latin typeface="RobotoRegular"/>
                <a:cs typeface="RobotoRegular"/>
              </a:rPr>
              <a:t>not </a:t>
            </a:r>
            <a:r>
              <a:rPr sz="3050" spc="35" dirty="0">
                <a:latin typeface="RobotoRegular"/>
                <a:cs typeface="RobotoRegular"/>
              </a:rPr>
              <a:t>been</a:t>
            </a:r>
            <a:r>
              <a:rPr sz="3050" spc="-100" dirty="0">
                <a:latin typeface="RobotoRegular"/>
                <a:cs typeface="RobotoRegular"/>
              </a:rPr>
              <a:t> </a:t>
            </a:r>
            <a:r>
              <a:rPr sz="3050" spc="30" dirty="0">
                <a:latin typeface="RobotoRegular"/>
                <a:cs typeface="RobotoRegular"/>
              </a:rPr>
              <a:t>completely  emptied</a:t>
            </a:r>
            <a:endParaRPr sz="3050">
              <a:latin typeface="RobotoRegular"/>
              <a:cs typeface="RobotoRegular"/>
            </a:endParaRPr>
          </a:p>
          <a:p>
            <a:pPr marL="264160" marR="387985" indent="-252095">
              <a:lnSpc>
                <a:spcPts val="3310"/>
              </a:lnSpc>
              <a:spcBef>
                <a:spcPts val="1095"/>
              </a:spcBef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Acute </a:t>
            </a:r>
            <a:r>
              <a:rPr sz="3050" spc="-20" dirty="0">
                <a:latin typeface="RobotoRegular"/>
                <a:cs typeface="RobotoRegular"/>
              </a:rPr>
              <a:t>urinary </a:t>
            </a:r>
            <a:r>
              <a:rPr sz="3050" dirty="0">
                <a:latin typeface="RobotoRegular"/>
                <a:cs typeface="RobotoRegular"/>
              </a:rPr>
              <a:t>retention( </a:t>
            </a:r>
            <a:r>
              <a:rPr sz="3050" spc="10" dirty="0">
                <a:latin typeface="RobotoRegular"/>
                <a:cs typeface="RobotoRegular"/>
              </a:rPr>
              <a:t>greater </a:t>
            </a:r>
            <a:r>
              <a:rPr sz="3050" spc="-10" dirty="0">
                <a:latin typeface="RobotoRegular"/>
                <a:cs typeface="RobotoRegular"/>
              </a:rPr>
              <a:t>than </a:t>
            </a:r>
            <a:r>
              <a:rPr sz="3050" spc="40" dirty="0">
                <a:latin typeface="RobotoRegular"/>
                <a:cs typeface="RobotoRegular"/>
              </a:rPr>
              <a:t>60mls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5" dirty="0">
                <a:latin typeface="RobotoRegular"/>
                <a:cs typeface="RobotoRegular"/>
              </a:rPr>
              <a:t>urine  </a:t>
            </a:r>
            <a:r>
              <a:rPr sz="3050" spc="5" dirty="0">
                <a:latin typeface="RobotoRegular"/>
                <a:cs typeface="RobotoRegular"/>
              </a:rPr>
              <a:t>remaining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bladder)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690"/>
              </a:spcBef>
              <a:buChar char="•"/>
              <a:tabLst>
                <a:tab pos="264795" algn="l"/>
              </a:tabLst>
            </a:pPr>
            <a:r>
              <a:rPr sz="3050" spc="-5" dirty="0">
                <a:latin typeface="RobotoRegular"/>
                <a:cs typeface="RobotoRegular"/>
              </a:rPr>
              <a:t>Recurrent</a:t>
            </a:r>
            <a:r>
              <a:rPr sz="3050" spc="-10" dirty="0">
                <a:latin typeface="RobotoRegular"/>
                <a:cs typeface="RobotoRegular"/>
              </a:rPr>
              <a:t> UTI’s</a:t>
            </a:r>
            <a:endParaRPr sz="3050">
              <a:latin typeface="RobotoRegular"/>
              <a:cs typeface="RobotoRegular"/>
            </a:endParaRPr>
          </a:p>
          <a:p>
            <a:pPr marL="264160" marR="32639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20" dirty="0">
                <a:latin typeface="RobotoRegular"/>
                <a:cs typeface="RobotoRegular"/>
              </a:rPr>
              <a:t>Azotemia &amp; </a:t>
            </a:r>
            <a:r>
              <a:rPr sz="3050" spc="-10" dirty="0">
                <a:latin typeface="RobotoRegular"/>
                <a:cs typeface="RobotoRegular"/>
              </a:rPr>
              <a:t>renal </a:t>
            </a:r>
            <a:r>
              <a:rPr sz="3050" spc="5" dirty="0">
                <a:latin typeface="RobotoRegular"/>
                <a:cs typeface="RobotoRegular"/>
              </a:rPr>
              <a:t>failure </a:t>
            </a:r>
            <a:r>
              <a:rPr sz="3050" spc="10" dirty="0">
                <a:latin typeface="RobotoRegular"/>
                <a:cs typeface="RobotoRegular"/>
              </a:rPr>
              <a:t>occurs </a:t>
            </a:r>
            <a:r>
              <a:rPr sz="3050" spc="15" dirty="0">
                <a:latin typeface="RobotoRegular"/>
                <a:cs typeface="RobotoRegular"/>
              </a:rPr>
              <a:t>with </a:t>
            </a:r>
            <a:r>
              <a:rPr sz="3050" dirty="0">
                <a:latin typeface="RobotoRegular"/>
                <a:cs typeface="RobotoRegular"/>
              </a:rPr>
              <a:t>chronic </a:t>
            </a:r>
            <a:r>
              <a:rPr sz="3050" spc="-20" dirty="0">
                <a:latin typeface="RobotoRegular"/>
                <a:cs typeface="RobotoRegular"/>
              </a:rPr>
              <a:t>urinary  </a:t>
            </a:r>
            <a:r>
              <a:rPr sz="3050" spc="5" dirty="0">
                <a:latin typeface="RobotoRegular"/>
                <a:cs typeface="RobotoRegular"/>
              </a:rPr>
              <a:t>retention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spc="5" dirty="0">
                <a:latin typeface="RobotoRegular"/>
                <a:cs typeface="RobotoRegular"/>
              </a:rPr>
              <a:t>large </a:t>
            </a:r>
            <a:r>
              <a:rPr sz="3050" dirty="0">
                <a:latin typeface="RobotoRegular"/>
                <a:cs typeface="RobotoRegular"/>
              </a:rPr>
              <a:t>residual</a:t>
            </a:r>
            <a:r>
              <a:rPr sz="3050" spc="-4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volumes.</a:t>
            </a:r>
            <a:endParaRPr sz="3050">
              <a:latin typeface="RobotoRegular"/>
              <a:cs typeface="RobotoRegular"/>
            </a:endParaRPr>
          </a:p>
          <a:p>
            <a:pPr marL="264160" marR="393065" indent="-252095">
              <a:lnSpc>
                <a:spcPts val="3310"/>
              </a:lnSpc>
              <a:spcBef>
                <a:spcPts val="1090"/>
              </a:spcBef>
              <a:buChar char="•"/>
              <a:tabLst>
                <a:tab pos="264795" algn="l"/>
              </a:tabLst>
            </a:pPr>
            <a:r>
              <a:rPr sz="3050" spc="-5" dirty="0">
                <a:latin typeface="RobotoRegular"/>
                <a:cs typeface="RobotoRegular"/>
              </a:rPr>
              <a:t>Generalised </a:t>
            </a:r>
            <a:r>
              <a:rPr sz="3050" spc="20" dirty="0">
                <a:latin typeface="RobotoRegular"/>
                <a:cs typeface="RobotoRegular"/>
              </a:rPr>
              <a:t>symptoms – </a:t>
            </a:r>
            <a:r>
              <a:rPr sz="3050" spc="10" dirty="0">
                <a:latin typeface="RobotoRegular"/>
                <a:cs typeface="RobotoRegular"/>
              </a:rPr>
              <a:t>fatigue, </a:t>
            </a:r>
            <a:r>
              <a:rPr sz="3050" dirty="0">
                <a:latin typeface="RobotoRegular"/>
                <a:cs typeface="RobotoRegular"/>
              </a:rPr>
              <a:t>anorexia, </a:t>
            </a:r>
            <a:r>
              <a:rPr sz="3050" spc="-15" dirty="0">
                <a:latin typeface="RobotoRegular"/>
                <a:cs typeface="RobotoRegular"/>
              </a:rPr>
              <a:t>nausea,  </a:t>
            </a:r>
            <a:r>
              <a:rPr sz="3050" spc="25" dirty="0">
                <a:latin typeface="RobotoRegular"/>
                <a:cs typeface="RobotoRegular"/>
              </a:rPr>
              <a:t>vomiting, </a:t>
            </a:r>
            <a:r>
              <a:rPr sz="3050" spc="10" dirty="0">
                <a:latin typeface="RobotoRegular"/>
                <a:cs typeface="RobotoRegular"/>
              </a:rPr>
              <a:t>epigastric</a:t>
            </a:r>
            <a:r>
              <a:rPr sz="3050" spc="90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discomfort.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39426" y="7092399"/>
            <a:ext cx="1002665" cy="2222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spc="5" dirty="0">
                <a:solidFill>
                  <a:srgbClr val="888888"/>
                </a:solidFill>
                <a:latin typeface="RobotoRegular"/>
                <a:cs typeface="RobotoRegular"/>
              </a:rPr>
              <a:t>BONNIE</a:t>
            </a:r>
            <a:r>
              <a:rPr sz="1300" spc="-20" dirty="0">
                <a:solidFill>
                  <a:srgbClr val="888888"/>
                </a:solidFill>
                <a:latin typeface="RobotoRegular"/>
                <a:cs typeface="RobotoRegular"/>
              </a:rPr>
              <a:t> 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.M.C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259</a:t>
            </a:fld>
            <a:endParaRPr spc="1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5" y="703175"/>
            <a:ext cx="599567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/>
              <a:t>Physical</a:t>
            </a:r>
            <a:r>
              <a:rPr dirty="0"/>
              <a:t> assessment.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8752" y="2023636"/>
            <a:ext cx="8655050" cy="420433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51460" indent="-252095">
              <a:lnSpc>
                <a:spcPct val="100000"/>
              </a:lnSpc>
              <a:spcBef>
                <a:spcPts val="840"/>
              </a:spcBef>
              <a:buChar char="•"/>
              <a:tabLst>
                <a:tab pos="252095" algn="l"/>
              </a:tabLst>
            </a:pPr>
            <a:r>
              <a:rPr sz="3050" spc="10" dirty="0">
                <a:latin typeface="RobotoRegular"/>
                <a:cs typeface="RobotoRegular"/>
              </a:rPr>
              <a:t>Inspection:</a:t>
            </a:r>
            <a:endParaRPr sz="3050">
              <a:latin typeface="RobotoRegular"/>
              <a:cs typeface="RobotoRegular"/>
            </a:endParaRPr>
          </a:p>
          <a:p>
            <a:pPr marL="25146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52095" algn="l"/>
              </a:tabLst>
            </a:pPr>
            <a:r>
              <a:rPr sz="3050" spc="15" dirty="0">
                <a:latin typeface="RobotoRegular"/>
                <a:cs typeface="RobotoRegular"/>
              </a:rPr>
              <a:t>Head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0" dirty="0">
                <a:latin typeface="RobotoRegular"/>
                <a:cs typeface="RobotoRegular"/>
              </a:rPr>
              <a:t>toe. </a:t>
            </a:r>
            <a:r>
              <a:rPr sz="3050" spc="15" dirty="0">
                <a:latin typeface="RobotoRegular"/>
                <a:cs typeface="RobotoRegular"/>
              </a:rPr>
              <a:t>Detect </a:t>
            </a:r>
            <a:r>
              <a:rPr sz="3050" spc="10" dirty="0">
                <a:latin typeface="RobotoRegular"/>
                <a:cs typeface="RobotoRegular"/>
              </a:rPr>
              <a:t>changes </a:t>
            </a:r>
            <a:r>
              <a:rPr sz="3050" spc="20" dirty="0">
                <a:latin typeface="RobotoRegular"/>
                <a:cs typeface="RobotoRegular"/>
              </a:rPr>
              <a:t>e g </a:t>
            </a:r>
            <a:r>
              <a:rPr sz="3050" dirty="0">
                <a:latin typeface="RobotoRegular"/>
                <a:cs typeface="RobotoRegular"/>
              </a:rPr>
              <a:t>puﬃness, </a:t>
            </a:r>
            <a:r>
              <a:rPr sz="3050" spc="20" dirty="0">
                <a:latin typeface="RobotoRegular"/>
                <a:cs typeface="RobotoRegular"/>
              </a:rPr>
              <a:t>pallor  </a:t>
            </a:r>
            <a:r>
              <a:rPr sz="3050" spc="5" dirty="0">
                <a:latin typeface="RobotoRegular"/>
                <a:cs typeface="RobotoRegular"/>
              </a:rPr>
              <a:t>due to</a:t>
            </a:r>
            <a:r>
              <a:rPr sz="3050" spc="3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anaemia.</a:t>
            </a:r>
            <a:endParaRPr sz="3050">
              <a:latin typeface="RobotoRegular"/>
              <a:cs typeface="RobotoRegular"/>
            </a:endParaRPr>
          </a:p>
          <a:p>
            <a:pPr marL="251460" indent="-252095">
              <a:lnSpc>
                <a:spcPct val="100000"/>
              </a:lnSpc>
              <a:spcBef>
                <a:spcPts val="690"/>
              </a:spcBef>
              <a:buChar char="•"/>
              <a:tabLst>
                <a:tab pos="252095" algn="l"/>
              </a:tabLst>
            </a:pPr>
            <a:r>
              <a:rPr sz="3050" spc="35" dirty="0">
                <a:latin typeface="RobotoRegular"/>
                <a:cs typeface="RobotoRegular"/>
              </a:rPr>
              <a:t>Edema </a:t>
            </a:r>
            <a:r>
              <a:rPr sz="3050" spc="5" dirty="0">
                <a:latin typeface="RobotoRegular"/>
                <a:cs typeface="RobotoRegular"/>
              </a:rPr>
              <a:t>due to </a:t>
            </a:r>
            <a:r>
              <a:rPr sz="3050" spc="15" dirty="0">
                <a:latin typeface="RobotoRegular"/>
                <a:cs typeface="RobotoRegular"/>
              </a:rPr>
              <a:t>accumulation of</a:t>
            </a:r>
            <a:r>
              <a:rPr sz="3050" spc="-2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ﬂuid.</a:t>
            </a:r>
            <a:endParaRPr sz="3050">
              <a:latin typeface="RobotoRegular"/>
              <a:cs typeface="RobotoRegular"/>
            </a:endParaRPr>
          </a:p>
          <a:p>
            <a:pPr marL="349250" indent="-349885">
              <a:lnSpc>
                <a:spcPct val="100000"/>
              </a:lnSpc>
              <a:spcBef>
                <a:spcPts val="745"/>
              </a:spcBef>
              <a:buChar char="•"/>
              <a:tabLst>
                <a:tab pos="349250" algn="l"/>
                <a:tab pos="349885" algn="l"/>
              </a:tabLst>
            </a:pPr>
            <a:r>
              <a:rPr sz="3050" dirty="0">
                <a:latin typeface="RobotoRegular"/>
                <a:cs typeface="RobotoRegular"/>
              </a:rPr>
              <a:t>skin </a:t>
            </a:r>
            <a:r>
              <a:rPr sz="3050" spc="15" dirty="0">
                <a:latin typeface="RobotoRegular"/>
                <a:cs typeface="RobotoRegular"/>
              </a:rPr>
              <a:t>excoriation </a:t>
            </a:r>
            <a:r>
              <a:rPr sz="3050" spc="5" dirty="0">
                <a:latin typeface="RobotoRegular"/>
                <a:cs typeface="RobotoRegular"/>
              </a:rPr>
              <a:t>due to </a:t>
            </a:r>
            <a:r>
              <a:rPr sz="3050" spc="10" dirty="0">
                <a:latin typeface="RobotoRegular"/>
                <a:cs typeface="RobotoRegular"/>
              </a:rPr>
              <a:t>uremic</a:t>
            </a:r>
            <a:r>
              <a:rPr sz="3050" spc="-10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crystals</a:t>
            </a:r>
            <a:endParaRPr sz="3050">
              <a:latin typeface="RobotoRegular"/>
              <a:cs typeface="RobotoRegular"/>
            </a:endParaRPr>
          </a:p>
          <a:p>
            <a:pPr marL="251460" marR="135382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52095" algn="l"/>
              </a:tabLst>
            </a:pPr>
            <a:r>
              <a:rPr sz="3050" spc="-10" dirty="0">
                <a:latin typeface="RobotoRegular"/>
                <a:cs typeface="RobotoRegular"/>
              </a:rPr>
              <a:t>Assess </a:t>
            </a:r>
            <a:r>
              <a:rPr sz="3050" spc="10" dirty="0">
                <a:latin typeface="RobotoRegular"/>
                <a:cs typeface="RobotoRegular"/>
              </a:rPr>
              <a:t>changes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30" dirty="0">
                <a:latin typeface="RobotoRegular"/>
                <a:cs typeface="RobotoRegular"/>
              </a:rPr>
              <a:t>body </a:t>
            </a:r>
            <a:r>
              <a:rPr sz="3050" spc="20" dirty="0">
                <a:latin typeface="RobotoRegular"/>
                <a:cs typeface="RobotoRegular"/>
              </a:rPr>
              <a:t>weight –</a:t>
            </a:r>
            <a:r>
              <a:rPr sz="3050" spc="-29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weight  </a:t>
            </a:r>
            <a:r>
              <a:rPr sz="3050" spc="5" dirty="0">
                <a:latin typeface="RobotoRegular"/>
                <a:cs typeface="RobotoRegular"/>
              </a:rPr>
              <a:t>increases due to </a:t>
            </a:r>
            <a:r>
              <a:rPr sz="3050" spc="40" dirty="0">
                <a:latin typeface="RobotoRegular"/>
                <a:cs typeface="RobotoRegular"/>
              </a:rPr>
              <a:t>edema </a:t>
            </a:r>
            <a:r>
              <a:rPr sz="3050" spc="10" dirty="0">
                <a:latin typeface="RobotoRegular"/>
                <a:cs typeface="RobotoRegular"/>
              </a:rPr>
              <a:t>water</a:t>
            </a:r>
            <a:r>
              <a:rPr sz="3050" spc="-13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retention</a:t>
            </a:r>
            <a:endParaRPr sz="30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r>
              <a:rPr sz="3050" spc="10" dirty="0">
                <a:latin typeface="RobotoRegular"/>
                <a:cs typeface="RobotoRegular"/>
              </a:rPr>
              <a:t>•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261" y="0"/>
            <a:ext cx="9726930" cy="706247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650" u="heavy" spc="-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Differential</a:t>
            </a:r>
            <a:r>
              <a:rPr sz="2650" u="heavy" spc="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650" u="heavy" spc="-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diagnosis:</a:t>
            </a:r>
            <a:endParaRPr sz="2650">
              <a:latin typeface="RobotoRegular"/>
              <a:cs typeface="RobotoRegular"/>
            </a:endParaRPr>
          </a:p>
          <a:p>
            <a:pPr marL="250190" indent="-238125">
              <a:lnSpc>
                <a:spcPct val="100000"/>
              </a:lnSpc>
              <a:spcBef>
                <a:spcPts val="520"/>
              </a:spcBef>
              <a:buClr>
                <a:srgbClr val="36AECE"/>
              </a:buClr>
              <a:buChar char="•"/>
              <a:tabLst>
                <a:tab pos="250825" algn="l"/>
              </a:tabLst>
            </a:pPr>
            <a:r>
              <a:rPr sz="2650" dirty="0">
                <a:latin typeface="RobotoRegular"/>
                <a:cs typeface="RobotoRegular"/>
              </a:rPr>
              <a:t>Urethral</a:t>
            </a:r>
            <a:r>
              <a:rPr sz="2650" spc="15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stricture</a:t>
            </a:r>
            <a:endParaRPr sz="2650">
              <a:latin typeface="RobotoRegular"/>
              <a:cs typeface="RobotoRegular"/>
            </a:endParaRPr>
          </a:p>
          <a:p>
            <a:pPr marL="250190" indent="-238125">
              <a:lnSpc>
                <a:spcPct val="100000"/>
              </a:lnSpc>
              <a:spcBef>
                <a:spcPts val="515"/>
              </a:spcBef>
              <a:buClr>
                <a:srgbClr val="36AECE"/>
              </a:buClr>
              <a:buChar char="•"/>
              <a:tabLst>
                <a:tab pos="250825" algn="l"/>
              </a:tabLst>
            </a:pPr>
            <a:r>
              <a:rPr sz="2650" spc="-10" dirty="0">
                <a:latin typeface="RobotoRegular"/>
                <a:cs typeface="RobotoRegular"/>
              </a:rPr>
              <a:t>Prostate</a:t>
            </a:r>
            <a:r>
              <a:rPr sz="2650" spc="30" dirty="0">
                <a:latin typeface="RobotoRegular"/>
                <a:cs typeface="RobotoRegular"/>
              </a:rPr>
              <a:t> </a:t>
            </a:r>
            <a:r>
              <a:rPr sz="2650" spc="10" dirty="0">
                <a:latin typeface="RobotoRegular"/>
                <a:cs typeface="RobotoRegular"/>
              </a:rPr>
              <a:t>cancer</a:t>
            </a:r>
            <a:endParaRPr sz="2650">
              <a:latin typeface="RobotoRegular"/>
              <a:cs typeface="RobotoRegular"/>
            </a:endParaRPr>
          </a:p>
          <a:p>
            <a:pPr marL="250190" indent="-238125">
              <a:lnSpc>
                <a:spcPct val="100000"/>
              </a:lnSpc>
              <a:spcBef>
                <a:spcPts val="520"/>
              </a:spcBef>
              <a:buClr>
                <a:srgbClr val="36AECE"/>
              </a:buClr>
              <a:buChar char="•"/>
              <a:tabLst>
                <a:tab pos="250825" algn="l"/>
              </a:tabLst>
            </a:pPr>
            <a:r>
              <a:rPr sz="2650" spc="-10" dirty="0">
                <a:latin typeface="RobotoRegular"/>
                <a:cs typeface="RobotoRegular"/>
              </a:rPr>
              <a:t>Neurogenic</a:t>
            </a:r>
            <a:r>
              <a:rPr sz="2650" spc="45" dirty="0">
                <a:latin typeface="RobotoRegular"/>
                <a:cs typeface="RobotoRegular"/>
              </a:rPr>
              <a:t> </a:t>
            </a:r>
            <a:r>
              <a:rPr sz="2650" spc="5" dirty="0">
                <a:latin typeface="RobotoRegular"/>
                <a:cs typeface="RobotoRegular"/>
              </a:rPr>
              <a:t>bladder</a:t>
            </a:r>
            <a:endParaRPr sz="2650">
              <a:latin typeface="RobotoRegular"/>
              <a:cs typeface="RobotoRegular"/>
            </a:endParaRPr>
          </a:p>
          <a:p>
            <a:pPr marL="12700" marR="4648835">
              <a:lnSpc>
                <a:spcPct val="116300"/>
              </a:lnSpc>
              <a:buClr>
                <a:srgbClr val="36AECE"/>
              </a:buClr>
              <a:buChar char="•"/>
              <a:tabLst>
                <a:tab pos="250825" algn="l"/>
              </a:tabLst>
            </a:pPr>
            <a:r>
              <a:rPr sz="2650" spc="-5" dirty="0">
                <a:latin typeface="RobotoRegular"/>
                <a:cs typeface="RobotoRegular"/>
              </a:rPr>
              <a:t>Urinary </a:t>
            </a:r>
            <a:r>
              <a:rPr sz="2650" spc="5" dirty="0">
                <a:latin typeface="RobotoRegular"/>
                <a:cs typeface="RobotoRegular"/>
              </a:rPr>
              <a:t>bladder </a:t>
            </a:r>
            <a:r>
              <a:rPr sz="2650" spc="-5" dirty="0">
                <a:latin typeface="RobotoRegular"/>
                <a:cs typeface="RobotoRegular"/>
              </a:rPr>
              <a:t>stones </a:t>
            </a:r>
            <a:r>
              <a:rPr sz="2650" u="heavy" spc="-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650" u="heavy" spc="-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Assessment </a:t>
            </a:r>
            <a:r>
              <a:rPr sz="2650" u="heavy" spc="-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&amp; diagnostic</a:t>
            </a:r>
            <a:r>
              <a:rPr sz="2650" u="heavy" spc="3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650" u="heavy" spc="-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ﬁndings</a:t>
            </a:r>
            <a:endParaRPr sz="2650">
              <a:latin typeface="RobotoRegular"/>
              <a:cs typeface="RobotoRegular"/>
            </a:endParaRPr>
          </a:p>
          <a:p>
            <a:pPr marL="250190" marR="524510" indent="-238125">
              <a:lnSpc>
                <a:spcPts val="2750"/>
              </a:lnSpc>
              <a:spcBef>
                <a:spcPts val="969"/>
              </a:spcBef>
              <a:buClr>
                <a:srgbClr val="36AECE"/>
              </a:buClr>
              <a:buChar char="•"/>
              <a:tabLst>
                <a:tab pos="250825" algn="l"/>
                <a:tab pos="3398520" algn="l"/>
              </a:tabLst>
            </a:pPr>
            <a:r>
              <a:rPr sz="2650" spc="-5" dirty="0">
                <a:latin typeface="RobotoRegular"/>
                <a:cs typeface="RobotoRegular"/>
              </a:rPr>
              <a:t>Digital </a:t>
            </a:r>
            <a:r>
              <a:rPr sz="2650" spc="5" dirty="0">
                <a:latin typeface="RobotoRegular"/>
                <a:cs typeface="RobotoRegular"/>
              </a:rPr>
              <a:t>rectal</a:t>
            </a:r>
            <a:r>
              <a:rPr sz="2650" spc="80" dirty="0">
                <a:latin typeface="RobotoRegular"/>
                <a:cs typeface="RobotoRegular"/>
              </a:rPr>
              <a:t> </a:t>
            </a:r>
            <a:r>
              <a:rPr sz="2650" spc="5" dirty="0">
                <a:latin typeface="RobotoRegular"/>
                <a:cs typeface="RobotoRegular"/>
              </a:rPr>
              <a:t>exam</a:t>
            </a:r>
            <a:r>
              <a:rPr sz="2650" spc="15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-	</a:t>
            </a:r>
            <a:r>
              <a:rPr sz="2650" spc="10" dirty="0">
                <a:latin typeface="RobotoRegular"/>
                <a:cs typeface="RobotoRegular"/>
              </a:rPr>
              <a:t>reveals </a:t>
            </a:r>
            <a:r>
              <a:rPr sz="2650" spc="-5" dirty="0">
                <a:latin typeface="RobotoRegular"/>
                <a:cs typeface="RobotoRegular"/>
              </a:rPr>
              <a:t>a </a:t>
            </a:r>
            <a:r>
              <a:rPr sz="2650" spc="-15" dirty="0">
                <a:latin typeface="RobotoRegular"/>
                <a:cs typeface="RobotoRegular"/>
              </a:rPr>
              <a:t>large </a:t>
            </a:r>
            <a:r>
              <a:rPr sz="2650" spc="-25" dirty="0">
                <a:latin typeface="RobotoRegular"/>
                <a:cs typeface="RobotoRegular"/>
              </a:rPr>
              <a:t>rubbery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spc="-10" dirty="0">
                <a:latin typeface="RobotoRegular"/>
                <a:cs typeface="RobotoRegular"/>
              </a:rPr>
              <a:t>non- </a:t>
            </a:r>
            <a:r>
              <a:rPr sz="2650" spc="10" dirty="0">
                <a:latin typeface="RobotoRegular"/>
                <a:cs typeface="RobotoRegular"/>
              </a:rPr>
              <a:t>tender  </a:t>
            </a:r>
            <a:r>
              <a:rPr sz="2650" spc="-10" dirty="0">
                <a:latin typeface="RobotoRegular"/>
                <a:cs typeface="RobotoRegular"/>
              </a:rPr>
              <a:t>prostate</a:t>
            </a:r>
            <a:r>
              <a:rPr sz="2650" spc="30" dirty="0">
                <a:latin typeface="RobotoRegular"/>
                <a:cs typeface="RobotoRegular"/>
              </a:rPr>
              <a:t> </a:t>
            </a:r>
            <a:r>
              <a:rPr sz="2650" spc="-10" dirty="0">
                <a:latin typeface="RobotoRegular"/>
                <a:cs typeface="RobotoRegular"/>
              </a:rPr>
              <a:t>gland.</a:t>
            </a:r>
            <a:endParaRPr sz="2650">
              <a:latin typeface="RobotoRegular"/>
              <a:cs typeface="RobotoRegular"/>
            </a:endParaRPr>
          </a:p>
          <a:p>
            <a:pPr marL="250190" marR="353060" indent="-238125">
              <a:lnSpc>
                <a:spcPts val="2750"/>
              </a:lnSpc>
              <a:spcBef>
                <a:spcPts val="955"/>
              </a:spcBef>
              <a:buClr>
                <a:srgbClr val="36AECE"/>
              </a:buClr>
              <a:buChar char="•"/>
              <a:tabLst>
                <a:tab pos="250825" algn="l"/>
              </a:tabLst>
            </a:pPr>
            <a:r>
              <a:rPr sz="2650" dirty="0">
                <a:latin typeface="RobotoRegular"/>
                <a:cs typeface="RobotoRegular"/>
              </a:rPr>
              <a:t>Renal </a:t>
            </a:r>
            <a:r>
              <a:rPr sz="2650" spc="-5" dirty="0">
                <a:latin typeface="RobotoRegular"/>
                <a:cs typeface="RobotoRegular"/>
              </a:rPr>
              <a:t>function </a:t>
            </a:r>
            <a:r>
              <a:rPr sz="2650" dirty="0">
                <a:latin typeface="RobotoRegular"/>
                <a:cs typeface="RobotoRegular"/>
              </a:rPr>
              <a:t>tests </a:t>
            </a:r>
            <a:r>
              <a:rPr sz="2650" spc="-5" dirty="0">
                <a:latin typeface="RobotoRegular"/>
                <a:cs typeface="RobotoRegular"/>
              </a:rPr>
              <a:t>– </a:t>
            </a:r>
            <a:r>
              <a:rPr sz="2650" spc="-15" dirty="0">
                <a:latin typeface="RobotoRegular"/>
                <a:cs typeface="RobotoRegular"/>
              </a:rPr>
              <a:t>serum </a:t>
            </a:r>
            <a:r>
              <a:rPr sz="2650" dirty="0">
                <a:latin typeface="RobotoRegular"/>
                <a:cs typeface="RobotoRegular"/>
              </a:rPr>
              <a:t>creatinine </a:t>
            </a:r>
            <a:r>
              <a:rPr sz="2650" spc="20" dirty="0">
                <a:latin typeface="RobotoRegular"/>
                <a:cs typeface="RobotoRegular"/>
              </a:rPr>
              <a:t>levels </a:t>
            </a:r>
            <a:r>
              <a:rPr sz="2650" spc="5" dirty="0">
                <a:latin typeface="RobotoRegular"/>
                <a:cs typeface="RobotoRegular"/>
              </a:rPr>
              <a:t>to determine if  </a:t>
            </a:r>
            <a:r>
              <a:rPr sz="2650" spc="-5" dirty="0">
                <a:latin typeface="RobotoRegular"/>
                <a:cs typeface="RobotoRegular"/>
              </a:rPr>
              <a:t>there </a:t>
            </a:r>
            <a:r>
              <a:rPr sz="2650" spc="5" dirty="0">
                <a:latin typeface="RobotoRegular"/>
                <a:cs typeface="RobotoRegular"/>
              </a:rPr>
              <a:t>is </a:t>
            </a:r>
            <a:r>
              <a:rPr sz="2650" spc="-10" dirty="0">
                <a:latin typeface="RobotoRegular"/>
                <a:cs typeface="RobotoRegular"/>
              </a:rPr>
              <a:t>renal impairement from prostatic back</a:t>
            </a:r>
            <a:r>
              <a:rPr sz="2650" spc="130" dirty="0">
                <a:latin typeface="RobotoRegular"/>
                <a:cs typeface="RobotoRegular"/>
              </a:rPr>
              <a:t> </a:t>
            </a:r>
            <a:r>
              <a:rPr sz="2650" spc="-20" dirty="0">
                <a:latin typeface="RobotoRegular"/>
                <a:cs typeface="RobotoRegular"/>
              </a:rPr>
              <a:t>pressure.</a:t>
            </a:r>
            <a:endParaRPr sz="2650">
              <a:latin typeface="RobotoRegular"/>
              <a:cs typeface="RobotoRegular"/>
            </a:endParaRPr>
          </a:p>
          <a:p>
            <a:pPr marL="12700" marR="969010" algn="just">
              <a:lnSpc>
                <a:spcPts val="3700"/>
              </a:lnSpc>
              <a:spcBef>
                <a:spcPts val="195"/>
              </a:spcBef>
              <a:buClr>
                <a:srgbClr val="36AECE"/>
              </a:buClr>
              <a:buChar char="•"/>
              <a:tabLst>
                <a:tab pos="250825" algn="l"/>
              </a:tabLst>
            </a:pPr>
            <a:r>
              <a:rPr sz="2650" spc="15" dirty="0">
                <a:latin typeface="RobotoRegular"/>
                <a:cs typeface="RobotoRegular"/>
              </a:rPr>
              <a:t>Bladder </a:t>
            </a:r>
            <a:r>
              <a:rPr sz="2650" spc="-10" dirty="0">
                <a:latin typeface="RobotoRegular"/>
                <a:cs typeface="RobotoRegular"/>
              </a:rPr>
              <a:t>percussion </a:t>
            </a:r>
            <a:r>
              <a:rPr sz="2650" spc="10" dirty="0">
                <a:latin typeface="RobotoRegular"/>
                <a:cs typeface="RobotoRegular"/>
              </a:rPr>
              <a:t>reveals </a:t>
            </a:r>
            <a:r>
              <a:rPr sz="2650" spc="-5" dirty="0">
                <a:latin typeface="RobotoRegular"/>
                <a:cs typeface="RobotoRegular"/>
              </a:rPr>
              <a:t>a </a:t>
            </a:r>
            <a:r>
              <a:rPr sz="2650" spc="5" dirty="0">
                <a:latin typeface="RobotoRegular"/>
                <a:cs typeface="RobotoRegular"/>
              </a:rPr>
              <a:t>dull </a:t>
            </a:r>
            <a:r>
              <a:rPr sz="2650" spc="-20" dirty="0">
                <a:latin typeface="RobotoRegular"/>
                <a:cs typeface="RobotoRegular"/>
              </a:rPr>
              <a:t>sound </a:t>
            </a:r>
            <a:r>
              <a:rPr sz="2650" dirty="0">
                <a:latin typeface="RobotoRegular"/>
                <a:cs typeface="RobotoRegular"/>
              </a:rPr>
              <a:t>due </a:t>
            </a:r>
            <a:r>
              <a:rPr sz="2650" spc="5" dirty="0">
                <a:latin typeface="RobotoRegular"/>
                <a:cs typeface="RobotoRegular"/>
              </a:rPr>
              <a:t>to </a:t>
            </a:r>
            <a:r>
              <a:rPr sz="2650" dirty="0">
                <a:latin typeface="RobotoRegular"/>
                <a:cs typeface="RobotoRegular"/>
              </a:rPr>
              <a:t>retention. </a:t>
            </a:r>
            <a:r>
              <a:rPr sz="265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650" u="heavy" spc="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Medical </a:t>
            </a:r>
            <a:r>
              <a:rPr sz="2650" u="heavy" spc="-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management:</a:t>
            </a:r>
            <a:endParaRPr sz="2650">
              <a:latin typeface="RobotoRegular"/>
              <a:cs typeface="RobotoRegular"/>
            </a:endParaRPr>
          </a:p>
          <a:p>
            <a:pPr marL="250190" indent="-238125" algn="just">
              <a:lnSpc>
                <a:spcPct val="100000"/>
              </a:lnSpc>
              <a:spcBef>
                <a:spcPts val="305"/>
              </a:spcBef>
              <a:buClr>
                <a:srgbClr val="36AECE"/>
              </a:buClr>
              <a:buChar char="•"/>
              <a:tabLst>
                <a:tab pos="250825" algn="l"/>
              </a:tabLst>
            </a:pPr>
            <a:r>
              <a:rPr sz="2650" spc="5" dirty="0">
                <a:latin typeface="RobotoRegular"/>
                <a:cs typeface="RobotoRegular"/>
              </a:rPr>
              <a:t>Depends </a:t>
            </a:r>
            <a:r>
              <a:rPr sz="2650" spc="10" dirty="0">
                <a:latin typeface="RobotoRegular"/>
                <a:cs typeface="RobotoRegular"/>
              </a:rPr>
              <a:t>on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-15" dirty="0">
                <a:latin typeface="RobotoRegular"/>
                <a:cs typeface="RobotoRegular"/>
              </a:rPr>
              <a:t>cause </a:t>
            </a:r>
            <a:r>
              <a:rPr sz="2650" spc="-5" dirty="0">
                <a:latin typeface="RobotoRegular"/>
                <a:cs typeface="RobotoRegular"/>
              </a:rPr>
              <a:t>&amp; </a:t>
            </a:r>
            <a:r>
              <a:rPr sz="2650" spc="5" dirty="0">
                <a:latin typeface="RobotoRegular"/>
                <a:cs typeface="RobotoRegular"/>
              </a:rPr>
              <a:t>severity </a:t>
            </a:r>
            <a:r>
              <a:rPr sz="2650" spc="10" dirty="0">
                <a:latin typeface="RobotoRegular"/>
                <a:cs typeface="RobotoRegular"/>
              </a:rPr>
              <a:t>of</a:t>
            </a:r>
            <a:r>
              <a:rPr sz="2650" spc="-50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obstruction.</a:t>
            </a:r>
            <a:endParaRPr sz="2650">
              <a:latin typeface="RobotoRegular"/>
              <a:cs typeface="RobotoRegular"/>
            </a:endParaRPr>
          </a:p>
          <a:p>
            <a:pPr marL="250190" marR="5080" indent="-238125" algn="just">
              <a:lnSpc>
                <a:spcPts val="2750"/>
              </a:lnSpc>
              <a:spcBef>
                <a:spcPts val="969"/>
              </a:spcBef>
              <a:buClr>
                <a:srgbClr val="36AECE"/>
              </a:buClr>
              <a:buChar char="•"/>
              <a:tabLst>
                <a:tab pos="250825" algn="l"/>
              </a:tabLst>
            </a:pPr>
            <a:r>
              <a:rPr sz="2650" spc="20" dirty="0">
                <a:latin typeface="RobotoRegular"/>
                <a:cs typeface="RobotoRegular"/>
              </a:rPr>
              <a:t>If </a:t>
            </a:r>
            <a:r>
              <a:rPr sz="2650" spc="-10" dirty="0">
                <a:latin typeface="RobotoRegular"/>
                <a:cs typeface="RobotoRegular"/>
              </a:rPr>
              <a:t>the patient </a:t>
            </a:r>
            <a:r>
              <a:rPr sz="2650" spc="5" dirty="0">
                <a:latin typeface="RobotoRegular"/>
                <a:cs typeface="RobotoRegular"/>
              </a:rPr>
              <a:t>is </a:t>
            </a:r>
            <a:r>
              <a:rPr sz="2650" spc="10" dirty="0">
                <a:latin typeface="RobotoRegular"/>
                <a:cs typeface="RobotoRegular"/>
              </a:rPr>
              <a:t>admitted </a:t>
            </a:r>
            <a:r>
              <a:rPr sz="2650" dirty="0">
                <a:latin typeface="RobotoRegular"/>
                <a:cs typeface="RobotoRegular"/>
              </a:rPr>
              <a:t>due </a:t>
            </a:r>
            <a:r>
              <a:rPr sz="2650" spc="5" dirty="0">
                <a:latin typeface="RobotoRegular"/>
                <a:cs typeface="RobotoRegular"/>
              </a:rPr>
              <a:t>to </a:t>
            </a:r>
            <a:r>
              <a:rPr sz="2650" spc="-5" dirty="0">
                <a:latin typeface="RobotoRegular"/>
                <a:cs typeface="RobotoRegular"/>
              </a:rPr>
              <a:t>inability </a:t>
            </a:r>
            <a:r>
              <a:rPr sz="2650" spc="5" dirty="0">
                <a:latin typeface="RobotoRegular"/>
                <a:cs typeface="RobotoRegular"/>
              </a:rPr>
              <a:t>to </a:t>
            </a:r>
            <a:r>
              <a:rPr sz="2650" spc="25" dirty="0">
                <a:latin typeface="RobotoRegular"/>
                <a:cs typeface="RobotoRegular"/>
              </a:rPr>
              <a:t>void, </a:t>
            </a:r>
            <a:r>
              <a:rPr sz="2650" spc="5" dirty="0">
                <a:latin typeface="RobotoRegular"/>
                <a:cs typeface="RobotoRegular"/>
              </a:rPr>
              <a:t>catheterise. </a:t>
            </a:r>
            <a:r>
              <a:rPr sz="2650" spc="10" dirty="0">
                <a:latin typeface="RobotoRegular"/>
                <a:cs typeface="RobotoRegular"/>
              </a:rPr>
              <a:t>An  </a:t>
            </a:r>
            <a:r>
              <a:rPr sz="2650" dirty="0">
                <a:latin typeface="RobotoRegular"/>
                <a:cs typeface="RobotoRegular"/>
              </a:rPr>
              <a:t>ordinary </a:t>
            </a:r>
            <a:r>
              <a:rPr sz="2650" spc="10" dirty="0">
                <a:latin typeface="RobotoRegular"/>
                <a:cs typeface="RobotoRegular"/>
              </a:rPr>
              <a:t>catheter </a:t>
            </a:r>
            <a:r>
              <a:rPr sz="2650" spc="-10" dirty="0">
                <a:latin typeface="RobotoRegular"/>
                <a:cs typeface="RobotoRegular"/>
              </a:rPr>
              <a:t>may </a:t>
            </a:r>
            <a:r>
              <a:rPr sz="2650" spc="-30" dirty="0">
                <a:latin typeface="RobotoRegular"/>
                <a:cs typeface="RobotoRegular"/>
              </a:rPr>
              <a:t>be </a:t>
            </a:r>
            <a:r>
              <a:rPr sz="2650" spc="10" dirty="0">
                <a:latin typeface="RobotoRegular"/>
                <a:cs typeface="RobotoRegular"/>
              </a:rPr>
              <a:t>too </a:t>
            </a:r>
            <a:r>
              <a:rPr sz="2650" spc="-20" dirty="0">
                <a:latin typeface="RobotoRegular"/>
                <a:cs typeface="RobotoRegular"/>
              </a:rPr>
              <a:t>soft </a:t>
            </a:r>
            <a:r>
              <a:rPr sz="2650" spc="-5" dirty="0">
                <a:latin typeface="RobotoRegular"/>
                <a:cs typeface="RobotoRegular"/>
              </a:rPr>
              <a:t>&amp; </a:t>
            </a:r>
            <a:r>
              <a:rPr sz="2650" spc="-15" dirty="0">
                <a:latin typeface="RobotoRegular"/>
                <a:cs typeface="RobotoRegular"/>
              </a:rPr>
              <a:t>pliable </a:t>
            </a:r>
            <a:r>
              <a:rPr sz="2650" spc="5" dirty="0">
                <a:latin typeface="RobotoRegular"/>
                <a:cs typeface="RobotoRegular"/>
              </a:rPr>
              <a:t>to advance </a:t>
            </a:r>
            <a:r>
              <a:rPr sz="2650" spc="-20" dirty="0">
                <a:latin typeface="RobotoRegular"/>
                <a:cs typeface="RobotoRegular"/>
              </a:rPr>
              <a:t>through.  </a:t>
            </a:r>
            <a:r>
              <a:rPr sz="2650" spc="-5" dirty="0">
                <a:latin typeface="RobotoRegular"/>
                <a:cs typeface="RobotoRegular"/>
              </a:rPr>
              <a:t>A </a:t>
            </a:r>
            <a:r>
              <a:rPr sz="2650" spc="-10" dirty="0">
                <a:latin typeface="RobotoRegular"/>
                <a:cs typeface="RobotoRegular"/>
              </a:rPr>
              <a:t>stylet(a </a:t>
            </a:r>
            <a:r>
              <a:rPr sz="2650" spc="-5" dirty="0">
                <a:latin typeface="RobotoRegular"/>
                <a:cs typeface="RobotoRegular"/>
              </a:rPr>
              <a:t>thin </a:t>
            </a:r>
            <a:r>
              <a:rPr sz="2650" dirty="0">
                <a:latin typeface="RobotoRegular"/>
                <a:cs typeface="RobotoRegular"/>
              </a:rPr>
              <a:t>metal wire) </a:t>
            </a:r>
            <a:r>
              <a:rPr sz="2650" spc="5" dirty="0">
                <a:latin typeface="RobotoRegular"/>
                <a:cs typeface="RobotoRegular"/>
              </a:rPr>
              <a:t>is introduced </a:t>
            </a:r>
            <a:r>
              <a:rPr sz="2650" spc="-5" dirty="0">
                <a:latin typeface="RobotoRegular"/>
                <a:cs typeface="RobotoRegular"/>
              </a:rPr>
              <a:t>into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10" dirty="0">
                <a:latin typeface="RobotoRegular"/>
                <a:cs typeface="RobotoRegular"/>
              </a:rPr>
              <a:t>catheter</a:t>
            </a:r>
            <a:r>
              <a:rPr sz="2650" spc="135" dirty="0">
                <a:latin typeface="RobotoRegular"/>
                <a:cs typeface="RobotoRegular"/>
              </a:rPr>
              <a:t> </a:t>
            </a:r>
            <a:r>
              <a:rPr sz="2650" spc="5" dirty="0">
                <a:latin typeface="RobotoRegular"/>
                <a:cs typeface="RobotoRegular"/>
              </a:rPr>
              <a:t>to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39426" y="7092399"/>
            <a:ext cx="1002665" cy="2222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spc="5" dirty="0">
                <a:solidFill>
                  <a:srgbClr val="888888"/>
                </a:solidFill>
                <a:latin typeface="RobotoRegular"/>
                <a:cs typeface="RobotoRegular"/>
              </a:rPr>
              <a:t>BONNIE</a:t>
            </a:r>
            <a:r>
              <a:rPr sz="1300" spc="-20" dirty="0">
                <a:solidFill>
                  <a:srgbClr val="888888"/>
                </a:solidFill>
                <a:latin typeface="RobotoRegular"/>
                <a:cs typeface="RobotoRegular"/>
              </a:rPr>
              <a:t> 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.M.C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260</a:t>
            </a:fld>
            <a:endParaRPr spc="10" dirty="0"/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86" y="0"/>
            <a:ext cx="9777730" cy="66528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1833880" indent="-252095">
              <a:lnSpc>
                <a:spcPts val="3310"/>
              </a:lnSpc>
              <a:spcBef>
                <a:spcPts val="535"/>
              </a:spcBef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Prevent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catheter from </a:t>
            </a:r>
            <a:r>
              <a:rPr sz="3050" spc="15" dirty="0">
                <a:latin typeface="RobotoRegular"/>
                <a:cs typeface="RobotoRegular"/>
              </a:rPr>
              <a:t>collapsing </a:t>
            </a:r>
            <a:r>
              <a:rPr sz="3050" spc="10" dirty="0">
                <a:latin typeface="RobotoRegular"/>
                <a:cs typeface="RobotoRegular"/>
              </a:rPr>
              <a:t>when </a:t>
            </a:r>
            <a:r>
              <a:rPr sz="3050" spc="20" dirty="0">
                <a:latin typeface="RobotoRegular"/>
                <a:cs typeface="RobotoRegular"/>
              </a:rPr>
              <a:t>it  </a:t>
            </a:r>
            <a:r>
              <a:rPr sz="3050" dirty="0">
                <a:latin typeface="RobotoRegular"/>
                <a:cs typeface="RobotoRegular"/>
              </a:rPr>
              <a:t>encounters</a:t>
            </a:r>
            <a:r>
              <a:rPr sz="3050" spc="-40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resistance.</a:t>
            </a:r>
            <a:endParaRPr sz="3050">
              <a:latin typeface="RobotoRegular"/>
              <a:cs typeface="RobotoRegular"/>
            </a:endParaRPr>
          </a:p>
          <a:p>
            <a:pPr marL="264160" marR="565150" indent="-252095">
              <a:lnSpc>
                <a:spcPts val="3310"/>
              </a:lnSpc>
              <a:spcBef>
                <a:spcPts val="1095"/>
              </a:spcBef>
              <a:buChar char="•"/>
              <a:tabLst>
                <a:tab pos="264795" algn="l"/>
              </a:tabLst>
            </a:pPr>
            <a:r>
              <a:rPr sz="3050" spc="30" dirty="0">
                <a:latin typeface="RobotoRegular"/>
                <a:cs typeface="RobotoRegular"/>
              </a:rPr>
              <a:t>If </a:t>
            </a:r>
            <a:r>
              <a:rPr sz="3050" spc="20" dirty="0">
                <a:latin typeface="RobotoRegular"/>
                <a:cs typeface="RobotoRegular"/>
              </a:rPr>
              <a:t>it </a:t>
            </a:r>
            <a:r>
              <a:rPr sz="3050" spc="10" dirty="0">
                <a:latin typeface="RobotoRegular"/>
                <a:cs typeface="RobotoRegular"/>
              </a:rPr>
              <a:t>fails, </a:t>
            </a:r>
            <a:r>
              <a:rPr sz="3050" spc="15" dirty="0">
                <a:latin typeface="RobotoRegular"/>
                <a:cs typeface="RobotoRegular"/>
              </a:rPr>
              <a:t>a </a:t>
            </a:r>
            <a:r>
              <a:rPr sz="3050" spc="-10" dirty="0">
                <a:latin typeface="RobotoRegular"/>
                <a:cs typeface="RobotoRegular"/>
              </a:rPr>
              <a:t>suprapubic </a:t>
            </a:r>
            <a:r>
              <a:rPr sz="3050" spc="10" dirty="0">
                <a:latin typeface="RobotoRegular"/>
                <a:cs typeface="RobotoRegular"/>
              </a:rPr>
              <a:t>cystotomy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10" dirty="0">
                <a:latin typeface="RobotoRegular"/>
                <a:cs typeface="RobotoRegular"/>
              </a:rPr>
              <a:t>done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25" dirty="0">
                <a:latin typeface="RobotoRegular"/>
                <a:cs typeface="RobotoRegular"/>
              </a:rPr>
              <a:t>provide  </a:t>
            </a:r>
            <a:r>
              <a:rPr sz="3050" spc="-5" dirty="0">
                <a:latin typeface="RobotoRegular"/>
                <a:cs typeface="RobotoRegular"/>
              </a:rPr>
              <a:t>drainage.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3050" u="heavy" spc="-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Pharmacotherapy: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20" dirty="0">
                <a:latin typeface="RobotoRegular"/>
                <a:cs typeface="RobotoRegular"/>
              </a:rPr>
              <a:t>α </a:t>
            </a:r>
            <a:r>
              <a:rPr sz="3050" spc="5" dirty="0">
                <a:latin typeface="RobotoRegular"/>
                <a:cs typeface="RobotoRegular"/>
              </a:rPr>
              <a:t>adrenergic </a:t>
            </a:r>
            <a:r>
              <a:rPr sz="3050" spc="20" dirty="0">
                <a:latin typeface="RobotoRegular"/>
                <a:cs typeface="RobotoRegular"/>
              </a:rPr>
              <a:t>blockers </a:t>
            </a:r>
            <a:r>
              <a:rPr sz="3050" spc="15" dirty="0">
                <a:latin typeface="RobotoRegular"/>
                <a:cs typeface="RobotoRegular"/>
              </a:rPr>
              <a:t>e.g. </a:t>
            </a:r>
            <a:r>
              <a:rPr sz="3050" spc="-15" dirty="0">
                <a:latin typeface="RobotoRegular"/>
                <a:cs typeface="RobotoRegular"/>
              </a:rPr>
              <a:t>terazosin, </a:t>
            </a:r>
            <a:r>
              <a:rPr sz="3050" spc="15" dirty="0">
                <a:latin typeface="RobotoRegular"/>
                <a:cs typeface="RobotoRegular"/>
              </a:rPr>
              <a:t>doxazosin </a:t>
            </a:r>
            <a:r>
              <a:rPr sz="3050" spc="5" dirty="0">
                <a:latin typeface="RobotoRegular"/>
                <a:cs typeface="RobotoRegular"/>
              </a:rPr>
              <a:t>to relax  </a:t>
            </a:r>
            <a:r>
              <a:rPr sz="3050" spc="15" dirty="0">
                <a:latin typeface="RobotoRegular"/>
                <a:cs typeface="RobotoRegular"/>
              </a:rPr>
              <a:t>smooth </a:t>
            </a:r>
            <a:r>
              <a:rPr sz="3050" spc="20" dirty="0">
                <a:latin typeface="RobotoRegular"/>
                <a:cs typeface="RobotoRegular"/>
              </a:rPr>
              <a:t>muscle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25" dirty="0">
                <a:latin typeface="RobotoRegular"/>
                <a:cs typeface="RobotoRegular"/>
              </a:rPr>
              <a:t>bladder </a:t>
            </a:r>
            <a:r>
              <a:rPr sz="3050" spc="15" dirty="0">
                <a:latin typeface="RobotoRegular"/>
                <a:cs typeface="RobotoRegular"/>
              </a:rPr>
              <a:t>neck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dirty="0">
                <a:latin typeface="RobotoRegular"/>
                <a:cs typeface="RobotoRegular"/>
              </a:rPr>
              <a:t>prostate. </a:t>
            </a:r>
            <a:r>
              <a:rPr sz="3050" spc="15" dirty="0">
                <a:latin typeface="RobotoRegular"/>
                <a:cs typeface="RobotoRegular"/>
              </a:rPr>
              <a:t>This  </a:t>
            </a:r>
            <a:r>
              <a:rPr sz="3050" spc="30" dirty="0">
                <a:latin typeface="RobotoRegular"/>
                <a:cs typeface="RobotoRegular"/>
              </a:rPr>
              <a:t>improves </a:t>
            </a:r>
            <a:r>
              <a:rPr sz="3050" spc="-15" dirty="0">
                <a:latin typeface="RobotoRegular"/>
                <a:cs typeface="RobotoRegular"/>
              </a:rPr>
              <a:t>urine </a:t>
            </a:r>
            <a:r>
              <a:rPr sz="3050" spc="25" dirty="0">
                <a:latin typeface="RobotoRegular"/>
                <a:cs typeface="RobotoRegular"/>
              </a:rPr>
              <a:t>ﬂow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25" dirty="0">
                <a:latin typeface="RobotoRegular"/>
                <a:cs typeface="RobotoRegular"/>
              </a:rPr>
              <a:t>relieves</a:t>
            </a:r>
            <a:r>
              <a:rPr sz="3050" spc="-3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symptoms.</a:t>
            </a:r>
            <a:endParaRPr sz="3050">
              <a:latin typeface="RobotoRegular"/>
              <a:cs typeface="RobotoRegular"/>
            </a:endParaRPr>
          </a:p>
          <a:p>
            <a:pPr marL="264160" marR="34290" indent="-252095">
              <a:lnSpc>
                <a:spcPts val="3310"/>
              </a:lnSpc>
              <a:spcBef>
                <a:spcPts val="1085"/>
              </a:spcBef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Hormonal </a:t>
            </a:r>
            <a:r>
              <a:rPr sz="3050" spc="10" dirty="0">
                <a:latin typeface="RobotoRegular"/>
                <a:cs typeface="RobotoRegular"/>
              </a:rPr>
              <a:t>manipulation </a:t>
            </a:r>
            <a:r>
              <a:rPr sz="3050" spc="15" dirty="0">
                <a:latin typeface="RobotoRegular"/>
                <a:cs typeface="RobotoRegular"/>
              </a:rPr>
              <a:t>with </a:t>
            </a:r>
            <a:r>
              <a:rPr sz="3050" spc="-15" dirty="0">
                <a:latin typeface="RobotoRegular"/>
                <a:cs typeface="RobotoRegular"/>
              </a:rPr>
              <a:t>anti </a:t>
            </a:r>
            <a:r>
              <a:rPr sz="3050" spc="10" dirty="0">
                <a:latin typeface="RobotoRegular"/>
                <a:cs typeface="RobotoRegular"/>
              </a:rPr>
              <a:t>androgen </a:t>
            </a:r>
            <a:r>
              <a:rPr sz="3050" spc="5" dirty="0">
                <a:latin typeface="RobotoRegular"/>
                <a:cs typeface="RobotoRegular"/>
              </a:rPr>
              <a:t>agents </a:t>
            </a:r>
            <a:r>
              <a:rPr sz="3050" spc="15" dirty="0">
                <a:latin typeface="RobotoRegular"/>
                <a:cs typeface="RobotoRegular"/>
              </a:rPr>
              <a:t>e.g.  </a:t>
            </a:r>
            <a:r>
              <a:rPr sz="3050" spc="5" dirty="0">
                <a:latin typeface="RobotoRegular"/>
                <a:cs typeface="RobotoRegular"/>
              </a:rPr>
              <a:t>ﬁnasteride, </a:t>
            </a:r>
            <a:r>
              <a:rPr sz="3050" spc="15" dirty="0">
                <a:latin typeface="RobotoRegular"/>
                <a:cs typeface="RobotoRegular"/>
              </a:rPr>
              <a:t>prevents </a:t>
            </a:r>
            <a:r>
              <a:rPr sz="3050" spc="10" dirty="0">
                <a:latin typeface="RobotoRegular"/>
                <a:cs typeface="RobotoRegular"/>
              </a:rPr>
              <a:t>conversion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5" dirty="0">
                <a:latin typeface="RobotoRegular"/>
                <a:cs typeface="RobotoRegular"/>
              </a:rPr>
              <a:t>testosterone </a:t>
            </a:r>
            <a:r>
              <a:rPr sz="3050" spc="5" dirty="0">
                <a:latin typeface="RobotoRegular"/>
                <a:cs typeface="RobotoRegular"/>
              </a:rPr>
              <a:t>to  </a:t>
            </a:r>
            <a:r>
              <a:rPr sz="3050" dirty="0">
                <a:latin typeface="RobotoRegular"/>
                <a:cs typeface="RobotoRegular"/>
              </a:rPr>
              <a:t>dihydrotestosterone </a:t>
            </a:r>
            <a:r>
              <a:rPr sz="3050" spc="25" dirty="0">
                <a:latin typeface="RobotoRegular"/>
                <a:cs typeface="RobotoRegular"/>
              </a:rPr>
              <a:t>(DHT). </a:t>
            </a:r>
            <a:r>
              <a:rPr sz="3050" spc="5" dirty="0">
                <a:latin typeface="RobotoRegular"/>
                <a:cs typeface="RobotoRegular"/>
              </a:rPr>
              <a:t>Decreased DHT </a:t>
            </a:r>
            <a:r>
              <a:rPr sz="3050" spc="35" dirty="0">
                <a:latin typeface="RobotoRegular"/>
                <a:cs typeface="RobotoRegular"/>
              </a:rPr>
              <a:t>levels </a:t>
            </a:r>
            <a:r>
              <a:rPr sz="3050" spc="15" dirty="0">
                <a:latin typeface="RobotoRegular"/>
                <a:cs typeface="RobotoRegular"/>
              </a:rPr>
              <a:t>lead 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5" dirty="0">
                <a:latin typeface="RobotoRegular"/>
                <a:cs typeface="RobotoRegular"/>
              </a:rPr>
              <a:t>decreased </a:t>
            </a:r>
            <a:r>
              <a:rPr sz="3050" spc="-5" dirty="0">
                <a:latin typeface="RobotoRegular"/>
                <a:cs typeface="RobotoRegular"/>
              </a:rPr>
              <a:t>prostate </a:t>
            </a:r>
            <a:r>
              <a:rPr sz="3050" spc="10" dirty="0">
                <a:latin typeface="RobotoRegular"/>
                <a:cs typeface="RobotoRegular"/>
              </a:rPr>
              <a:t>gland </a:t>
            </a:r>
            <a:r>
              <a:rPr sz="3050" spc="20" dirty="0">
                <a:latin typeface="RobotoRegular"/>
                <a:cs typeface="RobotoRegular"/>
              </a:rPr>
              <a:t>activity </a:t>
            </a:r>
            <a:r>
              <a:rPr sz="3050" spc="-10" dirty="0">
                <a:latin typeface="RobotoRegular"/>
                <a:cs typeface="RobotoRegular"/>
              </a:rPr>
              <a:t>and</a:t>
            </a:r>
            <a:r>
              <a:rPr sz="3050" spc="8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size.</a:t>
            </a:r>
            <a:endParaRPr sz="3050">
              <a:latin typeface="RobotoRegular"/>
              <a:cs typeface="RobotoRegular"/>
            </a:endParaRPr>
          </a:p>
          <a:p>
            <a:pPr marL="264160" marR="1390650" indent="-252095">
              <a:lnSpc>
                <a:spcPts val="3310"/>
              </a:lnSpc>
              <a:spcBef>
                <a:spcPts val="1085"/>
              </a:spcBef>
              <a:buChar char="•"/>
              <a:tabLst>
                <a:tab pos="264795" algn="l"/>
              </a:tabLst>
            </a:pPr>
            <a:r>
              <a:rPr sz="3050" spc="45" dirty="0">
                <a:latin typeface="RobotoRegular"/>
                <a:cs typeface="RobotoRegular"/>
              </a:rPr>
              <a:t>S/E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dirty="0">
                <a:latin typeface="RobotoRegular"/>
                <a:cs typeface="RobotoRegular"/>
              </a:rPr>
              <a:t>hormone </a:t>
            </a:r>
            <a:r>
              <a:rPr sz="3050" spc="-15" dirty="0">
                <a:latin typeface="RobotoRegular"/>
                <a:cs typeface="RobotoRegular"/>
              </a:rPr>
              <a:t>use are </a:t>
            </a:r>
            <a:r>
              <a:rPr sz="3050" spc="10" dirty="0">
                <a:latin typeface="RobotoRegular"/>
                <a:cs typeface="RobotoRegular"/>
              </a:rPr>
              <a:t>gynecomastia, </a:t>
            </a:r>
            <a:r>
              <a:rPr sz="3050" spc="15" dirty="0">
                <a:latin typeface="RobotoRegular"/>
                <a:cs typeface="RobotoRegular"/>
              </a:rPr>
              <a:t>erectile  </a:t>
            </a:r>
            <a:r>
              <a:rPr sz="3050" dirty="0">
                <a:latin typeface="RobotoRegular"/>
                <a:cs typeface="RobotoRegular"/>
              </a:rPr>
              <a:t>dysfunction,</a:t>
            </a:r>
            <a:r>
              <a:rPr sz="3050" spc="65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ﬂushing.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39426" y="7092399"/>
            <a:ext cx="1002665" cy="2222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spc="5" dirty="0">
                <a:solidFill>
                  <a:srgbClr val="888888"/>
                </a:solidFill>
                <a:latin typeface="RobotoRegular"/>
                <a:cs typeface="RobotoRegular"/>
              </a:rPr>
              <a:t>BONNIE</a:t>
            </a:r>
            <a:r>
              <a:rPr sz="1300" spc="-20" dirty="0">
                <a:solidFill>
                  <a:srgbClr val="888888"/>
                </a:solidFill>
                <a:latin typeface="RobotoRegular"/>
                <a:cs typeface="RobotoRegular"/>
              </a:rPr>
              <a:t> 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.M.C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261</a:t>
            </a:fld>
            <a:endParaRPr spc="10" dirty="0"/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266" y="0"/>
            <a:ext cx="7820659" cy="344741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75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Surgical</a:t>
            </a:r>
            <a:r>
              <a:rPr sz="2750" u="heavy" spc="-3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75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management:</a:t>
            </a:r>
            <a:endParaRPr sz="27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750" spc="-10" dirty="0">
                <a:latin typeface="RobotoRegular"/>
                <a:cs typeface="RobotoRegular"/>
              </a:rPr>
              <a:t>Prostatectomy </a:t>
            </a:r>
            <a:r>
              <a:rPr sz="2750" spc="10" dirty="0">
                <a:latin typeface="RobotoRegular"/>
                <a:cs typeface="RobotoRegular"/>
              </a:rPr>
              <a:t>can </a:t>
            </a:r>
            <a:r>
              <a:rPr sz="2750" dirty="0">
                <a:latin typeface="RobotoRegular"/>
                <a:cs typeface="RobotoRegular"/>
              </a:rPr>
              <a:t>be </a:t>
            </a:r>
            <a:r>
              <a:rPr sz="2750" spc="-5" dirty="0">
                <a:latin typeface="RobotoRegular"/>
                <a:cs typeface="RobotoRegular"/>
              </a:rPr>
              <a:t>done </a:t>
            </a:r>
            <a:r>
              <a:rPr sz="2750" spc="-10" dirty="0">
                <a:latin typeface="RobotoRegular"/>
                <a:cs typeface="RobotoRegular"/>
              </a:rPr>
              <a:t>through </a:t>
            </a:r>
            <a:r>
              <a:rPr sz="2750" spc="5" dirty="0">
                <a:latin typeface="RobotoRegular"/>
                <a:cs typeface="RobotoRegular"/>
              </a:rPr>
              <a:t>four</a:t>
            </a:r>
            <a:r>
              <a:rPr sz="2750" spc="-165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methods:</a:t>
            </a:r>
            <a:endParaRPr sz="2750">
              <a:latin typeface="RobotoRegular"/>
              <a:cs typeface="RobotoRegular"/>
            </a:endParaRPr>
          </a:p>
          <a:p>
            <a:pPr marL="530225" indent="-476250">
              <a:lnSpc>
                <a:spcPct val="100000"/>
              </a:lnSpc>
              <a:spcBef>
                <a:spcPts val="550"/>
              </a:spcBef>
              <a:buClr>
                <a:srgbClr val="36AECE"/>
              </a:buClr>
              <a:buAutoNum type="arabicPeriod"/>
              <a:tabLst>
                <a:tab pos="530225" algn="l"/>
                <a:tab pos="530860" algn="l"/>
              </a:tabLst>
            </a:pPr>
            <a:r>
              <a:rPr sz="2750" spc="-10" dirty="0">
                <a:latin typeface="RobotoRegular"/>
                <a:cs typeface="RobotoRegular"/>
              </a:rPr>
              <a:t>Transurethral </a:t>
            </a:r>
            <a:r>
              <a:rPr sz="2750" spc="-20" dirty="0">
                <a:latin typeface="RobotoRegular"/>
                <a:cs typeface="RobotoRegular"/>
              </a:rPr>
              <a:t>resection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dirty="0">
                <a:latin typeface="RobotoRegular"/>
                <a:cs typeface="RobotoRegular"/>
              </a:rPr>
              <a:t>the</a:t>
            </a:r>
            <a:r>
              <a:rPr sz="2750" spc="-15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prostate(TURP)</a:t>
            </a:r>
            <a:endParaRPr sz="2750">
              <a:latin typeface="RobotoRegular"/>
              <a:cs typeface="RobotoRegular"/>
            </a:endParaRPr>
          </a:p>
          <a:p>
            <a:pPr marL="530225" indent="-476250">
              <a:lnSpc>
                <a:spcPct val="100000"/>
              </a:lnSpc>
              <a:spcBef>
                <a:spcPts val="545"/>
              </a:spcBef>
              <a:buClr>
                <a:srgbClr val="36AECE"/>
              </a:buClr>
              <a:buAutoNum type="arabicPeriod"/>
              <a:tabLst>
                <a:tab pos="530225" algn="l"/>
                <a:tab pos="530860" algn="l"/>
              </a:tabLst>
            </a:pPr>
            <a:r>
              <a:rPr sz="2750" spc="-5" dirty="0">
                <a:latin typeface="RobotoRegular"/>
                <a:cs typeface="RobotoRegular"/>
              </a:rPr>
              <a:t>Perineal</a:t>
            </a:r>
            <a:r>
              <a:rPr sz="2750" spc="-35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prostatectomy</a:t>
            </a:r>
            <a:endParaRPr sz="2750">
              <a:latin typeface="RobotoRegular"/>
              <a:cs typeface="RobotoRegular"/>
            </a:endParaRPr>
          </a:p>
          <a:p>
            <a:pPr marL="530225" indent="-476250">
              <a:lnSpc>
                <a:spcPct val="100000"/>
              </a:lnSpc>
              <a:spcBef>
                <a:spcPts val="550"/>
              </a:spcBef>
              <a:buClr>
                <a:srgbClr val="36AECE"/>
              </a:buClr>
              <a:buAutoNum type="arabicPeriod"/>
              <a:tabLst>
                <a:tab pos="530225" algn="l"/>
                <a:tab pos="530860" algn="l"/>
              </a:tabLst>
            </a:pPr>
            <a:r>
              <a:rPr sz="2750" dirty="0">
                <a:latin typeface="RobotoRegular"/>
                <a:cs typeface="RobotoRegular"/>
              </a:rPr>
              <a:t>Suprapubic</a:t>
            </a:r>
            <a:r>
              <a:rPr sz="2750" spc="-35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prostatectomy</a:t>
            </a:r>
            <a:endParaRPr sz="2750">
              <a:latin typeface="RobotoRegular"/>
              <a:cs typeface="RobotoRegular"/>
            </a:endParaRPr>
          </a:p>
          <a:p>
            <a:pPr marL="54610" marR="1739900">
              <a:lnSpc>
                <a:spcPct val="116599"/>
              </a:lnSpc>
              <a:buClr>
                <a:srgbClr val="36AECE"/>
              </a:buClr>
              <a:buAutoNum type="arabicPeriod"/>
              <a:tabLst>
                <a:tab pos="530225" algn="l"/>
                <a:tab pos="530860" algn="l"/>
              </a:tabLst>
            </a:pPr>
            <a:r>
              <a:rPr sz="2750" spc="-15" dirty="0">
                <a:latin typeface="RobotoRegular"/>
                <a:cs typeface="RobotoRegular"/>
              </a:rPr>
              <a:t>Retropubic </a:t>
            </a:r>
            <a:r>
              <a:rPr sz="2750" spc="-10" dirty="0">
                <a:latin typeface="RobotoRegular"/>
                <a:cs typeface="RobotoRegular"/>
              </a:rPr>
              <a:t>prostatectomy </a:t>
            </a:r>
            <a:r>
              <a:rPr sz="2750" u="heavy" spc="-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Transurethral </a:t>
            </a:r>
            <a:r>
              <a:rPr sz="2750" u="heavy" spc="-2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resection </a:t>
            </a:r>
            <a:r>
              <a:rPr sz="2750" u="heavy" spc="-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of </a:t>
            </a:r>
            <a:r>
              <a:rPr sz="275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the</a:t>
            </a:r>
            <a:r>
              <a:rPr sz="2750" u="heavy" spc="-6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750" u="heavy" spc="-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prostate: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6248" y="4241888"/>
            <a:ext cx="143510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dirty="0">
                <a:solidFill>
                  <a:srgbClr val="36AECE"/>
                </a:solidFill>
                <a:latin typeface="RobotoRegular"/>
                <a:cs typeface="RobotoRegular"/>
              </a:rPr>
              <a:t>•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248" y="5458332"/>
            <a:ext cx="143510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dirty="0">
                <a:solidFill>
                  <a:srgbClr val="36AECE"/>
                </a:solidFill>
                <a:latin typeface="RobotoRegular"/>
                <a:cs typeface="RobotoRegular"/>
              </a:rPr>
              <a:t>•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248" y="6310934"/>
            <a:ext cx="143510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dirty="0">
                <a:solidFill>
                  <a:srgbClr val="36AECE"/>
                </a:solidFill>
                <a:latin typeface="RobotoRegular"/>
                <a:cs typeface="RobotoRegular"/>
              </a:rPr>
              <a:t>•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248" y="3405356"/>
            <a:ext cx="9675495" cy="373126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488315" marR="1009650" indent="-476250" algn="just">
              <a:lnSpc>
                <a:spcPts val="2860"/>
              </a:lnSpc>
              <a:spcBef>
                <a:spcPts val="565"/>
              </a:spcBef>
              <a:buClr>
                <a:srgbClr val="36AECE"/>
              </a:buClr>
              <a:buChar char="•"/>
              <a:tabLst>
                <a:tab pos="488950" algn="l"/>
              </a:tabLst>
            </a:pPr>
            <a:r>
              <a:rPr sz="2750" spc="10" dirty="0">
                <a:latin typeface="RobotoRegular"/>
                <a:cs typeface="RobotoRegular"/>
              </a:rPr>
              <a:t>It </a:t>
            </a:r>
            <a:r>
              <a:rPr sz="2750" spc="-5" dirty="0">
                <a:latin typeface="RobotoRegular"/>
                <a:cs typeface="RobotoRegular"/>
              </a:rPr>
              <a:t>is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5" dirty="0">
                <a:latin typeface="RobotoRegular"/>
                <a:cs typeface="RobotoRegular"/>
              </a:rPr>
              <a:t>most </a:t>
            </a:r>
            <a:r>
              <a:rPr sz="2750" spc="-10" dirty="0">
                <a:latin typeface="RobotoRegular"/>
                <a:cs typeface="RobotoRegular"/>
              </a:rPr>
              <a:t>common </a:t>
            </a:r>
            <a:r>
              <a:rPr sz="2750" spc="-20" dirty="0">
                <a:latin typeface="RobotoRegular"/>
                <a:cs typeface="RobotoRegular"/>
              </a:rPr>
              <a:t>procedure </a:t>
            </a:r>
            <a:r>
              <a:rPr sz="2750" dirty="0">
                <a:latin typeface="RobotoRegular"/>
                <a:cs typeface="RobotoRegular"/>
              </a:rPr>
              <a:t>used, </a:t>
            </a:r>
            <a:r>
              <a:rPr sz="2750" spc="-5" dirty="0">
                <a:latin typeface="RobotoRegular"/>
                <a:cs typeface="RobotoRegular"/>
              </a:rPr>
              <a:t>done</a:t>
            </a:r>
            <a:r>
              <a:rPr sz="2750" spc="-200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through  </a:t>
            </a:r>
            <a:r>
              <a:rPr sz="2750" spc="-20" dirty="0">
                <a:latin typeface="RobotoRegular"/>
                <a:cs typeface="RobotoRegular"/>
              </a:rPr>
              <a:t>endoscopy.</a:t>
            </a:r>
            <a:endParaRPr sz="2750">
              <a:latin typeface="RobotoRegular"/>
              <a:cs typeface="RobotoRegular"/>
            </a:endParaRPr>
          </a:p>
          <a:p>
            <a:pPr marL="488315" marR="904875" algn="just">
              <a:lnSpc>
                <a:spcPts val="2860"/>
              </a:lnSpc>
              <a:spcBef>
                <a:spcPts val="994"/>
              </a:spcBef>
            </a:pPr>
            <a:r>
              <a:rPr sz="2750" spc="-15" dirty="0">
                <a:latin typeface="RobotoRegular"/>
                <a:cs typeface="RobotoRegular"/>
              </a:rPr>
              <a:t>An </a:t>
            </a:r>
            <a:r>
              <a:rPr sz="2750" spc="-5" dirty="0">
                <a:latin typeface="RobotoRegular"/>
                <a:cs typeface="RobotoRegular"/>
              </a:rPr>
              <a:t>optical </a:t>
            </a:r>
            <a:r>
              <a:rPr sz="2750" dirty="0">
                <a:latin typeface="RobotoRegular"/>
                <a:cs typeface="RobotoRegular"/>
              </a:rPr>
              <a:t>&amp; surgical </a:t>
            </a:r>
            <a:r>
              <a:rPr sz="2750" spc="-5" dirty="0">
                <a:latin typeface="RobotoRegular"/>
                <a:cs typeface="RobotoRegular"/>
              </a:rPr>
              <a:t>instrument is </a:t>
            </a:r>
            <a:r>
              <a:rPr sz="2750" spc="-15" dirty="0">
                <a:latin typeface="RobotoRegular"/>
                <a:cs typeface="RobotoRegular"/>
              </a:rPr>
              <a:t>introduced </a:t>
            </a:r>
            <a:r>
              <a:rPr sz="2750" spc="-20" dirty="0">
                <a:latin typeface="RobotoRegular"/>
                <a:cs typeface="RobotoRegular"/>
              </a:rPr>
              <a:t>directly  </a:t>
            </a:r>
            <a:r>
              <a:rPr sz="2750" spc="-10" dirty="0">
                <a:latin typeface="RobotoRegular"/>
                <a:cs typeface="RobotoRegular"/>
              </a:rPr>
              <a:t>through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15" dirty="0">
                <a:latin typeface="RobotoRegular"/>
                <a:cs typeface="RobotoRegular"/>
              </a:rPr>
              <a:t>urethra </a:t>
            </a:r>
            <a:r>
              <a:rPr sz="2750" spc="-10" dirty="0">
                <a:latin typeface="RobotoRegular"/>
                <a:cs typeface="RobotoRegular"/>
              </a:rPr>
              <a:t>to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10" dirty="0">
                <a:latin typeface="RobotoRegular"/>
                <a:cs typeface="RobotoRegular"/>
              </a:rPr>
              <a:t>prostate, </a:t>
            </a:r>
            <a:r>
              <a:rPr sz="2750" spc="5" dirty="0">
                <a:latin typeface="RobotoRegular"/>
                <a:cs typeface="RobotoRegular"/>
              </a:rPr>
              <a:t>which </a:t>
            </a:r>
            <a:r>
              <a:rPr sz="2750" spc="10" dirty="0">
                <a:latin typeface="RobotoRegular"/>
                <a:cs typeface="RobotoRegular"/>
              </a:rPr>
              <a:t>can </a:t>
            </a:r>
            <a:r>
              <a:rPr sz="2750" spc="-5" dirty="0">
                <a:latin typeface="RobotoRegular"/>
                <a:cs typeface="RobotoRegular"/>
              </a:rPr>
              <a:t>then</a:t>
            </a:r>
            <a:r>
              <a:rPr sz="2750" spc="-100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be  </a:t>
            </a:r>
            <a:r>
              <a:rPr sz="2750" spc="-10" dirty="0">
                <a:latin typeface="RobotoRegular"/>
                <a:cs typeface="RobotoRegular"/>
              </a:rPr>
              <a:t>viewed</a:t>
            </a:r>
            <a:r>
              <a:rPr sz="2750" spc="-40" dirty="0">
                <a:latin typeface="RobotoRegular"/>
                <a:cs typeface="RobotoRegular"/>
              </a:rPr>
              <a:t> </a:t>
            </a:r>
            <a:r>
              <a:rPr sz="2750" spc="-25" dirty="0">
                <a:latin typeface="RobotoRegular"/>
                <a:cs typeface="RobotoRegular"/>
              </a:rPr>
              <a:t>directly.</a:t>
            </a:r>
            <a:endParaRPr sz="2750">
              <a:latin typeface="RobotoRegular"/>
              <a:cs typeface="RobotoRegular"/>
            </a:endParaRPr>
          </a:p>
          <a:p>
            <a:pPr marL="488315" marR="935355" algn="just">
              <a:lnSpc>
                <a:spcPts val="2860"/>
              </a:lnSpc>
              <a:spcBef>
                <a:spcPts val="994"/>
              </a:spcBef>
            </a:pPr>
            <a:r>
              <a:rPr sz="2750" spc="10" dirty="0">
                <a:latin typeface="RobotoRegular"/>
                <a:cs typeface="RobotoRegular"/>
              </a:rPr>
              <a:t>The gland </a:t>
            </a:r>
            <a:r>
              <a:rPr sz="2750" spc="-5" dirty="0">
                <a:latin typeface="RobotoRegular"/>
                <a:cs typeface="RobotoRegular"/>
              </a:rPr>
              <a:t>is </a:t>
            </a:r>
            <a:r>
              <a:rPr sz="2750" spc="-20" dirty="0">
                <a:latin typeface="RobotoRegular"/>
                <a:cs typeface="RobotoRegular"/>
              </a:rPr>
              <a:t>removed </a:t>
            </a:r>
            <a:r>
              <a:rPr sz="2750" spc="-5" dirty="0">
                <a:latin typeface="RobotoRegular"/>
                <a:cs typeface="RobotoRegular"/>
              </a:rPr>
              <a:t>in </a:t>
            </a:r>
            <a:r>
              <a:rPr sz="2750" spc="10" dirty="0">
                <a:latin typeface="RobotoRegular"/>
                <a:cs typeface="RobotoRegular"/>
              </a:rPr>
              <a:t>small </a:t>
            </a:r>
            <a:r>
              <a:rPr sz="2750" dirty="0">
                <a:latin typeface="RobotoRegular"/>
                <a:cs typeface="RobotoRegular"/>
              </a:rPr>
              <a:t>chips with </a:t>
            </a:r>
            <a:r>
              <a:rPr sz="2750" spc="20" dirty="0">
                <a:latin typeface="RobotoRegular"/>
                <a:cs typeface="RobotoRegular"/>
              </a:rPr>
              <a:t>an</a:t>
            </a:r>
            <a:r>
              <a:rPr sz="2750" spc="-150" dirty="0">
                <a:latin typeface="RobotoRegular"/>
                <a:cs typeface="RobotoRegular"/>
              </a:rPr>
              <a:t> </a:t>
            </a:r>
            <a:r>
              <a:rPr sz="2750" spc="-15" dirty="0">
                <a:latin typeface="RobotoRegular"/>
                <a:cs typeface="RobotoRegular"/>
              </a:rPr>
              <a:t>electrical  </a:t>
            </a:r>
            <a:r>
              <a:rPr sz="2750" dirty="0">
                <a:latin typeface="RobotoRegular"/>
                <a:cs typeface="RobotoRegular"/>
              </a:rPr>
              <a:t>cutting</a:t>
            </a:r>
            <a:r>
              <a:rPr sz="2750" spc="-30" dirty="0">
                <a:latin typeface="RobotoRegular"/>
                <a:cs typeface="RobotoRegular"/>
              </a:rPr>
              <a:t> </a:t>
            </a:r>
            <a:r>
              <a:rPr sz="2750" spc="-15" dirty="0">
                <a:latin typeface="RobotoRegular"/>
                <a:cs typeface="RobotoRegular"/>
              </a:rPr>
              <a:t>loop.</a:t>
            </a:r>
            <a:endParaRPr sz="2750">
              <a:latin typeface="RobotoRegular"/>
              <a:cs typeface="RobotoRegular"/>
            </a:endParaRPr>
          </a:p>
          <a:p>
            <a:pPr marL="488315" marR="5080" algn="just">
              <a:lnSpc>
                <a:spcPts val="2860"/>
              </a:lnSpc>
              <a:spcBef>
                <a:spcPts val="994"/>
              </a:spcBef>
            </a:pPr>
            <a:r>
              <a:rPr sz="2750" spc="10" dirty="0">
                <a:latin typeface="RobotoRegular"/>
                <a:cs typeface="RobotoRegular"/>
              </a:rPr>
              <a:t>The </a:t>
            </a:r>
            <a:r>
              <a:rPr sz="2750" dirty="0">
                <a:latin typeface="RobotoRegular"/>
                <a:cs typeface="RobotoRegular"/>
              </a:rPr>
              <a:t>tissues </a:t>
            </a:r>
            <a:r>
              <a:rPr sz="2750" spc="-5" dirty="0">
                <a:latin typeface="RobotoRegular"/>
                <a:cs typeface="RobotoRegular"/>
              </a:rPr>
              <a:t>are </a:t>
            </a:r>
            <a:r>
              <a:rPr sz="2750" dirty="0">
                <a:latin typeface="RobotoRegular"/>
                <a:cs typeface="RobotoRegular"/>
              </a:rPr>
              <a:t>ﬂushed </a:t>
            </a:r>
            <a:r>
              <a:rPr sz="2750" spc="25" dirty="0">
                <a:latin typeface="RobotoRegular"/>
                <a:cs typeface="RobotoRegular"/>
              </a:rPr>
              <a:t>away </a:t>
            </a:r>
            <a:r>
              <a:rPr sz="2750" spc="10" dirty="0">
                <a:latin typeface="RobotoRegular"/>
                <a:cs typeface="RobotoRegular"/>
              </a:rPr>
              <a:t>using </a:t>
            </a:r>
            <a:r>
              <a:rPr sz="2750" dirty="0">
                <a:latin typeface="RobotoRegular"/>
                <a:cs typeface="RobotoRegular"/>
              </a:rPr>
              <a:t>normal </a:t>
            </a:r>
            <a:r>
              <a:rPr sz="2750" spc="10" dirty="0">
                <a:latin typeface="RobotoRegular"/>
                <a:cs typeface="RobotoRegular"/>
              </a:rPr>
              <a:t>saline</a:t>
            </a:r>
            <a:r>
              <a:rPr sz="2750" spc="-325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irrigation.  </a:t>
            </a:r>
            <a:r>
              <a:rPr sz="2750" dirty="0">
                <a:latin typeface="RobotoRegular"/>
                <a:cs typeface="RobotoRegular"/>
              </a:rPr>
              <a:t>A </a:t>
            </a:r>
            <a:r>
              <a:rPr sz="2750" spc="-15" dirty="0">
                <a:latin typeface="RobotoRegular"/>
                <a:cs typeface="RobotoRegular"/>
              </a:rPr>
              <a:t>triple </a:t>
            </a:r>
            <a:r>
              <a:rPr sz="2750" dirty="0">
                <a:latin typeface="RobotoRegular"/>
                <a:cs typeface="RobotoRegular"/>
              </a:rPr>
              <a:t>lumen </a:t>
            </a:r>
            <a:r>
              <a:rPr sz="2750" spc="-5" dirty="0">
                <a:latin typeface="RobotoRegular"/>
                <a:cs typeface="RobotoRegular"/>
              </a:rPr>
              <a:t>catheter is </a:t>
            </a:r>
            <a:r>
              <a:rPr sz="2750" dirty="0">
                <a:latin typeface="RobotoRegular"/>
                <a:cs typeface="RobotoRegular"/>
              </a:rPr>
              <a:t>inserted for this</a:t>
            </a:r>
            <a:r>
              <a:rPr sz="2750" spc="-290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purpose.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39426" y="7092399"/>
            <a:ext cx="1002665" cy="2222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spc="5" dirty="0">
                <a:solidFill>
                  <a:srgbClr val="888888"/>
                </a:solidFill>
                <a:latin typeface="RobotoRegular"/>
                <a:cs typeface="RobotoRegular"/>
              </a:rPr>
              <a:t>BONNIE</a:t>
            </a:r>
            <a:r>
              <a:rPr sz="1300" spc="-20" dirty="0">
                <a:solidFill>
                  <a:srgbClr val="888888"/>
                </a:solidFill>
                <a:latin typeface="RobotoRegular"/>
                <a:cs typeface="RobotoRegular"/>
              </a:rPr>
              <a:t> 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.M.C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262</a:t>
            </a:fld>
            <a:endParaRPr spc="10" dirty="0"/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279" y="0"/>
            <a:ext cx="2566035" cy="4787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u="heavy" spc="20" dirty="0">
                <a:uFill>
                  <a:solidFill>
                    <a:srgbClr val="000000"/>
                  </a:solidFill>
                </a:uFill>
              </a:rPr>
              <a:t>Complications:</a:t>
            </a:r>
            <a:endParaRPr sz="2950"/>
          </a:p>
        </p:txBody>
      </p:sp>
      <p:sp>
        <p:nvSpPr>
          <p:cNvPr id="3" name="object 3"/>
          <p:cNvSpPr txBox="1"/>
          <p:nvPr/>
        </p:nvSpPr>
        <p:spPr>
          <a:xfrm>
            <a:off x="106279" y="435092"/>
            <a:ext cx="9810115" cy="6515734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50190" indent="-238125">
              <a:lnSpc>
                <a:spcPct val="100000"/>
              </a:lnSpc>
              <a:spcBef>
                <a:spcPts val="810"/>
              </a:spcBef>
              <a:buChar char="•"/>
              <a:tabLst>
                <a:tab pos="250825" algn="l"/>
              </a:tabLst>
            </a:pPr>
            <a:r>
              <a:rPr sz="2950" dirty="0">
                <a:latin typeface="RobotoRegular"/>
                <a:cs typeface="RobotoRegular"/>
              </a:rPr>
              <a:t>Urethral</a:t>
            </a:r>
            <a:r>
              <a:rPr sz="2950" spc="80" dirty="0">
                <a:latin typeface="RobotoRegular"/>
                <a:cs typeface="RobotoRegular"/>
              </a:rPr>
              <a:t> </a:t>
            </a:r>
            <a:r>
              <a:rPr sz="2950" spc="10" dirty="0">
                <a:latin typeface="RobotoRegular"/>
                <a:cs typeface="RobotoRegular"/>
              </a:rPr>
              <a:t>strictures</a:t>
            </a:r>
            <a:endParaRPr sz="2950">
              <a:latin typeface="RobotoRegular"/>
              <a:cs typeface="RobotoRegular"/>
            </a:endParaRPr>
          </a:p>
          <a:p>
            <a:pPr marL="250190" indent="-238125">
              <a:lnSpc>
                <a:spcPct val="100000"/>
              </a:lnSpc>
              <a:spcBef>
                <a:spcPts val="720"/>
              </a:spcBef>
              <a:buChar char="•"/>
              <a:tabLst>
                <a:tab pos="250825" algn="l"/>
              </a:tabLst>
            </a:pPr>
            <a:r>
              <a:rPr sz="2950" spc="-10" dirty="0">
                <a:latin typeface="RobotoRegular"/>
                <a:cs typeface="RobotoRegular"/>
              </a:rPr>
              <a:t>Retrograde</a:t>
            </a:r>
            <a:r>
              <a:rPr sz="2950" dirty="0">
                <a:latin typeface="RobotoRegular"/>
                <a:cs typeface="RobotoRegular"/>
              </a:rPr>
              <a:t> </a:t>
            </a:r>
            <a:r>
              <a:rPr sz="2950" spc="10" dirty="0">
                <a:latin typeface="RobotoRegular"/>
                <a:cs typeface="RobotoRegular"/>
              </a:rPr>
              <a:t>ejaculation</a:t>
            </a:r>
            <a:endParaRPr sz="2950">
              <a:latin typeface="RobotoRegular"/>
              <a:cs typeface="RobotoRegular"/>
            </a:endParaRPr>
          </a:p>
          <a:p>
            <a:pPr marL="250190" indent="-238125">
              <a:lnSpc>
                <a:spcPct val="100000"/>
              </a:lnSpc>
              <a:spcBef>
                <a:spcPts val="715"/>
              </a:spcBef>
              <a:buChar char="•"/>
              <a:tabLst>
                <a:tab pos="250825" algn="l"/>
              </a:tabLst>
            </a:pPr>
            <a:r>
              <a:rPr sz="2950" spc="30" dirty="0">
                <a:latin typeface="RobotoRegular"/>
                <a:cs typeface="RobotoRegular"/>
              </a:rPr>
              <a:t>Risk </a:t>
            </a:r>
            <a:r>
              <a:rPr sz="2950" spc="-15" dirty="0">
                <a:latin typeface="RobotoRegular"/>
                <a:cs typeface="RobotoRegular"/>
              </a:rPr>
              <a:t>of </a:t>
            </a:r>
            <a:r>
              <a:rPr sz="2950" spc="10" dirty="0">
                <a:latin typeface="RobotoRegular"/>
                <a:cs typeface="RobotoRegular"/>
              </a:rPr>
              <a:t>electric</a:t>
            </a:r>
            <a:r>
              <a:rPr sz="2950" spc="75" dirty="0">
                <a:latin typeface="RobotoRegular"/>
                <a:cs typeface="RobotoRegular"/>
              </a:rPr>
              <a:t> </a:t>
            </a:r>
            <a:r>
              <a:rPr sz="2950" dirty="0">
                <a:latin typeface="RobotoRegular"/>
                <a:cs typeface="RobotoRegular"/>
              </a:rPr>
              <a:t>shock</a:t>
            </a:r>
            <a:endParaRPr sz="2950">
              <a:latin typeface="RobotoRegular"/>
              <a:cs typeface="RobotoRegular"/>
            </a:endParaRPr>
          </a:p>
          <a:p>
            <a:pPr marL="12700" marR="5363845">
              <a:lnSpc>
                <a:spcPct val="120300"/>
              </a:lnSpc>
              <a:buChar char="•"/>
              <a:tabLst>
                <a:tab pos="250825" algn="l"/>
              </a:tabLst>
            </a:pPr>
            <a:r>
              <a:rPr sz="2950" spc="5" dirty="0">
                <a:latin typeface="RobotoRegular"/>
                <a:cs typeface="RobotoRegular"/>
              </a:rPr>
              <a:t>Sexual dysfunction </a:t>
            </a:r>
            <a:r>
              <a:rPr sz="2950" spc="-25" dirty="0">
                <a:latin typeface="RobotoRegular"/>
                <a:cs typeface="RobotoRegular"/>
              </a:rPr>
              <a:t>(rare) </a:t>
            </a:r>
            <a:r>
              <a:rPr sz="2950" u="heavy" spc="-2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Suprapubic</a:t>
            </a:r>
            <a:r>
              <a:rPr sz="2950" u="heavy" spc="2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95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resection:</a:t>
            </a:r>
            <a:endParaRPr sz="2950">
              <a:latin typeface="RobotoRegular"/>
              <a:cs typeface="RobotoRegular"/>
            </a:endParaRPr>
          </a:p>
          <a:p>
            <a:pPr marL="250190" marR="5080" indent="-238125">
              <a:lnSpc>
                <a:spcPts val="3200"/>
              </a:lnSpc>
              <a:spcBef>
                <a:spcPts val="1110"/>
              </a:spcBef>
              <a:buChar char="•"/>
              <a:tabLst>
                <a:tab pos="250825" algn="l"/>
              </a:tabLst>
            </a:pPr>
            <a:r>
              <a:rPr sz="2950" spc="10" dirty="0">
                <a:latin typeface="RobotoRegular"/>
                <a:cs typeface="RobotoRegular"/>
              </a:rPr>
              <a:t>The prostate </a:t>
            </a:r>
            <a:r>
              <a:rPr sz="2950" spc="30" dirty="0">
                <a:latin typeface="RobotoRegular"/>
                <a:cs typeface="RobotoRegular"/>
              </a:rPr>
              <a:t>is </a:t>
            </a:r>
            <a:r>
              <a:rPr sz="2950" spc="-5" dirty="0">
                <a:latin typeface="RobotoRegular"/>
                <a:cs typeface="RobotoRegular"/>
              </a:rPr>
              <a:t>removed </a:t>
            </a:r>
            <a:r>
              <a:rPr sz="2950" spc="5" dirty="0">
                <a:latin typeface="RobotoRegular"/>
                <a:cs typeface="RobotoRegular"/>
              </a:rPr>
              <a:t>through </a:t>
            </a:r>
            <a:r>
              <a:rPr sz="2950" spc="25" dirty="0">
                <a:latin typeface="RobotoRegular"/>
                <a:cs typeface="RobotoRegular"/>
              </a:rPr>
              <a:t>an </a:t>
            </a:r>
            <a:r>
              <a:rPr sz="2950" spc="20" dirty="0">
                <a:latin typeface="RobotoRegular"/>
                <a:cs typeface="RobotoRegular"/>
              </a:rPr>
              <a:t>abdominal incision.  </a:t>
            </a:r>
            <a:r>
              <a:rPr sz="2950" spc="35" dirty="0">
                <a:latin typeface="RobotoRegular"/>
                <a:cs typeface="RobotoRegular"/>
              </a:rPr>
              <a:t>An </a:t>
            </a:r>
            <a:r>
              <a:rPr sz="2950" spc="20" dirty="0">
                <a:latin typeface="RobotoRegular"/>
                <a:cs typeface="RobotoRegular"/>
              </a:rPr>
              <a:t>incision </a:t>
            </a:r>
            <a:r>
              <a:rPr sz="2950" spc="30" dirty="0">
                <a:latin typeface="RobotoRegular"/>
                <a:cs typeface="RobotoRegular"/>
              </a:rPr>
              <a:t>is </a:t>
            </a:r>
            <a:r>
              <a:rPr sz="2950" spc="25" dirty="0">
                <a:latin typeface="RobotoRegular"/>
                <a:cs typeface="RobotoRegular"/>
              </a:rPr>
              <a:t>made into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5" dirty="0">
                <a:latin typeface="RobotoRegular"/>
                <a:cs typeface="RobotoRegular"/>
              </a:rPr>
              <a:t>bladder </a:t>
            </a:r>
            <a:r>
              <a:rPr sz="2950" spc="15" dirty="0">
                <a:latin typeface="RobotoRegular"/>
                <a:cs typeface="RobotoRegular"/>
              </a:rPr>
              <a:t>&amp;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10" dirty="0">
                <a:latin typeface="RobotoRegular"/>
                <a:cs typeface="RobotoRegular"/>
              </a:rPr>
              <a:t>prostate </a:t>
            </a:r>
            <a:r>
              <a:rPr sz="2950" spc="25" dirty="0">
                <a:latin typeface="RobotoRegular"/>
                <a:cs typeface="RobotoRegular"/>
              </a:rPr>
              <a:t>gland  </a:t>
            </a:r>
            <a:r>
              <a:rPr sz="2950" spc="30" dirty="0">
                <a:latin typeface="RobotoRegular"/>
                <a:cs typeface="RobotoRegular"/>
              </a:rPr>
              <a:t>is </a:t>
            </a:r>
            <a:r>
              <a:rPr sz="2950" spc="-5" dirty="0">
                <a:latin typeface="RobotoRegular"/>
                <a:cs typeface="RobotoRegular"/>
              </a:rPr>
              <a:t>removed </a:t>
            </a:r>
            <a:r>
              <a:rPr sz="2950" spc="-15" dirty="0">
                <a:latin typeface="RobotoRegular"/>
                <a:cs typeface="RobotoRegular"/>
              </a:rPr>
              <a:t>form</a:t>
            </a:r>
            <a:r>
              <a:rPr sz="2950" spc="105" dirty="0">
                <a:latin typeface="RobotoRegular"/>
                <a:cs typeface="RobotoRegular"/>
              </a:rPr>
              <a:t> </a:t>
            </a:r>
            <a:r>
              <a:rPr sz="2950" spc="-5" dirty="0">
                <a:latin typeface="RobotoRegular"/>
                <a:cs typeface="RobotoRegular"/>
              </a:rPr>
              <a:t>above.</a:t>
            </a:r>
            <a:endParaRPr sz="2950">
              <a:latin typeface="RobotoRegular"/>
              <a:cs typeface="RobotoRegular"/>
            </a:endParaRPr>
          </a:p>
          <a:p>
            <a:pPr marL="250190" marR="811530" indent="-238125">
              <a:lnSpc>
                <a:spcPts val="3200"/>
              </a:lnSpc>
              <a:spcBef>
                <a:spcPts val="1050"/>
              </a:spcBef>
              <a:buChar char="•"/>
              <a:tabLst>
                <a:tab pos="250825" algn="l"/>
              </a:tabLst>
            </a:pPr>
            <a:r>
              <a:rPr sz="2950" spc="-40" dirty="0">
                <a:latin typeface="RobotoRegular"/>
                <a:cs typeface="RobotoRegular"/>
              </a:rPr>
              <a:t>Two </a:t>
            </a:r>
            <a:r>
              <a:rPr sz="2950" spc="5" dirty="0">
                <a:latin typeface="RobotoRegular"/>
                <a:cs typeface="RobotoRegular"/>
              </a:rPr>
              <a:t>catheters </a:t>
            </a:r>
            <a:r>
              <a:rPr sz="2950" spc="15" dirty="0">
                <a:latin typeface="RobotoRegular"/>
                <a:cs typeface="RobotoRegular"/>
              </a:rPr>
              <a:t>are </a:t>
            </a:r>
            <a:r>
              <a:rPr sz="2950" spc="20" dirty="0">
                <a:latin typeface="RobotoRegular"/>
                <a:cs typeface="RobotoRegular"/>
              </a:rPr>
              <a:t>inserted </a:t>
            </a:r>
            <a:r>
              <a:rPr sz="2950" spc="5" dirty="0">
                <a:latin typeface="RobotoRegular"/>
                <a:cs typeface="RobotoRegular"/>
              </a:rPr>
              <a:t>i.e. </a:t>
            </a:r>
            <a:r>
              <a:rPr sz="2950" dirty="0">
                <a:latin typeface="RobotoRegular"/>
                <a:cs typeface="RobotoRegular"/>
              </a:rPr>
              <a:t>suprapubic </a:t>
            </a:r>
            <a:r>
              <a:rPr sz="2950" spc="15" dirty="0">
                <a:latin typeface="RobotoRegular"/>
                <a:cs typeface="RobotoRegular"/>
              </a:rPr>
              <a:t>&amp; </a:t>
            </a:r>
            <a:r>
              <a:rPr sz="2950" spc="-5" dirty="0">
                <a:latin typeface="RobotoRegular"/>
                <a:cs typeface="RobotoRegular"/>
              </a:rPr>
              <a:t>urethral  </a:t>
            </a:r>
            <a:r>
              <a:rPr sz="2950" spc="10" dirty="0">
                <a:latin typeface="RobotoRegular"/>
                <a:cs typeface="RobotoRegular"/>
              </a:rPr>
              <a:t>catheter </a:t>
            </a:r>
            <a:r>
              <a:rPr sz="2950" spc="-20" dirty="0">
                <a:latin typeface="RobotoRegular"/>
                <a:cs typeface="RobotoRegular"/>
              </a:rPr>
              <a:t>(for </a:t>
            </a:r>
            <a:r>
              <a:rPr sz="2950" spc="10" dirty="0">
                <a:latin typeface="RobotoRegular"/>
                <a:cs typeface="RobotoRegular"/>
              </a:rPr>
              <a:t>infusion </a:t>
            </a:r>
            <a:r>
              <a:rPr sz="2950" spc="15" dirty="0">
                <a:latin typeface="RobotoRegular"/>
                <a:cs typeface="RobotoRegular"/>
              </a:rPr>
              <a:t>&amp;</a:t>
            </a:r>
            <a:r>
              <a:rPr sz="2950" spc="145" dirty="0">
                <a:latin typeface="RobotoRegular"/>
                <a:cs typeface="RobotoRegular"/>
              </a:rPr>
              <a:t> </a:t>
            </a:r>
            <a:r>
              <a:rPr sz="2950" spc="-5" dirty="0">
                <a:latin typeface="RobotoRegular"/>
                <a:cs typeface="RobotoRegular"/>
              </a:rPr>
              <a:t>drainage).</a:t>
            </a:r>
            <a:endParaRPr sz="29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95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Retropubic</a:t>
            </a:r>
            <a:r>
              <a:rPr sz="2950" u="heavy" spc="2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95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prostatectomy:</a:t>
            </a:r>
            <a:endParaRPr sz="2950">
              <a:latin typeface="RobotoRegular"/>
              <a:cs typeface="RobotoRegular"/>
            </a:endParaRPr>
          </a:p>
          <a:p>
            <a:pPr marL="250190" marR="101600" indent="-238125">
              <a:lnSpc>
                <a:spcPts val="3200"/>
              </a:lnSpc>
              <a:spcBef>
                <a:spcPts val="1110"/>
              </a:spcBef>
              <a:buChar char="•"/>
              <a:tabLst>
                <a:tab pos="250825" algn="l"/>
              </a:tabLst>
            </a:pPr>
            <a:r>
              <a:rPr sz="2950" spc="40" dirty="0">
                <a:latin typeface="RobotoRegular"/>
                <a:cs typeface="RobotoRegular"/>
              </a:rPr>
              <a:t>Similar </a:t>
            </a:r>
            <a:r>
              <a:rPr sz="2950" spc="15" dirty="0">
                <a:latin typeface="RobotoRegular"/>
                <a:cs typeface="RobotoRegular"/>
              </a:rPr>
              <a:t>to </a:t>
            </a:r>
            <a:r>
              <a:rPr sz="2950" dirty="0">
                <a:latin typeface="RobotoRegular"/>
                <a:cs typeface="RobotoRegular"/>
              </a:rPr>
              <a:t>suprapubic </a:t>
            </a:r>
            <a:r>
              <a:rPr sz="2950" spc="5" dirty="0">
                <a:latin typeface="RobotoRegular"/>
                <a:cs typeface="RobotoRegular"/>
              </a:rPr>
              <a:t>but bladder </a:t>
            </a:r>
            <a:r>
              <a:rPr sz="2950" spc="30" dirty="0">
                <a:latin typeface="RobotoRegular"/>
                <a:cs typeface="RobotoRegular"/>
              </a:rPr>
              <a:t>is </a:t>
            </a:r>
            <a:r>
              <a:rPr sz="2950" spc="-5" dirty="0">
                <a:latin typeface="RobotoRegular"/>
                <a:cs typeface="RobotoRegular"/>
              </a:rPr>
              <a:t>not </a:t>
            </a:r>
            <a:r>
              <a:rPr sz="2950" spc="-10" dirty="0">
                <a:latin typeface="RobotoRegular"/>
                <a:cs typeface="RobotoRegular"/>
              </a:rPr>
              <a:t>opened. </a:t>
            </a:r>
            <a:r>
              <a:rPr sz="2950" spc="20" dirty="0">
                <a:latin typeface="RobotoRegular"/>
                <a:cs typeface="RobotoRegular"/>
              </a:rPr>
              <a:t>This  </a:t>
            </a:r>
            <a:r>
              <a:rPr sz="2950" spc="-10" dirty="0">
                <a:latin typeface="RobotoRegular"/>
                <a:cs typeface="RobotoRegular"/>
              </a:rPr>
              <a:t>procedure </a:t>
            </a:r>
            <a:r>
              <a:rPr sz="2950" spc="30" dirty="0">
                <a:latin typeface="RobotoRegular"/>
                <a:cs typeface="RobotoRegular"/>
              </a:rPr>
              <a:t>is </a:t>
            </a:r>
            <a:r>
              <a:rPr sz="2950" spc="25" dirty="0">
                <a:latin typeface="RobotoRegular"/>
                <a:cs typeface="RobotoRegular"/>
              </a:rPr>
              <a:t>suitable </a:t>
            </a:r>
            <a:r>
              <a:rPr sz="2950" spc="-20" dirty="0">
                <a:latin typeface="RobotoRegular"/>
                <a:cs typeface="RobotoRegular"/>
              </a:rPr>
              <a:t>for </a:t>
            </a:r>
            <a:r>
              <a:rPr sz="2950" spc="15" dirty="0">
                <a:latin typeface="RobotoRegular"/>
                <a:cs typeface="RobotoRegular"/>
              </a:rPr>
              <a:t>large glands </a:t>
            </a:r>
            <a:r>
              <a:rPr sz="2950" spc="10" dirty="0">
                <a:latin typeface="RobotoRegular"/>
                <a:cs typeface="RobotoRegular"/>
              </a:rPr>
              <a:t>located </a:t>
            </a:r>
            <a:r>
              <a:rPr sz="2950" spc="20" dirty="0">
                <a:latin typeface="RobotoRegular"/>
                <a:cs typeface="RobotoRegular"/>
              </a:rPr>
              <a:t>high </a:t>
            </a:r>
            <a:r>
              <a:rPr sz="2950" spc="30" dirty="0">
                <a:latin typeface="RobotoRegular"/>
                <a:cs typeface="RobotoRegular"/>
              </a:rPr>
              <a:t>in</a:t>
            </a:r>
            <a:r>
              <a:rPr sz="2950" spc="210" dirty="0">
                <a:latin typeface="RobotoRegular"/>
                <a:cs typeface="RobotoRegular"/>
              </a:rPr>
              <a:t> </a:t>
            </a:r>
            <a:r>
              <a:rPr sz="2950" spc="20" dirty="0">
                <a:latin typeface="RobotoRegular"/>
                <a:cs typeface="RobotoRegular"/>
              </a:rPr>
              <a:t>the</a:t>
            </a:r>
            <a:endParaRPr sz="29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170" y="6877501"/>
            <a:ext cx="1104900" cy="4787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spc="-5" dirty="0">
                <a:latin typeface="RobotoRegular"/>
                <a:cs typeface="RobotoRegular"/>
              </a:rPr>
              <a:t>p</a:t>
            </a:r>
            <a:r>
              <a:rPr sz="2950" spc="-25" dirty="0">
                <a:latin typeface="RobotoRegular"/>
                <a:cs typeface="RobotoRegular"/>
              </a:rPr>
              <a:t>e</a:t>
            </a:r>
            <a:r>
              <a:rPr sz="2950" spc="50" dirty="0">
                <a:latin typeface="RobotoRegular"/>
                <a:cs typeface="RobotoRegular"/>
              </a:rPr>
              <a:t>l</a:t>
            </a:r>
            <a:r>
              <a:rPr sz="2950" dirty="0">
                <a:latin typeface="RobotoRegular"/>
                <a:cs typeface="RobotoRegular"/>
              </a:rPr>
              <a:t>v</a:t>
            </a:r>
            <a:r>
              <a:rPr sz="2950" spc="50" dirty="0">
                <a:latin typeface="RobotoRegular"/>
                <a:cs typeface="RobotoRegular"/>
              </a:rPr>
              <a:t>i</a:t>
            </a:r>
            <a:r>
              <a:rPr sz="2950" spc="15" dirty="0">
                <a:latin typeface="RobotoRegular"/>
                <a:cs typeface="RobotoRegular"/>
              </a:rPr>
              <a:t>s</a:t>
            </a:r>
            <a:r>
              <a:rPr sz="2950" spc="5" dirty="0">
                <a:latin typeface="RobotoRegular"/>
                <a:cs typeface="RobotoRegular"/>
              </a:rPr>
              <a:t>.</a:t>
            </a:r>
            <a:endParaRPr sz="295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426" y="7080264"/>
            <a:ext cx="4756150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452620" algn="l"/>
              </a:tabLst>
            </a:pPr>
            <a:r>
              <a:rPr sz="1300" spc="-45" dirty="0">
                <a:solidFill>
                  <a:srgbClr val="888888"/>
                </a:solidFill>
                <a:latin typeface="RobotoRegular"/>
                <a:cs typeface="RobotoRegular"/>
              </a:rPr>
              <a:t>B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O</a:t>
            </a:r>
            <a:r>
              <a:rPr sz="1300" spc="60" dirty="0">
                <a:solidFill>
                  <a:srgbClr val="888888"/>
                </a:solidFill>
                <a:latin typeface="RobotoRegular"/>
                <a:cs typeface="RobotoRegular"/>
              </a:rPr>
              <a:t>NN</a:t>
            </a:r>
            <a:r>
              <a:rPr sz="1300" spc="-25" dirty="0">
                <a:solidFill>
                  <a:srgbClr val="888888"/>
                </a:solidFill>
                <a:latin typeface="RobotoRegular"/>
                <a:cs typeface="RobotoRegular"/>
              </a:rPr>
              <a:t>I</a:t>
            </a:r>
            <a:r>
              <a:rPr sz="1300" spc="10" dirty="0">
                <a:solidFill>
                  <a:srgbClr val="888888"/>
                </a:solidFill>
                <a:latin typeface="RobotoRegular"/>
                <a:cs typeface="RobotoRegular"/>
              </a:rPr>
              <a:t>E</a:t>
            </a:r>
            <a:r>
              <a:rPr sz="1300" spc="25" dirty="0">
                <a:solidFill>
                  <a:srgbClr val="888888"/>
                </a:solidFill>
                <a:latin typeface="RobotoRegular"/>
                <a:cs typeface="RobotoRegular"/>
              </a:rPr>
              <a:t> 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</a:t>
            </a:r>
            <a:r>
              <a:rPr sz="1300" spc="-40" dirty="0">
                <a:solidFill>
                  <a:srgbClr val="888888"/>
                </a:solidFill>
                <a:latin typeface="RobotoRegular"/>
                <a:cs typeface="RobotoRegular"/>
              </a:rPr>
              <a:t>M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</a:t>
            </a:r>
            <a:r>
              <a:rPr sz="1300" spc="10" dirty="0">
                <a:solidFill>
                  <a:srgbClr val="888888"/>
                </a:solidFill>
                <a:latin typeface="RobotoRegular"/>
                <a:cs typeface="RobotoRegular"/>
              </a:rPr>
              <a:t>C</a:t>
            </a:r>
            <a:r>
              <a:rPr sz="1300" dirty="0">
                <a:solidFill>
                  <a:srgbClr val="888888"/>
                </a:solidFill>
                <a:latin typeface="RobotoRegular"/>
                <a:cs typeface="RobotoRegular"/>
              </a:rPr>
              <a:t>	</a:t>
            </a:r>
            <a:r>
              <a:rPr sz="1300" spc="35" dirty="0">
                <a:solidFill>
                  <a:srgbClr val="888888"/>
                </a:solidFill>
                <a:latin typeface="RobotoRegular"/>
                <a:cs typeface="RobotoRegular"/>
              </a:rPr>
              <a:t>26</a:t>
            </a:r>
            <a:r>
              <a:rPr sz="1300" spc="10" dirty="0">
                <a:solidFill>
                  <a:srgbClr val="888888"/>
                </a:solidFill>
                <a:latin typeface="RobotoRegular"/>
                <a:cs typeface="RobotoRegular"/>
              </a:rPr>
              <a:t>2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86" y="540323"/>
            <a:ext cx="9832975" cy="64395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5080" indent="-252095">
              <a:lnSpc>
                <a:spcPts val="3310"/>
              </a:lnSpc>
              <a:spcBef>
                <a:spcPts val="535"/>
              </a:spcBef>
              <a:buChar char="•"/>
              <a:tabLst>
                <a:tab pos="264795" algn="l"/>
              </a:tabLst>
            </a:pPr>
            <a:r>
              <a:rPr sz="3050" spc="30" dirty="0">
                <a:latin typeface="RobotoRegular"/>
                <a:cs typeface="RobotoRegular"/>
              </a:rPr>
              <a:t>Involves </a:t>
            </a:r>
            <a:r>
              <a:rPr sz="3050" spc="20" dirty="0">
                <a:latin typeface="RobotoRegular"/>
                <a:cs typeface="RobotoRegular"/>
              </a:rPr>
              <a:t>removal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gland </a:t>
            </a:r>
            <a:r>
              <a:rPr sz="3050" spc="-5" dirty="0">
                <a:latin typeface="RobotoRegular"/>
                <a:cs typeface="RobotoRegular"/>
              </a:rPr>
              <a:t>through </a:t>
            </a:r>
            <a:r>
              <a:rPr sz="3050" spc="5" dirty="0">
                <a:latin typeface="RobotoRegular"/>
                <a:cs typeface="RobotoRegular"/>
              </a:rPr>
              <a:t>an </a:t>
            </a:r>
            <a:r>
              <a:rPr sz="3050" spc="15" dirty="0">
                <a:latin typeface="RobotoRegular"/>
                <a:cs typeface="RobotoRegular"/>
              </a:rPr>
              <a:t>incision </a:t>
            </a:r>
            <a:r>
              <a:rPr sz="3050" spc="25" dirty="0">
                <a:latin typeface="RobotoRegular"/>
                <a:cs typeface="RobotoRegular"/>
              </a:rPr>
              <a:t>in</a:t>
            </a:r>
            <a:r>
              <a:rPr sz="3050" spc="-145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the  </a:t>
            </a:r>
            <a:r>
              <a:rPr sz="3050" spc="10" dirty="0">
                <a:latin typeface="RobotoRegular"/>
                <a:cs typeface="RobotoRegular"/>
              </a:rPr>
              <a:t>perineum.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690"/>
              </a:spcBef>
              <a:buChar char="•"/>
              <a:tabLst>
                <a:tab pos="264795" algn="l"/>
              </a:tabLst>
            </a:pPr>
            <a:r>
              <a:rPr sz="3050" spc="30" dirty="0">
                <a:latin typeface="RobotoRegular"/>
                <a:cs typeface="RobotoRegular"/>
              </a:rPr>
              <a:t>It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10" dirty="0">
                <a:latin typeface="RobotoRegular"/>
                <a:cs typeface="RobotoRegular"/>
              </a:rPr>
              <a:t>done when </a:t>
            </a:r>
            <a:r>
              <a:rPr sz="3050" spc="5" dirty="0">
                <a:latin typeface="RobotoRegular"/>
                <a:cs typeface="RobotoRegular"/>
              </a:rPr>
              <a:t>other </a:t>
            </a:r>
            <a:r>
              <a:rPr sz="3050" spc="10" dirty="0">
                <a:latin typeface="RobotoRegular"/>
                <a:cs typeface="RobotoRegular"/>
              </a:rPr>
              <a:t>approaches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-5" dirty="0">
                <a:latin typeface="RobotoRegular"/>
                <a:cs typeface="RobotoRegular"/>
              </a:rPr>
              <a:t>not</a:t>
            </a:r>
            <a:r>
              <a:rPr sz="3050" spc="-15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possible.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50"/>
              </a:spcBef>
              <a:buChar char="•"/>
              <a:tabLst>
                <a:tab pos="264795" algn="l"/>
              </a:tabLst>
            </a:pPr>
            <a:r>
              <a:rPr sz="3050" spc="30" dirty="0">
                <a:latin typeface="RobotoRegular"/>
                <a:cs typeface="RobotoRegular"/>
              </a:rPr>
              <a:t>It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-5" dirty="0">
                <a:latin typeface="RobotoRegular"/>
                <a:cs typeface="RobotoRegular"/>
              </a:rPr>
              <a:t>useful </a:t>
            </a: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spc="5" dirty="0">
                <a:latin typeface="RobotoRegular"/>
                <a:cs typeface="RobotoRegular"/>
              </a:rPr>
              <a:t>an </a:t>
            </a:r>
            <a:r>
              <a:rPr sz="3050" spc="30" dirty="0">
                <a:latin typeface="RobotoRegular"/>
                <a:cs typeface="RobotoRegular"/>
              </a:rPr>
              <a:t>open</a:t>
            </a:r>
            <a:r>
              <a:rPr sz="3050" spc="-190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biopsy.</a:t>
            </a:r>
            <a:endParaRPr sz="3050">
              <a:latin typeface="RobotoRegular"/>
              <a:cs typeface="RobotoRegular"/>
            </a:endParaRPr>
          </a:p>
          <a:p>
            <a:pPr marL="264160" marR="584835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Post </a:t>
            </a:r>
            <a:r>
              <a:rPr sz="3050" spc="20" dirty="0">
                <a:latin typeface="RobotoRegular"/>
                <a:cs typeface="RobotoRegular"/>
              </a:rPr>
              <a:t>op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5" dirty="0">
                <a:latin typeface="RobotoRegular"/>
                <a:cs typeface="RobotoRegular"/>
              </a:rPr>
              <a:t>wound </a:t>
            </a:r>
            <a:r>
              <a:rPr sz="3050" spc="25" dirty="0">
                <a:latin typeface="RobotoRegular"/>
                <a:cs typeface="RobotoRegular"/>
              </a:rPr>
              <a:t>may </a:t>
            </a:r>
            <a:r>
              <a:rPr sz="3050" spc="35" dirty="0">
                <a:latin typeface="RobotoRegular"/>
                <a:cs typeface="RobotoRegular"/>
              </a:rPr>
              <a:t>be </a:t>
            </a:r>
            <a:r>
              <a:rPr sz="3050" spc="10" dirty="0">
                <a:latin typeface="RobotoRegular"/>
                <a:cs typeface="RobotoRegular"/>
              </a:rPr>
              <a:t>easily </a:t>
            </a:r>
            <a:r>
              <a:rPr sz="3050" spc="40" dirty="0">
                <a:latin typeface="RobotoRegular"/>
                <a:cs typeface="RobotoRegular"/>
              </a:rPr>
              <a:t>become  </a:t>
            </a:r>
            <a:r>
              <a:rPr sz="3050" spc="10" dirty="0">
                <a:latin typeface="RobotoRegular"/>
                <a:cs typeface="RobotoRegular"/>
              </a:rPr>
              <a:t>contaminated because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5" dirty="0">
                <a:latin typeface="RobotoRegular"/>
                <a:cs typeface="RobotoRegular"/>
              </a:rPr>
              <a:t>incision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dirty="0">
                <a:latin typeface="RobotoRegular"/>
                <a:cs typeface="RobotoRegular"/>
              </a:rPr>
              <a:t>near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-60" dirty="0">
                <a:latin typeface="RobotoRegular"/>
                <a:cs typeface="RobotoRegular"/>
              </a:rPr>
              <a:t> </a:t>
            </a:r>
            <a:r>
              <a:rPr sz="3050" spc="-20" dirty="0">
                <a:latin typeface="RobotoRegular"/>
                <a:cs typeface="RobotoRegular"/>
              </a:rPr>
              <a:t>anus.</a:t>
            </a:r>
            <a:endParaRPr sz="3050">
              <a:latin typeface="RobotoRegular"/>
              <a:cs typeface="RobotoRegular"/>
            </a:endParaRPr>
          </a:p>
          <a:p>
            <a:pPr marL="264160" marR="788670" indent="-252095">
              <a:lnSpc>
                <a:spcPts val="3310"/>
              </a:lnSpc>
              <a:spcBef>
                <a:spcPts val="1090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Incontinence, </a:t>
            </a:r>
            <a:r>
              <a:rPr sz="3050" spc="25" dirty="0">
                <a:latin typeface="RobotoRegular"/>
                <a:cs typeface="RobotoRegular"/>
              </a:rPr>
              <a:t>impotence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5" dirty="0">
                <a:latin typeface="RobotoRegular"/>
                <a:cs typeface="RobotoRegular"/>
              </a:rPr>
              <a:t>rectal </a:t>
            </a:r>
            <a:r>
              <a:rPr sz="3050" spc="-5" dirty="0">
                <a:latin typeface="RobotoRegular"/>
                <a:cs typeface="RobotoRegular"/>
              </a:rPr>
              <a:t>injury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15" dirty="0">
                <a:latin typeface="RobotoRegular"/>
                <a:cs typeface="RobotoRegular"/>
              </a:rPr>
              <a:t>more  </a:t>
            </a:r>
            <a:r>
              <a:rPr sz="3050" spc="20" dirty="0">
                <a:latin typeface="RobotoRegular"/>
                <a:cs typeface="RobotoRegular"/>
              </a:rPr>
              <a:t>likely </a:t>
            </a:r>
            <a:r>
              <a:rPr sz="3050" spc="15" dirty="0">
                <a:latin typeface="RobotoRegular"/>
                <a:cs typeface="RobotoRegular"/>
              </a:rPr>
              <a:t>with </a:t>
            </a:r>
            <a:r>
              <a:rPr sz="3050" dirty="0">
                <a:latin typeface="RobotoRegular"/>
                <a:cs typeface="RobotoRegular"/>
              </a:rPr>
              <a:t>this</a:t>
            </a:r>
            <a:r>
              <a:rPr sz="3050" spc="-12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approach.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3050" u="heavy" spc="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Complications:</a:t>
            </a:r>
            <a:endParaRPr sz="3050">
              <a:latin typeface="RobotoRegular"/>
              <a:cs typeface="RobotoRegular"/>
            </a:endParaRPr>
          </a:p>
          <a:p>
            <a:pPr marL="264160" marR="1769745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Post </a:t>
            </a:r>
            <a:r>
              <a:rPr sz="3050" spc="20" dirty="0">
                <a:latin typeface="RobotoRegular"/>
                <a:cs typeface="RobotoRegular"/>
              </a:rPr>
              <a:t>op </a:t>
            </a:r>
            <a:r>
              <a:rPr sz="3050" spc="25" dirty="0">
                <a:latin typeface="RobotoRegular"/>
                <a:cs typeface="RobotoRegular"/>
              </a:rPr>
              <a:t>complications </a:t>
            </a:r>
            <a:r>
              <a:rPr sz="3050" spc="20" dirty="0">
                <a:latin typeface="RobotoRegular"/>
                <a:cs typeface="RobotoRegular"/>
              </a:rPr>
              <a:t>depend on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type </a:t>
            </a:r>
            <a:r>
              <a:rPr sz="3050" spc="15" dirty="0">
                <a:latin typeface="RobotoRegular"/>
                <a:cs typeface="RobotoRegular"/>
              </a:rPr>
              <a:t>of  </a:t>
            </a:r>
            <a:r>
              <a:rPr sz="3050" spc="10" dirty="0">
                <a:latin typeface="RobotoRegular"/>
                <a:cs typeface="RobotoRegular"/>
              </a:rPr>
              <a:t>prostatectomy </a:t>
            </a:r>
            <a:r>
              <a:rPr sz="3050" spc="20" dirty="0">
                <a:latin typeface="RobotoRegular"/>
                <a:cs typeface="RobotoRegular"/>
              </a:rPr>
              <a:t>performed </a:t>
            </a:r>
            <a:r>
              <a:rPr sz="3050" spc="5" dirty="0">
                <a:latin typeface="RobotoRegular"/>
                <a:cs typeface="RobotoRegular"/>
              </a:rPr>
              <a:t>to</a:t>
            </a:r>
            <a:r>
              <a:rPr sz="305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include:-</a:t>
            </a:r>
            <a:endParaRPr sz="3050">
              <a:latin typeface="RobotoRegular"/>
              <a:cs typeface="RobotoRegular"/>
            </a:endParaRPr>
          </a:p>
          <a:p>
            <a:pPr marL="768350" lvl="1" indent="-252095">
              <a:lnSpc>
                <a:spcPct val="100000"/>
              </a:lnSpc>
              <a:spcBef>
                <a:spcPts val="140"/>
              </a:spcBef>
              <a:buChar char="•"/>
              <a:tabLst>
                <a:tab pos="768350" algn="l"/>
              </a:tabLst>
            </a:pPr>
            <a:r>
              <a:rPr sz="2850" spc="20" dirty="0">
                <a:latin typeface="RobotoRegular"/>
                <a:cs typeface="RobotoRegular"/>
              </a:rPr>
              <a:t>Hemorrhage</a:t>
            </a:r>
            <a:endParaRPr sz="2850">
              <a:latin typeface="RobotoRegular"/>
              <a:cs typeface="RobotoRegular"/>
            </a:endParaRPr>
          </a:p>
          <a:p>
            <a:pPr marL="768350" lvl="1" indent="-252095">
              <a:lnSpc>
                <a:spcPct val="100000"/>
              </a:lnSpc>
              <a:spcBef>
                <a:spcPts val="105"/>
              </a:spcBef>
              <a:buChar char="•"/>
              <a:tabLst>
                <a:tab pos="768350" algn="l"/>
              </a:tabLst>
            </a:pPr>
            <a:r>
              <a:rPr sz="2850" dirty="0">
                <a:latin typeface="RobotoRegular"/>
                <a:cs typeface="RobotoRegular"/>
              </a:rPr>
              <a:t>Clot</a:t>
            </a:r>
            <a:r>
              <a:rPr sz="2850" spc="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formation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052" y="6965585"/>
            <a:ext cx="3627120" cy="462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115"/>
              </a:spcBef>
              <a:buChar char="•"/>
              <a:tabLst>
                <a:tab pos="264795" algn="l"/>
              </a:tabLst>
            </a:pPr>
            <a:r>
              <a:rPr sz="2850" spc="15" dirty="0">
                <a:latin typeface="RobotoRegular"/>
                <a:cs typeface="RobotoRegular"/>
              </a:rPr>
              <a:t>Catheter</a:t>
            </a:r>
            <a:r>
              <a:rPr sz="2850" spc="-70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obstruction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286" y="0"/>
            <a:ext cx="416496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u="heavy" spc="10" dirty="0">
                <a:uFill>
                  <a:solidFill>
                    <a:srgbClr val="000000"/>
                  </a:solidFill>
                </a:uFill>
              </a:rPr>
              <a:t>Perineal</a:t>
            </a:r>
            <a:r>
              <a:rPr sz="3050" u="heavy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050" u="heavy" spc="10" dirty="0">
                <a:uFill>
                  <a:solidFill>
                    <a:srgbClr val="000000"/>
                  </a:solidFill>
                </a:uFill>
              </a:rPr>
              <a:t>prostatectomy:</a:t>
            </a:r>
            <a:endParaRPr sz="3050"/>
          </a:p>
        </p:txBody>
      </p:sp>
      <p:sp>
        <p:nvSpPr>
          <p:cNvPr id="5" name="object 5"/>
          <p:cNvSpPr txBox="1"/>
          <p:nvPr/>
        </p:nvSpPr>
        <p:spPr>
          <a:xfrm>
            <a:off x="4539426" y="7080264"/>
            <a:ext cx="4756150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452620" algn="l"/>
              </a:tabLst>
            </a:pPr>
            <a:r>
              <a:rPr sz="1300" spc="-45" dirty="0">
                <a:solidFill>
                  <a:srgbClr val="888888"/>
                </a:solidFill>
                <a:latin typeface="RobotoRegular"/>
                <a:cs typeface="RobotoRegular"/>
              </a:rPr>
              <a:t>B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O</a:t>
            </a:r>
            <a:r>
              <a:rPr sz="1300" spc="60" dirty="0">
                <a:solidFill>
                  <a:srgbClr val="888888"/>
                </a:solidFill>
                <a:latin typeface="RobotoRegular"/>
                <a:cs typeface="RobotoRegular"/>
              </a:rPr>
              <a:t>NN</a:t>
            </a:r>
            <a:r>
              <a:rPr sz="1300" spc="-25" dirty="0">
                <a:solidFill>
                  <a:srgbClr val="888888"/>
                </a:solidFill>
                <a:latin typeface="RobotoRegular"/>
                <a:cs typeface="RobotoRegular"/>
              </a:rPr>
              <a:t>I</a:t>
            </a:r>
            <a:r>
              <a:rPr sz="1300" spc="10" dirty="0">
                <a:solidFill>
                  <a:srgbClr val="888888"/>
                </a:solidFill>
                <a:latin typeface="RobotoRegular"/>
                <a:cs typeface="RobotoRegular"/>
              </a:rPr>
              <a:t>E</a:t>
            </a:r>
            <a:r>
              <a:rPr sz="1300" spc="25" dirty="0">
                <a:solidFill>
                  <a:srgbClr val="888888"/>
                </a:solidFill>
                <a:latin typeface="RobotoRegular"/>
                <a:cs typeface="RobotoRegular"/>
              </a:rPr>
              <a:t> 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</a:t>
            </a:r>
            <a:r>
              <a:rPr sz="1300" spc="-40" dirty="0">
                <a:solidFill>
                  <a:srgbClr val="888888"/>
                </a:solidFill>
                <a:latin typeface="RobotoRegular"/>
                <a:cs typeface="RobotoRegular"/>
              </a:rPr>
              <a:t>M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</a:t>
            </a:r>
            <a:r>
              <a:rPr sz="1300" spc="10" dirty="0">
                <a:solidFill>
                  <a:srgbClr val="888888"/>
                </a:solidFill>
                <a:latin typeface="RobotoRegular"/>
                <a:cs typeface="RobotoRegular"/>
              </a:rPr>
              <a:t>C</a:t>
            </a:r>
            <a:r>
              <a:rPr sz="1300" dirty="0">
                <a:solidFill>
                  <a:srgbClr val="888888"/>
                </a:solidFill>
                <a:latin typeface="RobotoRegular"/>
                <a:cs typeface="RobotoRegular"/>
              </a:rPr>
              <a:t>	</a:t>
            </a:r>
            <a:r>
              <a:rPr sz="1300" spc="35" dirty="0">
                <a:solidFill>
                  <a:srgbClr val="888888"/>
                </a:solidFill>
                <a:latin typeface="RobotoRegular"/>
                <a:cs typeface="RobotoRegular"/>
              </a:rPr>
              <a:t>26</a:t>
            </a:r>
            <a:r>
              <a:rPr sz="1300" spc="10" dirty="0">
                <a:solidFill>
                  <a:srgbClr val="888888"/>
                </a:solidFill>
                <a:latin typeface="RobotoRegular"/>
                <a:cs typeface="RobotoRegular"/>
              </a:rPr>
              <a:t>3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052" y="0"/>
            <a:ext cx="8391525" cy="128778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64160" marR="5080" indent="-252095">
              <a:lnSpc>
                <a:spcPts val="2970"/>
              </a:lnSpc>
              <a:spcBef>
                <a:spcPts val="585"/>
              </a:spcBef>
              <a:buChar char="•"/>
              <a:tabLst>
                <a:tab pos="264795" algn="l"/>
              </a:tabLst>
            </a:pPr>
            <a:r>
              <a:rPr sz="2850" spc="-10" dirty="0">
                <a:latin typeface="RobotoRegular"/>
                <a:cs typeface="RobotoRegular"/>
              </a:rPr>
              <a:t>Sexual </a:t>
            </a:r>
            <a:r>
              <a:rPr sz="2850" dirty="0">
                <a:latin typeface="RobotoRegular"/>
                <a:cs typeface="RobotoRegular"/>
              </a:rPr>
              <a:t>dysfunction </a:t>
            </a:r>
            <a:r>
              <a:rPr sz="2850" spc="5" dirty="0">
                <a:latin typeface="RobotoRegular"/>
                <a:cs typeface="RobotoRegular"/>
              </a:rPr>
              <a:t>– </a:t>
            </a:r>
            <a:r>
              <a:rPr sz="2850" spc="20" dirty="0">
                <a:latin typeface="RobotoRegular"/>
                <a:cs typeface="RobotoRegular"/>
              </a:rPr>
              <a:t>impotence </a:t>
            </a:r>
            <a:r>
              <a:rPr sz="2850" spc="5" dirty="0">
                <a:latin typeface="RobotoRegular"/>
                <a:cs typeface="RobotoRegular"/>
              </a:rPr>
              <a:t>due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15" dirty="0">
                <a:latin typeface="RobotoRegular"/>
                <a:cs typeface="RobotoRegular"/>
              </a:rPr>
              <a:t>damage</a:t>
            </a:r>
            <a:r>
              <a:rPr sz="2850" spc="-385" dirty="0">
                <a:latin typeface="RobotoRegular"/>
                <a:cs typeface="RobotoRegular"/>
              </a:rPr>
              <a:t> </a:t>
            </a:r>
            <a:r>
              <a:rPr sz="2850" spc="30" dirty="0">
                <a:latin typeface="RobotoRegular"/>
                <a:cs typeface="RobotoRegular"/>
              </a:rPr>
              <a:t>to  </a:t>
            </a:r>
            <a:r>
              <a:rPr sz="2850" spc="10" dirty="0">
                <a:latin typeface="RobotoRegular"/>
                <a:cs typeface="RobotoRegular"/>
              </a:rPr>
              <a:t>pudendal</a:t>
            </a:r>
            <a:r>
              <a:rPr sz="2850" spc="-85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nerves</a:t>
            </a:r>
            <a:endParaRPr sz="28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90"/>
              </a:spcBef>
              <a:buChar char="•"/>
              <a:tabLst>
                <a:tab pos="264795" algn="l"/>
              </a:tabLst>
            </a:pPr>
            <a:r>
              <a:rPr sz="2850" spc="10" dirty="0">
                <a:latin typeface="RobotoRegular"/>
                <a:cs typeface="RobotoRegular"/>
              </a:rPr>
              <a:t>Retrograde</a:t>
            </a:r>
            <a:r>
              <a:rPr sz="2850" spc="-3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ejaculation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39426" y="7092399"/>
            <a:ext cx="1002665" cy="2222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spc="5" dirty="0">
                <a:solidFill>
                  <a:srgbClr val="888888"/>
                </a:solidFill>
                <a:latin typeface="RobotoRegular"/>
                <a:cs typeface="RobotoRegular"/>
              </a:rPr>
              <a:t>BONNIE</a:t>
            </a:r>
            <a:r>
              <a:rPr sz="1300" spc="-20" dirty="0">
                <a:solidFill>
                  <a:srgbClr val="888888"/>
                </a:solidFill>
                <a:latin typeface="RobotoRegular"/>
                <a:cs typeface="RobotoRegular"/>
              </a:rPr>
              <a:t> 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.M.C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265</a:t>
            </a:fld>
            <a:endParaRPr spc="10" dirty="0"/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5" y="412004"/>
            <a:ext cx="6567805" cy="88201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3310"/>
              </a:lnSpc>
              <a:spcBef>
                <a:spcPts val="315"/>
              </a:spcBef>
            </a:pPr>
            <a:r>
              <a:rPr sz="2850" u="heavy" spc="15" dirty="0">
                <a:uFill>
                  <a:solidFill>
                    <a:srgbClr val="000000"/>
                  </a:solidFill>
                </a:uFill>
              </a:rPr>
              <a:t>NURSING </a:t>
            </a:r>
            <a:r>
              <a:rPr sz="2850" u="heavy" spc="30" dirty="0">
                <a:uFill>
                  <a:solidFill>
                    <a:srgbClr val="000000"/>
                  </a:solidFill>
                </a:uFill>
              </a:rPr>
              <a:t>MANAGEMENT </a:t>
            </a:r>
            <a:r>
              <a:rPr sz="2850" u="heavy" spc="10" dirty="0">
                <a:uFill>
                  <a:solidFill>
                    <a:srgbClr val="000000"/>
                  </a:solidFill>
                </a:uFill>
              </a:rPr>
              <a:t>OF </a:t>
            </a:r>
            <a:r>
              <a:rPr sz="2850" u="heavy" spc="5" dirty="0">
                <a:uFill>
                  <a:solidFill>
                    <a:srgbClr val="000000"/>
                  </a:solidFill>
                </a:uFill>
              </a:rPr>
              <a:t>A</a:t>
            </a:r>
            <a:r>
              <a:rPr sz="2850" u="heavy" spc="-229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50" u="heavy" spc="-50" dirty="0">
                <a:uFill>
                  <a:solidFill>
                    <a:srgbClr val="000000"/>
                  </a:solidFill>
                </a:uFill>
              </a:rPr>
              <a:t>PATIENT </a:t>
            </a:r>
            <a:r>
              <a:rPr sz="2850" spc="-50" dirty="0"/>
              <a:t> </a:t>
            </a:r>
            <a:r>
              <a:rPr sz="2850" u="heavy" spc="20" dirty="0">
                <a:uFill>
                  <a:solidFill>
                    <a:srgbClr val="000000"/>
                  </a:solidFill>
                </a:uFill>
              </a:rPr>
              <a:t>UNDERGOING</a:t>
            </a:r>
            <a:r>
              <a:rPr sz="2850" u="heavy" spc="-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50" u="heavy" spc="-5" dirty="0">
                <a:uFill>
                  <a:solidFill>
                    <a:srgbClr val="000000"/>
                  </a:solidFill>
                </a:uFill>
              </a:rPr>
              <a:t>PROSTATECTOMY:</a:t>
            </a:r>
            <a:endParaRPr sz="2850"/>
          </a:p>
        </p:txBody>
      </p:sp>
      <p:sp>
        <p:nvSpPr>
          <p:cNvPr id="3" name="object 3"/>
          <p:cNvSpPr txBox="1"/>
          <p:nvPr/>
        </p:nvSpPr>
        <p:spPr>
          <a:xfrm>
            <a:off x="784965" y="1902593"/>
            <a:ext cx="8498205" cy="450342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305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Assessment:-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485"/>
              </a:lnSpc>
              <a:spcBef>
                <a:spcPts val="745"/>
              </a:spcBef>
              <a:buChar char="•"/>
              <a:tabLst>
                <a:tab pos="264795" algn="l"/>
              </a:tabLst>
            </a:pPr>
            <a:r>
              <a:rPr sz="3050" spc="-45" dirty="0">
                <a:latin typeface="RobotoRegular"/>
                <a:cs typeface="RobotoRegular"/>
              </a:rPr>
              <a:t>Take </a:t>
            </a:r>
            <a:r>
              <a:rPr sz="3050" spc="15" dirty="0">
                <a:latin typeface="RobotoRegular"/>
                <a:cs typeface="RobotoRegular"/>
              </a:rPr>
              <a:t>comprehensive </a:t>
            </a:r>
            <a:r>
              <a:rPr sz="3050" spc="-10" dirty="0">
                <a:latin typeface="RobotoRegular"/>
                <a:cs typeface="RobotoRegular"/>
              </a:rPr>
              <a:t>history </a:t>
            </a:r>
            <a:r>
              <a:rPr sz="3050" spc="20" dirty="0">
                <a:latin typeface="RobotoRegular"/>
                <a:cs typeface="RobotoRegular"/>
              </a:rPr>
              <a:t>– </a:t>
            </a:r>
            <a:r>
              <a:rPr sz="3050" spc="-20" dirty="0">
                <a:latin typeface="RobotoRegular"/>
                <a:cs typeface="RobotoRegular"/>
              </a:rPr>
              <a:t>urinary</a:t>
            </a:r>
            <a:r>
              <a:rPr sz="3050" spc="45" dirty="0">
                <a:latin typeface="RobotoRegular"/>
                <a:cs typeface="RobotoRegular"/>
              </a:rPr>
              <a:t> </a:t>
            </a:r>
            <a:r>
              <a:rPr sz="3050" spc="30" dirty="0">
                <a:latin typeface="RobotoRegular"/>
                <a:cs typeface="RobotoRegular"/>
              </a:rPr>
              <a:t>problems</a:t>
            </a:r>
            <a:endParaRPr sz="3050">
              <a:latin typeface="RobotoRegular"/>
              <a:cs typeface="RobotoRegular"/>
            </a:endParaRPr>
          </a:p>
          <a:p>
            <a:pPr marL="264160" marR="1612900" algn="just">
              <a:lnSpc>
                <a:spcPts val="3310"/>
              </a:lnSpc>
              <a:spcBef>
                <a:spcPts val="225"/>
              </a:spcBef>
            </a:pPr>
            <a:r>
              <a:rPr sz="3050" spc="20" dirty="0">
                <a:latin typeface="RobotoRegular"/>
                <a:cs typeface="RobotoRegular"/>
              </a:rPr>
              <a:t>– </a:t>
            </a:r>
            <a:r>
              <a:rPr sz="3050" spc="15" dirty="0">
                <a:latin typeface="RobotoRegular"/>
                <a:cs typeface="RobotoRegular"/>
              </a:rPr>
              <a:t>decreased force, </a:t>
            </a:r>
            <a:r>
              <a:rPr sz="3050" spc="-15" dirty="0">
                <a:latin typeface="RobotoRegular"/>
                <a:cs typeface="RobotoRegular"/>
              </a:rPr>
              <a:t>hesitancy, urgency,  </a:t>
            </a:r>
            <a:r>
              <a:rPr sz="3050" spc="-5" dirty="0">
                <a:latin typeface="RobotoRegular"/>
                <a:cs typeface="RobotoRegular"/>
              </a:rPr>
              <a:t>frequency, nocturia, </a:t>
            </a:r>
            <a:r>
              <a:rPr sz="3050" spc="-10" dirty="0">
                <a:latin typeface="RobotoRegular"/>
                <a:cs typeface="RobotoRegular"/>
              </a:rPr>
              <a:t>dysuria, </a:t>
            </a:r>
            <a:r>
              <a:rPr sz="3050" dirty="0">
                <a:latin typeface="RobotoRegular"/>
                <a:cs typeface="RobotoRegular"/>
              </a:rPr>
              <a:t>retention,  hematuria.</a:t>
            </a:r>
            <a:endParaRPr sz="3050">
              <a:latin typeface="RobotoRegular"/>
              <a:cs typeface="RobotoRegular"/>
            </a:endParaRPr>
          </a:p>
          <a:p>
            <a:pPr marL="264160" marR="553085" indent="-252095">
              <a:lnSpc>
                <a:spcPts val="3310"/>
              </a:lnSpc>
              <a:spcBef>
                <a:spcPts val="1090"/>
              </a:spcBef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Erectile </a:t>
            </a:r>
            <a:r>
              <a:rPr sz="3050" spc="5" dirty="0">
                <a:latin typeface="RobotoRegular"/>
                <a:cs typeface="RobotoRegular"/>
              </a:rPr>
              <a:t>dysfunction </a:t>
            </a:r>
            <a:r>
              <a:rPr sz="3050" spc="15" dirty="0">
                <a:latin typeface="RobotoRegular"/>
                <a:cs typeface="RobotoRegular"/>
              </a:rPr>
              <a:t>or </a:t>
            </a:r>
            <a:r>
              <a:rPr sz="3050" spc="10" dirty="0">
                <a:latin typeface="RobotoRegular"/>
                <a:cs typeface="RobotoRegular"/>
              </a:rPr>
              <a:t>changes </a:t>
            </a:r>
            <a:r>
              <a:rPr sz="3050" spc="25" dirty="0">
                <a:latin typeface="RobotoRegular"/>
                <a:cs typeface="RobotoRegular"/>
              </a:rPr>
              <a:t>in</a:t>
            </a:r>
            <a:r>
              <a:rPr sz="3050" spc="-18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frequency 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15" dirty="0">
                <a:latin typeface="RobotoRegular"/>
                <a:cs typeface="RobotoRegular"/>
              </a:rPr>
              <a:t>enjoyment of </a:t>
            </a:r>
            <a:r>
              <a:rPr sz="3050" dirty="0">
                <a:latin typeface="RobotoRegular"/>
                <a:cs typeface="RobotoRegular"/>
              </a:rPr>
              <a:t>sexual</a:t>
            </a:r>
            <a:r>
              <a:rPr sz="3050" spc="80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activity.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690"/>
              </a:spcBef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Establish signs </a:t>
            </a:r>
            <a:r>
              <a:rPr sz="3050" spc="20" dirty="0">
                <a:latin typeface="RobotoRegular"/>
                <a:cs typeface="RobotoRegular"/>
              </a:rPr>
              <a:t>&amp; symptoms – pain</a:t>
            </a:r>
            <a:r>
              <a:rPr sz="3050" spc="-27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etc.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50"/>
              </a:spcBef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Family </a:t>
            </a:r>
            <a:r>
              <a:rPr sz="3050" spc="-10" dirty="0">
                <a:latin typeface="RobotoRegular"/>
                <a:cs typeface="RobotoRegular"/>
              </a:rPr>
              <a:t>history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5" dirty="0">
                <a:latin typeface="RobotoRegular"/>
                <a:cs typeface="RobotoRegular"/>
              </a:rPr>
              <a:t>prostate </a:t>
            </a:r>
            <a:r>
              <a:rPr sz="3050" spc="-25" dirty="0">
                <a:latin typeface="RobotoRegular"/>
                <a:cs typeface="RobotoRegular"/>
              </a:rPr>
              <a:t>cancer,</a:t>
            </a:r>
            <a:r>
              <a:rPr sz="3050" spc="10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BPH.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39426" y="7092399"/>
            <a:ext cx="1002665" cy="2222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spc="5" dirty="0">
                <a:solidFill>
                  <a:srgbClr val="888888"/>
                </a:solidFill>
                <a:latin typeface="RobotoRegular"/>
                <a:cs typeface="RobotoRegular"/>
              </a:rPr>
              <a:t>BONNIE</a:t>
            </a:r>
            <a:r>
              <a:rPr sz="1300" spc="-20" dirty="0">
                <a:solidFill>
                  <a:srgbClr val="888888"/>
                </a:solidFill>
                <a:latin typeface="RobotoRegular"/>
                <a:cs typeface="RobotoRegular"/>
              </a:rPr>
              <a:t> 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.M.C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266</a:t>
            </a:fld>
            <a:endParaRPr spc="10" dirty="0"/>
          </a:p>
        </p:txBody>
      </p:sp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86" y="0"/>
            <a:ext cx="9128760" cy="730250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3050" u="heavy" spc="-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Nursing</a:t>
            </a:r>
            <a:r>
              <a:rPr sz="3050" u="heavy" spc="4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305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diagnosis: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3050" u="heavy" spc="2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Pre-op: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50"/>
              </a:spcBef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Acute </a:t>
            </a:r>
            <a:r>
              <a:rPr sz="3050" spc="20" dirty="0">
                <a:latin typeface="RobotoRegular"/>
                <a:cs typeface="RobotoRegular"/>
              </a:rPr>
              <a:t>pain </a:t>
            </a:r>
            <a:r>
              <a:rPr sz="3050" spc="5" dirty="0">
                <a:latin typeface="RobotoRegular"/>
                <a:cs typeface="RobotoRegular"/>
              </a:rPr>
              <a:t>related to </a:t>
            </a:r>
            <a:r>
              <a:rPr sz="3050" spc="25" dirty="0">
                <a:latin typeface="RobotoRegular"/>
                <a:cs typeface="RobotoRegular"/>
              </a:rPr>
              <a:t>bladder</a:t>
            </a:r>
            <a:r>
              <a:rPr sz="3050" spc="-3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distention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Anxiety about </a:t>
            </a:r>
            <a:r>
              <a:rPr sz="3050" spc="-10" dirty="0">
                <a:latin typeface="RobotoRegular"/>
                <a:cs typeface="RobotoRegular"/>
              </a:rPr>
              <a:t>surgery and </a:t>
            </a:r>
            <a:r>
              <a:rPr sz="3050" spc="10" dirty="0">
                <a:latin typeface="RobotoRegular"/>
                <a:cs typeface="RobotoRegular"/>
              </a:rPr>
              <a:t>its</a:t>
            </a:r>
            <a:r>
              <a:rPr sz="3050" spc="-2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outcome</a:t>
            </a:r>
            <a:endParaRPr sz="3050">
              <a:latin typeface="RobotoRegular"/>
              <a:cs typeface="RobotoRegular"/>
            </a:endParaRPr>
          </a:p>
          <a:p>
            <a:pPr marL="264160" marR="24384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25" dirty="0">
                <a:latin typeface="RobotoRegular"/>
                <a:cs typeface="RobotoRegular"/>
              </a:rPr>
              <a:t>Knowledge </a:t>
            </a:r>
            <a:r>
              <a:rPr sz="3050" spc="40" dirty="0">
                <a:latin typeface="RobotoRegular"/>
                <a:cs typeface="RobotoRegular"/>
              </a:rPr>
              <a:t>deﬁcit </a:t>
            </a:r>
            <a:r>
              <a:rPr sz="3050" spc="20" dirty="0">
                <a:latin typeface="RobotoRegular"/>
                <a:cs typeface="RobotoRegular"/>
              </a:rPr>
              <a:t>on </a:t>
            </a:r>
            <a:r>
              <a:rPr sz="3050" spc="10" dirty="0">
                <a:latin typeface="RobotoRegular"/>
                <a:cs typeface="RobotoRegular"/>
              </a:rPr>
              <a:t>factors </a:t>
            </a:r>
            <a:r>
              <a:rPr sz="3050" spc="5" dirty="0">
                <a:latin typeface="RobotoRegular"/>
                <a:cs typeface="RobotoRegular"/>
              </a:rPr>
              <a:t>related to </a:t>
            </a:r>
            <a:r>
              <a:rPr sz="3050" spc="10" dirty="0">
                <a:latin typeface="RobotoRegular"/>
                <a:cs typeface="RobotoRegular"/>
              </a:rPr>
              <a:t>disorder</a:t>
            </a:r>
            <a:r>
              <a:rPr sz="3050" spc="-15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&amp;  </a:t>
            </a:r>
            <a:r>
              <a:rPr sz="3050" spc="5" dirty="0">
                <a:latin typeface="RobotoRegular"/>
                <a:cs typeface="RobotoRegular"/>
              </a:rPr>
              <a:t>treatment</a:t>
            </a:r>
            <a:r>
              <a:rPr sz="3050" spc="-1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regimen.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3050" u="heavy" spc="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Post</a:t>
            </a:r>
            <a:r>
              <a:rPr sz="3050" u="heavy" spc="-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3050" u="heavy" spc="2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op:</a:t>
            </a:r>
            <a:endParaRPr sz="3050">
              <a:latin typeface="RobotoRegular"/>
              <a:cs typeface="RobotoRegular"/>
            </a:endParaRPr>
          </a:p>
          <a:p>
            <a:pPr marL="264160" marR="73279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Acute </a:t>
            </a:r>
            <a:r>
              <a:rPr sz="3050" spc="20" dirty="0">
                <a:latin typeface="RobotoRegular"/>
                <a:cs typeface="RobotoRegular"/>
              </a:rPr>
              <a:t>pain </a:t>
            </a:r>
            <a:r>
              <a:rPr sz="3050" spc="5" dirty="0">
                <a:latin typeface="RobotoRegular"/>
                <a:cs typeface="RobotoRegular"/>
              </a:rPr>
              <a:t>related to </a:t>
            </a:r>
            <a:r>
              <a:rPr sz="3050" dirty="0">
                <a:latin typeface="RobotoRegular"/>
                <a:cs typeface="RobotoRegular"/>
              </a:rPr>
              <a:t>surgical </a:t>
            </a:r>
            <a:r>
              <a:rPr sz="3050" spc="5" dirty="0">
                <a:latin typeface="RobotoRegular"/>
                <a:cs typeface="RobotoRegular"/>
              </a:rPr>
              <a:t>incision, </a:t>
            </a:r>
            <a:r>
              <a:rPr sz="3050" spc="10" dirty="0">
                <a:latin typeface="RobotoRegular"/>
                <a:cs typeface="RobotoRegular"/>
              </a:rPr>
              <a:t>catheter  </a:t>
            </a:r>
            <a:r>
              <a:rPr sz="3050" spc="25" dirty="0">
                <a:latin typeface="RobotoRegular"/>
                <a:cs typeface="RobotoRegular"/>
              </a:rPr>
              <a:t>placement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25" dirty="0">
                <a:latin typeface="RobotoRegular"/>
                <a:cs typeface="RobotoRegular"/>
              </a:rPr>
              <a:t>bladder</a:t>
            </a:r>
            <a:r>
              <a:rPr sz="3050" spc="-3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spasms.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095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Potential </a:t>
            </a: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spc="30" dirty="0">
                <a:latin typeface="RobotoRegular"/>
                <a:cs typeface="RobotoRegular"/>
              </a:rPr>
              <a:t>complication </a:t>
            </a:r>
            <a:r>
              <a:rPr sz="3050" spc="20" dirty="0">
                <a:latin typeface="RobotoRegular"/>
                <a:cs typeface="RobotoRegular"/>
              </a:rPr>
              <a:t>– </a:t>
            </a:r>
            <a:r>
              <a:rPr sz="3050" spc="5" dirty="0">
                <a:latin typeface="RobotoRegular"/>
                <a:cs typeface="RobotoRegular"/>
              </a:rPr>
              <a:t>hemorrhage, </a:t>
            </a:r>
            <a:r>
              <a:rPr sz="3050" spc="10" dirty="0">
                <a:latin typeface="RobotoRegular"/>
                <a:cs typeface="RobotoRegular"/>
              </a:rPr>
              <a:t>infection,  </a:t>
            </a:r>
            <a:r>
              <a:rPr sz="3050" spc="-65" dirty="0">
                <a:latin typeface="RobotoRegular"/>
                <a:cs typeface="RobotoRegular"/>
              </a:rPr>
              <a:t>DVT, </a:t>
            </a:r>
            <a:r>
              <a:rPr sz="3050" dirty="0">
                <a:latin typeface="RobotoRegular"/>
                <a:cs typeface="RobotoRegular"/>
              </a:rPr>
              <a:t>sexual dysfunction, </a:t>
            </a:r>
            <a:r>
              <a:rPr sz="3050" spc="10" dirty="0">
                <a:latin typeface="RobotoRegular"/>
                <a:cs typeface="RobotoRegular"/>
              </a:rPr>
              <a:t>catheter </a:t>
            </a:r>
            <a:r>
              <a:rPr sz="3050" spc="5" dirty="0">
                <a:latin typeface="RobotoRegular"/>
                <a:cs typeface="RobotoRegular"/>
              </a:rPr>
              <a:t>obstruction</a:t>
            </a:r>
            <a:r>
              <a:rPr sz="3050" spc="14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etc.</a:t>
            </a:r>
            <a:endParaRPr sz="3050">
              <a:latin typeface="RobotoRegular"/>
              <a:cs typeface="RobotoRegular"/>
            </a:endParaRPr>
          </a:p>
          <a:p>
            <a:pPr marL="264160" marR="1624330" indent="-252095">
              <a:lnSpc>
                <a:spcPts val="3310"/>
              </a:lnSpc>
              <a:spcBef>
                <a:spcPts val="1090"/>
              </a:spcBef>
              <a:buChar char="•"/>
              <a:tabLst>
                <a:tab pos="264795" algn="l"/>
              </a:tabLst>
            </a:pPr>
            <a:r>
              <a:rPr sz="3050" spc="25" dirty="0">
                <a:latin typeface="RobotoRegular"/>
                <a:cs typeface="RobotoRegular"/>
              </a:rPr>
              <a:t>Knowledge </a:t>
            </a:r>
            <a:r>
              <a:rPr sz="3050" spc="40" dirty="0">
                <a:latin typeface="RobotoRegular"/>
                <a:cs typeface="RobotoRegular"/>
              </a:rPr>
              <a:t>deﬁcit </a:t>
            </a:r>
            <a:r>
              <a:rPr sz="3050" spc="5" dirty="0">
                <a:latin typeface="RobotoRegular"/>
                <a:cs typeface="RobotoRegular"/>
              </a:rPr>
              <a:t>about </a:t>
            </a:r>
            <a:r>
              <a:rPr sz="3050" spc="10" dirty="0">
                <a:latin typeface="RobotoRegular"/>
                <a:cs typeface="RobotoRegular"/>
              </a:rPr>
              <a:t>post </a:t>
            </a:r>
            <a:r>
              <a:rPr sz="3050" spc="20" dirty="0">
                <a:latin typeface="RobotoRegular"/>
                <a:cs typeface="RobotoRegular"/>
              </a:rPr>
              <a:t>op </a:t>
            </a:r>
            <a:r>
              <a:rPr sz="3050" spc="5" dirty="0">
                <a:latin typeface="RobotoRegular"/>
                <a:cs typeface="RobotoRegular"/>
              </a:rPr>
              <a:t>care </a:t>
            </a:r>
            <a:r>
              <a:rPr sz="3050" spc="-10" dirty="0">
                <a:latin typeface="RobotoRegular"/>
                <a:cs typeface="RobotoRegular"/>
              </a:rPr>
              <a:t>and  </a:t>
            </a:r>
            <a:r>
              <a:rPr sz="3050" spc="15" dirty="0">
                <a:latin typeface="RobotoRegular"/>
                <a:cs typeface="RobotoRegular"/>
              </a:rPr>
              <a:t>management.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695"/>
              </a:spcBef>
              <a:buChar char="•"/>
              <a:tabLst>
                <a:tab pos="264795" algn="l"/>
              </a:tabLst>
            </a:pPr>
            <a:r>
              <a:rPr sz="3050" dirty="0">
                <a:latin typeface="RobotoRegular"/>
                <a:cs typeface="RobotoRegular"/>
              </a:rPr>
              <a:t>Risk </a:t>
            </a: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spc="10" dirty="0">
                <a:latin typeface="RobotoRegular"/>
                <a:cs typeface="RobotoRegular"/>
              </a:rPr>
              <a:t>ﬂuid </a:t>
            </a:r>
            <a:r>
              <a:rPr sz="3050" spc="25" dirty="0">
                <a:latin typeface="RobotoRegular"/>
                <a:cs typeface="RobotoRegular"/>
              </a:rPr>
              <a:t>volume</a:t>
            </a:r>
            <a:r>
              <a:rPr sz="3050" spc="-1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imbalance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39426" y="7092399"/>
            <a:ext cx="1002665" cy="2222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spc="5" dirty="0">
                <a:solidFill>
                  <a:srgbClr val="888888"/>
                </a:solidFill>
                <a:latin typeface="RobotoRegular"/>
                <a:cs typeface="RobotoRegular"/>
              </a:rPr>
              <a:t>BONNIE</a:t>
            </a:r>
            <a:r>
              <a:rPr sz="1300" spc="-20" dirty="0">
                <a:solidFill>
                  <a:srgbClr val="888888"/>
                </a:solidFill>
                <a:latin typeface="RobotoRegular"/>
                <a:cs typeface="RobotoRegular"/>
              </a:rPr>
              <a:t> 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.M.C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267</a:t>
            </a:fld>
            <a:endParaRPr spc="10" dirty="0"/>
          </a:p>
        </p:txBody>
      </p:sp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279" y="495199"/>
            <a:ext cx="9842500" cy="639635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2100" marR="252729" indent="-280035">
              <a:lnSpc>
                <a:spcPts val="2970"/>
              </a:lnSpc>
              <a:spcBef>
                <a:spcPts val="585"/>
              </a:spcBef>
              <a:buClr>
                <a:srgbClr val="36AECE"/>
              </a:buClr>
              <a:buSzPct val="103508"/>
              <a:buChar char="•"/>
              <a:tabLst>
                <a:tab pos="292100" algn="l"/>
                <a:tab pos="292735" algn="l"/>
              </a:tabLst>
            </a:pPr>
            <a:r>
              <a:rPr sz="2850" spc="15" dirty="0">
                <a:latin typeface="RobotoRegular"/>
                <a:cs typeface="RobotoRegular"/>
              </a:rPr>
              <a:t>Reduce </a:t>
            </a:r>
            <a:r>
              <a:rPr sz="2850" spc="5" dirty="0">
                <a:latin typeface="RobotoRegular"/>
                <a:cs typeface="RobotoRegular"/>
              </a:rPr>
              <a:t>patient </a:t>
            </a:r>
            <a:r>
              <a:rPr sz="2850" dirty="0">
                <a:latin typeface="RobotoRegular"/>
                <a:cs typeface="RobotoRegular"/>
              </a:rPr>
              <a:t>anxiety- </a:t>
            </a:r>
            <a:r>
              <a:rPr sz="2850" spc="-5" dirty="0">
                <a:latin typeface="RobotoRegular"/>
                <a:cs typeface="RobotoRegular"/>
              </a:rPr>
              <a:t>establish </a:t>
            </a:r>
            <a:r>
              <a:rPr sz="2850" spc="10" dirty="0">
                <a:latin typeface="RobotoRegular"/>
                <a:cs typeface="RobotoRegular"/>
              </a:rPr>
              <a:t>communication </a:t>
            </a:r>
            <a:r>
              <a:rPr sz="2850" spc="20" dirty="0">
                <a:latin typeface="RobotoRegular"/>
                <a:cs typeface="RobotoRegular"/>
              </a:rPr>
              <a:t>with</a:t>
            </a:r>
            <a:r>
              <a:rPr sz="2850" spc="-36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the  patient.</a:t>
            </a:r>
            <a:endParaRPr sz="2850">
              <a:latin typeface="RobotoRegular"/>
              <a:cs typeface="RobotoRegular"/>
            </a:endParaRPr>
          </a:p>
          <a:p>
            <a:pPr marL="697865" marR="234950" lvl="1" indent="-280035">
              <a:lnSpc>
                <a:spcPts val="2860"/>
              </a:lnSpc>
              <a:spcBef>
                <a:spcPts val="530"/>
              </a:spcBef>
              <a:buChar char="–"/>
              <a:tabLst>
                <a:tab pos="698500" algn="l"/>
              </a:tabLst>
            </a:pPr>
            <a:r>
              <a:rPr sz="2750" spc="-5" dirty="0">
                <a:latin typeface="RobotoRegular"/>
                <a:cs typeface="RobotoRegular"/>
              </a:rPr>
              <a:t>Clarify </a:t>
            </a:r>
            <a:r>
              <a:rPr sz="2750" dirty="0">
                <a:latin typeface="RobotoRegular"/>
                <a:cs typeface="RobotoRegular"/>
              </a:rPr>
              <a:t>the nature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15" dirty="0">
                <a:latin typeface="RobotoRegular"/>
                <a:cs typeface="RobotoRegular"/>
              </a:rPr>
              <a:t>surgery </a:t>
            </a:r>
            <a:r>
              <a:rPr sz="2750" dirty="0">
                <a:latin typeface="RobotoRegular"/>
                <a:cs typeface="RobotoRegular"/>
              </a:rPr>
              <a:t>with the </a:t>
            </a:r>
            <a:r>
              <a:rPr sz="2750" spc="-20" dirty="0">
                <a:latin typeface="RobotoRegular"/>
                <a:cs typeface="RobotoRegular"/>
              </a:rPr>
              <a:t>expected </a:t>
            </a:r>
            <a:r>
              <a:rPr sz="2750" spc="-5" dirty="0">
                <a:latin typeface="RobotoRegular"/>
                <a:cs typeface="RobotoRegular"/>
              </a:rPr>
              <a:t>post</a:t>
            </a:r>
            <a:r>
              <a:rPr sz="2750" spc="-185" dirty="0">
                <a:latin typeface="RobotoRegular"/>
                <a:cs typeface="RobotoRegular"/>
              </a:rPr>
              <a:t> </a:t>
            </a:r>
            <a:r>
              <a:rPr sz="2750" spc="-15" dirty="0">
                <a:latin typeface="RobotoRegular"/>
                <a:cs typeface="RobotoRegular"/>
              </a:rPr>
              <a:t>op  </a:t>
            </a:r>
            <a:r>
              <a:rPr sz="2750" spc="-10" dirty="0">
                <a:latin typeface="RobotoRegular"/>
                <a:cs typeface="RobotoRegular"/>
              </a:rPr>
              <a:t>outcomes.</a:t>
            </a:r>
            <a:endParaRPr sz="2750">
              <a:latin typeface="RobotoRegular"/>
              <a:cs typeface="RobotoRegular"/>
            </a:endParaRPr>
          </a:p>
          <a:p>
            <a:pPr marL="697865" marR="1046480" lvl="1" indent="-280035">
              <a:lnSpc>
                <a:spcPts val="2860"/>
              </a:lnSpc>
              <a:spcBef>
                <a:spcPts val="540"/>
              </a:spcBef>
              <a:buChar char="–"/>
              <a:tabLst>
                <a:tab pos="698500" algn="l"/>
              </a:tabLst>
            </a:pPr>
            <a:r>
              <a:rPr sz="2750" spc="-15" dirty="0">
                <a:latin typeface="RobotoRegular"/>
                <a:cs typeface="RobotoRegular"/>
              </a:rPr>
              <a:t>Provide </a:t>
            </a:r>
            <a:r>
              <a:rPr sz="2750" spc="-10" dirty="0">
                <a:latin typeface="RobotoRegular"/>
                <a:cs typeface="RobotoRegular"/>
              </a:rPr>
              <a:t>privacy </a:t>
            </a:r>
            <a:r>
              <a:rPr sz="2750" spc="20" dirty="0">
                <a:latin typeface="RobotoRegular"/>
                <a:cs typeface="RobotoRegular"/>
              </a:rPr>
              <a:t>and </a:t>
            </a:r>
            <a:r>
              <a:rPr sz="2750" dirty="0">
                <a:latin typeface="RobotoRegular"/>
                <a:cs typeface="RobotoRegular"/>
              </a:rPr>
              <a:t>establish a </a:t>
            </a:r>
            <a:r>
              <a:rPr sz="2750" spc="-5" dirty="0">
                <a:latin typeface="RobotoRegular"/>
                <a:cs typeface="RobotoRegular"/>
              </a:rPr>
              <a:t>trusting professional  relationship.</a:t>
            </a:r>
            <a:endParaRPr sz="2750">
              <a:latin typeface="RobotoRegular"/>
              <a:cs typeface="RobotoRegular"/>
            </a:endParaRPr>
          </a:p>
          <a:p>
            <a:pPr marL="292100" indent="-280035">
              <a:lnSpc>
                <a:spcPct val="100000"/>
              </a:lnSpc>
              <a:spcBef>
                <a:spcPts val="605"/>
              </a:spcBef>
              <a:buClr>
                <a:srgbClr val="36AECE"/>
              </a:buClr>
              <a:buSzPct val="103508"/>
              <a:buChar char="•"/>
              <a:tabLst>
                <a:tab pos="292100" algn="l"/>
                <a:tab pos="292735" algn="l"/>
              </a:tabLst>
            </a:pPr>
            <a:r>
              <a:rPr sz="2850" spc="5" dirty="0">
                <a:latin typeface="RobotoRegular"/>
                <a:cs typeface="RobotoRegular"/>
              </a:rPr>
              <a:t>Relieve </a:t>
            </a:r>
            <a:r>
              <a:rPr sz="2850" spc="20" dirty="0">
                <a:latin typeface="RobotoRegular"/>
                <a:cs typeface="RobotoRegular"/>
              </a:rPr>
              <a:t>discomfort </a:t>
            </a:r>
            <a:r>
              <a:rPr sz="2850" spc="25" dirty="0">
                <a:latin typeface="RobotoRegular"/>
                <a:cs typeface="RobotoRegular"/>
              </a:rPr>
              <a:t>by bed </a:t>
            </a:r>
            <a:r>
              <a:rPr sz="2850" spc="5" dirty="0">
                <a:latin typeface="RobotoRegular"/>
                <a:cs typeface="RobotoRegular"/>
              </a:rPr>
              <a:t>rest </a:t>
            </a:r>
            <a:r>
              <a:rPr sz="2850" spc="-15" dirty="0">
                <a:latin typeface="RobotoRegular"/>
                <a:cs typeface="RobotoRegular"/>
              </a:rPr>
              <a:t>and</a:t>
            </a:r>
            <a:r>
              <a:rPr sz="2850" spc="-185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analgesics</a:t>
            </a:r>
            <a:endParaRPr sz="2850">
              <a:latin typeface="RobotoRegular"/>
              <a:cs typeface="RobotoRegular"/>
            </a:endParaRPr>
          </a:p>
          <a:p>
            <a:pPr marL="697865" marR="125095" lvl="1" indent="-280035">
              <a:lnSpc>
                <a:spcPts val="2860"/>
              </a:lnSpc>
              <a:spcBef>
                <a:spcPts val="545"/>
              </a:spcBef>
              <a:buChar char="–"/>
              <a:tabLst>
                <a:tab pos="698500" algn="l"/>
              </a:tabLst>
            </a:pPr>
            <a:r>
              <a:rPr sz="2750" spc="-5" dirty="0">
                <a:latin typeface="RobotoRegular"/>
                <a:cs typeface="RobotoRegular"/>
              </a:rPr>
              <a:t>Monitor </a:t>
            </a:r>
            <a:r>
              <a:rPr sz="2750" spc="-10" dirty="0">
                <a:latin typeface="RobotoRegular"/>
                <a:cs typeface="RobotoRegular"/>
              </a:rPr>
              <a:t>voiding patterns </a:t>
            </a:r>
            <a:r>
              <a:rPr sz="2750" spc="20" dirty="0">
                <a:latin typeface="RobotoRegular"/>
                <a:cs typeface="RobotoRegular"/>
              </a:rPr>
              <a:t>and </a:t>
            </a:r>
            <a:r>
              <a:rPr sz="2750" spc="5" dirty="0">
                <a:latin typeface="RobotoRegular"/>
                <a:cs typeface="RobotoRegular"/>
              </a:rPr>
              <a:t>watch </a:t>
            </a:r>
            <a:r>
              <a:rPr sz="2750" spc="-5" dirty="0">
                <a:latin typeface="RobotoRegular"/>
                <a:cs typeface="RobotoRegular"/>
              </a:rPr>
              <a:t>bladder </a:t>
            </a:r>
            <a:r>
              <a:rPr sz="2750" dirty="0">
                <a:latin typeface="RobotoRegular"/>
                <a:cs typeface="RobotoRegular"/>
              </a:rPr>
              <a:t>for</a:t>
            </a:r>
            <a:r>
              <a:rPr sz="2750" spc="-229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distension,  </a:t>
            </a:r>
            <a:r>
              <a:rPr sz="2750" spc="-10" dirty="0">
                <a:latin typeface="RobotoRegular"/>
                <a:cs typeface="RobotoRegular"/>
              </a:rPr>
              <a:t>catheterise </a:t>
            </a:r>
            <a:r>
              <a:rPr sz="2750" spc="-5" dirty="0">
                <a:latin typeface="RobotoRegular"/>
                <a:cs typeface="RobotoRegular"/>
              </a:rPr>
              <a:t>if </a:t>
            </a:r>
            <a:r>
              <a:rPr sz="2750" spc="-15" dirty="0">
                <a:latin typeface="RobotoRegular"/>
                <a:cs typeface="RobotoRegular"/>
              </a:rPr>
              <a:t>necessary, </a:t>
            </a:r>
            <a:r>
              <a:rPr sz="2750" spc="-5" dirty="0">
                <a:latin typeface="RobotoRegular"/>
                <a:cs typeface="RobotoRegular"/>
              </a:rPr>
              <a:t>if </a:t>
            </a:r>
            <a:r>
              <a:rPr sz="2750" spc="-10" dirty="0">
                <a:latin typeface="RobotoRegular"/>
                <a:cs typeface="RobotoRegular"/>
              </a:rPr>
              <a:t>catheterization </a:t>
            </a:r>
            <a:r>
              <a:rPr sz="2750" spc="-5" dirty="0">
                <a:latin typeface="RobotoRegular"/>
                <a:cs typeface="RobotoRegular"/>
              </a:rPr>
              <a:t>is not possible,  </a:t>
            </a:r>
            <a:r>
              <a:rPr sz="2750" spc="-15" dirty="0">
                <a:latin typeface="RobotoRegular"/>
                <a:cs typeface="RobotoRegular"/>
              </a:rPr>
              <a:t>prepare </a:t>
            </a:r>
            <a:r>
              <a:rPr sz="2750" dirty="0">
                <a:latin typeface="RobotoRegular"/>
                <a:cs typeface="RobotoRegular"/>
              </a:rPr>
              <a:t>for</a:t>
            </a:r>
            <a:r>
              <a:rPr sz="2750" spc="-114" dirty="0">
                <a:latin typeface="RobotoRegular"/>
                <a:cs typeface="RobotoRegular"/>
              </a:rPr>
              <a:t> </a:t>
            </a:r>
            <a:r>
              <a:rPr sz="2750" spc="-15" dirty="0">
                <a:latin typeface="RobotoRegular"/>
                <a:cs typeface="RobotoRegular"/>
              </a:rPr>
              <a:t>cystotomy.</a:t>
            </a:r>
            <a:endParaRPr sz="2750">
              <a:latin typeface="RobotoRegular"/>
              <a:cs typeface="RobotoRegular"/>
            </a:endParaRPr>
          </a:p>
          <a:p>
            <a:pPr marL="292100" marR="756285" indent="-280035">
              <a:lnSpc>
                <a:spcPts val="2970"/>
              </a:lnSpc>
              <a:spcBef>
                <a:spcPts val="1090"/>
              </a:spcBef>
              <a:buClr>
                <a:srgbClr val="36AECE"/>
              </a:buClr>
              <a:buSzPct val="103508"/>
              <a:buChar char="•"/>
              <a:tabLst>
                <a:tab pos="292100" algn="l"/>
                <a:tab pos="292735" algn="l"/>
              </a:tabLst>
            </a:pPr>
            <a:r>
              <a:rPr sz="2850" spc="20" dirty="0">
                <a:latin typeface="RobotoRegular"/>
                <a:cs typeface="RobotoRegular"/>
              </a:rPr>
              <a:t>Educate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5" dirty="0">
                <a:latin typeface="RobotoRegular"/>
                <a:cs typeface="RobotoRegular"/>
              </a:rPr>
              <a:t>patient about </a:t>
            </a:r>
            <a:r>
              <a:rPr sz="2850" spc="25" dirty="0">
                <a:latin typeface="RobotoRegular"/>
                <a:cs typeface="RobotoRegular"/>
              </a:rPr>
              <a:t>procedures </a:t>
            </a:r>
            <a:r>
              <a:rPr sz="2850" spc="20" dirty="0">
                <a:latin typeface="RobotoRegular"/>
                <a:cs typeface="RobotoRegular"/>
              </a:rPr>
              <a:t>before </a:t>
            </a:r>
            <a:r>
              <a:rPr sz="2850" spc="-15" dirty="0">
                <a:latin typeface="RobotoRegular"/>
                <a:cs typeface="RobotoRegular"/>
              </a:rPr>
              <a:t>and</a:t>
            </a:r>
            <a:r>
              <a:rPr sz="2850" spc="-265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after  </a:t>
            </a:r>
            <a:r>
              <a:rPr sz="2850" spc="-10" dirty="0">
                <a:latin typeface="RobotoRegular"/>
                <a:cs typeface="RobotoRegular"/>
              </a:rPr>
              <a:t>surgery.</a:t>
            </a:r>
            <a:endParaRPr sz="2850">
              <a:latin typeface="RobotoRegular"/>
              <a:cs typeface="RobotoRegular"/>
            </a:endParaRPr>
          </a:p>
          <a:p>
            <a:pPr marL="292100" marR="5080" indent="-280035">
              <a:lnSpc>
                <a:spcPts val="2970"/>
              </a:lnSpc>
              <a:spcBef>
                <a:spcPts val="1070"/>
              </a:spcBef>
              <a:buClr>
                <a:srgbClr val="36AECE"/>
              </a:buClr>
              <a:buSzPct val="103508"/>
              <a:buChar char="•"/>
              <a:tabLst>
                <a:tab pos="292100" algn="l"/>
                <a:tab pos="292735" algn="l"/>
              </a:tabLst>
            </a:pPr>
            <a:r>
              <a:rPr sz="2850" spc="15" dirty="0">
                <a:latin typeface="RobotoRegular"/>
                <a:cs typeface="RobotoRegular"/>
              </a:rPr>
              <a:t>On</a:t>
            </a:r>
            <a:r>
              <a:rPr sz="2850" spc="-8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the</a:t>
            </a:r>
            <a:r>
              <a:rPr sz="2850" spc="-25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morning </a:t>
            </a:r>
            <a:r>
              <a:rPr sz="2850" spc="15" dirty="0">
                <a:latin typeface="RobotoRegular"/>
                <a:cs typeface="RobotoRegular"/>
              </a:rPr>
              <a:t>of</a:t>
            </a:r>
            <a:r>
              <a:rPr sz="2850" spc="-50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the</a:t>
            </a:r>
            <a:r>
              <a:rPr sz="2850" spc="-25" dirty="0">
                <a:latin typeface="RobotoRegular"/>
                <a:cs typeface="RobotoRegular"/>
              </a:rPr>
              <a:t> </a:t>
            </a:r>
            <a:r>
              <a:rPr sz="2850" spc="-10" dirty="0">
                <a:latin typeface="RobotoRegular"/>
                <a:cs typeface="RobotoRegular"/>
              </a:rPr>
              <a:t>surgery,</a:t>
            </a:r>
            <a:r>
              <a:rPr sz="2850" spc="-60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an</a:t>
            </a:r>
            <a:r>
              <a:rPr sz="2850" spc="-8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enema</a:t>
            </a:r>
            <a:r>
              <a:rPr sz="2850" spc="-65" dirty="0">
                <a:latin typeface="RobotoRegular"/>
                <a:cs typeface="RobotoRegular"/>
              </a:rPr>
              <a:t> </a:t>
            </a:r>
            <a:r>
              <a:rPr sz="2850" spc="-15" dirty="0">
                <a:latin typeface="RobotoRegular"/>
                <a:cs typeface="RobotoRegular"/>
              </a:rPr>
              <a:t>is</a:t>
            </a:r>
            <a:r>
              <a:rPr sz="2850" spc="-95" dirty="0">
                <a:latin typeface="RobotoRegular"/>
                <a:cs typeface="RobotoRegular"/>
              </a:rPr>
              <a:t> </a:t>
            </a:r>
            <a:r>
              <a:rPr sz="2850" spc="20" dirty="0">
                <a:latin typeface="RobotoRegular"/>
                <a:cs typeface="RobotoRegular"/>
              </a:rPr>
              <a:t>given</a:t>
            </a:r>
            <a:r>
              <a:rPr sz="2850" spc="-85" dirty="0">
                <a:latin typeface="RobotoRegular"/>
                <a:cs typeface="RobotoRegular"/>
              </a:rPr>
              <a:t> </a:t>
            </a:r>
            <a:r>
              <a:rPr sz="2850" spc="30" dirty="0">
                <a:latin typeface="RobotoRegular"/>
                <a:cs typeface="RobotoRegular"/>
              </a:rPr>
              <a:t>to</a:t>
            </a:r>
            <a:r>
              <a:rPr sz="2850" spc="-30" dirty="0">
                <a:latin typeface="RobotoRegular"/>
                <a:cs typeface="RobotoRegular"/>
              </a:rPr>
              <a:t> </a:t>
            </a:r>
            <a:r>
              <a:rPr sz="2850" spc="20" dirty="0">
                <a:latin typeface="RobotoRegular"/>
                <a:cs typeface="RobotoRegular"/>
              </a:rPr>
              <a:t>prevent  </a:t>
            </a:r>
            <a:r>
              <a:rPr sz="2850" spc="5" dirty="0">
                <a:latin typeface="RobotoRegular"/>
                <a:cs typeface="RobotoRegular"/>
              </a:rPr>
              <a:t>post </a:t>
            </a:r>
            <a:r>
              <a:rPr sz="2850" spc="15" dirty="0">
                <a:latin typeface="RobotoRegular"/>
                <a:cs typeface="RobotoRegular"/>
              </a:rPr>
              <a:t>op </a:t>
            </a:r>
            <a:r>
              <a:rPr sz="2850" spc="-25" dirty="0">
                <a:latin typeface="RobotoRegular"/>
                <a:cs typeface="RobotoRegular"/>
              </a:rPr>
              <a:t>straining </a:t>
            </a:r>
            <a:r>
              <a:rPr sz="2850" spc="10" dirty="0">
                <a:latin typeface="RobotoRegular"/>
                <a:cs typeface="RobotoRegular"/>
              </a:rPr>
              <a:t>which </a:t>
            </a:r>
            <a:r>
              <a:rPr sz="2850" spc="15" dirty="0">
                <a:latin typeface="RobotoRegular"/>
                <a:cs typeface="RobotoRegular"/>
              </a:rPr>
              <a:t>can </a:t>
            </a:r>
            <a:r>
              <a:rPr sz="2850" dirty="0">
                <a:latin typeface="RobotoRegular"/>
                <a:cs typeface="RobotoRegular"/>
              </a:rPr>
              <a:t>induce</a:t>
            </a:r>
            <a:r>
              <a:rPr sz="2850" spc="-220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bleeding.</a:t>
            </a:r>
            <a:endParaRPr sz="2850">
              <a:latin typeface="RobotoRegular"/>
              <a:cs typeface="RobotoRegular"/>
            </a:endParaRPr>
          </a:p>
          <a:p>
            <a:pPr marL="292100" indent="-280035">
              <a:lnSpc>
                <a:spcPct val="100000"/>
              </a:lnSpc>
              <a:spcBef>
                <a:spcPts val="595"/>
              </a:spcBef>
              <a:buClr>
                <a:srgbClr val="36AECE"/>
              </a:buClr>
              <a:buSzPct val="103508"/>
              <a:buChar char="•"/>
              <a:tabLst>
                <a:tab pos="292100" algn="l"/>
                <a:tab pos="292735" algn="l"/>
              </a:tabLst>
            </a:pPr>
            <a:r>
              <a:rPr sz="2850" spc="15" dirty="0">
                <a:latin typeface="RobotoRegular"/>
                <a:cs typeface="RobotoRegular"/>
              </a:rPr>
              <a:t>Other </a:t>
            </a:r>
            <a:r>
              <a:rPr sz="2850" dirty="0">
                <a:latin typeface="RobotoRegular"/>
                <a:cs typeface="RobotoRegular"/>
              </a:rPr>
              <a:t>routine </a:t>
            </a:r>
            <a:r>
              <a:rPr sz="2850" spc="25" dirty="0">
                <a:latin typeface="RobotoRegular"/>
                <a:cs typeface="RobotoRegular"/>
              </a:rPr>
              <a:t>pre </a:t>
            </a:r>
            <a:r>
              <a:rPr sz="2850" spc="15" dirty="0">
                <a:latin typeface="RobotoRegular"/>
                <a:cs typeface="RobotoRegular"/>
              </a:rPr>
              <a:t>op </a:t>
            </a:r>
            <a:r>
              <a:rPr sz="2850" spc="5" dirty="0">
                <a:latin typeface="RobotoRegular"/>
                <a:cs typeface="RobotoRegular"/>
              </a:rPr>
              <a:t>interventions – consent, </a:t>
            </a:r>
            <a:r>
              <a:rPr sz="2850" spc="-10" dirty="0">
                <a:latin typeface="RobotoRegular"/>
                <a:cs typeface="RobotoRegular"/>
              </a:rPr>
              <a:t>shaving,</a:t>
            </a:r>
            <a:r>
              <a:rPr sz="2850" spc="-380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vital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279" y="0"/>
            <a:ext cx="3346450" cy="462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850" u="heavy" dirty="0">
                <a:uFill>
                  <a:solidFill>
                    <a:srgbClr val="000000"/>
                  </a:solidFill>
                </a:uFill>
              </a:rPr>
              <a:t>Pre </a:t>
            </a:r>
            <a:r>
              <a:rPr sz="2850" u="heavy" spc="15" dirty="0">
                <a:uFill>
                  <a:solidFill>
                    <a:srgbClr val="000000"/>
                  </a:solidFill>
                </a:uFill>
              </a:rPr>
              <a:t>op</a:t>
            </a:r>
            <a:r>
              <a:rPr sz="2850" u="heavy" spc="-1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50" u="heavy" spc="5" dirty="0">
                <a:uFill>
                  <a:solidFill>
                    <a:srgbClr val="000000"/>
                  </a:solidFill>
                </a:uFill>
              </a:rPr>
              <a:t>interventions:</a:t>
            </a:r>
            <a:endParaRPr sz="2850"/>
          </a:p>
        </p:txBody>
      </p:sp>
      <p:sp>
        <p:nvSpPr>
          <p:cNvPr id="4" name="object 4"/>
          <p:cNvSpPr txBox="1"/>
          <p:nvPr/>
        </p:nvSpPr>
        <p:spPr>
          <a:xfrm>
            <a:off x="360749" y="6804662"/>
            <a:ext cx="7840980" cy="462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2850" spc="-45" dirty="0">
                <a:latin typeface="RobotoRegular"/>
                <a:cs typeface="RobotoRegular"/>
              </a:rPr>
              <a:t>s</a:t>
            </a:r>
            <a:r>
              <a:rPr sz="2850" spc="-35" dirty="0">
                <a:latin typeface="RobotoRegular"/>
                <a:cs typeface="RobotoRegular"/>
              </a:rPr>
              <a:t>i</a:t>
            </a:r>
            <a:r>
              <a:rPr sz="2850" spc="45" dirty="0">
                <a:latin typeface="RobotoRegular"/>
                <a:cs typeface="RobotoRegular"/>
              </a:rPr>
              <a:t>g</a:t>
            </a:r>
            <a:r>
              <a:rPr sz="2850" spc="-35" dirty="0">
                <a:latin typeface="RobotoRegular"/>
                <a:cs typeface="RobotoRegular"/>
              </a:rPr>
              <a:t>n</a:t>
            </a:r>
            <a:r>
              <a:rPr sz="2850" spc="-45" dirty="0">
                <a:latin typeface="RobotoRegular"/>
                <a:cs typeface="RobotoRegular"/>
              </a:rPr>
              <a:t>s</a:t>
            </a:r>
            <a:r>
              <a:rPr sz="2850" dirty="0">
                <a:latin typeface="RobotoRegular"/>
                <a:cs typeface="RobotoRegular"/>
              </a:rPr>
              <a:t>,</a:t>
            </a:r>
            <a:r>
              <a:rPr sz="2850" spc="-60" dirty="0">
                <a:latin typeface="RobotoRegular"/>
                <a:cs typeface="RobotoRegular"/>
              </a:rPr>
              <a:t> </a:t>
            </a:r>
            <a:r>
              <a:rPr sz="2850" spc="45" dirty="0">
                <a:latin typeface="RobotoRegular"/>
                <a:cs typeface="RobotoRegular"/>
              </a:rPr>
              <a:t>p</a:t>
            </a:r>
            <a:r>
              <a:rPr sz="2850" spc="25" dirty="0">
                <a:latin typeface="RobotoRegular"/>
                <a:cs typeface="RobotoRegular"/>
              </a:rPr>
              <a:t>re</a:t>
            </a:r>
            <a:r>
              <a:rPr sz="2850" spc="-20" dirty="0">
                <a:latin typeface="RobotoRegular"/>
                <a:cs typeface="RobotoRegular"/>
              </a:rPr>
              <a:t>-</a:t>
            </a:r>
            <a:r>
              <a:rPr sz="2850" spc="20" dirty="0">
                <a:latin typeface="RobotoRegular"/>
                <a:cs typeface="RobotoRegular"/>
              </a:rPr>
              <a:t>o</a:t>
            </a:r>
            <a:r>
              <a:rPr sz="2850" spc="5" dirty="0">
                <a:latin typeface="RobotoRegular"/>
                <a:cs typeface="RobotoRegular"/>
              </a:rPr>
              <a:t>p</a:t>
            </a:r>
            <a:r>
              <a:rPr sz="2850" spc="-5" dirty="0">
                <a:latin typeface="RobotoRegular"/>
                <a:cs typeface="RobotoRegular"/>
              </a:rPr>
              <a:t> </a:t>
            </a:r>
            <a:r>
              <a:rPr sz="2850" spc="45" dirty="0">
                <a:latin typeface="RobotoRegular"/>
                <a:cs typeface="RobotoRegular"/>
              </a:rPr>
              <a:t>c</a:t>
            </a:r>
            <a:r>
              <a:rPr sz="2850" spc="-35" dirty="0">
                <a:latin typeface="RobotoRegular"/>
                <a:cs typeface="RobotoRegular"/>
              </a:rPr>
              <a:t>h</a:t>
            </a:r>
            <a:r>
              <a:rPr sz="2850" spc="25" dirty="0">
                <a:latin typeface="RobotoRegular"/>
                <a:cs typeface="RobotoRegular"/>
              </a:rPr>
              <a:t>e</a:t>
            </a:r>
            <a:r>
              <a:rPr sz="2850" spc="45" dirty="0">
                <a:latin typeface="RobotoRegular"/>
                <a:cs typeface="RobotoRegular"/>
              </a:rPr>
              <a:t>c</a:t>
            </a:r>
            <a:r>
              <a:rPr sz="2850" spc="5" dirty="0">
                <a:latin typeface="RobotoRegular"/>
                <a:cs typeface="RobotoRegular"/>
              </a:rPr>
              <a:t>k</a:t>
            </a:r>
            <a:r>
              <a:rPr sz="2850" spc="-65" dirty="0">
                <a:latin typeface="RobotoRegular"/>
                <a:cs typeface="RobotoRegular"/>
              </a:rPr>
              <a:t> </a:t>
            </a:r>
            <a:r>
              <a:rPr sz="2850" spc="-35" dirty="0">
                <a:latin typeface="RobotoRegular"/>
                <a:cs typeface="RobotoRegular"/>
              </a:rPr>
              <a:t>li</a:t>
            </a:r>
            <a:r>
              <a:rPr sz="2850" spc="-45" dirty="0">
                <a:latin typeface="RobotoRegular"/>
                <a:cs typeface="RobotoRegular"/>
              </a:rPr>
              <a:t>s</a:t>
            </a:r>
            <a:r>
              <a:rPr sz="2850" spc="55" dirty="0">
                <a:latin typeface="RobotoRegular"/>
                <a:cs typeface="RobotoRegular"/>
              </a:rPr>
              <a:t>t</a:t>
            </a:r>
            <a:r>
              <a:rPr sz="2850" dirty="0">
                <a:latin typeface="RobotoRegular"/>
                <a:cs typeface="RobotoRegular"/>
              </a:rPr>
              <a:t>,</a:t>
            </a:r>
            <a:r>
              <a:rPr sz="2850" spc="-60" dirty="0">
                <a:latin typeface="RobotoRegular"/>
                <a:cs typeface="RobotoRegular"/>
              </a:rPr>
              <a:t> </a:t>
            </a:r>
            <a:r>
              <a:rPr sz="2850" spc="25" dirty="0">
                <a:latin typeface="RobotoRegular"/>
                <a:cs typeface="RobotoRegular"/>
              </a:rPr>
              <a:t>re</a:t>
            </a:r>
            <a:r>
              <a:rPr sz="2850" spc="-2415" dirty="0">
                <a:latin typeface="RobotoRegular"/>
                <a:cs typeface="RobotoRegular"/>
              </a:rPr>
              <a:t>m</a:t>
            </a:r>
            <a:r>
              <a:rPr sz="1950" spc="-67" baseline="-27777" dirty="0">
                <a:solidFill>
                  <a:srgbClr val="888888"/>
                </a:solidFill>
                <a:latin typeface="RobotoRegular"/>
                <a:cs typeface="RobotoRegular"/>
              </a:rPr>
              <a:t>B</a:t>
            </a:r>
            <a:r>
              <a:rPr sz="1950" spc="-22" baseline="-27777" dirty="0">
                <a:solidFill>
                  <a:srgbClr val="888888"/>
                </a:solidFill>
                <a:latin typeface="RobotoRegular"/>
                <a:cs typeface="RobotoRegular"/>
              </a:rPr>
              <a:t>O</a:t>
            </a:r>
            <a:r>
              <a:rPr sz="1950" spc="-202" baseline="-27777" dirty="0">
                <a:solidFill>
                  <a:srgbClr val="888888"/>
                </a:solidFill>
                <a:latin typeface="RobotoRegular"/>
                <a:cs typeface="RobotoRegular"/>
              </a:rPr>
              <a:t>N</a:t>
            </a:r>
            <a:r>
              <a:rPr sz="2850" spc="-1435" dirty="0">
                <a:latin typeface="RobotoRegular"/>
                <a:cs typeface="RobotoRegular"/>
              </a:rPr>
              <a:t>o</a:t>
            </a:r>
            <a:r>
              <a:rPr sz="1950" spc="89" baseline="-27777" dirty="0">
                <a:solidFill>
                  <a:srgbClr val="888888"/>
                </a:solidFill>
                <a:latin typeface="RobotoRegular"/>
                <a:cs typeface="RobotoRegular"/>
              </a:rPr>
              <a:t>N</a:t>
            </a:r>
            <a:r>
              <a:rPr sz="1950" spc="-37" baseline="-27777" dirty="0">
                <a:solidFill>
                  <a:srgbClr val="888888"/>
                </a:solidFill>
                <a:latin typeface="RobotoRegular"/>
                <a:cs typeface="RobotoRegular"/>
              </a:rPr>
              <a:t>I</a:t>
            </a:r>
            <a:r>
              <a:rPr sz="1950" spc="-914" baseline="-27777" dirty="0">
                <a:solidFill>
                  <a:srgbClr val="888888"/>
                </a:solidFill>
                <a:latin typeface="RobotoRegular"/>
                <a:cs typeface="RobotoRegular"/>
              </a:rPr>
              <a:t>E</a:t>
            </a:r>
            <a:r>
              <a:rPr sz="2850" spc="-415" dirty="0">
                <a:latin typeface="RobotoRegular"/>
                <a:cs typeface="RobotoRegular"/>
              </a:rPr>
              <a:t>v</a:t>
            </a:r>
            <a:r>
              <a:rPr sz="1950" spc="-22" baseline="-27777" dirty="0">
                <a:solidFill>
                  <a:srgbClr val="888888"/>
                </a:solidFill>
                <a:latin typeface="RobotoRegular"/>
                <a:cs typeface="RobotoRegular"/>
              </a:rPr>
              <a:t>.</a:t>
            </a:r>
            <a:r>
              <a:rPr sz="1950" spc="-1514" baseline="-27777" dirty="0">
                <a:solidFill>
                  <a:srgbClr val="888888"/>
                </a:solidFill>
                <a:latin typeface="RobotoRegular"/>
                <a:cs typeface="RobotoRegular"/>
              </a:rPr>
              <a:t>M</a:t>
            </a:r>
            <a:r>
              <a:rPr sz="2850" spc="-585" dirty="0">
                <a:latin typeface="RobotoRegular"/>
                <a:cs typeface="RobotoRegular"/>
              </a:rPr>
              <a:t>a</a:t>
            </a:r>
            <a:r>
              <a:rPr sz="1950" spc="-22" baseline="-27777" dirty="0">
                <a:solidFill>
                  <a:srgbClr val="888888"/>
                </a:solidFill>
                <a:latin typeface="RobotoRegular"/>
                <a:cs typeface="RobotoRegular"/>
              </a:rPr>
              <a:t>.</a:t>
            </a:r>
            <a:r>
              <a:rPr sz="1950" spc="-914" baseline="-27777" dirty="0">
                <a:solidFill>
                  <a:srgbClr val="888888"/>
                </a:solidFill>
                <a:latin typeface="RobotoRegular"/>
                <a:cs typeface="RobotoRegular"/>
              </a:rPr>
              <a:t>C</a:t>
            </a:r>
            <a:r>
              <a:rPr sz="2850" spc="5" dirty="0">
                <a:latin typeface="RobotoRegular"/>
                <a:cs typeface="RobotoRegular"/>
              </a:rPr>
              <a:t>l</a:t>
            </a:r>
            <a:r>
              <a:rPr sz="2850" spc="-80" dirty="0">
                <a:latin typeface="RobotoRegular"/>
                <a:cs typeface="RobotoRegular"/>
              </a:rPr>
              <a:t> </a:t>
            </a:r>
            <a:r>
              <a:rPr sz="2850" spc="20" dirty="0">
                <a:latin typeface="RobotoRegular"/>
                <a:cs typeface="RobotoRegular"/>
              </a:rPr>
              <a:t>o</a:t>
            </a:r>
            <a:r>
              <a:rPr sz="2850" spc="5" dirty="0">
                <a:latin typeface="RobotoRegular"/>
                <a:cs typeface="RobotoRegular"/>
              </a:rPr>
              <a:t>f</a:t>
            </a:r>
            <a:r>
              <a:rPr sz="2850" spc="-50" dirty="0">
                <a:latin typeface="RobotoRegular"/>
                <a:cs typeface="RobotoRegular"/>
              </a:rPr>
              <a:t> </a:t>
            </a:r>
            <a:r>
              <a:rPr sz="2850" spc="40" dirty="0">
                <a:latin typeface="RobotoRegular"/>
                <a:cs typeface="RobotoRegular"/>
              </a:rPr>
              <a:t>d</a:t>
            </a:r>
            <a:r>
              <a:rPr sz="2850" spc="25" dirty="0">
                <a:latin typeface="RobotoRegular"/>
                <a:cs typeface="RobotoRegular"/>
              </a:rPr>
              <a:t>e</a:t>
            </a:r>
            <a:r>
              <a:rPr sz="2850" spc="-35" dirty="0">
                <a:latin typeface="RobotoRegular"/>
                <a:cs typeface="RobotoRegular"/>
              </a:rPr>
              <a:t>n</a:t>
            </a:r>
            <a:r>
              <a:rPr sz="2850" spc="55" dirty="0">
                <a:latin typeface="RobotoRegular"/>
                <a:cs typeface="RobotoRegular"/>
              </a:rPr>
              <a:t>t</a:t>
            </a:r>
            <a:r>
              <a:rPr sz="2850" spc="-35" dirty="0">
                <a:latin typeface="RobotoRegular"/>
                <a:cs typeface="RobotoRegular"/>
              </a:rPr>
              <a:t>u</a:t>
            </a:r>
            <a:r>
              <a:rPr sz="2850" spc="25" dirty="0">
                <a:latin typeface="RobotoRegular"/>
                <a:cs typeface="RobotoRegular"/>
              </a:rPr>
              <a:t>re</a:t>
            </a:r>
            <a:r>
              <a:rPr sz="2850" spc="5" dirty="0">
                <a:latin typeface="RobotoRegular"/>
                <a:cs typeface="RobotoRegular"/>
              </a:rPr>
              <a:t>s</a:t>
            </a:r>
            <a:r>
              <a:rPr sz="2850" spc="-95" dirty="0">
                <a:latin typeface="RobotoRegular"/>
                <a:cs typeface="RobotoRegular"/>
              </a:rPr>
              <a:t> </a:t>
            </a:r>
            <a:r>
              <a:rPr sz="2850" spc="25" dirty="0">
                <a:latin typeface="RobotoRegular"/>
                <a:cs typeface="RobotoRegular"/>
              </a:rPr>
              <a:t>e</a:t>
            </a:r>
            <a:r>
              <a:rPr sz="2850" spc="55" dirty="0">
                <a:latin typeface="RobotoRegular"/>
                <a:cs typeface="RobotoRegular"/>
              </a:rPr>
              <a:t>t</a:t>
            </a:r>
            <a:r>
              <a:rPr sz="2850" spc="45" dirty="0">
                <a:latin typeface="RobotoRegular"/>
                <a:cs typeface="RobotoRegular"/>
              </a:rPr>
              <a:t>c</a:t>
            </a:r>
            <a:r>
              <a:rPr sz="2850" spc="5" dirty="0">
                <a:latin typeface="RobotoRegular"/>
                <a:cs typeface="RobotoRegular"/>
              </a:rPr>
              <a:t>.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79561" y="7080264"/>
            <a:ext cx="316230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35" dirty="0">
                <a:solidFill>
                  <a:srgbClr val="888888"/>
                </a:solidFill>
                <a:latin typeface="RobotoRegular"/>
                <a:cs typeface="RobotoRegular"/>
              </a:rPr>
              <a:t>26</a:t>
            </a:r>
            <a:r>
              <a:rPr sz="1300" spc="10" dirty="0">
                <a:solidFill>
                  <a:srgbClr val="888888"/>
                </a:solidFill>
                <a:latin typeface="RobotoRegular"/>
                <a:cs typeface="RobotoRegular"/>
              </a:rPr>
              <a:t>7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279" y="495199"/>
            <a:ext cx="9878695" cy="667765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2100" marR="543560" indent="-280035">
              <a:lnSpc>
                <a:spcPts val="2970"/>
              </a:lnSpc>
              <a:spcBef>
                <a:spcPts val="585"/>
              </a:spcBef>
              <a:buClr>
                <a:srgbClr val="36AECE"/>
              </a:buClr>
              <a:buSzPct val="103508"/>
              <a:buChar char="•"/>
              <a:tabLst>
                <a:tab pos="292100" algn="l"/>
                <a:tab pos="292735" algn="l"/>
              </a:tabLst>
            </a:pPr>
            <a:r>
              <a:rPr sz="2850" spc="10" dirty="0">
                <a:latin typeface="RobotoRegular"/>
                <a:cs typeface="RobotoRegular"/>
              </a:rPr>
              <a:t>Irrigate the </a:t>
            </a:r>
            <a:r>
              <a:rPr sz="2850" dirty="0">
                <a:latin typeface="RobotoRegular"/>
                <a:cs typeface="RobotoRegular"/>
              </a:rPr>
              <a:t>surgical </a:t>
            </a:r>
            <a:r>
              <a:rPr sz="2850" spc="-5" dirty="0">
                <a:latin typeface="RobotoRegular"/>
                <a:cs typeface="RobotoRegular"/>
              </a:rPr>
              <a:t>site </a:t>
            </a:r>
            <a:r>
              <a:rPr sz="2850" spc="20" dirty="0">
                <a:latin typeface="RobotoRegular"/>
                <a:cs typeface="RobotoRegular"/>
              </a:rPr>
              <a:t>with </a:t>
            </a:r>
            <a:r>
              <a:rPr sz="2850" spc="5" dirty="0">
                <a:latin typeface="RobotoRegular"/>
                <a:cs typeface="RobotoRegular"/>
              </a:rPr>
              <a:t>a </a:t>
            </a:r>
            <a:r>
              <a:rPr sz="2850" spc="15" dirty="0">
                <a:latin typeface="RobotoRegular"/>
                <a:cs typeface="RobotoRegular"/>
              </a:rPr>
              <a:t>three way </a:t>
            </a:r>
            <a:r>
              <a:rPr sz="2850" spc="20" dirty="0">
                <a:latin typeface="RobotoRegular"/>
                <a:cs typeface="RobotoRegular"/>
              </a:rPr>
              <a:t>catheter</a:t>
            </a:r>
            <a:r>
              <a:rPr sz="2850" spc="-475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during  </a:t>
            </a:r>
            <a:r>
              <a:rPr sz="2850" spc="-15" dirty="0">
                <a:latin typeface="RobotoRegular"/>
                <a:cs typeface="RobotoRegular"/>
              </a:rPr>
              <a:t>and </a:t>
            </a:r>
            <a:r>
              <a:rPr sz="2850" spc="15" dirty="0">
                <a:latin typeface="RobotoRegular"/>
                <a:cs typeface="RobotoRegular"/>
              </a:rPr>
              <a:t>after </a:t>
            </a:r>
            <a:r>
              <a:rPr sz="2850" spc="5" dirty="0">
                <a:latin typeface="RobotoRegular"/>
                <a:cs typeface="RobotoRegular"/>
              </a:rPr>
              <a:t>surgery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20" dirty="0">
                <a:latin typeface="RobotoRegular"/>
                <a:cs typeface="RobotoRegular"/>
              </a:rPr>
              <a:t>prevent </a:t>
            </a:r>
            <a:r>
              <a:rPr sz="2850" spc="10" dirty="0">
                <a:latin typeface="RobotoRegular"/>
                <a:cs typeface="RobotoRegular"/>
              </a:rPr>
              <a:t>clot obstructing the </a:t>
            </a:r>
            <a:r>
              <a:rPr sz="2850" spc="-10" dirty="0">
                <a:latin typeface="RobotoRegular"/>
                <a:cs typeface="RobotoRegular"/>
              </a:rPr>
              <a:t>urinary  </a:t>
            </a:r>
            <a:r>
              <a:rPr sz="2850" spc="15" dirty="0">
                <a:latin typeface="RobotoRegular"/>
                <a:cs typeface="RobotoRegular"/>
              </a:rPr>
              <a:t>catheter(N/S).</a:t>
            </a:r>
            <a:endParaRPr sz="2850">
              <a:latin typeface="RobotoRegular"/>
              <a:cs typeface="RobotoRegular"/>
            </a:endParaRPr>
          </a:p>
          <a:p>
            <a:pPr marL="292100" marR="113030" indent="-280035">
              <a:lnSpc>
                <a:spcPts val="2970"/>
              </a:lnSpc>
              <a:spcBef>
                <a:spcPts val="1075"/>
              </a:spcBef>
              <a:buClr>
                <a:srgbClr val="36AECE"/>
              </a:buClr>
              <a:buSzPct val="103508"/>
              <a:buChar char="•"/>
              <a:tabLst>
                <a:tab pos="292100" algn="l"/>
                <a:tab pos="292735" algn="l"/>
              </a:tabLst>
            </a:pPr>
            <a:r>
              <a:rPr sz="2850" spc="10" dirty="0">
                <a:latin typeface="RobotoRegular"/>
                <a:cs typeface="RobotoRegular"/>
              </a:rPr>
              <a:t>Monitor </a:t>
            </a:r>
            <a:r>
              <a:rPr sz="2850" spc="-15" dirty="0">
                <a:latin typeface="RobotoRegular"/>
                <a:cs typeface="RobotoRegular"/>
              </a:rPr>
              <a:t>urine </a:t>
            </a:r>
            <a:r>
              <a:rPr sz="2850" spc="10" dirty="0">
                <a:latin typeface="RobotoRegular"/>
                <a:cs typeface="RobotoRegular"/>
              </a:rPr>
              <a:t>output </a:t>
            </a:r>
            <a:r>
              <a:rPr sz="2850" spc="-15" dirty="0">
                <a:latin typeface="RobotoRegular"/>
                <a:cs typeface="RobotoRegular"/>
              </a:rPr>
              <a:t>and </a:t>
            </a:r>
            <a:r>
              <a:rPr sz="2850" spc="-5" dirty="0">
                <a:latin typeface="RobotoRegular"/>
                <a:cs typeface="RobotoRegular"/>
              </a:rPr>
              <a:t>amount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-10" dirty="0">
                <a:latin typeface="RobotoRegular"/>
                <a:cs typeface="RobotoRegular"/>
              </a:rPr>
              <a:t>ﬂuid used </a:t>
            </a:r>
            <a:r>
              <a:rPr sz="2850" spc="10" dirty="0">
                <a:latin typeface="RobotoRegular"/>
                <a:cs typeface="RobotoRegular"/>
              </a:rPr>
              <a:t>for </a:t>
            </a:r>
            <a:r>
              <a:rPr sz="2850" spc="5" dirty="0">
                <a:latin typeface="RobotoRegular"/>
                <a:cs typeface="RobotoRegular"/>
              </a:rPr>
              <a:t>irrigation  </a:t>
            </a:r>
            <a:r>
              <a:rPr sz="2850" spc="-5" dirty="0">
                <a:latin typeface="RobotoRegular"/>
                <a:cs typeface="RobotoRegular"/>
              </a:rPr>
              <a:t>as </a:t>
            </a:r>
            <a:r>
              <a:rPr sz="2850" spc="-10" dirty="0">
                <a:latin typeface="RobotoRegular"/>
                <a:cs typeface="RobotoRegular"/>
              </a:rPr>
              <a:t>ﬂuid </a:t>
            </a:r>
            <a:r>
              <a:rPr sz="2850" spc="5" dirty="0">
                <a:latin typeface="RobotoRegular"/>
                <a:cs typeface="RobotoRegular"/>
              </a:rPr>
              <a:t>may </a:t>
            </a:r>
            <a:r>
              <a:rPr sz="2850" spc="25" dirty="0">
                <a:latin typeface="RobotoRegular"/>
                <a:cs typeface="RobotoRegular"/>
              </a:rPr>
              <a:t>be </a:t>
            </a:r>
            <a:r>
              <a:rPr sz="2850" spc="15" dirty="0">
                <a:latin typeface="RobotoRegular"/>
                <a:cs typeface="RobotoRegular"/>
              </a:rPr>
              <a:t>absorbed </a:t>
            </a:r>
            <a:r>
              <a:rPr sz="2850" spc="10" dirty="0">
                <a:latin typeface="RobotoRegular"/>
                <a:cs typeface="RobotoRegular"/>
              </a:rPr>
              <a:t>through the </a:t>
            </a:r>
            <a:r>
              <a:rPr sz="2850" spc="25" dirty="0">
                <a:latin typeface="RobotoRegular"/>
                <a:cs typeface="RobotoRegular"/>
              </a:rPr>
              <a:t>open </a:t>
            </a:r>
            <a:r>
              <a:rPr sz="2850" dirty="0">
                <a:latin typeface="RobotoRegular"/>
                <a:cs typeface="RobotoRegular"/>
              </a:rPr>
              <a:t>surgical </a:t>
            </a:r>
            <a:r>
              <a:rPr sz="2850" spc="-5" dirty="0">
                <a:latin typeface="RobotoRegular"/>
                <a:cs typeface="RobotoRegular"/>
              </a:rPr>
              <a:t>site  </a:t>
            </a:r>
            <a:r>
              <a:rPr sz="2850" spc="-15" dirty="0">
                <a:latin typeface="RobotoRegular"/>
                <a:cs typeface="RobotoRegular"/>
              </a:rPr>
              <a:t>and </a:t>
            </a:r>
            <a:r>
              <a:rPr sz="2850" spc="5" dirty="0">
                <a:latin typeface="RobotoRegular"/>
                <a:cs typeface="RobotoRegular"/>
              </a:rPr>
              <a:t>retained </a:t>
            </a:r>
            <a:r>
              <a:rPr sz="2850" spc="-10" dirty="0">
                <a:latin typeface="RobotoRegular"/>
                <a:cs typeface="RobotoRegular"/>
              </a:rPr>
              <a:t>increasing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-15" dirty="0">
                <a:latin typeface="RobotoRegular"/>
                <a:cs typeface="RobotoRegular"/>
              </a:rPr>
              <a:t>risk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5" dirty="0">
                <a:latin typeface="RobotoRegular"/>
                <a:cs typeface="RobotoRegular"/>
              </a:rPr>
              <a:t>excessive </a:t>
            </a:r>
            <a:r>
              <a:rPr sz="2850" spc="-10" dirty="0">
                <a:latin typeface="RobotoRegular"/>
                <a:cs typeface="RobotoRegular"/>
              </a:rPr>
              <a:t>ﬂuid </a:t>
            </a:r>
            <a:r>
              <a:rPr sz="2850" spc="15" dirty="0">
                <a:latin typeface="RobotoRegular"/>
                <a:cs typeface="RobotoRegular"/>
              </a:rPr>
              <a:t>retention  </a:t>
            </a:r>
            <a:r>
              <a:rPr sz="2850" spc="-15" dirty="0">
                <a:latin typeface="RobotoRegular"/>
                <a:cs typeface="RobotoRegular"/>
              </a:rPr>
              <a:t>and </a:t>
            </a:r>
            <a:r>
              <a:rPr sz="2850" spc="25" dirty="0">
                <a:latin typeface="RobotoRegular"/>
                <a:cs typeface="RobotoRegular"/>
              </a:rPr>
              <a:t>water</a:t>
            </a:r>
            <a:r>
              <a:rPr sz="2850" spc="-25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intoxication.</a:t>
            </a:r>
            <a:endParaRPr sz="2850">
              <a:latin typeface="RobotoRegular"/>
              <a:cs typeface="RobotoRegular"/>
            </a:endParaRPr>
          </a:p>
          <a:p>
            <a:pPr marL="292100" marR="1656080" indent="-280035">
              <a:lnSpc>
                <a:spcPts val="2970"/>
              </a:lnSpc>
              <a:spcBef>
                <a:spcPts val="1080"/>
              </a:spcBef>
              <a:buClr>
                <a:srgbClr val="36AECE"/>
              </a:buClr>
              <a:buSzPct val="103508"/>
              <a:buChar char="•"/>
              <a:tabLst>
                <a:tab pos="292100" algn="l"/>
                <a:tab pos="292735" algn="l"/>
              </a:tabLst>
            </a:pPr>
            <a:r>
              <a:rPr sz="2850" spc="10" dirty="0">
                <a:latin typeface="RobotoRegular"/>
                <a:cs typeface="RobotoRegular"/>
              </a:rPr>
              <a:t>Monitor for </a:t>
            </a:r>
            <a:r>
              <a:rPr sz="2850" spc="15" dirty="0">
                <a:latin typeface="RobotoRegular"/>
                <a:cs typeface="RobotoRegular"/>
              </a:rPr>
              <a:t>electrolyte</a:t>
            </a:r>
            <a:r>
              <a:rPr sz="2850" spc="-150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imbalance(hyponatremia),  </a:t>
            </a:r>
            <a:r>
              <a:rPr sz="2850" dirty="0">
                <a:latin typeface="RobotoRegular"/>
                <a:cs typeface="RobotoRegular"/>
              </a:rPr>
              <a:t>increased </a:t>
            </a:r>
            <a:r>
              <a:rPr sz="2850" spc="-165" dirty="0">
                <a:latin typeface="RobotoRegular"/>
                <a:cs typeface="RobotoRegular"/>
              </a:rPr>
              <a:t>BP, </a:t>
            </a:r>
            <a:r>
              <a:rPr sz="2850" spc="-10" dirty="0">
                <a:latin typeface="RobotoRegular"/>
                <a:cs typeface="RobotoRegular"/>
              </a:rPr>
              <a:t>confusion, </a:t>
            </a:r>
            <a:r>
              <a:rPr sz="2850" dirty="0">
                <a:latin typeface="RobotoRegular"/>
                <a:cs typeface="RobotoRegular"/>
              </a:rPr>
              <a:t>respiratory</a:t>
            </a:r>
            <a:r>
              <a:rPr sz="2850" spc="-35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distress.</a:t>
            </a:r>
            <a:endParaRPr sz="2850">
              <a:latin typeface="RobotoRegular"/>
              <a:cs typeface="RobotoRegular"/>
            </a:endParaRPr>
          </a:p>
          <a:p>
            <a:pPr marL="292100" marR="5080" indent="-280035">
              <a:lnSpc>
                <a:spcPts val="2970"/>
              </a:lnSpc>
              <a:spcBef>
                <a:spcPts val="1070"/>
              </a:spcBef>
              <a:buClr>
                <a:srgbClr val="36AECE"/>
              </a:buClr>
              <a:buSzPct val="103508"/>
              <a:buChar char="•"/>
              <a:tabLst>
                <a:tab pos="292100" algn="l"/>
                <a:tab pos="292735" algn="l"/>
              </a:tabLst>
            </a:pPr>
            <a:r>
              <a:rPr sz="2850" spc="-20" dirty="0">
                <a:latin typeface="RobotoRegular"/>
                <a:cs typeface="RobotoRegular"/>
              </a:rPr>
              <a:t>Pain</a:t>
            </a:r>
            <a:r>
              <a:rPr sz="2850" spc="-85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due</a:t>
            </a:r>
            <a:r>
              <a:rPr sz="2850" spc="-20" dirty="0">
                <a:latin typeface="RobotoRegular"/>
                <a:cs typeface="RobotoRegular"/>
              </a:rPr>
              <a:t> </a:t>
            </a:r>
            <a:r>
              <a:rPr sz="2850" spc="30" dirty="0">
                <a:latin typeface="RobotoRegular"/>
                <a:cs typeface="RobotoRegular"/>
              </a:rPr>
              <a:t>to</a:t>
            </a:r>
            <a:r>
              <a:rPr sz="2850" spc="-25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bladder</a:t>
            </a:r>
            <a:r>
              <a:rPr sz="2850" spc="-25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spasms</a:t>
            </a:r>
            <a:r>
              <a:rPr sz="2850" spc="-9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manifests</a:t>
            </a:r>
            <a:r>
              <a:rPr sz="2850" spc="-95" dirty="0">
                <a:latin typeface="RobotoRegular"/>
                <a:cs typeface="RobotoRegular"/>
              </a:rPr>
              <a:t> </a:t>
            </a:r>
            <a:r>
              <a:rPr sz="2850" spc="20" dirty="0">
                <a:latin typeface="RobotoRegular"/>
                <a:cs typeface="RobotoRegular"/>
              </a:rPr>
              <a:t>with</a:t>
            </a:r>
            <a:r>
              <a:rPr sz="2850" spc="-7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urgency</a:t>
            </a:r>
            <a:r>
              <a:rPr sz="2850" spc="-75" dirty="0">
                <a:latin typeface="RobotoRegular"/>
                <a:cs typeface="RobotoRegular"/>
              </a:rPr>
              <a:t> </a:t>
            </a:r>
            <a:r>
              <a:rPr sz="2850" spc="30" dirty="0">
                <a:latin typeface="RobotoRegular"/>
                <a:cs typeface="RobotoRegular"/>
              </a:rPr>
              <a:t>to</a:t>
            </a:r>
            <a:r>
              <a:rPr sz="2850" spc="-30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void,  </a:t>
            </a:r>
            <a:r>
              <a:rPr sz="2850" spc="5" dirty="0">
                <a:latin typeface="RobotoRegular"/>
                <a:cs typeface="RobotoRegular"/>
              </a:rPr>
              <a:t>a </a:t>
            </a:r>
            <a:r>
              <a:rPr sz="2850" spc="-5" dirty="0">
                <a:latin typeface="RobotoRegular"/>
                <a:cs typeface="RobotoRegular"/>
              </a:rPr>
              <a:t>feeling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dirty="0">
                <a:latin typeface="RobotoRegular"/>
                <a:cs typeface="RobotoRegular"/>
              </a:rPr>
              <a:t>pressure </a:t>
            </a:r>
            <a:r>
              <a:rPr sz="2850" spc="-15" dirty="0">
                <a:latin typeface="RobotoRegular"/>
                <a:cs typeface="RobotoRegular"/>
              </a:rPr>
              <a:t>in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-10" dirty="0">
                <a:latin typeface="RobotoRegular"/>
                <a:cs typeface="RobotoRegular"/>
              </a:rPr>
              <a:t>bladder. </a:t>
            </a:r>
            <a:r>
              <a:rPr sz="2850" spc="10" dirty="0">
                <a:latin typeface="RobotoRegular"/>
                <a:cs typeface="RobotoRegular"/>
              </a:rPr>
              <a:t>Drugs </a:t>
            </a:r>
            <a:r>
              <a:rPr sz="2850" dirty="0">
                <a:latin typeface="RobotoRegular"/>
                <a:cs typeface="RobotoRegular"/>
              </a:rPr>
              <a:t>that relax </a:t>
            </a:r>
            <a:r>
              <a:rPr sz="2850" spc="10" dirty="0">
                <a:latin typeface="RobotoRegular"/>
                <a:cs typeface="RobotoRegular"/>
              </a:rPr>
              <a:t>the  </a:t>
            </a:r>
            <a:r>
              <a:rPr sz="2850" spc="15" dirty="0">
                <a:latin typeface="RobotoRegular"/>
                <a:cs typeface="RobotoRegular"/>
              </a:rPr>
              <a:t>smooth </a:t>
            </a:r>
            <a:r>
              <a:rPr sz="2850" dirty="0">
                <a:latin typeface="RobotoRegular"/>
                <a:cs typeface="RobotoRegular"/>
              </a:rPr>
              <a:t>muscles </a:t>
            </a:r>
            <a:r>
              <a:rPr sz="2850" spc="-10" dirty="0">
                <a:latin typeface="RobotoRegular"/>
                <a:cs typeface="RobotoRegular"/>
              </a:rPr>
              <a:t>help </a:t>
            </a:r>
            <a:r>
              <a:rPr sz="2850" spc="-5" dirty="0">
                <a:latin typeface="RobotoRegular"/>
                <a:cs typeface="RobotoRegular"/>
              </a:rPr>
              <a:t>ease spasms </a:t>
            </a:r>
            <a:r>
              <a:rPr sz="2850" spc="25" dirty="0">
                <a:latin typeface="RobotoRegular"/>
                <a:cs typeface="RobotoRegular"/>
              </a:rPr>
              <a:t>e.g.</a:t>
            </a:r>
            <a:r>
              <a:rPr sz="2850" spc="-330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oxybutinin.</a:t>
            </a:r>
            <a:endParaRPr sz="2850">
              <a:latin typeface="RobotoRegular"/>
              <a:cs typeface="RobotoRegular"/>
            </a:endParaRPr>
          </a:p>
          <a:p>
            <a:pPr marL="697865" marR="688340" lvl="1" indent="-280035">
              <a:lnSpc>
                <a:spcPts val="2860"/>
              </a:lnSpc>
              <a:spcBef>
                <a:spcPts val="530"/>
              </a:spcBef>
              <a:buChar char="–"/>
              <a:tabLst>
                <a:tab pos="698500" algn="l"/>
              </a:tabLst>
            </a:pPr>
            <a:r>
              <a:rPr sz="2750" spc="-5" dirty="0">
                <a:latin typeface="RobotoRegular"/>
                <a:cs typeface="RobotoRegular"/>
              </a:rPr>
              <a:t>Warm </a:t>
            </a:r>
            <a:r>
              <a:rPr sz="2750" spc="-15" dirty="0">
                <a:latin typeface="RobotoRegular"/>
                <a:cs typeface="RobotoRegular"/>
              </a:rPr>
              <a:t>compress </a:t>
            </a:r>
            <a:r>
              <a:rPr sz="2750" spc="-10" dirty="0">
                <a:latin typeface="RobotoRegular"/>
                <a:cs typeface="RobotoRegular"/>
              </a:rPr>
              <a:t>to </a:t>
            </a:r>
            <a:r>
              <a:rPr sz="2750" dirty="0">
                <a:latin typeface="RobotoRegular"/>
                <a:cs typeface="RobotoRegular"/>
              </a:rPr>
              <a:t>the pubis </a:t>
            </a:r>
            <a:r>
              <a:rPr sz="2750" spc="-15" dirty="0">
                <a:latin typeface="RobotoRegular"/>
                <a:cs typeface="RobotoRegular"/>
              </a:rPr>
              <a:t>or </a:t>
            </a:r>
            <a:r>
              <a:rPr sz="2750" spc="-5" dirty="0">
                <a:latin typeface="RobotoRegular"/>
                <a:cs typeface="RobotoRegular"/>
              </a:rPr>
              <a:t>sitz </a:t>
            </a:r>
            <a:r>
              <a:rPr sz="2750" spc="10" dirty="0">
                <a:latin typeface="RobotoRegular"/>
                <a:cs typeface="RobotoRegular"/>
              </a:rPr>
              <a:t>baths </a:t>
            </a:r>
            <a:r>
              <a:rPr sz="2750" spc="-10" dirty="0">
                <a:latin typeface="RobotoRegular"/>
                <a:cs typeface="RobotoRegular"/>
              </a:rPr>
              <a:t>to </a:t>
            </a:r>
            <a:r>
              <a:rPr sz="2750" spc="-20" dirty="0">
                <a:latin typeface="RobotoRegular"/>
                <a:cs typeface="RobotoRegular"/>
              </a:rPr>
              <a:t>relieve</a:t>
            </a:r>
            <a:r>
              <a:rPr sz="2750" spc="-315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the  </a:t>
            </a:r>
            <a:r>
              <a:rPr sz="2750" spc="10" dirty="0">
                <a:latin typeface="RobotoRegular"/>
                <a:cs typeface="RobotoRegular"/>
              </a:rPr>
              <a:t>spasms.</a:t>
            </a:r>
            <a:endParaRPr sz="2750">
              <a:latin typeface="RobotoRegular"/>
              <a:cs typeface="RobotoRegular"/>
            </a:endParaRPr>
          </a:p>
          <a:p>
            <a:pPr marL="697865" lvl="1" indent="-280035">
              <a:lnSpc>
                <a:spcPct val="100000"/>
              </a:lnSpc>
              <a:spcBef>
                <a:spcPts val="80"/>
              </a:spcBef>
              <a:buChar char="–"/>
              <a:tabLst>
                <a:tab pos="698500" algn="l"/>
              </a:tabLst>
            </a:pPr>
            <a:r>
              <a:rPr sz="2750" spc="-5" dirty="0">
                <a:latin typeface="RobotoRegular"/>
                <a:cs typeface="RobotoRegular"/>
              </a:rPr>
              <a:t>Give</a:t>
            </a:r>
            <a:r>
              <a:rPr sz="2750" spc="-55" dirty="0">
                <a:latin typeface="RobotoRegular"/>
                <a:cs typeface="RobotoRegular"/>
              </a:rPr>
              <a:t> </a:t>
            </a:r>
            <a:r>
              <a:rPr sz="2750" spc="5" dirty="0">
                <a:latin typeface="RobotoRegular"/>
                <a:cs typeface="RobotoRegular"/>
              </a:rPr>
              <a:t>analgesics</a:t>
            </a:r>
            <a:endParaRPr sz="2750">
              <a:latin typeface="RobotoRegular"/>
              <a:cs typeface="RobotoRegular"/>
            </a:endParaRPr>
          </a:p>
          <a:p>
            <a:pPr marL="697865" lvl="1" indent="-280035">
              <a:lnSpc>
                <a:spcPct val="100000"/>
              </a:lnSpc>
              <a:spcBef>
                <a:spcPts val="95"/>
              </a:spcBef>
              <a:buChar char="–"/>
              <a:tabLst>
                <a:tab pos="698500" algn="l"/>
              </a:tabLst>
            </a:pPr>
            <a:r>
              <a:rPr sz="2750" spc="-10" dirty="0">
                <a:latin typeface="RobotoRegular"/>
                <a:cs typeface="RobotoRegular"/>
              </a:rPr>
              <a:t>Stools softeners </a:t>
            </a:r>
            <a:r>
              <a:rPr sz="2750" spc="-5" dirty="0">
                <a:latin typeface="RobotoRegular"/>
                <a:cs typeface="RobotoRegular"/>
              </a:rPr>
              <a:t>are </a:t>
            </a:r>
            <a:r>
              <a:rPr sz="2750" spc="-20" dirty="0">
                <a:latin typeface="RobotoRegular"/>
                <a:cs typeface="RobotoRegular"/>
              </a:rPr>
              <a:t>provided </a:t>
            </a:r>
            <a:r>
              <a:rPr sz="2750" spc="-10" dirty="0">
                <a:latin typeface="RobotoRegular"/>
                <a:cs typeface="RobotoRegular"/>
              </a:rPr>
              <a:t>to </a:t>
            </a:r>
            <a:r>
              <a:rPr sz="2750" spc="5" dirty="0">
                <a:latin typeface="RobotoRegular"/>
                <a:cs typeface="RobotoRegular"/>
              </a:rPr>
              <a:t>ease </a:t>
            </a:r>
            <a:r>
              <a:rPr sz="2750" spc="-10" dirty="0">
                <a:latin typeface="RobotoRegular"/>
                <a:cs typeface="RobotoRegular"/>
              </a:rPr>
              <a:t>bowel movement</a:t>
            </a:r>
            <a:r>
              <a:rPr sz="2750" spc="-185" dirty="0">
                <a:latin typeface="RobotoRegular"/>
                <a:cs typeface="RobotoRegular"/>
              </a:rPr>
              <a:t> </a:t>
            </a:r>
            <a:r>
              <a:rPr sz="2750" spc="20" dirty="0">
                <a:latin typeface="RobotoRegular"/>
                <a:cs typeface="RobotoRegular"/>
              </a:rPr>
              <a:t>and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279" y="0"/>
            <a:ext cx="4633595" cy="462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850" u="heavy" spc="-15" dirty="0">
                <a:uFill>
                  <a:solidFill>
                    <a:srgbClr val="000000"/>
                  </a:solidFill>
                </a:uFill>
              </a:rPr>
              <a:t>Post </a:t>
            </a:r>
            <a:r>
              <a:rPr sz="2850" u="heavy" spc="5" dirty="0">
                <a:uFill>
                  <a:solidFill>
                    <a:srgbClr val="000000"/>
                  </a:solidFill>
                </a:uFill>
              </a:rPr>
              <a:t>operative</a:t>
            </a:r>
            <a:r>
              <a:rPr sz="2850" u="heavy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50" u="heavy" spc="5" dirty="0">
                <a:uFill>
                  <a:solidFill>
                    <a:srgbClr val="000000"/>
                  </a:solidFill>
                </a:uFill>
              </a:rPr>
              <a:t>interventions:</a:t>
            </a:r>
            <a:endParaRPr sz="2850"/>
          </a:p>
        </p:txBody>
      </p:sp>
      <p:sp>
        <p:nvSpPr>
          <p:cNvPr id="4" name="object 4"/>
          <p:cNvSpPr txBox="1"/>
          <p:nvPr/>
        </p:nvSpPr>
        <p:spPr>
          <a:xfrm>
            <a:off x="791961" y="7091037"/>
            <a:ext cx="2707005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spc="-15" dirty="0">
                <a:latin typeface="RobotoRegular"/>
                <a:cs typeface="RobotoRegular"/>
              </a:rPr>
              <a:t>prevent</a:t>
            </a:r>
            <a:r>
              <a:rPr sz="2750" spc="-95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straining.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426" y="7080264"/>
            <a:ext cx="4756150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452620" algn="l"/>
              </a:tabLst>
            </a:pPr>
            <a:r>
              <a:rPr sz="1300" spc="-45" dirty="0">
                <a:solidFill>
                  <a:srgbClr val="888888"/>
                </a:solidFill>
                <a:latin typeface="RobotoRegular"/>
                <a:cs typeface="RobotoRegular"/>
              </a:rPr>
              <a:t>B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O</a:t>
            </a:r>
            <a:r>
              <a:rPr sz="1300" spc="60" dirty="0">
                <a:solidFill>
                  <a:srgbClr val="888888"/>
                </a:solidFill>
                <a:latin typeface="RobotoRegular"/>
                <a:cs typeface="RobotoRegular"/>
              </a:rPr>
              <a:t>NN</a:t>
            </a:r>
            <a:r>
              <a:rPr sz="1300" spc="-25" dirty="0">
                <a:solidFill>
                  <a:srgbClr val="888888"/>
                </a:solidFill>
                <a:latin typeface="RobotoRegular"/>
                <a:cs typeface="RobotoRegular"/>
              </a:rPr>
              <a:t>I</a:t>
            </a:r>
            <a:r>
              <a:rPr sz="1300" spc="10" dirty="0">
                <a:solidFill>
                  <a:srgbClr val="888888"/>
                </a:solidFill>
                <a:latin typeface="RobotoRegular"/>
                <a:cs typeface="RobotoRegular"/>
              </a:rPr>
              <a:t>E</a:t>
            </a:r>
            <a:r>
              <a:rPr sz="1300" spc="25" dirty="0">
                <a:solidFill>
                  <a:srgbClr val="888888"/>
                </a:solidFill>
                <a:latin typeface="RobotoRegular"/>
                <a:cs typeface="RobotoRegular"/>
              </a:rPr>
              <a:t> 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</a:t>
            </a:r>
            <a:r>
              <a:rPr sz="1300" spc="-40" dirty="0">
                <a:solidFill>
                  <a:srgbClr val="888888"/>
                </a:solidFill>
                <a:latin typeface="RobotoRegular"/>
                <a:cs typeface="RobotoRegular"/>
              </a:rPr>
              <a:t>M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</a:t>
            </a:r>
            <a:r>
              <a:rPr sz="1300" spc="10" dirty="0">
                <a:solidFill>
                  <a:srgbClr val="888888"/>
                </a:solidFill>
                <a:latin typeface="RobotoRegular"/>
                <a:cs typeface="RobotoRegular"/>
              </a:rPr>
              <a:t>C</a:t>
            </a:r>
            <a:r>
              <a:rPr sz="1300" dirty="0">
                <a:solidFill>
                  <a:srgbClr val="888888"/>
                </a:solidFill>
                <a:latin typeface="RobotoRegular"/>
                <a:cs typeface="RobotoRegular"/>
              </a:rPr>
              <a:t>	</a:t>
            </a:r>
            <a:r>
              <a:rPr sz="1300" spc="35" dirty="0">
                <a:solidFill>
                  <a:srgbClr val="888888"/>
                </a:solidFill>
                <a:latin typeface="RobotoRegular"/>
                <a:cs typeface="RobotoRegular"/>
              </a:rPr>
              <a:t>26</a:t>
            </a:r>
            <a:r>
              <a:rPr sz="1300" spc="10" dirty="0">
                <a:solidFill>
                  <a:srgbClr val="888888"/>
                </a:solidFill>
                <a:latin typeface="RobotoRegular"/>
                <a:cs typeface="RobotoRegular"/>
              </a:rPr>
              <a:t>8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339" y="570549"/>
            <a:ext cx="2085339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850" spc="-100" dirty="0"/>
              <a:t>A</a:t>
            </a:r>
            <a:r>
              <a:rPr sz="7275" spc="-150" baseline="-12027" dirty="0"/>
              <a:t>.</a:t>
            </a:r>
            <a:r>
              <a:rPr sz="2850" spc="-100" dirty="0"/>
              <a:t>uscultation</a:t>
            </a:r>
            <a:endParaRPr sz="2850"/>
          </a:p>
        </p:txBody>
      </p:sp>
      <p:sp>
        <p:nvSpPr>
          <p:cNvPr id="3" name="object 3"/>
          <p:cNvSpPr txBox="1"/>
          <p:nvPr/>
        </p:nvSpPr>
        <p:spPr>
          <a:xfrm>
            <a:off x="624039" y="1330201"/>
            <a:ext cx="8818880" cy="489013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36220" marR="47625" indent="-224154">
              <a:lnSpc>
                <a:spcPts val="2970"/>
              </a:lnSpc>
              <a:spcBef>
                <a:spcPts val="585"/>
              </a:spcBef>
              <a:buChar char="•"/>
              <a:tabLst>
                <a:tab pos="236854" algn="l"/>
              </a:tabLst>
            </a:pPr>
            <a:r>
              <a:rPr sz="2850" spc="-40" dirty="0">
                <a:latin typeface="RobotoRegular"/>
                <a:cs typeface="RobotoRegular"/>
              </a:rPr>
              <a:t>Lung </a:t>
            </a:r>
            <a:r>
              <a:rPr sz="2850" spc="-5" dirty="0">
                <a:latin typeface="RobotoRegular"/>
                <a:cs typeface="RobotoRegular"/>
              </a:rPr>
              <a:t>sounds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-10" dirty="0">
                <a:latin typeface="RobotoRegular"/>
                <a:cs typeface="RobotoRegular"/>
              </a:rPr>
              <a:t>rule </a:t>
            </a:r>
            <a:r>
              <a:rPr sz="2850" spc="-5" dirty="0">
                <a:latin typeface="RobotoRegular"/>
                <a:cs typeface="RobotoRegular"/>
              </a:rPr>
              <a:t>out </a:t>
            </a:r>
            <a:r>
              <a:rPr sz="2850" dirty="0">
                <a:latin typeface="RobotoRegular"/>
                <a:cs typeface="RobotoRegular"/>
              </a:rPr>
              <a:t>pulmonary </a:t>
            </a:r>
            <a:r>
              <a:rPr sz="2850" spc="25" dirty="0">
                <a:latin typeface="RobotoRegular"/>
                <a:cs typeface="RobotoRegular"/>
              </a:rPr>
              <a:t>edema</a:t>
            </a:r>
            <a:r>
              <a:rPr sz="2850" spc="-27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secondary 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-10" dirty="0">
                <a:latin typeface="RobotoRegular"/>
                <a:cs typeface="RobotoRegular"/>
              </a:rPr>
              <a:t>ﬂuid</a:t>
            </a:r>
            <a:r>
              <a:rPr sz="2850" spc="-7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retention.</a:t>
            </a:r>
            <a:endParaRPr sz="2850">
              <a:latin typeface="RobotoRegular"/>
              <a:cs typeface="RobotoRegular"/>
            </a:endParaRPr>
          </a:p>
          <a:p>
            <a:pPr marL="236220" marR="1202055" indent="-224154">
              <a:lnSpc>
                <a:spcPts val="2970"/>
              </a:lnSpc>
              <a:spcBef>
                <a:spcPts val="1035"/>
              </a:spcBef>
              <a:buChar char="•"/>
              <a:tabLst>
                <a:tab pos="236854" algn="l"/>
              </a:tabLst>
            </a:pPr>
            <a:r>
              <a:rPr sz="2850" spc="-5" dirty="0">
                <a:latin typeface="RobotoRegular"/>
                <a:cs typeface="RobotoRegular"/>
              </a:rPr>
              <a:t>Renal </a:t>
            </a:r>
            <a:r>
              <a:rPr sz="2850" spc="40" dirty="0">
                <a:latin typeface="RobotoRegular"/>
                <a:cs typeface="RobotoRegular"/>
              </a:rPr>
              <a:t>artery </a:t>
            </a:r>
            <a:r>
              <a:rPr sz="2850" spc="10" dirty="0">
                <a:latin typeface="RobotoRegular"/>
                <a:cs typeface="RobotoRegular"/>
              </a:rPr>
              <a:t>bruits-above </a:t>
            </a:r>
            <a:r>
              <a:rPr sz="2850" spc="-15" dirty="0">
                <a:latin typeface="RobotoRegular"/>
                <a:cs typeface="RobotoRegular"/>
              </a:rPr>
              <a:t>and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dirty="0">
                <a:latin typeface="RobotoRegular"/>
                <a:cs typeface="RobotoRegular"/>
              </a:rPr>
              <a:t>left </a:t>
            </a:r>
            <a:r>
              <a:rPr sz="2850" spc="15" dirty="0">
                <a:latin typeface="RobotoRegular"/>
                <a:cs typeface="RobotoRegular"/>
              </a:rPr>
              <a:t>of</a:t>
            </a:r>
            <a:r>
              <a:rPr sz="2850" spc="-409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the  </a:t>
            </a:r>
            <a:r>
              <a:rPr sz="2850" spc="-5" dirty="0">
                <a:latin typeface="RobotoRegular"/>
                <a:cs typeface="RobotoRegular"/>
              </a:rPr>
              <a:t>umbilicus</a:t>
            </a:r>
            <a:endParaRPr sz="28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850" dirty="0">
                <a:latin typeface="RobotoRegular"/>
                <a:cs typeface="RobotoRegular"/>
              </a:rPr>
              <a:t>PERCUSSION</a:t>
            </a:r>
            <a:r>
              <a:rPr sz="285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:</a:t>
            </a:r>
            <a:endParaRPr sz="2850">
              <a:latin typeface="RobotoRegular"/>
              <a:cs typeface="RobotoRegular"/>
            </a:endParaRPr>
          </a:p>
          <a:p>
            <a:pPr marL="236220" marR="68580" indent="-224154">
              <a:lnSpc>
                <a:spcPts val="2970"/>
              </a:lnSpc>
              <a:spcBef>
                <a:spcPts val="1050"/>
              </a:spcBef>
              <a:buChar char="•"/>
              <a:tabLst>
                <a:tab pos="236854" algn="l"/>
              </a:tabLst>
            </a:pPr>
            <a:r>
              <a:rPr sz="2850" spc="5" dirty="0">
                <a:latin typeface="RobotoRegular"/>
                <a:cs typeface="RobotoRegular"/>
              </a:rPr>
              <a:t>Bladder </a:t>
            </a:r>
            <a:r>
              <a:rPr sz="2850" spc="10" dirty="0">
                <a:latin typeface="RobotoRegular"/>
                <a:cs typeface="RobotoRegular"/>
              </a:rPr>
              <a:t>for </a:t>
            </a:r>
            <a:r>
              <a:rPr sz="2850" spc="-20" dirty="0">
                <a:latin typeface="RobotoRegular"/>
                <a:cs typeface="RobotoRegular"/>
              </a:rPr>
              <a:t>fullness. </a:t>
            </a:r>
            <a:r>
              <a:rPr sz="2850" spc="35" dirty="0">
                <a:latin typeface="RobotoRegular"/>
                <a:cs typeface="RobotoRegular"/>
              </a:rPr>
              <a:t>Empty </a:t>
            </a:r>
            <a:r>
              <a:rPr sz="2850" spc="15" dirty="0">
                <a:latin typeface="RobotoRegular"/>
                <a:cs typeface="RobotoRegular"/>
              </a:rPr>
              <a:t>bladder </a:t>
            </a:r>
            <a:r>
              <a:rPr sz="2850" spc="-15" dirty="0">
                <a:latin typeface="RobotoRegular"/>
                <a:cs typeface="RobotoRegular"/>
              </a:rPr>
              <a:t>is </a:t>
            </a:r>
            <a:r>
              <a:rPr sz="2850" spc="5" dirty="0">
                <a:latin typeface="RobotoRegular"/>
                <a:cs typeface="RobotoRegular"/>
              </a:rPr>
              <a:t>tympanic</a:t>
            </a:r>
            <a:r>
              <a:rPr sz="2850" spc="-340" dirty="0">
                <a:latin typeface="RobotoRegular"/>
                <a:cs typeface="RobotoRegular"/>
              </a:rPr>
              <a:t> </a:t>
            </a:r>
            <a:r>
              <a:rPr sz="2850" spc="-10" dirty="0">
                <a:latin typeface="RobotoRegular"/>
                <a:cs typeface="RobotoRegular"/>
              </a:rPr>
              <a:t>while  </a:t>
            </a:r>
            <a:r>
              <a:rPr sz="2850" spc="-20" dirty="0">
                <a:latin typeface="RobotoRegular"/>
                <a:cs typeface="RobotoRegular"/>
              </a:rPr>
              <a:t>full </a:t>
            </a:r>
            <a:r>
              <a:rPr sz="2850" spc="15" dirty="0">
                <a:latin typeface="RobotoRegular"/>
                <a:cs typeface="RobotoRegular"/>
              </a:rPr>
              <a:t>bladder </a:t>
            </a:r>
            <a:r>
              <a:rPr sz="2850" spc="20" dirty="0">
                <a:latin typeface="RobotoRegular"/>
                <a:cs typeface="RobotoRegular"/>
              </a:rPr>
              <a:t>gives </a:t>
            </a:r>
            <a:r>
              <a:rPr sz="2850" spc="10" dirty="0">
                <a:latin typeface="RobotoRegular"/>
                <a:cs typeface="RobotoRegular"/>
              </a:rPr>
              <a:t>off </a:t>
            </a:r>
            <a:r>
              <a:rPr sz="2850" spc="5" dirty="0">
                <a:latin typeface="RobotoRegular"/>
                <a:cs typeface="RobotoRegular"/>
              </a:rPr>
              <a:t>a </a:t>
            </a:r>
            <a:r>
              <a:rPr sz="2850" spc="-5" dirty="0">
                <a:latin typeface="RobotoRegular"/>
                <a:cs typeface="RobotoRegular"/>
              </a:rPr>
              <a:t>dull</a:t>
            </a:r>
            <a:r>
              <a:rPr sz="2850" spc="-430" dirty="0">
                <a:latin typeface="RobotoRegular"/>
                <a:cs typeface="RobotoRegular"/>
              </a:rPr>
              <a:t> </a:t>
            </a:r>
            <a:r>
              <a:rPr sz="2850" spc="-10" dirty="0">
                <a:latin typeface="RobotoRegular"/>
                <a:cs typeface="RobotoRegular"/>
              </a:rPr>
              <a:t>sound.</a:t>
            </a:r>
            <a:endParaRPr sz="2850">
              <a:latin typeface="RobotoRegular"/>
              <a:cs typeface="RobotoRegular"/>
            </a:endParaRPr>
          </a:p>
          <a:p>
            <a:pPr marL="236220" marR="1204595" indent="-224154">
              <a:lnSpc>
                <a:spcPts val="2970"/>
              </a:lnSpc>
              <a:spcBef>
                <a:spcPts val="1035"/>
              </a:spcBef>
              <a:buFont typeface="RobotoRegular"/>
              <a:buChar char="•"/>
              <a:tabLst>
                <a:tab pos="320040" algn="l"/>
                <a:tab pos="320675" algn="l"/>
              </a:tabLst>
            </a:pPr>
            <a:r>
              <a:rPr dirty="0"/>
              <a:t>	</a:t>
            </a:r>
            <a:r>
              <a:rPr sz="2850" spc="10" dirty="0">
                <a:latin typeface="RobotoRegular"/>
                <a:cs typeface="RobotoRegular"/>
              </a:rPr>
              <a:t>percuss </a:t>
            </a:r>
            <a:r>
              <a:rPr sz="2850" spc="25" dirty="0">
                <a:latin typeface="RobotoRegular"/>
                <a:cs typeface="RobotoRegular"/>
              </a:rPr>
              <a:t>abdomen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-10" dirty="0">
                <a:latin typeface="RobotoRegular"/>
                <a:cs typeface="RobotoRegular"/>
              </a:rPr>
              <a:t>rule </a:t>
            </a:r>
            <a:r>
              <a:rPr sz="2850" spc="-5" dirty="0">
                <a:latin typeface="RobotoRegular"/>
                <a:cs typeface="RobotoRegular"/>
              </a:rPr>
              <a:t>out </a:t>
            </a:r>
            <a:r>
              <a:rPr sz="2850" spc="5" dirty="0">
                <a:latin typeface="RobotoRegular"/>
                <a:cs typeface="RobotoRegular"/>
              </a:rPr>
              <a:t>ascites</a:t>
            </a:r>
            <a:r>
              <a:rPr sz="2850" spc="-405" dirty="0">
                <a:latin typeface="RobotoRegular"/>
                <a:cs typeface="RobotoRegular"/>
              </a:rPr>
              <a:t> </a:t>
            </a:r>
            <a:r>
              <a:rPr sz="2850" spc="-10" dirty="0">
                <a:latin typeface="RobotoRegular"/>
                <a:cs typeface="RobotoRegular"/>
              </a:rPr>
              <a:t>(shifting  </a:t>
            </a:r>
            <a:r>
              <a:rPr sz="2850" spc="-20" dirty="0">
                <a:latin typeface="RobotoRegular"/>
                <a:cs typeface="RobotoRegular"/>
              </a:rPr>
              <a:t>dullness)</a:t>
            </a:r>
            <a:endParaRPr sz="2850">
              <a:latin typeface="RobotoRegular"/>
              <a:cs typeface="RobotoRegular"/>
            </a:endParaRPr>
          </a:p>
          <a:p>
            <a:pPr marL="236220" marR="5080" indent="-224154">
              <a:lnSpc>
                <a:spcPts val="2970"/>
              </a:lnSpc>
              <a:spcBef>
                <a:spcPts val="1035"/>
              </a:spcBef>
              <a:buChar char="•"/>
              <a:tabLst>
                <a:tab pos="236854" algn="l"/>
              </a:tabLst>
            </a:pPr>
            <a:r>
              <a:rPr sz="2850" dirty="0">
                <a:latin typeface="RobotoRegular"/>
                <a:cs typeface="RobotoRegular"/>
              </a:rPr>
              <a:t>Percuss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25" dirty="0">
                <a:latin typeface="RobotoRegular"/>
                <a:cs typeface="RobotoRegular"/>
              </a:rPr>
              <a:t>costovertebral </a:t>
            </a:r>
            <a:r>
              <a:rPr sz="2850" dirty="0">
                <a:latin typeface="RobotoRegular"/>
                <a:cs typeface="RobotoRegular"/>
              </a:rPr>
              <a:t>angle. This </a:t>
            </a:r>
            <a:r>
              <a:rPr sz="2850" spc="20" dirty="0">
                <a:latin typeface="RobotoRegular"/>
                <a:cs typeface="RobotoRegular"/>
              </a:rPr>
              <a:t>produces</a:t>
            </a:r>
            <a:r>
              <a:rPr sz="2850" spc="-475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pain  </a:t>
            </a:r>
            <a:r>
              <a:rPr sz="2850" spc="-15" dirty="0">
                <a:latin typeface="RobotoRegular"/>
                <a:cs typeface="RobotoRegular"/>
              </a:rPr>
              <a:t>in </a:t>
            </a:r>
            <a:r>
              <a:rPr sz="2850" dirty="0">
                <a:latin typeface="RobotoRegular"/>
                <a:cs typeface="RobotoRegular"/>
              </a:rPr>
              <a:t>case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dirty="0">
                <a:latin typeface="RobotoRegular"/>
                <a:cs typeface="RobotoRegular"/>
              </a:rPr>
              <a:t>renal dysfunction </a:t>
            </a:r>
            <a:r>
              <a:rPr sz="2850" spc="5" dirty="0">
                <a:latin typeface="RobotoRegular"/>
                <a:cs typeface="RobotoRegular"/>
              </a:rPr>
              <a:t>( positive </a:t>
            </a:r>
            <a:r>
              <a:rPr sz="2850" spc="-15" dirty="0">
                <a:latin typeface="RobotoRegular"/>
                <a:cs typeface="RobotoRegular"/>
              </a:rPr>
              <a:t>murphy’s</a:t>
            </a:r>
            <a:r>
              <a:rPr sz="2850" spc="-490" dirty="0">
                <a:latin typeface="RobotoRegular"/>
                <a:cs typeface="RobotoRegular"/>
              </a:rPr>
              <a:t> </a:t>
            </a:r>
            <a:r>
              <a:rPr sz="2850" spc="-15" dirty="0">
                <a:latin typeface="RobotoRegular"/>
                <a:cs typeface="RobotoRegular"/>
              </a:rPr>
              <a:t>sign)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279" y="6074"/>
            <a:ext cx="9798050" cy="702310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50190" indent="-238125">
              <a:lnSpc>
                <a:spcPct val="100000"/>
              </a:lnSpc>
              <a:spcBef>
                <a:spcPts val="590"/>
              </a:spcBef>
              <a:buSzPct val="103508"/>
              <a:buChar char="•"/>
              <a:tabLst>
                <a:tab pos="250825" algn="l"/>
              </a:tabLst>
            </a:pPr>
            <a:r>
              <a:rPr sz="2850" spc="10" dirty="0">
                <a:latin typeface="RobotoRegular"/>
                <a:cs typeface="RobotoRegular"/>
              </a:rPr>
              <a:t>Monitor for </a:t>
            </a:r>
            <a:r>
              <a:rPr sz="2850" spc="15" dirty="0">
                <a:latin typeface="RobotoRegular"/>
                <a:cs typeface="RobotoRegular"/>
              </a:rPr>
              <a:t>potential </a:t>
            </a:r>
            <a:r>
              <a:rPr sz="2850" spc="10" dirty="0">
                <a:latin typeface="RobotoRegular"/>
                <a:cs typeface="RobotoRegular"/>
              </a:rPr>
              <a:t>complications</a:t>
            </a:r>
            <a:r>
              <a:rPr sz="2850" spc="-270" dirty="0">
                <a:latin typeface="RobotoRegular"/>
                <a:cs typeface="RobotoRegular"/>
              </a:rPr>
              <a:t> </a:t>
            </a:r>
            <a:r>
              <a:rPr sz="2850" spc="25" dirty="0">
                <a:latin typeface="RobotoRegular"/>
                <a:cs typeface="RobotoRegular"/>
              </a:rPr>
              <a:t>e.g.</a:t>
            </a:r>
            <a:endParaRPr sz="2850">
              <a:latin typeface="RobotoRegular"/>
              <a:cs typeface="RobotoRegular"/>
            </a:endParaRPr>
          </a:p>
          <a:p>
            <a:pPr marL="250190" marR="838200" indent="-238125">
              <a:lnSpc>
                <a:spcPts val="2970"/>
              </a:lnSpc>
              <a:spcBef>
                <a:spcPts val="1090"/>
              </a:spcBef>
            </a:pPr>
            <a:r>
              <a:rPr sz="2950" spc="10" dirty="0">
                <a:solidFill>
                  <a:srgbClr val="FF0000"/>
                </a:solidFill>
                <a:latin typeface="Wingdings"/>
                <a:cs typeface="Wingdings"/>
              </a:rPr>
              <a:t></a:t>
            </a:r>
            <a:r>
              <a:rPr sz="2850" spc="10" dirty="0">
                <a:solidFill>
                  <a:srgbClr val="FF0000"/>
                </a:solidFill>
                <a:latin typeface="RobotoRegular"/>
                <a:cs typeface="RobotoRegular"/>
              </a:rPr>
              <a:t>Hemorrhage </a:t>
            </a:r>
            <a:r>
              <a:rPr sz="2850" spc="5" dirty="0">
                <a:latin typeface="RobotoRegular"/>
                <a:cs typeface="RobotoRegular"/>
              </a:rPr>
              <a:t>– </a:t>
            </a:r>
            <a:r>
              <a:rPr sz="2850" spc="10" dirty="0">
                <a:latin typeface="RobotoRegular"/>
                <a:cs typeface="RobotoRegular"/>
              </a:rPr>
              <a:t>immediate danger </a:t>
            </a:r>
            <a:r>
              <a:rPr sz="2850" spc="5" dirty="0">
                <a:latin typeface="RobotoRegular"/>
                <a:cs typeface="RobotoRegular"/>
              </a:rPr>
              <a:t>because </a:t>
            </a:r>
            <a:r>
              <a:rPr sz="2850" spc="-15" dirty="0">
                <a:latin typeface="RobotoRegular"/>
                <a:cs typeface="RobotoRegular"/>
              </a:rPr>
              <a:t>in BPH</a:t>
            </a:r>
            <a:r>
              <a:rPr sz="2850" spc="-260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the  </a:t>
            </a:r>
            <a:r>
              <a:rPr sz="2850" spc="20" dirty="0">
                <a:latin typeface="RobotoRegular"/>
                <a:cs typeface="RobotoRegular"/>
              </a:rPr>
              <a:t>prostate </a:t>
            </a:r>
            <a:r>
              <a:rPr sz="2850" spc="-15" dirty="0">
                <a:latin typeface="RobotoRegular"/>
                <a:cs typeface="RobotoRegular"/>
              </a:rPr>
              <a:t>is</a:t>
            </a:r>
            <a:r>
              <a:rPr sz="2850" spc="-145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vascularised.</a:t>
            </a:r>
            <a:endParaRPr sz="2850">
              <a:latin typeface="RobotoRegular"/>
              <a:cs typeface="RobotoRegular"/>
            </a:endParaRPr>
          </a:p>
          <a:p>
            <a:pPr marL="753745" marR="11430" lvl="1" indent="-238125">
              <a:lnSpc>
                <a:spcPts val="2860"/>
              </a:lnSpc>
              <a:spcBef>
                <a:spcPts val="525"/>
              </a:spcBef>
              <a:buChar char="•"/>
              <a:tabLst>
                <a:tab pos="754380" algn="l"/>
              </a:tabLst>
            </a:pPr>
            <a:r>
              <a:rPr sz="2750" dirty="0">
                <a:latin typeface="RobotoRegular"/>
                <a:cs typeface="RobotoRegular"/>
              </a:rPr>
              <a:t>Assist </a:t>
            </a:r>
            <a:r>
              <a:rPr sz="2750" spc="-5" dirty="0">
                <a:latin typeface="RobotoRegular"/>
                <a:cs typeface="RobotoRegular"/>
              </a:rPr>
              <a:t>in measures </a:t>
            </a:r>
            <a:r>
              <a:rPr sz="2750" spc="-10" dirty="0">
                <a:latin typeface="RobotoRegular"/>
                <a:cs typeface="RobotoRegular"/>
              </a:rPr>
              <a:t>to stop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10" dirty="0">
                <a:latin typeface="RobotoRegular"/>
                <a:cs typeface="RobotoRegular"/>
              </a:rPr>
              <a:t>bleeding </a:t>
            </a:r>
            <a:r>
              <a:rPr sz="2750" dirty="0">
                <a:latin typeface="RobotoRegular"/>
                <a:cs typeface="RobotoRegular"/>
              </a:rPr>
              <a:t>– suturing </a:t>
            </a:r>
            <a:r>
              <a:rPr sz="2750" spc="-15" dirty="0">
                <a:latin typeface="RobotoRegular"/>
                <a:cs typeface="RobotoRegular"/>
              </a:rPr>
              <a:t>or</a:t>
            </a:r>
            <a:r>
              <a:rPr sz="2750" spc="-310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trans  </a:t>
            </a:r>
            <a:r>
              <a:rPr sz="2750" spc="-10" dirty="0">
                <a:latin typeface="RobotoRegular"/>
                <a:cs typeface="RobotoRegular"/>
              </a:rPr>
              <a:t>urethral </a:t>
            </a:r>
            <a:r>
              <a:rPr sz="2750" dirty="0">
                <a:latin typeface="RobotoRegular"/>
                <a:cs typeface="RobotoRegular"/>
              </a:rPr>
              <a:t>coagulation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spc="-10" dirty="0">
                <a:latin typeface="RobotoRegular"/>
                <a:cs typeface="RobotoRegular"/>
              </a:rPr>
              <a:t>bleeding vessels </a:t>
            </a:r>
            <a:r>
              <a:rPr sz="2750" dirty="0">
                <a:latin typeface="RobotoRegular"/>
                <a:cs typeface="RobotoRegular"/>
              </a:rPr>
              <a:t>– </a:t>
            </a:r>
            <a:r>
              <a:rPr sz="2750" spc="-10" dirty="0">
                <a:latin typeface="RobotoRegular"/>
                <a:cs typeface="RobotoRegular"/>
              </a:rPr>
              <a:t>monitor </a:t>
            </a:r>
            <a:r>
              <a:rPr sz="2750" dirty="0">
                <a:latin typeface="RobotoRegular"/>
                <a:cs typeface="RobotoRegular"/>
              </a:rPr>
              <a:t>vital  </a:t>
            </a:r>
            <a:r>
              <a:rPr sz="2750" spc="5" dirty="0">
                <a:latin typeface="RobotoRegular"/>
                <a:cs typeface="RobotoRegular"/>
              </a:rPr>
              <a:t>signs, </a:t>
            </a:r>
            <a:r>
              <a:rPr sz="2750" dirty="0">
                <a:latin typeface="RobotoRegular"/>
                <a:cs typeface="RobotoRegular"/>
              </a:rPr>
              <a:t>administer </a:t>
            </a:r>
            <a:r>
              <a:rPr sz="2750" spc="-5" dirty="0">
                <a:latin typeface="RobotoRegular"/>
                <a:cs typeface="RobotoRegular"/>
              </a:rPr>
              <a:t>medication, </a:t>
            </a:r>
            <a:r>
              <a:rPr sz="2750" spc="10" dirty="0">
                <a:latin typeface="RobotoRegular"/>
                <a:cs typeface="RobotoRegular"/>
              </a:rPr>
              <a:t>IV </a:t>
            </a:r>
            <a:r>
              <a:rPr sz="2750" spc="-5" dirty="0">
                <a:latin typeface="RobotoRegular"/>
                <a:cs typeface="RobotoRegular"/>
              </a:rPr>
              <a:t>ﬂuids,</a:t>
            </a:r>
            <a:r>
              <a:rPr sz="2750" spc="-145" dirty="0">
                <a:latin typeface="RobotoRegular"/>
                <a:cs typeface="RobotoRegular"/>
              </a:rPr>
              <a:t> </a:t>
            </a:r>
            <a:r>
              <a:rPr sz="2750" spc="5" dirty="0">
                <a:latin typeface="RobotoRegular"/>
                <a:cs typeface="RobotoRegular"/>
              </a:rPr>
              <a:t>transfuse.</a:t>
            </a:r>
            <a:endParaRPr sz="2750">
              <a:latin typeface="RobotoRegular"/>
              <a:cs typeface="RobotoRegular"/>
            </a:endParaRPr>
          </a:p>
          <a:p>
            <a:pPr marL="250190" marR="5080" indent="-238125">
              <a:lnSpc>
                <a:spcPts val="2970"/>
              </a:lnSpc>
              <a:spcBef>
                <a:spcPts val="1090"/>
              </a:spcBef>
            </a:pPr>
            <a:r>
              <a:rPr sz="2950" dirty="0">
                <a:solidFill>
                  <a:srgbClr val="FF0000"/>
                </a:solidFill>
                <a:latin typeface="Wingdings"/>
                <a:cs typeface="Wingdings"/>
              </a:rPr>
              <a:t></a:t>
            </a:r>
            <a:r>
              <a:rPr sz="2850" dirty="0">
                <a:solidFill>
                  <a:srgbClr val="FF0000"/>
                </a:solidFill>
                <a:latin typeface="RobotoRegular"/>
                <a:cs typeface="RobotoRegular"/>
              </a:rPr>
              <a:t>Infection </a:t>
            </a:r>
            <a:r>
              <a:rPr sz="2850" spc="5" dirty="0">
                <a:latin typeface="RobotoRegular"/>
                <a:cs typeface="RobotoRegular"/>
              </a:rPr>
              <a:t>– </a:t>
            </a:r>
            <a:r>
              <a:rPr sz="2850" spc="-15" dirty="0">
                <a:latin typeface="RobotoRegular"/>
                <a:cs typeface="RobotoRegular"/>
              </a:rPr>
              <a:t>UTI’s, </a:t>
            </a:r>
            <a:r>
              <a:rPr sz="2850" dirty="0">
                <a:latin typeface="RobotoRegular"/>
                <a:cs typeface="RobotoRegular"/>
              </a:rPr>
              <a:t>epididymitis. </a:t>
            </a:r>
            <a:r>
              <a:rPr sz="2850" spc="-5" dirty="0">
                <a:latin typeface="RobotoRegular"/>
                <a:cs typeface="RobotoRegular"/>
              </a:rPr>
              <a:t>Use </a:t>
            </a:r>
            <a:r>
              <a:rPr sz="2850" spc="5" dirty="0">
                <a:latin typeface="RobotoRegular"/>
                <a:cs typeface="RobotoRegular"/>
              </a:rPr>
              <a:t>aseptic </a:t>
            </a:r>
            <a:r>
              <a:rPr sz="2850" dirty="0">
                <a:latin typeface="RobotoRegular"/>
                <a:cs typeface="RobotoRegular"/>
              </a:rPr>
              <a:t>technique</a:t>
            </a:r>
            <a:r>
              <a:rPr sz="2850" spc="-240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when  </a:t>
            </a:r>
            <a:r>
              <a:rPr sz="2850" spc="10" dirty="0">
                <a:latin typeface="RobotoRegular"/>
                <a:cs typeface="RobotoRegular"/>
              </a:rPr>
              <a:t>dressing(depends </a:t>
            </a:r>
            <a:r>
              <a:rPr sz="2850" spc="15" dirty="0">
                <a:latin typeface="RobotoRegular"/>
                <a:cs typeface="RobotoRegular"/>
              </a:rPr>
              <a:t>on </a:t>
            </a:r>
            <a:r>
              <a:rPr sz="2850" spc="10" dirty="0">
                <a:latin typeface="RobotoRegular"/>
                <a:cs typeface="RobotoRegular"/>
              </a:rPr>
              <a:t>the approach) </a:t>
            </a:r>
            <a:r>
              <a:rPr sz="2850" spc="-15" dirty="0">
                <a:latin typeface="RobotoRegular"/>
                <a:cs typeface="RobotoRegular"/>
              </a:rPr>
              <a:t>and </a:t>
            </a:r>
            <a:r>
              <a:rPr sz="2850" spc="15" dirty="0">
                <a:latin typeface="RobotoRegular"/>
                <a:cs typeface="RobotoRegular"/>
              </a:rPr>
              <a:t>give</a:t>
            </a:r>
            <a:r>
              <a:rPr sz="2850" spc="-28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antibiotics.</a:t>
            </a:r>
            <a:endParaRPr sz="2850">
              <a:latin typeface="RobotoRegular"/>
              <a:cs typeface="RobotoRegular"/>
            </a:endParaRPr>
          </a:p>
          <a:p>
            <a:pPr marL="250190" marR="923290" indent="-238125">
              <a:lnSpc>
                <a:spcPts val="2970"/>
              </a:lnSpc>
              <a:spcBef>
                <a:spcPts val="1070"/>
              </a:spcBef>
            </a:pPr>
            <a:r>
              <a:rPr sz="2950" spc="-10" dirty="0">
                <a:solidFill>
                  <a:srgbClr val="FF0000"/>
                </a:solidFill>
                <a:latin typeface="Wingdings"/>
                <a:cs typeface="Wingdings"/>
              </a:rPr>
              <a:t></a:t>
            </a:r>
            <a:r>
              <a:rPr sz="2850" spc="-10" dirty="0">
                <a:solidFill>
                  <a:srgbClr val="FF0000"/>
                </a:solidFill>
                <a:latin typeface="RobotoRegular"/>
                <a:cs typeface="RobotoRegular"/>
              </a:rPr>
              <a:t>DVT </a:t>
            </a:r>
            <a:r>
              <a:rPr sz="2850" spc="5" dirty="0">
                <a:latin typeface="RobotoRegular"/>
                <a:cs typeface="RobotoRegular"/>
              </a:rPr>
              <a:t>– </a:t>
            </a:r>
            <a:r>
              <a:rPr sz="2850" spc="-25" dirty="0">
                <a:latin typeface="RobotoRegular"/>
                <a:cs typeface="RobotoRegular"/>
              </a:rPr>
              <a:t>use </a:t>
            </a:r>
            <a:r>
              <a:rPr sz="2850" spc="-5" dirty="0">
                <a:latin typeface="RobotoRegular"/>
                <a:cs typeface="RobotoRegular"/>
              </a:rPr>
              <a:t>elastic </a:t>
            </a:r>
            <a:r>
              <a:rPr sz="2850" spc="10" dirty="0">
                <a:latin typeface="RobotoRegular"/>
                <a:cs typeface="RobotoRegular"/>
              </a:rPr>
              <a:t>compression </a:t>
            </a:r>
            <a:r>
              <a:rPr sz="2850" dirty="0">
                <a:latin typeface="RobotoRegular"/>
                <a:cs typeface="RobotoRegular"/>
              </a:rPr>
              <a:t>stockings,</a:t>
            </a:r>
            <a:r>
              <a:rPr sz="2850" spc="-229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encourage  </a:t>
            </a:r>
            <a:r>
              <a:rPr sz="2850" spc="-5" dirty="0">
                <a:latin typeface="RobotoRegular"/>
                <a:cs typeface="RobotoRegular"/>
              </a:rPr>
              <a:t>passive </a:t>
            </a:r>
            <a:r>
              <a:rPr sz="2850" dirty="0">
                <a:latin typeface="RobotoRegular"/>
                <a:cs typeface="RobotoRegular"/>
              </a:rPr>
              <a:t>leg</a:t>
            </a:r>
            <a:r>
              <a:rPr sz="2850" spc="-30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exercises.</a:t>
            </a:r>
            <a:endParaRPr sz="2850">
              <a:latin typeface="RobotoRegular"/>
              <a:cs typeface="RobotoRegular"/>
            </a:endParaRPr>
          </a:p>
          <a:p>
            <a:pPr marL="250190" marR="59690" indent="-238125">
              <a:lnSpc>
                <a:spcPts val="2970"/>
              </a:lnSpc>
              <a:spcBef>
                <a:spcPts val="1065"/>
              </a:spcBef>
            </a:pPr>
            <a:r>
              <a:rPr sz="2950" spc="10" dirty="0">
                <a:solidFill>
                  <a:srgbClr val="FF0000"/>
                </a:solidFill>
                <a:latin typeface="Wingdings"/>
                <a:cs typeface="Wingdings"/>
              </a:rPr>
              <a:t></a:t>
            </a:r>
            <a:r>
              <a:rPr sz="2850" spc="10" dirty="0">
                <a:solidFill>
                  <a:srgbClr val="FF0000"/>
                </a:solidFill>
                <a:latin typeface="RobotoRegular"/>
                <a:cs typeface="RobotoRegular"/>
              </a:rPr>
              <a:t>Obstructed </a:t>
            </a:r>
            <a:r>
              <a:rPr sz="2850" spc="20" dirty="0">
                <a:solidFill>
                  <a:srgbClr val="FF0000"/>
                </a:solidFill>
                <a:latin typeface="RobotoRegular"/>
                <a:cs typeface="RobotoRegular"/>
              </a:rPr>
              <a:t>catheter </a:t>
            </a:r>
            <a:r>
              <a:rPr sz="2850" spc="5" dirty="0">
                <a:latin typeface="RobotoRegular"/>
                <a:cs typeface="RobotoRegular"/>
              </a:rPr>
              <a:t>– </a:t>
            </a:r>
            <a:r>
              <a:rPr sz="2850" dirty="0">
                <a:latin typeface="RobotoRegular"/>
                <a:cs typeface="RobotoRegular"/>
              </a:rPr>
              <a:t>look </a:t>
            </a:r>
            <a:r>
              <a:rPr sz="2850" spc="-5" dirty="0">
                <a:latin typeface="RobotoRegular"/>
                <a:cs typeface="RobotoRegular"/>
              </a:rPr>
              <a:t>out </a:t>
            </a:r>
            <a:r>
              <a:rPr sz="2850" spc="10" dirty="0">
                <a:latin typeface="RobotoRegular"/>
                <a:cs typeface="RobotoRegular"/>
              </a:rPr>
              <a:t>for </a:t>
            </a:r>
            <a:r>
              <a:rPr sz="2850" spc="5" dirty="0">
                <a:latin typeface="RobotoRegular"/>
                <a:cs typeface="RobotoRegular"/>
              </a:rPr>
              <a:t>a </a:t>
            </a:r>
            <a:r>
              <a:rPr sz="2850" spc="10" dirty="0">
                <a:latin typeface="RobotoRegular"/>
                <a:cs typeface="RobotoRegular"/>
              </a:rPr>
              <a:t>distended </a:t>
            </a:r>
            <a:r>
              <a:rPr sz="2850" spc="-10" dirty="0">
                <a:latin typeface="RobotoRegular"/>
                <a:cs typeface="RobotoRegular"/>
              </a:rPr>
              <a:t>bladder.  </a:t>
            </a:r>
            <a:r>
              <a:rPr sz="2850" dirty="0">
                <a:latin typeface="RobotoRegular"/>
                <a:cs typeface="RobotoRegular"/>
              </a:rPr>
              <a:t>Furosemide </a:t>
            </a:r>
            <a:r>
              <a:rPr sz="2850" spc="5" dirty="0">
                <a:latin typeface="RobotoRegular"/>
                <a:cs typeface="RobotoRegular"/>
              </a:rPr>
              <a:t>may </a:t>
            </a:r>
            <a:r>
              <a:rPr sz="2850" spc="25" dirty="0">
                <a:latin typeface="RobotoRegular"/>
                <a:cs typeface="RobotoRegular"/>
              </a:rPr>
              <a:t>be </a:t>
            </a:r>
            <a:r>
              <a:rPr sz="2850" spc="20" dirty="0">
                <a:latin typeface="RobotoRegular"/>
                <a:cs typeface="RobotoRegular"/>
              </a:rPr>
              <a:t>given </a:t>
            </a:r>
            <a:r>
              <a:rPr sz="2850" spc="5" dirty="0">
                <a:latin typeface="RobotoRegular"/>
                <a:cs typeface="RobotoRegular"/>
              </a:rPr>
              <a:t>post </a:t>
            </a:r>
            <a:r>
              <a:rPr sz="2850" spc="15" dirty="0">
                <a:latin typeface="RobotoRegular"/>
                <a:cs typeface="RobotoRegular"/>
              </a:rPr>
              <a:t>op </a:t>
            </a:r>
            <a:r>
              <a:rPr sz="2850" spc="30" dirty="0">
                <a:latin typeface="RobotoRegular"/>
                <a:cs typeface="RobotoRegular"/>
              </a:rPr>
              <a:t>to promote </a:t>
            </a:r>
            <a:r>
              <a:rPr sz="2850" spc="-5" dirty="0">
                <a:latin typeface="RobotoRegular"/>
                <a:cs typeface="RobotoRegular"/>
              </a:rPr>
              <a:t>diuresis</a:t>
            </a:r>
            <a:r>
              <a:rPr sz="2850" spc="-50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thus  </a:t>
            </a:r>
            <a:r>
              <a:rPr sz="2850" spc="5" dirty="0">
                <a:latin typeface="RobotoRegular"/>
                <a:cs typeface="RobotoRegular"/>
              </a:rPr>
              <a:t>keeping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20" dirty="0">
                <a:latin typeface="RobotoRegular"/>
                <a:cs typeface="RobotoRegular"/>
              </a:rPr>
              <a:t>catheter</a:t>
            </a:r>
            <a:r>
              <a:rPr sz="2850" spc="-75" dirty="0">
                <a:latin typeface="RobotoRegular"/>
                <a:cs typeface="RobotoRegular"/>
              </a:rPr>
              <a:t> </a:t>
            </a:r>
            <a:r>
              <a:rPr sz="2850" spc="20" dirty="0">
                <a:latin typeface="RobotoRegular"/>
                <a:cs typeface="RobotoRegular"/>
              </a:rPr>
              <a:t>patent.</a:t>
            </a:r>
            <a:endParaRPr sz="2850">
              <a:latin typeface="RobotoRegular"/>
              <a:cs typeface="RobotoRegular"/>
            </a:endParaRPr>
          </a:p>
          <a:p>
            <a:pPr marL="250190" indent="-238125">
              <a:lnSpc>
                <a:spcPct val="100000"/>
              </a:lnSpc>
              <a:spcBef>
                <a:spcPts val="605"/>
              </a:spcBef>
              <a:buSzPct val="103508"/>
              <a:buChar char="•"/>
              <a:tabLst>
                <a:tab pos="250825" algn="l"/>
              </a:tabLst>
            </a:pPr>
            <a:r>
              <a:rPr sz="2850" spc="-5" dirty="0">
                <a:latin typeface="RobotoRegular"/>
                <a:cs typeface="RobotoRegular"/>
              </a:rPr>
              <a:t>Continuous </a:t>
            </a:r>
            <a:r>
              <a:rPr sz="2850" spc="5" dirty="0">
                <a:latin typeface="RobotoRegular"/>
                <a:cs typeface="RobotoRegular"/>
              </a:rPr>
              <a:t>irrigation </a:t>
            </a:r>
            <a:r>
              <a:rPr sz="2850" spc="-15" dirty="0">
                <a:latin typeface="RobotoRegular"/>
                <a:cs typeface="RobotoRegular"/>
              </a:rPr>
              <a:t>is </a:t>
            </a:r>
            <a:r>
              <a:rPr sz="2850" spc="-10" dirty="0">
                <a:latin typeface="RobotoRegular"/>
                <a:cs typeface="RobotoRegular"/>
              </a:rPr>
              <a:t>used </a:t>
            </a:r>
            <a:r>
              <a:rPr sz="2850" spc="20" dirty="0">
                <a:latin typeface="RobotoRegular"/>
                <a:cs typeface="RobotoRegular"/>
              </a:rPr>
              <a:t>with</a:t>
            </a:r>
            <a:r>
              <a:rPr sz="2850" spc="-345" dirty="0">
                <a:latin typeface="RobotoRegular"/>
                <a:cs typeface="RobotoRegular"/>
              </a:rPr>
              <a:t> </a:t>
            </a:r>
            <a:r>
              <a:rPr sz="2850" spc="-80" dirty="0">
                <a:latin typeface="RobotoRegular"/>
                <a:cs typeface="RobotoRegular"/>
              </a:rPr>
              <a:t>TURP.</a:t>
            </a:r>
            <a:endParaRPr sz="2850">
              <a:latin typeface="RobotoRegular"/>
              <a:cs typeface="RobotoRegular"/>
            </a:endParaRPr>
          </a:p>
          <a:p>
            <a:pPr marL="250190" marR="327660" indent="-238125">
              <a:lnSpc>
                <a:spcPts val="2970"/>
              </a:lnSpc>
              <a:spcBef>
                <a:spcPts val="1085"/>
              </a:spcBef>
              <a:buSzPct val="103508"/>
              <a:buChar char="•"/>
              <a:tabLst>
                <a:tab pos="250825" algn="l"/>
              </a:tabLst>
            </a:pPr>
            <a:r>
              <a:rPr sz="2850" spc="20" dirty="0">
                <a:latin typeface="RobotoRegular"/>
                <a:cs typeface="RobotoRegular"/>
              </a:rPr>
              <a:t>After catheter removal </a:t>
            </a:r>
            <a:r>
              <a:rPr sz="2850" spc="5" dirty="0">
                <a:latin typeface="RobotoRegular"/>
                <a:cs typeface="RobotoRegular"/>
              </a:rPr>
              <a:t>some </a:t>
            </a:r>
            <a:r>
              <a:rPr sz="2850" spc="-10" dirty="0">
                <a:latin typeface="RobotoRegular"/>
                <a:cs typeface="RobotoRegular"/>
              </a:rPr>
              <a:t>urinary </a:t>
            </a:r>
            <a:r>
              <a:rPr sz="2850" dirty="0">
                <a:latin typeface="RobotoRegular"/>
                <a:cs typeface="RobotoRegular"/>
              </a:rPr>
              <a:t>incontinence </a:t>
            </a:r>
            <a:r>
              <a:rPr sz="2850" spc="-15" dirty="0">
                <a:latin typeface="RobotoRegular"/>
                <a:cs typeface="RobotoRegular"/>
              </a:rPr>
              <a:t>is</a:t>
            </a:r>
            <a:r>
              <a:rPr sz="2850" spc="-415" dirty="0">
                <a:latin typeface="RobotoRegular"/>
                <a:cs typeface="RobotoRegular"/>
              </a:rPr>
              <a:t> </a:t>
            </a:r>
            <a:r>
              <a:rPr sz="2850" spc="-15" dirty="0">
                <a:latin typeface="RobotoRegular"/>
                <a:cs typeface="RobotoRegular"/>
              </a:rPr>
              <a:t>likely  </a:t>
            </a:r>
            <a:r>
              <a:rPr sz="2850" spc="5" dirty="0">
                <a:latin typeface="RobotoRegular"/>
                <a:cs typeface="RobotoRegular"/>
              </a:rPr>
              <a:t>but </a:t>
            </a:r>
            <a:r>
              <a:rPr sz="2850" spc="-5" dirty="0">
                <a:latin typeface="RobotoRegular"/>
                <a:cs typeface="RobotoRegular"/>
              </a:rPr>
              <a:t>subsides </a:t>
            </a:r>
            <a:r>
              <a:rPr sz="2850" spc="25" dirty="0">
                <a:latin typeface="RobotoRegular"/>
                <a:cs typeface="RobotoRegular"/>
              </a:rPr>
              <a:t>over </a:t>
            </a:r>
            <a:r>
              <a:rPr sz="2850" spc="15" dirty="0">
                <a:latin typeface="RobotoRegular"/>
                <a:cs typeface="RobotoRegular"/>
              </a:rPr>
              <a:t>time </a:t>
            </a:r>
            <a:r>
              <a:rPr sz="2850" spc="5" dirty="0">
                <a:latin typeface="RobotoRegular"/>
                <a:cs typeface="RobotoRegular"/>
              </a:rPr>
              <a:t>–</a:t>
            </a:r>
            <a:r>
              <a:rPr sz="2850" spc="-235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reassure.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39426" y="7092399"/>
            <a:ext cx="1002665" cy="2222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spc="5" dirty="0">
                <a:solidFill>
                  <a:srgbClr val="888888"/>
                </a:solidFill>
                <a:latin typeface="RobotoRegular"/>
                <a:cs typeface="RobotoRegular"/>
              </a:rPr>
              <a:t>BONNIE</a:t>
            </a:r>
            <a:r>
              <a:rPr sz="1300" spc="-20" dirty="0">
                <a:solidFill>
                  <a:srgbClr val="888888"/>
                </a:solidFill>
                <a:latin typeface="RobotoRegular"/>
                <a:cs typeface="RobotoRegular"/>
              </a:rPr>
              <a:t> 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.M.C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54161" y="7092399"/>
            <a:ext cx="341630" cy="2222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300" spc="10" dirty="0">
                <a:solidFill>
                  <a:srgbClr val="888888"/>
                </a:solidFill>
                <a:latin typeface="RobotoRegular"/>
                <a:cs typeface="RobotoRegular"/>
              </a:rPr>
              <a:t>269</a:t>
            </a:r>
            <a:endParaRPr sz="1300">
              <a:latin typeface="RobotoRegular"/>
              <a:cs typeface="RobotoRegular"/>
            </a:endParaRPr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86" y="0"/>
            <a:ext cx="9533890" cy="133540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5080" indent="-252095">
              <a:lnSpc>
                <a:spcPts val="3310"/>
              </a:lnSpc>
              <a:spcBef>
                <a:spcPts val="535"/>
              </a:spcBef>
              <a:buChar char="•"/>
              <a:tabLst>
                <a:tab pos="264795" algn="l"/>
              </a:tabLst>
            </a:pPr>
            <a:r>
              <a:rPr sz="3050" spc="-10" dirty="0">
                <a:latin typeface="RobotoRegular"/>
                <a:cs typeface="RobotoRegular"/>
              </a:rPr>
              <a:t>Assess </a:t>
            </a:r>
            <a:r>
              <a:rPr sz="3050" spc="10" dirty="0">
                <a:latin typeface="RobotoRegular"/>
                <a:cs typeface="RobotoRegular"/>
              </a:rPr>
              <a:t>presence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dirty="0">
                <a:latin typeface="RobotoRegular"/>
                <a:cs typeface="RobotoRegular"/>
              </a:rPr>
              <a:t>sexual </a:t>
            </a:r>
            <a:r>
              <a:rPr sz="3050" spc="5" dirty="0">
                <a:latin typeface="RobotoRegular"/>
                <a:cs typeface="RobotoRegular"/>
              </a:rPr>
              <a:t>dysfunction </a:t>
            </a:r>
            <a:r>
              <a:rPr sz="3050" spc="10" dirty="0">
                <a:latin typeface="RobotoRegular"/>
                <a:cs typeface="RobotoRegular"/>
              </a:rPr>
              <a:t>after </a:t>
            </a:r>
            <a:r>
              <a:rPr sz="3050" spc="-25" dirty="0">
                <a:latin typeface="RobotoRegular"/>
                <a:cs typeface="RobotoRegular"/>
              </a:rPr>
              <a:t>surgery,  </a:t>
            </a:r>
            <a:r>
              <a:rPr sz="3050" spc="5" dirty="0">
                <a:latin typeface="RobotoRegular"/>
                <a:cs typeface="RobotoRegular"/>
              </a:rPr>
              <a:t>discuss </a:t>
            </a:r>
            <a:r>
              <a:rPr sz="3050" spc="10" dirty="0">
                <a:latin typeface="RobotoRegular"/>
                <a:cs typeface="RobotoRegular"/>
              </a:rPr>
              <a:t>options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10" dirty="0">
                <a:latin typeface="RobotoRegular"/>
                <a:cs typeface="RobotoRegular"/>
              </a:rPr>
              <a:t>restore </a:t>
            </a:r>
            <a:r>
              <a:rPr sz="3050" spc="20" dirty="0">
                <a:latin typeface="RobotoRegular"/>
                <a:cs typeface="RobotoRegular"/>
              </a:rPr>
              <a:t>it </a:t>
            </a:r>
            <a:r>
              <a:rPr sz="3050" spc="15" dirty="0">
                <a:latin typeface="RobotoRegular"/>
                <a:cs typeface="RobotoRegular"/>
              </a:rPr>
              <a:t>e.g. </a:t>
            </a:r>
            <a:r>
              <a:rPr sz="3050" spc="25" dirty="0">
                <a:latin typeface="RobotoRegular"/>
                <a:cs typeface="RobotoRegular"/>
              </a:rPr>
              <a:t>medication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15" dirty="0">
                <a:latin typeface="RobotoRegular"/>
                <a:cs typeface="RobotoRegular"/>
              </a:rPr>
              <a:t>refer 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5" dirty="0">
                <a:latin typeface="RobotoRegular"/>
                <a:cs typeface="RobotoRegular"/>
              </a:rPr>
              <a:t>a </a:t>
            </a:r>
            <a:r>
              <a:rPr sz="3050" dirty="0">
                <a:latin typeface="RobotoRegular"/>
                <a:cs typeface="RobotoRegular"/>
              </a:rPr>
              <a:t>sexual</a:t>
            </a:r>
            <a:r>
              <a:rPr sz="3050" spc="15" dirty="0">
                <a:latin typeface="RobotoRegular"/>
                <a:cs typeface="RobotoRegular"/>
              </a:rPr>
              <a:t> </a:t>
            </a:r>
            <a:r>
              <a:rPr sz="3050" spc="-15" dirty="0">
                <a:latin typeface="RobotoRegular"/>
                <a:cs typeface="RobotoRegular"/>
              </a:rPr>
              <a:t>therapist.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39426" y="7092399"/>
            <a:ext cx="1002665" cy="2222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spc="5" dirty="0">
                <a:solidFill>
                  <a:srgbClr val="888888"/>
                </a:solidFill>
                <a:latin typeface="RobotoRegular"/>
                <a:cs typeface="RobotoRegular"/>
              </a:rPr>
              <a:t>BONNIE</a:t>
            </a:r>
            <a:r>
              <a:rPr sz="1300" spc="-20" dirty="0">
                <a:solidFill>
                  <a:srgbClr val="888888"/>
                </a:solidFill>
                <a:latin typeface="RobotoRegular"/>
                <a:cs typeface="RobotoRegular"/>
              </a:rPr>
              <a:t> 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.M.C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79561" y="7092399"/>
            <a:ext cx="316230" cy="2222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spc="35" dirty="0">
                <a:solidFill>
                  <a:srgbClr val="888888"/>
                </a:solidFill>
                <a:latin typeface="RobotoRegular"/>
                <a:cs typeface="RobotoRegular"/>
              </a:rPr>
              <a:t>27</a:t>
            </a:r>
            <a:r>
              <a:rPr sz="1300" spc="10" dirty="0">
                <a:solidFill>
                  <a:srgbClr val="888888"/>
                </a:solidFill>
                <a:latin typeface="RobotoRegular"/>
                <a:cs typeface="RobotoRegular"/>
              </a:rPr>
              <a:t>0</a:t>
            </a:r>
            <a:endParaRPr sz="1300">
              <a:latin typeface="RobotoRegular"/>
              <a:cs typeface="RobotoRegular"/>
            </a:endParaRPr>
          </a:p>
        </p:txBody>
      </p:sp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274" y="0"/>
            <a:ext cx="9707245" cy="408812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64465" algn="ctr">
              <a:lnSpc>
                <a:spcPct val="100000"/>
              </a:lnSpc>
              <a:spcBef>
                <a:spcPts val="675"/>
              </a:spcBef>
            </a:pPr>
            <a:r>
              <a:rPr sz="2850" u="heavy" spc="-3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PROSTATE</a:t>
            </a:r>
            <a:r>
              <a:rPr sz="2850" u="heavy" spc="-2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850" u="heavy" spc="2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CANCER</a:t>
            </a:r>
            <a:endParaRPr sz="2850">
              <a:latin typeface="RobotoRegular"/>
              <a:cs typeface="RobotoRegular"/>
            </a:endParaRPr>
          </a:p>
          <a:p>
            <a:pPr marL="12700" marR="2131695">
              <a:lnSpc>
                <a:spcPct val="116900"/>
              </a:lnSpc>
              <a:buClr>
                <a:srgbClr val="36AECE"/>
              </a:buClr>
              <a:buChar char="•"/>
              <a:tabLst>
                <a:tab pos="278130" algn="l"/>
                <a:tab pos="278765" algn="l"/>
              </a:tabLst>
            </a:pPr>
            <a:r>
              <a:rPr sz="2850" dirty="0">
                <a:latin typeface="RobotoRegular"/>
                <a:cs typeface="RobotoRegular"/>
              </a:rPr>
              <a:t>It </a:t>
            </a:r>
            <a:r>
              <a:rPr sz="2850" spc="-15" dirty="0">
                <a:latin typeface="RobotoRegular"/>
                <a:cs typeface="RobotoRegular"/>
              </a:rPr>
              <a:t>is </a:t>
            </a:r>
            <a:r>
              <a:rPr sz="2850" spc="5" dirty="0">
                <a:latin typeface="RobotoRegular"/>
                <a:cs typeface="RobotoRegular"/>
              </a:rPr>
              <a:t>a </a:t>
            </a:r>
            <a:r>
              <a:rPr sz="2850" spc="-10" dirty="0">
                <a:latin typeface="RobotoRegular"/>
                <a:cs typeface="RobotoRegular"/>
              </a:rPr>
              <a:t>malignant </a:t>
            </a:r>
            <a:r>
              <a:rPr sz="2850" spc="10" dirty="0">
                <a:latin typeface="RobotoRegular"/>
                <a:cs typeface="RobotoRegular"/>
              </a:rPr>
              <a:t>cancer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20" dirty="0">
                <a:latin typeface="RobotoRegular"/>
                <a:cs typeface="RobotoRegular"/>
              </a:rPr>
              <a:t>prostate</a:t>
            </a:r>
            <a:r>
              <a:rPr sz="2850" spc="-29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gland. </a:t>
            </a:r>
            <a:r>
              <a:rPr sz="285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850" u="heavy" spc="-2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Risk</a:t>
            </a:r>
            <a:r>
              <a:rPr sz="2850" u="heavy" spc="-7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8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factors:</a:t>
            </a:r>
            <a:endParaRPr sz="2850">
              <a:latin typeface="RobotoRegular"/>
              <a:cs typeface="RobotoRegular"/>
            </a:endParaRPr>
          </a:p>
          <a:p>
            <a:pPr marL="544195" indent="-504190">
              <a:lnSpc>
                <a:spcPct val="100000"/>
              </a:lnSpc>
              <a:spcBef>
                <a:spcPts val="575"/>
              </a:spcBef>
              <a:buClr>
                <a:srgbClr val="36AECE"/>
              </a:buClr>
              <a:buAutoNum type="arabicPeriod"/>
              <a:tabLst>
                <a:tab pos="544195" algn="l"/>
                <a:tab pos="544830" algn="l"/>
              </a:tabLst>
            </a:pPr>
            <a:r>
              <a:rPr sz="2850" spc="-5" dirty="0">
                <a:latin typeface="RobotoRegular"/>
                <a:cs typeface="RobotoRegular"/>
              </a:rPr>
              <a:t>Increasing </a:t>
            </a:r>
            <a:r>
              <a:rPr sz="2850" spc="15" dirty="0">
                <a:latin typeface="RobotoRegular"/>
                <a:cs typeface="RobotoRegular"/>
              </a:rPr>
              <a:t>age </a:t>
            </a:r>
            <a:r>
              <a:rPr sz="2850" spc="5" dirty="0">
                <a:latin typeface="RobotoRegular"/>
                <a:cs typeface="RobotoRegular"/>
              </a:rPr>
              <a:t>– </a:t>
            </a:r>
            <a:r>
              <a:rPr sz="2850" spc="25" dirty="0">
                <a:latin typeface="RobotoRegular"/>
                <a:cs typeface="RobotoRegular"/>
              </a:rPr>
              <a:t>greater </a:t>
            </a:r>
            <a:r>
              <a:rPr sz="2850" spc="5" dirty="0">
                <a:latin typeface="RobotoRegular"/>
                <a:cs typeface="RobotoRegular"/>
              </a:rPr>
              <a:t>than </a:t>
            </a:r>
            <a:r>
              <a:rPr sz="2850" spc="25" dirty="0">
                <a:latin typeface="RobotoRegular"/>
                <a:cs typeface="RobotoRegular"/>
              </a:rPr>
              <a:t>50</a:t>
            </a:r>
            <a:r>
              <a:rPr sz="2850" spc="-254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years</a:t>
            </a:r>
            <a:endParaRPr sz="2850">
              <a:latin typeface="RobotoRegular"/>
              <a:cs typeface="RobotoRegular"/>
            </a:endParaRPr>
          </a:p>
          <a:p>
            <a:pPr marL="544195" indent="-504190">
              <a:lnSpc>
                <a:spcPct val="100000"/>
              </a:lnSpc>
              <a:spcBef>
                <a:spcPts val="580"/>
              </a:spcBef>
              <a:buClr>
                <a:srgbClr val="36AECE"/>
              </a:buClr>
              <a:buAutoNum type="arabicPeriod"/>
              <a:tabLst>
                <a:tab pos="544195" algn="l"/>
                <a:tab pos="544830" algn="l"/>
              </a:tabLst>
            </a:pPr>
            <a:r>
              <a:rPr sz="2850" spc="10" dirty="0">
                <a:latin typeface="RobotoRegular"/>
                <a:cs typeface="RobotoRegular"/>
              </a:rPr>
              <a:t>Race </a:t>
            </a:r>
            <a:r>
              <a:rPr sz="2850" spc="5" dirty="0">
                <a:latin typeface="RobotoRegular"/>
                <a:cs typeface="RobotoRegular"/>
              </a:rPr>
              <a:t>– </a:t>
            </a:r>
            <a:r>
              <a:rPr sz="2850" spc="20" dirty="0">
                <a:latin typeface="RobotoRegular"/>
                <a:cs typeface="RobotoRegular"/>
              </a:rPr>
              <a:t>more </a:t>
            </a:r>
            <a:r>
              <a:rPr sz="2850" spc="25" dirty="0">
                <a:latin typeface="RobotoRegular"/>
                <a:cs typeface="RobotoRegular"/>
              </a:rPr>
              <a:t>common </a:t>
            </a:r>
            <a:r>
              <a:rPr sz="2850" spc="-15" dirty="0">
                <a:latin typeface="RobotoRegular"/>
                <a:cs typeface="RobotoRegular"/>
              </a:rPr>
              <a:t>in</a:t>
            </a:r>
            <a:r>
              <a:rPr sz="2850" spc="-34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Africans</a:t>
            </a:r>
            <a:endParaRPr sz="2850">
              <a:latin typeface="RobotoRegular"/>
              <a:cs typeface="RobotoRegular"/>
            </a:endParaRPr>
          </a:p>
          <a:p>
            <a:pPr marL="544195" indent="-504190">
              <a:lnSpc>
                <a:spcPct val="100000"/>
              </a:lnSpc>
              <a:spcBef>
                <a:spcPts val="580"/>
              </a:spcBef>
              <a:buClr>
                <a:srgbClr val="36AECE"/>
              </a:buClr>
              <a:buAutoNum type="arabicPeriod"/>
              <a:tabLst>
                <a:tab pos="544195" algn="l"/>
                <a:tab pos="544830" algn="l"/>
              </a:tabLst>
            </a:pPr>
            <a:r>
              <a:rPr sz="2850" spc="-5" dirty="0">
                <a:latin typeface="RobotoRegular"/>
                <a:cs typeface="RobotoRegular"/>
              </a:rPr>
              <a:t>Positive </a:t>
            </a:r>
            <a:r>
              <a:rPr sz="2850" spc="-10" dirty="0">
                <a:latin typeface="RobotoRegular"/>
                <a:cs typeface="RobotoRegular"/>
              </a:rPr>
              <a:t>family</a:t>
            </a:r>
            <a:r>
              <a:rPr sz="2850" spc="-105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history</a:t>
            </a:r>
            <a:endParaRPr sz="2850">
              <a:latin typeface="RobotoRegular"/>
              <a:cs typeface="RobotoRegular"/>
            </a:endParaRPr>
          </a:p>
          <a:p>
            <a:pPr marL="40640" marR="5080">
              <a:lnSpc>
                <a:spcPct val="116900"/>
              </a:lnSpc>
              <a:buClr>
                <a:srgbClr val="36AECE"/>
              </a:buClr>
              <a:buAutoNum type="arabicPeriod"/>
              <a:tabLst>
                <a:tab pos="544195" algn="l"/>
                <a:tab pos="544830" algn="l"/>
              </a:tabLst>
            </a:pPr>
            <a:r>
              <a:rPr sz="2850" dirty="0">
                <a:latin typeface="RobotoRegular"/>
                <a:cs typeface="RobotoRegular"/>
              </a:rPr>
              <a:t>Diet</a:t>
            </a:r>
            <a:r>
              <a:rPr sz="2850" spc="10" dirty="0">
                <a:latin typeface="RobotoRegular"/>
                <a:cs typeface="RobotoRegular"/>
              </a:rPr>
              <a:t> rich</a:t>
            </a:r>
            <a:r>
              <a:rPr sz="2850" spc="-80" dirty="0">
                <a:latin typeface="RobotoRegular"/>
                <a:cs typeface="RobotoRegular"/>
              </a:rPr>
              <a:t> </a:t>
            </a:r>
            <a:r>
              <a:rPr sz="2850" spc="-15" dirty="0">
                <a:latin typeface="RobotoRegular"/>
                <a:cs typeface="RobotoRegular"/>
              </a:rPr>
              <a:t>in</a:t>
            </a:r>
            <a:r>
              <a:rPr sz="2850" spc="-80" dirty="0">
                <a:latin typeface="RobotoRegular"/>
                <a:cs typeface="RobotoRegular"/>
              </a:rPr>
              <a:t> </a:t>
            </a:r>
            <a:r>
              <a:rPr sz="2850" spc="20" dirty="0">
                <a:latin typeface="RobotoRegular"/>
                <a:cs typeface="RobotoRegular"/>
              </a:rPr>
              <a:t>red</a:t>
            </a:r>
            <a:r>
              <a:rPr sz="2850" spc="-10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meat</a:t>
            </a:r>
            <a:r>
              <a:rPr sz="2850" spc="1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or</a:t>
            </a:r>
            <a:r>
              <a:rPr sz="2850" spc="-25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dairy</a:t>
            </a:r>
            <a:r>
              <a:rPr sz="2850" spc="-75" dirty="0">
                <a:latin typeface="RobotoRegular"/>
                <a:cs typeface="RobotoRegular"/>
              </a:rPr>
              <a:t> </a:t>
            </a:r>
            <a:r>
              <a:rPr sz="2850" spc="25" dirty="0">
                <a:latin typeface="RobotoRegular"/>
                <a:cs typeface="RobotoRegular"/>
              </a:rPr>
              <a:t>products</a:t>
            </a:r>
            <a:r>
              <a:rPr sz="2850" spc="-95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that</a:t>
            </a:r>
            <a:r>
              <a:rPr sz="2850" spc="15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are</a:t>
            </a:r>
            <a:r>
              <a:rPr sz="2850" spc="-25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high</a:t>
            </a:r>
            <a:r>
              <a:rPr sz="2850" spc="-75" dirty="0">
                <a:latin typeface="RobotoRegular"/>
                <a:cs typeface="RobotoRegular"/>
              </a:rPr>
              <a:t> </a:t>
            </a:r>
            <a:r>
              <a:rPr sz="2850" spc="-15" dirty="0">
                <a:latin typeface="RobotoRegular"/>
                <a:cs typeface="RobotoRegular"/>
              </a:rPr>
              <a:t>in</a:t>
            </a:r>
            <a:r>
              <a:rPr sz="2850" spc="-8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fat. </a:t>
            </a:r>
            <a:r>
              <a:rPr sz="28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850" u="heavy" spc="-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Pathophysiology: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261" y="6424561"/>
            <a:ext cx="148590" cy="462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850" spc="5" dirty="0">
                <a:solidFill>
                  <a:srgbClr val="36AECE"/>
                </a:solidFill>
                <a:latin typeface="RobotoRegular"/>
                <a:cs typeface="RobotoRegular"/>
              </a:rPr>
              <a:t>•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261" y="4044941"/>
            <a:ext cx="9627870" cy="285940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516255" marR="5080" indent="-504190">
              <a:lnSpc>
                <a:spcPts val="2970"/>
              </a:lnSpc>
              <a:spcBef>
                <a:spcPts val="585"/>
              </a:spcBef>
              <a:buClr>
                <a:srgbClr val="36AECE"/>
              </a:buClr>
              <a:buChar char="•"/>
              <a:tabLst>
                <a:tab pos="516255" algn="l"/>
                <a:tab pos="516890" algn="l"/>
              </a:tabLst>
            </a:pPr>
            <a:r>
              <a:rPr sz="2850" spc="-15" dirty="0">
                <a:latin typeface="RobotoRegular"/>
                <a:cs typeface="RobotoRegular"/>
              </a:rPr>
              <a:t>it is </a:t>
            </a:r>
            <a:r>
              <a:rPr sz="2850" spc="-5" dirty="0">
                <a:latin typeface="RobotoRegular"/>
                <a:cs typeface="RobotoRegular"/>
              </a:rPr>
              <a:t>an </a:t>
            </a:r>
            <a:r>
              <a:rPr sz="2850" spc="5" dirty="0">
                <a:latin typeface="RobotoRegular"/>
                <a:cs typeface="RobotoRegular"/>
              </a:rPr>
              <a:t>adenocarcinoma, </a:t>
            </a:r>
            <a:r>
              <a:rPr sz="2850" spc="-15" dirty="0">
                <a:latin typeface="RobotoRegular"/>
                <a:cs typeface="RobotoRegular"/>
              </a:rPr>
              <a:t>slow </a:t>
            </a:r>
            <a:r>
              <a:rPr sz="2850" spc="15" dirty="0">
                <a:latin typeface="RobotoRegular"/>
                <a:cs typeface="RobotoRegular"/>
              </a:rPr>
              <a:t>growing tumor starting  from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15" dirty="0">
                <a:latin typeface="RobotoRegular"/>
                <a:cs typeface="RobotoRegular"/>
              </a:rPr>
              <a:t>posterior </a:t>
            </a:r>
            <a:r>
              <a:rPr sz="2850" spc="20" dirty="0">
                <a:latin typeface="RobotoRegular"/>
                <a:cs typeface="RobotoRegular"/>
              </a:rPr>
              <a:t>prostate </a:t>
            </a:r>
            <a:r>
              <a:rPr sz="2850" spc="-15" dirty="0">
                <a:latin typeface="RobotoRegular"/>
                <a:cs typeface="RobotoRegular"/>
              </a:rPr>
              <a:t>and </a:t>
            </a:r>
            <a:r>
              <a:rPr sz="2850" spc="15" dirty="0">
                <a:latin typeface="RobotoRegular"/>
                <a:cs typeface="RobotoRegular"/>
              </a:rPr>
              <a:t>spreads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5" dirty="0">
                <a:latin typeface="RobotoRegular"/>
                <a:cs typeface="RobotoRegular"/>
              </a:rPr>
              <a:t>whole  </a:t>
            </a:r>
            <a:r>
              <a:rPr sz="2850" dirty="0">
                <a:latin typeface="RobotoRegular"/>
                <a:cs typeface="RobotoRegular"/>
              </a:rPr>
              <a:t>gland. It </a:t>
            </a:r>
            <a:r>
              <a:rPr sz="2850" spc="15" dirty="0">
                <a:latin typeface="RobotoRegular"/>
                <a:cs typeface="RobotoRegular"/>
              </a:rPr>
              <a:t>spreads </a:t>
            </a:r>
            <a:r>
              <a:rPr sz="2850" spc="25" dirty="0">
                <a:latin typeface="RobotoRegular"/>
                <a:cs typeface="RobotoRegular"/>
              </a:rPr>
              <a:t>by </a:t>
            </a:r>
            <a:r>
              <a:rPr sz="2850" spc="15" dirty="0">
                <a:latin typeface="RobotoRegular"/>
                <a:cs typeface="RobotoRegular"/>
              </a:rPr>
              <a:t>direct </a:t>
            </a:r>
            <a:r>
              <a:rPr sz="2850" spc="5" dirty="0">
                <a:latin typeface="RobotoRegular"/>
                <a:cs typeface="RobotoRegular"/>
              </a:rPr>
              <a:t>extension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15" dirty="0">
                <a:latin typeface="RobotoRegular"/>
                <a:cs typeface="RobotoRegular"/>
              </a:rPr>
              <a:t>bladder </a:t>
            </a:r>
            <a:r>
              <a:rPr sz="2850" spc="10" dirty="0">
                <a:latin typeface="RobotoRegular"/>
                <a:cs typeface="RobotoRegular"/>
              </a:rPr>
              <a:t>neck  </a:t>
            </a:r>
            <a:r>
              <a:rPr sz="2850" spc="-15" dirty="0">
                <a:latin typeface="RobotoRegular"/>
                <a:cs typeface="RobotoRegular"/>
              </a:rPr>
              <a:t>and </a:t>
            </a:r>
            <a:r>
              <a:rPr sz="2850" spc="-10" dirty="0">
                <a:latin typeface="RobotoRegular"/>
                <a:cs typeface="RobotoRegular"/>
              </a:rPr>
              <a:t>seminal </a:t>
            </a:r>
            <a:r>
              <a:rPr sz="2850" dirty="0">
                <a:latin typeface="RobotoRegular"/>
                <a:cs typeface="RobotoRegular"/>
              </a:rPr>
              <a:t>vesicles. It </a:t>
            </a:r>
            <a:r>
              <a:rPr sz="2850" spc="-20" dirty="0">
                <a:latin typeface="RobotoRegular"/>
                <a:cs typeface="RobotoRegular"/>
              </a:rPr>
              <a:t>also </a:t>
            </a:r>
            <a:r>
              <a:rPr sz="2850" spc="15" dirty="0">
                <a:latin typeface="RobotoRegular"/>
                <a:cs typeface="RobotoRegular"/>
              </a:rPr>
              <a:t>spreads </a:t>
            </a:r>
            <a:r>
              <a:rPr sz="2850" spc="10" dirty="0">
                <a:latin typeface="RobotoRegular"/>
                <a:cs typeface="RobotoRegular"/>
              </a:rPr>
              <a:t>through </a:t>
            </a:r>
            <a:r>
              <a:rPr sz="2850" spc="5" dirty="0">
                <a:latin typeface="RobotoRegular"/>
                <a:cs typeface="RobotoRegular"/>
              </a:rPr>
              <a:t>lymphatics  </a:t>
            </a:r>
            <a:r>
              <a:rPr sz="2850" spc="-15" dirty="0">
                <a:latin typeface="RobotoRegular"/>
                <a:cs typeface="RobotoRegular"/>
              </a:rPr>
              <a:t>and</a:t>
            </a:r>
            <a:r>
              <a:rPr sz="2850" spc="-10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hematogenous</a:t>
            </a:r>
            <a:r>
              <a:rPr sz="2850" spc="-95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routes</a:t>
            </a:r>
            <a:r>
              <a:rPr sz="2850" spc="-95" dirty="0">
                <a:latin typeface="RobotoRegular"/>
                <a:cs typeface="RobotoRegular"/>
              </a:rPr>
              <a:t> </a:t>
            </a:r>
            <a:r>
              <a:rPr sz="2850" spc="30" dirty="0">
                <a:latin typeface="RobotoRegular"/>
                <a:cs typeface="RobotoRegular"/>
              </a:rPr>
              <a:t>to</a:t>
            </a:r>
            <a:r>
              <a:rPr sz="2850" spc="-25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lymph</a:t>
            </a:r>
            <a:r>
              <a:rPr sz="2850" spc="-8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nodes,</a:t>
            </a:r>
            <a:r>
              <a:rPr sz="2850" spc="-60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bone,</a:t>
            </a:r>
            <a:r>
              <a:rPr sz="2850" spc="-55" dirty="0">
                <a:latin typeface="RobotoRegular"/>
                <a:cs typeface="RobotoRegular"/>
              </a:rPr>
              <a:t> </a:t>
            </a:r>
            <a:r>
              <a:rPr sz="2850" spc="-10" dirty="0">
                <a:latin typeface="RobotoRegular"/>
                <a:cs typeface="RobotoRegular"/>
              </a:rPr>
              <a:t>lungs</a:t>
            </a:r>
            <a:r>
              <a:rPr sz="2850" spc="-9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&amp;  </a:t>
            </a:r>
            <a:r>
              <a:rPr sz="2850" spc="-35" dirty="0">
                <a:latin typeface="RobotoRegular"/>
                <a:cs typeface="RobotoRegular"/>
              </a:rPr>
              <a:t>liver.</a:t>
            </a:r>
            <a:endParaRPr sz="2850">
              <a:latin typeface="RobotoRegular"/>
              <a:cs typeface="RobotoRegular"/>
            </a:endParaRPr>
          </a:p>
          <a:p>
            <a:pPr marL="516255">
              <a:lnSpc>
                <a:spcPct val="100000"/>
              </a:lnSpc>
              <a:spcBef>
                <a:spcPts val="580"/>
              </a:spcBef>
            </a:pPr>
            <a:r>
              <a:rPr sz="2850" spc="10" dirty="0">
                <a:latin typeface="RobotoRegular"/>
                <a:cs typeface="RobotoRegular"/>
              </a:rPr>
              <a:t>Local </a:t>
            </a:r>
            <a:r>
              <a:rPr sz="2850" spc="35" dirty="0">
                <a:latin typeface="RobotoRegular"/>
                <a:cs typeface="RobotoRegular"/>
              </a:rPr>
              <a:t>growth </a:t>
            </a:r>
            <a:r>
              <a:rPr sz="2850" dirty="0">
                <a:latin typeface="RobotoRegular"/>
                <a:cs typeface="RobotoRegular"/>
              </a:rPr>
              <a:t>causes </a:t>
            </a:r>
            <a:r>
              <a:rPr sz="2850" spc="-10" dirty="0">
                <a:latin typeface="RobotoRegular"/>
                <a:cs typeface="RobotoRegular"/>
              </a:rPr>
              <a:t>urinary</a:t>
            </a:r>
            <a:r>
              <a:rPr sz="2850" spc="-38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obstruction.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39426" y="7092399"/>
            <a:ext cx="1002665" cy="2222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spc="5" dirty="0">
                <a:solidFill>
                  <a:srgbClr val="888888"/>
                </a:solidFill>
                <a:latin typeface="RobotoRegular"/>
                <a:cs typeface="RobotoRegular"/>
              </a:rPr>
              <a:t>BONNIE</a:t>
            </a:r>
            <a:r>
              <a:rPr sz="1300" spc="-20" dirty="0">
                <a:solidFill>
                  <a:srgbClr val="888888"/>
                </a:solidFill>
                <a:latin typeface="RobotoRegular"/>
                <a:cs typeface="RobotoRegular"/>
              </a:rPr>
              <a:t> 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.M.C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79561" y="7092399"/>
            <a:ext cx="316230" cy="2222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spc="35" dirty="0">
                <a:solidFill>
                  <a:srgbClr val="888888"/>
                </a:solidFill>
                <a:latin typeface="RobotoRegular"/>
                <a:cs typeface="RobotoRegular"/>
              </a:rPr>
              <a:t>27</a:t>
            </a:r>
            <a:r>
              <a:rPr sz="1300" spc="10" dirty="0">
                <a:solidFill>
                  <a:srgbClr val="888888"/>
                </a:solidFill>
                <a:latin typeface="RobotoRegular"/>
                <a:cs typeface="RobotoRegular"/>
              </a:rPr>
              <a:t>1</a:t>
            </a:r>
            <a:endParaRPr sz="1300">
              <a:latin typeface="RobotoRegular"/>
              <a:cs typeface="RobotoRegular"/>
            </a:endParaRPr>
          </a:p>
        </p:txBody>
      </p:sp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286" y="0"/>
            <a:ext cx="291909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u="heavy" spc="10" dirty="0">
                <a:uFill>
                  <a:solidFill>
                    <a:srgbClr val="000000"/>
                  </a:solidFill>
                </a:uFill>
              </a:rPr>
              <a:t>Clinical</a:t>
            </a:r>
            <a:r>
              <a:rPr sz="3050" u="heavy" spc="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050" u="heavy" spc="-5" dirty="0">
                <a:uFill>
                  <a:solidFill>
                    <a:srgbClr val="000000"/>
                  </a:solidFill>
                </a:uFill>
              </a:rPr>
              <a:t>features: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92286" y="450763"/>
            <a:ext cx="9819005" cy="660273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3050" dirty="0">
                <a:latin typeface="RobotoRegular"/>
                <a:cs typeface="RobotoRegular"/>
              </a:rPr>
              <a:t>Early </a:t>
            </a:r>
            <a:r>
              <a:rPr sz="3050" spc="5" dirty="0">
                <a:latin typeface="RobotoRegular"/>
                <a:cs typeface="RobotoRegular"/>
              </a:rPr>
              <a:t>stages </a:t>
            </a:r>
            <a:r>
              <a:rPr sz="3050" spc="-25" dirty="0">
                <a:latin typeface="RobotoRegular"/>
                <a:cs typeface="RobotoRegular"/>
              </a:rPr>
              <a:t>rarely </a:t>
            </a:r>
            <a:r>
              <a:rPr sz="3050" spc="15" dirty="0">
                <a:latin typeface="RobotoRegular"/>
                <a:cs typeface="RobotoRegular"/>
              </a:rPr>
              <a:t>produce</a:t>
            </a:r>
            <a:r>
              <a:rPr sz="3050" spc="-1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symptoms.</a:t>
            </a:r>
            <a:endParaRPr sz="3050">
              <a:latin typeface="RobotoRegular"/>
              <a:cs typeface="RobotoRegular"/>
            </a:endParaRPr>
          </a:p>
          <a:p>
            <a:pPr marL="572135" marR="5080" indent="-560070">
              <a:lnSpc>
                <a:spcPts val="3310"/>
              </a:lnSpc>
              <a:spcBef>
                <a:spcPts val="1150"/>
              </a:spcBef>
              <a:buClr>
                <a:srgbClr val="36AECE"/>
              </a:buClr>
              <a:buAutoNum type="arabicPeriod"/>
              <a:tabLst>
                <a:tab pos="572135" algn="l"/>
                <a:tab pos="572770" algn="l"/>
              </a:tabLst>
            </a:pPr>
            <a:r>
              <a:rPr sz="3050" spc="10" dirty="0">
                <a:latin typeface="RobotoRegular"/>
                <a:cs typeface="RobotoRegular"/>
              </a:rPr>
              <a:t>Diﬃculty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spc="10" dirty="0">
                <a:latin typeface="RobotoRegular"/>
                <a:cs typeface="RobotoRegular"/>
              </a:rPr>
              <a:t>frequency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urination, </a:t>
            </a:r>
            <a:r>
              <a:rPr sz="3050" dirty="0">
                <a:latin typeface="RobotoRegular"/>
                <a:cs typeface="RobotoRegular"/>
              </a:rPr>
              <a:t>retention, </a:t>
            </a:r>
            <a:r>
              <a:rPr sz="3050" spc="10" dirty="0">
                <a:latin typeface="RobotoRegular"/>
                <a:cs typeface="RobotoRegular"/>
              </a:rPr>
              <a:t>decrease  </a:t>
            </a:r>
            <a:r>
              <a:rPr sz="3050" spc="25" dirty="0">
                <a:latin typeface="RobotoRegular"/>
                <a:cs typeface="RobotoRegular"/>
              </a:rPr>
              <a:t>in volume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spc="15" dirty="0">
                <a:latin typeface="RobotoRegular"/>
                <a:cs typeface="RobotoRegular"/>
              </a:rPr>
              <a:t>force of </a:t>
            </a:r>
            <a:r>
              <a:rPr sz="3050" spc="-20" dirty="0">
                <a:latin typeface="RobotoRegular"/>
                <a:cs typeface="RobotoRegular"/>
              </a:rPr>
              <a:t>urinary</a:t>
            </a:r>
            <a:r>
              <a:rPr sz="3050" spc="-7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stream.</a:t>
            </a:r>
            <a:endParaRPr sz="3050">
              <a:latin typeface="RobotoRegular"/>
              <a:cs typeface="RobotoRegular"/>
            </a:endParaRPr>
          </a:p>
          <a:p>
            <a:pPr marL="572135" indent="-560070">
              <a:lnSpc>
                <a:spcPct val="100000"/>
              </a:lnSpc>
              <a:spcBef>
                <a:spcPts val="690"/>
              </a:spcBef>
              <a:buClr>
                <a:srgbClr val="36AECE"/>
              </a:buClr>
              <a:buAutoNum type="arabicPeriod"/>
              <a:tabLst>
                <a:tab pos="572135" algn="l"/>
                <a:tab pos="572770" algn="l"/>
              </a:tabLst>
            </a:pPr>
            <a:r>
              <a:rPr sz="3050" spc="10" dirty="0">
                <a:latin typeface="RobotoRegular"/>
                <a:cs typeface="RobotoRegular"/>
              </a:rPr>
              <a:t>Blood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15" dirty="0">
                <a:latin typeface="RobotoRegular"/>
                <a:cs typeface="RobotoRegular"/>
              </a:rPr>
              <a:t>urine </a:t>
            </a:r>
            <a:r>
              <a:rPr sz="3050" spc="20" dirty="0">
                <a:latin typeface="RobotoRegular"/>
                <a:cs typeface="RobotoRegular"/>
              </a:rPr>
              <a:t>–</a:t>
            </a:r>
            <a:r>
              <a:rPr sz="3050" spc="-2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hematuria</a:t>
            </a:r>
            <a:endParaRPr sz="3050">
              <a:latin typeface="RobotoRegular"/>
              <a:cs typeface="RobotoRegular"/>
            </a:endParaRPr>
          </a:p>
          <a:p>
            <a:pPr marL="572135" indent="-560070">
              <a:lnSpc>
                <a:spcPct val="100000"/>
              </a:lnSpc>
              <a:spcBef>
                <a:spcPts val="745"/>
              </a:spcBef>
              <a:buClr>
                <a:srgbClr val="36AECE"/>
              </a:buClr>
              <a:buAutoNum type="arabicPeriod"/>
              <a:tabLst>
                <a:tab pos="572135" algn="l"/>
                <a:tab pos="572770" algn="l"/>
              </a:tabLst>
            </a:pPr>
            <a:r>
              <a:rPr sz="3050" spc="10" dirty="0">
                <a:latin typeface="RobotoRegular"/>
                <a:cs typeface="RobotoRegular"/>
              </a:rPr>
              <a:t>Blood </a:t>
            </a:r>
            <a:r>
              <a:rPr sz="3050" spc="25" dirty="0">
                <a:latin typeface="RobotoRegular"/>
                <a:cs typeface="RobotoRegular"/>
              </a:rPr>
              <a:t>in</a:t>
            </a:r>
            <a:r>
              <a:rPr sz="3050" spc="-15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semen</a:t>
            </a:r>
            <a:endParaRPr sz="3050">
              <a:latin typeface="RobotoRegular"/>
              <a:cs typeface="RobotoRegular"/>
            </a:endParaRPr>
          </a:p>
          <a:p>
            <a:pPr marL="572135" indent="-560070">
              <a:lnSpc>
                <a:spcPct val="100000"/>
              </a:lnSpc>
              <a:spcBef>
                <a:spcPts val="750"/>
              </a:spcBef>
              <a:buClr>
                <a:srgbClr val="36AECE"/>
              </a:buClr>
              <a:buAutoNum type="arabicPeriod"/>
              <a:tabLst>
                <a:tab pos="572135" algn="l"/>
                <a:tab pos="572770" algn="l"/>
              </a:tabLst>
            </a:pPr>
            <a:r>
              <a:rPr sz="3050" spc="5" dirty="0">
                <a:latin typeface="RobotoRegular"/>
                <a:cs typeface="RobotoRegular"/>
              </a:rPr>
              <a:t>Painful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ejaculation</a:t>
            </a:r>
            <a:endParaRPr sz="3050">
              <a:latin typeface="RobotoRegular"/>
              <a:cs typeface="RobotoRegular"/>
            </a:endParaRPr>
          </a:p>
          <a:p>
            <a:pPr marL="572135" marR="65405" indent="-560070">
              <a:lnSpc>
                <a:spcPts val="3310"/>
              </a:lnSpc>
              <a:spcBef>
                <a:spcPts val="1150"/>
              </a:spcBef>
              <a:buClr>
                <a:srgbClr val="36AECE"/>
              </a:buClr>
              <a:buAutoNum type="arabicPeriod"/>
              <a:tabLst>
                <a:tab pos="572135" algn="l"/>
                <a:tab pos="572770" algn="l"/>
              </a:tabLst>
            </a:pPr>
            <a:r>
              <a:rPr sz="3050" spc="25" dirty="0">
                <a:latin typeface="RobotoRegular"/>
                <a:cs typeface="RobotoRegular"/>
              </a:rPr>
              <a:t>Signs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5" dirty="0">
                <a:latin typeface="RobotoRegular"/>
                <a:cs typeface="RobotoRegular"/>
              </a:rPr>
              <a:t>metastasis </a:t>
            </a:r>
            <a:r>
              <a:rPr sz="3050" spc="20" dirty="0">
                <a:latin typeface="RobotoRegular"/>
                <a:cs typeface="RobotoRegular"/>
              </a:rPr>
              <a:t>– </a:t>
            </a:r>
            <a:r>
              <a:rPr sz="3050" spc="25" dirty="0">
                <a:latin typeface="RobotoRegular"/>
                <a:cs typeface="RobotoRegular"/>
              </a:rPr>
              <a:t>back </a:t>
            </a:r>
            <a:r>
              <a:rPr sz="3050" spc="5" dirty="0">
                <a:latin typeface="RobotoRegular"/>
                <a:cs typeface="RobotoRegular"/>
              </a:rPr>
              <a:t>pain, perineal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spc="5" dirty="0">
                <a:latin typeface="RobotoRegular"/>
                <a:cs typeface="RobotoRegular"/>
              </a:rPr>
              <a:t>rectal  </a:t>
            </a:r>
            <a:r>
              <a:rPr sz="3050" spc="25" dirty="0">
                <a:latin typeface="RobotoRegular"/>
                <a:cs typeface="RobotoRegular"/>
              </a:rPr>
              <a:t>discomfort, </a:t>
            </a:r>
            <a:r>
              <a:rPr sz="3050" spc="10" dirty="0">
                <a:latin typeface="RobotoRegular"/>
                <a:cs typeface="RobotoRegular"/>
              </a:rPr>
              <a:t>anaemia, </a:t>
            </a:r>
            <a:r>
              <a:rPr sz="3050" spc="20" dirty="0">
                <a:latin typeface="RobotoRegular"/>
                <a:cs typeface="RobotoRegular"/>
              </a:rPr>
              <a:t>weight </a:t>
            </a:r>
            <a:r>
              <a:rPr sz="3050" spc="-5" dirty="0">
                <a:latin typeface="RobotoRegular"/>
                <a:cs typeface="RobotoRegular"/>
              </a:rPr>
              <a:t>loss, weakness, </a:t>
            </a:r>
            <a:r>
              <a:rPr sz="3050" spc="-15" dirty="0">
                <a:latin typeface="RobotoRegular"/>
                <a:cs typeface="RobotoRegular"/>
              </a:rPr>
              <a:t>nausea,  </a:t>
            </a:r>
            <a:r>
              <a:rPr sz="3050" spc="10" dirty="0">
                <a:latin typeface="RobotoRegular"/>
                <a:cs typeface="RobotoRegular"/>
              </a:rPr>
              <a:t>oliguria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3050" u="heavy" spc="-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Assessment </a:t>
            </a:r>
            <a:r>
              <a:rPr sz="3050" u="heavy" spc="2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&amp; </a:t>
            </a:r>
            <a:r>
              <a:rPr sz="30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diagnostic</a:t>
            </a:r>
            <a:r>
              <a:rPr sz="3050" u="heavy" spc="-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30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ﬁndings:</a:t>
            </a:r>
            <a:endParaRPr sz="3050">
              <a:latin typeface="RobotoRegular"/>
              <a:cs typeface="RobotoRegular"/>
            </a:endParaRPr>
          </a:p>
          <a:p>
            <a:pPr marL="572135" marR="578485" indent="-560070">
              <a:lnSpc>
                <a:spcPts val="3310"/>
              </a:lnSpc>
              <a:spcBef>
                <a:spcPts val="1150"/>
              </a:spcBef>
              <a:tabLst>
                <a:tab pos="572135" algn="l"/>
              </a:tabLst>
            </a:pPr>
            <a:r>
              <a:rPr sz="4575" spc="37" baseline="2732" dirty="0">
                <a:solidFill>
                  <a:srgbClr val="36AECE"/>
                </a:solidFill>
                <a:latin typeface="RobotoRegular"/>
                <a:cs typeface="RobotoRegular"/>
              </a:rPr>
              <a:t>1.	</a:t>
            </a:r>
            <a:r>
              <a:rPr sz="3050" spc="10" dirty="0">
                <a:latin typeface="RobotoRegular"/>
                <a:cs typeface="RobotoRegular"/>
              </a:rPr>
              <a:t>Digital Rectal </a:t>
            </a:r>
            <a:r>
              <a:rPr sz="3050" spc="15" dirty="0">
                <a:latin typeface="RobotoRegular"/>
                <a:cs typeface="RobotoRegular"/>
              </a:rPr>
              <a:t>Exam </a:t>
            </a:r>
            <a:r>
              <a:rPr sz="3050" spc="20" dirty="0">
                <a:latin typeface="RobotoRegular"/>
                <a:cs typeface="RobotoRegular"/>
              </a:rPr>
              <a:t>– </a:t>
            </a:r>
            <a:r>
              <a:rPr sz="3050" spc="15" dirty="0">
                <a:latin typeface="RobotoRegular"/>
                <a:cs typeface="RobotoRegular"/>
              </a:rPr>
              <a:t>reveals a </a:t>
            </a:r>
            <a:r>
              <a:rPr sz="3050" spc="5" dirty="0">
                <a:latin typeface="RobotoRegular"/>
                <a:cs typeface="RobotoRegular"/>
              </a:rPr>
              <a:t>nodule </a:t>
            </a:r>
            <a:r>
              <a:rPr sz="3050" spc="10" dirty="0">
                <a:latin typeface="RobotoRegular"/>
                <a:cs typeface="RobotoRegular"/>
              </a:rPr>
              <a:t>within </a:t>
            </a:r>
            <a:r>
              <a:rPr sz="3050" spc="-10" dirty="0">
                <a:latin typeface="RobotoRegular"/>
                <a:cs typeface="RobotoRegular"/>
              </a:rPr>
              <a:t>the  </a:t>
            </a:r>
            <a:r>
              <a:rPr sz="3050" spc="-5" dirty="0">
                <a:latin typeface="RobotoRegular"/>
                <a:cs typeface="RobotoRegular"/>
              </a:rPr>
              <a:t>substance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gland, </a:t>
            </a:r>
            <a:r>
              <a:rPr sz="3050" spc="15" dirty="0">
                <a:latin typeface="RobotoRegular"/>
                <a:cs typeface="RobotoRegular"/>
              </a:rPr>
              <a:t>extensive </a:t>
            </a:r>
            <a:r>
              <a:rPr sz="3050" spc="-5" dirty="0">
                <a:latin typeface="RobotoRegular"/>
                <a:cs typeface="RobotoRegular"/>
              </a:rPr>
              <a:t>hardening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10" dirty="0">
                <a:latin typeface="RobotoRegular"/>
                <a:cs typeface="RobotoRegular"/>
              </a:rPr>
              <a:t>the  </a:t>
            </a:r>
            <a:r>
              <a:rPr sz="3050" spc="10" dirty="0">
                <a:latin typeface="RobotoRegular"/>
                <a:cs typeface="RobotoRegular"/>
              </a:rPr>
              <a:t>posterior </a:t>
            </a:r>
            <a:r>
              <a:rPr sz="3050" spc="30" dirty="0">
                <a:latin typeface="RobotoRegular"/>
                <a:cs typeface="RobotoRegular"/>
              </a:rPr>
              <a:t>lobe </a:t>
            </a:r>
            <a:r>
              <a:rPr sz="3050" spc="15" dirty="0">
                <a:latin typeface="RobotoRegular"/>
                <a:cs typeface="RobotoRegular"/>
              </a:rPr>
              <a:t>or </a:t>
            </a:r>
            <a:r>
              <a:rPr sz="3050" spc="35" dirty="0">
                <a:latin typeface="RobotoRegular"/>
                <a:cs typeface="RobotoRegular"/>
              </a:rPr>
              <a:t>ﬁxed </a:t>
            </a:r>
            <a:r>
              <a:rPr sz="3050" spc="-20" dirty="0">
                <a:latin typeface="RobotoRegular"/>
                <a:cs typeface="RobotoRegular"/>
              </a:rPr>
              <a:t>hard </a:t>
            </a:r>
            <a:r>
              <a:rPr sz="3050" dirty="0">
                <a:latin typeface="RobotoRegular"/>
                <a:cs typeface="RobotoRegular"/>
              </a:rPr>
              <a:t>nodular </a:t>
            </a:r>
            <a:r>
              <a:rPr sz="3050" spc="20" dirty="0">
                <a:latin typeface="RobotoRegular"/>
                <a:cs typeface="RobotoRegular"/>
              </a:rPr>
              <a:t>&amp;</a:t>
            </a:r>
            <a:r>
              <a:rPr sz="3050" spc="-13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enlarged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2026" y="6977339"/>
            <a:ext cx="157035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50" dirty="0">
                <a:latin typeface="RobotoRegular"/>
                <a:cs typeface="RobotoRegular"/>
              </a:rPr>
              <a:t>p</a:t>
            </a:r>
            <a:r>
              <a:rPr sz="3050" spc="-45" dirty="0">
                <a:latin typeface="RobotoRegular"/>
                <a:cs typeface="RobotoRegular"/>
              </a:rPr>
              <a:t>r</a:t>
            </a:r>
            <a:r>
              <a:rPr sz="3050" spc="20" dirty="0">
                <a:latin typeface="RobotoRegular"/>
                <a:cs typeface="RobotoRegular"/>
              </a:rPr>
              <a:t>o</a:t>
            </a:r>
            <a:r>
              <a:rPr sz="3050" spc="-35" dirty="0">
                <a:latin typeface="RobotoRegular"/>
                <a:cs typeface="RobotoRegular"/>
              </a:rPr>
              <a:t>s</a:t>
            </a:r>
            <a:r>
              <a:rPr sz="3050" spc="-10" dirty="0">
                <a:latin typeface="RobotoRegular"/>
                <a:cs typeface="RobotoRegular"/>
              </a:rPr>
              <a:t>t</a:t>
            </a:r>
            <a:r>
              <a:rPr sz="3050" spc="-15" dirty="0">
                <a:latin typeface="RobotoRegular"/>
                <a:cs typeface="RobotoRegular"/>
              </a:rPr>
              <a:t>a</a:t>
            </a:r>
            <a:r>
              <a:rPr sz="3050" spc="-10" dirty="0">
                <a:latin typeface="RobotoRegular"/>
                <a:cs typeface="RobotoRegular"/>
              </a:rPr>
              <a:t>t</a:t>
            </a:r>
            <a:r>
              <a:rPr sz="3050" spc="35" dirty="0">
                <a:latin typeface="RobotoRegular"/>
                <a:cs typeface="RobotoRegular"/>
              </a:rPr>
              <a:t>e</a:t>
            </a:r>
            <a:r>
              <a:rPr sz="3050" spc="10" dirty="0">
                <a:latin typeface="RobotoRegular"/>
                <a:cs typeface="RobotoRegular"/>
              </a:rPr>
              <a:t>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426" y="7080264"/>
            <a:ext cx="4756150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452620" algn="l"/>
              </a:tabLst>
            </a:pPr>
            <a:r>
              <a:rPr sz="1300" spc="-45" dirty="0">
                <a:solidFill>
                  <a:srgbClr val="888888"/>
                </a:solidFill>
                <a:latin typeface="RobotoRegular"/>
                <a:cs typeface="RobotoRegular"/>
              </a:rPr>
              <a:t>B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O</a:t>
            </a:r>
            <a:r>
              <a:rPr sz="1300" spc="60" dirty="0">
                <a:solidFill>
                  <a:srgbClr val="888888"/>
                </a:solidFill>
                <a:latin typeface="RobotoRegular"/>
                <a:cs typeface="RobotoRegular"/>
              </a:rPr>
              <a:t>NN</a:t>
            </a:r>
            <a:r>
              <a:rPr sz="1300" spc="-25" dirty="0">
                <a:solidFill>
                  <a:srgbClr val="888888"/>
                </a:solidFill>
                <a:latin typeface="RobotoRegular"/>
                <a:cs typeface="RobotoRegular"/>
              </a:rPr>
              <a:t>I</a:t>
            </a:r>
            <a:r>
              <a:rPr sz="1300" spc="10" dirty="0">
                <a:solidFill>
                  <a:srgbClr val="888888"/>
                </a:solidFill>
                <a:latin typeface="RobotoRegular"/>
                <a:cs typeface="RobotoRegular"/>
              </a:rPr>
              <a:t>E</a:t>
            </a:r>
            <a:r>
              <a:rPr sz="1300" spc="25" dirty="0">
                <a:solidFill>
                  <a:srgbClr val="888888"/>
                </a:solidFill>
                <a:latin typeface="RobotoRegular"/>
                <a:cs typeface="RobotoRegular"/>
              </a:rPr>
              <a:t> 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</a:t>
            </a:r>
            <a:r>
              <a:rPr sz="1300" spc="-40" dirty="0">
                <a:solidFill>
                  <a:srgbClr val="888888"/>
                </a:solidFill>
                <a:latin typeface="RobotoRegular"/>
                <a:cs typeface="RobotoRegular"/>
              </a:rPr>
              <a:t>M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</a:t>
            </a:r>
            <a:r>
              <a:rPr sz="1300" spc="10" dirty="0">
                <a:solidFill>
                  <a:srgbClr val="888888"/>
                </a:solidFill>
                <a:latin typeface="RobotoRegular"/>
                <a:cs typeface="RobotoRegular"/>
              </a:rPr>
              <a:t>C</a:t>
            </a:r>
            <a:r>
              <a:rPr sz="1300" dirty="0">
                <a:solidFill>
                  <a:srgbClr val="888888"/>
                </a:solidFill>
                <a:latin typeface="RobotoRegular"/>
                <a:cs typeface="RobotoRegular"/>
              </a:rPr>
              <a:t>	</a:t>
            </a:r>
            <a:r>
              <a:rPr sz="1300" spc="35" dirty="0">
                <a:solidFill>
                  <a:srgbClr val="888888"/>
                </a:solidFill>
                <a:latin typeface="RobotoRegular"/>
                <a:cs typeface="RobotoRegular"/>
              </a:rPr>
              <a:t>27</a:t>
            </a:r>
            <a:r>
              <a:rPr sz="1300" spc="10" dirty="0">
                <a:solidFill>
                  <a:srgbClr val="888888"/>
                </a:solidFill>
                <a:latin typeface="RobotoRegular"/>
                <a:cs typeface="RobotoRegular"/>
              </a:rPr>
              <a:t>2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86" y="2057225"/>
            <a:ext cx="9679305" cy="175513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72135" marR="5080" indent="-560070">
              <a:lnSpc>
                <a:spcPts val="3310"/>
              </a:lnSpc>
              <a:spcBef>
                <a:spcPts val="535"/>
              </a:spcBef>
              <a:tabLst>
                <a:tab pos="572135" algn="l"/>
              </a:tabLst>
            </a:pPr>
            <a:r>
              <a:rPr sz="3050" spc="25" dirty="0">
                <a:latin typeface="RobotoRegular"/>
                <a:cs typeface="RobotoRegular"/>
              </a:rPr>
              <a:t>2.	</a:t>
            </a:r>
            <a:r>
              <a:rPr sz="3050" dirty="0">
                <a:latin typeface="RobotoRegular"/>
                <a:cs typeface="RobotoRegular"/>
              </a:rPr>
              <a:t>Prostatic </a:t>
            </a:r>
            <a:r>
              <a:rPr sz="3050" spc="-5" dirty="0">
                <a:latin typeface="RobotoRegular"/>
                <a:cs typeface="RobotoRegular"/>
              </a:rPr>
              <a:t>surface </a:t>
            </a:r>
            <a:r>
              <a:rPr sz="3050" spc="15" dirty="0">
                <a:latin typeface="RobotoRegular"/>
                <a:cs typeface="RobotoRegular"/>
              </a:rPr>
              <a:t>antigen(PSA) </a:t>
            </a:r>
            <a:r>
              <a:rPr sz="3050" spc="10" dirty="0">
                <a:latin typeface="RobotoRegular"/>
                <a:cs typeface="RobotoRegular"/>
              </a:rPr>
              <a:t>- </a:t>
            </a:r>
            <a:r>
              <a:rPr sz="3050" spc="15" dirty="0">
                <a:latin typeface="RobotoRegular"/>
                <a:cs typeface="RobotoRegular"/>
              </a:rPr>
              <a:t>produced </a:t>
            </a:r>
            <a:r>
              <a:rPr sz="3050" spc="30" dirty="0">
                <a:latin typeface="RobotoRegular"/>
                <a:cs typeface="RobotoRegular"/>
              </a:rPr>
              <a:t>by  </a:t>
            </a:r>
            <a:r>
              <a:rPr sz="3050" dirty="0">
                <a:latin typeface="RobotoRegular"/>
                <a:cs typeface="RobotoRegular"/>
              </a:rPr>
              <a:t>prostatic </a:t>
            </a:r>
            <a:r>
              <a:rPr sz="3050" spc="-5" dirty="0">
                <a:latin typeface="RobotoRegular"/>
                <a:cs typeface="RobotoRegular"/>
              </a:rPr>
              <a:t>tissue. </a:t>
            </a:r>
            <a:r>
              <a:rPr sz="3050" spc="30" dirty="0">
                <a:latin typeface="RobotoRegular"/>
                <a:cs typeface="RobotoRegular"/>
              </a:rPr>
              <a:t>Levels </a:t>
            </a:r>
            <a:r>
              <a:rPr sz="3050" spc="25" dirty="0">
                <a:latin typeface="RobotoRegular"/>
                <a:cs typeface="RobotoRegular"/>
              </a:rPr>
              <a:t>in blood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10" dirty="0">
                <a:latin typeface="RobotoRegular"/>
                <a:cs typeface="RobotoRegular"/>
              </a:rPr>
              <a:t>proportional </a:t>
            </a:r>
            <a:r>
              <a:rPr sz="3050" spc="5" dirty="0">
                <a:latin typeface="RobotoRegular"/>
                <a:cs typeface="RobotoRegular"/>
              </a:rPr>
              <a:t>to  </a:t>
            </a:r>
            <a:r>
              <a:rPr sz="3050" dirty="0">
                <a:latin typeface="RobotoRegular"/>
                <a:cs typeface="RobotoRegular"/>
              </a:rPr>
              <a:t>total prostatic </a:t>
            </a:r>
            <a:r>
              <a:rPr sz="3050" spc="10" dirty="0">
                <a:latin typeface="RobotoRegular"/>
                <a:cs typeface="RobotoRegular"/>
              </a:rPr>
              <a:t>mass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-5" dirty="0">
                <a:latin typeface="RobotoRegular"/>
                <a:cs typeface="RobotoRegular"/>
              </a:rPr>
              <a:t>doesn’t </a:t>
            </a:r>
            <a:r>
              <a:rPr sz="3050" dirty="0">
                <a:latin typeface="RobotoRegular"/>
                <a:cs typeface="RobotoRegular"/>
              </a:rPr>
              <a:t>necessarily </a:t>
            </a:r>
            <a:r>
              <a:rPr sz="3050" spc="15" dirty="0">
                <a:latin typeface="RobotoRegular"/>
                <a:cs typeface="RobotoRegular"/>
              </a:rPr>
              <a:t>indicate  </a:t>
            </a:r>
            <a:r>
              <a:rPr sz="3050" dirty="0">
                <a:latin typeface="RobotoRegular"/>
                <a:cs typeface="RobotoRegular"/>
              </a:rPr>
              <a:t>malignancy. </a:t>
            </a:r>
            <a:r>
              <a:rPr sz="3050" spc="30" dirty="0">
                <a:latin typeface="RobotoRegular"/>
                <a:cs typeface="RobotoRegular"/>
              </a:rPr>
              <a:t>Levels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5" dirty="0">
                <a:latin typeface="RobotoRegular"/>
                <a:cs typeface="RobotoRegular"/>
              </a:rPr>
              <a:t>increased </a:t>
            </a:r>
            <a:r>
              <a:rPr sz="3050" spc="25" dirty="0">
                <a:latin typeface="RobotoRegular"/>
                <a:cs typeface="RobotoRegular"/>
              </a:rPr>
              <a:t>in</a:t>
            </a:r>
            <a:r>
              <a:rPr sz="3050" spc="-60" dirty="0">
                <a:latin typeface="RobotoRegular"/>
                <a:cs typeface="RobotoRegular"/>
              </a:rPr>
              <a:t> </a:t>
            </a:r>
            <a:r>
              <a:rPr sz="3050" spc="-25" dirty="0">
                <a:latin typeface="RobotoRegular"/>
                <a:cs typeface="RobotoRegular"/>
              </a:rPr>
              <a:t>cancer.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286" y="3876373"/>
            <a:ext cx="650811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72135" algn="l"/>
              </a:tabLst>
            </a:pPr>
            <a:r>
              <a:rPr sz="3050" spc="25" dirty="0">
                <a:latin typeface="RobotoRegular"/>
                <a:cs typeface="RobotoRegular"/>
              </a:rPr>
              <a:t>3.	</a:t>
            </a:r>
            <a:r>
              <a:rPr sz="3050" spc="-25" dirty="0">
                <a:latin typeface="RobotoRegular"/>
                <a:cs typeface="RobotoRegular"/>
              </a:rPr>
              <a:t>Transrectal ultrasound </a:t>
            </a:r>
            <a:r>
              <a:rPr sz="3050" spc="15" dirty="0">
                <a:latin typeface="RobotoRegular"/>
                <a:cs typeface="RobotoRegular"/>
              </a:rPr>
              <a:t>with</a:t>
            </a:r>
            <a:r>
              <a:rPr sz="3050" spc="6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biopsy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39426" y="7092399"/>
            <a:ext cx="1002665" cy="2222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spc="5" dirty="0">
                <a:solidFill>
                  <a:srgbClr val="888888"/>
                </a:solidFill>
                <a:latin typeface="RobotoRegular"/>
                <a:cs typeface="RobotoRegular"/>
              </a:rPr>
              <a:t>BONNIE</a:t>
            </a:r>
            <a:r>
              <a:rPr sz="1300" spc="-20" dirty="0">
                <a:solidFill>
                  <a:srgbClr val="888888"/>
                </a:solidFill>
                <a:latin typeface="RobotoRegular"/>
                <a:cs typeface="RobotoRegular"/>
              </a:rPr>
              <a:t> 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.M.C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274</a:t>
            </a:fld>
            <a:endParaRPr spc="10" dirty="0"/>
          </a:p>
        </p:txBody>
      </p:sp>
    </p:spTree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5" y="820440"/>
            <a:ext cx="266319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u="heavy" spc="10" dirty="0">
                <a:uFill>
                  <a:solidFill>
                    <a:srgbClr val="000000"/>
                  </a:solidFill>
                </a:uFill>
              </a:rPr>
              <a:t>Management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924900" y="2267601"/>
            <a:ext cx="8238490" cy="423037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432434" marR="899160" indent="-420370">
              <a:lnSpc>
                <a:spcPts val="2640"/>
              </a:lnSpc>
              <a:spcBef>
                <a:spcPts val="520"/>
              </a:spcBef>
            </a:pPr>
            <a:r>
              <a:rPr sz="2500" spc="15" dirty="0">
                <a:latin typeface="RobotoRegular"/>
                <a:cs typeface="RobotoRegular"/>
              </a:rPr>
              <a:t>Depends </a:t>
            </a:r>
            <a:r>
              <a:rPr sz="2500" spc="10" dirty="0">
                <a:latin typeface="RobotoRegular"/>
                <a:cs typeface="RobotoRegular"/>
              </a:rPr>
              <a:t>on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40" dirty="0">
                <a:latin typeface="RobotoRegular"/>
                <a:cs typeface="RobotoRegular"/>
              </a:rPr>
              <a:t>stage </a:t>
            </a:r>
            <a:r>
              <a:rPr sz="2500" spc="5" dirty="0">
                <a:latin typeface="RobotoRegular"/>
                <a:cs typeface="RobotoRegular"/>
              </a:rPr>
              <a:t>of </a:t>
            </a:r>
            <a:r>
              <a:rPr sz="2500" spc="20" dirty="0">
                <a:latin typeface="RobotoRegular"/>
                <a:cs typeface="RobotoRegular"/>
              </a:rPr>
              <a:t>disease, </a:t>
            </a:r>
            <a:r>
              <a:rPr sz="2500" spc="40" dirty="0">
                <a:latin typeface="RobotoRegular"/>
                <a:cs typeface="RobotoRegular"/>
              </a:rPr>
              <a:t>patients </a:t>
            </a:r>
            <a:r>
              <a:rPr sz="2500" spc="35" dirty="0">
                <a:latin typeface="RobotoRegular"/>
                <a:cs typeface="RobotoRegular"/>
              </a:rPr>
              <a:t>age </a:t>
            </a:r>
            <a:r>
              <a:rPr sz="2500" spc="45" dirty="0">
                <a:latin typeface="RobotoRegular"/>
                <a:cs typeface="RobotoRegular"/>
              </a:rPr>
              <a:t>and  </a:t>
            </a:r>
            <a:r>
              <a:rPr sz="2500" spc="20" dirty="0">
                <a:latin typeface="RobotoRegular"/>
                <a:cs typeface="RobotoRegular"/>
              </a:rPr>
              <a:t>symptoms.</a:t>
            </a:r>
            <a:endParaRPr sz="250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500" u="heavy" spc="3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Surgical</a:t>
            </a:r>
            <a:r>
              <a:rPr sz="2500" u="heavy" spc="8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500" u="heavy" spc="3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management:</a:t>
            </a:r>
            <a:endParaRPr sz="2500">
              <a:latin typeface="RobotoRegular"/>
              <a:cs typeface="RobotoRegular"/>
            </a:endParaRPr>
          </a:p>
          <a:p>
            <a:pPr marL="432434" marR="8890" indent="-420370">
              <a:lnSpc>
                <a:spcPts val="2640"/>
              </a:lnSpc>
              <a:spcBef>
                <a:spcPts val="940"/>
              </a:spcBef>
              <a:buAutoNum type="arabicPeriod"/>
              <a:tabLst>
                <a:tab pos="432434" algn="l"/>
                <a:tab pos="433070" algn="l"/>
              </a:tabLst>
            </a:pPr>
            <a:r>
              <a:rPr sz="2500" spc="30" dirty="0">
                <a:latin typeface="RobotoRegular"/>
                <a:cs typeface="RobotoRegular"/>
              </a:rPr>
              <a:t>Radical </a:t>
            </a:r>
            <a:r>
              <a:rPr sz="2500" spc="25" dirty="0">
                <a:latin typeface="RobotoRegular"/>
                <a:cs typeface="RobotoRegular"/>
              </a:rPr>
              <a:t>prostatectomy </a:t>
            </a:r>
            <a:r>
              <a:rPr sz="2500" spc="20" dirty="0">
                <a:latin typeface="RobotoRegular"/>
                <a:cs typeface="RobotoRegular"/>
              </a:rPr>
              <a:t>– </a:t>
            </a:r>
            <a:r>
              <a:rPr sz="2500" spc="15" dirty="0">
                <a:latin typeface="RobotoRegular"/>
                <a:cs typeface="RobotoRegular"/>
              </a:rPr>
              <a:t>removal </a:t>
            </a:r>
            <a:r>
              <a:rPr sz="2500" spc="5" dirty="0">
                <a:latin typeface="RobotoRegular"/>
                <a:cs typeface="RobotoRegular"/>
              </a:rPr>
              <a:t>of </a:t>
            </a:r>
            <a:r>
              <a:rPr sz="2500" spc="30" dirty="0">
                <a:latin typeface="RobotoRegular"/>
                <a:cs typeface="RobotoRegular"/>
              </a:rPr>
              <a:t>prostate, seminal  </a:t>
            </a:r>
            <a:r>
              <a:rPr sz="2500" spc="15" dirty="0">
                <a:latin typeface="RobotoRegular"/>
                <a:cs typeface="RobotoRegular"/>
              </a:rPr>
              <a:t>vesicles </a:t>
            </a:r>
            <a:r>
              <a:rPr sz="2500" spc="45" dirty="0">
                <a:latin typeface="RobotoRegular"/>
                <a:cs typeface="RobotoRegular"/>
              </a:rPr>
              <a:t>and </a:t>
            </a:r>
            <a:r>
              <a:rPr sz="2500" spc="35" dirty="0">
                <a:latin typeface="RobotoRegular"/>
                <a:cs typeface="RobotoRegular"/>
              </a:rPr>
              <a:t>tips </a:t>
            </a:r>
            <a:r>
              <a:rPr sz="2500" spc="5" dirty="0">
                <a:latin typeface="RobotoRegular"/>
                <a:cs typeface="RobotoRegular"/>
              </a:rPr>
              <a:t>of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25" dirty="0">
                <a:latin typeface="RobotoRegular"/>
                <a:cs typeface="RobotoRegular"/>
              </a:rPr>
              <a:t>vas </a:t>
            </a:r>
            <a:r>
              <a:rPr sz="2500" spc="10" dirty="0">
                <a:latin typeface="RobotoRegular"/>
                <a:cs typeface="RobotoRegular"/>
              </a:rPr>
              <a:t>deference </a:t>
            </a:r>
            <a:r>
              <a:rPr sz="2500" spc="20" dirty="0">
                <a:latin typeface="RobotoRegular"/>
                <a:cs typeface="RobotoRegular"/>
              </a:rPr>
              <a:t>&amp; </a:t>
            </a:r>
            <a:r>
              <a:rPr sz="2500" spc="35" dirty="0">
                <a:latin typeface="RobotoRegular"/>
                <a:cs typeface="RobotoRegular"/>
              </a:rPr>
              <a:t>surrounding  fat, </a:t>
            </a:r>
            <a:r>
              <a:rPr sz="2500" spc="10" dirty="0">
                <a:latin typeface="RobotoRegular"/>
                <a:cs typeface="RobotoRegular"/>
              </a:rPr>
              <a:t>nerves </a:t>
            </a:r>
            <a:r>
              <a:rPr sz="2500" spc="45" dirty="0">
                <a:latin typeface="RobotoRegular"/>
                <a:cs typeface="RobotoRegular"/>
              </a:rPr>
              <a:t>and </a:t>
            </a:r>
            <a:r>
              <a:rPr sz="2500" spc="20" dirty="0">
                <a:latin typeface="RobotoRegular"/>
                <a:cs typeface="RobotoRegular"/>
              </a:rPr>
              <a:t>blood</a:t>
            </a:r>
            <a:r>
              <a:rPr sz="2500" spc="140" dirty="0">
                <a:latin typeface="RobotoRegular"/>
                <a:cs typeface="RobotoRegular"/>
              </a:rPr>
              <a:t> </a:t>
            </a:r>
            <a:r>
              <a:rPr sz="2500" spc="15" dirty="0">
                <a:latin typeface="RobotoRegular"/>
                <a:cs typeface="RobotoRegular"/>
              </a:rPr>
              <a:t>vessels.</a:t>
            </a:r>
            <a:endParaRPr sz="2500">
              <a:latin typeface="RobotoRegular"/>
              <a:cs typeface="RobotoRegular"/>
            </a:endParaRPr>
          </a:p>
          <a:p>
            <a:pPr marL="432434" marR="5080" indent="-420370">
              <a:lnSpc>
                <a:spcPts val="2640"/>
              </a:lnSpc>
              <a:spcBef>
                <a:spcPts val="920"/>
              </a:spcBef>
              <a:buAutoNum type="arabicPeriod"/>
              <a:tabLst>
                <a:tab pos="432434" algn="l"/>
                <a:tab pos="433070" algn="l"/>
              </a:tabLst>
            </a:pPr>
            <a:r>
              <a:rPr sz="2500" spc="35" dirty="0">
                <a:latin typeface="RobotoRegular"/>
                <a:cs typeface="RobotoRegular"/>
              </a:rPr>
              <a:t>Radiation </a:t>
            </a:r>
            <a:r>
              <a:rPr sz="2500" spc="20" dirty="0">
                <a:latin typeface="RobotoRegular"/>
                <a:cs typeface="RobotoRegular"/>
              </a:rPr>
              <a:t>– </a:t>
            </a:r>
            <a:r>
              <a:rPr sz="2500" spc="40" dirty="0">
                <a:latin typeface="RobotoRegular"/>
                <a:cs typeface="RobotoRegular"/>
              </a:rPr>
              <a:t>using an </a:t>
            </a:r>
            <a:r>
              <a:rPr sz="2500" spc="20" dirty="0">
                <a:latin typeface="RobotoRegular"/>
                <a:cs typeface="RobotoRegular"/>
              </a:rPr>
              <a:t>external </a:t>
            </a:r>
            <a:r>
              <a:rPr sz="2500" spc="25" dirty="0">
                <a:latin typeface="RobotoRegular"/>
                <a:cs typeface="RobotoRegular"/>
              </a:rPr>
              <a:t>beam(teletherapy) </a:t>
            </a:r>
            <a:r>
              <a:rPr sz="2500" spc="5" dirty="0">
                <a:latin typeface="RobotoRegular"/>
                <a:cs typeface="RobotoRegular"/>
              </a:rPr>
              <a:t>or </a:t>
            </a:r>
            <a:r>
              <a:rPr sz="2500" spc="20" dirty="0">
                <a:latin typeface="RobotoRegular"/>
                <a:cs typeface="RobotoRegular"/>
              </a:rPr>
              <a:t>by  </a:t>
            </a:r>
            <a:r>
              <a:rPr sz="2500" spc="35" dirty="0">
                <a:latin typeface="RobotoRegular"/>
                <a:cs typeface="RobotoRegular"/>
              </a:rPr>
              <a:t>internal </a:t>
            </a:r>
            <a:r>
              <a:rPr sz="2500" spc="40" dirty="0">
                <a:latin typeface="RobotoRegular"/>
                <a:cs typeface="RobotoRegular"/>
              </a:rPr>
              <a:t>implantation </a:t>
            </a:r>
            <a:r>
              <a:rPr sz="2500" spc="5" dirty="0">
                <a:latin typeface="RobotoRegular"/>
                <a:cs typeface="RobotoRegular"/>
              </a:rPr>
              <a:t>of </a:t>
            </a:r>
            <a:r>
              <a:rPr sz="2500" spc="30" dirty="0">
                <a:latin typeface="RobotoRegular"/>
                <a:cs typeface="RobotoRegular"/>
              </a:rPr>
              <a:t>radioactive</a:t>
            </a:r>
            <a:r>
              <a:rPr sz="2500" spc="145" dirty="0">
                <a:latin typeface="RobotoRegular"/>
                <a:cs typeface="RobotoRegular"/>
              </a:rPr>
              <a:t> </a:t>
            </a:r>
            <a:r>
              <a:rPr sz="2500" spc="10" dirty="0">
                <a:latin typeface="RobotoRegular"/>
                <a:cs typeface="RobotoRegular"/>
              </a:rPr>
              <a:t>seeds.</a:t>
            </a:r>
            <a:endParaRPr sz="2500">
              <a:latin typeface="RobotoRegular"/>
              <a:cs typeface="RobotoRegular"/>
            </a:endParaRPr>
          </a:p>
          <a:p>
            <a:pPr marL="432434" marR="56515" indent="-420370">
              <a:lnSpc>
                <a:spcPts val="2640"/>
              </a:lnSpc>
              <a:spcBef>
                <a:spcPts val="910"/>
              </a:spcBef>
              <a:buAutoNum type="arabicPeriod"/>
              <a:tabLst>
                <a:tab pos="432434" algn="l"/>
                <a:tab pos="433070" algn="l"/>
              </a:tabLst>
            </a:pPr>
            <a:r>
              <a:rPr sz="2500" spc="20" dirty="0">
                <a:latin typeface="RobotoRegular"/>
                <a:cs typeface="RobotoRegular"/>
              </a:rPr>
              <a:t>Hormonal </a:t>
            </a:r>
            <a:r>
              <a:rPr sz="2500" spc="35" dirty="0">
                <a:latin typeface="RobotoRegular"/>
                <a:cs typeface="RobotoRegular"/>
              </a:rPr>
              <a:t>therapy </a:t>
            </a:r>
            <a:r>
              <a:rPr sz="2500" spc="20" dirty="0">
                <a:latin typeface="RobotoRegular"/>
                <a:cs typeface="RobotoRegular"/>
              </a:rPr>
              <a:t>– </a:t>
            </a:r>
            <a:r>
              <a:rPr sz="2500" spc="25" dirty="0">
                <a:latin typeface="RobotoRegular"/>
                <a:cs typeface="RobotoRegular"/>
              </a:rPr>
              <a:t>based </a:t>
            </a:r>
            <a:r>
              <a:rPr sz="2500" spc="10" dirty="0">
                <a:latin typeface="RobotoRegular"/>
                <a:cs typeface="RobotoRegular"/>
              </a:rPr>
              <a:t>on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25" dirty="0">
                <a:latin typeface="RobotoRegular"/>
                <a:cs typeface="RobotoRegular"/>
              </a:rPr>
              <a:t>fact </a:t>
            </a:r>
            <a:r>
              <a:rPr sz="2500" spc="45" dirty="0">
                <a:latin typeface="RobotoRegular"/>
                <a:cs typeface="RobotoRegular"/>
              </a:rPr>
              <a:t>that </a:t>
            </a:r>
            <a:r>
              <a:rPr sz="2500" spc="10" dirty="0">
                <a:latin typeface="RobotoRegular"/>
                <a:cs typeface="RobotoRegular"/>
              </a:rPr>
              <a:t>most  </a:t>
            </a:r>
            <a:r>
              <a:rPr sz="2500" spc="35" dirty="0">
                <a:latin typeface="RobotoRegular"/>
                <a:cs typeface="RobotoRegular"/>
              </a:rPr>
              <a:t>prostate </a:t>
            </a:r>
            <a:r>
              <a:rPr sz="2500" spc="25" dirty="0">
                <a:latin typeface="RobotoRegular"/>
                <a:cs typeface="RobotoRegular"/>
              </a:rPr>
              <a:t>cancers </a:t>
            </a:r>
            <a:r>
              <a:rPr sz="2500" spc="40" dirty="0">
                <a:latin typeface="RobotoRegular"/>
                <a:cs typeface="RobotoRegular"/>
              </a:rPr>
              <a:t>are </a:t>
            </a:r>
            <a:r>
              <a:rPr sz="2500" spc="25" dirty="0">
                <a:latin typeface="RobotoRegular"/>
                <a:cs typeface="RobotoRegular"/>
              </a:rPr>
              <a:t>androgen </a:t>
            </a:r>
            <a:r>
              <a:rPr sz="2500" spc="15" dirty="0">
                <a:latin typeface="RobotoRegular"/>
                <a:cs typeface="RobotoRegular"/>
              </a:rPr>
              <a:t>dependent </a:t>
            </a:r>
            <a:r>
              <a:rPr sz="2500" spc="45" dirty="0">
                <a:latin typeface="RobotoRegular"/>
                <a:cs typeface="RobotoRegular"/>
              </a:rPr>
              <a:t>and </a:t>
            </a:r>
            <a:r>
              <a:rPr sz="2500" spc="30" dirty="0">
                <a:latin typeface="RobotoRegular"/>
                <a:cs typeface="RobotoRegular"/>
              </a:rPr>
              <a:t>can </a:t>
            </a:r>
            <a:r>
              <a:rPr sz="2500" spc="20" dirty="0">
                <a:latin typeface="RobotoRegular"/>
                <a:cs typeface="RobotoRegular"/>
              </a:rPr>
              <a:t>be  </a:t>
            </a:r>
            <a:r>
              <a:rPr sz="2500" spc="25" dirty="0">
                <a:latin typeface="RobotoRegular"/>
                <a:cs typeface="RobotoRegular"/>
              </a:rPr>
              <a:t>controlled </a:t>
            </a:r>
            <a:r>
              <a:rPr sz="2500" spc="30" dirty="0">
                <a:latin typeface="RobotoRegular"/>
                <a:cs typeface="RobotoRegular"/>
              </a:rPr>
              <a:t>with </a:t>
            </a:r>
            <a:r>
              <a:rPr sz="2500" spc="25" dirty="0">
                <a:latin typeface="RobotoRegular"/>
                <a:cs typeface="RobotoRegular"/>
              </a:rPr>
              <a:t>androgen</a:t>
            </a:r>
            <a:r>
              <a:rPr sz="2500" spc="135" dirty="0">
                <a:latin typeface="RobotoRegular"/>
                <a:cs typeface="RobotoRegular"/>
              </a:rPr>
              <a:t> </a:t>
            </a:r>
            <a:r>
              <a:rPr sz="2500" spc="20" dirty="0">
                <a:latin typeface="RobotoRegular"/>
                <a:cs typeface="RobotoRegular"/>
              </a:rPr>
              <a:t>removal.</a:t>
            </a:r>
            <a:endParaRPr sz="250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39426" y="7092399"/>
            <a:ext cx="1002665" cy="2222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spc="5" dirty="0">
                <a:solidFill>
                  <a:srgbClr val="888888"/>
                </a:solidFill>
                <a:latin typeface="RobotoRegular"/>
                <a:cs typeface="RobotoRegular"/>
              </a:rPr>
              <a:t>BONNIE</a:t>
            </a:r>
            <a:r>
              <a:rPr sz="1300" spc="-20" dirty="0">
                <a:solidFill>
                  <a:srgbClr val="888888"/>
                </a:solidFill>
                <a:latin typeface="RobotoRegular"/>
                <a:cs typeface="RobotoRegular"/>
              </a:rPr>
              <a:t> 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.M.C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275</a:t>
            </a:fld>
            <a:endParaRPr spc="10" dirty="0"/>
          </a:p>
        </p:txBody>
      </p:sp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358" y="629311"/>
            <a:ext cx="9588500" cy="41344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99060" indent="-252095" algn="just">
              <a:lnSpc>
                <a:spcPts val="3310"/>
              </a:lnSpc>
              <a:spcBef>
                <a:spcPts val="535"/>
              </a:spcBef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Surgical </a:t>
            </a:r>
            <a:r>
              <a:rPr sz="3050" spc="-10" dirty="0">
                <a:latin typeface="RobotoRegular"/>
                <a:cs typeface="RobotoRegular"/>
              </a:rPr>
              <a:t>castration </a:t>
            </a:r>
            <a:r>
              <a:rPr sz="3050" spc="20" dirty="0">
                <a:latin typeface="RobotoRegular"/>
                <a:cs typeface="RobotoRegular"/>
              </a:rPr>
              <a:t>(orchidectomy-removal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5" dirty="0">
                <a:latin typeface="RobotoRegular"/>
                <a:cs typeface="RobotoRegular"/>
              </a:rPr>
              <a:t>testes)  </a:t>
            </a:r>
            <a:r>
              <a:rPr sz="3050" spc="15" dirty="0">
                <a:latin typeface="RobotoRegular"/>
                <a:cs typeface="RobotoRegular"/>
              </a:rPr>
              <a:t>decreases </a:t>
            </a:r>
            <a:r>
              <a:rPr sz="3050" spc="20" dirty="0">
                <a:latin typeface="RobotoRegular"/>
                <a:cs typeface="RobotoRegular"/>
              </a:rPr>
              <a:t>plasma </a:t>
            </a:r>
            <a:r>
              <a:rPr sz="3050" spc="-5" dirty="0">
                <a:latin typeface="RobotoRegular"/>
                <a:cs typeface="RobotoRegular"/>
              </a:rPr>
              <a:t>testosterone </a:t>
            </a:r>
            <a:r>
              <a:rPr sz="3050" spc="-15" dirty="0">
                <a:latin typeface="RobotoRegular"/>
                <a:cs typeface="RobotoRegular"/>
              </a:rPr>
              <a:t>thus </a:t>
            </a:r>
            <a:r>
              <a:rPr sz="3050" spc="10" dirty="0">
                <a:latin typeface="RobotoRegular"/>
                <a:cs typeface="RobotoRegular"/>
              </a:rPr>
              <a:t>reduce </a:t>
            </a:r>
            <a:r>
              <a:rPr sz="3050" dirty="0">
                <a:latin typeface="RobotoRegular"/>
                <a:cs typeface="RobotoRegular"/>
              </a:rPr>
              <a:t>prostatic  </a:t>
            </a:r>
            <a:r>
              <a:rPr sz="3050" spc="10" dirty="0">
                <a:latin typeface="RobotoRegular"/>
                <a:cs typeface="RobotoRegular"/>
              </a:rPr>
              <a:t>growth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090"/>
              </a:spcBef>
              <a:buChar char="•"/>
              <a:tabLst>
                <a:tab pos="264795" algn="l"/>
              </a:tabLst>
            </a:pPr>
            <a:r>
              <a:rPr sz="3050" spc="20" dirty="0">
                <a:latin typeface="RobotoRegular"/>
                <a:cs typeface="RobotoRegular"/>
              </a:rPr>
              <a:t>Non </a:t>
            </a:r>
            <a:r>
              <a:rPr sz="3050" spc="5" dirty="0">
                <a:latin typeface="RobotoRegular"/>
                <a:cs typeface="RobotoRegular"/>
              </a:rPr>
              <a:t>steroidal </a:t>
            </a:r>
            <a:r>
              <a:rPr sz="3050" spc="-15" dirty="0">
                <a:latin typeface="RobotoRegular"/>
                <a:cs typeface="RobotoRegular"/>
              </a:rPr>
              <a:t>anti </a:t>
            </a:r>
            <a:r>
              <a:rPr sz="3050" spc="10" dirty="0">
                <a:latin typeface="RobotoRegular"/>
                <a:cs typeface="RobotoRegular"/>
              </a:rPr>
              <a:t>androgen </a:t>
            </a:r>
            <a:r>
              <a:rPr sz="3050" spc="-5" dirty="0">
                <a:latin typeface="RobotoRegular"/>
                <a:cs typeface="RobotoRegular"/>
              </a:rPr>
              <a:t>drugs, </a:t>
            </a:r>
            <a:r>
              <a:rPr sz="3050" spc="10" dirty="0">
                <a:latin typeface="RobotoRegular"/>
                <a:cs typeface="RobotoRegular"/>
              </a:rPr>
              <a:t>estrogen </a:t>
            </a:r>
            <a:r>
              <a:rPr sz="3050" spc="-15" dirty="0">
                <a:latin typeface="RobotoRegular"/>
                <a:cs typeface="RobotoRegular"/>
              </a:rPr>
              <a:t>therapy </a:t>
            </a:r>
            <a:r>
              <a:rPr sz="3050" spc="20" dirty="0">
                <a:latin typeface="RobotoRegular"/>
                <a:cs typeface="RobotoRegular"/>
              </a:rPr>
              <a:t>–  </a:t>
            </a:r>
            <a:r>
              <a:rPr sz="3050" spc="10" dirty="0">
                <a:latin typeface="RobotoRegular"/>
                <a:cs typeface="RobotoRegular"/>
              </a:rPr>
              <a:t>inhibit </a:t>
            </a:r>
            <a:r>
              <a:rPr sz="3050" spc="5" dirty="0">
                <a:latin typeface="RobotoRegular"/>
                <a:cs typeface="RobotoRegular"/>
              </a:rPr>
              <a:t>gonadotrophins </a:t>
            </a:r>
            <a:r>
              <a:rPr sz="3050" spc="-10" dirty="0">
                <a:latin typeface="RobotoRegular"/>
                <a:cs typeface="RobotoRegular"/>
              </a:rPr>
              <a:t>that </a:t>
            </a:r>
            <a:r>
              <a:rPr sz="3050" spc="5" dirty="0">
                <a:latin typeface="RobotoRegular"/>
                <a:cs typeface="RobotoRegular"/>
              </a:rPr>
              <a:t>release </a:t>
            </a:r>
            <a:r>
              <a:rPr sz="3050" dirty="0">
                <a:latin typeface="RobotoRegular"/>
                <a:cs typeface="RobotoRegular"/>
              </a:rPr>
              <a:t>androgens. </a:t>
            </a:r>
            <a:r>
              <a:rPr sz="3050" spc="35" dirty="0">
                <a:latin typeface="RobotoRegular"/>
                <a:cs typeface="RobotoRegular"/>
              </a:rPr>
              <a:t>S/E:  </a:t>
            </a:r>
            <a:r>
              <a:rPr sz="3050" spc="10" dirty="0">
                <a:latin typeface="RobotoRegular"/>
                <a:cs typeface="RobotoRegular"/>
              </a:rPr>
              <a:t>gynaecomastia, </a:t>
            </a:r>
            <a:r>
              <a:rPr sz="3050" spc="25" dirty="0">
                <a:latin typeface="RobotoRegular"/>
                <a:cs typeface="RobotoRegular"/>
              </a:rPr>
              <a:t>impotence, </a:t>
            </a:r>
            <a:r>
              <a:rPr sz="3050" spc="15" dirty="0">
                <a:latin typeface="RobotoRegular"/>
                <a:cs typeface="RobotoRegular"/>
              </a:rPr>
              <a:t>decreased </a:t>
            </a:r>
            <a:r>
              <a:rPr sz="3050" spc="5" dirty="0">
                <a:latin typeface="RobotoRegular"/>
                <a:cs typeface="RobotoRegular"/>
              </a:rPr>
              <a:t>sperm </a:t>
            </a:r>
            <a:r>
              <a:rPr sz="3050" dirty="0">
                <a:latin typeface="RobotoRegular"/>
                <a:cs typeface="RobotoRegular"/>
              </a:rPr>
              <a:t>count,  </a:t>
            </a:r>
            <a:r>
              <a:rPr sz="3050" spc="-10" dirty="0">
                <a:latin typeface="RobotoRegular"/>
                <a:cs typeface="RobotoRegular"/>
              </a:rPr>
              <a:t>risk </a:t>
            </a:r>
            <a:r>
              <a:rPr sz="3050" spc="20" dirty="0">
                <a:latin typeface="RobotoRegular"/>
                <a:cs typeface="RobotoRegular"/>
              </a:rPr>
              <a:t>for thromboembolism, </a:t>
            </a:r>
            <a:r>
              <a:rPr sz="3050" spc="10" dirty="0">
                <a:latin typeface="RobotoRegular"/>
                <a:cs typeface="RobotoRegular"/>
              </a:rPr>
              <a:t>MI,</a:t>
            </a:r>
            <a:r>
              <a:rPr sz="3050" spc="65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stroke.</a:t>
            </a:r>
            <a:endParaRPr sz="3050">
              <a:latin typeface="RobotoRegular"/>
              <a:cs typeface="RobotoRegular"/>
            </a:endParaRPr>
          </a:p>
          <a:p>
            <a:pPr marL="264160" marR="931544" indent="-252095">
              <a:lnSpc>
                <a:spcPts val="3310"/>
              </a:lnSpc>
              <a:spcBef>
                <a:spcPts val="1085"/>
              </a:spcBef>
              <a:buChar char="•"/>
              <a:tabLst>
                <a:tab pos="264795" algn="l"/>
              </a:tabLst>
            </a:pPr>
            <a:r>
              <a:rPr sz="3050" spc="-10" dirty="0">
                <a:latin typeface="RobotoRegular"/>
                <a:cs typeface="RobotoRegular"/>
              </a:rPr>
              <a:t>Nursing </a:t>
            </a:r>
            <a:r>
              <a:rPr sz="3050" spc="15" dirty="0">
                <a:latin typeface="RobotoRegular"/>
                <a:cs typeface="RobotoRegular"/>
              </a:rPr>
              <a:t>management </a:t>
            </a:r>
            <a:r>
              <a:rPr sz="3050" spc="20" dirty="0">
                <a:latin typeface="RobotoRegular"/>
                <a:cs typeface="RobotoRegular"/>
              </a:rPr>
              <a:t>is similar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5" dirty="0">
                <a:latin typeface="RobotoRegular"/>
                <a:cs typeface="RobotoRegular"/>
              </a:rPr>
              <a:t>BPH </a:t>
            </a:r>
            <a:r>
              <a:rPr sz="3050" spc="20" dirty="0">
                <a:latin typeface="RobotoRegular"/>
                <a:cs typeface="RobotoRegular"/>
              </a:rPr>
              <a:t>–</a:t>
            </a:r>
            <a:r>
              <a:rPr sz="3050" spc="-10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patient  </a:t>
            </a:r>
            <a:r>
              <a:rPr sz="3050" spc="5" dirty="0">
                <a:latin typeface="RobotoRegular"/>
                <a:cs typeface="RobotoRegular"/>
              </a:rPr>
              <a:t>undergoing</a:t>
            </a:r>
            <a:r>
              <a:rPr sz="3050" spc="40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prostatectomy.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39426" y="7092399"/>
            <a:ext cx="1002665" cy="2222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spc="5" dirty="0">
                <a:solidFill>
                  <a:srgbClr val="888888"/>
                </a:solidFill>
                <a:latin typeface="RobotoRegular"/>
                <a:cs typeface="RobotoRegular"/>
              </a:rPr>
              <a:t>BONNIE</a:t>
            </a:r>
            <a:r>
              <a:rPr sz="1300" spc="-20" dirty="0">
                <a:solidFill>
                  <a:srgbClr val="888888"/>
                </a:solidFill>
                <a:latin typeface="RobotoRegular"/>
                <a:cs typeface="RobotoRegular"/>
              </a:rPr>
              <a:t> 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.M.C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276</a:t>
            </a:fld>
            <a:endParaRPr spc="10" dirty="0"/>
          </a:p>
        </p:txBody>
      </p:sp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274" y="0"/>
            <a:ext cx="9721215" cy="725233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50495" algn="ctr">
              <a:lnSpc>
                <a:spcPct val="100000"/>
              </a:lnSpc>
              <a:spcBef>
                <a:spcPts val="675"/>
              </a:spcBef>
            </a:pPr>
            <a:r>
              <a:rPr sz="2850" u="heavy" spc="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TESTICULAR</a:t>
            </a:r>
            <a:r>
              <a:rPr sz="2850" u="heavy" spc="-5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850" u="heavy" spc="2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CANCER</a:t>
            </a:r>
            <a:endParaRPr sz="2850">
              <a:latin typeface="RobotoRegular"/>
              <a:cs typeface="RobotoRegular"/>
            </a:endParaRPr>
          </a:p>
          <a:p>
            <a:pPr marL="12700" marR="1109980">
              <a:lnSpc>
                <a:spcPct val="116900"/>
              </a:lnSpc>
            </a:pPr>
            <a:r>
              <a:rPr sz="2850" spc="5" dirty="0">
                <a:latin typeface="RobotoRegular"/>
                <a:cs typeface="RobotoRegular"/>
              </a:rPr>
              <a:t>Most </a:t>
            </a:r>
            <a:r>
              <a:rPr sz="2850" spc="25" dirty="0">
                <a:latin typeface="RobotoRegular"/>
                <a:cs typeface="RobotoRegular"/>
              </a:rPr>
              <a:t>common </a:t>
            </a:r>
            <a:r>
              <a:rPr sz="2850" spc="10" dirty="0">
                <a:latin typeface="RobotoRegular"/>
                <a:cs typeface="RobotoRegular"/>
              </a:rPr>
              <a:t>cancer </a:t>
            </a:r>
            <a:r>
              <a:rPr sz="2850" spc="-15" dirty="0">
                <a:latin typeface="RobotoRegular"/>
                <a:cs typeface="RobotoRegular"/>
              </a:rPr>
              <a:t>in </a:t>
            </a:r>
            <a:r>
              <a:rPr sz="2850" spc="20" dirty="0">
                <a:latin typeface="RobotoRegular"/>
                <a:cs typeface="RobotoRegular"/>
              </a:rPr>
              <a:t>men </a:t>
            </a:r>
            <a:r>
              <a:rPr sz="2850" spc="35" dirty="0">
                <a:latin typeface="RobotoRegular"/>
                <a:cs typeface="RobotoRegular"/>
              </a:rPr>
              <a:t>between</a:t>
            </a:r>
            <a:r>
              <a:rPr sz="2850" spc="-490" dirty="0">
                <a:latin typeface="RobotoRegular"/>
                <a:cs typeface="RobotoRegular"/>
              </a:rPr>
              <a:t> </a:t>
            </a:r>
            <a:r>
              <a:rPr sz="2850" spc="25" dirty="0">
                <a:latin typeface="RobotoRegular"/>
                <a:cs typeface="RobotoRegular"/>
              </a:rPr>
              <a:t>15 </a:t>
            </a:r>
            <a:r>
              <a:rPr sz="2850" spc="5" dirty="0">
                <a:latin typeface="RobotoRegular"/>
                <a:cs typeface="RobotoRegular"/>
              </a:rPr>
              <a:t>– </a:t>
            </a:r>
            <a:r>
              <a:rPr sz="2850" spc="25" dirty="0">
                <a:latin typeface="RobotoRegular"/>
                <a:cs typeface="RobotoRegular"/>
              </a:rPr>
              <a:t>40 </a:t>
            </a:r>
            <a:r>
              <a:rPr sz="2850" spc="-5" dirty="0">
                <a:latin typeface="RobotoRegular"/>
                <a:cs typeface="RobotoRegular"/>
              </a:rPr>
              <a:t>years.  </a:t>
            </a:r>
            <a:r>
              <a:rPr sz="2850" u="heavy" spc="-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Classiﬁcation:</a:t>
            </a:r>
            <a:endParaRPr sz="2850">
              <a:latin typeface="RobotoRegular"/>
              <a:cs typeface="RobotoRegular"/>
            </a:endParaRPr>
          </a:p>
          <a:p>
            <a:pPr marL="544195" marR="497840" indent="-504190">
              <a:lnSpc>
                <a:spcPts val="2970"/>
              </a:lnSpc>
              <a:spcBef>
                <a:spcPts val="1050"/>
              </a:spcBef>
              <a:buClr>
                <a:srgbClr val="36AECE"/>
              </a:buClr>
              <a:buAutoNum type="arabicPeriod"/>
              <a:tabLst>
                <a:tab pos="544195" algn="l"/>
                <a:tab pos="544830" algn="l"/>
              </a:tabLst>
            </a:pPr>
            <a:r>
              <a:rPr sz="2850" spc="5" dirty="0">
                <a:latin typeface="RobotoRegular"/>
                <a:cs typeface="RobotoRegular"/>
              </a:rPr>
              <a:t>Germinal </a:t>
            </a:r>
            <a:r>
              <a:rPr sz="2850" spc="15" dirty="0">
                <a:latin typeface="RobotoRegular"/>
                <a:cs typeface="RobotoRegular"/>
              </a:rPr>
              <a:t>tumors </a:t>
            </a:r>
            <a:r>
              <a:rPr sz="2850" spc="5" dirty="0">
                <a:latin typeface="RobotoRegular"/>
                <a:cs typeface="RobotoRegular"/>
              </a:rPr>
              <a:t>– </a:t>
            </a:r>
            <a:r>
              <a:rPr sz="2850" spc="35" dirty="0">
                <a:latin typeface="RobotoRegular"/>
                <a:cs typeface="RobotoRegular"/>
              </a:rPr>
              <a:t>90%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dirty="0">
                <a:latin typeface="RobotoRegular"/>
                <a:cs typeface="RobotoRegular"/>
              </a:rPr>
              <a:t>testicular </a:t>
            </a:r>
            <a:r>
              <a:rPr sz="2850" spc="5" dirty="0">
                <a:latin typeface="RobotoRegular"/>
                <a:cs typeface="RobotoRegular"/>
              </a:rPr>
              <a:t>cancers.</a:t>
            </a:r>
            <a:r>
              <a:rPr sz="2850" spc="-434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Develop  from sperm </a:t>
            </a:r>
            <a:r>
              <a:rPr sz="2850" spc="10" dirty="0">
                <a:latin typeface="RobotoRegular"/>
                <a:cs typeface="RobotoRegular"/>
              </a:rPr>
              <a:t>producing </a:t>
            </a:r>
            <a:r>
              <a:rPr sz="2850" dirty="0">
                <a:latin typeface="RobotoRegular"/>
                <a:cs typeface="RobotoRegular"/>
              </a:rPr>
              <a:t>cells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10" dirty="0">
                <a:latin typeface="RobotoRegular"/>
                <a:cs typeface="RobotoRegular"/>
              </a:rPr>
              <a:t>the</a:t>
            </a:r>
            <a:r>
              <a:rPr sz="2850" spc="-290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testes.</a:t>
            </a:r>
            <a:endParaRPr sz="2850">
              <a:latin typeface="RobotoRegular"/>
              <a:cs typeface="RobotoRegular"/>
            </a:endParaRPr>
          </a:p>
          <a:p>
            <a:pPr marL="544195" marR="5080" indent="-504190">
              <a:lnSpc>
                <a:spcPts val="2970"/>
              </a:lnSpc>
              <a:spcBef>
                <a:spcPts val="1035"/>
              </a:spcBef>
              <a:buClr>
                <a:srgbClr val="36AECE"/>
              </a:buClr>
              <a:buAutoNum type="arabicPeriod"/>
              <a:tabLst>
                <a:tab pos="544195" algn="l"/>
                <a:tab pos="544830" algn="l"/>
              </a:tabLst>
            </a:pPr>
            <a:r>
              <a:rPr sz="2850" spc="30" dirty="0">
                <a:latin typeface="RobotoRegular"/>
                <a:cs typeface="RobotoRegular"/>
              </a:rPr>
              <a:t>Non </a:t>
            </a:r>
            <a:r>
              <a:rPr sz="2850" spc="5" dirty="0">
                <a:latin typeface="RobotoRegular"/>
                <a:cs typeface="RobotoRegular"/>
              </a:rPr>
              <a:t>germinal </a:t>
            </a:r>
            <a:r>
              <a:rPr sz="2850" spc="15" dirty="0">
                <a:latin typeface="RobotoRegular"/>
                <a:cs typeface="RobotoRegular"/>
              </a:rPr>
              <a:t>tumors </a:t>
            </a:r>
            <a:r>
              <a:rPr sz="2850" spc="5" dirty="0">
                <a:latin typeface="RobotoRegular"/>
                <a:cs typeface="RobotoRegular"/>
              </a:rPr>
              <a:t>– </a:t>
            </a:r>
            <a:r>
              <a:rPr sz="2850" spc="20" dirty="0">
                <a:latin typeface="RobotoRegular"/>
                <a:cs typeface="RobotoRegular"/>
              </a:rPr>
              <a:t>develop </a:t>
            </a:r>
            <a:r>
              <a:rPr sz="2850" spc="-15" dirty="0">
                <a:latin typeface="RobotoRegular"/>
                <a:cs typeface="RobotoRegular"/>
              </a:rPr>
              <a:t>in </a:t>
            </a:r>
            <a:r>
              <a:rPr sz="2850" spc="25" dirty="0">
                <a:latin typeface="RobotoRegular"/>
                <a:cs typeface="RobotoRegular"/>
              </a:rPr>
              <a:t>supportive </a:t>
            </a:r>
            <a:r>
              <a:rPr sz="2850" spc="-15" dirty="0">
                <a:latin typeface="RobotoRegular"/>
                <a:cs typeface="RobotoRegular"/>
              </a:rPr>
              <a:t>and  </a:t>
            </a:r>
            <a:r>
              <a:rPr sz="2850" spc="5" dirty="0">
                <a:latin typeface="RobotoRegular"/>
                <a:cs typeface="RobotoRegular"/>
              </a:rPr>
              <a:t>hormone </a:t>
            </a:r>
            <a:r>
              <a:rPr sz="2850" spc="10" dirty="0">
                <a:latin typeface="RobotoRegular"/>
                <a:cs typeface="RobotoRegular"/>
              </a:rPr>
              <a:t>producing </a:t>
            </a:r>
            <a:r>
              <a:rPr sz="2850" spc="-10" dirty="0">
                <a:latin typeface="RobotoRegular"/>
                <a:cs typeface="RobotoRegular"/>
              </a:rPr>
              <a:t>tissues </a:t>
            </a:r>
            <a:r>
              <a:rPr sz="2850" spc="5" dirty="0">
                <a:latin typeface="RobotoRegular"/>
                <a:cs typeface="RobotoRegular"/>
              </a:rPr>
              <a:t>i.e. </a:t>
            </a:r>
            <a:r>
              <a:rPr sz="2850" spc="20" dirty="0">
                <a:latin typeface="RobotoRegular"/>
                <a:cs typeface="RobotoRegular"/>
              </a:rPr>
              <a:t>sertoli </a:t>
            </a:r>
            <a:r>
              <a:rPr sz="2850" dirty="0">
                <a:latin typeface="RobotoRegular"/>
                <a:cs typeface="RobotoRegular"/>
              </a:rPr>
              <a:t>cells </a:t>
            </a:r>
            <a:r>
              <a:rPr sz="2850" spc="10" dirty="0">
                <a:latin typeface="RobotoRegular"/>
                <a:cs typeface="RobotoRegular"/>
              </a:rPr>
              <a:t>&amp; </a:t>
            </a:r>
            <a:r>
              <a:rPr sz="2850" spc="-5" dirty="0">
                <a:latin typeface="RobotoRegular"/>
                <a:cs typeface="RobotoRegular"/>
              </a:rPr>
              <a:t>leydig</a:t>
            </a:r>
            <a:r>
              <a:rPr sz="2850" spc="-430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cells.</a:t>
            </a:r>
            <a:endParaRPr sz="2850">
              <a:latin typeface="RobotoRegular"/>
              <a:cs typeface="RobotoRegular"/>
            </a:endParaRPr>
          </a:p>
          <a:p>
            <a:pPr marL="544195" marR="1572260" indent="-504190">
              <a:lnSpc>
                <a:spcPts val="2970"/>
              </a:lnSpc>
              <a:spcBef>
                <a:spcPts val="1030"/>
              </a:spcBef>
              <a:buClr>
                <a:srgbClr val="36AECE"/>
              </a:buClr>
              <a:buAutoNum type="arabicPeriod"/>
              <a:tabLst>
                <a:tab pos="544195" algn="l"/>
                <a:tab pos="544830" algn="l"/>
              </a:tabLst>
            </a:pPr>
            <a:r>
              <a:rPr sz="2850" spc="10" dirty="0">
                <a:latin typeface="RobotoRegular"/>
                <a:cs typeface="RobotoRegular"/>
              </a:rPr>
              <a:t>Secondary </a:t>
            </a:r>
            <a:r>
              <a:rPr sz="2850" dirty="0">
                <a:latin typeface="RobotoRegular"/>
                <a:cs typeface="RobotoRegular"/>
              </a:rPr>
              <a:t>testicular </a:t>
            </a:r>
            <a:r>
              <a:rPr sz="2850" spc="15" dirty="0">
                <a:latin typeface="RobotoRegular"/>
                <a:cs typeface="RobotoRegular"/>
              </a:rPr>
              <a:t>tumors </a:t>
            </a:r>
            <a:r>
              <a:rPr sz="2850" spc="5" dirty="0">
                <a:latin typeface="RobotoRegular"/>
                <a:cs typeface="RobotoRegular"/>
              </a:rPr>
              <a:t>– </a:t>
            </a:r>
            <a:r>
              <a:rPr sz="2850" dirty="0">
                <a:latin typeface="RobotoRegular"/>
                <a:cs typeface="RobotoRegular"/>
              </a:rPr>
              <a:t>those that have  </a:t>
            </a:r>
            <a:r>
              <a:rPr sz="2850" spc="5" dirty="0">
                <a:latin typeface="RobotoRegular"/>
                <a:cs typeface="RobotoRegular"/>
              </a:rPr>
              <a:t>metastasized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10" dirty="0">
                <a:latin typeface="RobotoRegular"/>
                <a:cs typeface="RobotoRegular"/>
              </a:rPr>
              <a:t>the testicle </a:t>
            </a:r>
            <a:r>
              <a:rPr sz="2850" spc="15" dirty="0">
                <a:latin typeface="RobotoRegular"/>
                <a:cs typeface="RobotoRegular"/>
              </a:rPr>
              <a:t>from other</a:t>
            </a:r>
            <a:r>
              <a:rPr sz="2850" spc="-229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organs.</a:t>
            </a:r>
            <a:endParaRPr sz="2850">
              <a:latin typeface="RobotoRegular"/>
              <a:cs typeface="RobotoRegular"/>
            </a:endParaRPr>
          </a:p>
          <a:p>
            <a:pPr marL="40640">
              <a:lnSpc>
                <a:spcPct val="100000"/>
              </a:lnSpc>
              <a:spcBef>
                <a:spcPts val="560"/>
              </a:spcBef>
            </a:pPr>
            <a:r>
              <a:rPr sz="2850" u="heavy" spc="-2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Risk</a:t>
            </a:r>
            <a:r>
              <a:rPr sz="2850" u="heavy" spc="-7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8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factors:</a:t>
            </a:r>
            <a:endParaRPr sz="2850">
              <a:latin typeface="RobotoRegular"/>
              <a:cs typeface="RobotoRegular"/>
            </a:endParaRPr>
          </a:p>
          <a:p>
            <a:pPr marL="544195" indent="-504190">
              <a:lnSpc>
                <a:spcPct val="100000"/>
              </a:lnSpc>
              <a:spcBef>
                <a:spcPts val="580"/>
              </a:spcBef>
              <a:buClr>
                <a:srgbClr val="36AECE"/>
              </a:buClr>
              <a:buAutoNum type="arabicPeriod"/>
              <a:tabLst>
                <a:tab pos="544195" algn="l"/>
                <a:tab pos="544830" algn="l"/>
              </a:tabLst>
            </a:pPr>
            <a:r>
              <a:rPr sz="2850" spc="10" dirty="0">
                <a:latin typeface="RobotoRegular"/>
                <a:cs typeface="RobotoRegular"/>
              </a:rPr>
              <a:t>Undescended </a:t>
            </a:r>
            <a:r>
              <a:rPr sz="2850" spc="20" dirty="0">
                <a:latin typeface="RobotoRegular"/>
                <a:cs typeface="RobotoRegular"/>
              </a:rPr>
              <a:t>testes </a:t>
            </a:r>
            <a:r>
              <a:rPr sz="2850" spc="5" dirty="0">
                <a:latin typeface="RobotoRegular"/>
                <a:cs typeface="RobotoRegular"/>
              </a:rPr>
              <a:t>–</a:t>
            </a:r>
            <a:r>
              <a:rPr sz="2850" spc="-19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cryptochidism</a:t>
            </a:r>
            <a:endParaRPr sz="2850">
              <a:latin typeface="RobotoRegular"/>
              <a:cs typeface="RobotoRegular"/>
            </a:endParaRPr>
          </a:p>
          <a:p>
            <a:pPr marL="544195" indent="-504190">
              <a:lnSpc>
                <a:spcPct val="100000"/>
              </a:lnSpc>
              <a:spcBef>
                <a:spcPts val="580"/>
              </a:spcBef>
              <a:buClr>
                <a:srgbClr val="36AECE"/>
              </a:buClr>
              <a:buAutoNum type="arabicPeriod"/>
              <a:tabLst>
                <a:tab pos="544195" algn="l"/>
                <a:tab pos="544830" algn="l"/>
              </a:tabLst>
            </a:pPr>
            <a:r>
              <a:rPr sz="2850" spc="-15" dirty="0">
                <a:latin typeface="RobotoRegular"/>
                <a:cs typeface="RobotoRegular"/>
              </a:rPr>
              <a:t>Family </a:t>
            </a:r>
            <a:r>
              <a:rPr sz="2850" dirty="0">
                <a:latin typeface="RobotoRegular"/>
                <a:cs typeface="RobotoRegular"/>
              </a:rPr>
              <a:t>history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dirty="0">
                <a:latin typeface="RobotoRegular"/>
                <a:cs typeface="RobotoRegular"/>
              </a:rPr>
              <a:t>testicular</a:t>
            </a:r>
            <a:r>
              <a:rPr sz="2850" spc="-240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cancer</a:t>
            </a:r>
            <a:endParaRPr sz="2850">
              <a:latin typeface="RobotoRegular"/>
              <a:cs typeface="RobotoRegular"/>
            </a:endParaRPr>
          </a:p>
          <a:p>
            <a:pPr marL="544195" indent="-504190">
              <a:lnSpc>
                <a:spcPct val="100000"/>
              </a:lnSpc>
              <a:spcBef>
                <a:spcPts val="575"/>
              </a:spcBef>
              <a:buClr>
                <a:srgbClr val="36AECE"/>
              </a:buClr>
              <a:buAutoNum type="arabicPeriod"/>
              <a:tabLst>
                <a:tab pos="544195" algn="l"/>
                <a:tab pos="544830" algn="l"/>
              </a:tabLst>
            </a:pPr>
            <a:r>
              <a:rPr sz="2850" spc="10" dirty="0">
                <a:latin typeface="RobotoRegular"/>
                <a:cs typeface="RobotoRegular"/>
              </a:rPr>
              <a:t>Race </a:t>
            </a:r>
            <a:r>
              <a:rPr sz="2850" spc="5" dirty="0">
                <a:latin typeface="RobotoRegular"/>
                <a:cs typeface="RobotoRegular"/>
              </a:rPr>
              <a:t>– </a:t>
            </a:r>
            <a:r>
              <a:rPr sz="2850" spc="20" dirty="0">
                <a:latin typeface="RobotoRegular"/>
                <a:cs typeface="RobotoRegular"/>
              </a:rPr>
              <a:t>more </a:t>
            </a:r>
            <a:r>
              <a:rPr sz="2850" spc="25" dirty="0">
                <a:latin typeface="RobotoRegular"/>
                <a:cs typeface="RobotoRegular"/>
              </a:rPr>
              <a:t>common </a:t>
            </a:r>
            <a:r>
              <a:rPr sz="2850" spc="-15" dirty="0">
                <a:latin typeface="RobotoRegular"/>
                <a:cs typeface="RobotoRegular"/>
              </a:rPr>
              <a:t>in </a:t>
            </a:r>
            <a:r>
              <a:rPr sz="2850" spc="-5" dirty="0">
                <a:latin typeface="RobotoRegular"/>
                <a:cs typeface="RobotoRegular"/>
              </a:rPr>
              <a:t>caucasian</a:t>
            </a:r>
            <a:r>
              <a:rPr sz="2850" spc="-409" dirty="0">
                <a:latin typeface="RobotoRegular"/>
                <a:cs typeface="RobotoRegular"/>
              </a:rPr>
              <a:t> </a:t>
            </a:r>
            <a:r>
              <a:rPr sz="2850" spc="20" dirty="0">
                <a:latin typeface="RobotoRegular"/>
                <a:cs typeface="RobotoRegular"/>
              </a:rPr>
              <a:t>men</a:t>
            </a:r>
            <a:endParaRPr sz="2850">
              <a:latin typeface="RobotoRegular"/>
              <a:cs typeface="RobotoRegular"/>
            </a:endParaRPr>
          </a:p>
          <a:p>
            <a:pPr marL="544195" indent="-504190">
              <a:lnSpc>
                <a:spcPct val="100000"/>
              </a:lnSpc>
              <a:spcBef>
                <a:spcPts val="580"/>
              </a:spcBef>
              <a:buClr>
                <a:srgbClr val="36AECE"/>
              </a:buClr>
              <a:buAutoNum type="arabicPeriod"/>
              <a:tabLst>
                <a:tab pos="544195" algn="l"/>
                <a:tab pos="544830" algn="l"/>
              </a:tabLst>
            </a:pPr>
            <a:r>
              <a:rPr sz="2850" spc="10" dirty="0">
                <a:latin typeface="RobotoRegular"/>
                <a:cs typeface="RobotoRegular"/>
              </a:rPr>
              <a:t>Exposure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5" dirty="0">
                <a:latin typeface="RobotoRegular"/>
                <a:cs typeface="RobotoRegular"/>
              </a:rPr>
              <a:t>chemicals/</a:t>
            </a:r>
            <a:r>
              <a:rPr sz="2850" spc="-19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carcinogens</a:t>
            </a:r>
            <a:endParaRPr sz="2850">
              <a:latin typeface="RobotoRegular"/>
              <a:cs typeface="RobotoRegular"/>
            </a:endParaRPr>
          </a:p>
          <a:p>
            <a:pPr marL="544195" indent="-504190">
              <a:lnSpc>
                <a:spcPct val="100000"/>
              </a:lnSpc>
              <a:spcBef>
                <a:spcPts val="575"/>
              </a:spcBef>
              <a:buClr>
                <a:srgbClr val="36AECE"/>
              </a:buClr>
              <a:buAutoNum type="arabicPeriod"/>
              <a:tabLst>
                <a:tab pos="544195" algn="l"/>
                <a:tab pos="544830" algn="l"/>
              </a:tabLst>
            </a:pPr>
            <a:r>
              <a:rPr sz="2850" dirty="0">
                <a:latin typeface="RobotoRegular"/>
                <a:cs typeface="RobotoRegular"/>
              </a:rPr>
              <a:t>Prenatal </a:t>
            </a:r>
            <a:r>
              <a:rPr sz="2850" spc="10" dirty="0">
                <a:latin typeface="RobotoRegular"/>
                <a:cs typeface="RobotoRegular"/>
              </a:rPr>
              <a:t>exposure </a:t>
            </a:r>
            <a:r>
              <a:rPr sz="2850" spc="30" dirty="0">
                <a:latin typeface="RobotoRegular"/>
                <a:cs typeface="RobotoRegular"/>
              </a:rPr>
              <a:t>to</a:t>
            </a:r>
            <a:r>
              <a:rPr sz="2850" spc="-150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diethylstilbesterol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39426" y="7092399"/>
            <a:ext cx="1002665" cy="2222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spc="5" dirty="0">
                <a:solidFill>
                  <a:srgbClr val="888888"/>
                </a:solidFill>
                <a:latin typeface="RobotoRegular"/>
                <a:cs typeface="RobotoRegular"/>
              </a:rPr>
              <a:t>BONNIE</a:t>
            </a:r>
            <a:r>
              <a:rPr sz="1300" spc="-20" dirty="0">
                <a:solidFill>
                  <a:srgbClr val="888888"/>
                </a:solidFill>
                <a:latin typeface="RobotoRegular"/>
                <a:cs typeface="RobotoRegular"/>
              </a:rPr>
              <a:t> 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.M.C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277</a:t>
            </a:fld>
            <a:endParaRPr spc="10" dirty="0"/>
          </a:p>
        </p:txBody>
      </p:sp>
    </p:spTree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279" y="0"/>
            <a:ext cx="2860040" cy="4787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u="heavy" spc="35" dirty="0">
                <a:uFill>
                  <a:solidFill>
                    <a:srgbClr val="000000"/>
                  </a:solidFill>
                </a:uFill>
              </a:rPr>
              <a:t>Clinical</a:t>
            </a:r>
            <a:r>
              <a:rPr sz="2950" u="heavy" spc="3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950" u="heavy" dirty="0">
                <a:uFill>
                  <a:solidFill>
                    <a:srgbClr val="000000"/>
                  </a:solidFill>
                </a:uFill>
              </a:rPr>
              <a:t>features:</a:t>
            </a:r>
            <a:endParaRPr sz="2950"/>
          </a:p>
        </p:txBody>
      </p:sp>
      <p:sp>
        <p:nvSpPr>
          <p:cNvPr id="3" name="object 3"/>
          <p:cNvSpPr txBox="1"/>
          <p:nvPr/>
        </p:nvSpPr>
        <p:spPr>
          <a:xfrm>
            <a:off x="120274" y="435092"/>
            <a:ext cx="9811385" cy="6515734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544195" indent="-532130">
              <a:lnSpc>
                <a:spcPct val="100000"/>
              </a:lnSpc>
              <a:spcBef>
                <a:spcPts val="810"/>
              </a:spcBef>
              <a:buClr>
                <a:srgbClr val="36AECE"/>
              </a:buClr>
              <a:buAutoNum type="arabicPeriod"/>
              <a:tabLst>
                <a:tab pos="544195" algn="l"/>
                <a:tab pos="544830" algn="l"/>
              </a:tabLst>
            </a:pPr>
            <a:r>
              <a:rPr sz="2950" spc="45" dirty="0">
                <a:latin typeface="RobotoRegular"/>
                <a:cs typeface="RobotoRegular"/>
              </a:rPr>
              <a:t>Mass/ </a:t>
            </a:r>
            <a:r>
              <a:rPr sz="2950" spc="35" dirty="0">
                <a:latin typeface="RobotoRegular"/>
                <a:cs typeface="RobotoRegular"/>
              </a:rPr>
              <a:t>lump </a:t>
            </a:r>
            <a:r>
              <a:rPr sz="2950" spc="-10" dirty="0">
                <a:latin typeface="RobotoRegular"/>
                <a:cs typeface="RobotoRegular"/>
              </a:rPr>
              <a:t>on </a:t>
            </a:r>
            <a:r>
              <a:rPr sz="2950" spc="20" dirty="0">
                <a:latin typeface="RobotoRegular"/>
                <a:cs typeface="RobotoRegular"/>
              </a:rPr>
              <a:t>the</a:t>
            </a:r>
            <a:r>
              <a:rPr sz="2950" spc="55" dirty="0">
                <a:latin typeface="RobotoRegular"/>
                <a:cs typeface="RobotoRegular"/>
              </a:rPr>
              <a:t> </a:t>
            </a:r>
            <a:r>
              <a:rPr sz="2950" spc="20" dirty="0">
                <a:latin typeface="RobotoRegular"/>
                <a:cs typeface="RobotoRegular"/>
              </a:rPr>
              <a:t>testicle</a:t>
            </a:r>
            <a:endParaRPr sz="2950">
              <a:latin typeface="RobotoRegular"/>
              <a:cs typeface="RobotoRegular"/>
            </a:endParaRPr>
          </a:p>
          <a:p>
            <a:pPr marL="544195" indent="-532130">
              <a:lnSpc>
                <a:spcPct val="100000"/>
              </a:lnSpc>
              <a:spcBef>
                <a:spcPts val="720"/>
              </a:spcBef>
              <a:buClr>
                <a:srgbClr val="36AECE"/>
              </a:buClr>
              <a:buAutoNum type="arabicPeriod"/>
              <a:tabLst>
                <a:tab pos="544195" algn="l"/>
                <a:tab pos="544830" algn="l"/>
              </a:tabLst>
            </a:pPr>
            <a:r>
              <a:rPr sz="2950" spc="20" dirty="0">
                <a:latin typeface="RobotoRegular"/>
                <a:cs typeface="RobotoRegular"/>
              </a:rPr>
              <a:t>Painless </a:t>
            </a:r>
            <a:r>
              <a:rPr sz="2950" spc="10" dirty="0">
                <a:latin typeface="RobotoRegular"/>
                <a:cs typeface="RobotoRegular"/>
              </a:rPr>
              <a:t>enlargement </a:t>
            </a:r>
            <a:r>
              <a:rPr sz="2950" spc="-15" dirty="0">
                <a:latin typeface="RobotoRegular"/>
                <a:cs typeface="RobotoRegular"/>
              </a:rPr>
              <a:t>of </a:t>
            </a:r>
            <a:r>
              <a:rPr sz="2950" spc="20" dirty="0">
                <a:latin typeface="RobotoRegular"/>
                <a:cs typeface="RobotoRegular"/>
              </a:rPr>
              <a:t>the</a:t>
            </a:r>
            <a:r>
              <a:rPr sz="2950" spc="80" dirty="0">
                <a:latin typeface="RobotoRegular"/>
                <a:cs typeface="RobotoRegular"/>
              </a:rPr>
              <a:t> </a:t>
            </a:r>
            <a:r>
              <a:rPr sz="2950" spc="5" dirty="0">
                <a:latin typeface="RobotoRegular"/>
                <a:cs typeface="RobotoRegular"/>
              </a:rPr>
              <a:t>testes</a:t>
            </a:r>
            <a:endParaRPr sz="2950">
              <a:latin typeface="RobotoRegular"/>
              <a:cs typeface="RobotoRegular"/>
            </a:endParaRPr>
          </a:p>
          <a:p>
            <a:pPr marL="544195" indent="-532130">
              <a:lnSpc>
                <a:spcPct val="100000"/>
              </a:lnSpc>
              <a:spcBef>
                <a:spcPts val="715"/>
              </a:spcBef>
              <a:buClr>
                <a:srgbClr val="36AECE"/>
              </a:buClr>
              <a:buAutoNum type="arabicPeriod"/>
              <a:tabLst>
                <a:tab pos="544195" algn="l"/>
                <a:tab pos="544830" algn="l"/>
              </a:tabLst>
            </a:pPr>
            <a:r>
              <a:rPr sz="2950" spc="10" dirty="0">
                <a:latin typeface="RobotoRegular"/>
                <a:cs typeface="RobotoRegular"/>
              </a:rPr>
              <a:t>Heaviness </a:t>
            </a:r>
            <a:r>
              <a:rPr sz="2950" spc="30" dirty="0">
                <a:latin typeface="RobotoRegular"/>
                <a:cs typeface="RobotoRegular"/>
              </a:rPr>
              <a:t>in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5" dirty="0">
                <a:latin typeface="RobotoRegular"/>
                <a:cs typeface="RobotoRegular"/>
              </a:rPr>
              <a:t>scrotum </a:t>
            </a:r>
            <a:r>
              <a:rPr sz="2950" spc="-15" dirty="0">
                <a:latin typeface="RobotoRegular"/>
                <a:cs typeface="RobotoRegular"/>
              </a:rPr>
              <a:t>or </a:t>
            </a:r>
            <a:r>
              <a:rPr sz="2950" spc="25" dirty="0">
                <a:latin typeface="RobotoRegular"/>
                <a:cs typeface="RobotoRegular"/>
              </a:rPr>
              <a:t>inguinal</a:t>
            </a:r>
            <a:r>
              <a:rPr sz="2950" spc="220" dirty="0">
                <a:latin typeface="RobotoRegular"/>
                <a:cs typeface="RobotoRegular"/>
              </a:rPr>
              <a:t> </a:t>
            </a:r>
            <a:r>
              <a:rPr sz="2950" dirty="0">
                <a:latin typeface="RobotoRegular"/>
                <a:cs typeface="RobotoRegular"/>
              </a:rPr>
              <a:t>region</a:t>
            </a:r>
            <a:endParaRPr sz="2950">
              <a:latin typeface="RobotoRegular"/>
              <a:cs typeface="RobotoRegular"/>
            </a:endParaRPr>
          </a:p>
          <a:p>
            <a:pPr marL="544195" indent="-532130">
              <a:lnSpc>
                <a:spcPct val="100000"/>
              </a:lnSpc>
              <a:spcBef>
                <a:spcPts val="720"/>
              </a:spcBef>
              <a:buClr>
                <a:srgbClr val="36AECE"/>
              </a:buClr>
              <a:buAutoNum type="arabicPeriod"/>
              <a:tabLst>
                <a:tab pos="544195" algn="l"/>
                <a:tab pos="544830" algn="l"/>
              </a:tabLst>
            </a:pPr>
            <a:r>
              <a:rPr sz="2950" spc="20" dirty="0">
                <a:latin typeface="RobotoRegular"/>
                <a:cs typeface="RobotoRegular"/>
              </a:rPr>
              <a:t>Backache </a:t>
            </a:r>
            <a:r>
              <a:rPr sz="2950" spc="15" dirty="0">
                <a:latin typeface="RobotoRegular"/>
                <a:cs typeface="RobotoRegular"/>
              </a:rPr>
              <a:t>– </a:t>
            </a:r>
            <a:r>
              <a:rPr sz="2950" spc="-15" dirty="0">
                <a:latin typeface="RobotoRegular"/>
                <a:cs typeface="RobotoRegular"/>
              </a:rPr>
              <a:t>from </a:t>
            </a:r>
            <a:r>
              <a:rPr sz="2950" dirty="0">
                <a:latin typeface="RobotoRegular"/>
                <a:cs typeface="RobotoRegular"/>
              </a:rPr>
              <a:t>retroperitoneal </a:t>
            </a:r>
            <a:r>
              <a:rPr sz="2950" spc="-5" dirty="0">
                <a:latin typeface="RobotoRegular"/>
                <a:cs typeface="RobotoRegular"/>
              </a:rPr>
              <a:t>node</a:t>
            </a:r>
            <a:r>
              <a:rPr sz="2950" spc="220" dirty="0">
                <a:latin typeface="RobotoRegular"/>
                <a:cs typeface="RobotoRegular"/>
              </a:rPr>
              <a:t> </a:t>
            </a:r>
            <a:r>
              <a:rPr sz="2950" dirty="0">
                <a:latin typeface="RobotoRegular"/>
                <a:cs typeface="RobotoRegular"/>
              </a:rPr>
              <a:t>extension</a:t>
            </a:r>
            <a:endParaRPr sz="2950">
              <a:latin typeface="RobotoRegular"/>
              <a:cs typeface="RobotoRegular"/>
            </a:endParaRPr>
          </a:p>
          <a:p>
            <a:pPr marL="544195" indent="-532130">
              <a:lnSpc>
                <a:spcPct val="100000"/>
              </a:lnSpc>
              <a:spcBef>
                <a:spcPts val="720"/>
              </a:spcBef>
              <a:buClr>
                <a:srgbClr val="36AECE"/>
              </a:buClr>
              <a:buAutoNum type="arabicPeriod"/>
              <a:tabLst>
                <a:tab pos="544195" algn="l"/>
                <a:tab pos="544830" algn="l"/>
              </a:tabLst>
            </a:pPr>
            <a:r>
              <a:rPr sz="2950" spc="20" dirty="0">
                <a:latin typeface="RobotoRegular"/>
                <a:cs typeface="RobotoRegular"/>
              </a:rPr>
              <a:t>Abdominal</a:t>
            </a:r>
            <a:r>
              <a:rPr sz="2950" spc="80" dirty="0">
                <a:latin typeface="RobotoRegular"/>
                <a:cs typeface="RobotoRegular"/>
              </a:rPr>
              <a:t> </a:t>
            </a:r>
            <a:r>
              <a:rPr sz="2950" spc="25" dirty="0">
                <a:latin typeface="RobotoRegular"/>
                <a:cs typeface="RobotoRegular"/>
              </a:rPr>
              <a:t>pain</a:t>
            </a:r>
            <a:endParaRPr sz="2950">
              <a:latin typeface="RobotoRegular"/>
              <a:cs typeface="RobotoRegular"/>
            </a:endParaRPr>
          </a:p>
          <a:p>
            <a:pPr marL="544195" indent="-532130">
              <a:lnSpc>
                <a:spcPct val="100000"/>
              </a:lnSpc>
              <a:spcBef>
                <a:spcPts val="715"/>
              </a:spcBef>
              <a:buClr>
                <a:srgbClr val="36AECE"/>
              </a:buClr>
              <a:buAutoNum type="arabicPeriod"/>
              <a:tabLst>
                <a:tab pos="544195" algn="l"/>
                <a:tab pos="544830" algn="l"/>
              </a:tabLst>
            </a:pPr>
            <a:r>
              <a:rPr sz="2950" spc="10" dirty="0">
                <a:latin typeface="RobotoRegular"/>
                <a:cs typeface="RobotoRegular"/>
              </a:rPr>
              <a:t>Weight</a:t>
            </a:r>
            <a:r>
              <a:rPr sz="2950" spc="50" dirty="0">
                <a:latin typeface="RobotoRegular"/>
                <a:cs typeface="RobotoRegular"/>
              </a:rPr>
              <a:t> </a:t>
            </a:r>
            <a:r>
              <a:rPr sz="2950" spc="10" dirty="0">
                <a:latin typeface="RobotoRegular"/>
                <a:cs typeface="RobotoRegular"/>
              </a:rPr>
              <a:t>loss</a:t>
            </a:r>
            <a:endParaRPr sz="2950">
              <a:latin typeface="RobotoRegular"/>
              <a:cs typeface="RobotoRegular"/>
            </a:endParaRPr>
          </a:p>
          <a:p>
            <a:pPr marL="12700" marR="1451610">
              <a:lnSpc>
                <a:spcPct val="120300"/>
              </a:lnSpc>
              <a:buClr>
                <a:srgbClr val="36AECE"/>
              </a:buClr>
              <a:buAutoNum type="arabicPeriod"/>
              <a:tabLst>
                <a:tab pos="544195" algn="l"/>
                <a:tab pos="544830" algn="l"/>
              </a:tabLst>
            </a:pPr>
            <a:r>
              <a:rPr sz="2950" spc="-20" dirty="0">
                <a:latin typeface="RobotoRegular"/>
                <a:cs typeface="RobotoRegular"/>
              </a:rPr>
              <a:t>General </a:t>
            </a:r>
            <a:r>
              <a:rPr sz="2950" spc="10" dirty="0">
                <a:latin typeface="RobotoRegular"/>
                <a:cs typeface="RobotoRegular"/>
              </a:rPr>
              <a:t>weakness </a:t>
            </a:r>
            <a:r>
              <a:rPr sz="2950" spc="35" dirty="0">
                <a:latin typeface="RobotoRegular"/>
                <a:cs typeface="RobotoRegular"/>
              </a:rPr>
              <a:t>may </a:t>
            </a:r>
            <a:r>
              <a:rPr sz="2950" spc="10" dirty="0">
                <a:latin typeface="RobotoRegular"/>
                <a:cs typeface="RobotoRegular"/>
              </a:rPr>
              <a:t>result </a:t>
            </a:r>
            <a:r>
              <a:rPr sz="2950" spc="-15" dirty="0">
                <a:latin typeface="RobotoRegular"/>
                <a:cs typeface="RobotoRegular"/>
              </a:rPr>
              <a:t>from </a:t>
            </a:r>
            <a:r>
              <a:rPr sz="2950" spc="25" dirty="0">
                <a:latin typeface="RobotoRegular"/>
                <a:cs typeface="RobotoRegular"/>
              </a:rPr>
              <a:t>metastasis </a:t>
            </a:r>
            <a:r>
              <a:rPr sz="2950" u="heavy" spc="2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950" u="heavy" spc="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Assessment &amp;</a:t>
            </a:r>
            <a:r>
              <a:rPr sz="2950" u="heavy" spc="9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2950" u="heavy" spc="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diagnosis:</a:t>
            </a:r>
            <a:endParaRPr sz="2950">
              <a:latin typeface="RobotoRegular"/>
              <a:cs typeface="RobotoRegular"/>
            </a:endParaRPr>
          </a:p>
          <a:p>
            <a:pPr marL="544195" marR="5080" indent="-532130">
              <a:lnSpc>
                <a:spcPts val="3200"/>
              </a:lnSpc>
              <a:spcBef>
                <a:spcPts val="1110"/>
              </a:spcBef>
              <a:buClr>
                <a:srgbClr val="36AECE"/>
              </a:buClr>
              <a:buChar char="•"/>
              <a:tabLst>
                <a:tab pos="544195" algn="l"/>
                <a:tab pos="544830" algn="l"/>
              </a:tabLst>
            </a:pPr>
            <a:r>
              <a:rPr sz="2950" spc="20" dirty="0">
                <a:latin typeface="RobotoRegular"/>
                <a:cs typeface="RobotoRegular"/>
              </a:rPr>
              <a:t>Monthly testicular </a:t>
            </a:r>
            <a:r>
              <a:rPr sz="2950" spc="15" dirty="0">
                <a:latin typeface="RobotoRegular"/>
                <a:cs typeface="RobotoRegular"/>
              </a:rPr>
              <a:t>self </a:t>
            </a:r>
            <a:r>
              <a:rPr sz="2950" spc="20" dirty="0">
                <a:latin typeface="RobotoRegular"/>
                <a:cs typeface="RobotoRegular"/>
              </a:rPr>
              <a:t>examination </a:t>
            </a:r>
            <a:r>
              <a:rPr sz="2950" spc="-10" dirty="0">
                <a:latin typeface="RobotoRegular"/>
                <a:cs typeface="RobotoRegular"/>
              </a:rPr>
              <a:t>(TSE) </a:t>
            </a:r>
            <a:r>
              <a:rPr sz="2950" spc="15" dirty="0">
                <a:latin typeface="RobotoRegular"/>
                <a:cs typeface="RobotoRegular"/>
              </a:rPr>
              <a:t>beginning </a:t>
            </a:r>
            <a:r>
              <a:rPr sz="2950" spc="30" dirty="0">
                <a:latin typeface="RobotoRegular"/>
                <a:cs typeface="RobotoRegular"/>
              </a:rPr>
              <a:t>in  </a:t>
            </a:r>
            <a:r>
              <a:rPr sz="2950" dirty="0">
                <a:latin typeface="RobotoRegular"/>
                <a:cs typeface="RobotoRegular"/>
              </a:rPr>
              <a:t>adolescence. </a:t>
            </a:r>
            <a:r>
              <a:rPr sz="2950" spc="30" dirty="0">
                <a:latin typeface="RobotoRegular"/>
                <a:cs typeface="RobotoRegular"/>
              </a:rPr>
              <a:t>Use </a:t>
            </a:r>
            <a:r>
              <a:rPr sz="2950" dirty="0">
                <a:latin typeface="RobotoRegular"/>
                <a:cs typeface="RobotoRegular"/>
              </a:rPr>
              <a:t>both </a:t>
            </a:r>
            <a:r>
              <a:rPr sz="2950" spc="15" dirty="0">
                <a:latin typeface="RobotoRegular"/>
                <a:cs typeface="RobotoRegular"/>
              </a:rPr>
              <a:t>hands to </a:t>
            </a:r>
            <a:r>
              <a:rPr sz="2950" spc="20" dirty="0">
                <a:latin typeface="RobotoRegular"/>
                <a:cs typeface="RobotoRegular"/>
              </a:rPr>
              <a:t>palpate the </a:t>
            </a:r>
            <a:r>
              <a:rPr sz="2950" spc="5" dirty="0">
                <a:latin typeface="RobotoRegular"/>
                <a:cs typeface="RobotoRegular"/>
              </a:rPr>
              <a:t>testes.  Normal </a:t>
            </a:r>
            <a:r>
              <a:rPr sz="2950" spc="20" dirty="0">
                <a:latin typeface="RobotoRegular"/>
                <a:cs typeface="RobotoRegular"/>
              </a:rPr>
              <a:t>testicle </a:t>
            </a:r>
            <a:r>
              <a:rPr sz="2950" spc="30" dirty="0">
                <a:latin typeface="RobotoRegular"/>
                <a:cs typeface="RobotoRegular"/>
              </a:rPr>
              <a:t>is </a:t>
            </a:r>
            <a:r>
              <a:rPr sz="2950" spc="5" dirty="0">
                <a:latin typeface="RobotoRegular"/>
                <a:cs typeface="RobotoRegular"/>
              </a:rPr>
              <a:t>smooth </a:t>
            </a:r>
            <a:r>
              <a:rPr sz="2950" spc="25" dirty="0">
                <a:latin typeface="RobotoRegular"/>
                <a:cs typeface="RobotoRegular"/>
              </a:rPr>
              <a:t>and </a:t>
            </a:r>
            <a:r>
              <a:rPr sz="2950" spc="5" dirty="0">
                <a:latin typeface="RobotoRegular"/>
                <a:cs typeface="RobotoRegular"/>
              </a:rPr>
              <a:t>uniform </a:t>
            </a:r>
            <a:r>
              <a:rPr sz="2950" spc="30" dirty="0">
                <a:latin typeface="RobotoRegular"/>
                <a:cs typeface="RobotoRegular"/>
              </a:rPr>
              <a:t>in </a:t>
            </a:r>
            <a:r>
              <a:rPr sz="2950" spc="10" dirty="0">
                <a:latin typeface="RobotoRegular"/>
                <a:cs typeface="RobotoRegular"/>
              </a:rPr>
              <a:t>consistency  </a:t>
            </a:r>
            <a:r>
              <a:rPr sz="2950" spc="15" dirty="0">
                <a:latin typeface="RobotoRegular"/>
                <a:cs typeface="RobotoRegular"/>
              </a:rPr>
              <a:t>with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10" dirty="0">
                <a:latin typeface="RobotoRegular"/>
                <a:cs typeface="RobotoRegular"/>
              </a:rPr>
              <a:t>index </a:t>
            </a:r>
            <a:r>
              <a:rPr sz="2950" spc="25" dirty="0">
                <a:latin typeface="RobotoRegular"/>
                <a:cs typeface="RobotoRegular"/>
              </a:rPr>
              <a:t>and middle </a:t>
            </a:r>
            <a:r>
              <a:rPr sz="2950" dirty="0">
                <a:latin typeface="RobotoRegular"/>
                <a:cs typeface="RobotoRegular"/>
              </a:rPr>
              <a:t>ﬁngers under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15" dirty="0">
                <a:latin typeface="RobotoRegular"/>
                <a:cs typeface="RobotoRegular"/>
              </a:rPr>
              <a:t>testis </a:t>
            </a:r>
            <a:r>
              <a:rPr sz="2950" spc="25" dirty="0">
                <a:latin typeface="RobotoRegular"/>
                <a:cs typeface="RobotoRegular"/>
              </a:rPr>
              <a:t>and  thumb </a:t>
            </a:r>
            <a:r>
              <a:rPr sz="2950" spc="-10" dirty="0">
                <a:latin typeface="RobotoRegular"/>
                <a:cs typeface="RobotoRegular"/>
              </a:rPr>
              <a:t>on </a:t>
            </a:r>
            <a:r>
              <a:rPr sz="2950" spc="-5" dirty="0">
                <a:latin typeface="RobotoRegular"/>
                <a:cs typeface="RobotoRegular"/>
              </a:rPr>
              <a:t>top, </a:t>
            </a:r>
            <a:r>
              <a:rPr sz="2950" dirty="0">
                <a:latin typeface="RobotoRegular"/>
                <a:cs typeface="RobotoRegular"/>
              </a:rPr>
              <a:t>roll </a:t>
            </a:r>
            <a:r>
              <a:rPr sz="2950" spc="20" dirty="0">
                <a:latin typeface="RobotoRegular"/>
                <a:cs typeface="RobotoRegular"/>
              </a:rPr>
              <a:t>the </a:t>
            </a:r>
            <a:r>
              <a:rPr sz="2950" spc="15" dirty="0">
                <a:latin typeface="RobotoRegular"/>
                <a:cs typeface="RobotoRegular"/>
              </a:rPr>
              <a:t>testis </a:t>
            </a:r>
            <a:r>
              <a:rPr sz="2950" spc="10" dirty="0">
                <a:latin typeface="RobotoRegular"/>
                <a:cs typeface="RobotoRegular"/>
              </a:rPr>
              <a:t>gently </a:t>
            </a:r>
            <a:r>
              <a:rPr sz="2950" spc="30" dirty="0">
                <a:latin typeface="RobotoRegular"/>
                <a:cs typeface="RobotoRegular"/>
              </a:rPr>
              <a:t>in </a:t>
            </a:r>
            <a:r>
              <a:rPr sz="2950" spc="10" dirty="0">
                <a:latin typeface="RobotoRegular"/>
                <a:cs typeface="RobotoRegular"/>
              </a:rPr>
              <a:t>a </a:t>
            </a:r>
            <a:r>
              <a:rPr sz="2950" spc="5" dirty="0">
                <a:latin typeface="RobotoRegular"/>
                <a:cs typeface="RobotoRegular"/>
              </a:rPr>
              <a:t>horizontal</a:t>
            </a:r>
            <a:r>
              <a:rPr sz="2950" spc="430" dirty="0">
                <a:latin typeface="RobotoRegular"/>
                <a:cs typeface="RobotoRegular"/>
              </a:rPr>
              <a:t> </a:t>
            </a:r>
            <a:r>
              <a:rPr sz="2950" spc="25" dirty="0">
                <a:latin typeface="RobotoRegular"/>
                <a:cs typeface="RobotoRegular"/>
              </a:rPr>
              <a:t>plane</a:t>
            </a:r>
            <a:endParaRPr sz="29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2026" y="6877501"/>
            <a:ext cx="5330825" cy="4787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spc="-5" dirty="0">
                <a:latin typeface="RobotoRegular"/>
                <a:cs typeface="RobotoRegular"/>
              </a:rPr>
              <a:t>b</a:t>
            </a:r>
            <a:r>
              <a:rPr sz="2950" spc="-25" dirty="0">
                <a:latin typeface="RobotoRegular"/>
                <a:cs typeface="RobotoRegular"/>
              </a:rPr>
              <a:t>e</a:t>
            </a:r>
            <a:r>
              <a:rPr sz="2950" spc="20" dirty="0">
                <a:latin typeface="RobotoRegular"/>
                <a:cs typeface="RobotoRegular"/>
              </a:rPr>
              <a:t>t</a:t>
            </a:r>
            <a:r>
              <a:rPr sz="2950" spc="-20" dirty="0">
                <a:latin typeface="RobotoRegular"/>
                <a:cs typeface="RobotoRegular"/>
              </a:rPr>
              <a:t>w</a:t>
            </a:r>
            <a:r>
              <a:rPr sz="2950" spc="-25" dirty="0">
                <a:latin typeface="RobotoRegular"/>
                <a:cs typeface="RobotoRegular"/>
              </a:rPr>
              <a:t>ee</a:t>
            </a:r>
            <a:r>
              <a:rPr sz="2950" spc="15" dirty="0">
                <a:latin typeface="RobotoRegular"/>
                <a:cs typeface="RobotoRegular"/>
              </a:rPr>
              <a:t>n</a:t>
            </a:r>
            <a:r>
              <a:rPr sz="2950" spc="50" dirty="0">
                <a:latin typeface="RobotoRegular"/>
                <a:cs typeface="RobotoRegular"/>
              </a:rPr>
              <a:t> </a:t>
            </a:r>
            <a:r>
              <a:rPr sz="2950" spc="20" dirty="0">
                <a:latin typeface="RobotoRegular"/>
                <a:cs typeface="RobotoRegular"/>
              </a:rPr>
              <a:t>th</a:t>
            </a:r>
            <a:r>
              <a:rPr sz="2950" spc="10" dirty="0">
                <a:latin typeface="RobotoRegular"/>
                <a:cs typeface="RobotoRegular"/>
              </a:rPr>
              <a:t>e</a:t>
            </a:r>
            <a:r>
              <a:rPr sz="2950" spc="5" dirty="0">
                <a:latin typeface="RobotoRegular"/>
                <a:cs typeface="RobotoRegular"/>
              </a:rPr>
              <a:t> </a:t>
            </a:r>
            <a:r>
              <a:rPr sz="2950" spc="20" dirty="0">
                <a:latin typeface="RobotoRegular"/>
                <a:cs typeface="RobotoRegular"/>
              </a:rPr>
              <a:t>thu</a:t>
            </a:r>
            <a:r>
              <a:rPr sz="2950" spc="55" dirty="0">
                <a:latin typeface="RobotoRegular"/>
                <a:cs typeface="RobotoRegular"/>
              </a:rPr>
              <a:t>m</a:t>
            </a:r>
            <a:r>
              <a:rPr sz="2950" spc="15" dirty="0">
                <a:latin typeface="RobotoRegular"/>
                <a:cs typeface="RobotoRegular"/>
              </a:rPr>
              <a:t>b</a:t>
            </a:r>
            <a:r>
              <a:rPr sz="2950" spc="20" dirty="0">
                <a:latin typeface="RobotoRegular"/>
                <a:cs typeface="RobotoRegular"/>
              </a:rPr>
              <a:t> </a:t>
            </a:r>
            <a:r>
              <a:rPr sz="2950" spc="40" dirty="0">
                <a:latin typeface="RobotoRegular"/>
                <a:cs typeface="RobotoRegular"/>
              </a:rPr>
              <a:t>a</a:t>
            </a:r>
            <a:r>
              <a:rPr sz="2950" spc="20" dirty="0">
                <a:latin typeface="RobotoRegular"/>
                <a:cs typeface="RobotoRegular"/>
              </a:rPr>
              <a:t>n</a:t>
            </a:r>
            <a:r>
              <a:rPr sz="2950" spc="-590" dirty="0">
                <a:latin typeface="RobotoRegular"/>
                <a:cs typeface="RobotoRegular"/>
              </a:rPr>
              <a:t>d</a:t>
            </a:r>
            <a:r>
              <a:rPr sz="1950" spc="-67" baseline="2136" dirty="0">
                <a:solidFill>
                  <a:srgbClr val="888888"/>
                </a:solidFill>
                <a:latin typeface="RobotoRegular"/>
                <a:cs typeface="RobotoRegular"/>
              </a:rPr>
              <a:t>B</a:t>
            </a:r>
            <a:r>
              <a:rPr sz="1950" spc="-487" baseline="2136" dirty="0">
                <a:solidFill>
                  <a:srgbClr val="888888"/>
                </a:solidFill>
                <a:latin typeface="RobotoRegular"/>
                <a:cs typeface="RobotoRegular"/>
              </a:rPr>
              <a:t>O</a:t>
            </a:r>
            <a:r>
              <a:rPr sz="2950" spc="-1330" dirty="0">
                <a:latin typeface="RobotoRegular"/>
                <a:cs typeface="RobotoRegular"/>
              </a:rPr>
              <a:t>ﬁ</a:t>
            </a:r>
            <a:r>
              <a:rPr sz="1950" spc="89" baseline="2136" dirty="0">
                <a:solidFill>
                  <a:srgbClr val="888888"/>
                </a:solidFill>
                <a:latin typeface="RobotoRegular"/>
                <a:cs typeface="RobotoRegular"/>
              </a:rPr>
              <a:t>N</a:t>
            </a:r>
            <a:r>
              <a:rPr sz="1950" spc="-869" baseline="2136" dirty="0">
                <a:solidFill>
                  <a:srgbClr val="888888"/>
                </a:solidFill>
                <a:latin typeface="RobotoRegular"/>
                <a:cs typeface="RobotoRegular"/>
              </a:rPr>
              <a:t>N</a:t>
            </a:r>
            <a:r>
              <a:rPr sz="2950" spc="-990" dirty="0">
                <a:latin typeface="RobotoRegular"/>
                <a:cs typeface="RobotoRegular"/>
              </a:rPr>
              <a:t>n</a:t>
            </a:r>
            <a:r>
              <a:rPr sz="1950" spc="-37" baseline="2136" dirty="0">
                <a:solidFill>
                  <a:srgbClr val="888888"/>
                </a:solidFill>
                <a:latin typeface="RobotoRegular"/>
                <a:cs typeface="RobotoRegular"/>
              </a:rPr>
              <a:t>I</a:t>
            </a:r>
            <a:r>
              <a:rPr sz="1950" spc="-89" baseline="2136" dirty="0">
                <a:solidFill>
                  <a:srgbClr val="888888"/>
                </a:solidFill>
                <a:latin typeface="RobotoRegular"/>
                <a:cs typeface="RobotoRegular"/>
              </a:rPr>
              <a:t>E</a:t>
            </a:r>
            <a:r>
              <a:rPr sz="2950" spc="-1240" dirty="0">
                <a:latin typeface="RobotoRegular"/>
                <a:cs typeface="RobotoRegular"/>
              </a:rPr>
              <a:t>g</a:t>
            </a:r>
            <a:r>
              <a:rPr sz="1950" spc="-22" baseline="2136" dirty="0">
                <a:solidFill>
                  <a:srgbClr val="888888"/>
                </a:solidFill>
                <a:latin typeface="RobotoRegular"/>
                <a:cs typeface="RobotoRegular"/>
              </a:rPr>
              <a:t>.</a:t>
            </a:r>
            <a:r>
              <a:rPr sz="1950" spc="-359" baseline="2136" dirty="0">
                <a:solidFill>
                  <a:srgbClr val="888888"/>
                </a:solidFill>
                <a:latin typeface="RobotoRegular"/>
                <a:cs typeface="RobotoRegular"/>
              </a:rPr>
              <a:t>M</a:t>
            </a:r>
            <a:r>
              <a:rPr sz="2950" spc="-1370" dirty="0">
                <a:latin typeface="RobotoRegular"/>
                <a:cs typeface="RobotoRegular"/>
              </a:rPr>
              <a:t>e</a:t>
            </a:r>
            <a:r>
              <a:rPr sz="1950" spc="-22" baseline="2136" dirty="0">
                <a:solidFill>
                  <a:srgbClr val="888888"/>
                </a:solidFill>
                <a:latin typeface="RobotoRegular"/>
                <a:cs typeface="RobotoRegular"/>
              </a:rPr>
              <a:t>.</a:t>
            </a:r>
            <a:r>
              <a:rPr sz="1950" spc="15" baseline="2136" dirty="0">
                <a:solidFill>
                  <a:srgbClr val="888888"/>
                </a:solidFill>
                <a:latin typeface="RobotoRegular"/>
                <a:cs typeface="RobotoRegular"/>
              </a:rPr>
              <a:t>C</a:t>
            </a:r>
            <a:r>
              <a:rPr sz="1950" spc="-254" baseline="2136" dirty="0">
                <a:solidFill>
                  <a:srgbClr val="888888"/>
                </a:solidFill>
                <a:latin typeface="RobotoRegular"/>
                <a:cs typeface="RobotoRegular"/>
              </a:rPr>
              <a:t> </a:t>
            </a:r>
            <a:r>
              <a:rPr sz="2950" spc="-15" dirty="0">
                <a:latin typeface="RobotoRegular"/>
                <a:cs typeface="RobotoRegular"/>
              </a:rPr>
              <a:t>r</a:t>
            </a:r>
            <a:r>
              <a:rPr sz="2950" spc="15" dirty="0">
                <a:latin typeface="RobotoRegular"/>
                <a:cs typeface="RobotoRegular"/>
              </a:rPr>
              <a:t>s</a:t>
            </a:r>
            <a:r>
              <a:rPr sz="2950" spc="5" dirty="0">
                <a:latin typeface="RobotoRegular"/>
                <a:cs typeface="RobotoRegular"/>
              </a:rPr>
              <a:t>.</a:t>
            </a:r>
            <a:endParaRPr sz="295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79561" y="7080264"/>
            <a:ext cx="316230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35" dirty="0">
                <a:solidFill>
                  <a:srgbClr val="888888"/>
                </a:solidFill>
                <a:latin typeface="RobotoRegular"/>
                <a:cs typeface="RobotoRegular"/>
              </a:rPr>
              <a:t>27</a:t>
            </a:r>
            <a:r>
              <a:rPr sz="1300" spc="10" dirty="0">
                <a:solidFill>
                  <a:srgbClr val="888888"/>
                </a:solidFill>
                <a:latin typeface="RobotoRegular"/>
                <a:cs typeface="RobotoRegular"/>
              </a:rPr>
              <a:t>7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86" y="0"/>
            <a:ext cx="9832340" cy="707263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06070" marR="1046480" indent="-294005">
              <a:lnSpc>
                <a:spcPts val="3310"/>
              </a:lnSpc>
              <a:spcBef>
                <a:spcPts val="535"/>
              </a:spcBef>
              <a:buClr>
                <a:srgbClr val="36AECE"/>
              </a:buClr>
              <a:buChar char="•"/>
              <a:tabLst>
                <a:tab pos="306070" algn="l"/>
                <a:tab pos="306705" algn="l"/>
              </a:tabLst>
            </a:pPr>
            <a:r>
              <a:rPr sz="3050" spc="10" dirty="0">
                <a:latin typeface="RobotoRegular"/>
                <a:cs typeface="RobotoRegular"/>
              </a:rPr>
              <a:t>Feel </a:t>
            </a: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spc="30" dirty="0">
                <a:latin typeface="RobotoRegular"/>
                <a:cs typeface="RobotoRegular"/>
              </a:rPr>
              <a:t>evidence </a:t>
            </a:r>
            <a:r>
              <a:rPr sz="3050" spc="15" dirty="0">
                <a:latin typeface="RobotoRegular"/>
                <a:cs typeface="RobotoRegular"/>
              </a:rPr>
              <a:t>of a small </a:t>
            </a:r>
            <a:r>
              <a:rPr sz="3050" spc="20" dirty="0">
                <a:latin typeface="RobotoRegular"/>
                <a:cs typeface="RobotoRegular"/>
              </a:rPr>
              <a:t>lump </a:t>
            </a:r>
            <a:r>
              <a:rPr sz="3050" spc="15" dirty="0">
                <a:latin typeface="RobotoRegular"/>
                <a:cs typeface="RobotoRegular"/>
              </a:rPr>
              <a:t>or </a:t>
            </a:r>
            <a:r>
              <a:rPr sz="3050" spc="-5" dirty="0">
                <a:latin typeface="RobotoRegular"/>
                <a:cs typeface="RobotoRegular"/>
              </a:rPr>
              <a:t>abnormality.  </a:t>
            </a:r>
            <a:r>
              <a:rPr sz="3050" spc="15" dirty="0">
                <a:latin typeface="RobotoRegular"/>
                <a:cs typeface="RobotoRegular"/>
              </a:rPr>
              <a:t>Palpate </a:t>
            </a:r>
            <a:r>
              <a:rPr sz="3050" dirty="0">
                <a:latin typeface="RobotoRegular"/>
                <a:cs typeface="RobotoRegular"/>
              </a:rPr>
              <a:t>upward </a:t>
            </a:r>
            <a:r>
              <a:rPr sz="3050" spc="5" dirty="0">
                <a:latin typeface="RobotoRegular"/>
                <a:cs typeface="RobotoRegular"/>
              </a:rPr>
              <a:t>along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110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testes.</a:t>
            </a:r>
            <a:endParaRPr sz="3050">
              <a:latin typeface="RobotoRegular"/>
              <a:cs typeface="RobotoRegular"/>
            </a:endParaRPr>
          </a:p>
          <a:p>
            <a:pPr marL="306070" marR="23495" indent="-294005">
              <a:lnSpc>
                <a:spcPts val="3310"/>
              </a:lnSpc>
              <a:spcBef>
                <a:spcPts val="1095"/>
              </a:spcBef>
              <a:buClr>
                <a:srgbClr val="36AECE"/>
              </a:buClr>
              <a:buChar char="•"/>
              <a:tabLst>
                <a:tab pos="306070" algn="l"/>
                <a:tab pos="306705" algn="l"/>
              </a:tabLst>
            </a:pPr>
            <a:r>
              <a:rPr sz="3050" spc="10" dirty="0">
                <a:latin typeface="RobotoRegular"/>
                <a:cs typeface="RobotoRegular"/>
              </a:rPr>
              <a:t>Locate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15" dirty="0">
                <a:latin typeface="RobotoRegular"/>
                <a:cs typeface="RobotoRegular"/>
              </a:rPr>
              <a:t>palpate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30" dirty="0">
                <a:latin typeface="RobotoRegular"/>
                <a:cs typeface="RobotoRegular"/>
              </a:rPr>
              <a:t>epididymis </a:t>
            </a:r>
            <a:r>
              <a:rPr sz="3050" spc="35" dirty="0">
                <a:latin typeface="RobotoRegular"/>
                <a:cs typeface="RobotoRegular"/>
              </a:rPr>
              <a:t>(a </a:t>
            </a:r>
            <a:r>
              <a:rPr sz="3050" spc="10" dirty="0">
                <a:latin typeface="RobotoRegular"/>
                <a:cs typeface="RobotoRegular"/>
              </a:rPr>
              <a:t>cord </a:t>
            </a:r>
            <a:r>
              <a:rPr sz="3050" spc="15" dirty="0">
                <a:latin typeface="RobotoRegular"/>
                <a:cs typeface="RobotoRegular"/>
              </a:rPr>
              <a:t>like  </a:t>
            </a:r>
            <a:r>
              <a:rPr sz="3050" spc="-15" dirty="0">
                <a:latin typeface="RobotoRegular"/>
                <a:cs typeface="RobotoRegular"/>
              </a:rPr>
              <a:t>structure </a:t>
            </a:r>
            <a:r>
              <a:rPr sz="3050" spc="20" dirty="0">
                <a:latin typeface="RobotoRegular"/>
                <a:cs typeface="RobotoRegular"/>
              </a:rPr>
              <a:t>on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top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25" dirty="0">
                <a:latin typeface="RobotoRegular"/>
                <a:cs typeface="RobotoRegular"/>
              </a:rPr>
              <a:t>back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5" dirty="0">
                <a:latin typeface="RobotoRegular"/>
                <a:cs typeface="RobotoRegular"/>
              </a:rPr>
              <a:t>testicle </a:t>
            </a:r>
            <a:r>
              <a:rPr sz="3050" spc="-10" dirty="0">
                <a:latin typeface="RobotoRegular"/>
                <a:cs typeface="RobotoRegular"/>
              </a:rPr>
              <a:t>that </a:t>
            </a:r>
            <a:r>
              <a:rPr sz="3050" spc="-5" dirty="0">
                <a:latin typeface="RobotoRegular"/>
                <a:cs typeface="RobotoRegular"/>
              </a:rPr>
              <a:t>stores  </a:t>
            </a:r>
            <a:r>
              <a:rPr sz="3050" spc="-10" dirty="0">
                <a:latin typeface="RobotoRegular"/>
                <a:cs typeface="RobotoRegular"/>
              </a:rPr>
              <a:t>and transports</a:t>
            </a:r>
            <a:r>
              <a:rPr sz="3050" spc="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sperm)</a:t>
            </a:r>
            <a:endParaRPr sz="3050">
              <a:latin typeface="RobotoRegular"/>
              <a:cs typeface="RobotoRegular"/>
            </a:endParaRPr>
          </a:p>
          <a:p>
            <a:pPr marL="306070" marR="5080" indent="-294005">
              <a:lnSpc>
                <a:spcPts val="3310"/>
              </a:lnSpc>
              <a:spcBef>
                <a:spcPts val="1085"/>
              </a:spcBef>
              <a:buClr>
                <a:srgbClr val="36AECE"/>
              </a:buClr>
              <a:buChar char="•"/>
              <a:tabLst>
                <a:tab pos="306070" algn="l"/>
                <a:tab pos="306705" algn="l"/>
              </a:tabLst>
            </a:pPr>
            <a:r>
              <a:rPr sz="3050" spc="15" dirty="0">
                <a:latin typeface="RobotoRegular"/>
                <a:cs typeface="RobotoRegular"/>
              </a:rPr>
              <a:t>Repeat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5" dirty="0">
                <a:latin typeface="RobotoRegular"/>
                <a:cs typeface="RobotoRegular"/>
              </a:rPr>
              <a:t>examination </a:t>
            </a: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other </a:t>
            </a:r>
            <a:r>
              <a:rPr sz="3050" dirty="0">
                <a:latin typeface="RobotoRegular"/>
                <a:cs typeface="RobotoRegular"/>
              </a:rPr>
              <a:t>testis. </a:t>
            </a:r>
            <a:r>
              <a:rPr sz="3050" spc="30" dirty="0">
                <a:latin typeface="RobotoRegular"/>
                <a:cs typeface="RobotoRegular"/>
              </a:rPr>
              <a:t>It </a:t>
            </a:r>
            <a:r>
              <a:rPr sz="3050" spc="20" dirty="0">
                <a:latin typeface="RobotoRegular"/>
                <a:cs typeface="RobotoRegular"/>
              </a:rPr>
              <a:t>is</a:t>
            </a:r>
            <a:r>
              <a:rPr sz="3050" spc="-180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normal 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5" dirty="0">
                <a:latin typeface="RobotoRegular"/>
                <a:cs typeface="RobotoRegular"/>
              </a:rPr>
              <a:t>ﬁnd </a:t>
            </a:r>
            <a:r>
              <a:rPr sz="3050" dirty="0">
                <a:latin typeface="RobotoRegular"/>
                <a:cs typeface="RobotoRegular"/>
              </a:rPr>
              <a:t>one </a:t>
            </a:r>
            <a:r>
              <a:rPr sz="3050" spc="5" dirty="0">
                <a:latin typeface="RobotoRegular"/>
                <a:cs typeface="RobotoRegular"/>
              </a:rPr>
              <a:t>testis </a:t>
            </a:r>
            <a:r>
              <a:rPr sz="3050" spc="10" dirty="0">
                <a:latin typeface="RobotoRegular"/>
                <a:cs typeface="RobotoRegular"/>
              </a:rPr>
              <a:t>slightly larger </a:t>
            </a:r>
            <a:r>
              <a:rPr sz="3050" spc="-10" dirty="0">
                <a:latin typeface="RobotoRegular"/>
                <a:cs typeface="RobotoRegular"/>
              </a:rPr>
              <a:t>than the</a:t>
            </a:r>
            <a:r>
              <a:rPr sz="3050" spc="-55" dirty="0">
                <a:latin typeface="RobotoRegular"/>
                <a:cs typeface="RobotoRegular"/>
              </a:rPr>
              <a:t> </a:t>
            </a:r>
            <a:r>
              <a:rPr sz="3050" spc="-40" dirty="0">
                <a:latin typeface="RobotoRegular"/>
                <a:cs typeface="RobotoRegular"/>
              </a:rPr>
              <a:t>other.</a:t>
            </a:r>
            <a:endParaRPr sz="3050">
              <a:latin typeface="RobotoRegular"/>
              <a:cs typeface="RobotoRegular"/>
            </a:endParaRPr>
          </a:p>
          <a:p>
            <a:pPr marL="12700" marR="682625">
              <a:lnSpc>
                <a:spcPts val="4410"/>
              </a:lnSpc>
              <a:spcBef>
                <a:spcPts val="215"/>
              </a:spcBef>
              <a:buClr>
                <a:srgbClr val="36AECE"/>
              </a:buClr>
              <a:buChar char="•"/>
              <a:tabLst>
                <a:tab pos="306070" algn="l"/>
                <a:tab pos="306705" algn="l"/>
              </a:tabLst>
            </a:pPr>
            <a:r>
              <a:rPr sz="3050" spc="5" dirty="0">
                <a:latin typeface="RobotoRegular"/>
                <a:cs typeface="RobotoRegular"/>
              </a:rPr>
              <a:t>CT scan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30" dirty="0">
                <a:latin typeface="RobotoRegular"/>
                <a:cs typeface="RobotoRegular"/>
              </a:rPr>
              <a:t>abdomen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35" dirty="0">
                <a:latin typeface="RobotoRegular"/>
                <a:cs typeface="RobotoRegular"/>
              </a:rPr>
              <a:t>pelvis </a:t>
            </a: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dirty="0">
                <a:latin typeface="RobotoRegular"/>
                <a:cs typeface="RobotoRegular"/>
              </a:rPr>
              <a:t>metastasis. </a:t>
            </a:r>
            <a:r>
              <a:rPr sz="305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3050" u="heavy" spc="3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medical </a:t>
            </a:r>
            <a:r>
              <a:rPr sz="3050" u="heavy" spc="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management: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3050" spc="30" dirty="0">
                <a:latin typeface="RobotoRegular"/>
                <a:cs typeface="RobotoRegular"/>
              </a:rPr>
              <a:t>Is </a:t>
            </a:r>
            <a:r>
              <a:rPr sz="3050" spc="10" dirty="0">
                <a:latin typeface="RobotoRegular"/>
                <a:cs typeface="RobotoRegular"/>
              </a:rPr>
              <a:t>highly </a:t>
            </a:r>
            <a:r>
              <a:rPr sz="3050" spc="5" dirty="0">
                <a:latin typeface="RobotoRegular"/>
                <a:cs typeface="RobotoRegular"/>
              </a:rPr>
              <a:t>responsive to</a:t>
            </a:r>
            <a:r>
              <a:rPr sz="3050" spc="-5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treatment.</a:t>
            </a:r>
            <a:endParaRPr sz="3050">
              <a:latin typeface="RobotoRegular"/>
              <a:cs typeface="RobotoRegular"/>
            </a:endParaRPr>
          </a:p>
          <a:p>
            <a:pPr marL="572135" marR="1226820" indent="-560070">
              <a:lnSpc>
                <a:spcPts val="3310"/>
              </a:lnSpc>
              <a:spcBef>
                <a:spcPts val="1145"/>
              </a:spcBef>
              <a:buClr>
                <a:srgbClr val="36AECE"/>
              </a:buClr>
              <a:buAutoNum type="arabicPeriod"/>
              <a:tabLst>
                <a:tab pos="572135" algn="l"/>
                <a:tab pos="572770" algn="l"/>
              </a:tabLst>
            </a:pPr>
            <a:r>
              <a:rPr sz="3050" spc="-5" dirty="0">
                <a:latin typeface="RobotoRegular"/>
                <a:cs typeface="RobotoRegular"/>
              </a:rPr>
              <a:t>Testis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25" dirty="0">
                <a:latin typeface="RobotoRegular"/>
                <a:cs typeface="RobotoRegular"/>
              </a:rPr>
              <a:t>removed </a:t>
            </a:r>
            <a:r>
              <a:rPr sz="3050" spc="30" dirty="0">
                <a:latin typeface="RobotoRegular"/>
                <a:cs typeface="RobotoRegular"/>
              </a:rPr>
              <a:t>by </a:t>
            </a:r>
            <a:r>
              <a:rPr sz="3050" spc="20" dirty="0">
                <a:latin typeface="RobotoRegular"/>
                <a:cs typeface="RobotoRegular"/>
              </a:rPr>
              <a:t>orchidectomy </a:t>
            </a:r>
            <a:r>
              <a:rPr sz="3050" spc="-5" dirty="0">
                <a:latin typeface="RobotoRegular"/>
                <a:cs typeface="RobotoRegular"/>
              </a:rPr>
              <a:t>through</a:t>
            </a:r>
            <a:r>
              <a:rPr sz="3050" spc="-18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an  </a:t>
            </a:r>
            <a:r>
              <a:rPr sz="3050" dirty="0">
                <a:latin typeface="RobotoRegular"/>
                <a:cs typeface="RobotoRegular"/>
              </a:rPr>
              <a:t>inguinal </a:t>
            </a:r>
            <a:r>
              <a:rPr sz="3050" spc="5" dirty="0">
                <a:latin typeface="RobotoRegular"/>
                <a:cs typeface="RobotoRegular"/>
              </a:rPr>
              <a:t>incision. </a:t>
            </a:r>
            <a:r>
              <a:rPr sz="3050" spc="20" dirty="0">
                <a:latin typeface="RobotoRegular"/>
                <a:cs typeface="RobotoRegular"/>
              </a:rPr>
              <a:t>A </a:t>
            </a:r>
            <a:r>
              <a:rPr sz="3050" dirty="0">
                <a:latin typeface="RobotoRegular"/>
                <a:cs typeface="RobotoRegular"/>
              </a:rPr>
              <a:t>prosthesis </a:t>
            </a:r>
            <a:r>
              <a:rPr sz="3050" spc="20" dirty="0">
                <a:latin typeface="RobotoRegular"/>
                <a:cs typeface="RobotoRegular"/>
              </a:rPr>
              <a:t>can </a:t>
            </a:r>
            <a:r>
              <a:rPr sz="3050" spc="35" dirty="0">
                <a:latin typeface="RobotoRegular"/>
                <a:cs typeface="RobotoRegular"/>
              </a:rPr>
              <a:t>be</a:t>
            </a:r>
            <a:r>
              <a:rPr sz="3050" spc="-12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inserted.</a:t>
            </a:r>
            <a:endParaRPr sz="3050">
              <a:latin typeface="RobotoRegular"/>
              <a:cs typeface="RobotoRegular"/>
            </a:endParaRPr>
          </a:p>
          <a:p>
            <a:pPr marL="572135" indent="-560070">
              <a:lnSpc>
                <a:spcPct val="100000"/>
              </a:lnSpc>
              <a:spcBef>
                <a:spcPts val="695"/>
              </a:spcBef>
              <a:buClr>
                <a:srgbClr val="36AECE"/>
              </a:buClr>
              <a:buAutoNum type="arabicPeriod"/>
              <a:tabLst>
                <a:tab pos="572135" algn="l"/>
                <a:tab pos="572770" algn="l"/>
              </a:tabLst>
            </a:pPr>
            <a:r>
              <a:rPr sz="3050" spc="10" dirty="0">
                <a:latin typeface="RobotoRegular"/>
                <a:cs typeface="RobotoRegular"/>
              </a:rPr>
              <a:t>Radiation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30" dirty="0">
                <a:latin typeface="RobotoRegular"/>
                <a:cs typeface="RobotoRegular"/>
              </a:rPr>
              <a:t>lymph</a:t>
            </a:r>
            <a:r>
              <a:rPr sz="3050" spc="-5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nodes</a:t>
            </a:r>
            <a:endParaRPr sz="3050">
              <a:latin typeface="RobotoRegular"/>
              <a:cs typeface="RobotoRegular"/>
            </a:endParaRPr>
          </a:p>
          <a:p>
            <a:pPr marL="572135" indent="-560070">
              <a:lnSpc>
                <a:spcPct val="100000"/>
              </a:lnSpc>
              <a:spcBef>
                <a:spcPts val="745"/>
              </a:spcBef>
              <a:buClr>
                <a:srgbClr val="36AECE"/>
              </a:buClr>
              <a:buAutoNum type="arabicPeriod"/>
              <a:tabLst>
                <a:tab pos="572135" algn="l"/>
                <a:tab pos="572770" algn="l"/>
              </a:tabLst>
            </a:pPr>
            <a:r>
              <a:rPr sz="3050" spc="-10" dirty="0">
                <a:latin typeface="RobotoRegular"/>
                <a:cs typeface="RobotoRegular"/>
              </a:rPr>
              <a:t>Chemotherapy.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39426" y="7092399"/>
            <a:ext cx="1002665" cy="2222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spc="5" dirty="0">
                <a:solidFill>
                  <a:srgbClr val="888888"/>
                </a:solidFill>
                <a:latin typeface="RobotoRegular"/>
                <a:cs typeface="RobotoRegular"/>
              </a:rPr>
              <a:t>BONNIE</a:t>
            </a:r>
            <a:r>
              <a:rPr sz="1300" spc="-20" dirty="0">
                <a:solidFill>
                  <a:srgbClr val="888888"/>
                </a:solidFill>
                <a:latin typeface="RobotoRegular"/>
                <a:cs typeface="RobotoRegular"/>
              </a:rPr>
              <a:t> 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.M.C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279</a:t>
            </a:fld>
            <a:endParaRPr spc="1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770" y="512337"/>
            <a:ext cx="220027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50" spc="-155" dirty="0"/>
              <a:t>PA</a:t>
            </a:r>
            <a:r>
              <a:rPr sz="7275" spc="-232" baseline="-17182" dirty="0"/>
              <a:t>.</a:t>
            </a:r>
            <a:r>
              <a:rPr sz="3050" spc="-155" dirty="0"/>
              <a:t>LPATION: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344170" y="1206416"/>
            <a:ext cx="8867775" cy="352425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64160" indent="-252095" algn="just">
              <a:lnSpc>
                <a:spcPct val="100000"/>
              </a:lnSpc>
              <a:spcBef>
                <a:spcPts val="840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The </a:t>
            </a:r>
            <a:r>
              <a:rPr sz="3050" spc="-5" dirty="0">
                <a:latin typeface="RobotoRegular"/>
                <a:cs typeface="RobotoRegular"/>
              </a:rPr>
              <a:t>ﬂanks </a:t>
            </a: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spc="-10" dirty="0">
                <a:latin typeface="RobotoRegular"/>
                <a:cs typeface="RobotoRegular"/>
              </a:rPr>
              <a:t>any </a:t>
            </a:r>
            <a:r>
              <a:rPr sz="3050" spc="25" dirty="0">
                <a:latin typeface="RobotoRegular"/>
                <a:cs typeface="RobotoRegular"/>
              </a:rPr>
              <a:t>palpable</a:t>
            </a:r>
            <a:r>
              <a:rPr sz="3050" spc="-50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mass.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 algn="just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The kidneys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-5" dirty="0">
                <a:latin typeface="RobotoRegular"/>
                <a:cs typeface="RobotoRegular"/>
              </a:rPr>
              <a:t>not </a:t>
            </a:r>
            <a:r>
              <a:rPr sz="3050" spc="10" dirty="0">
                <a:latin typeface="RobotoRegular"/>
                <a:cs typeface="RobotoRegular"/>
              </a:rPr>
              <a:t>normally </a:t>
            </a:r>
            <a:r>
              <a:rPr sz="3050" spc="25" dirty="0">
                <a:latin typeface="RobotoRegular"/>
                <a:cs typeface="RobotoRegular"/>
              </a:rPr>
              <a:t>palpable, </a:t>
            </a:r>
            <a:r>
              <a:rPr sz="3050" dirty="0">
                <a:latin typeface="RobotoRegular"/>
                <a:cs typeface="RobotoRegular"/>
              </a:rPr>
              <a:t>though </a:t>
            </a:r>
            <a:r>
              <a:rPr sz="3050" spc="-10" dirty="0">
                <a:latin typeface="RobotoRegular"/>
                <a:cs typeface="RobotoRegular"/>
              </a:rPr>
              <a:t>the  </a:t>
            </a:r>
            <a:r>
              <a:rPr sz="3050" spc="5" dirty="0">
                <a:latin typeface="RobotoRegular"/>
                <a:cs typeface="RobotoRegular"/>
              </a:rPr>
              <a:t>smooth, </a:t>
            </a:r>
            <a:r>
              <a:rPr sz="3050" spc="-15" dirty="0">
                <a:latin typeface="RobotoRegular"/>
                <a:cs typeface="RobotoRegular"/>
              </a:rPr>
              <a:t>round </a:t>
            </a:r>
            <a:r>
              <a:rPr sz="3050" spc="20" dirty="0">
                <a:latin typeface="RobotoRegular"/>
                <a:cs typeface="RobotoRegular"/>
              </a:rPr>
              <a:t>lower </a:t>
            </a:r>
            <a:r>
              <a:rPr sz="3050" spc="30" dirty="0">
                <a:latin typeface="RobotoRegular"/>
                <a:cs typeface="RobotoRegular"/>
              </a:rPr>
              <a:t>pole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kidney </a:t>
            </a:r>
            <a:r>
              <a:rPr sz="3050" spc="20" dirty="0">
                <a:latin typeface="RobotoRegular"/>
                <a:cs typeface="RobotoRegular"/>
              </a:rPr>
              <a:t>especially 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dirty="0">
                <a:latin typeface="RobotoRegular"/>
                <a:cs typeface="RobotoRegular"/>
              </a:rPr>
              <a:t>right </a:t>
            </a:r>
            <a:r>
              <a:rPr sz="3050" spc="25" dirty="0">
                <a:latin typeface="RobotoRegular"/>
                <a:cs typeface="RobotoRegular"/>
              </a:rPr>
              <a:t>may </a:t>
            </a:r>
            <a:r>
              <a:rPr sz="3050" spc="35" dirty="0">
                <a:latin typeface="RobotoRegular"/>
                <a:cs typeface="RobotoRegular"/>
              </a:rPr>
              <a:t>be </a:t>
            </a:r>
            <a:r>
              <a:rPr sz="3050" spc="15" dirty="0">
                <a:latin typeface="RobotoRegular"/>
                <a:cs typeface="RobotoRegular"/>
              </a:rPr>
              <a:t>palpated </a:t>
            </a:r>
            <a:r>
              <a:rPr sz="3050" spc="5" dirty="0">
                <a:latin typeface="RobotoRegular"/>
                <a:cs typeface="RobotoRegular"/>
              </a:rPr>
              <a:t>since </a:t>
            </a:r>
            <a:r>
              <a:rPr sz="3050" spc="10" dirty="0">
                <a:latin typeface="RobotoRegular"/>
                <a:cs typeface="RobotoRegular"/>
              </a:rPr>
              <a:t>its</a:t>
            </a:r>
            <a:r>
              <a:rPr sz="3050" spc="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lower</a:t>
            </a:r>
            <a:endParaRPr sz="30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RobotoRegular"/>
              <a:buChar char="•"/>
            </a:pPr>
            <a:endParaRPr sz="4550">
              <a:latin typeface="RobotoRegular"/>
              <a:cs typeface="RobotoRegular"/>
            </a:endParaRPr>
          </a:p>
          <a:p>
            <a:pPr marL="264160" marR="1348740" indent="-252095">
              <a:lnSpc>
                <a:spcPts val="3310"/>
              </a:lnSpc>
              <a:spcBef>
                <a:spcPts val="5"/>
              </a:spcBef>
              <a:buChar char="•"/>
              <a:tabLst>
                <a:tab pos="264795" algn="l"/>
              </a:tabLst>
            </a:pPr>
            <a:r>
              <a:rPr sz="3050" spc="25" dirty="0">
                <a:latin typeface="RobotoRegular"/>
                <a:cs typeface="RobotoRegular"/>
              </a:rPr>
              <a:t>Kidney </a:t>
            </a:r>
            <a:r>
              <a:rPr sz="3050" spc="5" dirty="0">
                <a:latin typeface="RobotoRegular"/>
                <a:cs typeface="RobotoRegular"/>
              </a:rPr>
              <a:t>dysfunction </a:t>
            </a:r>
            <a:r>
              <a:rPr sz="3050" spc="25" dirty="0">
                <a:latin typeface="RobotoRegular"/>
                <a:cs typeface="RobotoRegular"/>
              </a:rPr>
              <a:t>may </a:t>
            </a:r>
            <a:r>
              <a:rPr sz="3050" spc="15" dirty="0">
                <a:latin typeface="RobotoRegular"/>
                <a:cs typeface="RobotoRegular"/>
              </a:rPr>
              <a:t>produce </a:t>
            </a:r>
            <a:r>
              <a:rPr sz="3050" spc="20" dirty="0">
                <a:latin typeface="RobotoRegular"/>
                <a:cs typeface="RobotoRegular"/>
              </a:rPr>
              <a:t>pain</a:t>
            </a:r>
            <a:r>
              <a:rPr sz="3050" spc="-170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and  </a:t>
            </a:r>
            <a:r>
              <a:rPr sz="3050" dirty="0">
                <a:latin typeface="RobotoRegular"/>
                <a:cs typeface="RobotoRegular"/>
              </a:rPr>
              <a:t>tenderness at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costovertebral angle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86" y="0"/>
            <a:ext cx="9603740" cy="380365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3050" u="heavy" spc="-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Nursing</a:t>
            </a:r>
            <a:r>
              <a:rPr sz="3050" u="heavy" spc="4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3050" u="heavy" spc="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management: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264795" algn="l"/>
              </a:tabLst>
            </a:pPr>
            <a:r>
              <a:rPr sz="3050" spc="-10" dirty="0">
                <a:latin typeface="RobotoRegular"/>
                <a:cs typeface="RobotoRegular"/>
              </a:rPr>
              <a:t>Assess the </a:t>
            </a:r>
            <a:r>
              <a:rPr sz="3050" spc="5" dirty="0">
                <a:latin typeface="RobotoRegular"/>
                <a:cs typeface="RobotoRegular"/>
              </a:rPr>
              <a:t>patients physical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15" dirty="0">
                <a:latin typeface="RobotoRegular"/>
                <a:cs typeface="RobotoRegular"/>
              </a:rPr>
              <a:t>psychological</a:t>
            </a:r>
            <a:r>
              <a:rPr sz="3050" spc="135" dirty="0">
                <a:latin typeface="RobotoRegular"/>
                <a:cs typeface="RobotoRegular"/>
              </a:rPr>
              <a:t> </a:t>
            </a:r>
            <a:r>
              <a:rPr sz="3050" spc="-15" dirty="0">
                <a:latin typeface="RobotoRegular"/>
                <a:cs typeface="RobotoRegular"/>
              </a:rPr>
              <a:t>status</a:t>
            </a:r>
            <a:endParaRPr sz="3050">
              <a:latin typeface="RobotoRegular"/>
              <a:cs typeface="RobotoRegular"/>
            </a:endParaRPr>
          </a:p>
          <a:p>
            <a:pPr marL="264160" marR="68072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Pre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10" dirty="0">
                <a:latin typeface="RobotoRegular"/>
                <a:cs typeface="RobotoRegular"/>
              </a:rPr>
              <a:t>post </a:t>
            </a:r>
            <a:r>
              <a:rPr sz="3050" spc="20" dirty="0">
                <a:latin typeface="RobotoRegular"/>
                <a:cs typeface="RobotoRegular"/>
              </a:rPr>
              <a:t>op </a:t>
            </a:r>
            <a:r>
              <a:rPr sz="3050" spc="15" dirty="0">
                <a:latin typeface="RobotoRegular"/>
                <a:cs typeface="RobotoRegular"/>
              </a:rPr>
              <a:t>management </a:t>
            </a:r>
            <a:r>
              <a:rPr sz="3050" dirty="0">
                <a:latin typeface="RobotoRegular"/>
                <a:cs typeface="RobotoRegular"/>
              </a:rPr>
              <a:t>as </a:t>
            </a:r>
            <a:r>
              <a:rPr sz="3050" spc="-10" dirty="0">
                <a:latin typeface="RobotoRegular"/>
                <a:cs typeface="RobotoRegular"/>
              </a:rPr>
              <a:t>any </a:t>
            </a:r>
            <a:r>
              <a:rPr sz="3050" spc="5" dirty="0">
                <a:latin typeface="RobotoRegular"/>
                <a:cs typeface="RobotoRegular"/>
              </a:rPr>
              <a:t>other </a:t>
            </a:r>
            <a:r>
              <a:rPr sz="3050" spc="10" dirty="0">
                <a:latin typeface="RobotoRegular"/>
                <a:cs typeface="RobotoRegular"/>
              </a:rPr>
              <a:t>patient  </a:t>
            </a:r>
            <a:r>
              <a:rPr sz="3050" spc="5" dirty="0">
                <a:latin typeface="RobotoRegular"/>
                <a:cs typeface="RobotoRegular"/>
              </a:rPr>
              <a:t>undergoing</a:t>
            </a:r>
            <a:r>
              <a:rPr sz="3050" spc="40" dirty="0">
                <a:latin typeface="RobotoRegular"/>
                <a:cs typeface="RobotoRegular"/>
              </a:rPr>
              <a:t> </a:t>
            </a:r>
            <a:r>
              <a:rPr sz="3050" spc="-25" dirty="0">
                <a:latin typeface="RobotoRegular"/>
                <a:cs typeface="RobotoRegular"/>
              </a:rPr>
              <a:t>surgery.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690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Scrotal </a:t>
            </a:r>
            <a:r>
              <a:rPr sz="3050" spc="20" dirty="0">
                <a:latin typeface="RobotoRegular"/>
                <a:cs typeface="RobotoRegular"/>
              </a:rPr>
              <a:t>elevation </a:t>
            </a:r>
            <a:r>
              <a:rPr sz="3050" spc="10" dirty="0">
                <a:latin typeface="RobotoRegular"/>
                <a:cs typeface="RobotoRegular"/>
              </a:rPr>
              <a:t>post</a:t>
            </a:r>
            <a:r>
              <a:rPr sz="3050" spc="-40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op.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50"/>
              </a:spcBef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Address </a:t>
            </a:r>
            <a:r>
              <a:rPr sz="3050" spc="-5" dirty="0">
                <a:latin typeface="RobotoRegular"/>
                <a:cs typeface="RobotoRegular"/>
              </a:rPr>
              <a:t>issues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5" dirty="0">
                <a:latin typeface="RobotoRegular"/>
                <a:cs typeface="RobotoRegular"/>
              </a:rPr>
              <a:t>sexuality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30" dirty="0">
                <a:latin typeface="RobotoRegular"/>
                <a:cs typeface="RobotoRegular"/>
              </a:rPr>
              <a:t>body</a:t>
            </a:r>
            <a:r>
              <a:rPr sz="3050" spc="-35" dirty="0">
                <a:latin typeface="RobotoRegular"/>
                <a:cs typeface="RobotoRegular"/>
              </a:rPr>
              <a:t> </a:t>
            </a:r>
            <a:r>
              <a:rPr sz="3050" spc="30" dirty="0">
                <a:latin typeface="RobotoRegular"/>
                <a:cs typeface="RobotoRegular"/>
              </a:rPr>
              <a:t>image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Teach</a:t>
            </a:r>
            <a:r>
              <a:rPr sz="3050" spc="-40" dirty="0">
                <a:latin typeface="RobotoRegular"/>
                <a:cs typeface="RobotoRegular"/>
              </a:rPr>
              <a:t> </a:t>
            </a:r>
            <a:r>
              <a:rPr sz="3050" spc="35" dirty="0">
                <a:latin typeface="RobotoRegular"/>
                <a:cs typeface="RobotoRegular"/>
              </a:rPr>
              <a:t>TSE.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39426" y="7092399"/>
            <a:ext cx="1002665" cy="2222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spc="5" dirty="0">
                <a:solidFill>
                  <a:srgbClr val="888888"/>
                </a:solidFill>
                <a:latin typeface="RobotoRegular"/>
                <a:cs typeface="RobotoRegular"/>
              </a:rPr>
              <a:t>BONNIE</a:t>
            </a:r>
            <a:r>
              <a:rPr sz="1300" spc="-20" dirty="0">
                <a:solidFill>
                  <a:srgbClr val="888888"/>
                </a:solidFill>
                <a:latin typeface="RobotoRegular"/>
                <a:cs typeface="RobotoRegular"/>
              </a:rPr>
              <a:t> 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.M.C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280</a:t>
            </a:fld>
            <a:endParaRPr spc="10" dirty="0"/>
          </a:p>
        </p:txBody>
      </p:sp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86" y="0"/>
            <a:ext cx="8784590" cy="114490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122045">
              <a:lnSpc>
                <a:spcPct val="100000"/>
              </a:lnSpc>
              <a:spcBef>
                <a:spcPts val="840"/>
              </a:spcBef>
            </a:pPr>
            <a:r>
              <a:rPr sz="3050" u="heavy" spc="2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OTHER </a:t>
            </a:r>
            <a:r>
              <a:rPr sz="305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MALE </a:t>
            </a:r>
            <a:r>
              <a:rPr sz="3050" u="heavy" spc="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REPRODUCTIVE</a:t>
            </a:r>
            <a:r>
              <a:rPr sz="305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 </a:t>
            </a:r>
            <a:r>
              <a:rPr sz="3050" u="heavy" spc="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CONDITIONS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  <a:tabLst>
                <a:tab pos="572135" algn="l"/>
              </a:tabLst>
            </a:pPr>
            <a:r>
              <a:rPr sz="4575" spc="37" baseline="2732" dirty="0">
                <a:solidFill>
                  <a:srgbClr val="36AECE"/>
                </a:solidFill>
                <a:latin typeface="RobotoRegular"/>
                <a:cs typeface="RobotoRegular"/>
              </a:rPr>
              <a:t>1.	</a:t>
            </a:r>
            <a:r>
              <a:rPr sz="3050" u="heavy" spc="3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PHIMOSIS: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286" y="2059927"/>
            <a:ext cx="15811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10" dirty="0">
                <a:solidFill>
                  <a:srgbClr val="36AECE"/>
                </a:solidFill>
                <a:latin typeface="RobotoRegular"/>
                <a:cs typeface="RobotoRegular"/>
              </a:rPr>
              <a:t>•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286" y="3039478"/>
            <a:ext cx="15811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10" dirty="0">
                <a:solidFill>
                  <a:srgbClr val="36AECE"/>
                </a:solidFill>
                <a:latin typeface="RobotoRegular"/>
                <a:cs typeface="RobotoRegular"/>
              </a:rPr>
              <a:t>•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286" y="1100065"/>
            <a:ext cx="9323705" cy="245491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72135" marR="5080" indent="-560070">
              <a:lnSpc>
                <a:spcPts val="3310"/>
              </a:lnSpc>
              <a:spcBef>
                <a:spcPts val="535"/>
              </a:spcBef>
              <a:buClr>
                <a:srgbClr val="36AECE"/>
              </a:buClr>
              <a:buChar char="•"/>
              <a:tabLst>
                <a:tab pos="572135" algn="l"/>
                <a:tab pos="572770" algn="l"/>
              </a:tabLst>
            </a:pPr>
            <a:r>
              <a:rPr sz="3050" spc="30" dirty="0">
                <a:latin typeface="RobotoRegular"/>
                <a:cs typeface="RobotoRegular"/>
              </a:rPr>
              <a:t>It </a:t>
            </a:r>
            <a:r>
              <a:rPr sz="3050" spc="5" dirty="0">
                <a:latin typeface="RobotoRegular"/>
                <a:cs typeface="RobotoRegular"/>
              </a:rPr>
              <a:t>refers to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5" dirty="0">
                <a:latin typeface="RobotoRegular"/>
                <a:cs typeface="RobotoRegular"/>
              </a:rPr>
              <a:t>inability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20" dirty="0">
                <a:latin typeface="RobotoRegular"/>
                <a:cs typeface="RobotoRegular"/>
              </a:rPr>
              <a:t>retract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distal foreskin  </a:t>
            </a:r>
            <a:r>
              <a:rPr sz="3050" spc="30" dirty="0">
                <a:latin typeface="RobotoRegular"/>
                <a:cs typeface="RobotoRegular"/>
              </a:rPr>
              <a:t>over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glans</a:t>
            </a:r>
            <a:r>
              <a:rPr sz="3050" spc="-7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penis</a:t>
            </a:r>
            <a:endParaRPr sz="3050">
              <a:latin typeface="RobotoRegular"/>
              <a:cs typeface="RobotoRegular"/>
            </a:endParaRPr>
          </a:p>
          <a:p>
            <a:pPr marL="572135" marR="424180">
              <a:lnSpc>
                <a:spcPts val="3310"/>
              </a:lnSpc>
              <a:spcBef>
                <a:spcPts val="1095"/>
              </a:spcBef>
            </a:pPr>
            <a:r>
              <a:rPr sz="3050" spc="30" dirty="0">
                <a:latin typeface="RobotoRegular"/>
                <a:cs typeface="RobotoRegular"/>
              </a:rPr>
              <a:t>It </a:t>
            </a:r>
            <a:r>
              <a:rPr sz="3050" spc="20" dirty="0">
                <a:latin typeface="RobotoRegular"/>
                <a:cs typeface="RobotoRegular"/>
              </a:rPr>
              <a:t>can </a:t>
            </a:r>
            <a:r>
              <a:rPr sz="3050" spc="35" dirty="0">
                <a:latin typeface="RobotoRegular"/>
                <a:cs typeface="RobotoRegular"/>
              </a:rPr>
              <a:t>be </a:t>
            </a:r>
            <a:r>
              <a:rPr sz="3050" spc="10" dirty="0">
                <a:latin typeface="RobotoRegular"/>
                <a:cs typeface="RobotoRegular"/>
              </a:rPr>
              <a:t>congenital, </a:t>
            </a:r>
            <a:r>
              <a:rPr sz="3050" dirty="0">
                <a:latin typeface="RobotoRegular"/>
                <a:cs typeface="RobotoRegular"/>
              </a:rPr>
              <a:t>as </a:t>
            </a:r>
            <a:r>
              <a:rPr sz="3050" spc="15" dirty="0">
                <a:latin typeface="RobotoRegular"/>
                <a:cs typeface="RobotoRegular"/>
              </a:rPr>
              <a:t>a </a:t>
            </a:r>
            <a:r>
              <a:rPr sz="3050" spc="-5" dirty="0">
                <a:latin typeface="RobotoRegular"/>
                <a:cs typeface="RobotoRegular"/>
              </a:rPr>
              <a:t>result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10" dirty="0">
                <a:latin typeface="RobotoRegular"/>
                <a:cs typeface="RobotoRegular"/>
              </a:rPr>
              <a:t>inﬂammation,  </a:t>
            </a:r>
            <a:r>
              <a:rPr sz="3050" spc="20" dirty="0">
                <a:latin typeface="RobotoRegular"/>
                <a:cs typeface="RobotoRegular"/>
              </a:rPr>
              <a:t>infection </a:t>
            </a:r>
            <a:r>
              <a:rPr sz="3050" spc="15" dirty="0">
                <a:latin typeface="RobotoRegular"/>
                <a:cs typeface="RobotoRegular"/>
              </a:rPr>
              <a:t>or </a:t>
            </a:r>
            <a:r>
              <a:rPr sz="3050" spc="20" dirty="0">
                <a:latin typeface="RobotoRegular"/>
                <a:cs typeface="RobotoRegular"/>
              </a:rPr>
              <a:t>local</a:t>
            </a:r>
            <a:r>
              <a:rPr sz="3050" spc="-80" dirty="0">
                <a:latin typeface="RobotoRegular"/>
                <a:cs typeface="RobotoRegular"/>
              </a:rPr>
              <a:t> </a:t>
            </a:r>
            <a:r>
              <a:rPr sz="3050" spc="-20" dirty="0">
                <a:latin typeface="RobotoRegular"/>
                <a:cs typeface="RobotoRegular"/>
              </a:rPr>
              <a:t>trauma.</a:t>
            </a:r>
            <a:endParaRPr sz="3050">
              <a:latin typeface="RobotoRegular"/>
              <a:cs typeface="RobotoRegular"/>
            </a:endParaRPr>
          </a:p>
          <a:p>
            <a:pPr marL="572135">
              <a:lnSpc>
                <a:spcPct val="100000"/>
              </a:lnSpc>
              <a:spcBef>
                <a:spcPts val="690"/>
              </a:spcBef>
            </a:pPr>
            <a:r>
              <a:rPr sz="3050" spc="5" dirty="0">
                <a:latin typeface="RobotoRegular"/>
                <a:cs typeface="RobotoRegular"/>
              </a:rPr>
              <a:t>Corrected </a:t>
            </a:r>
            <a:r>
              <a:rPr sz="3050" spc="30" dirty="0">
                <a:latin typeface="RobotoRegular"/>
                <a:cs typeface="RobotoRegular"/>
              </a:rPr>
              <a:t>by</a:t>
            </a:r>
            <a:r>
              <a:rPr sz="3050" spc="1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circumcision.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286" y="3618894"/>
            <a:ext cx="347916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72135" algn="l"/>
              </a:tabLst>
            </a:pPr>
            <a:r>
              <a:rPr sz="4575" spc="37" baseline="2732" dirty="0">
                <a:solidFill>
                  <a:srgbClr val="36AECE"/>
                </a:solidFill>
                <a:latin typeface="RobotoRegular"/>
                <a:cs typeface="RobotoRegular"/>
              </a:rPr>
              <a:t>2.	</a:t>
            </a:r>
            <a:r>
              <a:rPr sz="3050" u="heavy" spc="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PARAPHIMOSIS: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286" y="4158957"/>
            <a:ext cx="15811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10" dirty="0">
                <a:solidFill>
                  <a:srgbClr val="36AECE"/>
                </a:solidFill>
                <a:latin typeface="RobotoRegular"/>
                <a:cs typeface="RobotoRegular"/>
              </a:rPr>
              <a:t>•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286" y="5138508"/>
            <a:ext cx="15811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10" dirty="0">
                <a:solidFill>
                  <a:srgbClr val="36AECE"/>
                </a:solidFill>
                <a:latin typeface="RobotoRegular"/>
                <a:cs typeface="RobotoRegular"/>
              </a:rPr>
              <a:t>•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2026" y="4178634"/>
            <a:ext cx="9323705" cy="273494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27305">
              <a:lnSpc>
                <a:spcPts val="3310"/>
              </a:lnSpc>
              <a:spcBef>
                <a:spcPts val="535"/>
              </a:spcBef>
            </a:pPr>
            <a:r>
              <a:rPr sz="3050" spc="30" dirty="0">
                <a:latin typeface="RobotoRegular"/>
                <a:cs typeface="RobotoRegular"/>
              </a:rPr>
              <a:t>It </a:t>
            </a:r>
            <a:r>
              <a:rPr sz="3050" spc="10" dirty="0">
                <a:latin typeface="RobotoRegular"/>
                <a:cs typeface="RobotoRegular"/>
              </a:rPr>
              <a:t>occurs when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foreskin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5" dirty="0">
                <a:latin typeface="RobotoRegular"/>
                <a:cs typeface="RobotoRegular"/>
              </a:rPr>
              <a:t>an </a:t>
            </a:r>
            <a:r>
              <a:rPr sz="3050" spc="10" dirty="0">
                <a:latin typeface="RobotoRegular"/>
                <a:cs typeface="RobotoRegular"/>
              </a:rPr>
              <a:t>uncircumcised </a:t>
            </a:r>
            <a:r>
              <a:rPr sz="3050" spc="25" dirty="0">
                <a:latin typeface="RobotoRegular"/>
                <a:cs typeface="RobotoRegular"/>
              </a:rPr>
              <a:t>male  </a:t>
            </a:r>
            <a:r>
              <a:rPr sz="3050" dirty="0">
                <a:latin typeface="RobotoRegular"/>
                <a:cs typeface="RobotoRegular"/>
              </a:rPr>
              <a:t>cannot </a:t>
            </a:r>
            <a:r>
              <a:rPr sz="3050" spc="35" dirty="0">
                <a:latin typeface="RobotoRegular"/>
                <a:cs typeface="RobotoRegular"/>
              </a:rPr>
              <a:t>be </a:t>
            </a:r>
            <a:r>
              <a:rPr sz="3050" spc="20" dirty="0">
                <a:latin typeface="RobotoRegular"/>
                <a:cs typeface="RobotoRegular"/>
              </a:rPr>
              <a:t>pulled </a:t>
            </a:r>
            <a:r>
              <a:rPr sz="3050" spc="25" dirty="0">
                <a:latin typeface="RobotoRegular"/>
                <a:cs typeface="RobotoRegular"/>
              </a:rPr>
              <a:t>back </a:t>
            </a:r>
            <a:r>
              <a:rPr sz="3050" spc="30" dirty="0">
                <a:latin typeface="RobotoRegular"/>
                <a:cs typeface="RobotoRegular"/>
              </a:rPr>
              <a:t>over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dirty="0">
                <a:latin typeface="RobotoRegular"/>
                <a:cs typeface="RobotoRegular"/>
              </a:rPr>
              <a:t>head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3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penis</a:t>
            </a:r>
            <a:endParaRPr sz="3050">
              <a:latin typeface="RobotoRegular"/>
              <a:cs typeface="RobotoRegular"/>
            </a:endParaRPr>
          </a:p>
          <a:p>
            <a:pPr marL="12700" marR="5080">
              <a:lnSpc>
                <a:spcPts val="3310"/>
              </a:lnSpc>
              <a:spcBef>
                <a:spcPts val="1095"/>
              </a:spcBef>
            </a:pPr>
            <a:r>
              <a:rPr sz="3050" spc="20" dirty="0">
                <a:latin typeface="RobotoRegular"/>
                <a:cs typeface="RobotoRegular"/>
              </a:rPr>
              <a:t>Its </a:t>
            </a:r>
            <a:r>
              <a:rPr sz="3050" spc="15" dirty="0">
                <a:latin typeface="RobotoRegular"/>
                <a:cs typeface="RobotoRegular"/>
              </a:rPr>
              <a:t>managed with </a:t>
            </a:r>
            <a:r>
              <a:rPr sz="3050" dirty="0">
                <a:latin typeface="RobotoRegular"/>
                <a:cs typeface="RobotoRegular"/>
              </a:rPr>
              <a:t>manual </a:t>
            </a:r>
            <a:r>
              <a:rPr sz="3050" spc="10" dirty="0">
                <a:latin typeface="RobotoRegular"/>
                <a:cs typeface="RobotoRegular"/>
              </a:rPr>
              <a:t>reduction </a:t>
            </a:r>
            <a:r>
              <a:rPr sz="3050" spc="20" dirty="0">
                <a:latin typeface="RobotoRegular"/>
                <a:cs typeface="RobotoRegular"/>
              </a:rPr>
              <a:t>– </a:t>
            </a:r>
            <a:r>
              <a:rPr sz="3050" dirty="0">
                <a:latin typeface="RobotoRegular"/>
                <a:cs typeface="RobotoRegular"/>
              </a:rPr>
              <a:t>where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glans 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15" dirty="0">
                <a:latin typeface="RobotoRegular"/>
                <a:cs typeface="RobotoRegular"/>
              </a:rPr>
              <a:t>compressed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0" dirty="0">
                <a:latin typeface="RobotoRegular"/>
                <a:cs typeface="RobotoRegular"/>
              </a:rPr>
              <a:t>reduce its size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dirty="0">
                <a:latin typeface="RobotoRegular"/>
                <a:cs typeface="RobotoRegular"/>
              </a:rPr>
              <a:t>then </a:t>
            </a:r>
            <a:r>
              <a:rPr sz="3050" spc="10" dirty="0">
                <a:latin typeface="RobotoRegular"/>
                <a:cs typeface="RobotoRegular"/>
              </a:rPr>
              <a:t>its </a:t>
            </a:r>
            <a:r>
              <a:rPr sz="3050" dirty="0">
                <a:latin typeface="RobotoRegular"/>
                <a:cs typeface="RobotoRegular"/>
              </a:rPr>
              <a:t>pushed  </a:t>
            </a:r>
            <a:r>
              <a:rPr sz="3050" spc="25" dirty="0">
                <a:latin typeface="RobotoRegular"/>
                <a:cs typeface="RobotoRegular"/>
              </a:rPr>
              <a:t>back </a:t>
            </a:r>
            <a:r>
              <a:rPr sz="3050" spc="10" dirty="0">
                <a:latin typeface="RobotoRegular"/>
                <a:cs typeface="RobotoRegular"/>
              </a:rPr>
              <a:t>while </a:t>
            </a:r>
            <a:r>
              <a:rPr sz="3050" dirty="0">
                <a:latin typeface="RobotoRegular"/>
                <a:cs typeface="RobotoRegular"/>
              </a:rPr>
              <a:t>simultaneously </a:t>
            </a:r>
            <a:r>
              <a:rPr sz="3050" spc="25" dirty="0">
                <a:latin typeface="RobotoRegular"/>
                <a:cs typeface="RobotoRegular"/>
              </a:rPr>
              <a:t>moving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5" dirty="0">
                <a:latin typeface="RobotoRegular"/>
                <a:cs typeface="RobotoRegular"/>
              </a:rPr>
              <a:t>prepuce  </a:t>
            </a:r>
            <a:r>
              <a:rPr sz="3050" dirty="0">
                <a:latin typeface="RobotoRegular"/>
                <a:cs typeface="RobotoRegular"/>
              </a:rPr>
              <a:t>forward.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39426" y="7092399"/>
            <a:ext cx="1002665" cy="2222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spc="5" dirty="0">
                <a:solidFill>
                  <a:srgbClr val="888888"/>
                </a:solidFill>
                <a:latin typeface="RobotoRegular"/>
                <a:cs typeface="RobotoRegular"/>
              </a:rPr>
              <a:t>BONNIE</a:t>
            </a:r>
            <a:r>
              <a:rPr sz="1300" spc="-20" dirty="0">
                <a:solidFill>
                  <a:srgbClr val="888888"/>
                </a:solidFill>
                <a:latin typeface="RobotoRegular"/>
                <a:cs typeface="RobotoRegular"/>
              </a:rPr>
              <a:t> 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.M.C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281</a:t>
            </a:fld>
            <a:endParaRPr spc="10" dirty="0"/>
          </a:p>
        </p:txBody>
      </p:sp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86" y="0"/>
            <a:ext cx="238315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72135" algn="l"/>
              </a:tabLst>
            </a:pPr>
            <a:r>
              <a:rPr sz="4575" spc="67" baseline="2732" dirty="0">
                <a:latin typeface="RobotoRegular"/>
                <a:cs typeface="RobotoRegular"/>
              </a:rPr>
              <a:t>3</a:t>
            </a:r>
            <a:r>
              <a:rPr sz="4575" spc="15" baseline="2732" dirty="0">
                <a:latin typeface="RobotoRegular"/>
                <a:cs typeface="RobotoRegular"/>
              </a:rPr>
              <a:t>.</a:t>
            </a:r>
            <a:r>
              <a:rPr sz="4575" baseline="2732" dirty="0">
                <a:latin typeface="RobotoRegular"/>
                <a:cs typeface="RobotoRegular"/>
              </a:rPr>
              <a:t>	</a:t>
            </a:r>
            <a:r>
              <a:rPr sz="3050" u="heavy" spc="5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P</a:t>
            </a:r>
            <a:r>
              <a:rPr sz="3050" u="heavy" spc="-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R</a:t>
            </a:r>
            <a:r>
              <a:rPr sz="3050" u="heavy" spc="4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I</a:t>
            </a:r>
            <a:r>
              <a:rPr sz="3050" u="heavy" spc="-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A</a:t>
            </a:r>
            <a:r>
              <a:rPr sz="3050" u="heavy" spc="5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P</a:t>
            </a:r>
            <a:r>
              <a:rPr sz="3050" u="heavy" spc="4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I</a:t>
            </a:r>
            <a:r>
              <a:rPr sz="3050" u="heavy" spc="6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S</a:t>
            </a:r>
            <a:r>
              <a:rPr sz="3050" u="heavy" spc="3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M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286" y="1500187"/>
            <a:ext cx="15811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10" dirty="0">
                <a:latin typeface="RobotoRegular"/>
                <a:cs typeface="RobotoRegular"/>
              </a:rPr>
              <a:t>•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286" y="3319348"/>
            <a:ext cx="15811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10" dirty="0">
                <a:latin typeface="RobotoRegular"/>
                <a:cs typeface="RobotoRegular"/>
              </a:rPr>
              <a:t>•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286" y="4209340"/>
            <a:ext cx="158115" cy="170497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3050" spc="10" dirty="0">
                <a:latin typeface="RobotoRegular"/>
                <a:cs typeface="RobotoRegular"/>
              </a:rPr>
              <a:t>•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3050" spc="10" dirty="0">
                <a:latin typeface="RobotoRegular"/>
                <a:cs typeface="RobotoRegular"/>
              </a:rPr>
              <a:t>•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3050" spc="10" dirty="0">
                <a:latin typeface="RobotoRegular"/>
                <a:cs typeface="RobotoRegular"/>
              </a:rPr>
              <a:t>•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286" y="540323"/>
            <a:ext cx="9708515" cy="62331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72135" marR="1009650" indent="-560070">
              <a:lnSpc>
                <a:spcPts val="3310"/>
              </a:lnSpc>
              <a:spcBef>
                <a:spcPts val="535"/>
              </a:spcBef>
              <a:buChar char="•"/>
              <a:tabLst>
                <a:tab pos="572135" algn="l"/>
                <a:tab pos="572770" algn="l"/>
              </a:tabLst>
            </a:pPr>
            <a:r>
              <a:rPr sz="3050" spc="30" dirty="0">
                <a:latin typeface="RobotoRegular"/>
                <a:cs typeface="RobotoRegular"/>
              </a:rPr>
              <a:t>Is </a:t>
            </a:r>
            <a:r>
              <a:rPr sz="3050" spc="15" dirty="0">
                <a:latin typeface="RobotoRegular"/>
                <a:cs typeface="RobotoRegular"/>
              </a:rPr>
              <a:t>prolonged, </a:t>
            </a:r>
            <a:r>
              <a:rPr sz="3050" dirty="0">
                <a:latin typeface="RobotoRegular"/>
                <a:cs typeface="RobotoRegular"/>
              </a:rPr>
              <a:t>persistent </a:t>
            </a:r>
            <a:r>
              <a:rPr sz="3050" spc="20" dirty="0">
                <a:latin typeface="RobotoRegular"/>
                <a:cs typeface="RobotoRegular"/>
              </a:rPr>
              <a:t>penile </a:t>
            </a:r>
            <a:r>
              <a:rPr sz="3050" spc="15" dirty="0">
                <a:latin typeface="RobotoRegular"/>
                <a:cs typeface="RobotoRegular"/>
              </a:rPr>
              <a:t>erection </a:t>
            </a:r>
            <a:r>
              <a:rPr sz="3050" dirty="0">
                <a:latin typeface="RobotoRegular"/>
                <a:cs typeface="RobotoRegular"/>
              </a:rPr>
              <a:t>without  sexual </a:t>
            </a:r>
            <a:r>
              <a:rPr sz="3050" spc="5" dirty="0">
                <a:latin typeface="RobotoRegular"/>
                <a:cs typeface="RobotoRegular"/>
              </a:rPr>
              <a:t>desire </a:t>
            </a:r>
            <a:r>
              <a:rPr sz="3050" spc="-5" dirty="0">
                <a:latin typeface="RobotoRegular"/>
                <a:cs typeface="RobotoRegular"/>
              </a:rPr>
              <a:t>resulting </a:t>
            </a:r>
            <a:r>
              <a:rPr sz="3050" spc="25" dirty="0">
                <a:latin typeface="RobotoRegular"/>
                <a:cs typeface="RobotoRegular"/>
              </a:rPr>
              <a:t>in</a:t>
            </a:r>
            <a:r>
              <a:rPr sz="3050" spc="7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pain.</a:t>
            </a:r>
            <a:endParaRPr sz="3050">
              <a:latin typeface="RobotoRegular"/>
              <a:cs typeface="RobotoRegular"/>
            </a:endParaRPr>
          </a:p>
          <a:p>
            <a:pPr marL="572135" marR="348615">
              <a:lnSpc>
                <a:spcPts val="3310"/>
              </a:lnSpc>
              <a:spcBef>
                <a:spcPts val="1095"/>
              </a:spcBef>
            </a:pPr>
            <a:r>
              <a:rPr sz="3050" spc="30" dirty="0">
                <a:latin typeface="RobotoRegular"/>
                <a:cs typeface="RobotoRegular"/>
              </a:rPr>
              <a:t>It </a:t>
            </a:r>
            <a:r>
              <a:rPr sz="3050" spc="-5" dirty="0">
                <a:latin typeface="RobotoRegular"/>
                <a:cs typeface="RobotoRegular"/>
              </a:rPr>
              <a:t>results </a:t>
            </a:r>
            <a:r>
              <a:rPr sz="3050" spc="10" dirty="0">
                <a:latin typeface="RobotoRegular"/>
                <a:cs typeface="RobotoRegular"/>
              </a:rPr>
              <a:t>from </a:t>
            </a:r>
            <a:r>
              <a:rPr sz="3050" spc="-35" dirty="0">
                <a:latin typeface="RobotoRegular"/>
                <a:cs typeface="RobotoRegular"/>
              </a:rPr>
              <a:t>neural </a:t>
            </a:r>
            <a:r>
              <a:rPr sz="3050" spc="15" dirty="0">
                <a:latin typeface="RobotoRegular"/>
                <a:cs typeface="RobotoRegular"/>
              </a:rPr>
              <a:t>or </a:t>
            </a:r>
            <a:r>
              <a:rPr sz="3050" spc="5" dirty="0">
                <a:latin typeface="RobotoRegular"/>
                <a:cs typeface="RobotoRegular"/>
              </a:rPr>
              <a:t>vascular causes </a:t>
            </a:r>
            <a:r>
              <a:rPr sz="3050" spc="15" dirty="0">
                <a:latin typeface="RobotoRegular"/>
                <a:cs typeface="RobotoRegular"/>
              </a:rPr>
              <a:t>like </a:t>
            </a:r>
            <a:r>
              <a:rPr sz="3050" dirty="0">
                <a:latin typeface="RobotoRegular"/>
                <a:cs typeface="RobotoRegular"/>
              </a:rPr>
              <a:t>spinal  </a:t>
            </a:r>
            <a:r>
              <a:rPr sz="3050" spc="10" dirty="0">
                <a:latin typeface="RobotoRegular"/>
                <a:cs typeface="RobotoRegular"/>
              </a:rPr>
              <a:t>cord </a:t>
            </a:r>
            <a:r>
              <a:rPr sz="3050" spc="-25" dirty="0">
                <a:latin typeface="RobotoRegular"/>
                <a:cs typeface="RobotoRegular"/>
              </a:rPr>
              <a:t>injury, </a:t>
            </a:r>
            <a:r>
              <a:rPr sz="3050" spc="20" dirty="0">
                <a:latin typeface="RobotoRegular"/>
                <a:cs typeface="RobotoRegular"/>
              </a:rPr>
              <a:t>leukemic </a:t>
            </a:r>
            <a:r>
              <a:rPr sz="3050" spc="30" dirty="0">
                <a:latin typeface="RobotoRegular"/>
                <a:cs typeface="RobotoRegular"/>
              </a:rPr>
              <a:t>cell </a:t>
            </a:r>
            <a:r>
              <a:rPr sz="3050" spc="-5" dirty="0">
                <a:latin typeface="RobotoRegular"/>
                <a:cs typeface="RobotoRegular"/>
              </a:rPr>
              <a:t>inﬁltration, </a:t>
            </a:r>
            <a:r>
              <a:rPr sz="3050" spc="40" dirty="0">
                <a:latin typeface="RobotoRegular"/>
                <a:cs typeface="RobotoRegular"/>
              </a:rPr>
              <a:t>meds </a:t>
            </a:r>
            <a:r>
              <a:rPr sz="3050" spc="20" dirty="0">
                <a:latin typeface="RobotoRegular"/>
                <a:cs typeface="RobotoRegular"/>
              </a:rPr>
              <a:t>– </a:t>
            </a:r>
            <a:r>
              <a:rPr sz="3050" spc="10" dirty="0">
                <a:latin typeface="RobotoRegular"/>
                <a:cs typeface="RobotoRegular"/>
              </a:rPr>
              <a:t>alpha  </a:t>
            </a:r>
            <a:r>
              <a:rPr sz="3050" spc="5" dirty="0">
                <a:latin typeface="RobotoRegular"/>
                <a:cs typeface="RobotoRegular"/>
              </a:rPr>
              <a:t>adrenergic </a:t>
            </a:r>
            <a:r>
              <a:rPr sz="3050" spc="10" dirty="0">
                <a:latin typeface="RobotoRegular"/>
                <a:cs typeface="RobotoRegular"/>
              </a:rPr>
              <a:t>blockers, </a:t>
            </a:r>
            <a:r>
              <a:rPr sz="3050" dirty="0">
                <a:latin typeface="RobotoRegular"/>
                <a:cs typeface="RobotoRegular"/>
              </a:rPr>
              <a:t>anticoagulant </a:t>
            </a:r>
            <a:r>
              <a:rPr sz="3050" spc="25" dirty="0">
                <a:latin typeface="RobotoRegular"/>
                <a:cs typeface="RobotoRegular"/>
              </a:rPr>
              <a:t>medication  </a:t>
            </a:r>
            <a:r>
              <a:rPr sz="3050" spc="20" dirty="0">
                <a:latin typeface="RobotoRegular"/>
                <a:cs typeface="RobotoRegular"/>
              </a:rPr>
              <a:t>injected </a:t>
            </a:r>
            <a:r>
              <a:rPr sz="3050" dirty="0">
                <a:latin typeface="RobotoRegular"/>
                <a:cs typeface="RobotoRegular"/>
              </a:rPr>
              <a:t>into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20" dirty="0">
                <a:latin typeface="RobotoRegular"/>
                <a:cs typeface="RobotoRegular"/>
              </a:rPr>
              <a:t>penis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5" dirty="0">
                <a:latin typeface="RobotoRegular"/>
                <a:cs typeface="RobotoRegular"/>
              </a:rPr>
              <a:t>treat </a:t>
            </a:r>
            <a:r>
              <a:rPr sz="3050" spc="15" dirty="0">
                <a:latin typeface="RobotoRegular"/>
                <a:cs typeface="RobotoRegular"/>
              </a:rPr>
              <a:t>erectile</a:t>
            </a:r>
            <a:r>
              <a:rPr sz="3050" spc="8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dysfunction.</a:t>
            </a:r>
            <a:endParaRPr sz="3050">
              <a:latin typeface="RobotoRegular"/>
              <a:cs typeface="RobotoRegular"/>
            </a:endParaRPr>
          </a:p>
          <a:p>
            <a:pPr marL="572135" marR="622935">
              <a:lnSpc>
                <a:spcPts val="3310"/>
              </a:lnSpc>
              <a:spcBef>
                <a:spcPts val="1085"/>
              </a:spcBef>
            </a:pPr>
            <a:r>
              <a:rPr sz="3050" spc="30" dirty="0">
                <a:latin typeface="RobotoRegular"/>
                <a:cs typeface="RobotoRegular"/>
              </a:rPr>
              <a:t>It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15" dirty="0">
                <a:latin typeface="RobotoRegular"/>
                <a:cs typeface="RobotoRegular"/>
              </a:rPr>
              <a:t>a </a:t>
            </a:r>
            <a:r>
              <a:rPr sz="3050" spc="10" dirty="0">
                <a:latin typeface="RobotoRegular"/>
                <a:cs typeface="RobotoRegular"/>
              </a:rPr>
              <a:t>urologic </a:t>
            </a:r>
            <a:r>
              <a:rPr sz="3050" spc="25" dirty="0">
                <a:latin typeface="RobotoRegular"/>
                <a:cs typeface="RobotoRegular"/>
              </a:rPr>
              <a:t>emergency </a:t>
            </a:r>
            <a:r>
              <a:rPr sz="3050" spc="10" dirty="0">
                <a:latin typeface="RobotoRegular"/>
                <a:cs typeface="RobotoRegular"/>
              </a:rPr>
              <a:t>because </a:t>
            </a:r>
            <a:r>
              <a:rPr sz="3050" dirty="0">
                <a:latin typeface="RobotoRegular"/>
                <a:cs typeface="RobotoRegular"/>
              </a:rPr>
              <a:t>gangrene </a:t>
            </a:r>
            <a:r>
              <a:rPr sz="3050" spc="-10" dirty="0">
                <a:latin typeface="RobotoRegular"/>
                <a:cs typeface="RobotoRegular"/>
              </a:rPr>
              <a:t>and  </a:t>
            </a:r>
            <a:r>
              <a:rPr sz="3050" spc="25" dirty="0">
                <a:latin typeface="RobotoRegular"/>
                <a:cs typeface="RobotoRegular"/>
              </a:rPr>
              <a:t>impotence </a:t>
            </a:r>
            <a:r>
              <a:rPr sz="3050" spc="20" dirty="0">
                <a:latin typeface="RobotoRegular"/>
                <a:cs typeface="RobotoRegular"/>
              </a:rPr>
              <a:t>can</a:t>
            </a:r>
            <a:r>
              <a:rPr sz="3050" spc="-35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result.</a:t>
            </a:r>
            <a:endParaRPr sz="3050">
              <a:latin typeface="RobotoRegular"/>
              <a:cs typeface="RobotoRegular"/>
            </a:endParaRPr>
          </a:p>
          <a:p>
            <a:pPr marL="572135">
              <a:lnSpc>
                <a:spcPct val="100000"/>
              </a:lnSpc>
              <a:spcBef>
                <a:spcPts val="690"/>
              </a:spcBef>
            </a:pPr>
            <a:r>
              <a:rPr sz="3050" spc="5" dirty="0">
                <a:latin typeface="RobotoRegular"/>
                <a:cs typeface="RobotoRegular"/>
              </a:rPr>
              <a:t>Bed </a:t>
            </a:r>
            <a:r>
              <a:rPr sz="3050" spc="-10" dirty="0">
                <a:latin typeface="RobotoRegular"/>
                <a:cs typeface="RobotoRegular"/>
              </a:rPr>
              <a:t>rest </a:t>
            </a:r>
            <a:r>
              <a:rPr sz="3050" spc="20" dirty="0">
                <a:latin typeface="RobotoRegular"/>
                <a:cs typeface="RobotoRegular"/>
              </a:rPr>
              <a:t>&amp;</a:t>
            </a:r>
            <a:r>
              <a:rPr sz="305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sedation.</a:t>
            </a:r>
            <a:endParaRPr sz="3050">
              <a:latin typeface="RobotoRegular"/>
              <a:cs typeface="RobotoRegular"/>
            </a:endParaRPr>
          </a:p>
          <a:p>
            <a:pPr marL="572135">
              <a:lnSpc>
                <a:spcPct val="100000"/>
              </a:lnSpc>
              <a:spcBef>
                <a:spcPts val="745"/>
              </a:spcBef>
            </a:pPr>
            <a:r>
              <a:rPr sz="3050" spc="-10" dirty="0">
                <a:latin typeface="RobotoRegular"/>
                <a:cs typeface="RobotoRegular"/>
              </a:rPr>
              <a:t>Aspiration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25" dirty="0">
                <a:latin typeface="RobotoRegular"/>
                <a:cs typeface="RobotoRegular"/>
              </a:rPr>
              <a:t>blood </a:t>
            </a:r>
            <a:r>
              <a:rPr sz="3050" spc="10" dirty="0">
                <a:latin typeface="RobotoRegular"/>
                <a:cs typeface="RobotoRegular"/>
              </a:rPr>
              <a:t>from </a:t>
            </a:r>
            <a:r>
              <a:rPr sz="3050" spc="-5" dirty="0">
                <a:latin typeface="RobotoRegular"/>
                <a:cs typeface="RobotoRegular"/>
              </a:rPr>
              <a:t>corpora</a:t>
            </a:r>
            <a:r>
              <a:rPr sz="3050" spc="5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cavernosa.</a:t>
            </a:r>
            <a:endParaRPr sz="3050">
              <a:latin typeface="RobotoRegular"/>
              <a:cs typeface="RobotoRegular"/>
            </a:endParaRPr>
          </a:p>
          <a:p>
            <a:pPr marL="572135" marR="5080">
              <a:lnSpc>
                <a:spcPts val="3310"/>
              </a:lnSpc>
              <a:spcBef>
                <a:spcPts val="1150"/>
              </a:spcBef>
            </a:pPr>
            <a:r>
              <a:rPr sz="3050" spc="15" dirty="0">
                <a:latin typeface="RobotoRegular"/>
                <a:cs typeface="RobotoRegular"/>
              </a:rPr>
              <a:t>Surgical </a:t>
            </a:r>
            <a:r>
              <a:rPr sz="3050" spc="-15" dirty="0">
                <a:latin typeface="RobotoRegular"/>
                <a:cs typeface="RobotoRegular"/>
              </a:rPr>
              <a:t>shunting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25" dirty="0">
                <a:latin typeface="RobotoRegular"/>
                <a:cs typeface="RobotoRegular"/>
              </a:rPr>
              <a:t>blood </a:t>
            </a:r>
            <a:r>
              <a:rPr sz="3050" spc="10" dirty="0">
                <a:latin typeface="RobotoRegular"/>
                <a:cs typeface="RobotoRegular"/>
              </a:rPr>
              <a:t>from </a:t>
            </a:r>
            <a:r>
              <a:rPr sz="3050" spc="-5" dirty="0">
                <a:latin typeface="RobotoRegular"/>
                <a:cs typeface="RobotoRegular"/>
              </a:rPr>
              <a:t>corpora </a:t>
            </a:r>
            <a:r>
              <a:rPr sz="3050" spc="10" dirty="0">
                <a:latin typeface="RobotoRegular"/>
                <a:cs typeface="RobotoRegular"/>
              </a:rPr>
              <a:t>cavenosa </a:t>
            </a:r>
            <a:r>
              <a:rPr sz="3050" spc="5" dirty="0">
                <a:latin typeface="RobotoRegular"/>
                <a:cs typeface="RobotoRegular"/>
              </a:rPr>
              <a:t>to 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venous </a:t>
            </a:r>
            <a:r>
              <a:rPr sz="3050" spc="-5" dirty="0">
                <a:latin typeface="RobotoRegular"/>
                <a:cs typeface="RobotoRegular"/>
              </a:rPr>
              <a:t>system </a:t>
            </a:r>
            <a:r>
              <a:rPr sz="3050" spc="10" dirty="0">
                <a:latin typeface="RobotoRegular"/>
                <a:cs typeface="RobotoRegular"/>
              </a:rPr>
              <a:t>either </a:t>
            </a:r>
            <a:r>
              <a:rPr sz="3050" spc="-5" dirty="0">
                <a:latin typeface="RobotoRegular"/>
                <a:cs typeface="RobotoRegular"/>
              </a:rPr>
              <a:t>saphenous </a:t>
            </a:r>
            <a:r>
              <a:rPr sz="3050" spc="35" dirty="0">
                <a:latin typeface="RobotoRegular"/>
                <a:cs typeface="RobotoRegular"/>
              </a:rPr>
              <a:t>vein </a:t>
            </a:r>
            <a:r>
              <a:rPr sz="3050" spc="15" dirty="0">
                <a:latin typeface="RobotoRegular"/>
                <a:cs typeface="RobotoRegular"/>
              </a:rPr>
              <a:t>or </a:t>
            </a:r>
            <a:r>
              <a:rPr sz="3050" spc="10" dirty="0">
                <a:latin typeface="RobotoRegular"/>
                <a:cs typeface="RobotoRegular"/>
              </a:rPr>
              <a:t>corpus  spongiosum.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39426" y="7092399"/>
            <a:ext cx="1002665" cy="2222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spc="5" dirty="0">
                <a:solidFill>
                  <a:srgbClr val="888888"/>
                </a:solidFill>
                <a:latin typeface="RobotoRegular"/>
                <a:cs typeface="RobotoRegular"/>
              </a:rPr>
              <a:t>BONNIE</a:t>
            </a:r>
            <a:r>
              <a:rPr sz="1300" spc="-20" dirty="0">
                <a:solidFill>
                  <a:srgbClr val="888888"/>
                </a:solidFill>
                <a:latin typeface="RobotoRegular"/>
                <a:cs typeface="RobotoRegular"/>
              </a:rPr>
              <a:t> 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.M.C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282</a:t>
            </a:fld>
            <a:endParaRPr spc="10" dirty="0"/>
          </a:p>
        </p:txBody>
      </p:sp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86" y="724443"/>
            <a:ext cx="295910" cy="42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-60" dirty="0">
                <a:latin typeface="RobotoRegular"/>
                <a:cs typeface="RobotoRegular"/>
              </a:rPr>
              <a:t>4</a:t>
            </a:r>
            <a:r>
              <a:rPr sz="2650" spc="-5" dirty="0">
                <a:latin typeface="RobotoRegular"/>
                <a:cs typeface="RobotoRegular"/>
              </a:rPr>
              <a:t>.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286" y="1564055"/>
            <a:ext cx="295910" cy="42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-60" dirty="0">
                <a:latin typeface="RobotoRegular"/>
                <a:cs typeface="RobotoRegular"/>
              </a:rPr>
              <a:t>5</a:t>
            </a:r>
            <a:r>
              <a:rPr sz="2650" spc="-5" dirty="0">
                <a:latin typeface="RobotoRegular"/>
                <a:cs typeface="RobotoRegular"/>
              </a:rPr>
              <a:t>.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286" y="2753499"/>
            <a:ext cx="295910" cy="42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-60" dirty="0">
                <a:latin typeface="RobotoRegular"/>
                <a:cs typeface="RobotoRegular"/>
              </a:rPr>
              <a:t>6</a:t>
            </a:r>
            <a:r>
              <a:rPr sz="2650" spc="-5" dirty="0">
                <a:latin typeface="RobotoRegular"/>
                <a:cs typeface="RobotoRegular"/>
              </a:rPr>
              <a:t>.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286" y="3942956"/>
            <a:ext cx="139065" cy="42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-5" dirty="0">
                <a:latin typeface="RobotoRegular"/>
                <a:cs typeface="RobotoRegular"/>
              </a:rPr>
              <a:t>•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986" y="5132400"/>
            <a:ext cx="270510" cy="42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650" spc="-60" dirty="0">
                <a:latin typeface="RobotoRegular"/>
                <a:cs typeface="RobotoRegular"/>
              </a:rPr>
              <a:t>7</a:t>
            </a:r>
            <a:r>
              <a:rPr sz="2650" spc="-5" dirty="0">
                <a:latin typeface="RobotoRegular"/>
                <a:cs typeface="RobotoRegular"/>
              </a:rPr>
              <a:t>.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986" y="5622175"/>
            <a:ext cx="113664" cy="42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650" spc="-5" dirty="0">
                <a:latin typeface="RobotoRegular"/>
                <a:cs typeface="RobotoRegular"/>
              </a:rPr>
              <a:t>•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2026" y="739311"/>
            <a:ext cx="9377680" cy="602615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309880">
              <a:lnSpc>
                <a:spcPts val="2750"/>
              </a:lnSpc>
              <a:spcBef>
                <a:spcPts val="545"/>
              </a:spcBef>
            </a:pPr>
            <a:r>
              <a:rPr sz="2650" u="heavy" spc="-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balanitis: </a:t>
            </a:r>
            <a:r>
              <a:rPr sz="2650" dirty="0">
                <a:latin typeface="RobotoRegular"/>
                <a:cs typeface="RobotoRegular"/>
              </a:rPr>
              <a:t>inﬂammation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-20" dirty="0">
                <a:latin typeface="RobotoRegular"/>
                <a:cs typeface="RobotoRegular"/>
              </a:rPr>
              <a:t>glans penis, </a:t>
            </a:r>
            <a:r>
              <a:rPr sz="2650" spc="-15" dirty="0">
                <a:latin typeface="RobotoRegular"/>
                <a:cs typeface="RobotoRegular"/>
              </a:rPr>
              <a:t>usually </a:t>
            </a:r>
            <a:r>
              <a:rPr sz="2650" dirty="0">
                <a:latin typeface="RobotoRegular"/>
                <a:cs typeface="RobotoRegular"/>
              </a:rPr>
              <a:t>associated  with </a:t>
            </a:r>
            <a:r>
              <a:rPr sz="2650" spc="-15" dirty="0">
                <a:latin typeface="RobotoRegular"/>
                <a:cs typeface="RobotoRegular"/>
              </a:rPr>
              <a:t>tightness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10" dirty="0">
                <a:latin typeface="RobotoRegular"/>
                <a:cs typeface="RobotoRegular"/>
              </a:rPr>
              <a:t>the</a:t>
            </a:r>
            <a:r>
              <a:rPr sz="2650" spc="-55" dirty="0">
                <a:latin typeface="RobotoRegular"/>
                <a:cs typeface="RobotoRegular"/>
              </a:rPr>
              <a:t> </a:t>
            </a:r>
            <a:r>
              <a:rPr sz="2650" spc="-10" dirty="0">
                <a:latin typeface="RobotoRegular"/>
                <a:cs typeface="RobotoRegular"/>
              </a:rPr>
              <a:t>foreskin</a:t>
            </a:r>
            <a:endParaRPr sz="2650">
              <a:latin typeface="RobotoRegular"/>
              <a:cs typeface="RobotoRegular"/>
            </a:endParaRPr>
          </a:p>
          <a:p>
            <a:pPr marL="12700" marR="410209">
              <a:lnSpc>
                <a:spcPts val="2750"/>
              </a:lnSpc>
              <a:spcBef>
                <a:spcPts val="1110"/>
              </a:spcBef>
            </a:pPr>
            <a:r>
              <a:rPr sz="265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Varicocele:</a:t>
            </a:r>
            <a:r>
              <a:rPr sz="2650" dirty="0">
                <a:latin typeface="RobotoRegular"/>
                <a:cs typeface="RobotoRegular"/>
              </a:rPr>
              <a:t> </a:t>
            </a:r>
            <a:r>
              <a:rPr sz="2650" spc="5" dirty="0">
                <a:latin typeface="RobotoRegular"/>
                <a:cs typeface="RobotoRegular"/>
              </a:rPr>
              <a:t>is </a:t>
            </a:r>
            <a:r>
              <a:rPr sz="2650" spc="-15" dirty="0">
                <a:latin typeface="RobotoRegular"/>
                <a:cs typeface="RobotoRegular"/>
              </a:rPr>
              <a:t>abnormal </a:t>
            </a:r>
            <a:r>
              <a:rPr sz="2650" spc="10" dirty="0">
                <a:latin typeface="RobotoRegular"/>
                <a:cs typeface="RobotoRegular"/>
              </a:rPr>
              <a:t>dilation of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5" dirty="0">
                <a:latin typeface="RobotoRegular"/>
                <a:cs typeface="RobotoRegular"/>
              </a:rPr>
              <a:t>veins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10" dirty="0">
                <a:latin typeface="RobotoRegular"/>
                <a:cs typeface="RobotoRegular"/>
              </a:rPr>
              <a:t>the  </a:t>
            </a:r>
            <a:r>
              <a:rPr sz="2650" spc="-20" dirty="0">
                <a:latin typeface="RobotoRegular"/>
                <a:cs typeface="RobotoRegular"/>
              </a:rPr>
              <a:t>pampiniform </a:t>
            </a:r>
            <a:r>
              <a:rPr sz="2650" spc="-10" dirty="0">
                <a:latin typeface="RobotoRegular"/>
                <a:cs typeface="RobotoRegular"/>
              </a:rPr>
              <a:t>plexus </a:t>
            </a:r>
            <a:r>
              <a:rPr sz="2650" spc="5" dirty="0">
                <a:latin typeface="RobotoRegular"/>
                <a:cs typeface="RobotoRegular"/>
              </a:rPr>
              <a:t>in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-5" dirty="0">
                <a:latin typeface="RobotoRegular"/>
                <a:cs typeface="RobotoRegular"/>
              </a:rPr>
              <a:t>scrotum. </a:t>
            </a:r>
            <a:r>
              <a:rPr sz="2650" spc="20" dirty="0">
                <a:latin typeface="RobotoRegular"/>
                <a:cs typeface="RobotoRegular"/>
              </a:rPr>
              <a:t>It </a:t>
            </a:r>
            <a:r>
              <a:rPr sz="2650" spc="5" dirty="0">
                <a:latin typeface="RobotoRegular"/>
                <a:cs typeface="RobotoRegular"/>
              </a:rPr>
              <a:t>is </a:t>
            </a:r>
            <a:r>
              <a:rPr sz="2650" spc="15" dirty="0">
                <a:latin typeface="RobotoRegular"/>
                <a:cs typeface="RobotoRegular"/>
              </a:rPr>
              <a:t>corrected </a:t>
            </a:r>
            <a:r>
              <a:rPr sz="2650" spc="-10" dirty="0">
                <a:latin typeface="RobotoRegular"/>
                <a:cs typeface="RobotoRegular"/>
              </a:rPr>
              <a:t>surgically 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spc="-10" dirty="0">
                <a:latin typeface="RobotoRegular"/>
                <a:cs typeface="RobotoRegular"/>
              </a:rPr>
              <a:t>the patient </a:t>
            </a:r>
            <a:r>
              <a:rPr sz="2650" spc="-15" dirty="0">
                <a:latin typeface="RobotoRegular"/>
                <a:cs typeface="RobotoRegular"/>
              </a:rPr>
              <a:t>has </a:t>
            </a:r>
            <a:r>
              <a:rPr sz="2650" dirty="0">
                <a:latin typeface="RobotoRegular"/>
                <a:cs typeface="RobotoRegular"/>
              </a:rPr>
              <a:t>scrotal</a:t>
            </a:r>
            <a:r>
              <a:rPr sz="2650" spc="140" dirty="0">
                <a:latin typeface="RobotoRegular"/>
                <a:cs typeface="RobotoRegular"/>
              </a:rPr>
              <a:t> </a:t>
            </a:r>
            <a:r>
              <a:rPr sz="2650" spc="-10" dirty="0">
                <a:latin typeface="RobotoRegular"/>
                <a:cs typeface="RobotoRegular"/>
              </a:rPr>
              <a:t>support.</a:t>
            </a:r>
            <a:endParaRPr sz="2650">
              <a:latin typeface="RobotoRegular"/>
              <a:cs typeface="RobotoRegular"/>
            </a:endParaRPr>
          </a:p>
          <a:p>
            <a:pPr marL="12700" marR="180975">
              <a:lnSpc>
                <a:spcPts val="2750"/>
              </a:lnSpc>
              <a:spcBef>
                <a:spcPts val="1115"/>
              </a:spcBef>
            </a:pPr>
            <a:r>
              <a:rPr sz="26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Hydrocele: </a:t>
            </a:r>
            <a:r>
              <a:rPr sz="2650" spc="5" dirty="0">
                <a:latin typeface="RobotoRegular"/>
                <a:cs typeface="RobotoRegular"/>
              </a:rPr>
              <a:t>is </a:t>
            </a:r>
            <a:r>
              <a:rPr sz="2650" spc="-5" dirty="0">
                <a:latin typeface="RobotoRegular"/>
                <a:cs typeface="RobotoRegular"/>
              </a:rPr>
              <a:t>a </a:t>
            </a:r>
            <a:r>
              <a:rPr sz="2650" spc="20" dirty="0">
                <a:latin typeface="RobotoRegular"/>
                <a:cs typeface="RobotoRegular"/>
              </a:rPr>
              <a:t>collection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dirty="0">
                <a:latin typeface="RobotoRegular"/>
                <a:cs typeface="RobotoRegular"/>
              </a:rPr>
              <a:t>ﬂuid </a:t>
            </a:r>
            <a:r>
              <a:rPr sz="2650" spc="5" dirty="0">
                <a:latin typeface="RobotoRegular"/>
                <a:cs typeface="RobotoRegular"/>
              </a:rPr>
              <a:t>in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dirty="0">
                <a:latin typeface="RobotoRegular"/>
                <a:cs typeface="RobotoRegular"/>
              </a:rPr>
              <a:t>tunica </a:t>
            </a:r>
            <a:r>
              <a:rPr sz="2650" spc="-5" dirty="0">
                <a:latin typeface="RobotoRegular"/>
                <a:cs typeface="RobotoRegular"/>
              </a:rPr>
              <a:t>vaginalis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10" dirty="0">
                <a:latin typeface="RobotoRegular"/>
                <a:cs typeface="RobotoRegular"/>
              </a:rPr>
              <a:t>the  </a:t>
            </a:r>
            <a:r>
              <a:rPr sz="2650" spc="-5" dirty="0">
                <a:latin typeface="RobotoRegular"/>
                <a:cs typeface="RobotoRegular"/>
              </a:rPr>
              <a:t>testis. </a:t>
            </a:r>
            <a:r>
              <a:rPr sz="2650" spc="20" dirty="0">
                <a:latin typeface="RobotoRegular"/>
                <a:cs typeface="RobotoRegular"/>
              </a:rPr>
              <a:t>It </a:t>
            </a:r>
            <a:r>
              <a:rPr sz="2650" spc="5" dirty="0">
                <a:latin typeface="RobotoRegular"/>
                <a:cs typeface="RobotoRegular"/>
              </a:rPr>
              <a:t>is </a:t>
            </a:r>
            <a:r>
              <a:rPr sz="2650" dirty="0">
                <a:latin typeface="RobotoRegular"/>
                <a:cs typeface="RobotoRegular"/>
              </a:rPr>
              <a:t>differentiated </a:t>
            </a:r>
            <a:r>
              <a:rPr sz="2650" spc="-10" dirty="0">
                <a:latin typeface="RobotoRegular"/>
                <a:cs typeface="RobotoRegular"/>
              </a:rPr>
              <a:t>from </a:t>
            </a:r>
            <a:r>
              <a:rPr sz="2650" spc="-5" dirty="0">
                <a:latin typeface="RobotoRegular"/>
                <a:cs typeface="RobotoRegular"/>
              </a:rPr>
              <a:t>a </a:t>
            </a:r>
            <a:r>
              <a:rPr sz="2650" spc="-10" dirty="0">
                <a:latin typeface="RobotoRegular"/>
                <a:cs typeface="RobotoRegular"/>
              </a:rPr>
              <a:t>hernia </a:t>
            </a:r>
            <a:r>
              <a:rPr sz="2650" spc="-30" dirty="0">
                <a:latin typeface="RobotoRegular"/>
                <a:cs typeface="RobotoRegular"/>
              </a:rPr>
              <a:t>by </a:t>
            </a:r>
            <a:r>
              <a:rPr sz="2650" spc="-10" dirty="0">
                <a:latin typeface="RobotoRegular"/>
                <a:cs typeface="RobotoRegular"/>
              </a:rPr>
              <a:t>transillumination, </a:t>
            </a:r>
            <a:r>
              <a:rPr sz="2650" spc="-5" dirty="0">
                <a:latin typeface="RobotoRegular"/>
                <a:cs typeface="RobotoRegular"/>
              </a:rPr>
              <a:t>a  </a:t>
            </a:r>
            <a:r>
              <a:rPr sz="2650" spc="5" dirty="0">
                <a:latin typeface="RobotoRegular"/>
                <a:cs typeface="RobotoRegular"/>
              </a:rPr>
              <a:t>hydrocele </a:t>
            </a:r>
            <a:r>
              <a:rPr sz="2650" spc="-10" dirty="0">
                <a:latin typeface="RobotoRegular"/>
                <a:cs typeface="RobotoRegular"/>
              </a:rPr>
              <a:t>transmits </a:t>
            </a:r>
            <a:r>
              <a:rPr sz="2650" spc="-15" dirty="0">
                <a:latin typeface="RobotoRegular"/>
                <a:cs typeface="RobotoRegular"/>
              </a:rPr>
              <a:t>light </a:t>
            </a:r>
            <a:r>
              <a:rPr sz="2650" spc="-5" dirty="0">
                <a:latin typeface="RobotoRegular"/>
                <a:cs typeface="RobotoRegular"/>
              </a:rPr>
              <a:t>while a </a:t>
            </a:r>
            <a:r>
              <a:rPr sz="2650" spc="-10" dirty="0">
                <a:latin typeface="RobotoRegular"/>
                <a:cs typeface="RobotoRegular"/>
              </a:rPr>
              <a:t>hernia </a:t>
            </a:r>
            <a:r>
              <a:rPr sz="2650" spc="25" dirty="0">
                <a:latin typeface="RobotoRegular"/>
                <a:cs typeface="RobotoRegular"/>
              </a:rPr>
              <a:t>does</a:t>
            </a:r>
            <a:r>
              <a:rPr sz="2650" spc="40" dirty="0">
                <a:latin typeface="RobotoRegular"/>
                <a:cs typeface="RobotoRegular"/>
              </a:rPr>
              <a:t> </a:t>
            </a:r>
            <a:r>
              <a:rPr sz="2650" dirty="0">
                <a:latin typeface="RobotoRegular"/>
                <a:cs typeface="RobotoRegular"/>
              </a:rPr>
              <a:t>not.</a:t>
            </a:r>
            <a:endParaRPr sz="2650">
              <a:latin typeface="RobotoRegular"/>
              <a:cs typeface="RobotoRegular"/>
            </a:endParaRPr>
          </a:p>
          <a:p>
            <a:pPr marL="12700" marR="179070">
              <a:lnSpc>
                <a:spcPts val="2750"/>
              </a:lnSpc>
              <a:spcBef>
                <a:spcPts val="1115"/>
              </a:spcBef>
            </a:pPr>
            <a:r>
              <a:rPr sz="2650" spc="-20" dirty="0">
                <a:latin typeface="RobotoRegular"/>
                <a:cs typeface="RobotoRegular"/>
              </a:rPr>
              <a:t>Treatment </a:t>
            </a:r>
            <a:r>
              <a:rPr sz="2650" spc="5" dirty="0">
                <a:latin typeface="RobotoRegular"/>
                <a:cs typeface="RobotoRegular"/>
              </a:rPr>
              <a:t>is </a:t>
            </a:r>
            <a:r>
              <a:rPr sz="2650" dirty="0">
                <a:latin typeface="RobotoRegular"/>
                <a:cs typeface="RobotoRegular"/>
              </a:rPr>
              <a:t>only </a:t>
            </a:r>
            <a:r>
              <a:rPr sz="2650" spc="-10" dirty="0">
                <a:latin typeface="RobotoRegular"/>
                <a:cs typeface="RobotoRegular"/>
              </a:rPr>
              <a:t>necessary </a:t>
            </a:r>
            <a:r>
              <a:rPr sz="2650" spc="5" dirty="0">
                <a:latin typeface="RobotoRegular"/>
                <a:cs typeface="RobotoRegular"/>
              </a:rPr>
              <a:t>if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5" dirty="0">
                <a:latin typeface="RobotoRegular"/>
                <a:cs typeface="RobotoRegular"/>
              </a:rPr>
              <a:t>hydrocele becomes </a:t>
            </a:r>
            <a:r>
              <a:rPr sz="2650" spc="-10" dirty="0">
                <a:latin typeface="RobotoRegular"/>
                <a:cs typeface="RobotoRegular"/>
              </a:rPr>
              <a:t>tense 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spc="-5" dirty="0">
                <a:latin typeface="RobotoRegular"/>
                <a:cs typeface="RobotoRegular"/>
              </a:rPr>
              <a:t>compromises </a:t>
            </a:r>
            <a:r>
              <a:rPr sz="2650" spc="5" dirty="0">
                <a:latin typeface="RobotoRegular"/>
                <a:cs typeface="RobotoRegular"/>
              </a:rPr>
              <a:t>circulation </a:t>
            </a:r>
            <a:r>
              <a:rPr sz="2650" spc="10" dirty="0">
                <a:latin typeface="RobotoRegular"/>
                <a:cs typeface="RobotoRegular"/>
              </a:rPr>
              <a:t>or </a:t>
            </a:r>
            <a:r>
              <a:rPr sz="2650" spc="5" dirty="0">
                <a:latin typeface="RobotoRegular"/>
                <a:cs typeface="RobotoRegular"/>
              </a:rPr>
              <a:t>if </a:t>
            </a:r>
            <a:r>
              <a:rPr sz="2650" spc="-15" dirty="0">
                <a:latin typeface="RobotoRegular"/>
                <a:cs typeface="RobotoRegular"/>
              </a:rPr>
              <a:t>large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dirty="0">
                <a:latin typeface="RobotoRegular"/>
                <a:cs typeface="RobotoRegular"/>
              </a:rPr>
              <a:t>uncomfortable. </a:t>
            </a:r>
            <a:r>
              <a:rPr sz="2650" spc="20" dirty="0">
                <a:latin typeface="RobotoRegular"/>
                <a:cs typeface="RobotoRegular"/>
              </a:rPr>
              <a:t>It  </a:t>
            </a:r>
            <a:r>
              <a:rPr sz="2650" spc="5" dirty="0">
                <a:latin typeface="RobotoRegular"/>
                <a:cs typeface="RobotoRegular"/>
              </a:rPr>
              <a:t>is </a:t>
            </a:r>
            <a:r>
              <a:rPr sz="2650" spc="-10" dirty="0">
                <a:latin typeface="RobotoRegular"/>
                <a:cs typeface="RobotoRegular"/>
              </a:rPr>
              <a:t>surgically</a:t>
            </a:r>
            <a:r>
              <a:rPr sz="2650" spc="-85" dirty="0">
                <a:latin typeface="RobotoRegular"/>
                <a:cs typeface="RobotoRegular"/>
              </a:rPr>
              <a:t> </a:t>
            </a:r>
            <a:r>
              <a:rPr sz="2650" spc="15" dirty="0">
                <a:latin typeface="RobotoRegular"/>
                <a:cs typeface="RobotoRegular"/>
              </a:rPr>
              <a:t>corrected.</a:t>
            </a:r>
            <a:endParaRPr sz="26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650" u="heavy" spc="-2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Torsion </a:t>
            </a:r>
            <a:r>
              <a:rPr sz="26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of </a:t>
            </a:r>
            <a:r>
              <a:rPr sz="2650" u="heavy" spc="-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the </a:t>
            </a:r>
            <a:r>
              <a:rPr sz="2650" u="heavy" spc="-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testes:</a:t>
            </a:r>
            <a:r>
              <a:rPr sz="2650" spc="-5" dirty="0">
                <a:latin typeface="RobotoRegular"/>
                <a:cs typeface="RobotoRegular"/>
              </a:rPr>
              <a:t> </a:t>
            </a:r>
            <a:r>
              <a:rPr sz="2650" spc="10" dirty="0">
                <a:latin typeface="RobotoRegular"/>
                <a:cs typeface="RobotoRegular"/>
              </a:rPr>
              <a:t>common </a:t>
            </a:r>
            <a:r>
              <a:rPr sz="2650" spc="5" dirty="0">
                <a:latin typeface="RobotoRegular"/>
                <a:cs typeface="RobotoRegular"/>
              </a:rPr>
              <a:t>in </a:t>
            </a:r>
            <a:r>
              <a:rPr sz="2650" spc="-20" dirty="0">
                <a:latin typeface="RobotoRegular"/>
                <a:cs typeface="RobotoRegular"/>
              </a:rPr>
              <a:t>young boys and</a:t>
            </a:r>
            <a:r>
              <a:rPr sz="2650" spc="-10" dirty="0">
                <a:latin typeface="RobotoRegular"/>
                <a:cs typeface="RobotoRegular"/>
              </a:rPr>
              <a:t> </a:t>
            </a:r>
            <a:r>
              <a:rPr sz="2650" spc="5" dirty="0">
                <a:latin typeface="RobotoRegular"/>
                <a:cs typeface="RobotoRegular"/>
              </a:rPr>
              <a:t>adolescents.</a:t>
            </a:r>
            <a:endParaRPr sz="2650">
              <a:latin typeface="RobotoRegular"/>
              <a:cs typeface="RobotoRegular"/>
            </a:endParaRPr>
          </a:p>
          <a:p>
            <a:pPr marL="12700" marR="213995" algn="just">
              <a:lnSpc>
                <a:spcPts val="2750"/>
              </a:lnSpc>
              <a:spcBef>
                <a:spcPts val="1130"/>
              </a:spcBef>
            </a:pPr>
            <a:r>
              <a:rPr sz="2650" spc="-15" dirty="0">
                <a:latin typeface="RobotoRegular"/>
                <a:cs typeface="RobotoRegular"/>
              </a:rPr>
              <a:t>There </a:t>
            </a:r>
            <a:r>
              <a:rPr sz="2650" spc="5" dirty="0">
                <a:latin typeface="RobotoRegular"/>
                <a:cs typeface="RobotoRegular"/>
              </a:rPr>
              <a:t>is </a:t>
            </a:r>
            <a:r>
              <a:rPr sz="2650" spc="-5" dirty="0">
                <a:latin typeface="RobotoRegular"/>
                <a:cs typeface="RobotoRegular"/>
              </a:rPr>
              <a:t>twisting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-15" dirty="0">
                <a:latin typeface="RobotoRegular"/>
                <a:cs typeface="RobotoRegular"/>
              </a:rPr>
              <a:t>spermatic </a:t>
            </a:r>
            <a:r>
              <a:rPr sz="2650" spc="10" dirty="0">
                <a:latin typeface="RobotoRegular"/>
                <a:cs typeface="RobotoRegular"/>
              </a:rPr>
              <a:t>cord </a:t>
            </a:r>
            <a:r>
              <a:rPr sz="2650" spc="-10" dirty="0">
                <a:latin typeface="RobotoRegular"/>
                <a:cs typeface="RobotoRegular"/>
              </a:rPr>
              <a:t>resulting </a:t>
            </a:r>
            <a:r>
              <a:rPr sz="2650" spc="5" dirty="0">
                <a:latin typeface="RobotoRegular"/>
                <a:cs typeface="RobotoRegular"/>
              </a:rPr>
              <a:t>in </a:t>
            </a:r>
            <a:r>
              <a:rPr sz="2650" dirty="0">
                <a:latin typeface="RobotoRegular"/>
                <a:cs typeface="RobotoRegular"/>
              </a:rPr>
              <a:t>cutting </a:t>
            </a:r>
            <a:r>
              <a:rPr sz="2650" spc="-5" dirty="0">
                <a:latin typeface="RobotoRegular"/>
                <a:cs typeface="RobotoRegular"/>
              </a:rPr>
              <a:t>off 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dirty="0">
                <a:latin typeface="RobotoRegular"/>
                <a:cs typeface="RobotoRegular"/>
              </a:rPr>
              <a:t>blood </a:t>
            </a:r>
            <a:r>
              <a:rPr sz="2650" spc="-35" dirty="0">
                <a:latin typeface="RobotoRegular"/>
                <a:cs typeface="RobotoRegular"/>
              </a:rPr>
              <a:t>supply </a:t>
            </a:r>
            <a:r>
              <a:rPr sz="2650" spc="5" dirty="0">
                <a:latin typeface="RobotoRegular"/>
                <a:cs typeface="RobotoRegular"/>
              </a:rPr>
              <a:t>to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dirty="0">
                <a:latin typeface="RobotoRegular"/>
                <a:cs typeface="RobotoRegular"/>
              </a:rPr>
              <a:t>testis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dirty="0">
                <a:latin typeface="RobotoRegular"/>
                <a:cs typeface="RobotoRegular"/>
              </a:rPr>
              <a:t>within two </a:t>
            </a:r>
            <a:r>
              <a:rPr sz="2650" spc="-15" dirty="0">
                <a:latin typeface="RobotoRegular"/>
                <a:cs typeface="RobotoRegular"/>
              </a:rPr>
              <a:t>hours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dirty="0">
                <a:latin typeface="RobotoRegular"/>
                <a:cs typeface="RobotoRegular"/>
              </a:rPr>
              <a:t>testis </a:t>
            </a:r>
            <a:r>
              <a:rPr sz="2650" spc="5" dirty="0">
                <a:latin typeface="RobotoRegular"/>
                <a:cs typeface="RobotoRegular"/>
              </a:rPr>
              <a:t>is  </a:t>
            </a:r>
            <a:r>
              <a:rPr sz="2650" spc="-5" dirty="0">
                <a:latin typeface="RobotoRegular"/>
                <a:cs typeface="RobotoRegular"/>
              </a:rPr>
              <a:t>ischaemic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spc="5" dirty="0">
                <a:latin typeface="RobotoRegular"/>
                <a:cs typeface="RobotoRegular"/>
              </a:rPr>
              <a:t>if </a:t>
            </a:r>
            <a:r>
              <a:rPr sz="2650" spc="-10" dirty="0">
                <a:latin typeface="RobotoRegular"/>
                <a:cs typeface="RobotoRegular"/>
              </a:rPr>
              <a:t>nothing </a:t>
            </a:r>
            <a:r>
              <a:rPr sz="2650" spc="5" dirty="0">
                <a:latin typeface="RobotoRegular"/>
                <a:cs typeface="RobotoRegular"/>
              </a:rPr>
              <a:t>is </a:t>
            </a:r>
            <a:r>
              <a:rPr sz="2650" spc="10" dirty="0">
                <a:latin typeface="RobotoRegular"/>
                <a:cs typeface="RobotoRegular"/>
              </a:rPr>
              <a:t>done </a:t>
            </a:r>
            <a:r>
              <a:rPr sz="2650" spc="5" dirty="0">
                <a:latin typeface="RobotoRegular"/>
                <a:cs typeface="RobotoRegular"/>
              </a:rPr>
              <a:t>it becomes</a:t>
            </a:r>
            <a:r>
              <a:rPr sz="2650" spc="20" dirty="0">
                <a:latin typeface="RobotoRegular"/>
                <a:cs typeface="RobotoRegular"/>
              </a:rPr>
              <a:t> </a:t>
            </a:r>
            <a:r>
              <a:rPr sz="2650" spc="10" dirty="0">
                <a:latin typeface="RobotoRegular"/>
                <a:cs typeface="RobotoRegular"/>
              </a:rPr>
              <a:t>necrotic.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39426" y="7092399"/>
            <a:ext cx="1002665" cy="2222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spc="5" dirty="0">
                <a:solidFill>
                  <a:srgbClr val="888888"/>
                </a:solidFill>
                <a:latin typeface="RobotoRegular"/>
                <a:cs typeface="RobotoRegular"/>
              </a:rPr>
              <a:t>BONNIE</a:t>
            </a:r>
            <a:r>
              <a:rPr sz="1300" spc="-20" dirty="0">
                <a:solidFill>
                  <a:srgbClr val="888888"/>
                </a:solidFill>
                <a:latin typeface="RobotoRegular"/>
                <a:cs typeface="RobotoRegular"/>
              </a:rPr>
              <a:t> 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.M.C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283</a:t>
            </a:fld>
            <a:endParaRPr spc="10" dirty="0"/>
          </a:p>
        </p:txBody>
      </p:sp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86" y="0"/>
            <a:ext cx="8804910" cy="156527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840"/>
              </a:spcBef>
              <a:buChar char="•"/>
              <a:tabLst>
                <a:tab pos="264795" algn="l"/>
              </a:tabLst>
            </a:pPr>
            <a:r>
              <a:rPr sz="3050" spc="30" dirty="0">
                <a:latin typeface="RobotoRegular"/>
                <a:cs typeface="RobotoRegular"/>
              </a:rPr>
              <a:t>It </a:t>
            </a:r>
            <a:r>
              <a:rPr sz="3050" dirty="0">
                <a:latin typeface="RobotoRegular"/>
                <a:cs typeface="RobotoRegular"/>
              </a:rPr>
              <a:t>presents </a:t>
            </a:r>
            <a:r>
              <a:rPr sz="3050" spc="15" dirty="0">
                <a:latin typeface="RobotoRegular"/>
                <a:cs typeface="RobotoRegular"/>
              </a:rPr>
              <a:t>with </a:t>
            </a:r>
            <a:r>
              <a:rPr sz="3050" spc="10" dirty="0">
                <a:latin typeface="RobotoRegular"/>
                <a:cs typeface="RobotoRegular"/>
              </a:rPr>
              <a:t>sudden </a:t>
            </a:r>
            <a:r>
              <a:rPr sz="3050" spc="20" dirty="0">
                <a:latin typeface="RobotoRegular"/>
                <a:cs typeface="RobotoRegular"/>
              </a:rPr>
              <a:t>pain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-5" dirty="0">
                <a:latin typeface="RobotoRegular"/>
                <a:cs typeface="RobotoRegular"/>
              </a:rPr>
              <a:t>scrotal</a:t>
            </a:r>
            <a:r>
              <a:rPr sz="3050" spc="-14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swelling.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dirty="0">
                <a:latin typeface="RobotoRegular"/>
                <a:cs typeface="RobotoRegular"/>
              </a:rPr>
              <a:t>Urgent </a:t>
            </a:r>
            <a:r>
              <a:rPr sz="3050" spc="-5" dirty="0">
                <a:latin typeface="RobotoRegular"/>
                <a:cs typeface="RobotoRegular"/>
              </a:rPr>
              <a:t>untwisting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10" dirty="0">
                <a:latin typeface="RobotoRegular"/>
                <a:cs typeface="RobotoRegular"/>
              </a:rPr>
              <a:t>spermatic cord </a:t>
            </a:r>
            <a:r>
              <a:rPr sz="3050" spc="-10" dirty="0">
                <a:latin typeface="RobotoRegular"/>
                <a:cs typeface="RobotoRegular"/>
              </a:rPr>
              <a:t>and  </a:t>
            </a:r>
            <a:r>
              <a:rPr sz="3050" spc="30" dirty="0">
                <a:latin typeface="RobotoRegular"/>
                <a:cs typeface="RobotoRegular"/>
              </a:rPr>
              <a:t>immobilization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5" dirty="0">
                <a:latin typeface="RobotoRegular"/>
                <a:cs typeface="RobotoRegular"/>
              </a:rPr>
              <a:t>testis(orchidopexy)is</a:t>
            </a:r>
            <a:r>
              <a:rPr sz="3050" spc="-7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done.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39426" y="7092399"/>
            <a:ext cx="1002665" cy="2222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spc="5" dirty="0">
                <a:solidFill>
                  <a:srgbClr val="888888"/>
                </a:solidFill>
                <a:latin typeface="RobotoRegular"/>
                <a:cs typeface="RobotoRegular"/>
              </a:rPr>
              <a:t>BONNIE</a:t>
            </a:r>
            <a:r>
              <a:rPr sz="1300" spc="-20" dirty="0">
                <a:solidFill>
                  <a:srgbClr val="888888"/>
                </a:solidFill>
                <a:latin typeface="RobotoRegular"/>
                <a:cs typeface="RobotoRegular"/>
              </a:rPr>
              <a:t> </a:t>
            </a:r>
            <a:r>
              <a:rPr sz="1300" spc="-15" dirty="0">
                <a:solidFill>
                  <a:srgbClr val="888888"/>
                </a:solidFill>
                <a:latin typeface="RobotoRegular"/>
                <a:cs typeface="RobotoRegular"/>
              </a:rPr>
              <a:t>.M.C</a:t>
            </a:r>
            <a:endParaRPr sz="1300">
              <a:latin typeface="RobotoRegular"/>
              <a:cs typeface="RobotoRegular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284</a:t>
            </a:fld>
            <a:endParaRPr spc="10" dirty="0"/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5" y="703175"/>
            <a:ext cx="1879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29850" y="3111630"/>
            <a:ext cx="282829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135"/>
              </a:spcBef>
              <a:buChar char="•"/>
              <a:tabLst>
                <a:tab pos="264795" algn="l"/>
              </a:tabLst>
            </a:pPr>
            <a:r>
              <a:rPr sz="3050" spc="45" dirty="0">
                <a:latin typeface="RobotoRegular"/>
                <a:cs typeface="RobotoRegular"/>
              </a:rPr>
              <a:t>XIE XIE </a:t>
            </a:r>
            <a:r>
              <a:rPr sz="3050" dirty="0">
                <a:latin typeface="RobotoRegular"/>
                <a:cs typeface="RobotoRegular"/>
              </a:rPr>
              <a:t>DA</a:t>
            </a:r>
            <a:r>
              <a:rPr sz="3050" spc="-13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JIA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091" y="378279"/>
            <a:ext cx="592137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Diagnostic</a:t>
            </a:r>
            <a:r>
              <a:rPr spc="-35" dirty="0"/>
              <a:t> </a:t>
            </a:r>
            <a:r>
              <a:rPr spc="-10" dirty="0"/>
              <a:t>evaluation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0047" y="1347290"/>
            <a:ext cx="8718550" cy="587756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850" spc="-25" dirty="0">
                <a:latin typeface="RobotoRegular"/>
                <a:cs typeface="RobotoRegular"/>
              </a:rPr>
              <a:t>URINALYSIS </a:t>
            </a:r>
            <a:r>
              <a:rPr sz="2850" spc="10" dirty="0">
                <a:latin typeface="RobotoRegular"/>
                <a:cs typeface="RobotoRegular"/>
              </a:rPr>
              <a:t>&amp;URINE</a:t>
            </a:r>
            <a:r>
              <a:rPr sz="2850" spc="-95" dirty="0">
                <a:latin typeface="RobotoRegular"/>
                <a:cs typeface="RobotoRegular"/>
              </a:rPr>
              <a:t> </a:t>
            </a:r>
            <a:r>
              <a:rPr sz="2850" spc="-30" dirty="0">
                <a:latin typeface="RobotoRegular"/>
                <a:cs typeface="RobotoRegular"/>
              </a:rPr>
              <a:t>CULTURE</a:t>
            </a:r>
            <a:endParaRPr sz="2850">
              <a:latin typeface="RobotoRegular"/>
              <a:cs typeface="RobotoRegular"/>
            </a:endParaRPr>
          </a:p>
          <a:p>
            <a:pPr marL="250190" marR="835660" indent="-238125">
              <a:lnSpc>
                <a:spcPts val="2970"/>
              </a:lnSpc>
              <a:spcBef>
                <a:spcPts val="1080"/>
              </a:spcBef>
              <a:buSzPct val="103508"/>
              <a:buChar char="•"/>
              <a:tabLst>
                <a:tab pos="250825" algn="l"/>
              </a:tabLst>
            </a:pPr>
            <a:r>
              <a:rPr sz="2850" spc="-5" dirty="0">
                <a:latin typeface="RobotoRegular"/>
                <a:cs typeface="RobotoRegular"/>
              </a:rPr>
              <a:t>Urine </a:t>
            </a:r>
            <a:r>
              <a:rPr sz="2850" spc="5" dirty="0">
                <a:latin typeface="RobotoRegular"/>
                <a:cs typeface="RobotoRegular"/>
              </a:rPr>
              <a:t>culture </a:t>
            </a:r>
            <a:r>
              <a:rPr sz="2850" spc="15" dirty="0">
                <a:latin typeface="RobotoRegular"/>
                <a:cs typeface="RobotoRegular"/>
              </a:rPr>
              <a:t>determines whether </a:t>
            </a:r>
            <a:r>
              <a:rPr sz="2850" spc="20" dirty="0">
                <a:latin typeface="RobotoRegular"/>
                <a:cs typeface="RobotoRegular"/>
              </a:rPr>
              <a:t>bacteria </a:t>
            </a:r>
            <a:r>
              <a:rPr sz="2850" spc="5" dirty="0">
                <a:latin typeface="RobotoRegular"/>
                <a:cs typeface="RobotoRegular"/>
              </a:rPr>
              <a:t>are  present </a:t>
            </a:r>
            <a:r>
              <a:rPr sz="2850" spc="-15" dirty="0">
                <a:latin typeface="RobotoRegular"/>
                <a:cs typeface="RobotoRegular"/>
              </a:rPr>
              <a:t>in </a:t>
            </a:r>
            <a:r>
              <a:rPr sz="2850" spc="-10" dirty="0">
                <a:latin typeface="RobotoRegular"/>
                <a:cs typeface="RobotoRegular"/>
              </a:rPr>
              <a:t>urine, </a:t>
            </a:r>
            <a:r>
              <a:rPr sz="2850" spc="5" dirty="0">
                <a:latin typeface="RobotoRegular"/>
                <a:cs typeface="RobotoRegular"/>
              </a:rPr>
              <a:t>their </a:t>
            </a:r>
            <a:r>
              <a:rPr sz="2850" spc="-20" dirty="0">
                <a:latin typeface="RobotoRegular"/>
                <a:cs typeface="RobotoRegular"/>
              </a:rPr>
              <a:t>strains </a:t>
            </a:r>
            <a:r>
              <a:rPr sz="2850" spc="-15" dirty="0">
                <a:latin typeface="RobotoRegular"/>
                <a:cs typeface="RobotoRegular"/>
              </a:rPr>
              <a:t>and</a:t>
            </a:r>
            <a:r>
              <a:rPr sz="2850" spc="-19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concentration.</a:t>
            </a:r>
            <a:endParaRPr sz="2850">
              <a:latin typeface="RobotoRegular"/>
              <a:cs typeface="RobotoRegular"/>
            </a:endParaRPr>
          </a:p>
          <a:p>
            <a:pPr marL="250190" marR="1591945" indent="-238125">
              <a:lnSpc>
                <a:spcPts val="2970"/>
              </a:lnSpc>
              <a:spcBef>
                <a:spcPts val="1060"/>
              </a:spcBef>
              <a:buSzPct val="103508"/>
              <a:buChar char="•"/>
              <a:tabLst>
                <a:tab pos="250825" algn="l"/>
              </a:tabLst>
            </a:pPr>
            <a:r>
              <a:rPr sz="2850" spc="-5" dirty="0">
                <a:latin typeface="RobotoRegular"/>
                <a:cs typeface="RobotoRegular"/>
              </a:rPr>
              <a:t>Urine </a:t>
            </a:r>
            <a:r>
              <a:rPr sz="2850" spc="5" dirty="0">
                <a:latin typeface="RobotoRegular"/>
                <a:cs typeface="RobotoRegular"/>
              </a:rPr>
              <a:t>culture </a:t>
            </a:r>
            <a:r>
              <a:rPr sz="2850" spc="-5" dirty="0">
                <a:latin typeface="RobotoRegular"/>
                <a:cs typeface="RobotoRegular"/>
              </a:rPr>
              <a:t>&amp;sensitivity </a:t>
            </a:r>
            <a:r>
              <a:rPr sz="2850" spc="-20" dirty="0">
                <a:latin typeface="RobotoRegular"/>
                <a:cs typeface="RobotoRegular"/>
              </a:rPr>
              <a:t>also </a:t>
            </a:r>
            <a:r>
              <a:rPr sz="2850" dirty="0">
                <a:latin typeface="RobotoRegular"/>
                <a:cs typeface="RobotoRegular"/>
              </a:rPr>
              <a:t>identiﬁes</a:t>
            </a:r>
            <a:r>
              <a:rPr sz="2850" spc="-24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the  </a:t>
            </a:r>
            <a:r>
              <a:rPr sz="2850" spc="5" dirty="0">
                <a:latin typeface="RobotoRegular"/>
                <a:cs typeface="RobotoRegular"/>
              </a:rPr>
              <a:t>antimicrobial </a:t>
            </a:r>
            <a:r>
              <a:rPr sz="2850" spc="10" dirty="0">
                <a:latin typeface="RobotoRegular"/>
                <a:cs typeface="RobotoRegular"/>
              </a:rPr>
              <a:t>best</a:t>
            </a:r>
            <a:r>
              <a:rPr sz="2850" spc="-8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suited.</a:t>
            </a:r>
            <a:endParaRPr sz="2850">
              <a:latin typeface="RobotoRegular"/>
              <a:cs typeface="RobotoRegular"/>
            </a:endParaRPr>
          </a:p>
          <a:p>
            <a:pPr marL="250190" indent="-238125">
              <a:lnSpc>
                <a:spcPct val="100000"/>
              </a:lnSpc>
              <a:spcBef>
                <a:spcPts val="590"/>
              </a:spcBef>
              <a:buSzPct val="103508"/>
              <a:buChar char="•"/>
              <a:tabLst>
                <a:tab pos="250825" algn="l"/>
              </a:tabLst>
            </a:pPr>
            <a:r>
              <a:rPr sz="2850" spc="-5" dirty="0">
                <a:latin typeface="RobotoRegular"/>
                <a:cs typeface="RobotoRegular"/>
              </a:rPr>
              <a:t>Urine </a:t>
            </a:r>
            <a:r>
              <a:rPr sz="2850" spc="-15" dirty="0">
                <a:latin typeface="RobotoRegular"/>
                <a:cs typeface="RobotoRegular"/>
              </a:rPr>
              <a:t>is </a:t>
            </a:r>
            <a:r>
              <a:rPr sz="2850" spc="5" dirty="0">
                <a:latin typeface="RobotoRegular"/>
                <a:cs typeface="RobotoRegular"/>
              </a:rPr>
              <a:t>examined</a:t>
            </a:r>
            <a:r>
              <a:rPr sz="2850" spc="-114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for:-</a:t>
            </a:r>
            <a:endParaRPr sz="2850">
              <a:latin typeface="RobotoRegular"/>
              <a:cs typeface="RobotoRegular"/>
            </a:endParaRPr>
          </a:p>
          <a:p>
            <a:pPr marL="824230" lvl="1" indent="-308610">
              <a:lnSpc>
                <a:spcPct val="100000"/>
              </a:lnSpc>
              <a:spcBef>
                <a:spcPts val="75"/>
              </a:spcBef>
              <a:buSzPct val="86792"/>
              <a:buChar char="•"/>
              <a:tabLst>
                <a:tab pos="824230" algn="l"/>
                <a:tab pos="824865" algn="l"/>
              </a:tabLst>
            </a:pPr>
            <a:r>
              <a:rPr sz="2650" spc="10" dirty="0">
                <a:latin typeface="RobotoRegular"/>
                <a:cs typeface="RobotoRegular"/>
              </a:rPr>
              <a:t>colour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spc="-15" dirty="0">
                <a:latin typeface="RobotoRegular"/>
                <a:cs typeface="RobotoRegular"/>
              </a:rPr>
              <a:t>clarity, </a:t>
            </a:r>
            <a:r>
              <a:rPr sz="2650" spc="-5" dirty="0">
                <a:latin typeface="RobotoRegular"/>
                <a:cs typeface="RobotoRegular"/>
              </a:rPr>
              <a:t>Odor,</a:t>
            </a:r>
            <a:r>
              <a:rPr sz="2650" spc="135" dirty="0">
                <a:latin typeface="RobotoRegular"/>
                <a:cs typeface="RobotoRegular"/>
              </a:rPr>
              <a:t> </a:t>
            </a:r>
            <a:r>
              <a:rPr sz="2650" spc="-15" dirty="0">
                <a:latin typeface="RobotoRegular"/>
                <a:cs typeface="RobotoRegular"/>
              </a:rPr>
              <a:t>PH</a:t>
            </a:r>
            <a:endParaRPr sz="2650">
              <a:latin typeface="RobotoRegular"/>
              <a:cs typeface="RobotoRegular"/>
            </a:endParaRPr>
          </a:p>
          <a:p>
            <a:pPr marL="753745" marR="716280" lvl="1" indent="-238125">
              <a:lnSpc>
                <a:spcPts val="2750"/>
              </a:lnSpc>
              <a:spcBef>
                <a:spcPts val="550"/>
              </a:spcBef>
              <a:buSzPct val="101886"/>
              <a:buChar char="•"/>
              <a:tabLst>
                <a:tab pos="754380" algn="l"/>
              </a:tabLst>
            </a:pPr>
            <a:r>
              <a:rPr sz="2650" spc="-5" dirty="0">
                <a:latin typeface="RobotoRegular"/>
                <a:cs typeface="RobotoRegular"/>
              </a:rPr>
              <a:t>Hematuria </a:t>
            </a:r>
            <a:r>
              <a:rPr sz="2650" spc="5" dirty="0">
                <a:latin typeface="RobotoRegular"/>
                <a:cs typeface="RobotoRegular"/>
              </a:rPr>
              <a:t>(RBCs in </a:t>
            </a:r>
            <a:r>
              <a:rPr sz="2650" spc="-15" dirty="0">
                <a:latin typeface="RobotoRegular"/>
                <a:cs typeface="RobotoRegular"/>
              </a:rPr>
              <a:t>urine), </a:t>
            </a:r>
            <a:r>
              <a:rPr sz="2650" spc="-5" dirty="0">
                <a:latin typeface="RobotoRegular"/>
                <a:cs typeface="RobotoRegular"/>
              </a:rPr>
              <a:t>white </a:t>
            </a:r>
            <a:r>
              <a:rPr sz="2650" dirty="0">
                <a:latin typeface="RobotoRegular"/>
                <a:cs typeface="RobotoRegular"/>
              </a:rPr>
              <a:t>boold </a:t>
            </a:r>
            <a:r>
              <a:rPr sz="2650" spc="5" dirty="0">
                <a:latin typeface="RobotoRegular"/>
                <a:cs typeface="RobotoRegular"/>
              </a:rPr>
              <a:t>cells, </a:t>
            </a:r>
            <a:r>
              <a:rPr sz="2650" spc="-35" dirty="0">
                <a:latin typeface="RobotoRegular"/>
                <a:cs typeface="RobotoRegular"/>
              </a:rPr>
              <a:t>pus  </a:t>
            </a:r>
            <a:r>
              <a:rPr sz="2650" spc="-25" dirty="0">
                <a:latin typeface="RobotoRegular"/>
                <a:cs typeface="RobotoRegular"/>
              </a:rPr>
              <a:t>(pyuria)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dirty="0">
                <a:latin typeface="RobotoRegular"/>
                <a:cs typeface="RobotoRegular"/>
              </a:rPr>
              <a:t>bacteria</a:t>
            </a:r>
            <a:r>
              <a:rPr sz="2650" spc="70" dirty="0">
                <a:latin typeface="RobotoRegular"/>
                <a:cs typeface="RobotoRegular"/>
              </a:rPr>
              <a:t> </a:t>
            </a:r>
            <a:r>
              <a:rPr sz="2650" spc="-10" dirty="0">
                <a:latin typeface="RobotoRegular"/>
                <a:cs typeface="RobotoRegular"/>
              </a:rPr>
              <a:t>(bacteriuria)</a:t>
            </a:r>
            <a:endParaRPr sz="2650">
              <a:latin typeface="RobotoRegular"/>
              <a:cs typeface="RobotoRegular"/>
            </a:endParaRPr>
          </a:p>
          <a:p>
            <a:pPr marL="753745" marR="5080" lvl="1" indent="-238125">
              <a:lnSpc>
                <a:spcPts val="2750"/>
              </a:lnSpc>
              <a:spcBef>
                <a:spcPts val="535"/>
              </a:spcBef>
              <a:buSzPct val="101886"/>
              <a:buChar char="•"/>
              <a:tabLst>
                <a:tab pos="754380" algn="l"/>
              </a:tabLst>
            </a:pPr>
            <a:r>
              <a:rPr sz="2650" spc="-5" dirty="0">
                <a:latin typeface="RobotoRegular"/>
                <a:cs typeface="RobotoRegular"/>
              </a:rPr>
              <a:t>Presence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10" dirty="0">
                <a:latin typeface="RobotoRegular"/>
                <a:cs typeface="RobotoRegular"/>
              </a:rPr>
              <a:t>glucose(glucosuria),proteins(proteinuria) 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dirty="0">
                <a:latin typeface="RobotoRegular"/>
                <a:cs typeface="RobotoRegular"/>
              </a:rPr>
              <a:t>ketone</a:t>
            </a:r>
            <a:r>
              <a:rPr sz="2650" spc="105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bodies(ketonuria)</a:t>
            </a:r>
            <a:endParaRPr sz="2650">
              <a:latin typeface="RobotoRegular"/>
              <a:cs typeface="RobotoRegular"/>
            </a:endParaRPr>
          </a:p>
          <a:p>
            <a:pPr marL="753745" marR="10160" lvl="1" indent="-238125">
              <a:lnSpc>
                <a:spcPts val="2750"/>
              </a:lnSpc>
              <a:spcBef>
                <a:spcPts val="540"/>
              </a:spcBef>
              <a:buSzPct val="101886"/>
              <a:buChar char="•"/>
              <a:tabLst>
                <a:tab pos="754380" algn="l"/>
              </a:tabLst>
            </a:pPr>
            <a:r>
              <a:rPr sz="2650" spc="-10" dirty="0">
                <a:latin typeface="RobotoRegular"/>
                <a:cs typeface="RobotoRegular"/>
              </a:rPr>
              <a:t>Speciﬁc gravity-measurement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15" dirty="0">
                <a:latin typeface="RobotoRegular"/>
                <a:cs typeface="RobotoRegular"/>
              </a:rPr>
              <a:t>kidney’s </a:t>
            </a:r>
            <a:r>
              <a:rPr sz="2650" spc="-5" dirty="0">
                <a:latin typeface="RobotoRegular"/>
                <a:cs typeface="RobotoRegular"/>
              </a:rPr>
              <a:t>ability </a:t>
            </a:r>
            <a:r>
              <a:rPr sz="2650" spc="5" dirty="0">
                <a:latin typeface="RobotoRegular"/>
                <a:cs typeface="RobotoRegular"/>
              </a:rPr>
              <a:t>to  concentrate </a:t>
            </a:r>
            <a:r>
              <a:rPr sz="2650" spc="-10" dirty="0">
                <a:latin typeface="RobotoRegular"/>
                <a:cs typeface="RobotoRegular"/>
              </a:rPr>
              <a:t>urine. </a:t>
            </a:r>
            <a:r>
              <a:rPr sz="2650" spc="-5" dirty="0">
                <a:latin typeface="RobotoRegular"/>
                <a:cs typeface="RobotoRegular"/>
              </a:rPr>
              <a:t>Compares </a:t>
            </a:r>
            <a:r>
              <a:rPr sz="2650" spc="-10" dirty="0">
                <a:latin typeface="RobotoRegular"/>
                <a:cs typeface="RobotoRegular"/>
              </a:rPr>
              <a:t>weight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15" dirty="0">
                <a:latin typeface="RobotoRegular"/>
                <a:cs typeface="RobotoRegular"/>
              </a:rPr>
              <a:t>urine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spc="-10" dirty="0">
                <a:latin typeface="RobotoRegular"/>
                <a:cs typeface="RobotoRegular"/>
              </a:rPr>
              <a:t>that  </a:t>
            </a:r>
            <a:r>
              <a:rPr sz="2650" spc="10" dirty="0">
                <a:latin typeface="RobotoRegular"/>
                <a:cs typeface="RobotoRegular"/>
              </a:rPr>
              <a:t>of distilled</a:t>
            </a:r>
            <a:r>
              <a:rPr sz="2650" spc="5" dirty="0">
                <a:latin typeface="RobotoRegular"/>
                <a:cs typeface="RobotoRegular"/>
              </a:rPr>
              <a:t> </a:t>
            </a:r>
            <a:r>
              <a:rPr sz="2650" spc="-20" dirty="0">
                <a:latin typeface="RobotoRegular"/>
                <a:cs typeface="RobotoRegular"/>
              </a:rPr>
              <a:t>water.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5" y="703175"/>
            <a:ext cx="354012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OBJECTIVES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4933" y="1933185"/>
            <a:ext cx="7915275" cy="474535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500" spc="-5" dirty="0">
                <a:latin typeface="RobotoRegular"/>
                <a:cs typeface="RobotoRegular"/>
              </a:rPr>
              <a:t>By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20" dirty="0">
                <a:latin typeface="RobotoRegular"/>
                <a:cs typeface="RobotoRegular"/>
              </a:rPr>
              <a:t>end </a:t>
            </a:r>
            <a:r>
              <a:rPr sz="2500" spc="5" dirty="0">
                <a:latin typeface="RobotoRegular"/>
                <a:cs typeface="RobotoRegular"/>
              </a:rPr>
              <a:t>of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30" dirty="0">
                <a:latin typeface="RobotoRegular"/>
                <a:cs typeface="RobotoRegular"/>
              </a:rPr>
              <a:t>topic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25" dirty="0">
                <a:latin typeface="RobotoRegular"/>
                <a:cs typeface="RobotoRegular"/>
              </a:rPr>
              <a:t>learner </a:t>
            </a:r>
            <a:r>
              <a:rPr sz="2500" spc="20" dirty="0">
                <a:latin typeface="RobotoRegular"/>
                <a:cs typeface="RobotoRegular"/>
              </a:rPr>
              <a:t>will be </a:t>
            </a:r>
            <a:r>
              <a:rPr sz="2500" spc="40" dirty="0">
                <a:latin typeface="RobotoRegular"/>
                <a:cs typeface="RobotoRegular"/>
              </a:rPr>
              <a:t>able</a:t>
            </a:r>
            <a:r>
              <a:rPr sz="2500" spc="160" dirty="0">
                <a:latin typeface="RobotoRegular"/>
                <a:cs typeface="RobotoRegular"/>
              </a:rPr>
              <a:t> </a:t>
            </a:r>
            <a:r>
              <a:rPr sz="2500" spc="25" dirty="0">
                <a:latin typeface="RobotoRegular"/>
                <a:cs typeface="RobotoRegular"/>
              </a:rPr>
              <a:t>to:</a:t>
            </a:r>
            <a:endParaRPr sz="2500">
              <a:latin typeface="RobotoRegular"/>
              <a:cs typeface="RobotoRegular"/>
            </a:endParaRPr>
          </a:p>
          <a:p>
            <a:pPr marL="194310" marR="276860" indent="-182245">
              <a:lnSpc>
                <a:spcPts val="2640"/>
              </a:lnSpc>
              <a:spcBef>
                <a:spcPts val="940"/>
              </a:spcBef>
              <a:buChar char="•"/>
              <a:tabLst>
                <a:tab pos="194945" algn="l"/>
              </a:tabLst>
            </a:pPr>
            <a:r>
              <a:rPr sz="2500" spc="20" dirty="0">
                <a:latin typeface="RobotoRegular"/>
                <a:cs typeface="RobotoRegular"/>
              </a:rPr>
              <a:t>Describe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40" dirty="0">
                <a:latin typeface="RobotoRegular"/>
                <a:cs typeface="RobotoRegular"/>
              </a:rPr>
              <a:t>anatomy </a:t>
            </a:r>
            <a:r>
              <a:rPr sz="2500" spc="45" dirty="0">
                <a:latin typeface="RobotoRegular"/>
                <a:cs typeface="RobotoRegular"/>
              </a:rPr>
              <a:t>and </a:t>
            </a:r>
            <a:r>
              <a:rPr sz="2500" spc="25" dirty="0">
                <a:latin typeface="RobotoRegular"/>
                <a:cs typeface="RobotoRegular"/>
              </a:rPr>
              <a:t>physiology </a:t>
            </a:r>
            <a:r>
              <a:rPr sz="2500" spc="5" dirty="0">
                <a:latin typeface="RobotoRegular"/>
                <a:cs typeface="RobotoRegular"/>
              </a:rPr>
              <a:t>of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25" dirty="0">
                <a:latin typeface="RobotoRegular"/>
                <a:cs typeface="RobotoRegular"/>
              </a:rPr>
              <a:t>genito-  </a:t>
            </a:r>
            <a:r>
              <a:rPr sz="2500" spc="40" dirty="0">
                <a:latin typeface="RobotoRegular"/>
                <a:cs typeface="RobotoRegular"/>
              </a:rPr>
              <a:t>urinary</a:t>
            </a:r>
            <a:r>
              <a:rPr sz="2500" spc="50" dirty="0">
                <a:latin typeface="RobotoRegular"/>
                <a:cs typeface="RobotoRegular"/>
              </a:rPr>
              <a:t> </a:t>
            </a:r>
            <a:r>
              <a:rPr sz="2500" spc="25" dirty="0">
                <a:latin typeface="RobotoRegular"/>
                <a:cs typeface="RobotoRegular"/>
              </a:rPr>
              <a:t>system</a:t>
            </a:r>
            <a:endParaRPr sz="2500">
              <a:latin typeface="RobotoRegular"/>
              <a:cs typeface="RobotoRegular"/>
            </a:endParaRPr>
          </a:p>
          <a:p>
            <a:pPr marL="194310" marR="27940" indent="-182245">
              <a:lnSpc>
                <a:spcPts val="2640"/>
              </a:lnSpc>
              <a:spcBef>
                <a:spcPts val="915"/>
              </a:spcBef>
              <a:buChar char="•"/>
              <a:tabLst>
                <a:tab pos="194945" algn="l"/>
              </a:tabLst>
            </a:pPr>
            <a:r>
              <a:rPr sz="2500" spc="20" dirty="0">
                <a:latin typeface="RobotoRegular"/>
                <a:cs typeface="RobotoRegular"/>
              </a:rPr>
              <a:t>Describe </a:t>
            </a:r>
            <a:r>
              <a:rPr sz="2500" spc="30" dirty="0">
                <a:latin typeface="RobotoRegular"/>
                <a:cs typeface="RobotoRegular"/>
              </a:rPr>
              <a:t>various tests </a:t>
            </a:r>
            <a:r>
              <a:rPr sz="2500" spc="45" dirty="0">
                <a:latin typeface="RobotoRegular"/>
                <a:cs typeface="RobotoRegular"/>
              </a:rPr>
              <a:t>and </a:t>
            </a:r>
            <a:r>
              <a:rPr sz="2500" spc="30" dirty="0">
                <a:latin typeface="RobotoRegular"/>
                <a:cs typeface="RobotoRegular"/>
              </a:rPr>
              <a:t>examination </a:t>
            </a:r>
            <a:r>
              <a:rPr sz="2500" spc="10" dirty="0">
                <a:latin typeface="RobotoRegular"/>
                <a:cs typeface="RobotoRegular"/>
              </a:rPr>
              <a:t>performed </a:t>
            </a:r>
            <a:r>
              <a:rPr sz="2500" spc="40" dirty="0">
                <a:latin typeface="RobotoRegular"/>
                <a:cs typeface="RobotoRegular"/>
              </a:rPr>
              <a:t>to  </a:t>
            </a:r>
            <a:r>
              <a:rPr sz="2500" spc="30" dirty="0">
                <a:latin typeface="RobotoRegular"/>
                <a:cs typeface="RobotoRegular"/>
              </a:rPr>
              <a:t>diagnose genito-urinary </a:t>
            </a:r>
            <a:r>
              <a:rPr sz="2500" spc="25" dirty="0">
                <a:latin typeface="RobotoRegular"/>
                <a:cs typeface="RobotoRegular"/>
              </a:rPr>
              <a:t>system</a:t>
            </a:r>
            <a:r>
              <a:rPr sz="2500" spc="35" dirty="0">
                <a:latin typeface="RobotoRegular"/>
                <a:cs typeface="RobotoRegular"/>
              </a:rPr>
              <a:t> </a:t>
            </a:r>
            <a:r>
              <a:rPr sz="2500" spc="20" dirty="0">
                <a:latin typeface="RobotoRegular"/>
                <a:cs typeface="RobotoRegular"/>
              </a:rPr>
              <a:t>disorders</a:t>
            </a:r>
            <a:endParaRPr sz="2500">
              <a:latin typeface="RobotoRegular"/>
              <a:cs typeface="RobotoRegular"/>
            </a:endParaRPr>
          </a:p>
          <a:p>
            <a:pPr marL="194310" indent="-182245">
              <a:lnSpc>
                <a:spcPct val="100000"/>
              </a:lnSpc>
              <a:spcBef>
                <a:spcPts val="525"/>
              </a:spcBef>
              <a:buChar char="•"/>
              <a:tabLst>
                <a:tab pos="194945" algn="l"/>
              </a:tabLst>
            </a:pPr>
            <a:r>
              <a:rPr sz="2500" spc="20" dirty="0">
                <a:latin typeface="RobotoRegular"/>
                <a:cs typeface="RobotoRegular"/>
              </a:rPr>
              <a:t>Describe </a:t>
            </a:r>
            <a:r>
              <a:rPr sz="2500" spc="10" dirty="0">
                <a:latin typeface="RobotoRegular"/>
                <a:cs typeface="RobotoRegular"/>
              </a:rPr>
              <a:t>common </a:t>
            </a:r>
            <a:r>
              <a:rPr sz="2500" spc="30" dirty="0">
                <a:latin typeface="RobotoRegular"/>
                <a:cs typeface="RobotoRegular"/>
              </a:rPr>
              <a:t>renal function</a:t>
            </a:r>
            <a:r>
              <a:rPr sz="2500" spc="190" dirty="0">
                <a:latin typeface="RobotoRegular"/>
                <a:cs typeface="RobotoRegular"/>
              </a:rPr>
              <a:t> </a:t>
            </a:r>
            <a:r>
              <a:rPr sz="2500" spc="30" dirty="0">
                <a:latin typeface="RobotoRegular"/>
                <a:cs typeface="RobotoRegular"/>
              </a:rPr>
              <a:t>tests</a:t>
            </a:r>
            <a:endParaRPr sz="2500">
              <a:latin typeface="RobotoRegular"/>
              <a:cs typeface="RobotoRegular"/>
            </a:endParaRPr>
          </a:p>
          <a:p>
            <a:pPr marL="194310" marR="129539" indent="-182245">
              <a:lnSpc>
                <a:spcPts val="2640"/>
              </a:lnSpc>
              <a:spcBef>
                <a:spcPts val="935"/>
              </a:spcBef>
              <a:buChar char="•"/>
              <a:tabLst>
                <a:tab pos="194945" algn="l"/>
              </a:tabLst>
            </a:pPr>
            <a:r>
              <a:rPr sz="2500" spc="20" dirty="0">
                <a:latin typeface="RobotoRegular"/>
                <a:cs typeface="RobotoRegular"/>
              </a:rPr>
              <a:t>Describe </a:t>
            </a:r>
            <a:r>
              <a:rPr sz="2500" spc="10" dirty="0">
                <a:latin typeface="RobotoRegular"/>
                <a:cs typeface="RobotoRegular"/>
              </a:rPr>
              <a:t>common </a:t>
            </a:r>
            <a:r>
              <a:rPr sz="2500" spc="40" dirty="0">
                <a:latin typeface="RobotoRegular"/>
                <a:cs typeface="RobotoRegular"/>
              </a:rPr>
              <a:t>urinary </a:t>
            </a:r>
            <a:r>
              <a:rPr sz="2500" spc="20" dirty="0">
                <a:latin typeface="RobotoRegular"/>
                <a:cs typeface="RobotoRegular"/>
              </a:rPr>
              <a:t>disorders </a:t>
            </a:r>
            <a:r>
              <a:rPr sz="2500" spc="35" dirty="0">
                <a:latin typeface="RobotoRegular"/>
                <a:cs typeface="RobotoRegular"/>
              </a:rPr>
              <a:t>including </a:t>
            </a:r>
            <a:r>
              <a:rPr sz="2500" spc="30" dirty="0">
                <a:latin typeface="RobotoRegular"/>
                <a:cs typeface="RobotoRegular"/>
              </a:rPr>
              <a:t>kidney  </a:t>
            </a:r>
            <a:r>
              <a:rPr sz="2500" spc="20" dirty="0">
                <a:latin typeface="RobotoRegular"/>
                <a:cs typeface="RobotoRegular"/>
              </a:rPr>
              <a:t>disorders, </a:t>
            </a:r>
            <a:r>
              <a:rPr sz="2500" spc="25" dirty="0">
                <a:latin typeface="RobotoRegular"/>
                <a:cs typeface="RobotoRegular"/>
              </a:rPr>
              <a:t>ureters, </a:t>
            </a:r>
            <a:r>
              <a:rPr sz="2500" spc="40" dirty="0">
                <a:latin typeface="RobotoRegular"/>
                <a:cs typeface="RobotoRegular"/>
              </a:rPr>
              <a:t>urinary </a:t>
            </a:r>
            <a:r>
              <a:rPr sz="2500" spc="10" dirty="0">
                <a:latin typeface="RobotoRegular"/>
                <a:cs typeface="RobotoRegular"/>
              </a:rPr>
              <a:t>bladder, </a:t>
            </a:r>
            <a:r>
              <a:rPr sz="2500" spc="35" dirty="0">
                <a:latin typeface="RobotoRegular"/>
                <a:cs typeface="RobotoRegular"/>
              </a:rPr>
              <a:t>urethra, prostate  </a:t>
            </a:r>
            <a:r>
              <a:rPr sz="2500" spc="40" dirty="0">
                <a:latin typeface="RobotoRegular"/>
                <a:cs typeface="RobotoRegular"/>
              </a:rPr>
              <a:t>gland </a:t>
            </a:r>
            <a:r>
              <a:rPr sz="2500" spc="45" dirty="0">
                <a:latin typeface="RobotoRegular"/>
                <a:cs typeface="RobotoRegular"/>
              </a:rPr>
              <a:t>and the</a:t>
            </a:r>
            <a:r>
              <a:rPr sz="2500" spc="20" dirty="0">
                <a:latin typeface="RobotoRegular"/>
                <a:cs typeface="RobotoRegular"/>
              </a:rPr>
              <a:t> </a:t>
            </a:r>
            <a:r>
              <a:rPr sz="2500" spc="25" dirty="0">
                <a:latin typeface="RobotoRegular"/>
                <a:cs typeface="RobotoRegular"/>
              </a:rPr>
              <a:t>scrotum.</a:t>
            </a:r>
            <a:endParaRPr sz="2500">
              <a:latin typeface="RobotoRegular"/>
              <a:cs typeface="RobotoRegular"/>
            </a:endParaRPr>
          </a:p>
          <a:p>
            <a:pPr marL="194310" marR="5080" indent="-182245">
              <a:lnSpc>
                <a:spcPts val="2640"/>
              </a:lnSpc>
              <a:spcBef>
                <a:spcPts val="919"/>
              </a:spcBef>
              <a:buChar char="•"/>
              <a:tabLst>
                <a:tab pos="194945" algn="l"/>
              </a:tabLst>
            </a:pPr>
            <a:r>
              <a:rPr sz="2500" spc="20" dirty="0">
                <a:latin typeface="RobotoRegular"/>
                <a:cs typeface="RobotoRegular"/>
              </a:rPr>
              <a:t>Describe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20" dirty="0">
                <a:latin typeface="RobotoRegular"/>
                <a:cs typeface="RobotoRegular"/>
              </a:rPr>
              <a:t>above </a:t>
            </a:r>
            <a:r>
              <a:rPr sz="2500" spc="30" dirty="0">
                <a:latin typeface="RobotoRegular"/>
                <a:cs typeface="RobotoRegular"/>
              </a:rPr>
              <a:t>conditions </a:t>
            </a:r>
            <a:r>
              <a:rPr sz="2500" spc="25" dirty="0">
                <a:latin typeface="RobotoRegular"/>
                <a:cs typeface="RobotoRegular"/>
              </a:rPr>
              <a:t>under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25" dirty="0">
                <a:latin typeface="RobotoRegular"/>
                <a:cs typeface="RobotoRegular"/>
              </a:rPr>
              <a:t>topics under 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30" dirty="0">
                <a:latin typeface="RobotoRegular"/>
                <a:cs typeface="RobotoRegular"/>
              </a:rPr>
              <a:t>headings; deﬁnition, </a:t>
            </a:r>
            <a:r>
              <a:rPr sz="2500" spc="25" dirty="0">
                <a:latin typeface="RobotoRegular"/>
                <a:cs typeface="RobotoRegular"/>
              </a:rPr>
              <a:t>causes </a:t>
            </a:r>
            <a:r>
              <a:rPr sz="2500" spc="5" dirty="0">
                <a:latin typeface="RobotoRegular"/>
                <a:cs typeface="RobotoRegular"/>
              </a:rPr>
              <a:t>, </a:t>
            </a:r>
            <a:r>
              <a:rPr sz="2500" spc="35" dirty="0">
                <a:latin typeface="RobotoRegular"/>
                <a:cs typeface="RobotoRegular"/>
              </a:rPr>
              <a:t>clinical </a:t>
            </a:r>
            <a:r>
              <a:rPr sz="2500" spc="25" dirty="0">
                <a:latin typeface="RobotoRegular"/>
                <a:cs typeface="RobotoRegular"/>
              </a:rPr>
              <a:t>features,  </a:t>
            </a:r>
            <a:r>
              <a:rPr sz="2500" spc="35" dirty="0">
                <a:latin typeface="RobotoRegular"/>
                <a:cs typeface="RobotoRegular"/>
              </a:rPr>
              <a:t>diagnosis </a:t>
            </a:r>
            <a:r>
              <a:rPr sz="2500" spc="45" dirty="0">
                <a:latin typeface="RobotoRegular"/>
                <a:cs typeface="RobotoRegular"/>
              </a:rPr>
              <a:t>and</a:t>
            </a:r>
            <a:r>
              <a:rPr sz="2500" spc="60" dirty="0">
                <a:latin typeface="RobotoRegular"/>
                <a:cs typeface="RobotoRegular"/>
              </a:rPr>
              <a:t> </a:t>
            </a:r>
            <a:r>
              <a:rPr sz="2500" spc="25" dirty="0">
                <a:latin typeface="RobotoRegular"/>
                <a:cs typeface="RobotoRegular"/>
              </a:rPr>
              <a:t>management</a:t>
            </a:r>
            <a:endParaRPr sz="250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252" y="344415"/>
            <a:ext cx="8780145" cy="505777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314960" marR="258445" indent="-252095">
              <a:lnSpc>
                <a:spcPct val="82200"/>
              </a:lnSpc>
              <a:spcBef>
                <a:spcPts val="1135"/>
              </a:spcBef>
              <a:buSzPct val="62886"/>
              <a:buChar char="•"/>
              <a:tabLst>
                <a:tab pos="252729" algn="l"/>
              </a:tabLst>
            </a:pPr>
            <a:r>
              <a:rPr sz="7275" spc="-67" baseline="-32073" dirty="0">
                <a:latin typeface="RobotoRegular"/>
                <a:cs typeface="RobotoRegular"/>
              </a:rPr>
              <a:t>.</a:t>
            </a:r>
            <a:r>
              <a:rPr sz="3050" spc="-45" dirty="0">
                <a:latin typeface="RobotoRegular"/>
                <a:cs typeface="RobotoRegular"/>
              </a:rPr>
              <a:t>Osmolality-is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20" dirty="0">
                <a:latin typeface="RobotoRegular"/>
                <a:cs typeface="RobotoRegular"/>
              </a:rPr>
              <a:t>most </a:t>
            </a:r>
            <a:r>
              <a:rPr sz="3050" spc="-15" dirty="0">
                <a:latin typeface="RobotoRegular"/>
                <a:cs typeface="RobotoRegular"/>
              </a:rPr>
              <a:t>accurate </a:t>
            </a:r>
            <a:r>
              <a:rPr sz="3050" dirty="0">
                <a:latin typeface="RobotoRegular"/>
                <a:cs typeface="RobotoRegular"/>
              </a:rPr>
              <a:t>measure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 </a:t>
            </a:r>
            <a:r>
              <a:rPr sz="3050" spc="10" dirty="0">
                <a:latin typeface="RobotoRegular"/>
                <a:cs typeface="RobotoRegular"/>
              </a:rPr>
              <a:t>kidneys </a:t>
            </a:r>
            <a:r>
              <a:rPr sz="3050" spc="20" dirty="0">
                <a:latin typeface="RobotoRegular"/>
                <a:cs typeface="RobotoRegular"/>
              </a:rPr>
              <a:t>ability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10" dirty="0">
                <a:latin typeface="RobotoRegular"/>
                <a:cs typeface="RobotoRegular"/>
              </a:rPr>
              <a:t>concentrate</a:t>
            </a:r>
            <a:r>
              <a:rPr sz="3050" spc="-45" dirty="0">
                <a:latin typeface="RobotoRegular"/>
                <a:cs typeface="RobotoRegular"/>
              </a:rPr>
              <a:t> </a:t>
            </a:r>
            <a:r>
              <a:rPr sz="3050" spc="-15" dirty="0">
                <a:latin typeface="RobotoRegular"/>
                <a:cs typeface="RobotoRegular"/>
              </a:rPr>
              <a:t>urine</a:t>
            </a:r>
            <a:endParaRPr sz="3050">
              <a:latin typeface="RobotoRegular"/>
              <a:cs typeface="RobotoRegular"/>
            </a:endParaRPr>
          </a:p>
          <a:p>
            <a:pPr marL="314960" marR="393065" indent="-252095">
              <a:lnSpc>
                <a:spcPts val="3310"/>
              </a:lnSpc>
              <a:spcBef>
                <a:spcPts val="1145"/>
              </a:spcBef>
              <a:buChar char="•"/>
              <a:tabLst>
                <a:tab pos="315595" algn="l"/>
              </a:tabLst>
            </a:pPr>
            <a:r>
              <a:rPr sz="3050" spc="30" dirty="0">
                <a:latin typeface="RobotoRegular"/>
                <a:cs typeface="RobotoRegular"/>
              </a:rPr>
              <a:t>It </a:t>
            </a:r>
            <a:r>
              <a:rPr sz="3050" spc="5" dirty="0">
                <a:latin typeface="RobotoRegular"/>
                <a:cs typeface="RobotoRegular"/>
              </a:rPr>
              <a:t>measures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5" dirty="0">
                <a:latin typeface="RobotoRegular"/>
                <a:cs typeface="RobotoRegular"/>
              </a:rPr>
              <a:t>number of </a:t>
            </a:r>
            <a:r>
              <a:rPr sz="3050" dirty="0">
                <a:latin typeface="RobotoRegular"/>
                <a:cs typeface="RobotoRegular"/>
              </a:rPr>
              <a:t>solute </a:t>
            </a:r>
            <a:r>
              <a:rPr sz="3050" spc="30" dirty="0">
                <a:latin typeface="RobotoRegular"/>
                <a:cs typeface="RobotoRegular"/>
              </a:rPr>
              <a:t>particles </a:t>
            </a:r>
            <a:r>
              <a:rPr sz="3050" spc="25" dirty="0">
                <a:latin typeface="RobotoRegular"/>
                <a:cs typeface="RobotoRegular"/>
              </a:rPr>
              <a:t>in</a:t>
            </a:r>
            <a:r>
              <a:rPr sz="3050" spc="-17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a  </a:t>
            </a:r>
            <a:r>
              <a:rPr sz="3050" spc="40" dirty="0">
                <a:latin typeface="RobotoRegular"/>
                <a:cs typeface="RobotoRegular"/>
              </a:rPr>
              <a:t>Kg </a:t>
            </a:r>
            <a:r>
              <a:rPr sz="3050" spc="15" dirty="0">
                <a:latin typeface="RobotoRegular"/>
                <a:cs typeface="RobotoRegular"/>
              </a:rPr>
              <a:t>of</a:t>
            </a:r>
            <a:r>
              <a:rPr sz="3050" spc="45" dirty="0">
                <a:latin typeface="RobotoRegular"/>
                <a:cs typeface="RobotoRegular"/>
              </a:rPr>
              <a:t> </a:t>
            </a:r>
            <a:r>
              <a:rPr sz="3050" spc="-40" dirty="0">
                <a:latin typeface="RobotoRegular"/>
                <a:cs typeface="RobotoRegular"/>
              </a:rPr>
              <a:t>water.</a:t>
            </a:r>
            <a:endParaRPr sz="3050">
              <a:latin typeface="RobotoRegular"/>
              <a:cs typeface="RobotoRegular"/>
            </a:endParaRPr>
          </a:p>
          <a:p>
            <a:pPr marL="314960" marR="245110" indent="-252095">
              <a:lnSpc>
                <a:spcPts val="3310"/>
              </a:lnSpc>
              <a:spcBef>
                <a:spcPts val="1095"/>
              </a:spcBef>
              <a:buChar char="•"/>
              <a:tabLst>
                <a:tab pos="315595" algn="l"/>
              </a:tabLst>
            </a:pPr>
            <a:r>
              <a:rPr sz="3050" spc="10" dirty="0">
                <a:latin typeface="RobotoRegular"/>
                <a:cs typeface="RobotoRegular"/>
              </a:rPr>
              <a:t>The </a:t>
            </a:r>
            <a:r>
              <a:rPr sz="3050" spc="15" dirty="0">
                <a:latin typeface="RobotoRegular"/>
                <a:cs typeface="RobotoRegular"/>
              </a:rPr>
              <a:t>osmolality glomerular </a:t>
            </a:r>
            <a:r>
              <a:rPr sz="3050" spc="-10" dirty="0">
                <a:latin typeface="RobotoRegular"/>
                <a:cs typeface="RobotoRegular"/>
              </a:rPr>
              <a:t>ﬁltrate and the </a:t>
            </a:r>
            <a:r>
              <a:rPr sz="3050" spc="25" dirty="0">
                <a:latin typeface="RobotoRegular"/>
                <a:cs typeface="RobotoRegular"/>
              </a:rPr>
              <a:t>blood 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10" dirty="0">
                <a:latin typeface="RobotoRegular"/>
                <a:cs typeface="RobotoRegular"/>
              </a:rPr>
              <a:t>same </a:t>
            </a:r>
            <a:r>
              <a:rPr sz="3050" spc="15" dirty="0">
                <a:latin typeface="RobotoRegular"/>
                <a:cs typeface="RobotoRegular"/>
              </a:rPr>
              <a:t>which </a:t>
            </a:r>
            <a:r>
              <a:rPr sz="3050" spc="20" dirty="0">
                <a:latin typeface="RobotoRegular"/>
                <a:cs typeface="RobotoRegular"/>
              </a:rPr>
              <a:t>is</a:t>
            </a:r>
            <a:r>
              <a:rPr sz="3050" spc="-25" dirty="0">
                <a:latin typeface="RobotoRegular"/>
                <a:cs typeface="RobotoRegular"/>
              </a:rPr>
              <a:t> </a:t>
            </a:r>
            <a:r>
              <a:rPr sz="3050" spc="45" dirty="0">
                <a:latin typeface="RobotoRegular"/>
                <a:cs typeface="RobotoRegular"/>
              </a:rPr>
              <a:t>300mmol/L</a:t>
            </a:r>
            <a:endParaRPr sz="3050">
              <a:latin typeface="RobotoRegular"/>
              <a:cs typeface="RobotoRegular"/>
            </a:endParaRPr>
          </a:p>
          <a:p>
            <a:pPr marL="314960" marR="17780" indent="-252095">
              <a:lnSpc>
                <a:spcPts val="3310"/>
              </a:lnSpc>
              <a:spcBef>
                <a:spcPts val="1095"/>
              </a:spcBef>
              <a:buChar char="•"/>
              <a:tabLst>
                <a:tab pos="315595" algn="l"/>
              </a:tabLst>
            </a:pPr>
            <a:r>
              <a:rPr sz="3050" spc="5" dirty="0">
                <a:latin typeface="RobotoRegular"/>
                <a:cs typeface="RobotoRegular"/>
              </a:rPr>
              <a:t>As </a:t>
            </a:r>
            <a:r>
              <a:rPr sz="3050" spc="-10" dirty="0">
                <a:latin typeface="RobotoRegular"/>
                <a:cs typeface="RobotoRegular"/>
              </a:rPr>
              <a:t>the ﬁltrate </a:t>
            </a:r>
            <a:r>
              <a:rPr sz="3050" spc="5" dirty="0">
                <a:latin typeface="RobotoRegular"/>
                <a:cs typeface="RobotoRegular"/>
              </a:rPr>
              <a:t>passes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10" dirty="0">
                <a:latin typeface="RobotoRegular"/>
                <a:cs typeface="RobotoRegular"/>
              </a:rPr>
              <a:t>the renal </a:t>
            </a:r>
            <a:r>
              <a:rPr sz="3050" spc="5" dirty="0">
                <a:latin typeface="RobotoRegular"/>
                <a:cs typeface="RobotoRegular"/>
              </a:rPr>
              <a:t>tubule, </a:t>
            </a:r>
            <a:r>
              <a:rPr sz="3050" spc="-10" dirty="0">
                <a:latin typeface="RobotoRegular"/>
                <a:cs typeface="RobotoRegular"/>
              </a:rPr>
              <a:t>the  </a:t>
            </a:r>
            <a:r>
              <a:rPr sz="3050" spc="15" dirty="0">
                <a:latin typeface="RobotoRegular"/>
                <a:cs typeface="RobotoRegular"/>
              </a:rPr>
              <a:t>osmolality </a:t>
            </a:r>
            <a:r>
              <a:rPr sz="3050" spc="10" dirty="0">
                <a:latin typeface="RobotoRegular"/>
                <a:cs typeface="RobotoRegular"/>
              </a:rPr>
              <a:t>changes </a:t>
            </a:r>
            <a:r>
              <a:rPr sz="3050" spc="25" dirty="0">
                <a:latin typeface="RobotoRegular"/>
                <a:cs typeface="RobotoRegular"/>
              </a:rPr>
              <a:t>between </a:t>
            </a:r>
            <a:r>
              <a:rPr sz="3050" spc="30" dirty="0">
                <a:latin typeface="RobotoRegular"/>
                <a:cs typeface="RobotoRegular"/>
              </a:rPr>
              <a:t>50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40" dirty="0">
                <a:latin typeface="RobotoRegular"/>
                <a:cs typeface="RobotoRegular"/>
              </a:rPr>
              <a:t>1200</a:t>
            </a:r>
            <a:r>
              <a:rPr sz="3050" spc="-80" dirty="0">
                <a:latin typeface="RobotoRegular"/>
                <a:cs typeface="RobotoRegular"/>
              </a:rPr>
              <a:t> </a:t>
            </a:r>
            <a:r>
              <a:rPr sz="3050" spc="45" dirty="0">
                <a:latin typeface="RobotoRegular"/>
                <a:cs typeface="RobotoRegular"/>
              </a:rPr>
              <a:t>mmol/L</a:t>
            </a:r>
            <a:endParaRPr sz="3050">
              <a:latin typeface="RobotoRegular"/>
              <a:cs typeface="RobotoRegular"/>
            </a:endParaRPr>
          </a:p>
          <a:p>
            <a:pPr marL="314960" marR="1140460" indent="-252095">
              <a:lnSpc>
                <a:spcPts val="3310"/>
              </a:lnSpc>
              <a:spcBef>
                <a:spcPts val="1090"/>
              </a:spcBef>
              <a:buChar char="•"/>
              <a:tabLst>
                <a:tab pos="315595" algn="l"/>
              </a:tabLst>
            </a:pPr>
            <a:r>
              <a:rPr sz="3050" spc="15" dirty="0">
                <a:latin typeface="RobotoRegular"/>
                <a:cs typeface="RobotoRegular"/>
              </a:rPr>
              <a:t>This </a:t>
            </a:r>
            <a:r>
              <a:rPr sz="3050" dirty="0">
                <a:latin typeface="RobotoRegular"/>
                <a:cs typeface="RobotoRegular"/>
              </a:rPr>
              <a:t>shows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5" dirty="0">
                <a:latin typeface="RobotoRegular"/>
                <a:cs typeface="RobotoRegular"/>
              </a:rPr>
              <a:t>concentrating </a:t>
            </a:r>
            <a:r>
              <a:rPr sz="3050" spc="20" dirty="0">
                <a:latin typeface="RobotoRegular"/>
                <a:cs typeface="RobotoRegular"/>
              </a:rPr>
              <a:t>ability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 </a:t>
            </a:r>
            <a:r>
              <a:rPr sz="3050" spc="10" dirty="0">
                <a:latin typeface="RobotoRegular"/>
                <a:cs typeface="RobotoRegular"/>
              </a:rPr>
              <a:t>kidneys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652" y="344415"/>
            <a:ext cx="463550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50" spc="-204" dirty="0"/>
              <a:t>R</a:t>
            </a:r>
            <a:r>
              <a:rPr sz="7275" spc="-307" baseline="-32073" dirty="0"/>
              <a:t>.</a:t>
            </a:r>
            <a:r>
              <a:rPr sz="3050" spc="-204" dirty="0"/>
              <a:t>ENAL </a:t>
            </a:r>
            <a:r>
              <a:rPr sz="3050" spc="10" dirty="0"/>
              <a:t>FUNCTION</a:t>
            </a:r>
            <a:r>
              <a:rPr sz="3050" spc="-355" dirty="0"/>
              <a:t> </a:t>
            </a:r>
            <a:r>
              <a:rPr sz="3050" spc="40" dirty="0"/>
              <a:t>TESTS:</a:t>
            </a:r>
            <a:endParaRPr sz="3050"/>
          </a:p>
        </p:txBody>
      </p:sp>
      <p:sp>
        <p:nvSpPr>
          <p:cNvPr id="3" name="object 3"/>
          <p:cNvSpPr/>
          <p:nvPr/>
        </p:nvSpPr>
        <p:spPr>
          <a:xfrm>
            <a:off x="608752" y="1012010"/>
            <a:ext cx="4562475" cy="0"/>
          </a:xfrm>
          <a:custGeom>
            <a:avLst/>
            <a:gdLst/>
            <a:ahLst/>
            <a:cxnLst/>
            <a:rect l="l" t="t" r="r" b="b"/>
            <a:pathLst>
              <a:path w="4562475">
                <a:moveTo>
                  <a:pt x="0" y="0"/>
                </a:moveTo>
                <a:lnTo>
                  <a:pt x="4561879" y="0"/>
                </a:lnTo>
              </a:path>
            </a:pathLst>
          </a:custGeom>
          <a:ln w="19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752" y="2971105"/>
            <a:ext cx="4394200" cy="0"/>
          </a:xfrm>
          <a:custGeom>
            <a:avLst/>
            <a:gdLst/>
            <a:ahLst/>
            <a:cxnLst/>
            <a:rect l="l" t="t" r="r" b="b"/>
            <a:pathLst>
              <a:path w="4394200">
                <a:moveTo>
                  <a:pt x="0" y="0"/>
                </a:moveTo>
                <a:lnTo>
                  <a:pt x="4393957" y="0"/>
                </a:lnTo>
              </a:path>
            </a:pathLst>
          </a:custGeom>
          <a:ln w="19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5095" y="1128052"/>
            <a:ext cx="8792210" cy="44138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97510" marR="85090" indent="-294005">
              <a:lnSpc>
                <a:spcPts val="3310"/>
              </a:lnSpc>
              <a:spcBef>
                <a:spcPts val="535"/>
              </a:spcBef>
              <a:buClr>
                <a:srgbClr val="36AECE"/>
              </a:buClr>
              <a:buFont typeface="RobotoRegular"/>
              <a:buChar char="•"/>
              <a:tabLst>
                <a:tab pos="495300" algn="l"/>
                <a:tab pos="495934" algn="l"/>
              </a:tabLst>
            </a:pPr>
            <a:r>
              <a:rPr dirty="0"/>
              <a:t>	</a:t>
            </a:r>
            <a:r>
              <a:rPr sz="3050" spc="15" dirty="0">
                <a:latin typeface="RobotoRegular"/>
                <a:cs typeface="RobotoRegular"/>
              </a:rPr>
              <a:t>They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-5" dirty="0">
                <a:latin typeface="RobotoRegular"/>
                <a:cs typeface="RobotoRegular"/>
              </a:rPr>
              <a:t>used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0" dirty="0">
                <a:latin typeface="RobotoRegular"/>
                <a:cs typeface="RobotoRegular"/>
              </a:rPr>
              <a:t>evaluate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severity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10" dirty="0">
                <a:latin typeface="RobotoRegular"/>
                <a:cs typeface="RobotoRegular"/>
              </a:rPr>
              <a:t>kidney  </a:t>
            </a:r>
            <a:r>
              <a:rPr sz="3050" spc="5" dirty="0">
                <a:latin typeface="RobotoRegular"/>
                <a:cs typeface="RobotoRegular"/>
              </a:rPr>
              <a:t>disease </a:t>
            </a:r>
            <a:r>
              <a:rPr sz="3050" spc="-10" dirty="0">
                <a:latin typeface="RobotoRegular"/>
                <a:cs typeface="RobotoRegular"/>
              </a:rPr>
              <a:t>and assess the </a:t>
            </a:r>
            <a:r>
              <a:rPr sz="3050" spc="-15" dirty="0">
                <a:latin typeface="RobotoRegular"/>
                <a:cs typeface="RobotoRegular"/>
              </a:rPr>
              <a:t>status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patients  </a:t>
            </a:r>
            <a:r>
              <a:rPr sz="3050" spc="10" dirty="0">
                <a:latin typeface="RobotoRegular"/>
                <a:cs typeface="RobotoRegular"/>
              </a:rPr>
              <a:t>kidney </a:t>
            </a:r>
            <a:r>
              <a:rPr sz="3050" spc="5" dirty="0">
                <a:latin typeface="RobotoRegular"/>
                <a:cs typeface="RobotoRegular"/>
              </a:rPr>
              <a:t>function. </a:t>
            </a:r>
            <a:r>
              <a:rPr sz="3050" spc="15" dirty="0">
                <a:latin typeface="RobotoRegular"/>
                <a:cs typeface="RobotoRegular"/>
              </a:rPr>
              <a:t>They</a:t>
            </a:r>
            <a:r>
              <a:rPr sz="3050" spc="-8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include: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3150" i="1" spc="-55" dirty="0">
                <a:latin typeface="RobotoRegular"/>
                <a:cs typeface="RobotoRegular"/>
              </a:rPr>
              <a:t>Renal </a:t>
            </a:r>
            <a:r>
              <a:rPr sz="3150" i="1" spc="-40" dirty="0">
                <a:latin typeface="RobotoRegular"/>
                <a:cs typeface="RobotoRegular"/>
              </a:rPr>
              <a:t>concentration</a:t>
            </a:r>
            <a:r>
              <a:rPr sz="3150" i="1" dirty="0">
                <a:latin typeface="RobotoRegular"/>
                <a:cs typeface="RobotoRegular"/>
              </a:rPr>
              <a:t> </a:t>
            </a:r>
            <a:r>
              <a:rPr sz="3150" i="1" spc="-45" dirty="0">
                <a:latin typeface="RobotoRegular"/>
                <a:cs typeface="RobotoRegular"/>
              </a:rPr>
              <a:t>tests</a:t>
            </a:r>
            <a:endParaRPr sz="3150">
              <a:latin typeface="RobotoRegular"/>
              <a:cs typeface="RobotoRegular"/>
            </a:endParaRPr>
          </a:p>
          <a:p>
            <a:pPr marL="397510" marR="5080" indent="-294005">
              <a:lnSpc>
                <a:spcPts val="3310"/>
              </a:lnSpc>
              <a:spcBef>
                <a:spcPts val="1130"/>
              </a:spcBef>
            </a:pPr>
            <a:r>
              <a:rPr sz="3050" u="heavy" spc="3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speciﬁc </a:t>
            </a:r>
            <a:r>
              <a:rPr sz="3050" u="heavy" spc="-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gravity</a:t>
            </a:r>
            <a:r>
              <a:rPr sz="3050" spc="-5" dirty="0">
                <a:latin typeface="RobotoRegular"/>
                <a:cs typeface="RobotoRegular"/>
              </a:rPr>
              <a:t>: </a:t>
            </a:r>
            <a:r>
              <a:rPr sz="3050" spc="10" dirty="0">
                <a:latin typeface="RobotoRegular"/>
                <a:cs typeface="RobotoRegular"/>
              </a:rPr>
              <a:t>measurement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10" dirty="0">
                <a:latin typeface="RobotoRegular"/>
                <a:cs typeface="RobotoRegular"/>
              </a:rPr>
              <a:t>kidneys </a:t>
            </a:r>
            <a:r>
              <a:rPr sz="3050" spc="20" dirty="0">
                <a:latin typeface="RobotoRegular"/>
                <a:cs typeface="RobotoRegular"/>
              </a:rPr>
              <a:t>ability </a:t>
            </a:r>
            <a:r>
              <a:rPr sz="3050" spc="5" dirty="0">
                <a:latin typeface="RobotoRegular"/>
                <a:cs typeface="RobotoRegular"/>
              </a:rPr>
              <a:t>to  </a:t>
            </a:r>
            <a:r>
              <a:rPr sz="3050" spc="-10" dirty="0">
                <a:latin typeface="RobotoRegular"/>
                <a:cs typeface="RobotoRegular"/>
              </a:rPr>
              <a:t>concentrate urine. </a:t>
            </a:r>
            <a:r>
              <a:rPr sz="3050" spc="30" dirty="0">
                <a:latin typeface="RobotoRegular"/>
                <a:cs typeface="RobotoRegular"/>
              </a:rPr>
              <a:t>It </a:t>
            </a:r>
            <a:r>
              <a:rPr sz="3050" spc="25" dirty="0">
                <a:latin typeface="RobotoRegular"/>
                <a:cs typeface="RobotoRegular"/>
              </a:rPr>
              <a:t>compares </a:t>
            </a:r>
            <a:r>
              <a:rPr sz="3050" spc="20" dirty="0">
                <a:latin typeface="RobotoRegular"/>
                <a:cs typeface="RobotoRegular"/>
              </a:rPr>
              <a:t>weight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5" dirty="0">
                <a:latin typeface="RobotoRegular"/>
                <a:cs typeface="RobotoRegular"/>
              </a:rPr>
              <a:t>urine  </a:t>
            </a:r>
            <a:r>
              <a:rPr sz="3050" spc="-10" dirty="0">
                <a:latin typeface="RobotoRegular"/>
                <a:cs typeface="RobotoRegular"/>
              </a:rPr>
              <a:t>and that </a:t>
            </a:r>
            <a:r>
              <a:rPr sz="3050" spc="15" dirty="0">
                <a:latin typeface="RobotoRegular"/>
                <a:cs typeface="RobotoRegular"/>
              </a:rPr>
              <a:t>of distilled </a:t>
            </a:r>
            <a:r>
              <a:rPr sz="3050" spc="10" dirty="0">
                <a:latin typeface="RobotoRegular"/>
                <a:cs typeface="RobotoRegular"/>
              </a:rPr>
              <a:t>water </a:t>
            </a:r>
            <a:r>
              <a:rPr sz="3050" spc="15" dirty="0">
                <a:latin typeface="RobotoRegular"/>
                <a:cs typeface="RobotoRegular"/>
              </a:rPr>
              <a:t>which </a:t>
            </a:r>
            <a:r>
              <a:rPr sz="3050" spc="20" dirty="0">
                <a:latin typeface="RobotoRegular"/>
                <a:cs typeface="RobotoRegular"/>
              </a:rPr>
              <a:t>is</a:t>
            </a:r>
            <a:r>
              <a:rPr sz="3050" spc="-40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1.000</a:t>
            </a:r>
            <a:endParaRPr sz="3050">
              <a:latin typeface="RobotoRegular"/>
              <a:cs typeface="RobotoRegular"/>
            </a:endParaRPr>
          </a:p>
          <a:p>
            <a:pPr marL="103505">
              <a:lnSpc>
                <a:spcPct val="100000"/>
              </a:lnSpc>
              <a:spcBef>
                <a:spcPts val="690"/>
              </a:spcBef>
            </a:pPr>
            <a:r>
              <a:rPr sz="3050" spc="15" dirty="0">
                <a:latin typeface="RobotoRegular"/>
                <a:cs typeface="RobotoRegular"/>
              </a:rPr>
              <a:t>-Normal </a:t>
            </a:r>
            <a:r>
              <a:rPr sz="3050" spc="30" dirty="0">
                <a:latin typeface="RobotoRegular"/>
                <a:cs typeface="RobotoRegular"/>
              </a:rPr>
              <a:t>speciﬁc </a:t>
            </a:r>
            <a:r>
              <a:rPr sz="3050" spc="-5" dirty="0">
                <a:latin typeface="RobotoRegular"/>
                <a:cs typeface="RobotoRegular"/>
              </a:rPr>
              <a:t>gravity </a:t>
            </a:r>
            <a:r>
              <a:rPr sz="3050" spc="-25" dirty="0">
                <a:latin typeface="RobotoRegular"/>
                <a:cs typeface="RobotoRegular"/>
              </a:rPr>
              <a:t>range </a:t>
            </a: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spc="-15" dirty="0">
                <a:latin typeface="RobotoRegular"/>
                <a:cs typeface="RobotoRegular"/>
              </a:rPr>
              <a:t>urine</a:t>
            </a:r>
            <a:r>
              <a:rPr sz="3050" spc="5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is</a:t>
            </a:r>
            <a:endParaRPr sz="3050">
              <a:latin typeface="RobotoRegular"/>
              <a:cs typeface="RobotoRegular"/>
            </a:endParaRPr>
          </a:p>
          <a:p>
            <a:pPr marL="2454275">
              <a:lnSpc>
                <a:spcPct val="100000"/>
              </a:lnSpc>
              <a:spcBef>
                <a:spcPts val="745"/>
              </a:spcBef>
            </a:pPr>
            <a:r>
              <a:rPr sz="3050" spc="25" dirty="0">
                <a:latin typeface="RobotoRegular"/>
                <a:cs typeface="RobotoRegular"/>
              </a:rPr>
              <a:t>1.010 </a:t>
            </a:r>
            <a:r>
              <a:rPr sz="3050" spc="5" dirty="0">
                <a:latin typeface="RobotoRegular"/>
                <a:cs typeface="RobotoRegular"/>
              </a:rPr>
              <a:t>to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1.025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376" y="441966"/>
            <a:ext cx="8576945" cy="457073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62890" indent="-189230">
              <a:lnSpc>
                <a:spcPct val="100000"/>
              </a:lnSpc>
              <a:spcBef>
                <a:spcPts val="650"/>
              </a:spcBef>
              <a:buSzPct val="62886"/>
              <a:buChar char="•"/>
              <a:tabLst>
                <a:tab pos="263525" algn="l"/>
              </a:tabLst>
            </a:pPr>
            <a:r>
              <a:rPr sz="7275" spc="-367" baseline="-17182" dirty="0">
                <a:latin typeface="RobotoRegular"/>
                <a:cs typeface="RobotoRegular"/>
              </a:rPr>
              <a:t>.</a:t>
            </a:r>
            <a:r>
              <a:rPr sz="3050" spc="-245" dirty="0">
                <a:latin typeface="RobotoRegular"/>
                <a:cs typeface="RobotoRegular"/>
              </a:rPr>
              <a:t>It </a:t>
            </a:r>
            <a:r>
              <a:rPr sz="3050" spc="25" dirty="0">
                <a:latin typeface="RobotoRegular"/>
                <a:cs typeface="RobotoRegular"/>
              </a:rPr>
              <a:t>depends </a:t>
            </a:r>
            <a:r>
              <a:rPr sz="3050" spc="20" dirty="0">
                <a:latin typeface="RobotoRegular"/>
                <a:cs typeface="RobotoRegular"/>
              </a:rPr>
              <a:t>on </a:t>
            </a:r>
            <a:r>
              <a:rPr sz="3050" spc="-15" dirty="0">
                <a:latin typeface="RobotoRegular"/>
                <a:cs typeface="RobotoRegular"/>
              </a:rPr>
              <a:t>hydration status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-35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individual</a:t>
            </a:r>
            <a:endParaRPr sz="3050">
              <a:latin typeface="RobotoRegular"/>
              <a:cs typeface="RobotoRegular"/>
            </a:endParaRPr>
          </a:p>
          <a:p>
            <a:pPr marL="325755" marR="878840" indent="-252095">
              <a:lnSpc>
                <a:spcPts val="3310"/>
              </a:lnSpc>
              <a:spcBef>
                <a:spcPts val="790"/>
              </a:spcBef>
              <a:buChar char="•"/>
              <a:tabLst>
                <a:tab pos="326390" algn="l"/>
                <a:tab pos="6539230" algn="l"/>
              </a:tabLst>
            </a:pPr>
            <a:r>
              <a:rPr sz="3050" spc="45" dirty="0">
                <a:latin typeface="RobotoRegular"/>
                <a:cs typeface="RobotoRegular"/>
              </a:rPr>
              <a:t>W</a:t>
            </a:r>
            <a:r>
              <a:rPr sz="3050" spc="-35" dirty="0">
                <a:latin typeface="RobotoRegular"/>
                <a:cs typeface="RobotoRegular"/>
              </a:rPr>
              <a:t>h</a:t>
            </a:r>
            <a:r>
              <a:rPr sz="3050" spc="35" dirty="0">
                <a:latin typeface="RobotoRegular"/>
                <a:cs typeface="RobotoRegular"/>
              </a:rPr>
              <a:t>e</a:t>
            </a:r>
            <a:r>
              <a:rPr sz="3050" spc="20" dirty="0">
                <a:latin typeface="RobotoRegular"/>
                <a:cs typeface="RobotoRegular"/>
              </a:rPr>
              <a:t>n</a:t>
            </a:r>
            <a:r>
              <a:rPr sz="3050" spc="-35" dirty="0">
                <a:latin typeface="RobotoRegular"/>
                <a:cs typeface="RobotoRegular"/>
              </a:rPr>
              <a:t> </a:t>
            </a:r>
            <a:r>
              <a:rPr sz="3050" spc="30" dirty="0">
                <a:latin typeface="RobotoRegular"/>
                <a:cs typeface="RobotoRegular"/>
              </a:rPr>
              <a:t>ﬂ</a:t>
            </a:r>
            <a:r>
              <a:rPr sz="3050" spc="-35" dirty="0">
                <a:latin typeface="RobotoRegular"/>
                <a:cs typeface="RobotoRegular"/>
              </a:rPr>
              <a:t>u</a:t>
            </a:r>
            <a:r>
              <a:rPr sz="3050" spc="30" dirty="0">
                <a:latin typeface="RobotoRegular"/>
                <a:cs typeface="RobotoRegular"/>
              </a:rPr>
              <a:t>i</a:t>
            </a:r>
            <a:r>
              <a:rPr sz="3050" spc="15" dirty="0">
                <a:latin typeface="RobotoRegular"/>
                <a:cs typeface="RobotoRegular"/>
              </a:rPr>
              <a:t>d</a:t>
            </a:r>
            <a:r>
              <a:rPr sz="3050" spc="35" dirty="0">
                <a:latin typeface="RobotoRegular"/>
                <a:cs typeface="RobotoRegular"/>
              </a:rPr>
              <a:t> </a:t>
            </a:r>
            <a:r>
              <a:rPr sz="3050" spc="30" dirty="0">
                <a:latin typeface="RobotoRegular"/>
                <a:cs typeface="RobotoRegular"/>
              </a:rPr>
              <a:t>i</a:t>
            </a:r>
            <a:r>
              <a:rPr sz="3050" spc="-35" dirty="0">
                <a:latin typeface="RobotoRegular"/>
                <a:cs typeface="RobotoRegular"/>
              </a:rPr>
              <a:t>n</a:t>
            </a:r>
            <a:r>
              <a:rPr sz="3050" spc="-10" dirty="0">
                <a:latin typeface="RobotoRegular"/>
                <a:cs typeface="RobotoRegular"/>
              </a:rPr>
              <a:t>t</a:t>
            </a:r>
            <a:r>
              <a:rPr sz="3050" spc="-15" dirty="0">
                <a:latin typeface="RobotoRegular"/>
                <a:cs typeface="RobotoRegular"/>
              </a:rPr>
              <a:t>a</a:t>
            </a:r>
            <a:r>
              <a:rPr sz="3050" spc="-10" dirty="0">
                <a:latin typeface="RobotoRegular"/>
                <a:cs typeface="RobotoRegular"/>
              </a:rPr>
              <a:t>k</a:t>
            </a:r>
            <a:r>
              <a:rPr sz="3050" spc="20" dirty="0">
                <a:latin typeface="RobotoRegular"/>
                <a:cs typeface="RobotoRegular"/>
              </a:rPr>
              <a:t>e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-45" dirty="0">
                <a:latin typeface="RobotoRegular"/>
                <a:cs typeface="RobotoRegular"/>
              </a:rPr>
              <a:t>r</a:t>
            </a:r>
            <a:r>
              <a:rPr sz="3050" spc="35" dirty="0">
                <a:latin typeface="RobotoRegular"/>
                <a:cs typeface="RobotoRegular"/>
              </a:rPr>
              <a:t>ed</a:t>
            </a:r>
            <a:r>
              <a:rPr sz="3050" spc="-35" dirty="0">
                <a:latin typeface="RobotoRegular"/>
                <a:cs typeface="RobotoRegular"/>
              </a:rPr>
              <a:t>u</a:t>
            </a:r>
            <a:r>
              <a:rPr sz="3050" spc="50" dirty="0">
                <a:latin typeface="RobotoRegular"/>
                <a:cs typeface="RobotoRegular"/>
              </a:rPr>
              <a:t>c</a:t>
            </a:r>
            <a:r>
              <a:rPr sz="3050" spc="35" dirty="0">
                <a:latin typeface="RobotoRegular"/>
                <a:cs typeface="RobotoRegular"/>
              </a:rPr>
              <a:t>e</a:t>
            </a:r>
            <a:r>
              <a:rPr sz="3050" spc="-35" dirty="0">
                <a:latin typeface="RobotoRegular"/>
                <a:cs typeface="RobotoRegular"/>
              </a:rPr>
              <a:t>s</a:t>
            </a:r>
            <a:r>
              <a:rPr sz="3050" spc="5" dirty="0">
                <a:latin typeface="RobotoRegular"/>
                <a:cs typeface="RobotoRegular"/>
              </a:rPr>
              <a:t>,</a:t>
            </a:r>
            <a:r>
              <a:rPr sz="3050" spc="70" dirty="0">
                <a:latin typeface="RobotoRegular"/>
                <a:cs typeface="RobotoRegular"/>
              </a:rPr>
              <a:t> </a:t>
            </a:r>
            <a:r>
              <a:rPr sz="3050" spc="-35" dirty="0">
                <a:latin typeface="RobotoRegular"/>
                <a:cs typeface="RobotoRegular"/>
              </a:rPr>
              <a:t>s</a:t>
            </a:r>
            <a:r>
              <a:rPr sz="3050" spc="50" dirty="0">
                <a:latin typeface="RobotoRegular"/>
                <a:cs typeface="RobotoRegular"/>
              </a:rPr>
              <a:t>p</a:t>
            </a:r>
            <a:r>
              <a:rPr sz="3050" spc="35" dirty="0">
                <a:latin typeface="RobotoRegular"/>
                <a:cs typeface="RobotoRegular"/>
              </a:rPr>
              <a:t>e</a:t>
            </a:r>
            <a:r>
              <a:rPr sz="3050" spc="50" dirty="0">
                <a:latin typeface="RobotoRegular"/>
                <a:cs typeface="RobotoRegular"/>
              </a:rPr>
              <a:t>c</a:t>
            </a:r>
            <a:r>
              <a:rPr sz="3050" spc="30" dirty="0">
                <a:latin typeface="RobotoRegular"/>
                <a:cs typeface="RobotoRegular"/>
              </a:rPr>
              <a:t>i</a:t>
            </a:r>
            <a:r>
              <a:rPr sz="3050" spc="70" dirty="0">
                <a:latin typeface="RobotoRegular"/>
                <a:cs typeface="RobotoRegular"/>
              </a:rPr>
              <a:t>ﬁ</a:t>
            </a:r>
            <a:r>
              <a:rPr sz="3050" spc="15" dirty="0">
                <a:latin typeface="RobotoRegular"/>
                <a:cs typeface="RobotoRegular"/>
              </a:rPr>
              <a:t>c</a:t>
            </a:r>
            <a:r>
              <a:rPr sz="3050" dirty="0">
                <a:latin typeface="RobotoRegular"/>
                <a:cs typeface="RobotoRegular"/>
              </a:rPr>
              <a:t>	</a:t>
            </a:r>
            <a:r>
              <a:rPr sz="3050" spc="50" dirty="0">
                <a:latin typeface="RobotoRegular"/>
                <a:cs typeface="RobotoRegular"/>
              </a:rPr>
              <a:t>g</a:t>
            </a:r>
            <a:r>
              <a:rPr sz="3050" spc="-155" dirty="0">
                <a:latin typeface="RobotoRegular"/>
                <a:cs typeface="RobotoRegular"/>
              </a:rPr>
              <a:t>r</a:t>
            </a:r>
            <a:r>
              <a:rPr sz="3050" spc="-15" dirty="0">
                <a:latin typeface="RobotoRegular"/>
                <a:cs typeface="RobotoRegular"/>
              </a:rPr>
              <a:t>a</a:t>
            </a:r>
            <a:r>
              <a:rPr sz="3050" spc="60" dirty="0">
                <a:latin typeface="RobotoRegular"/>
                <a:cs typeface="RobotoRegular"/>
              </a:rPr>
              <a:t>v</a:t>
            </a:r>
            <a:r>
              <a:rPr sz="3050" spc="30" dirty="0">
                <a:latin typeface="RobotoRegular"/>
                <a:cs typeface="RobotoRegular"/>
              </a:rPr>
              <a:t>i</a:t>
            </a:r>
            <a:r>
              <a:rPr sz="3050" spc="-10" dirty="0">
                <a:latin typeface="RobotoRegular"/>
                <a:cs typeface="RobotoRegular"/>
              </a:rPr>
              <a:t>t</a:t>
            </a:r>
            <a:r>
              <a:rPr sz="3050" spc="10" dirty="0">
                <a:latin typeface="RobotoRegular"/>
                <a:cs typeface="RobotoRegular"/>
              </a:rPr>
              <a:t>y  </a:t>
            </a:r>
            <a:r>
              <a:rPr sz="3050" spc="5" dirty="0">
                <a:latin typeface="RobotoRegular"/>
                <a:cs typeface="RobotoRegular"/>
              </a:rPr>
              <a:t>increases </a:t>
            </a:r>
            <a:r>
              <a:rPr sz="3050" spc="-10" dirty="0">
                <a:latin typeface="RobotoRegular"/>
                <a:cs typeface="RobotoRegular"/>
              </a:rPr>
              <a:t>and the </a:t>
            </a:r>
            <a:r>
              <a:rPr sz="3050" spc="40" dirty="0">
                <a:latin typeface="RobotoRegular"/>
                <a:cs typeface="RobotoRegular"/>
              </a:rPr>
              <a:t>vice </a:t>
            </a:r>
            <a:r>
              <a:rPr sz="3050" spc="5" dirty="0">
                <a:latin typeface="RobotoRegular"/>
                <a:cs typeface="RobotoRegular"/>
              </a:rPr>
              <a:t>versa </a:t>
            </a:r>
            <a:r>
              <a:rPr sz="3050" spc="20" dirty="0">
                <a:latin typeface="RobotoRegular"/>
                <a:cs typeface="RobotoRegular"/>
              </a:rPr>
              <a:t>is</a:t>
            </a:r>
            <a:r>
              <a:rPr sz="3050" spc="-25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true.</a:t>
            </a:r>
            <a:endParaRPr sz="3050">
              <a:latin typeface="RobotoRegular"/>
              <a:cs typeface="RobotoRegular"/>
            </a:endParaRPr>
          </a:p>
          <a:p>
            <a:pPr marL="25400" marR="17780" indent="48895">
              <a:lnSpc>
                <a:spcPts val="3310"/>
              </a:lnSpc>
              <a:spcBef>
                <a:spcPts val="1095"/>
              </a:spcBef>
              <a:buChar char="•"/>
              <a:tabLst>
                <a:tab pos="326390" algn="l"/>
              </a:tabLst>
            </a:pPr>
            <a:r>
              <a:rPr sz="3050" spc="-5" dirty="0">
                <a:latin typeface="RobotoRegular"/>
                <a:cs typeface="RobotoRegular"/>
              </a:rPr>
              <a:t>Causes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25" dirty="0">
                <a:latin typeface="RobotoRegular"/>
                <a:cs typeface="RobotoRegular"/>
              </a:rPr>
              <a:t>low </a:t>
            </a:r>
            <a:r>
              <a:rPr sz="3050" spc="30" dirty="0">
                <a:latin typeface="RobotoRegular"/>
                <a:cs typeface="RobotoRegular"/>
              </a:rPr>
              <a:t>speciﬁc </a:t>
            </a:r>
            <a:r>
              <a:rPr sz="3050" spc="-5" dirty="0">
                <a:latin typeface="RobotoRegular"/>
                <a:cs typeface="RobotoRegular"/>
              </a:rPr>
              <a:t>gravity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5" dirty="0">
                <a:latin typeface="RobotoRegular"/>
                <a:cs typeface="RobotoRegular"/>
              </a:rPr>
              <a:t>urine </a:t>
            </a:r>
            <a:r>
              <a:rPr sz="3050" spc="10" dirty="0">
                <a:latin typeface="RobotoRegular"/>
                <a:cs typeface="RobotoRegular"/>
              </a:rPr>
              <a:t>includes:  </a:t>
            </a:r>
            <a:r>
              <a:rPr sz="3150" i="1" spc="-25" dirty="0">
                <a:latin typeface="RobotoRegular"/>
                <a:cs typeface="RobotoRegular"/>
              </a:rPr>
              <a:t>diabetes </a:t>
            </a:r>
            <a:r>
              <a:rPr sz="3150" i="1" spc="-40" dirty="0">
                <a:latin typeface="RobotoRegular"/>
                <a:cs typeface="RobotoRegular"/>
              </a:rPr>
              <a:t>inspidus, </a:t>
            </a:r>
            <a:r>
              <a:rPr sz="3150" i="1" spc="-35" dirty="0">
                <a:latin typeface="RobotoRegular"/>
                <a:cs typeface="RobotoRegular"/>
              </a:rPr>
              <a:t>glomerulonephritis, </a:t>
            </a:r>
            <a:r>
              <a:rPr sz="3150" i="1" spc="-55" dirty="0">
                <a:latin typeface="RobotoRegular"/>
                <a:cs typeface="RobotoRegular"/>
              </a:rPr>
              <a:t>severe  renal</a:t>
            </a:r>
            <a:r>
              <a:rPr sz="3150" i="1" spc="5" dirty="0">
                <a:latin typeface="RobotoRegular"/>
                <a:cs typeface="RobotoRegular"/>
              </a:rPr>
              <a:t> </a:t>
            </a:r>
            <a:r>
              <a:rPr sz="3150" i="1" spc="-35" dirty="0">
                <a:latin typeface="RobotoRegular"/>
                <a:cs typeface="RobotoRegular"/>
              </a:rPr>
              <a:t>damage</a:t>
            </a:r>
            <a:endParaRPr sz="3150">
              <a:latin typeface="RobotoRegular"/>
              <a:cs typeface="RobotoRegular"/>
            </a:endParaRPr>
          </a:p>
          <a:p>
            <a:pPr marL="25400" marR="283210" indent="48895" algn="just">
              <a:lnSpc>
                <a:spcPts val="3310"/>
              </a:lnSpc>
              <a:spcBef>
                <a:spcPts val="1085"/>
              </a:spcBef>
              <a:buChar char="•"/>
              <a:tabLst>
                <a:tab pos="326390" algn="l"/>
              </a:tabLst>
            </a:pPr>
            <a:r>
              <a:rPr sz="3050" spc="-5" dirty="0">
                <a:latin typeface="RobotoRegular"/>
                <a:cs typeface="RobotoRegular"/>
              </a:rPr>
              <a:t>Causes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5" dirty="0">
                <a:latin typeface="RobotoRegular"/>
                <a:cs typeface="RobotoRegular"/>
              </a:rPr>
              <a:t>increased </a:t>
            </a:r>
            <a:r>
              <a:rPr sz="3050" spc="30" dirty="0">
                <a:latin typeface="RobotoRegular"/>
                <a:cs typeface="RobotoRegular"/>
              </a:rPr>
              <a:t>speciﬁc </a:t>
            </a:r>
            <a:r>
              <a:rPr sz="3050" spc="-5" dirty="0">
                <a:latin typeface="RobotoRegular"/>
                <a:cs typeface="RobotoRegular"/>
              </a:rPr>
              <a:t>gravity </a:t>
            </a:r>
            <a:r>
              <a:rPr sz="3050" spc="10" dirty="0">
                <a:latin typeface="RobotoRegular"/>
                <a:cs typeface="RobotoRegular"/>
              </a:rPr>
              <a:t>includes:  </a:t>
            </a:r>
            <a:r>
              <a:rPr sz="3150" i="1" spc="-25" dirty="0">
                <a:latin typeface="RobotoRegular"/>
                <a:cs typeface="RobotoRegular"/>
              </a:rPr>
              <a:t>diabetes </a:t>
            </a:r>
            <a:r>
              <a:rPr sz="3150" i="1" spc="-30" dirty="0">
                <a:latin typeface="RobotoRegular"/>
                <a:cs typeface="RobotoRegular"/>
              </a:rPr>
              <a:t>melitus, </a:t>
            </a:r>
            <a:r>
              <a:rPr sz="3150" i="1" spc="-50" dirty="0">
                <a:latin typeface="RobotoRegular"/>
                <a:cs typeface="RobotoRegular"/>
              </a:rPr>
              <a:t>nephrosis </a:t>
            </a:r>
            <a:r>
              <a:rPr sz="3150" i="1" spc="-65" dirty="0">
                <a:latin typeface="RobotoRegular"/>
                <a:cs typeface="RobotoRegular"/>
              </a:rPr>
              <a:t>and </a:t>
            </a:r>
            <a:r>
              <a:rPr sz="3150" i="1" spc="-40" dirty="0">
                <a:latin typeface="RobotoRegular"/>
                <a:cs typeface="RobotoRegular"/>
              </a:rPr>
              <a:t>excessive ﬂuid  loss</a:t>
            </a:r>
            <a:r>
              <a:rPr sz="3150" i="1" spc="5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352" y="304673"/>
            <a:ext cx="8112125" cy="140017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276860" marR="17780" indent="-252095">
              <a:lnSpc>
                <a:spcPct val="83500"/>
              </a:lnSpc>
              <a:spcBef>
                <a:spcPts val="944"/>
              </a:spcBef>
            </a:pPr>
            <a:r>
              <a:rPr sz="6450" spc="-682" baseline="16149" dirty="0"/>
              <a:t>.</a:t>
            </a:r>
            <a:r>
              <a:rPr sz="4275" spc="-682" baseline="2923" dirty="0"/>
              <a:t>• </a:t>
            </a:r>
            <a:r>
              <a:rPr sz="2850" spc="-5" dirty="0"/>
              <a:t>Osmolality: </a:t>
            </a:r>
            <a:r>
              <a:rPr sz="2850" spc="10" dirty="0"/>
              <a:t>the </a:t>
            </a:r>
            <a:r>
              <a:rPr sz="2850" spc="5" dirty="0"/>
              <a:t>measurement </a:t>
            </a:r>
            <a:r>
              <a:rPr sz="2850" spc="15" dirty="0"/>
              <a:t>of </a:t>
            </a:r>
            <a:r>
              <a:rPr sz="2850" spc="10" dirty="0"/>
              <a:t>the </a:t>
            </a:r>
            <a:r>
              <a:rPr sz="2850" spc="5" dirty="0"/>
              <a:t>number </a:t>
            </a:r>
            <a:r>
              <a:rPr sz="2850" spc="15" dirty="0"/>
              <a:t>of  </a:t>
            </a:r>
            <a:r>
              <a:rPr sz="2850" spc="25" dirty="0"/>
              <a:t>particles </a:t>
            </a:r>
            <a:r>
              <a:rPr sz="2850" spc="10" dirty="0"/>
              <a:t>(electrolytes) </a:t>
            </a:r>
            <a:r>
              <a:rPr sz="2850" dirty="0"/>
              <a:t>dissolved </a:t>
            </a:r>
            <a:r>
              <a:rPr sz="2850" spc="-15" dirty="0"/>
              <a:t>in </a:t>
            </a:r>
            <a:r>
              <a:rPr sz="2850" spc="5" dirty="0"/>
              <a:t>a </a:t>
            </a:r>
            <a:r>
              <a:rPr sz="2850" spc="-15" dirty="0"/>
              <a:t>kilogram</a:t>
            </a:r>
            <a:r>
              <a:rPr sz="2850" spc="-360" dirty="0"/>
              <a:t> </a:t>
            </a:r>
            <a:r>
              <a:rPr sz="2850" spc="15" dirty="0"/>
              <a:t>of  </a:t>
            </a:r>
            <a:r>
              <a:rPr sz="2850" spc="-15" dirty="0"/>
              <a:t>urine</a:t>
            </a:r>
            <a:endParaRPr sz="2850"/>
          </a:p>
        </p:txBody>
      </p:sp>
      <p:sp>
        <p:nvSpPr>
          <p:cNvPr id="3" name="object 3"/>
          <p:cNvSpPr txBox="1"/>
          <p:nvPr/>
        </p:nvSpPr>
        <p:spPr>
          <a:xfrm>
            <a:off x="624039" y="1750000"/>
            <a:ext cx="8677910" cy="52679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36220" indent="-224154">
              <a:lnSpc>
                <a:spcPct val="100000"/>
              </a:lnSpc>
              <a:spcBef>
                <a:spcPts val="115"/>
              </a:spcBef>
              <a:buChar char="•"/>
              <a:tabLst>
                <a:tab pos="236854" algn="l"/>
              </a:tabLst>
            </a:pPr>
            <a:r>
              <a:rPr sz="2850" spc="20" dirty="0">
                <a:latin typeface="RobotoRegular"/>
                <a:cs typeface="RobotoRegular"/>
              </a:rPr>
              <a:t>Normal </a:t>
            </a:r>
            <a:r>
              <a:rPr sz="2850" dirty="0">
                <a:latin typeface="RobotoRegular"/>
                <a:cs typeface="RobotoRegular"/>
              </a:rPr>
              <a:t>values </a:t>
            </a:r>
            <a:r>
              <a:rPr sz="2850" spc="-15" dirty="0">
                <a:latin typeface="RobotoRegular"/>
                <a:cs typeface="RobotoRegular"/>
              </a:rPr>
              <a:t>is </a:t>
            </a:r>
            <a:r>
              <a:rPr sz="2850" spc="35" dirty="0">
                <a:latin typeface="RobotoRegular"/>
                <a:cs typeface="RobotoRegular"/>
              </a:rPr>
              <a:t>between </a:t>
            </a:r>
            <a:r>
              <a:rPr sz="2850" spc="30" dirty="0">
                <a:latin typeface="RobotoRegular"/>
                <a:cs typeface="RobotoRegular"/>
              </a:rPr>
              <a:t>50-1200</a:t>
            </a:r>
            <a:r>
              <a:rPr sz="2850" spc="-405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mOsmol/kg</a:t>
            </a:r>
            <a:endParaRPr sz="28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00">
              <a:latin typeface="RobotoRegular"/>
              <a:cs typeface="RobotoRegular"/>
            </a:endParaRPr>
          </a:p>
          <a:p>
            <a:pPr marL="1523365">
              <a:lnSpc>
                <a:spcPct val="100000"/>
              </a:lnSpc>
            </a:pPr>
            <a:r>
              <a:rPr sz="2850" spc="5" dirty="0">
                <a:latin typeface="RobotoRegular"/>
                <a:cs typeface="RobotoRegular"/>
              </a:rPr>
              <a:t>SERUM</a:t>
            </a:r>
            <a:r>
              <a:rPr sz="2850" spc="-20" dirty="0">
                <a:latin typeface="RobotoRegular"/>
                <a:cs typeface="RobotoRegular"/>
              </a:rPr>
              <a:t> </a:t>
            </a:r>
            <a:r>
              <a:rPr sz="2850" spc="20" dirty="0">
                <a:latin typeface="RobotoRegular"/>
                <a:cs typeface="RobotoRegular"/>
              </a:rPr>
              <a:t>TESTS</a:t>
            </a:r>
            <a:endParaRPr sz="2850">
              <a:latin typeface="RobotoRegular"/>
              <a:cs typeface="RobotoRegular"/>
            </a:endParaRPr>
          </a:p>
          <a:p>
            <a:pPr marL="236220" marR="22860" indent="-224154">
              <a:lnSpc>
                <a:spcPts val="2970"/>
              </a:lnSpc>
              <a:spcBef>
                <a:spcPts val="1050"/>
              </a:spcBef>
              <a:tabLst>
                <a:tab pos="4420235" algn="l"/>
              </a:tabLst>
            </a:pPr>
            <a:r>
              <a:rPr sz="2850" spc="-5" dirty="0">
                <a:latin typeface="RobotoRegular"/>
                <a:cs typeface="RobotoRegular"/>
              </a:rPr>
              <a:t>Creatinine </a:t>
            </a:r>
            <a:r>
              <a:rPr sz="2850" spc="15" dirty="0">
                <a:latin typeface="RobotoRegular"/>
                <a:cs typeface="RobotoRegular"/>
              </a:rPr>
              <a:t>level </a:t>
            </a:r>
            <a:r>
              <a:rPr sz="2850" dirty="0">
                <a:latin typeface="RobotoRegular"/>
                <a:cs typeface="RobotoRegular"/>
              </a:rPr>
              <a:t>: end </a:t>
            </a:r>
            <a:r>
              <a:rPr sz="2850" spc="20" dirty="0">
                <a:latin typeface="RobotoRegular"/>
                <a:cs typeface="RobotoRegular"/>
              </a:rPr>
              <a:t>product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-5" dirty="0">
                <a:latin typeface="RobotoRegular"/>
                <a:cs typeface="RobotoRegular"/>
              </a:rPr>
              <a:t>muscle </a:t>
            </a:r>
            <a:r>
              <a:rPr sz="2850" spc="15" dirty="0">
                <a:latin typeface="RobotoRegular"/>
                <a:cs typeface="RobotoRegular"/>
              </a:rPr>
              <a:t>energy  </a:t>
            </a:r>
            <a:r>
              <a:rPr sz="2850" spc="10" dirty="0">
                <a:latin typeface="RobotoRegular"/>
                <a:cs typeface="RobotoRegular"/>
              </a:rPr>
              <a:t>metabolism. The test </a:t>
            </a:r>
            <a:r>
              <a:rPr sz="2850" spc="5" dirty="0">
                <a:latin typeface="RobotoRegular"/>
                <a:cs typeface="RobotoRegular"/>
              </a:rPr>
              <a:t>measures </a:t>
            </a:r>
            <a:r>
              <a:rPr sz="2850" spc="10" dirty="0">
                <a:latin typeface="RobotoRegular"/>
                <a:cs typeface="RobotoRegular"/>
              </a:rPr>
              <a:t>the effectiveness</a:t>
            </a:r>
            <a:r>
              <a:rPr sz="2850" spc="-340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of  </a:t>
            </a:r>
            <a:r>
              <a:rPr sz="2850" dirty="0">
                <a:latin typeface="RobotoRegular"/>
                <a:cs typeface="RobotoRegular"/>
              </a:rPr>
              <a:t>renal function. </a:t>
            </a:r>
            <a:r>
              <a:rPr sz="2850" spc="-5" dirty="0">
                <a:latin typeface="RobotoRegular"/>
                <a:cs typeface="RobotoRegular"/>
              </a:rPr>
              <a:t>Creatinine </a:t>
            </a:r>
            <a:r>
              <a:rPr sz="2850" spc="-15" dirty="0">
                <a:latin typeface="RobotoRegular"/>
                <a:cs typeface="RobotoRegular"/>
              </a:rPr>
              <a:t>is </a:t>
            </a:r>
            <a:r>
              <a:rPr sz="2850" spc="-5" dirty="0">
                <a:latin typeface="RobotoRegular"/>
                <a:cs typeface="RobotoRegular"/>
              </a:rPr>
              <a:t>not </a:t>
            </a:r>
            <a:r>
              <a:rPr sz="2850" spc="15" dirty="0">
                <a:latin typeface="RobotoRegular"/>
                <a:cs typeface="RobotoRegular"/>
              </a:rPr>
              <a:t>reabsorbed </a:t>
            </a:r>
            <a:r>
              <a:rPr sz="2850" spc="-15" dirty="0">
                <a:latin typeface="RobotoRegular"/>
                <a:cs typeface="RobotoRegular"/>
              </a:rPr>
              <a:t>in </a:t>
            </a:r>
            <a:r>
              <a:rPr sz="2850" spc="10" dirty="0">
                <a:latin typeface="RobotoRegular"/>
                <a:cs typeface="RobotoRegular"/>
              </a:rPr>
              <a:t>the  </a:t>
            </a:r>
            <a:r>
              <a:rPr sz="2850" spc="5" dirty="0">
                <a:latin typeface="RobotoRegular"/>
                <a:cs typeface="RobotoRegular"/>
              </a:rPr>
              <a:t>nephrone.</a:t>
            </a:r>
            <a:r>
              <a:rPr sz="2850" spc="-15" dirty="0">
                <a:latin typeface="RobotoRegular"/>
                <a:cs typeface="RobotoRegular"/>
              </a:rPr>
              <a:t> </a:t>
            </a:r>
            <a:r>
              <a:rPr sz="2850" spc="20" dirty="0">
                <a:latin typeface="RobotoRegular"/>
                <a:cs typeface="RobotoRegular"/>
              </a:rPr>
              <a:t>Normal</a:t>
            </a:r>
            <a:r>
              <a:rPr sz="2850" spc="-65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serum	</a:t>
            </a:r>
            <a:r>
              <a:rPr sz="2850" spc="5" dirty="0">
                <a:latin typeface="RobotoRegular"/>
                <a:cs typeface="RobotoRegular"/>
              </a:rPr>
              <a:t>levels </a:t>
            </a:r>
            <a:r>
              <a:rPr sz="2850" spc="30" dirty="0">
                <a:latin typeface="RobotoRegular"/>
                <a:cs typeface="RobotoRegular"/>
              </a:rPr>
              <a:t>50-110</a:t>
            </a:r>
            <a:r>
              <a:rPr sz="2850" spc="-130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Umol/litre.</a:t>
            </a:r>
            <a:endParaRPr sz="2850">
              <a:latin typeface="RobotoRegular"/>
              <a:cs typeface="RobotoRegular"/>
            </a:endParaRPr>
          </a:p>
          <a:p>
            <a:pPr marL="236220" marR="5080" indent="-224154">
              <a:lnSpc>
                <a:spcPts val="2970"/>
              </a:lnSpc>
              <a:spcBef>
                <a:spcPts val="1045"/>
              </a:spcBef>
            </a:pPr>
            <a:r>
              <a:rPr sz="2850" dirty="0">
                <a:latin typeface="RobotoRegular"/>
                <a:cs typeface="RobotoRegular"/>
              </a:rPr>
              <a:t>Blood</a:t>
            </a:r>
            <a:r>
              <a:rPr sz="2850" spc="-10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urea</a:t>
            </a:r>
            <a:r>
              <a:rPr sz="2850" spc="-65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nitrogen</a:t>
            </a:r>
            <a:r>
              <a:rPr sz="2850" spc="-8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(BUN):</a:t>
            </a:r>
            <a:r>
              <a:rPr sz="2850" spc="-75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serves</a:t>
            </a:r>
            <a:r>
              <a:rPr sz="2850" spc="-95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as</a:t>
            </a:r>
            <a:r>
              <a:rPr sz="2850" spc="-95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an</a:t>
            </a:r>
            <a:r>
              <a:rPr sz="2850" spc="-85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index</a:t>
            </a:r>
            <a:r>
              <a:rPr sz="2850" spc="-30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of</a:t>
            </a:r>
            <a:r>
              <a:rPr sz="2850" spc="-5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renal  function. </a:t>
            </a:r>
            <a:r>
              <a:rPr sz="2850" spc="5" dirty="0">
                <a:latin typeface="RobotoRegular"/>
                <a:cs typeface="RobotoRegular"/>
              </a:rPr>
              <a:t>urea </a:t>
            </a:r>
            <a:r>
              <a:rPr sz="2850" spc="-15" dirty="0">
                <a:latin typeface="RobotoRegular"/>
                <a:cs typeface="RobotoRegular"/>
              </a:rPr>
              <a:t>is </a:t>
            </a:r>
            <a:r>
              <a:rPr sz="2850" spc="5" dirty="0">
                <a:latin typeface="RobotoRegular"/>
                <a:cs typeface="RobotoRegular"/>
              </a:rPr>
              <a:t>a </a:t>
            </a:r>
            <a:r>
              <a:rPr sz="2850" spc="20" dirty="0">
                <a:latin typeface="RobotoRegular"/>
                <a:cs typeface="RobotoRegular"/>
              </a:rPr>
              <a:t>product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20" dirty="0">
                <a:latin typeface="RobotoRegular"/>
                <a:cs typeface="RobotoRegular"/>
              </a:rPr>
              <a:t>protein</a:t>
            </a:r>
            <a:r>
              <a:rPr sz="2850" spc="-430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metabolism.</a:t>
            </a:r>
            <a:endParaRPr sz="2850">
              <a:latin typeface="RobotoRegular"/>
              <a:cs typeface="RobotoRegular"/>
            </a:endParaRPr>
          </a:p>
          <a:p>
            <a:pPr marL="236220">
              <a:lnSpc>
                <a:spcPts val="2955"/>
              </a:lnSpc>
            </a:pPr>
            <a:r>
              <a:rPr sz="2850" spc="20" dirty="0">
                <a:latin typeface="RobotoRegular"/>
                <a:cs typeface="RobotoRegular"/>
              </a:rPr>
              <a:t>Normal </a:t>
            </a:r>
            <a:r>
              <a:rPr sz="2850" spc="-5" dirty="0">
                <a:latin typeface="RobotoRegular"/>
                <a:cs typeface="RobotoRegular"/>
              </a:rPr>
              <a:t>serum value</a:t>
            </a:r>
            <a:r>
              <a:rPr sz="2850" spc="-150" dirty="0">
                <a:latin typeface="RobotoRegular"/>
                <a:cs typeface="RobotoRegular"/>
              </a:rPr>
              <a:t> </a:t>
            </a:r>
            <a:r>
              <a:rPr sz="2850" spc="30" dirty="0">
                <a:latin typeface="RobotoRegular"/>
                <a:cs typeface="RobotoRegular"/>
              </a:rPr>
              <a:t>7-18mg/dl</a:t>
            </a:r>
            <a:endParaRPr sz="2850">
              <a:latin typeface="RobotoRegular"/>
              <a:cs typeface="RobotoRegular"/>
            </a:endParaRPr>
          </a:p>
          <a:p>
            <a:pPr marL="236220" marR="143510" indent="-224154">
              <a:lnSpc>
                <a:spcPts val="2970"/>
              </a:lnSpc>
              <a:spcBef>
                <a:spcPts val="1050"/>
              </a:spcBef>
              <a:tabLst>
                <a:tab pos="7051040" algn="l"/>
              </a:tabLst>
            </a:pP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5" dirty="0">
                <a:latin typeface="RobotoRegular"/>
                <a:cs typeface="RobotoRegular"/>
              </a:rPr>
              <a:t>normal </a:t>
            </a:r>
            <a:r>
              <a:rPr sz="2850" spc="-10" dirty="0">
                <a:latin typeface="RobotoRegular"/>
                <a:cs typeface="RobotoRegular"/>
              </a:rPr>
              <a:t>ration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5" dirty="0">
                <a:latin typeface="RobotoRegular"/>
                <a:cs typeface="RobotoRegular"/>
              </a:rPr>
              <a:t>BUN </a:t>
            </a:r>
            <a:r>
              <a:rPr sz="2850" spc="-15" dirty="0">
                <a:latin typeface="RobotoRegular"/>
                <a:cs typeface="RobotoRegular"/>
              </a:rPr>
              <a:t>and</a:t>
            </a:r>
            <a:r>
              <a:rPr sz="2850" spc="-204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creatinine</a:t>
            </a:r>
            <a:r>
              <a:rPr sz="2850" spc="-15" dirty="0">
                <a:latin typeface="RobotoRegular"/>
                <a:cs typeface="RobotoRegular"/>
              </a:rPr>
              <a:t> is	</a:t>
            </a:r>
            <a:r>
              <a:rPr sz="2850" spc="30" dirty="0">
                <a:latin typeface="RobotoRegular"/>
                <a:cs typeface="RobotoRegular"/>
              </a:rPr>
              <a:t>10: </a:t>
            </a:r>
            <a:r>
              <a:rPr sz="2850" spc="5" dirty="0">
                <a:latin typeface="RobotoRegular"/>
                <a:cs typeface="RobotoRegular"/>
              </a:rPr>
              <a:t>1</a:t>
            </a:r>
            <a:r>
              <a:rPr sz="2850" spc="-175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this  </a:t>
            </a:r>
            <a:r>
              <a:rPr sz="2850" spc="5" dirty="0">
                <a:latin typeface="RobotoRegular"/>
                <a:cs typeface="RobotoRegular"/>
              </a:rPr>
              <a:t>may </a:t>
            </a:r>
            <a:r>
              <a:rPr sz="2850" spc="-5" dirty="0">
                <a:latin typeface="RobotoRegular"/>
                <a:cs typeface="RobotoRegular"/>
              </a:rPr>
              <a:t>increase </a:t>
            </a:r>
            <a:r>
              <a:rPr sz="2850" spc="-15" dirty="0">
                <a:latin typeface="RobotoRegular"/>
                <a:cs typeface="RobotoRegular"/>
              </a:rPr>
              <a:t>in</a:t>
            </a:r>
            <a:r>
              <a:rPr sz="2850" spc="-195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hypovolumia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652" y="596297"/>
            <a:ext cx="894080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50" spc="-254" dirty="0"/>
              <a:t>U</a:t>
            </a:r>
            <a:r>
              <a:rPr sz="7275" spc="-382" baseline="-9736" dirty="0"/>
              <a:t>.</a:t>
            </a:r>
            <a:r>
              <a:rPr sz="3050" spc="-254" dirty="0"/>
              <a:t>ric </a:t>
            </a:r>
            <a:r>
              <a:rPr sz="3050" spc="20" dirty="0"/>
              <a:t>acid </a:t>
            </a:r>
            <a:r>
              <a:rPr sz="3050" dirty="0"/>
              <a:t>normal </a:t>
            </a:r>
            <a:r>
              <a:rPr sz="3050" spc="15" dirty="0"/>
              <a:t>ﬁnding </a:t>
            </a:r>
            <a:r>
              <a:rPr sz="3050" spc="20" dirty="0"/>
              <a:t>is </a:t>
            </a:r>
            <a:r>
              <a:rPr sz="3050" spc="30" dirty="0"/>
              <a:t>2.5-5.5mg/dl </a:t>
            </a:r>
            <a:r>
              <a:rPr sz="3050" spc="20" dirty="0"/>
              <a:t>for</a:t>
            </a:r>
            <a:r>
              <a:rPr sz="3050" spc="-204" dirty="0"/>
              <a:t> </a:t>
            </a:r>
            <a:r>
              <a:rPr sz="3050" spc="35" dirty="0"/>
              <a:t>women</a:t>
            </a:r>
            <a:endParaRPr sz="3050"/>
          </a:p>
        </p:txBody>
      </p:sp>
      <p:sp>
        <p:nvSpPr>
          <p:cNvPr id="3" name="object 3"/>
          <p:cNvSpPr/>
          <p:nvPr/>
        </p:nvSpPr>
        <p:spPr>
          <a:xfrm>
            <a:off x="608752" y="1263893"/>
            <a:ext cx="1525905" cy="0"/>
          </a:xfrm>
          <a:custGeom>
            <a:avLst/>
            <a:gdLst/>
            <a:ahLst/>
            <a:cxnLst/>
            <a:rect l="l" t="t" r="r" b="b"/>
            <a:pathLst>
              <a:path w="1525905">
                <a:moveTo>
                  <a:pt x="0" y="0"/>
                </a:moveTo>
                <a:lnTo>
                  <a:pt x="1525291" y="0"/>
                </a:lnTo>
              </a:path>
            </a:pathLst>
          </a:custGeom>
          <a:ln w="19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052" y="1239998"/>
            <a:ext cx="8554085" cy="3434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4160">
              <a:lnSpc>
                <a:spcPts val="3485"/>
              </a:lnSpc>
              <a:spcBef>
                <a:spcPts val="135"/>
              </a:spcBef>
            </a:pP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30" dirty="0">
                <a:latin typeface="RobotoRegular"/>
                <a:cs typeface="RobotoRegular"/>
              </a:rPr>
              <a:t>4.5-6.5mg/dl </a:t>
            </a:r>
            <a:r>
              <a:rPr sz="3050" spc="20" dirty="0">
                <a:latin typeface="RobotoRegular"/>
                <a:cs typeface="RobotoRegular"/>
              </a:rPr>
              <a:t>for</a:t>
            </a:r>
            <a:r>
              <a:rPr sz="3050" spc="5" dirty="0">
                <a:latin typeface="RobotoRegular"/>
                <a:cs typeface="RobotoRegular"/>
              </a:rPr>
              <a:t> </a:t>
            </a:r>
            <a:r>
              <a:rPr sz="3050" spc="40" dirty="0">
                <a:latin typeface="RobotoRegular"/>
                <a:cs typeface="RobotoRegular"/>
              </a:rPr>
              <a:t>men</a:t>
            </a:r>
            <a:endParaRPr sz="3050">
              <a:latin typeface="RobotoRegular"/>
              <a:cs typeface="RobotoRegular"/>
            </a:endParaRPr>
          </a:p>
          <a:p>
            <a:pPr marL="12700" marR="722630">
              <a:lnSpc>
                <a:spcPts val="3310"/>
              </a:lnSpc>
              <a:spcBef>
                <a:spcPts val="225"/>
              </a:spcBef>
              <a:tabLst>
                <a:tab pos="6939280" algn="l"/>
              </a:tabLst>
            </a:pPr>
            <a:r>
              <a:rPr sz="3050" u="heavy" spc="2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Sodium</a:t>
            </a:r>
            <a:r>
              <a:rPr sz="3050" spc="2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normal </a:t>
            </a:r>
            <a:r>
              <a:rPr sz="3050" spc="-25" dirty="0">
                <a:latin typeface="RobotoRegular"/>
                <a:cs typeface="RobotoRegular"/>
              </a:rPr>
              <a:t>range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40" dirty="0">
                <a:latin typeface="RobotoRegular"/>
                <a:cs typeface="RobotoRegular"/>
              </a:rPr>
              <a:t>135-145mEq/l  </a:t>
            </a:r>
            <a:r>
              <a:rPr sz="305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Potassium</a:t>
            </a:r>
            <a:r>
              <a:rPr sz="3050" dirty="0">
                <a:latin typeface="RobotoRegular"/>
                <a:cs typeface="RobotoRegular"/>
              </a:rPr>
              <a:t> normal </a:t>
            </a:r>
            <a:r>
              <a:rPr sz="3050" spc="-25" dirty="0">
                <a:latin typeface="RobotoRegular"/>
                <a:cs typeface="RobotoRegular"/>
              </a:rPr>
              <a:t>range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25" dirty="0">
                <a:latin typeface="RobotoRegular"/>
                <a:cs typeface="RobotoRegular"/>
              </a:rPr>
              <a:t>3.5-5.5mEq/l  </a:t>
            </a:r>
            <a:r>
              <a:rPr sz="3050" u="heavy" spc="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Calcium</a:t>
            </a:r>
            <a:r>
              <a:rPr sz="3050" spc="10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normal </a:t>
            </a:r>
            <a:r>
              <a:rPr sz="3050" spc="-25" dirty="0">
                <a:latin typeface="RobotoRegular"/>
                <a:cs typeface="RobotoRegular"/>
              </a:rPr>
              <a:t>range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45" dirty="0">
                <a:latin typeface="RobotoRegular"/>
                <a:cs typeface="RobotoRegular"/>
              </a:rPr>
              <a:t>9-11mg/dl  </a:t>
            </a:r>
            <a:r>
              <a:rPr sz="3050" u="heavy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Phosphorus</a:t>
            </a:r>
            <a:r>
              <a:rPr sz="3050" dirty="0">
                <a:latin typeface="RobotoRegular"/>
                <a:cs typeface="RobotoRegular"/>
              </a:rPr>
              <a:t> normal </a:t>
            </a:r>
            <a:r>
              <a:rPr sz="3050" spc="-25" dirty="0">
                <a:latin typeface="RobotoRegular"/>
                <a:cs typeface="RobotoRegular"/>
              </a:rPr>
              <a:t>range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15" dirty="0">
                <a:latin typeface="RobotoRegular"/>
                <a:cs typeface="RobotoRegular"/>
              </a:rPr>
              <a:t>2.8-4.5 </a:t>
            </a:r>
            <a:r>
              <a:rPr sz="3050" spc="45" dirty="0">
                <a:latin typeface="RobotoRegular"/>
                <a:cs typeface="RobotoRegular"/>
              </a:rPr>
              <a:t>mg/dl  </a:t>
            </a:r>
            <a:r>
              <a:rPr sz="3050" u="heavy" spc="-3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B</a:t>
            </a:r>
            <a:r>
              <a:rPr sz="3050" u="heavy" spc="3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i</a:t>
            </a:r>
            <a:r>
              <a:rPr sz="3050" u="heavy" spc="5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c</a:t>
            </a:r>
            <a:r>
              <a:rPr sz="3050" u="heavy" spc="-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a</a:t>
            </a:r>
            <a:r>
              <a:rPr sz="3050" u="heavy" spc="-4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r</a:t>
            </a:r>
            <a:r>
              <a:rPr sz="3050" u="heavy" spc="5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b</a:t>
            </a:r>
            <a:r>
              <a:rPr sz="3050" u="heavy" spc="2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o</a:t>
            </a:r>
            <a:r>
              <a:rPr sz="3050" u="heavy" spc="-3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n</a:t>
            </a:r>
            <a:r>
              <a:rPr sz="3050" u="heavy" spc="-1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a</a:t>
            </a:r>
            <a:r>
              <a:rPr sz="3050" u="heavy" spc="-1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t</a:t>
            </a:r>
            <a:r>
              <a:rPr sz="3050" u="heavy" spc="20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e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-35" dirty="0">
                <a:latin typeface="RobotoRegular"/>
                <a:cs typeface="RobotoRegular"/>
              </a:rPr>
              <a:t>n</a:t>
            </a:r>
            <a:r>
              <a:rPr sz="3050" spc="20" dirty="0">
                <a:latin typeface="RobotoRegular"/>
                <a:cs typeface="RobotoRegular"/>
              </a:rPr>
              <a:t>o</a:t>
            </a:r>
            <a:r>
              <a:rPr sz="3050" spc="-45" dirty="0">
                <a:latin typeface="RobotoRegular"/>
                <a:cs typeface="RobotoRegular"/>
              </a:rPr>
              <a:t>r</a:t>
            </a:r>
            <a:r>
              <a:rPr sz="3050" spc="75" dirty="0">
                <a:latin typeface="RobotoRegular"/>
                <a:cs typeface="RobotoRegular"/>
              </a:rPr>
              <a:t>m</a:t>
            </a:r>
            <a:r>
              <a:rPr sz="3050" spc="-15" dirty="0">
                <a:latin typeface="RobotoRegular"/>
                <a:cs typeface="RobotoRegular"/>
              </a:rPr>
              <a:t>a</a:t>
            </a:r>
            <a:r>
              <a:rPr sz="3050" spc="10" dirty="0">
                <a:latin typeface="RobotoRegular"/>
                <a:cs typeface="RobotoRegular"/>
              </a:rPr>
              <a:t>l</a:t>
            </a:r>
            <a:r>
              <a:rPr sz="3050" spc="35" dirty="0">
                <a:latin typeface="RobotoRegular"/>
                <a:cs typeface="RobotoRegular"/>
              </a:rPr>
              <a:t> </a:t>
            </a:r>
            <a:r>
              <a:rPr sz="3050" spc="-155" dirty="0">
                <a:latin typeface="RobotoRegular"/>
                <a:cs typeface="RobotoRegular"/>
              </a:rPr>
              <a:t>r</a:t>
            </a:r>
            <a:r>
              <a:rPr sz="3050" spc="-15" dirty="0">
                <a:latin typeface="RobotoRegular"/>
                <a:cs typeface="RobotoRegular"/>
              </a:rPr>
              <a:t>a</a:t>
            </a:r>
            <a:r>
              <a:rPr sz="3050" spc="-35" dirty="0">
                <a:latin typeface="RobotoRegular"/>
                <a:cs typeface="RobotoRegular"/>
              </a:rPr>
              <a:t>n</a:t>
            </a:r>
            <a:r>
              <a:rPr sz="3050" spc="50" dirty="0">
                <a:latin typeface="RobotoRegular"/>
                <a:cs typeface="RobotoRegular"/>
              </a:rPr>
              <a:t>g</a:t>
            </a:r>
            <a:r>
              <a:rPr sz="3050" spc="20" dirty="0">
                <a:latin typeface="RobotoRegular"/>
                <a:cs typeface="RobotoRegular"/>
              </a:rPr>
              <a:t>e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45" dirty="0">
                <a:latin typeface="RobotoRegular"/>
                <a:cs typeface="RobotoRegular"/>
              </a:rPr>
              <a:t>20</a:t>
            </a:r>
            <a:r>
              <a:rPr sz="3050" spc="35" dirty="0">
                <a:latin typeface="RobotoRegular"/>
                <a:cs typeface="RobotoRegular"/>
              </a:rPr>
              <a:t>-</a:t>
            </a:r>
            <a:r>
              <a:rPr sz="3050" spc="45" dirty="0">
                <a:latin typeface="RobotoRegular"/>
                <a:cs typeface="RobotoRegular"/>
              </a:rPr>
              <a:t>30</a:t>
            </a:r>
            <a:r>
              <a:rPr sz="3050" spc="75" dirty="0">
                <a:latin typeface="RobotoRegular"/>
                <a:cs typeface="RobotoRegular"/>
              </a:rPr>
              <a:t>m</a:t>
            </a:r>
            <a:r>
              <a:rPr sz="3050" spc="25" dirty="0">
                <a:latin typeface="RobotoRegular"/>
                <a:cs typeface="RobotoRegular"/>
              </a:rPr>
              <a:t>Eq</a:t>
            </a:r>
            <a:r>
              <a:rPr sz="3050" spc="60" dirty="0">
                <a:latin typeface="RobotoRegular"/>
                <a:cs typeface="RobotoRegular"/>
              </a:rPr>
              <a:t>/</a:t>
            </a:r>
            <a:r>
              <a:rPr sz="3050" spc="30" dirty="0">
                <a:latin typeface="RobotoRegular"/>
                <a:cs typeface="RobotoRegular"/>
              </a:rPr>
              <a:t>l</a:t>
            </a:r>
            <a:r>
              <a:rPr sz="3050" spc="10" dirty="0">
                <a:latin typeface="RobotoRegular"/>
                <a:cs typeface="RobotoRegular"/>
              </a:rPr>
              <a:t>.</a:t>
            </a:r>
            <a:r>
              <a:rPr sz="3050" dirty="0">
                <a:latin typeface="RobotoRegular"/>
                <a:cs typeface="RobotoRegular"/>
              </a:rPr>
              <a:t>	</a:t>
            </a:r>
            <a:r>
              <a:rPr sz="3050" spc="-20" dirty="0">
                <a:latin typeface="RobotoRegular"/>
                <a:cs typeface="RobotoRegular"/>
              </a:rPr>
              <a:t>M</a:t>
            </a:r>
            <a:r>
              <a:rPr sz="3050" spc="20" dirty="0">
                <a:latin typeface="RobotoRegular"/>
                <a:cs typeface="RobotoRegular"/>
              </a:rPr>
              <a:t>o</a:t>
            </a:r>
            <a:r>
              <a:rPr sz="3050" spc="-35" dirty="0">
                <a:latin typeface="RobotoRegular"/>
                <a:cs typeface="RobotoRegular"/>
              </a:rPr>
              <a:t>s</a:t>
            </a:r>
            <a:r>
              <a:rPr sz="3050" spc="10" dirty="0">
                <a:latin typeface="RobotoRegular"/>
                <a:cs typeface="RobotoRegular"/>
              </a:rPr>
              <a:t>t</a:t>
            </a:r>
            <a:endParaRPr sz="3050">
              <a:latin typeface="RobotoRegular"/>
              <a:cs typeface="RobotoRegular"/>
            </a:endParaRPr>
          </a:p>
          <a:p>
            <a:pPr marL="264160">
              <a:lnSpc>
                <a:spcPts val="3060"/>
              </a:lnSpc>
            </a:pPr>
            <a:r>
              <a:rPr sz="3050" spc="5" dirty="0">
                <a:latin typeface="RobotoRegular"/>
                <a:cs typeface="RobotoRegular"/>
              </a:rPr>
              <a:t>patients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10" dirty="0">
                <a:latin typeface="RobotoRegular"/>
                <a:cs typeface="RobotoRegular"/>
              </a:rPr>
              <a:t>renal </a:t>
            </a:r>
            <a:r>
              <a:rPr sz="3050" spc="5" dirty="0">
                <a:latin typeface="RobotoRegular"/>
                <a:cs typeface="RobotoRegular"/>
              </a:rPr>
              <a:t>failure </a:t>
            </a:r>
            <a:r>
              <a:rPr sz="3050" spc="10" dirty="0">
                <a:latin typeface="RobotoRegular"/>
                <a:cs typeface="RobotoRegular"/>
              </a:rPr>
              <a:t>have </a:t>
            </a:r>
            <a:r>
              <a:rPr sz="3050" spc="25" dirty="0">
                <a:latin typeface="RobotoRegular"/>
                <a:cs typeface="RobotoRegular"/>
              </a:rPr>
              <a:t>metabolic</a:t>
            </a:r>
            <a:r>
              <a:rPr sz="3050" spc="3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acidosis</a:t>
            </a:r>
            <a:endParaRPr sz="3050">
              <a:latin typeface="RobotoRegular"/>
              <a:cs typeface="RobotoRegular"/>
            </a:endParaRPr>
          </a:p>
          <a:p>
            <a:pPr marL="264160">
              <a:lnSpc>
                <a:spcPts val="3485"/>
              </a:lnSpc>
            </a:pP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25" dirty="0">
                <a:latin typeface="RobotoRegular"/>
                <a:cs typeface="RobotoRegular"/>
              </a:rPr>
              <a:t>low </a:t>
            </a:r>
            <a:r>
              <a:rPr sz="3050" spc="-10" dirty="0">
                <a:latin typeface="RobotoRegular"/>
                <a:cs typeface="RobotoRegular"/>
              </a:rPr>
              <a:t>serum </a:t>
            </a:r>
            <a:r>
              <a:rPr sz="3050" spc="15" dirty="0">
                <a:latin typeface="RobotoRegular"/>
                <a:cs typeface="RobotoRegular"/>
              </a:rPr>
              <a:t>HCO3-</a:t>
            </a:r>
            <a:r>
              <a:rPr sz="3050" spc="140" dirty="0">
                <a:latin typeface="RobotoRegular"/>
                <a:cs typeface="RobotoRegular"/>
              </a:rPr>
              <a:t> </a:t>
            </a:r>
            <a:r>
              <a:rPr sz="3050" spc="35" dirty="0">
                <a:latin typeface="RobotoRegular"/>
                <a:cs typeface="RobotoRegular"/>
              </a:rPr>
              <a:t>levels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091" y="630162"/>
            <a:ext cx="556323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/>
              <a:t>Radiological</a:t>
            </a:r>
            <a:r>
              <a:rPr spc="-5" dirty="0"/>
              <a:t> studies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4170" y="1575845"/>
            <a:ext cx="9268460" cy="343471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25400" indent="-252095">
              <a:lnSpc>
                <a:spcPts val="3310"/>
              </a:lnSpc>
              <a:spcBef>
                <a:spcPts val="535"/>
              </a:spcBef>
            </a:pPr>
            <a:r>
              <a:rPr sz="3050" spc="-35" dirty="0">
                <a:latin typeface="RobotoRegular"/>
                <a:cs typeface="RobotoRegular"/>
              </a:rPr>
              <a:t>X-ray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dirty="0">
                <a:latin typeface="RobotoRegular"/>
                <a:cs typeface="RobotoRegular"/>
              </a:rPr>
              <a:t>KUB(kidney, </a:t>
            </a:r>
            <a:r>
              <a:rPr sz="3050" spc="-40" dirty="0">
                <a:latin typeface="RobotoRegular"/>
                <a:cs typeface="RobotoRegular"/>
              </a:rPr>
              <a:t>ureter, </a:t>
            </a:r>
            <a:r>
              <a:rPr sz="3050" spc="25" dirty="0">
                <a:latin typeface="RobotoRegular"/>
                <a:cs typeface="RobotoRegular"/>
              </a:rPr>
              <a:t>bladder </a:t>
            </a:r>
            <a:r>
              <a:rPr sz="3050" dirty="0">
                <a:latin typeface="RobotoRegular"/>
                <a:cs typeface="RobotoRegular"/>
              </a:rPr>
              <a:t>studies) </a:t>
            </a:r>
            <a:r>
              <a:rPr sz="3050" spc="-5" dirty="0">
                <a:latin typeface="RobotoRegular"/>
                <a:cs typeface="RobotoRegular"/>
              </a:rPr>
              <a:t>show  </a:t>
            </a:r>
            <a:r>
              <a:rPr sz="3050" spc="10" dirty="0">
                <a:latin typeface="RobotoRegular"/>
                <a:cs typeface="RobotoRegular"/>
              </a:rPr>
              <a:t>size, </a:t>
            </a:r>
            <a:r>
              <a:rPr sz="3050" dirty="0">
                <a:latin typeface="RobotoRegular"/>
                <a:cs typeface="RobotoRegular"/>
              </a:rPr>
              <a:t>shape, </a:t>
            </a:r>
            <a:r>
              <a:rPr sz="3050" spc="15" dirty="0">
                <a:latin typeface="RobotoRegular"/>
                <a:cs typeface="RobotoRegular"/>
              </a:rPr>
              <a:t>position of</a:t>
            </a:r>
            <a:r>
              <a:rPr sz="3050" spc="120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kidneys.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095"/>
              </a:spcBef>
              <a:buChar char="•"/>
              <a:tabLst>
                <a:tab pos="264795" algn="l"/>
              </a:tabLst>
            </a:pPr>
            <a:r>
              <a:rPr sz="3050" spc="20" dirty="0">
                <a:latin typeface="RobotoRegular"/>
                <a:cs typeface="RobotoRegular"/>
              </a:rPr>
              <a:t>Reveals </a:t>
            </a:r>
            <a:r>
              <a:rPr sz="3050" spc="10" dirty="0">
                <a:latin typeface="RobotoRegular"/>
                <a:cs typeface="RobotoRegular"/>
              </a:rPr>
              <a:t>abnormalities </a:t>
            </a:r>
            <a:r>
              <a:rPr sz="3050" spc="15" dirty="0">
                <a:latin typeface="RobotoRegular"/>
                <a:cs typeface="RobotoRegular"/>
              </a:rPr>
              <a:t>like calculi </a:t>
            </a:r>
            <a:r>
              <a:rPr sz="3050" spc="5" dirty="0">
                <a:latin typeface="RobotoRegular"/>
                <a:cs typeface="RobotoRegular"/>
              </a:rPr>
              <a:t>(stones),  </a:t>
            </a:r>
            <a:r>
              <a:rPr sz="3050" spc="-5" dirty="0">
                <a:latin typeface="RobotoRegular"/>
                <a:cs typeface="RobotoRegular"/>
              </a:rPr>
              <a:t>hydronephrosis </a:t>
            </a:r>
            <a:r>
              <a:rPr sz="3050" spc="10" dirty="0">
                <a:latin typeface="RobotoRegular"/>
                <a:cs typeface="RobotoRegular"/>
              </a:rPr>
              <a:t>(distension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25" dirty="0">
                <a:latin typeface="RobotoRegular"/>
                <a:cs typeface="RobotoRegular"/>
              </a:rPr>
              <a:t>pelvis), </a:t>
            </a:r>
            <a:r>
              <a:rPr sz="3050" spc="-5" dirty="0">
                <a:latin typeface="RobotoRegular"/>
                <a:cs typeface="RobotoRegular"/>
              </a:rPr>
              <a:t>cysts,</a:t>
            </a:r>
            <a:r>
              <a:rPr sz="3050" spc="125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tumors,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3050" spc="-5" dirty="0">
                <a:latin typeface="RobotoRegular"/>
                <a:cs typeface="RobotoRegular"/>
              </a:rPr>
              <a:t>Renal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-20" dirty="0">
                <a:latin typeface="RobotoRegular"/>
                <a:cs typeface="RobotoRegular"/>
              </a:rPr>
              <a:t>ultrasonography</a:t>
            </a:r>
            <a:endParaRPr sz="3050">
              <a:latin typeface="RobotoRegular"/>
              <a:cs typeface="RobotoRegular"/>
            </a:endParaRPr>
          </a:p>
          <a:p>
            <a:pPr marL="264160" marR="1122045" indent="-252095">
              <a:lnSpc>
                <a:spcPts val="3310"/>
              </a:lnSpc>
              <a:spcBef>
                <a:spcPts val="1150"/>
              </a:spcBef>
            </a:pPr>
            <a:r>
              <a:rPr sz="3050" spc="5" dirty="0">
                <a:latin typeface="RobotoRegular"/>
                <a:cs typeface="RobotoRegular"/>
              </a:rPr>
              <a:t>CT </a:t>
            </a:r>
            <a:r>
              <a:rPr sz="3050" spc="30" dirty="0">
                <a:latin typeface="RobotoRegular"/>
                <a:cs typeface="RobotoRegular"/>
              </a:rPr>
              <a:t>(computed </a:t>
            </a:r>
            <a:r>
              <a:rPr sz="3050" spc="5" dirty="0">
                <a:latin typeface="RobotoRegular"/>
                <a:cs typeface="RobotoRegular"/>
              </a:rPr>
              <a:t>tomography)scan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20" dirty="0">
                <a:latin typeface="RobotoRegular"/>
                <a:cs typeface="RobotoRegular"/>
              </a:rPr>
              <a:t>magnetic  </a:t>
            </a:r>
            <a:r>
              <a:rPr sz="3050" spc="-5" dirty="0">
                <a:latin typeface="RobotoRegular"/>
                <a:cs typeface="RobotoRegular"/>
              </a:rPr>
              <a:t>resonance </a:t>
            </a:r>
            <a:r>
              <a:rPr sz="3050" spc="20" dirty="0">
                <a:latin typeface="RobotoRegular"/>
                <a:cs typeface="RobotoRegular"/>
              </a:rPr>
              <a:t>imaging</a:t>
            </a:r>
            <a:r>
              <a:rPr sz="3050" spc="75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MRI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652" y="512337"/>
            <a:ext cx="8077834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50" spc="-125" dirty="0"/>
              <a:t>R</a:t>
            </a:r>
            <a:r>
              <a:rPr sz="7275" spc="-187" baseline="-17182" dirty="0"/>
              <a:t>.</a:t>
            </a:r>
            <a:r>
              <a:rPr sz="3050" spc="-125" dirty="0"/>
              <a:t>etrograde </a:t>
            </a:r>
            <a:r>
              <a:rPr sz="3050" spc="5" dirty="0"/>
              <a:t>pyelogram-catheters </a:t>
            </a:r>
            <a:r>
              <a:rPr sz="3050" spc="-15" dirty="0"/>
              <a:t>are</a:t>
            </a:r>
            <a:r>
              <a:rPr sz="3050" spc="200" dirty="0"/>
              <a:t> </a:t>
            </a:r>
            <a:r>
              <a:rPr sz="3050" spc="15" dirty="0"/>
              <a:t>advanced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96052" y="1156037"/>
            <a:ext cx="8834755" cy="41344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06070" marR="692150">
              <a:lnSpc>
                <a:spcPts val="3310"/>
              </a:lnSpc>
              <a:spcBef>
                <a:spcPts val="535"/>
              </a:spcBef>
            </a:pPr>
            <a:r>
              <a:rPr sz="3050" spc="-5" dirty="0">
                <a:latin typeface="RobotoRegular"/>
                <a:cs typeface="RobotoRegular"/>
              </a:rPr>
              <a:t>through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5" dirty="0">
                <a:latin typeface="RobotoRegular"/>
                <a:cs typeface="RobotoRegular"/>
              </a:rPr>
              <a:t>ureters </a:t>
            </a:r>
            <a:r>
              <a:rPr sz="3050" dirty="0">
                <a:latin typeface="RobotoRegular"/>
                <a:cs typeface="RobotoRegular"/>
              </a:rPr>
              <a:t>into </a:t>
            </a:r>
            <a:r>
              <a:rPr sz="3050" spc="-10" dirty="0">
                <a:latin typeface="RobotoRegular"/>
                <a:cs typeface="RobotoRegular"/>
              </a:rPr>
              <a:t>the renal </a:t>
            </a:r>
            <a:r>
              <a:rPr sz="3050" spc="35" dirty="0">
                <a:latin typeface="RobotoRegular"/>
                <a:cs typeface="RobotoRegular"/>
              </a:rPr>
              <a:t>pelvis </a:t>
            </a:r>
            <a:r>
              <a:rPr sz="3050" spc="30" dirty="0">
                <a:latin typeface="RobotoRegular"/>
                <a:cs typeface="RobotoRegular"/>
              </a:rPr>
              <a:t>by  </a:t>
            </a:r>
            <a:r>
              <a:rPr sz="3050" dirty="0">
                <a:latin typeface="RobotoRegular"/>
                <a:cs typeface="RobotoRegular"/>
              </a:rPr>
              <a:t>cystoscopy. </a:t>
            </a:r>
            <a:r>
              <a:rPr sz="3050" spc="20" dirty="0">
                <a:latin typeface="RobotoRegular"/>
                <a:cs typeface="RobotoRegular"/>
              </a:rPr>
              <a:t>A </a:t>
            </a:r>
            <a:r>
              <a:rPr sz="3050" spc="-20" dirty="0">
                <a:latin typeface="RobotoRegular"/>
                <a:cs typeface="RobotoRegular"/>
              </a:rPr>
              <a:t>contrast </a:t>
            </a:r>
            <a:r>
              <a:rPr sz="3050" spc="10" dirty="0">
                <a:latin typeface="RobotoRegular"/>
                <a:cs typeface="RobotoRegular"/>
              </a:rPr>
              <a:t>agent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dirty="0">
                <a:latin typeface="RobotoRegular"/>
                <a:cs typeface="RobotoRegular"/>
              </a:rPr>
              <a:t>then</a:t>
            </a:r>
            <a:r>
              <a:rPr sz="3050" spc="-18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injected.</a:t>
            </a:r>
            <a:endParaRPr sz="3050">
              <a:latin typeface="RobotoRegular"/>
              <a:cs typeface="RobotoRegular"/>
            </a:endParaRPr>
          </a:p>
          <a:p>
            <a:pPr marL="306070" marR="5080" indent="-294005">
              <a:lnSpc>
                <a:spcPts val="3310"/>
              </a:lnSpc>
              <a:spcBef>
                <a:spcPts val="1095"/>
              </a:spcBef>
            </a:pPr>
            <a:r>
              <a:rPr sz="3050" spc="-15" dirty="0">
                <a:latin typeface="RobotoRegular"/>
                <a:cs typeface="RobotoRegular"/>
              </a:rPr>
              <a:t>Cystography- </a:t>
            </a:r>
            <a:r>
              <a:rPr sz="3050" spc="15" dirty="0">
                <a:latin typeface="RobotoRegular"/>
                <a:cs typeface="RobotoRegular"/>
              </a:rPr>
              <a:t>a </a:t>
            </a:r>
            <a:r>
              <a:rPr sz="3050" spc="10" dirty="0">
                <a:latin typeface="RobotoRegular"/>
                <a:cs typeface="RobotoRegular"/>
              </a:rPr>
              <a:t>catheter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10" dirty="0">
                <a:latin typeface="RobotoRegular"/>
                <a:cs typeface="RobotoRegular"/>
              </a:rPr>
              <a:t>inserted </a:t>
            </a:r>
            <a:r>
              <a:rPr sz="3050" dirty="0">
                <a:latin typeface="RobotoRegular"/>
                <a:cs typeface="RobotoRegular"/>
              </a:rPr>
              <a:t>into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25" dirty="0">
                <a:latin typeface="RobotoRegular"/>
                <a:cs typeface="RobotoRegular"/>
              </a:rPr>
              <a:t>bladder 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-20" dirty="0">
                <a:latin typeface="RobotoRegular"/>
                <a:cs typeface="RobotoRegular"/>
              </a:rPr>
              <a:t>contrast </a:t>
            </a:r>
            <a:r>
              <a:rPr sz="3050" spc="10" dirty="0">
                <a:latin typeface="RobotoRegular"/>
                <a:cs typeface="RobotoRegular"/>
              </a:rPr>
              <a:t>agent </a:t>
            </a:r>
            <a:r>
              <a:rPr sz="3050" spc="20" dirty="0">
                <a:latin typeface="RobotoRegular"/>
                <a:cs typeface="RobotoRegular"/>
              </a:rPr>
              <a:t>is injected. </a:t>
            </a:r>
            <a:r>
              <a:rPr sz="3050" spc="30" dirty="0">
                <a:latin typeface="RobotoRegular"/>
                <a:cs typeface="RobotoRegular"/>
              </a:rPr>
              <a:t>It </a:t>
            </a:r>
            <a:r>
              <a:rPr sz="3050" spc="10" dirty="0">
                <a:latin typeface="RobotoRegular"/>
                <a:cs typeface="RobotoRegular"/>
              </a:rPr>
              <a:t>evaluates  </a:t>
            </a:r>
            <a:r>
              <a:rPr sz="3050" dirty="0">
                <a:latin typeface="RobotoRegular"/>
                <a:cs typeface="RobotoRegular"/>
              </a:rPr>
              <a:t>vesicoureteral </a:t>
            </a:r>
            <a:r>
              <a:rPr sz="3050" spc="15" dirty="0">
                <a:latin typeface="RobotoRegular"/>
                <a:cs typeface="RobotoRegular"/>
              </a:rPr>
              <a:t>reﬂux(backﬂow of </a:t>
            </a:r>
            <a:r>
              <a:rPr sz="3050" spc="-15" dirty="0">
                <a:latin typeface="RobotoRegular"/>
                <a:cs typeface="RobotoRegular"/>
              </a:rPr>
              <a:t>urine </a:t>
            </a:r>
            <a:r>
              <a:rPr sz="3050" dirty="0">
                <a:latin typeface="RobotoRegular"/>
                <a:cs typeface="RobotoRegular"/>
              </a:rPr>
              <a:t>into  </a:t>
            </a:r>
            <a:r>
              <a:rPr sz="3050" spc="-5" dirty="0">
                <a:latin typeface="RobotoRegular"/>
                <a:cs typeface="RobotoRegular"/>
              </a:rPr>
              <a:t>ureters).</a:t>
            </a:r>
            <a:endParaRPr sz="3050">
              <a:latin typeface="RobotoRegular"/>
              <a:cs typeface="RobotoRegular"/>
            </a:endParaRPr>
          </a:p>
          <a:p>
            <a:pPr marL="306070" marR="84455" indent="-294005">
              <a:lnSpc>
                <a:spcPts val="3310"/>
              </a:lnSpc>
              <a:spcBef>
                <a:spcPts val="1085"/>
              </a:spcBef>
            </a:pPr>
            <a:r>
              <a:rPr sz="3050" spc="-5" dirty="0">
                <a:latin typeface="RobotoRegular"/>
                <a:cs typeface="RobotoRegular"/>
              </a:rPr>
              <a:t>Renal </a:t>
            </a:r>
            <a:r>
              <a:rPr sz="3050" dirty="0">
                <a:latin typeface="RobotoRegular"/>
                <a:cs typeface="RobotoRegular"/>
              </a:rPr>
              <a:t>angiography/arteriography- </a:t>
            </a:r>
            <a:r>
              <a:rPr sz="3050" spc="25" dirty="0">
                <a:latin typeface="RobotoRegular"/>
                <a:cs typeface="RobotoRegular"/>
              </a:rPr>
              <a:t>provides </a:t>
            </a:r>
            <a:r>
              <a:rPr sz="3050" spc="5" dirty="0">
                <a:latin typeface="RobotoRegular"/>
                <a:cs typeface="RobotoRegular"/>
              </a:rPr>
              <a:t>an  </a:t>
            </a:r>
            <a:r>
              <a:rPr sz="3050" spc="30" dirty="0">
                <a:latin typeface="RobotoRegular"/>
                <a:cs typeface="RobotoRegular"/>
              </a:rPr>
              <a:t>image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renal </a:t>
            </a:r>
            <a:r>
              <a:rPr sz="3050" spc="10" dirty="0">
                <a:latin typeface="RobotoRegular"/>
                <a:cs typeface="RobotoRegular"/>
              </a:rPr>
              <a:t>arteries. </a:t>
            </a:r>
            <a:r>
              <a:rPr sz="3050" spc="20" dirty="0">
                <a:latin typeface="RobotoRegular"/>
                <a:cs typeface="RobotoRegular"/>
              </a:rPr>
              <a:t>A </a:t>
            </a:r>
            <a:r>
              <a:rPr sz="3050" spc="10" dirty="0">
                <a:latin typeface="RobotoRegular"/>
                <a:cs typeface="RobotoRegular"/>
              </a:rPr>
              <a:t>catheter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10" dirty="0">
                <a:latin typeface="RobotoRegular"/>
                <a:cs typeface="RobotoRegular"/>
              </a:rPr>
              <a:t>inserted 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10" dirty="0">
                <a:latin typeface="RobotoRegular"/>
                <a:cs typeface="RobotoRegular"/>
              </a:rPr>
              <a:t>the renal </a:t>
            </a:r>
            <a:r>
              <a:rPr sz="3050" spc="15" dirty="0">
                <a:latin typeface="RobotoRegular"/>
                <a:cs typeface="RobotoRegular"/>
              </a:rPr>
              <a:t>arteries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0" dirty="0">
                <a:latin typeface="RobotoRegular"/>
                <a:cs typeface="RobotoRegular"/>
              </a:rPr>
              <a:t>evaluate </a:t>
            </a:r>
            <a:r>
              <a:rPr sz="3050" spc="-10" dirty="0">
                <a:latin typeface="RobotoRegular"/>
                <a:cs typeface="RobotoRegular"/>
              </a:rPr>
              <a:t>renal </a:t>
            </a:r>
            <a:r>
              <a:rPr sz="3050" spc="25" dirty="0">
                <a:latin typeface="RobotoRegular"/>
                <a:cs typeface="RobotoRegular"/>
              </a:rPr>
              <a:t>blood</a:t>
            </a:r>
            <a:r>
              <a:rPr sz="3050" spc="130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ﬂow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252" y="344415"/>
            <a:ext cx="8832850" cy="477774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314960" marR="493395" indent="-252095">
              <a:lnSpc>
                <a:spcPct val="82200"/>
              </a:lnSpc>
              <a:spcBef>
                <a:spcPts val="1135"/>
              </a:spcBef>
              <a:buSzPct val="62886"/>
              <a:buChar char="•"/>
              <a:tabLst>
                <a:tab pos="252729" algn="l"/>
              </a:tabLst>
            </a:pPr>
            <a:r>
              <a:rPr sz="7275" spc="-127" baseline="-32073" dirty="0">
                <a:latin typeface="RobotoRegular"/>
                <a:cs typeface="RobotoRegular"/>
              </a:rPr>
              <a:t>.</a:t>
            </a:r>
            <a:r>
              <a:rPr sz="3050" spc="-85" dirty="0">
                <a:latin typeface="RobotoRegular"/>
                <a:cs typeface="RobotoRegular"/>
              </a:rPr>
              <a:t>Bladder </a:t>
            </a:r>
            <a:r>
              <a:rPr sz="3050" spc="-20" dirty="0">
                <a:latin typeface="RobotoRegular"/>
                <a:cs typeface="RobotoRegular"/>
              </a:rPr>
              <a:t>ultrasonography: </a:t>
            </a:r>
            <a:r>
              <a:rPr sz="3050" spc="20" dirty="0">
                <a:latin typeface="RobotoRegular"/>
                <a:cs typeface="RobotoRegular"/>
              </a:rPr>
              <a:t>it </a:t>
            </a:r>
            <a:r>
              <a:rPr sz="3050" spc="5" dirty="0">
                <a:latin typeface="RobotoRegular"/>
                <a:cs typeface="RobotoRegular"/>
              </a:rPr>
              <a:t>measures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15" dirty="0">
                <a:latin typeface="RobotoRegular"/>
                <a:cs typeface="RobotoRegular"/>
              </a:rPr>
              <a:t>urine  </a:t>
            </a:r>
            <a:r>
              <a:rPr sz="3050" spc="25" dirty="0">
                <a:latin typeface="RobotoRegular"/>
                <a:cs typeface="RobotoRegular"/>
              </a:rPr>
              <a:t>volume in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-30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bladder</a:t>
            </a:r>
            <a:endParaRPr sz="3050">
              <a:latin typeface="RobotoRegular"/>
              <a:cs typeface="RobotoRegular"/>
            </a:endParaRPr>
          </a:p>
          <a:p>
            <a:pPr marL="314960" marR="277495" indent="-252095">
              <a:lnSpc>
                <a:spcPts val="3310"/>
              </a:lnSpc>
              <a:spcBef>
                <a:spcPts val="1145"/>
              </a:spcBef>
              <a:buChar char="•"/>
              <a:tabLst>
                <a:tab pos="315595" algn="l"/>
              </a:tabLst>
            </a:pPr>
            <a:r>
              <a:rPr sz="3050" spc="-10" dirty="0">
                <a:latin typeface="RobotoRegular"/>
                <a:cs typeface="RobotoRegular"/>
              </a:rPr>
              <a:t>Intravenous </a:t>
            </a:r>
            <a:r>
              <a:rPr sz="3050" spc="-15" dirty="0">
                <a:latin typeface="RobotoRegular"/>
                <a:cs typeface="RobotoRegular"/>
              </a:rPr>
              <a:t>urography: </a:t>
            </a:r>
            <a:r>
              <a:rPr sz="3050" spc="15" dirty="0">
                <a:latin typeface="RobotoRegular"/>
                <a:cs typeface="RobotoRegular"/>
              </a:rPr>
              <a:t>a </a:t>
            </a:r>
            <a:r>
              <a:rPr sz="3050" spc="30" dirty="0">
                <a:latin typeface="RobotoRegular"/>
                <a:cs typeface="RobotoRegular"/>
              </a:rPr>
              <a:t>die </a:t>
            </a:r>
            <a:r>
              <a:rPr sz="3050" spc="20" dirty="0">
                <a:latin typeface="RobotoRegular"/>
                <a:cs typeface="RobotoRegular"/>
              </a:rPr>
              <a:t>is injected  </a:t>
            </a:r>
            <a:r>
              <a:rPr sz="3050" spc="-10" dirty="0">
                <a:latin typeface="RobotoRegular"/>
                <a:cs typeface="RobotoRegular"/>
              </a:rPr>
              <a:t>intravenously and </a:t>
            </a:r>
            <a:r>
              <a:rPr sz="3050" spc="30" dirty="0">
                <a:latin typeface="RobotoRegular"/>
                <a:cs typeface="RobotoRegular"/>
              </a:rPr>
              <a:t>images </a:t>
            </a:r>
            <a:r>
              <a:rPr sz="3050" spc="5" dirty="0">
                <a:latin typeface="RobotoRegular"/>
                <a:cs typeface="RobotoRegular"/>
              </a:rPr>
              <a:t>taken </a:t>
            </a:r>
            <a:r>
              <a:rPr sz="3050" spc="35" dirty="0">
                <a:latin typeface="RobotoRegular"/>
                <a:cs typeface="RobotoRegular"/>
              </a:rPr>
              <a:t>via </a:t>
            </a:r>
            <a:r>
              <a:rPr sz="3050" spc="-35" dirty="0">
                <a:latin typeface="RobotoRegular"/>
                <a:cs typeface="RobotoRegular"/>
              </a:rPr>
              <a:t>X-ray </a:t>
            </a:r>
            <a:r>
              <a:rPr sz="3050" dirty="0">
                <a:latin typeface="RobotoRegular"/>
                <a:cs typeface="RobotoRegular"/>
              </a:rPr>
              <a:t>as </a:t>
            </a:r>
            <a:r>
              <a:rPr sz="3050" spc="-10" dirty="0">
                <a:latin typeface="RobotoRegular"/>
                <a:cs typeface="RobotoRegular"/>
              </a:rPr>
              <a:t>the  </a:t>
            </a:r>
            <a:r>
              <a:rPr sz="3050" spc="30" dirty="0">
                <a:latin typeface="RobotoRegular"/>
                <a:cs typeface="RobotoRegular"/>
              </a:rPr>
              <a:t>die </a:t>
            </a:r>
            <a:r>
              <a:rPr sz="3050" spc="40" dirty="0">
                <a:latin typeface="RobotoRegular"/>
                <a:cs typeface="RobotoRegular"/>
              </a:rPr>
              <a:t>moves </a:t>
            </a:r>
            <a:r>
              <a:rPr sz="3050" spc="-5" dirty="0">
                <a:latin typeface="RobotoRegular"/>
                <a:cs typeface="RobotoRegular"/>
              </a:rPr>
              <a:t>through </a:t>
            </a:r>
            <a:r>
              <a:rPr sz="3050" spc="20" dirty="0">
                <a:latin typeface="RobotoRegular"/>
                <a:cs typeface="RobotoRegular"/>
              </a:rPr>
              <a:t>upper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dirty="0">
                <a:latin typeface="RobotoRegular"/>
                <a:cs typeface="RobotoRegular"/>
              </a:rPr>
              <a:t>then </a:t>
            </a:r>
            <a:r>
              <a:rPr sz="3050" spc="20" dirty="0">
                <a:latin typeface="RobotoRegular"/>
                <a:cs typeface="RobotoRegular"/>
              </a:rPr>
              <a:t>lower</a:t>
            </a:r>
            <a:r>
              <a:rPr sz="3050" spc="-175" dirty="0">
                <a:latin typeface="RobotoRegular"/>
                <a:cs typeface="RobotoRegular"/>
              </a:rPr>
              <a:t> </a:t>
            </a:r>
            <a:r>
              <a:rPr sz="3050" spc="-20" dirty="0">
                <a:latin typeface="RobotoRegular"/>
                <a:cs typeface="RobotoRegular"/>
              </a:rPr>
              <a:t>urinary  </a:t>
            </a:r>
            <a:r>
              <a:rPr sz="3050" spc="-5" dirty="0">
                <a:latin typeface="RobotoRegular"/>
                <a:cs typeface="RobotoRegular"/>
              </a:rPr>
              <a:t>system</a:t>
            </a:r>
            <a:endParaRPr sz="3050">
              <a:latin typeface="RobotoRegular"/>
              <a:cs typeface="RobotoRegular"/>
            </a:endParaRPr>
          </a:p>
          <a:p>
            <a:pPr marL="314960" marR="17780" indent="-252095">
              <a:lnSpc>
                <a:spcPts val="3310"/>
              </a:lnSpc>
              <a:spcBef>
                <a:spcPts val="1085"/>
              </a:spcBef>
              <a:buChar char="•"/>
              <a:tabLst>
                <a:tab pos="315595" algn="l"/>
              </a:tabLst>
            </a:pPr>
            <a:r>
              <a:rPr sz="3050" spc="5" dirty="0">
                <a:latin typeface="RobotoRegular"/>
                <a:cs typeface="RobotoRegular"/>
              </a:rPr>
              <a:t>Cystoscopy: </a:t>
            </a:r>
            <a:r>
              <a:rPr sz="3050" spc="15" dirty="0">
                <a:latin typeface="RobotoRegular"/>
                <a:cs typeface="RobotoRegular"/>
              </a:rPr>
              <a:t>a </a:t>
            </a:r>
            <a:r>
              <a:rPr sz="3050" spc="10" dirty="0">
                <a:latin typeface="RobotoRegular"/>
                <a:cs typeface="RobotoRegular"/>
              </a:rPr>
              <a:t>cystoscope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10" dirty="0">
                <a:latin typeface="RobotoRegular"/>
                <a:cs typeface="RobotoRegular"/>
              </a:rPr>
              <a:t>inserted </a:t>
            </a:r>
            <a:r>
              <a:rPr sz="3050" spc="-5" dirty="0">
                <a:latin typeface="RobotoRegular"/>
                <a:cs typeface="RobotoRegular"/>
              </a:rPr>
              <a:t>through </a:t>
            </a:r>
            <a:r>
              <a:rPr sz="3050" spc="-10" dirty="0">
                <a:latin typeface="RobotoRegular"/>
                <a:cs typeface="RobotoRegular"/>
              </a:rPr>
              <a:t>the  </a:t>
            </a:r>
            <a:r>
              <a:rPr sz="3050" spc="-30" dirty="0">
                <a:latin typeface="RobotoRegular"/>
                <a:cs typeface="RobotoRegular"/>
              </a:rPr>
              <a:t>urethra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5" dirty="0">
                <a:latin typeface="RobotoRegular"/>
                <a:cs typeface="RobotoRegular"/>
              </a:rPr>
              <a:t>directly </a:t>
            </a:r>
            <a:r>
              <a:rPr sz="3050" spc="5" dirty="0">
                <a:latin typeface="RobotoRegular"/>
                <a:cs typeface="RobotoRegular"/>
              </a:rPr>
              <a:t>visualise </a:t>
            </a:r>
            <a:r>
              <a:rPr sz="3050" spc="25" dirty="0">
                <a:latin typeface="RobotoRegular"/>
                <a:cs typeface="RobotoRegular"/>
              </a:rPr>
              <a:t>bladder </a:t>
            </a:r>
            <a:r>
              <a:rPr sz="3050" spc="-10" dirty="0">
                <a:latin typeface="RobotoRegular"/>
                <a:cs typeface="RobotoRegular"/>
              </a:rPr>
              <a:t>and the  </a:t>
            </a:r>
            <a:r>
              <a:rPr sz="3050" spc="-30" dirty="0">
                <a:latin typeface="RobotoRegular"/>
                <a:cs typeface="RobotoRegular"/>
              </a:rPr>
              <a:t>urethra, </a:t>
            </a:r>
            <a:r>
              <a:rPr sz="3050" spc="15" dirty="0">
                <a:latin typeface="RobotoRegular"/>
                <a:cs typeface="RobotoRegular"/>
              </a:rPr>
              <a:t>openings 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40" dirty="0">
                <a:latin typeface="RobotoRegular"/>
                <a:cs typeface="RobotoRegular"/>
              </a:rPr>
              <a:t>ureter, </a:t>
            </a:r>
            <a:r>
              <a:rPr sz="3050" spc="-10" dirty="0">
                <a:latin typeface="RobotoRegular"/>
                <a:cs typeface="RobotoRegular"/>
              </a:rPr>
              <a:t>and the </a:t>
            </a:r>
            <a:r>
              <a:rPr sz="3050" dirty="0">
                <a:latin typeface="RobotoRegular"/>
                <a:cs typeface="RobotoRegular"/>
              </a:rPr>
              <a:t>prostatic  </a:t>
            </a:r>
            <a:r>
              <a:rPr sz="3050" spc="-30" dirty="0">
                <a:latin typeface="RobotoRegular"/>
                <a:cs typeface="RobotoRegular"/>
              </a:rPr>
              <a:t>urethra </a:t>
            </a:r>
            <a:r>
              <a:rPr sz="3050" dirty="0">
                <a:latin typeface="RobotoRegular"/>
                <a:cs typeface="RobotoRegular"/>
              </a:rPr>
              <a:t>as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5" dirty="0">
                <a:latin typeface="RobotoRegular"/>
                <a:cs typeface="RobotoRegular"/>
              </a:rPr>
              <a:t>diagram</a:t>
            </a:r>
            <a:r>
              <a:rPr sz="3050" spc="20" dirty="0">
                <a:latin typeface="RobotoRegular"/>
                <a:cs typeface="RobotoRegular"/>
              </a:rPr>
              <a:t> </a:t>
            </a:r>
            <a:r>
              <a:rPr sz="3050" spc="30" dirty="0">
                <a:latin typeface="RobotoRegular"/>
                <a:cs typeface="RobotoRegular"/>
              </a:rPr>
              <a:t>below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65" y="703175"/>
            <a:ext cx="1879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dirty="0">
                <a:latin typeface="RobotoRegular"/>
                <a:cs typeface="RobotoRegular"/>
              </a:rPr>
              <a:t>.</a:t>
            </a:r>
            <a:endParaRPr sz="4850">
              <a:latin typeface="RobotoRegular"/>
              <a:cs typeface="RobotoRegular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75921" y="251891"/>
            <a:ext cx="9067800" cy="7136765"/>
            <a:chOff x="675921" y="251891"/>
            <a:chExt cx="9067800" cy="7136765"/>
          </a:xfrm>
        </p:grpSpPr>
        <p:sp>
          <p:nvSpPr>
            <p:cNvPr id="4" name="object 4"/>
            <p:cNvSpPr/>
            <p:nvPr/>
          </p:nvSpPr>
          <p:spPr>
            <a:xfrm>
              <a:off x="675921" y="251891"/>
              <a:ext cx="9067800" cy="71366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5450" y="7048500"/>
              <a:ext cx="1612900" cy="304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091" y="200280"/>
            <a:ext cx="211645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B</a:t>
            </a:r>
            <a:r>
              <a:rPr spc="-5" dirty="0"/>
              <a:t>I</a:t>
            </a:r>
            <a:r>
              <a:rPr spc="-30" dirty="0"/>
              <a:t>O</a:t>
            </a:r>
            <a:r>
              <a:rPr spc="20" dirty="0"/>
              <a:t>P</a:t>
            </a:r>
            <a:r>
              <a:rPr spc="-15" dirty="0"/>
              <a:t>S</a:t>
            </a:r>
            <a:r>
              <a:rPr spc="-5"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052" y="1323966"/>
            <a:ext cx="8558530" cy="329437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5080" indent="-252095">
              <a:lnSpc>
                <a:spcPts val="3310"/>
              </a:lnSpc>
              <a:spcBef>
                <a:spcPts val="535"/>
              </a:spcBef>
              <a:buChar char="•"/>
              <a:tabLst>
                <a:tab pos="264795" algn="l"/>
              </a:tabLst>
            </a:pPr>
            <a:r>
              <a:rPr sz="3050" spc="-20" dirty="0">
                <a:latin typeface="RobotoRegular"/>
                <a:cs typeface="RobotoRegular"/>
              </a:rPr>
              <a:t>Ureteral </a:t>
            </a:r>
            <a:r>
              <a:rPr sz="3050" dirty="0">
                <a:latin typeface="RobotoRegular"/>
                <a:cs typeface="RobotoRegular"/>
              </a:rPr>
              <a:t>biopsy, </a:t>
            </a:r>
            <a:r>
              <a:rPr sz="3050" spc="10" dirty="0">
                <a:latin typeface="RobotoRegular"/>
                <a:cs typeface="RobotoRegular"/>
              </a:rPr>
              <a:t>kidney </a:t>
            </a:r>
            <a:r>
              <a:rPr sz="3050" spc="20" dirty="0">
                <a:latin typeface="RobotoRegular"/>
                <a:cs typeface="RobotoRegular"/>
              </a:rPr>
              <a:t>biopsy </a:t>
            </a:r>
            <a:r>
              <a:rPr sz="3050" spc="25" dirty="0">
                <a:latin typeface="RobotoRegular"/>
                <a:cs typeface="RobotoRegular"/>
              </a:rPr>
              <a:t>may </a:t>
            </a:r>
            <a:r>
              <a:rPr sz="3050" spc="35" dirty="0">
                <a:latin typeface="RobotoRegular"/>
                <a:cs typeface="RobotoRegular"/>
              </a:rPr>
              <a:t>be </a:t>
            </a:r>
            <a:r>
              <a:rPr sz="3050" spc="5" dirty="0">
                <a:latin typeface="RobotoRegular"/>
                <a:cs typeface="RobotoRegular"/>
              </a:rPr>
              <a:t>taken </a:t>
            </a:r>
            <a:r>
              <a:rPr sz="3050" spc="-10" dirty="0">
                <a:latin typeface="RobotoRegular"/>
                <a:cs typeface="RobotoRegular"/>
              </a:rPr>
              <a:t>and  </a:t>
            </a:r>
            <a:r>
              <a:rPr sz="3050" spc="10" dirty="0">
                <a:latin typeface="RobotoRegular"/>
                <a:cs typeface="RobotoRegular"/>
              </a:rPr>
              <a:t>evaluated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40" dirty="0">
                <a:latin typeface="RobotoRegular"/>
                <a:cs typeface="RobotoRegular"/>
              </a:rPr>
              <a:t>give </a:t>
            </a:r>
            <a:r>
              <a:rPr sz="3050" spc="15" dirty="0">
                <a:latin typeface="RobotoRegular"/>
                <a:cs typeface="RobotoRegular"/>
              </a:rPr>
              <a:t>more</a:t>
            </a:r>
            <a:r>
              <a:rPr sz="3050" spc="5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information</a:t>
            </a:r>
            <a:endParaRPr sz="3050">
              <a:latin typeface="RobotoRegular"/>
              <a:cs typeface="RobotoRegular"/>
            </a:endParaRPr>
          </a:p>
          <a:p>
            <a:pPr marL="264160" marR="320040" indent="-252095">
              <a:lnSpc>
                <a:spcPts val="3310"/>
              </a:lnSpc>
              <a:spcBef>
                <a:spcPts val="1095"/>
              </a:spcBef>
              <a:buChar char="•"/>
              <a:tabLst>
                <a:tab pos="264795" algn="l"/>
              </a:tabLst>
            </a:pPr>
            <a:r>
              <a:rPr sz="3050" dirty="0">
                <a:latin typeface="RobotoRegular"/>
                <a:cs typeface="RobotoRegular"/>
              </a:rPr>
              <a:t>Can </a:t>
            </a:r>
            <a:r>
              <a:rPr sz="3050" spc="35" dirty="0">
                <a:latin typeface="RobotoRegular"/>
                <a:cs typeface="RobotoRegular"/>
              </a:rPr>
              <a:t>be </a:t>
            </a:r>
            <a:r>
              <a:rPr sz="3050" spc="-5" dirty="0">
                <a:latin typeface="RobotoRegular"/>
                <a:cs typeface="RobotoRegular"/>
              </a:rPr>
              <a:t>used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0" dirty="0">
                <a:latin typeface="RobotoRegular"/>
                <a:cs typeface="RobotoRegular"/>
              </a:rPr>
              <a:t>differentiate </a:t>
            </a:r>
            <a:r>
              <a:rPr sz="3050" spc="20" dirty="0">
                <a:latin typeface="RobotoRegular"/>
                <a:cs typeface="RobotoRegular"/>
              </a:rPr>
              <a:t>btw </a:t>
            </a:r>
            <a:r>
              <a:rPr sz="3050" spc="-35" dirty="0">
                <a:latin typeface="RobotoRegular"/>
                <a:cs typeface="RobotoRegular"/>
              </a:rPr>
              <a:t>tumor, </a:t>
            </a:r>
            <a:r>
              <a:rPr sz="3050" spc="10" dirty="0">
                <a:latin typeface="RobotoRegular"/>
                <a:cs typeface="RobotoRegular"/>
              </a:rPr>
              <a:t>kidney  </a:t>
            </a:r>
            <a:r>
              <a:rPr sz="3050" spc="-5" dirty="0">
                <a:latin typeface="RobotoRegular"/>
                <a:cs typeface="RobotoRegular"/>
              </a:rPr>
              <a:t>stone, </a:t>
            </a:r>
            <a:r>
              <a:rPr sz="3050" spc="25" dirty="0">
                <a:latin typeface="RobotoRegular"/>
                <a:cs typeface="RobotoRegular"/>
              </a:rPr>
              <a:t>blood</a:t>
            </a:r>
            <a:r>
              <a:rPr sz="3050" spc="105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clot</a:t>
            </a:r>
            <a:endParaRPr sz="3050">
              <a:latin typeface="RobotoRegular"/>
              <a:cs typeface="RobotoRegular"/>
            </a:endParaRPr>
          </a:p>
          <a:p>
            <a:pPr marL="264160" marR="88900" indent="-252095" algn="just">
              <a:lnSpc>
                <a:spcPts val="3310"/>
              </a:lnSpc>
              <a:spcBef>
                <a:spcPts val="1090"/>
              </a:spcBef>
              <a:buChar char="•"/>
              <a:tabLst>
                <a:tab pos="264795" algn="l"/>
              </a:tabLst>
            </a:pPr>
            <a:r>
              <a:rPr sz="3050" spc="-5" dirty="0">
                <a:latin typeface="RobotoRegular"/>
                <a:cs typeface="RobotoRegular"/>
              </a:rPr>
              <a:t>May </a:t>
            </a:r>
            <a:r>
              <a:rPr sz="3050" spc="35" dirty="0">
                <a:latin typeface="RobotoRegular"/>
                <a:cs typeface="RobotoRegular"/>
              </a:rPr>
              <a:t>be </a:t>
            </a:r>
            <a:r>
              <a:rPr sz="3050" spc="15" dirty="0">
                <a:latin typeface="RobotoRegular"/>
                <a:cs typeface="RobotoRegular"/>
              </a:rPr>
              <a:t>indicated </a:t>
            </a:r>
            <a:r>
              <a:rPr sz="3050" dirty="0">
                <a:latin typeface="RobotoRegular"/>
                <a:cs typeface="RobotoRegular"/>
              </a:rPr>
              <a:t>incase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20" dirty="0">
                <a:latin typeface="RobotoRegular"/>
                <a:cs typeface="RobotoRegular"/>
              </a:rPr>
              <a:t>transplant </a:t>
            </a:r>
            <a:r>
              <a:rPr sz="3050" spc="10" dirty="0">
                <a:latin typeface="RobotoRegular"/>
                <a:cs typeface="RobotoRegular"/>
              </a:rPr>
              <a:t>rejection,  glomerulopathies, unexplained </a:t>
            </a:r>
            <a:r>
              <a:rPr sz="3050" spc="-10" dirty="0">
                <a:latin typeface="RobotoRegular"/>
                <a:cs typeface="RobotoRegular"/>
              </a:rPr>
              <a:t>renal </a:t>
            </a:r>
            <a:r>
              <a:rPr sz="3050" spc="5" dirty="0">
                <a:latin typeface="RobotoRegular"/>
                <a:cs typeface="RobotoRegular"/>
              </a:rPr>
              <a:t>failure </a:t>
            </a:r>
            <a:r>
              <a:rPr sz="3050" spc="-10" dirty="0">
                <a:latin typeface="RobotoRegular"/>
                <a:cs typeface="RobotoRegular"/>
              </a:rPr>
              <a:t>and  </a:t>
            </a:r>
            <a:r>
              <a:rPr sz="3050" dirty="0">
                <a:latin typeface="RobotoRegular"/>
                <a:cs typeface="RobotoRegular"/>
              </a:rPr>
              <a:t>persistent proteinuria </a:t>
            </a:r>
            <a:r>
              <a:rPr sz="3050" spc="15" dirty="0">
                <a:latin typeface="RobotoRegular"/>
                <a:cs typeface="RobotoRegular"/>
              </a:rPr>
              <a:t>or</a:t>
            </a:r>
            <a:r>
              <a:rPr sz="3050" spc="-60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hematuria.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634" y="389753"/>
            <a:ext cx="291782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750" spc="-185" dirty="0"/>
              <a:t>K</a:t>
            </a:r>
            <a:r>
              <a:rPr sz="7275" spc="-277" baseline="-28064" dirty="0"/>
              <a:t>.</a:t>
            </a:r>
            <a:r>
              <a:rPr sz="2750" spc="-185" dirty="0"/>
              <a:t>idney</a:t>
            </a:r>
            <a:r>
              <a:rPr sz="2750" spc="-45" dirty="0"/>
              <a:t> </a:t>
            </a:r>
            <a:r>
              <a:rPr sz="2750" spc="-5" dirty="0"/>
              <a:t>conditions:</a:t>
            </a:r>
            <a:endParaRPr sz="2750"/>
          </a:p>
        </p:txBody>
      </p:sp>
      <p:sp>
        <p:nvSpPr>
          <p:cNvPr id="3" name="object 3"/>
          <p:cNvSpPr txBox="1"/>
          <p:nvPr/>
        </p:nvSpPr>
        <p:spPr>
          <a:xfrm>
            <a:off x="638034" y="1144404"/>
            <a:ext cx="8812530" cy="581088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22250" marR="5080" indent="-210185">
              <a:lnSpc>
                <a:spcPts val="2860"/>
              </a:lnSpc>
              <a:spcBef>
                <a:spcPts val="565"/>
              </a:spcBef>
              <a:buChar char="•"/>
              <a:tabLst>
                <a:tab pos="222885" algn="l"/>
              </a:tabLst>
            </a:pPr>
            <a:r>
              <a:rPr sz="2750" spc="-5" dirty="0">
                <a:latin typeface="RobotoRegular"/>
                <a:cs typeface="RobotoRegular"/>
              </a:rPr>
              <a:t>Pyelonephritis, </a:t>
            </a:r>
            <a:r>
              <a:rPr sz="2750" spc="-10" dirty="0">
                <a:latin typeface="RobotoRegular"/>
                <a:cs typeface="RobotoRegular"/>
              </a:rPr>
              <a:t>Glomerulonephritis, Nephritic syndrome,  </a:t>
            </a:r>
            <a:r>
              <a:rPr sz="2750" dirty="0">
                <a:latin typeface="RobotoRegular"/>
                <a:cs typeface="RobotoRegular"/>
              </a:rPr>
              <a:t>Polycystic kidney disease, Renal failure,</a:t>
            </a:r>
            <a:r>
              <a:rPr sz="2750" spc="-155" dirty="0">
                <a:latin typeface="RobotoRegular"/>
                <a:cs typeface="RobotoRegular"/>
              </a:rPr>
              <a:t> </a:t>
            </a:r>
            <a:r>
              <a:rPr sz="2750" spc="5" dirty="0">
                <a:latin typeface="RobotoRegular"/>
                <a:cs typeface="RobotoRegular"/>
              </a:rPr>
              <a:t>Haemodialysis,  </a:t>
            </a:r>
            <a:r>
              <a:rPr sz="2750" spc="-10" dirty="0">
                <a:latin typeface="RobotoRegular"/>
                <a:cs typeface="RobotoRegular"/>
              </a:rPr>
              <a:t>Peritoneal </a:t>
            </a:r>
            <a:r>
              <a:rPr sz="2750" spc="5" dirty="0">
                <a:latin typeface="RobotoRegular"/>
                <a:cs typeface="RobotoRegular"/>
              </a:rPr>
              <a:t>dialysis, </a:t>
            </a:r>
            <a:r>
              <a:rPr sz="2750" spc="-15" dirty="0">
                <a:latin typeface="RobotoRegular"/>
                <a:cs typeface="RobotoRegular"/>
              </a:rPr>
              <a:t>Tuberculosis of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15" dirty="0">
                <a:latin typeface="RobotoRegular"/>
                <a:cs typeface="RobotoRegular"/>
              </a:rPr>
              <a:t>kidney, </a:t>
            </a:r>
            <a:r>
              <a:rPr sz="2750" dirty="0">
                <a:latin typeface="RobotoRegular"/>
                <a:cs typeface="RobotoRegular"/>
              </a:rPr>
              <a:t>Renal  calculi, Renal </a:t>
            </a:r>
            <a:r>
              <a:rPr sz="2750" spc="5" dirty="0">
                <a:latin typeface="RobotoRegular"/>
                <a:cs typeface="RobotoRegular"/>
              </a:rPr>
              <a:t>trauma, </a:t>
            </a:r>
            <a:r>
              <a:rPr sz="2750" dirty="0">
                <a:latin typeface="RobotoRegular"/>
                <a:cs typeface="RobotoRegular"/>
              </a:rPr>
              <a:t>Renal</a:t>
            </a:r>
            <a:r>
              <a:rPr sz="2750" spc="-100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tumors</a:t>
            </a:r>
            <a:endParaRPr sz="2750">
              <a:latin typeface="RobotoRegular"/>
              <a:cs typeface="RobotoRegular"/>
            </a:endParaRPr>
          </a:p>
          <a:p>
            <a:pPr marL="222250" marR="564515" indent="-210185">
              <a:lnSpc>
                <a:spcPts val="2860"/>
              </a:lnSpc>
              <a:spcBef>
                <a:spcPts val="1005"/>
              </a:spcBef>
            </a:pPr>
            <a:r>
              <a:rPr sz="2750" dirty="0">
                <a:latin typeface="RobotoRegular"/>
                <a:cs typeface="RobotoRegular"/>
              </a:rPr>
              <a:t>Kidney transplantation: Indication, </a:t>
            </a:r>
            <a:r>
              <a:rPr sz="2750" spc="-15" dirty="0">
                <a:latin typeface="RobotoRegular"/>
                <a:cs typeface="RobotoRegular"/>
              </a:rPr>
              <a:t>Pre-operative </a:t>
            </a:r>
            <a:r>
              <a:rPr sz="2750" spc="-10" dirty="0">
                <a:latin typeface="RobotoRegular"/>
                <a:cs typeface="RobotoRegular"/>
              </a:rPr>
              <a:t>care,  Post-operative</a:t>
            </a:r>
            <a:r>
              <a:rPr sz="2750" spc="-55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care</a:t>
            </a:r>
            <a:endParaRPr sz="2750">
              <a:latin typeface="RobotoRegular"/>
              <a:cs typeface="RobotoRegular"/>
            </a:endParaRPr>
          </a:p>
          <a:p>
            <a:pPr marL="222250" indent="-210185">
              <a:lnSpc>
                <a:spcPct val="100000"/>
              </a:lnSpc>
              <a:spcBef>
                <a:spcPts val="530"/>
              </a:spcBef>
              <a:buChar char="•"/>
              <a:tabLst>
                <a:tab pos="222885" algn="l"/>
              </a:tabLst>
            </a:pPr>
            <a:r>
              <a:rPr sz="2750" spc="-10" dirty="0">
                <a:latin typeface="RobotoRegular"/>
                <a:cs typeface="RobotoRegular"/>
              </a:rPr>
              <a:t>Conditions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25" dirty="0">
                <a:latin typeface="RobotoRegular"/>
                <a:cs typeface="RobotoRegular"/>
              </a:rPr>
              <a:t>ureter:</a:t>
            </a:r>
            <a:r>
              <a:rPr sz="2750" spc="-55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Hydronephrosis</a:t>
            </a:r>
            <a:endParaRPr sz="2750">
              <a:latin typeface="RobotoRegular"/>
              <a:cs typeface="RobotoRegular"/>
            </a:endParaRPr>
          </a:p>
          <a:p>
            <a:pPr marL="222250" indent="-210185">
              <a:lnSpc>
                <a:spcPct val="100000"/>
              </a:lnSpc>
              <a:spcBef>
                <a:spcPts val="550"/>
              </a:spcBef>
              <a:buChar char="•"/>
              <a:tabLst>
                <a:tab pos="222885" algn="l"/>
              </a:tabLst>
            </a:pPr>
            <a:r>
              <a:rPr sz="2750" dirty="0">
                <a:latin typeface="RobotoRegular"/>
                <a:cs typeface="RobotoRegular"/>
              </a:rPr>
              <a:t>Fistulae:</a:t>
            </a:r>
            <a:endParaRPr sz="27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750" spc="-10" dirty="0">
                <a:latin typeface="RobotoRegular"/>
                <a:cs typeface="RobotoRegular"/>
              </a:rPr>
              <a:t>Conditions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5" dirty="0">
                <a:latin typeface="RobotoRegular"/>
                <a:cs typeface="RobotoRegular"/>
              </a:rPr>
              <a:t>urinary</a:t>
            </a:r>
            <a:r>
              <a:rPr sz="2750" spc="-35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bladder:</a:t>
            </a:r>
            <a:endParaRPr sz="2750">
              <a:latin typeface="RobotoRegular"/>
              <a:cs typeface="RobotoRegular"/>
            </a:endParaRPr>
          </a:p>
          <a:p>
            <a:pPr marL="222250" indent="-210185">
              <a:lnSpc>
                <a:spcPct val="100000"/>
              </a:lnSpc>
              <a:spcBef>
                <a:spcPts val="550"/>
              </a:spcBef>
              <a:buChar char="•"/>
              <a:tabLst>
                <a:tab pos="222885" algn="l"/>
              </a:tabLst>
            </a:pPr>
            <a:r>
              <a:rPr sz="2750" spc="-10" dirty="0">
                <a:latin typeface="RobotoRegular"/>
                <a:cs typeface="RobotoRegular"/>
              </a:rPr>
              <a:t>Neurogenic</a:t>
            </a:r>
            <a:r>
              <a:rPr sz="2750" spc="-35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bladder</a:t>
            </a:r>
            <a:endParaRPr sz="2750">
              <a:latin typeface="RobotoRegular"/>
              <a:cs typeface="RobotoRegular"/>
            </a:endParaRPr>
          </a:p>
          <a:p>
            <a:pPr marL="222250" indent="-210185">
              <a:lnSpc>
                <a:spcPct val="100000"/>
              </a:lnSpc>
              <a:spcBef>
                <a:spcPts val="550"/>
              </a:spcBef>
              <a:buChar char="•"/>
              <a:tabLst>
                <a:tab pos="222885" algn="l"/>
              </a:tabLst>
            </a:pPr>
            <a:r>
              <a:rPr sz="2750" spc="-5" dirty="0">
                <a:latin typeface="RobotoRegular"/>
                <a:cs typeface="RobotoRegular"/>
              </a:rPr>
              <a:t>Diverticuli</a:t>
            </a:r>
            <a:endParaRPr sz="2750">
              <a:latin typeface="RobotoRegular"/>
              <a:cs typeface="RobotoRegular"/>
            </a:endParaRPr>
          </a:p>
          <a:p>
            <a:pPr marL="222250" indent="-210185">
              <a:lnSpc>
                <a:spcPct val="100000"/>
              </a:lnSpc>
              <a:spcBef>
                <a:spcPts val="550"/>
              </a:spcBef>
              <a:buChar char="•"/>
              <a:tabLst>
                <a:tab pos="222885" algn="l"/>
              </a:tabLst>
            </a:pPr>
            <a:r>
              <a:rPr sz="2750" spc="5" dirty="0">
                <a:latin typeface="RobotoRegular"/>
                <a:cs typeface="RobotoRegular"/>
              </a:rPr>
              <a:t>Inﬂammation</a:t>
            </a:r>
            <a:endParaRPr sz="2750">
              <a:latin typeface="RobotoRegular"/>
              <a:cs typeface="RobotoRegular"/>
            </a:endParaRPr>
          </a:p>
          <a:p>
            <a:pPr marL="222250" indent="-210185">
              <a:lnSpc>
                <a:spcPct val="100000"/>
              </a:lnSpc>
              <a:spcBef>
                <a:spcPts val="545"/>
              </a:spcBef>
              <a:buChar char="•"/>
              <a:tabLst>
                <a:tab pos="222885" algn="l"/>
              </a:tabLst>
            </a:pPr>
            <a:r>
              <a:rPr sz="2750" spc="-25" dirty="0">
                <a:latin typeface="RobotoRegular"/>
                <a:cs typeface="RobotoRegular"/>
              </a:rPr>
              <a:t>Tumors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5" y="374326"/>
            <a:ext cx="8277859" cy="14224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805"/>
              </a:spcBef>
            </a:pPr>
            <a:r>
              <a:rPr spc="-10" dirty="0"/>
              <a:t>Nursing </a:t>
            </a:r>
            <a:r>
              <a:rPr spc="10" dirty="0"/>
              <a:t>diagnosis </a:t>
            </a:r>
            <a:r>
              <a:rPr spc="-20" dirty="0"/>
              <a:t>for </a:t>
            </a:r>
            <a:r>
              <a:rPr spc="-15" dirty="0"/>
              <a:t>patients  </a:t>
            </a:r>
            <a:r>
              <a:rPr spc="-10" dirty="0"/>
              <a:t>undergoing </a:t>
            </a:r>
            <a:r>
              <a:rPr spc="-15" dirty="0"/>
              <a:t>renal</a:t>
            </a:r>
            <a:r>
              <a:rPr spc="80" dirty="0"/>
              <a:t> </a:t>
            </a:r>
            <a:r>
              <a:rPr spc="-20" dirty="0"/>
              <a:t>tests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4965" y="1992151"/>
            <a:ext cx="8400415" cy="273494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13335" indent="-252095">
              <a:lnSpc>
                <a:spcPts val="3310"/>
              </a:lnSpc>
              <a:spcBef>
                <a:spcPts val="535"/>
              </a:spcBef>
              <a:buChar char="•"/>
              <a:tabLst>
                <a:tab pos="264795" algn="l"/>
              </a:tabLst>
            </a:pPr>
            <a:r>
              <a:rPr sz="3050" spc="25" dirty="0">
                <a:latin typeface="RobotoRegular"/>
                <a:cs typeface="RobotoRegular"/>
              </a:rPr>
              <a:t>Knowledge </a:t>
            </a:r>
            <a:r>
              <a:rPr sz="3050" spc="40" dirty="0">
                <a:latin typeface="RobotoRegular"/>
                <a:cs typeface="RobotoRegular"/>
              </a:rPr>
              <a:t>deﬁcit </a:t>
            </a:r>
            <a:r>
              <a:rPr sz="3050" spc="5" dirty="0">
                <a:latin typeface="RobotoRegular"/>
                <a:cs typeface="RobotoRegular"/>
              </a:rPr>
              <a:t>about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procedure </a:t>
            </a:r>
            <a:r>
              <a:rPr sz="3050" spc="-10" dirty="0">
                <a:latin typeface="RobotoRegular"/>
                <a:cs typeface="RobotoRegular"/>
              </a:rPr>
              <a:t>and the  </a:t>
            </a:r>
            <a:r>
              <a:rPr sz="3050" dirty="0">
                <a:latin typeface="RobotoRegular"/>
                <a:cs typeface="RobotoRegular"/>
              </a:rPr>
              <a:t>test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095"/>
              </a:spcBef>
              <a:buChar char="•"/>
              <a:tabLst>
                <a:tab pos="264795" algn="l"/>
              </a:tabLst>
            </a:pPr>
            <a:r>
              <a:rPr sz="3050" dirty="0">
                <a:latin typeface="RobotoRegular"/>
                <a:cs typeface="RobotoRegular"/>
              </a:rPr>
              <a:t>Fear </a:t>
            </a:r>
            <a:r>
              <a:rPr sz="3050" spc="5" dirty="0">
                <a:latin typeface="RobotoRegular"/>
                <a:cs typeface="RobotoRegular"/>
              </a:rPr>
              <a:t>related to </a:t>
            </a:r>
            <a:r>
              <a:rPr sz="3050" spc="15" dirty="0">
                <a:latin typeface="RobotoRegular"/>
                <a:cs typeface="RobotoRegular"/>
              </a:rPr>
              <a:t>possible </a:t>
            </a:r>
            <a:r>
              <a:rPr sz="3050" spc="10" dirty="0">
                <a:latin typeface="RobotoRegular"/>
                <a:cs typeface="RobotoRegular"/>
              </a:rPr>
              <a:t>diagnosis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dirty="0">
                <a:latin typeface="RobotoRegular"/>
                <a:cs typeface="RobotoRegular"/>
              </a:rPr>
              <a:t>serious  illness, </a:t>
            </a:r>
            <a:r>
              <a:rPr sz="3050" spc="5" dirty="0">
                <a:latin typeface="RobotoRegular"/>
                <a:cs typeface="RobotoRegular"/>
              </a:rPr>
              <a:t>altered </a:t>
            </a:r>
            <a:r>
              <a:rPr sz="3050" spc="-10" dirty="0">
                <a:latin typeface="RobotoRegular"/>
                <a:cs typeface="RobotoRegular"/>
              </a:rPr>
              <a:t>renal </a:t>
            </a:r>
            <a:r>
              <a:rPr sz="3050" spc="10" dirty="0">
                <a:latin typeface="RobotoRegular"/>
                <a:cs typeface="RobotoRegular"/>
              </a:rPr>
              <a:t>function </a:t>
            </a:r>
            <a:r>
              <a:rPr sz="3050" spc="-10" dirty="0">
                <a:latin typeface="RobotoRegular"/>
                <a:cs typeface="RobotoRegular"/>
              </a:rPr>
              <a:t>and  </a:t>
            </a:r>
            <a:r>
              <a:rPr sz="3050" spc="-5" dirty="0">
                <a:latin typeface="RobotoRegular"/>
                <a:cs typeface="RobotoRegular"/>
              </a:rPr>
              <a:t>embarrassment </a:t>
            </a:r>
            <a:r>
              <a:rPr sz="3050" dirty="0">
                <a:latin typeface="RobotoRegular"/>
                <a:cs typeface="RobotoRegular"/>
              </a:rPr>
              <a:t>discussing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20" dirty="0">
                <a:latin typeface="RobotoRegular"/>
                <a:cs typeface="RobotoRegular"/>
              </a:rPr>
              <a:t>urinary </a:t>
            </a:r>
            <a:r>
              <a:rPr sz="3050" spc="10" dirty="0">
                <a:latin typeface="RobotoRegular"/>
                <a:cs typeface="RobotoRegular"/>
              </a:rPr>
              <a:t>function 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5" dirty="0">
                <a:latin typeface="RobotoRegular"/>
                <a:cs typeface="RobotoRegular"/>
              </a:rPr>
              <a:t>exposure </a:t>
            </a:r>
            <a:r>
              <a:rPr sz="3050" spc="15" dirty="0">
                <a:latin typeface="RobotoRegular"/>
                <a:cs typeface="RobotoRegular"/>
              </a:rPr>
              <a:t>of</a:t>
            </a:r>
            <a:r>
              <a:rPr sz="3050" spc="10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genitalia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170" y="121918"/>
            <a:ext cx="808990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INFECTIONS </a:t>
            </a:r>
            <a:r>
              <a:rPr sz="4300" spc="5" dirty="0"/>
              <a:t>OF </a:t>
            </a:r>
            <a:r>
              <a:rPr sz="4300" spc="-25" dirty="0"/>
              <a:t>URINARY</a:t>
            </a:r>
            <a:r>
              <a:rPr sz="4300" spc="30" dirty="0"/>
              <a:t> </a:t>
            </a:r>
            <a:r>
              <a:rPr sz="4300" spc="-50" dirty="0"/>
              <a:t>TRACT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569360" y="761222"/>
            <a:ext cx="8734425" cy="599186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07010" indent="-182245">
              <a:lnSpc>
                <a:spcPct val="100000"/>
              </a:lnSpc>
              <a:spcBef>
                <a:spcPts val="640"/>
              </a:spcBef>
              <a:buChar char="•"/>
              <a:tabLst>
                <a:tab pos="207645" algn="l"/>
              </a:tabLst>
            </a:pPr>
            <a:r>
              <a:rPr sz="2500" spc="-5" dirty="0">
                <a:latin typeface="RobotoRegular"/>
                <a:cs typeface="RobotoRegular"/>
              </a:rPr>
              <a:t>Lower </a:t>
            </a:r>
            <a:r>
              <a:rPr sz="2500" spc="40" dirty="0">
                <a:latin typeface="RobotoRegular"/>
                <a:cs typeface="RobotoRegular"/>
              </a:rPr>
              <a:t>urinary </a:t>
            </a:r>
            <a:r>
              <a:rPr sz="2500" spc="35" dirty="0">
                <a:latin typeface="RobotoRegular"/>
                <a:cs typeface="RobotoRegular"/>
              </a:rPr>
              <a:t>tract</a:t>
            </a:r>
            <a:r>
              <a:rPr sz="2500" spc="165" dirty="0">
                <a:latin typeface="RobotoRegular"/>
                <a:cs typeface="RobotoRegular"/>
              </a:rPr>
              <a:t> </a:t>
            </a:r>
            <a:r>
              <a:rPr sz="2500" spc="25" dirty="0">
                <a:latin typeface="RobotoRegular"/>
                <a:cs typeface="RobotoRegular"/>
              </a:rPr>
              <a:t>infection:</a:t>
            </a:r>
            <a:endParaRPr sz="2500">
              <a:latin typeface="RobotoRegular"/>
              <a:cs typeface="RobotoRegular"/>
            </a:endParaRPr>
          </a:p>
          <a:p>
            <a:pPr marL="864869" marR="626745">
              <a:lnSpc>
                <a:spcPct val="118300"/>
              </a:lnSpc>
            </a:pPr>
            <a:r>
              <a:rPr sz="2500" spc="35" dirty="0">
                <a:latin typeface="RobotoRegular"/>
                <a:cs typeface="RobotoRegular"/>
              </a:rPr>
              <a:t>bacterial cystitis—inﬂammation </a:t>
            </a:r>
            <a:r>
              <a:rPr sz="2500" spc="5" dirty="0">
                <a:latin typeface="RobotoRegular"/>
                <a:cs typeface="RobotoRegular"/>
              </a:rPr>
              <a:t>of </a:t>
            </a:r>
            <a:r>
              <a:rPr sz="2500" spc="25" dirty="0">
                <a:latin typeface="RobotoRegular"/>
                <a:cs typeface="RobotoRegular"/>
              </a:rPr>
              <a:t>bladder  </a:t>
            </a:r>
            <a:r>
              <a:rPr sz="2500" spc="35" dirty="0">
                <a:latin typeface="RobotoRegular"/>
                <a:cs typeface="RobotoRegular"/>
              </a:rPr>
              <a:t>bacterial prostitis- inﬂammation </a:t>
            </a:r>
            <a:r>
              <a:rPr sz="2500" spc="5" dirty="0">
                <a:latin typeface="RobotoRegular"/>
                <a:cs typeface="RobotoRegular"/>
              </a:rPr>
              <a:t>of </a:t>
            </a:r>
            <a:r>
              <a:rPr sz="2500" spc="35" dirty="0">
                <a:latin typeface="RobotoRegular"/>
                <a:cs typeface="RobotoRegular"/>
              </a:rPr>
              <a:t>prostate </a:t>
            </a:r>
            <a:r>
              <a:rPr sz="2500" spc="40" dirty="0">
                <a:latin typeface="RobotoRegular"/>
                <a:cs typeface="RobotoRegular"/>
              </a:rPr>
              <a:t>gland  </a:t>
            </a:r>
            <a:r>
              <a:rPr sz="2500" spc="35" dirty="0">
                <a:latin typeface="RobotoRegular"/>
                <a:cs typeface="RobotoRegular"/>
              </a:rPr>
              <a:t>bacterial urethritis- inﬂammation </a:t>
            </a:r>
            <a:r>
              <a:rPr sz="2500" spc="5" dirty="0">
                <a:latin typeface="RobotoRegular"/>
                <a:cs typeface="RobotoRegular"/>
              </a:rPr>
              <a:t>of</a:t>
            </a:r>
            <a:r>
              <a:rPr sz="2500" spc="90" dirty="0">
                <a:latin typeface="RobotoRegular"/>
                <a:cs typeface="RobotoRegular"/>
              </a:rPr>
              <a:t> </a:t>
            </a:r>
            <a:r>
              <a:rPr sz="2500" spc="35" dirty="0">
                <a:latin typeface="RobotoRegular"/>
                <a:cs typeface="RobotoRegular"/>
              </a:rPr>
              <a:t>urethra</a:t>
            </a:r>
            <a:endParaRPr sz="2500">
              <a:latin typeface="RobotoRegular"/>
              <a:cs typeface="RobotoRegular"/>
            </a:endParaRPr>
          </a:p>
          <a:p>
            <a:pPr marL="207010" indent="-182245">
              <a:lnSpc>
                <a:spcPct val="100000"/>
              </a:lnSpc>
              <a:spcBef>
                <a:spcPts val="550"/>
              </a:spcBef>
              <a:buChar char="•"/>
              <a:tabLst>
                <a:tab pos="207645" algn="l"/>
              </a:tabLst>
            </a:pPr>
            <a:r>
              <a:rPr sz="2500" spc="15" dirty="0">
                <a:latin typeface="RobotoRegular"/>
                <a:cs typeface="RobotoRegular"/>
              </a:rPr>
              <a:t>Upper </a:t>
            </a:r>
            <a:r>
              <a:rPr sz="2500" spc="40" dirty="0">
                <a:latin typeface="RobotoRegular"/>
                <a:cs typeface="RobotoRegular"/>
              </a:rPr>
              <a:t>urinary </a:t>
            </a:r>
            <a:r>
              <a:rPr sz="2500" spc="35" dirty="0">
                <a:latin typeface="RobotoRegular"/>
                <a:cs typeface="RobotoRegular"/>
              </a:rPr>
              <a:t>tract </a:t>
            </a:r>
            <a:r>
              <a:rPr sz="2500" spc="25" dirty="0">
                <a:latin typeface="RobotoRegular"/>
                <a:cs typeface="RobotoRegular"/>
              </a:rPr>
              <a:t>infection</a:t>
            </a:r>
            <a:r>
              <a:rPr sz="2500" spc="190" dirty="0">
                <a:latin typeface="RobotoRegular"/>
                <a:cs typeface="RobotoRegular"/>
              </a:rPr>
              <a:t> </a:t>
            </a:r>
            <a:r>
              <a:rPr sz="2500" spc="25" dirty="0">
                <a:latin typeface="RobotoRegular"/>
                <a:cs typeface="RobotoRegular"/>
              </a:rPr>
              <a:t>includes:</a:t>
            </a:r>
            <a:endParaRPr sz="2500">
              <a:latin typeface="RobotoRegular"/>
              <a:cs typeface="RobotoRegular"/>
            </a:endParaRPr>
          </a:p>
          <a:p>
            <a:pPr marL="207010" marR="295910" indent="237490">
              <a:lnSpc>
                <a:spcPts val="2640"/>
              </a:lnSpc>
              <a:spcBef>
                <a:spcPts val="940"/>
              </a:spcBef>
            </a:pPr>
            <a:r>
              <a:rPr sz="2500" spc="25" dirty="0">
                <a:latin typeface="RobotoRegular"/>
                <a:cs typeface="RobotoRegular"/>
              </a:rPr>
              <a:t>-pyelonephritis </a:t>
            </a:r>
            <a:r>
              <a:rPr sz="2500" spc="40" dirty="0">
                <a:latin typeface="RobotoRegular"/>
                <a:cs typeface="RobotoRegular"/>
              </a:rPr>
              <a:t>(acute </a:t>
            </a:r>
            <a:r>
              <a:rPr sz="2500" spc="5" dirty="0">
                <a:latin typeface="RobotoRegular"/>
                <a:cs typeface="RobotoRegular"/>
              </a:rPr>
              <a:t>or </a:t>
            </a:r>
            <a:r>
              <a:rPr sz="2500" spc="30" dirty="0">
                <a:latin typeface="RobotoRegular"/>
                <a:cs typeface="RobotoRegular"/>
              </a:rPr>
              <a:t>chronic)-inﬂammation </a:t>
            </a:r>
            <a:r>
              <a:rPr sz="2500" spc="5" dirty="0">
                <a:latin typeface="RobotoRegular"/>
                <a:cs typeface="RobotoRegular"/>
              </a:rPr>
              <a:t>of </a:t>
            </a:r>
            <a:r>
              <a:rPr sz="2500" spc="30" dirty="0">
                <a:latin typeface="RobotoRegular"/>
                <a:cs typeface="RobotoRegular"/>
              </a:rPr>
              <a:t>renal  </a:t>
            </a:r>
            <a:r>
              <a:rPr sz="2500" spc="20" dirty="0">
                <a:latin typeface="RobotoRegular"/>
                <a:cs typeface="RobotoRegular"/>
              </a:rPr>
              <a:t>pelvis</a:t>
            </a:r>
            <a:endParaRPr sz="2500">
              <a:latin typeface="RobotoRegular"/>
              <a:cs typeface="RobotoRegular"/>
            </a:endParaRPr>
          </a:p>
          <a:p>
            <a:pPr marL="360680">
              <a:lnSpc>
                <a:spcPct val="100000"/>
              </a:lnSpc>
              <a:spcBef>
                <a:spcPts val="525"/>
              </a:spcBef>
            </a:pPr>
            <a:r>
              <a:rPr sz="2500" spc="25" dirty="0">
                <a:latin typeface="RobotoRegular"/>
                <a:cs typeface="RobotoRegular"/>
              </a:rPr>
              <a:t>-ureteritis</a:t>
            </a:r>
            <a:endParaRPr sz="2500">
              <a:latin typeface="RobotoRegular"/>
              <a:cs typeface="RobotoRegular"/>
            </a:endParaRPr>
          </a:p>
          <a:p>
            <a:pPr marL="528955">
              <a:lnSpc>
                <a:spcPct val="100000"/>
              </a:lnSpc>
              <a:spcBef>
                <a:spcPts val="550"/>
              </a:spcBef>
            </a:pPr>
            <a:r>
              <a:rPr sz="2500" spc="35" dirty="0">
                <a:latin typeface="RobotoRegular"/>
                <a:cs typeface="RobotoRegular"/>
              </a:rPr>
              <a:t>-interstitial nephritis: inﬂammation </a:t>
            </a:r>
            <a:r>
              <a:rPr sz="2500" spc="5" dirty="0">
                <a:latin typeface="RobotoRegular"/>
                <a:cs typeface="RobotoRegular"/>
              </a:rPr>
              <a:t>of </a:t>
            </a:r>
            <a:r>
              <a:rPr sz="2500" spc="45" dirty="0">
                <a:latin typeface="RobotoRegular"/>
                <a:cs typeface="RobotoRegular"/>
              </a:rPr>
              <a:t>the</a:t>
            </a:r>
            <a:r>
              <a:rPr sz="2500" spc="185" dirty="0">
                <a:latin typeface="RobotoRegular"/>
                <a:cs typeface="RobotoRegular"/>
              </a:rPr>
              <a:t> </a:t>
            </a:r>
            <a:r>
              <a:rPr sz="2500" spc="30" dirty="0">
                <a:latin typeface="RobotoRegular"/>
                <a:cs typeface="RobotoRegular"/>
              </a:rPr>
              <a:t>kidney</a:t>
            </a:r>
            <a:endParaRPr sz="2500">
              <a:latin typeface="RobotoRegular"/>
              <a:cs typeface="RobotoRegular"/>
            </a:endParaRPr>
          </a:p>
          <a:p>
            <a:pPr marL="207010" indent="-182245">
              <a:lnSpc>
                <a:spcPts val="2770"/>
              </a:lnSpc>
              <a:spcBef>
                <a:spcPts val="550"/>
              </a:spcBef>
              <a:buChar char="•"/>
              <a:tabLst>
                <a:tab pos="207645" algn="l"/>
              </a:tabLst>
            </a:pPr>
            <a:r>
              <a:rPr sz="2500" spc="40" dirty="0">
                <a:latin typeface="RobotoRegular"/>
                <a:cs typeface="RobotoRegular"/>
              </a:rPr>
              <a:t>The </a:t>
            </a:r>
            <a:r>
              <a:rPr sz="2500" spc="10" dirty="0">
                <a:latin typeface="RobotoRegular"/>
                <a:cs typeface="RobotoRegular"/>
              </a:rPr>
              <a:t>most common </a:t>
            </a:r>
            <a:r>
              <a:rPr sz="2500" spc="30" dirty="0">
                <a:latin typeface="RobotoRegular"/>
                <a:cs typeface="RobotoRegular"/>
              </a:rPr>
              <a:t>microorganism </a:t>
            </a:r>
            <a:r>
              <a:rPr sz="2500" spc="40" dirty="0">
                <a:latin typeface="RobotoRegular"/>
                <a:cs typeface="RobotoRegular"/>
              </a:rPr>
              <a:t>causing </a:t>
            </a:r>
            <a:r>
              <a:rPr sz="2500" spc="25" dirty="0">
                <a:latin typeface="RobotoRegular"/>
                <a:cs typeface="RobotoRegular"/>
              </a:rPr>
              <a:t>UTI</a:t>
            </a:r>
            <a:r>
              <a:rPr sz="2500" spc="125" dirty="0">
                <a:latin typeface="RobotoRegular"/>
                <a:cs typeface="RobotoRegular"/>
              </a:rPr>
              <a:t> </a:t>
            </a:r>
            <a:r>
              <a:rPr sz="2500" spc="30" dirty="0">
                <a:latin typeface="RobotoRegular"/>
                <a:cs typeface="RobotoRegular"/>
              </a:rPr>
              <a:t>is</a:t>
            </a:r>
            <a:endParaRPr sz="2500">
              <a:latin typeface="RobotoRegular"/>
              <a:cs typeface="RobotoRegular"/>
            </a:endParaRPr>
          </a:p>
          <a:p>
            <a:pPr marL="49530">
              <a:lnSpc>
                <a:spcPts val="2890"/>
              </a:lnSpc>
            </a:pPr>
            <a:r>
              <a:rPr sz="2600" i="1" spc="-20" dirty="0">
                <a:latin typeface="RobotoRegular"/>
                <a:cs typeface="RobotoRegular"/>
              </a:rPr>
              <a:t>Escherichia</a:t>
            </a:r>
            <a:r>
              <a:rPr sz="2600" i="1" spc="65" dirty="0">
                <a:latin typeface="RobotoRegular"/>
                <a:cs typeface="RobotoRegular"/>
              </a:rPr>
              <a:t> </a:t>
            </a:r>
            <a:r>
              <a:rPr sz="2600" i="1" spc="-25" dirty="0">
                <a:latin typeface="RobotoRegular"/>
                <a:cs typeface="RobotoRegular"/>
              </a:rPr>
              <a:t>coli</a:t>
            </a:r>
            <a:endParaRPr sz="2600">
              <a:latin typeface="RobotoRegular"/>
              <a:cs typeface="RobotoRegular"/>
            </a:endParaRPr>
          </a:p>
          <a:p>
            <a:pPr marL="135255" marR="17780" indent="-135255">
              <a:lnSpc>
                <a:spcPts val="2640"/>
              </a:lnSpc>
              <a:spcBef>
                <a:spcPts val="915"/>
              </a:spcBef>
              <a:buSzPct val="96153"/>
              <a:buFont typeface="RobotoRegular"/>
              <a:buChar char="•"/>
              <a:tabLst>
                <a:tab pos="135255" algn="l"/>
                <a:tab pos="1871980" algn="l"/>
              </a:tabLst>
            </a:pPr>
            <a:r>
              <a:rPr sz="2600" i="1" spc="-80" dirty="0">
                <a:latin typeface="RobotoRegular"/>
                <a:cs typeface="RobotoRegular"/>
              </a:rPr>
              <a:t>B</a:t>
            </a:r>
            <a:r>
              <a:rPr sz="2600" i="1" spc="10" dirty="0">
                <a:latin typeface="RobotoRegular"/>
                <a:cs typeface="RobotoRegular"/>
              </a:rPr>
              <a:t>a</a:t>
            </a:r>
            <a:r>
              <a:rPr sz="2600" i="1" spc="-40" dirty="0">
                <a:latin typeface="RobotoRegular"/>
                <a:cs typeface="RobotoRegular"/>
              </a:rPr>
              <a:t>c</a:t>
            </a:r>
            <a:r>
              <a:rPr sz="2600" i="1" spc="25" dirty="0">
                <a:latin typeface="RobotoRegular"/>
                <a:cs typeface="RobotoRegular"/>
              </a:rPr>
              <a:t>t</a:t>
            </a:r>
            <a:r>
              <a:rPr sz="2600" i="1" spc="-60" dirty="0">
                <a:latin typeface="RobotoRegular"/>
                <a:cs typeface="RobotoRegular"/>
              </a:rPr>
              <a:t>e</a:t>
            </a:r>
            <a:r>
              <a:rPr sz="2600" i="1" spc="-5" dirty="0">
                <a:latin typeface="RobotoRegular"/>
                <a:cs typeface="RobotoRegular"/>
              </a:rPr>
              <a:t>r</a:t>
            </a:r>
            <a:r>
              <a:rPr sz="2600" i="1" spc="25" dirty="0">
                <a:latin typeface="RobotoRegular"/>
                <a:cs typeface="RobotoRegular"/>
              </a:rPr>
              <a:t>i</a:t>
            </a:r>
            <a:r>
              <a:rPr sz="2600" i="1" spc="-5" dirty="0">
                <a:latin typeface="RobotoRegular"/>
                <a:cs typeface="RobotoRegular"/>
              </a:rPr>
              <a:t>ur</a:t>
            </a:r>
            <a:r>
              <a:rPr sz="2600" i="1" spc="25" dirty="0">
                <a:latin typeface="RobotoRegular"/>
                <a:cs typeface="RobotoRegular"/>
              </a:rPr>
              <a:t>i</a:t>
            </a:r>
            <a:r>
              <a:rPr sz="2600" i="1" spc="-40" dirty="0">
                <a:latin typeface="RobotoRegular"/>
                <a:cs typeface="RobotoRegular"/>
              </a:rPr>
              <a:t>a</a:t>
            </a:r>
            <a:r>
              <a:rPr sz="2600" i="1" dirty="0">
                <a:latin typeface="RobotoRegular"/>
                <a:cs typeface="RobotoRegular"/>
              </a:rPr>
              <a:t>	</a:t>
            </a:r>
            <a:r>
              <a:rPr sz="2500" spc="45" dirty="0">
                <a:latin typeface="RobotoRegular"/>
                <a:cs typeface="RobotoRegular"/>
              </a:rPr>
              <a:t>i</a:t>
            </a:r>
            <a:r>
              <a:rPr sz="2500" spc="15" dirty="0">
                <a:latin typeface="RobotoRegular"/>
                <a:cs typeface="RobotoRegular"/>
              </a:rPr>
              <a:t>s</a:t>
            </a:r>
            <a:r>
              <a:rPr sz="2500" spc="55" dirty="0">
                <a:latin typeface="RobotoRegular"/>
                <a:cs typeface="RobotoRegular"/>
              </a:rPr>
              <a:t> </a:t>
            </a:r>
            <a:r>
              <a:rPr sz="2500" spc="15" dirty="0">
                <a:latin typeface="RobotoRegular"/>
                <a:cs typeface="RobotoRegular"/>
              </a:rPr>
              <a:t>d</a:t>
            </a:r>
            <a:r>
              <a:rPr sz="2500" spc="-10" dirty="0">
                <a:latin typeface="RobotoRegular"/>
                <a:cs typeface="RobotoRegular"/>
              </a:rPr>
              <a:t>e</a:t>
            </a:r>
            <a:r>
              <a:rPr sz="2500" spc="45" dirty="0">
                <a:latin typeface="RobotoRegular"/>
                <a:cs typeface="RobotoRegular"/>
              </a:rPr>
              <a:t>ﬁ</a:t>
            </a:r>
            <a:r>
              <a:rPr sz="2500" spc="50" dirty="0">
                <a:latin typeface="RobotoRegular"/>
                <a:cs typeface="RobotoRegular"/>
              </a:rPr>
              <a:t>n</a:t>
            </a:r>
            <a:r>
              <a:rPr sz="2500" spc="-10" dirty="0">
                <a:latin typeface="RobotoRegular"/>
                <a:cs typeface="RobotoRegular"/>
              </a:rPr>
              <a:t>e</a:t>
            </a:r>
            <a:r>
              <a:rPr sz="2500" spc="15" dirty="0">
                <a:latin typeface="RobotoRegular"/>
                <a:cs typeface="RobotoRegular"/>
              </a:rPr>
              <a:t>d</a:t>
            </a:r>
            <a:r>
              <a:rPr sz="2500" spc="45" dirty="0">
                <a:latin typeface="RobotoRegular"/>
                <a:cs typeface="RobotoRegular"/>
              </a:rPr>
              <a:t> </a:t>
            </a:r>
            <a:r>
              <a:rPr sz="2500" spc="65" dirty="0">
                <a:latin typeface="RobotoRegular"/>
                <a:cs typeface="RobotoRegular"/>
              </a:rPr>
              <a:t>a</a:t>
            </a:r>
            <a:r>
              <a:rPr sz="2500" spc="15" dirty="0">
                <a:latin typeface="RobotoRegular"/>
                <a:cs typeface="RobotoRegular"/>
              </a:rPr>
              <a:t>s</a:t>
            </a:r>
            <a:r>
              <a:rPr sz="2500" spc="55" dirty="0">
                <a:latin typeface="RobotoRegular"/>
                <a:cs typeface="RobotoRegular"/>
              </a:rPr>
              <a:t> </a:t>
            </a:r>
            <a:r>
              <a:rPr sz="2500" spc="10" dirty="0">
                <a:latin typeface="RobotoRegular"/>
                <a:cs typeface="RobotoRegular"/>
              </a:rPr>
              <a:t>m</a:t>
            </a:r>
            <a:r>
              <a:rPr sz="2500" dirty="0">
                <a:latin typeface="RobotoRegular"/>
                <a:cs typeface="RobotoRegular"/>
              </a:rPr>
              <a:t>o</a:t>
            </a:r>
            <a:r>
              <a:rPr sz="2500" spc="30" dirty="0">
                <a:latin typeface="RobotoRegular"/>
                <a:cs typeface="RobotoRegular"/>
              </a:rPr>
              <a:t>r</a:t>
            </a:r>
            <a:r>
              <a:rPr sz="2500" spc="15" dirty="0">
                <a:latin typeface="RobotoRegular"/>
                <a:cs typeface="RobotoRegular"/>
              </a:rPr>
              <a:t>e</a:t>
            </a:r>
            <a:r>
              <a:rPr sz="2500" spc="20" dirty="0">
                <a:latin typeface="RobotoRegular"/>
                <a:cs typeface="RobotoRegular"/>
              </a:rPr>
              <a:t> </a:t>
            </a:r>
            <a:r>
              <a:rPr sz="2500" spc="60" dirty="0">
                <a:latin typeface="RobotoRegular"/>
                <a:cs typeface="RobotoRegular"/>
              </a:rPr>
              <a:t>t</a:t>
            </a:r>
            <a:r>
              <a:rPr sz="2500" spc="50" dirty="0">
                <a:latin typeface="RobotoRegular"/>
                <a:cs typeface="RobotoRegular"/>
              </a:rPr>
              <a:t>h</a:t>
            </a:r>
            <a:r>
              <a:rPr sz="2500" spc="65" dirty="0">
                <a:latin typeface="RobotoRegular"/>
                <a:cs typeface="RobotoRegular"/>
              </a:rPr>
              <a:t>a</a:t>
            </a:r>
            <a:r>
              <a:rPr sz="2500" spc="20" dirty="0">
                <a:latin typeface="RobotoRegular"/>
                <a:cs typeface="RobotoRegular"/>
              </a:rPr>
              <a:t>n</a:t>
            </a:r>
            <a:r>
              <a:rPr sz="2500" spc="75" dirty="0">
                <a:latin typeface="RobotoRegular"/>
                <a:cs typeface="RobotoRegular"/>
              </a:rPr>
              <a:t> </a:t>
            </a:r>
            <a:r>
              <a:rPr sz="2500" spc="25" dirty="0">
                <a:latin typeface="RobotoRegular"/>
                <a:cs typeface="RobotoRegular"/>
              </a:rPr>
              <a:t>10</a:t>
            </a:r>
            <a:r>
              <a:rPr sz="975" spc="7" baseline="17094" dirty="0">
                <a:latin typeface="RobotoRegular"/>
                <a:cs typeface="RobotoRegular"/>
              </a:rPr>
              <a:t>5</a:t>
            </a:r>
            <a:r>
              <a:rPr sz="975" baseline="17094" dirty="0">
                <a:latin typeface="RobotoRegular"/>
                <a:cs typeface="RobotoRegular"/>
              </a:rPr>
              <a:t>   </a:t>
            </a:r>
            <a:r>
              <a:rPr sz="975" spc="-37" baseline="17094" dirty="0">
                <a:latin typeface="RobotoRegular"/>
                <a:cs typeface="RobotoRegular"/>
              </a:rPr>
              <a:t> </a:t>
            </a:r>
            <a:r>
              <a:rPr sz="2500" spc="10" dirty="0">
                <a:latin typeface="RobotoRegular"/>
                <a:cs typeface="RobotoRegular"/>
              </a:rPr>
              <a:t>c</a:t>
            </a:r>
            <a:r>
              <a:rPr sz="2500" dirty="0">
                <a:latin typeface="RobotoRegular"/>
                <a:cs typeface="RobotoRegular"/>
              </a:rPr>
              <a:t>o</a:t>
            </a:r>
            <a:r>
              <a:rPr sz="2500" spc="45" dirty="0">
                <a:latin typeface="RobotoRegular"/>
                <a:cs typeface="RobotoRegular"/>
              </a:rPr>
              <a:t>l</a:t>
            </a:r>
            <a:r>
              <a:rPr sz="2500" dirty="0">
                <a:latin typeface="RobotoRegular"/>
                <a:cs typeface="RobotoRegular"/>
              </a:rPr>
              <a:t>o</a:t>
            </a:r>
            <a:r>
              <a:rPr sz="2500" spc="50" dirty="0">
                <a:latin typeface="RobotoRegular"/>
                <a:cs typeface="RobotoRegular"/>
              </a:rPr>
              <a:t>n</a:t>
            </a:r>
            <a:r>
              <a:rPr sz="2500" spc="45" dirty="0">
                <a:latin typeface="RobotoRegular"/>
                <a:cs typeface="RobotoRegular"/>
              </a:rPr>
              <a:t>i</a:t>
            </a:r>
            <a:r>
              <a:rPr sz="2500" spc="-10" dirty="0">
                <a:latin typeface="RobotoRegular"/>
                <a:cs typeface="RobotoRegular"/>
              </a:rPr>
              <a:t>e</a:t>
            </a:r>
            <a:r>
              <a:rPr sz="2500" spc="15" dirty="0">
                <a:latin typeface="RobotoRegular"/>
                <a:cs typeface="RobotoRegular"/>
              </a:rPr>
              <a:t>s</a:t>
            </a:r>
            <a:r>
              <a:rPr sz="2500" spc="55" dirty="0">
                <a:latin typeface="RobotoRegular"/>
                <a:cs typeface="RobotoRegular"/>
              </a:rPr>
              <a:t> </a:t>
            </a:r>
            <a:r>
              <a:rPr sz="2500" dirty="0">
                <a:latin typeface="RobotoRegular"/>
                <a:cs typeface="RobotoRegular"/>
              </a:rPr>
              <a:t>o</a:t>
            </a:r>
            <a:r>
              <a:rPr sz="2500" spc="10" dirty="0">
                <a:latin typeface="RobotoRegular"/>
                <a:cs typeface="RobotoRegular"/>
              </a:rPr>
              <a:t>f</a:t>
            </a:r>
            <a:r>
              <a:rPr sz="2500" spc="40" dirty="0">
                <a:latin typeface="RobotoRegular"/>
                <a:cs typeface="RobotoRegular"/>
              </a:rPr>
              <a:t> </a:t>
            </a:r>
            <a:r>
              <a:rPr sz="2500" spc="25" dirty="0">
                <a:latin typeface="RobotoRegular"/>
                <a:cs typeface="RobotoRegular"/>
              </a:rPr>
              <a:t>b</a:t>
            </a:r>
            <a:r>
              <a:rPr sz="2500" spc="65" dirty="0">
                <a:latin typeface="RobotoRegular"/>
                <a:cs typeface="RobotoRegular"/>
              </a:rPr>
              <a:t>a</a:t>
            </a:r>
            <a:r>
              <a:rPr sz="2500" spc="10" dirty="0">
                <a:latin typeface="RobotoRegular"/>
                <a:cs typeface="RobotoRegular"/>
              </a:rPr>
              <a:t>c</a:t>
            </a:r>
            <a:r>
              <a:rPr sz="2500" spc="60" dirty="0">
                <a:latin typeface="RobotoRegular"/>
                <a:cs typeface="RobotoRegular"/>
              </a:rPr>
              <a:t>t</a:t>
            </a:r>
            <a:r>
              <a:rPr sz="2500" spc="-10" dirty="0">
                <a:latin typeface="RobotoRegular"/>
                <a:cs typeface="RobotoRegular"/>
              </a:rPr>
              <a:t>e</a:t>
            </a:r>
            <a:r>
              <a:rPr sz="2500" spc="30" dirty="0">
                <a:latin typeface="RobotoRegular"/>
                <a:cs typeface="RobotoRegular"/>
              </a:rPr>
              <a:t>r</a:t>
            </a:r>
            <a:r>
              <a:rPr sz="2500" spc="45" dirty="0">
                <a:latin typeface="RobotoRegular"/>
                <a:cs typeface="RobotoRegular"/>
              </a:rPr>
              <a:t>i</a:t>
            </a:r>
            <a:r>
              <a:rPr sz="2500" spc="10" dirty="0">
                <a:latin typeface="RobotoRegular"/>
                <a:cs typeface="RobotoRegular"/>
              </a:rPr>
              <a:t>a  per </a:t>
            </a:r>
            <a:r>
              <a:rPr sz="2500" spc="40" dirty="0">
                <a:latin typeface="RobotoRegular"/>
                <a:cs typeface="RobotoRegular"/>
              </a:rPr>
              <a:t>millilitre </a:t>
            </a:r>
            <a:r>
              <a:rPr sz="2500" spc="5" dirty="0">
                <a:latin typeface="RobotoRegular"/>
                <a:cs typeface="RobotoRegular"/>
              </a:rPr>
              <a:t>of</a:t>
            </a:r>
            <a:r>
              <a:rPr sz="2500" spc="65" dirty="0">
                <a:latin typeface="RobotoRegular"/>
                <a:cs typeface="RobotoRegular"/>
              </a:rPr>
              <a:t> </a:t>
            </a:r>
            <a:r>
              <a:rPr sz="2500" spc="40" dirty="0">
                <a:latin typeface="RobotoRegular"/>
                <a:cs typeface="RobotoRegular"/>
              </a:rPr>
              <a:t>urine</a:t>
            </a:r>
            <a:endParaRPr sz="2500">
              <a:latin typeface="RobotoRegular"/>
              <a:cs typeface="RobotoRegular"/>
            </a:endParaRPr>
          </a:p>
          <a:p>
            <a:pPr marL="207010" indent="-182245">
              <a:lnSpc>
                <a:spcPct val="100000"/>
              </a:lnSpc>
              <a:spcBef>
                <a:spcPts val="525"/>
              </a:spcBef>
              <a:buChar char="•"/>
              <a:tabLst>
                <a:tab pos="207645" algn="l"/>
              </a:tabLst>
            </a:pPr>
            <a:r>
              <a:rPr sz="2500" spc="35" dirty="0">
                <a:latin typeface="RobotoRegular"/>
                <a:cs typeface="RobotoRegular"/>
              </a:rPr>
              <a:t>Urinary tract </a:t>
            </a:r>
            <a:r>
              <a:rPr sz="2500" spc="30" dirty="0">
                <a:latin typeface="RobotoRegular"/>
                <a:cs typeface="RobotoRegular"/>
              </a:rPr>
              <a:t>is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15" dirty="0">
                <a:latin typeface="RobotoRegular"/>
                <a:cs typeface="RobotoRegular"/>
              </a:rPr>
              <a:t>second </a:t>
            </a:r>
            <a:r>
              <a:rPr sz="2500" spc="10" dirty="0">
                <a:latin typeface="RobotoRegular"/>
                <a:cs typeface="RobotoRegular"/>
              </a:rPr>
              <a:t>most common </a:t>
            </a:r>
            <a:r>
              <a:rPr sz="2500" spc="40" dirty="0">
                <a:latin typeface="RobotoRegular"/>
                <a:cs typeface="RobotoRegular"/>
              </a:rPr>
              <a:t>site </a:t>
            </a:r>
            <a:r>
              <a:rPr sz="2500" spc="5" dirty="0">
                <a:latin typeface="RobotoRegular"/>
                <a:cs typeface="RobotoRegular"/>
              </a:rPr>
              <a:t>of</a:t>
            </a:r>
            <a:r>
              <a:rPr sz="2500" spc="300" dirty="0">
                <a:latin typeface="RobotoRegular"/>
                <a:cs typeface="RobotoRegular"/>
              </a:rPr>
              <a:t> </a:t>
            </a:r>
            <a:r>
              <a:rPr sz="2500" spc="25" dirty="0">
                <a:latin typeface="RobotoRegular"/>
                <a:cs typeface="RobotoRegular"/>
              </a:rPr>
              <a:t>infection</a:t>
            </a:r>
            <a:endParaRPr sz="250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052" y="2496061"/>
            <a:ext cx="8599170" cy="352932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114"/>
              </a:spcBef>
              <a:buChar char="•"/>
              <a:tabLst>
                <a:tab pos="264795" algn="l"/>
              </a:tabLst>
            </a:pPr>
            <a:r>
              <a:rPr sz="3400" dirty="0">
                <a:latin typeface="RobotoRegular"/>
                <a:cs typeface="RobotoRegular"/>
              </a:rPr>
              <a:t>Uncomplicated </a:t>
            </a:r>
            <a:r>
              <a:rPr sz="3400" spc="5" dirty="0">
                <a:latin typeface="RobotoRegular"/>
                <a:cs typeface="RobotoRegular"/>
              </a:rPr>
              <a:t>Lower </a:t>
            </a:r>
            <a:r>
              <a:rPr sz="3400" spc="25" dirty="0">
                <a:latin typeface="RobotoRegular"/>
                <a:cs typeface="RobotoRegular"/>
              </a:rPr>
              <a:t>or </a:t>
            </a:r>
            <a:r>
              <a:rPr sz="3400" spc="-25" dirty="0">
                <a:latin typeface="RobotoRegular"/>
                <a:cs typeface="RobotoRegular"/>
              </a:rPr>
              <a:t>Upper</a:t>
            </a:r>
            <a:r>
              <a:rPr sz="3400" spc="215" dirty="0">
                <a:latin typeface="RobotoRegular"/>
                <a:cs typeface="RobotoRegular"/>
              </a:rPr>
              <a:t> </a:t>
            </a:r>
            <a:r>
              <a:rPr sz="3400" spc="20" dirty="0">
                <a:latin typeface="RobotoRegular"/>
                <a:cs typeface="RobotoRegular"/>
              </a:rPr>
              <a:t>UTI</a:t>
            </a:r>
            <a:endParaRPr sz="3400">
              <a:latin typeface="RobotoRegular"/>
              <a:cs typeface="RobotoRegular"/>
            </a:endParaRPr>
          </a:p>
          <a:p>
            <a:pPr marL="767715" marR="455295" lvl="1" indent="-252095">
              <a:lnSpc>
                <a:spcPts val="2750"/>
              </a:lnSpc>
              <a:spcBef>
                <a:spcPts val="595"/>
              </a:spcBef>
              <a:buChar char="•"/>
              <a:tabLst>
                <a:tab pos="767715" algn="l"/>
                <a:tab pos="768350" algn="l"/>
              </a:tabLst>
            </a:pPr>
            <a:r>
              <a:rPr sz="2650" dirty="0">
                <a:latin typeface="RobotoRegular"/>
                <a:cs typeface="RobotoRegular"/>
              </a:rPr>
              <a:t>Community-acquired infection; </a:t>
            </a:r>
            <a:r>
              <a:rPr sz="2650" spc="10" dirty="0">
                <a:latin typeface="RobotoRegular"/>
                <a:cs typeface="RobotoRegular"/>
              </a:rPr>
              <a:t>common </a:t>
            </a:r>
            <a:r>
              <a:rPr sz="2650" spc="5" dirty="0">
                <a:latin typeface="RobotoRegular"/>
                <a:cs typeface="RobotoRegular"/>
              </a:rPr>
              <a:t>in </a:t>
            </a:r>
            <a:r>
              <a:rPr sz="2650" spc="-20" dirty="0">
                <a:latin typeface="RobotoRegular"/>
                <a:cs typeface="RobotoRegular"/>
              </a:rPr>
              <a:t>young  </a:t>
            </a:r>
            <a:r>
              <a:rPr sz="2650" spc="5" dirty="0">
                <a:latin typeface="RobotoRegular"/>
                <a:cs typeface="RobotoRegular"/>
              </a:rPr>
              <a:t>women</a:t>
            </a:r>
            <a:endParaRPr sz="26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620"/>
              </a:spcBef>
              <a:buChar char="•"/>
              <a:tabLst>
                <a:tab pos="264795" algn="l"/>
              </a:tabLst>
            </a:pPr>
            <a:r>
              <a:rPr sz="3400" spc="5" dirty="0">
                <a:latin typeface="RobotoRegular"/>
                <a:cs typeface="RobotoRegular"/>
              </a:rPr>
              <a:t>Complicated Lower </a:t>
            </a:r>
            <a:r>
              <a:rPr sz="3400" spc="25" dirty="0">
                <a:latin typeface="RobotoRegular"/>
                <a:cs typeface="RobotoRegular"/>
              </a:rPr>
              <a:t>or </a:t>
            </a:r>
            <a:r>
              <a:rPr sz="3400" spc="-25" dirty="0">
                <a:latin typeface="RobotoRegular"/>
                <a:cs typeface="RobotoRegular"/>
              </a:rPr>
              <a:t>Upper</a:t>
            </a:r>
            <a:r>
              <a:rPr sz="3400" spc="204" dirty="0">
                <a:latin typeface="RobotoRegular"/>
                <a:cs typeface="RobotoRegular"/>
              </a:rPr>
              <a:t> </a:t>
            </a:r>
            <a:r>
              <a:rPr sz="3400" spc="20" dirty="0">
                <a:latin typeface="RobotoRegular"/>
                <a:cs typeface="RobotoRegular"/>
              </a:rPr>
              <a:t>UTI</a:t>
            </a:r>
            <a:endParaRPr sz="3400">
              <a:latin typeface="RobotoRegular"/>
              <a:cs typeface="RobotoRegular"/>
            </a:endParaRPr>
          </a:p>
          <a:p>
            <a:pPr marL="767715" marR="5080" lvl="1" indent="-252095">
              <a:lnSpc>
                <a:spcPts val="2750"/>
              </a:lnSpc>
              <a:spcBef>
                <a:spcPts val="600"/>
              </a:spcBef>
              <a:buFont typeface="RobotoRegular"/>
              <a:buChar char="•"/>
              <a:tabLst>
                <a:tab pos="852169" algn="l"/>
                <a:tab pos="852805" algn="l"/>
              </a:tabLst>
            </a:pPr>
            <a:r>
              <a:rPr dirty="0"/>
              <a:t>	</a:t>
            </a:r>
            <a:r>
              <a:rPr sz="2650" dirty="0">
                <a:latin typeface="RobotoRegular"/>
                <a:cs typeface="RobotoRegular"/>
              </a:rPr>
              <a:t>nosocomial (acquired </a:t>
            </a:r>
            <a:r>
              <a:rPr sz="2650" spc="5" dirty="0">
                <a:latin typeface="RobotoRegular"/>
                <a:cs typeface="RobotoRegular"/>
              </a:rPr>
              <a:t>in </a:t>
            </a:r>
            <a:r>
              <a:rPr sz="2650" spc="-10" dirty="0">
                <a:latin typeface="RobotoRegular"/>
                <a:cs typeface="RobotoRegular"/>
              </a:rPr>
              <a:t>the hospital)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spc="5" dirty="0">
                <a:latin typeface="RobotoRegular"/>
                <a:cs typeface="RobotoRegular"/>
              </a:rPr>
              <a:t>related to  catheterization</a:t>
            </a:r>
            <a:endParaRPr sz="2650">
              <a:latin typeface="RobotoRegular"/>
              <a:cs typeface="RobotoRegular"/>
            </a:endParaRPr>
          </a:p>
          <a:p>
            <a:pPr marL="768350" lvl="1" indent="-252095">
              <a:lnSpc>
                <a:spcPct val="100000"/>
              </a:lnSpc>
              <a:spcBef>
                <a:spcPts val="110"/>
              </a:spcBef>
              <a:buChar char="•"/>
              <a:tabLst>
                <a:tab pos="767715" algn="l"/>
                <a:tab pos="768350" algn="l"/>
              </a:tabLst>
            </a:pPr>
            <a:r>
              <a:rPr sz="2650" spc="-5" dirty="0">
                <a:latin typeface="RobotoRegular"/>
                <a:cs typeface="RobotoRegular"/>
              </a:rPr>
              <a:t>urologic </a:t>
            </a:r>
            <a:r>
              <a:rPr sz="2650" spc="-10" dirty="0">
                <a:latin typeface="RobotoRegular"/>
                <a:cs typeface="RobotoRegular"/>
              </a:rPr>
              <a:t>abnormalities,</a:t>
            </a:r>
            <a:r>
              <a:rPr sz="2650" spc="85" dirty="0">
                <a:latin typeface="RobotoRegular"/>
                <a:cs typeface="RobotoRegular"/>
              </a:rPr>
              <a:t> </a:t>
            </a:r>
            <a:r>
              <a:rPr sz="2650" spc="-30" dirty="0">
                <a:latin typeface="RobotoRegular"/>
                <a:cs typeface="RobotoRegular"/>
              </a:rPr>
              <a:t>pregnancy,</a:t>
            </a:r>
            <a:endParaRPr sz="2650">
              <a:latin typeface="RobotoRegular"/>
              <a:cs typeface="RobotoRegular"/>
            </a:endParaRPr>
          </a:p>
          <a:p>
            <a:pPr marL="768350" lvl="1" indent="-252095">
              <a:lnSpc>
                <a:spcPct val="100000"/>
              </a:lnSpc>
              <a:spcBef>
                <a:spcPts val="125"/>
              </a:spcBef>
              <a:buChar char="•"/>
              <a:tabLst>
                <a:tab pos="767715" algn="l"/>
                <a:tab pos="768350" algn="l"/>
              </a:tabLst>
            </a:pPr>
            <a:r>
              <a:rPr sz="2650" spc="-20" dirty="0">
                <a:latin typeface="RobotoRegular"/>
                <a:cs typeface="RobotoRegular"/>
              </a:rPr>
              <a:t>immunosuppressant, </a:t>
            </a:r>
            <a:r>
              <a:rPr sz="2650" spc="5" dirty="0">
                <a:latin typeface="RobotoRegular"/>
                <a:cs typeface="RobotoRegular"/>
              </a:rPr>
              <a:t>diabetes </a:t>
            </a:r>
            <a:r>
              <a:rPr sz="2650" spc="-5" dirty="0">
                <a:latin typeface="RobotoRegular"/>
                <a:cs typeface="RobotoRegular"/>
              </a:rPr>
              <a:t>mellitus,</a:t>
            </a:r>
            <a:r>
              <a:rPr sz="2650" spc="25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obstructions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052" y="400388"/>
            <a:ext cx="346202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5" dirty="0">
                <a:latin typeface="RobotoRegular"/>
                <a:cs typeface="RobotoRegular"/>
              </a:rPr>
              <a:t>Classiﬁcation(Cont)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6052" y="736233"/>
            <a:ext cx="8502015" cy="113982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264160" marR="5080" indent="-252095">
              <a:lnSpc>
                <a:spcPct val="82200"/>
              </a:lnSpc>
              <a:spcBef>
                <a:spcPts val="1135"/>
              </a:spcBef>
              <a:tabLst>
                <a:tab pos="6043295" algn="l"/>
              </a:tabLst>
            </a:pPr>
            <a:r>
              <a:rPr sz="3050" spc="-114" dirty="0"/>
              <a:t>A</a:t>
            </a:r>
            <a:r>
              <a:rPr sz="7275" spc="-172" baseline="2863" dirty="0"/>
              <a:t>.</a:t>
            </a:r>
            <a:r>
              <a:rPr sz="3050" spc="-114" dirty="0"/>
              <a:t>ccording </a:t>
            </a:r>
            <a:r>
              <a:rPr sz="3050" spc="5" dirty="0"/>
              <a:t>to</a:t>
            </a:r>
            <a:r>
              <a:rPr sz="3050" spc="180" dirty="0"/>
              <a:t> </a:t>
            </a:r>
            <a:r>
              <a:rPr sz="3050" spc="5" dirty="0"/>
              <a:t>other</a:t>
            </a:r>
            <a:r>
              <a:rPr sz="3050" spc="-40" dirty="0"/>
              <a:t> </a:t>
            </a:r>
            <a:r>
              <a:rPr sz="3050" spc="10" dirty="0"/>
              <a:t>patient-related	conditions</a:t>
            </a:r>
            <a:r>
              <a:rPr sz="3050" spc="-85" dirty="0"/>
              <a:t> </a:t>
            </a:r>
            <a:r>
              <a:rPr sz="3050" spc="5" dirty="0"/>
              <a:t>e.g  </a:t>
            </a:r>
            <a:r>
              <a:rPr sz="3050" dirty="0"/>
              <a:t>recurrence, </a:t>
            </a:r>
            <a:r>
              <a:rPr sz="3050" spc="-15" dirty="0"/>
              <a:t>duration </a:t>
            </a:r>
            <a:r>
              <a:rPr sz="3050" spc="15" dirty="0"/>
              <a:t>of </a:t>
            </a:r>
            <a:r>
              <a:rPr sz="3050" spc="-10" dirty="0"/>
              <a:t>the</a:t>
            </a:r>
            <a:r>
              <a:rPr sz="3050" spc="105" dirty="0"/>
              <a:t> </a:t>
            </a:r>
            <a:r>
              <a:rPr sz="3050" spc="20" dirty="0"/>
              <a:t>infection</a:t>
            </a:r>
            <a:endParaRPr sz="3050"/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130" y="462239"/>
            <a:ext cx="875347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" dirty="0"/>
              <a:t>Risk </a:t>
            </a:r>
            <a:r>
              <a:rPr spc="-15" dirty="0"/>
              <a:t>factors </a:t>
            </a:r>
            <a:r>
              <a:rPr spc="-20" dirty="0"/>
              <a:t>for </a:t>
            </a:r>
            <a:r>
              <a:rPr spc="-5" dirty="0"/>
              <a:t>developing</a:t>
            </a:r>
            <a:r>
              <a:rPr spc="60" dirty="0"/>
              <a:t> </a:t>
            </a:r>
            <a:r>
              <a:rPr dirty="0"/>
              <a:t>UTIs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4170" y="1318367"/>
            <a:ext cx="9506585" cy="520319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840"/>
              </a:spcBef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Inability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30" dirty="0">
                <a:latin typeface="RobotoRegular"/>
                <a:cs typeface="RobotoRegular"/>
              </a:rPr>
              <a:t>completely empty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-80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bladder</a:t>
            </a:r>
            <a:endParaRPr sz="3050">
              <a:latin typeface="RobotoRegular"/>
              <a:cs typeface="RobotoRegular"/>
            </a:endParaRPr>
          </a:p>
          <a:p>
            <a:pPr marL="264160" marR="116839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Obstruction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20" dirty="0">
                <a:latin typeface="RobotoRegular"/>
                <a:cs typeface="RobotoRegular"/>
              </a:rPr>
              <a:t>urinary </a:t>
            </a:r>
            <a:r>
              <a:rPr sz="3050" spc="25" dirty="0">
                <a:latin typeface="RobotoRegular"/>
                <a:cs typeface="RobotoRegular"/>
              </a:rPr>
              <a:t>ﬂow </a:t>
            </a:r>
            <a:r>
              <a:rPr sz="3050" spc="5" dirty="0">
                <a:latin typeface="RobotoRegular"/>
                <a:cs typeface="RobotoRegular"/>
              </a:rPr>
              <a:t>e.g due to </a:t>
            </a:r>
            <a:r>
              <a:rPr sz="3050" spc="-5" dirty="0">
                <a:latin typeface="RobotoRegular"/>
                <a:cs typeface="RobotoRegular"/>
              </a:rPr>
              <a:t>tumors, </a:t>
            </a:r>
            <a:r>
              <a:rPr sz="3050" spc="20" dirty="0">
                <a:latin typeface="RobotoRegular"/>
                <a:cs typeface="RobotoRegular"/>
              </a:rPr>
              <a:t>calculi,  </a:t>
            </a:r>
            <a:r>
              <a:rPr sz="3050" spc="10" dirty="0">
                <a:latin typeface="RobotoRegular"/>
                <a:cs typeface="RobotoRegular"/>
              </a:rPr>
              <a:t>congenital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anomalies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690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Immunosuppression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264795" algn="l"/>
              </a:tabLst>
            </a:pPr>
            <a:r>
              <a:rPr sz="3050" dirty="0">
                <a:latin typeface="RobotoRegular"/>
                <a:cs typeface="RobotoRegular"/>
              </a:rPr>
              <a:t>Instrumentation </a:t>
            </a:r>
            <a:r>
              <a:rPr sz="3050" spc="25" dirty="0">
                <a:latin typeface="RobotoRegular"/>
                <a:cs typeface="RobotoRegular"/>
              </a:rPr>
              <a:t>eg </a:t>
            </a:r>
            <a:r>
              <a:rPr sz="3050" dirty="0">
                <a:latin typeface="RobotoRegular"/>
                <a:cs typeface="RobotoRegular"/>
              </a:rPr>
              <a:t>catheters,</a:t>
            </a:r>
            <a:r>
              <a:rPr sz="3050" spc="5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cystoscopy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50"/>
              </a:spcBef>
              <a:buChar char="•"/>
              <a:tabLst>
                <a:tab pos="264795" algn="l"/>
              </a:tabLst>
            </a:pPr>
            <a:r>
              <a:rPr sz="3050" spc="20" dirty="0">
                <a:latin typeface="RobotoRegular"/>
                <a:cs typeface="RobotoRegular"/>
              </a:rPr>
              <a:t>Inﬂammation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30" dirty="0">
                <a:latin typeface="RobotoRegular"/>
                <a:cs typeface="RobotoRegular"/>
              </a:rPr>
              <a:t>urethral</a:t>
            </a:r>
            <a:r>
              <a:rPr sz="3050" spc="4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mucosa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Presence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5" dirty="0">
                <a:latin typeface="RobotoRegular"/>
                <a:cs typeface="RobotoRegular"/>
              </a:rPr>
              <a:t>other </a:t>
            </a:r>
            <a:r>
              <a:rPr sz="3050" spc="10" dirty="0">
                <a:latin typeface="RobotoRegular"/>
                <a:cs typeface="RobotoRegular"/>
              </a:rPr>
              <a:t>conditions </a:t>
            </a:r>
            <a:r>
              <a:rPr sz="3050" spc="25" dirty="0">
                <a:latin typeface="RobotoRegular"/>
                <a:cs typeface="RobotoRegular"/>
              </a:rPr>
              <a:t>eg </a:t>
            </a:r>
            <a:r>
              <a:rPr sz="3050" spc="-15" dirty="0">
                <a:latin typeface="RobotoRegular"/>
                <a:cs typeface="RobotoRegular"/>
              </a:rPr>
              <a:t>DM, </a:t>
            </a:r>
            <a:r>
              <a:rPr sz="3050" spc="-5" dirty="0">
                <a:latin typeface="RobotoRegular"/>
                <a:cs typeface="RobotoRegular"/>
              </a:rPr>
              <a:t>pregnancy, </a:t>
            </a:r>
            <a:r>
              <a:rPr sz="3050" spc="5" dirty="0">
                <a:latin typeface="RobotoRegular"/>
                <a:cs typeface="RobotoRegular"/>
              </a:rPr>
              <a:t>gout,  neurologic</a:t>
            </a:r>
            <a:r>
              <a:rPr sz="3050" spc="4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disorders.</a:t>
            </a:r>
            <a:endParaRPr sz="3050">
              <a:latin typeface="RobotoRegular"/>
              <a:cs typeface="RobotoRegular"/>
            </a:endParaRPr>
          </a:p>
          <a:p>
            <a:pPr marL="264160" marR="173355" indent="-252095">
              <a:lnSpc>
                <a:spcPts val="3310"/>
              </a:lnSpc>
              <a:spcBef>
                <a:spcPts val="1090"/>
              </a:spcBef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Gender: </a:t>
            </a:r>
            <a:r>
              <a:rPr sz="3050" spc="40" dirty="0">
                <a:latin typeface="RobotoRegular"/>
                <a:cs typeface="RobotoRegular"/>
              </a:rPr>
              <a:t>common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30" dirty="0">
                <a:latin typeface="RobotoRegular"/>
                <a:cs typeface="RobotoRegular"/>
              </a:rPr>
              <a:t>female </a:t>
            </a:r>
            <a:r>
              <a:rPr sz="3050" spc="5" dirty="0">
                <a:latin typeface="RobotoRegular"/>
                <a:cs typeface="RobotoRegular"/>
              </a:rPr>
              <a:t>due to </a:t>
            </a:r>
            <a:r>
              <a:rPr sz="3050" spc="10" dirty="0">
                <a:latin typeface="RobotoRegular"/>
                <a:cs typeface="RobotoRegular"/>
              </a:rPr>
              <a:t>anatomic </a:t>
            </a:r>
            <a:r>
              <a:rPr sz="3050" spc="5" dirty="0">
                <a:latin typeface="RobotoRegular"/>
                <a:cs typeface="RobotoRegular"/>
              </a:rPr>
              <a:t>relation  to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20" dirty="0">
                <a:latin typeface="RobotoRegular"/>
                <a:cs typeface="RobotoRegular"/>
              </a:rPr>
              <a:t>anus, </a:t>
            </a:r>
            <a:r>
              <a:rPr sz="3050" spc="5" dirty="0">
                <a:latin typeface="RobotoRegular"/>
                <a:cs typeface="RobotoRegular"/>
              </a:rPr>
              <a:t>short</a:t>
            </a:r>
            <a:r>
              <a:rPr sz="3050" spc="130" dirty="0">
                <a:latin typeface="RobotoRegular"/>
                <a:cs typeface="RobotoRegular"/>
              </a:rPr>
              <a:t> </a:t>
            </a:r>
            <a:r>
              <a:rPr sz="3050" spc="-30" dirty="0">
                <a:latin typeface="RobotoRegular"/>
                <a:cs typeface="RobotoRegular"/>
              </a:rPr>
              <a:t>urethra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091" y="198882"/>
            <a:ext cx="437959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u="heavy" spc="-15" dirty="0">
                <a:uFill>
                  <a:solidFill>
                    <a:srgbClr val="000000"/>
                  </a:solidFill>
                </a:uFill>
              </a:rPr>
              <a:t>PYELONEPHRITIS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575063" y="1074316"/>
            <a:ext cx="8853805" cy="592201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85115" marR="521970" indent="-238125">
              <a:lnSpc>
                <a:spcPts val="2970"/>
              </a:lnSpc>
              <a:spcBef>
                <a:spcPts val="585"/>
              </a:spcBef>
              <a:buSzPct val="103508"/>
              <a:buChar char="•"/>
              <a:tabLst>
                <a:tab pos="285750" algn="l"/>
              </a:tabLst>
            </a:pPr>
            <a:r>
              <a:rPr sz="2850" dirty="0">
                <a:latin typeface="RobotoRegular"/>
                <a:cs typeface="RobotoRegular"/>
              </a:rPr>
              <a:t>It</a:t>
            </a:r>
            <a:r>
              <a:rPr sz="2850" spc="5" dirty="0">
                <a:latin typeface="RobotoRegular"/>
                <a:cs typeface="RobotoRegular"/>
              </a:rPr>
              <a:t> </a:t>
            </a:r>
            <a:r>
              <a:rPr sz="2850" spc="-15" dirty="0">
                <a:latin typeface="RobotoRegular"/>
                <a:cs typeface="RobotoRegular"/>
              </a:rPr>
              <a:t>is</a:t>
            </a:r>
            <a:r>
              <a:rPr sz="2850" spc="-95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a</a:t>
            </a:r>
            <a:r>
              <a:rPr sz="2850" spc="-65" dirty="0">
                <a:latin typeface="RobotoRegular"/>
                <a:cs typeface="RobotoRegular"/>
              </a:rPr>
              <a:t> </a:t>
            </a:r>
            <a:r>
              <a:rPr sz="2850" spc="20" dirty="0">
                <a:latin typeface="RobotoRegular"/>
                <a:cs typeface="RobotoRegular"/>
              </a:rPr>
              <a:t>bacteria</a:t>
            </a:r>
            <a:r>
              <a:rPr sz="2850" spc="-65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infection</a:t>
            </a:r>
            <a:r>
              <a:rPr sz="2850" spc="-85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of</a:t>
            </a:r>
            <a:r>
              <a:rPr sz="2850" spc="-5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the</a:t>
            </a:r>
            <a:r>
              <a:rPr sz="2850" spc="-25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renal</a:t>
            </a:r>
            <a:r>
              <a:rPr sz="2850" spc="-8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pelvis,</a:t>
            </a:r>
            <a:r>
              <a:rPr sz="2850" spc="-60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tubules  </a:t>
            </a:r>
            <a:r>
              <a:rPr sz="2850" spc="-15" dirty="0">
                <a:latin typeface="RobotoRegular"/>
                <a:cs typeface="RobotoRegular"/>
              </a:rPr>
              <a:t>and </a:t>
            </a:r>
            <a:r>
              <a:rPr sz="2850" dirty="0">
                <a:latin typeface="RobotoRegular"/>
                <a:cs typeface="RobotoRegular"/>
              </a:rPr>
              <a:t>interstitial </a:t>
            </a:r>
            <a:r>
              <a:rPr sz="2850" spc="-10" dirty="0">
                <a:latin typeface="RobotoRegular"/>
                <a:cs typeface="RobotoRegular"/>
              </a:rPr>
              <a:t>tissues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dirty="0">
                <a:latin typeface="RobotoRegular"/>
                <a:cs typeface="RobotoRegular"/>
              </a:rPr>
              <a:t>one </a:t>
            </a:r>
            <a:r>
              <a:rPr sz="2850" spc="10" dirty="0">
                <a:latin typeface="RobotoRegular"/>
                <a:cs typeface="RobotoRegular"/>
              </a:rPr>
              <a:t>or </a:t>
            </a:r>
            <a:r>
              <a:rPr sz="2850" spc="30" dirty="0">
                <a:latin typeface="RobotoRegular"/>
                <a:cs typeface="RobotoRegular"/>
              </a:rPr>
              <a:t>both</a:t>
            </a:r>
            <a:r>
              <a:rPr sz="2850" spc="-365" dirty="0">
                <a:latin typeface="RobotoRegular"/>
                <a:cs typeface="RobotoRegular"/>
              </a:rPr>
              <a:t> </a:t>
            </a:r>
            <a:r>
              <a:rPr sz="2850" spc="-10" dirty="0">
                <a:latin typeface="RobotoRegular"/>
                <a:cs typeface="RobotoRegular"/>
              </a:rPr>
              <a:t>kidneys.</a:t>
            </a:r>
            <a:endParaRPr sz="2850">
              <a:latin typeface="RobotoRegular"/>
              <a:cs typeface="RobotoRegular"/>
            </a:endParaRPr>
          </a:p>
          <a:p>
            <a:pPr marL="285115" marR="1006475" indent="-238125">
              <a:lnSpc>
                <a:spcPts val="2970"/>
              </a:lnSpc>
              <a:spcBef>
                <a:spcPts val="1070"/>
              </a:spcBef>
              <a:buSzPct val="103508"/>
              <a:buChar char="•"/>
              <a:tabLst>
                <a:tab pos="285750" algn="l"/>
              </a:tabLst>
            </a:pPr>
            <a:r>
              <a:rPr sz="2850" spc="10" dirty="0">
                <a:latin typeface="RobotoRegular"/>
                <a:cs typeface="RobotoRegular"/>
              </a:rPr>
              <a:t>Bacteria </a:t>
            </a:r>
            <a:r>
              <a:rPr sz="2850" spc="15" dirty="0">
                <a:latin typeface="RobotoRegular"/>
                <a:cs typeface="RobotoRegular"/>
              </a:rPr>
              <a:t>reach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dirty="0">
                <a:latin typeface="RobotoRegular"/>
                <a:cs typeface="RobotoRegular"/>
              </a:rPr>
              <a:t>kidney </a:t>
            </a:r>
            <a:r>
              <a:rPr sz="2850" spc="15" dirty="0">
                <a:latin typeface="RobotoRegular"/>
                <a:cs typeface="RobotoRegular"/>
              </a:rPr>
              <a:t>from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15" dirty="0">
                <a:latin typeface="RobotoRegular"/>
                <a:cs typeface="RobotoRegular"/>
              </a:rPr>
              <a:t>bladder  </a:t>
            </a:r>
            <a:r>
              <a:rPr sz="2850" spc="10" dirty="0">
                <a:latin typeface="RobotoRegular"/>
                <a:cs typeface="RobotoRegular"/>
              </a:rPr>
              <a:t>(ureterovesicle </a:t>
            </a:r>
            <a:r>
              <a:rPr sz="2850" dirty="0">
                <a:latin typeface="RobotoRegular"/>
                <a:cs typeface="RobotoRegular"/>
              </a:rPr>
              <a:t>reﬂux…..ascending infection) </a:t>
            </a:r>
            <a:r>
              <a:rPr sz="2850" spc="10" dirty="0">
                <a:latin typeface="RobotoRegular"/>
                <a:cs typeface="RobotoRegular"/>
              </a:rPr>
              <a:t>or  </a:t>
            </a:r>
            <a:r>
              <a:rPr sz="2850" spc="15" dirty="0">
                <a:latin typeface="RobotoRegular"/>
                <a:cs typeface="RobotoRegular"/>
              </a:rPr>
              <a:t>bloodstream </a:t>
            </a:r>
            <a:r>
              <a:rPr sz="2850" spc="10" dirty="0">
                <a:latin typeface="RobotoRegular"/>
                <a:cs typeface="RobotoRegular"/>
              </a:rPr>
              <a:t>[hematogenous </a:t>
            </a:r>
            <a:r>
              <a:rPr sz="2850" spc="5" dirty="0">
                <a:latin typeface="RobotoRegular"/>
                <a:cs typeface="RobotoRegular"/>
              </a:rPr>
              <a:t>( </a:t>
            </a:r>
            <a:r>
              <a:rPr sz="2850" dirty="0">
                <a:latin typeface="RobotoRegular"/>
                <a:cs typeface="RobotoRegular"/>
              </a:rPr>
              <a:t>rare..&lt;</a:t>
            </a:r>
            <a:r>
              <a:rPr sz="2850" spc="-270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3%)</a:t>
            </a:r>
            <a:endParaRPr sz="2850">
              <a:latin typeface="RobotoRegular"/>
              <a:cs typeface="RobotoRegular"/>
            </a:endParaRPr>
          </a:p>
          <a:p>
            <a:pPr marL="285115" marR="377190" indent="-238125">
              <a:lnSpc>
                <a:spcPts val="2970"/>
              </a:lnSpc>
              <a:spcBef>
                <a:spcPts val="1075"/>
              </a:spcBef>
              <a:buSzPct val="103508"/>
              <a:buChar char="•"/>
              <a:tabLst>
                <a:tab pos="285750" algn="l"/>
                <a:tab pos="5784850" algn="l"/>
                <a:tab pos="7099934" algn="l"/>
              </a:tabLst>
            </a:pPr>
            <a:r>
              <a:rPr sz="2850" spc="5" dirty="0">
                <a:latin typeface="RobotoRegular"/>
                <a:cs typeface="RobotoRegular"/>
              </a:rPr>
              <a:t>Mostly </a:t>
            </a:r>
            <a:r>
              <a:rPr sz="2850" dirty="0">
                <a:latin typeface="RobotoRegular"/>
                <a:cs typeface="RobotoRegular"/>
              </a:rPr>
              <a:t>caused</a:t>
            </a:r>
            <a:r>
              <a:rPr sz="2850" spc="-60" dirty="0">
                <a:latin typeface="RobotoRegular"/>
                <a:cs typeface="RobotoRegular"/>
              </a:rPr>
              <a:t> </a:t>
            </a:r>
            <a:r>
              <a:rPr sz="2850" spc="-40" dirty="0">
                <a:latin typeface="RobotoRegular"/>
                <a:cs typeface="RobotoRegular"/>
              </a:rPr>
              <a:t>by</a:t>
            </a:r>
            <a:r>
              <a:rPr sz="2950" i="1" spc="-40" dirty="0">
                <a:latin typeface="RobotoRegular"/>
                <a:cs typeface="RobotoRegular"/>
              </a:rPr>
              <a:t>Escherichia</a:t>
            </a:r>
            <a:r>
              <a:rPr sz="2950" i="1" spc="-65" dirty="0">
                <a:latin typeface="RobotoRegular"/>
                <a:cs typeface="RobotoRegular"/>
              </a:rPr>
              <a:t> </a:t>
            </a:r>
            <a:r>
              <a:rPr sz="2950" i="1" spc="-30" dirty="0">
                <a:latin typeface="RobotoRegular"/>
                <a:cs typeface="RobotoRegular"/>
              </a:rPr>
              <a:t>coli	</a:t>
            </a:r>
            <a:r>
              <a:rPr sz="2850" dirty="0">
                <a:latin typeface="RobotoRegular"/>
                <a:cs typeface="RobotoRegular"/>
              </a:rPr>
              <a:t>that </a:t>
            </a:r>
            <a:r>
              <a:rPr sz="2850" spc="5" dirty="0">
                <a:latin typeface="RobotoRegular"/>
                <a:cs typeface="RobotoRegular"/>
              </a:rPr>
              <a:t>ascends</a:t>
            </a:r>
            <a:r>
              <a:rPr sz="2850" spc="-150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the  </a:t>
            </a:r>
            <a:r>
              <a:rPr sz="2850" spc="-10" dirty="0">
                <a:latin typeface="RobotoRegular"/>
                <a:cs typeface="RobotoRegular"/>
              </a:rPr>
              <a:t>urinary </a:t>
            </a:r>
            <a:r>
              <a:rPr sz="2850" spc="10" dirty="0">
                <a:latin typeface="RobotoRegular"/>
                <a:cs typeface="RobotoRegular"/>
              </a:rPr>
              <a:t>tract. </a:t>
            </a:r>
            <a:r>
              <a:rPr sz="2850" spc="15" dirty="0">
                <a:latin typeface="RobotoRegular"/>
                <a:cs typeface="RobotoRegular"/>
              </a:rPr>
              <a:t>Others</a:t>
            </a:r>
            <a:r>
              <a:rPr sz="2850" spc="-15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causes</a:t>
            </a:r>
            <a:r>
              <a:rPr sz="2850" spc="-75" dirty="0">
                <a:latin typeface="RobotoRegular"/>
                <a:cs typeface="RobotoRegular"/>
              </a:rPr>
              <a:t> </a:t>
            </a:r>
            <a:r>
              <a:rPr sz="2850" spc="-95" dirty="0">
                <a:latin typeface="RobotoRegular"/>
                <a:cs typeface="RobotoRegular"/>
              </a:rPr>
              <a:t>are</a:t>
            </a:r>
            <a:r>
              <a:rPr sz="2950" i="1" spc="-95" dirty="0">
                <a:latin typeface="RobotoRegular"/>
                <a:cs typeface="RobotoRegular"/>
              </a:rPr>
              <a:t>Kleibsiella	</a:t>
            </a:r>
            <a:r>
              <a:rPr sz="2850" spc="-195" dirty="0">
                <a:latin typeface="RobotoRegular"/>
                <a:cs typeface="RobotoRegular"/>
              </a:rPr>
              <a:t>sp.</a:t>
            </a:r>
            <a:r>
              <a:rPr sz="2950" i="1" spc="-195" dirty="0">
                <a:latin typeface="RobotoRegular"/>
                <a:cs typeface="RobotoRegular"/>
              </a:rPr>
              <a:t>&amp;</a:t>
            </a:r>
            <a:endParaRPr sz="2950">
              <a:latin typeface="RobotoRegular"/>
              <a:cs typeface="RobotoRegular"/>
            </a:endParaRPr>
          </a:p>
          <a:p>
            <a:pPr marL="12700">
              <a:lnSpc>
                <a:spcPts val="2975"/>
              </a:lnSpc>
              <a:tabLst>
                <a:tab pos="1628775" algn="l"/>
              </a:tabLst>
            </a:pPr>
            <a:r>
              <a:rPr sz="2950" i="1" spc="-40" dirty="0">
                <a:latin typeface="RobotoRegular"/>
                <a:cs typeface="RobotoRegular"/>
              </a:rPr>
              <a:t>Proteus	</a:t>
            </a:r>
            <a:r>
              <a:rPr sz="2850" spc="-185" dirty="0">
                <a:latin typeface="RobotoRegular"/>
                <a:cs typeface="RobotoRegular"/>
              </a:rPr>
              <a:t>sp</a:t>
            </a:r>
            <a:r>
              <a:rPr sz="2950" i="1" spc="-185" dirty="0">
                <a:latin typeface="RobotoRegular"/>
                <a:cs typeface="RobotoRegular"/>
              </a:rPr>
              <a:t>s</a:t>
            </a:r>
            <a:r>
              <a:rPr sz="2850" spc="-185" dirty="0">
                <a:latin typeface="RobotoRegular"/>
                <a:cs typeface="RobotoRegular"/>
              </a:rPr>
              <a:t>.,</a:t>
            </a:r>
            <a:r>
              <a:rPr sz="2950" i="1" spc="-185" dirty="0">
                <a:latin typeface="RobotoRegular"/>
                <a:cs typeface="RobotoRegular"/>
              </a:rPr>
              <a:t>taph </a:t>
            </a:r>
            <a:r>
              <a:rPr sz="2950" i="1" spc="-55" dirty="0">
                <a:latin typeface="RobotoRegular"/>
                <a:cs typeface="RobotoRegular"/>
              </a:rPr>
              <a:t>aureus, </a:t>
            </a:r>
            <a:r>
              <a:rPr sz="2950" i="1" spc="-70" dirty="0">
                <a:latin typeface="RobotoRegular"/>
                <a:cs typeface="RobotoRegular"/>
              </a:rPr>
              <a:t>and </a:t>
            </a:r>
            <a:r>
              <a:rPr sz="2950" i="1" spc="-35" dirty="0">
                <a:latin typeface="RobotoRegular"/>
                <a:cs typeface="RobotoRegular"/>
              </a:rPr>
              <a:t>streptococcus</a:t>
            </a:r>
            <a:r>
              <a:rPr sz="2950" i="1" spc="-45" dirty="0">
                <a:latin typeface="RobotoRegular"/>
                <a:cs typeface="RobotoRegular"/>
              </a:rPr>
              <a:t> faecalis</a:t>
            </a:r>
            <a:endParaRPr sz="2950">
              <a:latin typeface="RobotoRegular"/>
              <a:cs typeface="RobotoRegular"/>
            </a:endParaRPr>
          </a:p>
          <a:p>
            <a:pPr marL="285115" indent="-238125">
              <a:lnSpc>
                <a:spcPts val="3195"/>
              </a:lnSpc>
              <a:spcBef>
                <a:spcPts val="595"/>
              </a:spcBef>
              <a:buSzPct val="103508"/>
              <a:buChar char="•"/>
              <a:tabLst>
                <a:tab pos="285750" algn="l"/>
              </a:tabLst>
            </a:pPr>
            <a:r>
              <a:rPr sz="2850" dirty="0">
                <a:latin typeface="RobotoRegular"/>
                <a:cs typeface="RobotoRegular"/>
              </a:rPr>
              <a:t>It</a:t>
            </a:r>
            <a:r>
              <a:rPr sz="2850" spc="10" dirty="0">
                <a:latin typeface="RobotoRegular"/>
                <a:cs typeface="RobotoRegular"/>
              </a:rPr>
              <a:t> </a:t>
            </a:r>
            <a:r>
              <a:rPr sz="2850" spc="-15" dirty="0">
                <a:latin typeface="RobotoRegular"/>
                <a:cs typeface="RobotoRegular"/>
              </a:rPr>
              <a:t>is</a:t>
            </a:r>
            <a:r>
              <a:rPr sz="2850" spc="-95" dirty="0">
                <a:latin typeface="RobotoRegular"/>
                <a:cs typeface="RobotoRegular"/>
              </a:rPr>
              <a:t> </a:t>
            </a:r>
            <a:r>
              <a:rPr sz="2850" spc="20" dirty="0">
                <a:latin typeface="RobotoRegular"/>
                <a:cs typeface="RobotoRegular"/>
              </a:rPr>
              <a:t>more</a:t>
            </a:r>
            <a:r>
              <a:rPr sz="2850" spc="-25" dirty="0">
                <a:latin typeface="RobotoRegular"/>
                <a:cs typeface="RobotoRegular"/>
              </a:rPr>
              <a:t> </a:t>
            </a:r>
            <a:r>
              <a:rPr sz="2850" spc="25" dirty="0">
                <a:latin typeface="RobotoRegular"/>
                <a:cs typeface="RobotoRegular"/>
              </a:rPr>
              <a:t>common</a:t>
            </a:r>
            <a:r>
              <a:rPr sz="2850" spc="-85" dirty="0">
                <a:latin typeface="RobotoRegular"/>
                <a:cs typeface="RobotoRegular"/>
              </a:rPr>
              <a:t> </a:t>
            </a:r>
            <a:r>
              <a:rPr sz="2850" spc="-15" dirty="0">
                <a:latin typeface="RobotoRegular"/>
                <a:cs typeface="RobotoRegular"/>
              </a:rPr>
              <a:t>in</a:t>
            </a:r>
            <a:r>
              <a:rPr sz="2850" spc="-85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females</a:t>
            </a:r>
            <a:r>
              <a:rPr sz="2850" spc="-90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than</a:t>
            </a:r>
            <a:r>
              <a:rPr sz="2850" spc="-85" dirty="0">
                <a:latin typeface="RobotoRegular"/>
                <a:cs typeface="RobotoRegular"/>
              </a:rPr>
              <a:t> </a:t>
            </a:r>
            <a:r>
              <a:rPr sz="2850" spc="-15" dirty="0">
                <a:latin typeface="RobotoRegular"/>
                <a:cs typeface="RobotoRegular"/>
              </a:rPr>
              <a:t>in</a:t>
            </a:r>
            <a:r>
              <a:rPr sz="2850" spc="-85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males</a:t>
            </a:r>
            <a:r>
              <a:rPr sz="2850" spc="-95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because:</a:t>
            </a:r>
            <a:endParaRPr sz="2850">
              <a:latin typeface="RobotoRegular"/>
              <a:cs typeface="RobotoRegular"/>
            </a:endParaRPr>
          </a:p>
          <a:p>
            <a:pPr marL="285115">
              <a:lnSpc>
                <a:spcPts val="3195"/>
              </a:lnSpc>
            </a:pPr>
            <a:r>
              <a:rPr sz="2850" spc="5" dirty="0">
                <a:latin typeface="RobotoRegular"/>
                <a:cs typeface="RobotoRegular"/>
              </a:rPr>
              <a:t>-</a:t>
            </a:r>
            <a:endParaRPr sz="2850">
              <a:latin typeface="RobotoRegular"/>
              <a:cs typeface="RobotoRegular"/>
            </a:endParaRPr>
          </a:p>
          <a:p>
            <a:pPr marL="789305" lvl="1" indent="-238760">
              <a:lnSpc>
                <a:spcPct val="100000"/>
              </a:lnSpc>
              <a:spcBef>
                <a:spcPts val="85"/>
              </a:spcBef>
              <a:buChar char="•"/>
              <a:tabLst>
                <a:tab pos="789940" algn="l"/>
              </a:tabLst>
            </a:pPr>
            <a:r>
              <a:rPr sz="2750" spc="10" dirty="0">
                <a:latin typeface="RobotoRegular"/>
                <a:cs typeface="RobotoRegular"/>
              </a:rPr>
              <a:t>The </a:t>
            </a:r>
            <a:r>
              <a:rPr sz="2750" spc="5" dirty="0">
                <a:latin typeface="RobotoRegular"/>
                <a:cs typeface="RobotoRegular"/>
              </a:rPr>
              <a:t>female </a:t>
            </a:r>
            <a:r>
              <a:rPr sz="2750" spc="-15" dirty="0">
                <a:latin typeface="RobotoRegular"/>
                <a:cs typeface="RobotoRegular"/>
              </a:rPr>
              <a:t>urethra </a:t>
            </a:r>
            <a:r>
              <a:rPr sz="2750" spc="-5" dirty="0">
                <a:latin typeface="RobotoRegular"/>
                <a:cs typeface="RobotoRegular"/>
              </a:rPr>
              <a:t>is</a:t>
            </a:r>
            <a:r>
              <a:rPr sz="2750" spc="-95" dirty="0">
                <a:latin typeface="RobotoRegular"/>
                <a:cs typeface="RobotoRegular"/>
              </a:rPr>
              <a:t> </a:t>
            </a:r>
            <a:r>
              <a:rPr sz="2750" spc="10" dirty="0">
                <a:latin typeface="RobotoRegular"/>
                <a:cs typeface="RobotoRegular"/>
              </a:rPr>
              <a:t>short</a:t>
            </a:r>
            <a:endParaRPr sz="2750">
              <a:latin typeface="RobotoRegular"/>
              <a:cs typeface="RobotoRegular"/>
            </a:endParaRPr>
          </a:p>
          <a:p>
            <a:pPr marL="789305" lvl="1" indent="-238760">
              <a:lnSpc>
                <a:spcPct val="100000"/>
              </a:lnSpc>
              <a:spcBef>
                <a:spcPts val="95"/>
              </a:spcBef>
              <a:buChar char="•"/>
              <a:tabLst>
                <a:tab pos="789940" algn="l"/>
              </a:tabLst>
            </a:pPr>
            <a:r>
              <a:rPr sz="2750" spc="-10" dirty="0">
                <a:latin typeface="RobotoRegular"/>
                <a:cs typeface="RobotoRegular"/>
              </a:rPr>
              <a:t>Close </a:t>
            </a:r>
            <a:r>
              <a:rPr sz="2750" spc="-20" dirty="0">
                <a:latin typeface="RobotoRegular"/>
                <a:cs typeface="RobotoRegular"/>
              </a:rPr>
              <a:t>proximity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10" dirty="0">
                <a:latin typeface="RobotoRegular"/>
                <a:cs typeface="RobotoRegular"/>
              </a:rPr>
              <a:t>urethral </a:t>
            </a:r>
            <a:r>
              <a:rPr sz="2750" spc="-5" dirty="0">
                <a:latin typeface="RobotoRegular"/>
                <a:cs typeface="RobotoRegular"/>
              </a:rPr>
              <a:t>opening </a:t>
            </a:r>
            <a:r>
              <a:rPr sz="2750" spc="-10" dirty="0">
                <a:latin typeface="RobotoRegular"/>
                <a:cs typeface="RobotoRegular"/>
              </a:rPr>
              <a:t>to </a:t>
            </a:r>
            <a:r>
              <a:rPr sz="2750" dirty="0">
                <a:latin typeface="RobotoRegular"/>
                <a:cs typeface="RobotoRegular"/>
              </a:rPr>
              <a:t>the</a:t>
            </a:r>
            <a:r>
              <a:rPr sz="2750" spc="-150" dirty="0">
                <a:latin typeface="RobotoRegular"/>
                <a:cs typeface="RobotoRegular"/>
              </a:rPr>
              <a:t> </a:t>
            </a:r>
            <a:r>
              <a:rPr sz="2750" spc="20" dirty="0">
                <a:latin typeface="RobotoRegular"/>
                <a:cs typeface="RobotoRegular"/>
              </a:rPr>
              <a:t>anus</a:t>
            </a:r>
            <a:endParaRPr sz="2750">
              <a:latin typeface="RobotoRegular"/>
              <a:cs typeface="RobotoRegular"/>
            </a:endParaRPr>
          </a:p>
          <a:p>
            <a:pPr marL="789305" marR="235585" lvl="1" indent="-238125">
              <a:lnSpc>
                <a:spcPts val="2860"/>
              </a:lnSpc>
              <a:spcBef>
                <a:spcPts val="555"/>
              </a:spcBef>
              <a:buChar char="•"/>
              <a:tabLst>
                <a:tab pos="789940" algn="l"/>
              </a:tabLst>
            </a:pPr>
            <a:r>
              <a:rPr sz="2750" spc="5" dirty="0">
                <a:latin typeface="RobotoRegular"/>
                <a:cs typeface="RobotoRegular"/>
              </a:rPr>
              <a:t>Pregnancy-due </a:t>
            </a:r>
            <a:r>
              <a:rPr sz="2750" spc="-10" dirty="0">
                <a:latin typeface="RobotoRegular"/>
                <a:cs typeface="RobotoRegular"/>
              </a:rPr>
              <a:t>to </a:t>
            </a:r>
            <a:r>
              <a:rPr sz="2750" spc="15" dirty="0">
                <a:latin typeface="RobotoRegular"/>
                <a:cs typeface="RobotoRegular"/>
              </a:rPr>
              <a:t>kinking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spc="-25" dirty="0">
                <a:latin typeface="RobotoRegular"/>
                <a:cs typeface="RobotoRegular"/>
              </a:rPr>
              <a:t>ureters </a:t>
            </a:r>
            <a:r>
              <a:rPr sz="2750" spc="10" dirty="0">
                <a:latin typeface="RobotoRegular"/>
                <a:cs typeface="RobotoRegular"/>
              </a:rPr>
              <a:t>causing</a:t>
            </a:r>
            <a:r>
              <a:rPr sz="2750" spc="-125" dirty="0">
                <a:latin typeface="RobotoRegular"/>
                <a:cs typeface="RobotoRegular"/>
              </a:rPr>
              <a:t> </a:t>
            </a:r>
            <a:r>
              <a:rPr sz="2750" spc="5" dirty="0">
                <a:latin typeface="RobotoRegular"/>
                <a:cs typeface="RobotoRegular"/>
              </a:rPr>
              <a:t>stasis  </a:t>
            </a:r>
            <a:r>
              <a:rPr sz="2750" spc="20" dirty="0">
                <a:latin typeface="RobotoRegular"/>
                <a:cs typeface="RobotoRegular"/>
              </a:rPr>
              <a:t>and </a:t>
            </a:r>
            <a:r>
              <a:rPr sz="2750" spc="-15" dirty="0">
                <a:latin typeface="RobotoRegular"/>
                <a:cs typeface="RobotoRegular"/>
              </a:rPr>
              <a:t>reﬂux of</a:t>
            </a:r>
            <a:r>
              <a:rPr sz="2750" spc="-100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urine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052" y="400388"/>
            <a:ext cx="217741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dirty="0">
                <a:latin typeface="RobotoRegular"/>
                <a:cs typeface="RobotoRegular"/>
              </a:rPr>
              <a:t>Risk</a:t>
            </a:r>
            <a:r>
              <a:rPr sz="3050" spc="-60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factors: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4965" y="647793"/>
            <a:ext cx="8463280" cy="168275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579120" marR="5080" indent="-567055">
              <a:lnSpc>
                <a:spcPct val="86400"/>
              </a:lnSpc>
              <a:spcBef>
                <a:spcPts val="890"/>
              </a:spcBef>
            </a:pPr>
            <a:r>
              <a:rPr sz="7275" baseline="-5154" dirty="0"/>
              <a:t>. </a:t>
            </a:r>
            <a:r>
              <a:rPr sz="5250" spc="15" baseline="2380" dirty="0"/>
              <a:t>• </a:t>
            </a:r>
            <a:r>
              <a:rPr sz="3500" dirty="0"/>
              <a:t>Catheterization </a:t>
            </a:r>
            <a:r>
              <a:rPr sz="3500" spc="10" dirty="0"/>
              <a:t>,cystoscopy and </a:t>
            </a:r>
            <a:r>
              <a:rPr sz="3500" dirty="0"/>
              <a:t>other  </a:t>
            </a:r>
            <a:r>
              <a:rPr sz="3500" spc="15" dirty="0"/>
              <a:t>procedures </a:t>
            </a:r>
            <a:r>
              <a:rPr sz="3500" spc="35" dirty="0"/>
              <a:t>involving </a:t>
            </a:r>
            <a:r>
              <a:rPr sz="3500" spc="40" dirty="0"/>
              <a:t>use </a:t>
            </a:r>
            <a:r>
              <a:rPr sz="3500" spc="-5" dirty="0"/>
              <a:t>of </a:t>
            </a:r>
            <a:r>
              <a:rPr sz="3500" spc="20" dirty="0"/>
              <a:t>urinay </a:t>
            </a:r>
            <a:r>
              <a:rPr sz="3500" spc="-25" dirty="0"/>
              <a:t>tract  </a:t>
            </a:r>
            <a:r>
              <a:rPr sz="3500" spc="10" dirty="0"/>
              <a:t>diagnostic and </a:t>
            </a:r>
            <a:r>
              <a:rPr sz="3500" spc="-5" dirty="0"/>
              <a:t>therapeutic</a:t>
            </a:r>
            <a:r>
              <a:rPr sz="3500" spc="35" dirty="0"/>
              <a:t> </a:t>
            </a:r>
            <a:r>
              <a:rPr sz="3500" spc="20" dirty="0"/>
              <a:t>instruments</a:t>
            </a: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1099819" y="2243052"/>
            <a:ext cx="8074025" cy="246634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64160" marR="5080" indent="-252095">
              <a:lnSpc>
                <a:spcPts val="3750"/>
              </a:lnSpc>
              <a:spcBef>
                <a:spcPts val="625"/>
              </a:spcBef>
              <a:buChar char="•"/>
              <a:tabLst>
                <a:tab pos="264795" algn="l"/>
                <a:tab pos="1383665" algn="l"/>
              </a:tabLst>
            </a:pPr>
            <a:r>
              <a:rPr sz="3500" spc="10" dirty="0">
                <a:latin typeface="RobotoRegular"/>
                <a:cs typeface="RobotoRegular"/>
              </a:rPr>
              <a:t>Inability </a:t>
            </a:r>
            <a:r>
              <a:rPr sz="3500" spc="-15" dirty="0">
                <a:latin typeface="RobotoRegular"/>
                <a:cs typeface="RobotoRegular"/>
              </a:rPr>
              <a:t>to </a:t>
            </a:r>
            <a:r>
              <a:rPr sz="3500" dirty="0">
                <a:latin typeface="RobotoRegular"/>
                <a:cs typeface="RobotoRegular"/>
              </a:rPr>
              <a:t>empty </a:t>
            </a:r>
            <a:r>
              <a:rPr sz="3500" spc="5" dirty="0">
                <a:latin typeface="RobotoRegular"/>
                <a:cs typeface="RobotoRegular"/>
              </a:rPr>
              <a:t>the bladder </a:t>
            </a:r>
            <a:r>
              <a:rPr sz="3500" spc="-10" dirty="0">
                <a:latin typeface="RobotoRegular"/>
                <a:cs typeface="RobotoRegular"/>
              </a:rPr>
              <a:t>as </a:t>
            </a:r>
            <a:r>
              <a:rPr sz="3500" spc="20" dirty="0">
                <a:latin typeface="RobotoRegular"/>
                <a:cs typeface="RobotoRegular"/>
              </a:rPr>
              <a:t>in  Neurogenic </a:t>
            </a:r>
            <a:r>
              <a:rPr sz="3500" spc="-5" dirty="0">
                <a:latin typeface="RobotoRegular"/>
                <a:cs typeface="RobotoRegular"/>
              </a:rPr>
              <a:t>bladder,urine </a:t>
            </a:r>
            <a:r>
              <a:rPr sz="3500" spc="15" dirty="0">
                <a:latin typeface="RobotoRegular"/>
                <a:cs typeface="RobotoRegular"/>
              </a:rPr>
              <a:t>stasis,Urinary  </a:t>
            </a:r>
            <a:r>
              <a:rPr sz="3500" spc="-25" dirty="0">
                <a:latin typeface="RobotoRegular"/>
                <a:cs typeface="RobotoRegular"/>
              </a:rPr>
              <a:t>tract	</a:t>
            </a:r>
            <a:r>
              <a:rPr sz="3500" spc="10" dirty="0">
                <a:latin typeface="RobotoRegular"/>
                <a:cs typeface="RobotoRegular"/>
              </a:rPr>
              <a:t>obstruction,</a:t>
            </a:r>
            <a:endParaRPr sz="3500">
              <a:latin typeface="RobotoRegular"/>
              <a:cs typeface="RobotoRegular"/>
            </a:endParaRPr>
          </a:p>
          <a:p>
            <a:pPr marL="264160" indent="-252095">
              <a:lnSpc>
                <a:spcPts val="3460"/>
              </a:lnSpc>
              <a:buChar char="•"/>
              <a:tabLst>
                <a:tab pos="264795" algn="l"/>
              </a:tabLst>
            </a:pPr>
            <a:r>
              <a:rPr sz="3500" spc="10" dirty="0">
                <a:latin typeface="RobotoRegular"/>
                <a:cs typeface="RobotoRegular"/>
              </a:rPr>
              <a:t>Other conditions</a:t>
            </a:r>
            <a:r>
              <a:rPr sz="3500" spc="80" dirty="0">
                <a:latin typeface="RobotoRegular"/>
                <a:cs typeface="RobotoRegular"/>
              </a:rPr>
              <a:t> </a:t>
            </a:r>
            <a:r>
              <a:rPr sz="3500" spc="-5" dirty="0">
                <a:latin typeface="RobotoRegular"/>
                <a:cs typeface="RobotoRegular"/>
              </a:rPr>
              <a:t>;Pregnancy,</a:t>
            </a:r>
            <a:endParaRPr sz="3500">
              <a:latin typeface="RobotoRegular"/>
              <a:cs typeface="RobotoRegular"/>
            </a:endParaRPr>
          </a:p>
          <a:p>
            <a:pPr marL="264160">
              <a:lnSpc>
                <a:spcPts val="3975"/>
              </a:lnSpc>
            </a:pPr>
            <a:r>
              <a:rPr sz="3500" spc="20" dirty="0">
                <a:latin typeface="RobotoRegular"/>
                <a:cs typeface="RobotoRegular"/>
              </a:rPr>
              <a:t>Ureterovesicle </a:t>
            </a:r>
            <a:r>
              <a:rPr sz="3500" spc="5" dirty="0">
                <a:latin typeface="RobotoRegular"/>
                <a:cs typeface="RobotoRegular"/>
              </a:rPr>
              <a:t>reﬂux,diabetes</a:t>
            </a:r>
            <a:r>
              <a:rPr sz="3500" spc="50" dirty="0">
                <a:latin typeface="RobotoRegular"/>
                <a:cs typeface="RobotoRegular"/>
              </a:rPr>
              <a:t> </a:t>
            </a:r>
            <a:r>
              <a:rPr sz="3500" spc="15" dirty="0">
                <a:latin typeface="RobotoRegular"/>
                <a:cs typeface="RobotoRegular"/>
              </a:rPr>
              <a:t>mellitus</a:t>
            </a:r>
            <a:endParaRPr sz="350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62" y="233586"/>
            <a:ext cx="4250690" cy="4787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0190" indent="-238125">
              <a:lnSpc>
                <a:spcPct val="100000"/>
              </a:lnSpc>
              <a:spcBef>
                <a:spcPts val="125"/>
              </a:spcBef>
              <a:buChar char="•"/>
              <a:tabLst>
                <a:tab pos="250825" algn="l"/>
              </a:tabLst>
            </a:pPr>
            <a:r>
              <a:rPr sz="2950" spc="-15" dirty="0">
                <a:latin typeface="RobotoRegular"/>
                <a:cs typeface="RobotoRegular"/>
              </a:rPr>
              <a:t>Types: of</a:t>
            </a:r>
            <a:r>
              <a:rPr sz="2950" spc="65" dirty="0">
                <a:latin typeface="RobotoRegular"/>
                <a:cs typeface="RobotoRegular"/>
              </a:rPr>
              <a:t> </a:t>
            </a:r>
            <a:r>
              <a:rPr sz="2950" spc="10" dirty="0">
                <a:latin typeface="RobotoRegular"/>
                <a:cs typeface="RobotoRegular"/>
              </a:rPr>
              <a:t>pyelonephritis</a:t>
            </a:r>
            <a:endParaRPr sz="29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9565" y="440131"/>
            <a:ext cx="42646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275" spc="-509" baseline="-23482" dirty="0"/>
              <a:t>.</a:t>
            </a:r>
            <a:r>
              <a:rPr sz="5100" spc="-509" baseline="2450" dirty="0"/>
              <a:t>• </a:t>
            </a:r>
            <a:r>
              <a:rPr sz="3300" spc="25" dirty="0"/>
              <a:t>Acute: </a:t>
            </a:r>
            <a:r>
              <a:rPr sz="3300" spc="15" dirty="0"/>
              <a:t>Sudden</a:t>
            </a:r>
            <a:r>
              <a:rPr sz="3300" spc="-420" dirty="0"/>
              <a:t> </a:t>
            </a:r>
            <a:r>
              <a:rPr sz="3300" dirty="0"/>
              <a:t>onset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345462" y="1069839"/>
            <a:ext cx="9140825" cy="6300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6445" indent="-238125">
              <a:lnSpc>
                <a:spcPts val="3820"/>
              </a:lnSpc>
              <a:spcBef>
                <a:spcPts val="105"/>
              </a:spcBef>
              <a:buSzPct val="103030"/>
              <a:buChar char="•"/>
              <a:tabLst>
                <a:tab pos="767080" algn="l"/>
              </a:tabLst>
            </a:pPr>
            <a:r>
              <a:rPr sz="3300" dirty="0">
                <a:latin typeface="RobotoRegular"/>
                <a:cs typeface="RobotoRegular"/>
              </a:rPr>
              <a:t>Chronic-from </a:t>
            </a:r>
            <a:r>
              <a:rPr sz="3300" spc="10" dirty="0">
                <a:latin typeface="RobotoRegular"/>
                <a:cs typeface="RobotoRegular"/>
              </a:rPr>
              <a:t>recurrent </a:t>
            </a:r>
            <a:r>
              <a:rPr sz="3300" spc="15" dirty="0">
                <a:latin typeface="RobotoRegular"/>
                <a:cs typeface="RobotoRegular"/>
              </a:rPr>
              <a:t>acute</a:t>
            </a:r>
            <a:r>
              <a:rPr sz="3300" spc="-170" dirty="0">
                <a:latin typeface="RobotoRegular"/>
                <a:cs typeface="RobotoRegular"/>
              </a:rPr>
              <a:t> </a:t>
            </a:r>
            <a:r>
              <a:rPr sz="3300" spc="5" dirty="0">
                <a:latin typeface="RobotoRegular"/>
                <a:cs typeface="RobotoRegular"/>
              </a:rPr>
              <a:t>infections</a:t>
            </a:r>
            <a:endParaRPr sz="3300">
              <a:latin typeface="RobotoRegular"/>
              <a:cs typeface="RobotoRegular"/>
            </a:endParaRPr>
          </a:p>
          <a:p>
            <a:pPr marL="362585" indent="-337820">
              <a:lnSpc>
                <a:spcPts val="3335"/>
              </a:lnSpc>
              <a:buSzPct val="96610"/>
              <a:buFont typeface="Wingdings"/>
              <a:buChar char=""/>
              <a:tabLst>
                <a:tab pos="363220" algn="l"/>
              </a:tabLst>
            </a:pPr>
            <a:r>
              <a:rPr sz="2950" spc="10" dirty="0">
                <a:latin typeface="RobotoRegular"/>
                <a:cs typeface="RobotoRegular"/>
              </a:rPr>
              <a:t>Pathophysiology</a:t>
            </a:r>
            <a:endParaRPr sz="2950">
              <a:latin typeface="RobotoRegular"/>
              <a:cs typeface="RobotoRegular"/>
            </a:endParaRPr>
          </a:p>
          <a:p>
            <a:pPr marL="710565" marR="17780" indent="-280035">
              <a:lnSpc>
                <a:spcPts val="3860"/>
              </a:lnSpc>
              <a:spcBef>
                <a:spcPts val="245"/>
              </a:spcBef>
              <a:tabLst>
                <a:tab pos="2571750" algn="l"/>
                <a:tab pos="4404995" algn="l"/>
              </a:tabLst>
            </a:pPr>
            <a:r>
              <a:rPr sz="3400" spc="-15" dirty="0">
                <a:latin typeface="Wingdings"/>
                <a:cs typeface="Wingdings"/>
              </a:rPr>
              <a:t></a:t>
            </a:r>
            <a:r>
              <a:rPr sz="3300" spc="-15" dirty="0">
                <a:latin typeface="RobotoRegular"/>
                <a:cs typeface="RobotoRegular"/>
              </a:rPr>
              <a:t>Bacterial	</a:t>
            </a:r>
            <a:r>
              <a:rPr sz="3300" dirty="0">
                <a:latin typeface="RobotoRegular"/>
                <a:cs typeface="RobotoRegular"/>
              </a:rPr>
              <a:t>infection	causes </a:t>
            </a:r>
            <a:r>
              <a:rPr sz="3300" spc="-15" dirty="0">
                <a:latin typeface="RobotoRegular"/>
                <a:cs typeface="RobotoRegular"/>
              </a:rPr>
              <a:t>inﬂammatory  </a:t>
            </a:r>
            <a:r>
              <a:rPr sz="3300" dirty="0">
                <a:latin typeface="RobotoRegular"/>
                <a:cs typeface="RobotoRegular"/>
              </a:rPr>
              <a:t>response,cell destruction </a:t>
            </a:r>
            <a:r>
              <a:rPr sz="3300" spc="-20" dirty="0">
                <a:latin typeface="RobotoRegular"/>
                <a:cs typeface="RobotoRegular"/>
              </a:rPr>
              <a:t>from trauma </a:t>
            </a:r>
            <a:r>
              <a:rPr sz="3300" spc="10" dirty="0">
                <a:latin typeface="RobotoRegular"/>
                <a:cs typeface="RobotoRegular"/>
              </a:rPr>
              <a:t>to </a:t>
            </a:r>
            <a:r>
              <a:rPr sz="3300" spc="25" dirty="0">
                <a:latin typeface="RobotoRegular"/>
                <a:cs typeface="RobotoRegular"/>
              </a:rPr>
              <a:t>the  </a:t>
            </a:r>
            <a:r>
              <a:rPr sz="3300" dirty="0">
                <a:latin typeface="RobotoRegular"/>
                <a:cs typeface="RobotoRegular"/>
              </a:rPr>
              <a:t>renal pelvis </a:t>
            </a:r>
            <a:r>
              <a:rPr sz="3300" spc="-5" dirty="0">
                <a:latin typeface="RobotoRegular"/>
                <a:cs typeface="RobotoRegular"/>
              </a:rPr>
              <a:t>initiates </a:t>
            </a:r>
            <a:r>
              <a:rPr sz="3300" spc="-20" dirty="0">
                <a:latin typeface="RobotoRegular"/>
                <a:cs typeface="RobotoRegular"/>
              </a:rPr>
              <a:t>an </a:t>
            </a:r>
            <a:r>
              <a:rPr sz="3300" spc="-15" dirty="0">
                <a:latin typeface="RobotoRegular"/>
                <a:cs typeface="RobotoRegular"/>
              </a:rPr>
              <a:t>inﬂammatory</a:t>
            </a:r>
            <a:r>
              <a:rPr sz="3300" spc="-285" dirty="0">
                <a:latin typeface="RobotoRegular"/>
                <a:cs typeface="RobotoRegular"/>
              </a:rPr>
              <a:t> </a:t>
            </a:r>
            <a:r>
              <a:rPr sz="3300" spc="-5" dirty="0">
                <a:latin typeface="RobotoRegular"/>
                <a:cs typeface="RobotoRegular"/>
              </a:rPr>
              <a:t>reaction</a:t>
            </a:r>
            <a:endParaRPr sz="3300">
              <a:latin typeface="RobotoRegular"/>
              <a:cs typeface="RobotoRegular"/>
            </a:endParaRPr>
          </a:p>
          <a:p>
            <a:pPr marL="362585" indent="-337820">
              <a:lnSpc>
                <a:spcPts val="3270"/>
              </a:lnSpc>
              <a:buSzPct val="96610"/>
              <a:buFont typeface="Wingdings"/>
              <a:buChar char=""/>
              <a:tabLst>
                <a:tab pos="363220" algn="l"/>
              </a:tabLst>
            </a:pPr>
            <a:r>
              <a:rPr sz="2950" spc="15" dirty="0">
                <a:latin typeface="RobotoRegular"/>
                <a:cs typeface="RobotoRegular"/>
              </a:rPr>
              <a:t>Signs </a:t>
            </a:r>
            <a:r>
              <a:rPr sz="2950" spc="25" dirty="0">
                <a:latin typeface="RobotoRegular"/>
                <a:cs typeface="RobotoRegular"/>
              </a:rPr>
              <a:t>and</a:t>
            </a:r>
            <a:r>
              <a:rPr sz="2950" spc="40" dirty="0">
                <a:latin typeface="RobotoRegular"/>
                <a:cs typeface="RobotoRegular"/>
              </a:rPr>
              <a:t> </a:t>
            </a:r>
            <a:r>
              <a:rPr sz="2950" spc="20" dirty="0">
                <a:latin typeface="RobotoRegular"/>
                <a:cs typeface="RobotoRegular"/>
              </a:rPr>
              <a:t>symptoms</a:t>
            </a:r>
            <a:endParaRPr sz="2950">
              <a:latin typeface="RobotoRegular"/>
              <a:cs typeface="RobotoRegular"/>
            </a:endParaRPr>
          </a:p>
          <a:p>
            <a:pPr marL="431165">
              <a:lnSpc>
                <a:spcPts val="3900"/>
              </a:lnSpc>
            </a:pPr>
            <a:r>
              <a:rPr sz="3400" spc="-30" dirty="0">
                <a:latin typeface="Wingdings"/>
                <a:cs typeface="Wingdings"/>
              </a:rPr>
              <a:t></a:t>
            </a:r>
            <a:r>
              <a:rPr sz="3300" spc="-30" dirty="0">
                <a:latin typeface="RobotoRegular"/>
                <a:cs typeface="RobotoRegular"/>
              </a:rPr>
              <a:t>Urinary </a:t>
            </a:r>
            <a:r>
              <a:rPr sz="3300" spc="20" dirty="0">
                <a:latin typeface="RobotoRegular"/>
                <a:cs typeface="RobotoRegular"/>
              </a:rPr>
              <a:t>urgency </a:t>
            </a:r>
            <a:r>
              <a:rPr sz="3300" spc="5" dirty="0">
                <a:latin typeface="RobotoRegular"/>
                <a:cs typeface="RobotoRegular"/>
              </a:rPr>
              <a:t>and</a:t>
            </a:r>
            <a:r>
              <a:rPr sz="3300" spc="-175" dirty="0">
                <a:latin typeface="RobotoRegular"/>
                <a:cs typeface="RobotoRegular"/>
              </a:rPr>
              <a:t> </a:t>
            </a:r>
            <a:r>
              <a:rPr sz="3300" spc="10" dirty="0">
                <a:latin typeface="RobotoRegular"/>
                <a:cs typeface="RobotoRegular"/>
              </a:rPr>
              <a:t>frequency</a:t>
            </a:r>
            <a:endParaRPr sz="3300">
              <a:latin typeface="RobotoRegular"/>
              <a:cs typeface="RobotoRegular"/>
            </a:endParaRPr>
          </a:p>
          <a:p>
            <a:pPr marL="431165">
              <a:lnSpc>
                <a:spcPts val="3854"/>
              </a:lnSpc>
            </a:pPr>
            <a:r>
              <a:rPr sz="3400" dirty="0">
                <a:latin typeface="Wingdings"/>
                <a:cs typeface="Wingdings"/>
              </a:rPr>
              <a:t></a:t>
            </a:r>
            <a:r>
              <a:rPr sz="3300" dirty="0">
                <a:latin typeface="RobotoRegular"/>
                <a:cs typeface="RobotoRegular"/>
              </a:rPr>
              <a:t>Burning </a:t>
            </a:r>
            <a:r>
              <a:rPr sz="3300" spc="-10" dirty="0">
                <a:latin typeface="RobotoRegular"/>
                <a:cs typeface="RobotoRegular"/>
              </a:rPr>
              <a:t>sensation </a:t>
            </a:r>
            <a:r>
              <a:rPr sz="3300" spc="10" dirty="0">
                <a:latin typeface="RobotoRegular"/>
                <a:cs typeface="RobotoRegular"/>
              </a:rPr>
              <a:t>during</a:t>
            </a:r>
            <a:r>
              <a:rPr sz="3300" spc="-60" dirty="0">
                <a:latin typeface="RobotoRegular"/>
                <a:cs typeface="RobotoRegular"/>
              </a:rPr>
              <a:t> </a:t>
            </a:r>
            <a:r>
              <a:rPr sz="3300" dirty="0">
                <a:latin typeface="RobotoRegular"/>
                <a:cs typeface="RobotoRegular"/>
              </a:rPr>
              <a:t>micturition,</a:t>
            </a:r>
            <a:endParaRPr sz="3300">
              <a:latin typeface="RobotoRegular"/>
              <a:cs typeface="RobotoRegular"/>
            </a:endParaRPr>
          </a:p>
          <a:p>
            <a:pPr marL="431165">
              <a:lnSpc>
                <a:spcPts val="3854"/>
              </a:lnSpc>
            </a:pPr>
            <a:r>
              <a:rPr sz="3400" spc="-10" dirty="0">
                <a:latin typeface="Wingdings"/>
                <a:cs typeface="Wingdings"/>
              </a:rPr>
              <a:t></a:t>
            </a:r>
            <a:r>
              <a:rPr sz="3300" spc="-10" dirty="0">
                <a:latin typeface="RobotoRegular"/>
                <a:cs typeface="RobotoRegular"/>
              </a:rPr>
              <a:t>Cloudy </a:t>
            </a:r>
            <a:r>
              <a:rPr sz="3300" spc="-5" dirty="0">
                <a:latin typeface="RobotoRegular"/>
                <a:cs typeface="RobotoRegular"/>
              </a:rPr>
              <a:t>urine,ammoniacal or ﬁsh</a:t>
            </a:r>
            <a:r>
              <a:rPr sz="3300" spc="-195" dirty="0">
                <a:latin typeface="RobotoRegular"/>
                <a:cs typeface="RobotoRegular"/>
              </a:rPr>
              <a:t> </a:t>
            </a:r>
            <a:r>
              <a:rPr sz="3300" spc="-5" dirty="0">
                <a:latin typeface="RobotoRegular"/>
                <a:cs typeface="RobotoRegular"/>
              </a:rPr>
              <a:t>odor</a:t>
            </a:r>
            <a:endParaRPr sz="3300">
              <a:latin typeface="RobotoRegular"/>
              <a:cs typeface="RobotoRegular"/>
            </a:endParaRPr>
          </a:p>
          <a:p>
            <a:pPr marL="431165">
              <a:lnSpc>
                <a:spcPts val="3854"/>
              </a:lnSpc>
            </a:pPr>
            <a:r>
              <a:rPr sz="3400" spc="-15" dirty="0">
                <a:latin typeface="Wingdings"/>
                <a:cs typeface="Wingdings"/>
              </a:rPr>
              <a:t></a:t>
            </a:r>
            <a:r>
              <a:rPr sz="3300" spc="-15" dirty="0">
                <a:latin typeface="RobotoRegular"/>
                <a:cs typeface="RobotoRegular"/>
              </a:rPr>
              <a:t>Chills </a:t>
            </a:r>
            <a:r>
              <a:rPr sz="3300" spc="5" dirty="0">
                <a:latin typeface="RobotoRegular"/>
                <a:cs typeface="RobotoRegular"/>
              </a:rPr>
              <a:t>,fever </a:t>
            </a:r>
            <a:r>
              <a:rPr sz="3300" spc="10" dirty="0">
                <a:latin typeface="RobotoRegular"/>
                <a:cs typeface="RobotoRegular"/>
              </a:rPr>
              <a:t>high </a:t>
            </a:r>
            <a:r>
              <a:rPr sz="3300" dirty="0">
                <a:latin typeface="RobotoRegular"/>
                <a:cs typeface="RobotoRegular"/>
              </a:rPr>
              <a:t>temp</a:t>
            </a:r>
            <a:r>
              <a:rPr sz="3300" spc="-195" dirty="0">
                <a:latin typeface="RobotoRegular"/>
                <a:cs typeface="RobotoRegular"/>
              </a:rPr>
              <a:t> </a:t>
            </a:r>
            <a:r>
              <a:rPr sz="3300" spc="15" dirty="0">
                <a:latin typeface="RobotoRegular"/>
                <a:cs typeface="RobotoRegular"/>
              </a:rPr>
              <a:t>≥38.9</a:t>
            </a:r>
            <a:r>
              <a:rPr sz="3150" spc="22" baseline="23809" dirty="0">
                <a:latin typeface="RobotoRegular"/>
                <a:cs typeface="RobotoRegular"/>
              </a:rPr>
              <a:t>0</a:t>
            </a:r>
            <a:r>
              <a:rPr sz="3300" spc="15" dirty="0">
                <a:latin typeface="RobotoRegular"/>
                <a:cs typeface="RobotoRegular"/>
              </a:rPr>
              <a:t>c</a:t>
            </a:r>
            <a:endParaRPr sz="3300">
              <a:latin typeface="RobotoRegular"/>
              <a:cs typeface="RobotoRegular"/>
            </a:endParaRPr>
          </a:p>
          <a:p>
            <a:pPr marL="431165">
              <a:lnSpc>
                <a:spcPts val="3854"/>
              </a:lnSpc>
            </a:pPr>
            <a:r>
              <a:rPr sz="3400" spc="-25" dirty="0">
                <a:latin typeface="Wingdings"/>
                <a:cs typeface="Wingdings"/>
              </a:rPr>
              <a:t></a:t>
            </a:r>
            <a:r>
              <a:rPr sz="3300" spc="-25" dirty="0">
                <a:latin typeface="RobotoRegular"/>
                <a:cs typeface="RobotoRegular"/>
              </a:rPr>
              <a:t>Dysuria,</a:t>
            </a:r>
            <a:r>
              <a:rPr sz="3300" spc="-40" dirty="0">
                <a:latin typeface="RobotoRegular"/>
                <a:cs typeface="RobotoRegular"/>
              </a:rPr>
              <a:t> </a:t>
            </a:r>
            <a:r>
              <a:rPr sz="3300" dirty="0">
                <a:latin typeface="RobotoRegular"/>
                <a:cs typeface="RobotoRegular"/>
              </a:rPr>
              <a:t>hematuria</a:t>
            </a:r>
            <a:endParaRPr sz="3300">
              <a:latin typeface="RobotoRegular"/>
              <a:cs typeface="RobotoRegular"/>
            </a:endParaRPr>
          </a:p>
          <a:p>
            <a:pPr marL="431165">
              <a:lnSpc>
                <a:spcPts val="3854"/>
              </a:lnSpc>
            </a:pPr>
            <a:r>
              <a:rPr sz="3400" spc="-15" dirty="0">
                <a:latin typeface="Wingdings"/>
                <a:cs typeface="Wingdings"/>
              </a:rPr>
              <a:t></a:t>
            </a:r>
            <a:r>
              <a:rPr sz="3300" spc="-15" dirty="0">
                <a:latin typeface="RobotoRegular"/>
                <a:cs typeface="RobotoRegular"/>
              </a:rPr>
              <a:t>Flank </a:t>
            </a:r>
            <a:r>
              <a:rPr sz="3300" spc="-10" dirty="0">
                <a:latin typeface="RobotoRegular"/>
                <a:cs typeface="RobotoRegular"/>
              </a:rPr>
              <a:t>pain,CVA </a:t>
            </a:r>
            <a:r>
              <a:rPr sz="3300" spc="10" dirty="0">
                <a:latin typeface="RobotoRegular"/>
                <a:cs typeface="RobotoRegular"/>
              </a:rPr>
              <a:t>tenderness</a:t>
            </a:r>
            <a:r>
              <a:rPr sz="3300" spc="-150" dirty="0">
                <a:latin typeface="RobotoRegular"/>
                <a:cs typeface="RobotoRegular"/>
              </a:rPr>
              <a:t> </a:t>
            </a:r>
            <a:r>
              <a:rPr sz="3300" spc="-5" dirty="0">
                <a:latin typeface="RobotoRegular"/>
                <a:cs typeface="RobotoRegular"/>
              </a:rPr>
              <a:t>(costovertebral)</a:t>
            </a:r>
            <a:endParaRPr sz="3300">
              <a:latin typeface="RobotoRegular"/>
              <a:cs typeface="RobotoRegular"/>
            </a:endParaRPr>
          </a:p>
          <a:p>
            <a:pPr marL="431165">
              <a:lnSpc>
                <a:spcPts val="3970"/>
              </a:lnSpc>
            </a:pPr>
            <a:r>
              <a:rPr sz="3400" spc="-10" dirty="0">
                <a:latin typeface="Wingdings"/>
                <a:cs typeface="Wingdings"/>
              </a:rPr>
              <a:t></a:t>
            </a:r>
            <a:r>
              <a:rPr sz="3300" spc="-10" dirty="0">
                <a:latin typeface="RobotoRegular"/>
                <a:cs typeface="RobotoRegular"/>
              </a:rPr>
              <a:t>Anorexia,</a:t>
            </a:r>
            <a:r>
              <a:rPr sz="3300" spc="-40" dirty="0">
                <a:latin typeface="RobotoRegular"/>
                <a:cs typeface="RobotoRegular"/>
              </a:rPr>
              <a:t> </a:t>
            </a:r>
            <a:r>
              <a:rPr sz="3300" spc="-5" dirty="0">
                <a:latin typeface="RobotoRegular"/>
                <a:cs typeface="RobotoRegular"/>
              </a:rPr>
              <a:t>fatigue</a:t>
            </a:r>
            <a:endParaRPr sz="330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252" y="428375"/>
            <a:ext cx="8369934" cy="351853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14960" marR="30480" indent="-252095">
              <a:lnSpc>
                <a:spcPct val="88100"/>
              </a:lnSpc>
              <a:spcBef>
                <a:spcPts val="790"/>
              </a:spcBef>
              <a:buSzPct val="62886"/>
              <a:buChar char="•"/>
              <a:tabLst>
                <a:tab pos="252729" algn="l"/>
              </a:tabLst>
            </a:pPr>
            <a:r>
              <a:rPr sz="7275" spc="-209" baseline="-24627" dirty="0">
                <a:latin typeface="RobotoRegular"/>
                <a:cs typeface="RobotoRegular"/>
              </a:rPr>
              <a:t>.</a:t>
            </a:r>
            <a:r>
              <a:rPr sz="3050" spc="-140" dirty="0">
                <a:latin typeface="RobotoRegular"/>
                <a:cs typeface="RobotoRegular"/>
              </a:rPr>
              <a:t>pain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dirty="0">
                <a:latin typeface="RobotoRegular"/>
                <a:cs typeface="RobotoRegular"/>
              </a:rPr>
              <a:t>tenderness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dirty="0">
                <a:latin typeface="RobotoRegular"/>
                <a:cs typeface="RobotoRegular"/>
              </a:rPr>
              <a:t>area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 </a:t>
            </a:r>
            <a:r>
              <a:rPr sz="3050" spc="10" dirty="0">
                <a:latin typeface="RobotoRegular"/>
                <a:cs typeface="RobotoRegular"/>
              </a:rPr>
              <a:t>costovertebral </a:t>
            </a:r>
            <a:r>
              <a:rPr sz="3050" spc="5" dirty="0">
                <a:latin typeface="RobotoRegular"/>
                <a:cs typeface="RobotoRegular"/>
              </a:rPr>
              <a:t>angles-(CVA), </a:t>
            </a:r>
            <a:r>
              <a:rPr sz="3050" spc="15" dirty="0">
                <a:latin typeface="RobotoRegular"/>
                <a:cs typeface="RobotoRegular"/>
              </a:rPr>
              <a:t>which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-10" dirty="0">
                <a:latin typeface="RobotoRegular"/>
                <a:cs typeface="RobotoRegular"/>
              </a:rPr>
              <a:t>the  </a:t>
            </a:r>
            <a:r>
              <a:rPr sz="3050" spc="15" dirty="0">
                <a:latin typeface="RobotoRegular"/>
                <a:cs typeface="RobotoRegular"/>
              </a:rPr>
              <a:t>angles </a:t>
            </a:r>
            <a:r>
              <a:rPr sz="3050" spc="20" dirty="0">
                <a:latin typeface="RobotoRegular"/>
                <a:cs typeface="RobotoRegular"/>
              </a:rPr>
              <a:t>formed on each </a:t>
            </a:r>
            <a:r>
              <a:rPr sz="3050" spc="10" dirty="0">
                <a:latin typeface="RobotoRegular"/>
                <a:cs typeface="RobotoRegular"/>
              </a:rPr>
              <a:t>side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30" dirty="0">
                <a:latin typeface="RobotoRegular"/>
                <a:cs typeface="RobotoRegular"/>
              </a:rPr>
              <a:t>body by</a:t>
            </a:r>
            <a:r>
              <a:rPr sz="3050" spc="-105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the  </a:t>
            </a:r>
            <a:r>
              <a:rPr sz="3050" spc="15" dirty="0">
                <a:latin typeface="RobotoRegular"/>
                <a:cs typeface="RobotoRegular"/>
              </a:rPr>
              <a:t>bottom </a:t>
            </a:r>
            <a:r>
              <a:rPr sz="3050" dirty="0">
                <a:latin typeface="RobotoRegular"/>
                <a:cs typeface="RobotoRegular"/>
              </a:rPr>
              <a:t>rib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dirty="0">
                <a:latin typeface="RobotoRegular"/>
                <a:cs typeface="RobotoRegular"/>
              </a:rPr>
              <a:t>rib </a:t>
            </a:r>
            <a:r>
              <a:rPr sz="3050" spc="25" dirty="0">
                <a:latin typeface="RobotoRegular"/>
                <a:cs typeface="RobotoRegular"/>
              </a:rPr>
              <a:t>cage </a:t>
            </a:r>
            <a:r>
              <a:rPr sz="3050" spc="-10" dirty="0">
                <a:latin typeface="RobotoRegular"/>
                <a:cs typeface="RobotoRegular"/>
              </a:rPr>
              <a:t>and the </a:t>
            </a:r>
            <a:r>
              <a:rPr sz="3050" spc="10" dirty="0">
                <a:latin typeface="RobotoRegular"/>
                <a:cs typeface="RobotoRegular"/>
              </a:rPr>
              <a:t>vertebral  </a:t>
            </a:r>
            <a:r>
              <a:rPr sz="3050" spc="25" dirty="0">
                <a:latin typeface="RobotoRegular"/>
                <a:cs typeface="RobotoRegular"/>
              </a:rPr>
              <a:t>column</a:t>
            </a:r>
            <a:endParaRPr sz="3050">
              <a:latin typeface="RobotoRegular"/>
              <a:cs typeface="RobotoRegular"/>
            </a:endParaRPr>
          </a:p>
          <a:p>
            <a:pPr marL="63500" marR="6122670">
              <a:lnSpc>
                <a:spcPct val="120400"/>
              </a:lnSpc>
              <a:tabLst>
                <a:tab pos="1350645" algn="l"/>
              </a:tabLst>
            </a:pPr>
            <a:r>
              <a:rPr sz="3050" spc="30" dirty="0">
                <a:latin typeface="RobotoRegular"/>
                <a:cs typeface="RobotoRegular"/>
              </a:rPr>
              <a:t>+</a:t>
            </a:r>
            <a:r>
              <a:rPr sz="3050" spc="60" dirty="0">
                <a:latin typeface="RobotoRegular"/>
                <a:cs typeface="RobotoRegular"/>
              </a:rPr>
              <a:t>v</a:t>
            </a:r>
            <a:r>
              <a:rPr sz="3050" spc="35" dirty="0">
                <a:latin typeface="RobotoRegular"/>
                <a:cs typeface="RobotoRegular"/>
              </a:rPr>
              <a:t>e</a:t>
            </a:r>
            <a:r>
              <a:rPr sz="3050" spc="-25" dirty="0">
                <a:latin typeface="RobotoRegular"/>
                <a:cs typeface="RobotoRegular"/>
              </a:rPr>
              <a:t>Mu</a:t>
            </a:r>
            <a:r>
              <a:rPr sz="3050" spc="-45" dirty="0">
                <a:latin typeface="RobotoRegular"/>
                <a:cs typeface="RobotoRegular"/>
              </a:rPr>
              <a:t>r</a:t>
            </a:r>
            <a:r>
              <a:rPr sz="3050" spc="50" dirty="0">
                <a:latin typeface="RobotoRegular"/>
                <a:cs typeface="RobotoRegular"/>
              </a:rPr>
              <a:t>p</a:t>
            </a:r>
            <a:r>
              <a:rPr sz="3050" spc="-35" dirty="0">
                <a:latin typeface="RobotoRegular"/>
                <a:cs typeface="RobotoRegular"/>
              </a:rPr>
              <a:t>h</a:t>
            </a:r>
            <a:r>
              <a:rPr sz="3050" spc="-15" dirty="0">
                <a:latin typeface="RobotoRegular"/>
                <a:cs typeface="RobotoRegular"/>
              </a:rPr>
              <a:t>y</a:t>
            </a:r>
            <a:r>
              <a:rPr sz="3050" spc="-175" dirty="0">
                <a:latin typeface="RobotoRegular"/>
                <a:cs typeface="RobotoRegular"/>
              </a:rPr>
              <a:t>’</a:t>
            </a:r>
            <a:r>
              <a:rPr sz="3050" spc="10" dirty="0">
                <a:latin typeface="RobotoRegular"/>
                <a:cs typeface="RobotoRegular"/>
              </a:rPr>
              <a:t>s  Punch	</a:t>
            </a:r>
            <a:r>
              <a:rPr sz="3050" spc="15" dirty="0">
                <a:latin typeface="RobotoRegular"/>
                <a:cs typeface="RobotoRegular"/>
              </a:rPr>
              <a:t>sign</a:t>
            </a:r>
            <a:endParaRPr sz="3050">
              <a:latin typeface="RobotoRegular"/>
              <a:cs typeface="RobotoRegular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18330" y="2938640"/>
            <a:ext cx="5457825" cy="4618355"/>
            <a:chOff x="4118330" y="2938640"/>
            <a:chExt cx="5457825" cy="4618355"/>
          </a:xfrm>
        </p:grpSpPr>
        <p:sp>
          <p:nvSpPr>
            <p:cNvPr id="4" name="object 4"/>
            <p:cNvSpPr/>
            <p:nvPr/>
          </p:nvSpPr>
          <p:spPr>
            <a:xfrm>
              <a:off x="4118330" y="2938640"/>
              <a:ext cx="5457469" cy="4617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5450" y="7048500"/>
              <a:ext cx="1612900" cy="304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170" y="126675"/>
            <a:ext cx="3966210" cy="629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950" spc="30" dirty="0"/>
              <a:t>Diagnostics</a:t>
            </a:r>
            <a:r>
              <a:rPr sz="3950" spc="10" dirty="0"/>
              <a:t> </a:t>
            </a:r>
            <a:r>
              <a:rPr sz="3950" spc="20" dirty="0"/>
              <a:t>tests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699181" y="546795"/>
            <a:ext cx="8611235" cy="332422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870" marR="30480" indent="-294005" algn="just">
              <a:lnSpc>
                <a:spcPct val="86700"/>
              </a:lnSpc>
              <a:spcBef>
                <a:spcPts val="869"/>
              </a:spcBef>
            </a:pPr>
            <a:r>
              <a:rPr sz="3950" spc="-1340" dirty="0">
                <a:latin typeface="Wingdings"/>
                <a:cs typeface="Wingdings"/>
              </a:rPr>
              <a:t></a:t>
            </a:r>
            <a:r>
              <a:rPr sz="7275" spc="-2010" baseline="-14318" dirty="0">
                <a:latin typeface="RobotoRegular"/>
                <a:cs typeface="RobotoRegular"/>
              </a:rPr>
              <a:t>.</a:t>
            </a:r>
            <a:r>
              <a:rPr sz="7275" spc="322" baseline="-14318" dirty="0">
                <a:latin typeface="RobotoRegular"/>
                <a:cs typeface="RobotoRegular"/>
              </a:rPr>
              <a:t> </a:t>
            </a:r>
            <a:r>
              <a:rPr sz="3950" spc="15" dirty="0">
                <a:latin typeface="RobotoRegular"/>
                <a:cs typeface="RobotoRegular"/>
              </a:rPr>
              <a:t>Urinalysis-pyuria, </a:t>
            </a:r>
            <a:r>
              <a:rPr sz="3950" spc="10" dirty="0">
                <a:latin typeface="RobotoRegular"/>
                <a:cs typeface="RobotoRegular"/>
              </a:rPr>
              <a:t>presence </a:t>
            </a:r>
            <a:r>
              <a:rPr sz="3950" spc="30" dirty="0">
                <a:latin typeface="RobotoRegular"/>
                <a:cs typeface="RobotoRegular"/>
              </a:rPr>
              <a:t>of </a:t>
            </a:r>
            <a:r>
              <a:rPr sz="3950" spc="-10" dirty="0">
                <a:latin typeface="RobotoRegular"/>
                <a:cs typeface="RobotoRegular"/>
              </a:rPr>
              <a:t>RBCs,  </a:t>
            </a:r>
            <a:r>
              <a:rPr sz="3950" spc="10" dirty="0">
                <a:latin typeface="RobotoRegular"/>
                <a:cs typeface="RobotoRegular"/>
              </a:rPr>
              <a:t>Low </a:t>
            </a:r>
            <a:r>
              <a:rPr sz="3950" spc="15" dirty="0">
                <a:latin typeface="RobotoRegular"/>
                <a:cs typeface="RobotoRegular"/>
              </a:rPr>
              <a:t>speciﬁc </a:t>
            </a:r>
            <a:r>
              <a:rPr sz="3950" spc="-40" dirty="0">
                <a:latin typeface="RobotoRegular"/>
                <a:cs typeface="RobotoRegular"/>
              </a:rPr>
              <a:t>gravity, </a:t>
            </a:r>
            <a:r>
              <a:rPr sz="3950" spc="10" dirty="0">
                <a:latin typeface="RobotoRegular"/>
                <a:cs typeface="RobotoRegular"/>
              </a:rPr>
              <a:t>Slightly </a:t>
            </a:r>
            <a:r>
              <a:rPr sz="3950" spc="20" dirty="0">
                <a:latin typeface="RobotoRegular"/>
                <a:cs typeface="RobotoRegular"/>
              </a:rPr>
              <a:t>alkaline,  glycosuria,</a:t>
            </a:r>
            <a:endParaRPr sz="3950">
              <a:latin typeface="RobotoRegular"/>
              <a:cs typeface="RobotoRegular"/>
            </a:endParaRPr>
          </a:p>
          <a:p>
            <a:pPr marL="441325" indent="-377825">
              <a:lnSpc>
                <a:spcPts val="3985"/>
              </a:lnSpc>
              <a:buSzPct val="97468"/>
              <a:buFont typeface="Wingdings"/>
              <a:buChar char=""/>
              <a:tabLst>
                <a:tab pos="441325" algn="l"/>
              </a:tabLst>
            </a:pPr>
            <a:r>
              <a:rPr sz="3950" spc="5" dirty="0">
                <a:latin typeface="RobotoRegular"/>
                <a:cs typeface="RobotoRegular"/>
              </a:rPr>
              <a:t>Culture </a:t>
            </a:r>
            <a:r>
              <a:rPr sz="3950" spc="10" dirty="0">
                <a:latin typeface="RobotoRegular"/>
                <a:cs typeface="RobotoRegular"/>
              </a:rPr>
              <a:t>–presence </a:t>
            </a:r>
            <a:r>
              <a:rPr sz="3950" spc="30" dirty="0">
                <a:latin typeface="RobotoRegular"/>
                <a:cs typeface="RobotoRegular"/>
              </a:rPr>
              <a:t>of </a:t>
            </a:r>
            <a:r>
              <a:rPr sz="3950" spc="20" dirty="0">
                <a:latin typeface="RobotoRegular"/>
                <a:cs typeface="RobotoRegular"/>
              </a:rPr>
              <a:t>the</a:t>
            </a:r>
            <a:r>
              <a:rPr sz="3950" spc="10" dirty="0">
                <a:latin typeface="RobotoRegular"/>
                <a:cs typeface="RobotoRegular"/>
              </a:rPr>
              <a:t> </a:t>
            </a:r>
            <a:r>
              <a:rPr sz="3950" spc="25" dirty="0">
                <a:latin typeface="RobotoRegular"/>
                <a:cs typeface="RobotoRegular"/>
              </a:rPr>
              <a:t>organism</a:t>
            </a:r>
            <a:endParaRPr sz="3950">
              <a:latin typeface="RobotoRegular"/>
              <a:cs typeface="RobotoRegular"/>
            </a:endParaRPr>
          </a:p>
          <a:p>
            <a:pPr marL="356870" marR="946150" indent="-294005">
              <a:lnSpc>
                <a:spcPts val="3860"/>
              </a:lnSpc>
              <a:spcBef>
                <a:spcPts val="310"/>
              </a:spcBef>
              <a:buSzPct val="97222"/>
              <a:buFont typeface="Wingdings"/>
              <a:buChar char=""/>
              <a:tabLst>
                <a:tab pos="413384" algn="l"/>
              </a:tabLst>
            </a:pPr>
            <a:r>
              <a:rPr sz="3600" spc="-5" dirty="0">
                <a:latin typeface="RobotoRegular"/>
                <a:cs typeface="RobotoRegular"/>
              </a:rPr>
              <a:t>Ultrasound </a:t>
            </a:r>
            <a:r>
              <a:rPr sz="3600" spc="20" dirty="0">
                <a:latin typeface="RobotoRegular"/>
                <a:cs typeface="RobotoRegular"/>
              </a:rPr>
              <a:t>or </a:t>
            </a:r>
            <a:r>
              <a:rPr sz="3600" spc="15" dirty="0">
                <a:latin typeface="RobotoRegular"/>
                <a:cs typeface="RobotoRegular"/>
              </a:rPr>
              <a:t>a </a:t>
            </a:r>
            <a:r>
              <a:rPr sz="3600" spc="-5" dirty="0">
                <a:latin typeface="RobotoRegular"/>
                <a:cs typeface="RobotoRegular"/>
              </a:rPr>
              <a:t>CT </a:t>
            </a:r>
            <a:r>
              <a:rPr sz="3600" spc="10" dirty="0">
                <a:latin typeface="RobotoRegular"/>
                <a:cs typeface="RobotoRegular"/>
              </a:rPr>
              <a:t>scan -locate any  </a:t>
            </a:r>
            <a:r>
              <a:rPr sz="3600" spc="20" dirty="0">
                <a:latin typeface="RobotoRegular"/>
                <a:cs typeface="RobotoRegular"/>
              </a:rPr>
              <a:t>obstruction </a:t>
            </a:r>
            <a:r>
              <a:rPr sz="3600" spc="10" dirty="0">
                <a:latin typeface="RobotoRegular"/>
                <a:cs typeface="RobotoRegular"/>
              </a:rPr>
              <a:t>in </a:t>
            </a:r>
            <a:r>
              <a:rPr sz="3600" spc="15" dirty="0">
                <a:latin typeface="RobotoRegular"/>
                <a:cs typeface="RobotoRegular"/>
              </a:rPr>
              <a:t>the </a:t>
            </a:r>
            <a:r>
              <a:rPr sz="3600" dirty="0">
                <a:latin typeface="RobotoRegular"/>
                <a:cs typeface="RobotoRegular"/>
              </a:rPr>
              <a:t>urinary</a:t>
            </a:r>
            <a:r>
              <a:rPr sz="3600" spc="-55" dirty="0">
                <a:latin typeface="RobotoRegular"/>
                <a:cs typeface="RobotoRegular"/>
              </a:rPr>
              <a:t> </a:t>
            </a:r>
            <a:r>
              <a:rPr sz="3600" spc="-10" dirty="0">
                <a:latin typeface="RobotoRegular"/>
                <a:cs typeface="RobotoRegular"/>
              </a:rPr>
              <a:t>tract.</a:t>
            </a:r>
            <a:endParaRPr sz="360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5" y="374326"/>
            <a:ext cx="364172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3352" y="1104464"/>
            <a:ext cx="8874125" cy="540321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474345" indent="-449580">
              <a:lnSpc>
                <a:spcPct val="100000"/>
              </a:lnSpc>
              <a:spcBef>
                <a:spcPts val="1015"/>
              </a:spcBef>
              <a:buSzPct val="97468"/>
              <a:buFont typeface="Wingdings"/>
              <a:buChar char=""/>
              <a:tabLst>
                <a:tab pos="474980" algn="l"/>
              </a:tabLst>
            </a:pPr>
            <a:r>
              <a:rPr sz="3950" spc="15" dirty="0">
                <a:latin typeface="RobotoRegular"/>
                <a:cs typeface="RobotoRegular"/>
              </a:rPr>
              <a:t>Pharmacotherapy</a:t>
            </a:r>
            <a:endParaRPr sz="3950">
              <a:latin typeface="RobotoRegular"/>
              <a:cs typeface="RobotoRegular"/>
            </a:endParaRPr>
          </a:p>
          <a:p>
            <a:pPr marL="276860" marR="490220" indent="-252095">
              <a:lnSpc>
                <a:spcPts val="3310"/>
              </a:lnSpc>
              <a:spcBef>
                <a:spcPts val="1135"/>
              </a:spcBef>
              <a:buChar char="•"/>
              <a:tabLst>
                <a:tab pos="277495" algn="l"/>
              </a:tabLst>
            </a:pPr>
            <a:r>
              <a:rPr sz="3050" spc="30" dirty="0">
                <a:latin typeface="RobotoRegular"/>
                <a:cs typeface="RobotoRegular"/>
              </a:rPr>
              <a:t>If </a:t>
            </a:r>
            <a:r>
              <a:rPr sz="3050" spc="10" dirty="0">
                <a:latin typeface="RobotoRegular"/>
                <a:cs typeface="RobotoRegular"/>
              </a:rPr>
              <a:t>patient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-5" dirty="0">
                <a:latin typeface="RobotoRegular"/>
                <a:cs typeface="RobotoRegular"/>
              </a:rPr>
              <a:t>not dehydrated </a:t>
            </a:r>
            <a:r>
              <a:rPr sz="3050" spc="-10" dirty="0">
                <a:latin typeface="RobotoRegular"/>
                <a:cs typeface="RobotoRegular"/>
              </a:rPr>
              <a:t>and has no </a:t>
            </a:r>
            <a:r>
              <a:rPr sz="3050" spc="5" dirty="0">
                <a:latin typeface="RobotoRegular"/>
                <a:cs typeface="RobotoRegular"/>
              </a:rPr>
              <a:t>signs </a:t>
            </a:r>
            <a:r>
              <a:rPr sz="3050" spc="15" dirty="0">
                <a:latin typeface="RobotoRegular"/>
                <a:cs typeface="RobotoRegular"/>
              </a:rPr>
              <a:t>of  </a:t>
            </a:r>
            <a:r>
              <a:rPr sz="3050" dirty="0">
                <a:latin typeface="RobotoRegular"/>
                <a:cs typeface="RobotoRegular"/>
              </a:rPr>
              <a:t>sepsis, </a:t>
            </a:r>
            <a:r>
              <a:rPr sz="3050" spc="15" dirty="0">
                <a:latin typeface="RobotoRegular"/>
                <a:cs typeface="RobotoRegular"/>
              </a:rPr>
              <a:t>manage </a:t>
            </a:r>
            <a:r>
              <a:rPr sz="3050" dirty="0">
                <a:latin typeface="RobotoRegular"/>
                <a:cs typeface="RobotoRegular"/>
              </a:rPr>
              <a:t>as </a:t>
            </a:r>
            <a:r>
              <a:rPr sz="3050" spc="5" dirty="0">
                <a:latin typeface="RobotoRegular"/>
                <a:cs typeface="RobotoRegular"/>
              </a:rPr>
              <a:t>an</a:t>
            </a:r>
            <a:r>
              <a:rPr sz="3050" spc="10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outpatient.</a:t>
            </a:r>
            <a:endParaRPr sz="3050">
              <a:latin typeface="RobotoRegular"/>
              <a:cs typeface="RobotoRegular"/>
            </a:endParaRPr>
          </a:p>
          <a:p>
            <a:pPr marL="276860" marR="55244" indent="-252095">
              <a:lnSpc>
                <a:spcPts val="3310"/>
              </a:lnSpc>
              <a:spcBef>
                <a:spcPts val="1095"/>
              </a:spcBef>
              <a:buChar char="•"/>
              <a:tabLst>
                <a:tab pos="277495" algn="l"/>
              </a:tabLst>
            </a:pPr>
            <a:r>
              <a:rPr sz="3050" dirty="0">
                <a:latin typeface="RobotoRegular"/>
                <a:cs typeface="RobotoRegular"/>
              </a:rPr>
              <a:t>Pregnant </a:t>
            </a:r>
            <a:r>
              <a:rPr sz="3050" spc="35" dirty="0">
                <a:latin typeface="RobotoRegular"/>
                <a:cs typeface="RobotoRegular"/>
              </a:rPr>
              <a:t>women </a:t>
            </a:r>
            <a:r>
              <a:rPr sz="3050" spc="25" dirty="0">
                <a:latin typeface="RobotoRegular"/>
                <a:cs typeface="RobotoRegular"/>
              </a:rPr>
              <a:t>may </a:t>
            </a:r>
            <a:r>
              <a:rPr sz="3050" spc="35" dirty="0">
                <a:latin typeface="RobotoRegular"/>
                <a:cs typeface="RobotoRegular"/>
              </a:rPr>
              <a:t>be </a:t>
            </a:r>
            <a:r>
              <a:rPr sz="3050" spc="10" dirty="0">
                <a:latin typeface="RobotoRegular"/>
                <a:cs typeface="RobotoRegular"/>
              </a:rPr>
              <a:t>hospitalized </a:t>
            </a: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spc="30" dirty="0">
                <a:latin typeface="RobotoRegular"/>
                <a:cs typeface="RobotoRegular"/>
              </a:rPr>
              <a:t>2-3  </a:t>
            </a:r>
            <a:r>
              <a:rPr sz="3050" spc="5" dirty="0">
                <a:latin typeface="RobotoRegular"/>
                <a:cs typeface="RobotoRegular"/>
              </a:rPr>
              <a:t>days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5" dirty="0">
                <a:latin typeface="RobotoRegular"/>
                <a:cs typeface="RobotoRegular"/>
              </a:rPr>
              <a:t>parenteral </a:t>
            </a:r>
            <a:r>
              <a:rPr sz="3050" spc="10" dirty="0">
                <a:latin typeface="RobotoRegular"/>
                <a:cs typeface="RobotoRegular"/>
              </a:rPr>
              <a:t>antibiotic </a:t>
            </a:r>
            <a:r>
              <a:rPr sz="3050" spc="-15" dirty="0">
                <a:latin typeface="RobotoRegular"/>
                <a:cs typeface="RobotoRegular"/>
              </a:rPr>
              <a:t>therapy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10" dirty="0">
                <a:latin typeface="RobotoRegular"/>
                <a:cs typeface="RobotoRegular"/>
              </a:rPr>
              <a:t>changed 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35" dirty="0">
                <a:latin typeface="RobotoRegular"/>
                <a:cs typeface="RobotoRegular"/>
              </a:rPr>
              <a:t>oral </a:t>
            </a:r>
            <a:r>
              <a:rPr sz="3050" spc="10" dirty="0">
                <a:latin typeface="RobotoRegular"/>
                <a:cs typeface="RobotoRegular"/>
              </a:rPr>
              <a:t>once </a:t>
            </a:r>
            <a:r>
              <a:rPr sz="3050" spc="-5" dirty="0">
                <a:latin typeface="RobotoRegular"/>
                <a:cs typeface="RobotoRegular"/>
              </a:rPr>
              <a:t>there </a:t>
            </a:r>
            <a:r>
              <a:rPr sz="3050" spc="20" dirty="0">
                <a:latin typeface="RobotoRegular"/>
                <a:cs typeface="RobotoRegular"/>
              </a:rPr>
              <a:t>is</a:t>
            </a:r>
            <a:r>
              <a:rPr sz="3050" spc="90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improvement.</a:t>
            </a:r>
            <a:endParaRPr sz="3050">
              <a:latin typeface="RobotoRegular"/>
              <a:cs typeface="RobotoRegular"/>
            </a:endParaRPr>
          </a:p>
          <a:p>
            <a:pPr marL="276860" marR="17780" indent="-252095">
              <a:lnSpc>
                <a:spcPct val="92600"/>
              </a:lnSpc>
              <a:spcBef>
                <a:spcPts val="955"/>
              </a:spcBef>
              <a:buChar char="•"/>
              <a:tabLst>
                <a:tab pos="277495" algn="l"/>
              </a:tabLst>
            </a:pPr>
            <a:r>
              <a:rPr sz="3050" spc="35" dirty="0">
                <a:latin typeface="RobotoRegular"/>
                <a:cs typeface="RobotoRegular"/>
              </a:rPr>
              <a:t>In </a:t>
            </a:r>
            <a:r>
              <a:rPr sz="3050" dirty="0">
                <a:latin typeface="RobotoRegular"/>
                <a:cs typeface="RobotoRegular"/>
              </a:rPr>
              <a:t>out </a:t>
            </a:r>
            <a:r>
              <a:rPr sz="3050" spc="5" dirty="0">
                <a:latin typeface="RobotoRegular"/>
                <a:cs typeface="RobotoRegular"/>
              </a:rPr>
              <a:t>patient, </a:t>
            </a:r>
            <a:r>
              <a:rPr sz="3050" spc="15" dirty="0">
                <a:latin typeface="RobotoRegular"/>
                <a:cs typeface="RobotoRegular"/>
              </a:rPr>
              <a:t>antibiotics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35" dirty="0">
                <a:latin typeface="RobotoRegular"/>
                <a:cs typeface="RobotoRegular"/>
              </a:rPr>
              <a:t>given </a:t>
            </a: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spc="10" dirty="0">
                <a:latin typeface="RobotoRegular"/>
                <a:cs typeface="RobotoRegular"/>
              </a:rPr>
              <a:t>two</a:t>
            </a:r>
            <a:r>
              <a:rPr sz="3050" spc="-13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weeks,  </a:t>
            </a:r>
            <a:r>
              <a:rPr sz="3050" spc="15" dirty="0">
                <a:latin typeface="RobotoRegular"/>
                <a:cs typeface="RobotoRegular"/>
              </a:rPr>
              <a:t>mostly </a:t>
            </a:r>
            <a:r>
              <a:rPr sz="3050" spc="5" dirty="0">
                <a:latin typeface="RobotoRegular"/>
                <a:cs typeface="RobotoRegular"/>
              </a:rPr>
              <a:t>quinolones </a:t>
            </a:r>
            <a:r>
              <a:rPr sz="3050" spc="15" dirty="0">
                <a:latin typeface="RobotoRegular"/>
                <a:cs typeface="RobotoRegular"/>
              </a:rPr>
              <a:t>e.g. </a:t>
            </a:r>
            <a:r>
              <a:rPr sz="3050" spc="20" dirty="0">
                <a:latin typeface="RobotoRegular"/>
                <a:cs typeface="RobotoRegular"/>
              </a:rPr>
              <a:t>ciproﬂoxacin </a:t>
            </a:r>
            <a:r>
              <a:rPr sz="3050" spc="45" dirty="0">
                <a:latin typeface="RobotoRegular"/>
                <a:cs typeface="RobotoRegular"/>
              </a:rPr>
              <a:t>100-500mg  </a:t>
            </a:r>
            <a:r>
              <a:rPr sz="3050" spc="-50" dirty="0">
                <a:latin typeface="RobotoRegular"/>
                <a:cs typeface="RobotoRegular"/>
              </a:rPr>
              <a:t>BD, </a:t>
            </a:r>
            <a:r>
              <a:rPr sz="3050" spc="-15" dirty="0">
                <a:latin typeface="RobotoRegular"/>
                <a:cs typeface="RobotoRegular"/>
              </a:rPr>
              <a:t>nitrofurantoin </a:t>
            </a:r>
            <a:r>
              <a:rPr sz="3050" spc="45" dirty="0">
                <a:latin typeface="RobotoRegular"/>
                <a:cs typeface="RobotoRegular"/>
              </a:rPr>
              <a:t>50-100mg </a:t>
            </a:r>
            <a:r>
              <a:rPr sz="3050" spc="5" dirty="0">
                <a:latin typeface="RobotoRegular"/>
                <a:cs typeface="RobotoRegular"/>
              </a:rPr>
              <a:t>QID, </a:t>
            </a:r>
            <a:r>
              <a:rPr sz="3050" spc="20" dirty="0">
                <a:latin typeface="RobotoRegular"/>
                <a:cs typeface="RobotoRegular"/>
              </a:rPr>
              <a:t>3 </a:t>
            </a:r>
            <a:r>
              <a:rPr sz="3600" spc="-30" baseline="25462" dirty="0">
                <a:latin typeface="RobotoRegular"/>
                <a:cs typeface="RobotoRegular"/>
              </a:rPr>
              <a:t>rd </a:t>
            </a:r>
            <a:r>
              <a:rPr sz="3050" spc="-5" dirty="0">
                <a:latin typeface="RobotoRegular"/>
                <a:cs typeface="RobotoRegular"/>
              </a:rPr>
              <a:t>generation  </a:t>
            </a:r>
            <a:r>
              <a:rPr sz="3050" spc="10" dirty="0">
                <a:latin typeface="RobotoRegular"/>
                <a:cs typeface="RobotoRegular"/>
              </a:rPr>
              <a:t>cephalosporins </a:t>
            </a:r>
            <a:r>
              <a:rPr sz="3050" spc="15" dirty="0">
                <a:latin typeface="RobotoRegular"/>
                <a:cs typeface="RobotoRegular"/>
              </a:rPr>
              <a:t>e.g. </a:t>
            </a:r>
            <a:r>
              <a:rPr sz="3050" spc="10" dirty="0">
                <a:latin typeface="RobotoRegular"/>
                <a:cs typeface="RobotoRegular"/>
              </a:rPr>
              <a:t>ceftriaxone </a:t>
            </a:r>
            <a:r>
              <a:rPr sz="3050" spc="15" dirty="0">
                <a:latin typeface="RobotoRegular"/>
                <a:cs typeface="RobotoRegular"/>
              </a:rPr>
              <a:t>or </a:t>
            </a:r>
            <a:r>
              <a:rPr sz="3050" spc="20" dirty="0">
                <a:latin typeface="RobotoRegular"/>
                <a:cs typeface="RobotoRegular"/>
              </a:rPr>
              <a:t>penicillins </a:t>
            </a:r>
            <a:r>
              <a:rPr sz="3050" spc="15" dirty="0">
                <a:latin typeface="RobotoRegular"/>
                <a:cs typeface="RobotoRegular"/>
              </a:rPr>
              <a:t>e.g.  </a:t>
            </a:r>
            <a:r>
              <a:rPr sz="3050" spc="25" dirty="0">
                <a:latin typeface="RobotoRegular"/>
                <a:cs typeface="RobotoRegular"/>
              </a:rPr>
              <a:t>ampicillin.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5" y="703175"/>
            <a:ext cx="1879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3780" y="563225"/>
            <a:ext cx="281305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spc="25" dirty="0">
                <a:latin typeface="Wingdings"/>
                <a:cs typeface="Wingdings"/>
              </a:rPr>
              <a:t></a:t>
            </a:r>
            <a:endParaRPr sz="25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3780" y="2428125"/>
            <a:ext cx="281305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spc="25" dirty="0">
                <a:latin typeface="Wingdings"/>
                <a:cs typeface="Wingdings"/>
              </a:rPr>
              <a:t></a:t>
            </a:r>
            <a:endParaRPr sz="25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034" y="3970648"/>
            <a:ext cx="4140200" cy="285686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22250" indent="-210185">
              <a:lnSpc>
                <a:spcPct val="100000"/>
              </a:lnSpc>
              <a:spcBef>
                <a:spcPts val="550"/>
              </a:spcBef>
              <a:buSzPct val="101886"/>
              <a:buChar char="•"/>
              <a:tabLst>
                <a:tab pos="222885" algn="l"/>
              </a:tabLst>
            </a:pPr>
            <a:r>
              <a:rPr sz="2650" spc="10" dirty="0">
                <a:latin typeface="RobotoRegular"/>
                <a:cs typeface="RobotoRegular"/>
              </a:rPr>
              <a:t>Conditions of </a:t>
            </a:r>
            <a:r>
              <a:rPr sz="2650" spc="-10" dirty="0">
                <a:latin typeface="RobotoRegular"/>
                <a:cs typeface="RobotoRegular"/>
              </a:rPr>
              <a:t>the</a:t>
            </a:r>
            <a:r>
              <a:rPr sz="2650" spc="-95" dirty="0">
                <a:latin typeface="RobotoRegular"/>
                <a:cs typeface="RobotoRegular"/>
              </a:rPr>
              <a:t> </a:t>
            </a:r>
            <a:r>
              <a:rPr sz="2650" spc="-10" dirty="0">
                <a:latin typeface="RobotoRegular"/>
                <a:cs typeface="RobotoRegular"/>
              </a:rPr>
              <a:t>urethra:</a:t>
            </a:r>
            <a:endParaRPr sz="2650">
              <a:latin typeface="RobotoRegular"/>
              <a:cs typeface="RobotoRegular"/>
            </a:endParaRPr>
          </a:p>
          <a:p>
            <a:pPr marL="222250" indent="-210185">
              <a:lnSpc>
                <a:spcPct val="100000"/>
              </a:lnSpc>
              <a:spcBef>
                <a:spcPts val="550"/>
              </a:spcBef>
              <a:buSzPct val="101886"/>
              <a:buChar char="•"/>
              <a:tabLst>
                <a:tab pos="222885" algn="l"/>
              </a:tabLst>
            </a:pPr>
            <a:r>
              <a:rPr sz="2650" spc="-15" dirty="0">
                <a:latin typeface="RobotoRegular"/>
                <a:cs typeface="RobotoRegular"/>
              </a:rPr>
              <a:t>Hypospadias</a:t>
            </a:r>
            <a:endParaRPr sz="2650">
              <a:latin typeface="RobotoRegular"/>
              <a:cs typeface="RobotoRegular"/>
            </a:endParaRPr>
          </a:p>
          <a:p>
            <a:pPr marL="222250" indent="-210185">
              <a:lnSpc>
                <a:spcPct val="100000"/>
              </a:lnSpc>
              <a:spcBef>
                <a:spcPts val="550"/>
              </a:spcBef>
              <a:buSzPct val="101886"/>
              <a:buChar char="•"/>
              <a:tabLst>
                <a:tab pos="222885" algn="l"/>
              </a:tabLst>
            </a:pPr>
            <a:r>
              <a:rPr sz="2650" spc="-10" dirty="0">
                <a:latin typeface="RobotoRegular"/>
                <a:cs typeface="RobotoRegular"/>
              </a:rPr>
              <a:t>Epispadias</a:t>
            </a:r>
            <a:endParaRPr sz="2650">
              <a:latin typeface="RobotoRegular"/>
              <a:cs typeface="RobotoRegular"/>
            </a:endParaRPr>
          </a:p>
          <a:p>
            <a:pPr marL="222250" indent="-210185">
              <a:lnSpc>
                <a:spcPct val="100000"/>
              </a:lnSpc>
              <a:spcBef>
                <a:spcPts val="550"/>
              </a:spcBef>
              <a:buSzPct val="101886"/>
              <a:buChar char="•"/>
              <a:tabLst>
                <a:tab pos="222885" algn="l"/>
              </a:tabLst>
            </a:pPr>
            <a:r>
              <a:rPr sz="2650" spc="5" dirty="0">
                <a:latin typeface="RobotoRegular"/>
                <a:cs typeface="RobotoRegular"/>
              </a:rPr>
              <a:t>Urethritis</a:t>
            </a:r>
            <a:endParaRPr sz="2650">
              <a:latin typeface="RobotoRegular"/>
              <a:cs typeface="RobotoRegular"/>
            </a:endParaRPr>
          </a:p>
          <a:p>
            <a:pPr marL="222250" indent="-210185">
              <a:lnSpc>
                <a:spcPct val="100000"/>
              </a:lnSpc>
              <a:spcBef>
                <a:spcPts val="545"/>
              </a:spcBef>
              <a:buSzPct val="101886"/>
              <a:buChar char="•"/>
              <a:tabLst>
                <a:tab pos="222885" algn="l"/>
              </a:tabLst>
            </a:pPr>
            <a:r>
              <a:rPr sz="2650" dirty="0">
                <a:latin typeface="RobotoRegular"/>
                <a:cs typeface="RobotoRegular"/>
              </a:rPr>
              <a:t>Urethral</a:t>
            </a:r>
            <a:r>
              <a:rPr sz="2650" spc="15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stricture</a:t>
            </a:r>
            <a:endParaRPr sz="2650">
              <a:latin typeface="RobotoRegular"/>
              <a:cs typeface="RobotoRegular"/>
            </a:endParaRPr>
          </a:p>
          <a:p>
            <a:pPr marL="222250" indent="-210185">
              <a:lnSpc>
                <a:spcPct val="100000"/>
              </a:lnSpc>
              <a:spcBef>
                <a:spcPts val="550"/>
              </a:spcBef>
              <a:buSzPct val="101886"/>
              <a:buChar char="•"/>
              <a:tabLst>
                <a:tab pos="222885" algn="l"/>
              </a:tabLst>
            </a:pPr>
            <a:r>
              <a:rPr sz="2650" spc="10" dirty="0">
                <a:latin typeface="RobotoRegular"/>
                <a:cs typeface="RobotoRegular"/>
              </a:rPr>
              <a:t>Conditions of </a:t>
            </a:r>
            <a:r>
              <a:rPr sz="2650" spc="-10" dirty="0">
                <a:latin typeface="RobotoRegular"/>
                <a:cs typeface="RobotoRegular"/>
              </a:rPr>
              <a:t>the</a:t>
            </a:r>
            <a:r>
              <a:rPr sz="2650" spc="-105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scrotum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9559" y="573908"/>
            <a:ext cx="5005705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spc="35" dirty="0">
                <a:latin typeface="RobotoRegular"/>
                <a:cs typeface="RobotoRegular"/>
              </a:rPr>
              <a:t>Male </a:t>
            </a:r>
            <a:r>
              <a:rPr sz="2500" spc="25" dirty="0">
                <a:latin typeface="RobotoRegular"/>
                <a:cs typeface="RobotoRegular"/>
              </a:rPr>
              <a:t>reproductive </a:t>
            </a:r>
            <a:r>
              <a:rPr sz="2500" spc="35" dirty="0">
                <a:latin typeface="RobotoRegular"/>
                <a:cs typeface="RobotoRegular"/>
              </a:rPr>
              <a:t>tract</a:t>
            </a:r>
            <a:r>
              <a:rPr sz="2500" spc="30" dirty="0">
                <a:latin typeface="RobotoRegular"/>
                <a:cs typeface="RobotoRegular"/>
              </a:rPr>
              <a:t> conditions</a:t>
            </a:r>
            <a:endParaRPr sz="2500">
              <a:latin typeface="RobotoRegular"/>
              <a:cs typeface="Roboto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7550" y="971646"/>
            <a:ext cx="7750175" cy="148145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488315" marR="1009650" indent="-476250">
              <a:lnSpc>
                <a:spcPts val="2640"/>
              </a:lnSpc>
              <a:spcBef>
                <a:spcPts val="520"/>
              </a:spcBef>
              <a:buClr>
                <a:srgbClr val="178669"/>
              </a:buClr>
              <a:buChar char="•"/>
              <a:tabLst>
                <a:tab pos="488315" algn="l"/>
                <a:tab pos="488950" algn="l"/>
              </a:tabLst>
            </a:pPr>
            <a:r>
              <a:rPr sz="2500" spc="20" dirty="0">
                <a:latin typeface="RobotoRegular"/>
                <a:cs typeface="RobotoRegular"/>
              </a:rPr>
              <a:t>Infections </a:t>
            </a:r>
            <a:r>
              <a:rPr sz="2500" spc="5" dirty="0">
                <a:latin typeface="RobotoRegular"/>
                <a:cs typeface="RobotoRegular"/>
              </a:rPr>
              <a:t>of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35" dirty="0">
                <a:latin typeface="RobotoRegular"/>
                <a:cs typeface="RobotoRegular"/>
              </a:rPr>
              <a:t>male </a:t>
            </a:r>
            <a:r>
              <a:rPr sz="2500" spc="25" dirty="0">
                <a:latin typeface="RobotoRegular"/>
                <a:cs typeface="RobotoRegular"/>
              </a:rPr>
              <a:t>reproductive </a:t>
            </a:r>
            <a:r>
              <a:rPr sz="2500" spc="35" dirty="0">
                <a:latin typeface="RobotoRegular"/>
                <a:cs typeface="RobotoRegular"/>
              </a:rPr>
              <a:t>tract </a:t>
            </a:r>
            <a:r>
              <a:rPr sz="2500" spc="20" dirty="0">
                <a:latin typeface="RobotoRegular"/>
                <a:cs typeface="RobotoRegular"/>
              </a:rPr>
              <a:t>i.e  </a:t>
            </a:r>
            <a:r>
              <a:rPr sz="2500" spc="30" dirty="0">
                <a:latin typeface="RobotoRegular"/>
                <a:cs typeface="RobotoRegular"/>
              </a:rPr>
              <a:t>epidydimitis, orchitis,</a:t>
            </a:r>
            <a:r>
              <a:rPr sz="2500" spc="145" dirty="0">
                <a:latin typeface="RobotoRegular"/>
                <a:cs typeface="RobotoRegular"/>
              </a:rPr>
              <a:t> </a:t>
            </a:r>
            <a:r>
              <a:rPr sz="2500" spc="40" dirty="0">
                <a:latin typeface="RobotoRegular"/>
                <a:cs typeface="RobotoRegular"/>
              </a:rPr>
              <a:t>prostatitis</a:t>
            </a:r>
            <a:endParaRPr sz="2500">
              <a:latin typeface="RobotoRegular"/>
              <a:cs typeface="RobotoRegular"/>
            </a:endParaRPr>
          </a:p>
          <a:p>
            <a:pPr marL="488315" marR="5080" indent="-476250">
              <a:lnSpc>
                <a:spcPts val="2640"/>
              </a:lnSpc>
              <a:spcBef>
                <a:spcPts val="495"/>
              </a:spcBef>
              <a:buClr>
                <a:srgbClr val="178669"/>
              </a:buClr>
              <a:buChar char="•"/>
              <a:tabLst>
                <a:tab pos="488315" algn="l"/>
                <a:tab pos="488950" algn="l"/>
              </a:tabLst>
            </a:pPr>
            <a:r>
              <a:rPr sz="2500" spc="10" dirty="0">
                <a:latin typeface="RobotoRegular"/>
                <a:cs typeface="RobotoRegular"/>
              </a:rPr>
              <a:t>Tumors </a:t>
            </a:r>
            <a:r>
              <a:rPr sz="2500" spc="20" dirty="0">
                <a:latin typeface="RobotoRegular"/>
                <a:cs typeface="RobotoRegular"/>
              </a:rPr>
              <a:t>i.e </a:t>
            </a:r>
            <a:r>
              <a:rPr sz="2500" spc="25" dirty="0">
                <a:latin typeface="RobotoRegular"/>
                <a:cs typeface="RobotoRegular"/>
              </a:rPr>
              <a:t>benign </a:t>
            </a:r>
            <a:r>
              <a:rPr sz="2500" spc="35" dirty="0">
                <a:latin typeface="RobotoRegular"/>
                <a:cs typeface="RobotoRegular"/>
              </a:rPr>
              <a:t>prostatic hyperplasia, </a:t>
            </a:r>
            <a:r>
              <a:rPr sz="2500" spc="25" dirty="0">
                <a:latin typeface="RobotoRegular"/>
                <a:cs typeface="RobotoRegular"/>
              </a:rPr>
              <a:t>cancer </a:t>
            </a:r>
            <a:r>
              <a:rPr sz="2500" spc="5" dirty="0">
                <a:latin typeface="RobotoRegular"/>
                <a:cs typeface="RobotoRegular"/>
              </a:rPr>
              <a:t>of  </a:t>
            </a:r>
            <a:r>
              <a:rPr sz="2500" spc="45" dirty="0">
                <a:latin typeface="RobotoRegular"/>
                <a:cs typeface="RobotoRegular"/>
              </a:rPr>
              <a:t>the </a:t>
            </a:r>
            <a:r>
              <a:rPr sz="2500" spc="30" dirty="0">
                <a:latin typeface="RobotoRegular"/>
                <a:cs typeface="RobotoRegular"/>
              </a:rPr>
              <a:t>prostate, </a:t>
            </a:r>
            <a:r>
              <a:rPr sz="2500" spc="35" dirty="0">
                <a:latin typeface="RobotoRegular"/>
                <a:cs typeface="RobotoRegular"/>
              </a:rPr>
              <a:t>testicular</a:t>
            </a:r>
            <a:r>
              <a:rPr sz="2500" spc="90" dirty="0">
                <a:latin typeface="RobotoRegular"/>
                <a:cs typeface="RobotoRegular"/>
              </a:rPr>
              <a:t> </a:t>
            </a:r>
            <a:r>
              <a:rPr sz="2500" spc="10" dirty="0">
                <a:latin typeface="RobotoRegular"/>
                <a:cs typeface="RobotoRegular"/>
              </a:rPr>
              <a:t>cancer.</a:t>
            </a:r>
            <a:endParaRPr sz="2500">
              <a:latin typeface="RobotoRegular"/>
              <a:cs typeface="Roboto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31569" y="2438810"/>
            <a:ext cx="7393940" cy="11455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35"/>
              </a:spcBef>
            </a:pPr>
            <a:r>
              <a:rPr sz="2500" spc="30" dirty="0">
                <a:latin typeface="RobotoRegular"/>
                <a:cs typeface="RobotoRegular"/>
              </a:rPr>
              <a:t>Other </a:t>
            </a:r>
            <a:r>
              <a:rPr sz="2500" spc="35" dirty="0">
                <a:latin typeface="RobotoRegular"/>
                <a:cs typeface="RobotoRegular"/>
              </a:rPr>
              <a:t>male </a:t>
            </a:r>
            <a:r>
              <a:rPr sz="2500" spc="25" dirty="0">
                <a:latin typeface="RobotoRegular"/>
                <a:cs typeface="RobotoRegular"/>
              </a:rPr>
              <a:t>reproductive </a:t>
            </a:r>
            <a:r>
              <a:rPr sz="2500" spc="30" dirty="0">
                <a:latin typeface="RobotoRegular"/>
                <a:cs typeface="RobotoRegular"/>
              </a:rPr>
              <a:t>conditions</a:t>
            </a:r>
            <a:r>
              <a:rPr sz="2500" spc="55" dirty="0">
                <a:latin typeface="RobotoRegular"/>
                <a:cs typeface="RobotoRegular"/>
              </a:rPr>
              <a:t> </a:t>
            </a:r>
            <a:r>
              <a:rPr sz="2500" spc="20" dirty="0">
                <a:latin typeface="RobotoRegular"/>
                <a:cs typeface="RobotoRegular"/>
              </a:rPr>
              <a:t>i.e</a:t>
            </a:r>
            <a:endParaRPr sz="2500">
              <a:latin typeface="RobotoRegular"/>
              <a:cs typeface="RobotoRegular"/>
            </a:endParaRPr>
          </a:p>
          <a:p>
            <a:pPr marL="488315" marR="5080" indent="-476250">
              <a:lnSpc>
                <a:spcPts val="2640"/>
              </a:lnSpc>
              <a:spcBef>
                <a:spcPts val="520"/>
              </a:spcBef>
              <a:buClr>
                <a:srgbClr val="178669"/>
              </a:buClr>
              <a:buChar char="•"/>
              <a:tabLst>
                <a:tab pos="488315" algn="l"/>
                <a:tab pos="488950" algn="l"/>
              </a:tabLst>
            </a:pPr>
            <a:r>
              <a:rPr sz="2500" spc="30" dirty="0">
                <a:latin typeface="RobotoRegular"/>
                <a:cs typeface="RobotoRegular"/>
              </a:rPr>
              <a:t>Phimosis, priapism, </a:t>
            </a:r>
            <a:r>
              <a:rPr sz="2500" spc="35" dirty="0">
                <a:latin typeface="RobotoRegular"/>
                <a:cs typeface="RobotoRegular"/>
              </a:rPr>
              <a:t>testicular </a:t>
            </a:r>
            <a:r>
              <a:rPr sz="2500" spc="30" dirty="0">
                <a:latin typeface="RobotoRegular"/>
                <a:cs typeface="RobotoRegular"/>
              </a:rPr>
              <a:t>torsion, </a:t>
            </a:r>
            <a:r>
              <a:rPr sz="2500" spc="45" dirty="0">
                <a:latin typeface="RobotoRegular"/>
                <a:cs typeface="RobotoRegular"/>
              </a:rPr>
              <a:t>balanitis,  </a:t>
            </a:r>
            <a:r>
              <a:rPr sz="2500" spc="20" dirty="0">
                <a:latin typeface="RobotoRegular"/>
                <a:cs typeface="RobotoRegular"/>
              </a:rPr>
              <a:t>varicocele,</a:t>
            </a:r>
            <a:r>
              <a:rPr sz="2500" spc="85" dirty="0">
                <a:latin typeface="RobotoRegular"/>
                <a:cs typeface="RobotoRegular"/>
              </a:rPr>
              <a:t> </a:t>
            </a:r>
            <a:r>
              <a:rPr sz="2500" spc="20" dirty="0">
                <a:latin typeface="RobotoRegular"/>
                <a:cs typeface="RobotoRegular"/>
              </a:rPr>
              <a:t>hydrocele</a:t>
            </a:r>
            <a:endParaRPr sz="2500">
              <a:latin typeface="RobotoRegular"/>
              <a:cs typeface="RobotoRegular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652" y="512337"/>
            <a:ext cx="849312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6695" indent="-189230">
              <a:lnSpc>
                <a:spcPct val="100000"/>
              </a:lnSpc>
              <a:spcBef>
                <a:spcPts val="95"/>
              </a:spcBef>
              <a:buSzPct val="62886"/>
              <a:buChar char="•"/>
              <a:tabLst>
                <a:tab pos="227329" algn="l"/>
              </a:tabLst>
            </a:pPr>
            <a:r>
              <a:rPr sz="7275" spc="-577" baseline="-17182" dirty="0">
                <a:latin typeface="RobotoRegular"/>
                <a:cs typeface="RobotoRegular"/>
              </a:rPr>
              <a:t>.</a:t>
            </a:r>
            <a:r>
              <a:rPr sz="3050" spc="-385" dirty="0">
                <a:latin typeface="RobotoRegular"/>
                <a:cs typeface="RobotoRegular"/>
              </a:rPr>
              <a:t>A </a:t>
            </a:r>
            <a:r>
              <a:rPr sz="3050" spc="25" dirty="0">
                <a:latin typeface="RobotoRegular"/>
                <a:cs typeface="RobotoRegular"/>
              </a:rPr>
              <a:t>follow </a:t>
            </a:r>
            <a:r>
              <a:rPr sz="3050" spc="-5" dirty="0">
                <a:latin typeface="RobotoRegular"/>
                <a:cs typeface="RobotoRegular"/>
              </a:rPr>
              <a:t>up </a:t>
            </a:r>
            <a:r>
              <a:rPr sz="3050" spc="-15" dirty="0">
                <a:latin typeface="RobotoRegular"/>
                <a:cs typeface="RobotoRegular"/>
              </a:rPr>
              <a:t>urine </a:t>
            </a:r>
            <a:r>
              <a:rPr sz="3050" spc="-5" dirty="0">
                <a:latin typeface="RobotoRegular"/>
                <a:cs typeface="RobotoRegular"/>
              </a:rPr>
              <a:t>culture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10" dirty="0">
                <a:latin typeface="RobotoRegular"/>
                <a:cs typeface="RobotoRegular"/>
              </a:rPr>
              <a:t>obtained two</a:t>
            </a:r>
            <a:r>
              <a:rPr sz="3050" spc="114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weeks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052" y="1066483"/>
            <a:ext cx="8133080" cy="170497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840"/>
              </a:spcBef>
            </a:pPr>
            <a:r>
              <a:rPr sz="3050" spc="10" dirty="0">
                <a:latin typeface="RobotoRegular"/>
                <a:cs typeface="RobotoRegular"/>
              </a:rPr>
              <a:t>after </a:t>
            </a:r>
            <a:r>
              <a:rPr sz="3050" spc="30" dirty="0">
                <a:latin typeface="RobotoRegular"/>
                <a:cs typeface="RobotoRegular"/>
              </a:rPr>
              <a:t>completion </a:t>
            </a:r>
            <a:r>
              <a:rPr sz="3050" spc="15" dirty="0">
                <a:latin typeface="RobotoRegular"/>
                <a:cs typeface="RobotoRegular"/>
              </a:rPr>
              <a:t>of</a:t>
            </a:r>
            <a:r>
              <a:rPr sz="3050" spc="-7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antibiotics.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264795" algn="l"/>
              </a:tabLst>
            </a:pPr>
            <a:r>
              <a:rPr sz="3050" spc="30" dirty="0">
                <a:latin typeface="RobotoRegular"/>
                <a:cs typeface="RobotoRegular"/>
              </a:rPr>
              <a:t>Give </a:t>
            </a:r>
            <a:r>
              <a:rPr sz="3050" spc="15" dirty="0">
                <a:latin typeface="RobotoRegular"/>
                <a:cs typeface="RobotoRegular"/>
              </a:rPr>
              <a:t>plenty of ﬂuids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20" dirty="0">
                <a:latin typeface="RobotoRegular"/>
                <a:cs typeface="RobotoRegular"/>
              </a:rPr>
              <a:t>‘ﬂush’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20" dirty="0">
                <a:latin typeface="RobotoRegular"/>
                <a:cs typeface="RobotoRegular"/>
              </a:rPr>
              <a:t>urinary</a:t>
            </a:r>
            <a:r>
              <a:rPr sz="3050" spc="40" dirty="0">
                <a:latin typeface="RobotoRegular"/>
                <a:cs typeface="RobotoRegular"/>
              </a:rPr>
              <a:t> </a:t>
            </a:r>
            <a:r>
              <a:rPr sz="3050" spc="-20" dirty="0">
                <a:latin typeface="RobotoRegular"/>
                <a:cs typeface="RobotoRegular"/>
              </a:rPr>
              <a:t>tract.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50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Analgesics </a:t>
            </a: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spc="5" dirty="0">
                <a:latin typeface="RobotoRegular"/>
                <a:cs typeface="RobotoRegular"/>
              </a:rPr>
              <a:t>pain. Paracetamol </a:t>
            </a:r>
            <a:r>
              <a:rPr sz="3050" spc="20" dirty="0">
                <a:latin typeface="RobotoRegular"/>
                <a:cs typeface="RobotoRegular"/>
              </a:rPr>
              <a:t>1 </a:t>
            </a:r>
            <a:r>
              <a:rPr sz="3050" spc="40" dirty="0">
                <a:latin typeface="RobotoRegular"/>
                <a:cs typeface="RobotoRegular"/>
              </a:rPr>
              <a:t>gm</a:t>
            </a:r>
            <a:r>
              <a:rPr sz="3050" spc="-3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tds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5" y="703175"/>
            <a:ext cx="595058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Nursing</a:t>
            </a:r>
            <a:r>
              <a:rPr spc="10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4965" y="1992151"/>
            <a:ext cx="8526780" cy="470090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5080" indent="-252095">
              <a:lnSpc>
                <a:spcPts val="3310"/>
              </a:lnSpc>
              <a:spcBef>
                <a:spcPts val="535"/>
              </a:spcBef>
              <a:buChar char="•"/>
              <a:tabLst>
                <a:tab pos="264795" algn="l"/>
              </a:tabLst>
            </a:pPr>
            <a:r>
              <a:rPr sz="3050" spc="-5" dirty="0">
                <a:latin typeface="RobotoRegular"/>
                <a:cs typeface="RobotoRegular"/>
              </a:rPr>
              <a:t>Assessment: </a:t>
            </a:r>
            <a:r>
              <a:rPr sz="3050" spc="-15" dirty="0">
                <a:latin typeface="RobotoRegular"/>
                <a:cs typeface="RobotoRegular"/>
              </a:rPr>
              <a:t>hydration </a:t>
            </a:r>
            <a:r>
              <a:rPr sz="3050" spc="-20" dirty="0">
                <a:latin typeface="RobotoRegular"/>
                <a:cs typeface="RobotoRegular"/>
              </a:rPr>
              <a:t>status, </a:t>
            </a:r>
            <a:r>
              <a:rPr sz="3050" spc="-10" dirty="0">
                <a:latin typeface="RobotoRegular"/>
                <a:cs typeface="RobotoRegular"/>
              </a:rPr>
              <a:t>nutritional </a:t>
            </a:r>
            <a:r>
              <a:rPr sz="3050" spc="-20" dirty="0">
                <a:latin typeface="RobotoRegular"/>
                <a:cs typeface="RobotoRegular"/>
              </a:rPr>
              <a:t>status,  </a:t>
            </a:r>
            <a:r>
              <a:rPr sz="3050" spc="20" dirty="0">
                <a:latin typeface="RobotoRegular"/>
                <a:cs typeface="RobotoRegular"/>
              </a:rPr>
              <a:t>voiding </a:t>
            </a:r>
            <a:r>
              <a:rPr sz="3050" spc="-5" dirty="0">
                <a:latin typeface="RobotoRegular"/>
                <a:cs typeface="RobotoRegular"/>
              </a:rPr>
              <a:t>pattern, </a:t>
            </a:r>
            <a:r>
              <a:rPr sz="3050" spc="15" dirty="0">
                <a:latin typeface="RobotoRegular"/>
                <a:cs typeface="RobotoRegular"/>
              </a:rPr>
              <a:t>vital </a:t>
            </a:r>
            <a:r>
              <a:rPr sz="3050" spc="-5" dirty="0">
                <a:latin typeface="RobotoRegular"/>
                <a:cs typeface="RobotoRegular"/>
              </a:rPr>
              <a:t>signs,</a:t>
            </a:r>
            <a:r>
              <a:rPr sz="3050" spc="19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pain.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690"/>
              </a:spcBef>
              <a:buChar char="•"/>
              <a:tabLst>
                <a:tab pos="264795" algn="l"/>
              </a:tabLst>
            </a:pPr>
            <a:r>
              <a:rPr sz="3050" spc="-10" dirty="0">
                <a:latin typeface="RobotoRegular"/>
                <a:cs typeface="RobotoRegular"/>
              </a:rPr>
              <a:t>Nursing</a:t>
            </a:r>
            <a:r>
              <a:rPr sz="3050" spc="4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diagnosis</a:t>
            </a:r>
            <a:endParaRPr sz="3050">
              <a:latin typeface="RobotoRegular"/>
              <a:cs typeface="RobotoRegular"/>
            </a:endParaRPr>
          </a:p>
          <a:p>
            <a:pPr marL="768350" lvl="1" indent="-252095">
              <a:lnSpc>
                <a:spcPct val="100000"/>
              </a:lnSpc>
              <a:spcBef>
                <a:spcPts val="195"/>
              </a:spcBef>
              <a:buChar char="•"/>
              <a:tabLst>
                <a:tab pos="767715" algn="l"/>
                <a:tab pos="768350" algn="l"/>
                <a:tab pos="3147060" algn="l"/>
              </a:tabLst>
            </a:pPr>
            <a:r>
              <a:rPr sz="2650" spc="10" dirty="0">
                <a:latin typeface="RobotoRegular"/>
                <a:cs typeface="RobotoRegular"/>
              </a:rPr>
              <a:t>Alterd</a:t>
            </a:r>
            <a:r>
              <a:rPr sz="2650" spc="65" dirty="0">
                <a:latin typeface="RobotoRegular"/>
                <a:cs typeface="RobotoRegular"/>
              </a:rPr>
              <a:t> </a:t>
            </a:r>
            <a:r>
              <a:rPr sz="2650" spc="15" dirty="0">
                <a:latin typeface="RobotoRegular"/>
                <a:cs typeface="RobotoRegular"/>
              </a:rPr>
              <a:t>comfort	</a:t>
            </a:r>
            <a:r>
              <a:rPr sz="2650" spc="5" dirty="0">
                <a:latin typeface="RobotoRegular"/>
                <a:cs typeface="RobotoRegular"/>
              </a:rPr>
              <a:t>related to </a:t>
            </a:r>
            <a:r>
              <a:rPr sz="2650" spc="-15" dirty="0">
                <a:latin typeface="RobotoRegular"/>
                <a:cs typeface="RobotoRegular"/>
              </a:rPr>
              <a:t>Fever,</a:t>
            </a:r>
            <a:r>
              <a:rPr sz="2650" spc="110" dirty="0">
                <a:latin typeface="RobotoRegular"/>
                <a:cs typeface="RobotoRegular"/>
              </a:rPr>
              <a:t> </a:t>
            </a:r>
            <a:r>
              <a:rPr sz="2650" spc="-15" dirty="0">
                <a:latin typeface="RobotoRegular"/>
                <a:cs typeface="RobotoRegular"/>
              </a:rPr>
              <a:t>pain</a:t>
            </a:r>
            <a:endParaRPr sz="2650">
              <a:latin typeface="RobotoRegular"/>
              <a:cs typeface="RobotoRegular"/>
            </a:endParaRPr>
          </a:p>
          <a:p>
            <a:pPr marL="767715" marR="1181735" lvl="1" indent="-252095">
              <a:lnSpc>
                <a:spcPts val="2750"/>
              </a:lnSpc>
              <a:spcBef>
                <a:spcPts val="575"/>
              </a:spcBef>
              <a:buChar char="•"/>
              <a:tabLst>
                <a:tab pos="767715" algn="l"/>
                <a:tab pos="768350" algn="l"/>
              </a:tabLst>
            </a:pPr>
            <a:r>
              <a:rPr sz="2650" spc="-5" dirty="0">
                <a:latin typeface="RobotoRegular"/>
                <a:cs typeface="RobotoRegular"/>
              </a:rPr>
              <a:t>Risk for </a:t>
            </a:r>
            <a:r>
              <a:rPr sz="2650" dirty="0">
                <a:latin typeface="RobotoRegular"/>
                <a:cs typeface="RobotoRegular"/>
              </a:rPr>
              <a:t>ﬂuid </a:t>
            </a:r>
            <a:r>
              <a:rPr sz="2650" spc="5" dirty="0">
                <a:latin typeface="RobotoRegular"/>
                <a:cs typeface="RobotoRegular"/>
              </a:rPr>
              <a:t>volume </a:t>
            </a:r>
            <a:r>
              <a:rPr sz="2650" spc="15" dirty="0">
                <a:latin typeface="RobotoRegular"/>
                <a:cs typeface="RobotoRegular"/>
              </a:rPr>
              <a:t>deﬁcit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spc="10" dirty="0">
                <a:latin typeface="RobotoRegular"/>
                <a:cs typeface="RobotoRegular"/>
              </a:rPr>
              <a:t>electrolytes  </a:t>
            </a:r>
            <a:r>
              <a:rPr sz="2650" spc="-10" dirty="0">
                <a:latin typeface="RobotoRegular"/>
                <a:cs typeface="RobotoRegular"/>
              </a:rPr>
              <a:t>imbalance </a:t>
            </a:r>
            <a:r>
              <a:rPr sz="2650" spc="5" dirty="0">
                <a:latin typeface="RobotoRegular"/>
                <a:cs typeface="RobotoRegular"/>
              </a:rPr>
              <a:t>related to excessive</a:t>
            </a:r>
            <a:r>
              <a:rPr sz="2650" spc="165" dirty="0">
                <a:latin typeface="RobotoRegular"/>
                <a:cs typeface="RobotoRegular"/>
              </a:rPr>
              <a:t> </a:t>
            </a:r>
            <a:r>
              <a:rPr sz="2650" spc="-15" dirty="0">
                <a:latin typeface="RobotoRegular"/>
                <a:cs typeface="RobotoRegular"/>
              </a:rPr>
              <a:t>urination...</a:t>
            </a:r>
            <a:endParaRPr sz="2650">
              <a:latin typeface="RobotoRegular"/>
              <a:cs typeface="RobotoRegular"/>
            </a:endParaRPr>
          </a:p>
          <a:p>
            <a:pPr marL="768350" lvl="1" indent="-252095">
              <a:lnSpc>
                <a:spcPct val="100000"/>
              </a:lnSpc>
              <a:spcBef>
                <a:spcPts val="110"/>
              </a:spcBef>
              <a:buChar char="•"/>
              <a:tabLst>
                <a:tab pos="767715" algn="l"/>
                <a:tab pos="768350" algn="l"/>
              </a:tabLst>
            </a:pPr>
            <a:r>
              <a:rPr sz="2650" spc="10" dirty="0">
                <a:latin typeface="RobotoRegular"/>
                <a:cs typeface="RobotoRegular"/>
              </a:rPr>
              <a:t>Altered </a:t>
            </a:r>
            <a:r>
              <a:rPr sz="2650" spc="-10" dirty="0">
                <a:latin typeface="RobotoRegular"/>
                <a:cs typeface="RobotoRegular"/>
              </a:rPr>
              <a:t>patterns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15" dirty="0">
                <a:latin typeface="RobotoRegular"/>
                <a:cs typeface="RobotoRegular"/>
              </a:rPr>
              <a:t>urinary</a:t>
            </a:r>
            <a:r>
              <a:rPr sz="2650" spc="-70" dirty="0">
                <a:latin typeface="RobotoRegular"/>
                <a:cs typeface="RobotoRegular"/>
              </a:rPr>
              <a:t> </a:t>
            </a:r>
            <a:r>
              <a:rPr sz="2650" spc="5" dirty="0">
                <a:latin typeface="RobotoRegular"/>
                <a:cs typeface="RobotoRegular"/>
              </a:rPr>
              <a:t>elimination</a:t>
            </a:r>
            <a:endParaRPr sz="2650">
              <a:latin typeface="RobotoRegular"/>
              <a:cs typeface="RobotoRegular"/>
            </a:endParaRPr>
          </a:p>
          <a:p>
            <a:pPr marL="768350" lvl="1" indent="-252095">
              <a:lnSpc>
                <a:spcPct val="100000"/>
              </a:lnSpc>
              <a:spcBef>
                <a:spcPts val="125"/>
              </a:spcBef>
              <a:buChar char="•"/>
              <a:tabLst>
                <a:tab pos="767715" algn="l"/>
                <a:tab pos="768350" algn="l"/>
              </a:tabLst>
            </a:pPr>
            <a:r>
              <a:rPr sz="2650" spc="-15" dirty="0">
                <a:latin typeface="RobotoRegular"/>
                <a:cs typeface="RobotoRegular"/>
              </a:rPr>
              <a:t>risk </a:t>
            </a:r>
            <a:r>
              <a:rPr sz="2650" spc="-5" dirty="0">
                <a:latin typeface="RobotoRegular"/>
                <a:cs typeface="RobotoRegular"/>
              </a:rPr>
              <a:t>for</a:t>
            </a:r>
            <a:r>
              <a:rPr sz="2650" spc="-15" dirty="0">
                <a:latin typeface="RobotoRegular"/>
                <a:cs typeface="RobotoRegular"/>
              </a:rPr>
              <a:t> </a:t>
            </a:r>
            <a:r>
              <a:rPr sz="2650" spc="10" dirty="0">
                <a:latin typeface="RobotoRegular"/>
                <a:cs typeface="RobotoRegular"/>
              </a:rPr>
              <a:t>re-infection</a:t>
            </a:r>
            <a:endParaRPr sz="2650">
              <a:latin typeface="RobotoRegular"/>
              <a:cs typeface="RobotoRegular"/>
            </a:endParaRPr>
          </a:p>
          <a:p>
            <a:pPr marL="767715" marR="1910080" lvl="1" indent="-252095">
              <a:lnSpc>
                <a:spcPts val="2750"/>
              </a:lnSpc>
              <a:spcBef>
                <a:spcPts val="575"/>
              </a:spcBef>
              <a:buChar char="•"/>
              <a:tabLst>
                <a:tab pos="767715" algn="l"/>
                <a:tab pos="768350" algn="l"/>
              </a:tabLst>
            </a:pPr>
            <a:r>
              <a:rPr sz="2650" spc="-5" dirty="0">
                <a:latin typeface="RobotoRegular"/>
                <a:cs typeface="RobotoRegular"/>
              </a:rPr>
              <a:t>Risk for </a:t>
            </a:r>
            <a:r>
              <a:rPr sz="2650" spc="5" dirty="0">
                <a:latin typeface="RobotoRegular"/>
                <a:cs typeface="RobotoRegular"/>
              </a:rPr>
              <a:t>altered </a:t>
            </a:r>
            <a:r>
              <a:rPr sz="2650" dirty="0">
                <a:latin typeface="RobotoRegular"/>
                <a:cs typeface="RobotoRegular"/>
              </a:rPr>
              <a:t>nutrition </a:t>
            </a:r>
            <a:r>
              <a:rPr sz="2650" spc="-5" dirty="0">
                <a:latin typeface="RobotoRegular"/>
                <a:cs typeface="RobotoRegular"/>
              </a:rPr>
              <a:t>less </a:t>
            </a:r>
            <a:r>
              <a:rPr sz="2650" spc="-10" dirty="0">
                <a:latin typeface="RobotoRegular"/>
                <a:cs typeface="RobotoRegular"/>
              </a:rPr>
              <a:t>than </a:t>
            </a:r>
            <a:r>
              <a:rPr sz="2650" dirty="0">
                <a:latin typeface="RobotoRegular"/>
                <a:cs typeface="RobotoRegular"/>
              </a:rPr>
              <a:t>body  requirements </a:t>
            </a:r>
            <a:r>
              <a:rPr sz="2650" spc="5" dirty="0">
                <a:latin typeface="RobotoRegular"/>
                <a:cs typeface="RobotoRegular"/>
              </a:rPr>
              <a:t>related to </a:t>
            </a:r>
            <a:r>
              <a:rPr sz="2650" spc="-10" dirty="0">
                <a:latin typeface="RobotoRegular"/>
                <a:cs typeface="RobotoRegular"/>
              </a:rPr>
              <a:t>appetite</a:t>
            </a:r>
            <a:r>
              <a:rPr sz="2650" spc="70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loss</a:t>
            </a:r>
            <a:endParaRPr sz="2650">
              <a:latin typeface="RobotoRegular"/>
              <a:cs typeface="RobotoRegular"/>
            </a:endParaRPr>
          </a:p>
          <a:p>
            <a:pPr marL="768350" lvl="1" indent="-252095">
              <a:lnSpc>
                <a:spcPct val="100000"/>
              </a:lnSpc>
              <a:spcBef>
                <a:spcPts val="110"/>
              </a:spcBef>
              <a:buChar char="•"/>
              <a:tabLst>
                <a:tab pos="767715" algn="l"/>
                <a:tab pos="768350" algn="l"/>
              </a:tabLst>
            </a:pPr>
            <a:r>
              <a:rPr sz="2650" dirty="0">
                <a:latin typeface="RobotoRegular"/>
                <a:cs typeface="RobotoRegular"/>
              </a:rPr>
              <a:t>Self care</a:t>
            </a:r>
            <a:r>
              <a:rPr sz="2650" spc="-5" dirty="0">
                <a:latin typeface="RobotoRegular"/>
                <a:cs typeface="RobotoRegular"/>
              </a:rPr>
              <a:t> </a:t>
            </a:r>
            <a:r>
              <a:rPr sz="2650" spc="15" dirty="0">
                <a:latin typeface="RobotoRegular"/>
                <a:cs typeface="RobotoRegular"/>
              </a:rPr>
              <a:t>deﬁcit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52" y="316428"/>
            <a:ext cx="278892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25" dirty="0"/>
              <a:t>Implementation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96052" y="652272"/>
            <a:ext cx="7309484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50" spc="-80" dirty="0">
                <a:latin typeface="Wingdings"/>
                <a:cs typeface="Wingdings"/>
              </a:rPr>
              <a:t></a:t>
            </a:r>
            <a:r>
              <a:rPr sz="7275" spc="-120" baseline="-4581" dirty="0">
                <a:latin typeface="RobotoRegular"/>
                <a:cs typeface="RobotoRegular"/>
              </a:rPr>
              <a:t>.</a:t>
            </a:r>
            <a:r>
              <a:rPr sz="3050" spc="-80" dirty="0">
                <a:latin typeface="RobotoRegular"/>
                <a:cs typeface="RobotoRegular"/>
              </a:rPr>
              <a:t>Administration </a:t>
            </a:r>
            <a:r>
              <a:rPr sz="3050" spc="15" dirty="0">
                <a:latin typeface="RobotoRegular"/>
                <a:cs typeface="RobotoRegular"/>
              </a:rPr>
              <a:t>of</a:t>
            </a:r>
            <a:r>
              <a:rPr sz="3050" spc="7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antibiotics,analgesics,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052" y="1206412"/>
            <a:ext cx="8121015" cy="492315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840"/>
              </a:spcBef>
            </a:pPr>
            <a:r>
              <a:rPr sz="3050" spc="5" dirty="0">
                <a:latin typeface="RobotoRegular"/>
                <a:cs typeface="RobotoRegular"/>
              </a:rPr>
              <a:t>antipyretics</a:t>
            </a:r>
            <a:endParaRPr sz="3050">
              <a:latin typeface="RobotoRegular"/>
              <a:cs typeface="RobotoRegular"/>
            </a:endParaRPr>
          </a:p>
          <a:p>
            <a:pPr marL="361950" indent="-349885">
              <a:lnSpc>
                <a:spcPct val="100000"/>
              </a:lnSpc>
              <a:spcBef>
                <a:spcPts val="745"/>
              </a:spcBef>
              <a:buSzPct val="96721"/>
              <a:buFont typeface="Wingdings"/>
              <a:buChar char=""/>
              <a:tabLst>
                <a:tab pos="362585" algn="l"/>
              </a:tabLst>
            </a:pPr>
            <a:r>
              <a:rPr sz="3050" spc="-10" dirty="0">
                <a:latin typeface="RobotoRegular"/>
                <a:cs typeface="RobotoRegular"/>
              </a:rPr>
              <a:t>Assess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5" dirty="0">
                <a:latin typeface="RobotoRegular"/>
                <a:cs typeface="RobotoRegular"/>
              </a:rPr>
              <a:t>identify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dirty="0">
                <a:latin typeface="RobotoRegular"/>
                <a:cs typeface="RobotoRegular"/>
              </a:rPr>
              <a:t>area </a:t>
            </a:r>
            <a:r>
              <a:rPr sz="3050" spc="15" dirty="0">
                <a:latin typeface="RobotoRegular"/>
                <a:cs typeface="RobotoRegular"/>
              </a:rPr>
              <a:t>of</a:t>
            </a:r>
            <a:r>
              <a:rPr sz="3050" spc="2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pain</a:t>
            </a:r>
            <a:endParaRPr sz="3050">
              <a:latin typeface="RobotoRegular"/>
              <a:cs typeface="RobotoRegular"/>
            </a:endParaRPr>
          </a:p>
          <a:p>
            <a:pPr marL="361950" indent="-349885">
              <a:lnSpc>
                <a:spcPct val="100000"/>
              </a:lnSpc>
              <a:spcBef>
                <a:spcPts val="750"/>
              </a:spcBef>
              <a:buSzPct val="96721"/>
              <a:buFont typeface="Wingdings"/>
              <a:buChar char=""/>
              <a:tabLst>
                <a:tab pos="362585" algn="l"/>
              </a:tabLst>
            </a:pPr>
            <a:r>
              <a:rPr sz="3050" spc="15" dirty="0">
                <a:latin typeface="RobotoRegular"/>
                <a:cs typeface="RobotoRegular"/>
              </a:rPr>
              <a:t>Position</a:t>
            </a:r>
            <a:r>
              <a:rPr sz="3050" spc="-4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patient</a:t>
            </a:r>
            <a:endParaRPr sz="3050">
              <a:latin typeface="RobotoRegular"/>
              <a:cs typeface="RobotoRegular"/>
            </a:endParaRPr>
          </a:p>
          <a:p>
            <a:pPr marL="361950" indent="-349885">
              <a:lnSpc>
                <a:spcPct val="100000"/>
              </a:lnSpc>
              <a:spcBef>
                <a:spcPts val="745"/>
              </a:spcBef>
              <a:buSzPct val="96721"/>
              <a:buFont typeface="Wingdings"/>
              <a:buChar char=""/>
              <a:tabLst>
                <a:tab pos="362585" algn="l"/>
              </a:tabLst>
            </a:pPr>
            <a:r>
              <a:rPr sz="3050" spc="-5" dirty="0">
                <a:latin typeface="RobotoRegular"/>
                <a:cs typeface="RobotoRegular"/>
              </a:rPr>
              <a:t>Urinalysis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5" dirty="0">
                <a:latin typeface="RobotoRegular"/>
                <a:cs typeface="RobotoRegular"/>
              </a:rPr>
              <a:t>identify </a:t>
            </a:r>
            <a:r>
              <a:rPr sz="3050" spc="-10" dirty="0">
                <a:latin typeface="RobotoRegular"/>
                <a:cs typeface="RobotoRegular"/>
              </a:rPr>
              <a:t>the renal</a:t>
            </a:r>
            <a:r>
              <a:rPr sz="3050" spc="2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function</a:t>
            </a:r>
            <a:endParaRPr sz="3050">
              <a:latin typeface="RobotoRegular"/>
              <a:cs typeface="RobotoRegular"/>
            </a:endParaRPr>
          </a:p>
          <a:p>
            <a:pPr marL="361950" indent="-349885">
              <a:lnSpc>
                <a:spcPct val="100000"/>
              </a:lnSpc>
              <a:spcBef>
                <a:spcPts val="750"/>
              </a:spcBef>
              <a:buSzPct val="96721"/>
              <a:buFont typeface="Wingdings"/>
              <a:buChar char=""/>
              <a:tabLst>
                <a:tab pos="362585" algn="l"/>
              </a:tabLst>
            </a:pPr>
            <a:r>
              <a:rPr sz="3050" dirty="0">
                <a:latin typeface="RobotoRegular"/>
                <a:cs typeface="RobotoRegular"/>
              </a:rPr>
              <a:t>Fluid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10" dirty="0">
                <a:latin typeface="RobotoRegular"/>
                <a:cs typeface="RobotoRegular"/>
              </a:rPr>
              <a:t>put /output </a:t>
            </a:r>
            <a:r>
              <a:rPr sz="3050" spc="15" dirty="0">
                <a:latin typeface="RobotoRegular"/>
                <a:cs typeface="RobotoRegular"/>
              </a:rPr>
              <a:t>chart</a:t>
            </a:r>
            <a:r>
              <a:rPr sz="3050" spc="-7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maintanance</a:t>
            </a:r>
            <a:endParaRPr sz="3050">
              <a:latin typeface="RobotoRegular"/>
              <a:cs typeface="RobotoRegular"/>
            </a:endParaRPr>
          </a:p>
          <a:p>
            <a:pPr marL="361950" indent="-349885">
              <a:lnSpc>
                <a:spcPct val="100000"/>
              </a:lnSpc>
              <a:spcBef>
                <a:spcPts val="745"/>
              </a:spcBef>
              <a:buSzPct val="96721"/>
              <a:buFont typeface="Wingdings"/>
              <a:buChar char=""/>
              <a:tabLst>
                <a:tab pos="362585" algn="l"/>
              </a:tabLst>
            </a:pPr>
            <a:r>
              <a:rPr sz="3050" spc="10" dirty="0">
                <a:latin typeface="RobotoRegular"/>
                <a:cs typeface="RobotoRegular"/>
              </a:rPr>
              <a:t>Psychosocial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support</a:t>
            </a:r>
            <a:endParaRPr sz="3050">
              <a:latin typeface="RobotoRegular"/>
              <a:cs typeface="RobotoRegular"/>
            </a:endParaRPr>
          </a:p>
          <a:p>
            <a:pPr marL="306070" marR="5080" indent="-294005">
              <a:lnSpc>
                <a:spcPts val="3310"/>
              </a:lnSpc>
              <a:spcBef>
                <a:spcPts val="1150"/>
              </a:spcBef>
              <a:buSzPct val="96721"/>
              <a:buFont typeface="Wingdings"/>
              <a:buChar char=""/>
              <a:tabLst>
                <a:tab pos="362585" algn="l"/>
              </a:tabLst>
            </a:pPr>
            <a:r>
              <a:rPr sz="3050" spc="15" dirty="0">
                <a:latin typeface="RobotoRegular"/>
                <a:cs typeface="RobotoRegular"/>
              </a:rPr>
              <a:t>Education </a:t>
            </a:r>
            <a:r>
              <a:rPr sz="3050" dirty="0">
                <a:latin typeface="RobotoRegular"/>
                <a:cs typeface="RobotoRegular"/>
              </a:rPr>
              <a:t>on:Treatment </a:t>
            </a:r>
            <a:r>
              <a:rPr sz="3050" spc="5" dirty="0">
                <a:latin typeface="RobotoRegular"/>
                <a:cs typeface="RobotoRegular"/>
              </a:rPr>
              <a:t>adherence, </a:t>
            </a:r>
            <a:r>
              <a:rPr sz="3050" spc="15" dirty="0">
                <a:latin typeface="RobotoRegular"/>
                <a:cs typeface="RobotoRegular"/>
              </a:rPr>
              <a:t>Hygeine,  </a:t>
            </a:r>
            <a:r>
              <a:rPr sz="3050" spc="10" dirty="0">
                <a:latin typeface="RobotoRegular"/>
                <a:cs typeface="RobotoRegular"/>
              </a:rPr>
              <a:t>ﬂuid </a:t>
            </a:r>
            <a:r>
              <a:rPr sz="3050" spc="-5" dirty="0">
                <a:latin typeface="RobotoRegular"/>
                <a:cs typeface="RobotoRegular"/>
              </a:rPr>
              <a:t>intake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20" dirty="0">
                <a:latin typeface="RobotoRegular"/>
                <a:cs typeface="RobotoRegular"/>
              </a:rPr>
              <a:t>voiding</a:t>
            </a:r>
            <a:r>
              <a:rPr sz="3050" spc="14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habits</a:t>
            </a:r>
            <a:endParaRPr sz="3050">
              <a:latin typeface="RobotoRegular"/>
              <a:cs typeface="RobotoRegular"/>
            </a:endParaRPr>
          </a:p>
          <a:p>
            <a:pPr marL="361950" indent="-349885">
              <a:lnSpc>
                <a:spcPct val="100000"/>
              </a:lnSpc>
              <a:spcBef>
                <a:spcPts val="690"/>
              </a:spcBef>
              <a:buSzPct val="96721"/>
              <a:buFont typeface="Wingdings"/>
              <a:buChar char=""/>
              <a:tabLst>
                <a:tab pos="362585" algn="l"/>
              </a:tabLst>
            </a:pPr>
            <a:r>
              <a:rPr sz="3050" spc="-10" dirty="0">
                <a:latin typeface="RobotoRegular"/>
                <a:cs typeface="RobotoRegular"/>
              </a:rPr>
              <a:t>Encourage </a:t>
            </a:r>
            <a:r>
              <a:rPr sz="3050" spc="5" dirty="0">
                <a:latin typeface="RobotoRegular"/>
                <a:cs typeface="RobotoRegular"/>
              </a:rPr>
              <a:t>Bed</a:t>
            </a:r>
            <a:r>
              <a:rPr sz="3050" spc="70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rest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652" y="344415"/>
            <a:ext cx="665988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50" spc="-75" dirty="0"/>
              <a:t>C</a:t>
            </a:r>
            <a:r>
              <a:rPr sz="7275" spc="-112" baseline="-32073" dirty="0"/>
              <a:t>.</a:t>
            </a:r>
            <a:r>
              <a:rPr sz="3050" spc="-75" dirty="0"/>
              <a:t>omplications </a:t>
            </a:r>
            <a:r>
              <a:rPr sz="3050" spc="15" dirty="0"/>
              <a:t>of </a:t>
            </a:r>
            <a:r>
              <a:rPr sz="3050" spc="5" dirty="0"/>
              <a:t>acute</a:t>
            </a:r>
            <a:r>
              <a:rPr sz="3050" spc="85" dirty="0"/>
              <a:t> </a:t>
            </a:r>
            <a:r>
              <a:rPr sz="3050" spc="10" dirty="0"/>
              <a:t>pyelonephritis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96052" y="1038489"/>
            <a:ext cx="4173854" cy="170497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840"/>
              </a:spcBef>
              <a:buChar char="•"/>
              <a:tabLst>
                <a:tab pos="264795" algn="l"/>
              </a:tabLst>
            </a:pPr>
            <a:r>
              <a:rPr sz="3050" spc="-10" dirty="0">
                <a:latin typeface="RobotoRegular"/>
                <a:cs typeface="RobotoRegular"/>
              </a:rPr>
              <a:t>Chronic</a:t>
            </a:r>
            <a:r>
              <a:rPr sz="3050" spc="2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Pyelonephritis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264795" algn="l"/>
              </a:tabLst>
            </a:pPr>
            <a:r>
              <a:rPr sz="3050" spc="-5" dirty="0">
                <a:latin typeface="RobotoRegular"/>
                <a:cs typeface="RobotoRegular"/>
              </a:rPr>
              <a:t>Renal</a:t>
            </a:r>
            <a:r>
              <a:rPr sz="3050" spc="-15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Failure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50"/>
              </a:spcBef>
              <a:buChar char="•"/>
              <a:tabLst>
                <a:tab pos="264795" algn="l"/>
              </a:tabLst>
            </a:pPr>
            <a:r>
              <a:rPr sz="3050" spc="30" dirty="0">
                <a:latin typeface="RobotoRegular"/>
                <a:cs typeface="RobotoRegular"/>
              </a:rPr>
              <a:t>Septicaemia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294" y="333779"/>
            <a:ext cx="449897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1690370" algn="l"/>
              </a:tabLst>
            </a:pPr>
            <a:r>
              <a:rPr sz="2750" spc="-165" dirty="0"/>
              <a:t>C</a:t>
            </a:r>
            <a:r>
              <a:rPr sz="7275" spc="-247" baseline="-33218" dirty="0"/>
              <a:t>.</a:t>
            </a:r>
            <a:r>
              <a:rPr sz="2750" spc="-165" dirty="0"/>
              <a:t>HRONIC	</a:t>
            </a:r>
            <a:r>
              <a:rPr sz="2750" spc="-10" dirty="0"/>
              <a:t>PYELONEPHRITIS</a:t>
            </a:r>
            <a:endParaRPr sz="2750"/>
          </a:p>
        </p:txBody>
      </p:sp>
      <p:sp>
        <p:nvSpPr>
          <p:cNvPr id="3" name="object 3"/>
          <p:cNvSpPr txBox="1"/>
          <p:nvPr/>
        </p:nvSpPr>
        <p:spPr>
          <a:xfrm>
            <a:off x="638034" y="1327318"/>
            <a:ext cx="8966200" cy="566420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64160" marR="125730" indent="-252095">
              <a:lnSpc>
                <a:spcPts val="2860"/>
              </a:lnSpc>
              <a:spcBef>
                <a:spcPts val="565"/>
              </a:spcBef>
            </a:pPr>
            <a:r>
              <a:rPr sz="2750" spc="-10" dirty="0">
                <a:latin typeface="RobotoRegular"/>
                <a:cs typeface="RobotoRegular"/>
              </a:rPr>
              <a:t>Deﬁnition:persistent </a:t>
            </a:r>
            <a:r>
              <a:rPr sz="2750" dirty="0">
                <a:latin typeface="RobotoRegular"/>
                <a:cs typeface="RobotoRegular"/>
              </a:rPr>
              <a:t>inﬂammation </a:t>
            </a:r>
            <a:r>
              <a:rPr sz="2750" spc="15" dirty="0">
                <a:latin typeface="RobotoRegular"/>
                <a:cs typeface="RobotoRegular"/>
              </a:rPr>
              <a:t>(due </a:t>
            </a:r>
            <a:r>
              <a:rPr sz="2750" spc="-10" dirty="0">
                <a:latin typeface="RobotoRegular"/>
                <a:cs typeface="RobotoRegular"/>
              </a:rPr>
              <a:t>to </a:t>
            </a:r>
            <a:r>
              <a:rPr sz="2750" spc="-15" dirty="0">
                <a:latin typeface="RobotoRegular"/>
                <a:cs typeface="RobotoRegular"/>
              </a:rPr>
              <a:t>repeated </a:t>
            </a:r>
            <a:r>
              <a:rPr sz="2750" spc="5" dirty="0">
                <a:latin typeface="RobotoRegular"/>
                <a:cs typeface="RobotoRegular"/>
              </a:rPr>
              <a:t>acute  </a:t>
            </a:r>
            <a:r>
              <a:rPr sz="2750" spc="-10" dirty="0">
                <a:latin typeface="RobotoRegular"/>
                <a:cs typeface="RobotoRegular"/>
              </a:rPr>
              <a:t>pyelonephritis) </a:t>
            </a:r>
            <a:r>
              <a:rPr sz="2750" spc="20" dirty="0">
                <a:latin typeface="RobotoRegular"/>
                <a:cs typeface="RobotoRegular"/>
              </a:rPr>
              <a:t>and </a:t>
            </a:r>
            <a:r>
              <a:rPr sz="2750" spc="-5" dirty="0">
                <a:latin typeface="RobotoRegular"/>
                <a:cs typeface="RobotoRegular"/>
              </a:rPr>
              <a:t>scarring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5" dirty="0">
                <a:latin typeface="RobotoRegular"/>
                <a:cs typeface="RobotoRegular"/>
              </a:rPr>
              <a:t>kidneys </a:t>
            </a:r>
            <a:r>
              <a:rPr sz="2750" dirty="0">
                <a:latin typeface="RobotoRegular"/>
                <a:cs typeface="RobotoRegular"/>
              </a:rPr>
              <a:t>with  </a:t>
            </a:r>
            <a:r>
              <a:rPr sz="2750" spc="-10" dirty="0">
                <a:latin typeface="RobotoRegular"/>
                <a:cs typeface="RobotoRegular"/>
              </a:rPr>
              <a:t>deformation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5" dirty="0">
                <a:latin typeface="RobotoRegular"/>
                <a:cs typeface="RobotoRegular"/>
              </a:rPr>
              <a:t>renal</a:t>
            </a:r>
            <a:r>
              <a:rPr sz="2750" spc="-50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calyces.</a:t>
            </a:r>
            <a:endParaRPr sz="2750">
              <a:latin typeface="RobotoRegular"/>
              <a:cs typeface="RobotoRegular"/>
            </a:endParaRPr>
          </a:p>
          <a:p>
            <a:pPr marL="12700">
              <a:lnSpc>
                <a:spcPts val="3080"/>
              </a:lnSpc>
              <a:spcBef>
                <a:spcPts val="2415"/>
              </a:spcBef>
            </a:pPr>
            <a:r>
              <a:rPr sz="2750" spc="5" dirty="0">
                <a:latin typeface="RobotoRegular"/>
                <a:cs typeface="RobotoRegular"/>
              </a:rPr>
              <a:t>Signs </a:t>
            </a:r>
            <a:r>
              <a:rPr sz="2750" spc="20" dirty="0">
                <a:latin typeface="RobotoRegular"/>
                <a:cs typeface="RobotoRegular"/>
              </a:rPr>
              <a:t>and</a:t>
            </a:r>
            <a:r>
              <a:rPr sz="2750" spc="-55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symptoms</a:t>
            </a:r>
            <a:endParaRPr sz="2750">
              <a:latin typeface="RobotoRegular"/>
              <a:cs typeface="RobotoRegular"/>
            </a:endParaRPr>
          </a:p>
          <a:p>
            <a:pPr marL="12700">
              <a:lnSpc>
                <a:spcPts val="2865"/>
              </a:lnSpc>
            </a:pPr>
            <a:r>
              <a:rPr sz="2750" spc="5" dirty="0">
                <a:latin typeface="RobotoRegular"/>
                <a:cs typeface="RobotoRegular"/>
              </a:rPr>
              <a:t>Usually </a:t>
            </a:r>
            <a:r>
              <a:rPr sz="2750" spc="20" dirty="0">
                <a:latin typeface="RobotoRegular"/>
                <a:cs typeface="RobotoRegular"/>
              </a:rPr>
              <a:t>has </a:t>
            </a:r>
            <a:r>
              <a:rPr sz="2750" spc="10" dirty="0">
                <a:latin typeface="RobotoRegular"/>
                <a:cs typeface="RobotoRegular"/>
              </a:rPr>
              <a:t>no </a:t>
            </a:r>
            <a:r>
              <a:rPr sz="2750" spc="5" dirty="0">
                <a:latin typeface="RobotoRegular"/>
                <a:cs typeface="RobotoRegular"/>
              </a:rPr>
              <a:t>signs unless </a:t>
            </a:r>
            <a:r>
              <a:rPr sz="2750" spc="20" dirty="0">
                <a:latin typeface="RobotoRegular"/>
                <a:cs typeface="RobotoRegular"/>
              </a:rPr>
              <a:t>an </a:t>
            </a:r>
            <a:r>
              <a:rPr sz="2750" spc="5" dirty="0">
                <a:latin typeface="RobotoRegular"/>
                <a:cs typeface="RobotoRegular"/>
              </a:rPr>
              <a:t>acute </a:t>
            </a:r>
            <a:r>
              <a:rPr sz="2750" spc="-10" dirty="0">
                <a:latin typeface="RobotoRegular"/>
                <a:cs typeface="RobotoRegular"/>
              </a:rPr>
              <a:t>exacerbation</a:t>
            </a:r>
            <a:r>
              <a:rPr sz="2750" spc="-220" dirty="0">
                <a:latin typeface="RobotoRegular"/>
                <a:cs typeface="RobotoRegular"/>
              </a:rPr>
              <a:t> </a:t>
            </a:r>
            <a:r>
              <a:rPr sz="2750" spc="-15" dirty="0">
                <a:latin typeface="RobotoRegular"/>
                <a:cs typeface="RobotoRegular"/>
              </a:rPr>
              <a:t>occurs</a:t>
            </a:r>
            <a:endParaRPr sz="2750">
              <a:latin typeface="RobotoRegular"/>
              <a:cs typeface="RobotoRegular"/>
            </a:endParaRPr>
          </a:p>
          <a:p>
            <a:pPr marL="324485" indent="-312420">
              <a:lnSpc>
                <a:spcPts val="2865"/>
              </a:lnSpc>
              <a:buSzPct val="96363"/>
              <a:buFont typeface="Wingdings"/>
              <a:buChar char=""/>
              <a:tabLst>
                <a:tab pos="325120" algn="l"/>
              </a:tabLst>
            </a:pPr>
            <a:r>
              <a:rPr sz="2750" spc="-10" dirty="0">
                <a:latin typeface="RobotoRegular"/>
                <a:cs typeface="RobotoRegular"/>
              </a:rPr>
              <a:t>History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spc="-20" dirty="0">
                <a:latin typeface="RobotoRegular"/>
                <a:cs typeface="RobotoRegular"/>
              </a:rPr>
              <a:t>recurrent</a:t>
            </a:r>
            <a:r>
              <a:rPr sz="2750" spc="-15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infections</a:t>
            </a:r>
            <a:endParaRPr sz="2750">
              <a:latin typeface="RobotoRegular"/>
              <a:cs typeface="RobotoRegular"/>
            </a:endParaRPr>
          </a:p>
          <a:p>
            <a:pPr marL="324485" indent="-312420">
              <a:lnSpc>
                <a:spcPts val="2865"/>
              </a:lnSpc>
              <a:buSzPct val="96363"/>
              <a:buFont typeface="Wingdings"/>
              <a:buChar char=""/>
              <a:tabLst>
                <a:tab pos="325120" algn="l"/>
              </a:tabLst>
            </a:pPr>
            <a:r>
              <a:rPr sz="2750" spc="-25" dirty="0">
                <a:latin typeface="RobotoRegular"/>
                <a:cs typeface="RobotoRegular"/>
              </a:rPr>
              <a:t>Low </a:t>
            </a:r>
            <a:r>
              <a:rPr sz="2750" spc="-5" dirty="0">
                <a:latin typeface="RobotoRegular"/>
                <a:cs typeface="RobotoRegular"/>
              </a:rPr>
              <a:t>urine speciﬁc</a:t>
            </a:r>
            <a:r>
              <a:rPr sz="2750" spc="-55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gravity</a:t>
            </a:r>
            <a:endParaRPr sz="2750">
              <a:latin typeface="RobotoRegular"/>
              <a:cs typeface="RobotoRegular"/>
            </a:endParaRPr>
          </a:p>
          <a:p>
            <a:pPr marL="324485" indent="-312420">
              <a:lnSpc>
                <a:spcPts val="2865"/>
              </a:lnSpc>
              <a:buSzPct val="96363"/>
              <a:buFont typeface="Wingdings"/>
              <a:buChar char=""/>
              <a:tabLst>
                <a:tab pos="325120" algn="l"/>
              </a:tabLst>
            </a:pPr>
            <a:r>
              <a:rPr sz="2750" dirty="0">
                <a:latin typeface="RobotoRegular"/>
                <a:cs typeface="RobotoRegular"/>
              </a:rPr>
              <a:t>Hypertension</a:t>
            </a:r>
            <a:endParaRPr sz="2750">
              <a:latin typeface="RobotoRegular"/>
              <a:cs typeface="RobotoRegular"/>
            </a:endParaRPr>
          </a:p>
          <a:p>
            <a:pPr marL="324485" indent="-312420">
              <a:lnSpc>
                <a:spcPts val="2865"/>
              </a:lnSpc>
              <a:buSzPct val="96363"/>
              <a:buFont typeface="Wingdings"/>
              <a:buChar char=""/>
              <a:tabLst>
                <a:tab pos="325120" algn="l"/>
              </a:tabLst>
            </a:pPr>
            <a:r>
              <a:rPr sz="2750" spc="-15" dirty="0">
                <a:latin typeface="RobotoRegular"/>
                <a:cs typeface="RobotoRegular"/>
              </a:rPr>
              <a:t>Proteinuria</a:t>
            </a:r>
            <a:endParaRPr sz="2750">
              <a:latin typeface="RobotoRegular"/>
              <a:cs typeface="RobotoRegular"/>
            </a:endParaRPr>
          </a:p>
          <a:p>
            <a:pPr marL="324485" indent="-312420">
              <a:lnSpc>
                <a:spcPts val="3080"/>
              </a:lnSpc>
              <a:buSzPct val="96363"/>
              <a:buFont typeface="Wingdings"/>
              <a:buChar char=""/>
              <a:tabLst>
                <a:tab pos="325120" algn="l"/>
              </a:tabLst>
            </a:pPr>
            <a:r>
              <a:rPr sz="2750" spc="-15" dirty="0">
                <a:latin typeface="RobotoRegular"/>
                <a:cs typeface="RobotoRegular"/>
              </a:rPr>
              <a:t>Leucocytes </a:t>
            </a:r>
            <a:r>
              <a:rPr sz="2750" spc="-5" dirty="0">
                <a:latin typeface="RobotoRegular"/>
                <a:cs typeface="RobotoRegular"/>
              </a:rPr>
              <a:t>in</a:t>
            </a:r>
            <a:r>
              <a:rPr sz="2750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urine</a:t>
            </a:r>
            <a:endParaRPr sz="2750">
              <a:latin typeface="RobotoRegular"/>
              <a:cs typeface="RobotoRegular"/>
            </a:endParaRPr>
          </a:p>
          <a:p>
            <a:pPr marL="222250" marR="5080" indent="-210185">
              <a:lnSpc>
                <a:spcPts val="2860"/>
              </a:lnSpc>
              <a:spcBef>
                <a:spcPts val="1015"/>
              </a:spcBef>
              <a:buChar char="•"/>
              <a:tabLst>
                <a:tab pos="222885" algn="l"/>
              </a:tabLst>
            </a:pPr>
            <a:r>
              <a:rPr sz="2750" spc="-10" dirty="0">
                <a:latin typeface="RobotoRegular"/>
                <a:cs typeface="RobotoRegular"/>
              </a:rPr>
              <a:t>Other </a:t>
            </a:r>
            <a:r>
              <a:rPr sz="2750" spc="-5" dirty="0">
                <a:latin typeface="RobotoRegular"/>
                <a:cs typeface="RobotoRegular"/>
              </a:rPr>
              <a:t>noticeable </a:t>
            </a:r>
            <a:r>
              <a:rPr sz="2750" spc="5" dirty="0">
                <a:latin typeface="RobotoRegular"/>
                <a:cs typeface="RobotoRegular"/>
              </a:rPr>
              <a:t>signs:Fatigue, Headache, </a:t>
            </a:r>
            <a:r>
              <a:rPr sz="2750" spc="-10" dirty="0">
                <a:latin typeface="RobotoRegular"/>
                <a:cs typeface="RobotoRegular"/>
              </a:rPr>
              <a:t>Poor</a:t>
            </a:r>
            <a:r>
              <a:rPr sz="2750" spc="-210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appetite,  </a:t>
            </a:r>
            <a:r>
              <a:rPr sz="2750" dirty="0">
                <a:latin typeface="RobotoRegular"/>
                <a:cs typeface="RobotoRegular"/>
              </a:rPr>
              <a:t>Polyuria, </a:t>
            </a:r>
            <a:r>
              <a:rPr sz="2750" spc="-10" dirty="0">
                <a:latin typeface="RobotoRegular"/>
                <a:cs typeface="RobotoRegular"/>
              </a:rPr>
              <a:t>Excessive thirst, </a:t>
            </a:r>
            <a:r>
              <a:rPr sz="2750" spc="-5" dirty="0">
                <a:latin typeface="RobotoRegular"/>
                <a:cs typeface="RobotoRegular"/>
              </a:rPr>
              <a:t>Weight</a:t>
            </a:r>
            <a:r>
              <a:rPr sz="2750" spc="-105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loss</a:t>
            </a:r>
            <a:endParaRPr sz="2750">
              <a:latin typeface="RobotoRegular"/>
              <a:cs typeface="RobotoRegular"/>
            </a:endParaRPr>
          </a:p>
          <a:p>
            <a:pPr marL="264160" marR="513080" indent="-252095">
              <a:lnSpc>
                <a:spcPts val="2860"/>
              </a:lnSpc>
              <a:spcBef>
                <a:spcPts val="10"/>
              </a:spcBef>
              <a:buSzPct val="96363"/>
              <a:buFont typeface="Wingdings"/>
              <a:buChar char=""/>
              <a:tabLst>
                <a:tab pos="325120" algn="l"/>
              </a:tabLst>
            </a:pPr>
            <a:r>
              <a:rPr sz="2750" spc="10" dirty="0">
                <a:latin typeface="RobotoRegular"/>
                <a:cs typeface="RobotoRegular"/>
              </a:rPr>
              <a:t>Imaging </a:t>
            </a:r>
            <a:r>
              <a:rPr sz="2750" spc="-5" dirty="0">
                <a:latin typeface="RobotoRegular"/>
                <a:cs typeface="RobotoRegular"/>
              </a:rPr>
              <a:t>techniques </a:t>
            </a:r>
            <a:r>
              <a:rPr sz="2750" dirty="0">
                <a:latin typeface="RobotoRegular"/>
                <a:cs typeface="RobotoRegular"/>
              </a:rPr>
              <a:t>indicate </a:t>
            </a:r>
            <a:r>
              <a:rPr sz="2750" spc="-5" dirty="0">
                <a:latin typeface="RobotoRegular"/>
                <a:cs typeface="RobotoRegular"/>
              </a:rPr>
              <a:t>deformations </a:t>
            </a:r>
            <a:r>
              <a:rPr sz="2750" spc="5" dirty="0">
                <a:latin typeface="RobotoRegular"/>
                <a:cs typeface="RobotoRegular"/>
              </a:rPr>
              <a:t>such </a:t>
            </a:r>
            <a:r>
              <a:rPr sz="2750" spc="20" dirty="0">
                <a:latin typeface="RobotoRegular"/>
                <a:cs typeface="RobotoRegular"/>
              </a:rPr>
              <a:t>as</a:t>
            </a:r>
            <a:r>
              <a:rPr sz="2750" spc="-120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a  </a:t>
            </a:r>
            <a:r>
              <a:rPr sz="2750" spc="10" dirty="0">
                <a:latin typeface="RobotoRegular"/>
                <a:cs typeface="RobotoRegular"/>
              </a:rPr>
              <a:t>small </a:t>
            </a:r>
            <a:r>
              <a:rPr sz="2750" spc="-5" dirty="0">
                <a:latin typeface="RobotoRegular"/>
                <a:cs typeface="RobotoRegular"/>
              </a:rPr>
              <a:t>renal</a:t>
            </a:r>
            <a:r>
              <a:rPr sz="2750" spc="-75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pelvis-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52" y="232465"/>
            <a:ext cx="590931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-5" dirty="0"/>
              <a:t>Assessment </a:t>
            </a:r>
            <a:r>
              <a:rPr sz="3050" spc="20" dirty="0"/>
              <a:t>&amp; </a:t>
            </a:r>
            <a:r>
              <a:rPr sz="3050" spc="10" dirty="0"/>
              <a:t>diagnostic</a:t>
            </a:r>
            <a:r>
              <a:rPr sz="3050" spc="-40" dirty="0"/>
              <a:t> </a:t>
            </a:r>
            <a:r>
              <a:rPr sz="3050" spc="20" dirty="0"/>
              <a:t>ﬁndings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70652" y="497947"/>
            <a:ext cx="8857615" cy="512826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26695" indent="-189230">
              <a:lnSpc>
                <a:spcPct val="100000"/>
              </a:lnSpc>
              <a:spcBef>
                <a:spcPts val="650"/>
              </a:spcBef>
              <a:buSzPct val="62886"/>
              <a:buChar char="•"/>
              <a:tabLst>
                <a:tab pos="227329" algn="l"/>
              </a:tabLst>
            </a:pPr>
            <a:r>
              <a:rPr sz="7275" spc="-112" baseline="-12027" dirty="0">
                <a:latin typeface="RobotoRegular"/>
                <a:cs typeface="RobotoRegular"/>
              </a:rPr>
              <a:t>.</a:t>
            </a:r>
            <a:r>
              <a:rPr sz="3050" spc="-75" dirty="0">
                <a:latin typeface="RobotoRegular"/>
                <a:cs typeface="RobotoRegular"/>
              </a:rPr>
              <a:t>Creatinine </a:t>
            </a:r>
            <a:r>
              <a:rPr sz="3050" spc="-5" dirty="0">
                <a:latin typeface="RobotoRegular"/>
                <a:cs typeface="RobotoRegular"/>
              </a:rPr>
              <a:t>clearance </a:t>
            </a:r>
            <a:r>
              <a:rPr sz="3050" spc="-10" dirty="0">
                <a:latin typeface="RobotoRegular"/>
                <a:cs typeface="RobotoRegular"/>
              </a:rPr>
              <a:t>and serum</a:t>
            </a:r>
            <a:r>
              <a:rPr sz="3050" spc="245" dirty="0">
                <a:latin typeface="RobotoRegular"/>
                <a:cs typeface="RobotoRegular"/>
              </a:rPr>
              <a:t> </a:t>
            </a:r>
            <a:r>
              <a:rPr sz="3050" spc="35" dirty="0">
                <a:latin typeface="RobotoRegular"/>
                <a:cs typeface="RobotoRegular"/>
              </a:rPr>
              <a:t>levels</a:t>
            </a:r>
            <a:endParaRPr sz="3050">
              <a:latin typeface="RobotoRegular"/>
              <a:cs typeface="RobotoRegular"/>
            </a:endParaRPr>
          </a:p>
          <a:p>
            <a:pPr marL="289560" indent="-252095">
              <a:lnSpc>
                <a:spcPct val="100000"/>
              </a:lnSpc>
              <a:spcBef>
                <a:spcPts val="390"/>
              </a:spcBef>
              <a:buChar char="•"/>
              <a:tabLst>
                <a:tab pos="290195" algn="l"/>
              </a:tabLst>
            </a:pPr>
            <a:r>
              <a:rPr sz="3050" dirty="0">
                <a:latin typeface="RobotoRegular"/>
                <a:cs typeface="RobotoRegular"/>
              </a:rPr>
              <a:t>BUN</a:t>
            </a:r>
            <a:endParaRPr sz="3050">
              <a:latin typeface="RobotoRegular"/>
              <a:cs typeface="RobotoRegular"/>
            </a:endParaRPr>
          </a:p>
          <a:p>
            <a:pPr marL="2895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290195" algn="l"/>
              </a:tabLst>
            </a:pPr>
            <a:r>
              <a:rPr sz="3050" spc="-5" dirty="0">
                <a:latin typeface="RobotoRegular"/>
                <a:cs typeface="RobotoRegular"/>
              </a:rPr>
              <a:t>Urine </a:t>
            </a: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spc="-5" dirty="0">
                <a:latin typeface="RobotoRegular"/>
                <a:cs typeface="RobotoRegular"/>
              </a:rPr>
              <a:t>culture </a:t>
            </a:r>
            <a:r>
              <a:rPr sz="3050" spc="-10" dirty="0">
                <a:latin typeface="RobotoRegular"/>
                <a:cs typeface="RobotoRegular"/>
              </a:rPr>
              <a:t>and</a:t>
            </a:r>
            <a:r>
              <a:rPr sz="3050" spc="4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sensitivity</a:t>
            </a:r>
            <a:endParaRPr sz="3050">
              <a:latin typeface="RobotoRegular"/>
              <a:cs typeface="RobotoRegular"/>
            </a:endParaRPr>
          </a:p>
          <a:p>
            <a:pPr marL="289560" indent="-252095">
              <a:lnSpc>
                <a:spcPct val="100000"/>
              </a:lnSpc>
              <a:spcBef>
                <a:spcPts val="750"/>
              </a:spcBef>
              <a:buChar char="•"/>
              <a:tabLst>
                <a:tab pos="290195" algn="l"/>
              </a:tabLst>
            </a:pPr>
            <a:r>
              <a:rPr sz="3050" spc="35" dirty="0">
                <a:latin typeface="RobotoRegular"/>
                <a:cs typeface="RobotoRegular"/>
              </a:rPr>
              <a:t>IV </a:t>
            </a:r>
            <a:r>
              <a:rPr sz="3050" spc="-20" dirty="0">
                <a:latin typeface="RobotoRegular"/>
                <a:cs typeface="RobotoRegular"/>
              </a:rPr>
              <a:t>urogram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10" dirty="0">
                <a:latin typeface="RobotoRegular"/>
                <a:cs typeface="RobotoRegular"/>
              </a:rPr>
              <a:t>assess </a:t>
            </a:r>
            <a:r>
              <a:rPr sz="3050" spc="10" dirty="0">
                <a:latin typeface="RobotoRegular"/>
                <a:cs typeface="RobotoRegular"/>
              </a:rPr>
              <a:t>extent </a:t>
            </a:r>
            <a:r>
              <a:rPr sz="3050" spc="15" dirty="0">
                <a:latin typeface="RobotoRegular"/>
                <a:cs typeface="RobotoRegular"/>
              </a:rPr>
              <a:t>of</a:t>
            </a:r>
            <a:r>
              <a:rPr sz="3050" spc="9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disease</a:t>
            </a:r>
            <a:endParaRPr sz="30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RobotoRegular"/>
              <a:buChar char="•"/>
            </a:pPr>
            <a:endParaRPr sz="4250">
              <a:latin typeface="RobotoRegular"/>
              <a:cs typeface="RobotoRegular"/>
            </a:endParaRPr>
          </a:p>
          <a:p>
            <a:pPr marL="38100">
              <a:lnSpc>
                <a:spcPct val="100000"/>
              </a:lnSpc>
            </a:pPr>
            <a:r>
              <a:rPr sz="3050" spc="5" dirty="0">
                <a:latin typeface="RobotoRegular"/>
                <a:cs typeface="RobotoRegular"/>
              </a:rPr>
              <a:t>MANAGEMENT</a:t>
            </a:r>
            <a:endParaRPr sz="3050">
              <a:latin typeface="RobotoRegular"/>
              <a:cs typeface="RobotoRegular"/>
            </a:endParaRPr>
          </a:p>
          <a:p>
            <a:pPr marL="289560" indent="-252095">
              <a:lnSpc>
                <a:spcPct val="100000"/>
              </a:lnSpc>
              <a:spcBef>
                <a:spcPts val="750"/>
              </a:spcBef>
              <a:buChar char="•"/>
              <a:tabLst>
                <a:tab pos="290195" algn="l"/>
              </a:tabLst>
            </a:pPr>
            <a:r>
              <a:rPr sz="3050" spc="15" dirty="0">
                <a:latin typeface="RobotoRegular"/>
                <a:cs typeface="RobotoRegular"/>
              </a:rPr>
              <a:t>Antibiotics </a:t>
            </a:r>
            <a:r>
              <a:rPr sz="3050" spc="10" dirty="0">
                <a:latin typeface="RobotoRegular"/>
                <a:cs typeface="RobotoRegular"/>
              </a:rPr>
              <a:t>based </a:t>
            </a:r>
            <a:r>
              <a:rPr sz="3050" spc="20" dirty="0">
                <a:latin typeface="RobotoRegular"/>
                <a:cs typeface="RobotoRegular"/>
              </a:rPr>
              <a:t>on </a:t>
            </a:r>
            <a:r>
              <a:rPr sz="3050" spc="-5" dirty="0">
                <a:latin typeface="RobotoRegular"/>
                <a:cs typeface="RobotoRegular"/>
              </a:rPr>
              <a:t>culture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5" dirty="0">
                <a:latin typeface="RobotoRegular"/>
                <a:cs typeface="RobotoRegular"/>
              </a:rPr>
              <a:t>sensitivity</a:t>
            </a:r>
            <a:endParaRPr sz="3050">
              <a:latin typeface="RobotoRegular"/>
              <a:cs typeface="RobotoRegular"/>
            </a:endParaRPr>
          </a:p>
          <a:p>
            <a:pPr marL="289560" marR="1778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90195" algn="l"/>
              </a:tabLst>
            </a:pPr>
            <a:r>
              <a:rPr sz="3050" spc="-10" dirty="0">
                <a:latin typeface="RobotoRegular"/>
                <a:cs typeface="RobotoRegular"/>
              </a:rPr>
              <a:t>Nitrofurantoin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-5" dirty="0">
                <a:latin typeface="RobotoRegular"/>
                <a:cs typeface="RobotoRegular"/>
              </a:rPr>
              <a:t>used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5" dirty="0">
                <a:latin typeface="RobotoRegular"/>
                <a:cs typeface="RobotoRegular"/>
              </a:rPr>
              <a:t>supress </a:t>
            </a:r>
            <a:r>
              <a:rPr sz="3050" spc="10" dirty="0">
                <a:latin typeface="RobotoRegular"/>
                <a:cs typeface="RobotoRegular"/>
              </a:rPr>
              <a:t>bacterial growth  </a:t>
            </a:r>
            <a:r>
              <a:rPr sz="3050" spc="45" dirty="0">
                <a:latin typeface="RobotoRegular"/>
                <a:cs typeface="RobotoRegular"/>
              </a:rPr>
              <a:t>50-100mg </a:t>
            </a:r>
            <a:r>
              <a:rPr sz="3050" spc="20" dirty="0">
                <a:latin typeface="RobotoRegular"/>
                <a:cs typeface="RobotoRegular"/>
              </a:rPr>
              <a:t>QID 1</a:t>
            </a:r>
            <a:r>
              <a:rPr sz="3050" spc="-1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week.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052" y="316428"/>
            <a:ext cx="8369300" cy="1100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06070" indent="-294005">
              <a:lnSpc>
                <a:spcPts val="3135"/>
              </a:lnSpc>
              <a:spcBef>
                <a:spcPts val="135"/>
              </a:spcBef>
              <a:buClr>
                <a:srgbClr val="36AECE"/>
              </a:buClr>
              <a:buChar char="•"/>
              <a:tabLst>
                <a:tab pos="306070" algn="l"/>
                <a:tab pos="306705" algn="l"/>
              </a:tabLst>
            </a:pPr>
            <a:r>
              <a:rPr sz="3050" spc="5" dirty="0">
                <a:latin typeface="RobotoRegular"/>
                <a:cs typeface="RobotoRegular"/>
              </a:rPr>
              <a:t>Interventions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ts val="5295"/>
              </a:lnSpc>
              <a:tabLst>
                <a:tab pos="572135" algn="l"/>
              </a:tabLst>
            </a:pPr>
            <a:r>
              <a:rPr sz="4575" spc="-615" baseline="2732" dirty="0">
                <a:solidFill>
                  <a:srgbClr val="36AECE"/>
                </a:solidFill>
                <a:latin typeface="RobotoRegular"/>
                <a:cs typeface="RobotoRegular"/>
              </a:rPr>
              <a:t>1</a:t>
            </a:r>
            <a:r>
              <a:rPr sz="7275" spc="-615" baseline="-4581" dirty="0">
                <a:latin typeface="RobotoRegular"/>
                <a:cs typeface="RobotoRegular"/>
              </a:rPr>
              <a:t>.</a:t>
            </a:r>
            <a:r>
              <a:rPr sz="4575" spc="-615" baseline="2732" dirty="0">
                <a:solidFill>
                  <a:srgbClr val="36AECE"/>
                </a:solidFill>
                <a:latin typeface="RobotoRegular"/>
                <a:cs typeface="RobotoRegular"/>
              </a:rPr>
              <a:t>.	</a:t>
            </a:r>
            <a:r>
              <a:rPr sz="3050" spc="30" dirty="0">
                <a:latin typeface="RobotoRegular"/>
                <a:cs typeface="RobotoRegular"/>
              </a:rPr>
              <a:t>Give </a:t>
            </a:r>
            <a:r>
              <a:rPr sz="3050" spc="10" dirty="0">
                <a:latin typeface="RobotoRegular"/>
                <a:cs typeface="RobotoRegular"/>
              </a:rPr>
              <a:t>antibiotic </a:t>
            </a:r>
            <a:r>
              <a:rPr sz="3050" spc="20" dirty="0">
                <a:latin typeface="RobotoRegular"/>
                <a:cs typeface="RobotoRegular"/>
              </a:rPr>
              <a:t>medication, </a:t>
            </a:r>
            <a:r>
              <a:rPr sz="3050" spc="-15" dirty="0">
                <a:latin typeface="RobotoRegular"/>
                <a:cs typeface="RobotoRegular"/>
              </a:rPr>
              <a:t>anti</a:t>
            </a:r>
            <a:r>
              <a:rPr sz="3050" spc="12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inﬂammatory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052" y="1206412"/>
            <a:ext cx="8698865" cy="534352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572135">
              <a:lnSpc>
                <a:spcPct val="100000"/>
              </a:lnSpc>
              <a:spcBef>
                <a:spcPts val="840"/>
              </a:spcBef>
            </a:pPr>
            <a:r>
              <a:rPr sz="3050" spc="5" dirty="0">
                <a:latin typeface="RobotoRegular"/>
                <a:cs typeface="RobotoRegular"/>
              </a:rPr>
              <a:t>drugs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5" dirty="0">
                <a:latin typeface="RobotoRegular"/>
                <a:cs typeface="RobotoRegular"/>
              </a:rPr>
              <a:t>antipyretics</a:t>
            </a:r>
            <a:endParaRPr sz="3050">
              <a:latin typeface="RobotoRegular"/>
              <a:cs typeface="RobotoRegular"/>
            </a:endParaRPr>
          </a:p>
          <a:p>
            <a:pPr marL="572135" marR="5080" indent="-560070">
              <a:lnSpc>
                <a:spcPts val="3310"/>
              </a:lnSpc>
              <a:spcBef>
                <a:spcPts val="1150"/>
              </a:spcBef>
              <a:buClr>
                <a:srgbClr val="36AECE"/>
              </a:buClr>
              <a:buAutoNum type="arabicPeriod" startAt="2"/>
              <a:tabLst>
                <a:tab pos="572135" algn="l"/>
                <a:tab pos="572770" algn="l"/>
              </a:tabLst>
            </a:pPr>
            <a:r>
              <a:rPr sz="3050" spc="30" dirty="0">
                <a:latin typeface="RobotoRegular"/>
                <a:cs typeface="RobotoRegular"/>
              </a:rPr>
              <a:t>Give </a:t>
            </a:r>
            <a:r>
              <a:rPr sz="3050" spc="15" dirty="0">
                <a:latin typeface="RobotoRegular"/>
                <a:cs typeface="RobotoRegular"/>
              </a:rPr>
              <a:t>a balanced </a:t>
            </a:r>
            <a:r>
              <a:rPr sz="3050" spc="20" dirty="0">
                <a:latin typeface="RobotoRegular"/>
                <a:cs typeface="RobotoRegular"/>
              </a:rPr>
              <a:t>diet, </a:t>
            </a:r>
            <a:r>
              <a:rPr sz="3050" spc="15" dirty="0">
                <a:latin typeface="RobotoRegular"/>
                <a:cs typeface="RobotoRegular"/>
              </a:rPr>
              <a:t>small </a:t>
            </a:r>
            <a:r>
              <a:rPr sz="3050" spc="5" dirty="0">
                <a:latin typeface="RobotoRegular"/>
                <a:cs typeface="RobotoRegular"/>
              </a:rPr>
              <a:t>frequent </a:t>
            </a:r>
            <a:r>
              <a:rPr sz="3050" spc="30" dirty="0">
                <a:latin typeface="RobotoRegular"/>
                <a:cs typeface="RobotoRegular"/>
              </a:rPr>
              <a:t>meals </a:t>
            </a:r>
            <a:r>
              <a:rPr sz="3050" spc="-10" dirty="0">
                <a:latin typeface="RobotoRegular"/>
                <a:cs typeface="RobotoRegular"/>
              </a:rPr>
              <a:t>and  </a:t>
            </a:r>
            <a:r>
              <a:rPr sz="3050" spc="15" dirty="0">
                <a:latin typeface="RobotoRegular"/>
                <a:cs typeface="RobotoRegular"/>
              </a:rPr>
              <a:t>monitor</a:t>
            </a:r>
            <a:r>
              <a:rPr sz="3050" spc="-4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weight.</a:t>
            </a:r>
            <a:endParaRPr sz="3050">
              <a:latin typeface="RobotoRegular"/>
              <a:cs typeface="RobotoRegular"/>
            </a:endParaRPr>
          </a:p>
          <a:p>
            <a:pPr marL="572135" marR="64769" indent="-560070">
              <a:lnSpc>
                <a:spcPts val="3310"/>
              </a:lnSpc>
              <a:spcBef>
                <a:spcPts val="1090"/>
              </a:spcBef>
              <a:buClr>
                <a:srgbClr val="36AECE"/>
              </a:buClr>
              <a:buAutoNum type="arabicPeriod" startAt="2"/>
              <a:tabLst>
                <a:tab pos="572135" algn="l"/>
                <a:tab pos="572770" algn="l"/>
              </a:tabLst>
            </a:pPr>
            <a:r>
              <a:rPr sz="3050" dirty="0">
                <a:latin typeface="RobotoRegular"/>
                <a:cs typeface="RobotoRegular"/>
              </a:rPr>
              <a:t>Monitor </a:t>
            </a:r>
            <a:r>
              <a:rPr sz="3050" spc="-15" dirty="0">
                <a:latin typeface="RobotoRegular"/>
                <a:cs typeface="RobotoRegular"/>
              </a:rPr>
              <a:t>urine </a:t>
            </a:r>
            <a:r>
              <a:rPr sz="3050" dirty="0">
                <a:latin typeface="RobotoRegular"/>
                <a:cs typeface="RobotoRegular"/>
              </a:rPr>
              <a:t>output </a:t>
            </a:r>
            <a:r>
              <a:rPr sz="3050" spc="-5" dirty="0">
                <a:latin typeface="RobotoRegular"/>
                <a:cs typeface="RobotoRegular"/>
              </a:rPr>
              <a:t>through </a:t>
            </a:r>
            <a:r>
              <a:rPr sz="3050" spc="15" dirty="0">
                <a:latin typeface="RobotoRegular"/>
                <a:cs typeface="RobotoRegular"/>
              </a:rPr>
              <a:t>a </a:t>
            </a:r>
            <a:r>
              <a:rPr sz="3050" dirty="0">
                <a:latin typeface="RobotoRegular"/>
                <a:cs typeface="RobotoRegular"/>
              </a:rPr>
              <a:t>strict input-  output </a:t>
            </a:r>
            <a:r>
              <a:rPr sz="3050" spc="10" dirty="0">
                <a:latin typeface="RobotoRegular"/>
                <a:cs typeface="RobotoRegular"/>
              </a:rPr>
              <a:t>chart. </a:t>
            </a:r>
            <a:r>
              <a:rPr sz="3050" spc="30" dirty="0">
                <a:latin typeface="RobotoRegular"/>
                <a:cs typeface="RobotoRegular"/>
              </a:rPr>
              <a:t>Give </a:t>
            </a:r>
            <a:r>
              <a:rPr sz="3050" spc="15" dirty="0">
                <a:latin typeface="RobotoRegular"/>
                <a:cs typeface="RobotoRegular"/>
              </a:rPr>
              <a:t>plenty of </a:t>
            </a:r>
            <a:r>
              <a:rPr sz="3050" spc="20" dirty="0">
                <a:latin typeface="RobotoRegular"/>
                <a:cs typeface="RobotoRegular"/>
              </a:rPr>
              <a:t>ﬂuids(3-4 </a:t>
            </a:r>
            <a:r>
              <a:rPr sz="3050" spc="10" dirty="0">
                <a:latin typeface="RobotoRegular"/>
                <a:cs typeface="RobotoRegular"/>
              </a:rPr>
              <a:t>litres </a:t>
            </a:r>
            <a:r>
              <a:rPr sz="3050" spc="30" dirty="0">
                <a:latin typeface="RobotoRegular"/>
                <a:cs typeface="RobotoRegular"/>
              </a:rPr>
              <a:t>per  </a:t>
            </a:r>
            <a:r>
              <a:rPr sz="3050" spc="10" dirty="0">
                <a:latin typeface="RobotoRegular"/>
                <a:cs typeface="RobotoRegular"/>
              </a:rPr>
              <a:t>day)to reduce </a:t>
            </a:r>
            <a:r>
              <a:rPr sz="3050" spc="-10" dirty="0">
                <a:latin typeface="RobotoRegular"/>
                <a:cs typeface="RobotoRegular"/>
              </a:rPr>
              <a:t>the burning </a:t>
            </a:r>
            <a:r>
              <a:rPr sz="3050" spc="-5" dirty="0">
                <a:latin typeface="RobotoRegular"/>
                <a:cs typeface="RobotoRegular"/>
              </a:rPr>
              <a:t>sensation </a:t>
            </a:r>
            <a:r>
              <a:rPr sz="3050" spc="-10" dirty="0">
                <a:latin typeface="RobotoRegular"/>
                <a:cs typeface="RobotoRegular"/>
              </a:rPr>
              <a:t>and  </a:t>
            </a:r>
            <a:r>
              <a:rPr sz="3050" spc="15" dirty="0">
                <a:latin typeface="RobotoRegular"/>
                <a:cs typeface="RobotoRegular"/>
              </a:rPr>
              <a:t>prevent</a:t>
            </a:r>
            <a:r>
              <a:rPr sz="3050" spc="-10" dirty="0">
                <a:latin typeface="RobotoRegular"/>
                <a:cs typeface="RobotoRegular"/>
              </a:rPr>
              <a:t> </a:t>
            </a:r>
            <a:r>
              <a:rPr sz="3050" spc="30" dirty="0">
                <a:latin typeface="RobotoRegular"/>
                <a:cs typeface="RobotoRegular"/>
              </a:rPr>
              <a:t>deH2O</a:t>
            </a:r>
            <a:endParaRPr sz="3050">
              <a:latin typeface="RobotoRegular"/>
              <a:cs typeface="RobotoRegular"/>
            </a:endParaRPr>
          </a:p>
          <a:p>
            <a:pPr marL="572135" marR="761365" indent="-560070" algn="just">
              <a:lnSpc>
                <a:spcPts val="3310"/>
              </a:lnSpc>
              <a:spcBef>
                <a:spcPts val="1085"/>
              </a:spcBef>
              <a:buClr>
                <a:srgbClr val="36AECE"/>
              </a:buClr>
              <a:buAutoNum type="arabicPeriod" startAt="2"/>
              <a:tabLst>
                <a:tab pos="572770" algn="l"/>
              </a:tabLst>
            </a:pPr>
            <a:r>
              <a:rPr sz="3050" spc="15" dirty="0">
                <a:latin typeface="RobotoRegular"/>
                <a:cs typeface="RobotoRegular"/>
              </a:rPr>
              <a:t>Health education </a:t>
            </a:r>
            <a:r>
              <a:rPr sz="3050" spc="20" dirty="0">
                <a:latin typeface="RobotoRegular"/>
                <a:cs typeface="RobotoRegular"/>
              </a:rPr>
              <a:t>on </a:t>
            </a:r>
            <a:r>
              <a:rPr sz="3050" spc="-5" dirty="0">
                <a:latin typeface="RobotoRegular"/>
                <a:cs typeface="RobotoRegular"/>
              </a:rPr>
              <a:t>drug </a:t>
            </a:r>
            <a:r>
              <a:rPr sz="3050" spc="25" dirty="0">
                <a:latin typeface="RobotoRegular"/>
                <a:cs typeface="RobotoRegular"/>
              </a:rPr>
              <a:t>compliance </a:t>
            </a:r>
            <a:r>
              <a:rPr sz="3050" spc="-10" dirty="0">
                <a:latin typeface="RobotoRegular"/>
                <a:cs typeface="RobotoRegular"/>
              </a:rPr>
              <a:t>and  </a:t>
            </a:r>
            <a:r>
              <a:rPr sz="3050" spc="10" dirty="0">
                <a:latin typeface="RobotoRegular"/>
                <a:cs typeface="RobotoRegular"/>
              </a:rPr>
              <a:t>hygiene( perineal), </a:t>
            </a:r>
            <a:r>
              <a:rPr sz="3050" spc="25" dirty="0">
                <a:latin typeface="RobotoRegular"/>
                <a:cs typeface="RobotoRegular"/>
              </a:rPr>
              <a:t>importance </a:t>
            </a:r>
            <a:r>
              <a:rPr sz="3050" spc="15" dirty="0">
                <a:latin typeface="RobotoRegular"/>
                <a:cs typeface="RobotoRegular"/>
              </a:rPr>
              <a:t>of plenty of  </a:t>
            </a:r>
            <a:r>
              <a:rPr sz="3050" spc="5" dirty="0">
                <a:latin typeface="RobotoRegular"/>
                <a:cs typeface="RobotoRegular"/>
              </a:rPr>
              <a:t>ﬂuids, regular </a:t>
            </a:r>
            <a:r>
              <a:rPr sz="3050" spc="25" dirty="0">
                <a:latin typeface="RobotoRegular"/>
                <a:cs typeface="RobotoRegular"/>
              </a:rPr>
              <a:t>bladder</a:t>
            </a:r>
            <a:r>
              <a:rPr sz="3050" spc="-2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emptying.</a:t>
            </a:r>
            <a:endParaRPr sz="3050">
              <a:latin typeface="RobotoRegular"/>
              <a:cs typeface="RobotoRegular"/>
            </a:endParaRPr>
          </a:p>
          <a:p>
            <a:pPr marL="572135" indent="-560070" algn="just">
              <a:lnSpc>
                <a:spcPct val="100000"/>
              </a:lnSpc>
              <a:spcBef>
                <a:spcPts val="685"/>
              </a:spcBef>
              <a:buClr>
                <a:srgbClr val="36AECE"/>
              </a:buClr>
              <a:buAutoNum type="arabicPeriod" startAt="2"/>
              <a:tabLst>
                <a:tab pos="572770" algn="l"/>
              </a:tabLst>
            </a:pPr>
            <a:r>
              <a:rPr sz="3050" dirty="0">
                <a:latin typeface="RobotoRegular"/>
                <a:cs typeface="RobotoRegular"/>
              </a:rPr>
              <a:t>Monitor </a:t>
            </a:r>
            <a:r>
              <a:rPr sz="3050" spc="30" dirty="0">
                <a:latin typeface="RobotoRegular"/>
                <a:cs typeface="RobotoRegular"/>
              </a:rPr>
              <a:t>temp </a:t>
            </a:r>
            <a:r>
              <a:rPr sz="3050" spc="20" dirty="0">
                <a:latin typeface="RobotoRegular"/>
                <a:cs typeface="RobotoRegular"/>
              </a:rPr>
              <a:t>every 4</a:t>
            </a:r>
            <a:r>
              <a:rPr sz="3050" spc="-20" dirty="0">
                <a:latin typeface="RobotoRegular"/>
                <a:cs typeface="RobotoRegular"/>
              </a:rPr>
              <a:t> hrs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652" y="428375"/>
            <a:ext cx="310769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50" spc="-95" dirty="0"/>
              <a:t>C</a:t>
            </a:r>
            <a:r>
              <a:rPr sz="7275" spc="-142" baseline="-24627" dirty="0"/>
              <a:t>.</a:t>
            </a:r>
            <a:r>
              <a:rPr sz="3050" spc="-95" dirty="0"/>
              <a:t>OMPLICATIONS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96052" y="1122451"/>
            <a:ext cx="4389755" cy="170497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840"/>
              </a:spcBef>
              <a:buChar char="•"/>
              <a:tabLst>
                <a:tab pos="264795" algn="l"/>
              </a:tabLst>
            </a:pPr>
            <a:r>
              <a:rPr sz="3050" dirty="0">
                <a:latin typeface="RobotoRegular"/>
                <a:cs typeface="RobotoRegular"/>
              </a:rPr>
              <a:t>End stage </a:t>
            </a:r>
            <a:r>
              <a:rPr sz="3050" spc="-10" dirty="0">
                <a:latin typeface="RobotoRegular"/>
                <a:cs typeface="RobotoRegular"/>
              </a:rPr>
              <a:t>renal</a:t>
            </a:r>
            <a:r>
              <a:rPr sz="3050" spc="6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disease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Hypertension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50"/>
              </a:spcBef>
              <a:buChar char="•"/>
              <a:tabLst>
                <a:tab pos="264795" algn="l"/>
              </a:tabLst>
            </a:pPr>
            <a:r>
              <a:rPr sz="3050" spc="25" dirty="0">
                <a:latin typeface="RobotoRegular"/>
                <a:cs typeface="RobotoRegular"/>
              </a:rPr>
              <a:t>Kidney</a:t>
            </a:r>
            <a:r>
              <a:rPr sz="3050" spc="-20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stones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52" y="0"/>
            <a:ext cx="7262495" cy="1254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840"/>
              </a:lnSpc>
              <a:spcBef>
                <a:spcPts val="95"/>
              </a:spcBef>
            </a:pPr>
            <a:r>
              <a:rPr sz="4300" spc="-20" dirty="0"/>
              <a:t>LOWER</a:t>
            </a:r>
            <a:endParaRPr sz="4300"/>
          </a:p>
          <a:p>
            <a:pPr marL="12700">
              <a:lnSpc>
                <a:spcPts val="4840"/>
              </a:lnSpc>
            </a:pPr>
            <a:r>
              <a:rPr sz="4300" spc="-25" dirty="0"/>
              <a:t>URINARY </a:t>
            </a:r>
            <a:r>
              <a:rPr sz="4300" spc="-50" dirty="0"/>
              <a:t>TRACT</a:t>
            </a:r>
            <a:r>
              <a:rPr sz="4300" spc="-45" dirty="0"/>
              <a:t> </a:t>
            </a:r>
            <a:r>
              <a:rPr sz="4300" spc="-5" dirty="0"/>
              <a:t>INFECTIONS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596052" y="1150422"/>
            <a:ext cx="8944610" cy="408368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3050" spc="40" dirty="0">
                <a:latin typeface="RobotoRegular"/>
                <a:cs typeface="RobotoRegular"/>
              </a:rPr>
              <a:t>CYSTITIS</a:t>
            </a:r>
            <a:endParaRPr sz="3050">
              <a:latin typeface="RobotoRegular"/>
              <a:cs typeface="RobotoRegular"/>
            </a:endParaRPr>
          </a:p>
          <a:p>
            <a:pPr marL="306070" marR="5080" indent="-294005">
              <a:lnSpc>
                <a:spcPts val="3310"/>
              </a:lnSpc>
              <a:spcBef>
                <a:spcPts val="1150"/>
              </a:spcBef>
              <a:buClr>
                <a:srgbClr val="36AECE"/>
              </a:buClr>
              <a:buChar char="•"/>
              <a:tabLst>
                <a:tab pos="306070" algn="l"/>
                <a:tab pos="306705" algn="l"/>
              </a:tabLst>
            </a:pPr>
            <a:r>
              <a:rPr sz="3050" spc="30" dirty="0">
                <a:latin typeface="RobotoRegular"/>
                <a:cs typeface="RobotoRegular"/>
              </a:rPr>
              <a:t>It </a:t>
            </a:r>
            <a:r>
              <a:rPr sz="3050" spc="20" dirty="0">
                <a:latin typeface="RobotoRegular"/>
                <a:cs typeface="RobotoRegular"/>
              </a:rPr>
              <a:t>is inﬂammation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25" dirty="0">
                <a:latin typeface="RobotoRegular"/>
                <a:cs typeface="RobotoRegular"/>
              </a:rPr>
              <a:t>bladder </a:t>
            </a:r>
            <a:r>
              <a:rPr sz="3050" spc="10" dirty="0">
                <a:latin typeface="RobotoRegular"/>
                <a:cs typeface="RobotoRegular"/>
              </a:rPr>
              <a:t>from </a:t>
            </a:r>
            <a:r>
              <a:rPr sz="3050" spc="-10" dirty="0">
                <a:latin typeface="RobotoRegular"/>
                <a:cs typeface="RobotoRegular"/>
              </a:rPr>
              <a:t>any </a:t>
            </a:r>
            <a:r>
              <a:rPr sz="3050" dirty="0">
                <a:latin typeface="RobotoRegular"/>
                <a:cs typeface="RobotoRegular"/>
              </a:rPr>
              <a:t>cause,  </a:t>
            </a:r>
            <a:r>
              <a:rPr sz="3050" spc="10" dirty="0">
                <a:latin typeface="RobotoRegular"/>
                <a:cs typeface="RobotoRegular"/>
              </a:rPr>
              <a:t>but </a:t>
            </a:r>
            <a:r>
              <a:rPr sz="3050" spc="20" dirty="0">
                <a:latin typeface="RobotoRegular"/>
                <a:cs typeface="RobotoRegular"/>
              </a:rPr>
              <a:t>most often is </a:t>
            </a:r>
            <a:r>
              <a:rPr sz="3050" spc="5" dirty="0">
                <a:latin typeface="RobotoRegular"/>
                <a:cs typeface="RobotoRegular"/>
              </a:rPr>
              <a:t>secondary to </a:t>
            </a:r>
            <a:r>
              <a:rPr sz="3050" spc="10" dirty="0">
                <a:latin typeface="RobotoRegular"/>
                <a:cs typeface="RobotoRegular"/>
              </a:rPr>
              <a:t>bacterial</a:t>
            </a:r>
            <a:r>
              <a:rPr sz="3050" spc="-13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infection.</a:t>
            </a:r>
            <a:endParaRPr sz="30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3050" u="heavy" spc="-5" dirty="0">
                <a:uFill>
                  <a:solidFill>
                    <a:srgbClr val="000000"/>
                  </a:solidFill>
                </a:uFill>
                <a:latin typeface="RobotoRegular"/>
                <a:cs typeface="RobotoRegular"/>
              </a:rPr>
              <a:t>Causes</a:t>
            </a:r>
            <a:endParaRPr sz="3050">
              <a:latin typeface="RobotoRegular"/>
              <a:cs typeface="RobotoRegular"/>
            </a:endParaRPr>
          </a:p>
          <a:p>
            <a:pPr marL="215265" indent="-203200">
              <a:lnSpc>
                <a:spcPct val="100000"/>
              </a:lnSpc>
              <a:spcBef>
                <a:spcPts val="645"/>
              </a:spcBef>
              <a:buClr>
                <a:srgbClr val="36AECE"/>
              </a:buClr>
              <a:buSzPct val="96825"/>
              <a:buFont typeface="RobotoRegular"/>
              <a:buChar char="•"/>
              <a:tabLst>
                <a:tab pos="215900" algn="l"/>
              </a:tabLst>
            </a:pPr>
            <a:r>
              <a:rPr sz="3150" i="1" spc="-40" dirty="0">
                <a:latin typeface="RobotoRegular"/>
                <a:cs typeface="RobotoRegular"/>
              </a:rPr>
              <a:t>Escherichia </a:t>
            </a:r>
            <a:r>
              <a:rPr sz="3150" i="1" spc="-15" dirty="0">
                <a:latin typeface="RobotoRegular"/>
                <a:cs typeface="RobotoRegular"/>
              </a:rPr>
              <a:t>coli 80-90% </a:t>
            </a:r>
            <a:r>
              <a:rPr sz="3150" i="1" spc="-30" dirty="0">
                <a:latin typeface="RobotoRegular"/>
                <a:cs typeface="RobotoRegular"/>
              </a:rPr>
              <a:t>of</a:t>
            </a:r>
            <a:r>
              <a:rPr sz="3150" i="1" spc="105" dirty="0">
                <a:latin typeface="RobotoRegular"/>
                <a:cs typeface="RobotoRegular"/>
              </a:rPr>
              <a:t> </a:t>
            </a:r>
            <a:r>
              <a:rPr sz="3150" i="1" spc="-40" dirty="0">
                <a:latin typeface="RobotoRegular"/>
                <a:cs typeface="RobotoRegular"/>
              </a:rPr>
              <a:t>cases</a:t>
            </a:r>
            <a:endParaRPr sz="3150">
              <a:latin typeface="RobotoRegular"/>
              <a:cs typeface="RobotoRegular"/>
            </a:endParaRPr>
          </a:p>
          <a:p>
            <a:pPr marL="215900" marR="674370" indent="-215900">
              <a:lnSpc>
                <a:spcPts val="3310"/>
              </a:lnSpc>
              <a:spcBef>
                <a:spcPts val="1130"/>
              </a:spcBef>
              <a:buClr>
                <a:srgbClr val="36AECE"/>
              </a:buClr>
              <a:buSzPct val="96825"/>
              <a:buFont typeface="RobotoRegular"/>
              <a:buChar char="•"/>
              <a:tabLst>
                <a:tab pos="215900" algn="l"/>
                <a:tab pos="6323330" algn="l"/>
              </a:tabLst>
            </a:pPr>
            <a:r>
              <a:rPr sz="3150" i="1" spc="-50" dirty="0">
                <a:latin typeface="RobotoRegular"/>
                <a:cs typeface="RobotoRegular"/>
              </a:rPr>
              <a:t>Others…Pseudomonas aeruginosa	</a:t>
            </a:r>
            <a:r>
              <a:rPr sz="3050" spc="25" dirty="0">
                <a:latin typeface="RobotoRegular"/>
                <a:cs typeface="RobotoRegular"/>
              </a:rPr>
              <a:t>Klebsiella,  </a:t>
            </a:r>
            <a:r>
              <a:rPr sz="3050" spc="10" dirty="0">
                <a:latin typeface="RobotoRegular"/>
                <a:cs typeface="RobotoRegular"/>
              </a:rPr>
              <a:t>Pseudomonas, </a:t>
            </a:r>
            <a:r>
              <a:rPr sz="3050" dirty="0">
                <a:latin typeface="RobotoRegular"/>
                <a:cs typeface="RobotoRegular"/>
              </a:rPr>
              <a:t>group </a:t>
            </a:r>
            <a:r>
              <a:rPr sz="3050" spc="20" dirty="0">
                <a:latin typeface="RobotoRegular"/>
                <a:cs typeface="RobotoRegular"/>
              </a:rPr>
              <a:t>B </a:t>
            </a:r>
            <a:r>
              <a:rPr sz="3050" spc="25" dirty="0">
                <a:latin typeface="RobotoRegular"/>
                <a:cs typeface="RobotoRegular"/>
              </a:rPr>
              <a:t>Streptococci </a:t>
            </a:r>
            <a:r>
              <a:rPr sz="3050" spc="5" dirty="0">
                <a:latin typeface="RobotoRegular"/>
                <a:cs typeface="RobotoRegular"/>
              </a:rPr>
              <a:t>,Proteus,  </a:t>
            </a:r>
            <a:r>
              <a:rPr sz="3050" spc="15" dirty="0">
                <a:latin typeface="RobotoRegular"/>
                <a:cs typeface="RobotoRegular"/>
              </a:rPr>
              <a:t>Chlamydia</a:t>
            </a:r>
            <a:r>
              <a:rPr sz="3050" spc="-15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trachomatis,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652" y="428375"/>
            <a:ext cx="3329304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50" spc="-195" dirty="0"/>
              <a:t>S</a:t>
            </a:r>
            <a:r>
              <a:rPr sz="7275" spc="-292" baseline="-24627" dirty="0"/>
              <a:t>.</a:t>
            </a:r>
            <a:r>
              <a:rPr sz="3050" spc="-195" dirty="0"/>
              <a:t>igns </a:t>
            </a:r>
            <a:r>
              <a:rPr sz="3050" spc="20" dirty="0"/>
              <a:t>&amp;</a:t>
            </a:r>
            <a:r>
              <a:rPr sz="3050" spc="95" dirty="0"/>
              <a:t> </a:t>
            </a:r>
            <a:r>
              <a:rPr sz="3050" spc="20" dirty="0"/>
              <a:t>symptoms</a:t>
            </a:r>
            <a:endParaRPr sz="3050"/>
          </a:p>
        </p:txBody>
      </p:sp>
      <p:sp>
        <p:nvSpPr>
          <p:cNvPr id="3" name="object 3"/>
          <p:cNvSpPr/>
          <p:nvPr/>
        </p:nvSpPr>
        <p:spPr>
          <a:xfrm>
            <a:off x="608752" y="1095971"/>
            <a:ext cx="3246755" cy="0"/>
          </a:xfrm>
          <a:custGeom>
            <a:avLst/>
            <a:gdLst/>
            <a:ahLst/>
            <a:cxnLst/>
            <a:rect l="l" t="t" r="r" b="b"/>
            <a:pathLst>
              <a:path w="3246754">
                <a:moveTo>
                  <a:pt x="0" y="0"/>
                </a:moveTo>
                <a:lnTo>
                  <a:pt x="3246490" y="0"/>
                </a:lnTo>
              </a:path>
            </a:pathLst>
          </a:custGeom>
          <a:ln w="19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052" y="1122451"/>
            <a:ext cx="8106409" cy="506349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06070" indent="-294005">
              <a:lnSpc>
                <a:spcPct val="100000"/>
              </a:lnSpc>
              <a:spcBef>
                <a:spcPts val="840"/>
              </a:spcBef>
              <a:buClr>
                <a:srgbClr val="36AECE"/>
              </a:buClr>
              <a:buChar char="•"/>
              <a:tabLst>
                <a:tab pos="306070" algn="l"/>
                <a:tab pos="306705" algn="l"/>
              </a:tabLst>
            </a:pPr>
            <a:r>
              <a:rPr sz="3050" spc="25" dirty="0">
                <a:latin typeface="RobotoRegular"/>
                <a:cs typeface="RobotoRegular"/>
              </a:rPr>
              <a:t>Pain/ </a:t>
            </a:r>
            <a:r>
              <a:rPr sz="3050" spc="-10" dirty="0">
                <a:latin typeface="RobotoRegular"/>
                <a:cs typeface="RobotoRegular"/>
              </a:rPr>
              <a:t>burning </a:t>
            </a:r>
            <a:r>
              <a:rPr sz="3050" spc="-5" dirty="0">
                <a:latin typeface="RobotoRegular"/>
                <a:cs typeface="RobotoRegular"/>
              </a:rPr>
              <a:t>sensation </a:t>
            </a:r>
            <a:r>
              <a:rPr sz="3050" spc="20" dirty="0">
                <a:latin typeface="RobotoRegular"/>
                <a:cs typeface="RobotoRegular"/>
              </a:rPr>
              <a:t>on </a:t>
            </a:r>
            <a:r>
              <a:rPr sz="3050" spc="-10" dirty="0">
                <a:latin typeface="RobotoRegular"/>
                <a:cs typeface="RobotoRegular"/>
              </a:rPr>
              <a:t>urination- </a:t>
            </a:r>
            <a:r>
              <a:rPr sz="3050" spc="-5" dirty="0">
                <a:latin typeface="RobotoRegular"/>
                <a:cs typeface="RobotoRegular"/>
              </a:rPr>
              <a:t>dysuria</a:t>
            </a:r>
            <a:endParaRPr sz="3050">
              <a:latin typeface="RobotoRegular"/>
              <a:cs typeface="RobotoRegular"/>
            </a:endParaRPr>
          </a:p>
          <a:p>
            <a:pPr marL="306070" indent="-294005">
              <a:lnSpc>
                <a:spcPct val="100000"/>
              </a:lnSpc>
              <a:spcBef>
                <a:spcPts val="745"/>
              </a:spcBef>
              <a:buClr>
                <a:srgbClr val="36AECE"/>
              </a:buClr>
              <a:buChar char="•"/>
              <a:tabLst>
                <a:tab pos="306070" algn="l"/>
                <a:tab pos="306705" algn="l"/>
              </a:tabLst>
            </a:pPr>
            <a:r>
              <a:rPr sz="3050" dirty="0">
                <a:latin typeface="RobotoRegular"/>
                <a:cs typeface="RobotoRegular"/>
              </a:rPr>
              <a:t>Frequency- </a:t>
            </a:r>
            <a:r>
              <a:rPr sz="3050" spc="15" dirty="0">
                <a:latin typeface="RobotoRegular"/>
                <a:cs typeface="RobotoRegular"/>
              </a:rPr>
              <a:t>more </a:t>
            </a:r>
            <a:r>
              <a:rPr sz="3050" spc="-10" dirty="0">
                <a:latin typeface="RobotoRegular"/>
                <a:cs typeface="RobotoRegular"/>
              </a:rPr>
              <a:t>than </a:t>
            </a:r>
            <a:r>
              <a:rPr sz="3050" spc="10" dirty="0">
                <a:latin typeface="RobotoRegular"/>
                <a:cs typeface="RobotoRegular"/>
              </a:rPr>
              <a:t>once </a:t>
            </a:r>
            <a:r>
              <a:rPr sz="3050" spc="20" dirty="0">
                <a:latin typeface="RobotoRegular"/>
                <a:cs typeface="RobotoRegular"/>
              </a:rPr>
              <a:t>every </a:t>
            </a:r>
            <a:r>
              <a:rPr sz="3050" spc="-5" dirty="0">
                <a:latin typeface="RobotoRegular"/>
                <a:cs typeface="RobotoRegular"/>
              </a:rPr>
              <a:t>three</a:t>
            </a:r>
            <a:r>
              <a:rPr sz="3050" spc="20" dirty="0">
                <a:latin typeface="RobotoRegular"/>
                <a:cs typeface="RobotoRegular"/>
              </a:rPr>
              <a:t> </a:t>
            </a:r>
            <a:r>
              <a:rPr sz="3050" spc="-15" dirty="0">
                <a:latin typeface="RobotoRegular"/>
                <a:cs typeface="RobotoRegular"/>
              </a:rPr>
              <a:t>hours</a:t>
            </a:r>
            <a:endParaRPr sz="3050">
              <a:latin typeface="RobotoRegular"/>
              <a:cs typeface="RobotoRegular"/>
            </a:endParaRPr>
          </a:p>
          <a:p>
            <a:pPr marL="306070" indent="-294005">
              <a:lnSpc>
                <a:spcPct val="100000"/>
              </a:lnSpc>
              <a:spcBef>
                <a:spcPts val="750"/>
              </a:spcBef>
              <a:buClr>
                <a:srgbClr val="36AECE"/>
              </a:buClr>
              <a:buChar char="•"/>
              <a:tabLst>
                <a:tab pos="306070" algn="l"/>
                <a:tab pos="306705" algn="l"/>
              </a:tabLst>
            </a:pPr>
            <a:r>
              <a:rPr sz="3050" spc="10" dirty="0">
                <a:latin typeface="RobotoRegular"/>
                <a:cs typeface="RobotoRegular"/>
              </a:rPr>
              <a:t>Urgency</a:t>
            </a:r>
            <a:endParaRPr sz="3050">
              <a:latin typeface="RobotoRegular"/>
              <a:cs typeface="RobotoRegular"/>
            </a:endParaRPr>
          </a:p>
          <a:p>
            <a:pPr marL="306070" indent="-294005">
              <a:lnSpc>
                <a:spcPct val="100000"/>
              </a:lnSpc>
              <a:spcBef>
                <a:spcPts val="745"/>
              </a:spcBef>
              <a:buClr>
                <a:srgbClr val="36AECE"/>
              </a:buClr>
              <a:buChar char="•"/>
              <a:tabLst>
                <a:tab pos="306070" algn="l"/>
                <a:tab pos="306705" algn="l"/>
              </a:tabLst>
            </a:pPr>
            <a:r>
              <a:rPr sz="3050" spc="10" dirty="0">
                <a:latin typeface="RobotoRegular"/>
                <a:cs typeface="RobotoRegular"/>
              </a:rPr>
              <a:t>Feeling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25" dirty="0">
                <a:latin typeface="RobotoRegular"/>
                <a:cs typeface="RobotoRegular"/>
              </a:rPr>
              <a:t>incomplete</a:t>
            </a:r>
            <a:r>
              <a:rPr sz="3050" spc="9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voiding</a:t>
            </a:r>
            <a:endParaRPr sz="3050">
              <a:latin typeface="RobotoRegular"/>
              <a:cs typeface="RobotoRegular"/>
            </a:endParaRPr>
          </a:p>
          <a:p>
            <a:pPr marL="306070" indent="-294005">
              <a:lnSpc>
                <a:spcPct val="100000"/>
              </a:lnSpc>
              <a:spcBef>
                <a:spcPts val="750"/>
              </a:spcBef>
              <a:buClr>
                <a:srgbClr val="36AECE"/>
              </a:buClr>
              <a:buChar char="•"/>
              <a:tabLst>
                <a:tab pos="306070" algn="l"/>
                <a:tab pos="306705" algn="l"/>
              </a:tabLst>
            </a:pPr>
            <a:r>
              <a:rPr sz="3050" spc="10" dirty="0">
                <a:latin typeface="RobotoRegular"/>
                <a:cs typeface="RobotoRegular"/>
              </a:rPr>
              <a:t>Cloudy</a:t>
            </a:r>
            <a:r>
              <a:rPr sz="3050" spc="-20" dirty="0">
                <a:latin typeface="RobotoRegular"/>
                <a:cs typeface="RobotoRegular"/>
              </a:rPr>
              <a:t> </a:t>
            </a:r>
            <a:r>
              <a:rPr sz="3050" spc="-15" dirty="0">
                <a:latin typeface="RobotoRegular"/>
                <a:cs typeface="RobotoRegular"/>
              </a:rPr>
              <a:t>urine</a:t>
            </a:r>
            <a:endParaRPr sz="3050">
              <a:latin typeface="RobotoRegular"/>
              <a:cs typeface="RobotoRegular"/>
            </a:endParaRPr>
          </a:p>
          <a:p>
            <a:pPr marL="306070" indent="-294005">
              <a:lnSpc>
                <a:spcPct val="100000"/>
              </a:lnSpc>
              <a:spcBef>
                <a:spcPts val="745"/>
              </a:spcBef>
              <a:buClr>
                <a:srgbClr val="36AECE"/>
              </a:buClr>
              <a:buChar char="•"/>
              <a:tabLst>
                <a:tab pos="306070" algn="l"/>
                <a:tab pos="306705" algn="l"/>
              </a:tabLst>
            </a:pPr>
            <a:r>
              <a:rPr sz="3050" spc="10" dirty="0">
                <a:latin typeface="RobotoRegular"/>
                <a:cs typeface="RobotoRegular"/>
              </a:rPr>
              <a:t>Hematuria</a:t>
            </a:r>
            <a:endParaRPr sz="3050">
              <a:latin typeface="RobotoRegular"/>
              <a:cs typeface="RobotoRegular"/>
            </a:endParaRPr>
          </a:p>
          <a:p>
            <a:pPr marL="306070" indent="-294005">
              <a:lnSpc>
                <a:spcPct val="100000"/>
              </a:lnSpc>
              <a:spcBef>
                <a:spcPts val="750"/>
              </a:spcBef>
              <a:buClr>
                <a:srgbClr val="36AECE"/>
              </a:buClr>
              <a:buChar char="•"/>
              <a:tabLst>
                <a:tab pos="306070" algn="l"/>
                <a:tab pos="306705" algn="l"/>
              </a:tabLst>
            </a:pPr>
            <a:r>
              <a:rPr sz="3050" spc="20" dirty="0">
                <a:latin typeface="RobotoRegular"/>
                <a:cs typeface="RobotoRegular"/>
              </a:rPr>
              <a:t>Lower </a:t>
            </a:r>
            <a:r>
              <a:rPr sz="3050" spc="15" dirty="0">
                <a:latin typeface="RobotoRegular"/>
                <a:cs typeface="RobotoRegular"/>
              </a:rPr>
              <a:t>abdominal </a:t>
            </a:r>
            <a:r>
              <a:rPr sz="3050" spc="5" dirty="0">
                <a:latin typeface="RobotoRegular"/>
                <a:cs typeface="RobotoRegular"/>
              </a:rPr>
              <a:t>pain </a:t>
            </a:r>
            <a:r>
              <a:rPr sz="3050" dirty="0">
                <a:latin typeface="RobotoRegular"/>
                <a:cs typeface="RobotoRegular"/>
              </a:rPr>
              <a:t>(suprapubic</a:t>
            </a:r>
            <a:r>
              <a:rPr sz="3050" spc="1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pain)</a:t>
            </a:r>
            <a:endParaRPr sz="3050">
              <a:latin typeface="RobotoRegular"/>
              <a:cs typeface="RobotoRegular"/>
            </a:endParaRPr>
          </a:p>
          <a:p>
            <a:pPr marL="306070" indent="-294005">
              <a:lnSpc>
                <a:spcPct val="100000"/>
              </a:lnSpc>
              <a:spcBef>
                <a:spcPts val="745"/>
              </a:spcBef>
              <a:buClr>
                <a:srgbClr val="36AECE"/>
              </a:buClr>
              <a:buChar char="•"/>
              <a:tabLst>
                <a:tab pos="306070" algn="l"/>
                <a:tab pos="306705" algn="l"/>
              </a:tabLst>
            </a:pPr>
            <a:r>
              <a:rPr sz="3050" spc="20" dirty="0">
                <a:latin typeface="RobotoRegular"/>
                <a:cs typeface="RobotoRegular"/>
              </a:rPr>
              <a:t>Fever </a:t>
            </a:r>
            <a:r>
              <a:rPr sz="3050" spc="-10" dirty="0">
                <a:latin typeface="RobotoRegular"/>
                <a:cs typeface="RobotoRegular"/>
              </a:rPr>
              <a:t>and</a:t>
            </a:r>
            <a:r>
              <a:rPr sz="3050" spc="-3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chills</a:t>
            </a:r>
            <a:endParaRPr sz="3050">
              <a:latin typeface="RobotoRegular"/>
              <a:cs typeface="RobotoRegular"/>
            </a:endParaRPr>
          </a:p>
          <a:p>
            <a:pPr marL="306070" indent="-294005">
              <a:lnSpc>
                <a:spcPct val="100000"/>
              </a:lnSpc>
              <a:spcBef>
                <a:spcPts val="750"/>
              </a:spcBef>
              <a:buClr>
                <a:srgbClr val="36AECE"/>
              </a:buClr>
              <a:buChar char="•"/>
              <a:tabLst>
                <a:tab pos="306070" algn="l"/>
                <a:tab pos="306705" algn="l"/>
              </a:tabLst>
            </a:pPr>
            <a:r>
              <a:rPr sz="3050" spc="5" dirty="0">
                <a:latin typeface="RobotoRegular"/>
                <a:cs typeface="RobotoRegular"/>
              </a:rPr>
              <a:t>Fatigue, </a:t>
            </a:r>
            <a:r>
              <a:rPr sz="3050" spc="-5" dirty="0">
                <a:latin typeface="RobotoRegular"/>
                <a:cs typeface="RobotoRegular"/>
              </a:rPr>
              <a:t>nousea </a:t>
            </a:r>
            <a:r>
              <a:rPr sz="3050" spc="-10" dirty="0">
                <a:latin typeface="RobotoRegular"/>
                <a:cs typeface="RobotoRegular"/>
              </a:rPr>
              <a:t>and</a:t>
            </a:r>
            <a:r>
              <a:rPr sz="3050" spc="85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vomiting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130" y="0"/>
            <a:ext cx="6708775" cy="12541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 marR="5080">
              <a:lnSpc>
                <a:spcPts val="4520"/>
              </a:lnSpc>
              <a:spcBef>
                <a:spcPts val="780"/>
              </a:spcBef>
            </a:pPr>
            <a:r>
              <a:rPr sz="4300" dirty="0"/>
              <a:t>REVIEW </a:t>
            </a:r>
            <a:r>
              <a:rPr sz="4300" spc="5" dirty="0"/>
              <a:t>OF </a:t>
            </a:r>
            <a:r>
              <a:rPr sz="4300" spc="-80" dirty="0"/>
              <a:t>ANATOMY </a:t>
            </a:r>
            <a:r>
              <a:rPr sz="4300" spc="-15" dirty="0"/>
              <a:t>AND  PHYSIOLOGY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386149" y="1327318"/>
            <a:ext cx="9297670" cy="604964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22250" marR="391795" indent="-210185">
              <a:lnSpc>
                <a:spcPts val="2860"/>
              </a:lnSpc>
              <a:spcBef>
                <a:spcPts val="565"/>
              </a:spcBef>
              <a:buSzPct val="96363"/>
              <a:buFont typeface="Wingdings"/>
              <a:buChar char=""/>
              <a:tabLst>
                <a:tab pos="325120" algn="l"/>
              </a:tabLst>
            </a:pPr>
            <a:r>
              <a:rPr sz="2750" spc="10" dirty="0">
                <a:latin typeface="RobotoRegular"/>
                <a:cs typeface="RobotoRegular"/>
              </a:rPr>
              <a:t>The </a:t>
            </a:r>
            <a:r>
              <a:rPr sz="2750" spc="-5" dirty="0">
                <a:latin typeface="RobotoRegular"/>
                <a:cs typeface="RobotoRegular"/>
              </a:rPr>
              <a:t>urinary </a:t>
            </a:r>
            <a:r>
              <a:rPr sz="2750" dirty="0">
                <a:latin typeface="RobotoRegular"/>
                <a:cs typeface="RobotoRegular"/>
              </a:rPr>
              <a:t>system </a:t>
            </a:r>
            <a:r>
              <a:rPr sz="2750" spc="-5" dirty="0">
                <a:latin typeface="RobotoRegular"/>
                <a:cs typeface="RobotoRegular"/>
              </a:rPr>
              <a:t>is </a:t>
            </a:r>
            <a:r>
              <a:rPr sz="2750" spc="-10" dirty="0">
                <a:latin typeface="RobotoRegular"/>
                <a:cs typeface="RobotoRegular"/>
              </a:rPr>
              <a:t>composed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5" dirty="0">
                <a:latin typeface="RobotoRegular"/>
                <a:cs typeface="RobotoRegular"/>
              </a:rPr>
              <a:t>kidneys,</a:t>
            </a:r>
            <a:r>
              <a:rPr sz="2750" spc="-140" dirty="0">
                <a:latin typeface="RobotoRegular"/>
                <a:cs typeface="RobotoRegular"/>
              </a:rPr>
              <a:t> </a:t>
            </a:r>
            <a:r>
              <a:rPr sz="2750" spc="-20" dirty="0">
                <a:latin typeface="RobotoRegular"/>
                <a:cs typeface="RobotoRegular"/>
              </a:rPr>
              <a:t>ureters,  </a:t>
            </a:r>
            <a:r>
              <a:rPr sz="2750" spc="-5" dirty="0">
                <a:latin typeface="RobotoRegular"/>
                <a:cs typeface="RobotoRegular"/>
              </a:rPr>
              <a:t>bladder </a:t>
            </a:r>
            <a:r>
              <a:rPr sz="2750" spc="20" dirty="0">
                <a:latin typeface="RobotoRegular"/>
                <a:cs typeface="RobotoRegular"/>
              </a:rPr>
              <a:t>and</a:t>
            </a:r>
            <a:r>
              <a:rPr sz="2750" spc="-110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urethra.</a:t>
            </a:r>
            <a:endParaRPr sz="2750">
              <a:latin typeface="RobotoRegular"/>
              <a:cs typeface="RobotoRegular"/>
            </a:endParaRPr>
          </a:p>
          <a:p>
            <a:pPr marL="222250" marR="256540" indent="-210185">
              <a:lnSpc>
                <a:spcPts val="2860"/>
              </a:lnSpc>
              <a:spcBef>
                <a:spcPts val="994"/>
              </a:spcBef>
              <a:buSzPct val="96363"/>
              <a:buFont typeface="Wingdings"/>
              <a:buChar char=""/>
              <a:tabLst>
                <a:tab pos="325120" algn="l"/>
              </a:tabLst>
            </a:pPr>
            <a:r>
              <a:rPr sz="2750" spc="10" dirty="0">
                <a:latin typeface="RobotoRegular"/>
                <a:cs typeface="RobotoRegular"/>
              </a:rPr>
              <a:t>The </a:t>
            </a:r>
            <a:r>
              <a:rPr sz="2750" spc="5" dirty="0">
                <a:latin typeface="RobotoRegular"/>
                <a:cs typeface="RobotoRegular"/>
              </a:rPr>
              <a:t>kidneys </a:t>
            </a:r>
            <a:r>
              <a:rPr sz="2750" spc="-5" dirty="0">
                <a:latin typeface="RobotoRegular"/>
                <a:cs typeface="RobotoRegular"/>
              </a:rPr>
              <a:t>are </a:t>
            </a:r>
            <a:r>
              <a:rPr sz="2750" spc="-10" dirty="0">
                <a:latin typeface="RobotoRegular"/>
                <a:cs typeface="RobotoRegular"/>
              </a:rPr>
              <a:t>located </a:t>
            </a:r>
            <a:r>
              <a:rPr sz="2750" spc="-20" dirty="0">
                <a:latin typeface="RobotoRegular"/>
                <a:cs typeface="RobotoRegular"/>
              </a:rPr>
              <a:t>retroperitoneally </a:t>
            </a:r>
            <a:r>
              <a:rPr sz="2750" spc="-15" dirty="0">
                <a:latin typeface="RobotoRegular"/>
                <a:cs typeface="RobotoRegular"/>
              </a:rPr>
              <a:t>from </a:t>
            </a:r>
            <a:r>
              <a:rPr sz="2750" dirty="0">
                <a:latin typeface="RobotoRegular"/>
                <a:cs typeface="RobotoRegular"/>
              </a:rPr>
              <a:t>T12 </a:t>
            </a:r>
            <a:r>
              <a:rPr sz="2750" spc="-10" dirty="0">
                <a:latin typeface="RobotoRegular"/>
                <a:cs typeface="RobotoRegular"/>
              </a:rPr>
              <a:t>to</a:t>
            </a:r>
            <a:r>
              <a:rPr sz="2750" spc="-170" dirty="0">
                <a:latin typeface="RobotoRegular"/>
                <a:cs typeface="RobotoRegular"/>
              </a:rPr>
              <a:t> </a:t>
            </a:r>
            <a:r>
              <a:rPr sz="2750" spc="-20" dirty="0">
                <a:latin typeface="RobotoRegular"/>
                <a:cs typeface="RobotoRegular"/>
              </a:rPr>
              <a:t>L3.  </a:t>
            </a:r>
            <a:r>
              <a:rPr sz="2750" spc="10" dirty="0">
                <a:latin typeface="RobotoRegular"/>
                <a:cs typeface="RobotoRegular"/>
              </a:rPr>
              <a:t>The </a:t>
            </a:r>
            <a:r>
              <a:rPr sz="2750" spc="-5" dirty="0">
                <a:latin typeface="RobotoRegular"/>
                <a:cs typeface="RobotoRegular"/>
              </a:rPr>
              <a:t>are </a:t>
            </a:r>
            <a:r>
              <a:rPr sz="2750" spc="-10" dirty="0">
                <a:latin typeface="RobotoRegular"/>
                <a:cs typeface="RobotoRegular"/>
              </a:rPr>
              <a:t>surrounded </a:t>
            </a:r>
            <a:r>
              <a:rPr sz="2750" dirty="0">
                <a:latin typeface="RobotoRegular"/>
                <a:cs typeface="RobotoRegular"/>
              </a:rPr>
              <a:t>by a </a:t>
            </a:r>
            <a:r>
              <a:rPr sz="2750" spc="-10" dirty="0">
                <a:latin typeface="RobotoRegular"/>
                <a:cs typeface="RobotoRegular"/>
              </a:rPr>
              <a:t>ﬁbrous</a:t>
            </a:r>
            <a:r>
              <a:rPr sz="2750" spc="-125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capsule.</a:t>
            </a:r>
            <a:endParaRPr sz="2750">
              <a:latin typeface="RobotoRegular"/>
              <a:cs typeface="RobotoRegular"/>
            </a:endParaRPr>
          </a:p>
          <a:p>
            <a:pPr marL="222250" marR="448309" indent="-210185">
              <a:lnSpc>
                <a:spcPts val="2860"/>
              </a:lnSpc>
              <a:spcBef>
                <a:spcPts val="990"/>
              </a:spcBef>
              <a:buSzPct val="96363"/>
              <a:buFont typeface="Wingdings"/>
              <a:buChar char=""/>
              <a:tabLst>
                <a:tab pos="325120" algn="l"/>
              </a:tabLst>
            </a:pPr>
            <a:r>
              <a:rPr sz="2750" spc="-5" dirty="0">
                <a:latin typeface="RobotoRegular"/>
                <a:cs typeface="RobotoRegular"/>
              </a:rPr>
              <a:t>Right </a:t>
            </a:r>
            <a:r>
              <a:rPr sz="2750" dirty="0">
                <a:latin typeface="RobotoRegular"/>
                <a:cs typeface="RobotoRegular"/>
              </a:rPr>
              <a:t>kidney </a:t>
            </a:r>
            <a:r>
              <a:rPr sz="2750" spc="-5" dirty="0">
                <a:latin typeface="RobotoRegular"/>
                <a:cs typeface="RobotoRegular"/>
              </a:rPr>
              <a:t>is </a:t>
            </a:r>
            <a:r>
              <a:rPr sz="2750" spc="-10" dirty="0">
                <a:latin typeface="RobotoRegular"/>
                <a:cs typeface="RobotoRegular"/>
              </a:rPr>
              <a:t>lower </a:t>
            </a:r>
            <a:r>
              <a:rPr sz="2750" spc="10" dirty="0">
                <a:latin typeface="RobotoRegular"/>
                <a:cs typeface="RobotoRegular"/>
              </a:rPr>
              <a:t>than </a:t>
            </a:r>
            <a:r>
              <a:rPr sz="2750" dirty="0">
                <a:latin typeface="RobotoRegular"/>
                <a:cs typeface="RobotoRegular"/>
              </a:rPr>
              <a:t>left each </a:t>
            </a:r>
            <a:r>
              <a:rPr sz="2750" spc="5" dirty="0">
                <a:latin typeface="RobotoRegular"/>
                <a:cs typeface="RobotoRegular"/>
              </a:rPr>
              <a:t>adult </a:t>
            </a:r>
            <a:r>
              <a:rPr sz="2750" dirty="0">
                <a:latin typeface="RobotoRegular"/>
                <a:cs typeface="RobotoRegular"/>
              </a:rPr>
              <a:t>kidney</a:t>
            </a:r>
            <a:r>
              <a:rPr sz="2750" spc="-175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weighs  </a:t>
            </a:r>
            <a:r>
              <a:rPr sz="2750" spc="5" dirty="0">
                <a:latin typeface="RobotoRegular"/>
                <a:cs typeface="RobotoRegular"/>
              </a:rPr>
              <a:t>about</a:t>
            </a:r>
            <a:r>
              <a:rPr sz="2750" spc="-45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120-170g</a:t>
            </a:r>
            <a:endParaRPr sz="2750">
              <a:latin typeface="RobotoRegular"/>
              <a:cs typeface="RobotoRegular"/>
            </a:endParaRPr>
          </a:p>
          <a:p>
            <a:pPr marL="324485" indent="-312420">
              <a:lnSpc>
                <a:spcPct val="100000"/>
              </a:lnSpc>
              <a:spcBef>
                <a:spcPts val="535"/>
              </a:spcBef>
              <a:buSzPct val="96363"/>
              <a:buFont typeface="Wingdings"/>
              <a:buChar char=""/>
              <a:tabLst>
                <a:tab pos="325120" algn="l"/>
              </a:tabLst>
            </a:pPr>
            <a:r>
              <a:rPr sz="2750" dirty="0">
                <a:latin typeface="RobotoRegular"/>
                <a:cs typeface="RobotoRegular"/>
              </a:rPr>
              <a:t>Kidney </a:t>
            </a:r>
            <a:r>
              <a:rPr sz="2750" spc="20" dirty="0">
                <a:latin typeface="RobotoRegular"/>
                <a:cs typeface="RobotoRegular"/>
              </a:rPr>
              <a:t>has </a:t>
            </a:r>
            <a:r>
              <a:rPr sz="2750" dirty="0">
                <a:latin typeface="RobotoRegular"/>
                <a:cs typeface="RobotoRegular"/>
              </a:rPr>
              <a:t>2 </a:t>
            </a:r>
            <a:r>
              <a:rPr sz="2750" spc="-5" dirty="0">
                <a:latin typeface="RobotoRegular"/>
                <a:cs typeface="RobotoRegular"/>
              </a:rPr>
              <a:t>distint </a:t>
            </a:r>
            <a:r>
              <a:rPr sz="2750" spc="15" dirty="0">
                <a:latin typeface="RobotoRegular"/>
                <a:cs typeface="RobotoRegular"/>
              </a:rPr>
              <a:t>parts: </a:t>
            </a:r>
            <a:r>
              <a:rPr sz="2750" spc="10" dirty="0">
                <a:latin typeface="RobotoRegular"/>
                <a:cs typeface="RobotoRegular"/>
              </a:rPr>
              <a:t>a) </a:t>
            </a:r>
            <a:r>
              <a:rPr sz="2750" spc="-5" dirty="0">
                <a:latin typeface="RobotoRegular"/>
                <a:cs typeface="RobotoRegular"/>
              </a:rPr>
              <a:t>renal</a:t>
            </a:r>
            <a:r>
              <a:rPr sz="2750" spc="-155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parenchyma</a:t>
            </a:r>
            <a:endParaRPr sz="2750">
              <a:latin typeface="RobotoRegular"/>
              <a:cs typeface="RobotoRegular"/>
            </a:endParaRPr>
          </a:p>
          <a:p>
            <a:pPr marL="3958590">
              <a:lnSpc>
                <a:spcPct val="100000"/>
              </a:lnSpc>
              <a:spcBef>
                <a:spcPts val="545"/>
              </a:spcBef>
            </a:pPr>
            <a:r>
              <a:rPr sz="2750" spc="-10" dirty="0">
                <a:latin typeface="RobotoRegular"/>
                <a:cs typeface="RobotoRegular"/>
              </a:rPr>
              <a:t>b) </a:t>
            </a:r>
            <a:r>
              <a:rPr sz="2750" spc="-5" dirty="0">
                <a:latin typeface="RobotoRegular"/>
                <a:cs typeface="RobotoRegular"/>
              </a:rPr>
              <a:t>renal</a:t>
            </a:r>
            <a:r>
              <a:rPr sz="2750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pelvis</a:t>
            </a:r>
            <a:endParaRPr sz="2750">
              <a:latin typeface="RobotoRegular"/>
              <a:cs typeface="RobotoRegular"/>
            </a:endParaRPr>
          </a:p>
          <a:p>
            <a:pPr marL="222250" marR="90805" indent="-210185">
              <a:lnSpc>
                <a:spcPts val="2860"/>
              </a:lnSpc>
              <a:spcBef>
                <a:spcPts val="1015"/>
              </a:spcBef>
              <a:buSzPct val="96363"/>
              <a:buFont typeface="Wingdings"/>
              <a:buChar char=""/>
              <a:tabLst>
                <a:tab pos="405130" algn="l"/>
              </a:tabLst>
            </a:pPr>
            <a:r>
              <a:rPr sz="2750" dirty="0">
                <a:latin typeface="RobotoRegular"/>
                <a:cs typeface="RobotoRegular"/>
              </a:rPr>
              <a:t>Renal parenchyma </a:t>
            </a:r>
            <a:r>
              <a:rPr sz="2750" spc="-5" dirty="0">
                <a:latin typeface="RobotoRegular"/>
                <a:cs typeface="RobotoRegular"/>
              </a:rPr>
              <a:t>consists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dirty="0">
                <a:latin typeface="RobotoRegular"/>
                <a:cs typeface="RobotoRegular"/>
              </a:rPr>
              <a:t>: </a:t>
            </a:r>
            <a:r>
              <a:rPr sz="2750" spc="-10" dirty="0">
                <a:latin typeface="RobotoRegular"/>
                <a:cs typeface="RobotoRegular"/>
              </a:rPr>
              <a:t>outer </a:t>
            </a:r>
            <a:r>
              <a:rPr sz="2750" spc="-5" dirty="0">
                <a:latin typeface="RobotoRegular"/>
                <a:cs typeface="RobotoRegular"/>
              </a:rPr>
              <a:t>cortex </a:t>
            </a:r>
            <a:r>
              <a:rPr sz="2750" spc="20" dirty="0">
                <a:latin typeface="RobotoRegular"/>
                <a:cs typeface="RobotoRegular"/>
              </a:rPr>
              <a:t>and an</a:t>
            </a:r>
            <a:r>
              <a:rPr sz="2750" spc="-170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inner  medulla. </a:t>
            </a:r>
            <a:r>
              <a:rPr sz="2750" spc="-5" dirty="0">
                <a:latin typeface="RobotoRegular"/>
                <a:cs typeface="RobotoRegular"/>
              </a:rPr>
              <a:t>renal medulla </a:t>
            </a:r>
            <a:r>
              <a:rPr sz="2750" spc="-15" dirty="0">
                <a:latin typeface="RobotoRegular"/>
                <a:cs typeface="RobotoRegular"/>
              </a:rPr>
              <a:t>resembles </a:t>
            </a:r>
            <a:r>
              <a:rPr sz="2750" dirty="0">
                <a:latin typeface="RobotoRegular"/>
                <a:cs typeface="RobotoRegular"/>
              </a:rPr>
              <a:t>conical pyramids</a:t>
            </a:r>
            <a:endParaRPr sz="2750">
              <a:latin typeface="RobotoRegular"/>
              <a:cs typeface="RobotoRegular"/>
            </a:endParaRPr>
          </a:p>
          <a:p>
            <a:pPr marL="222250" marR="890905" indent="-210185">
              <a:lnSpc>
                <a:spcPts val="2860"/>
              </a:lnSpc>
              <a:spcBef>
                <a:spcPts val="990"/>
              </a:spcBef>
              <a:buSzPct val="96363"/>
              <a:buFont typeface="Wingdings"/>
              <a:buChar char=""/>
              <a:tabLst>
                <a:tab pos="325120" algn="l"/>
              </a:tabLst>
            </a:pPr>
            <a:r>
              <a:rPr sz="2750" spc="-5" dirty="0">
                <a:latin typeface="RobotoRegular"/>
                <a:cs typeface="RobotoRegular"/>
              </a:rPr>
              <a:t>Blood </a:t>
            </a:r>
            <a:r>
              <a:rPr sz="2750" dirty="0">
                <a:latin typeface="RobotoRegular"/>
                <a:cs typeface="RobotoRegular"/>
              </a:rPr>
              <a:t>supply </a:t>
            </a:r>
            <a:r>
              <a:rPr sz="2750" spc="-5" dirty="0">
                <a:latin typeface="RobotoRegular"/>
                <a:cs typeface="RobotoRegular"/>
              </a:rPr>
              <a:t>is </a:t>
            </a:r>
            <a:r>
              <a:rPr sz="2750" spc="-15" dirty="0">
                <a:latin typeface="RobotoRegular"/>
                <a:cs typeface="RobotoRegular"/>
              </a:rPr>
              <a:t>from </a:t>
            </a:r>
            <a:r>
              <a:rPr sz="2750" dirty="0">
                <a:latin typeface="RobotoRegular"/>
                <a:cs typeface="RobotoRegular"/>
              </a:rPr>
              <a:t>the </a:t>
            </a:r>
            <a:r>
              <a:rPr sz="2750" spc="-5" dirty="0">
                <a:latin typeface="RobotoRegular"/>
                <a:cs typeface="RobotoRegular"/>
              </a:rPr>
              <a:t>renal </a:t>
            </a:r>
            <a:r>
              <a:rPr sz="2750" dirty="0">
                <a:latin typeface="RobotoRegular"/>
                <a:cs typeface="RobotoRegular"/>
              </a:rPr>
              <a:t>artery, a branch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dirty="0">
                <a:latin typeface="RobotoRegular"/>
                <a:cs typeface="RobotoRegular"/>
              </a:rPr>
              <a:t>the  </a:t>
            </a:r>
            <a:r>
              <a:rPr sz="2750" spc="5" dirty="0">
                <a:latin typeface="RobotoRegular"/>
                <a:cs typeface="RobotoRegular"/>
              </a:rPr>
              <a:t>abdominal</a:t>
            </a:r>
            <a:r>
              <a:rPr sz="2750" spc="-35" dirty="0">
                <a:latin typeface="RobotoRegular"/>
                <a:cs typeface="RobotoRegular"/>
              </a:rPr>
              <a:t> </a:t>
            </a:r>
            <a:r>
              <a:rPr sz="2750" spc="15" dirty="0">
                <a:latin typeface="RobotoRegular"/>
                <a:cs typeface="RobotoRegular"/>
              </a:rPr>
              <a:t>aorta.</a:t>
            </a:r>
            <a:endParaRPr sz="2750">
              <a:latin typeface="RobotoRegular"/>
              <a:cs typeface="RobotoRegular"/>
            </a:endParaRPr>
          </a:p>
          <a:p>
            <a:pPr marL="222250" marR="5080" indent="-210185">
              <a:lnSpc>
                <a:spcPts val="2860"/>
              </a:lnSpc>
              <a:spcBef>
                <a:spcPts val="994"/>
              </a:spcBef>
              <a:buSzPct val="96363"/>
              <a:buFont typeface="Wingdings"/>
              <a:buChar char=""/>
              <a:tabLst>
                <a:tab pos="405130" algn="l"/>
              </a:tabLst>
            </a:pPr>
            <a:r>
              <a:rPr sz="2750" dirty="0">
                <a:latin typeface="RobotoRegular"/>
                <a:cs typeface="RobotoRegular"/>
              </a:rPr>
              <a:t>Kidneys </a:t>
            </a:r>
            <a:r>
              <a:rPr sz="2750" spc="-5" dirty="0">
                <a:latin typeface="RobotoRegular"/>
                <a:cs typeface="RobotoRegular"/>
              </a:rPr>
              <a:t>are drained </a:t>
            </a:r>
            <a:r>
              <a:rPr sz="2750" dirty="0">
                <a:latin typeface="RobotoRegular"/>
                <a:cs typeface="RobotoRegular"/>
              </a:rPr>
              <a:t>by the </a:t>
            </a:r>
            <a:r>
              <a:rPr sz="2750" spc="-5" dirty="0">
                <a:latin typeface="RobotoRegular"/>
                <a:cs typeface="RobotoRegular"/>
              </a:rPr>
              <a:t>renal </a:t>
            </a:r>
            <a:r>
              <a:rPr sz="2750" spc="-15" dirty="0">
                <a:latin typeface="RobotoRegular"/>
                <a:cs typeface="RobotoRegular"/>
              </a:rPr>
              <a:t>vein </a:t>
            </a:r>
            <a:r>
              <a:rPr sz="2750" dirty="0">
                <a:latin typeface="RobotoRegular"/>
                <a:cs typeface="RobotoRegular"/>
              </a:rPr>
              <a:t>into the </a:t>
            </a:r>
            <a:r>
              <a:rPr sz="2750" spc="-10" dirty="0">
                <a:latin typeface="RobotoRegular"/>
                <a:cs typeface="RobotoRegular"/>
              </a:rPr>
              <a:t>inferior</a:t>
            </a:r>
            <a:r>
              <a:rPr sz="2750" spc="-290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vena  </a:t>
            </a:r>
            <a:r>
              <a:rPr sz="2750" spc="10" dirty="0">
                <a:latin typeface="RobotoRegular"/>
                <a:cs typeface="RobotoRegular"/>
              </a:rPr>
              <a:t>cava.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52" y="294597"/>
            <a:ext cx="6679565" cy="1234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4210"/>
              </a:lnSpc>
              <a:spcBef>
                <a:spcPts val="114"/>
              </a:spcBef>
            </a:pPr>
            <a:r>
              <a:rPr sz="3950" spc="30" dirty="0"/>
              <a:t>Pathophysiology</a:t>
            </a:r>
            <a:endParaRPr sz="3950"/>
          </a:p>
          <a:p>
            <a:pPr marL="12700">
              <a:lnSpc>
                <a:spcPts val="5290"/>
              </a:lnSpc>
              <a:tabLst>
                <a:tab pos="516255" algn="l"/>
              </a:tabLst>
            </a:pPr>
            <a:r>
              <a:rPr sz="4575" spc="-615" baseline="2732" dirty="0"/>
              <a:t>1</a:t>
            </a:r>
            <a:r>
              <a:rPr sz="7275" spc="-615" baseline="5727" dirty="0"/>
              <a:t>.</a:t>
            </a:r>
            <a:r>
              <a:rPr sz="4575" spc="-615" baseline="2732" dirty="0"/>
              <a:t>.	</a:t>
            </a:r>
            <a:r>
              <a:rPr sz="3050" spc="5" dirty="0"/>
              <a:t>Bacteria </a:t>
            </a:r>
            <a:r>
              <a:rPr sz="3050" spc="20" dirty="0"/>
              <a:t>gain access </a:t>
            </a:r>
            <a:r>
              <a:rPr sz="3050" spc="5" dirty="0"/>
              <a:t>to </a:t>
            </a:r>
            <a:r>
              <a:rPr sz="3050" spc="-10" dirty="0"/>
              <a:t>the</a:t>
            </a:r>
            <a:r>
              <a:rPr sz="3050" spc="-135" dirty="0"/>
              <a:t> </a:t>
            </a:r>
            <a:r>
              <a:rPr sz="3050" spc="-10" dirty="0"/>
              <a:t>bladder,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96052" y="1547854"/>
            <a:ext cx="8881745" cy="42741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16255" marR="261620" indent="-504190">
              <a:lnSpc>
                <a:spcPts val="3310"/>
              </a:lnSpc>
              <a:spcBef>
                <a:spcPts val="535"/>
              </a:spcBef>
              <a:buAutoNum type="arabicPeriod" startAt="2"/>
              <a:tabLst>
                <a:tab pos="516255" algn="l"/>
                <a:tab pos="516890" algn="l"/>
              </a:tabLst>
            </a:pPr>
            <a:r>
              <a:rPr sz="3050" spc="5" dirty="0">
                <a:latin typeface="RobotoRegular"/>
                <a:cs typeface="RobotoRegular"/>
              </a:rPr>
              <a:t>Bacteria attach to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20" dirty="0">
                <a:latin typeface="RobotoRegular"/>
                <a:cs typeface="RobotoRegular"/>
              </a:rPr>
              <a:t>colonize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5" dirty="0">
                <a:latin typeface="RobotoRegular"/>
                <a:cs typeface="RobotoRegular"/>
              </a:rPr>
              <a:t>epithelium  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20" dirty="0">
                <a:latin typeface="RobotoRegular"/>
                <a:cs typeface="RobotoRegular"/>
              </a:rPr>
              <a:t>urinary </a:t>
            </a:r>
            <a:r>
              <a:rPr sz="3050" spc="-25" dirty="0">
                <a:latin typeface="RobotoRegular"/>
                <a:cs typeface="RobotoRegular"/>
              </a:rPr>
              <a:t>tract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20" dirty="0">
                <a:latin typeface="RobotoRegular"/>
                <a:cs typeface="RobotoRegular"/>
              </a:rPr>
              <a:t>avoid being </a:t>
            </a:r>
            <a:r>
              <a:rPr sz="3050" dirty="0">
                <a:latin typeface="RobotoRegular"/>
                <a:cs typeface="RobotoRegular"/>
              </a:rPr>
              <a:t>washed out  </a:t>
            </a:r>
            <a:r>
              <a:rPr sz="3050" spc="15" dirty="0">
                <a:latin typeface="RobotoRegular"/>
                <a:cs typeface="RobotoRegular"/>
              </a:rPr>
              <a:t>with </a:t>
            </a:r>
            <a:r>
              <a:rPr sz="3050" spc="25" dirty="0">
                <a:latin typeface="RobotoRegular"/>
                <a:cs typeface="RobotoRegular"/>
              </a:rPr>
              <a:t>voiding, evade </a:t>
            </a:r>
            <a:r>
              <a:rPr sz="3050" spc="-10" dirty="0">
                <a:latin typeface="RobotoRegular"/>
                <a:cs typeface="RobotoRegular"/>
              </a:rPr>
              <a:t>host </a:t>
            </a:r>
            <a:r>
              <a:rPr sz="3050" spc="10" dirty="0">
                <a:latin typeface="RobotoRegular"/>
                <a:cs typeface="RobotoRegular"/>
              </a:rPr>
              <a:t>defense</a:t>
            </a:r>
            <a:r>
              <a:rPr sz="3050" spc="4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mechanisms,</a:t>
            </a:r>
            <a:endParaRPr sz="3050">
              <a:latin typeface="RobotoRegular"/>
              <a:cs typeface="RobotoRegular"/>
            </a:endParaRPr>
          </a:p>
          <a:p>
            <a:pPr marL="516255" indent="-504190">
              <a:lnSpc>
                <a:spcPct val="100000"/>
              </a:lnSpc>
              <a:spcBef>
                <a:spcPts val="685"/>
              </a:spcBef>
              <a:buAutoNum type="arabicPeriod" startAt="2"/>
              <a:tabLst>
                <a:tab pos="516255" algn="l"/>
                <a:tab pos="516890" algn="l"/>
                <a:tab pos="2139315" algn="l"/>
              </a:tabLst>
            </a:pPr>
            <a:r>
              <a:rPr sz="3050" spc="5" dirty="0">
                <a:latin typeface="RobotoRegular"/>
                <a:cs typeface="RobotoRegular"/>
              </a:rPr>
              <a:t>Bacteria	initiate</a:t>
            </a:r>
            <a:r>
              <a:rPr sz="3050" spc="2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inﬂammation.</a:t>
            </a:r>
            <a:endParaRPr sz="30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600">
              <a:latin typeface="RobotoRegular"/>
              <a:cs typeface="RobotoRegular"/>
            </a:endParaRPr>
          </a:p>
          <a:p>
            <a:pPr marL="516255" marR="5080" indent="-504190">
              <a:lnSpc>
                <a:spcPts val="3310"/>
              </a:lnSpc>
              <a:spcBef>
                <a:spcPts val="5"/>
              </a:spcBef>
              <a:tabLst>
                <a:tab pos="6883400" algn="l"/>
              </a:tabLst>
            </a:pPr>
            <a:r>
              <a:rPr sz="3050" spc="-5" dirty="0">
                <a:latin typeface="RobotoRegular"/>
                <a:cs typeface="RobotoRegular"/>
              </a:rPr>
              <a:t>Most </a:t>
            </a:r>
            <a:r>
              <a:rPr sz="3050" spc="30" dirty="0">
                <a:latin typeface="RobotoRegular"/>
                <a:cs typeface="RobotoRegular"/>
              </a:rPr>
              <a:t>UTIs </a:t>
            </a:r>
            <a:r>
              <a:rPr sz="3050" spc="-5" dirty="0">
                <a:latin typeface="RobotoRegular"/>
                <a:cs typeface="RobotoRegular"/>
              </a:rPr>
              <a:t>result </a:t>
            </a:r>
            <a:r>
              <a:rPr sz="3050" spc="10" dirty="0">
                <a:latin typeface="RobotoRegular"/>
                <a:cs typeface="RobotoRegular"/>
              </a:rPr>
              <a:t>from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fecal</a:t>
            </a:r>
            <a:r>
              <a:rPr sz="3050" spc="4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organisms	</a:t>
            </a:r>
            <a:r>
              <a:rPr sz="3050" spc="-10" dirty="0">
                <a:latin typeface="RobotoRegular"/>
                <a:cs typeface="RobotoRegular"/>
              </a:rPr>
              <a:t>that  </a:t>
            </a:r>
            <a:r>
              <a:rPr sz="3050" spc="5" dirty="0">
                <a:latin typeface="RobotoRegular"/>
                <a:cs typeface="RobotoRegular"/>
              </a:rPr>
              <a:t>ascend </a:t>
            </a:r>
            <a:r>
              <a:rPr sz="3050" spc="10" dirty="0">
                <a:latin typeface="RobotoRegular"/>
                <a:cs typeface="RobotoRegular"/>
              </a:rPr>
              <a:t>from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perineum to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30" dirty="0">
                <a:latin typeface="RobotoRegular"/>
                <a:cs typeface="RobotoRegular"/>
              </a:rPr>
              <a:t>urethra </a:t>
            </a:r>
            <a:r>
              <a:rPr sz="3050" spc="-10" dirty="0">
                <a:latin typeface="RobotoRegular"/>
                <a:cs typeface="RobotoRegular"/>
              </a:rPr>
              <a:t>and the  </a:t>
            </a:r>
            <a:r>
              <a:rPr sz="3050" spc="25" dirty="0">
                <a:latin typeface="RobotoRegular"/>
                <a:cs typeface="RobotoRegular"/>
              </a:rPr>
              <a:t>bladder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dirty="0">
                <a:latin typeface="RobotoRegular"/>
                <a:cs typeface="RobotoRegular"/>
              </a:rPr>
              <a:t>then adhere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mucosal  </a:t>
            </a:r>
            <a:r>
              <a:rPr sz="3050" dirty="0">
                <a:latin typeface="RobotoRegular"/>
                <a:cs typeface="RobotoRegular"/>
              </a:rPr>
              <a:t>surfaces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52" y="652272"/>
            <a:ext cx="822261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50" spc="-180" dirty="0"/>
              <a:t>R</a:t>
            </a:r>
            <a:r>
              <a:rPr sz="7275" spc="-270" baseline="-4581" dirty="0"/>
              <a:t>.</a:t>
            </a:r>
            <a:r>
              <a:rPr sz="3050" spc="-180" dirty="0"/>
              <a:t>outes </a:t>
            </a:r>
            <a:r>
              <a:rPr sz="3050" spc="30" dirty="0"/>
              <a:t>by </a:t>
            </a:r>
            <a:r>
              <a:rPr sz="3050" spc="15" dirty="0"/>
              <a:t>which bacteria </a:t>
            </a:r>
            <a:r>
              <a:rPr sz="3050" spc="5" dirty="0"/>
              <a:t>enter </a:t>
            </a:r>
            <a:r>
              <a:rPr sz="3050" spc="-10" dirty="0"/>
              <a:t>the </a:t>
            </a:r>
            <a:r>
              <a:rPr sz="3050" spc="-20" dirty="0"/>
              <a:t>urinary</a:t>
            </a:r>
            <a:r>
              <a:rPr sz="3050" spc="15" dirty="0"/>
              <a:t> </a:t>
            </a:r>
            <a:r>
              <a:rPr sz="3050" spc="-20" dirty="0"/>
              <a:t>tract: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96052" y="1346345"/>
            <a:ext cx="8606155" cy="254444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572135" indent="-560070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572135" algn="l"/>
                <a:tab pos="572770" algn="l"/>
              </a:tabLst>
            </a:pPr>
            <a:r>
              <a:rPr sz="3050" spc="10" dirty="0">
                <a:latin typeface="RobotoRegular"/>
                <a:cs typeface="RobotoRegular"/>
              </a:rPr>
              <a:t>Up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30" dirty="0">
                <a:latin typeface="RobotoRegular"/>
                <a:cs typeface="RobotoRegular"/>
              </a:rPr>
              <a:t>urethra </a:t>
            </a:r>
            <a:r>
              <a:rPr sz="3050" spc="10" dirty="0">
                <a:latin typeface="RobotoRegular"/>
                <a:cs typeface="RobotoRegular"/>
              </a:rPr>
              <a:t>(ascending</a:t>
            </a:r>
            <a:r>
              <a:rPr sz="3050" spc="13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infection),</a:t>
            </a:r>
            <a:endParaRPr sz="3050">
              <a:latin typeface="RobotoRegular"/>
              <a:cs typeface="RobotoRegular"/>
            </a:endParaRPr>
          </a:p>
          <a:p>
            <a:pPr marL="572135" marR="700405" indent="-560070">
              <a:lnSpc>
                <a:spcPts val="3310"/>
              </a:lnSpc>
              <a:spcBef>
                <a:spcPts val="1150"/>
              </a:spcBef>
              <a:buAutoNum type="arabicPeriod"/>
              <a:tabLst>
                <a:tab pos="572135" algn="l"/>
                <a:tab pos="572770" algn="l"/>
              </a:tabLst>
            </a:pPr>
            <a:r>
              <a:rPr sz="3050" spc="5" dirty="0">
                <a:latin typeface="RobotoRegular"/>
                <a:cs typeface="RobotoRegular"/>
              </a:rPr>
              <a:t>Through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5" dirty="0">
                <a:latin typeface="RobotoRegular"/>
                <a:cs typeface="RobotoRegular"/>
              </a:rPr>
              <a:t>bloodstream, (hematogenous  </a:t>
            </a:r>
            <a:r>
              <a:rPr sz="3050" spc="10" dirty="0">
                <a:latin typeface="RobotoRegular"/>
                <a:cs typeface="RobotoRegular"/>
              </a:rPr>
              <a:t>spread),</a:t>
            </a:r>
            <a:endParaRPr sz="3050">
              <a:latin typeface="RobotoRegular"/>
              <a:cs typeface="RobotoRegular"/>
            </a:endParaRPr>
          </a:p>
          <a:p>
            <a:pPr marL="572135" marR="5080" indent="-560070">
              <a:lnSpc>
                <a:spcPts val="3310"/>
              </a:lnSpc>
              <a:spcBef>
                <a:spcPts val="1090"/>
              </a:spcBef>
              <a:buAutoNum type="arabicPeriod"/>
              <a:tabLst>
                <a:tab pos="572135" algn="l"/>
                <a:tab pos="572770" algn="l"/>
              </a:tabLst>
            </a:pPr>
            <a:r>
              <a:rPr sz="3050" spc="-5" dirty="0">
                <a:latin typeface="RobotoRegular"/>
                <a:cs typeface="RobotoRegular"/>
              </a:rPr>
              <a:t>By </a:t>
            </a:r>
            <a:r>
              <a:rPr sz="3050" spc="15" dirty="0">
                <a:latin typeface="RobotoRegular"/>
                <a:cs typeface="RobotoRegular"/>
              </a:rPr>
              <a:t>means of a </a:t>
            </a:r>
            <a:r>
              <a:rPr sz="3050" spc="5" dirty="0">
                <a:latin typeface="RobotoRegular"/>
                <a:cs typeface="RobotoRegular"/>
              </a:rPr>
              <a:t>ﬁstula </a:t>
            </a:r>
            <a:r>
              <a:rPr sz="3050" spc="10" dirty="0">
                <a:latin typeface="RobotoRegular"/>
                <a:cs typeface="RobotoRegular"/>
              </a:rPr>
              <a:t>from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dirty="0">
                <a:latin typeface="RobotoRegular"/>
                <a:cs typeface="RobotoRegular"/>
              </a:rPr>
              <a:t>intestine </a:t>
            </a:r>
            <a:r>
              <a:rPr sz="3050" spc="25" dirty="0">
                <a:latin typeface="RobotoRegular"/>
                <a:cs typeface="RobotoRegular"/>
              </a:rPr>
              <a:t>(direct  </a:t>
            </a:r>
            <a:r>
              <a:rPr sz="3050" spc="10" dirty="0">
                <a:latin typeface="RobotoRegular"/>
                <a:cs typeface="RobotoRegular"/>
              </a:rPr>
              <a:t>extension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0013" y="400388"/>
            <a:ext cx="283083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-15" dirty="0"/>
              <a:t>Laboratory</a:t>
            </a:r>
            <a:r>
              <a:rPr sz="3050" spc="-55" dirty="0"/>
              <a:t> </a:t>
            </a:r>
            <a:r>
              <a:rPr sz="3050" dirty="0"/>
              <a:t>tests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96052" y="665854"/>
            <a:ext cx="8876030" cy="512826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650"/>
              </a:spcBef>
            </a:pPr>
            <a:r>
              <a:rPr sz="3050" spc="-919" dirty="0">
                <a:latin typeface="RobotoRegular"/>
                <a:cs typeface="RobotoRegular"/>
              </a:rPr>
              <a:t>M</a:t>
            </a:r>
            <a:r>
              <a:rPr sz="7275" spc="-1380" baseline="2863" dirty="0">
                <a:latin typeface="RobotoRegular"/>
                <a:cs typeface="RobotoRegular"/>
              </a:rPr>
              <a:t>. </a:t>
            </a:r>
            <a:r>
              <a:rPr sz="3050" spc="20" dirty="0">
                <a:latin typeface="RobotoRegular"/>
                <a:cs typeface="RobotoRegular"/>
              </a:rPr>
              <a:t>id </a:t>
            </a:r>
            <a:r>
              <a:rPr sz="3050" spc="-10" dirty="0">
                <a:latin typeface="RobotoRegular"/>
                <a:cs typeface="RobotoRegular"/>
              </a:rPr>
              <a:t>–stream </a:t>
            </a:r>
            <a:r>
              <a:rPr sz="3050" spc="30" dirty="0">
                <a:latin typeface="RobotoRegular"/>
                <a:cs typeface="RobotoRegular"/>
              </a:rPr>
              <a:t>specimen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5" dirty="0">
                <a:latin typeface="RobotoRegular"/>
                <a:cs typeface="RobotoRegular"/>
              </a:rPr>
              <a:t>urine</a:t>
            </a:r>
            <a:r>
              <a:rPr sz="3050" spc="5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for;</a:t>
            </a:r>
            <a:endParaRPr sz="3050">
              <a:latin typeface="RobotoRegular"/>
              <a:cs typeface="RobotoRegular"/>
            </a:endParaRPr>
          </a:p>
          <a:p>
            <a:pPr marL="404495" indent="-308610">
              <a:lnSpc>
                <a:spcPct val="100000"/>
              </a:lnSpc>
              <a:spcBef>
                <a:spcPts val="390"/>
              </a:spcBef>
              <a:buChar char="•"/>
              <a:tabLst>
                <a:tab pos="403860" algn="l"/>
                <a:tab pos="405130" algn="l"/>
              </a:tabLst>
            </a:pPr>
            <a:r>
              <a:rPr sz="3050" spc="25" dirty="0">
                <a:latin typeface="RobotoRegular"/>
                <a:cs typeface="RobotoRegular"/>
              </a:rPr>
              <a:t>microscopy </a:t>
            </a:r>
            <a:r>
              <a:rPr sz="3050" spc="35" dirty="0">
                <a:latin typeface="Noto Sans Symbols"/>
                <a:cs typeface="Noto Sans Symbols"/>
              </a:rPr>
              <a:t>→ </a:t>
            </a:r>
            <a:r>
              <a:rPr sz="3050" spc="5" dirty="0">
                <a:latin typeface="RobotoRegular"/>
                <a:cs typeface="RobotoRegular"/>
              </a:rPr>
              <a:t>WBCs</a:t>
            </a:r>
            <a:r>
              <a:rPr sz="3050" spc="-14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,RBCs</a:t>
            </a:r>
            <a:endParaRPr sz="3050">
              <a:latin typeface="RobotoRegular"/>
              <a:cs typeface="RobotoRegular"/>
            </a:endParaRPr>
          </a:p>
          <a:p>
            <a:pPr marL="404495" indent="-308610">
              <a:lnSpc>
                <a:spcPct val="100000"/>
              </a:lnSpc>
              <a:spcBef>
                <a:spcPts val="745"/>
              </a:spcBef>
              <a:buChar char="•"/>
              <a:tabLst>
                <a:tab pos="403860" algn="l"/>
                <a:tab pos="405130" algn="l"/>
              </a:tabLst>
            </a:pPr>
            <a:r>
              <a:rPr sz="3050" spc="-5" dirty="0">
                <a:latin typeface="RobotoRegular"/>
                <a:cs typeface="RobotoRegular"/>
              </a:rPr>
              <a:t>Urine culture </a:t>
            </a:r>
            <a:r>
              <a:rPr sz="3050" spc="15" dirty="0">
                <a:latin typeface="RobotoRegular"/>
                <a:cs typeface="RobotoRegular"/>
              </a:rPr>
              <a:t>or </a:t>
            </a:r>
            <a:r>
              <a:rPr sz="3050" spc="-20" dirty="0">
                <a:latin typeface="RobotoRegular"/>
                <a:cs typeface="RobotoRegular"/>
              </a:rPr>
              <a:t>gram</a:t>
            </a:r>
            <a:r>
              <a:rPr sz="3050" spc="7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stain-deﬁnitive</a:t>
            </a:r>
            <a:endParaRPr sz="3050">
              <a:latin typeface="RobotoRegular"/>
              <a:cs typeface="RobotoRegular"/>
            </a:endParaRPr>
          </a:p>
          <a:p>
            <a:pPr marL="264160" marR="45593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-5" dirty="0">
                <a:latin typeface="RobotoRegular"/>
                <a:cs typeface="RobotoRegular"/>
              </a:rPr>
              <a:t>Bacteriuria- </a:t>
            </a:r>
            <a:r>
              <a:rPr sz="3050" spc="15" dirty="0">
                <a:latin typeface="RobotoRegular"/>
                <a:cs typeface="RobotoRegular"/>
              </a:rPr>
              <a:t>more </a:t>
            </a:r>
            <a:r>
              <a:rPr sz="3050" spc="-10" dirty="0">
                <a:latin typeface="RobotoRegular"/>
                <a:cs typeface="RobotoRegular"/>
              </a:rPr>
              <a:t>than </a:t>
            </a:r>
            <a:r>
              <a:rPr sz="3050" spc="35" dirty="0">
                <a:latin typeface="RobotoRegular"/>
                <a:cs typeface="RobotoRegular"/>
              </a:rPr>
              <a:t>105 </a:t>
            </a:r>
            <a:r>
              <a:rPr sz="3050" spc="20" dirty="0">
                <a:latin typeface="RobotoRegular"/>
                <a:cs typeface="RobotoRegular"/>
              </a:rPr>
              <a:t>colonies </a:t>
            </a:r>
            <a:r>
              <a:rPr sz="3050" spc="15" dirty="0">
                <a:latin typeface="RobotoRegular"/>
                <a:cs typeface="RobotoRegular"/>
              </a:rPr>
              <a:t>of bacteria  </a:t>
            </a:r>
            <a:r>
              <a:rPr sz="3050" spc="30" dirty="0">
                <a:latin typeface="RobotoRegular"/>
                <a:cs typeface="RobotoRegular"/>
              </a:rPr>
              <a:t>per </a:t>
            </a:r>
            <a:r>
              <a:rPr sz="3050" spc="25" dirty="0">
                <a:latin typeface="RobotoRegular"/>
                <a:cs typeface="RobotoRegular"/>
              </a:rPr>
              <a:t>milliliter </a:t>
            </a:r>
            <a:r>
              <a:rPr sz="3050" spc="15" dirty="0">
                <a:latin typeface="RobotoRegular"/>
                <a:cs typeface="RobotoRegular"/>
              </a:rPr>
              <a:t>of</a:t>
            </a:r>
            <a:r>
              <a:rPr sz="3050" spc="-95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urine.</a:t>
            </a:r>
            <a:endParaRPr sz="3050">
              <a:latin typeface="RobotoRegular"/>
              <a:cs typeface="RobotoRegular"/>
            </a:endParaRPr>
          </a:p>
          <a:p>
            <a:pPr marL="96520">
              <a:lnSpc>
                <a:spcPct val="100000"/>
              </a:lnSpc>
              <a:spcBef>
                <a:spcPts val="690"/>
              </a:spcBef>
            </a:pPr>
            <a:r>
              <a:rPr sz="3050" spc="-5" dirty="0">
                <a:latin typeface="RobotoRegular"/>
                <a:cs typeface="RobotoRegular"/>
              </a:rPr>
              <a:t>Urinalysis</a:t>
            </a:r>
            <a:endParaRPr sz="3050">
              <a:latin typeface="RobotoRegular"/>
              <a:cs typeface="RobotoRegular"/>
            </a:endParaRPr>
          </a:p>
          <a:p>
            <a:pPr marL="404495" lvl="1" indent="-308610">
              <a:lnSpc>
                <a:spcPct val="100000"/>
              </a:lnSpc>
              <a:spcBef>
                <a:spcPts val="750"/>
              </a:spcBef>
              <a:buFont typeface="Wingdings"/>
              <a:buChar char=""/>
              <a:tabLst>
                <a:tab pos="405130" algn="l"/>
              </a:tabLst>
            </a:pPr>
            <a:r>
              <a:rPr sz="3050" spc="15" dirty="0">
                <a:latin typeface="RobotoRegular"/>
                <a:cs typeface="RobotoRegular"/>
              </a:rPr>
              <a:t>Dipstick </a:t>
            </a:r>
            <a:r>
              <a:rPr sz="3050" spc="35" dirty="0">
                <a:latin typeface="Noto Sans Symbols"/>
                <a:cs typeface="Noto Sans Symbols"/>
              </a:rPr>
              <a:t>→ </a:t>
            </a:r>
            <a:r>
              <a:rPr sz="3050" spc="25" dirty="0">
                <a:latin typeface="RobotoRegular"/>
                <a:cs typeface="RobotoRegular"/>
              </a:rPr>
              <a:t>blood, </a:t>
            </a:r>
            <a:r>
              <a:rPr sz="3050" spc="5" dirty="0">
                <a:latin typeface="RobotoRegular"/>
                <a:cs typeface="RobotoRegular"/>
              </a:rPr>
              <a:t>protein,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nitrites</a:t>
            </a:r>
            <a:endParaRPr sz="3050">
              <a:latin typeface="RobotoRegular"/>
              <a:cs typeface="RobotoRegular"/>
            </a:endParaRPr>
          </a:p>
          <a:p>
            <a:pPr marL="404495" lvl="1" indent="-308610">
              <a:lnSpc>
                <a:spcPct val="100000"/>
              </a:lnSpc>
              <a:spcBef>
                <a:spcPts val="745"/>
              </a:spcBef>
              <a:buFont typeface="Wingdings"/>
              <a:buChar char=""/>
              <a:tabLst>
                <a:tab pos="405130" algn="l"/>
              </a:tabLst>
            </a:pPr>
            <a:r>
              <a:rPr sz="3050" spc="10" dirty="0">
                <a:latin typeface="RobotoRegular"/>
                <a:cs typeface="RobotoRegular"/>
              </a:rPr>
              <a:t>Blood </a:t>
            </a:r>
            <a:r>
              <a:rPr sz="3050" spc="15" dirty="0">
                <a:latin typeface="RobotoRegular"/>
                <a:cs typeface="RobotoRegular"/>
              </a:rPr>
              <a:t>glucose: </a:t>
            </a:r>
            <a:r>
              <a:rPr sz="3050" spc="20" dirty="0">
                <a:latin typeface="RobotoRegular"/>
                <a:cs typeface="RobotoRegular"/>
              </a:rPr>
              <a:t>if </a:t>
            </a:r>
            <a:r>
              <a:rPr sz="3050" spc="15" dirty="0">
                <a:latin typeface="RobotoRegular"/>
                <a:cs typeface="RobotoRegular"/>
              </a:rPr>
              <a:t>suggestive of Diabetes</a:t>
            </a:r>
            <a:r>
              <a:rPr sz="3050" spc="4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Mellitus</a:t>
            </a:r>
            <a:endParaRPr sz="3050">
              <a:latin typeface="RobotoRegular"/>
              <a:cs typeface="RobotoRegular"/>
            </a:endParaRPr>
          </a:p>
          <a:p>
            <a:pPr marL="404495" lvl="1" indent="-308610">
              <a:lnSpc>
                <a:spcPct val="100000"/>
              </a:lnSpc>
              <a:spcBef>
                <a:spcPts val="750"/>
              </a:spcBef>
              <a:buFont typeface="Wingdings"/>
              <a:buChar char=""/>
              <a:tabLst>
                <a:tab pos="405130" algn="l"/>
              </a:tabLst>
            </a:pPr>
            <a:r>
              <a:rPr sz="3050" spc="10" dirty="0">
                <a:latin typeface="RobotoRegular"/>
                <a:cs typeface="RobotoRegular"/>
              </a:rPr>
              <a:t>Pregnancy </a:t>
            </a:r>
            <a:r>
              <a:rPr sz="3050" spc="-5" dirty="0">
                <a:latin typeface="RobotoRegular"/>
                <a:cs typeface="RobotoRegular"/>
              </a:rPr>
              <a:t>test: </a:t>
            </a:r>
            <a:r>
              <a:rPr sz="3050" spc="20" dirty="0">
                <a:latin typeface="RobotoRegular"/>
                <a:cs typeface="RobotoRegular"/>
              </a:rPr>
              <a:t>if </a:t>
            </a:r>
            <a:r>
              <a:rPr sz="3050" spc="25" dirty="0">
                <a:latin typeface="RobotoRegular"/>
                <a:cs typeface="RobotoRegular"/>
              </a:rPr>
              <a:t>woman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20" dirty="0">
                <a:latin typeface="RobotoRegular"/>
                <a:cs typeface="RobotoRegular"/>
              </a:rPr>
              <a:t>child </a:t>
            </a:r>
            <a:r>
              <a:rPr sz="3050" spc="5" dirty="0">
                <a:latin typeface="RobotoRegular"/>
                <a:cs typeface="RobotoRegular"/>
              </a:rPr>
              <a:t>bearing</a:t>
            </a:r>
            <a:r>
              <a:rPr sz="3050" spc="5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age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52" y="484350"/>
            <a:ext cx="387604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10" dirty="0"/>
              <a:t>Goals </a:t>
            </a:r>
            <a:r>
              <a:rPr sz="3050" spc="15" dirty="0"/>
              <a:t>of</a:t>
            </a:r>
            <a:r>
              <a:rPr sz="3050" spc="-65" dirty="0"/>
              <a:t> </a:t>
            </a:r>
            <a:r>
              <a:rPr sz="3050" spc="10" dirty="0"/>
              <a:t>Management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70652" y="749819"/>
            <a:ext cx="6464300" cy="190944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26695" indent="-189230">
              <a:lnSpc>
                <a:spcPct val="100000"/>
              </a:lnSpc>
              <a:spcBef>
                <a:spcPts val="650"/>
              </a:spcBef>
              <a:buSzPct val="62886"/>
              <a:buChar char="•"/>
              <a:tabLst>
                <a:tab pos="227329" algn="l"/>
              </a:tabLst>
            </a:pPr>
            <a:r>
              <a:rPr sz="7275" spc="30" baseline="10309" dirty="0">
                <a:latin typeface="RobotoRegular"/>
                <a:cs typeface="RobotoRegular"/>
              </a:rPr>
              <a:t>.</a:t>
            </a:r>
            <a:r>
              <a:rPr sz="3050" spc="20" dirty="0">
                <a:latin typeface="RobotoRegular"/>
                <a:cs typeface="RobotoRegular"/>
              </a:rPr>
              <a:t>Relieve</a:t>
            </a:r>
            <a:r>
              <a:rPr sz="3050" spc="2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symptoms</a:t>
            </a:r>
            <a:endParaRPr sz="3050">
              <a:latin typeface="RobotoRegular"/>
              <a:cs typeface="RobotoRegular"/>
            </a:endParaRPr>
          </a:p>
          <a:p>
            <a:pPr marL="289560" indent="-252095">
              <a:lnSpc>
                <a:spcPct val="100000"/>
              </a:lnSpc>
              <a:spcBef>
                <a:spcPts val="390"/>
              </a:spcBef>
              <a:buChar char="•"/>
              <a:tabLst>
                <a:tab pos="290195" algn="l"/>
              </a:tabLst>
            </a:pPr>
            <a:r>
              <a:rPr sz="3050" spc="15" dirty="0">
                <a:latin typeface="RobotoRegular"/>
                <a:cs typeface="RobotoRegular"/>
              </a:rPr>
              <a:t>Prevent </a:t>
            </a:r>
            <a:r>
              <a:rPr sz="3050" spc="5" dirty="0">
                <a:latin typeface="RobotoRegular"/>
                <a:cs typeface="RobotoRegular"/>
              </a:rPr>
              <a:t>ascending</a:t>
            </a:r>
            <a:r>
              <a:rPr sz="3050" spc="1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infection</a:t>
            </a:r>
            <a:endParaRPr sz="3050">
              <a:latin typeface="RobotoRegular"/>
              <a:cs typeface="RobotoRegular"/>
            </a:endParaRPr>
          </a:p>
          <a:p>
            <a:pPr marL="2895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290195" algn="l"/>
              </a:tabLst>
            </a:pPr>
            <a:r>
              <a:rPr sz="3050" spc="-5" dirty="0">
                <a:latin typeface="RobotoRegular"/>
                <a:cs typeface="RobotoRegular"/>
              </a:rPr>
              <a:t>Eradicate </a:t>
            </a:r>
            <a:r>
              <a:rPr sz="3050" spc="15" dirty="0">
                <a:latin typeface="RobotoRegular"/>
                <a:cs typeface="RobotoRegular"/>
              </a:rPr>
              <a:t>bacteria </a:t>
            </a:r>
            <a:r>
              <a:rPr sz="3050" spc="10" dirty="0">
                <a:latin typeface="RobotoRegular"/>
                <a:cs typeface="RobotoRegular"/>
              </a:rPr>
              <a:t>from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80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bladder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052" y="484350"/>
            <a:ext cx="642683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135"/>
              </a:spcBef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Antibiotics </a:t>
            </a: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spc="25" dirty="0">
                <a:latin typeface="RobotoRegular"/>
                <a:cs typeface="RobotoRegular"/>
              </a:rPr>
              <a:t>5-10days;10-14</a:t>
            </a:r>
            <a:r>
              <a:rPr sz="3050" spc="-10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days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2265" y="801722"/>
            <a:ext cx="524002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7275" baseline="9163" dirty="0"/>
              <a:t>.</a:t>
            </a:r>
            <a:r>
              <a:rPr sz="7275" spc="-75" baseline="9163" dirty="0"/>
              <a:t> </a:t>
            </a:r>
            <a:r>
              <a:rPr sz="3500" spc="20" dirty="0">
                <a:latin typeface="Wingdings"/>
                <a:cs typeface="Wingdings"/>
              </a:rPr>
              <a:t></a:t>
            </a:r>
            <a:r>
              <a:rPr sz="3500" spc="20" dirty="0"/>
              <a:t>Penicillins-amoxycillin,</a:t>
            </a:r>
            <a:endParaRPr sz="35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052" y="1515393"/>
            <a:ext cx="8830945" cy="483870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767715" marR="860425" indent="-252095">
              <a:lnSpc>
                <a:spcPts val="3750"/>
              </a:lnSpc>
              <a:spcBef>
                <a:spcPts val="625"/>
              </a:spcBef>
              <a:buSzPct val="97142"/>
              <a:buFont typeface="Wingdings"/>
              <a:buChar char=""/>
              <a:tabLst>
                <a:tab pos="873125" algn="l"/>
              </a:tabLst>
            </a:pPr>
            <a:r>
              <a:rPr sz="3500" spc="20" dirty="0">
                <a:latin typeface="RobotoRegular"/>
                <a:cs typeface="RobotoRegular"/>
              </a:rPr>
              <a:t>Sulphonamides- </a:t>
            </a:r>
            <a:r>
              <a:rPr sz="3500" spc="15" dirty="0">
                <a:latin typeface="RobotoRegular"/>
                <a:cs typeface="RobotoRegular"/>
              </a:rPr>
              <a:t>sulfamethoxazole/  </a:t>
            </a:r>
            <a:r>
              <a:rPr sz="3500" spc="10" dirty="0">
                <a:latin typeface="RobotoRegular"/>
                <a:cs typeface="RobotoRegular"/>
              </a:rPr>
              <a:t>trimethoprim</a:t>
            </a:r>
            <a:endParaRPr sz="3500">
              <a:latin typeface="RobotoRegular"/>
              <a:cs typeface="RobotoRegular"/>
            </a:endParaRPr>
          </a:p>
          <a:p>
            <a:pPr marL="872490" indent="-356870">
              <a:lnSpc>
                <a:spcPct val="100000"/>
              </a:lnSpc>
              <a:spcBef>
                <a:spcPts val="45"/>
              </a:spcBef>
              <a:buSzPct val="97142"/>
              <a:buFont typeface="Wingdings"/>
              <a:buChar char=""/>
              <a:tabLst>
                <a:tab pos="873125" algn="l"/>
              </a:tabLst>
            </a:pPr>
            <a:r>
              <a:rPr sz="3500" spc="-5" dirty="0">
                <a:latin typeface="RobotoRegular"/>
                <a:cs typeface="RobotoRegular"/>
              </a:rPr>
              <a:t>Nitrofurantion </a:t>
            </a:r>
            <a:r>
              <a:rPr sz="3500" spc="15" dirty="0">
                <a:latin typeface="RobotoRegular"/>
                <a:cs typeface="RobotoRegular"/>
              </a:rPr>
              <a:t>50-100mg</a:t>
            </a:r>
            <a:r>
              <a:rPr sz="3500" spc="65" dirty="0">
                <a:latin typeface="RobotoRegular"/>
                <a:cs typeface="RobotoRegular"/>
              </a:rPr>
              <a:t> </a:t>
            </a:r>
            <a:r>
              <a:rPr sz="3500" spc="10" dirty="0">
                <a:latin typeface="RobotoRegular"/>
                <a:cs typeface="RobotoRegular"/>
              </a:rPr>
              <a:t>qid</a:t>
            </a:r>
            <a:endParaRPr sz="3500">
              <a:latin typeface="RobotoRegular"/>
              <a:cs typeface="RobotoRegular"/>
            </a:endParaRPr>
          </a:p>
          <a:p>
            <a:pPr marL="767715" marR="1188085" indent="-252095">
              <a:lnSpc>
                <a:spcPts val="3750"/>
              </a:lnSpc>
              <a:spcBef>
                <a:spcPts val="595"/>
              </a:spcBef>
              <a:buSzPct val="97142"/>
              <a:buFont typeface="Wingdings"/>
              <a:buChar char=""/>
              <a:tabLst>
                <a:tab pos="873125" algn="l"/>
              </a:tabLst>
            </a:pPr>
            <a:r>
              <a:rPr sz="3500" spc="15" dirty="0">
                <a:latin typeface="RobotoRegular"/>
                <a:cs typeface="RobotoRegular"/>
              </a:rPr>
              <a:t>Fluoroquinolones eg </a:t>
            </a:r>
            <a:r>
              <a:rPr sz="3500" spc="10" dirty="0">
                <a:latin typeface="RobotoRegular"/>
                <a:cs typeface="RobotoRegular"/>
              </a:rPr>
              <a:t>ciproﬂoxacin  </a:t>
            </a:r>
            <a:r>
              <a:rPr sz="3500" spc="15" dirty="0">
                <a:latin typeface="RobotoRegular"/>
                <a:cs typeface="RobotoRegular"/>
              </a:rPr>
              <a:t>100-500mg bd </a:t>
            </a:r>
            <a:r>
              <a:rPr sz="3500" spc="-5" dirty="0">
                <a:latin typeface="RobotoRegular"/>
                <a:cs typeface="RobotoRegular"/>
              </a:rPr>
              <a:t>for</a:t>
            </a:r>
            <a:r>
              <a:rPr sz="3500" spc="10" dirty="0">
                <a:latin typeface="RobotoRegular"/>
                <a:cs typeface="RobotoRegular"/>
              </a:rPr>
              <a:t> </a:t>
            </a:r>
            <a:r>
              <a:rPr sz="3500" spc="40" dirty="0">
                <a:latin typeface="RobotoRegular"/>
                <a:cs typeface="RobotoRegular"/>
              </a:rPr>
              <a:t>3/7</a:t>
            </a:r>
            <a:endParaRPr sz="3500">
              <a:latin typeface="RobotoRegular"/>
              <a:cs typeface="RobotoRegular"/>
            </a:endParaRPr>
          </a:p>
          <a:p>
            <a:pPr marL="872490" indent="-356870">
              <a:lnSpc>
                <a:spcPct val="100000"/>
              </a:lnSpc>
              <a:spcBef>
                <a:spcPts val="45"/>
              </a:spcBef>
              <a:buSzPct val="97142"/>
              <a:buFont typeface="Wingdings"/>
              <a:buChar char=""/>
              <a:tabLst>
                <a:tab pos="873125" algn="l"/>
              </a:tabLst>
            </a:pPr>
            <a:r>
              <a:rPr sz="3500" spc="15" dirty="0">
                <a:latin typeface="RobotoRegular"/>
                <a:cs typeface="RobotoRegular"/>
              </a:rPr>
              <a:t>Nalidixic </a:t>
            </a:r>
            <a:r>
              <a:rPr sz="3500" spc="10" dirty="0">
                <a:latin typeface="RobotoRegular"/>
                <a:cs typeface="RobotoRegular"/>
              </a:rPr>
              <a:t>acid 500mg- </a:t>
            </a:r>
            <a:r>
              <a:rPr sz="3500" spc="15" dirty="0">
                <a:latin typeface="RobotoRegular"/>
                <a:cs typeface="RobotoRegular"/>
              </a:rPr>
              <a:t>1g </a:t>
            </a:r>
            <a:r>
              <a:rPr sz="3500" spc="20" dirty="0">
                <a:latin typeface="RobotoRegular"/>
                <a:cs typeface="RobotoRegular"/>
              </a:rPr>
              <a:t>QID </a:t>
            </a:r>
            <a:r>
              <a:rPr sz="3500" spc="-5" dirty="0">
                <a:latin typeface="RobotoRegular"/>
                <a:cs typeface="RobotoRegular"/>
              </a:rPr>
              <a:t>for </a:t>
            </a:r>
            <a:r>
              <a:rPr sz="3500" spc="15" dirty="0">
                <a:latin typeface="RobotoRegular"/>
                <a:cs typeface="RobotoRegular"/>
              </a:rPr>
              <a:t>1</a:t>
            </a:r>
            <a:r>
              <a:rPr sz="3500" spc="80" dirty="0">
                <a:latin typeface="RobotoRegular"/>
                <a:cs typeface="RobotoRegular"/>
              </a:rPr>
              <a:t> </a:t>
            </a:r>
            <a:r>
              <a:rPr sz="3500" spc="10" dirty="0">
                <a:latin typeface="RobotoRegular"/>
                <a:cs typeface="RobotoRegular"/>
              </a:rPr>
              <a:t>week</a:t>
            </a:r>
            <a:endParaRPr sz="3500">
              <a:latin typeface="RobotoRegular"/>
              <a:cs typeface="RobotoRegular"/>
            </a:endParaRPr>
          </a:p>
          <a:p>
            <a:pPr marL="767715" marR="36195" indent="-252095">
              <a:lnSpc>
                <a:spcPts val="3750"/>
              </a:lnSpc>
              <a:spcBef>
                <a:spcPts val="595"/>
              </a:spcBef>
              <a:buSzPct val="97142"/>
              <a:buFont typeface="Wingdings"/>
              <a:buChar char=""/>
              <a:tabLst>
                <a:tab pos="873125" algn="l"/>
              </a:tabLst>
            </a:pPr>
            <a:r>
              <a:rPr sz="3500" spc="20" dirty="0">
                <a:latin typeface="RobotoRegular"/>
                <a:cs typeface="RobotoRegular"/>
              </a:rPr>
              <a:t>If </a:t>
            </a:r>
            <a:r>
              <a:rPr sz="3500" spc="25" dirty="0">
                <a:latin typeface="RobotoRegular"/>
                <a:cs typeface="RobotoRegular"/>
              </a:rPr>
              <a:t>chronic, </a:t>
            </a:r>
            <a:r>
              <a:rPr sz="3500" spc="5" dirty="0">
                <a:latin typeface="RobotoRegular"/>
                <a:cs typeface="RobotoRegular"/>
              </a:rPr>
              <a:t>cefadroxil </a:t>
            </a:r>
            <a:r>
              <a:rPr sz="3500" spc="15" dirty="0">
                <a:latin typeface="RobotoRegular"/>
                <a:cs typeface="RobotoRegular"/>
              </a:rPr>
              <a:t>500mg-1g </a:t>
            </a:r>
            <a:r>
              <a:rPr sz="3500" spc="20" dirty="0">
                <a:latin typeface="RobotoRegular"/>
                <a:cs typeface="RobotoRegular"/>
              </a:rPr>
              <a:t>BD </a:t>
            </a:r>
            <a:r>
              <a:rPr sz="3500" spc="-5" dirty="0">
                <a:latin typeface="RobotoRegular"/>
                <a:cs typeface="RobotoRegular"/>
              </a:rPr>
              <a:t>for </a:t>
            </a:r>
            <a:r>
              <a:rPr sz="3500" spc="15" dirty="0">
                <a:latin typeface="RobotoRegular"/>
                <a:cs typeface="RobotoRegular"/>
              </a:rPr>
              <a:t>5  </a:t>
            </a:r>
            <a:r>
              <a:rPr sz="3500" spc="-5" dirty="0">
                <a:latin typeface="RobotoRegular"/>
                <a:cs typeface="RobotoRegular"/>
              </a:rPr>
              <a:t>days</a:t>
            </a:r>
            <a:endParaRPr sz="350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450"/>
              </a:spcBef>
              <a:buChar char="•"/>
              <a:tabLst>
                <a:tab pos="264795" algn="l"/>
              </a:tabLst>
            </a:pPr>
            <a:r>
              <a:rPr sz="3950" spc="15" dirty="0">
                <a:latin typeface="RobotoRegular"/>
                <a:cs typeface="RobotoRegular"/>
              </a:rPr>
              <a:t>Analgesics </a:t>
            </a:r>
            <a:r>
              <a:rPr sz="3950" spc="10" dirty="0">
                <a:latin typeface="RobotoRegular"/>
                <a:cs typeface="RobotoRegular"/>
              </a:rPr>
              <a:t>&amp; </a:t>
            </a:r>
            <a:r>
              <a:rPr sz="3950" spc="15" dirty="0">
                <a:latin typeface="RobotoRegular"/>
                <a:cs typeface="RobotoRegular"/>
              </a:rPr>
              <a:t>antipyretics</a:t>
            </a:r>
            <a:endParaRPr sz="39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52" y="400388"/>
            <a:ext cx="222059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-10" dirty="0"/>
              <a:t>Nursing</a:t>
            </a:r>
            <a:r>
              <a:rPr sz="3050" spc="-35" dirty="0"/>
              <a:t> </a:t>
            </a:r>
            <a:r>
              <a:rPr sz="3050" spc="5" dirty="0"/>
              <a:t>care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96052" y="665854"/>
            <a:ext cx="8330565" cy="554799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650"/>
              </a:spcBef>
              <a:buSzPct val="62886"/>
              <a:buChar char="•"/>
              <a:tabLst>
                <a:tab pos="201930" algn="l"/>
              </a:tabLst>
            </a:pPr>
            <a:r>
              <a:rPr sz="7275" spc="-142" baseline="2863" dirty="0">
                <a:latin typeface="RobotoRegular"/>
                <a:cs typeface="RobotoRegular"/>
              </a:rPr>
              <a:t>.</a:t>
            </a:r>
            <a:r>
              <a:rPr sz="3050" spc="-95" dirty="0">
                <a:latin typeface="RobotoRegular"/>
                <a:cs typeface="RobotoRegular"/>
              </a:rPr>
              <a:t>Monitor </a:t>
            </a:r>
            <a:r>
              <a:rPr sz="3050" spc="-5" dirty="0">
                <a:latin typeface="RobotoRegular"/>
                <a:cs typeface="RobotoRegular"/>
              </a:rPr>
              <a:t>temperature </a:t>
            </a:r>
            <a:r>
              <a:rPr sz="3050" spc="10" dirty="0">
                <a:latin typeface="RobotoRegular"/>
                <a:cs typeface="RobotoRegular"/>
              </a:rPr>
              <a:t>four</a:t>
            </a:r>
            <a:r>
              <a:rPr sz="3050" spc="45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hourly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790"/>
              </a:spcBef>
              <a:buChar char="•"/>
              <a:tabLst>
                <a:tab pos="264795" algn="l"/>
                <a:tab pos="4000500" algn="l"/>
              </a:tabLst>
            </a:pPr>
            <a:r>
              <a:rPr sz="3050" spc="-10" dirty="0">
                <a:latin typeface="RobotoRegular"/>
                <a:cs typeface="RobotoRegular"/>
              </a:rPr>
              <a:t>Encourage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5" dirty="0">
                <a:latin typeface="RobotoRegular"/>
                <a:cs typeface="RobotoRegular"/>
              </a:rPr>
              <a:t>take</a:t>
            </a:r>
            <a:r>
              <a:rPr sz="3050" spc="4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of	plenty of </a:t>
            </a:r>
            <a:r>
              <a:rPr sz="3050" spc="10" dirty="0">
                <a:latin typeface="RobotoRegular"/>
                <a:cs typeface="RobotoRegular"/>
              </a:rPr>
              <a:t>water </a:t>
            </a:r>
            <a:r>
              <a:rPr sz="3050" spc="-10" dirty="0">
                <a:latin typeface="RobotoRegular"/>
                <a:cs typeface="RobotoRegular"/>
              </a:rPr>
              <a:t>and</a:t>
            </a:r>
            <a:r>
              <a:rPr sz="3050" spc="-9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other  </a:t>
            </a:r>
            <a:r>
              <a:rPr sz="3050" spc="15" dirty="0">
                <a:latin typeface="RobotoRegular"/>
                <a:cs typeface="RobotoRegular"/>
              </a:rPr>
              <a:t>ﬂuids</a:t>
            </a:r>
            <a:endParaRPr sz="3050">
              <a:latin typeface="RobotoRegular"/>
              <a:cs typeface="RobotoRegular"/>
            </a:endParaRPr>
          </a:p>
          <a:p>
            <a:pPr marL="264160" marR="201295" indent="-252095">
              <a:lnSpc>
                <a:spcPts val="3310"/>
              </a:lnSpc>
              <a:spcBef>
                <a:spcPts val="1095"/>
              </a:spcBef>
              <a:buChar char="•"/>
              <a:tabLst>
                <a:tab pos="264795" algn="l"/>
                <a:tab pos="6295390" algn="l"/>
              </a:tabLst>
            </a:pPr>
            <a:r>
              <a:rPr sz="3050" spc="-10" dirty="0">
                <a:latin typeface="RobotoRegular"/>
                <a:cs typeface="RobotoRegular"/>
              </a:rPr>
              <a:t>Encourage </a:t>
            </a:r>
            <a:r>
              <a:rPr sz="3050" spc="20" dirty="0">
                <a:latin typeface="RobotoRegular"/>
                <a:cs typeface="RobotoRegular"/>
              </a:rPr>
              <a:t>client </a:t>
            </a:r>
            <a:r>
              <a:rPr sz="3050" spc="5" dirty="0">
                <a:latin typeface="RobotoRegular"/>
                <a:cs typeface="RobotoRegular"/>
              </a:rPr>
              <a:t>to</a:t>
            </a:r>
            <a:r>
              <a:rPr sz="3050" spc="70" dirty="0">
                <a:latin typeface="RobotoRegular"/>
                <a:cs typeface="RobotoRegular"/>
              </a:rPr>
              <a:t> </a:t>
            </a:r>
            <a:r>
              <a:rPr sz="3050" spc="30" dirty="0">
                <a:latin typeface="RobotoRegular"/>
                <a:cs typeface="RobotoRegular"/>
              </a:rPr>
              <a:t>empty</a:t>
            </a:r>
            <a:r>
              <a:rPr sz="305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his/her	</a:t>
            </a:r>
            <a:r>
              <a:rPr sz="3050" spc="25" dirty="0">
                <a:latin typeface="RobotoRegular"/>
                <a:cs typeface="RobotoRegular"/>
              </a:rPr>
              <a:t>bladder</a:t>
            </a:r>
            <a:r>
              <a:rPr sz="3050" spc="-10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as  </a:t>
            </a:r>
            <a:r>
              <a:rPr sz="3050" spc="5" dirty="0">
                <a:latin typeface="RobotoRegular"/>
                <a:cs typeface="RobotoRegular"/>
              </a:rPr>
              <a:t>soon </a:t>
            </a:r>
            <a:r>
              <a:rPr sz="3050" dirty="0">
                <a:latin typeface="RobotoRegular"/>
                <a:cs typeface="RobotoRegular"/>
              </a:rPr>
              <a:t>as </a:t>
            </a:r>
            <a:r>
              <a:rPr sz="3050" spc="-5" dirty="0">
                <a:latin typeface="RobotoRegular"/>
                <a:cs typeface="RobotoRegular"/>
              </a:rPr>
              <a:t>urge </a:t>
            </a:r>
            <a:r>
              <a:rPr sz="3050" spc="20" dirty="0">
                <a:latin typeface="RobotoRegular"/>
                <a:cs typeface="RobotoRegular"/>
              </a:rPr>
              <a:t>is</a:t>
            </a:r>
            <a:r>
              <a:rPr sz="3050" spc="-80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felt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690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Educate </a:t>
            </a:r>
            <a:r>
              <a:rPr sz="3050" spc="20" dirty="0">
                <a:latin typeface="RobotoRegular"/>
                <a:cs typeface="RobotoRegular"/>
              </a:rPr>
              <a:t>on </a:t>
            </a:r>
            <a:r>
              <a:rPr sz="3050" dirty="0">
                <a:latin typeface="RobotoRegular"/>
                <a:cs typeface="RobotoRegular"/>
              </a:rPr>
              <a:t>strict </a:t>
            </a:r>
            <a:r>
              <a:rPr sz="3050" spc="5" dirty="0">
                <a:latin typeface="RobotoRegular"/>
                <a:cs typeface="RobotoRegular"/>
              </a:rPr>
              <a:t>perineal</a:t>
            </a:r>
            <a:r>
              <a:rPr sz="3050" spc="-1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hygiene</a:t>
            </a:r>
            <a:endParaRPr sz="30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RobotoRegular"/>
              <a:buChar char="•"/>
            </a:pPr>
            <a:endParaRPr sz="42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050" spc="25" dirty="0">
                <a:latin typeface="RobotoRegular"/>
                <a:cs typeface="RobotoRegular"/>
              </a:rPr>
              <a:t>POTENTIAL</a:t>
            </a:r>
            <a:r>
              <a:rPr sz="3050" dirty="0">
                <a:latin typeface="RobotoRegular"/>
                <a:cs typeface="RobotoRegular"/>
              </a:rPr>
              <a:t> COMPLICATIONS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Ascending </a:t>
            </a:r>
            <a:r>
              <a:rPr sz="3050" spc="15" dirty="0">
                <a:latin typeface="RobotoRegular"/>
                <a:cs typeface="RobotoRegular"/>
              </a:rPr>
              <a:t>infection</a:t>
            </a:r>
            <a:r>
              <a:rPr sz="3050" spc="15" dirty="0">
                <a:latin typeface="Noto Sans Symbols"/>
                <a:cs typeface="Noto Sans Symbols"/>
              </a:rPr>
              <a:t>→</a:t>
            </a:r>
            <a:r>
              <a:rPr sz="3050" spc="10" dirty="0">
                <a:latin typeface="Noto Sans Symbols"/>
                <a:cs typeface="Noto Sans Symbols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pyelonephritis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50"/>
              </a:spcBef>
              <a:buChar char="•"/>
              <a:tabLst>
                <a:tab pos="264795" algn="l"/>
              </a:tabLst>
            </a:pPr>
            <a:r>
              <a:rPr sz="3050" spc="-10" dirty="0">
                <a:latin typeface="RobotoRegular"/>
                <a:cs typeface="RobotoRegular"/>
              </a:rPr>
              <a:t>Chronic</a:t>
            </a:r>
            <a:r>
              <a:rPr sz="3050" spc="4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cystitis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5" y="703175"/>
            <a:ext cx="338582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URETHRITIS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4965" y="2462332"/>
            <a:ext cx="8386445" cy="212471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3050" spc="15" dirty="0">
                <a:latin typeface="RobotoRegular"/>
                <a:cs typeface="RobotoRegular"/>
              </a:rPr>
              <a:t>Deﬁnition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264795" algn="l"/>
              </a:tabLst>
            </a:pPr>
            <a:r>
              <a:rPr sz="3050" spc="20" dirty="0">
                <a:latin typeface="RobotoRegular"/>
                <a:cs typeface="RobotoRegular"/>
              </a:rPr>
              <a:t>inﬂammation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-5" dirty="0">
                <a:latin typeface="RobotoRegular"/>
                <a:cs typeface="RobotoRegular"/>
              </a:rPr>
              <a:t> </a:t>
            </a:r>
            <a:r>
              <a:rPr sz="3050" spc="-30" dirty="0">
                <a:latin typeface="RobotoRegular"/>
                <a:cs typeface="RobotoRegular"/>
              </a:rPr>
              <a:t>urethra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-5" dirty="0">
                <a:latin typeface="RobotoRegular"/>
                <a:cs typeface="RobotoRegular"/>
              </a:rPr>
              <a:t>Urethritis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5" dirty="0">
                <a:latin typeface="RobotoRegular"/>
                <a:cs typeface="RobotoRegular"/>
              </a:rPr>
              <a:t>an </a:t>
            </a:r>
            <a:r>
              <a:rPr sz="3050" spc="10" dirty="0">
                <a:latin typeface="RobotoRegular"/>
                <a:cs typeface="RobotoRegular"/>
              </a:rPr>
              <a:t>inﬂammatory </a:t>
            </a:r>
            <a:r>
              <a:rPr sz="3050" spc="15" dirty="0">
                <a:latin typeface="RobotoRegular"/>
                <a:cs typeface="RobotoRegular"/>
              </a:rPr>
              <a:t>condition </a:t>
            </a:r>
            <a:r>
              <a:rPr sz="3050" spc="-10" dirty="0">
                <a:latin typeface="RobotoRegular"/>
                <a:cs typeface="RobotoRegular"/>
              </a:rPr>
              <a:t>that</a:t>
            </a:r>
            <a:r>
              <a:rPr sz="3050" spc="-17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can  </a:t>
            </a:r>
            <a:r>
              <a:rPr sz="3050" spc="35" dirty="0">
                <a:latin typeface="RobotoRegular"/>
                <a:cs typeface="RobotoRegular"/>
              </a:rPr>
              <a:t>be </a:t>
            </a:r>
            <a:r>
              <a:rPr sz="3050" spc="15" dirty="0">
                <a:latin typeface="RobotoRegular"/>
                <a:cs typeface="RobotoRegular"/>
              </a:rPr>
              <a:t>infectious or</a:t>
            </a:r>
            <a:r>
              <a:rPr sz="3050" spc="-100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posttraumatic.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5" y="703175"/>
            <a:ext cx="232219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30" dirty="0"/>
              <a:t>C</a:t>
            </a:r>
            <a:r>
              <a:rPr spc="25" dirty="0"/>
              <a:t>A</a:t>
            </a:r>
            <a:r>
              <a:rPr spc="45" dirty="0"/>
              <a:t>U</a:t>
            </a:r>
            <a:r>
              <a:rPr spc="-15" dirty="0"/>
              <a:t>S</a:t>
            </a:r>
            <a:r>
              <a:rPr spc="-10" dirty="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4965" y="1992151"/>
            <a:ext cx="7711440" cy="37934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340360" indent="-252095">
              <a:lnSpc>
                <a:spcPts val="3310"/>
              </a:lnSpc>
              <a:spcBef>
                <a:spcPts val="535"/>
              </a:spcBef>
              <a:buChar char="•"/>
              <a:tabLst>
                <a:tab pos="264795" algn="l"/>
              </a:tabLst>
            </a:pPr>
            <a:r>
              <a:rPr sz="3050" spc="25" dirty="0">
                <a:latin typeface="RobotoRegular"/>
                <a:cs typeface="RobotoRegular"/>
              </a:rPr>
              <a:t>Infective </a:t>
            </a:r>
            <a:r>
              <a:rPr sz="3050" spc="5" dirty="0">
                <a:latin typeface="RobotoRegular"/>
                <a:cs typeface="RobotoRegular"/>
              </a:rPr>
              <a:t>causes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5" dirty="0">
                <a:latin typeface="RobotoRegular"/>
                <a:cs typeface="RobotoRegular"/>
              </a:rPr>
              <a:t>urethritis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20" dirty="0">
                <a:latin typeface="RobotoRegular"/>
                <a:cs typeface="RobotoRegular"/>
              </a:rPr>
              <a:t>typically  </a:t>
            </a:r>
            <a:r>
              <a:rPr sz="3050" spc="5" dirty="0">
                <a:latin typeface="RobotoRegular"/>
                <a:cs typeface="RobotoRegular"/>
              </a:rPr>
              <a:t>sexually </a:t>
            </a:r>
            <a:r>
              <a:rPr sz="3050" spc="-10" dirty="0">
                <a:latin typeface="RobotoRegular"/>
                <a:cs typeface="RobotoRegular"/>
              </a:rPr>
              <a:t>transmitted and </a:t>
            </a:r>
            <a:r>
              <a:rPr sz="3050" spc="15" dirty="0">
                <a:latin typeface="RobotoRegular"/>
                <a:cs typeface="RobotoRegular"/>
              </a:rPr>
              <a:t>categorized </a:t>
            </a:r>
            <a:r>
              <a:rPr sz="3050" dirty="0">
                <a:latin typeface="RobotoRegular"/>
                <a:cs typeface="RobotoRegular"/>
              </a:rPr>
              <a:t>as</a:t>
            </a:r>
            <a:r>
              <a:rPr sz="3050" spc="7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:</a:t>
            </a:r>
            <a:endParaRPr sz="30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RobotoRegular"/>
              <a:buChar char="•"/>
            </a:pPr>
            <a:endParaRPr sz="3750">
              <a:latin typeface="RobotoRegular"/>
              <a:cs typeface="RobotoRegular"/>
            </a:endParaRPr>
          </a:p>
          <a:p>
            <a:pPr marL="783590" lvl="1" indent="-267970" algn="just">
              <a:lnSpc>
                <a:spcPts val="2940"/>
              </a:lnSpc>
              <a:buSzPct val="96226"/>
              <a:buFont typeface="Wingdings"/>
              <a:buChar char=""/>
              <a:tabLst>
                <a:tab pos="784225" algn="l"/>
              </a:tabLst>
            </a:pPr>
            <a:r>
              <a:rPr sz="2650" spc="10" dirty="0">
                <a:latin typeface="RobotoRegular"/>
                <a:cs typeface="RobotoRegular"/>
              </a:rPr>
              <a:t>Gonococcal </a:t>
            </a:r>
            <a:r>
              <a:rPr sz="2650" spc="-5" dirty="0">
                <a:latin typeface="RobotoRegular"/>
                <a:cs typeface="RobotoRegular"/>
              </a:rPr>
              <a:t>urethritis </a:t>
            </a:r>
            <a:r>
              <a:rPr sz="2650" spc="-10" dirty="0">
                <a:latin typeface="RobotoRegular"/>
                <a:cs typeface="RobotoRegular"/>
              </a:rPr>
              <a:t>(GCU)- </a:t>
            </a:r>
            <a:r>
              <a:rPr sz="2650" dirty="0">
                <a:latin typeface="RobotoRegular"/>
                <a:cs typeface="RobotoRegular"/>
              </a:rPr>
              <a:t>infections</a:t>
            </a:r>
            <a:r>
              <a:rPr sz="2650" spc="-5" dirty="0">
                <a:latin typeface="RobotoRegular"/>
                <a:cs typeface="RobotoRegular"/>
              </a:rPr>
              <a:t> </a:t>
            </a:r>
            <a:r>
              <a:rPr sz="2650" spc="10" dirty="0">
                <a:latin typeface="RobotoRegular"/>
                <a:cs typeface="RobotoRegular"/>
              </a:rPr>
              <a:t>of</a:t>
            </a:r>
            <a:endParaRPr sz="2650">
              <a:latin typeface="RobotoRegular"/>
              <a:cs typeface="RobotoRegular"/>
            </a:endParaRPr>
          </a:p>
          <a:p>
            <a:pPr marL="603885">
              <a:lnSpc>
                <a:spcPts val="3000"/>
              </a:lnSpc>
            </a:pPr>
            <a:r>
              <a:rPr sz="2700" i="1" spc="-30" dirty="0">
                <a:latin typeface="RobotoRegular"/>
                <a:cs typeface="RobotoRegular"/>
              </a:rPr>
              <a:t>Neisseria</a:t>
            </a:r>
            <a:r>
              <a:rPr sz="2700" i="1" spc="-20" dirty="0">
                <a:latin typeface="RobotoRegular"/>
                <a:cs typeface="RobotoRegular"/>
              </a:rPr>
              <a:t> </a:t>
            </a:r>
            <a:r>
              <a:rPr sz="2700" i="1" spc="-35" dirty="0">
                <a:latin typeface="RobotoRegular"/>
                <a:cs typeface="RobotoRegular"/>
              </a:rPr>
              <a:t>gonorrhoeae</a:t>
            </a:r>
            <a:endParaRPr sz="270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00">
              <a:latin typeface="RobotoRegular"/>
              <a:cs typeface="RobotoRegular"/>
            </a:endParaRPr>
          </a:p>
          <a:p>
            <a:pPr marL="516255" marR="5080" lvl="1" algn="just">
              <a:lnSpc>
                <a:spcPts val="2750"/>
              </a:lnSpc>
              <a:buSzPct val="96226"/>
              <a:buFont typeface="Wingdings"/>
              <a:buChar char=""/>
              <a:tabLst>
                <a:tab pos="784225" algn="l"/>
              </a:tabLst>
            </a:pPr>
            <a:r>
              <a:rPr sz="2650" spc="5" dirty="0">
                <a:latin typeface="RobotoRegular"/>
                <a:cs typeface="RobotoRegular"/>
              </a:rPr>
              <a:t>Nongonococcal </a:t>
            </a:r>
            <a:r>
              <a:rPr sz="2650" spc="-5" dirty="0">
                <a:latin typeface="RobotoRegular"/>
                <a:cs typeface="RobotoRegular"/>
              </a:rPr>
              <a:t>urethritis </a:t>
            </a:r>
            <a:r>
              <a:rPr sz="2650" dirty="0">
                <a:latin typeface="RobotoRegular"/>
                <a:cs typeface="RobotoRegular"/>
              </a:rPr>
              <a:t>(NGU)-infection with  </a:t>
            </a:r>
            <a:r>
              <a:rPr sz="2700" i="1" spc="-25" dirty="0">
                <a:latin typeface="RobotoRegular"/>
                <a:cs typeface="RobotoRegular"/>
              </a:rPr>
              <a:t>Chlamydia trachomatis </a:t>
            </a:r>
            <a:r>
              <a:rPr sz="2700" i="1" spc="-770" dirty="0">
                <a:latin typeface="RobotoRegular"/>
                <a:cs typeface="RobotoRegular"/>
              </a:rPr>
              <a:t>T</a:t>
            </a:r>
            <a:r>
              <a:rPr sz="2650" spc="-770" dirty="0">
                <a:latin typeface="RobotoRegular"/>
                <a:cs typeface="RobotoRegular"/>
              </a:rPr>
              <a:t>,</a:t>
            </a:r>
            <a:r>
              <a:rPr sz="2650" spc="165" dirty="0">
                <a:latin typeface="RobotoRegular"/>
                <a:cs typeface="RobotoRegular"/>
              </a:rPr>
              <a:t> </a:t>
            </a:r>
            <a:r>
              <a:rPr sz="2700" i="1" spc="-30" dirty="0">
                <a:latin typeface="RobotoRegular"/>
                <a:cs typeface="RobotoRegular"/>
              </a:rPr>
              <a:t>richomonas </a:t>
            </a:r>
            <a:r>
              <a:rPr sz="2700" i="1" spc="-40" dirty="0">
                <a:latin typeface="RobotoRegular"/>
                <a:cs typeface="RobotoRegular"/>
              </a:rPr>
              <a:t>vaginalis,  Mycoplasma</a:t>
            </a:r>
            <a:r>
              <a:rPr sz="2700" i="1" spc="-20" dirty="0">
                <a:latin typeface="RobotoRegular"/>
                <a:cs typeface="RobotoRegular"/>
              </a:rPr>
              <a:t> </a:t>
            </a:r>
            <a:r>
              <a:rPr sz="2700" i="1" spc="-30" dirty="0">
                <a:latin typeface="RobotoRegular"/>
                <a:cs typeface="RobotoRegular"/>
              </a:rPr>
              <a:t>genitalium</a:t>
            </a:r>
            <a:endParaRPr sz="270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252" y="344415"/>
            <a:ext cx="8917305" cy="211899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314960" marR="55880" indent="-252095">
              <a:lnSpc>
                <a:spcPct val="82200"/>
              </a:lnSpc>
              <a:spcBef>
                <a:spcPts val="1135"/>
              </a:spcBef>
              <a:buSzPct val="62886"/>
              <a:buChar char="•"/>
              <a:tabLst>
                <a:tab pos="252729" algn="l"/>
              </a:tabLst>
            </a:pPr>
            <a:r>
              <a:rPr sz="7275" spc="-359" baseline="-32073" dirty="0">
                <a:latin typeface="RobotoRegular"/>
                <a:cs typeface="RobotoRegular"/>
              </a:rPr>
              <a:t>.</a:t>
            </a:r>
            <a:r>
              <a:rPr sz="3050" spc="-240" dirty="0">
                <a:latin typeface="RobotoRegular"/>
                <a:cs typeface="RobotoRegular"/>
              </a:rPr>
              <a:t>In </a:t>
            </a:r>
            <a:r>
              <a:rPr sz="3050" spc="40" dirty="0">
                <a:latin typeface="RobotoRegular"/>
                <a:cs typeface="RobotoRegular"/>
              </a:rPr>
              <a:t>men </a:t>
            </a:r>
            <a:r>
              <a:rPr sz="3050" spc="20" dirty="0">
                <a:latin typeface="RobotoRegular"/>
                <a:cs typeface="RobotoRegular"/>
              </a:rPr>
              <a:t>inﬂammation </a:t>
            </a:r>
            <a:r>
              <a:rPr sz="3050" spc="5" dirty="0">
                <a:latin typeface="RobotoRegular"/>
                <a:cs typeface="RobotoRegular"/>
              </a:rPr>
              <a:t>causes </a:t>
            </a:r>
            <a:r>
              <a:rPr sz="3050" spc="-10" dirty="0">
                <a:latin typeface="RobotoRegular"/>
                <a:cs typeface="RobotoRegular"/>
              </a:rPr>
              <a:t>burning </a:t>
            </a:r>
            <a:r>
              <a:rPr sz="3050" spc="-5" dirty="0">
                <a:latin typeface="RobotoRegular"/>
                <a:cs typeface="RobotoRegular"/>
              </a:rPr>
              <a:t>sensation </a:t>
            </a:r>
            <a:r>
              <a:rPr sz="3050" dirty="0">
                <a:latin typeface="RobotoRegular"/>
                <a:cs typeface="RobotoRegular"/>
              </a:rPr>
              <a:t>at 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25" dirty="0">
                <a:latin typeface="RobotoRegular"/>
                <a:cs typeface="RobotoRegular"/>
              </a:rPr>
              <a:t> oriﬁce</a:t>
            </a:r>
            <a:endParaRPr sz="3050">
              <a:latin typeface="RobotoRegular"/>
              <a:cs typeface="RobotoRegular"/>
            </a:endParaRPr>
          </a:p>
          <a:p>
            <a:pPr marL="314960" marR="1263650" indent="-252095">
              <a:lnSpc>
                <a:spcPts val="3310"/>
              </a:lnSpc>
              <a:spcBef>
                <a:spcPts val="1145"/>
              </a:spcBef>
              <a:buChar char="•"/>
              <a:tabLst>
                <a:tab pos="315595" algn="l"/>
              </a:tabLst>
            </a:pPr>
            <a:r>
              <a:rPr sz="3050" spc="20" dirty="0">
                <a:latin typeface="RobotoRegular"/>
                <a:cs typeface="RobotoRegular"/>
              </a:rPr>
              <a:t>A </a:t>
            </a:r>
            <a:r>
              <a:rPr sz="3050" spc="5" dirty="0">
                <a:latin typeface="RobotoRegular"/>
                <a:cs typeface="RobotoRegular"/>
              </a:rPr>
              <a:t>discharge </a:t>
            </a:r>
            <a:r>
              <a:rPr sz="3050" dirty="0">
                <a:latin typeface="RobotoRegular"/>
                <a:cs typeface="RobotoRegular"/>
              </a:rPr>
              <a:t>occurs, </a:t>
            </a:r>
            <a:r>
              <a:rPr sz="3050" spc="35" dirty="0">
                <a:latin typeface="RobotoRegular"/>
                <a:cs typeface="RobotoRegular"/>
              </a:rPr>
              <a:t>3-14 </a:t>
            </a:r>
            <a:r>
              <a:rPr sz="3050" spc="5" dirty="0">
                <a:latin typeface="RobotoRegular"/>
                <a:cs typeface="RobotoRegular"/>
              </a:rPr>
              <a:t>days </a:t>
            </a:r>
            <a:r>
              <a:rPr sz="3050" spc="10" dirty="0">
                <a:latin typeface="RobotoRegular"/>
                <a:cs typeface="RobotoRegular"/>
              </a:rPr>
              <a:t>after </a:t>
            </a:r>
            <a:r>
              <a:rPr sz="3050" dirty="0">
                <a:latin typeface="RobotoRegular"/>
                <a:cs typeface="RobotoRegular"/>
              </a:rPr>
              <a:t>sexual  </a:t>
            </a:r>
            <a:r>
              <a:rPr sz="3050" spc="5" dirty="0">
                <a:latin typeface="RobotoRegular"/>
                <a:cs typeface="RobotoRegular"/>
              </a:rPr>
              <a:t>exposure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52" y="452165"/>
            <a:ext cx="198247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H</a:t>
            </a:r>
            <a:r>
              <a:rPr spc="30" dirty="0"/>
              <a:t>is</a:t>
            </a:r>
            <a:r>
              <a:rPr spc="-45" dirty="0"/>
              <a:t>t</a:t>
            </a:r>
            <a:r>
              <a:rPr spc="-20" dirty="0"/>
              <a:t>o</a:t>
            </a:r>
            <a:r>
              <a:rPr spc="5" dirty="0"/>
              <a:t>r</a:t>
            </a:r>
            <a:r>
              <a:rPr spc="-5"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4039" y="1411278"/>
            <a:ext cx="8820150" cy="570039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36220" marR="422909" indent="-224154">
              <a:lnSpc>
                <a:spcPts val="2860"/>
              </a:lnSpc>
              <a:spcBef>
                <a:spcPts val="565"/>
              </a:spcBef>
              <a:buChar char="•"/>
              <a:tabLst>
                <a:tab pos="236854" algn="l"/>
              </a:tabLst>
            </a:pPr>
            <a:r>
              <a:rPr sz="2750" spc="30" dirty="0">
                <a:latin typeface="RobotoRegular"/>
                <a:cs typeface="RobotoRegular"/>
              </a:rPr>
              <a:t>H/O </a:t>
            </a:r>
            <a:r>
              <a:rPr sz="2750" spc="-15" dirty="0">
                <a:latin typeface="RobotoRegular"/>
                <a:cs typeface="RobotoRegular"/>
              </a:rPr>
              <a:t>of Urethral </a:t>
            </a:r>
            <a:r>
              <a:rPr sz="2750" spc="-5" dirty="0">
                <a:latin typeface="RobotoRegular"/>
                <a:cs typeface="RobotoRegular"/>
              </a:rPr>
              <a:t>discharge, </a:t>
            </a:r>
            <a:r>
              <a:rPr sz="2750" dirty="0">
                <a:latin typeface="RobotoRegular"/>
                <a:cs typeface="RobotoRegular"/>
              </a:rPr>
              <a:t>dysuria, </a:t>
            </a:r>
            <a:r>
              <a:rPr sz="2750" spc="20" dirty="0">
                <a:latin typeface="RobotoRegular"/>
                <a:cs typeface="RobotoRegular"/>
              </a:rPr>
              <a:t>and </a:t>
            </a:r>
            <a:r>
              <a:rPr sz="2750" spc="-15" dirty="0">
                <a:latin typeface="RobotoRegular"/>
                <a:cs typeface="RobotoRegular"/>
              </a:rPr>
              <a:t>exposure </a:t>
            </a:r>
            <a:r>
              <a:rPr sz="2750" spc="-10" dirty="0">
                <a:latin typeface="RobotoRegular"/>
                <a:cs typeface="RobotoRegular"/>
              </a:rPr>
              <a:t>to</a:t>
            </a:r>
            <a:r>
              <a:rPr sz="2750" spc="-210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a  </a:t>
            </a:r>
            <a:r>
              <a:rPr sz="2750" spc="10" dirty="0">
                <a:latin typeface="RobotoRegular"/>
                <a:cs typeface="RobotoRegular"/>
              </a:rPr>
              <a:t>partner </a:t>
            </a:r>
            <a:r>
              <a:rPr sz="2750" dirty="0">
                <a:latin typeface="RobotoRegular"/>
                <a:cs typeface="RobotoRegular"/>
              </a:rPr>
              <a:t>with</a:t>
            </a:r>
            <a:r>
              <a:rPr sz="2750" spc="-85" dirty="0">
                <a:latin typeface="RobotoRegular"/>
                <a:cs typeface="RobotoRegular"/>
              </a:rPr>
              <a:t> </a:t>
            </a:r>
            <a:r>
              <a:rPr sz="2750" spc="10" dirty="0">
                <a:latin typeface="RobotoRegular"/>
                <a:cs typeface="RobotoRegular"/>
              </a:rPr>
              <a:t>STD</a:t>
            </a:r>
            <a:endParaRPr sz="2750">
              <a:latin typeface="RobotoRegular"/>
              <a:cs typeface="RobotoRegular"/>
            </a:endParaRPr>
          </a:p>
          <a:p>
            <a:pPr marL="236220" marR="205740" indent="-224154">
              <a:lnSpc>
                <a:spcPts val="2860"/>
              </a:lnSpc>
              <a:spcBef>
                <a:spcPts val="1000"/>
              </a:spcBef>
              <a:buChar char="•"/>
              <a:tabLst>
                <a:tab pos="236854" algn="l"/>
              </a:tabLst>
            </a:pPr>
            <a:r>
              <a:rPr sz="2750" spc="-15" dirty="0">
                <a:latin typeface="RobotoRegular"/>
                <a:cs typeface="RobotoRegular"/>
              </a:rPr>
              <a:t>Approx.25% of </a:t>
            </a:r>
            <a:r>
              <a:rPr sz="2750" dirty="0">
                <a:latin typeface="RobotoRegular"/>
                <a:cs typeface="RobotoRegular"/>
              </a:rPr>
              <a:t>those with </a:t>
            </a:r>
            <a:r>
              <a:rPr sz="2750" spc="-5" dirty="0">
                <a:latin typeface="RobotoRegular"/>
                <a:cs typeface="RobotoRegular"/>
              </a:rPr>
              <a:t>NGU, are </a:t>
            </a:r>
            <a:r>
              <a:rPr sz="2750" spc="5" dirty="0">
                <a:latin typeface="RobotoRegular"/>
                <a:cs typeface="RobotoRegular"/>
              </a:rPr>
              <a:t>asymptomatic</a:t>
            </a:r>
            <a:r>
              <a:rPr sz="2750" spc="-160" dirty="0">
                <a:latin typeface="RobotoRegular"/>
                <a:cs typeface="RobotoRegular"/>
              </a:rPr>
              <a:t> </a:t>
            </a:r>
            <a:r>
              <a:rPr sz="2750" spc="20" dirty="0">
                <a:latin typeface="RobotoRegular"/>
                <a:cs typeface="RobotoRegular"/>
              </a:rPr>
              <a:t>and  </a:t>
            </a:r>
            <a:r>
              <a:rPr sz="2750" spc="-10" dirty="0">
                <a:latin typeface="RobotoRegular"/>
                <a:cs typeface="RobotoRegular"/>
              </a:rPr>
              <a:t>present </a:t>
            </a:r>
            <a:r>
              <a:rPr sz="2750" dirty="0">
                <a:latin typeface="RobotoRegular"/>
                <a:cs typeface="RobotoRegular"/>
              </a:rPr>
              <a:t>following </a:t>
            </a:r>
            <a:r>
              <a:rPr sz="2750" spc="10" dirty="0">
                <a:latin typeface="RobotoRegular"/>
                <a:cs typeface="RobotoRegular"/>
              </a:rPr>
              <a:t>partner</a:t>
            </a:r>
            <a:r>
              <a:rPr sz="2750" spc="-135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screening.</a:t>
            </a:r>
            <a:endParaRPr sz="2750">
              <a:latin typeface="RobotoRegular"/>
              <a:cs typeface="RobotoRegular"/>
            </a:endParaRPr>
          </a:p>
          <a:p>
            <a:pPr marL="236220" indent="-224154">
              <a:lnSpc>
                <a:spcPct val="100000"/>
              </a:lnSpc>
              <a:spcBef>
                <a:spcPts val="540"/>
              </a:spcBef>
              <a:buChar char="•"/>
              <a:tabLst>
                <a:tab pos="236854" algn="l"/>
              </a:tabLst>
            </a:pPr>
            <a:r>
              <a:rPr sz="2750" spc="20" dirty="0">
                <a:latin typeface="RobotoRegular"/>
                <a:cs typeface="RobotoRegular"/>
              </a:rPr>
              <a:t>But </a:t>
            </a:r>
            <a:r>
              <a:rPr sz="2750" spc="-10" dirty="0">
                <a:latin typeface="RobotoRegular"/>
                <a:cs typeface="RobotoRegular"/>
              </a:rPr>
              <a:t>clients </a:t>
            </a:r>
            <a:r>
              <a:rPr sz="2750" spc="15" dirty="0">
                <a:latin typeface="RobotoRegular"/>
                <a:cs typeface="RobotoRegular"/>
              </a:rPr>
              <a:t>may </a:t>
            </a:r>
            <a:r>
              <a:rPr sz="2750" spc="-20" dirty="0">
                <a:latin typeface="RobotoRegular"/>
                <a:cs typeface="RobotoRegular"/>
              </a:rPr>
              <a:t>experience </a:t>
            </a:r>
            <a:r>
              <a:rPr sz="2750" dirty="0">
                <a:latin typeface="RobotoRegular"/>
                <a:cs typeface="RobotoRegular"/>
              </a:rPr>
              <a:t>the following</a:t>
            </a:r>
            <a:r>
              <a:rPr sz="2750" spc="-170" dirty="0">
                <a:latin typeface="RobotoRegular"/>
                <a:cs typeface="RobotoRegular"/>
              </a:rPr>
              <a:t> </a:t>
            </a:r>
            <a:r>
              <a:rPr sz="2750" dirty="0">
                <a:latin typeface="RobotoRegular"/>
                <a:cs typeface="RobotoRegular"/>
              </a:rPr>
              <a:t>symptoms:</a:t>
            </a:r>
            <a:endParaRPr sz="2750">
              <a:latin typeface="RobotoRegular"/>
              <a:cs typeface="RobotoRegular"/>
            </a:endParaRPr>
          </a:p>
          <a:p>
            <a:pPr marL="739775" lvl="1" indent="-224154">
              <a:lnSpc>
                <a:spcPct val="100000"/>
              </a:lnSpc>
              <a:spcBef>
                <a:spcPts val="105"/>
              </a:spcBef>
              <a:buSzPct val="102173"/>
              <a:buChar char="•"/>
              <a:tabLst>
                <a:tab pos="740410" algn="l"/>
              </a:tabLst>
            </a:pPr>
            <a:r>
              <a:rPr sz="2300" spc="5" dirty="0">
                <a:latin typeface="RobotoRegular"/>
                <a:cs typeface="RobotoRegular"/>
              </a:rPr>
              <a:t>Urethral discharge, </a:t>
            </a:r>
            <a:r>
              <a:rPr sz="2300" spc="20" dirty="0">
                <a:latin typeface="RobotoRegular"/>
                <a:cs typeface="RobotoRegular"/>
              </a:rPr>
              <a:t>purulent </a:t>
            </a:r>
            <a:r>
              <a:rPr sz="2300" spc="5" dirty="0">
                <a:latin typeface="RobotoRegular"/>
                <a:cs typeface="RobotoRegular"/>
              </a:rPr>
              <a:t>or</a:t>
            </a:r>
            <a:r>
              <a:rPr sz="2300" spc="-145" dirty="0">
                <a:latin typeface="RobotoRegular"/>
                <a:cs typeface="RobotoRegular"/>
              </a:rPr>
              <a:t> </a:t>
            </a:r>
            <a:r>
              <a:rPr sz="2300" spc="15" dirty="0">
                <a:latin typeface="RobotoRegular"/>
                <a:cs typeface="RobotoRegular"/>
              </a:rPr>
              <a:t>mucopurulent</a:t>
            </a:r>
            <a:endParaRPr sz="2300">
              <a:latin typeface="RobotoRegular"/>
              <a:cs typeface="RobotoRegular"/>
            </a:endParaRPr>
          </a:p>
          <a:p>
            <a:pPr marL="739775" lvl="1" indent="-224154">
              <a:lnSpc>
                <a:spcPct val="100000"/>
              </a:lnSpc>
              <a:spcBef>
                <a:spcPts val="160"/>
              </a:spcBef>
              <a:buSzPct val="102173"/>
              <a:buChar char="•"/>
              <a:tabLst>
                <a:tab pos="740410" algn="l"/>
              </a:tabLst>
            </a:pPr>
            <a:r>
              <a:rPr sz="2300" spc="15" dirty="0">
                <a:latin typeface="RobotoRegular"/>
                <a:cs typeface="RobotoRegular"/>
              </a:rPr>
              <a:t>Dysuria</a:t>
            </a:r>
            <a:endParaRPr sz="2300">
              <a:latin typeface="RobotoRegular"/>
              <a:cs typeface="RobotoRegular"/>
            </a:endParaRPr>
          </a:p>
          <a:p>
            <a:pPr marL="739775" lvl="1" indent="-224154">
              <a:lnSpc>
                <a:spcPct val="100000"/>
              </a:lnSpc>
              <a:spcBef>
                <a:spcPts val="160"/>
              </a:spcBef>
              <a:buSzPct val="102173"/>
              <a:buChar char="•"/>
              <a:tabLst>
                <a:tab pos="740410" algn="l"/>
              </a:tabLst>
            </a:pPr>
            <a:r>
              <a:rPr sz="2300" spc="5" dirty="0">
                <a:latin typeface="RobotoRegular"/>
                <a:cs typeface="RobotoRegular"/>
              </a:rPr>
              <a:t>Urethral </a:t>
            </a:r>
            <a:r>
              <a:rPr sz="2300" spc="15" dirty="0">
                <a:latin typeface="RobotoRegular"/>
                <a:cs typeface="RobotoRegular"/>
              </a:rPr>
              <a:t>pruritus </a:t>
            </a:r>
            <a:r>
              <a:rPr sz="2300" spc="5" dirty="0">
                <a:latin typeface="RobotoRegular"/>
                <a:cs typeface="RobotoRegular"/>
              </a:rPr>
              <a:t>(itchy</a:t>
            </a:r>
            <a:r>
              <a:rPr sz="2300" spc="-80" dirty="0">
                <a:latin typeface="RobotoRegular"/>
                <a:cs typeface="RobotoRegular"/>
              </a:rPr>
              <a:t> </a:t>
            </a:r>
            <a:r>
              <a:rPr sz="2300" spc="5" dirty="0">
                <a:latin typeface="RobotoRegular"/>
                <a:cs typeface="RobotoRegular"/>
              </a:rPr>
              <a:t>urethra)</a:t>
            </a:r>
            <a:endParaRPr sz="2300">
              <a:latin typeface="RobotoRegular"/>
              <a:cs typeface="RobotoRegular"/>
            </a:endParaRPr>
          </a:p>
          <a:p>
            <a:pPr marL="236220" marR="460375" indent="-224154">
              <a:lnSpc>
                <a:spcPts val="2860"/>
              </a:lnSpc>
              <a:spcBef>
                <a:spcPts val="1075"/>
              </a:spcBef>
            </a:pPr>
            <a:r>
              <a:rPr sz="2750" spc="-5" dirty="0">
                <a:latin typeface="RobotoRegular"/>
                <a:cs typeface="RobotoRegular"/>
              </a:rPr>
              <a:t>NB:Urinary </a:t>
            </a:r>
            <a:r>
              <a:rPr sz="2750" spc="-10" dirty="0">
                <a:latin typeface="RobotoRegular"/>
                <a:cs typeface="RobotoRegular"/>
              </a:rPr>
              <a:t>frequency </a:t>
            </a:r>
            <a:r>
              <a:rPr sz="2750" dirty="0">
                <a:latin typeface="RobotoRegular"/>
                <a:cs typeface="RobotoRegular"/>
              </a:rPr>
              <a:t>&amp; </a:t>
            </a:r>
            <a:r>
              <a:rPr sz="2750" spc="-10" dirty="0">
                <a:latin typeface="RobotoRegular"/>
                <a:cs typeface="RobotoRegular"/>
              </a:rPr>
              <a:t>urgency </a:t>
            </a:r>
            <a:r>
              <a:rPr sz="2750" spc="-5" dirty="0">
                <a:latin typeface="RobotoRegular"/>
                <a:cs typeface="RobotoRegular"/>
              </a:rPr>
              <a:t>are </a:t>
            </a:r>
            <a:r>
              <a:rPr sz="2750" spc="5" dirty="0">
                <a:latin typeface="RobotoRegular"/>
                <a:cs typeface="RobotoRegular"/>
              </a:rPr>
              <a:t>absent. </a:t>
            </a:r>
            <a:r>
              <a:rPr sz="2750" spc="10" dirty="0">
                <a:latin typeface="RobotoRegular"/>
                <a:cs typeface="RobotoRegular"/>
              </a:rPr>
              <a:t>If </a:t>
            </a:r>
            <a:r>
              <a:rPr sz="2750" spc="-15" dirty="0">
                <a:latin typeface="RobotoRegular"/>
                <a:cs typeface="RobotoRegular"/>
              </a:rPr>
              <a:t>present,  </a:t>
            </a:r>
            <a:r>
              <a:rPr sz="2750" spc="5" dirty="0">
                <a:latin typeface="RobotoRegular"/>
                <a:cs typeface="RobotoRegular"/>
              </a:rPr>
              <a:t>should </a:t>
            </a:r>
            <a:r>
              <a:rPr sz="2750" dirty="0">
                <a:latin typeface="RobotoRegular"/>
                <a:cs typeface="RobotoRegular"/>
              </a:rPr>
              <a:t>suggest </a:t>
            </a:r>
            <a:r>
              <a:rPr sz="2750" spc="-10" dirty="0">
                <a:latin typeface="RobotoRegular"/>
                <a:cs typeface="RobotoRegular"/>
              </a:rPr>
              <a:t>prostatitis </a:t>
            </a:r>
            <a:r>
              <a:rPr sz="2750" spc="-15" dirty="0">
                <a:latin typeface="RobotoRegular"/>
                <a:cs typeface="RobotoRegular"/>
              </a:rPr>
              <a:t>or</a:t>
            </a:r>
            <a:r>
              <a:rPr sz="2750" spc="-160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cystitis.</a:t>
            </a:r>
            <a:endParaRPr sz="2750">
              <a:latin typeface="RobotoRegular"/>
              <a:cs typeface="RobotoRegular"/>
            </a:endParaRPr>
          </a:p>
          <a:p>
            <a:pPr marL="236220" marR="5080" indent="-224154">
              <a:lnSpc>
                <a:spcPts val="2860"/>
              </a:lnSpc>
              <a:spcBef>
                <a:spcPts val="1000"/>
              </a:spcBef>
              <a:buChar char="•"/>
              <a:tabLst>
                <a:tab pos="236854" algn="l"/>
              </a:tabLst>
            </a:pPr>
            <a:r>
              <a:rPr sz="2750" dirty="0">
                <a:latin typeface="RobotoRegular"/>
                <a:cs typeface="RobotoRegular"/>
              </a:rPr>
              <a:t>Systemic symptoms </a:t>
            </a:r>
            <a:r>
              <a:rPr sz="2750" spc="5" dirty="0">
                <a:latin typeface="RobotoRegular"/>
                <a:cs typeface="RobotoRegular"/>
              </a:rPr>
              <a:t>(eg, </a:t>
            </a:r>
            <a:r>
              <a:rPr sz="2750" spc="-35" dirty="0">
                <a:latin typeface="RobotoRegular"/>
                <a:cs typeface="RobotoRegular"/>
              </a:rPr>
              <a:t>fever, </a:t>
            </a:r>
            <a:r>
              <a:rPr sz="2750" dirty="0">
                <a:latin typeface="RobotoRegular"/>
                <a:cs typeface="RobotoRegular"/>
              </a:rPr>
              <a:t>chills, </a:t>
            </a:r>
            <a:r>
              <a:rPr sz="2750" spc="5" dirty="0">
                <a:latin typeface="RobotoRegular"/>
                <a:cs typeface="RobotoRegular"/>
              </a:rPr>
              <a:t>sweats, </a:t>
            </a:r>
            <a:r>
              <a:rPr sz="2750" spc="15" dirty="0">
                <a:latin typeface="RobotoRegular"/>
                <a:cs typeface="RobotoRegular"/>
              </a:rPr>
              <a:t>nausea)  </a:t>
            </a:r>
            <a:r>
              <a:rPr sz="2750" spc="-5" dirty="0">
                <a:latin typeface="RobotoRegular"/>
                <a:cs typeface="RobotoRegular"/>
              </a:rPr>
              <a:t>are </a:t>
            </a:r>
            <a:r>
              <a:rPr sz="2750" dirty="0">
                <a:latin typeface="RobotoRegular"/>
                <a:cs typeface="RobotoRegular"/>
              </a:rPr>
              <a:t>typically </a:t>
            </a:r>
            <a:r>
              <a:rPr sz="2750" spc="5" dirty="0">
                <a:latin typeface="RobotoRegular"/>
                <a:cs typeface="RobotoRegular"/>
              </a:rPr>
              <a:t>absent </a:t>
            </a:r>
            <a:r>
              <a:rPr sz="2750" dirty="0">
                <a:latin typeface="RobotoRegular"/>
                <a:cs typeface="RobotoRegular"/>
              </a:rPr>
              <a:t>but, </a:t>
            </a:r>
            <a:r>
              <a:rPr sz="2750" spc="-5" dirty="0">
                <a:latin typeface="RobotoRegular"/>
                <a:cs typeface="RobotoRegular"/>
              </a:rPr>
              <a:t>if </a:t>
            </a:r>
            <a:r>
              <a:rPr sz="2750" spc="-15" dirty="0">
                <a:latin typeface="RobotoRegular"/>
                <a:cs typeface="RobotoRegular"/>
              </a:rPr>
              <a:t>present, </a:t>
            </a:r>
            <a:r>
              <a:rPr sz="2750" spc="15" dirty="0">
                <a:latin typeface="RobotoRegular"/>
                <a:cs typeface="RobotoRegular"/>
              </a:rPr>
              <a:t>may </a:t>
            </a:r>
            <a:r>
              <a:rPr sz="2750" dirty="0">
                <a:latin typeface="RobotoRegular"/>
                <a:cs typeface="RobotoRegular"/>
              </a:rPr>
              <a:t>suggest  disseminated </a:t>
            </a:r>
            <a:r>
              <a:rPr sz="2750" spc="-5" dirty="0">
                <a:latin typeface="RobotoRegular"/>
                <a:cs typeface="RobotoRegular"/>
              </a:rPr>
              <a:t>gonococcemia, </a:t>
            </a:r>
            <a:r>
              <a:rPr sz="2750" spc="-10" dirty="0">
                <a:latin typeface="RobotoRegular"/>
                <a:cs typeface="RobotoRegular"/>
              </a:rPr>
              <a:t>pyelonephritis, orchitis, </a:t>
            </a:r>
            <a:r>
              <a:rPr sz="2750" spc="-15" dirty="0">
                <a:latin typeface="RobotoRegular"/>
                <a:cs typeface="RobotoRegular"/>
              </a:rPr>
              <a:t>or  </a:t>
            </a:r>
            <a:r>
              <a:rPr sz="2750" spc="-10" dirty="0">
                <a:latin typeface="RobotoRegular"/>
                <a:cs typeface="RobotoRegular"/>
              </a:rPr>
              <a:t>other</a:t>
            </a:r>
            <a:r>
              <a:rPr sz="2750" spc="-80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infection.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078" y="742471"/>
            <a:ext cx="8797925" cy="6140450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236220" marR="5080" indent="-224154">
              <a:lnSpc>
                <a:spcPct val="77900"/>
              </a:lnSpc>
              <a:spcBef>
                <a:spcPts val="1385"/>
              </a:spcBef>
              <a:buChar char="•"/>
              <a:tabLst>
                <a:tab pos="236854" algn="l"/>
              </a:tabLst>
            </a:pPr>
            <a:r>
              <a:rPr sz="2850" spc="-315" dirty="0">
                <a:latin typeface="RobotoRegular"/>
                <a:cs typeface="RobotoRegular"/>
              </a:rPr>
              <a:t>T</a:t>
            </a:r>
            <a:r>
              <a:rPr sz="7275" spc="-472" baseline="3436" dirty="0">
                <a:latin typeface="RobotoRegular"/>
                <a:cs typeface="RobotoRegular"/>
              </a:rPr>
              <a:t>.</a:t>
            </a:r>
            <a:r>
              <a:rPr sz="2850" spc="-315" dirty="0">
                <a:latin typeface="RobotoRegular"/>
                <a:cs typeface="RobotoRegular"/>
              </a:rPr>
              <a:t>he </a:t>
            </a:r>
            <a:r>
              <a:rPr sz="2850" spc="-10" dirty="0">
                <a:latin typeface="RobotoRegular"/>
                <a:cs typeface="RobotoRegular"/>
              </a:rPr>
              <a:t>basic </a:t>
            </a:r>
            <a:r>
              <a:rPr sz="2850" spc="-5" dirty="0">
                <a:latin typeface="RobotoRegular"/>
                <a:cs typeface="RobotoRegular"/>
              </a:rPr>
              <a:t>functional </a:t>
            </a:r>
            <a:r>
              <a:rPr sz="2850" spc="-25" dirty="0">
                <a:latin typeface="RobotoRegular"/>
                <a:cs typeface="RobotoRegular"/>
              </a:rPr>
              <a:t>unit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dirty="0">
                <a:latin typeface="RobotoRegular"/>
                <a:cs typeface="RobotoRegular"/>
              </a:rPr>
              <a:t>kidney </a:t>
            </a:r>
            <a:r>
              <a:rPr sz="2850" spc="-15" dirty="0">
                <a:latin typeface="RobotoRegular"/>
                <a:cs typeface="RobotoRegular"/>
              </a:rPr>
              <a:t>is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5" dirty="0">
                <a:latin typeface="RobotoRegular"/>
                <a:cs typeface="RobotoRegular"/>
              </a:rPr>
              <a:t>nephron.  </a:t>
            </a:r>
            <a:r>
              <a:rPr sz="2850" spc="15" dirty="0">
                <a:latin typeface="RobotoRegular"/>
                <a:cs typeface="RobotoRegular"/>
              </a:rPr>
              <a:t>There </a:t>
            </a:r>
            <a:r>
              <a:rPr sz="2850" spc="5" dirty="0">
                <a:latin typeface="RobotoRegular"/>
                <a:cs typeface="RobotoRegular"/>
              </a:rPr>
              <a:t>are </a:t>
            </a:r>
            <a:r>
              <a:rPr sz="2850" spc="15" dirty="0">
                <a:latin typeface="RobotoRegular"/>
                <a:cs typeface="RobotoRegular"/>
              </a:rPr>
              <a:t>approximately </a:t>
            </a:r>
            <a:r>
              <a:rPr sz="2850" dirty="0">
                <a:latin typeface="RobotoRegular"/>
                <a:cs typeface="RobotoRegular"/>
              </a:rPr>
              <a:t>one </a:t>
            </a:r>
            <a:r>
              <a:rPr sz="2850" spc="-15" dirty="0">
                <a:latin typeface="RobotoRegular"/>
                <a:cs typeface="RobotoRegular"/>
              </a:rPr>
              <a:t>million in </a:t>
            </a:r>
            <a:r>
              <a:rPr sz="2850" spc="15" dirty="0">
                <a:latin typeface="RobotoRegular"/>
                <a:cs typeface="RobotoRegular"/>
              </a:rPr>
              <a:t>each</a:t>
            </a:r>
            <a:r>
              <a:rPr sz="2850" spc="-42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kidney</a:t>
            </a:r>
            <a:endParaRPr sz="28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RobotoRegular"/>
              <a:buChar char="•"/>
            </a:pPr>
            <a:endParaRPr sz="4200">
              <a:latin typeface="RobotoRegular"/>
              <a:cs typeface="RobotoRegular"/>
            </a:endParaRPr>
          </a:p>
          <a:p>
            <a:pPr marL="236220" marR="86360" indent="-224154">
              <a:lnSpc>
                <a:spcPts val="2970"/>
              </a:lnSpc>
              <a:buFont typeface="RobotoRegular"/>
              <a:buChar char="•"/>
              <a:tabLst>
                <a:tab pos="320040" algn="l"/>
                <a:tab pos="320675" algn="l"/>
              </a:tabLst>
            </a:pPr>
            <a:r>
              <a:rPr dirty="0"/>
              <a:t>	</a:t>
            </a:r>
            <a:r>
              <a:rPr sz="2850" spc="20" dirty="0">
                <a:latin typeface="RobotoRegular"/>
                <a:cs typeface="RobotoRegular"/>
              </a:rPr>
              <a:t>Nephron</a:t>
            </a:r>
            <a:r>
              <a:rPr sz="2850" spc="-85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consists</a:t>
            </a:r>
            <a:r>
              <a:rPr sz="2850" spc="-90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of</a:t>
            </a:r>
            <a:r>
              <a:rPr sz="2850" spc="-50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a</a:t>
            </a:r>
            <a:r>
              <a:rPr sz="2850" spc="-6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glomerulus</a:t>
            </a:r>
            <a:r>
              <a:rPr sz="2850" spc="-9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which</a:t>
            </a:r>
            <a:r>
              <a:rPr sz="2850" spc="-75" dirty="0">
                <a:latin typeface="RobotoRegular"/>
                <a:cs typeface="RobotoRegular"/>
              </a:rPr>
              <a:t> </a:t>
            </a:r>
            <a:r>
              <a:rPr sz="2850" spc="-15" dirty="0">
                <a:latin typeface="RobotoRegular"/>
                <a:cs typeface="RobotoRegular"/>
              </a:rPr>
              <a:t>has</a:t>
            </a:r>
            <a:r>
              <a:rPr sz="2850" spc="-95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tufts</a:t>
            </a:r>
            <a:r>
              <a:rPr sz="2850" spc="-90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of  </a:t>
            </a:r>
            <a:r>
              <a:rPr sz="2850" spc="-5" dirty="0">
                <a:latin typeface="RobotoRegular"/>
                <a:cs typeface="RobotoRegular"/>
              </a:rPr>
              <a:t>capillaries supplied </a:t>
            </a:r>
            <a:r>
              <a:rPr sz="2850" spc="20" dirty="0">
                <a:latin typeface="RobotoRegular"/>
                <a:cs typeface="RobotoRegular"/>
              </a:rPr>
              <a:t>with </a:t>
            </a:r>
            <a:r>
              <a:rPr sz="2850" spc="10" dirty="0">
                <a:latin typeface="RobotoRegular"/>
                <a:cs typeface="RobotoRegular"/>
              </a:rPr>
              <a:t>blood </a:t>
            </a:r>
            <a:r>
              <a:rPr sz="2850" spc="25" dirty="0">
                <a:latin typeface="RobotoRegular"/>
                <a:cs typeface="RobotoRegular"/>
              </a:rPr>
              <a:t>by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5" dirty="0">
                <a:latin typeface="RobotoRegular"/>
                <a:cs typeface="RobotoRegular"/>
              </a:rPr>
              <a:t>afferent  </a:t>
            </a:r>
            <a:r>
              <a:rPr sz="2850" spc="20" dirty="0">
                <a:latin typeface="RobotoRegular"/>
                <a:cs typeface="RobotoRegular"/>
              </a:rPr>
              <a:t>arteriole </a:t>
            </a:r>
            <a:r>
              <a:rPr sz="2850" spc="-15" dirty="0">
                <a:latin typeface="RobotoRegular"/>
                <a:cs typeface="RobotoRegular"/>
              </a:rPr>
              <a:t>and drained </a:t>
            </a:r>
            <a:r>
              <a:rPr sz="2850" spc="25" dirty="0">
                <a:latin typeface="RobotoRegular"/>
                <a:cs typeface="RobotoRegular"/>
              </a:rPr>
              <a:t>by </a:t>
            </a:r>
            <a:r>
              <a:rPr sz="2850" spc="10" dirty="0">
                <a:latin typeface="RobotoRegular"/>
                <a:cs typeface="RobotoRegular"/>
              </a:rPr>
              <a:t>the efferent</a:t>
            </a:r>
            <a:r>
              <a:rPr sz="2850" spc="-165" dirty="0">
                <a:latin typeface="RobotoRegular"/>
                <a:cs typeface="RobotoRegular"/>
              </a:rPr>
              <a:t> </a:t>
            </a:r>
            <a:r>
              <a:rPr sz="2850" spc="20" dirty="0">
                <a:latin typeface="RobotoRegular"/>
                <a:cs typeface="RobotoRegular"/>
              </a:rPr>
              <a:t>arteriole.</a:t>
            </a:r>
            <a:endParaRPr sz="2850">
              <a:latin typeface="RobotoRegular"/>
              <a:cs typeface="RobotoRegular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RobotoRegular"/>
              <a:buChar char="•"/>
            </a:pPr>
            <a:endParaRPr sz="3300">
              <a:latin typeface="RobotoRegular"/>
              <a:cs typeface="RobotoRegular"/>
            </a:endParaRPr>
          </a:p>
          <a:p>
            <a:pPr marL="236220" marR="668655" indent="-224154">
              <a:lnSpc>
                <a:spcPts val="2970"/>
              </a:lnSpc>
              <a:buChar char="•"/>
              <a:tabLst>
                <a:tab pos="236854" algn="l"/>
              </a:tabLst>
            </a:pP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dirty="0">
                <a:latin typeface="RobotoRegular"/>
                <a:cs typeface="RobotoRegular"/>
              </a:rPr>
              <a:t>glomerulus </a:t>
            </a:r>
            <a:r>
              <a:rPr sz="2850" spc="-5" dirty="0">
                <a:latin typeface="RobotoRegular"/>
                <a:cs typeface="RobotoRegular"/>
              </a:rPr>
              <a:t>at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dirty="0">
                <a:latin typeface="RobotoRegular"/>
                <a:cs typeface="RobotoRegular"/>
              </a:rPr>
              <a:t>base </a:t>
            </a:r>
            <a:r>
              <a:rPr sz="2850" spc="15" dirty="0">
                <a:latin typeface="RobotoRegular"/>
                <a:cs typeface="RobotoRegular"/>
              </a:rPr>
              <a:t>forms </a:t>
            </a:r>
            <a:r>
              <a:rPr sz="2850" spc="5" dirty="0">
                <a:latin typeface="RobotoRegular"/>
                <a:cs typeface="RobotoRegular"/>
              </a:rPr>
              <a:t>a </a:t>
            </a:r>
            <a:r>
              <a:rPr sz="2850" dirty="0">
                <a:latin typeface="RobotoRegular"/>
                <a:cs typeface="RobotoRegular"/>
              </a:rPr>
              <a:t>tubule that</a:t>
            </a:r>
            <a:r>
              <a:rPr sz="2850" spc="-350" dirty="0">
                <a:latin typeface="RobotoRegular"/>
                <a:cs typeface="RobotoRegular"/>
              </a:rPr>
              <a:t> </a:t>
            </a:r>
            <a:r>
              <a:rPr sz="2850" spc="-15" dirty="0">
                <a:latin typeface="RobotoRegular"/>
                <a:cs typeface="RobotoRegular"/>
              </a:rPr>
              <a:t>is  </a:t>
            </a:r>
            <a:r>
              <a:rPr sz="2850" spc="10" dirty="0">
                <a:latin typeface="RobotoRegular"/>
                <a:cs typeface="RobotoRegular"/>
              </a:rPr>
              <a:t>divided </a:t>
            </a:r>
            <a:r>
              <a:rPr sz="2850" spc="-5" dirty="0">
                <a:latin typeface="RobotoRegular"/>
                <a:cs typeface="RobotoRegular"/>
              </a:rPr>
              <a:t>into</a:t>
            </a:r>
            <a:r>
              <a:rPr sz="2850" spc="-55" dirty="0">
                <a:latin typeface="RobotoRegular"/>
                <a:cs typeface="RobotoRegular"/>
              </a:rPr>
              <a:t> </a:t>
            </a:r>
            <a:r>
              <a:rPr sz="2850" spc="30" dirty="0">
                <a:latin typeface="RobotoRegular"/>
                <a:cs typeface="RobotoRegular"/>
              </a:rPr>
              <a:t>3parts:</a:t>
            </a:r>
            <a:endParaRPr sz="2850">
              <a:latin typeface="RobotoRegular"/>
              <a:cs typeface="RobotoRegular"/>
            </a:endParaRPr>
          </a:p>
          <a:p>
            <a:pPr marL="2265045" lvl="1" indent="-490220">
              <a:lnSpc>
                <a:spcPct val="100000"/>
              </a:lnSpc>
              <a:spcBef>
                <a:spcPts val="459"/>
              </a:spcBef>
              <a:buAutoNum type="alphaLcParenR"/>
              <a:tabLst>
                <a:tab pos="2265045" algn="l"/>
                <a:tab pos="2265680" algn="l"/>
              </a:tabLst>
            </a:pPr>
            <a:r>
              <a:rPr sz="2950" i="1" spc="-35" dirty="0">
                <a:latin typeface="RobotoRegular"/>
                <a:cs typeface="RobotoRegular"/>
              </a:rPr>
              <a:t>proximal </a:t>
            </a:r>
            <a:r>
              <a:rPr sz="2950" i="1" spc="-50" dirty="0">
                <a:latin typeface="RobotoRegular"/>
                <a:cs typeface="RobotoRegular"/>
              </a:rPr>
              <a:t>convoluted</a:t>
            </a:r>
            <a:r>
              <a:rPr sz="2950" i="1" spc="-110" dirty="0">
                <a:latin typeface="RobotoRegular"/>
                <a:cs typeface="RobotoRegular"/>
              </a:rPr>
              <a:t> </a:t>
            </a:r>
            <a:r>
              <a:rPr sz="2950" i="1" spc="-40" dirty="0">
                <a:latin typeface="RobotoRegular"/>
                <a:cs typeface="RobotoRegular"/>
              </a:rPr>
              <a:t>tubule,</a:t>
            </a:r>
            <a:endParaRPr sz="2950">
              <a:latin typeface="RobotoRegular"/>
              <a:cs typeface="RobotoRegular"/>
            </a:endParaRPr>
          </a:p>
          <a:p>
            <a:pPr marL="2279650" lvl="1" indent="-504190">
              <a:lnSpc>
                <a:spcPct val="100000"/>
              </a:lnSpc>
              <a:spcBef>
                <a:spcPts val="455"/>
              </a:spcBef>
              <a:buAutoNum type="alphaLcParenR"/>
              <a:tabLst>
                <a:tab pos="2279015" algn="l"/>
                <a:tab pos="2279650" algn="l"/>
              </a:tabLst>
            </a:pPr>
            <a:r>
              <a:rPr sz="2950" i="1" spc="-45" dirty="0">
                <a:latin typeface="RobotoRegular"/>
                <a:cs typeface="RobotoRegular"/>
              </a:rPr>
              <a:t>loop </a:t>
            </a:r>
            <a:r>
              <a:rPr sz="2950" i="1" spc="-35" dirty="0">
                <a:latin typeface="RobotoRegular"/>
                <a:cs typeface="RobotoRegular"/>
              </a:rPr>
              <a:t>of</a:t>
            </a:r>
            <a:r>
              <a:rPr sz="2950" i="1" spc="-65" dirty="0">
                <a:latin typeface="RobotoRegular"/>
                <a:cs typeface="RobotoRegular"/>
              </a:rPr>
              <a:t> </a:t>
            </a:r>
            <a:r>
              <a:rPr sz="2950" i="1" spc="-60" dirty="0">
                <a:latin typeface="RobotoRegular"/>
                <a:cs typeface="RobotoRegular"/>
              </a:rPr>
              <a:t>henle</a:t>
            </a:r>
            <a:endParaRPr sz="2950">
              <a:latin typeface="RobotoRegular"/>
              <a:cs typeface="RobotoRegular"/>
            </a:endParaRPr>
          </a:p>
          <a:p>
            <a:pPr marL="2265045" lvl="1" indent="-490220">
              <a:lnSpc>
                <a:spcPct val="100000"/>
              </a:lnSpc>
              <a:spcBef>
                <a:spcPts val="459"/>
              </a:spcBef>
              <a:buAutoNum type="alphaLcParenR"/>
              <a:tabLst>
                <a:tab pos="2265045" algn="l"/>
                <a:tab pos="2265680" algn="l"/>
              </a:tabLst>
            </a:pPr>
            <a:r>
              <a:rPr sz="2950" i="1" spc="-40" dirty="0">
                <a:latin typeface="RobotoRegular"/>
                <a:cs typeface="RobotoRegular"/>
              </a:rPr>
              <a:t>distal </a:t>
            </a:r>
            <a:r>
              <a:rPr sz="2950" i="1" spc="-50" dirty="0">
                <a:latin typeface="RobotoRegular"/>
                <a:cs typeface="RobotoRegular"/>
              </a:rPr>
              <a:t>convoluted</a:t>
            </a:r>
            <a:r>
              <a:rPr sz="2950" i="1" spc="-105" dirty="0">
                <a:latin typeface="RobotoRegular"/>
                <a:cs typeface="RobotoRegular"/>
              </a:rPr>
              <a:t> </a:t>
            </a:r>
            <a:r>
              <a:rPr sz="2950" i="1" spc="-40" dirty="0">
                <a:latin typeface="RobotoRegular"/>
                <a:cs typeface="RobotoRegular"/>
              </a:rPr>
              <a:t>tubule.</a:t>
            </a:r>
            <a:endParaRPr sz="29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850" spc="5" dirty="0">
                <a:latin typeface="RobotoRegular"/>
                <a:cs typeface="RobotoRegular"/>
              </a:rPr>
              <a:t>•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391" y="428375"/>
            <a:ext cx="778383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3050" spc="-254" dirty="0">
                <a:solidFill>
                  <a:srgbClr val="FF0000"/>
                </a:solidFill>
              </a:rPr>
              <a:t>N</a:t>
            </a:r>
            <a:r>
              <a:rPr sz="7275" spc="-382" baseline="-24627" dirty="0"/>
              <a:t>.</a:t>
            </a:r>
            <a:r>
              <a:rPr sz="3050" spc="-254" dirty="0">
                <a:solidFill>
                  <a:srgbClr val="FF0000"/>
                </a:solidFill>
              </a:rPr>
              <a:t>on- </a:t>
            </a:r>
            <a:r>
              <a:rPr sz="3050" spc="20" dirty="0">
                <a:solidFill>
                  <a:srgbClr val="FF0000"/>
                </a:solidFill>
              </a:rPr>
              <a:t>gonococcal </a:t>
            </a:r>
            <a:r>
              <a:rPr sz="3050" spc="10" dirty="0"/>
              <a:t>( Chlamydia,</a:t>
            </a:r>
            <a:r>
              <a:rPr sz="3050" spc="-40" dirty="0"/>
              <a:t> </a:t>
            </a:r>
            <a:r>
              <a:rPr sz="3050" spc="-5" dirty="0"/>
              <a:t>Trichomonas)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12091" y="1771755"/>
            <a:ext cx="8719185" cy="287464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5080" indent="-252095">
              <a:lnSpc>
                <a:spcPts val="3310"/>
              </a:lnSpc>
              <a:spcBef>
                <a:spcPts val="535"/>
              </a:spcBef>
              <a:buChar char="•"/>
              <a:tabLst>
                <a:tab pos="264795" algn="l"/>
              </a:tabLst>
            </a:pPr>
            <a:r>
              <a:rPr sz="3050" spc="35" dirty="0">
                <a:latin typeface="RobotoRegular"/>
                <a:cs typeface="RobotoRegular"/>
              </a:rPr>
              <a:t>In </a:t>
            </a:r>
            <a:r>
              <a:rPr sz="3050" spc="40" dirty="0">
                <a:latin typeface="RobotoRegular"/>
                <a:cs typeface="RobotoRegular"/>
              </a:rPr>
              <a:t>men </a:t>
            </a:r>
            <a:r>
              <a:rPr sz="3050" spc="-5" dirty="0">
                <a:latin typeface="RobotoRegular"/>
                <a:cs typeface="RobotoRegular"/>
              </a:rPr>
              <a:t>there </a:t>
            </a:r>
            <a:r>
              <a:rPr sz="3050" spc="20" dirty="0">
                <a:latin typeface="RobotoRegular"/>
                <a:cs typeface="RobotoRegular"/>
              </a:rPr>
              <a:t>is </a:t>
            </a:r>
            <a:r>
              <a:rPr sz="3050" spc="35" dirty="0">
                <a:latin typeface="RobotoRegular"/>
                <a:cs typeface="RobotoRegular"/>
              </a:rPr>
              <a:t>mild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0" dirty="0">
                <a:latin typeface="RobotoRegular"/>
                <a:cs typeface="RobotoRegular"/>
              </a:rPr>
              <a:t>severe </a:t>
            </a:r>
            <a:r>
              <a:rPr sz="3050" spc="-5" dirty="0">
                <a:latin typeface="RobotoRegular"/>
                <a:cs typeface="RobotoRegular"/>
              </a:rPr>
              <a:t>dysuria </a:t>
            </a:r>
            <a:r>
              <a:rPr sz="3050" spc="-10" dirty="0">
                <a:latin typeface="RobotoRegular"/>
                <a:cs typeface="RobotoRegular"/>
              </a:rPr>
              <a:t>and</a:t>
            </a:r>
            <a:r>
              <a:rPr sz="3050" spc="-110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scanty  </a:t>
            </a:r>
            <a:r>
              <a:rPr sz="3050" spc="5" dirty="0">
                <a:latin typeface="RobotoRegular"/>
                <a:cs typeface="RobotoRegular"/>
              </a:rPr>
              <a:t>discharge</a:t>
            </a:r>
            <a:endParaRPr sz="3050">
              <a:latin typeface="RobotoRegular"/>
              <a:cs typeface="RobotoRegular"/>
            </a:endParaRPr>
          </a:p>
          <a:p>
            <a:pPr marL="264160" marR="1695450" indent="-252095">
              <a:lnSpc>
                <a:spcPts val="3310"/>
              </a:lnSpc>
              <a:spcBef>
                <a:spcPts val="1095"/>
              </a:spcBef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Female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15" dirty="0">
                <a:latin typeface="RobotoRegular"/>
                <a:cs typeface="RobotoRegular"/>
              </a:rPr>
              <a:t>asymptomatic </a:t>
            </a:r>
            <a:r>
              <a:rPr sz="3050" spc="-10" dirty="0">
                <a:latin typeface="RobotoRegular"/>
                <a:cs typeface="RobotoRegular"/>
              </a:rPr>
              <a:t>until </a:t>
            </a:r>
            <a:r>
              <a:rPr sz="3050" spc="-5" dirty="0">
                <a:latin typeface="RobotoRegular"/>
                <a:cs typeface="RobotoRegular"/>
              </a:rPr>
              <a:t>there </a:t>
            </a:r>
            <a:r>
              <a:rPr sz="3050" spc="20" dirty="0">
                <a:latin typeface="RobotoRegular"/>
                <a:cs typeface="RobotoRegular"/>
              </a:rPr>
              <a:t>is  </a:t>
            </a:r>
            <a:r>
              <a:rPr sz="3050" spc="30" dirty="0">
                <a:latin typeface="RobotoRegular"/>
                <a:cs typeface="RobotoRegular"/>
              </a:rPr>
              <a:t>development </a:t>
            </a:r>
            <a:r>
              <a:rPr sz="3050" spc="15" dirty="0">
                <a:latin typeface="RobotoRegular"/>
                <a:cs typeface="RobotoRegular"/>
              </a:rPr>
              <a:t>of</a:t>
            </a:r>
            <a:r>
              <a:rPr sz="3050" spc="5" dirty="0">
                <a:latin typeface="RobotoRegular"/>
                <a:cs typeface="RobotoRegular"/>
              </a:rPr>
              <a:t> </a:t>
            </a:r>
            <a:r>
              <a:rPr sz="3050" spc="40" dirty="0">
                <a:latin typeface="RobotoRegular"/>
                <a:cs typeface="RobotoRegular"/>
              </a:rPr>
              <a:t>PID</a:t>
            </a:r>
            <a:endParaRPr sz="3050">
              <a:latin typeface="RobotoRegular"/>
              <a:cs typeface="RobotoRegular"/>
            </a:endParaRPr>
          </a:p>
          <a:p>
            <a:pPr marL="264160" marR="739775" indent="-252095">
              <a:lnSpc>
                <a:spcPts val="3310"/>
              </a:lnSpc>
              <a:spcBef>
                <a:spcPts val="1090"/>
              </a:spcBef>
              <a:buChar char="•"/>
              <a:tabLst>
                <a:tab pos="264795" algn="l"/>
              </a:tabLst>
            </a:pPr>
            <a:r>
              <a:rPr sz="3050" dirty="0">
                <a:latin typeface="RobotoRegular"/>
                <a:cs typeface="RobotoRegular"/>
              </a:rPr>
              <a:t>NB: </a:t>
            </a:r>
            <a:r>
              <a:rPr sz="3050" spc="20" dirty="0">
                <a:latin typeface="RobotoRegular"/>
                <a:cs typeface="RobotoRegular"/>
              </a:rPr>
              <a:t>chlamydia is </a:t>
            </a:r>
            <a:r>
              <a:rPr sz="3050" spc="5" dirty="0">
                <a:latin typeface="RobotoRegular"/>
                <a:cs typeface="RobotoRegular"/>
              </a:rPr>
              <a:t>sensitive to </a:t>
            </a:r>
            <a:r>
              <a:rPr sz="3050" spc="-5" dirty="0">
                <a:latin typeface="RobotoRegular"/>
                <a:cs typeface="RobotoRegular"/>
              </a:rPr>
              <a:t>tetracycline </a:t>
            </a:r>
            <a:r>
              <a:rPr sz="3050" spc="5" dirty="0">
                <a:latin typeface="RobotoRegular"/>
                <a:cs typeface="RobotoRegular"/>
              </a:rPr>
              <a:t>e.g  </a:t>
            </a:r>
            <a:r>
              <a:rPr sz="3050" spc="20" dirty="0">
                <a:latin typeface="RobotoRegular"/>
                <a:cs typeface="RobotoRegular"/>
              </a:rPr>
              <a:t>doxycycline.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5" y="374326"/>
            <a:ext cx="8133715" cy="14224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805"/>
              </a:spcBef>
            </a:pPr>
            <a:r>
              <a:rPr spc="-20" dirty="0"/>
              <a:t>Preventing </a:t>
            </a:r>
            <a:r>
              <a:rPr spc="-25" dirty="0"/>
              <a:t>future </a:t>
            </a:r>
            <a:r>
              <a:rPr spc="-5" dirty="0"/>
              <a:t>urinary </a:t>
            </a:r>
            <a:r>
              <a:rPr spc="-30" dirty="0"/>
              <a:t>tract  </a:t>
            </a:r>
            <a:r>
              <a:rPr spc="-25" dirty="0"/>
              <a:t>infections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2091" y="1738165"/>
            <a:ext cx="8641715" cy="562292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840"/>
              </a:spcBef>
              <a:buChar char="•"/>
              <a:tabLst>
                <a:tab pos="264795" algn="l"/>
              </a:tabLst>
            </a:pPr>
            <a:r>
              <a:rPr sz="3050" spc="-10" dirty="0">
                <a:latin typeface="RobotoRegular"/>
                <a:cs typeface="RobotoRegular"/>
              </a:rPr>
              <a:t>Drink </a:t>
            </a:r>
            <a:r>
              <a:rPr sz="3050" spc="15" dirty="0">
                <a:latin typeface="RobotoRegular"/>
                <a:cs typeface="RobotoRegular"/>
              </a:rPr>
              <a:t>plenty of </a:t>
            </a:r>
            <a:r>
              <a:rPr sz="3050" spc="10" dirty="0">
                <a:latin typeface="RobotoRegular"/>
                <a:cs typeface="RobotoRegular"/>
              </a:rPr>
              <a:t>water </a:t>
            </a:r>
            <a:r>
              <a:rPr sz="3050" spc="20" dirty="0">
                <a:latin typeface="RobotoRegular"/>
                <a:cs typeface="RobotoRegular"/>
              </a:rPr>
              <a:t>every</a:t>
            </a:r>
            <a:r>
              <a:rPr sz="3050" spc="-70" dirty="0">
                <a:latin typeface="RobotoRegular"/>
                <a:cs typeface="RobotoRegular"/>
              </a:rPr>
              <a:t> </a:t>
            </a:r>
            <a:r>
              <a:rPr sz="3050" spc="-25" dirty="0">
                <a:latin typeface="RobotoRegular"/>
                <a:cs typeface="RobotoRegular"/>
              </a:rPr>
              <a:t>day.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Large </a:t>
            </a:r>
            <a:r>
              <a:rPr sz="3050" dirty="0">
                <a:latin typeface="RobotoRegular"/>
                <a:cs typeface="RobotoRegular"/>
              </a:rPr>
              <a:t>amounts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25" dirty="0">
                <a:latin typeface="RobotoRegular"/>
                <a:cs typeface="RobotoRegular"/>
              </a:rPr>
              <a:t>vitamin </a:t>
            </a:r>
            <a:r>
              <a:rPr sz="3050" spc="20" dirty="0">
                <a:latin typeface="RobotoRegular"/>
                <a:cs typeface="RobotoRegular"/>
              </a:rPr>
              <a:t>C </a:t>
            </a:r>
            <a:r>
              <a:rPr sz="3050" spc="10" dirty="0">
                <a:latin typeface="RobotoRegular"/>
                <a:cs typeface="RobotoRegular"/>
              </a:rPr>
              <a:t>inhibit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growth </a:t>
            </a:r>
            <a:r>
              <a:rPr sz="3050" spc="15" dirty="0">
                <a:latin typeface="RobotoRegular"/>
                <a:cs typeface="RobotoRegular"/>
              </a:rPr>
              <a:t>of  </a:t>
            </a:r>
            <a:r>
              <a:rPr sz="3050" spc="20" dirty="0">
                <a:latin typeface="RobotoRegular"/>
                <a:cs typeface="RobotoRegular"/>
              </a:rPr>
              <a:t>some </a:t>
            </a:r>
            <a:r>
              <a:rPr sz="3050" spc="15" dirty="0">
                <a:latin typeface="RobotoRegular"/>
                <a:cs typeface="RobotoRegular"/>
              </a:rPr>
              <a:t>bacteria </a:t>
            </a:r>
            <a:r>
              <a:rPr sz="3050" spc="30" dirty="0">
                <a:latin typeface="RobotoRegular"/>
                <a:cs typeface="RobotoRegular"/>
              </a:rPr>
              <a:t>by </a:t>
            </a:r>
            <a:r>
              <a:rPr sz="3050" spc="15" dirty="0">
                <a:latin typeface="RobotoRegular"/>
                <a:cs typeface="RobotoRegular"/>
              </a:rPr>
              <a:t>acidifying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urine.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690"/>
              </a:spcBef>
              <a:buChar char="•"/>
              <a:tabLst>
                <a:tab pos="264795" algn="l"/>
              </a:tabLst>
            </a:pPr>
            <a:r>
              <a:rPr sz="3050" spc="-10" dirty="0">
                <a:latin typeface="RobotoRegular"/>
                <a:cs typeface="RobotoRegular"/>
              </a:rPr>
              <a:t>Encourage </a:t>
            </a:r>
            <a:r>
              <a:rPr sz="3050" spc="5" dirty="0">
                <a:latin typeface="RobotoRegular"/>
                <a:cs typeface="RobotoRegular"/>
              </a:rPr>
              <a:t>frequent </a:t>
            </a:r>
            <a:r>
              <a:rPr sz="3050" spc="-5" dirty="0">
                <a:latin typeface="RobotoRegular"/>
                <a:cs typeface="RobotoRegular"/>
              </a:rPr>
              <a:t>urination </a:t>
            </a:r>
            <a:r>
              <a:rPr sz="3050" dirty="0">
                <a:latin typeface="RobotoRegular"/>
                <a:cs typeface="RobotoRegular"/>
              </a:rPr>
              <a:t>as</a:t>
            </a:r>
            <a:r>
              <a:rPr sz="3050" spc="-5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appropriate</a:t>
            </a:r>
            <a:endParaRPr sz="3050">
              <a:latin typeface="RobotoRegular"/>
              <a:cs typeface="RobotoRegular"/>
            </a:endParaRPr>
          </a:p>
          <a:p>
            <a:pPr marL="264160" marR="805815" indent="-252095" algn="just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35" dirty="0">
                <a:latin typeface="RobotoRegular"/>
                <a:cs typeface="RobotoRegular"/>
              </a:rPr>
              <a:t>Wipe </a:t>
            </a:r>
            <a:r>
              <a:rPr sz="3050" spc="10" dirty="0">
                <a:latin typeface="RobotoRegular"/>
                <a:cs typeface="RobotoRegular"/>
              </a:rPr>
              <a:t>from </a:t>
            </a:r>
            <a:r>
              <a:rPr sz="3050" spc="-5" dirty="0">
                <a:latin typeface="RobotoRegular"/>
                <a:cs typeface="RobotoRegular"/>
              </a:rPr>
              <a:t>front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25" dirty="0">
                <a:latin typeface="RobotoRegular"/>
                <a:cs typeface="RobotoRegular"/>
              </a:rPr>
              <a:t>back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5" dirty="0">
                <a:latin typeface="RobotoRegular"/>
                <a:cs typeface="RobotoRegular"/>
              </a:rPr>
              <a:t>prevent bacteria  </a:t>
            </a:r>
            <a:r>
              <a:rPr sz="3050" spc="-15" dirty="0">
                <a:latin typeface="RobotoRegular"/>
                <a:cs typeface="RobotoRegular"/>
              </a:rPr>
              <a:t>around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15" dirty="0">
                <a:latin typeface="RobotoRegular"/>
                <a:cs typeface="RobotoRegular"/>
              </a:rPr>
              <a:t>anus </a:t>
            </a:r>
            <a:r>
              <a:rPr sz="3050" spc="10" dirty="0">
                <a:latin typeface="RobotoRegular"/>
                <a:cs typeface="RobotoRegular"/>
              </a:rPr>
              <a:t>from </a:t>
            </a:r>
            <a:r>
              <a:rPr sz="3050" dirty="0">
                <a:latin typeface="RobotoRegular"/>
                <a:cs typeface="RobotoRegular"/>
              </a:rPr>
              <a:t>entering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5" dirty="0">
                <a:latin typeface="RobotoRegular"/>
                <a:cs typeface="RobotoRegular"/>
              </a:rPr>
              <a:t>vagina or  </a:t>
            </a:r>
            <a:r>
              <a:rPr sz="3050" spc="-30" dirty="0">
                <a:latin typeface="RobotoRegular"/>
                <a:cs typeface="RobotoRegular"/>
              </a:rPr>
              <a:t>urethra.</a:t>
            </a:r>
            <a:endParaRPr sz="3050">
              <a:latin typeface="RobotoRegular"/>
              <a:cs typeface="RobotoRegular"/>
            </a:endParaRPr>
          </a:p>
          <a:p>
            <a:pPr marL="264160" indent="-252095" algn="just">
              <a:lnSpc>
                <a:spcPct val="100000"/>
              </a:lnSpc>
              <a:spcBef>
                <a:spcPts val="685"/>
              </a:spcBef>
              <a:buChar char="•"/>
              <a:tabLst>
                <a:tab pos="264795" algn="l"/>
              </a:tabLst>
            </a:pPr>
            <a:r>
              <a:rPr sz="3050" spc="-45" dirty="0">
                <a:latin typeface="RobotoRegular"/>
                <a:cs typeface="RobotoRegular"/>
              </a:rPr>
              <a:t>Take </a:t>
            </a:r>
            <a:r>
              <a:rPr sz="3050" spc="-5" dirty="0">
                <a:latin typeface="RobotoRegular"/>
                <a:cs typeface="RobotoRegular"/>
              </a:rPr>
              <a:t>showers </a:t>
            </a:r>
            <a:r>
              <a:rPr sz="3050" dirty="0">
                <a:latin typeface="RobotoRegular"/>
                <a:cs typeface="RobotoRegular"/>
              </a:rPr>
              <a:t>instead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tub</a:t>
            </a:r>
            <a:r>
              <a:rPr sz="3050" spc="150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baths.</a:t>
            </a:r>
            <a:endParaRPr sz="3050">
              <a:latin typeface="RobotoRegular"/>
              <a:cs typeface="RobotoRegular"/>
            </a:endParaRPr>
          </a:p>
          <a:p>
            <a:pPr marL="264160" marR="787400" indent="-252095" algn="just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dirty="0">
                <a:latin typeface="RobotoRegular"/>
                <a:cs typeface="RobotoRegular"/>
              </a:rPr>
              <a:t>Cleanse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genital </a:t>
            </a:r>
            <a:r>
              <a:rPr sz="3050" dirty="0">
                <a:latin typeface="RobotoRegular"/>
                <a:cs typeface="RobotoRegular"/>
              </a:rPr>
              <a:t>area </a:t>
            </a:r>
            <a:r>
              <a:rPr sz="3050" spc="20" dirty="0">
                <a:latin typeface="RobotoRegular"/>
                <a:cs typeface="RobotoRegular"/>
              </a:rPr>
              <a:t>before/after </a:t>
            </a:r>
            <a:r>
              <a:rPr sz="3050" dirty="0">
                <a:latin typeface="RobotoRegular"/>
                <a:cs typeface="RobotoRegular"/>
              </a:rPr>
              <a:t>sexual  </a:t>
            </a:r>
            <a:r>
              <a:rPr sz="3050" spc="-5" dirty="0">
                <a:latin typeface="RobotoRegular"/>
                <a:cs typeface="RobotoRegular"/>
              </a:rPr>
              <a:t>intercourse.</a:t>
            </a:r>
            <a:endParaRPr sz="3050">
              <a:latin typeface="RobotoRegular"/>
              <a:cs typeface="RobotoRegular"/>
            </a:endParaRPr>
          </a:p>
          <a:p>
            <a:pPr marL="264160" indent="-252095" algn="just">
              <a:lnSpc>
                <a:spcPct val="100000"/>
              </a:lnSpc>
              <a:spcBef>
                <a:spcPts val="690"/>
              </a:spcBef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Hygiene </a:t>
            </a:r>
            <a:r>
              <a:rPr sz="3050" spc="-5" dirty="0">
                <a:latin typeface="RobotoRegular"/>
                <a:cs typeface="RobotoRegular"/>
              </a:rPr>
              <a:t>during menstrual</a:t>
            </a:r>
            <a:r>
              <a:rPr sz="3050" spc="9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ﬂows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5" y="703175"/>
            <a:ext cx="663257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GLOMERULONEPHRITIS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4965" y="1965838"/>
            <a:ext cx="7231380" cy="4385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275"/>
              </a:lnSpc>
              <a:spcBef>
                <a:spcPts val="105"/>
              </a:spcBef>
            </a:pPr>
            <a:r>
              <a:rPr sz="4400" dirty="0">
                <a:latin typeface="RobotoRegular"/>
                <a:cs typeface="RobotoRegular"/>
              </a:rPr>
              <a:t>Deﬁnition:</a:t>
            </a:r>
            <a:endParaRPr sz="4400">
              <a:latin typeface="RobotoRegular"/>
              <a:cs typeface="RobotoRegular"/>
            </a:endParaRPr>
          </a:p>
          <a:p>
            <a:pPr marL="306070" marR="5080" indent="-14604">
              <a:lnSpc>
                <a:spcPts val="4630"/>
              </a:lnSpc>
              <a:spcBef>
                <a:spcPts val="690"/>
              </a:spcBef>
            </a:pPr>
            <a:r>
              <a:rPr sz="4400" spc="15" dirty="0">
                <a:latin typeface="RobotoRegular"/>
                <a:cs typeface="RobotoRegular"/>
              </a:rPr>
              <a:t>inﬂammation </a:t>
            </a:r>
            <a:r>
              <a:rPr sz="4400" spc="10" dirty="0">
                <a:latin typeface="RobotoRegular"/>
                <a:cs typeface="RobotoRegular"/>
              </a:rPr>
              <a:t>of </a:t>
            </a:r>
            <a:r>
              <a:rPr sz="4400" spc="-5" dirty="0">
                <a:latin typeface="RobotoRegular"/>
                <a:cs typeface="RobotoRegular"/>
              </a:rPr>
              <a:t>the </a:t>
            </a:r>
            <a:r>
              <a:rPr sz="4400" spc="10" dirty="0">
                <a:latin typeface="RobotoRegular"/>
                <a:cs typeface="RobotoRegular"/>
              </a:rPr>
              <a:t>renal  </a:t>
            </a:r>
            <a:r>
              <a:rPr sz="4400" spc="5" dirty="0">
                <a:latin typeface="RobotoRegular"/>
                <a:cs typeface="RobotoRegular"/>
              </a:rPr>
              <a:t>glomeruli </a:t>
            </a:r>
            <a:r>
              <a:rPr sz="4400" spc="10" dirty="0">
                <a:latin typeface="RobotoRegular"/>
                <a:cs typeface="RobotoRegular"/>
              </a:rPr>
              <a:t>of </a:t>
            </a:r>
            <a:r>
              <a:rPr sz="4400" spc="-10" dirty="0">
                <a:latin typeface="RobotoRegular"/>
                <a:cs typeface="RobotoRegular"/>
              </a:rPr>
              <a:t>both </a:t>
            </a:r>
            <a:r>
              <a:rPr sz="4400" spc="5" dirty="0">
                <a:latin typeface="RobotoRegular"/>
                <a:cs typeface="RobotoRegular"/>
              </a:rPr>
              <a:t>kidneys  </a:t>
            </a:r>
            <a:r>
              <a:rPr sz="4400" spc="10" dirty="0">
                <a:latin typeface="RobotoRegular"/>
                <a:cs typeface="RobotoRegular"/>
              </a:rPr>
              <a:t>resulting </a:t>
            </a:r>
            <a:r>
              <a:rPr sz="4400" spc="20" dirty="0">
                <a:latin typeface="RobotoRegular"/>
                <a:cs typeface="RobotoRegular"/>
              </a:rPr>
              <a:t>from</a:t>
            </a:r>
            <a:r>
              <a:rPr sz="4400" spc="-55" dirty="0">
                <a:latin typeface="RobotoRegular"/>
                <a:cs typeface="RobotoRegular"/>
              </a:rPr>
              <a:t> </a:t>
            </a:r>
            <a:r>
              <a:rPr sz="4400" spc="5" dirty="0">
                <a:latin typeface="RobotoRegular"/>
                <a:cs typeface="RobotoRegular"/>
              </a:rPr>
              <a:t>immunologic  </a:t>
            </a:r>
            <a:r>
              <a:rPr sz="4400" spc="10" dirty="0">
                <a:latin typeface="RobotoRegular"/>
                <a:cs typeface="RobotoRegular"/>
              </a:rPr>
              <a:t>processes.</a:t>
            </a:r>
            <a:endParaRPr sz="4400">
              <a:latin typeface="RobotoRegular"/>
              <a:cs typeface="RobotoRegular"/>
            </a:endParaRPr>
          </a:p>
          <a:p>
            <a:pPr marL="306070" marR="901065" indent="-294005">
              <a:lnSpc>
                <a:spcPts val="4630"/>
              </a:lnSpc>
              <a:spcBef>
                <a:spcPts val="630"/>
              </a:spcBef>
              <a:buChar char="•"/>
              <a:tabLst>
                <a:tab pos="306705" algn="l"/>
              </a:tabLst>
            </a:pPr>
            <a:r>
              <a:rPr sz="4400" spc="10" dirty="0">
                <a:latin typeface="RobotoRegular"/>
                <a:cs typeface="RobotoRegular"/>
              </a:rPr>
              <a:t>Can </a:t>
            </a:r>
            <a:r>
              <a:rPr sz="4400" spc="-25" dirty="0">
                <a:latin typeface="RobotoRegular"/>
                <a:cs typeface="RobotoRegular"/>
              </a:rPr>
              <a:t>be </a:t>
            </a:r>
            <a:r>
              <a:rPr sz="4400" spc="5" dirty="0">
                <a:latin typeface="RobotoRegular"/>
                <a:cs typeface="RobotoRegular"/>
              </a:rPr>
              <a:t>acute </a:t>
            </a:r>
            <a:r>
              <a:rPr sz="4400" spc="10" dirty="0">
                <a:latin typeface="RobotoRegular"/>
                <a:cs typeface="RobotoRegular"/>
              </a:rPr>
              <a:t>or </a:t>
            </a:r>
            <a:r>
              <a:rPr sz="4400" spc="15" dirty="0">
                <a:latin typeface="RobotoRegular"/>
                <a:cs typeface="RobotoRegular"/>
              </a:rPr>
              <a:t>chronic,  </a:t>
            </a:r>
            <a:r>
              <a:rPr sz="4400" spc="5" dirty="0">
                <a:latin typeface="RobotoRegular"/>
                <a:cs typeface="RobotoRegular"/>
              </a:rPr>
              <a:t>depending </a:t>
            </a:r>
            <a:r>
              <a:rPr sz="4400" spc="15" dirty="0">
                <a:latin typeface="RobotoRegular"/>
                <a:cs typeface="RobotoRegular"/>
              </a:rPr>
              <a:t>on </a:t>
            </a:r>
            <a:r>
              <a:rPr sz="4400" spc="-5" dirty="0">
                <a:latin typeface="RobotoRegular"/>
                <a:cs typeface="RobotoRegular"/>
              </a:rPr>
              <a:t>the</a:t>
            </a:r>
            <a:r>
              <a:rPr sz="4400" spc="-120" dirty="0">
                <a:latin typeface="RobotoRegular"/>
                <a:cs typeface="RobotoRegular"/>
              </a:rPr>
              <a:t> </a:t>
            </a:r>
            <a:r>
              <a:rPr sz="4400" spc="5" dirty="0">
                <a:latin typeface="RobotoRegular"/>
                <a:cs typeface="RobotoRegular"/>
              </a:rPr>
              <a:t>onset</a:t>
            </a:r>
            <a:endParaRPr sz="440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4039" y="318667"/>
            <a:ext cx="4215765" cy="462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850" spc="15" dirty="0">
                <a:latin typeface="RobotoRegular"/>
                <a:cs typeface="RobotoRegular"/>
              </a:rPr>
              <a:t>Acute</a:t>
            </a:r>
            <a:r>
              <a:rPr sz="2850" spc="-7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GlomeruloNephritis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8639" y="574548"/>
            <a:ext cx="840295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50" spc="-125" dirty="0"/>
              <a:t>D</a:t>
            </a:r>
            <a:r>
              <a:rPr sz="7275" spc="-187" baseline="-11454" dirty="0"/>
              <a:t>.</a:t>
            </a:r>
            <a:r>
              <a:rPr sz="2850" spc="-125" dirty="0"/>
              <a:t>eﬁnition: </a:t>
            </a:r>
            <a:r>
              <a:rPr sz="2850" spc="-15" dirty="0"/>
              <a:t>Bilateral </a:t>
            </a:r>
            <a:r>
              <a:rPr sz="2850" spc="5" dirty="0"/>
              <a:t>inﬂammation </a:t>
            </a:r>
            <a:r>
              <a:rPr sz="2850" spc="15" dirty="0"/>
              <a:t>of </a:t>
            </a:r>
            <a:r>
              <a:rPr sz="2850" spc="10" dirty="0"/>
              <a:t>the </a:t>
            </a:r>
            <a:r>
              <a:rPr sz="2850" dirty="0"/>
              <a:t>glomeruli,</a:t>
            </a:r>
            <a:r>
              <a:rPr sz="2850" spc="-254" dirty="0"/>
              <a:t> </a:t>
            </a:r>
            <a:r>
              <a:rPr sz="2850" spc="15" dirty="0"/>
              <a:t>of</a:t>
            </a:r>
            <a:endParaRPr sz="2850"/>
          </a:p>
        </p:txBody>
      </p:sp>
      <p:sp>
        <p:nvSpPr>
          <p:cNvPr id="4" name="object 4"/>
          <p:cNvSpPr txBox="1"/>
          <p:nvPr/>
        </p:nvSpPr>
        <p:spPr>
          <a:xfrm>
            <a:off x="624039" y="1193057"/>
            <a:ext cx="8913495" cy="56572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36220" marR="71755">
              <a:lnSpc>
                <a:spcPts val="2970"/>
              </a:lnSpc>
              <a:spcBef>
                <a:spcPts val="675"/>
              </a:spcBef>
            </a:pPr>
            <a:r>
              <a:rPr sz="2850" spc="5" dirty="0">
                <a:latin typeface="RobotoRegular"/>
                <a:cs typeface="RobotoRegular"/>
              </a:rPr>
              <a:t>sudden </a:t>
            </a:r>
            <a:r>
              <a:rPr sz="2850" spc="-5" dirty="0">
                <a:latin typeface="RobotoRegular"/>
                <a:cs typeface="RobotoRegular"/>
              </a:rPr>
              <a:t>onset </a:t>
            </a:r>
            <a:r>
              <a:rPr sz="2850" spc="5" dirty="0">
                <a:latin typeface="RobotoRegular"/>
                <a:cs typeface="RobotoRegular"/>
              </a:rPr>
              <a:t>,which </a:t>
            </a:r>
            <a:r>
              <a:rPr sz="2850" spc="-30" dirty="0">
                <a:latin typeface="RobotoRegular"/>
                <a:cs typeface="RobotoRegular"/>
              </a:rPr>
              <a:t>usually </a:t>
            </a:r>
            <a:r>
              <a:rPr sz="2850" spc="-55" dirty="0">
                <a:latin typeface="RobotoRegular"/>
                <a:cs typeface="RobotoRegular"/>
              </a:rPr>
              <a:t>follows</a:t>
            </a:r>
            <a:r>
              <a:rPr sz="2950" i="1" spc="-55" dirty="0">
                <a:latin typeface="RobotoRegular"/>
                <a:cs typeface="RobotoRegular"/>
              </a:rPr>
              <a:t>streptococcal  </a:t>
            </a:r>
            <a:r>
              <a:rPr sz="2850" spc="5" dirty="0">
                <a:latin typeface="RobotoRegular"/>
                <a:cs typeface="RobotoRegular"/>
              </a:rPr>
              <a:t>infection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dirty="0">
                <a:latin typeface="RobotoRegular"/>
                <a:cs typeface="RobotoRegular"/>
              </a:rPr>
              <a:t>respiratory tract </a:t>
            </a:r>
            <a:r>
              <a:rPr sz="2850" spc="10" dirty="0">
                <a:latin typeface="RobotoRegular"/>
                <a:cs typeface="RobotoRegular"/>
              </a:rPr>
              <a:t>or </a:t>
            </a:r>
            <a:r>
              <a:rPr sz="2850" spc="-20" dirty="0">
                <a:latin typeface="RobotoRegular"/>
                <a:cs typeface="RobotoRegular"/>
              </a:rPr>
              <a:t>skin </a:t>
            </a:r>
            <a:r>
              <a:rPr sz="2850" spc="5" dirty="0">
                <a:latin typeface="RobotoRegular"/>
                <a:cs typeface="RobotoRegular"/>
              </a:rPr>
              <a:t>infection</a:t>
            </a:r>
            <a:r>
              <a:rPr sz="2850" spc="-425" dirty="0">
                <a:latin typeface="RobotoRegular"/>
                <a:cs typeface="RobotoRegular"/>
              </a:rPr>
              <a:t> </a:t>
            </a:r>
            <a:r>
              <a:rPr sz="2850" spc="-5" dirty="0">
                <a:latin typeface="RobotoRegular"/>
                <a:cs typeface="RobotoRegular"/>
              </a:rPr>
              <a:t>such  as</a:t>
            </a:r>
            <a:r>
              <a:rPr sz="2850" spc="-100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impetigo</a:t>
            </a:r>
            <a:endParaRPr sz="2850">
              <a:latin typeface="RobotoRegular"/>
              <a:cs typeface="RobotoRegular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850" spc="-15" dirty="0">
                <a:latin typeface="RobotoRegular"/>
                <a:cs typeface="RobotoRegular"/>
              </a:rPr>
              <a:t>Cause</a:t>
            </a:r>
            <a:endParaRPr sz="2850">
              <a:latin typeface="RobotoRegular"/>
              <a:cs typeface="RobotoRegular"/>
            </a:endParaRPr>
          </a:p>
          <a:p>
            <a:pPr marL="236220" marR="1165225" indent="-224154">
              <a:lnSpc>
                <a:spcPts val="2970"/>
              </a:lnSpc>
              <a:spcBef>
                <a:spcPts val="1050"/>
              </a:spcBef>
              <a:buFont typeface="Wingdings"/>
              <a:buChar char=""/>
              <a:tabLst>
                <a:tab pos="236854" algn="l"/>
              </a:tabLst>
            </a:pP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5" dirty="0">
                <a:latin typeface="RobotoRegular"/>
                <a:cs typeface="RobotoRegular"/>
              </a:rPr>
              <a:t>most </a:t>
            </a:r>
            <a:r>
              <a:rPr sz="2850" spc="25" dirty="0">
                <a:latin typeface="RobotoRegular"/>
                <a:cs typeface="RobotoRegular"/>
              </a:rPr>
              <a:t>common </a:t>
            </a:r>
            <a:r>
              <a:rPr sz="2850" spc="5" dirty="0">
                <a:latin typeface="RobotoRegular"/>
                <a:cs typeface="RobotoRegular"/>
              </a:rPr>
              <a:t>- </a:t>
            </a:r>
            <a:r>
              <a:rPr sz="2850" spc="15" dirty="0">
                <a:latin typeface="RobotoRegular"/>
                <a:cs typeface="RobotoRegular"/>
              </a:rPr>
              <a:t>Reaction </a:t>
            </a:r>
            <a:r>
              <a:rPr sz="2850" spc="30" dirty="0">
                <a:latin typeface="RobotoRegular"/>
                <a:cs typeface="RobotoRegular"/>
              </a:rPr>
              <a:t>to </a:t>
            </a:r>
            <a:r>
              <a:rPr sz="2850" spc="10" dirty="0">
                <a:latin typeface="RobotoRegular"/>
                <a:cs typeface="RobotoRegular"/>
              </a:rPr>
              <a:t>Group </a:t>
            </a:r>
            <a:r>
              <a:rPr sz="2850" spc="5" dirty="0">
                <a:latin typeface="RobotoRegular"/>
                <a:cs typeface="RobotoRegular"/>
              </a:rPr>
              <a:t>A</a:t>
            </a:r>
            <a:r>
              <a:rPr sz="2850" spc="-465" dirty="0">
                <a:latin typeface="RobotoRegular"/>
                <a:cs typeface="RobotoRegular"/>
              </a:rPr>
              <a:t> </a:t>
            </a:r>
            <a:r>
              <a:rPr sz="2850" spc="25" dirty="0">
                <a:latin typeface="RobotoRegular"/>
                <a:cs typeface="RobotoRegular"/>
              </a:rPr>
              <a:t>beta-  </a:t>
            </a:r>
            <a:r>
              <a:rPr sz="2850" dirty="0">
                <a:latin typeface="RobotoRegular"/>
                <a:cs typeface="RobotoRegular"/>
              </a:rPr>
              <a:t>hemolytic </a:t>
            </a:r>
            <a:r>
              <a:rPr sz="2850" spc="25" dirty="0">
                <a:latin typeface="RobotoRegular"/>
                <a:cs typeface="RobotoRegular"/>
              </a:rPr>
              <a:t>streptococcal</a:t>
            </a:r>
            <a:r>
              <a:rPr sz="2850" spc="-90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infection</a:t>
            </a:r>
            <a:endParaRPr sz="2850">
              <a:latin typeface="RobotoRegular"/>
              <a:cs typeface="RobotoRegular"/>
            </a:endParaRPr>
          </a:p>
          <a:p>
            <a:pPr marL="2363470">
              <a:lnSpc>
                <a:spcPct val="100000"/>
              </a:lnSpc>
              <a:spcBef>
                <a:spcPts val="560"/>
              </a:spcBef>
            </a:pPr>
            <a:r>
              <a:rPr sz="2850" spc="5" dirty="0">
                <a:latin typeface="RobotoRegular"/>
                <a:cs typeface="RobotoRegular"/>
              </a:rPr>
              <a:t>BUT</a:t>
            </a:r>
            <a:endParaRPr sz="2850">
              <a:latin typeface="RobotoRegular"/>
              <a:cs typeface="RobotoRegular"/>
            </a:endParaRPr>
          </a:p>
          <a:p>
            <a:pPr marL="236220" marR="438784" indent="-224154">
              <a:lnSpc>
                <a:spcPts val="2970"/>
              </a:lnSpc>
              <a:spcBef>
                <a:spcPts val="1055"/>
              </a:spcBef>
              <a:buFont typeface="Wingdings"/>
              <a:buChar char=""/>
              <a:tabLst>
                <a:tab pos="236854" algn="l"/>
              </a:tabLst>
            </a:pPr>
            <a:r>
              <a:rPr sz="2850" spc="15" dirty="0">
                <a:latin typeface="RobotoRegular"/>
                <a:cs typeface="RobotoRegular"/>
              </a:rPr>
              <a:t>Other </a:t>
            </a:r>
            <a:r>
              <a:rPr sz="2850" dirty="0">
                <a:latin typeface="RobotoRegular"/>
                <a:cs typeface="RobotoRegular"/>
              </a:rPr>
              <a:t>speciﬁc </a:t>
            </a:r>
            <a:r>
              <a:rPr sz="2850" spc="15" dirty="0">
                <a:latin typeface="RobotoRegular"/>
                <a:cs typeface="RobotoRegular"/>
              </a:rPr>
              <a:t>agents </a:t>
            </a:r>
            <a:r>
              <a:rPr sz="2850" spc="-5" dirty="0">
                <a:latin typeface="RobotoRegular"/>
                <a:cs typeface="RobotoRegular"/>
              </a:rPr>
              <a:t>include </a:t>
            </a:r>
            <a:r>
              <a:rPr sz="2850" dirty="0">
                <a:latin typeface="RobotoRegular"/>
                <a:cs typeface="RobotoRegular"/>
              </a:rPr>
              <a:t>viruses </a:t>
            </a:r>
            <a:r>
              <a:rPr sz="2850" spc="-15" dirty="0">
                <a:latin typeface="RobotoRegular"/>
                <a:cs typeface="RobotoRegular"/>
              </a:rPr>
              <a:t>and</a:t>
            </a:r>
            <a:r>
              <a:rPr sz="2850" spc="-310" dirty="0">
                <a:latin typeface="RobotoRegular"/>
                <a:cs typeface="RobotoRegular"/>
              </a:rPr>
              <a:t> </a:t>
            </a:r>
            <a:r>
              <a:rPr sz="2850" spc="-10" dirty="0">
                <a:latin typeface="RobotoRegular"/>
                <a:cs typeface="RobotoRegular"/>
              </a:rPr>
              <a:t>parasites,  </a:t>
            </a:r>
            <a:r>
              <a:rPr sz="2850" spc="-5" dirty="0">
                <a:latin typeface="RobotoRegular"/>
                <a:cs typeface="RobotoRegular"/>
              </a:rPr>
              <a:t>systemic </a:t>
            </a:r>
            <a:r>
              <a:rPr sz="2850" spc="-15" dirty="0">
                <a:latin typeface="RobotoRegular"/>
                <a:cs typeface="RobotoRegular"/>
              </a:rPr>
              <a:t>and </a:t>
            </a:r>
            <a:r>
              <a:rPr sz="2850" dirty="0">
                <a:latin typeface="RobotoRegular"/>
                <a:cs typeface="RobotoRegular"/>
              </a:rPr>
              <a:t>renal </a:t>
            </a:r>
            <a:r>
              <a:rPr sz="2850" spc="-5" dirty="0">
                <a:latin typeface="RobotoRegular"/>
                <a:cs typeface="RobotoRegular"/>
              </a:rPr>
              <a:t>disease, </a:t>
            </a:r>
            <a:r>
              <a:rPr sz="2850" spc="-10" dirty="0">
                <a:latin typeface="RobotoRegular"/>
                <a:cs typeface="RobotoRegular"/>
              </a:rPr>
              <a:t>visceral </a:t>
            </a:r>
            <a:r>
              <a:rPr sz="2850" spc="-5" dirty="0">
                <a:latin typeface="RobotoRegular"/>
                <a:cs typeface="RobotoRegular"/>
              </a:rPr>
              <a:t>abscesses,  </a:t>
            </a:r>
            <a:r>
              <a:rPr sz="2850" spc="5" dirty="0">
                <a:latin typeface="RobotoRegular"/>
                <a:cs typeface="RobotoRegular"/>
              </a:rPr>
              <a:t>endocarditis, </a:t>
            </a:r>
            <a:r>
              <a:rPr sz="2850" spc="10" dirty="0">
                <a:latin typeface="RobotoRegular"/>
                <a:cs typeface="RobotoRegular"/>
              </a:rPr>
              <a:t>infected </a:t>
            </a:r>
            <a:r>
              <a:rPr sz="2850" dirty="0">
                <a:latin typeface="RobotoRegular"/>
                <a:cs typeface="RobotoRegular"/>
              </a:rPr>
              <a:t>grafts </a:t>
            </a:r>
            <a:r>
              <a:rPr sz="2850" spc="10" dirty="0">
                <a:latin typeface="RobotoRegular"/>
                <a:cs typeface="RobotoRegular"/>
              </a:rPr>
              <a:t>or </a:t>
            </a:r>
            <a:r>
              <a:rPr sz="2850" spc="-15" dirty="0">
                <a:latin typeface="RobotoRegular"/>
                <a:cs typeface="RobotoRegular"/>
              </a:rPr>
              <a:t>shunts and  </a:t>
            </a:r>
            <a:r>
              <a:rPr sz="2850" dirty="0">
                <a:latin typeface="RobotoRegular"/>
                <a:cs typeface="RobotoRegular"/>
              </a:rPr>
              <a:t>pneumonia.</a:t>
            </a:r>
            <a:endParaRPr sz="2850">
              <a:latin typeface="RobotoRegular"/>
              <a:cs typeface="RobotoRegular"/>
            </a:endParaRPr>
          </a:p>
          <a:p>
            <a:pPr marL="236220" marR="5080" indent="-224154">
              <a:lnSpc>
                <a:spcPts val="2970"/>
              </a:lnSpc>
              <a:spcBef>
                <a:spcPts val="1040"/>
              </a:spcBef>
              <a:buFont typeface="Wingdings"/>
              <a:buChar char=""/>
              <a:tabLst>
                <a:tab pos="236854" algn="l"/>
              </a:tabLst>
            </a:pPr>
            <a:r>
              <a:rPr sz="2850" dirty="0">
                <a:latin typeface="RobotoRegular"/>
                <a:cs typeface="RobotoRegular"/>
              </a:rPr>
              <a:t>In </a:t>
            </a:r>
            <a:r>
              <a:rPr sz="2850" spc="5" dirty="0">
                <a:latin typeface="RobotoRegular"/>
                <a:cs typeface="RobotoRegular"/>
              </a:rPr>
              <a:t>some patients, </a:t>
            </a:r>
            <a:r>
              <a:rPr sz="2850" dirty="0">
                <a:latin typeface="RobotoRegular"/>
                <a:cs typeface="RobotoRegular"/>
              </a:rPr>
              <a:t>antigens outside </a:t>
            </a:r>
            <a:r>
              <a:rPr sz="2850" spc="10" dirty="0">
                <a:latin typeface="RobotoRegular"/>
                <a:cs typeface="RobotoRegular"/>
              </a:rPr>
              <a:t>the </a:t>
            </a:r>
            <a:r>
              <a:rPr sz="2850" spc="30" dirty="0">
                <a:latin typeface="RobotoRegular"/>
                <a:cs typeface="RobotoRegular"/>
              </a:rPr>
              <a:t>body </a:t>
            </a:r>
            <a:r>
              <a:rPr sz="2850" spc="15" dirty="0">
                <a:latin typeface="RobotoRegular"/>
                <a:cs typeface="RobotoRegular"/>
              </a:rPr>
              <a:t>e.g</a:t>
            </a:r>
            <a:r>
              <a:rPr sz="2850" spc="-409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drugs,  </a:t>
            </a:r>
            <a:r>
              <a:rPr sz="2850" spc="15" dirty="0">
                <a:latin typeface="RobotoRegular"/>
                <a:cs typeface="RobotoRegular"/>
              </a:rPr>
              <a:t>foreign </a:t>
            </a:r>
            <a:r>
              <a:rPr sz="2850" dirty="0">
                <a:latin typeface="RobotoRegular"/>
                <a:cs typeface="RobotoRegular"/>
              </a:rPr>
              <a:t>serum, </a:t>
            </a:r>
            <a:r>
              <a:rPr sz="2850" spc="5" dirty="0">
                <a:latin typeface="RobotoRegular"/>
                <a:cs typeface="RobotoRegular"/>
              </a:rPr>
              <a:t>may </a:t>
            </a:r>
            <a:r>
              <a:rPr sz="2850" spc="-5" dirty="0">
                <a:latin typeface="RobotoRegular"/>
                <a:cs typeface="RobotoRegular"/>
              </a:rPr>
              <a:t>initiate </a:t>
            </a:r>
            <a:r>
              <a:rPr sz="2850" spc="10" dirty="0">
                <a:latin typeface="RobotoRegular"/>
                <a:cs typeface="RobotoRegular"/>
              </a:rPr>
              <a:t>the</a:t>
            </a:r>
            <a:r>
              <a:rPr sz="2850" spc="-29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process.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52" y="452165"/>
            <a:ext cx="458533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Pathophysiology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052" y="1323966"/>
            <a:ext cx="8319770" cy="567372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372110" indent="-252095" algn="just">
              <a:lnSpc>
                <a:spcPts val="3310"/>
              </a:lnSpc>
              <a:spcBef>
                <a:spcPts val="535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Antigen –antibodies </a:t>
            </a:r>
            <a:r>
              <a:rPr sz="3050" spc="35" dirty="0">
                <a:latin typeface="RobotoRegular"/>
                <a:cs typeface="RobotoRegular"/>
              </a:rPr>
              <a:t>complexes </a:t>
            </a:r>
            <a:r>
              <a:rPr sz="3050" spc="15" dirty="0">
                <a:latin typeface="RobotoRegular"/>
                <a:cs typeface="RobotoRegular"/>
              </a:rPr>
              <a:t>produced</a:t>
            </a:r>
            <a:r>
              <a:rPr sz="3050" spc="-105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in  </a:t>
            </a:r>
            <a:r>
              <a:rPr sz="3050" spc="-5" dirty="0">
                <a:latin typeface="RobotoRegular"/>
                <a:cs typeface="RobotoRegular"/>
              </a:rPr>
              <a:t>response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5" dirty="0">
                <a:latin typeface="RobotoRegular"/>
                <a:cs typeface="RobotoRegular"/>
              </a:rPr>
              <a:t>streptococcal</a:t>
            </a:r>
            <a:r>
              <a:rPr sz="3050" spc="7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infection</a:t>
            </a:r>
            <a:endParaRPr sz="3050">
              <a:latin typeface="RobotoRegular"/>
              <a:cs typeface="RobotoRegular"/>
            </a:endParaRPr>
          </a:p>
          <a:p>
            <a:pPr marL="264160" marR="11430" indent="-252095" algn="just">
              <a:lnSpc>
                <a:spcPts val="3310"/>
              </a:lnSpc>
              <a:spcBef>
                <a:spcPts val="1095"/>
              </a:spcBef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They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20" dirty="0">
                <a:latin typeface="RobotoRegular"/>
                <a:cs typeface="RobotoRegular"/>
              </a:rPr>
              <a:t>deposited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Glomerular </a:t>
            </a:r>
            <a:r>
              <a:rPr sz="3050" spc="15" dirty="0">
                <a:latin typeface="RobotoRegular"/>
                <a:cs typeface="RobotoRegular"/>
              </a:rPr>
              <a:t>capillary  </a:t>
            </a:r>
            <a:r>
              <a:rPr sz="3050" spc="10" dirty="0">
                <a:latin typeface="RobotoRegular"/>
                <a:cs typeface="RobotoRegular"/>
              </a:rPr>
              <a:t>membranes </a:t>
            </a:r>
            <a:r>
              <a:rPr sz="3050" spc="15" dirty="0">
                <a:latin typeface="RobotoRegular"/>
                <a:cs typeface="RobotoRegular"/>
              </a:rPr>
              <a:t>which activates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inﬂammatory  </a:t>
            </a:r>
            <a:r>
              <a:rPr sz="3050" spc="-5" dirty="0">
                <a:latin typeface="RobotoRegular"/>
                <a:cs typeface="RobotoRegular"/>
              </a:rPr>
              <a:t>response</a:t>
            </a:r>
            <a:endParaRPr sz="3050">
              <a:latin typeface="RobotoRegular"/>
              <a:cs typeface="RobotoRegular"/>
            </a:endParaRPr>
          </a:p>
          <a:p>
            <a:pPr marL="264160" marR="263525" indent="-252095">
              <a:lnSpc>
                <a:spcPts val="3310"/>
              </a:lnSpc>
              <a:spcBef>
                <a:spcPts val="1085"/>
              </a:spcBef>
              <a:buChar char="•"/>
              <a:tabLst>
                <a:tab pos="264795" algn="l"/>
              </a:tabLst>
            </a:pPr>
            <a:r>
              <a:rPr sz="3050" spc="-15" dirty="0">
                <a:latin typeface="RobotoRegular"/>
                <a:cs typeface="RobotoRegular"/>
              </a:rPr>
              <a:t>Lysosomes </a:t>
            </a:r>
            <a:r>
              <a:rPr sz="3050" spc="5" dirty="0">
                <a:latin typeface="RobotoRegular"/>
                <a:cs typeface="RobotoRegular"/>
              </a:rPr>
              <a:t>released </a:t>
            </a:r>
            <a:r>
              <a:rPr sz="3050" spc="-5" dirty="0">
                <a:latin typeface="RobotoRegular"/>
                <a:cs typeface="RobotoRegular"/>
              </a:rPr>
              <a:t>during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inﬂammatory  </a:t>
            </a:r>
            <a:r>
              <a:rPr sz="3050" spc="-5" dirty="0">
                <a:latin typeface="RobotoRegular"/>
                <a:cs typeface="RobotoRegular"/>
              </a:rPr>
              <a:t>response </a:t>
            </a:r>
            <a:r>
              <a:rPr sz="3050" spc="25" dirty="0">
                <a:latin typeface="RobotoRegular"/>
                <a:cs typeface="RobotoRegular"/>
              </a:rPr>
              <a:t>damage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5" dirty="0">
                <a:latin typeface="RobotoRegular"/>
                <a:cs typeface="RobotoRegular"/>
              </a:rPr>
              <a:t>glomerular basement  </a:t>
            </a:r>
            <a:r>
              <a:rPr sz="3050" spc="5" dirty="0">
                <a:latin typeface="RobotoRegular"/>
                <a:cs typeface="RobotoRegular"/>
              </a:rPr>
              <a:t>membrane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690"/>
              </a:spcBef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Proliferation </a:t>
            </a:r>
            <a:r>
              <a:rPr sz="3050" spc="15" dirty="0">
                <a:latin typeface="RobotoRegular"/>
                <a:cs typeface="RobotoRegular"/>
              </a:rPr>
              <a:t>of glomerular </a:t>
            </a:r>
            <a:r>
              <a:rPr sz="3050" spc="30" dirty="0">
                <a:latin typeface="RobotoRegular"/>
                <a:cs typeface="RobotoRegular"/>
              </a:rPr>
              <a:t>cells </a:t>
            </a:r>
            <a:r>
              <a:rPr sz="3050" dirty="0">
                <a:latin typeface="RobotoRegular"/>
                <a:cs typeface="RobotoRegular"/>
              </a:rPr>
              <a:t>then</a:t>
            </a:r>
            <a:r>
              <a:rPr sz="3050" spc="-18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occurs.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Leucocytes </a:t>
            </a:r>
            <a:r>
              <a:rPr sz="3050" spc="-10" dirty="0">
                <a:latin typeface="RobotoRegular"/>
                <a:cs typeface="RobotoRegular"/>
              </a:rPr>
              <a:t>inﬁltrate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5" dirty="0">
                <a:latin typeface="RobotoRegular"/>
                <a:cs typeface="RobotoRegular"/>
              </a:rPr>
              <a:t>glomerulus </a:t>
            </a:r>
            <a:r>
              <a:rPr sz="3050" spc="-5" dirty="0">
                <a:latin typeface="RobotoRegular"/>
                <a:cs typeface="RobotoRegular"/>
              </a:rPr>
              <a:t>causing  </a:t>
            </a:r>
            <a:r>
              <a:rPr sz="3050" spc="10" dirty="0">
                <a:latin typeface="RobotoRegular"/>
                <a:cs typeface="RobotoRegular"/>
              </a:rPr>
              <a:t>swelling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5" dirty="0">
                <a:latin typeface="RobotoRegular"/>
                <a:cs typeface="RobotoRegular"/>
              </a:rPr>
              <a:t>thickening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5" dirty="0">
                <a:latin typeface="RobotoRegular"/>
                <a:cs typeface="RobotoRegular"/>
              </a:rPr>
              <a:t>glomerular  </a:t>
            </a:r>
            <a:r>
              <a:rPr sz="3050" spc="5" dirty="0">
                <a:latin typeface="RobotoRegular"/>
                <a:cs typeface="RobotoRegular"/>
              </a:rPr>
              <a:t>membrane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5" y="703175"/>
            <a:ext cx="1879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4965" y="1992151"/>
            <a:ext cx="8404860" cy="30168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5080" indent="-252095">
              <a:lnSpc>
                <a:spcPts val="3310"/>
              </a:lnSpc>
              <a:spcBef>
                <a:spcPts val="535"/>
              </a:spcBef>
            </a:pPr>
            <a:r>
              <a:rPr sz="3050" spc="10" dirty="0">
                <a:latin typeface="RobotoRegular"/>
                <a:cs typeface="RobotoRegular"/>
              </a:rPr>
              <a:t>The </a:t>
            </a:r>
            <a:r>
              <a:rPr sz="3050" spc="25" dirty="0">
                <a:latin typeface="RobotoRegular"/>
                <a:cs typeface="RobotoRegular"/>
              </a:rPr>
              <a:t>damage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20" dirty="0">
                <a:latin typeface="RobotoRegular"/>
                <a:cs typeface="RobotoRegular"/>
              </a:rPr>
              <a:t>glomeruli </a:t>
            </a:r>
            <a:r>
              <a:rPr sz="3050" spc="-5" dirty="0">
                <a:latin typeface="RobotoRegular"/>
                <a:cs typeface="RobotoRegular"/>
              </a:rPr>
              <a:t>result </a:t>
            </a:r>
            <a:r>
              <a:rPr sz="3050" spc="25" dirty="0">
                <a:latin typeface="RobotoRegular"/>
                <a:cs typeface="RobotoRegular"/>
              </a:rPr>
              <a:t>in </a:t>
            </a:r>
            <a:r>
              <a:rPr sz="3050" spc="-10" dirty="0">
                <a:latin typeface="RobotoRegular"/>
                <a:cs typeface="RobotoRegular"/>
              </a:rPr>
              <a:t>and  </a:t>
            </a:r>
            <a:r>
              <a:rPr sz="3050" spc="20" dirty="0">
                <a:latin typeface="RobotoRegular"/>
                <a:cs typeface="RobotoRegular"/>
              </a:rPr>
              <a:t>permeability </a:t>
            </a:r>
            <a:r>
              <a:rPr sz="3050" spc="15" dirty="0">
                <a:latin typeface="RobotoRegular"/>
                <a:cs typeface="RobotoRegular"/>
              </a:rPr>
              <a:t>of glomerular </a:t>
            </a:r>
            <a:r>
              <a:rPr sz="3050" spc="5" dirty="0">
                <a:latin typeface="RobotoRegular"/>
                <a:cs typeface="RobotoRegular"/>
              </a:rPr>
              <a:t>membrane </a:t>
            </a:r>
            <a:r>
              <a:rPr sz="3050" spc="-5" dirty="0">
                <a:latin typeface="RobotoRegular"/>
                <a:cs typeface="RobotoRegular"/>
              </a:rPr>
              <a:t>result</a:t>
            </a:r>
            <a:r>
              <a:rPr sz="3050" spc="-2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in:</a:t>
            </a:r>
            <a:endParaRPr sz="3050">
              <a:latin typeface="RobotoRegular"/>
              <a:cs typeface="RobotoRegular"/>
            </a:endParaRPr>
          </a:p>
          <a:p>
            <a:pPr marL="173355" indent="-161290">
              <a:lnSpc>
                <a:spcPts val="3030"/>
              </a:lnSpc>
              <a:buSzPct val="96825"/>
              <a:buFont typeface="RobotoRegular"/>
              <a:buChar char="•"/>
              <a:tabLst>
                <a:tab pos="173990" algn="l"/>
                <a:tab pos="3195955" algn="l"/>
              </a:tabLst>
            </a:pPr>
            <a:r>
              <a:rPr sz="3150" i="1" spc="-40" dirty="0">
                <a:latin typeface="RobotoRegular"/>
                <a:cs typeface="RobotoRegular"/>
              </a:rPr>
              <a:t>lose</a:t>
            </a:r>
            <a:r>
              <a:rPr sz="3150" i="1" spc="25" dirty="0">
                <a:latin typeface="RobotoRegular"/>
                <a:cs typeface="RobotoRegular"/>
              </a:rPr>
              <a:t> </a:t>
            </a:r>
            <a:r>
              <a:rPr sz="3150" i="1" spc="-30" dirty="0">
                <a:latin typeface="RobotoRegular"/>
                <a:cs typeface="RobotoRegular"/>
              </a:rPr>
              <a:t>of</a:t>
            </a:r>
            <a:r>
              <a:rPr sz="3150" i="1" spc="45" dirty="0">
                <a:latin typeface="RobotoRegular"/>
                <a:cs typeface="RobotoRegular"/>
              </a:rPr>
              <a:t> </a:t>
            </a:r>
            <a:r>
              <a:rPr sz="3150" i="1" spc="-35" dirty="0">
                <a:latin typeface="RobotoRegular"/>
                <a:cs typeface="RobotoRegular"/>
              </a:rPr>
              <a:t>selective	</a:t>
            </a:r>
            <a:r>
              <a:rPr sz="3150" i="1" spc="-25" dirty="0">
                <a:latin typeface="RobotoRegular"/>
                <a:cs typeface="RobotoRegular"/>
              </a:rPr>
              <a:t>permeability</a:t>
            </a:r>
            <a:endParaRPr sz="3150">
              <a:latin typeface="RobotoRegular"/>
              <a:cs typeface="RobotoRegular"/>
            </a:endParaRPr>
          </a:p>
          <a:p>
            <a:pPr marL="173355" indent="-161290">
              <a:lnSpc>
                <a:spcPts val="3304"/>
              </a:lnSpc>
              <a:buSzPct val="96825"/>
              <a:buFont typeface="RobotoRegular"/>
              <a:buChar char="•"/>
              <a:tabLst>
                <a:tab pos="173990" algn="l"/>
              </a:tabLst>
            </a:pPr>
            <a:r>
              <a:rPr sz="3150" i="1" spc="-50" dirty="0">
                <a:latin typeface="RobotoRegular"/>
                <a:cs typeface="RobotoRegular"/>
              </a:rPr>
              <a:t>Decrease </a:t>
            </a:r>
            <a:r>
              <a:rPr sz="3150" i="1" spc="-15" dirty="0">
                <a:latin typeface="RobotoRegular"/>
                <a:cs typeface="RobotoRegular"/>
              </a:rPr>
              <a:t>in </a:t>
            </a:r>
            <a:r>
              <a:rPr sz="3150" i="1" spc="-55" dirty="0">
                <a:latin typeface="RobotoRegular"/>
                <a:cs typeface="RobotoRegular"/>
              </a:rPr>
              <a:t>the </a:t>
            </a:r>
            <a:r>
              <a:rPr sz="3150" i="1" spc="-45" dirty="0">
                <a:latin typeface="RobotoRegular"/>
                <a:cs typeface="RobotoRegular"/>
              </a:rPr>
              <a:t>functional </a:t>
            </a:r>
            <a:r>
              <a:rPr sz="3150" i="1" spc="-35" dirty="0">
                <a:latin typeface="RobotoRegular"/>
                <a:cs typeface="RobotoRegular"/>
              </a:rPr>
              <a:t>surface</a:t>
            </a:r>
            <a:r>
              <a:rPr sz="3150" i="1" spc="125" dirty="0">
                <a:latin typeface="RobotoRegular"/>
                <a:cs typeface="RobotoRegular"/>
              </a:rPr>
              <a:t> </a:t>
            </a:r>
            <a:r>
              <a:rPr sz="3150" i="1" spc="-50" dirty="0">
                <a:latin typeface="RobotoRegular"/>
                <a:cs typeface="RobotoRegular"/>
              </a:rPr>
              <a:t>area</a:t>
            </a:r>
            <a:endParaRPr sz="3150">
              <a:latin typeface="RobotoRegular"/>
              <a:cs typeface="RobotoRegular"/>
            </a:endParaRPr>
          </a:p>
          <a:p>
            <a:pPr marL="173355" indent="-161290">
              <a:lnSpc>
                <a:spcPts val="3304"/>
              </a:lnSpc>
              <a:buSzPct val="96825"/>
              <a:buFont typeface="RobotoRegular"/>
              <a:buChar char="•"/>
              <a:tabLst>
                <a:tab pos="173990" algn="l"/>
              </a:tabLst>
            </a:pPr>
            <a:r>
              <a:rPr sz="3150" i="1" spc="-35" dirty="0">
                <a:latin typeface="RobotoRegular"/>
                <a:cs typeface="RobotoRegular"/>
              </a:rPr>
              <a:t>Reduced</a:t>
            </a:r>
            <a:r>
              <a:rPr sz="3150" i="1" spc="5" dirty="0">
                <a:latin typeface="RobotoRegular"/>
                <a:cs typeface="RobotoRegular"/>
              </a:rPr>
              <a:t> </a:t>
            </a:r>
            <a:r>
              <a:rPr sz="3150" i="1" spc="-65" dirty="0">
                <a:latin typeface="RobotoRegular"/>
                <a:cs typeface="RobotoRegular"/>
              </a:rPr>
              <a:t>GFR</a:t>
            </a:r>
            <a:endParaRPr sz="3150">
              <a:latin typeface="RobotoRegular"/>
              <a:cs typeface="RobotoRegular"/>
            </a:endParaRPr>
          </a:p>
          <a:p>
            <a:pPr marL="68580" marR="1835150" indent="-56515">
              <a:lnSpc>
                <a:spcPts val="3310"/>
              </a:lnSpc>
              <a:spcBef>
                <a:spcPts val="265"/>
              </a:spcBef>
              <a:buSzPct val="96825"/>
              <a:buFont typeface="RobotoRegular"/>
              <a:buChar char="•"/>
              <a:tabLst>
                <a:tab pos="173990" algn="l"/>
              </a:tabLst>
            </a:pPr>
            <a:r>
              <a:rPr sz="3150" i="1" spc="-45" dirty="0">
                <a:latin typeface="RobotoRegular"/>
                <a:cs typeface="RobotoRegular"/>
              </a:rPr>
              <a:t>Increased </a:t>
            </a:r>
            <a:r>
              <a:rPr sz="3150" i="1" spc="-30" dirty="0">
                <a:latin typeface="RobotoRegular"/>
                <a:cs typeface="RobotoRegular"/>
              </a:rPr>
              <a:t>ﬁltration of </a:t>
            </a:r>
            <a:r>
              <a:rPr sz="3150" i="1" spc="-65" dirty="0">
                <a:latin typeface="RobotoRegular"/>
                <a:cs typeface="RobotoRegular"/>
              </a:rPr>
              <a:t>RBCs </a:t>
            </a:r>
            <a:r>
              <a:rPr sz="3150" i="1" spc="-40" dirty="0">
                <a:latin typeface="RobotoRegular"/>
                <a:cs typeface="RobotoRegular"/>
              </a:rPr>
              <a:t>&amp; </a:t>
            </a:r>
            <a:r>
              <a:rPr sz="3150" i="1" spc="-30" dirty="0">
                <a:latin typeface="RobotoRegular"/>
                <a:cs typeface="RobotoRegular"/>
              </a:rPr>
              <a:t>protein  </a:t>
            </a:r>
            <a:r>
              <a:rPr sz="3150" i="1" spc="-25" dirty="0">
                <a:latin typeface="RobotoRegular"/>
                <a:cs typeface="RobotoRegular"/>
              </a:rPr>
              <a:t>molecules </a:t>
            </a:r>
            <a:r>
              <a:rPr sz="3150" i="1" spc="-40" dirty="0">
                <a:latin typeface="RobotoRegular"/>
                <a:cs typeface="RobotoRegular"/>
              </a:rPr>
              <a:t>to</a:t>
            </a:r>
            <a:r>
              <a:rPr sz="3150" i="1" spc="-50" dirty="0">
                <a:latin typeface="RobotoRegular"/>
                <a:cs typeface="RobotoRegular"/>
              </a:rPr>
              <a:t> </a:t>
            </a:r>
            <a:r>
              <a:rPr sz="3150" i="1" spc="-60" dirty="0">
                <a:latin typeface="RobotoRegular"/>
                <a:cs typeface="RobotoRegular"/>
              </a:rPr>
              <a:t>urine</a:t>
            </a:r>
            <a:endParaRPr sz="31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65" y="703175"/>
            <a:ext cx="1879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dirty="0">
                <a:latin typeface="RobotoRegular"/>
                <a:cs typeface="RobotoRegular"/>
              </a:rPr>
              <a:t>.</a:t>
            </a:r>
            <a:endParaRPr sz="4850">
              <a:latin typeface="RobotoRegular"/>
              <a:cs typeface="RobotoRegular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69660" y="363446"/>
            <a:ext cx="7615555" cy="6990080"/>
            <a:chOff x="1169660" y="363446"/>
            <a:chExt cx="7615555" cy="6990080"/>
          </a:xfrm>
        </p:grpSpPr>
        <p:sp>
          <p:nvSpPr>
            <p:cNvPr id="4" name="object 4"/>
            <p:cNvSpPr/>
            <p:nvPr/>
          </p:nvSpPr>
          <p:spPr>
            <a:xfrm>
              <a:off x="1169660" y="363446"/>
              <a:ext cx="7615090" cy="69287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5450" y="7048500"/>
              <a:ext cx="1612900" cy="304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52" y="232465"/>
            <a:ext cx="399224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10" dirty="0"/>
              <a:t>Clinical</a:t>
            </a:r>
            <a:r>
              <a:rPr sz="3050" spc="-10" dirty="0"/>
              <a:t> </a:t>
            </a:r>
            <a:r>
              <a:rPr sz="3050" dirty="0"/>
              <a:t>Manifestations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70652" y="568310"/>
            <a:ext cx="813435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6695" indent="-189230">
              <a:lnSpc>
                <a:spcPct val="100000"/>
              </a:lnSpc>
              <a:spcBef>
                <a:spcPts val="95"/>
              </a:spcBef>
              <a:buSzPct val="60824"/>
              <a:buFont typeface="Wingdings"/>
              <a:buChar char=""/>
              <a:tabLst>
                <a:tab pos="227329" algn="l"/>
              </a:tabLst>
            </a:pPr>
            <a:r>
              <a:rPr sz="7275" spc="-577" baseline="-12027" dirty="0">
                <a:latin typeface="RobotoRegular"/>
                <a:cs typeface="RobotoRegular"/>
              </a:rPr>
              <a:t>.</a:t>
            </a:r>
            <a:r>
              <a:rPr sz="3050" spc="-385" dirty="0">
                <a:latin typeface="RobotoRegular"/>
                <a:cs typeface="RobotoRegular"/>
              </a:rPr>
              <a:t>A </a:t>
            </a:r>
            <a:r>
              <a:rPr sz="3050" spc="10" dirty="0">
                <a:latin typeface="RobotoRegular"/>
                <a:cs typeface="RobotoRegular"/>
              </a:rPr>
              <a:t>sudden </a:t>
            </a:r>
            <a:r>
              <a:rPr sz="3050" dirty="0">
                <a:latin typeface="RobotoRegular"/>
                <a:cs typeface="RobotoRegular"/>
              </a:rPr>
              <a:t>onset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5" dirty="0">
                <a:latin typeface="RobotoRegular"/>
                <a:cs typeface="RobotoRegular"/>
              </a:rPr>
              <a:t>headache, puﬃness </a:t>
            </a:r>
            <a:r>
              <a:rPr sz="3050" spc="15" dirty="0">
                <a:latin typeface="RobotoRegular"/>
                <a:cs typeface="RobotoRegular"/>
              </a:rPr>
              <a:t>of</a:t>
            </a:r>
            <a:r>
              <a:rPr sz="3050" spc="55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052" y="1122449"/>
            <a:ext cx="8862060" cy="408368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840"/>
              </a:spcBef>
            </a:pPr>
            <a:r>
              <a:rPr sz="3050" spc="25" dirty="0">
                <a:latin typeface="RobotoRegular"/>
                <a:cs typeface="RobotoRegular"/>
              </a:rPr>
              <a:t>eyelids </a:t>
            </a:r>
            <a:r>
              <a:rPr sz="3050" spc="5" dirty="0">
                <a:latin typeface="RobotoRegular"/>
                <a:cs typeface="RobotoRegular"/>
              </a:rPr>
              <a:t>, </a:t>
            </a:r>
            <a:r>
              <a:rPr sz="3050" spc="15" dirty="0">
                <a:latin typeface="RobotoRegular"/>
                <a:cs typeface="RobotoRegular"/>
              </a:rPr>
              <a:t>facial </a:t>
            </a:r>
            <a:r>
              <a:rPr sz="3050" spc="40" dirty="0">
                <a:latin typeface="RobotoRegular"/>
                <a:cs typeface="RobotoRegular"/>
              </a:rPr>
              <a:t>edema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spc="5" dirty="0">
                <a:latin typeface="RobotoRegular"/>
                <a:cs typeface="RobotoRegular"/>
              </a:rPr>
              <a:t>other</a:t>
            </a:r>
            <a:r>
              <a:rPr sz="3050" spc="-12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symptoms</a:t>
            </a:r>
            <a:endParaRPr sz="3050">
              <a:latin typeface="RobotoRegular"/>
              <a:cs typeface="RobotoRegular"/>
            </a:endParaRPr>
          </a:p>
          <a:p>
            <a:pPr marL="264160" marR="494665" indent="-252095">
              <a:lnSpc>
                <a:spcPts val="3310"/>
              </a:lnSpc>
              <a:spcBef>
                <a:spcPts val="1150"/>
              </a:spcBef>
              <a:buFont typeface="Wingdings"/>
              <a:buChar char=""/>
              <a:tabLst>
                <a:tab pos="264795" algn="l"/>
              </a:tabLst>
            </a:pPr>
            <a:r>
              <a:rPr sz="3050" dirty="0">
                <a:latin typeface="RobotoRegular"/>
                <a:cs typeface="RobotoRegular"/>
              </a:rPr>
              <a:t>History </a:t>
            </a:r>
            <a:r>
              <a:rPr sz="3050" spc="15" dirty="0">
                <a:latin typeface="RobotoRegular"/>
                <a:cs typeface="RobotoRegular"/>
              </a:rPr>
              <a:t>of a </a:t>
            </a:r>
            <a:r>
              <a:rPr sz="3050" spc="10" dirty="0">
                <a:latin typeface="RobotoRegular"/>
                <a:cs typeface="RobotoRegular"/>
              </a:rPr>
              <a:t>recent </a:t>
            </a:r>
            <a:r>
              <a:rPr sz="3050" spc="40" dirty="0">
                <a:latin typeface="RobotoRegular"/>
                <a:cs typeface="RobotoRegular"/>
              </a:rPr>
              <a:t>(1-2 </a:t>
            </a:r>
            <a:r>
              <a:rPr sz="3050" spc="-10" dirty="0">
                <a:latin typeface="RobotoRegular"/>
                <a:cs typeface="RobotoRegular"/>
              </a:rPr>
              <a:t>wks) </a:t>
            </a:r>
            <a:r>
              <a:rPr sz="3050" spc="-15" dirty="0">
                <a:latin typeface="RobotoRegular"/>
                <a:cs typeface="RobotoRegular"/>
              </a:rPr>
              <a:t>respiratory </a:t>
            </a:r>
            <a:r>
              <a:rPr sz="3050" spc="15" dirty="0">
                <a:latin typeface="RobotoRegular"/>
                <a:cs typeface="RobotoRegular"/>
              </a:rPr>
              <a:t>or </a:t>
            </a:r>
            <a:r>
              <a:rPr sz="3050" dirty="0">
                <a:latin typeface="RobotoRegular"/>
                <a:cs typeface="RobotoRegular"/>
              </a:rPr>
              <a:t>skin  </a:t>
            </a:r>
            <a:r>
              <a:rPr sz="3050" spc="20" dirty="0">
                <a:latin typeface="RobotoRegular"/>
                <a:cs typeface="RobotoRegular"/>
              </a:rPr>
              <a:t>infection </a:t>
            </a:r>
            <a:r>
              <a:rPr sz="3050" spc="40" dirty="0">
                <a:latin typeface="RobotoRegular"/>
                <a:cs typeface="RobotoRegular"/>
              </a:rPr>
              <a:t>(2-4</a:t>
            </a:r>
            <a:r>
              <a:rPr sz="3050" spc="-15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wks)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070"/>
              </a:lnSpc>
              <a:buFont typeface="Wingdings"/>
              <a:buChar char=""/>
              <a:tabLst>
                <a:tab pos="264795" algn="l"/>
                <a:tab pos="2769235" algn="l"/>
              </a:tabLst>
            </a:pPr>
            <a:r>
              <a:rPr sz="3050" spc="15" dirty="0">
                <a:latin typeface="RobotoRegular"/>
                <a:cs typeface="RobotoRegular"/>
              </a:rPr>
              <a:t>Hypertension	</a:t>
            </a:r>
            <a:r>
              <a:rPr sz="3050" spc="5" dirty="0">
                <a:latin typeface="RobotoRegular"/>
                <a:cs typeface="RobotoRegular"/>
              </a:rPr>
              <a:t>due to </a:t>
            </a:r>
            <a:r>
              <a:rPr sz="3050" spc="15" dirty="0">
                <a:latin typeface="RobotoRegular"/>
                <a:cs typeface="RobotoRegular"/>
              </a:rPr>
              <a:t>reduced </a:t>
            </a:r>
            <a:r>
              <a:rPr sz="3050" spc="-5" dirty="0">
                <a:latin typeface="RobotoRegular"/>
                <a:cs typeface="RobotoRegular"/>
              </a:rPr>
              <a:t>GFR, </a:t>
            </a:r>
            <a:r>
              <a:rPr sz="3050" dirty="0">
                <a:latin typeface="RobotoRegular"/>
                <a:cs typeface="RobotoRegular"/>
              </a:rPr>
              <a:t>Fluid</a:t>
            </a:r>
            <a:r>
              <a:rPr sz="3050" spc="11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retention</a:t>
            </a:r>
            <a:endParaRPr sz="3050">
              <a:latin typeface="RobotoRegular"/>
              <a:cs typeface="RobotoRegular"/>
            </a:endParaRPr>
          </a:p>
          <a:p>
            <a:pPr marL="264160">
              <a:lnSpc>
                <a:spcPts val="3304"/>
              </a:lnSpc>
            </a:pP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5" dirty="0">
                <a:latin typeface="RobotoRegular"/>
                <a:cs typeface="RobotoRegular"/>
              </a:rPr>
              <a:t>altered </a:t>
            </a:r>
            <a:r>
              <a:rPr sz="3050" spc="-10" dirty="0">
                <a:latin typeface="RobotoRegular"/>
                <a:cs typeface="RobotoRegular"/>
              </a:rPr>
              <a:t>renal </a:t>
            </a:r>
            <a:r>
              <a:rPr sz="3050" spc="5" dirty="0">
                <a:latin typeface="RobotoRegular"/>
                <a:cs typeface="RobotoRegular"/>
              </a:rPr>
              <a:t>regulation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25" dirty="0">
                <a:latin typeface="RobotoRegular"/>
                <a:cs typeface="RobotoRegular"/>
              </a:rPr>
              <a:t>blood</a:t>
            </a:r>
            <a:r>
              <a:rPr sz="3050" spc="150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pressure</a:t>
            </a:r>
            <a:endParaRPr sz="3050">
              <a:latin typeface="RobotoRegular"/>
              <a:cs typeface="RobotoRegular"/>
            </a:endParaRPr>
          </a:p>
          <a:p>
            <a:pPr marL="264160" marR="995680" indent="-252095">
              <a:lnSpc>
                <a:spcPts val="3310"/>
              </a:lnSpc>
              <a:spcBef>
                <a:spcPts val="225"/>
              </a:spcBef>
              <a:buFont typeface="Wingdings"/>
              <a:buChar char=""/>
              <a:tabLst>
                <a:tab pos="264795" algn="l"/>
                <a:tab pos="1677670" algn="l"/>
              </a:tabLst>
            </a:pPr>
            <a:r>
              <a:rPr sz="3050" spc="35" dirty="0">
                <a:latin typeface="RobotoRegular"/>
                <a:cs typeface="RobotoRegular"/>
              </a:rPr>
              <a:t>Edema	</a:t>
            </a:r>
            <a:r>
              <a:rPr sz="3050" spc="5" dirty="0">
                <a:latin typeface="RobotoRegular"/>
                <a:cs typeface="RobotoRegular"/>
              </a:rPr>
              <a:t>due to </a:t>
            </a:r>
            <a:r>
              <a:rPr sz="3050" dirty="0">
                <a:latin typeface="RobotoRegular"/>
                <a:cs typeface="RobotoRegular"/>
              </a:rPr>
              <a:t>Loss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intravascular </a:t>
            </a:r>
            <a:r>
              <a:rPr sz="3050" spc="10" dirty="0">
                <a:latin typeface="RobotoRegular"/>
                <a:cs typeface="RobotoRegular"/>
              </a:rPr>
              <a:t>oncotic  </a:t>
            </a:r>
            <a:r>
              <a:rPr sz="3050" spc="-10" dirty="0">
                <a:latin typeface="RobotoRegular"/>
                <a:cs typeface="RobotoRegular"/>
              </a:rPr>
              <a:t>pressure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070"/>
              </a:lnSpc>
              <a:buFont typeface="Wingdings"/>
              <a:buChar char=""/>
              <a:tabLst>
                <a:tab pos="264795" algn="l"/>
              </a:tabLst>
            </a:pPr>
            <a:r>
              <a:rPr sz="3050" spc="20" dirty="0">
                <a:latin typeface="RobotoRegular"/>
                <a:cs typeface="RobotoRegular"/>
              </a:rPr>
              <a:t>Nonspeciﬁc symptoms </a:t>
            </a:r>
            <a:r>
              <a:rPr sz="3050" spc="15" dirty="0">
                <a:latin typeface="RobotoRegular"/>
                <a:cs typeface="RobotoRegular"/>
              </a:rPr>
              <a:t>include </a:t>
            </a:r>
            <a:r>
              <a:rPr sz="3050" spc="-5" dirty="0">
                <a:latin typeface="RobotoRegular"/>
                <a:cs typeface="RobotoRegular"/>
              </a:rPr>
              <a:t>weakness,</a:t>
            </a:r>
            <a:r>
              <a:rPr sz="3050" spc="70" dirty="0">
                <a:latin typeface="RobotoRegular"/>
                <a:cs typeface="RobotoRegular"/>
              </a:rPr>
              <a:t> </a:t>
            </a:r>
            <a:r>
              <a:rPr sz="3050" spc="-15" dirty="0">
                <a:latin typeface="RobotoRegular"/>
                <a:cs typeface="RobotoRegular"/>
              </a:rPr>
              <a:t>fever,</a:t>
            </a:r>
            <a:endParaRPr sz="3050">
              <a:latin typeface="RobotoRegular"/>
              <a:cs typeface="RobotoRegular"/>
            </a:endParaRPr>
          </a:p>
          <a:p>
            <a:pPr marL="264160">
              <a:lnSpc>
                <a:spcPts val="3485"/>
              </a:lnSpc>
            </a:pPr>
            <a:r>
              <a:rPr sz="3050" dirty="0">
                <a:latin typeface="RobotoRegular"/>
                <a:cs typeface="RobotoRegular"/>
              </a:rPr>
              <a:t>ﬂank </a:t>
            </a:r>
            <a:r>
              <a:rPr sz="3050" spc="5" dirty="0">
                <a:latin typeface="RobotoRegular"/>
                <a:cs typeface="RobotoRegular"/>
              </a:rPr>
              <a:t>pain, </a:t>
            </a:r>
            <a:r>
              <a:rPr sz="3050" spc="-10" dirty="0">
                <a:latin typeface="RobotoRegular"/>
                <a:cs typeface="RobotoRegular"/>
              </a:rPr>
              <a:t>and</a:t>
            </a:r>
            <a:r>
              <a:rPr sz="3050" spc="9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malaise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052" y="1239993"/>
            <a:ext cx="8836025" cy="45561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4160" indent="-252095">
              <a:lnSpc>
                <a:spcPts val="3485"/>
              </a:lnSpc>
              <a:spcBef>
                <a:spcPts val="135"/>
              </a:spcBef>
              <a:buFont typeface="Wingdings"/>
              <a:buChar char="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Oliguria </a:t>
            </a:r>
            <a:r>
              <a:rPr sz="3050" spc="15" dirty="0">
                <a:latin typeface="RobotoRegular"/>
                <a:cs typeface="RobotoRegular"/>
              </a:rPr>
              <a:t>or</a:t>
            </a:r>
            <a:r>
              <a:rPr sz="3050" spc="-65" dirty="0">
                <a:latin typeface="RobotoRegular"/>
                <a:cs typeface="RobotoRegular"/>
              </a:rPr>
              <a:t> </a:t>
            </a:r>
            <a:r>
              <a:rPr sz="3050" spc="-15" dirty="0">
                <a:latin typeface="RobotoRegular"/>
                <a:cs typeface="RobotoRegular"/>
              </a:rPr>
              <a:t>anuria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225"/>
              </a:spcBef>
              <a:buFont typeface="Wingdings"/>
              <a:buChar char=""/>
              <a:tabLst>
                <a:tab pos="264795" algn="l"/>
              </a:tabLst>
            </a:pPr>
            <a:r>
              <a:rPr sz="3050" spc="20" dirty="0">
                <a:latin typeface="RobotoRegular"/>
                <a:cs typeface="RobotoRegular"/>
              </a:rPr>
              <a:t>Azotemia </a:t>
            </a:r>
            <a:r>
              <a:rPr sz="3050" spc="10" dirty="0">
                <a:latin typeface="RobotoRegular"/>
                <a:cs typeface="RobotoRegular"/>
              </a:rPr>
              <a:t>(increased </a:t>
            </a:r>
            <a:r>
              <a:rPr sz="3050" spc="-5" dirty="0">
                <a:latin typeface="RobotoRegular"/>
                <a:cs typeface="RobotoRegular"/>
              </a:rPr>
              <a:t>urea concentration </a:t>
            </a:r>
            <a:r>
              <a:rPr sz="3050" spc="25" dirty="0">
                <a:latin typeface="RobotoRegular"/>
                <a:cs typeface="RobotoRegular"/>
              </a:rPr>
              <a:t>in blood)  </a:t>
            </a:r>
            <a:r>
              <a:rPr sz="3050" spc="5" dirty="0">
                <a:latin typeface="RobotoRegular"/>
                <a:cs typeface="RobotoRegular"/>
              </a:rPr>
              <a:t>due to </a:t>
            </a:r>
            <a:r>
              <a:rPr sz="3050" spc="25" dirty="0">
                <a:latin typeface="RobotoRegular"/>
                <a:cs typeface="RobotoRegular"/>
              </a:rPr>
              <a:t>Impaired </a:t>
            </a:r>
            <a:r>
              <a:rPr sz="3050" spc="-5" dirty="0">
                <a:latin typeface="RobotoRegular"/>
                <a:cs typeface="RobotoRegular"/>
              </a:rPr>
              <a:t>ﬁltration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dirty="0">
                <a:latin typeface="RobotoRegular"/>
                <a:cs typeface="RobotoRegular"/>
              </a:rPr>
              <a:t>nitrogenous</a:t>
            </a:r>
            <a:r>
              <a:rPr sz="3050" spc="2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wastes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070"/>
              </a:lnSpc>
              <a:buFont typeface="Wingdings"/>
              <a:buChar char=""/>
              <a:tabLst>
                <a:tab pos="264795" algn="l"/>
                <a:tab pos="2279015" algn="l"/>
              </a:tabLst>
            </a:pPr>
            <a:r>
              <a:rPr sz="3050" spc="10" dirty="0">
                <a:latin typeface="RobotoRegular"/>
                <a:cs typeface="RobotoRegular"/>
              </a:rPr>
              <a:t>Hematuria	</a:t>
            </a:r>
            <a:r>
              <a:rPr sz="3050" spc="5" dirty="0">
                <a:latin typeface="RobotoRegular"/>
                <a:cs typeface="RobotoRegular"/>
              </a:rPr>
              <a:t>due to </a:t>
            </a:r>
            <a:r>
              <a:rPr sz="3050" dirty="0">
                <a:latin typeface="RobotoRegular"/>
                <a:cs typeface="RobotoRegular"/>
              </a:rPr>
              <a:t>Loss </a:t>
            </a:r>
            <a:r>
              <a:rPr sz="3050" spc="15" dirty="0">
                <a:latin typeface="RobotoRegular"/>
                <a:cs typeface="RobotoRegular"/>
              </a:rPr>
              <a:t>of capillary </a:t>
            </a:r>
            <a:r>
              <a:rPr sz="3050" spc="10" dirty="0">
                <a:latin typeface="RobotoRegular"/>
                <a:cs typeface="RobotoRegular"/>
              </a:rPr>
              <a:t>wall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integrity</a:t>
            </a:r>
            <a:endParaRPr sz="3050">
              <a:latin typeface="RobotoRegular"/>
              <a:cs typeface="RobotoRegular"/>
            </a:endParaRPr>
          </a:p>
          <a:p>
            <a:pPr marL="264160" marR="1332230" indent="-252095">
              <a:lnSpc>
                <a:spcPts val="3310"/>
              </a:lnSpc>
              <a:spcBef>
                <a:spcPts val="225"/>
              </a:spcBef>
              <a:buFont typeface="Wingdings"/>
              <a:buChar char=""/>
              <a:tabLst>
                <a:tab pos="264795" algn="l"/>
                <a:tab pos="3538854" algn="l"/>
              </a:tabLst>
            </a:pPr>
            <a:r>
              <a:rPr sz="3050" dirty="0">
                <a:latin typeface="RobotoRegular"/>
                <a:cs typeface="RobotoRegular"/>
              </a:rPr>
              <a:t>Proteinuria</a:t>
            </a:r>
            <a:r>
              <a:rPr sz="3050" spc="1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due</a:t>
            </a:r>
            <a:r>
              <a:rPr sz="3050" spc="5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to	Altered </a:t>
            </a:r>
            <a:r>
              <a:rPr sz="3050" spc="20" dirty="0">
                <a:latin typeface="RobotoRegular"/>
                <a:cs typeface="RobotoRegular"/>
              </a:rPr>
              <a:t>permeability </a:t>
            </a:r>
            <a:r>
              <a:rPr sz="3050" spc="15" dirty="0">
                <a:latin typeface="RobotoRegular"/>
                <a:cs typeface="RobotoRegular"/>
              </a:rPr>
              <a:t>of  capillary</a:t>
            </a:r>
            <a:r>
              <a:rPr sz="3050" spc="-2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walls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250"/>
              </a:lnSpc>
              <a:buFont typeface="Wingdings"/>
              <a:buChar char=""/>
              <a:tabLst>
                <a:tab pos="264795" algn="l"/>
                <a:tab pos="2167255" algn="l"/>
              </a:tabLst>
            </a:pPr>
            <a:r>
              <a:rPr sz="3050" spc="5" dirty="0">
                <a:latin typeface="RobotoRegular"/>
                <a:cs typeface="RobotoRegular"/>
              </a:rPr>
              <a:t>Increased	</a:t>
            </a:r>
            <a:r>
              <a:rPr sz="3050" spc="45" dirty="0">
                <a:latin typeface="RobotoRegular"/>
                <a:cs typeface="RobotoRegular"/>
              </a:rPr>
              <a:t>Speciﬁc </a:t>
            </a:r>
            <a:r>
              <a:rPr sz="3050" spc="-5" dirty="0">
                <a:latin typeface="RobotoRegular"/>
                <a:cs typeface="RobotoRegular"/>
              </a:rPr>
              <a:t>gravity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645"/>
              </a:spcBef>
              <a:buFont typeface="Wingdings"/>
              <a:buChar char=""/>
              <a:tabLst>
                <a:tab pos="264795" algn="l"/>
                <a:tab pos="4812030" algn="l"/>
              </a:tabLst>
            </a:pPr>
            <a:r>
              <a:rPr sz="3050" spc="-5" dirty="0">
                <a:latin typeface="RobotoRegular"/>
                <a:cs typeface="RobotoRegular"/>
              </a:rPr>
              <a:t>Urine</a:t>
            </a:r>
            <a:r>
              <a:rPr sz="3050" spc="3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appear</a:t>
            </a:r>
            <a:r>
              <a:rPr sz="3150" i="1" spc="5" dirty="0">
                <a:solidFill>
                  <a:srgbClr val="C00000"/>
                </a:solidFill>
                <a:latin typeface="RobotoRegular"/>
                <a:cs typeface="RobotoRegular"/>
              </a:rPr>
              <a:t>cola</a:t>
            </a:r>
            <a:r>
              <a:rPr sz="3150" i="1" spc="-30" dirty="0">
                <a:solidFill>
                  <a:srgbClr val="C00000"/>
                </a:solidFill>
                <a:latin typeface="RobotoRegular"/>
                <a:cs typeface="RobotoRegular"/>
              </a:rPr>
              <a:t> colored	</a:t>
            </a:r>
            <a:r>
              <a:rPr sz="3050" spc="5" dirty="0">
                <a:latin typeface="RobotoRegular"/>
                <a:cs typeface="RobotoRegular"/>
              </a:rPr>
              <a:t>due to </a:t>
            </a:r>
            <a:r>
              <a:rPr sz="3050" spc="-5" dirty="0">
                <a:latin typeface="RobotoRegular"/>
                <a:cs typeface="RobotoRegular"/>
              </a:rPr>
              <a:t>RBCs</a:t>
            </a:r>
            <a:r>
              <a:rPr sz="3050" spc="-2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casts</a:t>
            </a:r>
            <a:endParaRPr sz="3050">
              <a:latin typeface="RobotoRegular"/>
              <a:cs typeface="RobotoRegular"/>
            </a:endParaRPr>
          </a:p>
          <a:p>
            <a:pPr marL="68580" marR="238125" indent="-56515">
              <a:lnSpc>
                <a:spcPts val="3310"/>
              </a:lnSpc>
              <a:spcBef>
                <a:spcPts val="1130"/>
              </a:spcBef>
              <a:tabLst>
                <a:tab pos="2076450" algn="l"/>
              </a:tabLst>
            </a:pPr>
            <a:r>
              <a:rPr sz="3050" spc="-50" dirty="0">
                <a:latin typeface="Wingdings"/>
                <a:cs typeface="Wingdings"/>
              </a:rPr>
              <a:t></a:t>
            </a:r>
            <a:r>
              <a:rPr sz="3150" i="1" spc="-50" dirty="0">
                <a:latin typeface="RobotoRegular"/>
                <a:cs typeface="RobotoRegular"/>
              </a:rPr>
              <a:t>Increased	</a:t>
            </a:r>
            <a:r>
              <a:rPr sz="3150" i="1" spc="-35" dirty="0">
                <a:latin typeface="RobotoRegular"/>
                <a:cs typeface="RobotoRegular"/>
              </a:rPr>
              <a:t>antibody titers </a:t>
            </a:r>
            <a:r>
              <a:rPr sz="3150" i="1" spc="-40" dirty="0">
                <a:latin typeface="RobotoRegular"/>
                <a:cs typeface="RobotoRegular"/>
              </a:rPr>
              <a:t>to </a:t>
            </a:r>
            <a:r>
              <a:rPr sz="3150" i="1" spc="-45" dirty="0">
                <a:latin typeface="RobotoRegular"/>
                <a:cs typeface="RobotoRegular"/>
              </a:rPr>
              <a:t>other antigens, </a:t>
            </a:r>
            <a:r>
              <a:rPr sz="3150" i="1" spc="-55" dirty="0">
                <a:latin typeface="RobotoRegular"/>
                <a:cs typeface="RobotoRegular"/>
              </a:rPr>
              <a:t>such  </a:t>
            </a:r>
            <a:r>
              <a:rPr sz="3150" i="1" spc="-50" dirty="0">
                <a:latin typeface="RobotoRegular"/>
                <a:cs typeface="RobotoRegular"/>
              </a:rPr>
              <a:t>as </a:t>
            </a:r>
            <a:r>
              <a:rPr sz="3150" i="1" spc="-45" dirty="0">
                <a:latin typeface="RobotoRegular"/>
                <a:cs typeface="RobotoRegular"/>
              </a:rPr>
              <a:t>antistreptolysin</a:t>
            </a:r>
            <a:r>
              <a:rPr sz="3150" i="1" spc="-75" dirty="0">
                <a:latin typeface="RobotoRegular"/>
                <a:cs typeface="RobotoRegular"/>
              </a:rPr>
              <a:t> </a:t>
            </a:r>
            <a:r>
              <a:rPr sz="3150" i="1" spc="-45" dirty="0">
                <a:latin typeface="RobotoRegular"/>
                <a:cs typeface="RobotoRegular"/>
              </a:rPr>
              <a:t>O</a:t>
            </a:r>
            <a:endParaRPr sz="31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52" y="452165"/>
            <a:ext cx="445770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Diagnostic</a:t>
            </a:r>
            <a:r>
              <a:rPr spc="-35" dirty="0"/>
              <a:t> </a:t>
            </a:r>
            <a:r>
              <a:rPr spc="-20" dirty="0"/>
              <a:t>tests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052" y="1496355"/>
            <a:ext cx="4185285" cy="567626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64160" marR="276225" indent="-252095">
              <a:lnSpc>
                <a:spcPts val="2750"/>
              </a:lnSpc>
              <a:spcBef>
                <a:spcPts val="545"/>
              </a:spcBef>
              <a:buFont typeface="Wingdings"/>
              <a:buChar char=""/>
              <a:tabLst>
                <a:tab pos="264795" algn="l"/>
              </a:tabLst>
            </a:pPr>
            <a:r>
              <a:rPr sz="2650" spc="-5" dirty="0">
                <a:latin typeface="RobotoRegular"/>
                <a:cs typeface="RobotoRegular"/>
              </a:rPr>
              <a:t>Comprehensive </a:t>
            </a:r>
            <a:r>
              <a:rPr sz="2650" spc="-20" dirty="0">
                <a:latin typeface="RobotoRegular"/>
                <a:cs typeface="RobotoRegular"/>
              </a:rPr>
              <a:t>physical  </a:t>
            </a:r>
            <a:r>
              <a:rPr sz="2650" dirty="0">
                <a:latin typeface="RobotoRegular"/>
                <a:cs typeface="RobotoRegular"/>
              </a:rPr>
              <a:t>examination</a:t>
            </a:r>
            <a:endParaRPr sz="2650">
              <a:latin typeface="RobotoRegular"/>
              <a:cs typeface="RobotoRegular"/>
            </a:endParaRPr>
          </a:p>
          <a:p>
            <a:pPr marL="264160" indent="-252095">
              <a:lnSpc>
                <a:spcPts val="2525"/>
              </a:lnSpc>
              <a:buFont typeface="Wingdings"/>
              <a:buChar char=""/>
              <a:tabLst>
                <a:tab pos="264795" algn="l"/>
              </a:tabLst>
            </a:pPr>
            <a:r>
              <a:rPr sz="2650" spc="-20" dirty="0">
                <a:latin typeface="RobotoRegular"/>
                <a:cs typeface="RobotoRegular"/>
              </a:rPr>
              <a:t>Lab.</a:t>
            </a:r>
            <a:r>
              <a:rPr sz="2650" spc="-40" dirty="0">
                <a:latin typeface="RobotoRegular"/>
                <a:cs typeface="RobotoRegular"/>
              </a:rPr>
              <a:t> </a:t>
            </a:r>
            <a:r>
              <a:rPr sz="2650" spc="5" dirty="0">
                <a:latin typeface="RobotoRegular"/>
                <a:cs typeface="RobotoRegular"/>
              </a:rPr>
              <a:t>Studies</a:t>
            </a:r>
            <a:endParaRPr sz="2650">
              <a:latin typeface="RobotoRegular"/>
              <a:cs typeface="RobotoRegular"/>
            </a:endParaRPr>
          </a:p>
          <a:p>
            <a:pPr marL="783590" lvl="1" indent="-267970">
              <a:lnSpc>
                <a:spcPts val="2755"/>
              </a:lnSpc>
              <a:buSzPct val="96226"/>
              <a:buFont typeface="Wingdings"/>
              <a:buChar char=""/>
              <a:tabLst>
                <a:tab pos="784225" algn="l"/>
              </a:tabLst>
            </a:pPr>
            <a:r>
              <a:rPr sz="2650" spc="-10" dirty="0">
                <a:latin typeface="RobotoRegular"/>
                <a:cs typeface="RobotoRegular"/>
              </a:rPr>
              <a:t>Urinalysis</a:t>
            </a:r>
            <a:endParaRPr sz="2650">
              <a:latin typeface="RobotoRegular"/>
              <a:cs typeface="RobotoRegular"/>
            </a:endParaRPr>
          </a:p>
          <a:p>
            <a:pPr marL="815975" indent="-300355">
              <a:lnSpc>
                <a:spcPts val="2755"/>
              </a:lnSpc>
              <a:buSzPct val="96226"/>
              <a:buFont typeface="Wingdings"/>
              <a:buChar char=""/>
              <a:tabLst>
                <a:tab pos="816610" algn="l"/>
              </a:tabLst>
            </a:pPr>
            <a:r>
              <a:rPr sz="2650" spc="-5" dirty="0">
                <a:latin typeface="RobotoRegular"/>
                <a:cs typeface="RobotoRegular"/>
              </a:rPr>
              <a:t>Dark</a:t>
            </a:r>
            <a:r>
              <a:rPr sz="2650" spc="-85" dirty="0">
                <a:latin typeface="RobotoRegular"/>
                <a:cs typeface="RobotoRegular"/>
              </a:rPr>
              <a:t> </a:t>
            </a:r>
            <a:r>
              <a:rPr sz="2650" spc="-10" dirty="0">
                <a:latin typeface="RobotoRegular"/>
                <a:cs typeface="RobotoRegular"/>
              </a:rPr>
              <a:t>urine.</a:t>
            </a:r>
            <a:endParaRPr sz="2650">
              <a:latin typeface="RobotoRegular"/>
              <a:cs typeface="RobotoRegular"/>
            </a:endParaRPr>
          </a:p>
          <a:p>
            <a:pPr marL="767715" marR="588645" indent="-252095">
              <a:lnSpc>
                <a:spcPts val="2750"/>
              </a:lnSpc>
              <a:spcBef>
                <a:spcPts val="235"/>
              </a:spcBef>
              <a:buSzPct val="96226"/>
              <a:buFont typeface="Wingdings"/>
              <a:buChar char=""/>
              <a:tabLst>
                <a:tab pos="816610" algn="l"/>
              </a:tabLst>
            </a:pPr>
            <a:r>
              <a:rPr sz="2650" spc="-10" dirty="0">
                <a:latin typeface="RobotoRegular"/>
                <a:cs typeface="RobotoRegular"/>
              </a:rPr>
              <a:t>Speciﬁc</a:t>
            </a:r>
            <a:r>
              <a:rPr sz="2650" spc="20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gravity</a:t>
            </a:r>
            <a:r>
              <a:rPr sz="2650" spc="-55" dirty="0">
                <a:latin typeface="RobotoRegular"/>
                <a:cs typeface="RobotoRegular"/>
              </a:rPr>
              <a:t> </a:t>
            </a:r>
            <a:r>
              <a:rPr sz="2650" spc="-15" dirty="0">
                <a:latin typeface="RobotoRegular"/>
                <a:cs typeface="RobotoRegular"/>
              </a:rPr>
              <a:t>is&gt; </a:t>
            </a:r>
            <a:r>
              <a:rPr sz="2650" spc="-5" dirty="0">
                <a:latin typeface="RobotoRegular"/>
                <a:cs typeface="RobotoRegular"/>
              </a:rPr>
              <a:t> </a:t>
            </a:r>
            <a:r>
              <a:rPr sz="2650" spc="-45" dirty="0">
                <a:latin typeface="RobotoRegular"/>
                <a:cs typeface="RobotoRegular"/>
              </a:rPr>
              <a:t>1.020</a:t>
            </a:r>
            <a:endParaRPr sz="2650">
              <a:latin typeface="RobotoRegular"/>
              <a:cs typeface="RobotoRegular"/>
            </a:endParaRPr>
          </a:p>
          <a:p>
            <a:pPr marL="815975" indent="-300355">
              <a:lnSpc>
                <a:spcPts val="2525"/>
              </a:lnSpc>
              <a:buSzPct val="96226"/>
              <a:buFont typeface="Wingdings"/>
              <a:buChar char=""/>
              <a:tabLst>
                <a:tab pos="816610" algn="l"/>
              </a:tabLst>
            </a:pPr>
            <a:r>
              <a:rPr sz="2650" spc="-5" dirty="0">
                <a:latin typeface="RobotoRegular"/>
                <a:cs typeface="RobotoRegular"/>
              </a:rPr>
              <a:t>Proteinuria</a:t>
            </a:r>
            <a:endParaRPr sz="2650">
              <a:latin typeface="RobotoRegular"/>
              <a:cs typeface="RobotoRegular"/>
            </a:endParaRPr>
          </a:p>
          <a:p>
            <a:pPr marL="767715" marR="724535" indent="-252095">
              <a:lnSpc>
                <a:spcPts val="2750"/>
              </a:lnSpc>
              <a:spcBef>
                <a:spcPts val="240"/>
              </a:spcBef>
              <a:buSzPct val="96226"/>
              <a:buFont typeface="Wingdings"/>
              <a:buChar char=""/>
              <a:tabLst>
                <a:tab pos="816610" algn="l"/>
              </a:tabLst>
            </a:pPr>
            <a:r>
              <a:rPr sz="2650" spc="10" dirty="0">
                <a:latin typeface="RobotoRegular"/>
                <a:cs typeface="RobotoRegular"/>
              </a:rPr>
              <a:t>RBCs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dirty="0">
                <a:latin typeface="RobotoRegular"/>
                <a:cs typeface="RobotoRegular"/>
              </a:rPr>
              <a:t>red  </a:t>
            </a:r>
            <a:r>
              <a:rPr sz="2650" spc="20" dirty="0">
                <a:latin typeface="RobotoRegular"/>
                <a:cs typeface="RobotoRegular"/>
              </a:rPr>
              <a:t>cell</a:t>
            </a:r>
            <a:r>
              <a:rPr sz="2650" spc="-5" dirty="0">
                <a:latin typeface="RobotoRegular"/>
                <a:cs typeface="RobotoRegular"/>
              </a:rPr>
              <a:t> casts</a:t>
            </a:r>
            <a:endParaRPr sz="2650">
              <a:latin typeface="RobotoRegular"/>
              <a:cs typeface="RobotoRegular"/>
            </a:endParaRPr>
          </a:p>
          <a:p>
            <a:pPr marL="767715" marR="5080" indent="-252095">
              <a:lnSpc>
                <a:spcPts val="2750"/>
              </a:lnSpc>
              <a:spcBef>
                <a:spcPts val="5"/>
              </a:spcBef>
              <a:buSzPct val="96226"/>
              <a:buFont typeface="Wingdings"/>
              <a:buChar char=""/>
              <a:tabLst>
                <a:tab pos="816610" algn="l"/>
              </a:tabLst>
            </a:pPr>
            <a:r>
              <a:rPr sz="2650" spc="-5" dirty="0">
                <a:latin typeface="RobotoRegular"/>
                <a:cs typeface="RobotoRegular"/>
              </a:rPr>
              <a:t>a </a:t>
            </a:r>
            <a:r>
              <a:rPr sz="2650" spc="-20" dirty="0">
                <a:latin typeface="RobotoRegular"/>
                <a:cs typeface="RobotoRegular"/>
              </a:rPr>
              <a:t>24-hour</a:t>
            </a:r>
            <a:r>
              <a:rPr sz="2650" spc="-45" dirty="0">
                <a:latin typeface="RobotoRegular"/>
                <a:cs typeface="RobotoRegular"/>
              </a:rPr>
              <a:t> </a:t>
            </a:r>
            <a:r>
              <a:rPr sz="2650" spc="-15" dirty="0">
                <a:latin typeface="RobotoRegular"/>
                <a:cs typeface="RobotoRegular"/>
              </a:rPr>
              <a:t>urine</a:t>
            </a:r>
            <a:r>
              <a:rPr sz="2650" spc="20" dirty="0">
                <a:latin typeface="RobotoRegular"/>
                <a:cs typeface="RobotoRegular"/>
              </a:rPr>
              <a:t> </a:t>
            </a:r>
            <a:r>
              <a:rPr sz="2650" dirty="0">
                <a:latin typeface="RobotoRegular"/>
                <a:cs typeface="RobotoRegular"/>
              </a:rPr>
              <a:t>protein </a:t>
            </a:r>
            <a:r>
              <a:rPr sz="2650" spc="-5" dirty="0">
                <a:latin typeface="RobotoRegular"/>
                <a:cs typeface="RobotoRegular"/>
              </a:rPr>
              <a:t> </a:t>
            </a:r>
            <a:r>
              <a:rPr sz="2650" spc="15" dirty="0">
                <a:latin typeface="RobotoRegular"/>
                <a:cs typeface="RobotoRegular"/>
              </a:rPr>
              <a:t>excretion </a:t>
            </a:r>
            <a:r>
              <a:rPr sz="2650" spc="-20" dirty="0">
                <a:latin typeface="RobotoRegular"/>
                <a:cs typeface="RobotoRegular"/>
              </a:rPr>
              <a:t>and  </a:t>
            </a:r>
            <a:r>
              <a:rPr sz="2650" dirty="0">
                <a:latin typeface="RobotoRegular"/>
                <a:cs typeface="RobotoRegular"/>
              </a:rPr>
              <a:t>creatinine </a:t>
            </a:r>
            <a:r>
              <a:rPr sz="2650" spc="5" dirty="0">
                <a:latin typeface="RobotoRegular"/>
                <a:cs typeface="RobotoRegular"/>
              </a:rPr>
              <a:t>clearance  </a:t>
            </a:r>
            <a:r>
              <a:rPr sz="2650" spc="-5" dirty="0">
                <a:latin typeface="RobotoRegular"/>
                <a:cs typeface="RobotoRegular"/>
              </a:rPr>
              <a:t>for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dirty="0">
                <a:latin typeface="RobotoRegular"/>
                <a:cs typeface="RobotoRegular"/>
              </a:rPr>
              <a:t>degree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10" dirty="0">
                <a:latin typeface="RobotoRegular"/>
                <a:cs typeface="RobotoRegular"/>
              </a:rPr>
              <a:t>renal  </a:t>
            </a:r>
            <a:r>
              <a:rPr sz="2650" spc="-5" dirty="0">
                <a:latin typeface="RobotoRegular"/>
                <a:cs typeface="RobotoRegular"/>
              </a:rPr>
              <a:t>dysfunction </a:t>
            </a:r>
            <a:r>
              <a:rPr sz="2650" spc="-20" dirty="0">
                <a:latin typeface="RobotoRegular"/>
                <a:cs typeface="RobotoRegular"/>
              </a:rPr>
              <a:t>and  </a:t>
            </a:r>
            <a:r>
              <a:rPr sz="2650" spc="-10" dirty="0">
                <a:latin typeface="RobotoRegular"/>
                <a:cs typeface="RobotoRegular"/>
              </a:rPr>
              <a:t>proteinuria.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4110" y="1549530"/>
            <a:ext cx="4612005" cy="5533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6070" indent="-294005">
              <a:lnSpc>
                <a:spcPts val="3170"/>
              </a:lnSpc>
              <a:spcBef>
                <a:spcPts val="95"/>
              </a:spcBef>
              <a:buFont typeface="Wingdings"/>
              <a:buChar char=""/>
              <a:tabLst>
                <a:tab pos="306070" algn="l"/>
                <a:tab pos="306705" algn="l"/>
              </a:tabLst>
            </a:pPr>
            <a:r>
              <a:rPr sz="2650" spc="-20" dirty="0">
                <a:latin typeface="RobotoRegular"/>
                <a:cs typeface="RobotoRegular"/>
              </a:rPr>
              <a:t>Lab.</a:t>
            </a:r>
            <a:r>
              <a:rPr sz="2650" spc="-40" dirty="0">
                <a:latin typeface="RobotoRegular"/>
                <a:cs typeface="RobotoRegular"/>
              </a:rPr>
              <a:t> </a:t>
            </a:r>
            <a:r>
              <a:rPr sz="2650" spc="5" dirty="0">
                <a:latin typeface="RobotoRegular"/>
                <a:cs typeface="RobotoRegular"/>
              </a:rPr>
              <a:t>Studies</a:t>
            </a:r>
            <a:endParaRPr sz="2650">
              <a:latin typeface="RobotoRegular"/>
              <a:cs typeface="RobotoRegular"/>
            </a:endParaRPr>
          </a:p>
          <a:p>
            <a:pPr marL="614045" marR="5080" lvl="1" indent="-252095">
              <a:lnSpc>
                <a:spcPts val="2750"/>
              </a:lnSpc>
              <a:spcBef>
                <a:spcPts val="440"/>
              </a:spcBef>
              <a:buSzPct val="96226"/>
              <a:buFont typeface="Wingdings"/>
              <a:buChar char=""/>
              <a:tabLst>
                <a:tab pos="630555" algn="l"/>
              </a:tabLst>
            </a:pPr>
            <a:r>
              <a:rPr sz="2650" spc="-5" dirty="0">
                <a:latin typeface="Noto Sans Symbols"/>
                <a:cs typeface="Noto Sans Symbols"/>
              </a:rPr>
              <a:t>↑</a:t>
            </a:r>
            <a:r>
              <a:rPr sz="2650" spc="-5" dirty="0">
                <a:latin typeface="RobotoRegular"/>
                <a:cs typeface="RobotoRegular"/>
              </a:rPr>
              <a:t>Antistreptolysin O </a:t>
            </a:r>
            <a:r>
              <a:rPr sz="2650" dirty="0">
                <a:latin typeface="RobotoRegular"/>
                <a:cs typeface="RobotoRegular"/>
              </a:rPr>
              <a:t>(ASO)  </a:t>
            </a:r>
            <a:r>
              <a:rPr sz="2650" spc="10" dirty="0">
                <a:latin typeface="RobotoRegular"/>
                <a:cs typeface="RobotoRegular"/>
              </a:rPr>
              <a:t>titer </a:t>
            </a:r>
            <a:r>
              <a:rPr sz="2650" spc="5" dirty="0">
                <a:latin typeface="RobotoRegular"/>
                <a:cs typeface="RobotoRegular"/>
              </a:rPr>
              <a:t>in </a:t>
            </a:r>
            <a:r>
              <a:rPr sz="2650" spc="-15" dirty="0">
                <a:latin typeface="RobotoRegular"/>
                <a:cs typeface="RobotoRegular"/>
              </a:rPr>
              <a:t>60-80%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10" dirty="0">
                <a:latin typeface="RobotoRegular"/>
                <a:cs typeface="RobotoRegular"/>
              </a:rPr>
              <a:t>patients.  </a:t>
            </a:r>
            <a:r>
              <a:rPr sz="2650" dirty="0">
                <a:latin typeface="RobotoRegular"/>
                <a:cs typeface="RobotoRegular"/>
              </a:rPr>
              <a:t>Increase </a:t>
            </a:r>
            <a:r>
              <a:rPr sz="2650" spc="-20" dirty="0">
                <a:latin typeface="RobotoRegular"/>
                <a:cs typeface="RobotoRegular"/>
              </a:rPr>
              <a:t>begins </a:t>
            </a:r>
            <a:r>
              <a:rPr sz="2650" spc="5" dirty="0">
                <a:latin typeface="RobotoRegular"/>
                <a:cs typeface="RobotoRegular"/>
              </a:rPr>
              <a:t>in </a:t>
            </a:r>
            <a:r>
              <a:rPr sz="2650" spc="-10" dirty="0">
                <a:latin typeface="RobotoRegular"/>
                <a:cs typeface="RobotoRegular"/>
              </a:rPr>
              <a:t>1-3  </a:t>
            </a:r>
            <a:r>
              <a:rPr sz="2650" spc="-5" dirty="0">
                <a:latin typeface="RobotoRegular"/>
                <a:cs typeface="RobotoRegular"/>
              </a:rPr>
              <a:t>weeks, </a:t>
            </a:r>
            <a:r>
              <a:rPr sz="2650" spc="-15" dirty="0">
                <a:latin typeface="RobotoRegular"/>
                <a:cs typeface="RobotoRegular"/>
              </a:rPr>
              <a:t>peaks </a:t>
            </a:r>
            <a:r>
              <a:rPr sz="2650" spc="5" dirty="0">
                <a:latin typeface="RobotoRegular"/>
                <a:cs typeface="RobotoRegular"/>
              </a:rPr>
              <a:t>in </a:t>
            </a:r>
            <a:r>
              <a:rPr sz="2650" spc="-10" dirty="0">
                <a:latin typeface="RobotoRegular"/>
                <a:cs typeface="RobotoRegular"/>
              </a:rPr>
              <a:t>3-5</a:t>
            </a:r>
            <a:r>
              <a:rPr sz="2650" spc="-125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weeks, 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spc="-10" dirty="0">
                <a:latin typeface="RobotoRegular"/>
                <a:cs typeface="RobotoRegular"/>
              </a:rPr>
              <a:t>returns </a:t>
            </a:r>
            <a:r>
              <a:rPr sz="2650" spc="5" dirty="0">
                <a:latin typeface="RobotoRegular"/>
                <a:cs typeface="RobotoRegular"/>
              </a:rPr>
              <a:t>to </a:t>
            </a:r>
            <a:r>
              <a:rPr sz="2650" spc="-10" dirty="0">
                <a:latin typeface="RobotoRegular"/>
                <a:cs typeface="RobotoRegular"/>
              </a:rPr>
              <a:t>normal </a:t>
            </a:r>
            <a:r>
              <a:rPr sz="2650" spc="5" dirty="0">
                <a:latin typeface="RobotoRegular"/>
                <a:cs typeface="RobotoRegular"/>
              </a:rPr>
              <a:t>in </a:t>
            </a:r>
            <a:r>
              <a:rPr sz="2650" spc="-5" dirty="0">
                <a:latin typeface="RobotoRegular"/>
                <a:cs typeface="RobotoRegular"/>
              </a:rPr>
              <a:t>6  </a:t>
            </a:r>
            <a:r>
              <a:rPr sz="2650" spc="-15" dirty="0">
                <a:latin typeface="RobotoRegular"/>
                <a:cs typeface="RobotoRegular"/>
              </a:rPr>
              <a:t>months.</a:t>
            </a:r>
            <a:endParaRPr sz="2650">
              <a:latin typeface="RobotoRegular"/>
              <a:cs typeface="RobotoRegular"/>
            </a:endParaRPr>
          </a:p>
          <a:p>
            <a:pPr marL="614045" marR="249554" lvl="1" indent="-252095">
              <a:lnSpc>
                <a:spcPts val="2750"/>
              </a:lnSpc>
              <a:spcBef>
                <a:spcPts val="434"/>
              </a:spcBef>
              <a:buSzPct val="96226"/>
              <a:buFont typeface="Wingdings"/>
              <a:buChar char=""/>
              <a:tabLst>
                <a:tab pos="630555" algn="l"/>
              </a:tabLst>
            </a:pPr>
            <a:r>
              <a:rPr sz="2650" spc="-5" dirty="0">
                <a:latin typeface="Noto Sans Symbols"/>
                <a:cs typeface="Noto Sans Symbols"/>
              </a:rPr>
              <a:t>↑</a:t>
            </a:r>
            <a:r>
              <a:rPr sz="2650" spc="-5" dirty="0">
                <a:latin typeface="RobotoRegular"/>
                <a:cs typeface="RobotoRegular"/>
              </a:rPr>
              <a:t>Erythrocyte  </a:t>
            </a:r>
            <a:r>
              <a:rPr sz="2650" spc="5" dirty="0">
                <a:latin typeface="RobotoRegular"/>
                <a:cs typeface="RobotoRegular"/>
              </a:rPr>
              <a:t>sedimentation </a:t>
            </a:r>
            <a:r>
              <a:rPr sz="2650" spc="-5" dirty="0">
                <a:latin typeface="RobotoRegular"/>
                <a:cs typeface="RobotoRegular"/>
              </a:rPr>
              <a:t>rate</a:t>
            </a:r>
            <a:r>
              <a:rPr sz="2650" spc="-70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(ESR)</a:t>
            </a:r>
            <a:endParaRPr sz="2650">
              <a:latin typeface="RobotoRegular"/>
              <a:cs typeface="RobotoRegular"/>
            </a:endParaRPr>
          </a:p>
          <a:p>
            <a:pPr marL="614045" marR="60960" lvl="1" indent="-252095">
              <a:lnSpc>
                <a:spcPts val="2750"/>
              </a:lnSpc>
              <a:spcBef>
                <a:spcPts val="415"/>
              </a:spcBef>
              <a:buSzPct val="96226"/>
              <a:buFont typeface="Wingdings"/>
              <a:buChar char=""/>
              <a:tabLst>
                <a:tab pos="630555" algn="l"/>
              </a:tabLst>
            </a:pPr>
            <a:r>
              <a:rPr sz="2650" dirty="0">
                <a:latin typeface="RobotoRegular"/>
                <a:cs typeface="RobotoRegular"/>
              </a:rPr>
              <a:t>Urine </a:t>
            </a:r>
            <a:r>
              <a:rPr sz="2650" spc="10" dirty="0">
                <a:latin typeface="RobotoRegular"/>
                <a:cs typeface="RobotoRegular"/>
              </a:rPr>
              <a:t>or </a:t>
            </a:r>
            <a:r>
              <a:rPr sz="2650" spc="-20" dirty="0">
                <a:latin typeface="RobotoRegular"/>
                <a:cs typeface="RobotoRegular"/>
              </a:rPr>
              <a:t>plasma </a:t>
            </a:r>
            <a:r>
              <a:rPr sz="2650" dirty="0">
                <a:latin typeface="RobotoRegular"/>
                <a:cs typeface="RobotoRegular"/>
              </a:rPr>
              <a:t>creatinine  </a:t>
            </a:r>
            <a:r>
              <a:rPr sz="2650" spc="20" dirty="0">
                <a:latin typeface="RobotoRegular"/>
                <a:cs typeface="RobotoRegular"/>
              </a:rPr>
              <a:t>level</a:t>
            </a:r>
            <a:endParaRPr sz="2650">
              <a:latin typeface="RobotoRegular"/>
              <a:cs typeface="RobotoRegular"/>
            </a:endParaRPr>
          </a:p>
          <a:p>
            <a:pPr marL="614045" marR="25400" lvl="1" indent="-252095">
              <a:lnSpc>
                <a:spcPts val="2750"/>
              </a:lnSpc>
              <a:spcBef>
                <a:spcPts val="420"/>
              </a:spcBef>
              <a:buSzPct val="96226"/>
              <a:buFont typeface="Wingdings"/>
              <a:buChar char=""/>
              <a:tabLst>
                <a:tab pos="630555" algn="l"/>
              </a:tabLst>
            </a:pPr>
            <a:r>
              <a:rPr sz="2650" dirty="0">
                <a:latin typeface="RobotoRegular"/>
                <a:cs typeface="RobotoRegular"/>
              </a:rPr>
              <a:t>Cultures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5" dirty="0">
                <a:latin typeface="RobotoRegular"/>
                <a:cs typeface="RobotoRegular"/>
              </a:rPr>
              <a:t>throat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spc="-15" dirty="0">
                <a:latin typeface="RobotoRegular"/>
                <a:cs typeface="RobotoRegular"/>
              </a:rPr>
              <a:t>skin  </a:t>
            </a:r>
            <a:r>
              <a:rPr sz="2650" dirty="0">
                <a:latin typeface="RobotoRegular"/>
                <a:cs typeface="RobotoRegular"/>
              </a:rPr>
              <a:t>lesions </a:t>
            </a:r>
            <a:r>
              <a:rPr sz="2650" spc="5" dirty="0">
                <a:latin typeface="RobotoRegular"/>
                <a:cs typeface="RobotoRegular"/>
              </a:rPr>
              <a:t>to </a:t>
            </a:r>
            <a:r>
              <a:rPr sz="2650" spc="-10" dirty="0">
                <a:latin typeface="RobotoRegular"/>
                <a:cs typeface="RobotoRegular"/>
              </a:rPr>
              <a:t>rule </a:t>
            </a:r>
            <a:r>
              <a:rPr sz="2650" spc="-5" dirty="0">
                <a:latin typeface="RobotoRegular"/>
                <a:cs typeface="RobotoRegular"/>
              </a:rPr>
              <a:t>out  </a:t>
            </a:r>
            <a:r>
              <a:rPr sz="2650" spc="5" dirty="0">
                <a:latin typeface="RobotoRegular"/>
                <a:cs typeface="RobotoRegular"/>
              </a:rPr>
              <a:t>Streptococcus </a:t>
            </a:r>
            <a:r>
              <a:rPr sz="2650" dirty="0">
                <a:latin typeface="RobotoRegular"/>
                <a:cs typeface="RobotoRegular"/>
              </a:rPr>
              <a:t>species  </a:t>
            </a:r>
            <a:r>
              <a:rPr sz="2650" spc="-10" dirty="0">
                <a:latin typeface="RobotoRegular"/>
                <a:cs typeface="RobotoRegular"/>
              </a:rPr>
              <a:t>may </a:t>
            </a:r>
            <a:r>
              <a:rPr sz="2650" spc="-30" dirty="0">
                <a:latin typeface="RobotoRegular"/>
                <a:cs typeface="RobotoRegular"/>
              </a:rPr>
              <a:t>be</a:t>
            </a:r>
            <a:r>
              <a:rPr sz="2650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obtained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052" y="764219"/>
            <a:ext cx="8848090" cy="435800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201930" marR="508634" indent="-201930">
              <a:lnSpc>
                <a:spcPct val="82200"/>
              </a:lnSpc>
              <a:spcBef>
                <a:spcPts val="1135"/>
              </a:spcBef>
              <a:buSzPct val="62886"/>
              <a:buChar char="•"/>
              <a:tabLst>
                <a:tab pos="201930" algn="l"/>
              </a:tabLst>
            </a:pPr>
            <a:r>
              <a:rPr sz="7275" spc="-284" baseline="5727" dirty="0">
                <a:latin typeface="RobotoRegular"/>
                <a:cs typeface="RobotoRegular"/>
              </a:rPr>
              <a:t>.</a:t>
            </a:r>
            <a:r>
              <a:rPr sz="3050" spc="-19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distal tubules </a:t>
            </a:r>
            <a:r>
              <a:rPr sz="3050" spc="25" dirty="0">
                <a:latin typeface="RobotoRegular"/>
                <a:cs typeface="RobotoRegular"/>
              </a:rPr>
              <a:t>join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0" dirty="0">
                <a:latin typeface="RobotoRegular"/>
                <a:cs typeface="RobotoRegular"/>
              </a:rPr>
              <a:t>form </a:t>
            </a:r>
            <a:r>
              <a:rPr sz="3050" spc="20" dirty="0">
                <a:latin typeface="RobotoRegular"/>
                <a:cs typeface="RobotoRegular"/>
              </a:rPr>
              <a:t>collecting </a:t>
            </a:r>
            <a:r>
              <a:rPr sz="3050" spc="15" dirty="0">
                <a:latin typeface="RobotoRegular"/>
                <a:cs typeface="RobotoRegular"/>
              </a:rPr>
              <a:t>ducts  approx. </a:t>
            </a:r>
            <a:r>
              <a:rPr sz="3050" spc="50" dirty="0">
                <a:latin typeface="RobotoRegular"/>
                <a:cs typeface="RobotoRegular"/>
              </a:rPr>
              <a:t>20mm</a:t>
            </a:r>
            <a:r>
              <a:rPr sz="3050" spc="15" dirty="0">
                <a:latin typeface="RobotoRegular"/>
                <a:cs typeface="RobotoRegular"/>
              </a:rPr>
              <a:t> long.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145"/>
              </a:spcBef>
              <a:buFont typeface="RobotoRegular"/>
              <a:buChar char="•"/>
              <a:tabLst>
                <a:tab pos="361950" algn="l"/>
                <a:tab pos="362585" algn="l"/>
              </a:tabLst>
            </a:pPr>
            <a:r>
              <a:rPr dirty="0"/>
              <a:t>	</a:t>
            </a:r>
            <a:r>
              <a:rPr sz="3050" spc="10" dirty="0">
                <a:latin typeface="RobotoRegular"/>
                <a:cs typeface="RobotoRegular"/>
              </a:rPr>
              <a:t>The </a:t>
            </a:r>
            <a:r>
              <a:rPr sz="3050" spc="15" dirty="0">
                <a:latin typeface="RobotoRegular"/>
                <a:cs typeface="RobotoRegular"/>
              </a:rPr>
              <a:t>ducts connect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10" dirty="0">
                <a:latin typeface="RobotoRegular"/>
                <a:cs typeface="RobotoRegular"/>
              </a:rPr>
              <a:t>the renal </a:t>
            </a:r>
            <a:r>
              <a:rPr sz="3050" spc="15" dirty="0">
                <a:latin typeface="RobotoRegular"/>
                <a:cs typeface="RobotoRegular"/>
              </a:rPr>
              <a:t>pyramids(8-18  </a:t>
            </a:r>
            <a:r>
              <a:rPr sz="3050" dirty="0">
                <a:latin typeface="RobotoRegular"/>
                <a:cs typeface="RobotoRegular"/>
              </a:rPr>
              <a:t>pyramids),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pyramids </a:t>
            </a:r>
            <a:r>
              <a:rPr sz="3050" spc="-15" dirty="0">
                <a:latin typeface="RobotoRegular"/>
                <a:cs typeface="RobotoRegular"/>
              </a:rPr>
              <a:t>drain </a:t>
            </a:r>
            <a:r>
              <a:rPr sz="3050" dirty="0">
                <a:latin typeface="RobotoRegular"/>
                <a:cs typeface="RobotoRegular"/>
              </a:rPr>
              <a:t>into </a:t>
            </a:r>
            <a:r>
              <a:rPr sz="3050" spc="20" dirty="0">
                <a:latin typeface="RobotoRegular"/>
                <a:cs typeface="RobotoRegular"/>
              </a:rPr>
              <a:t>minor  </a:t>
            </a:r>
            <a:r>
              <a:rPr sz="3050" spc="25" dirty="0">
                <a:latin typeface="RobotoRegular"/>
                <a:cs typeface="RobotoRegular"/>
              </a:rPr>
              <a:t>calyces(4-13) </a:t>
            </a:r>
            <a:r>
              <a:rPr sz="3050" spc="15" dirty="0">
                <a:latin typeface="RobotoRegular"/>
                <a:cs typeface="RobotoRegular"/>
              </a:rPr>
              <a:t>which </a:t>
            </a:r>
            <a:r>
              <a:rPr sz="3050" spc="-15" dirty="0">
                <a:latin typeface="RobotoRegular"/>
                <a:cs typeface="RobotoRegular"/>
              </a:rPr>
              <a:t>drain </a:t>
            </a:r>
            <a:r>
              <a:rPr sz="3050" spc="20" dirty="0">
                <a:latin typeface="RobotoRegular"/>
                <a:cs typeface="RobotoRegular"/>
              </a:rPr>
              <a:t>into(2-3) </a:t>
            </a:r>
            <a:r>
              <a:rPr sz="3050" spc="25" dirty="0">
                <a:latin typeface="RobotoRegular"/>
                <a:cs typeface="RobotoRegular"/>
              </a:rPr>
              <a:t>major </a:t>
            </a:r>
            <a:r>
              <a:rPr sz="3050" spc="20" dirty="0">
                <a:latin typeface="RobotoRegular"/>
                <a:cs typeface="RobotoRegular"/>
              </a:rPr>
              <a:t>calyces  </a:t>
            </a:r>
            <a:r>
              <a:rPr sz="3050" spc="-10" dirty="0">
                <a:latin typeface="RobotoRegular"/>
                <a:cs typeface="RobotoRegular"/>
              </a:rPr>
              <a:t>that </a:t>
            </a:r>
            <a:r>
              <a:rPr sz="3050" spc="30" dirty="0">
                <a:latin typeface="RobotoRegular"/>
                <a:cs typeface="RobotoRegular"/>
              </a:rPr>
              <a:t>open </a:t>
            </a:r>
            <a:r>
              <a:rPr sz="3050" dirty="0">
                <a:latin typeface="RobotoRegular"/>
                <a:cs typeface="RobotoRegular"/>
              </a:rPr>
              <a:t>into </a:t>
            </a:r>
            <a:r>
              <a:rPr sz="3050" spc="-10" dirty="0">
                <a:latin typeface="RobotoRegular"/>
                <a:cs typeface="RobotoRegular"/>
              </a:rPr>
              <a:t>the renal</a:t>
            </a:r>
            <a:r>
              <a:rPr sz="3050" spc="20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pelvis.</a:t>
            </a:r>
            <a:endParaRPr sz="3050">
              <a:latin typeface="RobotoRegular"/>
              <a:cs typeface="RobotoRegular"/>
            </a:endParaRPr>
          </a:p>
          <a:p>
            <a:pPr marL="264160" marR="522605" indent="-252095">
              <a:lnSpc>
                <a:spcPts val="3310"/>
              </a:lnSpc>
              <a:spcBef>
                <a:spcPts val="1085"/>
              </a:spcBef>
              <a:buChar char="•"/>
              <a:tabLst>
                <a:tab pos="264795" algn="l"/>
              </a:tabLst>
            </a:pPr>
            <a:r>
              <a:rPr sz="3050" spc="20" dirty="0">
                <a:latin typeface="RobotoRegular"/>
                <a:cs typeface="RobotoRegular"/>
              </a:rPr>
              <a:t>Each </a:t>
            </a:r>
            <a:r>
              <a:rPr sz="3050" spc="-10" dirty="0">
                <a:latin typeface="RobotoRegular"/>
                <a:cs typeface="RobotoRegular"/>
              </a:rPr>
              <a:t>renal </a:t>
            </a:r>
            <a:r>
              <a:rPr sz="3050" spc="35" dirty="0">
                <a:latin typeface="RobotoRegular"/>
                <a:cs typeface="RobotoRegular"/>
              </a:rPr>
              <a:t>pelvis gives </a:t>
            </a:r>
            <a:r>
              <a:rPr sz="3050" spc="-10" dirty="0">
                <a:latin typeface="RobotoRegular"/>
                <a:cs typeface="RobotoRegular"/>
              </a:rPr>
              <a:t>rise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5" dirty="0">
                <a:latin typeface="RobotoRegular"/>
                <a:cs typeface="RobotoRegular"/>
              </a:rPr>
              <a:t>a </a:t>
            </a:r>
            <a:r>
              <a:rPr sz="3050" dirty="0">
                <a:latin typeface="RobotoRegular"/>
                <a:cs typeface="RobotoRegular"/>
              </a:rPr>
              <a:t>ureter </a:t>
            </a:r>
            <a:r>
              <a:rPr sz="3050" spc="15" dirty="0">
                <a:latin typeface="RobotoRegular"/>
                <a:cs typeface="RobotoRegular"/>
              </a:rPr>
              <a:t>which</a:t>
            </a:r>
            <a:r>
              <a:rPr sz="3050" spc="-19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is  </a:t>
            </a:r>
            <a:r>
              <a:rPr sz="3050" spc="10" dirty="0">
                <a:latin typeface="RobotoRegular"/>
                <a:cs typeface="RobotoRegular"/>
              </a:rPr>
              <a:t>approx </a:t>
            </a:r>
            <a:r>
              <a:rPr sz="3050" spc="30" dirty="0">
                <a:latin typeface="RobotoRegular"/>
                <a:cs typeface="RobotoRegular"/>
              </a:rPr>
              <a:t>25 </a:t>
            </a:r>
            <a:r>
              <a:rPr sz="3050" spc="45" dirty="0">
                <a:latin typeface="RobotoRegular"/>
                <a:cs typeface="RobotoRegular"/>
              </a:rPr>
              <a:t>cm. </a:t>
            </a:r>
            <a:r>
              <a:rPr sz="3050" spc="20" dirty="0">
                <a:latin typeface="RobotoRegular"/>
                <a:cs typeface="RobotoRegular"/>
              </a:rPr>
              <a:t>it </a:t>
            </a:r>
            <a:r>
              <a:rPr sz="3050" spc="10" dirty="0">
                <a:latin typeface="RobotoRegular"/>
                <a:cs typeface="RobotoRegular"/>
              </a:rPr>
              <a:t>connects </a:t>
            </a:r>
            <a:r>
              <a:rPr sz="3050" spc="20" dirty="0">
                <a:latin typeface="RobotoRegular"/>
                <a:cs typeface="RobotoRegular"/>
              </a:rPr>
              <a:t>each </a:t>
            </a:r>
            <a:r>
              <a:rPr sz="3050" spc="10" dirty="0">
                <a:latin typeface="RobotoRegular"/>
                <a:cs typeface="RobotoRegular"/>
              </a:rPr>
              <a:t>kidney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10" dirty="0">
                <a:latin typeface="RobotoRegular"/>
                <a:cs typeface="RobotoRegular"/>
              </a:rPr>
              <a:t>the  </a:t>
            </a:r>
            <a:r>
              <a:rPr sz="3050" spc="-20" dirty="0">
                <a:latin typeface="RobotoRegular"/>
                <a:cs typeface="RobotoRegular"/>
              </a:rPr>
              <a:t>urinary </a:t>
            </a:r>
            <a:r>
              <a:rPr sz="3050" spc="15" dirty="0">
                <a:latin typeface="RobotoRegular"/>
                <a:cs typeface="RobotoRegular"/>
              </a:rPr>
              <a:t>bladder.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652" y="512337"/>
            <a:ext cx="290957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50" spc="-675" dirty="0"/>
              <a:t>Im</a:t>
            </a:r>
            <a:r>
              <a:rPr sz="7275" spc="-1012" baseline="-17182" dirty="0"/>
              <a:t>. </a:t>
            </a:r>
            <a:r>
              <a:rPr sz="3050" spc="10" dirty="0"/>
              <a:t>aging</a:t>
            </a:r>
            <a:r>
              <a:rPr sz="3050" spc="-204" dirty="0"/>
              <a:t> </a:t>
            </a:r>
            <a:r>
              <a:rPr sz="3050" spc="20" dirty="0"/>
              <a:t>Studies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96052" y="1156039"/>
            <a:ext cx="8733155" cy="217487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1099185" indent="-252095">
              <a:lnSpc>
                <a:spcPts val="3310"/>
              </a:lnSpc>
              <a:spcBef>
                <a:spcPts val="535"/>
              </a:spcBef>
              <a:buFont typeface="Wingdings"/>
              <a:buChar char=""/>
              <a:tabLst>
                <a:tab pos="264795" algn="l"/>
                <a:tab pos="1202055" algn="l"/>
              </a:tabLst>
            </a:pPr>
            <a:r>
              <a:rPr sz="3050" spc="30" dirty="0">
                <a:latin typeface="RobotoRegular"/>
                <a:cs typeface="RobotoRegular"/>
              </a:rPr>
              <a:t>KUB	</a:t>
            </a:r>
            <a:r>
              <a:rPr sz="3050" dirty="0">
                <a:latin typeface="RobotoRegular"/>
                <a:cs typeface="RobotoRegular"/>
              </a:rPr>
              <a:t>X-Ray(Kidney,Ureters </a:t>
            </a:r>
            <a:r>
              <a:rPr sz="3050" spc="10" dirty="0">
                <a:latin typeface="RobotoRegular"/>
                <a:cs typeface="RobotoRegular"/>
              </a:rPr>
              <a:t>&amp;bladder) </a:t>
            </a:r>
            <a:r>
              <a:rPr sz="3050" spc="-5" dirty="0">
                <a:latin typeface="RobotoRegular"/>
                <a:cs typeface="RobotoRegular"/>
              </a:rPr>
              <a:t>show  bilateral </a:t>
            </a:r>
            <a:r>
              <a:rPr sz="3050" spc="10" dirty="0">
                <a:latin typeface="RobotoRegular"/>
                <a:cs typeface="RobotoRegular"/>
              </a:rPr>
              <a:t>kidney</a:t>
            </a:r>
            <a:r>
              <a:rPr sz="3050" spc="2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enlargement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070"/>
              </a:lnSpc>
              <a:buFont typeface="Wingdings"/>
              <a:buChar char="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Bedside </a:t>
            </a:r>
            <a:r>
              <a:rPr sz="3050" spc="-10" dirty="0">
                <a:latin typeface="RobotoRegular"/>
                <a:cs typeface="RobotoRegular"/>
              </a:rPr>
              <a:t>renal </a:t>
            </a:r>
            <a:r>
              <a:rPr sz="3050" spc="-20" dirty="0">
                <a:latin typeface="RobotoRegular"/>
                <a:cs typeface="RobotoRegular"/>
              </a:rPr>
              <a:t>ultrasonography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0" dirty="0">
                <a:latin typeface="RobotoRegular"/>
                <a:cs typeface="RobotoRegular"/>
              </a:rPr>
              <a:t>evaluate</a:t>
            </a:r>
            <a:r>
              <a:rPr sz="3050" spc="8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kidney</a:t>
            </a:r>
            <a:endParaRPr sz="3050">
              <a:latin typeface="RobotoRegular"/>
              <a:cs typeface="RobotoRegular"/>
            </a:endParaRPr>
          </a:p>
          <a:p>
            <a:pPr marL="264160">
              <a:lnSpc>
                <a:spcPts val="3304"/>
              </a:lnSpc>
            </a:pPr>
            <a:r>
              <a:rPr sz="3050" spc="10" dirty="0">
                <a:latin typeface="RobotoRegular"/>
                <a:cs typeface="RobotoRegular"/>
              </a:rPr>
              <a:t>size </a:t>
            </a:r>
            <a:r>
              <a:rPr sz="3050" spc="20" dirty="0">
                <a:latin typeface="RobotoRegular"/>
                <a:cs typeface="RobotoRegular"/>
              </a:rPr>
              <a:t>&amp; </a:t>
            </a:r>
            <a:r>
              <a:rPr sz="3050" spc="15" dirty="0">
                <a:latin typeface="RobotoRegular"/>
                <a:cs typeface="RobotoRegular"/>
              </a:rPr>
              <a:t>determine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extent </a:t>
            </a:r>
            <a:r>
              <a:rPr sz="3050" spc="15" dirty="0">
                <a:latin typeface="RobotoRegular"/>
                <a:cs typeface="RobotoRegular"/>
              </a:rPr>
              <a:t>of</a:t>
            </a:r>
            <a:r>
              <a:rPr sz="3050" spc="4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ﬁbrosis.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485"/>
              </a:lnSpc>
              <a:buFont typeface="Wingdings"/>
              <a:buChar char=""/>
              <a:tabLst>
                <a:tab pos="264795" algn="l"/>
              </a:tabLst>
            </a:pPr>
            <a:r>
              <a:rPr sz="3050" spc="20" dirty="0">
                <a:latin typeface="RobotoRegular"/>
                <a:cs typeface="RobotoRegular"/>
              </a:rPr>
              <a:t>A </a:t>
            </a:r>
            <a:r>
              <a:rPr sz="3050" spc="-10" dirty="0">
                <a:latin typeface="RobotoRegular"/>
                <a:cs typeface="RobotoRegular"/>
              </a:rPr>
              <a:t>renal </a:t>
            </a:r>
            <a:r>
              <a:rPr sz="3050" spc="20" dirty="0">
                <a:latin typeface="RobotoRegular"/>
                <a:cs typeface="RobotoRegular"/>
              </a:rPr>
              <a:t>biopsy </a:t>
            </a:r>
            <a:r>
              <a:rPr sz="3050" spc="-15" dirty="0">
                <a:latin typeface="RobotoRegular"/>
                <a:cs typeface="RobotoRegular"/>
              </a:rPr>
              <a:t>–renal </a:t>
            </a:r>
            <a:r>
              <a:rPr sz="3050" spc="-10" dirty="0">
                <a:latin typeface="RobotoRegular"/>
                <a:cs typeface="RobotoRegular"/>
              </a:rPr>
              <a:t>tissue</a:t>
            </a:r>
            <a:r>
              <a:rPr sz="3050" spc="50" dirty="0">
                <a:latin typeface="RobotoRegular"/>
                <a:cs typeface="RobotoRegular"/>
              </a:rPr>
              <a:t> </a:t>
            </a:r>
            <a:r>
              <a:rPr sz="3050" spc="-15" dirty="0">
                <a:latin typeface="RobotoRegular"/>
                <a:cs typeface="RobotoRegular"/>
              </a:rPr>
              <a:t>status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5" y="703175"/>
            <a:ext cx="365569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4965" y="1992151"/>
            <a:ext cx="7663180" cy="2406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460"/>
              </a:lnSpc>
              <a:spcBef>
                <a:spcPts val="135"/>
              </a:spcBef>
            </a:pPr>
            <a:r>
              <a:rPr sz="3050" spc="10" dirty="0">
                <a:latin typeface="RobotoRegular"/>
                <a:cs typeface="RobotoRegular"/>
              </a:rPr>
              <a:t>Goals</a:t>
            </a:r>
            <a:r>
              <a:rPr sz="3050" spc="-4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:</a:t>
            </a:r>
            <a:endParaRPr sz="3050">
              <a:latin typeface="RobotoRegular"/>
              <a:cs typeface="RobotoRegular"/>
            </a:endParaRPr>
          </a:p>
          <a:p>
            <a:pPr marL="872490" indent="-356870">
              <a:lnSpc>
                <a:spcPts val="3775"/>
              </a:lnSpc>
              <a:buSzPct val="97142"/>
              <a:buFont typeface="Wingdings"/>
              <a:buChar char=""/>
              <a:tabLst>
                <a:tab pos="873125" algn="l"/>
              </a:tabLst>
            </a:pPr>
            <a:r>
              <a:rPr sz="3500" spc="20" dirty="0">
                <a:latin typeface="RobotoRegular"/>
                <a:cs typeface="RobotoRegular"/>
              </a:rPr>
              <a:t>Relief </a:t>
            </a:r>
            <a:r>
              <a:rPr sz="3500" spc="-5" dirty="0">
                <a:latin typeface="RobotoRegular"/>
                <a:cs typeface="RobotoRegular"/>
              </a:rPr>
              <a:t>of</a:t>
            </a:r>
            <a:r>
              <a:rPr sz="3500" spc="-25" dirty="0">
                <a:latin typeface="RobotoRegular"/>
                <a:cs typeface="RobotoRegular"/>
              </a:rPr>
              <a:t> </a:t>
            </a:r>
            <a:r>
              <a:rPr sz="3500" spc="5" dirty="0">
                <a:latin typeface="RobotoRegular"/>
                <a:cs typeface="RobotoRegular"/>
              </a:rPr>
              <a:t>symptoms</a:t>
            </a:r>
            <a:endParaRPr sz="3500">
              <a:latin typeface="RobotoRegular"/>
              <a:cs typeface="RobotoRegular"/>
            </a:endParaRPr>
          </a:p>
          <a:p>
            <a:pPr marL="872490" indent="-356870">
              <a:lnSpc>
                <a:spcPts val="3745"/>
              </a:lnSpc>
              <a:buSzPct val="97142"/>
              <a:buFont typeface="Wingdings"/>
              <a:buChar char=""/>
              <a:tabLst>
                <a:tab pos="873125" algn="l"/>
              </a:tabLst>
            </a:pPr>
            <a:r>
              <a:rPr sz="3500" spc="15" dirty="0">
                <a:latin typeface="RobotoRegular"/>
                <a:cs typeface="RobotoRegular"/>
              </a:rPr>
              <a:t>Prevention </a:t>
            </a:r>
            <a:r>
              <a:rPr sz="3500" spc="-5" dirty="0">
                <a:latin typeface="RobotoRegular"/>
                <a:cs typeface="RobotoRegular"/>
              </a:rPr>
              <a:t>of</a:t>
            </a:r>
            <a:r>
              <a:rPr sz="3500" spc="20" dirty="0">
                <a:latin typeface="RobotoRegular"/>
                <a:cs typeface="RobotoRegular"/>
              </a:rPr>
              <a:t> </a:t>
            </a:r>
            <a:r>
              <a:rPr sz="3500" spc="10" dirty="0">
                <a:latin typeface="RobotoRegular"/>
                <a:cs typeface="RobotoRegular"/>
              </a:rPr>
              <a:t>complications</a:t>
            </a:r>
            <a:endParaRPr sz="3500">
              <a:latin typeface="RobotoRegular"/>
              <a:cs typeface="RobotoRegular"/>
            </a:endParaRPr>
          </a:p>
          <a:p>
            <a:pPr marL="767715" marR="5080" indent="-252095">
              <a:lnSpc>
                <a:spcPts val="3750"/>
              </a:lnSpc>
              <a:spcBef>
                <a:spcPts val="270"/>
              </a:spcBef>
              <a:buSzPct val="97142"/>
              <a:buFont typeface="Wingdings"/>
              <a:buChar char=""/>
              <a:tabLst>
                <a:tab pos="873125" algn="l"/>
              </a:tabLst>
            </a:pPr>
            <a:r>
              <a:rPr sz="3500" spc="15" dirty="0">
                <a:latin typeface="RobotoRegular"/>
                <a:cs typeface="RobotoRegular"/>
              </a:rPr>
              <a:t>Prevention </a:t>
            </a:r>
            <a:r>
              <a:rPr sz="3500" spc="-5" dirty="0">
                <a:latin typeface="RobotoRegular"/>
                <a:cs typeface="RobotoRegular"/>
              </a:rPr>
              <a:t>of </a:t>
            </a:r>
            <a:r>
              <a:rPr sz="3500" spc="20" dirty="0">
                <a:latin typeface="RobotoRegular"/>
                <a:cs typeface="RobotoRegular"/>
              </a:rPr>
              <a:t>progression </a:t>
            </a:r>
            <a:r>
              <a:rPr sz="3500" spc="-5" dirty="0">
                <a:latin typeface="RobotoRegular"/>
                <a:cs typeface="RobotoRegular"/>
              </a:rPr>
              <a:t>of </a:t>
            </a:r>
            <a:r>
              <a:rPr sz="3500" spc="10" dirty="0">
                <a:latin typeface="RobotoRegular"/>
                <a:cs typeface="RobotoRegular"/>
              </a:rPr>
              <a:t>renal  </a:t>
            </a:r>
            <a:r>
              <a:rPr sz="3500" spc="20" dirty="0">
                <a:latin typeface="RobotoRegular"/>
                <a:cs typeface="RobotoRegular"/>
              </a:rPr>
              <a:t>disease</a:t>
            </a:r>
            <a:endParaRPr sz="350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4039" y="3471967"/>
            <a:ext cx="8630285" cy="2767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spc="35" dirty="0">
                <a:latin typeface="RobotoRegular"/>
                <a:cs typeface="RobotoRegular"/>
              </a:rPr>
              <a:t>Diet</a:t>
            </a:r>
            <a:r>
              <a:rPr sz="3600" spc="5" dirty="0">
                <a:latin typeface="RobotoRegular"/>
                <a:cs typeface="RobotoRegular"/>
              </a:rPr>
              <a:t> </a:t>
            </a:r>
            <a:r>
              <a:rPr sz="3600" spc="20" dirty="0">
                <a:latin typeface="RobotoRegular"/>
                <a:cs typeface="RobotoRegular"/>
              </a:rPr>
              <a:t>modiﬁcation</a:t>
            </a:r>
            <a:endParaRPr sz="3600">
              <a:latin typeface="RobotoRegular"/>
              <a:cs typeface="RobotoRegular"/>
            </a:endParaRPr>
          </a:p>
          <a:p>
            <a:pPr marL="347980" indent="-335915">
              <a:lnSpc>
                <a:spcPct val="100000"/>
              </a:lnSpc>
              <a:spcBef>
                <a:spcPts val="120"/>
              </a:spcBef>
              <a:buSzPct val="72727"/>
              <a:buFont typeface="Wingdings"/>
              <a:buChar char=""/>
              <a:tabLst>
                <a:tab pos="347980" algn="l"/>
                <a:tab pos="348615" algn="l"/>
              </a:tabLst>
            </a:pPr>
            <a:r>
              <a:rPr sz="3300" spc="15" dirty="0">
                <a:latin typeface="RobotoRegular"/>
                <a:cs typeface="RobotoRegular"/>
              </a:rPr>
              <a:t>reduce </a:t>
            </a:r>
            <a:r>
              <a:rPr sz="2750" spc="-15" dirty="0">
                <a:latin typeface="RobotoRegular"/>
                <a:cs typeface="RobotoRegular"/>
              </a:rPr>
              <a:t>protein, </a:t>
            </a:r>
            <a:r>
              <a:rPr sz="2750" spc="-5" dirty="0">
                <a:latin typeface="RobotoRegular"/>
                <a:cs typeface="RobotoRegular"/>
              </a:rPr>
              <a:t>sodium </a:t>
            </a:r>
            <a:r>
              <a:rPr sz="2750" spc="20" dirty="0">
                <a:latin typeface="RobotoRegular"/>
                <a:cs typeface="RobotoRegular"/>
              </a:rPr>
              <a:t>and </a:t>
            </a:r>
            <a:r>
              <a:rPr sz="2750" spc="5" dirty="0">
                <a:latin typeface="RobotoRegular"/>
                <a:cs typeface="RobotoRegular"/>
              </a:rPr>
              <a:t>potassium</a:t>
            </a:r>
            <a:r>
              <a:rPr sz="2750" spc="-145" dirty="0">
                <a:latin typeface="RobotoRegular"/>
                <a:cs typeface="RobotoRegular"/>
              </a:rPr>
              <a:t> </a:t>
            </a:r>
            <a:r>
              <a:rPr sz="2750" spc="10" dirty="0">
                <a:latin typeface="RobotoRegular"/>
                <a:cs typeface="RobotoRegular"/>
              </a:rPr>
              <a:t>intake</a:t>
            </a:r>
            <a:endParaRPr sz="2750">
              <a:latin typeface="RobotoRegular"/>
              <a:cs typeface="RobotoRegular"/>
            </a:endParaRPr>
          </a:p>
          <a:p>
            <a:pPr marL="361950" indent="-349885">
              <a:lnSpc>
                <a:spcPct val="100000"/>
              </a:lnSpc>
              <a:spcBef>
                <a:spcPts val="85"/>
              </a:spcBef>
              <a:buSzPct val="101818"/>
              <a:buFont typeface="Wingdings"/>
              <a:buChar char=""/>
              <a:tabLst>
                <a:tab pos="361950" algn="l"/>
                <a:tab pos="362585" algn="l"/>
                <a:tab pos="4196080" algn="l"/>
              </a:tabLst>
            </a:pPr>
            <a:r>
              <a:rPr sz="2750" spc="-5" dirty="0">
                <a:latin typeface="RobotoRegular"/>
                <a:cs typeface="RobotoRegular"/>
              </a:rPr>
              <a:t>increase</a:t>
            </a:r>
            <a:r>
              <a:rPr sz="2750" spc="20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Carbohydrates	</a:t>
            </a:r>
            <a:r>
              <a:rPr sz="2750" dirty="0">
                <a:latin typeface="RobotoRegular"/>
                <a:cs typeface="RobotoRegular"/>
              </a:rPr>
              <a:t>&amp;</a:t>
            </a:r>
            <a:r>
              <a:rPr sz="2750" spc="20" dirty="0">
                <a:latin typeface="RobotoRegular"/>
                <a:cs typeface="RobotoRegular"/>
              </a:rPr>
              <a:t> </a:t>
            </a:r>
            <a:r>
              <a:rPr sz="2750" spc="5" dirty="0">
                <a:latin typeface="RobotoRegular"/>
                <a:cs typeface="RobotoRegular"/>
              </a:rPr>
              <a:t>Vitamins</a:t>
            </a:r>
            <a:endParaRPr sz="2750">
              <a:latin typeface="RobotoRegular"/>
              <a:cs typeface="RobotoRegular"/>
            </a:endParaRPr>
          </a:p>
          <a:p>
            <a:pPr marL="278130" indent="-266065">
              <a:lnSpc>
                <a:spcPct val="100000"/>
              </a:lnSpc>
              <a:spcBef>
                <a:spcPts val="150"/>
              </a:spcBef>
              <a:buSzPct val="101818"/>
              <a:buFont typeface="Wingdings"/>
              <a:buChar char=""/>
              <a:tabLst>
                <a:tab pos="278765" algn="l"/>
              </a:tabLst>
            </a:pPr>
            <a:r>
              <a:rPr sz="2750" spc="-5" dirty="0">
                <a:latin typeface="RobotoRegular"/>
                <a:cs typeface="RobotoRegular"/>
              </a:rPr>
              <a:t>Monitor ﬂuid in </a:t>
            </a:r>
            <a:r>
              <a:rPr sz="2750" spc="5" dirty="0">
                <a:latin typeface="RobotoRegular"/>
                <a:cs typeface="RobotoRegular"/>
              </a:rPr>
              <a:t>put </a:t>
            </a:r>
            <a:r>
              <a:rPr sz="2750" dirty="0">
                <a:latin typeface="RobotoRegular"/>
                <a:cs typeface="RobotoRegular"/>
              </a:rPr>
              <a:t>&amp; </a:t>
            </a:r>
            <a:r>
              <a:rPr sz="2750" spc="-5" dirty="0">
                <a:latin typeface="RobotoRegular"/>
                <a:cs typeface="RobotoRegular"/>
              </a:rPr>
              <a:t>out</a:t>
            </a:r>
            <a:r>
              <a:rPr sz="2750" spc="-160" dirty="0">
                <a:latin typeface="RobotoRegular"/>
                <a:cs typeface="RobotoRegular"/>
              </a:rPr>
              <a:t> </a:t>
            </a:r>
            <a:r>
              <a:rPr sz="2750" spc="5" dirty="0">
                <a:latin typeface="RobotoRegular"/>
                <a:cs typeface="RobotoRegular"/>
              </a:rPr>
              <a:t>put</a:t>
            </a:r>
            <a:endParaRPr sz="2750">
              <a:latin typeface="RobotoRegular"/>
              <a:cs typeface="RobotoRegular"/>
            </a:endParaRPr>
          </a:p>
          <a:p>
            <a:pPr marL="278130" marR="5080" indent="-266065">
              <a:lnSpc>
                <a:spcPts val="2860"/>
              </a:lnSpc>
              <a:spcBef>
                <a:spcPts val="610"/>
              </a:spcBef>
              <a:buSzPct val="101818"/>
              <a:buFont typeface="Wingdings"/>
              <a:buChar char=""/>
              <a:tabLst>
                <a:tab pos="278765" algn="l"/>
              </a:tabLst>
            </a:pPr>
            <a:r>
              <a:rPr sz="2750" spc="-25" dirty="0">
                <a:latin typeface="RobotoRegular"/>
                <a:cs typeface="RobotoRegular"/>
              </a:rPr>
              <a:t>Correction </a:t>
            </a:r>
            <a:r>
              <a:rPr sz="2750" spc="-15" dirty="0">
                <a:latin typeface="RobotoRegular"/>
                <a:cs typeface="RobotoRegular"/>
              </a:rPr>
              <a:t>of </a:t>
            </a:r>
            <a:r>
              <a:rPr sz="2750" spc="-20" dirty="0">
                <a:latin typeface="RobotoRegular"/>
                <a:cs typeface="RobotoRegular"/>
              </a:rPr>
              <a:t>electrolyte </a:t>
            </a:r>
            <a:r>
              <a:rPr sz="2750" spc="-5" dirty="0">
                <a:latin typeface="RobotoRegular"/>
                <a:cs typeface="RobotoRegular"/>
              </a:rPr>
              <a:t>abnormalities </a:t>
            </a:r>
            <a:r>
              <a:rPr sz="2750" spc="5" dirty="0">
                <a:latin typeface="RobotoRegular"/>
                <a:cs typeface="RobotoRegular"/>
              </a:rPr>
              <a:t>(hypocalcemia,  </a:t>
            </a:r>
            <a:r>
              <a:rPr sz="2750" dirty="0">
                <a:latin typeface="RobotoRegular"/>
                <a:cs typeface="RobotoRegular"/>
              </a:rPr>
              <a:t>hyperkalemia) </a:t>
            </a:r>
            <a:r>
              <a:rPr sz="2750" spc="20" dirty="0">
                <a:latin typeface="RobotoRegular"/>
                <a:cs typeface="RobotoRegular"/>
              </a:rPr>
              <a:t>and </a:t>
            </a:r>
            <a:r>
              <a:rPr sz="2750" spc="-5" dirty="0">
                <a:latin typeface="RobotoRegular"/>
                <a:cs typeface="RobotoRegular"/>
              </a:rPr>
              <a:t>acidosis </a:t>
            </a:r>
            <a:r>
              <a:rPr sz="2750" spc="20" dirty="0">
                <a:latin typeface="RobotoRegular"/>
                <a:cs typeface="RobotoRegular"/>
              </a:rPr>
              <a:t>as</a:t>
            </a:r>
            <a:r>
              <a:rPr sz="2750" spc="-40" dirty="0">
                <a:latin typeface="RobotoRegular"/>
                <a:cs typeface="RobotoRegular"/>
              </a:rPr>
              <a:t> </a:t>
            </a:r>
            <a:r>
              <a:rPr sz="2750" spc="-10" dirty="0">
                <a:latin typeface="RobotoRegular"/>
                <a:cs typeface="RobotoRegular"/>
              </a:rPr>
              <a:t>appropriate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4039" y="487707"/>
            <a:ext cx="2794000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dirty="0">
                <a:latin typeface="RobotoRegular"/>
                <a:cs typeface="RobotoRegular"/>
              </a:rPr>
              <a:t>Pharmacotherapy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039" y="660063"/>
            <a:ext cx="8611235" cy="2392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165" indent="-165100">
              <a:lnSpc>
                <a:spcPts val="5685"/>
              </a:lnSpc>
              <a:spcBef>
                <a:spcPts val="95"/>
              </a:spcBef>
              <a:buSzPct val="55670"/>
              <a:buFont typeface="Wingdings"/>
              <a:buChar char=""/>
              <a:tabLst>
                <a:tab pos="177800" algn="l"/>
              </a:tabLst>
            </a:pPr>
            <a:r>
              <a:rPr sz="7275" spc="-37" baseline="-4009" dirty="0">
                <a:latin typeface="RobotoRegular"/>
                <a:cs typeface="RobotoRegular"/>
              </a:rPr>
              <a:t>.</a:t>
            </a:r>
            <a:r>
              <a:rPr sz="2750" spc="-25" dirty="0">
                <a:latin typeface="RobotoRegular"/>
                <a:cs typeface="RobotoRegular"/>
              </a:rPr>
              <a:t>Antibiotics-Penicillins </a:t>
            </a:r>
            <a:r>
              <a:rPr sz="2750" spc="-10" dirty="0">
                <a:latin typeface="RobotoRegular"/>
                <a:cs typeface="RobotoRegular"/>
              </a:rPr>
              <a:t>to treat </a:t>
            </a:r>
            <a:r>
              <a:rPr sz="2750" spc="-15" dirty="0">
                <a:latin typeface="RobotoRegular"/>
                <a:cs typeface="RobotoRegular"/>
              </a:rPr>
              <a:t>streptococcus</a:t>
            </a:r>
            <a:r>
              <a:rPr sz="2750" spc="-35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infection</a:t>
            </a:r>
            <a:endParaRPr sz="2750">
              <a:latin typeface="RobotoRegular"/>
              <a:cs typeface="RobotoRegular"/>
            </a:endParaRPr>
          </a:p>
          <a:p>
            <a:pPr marL="278130" marR="290830" indent="-266065">
              <a:lnSpc>
                <a:spcPts val="2860"/>
              </a:lnSpc>
              <a:spcBef>
                <a:spcPts val="330"/>
              </a:spcBef>
              <a:buSzPct val="98181"/>
              <a:buFont typeface="Wingdings"/>
              <a:buChar char=""/>
              <a:tabLst>
                <a:tab pos="278765" algn="l"/>
              </a:tabLst>
            </a:pPr>
            <a:r>
              <a:rPr sz="2750" spc="-5" dirty="0">
                <a:latin typeface="RobotoRegular"/>
                <a:cs typeface="RobotoRegular"/>
              </a:rPr>
              <a:t>Antihypertensives </a:t>
            </a:r>
            <a:r>
              <a:rPr sz="2750" dirty="0">
                <a:latin typeface="RobotoRegular"/>
                <a:cs typeface="RobotoRegular"/>
              </a:rPr>
              <a:t>&amp; </a:t>
            </a:r>
            <a:r>
              <a:rPr sz="2750" spc="-15" dirty="0">
                <a:latin typeface="RobotoRegular"/>
                <a:cs typeface="RobotoRegular"/>
              </a:rPr>
              <a:t>Diuretics </a:t>
            </a:r>
            <a:r>
              <a:rPr sz="2750" spc="-10" dirty="0">
                <a:latin typeface="RobotoRegular"/>
                <a:cs typeface="RobotoRegular"/>
              </a:rPr>
              <a:t>to </a:t>
            </a:r>
            <a:r>
              <a:rPr sz="2750" spc="-15" dirty="0">
                <a:latin typeface="RobotoRegular"/>
                <a:cs typeface="RobotoRegular"/>
              </a:rPr>
              <a:t>control </a:t>
            </a:r>
            <a:r>
              <a:rPr sz="2750" spc="25" dirty="0">
                <a:latin typeface="RobotoRegular"/>
                <a:cs typeface="RobotoRegular"/>
              </a:rPr>
              <a:t>BP </a:t>
            </a:r>
            <a:r>
              <a:rPr sz="2750" spc="20" dirty="0">
                <a:latin typeface="RobotoRegular"/>
                <a:cs typeface="RobotoRegular"/>
              </a:rPr>
              <a:t>and</a:t>
            </a:r>
            <a:r>
              <a:rPr sz="2750" spc="-70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ﬂuid  volume</a:t>
            </a:r>
            <a:endParaRPr sz="2750">
              <a:latin typeface="RobotoRegular"/>
              <a:cs typeface="RobotoRegular"/>
            </a:endParaRPr>
          </a:p>
          <a:p>
            <a:pPr marL="278130" indent="-266065">
              <a:lnSpc>
                <a:spcPct val="100000"/>
              </a:lnSpc>
              <a:spcBef>
                <a:spcPts val="130"/>
              </a:spcBef>
              <a:buSzPct val="98181"/>
              <a:buFont typeface="Wingdings"/>
              <a:buChar char=""/>
              <a:tabLst>
                <a:tab pos="278765" algn="l"/>
                <a:tab pos="2811145" algn="l"/>
              </a:tabLst>
            </a:pPr>
            <a:r>
              <a:rPr sz="2750" spc="-15" dirty="0">
                <a:latin typeface="RobotoRegular"/>
                <a:cs typeface="RobotoRegular"/>
              </a:rPr>
              <a:t>Corticosteroids	</a:t>
            </a:r>
            <a:r>
              <a:rPr sz="2750" spc="20" dirty="0">
                <a:latin typeface="RobotoRegular"/>
                <a:cs typeface="RobotoRegular"/>
              </a:rPr>
              <a:t>and </a:t>
            </a:r>
            <a:r>
              <a:rPr sz="2750" dirty="0">
                <a:latin typeface="RobotoRegular"/>
                <a:cs typeface="RobotoRegular"/>
              </a:rPr>
              <a:t>immunosuppresant</a:t>
            </a:r>
            <a:r>
              <a:rPr sz="2750" spc="-85" dirty="0">
                <a:latin typeface="RobotoRegular"/>
                <a:cs typeface="RobotoRegular"/>
              </a:rPr>
              <a:t> </a:t>
            </a:r>
            <a:r>
              <a:rPr sz="2750" spc="-5" dirty="0">
                <a:latin typeface="RobotoRegular"/>
                <a:cs typeface="RobotoRegular"/>
              </a:rPr>
              <a:t>(Prednisone)</a:t>
            </a:r>
            <a:endParaRPr sz="2750">
              <a:latin typeface="RobotoRegular"/>
              <a:cs typeface="RobotoRegular"/>
            </a:endParaRPr>
          </a:p>
          <a:p>
            <a:pPr marL="278130" indent="-266065">
              <a:lnSpc>
                <a:spcPct val="100000"/>
              </a:lnSpc>
              <a:spcBef>
                <a:spcPts val="155"/>
              </a:spcBef>
              <a:buSzPct val="98181"/>
              <a:buFont typeface="Wingdings"/>
              <a:buChar char=""/>
              <a:tabLst>
                <a:tab pos="278765" algn="l"/>
              </a:tabLst>
            </a:pPr>
            <a:r>
              <a:rPr sz="2750" spc="-5" dirty="0">
                <a:latin typeface="RobotoRegular"/>
                <a:cs typeface="RobotoRegular"/>
              </a:rPr>
              <a:t>Antacids</a:t>
            </a:r>
            <a:endParaRPr sz="27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52" y="400388"/>
            <a:ext cx="390144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20" dirty="0"/>
              <a:t>Complications </a:t>
            </a:r>
            <a:r>
              <a:rPr sz="3050" spc="15" dirty="0"/>
              <a:t>of</a:t>
            </a:r>
            <a:r>
              <a:rPr sz="3050" spc="-80" dirty="0"/>
              <a:t> </a:t>
            </a:r>
            <a:r>
              <a:rPr sz="3050" spc="10" dirty="0"/>
              <a:t>AGN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96052" y="665854"/>
            <a:ext cx="5416550" cy="30289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01295" indent="-189230">
              <a:lnSpc>
                <a:spcPct val="100000"/>
              </a:lnSpc>
              <a:spcBef>
                <a:spcPts val="650"/>
              </a:spcBef>
              <a:buSzPct val="62886"/>
              <a:buChar char="•"/>
              <a:tabLst>
                <a:tab pos="201930" algn="l"/>
              </a:tabLst>
            </a:pPr>
            <a:r>
              <a:rPr sz="7275" spc="-97" baseline="2863" dirty="0">
                <a:latin typeface="RobotoRegular"/>
                <a:cs typeface="RobotoRegular"/>
              </a:rPr>
              <a:t>.</a:t>
            </a:r>
            <a:r>
              <a:rPr sz="3050" spc="-65" dirty="0">
                <a:latin typeface="RobotoRegular"/>
                <a:cs typeface="RobotoRegular"/>
              </a:rPr>
              <a:t>Metabolic</a:t>
            </a:r>
            <a:r>
              <a:rPr sz="3050" spc="4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acidosis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390"/>
              </a:spcBef>
              <a:buChar char="•"/>
              <a:tabLst>
                <a:tab pos="264795" algn="l"/>
              </a:tabLst>
            </a:pPr>
            <a:r>
              <a:rPr sz="3050" spc="-10" dirty="0">
                <a:latin typeface="RobotoRegular"/>
                <a:cs typeface="RobotoRegular"/>
              </a:rPr>
              <a:t>Chronic renal</a:t>
            </a:r>
            <a:r>
              <a:rPr sz="3050" spc="8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failure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264795" algn="l"/>
              </a:tabLst>
            </a:pPr>
            <a:r>
              <a:rPr sz="3050" spc="20" dirty="0">
                <a:latin typeface="RobotoRegular"/>
                <a:cs typeface="RobotoRegular"/>
              </a:rPr>
              <a:t>Hypertensive</a:t>
            </a:r>
            <a:r>
              <a:rPr sz="3050" spc="-3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encephalopathy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50"/>
              </a:spcBef>
              <a:buChar char="•"/>
              <a:tabLst>
                <a:tab pos="264795" algn="l"/>
              </a:tabLst>
            </a:pPr>
            <a:r>
              <a:rPr sz="3050" spc="20" dirty="0">
                <a:latin typeface="RobotoRegular"/>
                <a:cs typeface="RobotoRegular"/>
              </a:rPr>
              <a:t>Hypertensive </a:t>
            </a:r>
            <a:r>
              <a:rPr sz="3050" dirty="0">
                <a:latin typeface="RobotoRegular"/>
                <a:cs typeface="RobotoRegular"/>
              </a:rPr>
              <a:t>retinopathy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264795" algn="l"/>
              </a:tabLst>
            </a:pPr>
            <a:r>
              <a:rPr sz="3050" spc="-10" dirty="0">
                <a:latin typeface="RobotoRegular"/>
                <a:cs typeface="RobotoRegular"/>
              </a:rPr>
              <a:t>Chronic</a:t>
            </a:r>
            <a:r>
              <a:rPr sz="3050" spc="4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Glomerulonephritis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965" y="374326"/>
            <a:ext cx="6632575" cy="14224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805"/>
              </a:spcBef>
            </a:pPr>
            <a:r>
              <a:rPr spc="-15" dirty="0"/>
              <a:t>CHRONIC  </a:t>
            </a:r>
            <a:r>
              <a:rPr spc="-30" dirty="0"/>
              <a:t>GLOMERULONEPHRITIS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939" y="1989915"/>
            <a:ext cx="8235950" cy="478536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08279" marR="142240" indent="-196215">
              <a:lnSpc>
                <a:spcPts val="3420"/>
              </a:lnSpc>
              <a:spcBef>
                <a:spcPts val="670"/>
              </a:spcBef>
            </a:pPr>
            <a:r>
              <a:rPr sz="3300" spc="-5" dirty="0">
                <a:latin typeface="RobotoRegular"/>
                <a:cs typeface="RobotoRegular"/>
              </a:rPr>
              <a:t>Def:A </a:t>
            </a:r>
            <a:r>
              <a:rPr sz="3300" spc="-10" dirty="0">
                <a:latin typeface="RobotoRegular"/>
                <a:cs typeface="RobotoRegular"/>
              </a:rPr>
              <a:t>syndrome </a:t>
            </a:r>
            <a:r>
              <a:rPr sz="3300" spc="10" dirty="0">
                <a:latin typeface="RobotoRegular"/>
                <a:cs typeface="RobotoRegular"/>
              </a:rPr>
              <a:t>that reﬂects </a:t>
            </a:r>
            <a:r>
              <a:rPr sz="3300" spc="20" dirty="0">
                <a:latin typeface="RobotoRegular"/>
                <a:cs typeface="RobotoRegular"/>
              </a:rPr>
              <a:t>end </a:t>
            </a:r>
            <a:r>
              <a:rPr sz="3300" spc="-10" dirty="0">
                <a:latin typeface="RobotoRegular"/>
                <a:cs typeface="RobotoRegular"/>
              </a:rPr>
              <a:t>stage </a:t>
            </a:r>
            <a:r>
              <a:rPr sz="3300" spc="-5" dirty="0">
                <a:latin typeface="RobotoRegular"/>
                <a:cs typeface="RobotoRegular"/>
              </a:rPr>
              <a:t>of  </a:t>
            </a:r>
            <a:r>
              <a:rPr sz="3300" spc="-10" dirty="0">
                <a:latin typeface="RobotoRegular"/>
                <a:cs typeface="RobotoRegular"/>
              </a:rPr>
              <a:t>glomerular </a:t>
            </a:r>
            <a:r>
              <a:rPr sz="3300" spc="-15" dirty="0">
                <a:latin typeface="RobotoRegular"/>
                <a:cs typeface="RobotoRegular"/>
              </a:rPr>
              <a:t>inﬂammatory </a:t>
            </a:r>
            <a:r>
              <a:rPr sz="3300" spc="-20" dirty="0">
                <a:latin typeface="RobotoRegular"/>
                <a:cs typeface="RobotoRegular"/>
              </a:rPr>
              <a:t>disease. </a:t>
            </a:r>
            <a:r>
              <a:rPr sz="3300" spc="-10" dirty="0">
                <a:latin typeface="RobotoRegular"/>
                <a:cs typeface="RobotoRegular"/>
              </a:rPr>
              <a:t>It  </a:t>
            </a:r>
            <a:r>
              <a:rPr sz="3300" spc="5" dirty="0">
                <a:latin typeface="RobotoRegular"/>
                <a:cs typeface="RobotoRegular"/>
              </a:rPr>
              <a:t>develops and </a:t>
            </a:r>
            <a:r>
              <a:rPr sz="3300" spc="-10" dirty="0">
                <a:latin typeface="RobotoRegular"/>
                <a:cs typeface="RobotoRegular"/>
              </a:rPr>
              <a:t>progresses </a:t>
            </a:r>
            <a:r>
              <a:rPr sz="3300" spc="10" dirty="0">
                <a:latin typeface="RobotoRegular"/>
                <a:cs typeface="RobotoRegular"/>
              </a:rPr>
              <a:t>over </a:t>
            </a:r>
            <a:r>
              <a:rPr sz="3300" spc="-5" dirty="0">
                <a:latin typeface="RobotoRegular"/>
                <a:cs typeface="RobotoRegular"/>
              </a:rPr>
              <a:t>many</a:t>
            </a:r>
            <a:r>
              <a:rPr sz="3300" spc="-390" dirty="0">
                <a:latin typeface="RobotoRegular"/>
                <a:cs typeface="RobotoRegular"/>
              </a:rPr>
              <a:t> </a:t>
            </a:r>
            <a:r>
              <a:rPr sz="3300" spc="-20" dirty="0">
                <a:latin typeface="RobotoRegular"/>
                <a:cs typeface="RobotoRegular"/>
              </a:rPr>
              <a:t>years.</a:t>
            </a:r>
            <a:endParaRPr sz="3300">
              <a:latin typeface="RobotoRegular"/>
              <a:cs typeface="RobotoRegular"/>
            </a:endParaRPr>
          </a:p>
          <a:p>
            <a:pPr marL="312420" indent="-300355">
              <a:lnSpc>
                <a:spcPct val="100000"/>
              </a:lnSpc>
              <a:spcBef>
                <a:spcPts val="405"/>
              </a:spcBef>
              <a:buSzPct val="96226"/>
              <a:buFont typeface="Wingdings"/>
              <a:buChar char=""/>
              <a:tabLst>
                <a:tab pos="313055" algn="l"/>
                <a:tab pos="2825115" algn="l"/>
              </a:tabLst>
            </a:pPr>
            <a:r>
              <a:rPr sz="2650" spc="-10" dirty="0">
                <a:latin typeface="RobotoRegular"/>
                <a:cs typeface="RobotoRegular"/>
              </a:rPr>
              <a:t>May</a:t>
            </a:r>
            <a:r>
              <a:rPr sz="2650" spc="-30" dirty="0">
                <a:latin typeface="RobotoRegular"/>
                <a:cs typeface="RobotoRegular"/>
              </a:rPr>
              <a:t> </a:t>
            </a:r>
            <a:r>
              <a:rPr sz="2650" spc="-10" dirty="0">
                <a:latin typeface="RobotoRegular"/>
                <a:cs typeface="RobotoRegular"/>
              </a:rPr>
              <a:t>result</a:t>
            </a:r>
            <a:r>
              <a:rPr sz="2650" spc="25" dirty="0">
                <a:latin typeface="RobotoRegular"/>
                <a:cs typeface="RobotoRegular"/>
              </a:rPr>
              <a:t> </a:t>
            </a:r>
            <a:r>
              <a:rPr sz="2650" spc="-10" dirty="0">
                <a:latin typeface="RobotoRegular"/>
                <a:cs typeface="RobotoRegular"/>
              </a:rPr>
              <a:t>from	</a:t>
            </a:r>
            <a:r>
              <a:rPr sz="2650" dirty="0">
                <a:latin typeface="RobotoRegular"/>
                <a:cs typeface="RobotoRegular"/>
              </a:rPr>
              <a:t>repeated </a:t>
            </a:r>
            <a:r>
              <a:rPr sz="2650" spc="5" dirty="0">
                <a:latin typeface="RobotoRegular"/>
                <a:cs typeface="RobotoRegular"/>
              </a:rPr>
              <a:t>episodes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dirty="0">
                <a:latin typeface="RobotoRegular"/>
                <a:cs typeface="RobotoRegular"/>
              </a:rPr>
              <a:t>acute</a:t>
            </a:r>
            <a:r>
              <a:rPr sz="2650" spc="-20" dirty="0">
                <a:latin typeface="RobotoRegular"/>
                <a:cs typeface="RobotoRegular"/>
              </a:rPr>
              <a:t> </a:t>
            </a:r>
            <a:r>
              <a:rPr sz="2650" spc="-25" dirty="0">
                <a:latin typeface="RobotoRegular"/>
                <a:cs typeface="RobotoRegular"/>
              </a:rPr>
              <a:t>GN</a:t>
            </a:r>
            <a:endParaRPr sz="2650">
              <a:latin typeface="RobotoRegular"/>
              <a:cs typeface="RobotoRegular"/>
            </a:endParaRPr>
          </a:p>
          <a:p>
            <a:pPr marL="312420" indent="-300355">
              <a:lnSpc>
                <a:spcPct val="100000"/>
              </a:lnSpc>
              <a:spcBef>
                <a:spcPts val="520"/>
              </a:spcBef>
              <a:buSzPct val="96226"/>
              <a:buFont typeface="Wingdings"/>
              <a:buChar char=""/>
              <a:tabLst>
                <a:tab pos="313055" algn="l"/>
              </a:tabLst>
            </a:pPr>
            <a:r>
              <a:rPr sz="2650" spc="-25" dirty="0">
                <a:latin typeface="RobotoRegular"/>
                <a:cs typeface="RobotoRegular"/>
              </a:rPr>
              <a:t>The </a:t>
            </a:r>
            <a:r>
              <a:rPr sz="2650" spc="-5" dirty="0">
                <a:latin typeface="RobotoRegular"/>
                <a:cs typeface="RobotoRegular"/>
              </a:rPr>
              <a:t>onset </a:t>
            </a:r>
            <a:r>
              <a:rPr sz="2650" spc="5" dirty="0">
                <a:latin typeface="RobotoRegular"/>
                <a:cs typeface="RobotoRegular"/>
              </a:rPr>
              <a:t>is</a:t>
            </a:r>
            <a:r>
              <a:rPr sz="2650" spc="40" dirty="0">
                <a:latin typeface="RobotoRegular"/>
                <a:cs typeface="RobotoRegular"/>
              </a:rPr>
              <a:t> </a:t>
            </a:r>
            <a:r>
              <a:rPr sz="2650" spc="-15" dirty="0">
                <a:latin typeface="RobotoRegular"/>
                <a:cs typeface="RobotoRegular"/>
              </a:rPr>
              <a:t>gradual</a:t>
            </a:r>
            <a:endParaRPr sz="2650">
              <a:latin typeface="RobotoRegular"/>
              <a:cs typeface="RobotoRegular"/>
            </a:endParaRPr>
          </a:p>
          <a:p>
            <a:pPr marL="208279" marR="5080" indent="-196215">
              <a:lnSpc>
                <a:spcPts val="2750"/>
              </a:lnSpc>
              <a:spcBef>
                <a:spcPts val="969"/>
              </a:spcBef>
              <a:buSzPct val="96226"/>
              <a:buFont typeface="Wingdings"/>
              <a:buChar char=""/>
              <a:tabLst>
                <a:tab pos="390525" algn="l"/>
              </a:tabLst>
            </a:pPr>
            <a:r>
              <a:rPr sz="2650" spc="-5" dirty="0">
                <a:latin typeface="RobotoRegular"/>
                <a:cs typeface="RobotoRegular"/>
              </a:rPr>
              <a:t>Glomerular inﬂammatory disease </a:t>
            </a:r>
            <a:r>
              <a:rPr sz="2650" dirty="0">
                <a:latin typeface="RobotoRegular"/>
                <a:cs typeface="RobotoRegular"/>
              </a:rPr>
              <a:t>with </a:t>
            </a:r>
            <a:r>
              <a:rPr sz="2650" spc="-15" dirty="0">
                <a:latin typeface="RobotoRegular"/>
                <a:cs typeface="RobotoRegular"/>
              </a:rPr>
              <a:t>atrophy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10" dirty="0">
                <a:latin typeface="RobotoRegular"/>
                <a:cs typeface="RobotoRegular"/>
              </a:rPr>
              <a:t>the  glomerulus</a:t>
            </a:r>
            <a:endParaRPr sz="2650">
              <a:latin typeface="RobotoRegular"/>
              <a:cs typeface="RobotoRegular"/>
            </a:endParaRPr>
          </a:p>
          <a:p>
            <a:pPr marL="208279" marR="434340" indent="-196215">
              <a:lnSpc>
                <a:spcPts val="2750"/>
              </a:lnSpc>
              <a:spcBef>
                <a:spcPts val="955"/>
              </a:spcBef>
              <a:buSzPct val="96226"/>
              <a:buFont typeface="Wingdings"/>
              <a:buChar char=""/>
              <a:tabLst>
                <a:tab pos="313055" algn="l"/>
              </a:tabLst>
            </a:pPr>
            <a:r>
              <a:rPr sz="2650" spc="5" dirty="0">
                <a:latin typeface="RobotoRegular"/>
                <a:cs typeface="RobotoRegular"/>
              </a:rPr>
              <a:t>Characterized </a:t>
            </a:r>
            <a:r>
              <a:rPr sz="2650" spc="-30" dirty="0">
                <a:latin typeface="RobotoRegular"/>
                <a:cs typeface="RobotoRegular"/>
              </a:rPr>
              <a:t>by </a:t>
            </a:r>
            <a:r>
              <a:rPr sz="2650" spc="-10" dirty="0">
                <a:latin typeface="RobotoRegular"/>
                <a:cs typeface="RobotoRegular"/>
              </a:rPr>
              <a:t>proteinuria, haematuria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spc="-5" dirty="0">
                <a:latin typeface="RobotoRegular"/>
                <a:cs typeface="RobotoRegular"/>
              </a:rPr>
              <a:t>slow  </a:t>
            </a:r>
            <a:r>
              <a:rPr sz="2650" spc="5" dirty="0">
                <a:latin typeface="RobotoRegular"/>
                <a:cs typeface="RobotoRegular"/>
              </a:rPr>
              <a:t>development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5" dirty="0">
                <a:latin typeface="RobotoRegular"/>
                <a:cs typeface="RobotoRegular"/>
              </a:rPr>
              <a:t>uremic</a:t>
            </a:r>
            <a:r>
              <a:rPr sz="2650" spc="15" dirty="0">
                <a:latin typeface="RobotoRegular"/>
                <a:cs typeface="RobotoRegular"/>
              </a:rPr>
              <a:t> </a:t>
            </a:r>
            <a:r>
              <a:rPr sz="2650" spc="-10" dirty="0">
                <a:latin typeface="RobotoRegular"/>
                <a:cs typeface="RobotoRegular"/>
              </a:rPr>
              <a:t>syndrome</a:t>
            </a:r>
            <a:endParaRPr sz="2650">
              <a:latin typeface="RobotoRegular"/>
              <a:cs typeface="RobotoRegular"/>
            </a:endParaRPr>
          </a:p>
          <a:p>
            <a:pPr marL="208279" marR="92075" indent="-196215">
              <a:lnSpc>
                <a:spcPts val="2750"/>
              </a:lnSpc>
              <a:spcBef>
                <a:spcPts val="955"/>
              </a:spcBef>
            </a:pPr>
            <a:r>
              <a:rPr sz="2650" spc="20" dirty="0">
                <a:latin typeface="RobotoRegular"/>
                <a:cs typeface="RobotoRegular"/>
              </a:rPr>
              <a:t>It </a:t>
            </a:r>
            <a:r>
              <a:rPr sz="2650" spc="5" dirty="0">
                <a:latin typeface="RobotoRegular"/>
                <a:cs typeface="RobotoRegular"/>
              </a:rPr>
              <a:t>is </a:t>
            </a:r>
            <a:r>
              <a:rPr sz="2650" spc="-15" dirty="0">
                <a:latin typeface="RobotoRegular"/>
                <a:cs typeface="RobotoRegular"/>
              </a:rPr>
              <a:t>always </a:t>
            </a:r>
            <a:r>
              <a:rPr sz="2650" spc="25" dirty="0">
                <a:latin typeface="RobotoRegular"/>
                <a:cs typeface="RobotoRegular"/>
              </a:rPr>
              <a:t>detected </a:t>
            </a:r>
            <a:r>
              <a:rPr sz="2650" spc="10" dirty="0">
                <a:latin typeface="RobotoRegular"/>
                <a:cs typeface="RobotoRegular"/>
              </a:rPr>
              <a:t>coincidentally </a:t>
            </a:r>
            <a:r>
              <a:rPr sz="2650" spc="-5" dirty="0">
                <a:latin typeface="RobotoRegular"/>
                <a:cs typeface="RobotoRegular"/>
              </a:rPr>
              <a:t>when investigating 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-15" dirty="0">
                <a:latin typeface="RobotoRegular"/>
                <a:cs typeface="RobotoRegular"/>
              </a:rPr>
              <a:t>cause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dirty="0">
                <a:latin typeface="RobotoRegular"/>
                <a:cs typeface="RobotoRegular"/>
              </a:rPr>
              <a:t>Hypertension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spc="-5" dirty="0">
                <a:latin typeface="RobotoRegular"/>
                <a:cs typeface="RobotoRegular"/>
              </a:rPr>
              <a:t>abnormalities </a:t>
            </a:r>
            <a:r>
              <a:rPr sz="2650" spc="5" dirty="0">
                <a:latin typeface="RobotoRegular"/>
                <a:cs typeface="RobotoRegular"/>
              </a:rPr>
              <a:t>in</a:t>
            </a:r>
            <a:r>
              <a:rPr sz="2650" spc="45" dirty="0">
                <a:latin typeface="RobotoRegular"/>
                <a:cs typeface="RobotoRegular"/>
              </a:rPr>
              <a:t> </a:t>
            </a:r>
            <a:r>
              <a:rPr sz="2650" spc="-15" dirty="0">
                <a:latin typeface="RobotoRegular"/>
                <a:cs typeface="RobotoRegular"/>
              </a:rPr>
              <a:t>urine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652" y="344415"/>
            <a:ext cx="144462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050" spc="-170" dirty="0"/>
              <a:t>C</a:t>
            </a:r>
            <a:r>
              <a:rPr sz="7275" spc="-254" baseline="-32073" dirty="0"/>
              <a:t>.</a:t>
            </a:r>
            <a:r>
              <a:rPr sz="3050" spc="-170" dirty="0"/>
              <a:t>auses: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96052" y="1038489"/>
            <a:ext cx="8830945" cy="254444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3050" spc="15" dirty="0">
                <a:latin typeface="RobotoRegular"/>
                <a:cs typeface="RobotoRegular"/>
              </a:rPr>
              <a:t>Repeated </a:t>
            </a:r>
            <a:r>
              <a:rPr sz="3050" spc="25" dirty="0">
                <a:latin typeface="RobotoRegular"/>
                <a:cs typeface="RobotoRegular"/>
              </a:rPr>
              <a:t>episodes</a:t>
            </a:r>
            <a:r>
              <a:rPr sz="3050" spc="-2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of;</a:t>
            </a:r>
            <a:endParaRPr sz="3050">
              <a:latin typeface="RobotoRegular"/>
              <a:cs typeface="RobotoRegular"/>
            </a:endParaRPr>
          </a:p>
          <a:p>
            <a:pPr marL="264160" marR="1843405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acute </a:t>
            </a:r>
            <a:r>
              <a:rPr sz="3050" spc="10" dirty="0">
                <a:latin typeface="RobotoRegular"/>
                <a:cs typeface="RobotoRegular"/>
              </a:rPr>
              <a:t>glomerulonephritis, </a:t>
            </a:r>
            <a:r>
              <a:rPr sz="3050" spc="15" dirty="0">
                <a:latin typeface="RobotoRegular"/>
                <a:cs typeface="RobotoRegular"/>
              </a:rPr>
              <a:t>hypertensive  </a:t>
            </a:r>
            <a:r>
              <a:rPr sz="3050" dirty="0">
                <a:latin typeface="RobotoRegular"/>
                <a:cs typeface="RobotoRegular"/>
              </a:rPr>
              <a:t>nephrosclerosis,</a:t>
            </a:r>
            <a:r>
              <a:rPr sz="3050" spc="6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hyperlipidemia,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090"/>
              </a:spcBef>
              <a:buChar char="•"/>
              <a:tabLst>
                <a:tab pos="264795" algn="l"/>
                <a:tab pos="5749925" algn="l"/>
              </a:tabLst>
            </a:pPr>
            <a:r>
              <a:rPr sz="3050" spc="50" dirty="0">
                <a:latin typeface="RobotoRegular"/>
                <a:cs typeface="RobotoRegular"/>
              </a:rPr>
              <a:t>c</a:t>
            </a:r>
            <a:r>
              <a:rPr sz="3050" spc="-35" dirty="0">
                <a:latin typeface="RobotoRegular"/>
                <a:cs typeface="RobotoRegular"/>
              </a:rPr>
              <a:t>h</a:t>
            </a:r>
            <a:r>
              <a:rPr sz="3050" spc="-45" dirty="0">
                <a:latin typeface="RobotoRegular"/>
                <a:cs typeface="RobotoRegular"/>
              </a:rPr>
              <a:t>r</a:t>
            </a:r>
            <a:r>
              <a:rPr sz="3050" spc="20" dirty="0">
                <a:latin typeface="RobotoRegular"/>
                <a:cs typeface="RobotoRegular"/>
              </a:rPr>
              <a:t>o</a:t>
            </a:r>
            <a:r>
              <a:rPr sz="3050" spc="-35" dirty="0">
                <a:latin typeface="RobotoRegular"/>
                <a:cs typeface="RobotoRegular"/>
              </a:rPr>
              <a:t>n</a:t>
            </a:r>
            <a:r>
              <a:rPr sz="3050" spc="30" dirty="0">
                <a:latin typeface="RobotoRegular"/>
                <a:cs typeface="RobotoRegular"/>
              </a:rPr>
              <a:t>i</a:t>
            </a:r>
            <a:r>
              <a:rPr sz="3050" spc="15" dirty="0">
                <a:latin typeface="RobotoRegular"/>
                <a:cs typeface="RobotoRegular"/>
              </a:rPr>
              <a:t>c</a:t>
            </a:r>
            <a:r>
              <a:rPr sz="3050" spc="50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t</a:t>
            </a:r>
            <a:r>
              <a:rPr sz="3050" spc="-35" dirty="0">
                <a:latin typeface="RobotoRegular"/>
                <a:cs typeface="RobotoRegular"/>
              </a:rPr>
              <a:t>u</a:t>
            </a:r>
            <a:r>
              <a:rPr sz="3050" spc="50" dirty="0">
                <a:latin typeface="RobotoRegular"/>
                <a:cs typeface="RobotoRegular"/>
              </a:rPr>
              <a:t>b</a:t>
            </a:r>
            <a:r>
              <a:rPr sz="3050" spc="-35" dirty="0">
                <a:latin typeface="RobotoRegular"/>
                <a:cs typeface="RobotoRegular"/>
              </a:rPr>
              <a:t>u</a:t>
            </a:r>
            <a:r>
              <a:rPr sz="3050" spc="30" dirty="0">
                <a:latin typeface="RobotoRegular"/>
                <a:cs typeface="RobotoRegular"/>
              </a:rPr>
              <a:t>l</a:t>
            </a:r>
            <a:r>
              <a:rPr sz="3050" spc="20" dirty="0">
                <a:latin typeface="RobotoRegular"/>
                <a:cs typeface="RobotoRegular"/>
              </a:rPr>
              <a:t>o</a:t>
            </a:r>
            <a:r>
              <a:rPr sz="3050" spc="30" dirty="0">
                <a:latin typeface="RobotoRegular"/>
                <a:cs typeface="RobotoRegular"/>
              </a:rPr>
              <a:t>i</a:t>
            </a:r>
            <a:r>
              <a:rPr sz="3050" spc="-35" dirty="0">
                <a:latin typeface="RobotoRegular"/>
                <a:cs typeface="RobotoRegular"/>
              </a:rPr>
              <a:t>n</a:t>
            </a:r>
            <a:r>
              <a:rPr sz="3050" spc="-10" dirty="0">
                <a:latin typeface="RobotoRegular"/>
                <a:cs typeface="RobotoRegular"/>
              </a:rPr>
              <a:t>t</a:t>
            </a:r>
            <a:r>
              <a:rPr sz="3050" spc="35" dirty="0">
                <a:latin typeface="RobotoRegular"/>
                <a:cs typeface="RobotoRegular"/>
              </a:rPr>
              <a:t>e</a:t>
            </a:r>
            <a:r>
              <a:rPr sz="3050" spc="-45" dirty="0">
                <a:latin typeface="RobotoRegular"/>
                <a:cs typeface="RobotoRegular"/>
              </a:rPr>
              <a:t>r</a:t>
            </a:r>
            <a:r>
              <a:rPr sz="3050" spc="-35" dirty="0">
                <a:latin typeface="RobotoRegular"/>
                <a:cs typeface="RobotoRegular"/>
              </a:rPr>
              <a:t>s</a:t>
            </a:r>
            <a:r>
              <a:rPr sz="3050" spc="-10" dirty="0">
                <a:latin typeface="RobotoRegular"/>
                <a:cs typeface="RobotoRegular"/>
              </a:rPr>
              <a:t>t</a:t>
            </a:r>
            <a:r>
              <a:rPr sz="3050" spc="30" dirty="0">
                <a:latin typeface="RobotoRegular"/>
                <a:cs typeface="RobotoRegular"/>
              </a:rPr>
              <a:t>i</a:t>
            </a:r>
            <a:r>
              <a:rPr sz="3050" spc="-10" dirty="0">
                <a:latin typeface="RobotoRegular"/>
                <a:cs typeface="RobotoRegular"/>
              </a:rPr>
              <a:t>t</a:t>
            </a:r>
            <a:r>
              <a:rPr sz="3050" spc="30" dirty="0">
                <a:latin typeface="RobotoRegular"/>
                <a:cs typeface="RobotoRegular"/>
              </a:rPr>
              <a:t>i</a:t>
            </a:r>
            <a:r>
              <a:rPr sz="3050" spc="-15" dirty="0">
                <a:latin typeface="RobotoRegular"/>
                <a:cs typeface="RobotoRegular"/>
              </a:rPr>
              <a:t>a</a:t>
            </a:r>
            <a:r>
              <a:rPr sz="3050" spc="10" dirty="0">
                <a:latin typeface="RobotoRegular"/>
                <a:cs typeface="RobotoRegular"/>
              </a:rPr>
              <a:t>l</a:t>
            </a:r>
            <a:r>
              <a:rPr sz="3050" spc="35" dirty="0">
                <a:latin typeface="RobotoRegular"/>
                <a:cs typeface="RobotoRegular"/>
              </a:rPr>
              <a:t> </a:t>
            </a:r>
            <a:r>
              <a:rPr sz="3050" spc="30" dirty="0">
                <a:latin typeface="RobotoRegular"/>
                <a:cs typeface="RobotoRegular"/>
              </a:rPr>
              <a:t>i</a:t>
            </a:r>
            <a:r>
              <a:rPr sz="3050" spc="-35" dirty="0">
                <a:latin typeface="RobotoRegular"/>
                <a:cs typeface="RobotoRegular"/>
              </a:rPr>
              <a:t>n</a:t>
            </a:r>
            <a:r>
              <a:rPr sz="3050" spc="35" dirty="0">
                <a:latin typeface="RobotoRegular"/>
                <a:cs typeface="RobotoRegular"/>
              </a:rPr>
              <a:t>j</a:t>
            </a:r>
            <a:r>
              <a:rPr sz="3050" spc="-35" dirty="0">
                <a:latin typeface="RobotoRegular"/>
                <a:cs typeface="RobotoRegular"/>
              </a:rPr>
              <a:t>u</a:t>
            </a:r>
            <a:r>
              <a:rPr sz="3050" spc="-45" dirty="0">
                <a:latin typeface="RobotoRegular"/>
                <a:cs typeface="RobotoRegular"/>
              </a:rPr>
              <a:t>r</a:t>
            </a:r>
            <a:r>
              <a:rPr sz="3050" spc="-125" dirty="0">
                <a:latin typeface="RobotoRegular"/>
                <a:cs typeface="RobotoRegular"/>
              </a:rPr>
              <a:t>y</a:t>
            </a:r>
            <a:r>
              <a:rPr sz="3050" spc="5" dirty="0">
                <a:latin typeface="RobotoRegular"/>
                <a:cs typeface="RobotoRegular"/>
              </a:rPr>
              <a:t>,</a:t>
            </a:r>
            <a:r>
              <a:rPr sz="3050" dirty="0">
                <a:latin typeface="RobotoRegular"/>
                <a:cs typeface="RobotoRegular"/>
              </a:rPr>
              <a:t>	</a:t>
            </a:r>
            <a:r>
              <a:rPr sz="3050" spc="-35" dirty="0">
                <a:latin typeface="RobotoRegular"/>
                <a:cs typeface="RobotoRegular"/>
              </a:rPr>
              <a:t>h</a:t>
            </a:r>
            <a:r>
              <a:rPr sz="3050" spc="35" dirty="0">
                <a:latin typeface="RobotoRegular"/>
                <a:cs typeface="RobotoRegular"/>
              </a:rPr>
              <a:t>e</a:t>
            </a:r>
            <a:r>
              <a:rPr sz="3050" spc="75" dirty="0">
                <a:latin typeface="RobotoRegular"/>
                <a:cs typeface="RobotoRegular"/>
              </a:rPr>
              <a:t>m</a:t>
            </a:r>
            <a:r>
              <a:rPr sz="3050" spc="20" dirty="0">
                <a:latin typeface="RobotoRegular"/>
                <a:cs typeface="RobotoRegular"/>
              </a:rPr>
              <a:t>o</a:t>
            </a:r>
            <a:r>
              <a:rPr sz="3050" spc="35" dirty="0">
                <a:latin typeface="RobotoRegular"/>
                <a:cs typeface="RobotoRegular"/>
              </a:rPr>
              <a:t>d</a:t>
            </a:r>
            <a:r>
              <a:rPr sz="3050" spc="-15" dirty="0">
                <a:latin typeface="RobotoRegular"/>
                <a:cs typeface="RobotoRegular"/>
              </a:rPr>
              <a:t>y</a:t>
            </a:r>
            <a:r>
              <a:rPr sz="3050" spc="-35" dirty="0">
                <a:latin typeface="RobotoRegular"/>
                <a:cs typeface="RobotoRegular"/>
              </a:rPr>
              <a:t>n</a:t>
            </a:r>
            <a:r>
              <a:rPr sz="3050" spc="-15" dirty="0">
                <a:latin typeface="RobotoRegular"/>
                <a:cs typeface="RobotoRegular"/>
              </a:rPr>
              <a:t>a</a:t>
            </a:r>
            <a:r>
              <a:rPr sz="3050" spc="75" dirty="0">
                <a:latin typeface="RobotoRegular"/>
                <a:cs typeface="RobotoRegular"/>
              </a:rPr>
              <a:t>m</a:t>
            </a:r>
            <a:r>
              <a:rPr sz="3050" spc="30" dirty="0">
                <a:latin typeface="RobotoRegular"/>
                <a:cs typeface="RobotoRegular"/>
              </a:rPr>
              <a:t>i</a:t>
            </a:r>
            <a:r>
              <a:rPr sz="3050" spc="50" dirty="0">
                <a:latin typeface="RobotoRegular"/>
                <a:cs typeface="RobotoRegular"/>
              </a:rPr>
              <a:t>c</a:t>
            </a:r>
            <a:r>
              <a:rPr sz="3050" spc="-15" dirty="0">
                <a:latin typeface="RobotoRegular"/>
                <a:cs typeface="RobotoRegular"/>
              </a:rPr>
              <a:t>a</a:t>
            </a:r>
            <a:r>
              <a:rPr sz="3050" spc="30" dirty="0">
                <a:latin typeface="RobotoRegular"/>
                <a:cs typeface="RobotoRegular"/>
              </a:rPr>
              <a:t>ll</a:t>
            </a:r>
            <a:r>
              <a:rPr sz="3050" spc="10" dirty="0">
                <a:latin typeface="RobotoRegular"/>
                <a:cs typeface="RobotoRegular"/>
              </a:rPr>
              <a:t>y  </a:t>
            </a:r>
            <a:r>
              <a:rPr sz="3050" spc="25" dirty="0">
                <a:latin typeface="RobotoRegular"/>
                <a:cs typeface="RobotoRegular"/>
              </a:rPr>
              <a:t>mediated </a:t>
            </a:r>
            <a:r>
              <a:rPr sz="3050" spc="15" dirty="0">
                <a:latin typeface="RobotoRegular"/>
                <a:cs typeface="RobotoRegular"/>
              </a:rPr>
              <a:t>glomerular</a:t>
            </a:r>
            <a:r>
              <a:rPr sz="3050" spc="-3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sclerosis.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0047" y="393671"/>
            <a:ext cx="3639185" cy="596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50" spc="-15" dirty="0"/>
              <a:t>Pathophysiology:</a:t>
            </a:r>
            <a:endParaRPr sz="3750"/>
          </a:p>
        </p:txBody>
      </p:sp>
      <p:sp>
        <p:nvSpPr>
          <p:cNvPr id="3" name="object 3"/>
          <p:cNvSpPr txBox="1"/>
          <p:nvPr/>
        </p:nvSpPr>
        <p:spPr>
          <a:xfrm>
            <a:off x="708001" y="667385"/>
            <a:ext cx="463740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spc="-310" dirty="0">
                <a:latin typeface="RobotoRegular"/>
                <a:cs typeface="RobotoRegular"/>
              </a:rPr>
              <a:t>T</a:t>
            </a:r>
            <a:r>
              <a:rPr sz="7275" spc="-465" baseline="-3436" dirty="0">
                <a:latin typeface="RobotoRegular"/>
                <a:cs typeface="RobotoRegular"/>
              </a:rPr>
              <a:t>.</a:t>
            </a:r>
            <a:r>
              <a:rPr sz="2950" spc="-310" dirty="0">
                <a:latin typeface="RobotoRegular"/>
                <a:cs typeface="RobotoRegular"/>
              </a:rPr>
              <a:t>he </a:t>
            </a:r>
            <a:r>
              <a:rPr sz="2950" spc="15" dirty="0">
                <a:latin typeface="RobotoRegular"/>
                <a:cs typeface="RobotoRegular"/>
              </a:rPr>
              <a:t>kidneys are </a:t>
            </a:r>
            <a:r>
              <a:rPr sz="2950" spc="-5" dirty="0">
                <a:latin typeface="RobotoRegular"/>
                <a:cs typeface="RobotoRegular"/>
              </a:rPr>
              <a:t>reduced</a:t>
            </a:r>
            <a:r>
              <a:rPr sz="2950" spc="-130" dirty="0">
                <a:latin typeface="RobotoRegular"/>
                <a:cs typeface="RobotoRegular"/>
              </a:rPr>
              <a:t> </a:t>
            </a:r>
            <a:r>
              <a:rPr sz="2950" dirty="0">
                <a:latin typeface="RobotoRegular"/>
                <a:cs typeface="RobotoRegular"/>
              </a:rPr>
              <a:t>to:</a:t>
            </a:r>
            <a:endParaRPr sz="29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8412" y="1309970"/>
            <a:ext cx="8358505" cy="511365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75590" marR="423545" indent="-238125">
              <a:lnSpc>
                <a:spcPts val="3310"/>
              </a:lnSpc>
              <a:spcBef>
                <a:spcPts val="535"/>
              </a:spcBef>
              <a:buSzPct val="103278"/>
              <a:buChar char="•"/>
              <a:tabLst>
                <a:tab pos="276225" algn="l"/>
                <a:tab pos="1311275" algn="l"/>
              </a:tabLst>
            </a:pPr>
            <a:r>
              <a:rPr sz="3050" spc="35" dirty="0">
                <a:latin typeface="RobotoRegular"/>
                <a:cs typeface="RobotoRegular"/>
              </a:rPr>
              <a:t>1/5</a:t>
            </a:r>
            <a:r>
              <a:rPr sz="2925" spc="52" baseline="25641" dirty="0">
                <a:latin typeface="RobotoRegular"/>
                <a:cs typeface="RobotoRegular"/>
              </a:rPr>
              <a:t>th	</a:t>
            </a:r>
            <a:r>
              <a:rPr sz="3050" spc="5" dirty="0">
                <a:latin typeface="RobotoRegular"/>
                <a:cs typeface="RobotoRegular"/>
              </a:rPr>
              <a:t>their </a:t>
            </a:r>
            <a:r>
              <a:rPr sz="3050" dirty="0">
                <a:latin typeface="RobotoRegular"/>
                <a:cs typeface="RobotoRegular"/>
              </a:rPr>
              <a:t>normal </a:t>
            </a:r>
            <a:r>
              <a:rPr sz="3050" spc="10" dirty="0">
                <a:latin typeface="RobotoRegular"/>
                <a:cs typeface="RobotoRegular"/>
              </a:rPr>
              <a:t>size </a:t>
            </a:r>
            <a:r>
              <a:rPr sz="3050" spc="5" dirty="0">
                <a:latin typeface="RobotoRegular"/>
                <a:cs typeface="RobotoRegular"/>
              </a:rPr>
              <a:t>(consisting </a:t>
            </a:r>
            <a:r>
              <a:rPr sz="3050" spc="15" dirty="0">
                <a:latin typeface="RobotoRegular"/>
                <a:cs typeface="RobotoRegular"/>
              </a:rPr>
              <a:t>largely of  ﬁbrous</a:t>
            </a:r>
            <a:r>
              <a:rPr sz="3050" spc="-40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tissue).</a:t>
            </a:r>
            <a:endParaRPr sz="3050">
              <a:latin typeface="RobotoRegular"/>
              <a:cs typeface="RobotoRegular"/>
            </a:endParaRPr>
          </a:p>
          <a:p>
            <a:pPr marL="275590" indent="-238125">
              <a:lnSpc>
                <a:spcPts val="3070"/>
              </a:lnSpc>
              <a:buSzPct val="103278"/>
              <a:buChar char="•"/>
              <a:tabLst>
                <a:tab pos="276225" algn="l"/>
              </a:tabLst>
            </a:pPr>
            <a:r>
              <a:rPr sz="3050" spc="10" dirty="0">
                <a:latin typeface="RobotoRegular"/>
                <a:cs typeface="RobotoRegular"/>
              </a:rPr>
              <a:t>The </a:t>
            </a:r>
            <a:r>
              <a:rPr sz="3050" spc="30" dirty="0">
                <a:latin typeface="RobotoRegular"/>
                <a:cs typeface="RobotoRegular"/>
              </a:rPr>
              <a:t>cortex </a:t>
            </a:r>
            <a:r>
              <a:rPr sz="3050" spc="-15" dirty="0">
                <a:latin typeface="RobotoRegular"/>
                <a:cs typeface="RobotoRegular"/>
              </a:rPr>
              <a:t>shrinks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5" dirty="0">
                <a:latin typeface="RobotoRegular"/>
                <a:cs typeface="RobotoRegular"/>
              </a:rPr>
              <a:t>a </a:t>
            </a:r>
            <a:r>
              <a:rPr sz="3050" spc="10" dirty="0">
                <a:latin typeface="RobotoRegular"/>
                <a:cs typeface="RobotoRegular"/>
              </a:rPr>
              <a:t>layer </a:t>
            </a:r>
            <a:r>
              <a:rPr sz="3050" spc="20" dirty="0">
                <a:latin typeface="RobotoRegular"/>
                <a:cs typeface="RobotoRegular"/>
              </a:rPr>
              <a:t>1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20" dirty="0">
                <a:latin typeface="RobotoRegular"/>
                <a:cs typeface="RobotoRegular"/>
              </a:rPr>
              <a:t>2 </a:t>
            </a:r>
            <a:r>
              <a:rPr sz="3050" spc="50" dirty="0">
                <a:latin typeface="RobotoRegular"/>
                <a:cs typeface="RobotoRegular"/>
              </a:rPr>
              <a:t>mm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thick</a:t>
            </a:r>
            <a:endParaRPr sz="3050">
              <a:latin typeface="RobotoRegular"/>
              <a:cs typeface="RobotoRegular"/>
            </a:endParaRPr>
          </a:p>
          <a:p>
            <a:pPr marL="275590">
              <a:lnSpc>
                <a:spcPts val="3304"/>
              </a:lnSpc>
            </a:pPr>
            <a:r>
              <a:rPr sz="3050" spc="15" dirty="0">
                <a:latin typeface="RobotoRegular"/>
                <a:cs typeface="RobotoRegular"/>
              </a:rPr>
              <a:t>or</a:t>
            </a:r>
            <a:r>
              <a:rPr sz="3050" spc="-4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less.</a:t>
            </a:r>
            <a:endParaRPr sz="3050">
              <a:latin typeface="RobotoRegular"/>
              <a:cs typeface="RobotoRegular"/>
            </a:endParaRPr>
          </a:p>
          <a:p>
            <a:pPr marL="275590" marR="36195" indent="-238125">
              <a:lnSpc>
                <a:spcPts val="3310"/>
              </a:lnSpc>
              <a:spcBef>
                <a:spcPts val="225"/>
              </a:spcBef>
              <a:buSzPct val="103278"/>
              <a:buChar char="•"/>
              <a:tabLst>
                <a:tab pos="276225" algn="l"/>
              </a:tabLst>
            </a:pPr>
            <a:r>
              <a:rPr sz="3050" spc="-5" dirty="0">
                <a:latin typeface="RobotoRegular"/>
                <a:cs typeface="RobotoRegular"/>
              </a:rPr>
              <a:t>Bands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5" dirty="0">
                <a:latin typeface="RobotoRegular"/>
                <a:cs typeface="RobotoRegular"/>
              </a:rPr>
              <a:t>scar </a:t>
            </a:r>
            <a:r>
              <a:rPr sz="3050" spc="-10" dirty="0">
                <a:latin typeface="RobotoRegular"/>
                <a:cs typeface="RobotoRegular"/>
              </a:rPr>
              <a:t>tissue </a:t>
            </a:r>
            <a:r>
              <a:rPr sz="3050" spc="15" dirty="0">
                <a:latin typeface="RobotoRegular"/>
                <a:cs typeface="RobotoRegular"/>
              </a:rPr>
              <a:t>distort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5" dirty="0">
                <a:latin typeface="RobotoRegular"/>
                <a:cs typeface="RobotoRegular"/>
              </a:rPr>
              <a:t>remaining  </a:t>
            </a:r>
            <a:r>
              <a:rPr sz="3050" spc="25" dirty="0">
                <a:latin typeface="RobotoRegular"/>
                <a:cs typeface="RobotoRegular"/>
              </a:rPr>
              <a:t>cortex, </a:t>
            </a:r>
            <a:r>
              <a:rPr sz="3050" spc="10" dirty="0">
                <a:latin typeface="RobotoRegular"/>
                <a:cs typeface="RobotoRegular"/>
              </a:rPr>
              <a:t>making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-5" dirty="0">
                <a:latin typeface="RobotoRegular"/>
                <a:cs typeface="RobotoRegular"/>
              </a:rPr>
              <a:t>surface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spc="10" dirty="0">
                <a:latin typeface="RobotoRegular"/>
                <a:cs typeface="RobotoRegular"/>
              </a:rPr>
              <a:t>kidney </a:t>
            </a:r>
            <a:r>
              <a:rPr sz="3050" dirty="0">
                <a:latin typeface="RobotoRegular"/>
                <a:cs typeface="RobotoRegular"/>
              </a:rPr>
              <a:t>rough  </a:t>
            </a:r>
            <a:r>
              <a:rPr sz="3050" spc="-10" dirty="0">
                <a:latin typeface="RobotoRegular"/>
                <a:cs typeface="RobotoRegular"/>
              </a:rPr>
              <a:t>and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-25" dirty="0">
                <a:latin typeface="RobotoRegular"/>
                <a:cs typeface="RobotoRegular"/>
              </a:rPr>
              <a:t>irregular.</a:t>
            </a:r>
            <a:endParaRPr sz="3050">
              <a:latin typeface="RobotoRegular"/>
              <a:cs typeface="RobotoRegular"/>
            </a:endParaRPr>
          </a:p>
          <a:p>
            <a:pPr marL="275590" indent="-238125">
              <a:lnSpc>
                <a:spcPts val="3065"/>
              </a:lnSpc>
              <a:buSzPct val="103278"/>
              <a:buChar char="•"/>
              <a:tabLst>
                <a:tab pos="276225" algn="l"/>
              </a:tabLst>
            </a:pPr>
            <a:r>
              <a:rPr sz="3050" spc="5" dirty="0">
                <a:latin typeface="RobotoRegular"/>
                <a:cs typeface="RobotoRegular"/>
              </a:rPr>
              <a:t>Numerous </a:t>
            </a:r>
            <a:r>
              <a:rPr sz="3050" spc="20" dirty="0">
                <a:latin typeface="RobotoRegular"/>
                <a:cs typeface="RobotoRegular"/>
              </a:rPr>
              <a:t>glomeruli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5" dirty="0">
                <a:latin typeface="RobotoRegular"/>
                <a:cs typeface="RobotoRegular"/>
              </a:rPr>
              <a:t>their tubules</a:t>
            </a:r>
            <a:r>
              <a:rPr sz="3050" spc="-55" dirty="0">
                <a:latin typeface="RobotoRegular"/>
                <a:cs typeface="RobotoRegular"/>
              </a:rPr>
              <a:t> </a:t>
            </a:r>
            <a:r>
              <a:rPr sz="3050" spc="40" dirty="0">
                <a:latin typeface="RobotoRegular"/>
                <a:cs typeface="RobotoRegular"/>
              </a:rPr>
              <a:t>become</a:t>
            </a:r>
            <a:endParaRPr sz="3050">
              <a:latin typeface="RobotoRegular"/>
              <a:cs typeface="RobotoRegular"/>
            </a:endParaRPr>
          </a:p>
          <a:p>
            <a:pPr marL="275590">
              <a:lnSpc>
                <a:spcPts val="3304"/>
              </a:lnSpc>
            </a:pPr>
            <a:r>
              <a:rPr sz="3050" spc="-5" dirty="0">
                <a:latin typeface="RobotoRegular"/>
                <a:cs typeface="RobotoRegular"/>
              </a:rPr>
              <a:t>scarred</a:t>
            </a:r>
            <a:endParaRPr sz="3050">
              <a:latin typeface="RobotoRegular"/>
              <a:cs typeface="RobotoRegular"/>
            </a:endParaRPr>
          </a:p>
          <a:p>
            <a:pPr marL="275590" indent="-238125">
              <a:lnSpc>
                <a:spcPts val="3304"/>
              </a:lnSpc>
              <a:buSzPct val="103278"/>
              <a:buChar char="•"/>
              <a:tabLst>
                <a:tab pos="276225" algn="l"/>
                <a:tab pos="2836545" algn="l"/>
              </a:tabLst>
            </a:pPr>
            <a:r>
              <a:rPr sz="3050" spc="10" dirty="0">
                <a:latin typeface="RobotoRegular"/>
                <a:cs typeface="RobotoRegular"/>
              </a:rPr>
              <a:t>Thickening</a:t>
            </a:r>
            <a:r>
              <a:rPr sz="3050" spc="5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of	</a:t>
            </a:r>
            <a:r>
              <a:rPr sz="3050" spc="-10" dirty="0">
                <a:latin typeface="RobotoRegular"/>
                <a:cs typeface="RobotoRegular"/>
              </a:rPr>
              <a:t>the branches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 renal</a:t>
            </a:r>
            <a:r>
              <a:rPr sz="3050" spc="8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artery</a:t>
            </a:r>
            <a:endParaRPr sz="3050">
              <a:latin typeface="RobotoRegular"/>
              <a:cs typeface="RobotoRegular"/>
            </a:endParaRPr>
          </a:p>
          <a:p>
            <a:pPr marL="275590" marR="944880" indent="-238125">
              <a:lnSpc>
                <a:spcPts val="3310"/>
              </a:lnSpc>
              <a:spcBef>
                <a:spcPts val="225"/>
              </a:spcBef>
              <a:buSzPct val="103278"/>
              <a:buChar char="•"/>
              <a:tabLst>
                <a:tab pos="276225" algn="l"/>
              </a:tabLst>
            </a:pPr>
            <a:r>
              <a:rPr sz="3050" spc="25" dirty="0">
                <a:latin typeface="RobotoRegular"/>
                <a:cs typeface="RobotoRegular"/>
              </a:rPr>
              <a:t>Severe </a:t>
            </a:r>
            <a:r>
              <a:rPr sz="3050" spc="15" dirty="0">
                <a:latin typeface="RobotoRegular"/>
                <a:cs typeface="RobotoRegular"/>
              </a:rPr>
              <a:t>glomerular </a:t>
            </a:r>
            <a:r>
              <a:rPr sz="3050" spc="25" dirty="0">
                <a:latin typeface="RobotoRegular"/>
                <a:cs typeface="RobotoRegular"/>
              </a:rPr>
              <a:t>damage </a:t>
            </a:r>
            <a:r>
              <a:rPr sz="3050" spc="-10" dirty="0">
                <a:latin typeface="RobotoRegular"/>
                <a:cs typeface="RobotoRegular"/>
              </a:rPr>
              <a:t>that </a:t>
            </a:r>
            <a:r>
              <a:rPr sz="3050" spc="-5" dirty="0">
                <a:latin typeface="RobotoRegular"/>
                <a:cs typeface="RobotoRegular"/>
              </a:rPr>
              <a:t>results</a:t>
            </a:r>
            <a:r>
              <a:rPr sz="3050" spc="-95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in  </a:t>
            </a:r>
            <a:r>
              <a:rPr sz="3050" spc="15" dirty="0">
                <a:latin typeface="RobotoRegular"/>
                <a:cs typeface="RobotoRegular"/>
              </a:rPr>
              <a:t>ESRD(End </a:t>
            </a:r>
            <a:r>
              <a:rPr sz="3050" dirty="0">
                <a:latin typeface="RobotoRegular"/>
                <a:cs typeface="RobotoRegular"/>
              </a:rPr>
              <a:t>stage </a:t>
            </a:r>
            <a:r>
              <a:rPr sz="3050" spc="-5" dirty="0">
                <a:latin typeface="RobotoRegular"/>
                <a:cs typeface="RobotoRegular"/>
              </a:rPr>
              <a:t>Renal</a:t>
            </a:r>
            <a:r>
              <a:rPr sz="3050" spc="8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disease).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652" y="350571"/>
            <a:ext cx="3723004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950" spc="-125" dirty="0"/>
              <a:t>C</a:t>
            </a:r>
            <a:r>
              <a:rPr sz="7275" spc="-187" baseline="-32073" dirty="0"/>
              <a:t>.</a:t>
            </a:r>
            <a:r>
              <a:rPr sz="3950" spc="-125" dirty="0"/>
              <a:t>linical</a:t>
            </a:r>
            <a:r>
              <a:rPr sz="3950" spc="-5" dirty="0"/>
              <a:t> </a:t>
            </a:r>
            <a:r>
              <a:rPr sz="3950" spc="15" dirty="0"/>
              <a:t>features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596052" y="1016102"/>
            <a:ext cx="9197340" cy="58585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4160" indent="-252095">
              <a:lnSpc>
                <a:spcPts val="3460"/>
              </a:lnSpc>
              <a:spcBef>
                <a:spcPts val="135"/>
              </a:spcBef>
              <a:buChar char="•"/>
              <a:tabLst>
                <a:tab pos="264795" algn="l"/>
              </a:tabLst>
            </a:pPr>
            <a:r>
              <a:rPr sz="3050" spc="-10" dirty="0">
                <a:latin typeface="RobotoRegular"/>
                <a:cs typeface="RobotoRegular"/>
              </a:rPr>
              <a:t>Varied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including:</a:t>
            </a:r>
            <a:endParaRPr sz="3050">
              <a:latin typeface="RobotoRegular"/>
              <a:cs typeface="RobotoRegular"/>
            </a:endParaRPr>
          </a:p>
          <a:p>
            <a:pPr marL="767715" marR="217804" lvl="1" indent="-252095">
              <a:lnSpc>
                <a:spcPts val="3420"/>
              </a:lnSpc>
              <a:spcBef>
                <a:spcPts val="360"/>
              </a:spcBef>
              <a:buSzPct val="96969"/>
              <a:buFont typeface="Wingdings"/>
              <a:buChar char=""/>
              <a:tabLst>
                <a:tab pos="852805" algn="l"/>
              </a:tabLst>
            </a:pPr>
            <a:r>
              <a:rPr sz="3300" dirty="0">
                <a:latin typeface="RobotoRegular"/>
                <a:cs typeface="RobotoRegular"/>
              </a:rPr>
              <a:t>severe </a:t>
            </a:r>
            <a:r>
              <a:rPr sz="3300" spc="-25" dirty="0">
                <a:latin typeface="RobotoRegular"/>
                <a:cs typeface="RobotoRegular"/>
              </a:rPr>
              <a:t>disease </a:t>
            </a:r>
            <a:r>
              <a:rPr sz="3300" spc="15" dirty="0">
                <a:latin typeface="RobotoRegular"/>
                <a:cs typeface="RobotoRegular"/>
              </a:rPr>
              <a:t>have </a:t>
            </a:r>
            <a:r>
              <a:rPr sz="3300" spc="25" dirty="0">
                <a:latin typeface="RobotoRegular"/>
                <a:cs typeface="RobotoRegular"/>
              </a:rPr>
              <a:t>no </a:t>
            </a:r>
            <a:r>
              <a:rPr sz="3300" spc="-15" dirty="0">
                <a:latin typeface="RobotoRegular"/>
                <a:cs typeface="RobotoRegular"/>
              </a:rPr>
              <a:t>symptoms </a:t>
            </a:r>
            <a:r>
              <a:rPr sz="3300" spc="-20" dirty="0">
                <a:latin typeface="RobotoRegular"/>
                <a:cs typeface="RobotoRegular"/>
              </a:rPr>
              <a:t>for</a:t>
            </a:r>
            <a:r>
              <a:rPr sz="3300" spc="-340" dirty="0">
                <a:latin typeface="RobotoRegular"/>
                <a:cs typeface="RobotoRegular"/>
              </a:rPr>
              <a:t> </a:t>
            </a:r>
            <a:r>
              <a:rPr sz="3300" spc="-5" dirty="0">
                <a:latin typeface="RobotoRegular"/>
                <a:cs typeface="RobotoRegular"/>
              </a:rPr>
              <a:t>many  </a:t>
            </a:r>
            <a:r>
              <a:rPr sz="3300" spc="-20" dirty="0">
                <a:latin typeface="RobotoRegular"/>
                <a:cs typeface="RobotoRegular"/>
              </a:rPr>
              <a:t>years.</a:t>
            </a:r>
            <a:endParaRPr sz="3300">
              <a:latin typeface="RobotoRegular"/>
              <a:cs typeface="RobotoRegular"/>
            </a:endParaRPr>
          </a:p>
          <a:p>
            <a:pPr marL="852169" lvl="1" indent="-336550">
              <a:lnSpc>
                <a:spcPts val="3115"/>
              </a:lnSpc>
              <a:buSzPct val="96969"/>
              <a:buFont typeface="Wingdings"/>
              <a:buChar char=""/>
              <a:tabLst>
                <a:tab pos="852805" algn="l"/>
              </a:tabLst>
            </a:pPr>
            <a:r>
              <a:rPr sz="3300" dirty="0">
                <a:latin typeface="RobotoRegular"/>
                <a:cs typeface="RobotoRegular"/>
              </a:rPr>
              <a:t>Discovery </a:t>
            </a:r>
            <a:r>
              <a:rPr sz="3300" spc="10" dirty="0">
                <a:latin typeface="RobotoRegular"/>
                <a:cs typeface="RobotoRegular"/>
              </a:rPr>
              <a:t>with hypertension </a:t>
            </a:r>
            <a:r>
              <a:rPr sz="3300" spc="-5" dirty="0">
                <a:latin typeface="RobotoRegular"/>
                <a:cs typeface="RobotoRegular"/>
              </a:rPr>
              <a:t>or </a:t>
            </a:r>
            <a:r>
              <a:rPr sz="3300" spc="5" dirty="0">
                <a:latin typeface="RobotoRegular"/>
                <a:cs typeface="RobotoRegular"/>
              </a:rPr>
              <a:t>elevated</a:t>
            </a:r>
            <a:r>
              <a:rPr sz="3300" spc="-190" dirty="0">
                <a:latin typeface="RobotoRegular"/>
                <a:cs typeface="RobotoRegular"/>
              </a:rPr>
              <a:t> </a:t>
            </a:r>
            <a:r>
              <a:rPr sz="3300" spc="-5" dirty="0">
                <a:latin typeface="RobotoRegular"/>
                <a:cs typeface="RobotoRegular"/>
              </a:rPr>
              <a:t>BUN</a:t>
            </a:r>
            <a:endParaRPr sz="3300">
              <a:latin typeface="RobotoRegular"/>
              <a:cs typeface="RobotoRegular"/>
            </a:endParaRPr>
          </a:p>
          <a:p>
            <a:pPr marL="767715">
              <a:lnSpc>
                <a:spcPts val="3415"/>
              </a:lnSpc>
            </a:pPr>
            <a:r>
              <a:rPr sz="3300" spc="5" dirty="0">
                <a:latin typeface="RobotoRegular"/>
                <a:cs typeface="RobotoRegular"/>
              </a:rPr>
              <a:t>and </a:t>
            </a:r>
            <a:r>
              <a:rPr sz="3300" dirty="0">
                <a:latin typeface="RobotoRegular"/>
                <a:cs typeface="RobotoRegular"/>
              </a:rPr>
              <a:t>serum </a:t>
            </a:r>
            <a:r>
              <a:rPr sz="3300" spc="5" dirty="0">
                <a:latin typeface="RobotoRegular"/>
                <a:cs typeface="RobotoRegular"/>
              </a:rPr>
              <a:t>creatinine </a:t>
            </a:r>
            <a:r>
              <a:rPr sz="3300" dirty="0">
                <a:latin typeface="RobotoRegular"/>
                <a:cs typeface="RobotoRegular"/>
              </a:rPr>
              <a:t>levels </a:t>
            </a:r>
            <a:r>
              <a:rPr sz="3300" spc="-20" dirty="0">
                <a:latin typeface="RobotoRegular"/>
                <a:cs typeface="RobotoRegular"/>
              </a:rPr>
              <a:t>are</a:t>
            </a:r>
            <a:r>
              <a:rPr sz="3300" spc="-330" dirty="0">
                <a:latin typeface="RobotoRegular"/>
                <a:cs typeface="RobotoRegular"/>
              </a:rPr>
              <a:t> </a:t>
            </a:r>
            <a:r>
              <a:rPr sz="3300" spc="15" dirty="0">
                <a:latin typeface="RobotoRegular"/>
                <a:cs typeface="RobotoRegular"/>
              </a:rPr>
              <a:t>detected.</a:t>
            </a:r>
            <a:endParaRPr sz="3300">
              <a:latin typeface="RobotoRegular"/>
              <a:cs typeface="RobotoRegular"/>
            </a:endParaRPr>
          </a:p>
          <a:p>
            <a:pPr marL="767715" marR="165735" lvl="1" indent="-252095">
              <a:lnSpc>
                <a:spcPts val="3420"/>
              </a:lnSpc>
              <a:spcBef>
                <a:spcPts val="295"/>
              </a:spcBef>
              <a:buSzPct val="96969"/>
              <a:buFont typeface="Wingdings"/>
              <a:buChar char=""/>
              <a:tabLst>
                <a:tab pos="950594" algn="l"/>
              </a:tabLst>
            </a:pPr>
            <a:r>
              <a:rPr sz="3300" spc="15" dirty="0">
                <a:latin typeface="RobotoRegular"/>
                <a:cs typeface="RobotoRegular"/>
              </a:rPr>
              <a:t>During </a:t>
            </a:r>
            <a:r>
              <a:rPr sz="3300" dirty="0">
                <a:latin typeface="RobotoRegular"/>
                <a:cs typeface="RobotoRegular"/>
              </a:rPr>
              <a:t>a </a:t>
            </a:r>
            <a:r>
              <a:rPr sz="3300" spc="10" dirty="0">
                <a:latin typeface="RobotoRegular"/>
                <a:cs typeface="RobotoRegular"/>
              </a:rPr>
              <a:t>routine </a:t>
            </a:r>
            <a:r>
              <a:rPr sz="3300" spc="-5" dirty="0">
                <a:latin typeface="RobotoRegular"/>
                <a:cs typeface="RobotoRegular"/>
              </a:rPr>
              <a:t>eye </a:t>
            </a:r>
            <a:r>
              <a:rPr sz="3300" spc="-10" dirty="0">
                <a:latin typeface="RobotoRegular"/>
                <a:cs typeface="RobotoRegular"/>
              </a:rPr>
              <a:t>examination </a:t>
            </a:r>
            <a:r>
              <a:rPr sz="3300" spc="30" dirty="0">
                <a:latin typeface="RobotoRegular"/>
                <a:cs typeface="RobotoRegular"/>
              </a:rPr>
              <a:t>when  </a:t>
            </a:r>
            <a:r>
              <a:rPr sz="3300" spc="-5" dirty="0">
                <a:latin typeface="RobotoRegular"/>
                <a:cs typeface="RobotoRegular"/>
              </a:rPr>
              <a:t>vascular </a:t>
            </a:r>
            <a:r>
              <a:rPr sz="3300" spc="15" dirty="0">
                <a:latin typeface="RobotoRegular"/>
                <a:cs typeface="RobotoRegular"/>
              </a:rPr>
              <a:t>changes </a:t>
            </a:r>
            <a:r>
              <a:rPr sz="3300" spc="-5" dirty="0">
                <a:latin typeface="RobotoRegular"/>
                <a:cs typeface="RobotoRegular"/>
              </a:rPr>
              <a:t>or </a:t>
            </a:r>
            <a:r>
              <a:rPr sz="3300" dirty="0">
                <a:latin typeface="RobotoRegular"/>
                <a:cs typeface="RobotoRegular"/>
              </a:rPr>
              <a:t>retinal hemorrhages</a:t>
            </a:r>
            <a:r>
              <a:rPr sz="3300" spc="-395" dirty="0">
                <a:latin typeface="RobotoRegular"/>
                <a:cs typeface="RobotoRegular"/>
              </a:rPr>
              <a:t> </a:t>
            </a:r>
            <a:r>
              <a:rPr sz="3300" spc="-20" dirty="0">
                <a:latin typeface="RobotoRegular"/>
                <a:cs typeface="RobotoRegular"/>
              </a:rPr>
              <a:t>are  </a:t>
            </a:r>
            <a:r>
              <a:rPr sz="3300" spc="5" dirty="0">
                <a:latin typeface="RobotoRegular"/>
                <a:cs typeface="RobotoRegular"/>
              </a:rPr>
              <a:t>found.</a:t>
            </a:r>
            <a:endParaRPr sz="3300">
              <a:latin typeface="RobotoRegular"/>
              <a:cs typeface="RobotoRegular"/>
            </a:endParaRPr>
          </a:p>
          <a:p>
            <a:pPr marL="949960" lvl="1" indent="-434340">
              <a:lnSpc>
                <a:spcPts val="3385"/>
              </a:lnSpc>
              <a:buSzPct val="96969"/>
              <a:buFont typeface="Wingdings"/>
              <a:buChar char=""/>
              <a:tabLst>
                <a:tab pos="950594" algn="l"/>
              </a:tabLst>
            </a:pPr>
            <a:r>
              <a:rPr sz="3300" spc="10" dirty="0">
                <a:latin typeface="RobotoRegular"/>
                <a:cs typeface="RobotoRegular"/>
              </a:rPr>
              <a:t>sudden, </a:t>
            </a:r>
            <a:r>
              <a:rPr sz="3300" dirty="0">
                <a:latin typeface="RobotoRegular"/>
                <a:cs typeface="RobotoRegular"/>
              </a:rPr>
              <a:t>severe nosebleed, a</a:t>
            </a:r>
            <a:r>
              <a:rPr sz="3300" spc="-210" dirty="0">
                <a:latin typeface="RobotoRegular"/>
                <a:cs typeface="RobotoRegular"/>
              </a:rPr>
              <a:t> </a:t>
            </a:r>
            <a:r>
              <a:rPr sz="3300" spc="-15" dirty="0">
                <a:latin typeface="RobotoRegular"/>
                <a:cs typeface="RobotoRegular"/>
              </a:rPr>
              <a:t>stroke</a:t>
            </a:r>
            <a:endParaRPr sz="3300">
              <a:latin typeface="RobotoRegular"/>
              <a:cs typeface="RobotoRegular"/>
            </a:endParaRPr>
          </a:p>
          <a:p>
            <a:pPr marL="767715" marR="497205" lvl="1" indent="-252095">
              <a:lnSpc>
                <a:spcPts val="3420"/>
              </a:lnSpc>
              <a:spcBef>
                <a:spcPts val="570"/>
              </a:spcBef>
              <a:buSzPct val="96969"/>
              <a:buFont typeface="Wingdings"/>
              <a:buChar char=""/>
              <a:tabLst>
                <a:tab pos="852805" algn="l"/>
              </a:tabLst>
            </a:pPr>
            <a:r>
              <a:rPr sz="3300" spc="10" dirty="0">
                <a:latin typeface="RobotoRegular"/>
                <a:cs typeface="RobotoRegular"/>
              </a:rPr>
              <a:t>Signs </a:t>
            </a:r>
            <a:r>
              <a:rPr sz="3300" spc="30" dirty="0">
                <a:latin typeface="RobotoRegular"/>
                <a:cs typeface="RobotoRegular"/>
              </a:rPr>
              <a:t>And </a:t>
            </a:r>
            <a:r>
              <a:rPr sz="3300" spc="-5" dirty="0">
                <a:latin typeface="RobotoRegular"/>
                <a:cs typeface="RobotoRegular"/>
              </a:rPr>
              <a:t>Symptoms of </a:t>
            </a:r>
            <a:r>
              <a:rPr sz="3300" spc="5" dirty="0">
                <a:latin typeface="RobotoRegular"/>
                <a:cs typeface="RobotoRegular"/>
              </a:rPr>
              <a:t>Heart </a:t>
            </a:r>
            <a:r>
              <a:rPr sz="3300" spc="-5" dirty="0">
                <a:latin typeface="RobotoRegular"/>
                <a:cs typeface="RobotoRegular"/>
              </a:rPr>
              <a:t>Failure</a:t>
            </a:r>
            <a:r>
              <a:rPr sz="3300" spc="-455" dirty="0">
                <a:latin typeface="RobotoRegular"/>
                <a:cs typeface="RobotoRegular"/>
              </a:rPr>
              <a:t> </a:t>
            </a:r>
            <a:r>
              <a:rPr sz="3300" spc="-20" dirty="0">
                <a:latin typeface="RobotoRegular"/>
                <a:cs typeface="RobotoRegular"/>
              </a:rPr>
              <a:t>May  </a:t>
            </a:r>
            <a:r>
              <a:rPr sz="3300" spc="15" dirty="0">
                <a:latin typeface="RobotoRegular"/>
                <a:cs typeface="RobotoRegular"/>
              </a:rPr>
              <a:t>Be</a:t>
            </a:r>
            <a:r>
              <a:rPr sz="3300" spc="-45" dirty="0">
                <a:latin typeface="RobotoRegular"/>
                <a:cs typeface="RobotoRegular"/>
              </a:rPr>
              <a:t> </a:t>
            </a:r>
            <a:r>
              <a:rPr sz="3300" spc="5" dirty="0">
                <a:latin typeface="RobotoRegular"/>
                <a:cs typeface="RobotoRegular"/>
              </a:rPr>
              <a:t>Present.</a:t>
            </a:r>
            <a:endParaRPr sz="3300">
              <a:latin typeface="RobotoRegular"/>
              <a:cs typeface="RobotoRegular"/>
            </a:endParaRPr>
          </a:p>
          <a:p>
            <a:pPr marL="767715" marR="1490980" lvl="1" indent="-252095">
              <a:lnSpc>
                <a:spcPts val="3420"/>
              </a:lnSpc>
              <a:spcBef>
                <a:spcPts val="540"/>
              </a:spcBef>
              <a:buSzPct val="96969"/>
              <a:buFont typeface="Wingdings"/>
              <a:buChar char=""/>
              <a:tabLst>
                <a:tab pos="950594" algn="l"/>
                <a:tab pos="4839970" algn="l"/>
              </a:tabLst>
            </a:pPr>
            <a:r>
              <a:rPr sz="3300" spc="10" dirty="0">
                <a:latin typeface="RobotoRegular"/>
                <a:cs typeface="RobotoRegular"/>
              </a:rPr>
              <a:t>Signs</a:t>
            </a:r>
            <a:r>
              <a:rPr sz="3300" spc="-75" dirty="0">
                <a:latin typeface="RobotoRegular"/>
                <a:cs typeface="RobotoRegular"/>
              </a:rPr>
              <a:t> </a:t>
            </a:r>
            <a:r>
              <a:rPr sz="3300" spc="20" dirty="0">
                <a:latin typeface="RobotoRegular"/>
                <a:cs typeface="RobotoRegular"/>
              </a:rPr>
              <a:t>Of</a:t>
            </a:r>
            <a:r>
              <a:rPr sz="3300" spc="-70" dirty="0">
                <a:latin typeface="RobotoRegular"/>
                <a:cs typeface="RobotoRegular"/>
              </a:rPr>
              <a:t> </a:t>
            </a:r>
            <a:r>
              <a:rPr sz="3300" spc="-10" dirty="0">
                <a:latin typeface="RobotoRegular"/>
                <a:cs typeface="RobotoRegular"/>
              </a:rPr>
              <a:t>Neurologic	</a:t>
            </a:r>
            <a:r>
              <a:rPr sz="3300" spc="30" dirty="0">
                <a:latin typeface="RobotoRegular"/>
                <a:cs typeface="RobotoRegular"/>
              </a:rPr>
              <a:t>And</a:t>
            </a:r>
            <a:r>
              <a:rPr sz="3300" spc="-95" dirty="0">
                <a:latin typeface="RobotoRegular"/>
                <a:cs typeface="RobotoRegular"/>
              </a:rPr>
              <a:t> </a:t>
            </a:r>
            <a:r>
              <a:rPr sz="3300" spc="-5" dirty="0">
                <a:latin typeface="RobotoRegular"/>
                <a:cs typeface="RobotoRegular"/>
              </a:rPr>
              <a:t>Pulmonary  Complications</a:t>
            </a:r>
            <a:endParaRPr sz="330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952" y="358006"/>
            <a:ext cx="8786495" cy="491109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39395" indent="-189230">
              <a:lnSpc>
                <a:spcPct val="100000"/>
              </a:lnSpc>
              <a:spcBef>
                <a:spcPts val="650"/>
              </a:spcBef>
              <a:buSzPct val="62886"/>
              <a:buChar char="•"/>
              <a:tabLst>
                <a:tab pos="240029" algn="l"/>
              </a:tabLst>
            </a:pPr>
            <a:r>
              <a:rPr sz="7275" spc="-187" baseline="-24627" dirty="0">
                <a:latin typeface="RobotoRegular"/>
                <a:cs typeface="RobotoRegular"/>
              </a:rPr>
              <a:t>.</a:t>
            </a:r>
            <a:r>
              <a:rPr sz="3050" spc="-125" dirty="0">
                <a:latin typeface="RobotoRegular"/>
                <a:cs typeface="RobotoRegular"/>
              </a:rPr>
              <a:t>Some </a:t>
            </a:r>
            <a:r>
              <a:rPr sz="3050" spc="20" dirty="0">
                <a:latin typeface="RobotoRegular"/>
                <a:cs typeface="RobotoRegular"/>
              </a:rPr>
              <a:t>pts-feet </a:t>
            </a:r>
            <a:r>
              <a:rPr sz="3050" spc="-15" dirty="0">
                <a:latin typeface="RobotoRegular"/>
                <a:cs typeface="RobotoRegular"/>
              </a:rPr>
              <a:t>are </a:t>
            </a:r>
            <a:r>
              <a:rPr sz="3050" spc="10" dirty="0">
                <a:latin typeface="RobotoRegular"/>
                <a:cs typeface="RobotoRegular"/>
              </a:rPr>
              <a:t>slightly </a:t>
            </a:r>
            <a:r>
              <a:rPr sz="3050" spc="15" dirty="0">
                <a:latin typeface="RobotoRegular"/>
                <a:cs typeface="RobotoRegular"/>
              </a:rPr>
              <a:t>swollen </a:t>
            </a:r>
            <a:r>
              <a:rPr sz="3050" dirty="0">
                <a:latin typeface="RobotoRegular"/>
                <a:cs typeface="RobotoRegular"/>
              </a:rPr>
              <a:t>at</a:t>
            </a:r>
            <a:r>
              <a:rPr sz="3050" spc="9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night.</a:t>
            </a:r>
            <a:endParaRPr sz="3050">
              <a:latin typeface="RobotoRegular"/>
              <a:cs typeface="RobotoRegular"/>
            </a:endParaRPr>
          </a:p>
          <a:p>
            <a:pPr marL="302260" marR="17780" indent="-252095">
              <a:lnSpc>
                <a:spcPts val="3310"/>
              </a:lnSpc>
              <a:spcBef>
                <a:spcPts val="790"/>
              </a:spcBef>
              <a:buChar char="•"/>
              <a:tabLst>
                <a:tab pos="302895" algn="l"/>
              </a:tabLst>
            </a:pPr>
            <a:r>
              <a:rPr sz="3050" spc="-5" dirty="0">
                <a:latin typeface="RobotoRegular"/>
                <a:cs typeface="RobotoRegular"/>
              </a:rPr>
              <a:t>Most </a:t>
            </a:r>
            <a:r>
              <a:rPr sz="3050" spc="5" dirty="0">
                <a:latin typeface="RobotoRegular"/>
                <a:cs typeface="RobotoRegular"/>
              </a:rPr>
              <a:t>patients </a:t>
            </a:r>
            <a:r>
              <a:rPr sz="3050" dirty="0">
                <a:latin typeface="RobotoRegular"/>
                <a:cs typeface="RobotoRegular"/>
              </a:rPr>
              <a:t>also </a:t>
            </a:r>
            <a:r>
              <a:rPr sz="3050" spc="10" dirty="0">
                <a:latin typeface="RobotoRegular"/>
                <a:cs typeface="RobotoRegular"/>
              </a:rPr>
              <a:t>have </a:t>
            </a:r>
            <a:r>
              <a:rPr sz="3050" spc="-10" dirty="0">
                <a:latin typeface="RobotoRegular"/>
                <a:cs typeface="RobotoRegular"/>
              </a:rPr>
              <a:t>general </a:t>
            </a:r>
            <a:r>
              <a:rPr sz="3050" spc="15" dirty="0">
                <a:latin typeface="RobotoRegular"/>
                <a:cs typeface="RobotoRegular"/>
              </a:rPr>
              <a:t>symptoms, </a:t>
            </a:r>
            <a:r>
              <a:rPr sz="3050" dirty="0">
                <a:latin typeface="RobotoRegular"/>
                <a:cs typeface="RobotoRegular"/>
              </a:rPr>
              <a:t>such  </a:t>
            </a:r>
            <a:r>
              <a:rPr sz="3050" spc="-15" dirty="0">
                <a:latin typeface="RobotoRegular"/>
                <a:cs typeface="RobotoRegular"/>
              </a:rPr>
              <a:t>as:</a:t>
            </a:r>
            <a:endParaRPr sz="3050">
              <a:latin typeface="RobotoRegular"/>
              <a:cs typeface="RobotoRegular"/>
            </a:endParaRPr>
          </a:p>
          <a:p>
            <a:pPr marL="910590" lvl="1" indent="-356870">
              <a:lnSpc>
                <a:spcPct val="100000"/>
              </a:lnSpc>
              <a:spcBef>
                <a:spcPts val="95"/>
              </a:spcBef>
              <a:buSzPct val="97142"/>
              <a:buFont typeface="Wingdings"/>
              <a:buChar char=""/>
              <a:tabLst>
                <a:tab pos="911225" algn="l"/>
              </a:tabLst>
            </a:pPr>
            <a:r>
              <a:rPr sz="3500" spc="20" dirty="0">
                <a:latin typeface="RobotoRegular"/>
                <a:cs typeface="RobotoRegular"/>
              </a:rPr>
              <a:t>loss </a:t>
            </a:r>
            <a:r>
              <a:rPr sz="3500" spc="-5" dirty="0">
                <a:latin typeface="RobotoRegular"/>
                <a:cs typeface="RobotoRegular"/>
              </a:rPr>
              <a:t>of </a:t>
            </a:r>
            <a:r>
              <a:rPr sz="3500" spc="20" dirty="0">
                <a:latin typeface="RobotoRegular"/>
                <a:cs typeface="RobotoRegular"/>
              </a:rPr>
              <a:t>weight </a:t>
            </a:r>
            <a:r>
              <a:rPr sz="3500" spc="10" dirty="0">
                <a:latin typeface="RobotoRegular"/>
                <a:cs typeface="RobotoRegular"/>
              </a:rPr>
              <a:t>and</a:t>
            </a:r>
            <a:r>
              <a:rPr sz="3500" spc="-15" dirty="0">
                <a:latin typeface="RobotoRegular"/>
                <a:cs typeface="RobotoRegular"/>
              </a:rPr>
              <a:t> </a:t>
            </a:r>
            <a:r>
              <a:rPr sz="3500" spc="10" dirty="0">
                <a:latin typeface="RobotoRegular"/>
                <a:cs typeface="RobotoRegular"/>
              </a:rPr>
              <a:t>strength</a:t>
            </a:r>
            <a:endParaRPr sz="3500">
              <a:latin typeface="RobotoRegular"/>
              <a:cs typeface="RobotoRegular"/>
            </a:endParaRPr>
          </a:p>
          <a:p>
            <a:pPr marL="910590" lvl="1" indent="-356870">
              <a:lnSpc>
                <a:spcPct val="100000"/>
              </a:lnSpc>
              <a:spcBef>
                <a:spcPts val="100"/>
              </a:spcBef>
              <a:buSzPct val="97142"/>
              <a:buFont typeface="Wingdings"/>
              <a:buChar char=""/>
              <a:tabLst>
                <a:tab pos="911225" algn="l"/>
              </a:tabLst>
            </a:pPr>
            <a:r>
              <a:rPr sz="3500" spc="25" dirty="0">
                <a:latin typeface="RobotoRegular"/>
                <a:cs typeface="RobotoRegular"/>
              </a:rPr>
              <a:t>increasing</a:t>
            </a:r>
            <a:r>
              <a:rPr sz="3500" spc="10" dirty="0">
                <a:latin typeface="RobotoRegular"/>
                <a:cs typeface="RobotoRegular"/>
              </a:rPr>
              <a:t> </a:t>
            </a:r>
            <a:r>
              <a:rPr sz="3500" spc="5" dirty="0">
                <a:latin typeface="RobotoRegular"/>
                <a:cs typeface="RobotoRegular"/>
              </a:rPr>
              <a:t>irritability</a:t>
            </a:r>
            <a:endParaRPr sz="3500">
              <a:latin typeface="RobotoRegular"/>
              <a:cs typeface="RobotoRegular"/>
            </a:endParaRPr>
          </a:p>
          <a:p>
            <a:pPr marL="805815" marR="604520" lvl="1" indent="-252095">
              <a:lnSpc>
                <a:spcPts val="3750"/>
              </a:lnSpc>
              <a:spcBef>
                <a:spcPts val="595"/>
              </a:spcBef>
              <a:buSzPct val="97142"/>
              <a:buFont typeface="Wingdings"/>
              <a:buChar char=""/>
              <a:tabLst>
                <a:tab pos="911225" algn="l"/>
              </a:tabLst>
            </a:pPr>
            <a:r>
              <a:rPr sz="3500" spc="-10" dirty="0">
                <a:latin typeface="RobotoRegular"/>
                <a:cs typeface="RobotoRegular"/>
              </a:rPr>
              <a:t>an </a:t>
            </a:r>
            <a:r>
              <a:rPr sz="3500" spc="20" dirty="0">
                <a:latin typeface="RobotoRegular"/>
                <a:cs typeface="RobotoRegular"/>
              </a:rPr>
              <a:t>increased need </a:t>
            </a:r>
            <a:r>
              <a:rPr sz="3500" spc="-15" dirty="0">
                <a:latin typeface="RobotoRegular"/>
                <a:cs typeface="RobotoRegular"/>
              </a:rPr>
              <a:t>to </a:t>
            </a:r>
            <a:r>
              <a:rPr sz="3500" spc="10" dirty="0">
                <a:latin typeface="RobotoRegular"/>
                <a:cs typeface="RobotoRegular"/>
              </a:rPr>
              <a:t>urinate </a:t>
            </a:r>
            <a:r>
              <a:rPr sz="3500" spc="-15" dirty="0">
                <a:latin typeface="RobotoRegular"/>
                <a:cs typeface="RobotoRegular"/>
              </a:rPr>
              <a:t>at </a:t>
            </a:r>
            <a:r>
              <a:rPr sz="3500" spc="30" dirty="0">
                <a:latin typeface="RobotoRegular"/>
                <a:cs typeface="RobotoRegular"/>
              </a:rPr>
              <a:t>night  </a:t>
            </a:r>
            <a:r>
              <a:rPr sz="3500" spc="10" dirty="0">
                <a:latin typeface="RobotoRegular"/>
                <a:cs typeface="RobotoRegular"/>
              </a:rPr>
              <a:t>(nocturia).</a:t>
            </a:r>
            <a:endParaRPr sz="3500">
              <a:latin typeface="RobotoRegular"/>
              <a:cs typeface="RobotoRegular"/>
            </a:endParaRPr>
          </a:p>
          <a:p>
            <a:pPr marL="805815" marR="653415" lvl="1" indent="-252095">
              <a:lnSpc>
                <a:spcPts val="3750"/>
              </a:lnSpc>
              <a:spcBef>
                <a:spcPts val="545"/>
              </a:spcBef>
              <a:buSzPct val="97142"/>
              <a:buFont typeface="Wingdings"/>
              <a:buChar char=""/>
              <a:tabLst>
                <a:tab pos="1016635" algn="l"/>
              </a:tabLst>
            </a:pPr>
            <a:r>
              <a:rPr sz="3500" spc="15" dirty="0">
                <a:latin typeface="RobotoRegular"/>
                <a:cs typeface="RobotoRegular"/>
              </a:rPr>
              <a:t>Headaches, </a:t>
            </a:r>
            <a:r>
              <a:rPr sz="3500" spc="25" dirty="0">
                <a:latin typeface="RobotoRegular"/>
                <a:cs typeface="RobotoRegular"/>
              </a:rPr>
              <a:t>dizziness </a:t>
            </a:r>
            <a:r>
              <a:rPr sz="3500" spc="10" dirty="0">
                <a:latin typeface="RobotoRegular"/>
                <a:cs typeface="RobotoRegular"/>
              </a:rPr>
              <a:t>and </a:t>
            </a:r>
            <a:r>
              <a:rPr sz="3500" spc="20" dirty="0">
                <a:latin typeface="RobotoRegular"/>
                <a:cs typeface="RobotoRegular"/>
              </a:rPr>
              <a:t>digestive  </a:t>
            </a:r>
            <a:r>
              <a:rPr sz="3500" spc="15" dirty="0">
                <a:latin typeface="RobotoRegular"/>
                <a:cs typeface="RobotoRegular"/>
              </a:rPr>
              <a:t>disturbances</a:t>
            </a:r>
            <a:endParaRPr sz="350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052" y="232465"/>
            <a:ext cx="834898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135"/>
              </a:spcBef>
              <a:buChar char="•"/>
              <a:tabLst>
                <a:tab pos="264795" algn="l"/>
              </a:tabLst>
            </a:pPr>
            <a:r>
              <a:rPr sz="3050" spc="25" dirty="0">
                <a:latin typeface="RobotoRegular"/>
                <a:cs typeface="RobotoRegular"/>
              </a:rPr>
              <a:t>Signs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20" dirty="0">
                <a:latin typeface="RobotoRegular"/>
                <a:cs typeface="RobotoRegular"/>
              </a:rPr>
              <a:t>symptoms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renal </a:t>
            </a:r>
            <a:r>
              <a:rPr sz="3050" spc="10" dirty="0">
                <a:latin typeface="RobotoRegular"/>
                <a:cs typeface="RobotoRegular"/>
              </a:rPr>
              <a:t>insuﬃciency</a:t>
            </a:r>
            <a:r>
              <a:rPr sz="3050" spc="-30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and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9565" y="428374"/>
            <a:ext cx="599440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275" spc="-150" baseline="-24627" dirty="0">
                <a:latin typeface="RobotoRegular"/>
                <a:cs typeface="RobotoRegular"/>
              </a:rPr>
              <a:t>.</a:t>
            </a:r>
            <a:r>
              <a:rPr sz="3050" spc="-100" dirty="0">
                <a:latin typeface="RobotoRegular"/>
                <a:cs typeface="RobotoRegular"/>
              </a:rPr>
              <a:t>chronic </a:t>
            </a:r>
            <a:r>
              <a:rPr sz="3050" spc="-10" dirty="0">
                <a:latin typeface="RobotoRegular"/>
                <a:cs typeface="RobotoRegular"/>
              </a:rPr>
              <a:t>renal </a:t>
            </a:r>
            <a:r>
              <a:rPr sz="3050" spc="5" dirty="0">
                <a:latin typeface="RobotoRegular"/>
                <a:cs typeface="RobotoRegular"/>
              </a:rPr>
              <a:t>failure </a:t>
            </a:r>
            <a:r>
              <a:rPr sz="3050" spc="25" dirty="0">
                <a:latin typeface="RobotoRegular"/>
                <a:cs typeface="RobotoRegular"/>
              </a:rPr>
              <a:t>may</a:t>
            </a:r>
            <a:r>
              <a:rPr sz="3050" spc="160" dirty="0">
                <a:latin typeface="RobotoRegular"/>
                <a:cs typeface="RobotoRegular"/>
              </a:rPr>
              <a:t> </a:t>
            </a:r>
            <a:r>
              <a:rPr sz="3050" spc="35" dirty="0">
                <a:latin typeface="RobotoRegular"/>
                <a:cs typeface="RobotoRegular"/>
              </a:rPr>
              <a:t>develop.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052" y="1212012"/>
            <a:ext cx="9224645" cy="315468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4160" marR="479425" indent="-252095">
              <a:lnSpc>
                <a:spcPts val="3310"/>
              </a:lnSpc>
              <a:spcBef>
                <a:spcPts val="535"/>
              </a:spcBef>
              <a:buChar char="•"/>
              <a:tabLst>
                <a:tab pos="264795" algn="l"/>
                <a:tab pos="3552825" algn="l"/>
              </a:tabLst>
            </a:pPr>
            <a:r>
              <a:rPr sz="3050" spc="25" dirty="0">
                <a:latin typeface="RobotoRegular"/>
                <a:cs typeface="RobotoRegular"/>
              </a:rPr>
              <a:t>Poor</a:t>
            </a:r>
            <a:r>
              <a:rPr sz="3050" spc="-30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nourishment	</a:t>
            </a:r>
            <a:r>
              <a:rPr sz="3050" spc="15" dirty="0">
                <a:latin typeface="RobotoRegular"/>
                <a:cs typeface="RobotoRegular"/>
              </a:rPr>
              <a:t>with </a:t>
            </a:r>
            <a:r>
              <a:rPr sz="3050" spc="5" dirty="0">
                <a:latin typeface="RobotoRegular"/>
                <a:cs typeface="RobotoRegular"/>
              </a:rPr>
              <a:t>yellow-gray</a:t>
            </a:r>
            <a:r>
              <a:rPr sz="3050" spc="-13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pigmentation 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55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skin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690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Periorbital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-5" dirty="0">
                <a:latin typeface="RobotoRegular"/>
                <a:cs typeface="RobotoRegular"/>
              </a:rPr>
              <a:t>peripheral</a:t>
            </a:r>
            <a:r>
              <a:rPr sz="3050" spc="100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(dependent)edema.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50"/>
              </a:spcBef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Blood </a:t>
            </a:r>
            <a:r>
              <a:rPr sz="3050" spc="-10" dirty="0">
                <a:latin typeface="RobotoRegular"/>
                <a:cs typeface="RobotoRegular"/>
              </a:rPr>
              <a:t>pressure </a:t>
            </a:r>
            <a:r>
              <a:rPr sz="3050" spc="25" dirty="0">
                <a:latin typeface="RobotoRegular"/>
                <a:cs typeface="RobotoRegular"/>
              </a:rPr>
              <a:t>may </a:t>
            </a:r>
            <a:r>
              <a:rPr sz="3050" spc="35" dirty="0">
                <a:latin typeface="RobotoRegular"/>
                <a:cs typeface="RobotoRegular"/>
              </a:rPr>
              <a:t>be </a:t>
            </a:r>
            <a:r>
              <a:rPr sz="3050" dirty="0">
                <a:latin typeface="RobotoRegular"/>
                <a:cs typeface="RobotoRegular"/>
              </a:rPr>
              <a:t>normal </a:t>
            </a:r>
            <a:r>
              <a:rPr sz="3050" spc="15" dirty="0">
                <a:latin typeface="RobotoRegular"/>
                <a:cs typeface="RobotoRegular"/>
              </a:rPr>
              <a:t>or severely</a:t>
            </a:r>
            <a:r>
              <a:rPr sz="3050" spc="-30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elevated.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45"/>
              </a:spcBef>
              <a:buChar char="•"/>
              <a:tabLst>
                <a:tab pos="264795" algn="l"/>
              </a:tabLst>
            </a:pPr>
            <a:r>
              <a:rPr sz="3050" dirty="0">
                <a:latin typeface="RobotoRegular"/>
                <a:cs typeface="RobotoRegular"/>
              </a:rPr>
              <a:t>Retinal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hemorrhage,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750"/>
              </a:spcBef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Anaemia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65" y="703175"/>
            <a:ext cx="1879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dirty="0">
                <a:latin typeface="RobotoRegular"/>
                <a:cs typeface="RobotoRegular"/>
              </a:rPr>
              <a:t>.</a:t>
            </a:r>
            <a:endParaRPr sz="4850">
              <a:latin typeface="RobotoRegular"/>
              <a:cs typeface="RobotoRegular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33" y="0"/>
            <a:ext cx="10075545" cy="7556500"/>
            <a:chOff x="4233" y="0"/>
            <a:chExt cx="10075545" cy="7556500"/>
          </a:xfrm>
        </p:grpSpPr>
        <p:sp>
          <p:nvSpPr>
            <p:cNvPr id="4" name="object 4"/>
            <p:cNvSpPr/>
            <p:nvPr/>
          </p:nvSpPr>
          <p:spPr>
            <a:xfrm>
              <a:off x="4233" y="0"/>
              <a:ext cx="10075329" cy="7556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5450" y="7048500"/>
              <a:ext cx="1612900" cy="304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65" y="703175"/>
            <a:ext cx="18796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dirty="0">
                <a:latin typeface="RobotoRegular"/>
                <a:cs typeface="RobotoRegular"/>
              </a:rPr>
              <a:t>.</a:t>
            </a:r>
            <a:endParaRPr sz="48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209" y="400388"/>
            <a:ext cx="446024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5" dirty="0"/>
              <a:t>Diagnostics </a:t>
            </a:r>
            <a:r>
              <a:rPr sz="3050" dirty="0"/>
              <a:t>tests</a:t>
            </a:r>
            <a:r>
              <a:rPr sz="3050" spc="-105" dirty="0"/>
              <a:t> </a:t>
            </a:r>
            <a:r>
              <a:rPr sz="3050" spc="15" dirty="0"/>
              <a:t>include;</a:t>
            </a:r>
            <a:endParaRPr sz="3050"/>
          </a:p>
        </p:txBody>
      </p:sp>
      <p:sp>
        <p:nvSpPr>
          <p:cNvPr id="4" name="object 4"/>
          <p:cNvSpPr txBox="1"/>
          <p:nvPr/>
        </p:nvSpPr>
        <p:spPr>
          <a:xfrm>
            <a:off x="260209" y="1239993"/>
            <a:ext cx="8995410" cy="3434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4160" indent="-252095">
              <a:lnSpc>
                <a:spcPts val="3485"/>
              </a:lnSpc>
              <a:spcBef>
                <a:spcPts val="135"/>
              </a:spcBef>
              <a:buChar char="•"/>
              <a:tabLst>
                <a:tab pos="264795" algn="l"/>
              </a:tabLst>
            </a:pPr>
            <a:r>
              <a:rPr sz="3050" spc="-5" dirty="0">
                <a:latin typeface="RobotoRegular"/>
                <a:cs typeface="RobotoRegular"/>
              </a:rPr>
              <a:t>Urinalysis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304"/>
              </a:lnSpc>
              <a:buChar char="•"/>
              <a:tabLst>
                <a:tab pos="264795" algn="l"/>
              </a:tabLst>
            </a:pPr>
            <a:r>
              <a:rPr sz="3050" spc="-20" dirty="0">
                <a:latin typeface="RobotoRegular"/>
                <a:cs typeface="RobotoRegular"/>
              </a:rPr>
              <a:t>Ultrasound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5" dirty="0">
                <a:latin typeface="RobotoRegular"/>
                <a:cs typeface="RobotoRegular"/>
              </a:rPr>
              <a:t>CT</a:t>
            </a:r>
            <a:r>
              <a:rPr sz="3050" spc="14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scan</a:t>
            </a:r>
            <a:endParaRPr sz="3050">
              <a:latin typeface="RobotoRegular"/>
              <a:cs typeface="RobotoRegular"/>
            </a:endParaRPr>
          </a:p>
          <a:p>
            <a:pPr marL="264160" marR="71120" indent="-252095">
              <a:lnSpc>
                <a:spcPts val="3310"/>
              </a:lnSpc>
              <a:spcBef>
                <a:spcPts val="225"/>
              </a:spcBef>
              <a:buChar char="•"/>
              <a:tabLst>
                <a:tab pos="264795" algn="l"/>
              </a:tabLst>
            </a:pPr>
            <a:r>
              <a:rPr sz="3050" spc="-5" dirty="0">
                <a:latin typeface="RobotoRegular"/>
                <a:cs typeface="RobotoRegular"/>
              </a:rPr>
              <a:t>Chest </a:t>
            </a:r>
            <a:r>
              <a:rPr sz="3050" spc="-20" dirty="0">
                <a:latin typeface="RobotoRegular"/>
                <a:cs typeface="RobotoRegular"/>
              </a:rPr>
              <a:t>x-rays </a:t>
            </a:r>
            <a:r>
              <a:rPr sz="3050" spc="10" dirty="0">
                <a:latin typeface="RobotoRegular"/>
                <a:cs typeface="RobotoRegular"/>
              </a:rPr>
              <a:t>- cardiac enlargement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5" dirty="0">
                <a:latin typeface="RobotoRegular"/>
                <a:cs typeface="RobotoRegular"/>
              </a:rPr>
              <a:t>pulmonary  </a:t>
            </a:r>
            <a:r>
              <a:rPr sz="3050" spc="40" dirty="0">
                <a:latin typeface="RobotoRegular"/>
                <a:cs typeface="RobotoRegular"/>
              </a:rPr>
              <a:t>edema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070"/>
              </a:lnSpc>
              <a:buChar char="•"/>
              <a:tabLst>
                <a:tab pos="264795" algn="l"/>
              </a:tabLst>
            </a:pPr>
            <a:r>
              <a:rPr sz="3050" spc="10" dirty="0">
                <a:latin typeface="RobotoRegular"/>
                <a:cs typeface="RobotoRegular"/>
              </a:rPr>
              <a:t>ECG-cardiac changes </a:t>
            </a:r>
            <a:r>
              <a:rPr sz="3050" spc="15" dirty="0">
                <a:latin typeface="RobotoRegular"/>
                <a:cs typeface="RobotoRegular"/>
              </a:rPr>
              <a:t>with </a:t>
            </a:r>
            <a:r>
              <a:rPr sz="3050" spc="5" dirty="0">
                <a:latin typeface="RobotoRegular"/>
                <a:cs typeface="RobotoRegular"/>
              </a:rPr>
              <a:t>signs </a:t>
            </a:r>
            <a:r>
              <a:rPr sz="3050" spc="15" dirty="0">
                <a:latin typeface="RobotoRegular"/>
                <a:cs typeface="RobotoRegular"/>
              </a:rPr>
              <a:t>of</a:t>
            </a:r>
            <a:r>
              <a:rPr sz="3050" spc="-4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electrolyte</a:t>
            </a:r>
            <a:endParaRPr sz="3050">
              <a:latin typeface="RobotoRegular"/>
              <a:cs typeface="RobotoRegular"/>
            </a:endParaRPr>
          </a:p>
          <a:p>
            <a:pPr marL="264160" marR="1510030">
              <a:lnSpc>
                <a:spcPts val="3310"/>
              </a:lnSpc>
              <a:spcBef>
                <a:spcPts val="225"/>
              </a:spcBef>
            </a:pPr>
            <a:r>
              <a:rPr sz="3050" spc="5" dirty="0">
                <a:latin typeface="RobotoRegular"/>
                <a:cs typeface="RobotoRegular"/>
              </a:rPr>
              <a:t>disturbances…tall </a:t>
            </a:r>
            <a:r>
              <a:rPr sz="3050" spc="20" dirty="0">
                <a:latin typeface="RobotoRegular"/>
                <a:cs typeface="RobotoRegular"/>
              </a:rPr>
              <a:t>T wave </a:t>
            </a:r>
            <a:r>
              <a:rPr sz="3050" spc="5" dirty="0">
                <a:latin typeface="RobotoRegular"/>
                <a:cs typeface="RobotoRegular"/>
              </a:rPr>
              <a:t>associated </a:t>
            </a:r>
            <a:r>
              <a:rPr sz="3050" spc="15" dirty="0">
                <a:latin typeface="RobotoRegular"/>
                <a:cs typeface="RobotoRegular"/>
              </a:rPr>
              <a:t>with  </a:t>
            </a:r>
            <a:r>
              <a:rPr sz="3050" spc="10" dirty="0">
                <a:latin typeface="RobotoRegular"/>
                <a:cs typeface="RobotoRegular"/>
              </a:rPr>
              <a:t>hyperkalemia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250"/>
              </a:lnSpc>
              <a:buChar char="•"/>
              <a:tabLst>
                <a:tab pos="264795" algn="l"/>
              </a:tabLst>
            </a:pPr>
            <a:r>
              <a:rPr sz="3050" spc="-5" dirty="0">
                <a:latin typeface="RobotoRegular"/>
                <a:cs typeface="RobotoRegular"/>
              </a:rPr>
              <a:t>Renal </a:t>
            </a:r>
            <a:r>
              <a:rPr sz="3050" spc="20" dirty="0">
                <a:latin typeface="RobotoRegular"/>
                <a:cs typeface="RobotoRegular"/>
              </a:rPr>
              <a:t>biopsy identiﬁes </a:t>
            </a:r>
            <a:r>
              <a:rPr sz="3050" spc="-10" dirty="0">
                <a:latin typeface="RobotoRegular"/>
                <a:cs typeface="RobotoRegular"/>
              </a:rPr>
              <a:t>the </a:t>
            </a:r>
            <a:r>
              <a:rPr sz="3050" dirty="0">
                <a:latin typeface="RobotoRegular"/>
                <a:cs typeface="RobotoRegular"/>
              </a:rPr>
              <a:t>cause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-20" dirty="0">
                <a:latin typeface="RobotoRegular"/>
                <a:cs typeface="RobotoRegular"/>
              </a:rPr>
              <a:t>nature </a:t>
            </a:r>
            <a:r>
              <a:rPr sz="3050" spc="15" dirty="0">
                <a:latin typeface="RobotoRegular"/>
                <a:cs typeface="RobotoRegular"/>
              </a:rPr>
              <a:t>of</a:t>
            </a:r>
            <a:r>
              <a:rPr sz="3050" spc="17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GN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52" y="376319"/>
            <a:ext cx="8752205" cy="663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150" spc="30" dirty="0"/>
              <a:t>Assessment and </a:t>
            </a:r>
            <a:r>
              <a:rPr sz="4150" spc="15" dirty="0"/>
              <a:t>Diagnostic</a:t>
            </a:r>
            <a:r>
              <a:rPr sz="4150" spc="-280" dirty="0"/>
              <a:t> </a:t>
            </a:r>
            <a:r>
              <a:rPr sz="4150" spc="-5" dirty="0"/>
              <a:t>Findings</a:t>
            </a:r>
            <a:endParaRPr sz="4150"/>
          </a:p>
        </p:txBody>
      </p:sp>
      <p:sp>
        <p:nvSpPr>
          <p:cNvPr id="3" name="object 3"/>
          <p:cNvSpPr txBox="1"/>
          <p:nvPr/>
        </p:nvSpPr>
        <p:spPr>
          <a:xfrm>
            <a:off x="570652" y="901917"/>
            <a:ext cx="8539480" cy="4874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6695" indent="-189230">
              <a:lnSpc>
                <a:spcPts val="5690"/>
              </a:lnSpc>
              <a:spcBef>
                <a:spcPts val="95"/>
              </a:spcBef>
              <a:buSzPct val="68041"/>
              <a:buChar char="•"/>
              <a:tabLst>
                <a:tab pos="227329" algn="l"/>
              </a:tabLst>
            </a:pPr>
            <a:r>
              <a:rPr sz="7275" spc="-142" baseline="17754" dirty="0">
                <a:latin typeface="RobotoRegular"/>
                <a:cs typeface="RobotoRegular"/>
              </a:rPr>
              <a:t>.</a:t>
            </a:r>
            <a:r>
              <a:rPr sz="3300" spc="-95" dirty="0">
                <a:latin typeface="RobotoRegular"/>
                <a:cs typeface="RobotoRegular"/>
              </a:rPr>
              <a:t>Urinalysis</a:t>
            </a:r>
            <a:endParaRPr sz="3300">
              <a:latin typeface="RobotoRegular"/>
              <a:cs typeface="RobotoRegular"/>
            </a:endParaRPr>
          </a:p>
          <a:p>
            <a:pPr marL="1297305" lvl="1" indent="-252729">
              <a:lnSpc>
                <a:spcPts val="3290"/>
              </a:lnSpc>
              <a:buChar char="•"/>
              <a:tabLst>
                <a:tab pos="1297940" algn="l"/>
              </a:tabLst>
            </a:pPr>
            <a:r>
              <a:rPr sz="2850" dirty="0">
                <a:latin typeface="RobotoRegular"/>
                <a:cs typeface="RobotoRegular"/>
              </a:rPr>
              <a:t>ﬁxed speciﬁc gravity </a:t>
            </a:r>
            <a:r>
              <a:rPr sz="2850" spc="15" dirty="0">
                <a:latin typeface="RobotoRegular"/>
                <a:cs typeface="RobotoRegular"/>
              </a:rPr>
              <a:t>of </a:t>
            </a:r>
            <a:r>
              <a:rPr sz="2850" spc="5" dirty="0">
                <a:latin typeface="RobotoRegular"/>
                <a:cs typeface="RobotoRegular"/>
              </a:rPr>
              <a:t>about</a:t>
            </a:r>
            <a:r>
              <a:rPr sz="2850" spc="-155" dirty="0">
                <a:latin typeface="RobotoRegular"/>
                <a:cs typeface="RobotoRegular"/>
              </a:rPr>
              <a:t> </a:t>
            </a:r>
            <a:r>
              <a:rPr sz="2850" spc="35" dirty="0">
                <a:latin typeface="RobotoRegular"/>
                <a:cs typeface="RobotoRegular"/>
              </a:rPr>
              <a:t>1.010</a:t>
            </a:r>
            <a:endParaRPr sz="2850">
              <a:latin typeface="RobotoRegular"/>
              <a:cs typeface="RobotoRegular"/>
            </a:endParaRPr>
          </a:p>
          <a:p>
            <a:pPr marL="1297305" lvl="1" indent="-252729">
              <a:lnSpc>
                <a:spcPct val="100000"/>
              </a:lnSpc>
              <a:spcBef>
                <a:spcPts val="110"/>
              </a:spcBef>
              <a:buChar char="•"/>
              <a:tabLst>
                <a:tab pos="1297940" algn="l"/>
              </a:tabLst>
            </a:pPr>
            <a:r>
              <a:rPr sz="2850" dirty="0">
                <a:latin typeface="RobotoRegular"/>
                <a:cs typeface="RobotoRegular"/>
              </a:rPr>
              <a:t>variable</a:t>
            </a:r>
            <a:r>
              <a:rPr sz="2850" spc="-30" dirty="0">
                <a:latin typeface="RobotoRegular"/>
                <a:cs typeface="RobotoRegular"/>
              </a:rPr>
              <a:t> </a:t>
            </a:r>
            <a:r>
              <a:rPr sz="2850" spc="5" dirty="0">
                <a:latin typeface="RobotoRegular"/>
                <a:cs typeface="RobotoRegular"/>
              </a:rPr>
              <a:t>proteinuria</a:t>
            </a:r>
            <a:endParaRPr sz="2850">
              <a:latin typeface="RobotoRegular"/>
              <a:cs typeface="RobotoRegular"/>
            </a:endParaRPr>
          </a:p>
          <a:p>
            <a:pPr marL="1297305" marR="835025" lvl="1" indent="-252095">
              <a:lnSpc>
                <a:spcPts val="2970"/>
              </a:lnSpc>
              <a:spcBef>
                <a:spcPts val="575"/>
              </a:spcBef>
              <a:buChar char="•"/>
              <a:tabLst>
                <a:tab pos="1297940" algn="l"/>
              </a:tabLst>
            </a:pPr>
            <a:r>
              <a:rPr sz="2850" dirty="0">
                <a:latin typeface="RobotoRegular"/>
                <a:cs typeface="RobotoRegular"/>
              </a:rPr>
              <a:t>Urinary </a:t>
            </a:r>
            <a:r>
              <a:rPr sz="2850" spc="10" dirty="0">
                <a:latin typeface="RobotoRegular"/>
                <a:cs typeface="RobotoRegular"/>
              </a:rPr>
              <a:t>casts </a:t>
            </a:r>
            <a:r>
              <a:rPr sz="2850" spc="20" dirty="0">
                <a:latin typeface="RobotoRegular"/>
                <a:cs typeface="RobotoRegular"/>
              </a:rPr>
              <a:t>(protein </a:t>
            </a:r>
            <a:r>
              <a:rPr sz="2850" spc="5" dirty="0">
                <a:latin typeface="RobotoRegular"/>
                <a:cs typeface="RobotoRegular"/>
              </a:rPr>
              <a:t>plugs </a:t>
            </a:r>
            <a:r>
              <a:rPr sz="2850" spc="20" dirty="0">
                <a:latin typeface="RobotoRegular"/>
                <a:cs typeface="RobotoRegular"/>
              </a:rPr>
              <a:t>secreted</a:t>
            </a:r>
            <a:r>
              <a:rPr sz="2850" spc="-420" dirty="0">
                <a:latin typeface="RobotoRegular"/>
                <a:cs typeface="RobotoRegular"/>
              </a:rPr>
              <a:t> </a:t>
            </a:r>
            <a:r>
              <a:rPr sz="2850" spc="25" dirty="0">
                <a:latin typeface="RobotoRegular"/>
                <a:cs typeface="RobotoRegular"/>
              </a:rPr>
              <a:t>by  </a:t>
            </a:r>
            <a:r>
              <a:rPr sz="2850" spc="20" dirty="0">
                <a:latin typeface="RobotoRegular"/>
                <a:cs typeface="RobotoRegular"/>
              </a:rPr>
              <a:t>damaged </a:t>
            </a:r>
            <a:r>
              <a:rPr sz="2850" dirty="0">
                <a:latin typeface="RobotoRegular"/>
                <a:cs typeface="RobotoRegular"/>
              </a:rPr>
              <a:t>kidney</a:t>
            </a:r>
            <a:r>
              <a:rPr sz="2850" spc="-120" dirty="0">
                <a:latin typeface="RobotoRegular"/>
                <a:cs typeface="RobotoRegular"/>
              </a:rPr>
              <a:t> </a:t>
            </a:r>
            <a:r>
              <a:rPr sz="2850" dirty="0">
                <a:latin typeface="RobotoRegular"/>
                <a:cs typeface="RobotoRegular"/>
              </a:rPr>
              <a:t>tubules).</a:t>
            </a:r>
            <a:endParaRPr sz="2850">
              <a:latin typeface="RobotoRegular"/>
              <a:cs typeface="RobotoRegular"/>
            </a:endParaRPr>
          </a:p>
          <a:p>
            <a:pPr marL="289560" marR="485140" indent="-252095">
              <a:lnSpc>
                <a:spcPts val="3420"/>
              </a:lnSpc>
              <a:spcBef>
                <a:spcPts val="60"/>
              </a:spcBef>
              <a:buChar char="•"/>
              <a:tabLst>
                <a:tab pos="290195" algn="l"/>
              </a:tabLst>
            </a:pPr>
            <a:r>
              <a:rPr sz="3300" spc="20" dirty="0">
                <a:latin typeface="RobotoRegular"/>
                <a:cs typeface="RobotoRegular"/>
              </a:rPr>
              <a:t>Changes </a:t>
            </a:r>
            <a:r>
              <a:rPr sz="3300" spc="10" dirty="0">
                <a:latin typeface="RobotoRegular"/>
                <a:cs typeface="RobotoRegular"/>
              </a:rPr>
              <a:t>occurring with </a:t>
            </a:r>
            <a:r>
              <a:rPr sz="3300" spc="-10" dirty="0">
                <a:latin typeface="RobotoRegular"/>
                <a:cs typeface="RobotoRegular"/>
              </a:rPr>
              <a:t>progressing</a:t>
            </a:r>
            <a:r>
              <a:rPr sz="3300" spc="-210" dirty="0">
                <a:latin typeface="RobotoRegular"/>
                <a:cs typeface="RobotoRegular"/>
              </a:rPr>
              <a:t> </a:t>
            </a:r>
            <a:r>
              <a:rPr sz="3300" dirty="0">
                <a:latin typeface="RobotoRegular"/>
                <a:cs typeface="RobotoRegular"/>
              </a:rPr>
              <a:t>renal  </a:t>
            </a:r>
            <a:r>
              <a:rPr sz="3300" spc="-20" dirty="0">
                <a:latin typeface="RobotoRegular"/>
                <a:cs typeface="RobotoRegular"/>
              </a:rPr>
              <a:t>failure </a:t>
            </a:r>
            <a:r>
              <a:rPr sz="3300" spc="5" dirty="0">
                <a:latin typeface="RobotoRegular"/>
                <a:cs typeface="RobotoRegular"/>
              </a:rPr>
              <a:t>and </a:t>
            </a:r>
            <a:r>
              <a:rPr sz="3300" dirty="0">
                <a:latin typeface="RobotoRegular"/>
                <a:cs typeface="RobotoRegular"/>
              </a:rPr>
              <a:t>GFR </a:t>
            </a:r>
            <a:r>
              <a:rPr sz="3300" spc="-30" dirty="0">
                <a:latin typeface="RobotoRegular"/>
                <a:cs typeface="RobotoRegular"/>
              </a:rPr>
              <a:t>falls </a:t>
            </a:r>
            <a:r>
              <a:rPr sz="3300" spc="-5" dirty="0">
                <a:latin typeface="RobotoRegular"/>
                <a:cs typeface="RobotoRegular"/>
              </a:rPr>
              <a:t>below </a:t>
            </a:r>
            <a:r>
              <a:rPr sz="3300" spc="10" dirty="0">
                <a:latin typeface="RobotoRegular"/>
                <a:cs typeface="RobotoRegular"/>
              </a:rPr>
              <a:t>50 </a:t>
            </a:r>
            <a:r>
              <a:rPr sz="3300" spc="-10" dirty="0">
                <a:latin typeface="RobotoRegular"/>
                <a:cs typeface="RobotoRegular"/>
              </a:rPr>
              <a:t>ml/min</a:t>
            </a:r>
            <a:r>
              <a:rPr sz="3300" spc="-285" dirty="0">
                <a:latin typeface="RobotoRegular"/>
                <a:cs typeface="RobotoRegular"/>
              </a:rPr>
              <a:t> </a:t>
            </a:r>
            <a:r>
              <a:rPr sz="3300" dirty="0">
                <a:latin typeface="RobotoRegular"/>
                <a:cs typeface="RobotoRegular"/>
              </a:rPr>
              <a:t>:</a:t>
            </a:r>
            <a:endParaRPr sz="3300">
              <a:latin typeface="RobotoRegular"/>
              <a:cs typeface="RobotoRegular"/>
            </a:endParaRPr>
          </a:p>
          <a:p>
            <a:pPr marL="289560" indent="-252095">
              <a:lnSpc>
                <a:spcPts val="3140"/>
              </a:lnSpc>
              <a:buChar char="•"/>
              <a:tabLst>
                <a:tab pos="290195" algn="l"/>
              </a:tabLst>
            </a:pPr>
            <a:r>
              <a:rPr sz="3300" spc="-15" dirty="0">
                <a:latin typeface="RobotoRegular"/>
                <a:cs typeface="RobotoRegular"/>
              </a:rPr>
              <a:t>Hyperkalemia </a:t>
            </a:r>
            <a:r>
              <a:rPr sz="3300" spc="20" dirty="0">
                <a:latin typeface="RobotoRegular"/>
                <a:cs typeface="RobotoRegular"/>
              </a:rPr>
              <a:t>due</a:t>
            </a:r>
            <a:r>
              <a:rPr sz="3300" spc="-114" dirty="0">
                <a:latin typeface="RobotoRegular"/>
                <a:cs typeface="RobotoRegular"/>
              </a:rPr>
              <a:t> </a:t>
            </a:r>
            <a:r>
              <a:rPr sz="3300" spc="10" dirty="0">
                <a:latin typeface="RobotoRegular"/>
                <a:cs typeface="RobotoRegular"/>
              </a:rPr>
              <a:t>to</a:t>
            </a:r>
            <a:endParaRPr sz="3300">
              <a:latin typeface="RobotoRegular"/>
              <a:cs typeface="RobotoRegular"/>
            </a:endParaRPr>
          </a:p>
          <a:p>
            <a:pPr marL="1297305" marR="30480" lvl="1" indent="-252095">
              <a:lnSpc>
                <a:spcPts val="2970"/>
              </a:lnSpc>
              <a:spcBef>
                <a:spcPts val="220"/>
              </a:spcBef>
              <a:buChar char="•"/>
              <a:tabLst>
                <a:tab pos="1297940" algn="l"/>
              </a:tabLst>
            </a:pPr>
            <a:r>
              <a:rPr sz="2850" spc="15" dirty="0">
                <a:latin typeface="RobotoRegular"/>
                <a:cs typeface="RobotoRegular"/>
              </a:rPr>
              <a:t>decreased </a:t>
            </a:r>
            <a:r>
              <a:rPr sz="2850" spc="-5" dirty="0">
                <a:latin typeface="RobotoRegular"/>
                <a:cs typeface="RobotoRegular"/>
              </a:rPr>
              <a:t>potassium </a:t>
            </a:r>
            <a:r>
              <a:rPr sz="2850" spc="15" dirty="0">
                <a:latin typeface="RobotoRegular"/>
                <a:cs typeface="RobotoRegular"/>
              </a:rPr>
              <a:t>excretion, </a:t>
            </a:r>
            <a:r>
              <a:rPr sz="2850" dirty="0">
                <a:latin typeface="RobotoRegular"/>
                <a:cs typeface="RobotoRegular"/>
              </a:rPr>
              <a:t>acidosis ,  </a:t>
            </a:r>
            <a:r>
              <a:rPr sz="2850" spc="5" dirty="0">
                <a:latin typeface="RobotoRegular"/>
                <a:cs typeface="RobotoRegular"/>
              </a:rPr>
              <a:t>catabolism excessive </a:t>
            </a:r>
            <a:r>
              <a:rPr sz="2850" spc="-5" dirty="0">
                <a:latin typeface="RobotoRegular"/>
                <a:cs typeface="RobotoRegular"/>
              </a:rPr>
              <a:t>potassium intake</a:t>
            </a:r>
            <a:r>
              <a:rPr sz="2850" spc="-140" dirty="0">
                <a:latin typeface="RobotoRegular"/>
                <a:cs typeface="RobotoRegular"/>
              </a:rPr>
              <a:t> </a:t>
            </a:r>
            <a:r>
              <a:rPr sz="2850" spc="15" dirty="0">
                <a:latin typeface="RobotoRegular"/>
                <a:cs typeface="RobotoRegular"/>
              </a:rPr>
              <a:t>from  </a:t>
            </a:r>
            <a:r>
              <a:rPr sz="2850" spc="10" dirty="0">
                <a:latin typeface="RobotoRegular"/>
                <a:cs typeface="RobotoRegular"/>
              </a:rPr>
              <a:t>food </a:t>
            </a:r>
            <a:r>
              <a:rPr sz="2850" spc="-15" dirty="0">
                <a:latin typeface="RobotoRegular"/>
                <a:cs typeface="RobotoRegular"/>
              </a:rPr>
              <a:t>and</a:t>
            </a:r>
            <a:r>
              <a:rPr sz="2850" spc="-35" dirty="0">
                <a:latin typeface="RobotoRegular"/>
                <a:cs typeface="RobotoRegular"/>
              </a:rPr>
              <a:t> </a:t>
            </a:r>
            <a:r>
              <a:rPr sz="2850" spc="10" dirty="0">
                <a:latin typeface="RobotoRegular"/>
                <a:cs typeface="RobotoRegular"/>
              </a:rPr>
              <a:t>medications</a:t>
            </a:r>
            <a:endParaRPr sz="28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662" y="344415"/>
            <a:ext cx="9446895" cy="6597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8460" indent="-302895">
              <a:lnSpc>
                <a:spcPts val="5415"/>
              </a:lnSpc>
              <a:spcBef>
                <a:spcPts val="95"/>
              </a:spcBef>
              <a:buFont typeface="Wingdings"/>
              <a:buChar char=""/>
              <a:tabLst>
                <a:tab pos="379095" algn="l"/>
              </a:tabLst>
            </a:pPr>
            <a:r>
              <a:rPr sz="3050" spc="-114" dirty="0">
                <a:latin typeface="RobotoRegular"/>
                <a:cs typeface="RobotoRegular"/>
              </a:rPr>
              <a:t>M</a:t>
            </a:r>
            <a:r>
              <a:rPr sz="7275" spc="-172" baseline="-32073" dirty="0">
                <a:latin typeface="RobotoRegular"/>
                <a:cs typeface="RobotoRegular"/>
              </a:rPr>
              <a:t>.</a:t>
            </a:r>
            <a:r>
              <a:rPr sz="3050" spc="-114" dirty="0">
                <a:latin typeface="RobotoRegular"/>
                <a:cs typeface="RobotoRegular"/>
              </a:rPr>
              <a:t>etabolic </a:t>
            </a:r>
            <a:r>
              <a:rPr sz="3050" spc="15" dirty="0">
                <a:latin typeface="RobotoRegular"/>
                <a:cs typeface="RobotoRegular"/>
              </a:rPr>
              <a:t>acidosis </a:t>
            </a:r>
            <a:r>
              <a:rPr sz="3050" spc="5" dirty="0">
                <a:latin typeface="RobotoRegular"/>
                <a:cs typeface="RobotoRegular"/>
              </a:rPr>
              <a:t>due</a:t>
            </a:r>
            <a:r>
              <a:rPr sz="3050" spc="14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to</a:t>
            </a:r>
            <a:endParaRPr sz="3050">
              <a:latin typeface="RobotoRegular"/>
              <a:cs typeface="RobotoRegular"/>
            </a:endParaRPr>
          </a:p>
          <a:p>
            <a:pPr marL="1022350" lvl="1" indent="-303530">
              <a:lnSpc>
                <a:spcPts val="3135"/>
              </a:lnSpc>
              <a:buClr>
                <a:srgbClr val="ABC9BD"/>
              </a:buClr>
              <a:buFont typeface="Wingdings"/>
              <a:buChar char=""/>
              <a:tabLst>
                <a:tab pos="1022985" algn="l"/>
              </a:tabLst>
            </a:pPr>
            <a:r>
              <a:rPr sz="3050" spc="15" dirty="0">
                <a:latin typeface="RobotoRegular"/>
                <a:cs typeface="RobotoRegular"/>
              </a:rPr>
              <a:t>decreased </a:t>
            </a:r>
            <a:r>
              <a:rPr sz="3050" spc="20" dirty="0">
                <a:latin typeface="RobotoRegular"/>
                <a:cs typeface="RobotoRegular"/>
              </a:rPr>
              <a:t>acid </a:t>
            </a:r>
            <a:r>
              <a:rPr sz="3050" spc="10" dirty="0">
                <a:latin typeface="RobotoRegular"/>
                <a:cs typeface="RobotoRegular"/>
              </a:rPr>
              <a:t>secretion </a:t>
            </a:r>
            <a:r>
              <a:rPr sz="3050" spc="30" dirty="0">
                <a:latin typeface="RobotoRegular"/>
                <a:cs typeface="RobotoRegular"/>
              </a:rPr>
              <a:t>by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-3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kidney</a:t>
            </a:r>
            <a:endParaRPr sz="3050">
              <a:latin typeface="RobotoRegular"/>
              <a:cs typeface="RobotoRegular"/>
            </a:endParaRPr>
          </a:p>
          <a:p>
            <a:pPr marL="1022350" lvl="1" indent="-303530">
              <a:lnSpc>
                <a:spcPts val="3304"/>
              </a:lnSpc>
              <a:buClr>
                <a:srgbClr val="ABC9BD"/>
              </a:buClr>
              <a:buFont typeface="Wingdings"/>
              <a:buChar char=""/>
              <a:tabLst>
                <a:tab pos="1022985" algn="l"/>
              </a:tabLst>
            </a:pP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15" dirty="0">
                <a:latin typeface="RobotoRegular"/>
                <a:cs typeface="RobotoRegular"/>
              </a:rPr>
              <a:t>inability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10" dirty="0">
                <a:latin typeface="RobotoRegular"/>
                <a:cs typeface="RobotoRegular"/>
              </a:rPr>
              <a:t>regenerate</a:t>
            </a:r>
            <a:r>
              <a:rPr sz="3050" spc="4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bicarbonate</a:t>
            </a:r>
            <a:endParaRPr sz="3050">
              <a:latin typeface="RobotoRegular"/>
              <a:cs typeface="RobotoRegular"/>
            </a:endParaRPr>
          </a:p>
          <a:p>
            <a:pPr marL="378460" indent="-302895">
              <a:lnSpc>
                <a:spcPts val="3354"/>
              </a:lnSpc>
              <a:buFont typeface="Wingdings"/>
              <a:buChar char=""/>
              <a:tabLst>
                <a:tab pos="379095" algn="l"/>
              </a:tabLst>
            </a:pPr>
            <a:r>
              <a:rPr sz="3050" spc="20" dirty="0">
                <a:latin typeface="RobotoRegular"/>
                <a:cs typeface="RobotoRegular"/>
              </a:rPr>
              <a:t>Anemia </a:t>
            </a:r>
            <a:r>
              <a:rPr sz="3050" spc="5" dirty="0">
                <a:latin typeface="RobotoRegular"/>
                <a:cs typeface="RobotoRegular"/>
              </a:rPr>
              <a:t>secondary to </a:t>
            </a:r>
            <a:r>
              <a:rPr sz="3050" spc="15" dirty="0">
                <a:latin typeface="RobotoRegular"/>
                <a:cs typeface="RobotoRegular"/>
              </a:rPr>
              <a:t>decreased</a:t>
            </a:r>
            <a:r>
              <a:rPr sz="3050" spc="-3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erythropoiesis</a:t>
            </a:r>
            <a:endParaRPr sz="3050">
              <a:latin typeface="RobotoRegular"/>
              <a:cs typeface="RobotoRegular"/>
            </a:endParaRPr>
          </a:p>
          <a:p>
            <a:pPr marL="467995" indent="-392430">
              <a:lnSpc>
                <a:spcPts val="3295"/>
              </a:lnSpc>
              <a:buFont typeface="Wingdings"/>
              <a:buChar char=""/>
              <a:tabLst>
                <a:tab pos="468630" algn="l"/>
              </a:tabLst>
            </a:pPr>
            <a:r>
              <a:rPr sz="3050" spc="20" dirty="0">
                <a:latin typeface="RobotoRegular"/>
                <a:cs typeface="RobotoRegular"/>
              </a:rPr>
              <a:t>Hypoalbuminemia </a:t>
            </a:r>
            <a:r>
              <a:rPr sz="3050" spc="15" dirty="0">
                <a:latin typeface="RobotoRegular"/>
                <a:cs typeface="RobotoRegular"/>
              </a:rPr>
              <a:t>with</a:t>
            </a:r>
            <a:r>
              <a:rPr sz="3050" spc="-70" dirty="0">
                <a:latin typeface="RobotoRegular"/>
                <a:cs typeface="RobotoRegular"/>
              </a:rPr>
              <a:t> </a:t>
            </a:r>
            <a:r>
              <a:rPr sz="3050" spc="40" dirty="0">
                <a:latin typeface="RobotoRegular"/>
                <a:cs typeface="RobotoRegular"/>
              </a:rPr>
              <a:t>edema</a:t>
            </a:r>
            <a:endParaRPr sz="3050">
              <a:latin typeface="RobotoRegular"/>
              <a:cs typeface="RobotoRegular"/>
            </a:endParaRPr>
          </a:p>
          <a:p>
            <a:pPr marL="957580" marR="143510" lvl="1" indent="-238125">
              <a:lnSpc>
                <a:spcPts val="3310"/>
              </a:lnSpc>
              <a:spcBef>
                <a:spcPts val="225"/>
              </a:spcBef>
              <a:buClr>
                <a:srgbClr val="ABC9BD"/>
              </a:buClr>
              <a:buFont typeface="Wingdings"/>
              <a:buChar char=""/>
              <a:tabLst>
                <a:tab pos="1111885" algn="l"/>
              </a:tabLst>
            </a:pPr>
            <a:r>
              <a:rPr sz="3050" spc="5" dirty="0">
                <a:latin typeface="RobotoRegular"/>
                <a:cs typeface="RobotoRegular"/>
              </a:rPr>
              <a:t>secondary to </a:t>
            </a:r>
            <a:r>
              <a:rPr sz="3050" spc="15" dirty="0">
                <a:latin typeface="RobotoRegular"/>
                <a:cs typeface="RobotoRegular"/>
              </a:rPr>
              <a:t>protein </a:t>
            </a:r>
            <a:r>
              <a:rPr sz="3050" spc="5" dirty="0">
                <a:latin typeface="RobotoRegular"/>
                <a:cs typeface="RobotoRegular"/>
              </a:rPr>
              <a:t>loss </a:t>
            </a:r>
            <a:r>
              <a:rPr sz="3050" spc="-5" dirty="0">
                <a:latin typeface="RobotoRegular"/>
                <a:cs typeface="RobotoRegular"/>
              </a:rPr>
              <a:t>through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spc="-120" dirty="0">
                <a:latin typeface="RobotoRegular"/>
                <a:cs typeface="RobotoRegular"/>
              </a:rPr>
              <a:t> </a:t>
            </a:r>
            <a:r>
              <a:rPr sz="3050" spc="25" dirty="0">
                <a:latin typeface="RobotoRegular"/>
                <a:cs typeface="RobotoRegular"/>
              </a:rPr>
              <a:t>damaged  </a:t>
            </a:r>
            <a:r>
              <a:rPr sz="3050" spc="15" dirty="0">
                <a:latin typeface="RobotoRegular"/>
                <a:cs typeface="RobotoRegular"/>
              </a:rPr>
              <a:t>glomerular</a:t>
            </a:r>
            <a:r>
              <a:rPr sz="3050" spc="-4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membrane</a:t>
            </a:r>
            <a:endParaRPr sz="3050">
              <a:latin typeface="RobotoRegular"/>
              <a:cs typeface="RobotoRegular"/>
            </a:endParaRPr>
          </a:p>
          <a:p>
            <a:pPr marL="378460" indent="-302895">
              <a:lnSpc>
                <a:spcPts val="3080"/>
              </a:lnSpc>
              <a:buFont typeface="Wingdings"/>
              <a:buChar char=""/>
              <a:tabLst>
                <a:tab pos="379095" algn="l"/>
              </a:tabLst>
            </a:pPr>
            <a:r>
              <a:rPr sz="3050" spc="5" dirty="0">
                <a:latin typeface="RobotoRegular"/>
                <a:cs typeface="RobotoRegular"/>
              </a:rPr>
              <a:t>Increased </a:t>
            </a:r>
            <a:r>
              <a:rPr sz="3050" spc="-10" dirty="0">
                <a:latin typeface="RobotoRegular"/>
                <a:cs typeface="RobotoRegular"/>
              </a:rPr>
              <a:t>serum </a:t>
            </a:r>
            <a:r>
              <a:rPr sz="3050" spc="-5" dirty="0">
                <a:latin typeface="RobotoRegular"/>
                <a:cs typeface="RobotoRegular"/>
              </a:rPr>
              <a:t>phosphorus </a:t>
            </a:r>
            <a:r>
              <a:rPr sz="3050" spc="30" dirty="0">
                <a:latin typeface="RobotoRegular"/>
                <a:cs typeface="RobotoRegular"/>
              </a:rPr>
              <a:t>level </a:t>
            </a:r>
            <a:r>
              <a:rPr sz="3050" spc="5" dirty="0">
                <a:latin typeface="RobotoRegular"/>
                <a:cs typeface="RobotoRegular"/>
              </a:rPr>
              <a:t>due to</a:t>
            </a:r>
            <a:r>
              <a:rPr sz="3050" spc="15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decreased</a:t>
            </a:r>
            <a:endParaRPr sz="3050">
              <a:latin typeface="RobotoRegular"/>
              <a:cs typeface="RobotoRegular"/>
            </a:endParaRPr>
          </a:p>
          <a:p>
            <a:pPr marL="355600">
              <a:lnSpc>
                <a:spcPts val="3245"/>
              </a:lnSpc>
            </a:pPr>
            <a:r>
              <a:rPr sz="3050" spc="-10" dirty="0">
                <a:latin typeface="RobotoRegular"/>
                <a:cs typeface="RobotoRegular"/>
              </a:rPr>
              <a:t>renal </a:t>
            </a:r>
            <a:r>
              <a:rPr sz="3050" spc="15" dirty="0">
                <a:latin typeface="RobotoRegular"/>
                <a:cs typeface="RobotoRegular"/>
              </a:rPr>
              <a:t>excretion of</a:t>
            </a:r>
            <a:r>
              <a:rPr sz="3050" spc="40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phosphorus</a:t>
            </a:r>
            <a:endParaRPr sz="3050">
              <a:latin typeface="RobotoRegular"/>
              <a:cs typeface="RobotoRegular"/>
            </a:endParaRPr>
          </a:p>
          <a:p>
            <a:pPr marL="355600" marR="168910" indent="-280035">
              <a:lnSpc>
                <a:spcPts val="3310"/>
              </a:lnSpc>
              <a:spcBef>
                <a:spcPts val="275"/>
              </a:spcBef>
              <a:buFont typeface="Wingdings"/>
              <a:buChar char=""/>
              <a:tabLst>
                <a:tab pos="379095" algn="l"/>
              </a:tabLst>
            </a:pPr>
            <a:r>
              <a:rPr sz="3050" spc="20" dirty="0">
                <a:latin typeface="RobotoRegular"/>
                <a:cs typeface="RobotoRegular"/>
              </a:rPr>
              <a:t>Hypocalcaemia- </a:t>
            </a:r>
            <a:r>
              <a:rPr sz="3050" dirty="0">
                <a:latin typeface="RobotoRegular"/>
                <a:cs typeface="RobotoRegular"/>
              </a:rPr>
              <a:t>as </a:t>
            </a:r>
            <a:r>
              <a:rPr sz="3050" spc="20" dirty="0">
                <a:latin typeface="RobotoRegular"/>
                <a:cs typeface="RobotoRegular"/>
              </a:rPr>
              <a:t>calcium binds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5" dirty="0">
                <a:latin typeface="RobotoRegular"/>
                <a:cs typeface="RobotoRegular"/>
              </a:rPr>
              <a:t>phosphorus </a:t>
            </a:r>
            <a:r>
              <a:rPr sz="3050" spc="5" dirty="0">
                <a:latin typeface="RobotoRegular"/>
                <a:cs typeface="RobotoRegular"/>
              </a:rPr>
              <a:t>to  </a:t>
            </a:r>
            <a:r>
              <a:rPr sz="3050" spc="15" dirty="0">
                <a:latin typeface="RobotoRegular"/>
                <a:cs typeface="RobotoRegular"/>
              </a:rPr>
              <a:t>compensate </a:t>
            </a:r>
            <a:r>
              <a:rPr sz="3050" spc="20" dirty="0">
                <a:latin typeface="RobotoRegular"/>
                <a:cs typeface="RobotoRegular"/>
              </a:rPr>
              <a:t>for elevated </a:t>
            </a:r>
            <a:r>
              <a:rPr sz="3050" spc="-10" dirty="0">
                <a:latin typeface="RobotoRegular"/>
                <a:cs typeface="RobotoRegular"/>
              </a:rPr>
              <a:t>serum </a:t>
            </a:r>
            <a:r>
              <a:rPr sz="3050" spc="-5" dirty="0">
                <a:latin typeface="RobotoRegular"/>
                <a:cs typeface="RobotoRegular"/>
              </a:rPr>
              <a:t>phosphorus</a:t>
            </a:r>
            <a:r>
              <a:rPr sz="3050" spc="40" dirty="0">
                <a:latin typeface="RobotoRegular"/>
                <a:cs typeface="RobotoRegular"/>
              </a:rPr>
              <a:t> </a:t>
            </a:r>
            <a:r>
              <a:rPr sz="3050" spc="35" dirty="0">
                <a:latin typeface="RobotoRegular"/>
                <a:cs typeface="RobotoRegular"/>
              </a:rPr>
              <a:t>levels</a:t>
            </a:r>
            <a:endParaRPr sz="3050">
              <a:latin typeface="RobotoRegular"/>
              <a:cs typeface="RobotoRegular"/>
            </a:endParaRPr>
          </a:p>
          <a:p>
            <a:pPr marL="378460" indent="-302895">
              <a:lnSpc>
                <a:spcPts val="3080"/>
              </a:lnSpc>
              <a:buFont typeface="Wingdings"/>
              <a:buChar char=""/>
              <a:tabLst>
                <a:tab pos="379095" algn="l"/>
              </a:tabLst>
            </a:pPr>
            <a:r>
              <a:rPr sz="3050" spc="20" dirty="0">
                <a:latin typeface="RobotoRegular"/>
                <a:cs typeface="RobotoRegular"/>
              </a:rPr>
              <a:t>Hypermagnesemia </a:t>
            </a:r>
            <a:r>
              <a:rPr sz="3050" spc="10" dirty="0">
                <a:latin typeface="RobotoRegular"/>
                <a:cs typeface="RobotoRegular"/>
              </a:rPr>
              <a:t>from </a:t>
            </a:r>
            <a:r>
              <a:rPr sz="3050" spc="15" dirty="0">
                <a:latin typeface="RobotoRegular"/>
                <a:cs typeface="RobotoRegular"/>
              </a:rPr>
              <a:t>decreased excretion</a:t>
            </a:r>
            <a:r>
              <a:rPr sz="3050" spc="-10" dirty="0">
                <a:latin typeface="RobotoRegular"/>
                <a:cs typeface="RobotoRegular"/>
              </a:rPr>
              <a:t> and</a:t>
            </a:r>
            <a:endParaRPr sz="3050">
              <a:latin typeface="RobotoRegular"/>
              <a:cs typeface="RobotoRegular"/>
            </a:endParaRPr>
          </a:p>
          <a:p>
            <a:pPr marL="355600">
              <a:lnSpc>
                <a:spcPts val="3245"/>
              </a:lnSpc>
            </a:pPr>
            <a:r>
              <a:rPr sz="3050" spc="10" dirty="0">
                <a:latin typeface="RobotoRegular"/>
                <a:cs typeface="RobotoRegular"/>
              </a:rPr>
              <a:t>ingestion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10" dirty="0">
                <a:latin typeface="RobotoRegular"/>
                <a:cs typeface="RobotoRegular"/>
              </a:rPr>
              <a:t>antacids </a:t>
            </a:r>
            <a:r>
              <a:rPr sz="3050" dirty="0">
                <a:latin typeface="RobotoRegular"/>
                <a:cs typeface="RobotoRegular"/>
              </a:rPr>
              <a:t>containing</a:t>
            </a:r>
            <a:r>
              <a:rPr sz="3050" spc="-20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magnesium</a:t>
            </a:r>
            <a:endParaRPr sz="3050">
              <a:latin typeface="RobotoRegular"/>
              <a:cs typeface="RobotoRegular"/>
            </a:endParaRPr>
          </a:p>
          <a:p>
            <a:pPr marL="355600" marR="1318260" indent="-280035">
              <a:lnSpc>
                <a:spcPts val="3310"/>
              </a:lnSpc>
              <a:spcBef>
                <a:spcPts val="275"/>
              </a:spcBef>
              <a:buFont typeface="Wingdings"/>
              <a:buChar char=""/>
              <a:tabLst>
                <a:tab pos="379095" algn="l"/>
              </a:tabLst>
            </a:pPr>
            <a:r>
              <a:rPr sz="3050" spc="25" dirty="0">
                <a:latin typeface="RobotoRegular"/>
                <a:cs typeface="RobotoRegular"/>
              </a:rPr>
              <a:t>Impaired </a:t>
            </a:r>
            <a:r>
              <a:rPr sz="3050" spc="5" dirty="0">
                <a:latin typeface="RobotoRegular"/>
                <a:cs typeface="RobotoRegular"/>
              </a:rPr>
              <a:t>nerve </a:t>
            </a:r>
            <a:r>
              <a:rPr sz="3050" spc="15" dirty="0">
                <a:latin typeface="RobotoRegular"/>
                <a:cs typeface="RobotoRegular"/>
              </a:rPr>
              <a:t>conduction </a:t>
            </a:r>
            <a:r>
              <a:rPr sz="3050" spc="5" dirty="0">
                <a:latin typeface="RobotoRegular"/>
                <a:cs typeface="RobotoRegular"/>
              </a:rPr>
              <a:t>due to </a:t>
            </a:r>
            <a:r>
              <a:rPr sz="3050" spc="10" dirty="0">
                <a:latin typeface="RobotoRegular"/>
                <a:cs typeface="RobotoRegular"/>
              </a:rPr>
              <a:t>electrolyte  abnormalities </a:t>
            </a:r>
            <a:r>
              <a:rPr sz="3050" spc="-10" dirty="0">
                <a:latin typeface="RobotoRegular"/>
                <a:cs typeface="RobotoRegular"/>
              </a:rPr>
              <a:t>and</a:t>
            </a:r>
            <a:r>
              <a:rPr sz="3050" spc="-1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uremia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130" y="32359"/>
            <a:ext cx="364172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052" y="814596"/>
            <a:ext cx="8566785" cy="156527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64160" indent="-252095">
              <a:lnSpc>
                <a:spcPct val="100000"/>
              </a:lnSpc>
              <a:spcBef>
                <a:spcPts val="840"/>
              </a:spcBef>
              <a:buChar char="•"/>
              <a:tabLst>
                <a:tab pos="264795" algn="l"/>
              </a:tabLst>
            </a:pPr>
            <a:r>
              <a:rPr sz="3050" spc="15" dirty="0">
                <a:latin typeface="RobotoRegular"/>
                <a:cs typeface="RobotoRegular"/>
              </a:rPr>
              <a:t>Guided </a:t>
            </a:r>
            <a:r>
              <a:rPr sz="3050" spc="30" dirty="0">
                <a:latin typeface="RobotoRegular"/>
                <a:cs typeface="RobotoRegular"/>
              </a:rPr>
              <a:t>by </a:t>
            </a:r>
            <a:r>
              <a:rPr sz="3050" spc="-10" dirty="0">
                <a:latin typeface="RobotoRegular"/>
                <a:cs typeface="RobotoRegular"/>
              </a:rPr>
              <a:t>the</a:t>
            </a:r>
            <a:r>
              <a:rPr sz="3050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symptoms.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150"/>
              </a:spcBef>
              <a:buChar char="•"/>
              <a:tabLst>
                <a:tab pos="264795" algn="l"/>
                <a:tab pos="6225540" algn="l"/>
              </a:tabLst>
            </a:pPr>
            <a:r>
              <a:rPr sz="3050" spc="20" dirty="0">
                <a:latin typeface="RobotoRegular"/>
                <a:cs typeface="RobotoRegular"/>
              </a:rPr>
              <a:t>Hypertensive </a:t>
            </a:r>
            <a:r>
              <a:rPr sz="3050" spc="5" dirty="0">
                <a:latin typeface="RobotoRegular"/>
                <a:cs typeface="RobotoRegular"/>
              </a:rPr>
              <a:t>patient-</a:t>
            </a:r>
            <a:r>
              <a:rPr sz="3050" spc="75" dirty="0">
                <a:latin typeface="RobotoRegular"/>
                <a:cs typeface="RobotoRegular"/>
              </a:rPr>
              <a:t> </a:t>
            </a:r>
            <a:r>
              <a:rPr sz="3050" spc="15" dirty="0">
                <a:latin typeface="RobotoRegular"/>
                <a:cs typeface="RobotoRegular"/>
              </a:rPr>
              <a:t>monitor</a:t>
            </a:r>
            <a:r>
              <a:rPr sz="3050" spc="-35" dirty="0">
                <a:latin typeface="RobotoRegular"/>
                <a:cs typeface="RobotoRegular"/>
              </a:rPr>
              <a:t> </a:t>
            </a:r>
            <a:r>
              <a:rPr sz="3050" spc="-135" dirty="0">
                <a:latin typeface="RobotoRegular"/>
                <a:cs typeface="RobotoRegular"/>
              </a:rPr>
              <a:t>BP,	</a:t>
            </a:r>
            <a:r>
              <a:rPr sz="3050" spc="40" dirty="0">
                <a:latin typeface="RobotoRegular"/>
                <a:cs typeface="RobotoRegular"/>
              </a:rPr>
              <a:t>give  </a:t>
            </a:r>
            <a:r>
              <a:rPr sz="3050" spc="5" dirty="0">
                <a:latin typeface="RobotoRegular"/>
                <a:cs typeface="RobotoRegular"/>
              </a:rPr>
              <a:t>antihypertensives, </a:t>
            </a:r>
            <a:r>
              <a:rPr sz="3050" spc="10" dirty="0">
                <a:latin typeface="RobotoRegular"/>
                <a:cs typeface="RobotoRegular"/>
              </a:rPr>
              <a:t>sodium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10" dirty="0">
                <a:latin typeface="RobotoRegular"/>
                <a:cs typeface="RobotoRegular"/>
              </a:rPr>
              <a:t>water</a:t>
            </a:r>
            <a:r>
              <a:rPr sz="3050" spc="114" dirty="0">
                <a:latin typeface="RobotoRegular"/>
                <a:cs typeface="RobotoRegular"/>
              </a:rPr>
              <a:t> </a:t>
            </a:r>
            <a:r>
              <a:rPr sz="3050" dirty="0">
                <a:latin typeface="RobotoRegular"/>
                <a:cs typeface="RobotoRegular"/>
              </a:rPr>
              <a:t>restriction.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952" y="344415"/>
            <a:ext cx="8940800" cy="643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9395" indent="-189230">
              <a:lnSpc>
                <a:spcPts val="5440"/>
              </a:lnSpc>
              <a:spcBef>
                <a:spcPts val="95"/>
              </a:spcBef>
              <a:buSzPct val="62886"/>
              <a:buChar char="•"/>
              <a:tabLst>
                <a:tab pos="240029" algn="l"/>
              </a:tabLst>
            </a:pPr>
            <a:r>
              <a:rPr sz="7275" spc="-97" baseline="-32073" dirty="0">
                <a:latin typeface="RobotoRegular"/>
                <a:cs typeface="RobotoRegular"/>
              </a:rPr>
              <a:t>.</a:t>
            </a:r>
            <a:r>
              <a:rPr sz="3050" spc="-65" dirty="0">
                <a:latin typeface="RobotoRegular"/>
                <a:cs typeface="RobotoRegular"/>
              </a:rPr>
              <a:t>Circulatory </a:t>
            </a:r>
            <a:r>
              <a:rPr sz="3050" spc="15" dirty="0">
                <a:latin typeface="RobotoRegular"/>
                <a:cs typeface="RobotoRegular"/>
              </a:rPr>
              <a:t>congestion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5" dirty="0">
                <a:latin typeface="RobotoRegular"/>
                <a:cs typeface="RobotoRegular"/>
              </a:rPr>
              <a:t>pulmonary</a:t>
            </a:r>
            <a:r>
              <a:rPr sz="3050" spc="15" dirty="0">
                <a:latin typeface="RobotoRegular"/>
                <a:cs typeface="RobotoRegular"/>
              </a:rPr>
              <a:t> </a:t>
            </a:r>
            <a:r>
              <a:rPr sz="3050" spc="40" dirty="0">
                <a:latin typeface="RobotoRegular"/>
                <a:cs typeface="RobotoRegular"/>
              </a:rPr>
              <a:t>edema</a:t>
            </a:r>
            <a:endParaRPr sz="3050">
              <a:latin typeface="RobotoRegular"/>
              <a:cs typeface="RobotoRegular"/>
            </a:endParaRPr>
          </a:p>
          <a:p>
            <a:pPr marL="910590" lvl="1" indent="-356870">
              <a:lnSpc>
                <a:spcPts val="3595"/>
              </a:lnSpc>
              <a:buSzPct val="97142"/>
              <a:buFont typeface="Wingdings"/>
              <a:buChar char=""/>
              <a:tabLst>
                <a:tab pos="911225" algn="l"/>
              </a:tabLst>
            </a:pPr>
            <a:r>
              <a:rPr sz="3500" spc="20" dirty="0">
                <a:latin typeface="RobotoRegular"/>
                <a:cs typeface="RobotoRegular"/>
              </a:rPr>
              <a:t>restrict </a:t>
            </a:r>
            <a:r>
              <a:rPr sz="3500" spc="25" dirty="0">
                <a:latin typeface="RobotoRegular"/>
                <a:cs typeface="RobotoRegular"/>
              </a:rPr>
              <a:t>sodium </a:t>
            </a:r>
            <a:r>
              <a:rPr sz="3500" spc="10" dirty="0">
                <a:latin typeface="RobotoRegular"/>
                <a:cs typeface="RobotoRegular"/>
              </a:rPr>
              <a:t>and</a:t>
            </a:r>
            <a:r>
              <a:rPr sz="3500" spc="-85" dirty="0">
                <a:latin typeface="RobotoRegular"/>
                <a:cs typeface="RobotoRegular"/>
              </a:rPr>
              <a:t> </a:t>
            </a:r>
            <a:r>
              <a:rPr sz="3500" spc="20" dirty="0">
                <a:latin typeface="RobotoRegular"/>
                <a:cs typeface="RobotoRegular"/>
              </a:rPr>
              <a:t>ﬂuid</a:t>
            </a:r>
            <a:endParaRPr sz="3500">
              <a:latin typeface="RobotoRegular"/>
              <a:cs typeface="RobotoRegular"/>
            </a:endParaRPr>
          </a:p>
          <a:p>
            <a:pPr marL="910590" lvl="1" indent="-356870">
              <a:lnSpc>
                <a:spcPts val="3745"/>
              </a:lnSpc>
              <a:buSzPct val="97142"/>
              <a:buFont typeface="Wingdings"/>
              <a:buChar char=""/>
              <a:tabLst>
                <a:tab pos="911225" algn="l"/>
              </a:tabLst>
            </a:pPr>
            <a:r>
              <a:rPr sz="3500" spc="15" dirty="0">
                <a:latin typeface="RobotoRegular"/>
                <a:cs typeface="RobotoRegular"/>
              </a:rPr>
              <a:t>Diuretics</a:t>
            </a:r>
            <a:r>
              <a:rPr sz="3500" spc="60" dirty="0">
                <a:latin typeface="RobotoRegular"/>
                <a:cs typeface="RobotoRegular"/>
              </a:rPr>
              <a:t> </a:t>
            </a:r>
            <a:r>
              <a:rPr sz="3500" spc="15" dirty="0">
                <a:latin typeface="RobotoRegular"/>
                <a:cs typeface="RobotoRegular"/>
              </a:rPr>
              <a:t>–furosemide</a:t>
            </a:r>
            <a:endParaRPr sz="3500">
              <a:latin typeface="RobotoRegular"/>
              <a:cs typeface="RobotoRegular"/>
            </a:endParaRPr>
          </a:p>
          <a:p>
            <a:pPr marL="1310005" marR="59690" lvl="2" indent="-252095">
              <a:lnSpc>
                <a:spcPts val="3750"/>
              </a:lnSpc>
              <a:spcBef>
                <a:spcPts val="275"/>
              </a:spcBef>
              <a:buSzPct val="97142"/>
              <a:buFont typeface="Wingdings"/>
              <a:buChar char=""/>
              <a:tabLst>
                <a:tab pos="1414780" algn="l"/>
              </a:tabLst>
            </a:pPr>
            <a:r>
              <a:rPr sz="3500" dirty="0">
                <a:latin typeface="RobotoRegular"/>
                <a:cs typeface="RobotoRegular"/>
              </a:rPr>
              <a:t>Avoid </a:t>
            </a:r>
            <a:r>
              <a:rPr sz="3500" spc="20" dirty="0">
                <a:latin typeface="RobotoRegular"/>
                <a:cs typeface="RobotoRegular"/>
              </a:rPr>
              <a:t>potassium-sparing </a:t>
            </a:r>
            <a:r>
              <a:rPr sz="3500" spc="15" dirty="0">
                <a:latin typeface="RobotoRegular"/>
                <a:cs typeface="RobotoRegular"/>
              </a:rPr>
              <a:t>diuretics  </a:t>
            </a:r>
            <a:r>
              <a:rPr sz="3500" spc="20" dirty="0">
                <a:latin typeface="RobotoRegular"/>
                <a:cs typeface="RobotoRegular"/>
              </a:rPr>
              <a:t>due </a:t>
            </a:r>
            <a:r>
              <a:rPr sz="3500" spc="-15" dirty="0">
                <a:latin typeface="RobotoRegular"/>
                <a:cs typeface="RobotoRegular"/>
              </a:rPr>
              <a:t>to </a:t>
            </a:r>
            <a:r>
              <a:rPr sz="3500" spc="20" dirty="0">
                <a:latin typeface="RobotoRegular"/>
                <a:cs typeface="RobotoRegular"/>
              </a:rPr>
              <a:t>increased </a:t>
            </a:r>
            <a:r>
              <a:rPr sz="3500" spc="30" dirty="0">
                <a:latin typeface="RobotoRegular"/>
                <a:cs typeface="RobotoRegular"/>
              </a:rPr>
              <a:t>risk </a:t>
            </a:r>
            <a:r>
              <a:rPr sz="3500" spc="-5" dirty="0">
                <a:latin typeface="RobotoRegular"/>
                <a:cs typeface="RobotoRegular"/>
              </a:rPr>
              <a:t>of</a:t>
            </a:r>
            <a:r>
              <a:rPr sz="3500" spc="-35" dirty="0">
                <a:latin typeface="RobotoRegular"/>
                <a:cs typeface="RobotoRegular"/>
              </a:rPr>
              <a:t> </a:t>
            </a:r>
            <a:r>
              <a:rPr sz="3500" spc="5" dirty="0">
                <a:latin typeface="RobotoRegular"/>
                <a:cs typeface="RobotoRegular"/>
              </a:rPr>
              <a:t>hyperkalemia.</a:t>
            </a:r>
            <a:endParaRPr sz="3500">
              <a:latin typeface="RobotoRegular"/>
              <a:cs typeface="RobotoRegular"/>
            </a:endParaRPr>
          </a:p>
          <a:p>
            <a:pPr marL="910590" lvl="1" indent="-356870">
              <a:lnSpc>
                <a:spcPts val="3465"/>
              </a:lnSpc>
              <a:buSzPct val="97142"/>
              <a:buFont typeface="Wingdings"/>
              <a:buChar char=""/>
              <a:tabLst>
                <a:tab pos="911225" algn="l"/>
              </a:tabLst>
            </a:pPr>
            <a:r>
              <a:rPr sz="3500" spc="5" dirty="0">
                <a:latin typeface="RobotoRegular"/>
                <a:cs typeface="RobotoRegular"/>
              </a:rPr>
              <a:t>Manage the </a:t>
            </a:r>
            <a:r>
              <a:rPr sz="3500" dirty="0">
                <a:latin typeface="RobotoRegular"/>
                <a:cs typeface="RobotoRegular"/>
              </a:rPr>
              <a:t>airway </a:t>
            </a:r>
            <a:r>
              <a:rPr sz="3500" spc="15" dirty="0">
                <a:latin typeface="RobotoRegular"/>
                <a:cs typeface="RobotoRegular"/>
              </a:rPr>
              <a:t>based upon</a:t>
            </a:r>
            <a:r>
              <a:rPr sz="3500" spc="40" dirty="0">
                <a:latin typeface="RobotoRegular"/>
                <a:cs typeface="RobotoRegular"/>
              </a:rPr>
              <a:t> </a:t>
            </a:r>
            <a:r>
              <a:rPr sz="3500" spc="5" dirty="0">
                <a:latin typeface="RobotoRegular"/>
                <a:cs typeface="RobotoRegular"/>
              </a:rPr>
              <a:t>the</a:t>
            </a:r>
            <a:endParaRPr sz="3500">
              <a:latin typeface="RobotoRegular"/>
              <a:cs typeface="RobotoRegular"/>
            </a:endParaRPr>
          </a:p>
          <a:p>
            <a:pPr marL="805815" marR="820419">
              <a:lnSpc>
                <a:spcPts val="3750"/>
              </a:lnSpc>
              <a:spcBef>
                <a:spcPts val="275"/>
              </a:spcBef>
            </a:pPr>
            <a:r>
              <a:rPr sz="3500" spc="15" dirty="0">
                <a:latin typeface="RobotoRegular"/>
                <a:cs typeface="RobotoRegular"/>
              </a:rPr>
              <a:t>degree </a:t>
            </a:r>
            <a:r>
              <a:rPr sz="3500" spc="-5" dirty="0">
                <a:latin typeface="RobotoRegular"/>
                <a:cs typeface="RobotoRegular"/>
              </a:rPr>
              <a:t>of </a:t>
            </a:r>
            <a:r>
              <a:rPr sz="3500" spc="15" dirty="0">
                <a:latin typeface="RobotoRegular"/>
                <a:cs typeface="RobotoRegular"/>
              </a:rPr>
              <a:t>pulmonary congestion </a:t>
            </a:r>
            <a:r>
              <a:rPr sz="3500" spc="10" dirty="0">
                <a:latin typeface="RobotoRegular"/>
                <a:cs typeface="RobotoRegular"/>
              </a:rPr>
              <a:t>and  </a:t>
            </a:r>
            <a:r>
              <a:rPr sz="3500" dirty="0">
                <a:latin typeface="RobotoRegular"/>
                <a:cs typeface="RobotoRegular"/>
              </a:rPr>
              <a:t>respiratory</a:t>
            </a:r>
            <a:r>
              <a:rPr sz="3500" spc="-10" dirty="0">
                <a:latin typeface="RobotoRegular"/>
                <a:cs typeface="RobotoRegular"/>
              </a:rPr>
              <a:t> </a:t>
            </a:r>
            <a:r>
              <a:rPr sz="3500" spc="25" dirty="0">
                <a:latin typeface="RobotoRegular"/>
                <a:cs typeface="RobotoRegular"/>
              </a:rPr>
              <a:t>distress.</a:t>
            </a:r>
            <a:endParaRPr sz="3500">
              <a:latin typeface="RobotoRegular"/>
              <a:cs typeface="RobotoRegular"/>
            </a:endParaRPr>
          </a:p>
          <a:p>
            <a:pPr marL="910590" lvl="1" indent="-356870">
              <a:lnSpc>
                <a:spcPts val="3465"/>
              </a:lnSpc>
              <a:buSzPct val="97142"/>
              <a:buFont typeface="Wingdings"/>
              <a:buChar char=""/>
              <a:tabLst>
                <a:tab pos="911225" algn="l"/>
              </a:tabLst>
            </a:pPr>
            <a:r>
              <a:rPr sz="3500" spc="15" dirty="0">
                <a:latin typeface="RobotoRegular"/>
                <a:cs typeface="RobotoRegular"/>
              </a:rPr>
              <a:t>Dialysis</a:t>
            </a:r>
            <a:endParaRPr sz="3500">
              <a:latin typeface="RobotoRegular"/>
              <a:cs typeface="RobotoRegular"/>
            </a:endParaRPr>
          </a:p>
          <a:p>
            <a:pPr marL="910590" lvl="1" indent="-356870">
              <a:lnSpc>
                <a:spcPts val="3745"/>
              </a:lnSpc>
              <a:buSzPct val="97142"/>
              <a:buFont typeface="Wingdings"/>
              <a:buChar char=""/>
              <a:tabLst>
                <a:tab pos="911225" algn="l"/>
              </a:tabLst>
            </a:pPr>
            <a:r>
              <a:rPr sz="3500" spc="5" dirty="0">
                <a:latin typeface="RobotoRegular"/>
                <a:cs typeface="RobotoRegular"/>
              </a:rPr>
              <a:t>Digitalis </a:t>
            </a:r>
            <a:r>
              <a:rPr sz="3500" spc="20" dirty="0">
                <a:latin typeface="RobotoRegular"/>
                <a:cs typeface="RobotoRegular"/>
              </a:rPr>
              <a:t>is NOT</a:t>
            </a:r>
            <a:r>
              <a:rPr sz="3500" spc="100" dirty="0">
                <a:latin typeface="RobotoRegular"/>
                <a:cs typeface="RobotoRegular"/>
              </a:rPr>
              <a:t> </a:t>
            </a:r>
            <a:r>
              <a:rPr sz="3500" spc="10" dirty="0">
                <a:latin typeface="RobotoRegular"/>
                <a:cs typeface="RobotoRegular"/>
              </a:rPr>
              <a:t>effective.</a:t>
            </a:r>
            <a:endParaRPr sz="3500">
              <a:latin typeface="RobotoRegular"/>
              <a:cs typeface="RobotoRegular"/>
            </a:endParaRPr>
          </a:p>
          <a:p>
            <a:pPr marL="805815" marR="17780" lvl="1" indent="-252095">
              <a:lnSpc>
                <a:spcPts val="3750"/>
              </a:lnSpc>
              <a:spcBef>
                <a:spcPts val="270"/>
              </a:spcBef>
              <a:buSzPct val="97142"/>
              <a:buFont typeface="Wingdings"/>
              <a:buChar char=""/>
              <a:tabLst>
                <a:tab pos="911225" algn="l"/>
              </a:tabLst>
            </a:pPr>
            <a:r>
              <a:rPr sz="3500" dirty="0">
                <a:latin typeface="RobotoRegular"/>
                <a:cs typeface="RobotoRegular"/>
              </a:rPr>
              <a:t>Preload </a:t>
            </a:r>
            <a:r>
              <a:rPr sz="3500" spc="10" dirty="0">
                <a:latin typeface="RobotoRegular"/>
                <a:cs typeface="RobotoRegular"/>
              </a:rPr>
              <a:t>and </a:t>
            </a:r>
            <a:r>
              <a:rPr sz="3500" spc="-5" dirty="0">
                <a:latin typeface="RobotoRegular"/>
                <a:cs typeface="RobotoRegular"/>
              </a:rPr>
              <a:t>afterload </a:t>
            </a:r>
            <a:r>
              <a:rPr sz="3500" spc="15" dirty="0">
                <a:latin typeface="RobotoRegular"/>
                <a:cs typeface="RobotoRegular"/>
              </a:rPr>
              <a:t>reductions </a:t>
            </a:r>
            <a:r>
              <a:rPr sz="3500" dirty="0">
                <a:latin typeface="RobotoRegular"/>
                <a:cs typeface="RobotoRegular"/>
              </a:rPr>
              <a:t>are  </a:t>
            </a:r>
            <a:r>
              <a:rPr sz="3500" spc="10" dirty="0">
                <a:latin typeface="RobotoRegular"/>
                <a:cs typeface="RobotoRegular"/>
              </a:rPr>
              <a:t>indicated </a:t>
            </a:r>
            <a:r>
              <a:rPr sz="3500" spc="-5" dirty="0">
                <a:latin typeface="RobotoRegular"/>
                <a:cs typeface="RobotoRegular"/>
              </a:rPr>
              <a:t>for </a:t>
            </a:r>
            <a:r>
              <a:rPr sz="3500" spc="30" dirty="0">
                <a:latin typeface="RobotoRegular"/>
                <a:cs typeface="RobotoRegular"/>
              </a:rPr>
              <a:t>hypertensive </a:t>
            </a:r>
            <a:r>
              <a:rPr sz="3500" spc="15" dirty="0">
                <a:latin typeface="RobotoRegular"/>
                <a:cs typeface="RobotoRegular"/>
              </a:rPr>
              <a:t>pulmonary  </a:t>
            </a:r>
            <a:r>
              <a:rPr sz="3500" spc="10" dirty="0">
                <a:latin typeface="RobotoRegular"/>
                <a:cs typeface="RobotoRegular"/>
              </a:rPr>
              <a:t>edema (eg, </a:t>
            </a:r>
            <a:r>
              <a:rPr sz="3500" spc="-5" dirty="0">
                <a:latin typeface="RobotoRegular"/>
                <a:cs typeface="RobotoRegular"/>
              </a:rPr>
              <a:t>nitrates, </a:t>
            </a:r>
            <a:r>
              <a:rPr sz="3500" spc="20" dirty="0">
                <a:latin typeface="RobotoRegular"/>
                <a:cs typeface="RobotoRegular"/>
              </a:rPr>
              <a:t>morphine,</a:t>
            </a:r>
            <a:r>
              <a:rPr sz="3500" spc="-110" dirty="0">
                <a:latin typeface="RobotoRegular"/>
                <a:cs typeface="RobotoRegular"/>
              </a:rPr>
              <a:t> </a:t>
            </a:r>
            <a:r>
              <a:rPr sz="3500" spc="15" dirty="0">
                <a:latin typeface="RobotoRegular"/>
                <a:cs typeface="RobotoRegular"/>
              </a:rPr>
              <a:t>diuretics).</a:t>
            </a:r>
            <a:endParaRPr sz="350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052" y="764219"/>
            <a:ext cx="8069580" cy="3658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295" indent="-189230">
              <a:lnSpc>
                <a:spcPts val="5465"/>
              </a:lnSpc>
              <a:spcBef>
                <a:spcPts val="95"/>
              </a:spcBef>
              <a:buSzPct val="62886"/>
              <a:buChar char="•"/>
              <a:tabLst>
                <a:tab pos="201930" algn="l"/>
              </a:tabLst>
            </a:pPr>
            <a:r>
              <a:rPr sz="7275" spc="-142" baseline="5727" dirty="0">
                <a:latin typeface="RobotoRegular"/>
                <a:cs typeface="RobotoRegular"/>
              </a:rPr>
              <a:t>.</a:t>
            </a:r>
            <a:r>
              <a:rPr sz="3050" spc="-95" dirty="0">
                <a:latin typeface="RobotoRegular"/>
                <a:cs typeface="RobotoRegular"/>
              </a:rPr>
              <a:t>Monitor </a:t>
            </a:r>
            <a:r>
              <a:rPr sz="3050" spc="20" dirty="0">
                <a:latin typeface="RobotoRegular"/>
                <a:cs typeface="RobotoRegular"/>
              </a:rPr>
              <a:t>weight</a:t>
            </a:r>
            <a:r>
              <a:rPr sz="3050" spc="4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daily</a:t>
            </a:r>
            <a:endParaRPr sz="3050">
              <a:latin typeface="RobotoRegular"/>
              <a:cs typeface="RobotoRegular"/>
            </a:endParaRPr>
          </a:p>
          <a:p>
            <a:pPr marL="264160" marR="27305" indent="-252095">
              <a:lnSpc>
                <a:spcPts val="3310"/>
              </a:lnSpc>
              <a:spcBef>
                <a:spcPts val="45"/>
              </a:spcBef>
              <a:buChar char="•"/>
              <a:tabLst>
                <a:tab pos="264795" algn="l"/>
              </a:tabLst>
            </a:pPr>
            <a:r>
              <a:rPr sz="3050" spc="25" dirty="0">
                <a:latin typeface="RobotoRegular"/>
                <a:cs typeface="RobotoRegular"/>
              </a:rPr>
              <a:t>Provide </a:t>
            </a:r>
            <a:r>
              <a:rPr sz="3050" spc="5" dirty="0">
                <a:latin typeface="RobotoRegular"/>
                <a:cs typeface="RobotoRegular"/>
              </a:rPr>
              <a:t>Proteins </a:t>
            </a:r>
            <a:r>
              <a:rPr sz="3050" spc="15" dirty="0">
                <a:latin typeface="RobotoRegular"/>
                <a:cs typeface="RobotoRegular"/>
              </a:rPr>
              <a:t>of high </a:t>
            </a:r>
            <a:r>
              <a:rPr sz="3050" spc="30" dirty="0">
                <a:latin typeface="RobotoRegular"/>
                <a:cs typeface="RobotoRegular"/>
              </a:rPr>
              <a:t>biologic </a:t>
            </a:r>
            <a:r>
              <a:rPr sz="3050" spc="10" dirty="0">
                <a:latin typeface="RobotoRegular"/>
                <a:cs typeface="RobotoRegular"/>
              </a:rPr>
              <a:t>value </a:t>
            </a:r>
            <a:r>
              <a:rPr sz="3050" spc="15" dirty="0">
                <a:latin typeface="RobotoRegular"/>
                <a:cs typeface="RobotoRegular"/>
              </a:rPr>
              <a:t>(dairy  </a:t>
            </a:r>
            <a:r>
              <a:rPr sz="3050" spc="5" dirty="0">
                <a:latin typeface="RobotoRegular"/>
                <a:cs typeface="RobotoRegular"/>
              </a:rPr>
              <a:t>products, </a:t>
            </a:r>
            <a:r>
              <a:rPr sz="3050" spc="20" dirty="0">
                <a:latin typeface="RobotoRegular"/>
                <a:cs typeface="RobotoRegular"/>
              </a:rPr>
              <a:t>eggs, </a:t>
            </a:r>
            <a:r>
              <a:rPr sz="3050" spc="10" dirty="0">
                <a:latin typeface="RobotoRegular"/>
                <a:cs typeface="RobotoRegular"/>
              </a:rPr>
              <a:t>meats)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20" dirty="0">
                <a:latin typeface="RobotoRegular"/>
                <a:cs typeface="RobotoRegular"/>
              </a:rPr>
              <a:t>promote </a:t>
            </a:r>
            <a:r>
              <a:rPr sz="3050" spc="25" dirty="0">
                <a:latin typeface="RobotoRegular"/>
                <a:cs typeface="RobotoRegular"/>
              </a:rPr>
              <a:t>good  </a:t>
            </a:r>
            <a:r>
              <a:rPr sz="3050" spc="-10" dirty="0">
                <a:latin typeface="RobotoRegular"/>
                <a:cs typeface="RobotoRegular"/>
              </a:rPr>
              <a:t>nutritional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-15" dirty="0">
                <a:latin typeface="RobotoRegular"/>
                <a:cs typeface="RobotoRegular"/>
              </a:rPr>
              <a:t>status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ts val="3065"/>
              </a:lnSpc>
              <a:buChar char="•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Adequate </a:t>
            </a:r>
            <a:r>
              <a:rPr sz="3050" spc="15" dirty="0">
                <a:latin typeface="RobotoRegular"/>
                <a:cs typeface="RobotoRegular"/>
              </a:rPr>
              <a:t>calories -to </a:t>
            </a:r>
            <a:r>
              <a:rPr sz="3050" spc="-5" dirty="0">
                <a:latin typeface="RobotoRegular"/>
                <a:cs typeface="RobotoRegular"/>
              </a:rPr>
              <a:t>spare </a:t>
            </a:r>
            <a:r>
              <a:rPr sz="3050" spc="15" dirty="0">
                <a:latin typeface="RobotoRegular"/>
                <a:cs typeface="RobotoRegular"/>
              </a:rPr>
              <a:t>protein </a:t>
            </a:r>
            <a:r>
              <a:rPr sz="3050" spc="20" dirty="0">
                <a:latin typeface="RobotoRegular"/>
                <a:cs typeface="RobotoRegular"/>
              </a:rPr>
              <a:t>for</a:t>
            </a:r>
            <a:r>
              <a:rPr sz="3050" spc="-95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tissue</a:t>
            </a:r>
            <a:endParaRPr sz="3050">
              <a:latin typeface="RobotoRegular"/>
              <a:cs typeface="RobotoRegular"/>
            </a:endParaRPr>
          </a:p>
          <a:p>
            <a:pPr marL="264160">
              <a:lnSpc>
                <a:spcPts val="3304"/>
              </a:lnSpc>
            </a:pPr>
            <a:r>
              <a:rPr sz="3050" spc="10" dirty="0">
                <a:latin typeface="RobotoRegular"/>
                <a:cs typeface="RobotoRegular"/>
              </a:rPr>
              <a:t>growth </a:t>
            </a:r>
            <a:r>
              <a:rPr sz="3050" spc="-10" dirty="0">
                <a:latin typeface="RobotoRegular"/>
                <a:cs typeface="RobotoRegular"/>
              </a:rPr>
              <a:t>and</a:t>
            </a:r>
            <a:r>
              <a:rPr sz="3050" spc="-15" dirty="0">
                <a:latin typeface="RobotoRegular"/>
                <a:cs typeface="RobotoRegular"/>
              </a:rPr>
              <a:t> </a:t>
            </a:r>
            <a:r>
              <a:rPr sz="3050" spc="-30" dirty="0">
                <a:latin typeface="RobotoRegular"/>
                <a:cs typeface="RobotoRegular"/>
              </a:rPr>
              <a:t>repair.</a:t>
            </a:r>
            <a:endParaRPr sz="3050">
              <a:latin typeface="RobotoRegular"/>
              <a:cs typeface="RobotoRegular"/>
            </a:endParaRPr>
          </a:p>
          <a:p>
            <a:pPr marL="264160" marR="201295" indent="-252095">
              <a:lnSpc>
                <a:spcPts val="3310"/>
              </a:lnSpc>
              <a:spcBef>
                <a:spcPts val="225"/>
              </a:spcBef>
              <a:buFont typeface="RobotoRegular"/>
              <a:buChar char="•"/>
              <a:tabLst>
                <a:tab pos="361950" algn="l"/>
                <a:tab pos="362585" algn="l"/>
              </a:tabLst>
            </a:pPr>
            <a:r>
              <a:rPr dirty="0"/>
              <a:t>	</a:t>
            </a:r>
            <a:r>
              <a:rPr sz="3050" spc="-15" dirty="0">
                <a:latin typeface="RobotoRegular"/>
                <a:cs typeface="RobotoRegular"/>
              </a:rPr>
              <a:t>Treat </a:t>
            </a:r>
            <a:r>
              <a:rPr sz="3050" spc="30" dirty="0">
                <a:latin typeface="RobotoRegular"/>
                <a:cs typeface="RobotoRegular"/>
              </a:rPr>
              <a:t>UTIs </a:t>
            </a:r>
            <a:r>
              <a:rPr sz="3050" spc="20" dirty="0">
                <a:latin typeface="RobotoRegular"/>
                <a:cs typeface="RobotoRegular"/>
              </a:rPr>
              <a:t>promptly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5" dirty="0">
                <a:latin typeface="RobotoRegular"/>
                <a:cs typeface="RobotoRegular"/>
              </a:rPr>
              <a:t>prevent </a:t>
            </a:r>
            <a:r>
              <a:rPr sz="3050" spc="10" dirty="0">
                <a:latin typeface="RobotoRegular"/>
                <a:cs typeface="RobotoRegular"/>
              </a:rPr>
              <a:t>further</a:t>
            </a:r>
            <a:r>
              <a:rPr sz="3050" spc="-145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renal  </a:t>
            </a:r>
            <a:r>
              <a:rPr sz="3050" spc="25" dirty="0">
                <a:latin typeface="RobotoRegular"/>
                <a:cs typeface="RobotoRegular"/>
              </a:rPr>
              <a:t>damage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52" y="106244"/>
            <a:ext cx="7283450" cy="932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950" spc="5" dirty="0"/>
              <a:t>Nursing</a:t>
            </a:r>
            <a:r>
              <a:rPr sz="5950" spc="-125" dirty="0"/>
              <a:t> </a:t>
            </a:r>
            <a:r>
              <a:rPr sz="5950" spc="-10" dirty="0"/>
              <a:t>management</a:t>
            </a:r>
            <a:endParaRPr sz="5950"/>
          </a:p>
        </p:txBody>
      </p:sp>
      <p:sp>
        <p:nvSpPr>
          <p:cNvPr id="3" name="object 3"/>
          <p:cNvSpPr txBox="1"/>
          <p:nvPr/>
        </p:nvSpPr>
        <p:spPr>
          <a:xfrm>
            <a:off x="260209" y="1150422"/>
            <a:ext cx="9269095" cy="60502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121400">
              <a:lnSpc>
                <a:spcPct val="120400"/>
              </a:lnSpc>
              <a:spcBef>
                <a:spcPts val="90"/>
              </a:spcBef>
            </a:pPr>
            <a:r>
              <a:rPr sz="3050" spc="-5" dirty="0">
                <a:latin typeface="RobotoRegular"/>
                <a:cs typeface="RobotoRegular"/>
              </a:rPr>
              <a:t>Assessment  </a:t>
            </a:r>
            <a:r>
              <a:rPr sz="3050" spc="-10" dirty="0">
                <a:latin typeface="RobotoRegular"/>
                <a:cs typeface="RobotoRegular"/>
              </a:rPr>
              <a:t>Nursing</a:t>
            </a:r>
            <a:r>
              <a:rPr sz="3050" spc="-1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diagnosis</a:t>
            </a:r>
            <a:endParaRPr sz="3050">
              <a:latin typeface="RobotoRegular"/>
              <a:cs typeface="RobotoRegular"/>
            </a:endParaRPr>
          </a:p>
          <a:p>
            <a:pPr marL="768350" marR="188595" indent="-252095">
              <a:lnSpc>
                <a:spcPts val="2750"/>
              </a:lnSpc>
              <a:spcBef>
                <a:spcPts val="645"/>
              </a:spcBef>
              <a:buFont typeface="Wingdings"/>
              <a:buChar char=""/>
              <a:tabLst>
                <a:tab pos="768350" algn="l"/>
              </a:tabLst>
            </a:pPr>
            <a:r>
              <a:rPr sz="2650" spc="10" dirty="0">
                <a:latin typeface="RobotoRegular"/>
                <a:cs typeface="RobotoRegular"/>
              </a:rPr>
              <a:t>Altered </a:t>
            </a:r>
            <a:r>
              <a:rPr sz="2650" spc="-20" dirty="0">
                <a:latin typeface="RobotoRegular"/>
                <a:cs typeface="RobotoRegular"/>
              </a:rPr>
              <a:t>tissue </a:t>
            </a:r>
            <a:r>
              <a:rPr sz="2650" spc="-15" dirty="0">
                <a:latin typeface="RobotoRegular"/>
                <a:cs typeface="RobotoRegular"/>
              </a:rPr>
              <a:t>perfusion </a:t>
            </a:r>
            <a:r>
              <a:rPr sz="2650" spc="5" dirty="0">
                <a:latin typeface="RobotoRegular"/>
                <a:cs typeface="RobotoRegular"/>
              </a:rPr>
              <a:t>related to </a:t>
            </a:r>
            <a:r>
              <a:rPr sz="2650" spc="15" dirty="0">
                <a:latin typeface="RobotoRegular"/>
                <a:cs typeface="RobotoRegular"/>
              </a:rPr>
              <a:t>elevated </a:t>
            </a:r>
            <a:r>
              <a:rPr sz="2650" dirty="0">
                <a:latin typeface="RobotoRegular"/>
                <a:cs typeface="RobotoRegular"/>
              </a:rPr>
              <a:t>blood  </a:t>
            </a:r>
            <a:r>
              <a:rPr sz="2650" spc="-25" dirty="0">
                <a:latin typeface="RobotoRegular"/>
                <a:cs typeface="RobotoRegular"/>
              </a:rPr>
              <a:t>pressure </a:t>
            </a:r>
            <a:r>
              <a:rPr sz="2650" spc="-5" dirty="0">
                <a:latin typeface="RobotoRegular"/>
                <a:cs typeface="RobotoRegular"/>
              </a:rPr>
              <a:t>&amp; </a:t>
            </a:r>
            <a:r>
              <a:rPr sz="2650" dirty="0">
                <a:latin typeface="RobotoRegular"/>
                <a:cs typeface="RobotoRegular"/>
              </a:rPr>
              <a:t>accumulation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dirty="0">
                <a:latin typeface="RobotoRegular"/>
                <a:cs typeface="RobotoRegular"/>
              </a:rPr>
              <a:t>ﬂuid </a:t>
            </a:r>
            <a:r>
              <a:rPr sz="2650" spc="5" dirty="0">
                <a:latin typeface="RobotoRegular"/>
                <a:cs typeface="RobotoRegular"/>
              </a:rPr>
              <a:t>in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dirty="0">
                <a:latin typeface="RobotoRegular"/>
                <a:cs typeface="RobotoRegular"/>
              </a:rPr>
              <a:t>iterstitial</a:t>
            </a:r>
            <a:r>
              <a:rPr sz="2650" spc="135" dirty="0">
                <a:latin typeface="RobotoRegular"/>
                <a:cs typeface="RobotoRegular"/>
              </a:rPr>
              <a:t> </a:t>
            </a:r>
            <a:r>
              <a:rPr sz="2650" spc="-10" dirty="0">
                <a:latin typeface="RobotoRegular"/>
                <a:cs typeface="RobotoRegular"/>
              </a:rPr>
              <a:t>tissues</a:t>
            </a:r>
            <a:endParaRPr sz="2650">
              <a:latin typeface="RobotoRegular"/>
              <a:cs typeface="RobotoRegular"/>
            </a:endParaRPr>
          </a:p>
          <a:p>
            <a:pPr marL="768350" marR="5080" indent="-252095">
              <a:lnSpc>
                <a:spcPts val="2750"/>
              </a:lnSpc>
              <a:spcBef>
                <a:spcPts val="560"/>
              </a:spcBef>
              <a:buFont typeface="Wingdings"/>
              <a:buChar char=""/>
              <a:tabLst>
                <a:tab pos="768350" algn="l"/>
              </a:tabLst>
            </a:pPr>
            <a:r>
              <a:rPr sz="2650" spc="10" dirty="0">
                <a:latin typeface="RobotoRegular"/>
                <a:cs typeface="RobotoRegular"/>
              </a:rPr>
              <a:t>Excess </a:t>
            </a:r>
            <a:r>
              <a:rPr sz="2650" dirty="0">
                <a:latin typeface="RobotoRegular"/>
                <a:cs typeface="RobotoRegular"/>
              </a:rPr>
              <a:t>ﬂuid </a:t>
            </a:r>
            <a:r>
              <a:rPr sz="2650" spc="5" dirty="0">
                <a:latin typeface="RobotoRegular"/>
                <a:cs typeface="RobotoRegular"/>
              </a:rPr>
              <a:t>volume related to </a:t>
            </a:r>
            <a:r>
              <a:rPr sz="2650" spc="-20" dirty="0">
                <a:latin typeface="RobotoRegular"/>
                <a:cs typeface="RobotoRegular"/>
              </a:rPr>
              <a:t>plasma </a:t>
            </a:r>
            <a:r>
              <a:rPr sz="2650" dirty="0">
                <a:latin typeface="RobotoRegular"/>
                <a:cs typeface="RobotoRegular"/>
              </a:rPr>
              <a:t>protein </a:t>
            </a:r>
            <a:r>
              <a:rPr sz="2650" spc="15" dirty="0">
                <a:latin typeface="RobotoRegular"/>
                <a:cs typeface="RobotoRegular"/>
              </a:rPr>
              <a:t>deﬁcit </a:t>
            </a:r>
            <a:r>
              <a:rPr sz="2650" spc="-20" dirty="0">
                <a:latin typeface="RobotoRegular"/>
                <a:cs typeface="RobotoRegular"/>
              </a:rPr>
              <a:t>and  </a:t>
            </a:r>
            <a:r>
              <a:rPr sz="2650" dirty="0">
                <a:latin typeface="RobotoRegular"/>
                <a:cs typeface="RobotoRegular"/>
              </a:rPr>
              <a:t>sodium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dirty="0">
                <a:latin typeface="RobotoRegular"/>
                <a:cs typeface="RobotoRegular"/>
              </a:rPr>
              <a:t>water </a:t>
            </a:r>
            <a:r>
              <a:rPr sz="2650" spc="5" dirty="0">
                <a:latin typeface="RobotoRegular"/>
                <a:cs typeface="RobotoRegular"/>
              </a:rPr>
              <a:t>retention </a:t>
            </a:r>
            <a:r>
              <a:rPr sz="2650" spc="20" dirty="0">
                <a:latin typeface="RobotoRegular"/>
                <a:cs typeface="RobotoRegular"/>
              </a:rPr>
              <a:t>evidence</a:t>
            </a:r>
            <a:r>
              <a:rPr sz="2650" spc="60" dirty="0">
                <a:latin typeface="RobotoRegular"/>
                <a:cs typeface="RobotoRegular"/>
              </a:rPr>
              <a:t> </a:t>
            </a:r>
            <a:r>
              <a:rPr sz="2650" spc="-30" dirty="0">
                <a:latin typeface="RobotoRegular"/>
                <a:cs typeface="RobotoRegular"/>
              </a:rPr>
              <a:t>by</a:t>
            </a:r>
            <a:endParaRPr sz="2650">
              <a:latin typeface="RobotoRegular"/>
              <a:cs typeface="RobotoRegular"/>
            </a:endParaRPr>
          </a:p>
          <a:p>
            <a:pPr marL="768350" marR="6985" indent="-252095">
              <a:lnSpc>
                <a:spcPts val="2750"/>
              </a:lnSpc>
              <a:spcBef>
                <a:spcPts val="560"/>
              </a:spcBef>
              <a:buFont typeface="Wingdings"/>
              <a:buChar char=""/>
              <a:tabLst>
                <a:tab pos="768350" algn="l"/>
              </a:tabLst>
            </a:pPr>
            <a:r>
              <a:rPr sz="2650" spc="-5" dirty="0">
                <a:latin typeface="RobotoRegular"/>
                <a:cs typeface="RobotoRegular"/>
              </a:rPr>
              <a:t>Risk for </a:t>
            </a:r>
            <a:r>
              <a:rPr sz="2650" dirty="0">
                <a:latin typeface="RobotoRegular"/>
                <a:cs typeface="RobotoRegular"/>
              </a:rPr>
              <a:t>secondary </a:t>
            </a:r>
            <a:r>
              <a:rPr sz="2650" spc="5" dirty="0">
                <a:latin typeface="RobotoRegular"/>
                <a:cs typeface="RobotoRegular"/>
              </a:rPr>
              <a:t>infection related to alteration </a:t>
            </a:r>
            <a:r>
              <a:rPr sz="2650" spc="10" dirty="0">
                <a:latin typeface="RobotoRegular"/>
                <a:cs typeface="RobotoRegular"/>
              </a:rPr>
              <a:t>on </a:t>
            </a:r>
            <a:r>
              <a:rPr sz="2650" dirty="0">
                <a:latin typeface="RobotoRegular"/>
                <a:cs typeface="RobotoRegular"/>
              </a:rPr>
              <a:t>body  </a:t>
            </a:r>
            <a:r>
              <a:rPr sz="2650" spc="-15" dirty="0">
                <a:latin typeface="RobotoRegular"/>
                <a:cs typeface="RobotoRegular"/>
              </a:rPr>
              <a:t>immune </a:t>
            </a:r>
            <a:r>
              <a:rPr sz="2650" spc="-20" dirty="0">
                <a:latin typeface="RobotoRegular"/>
                <a:cs typeface="RobotoRegular"/>
              </a:rPr>
              <a:t>system </a:t>
            </a:r>
            <a:r>
              <a:rPr sz="2650" dirty="0">
                <a:latin typeface="RobotoRegular"/>
                <a:cs typeface="RobotoRegular"/>
              </a:rPr>
              <a:t>secondary </a:t>
            </a:r>
            <a:r>
              <a:rPr sz="2650" spc="5" dirty="0">
                <a:latin typeface="RobotoRegular"/>
                <a:cs typeface="RobotoRegular"/>
              </a:rPr>
              <a:t>to </a:t>
            </a:r>
            <a:r>
              <a:rPr sz="2650" spc="-30" dirty="0">
                <a:latin typeface="RobotoRegular"/>
                <a:cs typeface="RobotoRegular"/>
              </a:rPr>
              <a:t>use </a:t>
            </a:r>
            <a:r>
              <a:rPr sz="2650" spc="10" dirty="0">
                <a:latin typeface="RobotoRegular"/>
                <a:cs typeface="RobotoRegular"/>
              </a:rPr>
              <a:t>of  </a:t>
            </a:r>
            <a:r>
              <a:rPr sz="2650" spc="-20" dirty="0">
                <a:latin typeface="RobotoRegular"/>
                <a:cs typeface="RobotoRegular"/>
              </a:rPr>
              <a:t>immunosuppressants and </a:t>
            </a:r>
            <a:r>
              <a:rPr sz="2650" spc="-5" dirty="0">
                <a:latin typeface="RobotoRegular"/>
                <a:cs typeface="RobotoRegular"/>
              </a:rPr>
              <a:t>antiinﬂammatory</a:t>
            </a:r>
            <a:r>
              <a:rPr sz="2650" spc="15" dirty="0">
                <a:latin typeface="RobotoRegular"/>
                <a:cs typeface="RobotoRegular"/>
              </a:rPr>
              <a:t> </a:t>
            </a:r>
            <a:r>
              <a:rPr sz="2650" spc="-15" dirty="0">
                <a:latin typeface="RobotoRegular"/>
                <a:cs typeface="RobotoRegular"/>
              </a:rPr>
              <a:t>drugs</a:t>
            </a:r>
            <a:endParaRPr sz="2650">
              <a:latin typeface="RobotoRegular"/>
              <a:cs typeface="RobotoRegular"/>
            </a:endParaRPr>
          </a:p>
          <a:p>
            <a:pPr marL="768350" marR="86360" indent="-252095">
              <a:lnSpc>
                <a:spcPts val="2750"/>
              </a:lnSpc>
              <a:spcBef>
                <a:spcPts val="565"/>
              </a:spcBef>
              <a:buFont typeface="Wingdings"/>
              <a:buChar char=""/>
              <a:tabLst>
                <a:tab pos="768350" algn="l"/>
                <a:tab pos="2699385" algn="l"/>
              </a:tabLst>
            </a:pPr>
            <a:r>
              <a:rPr sz="2650" dirty="0">
                <a:latin typeface="RobotoRegular"/>
                <a:cs typeface="RobotoRegular"/>
              </a:rPr>
              <a:t>Imbalanced	</a:t>
            </a:r>
            <a:r>
              <a:rPr sz="2650" spc="-5" dirty="0">
                <a:latin typeface="RobotoRegular"/>
                <a:cs typeface="RobotoRegular"/>
              </a:rPr>
              <a:t>nutritrition; less </a:t>
            </a:r>
            <a:r>
              <a:rPr sz="2650" spc="-10" dirty="0">
                <a:latin typeface="RobotoRegular"/>
                <a:cs typeface="RobotoRegular"/>
              </a:rPr>
              <a:t>than </a:t>
            </a:r>
            <a:r>
              <a:rPr sz="2650" dirty="0">
                <a:latin typeface="RobotoRegular"/>
                <a:cs typeface="RobotoRegular"/>
              </a:rPr>
              <a:t>body requirements  </a:t>
            </a:r>
            <a:r>
              <a:rPr sz="2650" spc="5" dirty="0">
                <a:latin typeface="RobotoRegular"/>
                <a:cs typeface="RobotoRegular"/>
              </a:rPr>
              <a:t>related to </a:t>
            </a:r>
            <a:r>
              <a:rPr sz="2650" spc="10" dirty="0">
                <a:latin typeface="RobotoRegular"/>
                <a:cs typeface="RobotoRegular"/>
              </a:rPr>
              <a:t>decreased </a:t>
            </a:r>
            <a:r>
              <a:rPr sz="2650" spc="-5" dirty="0">
                <a:latin typeface="RobotoRegular"/>
                <a:cs typeface="RobotoRegular"/>
              </a:rPr>
              <a:t>ability </a:t>
            </a:r>
            <a:r>
              <a:rPr sz="2650" spc="10" dirty="0">
                <a:latin typeface="RobotoRegular"/>
                <a:cs typeface="RobotoRegular"/>
              </a:rPr>
              <a:t>of </a:t>
            </a:r>
            <a:r>
              <a:rPr sz="2650" spc="-10" dirty="0">
                <a:latin typeface="RobotoRegular"/>
                <a:cs typeface="RobotoRegular"/>
              </a:rPr>
              <a:t>the </a:t>
            </a:r>
            <a:r>
              <a:rPr sz="2650" spc="-5" dirty="0">
                <a:latin typeface="RobotoRegular"/>
                <a:cs typeface="RobotoRegular"/>
              </a:rPr>
              <a:t>glomerular </a:t>
            </a:r>
            <a:r>
              <a:rPr sz="2650" spc="-15" dirty="0">
                <a:latin typeface="RobotoRegular"/>
                <a:cs typeface="RobotoRegular"/>
              </a:rPr>
              <a:t>membrane  </a:t>
            </a:r>
            <a:r>
              <a:rPr sz="2650" spc="5" dirty="0">
                <a:latin typeface="RobotoRegular"/>
                <a:cs typeface="RobotoRegular"/>
              </a:rPr>
              <a:t>to </a:t>
            </a:r>
            <a:r>
              <a:rPr sz="2650" spc="-5" dirty="0">
                <a:latin typeface="RobotoRegular"/>
                <a:cs typeface="RobotoRegular"/>
              </a:rPr>
              <a:t>prevent </a:t>
            </a:r>
            <a:r>
              <a:rPr sz="2650" dirty="0">
                <a:latin typeface="RobotoRegular"/>
                <a:cs typeface="RobotoRegular"/>
              </a:rPr>
              <a:t>protein ﬁltration ,diminished </a:t>
            </a:r>
            <a:r>
              <a:rPr sz="2650" spc="-10" dirty="0">
                <a:latin typeface="RobotoRegular"/>
                <a:cs typeface="RobotoRegular"/>
              </a:rPr>
              <a:t>appetite </a:t>
            </a:r>
            <a:r>
              <a:rPr sz="2650" spc="-20" dirty="0">
                <a:latin typeface="RobotoRegular"/>
                <a:cs typeface="RobotoRegular"/>
              </a:rPr>
              <a:t>and  </a:t>
            </a:r>
            <a:r>
              <a:rPr sz="2650" dirty="0">
                <a:latin typeface="RobotoRegular"/>
                <a:cs typeface="RobotoRegular"/>
              </a:rPr>
              <a:t>increased </a:t>
            </a:r>
            <a:r>
              <a:rPr sz="2650" spc="-5" dirty="0">
                <a:latin typeface="RobotoRegular"/>
                <a:cs typeface="RobotoRegular"/>
              </a:rPr>
              <a:t>catabolism </a:t>
            </a:r>
            <a:r>
              <a:rPr sz="2650" dirty="0">
                <a:latin typeface="RobotoRegular"/>
                <a:cs typeface="RobotoRegular"/>
              </a:rPr>
              <a:t>secondary </a:t>
            </a:r>
            <a:r>
              <a:rPr sz="2650" spc="5" dirty="0">
                <a:latin typeface="RobotoRegular"/>
                <a:cs typeface="RobotoRegular"/>
              </a:rPr>
              <a:t>to </a:t>
            </a:r>
            <a:r>
              <a:rPr sz="2650" spc="-5" dirty="0">
                <a:latin typeface="RobotoRegular"/>
                <a:cs typeface="RobotoRegular"/>
              </a:rPr>
              <a:t>inﬂammatory  processes</a:t>
            </a:r>
            <a:endParaRPr sz="2650">
              <a:latin typeface="RobotoRegular"/>
              <a:cs typeface="RobotoRegular"/>
            </a:endParaRPr>
          </a:p>
          <a:p>
            <a:pPr marL="768350" indent="-252095">
              <a:lnSpc>
                <a:spcPct val="100000"/>
              </a:lnSpc>
              <a:spcBef>
                <a:spcPts val="125"/>
              </a:spcBef>
              <a:buFont typeface="Wingdings"/>
              <a:buChar char=""/>
              <a:tabLst>
                <a:tab pos="768350" algn="l"/>
              </a:tabLst>
            </a:pPr>
            <a:r>
              <a:rPr sz="2650" spc="-10" dirty="0">
                <a:latin typeface="RobotoRegular"/>
                <a:cs typeface="RobotoRegular"/>
              </a:rPr>
              <a:t>Pain </a:t>
            </a:r>
            <a:r>
              <a:rPr sz="2650" spc="5" dirty="0">
                <a:latin typeface="RobotoRegular"/>
                <a:cs typeface="RobotoRegular"/>
              </a:rPr>
              <a:t>related to </a:t>
            </a:r>
            <a:r>
              <a:rPr sz="2650" spc="-5" dirty="0">
                <a:latin typeface="RobotoRegular"/>
                <a:cs typeface="RobotoRegular"/>
              </a:rPr>
              <a:t>inﬂammatory processes </a:t>
            </a:r>
            <a:r>
              <a:rPr sz="2650" spc="5" dirty="0">
                <a:latin typeface="RobotoRegular"/>
                <a:cs typeface="RobotoRegular"/>
              </a:rPr>
              <a:t>in </a:t>
            </a:r>
            <a:r>
              <a:rPr sz="2650" spc="-10" dirty="0">
                <a:latin typeface="RobotoRegular"/>
                <a:cs typeface="RobotoRegular"/>
              </a:rPr>
              <a:t>the</a:t>
            </a:r>
            <a:r>
              <a:rPr sz="2650" spc="20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kidneys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170" y="616448"/>
            <a:ext cx="5745480" cy="7981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50" spc="-640" dirty="0"/>
              <a:t>Ex</a:t>
            </a:r>
            <a:r>
              <a:rPr sz="7275" spc="-960" baseline="-5154" dirty="0"/>
              <a:t>. </a:t>
            </a:r>
            <a:r>
              <a:rPr sz="5050" spc="-5" dirty="0"/>
              <a:t>pected</a:t>
            </a:r>
            <a:r>
              <a:rPr sz="5050" spc="5" dirty="0"/>
              <a:t> </a:t>
            </a:r>
            <a:r>
              <a:rPr sz="5050" spc="-10" dirty="0"/>
              <a:t>Outcomes</a:t>
            </a:r>
            <a:endParaRPr sz="5050"/>
          </a:p>
        </p:txBody>
      </p:sp>
      <p:sp>
        <p:nvSpPr>
          <p:cNvPr id="3" name="object 3"/>
          <p:cNvSpPr txBox="1"/>
          <p:nvPr/>
        </p:nvSpPr>
        <p:spPr>
          <a:xfrm>
            <a:off x="344170" y="1379378"/>
            <a:ext cx="9112885" cy="4958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3050" spc="10" dirty="0">
                <a:latin typeface="RobotoRegular"/>
                <a:cs typeface="RobotoRegular"/>
              </a:rPr>
              <a:t>The patient </a:t>
            </a:r>
            <a:r>
              <a:rPr sz="3050" spc="20" dirty="0">
                <a:latin typeface="RobotoRegular"/>
                <a:cs typeface="RobotoRegular"/>
              </a:rPr>
              <a:t>will: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334"/>
              </a:spcBef>
              <a:buFont typeface="Wingdings"/>
              <a:buChar char=""/>
              <a:tabLst>
                <a:tab pos="264795" algn="l"/>
              </a:tabLst>
            </a:pPr>
            <a:r>
              <a:rPr sz="3050" spc="-5" dirty="0">
                <a:latin typeface="RobotoRegular"/>
                <a:cs typeface="RobotoRegular"/>
              </a:rPr>
              <a:t>Maintain </a:t>
            </a:r>
            <a:r>
              <a:rPr sz="3050" spc="25" dirty="0">
                <a:latin typeface="RobotoRegular"/>
                <a:cs typeface="RobotoRegular"/>
              </a:rPr>
              <a:t>blood </a:t>
            </a:r>
            <a:r>
              <a:rPr sz="3050" spc="-10" dirty="0">
                <a:latin typeface="RobotoRegular"/>
                <a:cs typeface="RobotoRegular"/>
              </a:rPr>
              <a:t>pressure </a:t>
            </a:r>
            <a:r>
              <a:rPr sz="3050" spc="10" dirty="0">
                <a:latin typeface="RobotoRegular"/>
                <a:cs typeface="RobotoRegular"/>
              </a:rPr>
              <a:t>within </a:t>
            </a:r>
            <a:r>
              <a:rPr sz="3050" dirty="0">
                <a:latin typeface="RobotoRegular"/>
                <a:cs typeface="RobotoRegular"/>
              </a:rPr>
              <a:t>normal</a:t>
            </a:r>
            <a:r>
              <a:rPr sz="3050" spc="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limits.</a:t>
            </a:r>
            <a:endParaRPr sz="3050">
              <a:latin typeface="RobotoRegular"/>
              <a:cs typeface="RobotoRegular"/>
            </a:endParaRPr>
          </a:p>
          <a:p>
            <a:pPr marL="361950" indent="-349885">
              <a:lnSpc>
                <a:spcPct val="100000"/>
              </a:lnSpc>
              <a:spcBef>
                <a:spcPts val="745"/>
              </a:spcBef>
              <a:buFont typeface="Wingdings"/>
              <a:buChar char=""/>
              <a:tabLst>
                <a:tab pos="361950" algn="l"/>
                <a:tab pos="362585" algn="l"/>
              </a:tabLst>
            </a:pPr>
            <a:r>
              <a:rPr sz="3050" spc="-5" dirty="0">
                <a:latin typeface="RobotoRegular"/>
                <a:cs typeface="RobotoRegular"/>
              </a:rPr>
              <a:t>Return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-20" dirty="0">
                <a:latin typeface="RobotoRegular"/>
                <a:cs typeface="RobotoRegular"/>
              </a:rPr>
              <a:t>usual </a:t>
            </a:r>
            <a:r>
              <a:rPr sz="3050" spc="20" dirty="0">
                <a:latin typeface="RobotoRegular"/>
                <a:cs typeface="RobotoRegular"/>
              </a:rPr>
              <a:t>weight </a:t>
            </a:r>
            <a:r>
              <a:rPr sz="3050" spc="15" dirty="0">
                <a:latin typeface="RobotoRegular"/>
                <a:cs typeface="RobotoRegular"/>
              </a:rPr>
              <a:t>with </a:t>
            </a:r>
            <a:r>
              <a:rPr sz="3050" spc="-10" dirty="0">
                <a:latin typeface="RobotoRegular"/>
                <a:cs typeface="RobotoRegular"/>
              </a:rPr>
              <a:t>no </a:t>
            </a:r>
            <a:r>
              <a:rPr sz="3050" spc="30" dirty="0">
                <a:latin typeface="RobotoRegular"/>
                <a:cs typeface="RobotoRegular"/>
              </a:rPr>
              <a:t>evidence </a:t>
            </a:r>
            <a:r>
              <a:rPr sz="3050" spc="15" dirty="0">
                <a:latin typeface="RobotoRegular"/>
                <a:cs typeface="RobotoRegular"/>
              </a:rPr>
              <a:t>of</a:t>
            </a:r>
            <a:r>
              <a:rPr sz="3050" spc="-35" dirty="0">
                <a:latin typeface="RobotoRegular"/>
                <a:cs typeface="RobotoRegular"/>
              </a:rPr>
              <a:t> </a:t>
            </a:r>
            <a:r>
              <a:rPr sz="3050" spc="30" dirty="0">
                <a:latin typeface="RobotoRegular"/>
                <a:cs typeface="RobotoRegular"/>
              </a:rPr>
              <a:t>edema.</a:t>
            </a:r>
            <a:endParaRPr sz="3050">
              <a:latin typeface="RobotoRegular"/>
              <a:cs typeface="RobotoRegular"/>
            </a:endParaRPr>
          </a:p>
          <a:p>
            <a:pPr marL="264160" marR="250825" indent="-252095">
              <a:lnSpc>
                <a:spcPct val="120400"/>
              </a:lnSpc>
              <a:buFont typeface="Wingdings"/>
              <a:buChar char=""/>
              <a:tabLst>
                <a:tab pos="361950" algn="l"/>
                <a:tab pos="362585" algn="l"/>
                <a:tab pos="1733550" algn="l"/>
              </a:tabLst>
            </a:pPr>
            <a:r>
              <a:rPr dirty="0"/>
              <a:t>	</a:t>
            </a:r>
            <a:r>
              <a:rPr sz="3050" dirty="0">
                <a:latin typeface="RobotoRegular"/>
                <a:cs typeface="RobotoRegular"/>
              </a:rPr>
              <a:t>Consume </a:t>
            </a:r>
            <a:r>
              <a:rPr sz="3050" spc="5" dirty="0">
                <a:latin typeface="RobotoRegular"/>
                <a:cs typeface="RobotoRegular"/>
              </a:rPr>
              <a:t>adequate </a:t>
            </a:r>
            <a:r>
              <a:rPr sz="3050" spc="15" dirty="0">
                <a:latin typeface="RobotoRegular"/>
                <a:cs typeface="RobotoRegular"/>
              </a:rPr>
              <a:t>calories following prescribed  </a:t>
            </a:r>
            <a:r>
              <a:rPr sz="3050" spc="5" dirty="0">
                <a:latin typeface="RobotoRegular"/>
                <a:cs typeface="RobotoRegular"/>
              </a:rPr>
              <a:t>dietary	</a:t>
            </a:r>
            <a:r>
              <a:rPr sz="3050" spc="10" dirty="0">
                <a:latin typeface="RobotoRegular"/>
                <a:cs typeface="RobotoRegular"/>
              </a:rPr>
              <a:t>limitations.</a:t>
            </a:r>
            <a:endParaRPr sz="3050">
              <a:latin typeface="RobotoRegular"/>
              <a:cs typeface="RobotoRegular"/>
            </a:endParaRPr>
          </a:p>
          <a:p>
            <a:pPr marL="361950" indent="-349885">
              <a:lnSpc>
                <a:spcPct val="100000"/>
              </a:lnSpc>
              <a:spcBef>
                <a:spcPts val="750"/>
              </a:spcBef>
              <a:buFont typeface="Wingdings"/>
              <a:buChar char=""/>
              <a:tabLst>
                <a:tab pos="361950" algn="l"/>
                <a:tab pos="362585" algn="l"/>
              </a:tabLst>
            </a:pPr>
            <a:r>
              <a:rPr sz="3050" spc="5" dirty="0">
                <a:latin typeface="RobotoRegular"/>
                <a:cs typeface="RobotoRegular"/>
              </a:rPr>
              <a:t>Verbalize </a:t>
            </a:r>
            <a:r>
              <a:rPr sz="3050" spc="15" dirty="0">
                <a:latin typeface="RobotoRegular"/>
                <a:cs typeface="RobotoRegular"/>
              </a:rPr>
              <a:t>reduced</a:t>
            </a:r>
            <a:r>
              <a:rPr sz="3050" spc="55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anxiety</a:t>
            </a:r>
            <a:endParaRPr sz="3050">
              <a:latin typeface="RobotoRegular"/>
              <a:cs typeface="RobotoRegular"/>
            </a:endParaRPr>
          </a:p>
          <a:p>
            <a:pPr marL="264160" marR="1099185" indent="-252095">
              <a:lnSpc>
                <a:spcPct val="120400"/>
              </a:lnSpc>
              <a:buFont typeface="Wingdings"/>
              <a:buChar char=""/>
              <a:tabLst>
                <a:tab pos="361950" algn="l"/>
                <a:tab pos="362585" algn="l"/>
              </a:tabLst>
            </a:pPr>
            <a:r>
              <a:rPr dirty="0"/>
              <a:t>	</a:t>
            </a:r>
            <a:r>
              <a:rPr sz="3050" spc="-10" dirty="0">
                <a:latin typeface="RobotoRegular"/>
                <a:cs typeface="RobotoRegular"/>
              </a:rPr>
              <a:t>Demonstrate </a:t>
            </a:r>
            <a:r>
              <a:rPr sz="3050" spc="5" dirty="0">
                <a:latin typeface="RobotoRegular"/>
                <a:cs typeface="RobotoRegular"/>
              </a:rPr>
              <a:t>an </a:t>
            </a:r>
            <a:r>
              <a:rPr sz="3050" spc="-5" dirty="0">
                <a:latin typeface="RobotoRegular"/>
                <a:cs typeface="RobotoRegular"/>
              </a:rPr>
              <a:t>understanding </a:t>
            </a:r>
            <a:r>
              <a:rPr sz="3050" spc="15" dirty="0">
                <a:latin typeface="RobotoRegular"/>
                <a:cs typeface="RobotoRegular"/>
              </a:rPr>
              <a:t>of </a:t>
            </a:r>
            <a:r>
              <a:rPr sz="3050" spc="5" dirty="0">
                <a:latin typeface="RobotoRegular"/>
                <a:cs typeface="RobotoRegular"/>
              </a:rPr>
              <a:t>acute  </a:t>
            </a:r>
            <a:r>
              <a:rPr sz="3050" spc="10" dirty="0">
                <a:latin typeface="RobotoRegular"/>
                <a:cs typeface="RobotoRegular"/>
              </a:rPr>
              <a:t>glomerulonephritis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15" dirty="0">
                <a:latin typeface="RobotoRegular"/>
                <a:cs typeface="RobotoRegular"/>
              </a:rPr>
              <a:t>prescribed </a:t>
            </a:r>
            <a:r>
              <a:rPr sz="3050" spc="5" dirty="0">
                <a:latin typeface="RobotoRegular"/>
                <a:cs typeface="RobotoRegular"/>
              </a:rPr>
              <a:t>treatment  </a:t>
            </a:r>
            <a:r>
              <a:rPr sz="3050" spc="20" dirty="0">
                <a:latin typeface="RobotoRegular"/>
                <a:cs typeface="RobotoRegular"/>
              </a:rPr>
              <a:t>regimen.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085" y="484350"/>
            <a:ext cx="421576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dirty="0"/>
              <a:t>Planning </a:t>
            </a:r>
            <a:r>
              <a:rPr sz="3050" spc="20" dirty="0"/>
              <a:t>&amp;</a:t>
            </a:r>
            <a:r>
              <a:rPr sz="3050" spc="-45" dirty="0"/>
              <a:t> </a:t>
            </a:r>
            <a:r>
              <a:rPr sz="3050" spc="5" dirty="0"/>
              <a:t>interventions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402730" y="628762"/>
            <a:ext cx="542671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9560" indent="-25209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90195" algn="l"/>
              </a:tabLst>
            </a:pPr>
            <a:r>
              <a:rPr sz="2650" spc="-165" dirty="0">
                <a:latin typeface="RobotoRegular"/>
                <a:cs typeface="RobotoRegular"/>
              </a:rPr>
              <a:t>O</a:t>
            </a:r>
            <a:r>
              <a:rPr sz="7275" spc="-247" baseline="-6872" dirty="0">
                <a:latin typeface="RobotoRegular"/>
                <a:cs typeface="RobotoRegular"/>
              </a:rPr>
              <a:t>.</a:t>
            </a:r>
            <a:r>
              <a:rPr sz="2650" spc="-165" dirty="0">
                <a:latin typeface="RobotoRegular"/>
                <a:cs typeface="RobotoRegular"/>
              </a:rPr>
              <a:t>bserve </a:t>
            </a:r>
            <a:r>
              <a:rPr sz="2650" spc="-5" dirty="0">
                <a:latin typeface="RobotoRegular"/>
                <a:cs typeface="RobotoRegular"/>
              </a:rPr>
              <a:t>Vital </a:t>
            </a:r>
            <a:r>
              <a:rPr sz="2650" spc="-25" dirty="0">
                <a:latin typeface="RobotoRegular"/>
                <a:cs typeface="RobotoRegular"/>
              </a:rPr>
              <a:t>signs </a:t>
            </a:r>
            <a:r>
              <a:rPr sz="2650" spc="15" dirty="0">
                <a:latin typeface="RobotoRegular"/>
                <a:cs typeface="RobotoRegular"/>
              </a:rPr>
              <a:t>every </a:t>
            </a:r>
            <a:r>
              <a:rPr sz="2650" spc="-5" dirty="0">
                <a:latin typeface="RobotoRegular"/>
                <a:cs typeface="RobotoRegular"/>
              </a:rPr>
              <a:t>4 </a:t>
            </a:r>
            <a:r>
              <a:rPr sz="2650" spc="-15" dirty="0">
                <a:latin typeface="RobotoRegular"/>
                <a:cs typeface="RobotoRegular"/>
              </a:rPr>
              <a:t>hours</a:t>
            </a:r>
            <a:r>
              <a:rPr sz="2650" spc="-445" dirty="0">
                <a:latin typeface="RobotoRegular"/>
                <a:cs typeface="RobotoRegular"/>
              </a:rPr>
              <a:t> </a:t>
            </a:r>
            <a:r>
              <a:rPr sz="2650" spc="-5" dirty="0">
                <a:latin typeface="RobotoRegular"/>
                <a:cs typeface="RobotoRegular"/>
              </a:rPr>
              <a:t>.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130" y="1258472"/>
            <a:ext cx="9007475" cy="3227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160" indent="-252095">
              <a:lnSpc>
                <a:spcPts val="2965"/>
              </a:lnSpc>
              <a:spcBef>
                <a:spcPts val="95"/>
              </a:spcBef>
              <a:buFont typeface="Wingdings"/>
              <a:buChar char=""/>
              <a:tabLst>
                <a:tab pos="264795" algn="l"/>
              </a:tabLst>
            </a:pPr>
            <a:r>
              <a:rPr sz="2650" spc="10" dirty="0">
                <a:latin typeface="RobotoRegular"/>
                <a:cs typeface="RobotoRegular"/>
              </a:rPr>
              <a:t>Provide </a:t>
            </a:r>
            <a:r>
              <a:rPr sz="2650" spc="5" dirty="0">
                <a:latin typeface="RobotoRegular"/>
                <a:cs typeface="RobotoRegular"/>
              </a:rPr>
              <a:t>complete </a:t>
            </a:r>
            <a:r>
              <a:rPr sz="2650" spc="-15" dirty="0">
                <a:latin typeface="RobotoRegular"/>
                <a:cs typeface="RobotoRegular"/>
              </a:rPr>
              <a:t>bed</a:t>
            </a:r>
            <a:r>
              <a:rPr sz="2650" spc="105" dirty="0">
                <a:latin typeface="RobotoRegular"/>
                <a:cs typeface="RobotoRegular"/>
              </a:rPr>
              <a:t> </a:t>
            </a:r>
            <a:r>
              <a:rPr sz="2650" spc="-10" dirty="0">
                <a:latin typeface="RobotoRegular"/>
                <a:cs typeface="RobotoRegular"/>
              </a:rPr>
              <a:t>rest</a:t>
            </a:r>
            <a:endParaRPr sz="2650">
              <a:latin typeface="RobotoRegular"/>
              <a:cs typeface="RobotoRegular"/>
            </a:endParaRPr>
          </a:p>
          <a:p>
            <a:pPr marL="264160" indent="-252095">
              <a:lnSpc>
                <a:spcPts val="2755"/>
              </a:lnSpc>
              <a:buFont typeface="Wingdings"/>
              <a:buChar char=""/>
              <a:tabLst>
                <a:tab pos="264795" algn="l"/>
              </a:tabLst>
            </a:pPr>
            <a:r>
              <a:rPr sz="2650" spc="-15" dirty="0">
                <a:latin typeface="RobotoRegular"/>
                <a:cs typeface="RobotoRegular"/>
              </a:rPr>
              <a:t>Weigh</a:t>
            </a:r>
            <a:r>
              <a:rPr sz="2650" spc="-25" dirty="0">
                <a:latin typeface="RobotoRegular"/>
                <a:cs typeface="RobotoRegular"/>
              </a:rPr>
              <a:t> </a:t>
            </a:r>
            <a:r>
              <a:rPr sz="2650" spc="10" dirty="0">
                <a:latin typeface="RobotoRegular"/>
                <a:cs typeface="RobotoRegular"/>
              </a:rPr>
              <a:t>daily</a:t>
            </a:r>
            <a:endParaRPr sz="2650">
              <a:latin typeface="RobotoRegular"/>
              <a:cs typeface="RobotoRegular"/>
            </a:endParaRPr>
          </a:p>
          <a:p>
            <a:pPr marL="264160" indent="-252095">
              <a:lnSpc>
                <a:spcPts val="2755"/>
              </a:lnSpc>
              <a:buFont typeface="Wingdings"/>
              <a:buChar char=""/>
              <a:tabLst>
                <a:tab pos="264795" algn="l"/>
              </a:tabLst>
            </a:pPr>
            <a:r>
              <a:rPr sz="2650" spc="-10" dirty="0">
                <a:latin typeface="RobotoRegular"/>
                <a:cs typeface="RobotoRegular"/>
              </a:rPr>
              <a:t>Perform </a:t>
            </a:r>
            <a:r>
              <a:rPr sz="2650" spc="-15" dirty="0">
                <a:latin typeface="RobotoRegular"/>
                <a:cs typeface="RobotoRegular"/>
              </a:rPr>
              <a:t>urinalysis </a:t>
            </a:r>
            <a:r>
              <a:rPr sz="2650" spc="15" dirty="0">
                <a:latin typeface="RobotoRegular"/>
                <a:cs typeface="RobotoRegular"/>
              </a:rPr>
              <a:t>every </a:t>
            </a:r>
            <a:r>
              <a:rPr sz="2650" spc="-5" dirty="0">
                <a:latin typeface="RobotoRegular"/>
                <a:cs typeface="RobotoRegular"/>
              </a:rPr>
              <a:t>day-haematuria &amp;</a:t>
            </a:r>
            <a:r>
              <a:rPr sz="2650" spc="-50" dirty="0">
                <a:latin typeface="RobotoRegular"/>
                <a:cs typeface="RobotoRegular"/>
              </a:rPr>
              <a:t> </a:t>
            </a:r>
            <a:r>
              <a:rPr sz="2650" spc="-10" dirty="0">
                <a:latin typeface="RobotoRegular"/>
                <a:cs typeface="RobotoRegular"/>
              </a:rPr>
              <a:t>proteinuria</a:t>
            </a:r>
            <a:endParaRPr sz="2650">
              <a:latin typeface="RobotoRegular"/>
              <a:cs typeface="RobotoRegular"/>
            </a:endParaRPr>
          </a:p>
          <a:p>
            <a:pPr marL="264160" indent="-252095">
              <a:lnSpc>
                <a:spcPts val="2755"/>
              </a:lnSpc>
              <a:buFont typeface="Wingdings"/>
              <a:buChar char=""/>
              <a:tabLst>
                <a:tab pos="264795" algn="l"/>
              </a:tabLst>
            </a:pPr>
            <a:r>
              <a:rPr sz="2650" spc="5" dirty="0">
                <a:latin typeface="RobotoRegular"/>
                <a:cs typeface="RobotoRegular"/>
              </a:rPr>
              <a:t>Restrict </a:t>
            </a:r>
            <a:r>
              <a:rPr sz="2650" spc="-5" dirty="0">
                <a:latin typeface="RobotoRegular"/>
                <a:cs typeface="RobotoRegular"/>
              </a:rPr>
              <a:t>&amp; </a:t>
            </a:r>
            <a:r>
              <a:rPr sz="2650" dirty="0">
                <a:latin typeface="RobotoRegular"/>
                <a:cs typeface="RobotoRegular"/>
              </a:rPr>
              <a:t>Balance </a:t>
            </a:r>
            <a:r>
              <a:rPr sz="2650" spc="-10" dirty="0">
                <a:latin typeface="RobotoRegular"/>
                <a:cs typeface="RobotoRegular"/>
              </a:rPr>
              <a:t>intake </a:t>
            </a:r>
            <a:r>
              <a:rPr sz="2650" spc="-20" dirty="0">
                <a:latin typeface="RobotoRegular"/>
                <a:cs typeface="RobotoRegular"/>
              </a:rPr>
              <a:t>and </a:t>
            </a:r>
            <a:r>
              <a:rPr sz="2650" spc="-15" dirty="0">
                <a:latin typeface="RobotoRegular"/>
                <a:cs typeface="RobotoRegular"/>
              </a:rPr>
              <a:t>output </a:t>
            </a:r>
            <a:r>
              <a:rPr sz="2650" spc="15" dirty="0">
                <a:latin typeface="RobotoRegular"/>
                <a:cs typeface="RobotoRegular"/>
              </a:rPr>
              <a:t>every </a:t>
            </a:r>
            <a:r>
              <a:rPr sz="2650" spc="-5" dirty="0">
                <a:latin typeface="RobotoRegular"/>
                <a:cs typeface="RobotoRegular"/>
              </a:rPr>
              <a:t>8</a:t>
            </a:r>
            <a:r>
              <a:rPr sz="2650" spc="220" dirty="0">
                <a:latin typeface="RobotoRegular"/>
                <a:cs typeface="RobotoRegular"/>
              </a:rPr>
              <a:t> </a:t>
            </a:r>
            <a:r>
              <a:rPr sz="2650" spc="-20" dirty="0">
                <a:latin typeface="RobotoRegular"/>
                <a:cs typeface="RobotoRegular"/>
              </a:rPr>
              <a:t>hours.</a:t>
            </a:r>
            <a:endParaRPr sz="2650">
              <a:latin typeface="RobotoRegular"/>
              <a:cs typeface="RobotoRegular"/>
            </a:endParaRPr>
          </a:p>
          <a:p>
            <a:pPr marL="264160" marR="459105" indent="-252095">
              <a:lnSpc>
                <a:spcPts val="2750"/>
              </a:lnSpc>
              <a:spcBef>
                <a:spcPts val="235"/>
              </a:spcBef>
              <a:buFont typeface="Wingdings"/>
              <a:buChar char=""/>
              <a:tabLst>
                <a:tab pos="264795" algn="l"/>
              </a:tabLst>
            </a:pPr>
            <a:r>
              <a:rPr sz="2650" spc="-15" dirty="0">
                <a:latin typeface="RobotoRegular"/>
                <a:cs typeface="RobotoRegular"/>
              </a:rPr>
              <a:t>Arrange </a:t>
            </a:r>
            <a:r>
              <a:rPr sz="2650" spc="10" dirty="0">
                <a:latin typeface="RobotoRegular"/>
                <a:cs typeface="RobotoRegular"/>
              </a:rPr>
              <a:t>dietary </a:t>
            </a:r>
            <a:r>
              <a:rPr sz="2650" dirty="0">
                <a:latin typeface="RobotoRegular"/>
                <a:cs typeface="RobotoRegular"/>
              </a:rPr>
              <a:t>consultation </a:t>
            </a:r>
            <a:r>
              <a:rPr sz="2650" spc="5" dirty="0">
                <a:latin typeface="RobotoRegular"/>
                <a:cs typeface="RobotoRegular"/>
              </a:rPr>
              <a:t>to </a:t>
            </a:r>
            <a:r>
              <a:rPr sz="2650" spc="-15" dirty="0">
                <a:latin typeface="RobotoRegular"/>
                <a:cs typeface="RobotoRegular"/>
              </a:rPr>
              <a:t>plan </a:t>
            </a:r>
            <a:r>
              <a:rPr sz="2650" spc="-5" dirty="0">
                <a:latin typeface="RobotoRegular"/>
                <a:cs typeface="RobotoRegular"/>
              </a:rPr>
              <a:t>a </a:t>
            </a:r>
            <a:r>
              <a:rPr sz="2650" spc="20" dirty="0">
                <a:latin typeface="RobotoRegular"/>
                <a:cs typeface="RobotoRegular"/>
              </a:rPr>
              <a:t>diet </a:t>
            </a:r>
            <a:r>
              <a:rPr sz="2650" spc="-10" dirty="0">
                <a:latin typeface="RobotoRegular"/>
                <a:cs typeface="RobotoRegular"/>
              </a:rPr>
              <a:t>that </a:t>
            </a:r>
            <a:r>
              <a:rPr sz="2650" spc="10" dirty="0">
                <a:latin typeface="RobotoRegular"/>
                <a:cs typeface="RobotoRegular"/>
              </a:rPr>
              <a:t>includes  </a:t>
            </a:r>
            <a:r>
              <a:rPr sz="2650" spc="-10" dirty="0">
                <a:latin typeface="RobotoRegular"/>
                <a:cs typeface="RobotoRegular"/>
              </a:rPr>
              <a:t>preferred </a:t>
            </a:r>
            <a:r>
              <a:rPr sz="2650" spc="10" dirty="0">
                <a:latin typeface="RobotoRegular"/>
                <a:cs typeface="RobotoRegular"/>
              </a:rPr>
              <a:t>foods </a:t>
            </a:r>
            <a:r>
              <a:rPr sz="2650" spc="-10" dirty="0">
                <a:latin typeface="RobotoRegular"/>
                <a:cs typeface="RobotoRegular"/>
              </a:rPr>
              <a:t>as</a:t>
            </a:r>
            <a:r>
              <a:rPr sz="2650" spc="-30" dirty="0">
                <a:latin typeface="RobotoRegular"/>
                <a:cs typeface="RobotoRegular"/>
              </a:rPr>
              <a:t> </a:t>
            </a:r>
            <a:r>
              <a:rPr sz="2650" spc="10" dirty="0">
                <a:latin typeface="RobotoRegular"/>
                <a:cs typeface="RobotoRegular"/>
              </a:rPr>
              <a:t>allowed.</a:t>
            </a:r>
            <a:endParaRPr sz="26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2750"/>
              </a:lnSpc>
              <a:spcBef>
                <a:spcPts val="10"/>
              </a:spcBef>
              <a:buFont typeface="Wingdings"/>
              <a:buChar char=""/>
              <a:tabLst>
                <a:tab pos="264795" algn="l"/>
              </a:tabLst>
            </a:pPr>
            <a:r>
              <a:rPr sz="2650" spc="10" dirty="0">
                <a:latin typeface="RobotoRegular"/>
                <a:cs typeface="RobotoRegular"/>
              </a:rPr>
              <a:t>Provide </a:t>
            </a:r>
            <a:r>
              <a:rPr sz="2650" spc="-15" dirty="0">
                <a:latin typeface="RobotoRegular"/>
                <a:cs typeface="RobotoRegular"/>
              </a:rPr>
              <a:t>small </a:t>
            </a:r>
            <a:r>
              <a:rPr sz="2650" dirty="0">
                <a:latin typeface="RobotoRegular"/>
                <a:cs typeface="RobotoRegular"/>
              </a:rPr>
              <a:t>meals with </a:t>
            </a:r>
            <a:r>
              <a:rPr sz="2650" spc="-10" dirty="0">
                <a:latin typeface="RobotoRegular"/>
                <a:cs typeface="RobotoRegular"/>
              </a:rPr>
              <a:t>high-carbohydrate </a:t>
            </a:r>
            <a:r>
              <a:rPr sz="2650" dirty="0">
                <a:latin typeface="RobotoRegular"/>
                <a:cs typeface="RobotoRegular"/>
              </a:rPr>
              <a:t>between-meal  </a:t>
            </a:r>
            <a:r>
              <a:rPr sz="2650" spc="-20" dirty="0">
                <a:latin typeface="RobotoRegular"/>
                <a:cs typeface="RobotoRegular"/>
              </a:rPr>
              <a:t>snacks.</a:t>
            </a:r>
            <a:endParaRPr sz="2650">
              <a:latin typeface="RobotoRegular"/>
              <a:cs typeface="RobotoRegular"/>
            </a:endParaRPr>
          </a:p>
          <a:p>
            <a:pPr marL="264160" indent="-252095">
              <a:lnSpc>
                <a:spcPts val="2740"/>
              </a:lnSpc>
              <a:buFont typeface="Wingdings"/>
              <a:buChar char=""/>
              <a:tabLst>
                <a:tab pos="264795" algn="l"/>
              </a:tabLst>
            </a:pPr>
            <a:r>
              <a:rPr sz="2650" spc="5" dirty="0">
                <a:latin typeface="RobotoRegular"/>
                <a:cs typeface="RobotoRegular"/>
              </a:rPr>
              <a:t>Administer</a:t>
            </a:r>
            <a:r>
              <a:rPr sz="2650" spc="10" dirty="0">
                <a:latin typeface="RobotoRegular"/>
                <a:cs typeface="RobotoRegular"/>
              </a:rPr>
              <a:t> </a:t>
            </a:r>
            <a:r>
              <a:rPr sz="2650" spc="5" dirty="0">
                <a:latin typeface="RobotoRegular"/>
                <a:cs typeface="RobotoRegular"/>
              </a:rPr>
              <a:t>antibiotics/diuretics/antinﬂammatory/antiacid</a:t>
            </a:r>
            <a:endParaRPr sz="2650">
              <a:latin typeface="RobotoRegular"/>
              <a:cs typeface="Roboto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30" y="596297"/>
            <a:ext cx="916432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9560" indent="-25209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90195" algn="l"/>
                <a:tab pos="3368040" algn="l"/>
              </a:tabLst>
            </a:pPr>
            <a:r>
              <a:rPr sz="3050" spc="-135" dirty="0">
                <a:latin typeface="RobotoRegular"/>
                <a:cs typeface="RobotoRegular"/>
              </a:rPr>
              <a:t>E</a:t>
            </a:r>
            <a:r>
              <a:rPr sz="7275" spc="-202" baseline="-9736" dirty="0">
                <a:latin typeface="RobotoRegular"/>
                <a:cs typeface="RobotoRegular"/>
              </a:rPr>
              <a:t>.</a:t>
            </a:r>
            <a:r>
              <a:rPr sz="3050" spc="-135" dirty="0">
                <a:latin typeface="RobotoRegular"/>
                <a:cs typeface="RobotoRegular"/>
              </a:rPr>
              <a:t>ncourage</a:t>
            </a:r>
            <a:r>
              <a:rPr sz="3050" spc="35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client	</a:t>
            </a:r>
            <a:r>
              <a:rPr sz="3050" spc="5" dirty="0">
                <a:latin typeface="RobotoRegular"/>
                <a:cs typeface="RobotoRegular"/>
              </a:rPr>
              <a:t>to talk about his </a:t>
            </a:r>
            <a:r>
              <a:rPr sz="3050" spc="15" dirty="0">
                <a:latin typeface="RobotoRegular"/>
                <a:cs typeface="RobotoRegular"/>
              </a:rPr>
              <a:t>condition </a:t>
            </a:r>
            <a:r>
              <a:rPr sz="3050" spc="-10" dirty="0">
                <a:latin typeface="RobotoRegular"/>
                <a:cs typeface="RobotoRegular"/>
              </a:rPr>
              <a:t>and</a:t>
            </a:r>
            <a:r>
              <a:rPr sz="3050" spc="-75" dirty="0">
                <a:latin typeface="RobotoRegular"/>
                <a:cs typeface="RobotoRegular"/>
              </a:rPr>
              <a:t> </a:t>
            </a:r>
            <a:r>
              <a:rPr sz="3050" spc="10" dirty="0">
                <a:latin typeface="RobotoRegular"/>
                <a:cs typeface="RobotoRegular"/>
              </a:rPr>
              <a:t>its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130" y="1150432"/>
            <a:ext cx="9182735" cy="408368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840"/>
              </a:spcBef>
            </a:pPr>
            <a:r>
              <a:rPr sz="3050" spc="5" dirty="0">
                <a:latin typeface="RobotoRegular"/>
                <a:cs typeface="RobotoRegular"/>
              </a:rPr>
              <a:t>potential</a:t>
            </a:r>
            <a:r>
              <a:rPr sz="3050" spc="30" dirty="0">
                <a:latin typeface="RobotoRegular"/>
                <a:cs typeface="RobotoRegular"/>
              </a:rPr>
              <a:t> </a:t>
            </a:r>
            <a:r>
              <a:rPr sz="3050" spc="20" dirty="0">
                <a:latin typeface="RobotoRegular"/>
                <a:cs typeface="RobotoRegular"/>
              </a:rPr>
              <a:t>effects.</a:t>
            </a:r>
            <a:endParaRPr sz="3050">
              <a:latin typeface="RobotoRegular"/>
              <a:cs typeface="RobotoRegular"/>
            </a:endParaRPr>
          </a:p>
          <a:p>
            <a:pPr marL="264160" marR="269875" indent="-252095">
              <a:lnSpc>
                <a:spcPts val="3310"/>
              </a:lnSpc>
              <a:spcBef>
                <a:spcPts val="1150"/>
              </a:spcBef>
              <a:buFont typeface="Wingdings"/>
              <a:buChar char=""/>
              <a:tabLst>
                <a:tab pos="264795" algn="l"/>
              </a:tabLst>
            </a:pPr>
            <a:r>
              <a:rPr sz="3050" spc="-10" dirty="0">
                <a:latin typeface="RobotoRegular"/>
                <a:cs typeface="RobotoRegular"/>
              </a:rPr>
              <a:t>Assist </a:t>
            </a:r>
            <a:r>
              <a:rPr sz="3050" spc="15" dirty="0">
                <a:latin typeface="RobotoRegular"/>
                <a:cs typeface="RobotoRegular"/>
              </a:rPr>
              <a:t>with </a:t>
            </a:r>
            <a:r>
              <a:rPr sz="3050" spc="25" dirty="0">
                <a:latin typeface="RobotoRegular"/>
                <a:cs typeface="RobotoRegular"/>
              </a:rPr>
              <a:t>problem </a:t>
            </a:r>
            <a:r>
              <a:rPr sz="3050" spc="10" dirty="0">
                <a:latin typeface="RobotoRegular"/>
                <a:cs typeface="RobotoRegular"/>
              </a:rPr>
              <a:t>solving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15" dirty="0">
                <a:latin typeface="RobotoRegular"/>
                <a:cs typeface="RobotoRegular"/>
              </a:rPr>
              <a:t>exploring </a:t>
            </a:r>
            <a:r>
              <a:rPr sz="3050" spc="10" dirty="0">
                <a:latin typeface="RobotoRegular"/>
                <a:cs typeface="RobotoRegular"/>
              </a:rPr>
              <a:t>options  </a:t>
            </a:r>
            <a:r>
              <a:rPr sz="3050" spc="20" dirty="0">
                <a:latin typeface="RobotoRegular"/>
                <a:cs typeface="RobotoRegular"/>
              </a:rPr>
              <a:t>for </a:t>
            </a:r>
            <a:r>
              <a:rPr sz="3050" spc="30" dirty="0">
                <a:latin typeface="RobotoRegular"/>
                <a:cs typeface="RobotoRegular"/>
              </a:rPr>
              <a:t>effective</a:t>
            </a:r>
            <a:r>
              <a:rPr sz="3050" spc="-35" dirty="0">
                <a:latin typeface="RobotoRegular"/>
                <a:cs typeface="RobotoRegular"/>
              </a:rPr>
              <a:t> </a:t>
            </a:r>
            <a:r>
              <a:rPr sz="3050" spc="-10" dirty="0">
                <a:latin typeface="RobotoRegular"/>
                <a:cs typeface="RobotoRegular"/>
              </a:rPr>
              <a:t>strategies.</a:t>
            </a:r>
            <a:endParaRPr sz="3050">
              <a:latin typeface="RobotoRegular"/>
              <a:cs typeface="RobotoRegular"/>
            </a:endParaRPr>
          </a:p>
          <a:p>
            <a:pPr marL="264160" marR="1117600" indent="-252095">
              <a:lnSpc>
                <a:spcPts val="3310"/>
              </a:lnSpc>
              <a:spcBef>
                <a:spcPts val="1090"/>
              </a:spcBef>
              <a:buFont typeface="Wingdings"/>
              <a:buChar char=""/>
              <a:tabLst>
                <a:tab pos="264795" algn="l"/>
              </a:tabLst>
            </a:pPr>
            <a:r>
              <a:rPr sz="3050" spc="5" dirty="0">
                <a:latin typeface="RobotoRegular"/>
                <a:cs typeface="RobotoRegular"/>
              </a:rPr>
              <a:t>Enlist </a:t>
            </a:r>
            <a:r>
              <a:rPr sz="3050" spc="10" dirty="0">
                <a:latin typeface="RobotoRegular"/>
                <a:cs typeface="RobotoRegular"/>
              </a:rPr>
              <a:t>friends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30" dirty="0">
                <a:latin typeface="RobotoRegular"/>
                <a:cs typeface="RobotoRegular"/>
              </a:rPr>
              <a:t>family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10" dirty="0">
                <a:latin typeface="RobotoRegular"/>
                <a:cs typeface="RobotoRegular"/>
              </a:rPr>
              <a:t>listen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25" dirty="0">
                <a:latin typeface="RobotoRegular"/>
                <a:cs typeface="RobotoRegular"/>
              </a:rPr>
              <a:t>provide  </a:t>
            </a:r>
            <a:r>
              <a:rPr sz="3050" spc="15" dirty="0">
                <a:latin typeface="RobotoRegular"/>
                <a:cs typeface="RobotoRegular"/>
              </a:rPr>
              <a:t>support.</a:t>
            </a:r>
            <a:endParaRPr sz="3050">
              <a:latin typeface="RobotoRegular"/>
              <a:cs typeface="RobotoRegular"/>
            </a:endParaRPr>
          </a:p>
          <a:p>
            <a:pPr marL="264160" marR="5080" indent="-252095">
              <a:lnSpc>
                <a:spcPts val="3310"/>
              </a:lnSpc>
              <a:spcBef>
                <a:spcPts val="1095"/>
              </a:spcBef>
              <a:buFont typeface="Wingdings"/>
              <a:buChar char=""/>
              <a:tabLst>
                <a:tab pos="264795" algn="l"/>
              </a:tabLst>
            </a:pPr>
            <a:r>
              <a:rPr sz="3050" spc="25" dirty="0">
                <a:latin typeface="RobotoRegular"/>
                <a:cs typeface="RobotoRegular"/>
              </a:rPr>
              <a:t>Provide </a:t>
            </a:r>
            <a:r>
              <a:rPr sz="3050" spc="5" dirty="0">
                <a:latin typeface="RobotoRegular"/>
                <a:cs typeface="RobotoRegular"/>
              </a:rPr>
              <a:t>health </a:t>
            </a:r>
            <a:r>
              <a:rPr sz="3050" spc="15" dirty="0">
                <a:latin typeface="RobotoRegular"/>
                <a:cs typeface="RobotoRegular"/>
              </a:rPr>
              <a:t>education </a:t>
            </a:r>
            <a:r>
              <a:rPr sz="3050" spc="5" dirty="0">
                <a:latin typeface="RobotoRegular"/>
                <a:cs typeface="RobotoRegular"/>
              </a:rPr>
              <a:t>to </a:t>
            </a:r>
            <a:r>
              <a:rPr sz="3050" spc="20" dirty="0">
                <a:latin typeface="RobotoRegular"/>
                <a:cs typeface="RobotoRegular"/>
              </a:rPr>
              <a:t>client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30" dirty="0">
                <a:latin typeface="RobotoRegular"/>
                <a:cs typeface="RobotoRegular"/>
              </a:rPr>
              <a:t>family </a:t>
            </a:r>
            <a:r>
              <a:rPr sz="3050" spc="5" dirty="0">
                <a:latin typeface="RobotoRegular"/>
                <a:cs typeface="RobotoRegular"/>
              </a:rPr>
              <a:t>about  acute </a:t>
            </a:r>
            <a:r>
              <a:rPr sz="3050" spc="10" dirty="0">
                <a:latin typeface="RobotoRegular"/>
                <a:cs typeface="RobotoRegular"/>
              </a:rPr>
              <a:t>glomerulonephritis </a:t>
            </a:r>
            <a:r>
              <a:rPr sz="3050" spc="-10" dirty="0">
                <a:latin typeface="RobotoRegular"/>
                <a:cs typeface="RobotoRegular"/>
              </a:rPr>
              <a:t>and </a:t>
            </a:r>
            <a:r>
              <a:rPr sz="3050" spc="15" dirty="0">
                <a:latin typeface="RobotoRegular"/>
                <a:cs typeface="RobotoRegular"/>
              </a:rPr>
              <a:t>prescribed</a:t>
            </a:r>
            <a:r>
              <a:rPr sz="3050" spc="40" dirty="0">
                <a:latin typeface="RobotoRegular"/>
                <a:cs typeface="RobotoRegular"/>
              </a:rPr>
              <a:t> </a:t>
            </a:r>
            <a:r>
              <a:rPr sz="3050" spc="5" dirty="0">
                <a:latin typeface="RobotoRegular"/>
                <a:cs typeface="RobotoRegular"/>
              </a:rPr>
              <a:t>treatment.</a:t>
            </a:r>
            <a:endParaRPr sz="3050">
              <a:latin typeface="RobotoRegular"/>
              <a:cs typeface="RobotoRegular"/>
            </a:endParaRPr>
          </a:p>
          <a:p>
            <a:pPr marL="264160" indent="-252095">
              <a:lnSpc>
                <a:spcPct val="100000"/>
              </a:lnSpc>
              <a:spcBef>
                <a:spcPts val="690"/>
              </a:spcBef>
              <a:buFont typeface="Wingdings"/>
              <a:buChar char=""/>
              <a:tabLst>
                <a:tab pos="264795" algn="l"/>
              </a:tabLst>
            </a:pPr>
            <a:r>
              <a:rPr sz="3050" spc="-5" dirty="0">
                <a:latin typeface="RobotoRegular"/>
                <a:cs typeface="RobotoRegular"/>
              </a:rPr>
              <a:t>Instruct </a:t>
            </a:r>
            <a:r>
              <a:rPr sz="3050" spc="20" dirty="0">
                <a:latin typeface="RobotoRegular"/>
                <a:cs typeface="RobotoRegular"/>
              </a:rPr>
              <a:t>on </a:t>
            </a:r>
            <a:r>
              <a:rPr sz="3050" spc="10" dirty="0">
                <a:latin typeface="RobotoRegular"/>
                <a:cs typeface="RobotoRegular"/>
              </a:rPr>
              <a:t>appropriate antibiotic</a:t>
            </a:r>
            <a:r>
              <a:rPr sz="3050" spc="5" dirty="0">
                <a:latin typeface="RobotoRegular"/>
                <a:cs typeface="RobotoRegular"/>
              </a:rPr>
              <a:t> </a:t>
            </a:r>
            <a:r>
              <a:rPr sz="3050" spc="-5" dirty="0">
                <a:latin typeface="RobotoRegular"/>
                <a:cs typeface="RobotoRegular"/>
              </a:rPr>
              <a:t>use.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15298</Words>
  <Application>Microsoft Office PowerPoint</Application>
  <PresentationFormat>Custom</PresentationFormat>
  <Paragraphs>2196</Paragraphs>
  <Slides>285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285</vt:i4>
      </vt:variant>
    </vt:vector>
  </HeadingPairs>
  <TitlesOfParts>
    <vt:vector size="286" baseType="lpstr">
      <vt:lpstr>Office Theme</vt:lpstr>
      <vt:lpstr>Slide 1</vt:lpstr>
      <vt:lpstr>Slide 2</vt:lpstr>
      <vt:lpstr>OBJECTIVES</vt:lpstr>
      <vt:lpstr>K.idney conditions:</vt:lpstr>
      <vt:lpstr>.</vt:lpstr>
      <vt:lpstr>REVIEW OF ANATOMY AND  PHYSIOLOGY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Functions of the kidney</vt:lpstr>
      <vt:lpstr>Slide 17</vt:lpstr>
      <vt:lpstr>b. Excretion of waste products: eg urea, creatinine,</vt:lpstr>
      <vt:lpstr>Slide 19</vt:lpstr>
      <vt:lpstr>f..Regulation of RBC production through the</vt:lpstr>
      <vt:lpstr>Slide 21</vt:lpstr>
      <vt:lpstr>ASSESSMENT OF RENAL SYSTEM</vt:lpstr>
      <vt:lpstr>Pa.st medical history-</vt:lpstr>
      <vt:lpstr>Common location of  genitourinary pain.</vt:lpstr>
      <vt:lpstr>Changes in voiding</vt:lpstr>
      <vt:lpstr>Physical assessment.</vt:lpstr>
      <vt:lpstr>A.uscultation</vt:lpstr>
      <vt:lpstr>PA.LPATION:</vt:lpstr>
      <vt:lpstr>Diagnostic evaluation</vt:lpstr>
      <vt:lpstr>Slide 30</vt:lpstr>
      <vt:lpstr>R.ENAL FUNCTION TESTS:</vt:lpstr>
      <vt:lpstr>Slide 32</vt:lpstr>
      <vt:lpstr>.• Osmolality: the measurement of the number of  particles (electrolytes) dissolved in a kilogram of  urine</vt:lpstr>
      <vt:lpstr>U.ric acid normal ﬁnding is 2.5-5.5mg/dl for women</vt:lpstr>
      <vt:lpstr>Radiological studies</vt:lpstr>
      <vt:lpstr>R.etrograde pyelogram-catheters are advanced</vt:lpstr>
      <vt:lpstr>Slide 37</vt:lpstr>
      <vt:lpstr>Slide 38</vt:lpstr>
      <vt:lpstr>BIOPSY</vt:lpstr>
      <vt:lpstr>Nursing diagnosis for patients  undergoing renal tests</vt:lpstr>
      <vt:lpstr>INFECTIONS OF URINARY TRACT</vt:lpstr>
      <vt:lpstr>A.ccording to other patient-related conditions e.g  recurrence, duration of the infection</vt:lpstr>
      <vt:lpstr>Risk factors for developing UTIs</vt:lpstr>
      <vt:lpstr>PYELONEPHRITIS</vt:lpstr>
      <vt:lpstr>. • Catheterization ,cystoscopy and other  procedures involving use of urinay tract  diagnostic and therapeutic instruments</vt:lpstr>
      <vt:lpstr>.• Acute: Sudden onset</vt:lpstr>
      <vt:lpstr>Slide 47</vt:lpstr>
      <vt:lpstr>Diagnostics tests</vt:lpstr>
      <vt:lpstr>Management</vt:lpstr>
      <vt:lpstr>Slide 50</vt:lpstr>
      <vt:lpstr>Nursing management</vt:lpstr>
      <vt:lpstr>Implementation</vt:lpstr>
      <vt:lpstr>C.omplications of acute pyelonephritis</vt:lpstr>
      <vt:lpstr>C.HRONIC PYELONEPHRITIS</vt:lpstr>
      <vt:lpstr>Assessment &amp; diagnostic ﬁndings</vt:lpstr>
      <vt:lpstr>Slide 56</vt:lpstr>
      <vt:lpstr>C.OMPLICATIONS</vt:lpstr>
      <vt:lpstr>LOWER URINARY TRACT INFECTIONS</vt:lpstr>
      <vt:lpstr>S.igns &amp; symptoms</vt:lpstr>
      <vt:lpstr>Pathophysiology 1.. Bacteria gain access to the bladder,</vt:lpstr>
      <vt:lpstr>R.outes by which bacteria enter the urinary tract:</vt:lpstr>
      <vt:lpstr>Laboratory tests</vt:lpstr>
      <vt:lpstr>Goals of Management</vt:lpstr>
      <vt:lpstr>. Penicillins-amoxycillin,</vt:lpstr>
      <vt:lpstr>Nursing care</vt:lpstr>
      <vt:lpstr>URETHRITIS</vt:lpstr>
      <vt:lpstr>CAUSES</vt:lpstr>
      <vt:lpstr>Slide 68</vt:lpstr>
      <vt:lpstr>History</vt:lpstr>
      <vt:lpstr>N.on- gonococcal ( Chlamydia, Trichomonas)</vt:lpstr>
      <vt:lpstr>Preventing future urinary tract  infections</vt:lpstr>
      <vt:lpstr>GLOMERULONEPHRITIS</vt:lpstr>
      <vt:lpstr>D.eﬁnition: Bilateral inﬂammation of the glomeruli, of</vt:lpstr>
      <vt:lpstr>Pathophysiology</vt:lpstr>
      <vt:lpstr>.</vt:lpstr>
      <vt:lpstr>Slide 76</vt:lpstr>
      <vt:lpstr>Clinical Manifestations</vt:lpstr>
      <vt:lpstr>.</vt:lpstr>
      <vt:lpstr>Diagnostic tests</vt:lpstr>
      <vt:lpstr>Im. aging Studies</vt:lpstr>
      <vt:lpstr>management</vt:lpstr>
      <vt:lpstr>Slide 82</vt:lpstr>
      <vt:lpstr>Complications of AGN</vt:lpstr>
      <vt:lpstr>CHRONIC  GLOMERULONEPHRITIS</vt:lpstr>
      <vt:lpstr>C.auses:</vt:lpstr>
      <vt:lpstr>Pathophysiology:</vt:lpstr>
      <vt:lpstr>C.linical features</vt:lpstr>
      <vt:lpstr>Slide 88</vt:lpstr>
      <vt:lpstr>Slide 89</vt:lpstr>
      <vt:lpstr>Diagnostics tests include;</vt:lpstr>
      <vt:lpstr>Assessment and Diagnostic Findings</vt:lpstr>
      <vt:lpstr>Slide 92</vt:lpstr>
      <vt:lpstr>Management</vt:lpstr>
      <vt:lpstr>Slide 94</vt:lpstr>
      <vt:lpstr>Slide 95</vt:lpstr>
      <vt:lpstr>Nursing management</vt:lpstr>
      <vt:lpstr>Ex. pected Outcomes</vt:lpstr>
      <vt:lpstr>Planning &amp; interventions</vt:lpstr>
      <vt:lpstr>Slide 99</vt:lpstr>
      <vt:lpstr>NE.PHROTIC SYNDROME</vt:lpstr>
      <vt:lpstr>E.xternal causes</vt:lpstr>
      <vt:lpstr>Slide 102</vt:lpstr>
      <vt:lpstr>Clinical features</vt:lpstr>
      <vt:lpstr>In.vestigations:</vt:lpstr>
      <vt:lpstr>Nursing care is the same as</vt:lpstr>
      <vt:lpstr>Polycystic kidney disease</vt:lpstr>
      <vt:lpstr>Clinical manifestations:</vt:lpstr>
      <vt:lpstr>.</vt:lpstr>
      <vt:lpstr>RENAL FAILURE</vt:lpstr>
      <vt:lpstr>Types</vt:lpstr>
      <vt:lpstr>ACUTE RENAL FAILURE (ARF)</vt:lpstr>
      <vt:lpstr>Slide 112</vt:lpstr>
      <vt:lpstr>Clinical Classiﬁcation</vt:lpstr>
      <vt:lpstr>PRE RENAL</vt:lpstr>
      <vt:lpstr>Slide 115</vt:lpstr>
      <vt:lpstr>INTRA-RENAL CAUSES (INTRINSIC ARF)</vt:lpstr>
      <vt:lpstr>c) .Nephrotoxic agents</vt:lpstr>
      <vt:lpstr>Pos.trenal causes of ARF</vt:lpstr>
      <vt:lpstr>PATHOPHYSIOLOGY</vt:lpstr>
      <vt:lpstr>Slide 120</vt:lpstr>
      <vt:lpstr>Slide 121</vt:lpstr>
      <vt:lpstr>2rd phase .Oliguria period</vt:lpstr>
      <vt:lpstr>Slide 123</vt:lpstr>
      <vt:lpstr>phase. Diuresis period</vt:lpstr>
      <vt:lpstr>4 th p.hase. The recovery period</vt:lpstr>
      <vt:lpstr>Signs and symptoms</vt:lpstr>
      <vt:lpstr>2. Increased BUN &amp; Creatinine Levels (Azotemia)</vt:lpstr>
      <vt:lpstr>.hydrogen ions in urine.</vt:lpstr>
      <vt:lpstr>7. C. NS changes</vt:lpstr>
      <vt:lpstr>M.anagement</vt:lpstr>
      <vt:lpstr>.</vt:lpstr>
      <vt:lpstr>1.M. annitol, furosemide, to initiate diuresis</vt:lpstr>
      <vt:lpstr>.-Parenteral and oral intake and the output of urine,</vt:lpstr>
      <vt:lpstr>5. .Observe signs of ﬂuid overload</vt:lpstr>
      <vt:lpstr>.• hyperkalemia through serial serum electrolyte</vt:lpstr>
      <vt:lpstr>Slide 136</vt:lpstr>
      <vt:lpstr>Slide 137</vt:lpstr>
      <vt:lpstr>Nutritional Therapy</vt:lpstr>
      <vt:lpstr>Prevention of acute renal failure</vt:lpstr>
      <vt:lpstr>NURSING MANAGEMENT:</vt:lpstr>
      <vt:lpstr>2. Altered nutrition less than body requirements related to</vt:lpstr>
      <vt:lpstr>Interventions:</vt:lpstr>
      <vt:lpstr>Slide 143</vt:lpstr>
      <vt:lpstr>Chronic renal failure or End Stage  Renal Disease(ESRD)</vt:lpstr>
      <vt:lpstr>Aetiology</vt:lpstr>
      <vt:lpstr>Pathophysiology</vt:lpstr>
      <vt:lpstr>Stages of Chronic Renal Disease</vt:lpstr>
      <vt:lpstr>Sta.ge 3:End-stage renal disease (ESRD)</vt:lpstr>
      <vt:lpstr>Staging is also based on GFR. Normal is 125mls/min.</vt:lpstr>
      <vt:lpstr>Clinical Manifestations</vt:lpstr>
      <vt:lpstr>2.. Dermatologic symptoms</vt:lpstr>
      <vt:lpstr>3. N. eurologic: Weakness and fatigue; confusion;</vt:lpstr>
      <vt:lpstr>7. Gastrointestinal: Ammonia odor to breath (“uremic</vt:lpstr>
      <vt:lpstr>Management</vt:lpstr>
      <vt:lpstr>Pharmacotherapy</vt:lpstr>
      <vt:lpstr>Nutritional therapy</vt:lpstr>
      <vt:lpstr>Slide 157</vt:lpstr>
      <vt:lpstr>O.ther Therapy:</vt:lpstr>
      <vt:lpstr>NURSING CARE OF A PATIENT  WITH CHRONIC RENAL FAILURE:</vt:lpstr>
      <vt:lpstr>.restriction to ensure cooperation.</vt:lpstr>
      <vt:lpstr>.</vt:lpstr>
      <vt:lpstr>g) Provide written lists of foods allowed &amp; suggestions for</vt:lpstr>
      <vt:lpstr>d) Provide oral &amp; written information about renal</vt:lpstr>
      <vt:lpstr>DIALYSIS</vt:lpstr>
      <vt:lpstr>Slide 165</vt:lpstr>
      <vt:lpstr>Principles of dialysis:</vt:lpstr>
      <vt:lpstr>Ultraﬁltration</vt:lpstr>
      <vt:lpstr>HEMODIALYSIS</vt:lpstr>
      <vt:lpstr>Dialyser:-</vt:lpstr>
      <vt:lpstr>Blood pump:</vt:lpstr>
      <vt:lpstr>Clot &amp; bubble trap:</vt:lpstr>
      <vt:lpstr>Slide 172</vt:lpstr>
      <vt:lpstr>Slide 173</vt:lpstr>
      <vt:lpstr>Slide 174</vt:lpstr>
      <vt:lpstr>Slide 175</vt:lpstr>
      <vt:lpstr>Slide 176</vt:lpstr>
      <vt:lpstr>.</vt:lpstr>
      <vt:lpstr>Slide 178</vt:lpstr>
      <vt:lpstr>II.I. Arteriovenous graft:</vt:lpstr>
      <vt:lpstr>Slide 180</vt:lpstr>
      <vt:lpstr>Complications of hemodialysis:</vt:lpstr>
      <vt:lpstr>7.. Blood loss if blood lines separate or dialysis  needles dislodge.</vt:lpstr>
      <vt:lpstr>Ha.emodialysis Assessment</vt:lpstr>
      <vt:lpstr>Slide 184</vt:lpstr>
      <vt:lpstr>Peritoneal dialysis(PD)</vt:lpstr>
      <vt:lpstr>Principles</vt:lpstr>
      <vt:lpstr>.</vt:lpstr>
      <vt:lpstr>Performing the exchange</vt:lpstr>
      <vt:lpstr>Slide 189</vt:lpstr>
      <vt:lpstr>A.bsolute contra-indications of PD:</vt:lpstr>
      <vt:lpstr>Slide 191</vt:lpstr>
      <vt:lpstr>Complications of PD</vt:lpstr>
      <vt:lpstr>1. .Protecting vascular access sites from damage. Assess</vt:lpstr>
      <vt:lpstr>KIDNEY/ RENAL TRANSPLANTATION</vt:lpstr>
      <vt:lpstr>In.dications</vt:lpstr>
      <vt:lpstr>Contraindications</vt:lpstr>
      <vt:lpstr>Preoperative preparation &amp;  management</vt:lpstr>
      <vt:lpstr>Slide 198</vt:lpstr>
      <vt:lpstr>Patient &amp; donor preparation:</vt:lpstr>
      <vt:lpstr>Sur.gical Technique</vt:lpstr>
      <vt:lpstr>Slide 201</vt:lpstr>
      <vt:lpstr>POST-OPERATIVE MANAGEMENT:</vt:lpstr>
      <vt:lpstr>NURSING MANAGEMENT</vt:lpstr>
      <vt:lpstr>4. Psychological care – due to anxiety &amp; fear of rejection</vt:lpstr>
      <vt:lpstr>Complications  Tra.nsplant Rejection</vt:lpstr>
      <vt:lpstr>Preventing Transplant Rejection.</vt:lpstr>
      <vt:lpstr>Other complications</vt:lpstr>
      <vt:lpstr>OBSTRUCTIVE KIDNEY</vt:lpstr>
      <vt:lpstr>Slide 209</vt:lpstr>
      <vt:lpstr>Various sites of stone formation</vt:lpstr>
      <vt:lpstr>CLINICAL FEATURES</vt:lpstr>
      <vt:lpstr>.</vt:lpstr>
      <vt:lpstr>ASSESSMENT &amp; DIAGNOSTIC FINDINGS:</vt:lpstr>
      <vt:lpstr>MANAGEMENT</vt:lpstr>
      <vt:lpstr>SURGICAL MANAGEMENT:</vt:lpstr>
      <vt:lpstr>Slide 216</vt:lpstr>
      <vt:lpstr>s.tone consistency: Calcium, Oxalate and</vt:lpstr>
      <vt:lpstr>Slide 218</vt:lpstr>
      <vt:lpstr>Nursing management:</vt:lpstr>
      <vt:lpstr>interventions:</vt:lpstr>
      <vt:lpstr>. infection because UTI may be associated with renal</vt:lpstr>
      <vt:lpstr>URETHRAL STRICTURES</vt:lpstr>
      <vt:lpstr>Slide 223</vt:lpstr>
      <vt:lpstr>Slide 224</vt:lpstr>
      <vt:lpstr>Slide 225</vt:lpstr>
      <vt:lpstr>1..Classical triad of signs &amp; symptoms:</vt:lpstr>
      <vt:lpstr>Surgical management:</vt:lpstr>
      <vt:lpstr>Medical management:</vt:lpstr>
      <vt:lpstr>Slide 229</vt:lpstr>
      <vt:lpstr>Cancer of the bladder</vt:lpstr>
      <vt:lpstr>Clinical features:</vt:lpstr>
      <vt:lpstr>De.pends on</vt:lpstr>
      <vt:lpstr>2. Simple or radical cystectomy in case of invasive</vt:lpstr>
      <vt:lpstr>P.harmacotherapy:</vt:lpstr>
      <vt:lpstr>Slide 235</vt:lpstr>
      <vt:lpstr>Slide 236</vt:lpstr>
      <vt:lpstr>Management:</vt:lpstr>
      <vt:lpstr>.</vt:lpstr>
      <vt:lpstr>URINARY INCONTINENCE</vt:lpstr>
      <vt:lpstr>2. Urge incontinence: it’s the involuntary loss of urine</vt:lpstr>
      <vt:lpstr>5. Functional incontinence: refers to those instances in</vt:lpstr>
      <vt:lpstr>5. Spinal cord injury</vt:lpstr>
      <vt:lpstr>.condition, urethral deformity due to recurrent UTI’s.</vt:lpstr>
      <vt:lpstr>c) Surgical management:</vt:lpstr>
      <vt:lpstr>MALE REPRODUCTIVE SYSTEM DISORDER</vt:lpstr>
      <vt:lpstr>Slide 246</vt:lpstr>
      <vt:lpstr>Diagnostic evaluation:</vt:lpstr>
      <vt:lpstr>Slide 248</vt:lpstr>
      <vt:lpstr>INFECTIONS OF THE MALE REPRODUCTIVE TRACT  PRO. STATITIS</vt:lpstr>
      <vt:lpstr>Slide 250</vt:lpstr>
      <vt:lpstr>Slide 251</vt:lpstr>
      <vt:lpstr>Slide 252</vt:lpstr>
      <vt:lpstr>Slide 253</vt:lpstr>
      <vt:lpstr>Lab. Diagnosis:</vt:lpstr>
      <vt:lpstr>ORCHITIS</vt:lpstr>
      <vt:lpstr>Slide 256</vt:lpstr>
      <vt:lpstr>Slide 257</vt:lpstr>
      <vt:lpstr>Slide 258</vt:lpstr>
      <vt:lpstr>Slide 259</vt:lpstr>
      <vt:lpstr>Slide 260</vt:lpstr>
      <vt:lpstr>Slide 261</vt:lpstr>
      <vt:lpstr>Slide 262</vt:lpstr>
      <vt:lpstr>Complications:</vt:lpstr>
      <vt:lpstr>Perineal prostatectomy:</vt:lpstr>
      <vt:lpstr>Slide 265</vt:lpstr>
      <vt:lpstr>NURSING MANAGEMENT OF A PATIENT  UNDERGOING PROSTATECTOMY:</vt:lpstr>
      <vt:lpstr>Slide 267</vt:lpstr>
      <vt:lpstr>Pre op interventions:</vt:lpstr>
      <vt:lpstr>Post operative interventions:</vt:lpstr>
      <vt:lpstr>Slide 270</vt:lpstr>
      <vt:lpstr>Slide 271</vt:lpstr>
      <vt:lpstr>Slide 272</vt:lpstr>
      <vt:lpstr>Clinical features:</vt:lpstr>
      <vt:lpstr>Slide 274</vt:lpstr>
      <vt:lpstr>Management</vt:lpstr>
      <vt:lpstr>Slide 276</vt:lpstr>
      <vt:lpstr>Slide 277</vt:lpstr>
      <vt:lpstr>Clinical features:</vt:lpstr>
      <vt:lpstr>Slide 279</vt:lpstr>
      <vt:lpstr>Slide 280</vt:lpstr>
      <vt:lpstr>Slide 281</vt:lpstr>
      <vt:lpstr>Slide 282</vt:lpstr>
      <vt:lpstr>Slide 283</vt:lpstr>
      <vt:lpstr>Slide 284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2</cp:revision>
  <dcterms:created xsi:type="dcterms:W3CDTF">2021-05-28T17:30:06Z</dcterms:created>
  <dcterms:modified xsi:type="dcterms:W3CDTF">2021-05-29T06:23:11Z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2021-05-28T00:00:00Z</vt:filetime>
  </property>
</Properties>
</file>