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05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B92B4-EE20-4C82-94A1-BEA473913221}" type="datetimeFigureOut">
              <a:rPr lang="en-US" smtClean="0"/>
              <a:t>6/16/2022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561A3A-8DBC-42AD-AAE5-AEEBB7FFC131}" type="slidenum">
              <a:rPr lang="en-US" smtClean="0"/>
              <a:t>‹#›</a:t>
            </a:fld>
            <a:endParaRPr lang="en-US"/>
          </a:p>
        </p:txBody>
      </p:sp>
    </p:spTree>
    <p:extLst>
      <p:ext uri="{BB962C8B-B14F-4D97-AF65-F5344CB8AC3E}">
        <p14:creationId xmlns:p14="http://schemas.microsoft.com/office/powerpoint/2010/main" val="238739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61A3A-8DBC-42AD-AAE5-AEEBB7FFC131}" type="slidenum">
              <a:rPr lang="en-US" smtClean="0"/>
              <a:t>1</a:t>
            </a:fld>
            <a:endParaRPr lang="en-US"/>
          </a:p>
        </p:txBody>
      </p:sp>
    </p:spTree>
    <p:extLst>
      <p:ext uri="{BB962C8B-B14F-4D97-AF65-F5344CB8AC3E}">
        <p14:creationId xmlns:p14="http://schemas.microsoft.com/office/powerpoint/2010/main" val="1817798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4963D1-DFE0-4F63-A139-78F2D0CD6773}"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EC429-3355-429D-9C37-F51CDABA0877}" type="slidenum">
              <a:rPr lang="en-US" smtClean="0"/>
              <a:t>‹#›</a:t>
            </a:fld>
            <a:endParaRPr lang="en-US"/>
          </a:p>
        </p:txBody>
      </p:sp>
    </p:spTree>
    <p:extLst>
      <p:ext uri="{BB962C8B-B14F-4D97-AF65-F5344CB8AC3E}">
        <p14:creationId xmlns:p14="http://schemas.microsoft.com/office/powerpoint/2010/main" val="3970209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4963D1-DFE0-4F63-A139-78F2D0CD6773}"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EC429-3355-429D-9C37-F51CDABA0877}" type="slidenum">
              <a:rPr lang="en-US" smtClean="0"/>
              <a:t>‹#›</a:t>
            </a:fld>
            <a:endParaRPr lang="en-US"/>
          </a:p>
        </p:txBody>
      </p:sp>
    </p:spTree>
    <p:extLst>
      <p:ext uri="{BB962C8B-B14F-4D97-AF65-F5344CB8AC3E}">
        <p14:creationId xmlns:p14="http://schemas.microsoft.com/office/powerpoint/2010/main" val="2180784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4963D1-DFE0-4F63-A139-78F2D0CD6773}"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EC429-3355-429D-9C37-F51CDABA0877}" type="slidenum">
              <a:rPr lang="en-US" smtClean="0"/>
              <a:t>‹#›</a:t>
            </a:fld>
            <a:endParaRPr lang="en-US"/>
          </a:p>
        </p:txBody>
      </p:sp>
    </p:spTree>
    <p:extLst>
      <p:ext uri="{BB962C8B-B14F-4D97-AF65-F5344CB8AC3E}">
        <p14:creationId xmlns:p14="http://schemas.microsoft.com/office/powerpoint/2010/main" val="916161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4963D1-DFE0-4F63-A139-78F2D0CD6773}"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EC429-3355-429D-9C37-F51CDABA0877}" type="slidenum">
              <a:rPr lang="en-US" smtClean="0"/>
              <a:t>‹#›</a:t>
            </a:fld>
            <a:endParaRPr lang="en-US"/>
          </a:p>
        </p:txBody>
      </p:sp>
    </p:spTree>
    <p:extLst>
      <p:ext uri="{BB962C8B-B14F-4D97-AF65-F5344CB8AC3E}">
        <p14:creationId xmlns:p14="http://schemas.microsoft.com/office/powerpoint/2010/main" val="209093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4963D1-DFE0-4F63-A139-78F2D0CD6773}"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EC429-3355-429D-9C37-F51CDABA0877}" type="slidenum">
              <a:rPr lang="en-US" smtClean="0"/>
              <a:t>‹#›</a:t>
            </a:fld>
            <a:endParaRPr lang="en-US"/>
          </a:p>
        </p:txBody>
      </p:sp>
    </p:spTree>
    <p:extLst>
      <p:ext uri="{BB962C8B-B14F-4D97-AF65-F5344CB8AC3E}">
        <p14:creationId xmlns:p14="http://schemas.microsoft.com/office/powerpoint/2010/main" val="288736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4963D1-DFE0-4F63-A139-78F2D0CD6773}"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EC429-3355-429D-9C37-F51CDABA0877}" type="slidenum">
              <a:rPr lang="en-US" smtClean="0"/>
              <a:t>‹#›</a:t>
            </a:fld>
            <a:endParaRPr lang="en-US"/>
          </a:p>
        </p:txBody>
      </p:sp>
    </p:spTree>
    <p:extLst>
      <p:ext uri="{BB962C8B-B14F-4D97-AF65-F5344CB8AC3E}">
        <p14:creationId xmlns:p14="http://schemas.microsoft.com/office/powerpoint/2010/main" val="147250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4963D1-DFE0-4F63-A139-78F2D0CD6773}" type="datetimeFigureOut">
              <a:rPr lang="en-US" smtClean="0"/>
              <a:t>6/16/2022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2EC429-3355-429D-9C37-F51CDABA0877}" type="slidenum">
              <a:rPr lang="en-US" smtClean="0"/>
              <a:t>‹#›</a:t>
            </a:fld>
            <a:endParaRPr lang="en-US"/>
          </a:p>
        </p:txBody>
      </p:sp>
    </p:spTree>
    <p:extLst>
      <p:ext uri="{BB962C8B-B14F-4D97-AF65-F5344CB8AC3E}">
        <p14:creationId xmlns:p14="http://schemas.microsoft.com/office/powerpoint/2010/main" val="26852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4963D1-DFE0-4F63-A139-78F2D0CD6773}" type="datetimeFigureOut">
              <a:rPr lang="en-US" smtClean="0"/>
              <a:t>6/16/2022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2EC429-3355-429D-9C37-F51CDABA0877}" type="slidenum">
              <a:rPr lang="en-US" smtClean="0"/>
              <a:t>‹#›</a:t>
            </a:fld>
            <a:endParaRPr lang="en-US"/>
          </a:p>
        </p:txBody>
      </p:sp>
    </p:spTree>
    <p:extLst>
      <p:ext uri="{BB962C8B-B14F-4D97-AF65-F5344CB8AC3E}">
        <p14:creationId xmlns:p14="http://schemas.microsoft.com/office/powerpoint/2010/main" val="257516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963D1-DFE0-4F63-A139-78F2D0CD6773}" type="datetimeFigureOut">
              <a:rPr lang="en-US" smtClean="0"/>
              <a:t>6/16/2022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2EC429-3355-429D-9C37-F51CDABA0877}" type="slidenum">
              <a:rPr lang="en-US" smtClean="0"/>
              <a:t>‹#›</a:t>
            </a:fld>
            <a:endParaRPr lang="en-US"/>
          </a:p>
        </p:txBody>
      </p:sp>
    </p:spTree>
    <p:extLst>
      <p:ext uri="{BB962C8B-B14F-4D97-AF65-F5344CB8AC3E}">
        <p14:creationId xmlns:p14="http://schemas.microsoft.com/office/powerpoint/2010/main" val="348459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963D1-DFE0-4F63-A139-78F2D0CD6773}"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EC429-3355-429D-9C37-F51CDABA0877}" type="slidenum">
              <a:rPr lang="en-US" smtClean="0"/>
              <a:t>‹#›</a:t>
            </a:fld>
            <a:endParaRPr lang="en-US"/>
          </a:p>
        </p:txBody>
      </p:sp>
    </p:spTree>
    <p:extLst>
      <p:ext uri="{BB962C8B-B14F-4D97-AF65-F5344CB8AC3E}">
        <p14:creationId xmlns:p14="http://schemas.microsoft.com/office/powerpoint/2010/main" val="2485878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963D1-DFE0-4F63-A139-78F2D0CD6773}"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EC429-3355-429D-9C37-F51CDABA0877}" type="slidenum">
              <a:rPr lang="en-US" smtClean="0"/>
              <a:t>‹#›</a:t>
            </a:fld>
            <a:endParaRPr lang="en-US"/>
          </a:p>
        </p:txBody>
      </p:sp>
    </p:spTree>
    <p:extLst>
      <p:ext uri="{BB962C8B-B14F-4D97-AF65-F5344CB8AC3E}">
        <p14:creationId xmlns:p14="http://schemas.microsoft.com/office/powerpoint/2010/main" val="212418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963D1-DFE0-4F63-A139-78F2D0CD6773}" type="datetimeFigureOut">
              <a:rPr lang="en-US" smtClean="0"/>
              <a:t>6/16/2022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EC429-3355-429D-9C37-F51CDABA0877}" type="slidenum">
              <a:rPr lang="en-US" smtClean="0"/>
              <a:t>‹#›</a:t>
            </a:fld>
            <a:endParaRPr lang="en-US"/>
          </a:p>
        </p:txBody>
      </p:sp>
    </p:spTree>
    <p:extLst>
      <p:ext uri="{BB962C8B-B14F-4D97-AF65-F5344CB8AC3E}">
        <p14:creationId xmlns:p14="http://schemas.microsoft.com/office/powerpoint/2010/main" val="3812718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GERIATRIC NURSING</a:t>
            </a:r>
            <a:endParaRPr lang="en-US" b="1" dirty="0"/>
          </a:p>
        </p:txBody>
      </p:sp>
      <p:sp>
        <p:nvSpPr>
          <p:cNvPr id="3" name="Subtitle 2"/>
          <p:cNvSpPr>
            <a:spLocks noGrp="1"/>
          </p:cNvSpPr>
          <p:nvPr>
            <p:ph type="subTitle" idx="1"/>
          </p:nvPr>
        </p:nvSpPr>
        <p:spPr/>
        <p:txBody>
          <a:bodyPr/>
          <a:lstStyle/>
          <a:p>
            <a:r>
              <a:rPr lang="en-US" dirty="0" smtClean="0"/>
              <a:t>BY</a:t>
            </a:r>
          </a:p>
          <a:p>
            <a:r>
              <a:rPr lang="en-US" dirty="0" smtClean="0"/>
              <a:t> SALINE KERUBO</a:t>
            </a:r>
          </a:p>
          <a:p>
            <a:endParaRPr lang="en-US" dirty="0"/>
          </a:p>
          <a:p>
            <a:endParaRPr lang="en-US" dirty="0" smtClean="0"/>
          </a:p>
        </p:txBody>
      </p:sp>
    </p:spTree>
    <p:extLst>
      <p:ext uri="{BB962C8B-B14F-4D97-AF65-F5344CB8AC3E}">
        <p14:creationId xmlns:p14="http://schemas.microsoft.com/office/powerpoint/2010/main" val="2861279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0632" y="1719861"/>
            <a:ext cx="4822735" cy="4286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809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AGING PROCESS.</a:t>
            </a:r>
            <a:endParaRPr lang="en-US" sz="3600" b="1" dirty="0"/>
          </a:p>
        </p:txBody>
      </p:sp>
      <p:sp>
        <p:nvSpPr>
          <p:cNvPr id="3" name="Content Placeholder 2"/>
          <p:cNvSpPr>
            <a:spLocks noGrp="1"/>
          </p:cNvSpPr>
          <p:nvPr>
            <p:ph idx="1"/>
          </p:nvPr>
        </p:nvSpPr>
        <p:spPr/>
        <p:txBody>
          <a:bodyPr>
            <a:normAutofit fontScale="92500" lnSpcReduction="20000"/>
          </a:bodyPr>
          <a:lstStyle/>
          <a:p>
            <a:r>
              <a:rPr lang="en-US" sz="3000" dirty="0" smtClean="0"/>
              <a:t>The aging process is different for everyone , and there is no strict list of events that are guaranteed to happen. However , there are typical stages of aging  that most adults will follow:</a:t>
            </a:r>
          </a:p>
          <a:p>
            <a:r>
              <a:rPr lang="en-US" sz="3000" b="1" dirty="0" smtClean="0"/>
              <a:t>Stage 1 : Independence.</a:t>
            </a:r>
          </a:p>
          <a:p>
            <a:pPr marL="0" indent="0">
              <a:buNone/>
            </a:pPr>
            <a:r>
              <a:rPr lang="en-US" sz="3000" b="1" dirty="0"/>
              <a:t> </a:t>
            </a:r>
            <a:r>
              <a:rPr lang="en-US" sz="3000" b="1" dirty="0" smtClean="0"/>
              <a:t>     </a:t>
            </a:r>
            <a:r>
              <a:rPr lang="en-US" sz="3000" dirty="0" smtClean="0"/>
              <a:t>During this early stage, majority of older adults will stay in their own homes and look after all their needs like finances and health care. They may have experienced a minor decline in mental and physical ability , but not enough to have an  impact on their life. An older adult is still in good health with high quality of life at this point</a:t>
            </a:r>
            <a:r>
              <a:rPr lang="en-US" sz="2800" dirty="0" smtClean="0"/>
              <a:t>.</a:t>
            </a:r>
            <a:endParaRPr lang="en-US" sz="2800" b="1" dirty="0"/>
          </a:p>
        </p:txBody>
      </p:sp>
    </p:spTree>
    <p:extLst>
      <p:ext uri="{BB962C8B-B14F-4D97-AF65-F5344CB8AC3E}">
        <p14:creationId xmlns:p14="http://schemas.microsoft.com/office/powerpoint/2010/main" val="3089147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800" b="1" dirty="0" smtClean="0"/>
              <a:t>Stage 2: Interdependence.</a:t>
            </a:r>
          </a:p>
          <a:p>
            <a:pPr marL="0" indent="0">
              <a:buNone/>
            </a:pPr>
            <a:r>
              <a:rPr lang="en-US" sz="2800" b="1" dirty="0"/>
              <a:t> </a:t>
            </a:r>
            <a:r>
              <a:rPr lang="en-US" sz="2800" b="1" dirty="0" smtClean="0"/>
              <a:t>   </a:t>
            </a:r>
            <a:r>
              <a:rPr lang="en-US" sz="2800" dirty="0" smtClean="0"/>
              <a:t>Older adults are likely to start finding everyday tasks more difficult. Physical and mental activity will both decline and they may start to forget things. They will be able to do many things on their own but not everything and as such, their quality of life is likely to suffer if they do not have assistance. A caregiver may be necessary to assist with one or more activities.</a:t>
            </a:r>
          </a:p>
          <a:p>
            <a:r>
              <a:rPr lang="en-US" sz="2800" b="1" dirty="0" smtClean="0"/>
              <a:t>Stage 3: Dependency.</a:t>
            </a:r>
          </a:p>
          <a:p>
            <a:pPr marL="0" indent="0">
              <a:buNone/>
            </a:pPr>
            <a:r>
              <a:rPr lang="en-US" sz="2800" b="1" dirty="0"/>
              <a:t> </a:t>
            </a:r>
            <a:r>
              <a:rPr lang="en-US" sz="2800" b="1" dirty="0" smtClean="0"/>
              <a:t>  </a:t>
            </a:r>
            <a:r>
              <a:rPr lang="en-US" sz="2800" dirty="0" smtClean="0"/>
              <a:t>Age related changes are becoming more noticeable.</a:t>
            </a:r>
            <a:endParaRPr lang="en-US" sz="2800" b="1" dirty="0"/>
          </a:p>
        </p:txBody>
      </p:sp>
    </p:spTree>
    <p:extLst>
      <p:ext uri="{BB962C8B-B14F-4D97-AF65-F5344CB8AC3E}">
        <p14:creationId xmlns:p14="http://schemas.microsoft.com/office/powerpoint/2010/main" val="2269151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2800" dirty="0" smtClean="0"/>
              <a:t>An older adult is likely to be experiencing difficulty doing a number of everyday tasks by  themselves. Many more adults will be having more difficulty with physical  and mental activity. The quality of life will be significantly impacted  and as such , they will start to need notable caregiving assistance.</a:t>
            </a:r>
          </a:p>
          <a:p>
            <a:r>
              <a:rPr lang="en-US" sz="2800" b="1" dirty="0" smtClean="0"/>
              <a:t>Stage 4 &amp; 5: Crisis management and End of life.</a:t>
            </a:r>
          </a:p>
          <a:p>
            <a:pPr marL="0" indent="0">
              <a:buNone/>
            </a:pPr>
            <a:r>
              <a:rPr lang="en-US" sz="2800" dirty="0" smtClean="0"/>
              <a:t>If a senior reaches the point of crisis management and end of life care, they will typically need to be monitored round the clock , as well as having access to formal health care facilities.</a:t>
            </a:r>
            <a:endParaRPr lang="en-US" sz="2800" dirty="0"/>
          </a:p>
        </p:txBody>
      </p:sp>
    </p:spTree>
    <p:extLst>
      <p:ext uri="{BB962C8B-B14F-4D97-AF65-F5344CB8AC3E}">
        <p14:creationId xmlns:p14="http://schemas.microsoft.com/office/powerpoint/2010/main" val="1091974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3058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154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PROBLEMS FACED BY THE ELDERLY.</a:t>
            </a:r>
            <a:endParaRPr lang="en-US" sz="3600" b="1"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sz="2800" b="1" dirty="0" smtClean="0"/>
              <a:t>Dementia.</a:t>
            </a:r>
          </a:p>
          <a:p>
            <a:pPr marL="0" indent="0">
              <a:buNone/>
            </a:pPr>
            <a:r>
              <a:rPr lang="en-US" sz="2800" dirty="0" smtClean="0"/>
              <a:t>It is a common cognitive health condition that affects nearly 50 million seniors worldwide. Dementia caregivers are trained to placate seniors when dementia leads them to wander, experience paranoia or suffer fits of agitation.</a:t>
            </a:r>
          </a:p>
          <a:p>
            <a:pPr marL="514350" indent="-514350">
              <a:buAutoNum type="arabicPeriod" startAt="2"/>
            </a:pPr>
            <a:r>
              <a:rPr lang="en-US" sz="2800" b="1" dirty="0" smtClean="0"/>
              <a:t>Malnutrition.</a:t>
            </a:r>
          </a:p>
          <a:p>
            <a:pPr marL="0" indent="0">
              <a:buNone/>
            </a:pPr>
            <a:r>
              <a:rPr lang="en-US" sz="2800" b="1" dirty="0"/>
              <a:t> </a:t>
            </a:r>
            <a:r>
              <a:rPr lang="en-US" sz="2800" dirty="0" smtClean="0"/>
              <a:t>Consuming inadequate nutrients may be the outcome of forgetfulness or depression in the senior. A limited income also prevent some seniors from enjoying nutrient-rich meals on a daily basis.</a:t>
            </a:r>
            <a:endParaRPr lang="en-US" sz="2800" b="1" dirty="0"/>
          </a:p>
        </p:txBody>
      </p:sp>
    </p:spTree>
    <p:extLst>
      <p:ext uri="{BB962C8B-B14F-4D97-AF65-F5344CB8AC3E}">
        <p14:creationId xmlns:p14="http://schemas.microsoft.com/office/powerpoint/2010/main" val="1997116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b="1" dirty="0" smtClean="0"/>
              <a:t>3. Falls.</a:t>
            </a:r>
          </a:p>
          <a:p>
            <a:pPr marL="0" indent="0">
              <a:buNone/>
            </a:pPr>
            <a:r>
              <a:rPr lang="en-US" sz="2800" dirty="0" smtClean="0"/>
              <a:t>Weakness predisposes seniors to injury. Falls are the most common type of injury experienced by older people. Aging bodies undergo the loss of muscle strength and flexibility, which introduces balance issues and the likelihood of bone fractures.</a:t>
            </a:r>
          </a:p>
          <a:p>
            <a:pPr marL="0" indent="0">
              <a:buNone/>
            </a:pPr>
            <a:r>
              <a:rPr lang="en-US" sz="2800" b="1" dirty="0" smtClean="0"/>
              <a:t>4. Depression.</a:t>
            </a:r>
          </a:p>
          <a:p>
            <a:pPr marL="0" indent="0">
              <a:buNone/>
            </a:pPr>
            <a:r>
              <a:rPr lang="en-US" sz="2800" dirty="0" smtClean="0"/>
              <a:t>Depression among the elderly is common and affects 7% of the aging population. </a:t>
            </a:r>
            <a:endParaRPr lang="en-US" sz="2800" dirty="0"/>
          </a:p>
        </p:txBody>
      </p:sp>
    </p:spTree>
    <p:extLst>
      <p:ext uri="{BB962C8B-B14F-4D97-AF65-F5344CB8AC3E}">
        <p14:creationId xmlns:p14="http://schemas.microsoft.com/office/powerpoint/2010/main" val="2641813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smtClean="0"/>
              <a:t>It may be a side effect of a chronic health condition. A healthy lifestyle and social support are instrumental in warding off depression.</a:t>
            </a:r>
          </a:p>
          <a:p>
            <a:pPr marL="514350" indent="-514350">
              <a:buAutoNum type="arabicPeriod" startAt="5"/>
            </a:pPr>
            <a:r>
              <a:rPr lang="en-US" sz="2800" b="1" dirty="0" smtClean="0"/>
              <a:t>Hearing and Vision loss.</a:t>
            </a:r>
          </a:p>
          <a:p>
            <a:pPr marL="0" indent="0">
              <a:buNone/>
            </a:pPr>
            <a:r>
              <a:rPr lang="en-US" sz="2800" dirty="0" smtClean="0"/>
              <a:t>Sensory impairments affect adults over the age of 70. Poor vision may result from conditions like cataracts, glaucoma or diabetic retinopathy. Hearing loss is a common occurrence among the aging population.</a:t>
            </a:r>
            <a:endParaRPr lang="en-US" sz="2800" dirty="0"/>
          </a:p>
        </p:txBody>
      </p:sp>
    </p:spTree>
    <p:extLst>
      <p:ext uri="{BB962C8B-B14F-4D97-AF65-F5344CB8AC3E}">
        <p14:creationId xmlns:p14="http://schemas.microsoft.com/office/powerpoint/2010/main" val="2001618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AutoNum type="arabicPeriod" startAt="6"/>
            </a:pPr>
            <a:r>
              <a:rPr lang="en-US" b="1" dirty="0" smtClean="0"/>
              <a:t>Incontinence.</a:t>
            </a:r>
          </a:p>
          <a:p>
            <a:pPr marL="0" indent="0">
              <a:buNone/>
            </a:pPr>
            <a:r>
              <a:rPr lang="en-US" sz="2800" dirty="0" smtClean="0"/>
              <a:t>Chronic health conditions and a poor diet are often responsible for bladder issues and constipation in the elderly. Urinary incontinence is also likely to occur in people in the late stages of Alzheimer’s disease.</a:t>
            </a:r>
          </a:p>
          <a:p>
            <a:pPr marL="514350" indent="-514350">
              <a:buAutoNum type="arabicPeriod" startAt="7"/>
            </a:pPr>
            <a:r>
              <a:rPr lang="en-US" sz="2800" b="1" dirty="0" smtClean="0"/>
              <a:t>Medication Noncompliance.</a:t>
            </a:r>
          </a:p>
          <a:p>
            <a:pPr marL="0" indent="0">
              <a:buNone/>
            </a:pPr>
            <a:r>
              <a:rPr lang="en-US" sz="2800" dirty="0" smtClean="0"/>
              <a:t>When older people are faced with taking multiple medicines at different times each day , they may become confused and consume the incorrect dosage.</a:t>
            </a:r>
            <a:endParaRPr lang="en-US" sz="2800" dirty="0"/>
          </a:p>
        </p:txBody>
      </p:sp>
    </p:spTree>
    <p:extLst>
      <p:ext uri="{BB962C8B-B14F-4D97-AF65-F5344CB8AC3E}">
        <p14:creationId xmlns:p14="http://schemas.microsoft.com/office/powerpoint/2010/main" val="1838609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514350" indent="-514350">
              <a:buAutoNum type="arabicPeriod" startAt="8"/>
            </a:pPr>
            <a:r>
              <a:rPr lang="en-US" sz="2800" b="1" dirty="0" smtClean="0"/>
              <a:t>Transportation.</a:t>
            </a:r>
          </a:p>
          <a:p>
            <a:pPr marL="0" indent="0">
              <a:buNone/>
            </a:pPr>
            <a:r>
              <a:rPr lang="en-US" sz="2800" dirty="0" smtClean="0"/>
              <a:t>The lack of reliable transportation can lead to isolation , poorer quality of life and an earlier death.</a:t>
            </a:r>
          </a:p>
        </p:txBody>
      </p:sp>
    </p:spTree>
    <p:extLst>
      <p:ext uri="{BB962C8B-B14F-4D97-AF65-F5344CB8AC3E}">
        <p14:creationId xmlns:p14="http://schemas.microsoft.com/office/powerpoint/2010/main" val="1643071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OBJECTIVES</a:t>
            </a:r>
            <a:r>
              <a:rPr lang="en-US" dirty="0" smtClean="0"/>
              <a:t>.</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By the end of this module, the learner should:</a:t>
            </a:r>
          </a:p>
          <a:p>
            <a:r>
              <a:rPr lang="en-US" sz="2800" dirty="0" smtClean="0"/>
              <a:t>Identify the health needs for the elderly persons.</a:t>
            </a:r>
          </a:p>
          <a:p>
            <a:r>
              <a:rPr lang="en-US" sz="2800" dirty="0" smtClean="0"/>
              <a:t>Provide care for the elderly persons.</a:t>
            </a:r>
          </a:p>
          <a:p>
            <a:r>
              <a:rPr lang="en-US" sz="2800" dirty="0" smtClean="0"/>
              <a:t>Identify social services available for the elderly.</a:t>
            </a:r>
            <a:endParaRPr lang="en-US" sz="2800" dirty="0"/>
          </a:p>
        </p:txBody>
      </p:sp>
    </p:spTree>
    <p:extLst>
      <p:ext uri="{BB962C8B-B14F-4D97-AF65-F5344CB8AC3E}">
        <p14:creationId xmlns:p14="http://schemas.microsoft.com/office/powerpoint/2010/main" val="1608641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1" y="457200"/>
            <a:ext cx="84582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022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ASSIGNMENT</a:t>
            </a:r>
            <a:endParaRPr lang="en-US" sz="3600" b="1" dirty="0"/>
          </a:p>
        </p:txBody>
      </p:sp>
      <p:sp>
        <p:nvSpPr>
          <p:cNvPr id="3" name="Content Placeholder 2"/>
          <p:cNvSpPr>
            <a:spLocks noGrp="1"/>
          </p:cNvSpPr>
          <p:nvPr>
            <p:ph idx="1"/>
          </p:nvPr>
        </p:nvSpPr>
        <p:spPr/>
        <p:txBody>
          <a:bodyPr>
            <a:normAutofit/>
          </a:bodyPr>
          <a:lstStyle/>
          <a:p>
            <a:pPr marL="0" indent="0">
              <a:buNone/>
            </a:pPr>
            <a:r>
              <a:rPr lang="en-US" sz="2800" dirty="0" smtClean="0"/>
              <a:t>Read on trends </a:t>
            </a:r>
            <a:r>
              <a:rPr lang="en-US" sz="2800" smtClean="0"/>
              <a:t>in aging.</a:t>
            </a:r>
            <a:endParaRPr lang="en-US" sz="2800" dirty="0" smtClean="0"/>
          </a:p>
        </p:txBody>
      </p:sp>
    </p:spTree>
    <p:extLst>
      <p:ext uri="{BB962C8B-B14F-4D97-AF65-F5344CB8AC3E}">
        <p14:creationId xmlns:p14="http://schemas.microsoft.com/office/powerpoint/2010/main" val="174794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INTRODUCTION TO GERIATRIC NURSING.</a:t>
            </a:r>
            <a:endParaRPr lang="en-US" b="1" dirty="0"/>
          </a:p>
        </p:txBody>
      </p:sp>
      <p:sp>
        <p:nvSpPr>
          <p:cNvPr id="3" name="Content Placeholder 2"/>
          <p:cNvSpPr>
            <a:spLocks noGrp="1"/>
          </p:cNvSpPr>
          <p:nvPr>
            <p:ph idx="1"/>
          </p:nvPr>
        </p:nvSpPr>
        <p:spPr/>
        <p:txBody>
          <a:bodyPr>
            <a:normAutofit/>
          </a:bodyPr>
          <a:lstStyle/>
          <a:p>
            <a:pPr marL="0" indent="0">
              <a:buNone/>
            </a:pPr>
            <a:r>
              <a:rPr lang="en-US" sz="3600" b="1" dirty="0" smtClean="0"/>
              <a:t>DEFINITIONS</a:t>
            </a:r>
            <a:r>
              <a:rPr lang="en-US" b="1" dirty="0" smtClean="0"/>
              <a:t>.</a:t>
            </a:r>
          </a:p>
          <a:p>
            <a:r>
              <a:rPr lang="en-US" sz="2800" b="1" dirty="0" smtClean="0"/>
              <a:t>Gerontology-</a:t>
            </a:r>
            <a:r>
              <a:rPr lang="en-US" sz="2800" dirty="0"/>
              <a:t> s</a:t>
            </a:r>
            <a:r>
              <a:rPr lang="en-US" sz="2800" dirty="0" smtClean="0"/>
              <a:t>cientific study of aging process.</a:t>
            </a:r>
          </a:p>
          <a:p>
            <a:r>
              <a:rPr lang="en-US" sz="2800" dirty="0" smtClean="0"/>
              <a:t>Aging – process of growing older, biologic and psychological changes.</a:t>
            </a:r>
          </a:p>
          <a:p>
            <a:r>
              <a:rPr lang="en-US" sz="2800" b="1" dirty="0" smtClean="0"/>
              <a:t>Gerontologic Nursing – </a:t>
            </a:r>
            <a:r>
              <a:rPr lang="en-US" sz="2800" dirty="0" smtClean="0"/>
              <a:t>is the care and attention to individuals undergoing the aging process with emphasis on the developmental stages of aging.</a:t>
            </a:r>
          </a:p>
          <a:p>
            <a:r>
              <a:rPr lang="en-US" sz="2800" b="1" dirty="0" smtClean="0"/>
              <a:t>Life span – </a:t>
            </a:r>
            <a:r>
              <a:rPr lang="en-US" sz="2800" dirty="0" smtClean="0"/>
              <a:t>maximum potential for survival (115y/o)</a:t>
            </a:r>
          </a:p>
          <a:p>
            <a:r>
              <a:rPr lang="en-US" sz="2800" b="1" dirty="0" smtClean="0"/>
              <a:t>Life Expectancy – </a:t>
            </a:r>
            <a:r>
              <a:rPr lang="en-US" sz="2800" dirty="0" smtClean="0"/>
              <a:t>from birth to death.</a:t>
            </a:r>
          </a:p>
          <a:p>
            <a:pPr marL="0" indent="0">
              <a:buNone/>
            </a:pPr>
            <a:endParaRPr lang="en-US" sz="2800" b="1" dirty="0"/>
          </a:p>
        </p:txBody>
      </p:sp>
    </p:spTree>
    <p:extLst>
      <p:ext uri="{BB962C8B-B14F-4D97-AF65-F5344CB8AC3E}">
        <p14:creationId xmlns:p14="http://schemas.microsoft.com/office/powerpoint/2010/main" val="1908702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z="2800" b="1" dirty="0" smtClean="0"/>
              <a:t>Frial Old- &gt; </a:t>
            </a:r>
            <a:r>
              <a:rPr lang="en-US" sz="2800" dirty="0" smtClean="0"/>
              <a:t>75y/o , functional impairment to self care.</a:t>
            </a:r>
          </a:p>
          <a:p>
            <a:r>
              <a:rPr lang="en-US" sz="2800" b="1" dirty="0" smtClean="0"/>
              <a:t>Centenarians-</a:t>
            </a:r>
            <a:r>
              <a:rPr lang="en-US" sz="2800" dirty="0" smtClean="0"/>
              <a:t>100y/o and above.</a:t>
            </a:r>
          </a:p>
          <a:p>
            <a:r>
              <a:rPr lang="en-US" sz="2800" b="1" dirty="0" smtClean="0"/>
              <a:t>Geriatrics- </a:t>
            </a:r>
            <a:r>
              <a:rPr lang="en-US" sz="2800" dirty="0" smtClean="0"/>
              <a:t>the science and study of the physiologic and pathologic problems of individuals in their later maturity.</a:t>
            </a:r>
          </a:p>
          <a:p>
            <a:r>
              <a:rPr lang="en-US" sz="2800" b="1" dirty="0" smtClean="0"/>
              <a:t>Geriatric Nursing – </a:t>
            </a:r>
            <a:r>
              <a:rPr lang="en-US" sz="2800" dirty="0" smtClean="0"/>
              <a:t>care of the elderly individual regardless of whether they are diseased or not.</a:t>
            </a:r>
          </a:p>
          <a:p>
            <a:r>
              <a:rPr lang="en-US" sz="2800" b="1" dirty="0" smtClean="0"/>
              <a:t>Senescence- </a:t>
            </a:r>
            <a:r>
              <a:rPr lang="en-US" sz="2800" dirty="0" smtClean="0"/>
              <a:t>the normal aging process.</a:t>
            </a:r>
          </a:p>
          <a:p>
            <a:r>
              <a:rPr lang="en-US" sz="2800" b="1" dirty="0" smtClean="0"/>
              <a:t>Senility- </a:t>
            </a:r>
            <a:r>
              <a:rPr lang="en-US" sz="2800" dirty="0" smtClean="0"/>
              <a:t>aging process characterized by severe mental deterioration.</a:t>
            </a:r>
            <a:endParaRPr lang="en-US" sz="2800" b="1" dirty="0"/>
          </a:p>
        </p:txBody>
      </p:sp>
    </p:spTree>
    <p:extLst>
      <p:ext uri="{BB962C8B-B14F-4D97-AF65-F5344CB8AC3E}">
        <p14:creationId xmlns:p14="http://schemas.microsoft.com/office/powerpoint/2010/main" val="1631915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Classification of aging.</a:t>
            </a:r>
            <a:endParaRPr lang="en-US" sz="3200" b="1" dirty="0"/>
          </a:p>
        </p:txBody>
      </p:sp>
      <p:sp>
        <p:nvSpPr>
          <p:cNvPr id="3" name="Content Placeholder 2"/>
          <p:cNvSpPr>
            <a:spLocks noGrp="1"/>
          </p:cNvSpPr>
          <p:nvPr>
            <p:ph idx="1"/>
          </p:nvPr>
        </p:nvSpPr>
        <p:spPr/>
        <p:txBody>
          <a:bodyPr>
            <a:normAutofit/>
          </a:bodyPr>
          <a:lstStyle/>
          <a:p>
            <a:r>
              <a:rPr lang="en-US" sz="2800" dirty="0" smtClean="0"/>
              <a:t>Young Old : 65-75y/o</a:t>
            </a:r>
          </a:p>
          <a:p>
            <a:r>
              <a:rPr lang="en-US" sz="2800" dirty="0" smtClean="0"/>
              <a:t>Old : 75-85y/o</a:t>
            </a:r>
          </a:p>
          <a:p>
            <a:r>
              <a:rPr lang="en-US" sz="2800" dirty="0" smtClean="0"/>
              <a:t>Old Old : 85-100y/o</a:t>
            </a:r>
          </a:p>
          <a:p>
            <a:r>
              <a:rPr lang="en-US" sz="2800" dirty="0" smtClean="0"/>
              <a:t>Elite Old : over 100</a:t>
            </a:r>
            <a:endParaRPr lang="en-US" sz="2800" dirty="0"/>
          </a:p>
        </p:txBody>
      </p:sp>
    </p:spTree>
    <p:extLst>
      <p:ext uri="{BB962C8B-B14F-4D97-AF65-F5344CB8AC3E}">
        <p14:creationId xmlns:p14="http://schemas.microsoft.com/office/powerpoint/2010/main" val="2498860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THEORIES  OF AGING</a:t>
            </a:r>
            <a:endParaRPr lang="en-US" sz="3600" b="1"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lphaUcPeriod"/>
            </a:pPr>
            <a:r>
              <a:rPr lang="en-US" b="1" dirty="0" smtClean="0"/>
              <a:t>PSYCHOSOCIAL</a:t>
            </a:r>
            <a:r>
              <a:rPr lang="en-US" sz="2800" b="1" dirty="0" smtClean="0"/>
              <a:t> –</a:t>
            </a:r>
            <a:r>
              <a:rPr lang="en-US" sz="2800" dirty="0" smtClean="0"/>
              <a:t> Describes the aging individual in terms of his /her social group or culture.</a:t>
            </a:r>
          </a:p>
          <a:p>
            <a:pPr marL="514350" indent="-514350">
              <a:buFont typeface="+mj-lt"/>
              <a:buAutoNum type="arabicPeriod"/>
            </a:pPr>
            <a:r>
              <a:rPr lang="en-US" sz="3300" b="1" dirty="0" smtClean="0"/>
              <a:t>Disengagement theory</a:t>
            </a:r>
            <a:r>
              <a:rPr lang="en-US" sz="3300" dirty="0" smtClean="0"/>
              <a:t>: the basis of this theory arises from the fact that human beings are mortal and must eventually leave their place and role in society. Therefore ,it is their responsibility to look for suitable replacement.</a:t>
            </a:r>
          </a:p>
          <a:p>
            <a:pPr marL="514350" indent="-514350">
              <a:buFont typeface="+mj-lt"/>
              <a:buAutoNum type="arabicPeriod"/>
            </a:pPr>
            <a:r>
              <a:rPr lang="en-US" sz="3300" b="1" dirty="0" smtClean="0"/>
              <a:t>Activity theory: </a:t>
            </a:r>
            <a:r>
              <a:rPr lang="en-US" sz="3300" dirty="0" smtClean="0"/>
              <a:t>assumes that the same norms exist  for all mature individuals. The degree to which the individual “acts like” or “looks like” a middle aged is the determinant of aging process.</a:t>
            </a:r>
          </a:p>
          <a:p>
            <a:pPr marL="0" indent="0">
              <a:buNone/>
            </a:pPr>
            <a:r>
              <a:rPr lang="en-US" sz="3300" dirty="0"/>
              <a:t> </a:t>
            </a:r>
            <a:r>
              <a:rPr lang="en-US" sz="3300" dirty="0" smtClean="0"/>
              <a:t>    -One must constantly struggle to remain functional and take on new activities to replace lost one</a:t>
            </a:r>
            <a:r>
              <a:rPr lang="en-US" sz="2800" dirty="0" smtClean="0"/>
              <a:t>.    </a:t>
            </a:r>
            <a:endParaRPr lang="en-US" sz="2800" dirty="0"/>
          </a:p>
        </p:txBody>
      </p:sp>
    </p:spTree>
    <p:extLst>
      <p:ext uri="{BB962C8B-B14F-4D97-AF65-F5344CB8AC3E}">
        <p14:creationId xmlns:p14="http://schemas.microsoft.com/office/powerpoint/2010/main" val="4273144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3.</a:t>
            </a:r>
            <a:r>
              <a:rPr lang="en-US" sz="2800" b="1" dirty="0" smtClean="0"/>
              <a:t>Continuity theory: </a:t>
            </a:r>
            <a:r>
              <a:rPr lang="en-US" sz="2800" dirty="0" smtClean="0"/>
              <a:t>accounts for the continuous flow of phases in the life cycle and does not limit itself to changes.</a:t>
            </a:r>
          </a:p>
          <a:p>
            <a:pPr marL="0" indent="0">
              <a:buNone/>
            </a:pPr>
            <a:r>
              <a:rPr lang="en-US" sz="2800" dirty="0"/>
              <a:t> </a:t>
            </a:r>
            <a:r>
              <a:rPr lang="en-US" sz="2800" dirty="0" smtClean="0"/>
              <a:t>    -It assumes that persons will remain the same unless there are factors that stimulate changes or necessitate adaptation.</a:t>
            </a:r>
            <a:endParaRPr lang="en-US" dirty="0"/>
          </a:p>
        </p:txBody>
      </p:sp>
    </p:spTree>
    <p:extLst>
      <p:ext uri="{BB962C8B-B14F-4D97-AF65-F5344CB8AC3E}">
        <p14:creationId xmlns:p14="http://schemas.microsoft.com/office/powerpoint/2010/main" val="2497562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smtClean="0"/>
              <a:t>B. </a:t>
            </a:r>
            <a:r>
              <a:rPr lang="en-US" b="1" dirty="0" smtClean="0"/>
              <a:t>BIOLOGICAL .</a:t>
            </a:r>
          </a:p>
          <a:p>
            <a:pPr marL="514350" indent="-514350">
              <a:buFont typeface="+mj-lt"/>
              <a:buAutoNum type="arabicPeriod"/>
            </a:pPr>
            <a:r>
              <a:rPr lang="en-US" sz="2800" b="1" dirty="0" smtClean="0"/>
              <a:t>Immunological / Autoimmune theory:</a:t>
            </a:r>
            <a:r>
              <a:rPr lang="en-US" sz="2800" dirty="0" smtClean="0"/>
              <a:t> states that aging is caused by a change in the immune system.</a:t>
            </a:r>
          </a:p>
          <a:p>
            <a:pPr marL="0" indent="0">
              <a:buNone/>
            </a:pPr>
            <a:r>
              <a:rPr lang="en-US" sz="2800" dirty="0"/>
              <a:t> </a:t>
            </a:r>
            <a:r>
              <a:rPr lang="en-US" sz="2800" dirty="0" smtClean="0"/>
              <a:t>    There is a factor that initiates a change that causes        the immune system to fail to recognize its own cell as they age.</a:t>
            </a:r>
          </a:p>
          <a:p>
            <a:pPr marL="0" indent="0">
              <a:buNone/>
            </a:pPr>
            <a:r>
              <a:rPr lang="en-US" sz="2800" dirty="0" smtClean="0"/>
              <a:t>2. </a:t>
            </a:r>
            <a:r>
              <a:rPr lang="en-US" sz="2800" b="1" dirty="0" smtClean="0"/>
              <a:t>Wear and Tear Theory: </a:t>
            </a:r>
            <a:r>
              <a:rPr lang="en-US" sz="2800" dirty="0" smtClean="0"/>
              <a:t>the body is like a machine. Parts wear out and the machine breaks down.</a:t>
            </a:r>
          </a:p>
          <a:p>
            <a:pPr marL="0" indent="0">
              <a:buNone/>
            </a:pPr>
            <a:r>
              <a:rPr lang="en-US" sz="2800" dirty="0" smtClean="0"/>
              <a:t>3. </a:t>
            </a:r>
            <a:r>
              <a:rPr lang="en-US" sz="2800" b="1" dirty="0" smtClean="0"/>
              <a:t>Rate of living theory: </a:t>
            </a:r>
            <a:r>
              <a:rPr lang="en-US" sz="2800" dirty="0" smtClean="0"/>
              <a:t>the body has a fixed rate of potential for living.</a:t>
            </a:r>
          </a:p>
          <a:p>
            <a:pPr marL="514350" indent="-514350">
              <a:buFont typeface="+mj-lt"/>
              <a:buAutoNum type="arabicPeriod"/>
            </a:pPr>
            <a:endParaRPr lang="en-US" sz="2800" dirty="0"/>
          </a:p>
        </p:txBody>
      </p:sp>
    </p:spTree>
    <p:extLst>
      <p:ext uri="{BB962C8B-B14F-4D97-AF65-F5344CB8AC3E}">
        <p14:creationId xmlns:p14="http://schemas.microsoft.com/office/powerpoint/2010/main" val="1346062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dirty="0" smtClean="0"/>
              <a:t>4.</a:t>
            </a:r>
            <a:r>
              <a:rPr lang="en-US" sz="2800" b="1" dirty="0" smtClean="0"/>
              <a:t>Waste theory: </a:t>
            </a:r>
            <a:r>
              <a:rPr lang="en-US" sz="2800" dirty="0" smtClean="0"/>
              <a:t>chemical wastes collect in the body and produce deterioration by interfering with cellular functioning.</a:t>
            </a:r>
          </a:p>
          <a:p>
            <a:pPr marL="0" indent="0">
              <a:buNone/>
            </a:pPr>
            <a:r>
              <a:rPr lang="en-US" sz="2800" dirty="0" smtClean="0"/>
              <a:t>5.</a:t>
            </a:r>
            <a:r>
              <a:rPr lang="en-US" sz="2800" b="1" dirty="0" smtClean="0"/>
              <a:t>Collagen theory: </a:t>
            </a:r>
            <a:r>
              <a:rPr lang="en-US" sz="2800" dirty="0" smtClean="0"/>
              <a:t>collagen stiffens with age, producing loss of elasticity in organs ,skin,tendons,blood vessels etc.</a:t>
            </a:r>
          </a:p>
          <a:p>
            <a:pPr marL="0" indent="0">
              <a:buNone/>
            </a:pPr>
            <a:r>
              <a:rPr lang="en-US" sz="2800" b="1" dirty="0" smtClean="0"/>
              <a:t>6.Endocrine theory: </a:t>
            </a:r>
            <a:r>
              <a:rPr lang="en-US" sz="2800" dirty="0" smtClean="0"/>
              <a:t>events occurring in the hypothalamus &amp; pituitary are responsible for changes in the hormone production and response that result in the organism’s decline.</a:t>
            </a:r>
          </a:p>
          <a:p>
            <a:pPr marL="0" indent="0">
              <a:buNone/>
            </a:pPr>
            <a:r>
              <a:rPr lang="en-US" sz="2800" b="1" dirty="0" smtClean="0"/>
              <a:t>7.Genetic/Mutation theory: </a:t>
            </a:r>
            <a:r>
              <a:rPr lang="en-US" sz="2800" dirty="0" smtClean="0"/>
              <a:t>holds that changes in replication of DNA /RNA are the causes of aging.</a:t>
            </a:r>
            <a:endParaRPr lang="en-US" b="1" dirty="0"/>
          </a:p>
        </p:txBody>
      </p:sp>
    </p:spTree>
    <p:extLst>
      <p:ext uri="{BB962C8B-B14F-4D97-AF65-F5344CB8AC3E}">
        <p14:creationId xmlns:p14="http://schemas.microsoft.com/office/powerpoint/2010/main" val="2159266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1137</Words>
  <Application>Microsoft Office PowerPoint</Application>
  <PresentationFormat>On-screen Show (4:3)</PresentationFormat>
  <Paragraphs>74</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GERIATRIC NURSING</vt:lpstr>
      <vt:lpstr>OBJECTIVES. </vt:lpstr>
      <vt:lpstr>INTRODUCTION TO GERIATRIC NURSING.</vt:lpstr>
      <vt:lpstr>PowerPoint Presentation</vt:lpstr>
      <vt:lpstr>Classification of aging.</vt:lpstr>
      <vt:lpstr>THEORIES  OF AGING</vt:lpstr>
      <vt:lpstr>PowerPoint Presentation</vt:lpstr>
      <vt:lpstr>PowerPoint Presentation</vt:lpstr>
      <vt:lpstr>PowerPoint Presentation</vt:lpstr>
      <vt:lpstr>PowerPoint Presentation</vt:lpstr>
      <vt:lpstr>AGING PROCESS.</vt:lpstr>
      <vt:lpstr>PowerPoint Presentation</vt:lpstr>
      <vt:lpstr>PowerPoint Presentation</vt:lpstr>
      <vt:lpstr>PowerPoint Presentation</vt:lpstr>
      <vt:lpstr>PROBLEMS FACED BY THE ELDERLY.</vt:lpstr>
      <vt:lpstr>PowerPoint Presentation</vt:lpstr>
      <vt:lpstr>PowerPoint Presentation</vt:lpstr>
      <vt:lpstr>PowerPoint Presentation</vt:lpstr>
      <vt:lpstr>PowerPoint Presentation</vt:lpstr>
      <vt:lpstr>PowerPoint Presentation</vt:lpstr>
      <vt:lpstr>ASSIGNMENT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GERIATRIC NURSING</dc:title>
  <dc:creator>Pato</dc:creator>
  <cp:lastModifiedBy>Pato</cp:lastModifiedBy>
  <cp:revision>30</cp:revision>
  <dcterms:created xsi:type="dcterms:W3CDTF">2022-06-15T07:02:36Z</dcterms:created>
  <dcterms:modified xsi:type="dcterms:W3CDTF">2022-06-16T11:22:27Z</dcterms:modified>
</cp:coreProperties>
</file>