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4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3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1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6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1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8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2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0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CA145-8D1E-4E0D-9B1C-71DD0A53ECD7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A2181-1831-4883-9A47-F8A7CD5A5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22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GERIATRIC NURSING .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37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229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335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GIT.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1.Tooth loss (indigestion)</a:t>
            </a:r>
          </a:p>
          <a:p>
            <a:pPr marL="0" indent="0">
              <a:buNone/>
            </a:pPr>
            <a:r>
              <a:rPr lang="en-US" sz="2400" dirty="0"/>
              <a:t>2.↓taste (malnutrition); anorexia</a:t>
            </a:r>
          </a:p>
          <a:p>
            <a:pPr marL="0" indent="0">
              <a:buNone/>
            </a:pPr>
            <a:r>
              <a:rPr lang="en-US" sz="2400" dirty="0"/>
              <a:t>3.↓thirst (FI)</a:t>
            </a:r>
          </a:p>
          <a:p>
            <a:pPr marL="0" indent="0">
              <a:buNone/>
            </a:pPr>
            <a:r>
              <a:rPr lang="en-US" sz="2400" dirty="0"/>
              <a:t>4.Tip of tongue is affected first (sweet and salt)</a:t>
            </a:r>
          </a:p>
          <a:p>
            <a:pPr marL="0" indent="0">
              <a:buNone/>
            </a:pPr>
            <a:r>
              <a:rPr lang="en-US" sz="2400" dirty="0"/>
              <a:t>5.↓motility (constipation)</a:t>
            </a:r>
          </a:p>
          <a:p>
            <a:pPr marL="0" indent="0">
              <a:buNone/>
            </a:pPr>
            <a:r>
              <a:rPr lang="en-US" sz="2400" dirty="0"/>
              <a:t>6.↓hunger sensation (F&amp;E I)</a:t>
            </a:r>
          </a:p>
          <a:p>
            <a:pPr marL="0" indent="0">
              <a:buNone/>
            </a:pPr>
            <a:r>
              <a:rPr lang="en-US" sz="2400" dirty="0"/>
              <a:t>7.↓Hcl(indigestion)</a:t>
            </a:r>
          </a:p>
          <a:p>
            <a:pPr marL="0" indent="0">
              <a:buNone/>
            </a:pPr>
            <a:r>
              <a:rPr lang="en-US" sz="2400" dirty="0"/>
              <a:t>8.↓emptying time of stomach (distention)</a:t>
            </a:r>
          </a:p>
          <a:p>
            <a:pPr marL="0" indent="0">
              <a:buNone/>
            </a:pPr>
            <a:r>
              <a:rPr lang="en-US" sz="2400" dirty="0"/>
              <a:t>9.↓absorption rate (dehydration and malnutrition)</a:t>
            </a:r>
          </a:p>
          <a:p>
            <a:pPr marL="0" indent="0">
              <a:buNone/>
            </a:pPr>
            <a:r>
              <a:rPr lang="en-US" sz="2400" dirty="0"/>
              <a:t>10.↓gastric and pancreatic enzymes (indigestion)</a:t>
            </a:r>
          </a:p>
          <a:p>
            <a:pPr marL="0" indent="0">
              <a:buNone/>
            </a:pPr>
            <a:r>
              <a:rPr lang="en-US" sz="2400" dirty="0"/>
              <a:t>11.HIATAL HERNIA</a:t>
            </a:r>
          </a:p>
          <a:p>
            <a:pPr marL="0" indent="0">
              <a:buNone/>
            </a:pPr>
            <a:r>
              <a:rPr lang="en-US" sz="2400" dirty="0"/>
              <a:t>12.Diverticula (above 70 y/o) </a:t>
            </a:r>
          </a:p>
          <a:p>
            <a:pPr marL="0" indent="0">
              <a:buNone/>
            </a:pPr>
            <a:r>
              <a:rPr lang="en-US" sz="2400" dirty="0"/>
              <a:t>13.&lt; peristalsis; constipation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701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/>
              <a:t>GUT</a:t>
            </a:r>
          </a:p>
          <a:p>
            <a:pPr marL="0" indent="0">
              <a:buNone/>
            </a:pPr>
            <a:r>
              <a:rPr lang="en-US" sz="2800" dirty="0"/>
              <a:t>1.Decreased blood flow</a:t>
            </a:r>
          </a:p>
          <a:p>
            <a:pPr marL="0" indent="0">
              <a:buNone/>
            </a:pPr>
            <a:r>
              <a:rPr lang="en-US" sz="2800" dirty="0"/>
              <a:t>2.↓GFR</a:t>
            </a:r>
          </a:p>
          <a:p>
            <a:pPr marL="0" indent="0">
              <a:buNone/>
            </a:pPr>
            <a:r>
              <a:rPr lang="en-US" sz="2800" dirty="0"/>
              <a:t>3.+ protein (urine)</a:t>
            </a:r>
          </a:p>
          <a:p>
            <a:pPr marL="0" indent="0">
              <a:buNone/>
            </a:pPr>
            <a:r>
              <a:rPr lang="en-US" sz="2800" dirty="0"/>
              <a:t>4.↑BUN ( reduced creatinineclearance)</a:t>
            </a:r>
          </a:p>
          <a:p>
            <a:pPr marL="0" indent="0">
              <a:buNone/>
            </a:pPr>
            <a:r>
              <a:rPr lang="en-US" sz="2800" dirty="0"/>
              <a:t>5.Bladder muscle weakens (retention)</a:t>
            </a:r>
          </a:p>
          <a:p>
            <a:pPr marL="0" indent="0">
              <a:buNone/>
            </a:pPr>
            <a:r>
              <a:rPr lang="en-US" sz="2800" dirty="0"/>
              <a:t>6.BPH</a:t>
            </a:r>
          </a:p>
          <a:p>
            <a:pPr marL="0" indent="0">
              <a:buNone/>
            </a:pPr>
            <a:r>
              <a:rPr lang="en-US" sz="2800" dirty="0"/>
              <a:t>7.Reduced nephrons</a:t>
            </a:r>
          </a:p>
          <a:p>
            <a:pPr marL="0" indent="0">
              <a:buNone/>
            </a:pPr>
            <a:r>
              <a:rPr lang="en-US" sz="2800" dirty="0"/>
              <a:t>8.Increased propensity to toxic effects of drugs</a:t>
            </a:r>
          </a:p>
          <a:p>
            <a:pPr marL="0" indent="0">
              <a:buNone/>
            </a:pPr>
            <a:r>
              <a:rPr lang="en-US" sz="2800" dirty="0"/>
              <a:t>9.High risk for fluid electrolyte imbalance ( dehydration &amp; dizziness occur even within short time of food &amp; fluid deprivation)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58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ENDOCRINE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/>
              <a:t>1.Most hormones are reduced</a:t>
            </a:r>
          </a:p>
          <a:p>
            <a:pPr marL="0" indent="0">
              <a:buNone/>
            </a:pPr>
            <a:r>
              <a:rPr lang="en-US" sz="2800" dirty="0"/>
              <a:t>2.&lt; utilization of insulin</a:t>
            </a:r>
          </a:p>
          <a:p>
            <a:pPr marL="0" indent="0">
              <a:buNone/>
            </a:pPr>
            <a:r>
              <a:rPr lang="en-US" sz="2800" dirty="0"/>
              <a:t>3.Cessation of progesterone</a:t>
            </a:r>
          </a:p>
          <a:p>
            <a:pPr marL="0" indent="0">
              <a:buNone/>
            </a:pPr>
            <a:r>
              <a:rPr lang="en-US" sz="2800" dirty="0"/>
              <a:t>4.&lt; then plateau of estrogen</a:t>
            </a:r>
          </a:p>
          <a:p>
            <a:pPr marL="0" indent="0">
              <a:buNone/>
            </a:pPr>
            <a:r>
              <a:rPr lang="en-US" sz="2800" dirty="0"/>
              <a:t>5.Gradual decline of testosterone</a:t>
            </a:r>
          </a:p>
          <a:p>
            <a:pPr marL="0" indent="0">
              <a:buNone/>
            </a:pPr>
            <a:r>
              <a:rPr lang="en-US" sz="2800" dirty="0"/>
              <a:t>6.Reduced vaginal lubrication</a:t>
            </a:r>
          </a:p>
          <a:p>
            <a:pPr marL="0" indent="0">
              <a:buNone/>
            </a:pPr>
            <a:r>
              <a:rPr lang="en-US" sz="2800" dirty="0"/>
              <a:t>7.Increased refractory periods in males</a:t>
            </a:r>
          </a:p>
          <a:p>
            <a:pPr marL="0" indent="0">
              <a:buNone/>
            </a:pPr>
            <a:r>
              <a:rPr lang="en-US" sz="2800" b="1" dirty="0" smtClean="0"/>
              <a:t>DENTAL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/>
              <a:t>1.Gums becomes less elastic, less vascular</a:t>
            </a:r>
          </a:p>
          <a:p>
            <a:pPr marL="0" indent="0">
              <a:buNone/>
            </a:pPr>
            <a:r>
              <a:rPr lang="en-US" sz="2800" dirty="0"/>
              <a:t>2.Recede from remaining teeth, exposing areas of teeth not covered with </a:t>
            </a:r>
            <a:r>
              <a:rPr lang="en-US" sz="2800" dirty="0" smtClean="0"/>
              <a:t>enamel.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4779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Nervous </a:t>
            </a:r>
            <a:r>
              <a:rPr lang="en-US" sz="2800" b="1" dirty="0"/>
              <a:t>system</a:t>
            </a:r>
          </a:p>
          <a:p>
            <a:pPr marL="0" indent="0">
              <a:buNone/>
            </a:pPr>
            <a:r>
              <a:rPr lang="en-US" sz="2800" dirty="0" smtClean="0"/>
              <a:t>1</a:t>
            </a:r>
            <a:r>
              <a:rPr lang="en-US" sz="2800" dirty="0"/>
              <a:t>. Degeneration &amp; atrophy of neurons</a:t>
            </a:r>
          </a:p>
          <a:p>
            <a:pPr marL="0" indent="0">
              <a:buNone/>
            </a:pPr>
            <a:r>
              <a:rPr lang="en-US" sz="2800" dirty="0" smtClean="0"/>
              <a:t>2</a:t>
            </a:r>
            <a:r>
              <a:rPr lang="en-US" sz="2800" dirty="0"/>
              <a:t>. &lt; nerve acuity &amp; sensation, unaware of tissue trauma ( burns/pressure?</a:t>
            </a:r>
          </a:p>
          <a:p>
            <a:pPr marL="0" indent="0">
              <a:buNone/>
            </a:pPr>
            <a:r>
              <a:rPr lang="en-US" sz="2800" dirty="0" smtClean="0"/>
              <a:t>3</a:t>
            </a:r>
            <a:r>
              <a:rPr lang="en-US" sz="2800" dirty="0"/>
              <a:t>. loss of memory ( especially recent memory)</a:t>
            </a:r>
          </a:p>
          <a:p>
            <a:pPr marL="0" indent="0">
              <a:buNone/>
            </a:pPr>
            <a:r>
              <a:rPr lang="en-US" sz="2800" dirty="0" smtClean="0"/>
              <a:t>4</a:t>
            </a:r>
            <a:r>
              <a:rPr lang="en-US" sz="2800" dirty="0"/>
              <a:t>. Reduced concentration ability</a:t>
            </a:r>
          </a:p>
          <a:p>
            <a:pPr marL="0" indent="0">
              <a:buNone/>
            </a:pPr>
            <a:r>
              <a:rPr lang="en-US" sz="2800" dirty="0" smtClean="0"/>
              <a:t>5</a:t>
            </a:r>
            <a:r>
              <a:rPr lang="en-US" sz="2800" dirty="0"/>
              <a:t>. Decreased attention span</a:t>
            </a:r>
          </a:p>
          <a:p>
            <a:pPr marL="0" indent="0">
              <a:buNone/>
            </a:pPr>
            <a:r>
              <a:rPr lang="en-US" sz="2800" dirty="0" smtClean="0"/>
              <a:t>6</a:t>
            </a:r>
            <a:r>
              <a:rPr lang="en-US" sz="2800" dirty="0"/>
              <a:t>. Decision making &amp; judgment ability remain intact</a:t>
            </a:r>
          </a:p>
          <a:p>
            <a:pPr marL="0" indent="0">
              <a:buNone/>
            </a:pPr>
            <a:r>
              <a:rPr lang="en-US" sz="2800" dirty="0" smtClean="0"/>
              <a:t>7</a:t>
            </a:r>
            <a:r>
              <a:rPr lang="en-US" sz="2800" dirty="0"/>
              <a:t>. Ability to learn is possible up to 200 years of life</a:t>
            </a:r>
          </a:p>
          <a:p>
            <a:pPr marL="0" indent="0">
              <a:buNone/>
            </a:pPr>
            <a:r>
              <a:rPr lang="en-US" sz="2800" dirty="0" smtClean="0"/>
              <a:t>8</a:t>
            </a:r>
            <a:r>
              <a:rPr lang="en-US" sz="2800" dirty="0"/>
              <a:t>. decreased muscle coordination decreases ability to perform fine motor activities &amp; those requiring </a:t>
            </a:r>
            <a:r>
              <a:rPr lang="en-US" sz="2800" dirty="0" smtClean="0"/>
              <a:t>coordination.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623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/>
              <a:t>Psychosocial Development</a:t>
            </a:r>
          </a:p>
          <a:p>
            <a:pPr marL="0" indent="0">
              <a:buNone/>
            </a:pPr>
            <a:r>
              <a:rPr lang="en-US" sz="2800" b="1" dirty="0"/>
              <a:t>DEVELOPMENTAL TASK (Erick Erickson)</a:t>
            </a:r>
            <a:endParaRPr lang="en-US" sz="2800" dirty="0"/>
          </a:p>
          <a:p>
            <a:r>
              <a:rPr lang="en-US" sz="2800" dirty="0" smtClean="0"/>
              <a:t>0-1 </a:t>
            </a:r>
            <a:r>
              <a:rPr lang="en-US" sz="2800" dirty="0"/>
              <a:t>trust vs. mistrust</a:t>
            </a:r>
          </a:p>
          <a:p>
            <a:r>
              <a:rPr lang="en-US" sz="2800" dirty="0" smtClean="0"/>
              <a:t>1-3 </a:t>
            </a:r>
            <a:r>
              <a:rPr lang="en-US" sz="2800" dirty="0"/>
              <a:t>autonomy vs. guilt</a:t>
            </a:r>
          </a:p>
          <a:p>
            <a:r>
              <a:rPr lang="en-US" sz="2800" dirty="0" smtClean="0"/>
              <a:t>3-6 </a:t>
            </a:r>
            <a:r>
              <a:rPr lang="en-US" sz="2800" dirty="0"/>
              <a:t>initiative vs. guilt</a:t>
            </a:r>
          </a:p>
          <a:p>
            <a:r>
              <a:rPr lang="en-US" sz="2800" dirty="0" smtClean="0"/>
              <a:t>6-12 </a:t>
            </a:r>
            <a:r>
              <a:rPr lang="en-US" sz="2800" dirty="0"/>
              <a:t>industry vs. inferiority</a:t>
            </a:r>
          </a:p>
          <a:p>
            <a:r>
              <a:rPr lang="fr-FR" sz="2800" dirty="0" smtClean="0"/>
              <a:t>12-18 </a:t>
            </a:r>
            <a:r>
              <a:rPr lang="fr-FR" sz="2800" dirty="0"/>
              <a:t>identity vs. role confusion</a:t>
            </a:r>
          </a:p>
          <a:p>
            <a:r>
              <a:rPr lang="en-US" sz="2800" dirty="0" smtClean="0"/>
              <a:t>18-25-30 </a:t>
            </a:r>
            <a:r>
              <a:rPr lang="en-US" sz="2800" dirty="0"/>
              <a:t>intimacy vs. isolation</a:t>
            </a:r>
          </a:p>
          <a:p>
            <a:r>
              <a:rPr lang="en-US" sz="2800" dirty="0" smtClean="0"/>
              <a:t>30-65 generativity vs. stagnation</a:t>
            </a:r>
            <a:endParaRPr lang="en-US" sz="2800" dirty="0"/>
          </a:p>
          <a:p>
            <a:r>
              <a:rPr lang="en-US" sz="2800" dirty="0" smtClean="0"/>
              <a:t>65 </a:t>
            </a:r>
            <a:r>
              <a:rPr lang="en-US" sz="2800" dirty="0"/>
              <a:t>and above integrity vs. despair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302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/>
              <a:t>Young adulthood</a:t>
            </a:r>
          </a:p>
          <a:p>
            <a:r>
              <a:rPr lang="en-US" sz="2800" dirty="0" smtClean="0"/>
              <a:t>Extends </a:t>
            </a:r>
            <a:r>
              <a:rPr lang="en-US" sz="2800" dirty="0"/>
              <a:t>from 20 to 40 years of </a:t>
            </a:r>
            <a:r>
              <a:rPr lang="en-US" sz="2800" dirty="0" smtClean="0"/>
              <a:t>age.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Physical </a:t>
            </a:r>
            <a:r>
              <a:rPr lang="en-US" sz="2800" b="1" dirty="0"/>
              <a:t>development</a:t>
            </a:r>
            <a:r>
              <a:rPr lang="en-US" sz="2800" dirty="0"/>
              <a:t>:</a:t>
            </a:r>
          </a:p>
          <a:p>
            <a:r>
              <a:rPr lang="en-US" sz="2800" dirty="0" smtClean="0"/>
              <a:t>&gt; </a:t>
            </a:r>
            <a:r>
              <a:rPr lang="en-US" sz="2800" dirty="0"/>
              <a:t>Persons in their early 20’s are at the peak of their physical attributes &amp; intellectual capacities</a:t>
            </a:r>
          </a:p>
          <a:p>
            <a:r>
              <a:rPr lang="en-US" sz="2800" dirty="0" smtClean="0"/>
              <a:t>&gt; </a:t>
            </a:r>
            <a:r>
              <a:rPr lang="en-US" sz="2800" dirty="0"/>
              <a:t>The musculoskeletal system is well-developed &amp; coordinated</a:t>
            </a:r>
          </a:p>
          <a:p>
            <a:r>
              <a:rPr lang="en-US" sz="2800" dirty="0" smtClean="0"/>
              <a:t>&gt; </a:t>
            </a:r>
            <a:r>
              <a:rPr lang="en-US" sz="2800" dirty="0"/>
              <a:t>the different systems of the body are functioning at their peak efficacy</a:t>
            </a:r>
          </a:p>
          <a:p>
            <a:r>
              <a:rPr lang="en-US" sz="2800" dirty="0" smtClean="0"/>
              <a:t>&gt; </a:t>
            </a:r>
            <a:r>
              <a:rPr lang="en-US" sz="2800" dirty="0"/>
              <a:t>These are the reproductive years for the majority of </a:t>
            </a:r>
            <a:r>
              <a:rPr lang="en-US" sz="2800" dirty="0" smtClean="0"/>
              <a:t>persons.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7110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dirty="0"/>
              <a:t>ADULTHOOD DEVELOPMENTAL TASKS</a:t>
            </a:r>
            <a:endParaRPr lang="en-US" sz="2800" dirty="0"/>
          </a:p>
          <a:p>
            <a:r>
              <a:rPr lang="en-US" sz="2800" dirty="0" smtClean="0"/>
              <a:t>ACHIEVES </a:t>
            </a:r>
            <a:r>
              <a:rPr lang="en-US" sz="2800" dirty="0"/>
              <a:t>GOAL OF GENERATIVITY</a:t>
            </a:r>
          </a:p>
          <a:p>
            <a:pPr marL="0" indent="0">
              <a:buNone/>
            </a:pPr>
            <a:r>
              <a:rPr lang="en-US" sz="2800" dirty="0"/>
              <a:t>1.Shows concern to next generation</a:t>
            </a:r>
          </a:p>
          <a:p>
            <a:pPr marL="0" indent="0">
              <a:buNone/>
            </a:pPr>
            <a:r>
              <a:rPr lang="en-US" sz="2800" dirty="0"/>
              <a:t>2.Exhibits productiveness </a:t>
            </a:r>
          </a:p>
          <a:p>
            <a:pPr marL="0" indent="0">
              <a:buNone/>
            </a:pPr>
            <a:r>
              <a:rPr lang="en-US" sz="2800" dirty="0"/>
              <a:t>3.Shifts values from physical attractiveness to intellectual abilities</a:t>
            </a:r>
          </a:p>
          <a:p>
            <a:pPr marL="0" indent="0">
              <a:buNone/>
            </a:pPr>
            <a:r>
              <a:rPr lang="en-US" sz="2800" dirty="0"/>
              <a:t>4.Has more satisfying relationships</a:t>
            </a:r>
          </a:p>
          <a:p>
            <a:pPr marL="0" indent="0">
              <a:buNone/>
            </a:pPr>
            <a:r>
              <a:rPr lang="en-US" sz="2800" dirty="0"/>
              <a:t>5.Learning activities and sexual interest is not declining</a:t>
            </a:r>
          </a:p>
          <a:p>
            <a:pPr marL="0" indent="0">
              <a:buNone/>
            </a:pPr>
            <a:r>
              <a:rPr lang="en-US" sz="2800" dirty="0"/>
              <a:t>6.Accepts and adjusts to physiological changes</a:t>
            </a:r>
          </a:p>
          <a:p>
            <a:pPr marL="0" indent="0">
              <a:buNone/>
            </a:pPr>
            <a:r>
              <a:rPr lang="en-US" sz="2800" dirty="0"/>
              <a:t>7.Uses leisure time </a:t>
            </a:r>
            <a:r>
              <a:rPr lang="en-US" sz="2800" dirty="0" smtClean="0"/>
              <a:t>satisfactorily.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2785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STAGNATION results </a:t>
            </a:r>
            <a:r>
              <a:rPr lang="en-US" sz="2800" dirty="0"/>
              <a:t>from refusal to accept the changes brought by AGING </a:t>
            </a:r>
            <a:r>
              <a:rPr lang="en-US" sz="2800" dirty="0" smtClean="0"/>
              <a:t>process</a:t>
            </a:r>
          </a:p>
          <a:p>
            <a:r>
              <a:rPr lang="en-US" sz="2800" dirty="0" smtClean="0"/>
              <a:t>-</a:t>
            </a:r>
            <a:r>
              <a:rPr lang="en-US" sz="2800" dirty="0"/>
              <a:t>UNRESOLVED </a:t>
            </a:r>
            <a:r>
              <a:rPr lang="en-US" sz="2800" dirty="0" smtClean="0"/>
              <a:t>CRISIS</a:t>
            </a:r>
          </a:p>
          <a:p>
            <a:r>
              <a:rPr lang="en-US" sz="2800" dirty="0" smtClean="0"/>
              <a:t>-</a:t>
            </a:r>
            <a:r>
              <a:rPr lang="en-US" sz="2800" dirty="0"/>
              <a:t>FAILURE to complete developmental tasks may lead to AGING with resentment and fear</a:t>
            </a:r>
            <a:r>
              <a:rPr lang="en-US" sz="2800" dirty="0" smtClean="0"/>
              <a:t>. NEUROTIC </a:t>
            </a:r>
            <a:r>
              <a:rPr lang="en-US" sz="2800" dirty="0"/>
              <a:t>and PSYCHOSOMATIC </a:t>
            </a:r>
            <a:r>
              <a:rPr lang="en-US" sz="2800" dirty="0" smtClean="0"/>
              <a:t>DISORDERS.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3119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MID LIFE CRISIS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1.normal stage in life cycle</a:t>
            </a:r>
          </a:p>
          <a:p>
            <a:pPr marL="0" indent="0">
              <a:buNone/>
            </a:pPr>
            <a:r>
              <a:rPr lang="en-US" sz="2800" dirty="0"/>
              <a:t>2.reevaluation of total life situation</a:t>
            </a:r>
          </a:p>
          <a:p>
            <a:pPr marL="0" indent="0">
              <a:buNone/>
            </a:pPr>
            <a:r>
              <a:rPr lang="en-US" sz="2800" dirty="0"/>
              <a:t>3.struggles to maintain physical attractiveness</a:t>
            </a:r>
          </a:p>
          <a:p>
            <a:pPr marL="0" indent="0">
              <a:buNone/>
            </a:pPr>
            <a:r>
              <a:rPr lang="en-US" sz="2800" dirty="0"/>
              <a:t>4.blames environment or others for failure to succeed</a:t>
            </a:r>
          </a:p>
          <a:p>
            <a:pPr marL="0" indent="0">
              <a:buNone/>
            </a:pPr>
            <a:r>
              <a:rPr lang="en-US" sz="2800" dirty="0"/>
              <a:t>5.exhibits competitiveness in career plans</a:t>
            </a:r>
          </a:p>
          <a:p>
            <a:pPr marL="0" indent="0">
              <a:buNone/>
            </a:pPr>
            <a:r>
              <a:rPr lang="en-US" sz="2800" dirty="0"/>
              <a:t>6.increased interest in </a:t>
            </a:r>
            <a:r>
              <a:rPr lang="en-US" sz="2800" dirty="0" smtClean="0"/>
              <a:t>sexuality.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451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OBJECTIVES.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By the end of this lesson the learner should be able to:</a:t>
            </a:r>
          </a:p>
          <a:p>
            <a:r>
              <a:rPr lang="en-US" sz="2800" dirty="0" smtClean="0"/>
              <a:t>Identify the roles of a nurse in Gerontology.</a:t>
            </a:r>
          </a:p>
          <a:p>
            <a:r>
              <a:rPr lang="en-US" sz="2800" dirty="0" smtClean="0"/>
              <a:t>State the physical, physiological and psychological changes  in aging.</a:t>
            </a:r>
          </a:p>
          <a:p>
            <a:r>
              <a:rPr lang="en-US" sz="2800" dirty="0" smtClean="0"/>
              <a:t>Assess an elderly patient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690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UNRESOLVED CRISIS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1.Stagnation</a:t>
            </a:r>
          </a:p>
          <a:p>
            <a:pPr marL="0" indent="0">
              <a:buNone/>
            </a:pPr>
            <a:r>
              <a:rPr lang="en-US" sz="2800" dirty="0"/>
              <a:t>2.Boredom</a:t>
            </a:r>
          </a:p>
          <a:p>
            <a:pPr marL="0" indent="0">
              <a:buNone/>
            </a:pPr>
            <a:r>
              <a:rPr lang="en-US" sz="2800" dirty="0"/>
              <a:t>3.Depression</a:t>
            </a:r>
          </a:p>
          <a:p>
            <a:pPr marL="0" indent="0">
              <a:buNone/>
            </a:pPr>
            <a:r>
              <a:rPr lang="en-US" sz="2800" dirty="0"/>
              <a:t>4.Decreased self esteem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OCCURS AT AGE:</a:t>
            </a:r>
          </a:p>
          <a:p>
            <a:r>
              <a:rPr lang="en-US" sz="2800" dirty="0"/>
              <a:t>35-40 among women</a:t>
            </a:r>
          </a:p>
          <a:p>
            <a:r>
              <a:rPr lang="en-US" sz="2800" dirty="0"/>
              <a:t>40-45 among men </a:t>
            </a:r>
          </a:p>
        </p:txBody>
      </p:sp>
    </p:spTree>
    <p:extLst>
      <p:ext uri="{BB962C8B-B14F-4D97-AF65-F5344CB8AC3E}">
        <p14:creationId xmlns:p14="http://schemas.microsoft.com/office/powerpoint/2010/main" val="414559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THE AGED </a:t>
            </a:r>
            <a:endParaRPr lang="en-US" sz="2800" dirty="0"/>
          </a:p>
          <a:p>
            <a:r>
              <a:rPr lang="en-US" sz="2800" dirty="0"/>
              <a:t>Developmental Tasks</a:t>
            </a:r>
          </a:p>
          <a:p>
            <a:r>
              <a:rPr lang="en-US" sz="2800" dirty="0"/>
              <a:t>Ego Integrity</a:t>
            </a:r>
          </a:p>
          <a:p>
            <a:r>
              <a:rPr lang="en-US" sz="2800" dirty="0" smtClean="0"/>
              <a:t>results </a:t>
            </a:r>
            <a:r>
              <a:rPr lang="en-US" sz="2800" dirty="0"/>
              <a:t>when an individual is satisfied with his or her own actions and lifestyle</a:t>
            </a:r>
          </a:p>
          <a:p>
            <a:r>
              <a:rPr lang="en-US" sz="2800" dirty="0" smtClean="0"/>
              <a:t>feels </a:t>
            </a:r>
            <a:r>
              <a:rPr lang="en-US" sz="2800" dirty="0"/>
              <a:t>life is meaningful</a:t>
            </a:r>
          </a:p>
          <a:p>
            <a:r>
              <a:rPr lang="en-US" sz="2800" dirty="0" smtClean="0"/>
              <a:t>remains </a:t>
            </a:r>
            <a:r>
              <a:rPr lang="en-US" sz="2800" dirty="0"/>
              <a:t>optimistic and continues </a:t>
            </a:r>
            <a:r>
              <a:rPr lang="en-US" sz="2800"/>
              <a:t>to </a:t>
            </a:r>
            <a:r>
              <a:rPr lang="en-US" sz="2800" smtClean="0"/>
              <a:t>grow Despair</a:t>
            </a:r>
            <a:endParaRPr lang="en-US" sz="2800" dirty="0"/>
          </a:p>
          <a:p>
            <a:r>
              <a:rPr lang="en-US" sz="2800" dirty="0" smtClean="0"/>
              <a:t>results </a:t>
            </a:r>
            <a:r>
              <a:rPr lang="en-US" sz="2800" dirty="0"/>
              <a:t>from the feeling that he or she has failed and that it’s too late for change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9931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LIFE TRANSITION </a:t>
            </a:r>
            <a:endParaRPr lang="en-US" sz="2800" dirty="0"/>
          </a:p>
          <a:p>
            <a:r>
              <a:rPr lang="en-US" sz="2800" dirty="0" smtClean="0"/>
              <a:t>Grand parenting</a:t>
            </a:r>
            <a:endParaRPr lang="en-US" sz="2800" dirty="0"/>
          </a:p>
          <a:p>
            <a:r>
              <a:rPr lang="en-US" sz="2800" dirty="0" smtClean="0"/>
              <a:t>Widowhood</a:t>
            </a:r>
            <a:endParaRPr lang="en-US" sz="2800" dirty="0"/>
          </a:p>
          <a:p>
            <a:r>
              <a:rPr lang="en-US" sz="2800" dirty="0" smtClean="0"/>
              <a:t>Retirement</a:t>
            </a:r>
            <a:endParaRPr lang="en-US" sz="2800" dirty="0"/>
          </a:p>
          <a:p>
            <a:r>
              <a:rPr lang="en-US" sz="2800" dirty="0" smtClean="0"/>
              <a:t>Awareness </a:t>
            </a:r>
            <a:r>
              <a:rPr lang="en-US" sz="2800" dirty="0"/>
              <a:t>to Mortality</a:t>
            </a:r>
          </a:p>
          <a:p>
            <a:r>
              <a:rPr lang="en-US" sz="2800" dirty="0" smtClean="0"/>
              <a:t>Reduced </a:t>
            </a:r>
            <a:r>
              <a:rPr lang="en-US" sz="2800" dirty="0"/>
              <a:t>Income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33600"/>
            <a:ext cx="4495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711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PSYCHOSOCIAL </a:t>
            </a:r>
            <a:r>
              <a:rPr lang="en-US" sz="2800" b="1" dirty="0"/>
              <a:t>CHANGES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1.Increased dependency</a:t>
            </a:r>
          </a:p>
          <a:p>
            <a:pPr marL="0" indent="0">
              <a:buNone/>
            </a:pPr>
            <a:r>
              <a:rPr lang="en-US" sz="2800" dirty="0"/>
              <a:t>2.Self centered</a:t>
            </a:r>
          </a:p>
          <a:p>
            <a:pPr marL="0" indent="0">
              <a:buNone/>
            </a:pPr>
            <a:r>
              <a:rPr lang="en-US" sz="2800" dirty="0"/>
              <a:t>3.Needs tangible evidence of </a:t>
            </a:r>
            <a:r>
              <a:rPr lang="en-US" sz="2800" dirty="0" smtClean="0"/>
              <a:t>affection touching </a:t>
            </a:r>
            <a:r>
              <a:rPr lang="en-US" sz="2800" dirty="0"/>
              <a:t>and companionship is very important</a:t>
            </a:r>
            <a:r>
              <a:rPr lang="en-US" sz="2800" dirty="0" smtClean="0"/>
              <a:t>!!!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MAJOR FEAR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1.Physical and economic dependency</a:t>
            </a:r>
          </a:p>
          <a:p>
            <a:pPr marL="0" indent="0">
              <a:buNone/>
            </a:pPr>
            <a:r>
              <a:rPr lang="en-US" sz="2800" dirty="0"/>
              <a:t>2.Chronic illness</a:t>
            </a:r>
          </a:p>
          <a:p>
            <a:pPr marL="0" indent="0">
              <a:buNone/>
            </a:pPr>
            <a:r>
              <a:rPr lang="en-US" sz="2800" dirty="0"/>
              <a:t>3.Loneliness</a:t>
            </a:r>
          </a:p>
          <a:p>
            <a:pPr marL="0" indent="0">
              <a:buNone/>
            </a:pPr>
            <a:r>
              <a:rPr lang="en-US" sz="2800" dirty="0"/>
              <a:t>4.Sexuality and </a:t>
            </a:r>
            <a:r>
              <a:rPr lang="en-US" sz="2800" dirty="0" smtClean="0"/>
              <a:t>aging</a:t>
            </a:r>
          </a:p>
          <a:p>
            <a:pPr marL="0" indent="0">
              <a:buNone/>
            </a:pPr>
            <a:r>
              <a:rPr lang="en-US" sz="2800" dirty="0" smtClean="0"/>
              <a:t>5. Sexual being.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5195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ASSESSMENT OF AN ELDERLY PATIENT.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Comprehensive geriatric assessment is a multidimensional, interdisciplinary diagnostic process to determine the medical, psychological, and functional capabilities of a frail elderly person in order to develop a coordinated and integrated plan for treatment and long term follow-up.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8443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Key elements of comprehensive geriatric assessment.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Medical assessment:</a:t>
            </a:r>
          </a:p>
          <a:p>
            <a:r>
              <a:rPr lang="en-US" sz="2800" dirty="0" smtClean="0"/>
              <a:t>Problem list.</a:t>
            </a:r>
          </a:p>
          <a:p>
            <a:r>
              <a:rPr lang="en-US" sz="2800" dirty="0" smtClean="0"/>
              <a:t>Comorbidities.</a:t>
            </a:r>
          </a:p>
          <a:p>
            <a:r>
              <a:rPr lang="en-US" sz="2800" dirty="0" smtClean="0"/>
              <a:t>Medications.</a:t>
            </a:r>
          </a:p>
          <a:p>
            <a:r>
              <a:rPr lang="en-US" sz="2800" dirty="0" smtClean="0"/>
              <a:t>Nutritional assessment.</a:t>
            </a:r>
          </a:p>
          <a:p>
            <a:pPr marL="0" indent="0">
              <a:buNone/>
            </a:pPr>
            <a:r>
              <a:rPr lang="en-US" sz="2800" b="1" dirty="0" smtClean="0"/>
              <a:t>2. Functional assessment:</a:t>
            </a:r>
          </a:p>
          <a:p>
            <a:r>
              <a:rPr lang="en-US" sz="2800" dirty="0" smtClean="0"/>
              <a:t>Basic activities of daily living.</a:t>
            </a:r>
          </a:p>
          <a:p>
            <a:r>
              <a:rPr lang="en-US" sz="2800" dirty="0" smtClean="0"/>
              <a:t>Instrumental activities of daily living.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15201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Gait and balance assessment.</a:t>
            </a:r>
          </a:p>
          <a:p>
            <a:r>
              <a:rPr lang="en-US" sz="2800" dirty="0" smtClean="0"/>
              <a:t>Exercise/activity assessment.</a:t>
            </a:r>
          </a:p>
          <a:p>
            <a:pPr marL="0" indent="0">
              <a:buNone/>
            </a:pPr>
            <a:r>
              <a:rPr lang="en-US" sz="2800" b="1" dirty="0" smtClean="0"/>
              <a:t>3. Psychological assessment:</a:t>
            </a:r>
          </a:p>
          <a:p>
            <a:r>
              <a:rPr lang="en-US" sz="2800" dirty="0" smtClean="0"/>
              <a:t>Cognitive status.</a:t>
            </a:r>
          </a:p>
          <a:p>
            <a:r>
              <a:rPr lang="en-US" sz="2800" dirty="0" smtClean="0"/>
              <a:t>Assessment of mood.</a:t>
            </a:r>
          </a:p>
          <a:p>
            <a:pPr marL="514350" indent="-514350">
              <a:buAutoNum type="arabicPeriod" startAt="4"/>
            </a:pPr>
            <a:r>
              <a:rPr lang="en-US" sz="2800" b="1" dirty="0" smtClean="0"/>
              <a:t>Social assessment.</a:t>
            </a:r>
          </a:p>
          <a:p>
            <a:r>
              <a:rPr lang="en-US" sz="2800" dirty="0" smtClean="0"/>
              <a:t>Informal social support.</a:t>
            </a:r>
          </a:p>
          <a:p>
            <a:pPr marL="514350" indent="-514350">
              <a:buAutoNum type="arabicPeriod" startAt="5"/>
            </a:pPr>
            <a:r>
              <a:rPr lang="en-US" sz="2800" b="1" dirty="0" smtClean="0"/>
              <a:t>Environmental assessment.</a:t>
            </a:r>
            <a:endParaRPr lang="en-US" sz="2800" dirty="0" smtClean="0"/>
          </a:p>
          <a:p>
            <a:r>
              <a:rPr lang="en-US" sz="2800" dirty="0" smtClean="0"/>
              <a:t>Care resource eligibility/financial assessment.</a:t>
            </a:r>
          </a:p>
          <a:p>
            <a:r>
              <a:rPr lang="en-US" sz="2800" dirty="0" smtClean="0"/>
              <a:t>Home safety.</a:t>
            </a:r>
          </a:p>
          <a:p>
            <a:r>
              <a:rPr lang="en-US" sz="2800" dirty="0" smtClean="0"/>
              <a:t>Access to transport facilities.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8273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</a:t>
            </a:r>
            <a:r>
              <a:rPr lang="en-US" sz="3200" b="1" dirty="0" smtClean="0"/>
              <a:t>HYSICAL EXAMINATION OF AN ELDERLY PERSON.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/>
              <a:t>SKIN.</a:t>
            </a:r>
          </a:p>
          <a:p>
            <a:pPr marL="0" indent="0">
              <a:buNone/>
            </a:pPr>
            <a:r>
              <a:rPr lang="en-US" sz="2800" dirty="0" smtClean="0"/>
              <a:t>Examination includes a search for premalignant and malignant lesions , tissue ischemia and pressure ulcers. The following should be considered:</a:t>
            </a:r>
          </a:p>
          <a:p>
            <a:r>
              <a:rPr lang="en-US" sz="2800" dirty="0" smtClean="0"/>
              <a:t>Ecchymoses may occur readily when skin is traumatized, often on the forearm, because the dermis thins with aging.</a:t>
            </a:r>
          </a:p>
          <a:p>
            <a:r>
              <a:rPr lang="en-US" sz="2800" dirty="0" smtClean="0"/>
              <a:t>Uneven tanning may be normal because melanocytes are progressively lost with aging.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9945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Nail plate fractures may occur because with aging, the nail plate thins.</a:t>
            </a:r>
          </a:p>
          <a:p>
            <a:r>
              <a:rPr lang="en-US" sz="2800" dirty="0" smtClean="0"/>
              <a:t>Unexplained bruises may indicate abuse.</a:t>
            </a:r>
          </a:p>
          <a:p>
            <a:pPr marL="514350" indent="-514350">
              <a:buAutoNum type="arabicPeriod" startAt="2"/>
            </a:pPr>
            <a:r>
              <a:rPr lang="en-US" sz="2800" b="1" dirty="0" smtClean="0"/>
              <a:t>FACE.</a:t>
            </a:r>
          </a:p>
          <a:p>
            <a:r>
              <a:rPr lang="en-US" sz="2800" dirty="0" smtClean="0"/>
              <a:t>Normal age-related findings may include:</a:t>
            </a:r>
          </a:p>
          <a:p>
            <a:r>
              <a:rPr lang="en-US" sz="2800" dirty="0" smtClean="0"/>
              <a:t>Eyebrows that drop below the superior orbital rim.</a:t>
            </a:r>
          </a:p>
          <a:p>
            <a:r>
              <a:rPr lang="en-US" sz="2800" dirty="0" smtClean="0"/>
              <a:t>Descent of the chin.</a:t>
            </a:r>
          </a:p>
          <a:p>
            <a:r>
              <a:rPr lang="en-US" sz="2800" dirty="0" smtClean="0"/>
              <a:t>Dry skin.</a:t>
            </a:r>
          </a:p>
          <a:p>
            <a:r>
              <a:rPr lang="en-US" sz="2800" dirty="0" smtClean="0"/>
              <a:t>Thick terminal hairs on the ears, nose ,upper lip and chin.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7118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ASSIGNMENT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Physical examination of the </a:t>
            </a:r>
            <a:r>
              <a:rPr lang="en-US" sz="2800" dirty="0" smtClean="0"/>
              <a:t>elderly.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872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ROLES OF A NURSE IN GERONTOLOGY.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Healer: practices holistic nursing.</a:t>
            </a:r>
          </a:p>
          <a:p>
            <a:r>
              <a:rPr lang="en-US" sz="2800" dirty="0" smtClean="0"/>
              <a:t>Caregiver: meet unique needs.</a:t>
            </a:r>
          </a:p>
          <a:p>
            <a:r>
              <a:rPr lang="en-US" sz="2800" dirty="0" smtClean="0"/>
              <a:t>Educator: share knowledge and skills.</a:t>
            </a:r>
          </a:p>
          <a:p>
            <a:r>
              <a:rPr lang="en-US" sz="2800" dirty="0" smtClean="0"/>
              <a:t>Advocate: speaks up for older people.</a:t>
            </a:r>
          </a:p>
          <a:p>
            <a:r>
              <a:rPr lang="en-US" sz="2800" dirty="0" smtClean="0"/>
              <a:t>Innovator: “thinks outside the box”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668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GENERAL PHYSIOLOGICAL CHANGES.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General appearance.</a:t>
            </a:r>
          </a:p>
          <a:p>
            <a:r>
              <a:rPr lang="en-US" sz="2400" dirty="0" smtClean="0"/>
              <a:t>Gray and thinning hair.</a:t>
            </a:r>
          </a:p>
          <a:p>
            <a:r>
              <a:rPr lang="en-US" sz="2400" dirty="0" smtClean="0"/>
              <a:t>Wrinkled and pigmented skin.</a:t>
            </a:r>
          </a:p>
          <a:p>
            <a:r>
              <a:rPr lang="en-US" sz="2400" dirty="0" smtClean="0"/>
              <a:t>Eyes slightly sunken.</a:t>
            </a:r>
          </a:p>
          <a:p>
            <a:r>
              <a:rPr lang="en-US" sz="2400" dirty="0" smtClean="0"/>
              <a:t>Ears and nose appear larger.</a:t>
            </a:r>
          </a:p>
          <a:p>
            <a:r>
              <a:rPr lang="en-US" sz="2400" dirty="0" smtClean="0"/>
              <a:t>Trunk thicker, thinner arms and legs.</a:t>
            </a:r>
          </a:p>
          <a:p>
            <a:r>
              <a:rPr lang="en-US" sz="2400" dirty="0" smtClean="0"/>
              <a:t>Flexion of spine and legs.</a:t>
            </a:r>
          </a:p>
          <a:p>
            <a:r>
              <a:rPr lang="en-US" sz="2400" dirty="0" smtClean="0"/>
              <a:t>Slight tremors.</a:t>
            </a:r>
          </a:p>
          <a:p>
            <a:r>
              <a:rPr lang="en-US" sz="2400" dirty="0" smtClean="0"/>
              <a:t>Gait slower and less steady.</a:t>
            </a:r>
          </a:p>
          <a:p>
            <a:r>
              <a:rPr lang="en-US" sz="2400" dirty="0" smtClean="0"/>
              <a:t>Slower movements.</a:t>
            </a:r>
          </a:p>
          <a:p>
            <a:r>
              <a:rPr lang="en-US" sz="2400" dirty="0" smtClean="0"/>
              <a:t>Slower recall.</a:t>
            </a:r>
          </a:p>
          <a:p>
            <a:r>
              <a:rPr lang="en-US" sz="2400" dirty="0" smtClean="0"/>
              <a:t>Recent memory impaire</a:t>
            </a:r>
            <a:r>
              <a:rPr lang="en-US" sz="2800" dirty="0" smtClean="0"/>
              <a:t>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58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Cells.</a:t>
            </a:r>
          </a:p>
          <a:p>
            <a:r>
              <a:rPr lang="en-US" sz="2800" dirty="0" smtClean="0"/>
              <a:t>Fewer in number.</a:t>
            </a:r>
          </a:p>
          <a:p>
            <a:r>
              <a:rPr lang="en-US" sz="2800" dirty="0" smtClean="0"/>
              <a:t>Large in size.</a:t>
            </a:r>
          </a:p>
          <a:p>
            <a:r>
              <a:rPr lang="en-US" sz="2800" dirty="0" smtClean="0"/>
              <a:t>Decreased body fluids.</a:t>
            </a:r>
          </a:p>
          <a:p>
            <a:r>
              <a:rPr lang="en-US" sz="2800" dirty="0" smtClean="0"/>
              <a:t>Decreased ICF.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98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Primary changes of aging.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Physiologic changes.</a:t>
            </a:r>
          </a:p>
          <a:p>
            <a:r>
              <a:rPr lang="en-US" sz="2800" b="1" dirty="0" smtClean="0"/>
              <a:t>Integumentary: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Sensitive to pressure and trauma.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Wrinkle and sag: Skin dryness.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Loss of subcutaneous supporting tissues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Decreased sweat.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Dry, flabby, prone to itching.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Thinning and graying hair.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Atrophy of tiny arterioles near epidermis.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Poor temperature regulation.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5780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Cardiovascular.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Mitral and aortic valves thicken.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Decreased cardiac output due to decreased muscular strength.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Loss of elasticity.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Increased blood clotting.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&lt;elasticity of blood vessels.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Atherosclerotic plaques.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&gt;peripheral vascular resistance.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233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Respiratory.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Loss of muscle tone and elasticity.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Decreased cilia activity.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Residual capacity is increased.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Decreased alveoli in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Decreased gas exchange.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Reduced cough reflex.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Reduced chest wall compliance.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902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Musculoskeletal.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Muscle atrophy: decreased muscular strength and function.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Decreased ROM.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Gait is unsteady.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Kyphosis.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Increased brittleness.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Osteoporosis: loss of calcium from bones.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Osteoarthritis: deterioration of cartilage.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Increased fat substitution for muscle.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714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1229</Words>
  <Application>Microsoft Office PowerPoint</Application>
  <PresentationFormat>On-screen Show (4:3)</PresentationFormat>
  <Paragraphs>217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GERIATRIC NURSING .</vt:lpstr>
      <vt:lpstr>OBJECTIVES.</vt:lpstr>
      <vt:lpstr>ROLES OF A NURSE IN GERONTOLOGY.</vt:lpstr>
      <vt:lpstr>GENERAL PHYSIOLOGICAL CHANGES.</vt:lpstr>
      <vt:lpstr>PowerPoint Presentation</vt:lpstr>
      <vt:lpstr>Primary changes of aging.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ASSESSMENT OF AN ELDERLY PATIENT.</vt:lpstr>
      <vt:lpstr>PowerPoint Presentation</vt:lpstr>
      <vt:lpstr>PowerPoint Presentation</vt:lpstr>
      <vt:lpstr>PHYSICAL EXAMINATION OF AN ELDERLY PERSON.</vt:lpstr>
      <vt:lpstr>PowerPoint Presentation</vt:lpstr>
      <vt:lpstr>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GERIATRIC NURSING .</dc:title>
  <dc:creator>Pato</dc:creator>
  <cp:lastModifiedBy>Pato</cp:lastModifiedBy>
  <cp:revision>40</cp:revision>
  <dcterms:created xsi:type="dcterms:W3CDTF">2022-06-16T13:40:19Z</dcterms:created>
  <dcterms:modified xsi:type="dcterms:W3CDTF">2022-06-23T09:05:02Z</dcterms:modified>
</cp:coreProperties>
</file>