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0" r:id="rId6"/>
    <p:sldId id="257" r:id="rId7"/>
    <p:sldId id="258" r:id="rId8"/>
    <p:sldId id="271" r:id="rId9"/>
    <p:sldId id="272" r:id="rId10"/>
    <p:sldId id="273" r:id="rId11"/>
    <p:sldId id="274" r:id="rId12"/>
    <p:sldId id="275" r:id="rId13"/>
    <p:sldId id="276" r:id="rId14"/>
    <p:sldId id="336" r:id="rId15"/>
    <p:sldId id="277" r:id="rId16"/>
    <p:sldId id="278" r:id="rId17"/>
    <p:sldId id="282" r:id="rId18"/>
    <p:sldId id="279" r:id="rId19"/>
    <p:sldId id="283" r:id="rId20"/>
    <p:sldId id="284" r:id="rId21"/>
    <p:sldId id="285" r:id="rId22"/>
    <p:sldId id="286" r:id="rId23"/>
    <p:sldId id="287"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18" r:id="rId41"/>
    <p:sldId id="319" r:id="rId42"/>
    <p:sldId id="326" r:id="rId43"/>
    <p:sldId id="327" r:id="rId44"/>
    <p:sldId id="328" r:id="rId45"/>
    <p:sldId id="329" r:id="rId46"/>
    <p:sldId id="337" r:id="rId47"/>
    <p:sldId id="330" r:id="rId48"/>
    <p:sldId id="331" r:id="rId49"/>
    <p:sldId id="305" r:id="rId50"/>
    <p:sldId id="306" r:id="rId51"/>
    <p:sldId id="307" r:id="rId52"/>
    <p:sldId id="320" r:id="rId53"/>
    <p:sldId id="321" r:id="rId54"/>
    <p:sldId id="322" r:id="rId55"/>
    <p:sldId id="323" r:id="rId56"/>
    <p:sldId id="324" r:id="rId57"/>
    <p:sldId id="325" r:id="rId58"/>
    <p:sldId id="332" r:id="rId59"/>
    <p:sldId id="333" r:id="rId60"/>
    <p:sldId id="334" r:id="rId61"/>
    <p:sldId id="335" r:id="rId62"/>
    <p:sldId id="308" r:id="rId63"/>
    <p:sldId id="310" r:id="rId64"/>
    <p:sldId id="311" r:id="rId65"/>
    <p:sldId id="312" r:id="rId66"/>
    <p:sldId id="313" r:id="rId67"/>
    <p:sldId id="314" r:id="rId68"/>
    <p:sldId id="315" r:id="rId69"/>
    <p:sldId id="316" r:id="rId70"/>
    <p:sldId id="338" r:id="rId71"/>
    <p:sldId id="317" r:id="rId72"/>
    <p:sldId id="259"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364" autoAdjust="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a:t>Event Tittle:....................................</a:t>
            </a:r>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Date:............................</a:t>
            </a:r>
          </a:p>
        </p:txBody>
      </p:sp>
      <p:sp>
        <p:nvSpPr>
          <p:cNvPr id="4" name="Date Placeholder 3"/>
          <p:cNvSpPr>
            <a:spLocks noGrp="1"/>
          </p:cNvSpPr>
          <p:nvPr>
            <p:ph type="dt" sz="half" idx="10"/>
          </p:nvPr>
        </p:nvSpPr>
        <p:spPr/>
        <p:txBody>
          <a:bodyPr/>
          <a:lstStyle/>
          <a:p>
            <a:fld id="{FD1FE991-6CB6-4E4A-9420-19509F1D832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5F12-AADB-4671-8009-C58120B75730}" type="slidenum">
              <a:rPr lang="en-US" smtClean="0"/>
              <a:t>‹#›</a:t>
            </a:fld>
            <a:endParaRPr lang="en-US"/>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2048658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FE991-6CB6-4E4A-9420-19509F1D832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2926822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FE991-6CB6-4E4A-9420-19509F1D832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2240839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FE991-6CB6-4E4A-9420-19509F1D832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3232150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FE991-6CB6-4E4A-9420-19509F1D832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146375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1FE991-6CB6-4E4A-9420-19509F1D832B}"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2598153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1FE991-6CB6-4E4A-9420-19509F1D832B}" type="datetimeFigureOut">
              <a:rPr lang="en-US" smtClean="0"/>
              <a:t>9/20/2021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162614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1FE991-6CB6-4E4A-9420-19509F1D832B}" type="datetimeFigureOut">
              <a:rPr lang="en-US" smtClean="0"/>
              <a:t>9/20/2021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377158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FE991-6CB6-4E4A-9420-19509F1D832B}" type="datetimeFigureOut">
              <a:rPr lang="en-US" smtClean="0"/>
              <a:t>9/20/2021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27590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1FE991-6CB6-4E4A-9420-19509F1D832B}"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188259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1FE991-6CB6-4E4A-9420-19509F1D832B}"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A5F12-AADB-4671-8009-C58120B75730}" type="slidenum">
              <a:rPr lang="en-US" smtClean="0"/>
              <a:t>‹#›</a:t>
            </a:fld>
            <a:endParaRPr lang="en-US"/>
          </a:p>
        </p:txBody>
      </p:sp>
    </p:spTree>
    <p:extLst>
      <p:ext uri="{BB962C8B-B14F-4D97-AF65-F5344CB8AC3E}">
        <p14:creationId xmlns:p14="http://schemas.microsoft.com/office/powerpoint/2010/main" val="384628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FE991-6CB6-4E4A-9420-19509F1D832B}" type="datetimeFigureOut">
              <a:rPr lang="en-US" smtClean="0"/>
              <a:t>9/20/2021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A5F12-AADB-4671-8009-C58120B75730}" type="slidenum">
              <a:rPr lang="en-US" smtClean="0"/>
              <a:t>‹#›</a:t>
            </a:fld>
            <a:endParaRPr lang="en-US"/>
          </a:p>
        </p:txBody>
      </p:sp>
      <p:sp>
        <p:nvSpPr>
          <p:cNvPr id="8" name="Title Placeholder 1"/>
          <p:cNvSpPr txBox="1">
            <a:spLocks/>
          </p:cNvSpPr>
          <p:nvPr/>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Times New Roman" panose="02020603050405020304" pitchFamily="18" charset="0"/>
                <a:cs typeface="Times New Roman" panose="02020603050405020304" pitchFamily="18" charset="0"/>
              </a:rPr>
              <a:t>KENYA MEDICAL TRAINING COLLEGE</a:t>
            </a:r>
          </a:p>
        </p:txBody>
      </p:sp>
      <p:sp>
        <p:nvSpPr>
          <p:cNvPr id="10" name="Title 1"/>
          <p:cNvSpPr txBox="1">
            <a:spLocks/>
          </p:cNvSpPr>
          <p:nvPr/>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a:latin typeface="Times New Roman" panose="02020603050405020304" pitchFamily="18" charset="0"/>
                <a:cs typeface="Times New Roman" panose="02020603050405020304" pitchFamily="18" charset="0"/>
              </a:rPr>
              <a:t>ISO 9001:2015 Certified by</a:t>
            </a:r>
          </a:p>
        </p:txBody>
      </p:sp>
      <p:sp>
        <p:nvSpPr>
          <p:cNvPr id="11" name="Title Placeholder 1"/>
          <p:cNvSpPr txBox="1">
            <a:spLocks/>
          </p:cNvSpPr>
          <p:nvPr/>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a:t>Training for Better Health</a:t>
            </a:r>
            <a:r>
              <a:rPr lang="en-US" sz="1800" i="1" baseline="0" dirty="0"/>
              <a:t> </a:t>
            </a:r>
            <a:endParaRPr lang="en-US" sz="1800" i="1" dirty="0"/>
          </a:p>
        </p:txBody>
      </p:sp>
      <p:pic>
        <p:nvPicPr>
          <p:cNvPr id="12" name="Picture 11"/>
          <p:cNvPicPr>
            <a:picLocks noChangeAspect="1"/>
          </p:cNvPicPr>
          <p:nvPr/>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277669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GIT DISORDERS </a:t>
            </a:r>
            <a:endParaRPr lang="en-US" dirty="0"/>
          </a:p>
        </p:txBody>
      </p:sp>
    </p:spTree>
    <p:extLst>
      <p:ext uri="{BB962C8B-B14F-4D97-AF65-F5344CB8AC3E}">
        <p14:creationId xmlns:p14="http://schemas.microsoft.com/office/powerpoint/2010/main" val="1704559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99326" y="594682"/>
            <a:ext cx="10551018" cy="5936104"/>
          </a:xfrm>
        </p:spPr>
        <p:txBody>
          <a:bodyPr>
            <a:normAutofit/>
          </a:bodyPr>
          <a:lstStyle/>
          <a:p>
            <a:r>
              <a:rPr lang="en-US" b="1" dirty="0" smtClean="0">
                <a:solidFill>
                  <a:srgbClr val="FFFF00"/>
                </a:solidFill>
              </a:rPr>
              <a:t>Dry mouth:</a:t>
            </a:r>
            <a:r>
              <a:rPr lang="en-US" dirty="0" smtClean="0">
                <a:solidFill>
                  <a:srgbClr val="FFFF00"/>
                </a:solidFill>
              </a:rPr>
              <a:t> </a:t>
            </a:r>
            <a:r>
              <a:rPr lang="en-US" dirty="0" smtClean="0"/>
              <a:t>Saliva naturally cleans the mouth. If the mouth is naturally dry or dry due to a specific disease, such as </a:t>
            </a:r>
            <a:r>
              <a:rPr lang="en-US" dirty="0" err="1" smtClean="0"/>
              <a:t>xerostomia</a:t>
            </a:r>
            <a:r>
              <a:rPr lang="en-US" dirty="0" smtClean="0"/>
              <a:t>, odors can build up.</a:t>
            </a:r>
          </a:p>
          <a:p>
            <a:r>
              <a:rPr lang="en-US" b="1" dirty="0" smtClean="0">
                <a:solidFill>
                  <a:srgbClr val="FFFF00"/>
                </a:solidFill>
              </a:rPr>
              <a:t>Dental hygiene:</a:t>
            </a:r>
            <a:r>
              <a:rPr lang="en-US" dirty="0" smtClean="0"/>
              <a:t> particles of food build up and slowly break down, producing an odor. A film of bacteria (plaque) builds up if brushing is not regular. This plaque can irritate the gums and cause inflammation between the teeth and gums called </a:t>
            </a:r>
            <a:r>
              <a:rPr lang="en-US" dirty="0" err="1" smtClean="0"/>
              <a:t>periodontitis</a:t>
            </a:r>
            <a:r>
              <a:rPr lang="en-US" dirty="0" smtClean="0"/>
              <a:t> Dentures that are not cleaned regularly or properly can also harbor bacteria that cause halitosis.</a:t>
            </a:r>
          </a:p>
        </p:txBody>
      </p:sp>
    </p:spTree>
    <p:extLst>
      <p:ext uri="{BB962C8B-B14F-4D97-AF65-F5344CB8AC3E}">
        <p14:creationId xmlns:p14="http://schemas.microsoft.com/office/powerpoint/2010/main" val="532412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99399" y="758418"/>
            <a:ext cx="11166475" cy="5754687"/>
          </a:xfrm>
        </p:spPr>
        <p:txBody>
          <a:bodyPr>
            <a:noAutofit/>
          </a:bodyPr>
          <a:lstStyle/>
          <a:p>
            <a:r>
              <a:rPr lang="en-US" b="1" dirty="0" smtClean="0">
                <a:solidFill>
                  <a:srgbClr val="FFFF00"/>
                </a:solidFill>
              </a:rPr>
              <a:t>Crash diets(</a:t>
            </a:r>
            <a:r>
              <a:rPr lang="en-US" dirty="0" smtClean="0"/>
              <a:t>a very restrictive meal plan that's unsustainable for the long term). Fasting and low-carbohydrate diet. This is due to the breakdown of reserve fats produces called </a:t>
            </a:r>
            <a:r>
              <a:rPr lang="en-US" dirty="0" err="1" smtClean="0"/>
              <a:t>ketones</a:t>
            </a:r>
            <a:r>
              <a:rPr lang="en-US" dirty="0" smtClean="0"/>
              <a:t>. that smell</a:t>
            </a:r>
          </a:p>
          <a:p>
            <a:r>
              <a:rPr lang="en-US" b="1" dirty="0" smtClean="0">
                <a:solidFill>
                  <a:srgbClr val="FFFF00"/>
                </a:solidFill>
              </a:rPr>
              <a:t>Drugs:</a:t>
            </a:r>
            <a:r>
              <a:rPr lang="en-US" dirty="0" smtClean="0">
                <a:solidFill>
                  <a:srgbClr val="FFFF00"/>
                </a:solidFill>
              </a:rPr>
              <a:t>  </a:t>
            </a:r>
            <a:r>
              <a:rPr lang="en-US" dirty="0" smtClean="0"/>
              <a:t>Examples include nitrates used to treat angina, some chemotherapy chemicals, and some tranquilizers, such as </a:t>
            </a:r>
            <a:r>
              <a:rPr lang="en-US" dirty="0" err="1" smtClean="0"/>
              <a:t>phenothiazines</a:t>
            </a:r>
            <a:r>
              <a:rPr lang="en-US" dirty="0" smtClean="0"/>
              <a:t>. Individuals who take vitamin supplements in large doses can also be prone to bad breath.</a:t>
            </a:r>
          </a:p>
        </p:txBody>
      </p:sp>
    </p:spTree>
    <p:extLst>
      <p:ext uri="{BB962C8B-B14F-4D97-AF65-F5344CB8AC3E}">
        <p14:creationId xmlns:p14="http://schemas.microsoft.com/office/powerpoint/2010/main" val="1392018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48640" y="269823"/>
            <a:ext cx="10948816" cy="6086527"/>
          </a:xfrm>
        </p:spPr>
        <p:txBody>
          <a:bodyPr>
            <a:normAutofit/>
          </a:bodyPr>
          <a:lstStyle/>
          <a:p>
            <a:r>
              <a:rPr lang="en-US" b="1" dirty="0" smtClean="0">
                <a:solidFill>
                  <a:srgbClr val="FFFF00"/>
                </a:solidFill>
              </a:rPr>
              <a:t>Mouth, nose, and throat conditions:</a:t>
            </a:r>
            <a:r>
              <a:rPr lang="en-US" dirty="0" smtClean="0">
                <a:solidFill>
                  <a:srgbClr val="FFFF00"/>
                </a:solidFill>
              </a:rPr>
              <a:t> </a:t>
            </a:r>
            <a:r>
              <a:rPr lang="en-US" dirty="0" smtClean="0"/>
              <a:t>Sometimes, small, bacteria-covered stones can form on the tonsils at the back of the throat and produce odor( </a:t>
            </a:r>
            <a:r>
              <a:rPr lang="en-US" dirty="0" err="1" smtClean="0"/>
              <a:t>tonsilolithiasis</a:t>
            </a:r>
            <a:r>
              <a:rPr lang="en-US" dirty="0" smtClean="0"/>
              <a:t>). Also, infections or inflammation in the nose, throat, or sinuses can cause halitosis.</a:t>
            </a:r>
          </a:p>
          <a:p>
            <a:endParaRPr lang="en-US" dirty="0"/>
          </a:p>
        </p:txBody>
      </p:sp>
      <p:pic>
        <p:nvPicPr>
          <p:cNvPr id="4" name="Picture 3" descr="Image result for tonsil pockets"/>
          <p:cNvPicPr/>
          <p:nvPr/>
        </p:nvPicPr>
        <p:blipFill>
          <a:blip r:embed="rId2" cstate="print"/>
          <a:srcRect/>
          <a:stretch>
            <a:fillRect/>
          </a:stretch>
        </p:blipFill>
        <p:spPr bwMode="auto">
          <a:xfrm>
            <a:off x="992779" y="2642822"/>
            <a:ext cx="3898232" cy="3248526"/>
          </a:xfrm>
          <a:prstGeom prst="rect">
            <a:avLst/>
          </a:prstGeom>
          <a:noFill/>
          <a:ln w="9525">
            <a:noFill/>
            <a:miter lim="800000"/>
            <a:headEnd/>
            <a:tailEnd/>
          </a:ln>
        </p:spPr>
      </p:pic>
      <p:pic>
        <p:nvPicPr>
          <p:cNvPr id="5" name="Picture 4" descr="Related image"/>
          <p:cNvPicPr/>
          <p:nvPr/>
        </p:nvPicPr>
        <p:blipFill>
          <a:blip r:embed="rId3" cstate="print"/>
          <a:srcRect/>
          <a:stretch>
            <a:fillRect/>
          </a:stretch>
        </p:blipFill>
        <p:spPr bwMode="auto">
          <a:xfrm>
            <a:off x="5223768" y="2739074"/>
            <a:ext cx="3946358" cy="3152274"/>
          </a:xfrm>
          <a:prstGeom prst="rect">
            <a:avLst/>
          </a:prstGeom>
          <a:noFill/>
          <a:ln w="9525">
            <a:noFill/>
            <a:miter lim="800000"/>
            <a:headEnd/>
            <a:tailEnd/>
          </a:ln>
        </p:spPr>
      </p:pic>
      <p:pic>
        <p:nvPicPr>
          <p:cNvPr id="6" name="Picture 5" descr="Image result for tonsil stones images"/>
          <p:cNvPicPr/>
          <p:nvPr/>
        </p:nvPicPr>
        <p:blipFill>
          <a:blip r:embed="rId4" cstate="print"/>
          <a:srcRect/>
          <a:stretch>
            <a:fillRect/>
          </a:stretch>
        </p:blipFill>
        <p:spPr bwMode="auto">
          <a:xfrm>
            <a:off x="9667944" y="3076142"/>
            <a:ext cx="1839595" cy="2381885"/>
          </a:xfrm>
          <a:prstGeom prst="rect">
            <a:avLst/>
          </a:prstGeom>
          <a:noFill/>
          <a:ln w="9525">
            <a:noFill/>
            <a:miter lim="800000"/>
            <a:headEnd/>
            <a:tailEnd/>
          </a:ln>
        </p:spPr>
      </p:pic>
    </p:spTree>
    <p:extLst>
      <p:ext uri="{BB962C8B-B14F-4D97-AF65-F5344CB8AC3E}">
        <p14:creationId xmlns:p14="http://schemas.microsoft.com/office/powerpoint/2010/main" val="1885928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04826" y="866775"/>
            <a:ext cx="11186432" cy="5489575"/>
          </a:xfrm>
        </p:spPr>
        <p:txBody>
          <a:bodyPr/>
          <a:lstStyle/>
          <a:p>
            <a:r>
              <a:rPr lang="en-US" b="1" dirty="0" smtClean="0">
                <a:solidFill>
                  <a:srgbClr val="FFFF00"/>
                </a:solidFill>
              </a:rPr>
              <a:t>Foreign body:</a:t>
            </a:r>
            <a:r>
              <a:rPr lang="en-US" dirty="0" smtClean="0">
                <a:solidFill>
                  <a:srgbClr val="FFFF00"/>
                </a:solidFill>
              </a:rPr>
              <a:t> </a:t>
            </a:r>
            <a:r>
              <a:rPr lang="en-US" dirty="0" smtClean="0"/>
              <a:t>Bad breath can be caused if they have a foreign body lodged in their nasal cavity, especially in children.</a:t>
            </a:r>
          </a:p>
          <a:p>
            <a:r>
              <a:rPr lang="en-US" b="1" dirty="0" smtClean="0">
                <a:solidFill>
                  <a:srgbClr val="FFFF00"/>
                </a:solidFill>
              </a:rPr>
              <a:t>Diseases:</a:t>
            </a:r>
            <a:r>
              <a:rPr lang="en-US" dirty="0" smtClean="0">
                <a:solidFill>
                  <a:srgbClr val="FFFF00"/>
                </a:solidFill>
              </a:rPr>
              <a:t> </a:t>
            </a:r>
            <a:r>
              <a:rPr lang="en-US" dirty="0" smtClean="0"/>
              <a:t>Some cancers, liver failure, and other metabolic diseases can cause halitosis, due to the specific mixes of chemicals that they produce. </a:t>
            </a:r>
            <a:r>
              <a:rPr lang="en-US" dirty="0" err="1" smtClean="0"/>
              <a:t>Gastroesophageal</a:t>
            </a:r>
            <a:r>
              <a:rPr lang="en-US" dirty="0" smtClean="0"/>
              <a:t> reflux disease (GERD) can cause bad breath due to the regular reflux of stomach acids</a:t>
            </a:r>
          </a:p>
          <a:p>
            <a:endParaRPr lang="en-US" dirty="0"/>
          </a:p>
        </p:txBody>
      </p:sp>
    </p:spTree>
    <p:extLst>
      <p:ext uri="{BB962C8B-B14F-4D97-AF65-F5344CB8AC3E}">
        <p14:creationId xmlns:p14="http://schemas.microsoft.com/office/powerpoint/2010/main" val="1727695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Remedies</a:t>
            </a:r>
            <a:endParaRPr lang="en-US" dirty="0"/>
          </a:p>
        </p:txBody>
      </p:sp>
      <p:sp>
        <p:nvSpPr>
          <p:cNvPr id="3" name="Content Placeholder 2"/>
          <p:cNvSpPr>
            <a:spLocks noGrp="1"/>
          </p:cNvSpPr>
          <p:nvPr>
            <p:ph idx="1"/>
          </p:nvPr>
        </p:nvSpPr>
        <p:spPr/>
        <p:txBody>
          <a:bodyPr/>
          <a:lstStyle/>
          <a:p>
            <a:r>
              <a:rPr lang="en-US" dirty="0" smtClean="0"/>
              <a:t>Suck sugar-free mints</a:t>
            </a:r>
          </a:p>
          <a:p>
            <a:r>
              <a:rPr lang="en-US" dirty="0" smtClean="0"/>
              <a:t>Brush teeth, gums, tongue with fluoride toothpaste</a:t>
            </a:r>
          </a:p>
          <a:p>
            <a:r>
              <a:rPr lang="en-US" dirty="0" smtClean="0"/>
              <a:t>Floss</a:t>
            </a:r>
          </a:p>
          <a:p>
            <a:r>
              <a:rPr lang="en-US" dirty="0" smtClean="0"/>
              <a:t>Rinse with antiseptic (mouthwash) </a:t>
            </a:r>
          </a:p>
          <a:p>
            <a:r>
              <a:rPr lang="en-US" dirty="0" smtClean="0"/>
              <a:t>Clean braces and retainers directly</a:t>
            </a:r>
          </a:p>
          <a:p>
            <a:r>
              <a:rPr lang="en-US" dirty="0" smtClean="0"/>
              <a:t>Periodical tooth cleaning</a:t>
            </a:r>
          </a:p>
          <a:p>
            <a:r>
              <a:rPr lang="en-US" dirty="0" smtClean="0"/>
              <a:t>Use of tongue scraper</a:t>
            </a:r>
          </a:p>
          <a:p>
            <a:endParaRPr lang="en-US" dirty="0" smtClean="0"/>
          </a:p>
        </p:txBody>
      </p:sp>
    </p:spTree>
    <p:extLst>
      <p:ext uri="{BB962C8B-B14F-4D97-AF65-F5344CB8AC3E}">
        <p14:creationId xmlns:p14="http://schemas.microsoft.com/office/powerpoint/2010/main" val="2950756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REMEDY FOR SMALL STONES</a:t>
            </a:r>
            <a:endParaRPr lang="en-US" dirty="0"/>
          </a:p>
        </p:txBody>
      </p:sp>
      <p:sp>
        <p:nvSpPr>
          <p:cNvPr id="3" name="Content Placeholder 2"/>
          <p:cNvSpPr>
            <a:spLocks noGrp="1"/>
          </p:cNvSpPr>
          <p:nvPr>
            <p:ph idx="1"/>
          </p:nvPr>
        </p:nvSpPr>
        <p:spPr>
          <a:xfrm>
            <a:off x="794084" y="1732546"/>
            <a:ext cx="10788316" cy="4623013"/>
          </a:xfrm>
        </p:spPr>
        <p:txBody>
          <a:bodyPr>
            <a:normAutofit/>
          </a:bodyPr>
          <a:lstStyle/>
          <a:p>
            <a:r>
              <a:rPr lang="en-US" b="1" dirty="0" smtClean="0">
                <a:solidFill>
                  <a:srgbClr val="FFFF00"/>
                </a:solidFill>
              </a:rPr>
              <a:t>Cotton swab or finger.</a:t>
            </a:r>
            <a:r>
              <a:rPr lang="en-US" dirty="0" smtClean="0"/>
              <a:t> reach it with a finger or a cotton swab and scrape it off. Do this very carefully as it may cause additional infection if done aggressively or if the stone’s larger. Gargle with salt water immediately after you remove a tonsil stone this way. You shouldn’t do this unless the stone is easy to reach and small.</a:t>
            </a:r>
          </a:p>
          <a:p>
            <a:r>
              <a:rPr lang="en-US" b="1" dirty="0" smtClean="0">
                <a:solidFill>
                  <a:srgbClr val="FFFF00"/>
                </a:solidFill>
              </a:rPr>
              <a:t>Coughing.</a:t>
            </a:r>
            <a:r>
              <a:rPr lang="en-US" dirty="0" smtClean="0"/>
              <a:t> Depending on the size of the stone, coughing could to dislodge a stone in some cases.</a:t>
            </a:r>
          </a:p>
          <a:p>
            <a:endParaRPr lang="en-US" dirty="0"/>
          </a:p>
        </p:txBody>
      </p:sp>
    </p:spTree>
    <p:extLst>
      <p:ext uri="{BB962C8B-B14F-4D97-AF65-F5344CB8AC3E}">
        <p14:creationId xmlns:p14="http://schemas.microsoft.com/office/powerpoint/2010/main" val="2680879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81233" y="812254"/>
            <a:ext cx="10586439" cy="5634037"/>
          </a:xfrm>
        </p:spPr>
        <p:txBody>
          <a:bodyPr>
            <a:normAutofit/>
          </a:bodyPr>
          <a:lstStyle/>
          <a:p>
            <a:r>
              <a:rPr lang="en-US" b="1" dirty="0" smtClean="0">
                <a:solidFill>
                  <a:srgbClr val="FFFF00"/>
                </a:solidFill>
              </a:rPr>
              <a:t>Apple cider vinegar or any vinegar.</a:t>
            </a:r>
            <a:r>
              <a:rPr lang="en-US" dirty="0" smtClean="0"/>
              <a:t> Dilute with water and gargle. Vinegar is supposed to be able to break down the stones because of its acidic content.</a:t>
            </a:r>
          </a:p>
          <a:p>
            <a:r>
              <a:rPr lang="en-US" b="1" dirty="0" smtClean="0">
                <a:solidFill>
                  <a:srgbClr val="FFFF00"/>
                </a:solidFill>
              </a:rPr>
              <a:t>Garlic</a:t>
            </a:r>
            <a:r>
              <a:rPr lang="en-US" b="1" dirty="0" smtClean="0"/>
              <a:t>.</a:t>
            </a:r>
            <a:r>
              <a:rPr lang="en-US" dirty="0" smtClean="0"/>
              <a:t> Studies have shown that garlic has antibacterial, antifungal, and antiviral properties. It may combat bacterial growth and infection.</a:t>
            </a:r>
          </a:p>
          <a:p>
            <a:r>
              <a:rPr lang="en-US" b="1" dirty="0">
                <a:solidFill>
                  <a:srgbClr val="FFFF00"/>
                </a:solidFill>
              </a:rPr>
              <a:t>Salt water.</a:t>
            </a:r>
            <a:r>
              <a:rPr lang="en-US" dirty="0">
                <a:solidFill>
                  <a:srgbClr val="FFFF00"/>
                </a:solidFill>
              </a:rPr>
              <a:t> </a:t>
            </a:r>
            <a:r>
              <a:rPr lang="en-US" dirty="0"/>
              <a:t>One study shows that rinsing with salt water is an effective treatment of oral wounds.</a:t>
            </a:r>
          </a:p>
          <a:p>
            <a:r>
              <a:rPr lang="en-US" b="1" dirty="0">
                <a:solidFill>
                  <a:srgbClr val="FFFF00"/>
                </a:solidFill>
              </a:rPr>
              <a:t>Yogurt.</a:t>
            </a:r>
            <a:r>
              <a:rPr lang="en-US" b="1" dirty="0"/>
              <a:t> </a:t>
            </a:r>
            <a:r>
              <a:rPr lang="en-US" dirty="0"/>
              <a:t>Eating yogurt that contains probiotics may be able to counteract the bacteria causing tonsil stones.</a:t>
            </a:r>
          </a:p>
          <a:p>
            <a:endParaRPr lang="en-US" sz="3600" dirty="0"/>
          </a:p>
          <a:p>
            <a:endParaRPr lang="en-US" sz="3600" dirty="0" smtClean="0"/>
          </a:p>
        </p:txBody>
      </p:sp>
    </p:spTree>
    <p:extLst>
      <p:ext uri="{BB962C8B-B14F-4D97-AF65-F5344CB8AC3E}">
        <p14:creationId xmlns:p14="http://schemas.microsoft.com/office/powerpoint/2010/main" val="2106366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54038" y="625475"/>
            <a:ext cx="10463732" cy="5730875"/>
          </a:xfrm>
        </p:spPr>
        <p:txBody>
          <a:bodyPr>
            <a:normAutofit/>
          </a:bodyPr>
          <a:lstStyle/>
          <a:p>
            <a:r>
              <a:rPr lang="en-US" sz="3600" b="1" dirty="0" smtClean="0">
                <a:solidFill>
                  <a:srgbClr val="FFFF00"/>
                </a:solidFill>
              </a:rPr>
              <a:t>Apples.</a:t>
            </a:r>
            <a:r>
              <a:rPr lang="en-US" sz="3600" dirty="0" smtClean="0"/>
              <a:t> The acidic content of apples may help combat the bacteria in a tonsil stone.</a:t>
            </a:r>
          </a:p>
          <a:p>
            <a:r>
              <a:rPr lang="en-US" sz="3600" b="1" dirty="0" smtClean="0">
                <a:solidFill>
                  <a:srgbClr val="FFFF00"/>
                </a:solidFill>
              </a:rPr>
              <a:t>Carrots.</a:t>
            </a:r>
            <a:r>
              <a:rPr lang="en-US" sz="3600" dirty="0" smtClean="0">
                <a:solidFill>
                  <a:srgbClr val="FFFF00"/>
                </a:solidFill>
              </a:rPr>
              <a:t> </a:t>
            </a:r>
            <a:r>
              <a:rPr lang="en-US" sz="3600" dirty="0" smtClean="0"/>
              <a:t>Chewing carrots helps increase saliva and the production of natural antibacterial processes. This may help reduce or eliminate your tonsil stones.</a:t>
            </a:r>
          </a:p>
          <a:p>
            <a:r>
              <a:rPr lang="en-US" sz="3600" b="1" dirty="0" smtClean="0">
                <a:solidFill>
                  <a:srgbClr val="FFFF00"/>
                </a:solidFill>
              </a:rPr>
              <a:t>Onions.</a:t>
            </a:r>
            <a:r>
              <a:rPr lang="en-US" sz="3600" dirty="0" smtClean="0">
                <a:solidFill>
                  <a:srgbClr val="FFFF00"/>
                </a:solidFill>
              </a:rPr>
              <a:t> </a:t>
            </a:r>
            <a:r>
              <a:rPr lang="en-US" sz="3600" dirty="0" smtClean="0"/>
              <a:t>Onions  are believed to contain strong antibacterial properties. Including them in your diet may help prevent or eliminate tonsil stones.</a:t>
            </a:r>
          </a:p>
          <a:p>
            <a:endParaRPr lang="en-US" sz="3600" dirty="0" smtClean="0"/>
          </a:p>
          <a:p>
            <a:endParaRPr lang="en-US" dirty="0"/>
          </a:p>
        </p:txBody>
      </p:sp>
    </p:spTree>
    <p:extLst>
      <p:ext uri="{BB962C8B-B14F-4D97-AF65-F5344CB8AC3E}">
        <p14:creationId xmlns:p14="http://schemas.microsoft.com/office/powerpoint/2010/main" val="3838640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54038" y="1109272"/>
            <a:ext cx="11003378" cy="5247078"/>
          </a:xfrm>
        </p:spPr>
        <p:txBody>
          <a:bodyPr>
            <a:normAutofit/>
          </a:bodyPr>
          <a:lstStyle/>
          <a:p>
            <a:r>
              <a:rPr lang="en-US" b="1" dirty="0" smtClean="0">
                <a:solidFill>
                  <a:srgbClr val="FFFF00"/>
                </a:solidFill>
              </a:rPr>
              <a:t>Essential oils.</a:t>
            </a:r>
            <a:r>
              <a:rPr lang="en-US" dirty="0" smtClean="0"/>
              <a:t> Some oils have anti-inflammatory or antibacterial properties. Examples are myrrh, thieves oil, and lemongrass. These may reduce or eliminate tonsil stones. Dilute the essential oil in a carrier oil and place one or two drops on a toothbrush before brushing the stones. Be sure to follow the directions for each specific oil. Because of the number of bacteria, it’s recommended that you don’t use this toothbrush afterwards</a:t>
            </a:r>
          </a:p>
        </p:txBody>
      </p:sp>
      <p:pic>
        <p:nvPicPr>
          <p:cNvPr id="5" name="Picture 4" descr="https://upload.wikimedia.org/wikipedia/commons/thumb/5/54/An_old_bottle_of_Tincture_of_Myrrh.jpg/320px-An_old_bottle_of_Tincture_of_Myrrh.jpg"/>
          <p:cNvPicPr/>
          <p:nvPr/>
        </p:nvPicPr>
        <p:blipFill>
          <a:blip r:embed="rId2" cstate="print"/>
          <a:srcRect/>
          <a:stretch>
            <a:fillRect/>
          </a:stretch>
        </p:blipFill>
        <p:spPr bwMode="auto">
          <a:xfrm>
            <a:off x="1155032" y="3922295"/>
            <a:ext cx="2045368" cy="2935705"/>
          </a:xfrm>
          <a:prstGeom prst="rect">
            <a:avLst/>
          </a:prstGeom>
          <a:noFill/>
          <a:ln w="9525">
            <a:noFill/>
            <a:miter lim="800000"/>
            <a:headEnd/>
            <a:tailEnd/>
          </a:ln>
        </p:spPr>
      </p:pic>
      <p:pic>
        <p:nvPicPr>
          <p:cNvPr id="6" name="Picture 5" descr="Image result for witch hazel"/>
          <p:cNvPicPr/>
          <p:nvPr/>
        </p:nvPicPr>
        <p:blipFill>
          <a:blip r:embed="rId3" cstate="print"/>
          <a:srcRect/>
          <a:stretch>
            <a:fillRect/>
          </a:stretch>
        </p:blipFill>
        <p:spPr bwMode="auto">
          <a:xfrm>
            <a:off x="4215177" y="3703622"/>
            <a:ext cx="2743200" cy="2815389"/>
          </a:xfrm>
          <a:prstGeom prst="rect">
            <a:avLst/>
          </a:prstGeom>
          <a:noFill/>
          <a:ln w="9525">
            <a:noFill/>
            <a:miter lim="800000"/>
            <a:headEnd/>
            <a:tailEnd/>
          </a:ln>
        </p:spPr>
      </p:pic>
      <p:pic>
        <p:nvPicPr>
          <p:cNvPr id="7" name="Picture 6" descr="Image result for witch hazel"/>
          <p:cNvPicPr/>
          <p:nvPr/>
        </p:nvPicPr>
        <p:blipFill>
          <a:blip r:embed="rId4" cstate="print"/>
          <a:srcRect/>
          <a:stretch>
            <a:fillRect/>
          </a:stretch>
        </p:blipFill>
        <p:spPr bwMode="auto">
          <a:xfrm>
            <a:off x="8251757" y="4381601"/>
            <a:ext cx="2137410" cy="2137410"/>
          </a:xfrm>
          <a:prstGeom prst="rect">
            <a:avLst/>
          </a:prstGeom>
          <a:noFill/>
          <a:ln w="9525">
            <a:noFill/>
            <a:miter lim="800000"/>
            <a:headEnd/>
            <a:tailEnd/>
          </a:ln>
        </p:spPr>
      </p:pic>
    </p:spTree>
    <p:extLst>
      <p:ext uri="{BB962C8B-B14F-4D97-AF65-F5344CB8AC3E}">
        <p14:creationId xmlns:p14="http://schemas.microsoft.com/office/powerpoint/2010/main" val="1797507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3839"/>
            <a:ext cx="10515600" cy="1082447"/>
          </a:xfrm>
        </p:spPr>
        <p:txBody>
          <a:bodyPr>
            <a:normAutofit fontScale="90000"/>
          </a:bodyPr>
          <a:lstStyle/>
          <a:p>
            <a:r>
              <a:rPr lang="en-US" b="1" dirty="0"/>
              <a:t>2. DENTAL CARIES</a:t>
            </a:r>
            <a:r>
              <a:rPr lang="en-US" b="1" dirty="0">
                <a:solidFill>
                  <a:srgbClr val="FFFF00"/>
                </a:solidFill>
              </a:rPr>
              <a:t/>
            </a:r>
            <a:br>
              <a:rPr lang="en-US" b="1" dirty="0">
                <a:solidFill>
                  <a:srgbClr val="FFFF00"/>
                </a:solidFill>
              </a:rPr>
            </a:br>
            <a:endParaRPr lang="en-US" dirty="0"/>
          </a:p>
        </p:txBody>
      </p:sp>
      <p:sp>
        <p:nvSpPr>
          <p:cNvPr id="3" name="Content Placeholder 2"/>
          <p:cNvSpPr>
            <a:spLocks noGrp="1"/>
          </p:cNvSpPr>
          <p:nvPr>
            <p:ph idx="1"/>
          </p:nvPr>
        </p:nvSpPr>
        <p:spPr>
          <a:xfrm>
            <a:off x="838200" y="1201783"/>
            <a:ext cx="10515600" cy="4975180"/>
          </a:xfrm>
        </p:spPr>
        <p:txBody>
          <a:bodyPr>
            <a:noAutofit/>
          </a:bodyPr>
          <a:lstStyle/>
          <a:p>
            <a:pPr>
              <a:buNone/>
            </a:pPr>
            <a:r>
              <a:rPr lang="en-US" dirty="0" smtClean="0"/>
              <a:t>It is a local process manifesting with demineralization and progressive destruction of dental tissues with the formation of defect (cavity).</a:t>
            </a:r>
          </a:p>
          <a:p>
            <a:pPr>
              <a:buNone/>
            </a:pPr>
            <a:r>
              <a:rPr lang="en-US" dirty="0" smtClean="0">
                <a:solidFill>
                  <a:schemeClr val="tx1"/>
                </a:solidFill>
              </a:rPr>
              <a:t>Affect enamel, dentin and pulp</a:t>
            </a:r>
          </a:p>
        </p:txBody>
      </p:sp>
      <p:pic>
        <p:nvPicPr>
          <p:cNvPr id="5" name="Picture 4" descr="Image result for DENTAL CARIES"/>
          <p:cNvPicPr/>
          <p:nvPr/>
        </p:nvPicPr>
        <p:blipFill>
          <a:blip r:embed="rId2" cstate="print"/>
          <a:srcRect/>
          <a:stretch>
            <a:fillRect/>
          </a:stretch>
        </p:blipFill>
        <p:spPr bwMode="auto">
          <a:xfrm>
            <a:off x="433139" y="2669636"/>
            <a:ext cx="3977641" cy="3840480"/>
          </a:xfrm>
          <a:prstGeom prst="rect">
            <a:avLst/>
          </a:prstGeom>
          <a:noFill/>
          <a:ln w="9525">
            <a:noFill/>
            <a:miter lim="800000"/>
            <a:headEnd/>
            <a:tailEnd/>
          </a:ln>
        </p:spPr>
      </p:pic>
      <p:sp>
        <p:nvSpPr>
          <p:cNvPr id="6" name="Rounded Rectangle 5"/>
          <p:cNvSpPr/>
          <p:nvPr/>
        </p:nvSpPr>
        <p:spPr>
          <a:xfrm>
            <a:off x="433139" y="2839453"/>
            <a:ext cx="962526" cy="770022"/>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decay</a:t>
            </a:r>
            <a:endParaRPr lang="en-US" b="1" dirty="0">
              <a:solidFill>
                <a:schemeClr val="bg1"/>
              </a:solidFill>
            </a:endParaRPr>
          </a:p>
        </p:txBody>
      </p:sp>
      <p:sp>
        <p:nvSpPr>
          <p:cNvPr id="7" name="Rectangle 6"/>
          <p:cNvSpPr/>
          <p:nvPr/>
        </p:nvSpPr>
        <p:spPr>
          <a:xfrm>
            <a:off x="3128212" y="2791327"/>
            <a:ext cx="1082843" cy="57751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enamel</a:t>
            </a:r>
            <a:endParaRPr lang="en-US" b="1" dirty="0">
              <a:solidFill>
                <a:schemeClr val="bg1"/>
              </a:solidFill>
            </a:endParaRPr>
          </a:p>
        </p:txBody>
      </p:sp>
      <p:sp>
        <p:nvSpPr>
          <p:cNvPr id="8" name="Rectangle 7"/>
          <p:cNvSpPr/>
          <p:nvPr/>
        </p:nvSpPr>
        <p:spPr>
          <a:xfrm>
            <a:off x="3320717" y="3465097"/>
            <a:ext cx="962526" cy="33688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dentin</a:t>
            </a:r>
            <a:endParaRPr lang="en-US" b="1" dirty="0">
              <a:solidFill>
                <a:schemeClr val="bg1"/>
              </a:solidFill>
            </a:endParaRPr>
          </a:p>
        </p:txBody>
      </p:sp>
      <p:sp>
        <p:nvSpPr>
          <p:cNvPr id="9" name="Rectangle 8"/>
          <p:cNvSpPr/>
          <p:nvPr/>
        </p:nvSpPr>
        <p:spPr>
          <a:xfrm>
            <a:off x="3320716" y="3994485"/>
            <a:ext cx="914400" cy="4331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pulp</a:t>
            </a:r>
            <a:endParaRPr lang="en-US" b="1" dirty="0">
              <a:solidFill>
                <a:schemeClr val="bg1"/>
              </a:solidFill>
            </a:endParaRPr>
          </a:p>
        </p:txBody>
      </p:sp>
    </p:spTree>
    <p:extLst>
      <p:ext uri="{BB962C8B-B14F-4D97-AF65-F5344CB8AC3E}">
        <p14:creationId xmlns:p14="http://schemas.microsoft.com/office/powerpoint/2010/main" val="4155217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u="sng" dirty="0" smtClean="0">
                <a:latin typeface="Cambria" pitchFamily="18" charset="0"/>
              </a:rPr>
              <a:t>Objectives</a:t>
            </a:r>
            <a:r>
              <a:rPr lang="en-US" sz="3200" u="sng" dirty="0" smtClean="0">
                <a:latin typeface="Cambria" pitchFamily="18" charset="0"/>
              </a:rPr>
              <a:t> </a:t>
            </a:r>
            <a:endParaRPr lang="en-US" sz="3200" u="sng" dirty="0">
              <a:latin typeface="Cambria" pitchFamily="18" charset="0"/>
            </a:endParaRPr>
          </a:p>
        </p:txBody>
      </p:sp>
      <p:sp>
        <p:nvSpPr>
          <p:cNvPr id="3" name="Content Placeholder 2"/>
          <p:cNvSpPr>
            <a:spLocks noGrp="1"/>
          </p:cNvSpPr>
          <p:nvPr>
            <p:ph idx="1"/>
          </p:nvPr>
        </p:nvSpPr>
        <p:spPr>
          <a:xfrm>
            <a:off x="1005840" y="1427310"/>
            <a:ext cx="10711543" cy="4359536"/>
          </a:xfrm>
        </p:spPr>
        <p:txBody>
          <a:bodyPr>
            <a:noAutofit/>
          </a:bodyPr>
          <a:lstStyle/>
          <a:p>
            <a:pPr marL="0" indent="0">
              <a:buNone/>
            </a:pPr>
            <a:r>
              <a:rPr lang="en-US" sz="4000" dirty="0" smtClean="0">
                <a:solidFill>
                  <a:schemeClr val="tx1"/>
                </a:solidFill>
                <a:latin typeface="Cambria" pitchFamily="18" charset="0"/>
              </a:rPr>
              <a:t>At the end of the </a:t>
            </a:r>
            <a:r>
              <a:rPr lang="en-US" sz="4000" dirty="0" smtClean="0">
                <a:latin typeface="Cambria" pitchFamily="18" charset="0"/>
              </a:rPr>
              <a:t>module</a:t>
            </a:r>
            <a:r>
              <a:rPr lang="en-US" sz="4000" dirty="0" smtClean="0">
                <a:solidFill>
                  <a:schemeClr val="tx1"/>
                </a:solidFill>
                <a:latin typeface="Cambria" pitchFamily="18" charset="0"/>
              </a:rPr>
              <a:t> the student will be able to:-</a:t>
            </a:r>
          </a:p>
          <a:p>
            <a:pPr marL="0" indent="0">
              <a:buNone/>
            </a:pPr>
            <a:r>
              <a:rPr lang="en-US" sz="4000" dirty="0" smtClean="0">
                <a:solidFill>
                  <a:schemeClr val="tx1"/>
                </a:solidFill>
                <a:latin typeface="Cambria" pitchFamily="18" charset="0"/>
              </a:rPr>
              <a:t>1.Define terminologies used in GIT conditions</a:t>
            </a:r>
          </a:p>
          <a:p>
            <a:pPr marL="0" indent="0">
              <a:buNone/>
            </a:pPr>
            <a:r>
              <a:rPr lang="en-US" sz="4000" dirty="0" smtClean="0">
                <a:solidFill>
                  <a:schemeClr val="tx1"/>
                </a:solidFill>
                <a:latin typeface="Cambria" pitchFamily="18" charset="0"/>
              </a:rPr>
              <a:t>2.Recognize individuals with GIT conditions</a:t>
            </a:r>
          </a:p>
          <a:p>
            <a:pPr marL="0" indent="0">
              <a:buNone/>
            </a:pPr>
            <a:r>
              <a:rPr lang="en-US" sz="4000" dirty="0" smtClean="0">
                <a:solidFill>
                  <a:schemeClr val="tx1"/>
                </a:solidFill>
                <a:latin typeface="Cambria" pitchFamily="18" charset="0"/>
              </a:rPr>
              <a:t>3.Describe common GIT diseases</a:t>
            </a:r>
          </a:p>
          <a:p>
            <a:pPr marL="0" indent="0">
              <a:buNone/>
            </a:pPr>
            <a:r>
              <a:rPr lang="en-US" sz="4000" dirty="0" smtClean="0">
                <a:solidFill>
                  <a:schemeClr val="tx1"/>
                </a:solidFill>
                <a:latin typeface="Cambria" pitchFamily="18" charset="0"/>
              </a:rPr>
              <a:t>4.Demonstrate ability to care for individuals with GIT conditions</a:t>
            </a:r>
          </a:p>
          <a:p>
            <a:pPr marL="0" indent="0">
              <a:buNone/>
            </a:pPr>
            <a:endParaRPr lang="en-US" sz="4000" dirty="0">
              <a:solidFill>
                <a:schemeClr val="tx1"/>
              </a:solidFill>
              <a:latin typeface="Cambria" pitchFamily="18" charset="0"/>
            </a:endParaRPr>
          </a:p>
        </p:txBody>
      </p:sp>
    </p:spTree>
    <p:extLst>
      <p:ext uri="{BB962C8B-B14F-4D97-AF65-F5344CB8AC3E}">
        <p14:creationId xmlns:p14="http://schemas.microsoft.com/office/powerpoint/2010/main" val="9957442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a:t>
            </a:r>
            <a:r>
              <a:rPr lang="en-US" dirty="0" smtClean="0"/>
              <a:t>ypes</a:t>
            </a:r>
            <a:endParaRPr lang="en-US" dirty="0"/>
          </a:p>
        </p:txBody>
      </p:sp>
      <p:sp>
        <p:nvSpPr>
          <p:cNvPr id="5" name="Content Placeholder 4"/>
          <p:cNvSpPr>
            <a:spLocks noGrp="1"/>
          </p:cNvSpPr>
          <p:nvPr>
            <p:ph idx="1"/>
          </p:nvPr>
        </p:nvSpPr>
        <p:spPr>
          <a:xfrm>
            <a:off x="480060" y="1485900"/>
            <a:ext cx="11102340" cy="4968908"/>
          </a:xfrm>
        </p:spPr>
        <p:txBody>
          <a:bodyPr>
            <a:normAutofit/>
          </a:bodyPr>
          <a:lstStyle/>
          <a:p>
            <a:r>
              <a:rPr lang="en-US" b="1" dirty="0"/>
              <a:t>Carious: </a:t>
            </a:r>
            <a:r>
              <a:rPr lang="en-US" dirty="0"/>
              <a:t>Have caries(cavities), etiology: bacterial action</a:t>
            </a:r>
          </a:p>
          <a:p>
            <a:r>
              <a:rPr lang="en-US" b="1" dirty="0"/>
              <a:t>Non carious: </a:t>
            </a:r>
            <a:r>
              <a:rPr lang="en-US" dirty="0"/>
              <a:t>No caries(no cavities), no bacteria action, just lesions: etiology: erosion, abrasion</a:t>
            </a:r>
            <a:r>
              <a:rPr lang="en-US" dirty="0" smtClean="0"/>
              <a:t>, fluorosis</a:t>
            </a:r>
            <a:endParaRPr lang="en-US" dirty="0"/>
          </a:p>
          <a:p>
            <a:endParaRPr lang="en-US" dirty="0"/>
          </a:p>
        </p:txBody>
      </p:sp>
    </p:spTree>
    <p:extLst>
      <p:ext uri="{BB962C8B-B14F-4D97-AF65-F5344CB8AC3E}">
        <p14:creationId xmlns:p14="http://schemas.microsoft.com/office/powerpoint/2010/main" val="373824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082" y="498441"/>
            <a:ext cx="10850421" cy="5657137"/>
          </a:xfrm>
        </p:spPr>
        <p:txBody>
          <a:bodyPr>
            <a:noAutofit/>
          </a:bodyPr>
          <a:lstStyle/>
          <a:p>
            <a:pPr>
              <a:buNone/>
            </a:pPr>
            <a:r>
              <a:rPr lang="en-US" sz="4000" b="1" dirty="0" smtClean="0">
                <a:latin typeface="Cambria" panose="02040503050406030204" pitchFamily="18" charset="0"/>
              </a:rPr>
              <a:t>Carious lesions: </a:t>
            </a:r>
            <a:r>
              <a:rPr lang="en-US" sz="4000" b="1" dirty="0" err="1" smtClean="0">
                <a:latin typeface="Cambria" panose="02040503050406030204" pitchFamily="18" charset="0"/>
              </a:rPr>
              <a:t>pathophysiology</a:t>
            </a:r>
            <a:endParaRPr lang="en-US" sz="4000" b="1" dirty="0" smtClean="0">
              <a:latin typeface="Cambria" panose="02040503050406030204" pitchFamily="18" charset="0"/>
            </a:endParaRPr>
          </a:p>
          <a:p>
            <a:r>
              <a:rPr lang="en-US" dirty="0" smtClean="0"/>
              <a:t>Tooth surfaces are normally colonized by many microorganisms. </a:t>
            </a:r>
          </a:p>
          <a:p>
            <a:r>
              <a:rPr lang="en-US" dirty="0" smtClean="0"/>
              <a:t>Unless the surface is cleaned thoroughly and frequently, bacterial colonies of majorly </a:t>
            </a:r>
            <a:r>
              <a:rPr lang="en-US" i="1" dirty="0" smtClean="0"/>
              <a:t>streptococcus </a:t>
            </a:r>
            <a:r>
              <a:rPr lang="en-US" i="1" dirty="0" err="1" smtClean="0"/>
              <a:t>mutans</a:t>
            </a:r>
            <a:r>
              <a:rPr lang="en-US" i="1" dirty="0" smtClean="0"/>
              <a:t> </a:t>
            </a:r>
            <a:r>
              <a:rPr lang="en-US" dirty="0" smtClean="0"/>
              <a:t>form a soft mass known as dental plaque on the teeth surface or in a fissure (a break in the tooth’s enamel) or in an area that is hard to clean. </a:t>
            </a:r>
            <a:endParaRPr lang="en-US" dirty="0" smtClean="0">
              <a:solidFill>
                <a:schemeClr val="tx1"/>
              </a:solidFill>
            </a:endParaRPr>
          </a:p>
          <a:p>
            <a:endParaRPr lang="en-US" sz="4000" dirty="0">
              <a:solidFill>
                <a:schemeClr val="tx1"/>
              </a:solidFill>
              <a:latin typeface="Cambria" panose="02040503050406030204" pitchFamily="18" charset="0"/>
            </a:endParaRPr>
          </a:p>
          <a:p>
            <a:endParaRPr lang="en-US" sz="3200" dirty="0">
              <a:solidFill>
                <a:schemeClr val="tx1"/>
              </a:solidFill>
              <a:latin typeface="Cambria" panose="02040503050406030204" pitchFamily="18" charset="0"/>
            </a:endParaRPr>
          </a:p>
        </p:txBody>
      </p:sp>
    </p:spTree>
    <p:extLst>
      <p:ext uri="{BB962C8B-B14F-4D97-AF65-F5344CB8AC3E}">
        <p14:creationId xmlns:p14="http://schemas.microsoft.com/office/powerpoint/2010/main" val="3769845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00113" y="892175"/>
            <a:ext cx="11291887" cy="5562600"/>
          </a:xfrm>
        </p:spPr>
        <p:txBody>
          <a:bodyPr>
            <a:noAutofit/>
          </a:bodyPr>
          <a:lstStyle/>
          <a:p>
            <a:r>
              <a:rPr lang="en-US" dirty="0" smtClean="0"/>
              <a:t>Food residues accumulate and bacterial action produces acid that erodes the enamel. If no action is taken, the enamel is penetrated through into the dentin.</a:t>
            </a:r>
          </a:p>
          <a:p>
            <a:r>
              <a:rPr lang="en-US" dirty="0" smtClean="0"/>
              <a:t>In the dentin, decay progresses more rapidly because the dentin is softer than the enamel and in time reaches the pulp. When the blood, lymph vessels, and nerves are exposed, they become infected and an abscess may form, either within the tooth or at the tip of the root.</a:t>
            </a:r>
            <a:endParaRPr lang="en-US" dirty="0"/>
          </a:p>
        </p:txBody>
      </p:sp>
    </p:spTree>
    <p:extLst>
      <p:ext uri="{BB962C8B-B14F-4D97-AF65-F5344CB8AC3E}">
        <p14:creationId xmlns:p14="http://schemas.microsoft.com/office/powerpoint/2010/main" val="2618804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Factors enhancing bacterial action</a:t>
            </a:r>
            <a:endParaRPr lang="en-US" dirty="0"/>
          </a:p>
        </p:txBody>
      </p:sp>
      <p:sp>
        <p:nvSpPr>
          <p:cNvPr id="3" name="Content Placeholder 2"/>
          <p:cNvSpPr>
            <a:spLocks noGrp="1"/>
          </p:cNvSpPr>
          <p:nvPr>
            <p:ph idx="1"/>
          </p:nvPr>
        </p:nvSpPr>
        <p:spPr>
          <a:xfrm>
            <a:off x="838200" y="1690688"/>
            <a:ext cx="10515600" cy="4486275"/>
          </a:xfrm>
        </p:spPr>
        <p:txBody>
          <a:bodyPr>
            <a:normAutofit lnSpcReduction="10000"/>
          </a:bodyPr>
          <a:lstStyle/>
          <a:p>
            <a:r>
              <a:rPr lang="en-US" b="1" dirty="0" err="1" smtClean="0"/>
              <a:t>Xerostomia</a:t>
            </a:r>
            <a:r>
              <a:rPr lang="en-US" dirty="0" smtClean="0">
                <a:solidFill>
                  <a:schemeClr val="accent2">
                    <a:lumMod val="40000"/>
                    <a:lumOff val="60000"/>
                  </a:schemeClr>
                </a:solidFill>
              </a:rPr>
              <a:t> </a:t>
            </a:r>
            <a:r>
              <a:rPr lang="en-US" dirty="0" smtClean="0"/>
              <a:t>(chronic dryness of the mouth from lack of saliva)</a:t>
            </a:r>
          </a:p>
          <a:p>
            <a:r>
              <a:rPr lang="en-US" dirty="0" smtClean="0"/>
              <a:t>Normally, saliva neutralizes </a:t>
            </a:r>
            <a:r>
              <a:rPr lang="en-US" dirty="0" err="1" smtClean="0"/>
              <a:t>microbially</a:t>
            </a:r>
            <a:r>
              <a:rPr lang="en-US" dirty="0" smtClean="0"/>
              <a:t> produced acids in the mouth. </a:t>
            </a:r>
          </a:p>
          <a:p>
            <a:r>
              <a:rPr lang="en-US" dirty="0" smtClean="0"/>
              <a:t>It contains bacteriostatic factors </a:t>
            </a:r>
          </a:p>
          <a:p>
            <a:r>
              <a:rPr lang="en-US" b="1" dirty="0"/>
              <a:t>High-carbohydrate</a:t>
            </a:r>
            <a:r>
              <a:rPr lang="en-US" dirty="0">
                <a:solidFill>
                  <a:schemeClr val="accent2">
                    <a:lumMod val="40000"/>
                    <a:lumOff val="60000"/>
                  </a:schemeClr>
                </a:solidFill>
              </a:rPr>
              <a:t> </a:t>
            </a:r>
            <a:r>
              <a:rPr lang="en-US" dirty="0"/>
              <a:t>diet-more acids while roughage in raw and unrefined foods cleanses the teeth and necessitates more mastication, which further contributes to cleansing of the teeth. </a:t>
            </a:r>
          </a:p>
          <a:p>
            <a:r>
              <a:rPr lang="en-US" b="1" dirty="0"/>
              <a:t>Soft and refined foods </a:t>
            </a:r>
            <a:r>
              <a:rPr lang="en-US" dirty="0"/>
              <a:t>tend to stick to the teeth and also require less chewing.</a:t>
            </a:r>
          </a:p>
          <a:p>
            <a:r>
              <a:rPr lang="en-US" b="1" dirty="0"/>
              <a:t>Others:– </a:t>
            </a:r>
            <a:r>
              <a:rPr lang="en-US" dirty="0"/>
              <a:t>general state of the organism, – genetic predisposition, – age, – </a:t>
            </a:r>
          </a:p>
          <a:p>
            <a:endParaRPr lang="en-US" sz="4000" dirty="0"/>
          </a:p>
          <a:p>
            <a:endParaRPr lang="en-US" dirty="0" smtClean="0"/>
          </a:p>
          <a:p>
            <a:endParaRPr lang="en-US" sz="4400" dirty="0"/>
          </a:p>
        </p:txBody>
      </p:sp>
    </p:spTree>
    <p:extLst>
      <p:ext uri="{BB962C8B-B14F-4D97-AF65-F5344CB8AC3E}">
        <p14:creationId xmlns:p14="http://schemas.microsoft.com/office/powerpoint/2010/main" val="39883029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Image result for DENTAL CARIES"/>
          <p:cNvPicPr>
            <a:picLocks noGrp="1"/>
          </p:cNvPicPr>
          <p:nvPr>
            <p:ph sz="half" idx="4294967295"/>
          </p:nvPr>
        </p:nvPicPr>
        <p:blipFill>
          <a:blip r:embed="rId2" cstate="print"/>
          <a:srcRect/>
          <a:stretch>
            <a:fillRect/>
          </a:stretch>
        </p:blipFill>
        <p:spPr bwMode="auto">
          <a:xfrm>
            <a:off x="0" y="2332038"/>
            <a:ext cx="3586163" cy="2627312"/>
          </a:xfrm>
          <a:prstGeom prst="rect">
            <a:avLst/>
          </a:prstGeom>
          <a:noFill/>
          <a:ln w="9525">
            <a:noFill/>
            <a:miter lim="800000"/>
            <a:headEnd/>
            <a:tailEnd/>
          </a:ln>
        </p:spPr>
      </p:pic>
      <p:pic>
        <p:nvPicPr>
          <p:cNvPr id="7" name="Content Placeholder 6" descr="Image result for DENTAL CARIES"/>
          <p:cNvPicPr>
            <a:picLocks noGrp="1"/>
          </p:cNvPicPr>
          <p:nvPr>
            <p:ph sz="quarter" idx="4294967295"/>
          </p:nvPr>
        </p:nvPicPr>
        <p:blipFill>
          <a:blip r:embed="rId3" cstate="print"/>
          <a:srcRect/>
          <a:stretch>
            <a:fillRect/>
          </a:stretch>
        </p:blipFill>
        <p:spPr bwMode="auto">
          <a:xfrm>
            <a:off x="8482299" y="2107654"/>
            <a:ext cx="3140075" cy="2705100"/>
          </a:xfrm>
          <a:prstGeom prst="rect">
            <a:avLst/>
          </a:prstGeom>
          <a:noFill/>
          <a:ln w="9525">
            <a:noFill/>
            <a:miter lim="800000"/>
            <a:headEnd/>
            <a:tailEnd/>
          </a:ln>
        </p:spPr>
      </p:pic>
      <p:pic>
        <p:nvPicPr>
          <p:cNvPr id="9" name="Content Placeholder 8" descr="Image result for DENTAL CARIES"/>
          <p:cNvPicPr>
            <a:picLocks noGrp="1"/>
          </p:cNvPicPr>
          <p:nvPr>
            <p:ph sz="quarter" idx="4294967295"/>
          </p:nvPr>
        </p:nvPicPr>
        <p:blipFill>
          <a:blip r:embed="rId4" cstate="print"/>
          <a:srcRect/>
          <a:stretch>
            <a:fillRect/>
          </a:stretch>
        </p:blipFill>
        <p:spPr bwMode="auto">
          <a:xfrm>
            <a:off x="4503191" y="2226716"/>
            <a:ext cx="3206750" cy="2586038"/>
          </a:xfrm>
          <a:prstGeom prst="rect">
            <a:avLst/>
          </a:prstGeom>
          <a:noFill/>
          <a:ln w="9525">
            <a:noFill/>
            <a:miter lim="800000"/>
            <a:headEnd/>
            <a:tailEnd/>
          </a:ln>
        </p:spPr>
      </p:pic>
    </p:spTree>
    <p:extLst>
      <p:ext uri="{BB962C8B-B14F-4D97-AF65-F5344CB8AC3E}">
        <p14:creationId xmlns:p14="http://schemas.microsoft.com/office/powerpoint/2010/main" val="6230317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carious lesions etiology</a:t>
            </a:r>
            <a:endParaRPr lang="en-US" dirty="0"/>
          </a:p>
        </p:txBody>
      </p:sp>
      <p:sp>
        <p:nvSpPr>
          <p:cNvPr id="3" name="Content Placeholder 2"/>
          <p:cNvSpPr>
            <a:spLocks noGrp="1"/>
          </p:cNvSpPr>
          <p:nvPr>
            <p:ph idx="1"/>
          </p:nvPr>
        </p:nvSpPr>
        <p:spPr/>
        <p:txBody>
          <a:bodyPr>
            <a:normAutofit/>
          </a:bodyPr>
          <a:lstStyle/>
          <a:p>
            <a:r>
              <a:rPr lang="en-US" sz="4400" dirty="0" smtClean="0"/>
              <a:t>Erosion</a:t>
            </a:r>
          </a:p>
          <a:p>
            <a:r>
              <a:rPr lang="en-US" sz="4400" dirty="0" smtClean="0"/>
              <a:t>Mechanical abrasion </a:t>
            </a:r>
          </a:p>
          <a:p>
            <a:r>
              <a:rPr lang="en-US" sz="4400" dirty="0" smtClean="0"/>
              <a:t>Fluoride (excess)</a:t>
            </a:r>
          </a:p>
          <a:p>
            <a:r>
              <a:rPr lang="en-US" sz="4400" dirty="0" smtClean="0"/>
              <a:t>Fluoride(deficient)</a:t>
            </a:r>
          </a:p>
          <a:p>
            <a:endParaRPr lang="en-US" sz="4400" dirty="0"/>
          </a:p>
        </p:txBody>
      </p:sp>
    </p:spTree>
    <p:extLst>
      <p:ext uri="{BB962C8B-B14F-4D97-AF65-F5344CB8AC3E}">
        <p14:creationId xmlns:p14="http://schemas.microsoft.com/office/powerpoint/2010/main" val="2780525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carious lesions</a:t>
            </a:r>
            <a:endParaRPr lang="en-US" dirty="0"/>
          </a:p>
        </p:txBody>
      </p:sp>
      <p:sp>
        <p:nvSpPr>
          <p:cNvPr id="3" name="Content Placeholder 2"/>
          <p:cNvSpPr>
            <a:spLocks noGrp="1"/>
          </p:cNvSpPr>
          <p:nvPr>
            <p:ph idx="1"/>
          </p:nvPr>
        </p:nvSpPr>
        <p:spPr/>
        <p:txBody>
          <a:bodyPr>
            <a:normAutofit/>
          </a:bodyPr>
          <a:lstStyle/>
          <a:p>
            <a:r>
              <a:rPr lang="en-US" sz="3600" dirty="0" smtClean="0"/>
              <a:t>Erosion – irreversible loss of tooth structure due to chemical dissolution by acids </a:t>
            </a:r>
            <a:r>
              <a:rPr lang="en-US" sz="3600" b="1" dirty="0" smtClean="0">
                <a:solidFill>
                  <a:schemeClr val="accent2">
                    <a:lumMod val="40000"/>
                    <a:lumOff val="60000"/>
                  </a:schemeClr>
                </a:solidFill>
              </a:rPr>
              <a:t>not of bacterial origin.</a:t>
            </a:r>
          </a:p>
          <a:p>
            <a:r>
              <a:rPr lang="en-US" sz="3600" dirty="0" smtClean="0"/>
              <a:t>Acids of 5.0 -5.7pH from food greatly responsible</a:t>
            </a:r>
          </a:p>
          <a:p>
            <a:r>
              <a:rPr lang="en-US" sz="3600" dirty="0" smtClean="0"/>
              <a:t>Gastric acid(regurgitation)</a:t>
            </a:r>
          </a:p>
          <a:p>
            <a:r>
              <a:rPr lang="en-US" sz="3600" dirty="0" smtClean="0"/>
              <a:t>Work in production of inorganic acids </a:t>
            </a:r>
            <a:r>
              <a:rPr lang="en-US" sz="3600" dirty="0" err="1" smtClean="0"/>
              <a:t>e.g</a:t>
            </a:r>
            <a:r>
              <a:rPr lang="en-US" sz="3600" dirty="0" smtClean="0"/>
              <a:t> diamond, table salt (professional pathology).</a:t>
            </a:r>
            <a:endParaRPr lang="en-US" sz="3600" dirty="0"/>
          </a:p>
        </p:txBody>
      </p:sp>
    </p:spTree>
    <p:extLst>
      <p:ext uri="{BB962C8B-B14F-4D97-AF65-F5344CB8AC3E}">
        <p14:creationId xmlns:p14="http://schemas.microsoft.com/office/powerpoint/2010/main" val="10329985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abrasion</a:t>
            </a:r>
            <a:endParaRPr lang="en-US" dirty="0"/>
          </a:p>
        </p:txBody>
      </p:sp>
      <p:sp>
        <p:nvSpPr>
          <p:cNvPr id="3" name="Content Placeholder 2"/>
          <p:cNvSpPr>
            <a:spLocks noGrp="1"/>
          </p:cNvSpPr>
          <p:nvPr>
            <p:ph idx="1"/>
          </p:nvPr>
        </p:nvSpPr>
        <p:spPr/>
        <p:txBody>
          <a:bodyPr>
            <a:normAutofit/>
          </a:bodyPr>
          <a:lstStyle/>
          <a:p>
            <a:r>
              <a:rPr lang="en-US" sz="4000" dirty="0" smtClean="0"/>
              <a:t>loss of tooth structure by mechanical forces from a foreign element. </a:t>
            </a:r>
          </a:p>
          <a:p>
            <a:r>
              <a:rPr lang="en-US" sz="4000" dirty="0" smtClean="0"/>
              <a:t>Possible sources of this wearing of tooth are toothbrushes, toothpicks, floss, and any dental appliance frequently set in and removed from the mouth.</a:t>
            </a:r>
            <a:endParaRPr lang="en-US" sz="4000" dirty="0"/>
          </a:p>
        </p:txBody>
      </p:sp>
    </p:spTree>
    <p:extLst>
      <p:ext uri="{BB962C8B-B14F-4D97-AF65-F5344CB8AC3E}">
        <p14:creationId xmlns:p14="http://schemas.microsoft.com/office/powerpoint/2010/main" val="30292275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Fluoride: Deficient</a:t>
            </a:r>
            <a:endParaRPr lang="en-US" dirty="0"/>
          </a:p>
        </p:txBody>
      </p:sp>
      <p:sp>
        <p:nvSpPr>
          <p:cNvPr id="3" name="Content Placeholder 2"/>
          <p:cNvSpPr>
            <a:spLocks noGrp="1"/>
          </p:cNvSpPr>
          <p:nvPr>
            <p:ph idx="1"/>
          </p:nvPr>
        </p:nvSpPr>
        <p:spPr/>
        <p:txBody>
          <a:bodyPr>
            <a:normAutofit/>
          </a:bodyPr>
          <a:lstStyle/>
          <a:p>
            <a:r>
              <a:rPr lang="en-US" dirty="0" smtClean="0"/>
              <a:t>Fluoride protects against dental caries by being incorporated into the crystal lattice structure of enamel, where it forms </a:t>
            </a:r>
            <a:r>
              <a:rPr lang="en-US" dirty="0" err="1" smtClean="0"/>
              <a:t>fluorapatite</a:t>
            </a:r>
            <a:r>
              <a:rPr lang="en-US" dirty="0" smtClean="0"/>
              <a:t>, which is less acid soluble than is the apatite of enamel. </a:t>
            </a:r>
          </a:p>
          <a:p>
            <a:r>
              <a:rPr lang="en-US" dirty="0" smtClean="0"/>
              <a:t>Fluoridation of drinking water leads to reductions in dental caries. N</a:t>
            </a:r>
            <a:r>
              <a:rPr lang="nl-NL" dirty="0" smtClean="0"/>
              <a:t>ormal amount is 0.7-1.2 mg/l.</a:t>
            </a:r>
            <a:endParaRPr lang="en-US" dirty="0"/>
          </a:p>
        </p:txBody>
      </p:sp>
    </p:spTree>
    <p:extLst>
      <p:ext uri="{BB962C8B-B14F-4D97-AF65-F5344CB8AC3E}">
        <p14:creationId xmlns:p14="http://schemas.microsoft.com/office/powerpoint/2010/main" val="27577403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 y="0"/>
            <a:ext cx="11148060" cy="1051560"/>
          </a:xfrm>
        </p:spPr>
        <p:txBody>
          <a:bodyPr/>
          <a:lstStyle/>
          <a:p>
            <a:r>
              <a:rPr lang="en-US" dirty="0" smtClean="0"/>
              <a:t>Fluoride: excess (</a:t>
            </a:r>
            <a:r>
              <a:rPr lang="en-US" dirty="0" err="1" smtClean="0"/>
              <a:t>fluorosis</a:t>
            </a:r>
            <a:r>
              <a:rPr lang="en-US" dirty="0" smtClean="0"/>
              <a:t>)</a:t>
            </a:r>
            <a:endParaRPr lang="en-US" dirty="0"/>
          </a:p>
        </p:txBody>
      </p:sp>
      <p:sp>
        <p:nvSpPr>
          <p:cNvPr id="3" name="Content Placeholder 2"/>
          <p:cNvSpPr>
            <a:spLocks noGrp="1"/>
          </p:cNvSpPr>
          <p:nvPr>
            <p:ph idx="1"/>
          </p:nvPr>
        </p:nvSpPr>
        <p:spPr>
          <a:xfrm>
            <a:off x="574767" y="1074420"/>
            <a:ext cx="8138160" cy="5300254"/>
          </a:xfrm>
        </p:spPr>
        <p:txBody>
          <a:bodyPr>
            <a:normAutofit/>
          </a:bodyPr>
          <a:lstStyle/>
          <a:p>
            <a:r>
              <a:rPr lang="en-US" dirty="0" smtClean="0"/>
              <a:t>Dental </a:t>
            </a:r>
            <a:r>
              <a:rPr lang="en-US" dirty="0" err="1" smtClean="0"/>
              <a:t>fluorosis</a:t>
            </a:r>
            <a:r>
              <a:rPr lang="en-US" dirty="0" smtClean="0"/>
              <a:t>, aka. mottling of tooth enamel, is a developmental disturbance of dental enamel caused by excessive exposure to high concentrations of fluoride during tooth development. </a:t>
            </a:r>
          </a:p>
          <a:p>
            <a:r>
              <a:rPr lang="en-US" dirty="0" smtClean="0"/>
              <a:t>Develops if fluoride concentration in food and water exceeds 2 mg/l</a:t>
            </a:r>
          </a:p>
          <a:p>
            <a:r>
              <a:rPr lang="en-US" dirty="0" smtClean="0"/>
              <a:t>Critical period of exposure is between 1 and 4 years old, no longer at risk after 8 years of age.</a:t>
            </a:r>
          </a:p>
          <a:p>
            <a:r>
              <a:rPr lang="en-US" dirty="0" smtClean="0"/>
              <a:t>Managed by </a:t>
            </a:r>
            <a:r>
              <a:rPr lang="en-US" dirty="0" err="1" smtClean="0"/>
              <a:t>microabrasion</a:t>
            </a:r>
            <a:r>
              <a:rPr lang="en-US" dirty="0" smtClean="0"/>
              <a:t> and bleaching. </a:t>
            </a:r>
          </a:p>
          <a:p>
            <a:endParaRPr lang="en-US" sz="3200" dirty="0"/>
          </a:p>
        </p:txBody>
      </p:sp>
      <p:pic>
        <p:nvPicPr>
          <p:cNvPr id="4" name="Picture 3" descr="Image result for FLUOROSIS"/>
          <p:cNvPicPr/>
          <p:nvPr/>
        </p:nvPicPr>
        <p:blipFill>
          <a:blip r:embed="rId2" cstate="print"/>
          <a:srcRect/>
          <a:stretch>
            <a:fillRect/>
          </a:stretch>
        </p:blipFill>
        <p:spPr bwMode="auto">
          <a:xfrm>
            <a:off x="8967788" y="388620"/>
            <a:ext cx="2805113" cy="3657600"/>
          </a:xfrm>
          <a:prstGeom prst="rect">
            <a:avLst/>
          </a:prstGeom>
          <a:noFill/>
          <a:ln w="9525">
            <a:noFill/>
            <a:miter lim="800000"/>
            <a:headEnd/>
            <a:tailEnd/>
          </a:ln>
        </p:spPr>
      </p:pic>
      <p:pic>
        <p:nvPicPr>
          <p:cNvPr id="5" name="Picture 4" descr="Image result for FLUOROSIS"/>
          <p:cNvPicPr/>
          <p:nvPr/>
        </p:nvPicPr>
        <p:blipFill>
          <a:blip r:embed="rId3" cstate="print"/>
          <a:srcRect/>
          <a:stretch>
            <a:fillRect/>
          </a:stretch>
        </p:blipFill>
        <p:spPr bwMode="auto">
          <a:xfrm>
            <a:off x="9000809" y="4616773"/>
            <a:ext cx="2785746" cy="1647825"/>
          </a:xfrm>
          <a:prstGeom prst="rect">
            <a:avLst/>
          </a:prstGeom>
          <a:noFill/>
          <a:ln w="9525">
            <a:noFill/>
            <a:miter lim="800000"/>
            <a:headEnd/>
            <a:tailEnd/>
          </a:ln>
        </p:spPr>
      </p:pic>
    </p:spTree>
    <p:extLst>
      <p:ext uri="{BB962C8B-B14F-4D97-AF65-F5344CB8AC3E}">
        <p14:creationId xmlns:p14="http://schemas.microsoft.com/office/powerpoint/2010/main" val="1517176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Cambria" pitchFamily="18" charset="0"/>
              </a:rPr>
              <a:t>TERMS IN GIT</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838200" y="1346343"/>
            <a:ext cx="10813869" cy="4195481"/>
          </a:xfrm>
        </p:spPr>
        <p:txBody>
          <a:bodyPr>
            <a:noAutofit/>
          </a:bodyPr>
          <a:lstStyle/>
          <a:p>
            <a:r>
              <a:rPr lang="en-US" sz="4000" dirty="0" smtClean="0">
                <a:solidFill>
                  <a:schemeClr val="tx1"/>
                </a:solidFill>
                <a:latin typeface="Cambria" pitchFamily="18" charset="0"/>
              </a:rPr>
              <a:t>Constipation-</a:t>
            </a:r>
            <a:r>
              <a:rPr lang="en-US" sz="4000" dirty="0" smtClean="0"/>
              <a:t>fewer than three bowel movements a week, or hard, dry and small bowel movements that are painful and, or difficult to pass.</a:t>
            </a:r>
            <a:endParaRPr lang="en-US" sz="4000" dirty="0" smtClean="0">
              <a:solidFill>
                <a:schemeClr val="tx1"/>
              </a:solidFill>
              <a:latin typeface="Cambria" pitchFamily="18" charset="0"/>
            </a:endParaRPr>
          </a:p>
          <a:p>
            <a:r>
              <a:rPr lang="en-US" sz="4000" dirty="0" smtClean="0">
                <a:solidFill>
                  <a:schemeClr val="tx1"/>
                </a:solidFill>
                <a:latin typeface="Cambria" pitchFamily="18" charset="0"/>
              </a:rPr>
              <a:t>Obstruction-blockage within the </a:t>
            </a:r>
            <a:r>
              <a:rPr lang="en-US" sz="4000" dirty="0" smtClean="0">
                <a:latin typeface="Cambria" pitchFamily="18" charset="0"/>
              </a:rPr>
              <a:t>G.</a:t>
            </a:r>
            <a:r>
              <a:rPr lang="en-US" sz="4000" dirty="0" smtClean="0">
                <a:solidFill>
                  <a:schemeClr val="tx1"/>
                </a:solidFill>
                <a:latin typeface="Cambria" pitchFamily="18" charset="0"/>
              </a:rPr>
              <a:t>I.T</a:t>
            </a:r>
          </a:p>
          <a:p>
            <a:r>
              <a:rPr lang="en-US" sz="4000" dirty="0" smtClean="0">
                <a:solidFill>
                  <a:schemeClr val="tx1"/>
                </a:solidFill>
                <a:latin typeface="Cambria" pitchFamily="18" charset="0"/>
              </a:rPr>
              <a:t>Mal-absorption-inability of the small intestines to absorb certain essential substances</a:t>
            </a: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7760091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dental caries</a:t>
            </a:r>
            <a:endParaRPr lang="en-US" dirty="0"/>
          </a:p>
        </p:txBody>
      </p:sp>
      <p:sp>
        <p:nvSpPr>
          <p:cNvPr id="3" name="Content Placeholder 2"/>
          <p:cNvSpPr>
            <a:spLocks noGrp="1"/>
          </p:cNvSpPr>
          <p:nvPr>
            <p:ph idx="1"/>
          </p:nvPr>
        </p:nvSpPr>
        <p:spPr>
          <a:xfrm>
            <a:off x="342901" y="1394460"/>
            <a:ext cx="11201401" cy="5276163"/>
          </a:xfrm>
        </p:spPr>
        <p:txBody>
          <a:bodyPr>
            <a:normAutofit/>
          </a:bodyPr>
          <a:lstStyle/>
          <a:p>
            <a:pPr>
              <a:buNone/>
            </a:pPr>
            <a:r>
              <a:rPr lang="en-US" sz="2400" dirty="0" smtClean="0"/>
              <a:t>Destruction of enamel and dentin allows the bacteria to enter the pulp and extend into the bone at the tip of the tooth. Typical complications:  </a:t>
            </a:r>
          </a:p>
          <a:p>
            <a:r>
              <a:rPr lang="en-US" sz="2400" b="1" dirty="0" smtClean="0"/>
              <a:t>Acute </a:t>
            </a:r>
            <a:r>
              <a:rPr lang="en-US" sz="2400" b="1" dirty="0" err="1" smtClean="0"/>
              <a:t>pulpitis</a:t>
            </a:r>
            <a:r>
              <a:rPr lang="en-US" sz="2400" dirty="0" smtClean="0"/>
              <a:t>: infection in the central cavity of the tooth. • </a:t>
            </a:r>
            <a:r>
              <a:rPr lang="en-US" sz="2400" b="1" dirty="0" smtClean="0"/>
              <a:t>Apical abscess: </a:t>
            </a:r>
            <a:r>
              <a:rPr lang="en-US" sz="2400" dirty="0" smtClean="0"/>
              <a:t>Bacteria extend from the pulp into the bone surrounding the root of the tooth. Pus may drain into the mouth along the lateral sides of the infected tooth. </a:t>
            </a:r>
          </a:p>
          <a:p>
            <a:r>
              <a:rPr lang="en-US" sz="2400" dirty="0" smtClean="0"/>
              <a:t> </a:t>
            </a:r>
            <a:r>
              <a:rPr lang="en-US" sz="2400" b="1" dirty="0" err="1" smtClean="0"/>
              <a:t>Periapical</a:t>
            </a:r>
            <a:r>
              <a:rPr lang="en-US" sz="2400" b="1" dirty="0" smtClean="0"/>
              <a:t> </a:t>
            </a:r>
            <a:r>
              <a:rPr lang="en-US" sz="2400" b="1" dirty="0" err="1" smtClean="0"/>
              <a:t>granuloma</a:t>
            </a:r>
            <a:r>
              <a:rPr lang="en-US" sz="2400" b="1" dirty="0" smtClean="0"/>
              <a:t>: </a:t>
            </a:r>
            <a:r>
              <a:rPr lang="en-US" sz="2400" dirty="0" smtClean="0"/>
              <a:t>granulation tissue that develops inside the healing </a:t>
            </a:r>
            <a:r>
              <a:rPr lang="en-US" sz="2400" dirty="0" err="1" smtClean="0"/>
              <a:t>periapical</a:t>
            </a:r>
            <a:r>
              <a:rPr lang="en-US" sz="2400" dirty="0" smtClean="0"/>
              <a:t> abscess. </a:t>
            </a:r>
          </a:p>
          <a:p>
            <a:r>
              <a:rPr lang="en-US" sz="2400" b="1" dirty="0" err="1" smtClean="0"/>
              <a:t>Radicular</a:t>
            </a:r>
            <a:r>
              <a:rPr lang="en-US" sz="2400" b="1" dirty="0" smtClean="0"/>
              <a:t> cyst: </a:t>
            </a:r>
            <a:r>
              <a:rPr lang="en-US" sz="2400" dirty="0" smtClean="0"/>
              <a:t>If the pus from an abscess is </a:t>
            </a:r>
            <a:r>
              <a:rPr lang="en-US" sz="2400" dirty="0" err="1" smtClean="0"/>
              <a:t>resorbed</a:t>
            </a:r>
            <a:r>
              <a:rPr lang="en-US" sz="2400" dirty="0" smtClean="0"/>
              <a:t>, a cavity remains. This initial </a:t>
            </a:r>
            <a:r>
              <a:rPr lang="en-US" sz="2400" dirty="0" err="1" smtClean="0"/>
              <a:t>pseudocyst</a:t>
            </a:r>
            <a:r>
              <a:rPr lang="en-US" sz="2400" dirty="0" smtClean="0"/>
              <a:t> (no epithelial lining) may be partially covered by ingrowths of gingival epithelium.</a:t>
            </a:r>
            <a:endParaRPr lang="en-US" sz="2400" dirty="0"/>
          </a:p>
        </p:txBody>
      </p:sp>
    </p:spTree>
    <p:extLst>
      <p:ext uri="{BB962C8B-B14F-4D97-AF65-F5344CB8AC3E}">
        <p14:creationId xmlns:p14="http://schemas.microsoft.com/office/powerpoint/2010/main" val="20953325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874" y="205668"/>
            <a:ext cx="10972800" cy="692424"/>
          </a:xfrm>
        </p:spPr>
        <p:txBody>
          <a:bodyPr>
            <a:normAutofit fontScale="90000"/>
          </a:bodyPr>
          <a:lstStyle/>
          <a:p>
            <a:r>
              <a:rPr lang="en-US" sz="4400" b="1" dirty="0" smtClean="0">
                <a:solidFill>
                  <a:schemeClr val="tx1"/>
                </a:solidFill>
                <a:latin typeface="Cambria" pitchFamily="18" charset="0"/>
              </a:rPr>
              <a:t>	</a:t>
            </a:r>
            <a:r>
              <a:rPr lang="en-US" sz="4400" b="1" dirty="0" smtClean="0">
                <a:latin typeface="Cambria" pitchFamily="18" charset="0"/>
              </a:rPr>
              <a:t>General Symptoms of dental caries</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745957" y="898092"/>
            <a:ext cx="9403883" cy="4775344"/>
          </a:xfrm>
        </p:spPr>
        <p:txBody>
          <a:bodyPr>
            <a:noAutofit/>
          </a:bodyPr>
          <a:lstStyle/>
          <a:p>
            <a:r>
              <a:rPr lang="en-US" dirty="0" smtClean="0">
                <a:solidFill>
                  <a:schemeClr val="tx1"/>
                </a:solidFill>
              </a:rPr>
              <a:t>Toothache</a:t>
            </a:r>
          </a:p>
          <a:p>
            <a:r>
              <a:rPr lang="en-US" dirty="0" smtClean="0">
                <a:solidFill>
                  <a:schemeClr val="tx1"/>
                </a:solidFill>
              </a:rPr>
              <a:t> Sensitivity</a:t>
            </a:r>
          </a:p>
          <a:p>
            <a:r>
              <a:rPr lang="en-US" dirty="0" smtClean="0">
                <a:solidFill>
                  <a:schemeClr val="tx1"/>
                </a:solidFill>
              </a:rPr>
              <a:t>Holes at the surface of the tooth</a:t>
            </a:r>
          </a:p>
          <a:p>
            <a:r>
              <a:rPr lang="en-US" dirty="0" smtClean="0">
                <a:solidFill>
                  <a:schemeClr val="tx1"/>
                </a:solidFill>
              </a:rPr>
              <a:t>Jaw swelling.</a:t>
            </a:r>
          </a:p>
          <a:p>
            <a:pPr>
              <a:buNone/>
            </a:pPr>
            <a:r>
              <a:rPr lang="en-US" b="1" u="sng" dirty="0" smtClean="0"/>
              <a:t>Diagnosis</a:t>
            </a:r>
            <a:endParaRPr lang="en-US" u="sng" dirty="0" smtClean="0"/>
          </a:p>
          <a:p>
            <a:r>
              <a:rPr lang="en-US" dirty="0" smtClean="0">
                <a:solidFill>
                  <a:schemeClr val="tx1"/>
                </a:solidFill>
              </a:rPr>
              <a:t>Oral examination-rays</a:t>
            </a:r>
            <a:endParaRPr lang="en-US" dirty="0">
              <a:solidFill>
                <a:schemeClr val="tx1"/>
              </a:solidFill>
            </a:endParaRPr>
          </a:p>
        </p:txBody>
      </p:sp>
    </p:spTree>
    <p:extLst>
      <p:ext uri="{BB962C8B-B14F-4D97-AF65-F5344CB8AC3E}">
        <p14:creationId xmlns:p14="http://schemas.microsoft.com/office/powerpoint/2010/main" val="11330456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210" y="236489"/>
            <a:ext cx="10097589" cy="723955"/>
          </a:xfrm>
        </p:spPr>
        <p:txBody>
          <a:bodyPr>
            <a:normAutofit fontScale="90000"/>
          </a:bodyPr>
          <a:lstStyle/>
          <a:p>
            <a:r>
              <a:rPr lang="en-US" sz="4400" b="1" u="sng" dirty="0" smtClean="0">
                <a:latin typeface="Cambria" pitchFamily="18" charset="0"/>
              </a:rPr>
              <a:t>Management</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1127064" y="1108837"/>
            <a:ext cx="8946540" cy="4950555"/>
          </a:xfrm>
        </p:spPr>
        <p:txBody>
          <a:bodyPr>
            <a:noAutofit/>
          </a:bodyPr>
          <a:lstStyle/>
          <a:p>
            <a:r>
              <a:rPr lang="en-US" dirty="0" smtClean="0">
                <a:solidFill>
                  <a:schemeClr val="tx1"/>
                </a:solidFill>
              </a:rPr>
              <a:t>Fillings</a:t>
            </a:r>
          </a:p>
          <a:p>
            <a:r>
              <a:rPr lang="en-US" dirty="0" smtClean="0">
                <a:solidFill>
                  <a:schemeClr val="tx1"/>
                </a:solidFill>
              </a:rPr>
              <a:t>Extractions</a:t>
            </a:r>
          </a:p>
          <a:p>
            <a:r>
              <a:rPr lang="en-US" dirty="0" smtClean="0">
                <a:solidFill>
                  <a:schemeClr val="tx1"/>
                </a:solidFill>
              </a:rPr>
              <a:t>Dental implants</a:t>
            </a:r>
          </a:p>
          <a:p>
            <a:r>
              <a:rPr lang="en-US" dirty="0" smtClean="0">
                <a:solidFill>
                  <a:schemeClr val="tx1"/>
                </a:solidFill>
              </a:rPr>
              <a:t>Drugs( antibiotics, analgesics)</a:t>
            </a:r>
          </a:p>
          <a:p>
            <a:r>
              <a:rPr lang="en-US" dirty="0" smtClean="0">
                <a:solidFill>
                  <a:schemeClr val="tx1"/>
                </a:solidFill>
              </a:rPr>
              <a:t>Fluoridation of water</a:t>
            </a:r>
          </a:p>
          <a:p>
            <a:r>
              <a:rPr lang="en-US" dirty="0" smtClean="0">
                <a:solidFill>
                  <a:schemeClr val="tx1"/>
                </a:solidFill>
              </a:rPr>
              <a:t>Good oral hygiene</a:t>
            </a:r>
          </a:p>
          <a:p>
            <a:endParaRPr lang="en-US" sz="4400" dirty="0">
              <a:solidFill>
                <a:schemeClr val="tx1"/>
              </a:solidFill>
              <a:latin typeface="Cambria" pitchFamily="18" charset="0"/>
            </a:endParaRPr>
          </a:p>
        </p:txBody>
      </p:sp>
    </p:spTree>
    <p:extLst>
      <p:ext uri="{BB962C8B-B14F-4D97-AF65-F5344CB8AC3E}">
        <p14:creationId xmlns:p14="http://schemas.microsoft.com/office/powerpoint/2010/main" val="5166479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6" y="300446"/>
            <a:ext cx="10556037" cy="692606"/>
          </a:xfrm>
          <a:noFill/>
          <a:ln>
            <a:noFill/>
          </a:ln>
        </p:spPr>
        <p:txBody>
          <a:bodyPr>
            <a:noAutofit/>
          </a:bodyPr>
          <a:lstStyle/>
          <a:p>
            <a:r>
              <a:rPr lang="en-US" sz="4400" b="1" u="sng" dirty="0" err="1" smtClean="0">
                <a:latin typeface="Cambria" pitchFamily="18" charset="0"/>
              </a:rPr>
              <a:t>Dentoalveolar</a:t>
            </a:r>
            <a:r>
              <a:rPr lang="en-US" sz="4400" b="1" u="sng" dirty="0" smtClean="0">
                <a:latin typeface="Cambria" pitchFamily="18" charset="0"/>
              </a:rPr>
              <a:t> abscess</a:t>
            </a:r>
            <a:r>
              <a:rPr lang="en-US" sz="5400" u="sng" dirty="0" smtClean="0">
                <a:solidFill>
                  <a:schemeClr val="tx1"/>
                </a:solidFill>
                <a:latin typeface="Cambria" pitchFamily="18" charset="0"/>
              </a:rPr>
              <a:t/>
            </a:r>
            <a:br>
              <a:rPr lang="en-US" sz="5400" u="sng" dirty="0" smtClean="0">
                <a:solidFill>
                  <a:schemeClr val="tx1"/>
                </a:solidFill>
                <a:latin typeface="Cambria" pitchFamily="18" charset="0"/>
              </a:rPr>
            </a:br>
            <a:endParaRPr lang="en-US" sz="5400" u="sng" dirty="0">
              <a:solidFill>
                <a:schemeClr val="tx1"/>
              </a:solidFill>
              <a:latin typeface="Cambria" pitchFamily="18" charset="0"/>
            </a:endParaRPr>
          </a:p>
        </p:txBody>
      </p:sp>
      <p:sp>
        <p:nvSpPr>
          <p:cNvPr id="3" name="Content Placeholder 2"/>
          <p:cNvSpPr>
            <a:spLocks noGrp="1"/>
          </p:cNvSpPr>
          <p:nvPr>
            <p:ph idx="1"/>
          </p:nvPr>
        </p:nvSpPr>
        <p:spPr>
          <a:xfrm>
            <a:off x="718457" y="993052"/>
            <a:ext cx="11194870" cy="5864955"/>
          </a:xfrm>
        </p:spPr>
        <p:txBody>
          <a:bodyPr>
            <a:noAutofit/>
          </a:bodyPr>
          <a:lstStyle/>
          <a:p>
            <a:pPr>
              <a:buNone/>
            </a:pPr>
            <a:r>
              <a:rPr lang="en-US" dirty="0" err="1" smtClean="0">
                <a:solidFill>
                  <a:schemeClr val="tx1"/>
                </a:solidFill>
              </a:rPr>
              <a:t>Dfn</a:t>
            </a:r>
            <a:r>
              <a:rPr lang="en-US" dirty="0" smtClean="0">
                <a:solidFill>
                  <a:schemeClr val="tx1"/>
                </a:solidFill>
              </a:rPr>
              <a:t>-collection of pus in the apical dental </a:t>
            </a:r>
            <a:r>
              <a:rPr lang="en-US" dirty="0" err="1" smtClean="0">
                <a:solidFill>
                  <a:schemeClr val="tx1"/>
                </a:solidFill>
              </a:rPr>
              <a:t>periosteum</a:t>
            </a:r>
            <a:r>
              <a:rPr lang="en-US" dirty="0" smtClean="0">
                <a:solidFill>
                  <a:schemeClr val="tx1"/>
                </a:solidFill>
              </a:rPr>
              <a:t> (fibrous membrane supporting the tooth structure) and the tissue surrounding the apex of the tooth.</a:t>
            </a:r>
          </a:p>
          <a:p>
            <a:pPr>
              <a:buNone/>
            </a:pPr>
            <a:r>
              <a:rPr lang="en-US" b="1" u="sng" dirty="0" smtClean="0"/>
              <a:t>Clinical manifestations</a:t>
            </a:r>
            <a:endParaRPr lang="en-US" u="sng" dirty="0" smtClean="0"/>
          </a:p>
          <a:p>
            <a:r>
              <a:rPr lang="en-US" dirty="0" smtClean="0">
                <a:solidFill>
                  <a:schemeClr val="tx1"/>
                </a:solidFill>
              </a:rPr>
              <a:t>Dull, gnawing continuous pain</a:t>
            </a:r>
          </a:p>
          <a:p>
            <a:r>
              <a:rPr lang="en-US" dirty="0" smtClean="0">
                <a:solidFill>
                  <a:schemeClr val="tx1"/>
                </a:solidFill>
              </a:rPr>
              <a:t>Cellulitis and edema of the surrounding tissues</a:t>
            </a:r>
          </a:p>
          <a:p>
            <a:r>
              <a:rPr lang="en-US" dirty="0" smtClean="0">
                <a:solidFill>
                  <a:schemeClr val="tx1"/>
                </a:solidFill>
              </a:rPr>
              <a:t>Mobility of the affected tooth</a:t>
            </a:r>
          </a:p>
          <a:p>
            <a:r>
              <a:rPr lang="en-US" dirty="0" smtClean="0">
                <a:solidFill>
                  <a:schemeClr val="tx1"/>
                </a:solidFill>
              </a:rPr>
              <a:t>Fever</a:t>
            </a:r>
          </a:p>
          <a:p>
            <a:r>
              <a:rPr lang="en-US" dirty="0" smtClean="0">
                <a:solidFill>
                  <a:schemeClr val="tx1"/>
                </a:solidFill>
              </a:rPr>
              <a:t>Malaise</a:t>
            </a:r>
          </a:p>
          <a:p>
            <a:endParaRPr lang="en-US" sz="3600" dirty="0" smtClean="0">
              <a:solidFill>
                <a:schemeClr val="tx1"/>
              </a:solidFill>
              <a:latin typeface="Cambria" pitchFamily="18" charset="0"/>
            </a:endParaRPr>
          </a:p>
          <a:p>
            <a:endParaRPr lang="en-US" sz="3600" dirty="0">
              <a:solidFill>
                <a:schemeClr val="tx1"/>
              </a:solidFill>
              <a:latin typeface="Cambria" pitchFamily="18" charset="0"/>
            </a:endParaRPr>
          </a:p>
        </p:txBody>
      </p:sp>
    </p:spTree>
    <p:extLst>
      <p:ext uri="{BB962C8B-B14F-4D97-AF65-F5344CB8AC3E}">
        <p14:creationId xmlns:p14="http://schemas.microsoft.com/office/powerpoint/2010/main" val="19156843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161776"/>
            <a:ext cx="8888404" cy="775487"/>
          </a:xfrm>
        </p:spPr>
        <p:txBody>
          <a:bodyPr>
            <a:normAutofit/>
          </a:bodyPr>
          <a:lstStyle/>
          <a:p>
            <a:r>
              <a:rPr lang="en-US" sz="4000" b="1" u="sng" dirty="0" smtClean="0">
                <a:latin typeface="Cambria" pitchFamily="18" charset="0"/>
              </a:rPr>
              <a:t>Management</a:t>
            </a:r>
            <a:endParaRPr lang="en-US" sz="3200" u="sng" dirty="0">
              <a:latin typeface="Cambria" pitchFamily="18" charset="0"/>
            </a:endParaRPr>
          </a:p>
        </p:txBody>
      </p:sp>
      <p:sp>
        <p:nvSpPr>
          <p:cNvPr id="3" name="Content Placeholder 2"/>
          <p:cNvSpPr>
            <a:spLocks noGrp="1"/>
          </p:cNvSpPr>
          <p:nvPr>
            <p:ph idx="1"/>
          </p:nvPr>
        </p:nvSpPr>
        <p:spPr>
          <a:xfrm>
            <a:off x="800100" y="937260"/>
            <a:ext cx="11264900" cy="5755640"/>
          </a:xfrm>
        </p:spPr>
        <p:txBody>
          <a:bodyPr>
            <a:noAutofit/>
          </a:bodyPr>
          <a:lstStyle/>
          <a:p>
            <a:r>
              <a:rPr lang="en-US" dirty="0" smtClean="0">
                <a:solidFill>
                  <a:schemeClr val="tx1"/>
                </a:solidFill>
              </a:rPr>
              <a:t>Needle aspiration or drill an opening into the pulp cavity to relieve pressure and pain</a:t>
            </a:r>
          </a:p>
          <a:p>
            <a:r>
              <a:rPr lang="en-US" dirty="0" smtClean="0">
                <a:solidFill>
                  <a:schemeClr val="tx1"/>
                </a:solidFill>
              </a:rPr>
              <a:t>Antibiotics</a:t>
            </a:r>
          </a:p>
          <a:p>
            <a:r>
              <a:rPr lang="en-US" dirty="0" smtClean="0">
                <a:solidFill>
                  <a:schemeClr val="tx1"/>
                </a:solidFill>
              </a:rPr>
              <a:t>Later extraction or root canal of the affected tooth</a:t>
            </a:r>
          </a:p>
          <a:p>
            <a:r>
              <a:rPr lang="en-US" dirty="0" smtClean="0">
                <a:solidFill>
                  <a:schemeClr val="tx1"/>
                </a:solidFill>
              </a:rPr>
              <a:t>Assess for bleeding</a:t>
            </a:r>
          </a:p>
          <a:p>
            <a:r>
              <a:rPr lang="en-US" dirty="0" smtClean="0">
                <a:solidFill>
                  <a:schemeClr val="tx1"/>
                </a:solidFill>
              </a:rPr>
              <a:t>Gargle with saline </a:t>
            </a:r>
          </a:p>
          <a:p>
            <a:r>
              <a:rPr lang="en-US" dirty="0" smtClean="0">
                <a:solidFill>
                  <a:schemeClr val="tx1"/>
                </a:solidFill>
              </a:rPr>
              <a:t>Giving of analgesics</a:t>
            </a:r>
          </a:p>
          <a:p>
            <a:r>
              <a:rPr lang="en-US" dirty="0" smtClean="0">
                <a:solidFill>
                  <a:schemeClr val="tx1"/>
                </a:solidFill>
              </a:rPr>
              <a:t>Giving of soft or liquid diet</a:t>
            </a:r>
          </a:p>
          <a:p>
            <a:endParaRPr lang="en-US" sz="3600" dirty="0" smtClean="0">
              <a:solidFill>
                <a:schemeClr val="tx1"/>
              </a:solidFill>
              <a:latin typeface="Cambria" pitchFamily="18" charset="0"/>
            </a:endParaRPr>
          </a:p>
          <a:p>
            <a:endParaRPr lang="en-US" sz="3600" dirty="0">
              <a:solidFill>
                <a:schemeClr val="tx1"/>
              </a:solidFill>
              <a:latin typeface="Cambria" pitchFamily="18" charset="0"/>
            </a:endParaRPr>
          </a:p>
        </p:txBody>
      </p:sp>
      <p:pic>
        <p:nvPicPr>
          <p:cNvPr id="4" name="Picture 3" descr="Image result for dental alveolar abscess"/>
          <p:cNvPicPr/>
          <p:nvPr/>
        </p:nvPicPr>
        <p:blipFill>
          <a:blip r:embed="rId2" cstate="print"/>
          <a:srcRect/>
          <a:stretch>
            <a:fillRect/>
          </a:stretch>
        </p:blipFill>
        <p:spPr bwMode="auto">
          <a:xfrm>
            <a:off x="9249092" y="3406143"/>
            <a:ext cx="2615248" cy="3114675"/>
          </a:xfrm>
          <a:prstGeom prst="rect">
            <a:avLst/>
          </a:prstGeom>
          <a:noFill/>
          <a:ln w="9525">
            <a:noFill/>
            <a:miter lim="800000"/>
            <a:headEnd/>
            <a:tailEnd/>
          </a:ln>
        </p:spPr>
      </p:pic>
    </p:spTree>
    <p:extLst>
      <p:ext uri="{BB962C8B-B14F-4D97-AF65-F5344CB8AC3E}">
        <p14:creationId xmlns:p14="http://schemas.microsoft.com/office/powerpoint/2010/main" val="6798084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46111" y="452718"/>
            <a:ext cx="9404723" cy="911387"/>
          </a:xfrm>
        </p:spPr>
        <p:txBody>
          <a:bodyPr/>
          <a:lstStyle/>
          <a:p>
            <a:r>
              <a:rPr lang="en-US" b="1" dirty="0" smtClean="0"/>
              <a:t>MALOCCLUSION</a:t>
            </a:r>
            <a:endParaRPr lang="en-US" b="1" dirty="0"/>
          </a:p>
        </p:txBody>
      </p:sp>
      <p:sp>
        <p:nvSpPr>
          <p:cNvPr id="3" name="Content Placeholder 2"/>
          <p:cNvSpPr>
            <a:spLocks noGrp="1"/>
          </p:cNvSpPr>
          <p:nvPr>
            <p:ph idx="1"/>
          </p:nvPr>
        </p:nvSpPr>
        <p:spPr>
          <a:xfrm>
            <a:off x="646113" y="1364106"/>
            <a:ext cx="8955087" cy="5156616"/>
          </a:xfrm>
        </p:spPr>
        <p:txBody>
          <a:bodyPr>
            <a:normAutofit/>
          </a:bodyPr>
          <a:lstStyle/>
          <a:p>
            <a:r>
              <a:rPr lang="en-US" dirty="0"/>
              <a:t>M</a:t>
            </a:r>
            <a:r>
              <a:rPr lang="en-US" dirty="0" smtClean="0">
                <a:solidFill>
                  <a:schemeClr val="tx1"/>
                </a:solidFill>
              </a:rPr>
              <a:t>isalignment of the teeth of the upper and lower dental arcs when the jaws are closed. It can be inherited or acquired( thumb sucking, trauma </a:t>
            </a:r>
            <a:r>
              <a:rPr lang="en-US" dirty="0" err="1" smtClean="0">
                <a:solidFill>
                  <a:schemeClr val="tx1"/>
                </a:solidFill>
              </a:rPr>
              <a:t>etc</a:t>
            </a:r>
            <a:r>
              <a:rPr lang="en-US" dirty="0" smtClean="0">
                <a:solidFill>
                  <a:schemeClr val="tx1"/>
                </a:solidFill>
              </a:rPr>
              <a:t>). </a:t>
            </a:r>
          </a:p>
          <a:p>
            <a:r>
              <a:rPr lang="en-US" dirty="0" smtClean="0">
                <a:solidFill>
                  <a:schemeClr val="tx1"/>
                </a:solidFill>
              </a:rPr>
              <a:t>Malocclusion </a:t>
            </a:r>
            <a:r>
              <a:rPr lang="en-US" dirty="0">
                <a:solidFill>
                  <a:schemeClr val="tx1"/>
                </a:solidFill>
              </a:rPr>
              <a:t>makes the teeth difficult to clean </a:t>
            </a:r>
            <a:r>
              <a:rPr lang="en-US" dirty="0" smtClean="0">
                <a:solidFill>
                  <a:schemeClr val="tx1"/>
                </a:solidFill>
              </a:rPr>
              <a:t>and can </a:t>
            </a:r>
            <a:r>
              <a:rPr lang="en-US" dirty="0">
                <a:solidFill>
                  <a:schemeClr val="tx1"/>
                </a:solidFill>
              </a:rPr>
              <a:t>lead to decay, gum disease, and excess wear </a:t>
            </a:r>
            <a:r>
              <a:rPr lang="en-US" dirty="0" smtClean="0">
                <a:solidFill>
                  <a:schemeClr val="tx1"/>
                </a:solidFill>
              </a:rPr>
              <a:t>on </a:t>
            </a:r>
            <a:r>
              <a:rPr lang="en-US" dirty="0">
                <a:solidFill>
                  <a:schemeClr val="tx1"/>
                </a:solidFill>
              </a:rPr>
              <a:t>supporting </a:t>
            </a:r>
            <a:r>
              <a:rPr lang="en-US" dirty="0" smtClean="0">
                <a:solidFill>
                  <a:schemeClr val="tx1"/>
                </a:solidFill>
              </a:rPr>
              <a:t>bone and </a:t>
            </a:r>
            <a:r>
              <a:rPr lang="en-US" dirty="0">
                <a:solidFill>
                  <a:schemeClr val="tx1"/>
                </a:solidFill>
              </a:rPr>
              <a:t>gum tissues. </a:t>
            </a:r>
            <a:endParaRPr lang="en-US" dirty="0" smtClean="0">
              <a:solidFill>
                <a:schemeClr val="tx1"/>
              </a:solidFill>
            </a:endParaRPr>
          </a:p>
          <a:p>
            <a:pPr>
              <a:buNone/>
            </a:pPr>
            <a:r>
              <a:rPr lang="en-US" b="1" u="sng" dirty="0" smtClean="0"/>
              <a:t>Management</a:t>
            </a:r>
          </a:p>
          <a:p>
            <a:r>
              <a:rPr lang="en-US" dirty="0" smtClean="0">
                <a:solidFill>
                  <a:schemeClr val="tx1"/>
                </a:solidFill>
              </a:rPr>
              <a:t>Use of wires or braces-worn several hours in a day for the alignment to occur</a:t>
            </a:r>
          </a:p>
          <a:p>
            <a:r>
              <a:rPr lang="en-US" dirty="0" smtClean="0">
                <a:solidFill>
                  <a:schemeClr val="tx1"/>
                </a:solidFill>
              </a:rPr>
              <a:t>Oral hygiene</a:t>
            </a:r>
          </a:p>
          <a:p>
            <a:pPr>
              <a:buNone/>
            </a:pPr>
            <a:endParaRPr lang="en-US" sz="3200" dirty="0">
              <a:solidFill>
                <a:schemeClr val="tx1"/>
              </a:solidFill>
              <a:latin typeface="Cambria" pitchFamily="18" charset="0"/>
            </a:endParaRPr>
          </a:p>
        </p:txBody>
      </p:sp>
      <p:pic>
        <p:nvPicPr>
          <p:cNvPr id="4" name="Picture 3" descr="Image result for malocclusion"/>
          <p:cNvPicPr/>
          <p:nvPr/>
        </p:nvPicPr>
        <p:blipFill>
          <a:blip r:embed="rId2" cstate="print"/>
          <a:srcRect/>
          <a:stretch>
            <a:fillRect/>
          </a:stretch>
        </p:blipFill>
        <p:spPr bwMode="auto">
          <a:xfrm>
            <a:off x="9809535" y="3090231"/>
            <a:ext cx="2296795" cy="1988185"/>
          </a:xfrm>
          <a:prstGeom prst="rect">
            <a:avLst/>
          </a:prstGeom>
          <a:noFill/>
          <a:ln w="9525">
            <a:noFill/>
            <a:miter lim="800000"/>
            <a:headEnd/>
            <a:tailEnd/>
          </a:ln>
        </p:spPr>
      </p:pic>
    </p:spTree>
    <p:extLst>
      <p:ext uri="{BB962C8B-B14F-4D97-AF65-F5344CB8AC3E}">
        <p14:creationId xmlns:p14="http://schemas.microsoft.com/office/powerpoint/2010/main" val="38715923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161773"/>
            <a:ext cx="11372278" cy="1400530"/>
          </a:xfrm>
        </p:spPr>
        <p:txBody>
          <a:bodyPr>
            <a:normAutofit/>
          </a:bodyPr>
          <a:lstStyle/>
          <a:p>
            <a:r>
              <a:rPr lang="en-US" sz="4000" b="1" u="sng" dirty="0" smtClean="0">
                <a:latin typeface="Arial Black" pitchFamily="34" charset="0"/>
              </a:rPr>
              <a:t>TEMPOROMANDIBULAR DISORDERS</a:t>
            </a:r>
            <a:r>
              <a:rPr lang="en-US" sz="3200" u="sng" dirty="0" smtClean="0">
                <a:solidFill>
                  <a:schemeClr val="tx1"/>
                </a:solidFill>
                <a:latin typeface="Cambria" pitchFamily="18" charset="0"/>
              </a:rPr>
              <a:t/>
            </a:r>
            <a:br>
              <a:rPr lang="en-US" sz="3200" u="sng" dirty="0" smtClean="0">
                <a:solidFill>
                  <a:schemeClr val="tx1"/>
                </a:solidFill>
                <a:latin typeface="Cambria" pitchFamily="18" charset="0"/>
              </a:rPr>
            </a:br>
            <a:endParaRPr lang="en-US" sz="3200" u="sng" dirty="0">
              <a:solidFill>
                <a:schemeClr val="tx1"/>
              </a:solidFill>
              <a:latin typeface="Cambria" pitchFamily="18" charset="0"/>
            </a:endParaRPr>
          </a:p>
        </p:txBody>
      </p:sp>
      <p:sp>
        <p:nvSpPr>
          <p:cNvPr id="3" name="Content Placeholder 2"/>
          <p:cNvSpPr>
            <a:spLocks noGrp="1"/>
          </p:cNvSpPr>
          <p:nvPr>
            <p:ph idx="1"/>
          </p:nvPr>
        </p:nvSpPr>
        <p:spPr>
          <a:xfrm>
            <a:off x="660400" y="1152990"/>
            <a:ext cx="11372278" cy="5206253"/>
          </a:xfrm>
        </p:spPr>
        <p:txBody>
          <a:bodyPr>
            <a:noAutofit/>
          </a:bodyPr>
          <a:lstStyle/>
          <a:p>
            <a:pPr>
              <a:buNone/>
            </a:pPr>
            <a:r>
              <a:rPr lang="en-US" dirty="0" smtClean="0">
                <a:solidFill>
                  <a:schemeClr val="tx1"/>
                </a:solidFill>
              </a:rPr>
              <a:t>They are classified as:-</a:t>
            </a:r>
          </a:p>
          <a:p>
            <a:r>
              <a:rPr lang="en-US" dirty="0" err="1" smtClean="0">
                <a:solidFill>
                  <a:schemeClr val="tx1"/>
                </a:solidFill>
              </a:rPr>
              <a:t>Myofascial</a:t>
            </a:r>
            <a:r>
              <a:rPr lang="en-US" dirty="0" smtClean="0">
                <a:solidFill>
                  <a:schemeClr val="tx1"/>
                </a:solidFill>
              </a:rPr>
              <a:t> pain-discomfort of the jaw, neck and shoulder muscles</a:t>
            </a:r>
          </a:p>
          <a:p>
            <a:r>
              <a:rPr lang="en-US" dirty="0" smtClean="0">
                <a:solidFill>
                  <a:schemeClr val="tx1"/>
                </a:solidFill>
              </a:rPr>
              <a:t>Internal derangement of the joint-dislocated jaw, displaced disc or injured </a:t>
            </a:r>
            <a:r>
              <a:rPr lang="en-US" dirty="0" err="1" smtClean="0">
                <a:solidFill>
                  <a:schemeClr val="tx1"/>
                </a:solidFill>
              </a:rPr>
              <a:t>condyle</a:t>
            </a:r>
            <a:endParaRPr lang="en-US" dirty="0" smtClean="0">
              <a:solidFill>
                <a:schemeClr val="tx1"/>
              </a:solidFill>
            </a:endParaRPr>
          </a:p>
          <a:p>
            <a:r>
              <a:rPr lang="en-US" dirty="0" smtClean="0">
                <a:solidFill>
                  <a:schemeClr val="tx1"/>
                </a:solidFill>
              </a:rPr>
              <a:t>Degenerative joint disease-rheumatoid arthritis or osteoarthritis</a:t>
            </a:r>
          </a:p>
          <a:p>
            <a:pPr>
              <a:buNone/>
            </a:pPr>
            <a:endParaRPr lang="en-US" sz="4000" dirty="0" smtClean="0">
              <a:solidFill>
                <a:schemeClr val="tx1"/>
              </a:solidFill>
              <a:latin typeface="Cambria" pitchFamily="18" charset="0"/>
            </a:endParaRP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29868551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99073"/>
            <a:ext cx="10584874" cy="702935"/>
          </a:xfrm>
        </p:spPr>
        <p:txBody>
          <a:bodyPr>
            <a:noAutofit/>
          </a:bodyPr>
          <a:lstStyle/>
          <a:p>
            <a:r>
              <a:rPr lang="en-US" sz="4000" b="1" dirty="0" smtClean="0">
                <a:latin typeface="Cambria" pitchFamily="18" charset="0"/>
              </a:rPr>
              <a:t>Clinical manifestations</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685800" y="1180081"/>
            <a:ext cx="11506200" cy="5054464"/>
          </a:xfrm>
        </p:spPr>
        <p:txBody>
          <a:bodyPr>
            <a:normAutofit/>
          </a:bodyPr>
          <a:lstStyle/>
          <a:p>
            <a:r>
              <a:rPr lang="en-US" dirty="0" smtClean="0">
                <a:solidFill>
                  <a:schemeClr val="tx1"/>
                </a:solidFill>
              </a:rPr>
              <a:t>Pain( dull to throbbing)</a:t>
            </a:r>
          </a:p>
          <a:p>
            <a:r>
              <a:rPr lang="en-US" dirty="0" smtClean="0">
                <a:solidFill>
                  <a:schemeClr val="tx1"/>
                </a:solidFill>
              </a:rPr>
              <a:t>Restricted jaw motion</a:t>
            </a:r>
          </a:p>
          <a:p>
            <a:r>
              <a:rPr lang="en-US" dirty="0" smtClean="0"/>
              <a:t>J</a:t>
            </a:r>
            <a:r>
              <a:rPr lang="en-US" dirty="0" smtClean="0">
                <a:solidFill>
                  <a:schemeClr val="tx1"/>
                </a:solidFill>
              </a:rPr>
              <a:t>aw </a:t>
            </a:r>
            <a:r>
              <a:rPr lang="en-US" dirty="0">
                <a:solidFill>
                  <a:schemeClr val="tx1"/>
                </a:solidFill>
              </a:rPr>
              <a:t>l</a:t>
            </a:r>
            <a:r>
              <a:rPr lang="en-US" dirty="0" smtClean="0">
                <a:solidFill>
                  <a:schemeClr val="tx1"/>
                </a:solidFill>
              </a:rPr>
              <a:t>ocking</a:t>
            </a:r>
          </a:p>
          <a:p>
            <a:r>
              <a:rPr lang="en-US" dirty="0" smtClean="0">
                <a:solidFill>
                  <a:schemeClr val="tx1"/>
                </a:solidFill>
              </a:rPr>
              <a:t>Difficult in chewing and swallowing</a:t>
            </a:r>
          </a:p>
          <a:p>
            <a:r>
              <a:rPr lang="en-US" dirty="0" smtClean="0">
                <a:solidFill>
                  <a:schemeClr val="tx1"/>
                </a:solidFill>
              </a:rPr>
              <a:t>Others( headache, earache, dizziness, hearing problem)</a:t>
            </a:r>
            <a:endParaRPr lang="en-US" dirty="0">
              <a:solidFill>
                <a:schemeClr val="tx1"/>
              </a:solidFill>
            </a:endParaRPr>
          </a:p>
        </p:txBody>
      </p:sp>
    </p:spTree>
    <p:extLst>
      <p:ext uri="{BB962C8B-B14F-4D97-AF65-F5344CB8AC3E}">
        <p14:creationId xmlns:p14="http://schemas.microsoft.com/office/powerpoint/2010/main" val="3476802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999" y="217611"/>
            <a:ext cx="10173981" cy="555790"/>
          </a:xfrm>
        </p:spPr>
        <p:txBody>
          <a:bodyPr>
            <a:normAutofit fontScale="90000"/>
          </a:bodyPr>
          <a:lstStyle/>
          <a:p>
            <a:r>
              <a:rPr lang="en-US" sz="4900" b="1" dirty="0" smtClean="0">
                <a:latin typeface="Cambria" pitchFamily="18" charset="0"/>
              </a:rPr>
              <a:t>Diagnosis</a:t>
            </a:r>
            <a:r>
              <a:rPr lang="en-US" sz="3200" dirty="0" smtClean="0">
                <a:latin typeface="Cambria" pitchFamily="18" charset="0"/>
              </a:rPr>
              <a:t/>
            </a:r>
            <a:br>
              <a:rPr lang="en-US" sz="3200" dirty="0" smtClean="0">
                <a:latin typeface="Cambria" pitchFamily="18" charset="0"/>
              </a:rPr>
            </a:br>
            <a:endParaRPr lang="en-US" sz="3200" dirty="0">
              <a:latin typeface="Cambria" pitchFamily="18" charset="0"/>
            </a:endParaRPr>
          </a:p>
        </p:txBody>
      </p:sp>
      <p:sp>
        <p:nvSpPr>
          <p:cNvPr id="3" name="Content Placeholder 2"/>
          <p:cNvSpPr>
            <a:spLocks noGrp="1"/>
          </p:cNvSpPr>
          <p:nvPr>
            <p:ph idx="1"/>
          </p:nvPr>
        </p:nvSpPr>
        <p:spPr>
          <a:xfrm>
            <a:off x="596899" y="773401"/>
            <a:ext cx="11299409" cy="5412372"/>
          </a:xfrm>
        </p:spPr>
        <p:txBody>
          <a:bodyPr>
            <a:normAutofit/>
          </a:bodyPr>
          <a:lstStyle/>
          <a:p>
            <a:r>
              <a:rPr lang="en-US" sz="3300" dirty="0" smtClean="0">
                <a:solidFill>
                  <a:schemeClr val="tx1"/>
                </a:solidFill>
              </a:rPr>
              <a:t>Based on clinical signs and symptoms</a:t>
            </a:r>
          </a:p>
          <a:p>
            <a:r>
              <a:rPr lang="en-US" sz="3300" dirty="0" smtClean="0">
                <a:solidFill>
                  <a:schemeClr val="tx1"/>
                </a:solidFill>
              </a:rPr>
              <a:t>X-ray studies</a:t>
            </a:r>
          </a:p>
          <a:p>
            <a:r>
              <a:rPr lang="en-US" sz="3300" dirty="0" smtClean="0">
                <a:solidFill>
                  <a:schemeClr val="tx1"/>
                </a:solidFill>
              </a:rPr>
              <a:t>MRI</a:t>
            </a:r>
          </a:p>
          <a:p>
            <a:pPr>
              <a:buNone/>
            </a:pPr>
            <a:r>
              <a:rPr lang="en-US" sz="3300" b="1" u="sng" dirty="0" smtClean="0"/>
              <a:t>Management</a:t>
            </a:r>
            <a:endParaRPr lang="en-US" sz="3300" u="sng" dirty="0" smtClean="0"/>
          </a:p>
          <a:p>
            <a:r>
              <a:rPr lang="en-US" sz="3300" dirty="0" smtClean="0">
                <a:solidFill>
                  <a:schemeClr val="tx1"/>
                </a:solidFill>
              </a:rPr>
              <a:t>Use of analgesics</a:t>
            </a:r>
          </a:p>
          <a:p>
            <a:r>
              <a:rPr lang="en-US" sz="3300" dirty="0" smtClean="0">
                <a:solidFill>
                  <a:schemeClr val="tx1"/>
                </a:solidFill>
              </a:rPr>
              <a:t>Use of muscle relaxants</a:t>
            </a:r>
          </a:p>
          <a:p>
            <a:r>
              <a:rPr lang="en-US" sz="3300" dirty="0" smtClean="0">
                <a:solidFill>
                  <a:schemeClr val="tx1"/>
                </a:solidFill>
              </a:rPr>
              <a:t>Use of mild antidepressants</a:t>
            </a:r>
          </a:p>
          <a:p>
            <a:r>
              <a:rPr lang="en-US" sz="3300" dirty="0" smtClean="0">
                <a:solidFill>
                  <a:schemeClr val="tx1"/>
                </a:solidFill>
              </a:rPr>
              <a:t>Surgical management-insertion of metal plates and screws to stabilize the jaw</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10473854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181" y="255474"/>
            <a:ext cx="10972800" cy="576810"/>
          </a:xfrm>
        </p:spPr>
        <p:txBody>
          <a:bodyPr>
            <a:noAutofit/>
          </a:bodyPr>
          <a:lstStyle/>
          <a:p>
            <a:r>
              <a:rPr lang="en-US" sz="4000" b="1" u="sng" dirty="0" smtClean="0">
                <a:latin typeface="Cambria" pitchFamily="18" charset="0"/>
              </a:rPr>
              <a:t>Nursing management</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444510" y="1168543"/>
            <a:ext cx="11970327" cy="4195481"/>
          </a:xfrm>
        </p:spPr>
        <p:txBody>
          <a:bodyPr>
            <a:normAutofit/>
          </a:bodyPr>
          <a:lstStyle/>
          <a:p>
            <a:r>
              <a:rPr lang="en-US" dirty="0" smtClean="0">
                <a:solidFill>
                  <a:schemeClr val="tx1"/>
                </a:solidFill>
              </a:rPr>
              <a:t>Liquid diet for the first month of surgery</a:t>
            </a:r>
          </a:p>
          <a:p>
            <a:r>
              <a:rPr lang="en-US" dirty="0" smtClean="0">
                <a:solidFill>
                  <a:schemeClr val="tx1"/>
                </a:solidFill>
              </a:rPr>
              <a:t>Food high in calories and proteins</a:t>
            </a:r>
          </a:p>
          <a:p>
            <a:r>
              <a:rPr lang="en-US" dirty="0" smtClean="0">
                <a:solidFill>
                  <a:schemeClr val="tx1"/>
                </a:solidFill>
              </a:rPr>
              <a:t>Mouth care </a:t>
            </a:r>
          </a:p>
          <a:p>
            <a:r>
              <a:rPr lang="en-US" dirty="0" smtClean="0">
                <a:solidFill>
                  <a:schemeClr val="tx1"/>
                </a:solidFill>
              </a:rPr>
              <a:t>Assess for signs of infection</a:t>
            </a:r>
          </a:p>
          <a:p>
            <a:r>
              <a:rPr lang="en-US" dirty="0" smtClean="0">
                <a:solidFill>
                  <a:schemeClr val="tx1"/>
                </a:solidFill>
              </a:rPr>
              <a:t>Health education</a:t>
            </a:r>
          </a:p>
          <a:p>
            <a:endParaRPr lang="en-US" sz="4400" dirty="0">
              <a:solidFill>
                <a:schemeClr val="tx1"/>
              </a:solidFill>
              <a:latin typeface="Cambria" pitchFamily="18" charset="0"/>
            </a:endParaRPr>
          </a:p>
        </p:txBody>
      </p:sp>
    </p:spTree>
    <p:extLst>
      <p:ext uri="{BB962C8B-B14F-4D97-AF65-F5344CB8AC3E}">
        <p14:creationId xmlns:p14="http://schemas.microsoft.com/office/powerpoint/2010/main" val="3076962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404350" cy="1106488"/>
          </a:xfrm>
        </p:spPr>
        <p:txBody>
          <a:bodyPr>
            <a:normAutofit/>
          </a:bodyPr>
          <a:lstStyle/>
          <a:p>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4294967295"/>
          </p:nvPr>
        </p:nvSpPr>
        <p:spPr>
          <a:xfrm>
            <a:off x="613954" y="760595"/>
            <a:ext cx="11084878" cy="4908685"/>
          </a:xfrm>
        </p:spPr>
        <p:txBody>
          <a:bodyPr>
            <a:noAutofit/>
          </a:bodyPr>
          <a:lstStyle/>
          <a:p>
            <a:r>
              <a:rPr lang="en-US" sz="3200" dirty="0" err="1" smtClean="0">
                <a:solidFill>
                  <a:schemeClr val="tx1"/>
                </a:solidFill>
                <a:latin typeface="Cambria" pitchFamily="18" charset="0"/>
              </a:rPr>
              <a:t>Odonophagia</a:t>
            </a:r>
            <a:r>
              <a:rPr lang="en-US" sz="3200" dirty="0" smtClean="0">
                <a:solidFill>
                  <a:schemeClr val="tx1"/>
                </a:solidFill>
                <a:latin typeface="Cambria" pitchFamily="18" charset="0"/>
              </a:rPr>
              <a:t>-pain on swallowing</a:t>
            </a:r>
          </a:p>
          <a:p>
            <a:r>
              <a:rPr lang="en-US" sz="3200" dirty="0" err="1" smtClean="0">
                <a:solidFill>
                  <a:schemeClr val="tx1"/>
                </a:solidFill>
                <a:latin typeface="Cambria" pitchFamily="18" charset="0"/>
              </a:rPr>
              <a:t>Pyrosis</a:t>
            </a:r>
            <a:r>
              <a:rPr lang="en-US" sz="3200" dirty="0" smtClean="0">
                <a:solidFill>
                  <a:schemeClr val="tx1"/>
                </a:solidFill>
                <a:latin typeface="Cambria" pitchFamily="18" charset="0"/>
              </a:rPr>
              <a:t>-heartburn</a:t>
            </a:r>
          </a:p>
          <a:p>
            <a:r>
              <a:rPr lang="en-US" sz="3200" dirty="0" err="1" smtClean="0">
                <a:solidFill>
                  <a:schemeClr val="tx1"/>
                </a:solidFill>
                <a:latin typeface="Cambria" pitchFamily="18" charset="0"/>
              </a:rPr>
              <a:t>Xerostomia</a:t>
            </a:r>
            <a:r>
              <a:rPr lang="en-US" sz="3200" dirty="0" smtClean="0">
                <a:solidFill>
                  <a:schemeClr val="tx1"/>
                </a:solidFill>
                <a:latin typeface="Cambria" pitchFamily="18" charset="0"/>
              </a:rPr>
              <a:t> –dry mouth</a:t>
            </a:r>
          </a:p>
          <a:p>
            <a:r>
              <a:rPr lang="en-US" sz="3200" dirty="0" err="1" smtClean="0">
                <a:solidFill>
                  <a:schemeClr val="tx1"/>
                </a:solidFill>
                <a:latin typeface="Cambria" pitchFamily="18" charset="0"/>
              </a:rPr>
              <a:t>Stomatitis</a:t>
            </a:r>
            <a:r>
              <a:rPr lang="en-US" sz="3200" dirty="0" smtClean="0">
                <a:solidFill>
                  <a:schemeClr val="tx1"/>
                </a:solidFill>
                <a:latin typeface="Cambria" pitchFamily="18" charset="0"/>
              </a:rPr>
              <a:t> –inflammation of the oral cavity and lips mucosa </a:t>
            </a:r>
          </a:p>
          <a:p>
            <a:r>
              <a:rPr lang="en-US" sz="3200" dirty="0" err="1" smtClean="0">
                <a:solidFill>
                  <a:schemeClr val="tx1"/>
                </a:solidFill>
                <a:latin typeface="Cambria" pitchFamily="18" charset="0"/>
              </a:rPr>
              <a:t>Dysphagia</a:t>
            </a:r>
            <a:r>
              <a:rPr lang="en-US" sz="3200" dirty="0" smtClean="0">
                <a:solidFill>
                  <a:schemeClr val="tx1"/>
                </a:solidFill>
                <a:latin typeface="Cambria" pitchFamily="18" charset="0"/>
              </a:rPr>
              <a:t> –difficulty in swallowing</a:t>
            </a:r>
          </a:p>
          <a:p>
            <a:r>
              <a:rPr lang="en-US" sz="3200" dirty="0" err="1" smtClean="0">
                <a:solidFill>
                  <a:schemeClr val="tx1"/>
                </a:solidFill>
                <a:latin typeface="Cambria" pitchFamily="18" charset="0"/>
              </a:rPr>
              <a:t>Achlorhydria</a:t>
            </a:r>
            <a:r>
              <a:rPr lang="en-US" sz="3200" dirty="0" smtClean="0">
                <a:solidFill>
                  <a:schemeClr val="tx1"/>
                </a:solidFill>
                <a:latin typeface="Cambria" pitchFamily="18" charset="0"/>
              </a:rPr>
              <a:t> –lack of HCL in digestive secretions of the stomach</a:t>
            </a:r>
          </a:p>
          <a:p>
            <a:r>
              <a:rPr lang="en-US" sz="3200" dirty="0" smtClean="0">
                <a:solidFill>
                  <a:schemeClr val="tx1"/>
                </a:solidFill>
                <a:latin typeface="Cambria" pitchFamily="18" charset="0"/>
              </a:rPr>
              <a:t>Stenosis –narrowing or tightening of an opening or passage in the body</a:t>
            </a:r>
            <a:endParaRPr lang="en-US" sz="3200" dirty="0">
              <a:solidFill>
                <a:schemeClr val="tx1"/>
              </a:solidFill>
              <a:latin typeface="Cambria" pitchFamily="18" charset="0"/>
            </a:endParaRPr>
          </a:p>
        </p:txBody>
      </p:sp>
    </p:spTree>
    <p:extLst>
      <p:ext uri="{BB962C8B-B14F-4D97-AF65-F5344CB8AC3E}">
        <p14:creationId xmlns:p14="http://schemas.microsoft.com/office/powerpoint/2010/main" val="22815210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481" y="245480"/>
            <a:ext cx="10972800" cy="744976"/>
          </a:xfrm>
        </p:spPr>
        <p:txBody>
          <a:bodyPr>
            <a:normAutofit/>
          </a:bodyPr>
          <a:lstStyle/>
          <a:p>
            <a:r>
              <a:rPr lang="en-US" sz="4400" b="1" u="sng" dirty="0" smtClean="0">
                <a:latin typeface="Arial Black" pitchFamily="34" charset="0"/>
              </a:rPr>
              <a:t>GINGIVITIS</a:t>
            </a:r>
            <a:endParaRPr lang="en-US" sz="3200" b="1" u="sng" dirty="0">
              <a:latin typeface="Arial Black" pitchFamily="34" charset="0"/>
            </a:endParaRPr>
          </a:p>
        </p:txBody>
      </p:sp>
      <p:sp>
        <p:nvSpPr>
          <p:cNvPr id="3" name="Content Placeholder 2"/>
          <p:cNvSpPr>
            <a:spLocks noGrp="1"/>
          </p:cNvSpPr>
          <p:nvPr>
            <p:ph idx="1"/>
          </p:nvPr>
        </p:nvSpPr>
        <p:spPr>
          <a:xfrm>
            <a:off x="520700" y="1227425"/>
            <a:ext cx="12192000" cy="4195481"/>
          </a:xfrm>
        </p:spPr>
        <p:txBody>
          <a:bodyPr>
            <a:noAutofit/>
          </a:bodyPr>
          <a:lstStyle/>
          <a:p>
            <a:pPr>
              <a:buNone/>
            </a:pPr>
            <a:r>
              <a:rPr lang="en-US" b="1" dirty="0" err="1" smtClean="0">
                <a:solidFill>
                  <a:schemeClr val="tx1"/>
                </a:solidFill>
              </a:rPr>
              <a:t>Dfn</a:t>
            </a:r>
            <a:r>
              <a:rPr lang="en-US" dirty="0" smtClean="0">
                <a:solidFill>
                  <a:schemeClr val="tx1"/>
                </a:solidFill>
              </a:rPr>
              <a:t>-inflammation of the gums.</a:t>
            </a:r>
          </a:p>
          <a:p>
            <a:pPr>
              <a:buNone/>
            </a:pPr>
            <a:r>
              <a:rPr lang="en-US" b="1" dirty="0" smtClean="0"/>
              <a:t>Predisposing factors</a:t>
            </a:r>
            <a:endParaRPr lang="en-US" dirty="0" smtClean="0"/>
          </a:p>
          <a:p>
            <a:r>
              <a:rPr lang="en-US" dirty="0" smtClean="0"/>
              <a:t>Poor dental hygiene, trauma, infections, vitamin deficiency, hormonal effects, systemic diseases.</a:t>
            </a:r>
          </a:p>
          <a:p>
            <a:pPr>
              <a:buNone/>
            </a:pPr>
            <a:r>
              <a:rPr lang="en-US" b="1" dirty="0" smtClean="0"/>
              <a:t>Etiology</a:t>
            </a:r>
            <a:endParaRPr lang="en-US" dirty="0" smtClean="0"/>
          </a:p>
          <a:p>
            <a:r>
              <a:rPr lang="en-US" dirty="0" err="1" smtClean="0">
                <a:solidFill>
                  <a:schemeClr val="tx1"/>
                </a:solidFill>
              </a:rPr>
              <a:t>Fusiform</a:t>
            </a:r>
            <a:r>
              <a:rPr lang="en-US" dirty="0" smtClean="0">
                <a:solidFill>
                  <a:schemeClr val="tx1"/>
                </a:solidFill>
              </a:rPr>
              <a:t> bacilli </a:t>
            </a:r>
            <a:r>
              <a:rPr lang="en-US" dirty="0" err="1" smtClean="0">
                <a:solidFill>
                  <a:schemeClr val="tx1"/>
                </a:solidFill>
              </a:rPr>
              <a:t>e.g</a:t>
            </a:r>
            <a:r>
              <a:rPr lang="en-US" dirty="0" smtClean="0">
                <a:solidFill>
                  <a:schemeClr val="tx1"/>
                </a:solidFill>
              </a:rPr>
              <a:t> </a:t>
            </a:r>
            <a:r>
              <a:rPr lang="en-US" dirty="0" err="1" smtClean="0">
                <a:solidFill>
                  <a:schemeClr val="tx1"/>
                </a:solidFill>
              </a:rPr>
              <a:t>boreliavincente</a:t>
            </a:r>
            <a:endParaRPr lang="en-US" dirty="0">
              <a:solidFill>
                <a:schemeClr val="tx1"/>
              </a:solidFill>
            </a:endParaRPr>
          </a:p>
        </p:txBody>
      </p:sp>
    </p:spTree>
    <p:extLst>
      <p:ext uri="{BB962C8B-B14F-4D97-AF65-F5344CB8AC3E}">
        <p14:creationId xmlns:p14="http://schemas.microsoft.com/office/powerpoint/2010/main" val="14063693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u="sng" dirty="0" smtClean="0">
                <a:latin typeface="Cambria" pitchFamily="18" charset="0"/>
              </a:rPr>
              <a:t>Signs &amp;symptoms</a:t>
            </a:r>
            <a:r>
              <a:rPr lang="en-US" sz="3200" u="sng" dirty="0" smtClean="0">
                <a:solidFill>
                  <a:schemeClr val="tx1"/>
                </a:solidFill>
                <a:latin typeface="Cambria" pitchFamily="18" charset="0"/>
              </a:rPr>
              <a:t/>
            </a:r>
            <a:br>
              <a:rPr lang="en-US" sz="3200" u="sng" dirty="0" smtClean="0">
                <a:solidFill>
                  <a:schemeClr val="tx1"/>
                </a:solidFill>
                <a:latin typeface="Cambria" pitchFamily="18" charset="0"/>
              </a:rPr>
            </a:br>
            <a:endParaRPr lang="en-US" sz="3200" u="sng" dirty="0">
              <a:solidFill>
                <a:schemeClr val="tx1"/>
              </a:solidFill>
              <a:latin typeface="Cambria" pitchFamily="18" charset="0"/>
            </a:endParaRPr>
          </a:p>
        </p:txBody>
      </p:sp>
      <p:sp>
        <p:nvSpPr>
          <p:cNvPr id="3" name="Content Placeholder 2"/>
          <p:cNvSpPr>
            <a:spLocks noGrp="1"/>
          </p:cNvSpPr>
          <p:nvPr>
            <p:ph sz="half" idx="1"/>
          </p:nvPr>
        </p:nvSpPr>
        <p:spPr>
          <a:xfrm>
            <a:off x="469900" y="1143000"/>
            <a:ext cx="5702307" cy="5029200"/>
          </a:xfrm>
        </p:spPr>
        <p:txBody>
          <a:bodyPr>
            <a:normAutofit/>
          </a:bodyPr>
          <a:lstStyle/>
          <a:p>
            <a:pPr>
              <a:buNone/>
            </a:pPr>
            <a:r>
              <a:rPr lang="en-US" dirty="0" smtClean="0"/>
              <a:t>Pain, bleeding, halitosis, fever, metallic taste, enlarged gum</a:t>
            </a:r>
          </a:p>
          <a:p>
            <a:pPr>
              <a:buNone/>
            </a:pPr>
            <a:r>
              <a:rPr lang="en-US" b="1" dirty="0" err="1" smtClean="0"/>
              <a:t>Dx</a:t>
            </a:r>
            <a:r>
              <a:rPr lang="en-US" dirty="0" smtClean="0"/>
              <a:t>-physical exam</a:t>
            </a:r>
          </a:p>
          <a:p>
            <a:pPr>
              <a:buNone/>
            </a:pPr>
            <a:r>
              <a:rPr lang="en-US" b="1" dirty="0" smtClean="0"/>
              <a:t>Management</a:t>
            </a:r>
            <a:endParaRPr lang="en-US" dirty="0" smtClean="0"/>
          </a:p>
          <a:p>
            <a:r>
              <a:rPr lang="en-US" dirty="0" smtClean="0"/>
              <a:t>Good oral hygiene</a:t>
            </a:r>
          </a:p>
          <a:p>
            <a:r>
              <a:rPr lang="en-US" dirty="0" smtClean="0"/>
              <a:t>Antiseptic mouth wash</a:t>
            </a:r>
          </a:p>
          <a:p>
            <a:r>
              <a:rPr lang="en-US" dirty="0" smtClean="0"/>
              <a:t>Analgesics</a:t>
            </a:r>
          </a:p>
          <a:p>
            <a:r>
              <a:rPr lang="en-US" dirty="0" smtClean="0"/>
              <a:t>Antibiotics</a:t>
            </a:r>
            <a:endParaRPr lang="en-US" dirty="0"/>
          </a:p>
        </p:txBody>
      </p:sp>
      <p:pic>
        <p:nvPicPr>
          <p:cNvPr id="5" name="Content Placeholder 4" descr="Image result for gingivitis black man"/>
          <p:cNvPicPr>
            <a:picLocks noGrp="1"/>
          </p:cNvPicPr>
          <p:nvPr>
            <p:ph sz="half" idx="2"/>
          </p:nvPr>
        </p:nvPicPr>
        <p:blipFill>
          <a:blip r:embed="rId2" cstate="print"/>
          <a:srcRect/>
          <a:stretch>
            <a:fillRect/>
          </a:stretch>
        </p:blipFill>
        <p:spPr bwMode="auto">
          <a:xfrm>
            <a:off x="6540507" y="1143000"/>
            <a:ext cx="5440681" cy="3863340"/>
          </a:xfrm>
          <a:prstGeom prst="rect">
            <a:avLst/>
          </a:prstGeom>
          <a:noFill/>
          <a:ln w="9525">
            <a:noFill/>
            <a:miter lim="800000"/>
            <a:headEnd/>
            <a:tailEnd/>
          </a:ln>
        </p:spPr>
      </p:pic>
    </p:spTree>
    <p:extLst>
      <p:ext uri="{BB962C8B-B14F-4D97-AF65-F5344CB8AC3E}">
        <p14:creationId xmlns:p14="http://schemas.microsoft.com/office/powerpoint/2010/main" val="40301512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PERIODONTITIS</a:t>
            </a:r>
            <a:endParaRPr lang="en-US" b="1" dirty="0"/>
          </a:p>
        </p:txBody>
      </p:sp>
      <p:sp>
        <p:nvSpPr>
          <p:cNvPr id="3" name="Content Placeholder 2"/>
          <p:cNvSpPr>
            <a:spLocks noGrp="1"/>
          </p:cNvSpPr>
          <p:nvPr>
            <p:ph idx="1"/>
          </p:nvPr>
        </p:nvSpPr>
        <p:spPr>
          <a:xfrm>
            <a:off x="553453" y="1540042"/>
            <a:ext cx="11028947" cy="5317958"/>
          </a:xfrm>
        </p:spPr>
        <p:txBody>
          <a:bodyPr>
            <a:normAutofit/>
          </a:bodyPr>
          <a:lstStyle/>
          <a:p>
            <a:r>
              <a:rPr lang="en-US" sz="3200" dirty="0" smtClean="0"/>
              <a:t>Periodontitis is a chronic inflammatory disease of the gums resulting from an opportunistic infection of endogenous plaque biofilm. </a:t>
            </a:r>
          </a:p>
          <a:p>
            <a:r>
              <a:rPr lang="en-US" sz="3200" dirty="0" smtClean="0"/>
              <a:t>It usually manifests as a worsening of gingivitis and then, if untreated, with loosening and loss of teeth.</a:t>
            </a:r>
            <a:endParaRPr lang="en-US" dirty="0"/>
          </a:p>
        </p:txBody>
      </p:sp>
    </p:spTree>
    <p:extLst>
      <p:ext uri="{BB962C8B-B14F-4D97-AF65-F5344CB8AC3E}">
        <p14:creationId xmlns:p14="http://schemas.microsoft.com/office/powerpoint/2010/main" val="22835496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143" y="257032"/>
            <a:ext cx="10515600" cy="970189"/>
          </a:xfrm>
        </p:spPr>
        <p:txBody>
          <a:bodyPr/>
          <a:lstStyle/>
          <a:p>
            <a:r>
              <a:rPr lang="en-US" b="1" dirty="0" err="1" smtClean="0"/>
              <a:t>Pathophysiology</a:t>
            </a:r>
            <a:endParaRPr lang="en-US" b="1" dirty="0" smtClean="0"/>
          </a:p>
        </p:txBody>
      </p:sp>
      <p:sp>
        <p:nvSpPr>
          <p:cNvPr id="3" name="Content Placeholder 2"/>
          <p:cNvSpPr>
            <a:spLocks noGrp="1"/>
          </p:cNvSpPr>
          <p:nvPr>
            <p:ph idx="1"/>
          </p:nvPr>
        </p:nvSpPr>
        <p:spPr>
          <a:xfrm>
            <a:off x="457200" y="1227221"/>
            <a:ext cx="11734800" cy="5630779"/>
          </a:xfrm>
        </p:spPr>
        <p:txBody>
          <a:bodyPr>
            <a:normAutofit/>
          </a:bodyPr>
          <a:lstStyle/>
          <a:p>
            <a:r>
              <a:rPr lang="en-US" dirty="0" smtClean="0"/>
              <a:t>Develops when </a:t>
            </a:r>
            <a:r>
              <a:rPr lang="en-US" u="sng" dirty="0" smtClean="0"/>
              <a:t>gingivitis</a:t>
            </a:r>
            <a:r>
              <a:rPr lang="en-US" dirty="0" smtClean="0"/>
              <a:t> has not been adequately treated. In periodontitis, the deep pockets can harbor anaerobic organisms that do more damage than those usually present in simple gingivitis. </a:t>
            </a:r>
          </a:p>
          <a:p>
            <a:r>
              <a:rPr lang="en-US" dirty="0" smtClean="0"/>
              <a:t>The organisms trigger chronic release of inflammatory mediators, including cytokines, prostaglandins, and enzymes from neutrophils and monocytes. </a:t>
            </a:r>
          </a:p>
          <a:p>
            <a:r>
              <a:rPr lang="en-US" dirty="0" smtClean="0"/>
              <a:t>The resulting inflammation affects the periodontal ligament, gingiva, </a:t>
            </a:r>
            <a:r>
              <a:rPr lang="en-US" dirty="0" err="1" smtClean="0"/>
              <a:t>cementum</a:t>
            </a:r>
            <a:r>
              <a:rPr lang="en-US" dirty="0" smtClean="0"/>
              <a:t>, and alveolar bone. </a:t>
            </a:r>
          </a:p>
          <a:p>
            <a:r>
              <a:rPr lang="en-US" dirty="0" smtClean="0"/>
              <a:t>The gingiva progressively loses its attachment to the teeth, bone loss begins, and periodontal pockets deepen. With progressive bone loss, teeth may loosen, and </a:t>
            </a:r>
            <a:r>
              <a:rPr lang="en-US" dirty="0" err="1" smtClean="0"/>
              <a:t>gingiva</a:t>
            </a:r>
            <a:r>
              <a:rPr lang="en-US" dirty="0" smtClean="0"/>
              <a:t> recedes. Tooth migration is common in later stages, and tooth loss can occur.</a:t>
            </a:r>
          </a:p>
          <a:p>
            <a:endParaRPr lang="en-US" dirty="0"/>
          </a:p>
        </p:txBody>
      </p:sp>
    </p:spTree>
    <p:extLst>
      <p:ext uri="{BB962C8B-B14F-4D97-AF65-F5344CB8AC3E}">
        <p14:creationId xmlns:p14="http://schemas.microsoft.com/office/powerpoint/2010/main" val="25827695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Modifiable risk factors that contribute to </a:t>
            </a:r>
            <a:r>
              <a:rPr lang="en-US" dirty="0" err="1" smtClean="0"/>
              <a:t>periodontitis</a:t>
            </a:r>
            <a:r>
              <a:rPr lang="en-US" dirty="0" smtClean="0"/>
              <a:t> include</a:t>
            </a:r>
            <a:br>
              <a:rPr lang="en-US" dirty="0" smtClean="0"/>
            </a:br>
            <a:endParaRPr lang="en-US" dirty="0"/>
          </a:p>
        </p:txBody>
      </p:sp>
      <p:sp>
        <p:nvSpPr>
          <p:cNvPr id="3" name="Content Placeholder 2"/>
          <p:cNvSpPr>
            <a:spLocks noGrp="1"/>
          </p:cNvSpPr>
          <p:nvPr>
            <p:ph idx="1"/>
          </p:nvPr>
        </p:nvSpPr>
        <p:spPr/>
        <p:txBody>
          <a:bodyPr/>
          <a:lstStyle/>
          <a:p>
            <a:r>
              <a:rPr lang="en-US" dirty="0" smtClean="0"/>
              <a:t>Plaque</a:t>
            </a:r>
          </a:p>
          <a:p>
            <a:r>
              <a:rPr lang="en-US" dirty="0" smtClean="0"/>
              <a:t>Smoking</a:t>
            </a:r>
          </a:p>
          <a:p>
            <a:r>
              <a:rPr lang="en-US" dirty="0" smtClean="0"/>
              <a:t>Obesity</a:t>
            </a:r>
          </a:p>
          <a:p>
            <a:r>
              <a:rPr lang="en-US" dirty="0" smtClean="0"/>
              <a:t>Diabetes (especially type 1)</a:t>
            </a:r>
          </a:p>
          <a:p>
            <a:r>
              <a:rPr lang="en-US" dirty="0" smtClean="0"/>
              <a:t>Emotional stress</a:t>
            </a:r>
          </a:p>
          <a:p>
            <a:r>
              <a:rPr lang="en-US" dirty="0" smtClean="0"/>
              <a:t>Vitamin C deficiency(scurvy</a:t>
            </a:r>
            <a:endParaRPr lang="en-US" dirty="0"/>
          </a:p>
        </p:txBody>
      </p:sp>
    </p:spTree>
    <p:extLst>
      <p:ext uri="{BB962C8B-B14F-4D97-AF65-F5344CB8AC3E}">
        <p14:creationId xmlns:p14="http://schemas.microsoft.com/office/powerpoint/2010/main" val="31691067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Symptoms and Signs</a:t>
            </a:r>
            <a:br>
              <a:rPr lang="en-US" b="1" dirty="0" smtClean="0"/>
            </a:br>
            <a:endParaRPr lang="en-US" dirty="0"/>
          </a:p>
        </p:txBody>
      </p:sp>
      <p:sp>
        <p:nvSpPr>
          <p:cNvPr id="3" name="Content Placeholder 2"/>
          <p:cNvSpPr>
            <a:spLocks noGrp="1"/>
          </p:cNvSpPr>
          <p:nvPr>
            <p:ph idx="1"/>
          </p:nvPr>
        </p:nvSpPr>
        <p:spPr>
          <a:xfrm>
            <a:off x="838200" y="1433739"/>
            <a:ext cx="10515600" cy="4351338"/>
          </a:xfrm>
        </p:spPr>
        <p:txBody>
          <a:bodyPr>
            <a:normAutofit/>
          </a:bodyPr>
          <a:lstStyle/>
          <a:p>
            <a:r>
              <a:rPr lang="en-US" dirty="0" smtClean="0"/>
              <a:t>Impaction of food in the pockets can cause pain at meals.</a:t>
            </a:r>
          </a:p>
          <a:p>
            <a:r>
              <a:rPr lang="en-US" dirty="0" smtClean="0"/>
              <a:t> Abundant(hyperplasia)  plaque along with redness, swelling, and </a:t>
            </a:r>
            <a:r>
              <a:rPr lang="en-US" dirty="0" err="1" smtClean="0"/>
              <a:t>exudate</a:t>
            </a:r>
            <a:r>
              <a:rPr lang="en-US" dirty="0" smtClean="0"/>
              <a:t> </a:t>
            </a:r>
          </a:p>
          <a:p>
            <a:r>
              <a:rPr lang="en-US" dirty="0" smtClean="0"/>
              <a:t>Gums may be tender and bleed easily, and breath may be foul.</a:t>
            </a:r>
          </a:p>
          <a:p>
            <a:r>
              <a:rPr lang="en-US" dirty="0" smtClean="0"/>
              <a:t> As teeth loosen, particularly when only one third of the root is in the bone, chewing becomes painful.</a:t>
            </a:r>
          </a:p>
          <a:p>
            <a:endParaRPr lang="en-US" dirty="0" smtClean="0"/>
          </a:p>
          <a:p>
            <a:endParaRPr lang="en-US" dirty="0"/>
          </a:p>
        </p:txBody>
      </p:sp>
    </p:spTree>
    <p:extLst>
      <p:ext uri="{BB962C8B-B14F-4D97-AF65-F5344CB8AC3E}">
        <p14:creationId xmlns:p14="http://schemas.microsoft.com/office/powerpoint/2010/main" val="36786312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dirty="0">
                <a:solidFill>
                  <a:prstClr val="black"/>
                </a:solidFill>
              </a:rPr>
              <a:t>Diagnosis</a:t>
            </a:r>
          </a:p>
          <a:p>
            <a:pPr lvl="0"/>
            <a:r>
              <a:rPr lang="en-US" dirty="0">
                <a:solidFill>
                  <a:prstClr val="black"/>
                </a:solidFill>
              </a:rPr>
              <a:t>Clinical evaluation</a:t>
            </a:r>
          </a:p>
          <a:p>
            <a:pPr lvl="0"/>
            <a:r>
              <a:rPr lang="en-US" dirty="0">
                <a:solidFill>
                  <a:prstClr val="black"/>
                </a:solidFill>
              </a:rPr>
              <a:t>Sometimes dental </a:t>
            </a:r>
            <a:r>
              <a:rPr lang="en-US" dirty="0" smtClean="0">
                <a:solidFill>
                  <a:prstClr val="black"/>
                </a:solidFill>
              </a:rPr>
              <a:t>x-rays</a:t>
            </a:r>
          </a:p>
          <a:p>
            <a:pPr lvl="0"/>
            <a:r>
              <a:rPr lang="en-US" dirty="0">
                <a:solidFill>
                  <a:prstClr val="black"/>
                </a:solidFill>
              </a:rPr>
              <a:t>Inspection of the teeth and gingiva combined with probing of the pockets and measurement of their depth are usually sufficient for diagnosis. Pockets deeper than 4 mm indicate periodontitis.</a:t>
            </a:r>
          </a:p>
          <a:p>
            <a:pPr lvl="0"/>
            <a:r>
              <a:rPr lang="en-US" dirty="0">
                <a:solidFill>
                  <a:prstClr val="black"/>
                </a:solidFill>
              </a:rPr>
              <a:t>Dental x-rays reveal alveolar bone loss adjacent to the periodontal pockets.</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12468121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1933" y="666230"/>
            <a:ext cx="11205266" cy="5241084"/>
          </a:xfrm>
        </p:spPr>
        <p:txBody>
          <a:bodyPr>
            <a:normAutofit/>
          </a:bodyPr>
          <a:lstStyle/>
          <a:p>
            <a:pPr>
              <a:buNone/>
            </a:pPr>
            <a:r>
              <a:rPr lang="en-US" b="1" dirty="0" smtClean="0"/>
              <a:t>Treatment</a:t>
            </a:r>
          </a:p>
          <a:p>
            <a:r>
              <a:rPr lang="en-US" dirty="0" smtClean="0"/>
              <a:t>Treatment of risk factors</a:t>
            </a:r>
          </a:p>
          <a:p>
            <a:r>
              <a:rPr lang="en-US" dirty="0" smtClean="0"/>
              <a:t>Scaling and root </a:t>
            </a:r>
            <a:r>
              <a:rPr lang="en-US" dirty="0" err="1" smtClean="0"/>
              <a:t>planing</a:t>
            </a:r>
            <a:endParaRPr lang="en-US" dirty="0" smtClean="0"/>
          </a:p>
          <a:p>
            <a:r>
              <a:rPr lang="en-US" dirty="0" smtClean="0"/>
              <a:t>Sometimes oral antibiotics, antibiotic packs, or both</a:t>
            </a:r>
          </a:p>
          <a:p>
            <a:r>
              <a:rPr lang="en-US" dirty="0" smtClean="0"/>
              <a:t>Surgery or extraction</a:t>
            </a:r>
          </a:p>
          <a:p>
            <a:r>
              <a:rPr lang="en-US" dirty="0" smtClean="0"/>
              <a:t>Treatment of modifiable risk factors such as poor oral hygiene, diabetes, and smoking improves outcomes.</a:t>
            </a:r>
          </a:p>
          <a:p>
            <a:endParaRPr lang="en-US" dirty="0" smtClean="0"/>
          </a:p>
          <a:p>
            <a:endParaRPr lang="en-US" dirty="0"/>
          </a:p>
        </p:txBody>
      </p:sp>
    </p:spTree>
    <p:extLst>
      <p:ext uri="{BB962C8B-B14F-4D97-AF65-F5344CB8AC3E}">
        <p14:creationId xmlns:p14="http://schemas.microsoft.com/office/powerpoint/2010/main" val="38157355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llustration showing periodontitis &#10;"/>
          <p:cNvPicPr/>
          <p:nvPr/>
        </p:nvPicPr>
        <p:blipFill>
          <a:blip r:embed="rId2" cstate="print"/>
          <a:srcRect/>
          <a:stretch>
            <a:fillRect/>
          </a:stretch>
        </p:blipFill>
        <p:spPr bwMode="auto">
          <a:xfrm>
            <a:off x="3585411" y="409074"/>
            <a:ext cx="6208294" cy="6448926"/>
          </a:xfrm>
          <a:prstGeom prst="rect">
            <a:avLst/>
          </a:prstGeom>
          <a:noFill/>
          <a:ln w="9525">
            <a:noFill/>
            <a:miter lim="800000"/>
            <a:headEnd/>
            <a:tailEnd/>
          </a:ln>
        </p:spPr>
      </p:pic>
    </p:spTree>
    <p:extLst>
      <p:ext uri="{BB962C8B-B14F-4D97-AF65-F5344CB8AC3E}">
        <p14:creationId xmlns:p14="http://schemas.microsoft.com/office/powerpoint/2010/main" val="28651015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275856"/>
            <a:ext cx="10972800" cy="650383"/>
          </a:xfrm>
        </p:spPr>
        <p:txBody>
          <a:bodyPr>
            <a:normAutofit fontScale="90000"/>
          </a:bodyPr>
          <a:lstStyle/>
          <a:p>
            <a:r>
              <a:rPr lang="en-US" sz="4400" b="1" u="sng" dirty="0" smtClean="0">
                <a:latin typeface="Arial Black" pitchFamily="34" charset="0"/>
              </a:rPr>
              <a:t>PAROTITIS</a:t>
            </a:r>
            <a:endParaRPr lang="en-US" sz="3200" u="sng" dirty="0">
              <a:latin typeface="Arial Black" pitchFamily="34" charset="0"/>
            </a:endParaRPr>
          </a:p>
        </p:txBody>
      </p:sp>
      <p:sp>
        <p:nvSpPr>
          <p:cNvPr id="3" name="Content Placeholder 2"/>
          <p:cNvSpPr>
            <a:spLocks noGrp="1"/>
          </p:cNvSpPr>
          <p:nvPr>
            <p:ph idx="1"/>
          </p:nvPr>
        </p:nvSpPr>
        <p:spPr>
          <a:xfrm>
            <a:off x="457200" y="926239"/>
            <a:ext cx="12192000" cy="5220718"/>
          </a:xfrm>
        </p:spPr>
        <p:txBody>
          <a:bodyPr>
            <a:noAutofit/>
          </a:bodyPr>
          <a:lstStyle/>
          <a:p>
            <a:pPr>
              <a:buNone/>
            </a:pPr>
            <a:r>
              <a:rPr lang="en-US" b="1" dirty="0" err="1" smtClean="0"/>
              <a:t>Dfn</a:t>
            </a:r>
            <a:r>
              <a:rPr lang="en-US" dirty="0" smtClean="0"/>
              <a:t>-inflammation of the parotid glands but can occur in other salivary glands.</a:t>
            </a:r>
          </a:p>
          <a:p>
            <a:pPr>
              <a:buNone/>
            </a:pPr>
            <a:r>
              <a:rPr lang="en-US" b="1" dirty="0" smtClean="0"/>
              <a:t>Mumps</a:t>
            </a:r>
            <a:r>
              <a:rPr lang="en-US" dirty="0" smtClean="0"/>
              <a:t>( epidemic </a:t>
            </a:r>
            <a:r>
              <a:rPr lang="en-US" dirty="0" err="1" smtClean="0"/>
              <a:t>parotitis</a:t>
            </a:r>
            <a:r>
              <a:rPr lang="en-US" dirty="0" smtClean="0"/>
              <a:t>)-a communicable disease caused by a virus. It also affects the parotid glands and commonly in children.</a:t>
            </a:r>
          </a:p>
          <a:p>
            <a:pPr>
              <a:buNone/>
            </a:pPr>
            <a:r>
              <a:rPr lang="en-US" b="1" dirty="0" smtClean="0"/>
              <a:t>Pathophysiology</a:t>
            </a:r>
            <a:endParaRPr lang="en-US" dirty="0" smtClean="0"/>
          </a:p>
          <a:p>
            <a:r>
              <a:rPr lang="en-US" dirty="0" smtClean="0"/>
              <a:t>Bacteria or virus in the mouth which travels through the salivary duct to the glands</a:t>
            </a:r>
            <a:endParaRPr lang="en-US" dirty="0"/>
          </a:p>
        </p:txBody>
      </p:sp>
    </p:spTree>
    <p:extLst>
      <p:ext uri="{BB962C8B-B14F-4D97-AF65-F5344CB8AC3E}">
        <p14:creationId xmlns:p14="http://schemas.microsoft.com/office/powerpoint/2010/main" val="2024837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213" y="104503"/>
            <a:ext cx="9404724" cy="1296029"/>
          </a:xfrm>
        </p:spPr>
        <p:txBody>
          <a:bodyPr>
            <a:noAutofit/>
          </a:bodyPr>
          <a:lstStyle/>
          <a:p>
            <a:r>
              <a:rPr lang="en-US" u="sng" dirty="0" smtClean="0">
                <a:latin typeface="Cambria" pitchFamily="18" charset="0"/>
              </a:rPr>
              <a:t>COMMON TESTS</a:t>
            </a:r>
            <a:r>
              <a:rPr lang="en-US" sz="5400" u="sng" dirty="0" smtClean="0">
                <a:solidFill>
                  <a:schemeClr val="tx1"/>
                </a:solidFill>
                <a:latin typeface="Cambria" pitchFamily="18" charset="0"/>
              </a:rPr>
              <a:t/>
            </a:r>
            <a:br>
              <a:rPr lang="en-US" sz="5400" u="sng" dirty="0" smtClean="0">
                <a:solidFill>
                  <a:schemeClr val="tx1"/>
                </a:solidFill>
                <a:latin typeface="Cambria" pitchFamily="18" charset="0"/>
              </a:rPr>
            </a:br>
            <a:endParaRPr lang="en-US" sz="5400" u="sng" dirty="0">
              <a:solidFill>
                <a:schemeClr val="tx1"/>
              </a:solidFill>
              <a:latin typeface="Cambria" pitchFamily="18" charset="0"/>
            </a:endParaRPr>
          </a:p>
        </p:txBody>
      </p:sp>
      <p:sp>
        <p:nvSpPr>
          <p:cNvPr id="3" name="Content Placeholder 2"/>
          <p:cNvSpPr>
            <a:spLocks noGrp="1"/>
          </p:cNvSpPr>
          <p:nvPr>
            <p:ph idx="1"/>
          </p:nvPr>
        </p:nvSpPr>
        <p:spPr>
          <a:xfrm>
            <a:off x="875213" y="1596475"/>
            <a:ext cx="5361708" cy="4195481"/>
          </a:xfrm>
        </p:spPr>
        <p:txBody>
          <a:bodyPr>
            <a:noAutofit/>
          </a:bodyPr>
          <a:lstStyle/>
          <a:p>
            <a:r>
              <a:rPr lang="en-US" sz="4400" dirty="0" smtClean="0">
                <a:solidFill>
                  <a:schemeClr val="tx1"/>
                </a:solidFill>
                <a:latin typeface="Cambria" pitchFamily="18" charset="0"/>
              </a:rPr>
              <a:t>Liver enzyme tests</a:t>
            </a:r>
          </a:p>
          <a:p>
            <a:r>
              <a:rPr lang="en-US" sz="4400" dirty="0" smtClean="0">
                <a:solidFill>
                  <a:schemeClr val="tx1"/>
                </a:solidFill>
                <a:latin typeface="Cambria" pitchFamily="18" charset="0"/>
              </a:rPr>
              <a:t>Stool tests</a:t>
            </a:r>
          </a:p>
          <a:p>
            <a:r>
              <a:rPr lang="en-US" sz="4400" dirty="0" smtClean="0">
                <a:solidFill>
                  <a:schemeClr val="tx1"/>
                </a:solidFill>
                <a:latin typeface="Cambria" pitchFamily="18" charset="0"/>
              </a:rPr>
              <a:t>Gastric juice analysis</a:t>
            </a:r>
          </a:p>
          <a:p>
            <a:r>
              <a:rPr lang="en-US" sz="4400" dirty="0" smtClean="0">
                <a:solidFill>
                  <a:schemeClr val="tx1"/>
                </a:solidFill>
                <a:latin typeface="Cambria" pitchFamily="18" charset="0"/>
              </a:rPr>
              <a:t>Endoscopies</a:t>
            </a:r>
          </a:p>
          <a:p>
            <a:endParaRPr lang="en-US" sz="4400" dirty="0" smtClean="0">
              <a:solidFill>
                <a:schemeClr val="tx1"/>
              </a:solidFill>
              <a:latin typeface="Cambria" pitchFamily="18" charset="0"/>
            </a:endParaRPr>
          </a:p>
        </p:txBody>
      </p:sp>
      <p:sp>
        <p:nvSpPr>
          <p:cNvPr id="4" name="Content Placeholder 2"/>
          <p:cNvSpPr txBox="1">
            <a:spLocks/>
          </p:cNvSpPr>
          <p:nvPr/>
        </p:nvSpPr>
        <p:spPr>
          <a:xfrm>
            <a:off x="6766559" y="1400532"/>
            <a:ext cx="4534971" cy="419548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4000" dirty="0" err="1" smtClean="0">
                <a:latin typeface="Cambria" pitchFamily="18" charset="0"/>
              </a:rPr>
              <a:t>Radiographics</a:t>
            </a:r>
            <a:endParaRPr lang="en-US" sz="4000" dirty="0" smtClean="0">
              <a:latin typeface="Cambria" pitchFamily="18" charset="0"/>
            </a:endParaRPr>
          </a:p>
          <a:p>
            <a:r>
              <a:rPr lang="en-US" sz="4000" dirty="0" smtClean="0">
                <a:latin typeface="Cambria" pitchFamily="18" charset="0"/>
              </a:rPr>
              <a:t>CT scan</a:t>
            </a:r>
          </a:p>
          <a:p>
            <a:r>
              <a:rPr lang="en-US" sz="4000" dirty="0" smtClean="0">
                <a:latin typeface="Cambria" pitchFamily="18" charset="0"/>
              </a:rPr>
              <a:t>MRI</a:t>
            </a:r>
          </a:p>
          <a:p>
            <a:r>
              <a:rPr lang="en-US" sz="4000" dirty="0" smtClean="0">
                <a:latin typeface="Cambria" pitchFamily="18" charset="0"/>
              </a:rPr>
              <a:t>X-rays</a:t>
            </a:r>
          </a:p>
          <a:p>
            <a:endParaRPr lang="en-US" sz="3600" dirty="0">
              <a:latin typeface="Cambria" pitchFamily="18" charset="0"/>
            </a:endParaRPr>
          </a:p>
        </p:txBody>
      </p:sp>
    </p:spTree>
    <p:extLst>
      <p:ext uri="{BB962C8B-B14F-4D97-AF65-F5344CB8AC3E}">
        <p14:creationId xmlns:p14="http://schemas.microsoft.com/office/powerpoint/2010/main" val="63560690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299" y="488860"/>
            <a:ext cx="10972800" cy="587321"/>
          </a:xfrm>
        </p:spPr>
        <p:txBody>
          <a:bodyPr>
            <a:noAutofit/>
          </a:bodyPr>
          <a:lstStyle/>
          <a:p>
            <a:r>
              <a:rPr lang="en-US" sz="4400" b="1" dirty="0" smtClean="0">
                <a:latin typeface="Cambria" pitchFamily="18" charset="0"/>
              </a:rPr>
              <a:t>Clinical manifestations</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749299" y="1076181"/>
            <a:ext cx="7607301" cy="4195481"/>
          </a:xfrm>
        </p:spPr>
        <p:txBody>
          <a:bodyPr>
            <a:normAutofit/>
          </a:bodyPr>
          <a:lstStyle/>
          <a:p>
            <a:r>
              <a:rPr lang="en-US" dirty="0" smtClean="0">
                <a:solidFill>
                  <a:schemeClr val="tx1"/>
                </a:solidFill>
              </a:rPr>
              <a:t>Glands are swollen, tense and tender</a:t>
            </a:r>
          </a:p>
          <a:p>
            <a:r>
              <a:rPr lang="en-US" dirty="0" smtClean="0">
                <a:solidFill>
                  <a:schemeClr val="tx1"/>
                </a:solidFill>
              </a:rPr>
              <a:t>Pain in the ear</a:t>
            </a:r>
          </a:p>
          <a:p>
            <a:r>
              <a:rPr lang="en-US" dirty="0" smtClean="0">
                <a:solidFill>
                  <a:schemeClr val="tx1"/>
                </a:solidFill>
              </a:rPr>
              <a:t>Difficulty in swallowing</a:t>
            </a:r>
          </a:p>
          <a:p>
            <a:r>
              <a:rPr lang="en-US" dirty="0" smtClean="0">
                <a:solidFill>
                  <a:schemeClr val="tx1"/>
                </a:solidFill>
              </a:rPr>
              <a:t>Fever</a:t>
            </a:r>
          </a:p>
          <a:p>
            <a:r>
              <a:rPr lang="en-US" dirty="0" smtClean="0">
                <a:solidFill>
                  <a:schemeClr val="tx1"/>
                </a:solidFill>
              </a:rPr>
              <a:t>Irritability</a:t>
            </a:r>
          </a:p>
          <a:p>
            <a:r>
              <a:rPr lang="en-US" dirty="0" smtClean="0">
                <a:solidFill>
                  <a:schemeClr val="tx1"/>
                </a:solidFill>
              </a:rPr>
              <a:t>Infant refuse to feed</a:t>
            </a:r>
          </a:p>
          <a:p>
            <a:endParaRPr lang="en-US" sz="3200" dirty="0">
              <a:solidFill>
                <a:schemeClr val="tx1"/>
              </a:solidFill>
              <a:latin typeface="Cambria" pitchFamily="18" charset="0"/>
            </a:endParaRPr>
          </a:p>
        </p:txBody>
      </p:sp>
      <p:pic>
        <p:nvPicPr>
          <p:cNvPr id="4" name="Picture 3" descr="Image result for a black person with parotitis"/>
          <p:cNvPicPr/>
          <p:nvPr/>
        </p:nvPicPr>
        <p:blipFill>
          <a:blip r:embed="rId2" cstate="print"/>
          <a:srcRect/>
          <a:stretch>
            <a:fillRect/>
          </a:stretch>
        </p:blipFill>
        <p:spPr bwMode="auto">
          <a:xfrm>
            <a:off x="8458205" y="320040"/>
            <a:ext cx="3733801" cy="5074920"/>
          </a:xfrm>
          <a:prstGeom prst="rect">
            <a:avLst/>
          </a:prstGeom>
          <a:noFill/>
          <a:ln w="9525">
            <a:noFill/>
            <a:miter lim="800000"/>
            <a:headEnd/>
            <a:tailEnd/>
          </a:ln>
        </p:spPr>
      </p:pic>
    </p:spTree>
    <p:extLst>
      <p:ext uri="{BB962C8B-B14F-4D97-AF65-F5344CB8AC3E}">
        <p14:creationId xmlns:p14="http://schemas.microsoft.com/office/powerpoint/2010/main" val="10380674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284" y="246754"/>
            <a:ext cx="10380515" cy="734466"/>
          </a:xfrm>
        </p:spPr>
        <p:txBody>
          <a:bodyPr>
            <a:normAutofit/>
          </a:bodyPr>
          <a:lstStyle/>
          <a:p>
            <a:r>
              <a:rPr lang="en-US" sz="4000" b="1" dirty="0" smtClean="0">
                <a:latin typeface="Cambria" pitchFamily="18" charset="0"/>
              </a:rPr>
              <a:t>Management</a:t>
            </a:r>
            <a:endParaRPr lang="en-US" sz="3200" dirty="0">
              <a:latin typeface="Cambria" pitchFamily="18" charset="0"/>
            </a:endParaRPr>
          </a:p>
        </p:txBody>
      </p:sp>
      <p:sp>
        <p:nvSpPr>
          <p:cNvPr id="3" name="Content Placeholder 2"/>
          <p:cNvSpPr>
            <a:spLocks noGrp="1"/>
          </p:cNvSpPr>
          <p:nvPr>
            <p:ph idx="1"/>
          </p:nvPr>
        </p:nvSpPr>
        <p:spPr>
          <a:xfrm>
            <a:off x="592285" y="1320800"/>
            <a:ext cx="10952015" cy="5267036"/>
          </a:xfrm>
        </p:spPr>
        <p:txBody>
          <a:bodyPr>
            <a:noAutofit/>
          </a:bodyPr>
          <a:lstStyle/>
          <a:p>
            <a:r>
              <a:rPr lang="en-US" dirty="0" smtClean="0">
                <a:solidFill>
                  <a:schemeClr val="tx1"/>
                </a:solidFill>
              </a:rPr>
              <a:t>Antibiotics</a:t>
            </a:r>
          </a:p>
          <a:p>
            <a:r>
              <a:rPr lang="en-US" dirty="0" smtClean="0">
                <a:solidFill>
                  <a:schemeClr val="tx1"/>
                </a:solidFill>
              </a:rPr>
              <a:t>Analgesics</a:t>
            </a:r>
          </a:p>
          <a:p>
            <a:r>
              <a:rPr lang="en-US" dirty="0" smtClean="0">
                <a:solidFill>
                  <a:schemeClr val="tx1"/>
                </a:solidFill>
              </a:rPr>
              <a:t>Antipyretics</a:t>
            </a:r>
          </a:p>
          <a:p>
            <a:r>
              <a:rPr lang="en-US" dirty="0" smtClean="0">
                <a:solidFill>
                  <a:schemeClr val="tx1"/>
                </a:solidFill>
              </a:rPr>
              <a:t>Maintaining adequate nutrition</a:t>
            </a:r>
          </a:p>
          <a:p>
            <a:r>
              <a:rPr lang="en-US" dirty="0" smtClean="0">
                <a:solidFill>
                  <a:schemeClr val="tx1"/>
                </a:solidFill>
              </a:rPr>
              <a:t>Oral hygiene</a:t>
            </a:r>
          </a:p>
          <a:p>
            <a:r>
              <a:rPr lang="en-US" dirty="0" smtClean="0">
                <a:solidFill>
                  <a:schemeClr val="tx1"/>
                </a:solidFill>
              </a:rPr>
              <a:t>Soft diet</a:t>
            </a:r>
          </a:p>
          <a:p>
            <a:r>
              <a:rPr lang="en-US" dirty="0" err="1" smtClean="0">
                <a:solidFill>
                  <a:schemeClr val="tx1"/>
                </a:solidFill>
              </a:rPr>
              <a:t>Parotidectomy</a:t>
            </a:r>
            <a:r>
              <a:rPr lang="en-US" dirty="0" smtClean="0">
                <a:solidFill>
                  <a:schemeClr val="tx1"/>
                </a:solidFill>
              </a:rPr>
              <a:t> (surgical drainage of the glands)</a:t>
            </a: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41003770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300" y="216657"/>
            <a:ext cx="10223500" cy="639872"/>
          </a:xfrm>
        </p:spPr>
        <p:txBody>
          <a:bodyPr>
            <a:noAutofit/>
          </a:bodyPr>
          <a:lstStyle/>
          <a:p>
            <a:r>
              <a:rPr lang="en-US" sz="4000" u="sng" dirty="0" smtClean="0">
                <a:latin typeface="Arial Black" pitchFamily="34" charset="0"/>
              </a:rPr>
              <a:t>Salivary calculus/ </a:t>
            </a:r>
            <a:r>
              <a:rPr lang="en-US" sz="4000" u="sng" dirty="0" err="1" smtClean="0">
                <a:latin typeface="Arial Black" pitchFamily="34" charset="0"/>
              </a:rPr>
              <a:t>sialolithiasis</a:t>
            </a:r>
            <a:r>
              <a:rPr lang="en-US" sz="3200" u="sng" dirty="0" smtClean="0">
                <a:solidFill>
                  <a:schemeClr val="tx1"/>
                </a:solidFill>
                <a:latin typeface="Cambria" pitchFamily="18" charset="0"/>
              </a:rPr>
              <a:t/>
            </a:r>
            <a:br>
              <a:rPr lang="en-US" sz="3200" u="sng" dirty="0" smtClean="0">
                <a:solidFill>
                  <a:schemeClr val="tx1"/>
                </a:solidFill>
                <a:latin typeface="Cambria" pitchFamily="18" charset="0"/>
              </a:rPr>
            </a:br>
            <a:endParaRPr lang="en-US" sz="3200" u="sng" dirty="0">
              <a:solidFill>
                <a:schemeClr val="tx1"/>
              </a:solidFill>
              <a:latin typeface="Cambria" pitchFamily="18" charset="0"/>
            </a:endParaRPr>
          </a:p>
        </p:txBody>
      </p:sp>
      <p:sp>
        <p:nvSpPr>
          <p:cNvPr id="3" name="Content Placeholder 2"/>
          <p:cNvSpPr>
            <a:spLocks noGrp="1"/>
          </p:cNvSpPr>
          <p:nvPr>
            <p:ph idx="1"/>
          </p:nvPr>
        </p:nvSpPr>
        <p:spPr>
          <a:xfrm>
            <a:off x="558800" y="1282700"/>
            <a:ext cx="11112500" cy="4030524"/>
          </a:xfrm>
        </p:spPr>
        <p:txBody>
          <a:bodyPr>
            <a:normAutofit/>
          </a:bodyPr>
          <a:lstStyle/>
          <a:p>
            <a:pPr>
              <a:buNone/>
            </a:pPr>
            <a:r>
              <a:rPr lang="en-US" b="1" dirty="0" err="1" smtClean="0">
                <a:solidFill>
                  <a:schemeClr val="tx1"/>
                </a:solidFill>
              </a:rPr>
              <a:t>Dfn</a:t>
            </a:r>
            <a:r>
              <a:rPr lang="en-US" dirty="0" smtClean="0">
                <a:solidFill>
                  <a:schemeClr val="tx1"/>
                </a:solidFill>
              </a:rPr>
              <a:t>–calcified structure that may form inside a salivary gland or duct</a:t>
            </a:r>
          </a:p>
          <a:p>
            <a:r>
              <a:rPr lang="en-US" dirty="0" smtClean="0">
                <a:solidFill>
                  <a:schemeClr val="tx1"/>
                </a:solidFill>
              </a:rPr>
              <a:t>Most affects the </a:t>
            </a:r>
            <a:r>
              <a:rPr lang="en-US" dirty="0" err="1" smtClean="0">
                <a:solidFill>
                  <a:schemeClr val="tx1"/>
                </a:solidFill>
              </a:rPr>
              <a:t>submandibular</a:t>
            </a:r>
            <a:r>
              <a:rPr lang="en-US" dirty="0" smtClean="0">
                <a:solidFill>
                  <a:schemeClr val="tx1"/>
                </a:solidFill>
              </a:rPr>
              <a:t> glands</a:t>
            </a:r>
          </a:p>
          <a:p>
            <a:r>
              <a:rPr lang="en-US" dirty="0" smtClean="0">
                <a:solidFill>
                  <a:schemeClr val="tx1"/>
                </a:solidFill>
              </a:rPr>
              <a:t>Less common in the parotid and sublingual glands</a:t>
            </a:r>
            <a:endParaRPr lang="en-US" dirty="0">
              <a:solidFill>
                <a:schemeClr val="tx1"/>
              </a:solidFill>
            </a:endParaRPr>
          </a:p>
        </p:txBody>
      </p:sp>
    </p:spTree>
    <p:extLst>
      <p:ext uri="{BB962C8B-B14F-4D97-AF65-F5344CB8AC3E}">
        <p14:creationId xmlns:p14="http://schemas.microsoft.com/office/powerpoint/2010/main" val="1717942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500" y="292100"/>
            <a:ext cx="10986781" cy="522590"/>
          </a:xfrm>
        </p:spPr>
        <p:txBody>
          <a:bodyPr>
            <a:normAutofit fontScale="90000"/>
          </a:bodyPr>
          <a:lstStyle/>
          <a:p>
            <a:r>
              <a:rPr lang="en-US" sz="4400" b="1" u="sng" dirty="0" smtClean="0">
                <a:latin typeface="Cambria" pitchFamily="18" charset="0"/>
              </a:rPr>
              <a:t>Causes</a:t>
            </a:r>
            <a:r>
              <a:rPr lang="en-US" sz="3200" dirty="0" smtClean="0">
                <a:latin typeface="Cambria" pitchFamily="18" charset="0"/>
              </a:rPr>
              <a:t/>
            </a:r>
            <a:br>
              <a:rPr lang="en-US" sz="3200" dirty="0" smtClean="0">
                <a:latin typeface="Cambria" pitchFamily="18" charset="0"/>
              </a:rPr>
            </a:br>
            <a:endParaRPr lang="en-US" sz="3200" dirty="0">
              <a:latin typeface="Cambria" pitchFamily="18" charset="0"/>
            </a:endParaRPr>
          </a:p>
        </p:txBody>
      </p:sp>
      <p:sp>
        <p:nvSpPr>
          <p:cNvPr id="3" name="Content Placeholder 2"/>
          <p:cNvSpPr>
            <a:spLocks noGrp="1"/>
          </p:cNvSpPr>
          <p:nvPr>
            <p:ph idx="1"/>
          </p:nvPr>
        </p:nvSpPr>
        <p:spPr>
          <a:xfrm>
            <a:off x="787399" y="1200870"/>
            <a:ext cx="11162149" cy="4195481"/>
          </a:xfrm>
        </p:spPr>
        <p:txBody>
          <a:bodyPr>
            <a:normAutofit/>
          </a:bodyPr>
          <a:lstStyle/>
          <a:p>
            <a:r>
              <a:rPr lang="en-US" dirty="0" smtClean="0"/>
              <a:t>Less saliva production</a:t>
            </a:r>
          </a:p>
          <a:p>
            <a:r>
              <a:rPr lang="en-US" dirty="0" smtClean="0"/>
              <a:t>Thickened saliva</a:t>
            </a:r>
          </a:p>
          <a:p>
            <a:pPr>
              <a:buNone/>
            </a:pPr>
            <a:r>
              <a:rPr lang="en-US" b="1" dirty="0" smtClean="0"/>
              <a:t>Pathophysiology </a:t>
            </a:r>
            <a:endParaRPr lang="en-US" dirty="0" smtClean="0"/>
          </a:p>
          <a:p>
            <a:r>
              <a:rPr lang="en-US" dirty="0" smtClean="0"/>
              <a:t>This is as a result of calcium crystals in the saliva when they clog ( calcium phosphate and calcium carbonate)</a:t>
            </a:r>
            <a:endParaRPr lang="en-US" dirty="0"/>
          </a:p>
        </p:txBody>
      </p:sp>
    </p:spTree>
    <p:extLst>
      <p:ext uri="{BB962C8B-B14F-4D97-AF65-F5344CB8AC3E}">
        <p14:creationId xmlns:p14="http://schemas.microsoft.com/office/powerpoint/2010/main" val="31746030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393" y="412801"/>
            <a:ext cx="10972800" cy="461197"/>
          </a:xfrm>
        </p:spPr>
        <p:txBody>
          <a:bodyPr>
            <a:normAutofit fontScale="90000"/>
          </a:bodyPr>
          <a:lstStyle/>
          <a:p>
            <a:r>
              <a:rPr lang="en-US" sz="4400" u="sng" dirty="0" smtClean="0">
                <a:latin typeface="Cambria" pitchFamily="18" charset="0"/>
              </a:rPr>
              <a:t>Risk factors</a:t>
            </a:r>
            <a:r>
              <a:rPr lang="en-US" sz="3200" u="sng" dirty="0" smtClean="0">
                <a:latin typeface="Cambria" pitchFamily="18" charset="0"/>
              </a:rPr>
              <a:t/>
            </a:r>
            <a:br>
              <a:rPr lang="en-US" sz="3200" u="sng" dirty="0" smtClean="0">
                <a:latin typeface="Cambria" pitchFamily="18" charset="0"/>
              </a:rPr>
            </a:br>
            <a:endParaRPr lang="en-US" sz="3200" u="sng" dirty="0">
              <a:latin typeface="Cambria" pitchFamily="18" charset="0"/>
            </a:endParaRPr>
          </a:p>
        </p:txBody>
      </p:sp>
      <p:sp>
        <p:nvSpPr>
          <p:cNvPr id="3" name="Content Placeholder 2"/>
          <p:cNvSpPr>
            <a:spLocks noGrp="1"/>
          </p:cNvSpPr>
          <p:nvPr>
            <p:ph idx="1"/>
          </p:nvPr>
        </p:nvSpPr>
        <p:spPr>
          <a:xfrm>
            <a:off x="757646" y="1180089"/>
            <a:ext cx="10933611" cy="4195481"/>
          </a:xfrm>
        </p:spPr>
        <p:txBody>
          <a:bodyPr/>
          <a:lstStyle/>
          <a:p>
            <a:r>
              <a:rPr lang="en-US" dirty="0" smtClean="0">
                <a:solidFill>
                  <a:schemeClr val="tx1"/>
                </a:solidFill>
              </a:rPr>
              <a:t>Dehydration –saliva concentration( </a:t>
            </a:r>
            <a:r>
              <a:rPr lang="en-US" dirty="0" err="1" smtClean="0">
                <a:solidFill>
                  <a:schemeClr val="tx1"/>
                </a:solidFill>
              </a:rPr>
              <a:t>statherins</a:t>
            </a:r>
            <a:r>
              <a:rPr lang="en-US" dirty="0" smtClean="0">
                <a:solidFill>
                  <a:schemeClr val="tx1"/>
                </a:solidFill>
              </a:rPr>
              <a:t> &amp; </a:t>
            </a:r>
            <a:r>
              <a:rPr lang="en-US" dirty="0" err="1" smtClean="0">
                <a:solidFill>
                  <a:schemeClr val="tx1"/>
                </a:solidFill>
              </a:rPr>
              <a:t>proline</a:t>
            </a:r>
            <a:r>
              <a:rPr lang="en-US" dirty="0" smtClean="0">
                <a:solidFill>
                  <a:schemeClr val="tx1"/>
                </a:solidFill>
              </a:rPr>
              <a:t> rich proteins)</a:t>
            </a:r>
          </a:p>
          <a:p>
            <a:r>
              <a:rPr lang="en-US" dirty="0" smtClean="0">
                <a:solidFill>
                  <a:schemeClr val="tx1"/>
                </a:solidFill>
              </a:rPr>
              <a:t>Reduced food intake –reduced saliva production</a:t>
            </a:r>
          </a:p>
          <a:p>
            <a:r>
              <a:rPr lang="en-US" dirty="0" smtClean="0">
                <a:solidFill>
                  <a:schemeClr val="tx1"/>
                </a:solidFill>
              </a:rPr>
              <a:t>Medications e.g. antihistamines –reduced saliva production</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384902972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642" y="259483"/>
            <a:ext cx="10972800" cy="814965"/>
          </a:xfrm>
        </p:spPr>
        <p:txBody>
          <a:bodyPr>
            <a:noAutofit/>
          </a:bodyPr>
          <a:lstStyle/>
          <a:p>
            <a:r>
              <a:rPr lang="en-US" sz="4000" u="sng" dirty="0" smtClean="0">
                <a:latin typeface="Cambria" pitchFamily="18" charset="0"/>
              </a:rPr>
              <a:t>Signs and symptoms</a:t>
            </a:r>
            <a:r>
              <a:rPr lang="en-US" sz="3200" u="sng" dirty="0" smtClean="0">
                <a:solidFill>
                  <a:schemeClr val="tx1"/>
                </a:solidFill>
                <a:latin typeface="Cambria" pitchFamily="18" charset="0"/>
              </a:rPr>
              <a:t/>
            </a:r>
            <a:br>
              <a:rPr lang="en-US" sz="3200" u="sng" dirty="0" smtClean="0">
                <a:solidFill>
                  <a:schemeClr val="tx1"/>
                </a:solidFill>
                <a:latin typeface="Cambria" pitchFamily="18" charset="0"/>
              </a:rPr>
            </a:br>
            <a:endParaRPr lang="en-US" sz="3200" u="sng" dirty="0">
              <a:solidFill>
                <a:schemeClr val="tx1"/>
              </a:solidFill>
              <a:latin typeface="Cambria" pitchFamily="18" charset="0"/>
            </a:endParaRPr>
          </a:p>
        </p:txBody>
      </p:sp>
      <p:sp>
        <p:nvSpPr>
          <p:cNvPr id="3" name="Content Placeholder 2"/>
          <p:cNvSpPr>
            <a:spLocks noGrp="1"/>
          </p:cNvSpPr>
          <p:nvPr>
            <p:ph idx="1"/>
          </p:nvPr>
        </p:nvSpPr>
        <p:spPr>
          <a:xfrm>
            <a:off x="561702" y="1304779"/>
            <a:ext cx="10646229" cy="4195481"/>
          </a:xfrm>
        </p:spPr>
        <p:txBody>
          <a:bodyPr>
            <a:normAutofit/>
          </a:bodyPr>
          <a:lstStyle/>
          <a:p>
            <a:r>
              <a:rPr lang="en-US" dirty="0" smtClean="0">
                <a:solidFill>
                  <a:schemeClr val="tx1"/>
                </a:solidFill>
              </a:rPr>
              <a:t>Pain in the face, mouth or neck-becomes worse just before or during meals</a:t>
            </a:r>
          </a:p>
          <a:p>
            <a:r>
              <a:rPr lang="en-US" dirty="0" smtClean="0">
                <a:solidFill>
                  <a:schemeClr val="tx1"/>
                </a:solidFill>
              </a:rPr>
              <a:t>Tenderness and swelling around the cheeks</a:t>
            </a:r>
          </a:p>
          <a:p>
            <a:r>
              <a:rPr lang="en-US" dirty="0" smtClean="0">
                <a:solidFill>
                  <a:schemeClr val="tx1"/>
                </a:solidFill>
              </a:rPr>
              <a:t>Redness in the affected area</a:t>
            </a:r>
          </a:p>
          <a:p>
            <a:r>
              <a:rPr lang="en-US" dirty="0" smtClean="0">
                <a:solidFill>
                  <a:schemeClr val="tx1"/>
                </a:solidFill>
              </a:rPr>
              <a:t>Fever</a:t>
            </a:r>
          </a:p>
          <a:p>
            <a:r>
              <a:rPr lang="en-US" dirty="0" smtClean="0">
                <a:solidFill>
                  <a:schemeClr val="tx1"/>
                </a:solidFill>
              </a:rPr>
              <a:t>Foul taste</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32403986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022" y="392063"/>
            <a:ext cx="10972800" cy="513748"/>
          </a:xfrm>
        </p:spPr>
        <p:txBody>
          <a:bodyPr>
            <a:normAutofit fontScale="90000"/>
          </a:bodyPr>
          <a:lstStyle/>
          <a:p>
            <a:r>
              <a:rPr lang="en-US" sz="4400" b="1" u="sng" dirty="0" smtClean="0">
                <a:latin typeface="Cambria" pitchFamily="18" charset="0"/>
              </a:rPr>
              <a:t>Diagnosis</a:t>
            </a:r>
            <a:r>
              <a:rPr lang="en-US" sz="3200" b="1" dirty="0" smtClean="0">
                <a:solidFill>
                  <a:schemeClr val="accent1"/>
                </a:solidFill>
                <a:latin typeface="Cambria" pitchFamily="18" charset="0"/>
              </a:rPr>
              <a:t> </a:t>
            </a:r>
            <a:r>
              <a:rPr lang="en-US" sz="3200" dirty="0" smtClean="0">
                <a:solidFill>
                  <a:schemeClr val="accent1"/>
                </a:solidFill>
                <a:latin typeface="Cambria" pitchFamily="18" charset="0"/>
              </a:rPr>
              <a:t/>
            </a:r>
            <a:br>
              <a:rPr lang="en-US" sz="3200" dirty="0" smtClean="0">
                <a:solidFill>
                  <a:schemeClr val="accent1"/>
                </a:solidFill>
                <a:latin typeface="Cambria" pitchFamily="18" charset="0"/>
              </a:rPr>
            </a:br>
            <a:endParaRPr lang="en-US" sz="3200" dirty="0">
              <a:solidFill>
                <a:schemeClr val="accent1"/>
              </a:solidFill>
              <a:latin typeface="Cambria" pitchFamily="18" charset="0"/>
            </a:endParaRPr>
          </a:p>
        </p:txBody>
      </p:sp>
      <p:sp>
        <p:nvSpPr>
          <p:cNvPr id="3" name="Content Placeholder 2"/>
          <p:cNvSpPr>
            <a:spLocks noGrp="1"/>
          </p:cNvSpPr>
          <p:nvPr>
            <p:ph idx="1"/>
          </p:nvPr>
        </p:nvSpPr>
        <p:spPr>
          <a:xfrm>
            <a:off x="698521" y="1437190"/>
            <a:ext cx="8561531" cy="4195481"/>
          </a:xfrm>
        </p:spPr>
        <p:txBody>
          <a:bodyPr>
            <a:normAutofit/>
          </a:bodyPr>
          <a:lstStyle/>
          <a:p>
            <a:r>
              <a:rPr lang="en-US" dirty="0" smtClean="0">
                <a:solidFill>
                  <a:schemeClr val="tx1"/>
                </a:solidFill>
              </a:rPr>
              <a:t>History taking</a:t>
            </a:r>
          </a:p>
          <a:p>
            <a:r>
              <a:rPr lang="en-US" dirty="0" smtClean="0">
                <a:solidFill>
                  <a:schemeClr val="tx1"/>
                </a:solidFill>
              </a:rPr>
              <a:t>Physical exam</a:t>
            </a:r>
          </a:p>
          <a:p>
            <a:r>
              <a:rPr lang="en-US" dirty="0" smtClean="0">
                <a:solidFill>
                  <a:schemeClr val="tx1"/>
                </a:solidFill>
              </a:rPr>
              <a:t>X-rays</a:t>
            </a:r>
          </a:p>
          <a:p>
            <a:r>
              <a:rPr lang="en-US" dirty="0" smtClean="0">
                <a:solidFill>
                  <a:schemeClr val="tx1"/>
                </a:solidFill>
              </a:rPr>
              <a:t>Ultra sound</a:t>
            </a:r>
          </a:p>
          <a:p>
            <a:r>
              <a:rPr lang="en-US" dirty="0" smtClean="0">
                <a:solidFill>
                  <a:schemeClr val="tx1"/>
                </a:solidFill>
              </a:rPr>
              <a:t>CT scan</a:t>
            </a: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13282478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553" y="509621"/>
            <a:ext cx="10972800" cy="366603"/>
          </a:xfrm>
        </p:spPr>
        <p:txBody>
          <a:bodyPr>
            <a:normAutofit fontScale="90000"/>
          </a:bodyPr>
          <a:lstStyle/>
          <a:p>
            <a:r>
              <a:rPr lang="en-US" sz="4400" u="sng" dirty="0" smtClean="0">
                <a:latin typeface="Cambria" pitchFamily="18" charset="0"/>
              </a:rPr>
              <a:t>Treatment</a:t>
            </a:r>
            <a:r>
              <a:rPr lang="en-US" sz="3200" dirty="0" smtClean="0">
                <a:latin typeface="Cambria" pitchFamily="18" charset="0"/>
              </a:rPr>
              <a:t/>
            </a:r>
            <a:br>
              <a:rPr lang="en-US" sz="3200" dirty="0" smtClean="0">
                <a:latin typeface="Cambria" pitchFamily="18" charset="0"/>
              </a:rPr>
            </a:br>
            <a:endParaRPr lang="en-US" sz="3200" dirty="0">
              <a:latin typeface="Cambria" pitchFamily="18" charset="0"/>
            </a:endParaRPr>
          </a:p>
        </p:txBody>
      </p:sp>
      <p:sp>
        <p:nvSpPr>
          <p:cNvPr id="3" name="Content Placeholder 2"/>
          <p:cNvSpPr>
            <a:spLocks noGrp="1"/>
          </p:cNvSpPr>
          <p:nvPr>
            <p:ph idx="1"/>
          </p:nvPr>
        </p:nvSpPr>
        <p:spPr>
          <a:xfrm>
            <a:off x="744583" y="1569156"/>
            <a:ext cx="10776857" cy="4291318"/>
          </a:xfrm>
        </p:spPr>
        <p:txBody>
          <a:bodyPr>
            <a:normAutofit/>
          </a:bodyPr>
          <a:lstStyle/>
          <a:p>
            <a:r>
              <a:rPr lang="en-US" dirty="0" smtClean="0">
                <a:solidFill>
                  <a:schemeClr val="tx1"/>
                </a:solidFill>
              </a:rPr>
              <a:t>Hydration –increase saliva production</a:t>
            </a:r>
          </a:p>
          <a:p>
            <a:r>
              <a:rPr lang="en-US" dirty="0" smtClean="0">
                <a:solidFill>
                  <a:schemeClr val="tx1"/>
                </a:solidFill>
              </a:rPr>
              <a:t>Apply heat and gently massage the affected area</a:t>
            </a:r>
          </a:p>
          <a:p>
            <a:r>
              <a:rPr lang="en-US" dirty="0" smtClean="0">
                <a:solidFill>
                  <a:schemeClr val="tx1"/>
                </a:solidFill>
              </a:rPr>
              <a:t>Extracorporeal shock wave lithotripsy ( ESWL )</a:t>
            </a:r>
          </a:p>
          <a:p>
            <a:r>
              <a:rPr lang="en-US" dirty="0" smtClean="0">
                <a:solidFill>
                  <a:schemeClr val="tx1"/>
                </a:solidFill>
              </a:rPr>
              <a:t>Antibiotics </a:t>
            </a:r>
          </a:p>
          <a:p>
            <a:r>
              <a:rPr lang="en-US" dirty="0" smtClean="0">
                <a:solidFill>
                  <a:schemeClr val="tx1"/>
                </a:solidFill>
              </a:rPr>
              <a:t>Analgesics</a:t>
            </a:r>
          </a:p>
          <a:p>
            <a:r>
              <a:rPr lang="en-US" dirty="0" smtClean="0">
                <a:solidFill>
                  <a:schemeClr val="tx1"/>
                </a:solidFill>
              </a:rPr>
              <a:t>Antipyretics</a:t>
            </a:r>
          </a:p>
          <a:p>
            <a:r>
              <a:rPr lang="en-US" dirty="0" smtClean="0">
                <a:solidFill>
                  <a:schemeClr val="tx1"/>
                </a:solidFill>
              </a:rPr>
              <a:t>Soft/ blended food</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36438183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713" y="343020"/>
            <a:ext cx="10512951" cy="513748"/>
          </a:xfrm>
        </p:spPr>
        <p:txBody>
          <a:bodyPr>
            <a:normAutofit fontScale="90000"/>
          </a:bodyPr>
          <a:lstStyle/>
          <a:p>
            <a:r>
              <a:rPr lang="en-US" sz="4400" u="sng" dirty="0" err="1" smtClean="0">
                <a:latin typeface="Arial Black" pitchFamily="34" charset="0"/>
              </a:rPr>
              <a:t>Sialadenitis</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725713" y="1182397"/>
            <a:ext cx="11016344" cy="4195481"/>
          </a:xfrm>
        </p:spPr>
        <p:txBody>
          <a:bodyPr>
            <a:normAutofit/>
          </a:bodyPr>
          <a:lstStyle/>
          <a:p>
            <a:pPr>
              <a:buNone/>
            </a:pPr>
            <a:r>
              <a:rPr lang="en-US" dirty="0"/>
              <a:t>C</a:t>
            </a:r>
            <a:r>
              <a:rPr lang="en-US" dirty="0" smtClean="0">
                <a:solidFill>
                  <a:schemeClr val="tx1"/>
                </a:solidFill>
              </a:rPr>
              <a:t>hronic inflammation of one or more salivary gland( acute, chronic and recurrent)</a:t>
            </a:r>
          </a:p>
          <a:p>
            <a:pPr>
              <a:buNone/>
            </a:pPr>
            <a:r>
              <a:rPr lang="en-US" dirty="0" smtClean="0">
                <a:solidFill>
                  <a:schemeClr val="tx1"/>
                </a:solidFill>
              </a:rPr>
              <a:t>-Occurs when the rate of saliva is slowed or stopped causing the growth of micro-organisms ( bacteria )</a:t>
            </a:r>
          </a:p>
          <a:p>
            <a:pPr>
              <a:buNone/>
            </a:pPr>
            <a:r>
              <a:rPr lang="en-US" dirty="0" smtClean="0">
                <a:solidFill>
                  <a:schemeClr val="tx1"/>
                </a:solidFill>
              </a:rPr>
              <a:t>-occurs in all of the salivary glands</a:t>
            </a: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314342245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867" y="392829"/>
            <a:ext cx="10972800" cy="492728"/>
          </a:xfrm>
        </p:spPr>
        <p:txBody>
          <a:bodyPr>
            <a:normAutofit fontScale="90000"/>
          </a:bodyPr>
          <a:lstStyle/>
          <a:p>
            <a:r>
              <a:rPr lang="en-US" sz="4400" u="sng" dirty="0" smtClean="0">
                <a:latin typeface="Cambria" pitchFamily="18" charset="0"/>
              </a:rPr>
              <a:t>Risk factors</a:t>
            </a:r>
            <a:r>
              <a:rPr lang="en-US" sz="3200" u="sng" dirty="0" smtClean="0">
                <a:latin typeface="Cambria" pitchFamily="18" charset="0"/>
              </a:rPr>
              <a:t/>
            </a:r>
            <a:br>
              <a:rPr lang="en-US" sz="3200" u="sng" dirty="0" smtClean="0">
                <a:latin typeface="Cambria" pitchFamily="18" charset="0"/>
              </a:rPr>
            </a:br>
            <a:endParaRPr lang="en-US" sz="3200" u="sng" dirty="0">
              <a:latin typeface="Cambria" pitchFamily="18" charset="0"/>
            </a:endParaRPr>
          </a:p>
        </p:txBody>
      </p:sp>
      <p:sp>
        <p:nvSpPr>
          <p:cNvPr id="3" name="Content Placeholder 2"/>
          <p:cNvSpPr>
            <a:spLocks noGrp="1"/>
          </p:cNvSpPr>
          <p:nvPr>
            <p:ph idx="1"/>
          </p:nvPr>
        </p:nvSpPr>
        <p:spPr>
          <a:xfrm>
            <a:off x="714296" y="1082773"/>
            <a:ext cx="11045371" cy="4824542"/>
          </a:xfrm>
        </p:spPr>
        <p:txBody>
          <a:bodyPr>
            <a:normAutofit/>
          </a:bodyPr>
          <a:lstStyle/>
          <a:p>
            <a:r>
              <a:rPr lang="en-US" dirty="0" smtClean="0">
                <a:solidFill>
                  <a:schemeClr val="tx1"/>
                </a:solidFill>
              </a:rPr>
              <a:t>Poor oral hygiene</a:t>
            </a:r>
          </a:p>
          <a:p>
            <a:r>
              <a:rPr lang="en-US" dirty="0" smtClean="0">
                <a:solidFill>
                  <a:schemeClr val="tx1"/>
                </a:solidFill>
              </a:rPr>
              <a:t>Viral infections </a:t>
            </a:r>
            <a:r>
              <a:rPr lang="en-US" dirty="0" err="1" smtClean="0">
                <a:solidFill>
                  <a:schemeClr val="tx1"/>
                </a:solidFill>
              </a:rPr>
              <a:t>e.g</a:t>
            </a:r>
            <a:r>
              <a:rPr lang="en-US" dirty="0" smtClean="0">
                <a:solidFill>
                  <a:schemeClr val="tx1"/>
                </a:solidFill>
              </a:rPr>
              <a:t> mumps, herpes</a:t>
            </a:r>
          </a:p>
          <a:p>
            <a:r>
              <a:rPr lang="en-US" dirty="0" smtClean="0">
                <a:solidFill>
                  <a:schemeClr val="tx1"/>
                </a:solidFill>
              </a:rPr>
              <a:t>Decreased flow of saliva –dehydration, post operative drugs</a:t>
            </a:r>
          </a:p>
          <a:p>
            <a:r>
              <a:rPr lang="en-US" dirty="0" err="1" smtClean="0">
                <a:solidFill>
                  <a:schemeClr val="tx1"/>
                </a:solidFill>
              </a:rPr>
              <a:t>Sialolithiasis</a:t>
            </a:r>
            <a:endParaRPr lang="en-US" dirty="0" smtClean="0">
              <a:solidFill>
                <a:schemeClr val="tx1"/>
              </a:solidFill>
            </a:endParaRPr>
          </a:p>
          <a:p>
            <a:r>
              <a:rPr lang="en-US" dirty="0" err="1" smtClean="0">
                <a:solidFill>
                  <a:schemeClr val="tx1"/>
                </a:solidFill>
              </a:rPr>
              <a:t>Immunosuppression</a:t>
            </a:r>
            <a:endParaRPr lang="en-US" dirty="0" smtClean="0">
              <a:solidFill>
                <a:schemeClr val="tx1"/>
              </a:solidFill>
            </a:endParaRPr>
          </a:p>
          <a:p>
            <a:r>
              <a:rPr lang="en-US" dirty="0" smtClean="0">
                <a:solidFill>
                  <a:schemeClr val="tx1"/>
                </a:solidFill>
              </a:rPr>
              <a:t>Malnutrition</a:t>
            </a:r>
          </a:p>
          <a:p>
            <a:r>
              <a:rPr lang="en-US" dirty="0" smtClean="0">
                <a:solidFill>
                  <a:schemeClr val="tx1"/>
                </a:solidFill>
              </a:rPr>
              <a:t>Dental procedure</a:t>
            </a:r>
            <a:r>
              <a:rPr lang="en-US" sz="3600" dirty="0" smtClean="0">
                <a:solidFill>
                  <a:schemeClr val="tx1"/>
                </a:solidFill>
                <a:latin typeface="Cambria" pitchFamily="18" charset="0"/>
              </a:rPr>
              <a:t>s</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858106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6" name="Title 3"/>
          <p:cNvSpPr>
            <a:spLocks noGrp="1"/>
          </p:cNvSpPr>
          <p:nvPr>
            <p:ph type="title"/>
          </p:nvPr>
        </p:nvSpPr>
        <p:spPr/>
        <p:txBody>
          <a:bodyPr/>
          <a:lstStyle/>
          <a:p>
            <a:r>
              <a:rPr lang="en-US" dirty="0" smtClean="0"/>
              <a:t>DISORDERS OF THE ORAL CAVITY </a:t>
            </a:r>
            <a:endParaRPr lang="en-US" dirty="0"/>
          </a:p>
        </p:txBody>
      </p:sp>
    </p:spTree>
    <p:extLst>
      <p:ext uri="{BB962C8B-B14F-4D97-AF65-F5344CB8AC3E}">
        <p14:creationId xmlns:p14="http://schemas.microsoft.com/office/powerpoint/2010/main" val="16876300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770" y="161773"/>
            <a:ext cx="9404724" cy="1022792"/>
          </a:xfrm>
        </p:spPr>
        <p:txBody>
          <a:bodyPr>
            <a:normAutofit fontScale="90000"/>
          </a:bodyPr>
          <a:lstStyle/>
          <a:p>
            <a:r>
              <a:rPr lang="en-US" sz="4400" u="sng" dirty="0" smtClean="0">
                <a:latin typeface="Cambria" pitchFamily="18" charset="0"/>
              </a:rPr>
              <a:t>Clinical features</a:t>
            </a:r>
            <a:r>
              <a:rPr lang="en-US" sz="3200" u="sng" dirty="0" smtClean="0">
                <a:solidFill>
                  <a:schemeClr val="tx1"/>
                </a:solidFill>
                <a:latin typeface="Cambria" pitchFamily="18" charset="0"/>
              </a:rPr>
              <a:t/>
            </a:r>
            <a:br>
              <a:rPr lang="en-US" sz="3200" u="sng" dirty="0" smtClean="0">
                <a:solidFill>
                  <a:schemeClr val="tx1"/>
                </a:solidFill>
                <a:latin typeface="Cambria" pitchFamily="18" charset="0"/>
              </a:rPr>
            </a:br>
            <a:endParaRPr lang="en-US" sz="3200" u="sng" dirty="0">
              <a:solidFill>
                <a:schemeClr val="tx1"/>
              </a:solidFill>
              <a:latin typeface="Cambria" pitchFamily="18" charset="0"/>
            </a:endParaRPr>
          </a:p>
        </p:txBody>
      </p:sp>
      <p:sp>
        <p:nvSpPr>
          <p:cNvPr id="3" name="Content Placeholder 2"/>
          <p:cNvSpPr>
            <a:spLocks noGrp="1"/>
          </p:cNvSpPr>
          <p:nvPr>
            <p:ph idx="1"/>
          </p:nvPr>
        </p:nvSpPr>
        <p:spPr>
          <a:xfrm>
            <a:off x="769256" y="1320800"/>
            <a:ext cx="11176001" cy="5246262"/>
          </a:xfrm>
        </p:spPr>
        <p:txBody>
          <a:bodyPr>
            <a:normAutofit/>
          </a:bodyPr>
          <a:lstStyle/>
          <a:p>
            <a:r>
              <a:rPr lang="en-US" dirty="0" smtClean="0"/>
              <a:t>Painful swelling</a:t>
            </a:r>
          </a:p>
          <a:p>
            <a:r>
              <a:rPr lang="en-US" dirty="0" smtClean="0"/>
              <a:t>Reddened skin</a:t>
            </a:r>
          </a:p>
          <a:p>
            <a:r>
              <a:rPr lang="en-US" dirty="0" smtClean="0"/>
              <a:t>Slow grade fever</a:t>
            </a:r>
          </a:p>
          <a:p>
            <a:r>
              <a:rPr lang="en-US" dirty="0" smtClean="0"/>
              <a:t>Malaise</a:t>
            </a:r>
          </a:p>
          <a:p>
            <a:r>
              <a:rPr lang="en-US" dirty="0" smtClean="0"/>
              <a:t>Raised leucocytes and ESR</a:t>
            </a:r>
          </a:p>
          <a:p>
            <a:r>
              <a:rPr lang="en-US" dirty="0" smtClean="0"/>
              <a:t>Purulent </a:t>
            </a:r>
            <a:r>
              <a:rPr lang="en-US" dirty="0" err="1" smtClean="0"/>
              <a:t>exudate</a:t>
            </a:r>
            <a:r>
              <a:rPr lang="en-US" dirty="0" smtClean="0"/>
              <a:t> from the duct</a:t>
            </a:r>
          </a:p>
          <a:p>
            <a:pPr marL="0" indent="0">
              <a:buNone/>
            </a:pPr>
            <a:r>
              <a:rPr lang="en-US" b="1" u="sng" dirty="0" smtClean="0"/>
              <a:t>Diagnosis</a:t>
            </a:r>
            <a:r>
              <a:rPr lang="en-US" b="1" dirty="0" smtClean="0"/>
              <a:t> </a:t>
            </a:r>
            <a:endParaRPr lang="en-US" dirty="0" smtClean="0"/>
          </a:p>
          <a:p>
            <a:r>
              <a:rPr lang="en-US" dirty="0" smtClean="0"/>
              <a:t>Culture</a:t>
            </a:r>
          </a:p>
          <a:p>
            <a:r>
              <a:rPr lang="en-US" dirty="0" smtClean="0"/>
              <a:t>History and physical exam</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10798395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371" y="174171"/>
            <a:ext cx="10972800" cy="968829"/>
          </a:xfrm>
        </p:spPr>
        <p:txBody>
          <a:bodyPr>
            <a:normAutofit/>
          </a:bodyPr>
          <a:lstStyle/>
          <a:p>
            <a:r>
              <a:rPr lang="en-US" sz="4400" u="sng" dirty="0" smtClean="0">
                <a:latin typeface="Cambria" pitchFamily="18" charset="0"/>
              </a:rPr>
              <a:t>Treatment</a:t>
            </a:r>
            <a:endParaRPr lang="en-US" sz="3200" u="sng" dirty="0">
              <a:latin typeface="Cambria" pitchFamily="18" charset="0"/>
            </a:endParaRPr>
          </a:p>
        </p:txBody>
      </p:sp>
      <p:sp>
        <p:nvSpPr>
          <p:cNvPr id="3" name="Content Placeholder 2"/>
          <p:cNvSpPr>
            <a:spLocks noGrp="1"/>
          </p:cNvSpPr>
          <p:nvPr>
            <p:ph idx="1"/>
          </p:nvPr>
        </p:nvSpPr>
        <p:spPr>
          <a:xfrm>
            <a:off x="769257" y="1143000"/>
            <a:ext cx="10049852" cy="4764314"/>
          </a:xfrm>
        </p:spPr>
        <p:txBody>
          <a:bodyPr>
            <a:normAutofit/>
          </a:bodyPr>
          <a:lstStyle/>
          <a:p>
            <a:r>
              <a:rPr lang="en-US" dirty="0" smtClean="0">
                <a:solidFill>
                  <a:schemeClr val="tx1"/>
                </a:solidFill>
              </a:rPr>
              <a:t>Hydration</a:t>
            </a:r>
          </a:p>
          <a:p>
            <a:r>
              <a:rPr lang="en-US" dirty="0" smtClean="0">
                <a:solidFill>
                  <a:schemeClr val="tx1"/>
                </a:solidFill>
              </a:rPr>
              <a:t>Gland massage</a:t>
            </a:r>
          </a:p>
          <a:p>
            <a:r>
              <a:rPr lang="en-US" dirty="0" smtClean="0">
                <a:solidFill>
                  <a:schemeClr val="tx1"/>
                </a:solidFill>
              </a:rPr>
              <a:t>Culture and antibiotics</a:t>
            </a:r>
          </a:p>
          <a:p>
            <a:r>
              <a:rPr lang="en-US" dirty="0" smtClean="0">
                <a:solidFill>
                  <a:schemeClr val="tx1"/>
                </a:solidFill>
              </a:rPr>
              <a:t>Analgesics –NSAIDS</a:t>
            </a:r>
          </a:p>
          <a:p>
            <a:r>
              <a:rPr lang="en-US" dirty="0" smtClean="0">
                <a:solidFill>
                  <a:schemeClr val="tx1"/>
                </a:solidFill>
              </a:rPr>
              <a:t>Incision and drainage</a:t>
            </a:r>
          </a:p>
          <a:p>
            <a:r>
              <a:rPr lang="en-US" dirty="0" smtClean="0">
                <a:solidFill>
                  <a:schemeClr val="tx1"/>
                </a:solidFill>
              </a:rPr>
              <a:t>Nutrition care</a:t>
            </a:r>
          </a:p>
          <a:p>
            <a:r>
              <a:rPr lang="en-US" dirty="0" smtClean="0">
                <a:solidFill>
                  <a:schemeClr val="tx1"/>
                </a:solidFill>
              </a:rPr>
              <a:t>Mouth care</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394415021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297185"/>
            <a:ext cx="10317481" cy="1142997"/>
          </a:xfrm>
        </p:spPr>
        <p:txBody>
          <a:bodyPr>
            <a:noAutofit/>
          </a:bodyPr>
          <a:lstStyle/>
          <a:p>
            <a:r>
              <a:rPr lang="en-US" sz="4400" dirty="0" smtClean="0">
                <a:latin typeface="Arial Black" pitchFamily="34" charset="0"/>
              </a:rPr>
              <a:t>Cancer of the oral cavity</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723901" y="1440181"/>
            <a:ext cx="10731500" cy="5272345"/>
          </a:xfrm>
        </p:spPr>
        <p:txBody>
          <a:bodyPr>
            <a:normAutofit/>
          </a:bodyPr>
          <a:lstStyle/>
          <a:p>
            <a:pPr>
              <a:buNone/>
            </a:pPr>
            <a:r>
              <a:rPr lang="en-US" b="1" dirty="0" smtClean="0"/>
              <a:t>Staging of cancers</a:t>
            </a:r>
            <a:endParaRPr lang="en-US" dirty="0" smtClean="0"/>
          </a:p>
          <a:p>
            <a:r>
              <a:rPr lang="en-US" b="1" dirty="0" smtClean="0">
                <a:solidFill>
                  <a:srgbClr val="FFFF00"/>
                </a:solidFill>
              </a:rPr>
              <a:t>Stage 0</a:t>
            </a:r>
            <a:r>
              <a:rPr lang="en-US" dirty="0" smtClean="0">
                <a:solidFill>
                  <a:schemeClr val="tx1"/>
                </a:solidFill>
              </a:rPr>
              <a:t>:carcinoma in situ( tissue of origin)</a:t>
            </a:r>
          </a:p>
          <a:p>
            <a:r>
              <a:rPr lang="en-US" b="1" dirty="0" smtClean="0">
                <a:solidFill>
                  <a:srgbClr val="FFFF00"/>
                </a:solidFill>
              </a:rPr>
              <a:t>Stage I</a:t>
            </a:r>
            <a:r>
              <a:rPr lang="en-US" dirty="0" smtClean="0">
                <a:solidFill>
                  <a:srgbClr val="FFFF00"/>
                </a:solidFill>
              </a:rPr>
              <a:t>:</a:t>
            </a:r>
            <a:r>
              <a:rPr lang="en-US" dirty="0" smtClean="0">
                <a:solidFill>
                  <a:schemeClr val="tx1"/>
                </a:solidFill>
              </a:rPr>
              <a:t> cancers are localized to one part of the body.( Less than 2cm)</a:t>
            </a:r>
          </a:p>
          <a:p>
            <a:r>
              <a:rPr lang="en-US" b="1" dirty="0" smtClean="0">
                <a:solidFill>
                  <a:srgbClr val="FFFF00"/>
                </a:solidFill>
              </a:rPr>
              <a:t>Stage II</a:t>
            </a:r>
            <a:r>
              <a:rPr lang="en-US" dirty="0" smtClean="0">
                <a:solidFill>
                  <a:schemeClr val="tx1"/>
                </a:solidFill>
              </a:rPr>
              <a:t>: cancers are locally advanced(no lymph node involvement)-2cm to 5 cm</a:t>
            </a:r>
          </a:p>
          <a:p>
            <a:r>
              <a:rPr lang="en-US" b="1" dirty="0">
                <a:solidFill>
                  <a:srgbClr val="FFFF00"/>
                </a:solidFill>
              </a:rPr>
              <a:t>Stage III</a:t>
            </a:r>
            <a:r>
              <a:rPr lang="en-US" dirty="0"/>
              <a:t>: cancers are also locally advanced( further lymph nodes and structures)-more than 5 cm</a:t>
            </a:r>
          </a:p>
          <a:p>
            <a:r>
              <a:rPr lang="en-US" b="1" dirty="0">
                <a:solidFill>
                  <a:srgbClr val="FFFF00"/>
                </a:solidFill>
              </a:rPr>
              <a:t>Stage IV</a:t>
            </a:r>
            <a:r>
              <a:rPr lang="en-US" dirty="0"/>
              <a:t>: cancers have often metastasized, or spread to other organs or throughout the body</a:t>
            </a:r>
          </a:p>
          <a:p>
            <a:endParaRPr lang="en-US" dirty="0" smtClean="0">
              <a:solidFill>
                <a:schemeClr val="tx1"/>
              </a:solidFill>
            </a:endParaRP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13290619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706" y="614596"/>
            <a:ext cx="11182652" cy="6012422"/>
          </a:xfrm>
        </p:spPr>
        <p:txBody>
          <a:bodyPr>
            <a:normAutofit/>
          </a:bodyPr>
          <a:lstStyle/>
          <a:p>
            <a:r>
              <a:rPr lang="en-US" dirty="0" smtClean="0">
                <a:solidFill>
                  <a:schemeClr val="tx1"/>
                </a:solidFill>
              </a:rPr>
              <a:t>Mouth cancer refers to cancer that develops in any of the parts that make up the mouth.</a:t>
            </a:r>
          </a:p>
          <a:p>
            <a:r>
              <a:rPr lang="en-US" dirty="0" smtClean="0">
                <a:solidFill>
                  <a:schemeClr val="tx1"/>
                </a:solidFill>
              </a:rPr>
              <a:t>Mouth cancer can occur on the:</a:t>
            </a:r>
          </a:p>
          <a:p>
            <a:pPr lvl="2"/>
            <a:r>
              <a:rPr lang="en-US" sz="2800" dirty="0" smtClean="0">
                <a:solidFill>
                  <a:schemeClr val="tx1"/>
                </a:solidFill>
              </a:rPr>
              <a:t>Lips</a:t>
            </a:r>
          </a:p>
          <a:p>
            <a:pPr lvl="2"/>
            <a:r>
              <a:rPr lang="en-US" sz="2800" dirty="0" smtClean="0">
                <a:solidFill>
                  <a:schemeClr val="tx1"/>
                </a:solidFill>
              </a:rPr>
              <a:t>Gums</a:t>
            </a:r>
          </a:p>
          <a:p>
            <a:pPr lvl="2"/>
            <a:r>
              <a:rPr lang="en-US" sz="2800" dirty="0" smtClean="0">
                <a:solidFill>
                  <a:schemeClr val="tx1"/>
                </a:solidFill>
              </a:rPr>
              <a:t>Tongue</a:t>
            </a:r>
          </a:p>
          <a:p>
            <a:pPr lvl="2"/>
            <a:r>
              <a:rPr lang="en-US" sz="2800" dirty="0" smtClean="0">
                <a:solidFill>
                  <a:schemeClr val="tx1"/>
                </a:solidFill>
              </a:rPr>
              <a:t>Inside lining of the cheeks</a:t>
            </a:r>
          </a:p>
          <a:p>
            <a:pPr lvl="2"/>
            <a:r>
              <a:rPr lang="en-US" sz="2800" dirty="0" smtClean="0">
                <a:solidFill>
                  <a:schemeClr val="tx1"/>
                </a:solidFill>
              </a:rPr>
              <a:t>Roof of the mouth</a:t>
            </a:r>
          </a:p>
          <a:p>
            <a:pPr lvl="2"/>
            <a:r>
              <a:rPr lang="en-US" sz="2800" dirty="0" smtClean="0">
                <a:solidFill>
                  <a:schemeClr val="tx1"/>
                </a:solidFill>
              </a:rPr>
              <a:t>Floor of the mouth</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427963274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7000"/>
            <a:ext cx="10972800" cy="960120"/>
          </a:xfrm>
        </p:spPr>
        <p:txBody>
          <a:bodyPr>
            <a:normAutofit fontScale="90000"/>
          </a:bodyPr>
          <a:lstStyle/>
          <a:p>
            <a:r>
              <a:rPr lang="en-US" sz="4400" dirty="0" smtClean="0">
                <a:latin typeface="Cambria" pitchFamily="18" charset="0"/>
              </a:rPr>
              <a:t>Risk factors </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520700" y="960120"/>
            <a:ext cx="11303000" cy="5517437"/>
          </a:xfrm>
        </p:spPr>
        <p:txBody>
          <a:bodyPr>
            <a:noAutofit/>
          </a:bodyPr>
          <a:lstStyle/>
          <a:p>
            <a:r>
              <a:rPr lang="en-US" dirty="0" smtClean="0">
                <a:solidFill>
                  <a:schemeClr val="tx1"/>
                </a:solidFill>
              </a:rPr>
              <a:t>Tobacco use of any kind, including cigarettes-has more than 400 carcinogens.</a:t>
            </a:r>
          </a:p>
          <a:p>
            <a:r>
              <a:rPr lang="en-US" dirty="0" smtClean="0">
                <a:solidFill>
                  <a:schemeClr val="tx1"/>
                </a:solidFill>
              </a:rPr>
              <a:t>Heavy alcohol use (carcinogen-acetaldehyde )</a:t>
            </a:r>
          </a:p>
          <a:p>
            <a:r>
              <a:rPr lang="en-US" dirty="0" smtClean="0">
                <a:solidFill>
                  <a:schemeClr val="tx1"/>
                </a:solidFill>
              </a:rPr>
              <a:t>Excessive sun exposure to  lips</a:t>
            </a:r>
          </a:p>
          <a:p>
            <a:r>
              <a:rPr lang="en-US" dirty="0" smtClean="0">
                <a:solidFill>
                  <a:schemeClr val="tx1"/>
                </a:solidFill>
              </a:rPr>
              <a:t>A sexually transmitted virus called human </a:t>
            </a:r>
            <a:r>
              <a:rPr lang="en-US" dirty="0" err="1" smtClean="0">
                <a:solidFill>
                  <a:schemeClr val="tx1"/>
                </a:solidFill>
              </a:rPr>
              <a:t>papillomavirus</a:t>
            </a:r>
            <a:r>
              <a:rPr lang="en-US" dirty="0" smtClean="0">
                <a:solidFill>
                  <a:schemeClr val="tx1"/>
                </a:solidFill>
              </a:rPr>
              <a:t> (HPV)</a:t>
            </a:r>
          </a:p>
          <a:p>
            <a:r>
              <a:rPr lang="en-US" dirty="0" smtClean="0">
                <a:solidFill>
                  <a:schemeClr val="tx1"/>
                </a:solidFill>
              </a:rPr>
              <a:t>Family history</a:t>
            </a:r>
          </a:p>
          <a:p>
            <a:r>
              <a:rPr lang="en-US" dirty="0" smtClean="0">
                <a:solidFill>
                  <a:schemeClr val="tx1"/>
                </a:solidFill>
              </a:rPr>
              <a:t>Exposure of radiation</a:t>
            </a:r>
          </a:p>
          <a:p>
            <a:endParaRPr lang="en-US" sz="4000" dirty="0">
              <a:solidFill>
                <a:schemeClr val="tx1"/>
              </a:solidFill>
              <a:latin typeface="Cambria" pitchFamily="18" charset="0"/>
            </a:endParaRPr>
          </a:p>
        </p:txBody>
      </p:sp>
    </p:spTree>
    <p:extLst>
      <p:ext uri="{BB962C8B-B14F-4D97-AF65-F5344CB8AC3E}">
        <p14:creationId xmlns:p14="http://schemas.microsoft.com/office/powerpoint/2010/main" val="21993399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667" y="248098"/>
            <a:ext cx="10972800" cy="545279"/>
          </a:xfrm>
        </p:spPr>
        <p:txBody>
          <a:bodyPr>
            <a:noAutofit/>
          </a:bodyPr>
          <a:lstStyle/>
          <a:p>
            <a:r>
              <a:rPr lang="en-US" sz="4400" dirty="0" smtClean="0">
                <a:latin typeface="Cambria" pitchFamily="18" charset="0"/>
              </a:rPr>
              <a:t>Types of oral cancers</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431800" y="1138518"/>
            <a:ext cx="11760200" cy="5220718"/>
          </a:xfrm>
        </p:spPr>
        <p:txBody>
          <a:bodyPr>
            <a:normAutofit/>
          </a:bodyPr>
          <a:lstStyle/>
          <a:p>
            <a:r>
              <a:rPr lang="en-US" sz="3000" dirty="0" smtClean="0">
                <a:solidFill>
                  <a:schemeClr val="tx1"/>
                </a:solidFill>
              </a:rPr>
              <a:t>Cancer that affects in the inside portion of the cheeks (</a:t>
            </a:r>
            <a:r>
              <a:rPr lang="en-US" sz="3000" dirty="0" err="1" smtClean="0">
                <a:solidFill>
                  <a:schemeClr val="tx1"/>
                </a:solidFill>
              </a:rPr>
              <a:t>buccal</a:t>
            </a:r>
            <a:r>
              <a:rPr lang="en-US" sz="3000" dirty="0" smtClean="0">
                <a:solidFill>
                  <a:schemeClr val="tx1"/>
                </a:solidFill>
              </a:rPr>
              <a:t> mucosa cancer)</a:t>
            </a:r>
          </a:p>
          <a:p>
            <a:r>
              <a:rPr lang="en-US" sz="3000" dirty="0" smtClean="0">
                <a:solidFill>
                  <a:schemeClr val="tx1"/>
                </a:solidFill>
              </a:rPr>
              <a:t>Floor of mouth cancer</a:t>
            </a:r>
          </a:p>
          <a:p>
            <a:r>
              <a:rPr lang="en-US" sz="3000" dirty="0" smtClean="0">
                <a:solidFill>
                  <a:schemeClr val="tx1"/>
                </a:solidFill>
              </a:rPr>
              <a:t>Gum cancer</a:t>
            </a:r>
          </a:p>
          <a:p>
            <a:r>
              <a:rPr lang="en-US" sz="3000" dirty="0" smtClean="0">
                <a:solidFill>
                  <a:schemeClr val="tx1"/>
                </a:solidFill>
              </a:rPr>
              <a:t>Lip cancer</a:t>
            </a:r>
          </a:p>
          <a:p>
            <a:r>
              <a:rPr lang="en-US" sz="3000" dirty="0" smtClean="0">
                <a:solidFill>
                  <a:schemeClr val="tx1"/>
                </a:solidFill>
              </a:rPr>
              <a:t>Roof of mouth (hard palate) cancer</a:t>
            </a:r>
          </a:p>
          <a:p>
            <a:r>
              <a:rPr lang="en-US" sz="3000" dirty="0" smtClean="0">
                <a:solidFill>
                  <a:schemeClr val="tx1"/>
                </a:solidFill>
              </a:rPr>
              <a:t>Salivary gland cancer</a:t>
            </a:r>
          </a:p>
          <a:p>
            <a:r>
              <a:rPr lang="en-US" sz="3000" dirty="0" smtClean="0">
                <a:solidFill>
                  <a:schemeClr val="tx1"/>
                </a:solidFill>
              </a:rPr>
              <a:t>Tongue cancer</a:t>
            </a:r>
          </a:p>
          <a:p>
            <a:endParaRPr lang="en-US" sz="3200" dirty="0">
              <a:solidFill>
                <a:schemeClr val="tx1"/>
              </a:solidFill>
              <a:latin typeface="Cambria" pitchFamily="18" charset="0"/>
            </a:endParaRPr>
          </a:p>
        </p:txBody>
      </p:sp>
      <p:pic>
        <p:nvPicPr>
          <p:cNvPr id="4" name="Content Placeholder 4" descr="Image result for cancer of the mouth"/>
          <p:cNvPicPr>
            <a:picLocks/>
          </p:cNvPicPr>
          <p:nvPr/>
        </p:nvPicPr>
        <p:blipFill>
          <a:blip r:embed="rId2" cstate="print"/>
          <a:srcRect/>
          <a:stretch>
            <a:fillRect/>
          </a:stretch>
        </p:blipFill>
        <p:spPr bwMode="auto">
          <a:xfrm>
            <a:off x="6195067" y="1828800"/>
            <a:ext cx="5090555" cy="2358190"/>
          </a:xfrm>
          <a:prstGeom prst="rect">
            <a:avLst/>
          </a:prstGeom>
          <a:noFill/>
          <a:ln w="9525">
            <a:noFill/>
            <a:miter lim="800000"/>
            <a:headEnd/>
            <a:tailEnd/>
          </a:ln>
        </p:spPr>
      </p:pic>
      <p:pic>
        <p:nvPicPr>
          <p:cNvPr id="5" name="Picture 4" descr="Image result for tongue cancer"/>
          <p:cNvPicPr/>
          <p:nvPr/>
        </p:nvPicPr>
        <p:blipFill>
          <a:blip r:embed="rId3" cstate="print"/>
          <a:srcRect/>
          <a:stretch>
            <a:fillRect/>
          </a:stretch>
        </p:blipFill>
        <p:spPr bwMode="auto">
          <a:xfrm>
            <a:off x="6844631" y="4259179"/>
            <a:ext cx="4178969" cy="2598821"/>
          </a:xfrm>
          <a:prstGeom prst="rect">
            <a:avLst/>
          </a:prstGeom>
          <a:noFill/>
          <a:ln w="9525">
            <a:noFill/>
            <a:miter lim="800000"/>
            <a:headEnd/>
            <a:tailEnd/>
          </a:ln>
        </p:spPr>
      </p:pic>
    </p:spTree>
    <p:extLst>
      <p:ext uri="{BB962C8B-B14F-4D97-AF65-F5344CB8AC3E}">
        <p14:creationId xmlns:p14="http://schemas.microsoft.com/office/powerpoint/2010/main" val="238993067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619" y="232063"/>
            <a:ext cx="10972800" cy="808038"/>
          </a:xfrm>
        </p:spPr>
        <p:txBody>
          <a:bodyPr>
            <a:normAutofit/>
          </a:bodyPr>
          <a:lstStyle/>
          <a:p>
            <a:r>
              <a:rPr lang="en-US" sz="4000" dirty="0" smtClean="0">
                <a:latin typeface="Cambria" pitchFamily="18" charset="0"/>
              </a:rPr>
              <a:t>Pathophysiology</a:t>
            </a:r>
            <a:endParaRPr lang="en-US" sz="3200" dirty="0">
              <a:latin typeface="Cambria" pitchFamily="18" charset="0"/>
            </a:endParaRPr>
          </a:p>
        </p:txBody>
      </p:sp>
      <p:sp>
        <p:nvSpPr>
          <p:cNvPr id="3" name="Content Placeholder 2"/>
          <p:cNvSpPr>
            <a:spLocks noGrp="1"/>
          </p:cNvSpPr>
          <p:nvPr>
            <p:ph idx="1"/>
          </p:nvPr>
        </p:nvSpPr>
        <p:spPr>
          <a:xfrm>
            <a:off x="417521" y="1221652"/>
            <a:ext cx="11344997" cy="4195481"/>
          </a:xfrm>
        </p:spPr>
        <p:txBody>
          <a:bodyPr>
            <a:normAutofit/>
          </a:bodyPr>
          <a:lstStyle/>
          <a:p>
            <a:r>
              <a:rPr lang="en-US" dirty="0" smtClean="0">
                <a:solidFill>
                  <a:schemeClr val="tx1"/>
                </a:solidFill>
              </a:rPr>
              <a:t>Risk factor change in normal cell genetic factor abnormal cells forms a clone </a:t>
            </a:r>
          </a:p>
          <a:p>
            <a:r>
              <a:rPr lang="en-US" dirty="0" smtClean="0">
                <a:solidFill>
                  <a:schemeClr val="tx1"/>
                </a:solidFill>
              </a:rPr>
              <a:t>Change occurs in surrounding tissues </a:t>
            </a:r>
          </a:p>
          <a:p>
            <a:r>
              <a:rPr lang="en-US" dirty="0" smtClean="0">
                <a:solidFill>
                  <a:schemeClr val="tx1"/>
                </a:solidFill>
              </a:rPr>
              <a:t>Infiltration to other areas</a:t>
            </a:r>
            <a:endParaRPr lang="en-US" dirty="0">
              <a:solidFill>
                <a:schemeClr val="tx1"/>
              </a:solidFill>
            </a:endParaRPr>
          </a:p>
        </p:txBody>
      </p:sp>
    </p:spTree>
    <p:extLst>
      <p:ext uri="{BB962C8B-B14F-4D97-AF65-F5344CB8AC3E}">
        <p14:creationId xmlns:p14="http://schemas.microsoft.com/office/powerpoint/2010/main" val="63538988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167" y="268926"/>
            <a:ext cx="10972800" cy="594360"/>
          </a:xfrm>
        </p:spPr>
        <p:txBody>
          <a:bodyPr>
            <a:noAutofit/>
          </a:bodyPr>
          <a:lstStyle/>
          <a:p>
            <a:r>
              <a:rPr lang="en-US" sz="4400" u="sng" dirty="0" smtClean="0">
                <a:latin typeface="Cambria" pitchFamily="18" charset="0"/>
              </a:rPr>
              <a:t>Signs and symptoms</a:t>
            </a:r>
            <a:r>
              <a:rPr lang="en-US" sz="3200" u="sng" dirty="0" smtClean="0">
                <a:latin typeface="Cambria" pitchFamily="18" charset="0"/>
              </a:rPr>
              <a:t/>
            </a:r>
            <a:br>
              <a:rPr lang="en-US" sz="3200" u="sng" dirty="0" smtClean="0">
                <a:latin typeface="Cambria" pitchFamily="18" charset="0"/>
              </a:rPr>
            </a:br>
            <a:endParaRPr lang="en-US" sz="3200" u="sng" dirty="0">
              <a:latin typeface="Cambria" pitchFamily="18" charset="0"/>
            </a:endParaRPr>
          </a:p>
        </p:txBody>
      </p:sp>
      <p:sp>
        <p:nvSpPr>
          <p:cNvPr id="3" name="Content Placeholder 2"/>
          <p:cNvSpPr>
            <a:spLocks noGrp="1"/>
          </p:cNvSpPr>
          <p:nvPr>
            <p:ph idx="1"/>
          </p:nvPr>
        </p:nvSpPr>
        <p:spPr>
          <a:xfrm>
            <a:off x="609600" y="863286"/>
            <a:ext cx="4965700" cy="5715934"/>
          </a:xfrm>
        </p:spPr>
        <p:txBody>
          <a:bodyPr>
            <a:normAutofit/>
          </a:bodyPr>
          <a:lstStyle/>
          <a:p>
            <a:r>
              <a:rPr lang="en-US" dirty="0" smtClean="0">
                <a:solidFill>
                  <a:schemeClr val="tx1"/>
                </a:solidFill>
              </a:rPr>
              <a:t>A sore that doesn't heal</a:t>
            </a:r>
          </a:p>
          <a:p>
            <a:r>
              <a:rPr lang="en-US" dirty="0" smtClean="0">
                <a:solidFill>
                  <a:schemeClr val="tx1"/>
                </a:solidFill>
              </a:rPr>
              <a:t>A lump or thickening of the skin or lining of your mouth</a:t>
            </a:r>
          </a:p>
          <a:p>
            <a:r>
              <a:rPr lang="en-US" dirty="0" smtClean="0">
                <a:solidFill>
                  <a:schemeClr val="tx1"/>
                </a:solidFill>
              </a:rPr>
              <a:t>A white or reddish patch on the inside of your mouth </a:t>
            </a:r>
          </a:p>
          <a:p>
            <a:r>
              <a:rPr lang="en-US" dirty="0" smtClean="0">
                <a:solidFill>
                  <a:schemeClr val="tx1"/>
                </a:solidFill>
              </a:rPr>
              <a:t>Loose teeth</a:t>
            </a:r>
          </a:p>
          <a:p>
            <a:r>
              <a:rPr lang="en-US" dirty="0" smtClean="0">
                <a:solidFill>
                  <a:schemeClr val="tx1"/>
                </a:solidFill>
              </a:rPr>
              <a:t>Poorly fitting dentures</a:t>
            </a:r>
          </a:p>
          <a:p>
            <a:endParaRPr lang="en-US" sz="3200" dirty="0" smtClean="0">
              <a:solidFill>
                <a:schemeClr val="tx1"/>
              </a:solidFill>
              <a:latin typeface="Cambria" pitchFamily="18" charset="0"/>
            </a:endParaRPr>
          </a:p>
        </p:txBody>
      </p:sp>
      <p:sp>
        <p:nvSpPr>
          <p:cNvPr id="4" name="Content Placeholder 2"/>
          <p:cNvSpPr txBox="1">
            <a:spLocks/>
          </p:cNvSpPr>
          <p:nvPr/>
        </p:nvSpPr>
        <p:spPr>
          <a:xfrm>
            <a:off x="6311595" y="863293"/>
            <a:ext cx="5523572" cy="419548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2800" dirty="0" smtClean="0">
                <a:latin typeface="+mn-lt"/>
              </a:rPr>
              <a:t>Tongue pain</a:t>
            </a:r>
          </a:p>
          <a:p>
            <a:r>
              <a:rPr lang="en-US" sz="2800" dirty="0" smtClean="0">
                <a:latin typeface="+mn-lt"/>
              </a:rPr>
              <a:t>Jaw pain or stiffness</a:t>
            </a:r>
          </a:p>
          <a:p>
            <a:r>
              <a:rPr lang="en-US" sz="2800" dirty="0" smtClean="0">
                <a:latin typeface="+mn-lt"/>
              </a:rPr>
              <a:t>Difficult or painful chewing </a:t>
            </a:r>
          </a:p>
          <a:p>
            <a:r>
              <a:rPr lang="en-US" sz="2800" dirty="0" smtClean="0">
                <a:latin typeface="+mn-lt"/>
              </a:rPr>
              <a:t>Difficult or painful swallowing </a:t>
            </a:r>
          </a:p>
          <a:p>
            <a:r>
              <a:rPr lang="en-US" sz="2800" dirty="0" smtClean="0">
                <a:latin typeface="+mn-lt"/>
              </a:rPr>
              <a:t>Sore throat</a:t>
            </a:r>
          </a:p>
          <a:p>
            <a:r>
              <a:rPr lang="en-US" sz="2800" dirty="0" smtClean="0">
                <a:latin typeface="+mn-lt"/>
              </a:rPr>
              <a:t>Feeling of a mass in the throat</a:t>
            </a:r>
          </a:p>
          <a:p>
            <a:endParaRPr lang="en-US" sz="3600" dirty="0">
              <a:solidFill>
                <a:srgbClr val="FFC000"/>
              </a:solidFill>
              <a:latin typeface="Cambria" pitchFamily="18" charset="0"/>
            </a:endParaRPr>
          </a:p>
        </p:txBody>
      </p:sp>
    </p:spTree>
    <p:extLst>
      <p:ext uri="{BB962C8B-B14F-4D97-AF65-F5344CB8AC3E}">
        <p14:creationId xmlns:p14="http://schemas.microsoft.com/office/powerpoint/2010/main" val="91638183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Cambria" pitchFamily="18" charset="0"/>
              </a:rPr>
              <a:t>Diagnosis</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p:txBody>
          <a:bodyPr>
            <a:normAutofit/>
          </a:bodyPr>
          <a:lstStyle/>
          <a:p>
            <a:r>
              <a:rPr lang="en-US" dirty="0" smtClean="0">
                <a:solidFill>
                  <a:schemeClr val="tx1"/>
                </a:solidFill>
              </a:rPr>
              <a:t>Physical exam</a:t>
            </a:r>
          </a:p>
          <a:p>
            <a:r>
              <a:rPr lang="en-US" dirty="0" smtClean="0">
                <a:solidFill>
                  <a:schemeClr val="tx1"/>
                </a:solidFill>
              </a:rPr>
              <a:t>Biopsy</a:t>
            </a:r>
          </a:p>
          <a:p>
            <a:r>
              <a:rPr lang="en-US" dirty="0" smtClean="0">
                <a:solidFill>
                  <a:schemeClr val="tx1"/>
                </a:solidFill>
              </a:rPr>
              <a:t>Endoscopy</a:t>
            </a:r>
          </a:p>
          <a:p>
            <a:r>
              <a:rPr lang="en-US" dirty="0" smtClean="0">
                <a:solidFill>
                  <a:schemeClr val="tx1"/>
                </a:solidFill>
              </a:rPr>
              <a:t>X-rays</a:t>
            </a:r>
          </a:p>
          <a:p>
            <a:r>
              <a:rPr lang="en-US" dirty="0" smtClean="0">
                <a:solidFill>
                  <a:schemeClr val="tx1"/>
                </a:solidFill>
              </a:rPr>
              <a:t>CT scan</a:t>
            </a:r>
          </a:p>
          <a:p>
            <a:r>
              <a:rPr lang="en-US" dirty="0" smtClean="0">
                <a:solidFill>
                  <a:schemeClr val="tx1"/>
                </a:solidFill>
              </a:rPr>
              <a:t>MRI</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107548384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264160"/>
            <a:ext cx="10972800" cy="1005839"/>
          </a:xfrm>
        </p:spPr>
        <p:txBody>
          <a:bodyPr>
            <a:normAutofit fontScale="90000"/>
          </a:bodyPr>
          <a:lstStyle/>
          <a:p>
            <a:r>
              <a:rPr lang="en-US" sz="4400" u="sng" dirty="0" smtClean="0">
                <a:latin typeface="Cambria" pitchFamily="18" charset="0"/>
              </a:rPr>
              <a:t>Treatment</a:t>
            </a:r>
            <a:r>
              <a:rPr lang="en-US" sz="3200" dirty="0" smtClean="0">
                <a:solidFill>
                  <a:schemeClr val="tx1"/>
                </a:solidFill>
                <a:latin typeface="Cambria" pitchFamily="18" charset="0"/>
              </a:rPr>
              <a:t/>
            </a:r>
            <a:br>
              <a:rPr lang="en-US" sz="3200" dirty="0" smtClean="0">
                <a:solidFill>
                  <a:schemeClr val="tx1"/>
                </a:solidFill>
                <a:latin typeface="Cambria" pitchFamily="18" charset="0"/>
              </a:rPr>
            </a:br>
            <a:endParaRPr lang="en-US" sz="3200" dirty="0">
              <a:solidFill>
                <a:schemeClr val="tx1"/>
              </a:solidFill>
              <a:latin typeface="Cambria" pitchFamily="18" charset="0"/>
            </a:endParaRPr>
          </a:p>
        </p:txBody>
      </p:sp>
      <p:sp>
        <p:nvSpPr>
          <p:cNvPr id="3" name="Content Placeholder 2"/>
          <p:cNvSpPr>
            <a:spLocks noGrp="1"/>
          </p:cNvSpPr>
          <p:nvPr>
            <p:ph idx="1"/>
          </p:nvPr>
        </p:nvSpPr>
        <p:spPr>
          <a:xfrm>
            <a:off x="838200" y="1269999"/>
            <a:ext cx="10134600" cy="5255491"/>
          </a:xfrm>
        </p:spPr>
        <p:txBody>
          <a:bodyPr>
            <a:normAutofit/>
          </a:bodyPr>
          <a:lstStyle/>
          <a:p>
            <a:r>
              <a:rPr lang="en-US" dirty="0" smtClean="0">
                <a:solidFill>
                  <a:schemeClr val="tx1"/>
                </a:solidFill>
              </a:rPr>
              <a:t>Surgery to remove the tumor</a:t>
            </a:r>
          </a:p>
          <a:p>
            <a:r>
              <a:rPr lang="en-US" dirty="0" smtClean="0">
                <a:solidFill>
                  <a:schemeClr val="tx1"/>
                </a:solidFill>
              </a:rPr>
              <a:t>Reconstructive surgery</a:t>
            </a:r>
          </a:p>
          <a:p>
            <a:r>
              <a:rPr lang="en-US" dirty="0" smtClean="0">
                <a:solidFill>
                  <a:schemeClr val="tx1"/>
                </a:solidFill>
              </a:rPr>
              <a:t>Chemotherapy</a:t>
            </a:r>
          </a:p>
          <a:p>
            <a:r>
              <a:rPr lang="en-US" dirty="0" smtClean="0">
                <a:solidFill>
                  <a:schemeClr val="tx1"/>
                </a:solidFill>
              </a:rPr>
              <a:t>Radiotherapy</a:t>
            </a:r>
          </a:p>
          <a:p>
            <a:r>
              <a:rPr lang="en-US" dirty="0" smtClean="0">
                <a:solidFill>
                  <a:schemeClr val="tx1"/>
                </a:solidFill>
              </a:rPr>
              <a:t>Pain management</a:t>
            </a:r>
          </a:p>
          <a:p>
            <a:r>
              <a:rPr lang="en-US" dirty="0" smtClean="0">
                <a:solidFill>
                  <a:schemeClr val="tx1"/>
                </a:solidFill>
              </a:rPr>
              <a:t>Antibiotics</a:t>
            </a:r>
          </a:p>
          <a:p>
            <a:r>
              <a:rPr lang="en-US" dirty="0" smtClean="0">
                <a:solidFill>
                  <a:schemeClr val="tx1"/>
                </a:solidFill>
              </a:rPr>
              <a:t>Diet –soft, rich in both calories and proteins</a:t>
            </a:r>
          </a:p>
          <a:p>
            <a:r>
              <a:rPr lang="en-US" dirty="0" smtClean="0">
                <a:solidFill>
                  <a:schemeClr val="tx1"/>
                </a:solidFill>
              </a:rPr>
              <a:t>Mouth care</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915956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ASSIGNMENT</a:t>
            </a:r>
          </a:p>
          <a:p>
            <a:pPr marL="0" indent="0">
              <a:buNone/>
            </a:pPr>
            <a:endParaRPr lang="en-US" dirty="0" smtClean="0"/>
          </a:p>
          <a:p>
            <a:r>
              <a:rPr lang="en-US" dirty="0" smtClean="0"/>
              <a:t>Read on ;</a:t>
            </a:r>
          </a:p>
          <a:p>
            <a:pPr>
              <a:buFont typeface="Wingdings" panose="05000000000000000000" pitchFamily="2" charset="2"/>
              <a:buChar char="ü"/>
            </a:pPr>
            <a:r>
              <a:rPr lang="en-US" dirty="0" smtClean="0"/>
              <a:t>Stomatitis </a:t>
            </a:r>
          </a:p>
          <a:p>
            <a:pPr>
              <a:buFont typeface="Wingdings" panose="05000000000000000000" pitchFamily="2" charset="2"/>
              <a:buChar char="ü"/>
            </a:pPr>
            <a:r>
              <a:rPr lang="en-US" dirty="0" smtClean="0"/>
              <a:t> Oral Candidiasis</a:t>
            </a:r>
          </a:p>
          <a:p>
            <a:endParaRPr lang="en-US" dirty="0"/>
          </a:p>
        </p:txBody>
      </p:sp>
    </p:spTree>
    <p:extLst>
      <p:ext uri="{BB962C8B-B14F-4D97-AF65-F5344CB8AC3E}">
        <p14:creationId xmlns:p14="http://schemas.microsoft.com/office/powerpoint/2010/main" val="86125054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Nursing Diagnosis</a:t>
            </a:r>
            <a:endParaRPr lang="en-US" dirty="0"/>
          </a:p>
        </p:txBody>
      </p:sp>
      <p:sp>
        <p:nvSpPr>
          <p:cNvPr id="3" name="Content Placeholder 2"/>
          <p:cNvSpPr>
            <a:spLocks noGrp="1"/>
          </p:cNvSpPr>
          <p:nvPr>
            <p:ph idx="1"/>
          </p:nvPr>
        </p:nvSpPr>
        <p:spPr/>
        <p:txBody>
          <a:bodyPr>
            <a:normAutofit fontScale="85000" lnSpcReduction="20000"/>
          </a:bodyPr>
          <a:lstStyle/>
          <a:p>
            <a:r>
              <a:rPr lang="en-US" dirty="0"/>
              <a:t>Impaired oral mucous membrane related to a </a:t>
            </a:r>
            <a:r>
              <a:rPr lang="en-US" dirty="0" smtClean="0"/>
              <a:t>pathologic condition</a:t>
            </a:r>
            <a:r>
              <a:rPr lang="en-US" dirty="0"/>
              <a:t>, infection, or chemical or mechanical trauma (</a:t>
            </a:r>
            <a:r>
              <a:rPr lang="en-US" dirty="0" err="1" smtClean="0"/>
              <a:t>eg</a:t>
            </a:r>
            <a:r>
              <a:rPr lang="en-US" dirty="0" smtClean="0"/>
              <a:t>, medications</a:t>
            </a:r>
            <a:r>
              <a:rPr lang="en-US" dirty="0"/>
              <a:t>, ill-fitting dentures)</a:t>
            </a:r>
          </a:p>
          <a:p>
            <a:r>
              <a:rPr lang="en-US" dirty="0" smtClean="0"/>
              <a:t>Imbalanced </a:t>
            </a:r>
            <a:r>
              <a:rPr lang="en-US" dirty="0"/>
              <a:t>nutrition, less than body requirements, </a:t>
            </a:r>
            <a:r>
              <a:rPr lang="en-US" dirty="0" smtClean="0"/>
              <a:t>related to </a:t>
            </a:r>
            <a:r>
              <a:rPr lang="en-US" dirty="0"/>
              <a:t>inability to ingest adequate nutrients secondary to oral </a:t>
            </a:r>
            <a:r>
              <a:rPr lang="en-US" dirty="0" smtClean="0"/>
              <a:t>or dental </a:t>
            </a:r>
            <a:r>
              <a:rPr lang="en-US" dirty="0"/>
              <a:t>conditions</a:t>
            </a:r>
          </a:p>
          <a:p>
            <a:r>
              <a:rPr lang="en-US" dirty="0" smtClean="0"/>
              <a:t>Disturbed </a:t>
            </a:r>
            <a:r>
              <a:rPr lang="en-US" dirty="0"/>
              <a:t>body image related to a physical change in </a:t>
            </a:r>
            <a:r>
              <a:rPr lang="en-US" dirty="0" smtClean="0"/>
              <a:t>appearance resulting </a:t>
            </a:r>
            <a:r>
              <a:rPr lang="en-US" dirty="0"/>
              <a:t>from a disease condition or its treatment</a:t>
            </a:r>
          </a:p>
          <a:p>
            <a:r>
              <a:rPr lang="en-US" dirty="0" smtClean="0"/>
              <a:t>Fear </a:t>
            </a:r>
            <a:r>
              <a:rPr lang="en-US" dirty="0"/>
              <a:t>of pain and social isolation related to disease or </a:t>
            </a:r>
            <a:r>
              <a:rPr lang="en-US" dirty="0" smtClean="0"/>
              <a:t>change in </a:t>
            </a:r>
            <a:r>
              <a:rPr lang="en-US" dirty="0"/>
              <a:t>physical appearance</a:t>
            </a:r>
          </a:p>
          <a:p>
            <a:r>
              <a:rPr lang="en-US" dirty="0" smtClean="0"/>
              <a:t>Pain </a:t>
            </a:r>
            <a:r>
              <a:rPr lang="en-US" dirty="0"/>
              <a:t>related to oral lesion or treatment</a:t>
            </a:r>
          </a:p>
          <a:p>
            <a:r>
              <a:rPr lang="en-US" dirty="0" smtClean="0"/>
              <a:t>Impaired </a:t>
            </a:r>
            <a:r>
              <a:rPr lang="en-US" dirty="0"/>
              <a:t>verbal communication related to treatment</a:t>
            </a:r>
          </a:p>
          <a:p>
            <a:r>
              <a:rPr lang="en-US" dirty="0" smtClean="0"/>
              <a:t>Risk </a:t>
            </a:r>
            <a:r>
              <a:rPr lang="en-US" dirty="0"/>
              <a:t>for infection related to disease or treatment</a:t>
            </a:r>
          </a:p>
          <a:p>
            <a:r>
              <a:rPr lang="en-US" dirty="0" smtClean="0"/>
              <a:t>Deficient </a:t>
            </a:r>
            <a:r>
              <a:rPr lang="en-US" dirty="0"/>
              <a:t>knowledge about disease process and treatment plan</a:t>
            </a:r>
          </a:p>
        </p:txBody>
      </p:sp>
    </p:spTree>
    <p:extLst>
      <p:ext uri="{BB962C8B-B14F-4D97-AF65-F5344CB8AC3E}">
        <p14:creationId xmlns:p14="http://schemas.microsoft.com/office/powerpoint/2010/main" val="39684476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681" y="231347"/>
            <a:ext cx="10972800" cy="534769"/>
          </a:xfrm>
        </p:spPr>
        <p:txBody>
          <a:bodyPr>
            <a:normAutofit fontScale="90000"/>
          </a:bodyPr>
          <a:lstStyle/>
          <a:p>
            <a:r>
              <a:rPr lang="en-US" sz="4400" u="sng" dirty="0" smtClean="0">
                <a:latin typeface="Cambria" pitchFamily="18" charset="0"/>
              </a:rPr>
              <a:t>Prevention</a:t>
            </a:r>
            <a:endParaRPr lang="en-US" sz="3200" u="sng" dirty="0">
              <a:latin typeface="Cambria" pitchFamily="18" charset="0"/>
            </a:endParaRPr>
          </a:p>
        </p:txBody>
      </p:sp>
      <p:sp>
        <p:nvSpPr>
          <p:cNvPr id="3" name="Content Placeholder 2"/>
          <p:cNvSpPr>
            <a:spLocks noGrp="1"/>
          </p:cNvSpPr>
          <p:nvPr>
            <p:ph idx="1"/>
          </p:nvPr>
        </p:nvSpPr>
        <p:spPr>
          <a:xfrm>
            <a:off x="469900" y="1180089"/>
            <a:ext cx="11313394" cy="4195481"/>
          </a:xfrm>
        </p:spPr>
        <p:txBody>
          <a:bodyPr/>
          <a:lstStyle/>
          <a:p>
            <a:r>
              <a:rPr lang="en-US" dirty="0" smtClean="0">
                <a:solidFill>
                  <a:schemeClr val="tx1"/>
                </a:solidFill>
              </a:rPr>
              <a:t>Stop tobacco use or don't start</a:t>
            </a:r>
          </a:p>
          <a:p>
            <a:r>
              <a:rPr lang="en-US" dirty="0" smtClean="0">
                <a:solidFill>
                  <a:schemeClr val="tx1"/>
                </a:solidFill>
              </a:rPr>
              <a:t>Stop drinking alcohol </a:t>
            </a:r>
          </a:p>
          <a:p>
            <a:r>
              <a:rPr lang="en-US" dirty="0" smtClean="0">
                <a:solidFill>
                  <a:schemeClr val="tx1"/>
                </a:solidFill>
              </a:rPr>
              <a:t>Eat a variety of fruits and vegetables –antioxidants</a:t>
            </a:r>
          </a:p>
          <a:p>
            <a:r>
              <a:rPr lang="en-US" dirty="0" smtClean="0">
                <a:solidFill>
                  <a:schemeClr val="tx1"/>
                </a:solidFill>
              </a:rPr>
              <a:t>Avoid excessive sun exposure to  lips.</a:t>
            </a:r>
          </a:p>
          <a:p>
            <a:r>
              <a:rPr lang="en-US" dirty="0" smtClean="0">
                <a:solidFill>
                  <a:schemeClr val="tx1"/>
                </a:solidFill>
              </a:rPr>
              <a:t>See  dentist regularly</a:t>
            </a:r>
          </a:p>
          <a:p>
            <a:endParaRPr lang="en-US" sz="3200" dirty="0">
              <a:solidFill>
                <a:schemeClr val="tx1"/>
              </a:solidFill>
              <a:latin typeface="Cambria" pitchFamily="18" charset="0"/>
            </a:endParaRPr>
          </a:p>
        </p:txBody>
      </p:sp>
    </p:spTree>
    <p:extLst>
      <p:ext uri="{BB962C8B-B14F-4D97-AF65-F5344CB8AC3E}">
        <p14:creationId xmlns:p14="http://schemas.microsoft.com/office/powerpoint/2010/main" val="360046728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711665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420" y="143057"/>
            <a:ext cx="10515600" cy="1019537"/>
          </a:xfrm>
        </p:spPr>
        <p:txBody>
          <a:bodyPr/>
          <a:lstStyle/>
          <a:p>
            <a:r>
              <a:rPr lang="en-US" dirty="0"/>
              <a:t>1. HALITOSIS</a:t>
            </a:r>
          </a:p>
        </p:txBody>
      </p:sp>
      <p:sp>
        <p:nvSpPr>
          <p:cNvPr id="3" name="Content Placeholder 2"/>
          <p:cNvSpPr>
            <a:spLocks noGrp="1"/>
          </p:cNvSpPr>
          <p:nvPr>
            <p:ph idx="1"/>
          </p:nvPr>
        </p:nvSpPr>
        <p:spPr>
          <a:xfrm>
            <a:off x="884420" y="1285740"/>
            <a:ext cx="10924403" cy="4637493"/>
          </a:xfrm>
        </p:spPr>
        <p:txBody>
          <a:bodyPr>
            <a:normAutofit/>
          </a:bodyPr>
          <a:lstStyle/>
          <a:p>
            <a:r>
              <a:rPr lang="en-US" sz="3200" dirty="0" smtClean="0"/>
              <a:t>It is also known as bad breath or  fetor </a:t>
            </a:r>
            <a:r>
              <a:rPr lang="en-US" sz="3200" dirty="0" err="1" smtClean="0"/>
              <a:t>oris</a:t>
            </a:r>
            <a:r>
              <a:rPr lang="en-US" sz="3200" dirty="0" smtClean="0"/>
              <a:t> (Breath malodor). Halitosis can cause significant worry, embarrassment, and anxiety .</a:t>
            </a:r>
          </a:p>
          <a:p>
            <a:r>
              <a:rPr lang="en-US" sz="3200" dirty="0"/>
              <a:t>E</a:t>
            </a:r>
            <a:r>
              <a:rPr lang="en-US" sz="3200" dirty="0" smtClean="0"/>
              <a:t>stimated to affect 1 in 4 people globally.</a:t>
            </a:r>
          </a:p>
          <a:p>
            <a:r>
              <a:rPr lang="en-US" sz="3200" dirty="0" smtClean="0"/>
              <a:t>If particles of food are left in the mouth, their breakdown by bacteria produces sulfur compounds.</a:t>
            </a:r>
          </a:p>
          <a:p>
            <a:r>
              <a:rPr lang="en-US" sz="3200" dirty="0" smtClean="0"/>
              <a:t>Keeping the mouth hydrated can reduce mouth odor. How to keep mouth hydrated? </a:t>
            </a:r>
          </a:p>
          <a:p>
            <a:r>
              <a:rPr lang="en-US" sz="3200" dirty="0" smtClean="0"/>
              <a:t>The best treatment for bad breath is regular brushing</a:t>
            </a:r>
          </a:p>
          <a:p>
            <a:endParaRPr lang="en-US" dirty="0" smtClean="0"/>
          </a:p>
          <a:p>
            <a:endParaRPr lang="en-US" dirty="0"/>
          </a:p>
        </p:txBody>
      </p:sp>
    </p:spTree>
    <p:extLst>
      <p:ext uri="{BB962C8B-B14F-4D97-AF65-F5344CB8AC3E}">
        <p14:creationId xmlns:p14="http://schemas.microsoft.com/office/powerpoint/2010/main" val="2538541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a:xfrm>
            <a:off x="842211" y="1275347"/>
            <a:ext cx="10924673" cy="5582653"/>
          </a:xfrm>
        </p:spPr>
        <p:txBody>
          <a:bodyPr>
            <a:normAutofit/>
          </a:bodyPr>
          <a:lstStyle/>
          <a:p>
            <a:r>
              <a:rPr lang="en-US" b="1" dirty="0" smtClean="0">
                <a:solidFill>
                  <a:srgbClr val="FFFF00"/>
                </a:solidFill>
              </a:rPr>
              <a:t>Tobacco:</a:t>
            </a:r>
            <a:r>
              <a:rPr lang="en-US" dirty="0" smtClean="0">
                <a:solidFill>
                  <a:srgbClr val="FFFF00"/>
                </a:solidFill>
              </a:rPr>
              <a:t> </a:t>
            </a:r>
            <a:r>
              <a:rPr lang="en-US" dirty="0" smtClean="0"/>
              <a:t>Tobacco products cause their own types of mouth odor. Additionally, they increase the chances of gum disease which can also cause bad breath.</a:t>
            </a:r>
          </a:p>
          <a:p>
            <a:r>
              <a:rPr lang="en-US" b="1" dirty="0" smtClean="0">
                <a:solidFill>
                  <a:srgbClr val="FFFF00"/>
                </a:solidFill>
              </a:rPr>
              <a:t>Food:</a:t>
            </a:r>
            <a:r>
              <a:rPr lang="en-US" dirty="0" smtClean="0"/>
              <a:t> The breakdown of food particles stuck in the teeth can cause odors. Some foods such as onions and garlic can also cause bad breath. After they are digested, their breakdown products are carried in the blood to the lungs where they can affect the breath.</a:t>
            </a:r>
          </a:p>
          <a:p>
            <a:endParaRPr lang="en-US" dirty="0"/>
          </a:p>
        </p:txBody>
      </p:sp>
    </p:spTree>
    <p:extLst>
      <p:ext uri="{BB962C8B-B14F-4D97-AF65-F5344CB8AC3E}">
        <p14:creationId xmlns:p14="http://schemas.microsoft.com/office/powerpoint/2010/main" val="2783799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7346BD21-3F25-428E-ABD8-DA8AB92C626B}" vid="{61713D62-0CD8-4962-A30E-1C0F185C714E}"/>
    </a:ext>
  </a:extLst>
</a:theme>
</file>

<file path=docProps/app.xml><?xml version="1.0" encoding="utf-8"?>
<Properties xmlns="http://schemas.openxmlformats.org/officeDocument/2006/extended-properties" xmlns:vt="http://schemas.openxmlformats.org/officeDocument/2006/docPropsVTypes">
  <Template>Theme1</Template>
  <TotalTime>72</TotalTime>
  <Words>2353</Words>
  <Application>Microsoft Office PowerPoint</Application>
  <PresentationFormat>Widescreen</PresentationFormat>
  <Paragraphs>385</Paragraphs>
  <Slides>72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72</vt:i4>
      </vt:variant>
    </vt:vector>
  </HeadingPairs>
  <TitlesOfParts>
    <vt:vector size="79" baseType="lpstr">
      <vt:lpstr>Arial</vt:lpstr>
      <vt:lpstr>Arial Black</vt:lpstr>
      <vt:lpstr>Cambria</vt:lpstr>
      <vt:lpstr>Times New Roman</vt:lpstr>
      <vt:lpstr>Wingdings</vt:lpstr>
      <vt:lpstr>Wingdings 3</vt:lpstr>
      <vt:lpstr>Theme1</vt:lpstr>
      <vt:lpstr>GIT DISORDERS </vt:lpstr>
      <vt:lpstr>Objectives </vt:lpstr>
      <vt:lpstr>TERMS IN GIT </vt:lpstr>
      <vt:lpstr> </vt:lpstr>
      <vt:lpstr>COMMON TESTS </vt:lpstr>
      <vt:lpstr>DISORDERS OF THE ORAL CAVITY </vt:lpstr>
      <vt:lpstr>PowerPoint Presentation</vt:lpstr>
      <vt:lpstr>1. HALITOSIS</vt:lpstr>
      <vt:lpstr>Causes</vt:lpstr>
      <vt:lpstr>PowerPoint Presentation</vt:lpstr>
      <vt:lpstr>PowerPoint Presentation</vt:lpstr>
      <vt:lpstr>PowerPoint Presentation</vt:lpstr>
      <vt:lpstr>PowerPoint Presentation</vt:lpstr>
      <vt:lpstr>Remedies</vt:lpstr>
      <vt:lpstr>HOME REMEDY FOR SMALL STONES</vt:lpstr>
      <vt:lpstr>PowerPoint Presentation</vt:lpstr>
      <vt:lpstr>PowerPoint Presentation</vt:lpstr>
      <vt:lpstr>PowerPoint Presentation</vt:lpstr>
      <vt:lpstr>2. DENTAL CARIES </vt:lpstr>
      <vt:lpstr>Types</vt:lpstr>
      <vt:lpstr>PowerPoint Presentation</vt:lpstr>
      <vt:lpstr>PowerPoint Presentation</vt:lpstr>
      <vt:lpstr>Factors enhancing bacterial action</vt:lpstr>
      <vt:lpstr>PowerPoint Presentation</vt:lpstr>
      <vt:lpstr>Non carious lesions etiology</vt:lpstr>
      <vt:lpstr>Non carious lesions</vt:lpstr>
      <vt:lpstr>abrasion</vt:lpstr>
      <vt:lpstr>Fluoride: Deficient</vt:lpstr>
      <vt:lpstr>Fluoride: excess (fluorosis)</vt:lpstr>
      <vt:lpstr>Complications of dental caries</vt:lpstr>
      <vt:lpstr> General Symptoms of dental caries </vt:lpstr>
      <vt:lpstr>Management </vt:lpstr>
      <vt:lpstr>Dentoalveolar abscess </vt:lpstr>
      <vt:lpstr>Management</vt:lpstr>
      <vt:lpstr>MALOCCLUSION</vt:lpstr>
      <vt:lpstr>TEMPOROMANDIBULAR DISORDERS </vt:lpstr>
      <vt:lpstr>Clinical manifestations </vt:lpstr>
      <vt:lpstr>Diagnosis </vt:lpstr>
      <vt:lpstr>Nursing management </vt:lpstr>
      <vt:lpstr>GINGIVITIS</vt:lpstr>
      <vt:lpstr>Signs &amp;symptoms </vt:lpstr>
      <vt:lpstr>PERIODONTITIS</vt:lpstr>
      <vt:lpstr>Pathophysiology</vt:lpstr>
      <vt:lpstr>Modifiable risk factors that contribute to periodontitis include </vt:lpstr>
      <vt:lpstr>Symptoms and Signs </vt:lpstr>
      <vt:lpstr>PowerPoint Presentation</vt:lpstr>
      <vt:lpstr>PowerPoint Presentation</vt:lpstr>
      <vt:lpstr>PowerPoint Presentation</vt:lpstr>
      <vt:lpstr>PAROTITIS</vt:lpstr>
      <vt:lpstr>Clinical manifestations </vt:lpstr>
      <vt:lpstr>Management</vt:lpstr>
      <vt:lpstr>Salivary calculus/ sialolithiasis </vt:lpstr>
      <vt:lpstr>Causes </vt:lpstr>
      <vt:lpstr>Risk factors </vt:lpstr>
      <vt:lpstr>Signs and symptoms </vt:lpstr>
      <vt:lpstr>Diagnosis  </vt:lpstr>
      <vt:lpstr>Treatment </vt:lpstr>
      <vt:lpstr>Sialadenitis </vt:lpstr>
      <vt:lpstr>Risk factors </vt:lpstr>
      <vt:lpstr>Clinical features </vt:lpstr>
      <vt:lpstr>Treatment</vt:lpstr>
      <vt:lpstr>Cancer of the oral cavity </vt:lpstr>
      <vt:lpstr>PowerPoint Presentation</vt:lpstr>
      <vt:lpstr>Risk factors  </vt:lpstr>
      <vt:lpstr>Types of oral cancers </vt:lpstr>
      <vt:lpstr>Pathophysiology</vt:lpstr>
      <vt:lpstr>Signs and symptoms </vt:lpstr>
      <vt:lpstr>Diagnosis </vt:lpstr>
      <vt:lpstr>Treatment </vt:lpstr>
      <vt:lpstr>Nursing Diagnosis</vt:lpstr>
      <vt:lpstr>Prevention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 DISORDERS</dc:title>
  <dc:creator>Nelly Jongwo</dc:creator>
  <cp:lastModifiedBy>Nelly Jongwo</cp:lastModifiedBy>
  <cp:revision>10</cp:revision>
  <dcterms:created xsi:type="dcterms:W3CDTF">2021-05-19T05:04:23Z</dcterms:created>
  <dcterms:modified xsi:type="dcterms:W3CDTF">2021-09-20T12:14:44Z</dcterms:modified>
</cp:coreProperties>
</file>