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0"/>
  </p:notesMasterIdLst>
  <p:sldIdLst>
    <p:sldId id="823" r:id="rId2"/>
    <p:sldId id="824" r:id="rId3"/>
    <p:sldId id="825" r:id="rId4"/>
    <p:sldId id="826" r:id="rId5"/>
    <p:sldId id="827" r:id="rId6"/>
    <p:sldId id="828" r:id="rId7"/>
    <p:sldId id="829" r:id="rId8"/>
    <p:sldId id="830" r:id="rId9"/>
    <p:sldId id="831" r:id="rId10"/>
    <p:sldId id="832" r:id="rId11"/>
    <p:sldId id="833" r:id="rId12"/>
    <p:sldId id="834" r:id="rId13"/>
    <p:sldId id="835" r:id="rId14"/>
    <p:sldId id="836" r:id="rId15"/>
    <p:sldId id="837" r:id="rId16"/>
    <p:sldId id="838" r:id="rId17"/>
    <p:sldId id="839" r:id="rId18"/>
    <p:sldId id="840" r:id="rId19"/>
    <p:sldId id="841" r:id="rId20"/>
    <p:sldId id="842" r:id="rId21"/>
    <p:sldId id="843" r:id="rId22"/>
    <p:sldId id="844" r:id="rId23"/>
    <p:sldId id="845" r:id="rId24"/>
    <p:sldId id="846" r:id="rId25"/>
    <p:sldId id="847" r:id="rId26"/>
    <p:sldId id="848" r:id="rId27"/>
    <p:sldId id="849" r:id="rId28"/>
    <p:sldId id="850" r:id="rId29"/>
    <p:sldId id="851" r:id="rId30"/>
    <p:sldId id="852" r:id="rId31"/>
    <p:sldId id="853" r:id="rId32"/>
    <p:sldId id="854" r:id="rId33"/>
    <p:sldId id="855" r:id="rId34"/>
    <p:sldId id="856" r:id="rId35"/>
    <p:sldId id="857" r:id="rId36"/>
    <p:sldId id="858" r:id="rId37"/>
    <p:sldId id="859" r:id="rId38"/>
    <p:sldId id="860" r:id="rId39"/>
    <p:sldId id="861" r:id="rId40"/>
    <p:sldId id="862" r:id="rId41"/>
    <p:sldId id="863" r:id="rId42"/>
    <p:sldId id="864" r:id="rId43"/>
    <p:sldId id="865" r:id="rId44"/>
    <p:sldId id="866" r:id="rId45"/>
    <p:sldId id="867" r:id="rId46"/>
    <p:sldId id="868" r:id="rId47"/>
    <p:sldId id="869" r:id="rId48"/>
    <p:sldId id="870" r:id="rId49"/>
    <p:sldId id="871" r:id="rId50"/>
    <p:sldId id="872" r:id="rId51"/>
    <p:sldId id="873" r:id="rId52"/>
    <p:sldId id="874" r:id="rId53"/>
    <p:sldId id="875" r:id="rId54"/>
    <p:sldId id="876" r:id="rId55"/>
    <p:sldId id="877" r:id="rId56"/>
    <p:sldId id="878" r:id="rId57"/>
    <p:sldId id="879" r:id="rId58"/>
    <p:sldId id="880" r:id="rId59"/>
    <p:sldId id="881" r:id="rId60"/>
    <p:sldId id="882" r:id="rId61"/>
    <p:sldId id="883" r:id="rId62"/>
    <p:sldId id="884" r:id="rId63"/>
    <p:sldId id="885" r:id="rId64"/>
    <p:sldId id="886" r:id="rId65"/>
    <p:sldId id="887" r:id="rId66"/>
    <p:sldId id="888" r:id="rId67"/>
    <p:sldId id="889" r:id="rId68"/>
    <p:sldId id="890" r:id="rId69"/>
    <p:sldId id="891" r:id="rId70"/>
    <p:sldId id="892" r:id="rId71"/>
    <p:sldId id="893" r:id="rId72"/>
    <p:sldId id="894" r:id="rId73"/>
    <p:sldId id="895" r:id="rId74"/>
    <p:sldId id="896" r:id="rId75"/>
    <p:sldId id="897" r:id="rId76"/>
    <p:sldId id="898" r:id="rId77"/>
    <p:sldId id="899" r:id="rId78"/>
    <p:sldId id="900" r:id="rId79"/>
    <p:sldId id="901" r:id="rId80"/>
    <p:sldId id="902" r:id="rId81"/>
    <p:sldId id="903" r:id="rId82"/>
    <p:sldId id="904" r:id="rId83"/>
    <p:sldId id="905" r:id="rId84"/>
    <p:sldId id="906" r:id="rId85"/>
    <p:sldId id="907" r:id="rId86"/>
    <p:sldId id="908" r:id="rId87"/>
    <p:sldId id="909" r:id="rId88"/>
    <p:sldId id="910" r:id="rId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4660"/>
  </p:normalViewPr>
  <p:slideViewPr>
    <p:cSldViewPr snapToGrid="0">
      <p:cViewPr varScale="1">
        <p:scale>
          <a:sx n="73" d="100"/>
          <a:sy n="73"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1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1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1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81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1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2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583" name="Date Placeholder 3"/>
          <p:cNvSpPr>
            <a:spLocks noGrp="1"/>
          </p:cNvSpPr>
          <p:nvPr>
            <p:ph type="dt" sz="half" idx="10"/>
          </p:nvPr>
        </p:nvSpPr>
        <p:spPr/>
        <p:txBody>
          <a:bodyPr/>
          <a:lstStyle/>
          <a:p>
            <a:fld id="{292E57E1-0899-401F-981D-046D388E75E1}" type="datetimeFigureOut">
              <a:rPr lang="en-US" smtClean="0"/>
              <a:t>2/4/2021</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87" name="Title 1"/>
          <p:cNvSpPr>
            <a:spLocks noGrp="1"/>
          </p:cNvSpPr>
          <p:nvPr>
            <p:ph type="title"/>
          </p:nvPr>
        </p:nvSpPr>
        <p:spPr/>
        <p:txBody>
          <a:bodyPr/>
          <a:lstStyle/>
          <a:p>
            <a:r>
              <a:rPr lang="en-US"/>
              <a:t>Click to edit Master title style</a:t>
            </a:r>
          </a:p>
        </p:txBody>
      </p:sp>
      <p:sp>
        <p:nvSpPr>
          <p:cNvPr id="1048788"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89" name="Date Placeholder 3"/>
          <p:cNvSpPr>
            <a:spLocks noGrp="1"/>
          </p:cNvSpPr>
          <p:nvPr>
            <p:ph type="dt" sz="half" idx="10"/>
          </p:nvPr>
        </p:nvSpPr>
        <p:spPr/>
        <p:txBody>
          <a:bodyPr/>
          <a:lstStyle/>
          <a:p>
            <a:fld id="{292E57E1-0899-401F-981D-046D388E75E1}" type="datetimeFigureOut">
              <a:rPr lang="en-US" smtClean="0"/>
              <a:t>2/4/2021</a:t>
            </a:fld>
            <a:endParaRPr lang="en-US"/>
          </a:p>
        </p:txBody>
      </p:sp>
      <p:sp>
        <p:nvSpPr>
          <p:cNvPr id="1048790" name="Footer Placeholder 4"/>
          <p:cNvSpPr>
            <a:spLocks noGrp="1"/>
          </p:cNvSpPr>
          <p:nvPr>
            <p:ph type="ftr" sz="quarter" idx="11"/>
          </p:nvPr>
        </p:nvSpPr>
        <p:spPr/>
        <p:txBody>
          <a:bodyPr/>
          <a:lstStyle/>
          <a:p>
            <a:endParaRPr lang="en-US"/>
          </a:p>
        </p:txBody>
      </p:sp>
      <p:sp>
        <p:nvSpPr>
          <p:cNvPr id="1048791" name="Slide Number Placeholder 5"/>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76"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8777"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8" name="Date Placeholder 3"/>
          <p:cNvSpPr>
            <a:spLocks noGrp="1"/>
          </p:cNvSpPr>
          <p:nvPr>
            <p:ph type="dt" sz="half" idx="10"/>
          </p:nvPr>
        </p:nvSpPr>
        <p:spPr/>
        <p:txBody>
          <a:bodyPr/>
          <a:lstStyle/>
          <a:p>
            <a:fld id="{292E57E1-0899-401F-981D-046D388E75E1}" type="datetimeFigureOut">
              <a:rPr lang="en-US" smtClean="0"/>
              <a:t>2/4/2021</a:t>
            </a:fld>
            <a:endParaRPr lang="en-US"/>
          </a:p>
        </p:txBody>
      </p:sp>
      <p:sp>
        <p:nvSpPr>
          <p:cNvPr id="1048779" name="Footer Placeholder 4"/>
          <p:cNvSpPr>
            <a:spLocks noGrp="1"/>
          </p:cNvSpPr>
          <p:nvPr>
            <p:ph type="ftr" sz="quarter" idx="11"/>
          </p:nvPr>
        </p:nvSpPr>
        <p:spPr/>
        <p:txBody>
          <a:bodyPr/>
          <a:lstStyle/>
          <a:p>
            <a:endParaRPr lang="en-US"/>
          </a:p>
        </p:txBody>
      </p:sp>
      <p:sp>
        <p:nvSpPr>
          <p:cNvPr id="1048780" name="Slide Number Placeholder 5"/>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lstStyle/>
          <a:p>
            <a:fld id="{292E57E1-0899-401F-981D-046D388E75E1}" type="datetimeFigureOut">
              <a:rPr lang="en-US" smtClean="0"/>
              <a:t>2/4/2021</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21"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722"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48723" name="Date Placeholder 3"/>
          <p:cNvSpPr>
            <a:spLocks noGrp="1"/>
          </p:cNvSpPr>
          <p:nvPr>
            <p:ph type="dt" sz="half" idx="10"/>
          </p:nvPr>
        </p:nvSpPr>
        <p:spPr/>
        <p:txBody>
          <a:bodyPr/>
          <a:lstStyle/>
          <a:p>
            <a:fld id="{292E57E1-0899-401F-981D-046D388E75E1}" type="datetimeFigureOut">
              <a:rPr lang="en-US" smtClean="0"/>
              <a:t>2/4/2021</a:t>
            </a:fld>
            <a:endParaRPr lang="en-US"/>
          </a:p>
        </p:txBody>
      </p:sp>
      <p:sp>
        <p:nvSpPr>
          <p:cNvPr id="1048724" name="Footer Placeholder 4"/>
          <p:cNvSpPr>
            <a:spLocks noGrp="1"/>
          </p:cNvSpPr>
          <p:nvPr>
            <p:ph type="ftr" sz="quarter" idx="11"/>
          </p:nvPr>
        </p:nvSpPr>
        <p:spPr/>
        <p:txBody>
          <a:bodyPr/>
          <a:lstStyle/>
          <a:p>
            <a:endParaRPr lang="en-US"/>
          </a:p>
        </p:txBody>
      </p:sp>
      <p:sp>
        <p:nvSpPr>
          <p:cNvPr id="1048725" name="Slide Number Placeholder 5"/>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a:t>Click to edit Master title style</a:t>
            </a:r>
          </a:p>
        </p:txBody>
      </p:sp>
      <p:sp>
        <p:nvSpPr>
          <p:cNvPr id="104879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9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95" name="Date Placeholder 4"/>
          <p:cNvSpPr>
            <a:spLocks noGrp="1"/>
          </p:cNvSpPr>
          <p:nvPr>
            <p:ph type="dt" sz="half" idx="10"/>
          </p:nvPr>
        </p:nvSpPr>
        <p:spPr/>
        <p:txBody>
          <a:bodyPr/>
          <a:lstStyle/>
          <a:p>
            <a:fld id="{292E57E1-0899-401F-981D-046D388E75E1}" type="datetimeFigureOut">
              <a:rPr lang="en-US" smtClean="0"/>
              <a:t>2/4/2021</a:t>
            </a:fld>
            <a:endParaRPr lang="en-US"/>
          </a:p>
        </p:txBody>
      </p:sp>
      <p:sp>
        <p:nvSpPr>
          <p:cNvPr id="1048796" name="Footer Placeholder 5"/>
          <p:cNvSpPr>
            <a:spLocks noGrp="1"/>
          </p:cNvSpPr>
          <p:nvPr>
            <p:ph type="ftr" sz="quarter" idx="11"/>
          </p:nvPr>
        </p:nvSpPr>
        <p:spPr/>
        <p:txBody>
          <a:bodyPr/>
          <a:lstStyle/>
          <a:p>
            <a:endParaRPr lang="en-US"/>
          </a:p>
        </p:txBody>
      </p:sp>
      <p:sp>
        <p:nvSpPr>
          <p:cNvPr id="1048797" name="Slide Number Placeholder 6"/>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98" name="Title 1"/>
          <p:cNvSpPr>
            <a:spLocks noGrp="1"/>
          </p:cNvSpPr>
          <p:nvPr>
            <p:ph type="title"/>
          </p:nvPr>
        </p:nvSpPr>
        <p:spPr>
          <a:xfrm>
            <a:off x="839788" y="365125"/>
            <a:ext cx="10515600" cy="1325563"/>
          </a:xfrm>
        </p:spPr>
        <p:txBody>
          <a:bodyPr/>
          <a:lstStyle/>
          <a:p>
            <a:r>
              <a:rPr lang="en-US"/>
              <a:t>Click to edit Master title style</a:t>
            </a:r>
          </a:p>
        </p:txBody>
      </p:sp>
      <p:sp>
        <p:nvSpPr>
          <p:cNvPr id="1048799"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800"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01"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802"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03" name="Date Placeholder 6"/>
          <p:cNvSpPr>
            <a:spLocks noGrp="1"/>
          </p:cNvSpPr>
          <p:nvPr>
            <p:ph type="dt" sz="half" idx="10"/>
          </p:nvPr>
        </p:nvSpPr>
        <p:spPr/>
        <p:txBody>
          <a:bodyPr/>
          <a:lstStyle/>
          <a:p>
            <a:fld id="{292E57E1-0899-401F-981D-046D388E75E1}" type="datetimeFigureOut">
              <a:rPr lang="en-US" smtClean="0"/>
              <a:t>2/4/2021</a:t>
            </a:fld>
            <a:endParaRPr lang="en-US"/>
          </a:p>
        </p:txBody>
      </p:sp>
      <p:sp>
        <p:nvSpPr>
          <p:cNvPr id="1048804" name="Footer Placeholder 7"/>
          <p:cNvSpPr>
            <a:spLocks noGrp="1"/>
          </p:cNvSpPr>
          <p:nvPr>
            <p:ph type="ftr" sz="quarter" idx="11"/>
          </p:nvPr>
        </p:nvSpPr>
        <p:spPr/>
        <p:txBody>
          <a:bodyPr/>
          <a:lstStyle/>
          <a:p>
            <a:endParaRPr lang="en-US"/>
          </a:p>
        </p:txBody>
      </p:sp>
      <p:sp>
        <p:nvSpPr>
          <p:cNvPr id="1048805" name="Slide Number Placeholder 8"/>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72" name="Title 1"/>
          <p:cNvSpPr>
            <a:spLocks noGrp="1"/>
          </p:cNvSpPr>
          <p:nvPr>
            <p:ph type="title"/>
          </p:nvPr>
        </p:nvSpPr>
        <p:spPr/>
        <p:txBody>
          <a:bodyPr/>
          <a:lstStyle/>
          <a:p>
            <a:r>
              <a:rPr lang="en-US"/>
              <a:t>Click to edit Master title style</a:t>
            </a:r>
          </a:p>
        </p:txBody>
      </p:sp>
      <p:sp>
        <p:nvSpPr>
          <p:cNvPr id="1048773" name="Date Placeholder 2"/>
          <p:cNvSpPr>
            <a:spLocks noGrp="1"/>
          </p:cNvSpPr>
          <p:nvPr>
            <p:ph type="dt" sz="half" idx="10"/>
          </p:nvPr>
        </p:nvSpPr>
        <p:spPr/>
        <p:txBody>
          <a:bodyPr/>
          <a:lstStyle/>
          <a:p>
            <a:fld id="{292E57E1-0899-401F-981D-046D388E75E1}" type="datetimeFigureOut">
              <a:rPr lang="en-US" smtClean="0"/>
              <a:t>2/4/2021</a:t>
            </a:fld>
            <a:endParaRPr lang="en-US"/>
          </a:p>
        </p:txBody>
      </p:sp>
      <p:sp>
        <p:nvSpPr>
          <p:cNvPr id="1048774" name="Footer Placeholder 3"/>
          <p:cNvSpPr>
            <a:spLocks noGrp="1"/>
          </p:cNvSpPr>
          <p:nvPr>
            <p:ph type="ftr" sz="quarter" idx="11"/>
          </p:nvPr>
        </p:nvSpPr>
        <p:spPr/>
        <p:txBody>
          <a:bodyPr/>
          <a:lstStyle/>
          <a:p>
            <a:endParaRPr lang="en-US"/>
          </a:p>
        </p:txBody>
      </p:sp>
      <p:sp>
        <p:nvSpPr>
          <p:cNvPr id="1048775" name="Slide Number Placeholder 4"/>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806" name="Date Placeholder 1"/>
          <p:cNvSpPr>
            <a:spLocks noGrp="1"/>
          </p:cNvSpPr>
          <p:nvPr>
            <p:ph type="dt" sz="half" idx="10"/>
          </p:nvPr>
        </p:nvSpPr>
        <p:spPr/>
        <p:txBody>
          <a:bodyPr/>
          <a:lstStyle/>
          <a:p>
            <a:fld id="{292E57E1-0899-401F-981D-046D388E75E1}" type="datetimeFigureOut">
              <a:rPr lang="en-US" smtClean="0"/>
              <a:t>2/4/2021</a:t>
            </a:fld>
            <a:endParaRPr lang="en-US"/>
          </a:p>
        </p:txBody>
      </p:sp>
      <p:sp>
        <p:nvSpPr>
          <p:cNvPr id="1048807" name="Footer Placeholder 2"/>
          <p:cNvSpPr>
            <a:spLocks noGrp="1"/>
          </p:cNvSpPr>
          <p:nvPr>
            <p:ph type="ftr" sz="quarter" idx="11"/>
          </p:nvPr>
        </p:nvSpPr>
        <p:spPr/>
        <p:txBody>
          <a:bodyPr/>
          <a:lstStyle/>
          <a:p>
            <a:endParaRPr lang="en-US"/>
          </a:p>
        </p:txBody>
      </p:sp>
      <p:sp>
        <p:nvSpPr>
          <p:cNvPr id="1048808" name="Slide Number Placeholder 3"/>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09"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810"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11"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812" name="Date Placeholder 4"/>
          <p:cNvSpPr>
            <a:spLocks noGrp="1"/>
          </p:cNvSpPr>
          <p:nvPr>
            <p:ph type="dt" sz="half" idx="10"/>
          </p:nvPr>
        </p:nvSpPr>
        <p:spPr/>
        <p:txBody>
          <a:bodyPr/>
          <a:lstStyle/>
          <a:p>
            <a:fld id="{292E57E1-0899-401F-981D-046D388E75E1}" type="datetimeFigureOut">
              <a:rPr lang="en-US" smtClean="0"/>
              <a:t>2/4/2021</a:t>
            </a:fld>
            <a:endParaRPr lang="en-US"/>
          </a:p>
        </p:txBody>
      </p:sp>
      <p:sp>
        <p:nvSpPr>
          <p:cNvPr id="1048813" name="Footer Placeholder 5"/>
          <p:cNvSpPr>
            <a:spLocks noGrp="1"/>
          </p:cNvSpPr>
          <p:nvPr>
            <p:ph type="ftr" sz="quarter" idx="11"/>
          </p:nvPr>
        </p:nvSpPr>
        <p:spPr/>
        <p:txBody>
          <a:bodyPr/>
          <a:lstStyle/>
          <a:p>
            <a:endParaRPr lang="en-US"/>
          </a:p>
        </p:txBody>
      </p:sp>
      <p:sp>
        <p:nvSpPr>
          <p:cNvPr id="1048814" name="Slide Number Placeholder 6"/>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81"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782"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83"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784" name="Date Placeholder 4"/>
          <p:cNvSpPr>
            <a:spLocks noGrp="1"/>
          </p:cNvSpPr>
          <p:nvPr>
            <p:ph type="dt" sz="half" idx="10"/>
          </p:nvPr>
        </p:nvSpPr>
        <p:spPr/>
        <p:txBody>
          <a:bodyPr/>
          <a:lstStyle/>
          <a:p>
            <a:fld id="{292E57E1-0899-401F-981D-046D388E75E1}" type="datetimeFigureOut">
              <a:rPr lang="en-US" smtClean="0"/>
              <a:t>2/4/2021</a:t>
            </a:fld>
            <a:endParaRPr lang="en-US"/>
          </a:p>
        </p:txBody>
      </p:sp>
      <p:sp>
        <p:nvSpPr>
          <p:cNvPr id="1048785" name="Footer Placeholder 5"/>
          <p:cNvSpPr>
            <a:spLocks noGrp="1"/>
          </p:cNvSpPr>
          <p:nvPr>
            <p:ph type="ftr" sz="quarter" idx="11"/>
          </p:nvPr>
        </p:nvSpPr>
        <p:spPr/>
        <p:txBody>
          <a:bodyPr/>
          <a:lstStyle/>
          <a:p>
            <a:endParaRPr lang="en-US"/>
          </a:p>
        </p:txBody>
      </p:sp>
      <p:sp>
        <p:nvSpPr>
          <p:cNvPr id="1048786" name="Slide Number Placeholder 6"/>
          <p:cNvSpPr>
            <a:spLocks noGrp="1"/>
          </p:cNvSpPr>
          <p:nvPr>
            <p:ph type="sldNum" sz="quarter" idx="12"/>
          </p:nvPr>
        </p:nvSpPr>
        <p:spPr/>
        <p:txBody>
          <a:bodyPr/>
          <a:lstStyle/>
          <a:p>
            <a:fld id="{D0235626-87B2-45EC-A455-6F6396C6D0C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E57E1-0899-401F-981D-046D388E75E1}" type="datetimeFigureOut">
              <a:rPr lang="en-US" smtClean="0"/>
              <a:t>2/4/2021</a:t>
            </a:fld>
            <a:endParaRPr lang="en-US"/>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35626-87B2-45EC-A455-6F6396C6D0C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p:txBody>
          <a:bodyPr/>
          <a:lstStyle/>
          <a:p>
            <a:r>
              <a:rPr lang="en-US" dirty="0"/>
              <a:t>GIT DRUGS</a:t>
            </a:r>
          </a:p>
        </p:txBody>
      </p:sp>
      <p:sp>
        <p:nvSpPr>
          <p:cNvPr id="1048587" name="Subtitle 2"/>
          <p:cNvSpPr>
            <a:spLocks noGrp="1"/>
          </p:cNvSpPr>
          <p:nvPr>
            <p:ph type="subTitle" idx="1"/>
          </p:nvPr>
        </p:nvSpPr>
        <p:spPr/>
        <p:txBody>
          <a:bodyPr/>
          <a:lstStyle/>
          <a:p>
            <a:r>
              <a:rPr lang="en-US" dirty="0" smtClean="0"/>
              <a:t>Mrs. Lillian </a:t>
            </a:r>
            <a:r>
              <a:rPr lang="en-US" dirty="0" err="1" smtClean="0"/>
              <a:t>nyangasi</a:t>
            </a:r>
            <a:r>
              <a:rPr lang="en-US" dirty="0" smtClean="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b="1" u="sng" dirty="0"/>
              <a:t>ANTIEMETICS</a:t>
            </a:r>
            <a:br>
              <a:rPr lang="en-US" b="1" u="sng" dirty="0"/>
            </a:br>
            <a:endParaRPr lang="en-US" b="1" u="sng" dirty="0"/>
          </a:p>
        </p:txBody>
      </p:sp>
      <p:sp>
        <p:nvSpPr>
          <p:cNvPr id="1048610" name="Content Placeholder 2"/>
          <p:cNvSpPr>
            <a:spLocks noGrp="1"/>
          </p:cNvSpPr>
          <p:nvPr>
            <p:ph idx="1"/>
          </p:nvPr>
        </p:nvSpPr>
        <p:spPr/>
        <p:txBody>
          <a:bodyPr/>
          <a:lstStyle/>
          <a:p>
            <a:r>
              <a:rPr lang="en-US" dirty="0"/>
              <a:t>Acetylcholine, histamine, dopamine and 5-HT(serotonin) act as intermediate transmitters in the CTZ &amp; vomiting </a:t>
            </a:r>
            <a:r>
              <a:rPr lang="en-US" dirty="0" err="1"/>
              <a:t>centre</a:t>
            </a:r>
            <a:r>
              <a:rPr lang="en-US" dirty="0"/>
              <a:t>. By blocking their action, on their receptors, vomiting is diminished.</a:t>
            </a:r>
          </a:p>
          <a:p>
            <a:r>
              <a:rPr lang="en-US" dirty="0"/>
              <a:t>Antiemetics work by blocking actions of the above neurotransmitters.</a:t>
            </a:r>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u="sng" dirty="0"/>
              <a:t>CLASSES OF ANTIEMETICS</a:t>
            </a:r>
            <a:r>
              <a:rPr lang="en-US" dirty="0"/>
              <a:t/>
            </a:r>
            <a:br>
              <a:rPr lang="en-US" dirty="0"/>
            </a:br>
            <a:endParaRPr lang="en-US" dirty="0"/>
          </a:p>
        </p:txBody>
      </p:sp>
      <p:sp>
        <p:nvSpPr>
          <p:cNvPr id="1048612" name="Content Placeholder 2"/>
          <p:cNvSpPr>
            <a:spLocks noGrp="1"/>
          </p:cNvSpPr>
          <p:nvPr>
            <p:ph idx="1"/>
          </p:nvPr>
        </p:nvSpPr>
        <p:spPr/>
        <p:txBody>
          <a:bodyPr/>
          <a:lstStyle/>
          <a:p>
            <a:r>
              <a:rPr lang="en-US" dirty="0"/>
              <a:t>Acetylcholine(ACH) receptor antagonists.</a:t>
            </a:r>
          </a:p>
          <a:p>
            <a:r>
              <a:rPr lang="en-US" dirty="0"/>
              <a:t>Antihistamines</a:t>
            </a:r>
          </a:p>
          <a:p>
            <a:r>
              <a:rPr lang="en-US" dirty="0"/>
              <a:t>Dopamine receptor antagonists.</a:t>
            </a:r>
          </a:p>
          <a:p>
            <a:r>
              <a:rPr lang="en-US" dirty="0"/>
              <a:t>5-HT antagonists. (serotonin antagonists)</a:t>
            </a:r>
          </a:p>
          <a:p>
            <a:r>
              <a:rPr lang="en-US" dirty="0"/>
              <a:t>Miscellaneous antiemetics.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normAutofit fontScale="90000"/>
          </a:bodyPr>
          <a:lstStyle/>
          <a:p>
            <a:r>
              <a:rPr lang="en-US" u="sng" dirty="0"/>
              <a:t>MUSCARINIC ACETYLCHOLINE RECEPTOR ANTAGONISTS</a:t>
            </a:r>
            <a:r>
              <a:rPr lang="en-US" dirty="0"/>
              <a:t/>
            </a:r>
            <a:br>
              <a:rPr lang="en-US" dirty="0"/>
            </a:br>
            <a:endParaRPr lang="en-US" dirty="0"/>
          </a:p>
        </p:txBody>
      </p:sp>
      <p:sp>
        <p:nvSpPr>
          <p:cNvPr id="1048614" name="Content Placeholder 2"/>
          <p:cNvSpPr>
            <a:spLocks noGrp="1"/>
          </p:cNvSpPr>
          <p:nvPr>
            <p:ph idx="1"/>
          </p:nvPr>
        </p:nvSpPr>
        <p:spPr/>
        <p:txBody>
          <a:bodyPr/>
          <a:lstStyle/>
          <a:p>
            <a:r>
              <a:rPr lang="en-US" dirty="0"/>
              <a:t>They are used for motion sickness in short journeys. Not fit for drivers as they produce sedation.</a:t>
            </a:r>
          </a:p>
          <a:p>
            <a:pPr>
              <a:buNone/>
            </a:pPr>
            <a:r>
              <a:rPr lang="en-US" u="sng" dirty="0"/>
              <a:t>Examples:</a:t>
            </a:r>
          </a:p>
          <a:p>
            <a:pPr>
              <a:buNone/>
            </a:pPr>
            <a:r>
              <a:rPr lang="en-US" dirty="0"/>
              <a:t>      Atropine</a:t>
            </a:r>
          </a:p>
          <a:p>
            <a:pPr>
              <a:buNone/>
            </a:pPr>
            <a:r>
              <a:rPr lang="en-US" dirty="0"/>
              <a:t>      Dicyclomine</a:t>
            </a:r>
          </a:p>
          <a:p>
            <a:pPr>
              <a:buNone/>
            </a:pPr>
            <a:r>
              <a:rPr lang="en-US" dirty="0"/>
              <a:t>      Benztropine</a:t>
            </a:r>
          </a:p>
          <a:p>
            <a:pPr>
              <a:buNone/>
            </a:pPr>
            <a:r>
              <a:rPr lang="en-US" dirty="0"/>
              <a:t>      Trihexyphenidyl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u="sng" dirty="0"/>
              <a:t>Dopamine receptor Antagonists</a:t>
            </a:r>
            <a:r>
              <a:rPr lang="en-US" dirty="0"/>
              <a:t/>
            </a:r>
            <a:br>
              <a:rPr lang="en-US" dirty="0"/>
            </a:br>
            <a:endParaRPr lang="en-US" dirty="0"/>
          </a:p>
        </p:txBody>
      </p:sp>
      <p:sp>
        <p:nvSpPr>
          <p:cNvPr id="1048616" name="Content Placeholder 2"/>
          <p:cNvSpPr>
            <a:spLocks noGrp="1"/>
          </p:cNvSpPr>
          <p:nvPr>
            <p:ph idx="1"/>
          </p:nvPr>
        </p:nvSpPr>
        <p:spPr/>
        <p:txBody>
          <a:bodyPr/>
          <a:lstStyle/>
          <a:p>
            <a:r>
              <a:rPr lang="en-US" dirty="0"/>
              <a:t>They centrally block the vomiting </a:t>
            </a:r>
            <a:r>
              <a:rPr lang="en-US" dirty="0" err="1"/>
              <a:t>centre</a:t>
            </a:r>
            <a:r>
              <a:rPr lang="en-US" dirty="0"/>
              <a:t> in the Medulla</a:t>
            </a:r>
          </a:p>
          <a:p>
            <a:r>
              <a:rPr lang="en-US" u="sng" dirty="0"/>
              <a:t>Examples;	</a:t>
            </a:r>
            <a:r>
              <a:rPr lang="en-US" dirty="0"/>
              <a:t>	</a:t>
            </a:r>
          </a:p>
          <a:p>
            <a:pPr lvl="1"/>
            <a:r>
              <a:rPr lang="en-US" sz="2800" dirty="0"/>
              <a:t>Domperidone</a:t>
            </a:r>
          </a:p>
          <a:p>
            <a:pPr lvl="1"/>
            <a:r>
              <a:rPr lang="en-US" sz="2800" dirty="0"/>
              <a:t>  Haloperidol</a:t>
            </a:r>
          </a:p>
          <a:p>
            <a:pPr lvl="1"/>
            <a:r>
              <a:rPr lang="en-US" sz="2800" dirty="0"/>
              <a:t>  Prochlorperazine</a:t>
            </a:r>
          </a:p>
          <a:p>
            <a:pPr lvl="1"/>
            <a:r>
              <a:rPr lang="en-US" sz="2800" dirty="0"/>
              <a:t>Metoclopramide(</a:t>
            </a:r>
            <a:r>
              <a:rPr lang="en-US" sz="2800" dirty="0" err="1"/>
              <a:t>Plasil</a:t>
            </a:r>
            <a:r>
              <a:rPr lang="en-US" sz="2800" dirty="0"/>
              <a:t>)</a:t>
            </a:r>
          </a:p>
          <a:p>
            <a:pPr lvl="1"/>
            <a:r>
              <a:rPr lang="en-US" sz="2800" dirty="0" err="1"/>
              <a:t>Phenothiazineseg.Chlorpromazine</a:t>
            </a:r>
            <a:r>
              <a:rPr lang="en-US" sz="2800" dirty="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u="sng" dirty="0"/>
              <a:t>ANTIHISTAMINES</a:t>
            </a:r>
            <a:r>
              <a:rPr lang="en-US" dirty="0"/>
              <a:t/>
            </a:r>
            <a:br>
              <a:rPr lang="en-US" dirty="0"/>
            </a:br>
            <a:endParaRPr lang="en-US" dirty="0"/>
          </a:p>
        </p:txBody>
      </p:sp>
      <p:sp>
        <p:nvSpPr>
          <p:cNvPr id="1048618" name="Content Placeholder 2"/>
          <p:cNvSpPr>
            <a:spLocks noGrp="1"/>
          </p:cNvSpPr>
          <p:nvPr>
            <p:ph idx="1"/>
          </p:nvPr>
        </p:nvSpPr>
        <p:spPr/>
        <p:txBody>
          <a:bodyPr/>
          <a:lstStyle/>
          <a:p>
            <a:r>
              <a:rPr lang="en-US" dirty="0"/>
              <a:t>They block histamine receptors at the vomiting </a:t>
            </a:r>
            <a:r>
              <a:rPr lang="en-US" dirty="0" err="1"/>
              <a:t>centre</a:t>
            </a:r>
            <a:endParaRPr lang="en-US" dirty="0"/>
          </a:p>
          <a:p>
            <a:r>
              <a:rPr lang="en-US" dirty="0"/>
              <a:t>They include the following;</a:t>
            </a:r>
          </a:p>
          <a:p>
            <a:pPr lvl="1"/>
            <a:r>
              <a:rPr lang="en-US" sz="2800" dirty="0" err="1"/>
              <a:t>Cyclizine</a:t>
            </a:r>
            <a:endParaRPr lang="en-US" sz="2800" dirty="0"/>
          </a:p>
          <a:p>
            <a:pPr lvl="1"/>
            <a:r>
              <a:rPr lang="en-US" sz="2800" dirty="0"/>
              <a:t>Promethazine- vomiting of pregnancy</a:t>
            </a:r>
          </a:p>
          <a:p>
            <a:pPr lvl="1"/>
            <a:r>
              <a:rPr lang="en-US" sz="2800" dirty="0"/>
              <a:t>Cinnarizine- used in vomiting due to long journeys</a:t>
            </a:r>
          </a:p>
          <a:p>
            <a:pPr lvl="1"/>
            <a:r>
              <a:rPr lang="en-US" sz="2800" dirty="0"/>
              <a:t>Meclizine</a:t>
            </a:r>
          </a:p>
          <a:p>
            <a:pPr lvl="1"/>
            <a:r>
              <a:rPr lang="en-US" sz="2800" dirty="0"/>
              <a:t>Diphenhydramine</a:t>
            </a:r>
          </a:p>
          <a:p>
            <a:r>
              <a:rPr lang="en-US" dirty="0"/>
              <a:t>Most of these agents produce sedation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u="sng" dirty="0"/>
              <a:t>5HT ANTAGONISTS</a:t>
            </a:r>
            <a:r>
              <a:rPr lang="en-US" dirty="0"/>
              <a:t/>
            </a:r>
            <a:br>
              <a:rPr lang="en-US" dirty="0"/>
            </a:br>
            <a:endParaRPr lang="en-US" dirty="0"/>
          </a:p>
        </p:txBody>
      </p:sp>
      <p:sp>
        <p:nvSpPr>
          <p:cNvPr id="1048620" name="Content Placeholder 2"/>
          <p:cNvSpPr>
            <a:spLocks noGrp="1"/>
          </p:cNvSpPr>
          <p:nvPr>
            <p:ph idx="1"/>
          </p:nvPr>
        </p:nvSpPr>
        <p:spPr/>
        <p:txBody>
          <a:bodyPr/>
          <a:lstStyle/>
          <a:p>
            <a:r>
              <a:rPr lang="en-US" dirty="0"/>
              <a:t>They are;</a:t>
            </a:r>
          </a:p>
          <a:p>
            <a:pPr lvl="1"/>
            <a:r>
              <a:rPr lang="en-US" sz="2800" dirty="0"/>
              <a:t>Ondansetron</a:t>
            </a:r>
          </a:p>
          <a:p>
            <a:pPr lvl="1"/>
            <a:r>
              <a:rPr lang="en-US" sz="2800" dirty="0" err="1"/>
              <a:t>Granisetron</a:t>
            </a:r>
            <a:endParaRPr lang="en-US" sz="2800" dirty="0"/>
          </a:p>
          <a:p>
            <a:r>
              <a:rPr lang="en-US" dirty="0"/>
              <a:t>Prevent vomiting in patients receiving highly emetic cytotoxic drugs e.g. cisplatin.</a:t>
            </a:r>
          </a:p>
          <a:p>
            <a:r>
              <a:rPr lang="en-US" dirty="0"/>
              <a:t>Used also in Post operative nausea</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r>
              <a:rPr lang="en-US" u="sng" dirty="0"/>
              <a:t>MISCELLANEOUS ANTIEMETICS</a:t>
            </a:r>
            <a:br>
              <a:rPr lang="en-US" u="sng" dirty="0"/>
            </a:br>
            <a:endParaRPr lang="en-US" u="sng" dirty="0"/>
          </a:p>
        </p:txBody>
      </p:sp>
      <p:sp>
        <p:nvSpPr>
          <p:cNvPr id="1048622" name="Content Placeholder 2"/>
          <p:cNvSpPr>
            <a:spLocks noGrp="1"/>
          </p:cNvSpPr>
          <p:nvPr>
            <p:ph idx="1"/>
          </p:nvPr>
        </p:nvSpPr>
        <p:spPr/>
        <p:txBody>
          <a:bodyPr/>
          <a:lstStyle/>
          <a:p>
            <a:r>
              <a:rPr lang="en-US" dirty="0"/>
              <a:t>They are;</a:t>
            </a:r>
          </a:p>
          <a:p>
            <a:pPr lvl="1"/>
            <a:r>
              <a:rPr lang="en-US" sz="2800" dirty="0"/>
              <a:t>Cannabinoids- cytotoxic drugs</a:t>
            </a:r>
          </a:p>
          <a:p>
            <a:pPr lvl="1"/>
            <a:r>
              <a:rPr lang="en-US" sz="2800" dirty="0" err="1"/>
              <a:t>Betahistine</a:t>
            </a:r>
            <a:r>
              <a:rPr lang="en-US" sz="2800" dirty="0"/>
              <a:t>- lowers pressure in the inner ear. </a:t>
            </a:r>
            <a:r>
              <a:rPr lang="en-US" sz="2800" dirty="0" err="1"/>
              <a:t>Menieres</a:t>
            </a:r>
            <a:r>
              <a:rPr lang="en-US" sz="2800" dirty="0"/>
              <a:t> disease- vomiting&amp; vertigo</a:t>
            </a:r>
          </a:p>
          <a:p>
            <a:pPr lvl="1"/>
            <a:r>
              <a:rPr lang="en-US" sz="2800" dirty="0"/>
              <a:t>Dexamethasone- during cancer chemotherapy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u="sng" dirty="0"/>
              <a:t>Indications of Anti  emetics</a:t>
            </a:r>
            <a:br>
              <a:rPr lang="en-US" u="sng" dirty="0"/>
            </a:br>
            <a:endParaRPr lang="en-US" dirty="0"/>
          </a:p>
        </p:txBody>
      </p:sp>
      <p:sp>
        <p:nvSpPr>
          <p:cNvPr id="1048624" name="Content Placeholder 2"/>
          <p:cNvSpPr>
            <a:spLocks noGrp="1"/>
          </p:cNvSpPr>
          <p:nvPr>
            <p:ph idx="1"/>
          </p:nvPr>
        </p:nvSpPr>
        <p:spPr/>
        <p:txBody>
          <a:bodyPr>
            <a:normAutofit fontScale="89643" lnSpcReduction="20000"/>
          </a:bodyPr>
          <a:lstStyle/>
          <a:p>
            <a:r>
              <a:rPr lang="en-US" dirty="0"/>
              <a:t>Prevention and treatment of Vomiting</a:t>
            </a:r>
          </a:p>
          <a:p>
            <a:r>
              <a:rPr lang="en-US" dirty="0"/>
              <a:t>Motion Sickness</a:t>
            </a:r>
          </a:p>
          <a:p>
            <a:pPr marL="0" indent="0">
              <a:buNone/>
            </a:pPr>
            <a:endParaRPr lang="en-US" u="sng" dirty="0"/>
          </a:p>
          <a:p>
            <a:pPr marL="0" indent="0">
              <a:buNone/>
            </a:pPr>
            <a:r>
              <a:rPr lang="en-US" b="1" u="sng" dirty="0"/>
              <a:t>Side effects </a:t>
            </a:r>
          </a:p>
          <a:p>
            <a:pPr marL="0" indent="0">
              <a:buNone/>
            </a:pPr>
            <a:r>
              <a:rPr lang="en-US" dirty="0"/>
              <a:t>Drowsiness, dizziness, tremors, weakness, photosensitivity, dehydration, anticholinergic effects (phenothiazines) like dry mouth, nasal congestion and urinary retention.</a:t>
            </a:r>
          </a:p>
          <a:p>
            <a:pPr marL="0" indent="0">
              <a:buNone/>
            </a:pPr>
            <a:endParaRPr lang="en-US" dirty="0"/>
          </a:p>
          <a:p>
            <a:pPr marL="0" indent="0">
              <a:buNone/>
            </a:pPr>
            <a:r>
              <a:rPr lang="en-US" b="1" u="sng" dirty="0"/>
              <a:t>Contraindications</a:t>
            </a:r>
          </a:p>
          <a:p>
            <a:pPr marL="0" indent="0">
              <a:buNone/>
            </a:pPr>
            <a:r>
              <a:rPr lang="en-US" dirty="0"/>
              <a:t>Severe CNS depression</a:t>
            </a:r>
          </a:p>
          <a:p>
            <a:pPr marL="0" indent="0">
              <a:buNone/>
            </a:pPr>
            <a:r>
              <a:rPr lang="en-US" dirty="0"/>
              <a:t>Severe Liver dysfunction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3"/>
          <p:cNvSpPr>
            <a:spLocks noGrp="1"/>
          </p:cNvSpPr>
          <p:nvPr>
            <p:ph type="ctrTitle"/>
          </p:nvPr>
        </p:nvSpPr>
        <p:spPr/>
        <p:txBody>
          <a:bodyPr>
            <a:normAutofit fontScale="90000"/>
          </a:bodyPr>
          <a:lstStyle/>
          <a:p>
            <a:r>
              <a:rPr lang="en-US" b="1" dirty="0"/>
              <a:t>DRUGS USED IN MANAGEMENT OF PEPTIC ULCER DISEASE</a:t>
            </a:r>
            <a:r>
              <a:rPr lang="en-US" dirty="0"/>
              <a:t/>
            </a:r>
            <a:br>
              <a:rPr lang="en-US" dirty="0"/>
            </a:br>
            <a:endParaRPr lang="en-US" dirty="0"/>
          </a:p>
        </p:txBody>
      </p:sp>
      <p:sp>
        <p:nvSpPr>
          <p:cNvPr id="1048626" name="Subtitle 4"/>
          <p:cNvSpPr>
            <a:spLocks noGrp="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normAutofit fontScale="90000"/>
          </a:bodyPr>
          <a:lstStyle/>
          <a:p>
            <a:r>
              <a:rPr lang="en-US" u="sng" dirty="0"/>
              <a:t/>
            </a:r>
            <a:br>
              <a:rPr lang="en-US" u="sng" dirty="0"/>
            </a:br>
            <a:r>
              <a:rPr lang="en-US" b="1" u="sng" dirty="0"/>
              <a:t>PHYSIOLOGY  OF ACID SECRETION</a:t>
            </a:r>
            <a:r>
              <a:rPr lang="en-US" b="1" dirty="0"/>
              <a:t/>
            </a:r>
            <a:br>
              <a:rPr lang="en-US" b="1" dirty="0"/>
            </a:br>
            <a:endParaRPr lang="en-US" dirty="0"/>
          </a:p>
        </p:txBody>
      </p:sp>
      <p:sp>
        <p:nvSpPr>
          <p:cNvPr id="1048628" name="Content Placeholder 2"/>
          <p:cNvSpPr>
            <a:spLocks noGrp="1"/>
          </p:cNvSpPr>
          <p:nvPr>
            <p:ph idx="1"/>
          </p:nvPr>
        </p:nvSpPr>
        <p:spPr/>
        <p:txBody>
          <a:bodyPr/>
          <a:lstStyle/>
          <a:p>
            <a:pPr>
              <a:buFontTx/>
              <a:buChar char="-"/>
            </a:pPr>
            <a:r>
              <a:rPr lang="en-US" sz="2800" dirty="0"/>
              <a:t>The parietal cell contains receptors for gastrin, histamine (H</a:t>
            </a:r>
            <a:r>
              <a:rPr lang="en-US" sz="2800" baseline="-25000" dirty="0"/>
              <a:t>2</a:t>
            </a:r>
            <a:r>
              <a:rPr lang="en-US" sz="2800" dirty="0"/>
              <a:t>), and acetylcholine (muscarinic, M</a:t>
            </a:r>
            <a:r>
              <a:rPr lang="en-US" sz="2800" baseline="-25000" dirty="0"/>
              <a:t>3</a:t>
            </a:r>
            <a:r>
              <a:rPr lang="en-US" sz="2800" dirty="0"/>
              <a:t>). </a:t>
            </a:r>
          </a:p>
          <a:p>
            <a:pPr>
              <a:buFontTx/>
              <a:buChar char="-"/>
            </a:pPr>
            <a:r>
              <a:rPr lang="en-US" sz="2800" dirty="0"/>
              <a:t>When acetylcholine or gastrin bind to the parietal cell receptors, they cause an increase in cytosolic calcium, which in turn stimulates protein kinases that stimulate acid secretion from a H</a:t>
            </a:r>
            <a:r>
              <a:rPr lang="en-US" sz="2800" baseline="30000" dirty="0"/>
              <a:t>+</a:t>
            </a:r>
            <a:r>
              <a:rPr lang="en-US" sz="2800" dirty="0"/>
              <a:t>/K</a:t>
            </a:r>
            <a:r>
              <a:rPr lang="en-US" sz="2800" baseline="30000" dirty="0"/>
              <a:t>+</a:t>
            </a:r>
            <a:r>
              <a:rPr lang="en-US" sz="2800" dirty="0"/>
              <a:t> ATPase (the proton pump) on the canalicular surface</a:t>
            </a:r>
          </a:p>
          <a:p>
            <a:r>
              <a:rPr lang="en-US" dirty="0"/>
              <a:t>In close proximity to the parietal cells are gut endocrine cells called enterochromaffin-like (ECL) cells. </a:t>
            </a:r>
          </a:p>
          <a:p>
            <a:r>
              <a:rPr lang="en-US" dirty="0"/>
              <a:t>ECL cells have receptors for gastrin and acetylcholine and are the major source for histamine release. </a:t>
            </a:r>
          </a:p>
          <a:p>
            <a:pPr>
              <a:buFontTx/>
              <a:buChar char="-"/>
            </a:pPr>
            <a:endParaRPr lang="en-US" dirty="0"/>
          </a:p>
          <a:p>
            <a:pPr>
              <a:buFontTx/>
              <a:buChar char="-"/>
            </a:pPr>
            <a:endParaRPr lang="en-US" dirty="0"/>
          </a:p>
          <a:p>
            <a:pPr>
              <a:buFontTx/>
              <a:buChar cha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b="1" u="sng" dirty="0"/>
              <a:t>GIT DRUGS INCLUDE;</a:t>
            </a:r>
          </a:p>
        </p:txBody>
      </p:sp>
      <p:sp>
        <p:nvSpPr>
          <p:cNvPr id="1048594" name="Content Placeholder 2"/>
          <p:cNvSpPr>
            <a:spLocks noGrp="1"/>
          </p:cNvSpPr>
          <p:nvPr>
            <p:ph idx="1"/>
          </p:nvPr>
        </p:nvSpPr>
        <p:spPr/>
        <p:txBody>
          <a:bodyPr/>
          <a:lstStyle/>
          <a:p>
            <a:r>
              <a:rPr lang="en-US" dirty="0"/>
              <a:t>Emetics and Antiemetics</a:t>
            </a:r>
          </a:p>
          <a:p>
            <a:r>
              <a:rPr lang="en-US" dirty="0"/>
              <a:t>Drugs used in Management of Peptic Ulcer disease</a:t>
            </a:r>
          </a:p>
          <a:p>
            <a:r>
              <a:rPr lang="en-US" dirty="0"/>
              <a:t>Antispasmodics</a:t>
            </a:r>
          </a:p>
          <a:p>
            <a:r>
              <a:rPr lang="en-US" dirty="0"/>
              <a:t>Anti diarrhea drugs</a:t>
            </a:r>
          </a:p>
          <a:p>
            <a:r>
              <a:rPr lang="en-US" dirty="0"/>
              <a:t>Laxatives and bowel cleansing solutions</a:t>
            </a:r>
          </a:p>
          <a:p>
            <a:r>
              <a:rPr lang="en-US" dirty="0"/>
              <a:t>Nutrient preparations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endParaRPr lang="en-US"/>
          </a:p>
        </p:txBody>
      </p:sp>
      <p:sp>
        <p:nvSpPr>
          <p:cNvPr id="1048630" name="Content Placeholder 2"/>
          <p:cNvSpPr>
            <a:spLocks noGrp="1"/>
          </p:cNvSpPr>
          <p:nvPr>
            <p:ph idx="1"/>
          </p:nvPr>
        </p:nvSpPr>
        <p:spPr/>
        <p:txBody>
          <a:bodyPr/>
          <a:lstStyle/>
          <a:p>
            <a:r>
              <a:rPr lang="en-US" dirty="0"/>
              <a:t>Histamine binds to the H</a:t>
            </a:r>
            <a:r>
              <a:rPr lang="en-US" baseline="-25000" dirty="0"/>
              <a:t>2</a:t>
            </a:r>
            <a:r>
              <a:rPr lang="en-US" dirty="0"/>
              <a:t> receptor on the parietal cell, resulting in activation of adenylyl cyclase, which increases intracellular cyclic adenosine monophosphate (cAMP). </a:t>
            </a:r>
          </a:p>
          <a:p>
            <a:r>
              <a:rPr lang="en-US" dirty="0"/>
              <a:t>cAMP activates protein kinases that stimulate acid secretion by the H</a:t>
            </a:r>
            <a:r>
              <a:rPr lang="en-US" baseline="30000" dirty="0"/>
              <a:t>+</a:t>
            </a:r>
            <a:r>
              <a:rPr lang="en-US" dirty="0"/>
              <a:t>/K</a:t>
            </a:r>
            <a:r>
              <a:rPr lang="en-US" baseline="30000" dirty="0"/>
              <a:t>+</a:t>
            </a:r>
            <a:r>
              <a:rPr lang="en-US" dirty="0"/>
              <a:t> ATPase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altLang="en-US" sz="4400" b="1" dirty="0">
                <a:latin typeface="Arial" panose="020B0604020202020204" pitchFamily="34" charset="0"/>
                <a:cs typeface="Times New Roman" panose="02020603050405020304" pitchFamily="18" charset="0"/>
              </a:rPr>
              <a:t>Relevant pathophysiology;</a:t>
            </a:r>
            <a:endParaRPr lang="en-US" dirty="0"/>
          </a:p>
        </p:txBody>
      </p:sp>
      <p:sp>
        <p:nvSpPr>
          <p:cNvPr id="1048632" name="Content Placeholder 2"/>
          <p:cNvSpPr>
            <a:spLocks noGrp="1"/>
          </p:cNvSpPr>
          <p:nvPr>
            <p:ph idx="1"/>
          </p:nvPr>
        </p:nvSpPr>
        <p:spPr/>
        <p:txBody>
          <a:bodyPr>
            <a:normAutofit/>
          </a:bodyPr>
          <a:lstStyle/>
          <a:p>
            <a:r>
              <a:rPr lang="en-US" sz="3200" dirty="0"/>
              <a:t>Acid-peptic diseases include gastro esophageal reflux, peptic ulcer (gastric and duodenal), and stress-related mucosal injury. </a:t>
            </a:r>
          </a:p>
          <a:p>
            <a:r>
              <a:rPr lang="en-US" sz="3200" dirty="0"/>
              <a:t>In all these conditions, mucosal erosions or ulceration arise when the caustic effects of aggressive factors (acid, pepsin, bile) overwhelm the defensive factors of the gastrointestinal mucosa (mucus and bicarbonate secretion, prostaglandins, blood flow, and the processes of restitution and regeneration after cellular injury).</a:t>
            </a:r>
          </a:p>
          <a:p>
            <a:pPr marL="0" indent="0">
              <a:buNone/>
            </a:pPr>
            <a:endParaRPr lang="en-US" altLang="en-US" dirty="0">
              <a:latin typeface="Arial" panose="020B0604020202020204" pitchFamily="34" charset="0"/>
              <a:cs typeface="Times New Roman" panose="02020603050405020304"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altLang="en-US" sz="4400" dirty="0">
                <a:latin typeface="Arial" panose="020B0604020202020204" pitchFamily="34" charset="0"/>
              </a:rPr>
              <a:t/>
            </a:r>
            <a:br>
              <a:rPr lang="en-US" altLang="en-US" sz="4400" dirty="0">
                <a:latin typeface="Arial" panose="020B0604020202020204" pitchFamily="34" charset="0"/>
              </a:rPr>
            </a:br>
            <a:endParaRPr lang="en-US" dirty="0"/>
          </a:p>
        </p:txBody>
      </p:sp>
      <p:sp>
        <p:nvSpPr>
          <p:cNvPr id="1048634" name="Content Placeholder 2"/>
          <p:cNvSpPr>
            <a:spLocks noGrp="1"/>
          </p:cNvSpPr>
          <p:nvPr>
            <p:ph idx="1"/>
          </p:nvPr>
        </p:nvSpPr>
        <p:spPr>
          <a:xfrm>
            <a:off x="838200" y="1353312"/>
            <a:ext cx="10515600" cy="4823651"/>
          </a:xfrm>
        </p:spPr>
        <p:txBody>
          <a:bodyPr>
            <a:normAutofit fontScale="69423" lnSpcReduction="20000"/>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Peptic ulceration is the result of an imbalance between aggressive and protective factors in the upper gastrointestinal tract</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principle aggressive factors are gastric acid and pepsin.</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two most important factors disrupting the balance are;</a:t>
            </a:r>
            <a:endParaRPr lang="en-US" altLang="en-US" dirty="0">
              <a:latin typeface="Arial" panose="020B0604020202020204" pitchFamily="34" charset="0"/>
            </a:endParaRPr>
          </a:p>
          <a:p>
            <a:pPr lvl="1">
              <a:lnSpc>
                <a:spcPct val="180000"/>
              </a:lnSpc>
              <a:buFontTx/>
              <a:buAutoNum type="arabicParenR"/>
            </a:pPr>
            <a:r>
              <a:rPr lang="en-US" altLang="en-US" sz="2600" dirty="0">
                <a:latin typeface="Arial" panose="020B0604020202020204" pitchFamily="34" charset="0"/>
                <a:cs typeface="Times New Roman" panose="02020603050405020304" pitchFamily="18" charset="0"/>
              </a:rPr>
              <a:t>Helicobacter</a:t>
            </a:r>
            <a:r>
              <a:rPr lang="en-US" altLang="en-US" sz="2600" i="1" dirty="0">
                <a:latin typeface="Arial" panose="020B0604020202020204" pitchFamily="34" charset="0"/>
                <a:cs typeface="Times New Roman" panose="02020603050405020304" pitchFamily="18" charset="0"/>
              </a:rPr>
              <a:t> pylori</a:t>
            </a:r>
            <a:r>
              <a:rPr lang="en-US" altLang="en-US" sz="2600" dirty="0">
                <a:latin typeface="Arial" panose="020B0604020202020204" pitchFamily="34" charset="0"/>
                <a:cs typeface="Times New Roman" panose="02020603050405020304" pitchFamily="18" charset="0"/>
              </a:rPr>
              <a:t>; </a:t>
            </a:r>
            <a:endParaRPr lang="en-US" altLang="en-US" sz="2600" dirty="0">
              <a:latin typeface="Arial" panose="020B0604020202020204" pitchFamily="34" charset="0"/>
            </a:endParaRPr>
          </a:p>
          <a:p>
            <a:pPr lvl="2">
              <a:lnSpc>
                <a:spcPct val="180000"/>
              </a:lnSpc>
            </a:pPr>
            <a:r>
              <a:rPr lang="en-US" altLang="en-US" sz="2600" dirty="0">
                <a:latin typeface="Arial" panose="020B0604020202020204" pitchFamily="34" charset="0"/>
                <a:cs typeface="Times New Roman" panose="02020603050405020304" pitchFamily="18" charset="0"/>
              </a:rPr>
              <a:t>Causes direct damage of the gastric mucosa and also</a:t>
            </a:r>
            <a:r>
              <a:rPr lang="en-US" altLang="en-US" sz="2600" i="1" dirty="0">
                <a:latin typeface="Arial" panose="020B0604020202020204" pitchFamily="34" charset="0"/>
                <a:cs typeface="Times New Roman" panose="02020603050405020304" pitchFamily="18" charset="0"/>
              </a:rPr>
              <a:t> </a:t>
            </a:r>
            <a:r>
              <a:rPr lang="en-US" altLang="en-US" sz="2600" dirty="0">
                <a:latin typeface="Arial" panose="020B0604020202020204" pitchFamily="34" charset="0"/>
                <a:cs typeface="Times New Roman" panose="02020603050405020304" pitchFamily="18" charset="0"/>
              </a:rPr>
              <a:t>stimulates increase in gastrin release hence increased acid secretion. </a:t>
            </a:r>
            <a:endParaRPr lang="en-US" altLang="en-US" sz="2600" dirty="0">
              <a:latin typeface="Arial" panose="020B0604020202020204" pitchFamily="34" charset="0"/>
            </a:endParaRPr>
          </a:p>
          <a:p>
            <a:pPr lvl="1">
              <a:lnSpc>
                <a:spcPct val="180000"/>
              </a:lnSpc>
              <a:buFontTx/>
              <a:buAutoNum type="arabicParenR"/>
            </a:pPr>
            <a:r>
              <a:rPr lang="en-US" altLang="en-US" sz="2600" dirty="0">
                <a:latin typeface="Arial" panose="020B0604020202020204" pitchFamily="34" charset="0"/>
                <a:cs typeface="Times New Roman" panose="02020603050405020304" pitchFamily="18" charset="0"/>
              </a:rPr>
              <a:t>Non-steroidal anti-inflammatory drugs (NSAIDs);</a:t>
            </a:r>
            <a:endParaRPr lang="en-US" altLang="en-US" sz="2600" dirty="0">
              <a:latin typeface="Arial" panose="020B0604020202020204" pitchFamily="34" charset="0"/>
            </a:endParaRPr>
          </a:p>
          <a:p>
            <a:pPr lvl="2">
              <a:lnSpc>
                <a:spcPct val="180000"/>
              </a:lnSpc>
            </a:pPr>
            <a:r>
              <a:rPr lang="en-US" altLang="en-US" sz="2600" dirty="0">
                <a:latin typeface="Arial" panose="020B0604020202020204" pitchFamily="34" charset="0"/>
                <a:cs typeface="Times New Roman" panose="02020603050405020304" pitchFamily="18" charset="0"/>
              </a:rPr>
              <a:t>Impair mucosal resistance. They do not alter acid secretion,</a:t>
            </a:r>
            <a:endParaRPr lang="en-US"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altLang="en-US" b="1" dirty="0">
                <a:latin typeface="Arial" panose="020B0604020202020204" pitchFamily="34" charset="0"/>
                <a:cs typeface="Times New Roman" panose="02020603050405020304" pitchFamily="18" charset="0"/>
              </a:rPr>
              <a:t>AIM OF MANAGEMENT OF PUD</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636" name="Content Placeholder 2"/>
          <p:cNvSpPr>
            <a:spLocks noGrp="1"/>
          </p:cNvSpPr>
          <p:nvPr>
            <p:ph idx="1"/>
          </p:nvPr>
        </p:nvSpPr>
        <p:spPr/>
        <p:txBody>
          <a:bodyPr/>
          <a:lstStyle/>
          <a:p>
            <a:pPr lvl="1">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To relieve pain</a:t>
            </a:r>
          </a:p>
          <a:p>
            <a:pPr lvl="1">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To heal the ulcer</a:t>
            </a:r>
          </a:p>
          <a:p>
            <a:pPr lvl="1">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To prevent ulcer complications</a:t>
            </a:r>
            <a:endParaRPr lang="en-US" altLang="en-US" dirty="0">
              <a:latin typeface="Arial" panose="020B0604020202020204" pitchFamily="34"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838200" y="365125"/>
            <a:ext cx="10515600" cy="1006475"/>
          </a:xfrm>
        </p:spPr>
        <p:txBody>
          <a:bodyPr>
            <a:normAutofit fontScale="90000"/>
          </a:bodyPr>
          <a:lstStyle/>
          <a:p>
            <a:r>
              <a:rPr lang="en-US" altLang="en-US" sz="3600" b="1" u="sng" dirty="0">
                <a:latin typeface="Arial" panose="020B0604020202020204" pitchFamily="34" charset="0"/>
                <a:cs typeface="Times New Roman" panose="02020603050405020304" pitchFamily="18" charset="0"/>
              </a:rPr>
              <a:t>Drugs used in the treatment of peptic ulcer;</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638" name="Content Placeholder 2"/>
          <p:cNvSpPr>
            <a:spLocks noGrp="1"/>
          </p:cNvSpPr>
          <p:nvPr>
            <p:ph idx="1"/>
          </p:nvPr>
        </p:nvSpPr>
        <p:spPr>
          <a:xfrm>
            <a:off x="838200" y="932688"/>
            <a:ext cx="10515600" cy="5244275"/>
          </a:xfrm>
        </p:spPr>
        <p:txBody>
          <a:bodyPr>
            <a:noAutofit/>
          </a:bodyPr>
          <a:lstStyle/>
          <a:p>
            <a:pPr>
              <a:lnSpc>
                <a:spcPct val="170000"/>
              </a:lnSpc>
              <a:buFontTx/>
              <a:buAutoNum type="arabicParenR"/>
            </a:pPr>
            <a:r>
              <a:rPr lang="en-US" altLang="en-US" sz="2000" dirty="0">
                <a:latin typeface="Arial" panose="020B0604020202020204" pitchFamily="34" charset="0"/>
                <a:cs typeface="Times New Roman" panose="02020603050405020304" pitchFamily="18" charset="0"/>
              </a:rPr>
              <a:t>Antacids</a:t>
            </a:r>
            <a:endParaRPr lang="en-US" altLang="en-US" sz="2000" dirty="0">
              <a:latin typeface="Arial" panose="020B0604020202020204" pitchFamily="34" charset="0"/>
            </a:endParaRPr>
          </a:p>
          <a:p>
            <a:pPr>
              <a:lnSpc>
                <a:spcPct val="170000"/>
              </a:lnSpc>
              <a:buFontTx/>
              <a:buAutoNum type="arabicParenR"/>
            </a:pPr>
            <a:r>
              <a:rPr lang="en-US" altLang="en-US" sz="2000" dirty="0">
                <a:latin typeface="Arial" panose="020B0604020202020204" pitchFamily="34" charset="0"/>
                <a:cs typeface="Times New Roman" panose="02020603050405020304" pitchFamily="18" charset="0"/>
              </a:rPr>
              <a:t>Drugs that inhibit acid secretion;</a:t>
            </a:r>
            <a:endParaRPr lang="en-US" altLang="en-US" sz="2000" dirty="0">
              <a:latin typeface="Arial" panose="020B0604020202020204" pitchFamily="34" charset="0"/>
            </a:endParaRPr>
          </a:p>
          <a:p>
            <a:pPr lvl="1">
              <a:lnSpc>
                <a:spcPct val="170000"/>
              </a:lnSpc>
              <a:buFont typeface="Symbol" panose="05050102010706020507" pitchFamily="18" charset="2"/>
              <a:buChar char=""/>
            </a:pPr>
            <a:r>
              <a:rPr lang="en-US" altLang="en-US" sz="2000" dirty="0">
                <a:latin typeface="Arial" panose="020B0604020202020204" pitchFamily="34" charset="0"/>
                <a:cs typeface="Times New Roman" panose="02020603050405020304" pitchFamily="18" charset="0"/>
              </a:rPr>
              <a:t>H</a:t>
            </a:r>
            <a:r>
              <a:rPr lang="en-US" altLang="en-US" sz="2000" baseline="-30000" dirty="0">
                <a:latin typeface="Arial" panose="020B0604020202020204" pitchFamily="34" charset="0"/>
                <a:cs typeface="Times New Roman" panose="02020603050405020304" pitchFamily="18" charset="0"/>
              </a:rPr>
              <a:t>2</a:t>
            </a:r>
            <a:r>
              <a:rPr lang="en-US" altLang="en-US" sz="2000" dirty="0">
                <a:latin typeface="Arial" panose="020B0604020202020204" pitchFamily="34" charset="0"/>
                <a:cs typeface="Times New Roman" panose="02020603050405020304" pitchFamily="18" charset="0"/>
              </a:rPr>
              <a:t>-receptor antagonists</a:t>
            </a:r>
            <a:endParaRPr lang="en-US" altLang="en-US" sz="2000" dirty="0">
              <a:latin typeface="Arial" panose="020B0604020202020204" pitchFamily="34" charset="0"/>
            </a:endParaRPr>
          </a:p>
          <a:p>
            <a:pPr lvl="1">
              <a:lnSpc>
                <a:spcPct val="170000"/>
              </a:lnSpc>
              <a:buFont typeface="Symbol" panose="05050102010706020507" pitchFamily="18" charset="2"/>
              <a:buChar char=""/>
            </a:pPr>
            <a:r>
              <a:rPr lang="en-US" altLang="en-US" sz="2000" dirty="0">
                <a:latin typeface="Arial" panose="020B0604020202020204" pitchFamily="34" charset="0"/>
                <a:cs typeface="Times New Roman" panose="02020603050405020304" pitchFamily="18" charset="0"/>
              </a:rPr>
              <a:t>Proton pump inhibitors</a:t>
            </a:r>
            <a:endParaRPr lang="en-US" altLang="en-US" sz="2000" dirty="0">
              <a:latin typeface="Arial" panose="020B0604020202020204" pitchFamily="34" charset="0"/>
            </a:endParaRPr>
          </a:p>
          <a:p>
            <a:pPr lvl="1">
              <a:lnSpc>
                <a:spcPct val="170000"/>
              </a:lnSpc>
              <a:buFont typeface="Symbol" panose="05050102010706020507" pitchFamily="18" charset="2"/>
              <a:buChar char=""/>
            </a:pPr>
            <a:r>
              <a:rPr lang="en-US" altLang="en-US" sz="2000" dirty="0">
                <a:latin typeface="Arial" panose="020B0604020202020204" pitchFamily="34" charset="0"/>
                <a:cs typeface="Times New Roman" panose="02020603050405020304" pitchFamily="18" charset="0"/>
              </a:rPr>
              <a:t>Synthetic prostaglandin analogues</a:t>
            </a:r>
            <a:endParaRPr lang="en-US" altLang="en-US" sz="2000" dirty="0">
              <a:latin typeface="Arial" panose="020B0604020202020204" pitchFamily="34" charset="0"/>
            </a:endParaRPr>
          </a:p>
          <a:p>
            <a:pPr>
              <a:lnSpc>
                <a:spcPct val="170000"/>
              </a:lnSpc>
              <a:buFontTx/>
              <a:buAutoNum type="arabicParenR"/>
            </a:pPr>
            <a:r>
              <a:rPr lang="en-US" altLang="en-US" sz="2000" dirty="0">
                <a:latin typeface="Arial" panose="020B0604020202020204" pitchFamily="34" charset="0"/>
                <a:cs typeface="Times New Roman" panose="02020603050405020304" pitchFamily="18" charset="0"/>
              </a:rPr>
              <a:t>Drugs that do not directly inhibit gastric acid secretion;</a:t>
            </a:r>
            <a:endParaRPr lang="en-US" altLang="en-US" sz="2000" dirty="0">
              <a:latin typeface="Arial" panose="020B0604020202020204" pitchFamily="34" charset="0"/>
            </a:endParaRPr>
          </a:p>
          <a:p>
            <a:pPr lvl="1">
              <a:lnSpc>
                <a:spcPct val="170000"/>
              </a:lnSpc>
              <a:buFont typeface="Symbol" panose="05050102010706020507" pitchFamily="18" charset="2"/>
              <a:buChar char=""/>
            </a:pPr>
            <a:r>
              <a:rPr lang="en-US" altLang="en-US" sz="2000" dirty="0">
                <a:latin typeface="Arial" panose="020B0604020202020204" pitchFamily="34" charset="0"/>
                <a:cs typeface="Times New Roman" panose="02020603050405020304" pitchFamily="18" charset="0"/>
              </a:rPr>
              <a:t>Chelate salts of bismuth</a:t>
            </a:r>
            <a:endParaRPr lang="en-US" altLang="en-US" sz="2000" dirty="0">
              <a:latin typeface="Arial" panose="020B0604020202020204" pitchFamily="34" charset="0"/>
            </a:endParaRPr>
          </a:p>
          <a:p>
            <a:pPr lvl="1">
              <a:lnSpc>
                <a:spcPct val="170000"/>
              </a:lnSpc>
              <a:buFont typeface="Symbol" panose="05050102010706020507" pitchFamily="18" charset="2"/>
              <a:buChar char=""/>
            </a:pPr>
            <a:r>
              <a:rPr lang="en-US" altLang="en-US" sz="2000" dirty="0">
                <a:latin typeface="Arial" panose="020B0604020202020204" pitchFamily="34" charset="0"/>
                <a:cs typeface="Times New Roman" panose="02020603050405020304" pitchFamily="18" charset="0"/>
              </a:rPr>
              <a:t>Sucralfate</a:t>
            </a:r>
            <a:endParaRPr lang="en-US" altLang="en-US" sz="2000" dirty="0">
              <a:latin typeface="Arial" panose="020B0604020202020204" pitchFamily="34" charset="0"/>
            </a:endParaRPr>
          </a:p>
          <a:p>
            <a:pPr>
              <a:lnSpc>
                <a:spcPct val="170000"/>
              </a:lnSpc>
              <a:buFontTx/>
              <a:buAutoNum type="arabicParenR"/>
            </a:pPr>
            <a:r>
              <a:rPr lang="en-US" altLang="en-US" sz="2000" dirty="0">
                <a:latin typeface="Arial" panose="020B0604020202020204" pitchFamily="34" charset="0"/>
                <a:cs typeface="Times New Roman" panose="02020603050405020304" pitchFamily="18" charset="0"/>
              </a:rPr>
              <a:t>Drug combinations used to eradicate </a:t>
            </a:r>
            <a:r>
              <a:rPr lang="en-US" altLang="en-US" sz="2000" i="1" dirty="0">
                <a:latin typeface="Arial" panose="020B0604020202020204" pitchFamily="34" charset="0"/>
                <a:cs typeface="Times New Roman" panose="02020603050405020304" pitchFamily="18" charset="0"/>
              </a:rPr>
              <a:t>H. pylori</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838200" y="182881"/>
            <a:ext cx="10515600" cy="950976"/>
          </a:xfrm>
        </p:spPr>
        <p:txBody>
          <a:bodyPr>
            <a:normAutofit fontScale="90000"/>
          </a:bodyPr>
          <a:lstStyle/>
          <a:p>
            <a:r>
              <a:rPr lang="en-US" altLang="en-US" b="1" dirty="0">
                <a:solidFill>
                  <a:srgbClr val="FF0000"/>
                </a:solidFill>
                <a:latin typeface="Arial" panose="020B0604020202020204" pitchFamily="34" charset="0"/>
                <a:cs typeface="Times New Roman" panose="02020603050405020304" pitchFamily="18" charset="0"/>
              </a:rPr>
              <a:t>1) ANTACIDS </a:t>
            </a:r>
            <a:r>
              <a:rPr lang="en-US" altLang="en-US" b="1" dirty="0">
                <a:latin typeface="Arial" panose="020B0604020202020204" pitchFamily="34" charset="0"/>
              </a:rPr>
              <a:t/>
            </a:r>
            <a:br>
              <a:rPr lang="en-US" altLang="en-US" b="1" dirty="0">
                <a:latin typeface="Arial" panose="020B0604020202020204" pitchFamily="34" charset="0"/>
              </a:rPr>
            </a:br>
            <a:endParaRPr lang="en-US" dirty="0"/>
          </a:p>
        </p:txBody>
      </p:sp>
      <p:sp>
        <p:nvSpPr>
          <p:cNvPr id="1048640" name="Content Placeholder 2"/>
          <p:cNvSpPr>
            <a:spLocks noGrp="1"/>
          </p:cNvSpPr>
          <p:nvPr>
            <p:ph idx="1"/>
          </p:nvPr>
        </p:nvSpPr>
        <p:spPr>
          <a:xfrm>
            <a:off x="838200" y="1316736"/>
            <a:ext cx="10515600" cy="5176139"/>
          </a:xfrm>
        </p:spPr>
        <p:txBody>
          <a:bodyPr>
            <a:normAutofit fontScale="56786" lnSpcReduction="20000"/>
          </a:bodyPr>
          <a:lstStyle/>
          <a:p>
            <a:pPr>
              <a:lnSpc>
                <a:spcPct val="170000"/>
              </a:lnSpc>
            </a:pPr>
            <a:r>
              <a:rPr lang="en-US" altLang="en-US" sz="5500" b="1" u="sng" dirty="0">
                <a:latin typeface="Arial" panose="020B0604020202020204" pitchFamily="34" charset="0"/>
                <a:cs typeface="Times New Roman" panose="02020603050405020304" pitchFamily="18" charset="0"/>
              </a:rPr>
              <a:t>Mechanism of Action</a:t>
            </a:r>
            <a:endParaRPr lang="en-US" altLang="en-US" sz="5500" u="sng" dirty="0">
              <a:latin typeface="Arial" panose="020B0604020202020204" pitchFamily="34" charset="0"/>
            </a:endParaRPr>
          </a:p>
          <a:p>
            <a:pPr>
              <a:lnSpc>
                <a:spcPct val="170000"/>
              </a:lnSpc>
              <a:buFont typeface="Wingdings" panose="05000000000000000000" pitchFamily="2" charset="2"/>
              <a:buChar char=""/>
            </a:pPr>
            <a:r>
              <a:rPr lang="en-US" altLang="en-US" sz="5500" dirty="0">
                <a:latin typeface="Arial" panose="020B0604020202020204" pitchFamily="34" charset="0"/>
                <a:cs typeface="Times New Roman" panose="02020603050405020304" pitchFamily="18" charset="0"/>
              </a:rPr>
              <a:t>These drugs are weak alkalis(bases), so they partly neutralize free acid in the stomach.</a:t>
            </a:r>
          </a:p>
          <a:p>
            <a:pPr>
              <a:lnSpc>
                <a:spcPct val="170000"/>
              </a:lnSpc>
              <a:buFont typeface="Wingdings" panose="05000000000000000000" pitchFamily="2" charset="2"/>
              <a:buChar char=""/>
            </a:pPr>
            <a:r>
              <a:rPr lang="en-US" altLang="en-US" sz="5500" dirty="0">
                <a:latin typeface="Arial" panose="020B0604020202020204" pitchFamily="34" charset="0"/>
                <a:cs typeface="Times New Roman" panose="02020603050405020304" pitchFamily="18" charset="0"/>
              </a:rPr>
              <a:t>They may also stimulate mucosal repair around ulcers, possibly by stimulating</a:t>
            </a:r>
          </a:p>
          <a:p>
            <a:pPr>
              <a:lnSpc>
                <a:spcPct val="170000"/>
              </a:lnSpc>
              <a:buFont typeface="Wingdings" panose="05000000000000000000" pitchFamily="2" charset="2"/>
              <a:buNone/>
            </a:pPr>
            <a:r>
              <a:rPr lang="en-US" altLang="en-US" sz="5500" dirty="0">
                <a:latin typeface="Arial" panose="020B0604020202020204" pitchFamily="34" charset="0"/>
                <a:cs typeface="Times New Roman" panose="02020603050405020304" pitchFamily="18" charset="0"/>
              </a:rPr>
              <a:t>local prostaglandin release.</a:t>
            </a:r>
            <a:endParaRPr lang="en-US" altLang="en-US" sz="5500" dirty="0">
              <a:latin typeface="Arial" panose="020B0604020202020204" pitchFamily="34" charset="0"/>
            </a:endParaRPr>
          </a:p>
          <a:p>
            <a:pPr>
              <a:lnSpc>
                <a:spcPct val="170000"/>
              </a:lnSpc>
            </a:pPr>
            <a:endParaRPr lang="en-US" altLang="en-US" sz="5500" b="1" dirty="0">
              <a:latin typeface="Arial" panose="020B0604020202020204" pitchFamily="34" charset="0"/>
              <a:cs typeface="Times New Roman" panose="02020603050405020304" pitchFamily="18" charset="0"/>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Pharmacokinetics</a:t>
            </a:r>
            <a:r>
              <a:rPr lang="en-US" altLang="en-US" u="sng" dirty="0">
                <a:latin typeface="Arial" panose="020B0604020202020204" pitchFamily="34" charset="0"/>
              </a:rPr>
              <a:t/>
            </a:r>
            <a:br>
              <a:rPr lang="en-US" altLang="en-US" u="sng" dirty="0">
                <a:latin typeface="Arial" panose="020B0604020202020204" pitchFamily="34" charset="0"/>
              </a:rPr>
            </a:br>
            <a:endParaRPr lang="en-US" dirty="0"/>
          </a:p>
        </p:txBody>
      </p:sp>
      <p:sp>
        <p:nvSpPr>
          <p:cNvPr id="1048642" name="Content Placeholder 2"/>
          <p:cNvSpPr>
            <a:spLocks noGrp="1"/>
          </p:cNvSpPr>
          <p:nvPr>
            <p:ph idx="1"/>
          </p:nvPr>
        </p:nvSpPr>
        <p:spPr/>
        <p:txBody>
          <a:bodyPr>
            <a:normAutofit/>
          </a:bodyPr>
          <a:lstStyle/>
          <a:p>
            <a:pPr>
              <a:lnSpc>
                <a:spcPct val="170000"/>
              </a:lnSpc>
              <a:buFont typeface="Wingdings" panose="05000000000000000000" pitchFamily="2" charset="2"/>
              <a:buChar char=""/>
            </a:pPr>
            <a:r>
              <a:rPr lang="en-US" altLang="en-US" sz="2800" dirty="0">
                <a:latin typeface="Arial" panose="020B0604020202020204" pitchFamily="34" charset="0"/>
                <a:cs typeface="Times New Roman" panose="02020603050405020304" pitchFamily="18" charset="0"/>
              </a:rPr>
              <a:t>Most antacids (principally salts of magnesium or </a:t>
            </a:r>
            <a:r>
              <a:rPr lang="en-US" altLang="en-US" sz="2800" dirty="0" err="1">
                <a:latin typeface="Arial" panose="020B0604020202020204" pitchFamily="34" charset="0"/>
                <a:cs typeface="Times New Roman" panose="02020603050405020304" pitchFamily="18" charset="0"/>
              </a:rPr>
              <a:t>aluminium</a:t>
            </a:r>
            <a:r>
              <a:rPr lang="en-US" altLang="en-US" sz="2800" dirty="0">
                <a:latin typeface="Arial" panose="020B0604020202020204" pitchFamily="34" charset="0"/>
                <a:cs typeface="Times New Roman" panose="02020603050405020304" pitchFamily="18" charset="0"/>
              </a:rPr>
              <a:t>) are not absorbed from the alimentary tract to any appreciable extent. Some, such as sodium bicarbonate are absorbed.</a:t>
            </a:r>
            <a:endParaRPr lang="en-US" altLang="en-US" sz="2800" dirty="0">
              <a:latin typeface="Arial" panose="020B0604020202020204" pitchFamily="34"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p:txBody>
          <a:bodyPr/>
          <a:lstStyle/>
          <a:p>
            <a:r>
              <a:rPr lang="en-US" altLang="en-US" b="1" i="1" dirty="0">
                <a:latin typeface="Arial" panose="020B0604020202020204" pitchFamily="34" charset="0"/>
                <a:cs typeface="Times New Roman" panose="02020603050405020304" pitchFamily="18" charset="0"/>
              </a:rPr>
              <a:t>Clinical use and dosage</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644" name="Content Placeholder 2"/>
          <p:cNvSpPr>
            <a:spLocks noGrp="1"/>
          </p:cNvSpPr>
          <p:nvPr>
            <p:ph idx="1"/>
          </p:nvPr>
        </p:nvSpPr>
        <p:spPr>
          <a:xfrm>
            <a:off x="838200" y="1408176"/>
            <a:ext cx="10515600" cy="5084699"/>
          </a:xfrm>
        </p:spPr>
        <p:txBody>
          <a:bodyPr>
            <a:noAutofit/>
          </a:bodyPr>
          <a:lstStyle/>
          <a:p>
            <a:pPr>
              <a:lnSpc>
                <a:spcPct val="180000"/>
              </a:lnSpc>
              <a:buFont typeface="Wingdings" panose="05000000000000000000" pitchFamily="2" charset="2"/>
              <a:buChar char=""/>
            </a:pPr>
            <a:r>
              <a:rPr lang="en-US" altLang="en-US" dirty="0">
                <a:cs typeface="Times New Roman" panose="02020603050405020304" pitchFamily="18" charset="0"/>
              </a:rPr>
              <a:t>For symptomatic relief of patients with;</a:t>
            </a:r>
            <a:endParaRPr lang="en-US" altLang="en-US" dirty="0"/>
          </a:p>
          <a:p>
            <a:pPr lvl="1">
              <a:lnSpc>
                <a:spcPct val="180000"/>
              </a:lnSpc>
              <a:buFont typeface="Courier New" panose="02070309020205020404" pitchFamily="49" charset="0"/>
              <a:buChar char="o"/>
            </a:pPr>
            <a:r>
              <a:rPr lang="en-US" altLang="en-US" sz="2800" dirty="0">
                <a:cs typeface="Times New Roman" panose="02020603050405020304" pitchFamily="18" charset="0"/>
              </a:rPr>
              <a:t>Peptic ulcer disease</a:t>
            </a:r>
          </a:p>
          <a:p>
            <a:pPr lvl="1">
              <a:lnSpc>
                <a:spcPct val="180000"/>
              </a:lnSpc>
              <a:buFont typeface="Courier New" panose="02070309020205020404" pitchFamily="49" charset="0"/>
              <a:buChar char="o"/>
            </a:pPr>
            <a:r>
              <a:rPr lang="en-US" altLang="en-US" sz="2800" dirty="0">
                <a:cs typeface="Times New Roman" panose="02020603050405020304" pitchFamily="18" charset="0"/>
              </a:rPr>
              <a:t>Gastro-</a:t>
            </a:r>
            <a:r>
              <a:rPr lang="en-US" altLang="en-US" sz="2800" dirty="0" err="1">
                <a:cs typeface="Times New Roman" panose="02020603050405020304" pitchFamily="18" charset="0"/>
              </a:rPr>
              <a:t>oesophageal</a:t>
            </a:r>
            <a:r>
              <a:rPr lang="en-US" altLang="en-US" sz="2800" dirty="0">
                <a:cs typeface="Times New Roman" panose="02020603050405020304" pitchFamily="18" charset="0"/>
              </a:rPr>
              <a:t> reflux disease</a:t>
            </a:r>
          </a:p>
          <a:p>
            <a:pPr lvl="1">
              <a:lnSpc>
                <a:spcPct val="180000"/>
              </a:lnSpc>
              <a:buFont typeface="Courier New" panose="02070309020205020404" pitchFamily="49" charset="0"/>
              <a:buChar char="o"/>
            </a:pPr>
            <a:r>
              <a:rPr lang="en-US" altLang="en-US" sz="2800" dirty="0">
                <a:cs typeface="Times New Roman" panose="02020603050405020304" pitchFamily="18" charset="0"/>
              </a:rPr>
              <a:t>Non-ulcer dyspepsia ‘indigestion’</a:t>
            </a:r>
            <a:endParaRPr lang="en-US" altLang="en-US" sz="2800" dirty="0"/>
          </a:p>
          <a:p>
            <a:pPr>
              <a:lnSpc>
                <a:spcPct val="180000"/>
              </a:lnSpc>
              <a:buFont typeface="Wingdings" panose="05000000000000000000" pitchFamily="2" charset="2"/>
              <a:buChar char=""/>
            </a:pPr>
            <a:r>
              <a:rPr lang="en-US" altLang="en-US" dirty="0">
                <a:cs typeface="Times New Roman" panose="02020603050405020304" pitchFamily="18" charset="0"/>
              </a:rPr>
              <a:t>For acceleration of healing of peptic ulcers but must be given frequently and in high doses.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lang="en-US" b="1" dirty="0"/>
              <a:t>1.Sodium bicarbonate </a:t>
            </a:r>
            <a:br>
              <a:rPr lang="en-US" b="1" dirty="0"/>
            </a:br>
            <a:endParaRPr lang="en-US" dirty="0"/>
          </a:p>
        </p:txBody>
      </p:sp>
      <p:sp>
        <p:nvSpPr>
          <p:cNvPr id="1048646" name="Content Placeholder 2"/>
          <p:cNvSpPr>
            <a:spLocks noGrp="1"/>
          </p:cNvSpPr>
          <p:nvPr>
            <p:ph idx="1"/>
          </p:nvPr>
        </p:nvSpPr>
        <p:spPr/>
        <p:txBody>
          <a:bodyPr/>
          <a:lstStyle/>
          <a:p>
            <a:pPr>
              <a:buFont typeface="Wingdings" panose="05000000000000000000" pitchFamily="2" charset="2"/>
              <a:buChar char="§"/>
            </a:pPr>
            <a:r>
              <a:rPr lang="en-US" dirty="0"/>
              <a:t>Rapidly reacts with HCl to form NaCl and CO</a:t>
            </a:r>
            <a:r>
              <a:rPr lang="en-US" baseline="-25000" dirty="0"/>
              <a:t>2</a:t>
            </a:r>
          </a:p>
          <a:p>
            <a:pPr>
              <a:buFont typeface="Wingdings" panose="05000000000000000000" pitchFamily="2" charset="2"/>
              <a:buChar char="§"/>
            </a:pPr>
            <a:r>
              <a:rPr lang="en-US" dirty="0"/>
              <a:t>Carbon dioxide results in gastric distention and belching</a:t>
            </a:r>
          </a:p>
          <a:p>
            <a:pPr>
              <a:buFont typeface="Wingdings" panose="05000000000000000000" pitchFamily="2" charset="2"/>
              <a:buChar char="§"/>
            </a:pPr>
            <a:r>
              <a:rPr lang="en-US" dirty="0"/>
              <a:t>Unreacted alkali is readily absorbed and may lead to metabolic alkalosis in high doses</a:t>
            </a:r>
          </a:p>
          <a:p>
            <a:pPr>
              <a:buFont typeface="Wingdings" panose="05000000000000000000" pitchFamily="2" charset="2"/>
              <a:buChar char="§"/>
            </a:pPr>
            <a:r>
              <a:rPr lang="en-US" dirty="0"/>
              <a:t>NaCl absorption may exacerbate fluid retention in patients with preexisting conditions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p:txBody>
          <a:bodyPr/>
          <a:lstStyle/>
          <a:p>
            <a:r>
              <a:rPr lang="en-US" sz="3600" dirty="0"/>
              <a:t>2. </a:t>
            </a:r>
            <a:r>
              <a:rPr lang="en-US" sz="3600" b="1" u="sng" dirty="0"/>
              <a:t>Magnesium hydroxide and </a:t>
            </a:r>
            <a:r>
              <a:rPr lang="en-US" sz="3600" b="1" u="sng" dirty="0" err="1"/>
              <a:t>aluminium</a:t>
            </a:r>
            <a:r>
              <a:rPr lang="en-US" sz="3600" b="1" u="sng" dirty="0"/>
              <a:t> hydroxide formulations</a:t>
            </a:r>
            <a:endParaRPr lang="en-US" sz="3600" u="sng" dirty="0"/>
          </a:p>
        </p:txBody>
      </p:sp>
      <p:sp>
        <p:nvSpPr>
          <p:cNvPr id="1048648" name="Content Placeholder 2"/>
          <p:cNvSpPr>
            <a:spLocks noGrp="1"/>
          </p:cNvSpPr>
          <p:nvPr>
            <p:ph idx="1"/>
          </p:nvPr>
        </p:nvSpPr>
        <p:spPr/>
        <p:txBody>
          <a:bodyPr/>
          <a:lstStyle/>
          <a:p>
            <a:pPr>
              <a:buNone/>
            </a:pPr>
            <a:r>
              <a:rPr lang="en-US" dirty="0"/>
              <a:t>React slowly with HCL to form magnesium chloride and </a:t>
            </a:r>
            <a:r>
              <a:rPr lang="en-US" dirty="0" err="1"/>
              <a:t>aluminium</a:t>
            </a:r>
            <a:r>
              <a:rPr lang="en-US" dirty="0"/>
              <a:t> chloride. Belching does not occur</a:t>
            </a:r>
          </a:p>
          <a:p>
            <a:r>
              <a:rPr lang="en-US" dirty="0"/>
              <a:t>Metabolic alkalosis is uncommon because of the efficiency of the neutralization reaction</a:t>
            </a:r>
          </a:p>
          <a:p>
            <a:r>
              <a:rPr lang="en-US" dirty="0"/>
              <a:t>Unabsorbed magnesium salts cause osmotic diarrhea and aluminum salts cause constipation, these agents are commonly administered together to </a:t>
            </a:r>
            <a:r>
              <a:rPr lang="en-US" dirty="0" err="1"/>
              <a:t>minimise</a:t>
            </a:r>
            <a:r>
              <a:rPr lang="en-US" dirty="0"/>
              <a:t> impact on bowel function</a:t>
            </a:r>
          </a:p>
          <a:p>
            <a:r>
              <a:rPr lang="en-US" dirty="0"/>
              <a:t>Both Mg and Al are absorbed and excreted via kidneys, hence patients with renal dysfunction should not take these drugs long term</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3"/>
          <p:cNvSpPr>
            <a:spLocks noGrp="1"/>
          </p:cNvSpPr>
          <p:nvPr>
            <p:ph type="ctrTitle"/>
          </p:nvPr>
        </p:nvSpPr>
        <p:spPr/>
        <p:txBody>
          <a:bodyPr/>
          <a:lstStyle/>
          <a:p>
            <a:r>
              <a:rPr lang="en-US" b="1" dirty="0"/>
              <a:t>EMETICS AND ANTI EMETICS</a:t>
            </a:r>
          </a:p>
        </p:txBody>
      </p:sp>
      <p:sp>
        <p:nvSpPr>
          <p:cNvPr id="1048596" name="Subtitle 4"/>
          <p:cNvSpPr>
            <a:spLocks noGrp="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p:txBody>
          <a:bodyPr/>
          <a:lstStyle/>
          <a:p>
            <a:r>
              <a:rPr lang="en-US" altLang="en-US" dirty="0">
                <a:cs typeface="Times New Roman" panose="02020603050405020304" pitchFamily="18" charset="0"/>
              </a:rPr>
              <a:t>Doses;</a:t>
            </a:r>
            <a:r>
              <a:rPr lang="en-US" altLang="en-US" dirty="0"/>
              <a:t/>
            </a:r>
            <a:br>
              <a:rPr lang="en-US" altLang="en-US" dirty="0"/>
            </a:br>
            <a:endParaRPr lang="en-US" dirty="0"/>
          </a:p>
        </p:txBody>
      </p:sp>
      <p:sp>
        <p:nvSpPr>
          <p:cNvPr id="1048650" name="Content Placeholder 2"/>
          <p:cNvSpPr>
            <a:spLocks noGrp="1"/>
          </p:cNvSpPr>
          <p:nvPr>
            <p:ph idx="1"/>
          </p:nvPr>
        </p:nvSpPr>
        <p:spPr/>
        <p:txBody>
          <a:bodyPr/>
          <a:lstStyle/>
          <a:p>
            <a:pPr lvl="1">
              <a:lnSpc>
                <a:spcPct val="180000"/>
              </a:lnSpc>
              <a:buFont typeface="Courier New" panose="02070309020205020404" pitchFamily="49" charset="0"/>
              <a:buChar char="o"/>
            </a:pPr>
            <a:r>
              <a:rPr lang="en-US" altLang="en-US" sz="2800" dirty="0" err="1">
                <a:cs typeface="Times New Roman" panose="02020603050405020304" pitchFamily="18" charset="0"/>
              </a:rPr>
              <a:t>Aluminium</a:t>
            </a:r>
            <a:r>
              <a:rPr lang="en-US" altLang="en-US" sz="2800" dirty="0">
                <a:cs typeface="Times New Roman" panose="02020603050405020304" pitchFamily="18" charset="0"/>
              </a:rPr>
              <a:t> hydroxide 5-15ml 6-hourly</a:t>
            </a:r>
          </a:p>
          <a:p>
            <a:pPr lvl="1">
              <a:lnSpc>
                <a:spcPct val="180000"/>
              </a:lnSpc>
              <a:buFont typeface="Courier New" panose="02070309020205020404" pitchFamily="49" charset="0"/>
              <a:buChar char="o"/>
            </a:pPr>
            <a:r>
              <a:rPr lang="en-US" altLang="en-US" sz="2800" dirty="0">
                <a:cs typeface="Times New Roman" panose="02020603050405020304" pitchFamily="18" charset="0"/>
              </a:rPr>
              <a:t>Magnesium trisilicate 10-20 ml or 1-2 tablets as required</a:t>
            </a:r>
            <a:endParaRPr lang="en-US" sz="2800"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Adverse effects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52" name="Content Placeholder 2"/>
          <p:cNvSpPr>
            <a:spLocks noGrp="1"/>
          </p:cNvSpPr>
          <p:nvPr>
            <p:ph idx="1"/>
          </p:nvPr>
        </p:nvSpPr>
        <p:spPr/>
        <p:txBody>
          <a:bodyPr>
            <a:normAutofit fontScale="78571" lnSpcReduction="20000"/>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Antacids that contain </a:t>
            </a:r>
            <a:r>
              <a:rPr lang="en-US" altLang="en-US" dirty="0" err="1">
                <a:latin typeface="Arial" panose="020B0604020202020204" pitchFamily="34" charset="0"/>
                <a:cs typeface="Times New Roman" panose="02020603050405020304" pitchFamily="18" charset="0"/>
              </a:rPr>
              <a:t>aluminium</a:t>
            </a:r>
            <a:r>
              <a:rPr lang="en-US" altLang="en-US" dirty="0">
                <a:latin typeface="Arial" panose="020B0604020202020204" pitchFamily="34" charset="0"/>
                <a:cs typeface="Times New Roman" panose="02020603050405020304" pitchFamily="18" charset="0"/>
              </a:rPr>
              <a:t> tend to cause constipation, whereas those containing magnesium tend to cause </a:t>
            </a:r>
            <a:r>
              <a:rPr lang="en-US" altLang="en-US" dirty="0" err="1">
                <a:latin typeface="Arial" panose="020B0604020202020204" pitchFamily="34" charset="0"/>
                <a:cs typeface="Times New Roman" panose="02020603050405020304" pitchFamily="18" charset="0"/>
              </a:rPr>
              <a:t>diarrhoea</a:t>
            </a:r>
            <a:r>
              <a:rPr lang="en-US" altLang="en-US" dirty="0">
                <a:latin typeface="Arial" panose="020B0604020202020204" pitchFamily="34" charset="0"/>
                <a:cs typeface="Times New Roman" panose="02020603050405020304" pitchFamily="18" charset="0"/>
              </a:rPr>
              <a:t>.</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Sodium bicarbonate in large doses may alter acid base status causing metabolic alkalosis and may promote formation of phosphate-containing renal calculi.</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Absorbable antacids should not be administered for a very long time.</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Antacids with high sodium content should be avoided in patients with impaired cardiac function or chronic liver disease.</a:t>
            </a:r>
            <a:endParaRPr lang="en-US" altLang="en-US" dirty="0">
              <a:latin typeface="Arial" panose="020B0604020202020204" pitchFamily="34" charset="0"/>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r>
              <a:rPr lang="en-US" altLang="en-US" b="1" dirty="0">
                <a:latin typeface="Arial" panose="020B0604020202020204" pitchFamily="34" charset="0"/>
                <a:cs typeface="Times New Roman" panose="02020603050405020304" pitchFamily="18" charset="0"/>
              </a:rPr>
              <a:t>Drug interactions</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654" name="Content Placeholder 2"/>
          <p:cNvSpPr>
            <a:spLocks noGrp="1"/>
          </p:cNvSpPr>
          <p:nvPr>
            <p:ph idx="1"/>
          </p:nvPr>
        </p:nvSpPr>
        <p:spPr/>
        <p:txBody>
          <a:bodyPr>
            <a:normAutofit fontScale="95833"/>
          </a:bodyPr>
          <a:lstStyle/>
          <a:p>
            <a:pPr>
              <a:lnSpc>
                <a:spcPct val="180000"/>
              </a:lnSpc>
              <a:buFont typeface="Wingdings" panose="05000000000000000000" pitchFamily="2" charset="2"/>
              <a:buChar char=""/>
            </a:pPr>
            <a:r>
              <a:rPr lang="en-US" altLang="en-US" sz="2400" dirty="0">
                <a:latin typeface="Arial" panose="020B0604020202020204" pitchFamily="34" charset="0"/>
                <a:cs typeface="Times New Roman" panose="02020603050405020304" pitchFamily="18" charset="0"/>
              </a:rPr>
              <a:t>Antacids may reduce absorption of a number of different drugs from the gut.</a:t>
            </a:r>
          </a:p>
          <a:p>
            <a:pPr>
              <a:lnSpc>
                <a:spcPct val="180000"/>
              </a:lnSpc>
              <a:buFont typeface="Wingdings" panose="05000000000000000000" pitchFamily="2" charset="2"/>
              <a:buChar char=""/>
            </a:pPr>
            <a:r>
              <a:rPr lang="en-US" altLang="en-US" sz="2400" dirty="0">
                <a:latin typeface="Arial" panose="020B0604020202020204" pitchFamily="34" charset="0"/>
                <a:cs typeface="Times New Roman" panose="02020603050405020304" pitchFamily="18" charset="0"/>
              </a:rPr>
              <a:t> These include;</a:t>
            </a:r>
            <a:endParaRPr lang="en-US" altLang="en-US" sz="2400" dirty="0">
              <a:latin typeface="Arial" panose="020B0604020202020204" pitchFamily="34" charset="0"/>
            </a:endParaRP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Digoxin</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Phenothiazines</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Tetracyclines</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Iron containing </a:t>
            </a:r>
            <a:r>
              <a:rPr lang="en-US" altLang="en-US" dirty="0" err="1">
                <a:latin typeface="Arial" panose="020B0604020202020204" pitchFamily="34" charset="0"/>
                <a:cs typeface="Times New Roman" panose="02020603050405020304" pitchFamily="18" charset="0"/>
              </a:rPr>
              <a:t>haematinics</a:t>
            </a:r>
            <a:endParaRPr lang="en-US" altLang="en-US" dirty="0">
              <a:latin typeface="Arial" panose="020B0604020202020204" pitchFamily="34" charset="0"/>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a:xfrm>
            <a:off x="838200" y="681037"/>
            <a:ext cx="10515600" cy="1009651"/>
          </a:xfrm>
        </p:spPr>
        <p:txBody>
          <a:bodyPr>
            <a:normAutofit fontScale="90000"/>
          </a:bodyPr>
          <a:lstStyle/>
          <a:p>
            <a:pPr eaLnBrk="1" hangingPunct="1">
              <a:lnSpc>
                <a:spcPct val="180000"/>
              </a:lnSpc>
            </a:pPr>
            <a:r>
              <a:rPr lang="en-US" altLang="en-US" sz="4400" dirty="0">
                <a:latin typeface="Arial" panose="020B0604020202020204" pitchFamily="34" charset="0"/>
              </a:rPr>
              <a:t/>
            </a:r>
            <a:br>
              <a:rPr lang="en-US" altLang="en-US" sz="4400" dirty="0">
                <a:latin typeface="Arial" panose="020B0604020202020204" pitchFamily="34" charset="0"/>
              </a:rPr>
            </a:br>
            <a:endParaRPr lang="en-US" dirty="0"/>
          </a:p>
        </p:txBody>
      </p:sp>
      <p:sp>
        <p:nvSpPr>
          <p:cNvPr id="1048656" name="Content Placeholder 2"/>
          <p:cNvSpPr>
            <a:spLocks noGrp="1"/>
          </p:cNvSpPr>
          <p:nvPr>
            <p:ph idx="1"/>
          </p:nvPr>
        </p:nvSpPr>
        <p:spPr/>
        <p:txBody>
          <a:bodyPr/>
          <a:lstStyle/>
          <a:p>
            <a:pPr marL="0" indent="0">
              <a:buNone/>
            </a:pPr>
            <a:r>
              <a:rPr lang="en-US" altLang="en-US" sz="3600" b="1" dirty="0">
                <a:solidFill>
                  <a:srgbClr val="FF0000"/>
                </a:solidFill>
                <a:latin typeface="Arial" panose="020B0604020202020204" pitchFamily="34" charset="0"/>
                <a:cs typeface="Times New Roman" panose="02020603050405020304" pitchFamily="18" charset="0"/>
              </a:rPr>
              <a:t>2)</a:t>
            </a:r>
            <a:r>
              <a:rPr lang="en-US" altLang="en-US" sz="4400" b="1" dirty="0">
                <a:solidFill>
                  <a:srgbClr val="FF0000"/>
                </a:solidFill>
                <a:latin typeface="Arial" panose="020B0604020202020204" pitchFamily="34" charset="0"/>
                <a:cs typeface="Times New Roman" panose="02020603050405020304" pitchFamily="18" charset="0"/>
              </a:rPr>
              <a:t>DRUGS THAT INHIBIT GASTRIC ACID SECRETION</a:t>
            </a:r>
            <a:endParaRPr lang="en-US" sz="4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p:txBody>
          <a:bodyPr>
            <a:normAutofit/>
          </a:bodyPr>
          <a:lstStyle/>
          <a:p>
            <a:r>
              <a:rPr lang="en-US" altLang="en-US" sz="4400" b="1" dirty="0">
                <a:solidFill>
                  <a:srgbClr val="FF6600"/>
                </a:solidFill>
                <a:latin typeface="Arial" panose="020B0604020202020204" pitchFamily="34" charset="0"/>
                <a:cs typeface="Times New Roman" panose="02020603050405020304" pitchFamily="18" charset="0"/>
              </a:rPr>
              <a:t>H</a:t>
            </a:r>
            <a:r>
              <a:rPr lang="en-US" altLang="en-US" sz="4400" b="1" baseline="-30000" dirty="0">
                <a:solidFill>
                  <a:srgbClr val="FF6600"/>
                </a:solidFill>
                <a:latin typeface="Arial" panose="020B0604020202020204" pitchFamily="34" charset="0"/>
                <a:cs typeface="Times New Roman" panose="02020603050405020304" pitchFamily="18" charset="0"/>
              </a:rPr>
              <a:t>2</a:t>
            </a:r>
            <a:r>
              <a:rPr lang="en-US" altLang="en-US" sz="4400" b="1" dirty="0">
                <a:solidFill>
                  <a:srgbClr val="FF6600"/>
                </a:solidFill>
                <a:latin typeface="Arial" panose="020B0604020202020204" pitchFamily="34" charset="0"/>
                <a:cs typeface="Times New Roman" panose="02020603050405020304" pitchFamily="18" charset="0"/>
              </a:rPr>
              <a:t>-RECEPTOR ANTAGONISTS;</a:t>
            </a:r>
            <a:r>
              <a:rPr lang="en-US" altLang="en-US" sz="4400" dirty="0">
                <a:solidFill>
                  <a:srgbClr val="FF6600"/>
                </a:solidFill>
                <a:latin typeface="Arial" panose="020B0604020202020204" pitchFamily="34" charset="0"/>
              </a:rPr>
              <a:t/>
            </a:r>
            <a:br>
              <a:rPr lang="en-US" altLang="en-US" sz="4400" dirty="0">
                <a:solidFill>
                  <a:srgbClr val="FF6600"/>
                </a:solidFill>
                <a:latin typeface="Arial" panose="020B0604020202020204" pitchFamily="34" charset="0"/>
              </a:rPr>
            </a:br>
            <a:endParaRPr lang="en-US" dirty="0"/>
          </a:p>
        </p:txBody>
      </p:sp>
      <p:sp>
        <p:nvSpPr>
          <p:cNvPr id="1048658" name="Content Placeholder 2"/>
          <p:cNvSpPr>
            <a:spLocks noGrp="1"/>
          </p:cNvSpPr>
          <p:nvPr>
            <p:ph idx="1"/>
          </p:nvPr>
        </p:nvSpPr>
        <p:spPr/>
        <p:txBody>
          <a:bodyPr>
            <a:normAutofit fontScale="90000" lnSpcReduction="20000"/>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Currently there are 4-competitive H</a:t>
            </a:r>
            <a:r>
              <a:rPr lang="en-US" altLang="en-US" baseline="-30000" dirty="0">
                <a:latin typeface="Arial" panose="020B0604020202020204" pitchFamily="34" charset="0"/>
                <a:cs typeface="Times New Roman" panose="02020603050405020304" pitchFamily="18" charset="0"/>
              </a:rPr>
              <a:t>2</a:t>
            </a:r>
            <a:r>
              <a:rPr lang="en-US" altLang="en-US" dirty="0">
                <a:latin typeface="Arial" panose="020B0604020202020204" pitchFamily="34" charset="0"/>
                <a:cs typeface="Times New Roman" panose="02020603050405020304" pitchFamily="18" charset="0"/>
              </a:rPr>
              <a:t>-receptor antagonists.</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They act at the H</a:t>
            </a:r>
            <a:r>
              <a:rPr lang="en-US" altLang="en-US" baseline="-30000" dirty="0">
                <a:latin typeface="Arial" panose="020B0604020202020204" pitchFamily="34" charset="0"/>
                <a:cs typeface="Times New Roman" panose="02020603050405020304" pitchFamily="18" charset="0"/>
              </a:rPr>
              <a:t>2</a:t>
            </a:r>
            <a:r>
              <a:rPr lang="en-US" altLang="en-US" dirty="0">
                <a:latin typeface="Arial" panose="020B0604020202020204" pitchFamily="34" charset="0"/>
                <a:cs typeface="Times New Roman" panose="02020603050405020304" pitchFamily="18" charset="0"/>
              </a:rPr>
              <a:t>-receptor found mainly on the parietal cells</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These include;</a:t>
            </a:r>
            <a:endParaRPr lang="en-US" altLang="en-US" dirty="0">
              <a:latin typeface="Arial" panose="020B0604020202020204" pitchFamily="34" charset="0"/>
            </a:endParaRPr>
          </a:p>
          <a:p>
            <a:pPr lvl="2">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Cimetidine</a:t>
            </a:r>
            <a:endParaRPr lang="en-US" altLang="en-US" dirty="0">
              <a:latin typeface="Arial" panose="020B0604020202020204" pitchFamily="34" charset="0"/>
            </a:endParaRPr>
          </a:p>
          <a:p>
            <a:pPr lvl="2">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Ranitidine</a:t>
            </a:r>
            <a:endParaRPr lang="en-US" altLang="en-US" dirty="0">
              <a:latin typeface="Arial" panose="020B0604020202020204" pitchFamily="34" charset="0"/>
            </a:endParaRPr>
          </a:p>
          <a:p>
            <a:pPr lvl="2">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Nizatidine</a:t>
            </a:r>
            <a:endParaRPr lang="en-US" altLang="en-US" dirty="0">
              <a:latin typeface="Arial" panose="020B0604020202020204" pitchFamily="34" charset="0"/>
            </a:endParaRPr>
          </a:p>
          <a:p>
            <a:pPr lvl="2">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Famotidine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title"/>
          </p:nvPr>
        </p:nvSpPr>
        <p:spPr/>
        <p:txBody>
          <a:bodyPr/>
          <a:lstStyle/>
          <a:p>
            <a:r>
              <a:rPr lang="en-US" altLang="en-US" b="1" dirty="0">
                <a:latin typeface="Arial" panose="020B0604020202020204" pitchFamily="34" charset="0"/>
                <a:cs typeface="Times New Roman" panose="02020603050405020304" pitchFamily="18" charset="0"/>
              </a:rPr>
              <a:t>Mechanism of Action</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660" name="Content Placeholder 2"/>
          <p:cNvSpPr>
            <a:spLocks noGrp="1"/>
          </p:cNvSpPr>
          <p:nvPr>
            <p:ph idx="1"/>
          </p:nvPr>
        </p:nvSpPr>
        <p:spPr/>
        <p:txBody>
          <a:bodyPr>
            <a:normAutofit/>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They work by competing with histamine at the H</a:t>
            </a:r>
            <a:r>
              <a:rPr lang="en-US" altLang="en-US" baseline="-30000" dirty="0">
                <a:latin typeface="Arial" panose="020B0604020202020204" pitchFamily="34" charset="0"/>
                <a:cs typeface="Times New Roman" panose="02020603050405020304" pitchFamily="18" charset="0"/>
              </a:rPr>
              <a:t>2 </a:t>
            </a:r>
            <a:r>
              <a:rPr lang="en-US" altLang="en-US" dirty="0">
                <a:latin typeface="Arial" panose="020B0604020202020204" pitchFamily="34" charset="0"/>
                <a:cs typeface="Times New Roman" panose="02020603050405020304" pitchFamily="18" charset="0"/>
              </a:rPr>
              <a:t>–receptor.</a:t>
            </a:r>
            <a:endParaRPr lang="en-US" altLang="en-US" dirty="0">
              <a:latin typeface="Arial" panose="020B0604020202020204" pitchFamily="34" charset="0"/>
            </a:endParaRP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Act by reducing acid secretion by the parietal cell, especially at night and in fasting states (Basal Acid Output).</a:t>
            </a:r>
            <a:endParaRPr lang="en-US" altLang="en-US" dirty="0">
              <a:latin typeface="Arial" panose="020B0604020202020204" pitchFamily="34" charset="0"/>
            </a:endParaRP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They are less effective in reducing food-stimulated acid secretion.</a:t>
            </a:r>
            <a:endParaRPr lang="en-US" altLang="en-US" dirty="0">
              <a:latin typeface="Arial" panose="020B0604020202020204" pitchFamily="34"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Pharmacokinetics </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62" name="Content Placeholder 2"/>
          <p:cNvSpPr>
            <a:spLocks noGrp="1"/>
          </p:cNvSpPr>
          <p:nvPr>
            <p:ph idx="1"/>
          </p:nvPr>
        </p:nvSpPr>
        <p:spPr/>
        <p:txBody>
          <a:bodyPr>
            <a:normAutofit/>
          </a:bodyPr>
          <a:lstStyle/>
          <a:p>
            <a:pPr>
              <a:lnSpc>
                <a:spcPct val="180000"/>
              </a:lnSpc>
              <a:buFont typeface="Wingdings" panose="05000000000000000000" pitchFamily="2" charset="2"/>
              <a:buChar char=""/>
            </a:pPr>
            <a:r>
              <a:rPr lang="en-US" altLang="en-US" dirty="0">
                <a:cs typeface="Times New Roman" panose="02020603050405020304" pitchFamily="18" charset="0"/>
              </a:rPr>
              <a:t>They are well absorbed orally.</a:t>
            </a:r>
          </a:p>
          <a:p>
            <a:pPr>
              <a:lnSpc>
                <a:spcPct val="180000"/>
              </a:lnSpc>
              <a:buFont typeface="Wingdings" panose="05000000000000000000" pitchFamily="2" charset="2"/>
              <a:buChar char=""/>
            </a:pPr>
            <a:r>
              <a:rPr lang="en-US" sz="2800" dirty="0"/>
              <a:t>Cimetidine, ranitidine, and famotidine undergo first-pass hepatic metabolism resulting in a bioavailability of approximately 50%. </a:t>
            </a:r>
            <a:endParaRPr lang="en-US" altLang="en-US" dirty="0">
              <a:cs typeface="Times New Roman" panose="02020603050405020304" pitchFamily="18" charset="0"/>
            </a:endParaRPr>
          </a:p>
          <a:p>
            <a:pPr>
              <a:lnSpc>
                <a:spcPct val="180000"/>
              </a:lnSpc>
              <a:buFont typeface="Wingdings" panose="05000000000000000000" pitchFamily="2" charset="2"/>
              <a:buChar char=""/>
            </a:pPr>
            <a:r>
              <a:rPr lang="en-US" altLang="en-US" dirty="0">
                <a:cs typeface="Times New Roman" panose="02020603050405020304" pitchFamily="18" charset="0"/>
              </a:rPr>
              <a:t>They have relatively short half-lives and are excreted largely unchanged by the kidneys.</a:t>
            </a:r>
            <a:endParaRPr lang="en-US" alt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Clinical use</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64" name="Content Placeholder 2"/>
          <p:cNvSpPr>
            <a:spLocks noGrp="1"/>
          </p:cNvSpPr>
          <p:nvPr>
            <p:ph idx="1"/>
          </p:nvPr>
        </p:nvSpPr>
        <p:spPr>
          <a:xfrm>
            <a:off x="838200" y="1426464"/>
            <a:ext cx="10515600" cy="4750499"/>
          </a:xfrm>
        </p:spPr>
        <p:txBody>
          <a:bodyPr>
            <a:noAutofit/>
          </a:bodyPr>
          <a:lstStyle/>
          <a:p>
            <a:pPr>
              <a:lnSpc>
                <a:spcPct val="170000"/>
              </a:lnSpc>
              <a:buFont typeface="Wingdings" panose="05000000000000000000" pitchFamily="2" charset="2"/>
              <a:buChar char=""/>
            </a:pPr>
            <a:r>
              <a:rPr lang="en-US" altLang="en-US" sz="2400" dirty="0">
                <a:cs typeface="Times New Roman" panose="02020603050405020304" pitchFamily="18" charset="0"/>
              </a:rPr>
              <a:t>Duodenal ulcers and benign gastric ulcers.</a:t>
            </a:r>
          </a:p>
          <a:p>
            <a:pPr>
              <a:lnSpc>
                <a:spcPct val="170000"/>
              </a:lnSpc>
              <a:buFont typeface="Wingdings" panose="05000000000000000000" pitchFamily="2" charset="2"/>
              <a:buChar char=""/>
            </a:pPr>
            <a:r>
              <a:rPr lang="en-US" altLang="en-US" sz="2400" dirty="0">
                <a:cs typeface="Times New Roman" panose="02020603050405020304" pitchFamily="18" charset="0"/>
              </a:rPr>
              <a:t>Patients with gastric ulcers should have Endoscopy and biopsy done to exclude gastric carcinoma</a:t>
            </a:r>
          </a:p>
          <a:p>
            <a:pPr>
              <a:lnSpc>
                <a:spcPct val="170000"/>
              </a:lnSpc>
              <a:buFont typeface="Wingdings" panose="05000000000000000000" pitchFamily="2" charset="2"/>
              <a:buChar char=""/>
            </a:pPr>
            <a:r>
              <a:rPr lang="en-US" altLang="en-US" sz="2400" dirty="0">
                <a:cs typeface="Times New Roman" panose="02020603050405020304" pitchFamily="18" charset="0"/>
              </a:rPr>
              <a:t>Gastro-</a:t>
            </a:r>
            <a:r>
              <a:rPr lang="en-US" altLang="en-US" sz="2400" dirty="0" err="1">
                <a:cs typeface="Times New Roman" panose="02020603050405020304" pitchFamily="18" charset="0"/>
              </a:rPr>
              <a:t>oesophageal</a:t>
            </a:r>
            <a:r>
              <a:rPr lang="en-US" altLang="en-US" sz="2400" dirty="0">
                <a:cs typeface="Times New Roman" panose="02020603050405020304" pitchFamily="18" charset="0"/>
              </a:rPr>
              <a:t>-reflux disease (GORD/GERD</a:t>
            </a:r>
          </a:p>
          <a:p>
            <a:pPr>
              <a:lnSpc>
                <a:spcPct val="170000"/>
              </a:lnSpc>
              <a:buFont typeface="Wingdings" panose="05000000000000000000" pitchFamily="2" charset="2"/>
              <a:buChar char=""/>
            </a:pPr>
            <a:r>
              <a:rPr lang="en-US" sz="2400" dirty="0"/>
              <a:t>Non ulcer dyspepsia</a:t>
            </a:r>
          </a:p>
          <a:p>
            <a:r>
              <a:rPr lang="en-US" sz="2400" dirty="0"/>
              <a:t> Prevention of bleeding from stress-related gastritis</a:t>
            </a:r>
          </a:p>
          <a:p>
            <a:r>
              <a:rPr lang="en-US" sz="2400" dirty="0"/>
              <a:t>Zollinger Ellison Syndrome</a:t>
            </a:r>
            <a:endParaRPr lang="en-US" altLang="en-US" sz="2400" dirty="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p:txBody>
          <a:bodyPr/>
          <a:lstStyle/>
          <a:p>
            <a:r>
              <a:rPr lang="en-US" u="sng" dirty="0"/>
              <a:t>Dosages</a:t>
            </a:r>
          </a:p>
        </p:txBody>
      </p:sp>
      <p:sp>
        <p:nvSpPr>
          <p:cNvPr id="1048666" name="Content Placeholder 2"/>
          <p:cNvSpPr>
            <a:spLocks noGrp="1"/>
          </p:cNvSpPr>
          <p:nvPr>
            <p:ph idx="1"/>
          </p:nvPr>
        </p:nvSpPr>
        <p:spPr/>
        <p:txBody>
          <a:bodyPr/>
          <a:lstStyle/>
          <a:p>
            <a:pPr>
              <a:lnSpc>
                <a:spcPct val="17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H</a:t>
            </a:r>
            <a:r>
              <a:rPr lang="en-US" altLang="en-US" baseline="-30000" dirty="0">
                <a:latin typeface="Arial" panose="020B0604020202020204" pitchFamily="34" charset="0"/>
                <a:cs typeface="Times New Roman" panose="02020603050405020304" pitchFamily="18" charset="0"/>
              </a:rPr>
              <a:t>2 </a:t>
            </a:r>
            <a:r>
              <a:rPr lang="en-US" altLang="en-US" dirty="0">
                <a:latin typeface="Arial" panose="020B0604020202020204" pitchFamily="34" charset="0"/>
                <a:cs typeface="Times New Roman" panose="02020603050405020304" pitchFamily="18" charset="0"/>
              </a:rPr>
              <a:t>–receptor antagonist doses in duodenal and gastric ulcers;</a:t>
            </a:r>
            <a:endParaRPr lang="en-US" altLang="en-US" dirty="0">
              <a:latin typeface="Arial" panose="020B0604020202020204" pitchFamily="34" charset="0"/>
            </a:endParaRPr>
          </a:p>
          <a:p>
            <a:pPr lvl="1">
              <a:lnSpc>
                <a:spcPct val="17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Ranitidine; 150mg twice daily or 300mg in the evening</a:t>
            </a:r>
          </a:p>
          <a:p>
            <a:pPr lvl="1">
              <a:lnSpc>
                <a:spcPct val="17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Cimetidine; 400mg twice daily or 800mg in the evening </a:t>
            </a:r>
          </a:p>
          <a:p>
            <a:pPr lvl="1">
              <a:lnSpc>
                <a:spcPct val="17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Nizatidine; 300mg in the evening</a:t>
            </a:r>
          </a:p>
          <a:p>
            <a:pPr lvl="1">
              <a:lnSpc>
                <a:spcPct val="17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Famotidine; 40mg in the evening.</a:t>
            </a:r>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Adverse effects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68" name="Content Placeholder 2"/>
          <p:cNvSpPr>
            <a:spLocks noGrp="1"/>
          </p:cNvSpPr>
          <p:nvPr>
            <p:ph idx="1"/>
          </p:nvPr>
        </p:nvSpPr>
        <p:spPr/>
        <p:txBody>
          <a:bodyPr>
            <a:normAutofit fontScale="86667" lnSpcReduction="20000"/>
          </a:bodyPr>
          <a:lstStyle/>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Adverse effects are rare and minor in nature.</a:t>
            </a: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Cimetidine is weakly anti-androgenic in humans, causing;</a:t>
            </a:r>
            <a:endParaRPr lang="en-US" altLang="en-US" dirty="0">
              <a:latin typeface="Arial" panose="020B0604020202020204" pitchFamily="34" charset="0"/>
            </a:endParaRPr>
          </a:p>
          <a:p>
            <a:pPr lvl="1">
              <a:lnSpc>
                <a:spcPct val="16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Impotence</a:t>
            </a:r>
          </a:p>
          <a:p>
            <a:pPr lvl="1">
              <a:lnSpc>
                <a:spcPct val="160000"/>
              </a:lnSpc>
              <a:buFont typeface="Courier New" panose="02070309020205020404" pitchFamily="49" charset="0"/>
              <a:buChar char="o"/>
            </a:pPr>
            <a:r>
              <a:rPr lang="en-US" altLang="en-US" dirty="0" err="1">
                <a:latin typeface="Arial" panose="020B0604020202020204" pitchFamily="34" charset="0"/>
                <a:cs typeface="Times New Roman" panose="02020603050405020304" pitchFamily="18" charset="0"/>
              </a:rPr>
              <a:t>Gynaecomastia</a:t>
            </a:r>
            <a:r>
              <a:rPr lang="en-US" altLang="en-US" dirty="0">
                <a:latin typeface="Arial" panose="020B0604020202020204" pitchFamily="34" charset="0"/>
                <a:cs typeface="Times New Roman" panose="02020603050405020304" pitchFamily="18" charset="0"/>
              </a:rPr>
              <a:t>  </a:t>
            </a:r>
            <a:endParaRPr lang="en-US" altLang="en-US" dirty="0">
              <a:latin typeface="Arial" panose="020B0604020202020204" pitchFamily="34" charset="0"/>
            </a:endParaRP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Mental confusion caused by either Cimetidine or Ranitidine</a:t>
            </a: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Cardiac arrhythmias following intravenous H</a:t>
            </a:r>
            <a:r>
              <a:rPr lang="en-US" altLang="en-US" baseline="-30000" dirty="0">
                <a:latin typeface="Arial" panose="020B0604020202020204" pitchFamily="34" charset="0"/>
                <a:cs typeface="Times New Roman" panose="02020603050405020304" pitchFamily="18" charset="0"/>
              </a:rPr>
              <a:t>2</a:t>
            </a:r>
            <a:r>
              <a:rPr lang="en-US" altLang="en-US" dirty="0">
                <a:latin typeface="Arial" panose="020B0604020202020204" pitchFamily="34" charset="0"/>
                <a:cs typeface="Times New Roman" panose="02020603050405020304" pitchFamily="18" charset="0"/>
              </a:rPr>
              <a:t>-receptor antagonists.</a:t>
            </a:r>
          </a:p>
          <a:p>
            <a:pPr>
              <a:lnSpc>
                <a:spcPct val="160000"/>
              </a:lnSpc>
              <a:buFont typeface="Wingdings" panose="05000000000000000000" pitchFamily="2" charset="2"/>
              <a:buChar char=""/>
            </a:pPr>
            <a:r>
              <a:rPr lang="en-US" dirty="0"/>
              <a:t>Galactorrhea in women. </a:t>
            </a:r>
          </a:p>
          <a:p>
            <a:pPr>
              <a:lnSpc>
                <a:spcPct val="160000"/>
              </a:lnSpc>
              <a:buFont typeface="Wingdings" panose="05000000000000000000" pitchFamily="2" charset="2"/>
              <a:buChar char=""/>
            </a:pPr>
            <a:endParaRPr lang="en-US" altLang="en-US" dirty="0">
              <a:latin typeface="Arial" panose="020B0604020202020204"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endParaRPr lang="en-US"/>
          </a:p>
        </p:txBody>
      </p:sp>
      <p:sp>
        <p:nvSpPr>
          <p:cNvPr id="1048598" name="Content Placeholder 2"/>
          <p:cNvSpPr>
            <a:spLocks noGrp="1"/>
          </p:cNvSpPr>
          <p:nvPr>
            <p:ph idx="1"/>
          </p:nvPr>
        </p:nvSpPr>
        <p:spPr/>
        <p:txBody>
          <a:bodyPr/>
          <a:lstStyle/>
          <a:p>
            <a:r>
              <a:rPr lang="en-US" dirty="0"/>
              <a:t>Vomiting is a protective mechanism of eliminating irritant or harmful substances from upper GIT.</a:t>
            </a:r>
          </a:p>
          <a:p>
            <a:r>
              <a:rPr lang="en-US" dirty="0"/>
              <a:t>Vomiting can be enhanced when patient has poisoning.</a:t>
            </a:r>
          </a:p>
          <a:p>
            <a:r>
              <a:rPr lang="en-US" dirty="0"/>
              <a:t>Control of vomiting is done from the brain in the vomiting </a:t>
            </a:r>
            <a:r>
              <a:rPr lang="en-US" dirty="0" err="1"/>
              <a:t>centre</a:t>
            </a:r>
            <a:r>
              <a:rPr lang="en-US" dirty="0"/>
              <a:t> in the medulla. Other visceral </a:t>
            </a:r>
            <a:r>
              <a:rPr lang="en-US" dirty="0" err="1"/>
              <a:t>centres</a:t>
            </a:r>
            <a:r>
              <a:rPr lang="en-US" dirty="0"/>
              <a:t> include close to the vomiting </a:t>
            </a:r>
            <a:r>
              <a:rPr lang="en-US" dirty="0" err="1"/>
              <a:t>centre</a:t>
            </a:r>
            <a:r>
              <a:rPr lang="en-US" dirty="0"/>
              <a:t> include: Respiratory </a:t>
            </a:r>
            <a:r>
              <a:rPr lang="en-US" dirty="0" err="1"/>
              <a:t>centre</a:t>
            </a:r>
            <a:r>
              <a:rPr lang="en-US" dirty="0"/>
              <a:t> and salivation </a:t>
            </a:r>
            <a:r>
              <a:rPr lang="en-US" dirty="0" err="1"/>
              <a:t>centre</a:t>
            </a:r>
            <a:r>
              <a:rPr lang="en-US" dirty="0"/>
              <a:t>.</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Drug interactions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70" name="Content Placeholder 2"/>
          <p:cNvSpPr>
            <a:spLocks noGrp="1"/>
          </p:cNvSpPr>
          <p:nvPr>
            <p:ph idx="1"/>
          </p:nvPr>
        </p:nvSpPr>
        <p:spPr/>
        <p:txBody>
          <a:bodyPr>
            <a:normAutofit/>
          </a:bodyPr>
          <a:lstStyle/>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Cimetidine inhibits oxidative drug metabolism by the liver, thereby interacting with many drugs especially;</a:t>
            </a:r>
            <a:endParaRPr lang="en-US" altLang="en-US" dirty="0">
              <a:latin typeface="Arial" panose="020B0604020202020204" pitchFamily="34" charset="0"/>
            </a:endParaRP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Phenytoin </a:t>
            </a: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Theophylline</a:t>
            </a: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Warfarin</a:t>
            </a:r>
            <a:endParaRPr lang="en-US" altLang="en-US" dirty="0">
              <a:latin typeface="Arial" panose="020B0604020202020204" pitchFamily="34" charset="0"/>
            </a:endParaRPr>
          </a:p>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To date no clinically relevant drug interactions have been reported with the other H</a:t>
            </a:r>
            <a:r>
              <a:rPr lang="en-US" altLang="en-US" baseline="-30000" dirty="0">
                <a:latin typeface="Arial" panose="020B0604020202020204" pitchFamily="34" charset="0"/>
                <a:cs typeface="Times New Roman" panose="02020603050405020304" pitchFamily="18" charset="0"/>
              </a:rPr>
              <a:t>2</a:t>
            </a:r>
            <a:r>
              <a:rPr lang="en-US" altLang="en-US" dirty="0">
                <a:latin typeface="Arial" panose="020B0604020202020204" pitchFamily="34" charset="0"/>
                <a:cs typeface="Times New Roman" panose="02020603050405020304" pitchFamily="18" charset="0"/>
              </a:rPr>
              <a:t>-receptor antagonists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p:txBody>
          <a:bodyPr/>
          <a:lstStyle/>
          <a:p>
            <a:r>
              <a:rPr lang="en-US" b="1" u="sng" dirty="0"/>
              <a:t>CAUTION</a:t>
            </a:r>
          </a:p>
        </p:txBody>
      </p:sp>
      <p:sp>
        <p:nvSpPr>
          <p:cNvPr id="1048672" name="Content Placeholder 2"/>
          <p:cNvSpPr>
            <a:spLocks noGrp="1"/>
          </p:cNvSpPr>
          <p:nvPr>
            <p:ph idx="1"/>
          </p:nvPr>
        </p:nvSpPr>
        <p:spPr/>
        <p:txBody>
          <a:bodyPr/>
          <a:lstStyle/>
          <a:p>
            <a:r>
              <a:rPr lang="en-GB" dirty="0"/>
              <a:t>The H2 blockers cross the </a:t>
            </a:r>
            <a:r>
              <a:rPr lang="en-GB" dirty="0" err="1"/>
              <a:t>placents</a:t>
            </a:r>
            <a:r>
              <a:rPr lang="en-GB" dirty="0"/>
              <a:t> hence should be avoided in pregnant women</a:t>
            </a:r>
          </a:p>
          <a:p>
            <a:r>
              <a:rPr lang="en-GB" dirty="0"/>
              <a:t>They are also secreted into breast milk hence may affect nursing infant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
          <p:cNvSpPr>
            <a:spLocks noGrp="1"/>
          </p:cNvSpPr>
          <p:nvPr>
            <p:ph type="title"/>
          </p:nvPr>
        </p:nvSpPr>
        <p:spPr/>
        <p:txBody>
          <a:bodyPr/>
          <a:lstStyle/>
          <a:p>
            <a:r>
              <a:rPr lang="en-US" altLang="en-US" b="1" dirty="0">
                <a:solidFill>
                  <a:srgbClr val="FF6600"/>
                </a:solidFill>
                <a:latin typeface="Arial" panose="020B0604020202020204" pitchFamily="34" charset="0"/>
                <a:cs typeface="Times New Roman" panose="02020603050405020304" pitchFamily="18" charset="0"/>
              </a:rPr>
              <a:t>PROTON PUMP INHIBITORS </a:t>
            </a:r>
            <a:r>
              <a:rPr lang="en-US" altLang="en-US" dirty="0">
                <a:solidFill>
                  <a:srgbClr val="FF6600"/>
                </a:solidFill>
                <a:latin typeface="Arial" panose="020B0604020202020204" pitchFamily="34" charset="0"/>
              </a:rPr>
              <a:t/>
            </a:r>
            <a:br>
              <a:rPr lang="en-US" altLang="en-US" dirty="0">
                <a:solidFill>
                  <a:srgbClr val="FF6600"/>
                </a:solidFill>
                <a:latin typeface="Arial" panose="020B0604020202020204" pitchFamily="34" charset="0"/>
              </a:rPr>
            </a:br>
            <a:endParaRPr lang="en-US" dirty="0"/>
          </a:p>
        </p:txBody>
      </p:sp>
      <p:sp>
        <p:nvSpPr>
          <p:cNvPr id="1048674" name="Content Placeholder 2"/>
          <p:cNvSpPr>
            <a:spLocks noGrp="1"/>
          </p:cNvSpPr>
          <p:nvPr>
            <p:ph idx="1"/>
          </p:nvPr>
        </p:nvSpPr>
        <p:spPr>
          <a:xfrm>
            <a:off x="838200" y="1426464"/>
            <a:ext cx="10515600" cy="4750499"/>
          </a:xfrm>
        </p:spPr>
        <p:txBody>
          <a:bodyPr>
            <a:normAutofit fontScale="86944"/>
          </a:bodyPr>
          <a:lstStyle/>
          <a:p>
            <a:pPr>
              <a:lnSpc>
                <a:spcPct val="180000"/>
              </a:lnSpc>
            </a:pPr>
            <a:r>
              <a:rPr lang="en-US" dirty="0"/>
              <a:t>Have high efficacy and safety hence widespread use in acid-peptic disorders</a:t>
            </a:r>
            <a:endParaRPr lang="en-US" altLang="en-US" dirty="0">
              <a:latin typeface="Arial" panose="020B0604020202020204" pitchFamily="34" charset="0"/>
              <a:cs typeface="Times New Roman" panose="02020603050405020304" pitchFamily="18" charset="0"/>
            </a:endParaRPr>
          </a:p>
          <a:p>
            <a:pPr>
              <a:lnSpc>
                <a:spcPct val="180000"/>
              </a:lnSpc>
            </a:pPr>
            <a:r>
              <a:rPr lang="en-US" altLang="en-US" dirty="0">
                <a:latin typeface="Arial" panose="020B0604020202020204" pitchFamily="34" charset="0"/>
                <a:cs typeface="Times New Roman" panose="02020603050405020304" pitchFamily="18" charset="0"/>
              </a:rPr>
              <a:t>They include;</a:t>
            </a:r>
            <a:endParaRPr lang="en-US" altLang="en-US" dirty="0">
              <a:latin typeface="Arial" panose="020B0604020202020204" pitchFamily="34" charset="0"/>
            </a:endParaRPr>
          </a:p>
          <a:p>
            <a:pPr lvl="3">
              <a:lnSpc>
                <a:spcPct val="180000"/>
              </a:lnSpc>
              <a:buFont typeface="Symbol" panose="05050102010706020507" pitchFamily="18" charset="2"/>
              <a:buChar char=""/>
            </a:pPr>
            <a:r>
              <a:rPr lang="en-US" altLang="en-US" dirty="0">
                <a:latin typeface="Arial" panose="020B0604020202020204" pitchFamily="34" charset="0"/>
                <a:cs typeface="Times New Roman" panose="02020603050405020304" pitchFamily="18" charset="0"/>
              </a:rPr>
              <a:t>Omeprazole</a:t>
            </a:r>
            <a:endParaRPr lang="en-US" altLang="en-US" dirty="0">
              <a:latin typeface="Arial" panose="020B0604020202020204" pitchFamily="34" charset="0"/>
            </a:endParaRPr>
          </a:p>
          <a:p>
            <a:pPr lvl="3">
              <a:lnSpc>
                <a:spcPct val="180000"/>
              </a:lnSpc>
              <a:buFont typeface="Symbol" panose="05050102010706020507" pitchFamily="18" charset="2"/>
              <a:buChar char=""/>
            </a:pPr>
            <a:r>
              <a:rPr lang="en-US" altLang="en-US" dirty="0">
                <a:latin typeface="Arial" panose="020B0604020202020204" pitchFamily="34" charset="0"/>
                <a:cs typeface="Times New Roman" panose="02020603050405020304" pitchFamily="18" charset="0"/>
              </a:rPr>
              <a:t>Lansoprazole</a:t>
            </a:r>
            <a:endParaRPr lang="en-US" altLang="en-US" dirty="0">
              <a:latin typeface="Arial" panose="020B0604020202020204" pitchFamily="34" charset="0"/>
            </a:endParaRPr>
          </a:p>
          <a:p>
            <a:pPr lvl="3">
              <a:lnSpc>
                <a:spcPct val="180000"/>
              </a:lnSpc>
              <a:buFont typeface="Symbol" panose="05050102010706020507" pitchFamily="18" charset="2"/>
              <a:buChar char=""/>
            </a:pPr>
            <a:r>
              <a:rPr lang="en-US" altLang="en-US" dirty="0">
                <a:latin typeface="Arial" panose="020B0604020202020204" pitchFamily="34" charset="0"/>
                <a:cs typeface="Times New Roman" panose="02020603050405020304" pitchFamily="18" charset="0"/>
              </a:rPr>
              <a:t>Pantoprazole</a:t>
            </a:r>
            <a:endParaRPr lang="en-US" altLang="en-US" dirty="0">
              <a:latin typeface="Arial" panose="020B0604020202020204" pitchFamily="34" charset="0"/>
            </a:endParaRPr>
          </a:p>
          <a:p>
            <a:pPr lvl="3">
              <a:lnSpc>
                <a:spcPct val="180000"/>
              </a:lnSpc>
              <a:buFont typeface="Symbol" panose="05050102010706020507" pitchFamily="18" charset="2"/>
              <a:buChar char=""/>
            </a:pPr>
            <a:r>
              <a:rPr lang="en-US" altLang="en-US" dirty="0">
                <a:latin typeface="Arial" panose="020B0604020202020204" pitchFamily="34" charset="0"/>
                <a:cs typeface="Times New Roman" panose="02020603050405020304" pitchFamily="18" charset="0"/>
              </a:rPr>
              <a:t>Rabeprazole</a:t>
            </a:r>
            <a:endParaRPr lang="en-US" altLang="en-US" dirty="0">
              <a:latin typeface="Arial" panose="020B0604020202020204" pitchFamily="34" charset="0"/>
            </a:endParaRPr>
          </a:p>
          <a:p>
            <a:pPr lvl="3">
              <a:lnSpc>
                <a:spcPct val="180000"/>
              </a:lnSpc>
              <a:buFont typeface="Symbol" panose="05050102010706020507" pitchFamily="18" charset="2"/>
              <a:buChar char=""/>
            </a:pPr>
            <a:r>
              <a:rPr lang="en-US" altLang="en-US" dirty="0">
                <a:latin typeface="Arial" panose="020B0604020202020204" pitchFamily="34" charset="0"/>
                <a:cs typeface="Times New Roman" panose="02020603050405020304" pitchFamily="18" charset="0"/>
              </a:rPr>
              <a:t>Esomeprazole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Mechanism of Action</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76" name="Content Placeholder 2"/>
          <p:cNvSpPr>
            <a:spLocks noGrp="1"/>
          </p:cNvSpPr>
          <p:nvPr>
            <p:ph idx="1"/>
          </p:nvPr>
        </p:nvSpPr>
        <p:spPr/>
        <p:txBody>
          <a:bodyPr>
            <a:normAutofit fontScale="74643" lnSpcReduction="20000"/>
          </a:bodyPr>
          <a:lstStyle/>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These drugs are irreversible inhibitors of the proton pump on the parietal cell</a:t>
            </a:r>
          </a:p>
          <a:p>
            <a:pPr>
              <a:lnSpc>
                <a:spcPct val="180000"/>
              </a:lnSpc>
              <a:buSzPct val="100000"/>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membrane.</a:t>
            </a:r>
            <a:endParaRPr lang="en-US" altLang="en-US" dirty="0">
              <a:latin typeface="Arial" panose="020B0604020202020204" pitchFamily="34" charset="0"/>
            </a:endParaRPr>
          </a:p>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proton pump is an enzyme (H</a:t>
            </a:r>
            <a:r>
              <a:rPr lang="en-US" altLang="en-US" baseline="30000" dirty="0">
                <a:latin typeface="Arial" panose="020B0604020202020204" pitchFamily="34" charset="0"/>
                <a:cs typeface="Times New Roman" panose="02020603050405020304" pitchFamily="18" charset="0"/>
              </a:rPr>
              <a:t>+</a:t>
            </a:r>
            <a:r>
              <a:rPr lang="en-US" altLang="en-US" dirty="0">
                <a:latin typeface="Arial" panose="020B0604020202020204" pitchFamily="34" charset="0"/>
                <a:cs typeface="Times New Roman" panose="02020603050405020304" pitchFamily="18" charset="0"/>
              </a:rPr>
              <a:t> /  K</a:t>
            </a:r>
            <a:r>
              <a:rPr lang="en-US" altLang="en-US" baseline="30000" dirty="0">
                <a:latin typeface="Arial" panose="020B0604020202020204" pitchFamily="34" charset="0"/>
                <a:cs typeface="Times New Roman" panose="02020603050405020304" pitchFamily="18" charset="0"/>
              </a:rPr>
              <a:t>+</a:t>
            </a:r>
            <a:r>
              <a:rPr lang="en-US" altLang="en-US" dirty="0">
                <a:latin typeface="Arial" panose="020B0604020202020204" pitchFamily="34" charset="0"/>
                <a:cs typeface="Times New Roman" panose="02020603050405020304" pitchFamily="18" charset="0"/>
              </a:rPr>
              <a:t> - ATPase) that actively secretes H</a:t>
            </a:r>
            <a:r>
              <a:rPr lang="en-US" altLang="en-US" baseline="30000" dirty="0">
                <a:latin typeface="Arial" panose="020B0604020202020204" pitchFamily="34" charset="0"/>
                <a:cs typeface="Times New Roman" panose="02020603050405020304" pitchFamily="18" charset="0"/>
              </a:rPr>
              <a:t>+</a:t>
            </a:r>
            <a:r>
              <a:rPr lang="en-US" altLang="en-US" dirty="0">
                <a:latin typeface="Arial" panose="020B0604020202020204" pitchFamily="34" charset="0"/>
                <a:cs typeface="Times New Roman" panose="02020603050405020304" pitchFamily="18" charset="0"/>
              </a:rPr>
              <a:t> into the gastric lumen. It is therefore responsible for the final step in the process of acid secretion. </a:t>
            </a:r>
            <a:endParaRPr lang="en-US" altLang="en-US" dirty="0">
              <a:latin typeface="Arial" panose="020B0604020202020204" pitchFamily="34" charset="0"/>
            </a:endParaRPr>
          </a:p>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Blocking this enzyme causes a marked but temporary suppression of gastric acid secretion to any stimulus, including food.</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Pharmacokinetics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78" name="Content Placeholder 2"/>
          <p:cNvSpPr>
            <a:spLocks noGrp="1"/>
          </p:cNvSpPr>
          <p:nvPr>
            <p:ph idx="1"/>
          </p:nvPr>
        </p:nvSpPr>
        <p:spPr/>
        <p:txBody>
          <a:bodyPr>
            <a:normAutofit fontScale="78214" lnSpcReduction="10000"/>
          </a:bodyPr>
          <a:lstStyle/>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These drugs are administered as delayed release preparations.</a:t>
            </a:r>
            <a:endParaRPr lang="en-US" altLang="en-US" dirty="0">
              <a:latin typeface="Arial" panose="020B0604020202020204" pitchFamily="34" charset="0"/>
            </a:endParaRPr>
          </a:p>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bioavailability of omeprazole after the first dose is limited, but increases with the repeated once-daily dosing to reach a plateau by around the fifth day. </a:t>
            </a:r>
            <a:endParaRPr lang="en-US" altLang="en-US" dirty="0">
              <a:latin typeface="Arial" panose="020B0604020202020204" pitchFamily="34" charset="0"/>
            </a:endParaRPr>
          </a:p>
          <a:p>
            <a:pPr>
              <a:lnSpc>
                <a:spcPct val="180000"/>
              </a:lnSpc>
              <a:buSzPct val="100000"/>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These drugs have short elimination half-lives of 1-2 hours but a prolonged pharmacological effect and are converted in the liver to inactive metabolites.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Clinical use and dosage</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80" name="Content Placeholder 2"/>
          <p:cNvSpPr>
            <a:spLocks noGrp="1"/>
          </p:cNvSpPr>
          <p:nvPr>
            <p:ph idx="1"/>
          </p:nvPr>
        </p:nvSpPr>
        <p:spPr>
          <a:xfrm>
            <a:off x="838200" y="1408176"/>
            <a:ext cx="10515600" cy="4768787"/>
          </a:xfrm>
        </p:spPr>
        <p:txBody>
          <a:bodyPr>
            <a:normAutofit fontScale="87500" lnSpcReduction="20000"/>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Indications include;</a:t>
            </a:r>
            <a:endParaRPr lang="en-US" altLang="en-US" dirty="0">
              <a:latin typeface="Arial" panose="020B0604020202020204" pitchFamily="34" charset="0"/>
            </a:endParaRP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Treatment of duodenal &amp; gastric ulcers </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Treatment and prophylaxis of NSAID-induced ulcers, Stress related ulcers, Non ulcer dyspepsia, </a:t>
            </a:r>
            <a:r>
              <a:rPr lang="en-US" altLang="en-US" dirty="0" err="1">
                <a:latin typeface="Arial" panose="020B0604020202020204" pitchFamily="34" charset="0"/>
                <a:cs typeface="Times New Roman" panose="02020603050405020304" pitchFamily="18" charset="0"/>
              </a:rPr>
              <a:t>Gastrinoma</a:t>
            </a:r>
            <a:endParaRPr lang="en-US" altLang="en-US" dirty="0">
              <a:latin typeface="Arial" panose="020B0604020202020204" pitchFamily="34" charset="0"/>
              <a:cs typeface="Times New Roman" panose="02020603050405020304" pitchFamily="18" charset="0"/>
            </a:endParaRP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Combination with antibiotics in the eradication of H. </a:t>
            </a:r>
            <a:r>
              <a:rPr lang="en-US" altLang="en-US" i="1" dirty="0">
                <a:latin typeface="Arial" panose="020B0604020202020204" pitchFamily="34" charset="0"/>
                <a:cs typeface="Times New Roman" panose="02020603050405020304" pitchFamily="18" charset="0"/>
              </a:rPr>
              <a:t>pylori. Given for 10-14 days</a:t>
            </a:r>
            <a:endParaRPr lang="en-US" altLang="en-US" dirty="0">
              <a:latin typeface="Arial" panose="020B0604020202020204" pitchFamily="34" charset="0"/>
              <a:cs typeface="Times New Roman" panose="02020603050405020304" pitchFamily="18" charset="0"/>
            </a:endParaRP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Treatment of Zollinger-Ellison syndrome.</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Intravenous-treatment of bleeding peptic ulcers in combination with</a:t>
            </a:r>
          </a:p>
          <a:p>
            <a:pPr lvl="1">
              <a:lnSpc>
                <a:spcPct val="180000"/>
              </a:lnSpc>
              <a:buFont typeface="Courier New" panose="02070309020205020404" pitchFamily="49" charset="0"/>
              <a:buNone/>
            </a:pPr>
            <a:r>
              <a:rPr lang="en-US" altLang="en-US" dirty="0">
                <a:latin typeface="Arial" panose="020B0604020202020204" pitchFamily="34" charset="0"/>
                <a:cs typeface="Times New Roman" panose="02020603050405020304" pitchFamily="18" charset="0"/>
              </a:rPr>
              <a:t>endoscopic treatment.</a:t>
            </a:r>
            <a:endParaRPr lang="en-US" altLang="en-US" dirty="0">
              <a:latin typeface="Arial" panose="020B0604020202020204" pitchFamily="34"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Dose;</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82" name="Content Placeholder 2"/>
          <p:cNvSpPr>
            <a:spLocks noGrp="1"/>
          </p:cNvSpPr>
          <p:nvPr>
            <p:ph idx="1"/>
          </p:nvPr>
        </p:nvSpPr>
        <p:spPr/>
        <p:txBody>
          <a:bodyPr>
            <a:normAutofit fontScale="79167" lnSpcReduction="10000"/>
          </a:bodyPr>
          <a:lstStyle/>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Omeprazole; 20mg daily, 20mg BD for maintenance therapy</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Lansoprazole; 30mg daily, 15mg BD for maintenance therapy</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Rabeprazole; 20mg daily,  20mg BD for maintenance therapy</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Pantoprazole; 40mg daily, 40 mg for maintenance therapy</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Esomeprazole; 20mg or 40mg daily., 20 mg BD for maintenance therapy</a:t>
            </a:r>
            <a:endParaRPr lang="en-US" altLang="en-US" dirty="0">
              <a:latin typeface="Arial" panose="020B0604020202020204" pitchFamily="34" charset="0"/>
            </a:endParaRP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90% of duodenal ulcers will heal within 4-weeks</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In gastric ulcers, treatment recommendation is 8-weeks to achieve 90% healing.</a:t>
            </a:r>
            <a:endParaRPr lang="en-US" altLang="en-US" dirty="0">
              <a:latin typeface="Arial" panose="020B0604020202020204" pitchFamily="34"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Adverse effects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84" name="Content Placeholder 2"/>
          <p:cNvSpPr>
            <a:spLocks noGrp="1"/>
          </p:cNvSpPr>
          <p:nvPr>
            <p:ph idx="1"/>
          </p:nvPr>
        </p:nvSpPr>
        <p:spPr/>
        <p:txBody>
          <a:bodyPr>
            <a:normAutofit fontScale="88333"/>
          </a:bodyPr>
          <a:lstStyle/>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These are mild and infrequent (1-5%) and include;</a:t>
            </a:r>
            <a:endParaRPr lang="en-US" altLang="en-US" dirty="0">
              <a:latin typeface="Arial" panose="020B0604020202020204" pitchFamily="34" charset="0"/>
            </a:endParaRP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a:t>
            </a:r>
            <a:r>
              <a:rPr lang="en-US" altLang="en-US" dirty="0" err="1">
                <a:latin typeface="Arial" panose="020B0604020202020204" pitchFamily="34" charset="0"/>
                <a:cs typeface="Times New Roman" panose="02020603050405020304" pitchFamily="18" charset="0"/>
              </a:rPr>
              <a:t>Diarrhoea</a:t>
            </a:r>
            <a:endParaRPr lang="en-US" altLang="en-US" dirty="0">
              <a:latin typeface="Arial" panose="020B0604020202020204" pitchFamily="34" charset="0"/>
              <a:cs typeface="Times New Roman" panose="02020603050405020304" pitchFamily="18" charset="0"/>
            </a:endParaRP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Skin rash </a:t>
            </a: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Headache  </a:t>
            </a: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Blood dyscrasias</a:t>
            </a:r>
          </a:p>
          <a:p>
            <a:pPr lvl="1">
              <a:lnSpc>
                <a:spcPct val="14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 </a:t>
            </a:r>
            <a:r>
              <a:rPr lang="en-US" altLang="en-US" dirty="0" err="1">
                <a:latin typeface="Arial" panose="020B0604020202020204" pitchFamily="34" charset="0"/>
                <a:cs typeface="Times New Roman" panose="02020603050405020304" pitchFamily="18" charset="0"/>
              </a:rPr>
              <a:t>Gynaecomastia</a:t>
            </a:r>
            <a:endParaRPr lang="en-US" altLang="en-US" dirty="0">
              <a:latin typeface="Arial" panose="020B0604020202020204" pitchFamily="34" charset="0"/>
            </a:endParaRPr>
          </a:p>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  No serious life threatening adverse effects have been encountered</a:t>
            </a:r>
            <a:endParaRPr lang="en-US" altLang="en-US" dirty="0">
              <a:latin typeface="Arial" panose="020B0604020202020204" pitchFamily="34" charset="0"/>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Drug interaction</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86" name="Content Placeholder 2"/>
          <p:cNvSpPr>
            <a:spLocks noGrp="1"/>
          </p:cNvSpPr>
          <p:nvPr>
            <p:ph idx="1"/>
          </p:nvPr>
        </p:nvSpPr>
        <p:spPr/>
        <p:txBody>
          <a:bodyPr>
            <a:normAutofit fontScale="96429"/>
          </a:bodyPr>
          <a:lstStyle/>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Omeprazole reduces the clearance and prolongs the elimination of </a:t>
            </a:r>
          </a:p>
          <a:p>
            <a:pPr>
              <a:lnSpc>
                <a:spcPct val="140000"/>
              </a:lnSpc>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diazepam, phenytoin and warfarin through inhibition of their hepatic</a:t>
            </a:r>
          </a:p>
          <a:p>
            <a:pPr>
              <a:lnSpc>
                <a:spcPct val="140000"/>
              </a:lnSpc>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metabolism.</a:t>
            </a:r>
          </a:p>
          <a:p>
            <a:pPr>
              <a:lnSpc>
                <a:spcPct val="14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No clinically important drug interactions have been reported with the other proton-pump inhibitors.</a:t>
            </a:r>
            <a:endParaRPr lang="en-US" altLang="en-US" dirty="0">
              <a:latin typeface="Arial" panose="020B0604020202020204" pitchFamily="34"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Title 1"/>
          <p:cNvSpPr>
            <a:spLocks noGrp="1"/>
          </p:cNvSpPr>
          <p:nvPr>
            <p:ph type="title"/>
          </p:nvPr>
        </p:nvSpPr>
        <p:spPr/>
        <p:txBody>
          <a:bodyPr/>
          <a:lstStyle/>
          <a:p>
            <a:r>
              <a:rPr lang="en-US" b="1" u="sng" dirty="0">
                <a:solidFill>
                  <a:srgbClr val="FF0000"/>
                </a:solidFill>
              </a:rPr>
              <a:t>MUCOSAL PROTECTIVE AGENTS</a:t>
            </a:r>
          </a:p>
        </p:txBody>
      </p:sp>
      <p:sp>
        <p:nvSpPr>
          <p:cNvPr id="1048688" name="Content Placeholder 2"/>
          <p:cNvSpPr>
            <a:spLocks noGrp="1"/>
          </p:cNvSpPr>
          <p:nvPr>
            <p:ph idx="1"/>
          </p:nvPr>
        </p:nvSpPr>
        <p:spPr/>
        <p:txBody>
          <a:bodyPr/>
          <a:lstStyle/>
          <a:p>
            <a:pPr>
              <a:buNone/>
            </a:pPr>
            <a:r>
              <a:rPr lang="en-US" dirty="0"/>
              <a:t>Defensive mechanisms of the stomach lining include;</a:t>
            </a:r>
          </a:p>
          <a:p>
            <a:pPr marL="514350" indent="-514350">
              <a:buAutoNum type="arabicPeriod"/>
            </a:pPr>
            <a:r>
              <a:rPr lang="en-US" dirty="0"/>
              <a:t>Mucous and epithelial tight junctions</a:t>
            </a:r>
          </a:p>
          <a:p>
            <a:pPr marL="514350" indent="-514350">
              <a:buAutoNum type="arabicPeriod"/>
            </a:pPr>
            <a:r>
              <a:rPr lang="en-US" dirty="0"/>
              <a:t>Epithelial bicarbonate</a:t>
            </a:r>
          </a:p>
          <a:p>
            <a:pPr marL="514350" indent="-514350">
              <a:buAutoNum type="arabicPeriod"/>
            </a:pPr>
            <a:r>
              <a:rPr lang="en-US" dirty="0"/>
              <a:t>Blood flow</a:t>
            </a:r>
          </a:p>
          <a:p>
            <a:pPr marL="514350" indent="-514350">
              <a:buAutoNum type="arabicPeriod"/>
            </a:pPr>
            <a:r>
              <a:rPr lang="en-US" dirty="0"/>
              <a:t>Injured epithelium are repaired by restitution</a:t>
            </a:r>
          </a:p>
          <a:p>
            <a:r>
              <a:rPr lang="en-US" dirty="0"/>
              <a:t>Mucosal protective agents potentiate the defensive mechanisms.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endParaRPr lang="en-US"/>
          </a:p>
        </p:txBody>
      </p:sp>
      <p:sp>
        <p:nvSpPr>
          <p:cNvPr id="1048600" name="Content Placeholder 2"/>
          <p:cNvSpPr>
            <a:spLocks noGrp="1"/>
          </p:cNvSpPr>
          <p:nvPr>
            <p:ph idx="1"/>
          </p:nvPr>
        </p:nvSpPr>
        <p:spPr/>
        <p:txBody>
          <a:bodyPr/>
          <a:lstStyle/>
          <a:p>
            <a:r>
              <a:rPr lang="en-US" dirty="0"/>
              <a:t>Vomiting </a:t>
            </a:r>
            <a:r>
              <a:rPr lang="en-US" dirty="0" err="1"/>
              <a:t>centre</a:t>
            </a:r>
            <a:r>
              <a:rPr lang="en-US" dirty="0"/>
              <a:t> also receive inputs from:</a:t>
            </a:r>
          </a:p>
          <a:p>
            <a:pPr>
              <a:buNone/>
            </a:pPr>
            <a:r>
              <a:rPr lang="en-US" dirty="0"/>
              <a:t>	Chemoreceptor trigger zone- </a:t>
            </a:r>
            <a:r>
              <a:rPr lang="en-US" dirty="0" err="1"/>
              <a:t>cytototxic</a:t>
            </a:r>
            <a:r>
              <a:rPr lang="en-US" dirty="0"/>
              <a:t>, pregnancy, drugs .</a:t>
            </a:r>
            <a:r>
              <a:rPr lang="en-US" dirty="0" err="1"/>
              <a:t>e.g</a:t>
            </a:r>
            <a:r>
              <a:rPr lang="en-US" dirty="0"/>
              <a:t> opioids.</a:t>
            </a:r>
          </a:p>
          <a:p>
            <a:pPr>
              <a:buNone/>
            </a:pPr>
            <a:r>
              <a:rPr lang="en-US" dirty="0"/>
              <a:t>	Vestibular </a:t>
            </a:r>
            <a:r>
              <a:rPr lang="en-US" dirty="0" err="1"/>
              <a:t>centres</a:t>
            </a:r>
            <a:r>
              <a:rPr lang="en-US" dirty="0"/>
              <a:t> .</a:t>
            </a:r>
          </a:p>
          <a:p>
            <a:pPr>
              <a:buNone/>
            </a:pPr>
            <a:r>
              <a:rPr lang="en-US" dirty="0"/>
              <a:t>     By gastric irritation</a:t>
            </a:r>
          </a:p>
          <a:p>
            <a:pPr>
              <a:buNone/>
            </a:pPr>
            <a:r>
              <a:rPr lang="en-US" dirty="0"/>
              <a:t>     From the labyrinth of the ear in conditions such as vertigo.</a:t>
            </a:r>
          </a:p>
          <a:p>
            <a:pPr>
              <a:buNone/>
            </a:pPr>
            <a:r>
              <a:rPr lang="en-US" dirty="0"/>
              <a:t>Vomiting </a:t>
            </a:r>
            <a:r>
              <a:rPr lang="en-US" dirty="0" err="1"/>
              <a:t>centre</a:t>
            </a:r>
            <a:r>
              <a:rPr lang="en-US" dirty="0"/>
              <a:t> contains muscarinic receptors and Histamine receptors.</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Title 1"/>
          <p:cNvSpPr>
            <a:spLocks noGrp="1"/>
          </p:cNvSpPr>
          <p:nvPr>
            <p:ph type="title"/>
          </p:nvPr>
        </p:nvSpPr>
        <p:spPr/>
        <p:txBody>
          <a:bodyPr/>
          <a:lstStyle/>
          <a:p>
            <a:r>
              <a:rPr lang="en-US" b="1" u="sng" dirty="0"/>
              <a:t>Agents</a:t>
            </a:r>
          </a:p>
        </p:txBody>
      </p:sp>
      <p:sp>
        <p:nvSpPr>
          <p:cNvPr id="1048690" name="Content Placeholder 2"/>
          <p:cNvSpPr>
            <a:spLocks noGrp="1"/>
          </p:cNvSpPr>
          <p:nvPr>
            <p:ph idx="1"/>
          </p:nvPr>
        </p:nvSpPr>
        <p:spPr/>
        <p:txBody>
          <a:bodyPr/>
          <a:lstStyle/>
          <a:p>
            <a:pPr marL="514350" indent="-514350">
              <a:buAutoNum type="arabicPeriod"/>
            </a:pPr>
            <a:r>
              <a:rPr lang="en-US" dirty="0"/>
              <a:t>Sucralfate</a:t>
            </a:r>
          </a:p>
          <a:p>
            <a:pPr marL="514350" indent="-514350">
              <a:buAutoNum type="arabicPeriod"/>
            </a:pPr>
            <a:r>
              <a:rPr lang="en-US" dirty="0"/>
              <a:t>Prostaglandins analogs</a:t>
            </a:r>
          </a:p>
          <a:p>
            <a:pPr marL="514350" indent="-514350">
              <a:buAutoNum type="arabicPeriod"/>
            </a:pPr>
            <a:r>
              <a:rPr lang="en-US" dirty="0"/>
              <a:t>Colloidal bismuth compounds</a:t>
            </a:r>
          </a:p>
          <a:p>
            <a:pPr marL="514350" indent="-514350">
              <a:buAutoNum type="arabicPeriod"/>
            </a:pPr>
            <a:endParaRPr lang="en-US" dirty="0"/>
          </a:p>
          <a:p>
            <a:pPr marL="514350" indent="-514350">
              <a:buAutoNum type="arabicPeriod"/>
            </a:pPr>
            <a:endParaRPr lang="en-US" dirty="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p:txBody>
          <a:bodyPr>
            <a:normAutofit fontScale="90000"/>
          </a:bodyPr>
          <a:lstStyle/>
          <a:p>
            <a:r>
              <a:rPr lang="en-US" altLang="en-US" sz="3600" b="1" dirty="0">
                <a:solidFill>
                  <a:srgbClr val="FF6600"/>
                </a:solidFill>
                <a:latin typeface="Arial" panose="020B0604020202020204" pitchFamily="34" charset="0"/>
                <a:cs typeface="Times New Roman" panose="02020603050405020304" pitchFamily="18" charset="0"/>
              </a:rPr>
              <a:t>SYNTHETIC PROSTAGLANDINS; MISOPROSTOL</a:t>
            </a:r>
            <a:r>
              <a:rPr lang="en-US" altLang="en-US" sz="4400" dirty="0">
                <a:solidFill>
                  <a:srgbClr val="FF6600"/>
                </a:solidFill>
                <a:latin typeface="Arial" panose="020B0604020202020204" pitchFamily="34" charset="0"/>
              </a:rPr>
              <a:t/>
            </a:r>
            <a:br>
              <a:rPr lang="en-US" altLang="en-US" sz="4400" dirty="0">
                <a:solidFill>
                  <a:srgbClr val="FF6600"/>
                </a:solidFill>
                <a:latin typeface="Arial" panose="020B0604020202020204" pitchFamily="34" charset="0"/>
              </a:rPr>
            </a:br>
            <a:endParaRPr lang="en-US" dirty="0"/>
          </a:p>
        </p:txBody>
      </p:sp>
      <p:sp>
        <p:nvSpPr>
          <p:cNvPr id="1048692" name="Content Placeholder 2"/>
          <p:cNvSpPr>
            <a:spLocks noGrp="1"/>
          </p:cNvSpPr>
          <p:nvPr>
            <p:ph idx="1"/>
          </p:nvPr>
        </p:nvSpPr>
        <p:spPr/>
        <p:txBody>
          <a:bodyPr>
            <a:normAutofit fontScale="96429"/>
          </a:bodyPr>
          <a:lstStyle/>
          <a:p>
            <a:pPr>
              <a:lnSpc>
                <a:spcPct val="160000"/>
              </a:lnSpc>
            </a:pPr>
            <a:r>
              <a:rPr lang="en-US" altLang="en-US" sz="3200" b="1" u="sng" dirty="0">
                <a:latin typeface="Arial" panose="020B0604020202020204" pitchFamily="34" charset="0"/>
                <a:cs typeface="Times New Roman" panose="02020603050405020304" pitchFamily="18" charset="0"/>
              </a:rPr>
              <a:t>Mechanism of action</a:t>
            </a:r>
            <a:endParaRPr lang="en-US" altLang="en-US" sz="3200" b="1" u="sng" dirty="0">
              <a:latin typeface="Arial" panose="020B0604020202020204" pitchFamily="34" charset="0"/>
            </a:endParaRPr>
          </a:p>
          <a:p>
            <a:pPr algn="just">
              <a:lnSpc>
                <a:spcPct val="150000"/>
              </a:lnSpc>
            </a:pPr>
            <a:r>
              <a:rPr lang="sr-Cyrl-CS" dirty="0"/>
              <a:t>Misoprostol has both acid inhibitory and mucosal protective properties</a:t>
            </a:r>
            <a:endParaRPr lang="en-US" dirty="0"/>
          </a:p>
          <a:p>
            <a:pPr algn="just">
              <a:lnSpc>
                <a:spcPct val="150000"/>
              </a:lnSpc>
            </a:pPr>
            <a:r>
              <a:rPr lang="en-US" dirty="0"/>
              <a:t>It</a:t>
            </a:r>
            <a:r>
              <a:rPr lang="sr-Cyrl-CS" dirty="0"/>
              <a:t> stimulate</a:t>
            </a:r>
            <a:r>
              <a:rPr lang="en-US" dirty="0"/>
              <a:t>s</a:t>
            </a:r>
            <a:r>
              <a:rPr lang="sr-Cyrl-CS" dirty="0"/>
              <a:t> mucus and bicarbonate secretion and enhance mucosal blood flow. In addition, it binds to a prostaglandin receptor on parietal cells, reducing histamine-stimulated cAMP production and causing modest acid inhibition</a:t>
            </a:r>
            <a:endParaRPr lang="en-US" dirty="0"/>
          </a:p>
          <a:p>
            <a:pPr marL="0" indent="0">
              <a:lnSpc>
                <a:spcPct val="160000"/>
              </a:lnSpc>
              <a:buNone/>
            </a:pPr>
            <a:endParaRPr lang="en-US" altLang="en-US" dirty="0">
              <a:latin typeface="Arial" panose="020B0604020202020204" pitchFamily="34" charset="0"/>
              <a:cs typeface="Times New Roman" panose="02020603050405020304" pitchFamily="18" charset="0"/>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Title 1"/>
          <p:cNvSpPr>
            <a:spLocks noGrp="1"/>
          </p:cNvSpPr>
          <p:nvPr>
            <p:ph type="title"/>
          </p:nvPr>
        </p:nvSpPr>
        <p:spPr/>
        <p:txBody>
          <a:bodyPr/>
          <a:lstStyle/>
          <a:p>
            <a:endParaRPr lang="en-US"/>
          </a:p>
        </p:txBody>
      </p:sp>
      <p:sp>
        <p:nvSpPr>
          <p:cNvPr id="1048694" name="Content Placeholder 2"/>
          <p:cNvSpPr>
            <a:spLocks noGrp="1"/>
          </p:cNvSpPr>
          <p:nvPr>
            <p:ph idx="1"/>
          </p:nvPr>
        </p:nvSpPr>
        <p:spPr/>
        <p:txBody>
          <a:bodyPr/>
          <a:lstStyle/>
          <a:p>
            <a:pPr algn="just">
              <a:lnSpc>
                <a:spcPct val="150000"/>
              </a:lnSpc>
            </a:pPr>
            <a:r>
              <a:rPr lang="sr-Cyrl-CS" dirty="0"/>
              <a:t>Prostaglandins have a variety of other actions, including stimulation of intestinal electrolyte and fluid secretion, intestinal motility, and </a:t>
            </a:r>
            <a:r>
              <a:rPr lang="sr-Cyrl-CS" b="1" dirty="0"/>
              <a:t>uterine contractions</a:t>
            </a:r>
            <a:endParaRPr lang="en-US" b="1" dirty="0"/>
          </a:p>
          <a:p>
            <a:pPr algn="just">
              <a:lnSpc>
                <a:spcPct val="150000"/>
              </a:lnSpc>
            </a:pPr>
            <a:r>
              <a:rPr lang="en-US" dirty="0"/>
              <a:t>It is not indicated in management of PUD in pregnant mothers because of its uterotonic effects</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Pharmacokinetics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696" name="Content Placeholder 2"/>
          <p:cNvSpPr>
            <a:spLocks noGrp="1"/>
          </p:cNvSpPr>
          <p:nvPr>
            <p:ph idx="1"/>
          </p:nvPr>
        </p:nvSpPr>
        <p:spPr/>
        <p:txBody>
          <a:bodyPr>
            <a:normAutofit/>
          </a:bodyPr>
          <a:lstStyle/>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Misoprostol has a short plasma half-life.</a:t>
            </a:r>
            <a:endParaRPr lang="en-US" altLang="en-US" dirty="0">
              <a:latin typeface="Arial" panose="020B0604020202020204" pitchFamily="34" charset="0"/>
            </a:endParaRP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It may act on the stomach both locally and systemically.</a:t>
            </a:r>
            <a:endParaRPr lang="en-US" altLang="en-US" sz="3200" b="1" i="1" dirty="0">
              <a:latin typeface="Arial" panose="020B0604020202020204" pitchFamily="34" charset="0"/>
              <a:cs typeface="Times New Roman" panose="02020603050405020304" pitchFamily="18" charset="0"/>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lang="en-US" altLang="en-US" b="1" u="sng" dirty="0">
                <a:latin typeface="Arial" panose="020B0604020202020204" pitchFamily="34" charset="0"/>
                <a:cs typeface="Times New Roman" panose="02020603050405020304" pitchFamily="18" charset="0"/>
              </a:rPr>
              <a:t>Clinical use and dosage</a:t>
            </a:r>
            <a:r>
              <a:rPr lang="en-US" altLang="en-US" u="sng" dirty="0">
                <a:latin typeface="Arial" panose="020B0604020202020204" pitchFamily="34" charset="0"/>
              </a:rPr>
              <a:t/>
            </a:r>
            <a:br>
              <a:rPr lang="en-US" altLang="en-US" u="sng" dirty="0">
                <a:latin typeface="Arial" panose="020B0604020202020204" pitchFamily="34" charset="0"/>
              </a:rPr>
            </a:br>
            <a:endParaRPr lang="en-US" dirty="0"/>
          </a:p>
        </p:txBody>
      </p:sp>
      <p:sp>
        <p:nvSpPr>
          <p:cNvPr id="1048698" name="Content Placeholder 2"/>
          <p:cNvSpPr>
            <a:spLocks noGrp="1"/>
          </p:cNvSpPr>
          <p:nvPr>
            <p:ph idx="1"/>
          </p:nvPr>
        </p:nvSpPr>
        <p:spPr/>
        <p:txBody>
          <a:bodyPr>
            <a:normAutofit/>
          </a:bodyPr>
          <a:lstStyle/>
          <a:p>
            <a:pPr>
              <a:lnSpc>
                <a:spcPct val="180000"/>
              </a:lnSpc>
            </a:pPr>
            <a:r>
              <a:rPr lang="en-US" altLang="en-US" sz="2400" dirty="0">
                <a:cs typeface="Times New Roman" panose="02020603050405020304" pitchFamily="18" charset="0"/>
              </a:rPr>
              <a:t>Prevention of gastric mucosal damage; </a:t>
            </a:r>
            <a:endParaRPr lang="en-US" altLang="en-US" sz="2400" dirty="0"/>
          </a:p>
          <a:p>
            <a:pPr>
              <a:lnSpc>
                <a:spcPct val="180000"/>
              </a:lnSpc>
            </a:pPr>
            <a:r>
              <a:rPr lang="en-US" altLang="en-US" sz="2400" dirty="0">
                <a:cs typeface="Times New Roman" panose="02020603050405020304" pitchFamily="18" charset="0"/>
              </a:rPr>
              <a:t>This is the main indication especially in patients on NSAIDs</a:t>
            </a:r>
            <a:r>
              <a:rPr lang="en-US" altLang="en-US" sz="2400" dirty="0"/>
              <a:t> </a:t>
            </a:r>
          </a:p>
          <a:p>
            <a:r>
              <a:rPr lang="en-GB" sz="2400" dirty="0">
                <a:cs typeface="Times New Roman" panose="02020603050405020304" pitchFamily="18" charset="0"/>
              </a:rPr>
              <a:t>Has a variety of uses in obstetrics/</a:t>
            </a:r>
            <a:r>
              <a:rPr lang="en-GB" sz="2400" dirty="0" err="1">
                <a:cs typeface="Times New Roman" panose="02020603050405020304" pitchFamily="18" charset="0"/>
              </a:rPr>
              <a:t>gynecology</a:t>
            </a:r>
            <a:r>
              <a:rPr lang="en-GB" sz="2400" dirty="0">
                <a:cs typeface="Times New Roman" panose="02020603050405020304" pitchFamily="18" charset="0"/>
              </a:rPr>
              <a:t> – induction of labour, pregnancy termination, incomplete abortion and in post partum </a:t>
            </a:r>
            <a:r>
              <a:rPr lang="en-GB" sz="2400" dirty="0" err="1">
                <a:cs typeface="Times New Roman" panose="02020603050405020304" pitchFamily="18" charset="0"/>
              </a:rPr>
              <a:t>hemorrhage</a:t>
            </a:r>
            <a:endParaRPr lang="en-GB" sz="2400" dirty="0">
              <a:cs typeface="Times New Roman" panose="02020603050405020304" pitchFamily="18" charset="0"/>
            </a:endParaRPr>
          </a:p>
          <a:p>
            <a:r>
              <a:rPr lang="en-GB" sz="2400" dirty="0">
                <a:cs typeface="Times New Roman" panose="02020603050405020304" pitchFamily="18" charset="0"/>
              </a:rPr>
              <a:t>Is therefore a highly controlled drug</a:t>
            </a:r>
            <a:endParaRPr lang="en-US" sz="2400" dirty="0">
              <a:cs typeface="Times New Roman" panose="02020603050405020304" pitchFamily="18" charset="0"/>
            </a:endParaRPr>
          </a:p>
          <a:p>
            <a:r>
              <a:rPr lang="en-US" altLang="en-US" sz="2800" dirty="0"/>
              <a:t>Dose; 200mg once daily</a:t>
            </a:r>
            <a:endParaRPr lang="en-GB" sz="2800" dirty="0">
              <a:cs typeface="Times New Roman" panose="02020603050405020304" pitchFamily="18" charset="0"/>
            </a:endParaRP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Adverse effects</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700" name="Content Placeholder 2"/>
          <p:cNvSpPr>
            <a:spLocks noGrp="1"/>
          </p:cNvSpPr>
          <p:nvPr>
            <p:ph idx="1"/>
          </p:nvPr>
        </p:nvSpPr>
        <p:spPr/>
        <p:txBody>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Include;</a:t>
            </a:r>
            <a:endParaRPr lang="en-US" altLang="en-US" dirty="0">
              <a:latin typeface="Arial" panose="020B0604020202020204" pitchFamily="34" charset="0"/>
            </a:endParaRPr>
          </a:p>
          <a:p>
            <a:pPr lvl="1">
              <a:lnSpc>
                <a:spcPct val="180000"/>
              </a:lnSpc>
              <a:buFont typeface="Courier New" panose="02070309020205020404" pitchFamily="49" charset="0"/>
              <a:buChar char="o"/>
            </a:pPr>
            <a:r>
              <a:rPr lang="en-US" altLang="en-US" dirty="0" err="1">
                <a:latin typeface="Arial" panose="020B0604020202020204" pitchFamily="34" charset="0"/>
                <a:cs typeface="Times New Roman" panose="02020603050405020304" pitchFamily="18" charset="0"/>
              </a:rPr>
              <a:t>Diarrhoea</a:t>
            </a:r>
            <a:r>
              <a:rPr lang="en-US" altLang="en-US" dirty="0">
                <a:latin typeface="Arial" panose="020B0604020202020204" pitchFamily="34" charset="0"/>
                <a:cs typeface="Times New Roman" panose="02020603050405020304" pitchFamily="18" charset="0"/>
              </a:rPr>
              <a:t> in up to 40% of patients; this is usually self limiting. </a:t>
            </a:r>
          </a:p>
          <a:p>
            <a:pPr lvl="1">
              <a:lnSpc>
                <a:spcPct val="180000"/>
              </a:lnSpc>
              <a:buFont typeface="Courier New" panose="02070309020205020404" pitchFamily="49" charset="0"/>
              <a:buChar char="o"/>
            </a:pPr>
            <a:r>
              <a:rPr lang="en-US" altLang="en-US" dirty="0">
                <a:latin typeface="Arial" panose="020B0604020202020204" pitchFamily="34" charset="0"/>
                <a:cs typeface="Times New Roman" panose="02020603050405020304" pitchFamily="18" charset="0"/>
              </a:rPr>
              <a:t>Abortifacient potential; misoprostol and other prostaglandins should be</a:t>
            </a:r>
          </a:p>
          <a:p>
            <a:pPr lvl="1">
              <a:lnSpc>
                <a:spcPct val="180000"/>
              </a:lnSpc>
              <a:buFont typeface="Courier New" panose="02070309020205020404" pitchFamily="49" charset="0"/>
              <a:buNone/>
            </a:pPr>
            <a:r>
              <a:rPr lang="en-US" altLang="en-US" dirty="0">
                <a:latin typeface="Arial" panose="020B0604020202020204" pitchFamily="34" charset="0"/>
                <a:cs typeface="Times New Roman" panose="02020603050405020304" pitchFamily="18" charset="0"/>
              </a:rPr>
              <a:t>avoided in expectant mothers.</a:t>
            </a:r>
            <a:endParaRPr lang="en-US" altLang="en-US" sz="2000" b="1" i="1" dirty="0">
              <a:latin typeface="Arial" panose="020B0604020202020204" pitchFamily="34" charset="0"/>
              <a:cs typeface="Times New Roman" panose="02020603050405020304" pitchFamily="18" charset="0"/>
            </a:endParaRP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Title 1"/>
          <p:cNvSpPr>
            <a:spLocks noGrp="1"/>
          </p:cNvSpPr>
          <p:nvPr>
            <p:ph type="title"/>
          </p:nvPr>
        </p:nvSpPr>
        <p:spPr>
          <a:xfrm>
            <a:off x="838200" y="273685"/>
            <a:ext cx="11045952" cy="1325563"/>
          </a:xfrm>
        </p:spPr>
        <p:txBody>
          <a:bodyPr>
            <a:normAutofit fontScale="90000"/>
          </a:bodyPr>
          <a:lstStyle/>
          <a:p>
            <a:r>
              <a:rPr lang="en-US" b="1" dirty="0"/>
              <a:t/>
            </a:r>
            <a:br>
              <a:rPr lang="en-US" b="1" dirty="0"/>
            </a:br>
            <a:r>
              <a:rPr lang="en-US" b="1" u="sng" dirty="0">
                <a:solidFill>
                  <a:srgbClr val="FF0000"/>
                </a:solidFill>
              </a:rPr>
              <a:t>COLLOIDAL BISMUTH COMPOUNDS</a:t>
            </a:r>
            <a:r>
              <a:rPr lang="en-US" b="1" dirty="0"/>
              <a:t/>
            </a:r>
            <a:br>
              <a:rPr lang="en-US" b="1" dirty="0"/>
            </a:br>
            <a:r>
              <a:rPr lang="en-US" altLang="en-US" b="1" dirty="0">
                <a:latin typeface="Arial" panose="020B0604020202020204" pitchFamily="34" charset="0"/>
              </a:rPr>
              <a:t/>
            </a:r>
            <a:br>
              <a:rPr lang="en-US" altLang="en-US" b="1" dirty="0">
                <a:latin typeface="Arial" panose="020B0604020202020204" pitchFamily="34" charset="0"/>
              </a:rPr>
            </a:br>
            <a:endParaRPr lang="en-US" b="1" dirty="0"/>
          </a:p>
        </p:txBody>
      </p:sp>
      <p:sp>
        <p:nvSpPr>
          <p:cNvPr id="1048702" name="Content Placeholder 2"/>
          <p:cNvSpPr>
            <a:spLocks noGrp="1"/>
          </p:cNvSpPr>
          <p:nvPr>
            <p:ph idx="1"/>
          </p:nvPr>
        </p:nvSpPr>
        <p:spPr>
          <a:xfrm>
            <a:off x="838200" y="1152144"/>
            <a:ext cx="10515600" cy="5024819"/>
          </a:xfrm>
        </p:spPr>
        <p:txBody>
          <a:bodyPr>
            <a:normAutofit fontScale="89286" lnSpcReduction="10000"/>
          </a:bodyPr>
          <a:lstStyle/>
          <a:p>
            <a:pPr>
              <a:lnSpc>
                <a:spcPct val="180000"/>
              </a:lnSpc>
            </a:pPr>
            <a:r>
              <a:rPr lang="en-US" sz="3000" dirty="0"/>
              <a:t>Examples; B</a:t>
            </a:r>
            <a:r>
              <a:rPr lang="sr-Cyrl-CS" sz="3000" dirty="0"/>
              <a:t>ismuth subsalicylate, bismuth subcitrate and bismuth dinitrate</a:t>
            </a:r>
            <a:endParaRPr lang="en-US" sz="3000" dirty="0"/>
          </a:p>
          <a:p>
            <a:pPr marL="0" indent="0">
              <a:lnSpc>
                <a:spcPct val="180000"/>
              </a:lnSpc>
              <a:buNone/>
            </a:pPr>
            <a:r>
              <a:rPr lang="en-US" altLang="en-US" sz="3200" b="1" u="sng" dirty="0">
                <a:latin typeface="Arial" panose="020B0604020202020204" pitchFamily="34" charset="0"/>
                <a:cs typeface="Times New Roman" panose="02020603050405020304" pitchFamily="18" charset="0"/>
              </a:rPr>
              <a:t>Mechanism of Action </a:t>
            </a:r>
            <a:endParaRPr lang="en-US" altLang="en-US" sz="3200" u="sng" dirty="0">
              <a:latin typeface="Arial" panose="020B0604020202020204" pitchFamily="34" charset="0"/>
            </a:endParaRPr>
          </a:p>
          <a:p>
            <a:r>
              <a:rPr lang="en-US" dirty="0"/>
              <a:t>B</a:t>
            </a:r>
            <a:r>
              <a:rPr lang="sr-Cyrl-CS" dirty="0"/>
              <a:t>ismuth coats ulcers and erosions, creating a protective layer against acid and pepsin</a:t>
            </a:r>
            <a:endParaRPr lang="en-US" dirty="0"/>
          </a:p>
          <a:p>
            <a:r>
              <a:rPr lang="sr-Cyrl-CS" dirty="0"/>
              <a:t>It also stimulate</a:t>
            </a:r>
            <a:r>
              <a:rPr lang="en-US" dirty="0"/>
              <a:t>s</a:t>
            </a:r>
            <a:r>
              <a:rPr lang="sr-Cyrl-CS" dirty="0"/>
              <a:t> prostaglandin, mucus, and bicarbonate secretion</a:t>
            </a:r>
            <a:endParaRPr lang="en-US" dirty="0"/>
          </a:p>
          <a:p>
            <a:r>
              <a:rPr lang="sr-Cyrl-CS" dirty="0"/>
              <a:t>Bismuth subsalicylate reduces stool frequency and liquidity in acute infectious diarrhea, due to salicylate inhibition of intestinal prostaglandin and chloride secretion</a:t>
            </a:r>
            <a:endParaRPr lang="en-US" dirty="0"/>
          </a:p>
          <a:p>
            <a:r>
              <a:rPr lang="sr-Cyrl-CS" dirty="0"/>
              <a:t>Bismuth compounds have direct antimicrobial activity against </a:t>
            </a:r>
            <a:r>
              <a:rPr lang="sr-Cyrl-CS" i="1" dirty="0"/>
              <a:t>H pylori</a:t>
            </a:r>
            <a:r>
              <a:rPr lang="sr-Cyrl-CS" dirty="0"/>
              <a:t> </a:t>
            </a:r>
            <a:endParaRPr lang="en-US" dirty="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Pharmacokinetics </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704" name="Content Placeholder 2"/>
          <p:cNvSpPr>
            <a:spLocks noGrp="1"/>
          </p:cNvSpPr>
          <p:nvPr>
            <p:ph idx="1"/>
          </p:nvPr>
        </p:nvSpPr>
        <p:spPr/>
        <p:txBody>
          <a:bodyPr>
            <a:normAutofit/>
          </a:bodyPr>
          <a:lstStyle/>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 small quantity of bismuth is absorbed following oral administration.</a:t>
            </a: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Urine excretion of bismuth continues for over 2-weeks after stopping the </a:t>
            </a:r>
            <a:r>
              <a:rPr lang="en-US" altLang="en-US" dirty="0" err="1">
                <a:latin typeface="Arial" panose="020B0604020202020204" pitchFamily="34" charset="0"/>
                <a:cs typeface="Times New Roman" panose="02020603050405020304" pitchFamily="18" charset="0"/>
              </a:rPr>
              <a:t>courseof</a:t>
            </a:r>
            <a:r>
              <a:rPr lang="en-US" altLang="en-US" dirty="0">
                <a:latin typeface="Arial" panose="020B0604020202020204" pitchFamily="34" charset="0"/>
                <a:cs typeface="Times New Roman" panose="02020603050405020304" pitchFamily="18" charset="0"/>
              </a:rPr>
              <a:t> treatment.</a:t>
            </a:r>
            <a:endParaRPr lang="en-US" altLang="en-US" dirty="0">
              <a:latin typeface="Arial" panose="020B0604020202020204" pitchFamily="34"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Clinical use</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706" name="Content Placeholder 2"/>
          <p:cNvSpPr>
            <a:spLocks noGrp="1"/>
          </p:cNvSpPr>
          <p:nvPr>
            <p:ph idx="1"/>
          </p:nvPr>
        </p:nvSpPr>
        <p:spPr>
          <a:xfrm>
            <a:off x="838200" y="1389888"/>
            <a:ext cx="10515600" cy="4787075"/>
          </a:xfrm>
        </p:spPr>
        <p:txBody>
          <a:bodyPr>
            <a:normAutofit fontScale="78214" lnSpcReduction="10000"/>
          </a:bodyPr>
          <a:lstStyle/>
          <a:p>
            <a:pPr>
              <a:lnSpc>
                <a:spcPct val="180000"/>
              </a:lnSpc>
              <a:buFont typeface="Wingdings" panose="05000000000000000000" pitchFamily="2" charset="2"/>
              <a:buChar char="§"/>
            </a:pPr>
            <a:r>
              <a:rPr lang="en-US" altLang="en-US" sz="3100" dirty="0">
                <a:cs typeface="Times New Roman" panose="02020603050405020304" pitchFamily="18" charset="0"/>
              </a:rPr>
              <a:t>As part of a drug combination against H. </a:t>
            </a:r>
            <a:r>
              <a:rPr lang="en-US" altLang="en-US" sz="3100" i="1" dirty="0">
                <a:cs typeface="Times New Roman" panose="02020603050405020304" pitchFamily="18" charset="0"/>
              </a:rPr>
              <a:t>pylori</a:t>
            </a:r>
            <a:r>
              <a:rPr lang="en-US" altLang="en-US" sz="3100" dirty="0">
                <a:cs typeface="Times New Roman" panose="02020603050405020304" pitchFamily="18" charset="0"/>
              </a:rPr>
              <a:t>. </a:t>
            </a:r>
          </a:p>
          <a:p>
            <a:pPr>
              <a:lnSpc>
                <a:spcPct val="180000"/>
              </a:lnSpc>
              <a:buFont typeface="Wingdings" panose="05000000000000000000" pitchFamily="2" charset="2"/>
              <a:buChar char="§"/>
            </a:pPr>
            <a:r>
              <a:rPr lang="sr-Cyrl-CS" sz="3100" dirty="0"/>
              <a:t>For patients with resistant infections, "quadruple therapy" consisting of a proton pump inhibitor twice daily in addition to the three-drug bismuth-based regimen four times daily for 14 days is highly effective</a:t>
            </a:r>
            <a:endParaRPr lang="en-US" sz="3100" dirty="0"/>
          </a:p>
          <a:p>
            <a:r>
              <a:rPr lang="en-US" sz="3100" dirty="0"/>
              <a:t>D</a:t>
            </a:r>
            <a:r>
              <a:rPr lang="sr-Cyrl-CS" sz="3100" dirty="0"/>
              <a:t>yspepsia </a:t>
            </a:r>
            <a:endParaRPr lang="en-US" sz="3100" dirty="0"/>
          </a:p>
          <a:p>
            <a:r>
              <a:rPr lang="en-US" sz="3100" dirty="0"/>
              <a:t>A</a:t>
            </a:r>
            <a:r>
              <a:rPr lang="sr-Cyrl-CS" sz="3100" dirty="0"/>
              <a:t>cute diarrhea</a:t>
            </a:r>
            <a:endParaRPr lang="en-US" altLang="en-US" sz="3100" dirty="0">
              <a:cs typeface="Times New Roman" panose="02020603050405020304" pitchFamily="18" charset="0"/>
            </a:endParaRPr>
          </a:p>
          <a:p>
            <a:pPr>
              <a:lnSpc>
                <a:spcPct val="180000"/>
              </a:lnSpc>
              <a:buFont typeface="Wingdings" panose="05000000000000000000" pitchFamily="2" charset="2"/>
              <a:buChar char="§"/>
            </a:pPr>
            <a:r>
              <a:rPr lang="en-US" altLang="en-US" sz="3100" dirty="0">
                <a:cs typeface="Times New Roman" panose="02020603050405020304" pitchFamily="18" charset="0"/>
              </a:rPr>
              <a:t>Frequent doses however are necessary and compliance may be a problem.</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Adverse effects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708" name="Content Placeholder 2"/>
          <p:cNvSpPr>
            <a:spLocks noGrp="1"/>
          </p:cNvSpPr>
          <p:nvPr>
            <p:ph idx="1"/>
          </p:nvPr>
        </p:nvSpPr>
        <p:spPr/>
        <p:txBody>
          <a:bodyPr>
            <a:normAutofit fontScale="96429"/>
          </a:bodyPr>
          <a:lstStyle/>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liquid preparation has an unpleasant smell and taste and it </a:t>
            </a:r>
            <a:r>
              <a:rPr lang="en-US" altLang="en-US" dirty="0" err="1">
                <a:latin typeface="Arial" panose="020B0604020202020204" pitchFamily="34" charset="0"/>
                <a:cs typeface="Times New Roman" panose="02020603050405020304" pitchFamily="18" charset="0"/>
              </a:rPr>
              <a:t>discolours</a:t>
            </a:r>
            <a:r>
              <a:rPr lang="en-US" altLang="en-US" dirty="0">
                <a:latin typeface="Arial" panose="020B0604020202020204" pitchFamily="34" charset="0"/>
                <a:cs typeface="Times New Roman" panose="02020603050405020304" pitchFamily="18" charset="0"/>
              </a:rPr>
              <a:t> the tongue. </a:t>
            </a: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liquid or tablet preparation may </a:t>
            </a:r>
            <a:r>
              <a:rPr lang="en-US" altLang="en-US" dirty="0" err="1">
                <a:latin typeface="Arial" panose="020B0604020202020204" pitchFamily="34" charset="0"/>
                <a:cs typeface="Times New Roman" panose="02020603050405020304" pitchFamily="18" charset="0"/>
              </a:rPr>
              <a:t>colour</a:t>
            </a:r>
            <a:r>
              <a:rPr lang="en-US" altLang="en-US" dirty="0">
                <a:latin typeface="Arial" panose="020B0604020202020204" pitchFamily="34" charset="0"/>
                <a:cs typeface="Times New Roman" panose="02020603050405020304" pitchFamily="18" charset="0"/>
              </a:rPr>
              <a:t> the </a:t>
            </a:r>
            <a:r>
              <a:rPr lang="en-US" altLang="en-US" dirty="0" err="1">
                <a:latin typeface="Arial" panose="020B0604020202020204" pitchFamily="34" charset="0"/>
                <a:cs typeface="Times New Roman" panose="02020603050405020304" pitchFamily="18" charset="0"/>
              </a:rPr>
              <a:t>faeces</a:t>
            </a:r>
            <a:r>
              <a:rPr lang="en-US" altLang="en-US" dirty="0">
                <a:latin typeface="Arial" panose="020B0604020202020204" pitchFamily="34" charset="0"/>
                <a:cs typeface="Times New Roman" panose="02020603050405020304" pitchFamily="18" charset="0"/>
              </a:rPr>
              <a:t> black.</a:t>
            </a:r>
          </a:p>
          <a:p>
            <a:pPr>
              <a:lnSpc>
                <a:spcPct val="16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long term consequence of bismuth absorption is unknown, therefore this drug is not recommended for continuous or repeated administration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b="1" dirty="0"/>
              <a:t>EMETICS</a:t>
            </a:r>
          </a:p>
        </p:txBody>
      </p:sp>
      <p:sp>
        <p:nvSpPr>
          <p:cNvPr id="1048602" name="Content Placeholder 2"/>
          <p:cNvSpPr>
            <a:spLocks noGrp="1"/>
          </p:cNvSpPr>
          <p:nvPr>
            <p:ph idx="1"/>
          </p:nvPr>
        </p:nvSpPr>
        <p:spPr/>
        <p:txBody>
          <a:bodyPr/>
          <a:lstStyle/>
          <a:p>
            <a:r>
              <a:rPr lang="en-US" dirty="0"/>
              <a:t>Drugs that provoke vomiting are called emetics.</a:t>
            </a:r>
          </a:p>
          <a:p>
            <a:r>
              <a:rPr lang="en-US" dirty="0"/>
              <a:t>Emetics are used in cases of poisoning.</a:t>
            </a:r>
          </a:p>
          <a:p>
            <a:r>
              <a:rPr lang="en-US" dirty="0"/>
              <a:t>They are divided into two types.</a:t>
            </a:r>
          </a:p>
          <a:p>
            <a:pPr lvl="1"/>
            <a:r>
              <a:rPr lang="en-US" sz="2800" dirty="0"/>
              <a:t>Reflex emetics - ipecacuanha</a:t>
            </a:r>
          </a:p>
          <a:p>
            <a:pPr lvl="1"/>
            <a:r>
              <a:rPr lang="en-US" sz="2800" dirty="0"/>
              <a:t>Central emetics- </a:t>
            </a:r>
            <a:r>
              <a:rPr lang="en-US" sz="2800" dirty="0" err="1"/>
              <a:t>apormorphine</a:t>
            </a:r>
            <a:r>
              <a:rPr lang="en-US" sz="2800" dirty="0"/>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Title 1"/>
          <p:cNvSpPr>
            <a:spLocks noGrp="1"/>
          </p:cNvSpPr>
          <p:nvPr>
            <p:ph type="title"/>
          </p:nvPr>
        </p:nvSpPr>
        <p:spPr/>
        <p:txBody>
          <a:bodyPr/>
          <a:lstStyle/>
          <a:p>
            <a:r>
              <a:rPr lang="en-US" altLang="en-US" b="1" dirty="0">
                <a:solidFill>
                  <a:srgbClr val="FF0000"/>
                </a:solidFill>
                <a:latin typeface="Arial" panose="020B0604020202020204" pitchFamily="34" charset="0"/>
                <a:cs typeface="Times New Roman" panose="02020603050405020304" pitchFamily="18" charset="0"/>
              </a:rPr>
              <a:t>SUCRALFATE</a:t>
            </a:r>
            <a:endParaRPr lang="en-US" dirty="0">
              <a:solidFill>
                <a:srgbClr val="FF0000"/>
              </a:solidFill>
            </a:endParaRPr>
          </a:p>
        </p:txBody>
      </p:sp>
      <p:sp>
        <p:nvSpPr>
          <p:cNvPr id="1048710" name="Content Placeholder 2"/>
          <p:cNvSpPr>
            <a:spLocks noGrp="1"/>
          </p:cNvSpPr>
          <p:nvPr>
            <p:ph idx="1"/>
          </p:nvPr>
        </p:nvSpPr>
        <p:spPr>
          <a:xfrm>
            <a:off x="838200" y="1463040"/>
            <a:ext cx="10515600" cy="4713923"/>
          </a:xfrm>
        </p:spPr>
        <p:txBody>
          <a:bodyPr>
            <a:normAutofit fontScale="74643" lnSpcReduction="20000"/>
          </a:bodyPr>
          <a:lstStyle/>
          <a:p>
            <a:pPr marL="0" indent="0" eaLnBrk="1" hangingPunct="1">
              <a:lnSpc>
                <a:spcPct val="180000"/>
              </a:lnSpc>
              <a:buNone/>
            </a:pPr>
            <a:r>
              <a:rPr lang="en-US" altLang="en-US" sz="3200" b="1" u="sng" dirty="0">
                <a:latin typeface="Arial" panose="020B0604020202020204" pitchFamily="34" charset="0"/>
                <a:cs typeface="Times New Roman" panose="02020603050405020304" pitchFamily="18" charset="0"/>
              </a:rPr>
              <a:t>Mechanism of Action</a:t>
            </a:r>
            <a:endParaRPr lang="en-US" altLang="en-US" sz="3200" u="sng" dirty="0">
              <a:latin typeface="Arial" panose="020B0604020202020204" pitchFamily="34" charset="0"/>
            </a:endParaRPr>
          </a:p>
          <a:p>
            <a:pPr>
              <a:lnSpc>
                <a:spcPct val="180000"/>
              </a:lnSpc>
              <a:buFont typeface="Wingdings" panose="05000000000000000000" pitchFamily="2" charset="2"/>
              <a:buChar char=""/>
            </a:pPr>
            <a:r>
              <a:rPr lang="en-US" altLang="en-US" sz="3100" dirty="0">
                <a:latin typeface="Times-Roman" charset="0"/>
                <a:cs typeface="Times New Roman" panose="02020603050405020304" pitchFamily="18" charset="0"/>
              </a:rPr>
              <a:t>It  </a:t>
            </a:r>
            <a:r>
              <a:rPr lang="en-US" altLang="en-US" sz="3100" dirty="0">
                <a:latin typeface="Arial" panose="020B0604020202020204" pitchFamily="34" charset="0"/>
                <a:cs typeface="Times New Roman" panose="02020603050405020304" pitchFamily="18" charset="0"/>
              </a:rPr>
              <a:t>coats the ulcer base.</a:t>
            </a:r>
            <a:r>
              <a:rPr lang="en-US" altLang="en-US" sz="3100" dirty="0">
                <a:latin typeface="Times-Roman" charset="0"/>
                <a:cs typeface="Times New Roman" panose="02020603050405020304" pitchFamily="18" charset="0"/>
              </a:rPr>
              <a:t> </a:t>
            </a:r>
          </a:p>
          <a:p>
            <a:pPr>
              <a:lnSpc>
                <a:spcPct val="180000"/>
              </a:lnSpc>
              <a:buFont typeface="Wingdings" panose="05000000000000000000" pitchFamily="2" charset="2"/>
              <a:buChar char=""/>
            </a:pPr>
            <a:r>
              <a:rPr lang="en-US" altLang="en-US" sz="3100" dirty="0">
                <a:latin typeface="Times-Roman" charset="0"/>
                <a:cs typeface="Times New Roman" panose="02020603050405020304" pitchFamily="18" charset="0"/>
              </a:rPr>
              <a:t>It may have additional cytoprotective effects, including stimulation of local production of prostaglandins and epidermal growth factor.</a:t>
            </a:r>
          </a:p>
          <a:p>
            <a:pPr>
              <a:lnSpc>
                <a:spcPct val="180000"/>
              </a:lnSpc>
              <a:buFont typeface="Wingdings" panose="05000000000000000000" pitchFamily="2" charset="2"/>
              <a:buChar char=""/>
            </a:pPr>
            <a:r>
              <a:rPr lang="en-US" altLang="en-US" sz="3100" dirty="0">
                <a:latin typeface="Arial" panose="020B0604020202020204" pitchFamily="34" charset="0"/>
                <a:cs typeface="Times New Roman" panose="02020603050405020304" pitchFamily="18" charset="0"/>
              </a:rPr>
              <a:t>Like the bismuth salts, it suppresses H. </a:t>
            </a:r>
            <a:r>
              <a:rPr lang="en-US" altLang="en-US" sz="3100" i="1" dirty="0">
                <a:latin typeface="Arial" panose="020B0604020202020204" pitchFamily="34" charset="0"/>
                <a:cs typeface="Times New Roman" panose="02020603050405020304" pitchFamily="18" charset="0"/>
              </a:rPr>
              <a:t>pylori</a:t>
            </a:r>
            <a:r>
              <a:rPr lang="en-US" altLang="en-US" sz="3100" dirty="0">
                <a:latin typeface="Arial" panose="020B0604020202020204" pitchFamily="34" charset="0"/>
                <a:cs typeface="Times New Roman" panose="02020603050405020304" pitchFamily="18" charset="0"/>
              </a:rPr>
              <a:t> infection therefore reduces acid hypersecretion stimulated by the infection</a:t>
            </a:r>
          </a:p>
          <a:p>
            <a:pPr>
              <a:lnSpc>
                <a:spcPct val="180000"/>
              </a:lnSpc>
              <a:buFont typeface="Wingdings" panose="05000000000000000000" pitchFamily="2" charset="2"/>
              <a:buChar char=""/>
            </a:pPr>
            <a:r>
              <a:rPr lang="en-US" altLang="en-US" sz="3100" dirty="0">
                <a:latin typeface="Arial" panose="020B0604020202020204" pitchFamily="34" charset="0"/>
                <a:cs typeface="Times New Roman" panose="02020603050405020304" pitchFamily="18" charset="0"/>
              </a:rPr>
              <a:t>It dose not directly affect acid secretion</a:t>
            </a:r>
            <a:r>
              <a:rPr lang="en-US" altLang="en-US" dirty="0">
                <a:latin typeface="Arial" panose="020B0604020202020204" pitchFamily="34" charset="0"/>
                <a:cs typeface="Times New Roman" panose="02020603050405020304" pitchFamily="18" charset="0"/>
              </a:rPr>
              <a:t>. </a:t>
            </a:r>
          </a:p>
          <a:p>
            <a:pPr>
              <a:lnSpc>
                <a:spcPct val="180000"/>
              </a:lnSpc>
              <a:buFont typeface="Wingdings" panose="05000000000000000000" pitchFamily="2" charset="2"/>
              <a:buChar char=""/>
            </a:pPr>
            <a:endParaRPr lang="en-US" altLang="en-US" dirty="0">
              <a:latin typeface="Arial" panose="020B0604020202020204" pitchFamily="34" charset="0"/>
              <a:cs typeface="Times New Roman" panose="02020603050405020304" pitchFamily="18" charset="0"/>
            </a:endParaRPr>
          </a:p>
          <a:p>
            <a:pPr>
              <a:lnSpc>
                <a:spcPct val="180000"/>
              </a:lnSpc>
              <a:buFont typeface="Wingdings" panose="05000000000000000000" pitchFamily="2" charset="2"/>
              <a:buChar char=""/>
            </a:pPr>
            <a:endParaRPr lang="en-US" altLang="en-US" dirty="0">
              <a:latin typeface="Times-Roman" charset="0"/>
              <a:cs typeface="Times New Roman" panose="02020603050405020304" pitchFamily="18" charset="0"/>
            </a:endParaRP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Clinical use and Dosage</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712" name="Content Placeholder 2"/>
          <p:cNvSpPr>
            <a:spLocks noGrp="1"/>
          </p:cNvSpPr>
          <p:nvPr>
            <p:ph idx="1"/>
          </p:nvPr>
        </p:nvSpPr>
        <p:spPr/>
        <p:txBody>
          <a:bodyPr>
            <a:normAutofit/>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Sucralfate is indicated for the treatment of duodenal ulcer and benign gastric ulcer.</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The usual dose is 1gm four-times daily or 2gm twice-daily.</a:t>
            </a:r>
          </a:p>
          <a:p>
            <a:pPr>
              <a:lnSpc>
                <a:spcPct val="180000"/>
              </a:lnSpc>
            </a:pPr>
            <a:r>
              <a:rPr lang="en-US" sz="2800" dirty="0">
                <a:latin typeface="Times New Roman" panose="02020603050405020304" pitchFamily="18" charset="0"/>
                <a:cs typeface="Times New Roman" panose="02020603050405020304" pitchFamily="18" charset="0"/>
              </a:rPr>
              <a:t>Not very effective in healing NSAIDS induced ulcers</a:t>
            </a:r>
            <a:endParaRPr lang="en-US" altLang="en-US" dirty="0">
              <a:latin typeface="Arial" panose="020B0604020202020204" pitchFamily="34" charset="0"/>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3" name="Title 1"/>
          <p:cNvSpPr>
            <a:spLocks noGrp="1"/>
          </p:cNvSpPr>
          <p:nvPr>
            <p:ph type="title"/>
          </p:nvPr>
        </p:nvSpPr>
        <p:spPr/>
        <p:txBody>
          <a:bodyPr/>
          <a:lstStyle/>
          <a:p>
            <a:r>
              <a:rPr lang="en-US" altLang="en-US" u="sng" dirty="0">
                <a:latin typeface="Arial" panose="020B0604020202020204" pitchFamily="34" charset="0"/>
                <a:cs typeface="Times New Roman" panose="02020603050405020304" pitchFamily="18" charset="0"/>
              </a:rPr>
              <a:t>Pharmacokinetics</a:t>
            </a:r>
            <a:r>
              <a:rPr lang="en-US" altLang="en-US" u="sng" dirty="0">
                <a:latin typeface="Arial" panose="020B0604020202020204" pitchFamily="34" charset="0"/>
              </a:rPr>
              <a:t/>
            </a:r>
            <a:br>
              <a:rPr lang="en-US" altLang="en-US" u="sng" dirty="0">
                <a:latin typeface="Arial" panose="020B0604020202020204" pitchFamily="34" charset="0"/>
              </a:rPr>
            </a:br>
            <a:endParaRPr lang="en-US" u="sng" dirty="0"/>
          </a:p>
        </p:txBody>
      </p:sp>
      <p:sp>
        <p:nvSpPr>
          <p:cNvPr id="1048714" name="Content Placeholder 2"/>
          <p:cNvSpPr>
            <a:spLocks noGrp="1"/>
          </p:cNvSpPr>
          <p:nvPr>
            <p:ph idx="1"/>
          </p:nvPr>
        </p:nvSpPr>
        <p:spPr/>
        <p:txBody>
          <a:bodyPr>
            <a:normAutofit fontScale="67857" lnSpcReduction="20000"/>
          </a:bodyPr>
          <a:lstStyle/>
          <a:p>
            <a:pPr>
              <a:lnSpc>
                <a:spcPct val="170000"/>
              </a:lnSpc>
            </a:pPr>
            <a:r>
              <a:rPr lang="en-US" altLang="en-US" sz="3800" dirty="0">
                <a:latin typeface="Arial" panose="020B0604020202020204" pitchFamily="34" charset="0"/>
                <a:cs typeface="Times New Roman" panose="02020603050405020304" pitchFamily="18" charset="0"/>
              </a:rPr>
              <a:t>Sucralfate act locally; only small amounts of </a:t>
            </a:r>
            <a:r>
              <a:rPr lang="en-US" altLang="en-US" sz="3800" dirty="0" err="1">
                <a:latin typeface="Arial" panose="020B0604020202020204" pitchFamily="34" charset="0"/>
                <a:cs typeface="Times New Roman" panose="02020603050405020304" pitchFamily="18" charset="0"/>
              </a:rPr>
              <a:t>aluminium</a:t>
            </a:r>
            <a:r>
              <a:rPr lang="en-US" altLang="en-US" sz="3800" dirty="0">
                <a:latin typeface="Arial" panose="020B0604020202020204" pitchFamily="34" charset="0"/>
                <a:cs typeface="Times New Roman" panose="02020603050405020304" pitchFamily="18" charset="0"/>
              </a:rPr>
              <a:t> is absorbed.</a:t>
            </a:r>
            <a:endParaRPr lang="en-US" altLang="en-US" sz="3800" dirty="0">
              <a:latin typeface="Arial" panose="020B0604020202020204" pitchFamily="34" charset="0"/>
            </a:endParaRPr>
          </a:p>
          <a:p>
            <a:pPr>
              <a:lnSpc>
                <a:spcPct val="170000"/>
              </a:lnSpc>
            </a:pPr>
            <a:r>
              <a:rPr lang="en-US" altLang="en-US" sz="3800" b="1" u="sng" dirty="0">
                <a:latin typeface="Arial" panose="020B0604020202020204" pitchFamily="34" charset="0"/>
                <a:cs typeface="Times New Roman" panose="02020603050405020304" pitchFamily="18" charset="0"/>
              </a:rPr>
              <a:t>Adverse effects</a:t>
            </a:r>
            <a:endParaRPr lang="en-US" altLang="en-US" sz="3800" b="1" u="sng" dirty="0">
              <a:latin typeface="Arial" panose="020B0604020202020204" pitchFamily="34" charset="0"/>
            </a:endParaRPr>
          </a:p>
          <a:p>
            <a:pPr>
              <a:lnSpc>
                <a:spcPct val="170000"/>
              </a:lnSpc>
            </a:pPr>
            <a:r>
              <a:rPr lang="en-US" altLang="en-US" sz="3800" dirty="0">
                <a:latin typeface="Arial" panose="020B0604020202020204" pitchFamily="34" charset="0"/>
                <a:cs typeface="Times New Roman" panose="02020603050405020304" pitchFamily="18" charset="0"/>
              </a:rPr>
              <a:t>Constipation</a:t>
            </a:r>
            <a:endParaRPr lang="en-US" altLang="en-US" sz="3800" dirty="0">
              <a:latin typeface="Arial" panose="020B0604020202020204" pitchFamily="34" charset="0"/>
            </a:endParaRPr>
          </a:p>
          <a:p>
            <a:pPr>
              <a:lnSpc>
                <a:spcPct val="170000"/>
              </a:lnSpc>
            </a:pPr>
            <a:r>
              <a:rPr lang="en-US" altLang="en-US" sz="3800" b="1" u="sng" dirty="0">
                <a:latin typeface="Arial" panose="020B0604020202020204" pitchFamily="34" charset="0"/>
                <a:cs typeface="Times New Roman" panose="02020603050405020304" pitchFamily="18" charset="0"/>
              </a:rPr>
              <a:t>Drug interaction</a:t>
            </a:r>
            <a:endParaRPr lang="en-US" altLang="en-US" sz="3800" b="1" u="sng" dirty="0">
              <a:latin typeface="Arial" panose="020B0604020202020204" pitchFamily="34" charset="0"/>
            </a:endParaRPr>
          </a:p>
          <a:p>
            <a:pPr>
              <a:lnSpc>
                <a:spcPct val="170000"/>
              </a:lnSpc>
            </a:pPr>
            <a:r>
              <a:rPr lang="en-US" altLang="en-US" sz="3800" dirty="0">
                <a:latin typeface="Arial" panose="020B0604020202020204" pitchFamily="34" charset="0"/>
                <a:cs typeface="Times New Roman" panose="02020603050405020304" pitchFamily="18" charset="0"/>
              </a:rPr>
              <a:t>Sucralfate can reduce the absorption of  </a:t>
            </a:r>
            <a:r>
              <a:rPr lang="en-US" altLang="en-US" dirty="0">
                <a:latin typeface="Arial" panose="020B0604020202020204" pitchFamily="34" charset="0"/>
                <a:cs typeface="Times New Roman" panose="02020603050405020304" pitchFamily="18" charset="0"/>
              </a:rPr>
              <a:t>a number of drugs, including phenytoin and tetracyclines</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Title 1"/>
          <p:cNvSpPr>
            <a:spLocks noGrp="1"/>
          </p:cNvSpPr>
          <p:nvPr>
            <p:ph type="title"/>
          </p:nvPr>
        </p:nvSpPr>
        <p:spPr/>
        <p:txBody>
          <a:bodyPr/>
          <a:lstStyle/>
          <a:p>
            <a:r>
              <a:rPr lang="en-US" u="sng" dirty="0"/>
              <a:t>Contra indication</a:t>
            </a:r>
          </a:p>
        </p:txBody>
      </p:sp>
      <p:sp>
        <p:nvSpPr>
          <p:cNvPr id="1048716" name="Content Placeholder 2"/>
          <p:cNvSpPr>
            <a:spLocks noGrp="1"/>
          </p:cNvSpPr>
          <p:nvPr>
            <p:ph idx="1"/>
          </p:nvPr>
        </p:nvSpPr>
        <p:spPr/>
        <p:txBody>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Sucralfate should not be used in patients with chronic renal failure because of the risk of </a:t>
            </a:r>
            <a:r>
              <a:rPr lang="en-US" altLang="en-US" dirty="0" err="1">
                <a:latin typeface="Arial" panose="020B0604020202020204" pitchFamily="34" charset="0"/>
                <a:cs typeface="Times New Roman" panose="02020603050405020304" pitchFamily="18" charset="0"/>
              </a:rPr>
              <a:t>aluminium</a:t>
            </a:r>
            <a:r>
              <a:rPr lang="en-US" altLang="en-US" dirty="0">
                <a:latin typeface="Arial" panose="020B0604020202020204" pitchFamily="34" charset="0"/>
                <a:cs typeface="Times New Roman" panose="02020603050405020304" pitchFamily="18" charset="0"/>
              </a:rPr>
              <a:t> absorption and toxicity.</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7" name="Title 1"/>
          <p:cNvSpPr>
            <a:spLocks noGrp="1"/>
          </p:cNvSpPr>
          <p:nvPr>
            <p:ph type="title"/>
          </p:nvPr>
        </p:nvSpPr>
        <p:spPr/>
        <p:txBody>
          <a:bodyPr>
            <a:normAutofit/>
          </a:bodyPr>
          <a:lstStyle/>
          <a:p>
            <a:r>
              <a:rPr lang="en-US" altLang="en-US" sz="3100" b="1" dirty="0">
                <a:solidFill>
                  <a:srgbClr val="FF0000"/>
                </a:solidFill>
                <a:latin typeface="Arial" panose="020B0604020202020204" pitchFamily="34" charset="0"/>
                <a:cs typeface="Times New Roman" panose="02020603050405020304" pitchFamily="18" charset="0"/>
              </a:rPr>
              <a:t>DRUG COMBINATIONS TO ERADICATE H. PYLORI</a:t>
            </a:r>
            <a:r>
              <a:rPr lang="en-US" altLang="en-US" sz="3100" dirty="0">
                <a:solidFill>
                  <a:srgbClr val="FF0000"/>
                </a:solidFill>
                <a:latin typeface="Arial" panose="020B0604020202020204" pitchFamily="34" charset="0"/>
                <a:cs typeface="Times New Roman" panose="02020603050405020304" pitchFamily="18" charset="0"/>
              </a:rPr>
              <a:t>.</a:t>
            </a:r>
            <a:r>
              <a:rPr lang="en-US" altLang="en-US" dirty="0">
                <a:latin typeface="Arial" panose="020B0604020202020204" pitchFamily="34" charset="0"/>
              </a:rPr>
              <a:t/>
            </a:r>
            <a:br>
              <a:rPr lang="en-US" altLang="en-US" dirty="0">
                <a:latin typeface="Arial" panose="020B0604020202020204" pitchFamily="34" charset="0"/>
              </a:rPr>
            </a:br>
            <a:endParaRPr lang="en-US" dirty="0"/>
          </a:p>
        </p:txBody>
      </p:sp>
      <p:sp>
        <p:nvSpPr>
          <p:cNvPr id="1048718" name="Content Placeholder 2"/>
          <p:cNvSpPr>
            <a:spLocks noGrp="1"/>
          </p:cNvSpPr>
          <p:nvPr>
            <p:ph idx="1"/>
          </p:nvPr>
        </p:nvSpPr>
        <p:spPr/>
        <p:txBody>
          <a:bodyPr>
            <a:normAutofit fontScale="78571" lnSpcReduction="10000"/>
          </a:bodyPr>
          <a:lstStyle/>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Almost all patients with duodenal ulcer and many patients with gastric ulcer are</a:t>
            </a:r>
          </a:p>
          <a:p>
            <a:pPr>
              <a:lnSpc>
                <a:spcPct val="180000"/>
              </a:lnSpc>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infected with H. </a:t>
            </a:r>
            <a:r>
              <a:rPr lang="en-US" altLang="en-US" i="1" dirty="0">
                <a:latin typeface="Arial" panose="020B0604020202020204" pitchFamily="34" charset="0"/>
                <a:cs typeface="Times New Roman" panose="02020603050405020304" pitchFamily="18" charset="0"/>
              </a:rPr>
              <a:t>pylori</a:t>
            </a:r>
            <a:r>
              <a:rPr lang="en-US" altLang="en-US" dirty="0">
                <a:latin typeface="Arial" panose="020B0604020202020204" pitchFamily="34" charset="0"/>
                <a:cs typeface="Times New Roman" panose="02020603050405020304" pitchFamily="18" charset="0"/>
              </a:rPr>
              <a:t>. </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Successful eradication of this bacterium is associated with prolonged remission</a:t>
            </a:r>
          </a:p>
          <a:p>
            <a:pPr>
              <a:lnSpc>
                <a:spcPct val="180000"/>
              </a:lnSpc>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from ulcer recurrence and possibly permanent cure.</a:t>
            </a:r>
          </a:p>
          <a:p>
            <a:pPr>
              <a:lnSpc>
                <a:spcPct val="180000"/>
              </a:lnSpc>
              <a:buFont typeface="Wingdings" panose="05000000000000000000" pitchFamily="2" charset="2"/>
              <a:buChar char=""/>
            </a:pPr>
            <a:r>
              <a:rPr lang="en-US" altLang="en-US" dirty="0">
                <a:latin typeface="Arial" panose="020B0604020202020204" pitchFamily="34" charset="0"/>
                <a:cs typeface="Times New Roman" panose="02020603050405020304" pitchFamily="18" charset="0"/>
              </a:rPr>
              <a:t>Eradication of H. </a:t>
            </a:r>
            <a:r>
              <a:rPr lang="en-US" altLang="en-US" i="1" dirty="0">
                <a:latin typeface="Arial" panose="020B0604020202020204" pitchFamily="34" charset="0"/>
                <a:cs typeface="Times New Roman" panose="02020603050405020304" pitchFamily="18" charset="0"/>
              </a:rPr>
              <a:t>pylori</a:t>
            </a:r>
            <a:r>
              <a:rPr lang="en-US" altLang="en-US" dirty="0">
                <a:latin typeface="Arial" panose="020B0604020202020204" pitchFamily="34" charset="0"/>
                <a:cs typeface="Times New Roman" panose="02020603050405020304" pitchFamily="18" charset="0"/>
              </a:rPr>
              <a:t> usually requires both acid suppression and antibiotic</a:t>
            </a:r>
          </a:p>
          <a:p>
            <a:pPr>
              <a:lnSpc>
                <a:spcPct val="180000"/>
              </a:lnSpc>
              <a:buFont typeface="Wingdings" panose="05000000000000000000" pitchFamily="2" charset="2"/>
              <a:buNone/>
            </a:pPr>
            <a:r>
              <a:rPr lang="en-US" altLang="en-US" dirty="0">
                <a:latin typeface="Arial" panose="020B0604020202020204" pitchFamily="34" charset="0"/>
                <a:cs typeface="Times New Roman" panose="02020603050405020304" pitchFamily="18" charset="0"/>
              </a:rPr>
              <a:t>treatment.</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endParaRPr lang="en-US"/>
          </a:p>
        </p:txBody>
      </p:sp>
      <p:sp>
        <p:nvSpPr>
          <p:cNvPr id="1048720" name="Content Placeholder 2"/>
          <p:cNvSpPr>
            <a:spLocks noGrp="1"/>
          </p:cNvSpPr>
          <p:nvPr>
            <p:ph idx="1"/>
          </p:nvPr>
        </p:nvSpPr>
        <p:spPr/>
        <p:txBody>
          <a:bodyPr>
            <a:normAutofit fontScale="77500" lnSpcReduction="20000"/>
          </a:bodyPr>
          <a:lstStyle/>
          <a:p>
            <a:r>
              <a:rPr lang="en-US" dirty="0"/>
              <a:t>Treated using a triple therapy; </a:t>
            </a:r>
            <a:r>
              <a:rPr lang="en-US" dirty="0" err="1"/>
              <a:t>ie</a:t>
            </a:r>
            <a:r>
              <a:rPr lang="en-US" dirty="0"/>
              <a:t>.</a:t>
            </a:r>
          </a:p>
          <a:p>
            <a:pPr>
              <a:buNone/>
            </a:pPr>
            <a:r>
              <a:rPr lang="en-US" dirty="0"/>
              <a:t> 		</a:t>
            </a:r>
            <a:r>
              <a:rPr lang="en-US" dirty="0" smtClean="0"/>
              <a:t>PPI+</a:t>
            </a:r>
            <a:endParaRPr lang="en-US" dirty="0"/>
          </a:p>
          <a:p>
            <a:pPr>
              <a:buNone/>
            </a:pPr>
            <a:r>
              <a:rPr lang="en-US" dirty="0"/>
              <a:t> </a:t>
            </a:r>
            <a:r>
              <a:rPr lang="en-US" dirty="0" err="1"/>
              <a:t>eg.</a:t>
            </a:r>
            <a:endParaRPr lang="en-US" dirty="0"/>
          </a:p>
          <a:p>
            <a:r>
              <a:rPr lang="en-US" dirty="0" smtClean="0"/>
              <a:t>Omeprazole 20mg </a:t>
            </a:r>
            <a:r>
              <a:rPr lang="en-US" dirty="0" err="1" smtClean="0"/>
              <a:t>bd</a:t>
            </a:r>
            <a:r>
              <a:rPr lang="en-US" dirty="0" smtClean="0"/>
              <a:t> +Metronidazole 500mg </a:t>
            </a:r>
            <a:r>
              <a:rPr lang="en-US" dirty="0" err="1" smtClean="0"/>
              <a:t>bd</a:t>
            </a:r>
            <a:r>
              <a:rPr lang="en-US" dirty="0" smtClean="0"/>
              <a:t> /</a:t>
            </a:r>
            <a:r>
              <a:rPr lang="en-US" dirty="0" err="1" smtClean="0"/>
              <a:t>Tinidazole</a:t>
            </a:r>
            <a:r>
              <a:rPr lang="en-US" dirty="0" smtClean="0"/>
              <a:t>+ clarithromycin 500mg </a:t>
            </a:r>
            <a:r>
              <a:rPr lang="en-US" dirty="0" err="1" smtClean="0"/>
              <a:t>bd</a:t>
            </a:r>
            <a:endParaRPr lang="en-US" dirty="0"/>
          </a:p>
          <a:p>
            <a:r>
              <a:rPr lang="en-US" dirty="0"/>
              <a:t>Omeprazole </a:t>
            </a:r>
            <a:r>
              <a:rPr lang="en-US" dirty="0" smtClean="0"/>
              <a:t>20mg </a:t>
            </a:r>
            <a:r>
              <a:rPr lang="en-US" dirty="0" err="1" smtClean="0"/>
              <a:t>bd</a:t>
            </a:r>
            <a:r>
              <a:rPr lang="en-US" dirty="0" smtClean="0"/>
              <a:t> + clarithromycin 500mg </a:t>
            </a:r>
            <a:r>
              <a:rPr lang="en-US" dirty="0" err="1" smtClean="0"/>
              <a:t>bd</a:t>
            </a:r>
            <a:r>
              <a:rPr lang="en-US" dirty="0" smtClean="0"/>
              <a:t> + amoxicillin 1g bd.</a:t>
            </a:r>
          </a:p>
          <a:p>
            <a:endParaRPr lang="en-US" dirty="0"/>
          </a:p>
          <a:p>
            <a:pPr marL="0" indent="0">
              <a:buNone/>
            </a:pPr>
            <a:r>
              <a:rPr lang="en-US" dirty="0" err="1" smtClean="0"/>
              <a:t>Quadriple</a:t>
            </a:r>
            <a:r>
              <a:rPr lang="en-US" dirty="0" smtClean="0"/>
              <a:t> therapy</a:t>
            </a:r>
          </a:p>
          <a:p>
            <a:pPr marL="0" indent="0">
              <a:buNone/>
            </a:pPr>
            <a:r>
              <a:rPr lang="en-US" dirty="0" err="1" smtClean="0"/>
              <a:t>Ppi</a:t>
            </a:r>
            <a:r>
              <a:rPr lang="en-US" dirty="0" smtClean="0"/>
              <a:t> </a:t>
            </a:r>
            <a:r>
              <a:rPr lang="en-US" dirty="0" err="1" smtClean="0"/>
              <a:t>starndard</a:t>
            </a:r>
            <a:r>
              <a:rPr lang="en-US" dirty="0" smtClean="0"/>
              <a:t> dose + bismuth 525 </a:t>
            </a:r>
            <a:r>
              <a:rPr lang="en-US" dirty="0" err="1" smtClean="0"/>
              <a:t>po</a:t>
            </a:r>
            <a:r>
              <a:rPr lang="en-US" dirty="0" smtClean="0"/>
              <a:t> </a:t>
            </a:r>
            <a:r>
              <a:rPr lang="en-US" dirty="0" err="1" smtClean="0"/>
              <a:t>qid</a:t>
            </a:r>
            <a:r>
              <a:rPr lang="en-US" dirty="0" smtClean="0"/>
              <a:t> + metronidazole 500mg </a:t>
            </a:r>
            <a:r>
              <a:rPr lang="en-US" dirty="0" err="1" smtClean="0"/>
              <a:t>po</a:t>
            </a:r>
            <a:r>
              <a:rPr lang="en-US" dirty="0" smtClean="0"/>
              <a:t> </a:t>
            </a:r>
            <a:r>
              <a:rPr lang="en-US" dirty="0" err="1" smtClean="0"/>
              <a:t>qid</a:t>
            </a:r>
            <a:r>
              <a:rPr lang="en-US" dirty="0" smtClean="0"/>
              <a:t>+ tetracycline 500mg </a:t>
            </a:r>
            <a:r>
              <a:rPr lang="en-US" dirty="0" err="1" smtClean="0"/>
              <a:t>po</a:t>
            </a:r>
            <a:r>
              <a:rPr lang="en-US" dirty="0" smtClean="0"/>
              <a:t> </a:t>
            </a:r>
            <a:r>
              <a:rPr lang="en-US" dirty="0" err="1" smtClean="0"/>
              <a:t>qid</a:t>
            </a:r>
            <a:endParaRPr lang="en-US" dirty="0" smtClean="0"/>
          </a:p>
          <a:p>
            <a:pPr marL="0" indent="0">
              <a:buNone/>
            </a:pPr>
            <a:endParaRPr lang="en-US" dirty="0" smtClean="0"/>
          </a:p>
          <a:p>
            <a:pPr marL="0" indent="0">
              <a:buNone/>
            </a:pPr>
            <a:r>
              <a:rPr lang="en-US" dirty="0" smtClean="0"/>
              <a:t>The </a:t>
            </a:r>
            <a:r>
              <a:rPr lang="en-US" dirty="0"/>
              <a:t>triple therapy is given for 1 week and thereafter patient is put on maintenance therapy. </a:t>
            </a:r>
            <a:r>
              <a:rPr lang="en-US" dirty="0" err="1"/>
              <a:t>eg</a:t>
            </a:r>
            <a:r>
              <a:rPr lang="en-US" smtClean="0"/>
              <a:t>. Omeprazole </a:t>
            </a:r>
            <a:r>
              <a:rPr lang="en-US" dirty="0"/>
              <a:t>for 2 months.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6" name="Title 3"/>
          <p:cNvSpPr>
            <a:spLocks noGrp="1"/>
          </p:cNvSpPr>
          <p:nvPr>
            <p:ph type="title"/>
          </p:nvPr>
        </p:nvSpPr>
        <p:spPr/>
        <p:txBody>
          <a:bodyPr>
            <a:normAutofit/>
          </a:bodyPr>
          <a:lstStyle/>
          <a:p>
            <a:r>
              <a:rPr lang="en-US" b="1" u="sng" dirty="0">
                <a:effectLst/>
                <a:latin typeface="Times New Roman" panose="02020603050405020304" pitchFamily="18" charset="0"/>
                <a:ea typeface="Calibri" panose="020F0502020204030204" pitchFamily="34" charset="0"/>
                <a:cs typeface="Times New Roman" panose="02020603050405020304" pitchFamily="18" charset="0"/>
              </a:rPr>
              <a:t>LAXATIVES / PURGATIVES</a:t>
            </a:r>
            <a:r>
              <a:rPr lang="en-US" dirty="0">
                <a:effectLst/>
                <a:latin typeface="Calibri" panose="020F0502020204030204" pitchFamily="34" charset="0"/>
                <a:ea typeface="Calibri" panose="020F0502020204030204" pitchFamily="34" charset="0"/>
                <a:cs typeface="Times New Roman" panose="02020603050405020304" pitchFamily="18" charset="0"/>
              </a:rPr>
              <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27" name="Text Placeholder 4"/>
          <p:cNvSpPr>
            <a:spLocks noGrp="1"/>
          </p:cNvSpPr>
          <p:nvPr>
            <p:ph type="body" idx="1"/>
          </p:nvPr>
        </p:nvSpPr>
        <p:spPr/>
        <p:txBody>
          <a:bodyPr/>
          <a:lstStyle/>
          <a:p>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itle 3"/>
          <p:cNvSpPr>
            <a:spLocks noGrp="1"/>
          </p:cNvSpPr>
          <p:nvPr>
            <p:ph type="title"/>
          </p:nvPr>
        </p:nvSpPr>
        <p:spPr/>
        <p:txBody>
          <a:bodyPr/>
          <a:lstStyle/>
          <a:p>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LAXATIVES / PURGATIVES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29" name="Content Placeholder 4"/>
          <p:cNvSpPr>
            <a:spLocks noGrp="1"/>
          </p:cNvSpPr>
          <p:nvPr>
            <p:ph idx="1"/>
          </p:nvPr>
        </p:nvSpPr>
        <p:spPr/>
        <p:txBody>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These are drugs that increase motility and provide Purgation (increase emptying of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faeces</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They are generally used to INCREASE the passage of the colonic contents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p:txBody>
          <a:bodyPr/>
          <a:lstStyle/>
          <a:p>
            <a:r>
              <a:rPr lang="en-US" b="1" u="sng" dirty="0"/>
              <a:t>Classification</a:t>
            </a:r>
          </a:p>
        </p:txBody>
      </p:sp>
      <p:sp>
        <p:nvSpPr>
          <p:cNvPr id="1048731" name="Content Placeholder 2"/>
          <p:cNvSpPr>
            <a:spLocks noGrp="1"/>
          </p:cNvSpPr>
          <p:nvPr>
            <p:ph idx="1"/>
          </p:nvPr>
        </p:nvSpPr>
        <p:spPr/>
        <p:txBody>
          <a:bodyPr/>
          <a:lstStyle/>
          <a:p>
            <a:pPr marL="0" marR="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general classification is as follows;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Bulk forming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Stool softeners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Stimulant Purgatives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Osmotic purgative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Bulk Forming Laxatives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33" name="Content Placeholder 2"/>
          <p:cNvSpPr>
            <a:spLocks noGrp="1"/>
          </p:cNvSpPr>
          <p:nvPr>
            <p:ph idx="1"/>
          </p:nvPr>
        </p:nvSpPr>
        <p:spPr/>
        <p:txBody>
          <a:bodyPr/>
          <a:lstStyle/>
          <a:p>
            <a:pPr marL="0" marR="0">
              <a:lnSpc>
                <a:spcPct val="115000"/>
              </a:lnSpc>
              <a:spcBef>
                <a:spcPts val="0"/>
              </a:spcBef>
              <a:spcAft>
                <a:spcPts val="10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MOA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they retain water in the lumen of the gut increasing the bulk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faeces</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Examples</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methylcellulose (Citrucel), Psyllium, Polycarbophil, plant gums (e.g. agar, bran)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They are not digested.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dirty="0"/>
              <a:t>Reflex emetics</a:t>
            </a:r>
            <a:br>
              <a:rPr lang="en-US" dirty="0"/>
            </a:br>
            <a:endParaRPr lang="en-US" dirty="0"/>
          </a:p>
        </p:txBody>
      </p:sp>
      <p:sp>
        <p:nvSpPr>
          <p:cNvPr id="1048604" name="Content Placeholder 2"/>
          <p:cNvSpPr>
            <a:spLocks noGrp="1"/>
          </p:cNvSpPr>
          <p:nvPr>
            <p:ph idx="1"/>
          </p:nvPr>
        </p:nvSpPr>
        <p:spPr/>
        <p:txBody>
          <a:bodyPr/>
          <a:lstStyle/>
          <a:p>
            <a:r>
              <a:rPr lang="en-US" dirty="0"/>
              <a:t>They produce vomiting by irritating the stomach. </a:t>
            </a:r>
          </a:p>
          <a:p>
            <a:r>
              <a:rPr lang="en-US" dirty="0"/>
              <a:t>They are used as a first aid treatment for an overdose/poisoning  when the patient is;</a:t>
            </a:r>
          </a:p>
          <a:p>
            <a:pPr lvl="1"/>
            <a:r>
              <a:rPr lang="en-US" sz="2800" dirty="0"/>
              <a:t>Fully conscious, and</a:t>
            </a:r>
          </a:p>
          <a:p>
            <a:pPr lvl="1"/>
            <a:r>
              <a:rPr lang="en-US" sz="2800" dirty="0"/>
              <a:t>An overdose of not a corrosive substance/ petroleum products.</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b) Osmotic Laxatives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35" name="Content Placeholder 2"/>
          <p:cNvSpPr>
            <a:spLocks noGrp="1"/>
          </p:cNvSpPr>
          <p:nvPr>
            <p:ph idx="1"/>
          </p:nvPr>
        </p:nvSpPr>
        <p:spPr/>
        <p:txBody>
          <a:bodyPr>
            <a:normAutofit fontScale="96429" lnSpcReduction="10000"/>
          </a:bodyPr>
          <a:lstStyle/>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MOA</a:t>
            </a:r>
            <a:r>
              <a:rPr lang="en-US" dirty="0">
                <a:effectLst/>
                <a:latin typeface="Times New Roman" panose="02020603050405020304" pitchFamily="18" charset="0"/>
                <a:ea typeface="Calibri" panose="020F0502020204030204" pitchFamily="34" charset="0"/>
                <a:cs typeface="Times New Roman" panose="02020603050405020304" pitchFamily="18" charset="0"/>
              </a:rPr>
              <a:t>; Increase volume of water in the lumen by osmosis hence there is a large volume of stool.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They are solids that are not absorbed. They act within 1 hour.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Examples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Magnesium sulfate (Epsom salts), Magnesium hydroxide (MOM), magnesium citrate and sodium phosphate.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Uses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functional constipation, bedridden patients, preparation of bowel for surgery/ colonoscopy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S/Effects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Abdominal cramps, flatulence.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c) Stool Softeners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37" name="Content Placeholder 2"/>
          <p:cNvSpPr>
            <a:spLocks noGrp="1"/>
          </p:cNvSpPr>
          <p:nvPr>
            <p:ph idx="1"/>
          </p:nvPr>
        </p:nvSpPr>
        <p:spPr/>
        <p:txBody>
          <a:bodyPr/>
          <a:lstStyle/>
          <a:p>
            <a:pPr marL="0" marR="0">
              <a:lnSpc>
                <a:spcPct val="115000"/>
              </a:lnSpc>
              <a:spcBef>
                <a:spcPts val="0"/>
              </a:spcBef>
              <a:spcAft>
                <a:spcPts val="10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MOA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promote more water and fat in the stools. They lubricate the fecal material and intestinal walls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Examples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Docusates (DOSS), Liquid Paraffin.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Stimulant Purgatives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39" name="Content Placeholder 2"/>
          <p:cNvSpPr>
            <a:spLocks noGrp="1"/>
          </p:cNvSpPr>
          <p:nvPr>
            <p:ph idx="1"/>
          </p:nvPr>
        </p:nvSpPr>
        <p:spPr/>
        <p:txBody>
          <a:bodyPr>
            <a:normAutofit/>
          </a:bodyPr>
          <a:lstStyle/>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MOA</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they increase water and electrolyte secretion in the GIT and increase peristalsis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Examples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Senna, Bisacodyl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S/Effects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abdominal cramps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en-US" b="1"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b="1" u="sng" dirty="0">
                <a:effectLst/>
                <a:latin typeface="Times New Roman" panose="02020603050405020304" pitchFamily="18" charset="0"/>
                <a:ea typeface="Calibri" panose="020F0502020204030204" pitchFamily="34" charset="0"/>
                <a:cs typeface="Times New Roman" panose="02020603050405020304" pitchFamily="18" charset="0"/>
              </a:rPr>
              <a:t>Other purgatives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Times New Roman" panose="02020603050405020304" pitchFamily="18" charset="0"/>
                <a:ea typeface="Calibri" panose="020F0502020204030204" pitchFamily="34" charset="0"/>
              </a:rPr>
              <a:t>Include Castor oil, </a:t>
            </a:r>
            <a:r>
              <a:rPr lang="en-US" dirty="0" err="1">
                <a:effectLst/>
                <a:latin typeface="Times New Roman" panose="02020603050405020304" pitchFamily="18" charset="0"/>
                <a:ea typeface="Calibri" panose="020F0502020204030204" pitchFamily="34" charset="0"/>
              </a:rPr>
              <a:t>Menera</a:t>
            </a:r>
            <a:r>
              <a:rPr lang="en-US" dirty="0">
                <a:effectLst/>
                <a:latin typeface="Times New Roman" panose="02020603050405020304" pitchFamily="18" charset="0"/>
                <a:ea typeface="Calibri" panose="020F0502020204030204" pitchFamily="34" charset="0"/>
              </a:rPr>
              <a:t> Oil, </a:t>
            </a:r>
            <a:r>
              <a:rPr lang="en-US" dirty="0" err="1">
                <a:effectLst/>
                <a:latin typeface="Times New Roman" panose="02020603050405020304" pitchFamily="18" charset="0"/>
                <a:ea typeface="Calibri" panose="020F0502020204030204" pitchFamily="34" charset="0"/>
              </a:rPr>
              <a:t>Glycerine</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0"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Pharmacokinetics of Purgatives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41" name="Content Placeholder 2"/>
          <p:cNvSpPr>
            <a:spLocks noGrp="1"/>
          </p:cNvSpPr>
          <p:nvPr>
            <p:ph idx="1"/>
          </p:nvPr>
        </p:nvSpPr>
        <p:spPr/>
        <p:txBody>
          <a:bodyPr/>
          <a:lstStyle/>
          <a:p>
            <a:pPr marL="342900" marR="0" lvl="0" indent="-342900">
              <a:lnSpc>
                <a:spcPct val="115000"/>
              </a:lnSpc>
              <a:spcBef>
                <a:spcPts val="0"/>
              </a:spcBef>
              <a:spcAft>
                <a:spcPts val="1000"/>
              </a:spcAft>
              <a:buFont typeface="Arial" panose="020B0604020202020204" pitchFamily="34" charset="0"/>
              <a:buChar char="•"/>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Absorption –not absorbed from the GI tract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Arial" panose="020B0604020202020204" pitchFamily="34" charset="0"/>
              <a:buChar char="•"/>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Distribution-  No distribution occurs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Arial" panose="020B0604020202020204" pitchFamily="34" charset="0"/>
              <a:buChar char="•"/>
              <a:tabLst>
                <a:tab pos="457200" algn="l"/>
              </a:tabLs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Excreted in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faeces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2"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Side effects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43" name="Content Placeholder 2"/>
          <p:cNvSpPr>
            <a:spLocks noGrp="1"/>
          </p:cNvSpPr>
          <p:nvPr>
            <p:ph idx="1"/>
          </p:nvPr>
        </p:nvSpPr>
        <p:spPr/>
        <p:txBody>
          <a:bodyPr/>
          <a:lstStyle/>
          <a:p>
            <a:pPr marL="0" marR="0">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Abdominal Cramps, Flatulence, Diarrhea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en-US" b="1"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b="1" u="sng" dirty="0">
                <a:effectLst/>
                <a:latin typeface="Times New Roman" panose="02020603050405020304" pitchFamily="18" charset="0"/>
                <a:ea typeface="Calibri" panose="020F0502020204030204" pitchFamily="34" charset="0"/>
                <a:cs typeface="Times New Roman" panose="02020603050405020304" pitchFamily="18" charset="0"/>
              </a:rPr>
              <a:t>Contraindications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Hypersensitivity, acute abdominal disorders such as appendicitis, Diverticulitis and Ulcerative Colitis, serious abdominal adhesions, dysphagia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4" name="Title 3"/>
          <p:cNvSpPr>
            <a:spLocks noGrp="1"/>
          </p:cNvSpPr>
          <p:nvPr>
            <p:ph type="title"/>
          </p:nvPr>
        </p:nvSpPr>
        <p:spPr/>
        <p:txBody>
          <a:bodyPr/>
          <a:lstStyle/>
          <a:p>
            <a:r>
              <a:rPr lang="en-US" sz="4400" b="1" u="sng" dirty="0">
                <a:effectLst/>
                <a:latin typeface="Times New Roman" panose="02020603050405020304" pitchFamily="18" charset="0"/>
                <a:ea typeface="Calibri" panose="020F0502020204030204" pitchFamily="34" charset="0"/>
                <a:cs typeface="Times New Roman" panose="02020603050405020304" pitchFamily="18" charset="0"/>
              </a:rPr>
              <a:t>ANTI DIARRHOEA MEDICATIONS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45" name="Text Placeholder 4"/>
          <p:cNvSpPr>
            <a:spLocks noGrp="1"/>
          </p:cNvSpPr>
          <p:nvPr>
            <p:ph type="body" idx="1"/>
          </p:nvPr>
        </p:nvSpPr>
        <p:spPr/>
        <p:txBody>
          <a:bodyPr/>
          <a:lstStyle/>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6" name="Title 1"/>
          <p:cNvSpPr>
            <a:spLocks noGrp="1"/>
          </p:cNvSpPr>
          <p:nvPr>
            <p:ph type="title"/>
          </p:nvPr>
        </p:nvSpPr>
        <p:spPr/>
        <p:txBody>
          <a:bodyPr/>
          <a:lstStyle/>
          <a:p>
            <a:endParaRPr lang="en-US"/>
          </a:p>
        </p:txBody>
      </p:sp>
      <p:sp>
        <p:nvSpPr>
          <p:cNvPr id="1048747" name="Content Placeholder 2"/>
          <p:cNvSpPr>
            <a:spLocks noGrp="1"/>
          </p:cNvSpPr>
          <p:nvPr>
            <p:ph idx="1"/>
          </p:nvPr>
        </p:nvSpPr>
        <p:spPr/>
        <p:txBody>
          <a:bodyPr>
            <a:normAutofit lnSpcReduction="10000"/>
          </a:bodyPr>
          <a:lstStyle/>
          <a:p>
            <a:pPr marL="0" marR="0">
              <a:lnSpc>
                <a:spcPct val="115000"/>
              </a:lnSpc>
              <a:spcBef>
                <a:spcPts val="0"/>
              </a:spcBef>
              <a:spcAft>
                <a:spcPts val="1000"/>
              </a:spcAft>
            </a:pP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Diarrhea is defined as having at least three loose, watery, and frequent stools each day.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Diarrhea is either acute or chronic.  Acute diarrhea is of sudden onset in a previously healthy person. It lasts for 3 days to 2 weeks and is self limiting. Chronic diarrhea lasts for more than 3 weeks.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Diarrhea leads to loss of water and electrolytes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8"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Treatment of diarrhea</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49" name="Content Placeholder 2"/>
          <p:cNvSpPr>
            <a:spLocks noGrp="1"/>
          </p:cNvSpPr>
          <p:nvPr>
            <p:ph idx="1"/>
          </p:nvPr>
        </p:nvSpPr>
        <p:spPr/>
        <p:txBody>
          <a:bodyPr/>
          <a:lstStyle/>
          <a:p>
            <a:pPr marL="342900" marR="0" lvl="0" indent="-342900">
              <a:lnSpc>
                <a:spcPct val="115000"/>
              </a:lnSpc>
              <a:spcBef>
                <a:spcPts val="0"/>
              </a:spcBef>
              <a:spcAft>
                <a:spcPts val="0"/>
              </a:spcAft>
              <a:buFont typeface="+mj-lt"/>
              <a:buAutoNum type="arabicPeriod"/>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Management of dehydration i.e. Treatment of fluid depletion and electrolyte imbalance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Maintenance of nutrition i.e. continue feeding</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Drug therapy with  antidiarrheal medications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0" name="Title 1"/>
          <p:cNvSpPr>
            <a:spLocks noGrp="1"/>
          </p:cNvSpPr>
          <p:nvPr>
            <p:ph type="title"/>
          </p:nvPr>
        </p:nvSpPr>
        <p:spPr/>
        <p:txBody>
          <a:bodyPr/>
          <a:lstStyle/>
          <a:p>
            <a:r>
              <a:rPr lang="en-US" sz="3200" b="1" u="sng" dirty="0">
                <a:effectLst/>
                <a:latin typeface="Times New Roman" panose="02020603050405020304" pitchFamily="18" charset="0"/>
                <a:ea typeface="Calibri" panose="020F0502020204030204" pitchFamily="34" charset="0"/>
                <a:cs typeface="Times New Roman" panose="02020603050405020304" pitchFamily="18" charset="0"/>
              </a:rPr>
              <a:t>ORAL REHYDRATION SOLUTION (ORS)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51" name="Content Placeholder 2"/>
          <p:cNvSpPr>
            <a:spLocks noGrp="1"/>
          </p:cNvSpPr>
          <p:nvPr>
            <p:ph idx="1"/>
          </p:nvPr>
        </p:nvSpPr>
        <p:spPr/>
        <p:txBody>
          <a:bodyPr/>
          <a:lstStyle/>
          <a:p>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used to prevent and manage dehydration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2"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Classification of Antidiarrheal agents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53" name="Content Placeholder 2"/>
          <p:cNvSpPr>
            <a:spLocks noGrp="1"/>
          </p:cNvSpPr>
          <p:nvPr>
            <p:ph idx="1"/>
          </p:nvPr>
        </p:nvSpPr>
        <p:spPr/>
        <p:txBody>
          <a:bodyPr>
            <a:normAutofit fontScale="96429"/>
          </a:bodyPr>
          <a:lstStyle/>
          <a:p>
            <a:pPr marL="342900" marR="0" lvl="0" indent="-342900">
              <a:lnSpc>
                <a:spcPct val="115000"/>
              </a:lnSpc>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Antimotility/Opioids e.g. codeine, loperamide, diphenoxylate-atropine. They decrease bowel motility and relieve rectal spasms,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Antisecretory e.g. atropine bismuth, </a:t>
            </a:r>
            <a:r>
              <a:rPr lang="en-US"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mesalazine</a:t>
            </a: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octreotide. They decrease intestinal muscle tone and peristalsis of the GIT.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Adsorbent e.g. bismuth subsalicylate, kaolin-pectin, activated charcoal. They coat the walls of the GIT, bind to the causative bacteria/toxin, which is then eliminated through stool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Anti-infectious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b="1" u="sng" dirty="0"/>
              <a:t>IPECAC </a:t>
            </a:r>
            <a:br>
              <a:rPr lang="en-US" b="1" u="sng" dirty="0"/>
            </a:br>
            <a:endParaRPr lang="en-US" dirty="0"/>
          </a:p>
        </p:txBody>
      </p:sp>
      <p:sp>
        <p:nvSpPr>
          <p:cNvPr id="1048606" name="Content Placeholder 2"/>
          <p:cNvSpPr>
            <a:spLocks noGrp="1"/>
          </p:cNvSpPr>
          <p:nvPr>
            <p:ph idx="1"/>
          </p:nvPr>
        </p:nvSpPr>
        <p:spPr/>
        <p:txBody>
          <a:bodyPr/>
          <a:lstStyle/>
          <a:p>
            <a:pPr marL="0" indent="0">
              <a:buNone/>
            </a:pPr>
            <a:r>
              <a:rPr lang="en-US" sz="2800" b="1" u="sng" dirty="0"/>
              <a:t>MOA- </a:t>
            </a:r>
            <a:r>
              <a:rPr lang="en-US" sz="2800" dirty="0"/>
              <a:t>Ipecac syrup irritates the GI mucosa locally, resulting to stimulation of the vomiting center. It acts within 20 minutes </a:t>
            </a:r>
          </a:p>
          <a:p>
            <a:pPr marL="0" indent="0">
              <a:buNone/>
            </a:pPr>
            <a:r>
              <a:rPr lang="en-US" sz="2800" u="sng" dirty="0"/>
              <a:t>USES</a:t>
            </a:r>
            <a:r>
              <a:rPr lang="en-US" sz="2800" dirty="0"/>
              <a:t>- To induce vomiting as a treatment for drug overdose and certain poisonings</a:t>
            </a:r>
          </a:p>
          <a:p>
            <a:pPr marL="0" indent="0">
              <a:buNone/>
            </a:pPr>
            <a:r>
              <a:rPr lang="en-US" sz="2800" u="sng" dirty="0"/>
              <a:t>Side effects </a:t>
            </a:r>
            <a:r>
              <a:rPr lang="en-US" sz="2800" dirty="0"/>
              <a:t>- Nausea , Diarrhea ,GI upset ,Mild CNS depression CARDIOTOXICITY if large amounts are absorbed in the body </a:t>
            </a:r>
          </a:p>
          <a:p>
            <a:pPr marL="0" indent="0">
              <a:buNone/>
            </a:pPr>
            <a:r>
              <a:rPr lang="en-US" sz="2800" u="sng" dirty="0"/>
              <a:t>Contraindications- </a:t>
            </a:r>
            <a:r>
              <a:rPr lang="en-US" sz="2800" dirty="0"/>
              <a:t>Ingestion of CORROSIVE chemical, Ingestion of petroleum products , Unconscious and convulsing patient</a:t>
            </a:r>
            <a:endParaRPr lang="en-US" sz="2800" u="sng" dirty="0"/>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4" name="Title 1"/>
          <p:cNvSpPr>
            <a:spLocks noGrp="1"/>
          </p:cNvSpPr>
          <p:nvPr>
            <p:ph type="title"/>
          </p:nvPr>
        </p:nvSpPr>
        <p:spPr/>
        <p:txBody>
          <a:bodyPr/>
          <a:lstStyle/>
          <a:p>
            <a:r>
              <a:rPr lang="en-US" u="sng" dirty="0">
                <a:latin typeface="Times New Roman" panose="02020603050405020304" pitchFamily="18" charset="0"/>
                <a:ea typeface="Calibri" panose="020F0502020204030204" pitchFamily="34" charset="0"/>
                <a:cs typeface="Times New Roman" panose="02020603050405020304" pitchFamily="18" charset="0"/>
              </a:rPr>
              <a:t>Clinical uses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55" name="Content Placeholder 2"/>
          <p:cNvSpPr>
            <a:spLocks noGrp="1"/>
          </p:cNvSpPr>
          <p:nvPr>
            <p:ph idx="1"/>
          </p:nvPr>
        </p:nvSpPr>
        <p:spPr/>
        <p:txBody>
          <a:bodyPr/>
          <a:lstStyle/>
          <a:p>
            <a:pPr marL="342900" marR="0" lvl="0" indent="-342900">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Relief of symptoms of acute and chronic diarrhea</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Reduction of fecal volume discharges from ileostomies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Prevention and treatment of traveler's diarrhea</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6" name="Title 1"/>
          <p:cNvSpPr>
            <a:spLocks noGrp="1"/>
          </p:cNvSpPr>
          <p:nvPr>
            <p:ph type="title"/>
          </p:nvPr>
        </p:nvSpPr>
        <p:spPr/>
        <p:txBody>
          <a:bodyPr/>
          <a:lstStyle/>
          <a:p>
            <a:r>
              <a:rPr lang="en-US" u="sng" dirty="0">
                <a:latin typeface="Times New Roman" panose="02020603050405020304" pitchFamily="18" charset="0"/>
                <a:ea typeface="Calibri" panose="020F0502020204030204" pitchFamily="34" charset="0"/>
                <a:cs typeface="Times New Roman" panose="02020603050405020304" pitchFamily="18" charset="0"/>
              </a:rPr>
              <a:t>Side effects of Antidiarrheal agents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57" name="Content Placeholder 2"/>
          <p:cNvSpPr>
            <a:spLocks noGrp="1"/>
          </p:cNvSpPr>
          <p:nvPr>
            <p:ph idx="1"/>
          </p:nvPr>
        </p:nvSpPr>
        <p:spPr/>
        <p:txBody>
          <a:bodyPr/>
          <a:lstStyle/>
          <a:p>
            <a:pPr marL="0" marR="0">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Headache, dizziness, constipation,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en-US" dirty="0">
                <a:effectLst/>
                <a:latin typeface="Times New Roman" panose="02020603050405020304" pitchFamily="18" charset="0"/>
                <a:ea typeface="Calibri" panose="020F0502020204030204" pitchFamily="34" charset="0"/>
                <a:cs typeface="Times New Roman" panose="02020603050405020304" pitchFamily="18" charset="0"/>
              </a:rPr>
              <a:t>ausea &amp; vomiting, anorexia, urinary retention, flushing, urticaria, hypotension, bradycardia, palpitations, urticaria, respiratory depression, lethargy, sedation, dry skin, blurred vision, photophobia, confusion, anxiety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8" name="Title 1"/>
          <p:cNvSpPr>
            <a:spLocks noGrp="1"/>
          </p:cNvSpPr>
          <p:nvPr>
            <p:ph type="title"/>
          </p:nvPr>
        </p:nvSpPr>
        <p:spPr/>
        <p:txBody>
          <a:bodyPr/>
          <a:lstStyle/>
          <a:p>
            <a:r>
              <a:rPr lang="en-US" u="sng" dirty="0">
                <a:latin typeface="Times New Roman" panose="02020603050405020304" pitchFamily="18" charset="0"/>
                <a:ea typeface="Calibri" panose="020F0502020204030204" pitchFamily="34" charset="0"/>
                <a:cs typeface="Times New Roman" panose="02020603050405020304" pitchFamily="18" charset="0"/>
              </a:rPr>
              <a:t>Contraindications </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59" name="Content Placeholder 2"/>
          <p:cNvSpPr>
            <a:spLocks noGrp="1"/>
          </p:cNvSpPr>
          <p:nvPr>
            <p:ph idx="1"/>
          </p:nvPr>
        </p:nvSpPr>
        <p:spPr/>
        <p:txBody>
          <a:bodyPr>
            <a:normAutofit/>
          </a:bodyPr>
          <a:lstStyle/>
          <a:p>
            <a:pPr marL="342900" marR="0" lvl="0" indent="-342900">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Poisoning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Drug allergy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GI obstruction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rPr>
              <a:t>Acute abdominal conditions</a:t>
            </a:r>
            <a:endParaRPr lang="en-US" sz="36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0" name="Title 3"/>
          <p:cNvSpPr>
            <a:spLocks noGrp="1"/>
          </p:cNvSpPr>
          <p:nvPr>
            <p:ph type="title"/>
          </p:nvPr>
        </p:nvSpPr>
        <p:spPr/>
        <p:txBody>
          <a:bodyPr/>
          <a:lstStyle/>
          <a:p>
            <a:r>
              <a:rPr lang="en-US" sz="4000" b="1" u="sng" dirty="0">
                <a:effectLst/>
                <a:latin typeface="Times New Roman" panose="02020603050405020304" pitchFamily="18" charset="0"/>
                <a:ea typeface="Calibri" panose="020F0502020204030204" pitchFamily="34" charset="0"/>
                <a:cs typeface="Times New Roman" panose="02020603050405020304" pitchFamily="18" charset="0"/>
              </a:rPr>
              <a:t>ANTI SPASMODIC DRUGS</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61" name="Text Placeholder 4"/>
          <p:cNvSpPr>
            <a:spLocks noGrp="1"/>
          </p:cNvSpPr>
          <p:nvPr>
            <p:ph type="body" idx="1"/>
          </p:nvPr>
        </p:nvSpPr>
        <p:spPr/>
        <p:txBody>
          <a:bodyPr/>
          <a:lstStyle/>
          <a:p>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2" name="Title 3"/>
          <p:cNvSpPr>
            <a:spLocks noGrp="1"/>
          </p:cNvSpPr>
          <p:nvPr>
            <p:ph type="title"/>
          </p:nvPr>
        </p:nvSpPr>
        <p:spPr/>
        <p:txBody>
          <a:bodyPr/>
          <a:lstStyle/>
          <a:p>
            <a:endParaRPr lang="en-US" dirty="0"/>
          </a:p>
        </p:txBody>
      </p:sp>
      <p:sp>
        <p:nvSpPr>
          <p:cNvPr id="1048763" name="Content Placeholder 4"/>
          <p:cNvSpPr>
            <a:spLocks noGrp="1"/>
          </p:cNvSpPr>
          <p:nvPr>
            <p:ph idx="1"/>
          </p:nvPr>
        </p:nvSpPr>
        <p:spPr/>
        <p:txBody>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Are drugs used to treat symptoms such as abdominal pain/ spasms and in Inflammatory Bowel syndrome (IBS)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Classification </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65" name="Content Placeholder 2"/>
          <p:cNvSpPr>
            <a:spLocks noGrp="1"/>
          </p:cNvSpPr>
          <p:nvPr>
            <p:ph idx="1"/>
          </p:nvPr>
        </p:nvSpPr>
        <p:spPr/>
        <p:txBody>
          <a:bodyPr>
            <a:normAutofit/>
          </a:bodyPr>
          <a:lstStyle/>
          <a:p>
            <a:pPr marL="342900" marR="0" lvl="0" indent="-342900">
              <a:lnSpc>
                <a:spcPct val="115000"/>
              </a:lnSpc>
              <a:spcBef>
                <a:spcPts val="0"/>
              </a:spcBef>
              <a:spcAft>
                <a:spcPts val="100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Antimuscarinics/ Anti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Cholinergics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e.g</a:t>
            </a:r>
            <a:r>
              <a:rPr lang="en-US" dirty="0">
                <a:effectLst/>
                <a:latin typeface="Times New Roman" panose="02020603050405020304" pitchFamily="18" charset="0"/>
                <a:ea typeface="Calibri" panose="020F0502020204030204" pitchFamily="34" charset="0"/>
                <a:cs typeface="Times New Roman" panose="02020603050405020304" pitchFamily="18" charset="0"/>
              </a:rPr>
              <a:t>. Hyoscine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Burylbromide</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Atropine, Dicyclomine, Propantheline. They block cholinergic transmission at parasympathetic nerve endings and cause smooth muscle relax</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Times New Roman" panose="02020603050405020304" pitchFamily="18" charset="0"/>
                <a:ea typeface="Calibri" panose="020F0502020204030204" pitchFamily="34" charset="0"/>
              </a:rPr>
              <a:t>Smooth muscle relaxants e.g. Drotaverine, </a:t>
            </a:r>
            <a:r>
              <a:rPr lang="en-US" dirty="0" err="1">
                <a:effectLst/>
                <a:latin typeface="Times New Roman" panose="02020603050405020304" pitchFamily="18" charset="0"/>
                <a:ea typeface="Calibri" panose="020F0502020204030204" pitchFamily="34" charset="0"/>
              </a:rPr>
              <a:t>Alverine</a:t>
            </a:r>
            <a:r>
              <a:rPr lang="en-US" dirty="0">
                <a:effectLst/>
                <a:latin typeface="Times New Roman" panose="02020603050405020304" pitchFamily="18" charset="0"/>
                <a:ea typeface="Calibri" panose="020F0502020204030204" pitchFamily="34" charset="0"/>
              </a:rPr>
              <a:t>, Mebeverine, Peppermint oil. Most useful in IBS. These drugs are contraindicated in patients with glaucoma and prostatism, and should be avoided in patients with gastro-</a:t>
            </a:r>
            <a:r>
              <a:rPr lang="en-US" dirty="0" err="1">
                <a:effectLst/>
                <a:latin typeface="Times New Roman" panose="02020603050405020304" pitchFamily="18" charset="0"/>
                <a:ea typeface="Calibri" panose="020F0502020204030204" pitchFamily="34" charset="0"/>
              </a:rPr>
              <a:t>oesophageal</a:t>
            </a:r>
            <a:r>
              <a:rPr lang="en-US" dirty="0">
                <a:effectLst/>
                <a:latin typeface="Times New Roman" panose="02020603050405020304" pitchFamily="18" charset="0"/>
                <a:ea typeface="Calibri" panose="020F0502020204030204" pitchFamily="34" charset="0"/>
              </a:rPr>
              <a:t> reflux</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6"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Uses of anti </a:t>
            </a:r>
            <a:r>
              <a:rPr lang="en-US" b="1" u="sng" dirty="0" err="1">
                <a:latin typeface="Times New Roman" panose="02020603050405020304" pitchFamily="18" charset="0"/>
                <a:ea typeface="Calibri" panose="020F0502020204030204" pitchFamily="34" charset="0"/>
                <a:cs typeface="Times New Roman" panose="02020603050405020304" pitchFamily="18" charset="0"/>
              </a:rPr>
              <a:t>spasmodics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67" name="Content Placeholder 2"/>
          <p:cNvSpPr>
            <a:spLocks noGrp="1"/>
          </p:cNvSpPr>
          <p:nvPr>
            <p:ph idx="1"/>
          </p:nvPr>
        </p:nvSpPr>
        <p:spPr/>
        <p:txBody>
          <a:bodyPr/>
          <a:lstStyle/>
          <a:p>
            <a:pPr marL="342900" marR="0" lvl="0" indent="-342900">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To help relieve some symptoms of irritable bowel syndrome (IBS) such as spasm, bloating and abdominal pain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To reduce movement (motility) of the intestine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Crampy abdominal pain, esophageal spasms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Renal colic</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err="1">
                <a:effectLst/>
                <a:latin typeface="Times New Roman" panose="02020603050405020304" pitchFamily="18" charset="0"/>
                <a:ea typeface="Calibri" panose="020F0502020204030204" pitchFamily="34" charset="0"/>
                <a:cs typeface="Times New Roman" panose="02020603050405020304" pitchFamily="18" charset="0"/>
              </a:rPr>
              <a:t>Overeactive</a:t>
            </a:r>
            <a:r>
              <a:rPr lang="en-US" dirty="0">
                <a:effectLst/>
                <a:latin typeface="Times New Roman" panose="02020603050405020304" pitchFamily="18" charset="0"/>
                <a:ea typeface="Calibri" panose="020F0502020204030204" pitchFamily="34" charset="0"/>
                <a:cs typeface="Times New Roman" panose="02020603050405020304" pitchFamily="18" charset="0"/>
              </a:rPr>
              <a:t> bladder/ bladder spasms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8" name="Title 1"/>
          <p:cNvSpPr>
            <a:spLocks noGrp="1"/>
          </p:cNvSpPr>
          <p:nvPr>
            <p:ph type="title"/>
          </p:nvPr>
        </p:nvSpPr>
        <p:spPr/>
        <p:txBody>
          <a:bodyPr/>
          <a:lstStyle/>
          <a:p>
            <a:endParaRPr lang="en-US"/>
          </a:p>
        </p:txBody>
      </p:sp>
      <p:sp>
        <p:nvSpPr>
          <p:cNvPr id="1048769" name="Content Placeholder 2"/>
          <p:cNvSpPr>
            <a:spLocks noGrp="1"/>
          </p:cNvSpPr>
          <p:nvPr>
            <p:ph idx="1"/>
          </p:nvPr>
        </p:nvSpPr>
        <p:spPr/>
        <p:txBody>
          <a:bodyPr/>
          <a:lstStyle/>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Movement problems in Parkinson’s disease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Motion sickness, Morning sickness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Nausea and/or vomiting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Muscle spasms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Asthma, Chronic Obstructive pulmonary disease (COPD)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0" name="Title 1"/>
          <p:cNvSpPr>
            <a:spLocks noGrp="1"/>
          </p:cNvSpPr>
          <p:nvPr>
            <p:ph type="title"/>
          </p:nvPr>
        </p:nvSpPr>
        <p:spPr/>
        <p:txBody>
          <a:bodyPr/>
          <a:lstStyle/>
          <a:p>
            <a:r>
              <a:rPr lang="en-US" b="1" u="sng" dirty="0">
                <a:latin typeface="Times New Roman" panose="02020603050405020304" pitchFamily="18" charset="0"/>
                <a:ea typeface="Calibri" panose="020F0502020204030204" pitchFamily="34" charset="0"/>
                <a:cs typeface="Times New Roman" panose="02020603050405020304" pitchFamily="18" charset="0"/>
              </a:rPr>
              <a:t>Side effects</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048771" name="Content Placeholder 2"/>
          <p:cNvSpPr>
            <a:spLocks noGrp="1"/>
          </p:cNvSpPr>
          <p:nvPr>
            <p:ph idx="1"/>
          </p:nvPr>
        </p:nvSpPr>
        <p:spPr/>
        <p:txBody>
          <a:bodyPr/>
          <a:lstStyle/>
          <a:p>
            <a:pPr marL="0" marR="0">
              <a:lnSpc>
                <a:spcPct val="115000"/>
              </a:lnSpc>
              <a:spcBef>
                <a:spcPts val="0"/>
              </a:spcBef>
              <a:spcAft>
                <a:spcPts val="1000"/>
              </a:spcAft>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Allergies, dry mouth, vision changes, Rapid heart rate,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a:bodyPr>
          <a:lstStyle/>
          <a:p>
            <a:r>
              <a:rPr lang="en-US" dirty="0"/>
              <a:t>CENTRAL EMETICS(ACTING ON THE BRAIN)</a:t>
            </a:r>
            <a:br>
              <a:rPr lang="en-US" dirty="0"/>
            </a:br>
            <a:endParaRPr lang="en-US" dirty="0"/>
          </a:p>
        </p:txBody>
      </p:sp>
      <p:sp>
        <p:nvSpPr>
          <p:cNvPr id="1048608" name="Content Placeholder 2"/>
          <p:cNvSpPr>
            <a:spLocks noGrp="1"/>
          </p:cNvSpPr>
          <p:nvPr>
            <p:ph idx="1"/>
          </p:nvPr>
        </p:nvSpPr>
        <p:spPr/>
        <p:txBody>
          <a:bodyPr/>
          <a:lstStyle/>
          <a:p>
            <a:r>
              <a:rPr lang="en-US" dirty="0"/>
              <a:t>Main prototype; </a:t>
            </a:r>
            <a:r>
              <a:rPr lang="en-US" dirty="0" err="1"/>
              <a:t>Apormophine</a:t>
            </a:r>
            <a:endParaRPr lang="en-US" dirty="0"/>
          </a:p>
          <a:p>
            <a:r>
              <a:rPr lang="en-US" dirty="0" err="1"/>
              <a:t>Apormophine</a:t>
            </a:r>
            <a:r>
              <a:rPr lang="en-US" dirty="0"/>
              <a:t> stimulates dopamine receptors in the </a:t>
            </a:r>
            <a:r>
              <a:rPr lang="en-US" dirty="0" smtClean="0"/>
              <a:t>chemoreceptor trigger zone( CTZ) in the medulla </a:t>
            </a:r>
            <a:r>
              <a:rPr lang="en-US" dirty="0" err="1" smtClean="0"/>
              <a:t>oblangata</a:t>
            </a:r>
            <a:r>
              <a:rPr lang="en-US" dirty="0" smtClean="0"/>
              <a:t>. It </a:t>
            </a:r>
            <a:r>
              <a:rPr lang="en-US" dirty="0"/>
              <a:t>may produce some cerebral depression.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3314</Words>
  <Application>Microsoft Office PowerPoint</Application>
  <PresentationFormat>Widescreen</PresentationFormat>
  <Paragraphs>428</Paragraphs>
  <Slides>88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88</vt:i4>
      </vt:variant>
    </vt:vector>
  </HeadingPairs>
  <TitlesOfParts>
    <vt:vector size="97" baseType="lpstr">
      <vt:lpstr>Arial</vt:lpstr>
      <vt:lpstr>Calibri</vt:lpstr>
      <vt:lpstr>Calibri Light</vt:lpstr>
      <vt:lpstr>Courier New</vt:lpstr>
      <vt:lpstr>Symbol</vt:lpstr>
      <vt:lpstr>Times New Roman</vt:lpstr>
      <vt:lpstr>Times-Roman</vt:lpstr>
      <vt:lpstr>Wingdings</vt:lpstr>
      <vt:lpstr>Office Theme</vt:lpstr>
      <vt:lpstr>GIT DRUGS</vt:lpstr>
      <vt:lpstr>GIT DRUGS INCLUDE;</vt:lpstr>
      <vt:lpstr>EMETICS AND ANTI EMETICS</vt:lpstr>
      <vt:lpstr>PowerPoint Presentation</vt:lpstr>
      <vt:lpstr>PowerPoint Presentation</vt:lpstr>
      <vt:lpstr>EMETICS</vt:lpstr>
      <vt:lpstr>Reflex emetics </vt:lpstr>
      <vt:lpstr>IPECAC  </vt:lpstr>
      <vt:lpstr>CENTRAL EMETICS(ACTING ON THE BRAIN) </vt:lpstr>
      <vt:lpstr>ANTIEMETICS </vt:lpstr>
      <vt:lpstr>CLASSES OF ANTIEMETICS </vt:lpstr>
      <vt:lpstr>MUSCARINIC ACETYLCHOLINE RECEPTOR ANTAGONISTS </vt:lpstr>
      <vt:lpstr>Dopamine receptor Antagonists </vt:lpstr>
      <vt:lpstr>ANTIHISTAMINES </vt:lpstr>
      <vt:lpstr>5HT ANTAGONISTS </vt:lpstr>
      <vt:lpstr>MISCELLANEOUS ANTIEMETICS </vt:lpstr>
      <vt:lpstr>Indications of Anti  emetics </vt:lpstr>
      <vt:lpstr>DRUGS USED IN MANAGEMENT OF PEPTIC ULCER DISEASE </vt:lpstr>
      <vt:lpstr> PHYSIOLOGY  OF ACID SECRETION </vt:lpstr>
      <vt:lpstr>PowerPoint Presentation</vt:lpstr>
      <vt:lpstr>Relevant pathophysiology;</vt:lpstr>
      <vt:lpstr> </vt:lpstr>
      <vt:lpstr>AIM OF MANAGEMENT OF PUD </vt:lpstr>
      <vt:lpstr>Drugs used in the treatment of peptic ulcer; </vt:lpstr>
      <vt:lpstr>1) ANTACIDS  </vt:lpstr>
      <vt:lpstr>Pharmacokinetics </vt:lpstr>
      <vt:lpstr>Clinical use and dosage </vt:lpstr>
      <vt:lpstr>1.Sodium bicarbonate  </vt:lpstr>
      <vt:lpstr>2. Magnesium hydroxide and aluminium hydroxide formulations</vt:lpstr>
      <vt:lpstr>Doses; </vt:lpstr>
      <vt:lpstr>Adverse effects </vt:lpstr>
      <vt:lpstr>Drug interactions </vt:lpstr>
      <vt:lpstr> </vt:lpstr>
      <vt:lpstr>H2-RECEPTOR ANTAGONISTS; </vt:lpstr>
      <vt:lpstr>Mechanism of Action </vt:lpstr>
      <vt:lpstr>Pharmacokinetics  </vt:lpstr>
      <vt:lpstr>Clinical use </vt:lpstr>
      <vt:lpstr>Dosages</vt:lpstr>
      <vt:lpstr>Adverse effects </vt:lpstr>
      <vt:lpstr>Drug interactions </vt:lpstr>
      <vt:lpstr>CAUTION</vt:lpstr>
      <vt:lpstr>PROTON PUMP INHIBITORS  </vt:lpstr>
      <vt:lpstr>Mechanism of Action </vt:lpstr>
      <vt:lpstr>Pharmacokinetics </vt:lpstr>
      <vt:lpstr>Clinical use and dosage </vt:lpstr>
      <vt:lpstr>Dose; </vt:lpstr>
      <vt:lpstr>Adverse effects </vt:lpstr>
      <vt:lpstr>Drug interaction </vt:lpstr>
      <vt:lpstr>MUCOSAL PROTECTIVE AGENTS</vt:lpstr>
      <vt:lpstr>Agents</vt:lpstr>
      <vt:lpstr>SYNTHETIC PROSTAGLANDINS; MISOPROSTOL </vt:lpstr>
      <vt:lpstr>PowerPoint Presentation</vt:lpstr>
      <vt:lpstr>Pharmacokinetics </vt:lpstr>
      <vt:lpstr>Clinical use and dosage </vt:lpstr>
      <vt:lpstr>Adverse effects </vt:lpstr>
      <vt:lpstr> COLLOIDAL BISMUTH COMPOUNDS  </vt:lpstr>
      <vt:lpstr>Pharmacokinetics  </vt:lpstr>
      <vt:lpstr>Clinical use </vt:lpstr>
      <vt:lpstr>Adverse effects </vt:lpstr>
      <vt:lpstr>SUCRALFATE</vt:lpstr>
      <vt:lpstr>Clinical use and Dosage </vt:lpstr>
      <vt:lpstr>Pharmacokinetics </vt:lpstr>
      <vt:lpstr>Contra indication</vt:lpstr>
      <vt:lpstr>DRUG COMBINATIONS TO ERADICATE H. PYLORI. </vt:lpstr>
      <vt:lpstr>PowerPoint Presentation</vt:lpstr>
      <vt:lpstr>LAXATIVES / PURGATIVES </vt:lpstr>
      <vt:lpstr>LAXATIVES / PURGATIVES </vt:lpstr>
      <vt:lpstr>Classification</vt:lpstr>
      <vt:lpstr>Bulk Forming Laxatives </vt:lpstr>
      <vt:lpstr>b) Osmotic Laxatives </vt:lpstr>
      <vt:lpstr>c) Stool Softeners </vt:lpstr>
      <vt:lpstr>Stimulant Purgatives </vt:lpstr>
      <vt:lpstr>Pharmacokinetics of Purgatives </vt:lpstr>
      <vt:lpstr>Side effects </vt:lpstr>
      <vt:lpstr>ANTI DIARRHOEA MEDICATIONS </vt:lpstr>
      <vt:lpstr>PowerPoint Presentation</vt:lpstr>
      <vt:lpstr>Treatment of diarrhea </vt:lpstr>
      <vt:lpstr>ORAL REHYDRATION SOLUTION (ORS) </vt:lpstr>
      <vt:lpstr>Classification of Antidiarrheal agents </vt:lpstr>
      <vt:lpstr>Clinical uses </vt:lpstr>
      <vt:lpstr>Side effects of Antidiarrheal agents </vt:lpstr>
      <vt:lpstr>Contraindications  </vt:lpstr>
      <vt:lpstr>ANTI SPASMODIC DRUGS </vt:lpstr>
      <vt:lpstr>PowerPoint Presentation</vt:lpstr>
      <vt:lpstr>Classification  </vt:lpstr>
      <vt:lpstr>Uses of anti spasmodics </vt:lpstr>
      <vt:lpstr>PowerPoint Presentation</vt:lpstr>
      <vt:lpstr>Side effects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DRUGS</dc:title>
  <dc:creator>USER</dc:creator>
  <cp:lastModifiedBy>Windows User</cp:lastModifiedBy>
  <cp:revision>2</cp:revision>
  <dcterms:created xsi:type="dcterms:W3CDTF">2021-01-22T00:26:21Z</dcterms:created>
  <dcterms:modified xsi:type="dcterms:W3CDTF">2021-02-04T09:25:37Z</dcterms:modified>
</cp:coreProperties>
</file>