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2" r:id="rId7"/>
    <p:sldId id="268" r:id="rId8"/>
    <p:sldId id="269" r:id="rId9"/>
    <p:sldId id="270" r:id="rId10"/>
    <p:sldId id="263" r:id="rId11"/>
    <p:sldId id="264" r:id="rId12"/>
    <p:sldId id="265" r:id="rId13"/>
    <p:sldId id="266" r:id="rId14"/>
    <p:sldId id="271" r:id="rId15"/>
    <p:sldId id="272" r:id="rId16"/>
    <p:sldId id="273" r:id="rId17"/>
    <p:sldId id="274" r:id="rId18"/>
    <p:sldId id="267" r:id="rId19"/>
    <p:sldId id="279" r:id="rId20"/>
    <p:sldId id="275" r:id="rId21"/>
    <p:sldId id="276" r:id="rId22"/>
    <p:sldId id="277" r:id="rId23"/>
    <p:sldId id="278" r:id="rId24"/>
    <p:sldId id="284" r:id="rId25"/>
    <p:sldId id="294" r:id="rId26"/>
    <p:sldId id="280" r:id="rId27"/>
    <p:sldId id="281" r:id="rId28"/>
    <p:sldId id="300" r:id="rId29"/>
    <p:sldId id="285" r:id="rId30"/>
    <p:sldId id="286" r:id="rId31"/>
    <p:sldId id="289" r:id="rId32"/>
    <p:sldId id="301" r:id="rId33"/>
    <p:sldId id="302" r:id="rId34"/>
    <p:sldId id="303" r:id="rId35"/>
    <p:sldId id="287" r:id="rId36"/>
    <p:sldId id="304" r:id="rId37"/>
    <p:sldId id="305" r:id="rId38"/>
    <p:sldId id="306" r:id="rId39"/>
    <p:sldId id="307" r:id="rId40"/>
    <p:sldId id="291" r:id="rId41"/>
    <p:sldId id="295" r:id="rId42"/>
    <p:sldId id="296" r:id="rId43"/>
    <p:sldId id="425" r:id="rId44"/>
    <p:sldId id="424" r:id="rId45"/>
    <p:sldId id="293" r:id="rId46"/>
    <p:sldId id="298" r:id="rId47"/>
    <p:sldId id="299" r:id="rId48"/>
    <p:sldId id="308" r:id="rId49"/>
    <p:sldId id="309" r:id="rId50"/>
    <p:sldId id="310" r:id="rId51"/>
    <p:sldId id="297" r:id="rId52"/>
    <p:sldId id="292" r:id="rId53"/>
    <p:sldId id="282" r:id="rId54"/>
    <p:sldId id="316" r:id="rId55"/>
    <p:sldId id="317" r:id="rId56"/>
    <p:sldId id="283" r:id="rId57"/>
    <p:sldId id="311" r:id="rId58"/>
    <p:sldId id="312" r:id="rId59"/>
    <p:sldId id="313" r:id="rId60"/>
    <p:sldId id="314" r:id="rId61"/>
    <p:sldId id="426" r:id="rId62"/>
    <p:sldId id="315" r:id="rId63"/>
    <p:sldId id="318" r:id="rId64"/>
    <p:sldId id="323" r:id="rId65"/>
    <p:sldId id="324" r:id="rId66"/>
    <p:sldId id="325" r:id="rId67"/>
    <p:sldId id="326" r:id="rId68"/>
    <p:sldId id="327" r:id="rId69"/>
    <p:sldId id="328" r:id="rId70"/>
    <p:sldId id="319" r:id="rId71"/>
    <p:sldId id="320" r:id="rId72"/>
    <p:sldId id="321" r:id="rId73"/>
    <p:sldId id="333" r:id="rId74"/>
    <p:sldId id="335" r:id="rId75"/>
    <p:sldId id="329" r:id="rId76"/>
    <p:sldId id="336" r:id="rId77"/>
    <p:sldId id="330" r:id="rId78"/>
    <p:sldId id="331" r:id="rId79"/>
    <p:sldId id="332"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60" r:id="rId100"/>
    <p:sldId id="361" r:id="rId101"/>
    <p:sldId id="362" r:id="rId102"/>
    <p:sldId id="363" r:id="rId103"/>
    <p:sldId id="356" r:id="rId104"/>
    <p:sldId id="357" r:id="rId105"/>
    <p:sldId id="358" r:id="rId106"/>
    <p:sldId id="369" r:id="rId107"/>
    <p:sldId id="359" r:id="rId108"/>
    <p:sldId id="364" r:id="rId109"/>
    <p:sldId id="365" r:id="rId110"/>
    <p:sldId id="366" r:id="rId111"/>
    <p:sldId id="367" r:id="rId112"/>
    <p:sldId id="368" r:id="rId113"/>
    <p:sldId id="370" r:id="rId114"/>
    <p:sldId id="371" r:id="rId115"/>
    <p:sldId id="372" r:id="rId116"/>
    <p:sldId id="373" r:id="rId117"/>
    <p:sldId id="374" r:id="rId118"/>
    <p:sldId id="380" r:id="rId119"/>
    <p:sldId id="375" r:id="rId120"/>
    <p:sldId id="376" r:id="rId121"/>
    <p:sldId id="381" r:id="rId122"/>
    <p:sldId id="382" r:id="rId123"/>
    <p:sldId id="383" r:id="rId124"/>
    <p:sldId id="384" r:id="rId125"/>
    <p:sldId id="377" r:id="rId126"/>
    <p:sldId id="378" r:id="rId127"/>
    <p:sldId id="379" r:id="rId128"/>
    <p:sldId id="385" r:id="rId129"/>
    <p:sldId id="386" r:id="rId130"/>
    <p:sldId id="387" r:id="rId131"/>
    <p:sldId id="388" r:id="rId132"/>
    <p:sldId id="389" r:id="rId133"/>
    <p:sldId id="390" r:id="rId134"/>
    <p:sldId id="391" r:id="rId135"/>
    <p:sldId id="392" r:id="rId136"/>
    <p:sldId id="393" r:id="rId137"/>
    <p:sldId id="420" r:id="rId138"/>
    <p:sldId id="421" r:id="rId139"/>
    <p:sldId id="422" r:id="rId140"/>
    <p:sldId id="394" r:id="rId141"/>
    <p:sldId id="395" r:id="rId142"/>
    <p:sldId id="396" r:id="rId143"/>
    <p:sldId id="397" r:id="rId144"/>
    <p:sldId id="398" r:id="rId145"/>
    <p:sldId id="399" r:id="rId146"/>
    <p:sldId id="400" r:id="rId147"/>
    <p:sldId id="423" r:id="rId148"/>
    <p:sldId id="401" r:id="rId149"/>
    <p:sldId id="411" r:id="rId150"/>
    <p:sldId id="412" r:id="rId151"/>
    <p:sldId id="413" r:id="rId152"/>
    <p:sldId id="414" r:id="rId153"/>
    <p:sldId id="415" r:id="rId154"/>
    <p:sldId id="402" r:id="rId155"/>
    <p:sldId id="403" r:id="rId156"/>
    <p:sldId id="404" r:id="rId157"/>
    <p:sldId id="405" r:id="rId158"/>
    <p:sldId id="406" r:id="rId159"/>
    <p:sldId id="407" r:id="rId160"/>
    <p:sldId id="417" r:id="rId161"/>
    <p:sldId id="408" r:id="rId162"/>
    <p:sldId id="409" r:id="rId163"/>
    <p:sldId id="410" r:id="rId164"/>
    <p:sldId id="418" r:id="rId165"/>
    <p:sldId id="419" r:id="rId1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10/31/2022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10/31/2022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10/31/2022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10/31/2022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GIT MEDICINE</a:t>
            </a:r>
          </a:p>
        </p:txBody>
      </p:sp>
      <p:sp>
        <p:nvSpPr>
          <p:cNvPr id="3" name="Subtitle 2"/>
          <p:cNvSpPr>
            <a:spLocks noGrp="1"/>
          </p:cNvSpPr>
          <p:nvPr>
            <p:ph type="subTitle" idx="1"/>
          </p:nvPr>
        </p:nvSpPr>
        <p:spPr/>
        <p:txBody>
          <a:bodyPr/>
          <a:lstStyle/>
          <a:p>
            <a:r>
              <a:rPr lang="en-US"/>
              <a:t>BY MISS IRENE MUMO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alarmic symptoms that prompt for gastroentologist referral</a:t>
            </a:r>
          </a:p>
          <a:p>
            <a:r>
              <a:rPr lang="en-US"/>
              <a:t>bleeding or anemia</a:t>
            </a:r>
          </a:p>
          <a:p>
            <a:r>
              <a:rPr lang="en-US"/>
              <a:t>early satiety</a:t>
            </a:r>
          </a:p>
          <a:p>
            <a:r>
              <a:rPr lang="en-US"/>
              <a:t>unexplained wt loss</a:t>
            </a:r>
          </a:p>
          <a:p>
            <a:r>
              <a:rPr lang="en-US"/>
              <a:t>progressive dysphagia or odynophagia</a:t>
            </a:r>
          </a:p>
          <a:p>
            <a:r>
              <a:rPr lang="en-US"/>
              <a:t>recurrent vomiting</a:t>
            </a:r>
          </a:p>
          <a:p>
            <a:r>
              <a:rPr lang="en-US"/>
              <a:t>family hx of GIT cancer</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i="1" dirty="0"/>
              <a:t>Hypoalbuminemia</a:t>
            </a:r>
            <a:r>
              <a:rPr lang="en-US" dirty="0"/>
              <a:t> (SAAG &lt; 1.1 g/</a:t>
            </a:r>
            <a:r>
              <a:rPr lang="en-US" dirty="0" err="1"/>
              <a:t>dL</a:t>
            </a:r>
            <a:r>
              <a:rPr lang="en-US" dirty="0" smtClean="0"/>
              <a:t>)</a:t>
            </a:r>
            <a:endParaRPr lang="en-US" dirty="0"/>
          </a:p>
          <a:p>
            <a:r>
              <a:rPr lang="en-US" dirty="0"/>
              <a:t>Nephrotic </a:t>
            </a:r>
            <a:r>
              <a:rPr lang="en-US" dirty="0" smtClean="0"/>
              <a:t>syndrome</a:t>
            </a:r>
            <a:endParaRPr lang="en-US" dirty="0"/>
          </a:p>
          <a:p>
            <a:r>
              <a:rPr lang="en-US" dirty="0"/>
              <a:t>Protein-losing </a:t>
            </a:r>
            <a:r>
              <a:rPr lang="en-US" dirty="0" smtClean="0"/>
              <a:t>enteropathy</a:t>
            </a:r>
            <a:endParaRPr lang="en-US" dirty="0"/>
          </a:p>
          <a:p>
            <a:r>
              <a:rPr lang="en-US" dirty="0"/>
              <a:t>Severe malnutrition with </a:t>
            </a:r>
            <a:r>
              <a:rPr lang="en-US" dirty="0" smtClean="0"/>
              <a:t>anasarca</a:t>
            </a:r>
          </a:p>
          <a:p>
            <a:r>
              <a:rPr lang="en-US" b="1" i="1" dirty="0"/>
              <a:t>Miscellaneous conditions </a:t>
            </a:r>
            <a:r>
              <a:rPr lang="en-US" dirty="0"/>
              <a:t>(SAAG &lt; 1.1 g/</a:t>
            </a:r>
            <a:r>
              <a:rPr lang="en-US" dirty="0" err="1"/>
              <a:t>dL</a:t>
            </a:r>
            <a:r>
              <a:rPr lang="en-US" dirty="0" smtClean="0"/>
              <a:t>)</a:t>
            </a:r>
            <a:endParaRPr lang="en-US" dirty="0"/>
          </a:p>
          <a:p>
            <a:r>
              <a:rPr lang="en-US" dirty="0"/>
              <a:t>Chylous ascites (11</a:t>
            </a:r>
            <a:r>
              <a:rPr lang="en-US" dirty="0" smtClean="0"/>
              <a:t>%) </a:t>
            </a:r>
            <a:r>
              <a:rPr lang="en-US" dirty="0"/>
              <a:t>: The extent of abdominal surgery is the main predictor for the risk of chylous </a:t>
            </a:r>
            <a:r>
              <a:rPr lang="en-US" dirty="0" smtClean="0"/>
              <a:t>ascites</a:t>
            </a:r>
            <a:endParaRPr lang="en-US" dirty="0"/>
          </a:p>
          <a:p>
            <a:r>
              <a:rPr lang="en-US" dirty="0"/>
              <a:t>Pancreatic </a:t>
            </a:r>
            <a:r>
              <a:rPr lang="en-US" dirty="0" smtClean="0"/>
              <a:t>ascites</a:t>
            </a:r>
            <a:endParaRPr lang="en-US" dirty="0"/>
          </a:p>
          <a:p>
            <a:r>
              <a:rPr lang="en-US" dirty="0"/>
              <a:t>Bile </a:t>
            </a:r>
            <a:r>
              <a:rPr lang="en-US" dirty="0" smtClean="0"/>
              <a:t>ascites</a:t>
            </a:r>
            <a:endParaRPr lang="en-US" dirty="0"/>
          </a:p>
          <a:p>
            <a:r>
              <a:rPr lang="en-US" dirty="0"/>
              <a:t>Nephrogenic </a:t>
            </a:r>
            <a:r>
              <a:rPr lang="en-US" dirty="0" smtClean="0"/>
              <a:t>ascites</a:t>
            </a:r>
            <a:endParaRPr lang="en-US" dirty="0"/>
          </a:p>
          <a:p>
            <a:r>
              <a:rPr lang="en-US" dirty="0"/>
              <a:t>Urine </a:t>
            </a:r>
            <a:r>
              <a:rPr lang="en-US" dirty="0" smtClean="0"/>
              <a:t>ascites</a:t>
            </a:r>
            <a:endParaRPr lang="en-US" dirty="0"/>
          </a:p>
          <a:p>
            <a:r>
              <a:rPr lang="en-US" dirty="0"/>
              <a:t>Ovarian disease</a:t>
            </a:r>
          </a:p>
          <a:p>
            <a:pPr marL="0" indent="0">
              <a:buNone/>
            </a:pPr>
            <a:endParaRPr lang="en-US" dirty="0"/>
          </a:p>
        </p:txBody>
      </p:sp>
    </p:spTree>
    <p:extLst>
      <p:ext uri="{BB962C8B-B14F-4D97-AF65-F5344CB8AC3E}">
        <p14:creationId xmlns:p14="http://schemas.microsoft.com/office/powerpoint/2010/main" val="34235372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FF0000"/>
                </a:solidFill>
              </a:rPr>
              <a:t>Diseased peritoneum </a:t>
            </a:r>
            <a:r>
              <a:rPr lang="en-US" dirty="0"/>
              <a:t>(SAAG &lt; 1.1 g/</a:t>
            </a:r>
            <a:r>
              <a:rPr lang="en-US" dirty="0" err="1"/>
              <a:t>dL</a:t>
            </a:r>
            <a:r>
              <a:rPr lang="en-US" dirty="0"/>
              <a:t>)</a:t>
            </a:r>
          </a:p>
          <a:p>
            <a:r>
              <a:rPr lang="en-US" b="1" i="1" dirty="0" smtClean="0"/>
              <a:t>Infections</a:t>
            </a:r>
            <a:endParaRPr lang="en-US" b="1" i="1" dirty="0"/>
          </a:p>
          <a:p>
            <a:r>
              <a:rPr lang="en-US" dirty="0"/>
              <a:t>Bacterial </a:t>
            </a:r>
            <a:r>
              <a:rPr lang="en-US" dirty="0" smtClean="0"/>
              <a:t>peritonitis</a:t>
            </a:r>
            <a:endParaRPr lang="en-US" dirty="0"/>
          </a:p>
          <a:p>
            <a:r>
              <a:rPr lang="en-US" dirty="0"/>
              <a:t>Tuberculous </a:t>
            </a:r>
            <a:r>
              <a:rPr lang="en-US" dirty="0" smtClean="0"/>
              <a:t>peritonitis</a:t>
            </a:r>
            <a:endParaRPr lang="en-US" dirty="0"/>
          </a:p>
          <a:p>
            <a:r>
              <a:rPr lang="en-US" dirty="0"/>
              <a:t>Fungal </a:t>
            </a:r>
            <a:r>
              <a:rPr lang="en-US" dirty="0" smtClean="0"/>
              <a:t>peritonitis</a:t>
            </a:r>
            <a:endParaRPr lang="en-US" dirty="0"/>
          </a:p>
          <a:p>
            <a:r>
              <a:rPr lang="en-US" dirty="0"/>
              <a:t>Human immunodeficiency virus (HIV)-associated peritonitis</a:t>
            </a:r>
          </a:p>
        </p:txBody>
      </p:sp>
    </p:spTree>
    <p:extLst>
      <p:ext uri="{BB962C8B-B14F-4D97-AF65-F5344CB8AC3E}">
        <p14:creationId xmlns:p14="http://schemas.microsoft.com/office/powerpoint/2010/main" val="22229449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a:t>Malignant </a:t>
            </a:r>
            <a:r>
              <a:rPr lang="en-US" b="1" i="1" dirty="0" smtClean="0"/>
              <a:t>conditions</a:t>
            </a:r>
            <a:endParaRPr lang="en-US" b="1" i="1" dirty="0"/>
          </a:p>
          <a:p>
            <a:r>
              <a:rPr lang="en-US" dirty="0"/>
              <a:t>Peritoneal </a:t>
            </a:r>
            <a:r>
              <a:rPr lang="en-US" dirty="0" smtClean="0"/>
              <a:t>carcinomatosis</a:t>
            </a:r>
            <a:endParaRPr lang="en-US" dirty="0"/>
          </a:p>
          <a:p>
            <a:r>
              <a:rPr lang="en-US" dirty="0"/>
              <a:t>Primary </a:t>
            </a:r>
            <a:r>
              <a:rPr lang="en-US" dirty="0" smtClean="0"/>
              <a:t>mesothelioma</a:t>
            </a:r>
            <a:endParaRPr lang="en-US" dirty="0"/>
          </a:p>
          <a:p>
            <a:r>
              <a:rPr lang="en-US" dirty="0"/>
              <a:t>Pseudomyxoma </a:t>
            </a:r>
            <a:r>
              <a:rPr lang="en-US" dirty="0" smtClean="0"/>
              <a:t>peritonei</a:t>
            </a:r>
            <a:endParaRPr lang="en-US" dirty="0"/>
          </a:p>
          <a:p>
            <a:r>
              <a:rPr lang="en-US" dirty="0"/>
              <a:t>Hepatocellular carcinoma</a:t>
            </a:r>
          </a:p>
        </p:txBody>
      </p:sp>
    </p:spTree>
    <p:extLst>
      <p:ext uri="{BB962C8B-B14F-4D97-AF65-F5344CB8AC3E}">
        <p14:creationId xmlns:p14="http://schemas.microsoft.com/office/powerpoint/2010/main" val="114820937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normAutofit/>
          </a:bodyPr>
          <a:lstStyle/>
          <a:p>
            <a:r>
              <a:rPr lang="en-US" dirty="0"/>
              <a:t> patients with ascites should be asked about risk factors for liver disease. These include the </a:t>
            </a:r>
            <a:r>
              <a:rPr lang="en-US" dirty="0" smtClean="0"/>
              <a:t>following</a:t>
            </a:r>
          </a:p>
          <a:p>
            <a:r>
              <a:rPr lang="en-US" dirty="0"/>
              <a:t>Long-term heavy alcohol </a:t>
            </a:r>
            <a:r>
              <a:rPr lang="en-US" dirty="0" smtClean="0"/>
              <a:t>use</a:t>
            </a:r>
            <a:endParaRPr lang="en-US" dirty="0"/>
          </a:p>
          <a:p>
            <a:r>
              <a:rPr lang="en-US" dirty="0"/>
              <a:t>Chronic viral hepatitis or </a:t>
            </a:r>
            <a:r>
              <a:rPr lang="en-US" dirty="0" smtClean="0"/>
              <a:t>jaundice</a:t>
            </a:r>
            <a:endParaRPr lang="en-US" dirty="0"/>
          </a:p>
          <a:p>
            <a:r>
              <a:rPr lang="en-US" dirty="0"/>
              <a:t>Intravenous drug </a:t>
            </a:r>
            <a:r>
              <a:rPr lang="en-US" dirty="0" smtClean="0"/>
              <a:t>use</a:t>
            </a:r>
            <a:endParaRPr lang="en-US" dirty="0"/>
          </a:p>
          <a:p>
            <a:r>
              <a:rPr lang="en-US" dirty="0"/>
              <a:t>Multiple sexual </a:t>
            </a:r>
            <a:r>
              <a:rPr lang="en-US" dirty="0" smtClean="0"/>
              <a:t>partners</a:t>
            </a:r>
            <a:endParaRPr lang="en-US" dirty="0"/>
          </a:p>
          <a:p>
            <a:r>
              <a:rPr lang="en-US" dirty="0"/>
              <a:t>Homosexual activity with a male partner, or heterosexual activity with a bisexual male</a:t>
            </a:r>
          </a:p>
        </p:txBody>
      </p:sp>
    </p:spTree>
    <p:extLst>
      <p:ext uri="{BB962C8B-B14F-4D97-AF65-F5344CB8AC3E}">
        <p14:creationId xmlns:p14="http://schemas.microsoft.com/office/powerpoint/2010/main" val="299448188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examination</a:t>
            </a:r>
            <a:endParaRPr lang="en-US" dirty="0"/>
          </a:p>
        </p:txBody>
      </p:sp>
      <p:sp>
        <p:nvSpPr>
          <p:cNvPr id="3" name="Content Placeholder 2"/>
          <p:cNvSpPr>
            <a:spLocks noGrp="1"/>
          </p:cNvSpPr>
          <p:nvPr>
            <p:ph idx="1"/>
          </p:nvPr>
        </p:nvSpPr>
        <p:spPr/>
        <p:txBody>
          <a:bodyPr>
            <a:normAutofit lnSpcReduction="10000"/>
          </a:bodyPr>
          <a:lstStyle/>
          <a:p>
            <a:r>
              <a:rPr lang="en-US" dirty="0"/>
              <a:t>Physical findings suggestive of liver disease include jaundice, palmar erythema, and spider </a:t>
            </a:r>
            <a:r>
              <a:rPr lang="en-US" dirty="0" smtClean="0"/>
              <a:t>angiomas</a:t>
            </a:r>
          </a:p>
          <a:p>
            <a:r>
              <a:rPr lang="en-US" dirty="0" smtClean="0"/>
              <a:t>Hepatomegaly- if the liver is palpable</a:t>
            </a:r>
          </a:p>
          <a:p>
            <a:r>
              <a:rPr lang="en-US" dirty="0"/>
              <a:t>When peritoneal fluid exceeds 500 mL, ascites may be demonstrated by the presence of shifting dullness or bulging flanks</a:t>
            </a:r>
            <a:r>
              <a:rPr lang="en-US" dirty="0" smtClean="0"/>
              <a:t>.</a:t>
            </a:r>
          </a:p>
          <a:p>
            <a:r>
              <a:rPr lang="en-US" dirty="0"/>
              <a:t>Elevated jugular venous pressure may suggest a cardiac origin of ascites. </a:t>
            </a:r>
            <a:endParaRPr lang="en-US" dirty="0" smtClean="0"/>
          </a:p>
          <a:p>
            <a:r>
              <a:rPr lang="en-US" dirty="0" smtClean="0"/>
              <a:t>A </a:t>
            </a:r>
            <a:r>
              <a:rPr lang="en-US" dirty="0"/>
              <a:t>firm nodule in the umbilicus, the so-called Sister Mary Joseph nodule, is not common but suggests peritoneal carcinomatosis originating from gastric, pancreatic, or hepatic primary malignancy.</a:t>
            </a:r>
          </a:p>
        </p:txBody>
      </p:sp>
    </p:spTree>
    <p:extLst>
      <p:ext uri="{BB962C8B-B14F-4D97-AF65-F5344CB8AC3E}">
        <p14:creationId xmlns:p14="http://schemas.microsoft.com/office/powerpoint/2010/main" val="35765378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pathologic left-sided supraclavicular node (Virchow node) suggests the presence of upper abdominal malignancy</a:t>
            </a:r>
            <a:r>
              <a:rPr lang="en-US" dirty="0" smtClean="0"/>
              <a:t>.</a:t>
            </a:r>
            <a:endParaRPr lang="en-US" dirty="0"/>
          </a:p>
          <a:p>
            <a:r>
              <a:rPr lang="en-US" dirty="0"/>
              <a:t>Patients with cardiac disease or nephrotic syndrome may have anasarca</a:t>
            </a:r>
            <a:r>
              <a:rPr lang="en-US" dirty="0" smtClean="0"/>
              <a:t>.</a:t>
            </a:r>
          </a:p>
          <a:p>
            <a:endParaRPr lang="en-US" dirty="0"/>
          </a:p>
        </p:txBody>
      </p:sp>
    </p:spTree>
    <p:extLst>
      <p:ext uri="{BB962C8B-B14F-4D97-AF65-F5344CB8AC3E}">
        <p14:creationId xmlns:p14="http://schemas.microsoft.com/office/powerpoint/2010/main" val="77473396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staging</a:t>
            </a:r>
            <a:endParaRPr lang="en-US" dirty="0"/>
          </a:p>
        </p:txBody>
      </p:sp>
      <p:sp>
        <p:nvSpPr>
          <p:cNvPr id="3" name="Content Placeholder 2"/>
          <p:cNvSpPr>
            <a:spLocks noGrp="1"/>
          </p:cNvSpPr>
          <p:nvPr>
            <p:ph idx="1"/>
          </p:nvPr>
        </p:nvSpPr>
        <p:spPr/>
        <p:txBody>
          <a:bodyPr/>
          <a:lstStyle/>
          <a:p>
            <a:r>
              <a:rPr lang="en-US" dirty="0"/>
              <a:t>Stage 1+ is detectable only after careful examination.</a:t>
            </a:r>
          </a:p>
          <a:p>
            <a:endParaRPr lang="en-US" dirty="0"/>
          </a:p>
          <a:p>
            <a:r>
              <a:rPr lang="en-US" dirty="0"/>
              <a:t>Stage 2+ is easily detectable but of relatively small volume.</a:t>
            </a:r>
          </a:p>
          <a:p>
            <a:endParaRPr lang="en-US" dirty="0"/>
          </a:p>
          <a:p>
            <a:r>
              <a:rPr lang="en-US" dirty="0"/>
              <a:t>Stage 3+ is obvious, but not tense, ascites.</a:t>
            </a:r>
          </a:p>
          <a:p>
            <a:endParaRPr lang="en-US" dirty="0"/>
          </a:p>
          <a:p>
            <a:r>
              <a:rPr lang="en-US" dirty="0"/>
              <a:t>Stage 4+ is tense ascites.</a:t>
            </a:r>
          </a:p>
        </p:txBody>
      </p:sp>
    </p:spTree>
    <p:extLst>
      <p:ext uri="{BB962C8B-B14F-4D97-AF65-F5344CB8AC3E}">
        <p14:creationId xmlns:p14="http://schemas.microsoft.com/office/powerpoint/2010/main" val="155424919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Diagnostic paracentesis</a:t>
            </a:r>
          </a:p>
          <a:p>
            <a:r>
              <a:rPr lang="en-US" dirty="0" smtClean="0"/>
              <a:t>Peritoneal  </a:t>
            </a:r>
            <a:r>
              <a:rPr lang="en-US" dirty="0"/>
              <a:t>fluid should be sent for cell count, albumin level, culture, total protein, Gram stain, and cytology</a:t>
            </a:r>
            <a:r>
              <a:rPr lang="en-US" dirty="0" smtClean="0"/>
              <a:t>.</a:t>
            </a:r>
          </a:p>
          <a:p>
            <a:r>
              <a:rPr lang="en-US" dirty="0" smtClean="0"/>
              <a:t>Note the following:</a:t>
            </a:r>
          </a:p>
          <a:p>
            <a:r>
              <a:rPr lang="en-US" dirty="0" smtClean="0"/>
              <a:t>Color</a:t>
            </a:r>
          </a:p>
          <a:p>
            <a:r>
              <a:rPr lang="en-US" dirty="0" smtClean="0"/>
              <a:t>Cell count-increased PMNs</a:t>
            </a:r>
          </a:p>
          <a:p>
            <a:r>
              <a:rPr lang="en-US" dirty="0" smtClean="0"/>
              <a:t>SAAG- portal hypertensive ascites &gt;1.1 g/dl</a:t>
            </a:r>
          </a:p>
          <a:p>
            <a:r>
              <a:rPr lang="en-US" dirty="0" smtClean="0"/>
              <a:t>Total protein- &gt;2.5 g/dl - exudative</a:t>
            </a:r>
          </a:p>
          <a:p>
            <a:r>
              <a:rPr lang="en-US" dirty="0" smtClean="0"/>
              <a:t>Culture/gram stain- bacterial causes</a:t>
            </a:r>
          </a:p>
          <a:p>
            <a:r>
              <a:rPr lang="en-US" dirty="0" smtClean="0"/>
              <a:t>Cytology-malignancy</a:t>
            </a:r>
            <a:endParaRPr lang="en-US" dirty="0"/>
          </a:p>
        </p:txBody>
      </p:sp>
    </p:spTree>
    <p:extLst>
      <p:ext uri="{BB962C8B-B14F-4D97-AF65-F5344CB8AC3E}">
        <p14:creationId xmlns:p14="http://schemas.microsoft.com/office/powerpoint/2010/main" val="28022843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CXR-elevation of the diaphragm</a:t>
            </a:r>
            <a:endParaRPr lang="en-US" dirty="0"/>
          </a:p>
          <a:p>
            <a:r>
              <a:rPr lang="en-US" dirty="0" smtClean="0"/>
              <a:t>Abdominal x-ray –increased abdominal haziness</a:t>
            </a:r>
          </a:p>
          <a:p>
            <a:r>
              <a:rPr lang="en-US" dirty="0" smtClean="0"/>
              <a:t>Abdominal ultrasound</a:t>
            </a:r>
          </a:p>
          <a:p>
            <a:r>
              <a:rPr lang="en-US" dirty="0" smtClean="0"/>
              <a:t>CT/MRI</a:t>
            </a:r>
            <a:endParaRPr lang="en-US" dirty="0"/>
          </a:p>
        </p:txBody>
      </p:sp>
    </p:spTree>
    <p:extLst>
      <p:ext uri="{BB962C8B-B14F-4D97-AF65-F5344CB8AC3E}">
        <p14:creationId xmlns:p14="http://schemas.microsoft.com/office/powerpoint/2010/main" val="239610499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a:t>Therapeutic paracentesis may be performed in patients who require rapid symptomatic relief for refractory or tense ascites</a:t>
            </a:r>
            <a:r>
              <a:rPr lang="en-US" dirty="0" smtClean="0"/>
              <a:t>.</a:t>
            </a:r>
          </a:p>
          <a:p>
            <a:r>
              <a:rPr lang="en-US" dirty="0" smtClean="0"/>
              <a:t>Albumin replacement</a:t>
            </a:r>
          </a:p>
          <a:p>
            <a:r>
              <a:rPr lang="en-US" dirty="0" smtClean="0"/>
              <a:t>Sodium restriction</a:t>
            </a:r>
          </a:p>
          <a:p>
            <a:r>
              <a:rPr lang="en-US" dirty="0" smtClean="0"/>
              <a:t>Diuretic therapy- aldactone, lasix</a:t>
            </a:r>
            <a:endParaRPr lang="en-US" dirty="0"/>
          </a:p>
        </p:txBody>
      </p:sp>
    </p:spTree>
    <p:extLst>
      <p:ext uri="{BB962C8B-B14F-4D97-AF65-F5344CB8AC3E}">
        <p14:creationId xmlns:p14="http://schemas.microsoft.com/office/powerpoint/2010/main" val="3823198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physical exam</a:t>
            </a:r>
          </a:p>
        </p:txBody>
      </p:sp>
      <p:sp>
        <p:nvSpPr>
          <p:cNvPr id="3" name="Content Placeholder 2"/>
          <p:cNvSpPr>
            <a:spLocks noGrp="1"/>
          </p:cNvSpPr>
          <p:nvPr>
            <p:ph idx="1"/>
          </p:nvPr>
        </p:nvSpPr>
        <p:spPr/>
        <p:txBody>
          <a:bodyPr/>
          <a:lstStyle/>
          <a:p>
            <a:r>
              <a:rPr lang="en-US"/>
              <a:t>uncomplicated anemia</a:t>
            </a:r>
          </a:p>
          <a:p>
            <a:r>
              <a:rPr lang="en-US"/>
              <a:t>mild epigastric tenderness palpation</a:t>
            </a:r>
          </a:p>
          <a:p>
            <a:r>
              <a:rPr lang="en-US"/>
              <a:t>RUQ tenderness suggestive of biliary etiology</a:t>
            </a:r>
          </a:p>
          <a:p>
            <a:r>
              <a:rPr lang="en-US"/>
              <a:t>melena stools</a:t>
            </a:r>
          </a:p>
          <a:p>
            <a:r>
              <a:rPr lang="en-US"/>
              <a:t> Guaiac positive stool resulting from occult blood loss</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HEPATIC ENCEPHALOPATHY</a:t>
            </a:r>
            <a:endParaRPr lang="en-US" dirty="0"/>
          </a:p>
        </p:txBody>
      </p:sp>
      <p:sp>
        <p:nvSpPr>
          <p:cNvPr id="3" name="Content Placeholder 2"/>
          <p:cNvSpPr>
            <a:spLocks noGrp="1"/>
          </p:cNvSpPr>
          <p:nvPr>
            <p:ph idx="1"/>
          </p:nvPr>
        </p:nvSpPr>
        <p:spPr/>
        <p:txBody>
          <a:bodyPr/>
          <a:lstStyle/>
          <a:p>
            <a:r>
              <a:rPr lang="en-US" dirty="0"/>
              <a:t>Hepatic encephalopathy is defined as a spectrum of neuropsychiatric abnormalities in patients with liver dysfunction, after exclusion of brain </a:t>
            </a:r>
            <a:r>
              <a:rPr lang="en-US" dirty="0" smtClean="0"/>
              <a:t>disease</a:t>
            </a:r>
          </a:p>
          <a:p>
            <a:r>
              <a:rPr lang="en-US" dirty="0"/>
              <a:t>Hepatic encephalopathy is characterized by personality changes, intellectual impairment, and a depressed level of </a:t>
            </a:r>
            <a:r>
              <a:rPr lang="en-US" dirty="0" smtClean="0"/>
              <a:t>consciousness</a:t>
            </a:r>
          </a:p>
          <a:p>
            <a:endParaRPr lang="en-US" dirty="0"/>
          </a:p>
        </p:txBody>
      </p:sp>
    </p:spTree>
    <p:extLst>
      <p:ext uri="{BB962C8B-B14F-4D97-AF65-F5344CB8AC3E}">
        <p14:creationId xmlns:p14="http://schemas.microsoft.com/office/powerpoint/2010/main" val="14915109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Hyperammonemia </a:t>
            </a:r>
          </a:p>
          <a:p>
            <a:r>
              <a:rPr lang="en-US" dirty="0"/>
              <a:t>Ammonia is produced in the gastrointestinal tract by the bacterial degradation of amines, amino acids, purines, and urea. Enterocytes also convert glutamine to glutamate and ammonia by the activity of glutaminase</a:t>
            </a:r>
            <a:r>
              <a:rPr lang="en-US" dirty="0" smtClean="0"/>
              <a:t>.</a:t>
            </a:r>
            <a:endParaRPr lang="en-US" dirty="0"/>
          </a:p>
          <a:p>
            <a:r>
              <a:rPr lang="en-US" dirty="0"/>
              <a:t>Normally, ammonia is detoxified in the liver by conversion to urea by the Krebs-</a:t>
            </a:r>
            <a:r>
              <a:rPr lang="en-US" dirty="0" err="1"/>
              <a:t>Henseleit</a:t>
            </a:r>
            <a:r>
              <a:rPr lang="en-US" dirty="0"/>
              <a:t> cycle. </a:t>
            </a:r>
            <a:endParaRPr lang="en-US" dirty="0" smtClean="0"/>
          </a:p>
          <a:p>
            <a:r>
              <a:rPr lang="en-US" dirty="0" smtClean="0"/>
              <a:t>Ammonia </a:t>
            </a:r>
            <a:r>
              <a:rPr lang="en-US" dirty="0"/>
              <a:t>is also consumed in the conversion of glutamate to glutamine, a reaction that depends upon the activity of glutamine synthetase. </a:t>
            </a:r>
            <a:endParaRPr lang="en-US" dirty="0" smtClean="0"/>
          </a:p>
          <a:p>
            <a:r>
              <a:rPr lang="en-US" dirty="0" smtClean="0"/>
              <a:t>Two </a:t>
            </a:r>
            <a:r>
              <a:rPr lang="en-US" dirty="0"/>
              <a:t>factors contribute to the </a:t>
            </a:r>
            <a:r>
              <a:rPr lang="en-US" dirty="0" smtClean="0"/>
              <a:t>Hyperammonemia </a:t>
            </a:r>
            <a:r>
              <a:rPr lang="en-US" dirty="0"/>
              <a:t>that is seen in cirrhosis. </a:t>
            </a:r>
            <a:endParaRPr lang="en-US" dirty="0" smtClean="0"/>
          </a:p>
          <a:p>
            <a:r>
              <a:rPr lang="en-US" dirty="0" smtClean="0"/>
              <a:t>First</a:t>
            </a:r>
            <a:r>
              <a:rPr lang="en-US" dirty="0"/>
              <a:t>, there is a decrease in the mass of functioning hepatocytes, resulting in fewer opportunities for ammonia to be detoxified by the above processes. </a:t>
            </a:r>
            <a:endParaRPr lang="en-US" dirty="0" smtClean="0"/>
          </a:p>
          <a:p>
            <a:r>
              <a:rPr lang="en-US" dirty="0" smtClean="0"/>
              <a:t>Secondly</a:t>
            </a:r>
            <a:r>
              <a:rPr lang="en-US" dirty="0"/>
              <a:t>, portosystemic shunting may divert ammonia-containing blood away from the liver to the systemic circulation.</a:t>
            </a:r>
          </a:p>
        </p:txBody>
      </p:sp>
    </p:spTree>
    <p:extLst>
      <p:ext uri="{BB962C8B-B14F-4D97-AF65-F5344CB8AC3E}">
        <p14:creationId xmlns:p14="http://schemas.microsoft.com/office/powerpoint/2010/main" val="187027960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Ammonia has multiple neurotoxic effects. </a:t>
            </a:r>
            <a:endParaRPr lang="en-US" dirty="0" smtClean="0"/>
          </a:p>
          <a:p>
            <a:r>
              <a:rPr lang="en-US" dirty="0" smtClean="0"/>
              <a:t>It </a:t>
            </a:r>
            <a:r>
              <a:rPr lang="en-US" dirty="0"/>
              <a:t>can alter the transit of amino acids, water, and electrolytes across astrocytes and neurons. </a:t>
            </a:r>
            <a:endParaRPr lang="en-US" dirty="0" smtClean="0"/>
          </a:p>
          <a:p>
            <a:r>
              <a:rPr lang="en-US" dirty="0" smtClean="0"/>
              <a:t>It </a:t>
            </a:r>
            <a:r>
              <a:rPr lang="en-US" dirty="0"/>
              <a:t>can impair amino acid metabolism and energy utilization in the brain. </a:t>
            </a:r>
            <a:endParaRPr lang="en-US" dirty="0" smtClean="0"/>
          </a:p>
          <a:p>
            <a:r>
              <a:rPr lang="en-US" dirty="0" smtClean="0"/>
              <a:t>Ammonia </a:t>
            </a:r>
            <a:r>
              <a:rPr lang="en-US" dirty="0"/>
              <a:t>can also inhibit the generation of excitatory and inhibitory postsynaptic potentials. </a:t>
            </a:r>
            <a:endParaRPr lang="en-US" dirty="0" smtClean="0"/>
          </a:p>
          <a:p>
            <a:r>
              <a:rPr lang="en-US" dirty="0" smtClean="0"/>
              <a:t>Inflammation (e.g., </a:t>
            </a:r>
            <a:r>
              <a:rPr lang="en-US" dirty="0"/>
              <a:t>systemic, neuroinflammation, endotoxemia) in conjunction with ammonia also appears to play a role in hepatic encephalopathy in patients with cirrhosis, which may indicate that different types of anti-inflammatory therapy be a potential therapeutic </a:t>
            </a:r>
            <a:r>
              <a:rPr lang="en-US" dirty="0" smtClean="0"/>
              <a:t>approach</a:t>
            </a:r>
            <a:r>
              <a:rPr lang="en-US" dirty="0"/>
              <a:t>.</a:t>
            </a:r>
          </a:p>
        </p:txBody>
      </p:sp>
    </p:spTree>
    <p:extLst>
      <p:ext uri="{BB962C8B-B14F-4D97-AF65-F5344CB8AC3E}">
        <p14:creationId xmlns:p14="http://schemas.microsoft.com/office/powerpoint/2010/main" val="354111743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r>
              <a:rPr lang="en-US" dirty="0"/>
              <a:t>Two broad categories of hepatic encephalopathy are covert (CHE) and overt (OHE) hepatic encephalopathy. </a:t>
            </a:r>
          </a:p>
          <a:p>
            <a:r>
              <a:rPr lang="en-US" dirty="0" smtClean="0"/>
              <a:t>CHE </a:t>
            </a:r>
            <a:r>
              <a:rPr lang="en-US" dirty="0"/>
              <a:t>is particularly associated with poor outcomes</a:t>
            </a:r>
            <a:r>
              <a:rPr lang="en-US" dirty="0" smtClean="0"/>
              <a:t>.</a:t>
            </a:r>
          </a:p>
          <a:p>
            <a:r>
              <a:rPr lang="en-US" dirty="0"/>
              <a:t>Grading of the symptoms of hepatic encephalopathy is performed </a:t>
            </a:r>
            <a:r>
              <a:rPr lang="en-US" dirty="0" smtClean="0"/>
              <a:t>according </a:t>
            </a:r>
            <a:r>
              <a:rPr lang="en-US" dirty="0"/>
              <a:t>West Haven classification system</a:t>
            </a:r>
          </a:p>
        </p:txBody>
      </p:sp>
    </p:spTree>
    <p:extLst>
      <p:ext uri="{BB962C8B-B14F-4D97-AF65-F5344CB8AC3E}">
        <p14:creationId xmlns:p14="http://schemas.microsoft.com/office/powerpoint/2010/main" val="11197925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West Haven classification</a:t>
            </a:r>
            <a:endParaRPr lang="en-US" dirty="0"/>
          </a:p>
        </p:txBody>
      </p:sp>
      <p:sp>
        <p:nvSpPr>
          <p:cNvPr id="3" name="Content Placeholder 2"/>
          <p:cNvSpPr>
            <a:spLocks noGrp="1"/>
          </p:cNvSpPr>
          <p:nvPr>
            <p:ph idx="1"/>
          </p:nvPr>
        </p:nvSpPr>
        <p:spPr/>
        <p:txBody>
          <a:bodyPr/>
          <a:lstStyle/>
          <a:p>
            <a:r>
              <a:rPr lang="en-US" dirty="0"/>
              <a:t>Grade 0 - Minimal hepatic encephalopathy (also known as CHE </a:t>
            </a:r>
            <a:r>
              <a:rPr lang="en-US" dirty="0" smtClean="0"/>
              <a:t>and </a:t>
            </a:r>
            <a:r>
              <a:rPr lang="en-US" dirty="0"/>
              <a:t>previously known subclinical hepatic encephalopathy); lack of detectable changes in personality or behavior; minimal changes in memory, concentration, intellectual function, and coordination; </a:t>
            </a:r>
            <a:r>
              <a:rPr lang="en-US" dirty="0" err="1"/>
              <a:t>asterixis</a:t>
            </a:r>
            <a:r>
              <a:rPr lang="en-US" dirty="0"/>
              <a:t> is absent.</a:t>
            </a:r>
          </a:p>
          <a:p>
            <a:endParaRPr lang="en-US" dirty="0"/>
          </a:p>
          <a:p>
            <a:r>
              <a:rPr lang="en-US" dirty="0"/>
              <a:t>Grade 1 - Trivial lack of awareness; shortened attention span; impaired addition or subtraction; hypersomnia, insomnia, or inversion of sleep pattern; euphoria, depression, or irritability; mild confusion; slowing of ability to perform mental tasks</a:t>
            </a:r>
          </a:p>
        </p:txBody>
      </p:sp>
    </p:spTree>
    <p:extLst>
      <p:ext uri="{BB962C8B-B14F-4D97-AF65-F5344CB8AC3E}">
        <p14:creationId xmlns:p14="http://schemas.microsoft.com/office/powerpoint/2010/main" val="77301138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Grade 2 - Lethargy or apathy; disorientation; inappropriate behavior; slurred speech; obvious </a:t>
            </a:r>
            <a:r>
              <a:rPr lang="en-US" dirty="0" err="1"/>
              <a:t>asterixis</a:t>
            </a:r>
            <a:r>
              <a:rPr lang="en-US" dirty="0"/>
              <a:t>; drowsiness, lethargy, gross deficits in ability to perform mental tasks, obvious personality changes, inappropriate behavior, and intermittent disorientation, usually regarding time</a:t>
            </a:r>
          </a:p>
          <a:p>
            <a:endParaRPr lang="en-US" dirty="0"/>
          </a:p>
          <a:p>
            <a:r>
              <a:rPr lang="en-US" dirty="0"/>
              <a:t>Grade 3 - Somnolent but can be aroused; unable to perform mental tasks; disorientation about time and place; marked confusion; amnesia; occasional fits of rage; present but incomprehensible speech</a:t>
            </a:r>
          </a:p>
          <a:p>
            <a:endParaRPr lang="en-US" dirty="0"/>
          </a:p>
          <a:p>
            <a:r>
              <a:rPr lang="en-US" dirty="0"/>
              <a:t>Grade 4 - Coma with or without response to painful stimuli</a:t>
            </a:r>
          </a:p>
        </p:txBody>
      </p:sp>
    </p:spTree>
    <p:extLst>
      <p:ext uri="{BB962C8B-B14F-4D97-AF65-F5344CB8AC3E}">
        <p14:creationId xmlns:p14="http://schemas.microsoft.com/office/powerpoint/2010/main" val="33784933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a:t>
            </a:r>
            <a:endParaRPr lang="en-US" dirty="0"/>
          </a:p>
        </p:txBody>
      </p:sp>
      <p:sp>
        <p:nvSpPr>
          <p:cNvPr id="3" name="Content Placeholder 2"/>
          <p:cNvSpPr>
            <a:spLocks noGrp="1"/>
          </p:cNvSpPr>
          <p:nvPr>
            <p:ph idx="1"/>
          </p:nvPr>
        </p:nvSpPr>
        <p:spPr/>
        <p:txBody>
          <a:bodyPr/>
          <a:lstStyle/>
          <a:p>
            <a:r>
              <a:rPr lang="en-US" dirty="0" smtClean="0"/>
              <a:t>Asterixis</a:t>
            </a:r>
          </a:p>
          <a:p>
            <a:r>
              <a:rPr lang="en-US" dirty="0" smtClean="0"/>
              <a:t>fetor </a:t>
            </a:r>
            <a:r>
              <a:rPr lang="en-US" dirty="0"/>
              <a:t>hepaticus, a sweet musty aroma of the breath believed to be secondary to the exhalation of mercaptans</a:t>
            </a:r>
            <a:r>
              <a:rPr lang="en-US" dirty="0" smtClean="0"/>
              <a:t>.</a:t>
            </a:r>
          </a:p>
          <a:p>
            <a:r>
              <a:rPr lang="en-US" dirty="0" smtClean="0"/>
              <a:t>Hyperventilation</a:t>
            </a:r>
          </a:p>
          <a:p>
            <a:r>
              <a:rPr lang="en-US" dirty="0" smtClean="0"/>
              <a:t>Hypothermia</a:t>
            </a:r>
          </a:p>
          <a:p>
            <a:r>
              <a:rPr lang="en-US" dirty="0"/>
              <a:t>Extrapyramidal symptoms—including tremor, bradykinesia, cog-wheel rigidity, and shuffling gait—have been described in patients with portosystemic shunting. </a:t>
            </a:r>
            <a:r>
              <a:rPr lang="en-US" dirty="0" smtClean="0"/>
              <a:t>These </a:t>
            </a:r>
            <a:r>
              <a:rPr lang="en-US" dirty="0"/>
              <a:t>symptoms may or may not be associated with hyperammonemia</a:t>
            </a:r>
          </a:p>
        </p:txBody>
      </p:sp>
    </p:spTree>
    <p:extLst>
      <p:ext uri="{BB962C8B-B14F-4D97-AF65-F5344CB8AC3E}">
        <p14:creationId xmlns:p14="http://schemas.microsoft.com/office/powerpoint/2010/main" val="174514969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Patients may present with lower extremity weakness, difficulty walking, </a:t>
            </a:r>
            <a:r>
              <a:rPr lang="en-US" dirty="0" smtClean="0"/>
              <a:t>spastic </a:t>
            </a:r>
            <a:r>
              <a:rPr lang="en-US" dirty="0" err="1"/>
              <a:t>paraparesis</a:t>
            </a:r>
            <a:r>
              <a:rPr lang="en-US" dirty="0"/>
              <a:t>, and </a:t>
            </a:r>
            <a:r>
              <a:rPr lang="en-US" dirty="0" smtClean="0"/>
              <a:t>hyperreflexia- hepatic myelopathy</a:t>
            </a:r>
          </a:p>
          <a:p>
            <a:endParaRPr lang="en-US" dirty="0"/>
          </a:p>
        </p:txBody>
      </p:sp>
    </p:spTree>
    <p:extLst>
      <p:ext uri="{BB962C8B-B14F-4D97-AF65-F5344CB8AC3E}">
        <p14:creationId xmlns:p14="http://schemas.microsoft.com/office/powerpoint/2010/main" val="188204655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precipitants</a:t>
            </a:r>
            <a:endParaRPr lang="en-US" dirty="0"/>
          </a:p>
        </p:txBody>
      </p:sp>
      <p:sp>
        <p:nvSpPr>
          <p:cNvPr id="3" name="Content Placeholder 2"/>
          <p:cNvSpPr>
            <a:spLocks noGrp="1"/>
          </p:cNvSpPr>
          <p:nvPr>
            <p:ph idx="1"/>
          </p:nvPr>
        </p:nvSpPr>
        <p:spPr/>
        <p:txBody>
          <a:bodyPr/>
          <a:lstStyle/>
          <a:p>
            <a:r>
              <a:rPr lang="en-US" dirty="0" smtClean="0"/>
              <a:t>Renal failure</a:t>
            </a:r>
          </a:p>
          <a:p>
            <a:r>
              <a:rPr lang="en-US" dirty="0" smtClean="0"/>
              <a:t>GI bleeding</a:t>
            </a:r>
          </a:p>
          <a:p>
            <a:r>
              <a:rPr lang="en-US" dirty="0" smtClean="0"/>
              <a:t>Infections</a:t>
            </a:r>
          </a:p>
          <a:p>
            <a:r>
              <a:rPr lang="en-US" dirty="0" smtClean="0"/>
              <a:t>Constipation</a:t>
            </a:r>
          </a:p>
          <a:p>
            <a:r>
              <a:rPr lang="en-US" dirty="0" smtClean="0"/>
              <a:t>Drugs – acting upon CNS- opiates and benzodiazepines</a:t>
            </a:r>
          </a:p>
          <a:p>
            <a:r>
              <a:rPr lang="en-US" dirty="0" smtClean="0"/>
              <a:t>Dietary protein overload</a:t>
            </a:r>
          </a:p>
          <a:p>
            <a:endParaRPr lang="en-US" dirty="0"/>
          </a:p>
        </p:txBody>
      </p:sp>
    </p:spTree>
    <p:extLst>
      <p:ext uri="{BB962C8B-B14F-4D97-AF65-F5344CB8AC3E}">
        <p14:creationId xmlns:p14="http://schemas.microsoft.com/office/powerpoint/2010/main" val="7904614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 </a:t>
            </a:r>
            <a:endParaRPr lang="en-US" dirty="0"/>
          </a:p>
        </p:txBody>
      </p:sp>
      <p:sp>
        <p:nvSpPr>
          <p:cNvPr id="3" name="Content Placeholder 2"/>
          <p:cNvSpPr>
            <a:spLocks noGrp="1"/>
          </p:cNvSpPr>
          <p:nvPr>
            <p:ph idx="1"/>
          </p:nvPr>
        </p:nvSpPr>
        <p:spPr/>
        <p:txBody>
          <a:bodyPr/>
          <a:lstStyle/>
          <a:p>
            <a:r>
              <a:rPr lang="en-US" dirty="0" smtClean="0"/>
              <a:t>Ammonia levels</a:t>
            </a:r>
          </a:p>
          <a:p>
            <a:r>
              <a:rPr lang="en-US" dirty="0" smtClean="0"/>
              <a:t>EEG</a:t>
            </a:r>
          </a:p>
          <a:p>
            <a:r>
              <a:rPr lang="en-US" dirty="0" smtClean="0"/>
              <a:t>CT/MRI</a:t>
            </a:r>
          </a:p>
          <a:p>
            <a:endParaRPr lang="en-US" dirty="0"/>
          </a:p>
        </p:txBody>
      </p:sp>
    </p:spTree>
    <p:extLst>
      <p:ext uri="{BB962C8B-B14F-4D97-AF65-F5344CB8AC3E}">
        <p14:creationId xmlns:p14="http://schemas.microsoft.com/office/powerpoint/2010/main" val="584057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complicated disease</a:t>
            </a:r>
          </a:p>
          <a:p>
            <a:r>
              <a:rPr lang="en-US"/>
              <a:t>perforated ulcer disease- sudden onset of severe sharp abd pain and worsening on movement</a:t>
            </a:r>
          </a:p>
          <a:p>
            <a:r>
              <a:rPr lang="en-US"/>
              <a:t>gneralized tenderness, rebound tenderness </a:t>
            </a:r>
          </a:p>
          <a:p>
            <a:r>
              <a:rPr lang="en-US"/>
              <a:t>signs of septic shock- tarchycardia, hypotension , anuria</a:t>
            </a:r>
          </a:p>
          <a:p>
            <a:r>
              <a:rPr lang="en-US"/>
              <a:t>signs of anemia</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r>
              <a:rPr lang="en-US" i="1" dirty="0" smtClean="0"/>
              <a:t>Treatment to decrease ammonia production</a:t>
            </a:r>
          </a:p>
          <a:p>
            <a:r>
              <a:rPr lang="en-US" dirty="0" smtClean="0"/>
              <a:t>Diet – low protein diet</a:t>
            </a:r>
          </a:p>
          <a:p>
            <a:r>
              <a:rPr lang="en-US" dirty="0" smtClean="0"/>
              <a:t>Cathartics- lactulose</a:t>
            </a:r>
          </a:p>
          <a:p>
            <a:r>
              <a:rPr lang="en-US" dirty="0" smtClean="0"/>
              <a:t>Antibiotics- neomycin, metronidazole, fluoroquinolones , </a:t>
            </a:r>
            <a:r>
              <a:rPr lang="en-US" dirty="0" err="1" smtClean="0"/>
              <a:t>rifaximin</a:t>
            </a:r>
            <a:endParaRPr lang="en-US" dirty="0" smtClean="0"/>
          </a:p>
          <a:p>
            <a:r>
              <a:rPr lang="en-US" i="1" dirty="0" smtClean="0"/>
              <a:t>Treatments to increase ammonia clearance</a:t>
            </a:r>
          </a:p>
          <a:p>
            <a:r>
              <a:rPr lang="en-US" i="1" dirty="0" smtClean="0"/>
              <a:t>L-ornithine- l aspartate (LOLA)</a:t>
            </a:r>
          </a:p>
          <a:p>
            <a:r>
              <a:rPr lang="en-US" dirty="0" smtClean="0"/>
              <a:t>Zinc Sulphate</a:t>
            </a:r>
          </a:p>
          <a:p>
            <a:endParaRPr lang="en-US" dirty="0" smtClean="0"/>
          </a:p>
          <a:p>
            <a:endParaRPr lang="en-US" dirty="0" smtClean="0"/>
          </a:p>
          <a:p>
            <a:endParaRPr lang="en-US" dirty="0"/>
          </a:p>
        </p:txBody>
      </p:sp>
    </p:spTree>
    <p:extLst>
      <p:ext uri="{BB962C8B-B14F-4D97-AF65-F5344CB8AC3E}">
        <p14:creationId xmlns:p14="http://schemas.microsoft.com/office/powerpoint/2010/main" val="83513335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hydroxyzine (25 mg) at </a:t>
            </a:r>
            <a:r>
              <a:rPr lang="en-US" dirty="0" smtClean="0"/>
              <a:t>bedtime- for sleep disturbances</a:t>
            </a:r>
          </a:p>
          <a:p>
            <a:endParaRPr lang="en-US" dirty="0"/>
          </a:p>
        </p:txBody>
      </p:sp>
    </p:spTree>
    <p:extLst>
      <p:ext uri="{BB962C8B-B14F-4D97-AF65-F5344CB8AC3E}">
        <p14:creationId xmlns:p14="http://schemas.microsoft.com/office/powerpoint/2010/main" val="765820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LIVER FAILURE</a:t>
            </a:r>
            <a:endParaRPr lang="en-US" dirty="0"/>
          </a:p>
        </p:txBody>
      </p:sp>
      <p:sp>
        <p:nvSpPr>
          <p:cNvPr id="3" name="Content Placeholder 2"/>
          <p:cNvSpPr>
            <a:spLocks noGrp="1"/>
          </p:cNvSpPr>
          <p:nvPr>
            <p:ph idx="1"/>
          </p:nvPr>
        </p:nvSpPr>
        <p:spPr/>
        <p:txBody>
          <a:bodyPr/>
          <a:lstStyle/>
          <a:p>
            <a:r>
              <a:rPr lang="en-US" dirty="0"/>
              <a:t>Acute liver failure (ALF) is an uncommon condition in which rapid deterioration of the liver function results in coagulopathy and alteration in the mental status of a previously healthy individual. </a:t>
            </a:r>
            <a:endParaRPr lang="en-US" dirty="0" smtClean="0"/>
          </a:p>
          <a:p>
            <a:r>
              <a:rPr lang="en-US" dirty="0"/>
              <a:t>The term acute liver failure is used to describe the development of coagulopathy, usually with an international normalized ratio (INR) of greater than 1.5, and any degree of mental alteration (encephalopathy) in a patient without preexisting cirrhosis and with an illness of less than 26 weeks' duration</a:t>
            </a:r>
            <a:r>
              <a:rPr lang="en-US" dirty="0" smtClean="0"/>
              <a:t>.</a:t>
            </a:r>
          </a:p>
          <a:p>
            <a:endParaRPr lang="en-US" dirty="0"/>
          </a:p>
        </p:txBody>
      </p:sp>
    </p:spTree>
    <p:extLst>
      <p:ext uri="{BB962C8B-B14F-4D97-AF65-F5344CB8AC3E}">
        <p14:creationId xmlns:p14="http://schemas.microsoft.com/office/powerpoint/2010/main" val="10651796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Acute liver failure is a broad term that encompasses both fulminant hepatic failure (FHF) and </a:t>
            </a:r>
            <a:r>
              <a:rPr lang="en-US" dirty="0" err="1"/>
              <a:t>subfulminant</a:t>
            </a:r>
            <a:r>
              <a:rPr lang="en-US" dirty="0"/>
              <a:t> hepatic failure (or late-onset hepatic failure). </a:t>
            </a:r>
            <a:endParaRPr lang="en-US" dirty="0" smtClean="0"/>
          </a:p>
          <a:p>
            <a:r>
              <a:rPr lang="en-US" dirty="0" smtClean="0"/>
              <a:t>Fulminant </a:t>
            </a:r>
            <a:r>
              <a:rPr lang="en-US" dirty="0"/>
              <a:t>hepatic failure is generally used to describe the development of encephalopathy within 8 weeks of the onset of symptoms in a patient with a previously healthy liver. </a:t>
            </a:r>
            <a:endParaRPr lang="en-US" dirty="0" smtClean="0"/>
          </a:p>
          <a:p>
            <a:r>
              <a:rPr lang="en-US" dirty="0" err="1" smtClean="0"/>
              <a:t>Subfulminant</a:t>
            </a:r>
            <a:r>
              <a:rPr lang="en-US" dirty="0" smtClean="0"/>
              <a:t> </a:t>
            </a:r>
            <a:r>
              <a:rPr lang="en-US" dirty="0"/>
              <a:t>hepatic failure is reserved for patients with liver disease for up to 26 weeks before the development of hepatic encephalopathy.</a:t>
            </a:r>
          </a:p>
        </p:txBody>
      </p:sp>
    </p:spTree>
    <p:extLst>
      <p:ext uri="{BB962C8B-B14F-4D97-AF65-F5344CB8AC3E}">
        <p14:creationId xmlns:p14="http://schemas.microsoft.com/office/powerpoint/2010/main" val="38494349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Hepatotoxicity due to acetaminophen and idiosyncratic drug reactions</a:t>
            </a:r>
          </a:p>
          <a:p>
            <a:r>
              <a:rPr lang="en-US" dirty="0" smtClean="0"/>
              <a:t>Autoimmune hepatitis</a:t>
            </a:r>
          </a:p>
          <a:p>
            <a:r>
              <a:rPr lang="en-US" dirty="0" smtClean="0"/>
              <a:t>Viral hepatitis- HAV, HBV</a:t>
            </a:r>
          </a:p>
          <a:p>
            <a:r>
              <a:rPr lang="en-US" i="1" dirty="0" smtClean="0"/>
              <a:t>Atypical causes of viral hepatitis</a:t>
            </a:r>
          </a:p>
          <a:p>
            <a:pPr>
              <a:buFont typeface="Wingdings" panose="05000000000000000000" pitchFamily="2" charset="2"/>
              <a:buChar char="ü"/>
            </a:pPr>
            <a:r>
              <a:rPr lang="en-US" dirty="0" smtClean="0"/>
              <a:t>Cytomegalovirus</a:t>
            </a:r>
            <a:endParaRPr lang="en-US" dirty="0"/>
          </a:p>
          <a:p>
            <a:pPr>
              <a:buFont typeface="Wingdings" panose="05000000000000000000" pitchFamily="2" charset="2"/>
              <a:buChar char="ü"/>
            </a:pPr>
            <a:r>
              <a:rPr lang="en-US" dirty="0"/>
              <a:t>Hemorrhagic fever </a:t>
            </a:r>
            <a:r>
              <a:rPr lang="en-US" dirty="0" smtClean="0"/>
              <a:t>viruses</a:t>
            </a:r>
            <a:endParaRPr lang="en-US" dirty="0"/>
          </a:p>
          <a:p>
            <a:pPr>
              <a:buFont typeface="Wingdings" panose="05000000000000000000" pitchFamily="2" charset="2"/>
              <a:buChar char="ü"/>
            </a:pPr>
            <a:r>
              <a:rPr lang="en-US" dirty="0"/>
              <a:t>Herpes simplex </a:t>
            </a:r>
            <a:r>
              <a:rPr lang="en-US" dirty="0" smtClean="0"/>
              <a:t>virus</a:t>
            </a:r>
            <a:endParaRPr lang="en-US" dirty="0"/>
          </a:p>
          <a:p>
            <a:pPr>
              <a:buFont typeface="Wingdings" panose="05000000000000000000" pitchFamily="2" charset="2"/>
              <a:buChar char="ü"/>
            </a:pPr>
            <a:r>
              <a:rPr lang="en-US" dirty="0" smtClean="0"/>
              <a:t>Paramyxovirus</a:t>
            </a:r>
            <a:endParaRPr lang="en-US" dirty="0"/>
          </a:p>
          <a:p>
            <a:pPr>
              <a:buFont typeface="Wingdings" panose="05000000000000000000" pitchFamily="2" charset="2"/>
              <a:buChar char="ü"/>
            </a:pPr>
            <a:r>
              <a:rPr lang="en-US" dirty="0"/>
              <a:t>Epstein-Barr </a:t>
            </a:r>
            <a:r>
              <a:rPr lang="en-US" dirty="0" smtClean="0"/>
              <a:t>virus</a:t>
            </a:r>
            <a:endParaRPr lang="en-US" dirty="0"/>
          </a:p>
          <a:p>
            <a:pPr>
              <a:buFont typeface="Wingdings" panose="05000000000000000000" pitchFamily="2" charset="2"/>
              <a:buChar char="ü"/>
            </a:pPr>
            <a:r>
              <a:rPr lang="en-US" dirty="0"/>
              <a:t>Dengue </a:t>
            </a:r>
            <a:r>
              <a:rPr lang="en-US" dirty="0" smtClean="0"/>
              <a:t>virus</a:t>
            </a:r>
          </a:p>
          <a:p>
            <a:endParaRPr lang="en-US" dirty="0"/>
          </a:p>
        </p:txBody>
      </p:sp>
    </p:spTree>
    <p:extLst>
      <p:ext uri="{BB962C8B-B14F-4D97-AF65-F5344CB8AC3E}">
        <p14:creationId xmlns:p14="http://schemas.microsoft.com/office/powerpoint/2010/main" val="522885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Illicit drugs- cocaine, ecstasy</a:t>
            </a:r>
          </a:p>
          <a:p>
            <a:r>
              <a:rPr lang="en-US" dirty="0"/>
              <a:t>Herbal </a:t>
            </a:r>
            <a:r>
              <a:rPr lang="en-US" dirty="0" smtClean="0"/>
              <a:t>medicine-Ginseng, Pennyroyal oil, </a:t>
            </a:r>
            <a:r>
              <a:rPr lang="en-US" dirty="0" err="1" smtClean="0"/>
              <a:t>Teucrium</a:t>
            </a:r>
            <a:r>
              <a:rPr lang="en-US" dirty="0" smtClean="0"/>
              <a:t> </a:t>
            </a:r>
            <a:r>
              <a:rPr lang="en-US" dirty="0" err="1"/>
              <a:t>polium</a:t>
            </a:r>
            <a:endParaRPr lang="en-US" dirty="0"/>
          </a:p>
          <a:p>
            <a:r>
              <a:rPr lang="en-US" dirty="0" smtClean="0"/>
              <a:t>Toxin related </a:t>
            </a:r>
            <a:r>
              <a:rPr lang="en-US" dirty="0"/>
              <a:t>hepatotoxicity- Amanita </a:t>
            </a:r>
            <a:r>
              <a:rPr lang="en-US" dirty="0" err="1"/>
              <a:t>phalloides</a:t>
            </a:r>
            <a:r>
              <a:rPr lang="en-US" dirty="0"/>
              <a:t> mushroom </a:t>
            </a:r>
            <a:r>
              <a:rPr lang="en-US" dirty="0" smtClean="0"/>
              <a:t>toxin, Bacillus </a:t>
            </a:r>
            <a:r>
              <a:rPr lang="en-US" dirty="0"/>
              <a:t>cereus </a:t>
            </a:r>
            <a:r>
              <a:rPr lang="en-US" dirty="0" smtClean="0"/>
              <a:t>toxin, Cyanobacteria toxin</a:t>
            </a:r>
          </a:p>
          <a:p>
            <a:endParaRPr lang="en-US" dirty="0" smtClean="0"/>
          </a:p>
          <a:p>
            <a:endParaRPr lang="en-US" dirty="0"/>
          </a:p>
        </p:txBody>
      </p:sp>
    </p:spTree>
    <p:extLst>
      <p:ext uri="{BB962C8B-B14F-4D97-AF65-F5344CB8AC3E}">
        <p14:creationId xmlns:p14="http://schemas.microsoft.com/office/powerpoint/2010/main" val="429156862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i="1" dirty="0"/>
              <a:t>Vascular causes</a:t>
            </a:r>
          </a:p>
          <a:p>
            <a:r>
              <a:rPr lang="en-US" dirty="0"/>
              <a:t>The following are vascular causes of hepatic failure</a:t>
            </a:r>
            <a:r>
              <a:rPr lang="en-US" dirty="0" smtClean="0"/>
              <a:t>:</a:t>
            </a:r>
            <a:endParaRPr lang="en-US" dirty="0"/>
          </a:p>
          <a:p>
            <a:r>
              <a:rPr lang="en-US" dirty="0"/>
              <a:t>Ischemic hepatitis (consider especially in the setting of severe hypotension or recent hepatic tumor chemoembolization</a:t>
            </a:r>
            <a:r>
              <a:rPr lang="en-US" dirty="0" smtClean="0"/>
              <a:t>)</a:t>
            </a:r>
            <a:endParaRPr lang="en-US" dirty="0"/>
          </a:p>
          <a:p>
            <a:r>
              <a:rPr lang="en-US" dirty="0"/>
              <a:t>Hepatic vein thrombosis (Budd-Chiari syndrome</a:t>
            </a:r>
            <a:r>
              <a:rPr lang="en-US" dirty="0" smtClean="0"/>
              <a:t>)</a:t>
            </a:r>
            <a:endParaRPr lang="en-US" dirty="0"/>
          </a:p>
          <a:p>
            <a:r>
              <a:rPr lang="en-US" dirty="0"/>
              <a:t>Hepatic veno-occlusive </a:t>
            </a:r>
            <a:r>
              <a:rPr lang="en-US" dirty="0" smtClean="0"/>
              <a:t>disease</a:t>
            </a:r>
            <a:endParaRPr lang="en-US" dirty="0"/>
          </a:p>
          <a:p>
            <a:r>
              <a:rPr lang="en-US" dirty="0"/>
              <a:t>Portal vein </a:t>
            </a:r>
            <a:r>
              <a:rPr lang="en-US" dirty="0" smtClean="0"/>
              <a:t>thrombosis</a:t>
            </a:r>
            <a:endParaRPr lang="en-US" dirty="0"/>
          </a:p>
          <a:p>
            <a:r>
              <a:rPr lang="en-US" dirty="0"/>
              <a:t>Hepatic arterial thrombosis (consider </a:t>
            </a:r>
            <a:r>
              <a:rPr lang="en-US" dirty="0" err="1"/>
              <a:t>posttransplant</a:t>
            </a:r>
            <a:r>
              <a:rPr lang="en-US" dirty="0"/>
              <a:t>)</a:t>
            </a:r>
          </a:p>
        </p:txBody>
      </p:sp>
    </p:spTree>
    <p:extLst>
      <p:ext uri="{BB962C8B-B14F-4D97-AF65-F5344CB8AC3E}">
        <p14:creationId xmlns:p14="http://schemas.microsoft.com/office/powerpoint/2010/main" val="142173077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i="1" dirty="0"/>
              <a:t>Metabolic causes</a:t>
            </a:r>
          </a:p>
          <a:p>
            <a:r>
              <a:rPr lang="en-US" dirty="0"/>
              <a:t>The following metabolic diseases can cause hepatic failure</a:t>
            </a:r>
            <a:r>
              <a:rPr lang="en-US" dirty="0" smtClean="0"/>
              <a:t>:</a:t>
            </a:r>
            <a:endParaRPr lang="en-US" dirty="0"/>
          </a:p>
          <a:p>
            <a:r>
              <a:rPr lang="en-US" dirty="0"/>
              <a:t>Alpha1-antitrypsin </a:t>
            </a:r>
            <a:r>
              <a:rPr lang="en-US" dirty="0" smtClean="0"/>
              <a:t>deficiency</a:t>
            </a:r>
            <a:endParaRPr lang="en-US" dirty="0"/>
          </a:p>
          <a:p>
            <a:r>
              <a:rPr lang="en-US" dirty="0"/>
              <a:t>Fructose </a:t>
            </a:r>
            <a:r>
              <a:rPr lang="en-US" dirty="0" smtClean="0"/>
              <a:t>intolerance</a:t>
            </a:r>
            <a:endParaRPr lang="en-US" dirty="0"/>
          </a:p>
          <a:p>
            <a:r>
              <a:rPr lang="en-US" dirty="0" err="1" smtClean="0"/>
              <a:t>Galactosemia</a:t>
            </a:r>
            <a:endParaRPr lang="en-US" dirty="0"/>
          </a:p>
          <a:p>
            <a:r>
              <a:rPr lang="en-US" dirty="0"/>
              <a:t>Lecithin-cholesterol acyltransferase </a:t>
            </a:r>
            <a:r>
              <a:rPr lang="en-US" dirty="0" smtClean="0"/>
              <a:t>deficiency</a:t>
            </a:r>
            <a:endParaRPr lang="en-US" dirty="0"/>
          </a:p>
          <a:p>
            <a:r>
              <a:rPr lang="en-US" dirty="0"/>
              <a:t>Reye </a:t>
            </a:r>
            <a:r>
              <a:rPr lang="en-US" dirty="0" smtClean="0"/>
              <a:t>syndrome</a:t>
            </a:r>
            <a:endParaRPr lang="en-US" dirty="0"/>
          </a:p>
          <a:p>
            <a:r>
              <a:rPr lang="en-US" dirty="0" err="1" smtClean="0"/>
              <a:t>Tyrosinemia</a:t>
            </a:r>
            <a:endParaRPr lang="en-US" dirty="0"/>
          </a:p>
          <a:p>
            <a:r>
              <a:rPr lang="en-US" dirty="0"/>
              <a:t>Wilson disease</a:t>
            </a:r>
          </a:p>
        </p:txBody>
      </p:sp>
    </p:spTree>
    <p:extLst>
      <p:ext uri="{BB962C8B-B14F-4D97-AF65-F5344CB8AC3E}">
        <p14:creationId xmlns:p14="http://schemas.microsoft.com/office/powerpoint/2010/main" val="125769056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a:t>Malignancies</a:t>
            </a:r>
          </a:p>
          <a:p>
            <a:r>
              <a:rPr lang="en-US" dirty="0"/>
              <a:t>Malignancies that can cause hepatic failure include the following</a:t>
            </a:r>
            <a:r>
              <a:rPr lang="en-US" dirty="0" smtClean="0"/>
              <a:t>:</a:t>
            </a:r>
            <a:endParaRPr lang="en-US" dirty="0"/>
          </a:p>
          <a:p>
            <a:r>
              <a:rPr lang="en-US" dirty="0"/>
              <a:t>Primary liver tumor (usually hepatocellular carcinoma, rarely </a:t>
            </a:r>
            <a:r>
              <a:rPr lang="en-US" dirty="0" err="1"/>
              <a:t>cholangiocarcinoma</a:t>
            </a:r>
            <a:r>
              <a:rPr lang="en-US" dirty="0" smtClean="0"/>
              <a:t>)</a:t>
            </a:r>
            <a:endParaRPr lang="en-US" dirty="0"/>
          </a:p>
          <a:p>
            <a:r>
              <a:rPr lang="en-US" dirty="0"/>
              <a:t>Secondary tumor (extensive hepatic metastases or infiltration from adenocarcinoma, such as breast and lung, and melanoma primaries [common]; lymphoma; leukemia)</a:t>
            </a:r>
          </a:p>
        </p:txBody>
      </p:sp>
    </p:spTree>
    <p:extLst>
      <p:ext uri="{BB962C8B-B14F-4D97-AF65-F5344CB8AC3E}">
        <p14:creationId xmlns:p14="http://schemas.microsoft.com/office/powerpoint/2010/main" val="4543301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taking the history, collect details on the following</a:t>
            </a:r>
            <a:r>
              <a:rPr lang="en-US" dirty="0" smtClean="0"/>
              <a:t>:</a:t>
            </a:r>
            <a:endParaRPr lang="en-US" dirty="0"/>
          </a:p>
          <a:p>
            <a:r>
              <a:rPr lang="en-US" dirty="0"/>
              <a:t>Date of onset of jaundice and </a:t>
            </a:r>
            <a:r>
              <a:rPr lang="en-US" dirty="0" smtClean="0"/>
              <a:t>encephalopathy</a:t>
            </a:r>
            <a:endParaRPr lang="en-US" dirty="0"/>
          </a:p>
          <a:p>
            <a:r>
              <a:rPr lang="en-US" dirty="0"/>
              <a:t>Alcohol </a:t>
            </a:r>
            <a:r>
              <a:rPr lang="en-US" dirty="0" smtClean="0"/>
              <a:t>use</a:t>
            </a:r>
            <a:endParaRPr lang="en-US" dirty="0"/>
          </a:p>
          <a:p>
            <a:r>
              <a:rPr lang="en-US" dirty="0"/>
              <a:t>Medication use (prescription and illicit or recreational</a:t>
            </a:r>
            <a:r>
              <a:rPr lang="en-US" dirty="0" smtClean="0"/>
              <a:t>)</a:t>
            </a:r>
            <a:endParaRPr lang="en-US" dirty="0"/>
          </a:p>
          <a:p>
            <a:r>
              <a:rPr lang="en-US" dirty="0"/>
              <a:t>Herbal or traditional medicine </a:t>
            </a:r>
            <a:r>
              <a:rPr lang="en-US" dirty="0" smtClean="0"/>
              <a:t>use</a:t>
            </a:r>
            <a:endParaRPr lang="en-US" dirty="0"/>
          </a:p>
          <a:p>
            <a:r>
              <a:rPr lang="en-US" dirty="0"/>
              <a:t>Family history of liver disease (Wilson disease</a:t>
            </a:r>
            <a:r>
              <a:rPr lang="en-US" dirty="0" smtClean="0"/>
              <a:t>)</a:t>
            </a:r>
            <a:endParaRPr lang="en-US" dirty="0"/>
          </a:p>
          <a:p>
            <a:r>
              <a:rPr lang="en-US" dirty="0"/>
              <a:t>Exposure to risk factors for viral hepatitis (travel, transfusions, sexual contacts, occupation, body piercing</a:t>
            </a:r>
            <a:r>
              <a:rPr lang="en-US" dirty="0" smtClean="0"/>
              <a:t>)</a:t>
            </a:r>
            <a:endParaRPr lang="en-US" dirty="0"/>
          </a:p>
          <a:p>
            <a:r>
              <a:rPr lang="en-US" dirty="0"/>
              <a:t>Exposure to hepatic toxins (mushrooms, organic solvents, phosphorus contained in fireworks</a:t>
            </a:r>
            <a:r>
              <a:rPr lang="en-US" dirty="0" smtClean="0"/>
              <a:t>).</a:t>
            </a:r>
            <a:endParaRPr lang="en-US" dirty="0"/>
          </a:p>
          <a:p>
            <a:r>
              <a:rPr lang="en-US" dirty="0"/>
              <a:t>Evidence of complications (</a:t>
            </a:r>
            <a:r>
              <a:rPr lang="en-US" dirty="0" err="1"/>
              <a:t>eg</a:t>
            </a:r>
            <a:r>
              <a:rPr lang="en-US" dirty="0"/>
              <a:t>, renal failure, seizures, bleeding, infection)</a:t>
            </a:r>
          </a:p>
        </p:txBody>
      </p:sp>
    </p:spTree>
    <p:extLst>
      <p:ext uri="{BB962C8B-B14F-4D97-AF65-F5344CB8AC3E}">
        <p14:creationId xmlns:p14="http://schemas.microsoft.com/office/powerpoint/2010/main" val="1285671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DDX</a:t>
            </a:r>
          </a:p>
        </p:txBody>
      </p:sp>
      <p:sp>
        <p:nvSpPr>
          <p:cNvPr id="3" name="Content Placeholder 2"/>
          <p:cNvSpPr>
            <a:spLocks noGrp="1"/>
          </p:cNvSpPr>
          <p:nvPr>
            <p:ph idx="1"/>
          </p:nvPr>
        </p:nvSpPr>
        <p:spPr/>
        <p:txBody>
          <a:bodyPr>
            <a:normAutofit lnSpcReduction="10000"/>
          </a:bodyPr>
          <a:lstStyle/>
          <a:p>
            <a:r>
              <a:rPr lang="en-US"/>
              <a:t>nonulcer dyspepsia(NUD) or functional dyspepsia</a:t>
            </a:r>
          </a:p>
          <a:p>
            <a:r>
              <a:rPr lang="en-US"/>
              <a:t>crohn disease</a:t>
            </a:r>
          </a:p>
          <a:p>
            <a:r>
              <a:rPr lang="en-US"/>
              <a:t>Zollinger-Ellison Syndrome(ZES)</a:t>
            </a:r>
          </a:p>
          <a:p>
            <a:r>
              <a:rPr lang="en-US"/>
              <a:t>acute cholangitis</a:t>
            </a:r>
          </a:p>
          <a:p>
            <a:r>
              <a:rPr lang="en-US"/>
              <a:t>acute cholecystitis and biliary colic</a:t>
            </a:r>
          </a:p>
          <a:p>
            <a:r>
              <a:rPr lang="en-US"/>
              <a:t>ACS</a:t>
            </a:r>
          </a:p>
          <a:p>
            <a:r>
              <a:rPr lang="en-US"/>
              <a:t>chronic gastritis</a:t>
            </a:r>
          </a:p>
          <a:p>
            <a:r>
              <a:rPr lang="en-US"/>
              <a:t>esophagitis</a:t>
            </a:r>
          </a:p>
          <a:p>
            <a:r>
              <a:rPr lang="en-US"/>
              <a:t>esophagial rupture and tears</a:t>
            </a:r>
          </a:p>
          <a:p>
            <a:endParaRPr lang="en-US"/>
          </a:p>
          <a:p>
            <a:endParaRPr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a:t>
            </a:r>
            <a:endParaRPr lang="en-US" dirty="0"/>
          </a:p>
        </p:txBody>
      </p:sp>
      <p:sp>
        <p:nvSpPr>
          <p:cNvPr id="3" name="Content Placeholder 2"/>
          <p:cNvSpPr>
            <a:spLocks noGrp="1"/>
          </p:cNvSpPr>
          <p:nvPr>
            <p:ph idx="1"/>
          </p:nvPr>
        </p:nvSpPr>
        <p:spPr/>
        <p:txBody>
          <a:bodyPr>
            <a:normAutofit lnSpcReduction="10000"/>
          </a:bodyPr>
          <a:lstStyle/>
          <a:p>
            <a:r>
              <a:rPr lang="en-US" dirty="0" smtClean="0"/>
              <a:t>Jaundice</a:t>
            </a:r>
          </a:p>
          <a:p>
            <a:r>
              <a:rPr lang="en-US" dirty="0" smtClean="0"/>
              <a:t>Stigmata of chronic liver disease</a:t>
            </a:r>
          </a:p>
          <a:p>
            <a:r>
              <a:rPr lang="en-US" dirty="0" smtClean="0"/>
              <a:t>Hepatomegaly/ small liver size</a:t>
            </a:r>
          </a:p>
          <a:p>
            <a:r>
              <a:rPr lang="en-US" dirty="0" smtClean="0"/>
              <a:t>Signs of increased ICP</a:t>
            </a:r>
          </a:p>
          <a:p>
            <a:r>
              <a:rPr lang="en-US" dirty="0" smtClean="0"/>
              <a:t>Ascites</a:t>
            </a:r>
          </a:p>
          <a:p>
            <a:r>
              <a:rPr lang="en-US" dirty="0" smtClean="0"/>
              <a:t>UGIB</a:t>
            </a:r>
          </a:p>
          <a:p>
            <a:r>
              <a:rPr lang="en-US" dirty="0" smtClean="0"/>
              <a:t>Hypotensive</a:t>
            </a:r>
          </a:p>
          <a:p>
            <a:r>
              <a:rPr lang="en-US" dirty="0" smtClean="0"/>
              <a:t>Tachycardia</a:t>
            </a:r>
          </a:p>
          <a:p>
            <a:r>
              <a:rPr lang="en-US" dirty="0" smtClean="0"/>
              <a:t> </a:t>
            </a:r>
          </a:p>
          <a:p>
            <a:endParaRPr lang="en-US" dirty="0"/>
          </a:p>
        </p:txBody>
      </p:sp>
    </p:spTree>
    <p:extLst>
      <p:ext uri="{BB962C8B-B14F-4D97-AF65-F5344CB8AC3E}">
        <p14:creationId xmlns:p14="http://schemas.microsoft.com/office/powerpoint/2010/main" val="191294179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CBC/ blood cultures</a:t>
            </a:r>
          </a:p>
          <a:p>
            <a:r>
              <a:rPr lang="en-US" dirty="0" smtClean="0"/>
              <a:t>LFTS</a:t>
            </a:r>
          </a:p>
          <a:p>
            <a:r>
              <a:rPr lang="en-US" dirty="0" smtClean="0"/>
              <a:t>Coagulation profile</a:t>
            </a:r>
          </a:p>
          <a:p>
            <a:r>
              <a:rPr lang="en-US" dirty="0" smtClean="0"/>
              <a:t>Serum glucose</a:t>
            </a:r>
          </a:p>
          <a:p>
            <a:r>
              <a:rPr lang="en-US" dirty="0" smtClean="0"/>
              <a:t>Serum ammonia</a:t>
            </a:r>
          </a:p>
          <a:p>
            <a:r>
              <a:rPr lang="en-US" dirty="0" smtClean="0"/>
              <a:t>Serum bilirubin</a:t>
            </a:r>
          </a:p>
          <a:p>
            <a:r>
              <a:rPr lang="en-US" dirty="0" smtClean="0"/>
              <a:t>Serum albumin</a:t>
            </a:r>
          </a:p>
          <a:p>
            <a:r>
              <a:rPr lang="en-US" dirty="0" smtClean="0"/>
              <a:t>Serum lactate</a:t>
            </a:r>
          </a:p>
          <a:p>
            <a:endParaRPr lang="en-US" dirty="0"/>
          </a:p>
        </p:txBody>
      </p:sp>
      <p:sp>
        <p:nvSpPr>
          <p:cNvPr id="4" name="Title 3"/>
          <p:cNvSpPr>
            <a:spLocks noGrp="1"/>
          </p:cNvSpPr>
          <p:nvPr>
            <p:ph type="title"/>
          </p:nvPr>
        </p:nvSpPr>
        <p:spPr/>
        <p:txBody>
          <a:bodyPr/>
          <a:lstStyle/>
          <a:p>
            <a:r>
              <a:rPr lang="en-US" dirty="0" smtClean="0"/>
              <a:t>Investigation </a:t>
            </a:r>
            <a:endParaRPr lang="en-US" dirty="0"/>
          </a:p>
        </p:txBody>
      </p:sp>
    </p:spTree>
    <p:extLst>
      <p:ext uri="{BB962C8B-B14F-4D97-AF65-F5344CB8AC3E}">
        <p14:creationId xmlns:p14="http://schemas.microsoft.com/office/powerpoint/2010/main" val="132913265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Hepatitis serologies </a:t>
            </a:r>
          </a:p>
          <a:p>
            <a:r>
              <a:rPr lang="en-US" dirty="0" smtClean="0"/>
              <a:t>Liver ultrasound</a:t>
            </a:r>
          </a:p>
          <a:p>
            <a:r>
              <a:rPr lang="en-US" dirty="0" smtClean="0"/>
              <a:t>CT/MRI</a:t>
            </a:r>
          </a:p>
          <a:p>
            <a:r>
              <a:rPr lang="en-US" dirty="0" smtClean="0"/>
              <a:t>Liver biopsy</a:t>
            </a:r>
          </a:p>
          <a:p>
            <a:r>
              <a:rPr lang="en-US" dirty="0" smtClean="0"/>
              <a:t>EEG</a:t>
            </a:r>
          </a:p>
          <a:p>
            <a:endParaRPr lang="en-US" dirty="0" smtClean="0"/>
          </a:p>
          <a:p>
            <a:endParaRPr lang="en-US" dirty="0"/>
          </a:p>
        </p:txBody>
      </p:sp>
    </p:spTree>
    <p:extLst>
      <p:ext uri="{BB962C8B-B14F-4D97-AF65-F5344CB8AC3E}">
        <p14:creationId xmlns:p14="http://schemas.microsoft.com/office/powerpoint/2010/main" val="332639628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lnSpcReduction="10000"/>
          </a:bodyPr>
          <a:lstStyle/>
          <a:p>
            <a:r>
              <a:rPr lang="en-US" dirty="0" smtClean="0"/>
              <a:t>Airway protection- intubation- in grade 3 and 4 encephalopathy</a:t>
            </a:r>
          </a:p>
          <a:p>
            <a:r>
              <a:rPr lang="en-US" dirty="0" smtClean="0"/>
              <a:t>Management of increased ICP- hypertonic saline, mannitol</a:t>
            </a:r>
          </a:p>
          <a:p>
            <a:r>
              <a:rPr lang="en-US" dirty="0" smtClean="0"/>
              <a:t>Antibiotics</a:t>
            </a:r>
          </a:p>
          <a:p>
            <a:r>
              <a:rPr lang="en-US" dirty="0" smtClean="0"/>
              <a:t>Nutritional support- NPO, TPN, glucose</a:t>
            </a:r>
          </a:p>
          <a:p>
            <a:r>
              <a:rPr lang="en-US" dirty="0" smtClean="0"/>
              <a:t>Management of coagulopathy- transfusion of FFP</a:t>
            </a:r>
          </a:p>
          <a:p>
            <a:r>
              <a:rPr lang="en-US" dirty="0" smtClean="0"/>
              <a:t>Management of acetaminophen toxicity- N- acetyl cysteine, activated charcoal</a:t>
            </a:r>
          </a:p>
          <a:p>
            <a:r>
              <a:rPr lang="en-US" dirty="0" smtClean="0"/>
              <a:t>Hemodynamic monitoring</a:t>
            </a:r>
          </a:p>
          <a:p>
            <a:r>
              <a:rPr lang="en-US" dirty="0" smtClean="0"/>
              <a:t>Liver transplantation</a:t>
            </a:r>
          </a:p>
          <a:p>
            <a:endParaRPr lang="en-US" dirty="0"/>
          </a:p>
        </p:txBody>
      </p:sp>
    </p:spTree>
    <p:extLst>
      <p:ext uri="{BB962C8B-B14F-4D97-AF65-F5344CB8AC3E}">
        <p14:creationId xmlns:p14="http://schemas.microsoft.com/office/powerpoint/2010/main" val="254937031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lstStyle/>
          <a:p>
            <a:r>
              <a:rPr lang="en-US" dirty="0" smtClean="0"/>
              <a:t>Renal failure</a:t>
            </a:r>
          </a:p>
          <a:p>
            <a:r>
              <a:rPr lang="en-US" dirty="0" smtClean="0"/>
              <a:t>Infections</a:t>
            </a:r>
          </a:p>
          <a:p>
            <a:r>
              <a:rPr lang="en-US" dirty="0" smtClean="0"/>
              <a:t>Metabolic imbalances</a:t>
            </a:r>
          </a:p>
          <a:p>
            <a:r>
              <a:rPr lang="en-US" dirty="0" smtClean="0"/>
              <a:t>Seizures</a:t>
            </a:r>
          </a:p>
          <a:p>
            <a:r>
              <a:rPr lang="en-US" dirty="0" smtClean="0"/>
              <a:t>Hemorrhage </a:t>
            </a:r>
            <a:endParaRPr lang="en-US" dirty="0"/>
          </a:p>
        </p:txBody>
      </p:sp>
    </p:spTree>
    <p:extLst>
      <p:ext uri="{BB962C8B-B14F-4D97-AF65-F5344CB8AC3E}">
        <p14:creationId xmlns:p14="http://schemas.microsoft.com/office/powerpoint/2010/main" val="181409927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Cholecystitis </a:t>
            </a:r>
            <a:endParaRPr lang="en-US" dirty="0"/>
          </a:p>
        </p:txBody>
      </p:sp>
      <p:sp>
        <p:nvSpPr>
          <p:cNvPr id="3" name="Content Placeholder 2"/>
          <p:cNvSpPr>
            <a:spLocks noGrp="1"/>
          </p:cNvSpPr>
          <p:nvPr>
            <p:ph idx="1"/>
          </p:nvPr>
        </p:nvSpPr>
        <p:spPr/>
        <p:txBody>
          <a:bodyPr/>
          <a:lstStyle/>
          <a:p>
            <a:r>
              <a:rPr lang="en-US" dirty="0" smtClean="0"/>
              <a:t>Inflammation of the gallbladder </a:t>
            </a:r>
          </a:p>
          <a:p>
            <a:r>
              <a:rPr lang="en-US" dirty="0"/>
              <a:t>Acute cholecystitis is almost always associated with </a:t>
            </a:r>
            <a:r>
              <a:rPr lang="en-US" dirty="0" smtClean="0"/>
              <a:t>obstruction of </a:t>
            </a:r>
            <a:r>
              <a:rPr lang="en-US" dirty="0"/>
              <a:t>the gallbladder neck or cystic duct by a gallstone. </a:t>
            </a:r>
            <a:endParaRPr lang="en-US" dirty="0" smtClean="0"/>
          </a:p>
          <a:p>
            <a:r>
              <a:rPr lang="en-US" dirty="0" smtClean="0"/>
              <a:t>Occasionally, obstruction </a:t>
            </a:r>
            <a:r>
              <a:rPr lang="en-US" dirty="0"/>
              <a:t>may be by mucus, parasitic worms or a biliary </a:t>
            </a:r>
            <a:r>
              <a:rPr lang="en-US" dirty="0" smtClean="0"/>
              <a:t>tumor, or </a:t>
            </a:r>
            <a:r>
              <a:rPr lang="en-US" dirty="0"/>
              <a:t>may follow endoscopic bile duct </a:t>
            </a:r>
            <a:r>
              <a:rPr lang="en-US" dirty="0" smtClean="0"/>
              <a:t>stenting</a:t>
            </a:r>
          </a:p>
          <a:p>
            <a:endParaRPr lang="en-US" dirty="0"/>
          </a:p>
        </p:txBody>
      </p:sp>
    </p:spTree>
    <p:extLst>
      <p:ext uri="{BB962C8B-B14F-4D97-AF65-F5344CB8AC3E}">
        <p14:creationId xmlns:p14="http://schemas.microsoft.com/office/powerpoint/2010/main" val="161607428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normAutofit/>
          </a:bodyPr>
          <a:lstStyle/>
          <a:p>
            <a:r>
              <a:rPr lang="en-US" dirty="0"/>
              <a:t>The </a:t>
            </a:r>
            <a:r>
              <a:rPr lang="en-US" dirty="0" smtClean="0"/>
              <a:t>pathogenesis is </a:t>
            </a:r>
            <a:r>
              <a:rPr lang="en-US" dirty="0"/>
              <a:t>unclear but the initial inflammation is possibly </a:t>
            </a:r>
            <a:r>
              <a:rPr lang="en-US" dirty="0" smtClean="0"/>
              <a:t>chemically induced</a:t>
            </a:r>
            <a:r>
              <a:rPr lang="en-US" dirty="0"/>
              <a:t>. </a:t>
            </a:r>
            <a:endParaRPr lang="en-US" dirty="0" smtClean="0"/>
          </a:p>
          <a:p>
            <a:r>
              <a:rPr lang="en-US" dirty="0" smtClean="0"/>
              <a:t>This </a:t>
            </a:r>
            <a:r>
              <a:rPr lang="en-US" dirty="0"/>
              <a:t>leads to gallbladder mucosal damage, </a:t>
            </a:r>
            <a:r>
              <a:rPr lang="en-US" dirty="0" smtClean="0"/>
              <a:t>which releases </a:t>
            </a:r>
            <a:r>
              <a:rPr lang="en-US" dirty="0"/>
              <a:t>phospholipase, converting biliary lecithin to </a:t>
            </a:r>
            <a:r>
              <a:rPr lang="en-US" dirty="0" err="1"/>
              <a:t>lysolecithin</a:t>
            </a:r>
            <a:r>
              <a:rPr lang="en-US" dirty="0"/>
              <a:t>, </a:t>
            </a:r>
            <a:r>
              <a:rPr lang="en-US" dirty="0" smtClean="0"/>
              <a:t>a </a:t>
            </a:r>
            <a:r>
              <a:rPr lang="en-US" dirty="0" err="1" smtClean="0"/>
              <a:t>recognised</a:t>
            </a:r>
            <a:r>
              <a:rPr lang="en-US" dirty="0" smtClean="0"/>
              <a:t> </a:t>
            </a:r>
            <a:r>
              <a:rPr lang="en-US" dirty="0"/>
              <a:t>mucosal </a:t>
            </a:r>
            <a:r>
              <a:rPr lang="en-US" dirty="0" smtClean="0"/>
              <a:t>toxin</a:t>
            </a:r>
          </a:p>
          <a:p>
            <a:r>
              <a:rPr lang="en-US" dirty="0"/>
              <a:t>The damaged mucosa secretes more fluid into the gallbladder lumen than it absorbs. </a:t>
            </a:r>
            <a:endParaRPr lang="en-US" dirty="0" smtClean="0"/>
          </a:p>
          <a:p>
            <a:r>
              <a:rPr lang="en-US" dirty="0" smtClean="0"/>
              <a:t>The </a:t>
            </a:r>
            <a:r>
              <a:rPr lang="en-US" dirty="0"/>
              <a:t>resulting distention further releases inflammatory mediators (</a:t>
            </a:r>
            <a:r>
              <a:rPr lang="en-US" dirty="0" err="1"/>
              <a:t>eg</a:t>
            </a:r>
            <a:r>
              <a:rPr lang="en-US" dirty="0"/>
              <a:t>, prostaglandins), worsening mucosal damage and causing ischemia, all of which perpetuate inflammation. Bacterial infection can supervene. </a:t>
            </a:r>
            <a:endParaRPr lang="en-US" dirty="0" smtClean="0"/>
          </a:p>
          <a:p>
            <a:endParaRPr lang="en-US" dirty="0"/>
          </a:p>
        </p:txBody>
      </p:sp>
    </p:spTree>
    <p:extLst>
      <p:ext uri="{BB962C8B-B14F-4D97-AF65-F5344CB8AC3E}">
        <p14:creationId xmlns:p14="http://schemas.microsoft.com/office/powerpoint/2010/main" val="95783904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vicious circle of fluid secretion and inflammation, when unchecked, leads to necrosis and perforation.</a:t>
            </a:r>
          </a:p>
          <a:p>
            <a:r>
              <a:rPr lang="en-US" dirty="0"/>
              <a:t>Infection occurs eventually, and in elderly patients or those with diabetes mellitus a severe infection with gas-forming organisms can cause emphysematous cholecystitis. </a:t>
            </a:r>
          </a:p>
          <a:p>
            <a:r>
              <a:rPr lang="en-US" dirty="0" err="1"/>
              <a:t>Acalculous</a:t>
            </a:r>
            <a:r>
              <a:rPr lang="en-US" dirty="0"/>
              <a:t> cholecystitis can occur in the intensive care setting and in association with parenteral nutrition, sickle cell disease and diabetes </a:t>
            </a:r>
            <a:r>
              <a:rPr lang="en-US" dirty="0" smtClean="0"/>
              <a:t>mellitus</a:t>
            </a:r>
          </a:p>
          <a:p>
            <a:r>
              <a:rPr lang="en-US" dirty="0"/>
              <a:t>If acute inflammation resolves then continues to recur, the gallbladder becomes fibrotic and contracted and does not concentrate bile or empty normally—features of chronic cholecystitis.</a:t>
            </a:r>
          </a:p>
        </p:txBody>
      </p:sp>
    </p:spTree>
    <p:extLst>
      <p:ext uri="{BB962C8B-B14F-4D97-AF65-F5344CB8AC3E}">
        <p14:creationId xmlns:p14="http://schemas.microsoft.com/office/powerpoint/2010/main" val="16264023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a:t>Acalculous</a:t>
            </a:r>
            <a:r>
              <a:rPr lang="en-US" dirty="0"/>
              <a:t> cholecystitis is cholecystitis without stones. It accounts for 5 to 10% of cholecystectomies done for acute cholecystitis. </a:t>
            </a:r>
            <a:endParaRPr lang="en-US" dirty="0" smtClean="0"/>
          </a:p>
          <a:p>
            <a:r>
              <a:rPr lang="en-US" dirty="0" smtClean="0"/>
              <a:t>Risk </a:t>
            </a:r>
            <a:r>
              <a:rPr lang="en-US" dirty="0"/>
              <a:t>factors include the following</a:t>
            </a:r>
            <a:r>
              <a:rPr lang="en-US" dirty="0" smtClean="0"/>
              <a:t>:</a:t>
            </a:r>
            <a:endParaRPr lang="en-US" dirty="0"/>
          </a:p>
          <a:p>
            <a:pPr>
              <a:buFont typeface="Wingdings" panose="05000000000000000000" pitchFamily="2" charset="2"/>
              <a:buChar char="ü"/>
            </a:pPr>
            <a:r>
              <a:rPr lang="en-US" dirty="0"/>
              <a:t>Critical illness (</a:t>
            </a:r>
            <a:r>
              <a:rPr lang="en-US" dirty="0" err="1"/>
              <a:t>eg</a:t>
            </a:r>
            <a:r>
              <a:rPr lang="en-US" dirty="0"/>
              <a:t>, major surgery, burns, sepsis, or trauma)</a:t>
            </a:r>
          </a:p>
          <a:p>
            <a:pPr>
              <a:buFont typeface="Wingdings" panose="05000000000000000000" pitchFamily="2" charset="2"/>
              <a:buChar char="ü"/>
            </a:pPr>
            <a:r>
              <a:rPr lang="en-US" dirty="0"/>
              <a:t>Prolonged fasting or total parenteral nutrition, both of which predispose to bile stasis</a:t>
            </a:r>
          </a:p>
          <a:p>
            <a:pPr>
              <a:buFont typeface="Wingdings" panose="05000000000000000000" pitchFamily="2" charset="2"/>
              <a:buChar char="ü"/>
            </a:pPr>
            <a:r>
              <a:rPr lang="en-US" dirty="0"/>
              <a:t>Shock</a:t>
            </a:r>
          </a:p>
          <a:p>
            <a:pPr>
              <a:buFont typeface="Wingdings" panose="05000000000000000000" pitchFamily="2" charset="2"/>
              <a:buChar char="ü"/>
            </a:pPr>
            <a:r>
              <a:rPr lang="en-US" dirty="0"/>
              <a:t>Immune deficiency</a:t>
            </a:r>
          </a:p>
          <a:p>
            <a:pPr>
              <a:buFont typeface="Wingdings" panose="05000000000000000000" pitchFamily="2" charset="2"/>
              <a:buChar char="ü"/>
            </a:pPr>
            <a:r>
              <a:rPr lang="en-US" dirty="0"/>
              <a:t>Vasculitis (</a:t>
            </a:r>
            <a:r>
              <a:rPr lang="en-US" dirty="0" err="1"/>
              <a:t>eg</a:t>
            </a:r>
            <a:r>
              <a:rPr lang="en-US" dirty="0"/>
              <a:t>, systemic lupus erythematosus [ SLE], </a:t>
            </a:r>
            <a:r>
              <a:rPr lang="en-US" dirty="0" err="1"/>
              <a:t>polyarteritis</a:t>
            </a:r>
            <a:r>
              <a:rPr lang="en-US" dirty="0"/>
              <a:t> </a:t>
            </a:r>
            <a:r>
              <a:rPr lang="en-US" dirty="0" err="1"/>
              <a:t>nodosa</a:t>
            </a:r>
            <a:r>
              <a:rPr lang="en-US" dirty="0"/>
              <a:t>)</a:t>
            </a:r>
          </a:p>
        </p:txBody>
      </p:sp>
    </p:spTree>
    <p:extLst>
      <p:ext uri="{BB962C8B-B14F-4D97-AF65-F5344CB8AC3E}">
        <p14:creationId xmlns:p14="http://schemas.microsoft.com/office/powerpoint/2010/main" val="2786737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mechanism probably involves inflammatory mediators released because of ischemia, infection, or bile stasis. </a:t>
            </a:r>
            <a:endParaRPr lang="en-US" dirty="0" smtClean="0"/>
          </a:p>
          <a:p>
            <a:r>
              <a:rPr lang="en-US" dirty="0" smtClean="0"/>
              <a:t>Sometimes </a:t>
            </a:r>
            <a:r>
              <a:rPr lang="en-US" dirty="0"/>
              <a:t>an infecting organism can be identified (</a:t>
            </a:r>
            <a:r>
              <a:rPr lang="en-US" dirty="0" err="1"/>
              <a:t>eg</a:t>
            </a:r>
            <a:r>
              <a:rPr lang="en-US" dirty="0"/>
              <a:t>, Salmonella species or cytomegalovirus in </a:t>
            </a:r>
            <a:r>
              <a:rPr lang="en-US" dirty="0" err="1"/>
              <a:t>immunodeficient</a:t>
            </a:r>
            <a:r>
              <a:rPr lang="en-US" dirty="0"/>
              <a:t> patients). </a:t>
            </a:r>
            <a:endParaRPr lang="en-US" dirty="0" smtClean="0"/>
          </a:p>
          <a:p>
            <a:r>
              <a:rPr lang="en-US" dirty="0" smtClean="0"/>
              <a:t>In </a:t>
            </a:r>
            <a:r>
              <a:rPr lang="en-US" dirty="0"/>
              <a:t>young children, acute </a:t>
            </a:r>
            <a:r>
              <a:rPr lang="en-US" dirty="0" err="1"/>
              <a:t>acalculous</a:t>
            </a:r>
            <a:r>
              <a:rPr lang="en-US" dirty="0"/>
              <a:t> cholecystitis tends to follow a febrile illness without an identifiable infecting organism.</a:t>
            </a:r>
          </a:p>
        </p:txBody>
      </p:sp>
    </p:spTree>
    <p:extLst>
      <p:ext uri="{BB962C8B-B14F-4D97-AF65-F5344CB8AC3E}">
        <p14:creationId xmlns:p14="http://schemas.microsoft.com/office/powerpoint/2010/main" val="5929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workup</a:t>
            </a:r>
          </a:p>
        </p:txBody>
      </p:sp>
      <p:sp>
        <p:nvSpPr>
          <p:cNvPr id="3" name="Content Placeholder 2"/>
          <p:cNvSpPr>
            <a:spLocks noGrp="1"/>
          </p:cNvSpPr>
          <p:nvPr>
            <p:ph idx="1"/>
          </p:nvPr>
        </p:nvSpPr>
        <p:spPr/>
        <p:txBody>
          <a:bodyPr>
            <a:normAutofit/>
          </a:bodyPr>
          <a:lstStyle/>
          <a:p>
            <a:r>
              <a:rPr lang="en-US"/>
              <a:t>H. pylori testing- test of H. pylori antigen in stool shows active infection while antibodies in serum shows previous infection</a:t>
            </a:r>
          </a:p>
          <a:p>
            <a:r>
              <a:rPr lang="en-US"/>
              <a:t>urea breath test</a:t>
            </a:r>
          </a:p>
          <a:p>
            <a:r>
              <a:rPr lang="en-US"/>
              <a:t>endoscopy</a:t>
            </a:r>
          </a:p>
          <a:p>
            <a:r>
              <a:rPr lang="en-US"/>
              <a:t>CXR- to detect abdominal free air when perforation is suspected</a:t>
            </a:r>
          </a:p>
          <a:p>
            <a:r>
              <a:rPr lang="en-US"/>
              <a:t>serum gastrin levels</a:t>
            </a:r>
          </a:p>
          <a:p>
            <a:r>
              <a:rPr lang="en-US"/>
              <a:t>biopsy</a:t>
            </a:r>
          </a:p>
          <a:p>
            <a:endParaRPr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lstStyle/>
          <a:p>
            <a:r>
              <a:rPr lang="en-US" dirty="0"/>
              <a:t>Pain may radiate to the right shoulder or </a:t>
            </a:r>
            <a:r>
              <a:rPr lang="en-US" dirty="0" smtClean="0"/>
              <a:t>scapula</a:t>
            </a:r>
            <a:endParaRPr lang="en-US" dirty="0"/>
          </a:p>
          <a:p>
            <a:r>
              <a:rPr lang="en-US" dirty="0"/>
              <a:t>Pain frequently begins in the epigastric region and then localizes to the right upper quadrant (RUQ</a:t>
            </a:r>
            <a:r>
              <a:rPr lang="en-US" dirty="0" smtClean="0"/>
              <a:t>)</a:t>
            </a:r>
            <a:endParaRPr lang="en-US" dirty="0"/>
          </a:p>
          <a:p>
            <a:r>
              <a:rPr lang="en-US" dirty="0"/>
              <a:t>Pain may initially be "colicky" (it is NOT a true colic) but almost always becomes </a:t>
            </a:r>
            <a:r>
              <a:rPr lang="en-US" dirty="0" smtClean="0"/>
              <a:t>constant</a:t>
            </a:r>
            <a:endParaRPr lang="en-US" dirty="0"/>
          </a:p>
          <a:p>
            <a:r>
              <a:rPr lang="en-US" dirty="0"/>
              <a:t>Nausea and vomiting are generally present, and fever may be </a:t>
            </a:r>
            <a:r>
              <a:rPr lang="en-US" dirty="0" smtClean="0"/>
              <a:t>noted</a:t>
            </a:r>
          </a:p>
          <a:p>
            <a:r>
              <a:rPr lang="en-US" dirty="0"/>
              <a:t>Patients with </a:t>
            </a:r>
            <a:r>
              <a:rPr lang="en-US" dirty="0" err="1"/>
              <a:t>acalculous</a:t>
            </a:r>
            <a:r>
              <a:rPr lang="en-US" dirty="0"/>
              <a:t> cholecystitis may present with fever and sepsis alone, without the history of pain</a:t>
            </a:r>
            <a:r>
              <a:rPr lang="en-US" dirty="0" smtClean="0"/>
              <a:t>.</a:t>
            </a:r>
          </a:p>
          <a:p>
            <a:endParaRPr lang="en-US" dirty="0"/>
          </a:p>
        </p:txBody>
      </p:sp>
    </p:spTree>
    <p:extLst>
      <p:ext uri="{BB962C8B-B14F-4D97-AF65-F5344CB8AC3E}">
        <p14:creationId xmlns:p14="http://schemas.microsoft.com/office/powerpoint/2010/main" val="198962072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a:t>
            </a:r>
            <a:endParaRPr lang="en-US" dirty="0"/>
          </a:p>
        </p:txBody>
      </p:sp>
      <p:sp>
        <p:nvSpPr>
          <p:cNvPr id="3" name="Content Placeholder 2"/>
          <p:cNvSpPr>
            <a:spLocks noGrp="1"/>
          </p:cNvSpPr>
          <p:nvPr>
            <p:ph idx="1"/>
          </p:nvPr>
        </p:nvSpPr>
        <p:spPr/>
        <p:txBody>
          <a:bodyPr/>
          <a:lstStyle/>
          <a:p>
            <a:r>
              <a:rPr lang="en-US" dirty="0"/>
              <a:t>Fever, tachycardia, and signs of peritoneal irritation (</a:t>
            </a:r>
            <a:r>
              <a:rPr lang="en-US" dirty="0" err="1"/>
              <a:t>eg</a:t>
            </a:r>
            <a:r>
              <a:rPr lang="en-US" dirty="0"/>
              <a:t>, tenderness in </a:t>
            </a:r>
            <a:r>
              <a:rPr lang="en-US" dirty="0" smtClean="0"/>
              <a:t>the </a:t>
            </a:r>
            <a:r>
              <a:rPr lang="en-US" dirty="0"/>
              <a:t>RUQ or epigastric region, often with guarding or rebound</a:t>
            </a:r>
            <a:r>
              <a:rPr lang="en-US" dirty="0" smtClean="0"/>
              <a:t>)</a:t>
            </a:r>
          </a:p>
          <a:p>
            <a:r>
              <a:rPr lang="en-US" dirty="0"/>
              <a:t>Within a few hours, the Murphy sign (deep inspiration exacerbates the pain during palpation of the right upper quadrant and halts inspiration) develops along with involuntary guarding of upper abdominal muscles on the right side.</a:t>
            </a:r>
            <a:endParaRPr lang="en-US" dirty="0"/>
          </a:p>
          <a:p>
            <a:r>
              <a:rPr lang="en-US" dirty="0"/>
              <a:t>Palpable, tender gallbladder or fullness of the RUQ (30%-40% of patients</a:t>
            </a:r>
            <a:r>
              <a:rPr lang="en-US" dirty="0" smtClean="0"/>
              <a:t>)</a:t>
            </a:r>
            <a:endParaRPr lang="en-US" dirty="0"/>
          </a:p>
          <a:p>
            <a:r>
              <a:rPr lang="en-US" dirty="0"/>
              <a:t>Jaundice (~15% of patients</a:t>
            </a:r>
            <a:r>
              <a:rPr lang="en-US" dirty="0" smtClean="0"/>
              <a:t>)</a:t>
            </a:r>
          </a:p>
          <a:p>
            <a:endParaRPr lang="en-US" dirty="0"/>
          </a:p>
        </p:txBody>
      </p:sp>
    </p:spTree>
    <p:extLst>
      <p:ext uri="{BB962C8B-B14F-4D97-AF65-F5344CB8AC3E}">
        <p14:creationId xmlns:p14="http://schemas.microsoft.com/office/powerpoint/2010/main" val="126827283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US" dirty="0"/>
          </a:p>
        </p:txBody>
      </p:sp>
      <p:sp>
        <p:nvSpPr>
          <p:cNvPr id="3" name="Content Placeholder 2"/>
          <p:cNvSpPr>
            <a:spLocks noGrp="1"/>
          </p:cNvSpPr>
          <p:nvPr>
            <p:ph idx="1"/>
          </p:nvPr>
        </p:nvSpPr>
        <p:spPr/>
        <p:txBody>
          <a:bodyPr>
            <a:normAutofit lnSpcReduction="10000"/>
          </a:bodyPr>
          <a:lstStyle/>
          <a:p>
            <a:r>
              <a:rPr lang="en-US" dirty="0"/>
              <a:t>Leukocytosis with a left shift may be observed</a:t>
            </a:r>
          </a:p>
          <a:p>
            <a:r>
              <a:rPr lang="en-US" dirty="0" smtClean="0"/>
              <a:t>Alanine </a:t>
            </a:r>
            <a:r>
              <a:rPr lang="en-US" dirty="0"/>
              <a:t>aminotransferase (ALT) and aspartate aminotransferase (AST) levels may be elevated in cholecystitis or with common bile duct (CBD) </a:t>
            </a:r>
            <a:r>
              <a:rPr lang="en-US" dirty="0" smtClean="0"/>
              <a:t>obstruction</a:t>
            </a:r>
            <a:endParaRPr lang="en-US" dirty="0"/>
          </a:p>
          <a:p>
            <a:r>
              <a:rPr lang="en-US" dirty="0"/>
              <a:t>Bilirubin assays may reveal evidence of CBD </a:t>
            </a:r>
            <a:r>
              <a:rPr lang="en-US" dirty="0" smtClean="0"/>
              <a:t>obstruction</a:t>
            </a:r>
            <a:endParaRPr lang="en-US" dirty="0"/>
          </a:p>
          <a:p>
            <a:r>
              <a:rPr lang="en-US" dirty="0"/>
              <a:t>Amylase/lipase assays are used to assess for acute pancreatitis; amylase may also be mildly elevated in </a:t>
            </a:r>
            <a:r>
              <a:rPr lang="en-US" dirty="0" smtClean="0"/>
              <a:t>cholecystitis</a:t>
            </a:r>
            <a:endParaRPr lang="en-US" dirty="0"/>
          </a:p>
          <a:p>
            <a:r>
              <a:rPr lang="en-US" dirty="0"/>
              <a:t>Alkaline phosphatase level may be elevated (25% of patients with cholecystitis</a:t>
            </a:r>
            <a:r>
              <a:rPr lang="en-US" dirty="0" smtClean="0"/>
              <a:t>)</a:t>
            </a:r>
            <a:endParaRPr lang="en-US" dirty="0"/>
          </a:p>
          <a:p>
            <a:r>
              <a:rPr lang="en-US" dirty="0"/>
              <a:t>Urinalysis is used to rule out pyelonephritis and renal </a:t>
            </a:r>
            <a:r>
              <a:rPr lang="en-US" dirty="0" smtClean="0"/>
              <a:t>calculi</a:t>
            </a:r>
            <a:endParaRPr lang="en-US" dirty="0"/>
          </a:p>
        </p:txBody>
      </p:sp>
    </p:spTree>
    <p:extLst>
      <p:ext uri="{BB962C8B-B14F-4D97-AF65-F5344CB8AC3E}">
        <p14:creationId xmlns:p14="http://schemas.microsoft.com/office/powerpoint/2010/main" val="308029714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Plain X-ray of the </a:t>
            </a:r>
            <a:r>
              <a:rPr lang="en-US" dirty="0" smtClean="0"/>
              <a:t>abdomen</a:t>
            </a:r>
            <a:endParaRPr lang="en-US" dirty="0"/>
          </a:p>
          <a:p>
            <a:r>
              <a:rPr lang="en-US" dirty="0"/>
              <a:t>Ultrasonography (US</a:t>
            </a:r>
            <a:r>
              <a:rPr lang="en-US" dirty="0" smtClean="0"/>
              <a:t>)</a:t>
            </a:r>
            <a:endParaRPr lang="en-US" dirty="0"/>
          </a:p>
          <a:p>
            <a:r>
              <a:rPr lang="en-US" dirty="0"/>
              <a:t>Computed tomography (CT</a:t>
            </a:r>
            <a:r>
              <a:rPr lang="en-US" dirty="0" smtClean="0"/>
              <a:t>)</a:t>
            </a:r>
            <a:endParaRPr lang="en-US" dirty="0"/>
          </a:p>
          <a:p>
            <a:r>
              <a:rPr lang="en-US" dirty="0"/>
              <a:t>Magnetic resonance imaging (MRI</a:t>
            </a:r>
            <a:r>
              <a:rPr lang="en-US" dirty="0" smtClean="0"/>
              <a:t>)</a:t>
            </a:r>
            <a:endParaRPr lang="en-US" dirty="0"/>
          </a:p>
          <a:p>
            <a:r>
              <a:rPr lang="en-US" dirty="0"/>
              <a:t>Hepatobiliary isotope </a:t>
            </a:r>
            <a:r>
              <a:rPr lang="en-US" dirty="0" smtClean="0"/>
              <a:t>scintigraphy</a:t>
            </a:r>
            <a:endParaRPr lang="en-US" dirty="0"/>
          </a:p>
          <a:p>
            <a:r>
              <a:rPr lang="en-US" dirty="0"/>
              <a:t>Endoscopic retrograde cholangiopancreatography (ERCP)</a:t>
            </a:r>
          </a:p>
        </p:txBody>
      </p:sp>
    </p:spTree>
    <p:extLst>
      <p:ext uri="{BB962C8B-B14F-4D97-AF65-F5344CB8AC3E}">
        <p14:creationId xmlns:p14="http://schemas.microsoft.com/office/powerpoint/2010/main" val="110851352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lnSpcReduction="10000"/>
          </a:bodyPr>
          <a:lstStyle/>
          <a:p>
            <a:r>
              <a:rPr lang="en-US" dirty="0"/>
              <a:t>Treatment of cholecystitis depends on the severity of the condition and the presence or absence of complications</a:t>
            </a:r>
            <a:r>
              <a:rPr lang="en-US" dirty="0" smtClean="0"/>
              <a:t>.</a:t>
            </a:r>
            <a:endParaRPr lang="en-US" dirty="0"/>
          </a:p>
          <a:p>
            <a:r>
              <a:rPr lang="en-US" dirty="0"/>
              <a:t>In cases of mild, uncomplicated acute cholecystitis, outpatient treatment may be appropriate. The following medications may be useful in this setting</a:t>
            </a:r>
            <a:r>
              <a:rPr lang="en-US" dirty="0" smtClean="0"/>
              <a:t>:</a:t>
            </a:r>
            <a:endParaRPr lang="en-US" dirty="0"/>
          </a:p>
          <a:p>
            <a:r>
              <a:rPr lang="en-US" dirty="0"/>
              <a:t>Levofloxacin and metronidazole for antibiotic coverage against the most common </a:t>
            </a:r>
            <a:r>
              <a:rPr lang="en-US" dirty="0" smtClean="0"/>
              <a:t>organisms</a:t>
            </a:r>
            <a:endParaRPr lang="en-US" dirty="0"/>
          </a:p>
          <a:p>
            <a:r>
              <a:rPr lang="en-US" dirty="0" err="1"/>
              <a:t>Antiemetics</a:t>
            </a:r>
            <a:r>
              <a:rPr lang="en-US" dirty="0"/>
              <a:t> (</a:t>
            </a:r>
            <a:r>
              <a:rPr lang="en-US" dirty="0" err="1"/>
              <a:t>eg</a:t>
            </a:r>
            <a:r>
              <a:rPr lang="en-US" dirty="0"/>
              <a:t>, promethazine or </a:t>
            </a:r>
            <a:r>
              <a:rPr lang="en-US" dirty="0" err="1"/>
              <a:t>prochlorperazine</a:t>
            </a:r>
            <a:r>
              <a:rPr lang="en-US" dirty="0"/>
              <a:t>) to control nausea and prevent fluid and electrolyte disorders</a:t>
            </a:r>
          </a:p>
          <a:p>
            <a:r>
              <a:rPr lang="en-US" dirty="0"/>
              <a:t>Analgesics (</a:t>
            </a:r>
            <a:r>
              <a:rPr lang="en-US" dirty="0" err="1"/>
              <a:t>eg</a:t>
            </a:r>
            <a:r>
              <a:rPr lang="en-US" dirty="0"/>
              <a:t>, oxycodone/acetaminophen)</a:t>
            </a:r>
          </a:p>
        </p:txBody>
      </p:sp>
    </p:spTree>
    <p:extLst>
      <p:ext uri="{BB962C8B-B14F-4D97-AF65-F5344CB8AC3E}">
        <p14:creationId xmlns:p14="http://schemas.microsoft.com/office/powerpoint/2010/main" val="209674264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acute cholecystitis, the initial treatment includes bowel rest, IV hydration, correction of electrolyte abnormalities, analgesia, and IV antibiotics. </a:t>
            </a:r>
            <a:endParaRPr lang="en-US" dirty="0" smtClean="0"/>
          </a:p>
          <a:p>
            <a:r>
              <a:rPr lang="en-US" dirty="0" smtClean="0"/>
              <a:t>Antibiotic </a:t>
            </a:r>
            <a:r>
              <a:rPr lang="en-US" dirty="0"/>
              <a:t>coverage should be for gram-negative enteric flora and anaerobes if biliary tract infection is suspected. </a:t>
            </a:r>
            <a:endParaRPr lang="en-US" dirty="0" smtClean="0"/>
          </a:p>
          <a:p>
            <a:endParaRPr lang="en-US" dirty="0"/>
          </a:p>
        </p:txBody>
      </p:sp>
    </p:spTree>
    <p:extLst>
      <p:ext uri="{BB962C8B-B14F-4D97-AF65-F5344CB8AC3E}">
        <p14:creationId xmlns:p14="http://schemas.microsoft.com/office/powerpoint/2010/main" val="194382893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Surgical and interventional procedures used to treat cholecystitis include the following</a:t>
            </a:r>
            <a:r>
              <a:rPr lang="en-US" dirty="0" smtClean="0"/>
              <a:t>:</a:t>
            </a:r>
            <a:endParaRPr lang="en-US" dirty="0"/>
          </a:p>
          <a:p>
            <a:r>
              <a:rPr lang="en-US" dirty="0"/>
              <a:t>Laparoscopic cholecystectomy (standard of care for surgical treatment of acute cholecystitis</a:t>
            </a:r>
            <a:r>
              <a:rPr lang="en-US" dirty="0" smtClean="0"/>
              <a:t>)</a:t>
            </a:r>
            <a:endParaRPr lang="en-US" dirty="0"/>
          </a:p>
          <a:p>
            <a:r>
              <a:rPr lang="en-US" dirty="0"/>
              <a:t>Percutaneous gallbladder drainage/</a:t>
            </a:r>
            <a:r>
              <a:rPr lang="en-US" dirty="0" err="1"/>
              <a:t>cholecystostomy</a:t>
            </a:r>
            <a:r>
              <a:rPr lang="en-US" dirty="0"/>
              <a:t> (PCC</a:t>
            </a:r>
            <a:r>
              <a:rPr lang="en-US" dirty="0" smtClean="0"/>
              <a:t>)</a:t>
            </a:r>
            <a:endParaRPr lang="en-US" dirty="0"/>
          </a:p>
          <a:p>
            <a:r>
              <a:rPr lang="en-US" dirty="0"/>
              <a:t>Endoscopic ultrasound-guided transmural </a:t>
            </a:r>
            <a:r>
              <a:rPr lang="en-US" dirty="0" err="1" smtClean="0"/>
              <a:t>cholecystostomy</a:t>
            </a:r>
            <a:endParaRPr lang="en-US" dirty="0"/>
          </a:p>
          <a:p>
            <a:r>
              <a:rPr lang="en-US" dirty="0"/>
              <a:t>Endoscopic gallbladder drainage</a:t>
            </a:r>
          </a:p>
        </p:txBody>
      </p:sp>
    </p:spTree>
    <p:extLst>
      <p:ext uri="{BB962C8B-B14F-4D97-AF65-F5344CB8AC3E}">
        <p14:creationId xmlns:p14="http://schemas.microsoft.com/office/powerpoint/2010/main" val="115100062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Perforation</a:t>
            </a:r>
          </a:p>
          <a:p>
            <a:r>
              <a:rPr lang="en-US" dirty="0" smtClean="0"/>
              <a:t>Peritonitis</a:t>
            </a:r>
          </a:p>
          <a:p>
            <a:r>
              <a:rPr lang="en-US" dirty="0" smtClean="0"/>
              <a:t>Empyema</a:t>
            </a:r>
          </a:p>
          <a:p>
            <a:r>
              <a:rPr lang="en-US" dirty="0" err="1"/>
              <a:t>Mirizzi</a:t>
            </a:r>
            <a:r>
              <a:rPr lang="en-US" dirty="0"/>
              <a:t> syndrome: Rarely, a gallstone becomes impacted in the cystic duct and compresses and obstructs the common bile duct, causing cholestasis.</a:t>
            </a:r>
          </a:p>
          <a:p>
            <a:r>
              <a:rPr lang="en-US" dirty="0"/>
              <a:t>Gallstone pancreatitis: Gallstones pass from the gallbladder into the biliary tract and block the pancreatic duct.</a:t>
            </a:r>
          </a:p>
          <a:p>
            <a:r>
              <a:rPr lang="en-US" dirty="0" err="1"/>
              <a:t>Cholecystoenteric</a:t>
            </a:r>
            <a:r>
              <a:rPr lang="en-US" dirty="0"/>
              <a:t> fistula: Infrequently, a large stone erodes the gallbladder wall, creating a fistula into the small bowel (or elsewhere in the abdominal cavity); the stone may pass freely or obstruct the small bowel (gallstone ileus).</a:t>
            </a:r>
            <a:endParaRPr lang="en-US" dirty="0" smtClean="0"/>
          </a:p>
          <a:p>
            <a:endParaRPr lang="en-US" dirty="0"/>
          </a:p>
        </p:txBody>
      </p:sp>
    </p:spTree>
    <p:extLst>
      <p:ext uri="{BB962C8B-B14F-4D97-AF65-F5344CB8AC3E}">
        <p14:creationId xmlns:p14="http://schemas.microsoft.com/office/powerpoint/2010/main" val="410335204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PANCREATITIS</a:t>
            </a:r>
            <a:endParaRPr lang="en-US" dirty="0"/>
          </a:p>
        </p:txBody>
      </p:sp>
      <p:sp>
        <p:nvSpPr>
          <p:cNvPr id="3" name="Content Placeholder 2"/>
          <p:cNvSpPr>
            <a:spLocks noGrp="1"/>
          </p:cNvSpPr>
          <p:nvPr>
            <p:ph idx="1"/>
          </p:nvPr>
        </p:nvSpPr>
        <p:spPr/>
        <p:txBody>
          <a:bodyPr/>
          <a:lstStyle/>
          <a:p>
            <a:r>
              <a:rPr lang="en-US" dirty="0" smtClean="0"/>
              <a:t>Inflammation of pancreas</a:t>
            </a:r>
          </a:p>
          <a:p>
            <a:r>
              <a:rPr lang="en-US" dirty="0" smtClean="0"/>
              <a:t>Can be acute or chronic</a:t>
            </a:r>
          </a:p>
          <a:p>
            <a:endParaRPr lang="en-US" dirty="0" smtClean="0"/>
          </a:p>
        </p:txBody>
      </p:sp>
    </p:spTree>
    <p:extLst>
      <p:ext uri="{BB962C8B-B14F-4D97-AF65-F5344CB8AC3E}">
        <p14:creationId xmlns:p14="http://schemas.microsoft.com/office/powerpoint/2010/main" val="271891377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lstStyle/>
          <a:p>
            <a:r>
              <a:rPr lang="en-US" dirty="0" smtClean="0"/>
              <a:t>Biliary tree disease( gallstones)</a:t>
            </a:r>
          </a:p>
          <a:p>
            <a:r>
              <a:rPr lang="en-US" dirty="0" smtClean="0"/>
              <a:t>Alcohol use</a:t>
            </a:r>
          </a:p>
          <a:p>
            <a:r>
              <a:rPr lang="en-US" dirty="0"/>
              <a:t>Pancreatitis occurring after endoscopic </a:t>
            </a:r>
            <a:r>
              <a:rPr lang="en-US" dirty="0" smtClean="0"/>
              <a:t>retrograde cholangiopancreatography </a:t>
            </a:r>
            <a:r>
              <a:rPr lang="en-US" dirty="0"/>
              <a:t>(ERCP</a:t>
            </a:r>
            <a:r>
              <a:rPr lang="en-US" dirty="0" smtClean="0"/>
              <a:t>)</a:t>
            </a:r>
          </a:p>
          <a:p>
            <a:r>
              <a:rPr lang="en-US" dirty="0" smtClean="0"/>
              <a:t>Trauma</a:t>
            </a:r>
          </a:p>
          <a:p>
            <a:r>
              <a:rPr lang="en-US" dirty="0" smtClean="0"/>
              <a:t>Drugs- azathioprine, sulfonamides, </a:t>
            </a:r>
            <a:r>
              <a:rPr lang="en-US" dirty="0" err="1" smtClean="0"/>
              <a:t>valproic</a:t>
            </a:r>
            <a:r>
              <a:rPr lang="en-US" dirty="0" smtClean="0"/>
              <a:t> acid</a:t>
            </a:r>
          </a:p>
          <a:p>
            <a:r>
              <a:rPr lang="en-US" dirty="0" smtClean="0"/>
              <a:t>Infections</a:t>
            </a:r>
          </a:p>
          <a:p>
            <a:r>
              <a:rPr lang="en-US" dirty="0" smtClean="0"/>
              <a:t>Tumors</a:t>
            </a:r>
          </a:p>
          <a:p>
            <a:endParaRPr lang="en-US" dirty="0" smtClean="0"/>
          </a:p>
          <a:p>
            <a:endParaRPr lang="en-US" dirty="0"/>
          </a:p>
        </p:txBody>
      </p:sp>
    </p:spTree>
    <p:extLst>
      <p:ext uri="{BB962C8B-B14F-4D97-AF65-F5344CB8AC3E}">
        <p14:creationId xmlns:p14="http://schemas.microsoft.com/office/powerpoint/2010/main" val="2226980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emergency department workup</a:t>
            </a:r>
          </a:p>
          <a:p>
            <a:r>
              <a:rPr lang="en-US"/>
              <a:t>CBC - evaluate acute or chronic blood</a:t>
            </a:r>
          </a:p>
          <a:p>
            <a:r>
              <a:rPr lang="en-US"/>
              <a:t>electrolytes , urea and creatinine-i acutely ill pt who might require fluid resuscitation</a:t>
            </a:r>
          </a:p>
          <a:p>
            <a:r>
              <a:rPr lang="en-US"/>
              <a:t>GXM - for transfusion</a:t>
            </a:r>
          </a:p>
          <a:p>
            <a:r>
              <a:rPr lang="en-US"/>
              <a:t>coagulation studies</a:t>
            </a:r>
          </a:p>
          <a:p>
            <a:r>
              <a:rPr lang="en-US"/>
              <a:t>amylase, lipase and LFT- r/o other causes of epigastric pain</a:t>
            </a:r>
          </a:p>
          <a:p>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p:txBody>
          <a:bodyPr>
            <a:normAutofit lnSpcReduction="10000"/>
          </a:bodyPr>
          <a:lstStyle/>
          <a:p>
            <a:r>
              <a:rPr lang="en-US" dirty="0"/>
              <a:t>Regardless of the etiology, an early event in pathogenesis of acute pancreatitis is intra-acinar activation of pancreatic enzymes (including trypsin, phospholipase A2, and elastase), leading to the autodigestive injury of the gland itself. </a:t>
            </a:r>
            <a:endParaRPr lang="en-US" dirty="0" smtClean="0"/>
          </a:p>
          <a:p>
            <a:r>
              <a:rPr lang="en-US" dirty="0" smtClean="0"/>
              <a:t>The </a:t>
            </a:r>
            <a:r>
              <a:rPr lang="en-US" dirty="0"/>
              <a:t>enzymes can damage tissue and activate the complement system and the inflammatory cascade, producing cytokines and causing inflammation and edema. </a:t>
            </a:r>
            <a:endParaRPr lang="en-US" dirty="0" smtClean="0"/>
          </a:p>
          <a:p>
            <a:r>
              <a:rPr lang="en-US" dirty="0" smtClean="0"/>
              <a:t>This </a:t>
            </a:r>
            <a:r>
              <a:rPr lang="en-US" dirty="0"/>
              <a:t>process causes necrosis in a few cases. </a:t>
            </a:r>
            <a:endParaRPr lang="en-US" dirty="0" smtClean="0"/>
          </a:p>
          <a:p>
            <a:r>
              <a:rPr lang="en-US" dirty="0" smtClean="0"/>
              <a:t>Acute </a:t>
            </a:r>
            <a:r>
              <a:rPr lang="en-US" dirty="0"/>
              <a:t>pancreatitis increases the risk of infection by compromising the gut barrier, leading to bacterial translocation from the gut lumen to the circulation.</a:t>
            </a:r>
          </a:p>
        </p:txBody>
      </p:sp>
    </p:spTree>
    <p:extLst>
      <p:ext uri="{BB962C8B-B14F-4D97-AF65-F5344CB8AC3E}">
        <p14:creationId xmlns:p14="http://schemas.microsoft.com/office/powerpoint/2010/main" val="326171161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Activated enzymes and cytokines that enter the peritoneal cavity cause a chemical burn and third spacing of fluid; those that enter the systemic circulation cause a systemic inflammatory response that can result in acute respiratory distress syndrome and acute kidney injury</a:t>
            </a:r>
            <a:r>
              <a:rPr lang="en-US" dirty="0" smtClean="0"/>
              <a:t>.</a:t>
            </a:r>
          </a:p>
          <a:p>
            <a:r>
              <a:rPr lang="en-US" dirty="0" smtClean="0"/>
              <a:t>The </a:t>
            </a:r>
            <a:r>
              <a:rPr lang="en-US" dirty="0"/>
              <a:t>systemic effects are mainly the result of increased capillary permeability and decreased vascular tone, which result from the released cytokines and chemokines. Phospholipase A2 is thought to injure alveolar membranes of the lungs.</a:t>
            </a:r>
          </a:p>
        </p:txBody>
      </p:sp>
    </p:spTree>
    <p:extLst>
      <p:ext uri="{BB962C8B-B14F-4D97-AF65-F5344CB8AC3E}">
        <p14:creationId xmlns:p14="http://schemas.microsoft.com/office/powerpoint/2010/main" val="303918663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pancreatitis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Types of pancreatitis</a:t>
            </a:r>
          </a:p>
          <a:p>
            <a:r>
              <a:rPr lang="en-US" dirty="0"/>
              <a:t>Types of acute pancreatitis </a:t>
            </a:r>
            <a:r>
              <a:rPr lang="en-US" dirty="0" smtClean="0"/>
              <a:t>include</a:t>
            </a:r>
            <a:endParaRPr lang="en-US" dirty="0"/>
          </a:p>
          <a:p>
            <a:r>
              <a:rPr lang="en-US" dirty="0"/>
              <a:t>Interstitial pancreatitis</a:t>
            </a:r>
          </a:p>
          <a:p>
            <a:r>
              <a:rPr lang="en-US" dirty="0"/>
              <a:t>Necrotizing pancreatitis</a:t>
            </a:r>
          </a:p>
          <a:p>
            <a:r>
              <a:rPr lang="en-US" b="1" dirty="0"/>
              <a:t>Interstitial pancreatitis </a:t>
            </a:r>
            <a:r>
              <a:rPr lang="en-US" dirty="0"/>
              <a:t>is defined by the presence of an enlarged pancreas on imaging. </a:t>
            </a:r>
            <a:endParaRPr lang="en-US" dirty="0" smtClean="0"/>
          </a:p>
          <a:p>
            <a:r>
              <a:rPr lang="en-US" dirty="0" smtClean="0"/>
              <a:t>Peripancreatic </a:t>
            </a:r>
            <a:r>
              <a:rPr lang="en-US" dirty="0"/>
              <a:t>stranding may be seen and is a sign of inflammation. </a:t>
            </a:r>
            <a:endParaRPr lang="en-US" dirty="0" smtClean="0"/>
          </a:p>
          <a:p>
            <a:r>
              <a:rPr lang="en-US" dirty="0" smtClean="0"/>
              <a:t>Most </a:t>
            </a:r>
            <a:r>
              <a:rPr lang="en-US" dirty="0"/>
              <a:t>patients develop this type of pancreatitis. The majority of cases are self-limited</a:t>
            </a:r>
            <a:r>
              <a:rPr lang="en-US" dirty="0" smtClean="0"/>
              <a:t>.</a:t>
            </a:r>
            <a:endParaRPr lang="en-US" dirty="0"/>
          </a:p>
          <a:p>
            <a:r>
              <a:rPr lang="en-US" b="1" dirty="0"/>
              <a:t>Necrotizing pancreatitis </a:t>
            </a:r>
            <a:r>
              <a:rPr lang="en-US" dirty="0"/>
              <a:t>is defined by the presence of pancreatic and/or </a:t>
            </a:r>
            <a:r>
              <a:rPr lang="en-US" dirty="0" smtClean="0"/>
              <a:t>Peripancreatic </a:t>
            </a:r>
            <a:r>
              <a:rPr lang="en-US" dirty="0"/>
              <a:t>necrosis. </a:t>
            </a:r>
            <a:endParaRPr lang="en-US" dirty="0" smtClean="0"/>
          </a:p>
          <a:p>
            <a:r>
              <a:rPr lang="en-US" dirty="0" smtClean="0"/>
              <a:t>It </a:t>
            </a:r>
            <a:r>
              <a:rPr lang="en-US" dirty="0"/>
              <a:t>is best seen on contrast-enhanced cross-sectional imaging. </a:t>
            </a:r>
            <a:endParaRPr lang="en-US" dirty="0" smtClean="0"/>
          </a:p>
          <a:p>
            <a:r>
              <a:rPr lang="en-US" dirty="0" smtClean="0"/>
              <a:t>Necrotizing </a:t>
            </a:r>
            <a:r>
              <a:rPr lang="en-US" dirty="0"/>
              <a:t>pancreatitis occurs in about 5 to 10% of patients with acute pancreatitis and is associated with a prolonged and more severe disease course.</a:t>
            </a:r>
          </a:p>
        </p:txBody>
      </p:sp>
    </p:spTree>
    <p:extLst>
      <p:ext uri="{BB962C8B-B14F-4D97-AF65-F5344CB8AC3E}">
        <p14:creationId xmlns:p14="http://schemas.microsoft.com/office/powerpoint/2010/main" val="306316195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Severity of pancreatitis</a:t>
            </a:r>
          </a:p>
          <a:p>
            <a:r>
              <a:rPr lang="en-US" dirty="0"/>
              <a:t>Severity of acute pancreatitis can be classified </a:t>
            </a:r>
            <a:r>
              <a:rPr lang="en-US" dirty="0" smtClean="0"/>
              <a:t>as</a:t>
            </a:r>
            <a:endParaRPr lang="en-US" dirty="0"/>
          </a:p>
          <a:p>
            <a:r>
              <a:rPr lang="en-US" dirty="0"/>
              <a:t>Mild</a:t>
            </a:r>
          </a:p>
          <a:p>
            <a:r>
              <a:rPr lang="en-US" dirty="0"/>
              <a:t>Moderately severe</a:t>
            </a:r>
          </a:p>
          <a:p>
            <a:r>
              <a:rPr lang="en-US" dirty="0"/>
              <a:t>Severe</a:t>
            </a:r>
          </a:p>
          <a:p>
            <a:r>
              <a:rPr lang="en-US" dirty="0"/>
              <a:t>In mild acute pancreatitis, inflammation is confined to the pancreas and its close vicinity. Patients do not have organ failure or systemic or local complications. Mortality is rare</a:t>
            </a:r>
            <a:r>
              <a:rPr lang="en-US" dirty="0" smtClean="0"/>
              <a:t>.</a:t>
            </a:r>
            <a:endParaRPr lang="en-US" dirty="0"/>
          </a:p>
          <a:p>
            <a:r>
              <a:rPr lang="en-US" dirty="0"/>
              <a:t>In moderately severe acute pancreatitis, patients have local or systemic complications but no organ failure, or only transient organ failure (resolves within 48 hours</a:t>
            </a:r>
            <a:r>
              <a:rPr lang="en-US" dirty="0" smtClean="0"/>
              <a:t>).</a:t>
            </a:r>
            <a:endParaRPr lang="en-US" dirty="0"/>
          </a:p>
          <a:p>
            <a:r>
              <a:rPr lang="en-US" dirty="0"/>
              <a:t>In severe acute pancreatitis, there is persistent single or multiorgan failure (&gt; 48 hours). Most patients have one or more local complications. The mortality rate is &gt; 30%.</a:t>
            </a:r>
          </a:p>
        </p:txBody>
      </p:sp>
    </p:spTree>
    <p:extLst>
      <p:ext uri="{BB962C8B-B14F-4D97-AF65-F5344CB8AC3E}">
        <p14:creationId xmlns:p14="http://schemas.microsoft.com/office/powerpoint/2010/main" val="127587930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lstStyle/>
          <a:p>
            <a:r>
              <a:rPr lang="en-US" dirty="0"/>
              <a:t>Abdominal pain (cardinal symptom): Characteristically dull, boring, and steady; usually sudden in onset and gradually becoming more severe until reaching a constant ache; most often located in the upper abdomen and may radiate directly through to the </a:t>
            </a:r>
            <a:r>
              <a:rPr lang="en-US" dirty="0" smtClean="0"/>
              <a:t>back</a:t>
            </a:r>
            <a:endParaRPr lang="en-US" dirty="0"/>
          </a:p>
          <a:p>
            <a:r>
              <a:rPr lang="en-US" dirty="0"/>
              <a:t>Nausea and vomiting, sometimes with </a:t>
            </a:r>
            <a:r>
              <a:rPr lang="en-US" dirty="0" smtClean="0"/>
              <a:t>anorexia</a:t>
            </a:r>
            <a:endParaRPr lang="en-US" dirty="0"/>
          </a:p>
          <a:p>
            <a:r>
              <a:rPr lang="en-US" dirty="0"/>
              <a:t>Diarrhea</a:t>
            </a:r>
          </a:p>
        </p:txBody>
      </p:sp>
    </p:spTree>
    <p:extLst>
      <p:ext uri="{BB962C8B-B14F-4D97-AF65-F5344CB8AC3E}">
        <p14:creationId xmlns:p14="http://schemas.microsoft.com/office/powerpoint/2010/main" val="175544635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Patients may have a history of the following</a:t>
            </a:r>
            <a:r>
              <a:rPr lang="en-US" dirty="0" smtClean="0"/>
              <a:t>:</a:t>
            </a:r>
            <a:endParaRPr lang="en-US" dirty="0"/>
          </a:p>
          <a:p>
            <a:r>
              <a:rPr lang="en-US" dirty="0"/>
              <a:t>Recent operative or other invasive </a:t>
            </a:r>
            <a:r>
              <a:rPr lang="en-US" dirty="0" smtClean="0"/>
              <a:t>procedures</a:t>
            </a:r>
            <a:endParaRPr lang="en-US" dirty="0"/>
          </a:p>
          <a:p>
            <a:r>
              <a:rPr lang="en-US" dirty="0"/>
              <a:t>Family history of </a:t>
            </a:r>
            <a:r>
              <a:rPr lang="en-US" dirty="0" smtClean="0"/>
              <a:t>hypertriglyceridemia</a:t>
            </a:r>
            <a:endParaRPr lang="en-US" dirty="0"/>
          </a:p>
          <a:p>
            <a:r>
              <a:rPr lang="en-US" dirty="0"/>
              <a:t>Previous biliary colic and binge alcohol consumption (major causes of acute pancreatitis)</a:t>
            </a:r>
          </a:p>
        </p:txBody>
      </p:sp>
    </p:spTree>
    <p:extLst>
      <p:ext uri="{BB962C8B-B14F-4D97-AF65-F5344CB8AC3E}">
        <p14:creationId xmlns:p14="http://schemas.microsoft.com/office/powerpoint/2010/main" val="175323733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a:t>
            </a:r>
            <a:endParaRPr lang="en-US" dirty="0"/>
          </a:p>
        </p:txBody>
      </p:sp>
      <p:sp>
        <p:nvSpPr>
          <p:cNvPr id="3" name="Content Placeholder 2"/>
          <p:cNvSpPr>
            <a:spLocks noGrp="1"/>
          </p:cNvSpPr>
          <p:nvPr>
            <p:ph idx="1"/>
          </p:nvPr>
        </p:nvSpPr>
        <p:spPr/>
        <p:txBody>
          <a:bodyPr>
            <a:normAutofit/>
          </a:bodyPr>
          <a:lstStyle/>
          <a:p>
            <a:r>
              <a:rPr lang="en-US" dirty="0"/>
              <a:t>Fever (76%) and tachycardia (65%); </a:t>
            </a:r>
            <a:r>
              <a:rPr lang="en-US" dirty="0" smtClean="0"/>
              <a:t>hypotension</a:t>
            </a:r>
            <a:endParaRPr lang="en-US" dirty="0"/>
          </a:p>
          <a:p>
            <a:r>
              <a:rPr lang="en-US" dirty="0"/>
              <a:t>Abdominal tenderness, muscular guarding (68%), and distention (65%); diminished or absent bowel </a:t>
            </a:r>
            <a:r>
              <a:rPr lang="en-US" dirty="0" smtClean="0"/>
              <a:t>sounds</a:t>
            </a:r>
            <a:endParaRPr lang="en-US" dirty="0"/>
          </a:p>
          <a:p>
            <a:r>
              <a:rPr lang="en-US" dirty="0"/>
              <a:t>Jaundice (28</a:t>
            </a:r>
            <a:r>
              <a:rPr lang="en-US" dirty="0" smtClean="0"/>
              <a:t>%)</a:t>
            </a:r>
            <a:endParaRPr lang="en-US" dirty="0"/>
          </a:p>
          <a:p>
            <a:r>
              <a:rPr lang="en-US" dirty="0"/>
              <a:t>Dyspnea (10%); tachypnea; basilar rales, especially in the left </a:t>
            </a:r>
            <a:r>
              <a:rPr lang="en-US" dirty="0" smtClean="0"/>
              <a:t>lung</a:t>
            </a:r>
            <a:endParaRPr lang="en-US" dirty="0"/>
          </a:p>
          <a:p>
            <a:r>
              <a:rPr lang="en-US" dirty="0"/>
              <a:t>In severe cases, hemodynamic instability (10%) and hematemesis or melena (5%); pale, diaphoretic, and listless </a:t>
            </a:r>
            <a:r>
              <a:rPr lang="en-US" dirty="0" smtClean="0"/>
              <a:t>appearance</a:t>
            </a:r>
            <a:endParaRPr lang="en-US" dirty="0"/>
          </a:p>
          <a:p>
            <a:r>
              <a:rPr lang="en-US" dirty="0"/>
              <a:t>Occasionally, extremity muscular spasms secondary to hypocalcemia</a:t>
            </a:r>
          </a:p>
        </p:txBody>
      </p:sp>
    </p:spTree>
    <p:extLst>
      <p:ext uri="{BB962C8B-B14F-4D97-AF65-F5344CB8AC3E}">
        <p14:creationId xmlns:p14="http://schemas.microsoft.com/office/powerpoint/2010/main" val="135306077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following uncommon physical findings are associated with severe necrotizing pancreatitis</a:t>
            </a:r>
            <a:r>
              <a:rPr lang="en-US" dirty="0" smtClean="0"/>
              <a:t>:</a:t>
            </a:r>
            <a:endParaRPr lang="en-US" dirty="0"/>
          </a:p>
          <a:p>
            <a:r>
              <a:rPr lang="en-US" dirty="0"/>
              <a:t>Cullen sign (bluish discoloration around the umbilicus resulting from hemoperitoneum</a:t>
            </a:r>
            <a:r>
              <a:rPr lang="en-US" dirty="0" smtClean="0"/>
              <a:t>)</a:t>
            </a:r>
            <a:endParaRPr lang="en-US" dirty="0"/>
          </a:p>
          <a:p>
            <a:r>
              <a:rPr lang="en-US" dirty="0"/>
              <a:t>Grey-Turner sign (reddish-brown discoloration along the flanks resulting from retroperitoneal blood dissecting along tissue planes); more commonly, patients may have a ruddy erythema in the flanks secondary to extravasated pancreatic </a:t>
            </a:r>
            <a:r>
              <a:rPr lang="en-US" dirty="0" smtClean="0"/>
              <a:t>exudate</a:t>
            </a:r>
            <a:endParaRPr lang="en-US" dirty="0"/>
          </a:p>
          <a:p>
            <a:r>
              <a:rPr lang="en-US" dirty="0"/>
              <a:t>Erythematous skin nodules, usually no larger than 1 cm and typically located on extensor skin surfaces; polyarthritis</a:t>
            </a:r>
          </a:p>
        </p:txBody>
      </p:sp>
    </p:spTree>
    <p:extLst>
      <p:ext uri="{BB962C8B-B14F-4D97-AF65-F5344CB8AC3E}">
        <p14:creationId xmlns:p14="http://schemas.microsoft.com/office/powerpoint/2010/main" val="116916808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Serum amylase and </a:t>
            </a:r>
            <a:r>
              <a:rPr lang="en-US" dirty="0" smtClean="0"/>
              <a:t>lipase</a:t>
            </a:r>
            <a:endParaRPr lang="en-US" dirty="0"/>
          </a:p>
          <a:p>
            <a:r>
              <a:rPr lang="en-US" dirty="0"/>
              <a:t>Liver-associated </a:t>
            </a:r>
            <a:r>
              <a:rPr lang="en-US" dirty="0" smtClean="0"/>
              <a:t>enzymes</a:t>
            </a:r>
            <a:endParaRPr lang="en-US" dirty="0"/>
          </a:p>
          <a:p>
            <a:r>
              <a:rPr lang="en-US" dirty="0"/>
              <a:t>Blood urea nitrogen (BUN), creatinine, and </a:t>
            </a:r>
            <a:r>
              <a:rPr lang="en-US" dirty="0" smtClean="0"/>
              <a:t>electrolytes</a:t>
            </a:r>
            <a:endParaRPr lang="en-US" dirty="0"/>
          </a:p>
          <a:p>
            <a:r>
              <a:rPr lang="en-US" dirty="0"/>
              <a:t>Blood </a:t>
            </a:r>
            <a:r>
              <a:rPr lang="en-US" dirty="0" smtClean="0"/>
              <a:t>glucose</a:t>
            </a:r>
            <a:endParaRPr lang="en-US" dirty="0"/>
          </a:p>
          <a:p>
            <a:r>
              <a:rPr lang="en-US" dirty="0"/>
              <a:t>Serum cholesterol and </a:t>
            </a:r>
            <a:r>
              <a:rPr lang="en-US" dirty="0" smtClean="0"/>
              <a:t>triglyceride</a:t>
            </a:r>
            <a:endParaRPr lang="en-US" dirty="0"/>
          </a:p>
          <a:p>
            <a:r>
              <a:rPr lang="en-US" dirty="0"/>
              <a:t>Complete blood count (CBC) and hematocrit</a:t>
            </a:r>
            <a:r>
              <a:rPr lang="en-US" dirty="0" smtClean="0"/>
              <a:t>;</a:t>
            </a:r>
            <a:endParaRPr lang="en-US" dirty="0"/>
          </a:p>
          <a:p>
            <a:r>
              <a:rPr lang="en-US" dirty="0"/>
              <a:t>C-reactive protein (CRP</a:t>
            </a:r>
            <a:r>
              <a:rPr lang="en-US" dirty="0" smtClean="0"/>
              <a:t>)</a:t>
            </a:r>
            <a:endParaRPr lang="en-US" dirty="0"/>
          </a:p>
          <a:p>
            <a:r>
              <a:rPr lang="en-US" dirty="0"/>
              <a:t>Arterial blood gas </a:t>
            </a:r>
            <a:r>
              <a:rPr lang="en-US" dirty="0" smtClean="0"/>
              <a:t>values</a:t>
            </a:r>
            <a:endParaRPr lang="en-US" dirty="0"/>
          </a:p>
          <a:p>
            <a:r>
              <a:rPr lang="en-US" dirty="0"/>
              <a:t>Serum lactic dehydrogenase (LDH) and </a:t>
            </a:r>
            <a:r>
              <a:rPr lang="en-US" dirty="0" smtClean="0"/>
              <a:t>bicarbonate</a:t>
            </a:r>
            <a:endParaRPr lang="en-US" dirty="0"/>
          </a:p>
          <a:p>
            <a:r>
              <a:rPr lang="en-US" dirty="0"/>
              <a:t>Immunoglobulin G4 (IgG4): elevated in autoimmune </a:t>
            </a:r>
            <a:r>
              <a:rPr lang="en-US" dirty="0" smtClean="0"/>
              <a:t>pancreatitis</a:t>
            </a:r>
            <a:endParaRPr lang="en-US" dirty="0"/>
          </a:p>
        </p:txBody>
      </p:sp>
    </p:spTree>
    <p:extLst>
      <p:ext uri="{BB962C8B-B14F-4D97-AF65-F5344CB8AC3E}">
        <p14:creationId xmlns:p14="http://schemas.microsoft.com/office/powerpoint/2010/main" val="127647581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Abdominal radiography (limited role): Kidneys-ureters-bladder (KUB) radiography with the patient upright is primarily performed to detect free air in the </a:t>
            </a:r>
            <a:r>
              <a:rPr lang="en-US" dirty="0" smtClean="0"/>
              <a:t>abdomen</a:t>
            </a:r>
            <a:endParaRPr lang="en-US" dirty="0"/>
          </a:p>
          <a:p>
            <a:r>
              <a:rPr lang="en-US" dirty="0"/>
              <a:t>Abdominal ultrasonography (most useful initial test in determining the etiology, and is the technique of choice for detecting gallstones</a:t>
            </a:r>
            <a:r>
              <a:rPr lang="en-US" dirty="0" smtClean="0"/>
              <a:t>)</a:t>
            </a:r>
            <a:endParaRPr lang="en-US" dirty="0"/>
          </a:p>
          <a:p>
            <a:r>
              <a:rPr lang="en-US" dirty="0"/>
              <a:t>Endoscopic ultrasonography (EUS) (used mainly for detection of microlithiasis and periampullary lesions not easily revealed by other methods</a:t>
            </a:r>
            <a:r>
              <a:rPr lang="en-US" dirty="0" smtClean="0"/>
              <a:t>)</a:t>
            </a:r>
            <a:endParaRPr lang="en-US" dirty="0"/>
          </a:p>
          <a:p>
            <a:r>
              <a:rPr lang="en-US" dirty="0"/>
              <a:t>Abdominal computed tomography (CT) scanning (generally not indicated for patients with mild pancreatitis but always indicated for those with severe acute pancreatitis</a:t>
            </a:r>
            <a:r>
              <a:rPr lang="en-US" dirty="0" smtClean="0"/>
              <a:t>)</a:t>
            </a:r>
            <a:endParaRPr lang="en-US" dirty="0"/>
          </a:p>
          <a:p>
            <a:r>
              <a:rPr lang="en-US" dirty="0"/>
              <a:t>Endoscopic retrograde cholangiopancreatography (ERCP); to be used with extreme caution in this disease and never as a first-line diagnostic tool </a:t>
            </a:r>
          </a:p>
          <a:p>
            <a:r>
              <a:rPr lang="en-US" dirty="0"/>
              <a:t>Magnetic resonance cholangiopancreatography (MRCP) (not as sensitive as ERCP but safer and noninvasive)</a:t>
            </a:r>
          </a:p>
        </p:txBody>
      </p:sp>
    </p:spTree>
    <p:extLst>
      <p:ext uri="{BB962C8B-B14F-4D97-AF65-F5344CB8AC3E}">
        <p14:creationId xmlns:p14="http://schemas.microsoft.com/office/powerpoint/2010/main" val="1676519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management</a:t>
            </a:r>
          </a:p>
        </p:txBody>
      </p:sp>
      <p:sp>
        <p:nvSpPr>
          <p:cNvPr id="3" name="Content Placeholder 2"/>
          <p:cNvSpPr>
            <a:spLocks noGrp="1"/>
          </p:cNvSpPr>
          <p:nvPr>
            <p:ph idx="1"/>
          </p:nvPr>
        </p:nvSpPr>
        <p:spPr/>
        <p:txBody>
          <a:bodyPr/>
          <a:lstStyle/>
          <a:p>
            <a:r>
              <a:rPr lang="en-US"/>
              <a:t>avoid use of NSAIDs</a:t>
            </a:r>
          </a:p>
          <a:p>
            <a:r>
              <a:rPr lang="en-US"/>
              <a:t>alcohol and smoking cessation</a:t>
            </a:r>
          </a:p>
          <a:p>
            <a:r>
              <a:rPr lang="en-US"/>
              <a:t>diet</a:t>
            </a:r>
          </a:p>
          <a:p>
            <a:r>
              <a:rPr lang="en-US"/>
              <a:t>Rest and stress reduction</a:t>
            </a:r>
          </a:p>
          <a:p>
            <a:r>
              <a:rPr lang="en-US"/>
              <a:t>Pharmacological management</a:t>
            </a:r>
          </a:p>
          <a:p>
            <a:r>
              <a:rPr lang="en-US" i="1"/>
              <a:t>Antacids</a:t>
            </a:r>
            <a:r>
              <a:rPr lang="en-US"/>
              <a:t> to neutralizes acids</a:t>
            </a:r>
          </a:p>
          <a:p>
            <a:pPr marL="0" indent="0">
              <a:buNone/>
            </a:pPr>
            <a:endParaRPr lang="en-US"/>
          </a:p>
          <a:p>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a:t>diagnosis of acute pancreatitis is established by the presence of at least 2 of the following</a:t>
            </a:r>
            <a:r>
              <a:rPr lang="en-US" dirty="0" smtClean="0"/>
              <a:t>:</a:t>
            </a:r>
            <a:endParaRPr lang="en-US" dirty="0"/>
          </a:p>
          <a:p>
            <a:r>
              <a:rPr lang="en-US" dirty="0"/>
              <a:t>Abdominal pain consistent with the disease</a:t>
            </a:r>
          </a:p>
          <a:p>
            <a:r>
              <a:rPr lang="en-US" dirty="0"/>
              <a:t>Serum amylase and/or lipase &gt; 3 times the upper limit of normal (normal range of amylase and lipase levels can differ depending on the assay used)</a:t>
            </a:r>
          </a:p>
          <a:p>
            <a:r>
              <a:rPr lang="en-US" dirty="0"/>
              <a:t>Characteristic findings on contrast-enhanced cross-sectional imaging studies</a:t>
            </a:r>
          </a:p>
        </p:txBody>
      </p:sp>
    </p:spTree>
    <p:extLst>
      <p:ext uri="{BB962C8B-B14F-4D97-AF65-F5344CB8AC3E}">
        <p14:creationId xmlns:p14="http://schemas.microsoft.com/office/powerpoint/2010/main" val="294850142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lnSpcReduction="10000"/>
          </a:bodyPr>
          <a:lstStyle/>
          <a:p>
            <a:r>
              <a:rPr lang="en-US" dirty="0"/>
              <a:t>Medical management of mild acute pancreatitis is relatively straightforward; however, patients with severe acute pancreatitis require intensive care</a:t>
            </a:r>
            <a:r>
              <a:rPr lang="en-US" dirty="0" smtClean="0"/>
              <a:t>.</a:t>
            </a:r>
            <a:endParaRPr lang="en-US" dirty="0"/>
          </a:p>
          <a:p>
            <a:r>
              <a:rPr lang="en-US" dirty="0"/>
              <a:t>Initial supportive care includes the following</a:t>
            </a:r>
            <a:r>
              <a:rPr lang="en-US" dirty="0" smtClean="0"/>
              <a:t>:</a:t>
            </a:r>
            <a:endParaRPr lang="en-US" dirty="0"/>
          </a:p>
          <a:p>
            <a:r>
              <a:rPr lang="en-US" dirty="0"/>
              <a:t>Fluid </a:t>
            </a:r>
            <a:r>
              <a:rPr lang="en-US" dirty="0" smtClean="0"/>
              <a:t>resuscitation</a:t>
            </a:r>
            <a:endParaRPr lang="en-US" dirty="0"/>
          </a:p>
          <a:p>
            <a:r>
              <a:rPr lang="en-US" dirty="0"/>
              <a:t>Nutritional </a:t>
            </a:r>
            <a:r>
              <a:rPr lang="en-US" dirty="0" smtClean="0"/>
              <a:t>support</a:t>
            </a:r>
            <a:endParaRPr lang="en-US" dirty="0"/>
          </a:p>
          <a:p>
            <a:r>
              <a:rPr lang="en-US" dirty="0"/>
              <a:t>Antibiotic therapy is employed as follows</a:t>
            </a:r>
            <a:r>
              <a:rPr lang="en-US" dirty="0" smtClean="0"/>
              <a:t>:</a:t>
            </a:r>
            <a:endParaRPr lang="en-US" dirty="0"/>
          </a:p>
          <a:p>
            <a:r>
              <a:rPr lang="en-US" dirty="0"/>
              <a:t>Antibiotics (usually of the imipenem class) should be used in any case of pancreatitis complicated by infected pancreatic necrosis but should not be given routinely for fever, especially early in the presentation</a:t>
            </a:r>
          </a:p>
        </p:txBody>
      </p:sp>
    </p:spTree>
    <p:extLst>
      <p:ext uri="{BB962C8B-B14F-4D97-AF65-F5344CB8AC3E}">
        <p14:creationId xmlns:p14="http://schemas.microsoft.com/office/powerpoint/2010/main" val="218269123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Gallstone pancreatitis: </a:t>
            </a:r>
            <a:r>
              <a:rPr lang="en-US" dirty="0" smtClean="0"/>
              <a:t>Cholecystectomy</a:t>
            </a:r>
            <a:endParaRPr lang="en-US" dirty="0"/>
          </a:p>
          <a:p>
            <a:r>
              <a:rPr lang="en-US" dirty="0"/>
              <a:t>Pancreatic duct disruption: Image-guided percutaneous placement of a drainage tube into the fluid </a:t>
            </a:r>
            <a:r>
              <a:rPr lang="en-US" dirty="0" smtClean="0"/>
              <a:t>collection </a:t>
            </a:r>
            <a:r>
              <a:rPr lang="en-US" dirty="0"/>
              <a:t>; stent or tube placement via ERCP; in refractory cases, distal pancreatectomy or a Whipple </a:t>
            </a:r>
            <a:r>
              <a:rPr lang="en-US" dirty="0" smtClean="0"/>
              <a:t>procedure</a:t>
            </a:r>
            <a:endParaRPr lang="en-US" dirty="0"/>
          </a:p>
          <a:p>
            <a:r>
              <a:rPr lang="en-US" dirty="0" smtClean="0"/>
              <a:t>Pseudo cysts: </a:t>
            </a:r>
            <a:r>
              <a:rPr lang="en-US" dirty="0"/>
              <a:t>None necessary in most cases; for large or symptomatic </a:t>
            </a:r>
            <a:r>
              <a:rPr lang="en-US" dirty="0" smtClean="0"/>
              <a:t>pseudo cysts, </a:t>
            </a:r>
            <a:r>
              <a:rPr lang="en-US" dirty="0"/>
              <a:t>percutaneous aspiration, endoscopic </a:t>
            </a:r>
            <a:r>
              <a:rPr lang="en-US" dirty="0" smtClean="0"/>
              <a:t>trans papillary </a:t>
            </a:r>
            <a:r>
              <a:rPr lang="en-US" dirty="0"/>
              <a:t>or transmural techniques, or surgical </a:t>
            </a:r>
            <a:r>
              <a:rPr lang="en-US" dirty="0" smtClean="0"/>
              <a:t>management</a:t>
            </a:r>
            <a:endParaRPr lang="en-US" dirty="0"/>
          </a:p>
          <a:p>
            <a:r>
              <a:rPr lang="en-US" dirty="0"/>
              <a:t>Infected pancreatic necrosis: Image-guided aspiration; </a:t>
            </a:r>
            <a:r>
              <a:rPr lang="en-US" dirty="0" smtClean="0"/>
              <a:t>necrosectomy</a:t>
            </a:r>
            <a:endParaRPr lang="en-US" dirty="0"/>
          </a:p>
          <a:p>
            <a:r>
              <a:rPr lang="en-US" dirty="0"/>
              <a:t>Pancreatic abscess: Percutaneous catheter drainage and antibiotics; if no response, surgical debridement and drainage</a:t>
            </a:r>
          </a:p>
        </p:txBody>
      </p:sp>
    </p:spTree>
    <p:extLst>
      <p:ext uri="{BB962C8B-B14F-4D97-AF65-F5344CB8AC3E}">
        <p14:creationId xmlns:p14="http://schemas.microsoft.com/office/powerpoint/2010/main" val="101637221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smtClean="0"/>
              <a:t>Acute pseudo cyst</a:t>
            </a:r>
          </a:p>
          <a:p>
            <a:r>
              <a:rPr lang="en-US" dirty="0" smtClean="0"/>
              <a:t>Intra abdominal infections</a:t>
            </a:r>
          </a:p>
          <a:p>
            <a:r>
              <a:rPr lang="en-US" dirty="0"/>
              <a:t>Hemorrhage into the gastrointestinal (GI) tract</a:t>
            </a:r>
            <a:r>
              <a:rPr lang="en-US"/>
              <a:t>, </a:t>
            </a:r>
            <a:r>
              <a:rPr lang="en-US" smtClean="0"/>
              <a:t>retro peritoneum, </a:t>
            </a:r>
            <a:r>
              <a:rPr lang="en-US" dirty="0"/>
              <a:t>or the peritoneal cavity is possible because of erosion of large vessels</a:t>
            </a:r>
            <a:r>
              <a:rPr lang="en-US" dirty="0" smtClean="0"/>
              <a:t>.</a:t>
            </a:r>
          </a:p>
          <a:p>
            <a:r>
              <a:rPr lang="en-US" dirty="0" smtClean="0"/>
              <a:t> </a:t>
            </a:r>
            <a:r>
              <a:rPr lang="en-US" dirty="0"/>
              <a:t>Intestinal obstruction or necrosis may occur</a:t>
            </a:r>
            <a:r>
              <a:rPr lang="en-US" dirty="0" smtClean="0"/>
              <a:t>.</a:t>
            </a:r>
          </a:p>
          <a:p>
            <a:r>
              <a:rPr lang="en-US" dirty="0" smtClean="0"/>
              <a:t> </a:t>
            </a:r>
            <a:r>
              <a:rPr lang="en-US" dirty="0"/>
              <a:t>Common bile duct obstruction may be caused by a pancreatic abscess, </a:t>
            </a:r>
            <a:r>
              <a:rPr lang="en-US" dirty="0" smtClean="0"/>
              <a:t>pseudo cyst, </a:t>
            </a:r>
            <a:r>
              <a:rPr lang="en-US" dirty="0"/>
              <a:t>or biliary stone that caused the pancreatitis. </a:t>
            </a:r>
            <a:endParaRPr lang="en-US" dirty="0" smtClean="0"/>
          </a:p>
          <a:p>
            <a:r>
              <a:rPr lang="en-US" dirty="0" smtClean="0"/>
              <a:t>An </a:t>
            </a:r>
            <a:r>
              <a:rPr lang="en-US" dirty="0"/>
              <a:t>internal pancreatic fistula from pancreatic duct disruption or a leaking pancreatic </a:t>
            </a:r>
            <a:r>
              <a:rPr lang="en-US" dirty="0" smtClean="0"/>
              <a:t>pseudo cyst </a:t>
            </a:r>
            <a:r>
              <a:rPr lang="en-US" dirty="0"/>
              <a:t>may occur.</a:t>
            </a:r>
          </a:p>
        </p:txBody>
      </p:sp>
    </p:spTree>
    <p:extLst>
      <p:ext uri="{BB962C8B-B14F-4D97-AF65-F5344CB8AC3E}">
        <p14:creationId xmlns:p14="http://schemas.microsoft.com/office/powerpoint/2010/main" val="360038297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For initial risk assessment, patient-related risk factors that predict a severe course include the following</a:t>
            </a:r>
            <a:r>
              <a:rPr lang="en-US" dirty="0" smtClean="0"/>
              <a:t>:</a:t>
            </a:r>
            <a:endParaRPr lang="en-US" dirty="0"/>
          </a:p>
          <a:p>
            <a:r>
              <a:rPr lang="en-US" dirty="0"/>
              <a:t>Age ≥ 60 years</a:t>
            </a:r>
          </a:p>
          <a:p>
            <a:r>
              <a:rPr lang="en-US" dirty="0"/>
              <a:t>Comorbid health problems</a:t>
            </a:r>
          </a:p>
          <a:p>
            <a:r>
              <a:rPr lang="en-US" dirty="0"/>
              <a:t>Obesity with body mass index &gt; 30</a:t>
            </a:r>
          </a:p>
          <a:p>
            <a:r>
              <a:rPr lang="en-US" dirty="0"/>
              <a:t>Long-term, heavy alcohol use</a:t>
            </a:r>
          </a:p>
          <a:p>
            <a:r>
              <a:rPr lang="en-US" dirty="0"/>
              <a:t>Presence of systemic inflammatory response syndrome (SIRS)</a:t>
            </a:r>
          </a:p>
          <a:p>
            <a:r>
              <a:rPr lang="en-US" dirty="0"/>
              <a:t>Laboratory markers of hypovolemia (</a:t>
            </a:r>
            <a:r>
              <a:rPr lang="en-US" dirty="0" err="1"/>
              <a:t>eg</a:t>
            </a:r>
            <a:r>
              <a:rPr lang="en-US" dirty="0"/>
              <a:t>, elevated BUN, elevated hematocrit)</a:t>
            </a:r>
          </a:p>
          <a:p>
            <a:r>
              <a:rPr lang="en-US" dirty="0"/>
              <a:t>Presence of pleural effusions and/or infiltrates on admission chest x-ray</a:t>
            </a:r>
          </a:p>
          <a:p>
            <a:r>
              <a:rPr lang="en-US" dirty="0"/>
              <a:t>Altered mental status</a:t>
            </a:r>
          </a:p>
        </p:txBody>
      </p:sp>
    </p:spTree>
    <p:extLst>
      <p:ext uri="{BB962C8B-B14F-4D97-AF65-F5344CB8AC3E}">
        <p14:creationId xmlns:p14="http://schemas.microsoft.com/office/powerpoint/2010/main" val="373145814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17133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a:t>Histamine blockers</a:t>
            </a:r>
            <a:r>
              <a:rPr lang="en-US" dirty="0"/>
              <a:t> </a:t>
            </a:r>
            <a:r>
              <a:rPr lang="en-US" dirty="0" err="1"/>
              <a:t>e.g</a:t>
            </a:r>
            <a:r>
              <a:rPr lang="en-US" dirty="0"/>
              <a:t> cimetidine</a:t>
            </a:r>
          </a:p>
          <a:p>
            <a:r>
              <a:rPr lang="en-US" dirty="0" smtClean="0"/>
              <a:t>Blocks </a:t>
            </a:r>
            <a:r>
              <a:rPr lang="en-US" dirty="0"/>
              <a:t>gastric acid secretion</a:t>
            </a:r>
          </a:p>
          <a:p>
            <a:r>
              <a:rPr lang="en-US" i="1" dirty="0"/>
              <a:t>Proton-pump inhibitors</a:t>
            </a:r>
            <a:r>
              <a:rPr lang="en-US" dirty="0"/>
              <a:t> such as omeprazole are more potent blockers in suppressing acid secretion</a:t>
            </a:r>
          </a:p>
          <a:p>
            <a:r>
              <a:rPr lang="en-US" i="1" dirty="0"/>
              <a:t>Mucosal barrier enhancers</a:t>
            </a:r>
            <a:r>
              <a:rPr lang="en-US" dirty="0"/>
              <a:t> (colloidal bismuth, </a:t>
            </a:r>
            <a:r>
              <a:rPr lang="en-US" dirty="0" err="1"/>
              <a:t>prostoglandins</a:t>
            </a:r>
            <a:r>
              <a:rPr lang="en-US" dirty="0"/>
              <a:t>)</a:t>
            </a:r>
          </a:p>
          <a:p>
            <a:r>
              <a:rPr lang="en-US" dirty="0" smtClean="0"/>
              <a:t>Protect </a:t>
            </a:r>
            <a:r>
              <a:rPr lang="en-US" dirty="0"/>
              <a:t>mucosa from injury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a:t>Mucoprotective agents/cytoprotectives</a:t>
            </a:r>
            <a:r>
              <a:rPr lang="en-US"/>
              <a:t> :</a:t>
            </a:r>
          </a:p>
          <a:p>
            <a:r>
              <a:rPr lang="en-US"/>
              <a:t>Sucralfate and misoprostol (Cytotec) strengthen the gut lining against attacks by acid digestive juices</a:t>
            </a:r>
          </a:p>
          <a:p>
            <a:r>
              <a:rPr lang="en-US"/>
              <a:t>Sucralfate coats the ulcer surface and promotes healing.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pylori </a:t>
            </a:r>
            <a:r>
              <a:rPr lang="en-US" dirty="0" smtClean="0"/>
              <a:t>triple eradication </a:t>
            </a:r>
            <a:r>
              <a:rPr lang="en-US" dirty="0"/>
              <a:t>therapy</a:t>
            </a:r>
          </a:p>
        </p:txBody>
      </p:sp>
      <p:sp>
        <p:nvSpPr>
          <p:cNvPr id="3" name="Content Placeholder 2"/>
          <p:cNvSpPr>
            <a:spLocks noGrp="1"/>
          </p:cNvSpPr>
          <p:nvPr>
            <p:ph idx="1"/>
          </p:nvPr>
        </p:nvSpPr>
        <p:spPr/>
        <p:txBody>
          <a:bodyPr/>
          <a:lstStyle/>
          <a:p>
            <a:r>
              <a:rPr lang="en-US"/>
              <a:t>14-day treatment of the following:</a:t>
            </a:r>
          </a:p>
          <a:p>
            <a:r>
              <a:rPr lang="en-US"/>
              <a:t>Omeprazole (Prilosec): 20 mg PO bid or Lansoprazole (Prevacid): 30 mg PO bid or Rabeprazole (Aciphex): 20 mg PO bid or Esomeprazole (Nexium): 40 mg PO qid</a:t>
            </a:r>
          </a:p>
          <a:p>
            <a:r>
              <a:rPr lang="en-US"/>
              <a:t>Plus: Clarithromycin (Biaxin): 500 mg PO bid and Amoxicillin (Amoxil): 1 g PO bid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PEPTIC ULCER DISEASE</a:t>
            </a:r>
          </a:p>
        </p:txBody>
      </p:sp>
      <p:sp>
        <p:nvSpPr>
          <p:cNvPr id="3" name="Content Placeholder 2"/>
          <p:cNvSpPr>
            <a:spLocks noGrp="1"/>
          </p:cNvSpPr>
          <p:nvPr>
            <p:ph idx="1"/>
          </p:nvPr>
        </p:nvSpPr>
        <p:spPr/>
        <p:txBody>
          <a:bodyPr/>
          <a:lstStyle/>
          <a:p>
            <a:r>
              <a:rPr lang="en-US"/>
              <a:t>Ulceration of gastroduodenal mucosa that has tendency to be chronic and recurrent.</a:t>
            </a:r>
          </a:p>
          <a:p>
            <a:r>
              <a:rPr lang="en-US"/>
              <a:t> Can be duodenal or gastric.</a:t>
            </a:r>
          </a:p>
          <a:p>
            <a:r>
              <a:rPr lang="en-US"/>
              <a:t>caused by various aetologies and can have fatal complication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Alternative combination therapy</a:t>
            </a:r>
          </a:p>
          <a:p>
            <a:r>
              <a:rPr lang="en-US"/>
              <a:t>Administered for 14 days:</a:t>
            </a:r>
          </a:p>
          <a:p>
            <a:r>
              <a:rPr lang="en-US"/>
              <a:t>Omeprazole (Prilosec): 20 mg PO bid or Lansoprazole (Prevacid): 30 mg PO bid or Rabeprazole (Aciphex): 20 mg PO bid or Esomeprazole (Nexium): 40 mg PO qid</a:t>
            </a:r>
          </a:p>
          <a:p>
            <a:r>
              <a:rPr lang="en-US"/>
              <a:t>Plus: Clarithromycin (Biaxin): 500 mg PO bid and Metronidazole (Flagyl): 500 mg PO bid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surgery</a:t>
            </a:r>
          </a:p>
        </p:txBody>
      </p:sp>
      <p:sp>
        <p:nvSpPr>
          <p:cNvPr id="3" name="Content Placeholder 2"/>
          <p:cNvSpPr>
            <a:spLocks noGrp="1"/>
          </p:cNvSpPr>
          <p:nvPr>
            <p:ph idx="1"/>
          </p:nvPr>
        </p:nvSpPr>
        <p:spPr/>
        <p:txBody>
          <a:bodyPr/>
          <a:lstStyle/>
          <a:p>
            <a:r>
              <a:rPr lang="en-US" i="1"/>
              <a:t>Minimally invasive gastrectomy</a:t>
            </a:r>
            <a:endParaRPr lang="en-US"/>
          </a:p>
          <a:p>
            <a:r>
              <a:rPr lang="en-US"/>
              <a:t>Partial gastric removal with laproscopic surgery</a:t>
            </a:r>
          </a:p>
          <a:p>
            <a:r>
              <a:rPr lang="en-US" i="1"/>
              <a:t>Bilroth I and II</a:t>
            </a:r>
            <a:endParaRPr lang="en-US"/>
          </a:p>
          <a:p>
            <a:r>
              <a:rPr lang="en-US"/>
              <a:t>Removal of portions of the stomach</a:t>
            </a:r>
          </a:p>
          <a:p>
            <a:r>
              <a:rPr lang="en-US" i="1"/>
              <a:t>Vagotomy</a:t>
            </a:r>
          </a:p>
          <a:p>
            <a:r>
              <a:rPr lang="en-US"/>
              <a:t>Cutting of the vagus nerve to decrease acid secretion</a:t>
            </a:r>
          </a:p>
          <a:p>
            <a:r>
              <a:rPr lang="en-US" i="1"/>
              <a:t>Pyloroplasty</a:t>
            </a:r>
          </a:p>
          <a:p>
            <a:r>
              <a:rPr lang="en-US"/>
              <a:t>Widens the pyloric sphincter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management of GI bleeding</a:t>
            </a:r>
          </a:p>
        </p:txBody>
      </p:sp>
      <p:sp>
        <p:nvSpPr>
          <p:cNvPr id="3" name="Content Placeholder 2"/>
          <p:cNvSpPr>
            <a:spLocks noGrp="1"/>
          </p:cNvSpPr>
          <p:nvPr>
            <p:ph idx="1"/>
          </p:nvPr>
        </p:nvSpPr>
        <p:spPr/>
        <p:txBody>
          <a:bodyPr/>
          <a:lstStyle/>
          <a:p>
            <a:r>
              <a:rPr lang="en-US"/>
              <a:t>fluid rescuscitation</a:t>
            </a:r>
          </a:p>
          <a:p>
            <a:r>
              <a:rPr lang="en-US"/>
              <a:t>blood transfusion</a:t>
            </a:r>
          </a:p>
          <a:p>
            <a:r>
              <a:rPr lang="en-US"/>
              <a:t>PPI’s- intravenously</a:t>
            </a:r>
          </a:p>
          <a:p>
            <a:r>
              <a:rPr lang="en-US"/>
              <a:t>endoscopic therapy- injection therapy, coagulation therapy, hemostatic clip</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complications</a:t>
            </a:r>
          </a:p>
        </p:txBody>
      </p:sp>
      <p:sp>
        <p:nvSpPr>
          <p:cNvPr id="3" name="Content Placeholder 2"/>
          <p:cNvSpPr>
            <a:spLocks noGrp="1"/>
          </p:cNvSpPr>
          <p:nvPr>
            <p:ph idx="1"/>
          </p:nvPr>
        </p:nvSpPr>
        <p:spPr/>
        <p:txBody>
          <a:bodyPr>
            <a:normAutofit fontScale="92500"/>
          </a:bodyPr>
          <a:lstStyle/>
          <a:p>
            <a:r>
              <a:rPr lang="en-US" i="1"/>
              <a:t>Hemorrhage</a:t>
            </a:r>
            <a:r>
              <a:rPr lang="en-US"/>
              <a:t>: frequent in older adult: hematemesis, melena(blood in stool); weakness, fatigue, dizziness, orthostatic hypotension and anemia; with significant bleed loss may develop hypovolemic shock</a:t>
            </a:r>
          </a:p>
          <a:p>
            <a:r>
              <a:rPr lang="en-US" i="1"/>
              <a:t>Obstruction</a:t>
            </a:r>
            <a:r>
              <a:rPr lang="en-US"/>
              <a:t>: gastric outlet (pyloric sphincter) obstruction: edema surrounding ulcer blocks GI tract from muscle spasm or scar tissue</a:t>
            </a:r>
          </a:p>
          <a:p>
            <a:r>
              <a:rPr lang="en-US" i="1"/>
              <a:t>Perforation</a:t>
            </a:r>
            <a:r>
              <a:rPr lang="en-US"/>
              <a:t>: ulcer erodes through mucosal wall and gastric or duodenal contents enter peritoneum leading to peritonitis</a:t>
            </a:r>
          </a:p>
          <a:p>
            <a:r>
              <a:rPr lang="en-US"/>
              <a:t>Time of ulceration: severe upper abdominal pain radiating throughout abdomen and possibly to shoulder</a:t>
            </a:r>
          </a:p>
          <a:p>
            <a:r>
              <a:rPr lang="en-US"/>
              <a:t>Abdomen becomes rigid, with absent bowel sounds; symptoms of shock</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ULCERATIVE COLITIS</a:t>
            </a:r>
          </a:p>
        </p:txBody>
      </p:sp>
      <p:sp>
        <p:nvSpPr>
          <p:cNvPr id="3" name="Content Placeholder 2"/>
          <p:cNvSpPr>
            <a:spLocks noGrp="1"/>
          </p:cNvSpPr>
          <p:nvPr>
            <p:ph idx="1"/>
          </p:nvPr>
        </p:nvSpPr>
        <p:spPr/>
        <p:txBody>
          <a:bodyPr>
            <a:normAutofit fontScale="92500" lnSpcReduction="10000"/>
          </a:bodyPr>
          <a:lstStyle/>
          <a:p>
            <a:r>
              <a:rPr lang="en-US" dirty="0"/>
              <a:t>Recurrent ulcerative and inflammatory disease of the mucosa and submucosa of the colon and rectum.</a:t>
            </a:r>
          </a:p>
          <a:p>
            <a:r>
              <a:rPr lang="en-US" dirty="0" smtClean="0"/>
              <a:t>Characterized </a:t>
            </a:r>
            <a:r>
              <a:rPr lang="en-US" dirty="0"/>
              <a:t>by multiple ulcers, inflammation and shedding of the colon epithelium and bleeding. </a:t>
            </a:r>
          </a:p>
          <a:p>
            <a:r>
              <a:rPr lang="en-US" dirty="0"/>
              <a:t>Mucosa becomes edematous and inflamed. </a:t>
            </a:r>
          </a:p>
          <a:p>
            <a:r>
              <a:rPr lang="en-US" dirty="0"/>
              <a:t>Abscesses also form in the mucosa. </a:t>
            </a:r>
          </a:p>
          <a:p>
            <a:r>
              <a:rPr lang="en-US" dirty="0"/>
              <a:t>It begins in the rectum and spreads to entire colon. </a:t>
            </a:r>
          </a:p>
          <a:p>
            <a:r>
              <a:rPr lang="en-US" dirty="0"/>
              <a:t>Eventually the bowel thickens and </a:t>
            </a:r>
            <a:r>
              <a:rPr lang="en-US" dirty="0" smtClean="0"/>
              <a:t>narrows leading to formation of pseudo polyps</a:t>
            </a:r>
            <a:endParaRPr lang="en-US" dirty="0"/>
          </a:p>
          <a:p>
            <a:r>
              <a:rPr lang="en-US" dirty="0"/>
              <a:t> Because the inflammation only affects inner lining, Fistula, fissures and obstruction are uncommon.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etiology</a:t>
            </a:r>
          </a:p>
        </p:txBody>
      </p:sp>
      <p:sp>
        <p:nvSpPr>
          <p:cNvPr id="3" name="Content Placeholder 2"/>
          <p:cNvSpPr>
            <a:spLocks noGrp="1"/>
          </p:cNvSpPr>
          <p:nvPr>
            <p:ph idx="1"/>
          </p:nvPr>
        </p:nvSpPr>
        <p:spPr/>
        <p:txBody>
          <a:bodyPr/>
          <a:lstStyle/>
          <a:p>
            <a:r>
              <a:rPr lang="en-US"/>
              <a:t>unknown</a:t>
            </a:r>
          </a:p>
          <a:p>
            <a:r>
              <a:rPr lang="en-US"/>
              <a:t>environmental factors</a:t>
            </a:r>
          </a:p>
          <a:p>
            <a:r>
              <a:rPr lang="en-US"/>
              <a:t>immune dysfunction</a:t>
            </a:r>
          </a:p>
          <a:p>
            <a:r>
              <a:rPr lang="en-US"/>
              <a:t>genetic predisposition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350895" y="1825625"/>
            <a:ext cx="5488940" cy="435165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168650" y="1825625"/>
            <a:ext cx="5854065" cy="4351655"/>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Both acute and chronic inflammatory cells </a:t>
            </a:r>
            <a:r>
              <a:rPr lang="en-US" dirty="0" smtClean="0"/>
              <a:t>infiltrate the </a:t>
            </a:r>
            <a:r>
              <a:rPr lang="en-US" dirty="0"/>
              <a:t>lamina propria and the crypts (‘cryptitis</a:t>
            </a:r>
            <a:r>
              <a:rPr lang="en-US" dirty="0" smtClean="0"/>
              <a:t>’).</a:t>
            </a:r>
          </a:p>
          <a:p>
            <a:r>
              <a:rPr lang="en-US" dirty="0" smtClean="0"/>
              <a:t> </a:t>
            </a:r>
            <a:r>
              <a:rPr lang="en-US" dirty="0"/>
              <a:t>Crypt </a:t>
            </a:r>
            <a:r>
              <a:rPr lang="en-US" dirty="0" smtClean="0"/>
              <a:t>abscesses are </a:t>
            </a:r>
            <a:r>
              <a:rPr lang="en-US" dirty="0"/>
              <a:t>typical. </a:t>
            </a:r>
            <a:endParaRPr lang="en-US" dirty="0" smtClean="0"/>
          </a:p>
          <a:p>
            <a:r>
              <a:rPr lang="en-US" dirty="0" smtClean="0"/>
              <a:t>Goblet </a:t>
            </a:r>
            <a:r>
              <a:rPr lang="en-US" dirty="0"/>
              <a:t>cells lose their mucus and, in </a:t>
            </a:r>
            <a:r>
              <a:rPr lang="en-US" dirty="0" smtClean="0"/>
              <a:t>long-standing cases</a:t>
            </a:r>
            <a:r>
              <a:rPr lang="en-US" dirty="0"/>
              <a:t>, glands become distorted. </a:t>
            </a:r>
            <a:endParaRPr lang="en-US" dirty="0" smtClean="0"/>
          </a:p>
          <a:p>
            <a:r>
              <a:rPr lang="en-US" dirty="0" smtClean="0"/>
              <a:t>Dysplasia</a:t>
            </a:r>
            <a:r>
              <a:rPr lang="en-US" dirty="0"/>
              <a:t>, </a:t>
            </a:r>
            <a:r>
              <a:rPr lang="en-US" dirty="0" smtClean="0"/>
              <a:t>characterized by heaping </a:t>
            </a:r>
            <a:r>
              <a:rPr lang="en-US" dirty="0"/>
              <a:t>of cells within crypts, nuclear atypia and increased </a:t>
            </a:r>
            <a:r>
              <a:rPr lang="en-US" dirty="0" smtClean="0"/>
              <a:t>mitotic rate</a:t>
            </a:r>
            <a:r>
              <a:rPr lang="en-US" dirty="0"/>
              <a:t>, may herald the development of colon </a:t>
            </a:r>
            <a:r>
              <a:rPr lang="en-US" dirty="0" smtClean="0"/>
              <a:t>cancer.</a:t>
            </a:r>
          </a:p>
          <a:p>
            <a:endParaRPr lang="en-US" dirty="0"/>
          </a:p>
        </p:txBody>
      </p:sp>
    </p:spTree>
    <p:extLst>
      <p:ext uri="{BB962C8B-B14F-4D97-AF65-F5344CB8AC3E}">
        <p14:creationId xmlns:p14="http://schemas.microsoft.com/office/powerpoint/2010/main" val="39448041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clinical presentation</a:t>
            </a:r>
          </a:p>
        </p:txBody>
      </p:sp>
      <p:sp>
        <p:nvSpPr>
          <p:cNvPr id="3" name="Content Placeholder 2"/>
          <p:cNvSpPr>
            <a:spLocks noGrp="1"/>
          </p:cNvSpPr>
          <p:nvPr>
            <p:ph idx="1"/>
          </p:nvPr>
        </p:nvSpPr>
        <p:spPr/>
        <p:txBody>
          <a:bodyPr>
            <a:normAutofit fontScale="77500" lnSpcReduction="20000"/>
          </a:bodyPr>
          <a:lstStyle/>
          <a:p>
            <a:r>
              <a:rPr lang="en-US" dirty="0"/>
              <a:t>The cardinal symptoms are rectal bleeding with passage of </a:t>
            </a:r>
            <a:r>
              <a:rPr lang="en-US" dirty="0" smtClean="0"/>
              <a:t>mucus and </a:t>
            </a:r>
            <a:r>
              <a:rPr lang="en-US" dirty="0"/>
              <a:t>bloody </a:t>
            </a:r>
            <a:r>
              <a:rPr lang="en-US" dirty="0" smtClean="0"/>
              <a:t>diarrhea. </a:t>
            </a:r>
          </a:p>
          <a:p>
            <a:r>
              <a:rPr lang="en-US" dirty="0" smtClean="0"/>
              <a:t>The </a:t>
            </a:r>
            <a:r>
              <a:rPr lang="en-US" dirty="0"/>
              <a:t>presentation varies, depending </a:t>
            </a:r>
            <a:r>
              <a:rPr lang="en-US" dirty="0" smtClean="0"/>
              <a:t>on the </a:t>
            </a:r>
            <a:r>
              <a:rPr lang="en-US" dirty="0"/>
              <a:t>site and severity of the disease </a:t>
            </a:r>
            <a:r>
              <a:rPr lang="en-US" dirty="0" smtClean="0"/>
              <a:t>, </a:t>
            </a:r>
            <a:r>
              <a:rPr lang="en-US" dirty="0"/>
              <a:t>as well </a:t>
            </a:r>
            <a:r>
              <a:rPr lang="en-US" dirty="0" smtClean="0"/>
              <a:t>as the </a:t>
            </a:r>
            <a:r>
              <a:rPr lang="en-US" dirty="0"/>
              <a:t>presence of extra-intestinal manifestations. </a:t>
            </a:r>
            <a:endParaRPr lang="en-US" dirty="0" smtClean="0"/>
          </a:p>
          <a:p>
            <a:r>
              <a:rPr lang="en-US" dirty="0" smtClean="0"/>
              <a:t>The </a:t>
            </a:r>
            <a:r>
              <a:rPr lang="en-US" dirty="0"/>
              <a:t>first </a:t>
            </a:r>
            <a:r>
              <a:rPr lang="en-US" dirty="0" smtClean="0"/>
              <a:t>attack is </a:t>
            </a:r>
            <a:r>
              <a:rPr lang="en-US" dirty="0"/>
              <a:t>usually the most severe and is followed by relapses </a:t>
            </a:r>
            <a:r>
              <a:rPr lang="en-US" dirty="0" smtClean="0"/>
              <a:t>and remissions</a:t>
            </a:r>
            <a:r>
              <a:rPr lang="en-US" dirty="0"/>
              <a:t>. </a:t>
            </a:r>
            <a:endParaRPr lang="en-US" dirty="0" smtClean="0"/>
          </a:p>
          <a:p>
            <a:r>
              <a:rPr lang="en-US" dirty="0" smtClean="0"/>
              <a:t>Emotional </a:t>
            </a:r>
            <a:r>
              <a:rPr lang="en-US" dirty="0"/>
              <a:t>stress, intercurrent infection, </a:t>
            </a:r>
            <a:r>
              <a:rPr lang="en-US" dirty="0" smtClean="0"/>
              <a:t>gastroenteritis, antibiotics </a:t>
            </a:r>
            <a:r>
              <a:rPr lang="en-US" dirty="0"/>
              <a:t>or NSAID therapy may all provoke a relapse</a:t>
            </a:r>
            <a:r>
              <a:rPr lang="en-US" dirty="0" smtClean="0"/>
              <a:t>.</a:t>
            </a:r>
          </a:p>
          <a:p>
            <a:r>
              <a:rPr lang="en-US" dirty="0" smtClean="0"/>
              <a:t> Proctitis causes </a:t>
            </a:r>
            <a:r>
              <a:rPr lang="en-US" dirty="0"/>
              <a:t>rectal bleeding and mucus discharge, </a:t>
            </a:r>
            <a:r>
              <a:rPr lang="en-US" dirty="0" smtClean="0"/>
              <a:t>accompanied by </a:t>
            </a:r>
            <a:r>
              <a:rPr lang="en-US" dirty="0"/>
              <a:t>tenesmus. </a:t>
            </a:r>
            <a:endParaRPr lang="en-US" dirty="0" smtClean="0"/>
          </a:p>
          <a:p>
            <a:r>
              <a:rPr lang="en-US" dirty="0" smtClean="0"/>
              <a:t>Some </a:t>
            </a:r>
            <a:r>
              <a:rPr lang="en-US" dirty="0"/>
              <a:t>patients pass frequent, small-volume </a:t>
            </a:r>
            <a:r>
              <a:rPr lang="en-US" dirty="0" smtClean="0"/>
              <a:t>fluid stools</a:t>
            </a:r>
            <a:r>
              <a:rPr lang="en-US" dirty="0"/>
              <a:t>, while others pass pellety stools due to </a:t>
            </a:r>
            <a:r>
              <a:rPr lang="en-US" dirty="0" smtClean="0"/>
              <a:t>constipation upstream </a:t>
            </a:r>
            <a:r>
              <a:rPr lang="en-US" dirty="0"/>
              <a:t>of the inflamed rectum. </a:t>
            </a:r>
            <a:endParaRPr lang="en-US" dirty="0" smtClean="0"/>
          </a:p>
          <a:p>
            <a:r>
              <a:rPr lang="en-US" dirty="0" smtClean="0"/>
              <a:t>Left-sided </a:t>
            </a:r>
            <a:r>
              <a:rPr lang="en-US" dirty="0"/>
              <a:t>and extensive colitis causes </a:t>
            </a:r>
            <a:r>
              <a:rPr lang="en-US" dirty="0" smtClean="0"/>
              <a:t>bloody diarrhea </a:t>
            </a:r>
            <a:r>
              <a:rPr lang="en-US" dirty="0"/>
              <a:t>with mucus, often with abdominal cramps</a:t>
            </a:r>
            <a:r>
              <a:rPr lang="en-US" dirty="0" smtClean="0"/>
              <a:t>.</a:t>
            </a:r>
          </a:p>
          <a:p>
            <a:r>
              <a:rPr lang="en-US" dirty="0" smtClean="0"/>
              <a:t> </a:t>
            </a:r>
            <a:r>
              <a:rPr lang="en-US" dirty="0"/>
              <a:t>In </a:t>
            </a:r>
            <a:r>
              <a:rPr lang="en-US" dirty="0" smtClean="0"/>
              <a:t>severe cases</a:t>
            </a:r>
            <a:r>
              <a:rPr lang="en-US" dirty="0"/>
              <a:t>, anorexia, malaise, weight loss and abdominal pain </a:t>
            </a:r>
            <a:r>
              <a:rPr lang="en-US" dirty="0" smtClean="0"/>
              <a:t>occur and </a:t>
            </a:r>
            <a:r>
              <a:rPr lang="en-US" dirty="0"/>
              <a:t>the patient is toxic, with fever, tachycardia and signs </a:t>
            </a:r>
            <a:r>
              <a:rPr lang="en-US" dirty="0" smtClean="0"/>
              <a:t>of peritoneal </a:t>
            </a:r>
            <a:r>
              <a:rPr lang="en-US" dirty="0"/>
              <a:t>inflammation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a:solidFill>
                  <a:srgbClr val="FF0000"/>
                </a:solidFill>
              </a:rPr>
              <a:t>Duodenal ulcer</a:t>
            </a:r>
            <a:r>
              <a:rPr lang="en-US"/>
              <a:t>:</a:t>
            </a:r>
          </a:p>
          <a:p>
            <a:r>
              <a:rPr lang="en-US"/>
              <a:t>Epigastric pain, typically at night and when hungry</a:t>
            </a:r>
          </a:p>
          <a:p>
            <a:r>
              <a:rPr lang="en-US"/>
              <a:t>May present for the first time with complications (see later in this section)</a:t>
            </a:r>
          </a:p>
          <a:p>
            <a:r>
              <a:rPr lang="en-US"/>
              <a:t>Wide individual variation in symptoms and food that give pain</a:t>
            </a:r>
          </a:p>
          <a:p>
            <a:r>
              <a:rPr lang="en-US"/>
              <a:t>95% of duodenal ulcers are caused by Helicobacter pylori (H. pylori).</a:t>
            </a:r>
          </a:p>
          <a:p>
            <a:r>
              <a:rPr lang="en-US"/>
              <a:t>located on the first part of duodenum near the pylorus</a:t>
            </a:r>
          </a:p>
          <a:p>
            <a:r>
              <a:rPr lang="en-US"/>
              <a:t> </a:t>
            </a:r>
            <a:r>
              <a:rPr lang="en-US" b="1">
                <a:solidFill>
                  <a:srgbClr val="FF0000"/>
                </a:solidFill>
              </a:rPr>
              <a:t>Gastric ulcer:</a:t>
            </a:r>
            <a:endParaRPr lang="en-US"/>
          </a:p>
          <a:p>
            <a:r>
              <a:rPr lang="en-US"/>
              <a:t>Epigastric pain, worse with food</a:t>
            </a:r>
          </a:p>
          <a:p>
            <a:r>
              <a:rPr lang="en-US"/>
              <a:t>located on the lesser curvature near the antrum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Assessment</a:t>
            </a:r>
          </a:p>
        </p:txBody>
      </p:sp>
      <p:sp>
        <p:nvSpPr>
          <p:cNvPr id="3" name="Content Placeholder 2"/>
          <p:cNvSpPr>
            <a:spLocks noGrp="1"/>
          </p:cNvSpPr>
          <p:nvPr>
            <p:ph idx="1"/>
          </p:nvPr>
        </p:nvSpPr>
        <p:spPr/>
        <p:txBody>
          <a:bodyPr>
            <a:normAutofit fontScale="90000" lnSpcReduction="10000"/>
          </a:bodyPr>
          <a:lstStyle/>
          <a:p>
            <a:r>
              <a:rPr lang="en-US"/>
              <a:t>pt may have – hypotension, fever, tachycardia, tachypnea,wt loss. </a:t>
            </a:r>
          </a:p>
          <a:p>
            <a:r>
              <a:rPr lang="en-US"/>
              <a:t>Assess hydration and nutrition status.</a:t>
            </a:r>
          </a:p>
          <a:p>
            <a:r>
              <a:rPr lang="en-US"/>
              <a:t> Assess abdomen for bowel sounds, distention and tenderness</a:t>
            </a:r>
          </a:p>
          <a:p>
            <a:r>
              <a:rPr lang="en-US"/>
              <a:t>Stool for blood, Parasites(to rule out infections) </a:t>
            </a:r>
          </a:p>
          <a:p>
            <a:r>
              <a:rPr lang="en-US"/>
              <a:t>CBC – elevated WBC, electrolyte imbalance</a:t>
            </a:r>
          </a:p>
          <a:p>
            <a:r>
              <a:rPr lang="en-US"/>
              <a:t>Abdominal x-ray, colonoscopy, Barium enema, ultrasonography,MRI/CT scan</a:t>
            </a:r>
          </a:p>
          <a:p>
            <a:r>
              <a:rPr lang="en-US"/>
              <a:t>biopsy</a:t>
            </a:r>
          </a:p>
          <a:p>
            <a:r>
              <a:rPr lang="en-US"/>
              <a:t>Complications – perforation, bleeding of ulcer, inflammation into the muscle leading to loss of contraction of colon thus colonic distention– total colectomy required with fecal diversion(ileostomy)</a:t>
            </a:r>
          </a:p>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Witts</a:t>
            </a:r>
            <a:r>
              <a:rPr lang="en-US" dirty="0" smtClean="0"/>
              <a:t> criteria for assessing severity</a:t>
            </a:r>
            <a:endParaRPr lang="en-US" dirty="0"/>
          </a:p>
        </p:txBody>
      </p:sp>
      <p:sp>
        <p:nvSpPr>
          <p:cNvPr id="3" name="Content Placeholder 2"/>
          <p:cNvSpPr>
            <a:spLocks noGrp="1"/>
          </p:cNvSpPr>
          <p:nvPr>
            <p:ph idx="1"/>
          </p:nvPr>
        </p:nvSpPr>
        <p:spPr/>
        <p:txBody>
          <a:bodyPr>
            <a:normAutofit/>
          </a:bodyPr>
          <a:lstStyle/>
          <a:p>
            <a:r>
              <a:rPr lang="en-US" b="1" dirty="0" smtClean="0">
                <a:solidFill>
                  <a:srgbClr val="FF0000"/>
                </a:solidFill>
              </a:rPr>
              <a:t>mild</a:t>
            </a:r>
            <a:r>
              <a:rPr lang="en-US" dirty="0" smtClean="0"/>
              <a:t> </a:t>
            </a:r>
          </a:p>
          <a:p>
            <a:r>
              <a:rPr lang="en-US" dirty="0" smtClean="0"/>
              <a:t>Blood in stool (+/-)</a:t>
            </a:r>
          </a:p>
          <a:p>
            <a:r>
              <a:rPr lang="en-US" dirty="0"/>
              <a:t>&lt;</a:t>
            </a:r>
            <a:r>
              <a:rPr lang="en-US" dirty="0" smtClean="0"/>
              <a:t>4 </a:t>
            </a:r>
            <a:r>
              <a:rPr lang="en-US" dirty="0"/>
              <a:t>bowel </a:t>
            </a:r>
            <a:r>
              <a:rPr lang="en-US" dirty="0" smtClean="0"/>
              <a:t>motions/day</a:t>
            </a:r>
          </a:p>
          <a:p>
            <a:r>
              <a:rPr lang="en-US" dirty="0" smtClean="0"/>
              <a:t>&lt;200g/day of stool</a:t>
            </a:r>
          </a:p>
          <a:p>
            <a:r>
              <a:rPr lang="en-US" dirty="0" smtClean="0"/>
              <a:t>Normal vital signs (pulse, temp,)</a:t>
            </a:r>
          </a:p>
          <a:p>
            <a:r>
              <a:rPr lang="en-US" dirty="0" smtClean="0"/>
              <a:t>Normal Hb, normal ESR, normal albumin</a:t>
            </a:r>
          </a:p>
          <a:p>
            <a:r>
              <a:rPr lang="en-US" dirty="0" smtClean="0"/>
              <a:t>Normal abdominal x-ray</a:t>
            </a:r>
          </a:p>
          <a:p>
            <a:r>
              <a:rPr lang="en-US" dirty="0" smtClean="0"/>
              <a:t>Normal sigmoidoscopy or features of erythema</a:t>
            </a:r>
          </a:p>
          <a:p>
            <a:endParaRPr lang="en-US"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solidFill>
                  <a:srgbClr val="FF0000"/>
                </a:solidFill>
              </a:rPr>
              <a:t>Moderate</a:t>
            </a:r>
          </a:p>
          <a:p>
            <a:r>
              <a:rPr lang="en-US" dirty="0" smtClean="0"/>
              <a:t>Blood in stool( +/++)</a:t>
            </a:r>
          </a:p>
          <a:p>
            <a:r>
              <a:rPr lang="en-US" dirty="0" smtClean="0"/>
              <a:t>&gt; 4-6 bowel motions/day</a:t>
            </a:r>
          </a:p>
          <a:p>
            <a:r>
              <a:rPr lang="en-US" dirty="0" smtClean="0"/>
              <a:t>&gt;200g-400g/day of stool</a:t>
            </a:r>
          </a:p>
          <a:p>
            <a:r>
              <a:rPr lang="en-US" dirty="0" smtClean="0"/>
              <a:t>Normal vitals</a:t>
            </a:r>
          </a:p>
          <a:p>
            <a:r>
              <a:rPr lang="en-US" dirty="0" smtClean="0"/>
              <a:t>Normal Hb, ESR, Albumin</a:t>
            </a:r>
          </a:p>
          <a:p>
            <a:r>
              <a:rPr lang="en-US" dirty="0" smtClean="0"/>
              <a:t>Normal abdominal </a:t>
            </a:r>
            <a:r>
              <a:rPr lang="en-US" dirty="0" err="1" smtClean="0"/>
              <a:t>xray</a:t>
            </a:r>
            <a:endParaRPr lang="en-US" dirty="0"/>
          </a:p>
        </p:txBody>
      </p:sp>
    </p:spTree>
    <p:extLst>
      <p:ext uri="{BB962C8B-B14F-4D97-AF65-F5344CB8AC3E}">
        <p14:creationId xmlns:p14="http://schemas.microsoft.com/office/powerpoint/2010/main" val="4149846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solidFill>
                  <a:srgbClr val="FF0000"/>
                </a:solidFill>
              </a:rPr>
              <a:t>Severe</a:t>
            </a:r>
          </a:p>
          <a:p>
            <a:r>
              <a:rPr lang="en-US" dirty="0" smtClean="0"/>
              <a:t>Blood in stool(+++)</a:t>
            </a:r>
          </a:p>
          <a:p>
            <a:r>
              <a:rPr lang="en-US" dirty="0" smtClean="0"/>
              <a:t>&gt;6 bowel motions/day</a:t>
            </a:r>
          </a:p>
          <a:p>
            <a:r>
              <a:rPr lang="en-US" dirty="0" smtClean="0"/>
              <a:t>&gt;400g/day of stools</a:t>
            </a:r>
          </a:p>
          <a:p>
            <a:r>
              <a:rPr lang="en-US" dirty="0" smtClean="0"/>
              <a:t>Tachycardia, hyperpyrexia</a:t>
            </a:r>
          </a:p>
          <a:p>
            <a:r>
              <a:rPr lang="en-US" dirty="0" smtClean="0"/>
              <a:t>Low Hb, increased ESR, hypoalbuminemia</a:t>
            </a:r>
          </a:p>
          <a:p>
            <a:r>
              <a:rPr lang="en-US" dirty="0" smtClean="0"/>
              <a:t>Bowel dilation in </a:t>
            </a:r>
            <a:r>
              <a:rPr lang="en-US" dirty="0" err="1" smtClean="0"/>
              <a:t>xray</a:t>
            </a:r>
            <a:endParaRPr lang="en-US" dirty="0" smtClean="0"/>
          </a:p>
          <a:p>
            <a:r>
              <a:rPr lang="en-US" dirty="0" smtClean="0"/>
              <a:t>Severe inflammatory changes, ulceration and blood in lumen on sigmoidoscopy</a:t>
            </a:r>
            <a:endParaRPr lang="en-US" dirty="0"/>
          </a:p>
        </p:txBody>
      </p:sp>
    </p:spTree>
    <p:extLst>
      <p:ext uri="{BB962C8B-B14F-4D97-AF65-F5344CB8AC3E}">
        <p14:creationId xmlns:p14="http://schemas.microsoft.com/office/powerpoint/2010/main" val="3622959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CBC</a:t>
            </a:r>
          </a:p>
          <a:p>
            <a:r>
              <a:rPr lang="en-US" dirty="0" smtClean="0"/>
              <a:t>Serum albumin</a:t>
            </a:r>
          </a:p>
          <a:p>
            <a:r>
              <a:rPr lang="en-US" dirty="0" smtClean="0"/>
              <a:t>ESR/CRP</a:t>
            </a:r>
          </a:p>
          <a:p>
            <a:r>
              <a:rPr lang="en-US" dirty="0" smtClean="0"/>
              <a:t>Blood cultures</a:t>
            </a:r>
          </a:p>
          <a:p>
            <a:r>
              <a:rPr lang="en-US" dirty="0" smtClean="0"/>
              <a:t>Stool for ova and cyst</a:t>
            </a:r>
          </a:p>
          <a:p>
            <a:r>
              <a:rPr lang="en-US" dirty="0" smtClean="0"/>
              <a:t>Stool microscopy, culture for clostridium difficile</a:t>
            </a:r>
            <a:endParaRPr lang="en-US" dirty="0"/>
          </a:p>
          <a:p>
            <a:r>
              <a:rPr lang="en-US" dirty="0" smtClean="0"/>
              <a:t>Endoscopy- sigmoidoscopy, ileocolonoscopy, colonoscopy</a:t>
            </a:r>
          </a:p>
          <a:p>
            <a:r>
              <a:rPr lang="en-US" dirty="0" smtClean="0"/>
              <a:t>Radiology – </a:t>
            </a:r>
            <a:r>
              <a:rPr lang="en-US" dirty="0"/>
              <a:t>abdominal x-ray,(</a:t>
            </a:r>
            <a:r>
              <a:rPr lang="en-US" dirty="0" smtClean="0"/>
              <a:t>Dilatation of </a:t>
            </a:r>
            <a:r>
              <a:rPr lang="en-US" dirty="0"/>
              <a:t>the colon </a:t>
            </a:r>
            <a:r>
              <a:rPr lang="en-US" dirty="0" smtClean="0"/>
              <a:t>, </a:t>
            </a:r>
            <a:r>
              <a:rPr lang="en-US" dirty="0"/>
              <a:t>mucosal </a:t>
            </a:r>
            <a:r>
              <a:rPr lang="en-US" dirty="0" smtClean="0"/>
              <a:t>edema </a:t>
            </a:r>
            <a:r>
              <a:rPr lang="en-US" dirty="0"/>
              <a:t>(</a:t>
            </a:r>
            <a:r>
              <a:rPr lang="en-US" dirty="0" smtClean="0"/>
              <a:t>thumb-printing) or </a:t>
            </a:r>
            <a:r>
              <a:rPr lang="en-US" dirty="0"/>
              <a:t>evidence of perforation may be found. Patients with </a:t>
            </a:r>
            <a:r>
              <a:rPr lang="en-US" dirty="0" smtClean="0"/>
              <a:t>Proctitis may </a:t>
            </a:r>
            <a:r>
              <a:rPr lang="en-US" dirty="0"/>
              <a:t>have features of proximal </a:t>
            </a:r>
            <a:r>
              <a:rPr lang="en-US" dirty="0" smtClean="0"/>
              <a:t>fecal loading ), CT colonogram, CT scan</a:t>
            </a:r>
            <a:endParaRPr lang="en-US" dirty="0"/>
          </a:p>
        </p:txBody>
      </p:sp>
    </p:spTree>
    <p:extLst>
      <p:ext uri="{BB962C8B-B14F-4D97-AF65-F5344CB8AC3E}">
        <p14:creationId xmlns:p14="http://schemas.microsoft.com/office/powerpoint/2010/main" val="696453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Management</a:t>
            </a:r>
          </a:p>
        </p:txBody>
      </p:sp>
      <p:sp>
        <p:nvSpPr>
          <p:cNvPr id="3" name="Content Placeholder 2"/>
          <p:cNvSpPr>
            <a:spLocks noGrp="1"/>
          </p:cNvSpPr>
          <p:nvPr>
            <p:ph idx="1"/>
          </p:nvPr>
        </p:nvSpPr>
        <p:spPr/>
        <p:txBody>
          <a:bodyPr>
            <a:normAutofit/>
          </a:bodyPr>
          <a:lstStyle/>
          <a:p>
            <a:r>
              <a:rPr lang="en-US" i="1" dirty="0"/>
              <a:t>Active </a:t>
            </a:r>
            <a:r>
              <a:rPr lang="en-US" i="1" dirty="0" smtClean="0"/>
              <a:t>Proctitis </a:t>
            </a:r>
          </a:p>
          <a:p>
            <a:r>
              <a:rPr lang="en-US" dirty="0" smtClean="0"/>
              <a:t>1 </a:t>
            </a:r>
            <a:r>
              <a:rPr lang="en-US" dirty="0"/>
              <a:t>g mesalazine </a:t>
            </a:r>
            <a:r>
              <a:rPr lang="en-US" dirty="0" smtClean="0"/>
              <a:t>suppository +/-oral </a:t>
            </a:r>
            <a:r>
              <a:rPr lang="en-US" dirty="0"/>
              <a:t>5-aminosalicylate (5-ASA) therapy</a:t>
            </a:r>
            <a:r>
              <a:rPr lang="en-US" dirty="0" smtClean="0"/>
              <a:t>.</a:t>
            </a:r>
          </a:p>
          <a:p>
            <a:r>
              <a:rPr lang="en-US" dirty="0" smtClean="0"/>
              <a:t> </a:t>
            </a:r>
            <a:r>
              <a:rPr lang="en-US" dirty="0"/>
              <a:t>Topical </a:t>
            </a:r>
            <a:r>
              <a:rPr lang="en-US" dirty="0" smtClean="0"/>
              <a:t>glucocorticoids are </a:t>
            </a:r>
            <a:r>
              <a:rPr lang="en-US" dirty="0"/>
              <a:t>less effective and are reserved for patients who are intolerant of topical mesalazine. </a:t>
            </a:r>
          </a:p>
          <a:p>
            <a:r>
              <a:rPr lang="en-US" dirty="0" smtClean="0"/>
              <a:t>systemic </a:t>
            </a:r>
            <a:r>
              <a:rPr lang="en-US" dirty="0"/>
              <a:t>glucocorticoids and </a:t>
            </a:r>
            <a:r>
              <a:rPr lang="en-US" dirty="0" smtClean="0"/>
              <a:t>immunosuppressant's in patients with resistant disease. </a:t>
            </a:r>
          </a:p>
          <a:p>
            <a:r>
              <a:rPr lang="en-US" dirty="0" smtClean="0"/>
              <a:t>A </a:t>
            </a:r>
            <a:r>
              <a:rPr lang="en-US" dirty="0"/>
              <a:t>stool softener may be required to treat </a:t>
            </a:r>
            <a:r>
              <a:rPr lang="en-US" dirty="0" smtClean="0"/>
              <a:t>proximal constipation</a:t>
            </a:r>
            <a:r>
              <a:rPr lang="en-US" dirty="0"/>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Active left sided or extensive UC</a:t>
            </a:r>
          </a:p>
          <a:p>
            <a:r>
              <a:rPr lang="en-US" dirty="0" smtClean="0"/>
              <a:t>Mild to moderate active disease- give a once daily and a topical preparation of 5- ASA, topical preparation is withdrawn after one month and the oral dose continued to minimize risk of dysplasia</a:t>
            </a:r>
          </a:p>
          <a:p>
            <a:r>
              <a:rPr lang="en-US" dirty="0"/>
              <a:t>In </a:t>
            </a:r>
            <a:r>
              <a:rPr lang="en-US" dirty="0" smtClean="0"/>
              <a:t>patients who </a:t>
            </a:r>
            <a:r>
              <a:rPr lang="en-US" dirty="0"/>
              <a:t>do not respond to this approach within 2–4 weeks, </a:t>
            </a:r>
            <a:r>
              <a:rPr lang="en-US" dirty="0" smtClean="0"/>
              <a:t>oral prednisolone </a:t>
            </a:r>
            <a:r>
              <a:rPr lang="en-US" dirty="0"/>
              <a:t>(40 mg daily, tapered by 5 mg/week over an </a:t>
            </a:r>
            <a:r>
              <a:rPr lang="en-US" dirty="0" smtClean="0"/>
              <a:t>8-week total </a:t>
            </a:r>
            <a:r>
              <a:rPr lang="en-US" dirty="0"/>
              <a:t>course) is indicated. </a:t>
            </a:r>
            <a:endParaRPr lang="en-US" dirty="0" smtClean="0"/>
          </a:p>
          <a:p>
            <a:r>
              <a:rPr lang="en-US" dirty="0" smtClean="0"/>
              <a:t>Glucocorticoids </a:t>
            </a:r>
            <a:r>
              <a:rPr lang="en-US" dirty="0"/>
              <a:t>should never be </a:t>
            </a:r>
            <a:r>
              <a:rPr lang="en-US" dirty="0" smtClean="0"/>
              <a:t>used for </a:t>
            </a:r>
            <a:r>
              <a:rPr lang="en-US" dirty="0"/>
              <a:t>maintenance therapy. </a:t>
            </a:r>
            <a:endParaRPr lang="en-US" dirty="0" smtClean="0"/>
          </a:p>
          <a:p>
            <a:r>
              <a:rPr lang="en-US" dirty="0" smtClean="0"/>
              <a:t>At </a:t>
            </a:r>
            <a:r>
              <a:rPr lang="en-US" dirty="0"/>
              <a:t>the first signs of </a:t>
            </a:r>
            <a:r>
              <a:rPr lang="en-US" dirty="0" smtClean="0"/>
              <a:t>glucocorticoid resistance </a:t>
            </a:r>
            <a:r>
              <a:rPr lang="en-US" dirty="0"/>
              <a:t>(lack of efficacy) or in patients who require </a:t>
            </a:r>
            <a:r>
              <a:rPr lang="en-US" dirty="0" smtClean="0"/>
              <a:t>recurrent glucocorticoid </a:t>
            </a:r>
            <a:r>
              <a:rPr lang="en-US" dirty="0"/>
              <a:t>doses to maintain control, </a:t>
            </a:r>
            <a:r>
              <a:rPr lang="en-US" dirty="0" smtClean="0"/>
              <a:t>immunosuppressive therapy </a:t>
            </a:r>
            <a:r>
              <a:rPr lang="en-US" dirty="0"/>
              <a:t>with a thiopurine should be introduced. </a:t>
            </a:r>
            <a:endParaRPr lang="en-US" dirty="0" smtClean="0"/>
          </a:p>
          <a:p>
            <a:r>
              <a:rPr lang="en-US" dirty="0" smtClean="0"/>
              <a:t>Simultaneous calcium </a:t>
            </a:r>
            <a:r>
              <a:rPr lang="en-US" dirty="0"/>
              <a:t>and vitamin D supplementation should be given </a:t>
            </a:r>
            <a:r>
              <a:rPr lang="en-US" dirty="0" smtClean="0"/>
              <a:t>along with </a:t>
            </a:r>
            <a:r>
              <a:rPr lang="en-US" dirty="0"/>
              <a:t>glucocorticoids for bone protection.</a:t>
            </a:r>
          </a:p>
        </p:txBody>
      </p:sp>
    </p:spTree>
    <p:extLst>
      <p:ext uri="{BB962C8B-B14F-4D97-AF65-F5344CB8AC3E}">
        <p14:creationId xmlns:p14="http://schemas.microsoft.com/office/powerpoint/2010/main" val="1787511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Severe ulcerative colitis</a:t>
            </a:r>
          </a:p>
          <a:p>
            <a:r>
              <a:rPr lang="en-US" dirty="0" smtClean="0"/>
              <a:t>Admit </a:t>
            </a:r>
            <a:r>
              <a:rPr lang="en-US" dirty="0" err="1" smtClean="0"/>
              <a:t>pt</a:t>
            </a:r>
            <a:endParaRPr lang="en-US" dirty="0" smtClean="0"/>
          </a:p>
          <a:p>
            <a:r>
              <a:rPr lang="en-US" dirty="0" smtClean="0"/>
              <a:t>Fluid resuscitation</a:t>
            </a:r>
          </a:p>
          <a:p>
            <a:r>
              <a:rPr lang="en-US" dirty="0" smtClean="0"/>
              <a:t>Enteral nutrition in malnourished patients</a:t>
            </a:r>
            <a:endParaRPr lang="en-US" dirty="0"/>
          </a:p>
          <a:p>
            <a:r>
              <a:rPr lang="en-US" dirty="0" smtClean="0"/>
              <a:t>IV methylprednisolone/ hydrocortisone</a:t>
            </a:r>
          </a:p>
          <a:p>
            <a:r>
              <a:rPr lang="en-US" dirty="0" smtClean="0"/>
              <a:t>Give cyclosporine or infliximab in patients who don’t respond to corticosteroids</a:t>
            </a:r>
          </a:p>
          <a:p>
            <a:r>
              <a:rPr lang="en-US" dirty="0" smtClean="0"/>
              <a:t>Consider urgent colectomy in patients who don’t respond within 7-10 days of maximal drug therapy</a:t>
            </a:r>
            <a:endParaRPr lang="en-US" dirty="0"/>
          </a:p>
        </p:txBody>
      </p:sp>
    </p:spTree>
    <p:extLst>
      <p:ext uri="{BB962C8B-B14F-4D97-AF65-F5344CB8AC3E}">
        <p14:creationId xmlns:p14="http://schemas.microsoft.com/office/powerpoint/2010/main" val="14644751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Maintenance of remission</a:t>
            </a:r>
          </a:p>
          <a:p>
            <a:r>
              <a:rPr lang="en-US" dirty="0" smtClean="0"/>
              <a:t>5- ASA –preferred drug</a:t>
            </a:r>
          </a:p>
          <a:p>
            <a:r>
              <a:rPr lang="en-US" dirty="0" smtClean="0"/>
              <a:t>Sulfasalazine to be given in patients with arthropathy</a:t>
            </a:r>
          </a:p>
          <a:p>
            <a:r>
              <a:rPr lang="en-US" dirty="0" smtClean="0"/>
              <a:t>Azathioprine or 6- mecarptopurine to be given in patients who don’t respond to the above drugs</a:t>
            </a:r>
          </a:p>
          <a:p>
            <a:r>
              <a:rPr lang="en-US" dirty="0" smtClean="0"/>
              <a:t>Infliximab- given in patients who are intolerant to azathioprine</a:t>
            </a:r>
          </a:p>
          <a:p>
            <a:endParaRPr lang="en-US" dirty="0" smtClean="0"/>
          </a:p>
          <a:p>
            <a:endParaRPr lang="en-US" dirty="0"/>
          </a:p>
        </p:txBody>
      </p:sp>
    </p:spTree>
    <p:extLst>
      <p:ext uri="{BB962C8B-B14F-4D97-AF65-F5344CB8AC3E}">
        <p14:creationId xmlns:p14="http://schemas.microsoft.com/office/powerpoint/2010/main" val="2580388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a:t>
            </a:r>
            <a:endParaRPr lang="en-US" dirty="0"/>
          </a:p>
        </p:txBody>
      </p:sp>
      <p:sp>
        <p:nvSpPr>
          <p:cNvPr id="3" name="Content Placeholder 2"/>
          <p:cNvSpPr>
            <a:spLocks noGrp="1"/>
          </p:cNvSpPr>
          <p:nvPr>
            <p:ph idx="1"/>
          </p:nvPr>
        </p:nvSpPr>
        <p:spPr/>
        <p:txBody>
          <a:bodyPr/>
          <a:lstStyle/>
          <a:p>
            <a:r>
              <a:rPr lang="en-US" dirty="0" smtClean="0"/>
              <a:t>Toxic mega colon</a:t>
            </a:r>
          </a:p>
          <a:p>
            <a:r>
              <a:rPr lang="en-US" dirty="0" smtClean="0"/>
              <a:t>Hemorrhage </a:t>
            </a:r>
          </a:p>
          <a:p>
            <a:r>
              <a:rPr lang="en-US" dirty="0" smtClean="0"/>
              <a:t>Cancer</a:t>
            </a:r>
          </a:p>
          <a:p>
            <a:endParaRPr lang="en-US" dirty="0"/>
          </a:p>
        </p:txBody>
      </p:sp>
    </p:spTree>
    <p:extLst>
      <p:ext uri="{BB962C8B-B14F-4D97-AF65-F5344CB8AC3E}">
        <p14:creationId xmlns:p14="http://schemas.microsoft.com/office/powerpoint/2010/main" val="234242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causes</a:t>
            </a:r>
          </a:p>
        </p:txBody>
      </p:sp>
      <p:sp>
        <p:nvSpPr>
          <p:cNvPr id="3" name="Content Placeholder 2"/>
          <p:cNvSpPr>
            <a:spLocks noGrp="1"/>
          </p:cNvSpPr>
          <p:nvPr>
            <p:ph idx="1"/>
          </p:nvPr>
        </p:nvSpPr>
        <p:spPr/>
        <p:txBody>
          <a:bodyPr>
            <a:normAutofit lnSpcReduction="10000"/>
          </a:bodyPr>
          <a:lstStyle/>
          <a:p>
            <a:r>
              <a:rPr lang="en-US" b="1"/>
              <a:t>H pylori infection</a:t>
            </a:r>
          </a:p>
          <a:p>
            <a:r>
              <a:rPr lang="en-US"/>
              <a:t>H pylori is present in 70% patients with gastric ulcers and 95% of patients with duodenal ulcers. </a:t>
            </a:r>
          </a:p>
          <a:p>
            <a:r>
              <a:rPr lang="en-US" b="1"/>
              <a:t>Nonsteroidal anti-inflammatory drugs</a:t>
            </a:r>
          </a:p>
          <a:p>
            <a:r>
              <a:rPr lang="en-US"/>
              <a:t>NSAIDs cause ulcers by interfering with prostaglandins production in the stomach</a:t>
            </a:r>
          </a:p>
          <a:p>
            <a:r>
              <a:rPr lang="en-US" b="1"/>
              <a:t>Hypersecretory states (uncommon)</a:t>
            </a:r>
            <a:r>
              <a:rPr lang="en-US"/>
              <a:t>: </a:t>
            </a:r>
          </a:p>
          <a:p>
            <a:r>
              <a:rPr lang="en-US"/>
              <a:t>Gastrinoma (Zollinger-Ellison syndrome): Excess acid production from gastrinomas, tumors of the acid producing cells of the stomach increases acid output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HEPAPATIS</a:t>
            </a:r>
          </a:p>
        </p:txBody>
      </p:sp>
      <p:sp>
        <p:nvSpPr>
          <p:cNvPr id="3" name="Content Placeholder 2"/>
          <p:cNvSpPr>
            <a:spLocks noGrp="1"/>
          </p:cNvSpPr>
          <p:nvPr>
            <p:ph idx="1"/>
          </p:nvPr>
        </p:nvSpPr>
        <p:spPr/>
        <p:txBody>
          <a:bodyPr/>
          <a:lstStyle/>
          <a:p>
            <a:r>
              <a:rPr lang="en-US" dirty="0" smtClean="0"/>
              <a:t>Inflammation of the liver</a:t>
            </a:r>
          </a:p>
          <a:p>
            <a:r>
              <a:rPr lang="en-US" dirty="0"/>
              <a:t>Liver inflammation can be caused by several viruses (viral hepatitis), chemicals, drugs, alcohol, certain genetic disorders or by an overactive immune system that mistakenly attacks the liver, called autoimmune hepatitis</a:t>
            </a:r>
            <a:r>
              <a:rPr lang="en-US" dirty="0" smtClean="0"/>
              <a:t>.</a:t>
            </a:r>
          </a:p>
          <a:p>
            <a:r>
              <a:rPr lang="en-US" dirty="0" smtClean="0"/>
              <a:t> </a:t>
            </a:r>
            <a:r>
              <a:rPr lang="en-US" dirty="0"/>
              <a:t>Depending on its course, hepatitis can be acute, which flares up suddenly and then goes away, or chronic, which is a long-term condition usually producing more subtle symptoms and progressive liver damage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There are five viruses that cause the different forms of viral hepatitis: hepatitis A, B, C, D and </a:t>
            </a:r>
            <a:r>
              <a:rPr lang="en-US" dirty="0" smtClean="0"/>
              <a:t>E</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 A</a:t>
            </a:r>
            <a:endParaRPr lang="en-US" dirty="0"/>
          </a:p>
        </p:txBody>
      </p:sp>
      <p:sp>
        <p:nvSpPr>
          <p:cNvPr id="3" name="Content Placeholder 2"/>
          <p:cNvSpPr>
            <a:spLocks noGrp="1"/>
          </p:cNvSpPr>
          <p:nvPr>
            <p:ph idx="1"/>
          </p:nvPr>
        </p:nvSpPr>
        <p:spPr/>
        <p:txBody>
          <a:bodyPr>
            <a:normAutofit/>
          </a:bodyPr>
          <a:lstStyle/>
          <a:p>
            <a:r>
              <a:rPr lang="en-US" dirty="0" smtClean="0"/>
              <a:t>Hepatitis A –single stranded RNA enterovirus of picornaviridae family</a:t>
            </a:r>
            <a:endParaRPr lang="en-US" dirty="0"/>
          </a:p>
          <a:p>
            <a:r>
              <a:rPr lang="en-US" dirty="0" smtClean="0"/>
              <a:t>Acquired from ingestion (fecal-oral transmission</a:t>
            </a:r>
            <a:r>
              <a:rPr lang="en-US" dirty="0" smtClean="0"/>
              <a:t>)</a:t>
            </a:r>
          </a:p>
          <a:p>
            <a:r>
              <a:rPr lang="en-US" dirty="0"/>
              <a:t>Waterborne and food-borne epidemics occur, especially in countries that do not have adequate and effective water treatment and sanitation facilities. </a:t>
            </a:r>
            <a:endParaRPr lang="en-US" dirty="0" smtClean="0"/>
          </a:p>
          <a:p>
            <a:r>
              <a:rPr lang="en-US" dirty="0" smtClean="0"/>
              <a:t>Eating </a:t>
            </a:r>
            <a:r>
              <a:rPr lang="en-US" dirty="0"/>
              <a:t>contaminated raw shellfish is sometimes responsible. Sporadic cases are also common, usually as a result of person-to-person contact</a:t>
            </a:r>
            <a:r>
              <a:rPr lang="en-US" dirty="0" smtClean="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Fecal shedding of the virus occurs before symptoms develop and usually ceases a few days after symptoms begin; thus, infectivity often has already ceased when hepatitis becomes clinically evident.</a:t>
            </a:r>
          </a:p>
          <a:p>
            <a:r>
              <a:rPr lang="en-US" dirty="0"/>
              <a:t>HAV has no known chronic carrier state and does not cause chronic hepatitis or cirrhosis.</a:t>
            </a:r>
          </a:p>
          <a:p>
            <a:r>
              <a:rPr lang="en-US" dirty="0" smtClean="0"/>
              <a:t>A case of hepatitis A should be reported to the local or state health department</a:t>
            </a:r>
            <a:endParaRPr lang="en-US" dirty="0"/>
          </a:p>
          <a:p>
            <a:endParaRPr lang="en-US" dirty="0"/>
          </a:p>
        </p:txBody>
      </p:sp>
    </p:spTree>
    <p:extLst>
      <p:ext uri="{BB962C8B-B14F-4D97-AF65-F5344CB8AC3E}">
        <p14:creationId xmlns:p14="http://schemas.microsoft.com/office/powerpoint/2010/main" val="30492323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RISK FACTORS</a:t>
            </a:r>
          </a:p>
          <a:p>
            <a:r>
              <a:rPr lang="en-US" dirty="0"/>
              <a:t>Personal contacts</a:t>
            </a:r>
          </a:p>
          <a:p>
            <a:r>
              <a:rPr lang="en-US" dirty="0"/>
              <a:t>Institutionalization</a:t>
            </a:r>
          </a:p>
          <a:p>
            <a:r>
              <a:rPr lang="en-US" dirty="0"/>
              <a:t>Occupation especially in daycare</a:t>
            </a:r>
          </a:p>
          <a:p>
            <a:r>
              <a:rPr lang="en-US" dirty="0"/>
              <a:t>Foreign travel</a:t>
            </a:r>
          </a:p>
          <a:p>
            <a:r>
              <a:rPr lang="en-US" dirty="0"/>
              <a:t>Male homosexuality</a:t>
            </a:r>
          </a:p>
          <a:p>
            <a:r>
              <a:rPr lang="en-US" dirty="0"/>
              <a:t>Illicit parenteral drug use </a:t>
            </a:r>
          </a:p>
          <a:p>
            <a:endParaRPr lang="en-US" dirty="0"/>
          </a:p>
        </p:txBody>
      </p:sp>
    </p:spTree>
    <p:extLst>
      <p:ext uri="{BB962C8B-B14F-4D97-AF65-F5344CB8AC3E}">
        <p14:creationId xmlns:p14="http://schemas.microsoft.com/office/powerpoint/2010/main" val="40349849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Initiate a search for exposure</a:t>
            </a:r>
          </a:p>
          <a:p>
            <a:r>
              <a:rPr lang="en-US" dirty="0" smtClean="0"/>
              <a:t>Incubation period 2-6 weeks</a:t>
            </a:r>
          </a:p>
          <a:p>
            <a:r>
              <a:rPr lang="en-US" dirty="0" smtClean="0"/>
              <a:t>Rule out other causes of infection</a:t>
            </a:r>
          </a:p>
          <a:p>
            <a:r>
              <a:rPr lang="en-US" b="1" dirty="0" err="1" smtClean="0"/>
              <a:t>Prodrome</a:t>
            </a:r>
            <a:endParaRPr lang="en-US" b="1" dirty="0" smtClean="0"/>
          </a:p>
          <a:p>
            <a:r>
              <a:rPr lang="en-US" dirty="0" smtClean="0"/>
              <a:t>Mild flu like symptoms-anorexia, nausea and vomiting, fatigue, malaise, low grade fever, myalgia, mild headache</a:t>
            </a:r>
          </a:p>
          <a:p>
            <a:r>
              <a:rPr lang="en-US" b="1" dirty="0" smtClean="0"/>
              <a:t>Icteric phase</a:t>
            </a:r>
          </a:p>
          <a:p>
            <a:r>
              <a:rPr lang="en-US" dirty="0" smtClean="0"/>
              <a:t>Dark urine (</a:t>
            </a:r>
            <a:r>
              <a:rPr lang="en-US" dirty="0" err="1" smtClean="0"/>
              <a:t>bilirubinuria</a:t>
            </a:r>
            <a:r>
              <a:rPr lang="en-US" dirty="0" smtClean="0"/>
              <a:t>)</a:t>
            </a:r>
          </a:p>
          <a:p>
            <a:r>
              <a:rPr lang="en-US" dirty="0" smtClean="0"/>
              <a:t>Pale stools</a:t>
            </a:r>
          </a:p>
          <a:p>
            <a:r>
              <a:rPr lang="en-US" dirty="0" smtClean="0"/>
              <a:t>jaundice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Abdominal pain</a:t>
            </a:r>
          </a:p>
          <a:p>
            <a:r>
              <a:rPr lang="en-US" dirty="0" smtClean="0"/>
              <a:t>Pruritus </a:t>
            </a:r>
          </a:p>
          <a:p>
            <a:r>
              <a:rPr lang="en-US" dirty="0" smtClean="0"/>
              <a:t>Arthralgia</a:t>
            </a:r>
          </a:p>
          <a:p>
            <a:r>
              <a:rPr lang="en-US" dirty="0" smtClean="0"/>
              <a:t>Skin rash</a:t>
            </a:r>
            <a:endParaRPr lang="en-US" dirty="0"/>
          </a:p>
        </p:txBody>
      </p:sp>
    </p:spTree>
    <p:extLst>
      <p:ext uri="{BB962C8B-B14F-4D97-AF65-F5344CB8AC3E}">
        <p14:creationId xmlns:p14="http://schemas.microsoft.com/office/powerpoint/2010/main" val="3844820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a:t>
            </a:r>
            <a:endParaRPr lang="en-US" dirty="0"/>
          </a:p>
        </p:txBody>
      </p:sp>
      <p:sp>
        <p:nvSpPr>
          <p:cNvPr id="3" name="Content Placeholder 2"/>
          <p:cNvSpPr>
            <a:spLocks noGrp="1"/>
          </p:cNvSpPr>
          <p:nvPr>
            <p:ph idx="1"/>
          </p:nvPr>
        </p:nvSpPr>
        <p:spPr/>
        <p:txBody>
          <a:bodyPr/>
          <a:lstStyle/>
          <a:p>
            <a:r>
              <a:rPr lang="en-US" dirty="0" smtClean="0"/>
              <a:t>Hepatomegaly</a:t>
            </a:r>
          </a:p>
          <a:p>
            <a:r>
              <a:rPr lang="en-US" dirty="0" smtClean="0"/>
              <a:t>Jaundice</a:t>
            </a:r>
          </a:p>
          <a:p>
            <a:r>
              <a:rPr lang="en-US" dirty="0" smtClean="0"/>
              <a:t>Fevers </a:t>
            </a:r>
          </a:p>
          <a:p>
            <a:r>
              <a:rPr lang="en-US" dirty="0" smtClean="0"/>
              <a:t>Assess feature of chronic lung disease</a:t>
            </a:r>
            <a:endParaRPr lang="en-US" dirty="0"/>
          </a:p>
        </p:txBody>
      </p:sp>
    </p:spTree>
    <p:extLst>
      <p:ext uri="{BB962C8B-B14F-4D97-AF65-F5344CB8AC3E}">
        <p14:creationId xmlns:p14="http://schemas.microsoft.com/office/powerpoint/2010/main" val="35105327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US" dirty="0"/>
          </a:p>
        </p:txBody>
      </p:sp>
      <p:sp>
        <p:nvSpPr>
          <p:cNvPr id="3" name="Content Placeholder 2"/>
          <p:cNvSpPr>
            <a:spLocks noGrp="1"/>
          </p:cNvSpPr>
          <p:nvPr>
            <p:ph idx="1"/>
          </p:nvPr>
        </p:nvSpPr>
        <p:spPr/>
        <p:txBody>
          <a:bodyPr>
            <a:normAutofit lnSpcReduction="10000"/>
          </a:bodyPr>
          <a:lstStyle/>
          <a:p>
            <a:r>
              <a:rPr lang="en-US" dirty="0" smtClean="0"/>
              <a:t>Nucleic acid testing (NAT)</a:t>
            </a:r>
          </a:p>
          <a:p>
            <a:r>
              <a:rPr lang="en-US" dirty="0" smtClean="0"/>
              <a:t>Serologic testing- anti- HAV IgM detected in acute infection may persist up to 1 year. </a:t>
            </a:r>
            <a:endParaRPr lang="en-US" dirty="0" smtClean="0"/>
          </a:p>
          <a:p>
            <a:r>
              <a:rPr lang="en-US" dirty="0" smtClean="0"/>
              <a:t>Anti </a:t>
            </a:r>
            <a:r>
              <a:rPr lang="en-US" dirty="0" smtClean="0"/>
              <a:t>–HAV IgG appears soon after IgM and persists for many </a:t>
            </a:r>
            <a:r>
              <a:rPr lang="en-US" dirty="0" smtClean="0"/>
              <a:t>years which shows history of previous infection or acquired immunity</a:t>
            </a:r>
          </a:p>
          <a:p>
            <a:r>
              <a:rPr lang="en-US" dirty="0" smtClean="0"/>
              <a:t>LFTs- </a:t>
            </a:r>
            <a:r>
              <a:rPr lang="en-US" dirty="0" smtClean="0"/>
              <a:t>AST, ALT increase are sensitive for hepatitis. Alkaline phosphatase increase in acute disease</a:t>
            </a:r>
          </a:p>
          <a:p>
            <a:r>
              <a:rPr lang="en-US" dirty="0" smtClean="0"/>
              <a:t>Increased bilirubin levels</a:t>
            </a:r>
          </a:p>
          <a:p>
            <a:r>
              <a:rPr lang="en-US" dirty="0" smtClean="0"/>
              <a:t>CBC</a:t>
            </a:r>
          </a:p>
          <a:p>
            <a:r>
              <a:rPr lang="en-US" dirty="0" smtClean="0"/>
              <a:t>Coagulation profile</a:t>
            </a:r>
            <a:endParaRPr lang="en-US" dirty="0"/>
          </a:p>
        </p:txBody>
      </p:sp>
    </p:spTree>
    <p:extLst>
      <p:ext uri="{BB962C8B-B14F-4D97-AF65-F5344CB8AC3E}">
        <p14:creationId xmlns:p14="http://schemas.microsoft.com/office/powerpoint/2010/main" val="22967224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Ultrasonography</a:t>
            </a:r>
          </a:p>
          <a:p>
            <a:r>
              <a:rPr lang="en-US" dirty="0" smtClean="0"/>
              <a:t>Liver biopsy</a:t>
            </a:r>
            <a:endParaRPr lang="en-US" dirty="0"/>
          </a:p>
        </p:txBody>
      </p:sp>
    </p:spTree>
    <p:extLst>
      <p:ext uri="{BB962C8B-B14F-4D97-AF65-F5344CB8AC3E}">
        <p14:creationId xmlns:p14="http://schemas.microsoft.com/office/powerpoint/2010/main" val="1799740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Severe physiologic stress e.g.</a:t>
            </a:r>
          </a:p>
          <a:p>
            <a:r>
              <a:rPr lang="en-US" dirty="0"/>
              <a:t>Burns,</a:t>
            </a:r>
          </a:p>
          <a:p>
            <a:r>
              <a:rPr lang="en-US" dirty="0"/>
              <a:t>CNS trauma ,</a:t>
            </a:r>
          </a:p>
          <a:p>
            <a:r>
              <a:rPr lang="en-US" dirty="0"/>
              <a:t>Surgery,</a:t>
            </a:r>
          </a:p>
          <a:p>
            <a:r>
              <a:rPr lang="en-US" dirty="0"/>
              <a:t>Severe medical illness</a:t>
            </a:r>
          </a:p>
          <a:p>
            <a:r>
              <a:rPr lang="en-US" b="1" dirty="0"/>
              <a:t>Other risk factors:</a:t>
            </a:r>
          </a:p>
          <a:p>
            <a:r>
              <a:rPr lang="en-US" dirty="0" smtClean="0"/>
              <a:t>Smoking</a:t>
            </a:r>
            <a:endParaRPr lang="en-US" dirty="0"/>
          </a:p>
          <a:p>
            <a:r>
              <a:rPr lang="en-US" dirty="0" smtClean="0"/>
              <a:t>Familial </a:t>
            </a:r>
            <a:r>
              <a:rPr lang="en-US" dirty="0"/>
              <a:t>pattern</a:t>
            </a:r>
          </a:p>
          <a:p>
            <a:r>
              <a:rPr lang="en-US" dirty="0" smtClean="0"/>
              <a:t>Alcohol</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r>
              <a:rPr lang="en-US" dirty="0" smtClean="0"/>
              <a:t>Supportive care</a:t>
            </a:r>
          </a:p>
          <a:p>
            <a:r>
              <a:rPr lang="en-US" dirty="0" smtClean="0"/>
              <a:t>Bed rest</a:t>
            </a:r>
          </a:p>
          <a:p>
            <a:r>
              <a:rPr lang="en-US" dirty="0" smtClean="0"/>
              <a:t>IVFs </a:t>
            </a:r>
            <a:endParaRPr lang="en-US" dirty="0" smtClean="0"/>
          </a:p>
          <a:p>
            <a:r>
              <a:rPr lang="en-US" dirty="0" smtClean="0"/>
              <a:t>Cholestyramine 8g OD or BD for cholestatic hepatitis</a:t>
            </a:r>
            <a:endParaRPr lang="en-US" dirty="0" smtClean="0"/>
          </a:p>
          <a:p>
            <a:r>
              <a:rPr lang="en-US" dirty="0" smtClean="0"/>
              <a:t>Post exposure prophylaxis with Gammagard</a:t>
            </a:r>
          </a:p>
          <a:p>
            <a:r>
              <a:rPr lang="en-US" dirty="0" smtClean="0"/>
              <a:t>Immunization</a:t>
            </a:r>
          </a:p>
          <a:p>
            <a:r>
              <a:rPr lang="en-US" dirty="0" smtClean="0"/>
              <a:t>Avoid alcohol</a:t>
            </a:r>
          </a:p>
          <a:p>
            <a:r>
              <a:rPr lang="en-US" dirty="0" smtClean="0"/>
              <a:t>Liver transplantation in fulminant hepatic failure</a:t>
            </a:r>
          </a:p>
          <a:p>
            <a:endParaRPr lang="en-US" dirty="0"/>
          </a:p>
        </p:txBody>
      </p:sp>
    </p:spTree>
    <p:extLst>
      <p:ext uri="{BB962C8B-B14F-4D97-AF65-F5344CB8AC3E}">
        <p14:creationId xmlns:p14="http://schemas.microsoft.com/office/powerpoint/2010/main" val="135277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smtClean="0"/>
              <a:t>Prolonged cholestasis- jaundice &gt;3 months,</a:t>
            </a:r>
          </a:p>
          <a:p>
            <a:r>
              <a:rPr lang="en-US" dirty="0" smtClean="0"/>
              <a:t>Pruritus, fever, diarrhea, weight loss-from the cholestasis</a:t>
            </a:r>
          </a:p>
          <a:p>
            <a:r>
              <a:rPr lang="en-US" dirty="0" smtClean="0"/>
              <a:t>Acute renal failure</a:t>
            </a:r>
          </a:p>
          <a:p>
            <a:r>
              <a:rPr lang="en-US" dirty="0" smtClean="0"/>
              <a:t>Interstitial nephritis</a:t>
            </a:r>
          </a:p>
          <a:p>
            <a:r>
              <a:rPr lang="en-US" dirty="0" smtClean="0"/>
              <a:t>Pancreatitis</a:t>
            </a:r>
          </a:p>
          <a:p>
            <a:r>
              <a:rPr lang="en-US" dirty="0" smtClean="0"/>
              <a:t>Red blood cells aplasia</a:t>
            </a:r>
          </a:p>
          <a:p>
            <a:r>
              <a:rPr lang="en-US" dirty="0" smtClean="0"/>
              <a:t>GBS</a:t>
            </a:r>
          </a:p>
          <a:p>
            <a:r>
              <a:rPr lang="en-US" dirty="0" smtClean="0"/>
              <a:t>Acute </a:t>
            </a:r>
            <a:r>
              <a:rPr lang="en-US" dirty="0" smtClean="0"/>
              <a:t>arthritis</a:t>
            </a:r>
            <a:endParaRPr lang="en-US"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Travelers educated about good hygiene </a:t>
            </a:r>
          </a:p>
          <a:p>
            <a:r>
              <a:rPr lang="en-US" dirty="0" smtClean="0"/>
              <a:t>Clean, safe water supplies</a:t>
            </a:r>
          </a:p>
          <a:p>
            <a:r>
              <a:rPr lang="en-US" dirty="0" smtClean="0"/>
              <a:t>Immunization</a:t>
            </a:r>
          </a:p>
          <a:p>
            <a:r>
              <a:rPr lang="en-US" dirty="0" smtClean="0"/>
              <a:t>Avoid uncooked foods</a:t>
            </a:r>
          </a:p>
          <a:p>
            <a:r>
              <a:rPr lang="en-US" dirty="0" smtClean="0"/>
              <a:t>Treatment of contacts</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 B</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Hepatitis B is a hepadnavirus</a:t>
            </a:r>
          </a:p>
          <a:p>
            <a:r>
              <a:rPr lang="en-US" dirty="0" smtClean="0"/>
              <a:t>DNA </a:t>
            </a:r>
            <a:r>
              <a:rPr lang="en-US" dirty="0" smtClean="0"/>
              <a:t>virus</a:t>
            </a:r>
          </a:p>
          <a:p>
            <a:r>
              <a:rPr lang="en-US" dirty="0" smtClean="0"/>
              <a:t>It’s the second most common cause of viral hepatitis after Hepatitis A</a:t>
            </a:r>
            <a:endParaRPr lang="en-US" dirty="0" smtClean="0"/>
          </a:p>
          <a:p>
            <a:r>
              <a:rPr lang="en-US" dirty="0" smtClean="0"/>
              <a:t>The virus</a:t>
            </a:r>
            <a:r>
              <a:rPr lang="en-US" dirty="0"/>
              <a:t>, also called a Dane particle, and an excess of its </a:t>
            </a:r>
            <a:r>
              <a:rPr lang="en-US" dirty="0" smtClean="0"/>
              <a:t>surface protein </a:t>
            </a:r>
            <a:r>
              <a:rPr lang="en-US" dirty="0"/>
              <a:t>(known as hepatitis B surface antigen, </a:t>
            </a:r>
            <a:r>
              <a:rPr lang="en-US" dirty="0" err="1"/>
              <a:t>HBsAg</a:t>
            </a:r>
            <a:r>
              <a:rPr lang="en-US" dirty="0"/>
              <a:t>) </a:t>
            </a:r>
            <a:r>
              <a:rPr lang="en-US" dirty="0" smtClean="0"/>
              <a:t>circulate in </a:t>
            </a:r>
            <a:r>
              <a:rPr lang="en-US" dirty="0"/>
              <a:t>the blood. </a:t>
            </a:r>
            <a:endParaRPr lang="en-US" dirty="0" smtClean="0"/>
          </a:p>
          <a:p>
            <a:r>
              <a:rPr lang="en-US" dirty="0" smtClean="0"/>
              <a:t>Humans </a:t>
            </a:r>
            <a:r>
              <a:rPr lang="en-US" dirty="0"/>
              <a:t>are the only source of </a:t>
            </a:r>
            <a:r>
              <a:rPr lang="en-US" dirty="0" smtClean="0"/>
              <a:t>infection</a:t>
            </a:r>
          </a:p>
          <a:p>
            <a:r>
              <a:rPr lang="en-US" dirty="0"/>
              <a:t>Hepatitis B may cause an acute viral hepatitis; however, </a:t>
            </a:r>
            <a:r>
              <a:rPr lang="en-US" dirty="0" smtClean="0"/>
              <a:t>acute infection </a:t>
            </a:r>
            <a:r>
              <a:rPr lang="en-US" dirty="0"/>
              <a:t>is often asymptomatic, particularly when acquired at birth.</a:t>
            </a:r>
          </a:p>
          <a:p>
            <a:r>
              <a:rPr lang="en-US" dirty="0"/>
              <a:t>Many individuals with chronic hepatitis B are also asymptomatic.</a:t>
            </a:r>
          </a:p>
          <a:p>
            <a:r>
              <a:rPr lang="en-US" dirty="0"/>
              <a:t>The risk of progression to chronic liver disease </a:t>
            </a:r>
            <a:r>
              <a:rPr lang="en-US" dirty="0" smtClean="0"/>
              <a:t>depends on </a:t>
            </a:r>
            <a:r>
              <a:rPr lang="en-US" dirty="0"/>
              <a:t>the source and timing of infection</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transmission</a:t>
            </a:r>
            <a:endParaRPr lang="en-US" dirty="0"/>
          </a:p>
        </p:txBody>
      </p:sp>
      <p:sp>
        <p:nvSpPr>
          <p:cNvPr id="3" name="Content Placeholder 2"/>
          <p:cNvSpPr>
            <a:spLocks noGrp="1"/>
          </p:cNvSpPr>
          <p:nvPr>
            <p:ph idx="1"/>
          </p:nvPr>
        </p:nvSpPr>
        <p:spPr/>
        <p:txBody>
          <a:bodyPr/>
          <a:lstStyle/>
          <a:p>
            <a:r>
              <a:rPr lang="en-US" dirty="0" smtClean="0"/>
              <a:t>Vertical transmission </a:t>
            </a:r>
            <a:r>
              <a:rPr lang="en-US" dirty="0"/>
              <a:t>from mother to child in the perinatal period </a:t>
            </a:r>
            <a:r>
              <a:rPr lang="en-US" dirty="0" smtClean="0"/>
              <a:t>is the </a:t>
            </a:r>
            <a:r>
              <a:rPr lang="en-US" dirty="0"/>
              <a:t>most common cause of infection worldwide and </a:t>
            </a:r>
            <a:r>
              <a:rPr lang="en-US" dirty="0" smtClean="0"/>
              <a:t>carries the </a:t>
            </a:r>
            <a:r>
              <a:rPr lang="en-US" dirty="0"/>
              <a:t>highest risk of ongoing chronic infection. </a:t>
            </a:r>
            <a:endParaRPr lang="en-US" dirty="0" smtClean="0"/>
          </a:p>
          <a:p>
            <a:r>
              <a:rPr lang="en-US" dirty="0" smtClean="0"/>
              <a:t>Sexual intercourse with an infected person</a:t>
            </a:r>
          </a:p>
          <a:p>
            <a:r>
              <a:rPr lang="en-US" dirty="0" smtClean="0"/>
              <a:t>Accidental needle pricks especially in health care workers</a:t>
            </a:r>
          </a:p>
          <a:p>
            <a:r>
              <a:rPr lang="en-US" dirty="0" smtClean="0"/>
              <a:t>Sharing of needles in intravenous drug users</a:t>
            </a:r>
          </a:p>
          <a:p>
            <a:r>
              <a:rPr lang="en-US" dirty="0" smtClean="0"/>
              <a:t>Blood transfusion</a:t>
            </a:r>
          </a:p>
          <a:p>
            <a:r>
              <a:rPr lang="en-US" dirty="0" smtClean="0"/>
              <a:t>Organ transplantation</a:t>
            </a:r>
          </a:p>
          <a:p>
            <a:endParaRPr lang="en-US" dirty="0"/>
          </a:p>
        </p:txBody>
      </p:sp>
    </p:spTree>
    <p:extLst>
      <p:ext uri="{BB962C8B-B14F-4D97-AF65-F5344CB8AC3E}">
        <p14:creationId xmlns:p14="http://schemas.microsoft.com/office/powerpoint/2010/main" val="15570820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a:t>
            </a:r>
            <a:endParaRPr lang="en-US" dirty="0"/>
          </a:p>
        </p:txBody>
      </p:sp>
      <p:sp>
        <p:nvSpPr>
          <p:cNvPr id="3" name="Content Placeholder 2"/>
          <p:cNvSpPr>
            <a:spLocks noGrp="1"/>
          </p:cNvSpPr>
          <p:nvPr>
            <p:ph idx="1"/>
          </p:nvPr>
        </p:nvSpPr>
        <p:spPr/>
        <p:txBody>
          <a:bodyPr/>
          <a:lstStyle/>
          <a:p>
            <a:r>
              <a:rPr lang="en-US" dirty="0" smtClean="0"/>
              <a:t>Interaction of the virus and the host immune system</a:t>
            </a:r>
          </a:p>
          <a:p>
            <a:r>
              <a:rPr lang="en-US" dirty="0" smtClean="0"/>
              <a:t>Immune system attacks the virus and causes liver injury</a:t>
            </a:r>
          </a:p>
          <a:p>
            <a:r>
              <a:rPr lang="en-US" dirty="0" smtClean="0"/>
              <a:t>When activated CD4+ and CD8+ lymphocytes recognize various HBV  derived peptides on the surface of the hepatocytes</a:t>
            </a:r>
          </a:p>
          <a:p>
            <a:r>
              <a:rPr lang="en-US" dirty="0" smtClean="0"/>
              <a:t>Chronicity occurs when immune response is delayed or is relatively tolerant</a:t>
            </a:r>
          </a:p>
          <a:p>
            <a:r>
              <a:rPr lang="en-US" dirty="0" smtClean="0"/>
              <a:t>Final state of HBV is cirrhosis with or without hepatocellular carcinoma</a:t>
            </a:r>
            <a:endParaRPr lang="en-US" dirty="0"/>
          </a:p>
        </p:txBody>
      </p:sp>
    </p:spTree>
    <p:extLst>
      <p:ext uri="{BB962C8B-B14F-4D97-AF65-F5344CB8AC3E}">
        <p14:creationId xmlns:p14="http://schemas.microsoft.com/office/powerpoint/2010/main" val="32193916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lstStyle/>
          <a:p>
            <a:r>
              <a:rPr lang="en-US" dirty="0" smtClean="0"/>
              <a:t>Prodromal period with:</a:t>
            </a:r>
          </a:p>
          <a:p>
            <a:r>
              <a:rPr lang="en-US" dirty="0" smtClean="0"/>
              <a:t>Incubation is 1-6 months</a:t>
            </a:r>
          </a:p>
          <a:p>
            <a:r>
              <a:rPr lang="en-US" dirty="0" smtClean="0"/>
              <a:t>Anorexia</a:t>
            </a:r>
          </a:p>
          <a:p>
            <a:r>
              <a:rPr lang="en-US" dirty="0" smtClean="0"/>
              <a:t>Nausea and vomiting</a:t>
            </a:r>
          </a:p>
          <a:p>
            <a:r>
              <a:rPr lang="en-US" dirty="0" smtClean="0"/>
              <a:t>Low grade fever</a:t>
            </a:r>
          </a:p>
          <a:p>
            <a:r>
              <a:rPr lang="en-US" dirty="0" smtClean="0"/>
              <a:t>Myalgia and fatigability</a:t>
            </a:r>
          </a:p>
          <a:p>
            <a:r>
              <a:rPr lang="en-US" dirty="0" smtClean="0"/>
              <a:t>Right upper quadrant pain and epigastric pain</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Fulminant hepatitis sub fulminant hepatitis:</a:t>
            </a:r>
          </a:p>
          <a:p>
            <a:r>
              <a:rPr lang="en-US" dirty="0" smtClean="0"/>
              <a:t>Hepatic encephalopathy</a:t>
            </a:r>
          </a:p>
          <a:p>
            <a:r>
              <a:rPr lang="en-US" dirty="0" smtClean="0"/>
              <a:t>Somnolence</a:t>
            </a:r>
          </a:p>
          <a:p>
            <a:r>
              <a:rPr lang="en-US" dirty="0" smtClean="0"/>
              <a:t>Disturbance in sleep pattern</a:t>
            </a:r>
          </a:p>
          <a:p>
            <a:r>
              <a:rPr lang="en-US" dirty="0" smtClean="0"/>
              <a:t>Confusion</a:t>
            </a:r>
          </a:p>
          <a:p>
            <a:r>
              <a:rPr lang="en-US" dirty="0" smtClean="0"/>
              <a:t>Ascites</a:t>
            </a:r>
          </a:p>
          <a:p>
            <a:r>
              <a:rPr lang="en-US" dirty="0" smtClean="0"/>
              <a:t>Gastrointestinal bleeding</a:t>
            </a:r>
          </a:p>
          <a:p>
            <a:r>
              <a:rPr lang="en-US" dirty="0" smtClean="0"/>
              <a:t>coagulopathy</a:t>
            </a:r>
            <a:endParaRPr lang="en-US" dirty="0"/>
          </a:p>
        </p:txBody>
      </p:sp>
    </p:spTree>
    <p:extLst>
      <p:ext uri="{BB962C8B-B14F-4D97-AF65-F5344CB8AC3E}">
        <p14:creationId xmlns:p14="http://schemas.microsoft.com/office/powerpoint/2010/main" val="37064715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Chronic phase:</a:t>
            </a:r>
          </a:p>
          <a:p>
            <a:r>
              <a:rPr lang="en-US" dirty="0" smtClean="0"/>
              <a:t>Maybe asymptomatic or have acute flares</a:t>
            </a:r>
          </a:p>
          <a:p>
            <a:r>
              <a:rPr lang="en-US" b="1" u="sng" dirty="0" smtClean="0"/>
              <a:t>Physical exam</a:t>
            </a:r>
          </a:p>
          <a:p>
            <a:r>
              <a:rPr lang="en-US" dirty="0" smtClean="0"/>
              <a:t>Low grade fever</a:t>
            </a:r>
          </a:p>
          <a:p>
            <a:r>
              <a:rPr lang="en-US" dirty="0" smtClean="0"/>
              <a:t>Jaundice</a:t>
            </a:r>
          </a:p>
          <a:p>
            <a:r>
              <a:rPr lang="en-US" dirty="0" smtClean="0"/>
              <a:t>Hepatomegaly</a:t>
            </a:r>
          </a:p>
          <a:p>
            <a:r>
              <a:rPr lang="en-US" dirty="0" smtClean="0"/>
              <a:t>Splenomegaly</a:t>
            </a:r>
          </a:p>
          <a:p>
            <a:r>
              <a:rPr lang="en-US" dirty="0" smtClean="0"/>
              <a:t>Palmar erythema, spider </a:t>
            </a:r>
            <a:r>
              <a:rPr lang="en-US" dirty="0" err="1" smtClean="0"/>
              <a:t>angioma</a:t>
            </a:r>
            <a:r>
              <a:rPr lang="en-US" dirty="0" smtClean="0"/>
              <a:t>, vasculitis( stigmata of chronic liver disease)</a:t>
            </a:r>
          </a:p>
          <a:p>
            <a:endParaRPr lang="en-US" dirty="0"/>
          </a:p>
        </p:txBody>
      </p:sp>
    </p:spTree>
    <p:extLst>
      <p:ext uri="{BB962C8B-B14F-4D97-AF65-F5344CB8AC3E}">
        <p14:creationId xmlns:p14="http://schemas.microsoft.com/office/powerpoint/2010/main" val="12313936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Patients with cirrhosis:</a:t>
            </a:r>
          </a:p>
          <a:p>
            <a:r>
              <a:rPr lang="en-US" dirty="0" smtClean="0"/>
              <a:t>Ascites</a:t>
            </a:r>
          </a:p>
          <a:p>
            <a:r>
              <a:rPr lang="en-US" dirty="0" smtClean="0"/>
              <a:t>Jaundice</a:t>
            </a:r>
          </a:p>
          <a:p>
            <a:r>
              <a:rPr lang="en-US" dirty="0" smtClean="0"/>
              <a:t>Variceal bleeding</a:t>
            </a:r>
          </a:p>
          <a:p>
            <a:r>
              <a:rPr lang="en-US" dirty="0" smtClean="0"/>
              <a:t>Edema</a:t>
            </a:r>
          </a:p>
          <a:p>
            <a:r>
              <a:rPr lang="en-US" dirty="0" smtClean="0"/>
              <a:t>Gynecomastia</a:t>
            </a:r>
          </a:p>
          <a:p>
            <a:r>
              <a:rPr lang="en-US" dirty="0" smtClean="0"/>
              <a:t>Testicular atrophy</a:t>
            </a:r>
          </a:p>
          <a:p>
            <a:r>
              <a:rPr lang="en-US" dirty="0" smtClean="0"/>
              <a:t>Caput medusa</a:t>
            </a:r>
            <a:endParaRPr lang="en-US" dirty="0"/>
          </a:p>
        </p:txBody>
      </p:sp>
    </p:spTree>
    <p:extLst>
      <p:ext uri="{BB962C8B-B14F-4D97-AF65-F5344CB8AC3E}">
        <p14:creationId xmlns:p14="http://schemas.microsoft.com/office/powerpoint/2010/main" val="3238562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pathophysiology</a:t>
            </a:r>
          </a:p>
        </p:txBody>
      </p:sp>
      <p:sp>
        <p:nvSpPr>
          <p:cNvPr id="3" name="Content Placeholder 2"/>
          <p:cNvSpPr>
            <a:spLocks noGrp="1"/>
          </p:cNvSpPr>
          <p:nvPr>
            <p:ph idx="1"/>
          </p:nvPr>
        </p:nvSpPr>
        <p:spPr/>
        <p:txBody>
          <a:bodyPr>
            <a:normAutofit fontScale="87500" lnSpcReduction="10000"/>
          </a:bodyPr>
          <a:lstStyle/>
          <a:p>
            <a:r>
              <a:rPr lang="en-US"/>
              <a:t>H. pylori is Gram-negative and spiral, and has multiple flagella at one end, which make it motile, allowing it to burrow and live beneath the mucus layer adherent to the epithelial surface.</a:t>
            </a:r>
          </a:p>
          <a:p>
            <a:r>
              <a:rPr lang="en-US"/>
              <a:t>It uses an adhesin molecule (BabA) to bind to the Lewis b antigen on epithelial cells. Here the surface pH is close to neutral and any acidity is buffered by the organism’s production of the enzyme urease.</a:t>
            </a:r>
          </a:p>
          <a:p>
            <a:r>
              <a:rPr lang="en-US"/>
              <a:t> This produces ammonia from urea and raises the pH around the bacterium and between its two cell membrane layers. </a:t>
            </a:r>
          </a:p>
          <a:p>
            <a:r>
              <a:rPr lang="en-US"/>
              <a:t>H. pylori exclusively colonises gastric-type epithelium and is found in the duodenum only in association with patches of gastric metaplasia. It causes chronic gastritis by provoking a local inflammatory response in the underlying epithelium</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US" dirty="0"/>
          </a:p>
        </p:txBody>
      </p:sp>
      <p:sp>
        <p:nvSpPr>
          <p:cNvPr id="3" name="Content Placeholder 2"/>
          <p:cNvSpPr>
            <a:spLocks noGrp="1"/>
          </p:cNvSpPr>
          <p:nvPr>
            <p:ph idx="1"/>
          </p:nvPr>
        </p:nvSpPr>
        <p:spPr/>
        <p:txBody>
          <a:bodyPr>
            <a:normAutofit/>
          </a:bodyPr>
          <a:lstStyle/>
          <a:p>
            <a:r>
              <a:rPr lang="en-US" dirty="0" smtClean="0"/>
              <a:t>CBC</a:t>
            </a:r>
          </a:p>
          <a:p>
            <a:r>
              <a:rPr lang="en-US" dirty="0" smtClean="0"/>
              <a:t>Coagulation studies</a:t>
            </a:r>
          </a:p>
          <a:p>
            <a:r>
              <a:rPr lang="en-US" dirty="0" smtClean="0"/>
              <a:t>LFTs</a:t>
            </a:r>
          </a:p>
          <a:p>
            <a:r>
              <a:rPr lang="en-US" dirty="0" smtClean="0"/>
              <a:t>Albumin levels</a:t>
            </a:r>
          </a:p>
          <a:p>
            <a:r>
              <a:rPr lang="en-US" dirty="0" smtClean="0"/>
              <a:t>Serological tests- </a:t>
            </a:r>
            <a:endParaRPr lang="en-US" dirty="0" smtClean="0"/>
          </a:p>
          <a:p>
            <a:r>
              <a:rPr lang="en-US" dirty="0" smtClean="0"/>
              <a:t>hepatitis </a:t>
            </a:r>
            <a:r>
              <a:rPr lang="en-US" dirty="0" smtClean="0"/>
              <a:t>B surface antigen (</a:t>
            </a:r>
            <a:r>
              <a:rPr lang="en-US" dirty="0" err="1" smtClean="0"/>
              <a:t>HBSag</a:t>
            </a:r>
            <a:r>
              <a:rPr lang="en-US" dirty="0" smtClean="0"/>
              <a:t>), </a:t>
            </a:r>
            <a:r>
              <a:rPr lang="en-US" dirty="0" smtClean="0"/>
              <a:t>- appears during incubation period and signifies blood infectivity</a:t>
            </a:r>
          </a:p>
        </p:txBody>
      </p:sp>
    </p:spTree>
    <p:extLst>
      <p:ext uri="{BB962C8B-B14F-4D97-AF65-F5344CB8AC3E}">
        <p14:creationId xmlns:p14="http://schemas.microsoft.com/office/powerpoint/2010/main" val="19363628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Hepatitis B core antibody( </a:t>
            </a:r>
            <a:r>
              <a:rPr lang="en-US" dirty="0" err="1"/>
              <a:t>HepBcAb</a:t>
            </a:r>
            <a:r>
              <a:rPr lang="en-US" dirty="0"/>
              <a:t>)</a:t>
            </a:r>
          </a:p>
          <a:p>
            <a:r>
              <a:rPr lang="en-US" dirty="0"/>
              <a:t>hepatitis B e antigen( presence suggests viral replication and higher infectivity), antibody to Hepatitis B e antigen (</a:t>
            </a:r>
            <a:r>
              <a:rPr lang="en-US" dirty="0" err="1"/>
              <a:t>antiHBe</a:t>
            </a:r>
            <a:r>
              <a:rPr lang="en-US" dirty="0"/>
              <a:t>)- Helps determine prognosis and guide anti viral therapy </a:t>
            </a:r>
            <a:endParaRPr lang="en-US" dirty="0" smtClean="0"/>
          </a:p>
          <a:p>
            <a:r>
              <a:rPr lang="en-US" dirty="0" smtClean="0"/>
              <a:t>Hepatitis B DNA- positive in active hepatitis B infection</a:t>
            </a:r>
          </a:p>
          <a:p>
            <a:r>
              <a:rPr lang="en-US" dirty="0" smtClean="0"/>
              <a:t>Ultrasonography</a:t>
            </a:r>
            <a:endParaRPr lang="en-US" dirty="0"/>
          </a:p>
          <a:p>
            <a:r>
              <a:rPr lang="en-US" dirty="0"/>
              <a:t>Screening for hepatitis B coinfection with HCV and HDV</a:t>
            </a:r>
          </a:p>
          <a:p>
            <a:endParaRPr lang="en-US" dirty="0"/>
          </a:p>
        </p:txBody>
      </p:sp>
    </p:spTree>
    <p:extLst>
      <p:ext uri="{BB962C8B-B14F-4D97-AF65-F5344CB8AC3E}">
        <p14:creationId xmlns:p14="http://schemas.microsoft.com/office/powerpoint/2010/main" val="26136349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Supportive treatment</a:t>
            </a:r>
          </a:p>
          <a:p>
            <a:r>
              <a:rPr lang="en-US" dirty="0" smtClean="0"/>
              <a:t>Treatment of complications</a:t>
            </a:r>
          </a:p>
          <a:p>
            <a:r>
              <a:rPr lang="en-US" dirty="0" smtClean="0"/>
              <a:t>Antiretroviral therapy TDF +3TC for 6 months for chronic hepatitis</a:t>
            </a:r>
          </a:p>
          <a:p>
            <a:r>
              <a:rPr lang="en-US" dirty="0" smtClean="0"/>
              <a:t>Liver transplantation </a:t>
            </a:r>
          </a:p>
          <a:p>
            <a:endParaRPr lang="en-US" dirty="0"/>
          </a:p>
        </p:txBody>
      </p:sp>
    </p:spTree>
    <p:extLst>
      <p:ext uri="{BB962C8B-B14F-4D97-AF65-F5344CB8AC3E}">
        <p14:creationId xmlns:p14="http://schemas.microsoft.com/office/powerpoint/2010/main" val="33436248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smtClean="0"/>
              <a:t>Acute fulminant hepatitis with coagulopathy, encephalopathy, risk increased in coinfection</a:t>
            </a:r>
          </a:p>
          <a:p>
            <a:r>
              <a:rPr lang="en-US" dirty="0" smtClean="0"/>
              <a:t>Chronic HB infection</a:t>
            </a:r>
          </a:p>
          <a:p>
            <a:r>
              <a:rPr lang="en-US" dirty="0" smtClean="0"/>
              <a:t>Liver cirrhosis</a:t>
            </a:r>
          </a:p>
          <a:p>
            <a:r>
              <a:rPr lang="en-US" dirty="0" smtClean="0"/>
              <a:t>Hepatocellular carcinoma</a:t>
            </a:r>
          </a:p>
          <a:p>
            <a:r>
              <a:rPr lang="en-US" dirty="0" smtClean="0"/>
              <a:t>Glomerulonephritis</a:t>
            </a:r>
          </a:p>
          <a:p>
            <a:r>
              <a:rPr lang="en-US" dirty="0" smtClean="0"/>
              <a:t>Liver failure</a:t>
            </a:r>
          </a:p>
          <a:p>
            <a:r>
              <a:rPr lang="en-US" dirty="0" smtClean="0"/>
              <a:t>Polyarteritis </a:t>
            </a:r>
            <a:r>
              <a:rPr lang="en-US" dirty="0" err="1" smtClean="0"/>
              <a:t>nodosa</a:t>
            </a:r>
            <a:endParaRPr lang="en-US" dirty="0" smtClean="0"/>
          </a:p>
          <a:p>
            <a:endParaRPr lang="en-US" dirty="0"/>
          </a:p>
        </p:txBody>
      </p:sp>
    </p:spTree>
    <p:extLst>
      <p:ext uri="{BB962C8B-B14F-4D97-AF65-F5344CB8AC3E}">
        <p14:creationId xmlns:p14="http://schemas.microsoft.com/office/powerpoint/2010/main" val="5699284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 C</a:t>
            </a:r>
            <a:endParaRPr lang="en-US" dirty="0"/>
          </a:p>
        </p:txBody>
      </p:sp>
      <p:sp>
        <p:nvSpPr>
          <p:cNvPr id="3" name="Content Placeholder 2"/>
          <p:cNvSpPr>
            <a:spLocks noGrp="1"/>
          </p:cNvSpPr>
          <p:nvPr>
            <p:ph idx="1"/>
          </p:nvPr>
        </p:nvSpPr>
        <p:spPr/>
        <p:txBody>
          <a:bodyPr/>
          <a:lstStyle/>
          <a:p>
            <a:r>
              <a:rPr lang="en-US" dirty="0"/>
              <a:t>Hepatitis C is a heterogeneous single-stranded </a:t>
            </a:r>
            <a:r>
              <a:rPr lang="en-US" dirty="0" smtClean="0"/>
              <a:t>RNA virus from the </a:t>
            </a:r>
            <a:r>
              <a:rPr lang="en-US" dirty="0" err="1" smtClean="0"/>
              <a:t>flavivirus</a:t>
            </a:r>
            <a:r>
              <a:rPr lang="en-US" dirty="0" smtClean="0"/>
              <a:t> family</a:t>
            </a:r>
            <a:endParaRPr lang="en-US" dirty="0"/>
          </a:p>
          <a:p>
            <a:r>
              <a:rPr lang="en-US" dirty="0"/>
              <a:t>The natural history of HCV infection is in </a:t>
            </a:r>
            <a:r>
              <a:rPr lang="en-US" dirty="0" smtClean="0"/>
              <a:t>dispute. </a:t>
            </a:r>
          </a:p>
          <a:p>
            <a:r>
              <a:rPr lang="en-US" dirty="0" smtClean="0"/>
              <a:t>Some </a:t>
            </a:r>
            <a:r>
              <a:rPr lang="en-US" dirty="0"/>
              <a:t>patients will have stable, mild disease, whereas </a:t>
            </a:r>
            <a:r>
              <a:rPr lang="en-US" dirty="0" smtClean="0"/>
              <a:t>others will </a:t>
            </a:r>
            <a:r>
              <a:rPr lang="en-US" dirty="0"/>
              <a:t>have disease progression over decades and </a:t>
            </a:r>
            <a:r>
              <a:rPr lang="en-US" dirty="0" smtClean="0"/>
              <a:t>develop cirrhosis.</a:t>
            </a:r>
          </a:p>
          <a:p>
            <a:r>
              <a:rPr lang="en-US" dirty="0" smtClean="0"/>
              <a:t> </a:t>
            </a:r>
            <a:r>
              <a:rPr lang="en-US" dirty="0"/>
              <a:t>Factors associated with rapid disease </a:t>
            </a:r>
            <a:r>
              <a:rPr lang="en-US" dirty="0" smtClean="0"/>
              <a:t>progression include </a:t>
            </a:r>
            <a:r>
              <a:rPr lang="en-US" dirty="0"/>
              <a:t>alcohol use, male gender, coinfection with </a:t>
            </a:r>
            <a:r>
              <a:rPr lang="en-US" dirty="0" smtClean="0"/>
              <a:t>HIV, and </a:t>
            </a:r>
            <a:r>
              <a:rPr lang="en-US" dirty="0"/>
              <a:t>hepatic steatosis</a:t>
            </a:r>
            <a:r>
              <a:rPr lang="en-US" dirty="0" smtClean="0"/>
              <a:t>.</a:t>
            </a:r>
          </a:p>
          <a:p>
            <a:r>
              <a:rPr lang="en-US" dirty="0" smtClean="0"/>
              <a:t>Transmitted parenterally </a:t>
            </a:r>
          </a:p>
          <a:p>
            <a:endParaRPr lang="en-US" dirty="0" smtClean="0"/>
          </a:p>
          <a:p>
            <a:endParaRPr lang="en-US" dirty="0"/>
          </a:p>
        </p:txBody>
      </p:sp>
    </p:spTree>
    <p:extLst>
      <p:ext uri="{BB962C8B-B14F-4D97-AF65-F5344CB8AC3E}">
        <p14:creationId xmlns:p14="http://schemas.microsoft.com/office/powerpoint/2010/main" val="26731220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lstStyle/>
          <a:p>
            <a:r>
              <a:rPr lang="en-US" dirty="0"/>
              <a:t>Most acute infections are asymptomatic; those </a:t>
            </a:r>
            <a:r>
              <a:rPr lang="en-US" dirty="0" smtClean="0"/>
              <a:t>with chronic </a:t>
            </a:r>
            <a:r>
              <a:rPr lang="en-US" dirty="0"/>
              <a:t>infection </a:t>
            </a:r>
            <a:r>
              <a:rPr lang="en-US" dirty="0" smtClean="0"/>
              <a:t> have </a:t>
            </a:r>
            <a:r>
              <a:rPr lang="en-US" dirty="0"/>
              <a:t>fatigue, malaise, and other nonspecific symptoms. </a:t>
            </a:r>
            <a:endParaRPr lang="en-US" dirty="0" smtClean="0"/>
          </a:p>
          <a:p>
            <a:r>
              <a:rPr lang="en-US" dirty="0" smtClean="0"/>
              <a:t>Some </a:t>
            </a:r>
            <a:r>
              <a:rPr lang="en-US" dirty="0"/>
              <a:t>patients’ initial symptoms are </a:t>
            </a:r>
            <a:r>
              <a:rPr lang="en-US" dirty="0" smtClean="0"/>
              <a:t>those of </a:t>
            </a:r>
            <a:r>
              <a:rPr lang="en-US" dirty="0"/>
              <a:t>chronic liver disease: jaundice, ascites, and </a:t>
            </a:r>
            <a:r>
              <a:rPr lang="en-US" dirty="0" smtClean="0"/>
              <a:t>confusion, often </a:t>
            </a:r>
            <a:r>
              <a:rPr lang="en-US" dirty="0"/>
              <a:t>after they have unknowingly harbored the virus </a:t>
            </a:r>
            <a:r>
              <a:rPr lang="en-US" dirty="0" smtClean="0"/>
              <a:t>for decades</a:t>
            </a:r>
          </a:p>
          <a:p>
            <a:r>
              <a:rPr lang="en-US" dirty="0"/>
              <a:t>Often, HCV is diagnosed after routine liver function </a:t>
            </a:r>
            <a:r>
              <a:rPr lang="en-US" dirty="0" smtClean="0"/>
              <a:t>tests, drawn </a:t>
            </a:r>
            <a:r>
              <a:rPr lang="en-US" dirty="0"/>
              <a:t>for an alternative indication, are found to be abnormal</a:t>
            </a:r>
            <a:endParaRPr lang="en-US" dirty="0" smtClean="0"/>
          </a:p>
          <a:p>
            <a:endParaRPr lang="en-US" dirty="0"/>
          </a:p>
        </p:txBody>
      </p:sp>
    </p:spTree>
    <p:extLst>
      <p:ext uri="{BB962C8B-B14F-4D97-AF65-F5344CB8AC3E}">
        <p14:creationId xmlns:p14="http://schemas.microsoft.com/office/powerpoint/2010/main" val="18222123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US" dirty="0"/>
          </a:p>
        </p:txBody>
      </p:sp>
      <p:sp>
        <p:nvSpPr>
          <p:cNvPr id="3" name="Content Placeholder 2"/>
          <p:cNvSpPr>
            <a:spLocks noGrp="1"/>
          </p:cNvSpPr>
          <p:nvPr>
            <p:ph idx="1"/>
          </p:nvPr>
        </p:nvSpPr>
        <p:spPr/>
        <p:txBody>
          <a:bodyPr/>
          <a:lstStyle/>
          <a:p>
            <a:r>
              <a:rPr lang="en-US" dirty="0" smtClean="0"/>
              <a:t>Serological tests- anti HCV Antibodies</a:t>
            </a:r>
          </a:p>
          <a:p>
            <a:r>
              <a:rPr lang="en-US" dirty="0" smtClean="0"/>
              <a:t>LFTs- elevated ALT, AST</a:t>
            </a:r>
          </a:p>
          <a:p>
            <a:r>
              <a:rPr lang="en-US" dirty="0" smtClean="0"/>
              <a:t>Liver biopsy</a:t>
            </a:r>
          </a:p>
          <a:p>
            <a:endParaRPr lang="en-US" dirty="0"/>
          </a:p>
        </p:txBody>
      </p:sp>
    </p:spTree>
    <p:extLst>
      <p:ext uri="{BB962C8B-B14F-4D97-AF65-F5344CB8AC3E}">
        <p14:creationId xmlns:p14="http://schemas.microsoft.com/office/powerpoint/2010/main" val="13472521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Interferons and </a:t>
            </a:r>
            <a:r>
              <a:rPr lang="en-US" dirty="0" err="1" smtClean="0"/>
              <a:t>pegylated</a:t>
            </a:r>
            <a:r>
              <a:rPr lang="en-US" dirty="0" smtClean="0"/>
              <a:t> interferons as monotherapy</a:t>
            </a:r>
          </a:p>
          <a:p>
            <a:r>
              <a:rPr lang="en-US" dirty="0" smtClean="0"/>
              <a:t>Interferon plus ribavirin for 6-12 months</a:t>
            </a:r>
          </a:p>
          <a:p>
            <a:r>
              <a:rPr lang="en-US" dirty="0" smtClean="0"/>
              <a:t>The above drugs have a lot of side effects and interferons are no longer recommended</a:t>
            </a:r>
          </a:p>
          <a:p>
            <a:r>
              <a:rPr lang="en-US" dirty="0" smtClean="0"/>
              <a:t>Direct-Acting Antiviral Agents(DAAS)</a:t>
            </a:r>
          </a:p>
          <a:p>
            <a:r>
              <a:rPr lang="en-US" dirty="0" err="1" smtClean="0"/>
              <a:t>Simeprivir</a:t>
            </a:r>
            <a:endParaRPr lang="en-US" dirty="0" smtClean="0"/>
          </a:p>
          <a:p>
            <a:r>
              <a:rPr lang="en-US" dirty="0" err="1" smtClean="0"/>
              <a:t>Paritaprevir</a:t>
            </a:r>
            <a:endParaRPr lang="en-US" dirty="0" smtClean="0"/>
          </a:p>
          <a:p>
            <a:r>
              <a:rPr lang="en-US" dirty="0" err="1" smtClean="0"/>
              <a:t>Sofosbuvir</a:t>
            </a:r>
            <a:endParaRPr lang="en-US" dirty="0" smtClean="0"/>
          </a:p>
          <a:p>
            <a:r>
              <a:rPr lang="en-US" dirty="0" err="1" smtClean="0"/>
              <a:t>Dasauvir</a:t>
            </a:r>
            <a:endParaRPr lang="en-US" dirty="0" smtClean="0"/>
          </a:p>
          <a:p>
            <a:endParaRPr lang="en-US" dirty="0"/>
          </a:p>
        </p:txBody>
      </p:sp>
    </p:spTree>
    <p:extLst>
      <p:ext uri="{BB962C8B-B14F-4D97-AF65-F5344CB8AC3E}">
        <p14:creationId xmlns:p14="http://schemas.microsoft.com/office/powerpoint/2010/main" val="961703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Ledipasvir</a:t>
            </a:r>
            <a:endParaRPr lang="en-US" dirty="0" smtClean="0"/>
          </a:p>
          <a:p>
            <a:r>
              <a:rPr lang="en-US" dirty="0" err="1" smtClean="0"/>
              <a:t>Ombitasvir</a:t>
            </a:r>
            <a:endParaRPr lang="en-US" dirty="0" smtClean="0"/>
          </a:p>
          <a:p>
            <a:r>
              <a:rPr lang="en-US" dirty="0" smtClean="0"/>
              <a:t>Liver transplantation</a:t>
            </a:r>
          </a:p>
          <a:p>
            <a:r>
              <a:rPr lang="en-US" dirty="0" smtClean="0"/>
              <a:t>Aim of treatment is to attain sustain viral response(SVR) and to prevent chronicity and advancement  to HCC</a:t>
            </a:r>
            <a:endParaRPr lang="en-US" dirty="0"/>
          </a:p>
        </p:txBody>
      </p:sp>
    </p:spTree>
    <p:extLst>
      <p:ext uri="{BB962C8B-B14F-4D97-AF65-F5344CB8AC3E}">
        <p14:creationId xmlns:p14="http://schemas.microsoft.com/office/powerpoint/2010/main" val="7528172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smtClean="0"/>
              <a:t>Chronic hepatitis</a:t>
            </a:r>
          </a:p>
          <a:p>
            <a:r>
              <a:rPr lang="en-US" dirty="0" smtClean="0"/>
              <a:t>Liver cirrhosis</a:t>
            </a:r>
          </a:p>
          <a:p>
            <a:r>
              <a:rPr lang="en-US" dirty="0" smtClean="0"/>
              <a:t>Hepatocellular carcinoma</a:t>
            </a:r>
          </a:p>
          <a:p>
            <a:r>
              <a:rPr lang="en-US" dirty="0" smtClean="0"/>
              <a:t>Liver failure</a:t>
            </a:r>
          </a:p>
        </p:txBody>
      </p:sp>
    </p:spTree>
    <p:extLst>
      <p:ext uri="{BB962C8B-B14F-4D97-AF65-F5344CB8AC3E}">
        <p14:creationId xmlns:p14="http://schemas.microsoft.com/office/powerpoint/2010/main" val="239368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a:t>The distribution and severity of H. pylori–induced gastritis determine the clinical outcome.</a:t>
            </a:r>
          </a:p>
          <a:p>
            <a:r>
              <a:rPr lang="en-US"/>
              <a:t> In most people, H. pylori causes a mild pangastritis with little effect on acid secretion and the majority develop no significant clinical outcomes. </a:t>
            </a:r>
          </a:p>
          <a:p>
            <a:r>
              <a:rPr lang="en-US"/>
              <a:t>The effects of H. pylori are more complex in gastric ulcer patients compared to those with duodenal ulcers. </a:t>
            </a:r>
          </a:p>
          <a:p>
            <a:r>
              <a:rPr lang="en-US"/>
              <a:t>The ulcer probably arises because of impaired mucosal defence resulting from a combination of H.pylori infection, NSAIDs and smoking, rather than excess acid.</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Liver cirrhosis</a:t>
            </a:r>
            <a:endParaRPr lang="en-US" dirty="0"/>
          </a:p>
        </p:txBody>
      </p:sp>
      <p:sp>
        <p:nvSpPr>
          <p:cNvPr id="3" name="Content Placeholder 2"/>
          <p:cNvSpPr>
            <a:spLocks noGrp="1"/>
          </p:cNvSpPr>
          <p:nvPr>
            <p:ph idx="1"/>
          </p:nvPr>
        </p:nvSpPr>
        <p:spPr/>
        <p:txBody>
          <a:bodyPr/>
          <a:lstStyle/>
          <a:p>
            <a:r>
              <a:rPr lang="en-US" dirty="0" smtClean="0"/>
              <a:t>Defined histologically as a diffuse hepatic process characterized by fibrosis and conversion of the normal liver architecture into structurally abnormal nodules.</a:t>
            </a:r>
          </a:p>
          <a:p>
            <a:r>
              <a:rPr lang="en-US" dirty="0" smtClean="0"/>
              <a:t>It represents the final common histologic pathway for a wide variety of chronic liver </a:t>
            </a:r>
            <a:r>
              <a:rPr lang="en-US" dirty="0" smtClean="0"/>
              <a:t>diseases</a:t>
            </a:r>
          </a:p>
          <a:p>
            <a:r>
              <a:rPr lang="en-US" dirty="0" smtClean="0"/>
              <a:t>14</a:t>
            </a:r>
            <a:r>
              <a:rPr lang="en-US" baseline="30000" dirty="0" smtClean="0"/>
              <a:t>th</a:t>
            </a:r>
            <a:r>
              <a:rPr lang="en-US" dirty="0" smtClean="0"/>
              <a:t> cause of death worldwide</a:t>
            </a:r>
          </a:p>
          <a:p>
            <a:endParaRPr lang="en-US" dirty="0" smtClean="0"/>
          </a:p>
          <a:p>
            <a:endParaRPr lang="en-US" dirty="0"/>
          </a:p>
        </p:txBody>
      </p:sp>
    </p:spTree>
    <p:extLst>
      <p:ext uri="{BB962C8B-B14F-4D97-AF65-F5344CB8AC3E}">
        <p14:creationId xmlns:p14="http://schemas.microsoft.com/office/powerpoint/2010/main" val="6007580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a:t>Alcohol</a:t>
            </a:r>
          </a:p>
          <a:p>
            <a:pPr marL="0" indent="0">
              <a:buNone/>
            </a:pPr>
            <a:r>
              <a:rPr lang="en-US" dirty="0"/>
              <a:t>• Chronic viral hepatitis (B or C)</a:t>
            </a:r>
          </a:p>
          <a:p>
            <a:pPr marL="0" indent="0">
              <a:buNone/>
            </a:pPr>
            <a:r>
              <a:rPr lang="en-US" dirty="0"/>
              <a:t>• Non-alcoholic </a:t>
            </a:r>
            <a:r>
              <a:rPr lang="en-US" dirty="0" smtClean="0"/>
              <a:t>steatohepatitis (NASH)</a:t>
            </a:r>
            <a:endParaRPr lang="en-US" dirty="0"/>
          </a:p>
          <a:p>
            <a:pPr marL="0" indent="0">
              <a:buNone/>
            </a:pPr>
            <a:r>
              <a:rPr lang="en-US" dirty="0"/>
              <a:t>• Immune</a:t>
            </a:r>
            <a:r>
              <a:rPr lang="en-US" dirty="0" smtClean="0"/>
              <a:t>:</a:t>
            </a:r>
          </a:p>
          <a:p>
            <a:pPr>
              <a:buFont typeface="Wingdings" panose="05000000000000000000" pitchFamily="2" charset="2"/>
              <a:buChar char="ü"/>
            </a:pPr>
            <a:r>
              <a:rPr lang="en-US" dirty="0" smtClean="0"/>
              <a:t>Primary sclerosing</a:t>
            </a:r>
            <a:r>
              <a:rPr lang="en-US" dirty="0"/>
              <a:t> </a:t>
            </a:r>
            <a:r>
              <a:rPr lang="en-US" dirty="0" smtClean="0"/>
              <a:t>cholangitis</a:t>
            </a:r>
            <a:endParaRPr lang="en-US" dirty="0"/>
          </a:p>
          <a:p>
            <a:pPr>
              <a:buFont typeface="Wingdings" panose="05000000000000000000" pitchFamily="2" charset="2"/>
              <a:buChar char="ü"/>
            </a:pPr>
            <a:r>
              <a:rPr lang="en-US" dirty="0"/>
              <a:t>Autoimmune liver disease</a:t>
            </a:r>
          </a:p>
          <a:p>
            <a:pPr marL="0" indent="0">
              <a:buNone/>
            </a:pPr>
            <a:r>
              <a:rPr lang="en-US" dirty="0"/>
              <a:t>• Biliary:</a:t>
            </a:r>
          </a:p>
          <a:p>
            <a:pPr>
              <a:buFont typeface="Wingdings" panose="05000000000000000000" pitchFamily="2" charset="2"/>
              <a:buChar char="ü"/>
            </a:pPr>
            <a:r>
              <a:rPr lang="en-US" dirty="0"/>
              <a:t>Primary biliary cholangitis</a:t>
            </a:r>
          </a:p>
          <a:p>
            <a:pPr>
              <a:buFont typeface="Wingdings" panose="05000000000000000000" pitchFamily="2" charset="2"/>
              <a:buChar char="ü"/>
            </a:pPr>
            <a:r>
              <a:rPr lang="en-US" dirty="0"/>
              <a:t>Secondary biliary cirrhosis</a:t>
            </a:r>
          </a:p>
          <a:p>
            <a:pPr>
              <a:buFont typeface="Wingdings" panose="05000000000000000000" pitchFamily="2" charset="2"/>
              <a:buChar char="ü"/>
            </a:pPr>
            <a:r>
              <a:rPr lang="en-US" dirty="0"/>
              <a:t>Cystic fibrosis</a:t>
            </a:r>
            <a:endParaRPr lang="en-US" dirty="0" smtClean="0"/>
          </a:p>
        </p:txBody>
      </p:sp>
    </p:spTree>
    <p:extLst>
      <p:ext uri="{BB962C8B-B14F-4D97-AF65-F5344CB8AC3E}">
        <p14:creationId xmlns:p14="http://schemas.microsoft.com/office/powerpoint/2010/main" val="41113958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Genetic:</a:t>
            </a:r>
          </a:p>
          <a:p>
            <a:pPr>
              <a:buFont typeface="Wingdings" panose="05000000000000000000" pitchFamily="2" charset="2"/>
              <a:buChar char="ü"/>
            </a:pPr>
            <a:r>
              <a:rPr lang="en-US" dirty="0"/>
              <a:t>Haemochromatosis</a:t>
            </a:r>
          </a:p>
          <a:p>
            <a:pPr>
              <a:buFont typeface="Wingdings" panose="05000000000000000000" pitchFamily="2" charset="2"/>
              <a:buChar char="ü"/>
            </a:pPr>
            <a:r>
              <a:rPr lang="en-US" dirty="0"/>
              <a:t>Wilson’s disease</a:t>
            </a:r>
          </a:p>
          <a:p>
            <a:pPr>
              <a:buFont typeface="Wingdings" panose="05000000000000000000" pitchFamily="2" charset="2"/>
              <a:buChar char="ü"/>
            </a:pPr>
            <a:r>
              <a:rPr lang="el-GR" dirty="0"/>
              <a:t>α1-</a:t>
            </a:r>
            <a:r>
              <a:rPr lang="en-US" dirty="0"/>
              <a:t>antitrypsin deficiency</a:t>
            </a:r>
          </a:p>
          <a:p>
            <a:pPr marL="0" indent="0">
              <a:buNone/>
            </a:pPr>
            <a:r>
              <a:rPr lang="en-US" dirty="0"/>
              <a:t>• Cryptogenic (unknown – 15%)</a:t>
            </a:r>
          </a:p>
          <a:p>
            <a:pPr marL="0" indent="0">
              <a:buNone/>
            </a:pPr>
            <a:r>
              <a:rPr lang="en-US" dirty="0"/>
              <a:t>• Chronic venous </a:t>
            </a:r>
            <a:r>
              <a:rPr lang="en-US" dirty="0" smtClean="0"/>
              <a:t>outflow obstruction</a:t>
            </a:r>
            <a:endParaRPr lang="en-US" dirty="0"/>
          </a:p>
          <a:p>
            <a:pPr marL="0" indent="0">
              <a:buNone/>
            </a:pPr>
            <a:r>
              <a:rPr lang="en-US" dirty="0"/>
              <a:t>• Any chronic liver </a:t>
            </a:r>
            <a:r>
              <a:rPr lang="en-US" dirty="0" smtClean="0"/>
              <a:t>disease</a:t>
            </a:r>
            <a:endParaRPr lang="en-US" dirty="0"/>
          </a:p>
          <a:p>
            <a:r>
              <a:rPr lang="en-US" dirty="0" smtClean="0"/>
              <a:t>Chronic right sided heart failure</a:t>
            </a:r>
            <a:endParaRPr lang="en-US" dirty="0"/>
          </a:p>
        </p:txBody>
      </p:sp>
    </p:spTree>
    <p:extLst>
      <p:ext uri="{BB962C8B-B14F-4D97-AF65-F5344CB8AC3E}">
        <p14:creationId xmlns:p14="http://schemas.microsoft.com/office/powerpoint/2010/main" val="2564835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a:t>
            </a:r>
            <a:endParaRPr lang="en-US" dirty="0"/>
          </a:p>
        </p:txBody>
      </p:sp>
      <p:sp>
        <p:nvSpPr>
          <p:cNvPr id="3" name="Content Placeholder 2"/>
          <p:cNvSpPr>
            <a:spLocks noGrp="1"/>
          </p:cNvSpPr>
          <p:nvPr>
            <p:ph idx="1"/>
          </p:nvPr>
        </p:nvSpPr>
        <p:spPr/>
        <p:txBody>
          <a:bodyPr/>
          <a:lstStyle/>
          <a:p>
            <a:r>
              <a:rPr lang="en-US" dirty="0"/>
              <a:t>Hepatocyte injury leading to necrosis.</a:t>
            </a:r>
          </a:p>
          <a:p>
            <a:pPr>
              <a:buFont typeface="Wingdings" panose="05000000000000000000" pitchFamily="2" charset="2"/>
              <a:buChar char="v"/>
            </a:pPr>
            <a:r>
              <a:rPr lang="en-US" dirty="0" smtClean="0"/>
              <a:t>               Alcohol</a:t>
            </a:r>
            <a:r>
              <a:rPr lang="en-US" dirty="0"/>
              <a:t>, virus, drugs, toxins, genetic etc..</a:t>
            </a:r>
          </a:p>
          <a:p>
            <a:r>
              <a:rPr lang="en-US" dirty="0"/>
              <a:t>Chronic inflammation - (hepatitis).</a:t>
            </a:r>
          </a:p>
          <a:p>
            <a:r>
              <a:rPr lang="en-US" dirty="0"/>
              <a:t>Bridging fibrosis.</a:t>
            </a:r>
          </a:p>
          <a:p>
            <a:r>
              <a:rPr lang="en-US" dirty="0"/>
              <a:t>Regeneration of remaining hepatocytes Proliferate as round nodules.</a:t>
            </a:r>
          </a:p>
          <a:p>
            <a:r>
              <a:rPr lang="en-US" dirty="0"/>
              <a:t>Loss of vascular arrangement results in regenerating hepatocytes ineffective</a:t>
            </a:r>
          </a:p>
        </p:txBody>
      </p:sp>
    </p:spTree>
    <p:extLst>
      <p:ext uri="{BB962C8B-B14F-4D97-AF65-F5344CB8AC3E}">
        <p14:creationId xmlns:p14="http://schemas.microsoft.com/office/powerpoint/2010/main" val="24765674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Cirrhosis can be classified histologically into:</a:t>
            </a:r>
          </a:p>
          <a:p>
            <a:r>
              <a:rPr lang="en-US" dirty="0" smtClean="0"/>
              <a:t> </a:t>
            </a:r>
            <a:r>
              <a:rPr lang="en-US" i="1" dirty="0" smtClean="0"/>
              <a:t>Micro nodular </a:t>
            </a:r>
            <a:r>
              <a:rPr lang="en-US" i="1" dirty="0"/>
              <a:t>cirrhosis</a:t>
            </a:r>
            <a:r>
              <a:rPr lang="en-US" dirty="0"/>
              <a:t>, </a:t>
            </a:r>
            <a:r>
              <a:rPr lang="en-US" dirty="0" smtClean="0"/>
              <a:t>characterized </a:t>
            </a:r>
            <a:r>
              <a:rPr lang="en-US" dirty="0"/>
              <a:t>by small </a:t>
            </a:r>
            <a:r>
              <a:rPr lang="en-US" dirty="0" smtClean="0"/>
              <a:t>nodules about </a:t>
            </a:r>
            <a:r>
              <a:rPr lang="en-US" dirty="0"/>
              <a:t>1 mm in diameter and typically seen in </a:t>
            </a:r>
            <a:r>
              <a:rPr lang="en-US" dirty="0" smtClean="0"/>
              <a:t>alcoholic cirrhosis</a:t>
            </a:r>
            <a:r>
              <a:rPr lang="en-US" dirty="0"/>
              <a:t>.</a:t>
            </a:r>
          </a:p>
          <a:p>
            <a:r>
              <a:rPr lang="en-US" dirty="0" smtClean="0"/>
              <a:t> </a:t>
            </a:r>
            <a:r>
              <a:rPr lang="en-US" i="1" dirty="0" smtClean="0"/>
              <a:t>Macro nodular </a:t>
            </a:r>
            <a:r>
              <a:rPr lang="en-US" i="1" dirty="0"/>
              <a:t>cirrhosis</a:t>
            </a:r>
            <a:r>
              <a:rPr lang="en-US" dirty="0"/>
              <a:t>, </a:t>
            </a:r>
            <a:r>
              <a:rPr lang="en-US" dirty="0" smtClean="0"/>
              <a:t>characterized </a:t>
            </a:r>
            <a:r>
              <a:rPr lang="en-US" dirty="0"/>
              <a:t>by larger nodules </a:t>
            </a:r>
            <a:r>
              <a:rPr lang="en-US" dirty="0" smtClean="0"/>
              <a:t>of various </a:t>
            </a:r>
            <a:r>
              <a:rPr lang="en-US" dirty="0"/>
              <a:t>sizes. </a:t>
            </a:r>
            <a:endParaRPr lang="en-US" dirty="0" smtClean="0"/>
          </a:p>
          <a:p>
            <a:r>
              <a:rPr lang="en-US" dirty="0" smtClean="0"/>
              <a:t>Areas </a:t>
            </a:r>
            <a:r>
              <a:rPr lang="en-US" dirty="0"/>
              <a:t>of previous collapse of the </a:t>
            </a:r>
            <a:r>
              <a:rPr lang="en-US" dirty="0" smtClean="0"/>
              <a:t>liver architecture </a:t>
            </a:r>
            <a:r>
              <a:rPr lang="en-US" dirty="0"/>
              <a:t>are evidenced by large fibrous scars.</a:t>
            </a:r>
          </a:p>
        </p:txBody>
      </p:sp>
    </p:spTree>
    <p:extLst>
      <p:ext uri="{BB962C8B-B14F-4D97-AF65-F5344CB8AC3E}">
        <p14:creationId xmlns:p14="http://schemas.microsoft.com/office/powerpoint/2010/main" val="266477318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lstStyle/>
          <a:p>
            <a:r>
              <a:rPr lang="en-US" dirty="0"/>
              <a:t>Hepatomegaly (although liver may also be small)</a:t>
            </a:r>
          </a:p>
          <a:p>
            <a:r>
              <a:rPr lang="en-US" dirty="0" smtClean="0"/>
              <a:t>Jaundice</a:t>
            </a:r>
            <a:endParaRPr lang="en-US" dirty="0"/>
          </a:p>
          <a:p>
            <a:r>
              <a:rPr lang="en-US" dirty="0" smtClean="0"/>
              <a:t>Ascites</a:t>
            </a:r>
            <a:endParaRPr lang="en-US" dirty="0"/>
          </a:p>
          <a:p>
            <a:r>
              <a:rPr lang="en-US" dirty="0" smtClean="0"/>
              <a:t>Circulatory </a:t>
            </a:r>
            <a:r>
              <a:rPr lang="en-US" dirty="0"/>
              <a:t>changes: spider telangiectasia, palmar </a:t>
            </a:r>
            <a:r>
              <a:rPr lang="en-US" dirty="0" smtClean="0"/>
              <a:t>erythema, cyanosis</a:t>
            </a:r>
            <a:endParaRPr lang="en-US" dirty="0"/>
          </a:p>
          <a:p>
            <a:r>
              <a:rPr lang="en-US" dirty="0" smtClean="0"/>
              <a:t>Endocrine </a:t>
            </a:r>
            <a:r>
              <a:rPr lang="en-US" dirty="0"/>
              <a:t>changes: loss of libido, hair loss</a:t>
            </a:r>
          </a:p>
          <a:p>
            <a:pPr>
              <a:buFont typeface="Wingdings" panose="05000000000000000000" pitchFamily="2" charset="2"/>
              <a:buChar char="ü"/>
            </a:pPr>
            <a:r>
              <a:rPr lang="en-US" dirty="0"/>
              <a:t>Men: </a:t>
            </a:r>
            <a:r>
              <a:rPr lang="en-US" dirty="0" smtClean="0"/>
              <a:t>gynecomastia, </a:t>
            </a:r>
            <a:r>
              <a:rPr lang="en-US" dirty="0"/>
              <a:t>testicular atrophy, impotence</a:t>
            </a:r>
          </a:p>
          <a:p>
            <a:pPr>
              <a:buFont typeface="Wingdings" panose="05000000000000000000" pitchFamily="2" charset="2"/>
              <a:buChar char="ü"/>
            </a:pPr>
            <a:r>
              <a:rPr lang="en-US" dirty="0"/>
              <a:t>Women: breast atrophy, irregular menses, </a:t>
            </a:r>
            <a:r>
              <a:rPr lang="en-US" dirty="0" smtClean="0"/>
              <a:t>amenorrhea</a:t>
            </a:r>
            <a:endParaRPr lang="en-US" dirty="0"/>
          </a:p>
        </p:txBody>
      </p:sp>
    </p:spTree>
    <p:extLst>
      <p:ext uri="{BB962C8B-B14F-4D97-AF65-F5344CB8AC3E}">
        <p14:creationId xmlns:p14="http://schemas.microsoft.com/office/powerpoint/2010/main" val="24752436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Hemorrhagic </a:t>
            </a:r>
            <a:r>
              <a:rPr lang="en-US" dirty="0"/>
              <a:t>tendency: bruises, purpura, epistaxis</a:t>
            </a:r>
          </a:p>
          <a:p>
            <a:r>
              <a:rPr lang="en-US" dirty="0" smtClean="0"/>
              <a:t>Portal </a:t>
            </a:r>
            <a:r>
              <a:rPr lang="en-US" dirty="0"/>
              <a:t>hypertension: splenomegaly, collateral vessels, </a:t>
            </a:r>
            <a:r>
              <a:rPr lang="en-US" dirty="0" smtClean="0"/>
              <a:t>Variceal bleeding</a:t>
            </a:r>
            <a:endParaRPr lang="en-US" dirty="0"/>
          </a:p>
          <a:p>
            <a:r>
              <a:rPr lang="en-US" dirty="0" smtClean="0"/>
              <a:t>Hepatic </a:t>
            </a:r>
            <a:r>
              <a:rPr lang="en-US" dirty="0"/>
              <a:t>(portosystemic) encephalopathy</a:t>
            </a:r>
          </a:p>
          <a:p>
            <a:r>
              <a:rPr lang="en-US" dirty="0" smtClean="0"/>
              <a:t>Other </a:t>
            </a:r>
            <a:r>
              <a:rPr lang="en-US" dirty="0"/>
              <a:t>features: pigmentation, digital clubbing, </a:t>
            </a:r>
            <a:r>
              <a:rPr lang="en-US" dirty="0" err="1" smtClean="0"/>
              <a:t>Dupuytren’s</a:t>
            </a:r>
            <a:r>
              <a:rPr lang="en-US" dirty="0" smtClean="0"/>
              <a:t> contracture</a:t>
            </a:r>
            <a:endParaRPr lang="en-US" dirty="0"/>
          </a:p>
        </p:txBody>
      </p:sp>
    </p:spTree>
    <p:extLst>
      <p:ext uri="{BB962C8B-B14F-4D97-AF65-F5344CB8AC3E}">
        <p14:creationId xmlns:p14="http://schemas.microsoft.com/office/powerpoint/2010/main" val="36449396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US" dirty="0"/>
          </a:p>
        </p:txBody>
      </p:sp>
      <p:sp>
        <p:nvSpPr>
          <p:cNvPr id="3" name="Content Placeholder 2"/>
          <p:cNvSpPr>
            <a:spLocks noGrp="1"/>
          </p:cNvSpPr>
          <p:nvPr>
            <p:ph idx="1"/>
          </p:nvPr>
        </p:nvSpPr>
        <p:spPr/>
        <p:txBody>
          <a:bodyPr>
            <a:normAutofit lnSpcReduction="10000"/>
          </a:bodyPr>
          <a:lstStyle/>
          <a:p>
            <a:r>
              <a:rPr lang="en-US" dirty="0" smtClean="0"/>
              <a:t>Mostly doctored to diagnose complications</a:t>
            </a:r>
          </a:p>
          <a:p>
            <a:r>
              <a:rPr lang="en-US" dirty="0" smtClean="0"/>
              <a:t>CBC</a:t>
            </a:r>
          </a:p>
          <a:p>
            <a:r>
              <a:rPr lang="en-US" dirty="0" smtClean="0"/>
              <a:t>UECS</a:t>
            </a:r>
          </a:p>
          <a:p>
            <a:r>
              <a:rPr lang="en-US" dirty="0" smtClean="0"/>
              <a:t>Albumin</a:t>
            </a:r>
          </a:p>
          <a:p>
            <a:r>
              <a:rPr lang="en-US" dirty="0" smtClean="0"/>
              <a:t>LFTs</a:t>
            </a:r>
          </a:p>
          <a:p>
            <a:r>
              <a:rPr lang="en-US" dirty="0" smtClean="0"/>
              <a:t>Coagulation profile</a:t>
            </a:r>
          </a:p>
          <a:p>
            <a:r>
              <a:rPr lang="en-US" dirty="0" smtClean="0"/>
              <a:t>Abdominal ultrasound</a:t>
            </a:r>
          </a:p>
          <a:p>
            <a:r>
              <a:rPr lang="en-US" dirty="0" smtClean="0"/>
              <a:t>Abdominal CT scan</a:t>
            </a:r>
          </a:p>
          <a:p>
            <a:r>
              <a:rPr lang="en-US" dirty="0" smtClean="0"/>
              <a:t>OGD</a:t>
            </a:r>
          </a:p>
        </p:txBody>
      </p:sp>
    </p:spTree>
    <p:extLst>
      <p:ext uri="{BB962C8B-B14F-4D97-AF65-F5344CB8AC3E}">
        <p14:creationId xmlns:p14="http://schemas.microsoft.com/office/powerpoint/2010/main" val="38041312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a:t>This includes treatment </a:t>
            </a:r>
            <a:r>
              <a:rPr lang="en-US" dirty="0" smtClean="0"/>
              <a:t>of:</a:t>
            </a:r>
          </a:p>
          <a:p>
            <a:r>
              <a:rPr lang="en-US" dirty="0" smtClean="0"/>
              <a:t>Underlying  cause </a:t>
            </a:r>
          </a:p>
          <a:p>
            <a:r>
              <a:rPr lang="en-US" dirty="0" smtClean="0"/>
              <a:t>Maintenance nutrition </a:t>
            </a:r>
          </a:p>
          <a:p>
            <a:r>
              <a:rPr lang="en-US" dirty="0" smtClean="0"/>
              <a:t>treatment </a:t>
            </a:r>
            <a:r>
              <a:rPr lang="en-US" dirty="0"/>
              <a:t>of </a:t>
            </a:r>
            <a:r>
              <a:rPr lang="en-US" dirty="0" smtClean="0"/>
              <a:t>complications</a:t>
            </a:r>
            <a:endParaRPr lang="en-US" dirty="0"/>
          </a:p>
        </p:txBody>
      </p:sp>
    </p:spTree>
    <p:extLst>
      <p:ext uri="{BB962C8B-B14F-4D97-AF65-F5344CB8AC3E}">
        <p14:creationId xmlns:p14="http://schemas.microsoft.com/office/powerpoint/2010/main" val="16853310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smtClean="0"/>
              <a:t>Portal hypertension</a:t>
            </a:r>
          </a:p>
          <a:p>
            <a:r>
              <a:rPr lang="en-US" dirty="0" smtClean="0"/>
              <a:t>Ascites</a:t>
            </a:r>
          </a:p>
          <a:p>
            <a:r>
              <a:rPr lang="en-US" dirty="0" smtClean="0"/>
              <a:t>Hepatic encephalopathy</a:t>
            </a:r>
          </a:p>
          <a:p>
            <a:r>
              <a:rPr lang="en-US" dirty="0" smtClean="0"/>
              <a:t>Hepatorenal syndrome</a:t>
            </a:r>
          </a:p>
          <a:p>
            <a:r>
              <a:rPr lang="en-US" dirty="0" smtClean="0"/>
              <a:t>Esophageal </a:t>
            </a:r>
            <a:r>
              <a:rPr lang="en-US" dirty="0" err="1" smtClean="0"/>
              <a:t>varice</a:t>
            </a:r>
            <a:endParaRPr lang="en-US" dirty="0"/>
          </a:p>
        </p:txBody>
      </p:sp>
    </p:spTree>
    <p:extLst>
      <p:ext uri="{BB962C8B-B14F-4D97-AF65-F5344CB8AC3E}">
        <p14:creationId xmlns:p14="http://schemas.microsoft.com/office/powerpoint/2010/main" val="2877077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symptoms</a:t>
            </a:r>
          </a:p>
        </p:txBody>
      </p:sp>
      <p:sp>
        <p:nvSpPr>
          <p:cNvPr id="3" name="Content Placeholder 2"/>
          <p:cNvSpPr>
            <a:spLocks noGrp="1"/>
          </p:cNvSpPr>
          <p:nvPr>
            <p:ph idx="1"/>
          </p:nvPr>
        </p:nvSpPr>
        <p:spPr/>
        <p:txBody>
          <a:bodyPr>
            <a:normAutofit lnSpcReduction="10000"/>
          </a:bodyPr>
          <a:lstStyle/>
          <a:p>
            <a:r>
              <a:rPr lang="en-US"/>
              <a:t>take hx on:</a:t>
            </a:r>
          </a:p>
          <a:p>
            <a:r>
              <a:rPr lang="en-US"/>
              <a:t>previous hx PUD</a:t>
            </a:r>
          </a:p>
          <a:p>
            <a:r>
              <a:rPr lang="en-US"/>
              <a:t>hx of NSAIDs use</a:t>
            </a:r>
          </a:p>
          <a:p>
            <a:r>
              <a:rPr lang="en-US"/>
              <a:t>hx of smoking</a:t>
            </a:r>
          </a:p>
          <a:p>
            <a:r>
              <a:rPr lang="en-US"/>
              <a:t>epigastric pain-gnawing or burning in nature which occurs shortly after meals in gastric ulcer and 2 -3 hrs in DU (relieved by food or antacids)</a:t>
            </a:r>
          </a:p>
          <a:p>
            <a:r>
              <a:rPr lang="en-US"/>
              <a:t>DU pain often awakens the pt at night</a:t>
            </a:r>
          </a:p>
          <a:p>
            <a:r>
              <a:rPr lang="en-US"/>
              <a:t>pain radiating to the back is suggestive of posterior penetrating gastric ulcer complicated by pancreatitis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Portal hypertension</a:t>
            </a:r>
            <a:endParaRPr lang="en-US" dirty="0"/>
          </a:p>
        </p:txBody>
      </p:sp>
      <p:sp>
        <p:nvSpPr>
          <p:cNvPr id="3" name="Content Placeholder 2"/>
          <p:cNvSpPr>
            <a:spLocks noGrp="1"/>
          </p:cNvSpPr>
          <p:nvPr>
            <p:ph idx="1"/>
          </p:nvPr>
        </p:nvSpPr>
        <p:spPr/>
        <p:txBody>
          <a:bodyPr>
            <a:normAutofit/>
          </a:bodyPr>
          <a:lstStyle/>
          <a:p>
            <a:r>
              <a:rPr lang="en-US" dirty="0"/>
              <a:t>The normal liver has the ability to accommodate large changes in portal blood flow without appreciable alterations in portal pressure. </a:t>
            </a:r>
            <a:endParaRPr lang="en-US" dirty="0" smtClean="0"/>
          </a:p>
          <a:p>
            <a:r>
              <a:rPr lang="en-US" dirty="0" smtClean="0"/>
              <a:t>Portal </a:t>
            </a:r>
            <a:r>
              <a:rPr lang="en-US" dirty="0"/>
              <a:t>hypertension results from a combination of increased portal venous inflow and increased resistance to portal blood flow</a:t>
            </a:r>
            <a:r>
              <a:rPr lang="en-US" dirty="0" smtClean="0"/>
              <a:t>.</a:t>
            </a:r>
          </a:p>
          <a:p>
            <a:r>
              <a:rPr lang="en-US" dirty="0"/>
              <a:t>Clinically significant portal hypertension is present when </a:t>
            </a:r>
            <a:r>
              <a:rPr lang="en-US" dirty="0" smtClean="0"/>
              <a:t>portal venous pressure </a:t>
            </a:r>
            <a:r>
              <a:rPr lang="en-US" dirty="0"/>
              <a:t>exceeds 10 mmHg and risk of </a:t>
            </a:r>
            <a:r>
              <a:rPr lang="en-US" dirty="0" smtClean="0"/>
              <a:t>Variceal </a:t>
            </a:r>
            <a:r>
              <a:rPr lang="en-US" dirty="0"/>
              <a:t>bleeding </a:t>
            </a:r>
            <a:r>
              <a:rPr lang="en-US" dirty="0" smtClean="0"/>
              <a:t>increases beyond </a:t>
            </a:r>
            <a:r>
              <a:rPr lang="en-US" dirty="0"/>
              <a:t>a gradient of 12 mmHg</a:t>
            </a:r>
            <a:r>
              <a:rPr lang="en-US" dirty="0" smtClean="0"/>
              <a:t>.</a:t>
            </a:r>
          </a:p>
          <a:p>
            <a:endParaRPr lang="en-US" dirty="0"/>
          </a:p>
        </p:txBody>
      </p:sp>
    </p:spTree>
    <p:extLst>
      <p:ext uri="{BB962C8B-B14F-4D97-AF65-F5344CB8AC3E}">
        <p14:creationId xmlns:p14="http://schemas.microsoft.com/office/powerpoint/2010/main" val="9383936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Prehepatic</a:t>
            </a:r>
            <a:r>
              <a:rPr lang="en-US" dirty="0"/>
              <a:t> causes include splenic vein thrombosis and portal vein thrombosis. </a:t>
            </a:r>
            <a:endParaRPr lang="en-US" dirty="0" smtClean="0"/>
          </a:p>
          <a:p>
            <a:r>
              <a:rPr lang="en-US" dirty="0" smtClean="0"/>
              <a:t>These </a:t>
            </a:r>
            <a:r>
              <a:rPr lang="en-US" dirty="0"/>
              <a:t>conditions commonly are associated with hypercoagulable states and with malignancy </a:t>
            </a:r>
            <a:r>
              <a:rPr lang="en-US" dirty="0" smtClean="0"/>
              <a:t>(e.g., </a:t>
            </a:r>
            <a:r>
              <a:rPr lang="en-US" dirty="0"/>
              <a:t>pancreatic cancer</a:t>
            </a:r>
            <a:r>
              <a:rPr lang="en-US" dirty="0" smtClean="0"/>
              <a:t>)</a:t>
            </a:r>
          </a:p>
          <a:p>
            <a:r>
              <a:rPr lang="en-US" b="1" i="1" dirty="0"/>
              <a:t>Intrahepatic</a:t>
            </a:r>
            <a:r>
              <a:rPr lang="en-US" dirty="0"/>
              <a:t> causes of portal hypertension are divided into </a:t>
            </a:r>
            <a:r>
              <a:rPr lang="en-US" dirty="0" smtClean="0"/>
              <a:t>pre sinusoidal</a:t>
            </a:r>
            <a:r>
              <a:rPr lang="en-US" dirty="0"/>
              <a:t>, sinusoidal, and </a:t>
            </a:r>
            <a:r>
              <a:rPr lang="en-US" dirty="0" smtClean="0"/>
              <a:t>post sinusoidal </a:t>
            </a:r>
            <a:r>
              <a:rPr lang="en-US" dirty="0"/>
              <a:t>conditions</a:t>
            </a:r>
            <a:r>
              <a:rPr lang="en-US" dirty="0" smtClean="0"/>
              <a:t>.</a:t>
            </a:r>
          </a:p>
          <a:p>
            <a:r>
              <a:rPr lang="en-US" dirty="0" smtClean="0"/>
              <a:t> </a:t>
            </a:r>
            <a:r>
              <a:rPr lang="en-US" dirty="0"/>
              <a:t>The classic sinusoidal cause of portal hypertension is cirrhosis</a:t>
            </a:r>
            <a:r>
              <a:rPr lang="en-US" dirty="0" smtClean="0"/>
              <a:t>.</a:t>
            </a:r>
          </a:p>
          <a:p>
            <a:endParaRPr lang="en-US" dirty="0"/>
          </a:p>
        </p:txBody>
      </p:sp>
    </p:spTree>
    <p:extLst>
      <p:ext uri="{BB962C8B-B14F-4D97-AF65-F5344CB8AC3E}">
        <p14:creationId xmlns:p14="http://schemas.microsoft.com/office/powerpoint/2010/main" val="10551252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classic form of presinusoidal portal hypertension is caused by the deposition of Schistosoma oocytes in presinusoidal portal venules, with the subsequent development of granulomata and portal fibrosis</a:t>
            </a:r>
            <a:r>
              <a:rPr lang="en-US" dirty="0" smtClean="0"/>
              <a:t>.</a:t>
            </a:r>
          </a:p>
          <a:p>
            <a:r>
              <a:rPr lang="en-US" dirty="0" smtClean="0"/>
              <a:t> </a:t>
            </a:r>
            <a:r>
              <a:rPr lang="en-US" dirty="0"/>
              <a:t>Schistosomiasis is the most common </a:t>
            </a:r>
            <a:r>
              <a:rPr lang="en-US" dirty="0" smtClean="0"/>
              <a:t>no cirrhotic </a:t>
            </a:r>
            <a:r>
              <a:rPr lang="en-US" dirty="0"/>
              <a:t>cause of </a:t>
            </a:r>
            <a:r>
              <a:rPr lang="en-US" dirty="0" smtClean="0"/>
              <a:t>Variceal </a:t>
            </a:r>
            <a:r>
              <a:rPr lang="en-US" dirty="0"/>
              <a:t>bleeding </a:t>
            </a:r>
            <a:r>
              <a:rPr lang="en-US" dirty="0" smtClean="0"/>
              <a:t>worldwide</a:t>
            </a:r>
          </a:p>
          <a:p>
            <a:r>
              <a:rPr lang="en-US" dirty="0"/>
              <a:t>The classic </a:t>
            </a:r>
            <a:r>
              <a:rPr lang="en-US" dirty="0" smtClean="0"/>
              <a:t>post sinusoidal </a:t>
            </a:r>
            <a:r>
              <a:rPr lang="en-US" dirty="0"/>
              <a:t>condition is an entity known as veno-occlusive disease. </a:t>
            </a:r>
            <a:endParaRPr lang="en-US" dirty="0" smtClean="0"/>
          </a:p>
        </p:txBody>
      </p:sp>
    </p:spTree>
    <p:extLst>
      <p:ext uri="{BB962C8B-B14F-4D97-AF65-F5344CB8AC3E}">
        <p14:creationId xmlns:p14="http://schemas.microsoft.com/office/powerpoint/2010/main" val="23983378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Post hepatic </a:t>
            </a:r>
            <a:r>
              <a:rPr lang="en-US" dirty="0"/>
              <a:t>causes of portal hypertension may include chronic right-sided heart failure and tricuspid regurgitation and obstructing lesions of the hepatic veins and inferior vena cava. </a:t>
            </a:r>
            <a:endParaRPr lang="en-US" dirty="0" smtClean="0"/>
          </a:p>
          <a:p>
            <a:r>
              <a:rPr lang="en-US" dirty="0" smtClean="0"/>
              <a:t>The </a:t>
            </a:r>
            <a:r>
              <a:rPr lang="en-US" dirty="0"/>
              <a:t>latter conditions, and the symptoms they produce, are termed Budd-Chiari syndrome. </a:t>
            </a:r>
            <a:endParaRPr lang="en-US" dirty="0" smtClean="0"/>
          </a:p>
          <a:p>
            <a:endParaRPr lang="en-US" dirty="0"/>
          </a:p>
        </p:txBody>
      </p:sp>
    </p:spTree>
    <p:extLst>
      <p:ext uri="{BB962C8B-B14F-4D97-AF65-F5344CB8AC3E}">
        <p14:creationId xmlns:p14="http://schemas.microsoft.com/office/powerpoint/2010/main" val="39946717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a:bodyPr>
          <a:lstStyle/>
          <a:p>
            <a:r>
              <a:rPr lang="en-US" dirty="0"/>
              <a:t>Weakness, tiredness, and </a:t>
            </a:r>
            <a:r>
              <a:rPr lang="en-US" dirty="0" smtClean="0"/>
              <a:t>malaise</a:t>
            </a:r>
            <a:endParaRPr lang="en-US" dirty="0"/>
          </a:p>
          <a:p>
            <a:r>
              <a:rPr lang="en-US" dirty="0"/>
              <a:t>Anorexia, weight loss (common with acute and chronic liver disease</a:t>
            </a:r>
            <a:r>
              <a:rPr lang="en-US" dirty="0" smtClean="0"/>
              <a:t>)</a:t>
            </a:r>
            <a:endParaRPr lang="en-US" dirty="0"/>
          </a:p>
          <a:p>
            <a:r>
              <a:rPr lang="en-US" dirty="0"/>
              <a:t>Sudden and massive bleeding, with or without shock on </a:t>
            </a:r>
            <a:r>
              <a:rPr lang="en-US" dirty="0" smtClean="0"/>
              <a:t>presentation</a:t>
            </a:r>
            <a:endParaRPr lang="en-US" dirty="0"/>
          </a:p>
          <a:p>
            <a:r>
              <a:rPr lang="en-US" dirty="0"/>
              <a:t>Nausea and vomiting; abdominal discomfort and </a:t>
            </a:r>
            <a:r>
              <a:rPr lang="en-US" dirty="0" smtClean="0"/>
              <a:t>pain</a:t>
            </a:r>
            <a:endParaRPr lang="en-US" dirty="0"/>
          </a:p>
          <a:p>
            <a:r>
              <a:rPr lang="en-US" dirty="0"/>
              <a:t>Jaundice or dark </a:t>
            </a:r>
            <a:r>
              <a:rPr lang="en-US" dirty="0" smtClean="0"/>
              <a:t>urine</a:t>
            </a:r>
            <a:endParaRPr lang="en-US" dirty="0"/>
          </a:p>
          <a:p>
            <a:r>
              <a:rPr lang="en-US" dirty="0"/>
              <a:t>Edema and abdominal swelling (ascites); </a:t>
            </a:r>
            <a:r>
              <a:rPr lang="en-US" dirty="0" smtClean="0"/>
              <a:t>splenomegaly</a:t>
            </a:r>
            <a:endParaRPr lang="en-US" dirty="0"/>
          </a:p>
          <a:p>
            <a:r>
              <a:rPr lang="en-US" dirty="0"/>
              <a:t>Spider angiomas</a:t>
            </a:r>
          </a:p>
        </p:txBody>
      </p:sp>
    </p:spTree>
    <p:extLst>
      <p:ext uri="{BB962C8B-B14F-4D97-AF65-F5344CB8AC3E}">
        <p14:creationId xmlns:p14="http://schemas.microsoft.com/office/powerpoint/2010/main" val="37383474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Males: Gynecomastia, testicular atrophy (common with cirrhosis</a:t>
            </a:r>
            <a:r>
              <a:rPr lang="en-US" dirty="0" smtClean="0"/>
              <a:t>)</a:t>
            </a:r>
            <a:endParaRPr lang="en-US" dirty="0"/>
          </a:p>
          <a:p>
            <a:r>
              <a:rPr lang="en-US" dirty="0"/>
              <a:t>Pruritus: Usually associated with cholestatic </a:t>
            </a:r>
            <a:r>
              <a:rPr lang="en-US" dirty="0" smtClean="0"/>
              <a:t>conditions</a:t>
            </a:r>
            <a:endParaRPr lang="en-US" dirty="0"/>
          </a:p>
          <a:p>
            <a:r>
              <a:rPr lang="en-US" dirty="0"/>
              <a:t>Spontaneous bleeding and easy </a:t>
            </a:r>
            <a:r>
              <a:rPr lang="en-US" dirty="0" smtClean="0"/>
              <a:t>bruising</a:t>
            </a:r>
          </a:p>
          <a:p>
            <a:r>
              <a:rPr lang="en-US" dirty="0"/>
              <a:t>Muscle cramps (common in patients with cirrhosis), muscle </a:t>
            </a:r>
            <a:r>
              <a:rPr lang="en-US" dirty="0" smtClean="0"/>
              <a:t>wasting</a:t>
            </a:r>
            <a:endParaRPr lang="en-US" dirty="0"/>
          </a:p>
          <a:p>
            <a:r>
              <a:rPr lang="en-US" dirty="0"/>
              <a:t>Dupuytren </a:t>
            </a:r>
            <a:r>
              <a:rPr lang="en-US" dirty="0" smtClean="0"/>
              <a:t>contracture</a:t>
            </a:r>
            <a:endParaRPr lang="en-US" dirty="0"/>
          </a:p>
          <a:p>
            <a:r>
              <a:rPr lang="en-US" dirty="0"/>
              <a:t>Palmar erythema and leukonychia: May be present in patients with </a:t>
            </a:r>
            <a:r>
              <a:rPr lang="en-US" dirty="0" smtClean="0"/>
              <a:t>cirrhosis</a:t>
            </a:r>
            <a:endParaRPr lang="en-US" dirty="0"/>
          </a:p>
          <a:p>
            <a:r>
              <a:rPr lang="en-US" dirty="0"/>
              <a:t>Asterixis ("flapping tremor," "liver flap")</a:t>
            </a:r>
          </a:p>
        </p:txBody>
      </p:sp>
    </p:spTree>
    <p:extLst>
      <p:ext uri="{BB962C8B-B14F-4D97-AF65-F5344CB8AC3E}">
        <p14:creationId xmlns:p14="http://schemas.microsoft.com/office/powerpoint/2010/main" val="35036879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complications</a:t>
            </a:r>
            <a:endParaRPr lang="en-US" dirty="0"/>
          </a:p>
        </p:txBody>
      </p:sp>
      <p:sp>
        <p:nvSpPr>
          <p:cNvPr id="3" name="Content Placeholder 2"/>
          <p:cNvSpPr>
            <a:spLocks noGrp="1"/>
          </p:cNvSpPr>
          <p:nvPr>
            <p:ph idx="1"/>
          </p:nvPr>
        </p:nvSpPr>
        <p:spPr/>
        <p:txBody>
          <a:bodyPr>
            <a:normAutofit/>
          </a:bodyPr>
          <a:lstStyle/>
          <a:p>
            <a:r>
              <a:rPr lang="en-US" dirty="0"/>
              <a:t>Hematemesis or melena: May indicate gastroesophageal </a:t>
            </a:r>
            <a:r>
              <a:rPr lang="en-US" dirty="0" smtClean="0"/>
              <a:t>Variceal </a:t>
            </a:r>
            <a:r>
              <a:rPr lang="en-US" dirty="0"/>
              <a:t>bleeding or bleeding from portal </a:t>
            </a:r>
            <a:r>
              <a:rPr lang="en-US" dirty="0" smtClean="0"/>
              <a:t>gastropathy</a:t>
            </a:r>
            <a:endParaRPr lang="en-US" dirty="0"/>
          </a:p>
          <a:p>
            <a:r>
              <a:rPr lang="en-US" dirty="0"/>
              <a:t>Mental status changes: May indicate the presence of portosystemic </a:t>
            </a:r>
            <a:r>
              <a:rPr lang="en-US" dirty="0" smtClean="0"/>
              <a:t>encephalopathy</a:t>
            </a:r>
            <a:endParaRPr lang="en-US" dirty="0"/>
          </a:p>
          <a:p>
            <a:r>
              <a:rPr lang="en-US" dirty="0"/>
              <a:t>Increasing abdominal girth: May indicate ascites </a:t>
            </a:r>
            <a:r>
              <a:rPr lang="en-US" dirty="0" smtClean="0"/>
              <a:t>formation</a:t>
            </a:r>
            <a:endParaRPr lang="en-US" dirty="0"/>
          </a:p>
          <a:p>
            <a:r>
              <a:rPr lang="en-US" dirty="0"/>
              <a:t>Abdominal pain and fever: May indicate spontaneous bacterial peritonitis, although this disease also presents without </a:t>
            </a:r>
            <a:r>
              <a:rPr lang="en-US" dirty="0" smtClean="0"/>
              <a:t>symptoms</a:t>
            </a:r>
            <a:endParaRPr lang="en-US" dirty="0"/>
          </a:p>
          <a:p>
            <a:r>
              <a:rPr lang="en-US" dirty="0"/>
              <a:t>Hematochezia: May indicate bleeding from portal </a:t>
            </a:r>
            <a:r>
              <a:rPr lang="en-US" dirty="0" err="1"/>
              <a:t>colopathy</a:t>
            </a:r>
            <a:r>
              <a:rPr lang="en-US" dirty="0"/>
              <a:t> or enlarged hemorrhoids</a:t>
            </a:r>
          </a:p>
        </p:txBody>
      </p:sp>
    </p:spTree>
    <p:extLst>
      <p:ext uri="{BB962C8B-B14F-4D97-AF65-F5344CB8AC3E}">
        <p14:creationId xmlns:p14="http://schemas.microsoft.com/office/powerpoint/2010/main" val="1332196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of portosystemic collateral formation</a:t>
            </a:r>
            <a:endParaRPr lang="en-US" dirty="0"/>
          </a:p>
        </p:txBody>
      </p:sp>
      <p:sp>
        <p:nvSpPr>
          <p:cNvPr id="3" name="Content Placeholder 2"/>
          <p:cNvSpPr>
            <a:spLocks noGrp="1"/>
          </p:cNvSpPr>
          <p:nvPr>
            <p:ph idx="1"/>
          </p:nvPr>
        </p:nvSpPr>
        <p:spPr/>
        <p:txBody>
          <a:bodyPr>
            <a:normAutofit/>
          </a:bodyPr>
          <a:lstStyle/>
          <a:p>
            <a:r>
              <a:rPr lang="en-US" dirty="0"/>
              <a:t>Anterior abdominal wall dilated veins: May indicate umbilical epigastric vein </a:t>
            </a:r>
            <a:r>
              <a:rPr lang="en-US" dirty="0" smtClean="0"/>
              <a:t>shunts</a:t>
            </a:r>
            <a:endParaRPr lang="en-US" dirty="0"/>
          </a:p>
          <a:p>
            <a:r>
              <a:rPr lang="en-US" dirty="0"/>
              <a:t>Venous pattern on the flanks: May indicate portal-parietal peritoneal </a:t>
            </a:r>
            <a:r>
              <a:rPr lang="en-US" dirty="0" smtClean="0"/>
              <a:t>shunting</a:t>
            </a:r>
            <a:endParaRPr lang="en-US" dirty="0"/>
          </a:p>
          <a:p>
            <a:r>
              <a:rPr lang="en-US" dirty="0"/>
              <a:t>Caput medusae (tortuous </a:t>
            </a:r>
            <a:r>
              <a:rPr lang="en-US" dirty="0" smtClean="0"/>
              <a:t>Para umbilical </a:t>
            </a:r>
            <a:r>
              <a:rPr lang="en-US" dirty="0"/>
              <a:t>collateral veins</a:t>
            </a:r>
            <a:r>
              <a:rPr lang="en-US" dirty="0" smtClean="0"/>
              <a:t>)</a:t>
            </a:r>
            <a:endParaRPr lang="en-US" dirty="0"/>
          </a:p>
          <a:p>
            <a:r>
              <a:rPr lang="en-US" dirty="0"/>
              <a:t>Rectal </a:t>
            </a:r>
            <a:r>
              <a:rPr lang="en-US" dirty="0" smtClean="0"/>
              <a:t>hemorrhoids</a:t>
            </a:r>
            <a:endParaRPr lang="en-US" dirty="0"/>
          </a:p>
          <a:p>
            <a:r>
              <a:rPr lang="en-US" dirty="0" smtClean="0"/>
              <a:t>Ascites</a:t>
            </a:r>
            <a:endParaRPr lang="en-US" dirty="0"/>
          </a:p>
          <a:p>
            <a:r>
              <a:rPr lang="en-US" dirty="0" smtClean="0"/>
              <a:t>Para umbilical </a:t>
            </a:r>
            <a:r>
              <a:rPr lang="en-US" dirty="0"/>
              <a:t>hernia</a:t>
            </a:r>
          </a:p>
        </p:txBody>
      </p:sp>
    </p:spTree>
    <p:extLst>
      <p:ext uri="{BB962C8B-B14F-4D97-AF65-F5344CB8AC3E}">
        <p14:creationId xmlns:p14="http://schemas.microsoft.com/office/powerpoint/2010/main" val="245032309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Complete blood </a:t>
            </a:r>
            <a:r>
              <a:rPr lang="en-US" dirty="0" smtClean="0"/>
              <a:t>count</a:t>
            </a:r>
            <a:endParaRPr lang="en-US" dirty="0"/>
          </a:p>
          <a:p>
            <a:r>
              <a:rPr lang="en-US" dirty="0"/>
              <a:t>Liver disease–associated blood tests (</a:t>
            </a:r>
            <a:r>
              <a:rPr lang="en-US" dirty="0" err="1"/>
              <a:t>eg</a:t>
            </a:r>
            <a:r>
              <a:rPr lang="en-US" dirty="0"/>
              <a:t>, aspartate aminotransferase [AST], alanine aminotransferase [ALT], bilirubin, alkaline phosphatase [ALP</a:t>
            </a:r>
            <a:r>
              <a:rPr lang="en-US" dirty="0" smtClean="0"/>
              <a:t>])</a:t>
            </a:r>
            <a:endParaRPr lang="en-US" dirty="0"/>
          </a:p>
          <a:p>
            <a:r>
              <a:rPr lang="en-US" dirty="0"/>
              <a:t>Type and </a:t>
            </a:r>
            <a:r>
              <a:rPr lang="en-US" dirty="0" smtClean="0"/>
              <a:t>cross-match</a:t>
            </a:r>
            <a:endParaRPr lang="en-US" dirty="0"/>
          </a:p>
          <a:p>
            <a:r>
              <a:rPr lang="en-US" dirty="0"/>
              <a:t>Coagulation studies (prothrombin time [PT], partial thromboplastin time [PTT], international normalized ratio [INR]): Prolonged INR is suggestive of impaired hepatic synthetic </a:t>
            </a:r>
            <a:r>
              <a:rPr lang="en-US" dirty="0" smtClean="0"/>
              <a:t>function</a:t>
            </a:r>
            <a:endParaRPr lang="en-US" dirty="0"/>
          </a:p>
          <a:p>
            <a:r>
              <a:rPr lang="en-US" dirty="0"/>
              <a:t>Albumin: hypoalbuminemia is common. (impaired hepatic synthetic function</a:t>
            </a:r>
            <a:r>
              <a:rPr lang="en-US" dirty="0" smtClean="0"/>
              <a:t>)</a:t>
            </a:r>
            <a:endParaRPr lang="en-US" dirty="0"/>
          </a:p>
          <a:p>
            <a:r>
              <a:rPr lang="en-US" dirty="0"/>
              <a:t>Blood urea nitrogen, creatinine, and </a:t>
            </a:r>
            <a:r>
              <a:rPr lang="en-US" dirty="0" smtClean="0"/>
              <a:t>electrolytes</a:t>
            </a:r>
            <a:endParaRPr lang="en-US" dirty="0"/>
          </a:p>
          <a:p>
            <a:r>
              <a:rPr lang="en-US" dirty="0"/>
              <a:t>Arterial blood gas (ABG) and pH </a:t>
            </a:r>
            <a:r>
              <a:rPr lang="en-US" dirty="0" smtClean="0"/>
              <a:t>measurements</a:t>
            </a:r>
            <a:endParaRPr lang="en-US" dirty="0"/>
          </a:p>
          <a:p>
            <a:r>
              <a:rPr lang="en-US" dirty="0"/>
              <a:t>Hepatic and viral hepatitis serologies, particularly hepatitis B and C serologies</a:t>
            </a:r>
          </a:p>
        </p:txBody>
      </p:sp>
    </p:spTree>
    <p:extLst>
      <p:ext uri="{BB962C8B-B14F-4D97-AF65-F5344CB8AC3E}">
        <p14:creationId xmlns:p14="http://schemas.microsoft.com/office/powerpoint/2010/main" val="20623388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Duplex Doppler ultrasonography of the liver and upper </a:t>
            </a:r>
            <a:r>
              <a:rPr lang="en-US" dirty="0" smtClean="0"/>
              <a:t>abdomen</a:t>
            </a:r>
            <a:endParaRPr lang="en-US" dirty="0"/>
          </a:p>
          <a:p>
            <a:r>
              <a:rPr lang="en-US" dirty="0"/>
              <a:t>Computed tomography (CT) scanning and/or magnetic resonance imaging (MRI): Can be used when </a:t>
            </a:r>
            <a:r>
              <a:rPr lang="en-US" dirty="0" smtClean="0"/>
              <a:t>ultra sonographic </a:t>
            </a:r>
            <a:r>
              <a:rPr lang="en-US" dirty="0"/>
              <a:t>findings are </a:t>
            </a:r>
            <a:r>
              <a:rPr lang="en-US" dirty="0" smtClean="0"/>
              <a:t>inconclusive</a:t>
            </a:r>
            <a:endParaRPr lang="en-US" dirty="0"/>
          </a:p>
          <a:p>
            <a:r>
              <a:rPr lang="en-US" dirty="0"/>
              <a:t>Bleeding scan or angiography: Used when bleeding is obscure and the source is </a:t>
            </a:r>
            <a:r>
              <a:rPr lang="en-US" dirty="0" smtClean="0"/>
              <a:t>unclear</a:t>
            </a:r>
          </a:p>
          <a:p>
            <a:endParaRPr lang="en-US" dirty="0"/>
          </a:p>
        </p:txBody>
      </p:sp>
    </p:spTree>
    <p:extLst>
      <p:ext uri="{BB962C8B-B14F-4D97-AF65-F5344CB8AC3E}">
        <p14:creationId xmlns:p14="http://schemas.microsoft.com/office/powerpoint/2010/main" val="4080990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dyspepsia-belching, bloating, distension, fatty foot intolerance</a:t>
            </a:r>
          </a:p>
          <a:p>
            <a:r>
              <a:rPr lang="en-US" dirty="0"/>
              <a:t>heartburn</a:t>
            </a:r>
          </a:p>
          <a:p>
            <a:r>
              <a:rPr lang="en-US" dirty="0"/>
              <a:t>chest discomfort</a:t>
            </a:r>
          </a:p>
          <a:p>
            <a:r>
              <a:rPr lang="en-US" dirty="0"/>
              <a:t>hematemesis or melena- from GI bleeding</a:t>
            </a:r>
          </a:p>
          <a:p>
            <a:r>
              <a:rPr lang="en-US" dirty="0"/>
              <a:t>hematochezia- briskly bleeding ulcer</a:t>
            </a:r>
          </a:p>
          <a:p>
            <a:r>
              <a:rPr lang="en-US" dirty="0"/>
              <a:t>symptoms of anemia- </a:t>
            </a:r>
            <a:r>
              <a:rPr lang="en-US" dirty="0" smtClean="0"/>
              <a:t>fatigue, </a:t>
            </a:r>
            <a:r>
              <a:rPr lang="en-US" dirty="0"/>
              <a:t>dyspnea,</a:t>
            </a:r>
          </a:p>
          <a:p>
            <a:pPr marL="0" indent="0">
              <a:buNone/>
            </a:pPr>
            <a:endParaRPr lang="en-US" dirty="0"/>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Procedure</a:t>
            </a:r>
            <a:r>
              <a:rPr lang="en-US" dirty="0" smtClean="0"/>
              <a:t>s</a:t>
            </a:r>
            <a:endParaRPr lang="en-US" dirty="0"/>
          </a:p>
          <a:p>
            <a:r>
              <a:rPr lang="en-US" dirty="0"/>
              <a:t>Liver biopsy and histologic </a:t>
            </a:r>
            <a:r>
              <a:rPr lang="en-US" dirty="0" smtClean="0"/>
              <a:t>examination</a:t>
            </a:r>
            <a:endParaRPr lang="en-US" dirty="0"/>
          </a:p>
          <a:p>
            <a:r>
              <a:rPr lang="en-US" dirty="0"/>
              <a:t>Hemodynamic measurement of the hepatic venous pressure gradient (HVPG): A criterion standard for assessment of portal </a:t>
            </a:r>
            <a:r>
              <a:rPr lang="en-US" dirty="0" smtClean="0"/>
              <a:t>hypertension</a:t>
            </a:r>
            <a:endParaRPr lang="en-US" dirty="0"/>
          </a:p>
          <a:p>
            <a:r>
              <a:rPr lang="en-US" dirty="0"/>
              <a:t>Upper GI endoscopy (or, esophagogastroduodenoscopy [EGD]): A criterion standard for assessment of varices</a:t>
            </a:r>
          </a:p>
        </p:txBody>
      </p:sp>
    </p:spTree>
    <p:extLst>
      <p:ext uri="{BB962C8B-B14F-4D97-AF65-F5344CB8AC3E}">
        <p14:creationId xmlns:p14="http://schemas.microsoft.com/office/powerpoint/2010/main" val="22708829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a:bodyPr>
          <a:lstStyle/>
          <a:p>
            <a:r>
              <a:rPr lang="en-US" b="1" i="1" dirty="0"/>
              <a:t>Emergent </a:t>
            </a:r>
            <a:r>
              <a:rPr lang="en-US" b="1" i="1" dirty="0" smtClean="0"/>
              <a:t>treatment</a:t>
            </a:r>
            <a:endParaRPr lang="en-US" dirty="0"/>
          </a:p>
          <a:p>
            <a:r>
              <a:rPr lang="en-US" dirty="0"/>
              <a:t>Airway, breathing, and circulation </a:t>
            </a:r>
            <a:r>
              <a:rPr lang="en-US" dirty="0" smtClean="0"/>
              <a:t>evaluation</a:t>
            </a:r>
            <a:endParaRPr lang="en-US" dirty="0"/>
          </a:p>
          <a:p>
            <a:r>
              <a:rPr lang="en-US" dirty="0"/>
              <a:t>Nasogastric tube placement with hemodynamically significant upper GI </a:t>
            </a:r>
            <a:r>
              <a:rPr lang="en-US" dirty="0" smtClean="0"/>
              <a:t>bleeding</a:t>
            </a:r>
            <a:endParaRPr lang="en-US" dirty="0"/>
          </a:p>
          <a:p>
            <a:r>
              <a:rPr lang="en-US" dirty="0"/>
              <a:t>Nothing by mouth; establish 2 large-bore venous </a:t>
            </a:r>
            <a:r>
              <a:rPr lang="en-US" dirty="0" smtClean="0"/>
              <a:t>accesses</a:t>
            </a:r>
            <a:endParaRPr lang="en-US" dirty="0"/>
          </a:p>
          <a:p>
            <a:r>
              <a:rPr lang="en-US" dirty="0"/>
              <a:t>Volume resuscitation, with or without blood product </a:t>
            </a:r>
            <a:r>
              <a:rPr lang="en-US" dirty="0" smtClean="0"/>
              <a:t>transfusion</a:t>
            </a:r>
            <a:endParaRPr lang="en-US" dirty="0"/>
          </a:p>
          <a:p>
            <a:r>
              <a:rPr lang="en-US" dirty="0"/>
              <a:t>Portal pressure reduction </a:t>
            </a:r>
            <a:r>
              <a:rPr lang="en-US" dirty="0" smtClean="0"/>
              <a:t>(i.e., </a:t>
            </a:r>
            <a:r>
              <a:rPr lang="en-US" dirty="0"/>
              <a:t>anti-secretory agent infusion</a:t>
            </a:r>
            <a:r>
              <a:rPr lang="en-US" dirty="0" smtClean="0"/>
              <a:t>)</a:t>
            </a:r>
            <a:endParaRPr lang="en-US" dirty="0"/>
          </a:p>
          <a:p>
            <a:r>
              <a:rPr lang="en-US" dirty="0"/>
              <a:t>Patient transfer to tertiary center with liver transplant service for uncontrolled bleeding from portal hypertension</a:t>
            </a:r>
          </a:p>
        </p:txBody>
      </p:sp>
    </p:spTree>
    <p:extLst>
      <p:ext uri="{BB962C8B-B14F-4D97-AF65-F5344CB8AC3E}">
        <p14:creationId xmlns:p14="http://schemas.microsoft.com/office/powerpoint/2010/main" val="25990928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Administration of vasoconstrictors (</a:t>
            </a:r>
            <a:r>
              <a:rPr lang="en-US" dirty="0" err="1"/>
              <a:t>eg</a:t>
            </a:r>
            <a:r>
              <a:rPr lang="en-US" dirty="0"/>
              <a:t>, octreotide [agent of choice in acute </a:t>
            </a:r>
            <a:r>
              <a:rPr lang="en-US" dirty="0" smtClean="0"/>
              <a:t>Variceal </a:t>
            </a:r>
            <a:r>
              <a:rPr lang="en-US" dirty="0"/>
              <a:t>bleeding], vasopressin</a:t>
            </a:r>
            <a:r>
              <a:rPr lang="en-US" dirty="0" smtClean="0"/>
              <a:t>)</a:t>
            </a:r>
            <a:endParaRPr lang="en-US" dirty="0"/>
          </a:p>
          <a:p>
            <a:r>
              <a:rPr lang="en-US" dirty="0"/>
              <a:t>Endoscopic therapy </a:t>
            </a:r>
            <a:r>
              <a:rPr lang="en-US" dirty="0" smtClean="0"/>
              <a:t>(Variceal </a:t>
            </a:r>
            <a:r>
              <a:rPr lang="en-US" dirty="0"/>
              <a:t>ligation [EVL] [preferred], injection sclerotherapy</a:t>
            </a:r>
            <a:r>
              <a:rPr lang="en-US" dirty="0" smtClean="0"/>
              <a:t>)</a:t>
            </a:r>
            <a:endParaRPr lang="en-US" dirty="0"/>
          </a:p>
          <a:p>
            <a:r>
              <a:rPr lang="en-US" dirty="0"/>
              <a:t>Balloon-tube </a:t>
            </a:r>
            <a:r>
              <a:rPr lang="en-US" dirty="0" smtClean="0"/>
              <a:t>tamponade</a:t>
            </a:r>
            <a:endParaRPr lang="en-US" dirty="0"/>
          </a:p>
          <a:p>
            <a:r>
              <a:rPr lang="en-US" dirty="0"/>
              <a:t>Percutaneous </a:t>
            </a:r>
            <a:r>
              <a:rPr lang="en-US" dirty="0" smtClean="0"/>
              <a:t>trans hepatic </a:t>
            </a:r>
            <a:r>
              <a:rPr lang="en-US" dirty="0"/>
              <a:t>embolization (PTE</a:t>
            </a:r>
            <a:r>
              <a:rPr lang="en-US" dirty="0" smtClean="0"/>
              <a:t>)</a:t>
            </a:r>
            <a:endParaRPr lang="en-US" dirty="0"/>
          </a:p>
          <a:p>
            <a:r>
              <a:rPr lang="en-US" dirty="0"/>
              <a:t>Endoscopic administration of cyanoacrylate </a:t>
            </a:r>
            <a:r>
              <a:rPr lang="en-US" dirty="0" smtClean="0"/>
              <a:t>monomer</a:t>
            </a:r>
            <a:endParaRPr lang="en-US" dirty="0"/>
          </a:p>
          <a:p>
            <a:r>
              <a:rPr lang="en-US" dirty="0" smtClean="0"/>
              <a:t>Trans jugular </a:t>
            </a:r>
            <a:r>
              <a:rPr lang="en-US" dirty="0"/>
              <a:t>intrahepatic portosystemic shunt (TIPS)</a:t>
            </a:r>
          </a:p>
        </p:txBody>
      </p:sp>
    </p:spTree>
    <p:extLst>
      <p:ext uri="{BB962C8B-B14F-4D97-AF65-F5344CB8AC3E}">
        <p14:creationId xmlns:p14="http://schemas.microsoft.com/office/powerpoint/2010/main" val="21766673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i="1" dirty="0"/>
              <a:t>Primary </a:t>
            </a:r>
            <a:r>
              <a:rPr lang="en-US" b="1" i="1" dirty="0" smtClean="0"/>
              <a:t>prophylaxis</a:t>
            </a:r>
            <a:endParaRPr lang="en-US" dirty="0"/>
          </a:p>
          <a:p>
            <a:r>
              <a:rPr lang="en-US" dirty="0" smtClean="0"/>
              <a:t>Surveillance</a:t>
            </a:r>
            <a:endParaRPr lang="en-US" dirty="0"/>
          </a:p>
          <a:p>
            <a:r>
              <a:rPr lang="en-US" dirty="0"/>
              <a:t>Nonselective beta-blockers </a:t>
            </a:r>
            <a:r>
              <a:rPr lang="en-US" dirty="0" smtClean="0"/>
              <a:t>(e.g., </a:t>
            </a:r>
            <a:r>
              <a:rPr lang="en-US" dirty="0"/>
              <a:t>propranolol, nadolol, carvedilol</a:t>
            </a:r>
            <a:r>
              <a:rPr lang="en-US" dirty="0" smtClean="0"/>
              <a:t>)</a:t>
            </a:r>
            <a:endParaRPr lang="en-US" dirty="0"/>
          </a:p>
          <a:p>
            <a:r>
              <a:rPr lang="en-US" dirty="0"/>
              <a:t>Vasodilators </a:t>
            </a:r>
            <a:r>
              <a:rPr lang="en-US" dirty="0" smtClean="0"/>
              <a:t>(e.g., </a:t>
            </a:r>
            <a:r>
              <a:rPr lang="en-US" dirty="0"/>
              <a:t>isosorbide mononitrate [ISMN</a:t>
            </a:r>
            <a:r>
              <a:rPr lang="en-US" dirty="0" smtClean="0"/>
              <a:t>])</a:t>
            </a:r>
            <a:endParaRPr lang="en-US" dirty="0"/>
          </a:p>
          <a:p>
            <a:r>
              <a:rPr lang="en-US" dirty="0"/>
              <a:t>Combination pharmacotherapy when a single agent </a:t>
            </a:r>
            <a:r>
              <a:rPr lang="en-US" dirty="0" smtClean="0"/>
              <a:t>fails</a:t>
            </a:r>
          </a:p>
          <a:p>
            <a:r>
              <a:rPr lang="en-US" b="1" i="1" dirty="0"/>
              <a:t>Secondary </a:t>
            </a:r>
            <a:r>
              <a:rPr lang="en-US" b="1" i="1" dirty="0" smtClean="0"/>
              <a:t>prophylaxis</a:t>
            </a:r>
            <a:endParaRPr lang="en-US" dirty="0"/>
          </a:p>
          <a:p>
            <a:r>
              <a:rPr lang="en-US" dirty="0"/>
              <a:t>Nonselective </a:t>
            </a:r>
            <a:r>
              <a:rPr lang="en-US" dirty="0" smtClean="0"/>
              <a:t>beta-blockers</a:t>
            </a:r>
            <a:endParaRPr lang="en-US" dirty="0"/>
          </a:p>
          <a:p>
            <a:r>
              <a:rPr lang="en-US" dirty="0"/>
              <a:t>Endoscopic therapy (EVL, treatment of choice; endoscopic sclerotherapy</a:t>
            </a:r>
            <a:r>
              <a:rPr lang="en-US" dirty="0" smtClean="0"/>
              <a:t>)</a:t>
            </a:r>
            <a:endParaRPr lang="en-US" dirty="0"/>
          </a:p>
          <a:p>
            <a:r>
              <a:rPr lang="en-US" dirty="0"/>
              <a:t>Combination EVL and pharmacotherapy</a:t>
            </a:r>
          </a:p>
        </p:txBody>
      </p:sp>
    </p:spTree>
    <p:extLst>
      <p:ext uri="{BB962C8B-B14F-4D97-AF65-F5344CB8AC3E}">
        <p14:creationId xmlns:p14="http://schemas.microsoft.com/office/powerpoint/2010/main" val="382234067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ASCITES</a:t>
            </a:r>
            <a:endParaRPr lang="en-US" dirty="0"/>
          </a:p>
        </p:txBody>
      </p:sp>
      <p:sp>
        <p:nvSpPr>
          <p:cNvPr id="3" name="Content Placeholder 2"/>
          <p:cNvSpPr>
            <a:spLocks noGrp="1"/>
          </p:cNvSpPr>
          <p:nvPr>
            <p:ph idx="1"/>
          </p:nvPr>
        </p:nvSpPr>
        <p:spPr/>
        <p:txBody>
          <a:bodyPr/>
          <a:lstStyle/>
          <a:p>
            <a:r>
              <a:rPr lang="en-US" dirty="0"/>
              <a:t>Ascites describes the condition of pathologic fluid collection within the abdominal cavity. </a:t>
            </a:r>
            <a:endParaRPr lang="en-US" dirty="0" smtClean="0"/>
          </a:p>
          <a:p>
            <a:r>
              <a:rPr lang="en-US" dirty="0" smtClean="0"/>
              <a:t>Healthy </a:t>
            </a:r>
            <a:r>
              <a:rPr lang="en-US" dirty="0"/>
              <a:t>men have little or no intraperitoneal fluid, but women may normally have as much as 20 mL, depending on the phase of their menstrual </a:t>
            </a:r>
            <a:r>
              <a:rPr lang="en-US" dirty="0" smtClean="0"/>
              <a:t>cycle.</a:t>
            </a:r>
          </a:p>
          <a:p>
            <a:endParaRPr lang="en-US" dirty="0"/>
          </a:p>
        </p:txBody>
      </p:sp>
    </p:spTree>
    <p:extLst>
      <p:ext uri="{BB962C8B-B14F-4D97-AF65-F5344CB8AC3E}">
        <p14:creationId xmlns:p14="http://schemas.microsoft.com/office/powerpoint/2010/main" val="9269641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normAutofit lnSpcReduction="10000"/>
          </a:bodyPr>
          <a:lstStyle/>
          <a:p>
            <a:r>
              <a:rPr lang="en-US" dirty="0"/>
              <a:t>The accumulation of ascitic fluid represents a state of total-body sodium and water excess, but the event that initiates the unbalance is </a:t>
            </a:r>
            <a:r>
              <a:rPr lang="en-US" dirty="0" smtClean="0"/>
              <a:t>unclear</a:t>
            </a:r>
          </a:p>
          <a:p>
            <a:r>
              <a:rPr lang="en-US" dirty="0"/>
              <a:t>Three theories of ascites formation have been proposed: </a:t>
            </a:r>
            <a:r>
              <a:rPr lang="en-US" dirty="0" smtClean="0"/>
              <a:t>under filling, </a:t>
            </a:r>
            <a:r>
              <a:rPr lang="en-US" dirty="0"/>
              <a:t>overflow, and peripheral arterial vasodilation</a:t>
            </a:r>
            <a:r>
              <a:rPr lang="en-US" dirty="0" smtClean="0"/>
              <a:t>.</a:t>
            </a:r>
            <a:endParaRPr lang="en-US" dirty="0"/>
          </a:p>
          <a:p>
            <a:r>
              <a:rPr lang="en-US" dirty="0"/>
              <a:t>The </a:t>
            </a:r>
            <a:r>
              <a:rPr lang="en-US" dirty="0" smtClean="0"/>
              <a:t>under filling </a:t>
            </a:r>
            <a:r>
              <a:rPr lang="en-US" dirty="0"/>
              <a:t>theory suggests that the primary abnormality is inappropriate sequestration of fluid within the splanchnic vascular bed due to portal hypertension and a consequent decrease in effective circulating blood volume. </a:t>
            </a:r>
            <a:endParaRPr lang="en-US" dirty="0" smtClean="0"/>
          </a:p>
          <a:p>
            <a:r>
              <a:rPr lang="en-US" dirty="0" smtClean="0"/>
              <a:t>This </a:t>
            </a:r>
            <a:r>
              <a:rPr lang="en-US" dirty="0"/>
              <a:t>activates the plasma renin, aldosterone, and sympathetic nervous system, resulting in renal sodium and water retention.</a:t>
            </a:r>
          </a:p>
        </p:txBody>
      </p:sp>
    </p:spTree>
    <p:extLst>
      <p:ext uri="{BB962C8B-B14F-4D97-AF65-F5344CB8AC3E}">
        <p14:creationId xmlns:p14="http://schemas.microsoft.com/office/powerpoint/2010/main" val="131444559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overflow theory suggests that the primary abnormality is inappropriate renal retention of sodium and water in the absence of volume depletion. </a:t>
            </a:r>
            <a:endParaRPr lang="en-US" dirty="0" smtClean="0"/>
          </a:p>
          <a:p>
            <a:r>
              <a:rPr lang="en-US" dirty="0" smtClean="0"/>
              <a:t>This </a:t>
            </a:r>
            <a:r>
              <a:rPr lang="en-US" dirty="0"/>
              <a:t>theory was developed in accordance with the observation that patients with cirrhosis have intravascular hypervolemia rather than </a:t>
            </a:r>
            <a:r>
              <a:rPr lang="en-US" dirty="0" smtClean="0"/>
              <a:t>hypovolemia</a:t>
            </a:r>
          </a:p>
          <a:p>
            <a:endParaRPr lang="en-US" dirty="0"/>
          </a:p>
        </p:txBody>
      </p:sp>
    </p:spTree>
    <p:extLst>
      <p:ext uri="{BB962C8B-B14F-4D97-AF65-F5344CB8AC3E}">
        <p14:creationId xmlns:p14="http://schemas.microsoft.com/office/powerpoint/2010/main" val="21654956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a:t>
            </a:r>
            <a:r>
              <a:rPr lang="en-US" dirty="0"/>
              <a:t>peripheral arterial vasodilation hypothesis, includes components of both of the other theories. </a:t>
            </a:r>
            <a:endParaRPr lang="en-US" dirty="0" smtClean="0"/>
          </a:p>
          <a:p>
            <a:r>
              <a:rPr lang="en-US" dirty="0" smtClean="0"/>
              <a:t>It </a:t>
            </a:r>
            <a:r>
              <a:rPr lang="en-US" dirty="0"/>
              <a:t>suggests that portal hypertension leads to vasodilation, which causes decreased effective arterial blood volume. </a:t>
            </a:r>
            <a:endParaRPr lang="en-US" dirty="0" smtClean="0"/>
          </a:p>
          <a:p>
            <a:r>
              <a:rPr lang="en-US" dirty="0" smtClean="0"/>
              <a:t>As </a:t>
            </a:r>
            <a:r>
              <a:rPr lang="en-US" dirty="0"/>
              <a:t>the natural history of the disease progresses, </a:t>
            </a:r>
            <a:r>
              <a:rPr lang="en-US" dirty="0" err="1"/>
              <a:t>neurohumoral</a:t>
            </a:r>
            <a:r>
              <a:rPr lang="en-US" dirty="0"/>
              <a:t> excitation increases, more renal sodium is retained, and plasma volume expands. </a:t>
            </a:r>
            <a:endParaRPr lang="en-US" dirty="0" smtClean="0"/>
          </a:p>
          <a:p>
            <a:r>
              <a:rPr lang="en-US" dirty="0" smtClean="0"/>
              <a:t>This </a:t>
            </a:r>
            <a:r>
              <a:rPr lang="en-US" dirty="0"/>
              <a:t>leads to overflow of fluid into the peritoneal cavity. </a:t>
            </a:r>
            <a:endParaRPr lang="en-US" dirty="0" smtClean="0"/>
          </a:p>
          <a:p>
            <a:r>
              <a:rPr lang="en-US" dirty="0" smtClean="0"/>
              <a:t>The </a:t>
            </a:r>
            <a:r>
              <a:rPr lang="en-US" dirty="0"/>
              <a:t>vasodilation theory proposes that </a:t>
            </a:r>
            <a:r>
              <a:rPr lang="en-US" dirty="0" smtClean="0"/>
              <a:t>under filling </a:t>
            </a:r>
            <a:r>
              <a:rPr lang="en-US" dirty="0"/>
              <a:t>is operative early and overflow is operative late in the natural history of cirrhosis.</a:t>
            </a:r>
          </a:p>
        </p:txBody>
      </p:sp>
    </p:spTree>
    <p:extLst>
      <p:ext uri="{BB962C8B-B14F-4D97-AF65-F5344CB8AC3E}">
        <p14:creationId xmlns:p14="http://schemas.microsoft.com/office/powerpoint/2010/main" val="201841215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Regardless of the initiating event, a number of factors contribute to the accumulation of fluid in the abdominal cavity. </a:t>
            </a:r>
            <a:endParaRPr lang="en-US" dirty="0" smtClean="0"/>
          </a:p>
          <a:p>
            <a:r>
              <a:rPr lang="en-US" dirty="0" smtClean="0"/>
              <a:t>Elevated </a:t>
            </a:r>
            <a:r>
              <a:rPr lang="en-US" dirty="0"/>
              <a:t>levels of epinephrine and norepinephrine are well-documented factors. </a:t>
            </a:r>
            <a:endParaRPr lang="en-US" dirty="0" smtClean="0"/>
          </a:p>
          <a:p>
            <a:r>
              <a:rPr lang="en-US" dirty="0" smtClean="0"/>
              <a:t>Hypoalbuminemia </a:t>
            </a:r>
            <a:r>
              <a:rPr lang="en-US" dirty="0"/>
              <a:t>and reduced plasma oncotic pressure favor the extravasation of fluid from the plasma to the peritoneal fluid, and, thus, ascites is infrequent in patients with cirrhosis unless both portal hypertension and hypoalbuminemia are present.</a:t>
            </a:r>
          </a:p>
        </p:txBody>
      </p:sp>
    </p:spTree>
    <p:extLst>
      <p:ext uri="{BB962C8B-B14F-4D97-AF65-F5344CB8AC3E}">
        <p14:creationId xmlns:p14="http://schemas.microsoft.com/office/powerpoint/2010/main" val="225896592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lstStyle/>
          <a:p>
            <a:r>
              <a:rPr lang="en-US" b="1" dirty="0">
                <a:solidFill>
                  <a:srgbClr val="FF0000"/>
                </a:solidFill>
              </a:rPr>
              <a:t>Normal peritoneum</a:t>
            </a:r>
          </a:p>
          <a:p>
            <a:r>
              <a:rPr lang="en-US" b="1" i="1" dirty="0"/>
              <a:t>Portal hypertension </a:t>
            </a:r>
            <a:r>
              <a:rPr lang="en-US" dirty="0"/>
              <a:t>(serum-ascites albumin gradient [SAAG] &gt;1.1 g/</a:t>
            </a:r>
            <a:r>
              <a:rPr lang="en-US" dirty="0" err="1"/>
              <a:t>dL</a:t>
            </a:r>
            <a:r>
              <a:rPr lang="en-US" dirty="0" smtClean="0"/>
              <a:t>)</a:t>
            </a:r>
            <a:endParaRPr lang="en-US" dirty="0"/>
          </a:p>
          <a:p>
            <a:r>
              <a:rPr lang="en-US" dirty="0"/>
              <a:t>Hepatic congestion, congestive heart failure, constrictive pericarditis, tricuspid insufficiency, Budd-Chiari </a:t>
            </a:r>
            <a:r>
              <a:rPr lang="en-US" dirty="0" smtClean="0"/>
              <a:t>syndrome</a:t>
            </a:r>
            <a:endParaRPr lang="en-US" dirty="0"/>
          </a:p>
          <a:p>
            <a:r>
              <a:rPr lang="en-US" dirty="0"/>
              <a:t>Liver disease, cirrhosis, alcoholic hepatitis, fulminant hepatic failure, massive hepatic metastases</a:t>
            </a:r>
          </a:p>
        </p:txBody>
      </p:sp>
    </p:spTree>
    <p:extLst>
      <p:ext uri="{BB962C8B-B14F-4D97-AF65-F5344CB8AC3E}">
        <p14:creationId xmlns:p14="http://schemas.microsoft.com/office/powerpoint/2010/main" val="1382299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3084</TotalTime>
  <Words>8240</Words>
  <Application>Microsoft Office PowerPoint</Application>
  <PresentationFormat>Widescreen</PresentationFormat>
  <Paragraphs>972</Paragraphs>
  <Slides>165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165</vt:i4>
      </vt:variant>
    </vt:vector>
  </HeadingPairs>
  <TitlesOfParts>
    <vt:vector size="170" baseType="lpstr">
      <vt:lpstr>Arial</vt:lpstr>
      <vt:lpstr>Calibri</vt:lpstr>
      <vt:lpstr>Calibri Light</vt:lpstr>
      <vt:lpstr>Wingdings</vt:lpstr>
      <vt:lpstr>Office Theme</vt:lpstr>
      <vt:lpstr>GIT MEDICINE</vt:lpstr>
      <vt:lpstr>PEPTIC ULCER DISEASE</vt:lpstr>
      <vt:lpstr>PowerPoint Presentation</vt:lpstr>
      <vt:lpstr>causes</vt:lpstr>
      <vt:lpstr>PowerPoint Presentation</vt:lpstr>
      <vt:lpstr>pathophysiology</vt:lpstr>
      <vt:lpstr>PowerPoint Presentation</vt:lpstr>
      <vt:lpstr>symptoms</vt:lpstr>
      <vt:lpstr>PowerPoint Presentation</vt:lpstr>
      <vt:lpstr>PowerPoint Presentation</vt:lpstr>
      <vt:lpstr>physical exam</vt:lpstr>
      <vt:lpstr>PowerPoint Presentation</vt:lpstr>
      <vt:lpstr>DDX</vt:lpstr>
      <vt:lpstr>workup</vt:lpstr>
      <vt:lpstr>PowerPoint Presentation</vt:lpstr>
      <vt:lpstr>management</vt:lpstr>
      <vt:lpstr>PowerPoint Presentation</vt:lpstr>
      <vt:lpstr>PowerPoint Presentation</vt:lpstr>
      <vt:lpstr>H. pylori triple eradication therapy</vt:lpstr>
      <vt:lpstr>PowerPoint Presentation</vt:lpstr>
      <vt:lpstr>surgery</vt:lpstr>
      <vt:lpstr>management of GI bleeding</vt:lpstr>
      <vt:lpstr>complications</vt:lpstr>
      <vt:lpstr>ULCERATIVE COLITIS</vt:lpstr>
      <vt:lpstr>etiology</vt:lpstr>
      <vt:lpstr>PowerPoint Presentation</vt:lpstr>
      <vt:lpstr>PowerPoint Presentation</vt:lpstr>
      <vt:lpstr>PowerPoint Presentation</vt:lpstr>
      <vt:lpstr>clinical presentation</vt:lpstr>
      <vt:lpstr>Assessment</vt:lpstr>
      <vt:lpstr>Witts criteria for assessing severity</vt:lpstr>
      <vt:lpstr>PowerPoint Presentation</vt:lpstr>
      <vt:lpstr>PowerPoint Presentation</vt:lpstr>
      <vt:lpstr>investigations</vt:lpstr>
      <vt:lpstr>Management</vt:lpstr>
      <vt:lpstr>PowerPoint Presentation</vt:lpstr>
      <vt:lpstr>PowerPoint Presentation</vt:lpstr>
      <vt:lpstr>PowerPoint Presentation</vt:lpstr>
      <vt:lpstr>complication</vt:lpstr>
      <vt:lpstr>HEPAPATIS</vt:lpstr>
      <vt:lpstr>PowerPoint Presentation</vt:lpstr>
      <vt:lpstr>HEPATITIS A</vt:lpstr>
      <vt:lpstr>PowerPoint Presentation</vt:lpstr>
      <vt:lpstr>PowerPoint Presentation</vt:lpstr>
      <vt:lpstr>Clinical presentation</vt:lpstr>
      <vt:lpstr>PowerPoint Presentation</vt:lpstr>
      <vt:lpstr>Physical exam</vt:lpstr>
      <vt:lpstr>investigation</vt:lpstr>
      <vt:lpstr>PowerPoint Presentation</vt:lpstr>
      <vt:lpstr>Management </vt:lpstr>
      <vt:lpstr>complications</vt:lpstr>
      <vt:lpstr>prevention</vt:lpstr>
      <vt:lpstr>HEPATITIS B</vt:lpstr>
      <vt:lpstr>Modes of transmission</vt:lpstr>
      <vt:lpstr>pathogenesis</vt:lpstr>
      <vt:lpstr>Clinical presentation</vt:lpstr>
      <vt:lpstr>PowerPoint Presentation</vt:lpstr>
      <vt:lpstr>PowerPoint Presentation</vt:lpstr>
      <vt:lpstr>PowerPoint Presentation</vt:lpstr>
      <vt:lpstr>investigation</vt:lpstr>
      <vt:lpstr>PowerPoint Presentation</vt:lpstr>
      <vt:lpstr>Management</vt:lpstr>
      <vt:lpstr>complications</vt:lpstr>
      <vt:lpstr>HEPATITIS C</vt:lpstr>
      <vt:lpstr>Clinical presentation</vt:lpstr>
      <vt:lpstr>investigations</vt:lpstr>
      <vt:lpstr>management</vt:lpstr>
      <vt:lpstr>PowerPoint Presentation</vt:lpstr>
      <vt:lpstr>complications</vt:lpstr>
      <vt:lpstr>Liver cirrhosis</vt:lpstr>
      <vt:lpstr>etiology</vt:lpstr>
      <vt:lpstr>PowerPoint Presentation</vt:lpstr>
      <vt:lpstr>pathogenesis</vt:lpstr>
      <vt:lpstr>PowerPoint Presentation</vt:lpstr>
      <vt:lpstr>Clinical presentation</vt:lpstr>
      <vt:lpstr>PowerPoint Presentation</vt:lpstr>
      <vt:lpstr>investigations</vt:lpstr>
      <vt:lpstr>management</vt:lpstr>
      <vt:lpstr>complications</vt:lpstr>
      <vt:lpstr>Portal hypertension</vt:lpstr>
      <vt:lpstr>PowerPoint Presentation</vt:lpstr>
      <vt:lpstr>PowerPoint Presentation</vt:lpstr>
      <vt:lpstr>PowerPoint Presentation</vt:lpstr>
      <vt:lpstr>Clinical features</vt:lpstr>
      <vt:lpstr>PowerPoint Presentation</vt:lpstr>
      <vt:lpstr>Symptoms of complications</vt:lpstr>
      <vt:lpstr>Signs of portosystemic collateral formation</vt:lpstr>
      <vt:lpstr>investigations</vt:lpstr>
      <vt:lpstr>PowerPoint Presentation</vt:lpstr>
      <vt:lpstr>PowerPoint Presentation</vt:lpstr>
      <vt:lpstr>management</vt:lpstr>
      <vt:lpstr>PowerPoint Presentation</vt:lpstr>
      <vt:lpstr>PowerPoint Presentation</vt:lpstr>
      <vt:lpstr>ASCITES</vt:lpstr>
      <vt:lpstr>pathophysiology</vt:lpstr>
      <vt:lpstr>PowerPoint Presentation</vt:lpstr>
      <vt:lpstr>PowerPoint Presentation</vt:lpstr>
      <vt:lpstr>PowerPoint Presentation</vt:lpstr>
      <vt:lpstr>etiology</vt:lpstr>
      <vt:lpstr>PowerPoint Presentation</vt:lpstr>
      <vt:lpstr>PowerPoint Presentation</vt:lpstr>
      <vt:lpstr>PowerPoint Presentation</vt:lpstr>
      <vt:lpstr>Clinical presentation</vt:lpstr>
      <vt:lpstr>Physical examination</vt:lpstr>
      <vt:lpstr>PowerPoint Presentation</vt:lpstr>
      <vt:lpstr>staging</vt:lpstr>
      <vt:lpstr>investigation</vt:lpstr>
      <vt:lpstr>PowerPoint Presentation</vt:lpstr>
      <vt:lpstr>management</vt:lpstr>
      <vt:lpstr>HEPATIC ENCEPHALOPATHY</vt:lpstr>
      <vt:lpstr>pathogenesis</vt:lpstr>
      <vt:lpstr>PowerPoint Presentation</vt:lpstr>
      <vt:lpstr>Clinical features</vt:lpstr>
      <vt:lpstr>West Haven classification</vt:lpstr>
      <vt:lpstr>PowerPoint Presentation</vt:lpstr>
      <vt:lpstr>Physical exam</vt:lpstr>
      <vt:lpstr>PowerPoint Presentation</vt:lpstr>
      <vt:lpstr>Common precipitants</vt:lpstr>
      <vt:lpstr>Investigations </vt:lpstr>
      <vt:lpstr>Management </vt:lpstr>
      <vt:lpstr>PowerPoint Presentation</vt:lpstr>
      <vt:lpstr>LIVER FAILURE</vt:lpstr>
      <vt:lpstr>PowerPoint Presentation</vt:lpstr>
      <vt:lpstr>ETIOLOGY</vt:lpstr>
      <vt:lpstr>PowerPoint Presentation</vt:lpstr>
      <vt:lpstr>PowerPoint Presentation</vt:lpstr>
      <vt:lpstr>PowerPoint Presentation</vt:lpstr>
      <vt:lpstr>PowerPoint Presentation</vt:lpstr>
      <vt:lpstr>Clinical presentation</vt:lpstr>
      <vt:lpstr>Physical exam</vt:lpstr>
      <vt:lpstr>Investigation </vt:lpstr>
      <vt:lpstr>PowerPoint Presentation</vt:lpstr>
      <vt:lpstr>Management </vt:lpstr>
      <vt:lpstr>Complications </vt:lpstr>
      <vt:lpstr>Cholecystitis </vt:lpstr>
      <vt:lpstr>Pathophysiology</vt:lpstr>
      <vt:lpstr>PowerPoint Presentation</vt:lpstr>
      <vt:lpstr>PowerPoint Presentation</vt:lpstr>
      <vt:lpstr>PowerPoint Presentation</vt:lpstr>
      <vt:lpstr>Clinical presentation</vt:lpstr>
      <vt:lpstr>PE</vt:lpstr>
      <vt:lpstr>INVESTIGATION</vt:lpstr>
      <vt:lpstr>PowerPoint Presentation</vt:lpstr>
      <vt:lpstr>Management </vt:lpstr>
      <vt:lpstr>PowerPoint Presentation</vt:lpstr>
      <vt:lpstr>PowerPoint Presentation</vt:lpstr>
      <vt:lpstr>complications</vt:lpstr>
      <vt:lpstr>PANCREATITIS</vt:lpstr>
      <vt:lpstr>etiology</vt:lpstr>
      <vt:lpstr>Pathophysiology </vt:lpstr>
      <vt:lpstr>PowerPoint Presentation</vt:lpstr>
      <vt:lpstr>Classification of pancreatitis</vt:lpstr>
      <vt:lpstr>PowerPoint Presentation</vt:lpstr>
      <vt:lpstr>Clinical presentation</vt:lpstr>
      <vt:lpstr>PowerPoint Presentation</vt:lpstr>
      <vt:lpstr>Physical exam</vt:lpstr>
      <vt:lpstr>PowerPoint Presentation</vt:lpstr>
      <vt:lpstr>Investigations </vt:lpstr>
      <vt:lpstr>PowerPoint Presentation</vt:lpstr>
      <vt:lpstr>PowerPoint Presentation</vt:lpstr>
      <vt:lpstr>Management </vt:lpstr>
      <vt:lpstr>PowerPoint Presentation</vt:lpstr>
      <vt:lpstr>complications</vt:lpstr>
      <vt:lpstr>Prognosis </vt:lpstr>
      <vt:lpstr>Prognosis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 MEDICINE</dc:title>
  <dc:creator/>
  <cp:lastModifiedBy>Irene</cp:lastModifiedBy>
  <cp:revision>124</cp:revision>
  <dcterms:created xsi:type="dcterms:W3CDTF">2022-09-21T15:35:00Z</dcterms:created>
  <dcterms:modified xsi:type="dcterms:W3CDTF">2022-10-31T12:48:12Z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E2EE5EBBCD6546A3874F762AD3CA5F2F</vt:lpwstr>
  </property>
  <property fmtid="{D5CDD505-2E9C-101B-9397-08002B2CF9AE}" pid="3" name="KSOProductBuildVer">
    <vt:lpwstr>1033-11.2.0.11306</vt:lpwstr>
  </property>
</Properties>
</file>