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78" d="100"/>
          <a:sy n="78" d="100"/>
        </p:scale>
        <p:origin x="456" y="84"/>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tableStyles" Target="tableStyle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71" name=""/>
        <p:cNvGrpSpPr/>
        <p:nvPr/>
      </p:nvGrpSpPr>
      <p:grpSpPr>
        <a:xfrm>
          <a:off x="0" y="0"/>
          <a:ext cx="0" cy="0"/>
          <a:chOff x="0" y="0"/>
          <a:chExt cx="0" cy="0"/>
        </a:xfrm>
      </p:grpSpPr>
      <p:sp>
        <p:nvSpPr>
          <p:cNvPr id="1048673"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674"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C8749CFA-B081-4262-98A4-39E77A90C01D}" type="datetimeFigureOut">
              <a:rPr lang="en-US" smtClean="0"/>
              <a:t>25-Jun-21</a:t>
            </a:fld>
            <a:endParaRPr lang="en-US"/>
          </a:p>
        </p:txBody>
      </p:sp>
      <p:sp>
        <p:nvSpPr>
          <p:cNvPr id="1048675"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676"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7"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678"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2102BE6F-DDF0-4E80-80CA-4C222F227682}"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253501FF-FE9C-4574-9DBA-626B99DF7D97}" type="datetimeFigureOut">
              <a:rPr lang="en-US" smtClean="0"/>
              <a:t>25-Jun-21</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5" name=""/>
        <p:cNvGrpSpPr/>
        <p:nvPr/>
      </p:nvGrpSpPr>
      <p:grpSpPr>
        <a:xfrm>
          <a:off x="0" y="0"/>
          <a:ext cx="0" cy="0"/>
          <a:chOff x="0" y="0"/>
          <a:chExt cx="0" cy="0"/>
        </a:xfrm>
      </p:grpSpPr>
      <p:sp>
        <p:nvSpPr>
          <p:cNvPr id="1048640" name="Title 1"/>
          <p:cNvSpPr>
            <a:spLocks noGrp="1"/>
          </p:cNvSpPr>
          <p:nvPr>
            <p:ph type="title"/>
          </p:nvPr>
        </p:nvSpPr>
        <p:spPr/>
        <p:txBody>
          <a:bodyPr/>
          <a:p>
            <a:r>
              <a:rPr lang="en-US"/>
              <a:t>Click to edit Master title style</a:t>
            </a:r>
          </a:p>
        </p:txBody>
      </p:sp>
      <p:sp>
        <p:nvSpPr>
          <p:cNvPr id="1048641"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2" name="Date Placeholder 3"/>
          <p:cNvSpPr>
            <a:spLocks noGrp="1"/>
          </p:cNvSpPr>
          <p:nvPr>
            <p:ph type="dt" sz="half" idx="10"/>
          </p:nvPr>
        </p:nvSpPr>
        <p:spPr/>
        <p:txBody>
          <a:bodyPr/>
          <a:p>
            <a:fld id="{253501FF-FE9C-4574-9DBA-626B99DF7D97}" type="datetimeFigureOut">
              <a:rPr lang="en-US" smtClean="0"/>
              <a:t>25-Jun-21</a:t>
            </a:fld>
            <a:endParaRPr lang="en-US"/>
          </a:p>
        </p:txBody>
      </p:sp>
      <p:sp>
        <p:nvSpPr>
          <p:cNvPr id="1048643" name="Footer Placeholder 4"/>
          <p:cNvSpPr>
            <a:spLocks noGrp="1"/>
          </p:cNvSpPr>
          <p:nvPr>
            <p:ph type="ftr" sz="quarter" idx="11"/>
          </p:nvPr>
        </p:nvSpPr>
        <p:spPr/>
        <p:txBody>
          <a:bodyPr/>
          <a:p>
            <a:endParaRPr lang="en-US"/>
          </a:p>
        </p:txBody>
      </p:sp>
      <p:sp>
        <p:nvSpPr>
          <p:cNvPr id="1048644" name="Slide Number Placeholder 5"/>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3" name=""/>
        <p:cNvGrpSpPr/>
        <p:nvPr/>
      </p:nvGrpSpPr>
      <p:grpSpPr>
        <a:xfrm>
          <a:off x="0" y="0"/>
          <a:ext cx="0" cy="0"/>
          <a:chOff x="0" y="0"/>
          <a:chExt cx="0" cy="0"/>
        </a:xfrm>
      </p:grpSpPr>
      <p:sp>
        <p:nvSpPr>
          <p:cNvPr id="1048629"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8630"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1" name="Date Placeholder 3"/>
          <p:cNvSpPr>
            <a:spLocks noGrp="1"/>
          </p:cNvSpPr>
          <p:nvPr>
            <p:ph type="dt" sz="half" idx="10"/>
          </p:nvPr>
        </p:nvSpPr>
        <p:spPr/>
        <p:txBody>
          <a:bodyPr/>
          <a:p>
            <a:fld id="{253501FF-FE9C-4574-9DBA-626B99DF7D97}" type="datetimeFigureOut">
              <a:rPr lang="en-US" smtClean="0"/>
              <a:t>25-Jun-21</a:t>
            </a:fld>
            <a:endParaRPr lang="en-US"/>
          </a:p>
        </p:txBody>
      </p:sp>
      <p:sp>
        <p:nvSpPr>
          <p:cNvPr id="1048632" name="Footer Placeholder 4"/>
          <p:cNvSpPr>
            <a:spLocks noGrp="1"/>
          </p:cNvSpPr>
          <p:nvPr>
            <p:ph type="ftr" sz="quarter" idx="11"/>
          </p:nvPr>
        </p:nvSpPr>
        <p:spPr/>
        <p:txBody>
          <a:bodyPr/>
          <a:p>
            <a:endParaRPr lang="en-US"/>
          </a:p>
        </p:txBody>
      </p:sp>
      <p:sp>
        <p:nvSpPr>
          <p:cNvPr id="1048633" name="Slide Number Placeholder 5"/>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9" name=""/>
        <p:cNvGrpSpPr/>
        <p:nvPr/>
      </p:nvGrpSpPr>
      <p:grpSpPr>
        <a:xfrm>
          <a:off x="0" y="0"/>
          <a:ext cx="0" cy="0"/>
          <a:chOff x="0" y="0"/>
          <a:chExt cx="0" cy="0"/>
        </a:xfrm>
      </p:grpSpPr>
      <p:sp>
        <p:nvSpPr>
          <p:cNvPr id="1048587" name="Title 1"/>
          <p:cNvSpPr>
            <a:spLocks noGrp="1"/>
          </p:cNvSpPr>
          <p:nvPr>
            <p:ph type="title"/>
          </p:nvPr>
        </p:nvSpPr>
        <p:spPr/>
        <p:txBody>
          <a:bodyPr/>
          <a:p>
            <a:r>
              <a:rPr lang="en-US"/>
              <a:t>Click to edit Master title style</a:t>
            </a:r>
          </a:p>
        </p:txBody>
      </p:sp>
      <p:sp>
        <p:nvSpPr>
          <p:cNvPr id="1048588"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9" name="Date Placeholder 3"/>
          <p:cNvSpPr>
            <a:spLocks noGrp="1"/>
          </p:cNvSpPr>
          <p:nvPr>
            <p:ph type="dt" sz="half" idx="10"/>
          </p:nvPr>
        </p:nvSpPr>
        <p:spPr/>
        <p:txBody>
          <a:bodyPr/>
          <a:p>
            <a:fld id="{253501FF-FE9C-4574-9DBA-626B99DF7D97}" type="datetimeFigureOut">
              <a:rPr lang="en-US" smtClean="0"/>
              <a:t>25-Jun-21</a:t>
            </a:fld>
            <a:endParaRPr lang="en-US"/>
          </a:p>
        </p:txBody>
      </p:sp>
      <p:sp>
        <p:nvSpPr>
          <p:cNvPr id="1048590" name="Footer Placeholder 4"/>
          <p:cNvSpPr>
            <a:spLocks noGrp="1"/>
          </p:cNvSpPr>
          <p:nvPr>
            <p:ph type="ftr" sz="quarter" idx="11"/>
          </p:nvPr>
        </p:nvSpPr>
        <p:spPr/>
        <p:txBody>
          <a:bodyPr/>
          <a:p>
            <a:endParaRPr lang="en-US"/>
          </a:p>
        </p:txBody>
      </p:sp>
      <p:sp>
        <p:nvSpPr>
          <p:cNvPr id="1048591" name="Slide Number Placeholder 5"/>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6" name=""/>
        <p:cNvGrpSpPr/>
        <p:nvPr/>
      </p:nvGrpSpPr>
      <p:grpSpPr>
        <a:xfrm>
          <a:off x="0" y="0"/>
          <a:ext cx="0" cy="0"/>
          <a:chOff x="0" y="0"/>
          <a:chExt cx="0" cy="0"/>
        </a:xfrm>
      </p:grpSpPr>
      <p:sp>
        <p:nvSpPr>
          <p:cNvPr id="1048645"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46"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47" name="Date Placeholder 3"/>
          <p:cNvSpPr>
            <a:spLocks noGrp="1"/>
          </p:cNvSpPr>
          <p:nvPr>
            <p:ph type="dt" sz="half" idx="10"/>
          </p:nvPr>
        </p:nvSpPr>
        <p:spPr/>
        <p:txBody>
          <a:bodyPr/>
          <a:p>
            <a:fld id="{253501FF-FE9C-4574-9DBA-626B99DF7D97}" type="datetimeFigureOut">
              <a:rPr lang="en-US" smtClean="0"/>
              <a:t>25-Jun-21</a:t>
            </a:fld>
            <a:endParaRPr lang="en-US"/>
          </a:p>
        </p:txBody>
      </p:sp>
      <p:sp>
        <p:nvSpPr>
          <p:cNvPr id="1048648" name="Footer Placeholder 4"/>
          <p:cNvSpPr>
            <a:spLocks noGrp="1"/>
          </p:cNvSpPr>
          <p:nvPr>
            <p:ph type="ftr" sz="quarter" idx="11"/>
          </p:nvPr>
        </p:nvSpPr>
        <p:spPr/>
        <p:txBody>
          <a:bodyPr/>
          <a:p>
            <a:endParaRPr lang="en-US"/>
          </a:p>
        </p:txBody>
      </p:sp>
      <p:sp>
        <p:nvSpPr>
          <p:cNvPr id="1048649" name="Slide Number Placeholder 5"/>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7" name=""/>
        <p:cNvGrpSpPr/>
        <p:nvPr/>
      </p:nvGrpSpPr>
      <p:grpSpPr>
        <a:xfrm>
          <a:off x="0" y="0"/>
          <a:ext cx="0" cy="0"/>
          <a:chOff x="0" y="0"/>
          <a:chExt cx="0" cy="0"/>
        </a:xfrm>
      </p:grpSpPr>
      <p:sp>
        <p:nvSpPr>
          <p:cNvPr id="1048650" name="Title 1"/>
          <p:cNvSpPr>
            <a:spLocks noGrp="1"/>
          </p:cNvSpPr>
          <p:nvPr>
            <p:ph type="title"/>
          </p:nvPr>
        </p:nvSpPr>
        <p:spPr/>
        <p:txBody>
          <a:bodyPr/>
          <a:p>
            <a:r>
              <a:rPr lang="en-US"/>
              <a:t>Click to edit Master title style</a:t>
            </a:r>
          </a:p>
        </p:txBody>
      </p:sp>
      <p:sp>
        <p:nvSpPr>
          <p:cNvPr id="1048651"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2"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3" name="Date Placeholder 4"/>
          <p:cNvSpPr>
            <a:spLocks noGrp="1"/>
          </p:cNvSpPr>
          <p:nvPr>
            <p:ph type="dt" sz="half" idx="10"/>
          </p:nvPr>
        </p:nvSpPr>
        <p:spPr/>
        <p:txBody>
          <a:bodyPr/>
          <a:p>
            <a:fld id="{253501FF-FE9C-4574-9DBA-626B99DF7D97}" type="datetimeFigureOut">
              <a:rPr lang="en-US" smtClean="0"/>
              <a:t>25-Jun-21</a:t>
            </a:fld>
            <a:endParaRPr lang="en-US"/>
          </a:p>
        </p:txBody>
      </p:sp>
      <p:sp>
        <p:nvSpPr>
          <p:cNvPr id="1048654" name="Footer Placeholder 5"/>
          <p:cNvSpPr>
            <a:spLocks noGrp="1"/>
          </p:cNvSpPr>
          <p:nvPr>
            <p:ph type="ftr" sz="quarter" idx="11"/>
          </p:nvPr>
        </p:nvSpPr>
        <p:spPr/>
        <p:txBody>
          <a:bodyPr/>
          <a:p>
            <a:endParaRPr lang="en-US"/>
          </a:p>
        </p:txBody>
      </p:sp>
      <p:sp>
        <p:nvSpPr>
          <p:cNvPr id="1048655" name="Slide Number Placeholder 6"/>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8" name=""/>
        <p:cNvGrpSpPr/>
        <p:nvPr/>
      </p:nvGrpSpPr>
      <p:grpSpPr>
        <a:xfrm>
          <a:off x="0" y="0"/>
          <a:ext cx="0" cy="0"/>
          <a:chOff x="0" y="0"/>
          <a:chExt cx="0" cy="0"/>
        </a:xfrm>
      </p:grpSpPr>
      <p:sp>
        <p:nvSpPr>
          <p:cNvPr id="1048656" name="Title 1"/>
          <p:cNvSpPr>
            <a:spLocks noGrp="1"/>
          </p:cNvSpPr>
          <p:nvPr>
            <p:ph type="title"/>
          </p:nvPr>
        </p:nvSpPr>
        <p:spPr>
          <a:xfrm>
            <a:off x="839788" y="365125"/>
            <a:ext cx="10515600" cy="1325563"/>
          </a:xfrm>
        </p:spPr>
        <p:txBody>
          <a:bodyPr/>
          <a:p>
            <a:r>
              <a:rPr lang="en-US"/>
              <a:t>Click to edit Master title style</a:t>
            </a:r>
          </a:p>
        </p:txBody>
      </p:sp>
      <p:sp>
        <p:nvSpPr>
          <p:cNvPr id="1048657"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58"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9"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60"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1" name="Date Placeholder 6"/>
          <p:cNvSpPr>
            <a:spLocks noGrp="1"/>
          </p:cNvSpPr>
          <p:nvPr>
            <p:ph type="dt" sz="half" idx="10"/>
          </p:nvPr>
        </p:nvSpPr>
        <p:spPr/>
        <p:txBody>
          <a:bodyPr/>
          <a:p>
            <a:fld id="{253501FF-FE9C-4574-9DBA-626B99DF7D97}" type="datetimeFigureOut">
              <a:rPr lang="en-US" smtClean="0"/>
              <a:t>25-Jun-21</a:t>
            </a:fld>
            <a:endParaRPr lang="en-US"/>
          </a:p>
        </p:txBody>
      </p:sp>
      <p:sp>
        <p:nvSpPr>
          <p:cNvPr id="1048662" name="Footer Placeholder 7"/>
          <p:cNvSpPr>
            <a:spLocks noGrp="1"/>
          </p:cNvSpPr>
          <p:nvPr>
            <p:ph type="ftr" sz="quarter" idx="11"/>
          </p:nvPr>
        </p:nvSpPr>
        <p:spPr/>
        <p:txBody>
          <a:bodyPr/>
          <a:p>
            <a:endParaRPr lang="en-US"/>
          </a:p>
        </p:txBody>
      </p:sp>
      <p:sp>
        <p:nvSpPr>
          <p:cNvPr id="1048663" name="Slide Number Placeholder 8"/>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2" name=""/>
        <p:cNvGrpSpPr/>
        <p:nvPr/>
      </p:nvGrpSpPr>
      <p:grpSpPr>
        <a:xfrm>
          <a:off x="0" y="0"/>
          <a:ext cx="0" cy="0"/>
          <a:chOff x="0" y="0"/>
          <a:chExt cx="0" cy="0"/>
        </a:xfrm>
      </p:grpSpPr>
      <p:sp>
        <p:nvSpPr>
          <p:cNvPr id="1048625" name="Title 1"/>
          <p:cNvSpPr>
            <a:spLocks noGrp="1"/>
          </p:cNvSpPr>
          <p:nvPr>
            <p:ph type="title"/>
          </p:nvPr>
        </p:nvSpPr>
        <p:spPr/>
        <p:txBody>
          <a:bodyPr/>
          <a:p>
            <a:r>
              <a:rPr lang="en-US"/>
              <a:t>Click to edit Master title style</a:t>
            </a:r>
          </a:p>
        </p:txBody>
      </p:sp>
      <p:sp>
        <p:nvSpPr>
          <p:cNvPr id="1048626" name="Date Placeholder 2"/>
          <p:cNvSpPr>
            <a:spLocks noGrp="1"/>
          </p:cNvSpPr>
          <p:nvPr>
            <p:ph type="dt" sz="half" idx="10"/>
          </p:nvPr>
        </p:nvSpPr>
        <p:spPr/>
        <p:txBody>
          <a:bodyPr/>
          <a:p>
            <a:fld id="{253501FF-FE9C-4574-9DBA-626B99DF7D97}" type="datetimeFigureOut">
              <a:rPr lang="en-US" smtClean="0"/>
              <a:t>25-Jun-21</a:t>
            </a:fld>
            <a:endParaRPr lang="en-US"/>
          </a:p>
        </p:txBody>
      </p:sp>
      <p:sp>
        <p:nvSpPr>
          <p:cNvPr id="1048627" name="Footer Placeholder 3"/>
          <p:cNvSpPr>
            <a:spLocks noGrp="1"/>
          </p:cNvSpPr>
          <p:nvPr>
            <p:ph type="ftr" sz="quarter" idx="11"/>
          </p:nvPr>
        </p:nvSpPr>
        <p:spPr/>
        <p:txBody>
          <a:bodyPr/>
          <a:p>
            <a:endParaRPr lang="en-US"/>
          </a:p>
        </p:txBody>
      </p:sp>
      <p:sp>
        <p:nvSpPr>
          <p:cNvPr id="1048628" name="Slide Number Placeholder 4"/>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9" name=""/>
        <p:cNvGrpSpPr/>
        <p:nvPr/>
      </p:nvGrpSpPr>
      <p:grpSpPr>
        <a:xfrm>
          <a:off x="0" y="0"/>
          <a:ext cx="0" cy="0"/>
          <a:chOff x="0" y="0"/>
          <a:chExt cx="0" cy="0"/>
        </a:xfrm>
      </p:grpSpPr>
      <p:sp>
        <p:nvSpPr>
          <p:cNvPr id="1048664" name="Date Placeholder 1"/>
          <p:cNvSpPr>
            <a:spLocks noGrp="1"/>
          </p:cNvSpPr>
          <p:nvPr>
            <p:ph type="dt" sz="half" idx="10"/>
          </p:nvPr>
        </p:nvSpPr>
        <p:spPr/>
        <p:txBody>
          <a:bodyPr/>
          <a:p>
            <a:fld id="{253501FF-FE9C-4574-9DBA-626B99DF7D97}" type="datetimeFigureOut">
              <a:rPr lang="en-US" smtClean="0"/>
              <a:t>25-Jun-21</a:t>
            </a:fld>
            <a:endParaRPr lang="en-US"/>
          </a:p>
        </p:txBody>
      </p:sp>
      <p:sp>
        <p:nvSpPr>
          <p:cNvPr id="1048665" name="Footer Placeholder 2"/>
          <p:cNvSpPr>
            <a:spLocks noGrp="1"/>
          </p:cNvSpPr>
          <p:nvPr>
            <p:ph type="ftr" sz="quarter" idx="11"/>
          </p:nvPr>
        </p:nvSpPr>
        <p:spPr/>
        <p:txBody>
          <a:bodyPr/>
          <a:p>
            <a:endParaRPr lang="en-US"/>
          </a:p>
        </p:txBody>
      </p:sp>
      <p:sp>
        <p:nvSpPr>
          <p:cNvPr id="1048666" name="Slide Number Placeholder 3"/>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70" name=""/>
        <p:cNvGrpSpPr/>
        <p:nvPr/>
      </p:nvGrpSpPr>
      <p:grpSpPr>
        <a:xfrm>
          <a:off x="0" y="0"/>
          <a:ext cx="0" cy="0"/>
          <a:chOff x="0" y="0"/>
          <a:chExt cx="0" cy="0"/>
        </a:xfrm>
      </p:grpSpPr>
      <p:sp>
        <p:nvSpPr>
          <p:cNvPr id="1048667"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68"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9"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70" name="Date Placeholder 4"/>
          <p:cNvSpPr>
            <a:spLocks noGrp="1"/>
          </p:cNvSpPr>
          <p:nvPr>
            <p:ph type="dt" sz="half" idx="10"/>
          </p:nvPr>
        </p:nvSpPr>
        <p:spPr/>
        <p:txBody>
          <a:bodyPr/>
          <a:p>
            <a:fld id="{253501FF-FE9C-4574-9DBA-626B99DF7D97}" type="datetimeFigureOut">
              <a:rPr lang="en-US" smtClean="0"/>
              <a:t>25-Jun-21</a:t>
            </a:fld>
            <a:endParaRPr lang="en-US"/>
          </a:p>
        </p:txBody>
      </p:sp>
      <p:sp>
        <p:nvSpPr>
          <p:cNvPr id="1048671" name="Footer Placeholder 5"/>
          <p:cNvSpPr>
            <a:spLocks noGrp="1"/>
          </p:cNvSpPr>
          <p:nvPr>
            <p:ph type="ftr" sz="quarter" idx="11"/>
          </p:nvPr>
        </p:nvSpPr>
        <p:spPr/>
        <p:txBody>
          <a:bodyPr/>
          <a:p>
            <a:endParaRPr lang="en-US"/>
          </a:p>
        </p:txBody>
      </p:sp>
      <p:sp>
        <p:nvSpPr>
          <p:cNvPr id="1048672" name="Slide Number Placeholder 6"/>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4" name=""/>
        <p:cNvGrpSpPr/>
        <p:nvPr/>
      </p:nvGrpSpPr>
      <p:grpSpPr>
        <a:xfrm>
          <a:off x="0" y="0"/>
          <a:ext cx="0" cy="0"/>
          <a:chOff x="0" y="0"/>
          <a:chExt cx="0" cy="0"/>
        </a:xfrm>
      </p:grpSpPr>
      <p:sp>
        <p:nvSpPr>
          <p:cNvPr id="104863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35"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3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37" name="Date Placeholder 4"/>
          <p:cNvSpPr>
            <a:spLocks noGrp="1"/>
          </p:cNvSpPr>
          <p:nvPr>
            <p:ph type="dt" sz="half" idx="10"/>
          </p:nvPr>
        </p:nvSpPr>
        <p:spPr/>
        <p:txBody>
          <a:bodyPr/>
          <a:p>
            <a:fld id="{253501FF-FE9C-4574-9DBA-626B99DF7D97}" type="datetimeFigureOut">
              <a:rPr lang="en-US" smtClean="0"/>
              <a:t>25-Jun-21</a:t>
            </a:fld>
            <a:endParaRPr lang="en-US"/>
          </a:p>
        </p:txBody>
      </p:sp>
      <p:sp>
        <p:nvSpPr>
          <p:cNvPr id="1048638" name="Footer Placeholder 5"/>
          <p:cNvSpPr>
            <a:spLocks noGrp="1"/>
          </p:cNvSpPr>
          <p:nvPr>
            <p:ph type="ftr" sz="quarter" idx="11"/>
          </p:nvPr>
        </p:nvSpPr>
        <p:spPr/>
        <p:txBody>
          <a:bodyPr/>
          <a:p>
            <a:endParaRPr lang="en-US"/>
          </a:p>
        </p:txBody>
      </p:sp>
      <p:sp>
        <p:nvSpPr>
          <p:cNvPr id="1048639" name="Slide Number Placeholder 6"/>
          <p:cNvSpPr>
            <a:spLocks noGrp="1"/>
          </p:cNvSpPr>
          <p:nvPr>
            <p:ph type="sldNum" sz="quarter" idx="12"/>
          </p:nvPr>
        </p:nvSpPr>
        <p:spPr/>
        <p:txBody>
          <a:bodyPr/>
          <a:p>
            <a:fld id="{ACD55900-0B7B-4783-BA7D-2F312C2C916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253501FF-FE9C-4574-9DBA-626B99DF7D97}" type="datetimeFigureOut">
              <a:rPr lang="en-US" smtClean="0"/>
              <a:t>25-Jun-21</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ACD55900-0B7B-4783-BA7D-2F312C2C9163}"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hyperlink" Target="http://www.who.com/" TargetMode="External"/><Relationship Id="rId2" Type="http://schemas.openxmlformats.org/officeDocument/2006/relationships/hyperlink" Target="http://www.vision2030.go.ke/" TargetMode="External"/><Relationship Id="rId3"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p:txBody>
          <a:bodyPr>
            <a:normAutofit fontScale="90000"/>
          </a:bodyPr>
          <a:p>
            <a:br>
              <a:rPr dirty="0" lang="en-US"/>
            </a:br>
            <a:br>
              <a:rPr dirty="0" lang="en-US"/>
            </a:br>
            <a:r>
              <a:rPr dirty="0" lang="en-US"/>
              <a:t>GLOBAL HEALTH POLICIES AND INITIATIVES.</a:t>
            </a:r>
            <a:br>
              <a:rPr dirty="0" lang="en-US"/>
            </a:br>
            <a:r>
              <a:rPr dirty="0" sz="3600" lang="en-US"/>
              <a:t>By </a:t>
            </a:r>
            <a:r>
              <a:rPr dirty="0" sz="3600" lang="en-US"/>
              <a:t>M</a:t>
            </a:r>
            <a:r>
              <a:rPr dirty="0" sz="3600" lang="en-US"/>
              <a:t>u</a:t>
            </a:r>
            <a:r>
              <a:rPr dirty="0" sz="3600" lang="en-US"/>
              <a:t>t</a:t>
            </a:r>
            <a:r>
              <a:rPr dirty="0" sz="3600" lang="en-US"/>
              <a:t>a</a:t>
            </a:r>
            <a:r>
              <a:rPr dirty="0" sz="3600" lang="en-US"/>
              <a:t>i</a:t>
            </a:r>
            <a:r>
              <a:rPr dirty="0" sz="3600" lang="en-US"/>
              <a:t> </a:t>
            </a:r>
            <a:r>
              <a:rPr dirty="0" sz="3600" lang="en-US"/>
              <a:t>K</a:t>
            </a:r>
            <a:r>
              <a:rPr dirty="0" sz="3600" lang="en-US"/>
              <a:t>i</a:t>
            </a:r>
            <a:r>
              <a:rPr dirty="0" sz="3600" lang="en-US"/>
              <a:t>p</a:t>
            </a:r>
            <a:r>
              <a:rPr dirty="0" sz="3600" lang="en-US"/>
              <a:t>r</a:t>
            </a:r>
            <a:r>
              <a:rPr dirty="0" sz="3600" lang="en-US"/>
              <a:t>o</a:t>
            </a:r>
            <a:r>
              <a:rPr dirty="0" sz="3600" lang="en-US"/>
              <a:t>no </a:t>
            </a:r>
            <a:endParaRPr altLang="en-US" 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05" name="Title 1"/>
          <p:cNvSpPr>
            <a:spLocks noGrp="1"/>
          </p:cNvSpPr>
          <p:nvPr>
            <p:ph type="title"/>
          </p:nvPr>
        </p:nvSpPr>
        <p:spPr>
          <a:xfrm>
            <a:off x="838200" y="365125"/>
            <a:ext cx="10515600" cy="784053"/>
          </a:xfrm>
        </p:spPr>
        <p:txBody>
          <a:bodyPr>
            <a:normAutofit fontScale="90000"/>
          </a:bodyPr>
          <a:p>
            <a:r>
              <a:rPr dirty="0" lang="en-US" u="sng"/>
              <a:t>Paris declaration and Accra agenda for action</a:t>
            </a:r>
          </a:p>
        </p:txBody>
      </p:sp>
      <p:sp>
        <p:nvSpPr>
          <p:cNvPr id="1048606" name="Content Placeholder 2"/>
          <p:cNvSpPr>
            <a:spLocks noGrp="1"/>
          </p:cNvSpPr>
          <p:nvPr>
            <p:ph idx="1"/>
          </p:nvPr>
        </p:nvSpPr>
        <p:spPr>
          <a:xfrm>
            <a:off x="838200" y="1260389"/>
            <a:ext cx="10515600" cy="4916574"/>
          </a:xfrm>
        </p:spPr>
        <p:txBody>
          <a:bodyPr>
            <a:normAutofit fontScale="92857" lnSpcReduction="10000"/>
          </a:bodyPr>
          <a:p>
            <a:pPr indent="0" marL="0">
              <a:buNone/>
            </a:pPr>
            <a:r>
              <a:rPr b="1" dirty="0" lang="en-US" u="sng"/>
              <a:t>The </a:t>
            </a:r>
            <a:r>
              <a:rPr b="1" dirty="0" lang="en-US" err="1" u="sng"/>
              <a:t>paris</a:t>
            </a:r>
            <a:r>
              <a:rPr b="1" dirty="0" lang="en-US" u="sng"/>
              <a:t> declaration on aid effectiveness (2005)</a:t>
            </a:r>
          </a:p>
          <a:p>
            <a:r>
              <a:rPr dirty="0" lang="en-US"/>
              <a:t>An action-oriented guide to improve aid quality and its impact on development.</a:t>
            </a:r>
          </a:p>
          <a:p>
            <a:r>
              <a:rPr dirty="0" lang="en-US"/>
              <a:t>It ensures accountability between donors and recipients by providing a monitoring system to asses progress.</a:t>
            </a:r>
          </a:p>
          <a:p>
            <a:r>
              <a:rPr dirty="0" lang="en-US"/>
              <a:t>Five fundamentals of making aid effective:</a:t>
            </a:r>
          </a:p>
          <a:p>
            <a:r>
              <a:rPr b="1" dirty="0" lang="en-US"/>
              <a:t>Ownership</a:t>
            </a:r>
            <a:r>
              <a:rPr dirty="0" lang="en-US"/>
              <a:t>- recipient set their own strategies for poverty eradication, improve their institutions and tackle corruption</a:t>
            </a:r>
          </a:p>
          <a:p>
            <a:r>
              <a:rPr b="1" dirty="0" lang="en-US"/>
              <a:t>Alignment</a:t>
            </a:r>
            <a:r>
              <a:rPr dirty="0" lang="en-US"/>
              <a:t>-donor countries align behind this objectives and use local systems</a:t>
            </a:r>
          </a:p>
          <a:p>
            <a:r>
              <a:rPr b="1" dirty="0" lang="en-US"/>
              <a:t>Harmonization</a:t>
            </a:r>
            <a:r>
              <a:rPr dirty="0" lang="en-US"/>
              <a:t>-donor countries coordinate, simplify procedures and share info to avoid duplication.</a:t>
            </a:r>
          </a:p>
          <a:p>
            <a:pPr indent="0" marL="0">
              <a:buNone/>
            </a:pP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07" name="Content Placeholder 2"/>
          <p:cNvSpPr>
            <a:spLocks noGrp="1"/>
          </p:cNvSpPr>
          <p:nvPr>
            <p:ph idx="1"/>
          </p:nvPr>
        </p:nvSpPr>
        <p:spPr>
          <a:xfrm>
            <a:off x="838200" y="383059"/>
            <a:ext cx="10515600" cy="5793904"/>
          </a:xfrm>
        </p:spPr>
        <p:txBody>
          <a:bodyPr>
            <a:normAutofit fontScale="92857" lnSpcReduction="10000"/>
          </a:bodyPr>
          <a:p>
            <a:r>
              <a:rPr b="1" dirty="0" lang="en-US"/>
              <a:t>Results</a:t>
            </a:r>
            <a:r>
              <a:rPr dirty="0" lang="en-US"/>
              <a:t>-both shift focus to development results and measure them</a:t>
            </a:r>
          </a:p>
          <a:p>
            <a:r>
              <a:rPr b="1" dirty="0" lang="en-US"/>
              <a:t>Mutual accountability</a:t>
            </a:r>
            <a:r>
              <a:rPr dirty="0" lang="en-US"/>
              <a:t>-both parties are accountable for results.</a:t>
            </a:r>
          </a:p>
          <a:p>
            <a:endParaRPr dirty="0" lang="en-US"/>
          </a:p>
          <a:p>
            <a:pPr indent="0" marL="0">
              <a:buNone/>
            </a:pPr>
            <a:r>
              <a:rPr b="1" dirty="0" lang="en-US" u="sng"/>
              <a:t>Accra Agenda for Action (AAA 2008)</a:t>
            </a:r>
          </a:p>
          <a:p>
            <a:r>
              <a:rPr dirty="0" lang="en-US"/>
              <a:t>Deepen Paris declaration</a:t>
            </a:r>
          </a:p>
          <a:p>
            <a:r>
              <a:rPr dirty="0" lang="en-US"/>
              <a:t>Takes stock of progress and sets the agenda for accelerated advancement towards the Paris targets</a:t>
            </a:r>
          </a:p>
          <a:p>
            <a:r>
              <a:rPr dirty="0" lang="en-US"/>
              <a:t>Proposes 4 main areas for improvement;</a:t>
            </a:r>
          </a:p>
          <a:p>
            <a:r>
              <a:rPr b="1" dirty="0" lang="en-US"/>
              <a:t>Ownership</a:t>
            </a:r>
            <a:r>
              <a:rPr dirty="0" lang="en-US"/>
              <a:t>-countries have more say over their development progress</a:t>
            </a:r>
          </a:p>
          <a:p>
            <a:r>
              <a:rPr b="1" dirty="0" lang="en-US"/>
              <a:t>Inclusive partnership</a:t>
            </a:r>
            <a:r>
              <a:rPr dirty="0" lang="en-US"/>
              <a:t>-all partners participate fully</a:t>
            </a:r>
          </a:p>
          <a:p>
            <a:r>
              <a:rPr b="1" dirty="0" lang="en-US"/>
              <a:t>Delivering results</a:t>
            </a:r>
            <a:r>
              <a:rPr dirty="0" lang="en-US"/>
              <a:t>-aid is focused on real and measurable impact on development</a:t>
            </a:r>
          </a:p>
          <a:p>
            <a:r>
              <a:rPr b="1" dirty="0" lang="en-US"/>
              <a:t>Capacity development</a:t>
            </a:r>
            <a:r>
              <a:rPr dirty="0" lang="en-US"/>
              <a:t>-ability to manage their own future.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08" name="Title 1"/>
          <p:cNvSpPr>
            <a:spLocks noGrp="1"/>
          </p:cNvSpPr>
          <p:nvPr>
            <p:ph type="title"/>
          </p:nvPr>
        </p:nvSpPr>
        <p:spPr>
          <a:xfrm>
            <a:off x="838200" y="365126"/>
            <a:ext cx="10515600" cy="759340"/>
          </a:xfrm>
        </p:spPr>
        <p:txBody>
          <a:bodyPr>
            <a:normAutofit/>
          </a:bodyPr>
          <a:p>
            <a:r>
              <a:rPr b="1" dirty="0" lang="en-US"/>
              <a:t>Country policies</a:t>
            </a:r>
          </a:p>
        </p:txBody>
      </p:sp>
      <p:sp>
        <p:nvSpPr>
          <p:cNvPr id="1048609" name="Content Placeholder 2"/>
          <p:cNvSpPr>
            <a:spLocks noGrp="1"/>
          </p:cNvSpPr>
          <p:nvPr>
            <p:ph idx="1"/>
          </p:nvPr>
        </p:nvSpPr>
        <p:spPr>
          <a:xfrm>
            <a:off x="838200" y="1124466"/>
            <a:ext cx="10515600" cy="5052497"/>
          </a:xfrm>
        </p:spPr>
        <p:txBody>
          <a:bodyPr>
            <a:normAutofit fontScale="92857" lnSpcReduction="20000"/>
          </a:bodyPr>
          <a:p>
            <a:pPr indent="0" marL="0">
              <a:buNone/>
            </a:pPr>
            <a:r>
              <a:rPr b="1" dirty="0" lang="en-US"/>
              <a:t>National policies</a:t>
            </a:r>
          </a:p>
          <a:p>
            <a:r>
              <a:rPr dirty="0" lang="en-US"/>
              <a:t>The first health sector strategic plan which also acted as the first major policy was development in 1999 and was to work up to 2004.</a:t>
            </a:r>
          </a:p>
          <a:p>
            <a:r>
              <a:rPr dirty="0" lang="en-US"/>
              <a:t>From there several policies have been formulated over time with some short term and others long term.</a:t>
            </a:r>
          </a:p>
          <a:p>
            <a:pPr indent="0" marL="0">
              <a:buNone/>
            </a:pPr>
            <a:r>
              <a:rPr b="1" dirty="0" lang="en-US"/>
              <a:t>Health sector strategic and investment plan (KHSSP)</a:t>
            </a:r>
          </a:p>
          <a:p>
            <a:r>
              <a:rPr dirty="0" lang="en-US"/>
              <a:t>Its objective is to attain universal coverage with critical services that positively contribute to the realization of the overall policy goal.</a:t>
            </a:r>
          </a:p>
          <a:p>
            <a:r>
              <a:rPr dirty="0" lang="en-US"/>
              <a:t>The policy framework outlines need of medium term(5years)strategic plan.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10" name="Content Placeholder 2"/>
          <p:cNvSpPr>
            <a:spLocks noGrp="1"/>
          </p:cNvSpPr>
          <p:nvPr>
            <p:ph idx="1"/>
          </p:nvPr>
        </p:nvSpPr>
        <p:spPr>
          <a:xfrm>
            <a:off x="838200" y="667265"/>
            <a:ext cx="10515600" cy="5509698"/>
          </a:xfrm>
        </p:spPr>
        <p:txBody>
          <a:bodyPr>
            <a:normAutofit fontScale="96429" lnSpcReduction="20000"/>
          </a:bodyPr>
          <a:p>
            <a:r>
              <a:rPr dirty="0" lang="en-US"/>
              <a:t>The policy objectives are aligned with the attainment of vision 2030</a:t>
            </a:r>
          </a:p>
          <a:p>
            <a:r>
              <a:rPr dirty="0" lang="en-US"/>
              <a:t>The six policy objectives are;</a:t>
            </a:r>
          </a:p>
          <a:p>
            <a:pPr indent="-514350" marL="514350">
              <a:buFont typeface="+mj-lt"/>
              <a:buAutoNum type="arabicPeriod"/>
            </a:pPr>
            <a:r>
              <a:rPr b="1" dirty="0" lang="en-US"/>
              <a:t>Eliminate communicable conditions: </a:t>
            </a:r>
            <a:r>
              <a:rPr dirty="0" lang="en-US"/>
              <a:t>This it aims to achieve by forcing down the burden of communicable diseases, till they are not of major public health concern. </a:t>
            </a:r>
          </a:p>
          <a:p>
            <a:pPr indent="-514350" marL="514350">
              <a:buFont typeface="+mj-lt"/>
              <a:buAutoNum type="arabicPeriod"/>
            </a:pPr>
            <a:r>
              <a:rPr b="1" dirty="0" lang="en-US"/>
              <a:t>Halt, and reverse the rising burden of non communicable conditions. </a:t>
            </a:r>
            <a:r>
              <a:rPr dirty="0" lang="en-US"/>
              <a:t>This it aims to achieve by ensuring clear strategies for implementation to address all the identified non communicable conditions in the country. </a:t>
            </a:r>
          </a:p>
          <a:p>
            <a:pPr indent="-514350" marL="514350">
              <a:buFont typeface="+mj-lt"/>
              <a:buAutoNum type="arabicPeriod"/>
            </a:pPr>
            <a:r>
              <a:rPr b="1" dirty="0" lang="en-US"/>
              <a:t>Reduce the burden of violence and injuries. </a:t>
            </a:r>
            <a:r>
              <a:rPr dirty="0" lang="en-US"/>
              <a:t>This it aims to achieve by directly putting in place strategies that address each of the causes of injuries and violence at the time. </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11" name="Content Placeholder 2"/>
          <p:cNvSpPr>
            <a:spLocks noGrp="1"/>
          </p:cNvSpPr>
          <p:nvPr>
            <p:ph idx="1"/>
          </p:nvPr>
        </p:nvSpPr>
        <p:spPr>
          <a:xfrm>
            <a:off x="838200" y="481914"/>
            <a:ext cx="10515600" cy="5695049"/>
          </a:xfrm>
        </p:spPr>
        <p:txBody>
          <a:bodyPr>
            <a:normAutofit fontScale="96429" lnSpcReduction="20000"/>
          </a:bodyPr>
          <a:p>
            <a:pPr indent="-514350" marL="514350">
              <a:buFont typeface="+mj-lt"/>
              <a:buAutoNum type="arabicPeriod" startAt="4"/>
            </a:pPr>
            <a:r>
              <a:rPr b="1" dirty="0" lang="en-US"/>
              <a:t>Provide essential health care. </a:t>
            </a:r>
            <a:r>
              <a:rPr dirty="0" lang="en-US"/>
              <a:t>These shall be medical services that are affordable, equitable, accessible and responsive to client needs. </a:t>
            </a:r>
          </a:p>
          <a:p>
            <a:pPr indent="-514350" marL="514350">
              <a:buFont typeface="+mj-lt"/>
              <a:buAutoNum type="arabicPeriod" startAt="4"/>
            </a:pPr>
            <a:r>
              <a:rPr b="1" dirty="0" lang="en-US"/>
              <a:t>Minimize exposure to health risk factors. </a:t>
            </a:r>
            <a:r>
              <a:rPr dirty="0" lang="en-US"/>
              <a:t>This it aims to achieve by strengthening the health promoting interventions, which address risk factors to health, plus facilitating use of products and services that lead to healthy behaviors in the population. </a:t>
            </a:r>
          </a:p>
          <a:p>
            <a:pPr indent="-514350" marL="514350">
              <a:buFont typeface="+mj-lt"/>
              <a:buAutoNum type="arabicPeriod" startAt="4"/>
            </a:pPr>
            <a:r>
              <a:rPr b="1" dirty="0" lang="en-US"/>
              <a:t>Strengthen collaboration with health related sectors. </a:t>
            </a:r>
            <a:r>
              <a:rPr dirty="0" lang="en-US"/>
              <a:t>This it aims to achieve by adopting a ‘Health in all Policies’ approach, which ensures the Health Sector interacts with and influences design implementation and monitoring processes in all health related sector actions. </a:t>
            </a:r>
          </a:p>
          <a:p>
            <a:pPr indent="0" marL="0">
              <a:buNone/>
            </a:pPr>
            <a:r>
              <a:rPr b="1" dirty="0" lang="en-US"/>
              <a:t>Assignment ;read about NHSSP1,NHSSP2 and KEPH.</a:t>
            </a: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12" name="Title 1"/>
          <p:cNvSpPr>
            <a:spLocks noGrp="1"/>
          </p:cNvSpPr>
          <p:nvPr>
            <p:ph type="title"/>
          </p:nvPr>
        </p:nvSpPr>
        <p:spPr>
          <a:xfrm>
            <a:off x="838200" y="365125"/>
            <a:ext cx="10515600" cy="746983"/>
          </a:xfrm>
        </p:spPr>
        <p:txBody>
          <a:bodyPr/>
          <a:p>
            <a:r>
              <a:rPr b="1" dirty="0" lang="en-US"/>
              <a:t>Annual operational plans (AOPs)</a:t>
            </a:r>
          </a:p>
        </p:txBody>
      </p:sp>
      <p:sp>
        <p:nvSpPr>
          <p:cNvPr id="1048613" name="Content Placeholder 2"/>
          <p:cNvSpPr>
            <a:spLocks noGrp="1"/>
          </p:cNvSpPr>
          <p:nvPr>
            <p:ph idx="1"/>
          </p:nvPr>
        </p:nvSpPr>
        <p:spPr>
          <a:xfrm>
            <a:off x="838200" y="1248032"/>
            <a:ext cx="10515600" cy="4928931"/>
          </a:xfrm>
        </p:spPr>
        <p:txBody>
          <a:bodyPr/>
          <a:p>
            <a:r>
              <a:rPr dirty="0" lang="en-US"/>
              <a:t>A comprehensive document with goals, key performance indicators ad budgets to help a company or institution achieve clear objectives.</a:t>
            </a:r>
          </a:p>
          <a:p>
            <a:r>
              <a:rPr dirty="0" lang="en-US"/>
              <a:t>It can be made at any time of the year.</a:t>
            </a:r>
          </a:p>
          <a:p>
            <a:r>
              <a:rPr dirty="0" lang="en-US"/>
              <a:t>It is an important tool in translating government policies and strategic objectives into day to day management activities.</a:t>
            </a:r>
          </a:p>
          <a:p>
            <a:r>
              <a:rPr dirty="0" lang="en-US"/>
              <a:t>MOH adopted the medium term expenditure framework (MTEF) to help deal with misalignment between policy, planning and budgeting.</a:t>
            </a:r>
          </a:p>
          <a:p>
            <a:pPr indent="0" marL="0">
              <a:buNone/>
            </a:pP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14" name="Title 1"/>
          <p:cNvSpPr>
            <a:spLocks noGrp="1"/>
          </p:cNvSpPr>
          <p:nvPr>
            <p:ph type="title"/>
          </p:nvPr>
        </p:nvSpPr>
        <p:spPr>
          <a:xfrm>
            <a:off x="838200" y="365126"/>
            <a:ext cx="10515600" cy="957048"/>
          </a:xfrm>
        </p:spPr>
        <p:txBody>
          <a:bodyPr/>
          <a:p>
            <a:r>
              <a:rPr b="1" dirty="0" lang="en-US"/>
              <a:t>Universal health coverage (UHC)</a:t>
            </a:r>
          </a:p>
        </p:txBody>
      </p:sp>
      <p:sp>
        <p:nvSpPr>
          <p:cNvPr id="1048615" name="Content Placeholder 2"/>
          <p:cNvSpPr>
            <a:spLocks noGrp="1"/>
          </p:cNvSpPr>
          <p:nvPr>
            <p:ph idx="1"/>
          </p:nvPr>
        </p:nvSpPr>
        <p:spPr>
          <a:xfrm>
            <a:off x="838200" y="1322174"/>
            <a:ext cx="10515600" cy="4854789"/>
          </a:xfrm>
        </p:spPr>
        <p:txBody>
          <a:bodyPr/>
          <a:p>
            <a:r>
              <a:rPr dirty="0" lang="en-US"/>
              <a:t>It means that all people and communities receive the health services they need without suffering financially. (who)</a:t>
            </a:r>
          </a:p>
          <a:p>
            <a:r>
              <a:rPr dirty="0" lang="en-US"/>
              <a:t>Health ministry def; access to safe ,effective, quality essential care services including affordable essential medicines and vaccines for all without going into poverty.</a:t>
            </a:r>
          </a:p>
          <a:p>
            <a:r>
              <a:rPr dirty="0" lang="en-US"/>
              <a:t>Achieving </a:t>
            </a:r>
            <a:r>
              <a:rPr dirty="0" lang="en-US" err="1"/>
              <a:t>uhc</a:t>
            </a:r>
            <a:r>
              <a:rPr dirty="0" lang="en-US"/>
              <a:t> is one of targets set in the </a:t>
            </a:r>
            <a:r>
              <a:rPr dirty="0" lang="en-US" err="1"/>
              <a:t>sdgs</a:t>
            </a:r>
            <a:r>
              <a:rPr dirty="0" lang="en-US"/>
              <a:t>.</a:t>
            </a:r>
          </a:p>
          <a:p>
            <a:r>
              <a:rPr dirty="0" lang="en-US"/>
              <a:t>Improving health service coverage and health outcomes depends on availability, accessibility and capacity of health and care workers to deliver quality centered integrated care.</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16" name="Content Placeholder 2"/>
          <p:cNvSpPr>
            <a:spLocks noGrp="1"/>
          </p:cNvSpPr>
          <p:nvPr>
            <p:ph idx="1"/>
          </p:nvPr>
        </p:nvSpPr>
        <p:spPr>
          <a:xfrm>
            <a:off x="838200" y="518984"/>
            <a:ext cx="10515600" cy="5657979"/>
          </a:xfrm>
        </p:spPr>
        <p:txBody>
          <a:bodyPr/>
          <a:p>
            <a:r>
              <a:rPr dirty="0" lang="en-US"/>
              <a:t>UHC emphasizes not only what services are covered, but also how they are funded, managed and delivered.</a:t>
            </a:r>
          </a:p>
          <a:p>
            <a:r>
              <a:rPr dirty="0" lang="en-US"/>
              <a:t>WHO uses 16 essential health services in 4 categories as indicators of the level and equity of coverage in countries:</a:t>
            </a:r>
          </a:p>
          <a:p>
            <a:r>
              <a:rPr b="1" dirty="0" lang="en-US"/>
              <a:t>Reproductive, maternal, newborn and child health;</a:t>
            </a:r>
          </a:p>
          <a:p>
            <a:pPr indent="-514350" marL="514350">
              <a:buFont typeface="+mj-lt"/>
              <a:buAutoNum type="arabicPeriod"/>
            </a:pPr>
            <a:r>
              <a:rPr dirty="0" lang="en-US"/>
              <a:t>Family planning </a:t>
            </a:r>
          </a:p>
          <a:p>
            <a:pPr indent="-514350" marL="514350">
              <a:buFont typeface="+mj-lt"/>
              <a:buAutoNum type="arabicPeriod"/>
            </a:pPr>
            <a:r>
              <a:rPr dirty="0" lang="en-US"/>
              <a:t>Antenatal and delivery care</a:t>
            </a:r>
          </a:p>
          <a:p>
            <a:pPr indent="-514350" marL="514350">
              <a:buFont typeface="+mj-lt"/>
              <a:buAutoNum type="arabicPeriod"/>
            </a:pPr>
            <a:r>
              <a:rPr dirty="0" lang="en-US"/>
              <a:t>Full child immunization</a:t>
            </a:r>
          </a:p>
          <a:p>
            <a:pPr indent="-514350" marL="514350">
              <a:buFont typeface="+mj-lt"/>
              <a:buAutoNum type="arabicPeriod"/>
            </a:pPr>
            <a:r>
              <a:rPr dirty="0" lang="en-US"/>
              <a:t>Health-seeking behavior for pneumonia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17" name="Content Placeholder 2"/>
          <p:cNvSpPr>
            <a:spLocks noGrp="1"/>
          </p:cNvSpPr>
          <p:nvPr>
            <p:ph idx="1"/>
          </p:nvPr>
        </p:nvSpPr>
        <p:spPr>
          <a:xfrm>
            <a:off x="838200" y="691978"/>
            <a:ext cx="10515600" cy="5484985"/>
          </a:xfrm>
        </p:spPr>
        <p:txBody>
          <a:bodyPr/>
          <a:p>
            <a:r>
              <a:rPr b="1" dirty="0" lang="en-US"/>
              <a:t>Infectious diseases:</a:t>
            </a:r>
          </a:p>
          <a:p>
            <a:pPr indent="-514350" marL="514350">
              <a:buFont typeface="+mj-lt"/>
              <a:buAutoNum type="arabicPeriod"/>
            </a:pPr>
            <a:r>
              <a:rPr dirty="0" lang="en-US"/>
              <a:t>Tuberculosis treatment </a:t>
            </a:r>
          </a:p>
          <a:p>
            <a:pPr indent="-514350" marL="514350">
              <a:buFont typeface="+mj-lt"/>
              <a:buAutoNum type="arabicPeriod"/>
            </a:pPr>
            <a:r>
              <a:rPr dirty="0" lang="en-US"/>
              <a:t>HIV antiretroviral treatment</a:t>
            </a:r>
          </a:p>
          <a:p>
            <a:pPr indent="-514350" marL="514350">
              <a:buFont typeface="+mj-lt"/>
              <a:buAutoNum type="arabicPeriod"/>
            </a:pPr>
            <a:r>
              <a:rPr dirty="0" lang="en-US"/>
              <a:t>Use of insecticide-treated bed nets for malaria prevention</a:t>
            </a:r>
          </a:p>
          <a:p>
            <a:pPr indent="-514350" marL="514350">
              <a:buFont typeface="+mj-lt"/>
              <a:buAutoNum type="arabicPeriod"/>
            </a:pPr>
            <a:r>
              <a:rPr dirty="0" lang="en-US"/>
              <a:t>Adequate sanitation</a:t>
            </a:r>
          </a:p>
          <a:p>
            <a:r>
              <a:rPr b="1" dirty="0" lang="en-US"/>
              <a:t>Non communicable diseases:</a:t>
            </a:r>
          </a:p>
          <a:p>
            <a:pPr indent="-514350" marL="514350">
              <a:buFont typeface="+mj-lt"/>
              <a:buAutoNum type="arabicPeriod"/>
            </a:pPr>
            <a:r>
              <a:rPr dirty="0" lang="en-US"/>
              <a:t>Prevention and treatment of raised blood pressure</a:t>
            </a:r>
          </a:p>
          <a:p>
            <a:pPr indent="-514350" marL="514350">
              <a:buFont typeface="+mj-lt"/>
              <a:buAutoNum type="arabicPeriod"/>
            </a:pPr>
            <a:r>
              <a:rPr dirty="0" lang="en-US"/>
              <a:t>Prevention and treatment of raised blood glucose</a:t>
            </a:r>
          </a:p>
          <a:p>
            <a:pPr indent="-514350" marL="514350">
              <a:buFont typeface="+mj-lt"/>
              <a:buAutoNum type="arabicPeriod"/>
            </a:pPr>
            <a:r>
              <a:rPr dirty="0" lang="en-US"/>
              <a:t>Cervical cancer screening</a:t>
            </a:r>
          </a:p>
          <a:p>
            <a:pPr indent="-514350" marL="514350">
              <a:buFont typeface="+mj-lt"/>
              <a:buAutoNum type="arabicPeriod"/>
            </a:pPr>
            <a:r>
              <a:rPr dirty="0" lang="en-US"/>
              <a:t>Tobacco (non-)smoking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18" name="Content Placeholder 2"/>
          <p:cNvSpPr>
            <a:spLocks noGrp="1"/>
          </p:cNvSpPr>
          <p:nvPr>
            <p:ph idx="1"/>
          </p:nvPr>
        </p:nvSpPr>
        <p:spPr>
          <a:xfrm>
            <a:off x="838200" y="753762"/>
            <a:ext cx="10515600" cy="5423201"/>
          </a:xfrm>
        </p:spPr>
        <p:txBody>
          <a:bodyPr/>
          <a:p>
            <a:r>
              <a:rPr b="1" dirty="0" lang="en-US"/>
              <a:t>Service capacity and access:</a:t>
            </a:r>
          </a:p>
          <a:p>
            <a:pPr indent="-514350" marL="514350">
              <a:buFont typeface="+mj-lt"/>
              <a:buAutoNum type="arabicPeriod"/>
            </a:pPr>
            <a:r>
              <a:rPr dirty="0" lang="en-US"/>
              <a:t>Basic hospital access</a:t>
            </a:r>
          </a:p>
          <a:p>
            <a:pPr indent="-514350" marL="514350">
              <a:buFont typeface="+mj-lt"/>
              <a:buAutoNum type="arabicPeriod"/>
            </a:pPr>
            <a:r>
              <a:rPr dirty="0" lang="en-US"/>
              <a:t>Health worker density</a:t>
            </a:r>
          </a:p>
          <a:p>
            <a:pPr indent="-514350" marL="514350">
              <a:buFont typeface="+mj-lt"/>
              <a:buAutoNum type="arabicPeriod"/>
            </a:pPr>
            <a:r>
              <a:rPr dirty="0" lang="en-US"/>
              <a:t>Access to essential medicines</a:t>
            </a:r>
          </a:p>
          <a:p>
            <a:pPr indent="-514350" marL="514350">
              <a:buFont typeface="+mj-lt"/>
              <a:buAutoNum type="arabicPeriod"/>
            </a:pPr>
            <a:r>
              <a:rPr dirty="0" lang="en-US"/>
              <a:t>Health security: compliance with the international health regulations</a:t>
            </a:r>
          </a:p>
          <a:p>
            <a:pPr indent="0" marL="0">
              <a:buNone/>
            </a:pP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92" name="Title 1"/>
          <p:cNvSpPr>
            <a:spLocks noGrp="1"/>
          </p:cNvSpPr>
          <p:nvPr>
            <p:ph type="title"/>
          </p:nvPr>
        </p:nvSpPr>
        <p:spPr/>
        <p:txBody>
          <a:bodyPr/>
          <a:p>
            <a:r>
              <a:rPr dirty="0" lang="en-US"/>
              <a:t>MODULE UNITS</a:t>
            </a:r>
          </a:p>
        </p:txBody>
      </p:sp>
      <p:sp>
        <p:nvSpPr>
          <p:cNvPr id="1048593" name="Content Placeholder 2"/>
          <p:cNvSpPr>
            <a:spLocks noGrp="1"/>
          </p:cNvSpPr>
          <p:nvPr>
            <p:ph idx="1"/>
          </p:nvPr>
        </p:nvSpPr>
        <p:spPr/>
        <p:txBody>
          <a:bodyPr/>
          <a:p>
            <a:r>
              <a:rPr dirty="0" lang="en-US"/>
              <a:t>Global and regional policies and initiatives</a:t>
            </a:r>
          </a:p>
          <a:p>
            <a:r>
              <a:rPr dirty="0" lang="en-US"/>
              <a:t>Country policies and initiatives.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19" name="Content Placeholder 2"/>
          <p:cNvSpPr>
            <a:spLocks noGrp="1"/>
          </p:cNvSpPr>
          <p:nvPr>
            <p:ph idx="1"/>
          </p:nvPr>
        </p:nvSpPr>
        <p:spPr>
          <a:xfrm>
            <a:off x="838200" y="667265"/>
            <a:ext cx="10515600" cy="5509698"/>
          </a:xfrm>
        </p:spPr>
        <p:txBody>
          <a:bodyPr/>
          <a:p>
            <a:pPr indent="0" marL="0">
              <a:buNone/>
            </a:pPr>
            <a:r>
              <a:rPr b="1" dirty="0" lang="en-US" u="sng"/>
              <a:t>UHC in Kenya.</a:t>
            </a:r>
          </a:p>
          <a:p>
            <a:r>
              <a:rPr dirty="0" lang="en-US"/>
              <a:t>Launched by the president on 12 Dec 2018.</a:t>
            </a:r>
          </a:p>
          <a:p>
            <a:r>
              <a:rPr dirty="0" lang="en-US"/>
              <a:t>Part of big four agenda for national sustainable development.</a:t>
            </a:r>
          </a:p>
          <a:p>
            <a:r>
              <a:rPr dirty="0" lang="en-US"/>
              <a:t>Its aim: all Kenyans access essential health services the need by 2022</a:t>
            </a:r>
          </a:p>
          <a:p>
            <a:r>
              <a:rPr dirty="0" lang="en-US"/>
              <a:t>MOH development a department for strategic oversight and monitoring of </a:t>
            </a:r>
            <a:r>
              <a:rPr dirty="0" lang="en-US" err="1"/>
              <a:t>uhc</a:t>
            </a:r>
            <a:r>
              <a:rPr dirty="0" lang="en-US"/>
              <a:t>.</a:t>
            </a:r>
          </a:p>
          <a:p>
            <a:r>
              <a:rPr dirty="0" lang="en-US"/>
              <a:t>A pilot package of </a:t>
            </a:r>
            <a:r>
              <a:rPr dirty="0" lang="en-US" err="1"/>
              <a:t>uhc</a:t>
            </a:r>
            <a:r>
              <a:rPr dirty="0" lang="en-US"/>
              <a:t> was developed for trials in four counties</a:t>
            </a:r>
          </a:p>
          <a:p>
            <a:r>
              <a:rPr dirty="0" lang="en-US"/>
              <a:t>Selection was done to represent the diversity of health challenges in Kenya.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20" name="Content Placeholder 2"/>
          <p:cNvSpPr>
            <a:spLocks noGrp="1"/>
          </p:cNvSpPr>
          <p:nvPr>
            <p:ph idx="1"/>
          </p:nvPr>
        </p:nvSpPr>
        <p:spPr>
          <a:xfrm>
            <a:off x="838200" y="642551"/>
            <a:ext cx="10515600" cy="5534412"/>
          </a:xfrm>
        </p:spPr>
        <p:txBody>
          <a:bodyPr>
            <a:normAutofit lnSpcReduction="10000"/>
          </a:bodyPr>
          <a:p>
            <a:r>
              <a:rPr dirty="0" lang="en-US"/>
              <a:t>The four counties were: Kisumu, Nyeri, </a:t>
            </a:r>
            <a:r>
              <a:rPr dirty="0" lang="en-US" err="1"/>
              <a:t>Isiolo</a:t>
            </a:r>
            <a:r>
              <a:rPr dirty="0" lang="en-US"/>
              <a:t> and Machakos.</a:t>
            </a:r>
          </a:p>
          <a:p>
            <a:r>
              <a:rPr dirty="0" lang="en-US"/>
              <a:t>Pilot phase was to run up to October 2019.</a:t>
            </a:r>
          </a:p>
          <a:p>
            <a:pPr indent="0" marL="0">
              <a:buNone/>
            </a:pPr>
            <a:r>
              <a:rPr b="1" dirty="0" lang="en-US" u="sng"/>
              <a:t>Challenges towards achieving </a:t>
            </a:r>
            <a:r>
              <a:rPr b="1" dirty="0" lang="en-US" err="1" u="sng"/>
              <a:t>uhc</a:t>
            </a:r>
            <a:endParaRPr b="1" dirty="0" lang="en-US" u="sng"/>
          </a:p>
          <a:p>
            <a:r>
              <a:rPr dirty="0" lang="en-US"/>
              <a:t>Shortage of government budgetary resources</a:t>
            </a:r>
          </a:p>
          <a:p>
            <a:r>
              <a:rPr dirty="0" lang="en-US"/>
              <a:t>Weak health systems</a:t>
            </a:r>
          </a:p>
          <a:p>
            <a:r>
              <a:rPr dirty="0" lang="en-US"/>
              <a:t>Misuse of resources</a:t>
            </a:r>
          </a:p>
          <a:p>
            <a:r>
              <a:rPr dirty="0" lang="en-US"/>
              <a:t>High poverty levels </a:t>
            </a:r>
          </a:p>
          <a:p>
            <a:r>
              <a:rPr dirty="0" lang="en-US"/>
              <a:t>Inability to reach vulnerable people</a:t>
            </a:r>
          </a:p>
          <a:p>
            <a:r>
              <a:rPr dirty="0" lang="en-US"/>
              <a:t>Difficulty selecting the right package of benefit</a:t>
            </a:r>
          </a:p>
          <a:p>
            <a:r>
              <a:rPr dirty="0" lang="en-US"/>
              <a:t>Integration of the informal sector</a:t>
            </a:r>
          </a:p>
          <a:p>
            <a:r>
              <a:rPr dirty="0" lang="en-US"/>
              <a:t>High dropout rate from insurance schemes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21" name="Title 1"/>
          <p:cNvSpPr>
            <a:spLocks noGrp="1"/>
          </p:cNvSpPr>
          <p:nvPr>
            <p:ph type="title"/>
          </p:nvPr>
        </p:nvSpPr>
        <p:spPr>
          <a:xfrm>
            <a:off x="838200" y="365126"/>
            <a:ext cx="10515600" cy="833480"/>
          </a:xfrm>
        </p:spPr>
        <p:txBody>
          <a:bodyPr/>
          <a:p>
            <a:r>
              <a:rPr dirty="0" lang="en-US"/>
              <a:t>Vision 2030</a:t>
            </a:r>
          </a:p>
        </p:txBody>
      </p:sp>
      <p:sp>
        <p:nvSpPr>
          <p:cNvPr id="1048622" name="Content Placeholder 2"/>
          <p:cNvSpPr>
            <a:spLocks noGrp="1"/>
          </p:cNvSpPr>
          <p:nvPr>
            <p:ph idx="1"/>
          </p:nvPr>
        </p:nvSpPr>
        <p:spPr>
          <a:xfrm>
            <a:off x="838200" y="1198606"/>
            <a:ext cx="10515600" cy="4978357"/>
          </a:xfrm>
        </p:spPr>
        <p:txBody>
          <a:bodyPr/>
          <a:p>
            <a:r>
              <a:rPr dirty="0" lang="en-US"/>
              <a:t>Transforming Kenya into a newly industrialized middle income country to provide quality life in a clean and secure environment for the citizens.</a:t>
            </a:r>
          </a:p>
          <a:p>
            <a:r>
              <a:rPr dirty="0" lang="en-US"/>
              <a:t>Launched by president </a:t>
            </a:r>
            <a:r>
              <a:rPr dirty="0" lang="en-US" err="1"/>
              <a:t>Mwai</a:t>
            </a:r>
            <a:r>
              <a:rPr dirty="0" lang="en-US"/>
              <a:t> </a:t>
            </a:r>
            <a:r>
              <a:rPr dirty="0" lang="en-US" err="1"/>
              <a:t>Kibaki</a:t>
            </a:r>
            <a:r>
              <a:rPr dirty="0" lang="en-US"/>
              <a:t> in 2008.</a:t>
            </a:r>
          </a:p>
          <a:p>
            <a:r>
              <a:rPr dirty="0" lang="en-US"/>
              <a:t>Major pillars were: economic, social and political pillars</a:t>
            </a:r>
          </a:p>
          <a:p>
            <a:pPr indent="0" marL="0">
              <a:buNone/>
            </a:pPr>
            <a:endParaRPr dirty="0" lang="en-US"/>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23" name="Title 1"/>
          <p:cNvSpPr>
            <a:spLocks noGrp="1"/>
          </p:cNvSpPr>
          <p:nvPr>
            <p:ph type="title"/>
          </p:nvPr>
        </p:nvSpPr>
        <p:spPr>
          <a:xfrm>
            <a:off x="838200" y="365125"/>
            <a:ext cx="10515600" cy="487491"/>
          </a:xfrm>
        </p:spPr>
        <p:txBody>
          <a:bodyPr>
            <a:normAutofit fontScale="90000"/>
          </a:bodyPr>
          <a:p>
            <a:r>
              <a:rPr dirty="0" lang="en-US"/>
              <a:t>references</a:t>
            </a:r>
          </a:p>
        </p:txBody>
      </p:sp>
      <p:sp>
        <p:nvSpPr>
          <p:cNvPr id="1048624" name="Content Placeholder 2"/>
          <p:cNvSpPr>
            <a:spLocks noGrp="1"/>
          </p:cNvSpPr>
          <p:nvPr>
            <p:ph idx="1"/>
          </p:nvPr>
        </p:nvSpPr>
        <p:spPr>
          <a:xfrm>
            <a:off x="838200" y="1136822"/>
            <a:ext cx="10515600" cy="5040141"/>
          </a:xfrm>
        </p:spPr>
        <p:txBody>
          <a:bodyPr/>
          <a:p>
            <a:r>
              <a:rPr dirty="0" lang="en-US">
                <a:hlinkClick r:id="rId1"/>
              </a:rPr>
              <a:t>www.who.com</a:t>
            </a:r>
            <a:endParaRPr dirty="0" lang="en-US"/>
          </a:p>
          <a:p>
            <a:r>
              <a:rPr dirty="0" lang="en-US">
                <a:hlinkClick r:id="rId2"/>
              </a:rPr>
              <a:t>www.vision2030.go.ke</a:t>
            </a:r>
            <a:endParaRPr dirty="0" lang="en-US"/>
          </a:p>
          <a:p>
            <a:r>
              <a:rPr dirty="0" lang="en-US"/>
              <a:t>Challenges facing the attainment of </a:t>
            </a:r>
            <a:r>
              <a:rPr dirty="0" lang="en-US" err="1"/>
              <a:t>uhc</a:t>
            </a:r>
            <a:r>
              <a:rPr dirty="0" lang="en-US"/>
              <a:t> in Kenya by Dr. Wairimu and Dr Leon </a:t>
            </a:r>
            <a:r>
              <a:rPr dirty="0" lang="en-US" err="1"/>
              <a:t>Ogoti</a:t>
            </a:r>
            <a:endParaRPr dirty="0" lang="en-US"/>
          </a:p>
          <a:p>
            <a:r>
              <a:rPr dirty="0" lang="en-US"/>
              <a:t>Oecd.org</a:t>
            </a:r>
          </a:p>
          <a:p>
            <a:r>
              <a:rPr dirty="0" lang="en-US"/>
              <a:t>Ministry of health online archives</a:t>
            </a:r>
          </a:p>
          <a:p>
            <a:pPr indent="0" marL="0">
              <a:buNone/>
            </a:pPr>
            <a:endParaRPr dirty="0" lang="en-US"/>
          </a:p>
          <a:p>
            <a:endParaRPr dirty="0" lang="en-US"/>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4" name="Title 1"/>
          <p:cNvSpPr>
            <a:spLocks noGrp="1"/>
          </p:cNvSpPr>
          <p:nvPr>
            <p:ph type="title"/>
          </p:nvPr>
        </p:nvSpPr>
        <p:spPr/>
        <p:txBody>
          <a:bodyPr/>
          <a:p>
            <a:r>
              <a:rPr dirty="0" lang="en-US"/>
              <a:t>Global and regional policies and initiatives</a:t>
            </a:r>
          </a:p>
        </p:txBody>
      </p:sp>
      <p:sp>
        <p:nvSpPr>
          <p:cNvPr id="1048595" name="Content Placeholder 2"/>
          <p:cNvSpPr>
            <a:spLocks noGrp="1"/>
          </p:cNvSpPr>
          <p:nvPr>
            <p:ph idx="1"/>
          </p:nvPr>
        </p:nvSpPr>
        <p:spPr/>
        <p:txBody>
          <a:bodyPr>
            <a:normAutofit fontScale="78571" lnSpcReduction="20000"/>
          </a:bodyPr>
          <a:p>
            <a:r>
              <a:rPr dirty="0" lang="en-US"/>
              <a:t>Definition of terms</a:t>
            </a:r>
          </a:p>
          <a:p>
            <a:r>
              <a:rPr b="1" dirty="0" lang="en-US"/>
              <a:t>Health</a:t>
            </a:r>
            <a:r>
              <a:rPr dirty="0" lang="en-US"/>
              <a:t>-a state of complete physical, mental and social wellbeing, and not merely the absence of disease or infirmity.</a:t>
            </a:r>
          </a:p>
          <a:p>
            <a:r>
              <a:rPr b="1" dirty="0" lang="en-US"/>
              <a:t>Policies</a:t>
            </a:r>
            <a:r>
              <a:rPr dirty="0" lang="en-US"/>
              <a:t>-</a:t>
            </a:r>
            <a:r>
              <a:rPr altLang="en-US" dirty="0" lang="es-NI"/>
              <a:t>a set </a:t>
            </a:r>
            <a:r>
              <a:rPr altLang="en-US" dirty="0" lang="es-NI" err="1"/>
              <a:t>of</a:t>
            </a:r>
            <a:r>
              <a:rPr altLang="en-US" dirty="0" lang="es-NI"/>
              <a:t> </a:t>
            </a:r>
            <a:r>
              <a:rPr altLang="en-US" dirty="0" lang="es-NI" err="1"/>
              <a:t>principles</a:t>
            </a:r>
            <a:r>
              <a:rPr altLang="en-US" dirty="0" lang="es-NI"/>
              <a:t> and directions </a:t>
            </a:r>
            <a:r>
              <a:rPr altLang="en-US" dirty="0" lang="es-NI" err="1"/>
              <a:t>that</a:t>
            </a:r>
            <a:r>
              <a:rPr altLang="en-US" dirty="0" lang="es-NI"/>
              <a:t> </a:t>
            </a:r>
            <a:r>
              <a:rPr altLang="en-US" dirty="0" lang="es-NI" err="1"/>
              <a:t>guide</a:t>
            </a:r>
            <a:r>
              <a:rPr altLang="en-US" dirty="0" lang="es-NI"/>
              <a:t> </a:t>
            </a:r>
            <a:r>
              <a:rPr altLang="en-US" dirty="0" lang="es-NI" err="1"/>
              <a:t>the</a:t>
            </a:r>
            <a:r>
              <a:rPr altLang="en-US" dirty="0" lang="es-NI"/>
              <a:t> </a:t>
            </a:r>
            <a:r>
              <a:rPr altLang="en-US" dirty="0" lang="es-NI" err="1"/>
              <a:t>decisions</a:t>
            </a:r>
            <a:r>
              <a:rPr altLang="en-US" dirty="0" lang="es-NI"/>
              <a:t> and </a:t>
            </a:r>
            <a:r>
              <a:rPr altLang="en-US" dirty="0" lang="es-NI" err="1"/>
              <a:t>actions</a:t>
            </a:r>
            <a:r>
              <a:rPr altLang="en-US" dirty="0" lang="es-NI"/>
              <a:t> </a:t>
            </a:r>
            <a:r>
              <a:rPr altLang="en-US" dirty="0" lang="es-NI" err="1"/>
              <a:t>of</a:t>
            </a:r>
            <a:r>
              <a:rPr altLang="en-US" dirty="0" lang="es-NI"/>
              <a:t> </a:t>
            </a:r>
            <a:r>
              <a:rPr altLang="en-US" dirty="0" lang="es-NI" err="1"/>
              <a:t>an</a:t>
            </a:r>
            <a:r>
              <a:rPr altLang="en-US" dirty="0" lang="es-NI"/>
              <a:t> </a:t>
            </a:r>
            <a:r>
              <a:rPr altLang="en-US" dirty="0" lang="es-NI" err="1"/>
              <a:t>organization</a:t>
            </a:r>
            <a:r>
              <a:rPr altLang="en-US" dirty="0" lang="en-US"/>
              <a:t>.</a:t>
            </a:r>
            <a:endParaRPr dirty="0" lang="en-US"/>
          </a:p>
          <a:p>
            <a:r>
              <a:rPr b="1" dirty="0" lang="en-US"/>
              <a:t>Initiatives</a:t>
            </a:r>
            <a:r>
              <a:rPr dirty="0" lang="en-US"/>
              <a:t>-a fresh approach to something or a new way of dealing with a problem.</a:t>
            </a:r>
          </a:p>
          <a:p>
            <a:r>
              <a:rPr b="1" dirty="0" lang="en-US"/>
              <a:t>Primary health care (PHC)- </a:t>
            </a:r>
            <a:r>
              <a:rPr dirty="0" lang="en-US"/>
              <a:t>“ a whole of society approach to health that aims at ensuring the highest possible level of health and well being and their equitable distribution by focusing on peoples needs and as early as possible along the continuum from health promotion and disease prevention to treatment , rehabilitation and palliative care and as close as feasible to peoples everyday environment.” (WHO and UNICEF)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96" name="Title 1"/>
          <p:cNvSpPr>
            <a:spLocks noGrp="1"/>
          </p:cNvSpPr>
          <p:nvPr>
            <p:ph type="title"/>
          </p:nvPr>
        </p:nvSpPr>
        <p:spPr/>
        <p:txBody>
          <a:bodyPr/>
          <a:p>
            <a:r>
              <a:rPr dirty="0" lang="en-US"/>
              <a:t>Global</a:t>
            </a:r>
          </a:p>
        </p:txBody>
      </p:sp>
      <p:sp>
        <p:nvSpPr>
          <p:cNvPr id="1048597" name="Content Placeholder 2"/>
          <p:cNvSpPr>
            <a:spLocks noGrp="1"/>
          </p:cNvSpPr>
          <p:nvPr>
            <p:ph idx="1"/>
          </p:nvPr>
        </p:nvSpPr>
        <p:spPr/>
        <p:txBody>
          <a:bodyPr/>
          <a:p>
            <a:r>
              <a:rPr dirty="0" lang="en-US"/>
              <a:t>Alma </a:t>
            </a:r>
            <a:r>
              <a:rPr dirty="0" lang="en-US" err="1"/>
              <a:t>ata</a:t>
            </a:r>
            <a:r>
              <a:rPr dirty="0" lang="en-US"/>
              <a:t> declaration (1978)</a:t>
            </a:r>
          </a:p>
          <a:p>
            <a:r>
              <a:rPr dirty="0" lang="en-US"/>
              <a:t>Sustainable development goals (SDGs)</a:t>
            </a:r>
          </a:p>
          <a:p>
            <a:r>
              <a:rPr dirty="0" lang="en-US"/>
              <a:t>Vision 2030</a:t>
            </a:r>
          </a:p>
          <a:p>
            <a:r>
              <a:rPr dirty="0" lang="en-US"/>
              <a:t>And others.</a:t>
            </a:r>
          </a:p>
          <a:p>
            <a:pPr indent="0" marL="0">
              <a:buNone/>
            </a:pP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598" name="Title 1"/>
          <p:cNvSpPr>
            <a:spLocks noGrp="1"/>
          </p:cNvSpPr>
          <p:nvPr>
            <p:ph type="title"/>
          </p:nvPr>
        </p:nvSpPr>
        <p:spPr/>
        <p:txBody>
          <a:bodyPr/>
          <a:p>
            <a:r>
              <a:rPr dirty="0" lang="en-US" u="sng"/>
              <a:t>Alma-Ata declaration</a:t>
            </a:r>
          </a:p>
        </p:txBody>
      </p:sp>
      <p:sp>
        <p:nvSpPr>
          <p:cNvPr id="1048599" name="Content Placeholder 2"/>
          <p:cNvSpPr>
            <a:spLocks noGrp="1"/>
          </p:cNvSpPr>
          <p:nvPr>
            <p:ph idx="1"/>
          </p:nvPr>
        </p:nvSpPr>
        <p:spPr/>
        <p:txBody>
          <a:bodyPr>
            <a:normAutofit fontScale="89286" lnSpcReduction="10000"/>
          </a:bodyPr>
          <a:p>
            <a:r>
              <a:rPr dirty="0" lang="en-US"/>
              <a:t>A conference on </a:t>
            </a:r>
            <a:r>
              <a:rPr dirty="0" lang="en-US" err="1"/>
              <a:t>phc</a:t>
            </a:r>
            <a:r>
              <a:rPr dirty="0" lang="en-US"/>
              <a:t> held at alma attar  in the year 1978 .</a:t>
            </a:r>
          </a:p>
          <a:p>
            <a:r>
              <a:rPr dirty="0" lang="en-US"/>
              <a:t>Expressed need for action by the world; governments, health workers, other sectors to protect and promote health.</a:t>
            </a:r>
          </a:p>
          <a:p>
            <a:r>
              <a:rPr dirty="0" lang="en-US"/>
              <a:t>Had 10 declarations:</a:t>
            </a:r>
          </a:p>
          <a:p>
            <a:pPr indent="-514350" marL="514350">
              <a:buFont typeface="+mj-lt"/>
              <a:buAutoNum type="arabicPeriod"/>
            </a:pPr>
            <a:r>
              <a:rPr dirty="0" lang="en-US"/>
              <a:t>Health is a primary human right and achieving its highest form is of most importance</a:t>
            </a:r>
          </a:p>
          <a:p>
            <a:pPr algn="just" indent="-514350" marL="514350">
              <a:buFont typeface="+mj-lt"/>
              <a:buAutoNum type="arabicPeriod"/>
            </a:pPr>
            <a:r>
              <a:rPr dirty="0" lang="en-US"/>
              <a:t>Bridge the inequality in the status of peoples health</a:t>
            </a:r>
          </a:p>
          <a:p>
            <a:pPr algn="just" indent="-514350" marL="514350">
              <a:buFont typeface="+mj-lt"/>
              <a:buAutoNum type="arabicPeriod"/>
            </a:pPr>
            <a:r>
              <a:rPr dirty="0" lang="en-US"/>
              <a:t>Economic and social development which in turn boost health sector</a:t>
            </a:r>
          </a:p>
          <a:p>
            <a:pPr algn="just" indent="-514350" marL="514350">
              <a:buFont typeface="+mj-lt"/>
              <a:buAutoNum type="arabicPeriod"/>
            </a:pPr>
            <a:r>
              <a:rPr dirty="0" lang="en-US"/>
              <a:t>People have aright and duty to participate as whole or as one in planning and implementation of the health care</a:t>
            </a:r>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0" name="Content Placeholder 2"/>
          <p:cNvSpPr>
            <a:spLocks noGrp="1"/>
          </p:cNvSpPr>
          <p:nvPr>
            <p:ph idx="1"/>
          </p:nvPr>
        </p:nvSpPr>
        <p:spPr>
          <a:xfrm>
            <a:off x="838200" y="593124"/>
            <a:ext cx="10515600" cy="5583839"/>
          </a:xfrm>
        </p:spPr>
        <p:txBody>
          <a:bodyPr/>
          <a:p>
            <a:pPr indent="0" marL="0">
              <a:buNone/>
            </a:pPr>
            <a:r>
              <a:rPr dirty="0" lang="en-US"/>
              <a:t>5. Government is responsible for health of the people</a:t>
            </a:r>
          </a:p>
          <a:p>
            <a:pPr indent="0" marL="0">
              <a:buNone/>
            </a:pPr>
            <a:r>
              <a:rPr dirty="0" lang="en-US"/>
              <a:t>6 and 7. Primary health care</a:t>
            </a:r>
          </a:p>
          <a:p>
            <a:pPr indent="0" marL="0">
              <a:buNone/>
            </a:pPr>
            <a:r>
              <a:rPr dirty="0" lang="en-US"/>
              <a:t>8. Formulation of national policies, strategies and plans of action to        launch and sustain </a:t>
            </a:r>
            <a:r>
              <a:rPr dirty="0" lang="en-US" err="1"/>
              <a:t>phc</a:t>
            </a:r>
            <a:r>
              <a:rPr dirty="0" lang="en-US"/>
              <a:t>.</a:t>
            </a:r>
          </a:p>
          <a:p>
            <a:pPr indent="0" marL="0">
              <a:buNone/>
            </a:pPr>
            <a:r>
              <a:rPr dirty="0" lang="en-US"/>
              <a:t>9. Cooperation between all countries (spirit of partnership)since there is a direct relation between all </a:t>
            </a:r>
          </a:p>
          <a:p>
            <a:pPr indent="0" marL="0">
              <a:buNone/>
            </a:pPr>
            <a:r>
              <a:rPr dirty="0" lang="en-US"/>
              <a:t>10.Divertion of resources from armaments and military conflicts to health sectors. This is to ensure achievement of </a:t>
            </a:r>
            <a:r>
              <a:rPr dirty="0" lang="en-US" err="1"/>
              <a:t>phc</a:t>
            </a:r>
            <a:r>
              <a:rPr dirty="0" lang="en-US"/>
              <a:t> by 2000.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1" name="Title 1"/>
          <p:cNvSpPr>
            <a:spLocks noGrp="1"/>
          </p:cNvSpPr>
          <p:nvPr>
            <p:ph type="title"/>
          </p:nvPr>
        </p:nvSpPr>
        <p:spPr/>
        <p:txBody>
          <a:bodyPr/>
          <a:p>
            <a:r>
              <a:rPr dirty="0" lang="en-US"/>
              <a:t>Global vision 2030 and Sustainable development goals (</a:t>
            </a:r>
            <a:r>
              <a:rPr dirty="0" lang="en-US" err="1"/>
              <a:t>sdgs</a:t>
            </a:r>
            <a:r>
              <a:rPr dirty="0" lang="en-US"/>
              <a:t>)</a:t>
            </a:r>
          </a:p>
        </p:txBody>
      </p:sp>
      <p:sp>
        <p:nvSpPr>
          <p:cNvPr id="1048602" name="Content Placeholder 3"/>
          <p:cNvSpPr>
            <a:spLocks noGrp="1"/>
          </p:cNvSpPr>
          <p:nvPr>
            <p:ph idx="1"/>
          </p:nvPr>
        </p:nvSpPr>
        <p:spPr/>
        <p:txBody>
          <a:bodyPr/>
          <a:p>
            <a:r>
              <a:rPr dirty="0" lang="en-US"/>
              <a:t>It was launched by UN in new York on September 2015 and is aimed at ending poverty in all its forms.</a:t>
            </a:r>
          </a:p>
          <a:p>
            <a:r>
              <a:rPr dirty="0" lang="en-US"/>
              <a:t>It sees a world oseef universal respect for all human rights and dignity.</a:t>
            </a:r>
          </a:p>
          <a:p>
            <a:r>
              <a:rPr dirty="0" lang="en-US"/>
              <a:t>It was in this time that the leaders agreed to develop the </a:t>
            </a:r>
            <a:r>
              <a:rPr dirty="0" lang="en-US" err="1"/>
              <a:t>sdgs</a:t>
            </a:r>
            <a:r>
              <a:rPr dirty="0" lang="en-US"/>
              <a:t>.</a:t>
            </a:r>
          </a:p>
          <a:p>
            <a:r>
              <a:rPr dirty="0" lang="en-US"/>
              <a:t>They are supposed to create a better world by 2030.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pic>
        <p:nvPicPr>
          <p:cNvPr id="2097152" name="Content Placeholder 3"/>
          <p:cNvPicPr>
            <a:picLocks noChangeAspect="1" noGrp="1"/>
          </p:cNvPicPr>
          <p:nvPr>
            <p:ph idx="1"/>
          </p:nvPr>
        </p:nvPicPr>
        <p:blipFill>
          <a:blip xmlns:r="http://schemas.openxmlformats.org/officeDocument/2006/relationships" r:embed="rId1"/>
          <a:stretch>
            <a:fillRect/>
          </a:stretch>
        </p:blipFill>
        <p:spPr>
          <a:xfrm>
            <a:off x="0" y="0"/>
            <a:ext cx="12192000"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03" name="Title 1"/>
          <p:cNvSpPr>
            <a:spLocks noGrp="1"/>
          </p:cNvSpPr>
          <p:nvPr>
            <p:ph type="title"/>
          </p:nvPr>
        </p:nvSpPr>
        <p:spPr>
          <a:xfrm>
            <a:off x="838200" y="365126"/>
            <a:ext cx="10515600" cy="858194"/>
          </a:xfrm>
        </p:spPr>
        <p:txBody>
          <a:bodyPr/>
          <a:p>
            <a:r>
              <a:rPr dirty="0" lang="en-US" u="sng"/>
              <a:t>Abuja declaration (2001)</a:t>
            </a:r>
          </a:p>
        </p:txBody>
      </p:sp>
      <p:sp>
        <p:nvSpPr>
          <p:cNvPr id="1048604" name="Content Placeholder 2"/>
          <p:cNvSpPr>
            <a:spLocks noGrp="1"/>
          </p:cNvSpPr>
          <p:nvPr>
            <p:ph idx="1"/>
          </p:nvPr>
        </p:nvSpPr>
        <p:spPr>
          <a:xfrm>
            <a:off x="838200" y="1396314"/>
            <a:ext cx="10515600" cy="4780649"/>
          </a:xfrm>
        </p:spPr>
        <p:txBody>
          <a:bodyPr/>
          <a:p>
            <a:r>
              <a:rPr dirty="0" lang="en-US"/>
              <a:t>Made by members of the AU in 2001</a:t>
            </a:r>
          </a:p>
          <a:p>
            <a:r>
              <a:rPr dirty="0" lang="en-US"/>
              <a:t>Member states had two declarations;</a:t>
            </a:r>
          </a:p>
          <a:p>
            <a:pPr indent="-514350" marL="514350">
              <a:buFont typeface="+mj-lt"/>
              <a:buAutoNum type="arabicPeriod"/>
            </a:pPr>
            <a:r>
              <a:rPr dirty="0" lang="en-US"/>
              <a:t>Pledged to increase their budget to at least 15% of the states annual budget.</a:t>
            </a:r>
          </a:p>
          <a:p>
            <a:pPr indent="-514350" marL="514350">
              <a:buFont typeface="+mj-lt"/>
              <a:buAutoNum type="arabicPeriod"/>
            </a:pPr>
            <a:r>
              <a:rPr dirty="0" lang="en-US"/>
              <a:t>Requested western donor countries to increase their support.</a:t>
            </a:r>
          </a:p>
          <a:p>
            <a:r>
              <a:rPr dirty="0" lang="en-US"/>
              <a:t>By 2010 only one country had attained the target.</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GLOBAL HEALTH POLICIES AND INITIATIVES.</dc:title>
  <dc:creator>admin</dc:creator>
  <cp:lastModifiedBy>admin</cp:lastModifiedBy>
  <dcterms:created xsi:type="dcterms:W3CDTF">2021-06-15T08:45:46Z</dcterms:created>
  <dcterms:modified xsi:type="dcterms:W3CDTF">2022-06-29T07:59:56Z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b6cba59730b044888f7a90542e6ae031</vt:lpwstr>
  </property>
</Properties>
</file>