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76" r:id="rId10"/>
    <p:sldId id="264" r:id="rId11"/>
    <p:sldId id="265" r:id="rId12"/>
    <p:sldId id="269" r:id="rId13"/>
    <p:sldId id="266" r:id="rId14"/>
    <p:sldId id="267" r:id="rId15"/>
    <p:sldId id="268" r:id="rId16"/>
    <p:sldId id="270" r:id="rId17"/>
    <p:sldId id="271" r:id="rId18"/>
    <p:sldId id="272" r:id="rId19"/>
    <p:sldId id="273" r:id="rId20"/>
    <p:sldId id="275" r:id="rId21"/>
    <p:sldId id="274"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7" d="100"/>
          <a:sy n="77"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3265A8-A62C-4D1A-9732-320826833537}" type="datetimeFigureOut">
              <a:rPr lang="en-US" smtClean="0"/>
              <a:t>5/22/2021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F615E-ECE8-4A4A-B74C-5A39FFBC23C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DF615E-ECE8-4A4A-B74C-5A39FFBC23C5}"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D0EBE7-64BE-4E90-A9DD-B199C85E4A76}"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0EBE7-64BE-4E90-A9DD-B199C85E4A76}"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0EBE7-64BE-4E90-A9DD-B199C85E4A76}"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0EBE7-64BE-4E90-A9DD-B199C85E4A76}"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D0EBE7-64BE-4E90-A9DD-B199C85E4A76}"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D0EBE7-64BE-4E90-A9DD-B199C85E4A76}" type="datetimeFigureOut">
              <a:rPr lang="en-US" smtClean="0"/>
              <a:pPr/>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D0EBE7-64BE-4E90-A9DD-B199C85E4A76}" type="datetimeFigureOut">
              <a:rPr lang="en-US" smtClean="0"/>
              <a:pPr/>
              <a:t>5/22/2021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D0EBE7-64BE-4E90-A9DD-B199C85E4A76}" type="datetimeFigureOut">
              <a:rPr lang="en-US" smtClean="0"/>
              <a:pPr/>
              <a:t>5/22/2021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0EBE7-64BE-4E90-A9DD-B199C85E4A76}" type="datetimeFigureOut">
              <a:rPr lang="en-US" smtClean="0"/>
              <a:pPr/>
              <a:t>5/22/2021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0EBE7-64BE-4E90-A9DD-B199C85E4A76}" type="datetimeFigureOut">
              <a:rPr lang="en-US" smtClean="0"/>
              <a:pPr/>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0EBE7-64BE-4E90-A9DD-B199C85E4A76}" type="datetimeFigureOut">
              <a:rPr lang="en-US" smtClean="0"/>
              <a:pPr/>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0719E-BC66-4057-BB39-157813627A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0EBE7-64BE-4E90-A9DD-B199C85E4A76}" type="datetimeFigureOut">
              <a:rPr lang="en-US" smtClean="0"/>
              <a:pPr/>
              <a:t>5/22/2021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0719E-BC66-4057-BB39-157813627A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CLINICAL METHODS </a:t>
            </a:r>
            <a:endParaRPr lang="en-US" dirty="0"/>
          </a:p>
        </p:txBody>
      </p:sp>
      <p:sp>
        <p:nvSpPr>
          <p:cNvPr id="3" name="Subtitle 2"/>
          <p:cNvSpPr>
            <a:spLocks noGrp="1"/>
          </p:cNvSpPr>
          <p:nvPr>
            <p:ph type="subTitle" idx="1"/>
          </p:nvPr>
        </p:nvSpPr>
        <p:spPr/>
        <p:txBody>
          <a:bodyPr/>
          <a:lstStyle/>
          <a:p>
            <a:r>
              <a:rPr lang="en-US" dirty="0" smtClean="0"/>
              <a:t>RESPIRATORY EXAMINATION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b)PALPATION OF THE CHEST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None/>
            </a:pPr>
            <a:endParaRPr lang="en-US" dirty="0" smtClean="0"/>
          </a:p>
          <a:p>
            <a:pPr marL="971550" lvl="1" indent="-571500">
              <a:buFont typeface="+mj-lt"/>
              <a:buAutoNum type="romanLcPeriod"/>
            </a:pPr>
            <a:r>
              <a:rPr lang="en-US" dirty="0" smtClean="0"/>
              <a:t>Lymph </a:t>
            </a:r>
            <a:r>
              <a:rPr lang="en-US" dirty="0" smtClean="0"/>
              <a:t>nodes –check the </a:t>
            </a:r>
            <a:r>
              <a:rPr lang="en-US" dirty="0" err="1" smtClean="0"/>
              <a:t>axillary,cervical</a:t>
            </a:r>
            <a:r>
              <a:rPr lang="en-US" dirty="0" smtClean="0"/>
              <a:t> nodes for inflammation or swellings.</a:t>
            </a:r>
          </a:p>
          <a:p>
            <a:pPr marL="971550" lvl="1" indent="-571500">
              <a:buFont typeface="+mj-lt"/>
              <a:buAutoNum type="romanLcPeriod"/>
            </a:pPr>
            <a:r>
              <a:rPr lang="en-US" dirty="0" smtClean="0"/>
              <a:t>Swellings and tenderness-feel gently any part of chest that presents an obvious swelling or where patient complains of pain and identify  site of tenderness .</a:t>
            </a:r>
          </a:p>
          <a:p>
            <a:pPr marL="971550" lvl="1" indent="-571500">
              <a:buFont typeface="+mj-lt"/>
              <a:buAutoNum type="romanLcPeriod"/>
            </a:pPr>
            <a:r>
              <a:rPr lang="en-US" dirty="0" smtClean="0"/>
              <a:t>Trachea and heart-at </a:t>
            </a:r>
            <a:r>
              <a:rPr lang="en-US" dirty="0" err="1" smtClean="0"/>
              <a:t>sternal</a:t>
            </a:r>
            <a:r>
              <a:rPr lang="en-US" dirty="0" smtClean="0"/>
              <a:t> notch feel using second and fourth </a:t>
            </a:r>
            <a:r>
              <a:rPr lang="en-US" dirty="0" err="1" smtClean="0"/>
              <a:t>finger,use</a:t>
            </a:r>
            <a:r>
              <a:rPr lang="en-US" dirty="0" smtClean="0"/>
              <a:t> third </a:t>
            </a:r>
            <a:r>
              <a:rPr lang="en-US" dirty="0" err="1" smtClean="0"/>
              <a:t>fingerto</a:t>
            </a:r>
            <a:r>
              <a:rPr lang="en-US" dirty="0" smtClean="0"/>
              <a:t> assess whether the trachea is central or deviated to one side</a:t>
            </a:r>
          </a:p>
          <a:p>
            <a:pPr marL="971550" lvl="1" indent="-571500">
              <a:buFont typeface="+mj-lt"/>
              <a:buAutoNum type="romanLcPeriod"/>
            </a:pPr>
            <a:r>
              <a:rPr lang="en-US" dirty="0" smtClean="0"/>
              <a:t>Chest expansion –face the patient and place the finger tips of both hands on either side of lower ribcage so that tips of thumbs meet in the midline in front of chest but are not touching the skin</a:t>
            </a:r>
          </a:p>
          <a:p>
            <a:pPr marL="971550" lvl="1" indent="-571500">
              <a:buFont typeface="+mj-lt"/>
              <a:buAutoNum type="romanLcPeriod"/>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c)PERCUSSION OF THE CHEST</a:t>
            </a:r>
            <a:r>
              <a:rPr lang="en-US" u="sng" dirty="0" smtClean="0"/>
              <a:t/>
            </a:r>
            <a:br>
              <a:rPr lang="en-US" u="sng" dirty="0" smtClean="0"/>
            </a:b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sz="2800" dirty="0" smtClean="0"/>
              <a:t>Effective </a:t>
            </a:r>
            <a:r>
              <a:rPr lang="en-US" sz="2800" dirty="0" smtClean="0"/>
              <a:t>percussion is a knack that </a:t>
            </a:r>
            <a:r>
              <a:rPr lang="en-US" sz="2800" dirty="0" smtClean="0"/>
              <a:t>requires consistent </a:t>
            </a:r>
            <a:r>
              <a:rPr lang="en-US" sz="2800" dirty="0" smtClean="0"/>
              <a:t>practice; do so upon yourself or on willing colleagues, as percussion can be uncomfortable for patients if performed </a:t>
            </a:r>
            <a:r>
              <a:rPr lang="en-US" sz="2800" dirty="0" smtClean="0"/>
              <a:t>repeatedly </a:t>
            </a:r>
            <a:r>
              <a:rPr lang="en-US" sz="2800" dirty="0" smtClean="0"/>
              <a:t>and inexpertly</a:t>
            </a:r>
            <a:r>
              <a:rPr lang="en-US" sz="2800" dirty="0" smtClean="0"/>
              <a:t>.</a:t>
            </a:r>
          </a:p>
          <a:p>
            <a:pPr lvl="1">
              <a:buNone/>
            </a:pPr>
            <a:r>
              <a:rPr lang="en-US" sz="2400" b="1" dirty="0" smtClean="0"/>
              <a:t>Sounds of percussion</a:t>
            </a:r>
          </a:p>
          <a:p>
            <a:pPr>
              <a:buFont typeface="Wingdings" pitchFamily="2" charset="2"/>
              <a:buChar char="§"/>
            </a:pPr>
            <a:r>
              <a:rPr lang="en-US" sz="2800" dirty="0" smtClean="0"/>
              <a:t>clavicle&gt;resonant</a:t>
            </a:r>
          </a:p>
          <a:p>
            <a:pPr>
              <a:buFont typeface="Wingdings" pitchFamily="2" charset="2"/>
              <a:buChar char="§"/>
            </a:pPr>
            <a:r>
              <a:rPr lang="en-US" sz="2800" dirty="0" smtClean="0"/>
              <a:t>Normal lung tissue&gt;resonant</a:t>
            </a:r>
          </a:p>
          <a:p>
            <a:pPr>
              <a:buFont typeface="Wingdings" pitchFamily="2" charset="2"/>
              <a:buChar char="§"/>
            </a:pPr>
            <a:r>
              <a:rPr lang="en-US" sz="2800" dirty="0" smtClean="0"/>
              <a:t>Heart&gt;dull</a:t>
            </a:r>
          </a:p>
          <a:p>
            <a:pPr>
              <a:buFont typeface="Wingdings" pitchFamily="2" charset="2"/>
              <a:buChar char="§"/>
            </a:pPr>
            <a:r>
              <a:rPr lang="en-US" sz="2800" dirty="0" smtClean="0"/>
              <a:t>Liver&gt;dull</a:t>
            </a:r>
          </a:p>
          <a:p>
            <a:pPr>
              <a:buFont typeface="Wingdings" pitchFamily="2" charset="2"/>
              <a:buChar char="§"/>
            </a:pPr>
            <a:r>
              <a:rPr lang="en-US" sz="2800" dirty="0" smtClean="0"/>
              <a:t>Fluid(pleural effusion)&gt;stony dull</a:t>
            </a:r>
          </a:p>
          <a:p>
            <a:pPr>
              <a:buFont typeface="Wingdings" pitchFamily="2" charset="2"/>
              <a:buChar char="§"/>
            </a:pPr>
            <a:r>
              <a:rPr lang="en-US" sz="2800" dirty="0" err="1" smtClean="0"/>
              <a:t>Pneumothorax</a:t>
            </a:r>
            <a:r>
              <a:rPr lang="en-US" sz="2800" dirty="0" smtClean="0"/>
              <a:t>&gt;hyper-resonant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Percussion cont</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u="sng" dirty="0" smtClean="0"/>
              <a:t>Steps of percussion</a:t>
            </a:r>
          </a:p>
          <a:p>
            <a:r>
              <a:rPr lang="en-US" dirty="0" smtClean="0"/>
              <a:t>The middle finger of the left hand is placed on the part to be </a:t>
            </a:r>
            <a:r>
              <a:rPr lang="en-US" dirty="0" err="1" smtClean="0"/>
              <a:t>percussed</a:t>
            </a:r>
            <a:r>
              <a:rPr lang="en-US" dirty="0" smtClean="0"/>
              <a:t> and pressed firmly against it, with slight hyperextension of the distal </a:t>
            </a:r>
            <a:r>
              <a:rPr lang="en-US" dirty="0" err="1" smtClean="0"/>
              <a:t>interphalangeal</a:t>
            </a:r>
            <a:r>
              <a:rPr lang="en-US" dirty="0" smtClean="0"/>
              <a:t> joint</a:t>
            </a:r>
          </a:p>
          <a:p>
            <a:r>
              <a:rPr lang="en-US" dirty="0" smtClean="0"/>
              <a:t>The back of this joint is then struck with the tip of the middle finger of the right hand . The movement should be at your wrist rather than at your elbow.</a:t>
            </a:r>
          </a:p>
          <a:p>
            <a:r>
              <a:rPr lang="en-US" dirty="0" smtClean="0"/>
              <a:t> The </a:t>
            </a:r>
            <a:r>
              <a:rPr lang="en-US" dirty="0" err="1" smtClean="0"/>
              <a:t>percussing</a:t>
            </a:r>
            <a:r>
              <a:rPr lang="en-US" dirty="0" smtClean="0"/>
              <a:t> finger is bent so that its terminal phalanx is at right angles and it strikes the other finger perpendicularly.</a:t>
            </a:r>
          </a:p>
          <a:p>
            <a:r>
              <a:rPr lang="en-US" dirty="0" smtClean="0"/>
              <a:t> As soon as the blow has been given, the striking finger is raised: the action is a tapping movement</a:t>
            </a:r>
            <a:endParaRPr lang="en-US" u="sn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Percussion cont</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The normal degree of resonance varies between individuals and in different parts of the chest in the same individual, being most resonant below the clavicles </a:t>
            </a:r>
            <a:r>
              <a:rPr lang="en-US" dirty="0" err="1" smtClean="0"/>
              <a:t>anteriorly</a:t>
            </a:r>
            <a:r>
              <a:rPr lang="en-US" dirty="0" smtClean="0"/>
              <a:t> and the scapulae </a:t>
            </a:r>
            <a:r>
              <a:rPr lang="en-US" dirty="0" err="1" smtClean="0"/>
              <a:t>posteriorly</a:t>
            </a:r>
            <a:r>
              <a:rPr lang="en-US" dirty="0" smtClean="0"/>
              <a:t> where the muscles are relatively thin and least resonant over the </a:t>
            </a:r>
            <a:r>
              <a:rPr lang="en-US" dirty="0" smtClean="0"/>
              <a:t>scapulae.ie</a:t>
            </a:r>
          </a:p>
          <a:p>
            <a:pPr>
              <a:buFont typeface="Wingdings" pitchFamily="2" charset="2"/>
              <a:buChar char="§"/>
            </a:pPr>
            <a:r>
              <a:rPr lang="en-US" dirty="0" smtClean="0"/>
              <a:t> </a:t>
            </a:r>
            <a:r>
              <a:rPr lang="en-US" dirty="0" smtClean="0"/>
              <a:t>On the right side, there is loss of </a:t>
            </a:r>
            <a:r>
              <a:rPr lang="en-US" dirty="0" err="1" smtClean="0"/>
              <a:t>reso-nance</a:t>
            </a:r>
            <a:r>
              <a:rPr lang="en-US" dirty="0" smtClean="0"/>
              <a:t> inferiorly as the liver is encountered</a:t>
            </a:r>
            <a:r>
              <a:rPr lang="en-US" dirty="0" smtClean="0"/>
              <a:t>.</a:t>
            </a:r>
          </a:p>
          <a:p>
            <a:pPr>
              <a:buFont typeface="Wingdings" pitchFamily="2" charset="2"/>
              <a:buChar char="§"/>
            </a:pPr>
            <a:r>
              <a:rPr lang="en-US" dirty="0" smtClean="0"/>
              <a:t> </a:t>
            </a:r>
            <a:r>
              <a:rPr lang="en-US" dirty="0" smtClean="0"/>
              <a:t>On the left side, the lower border overlaps the stomach, so there is a transition from lung resonance to </a:t>
            </a:r>
            <a:r>
              <a:rPr lang="en-US" dirty="0" err="1" smtClean="0"/>
              <a:t>tympanitic</a:t>
            </a:r>
            <a:r>
              <a:rPr lang="en-US" dirty="0" smtClean="0"/>
              <a:t> stomach resonance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Percussion cont</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v"/>
            </a:pPr>
            <a:r>
              <a:rPr lang="en-US" b="1" dirty="0" smtClean="0"/>
              <a:t>note</a:t>
            </a:r>
          </a:p>
          <a:p>
            <a:pPr>
              <a:buFont typeface="Wingdings" pitchFamily="2" charset="2"/>
              <a:buChar char="Ø"/>
            </a:pPr>
            <a:r>
              <a:rPr lang="en-US" sz="1400" dirty="0" smtClean="0"/>
              <a:t>Always </a:t>
            </a:r>
            <a:r>
              <a:rPr lang="en-US" sz="1400" dirty="0" smtClean="0"/>
              <a:t>systematically compare the percussion note on the two sides of the chest, moving backwards and forwards from one side to the other, not all the way down one side and then down the other</a:t>
            </a:r>
            <a:r>
              <a:rPr lang="en-US" sz="1400" dirty="0" smtClean="0"/>
              <a:t>.</a:t>
            </a:r>
          </a:p>
          <a:p>
            <a:pPr>
              <a:buFont typeface="Wingdings" pitchFamily="2" charset="2"/>
              <a:buChar char="Ø"/>
            </a:pPr>
            <a:r>
              <a:rPr lang="en-US" sz="1400" dirty="0" smtClean="0"/>
              <a:t> </a:t>
            </a:r>
            <a:r>
              <a:rPr lang="en-US" sz="1400" dirty="0" err="1" smtClean="0"/>
              <a:t>Percuss</a:t>
            </a:r>
            <a:r>
              <a:rPr lang="en-US" sz="1400" dirty="0" smtClean="0"/>
              <a:t> over the clavicles; traditionally, this is done without an intervening finger on the chest, but there is no reason for this and it is more comfortable for the patient if the finger of the left hand is used in the usual way. </a:t>
            </a:r>
            <a:endParaRPr lang="en-US" sz="1400" dirty="0" smtClean="0"/>
          </a:p>
          <a:p>
            <a:pPr>
              <a:buFont typeface="Wingdings" pitchFamily="2" charset="2"/>
              <a:buChar char="Ø"/>
            </a:pPr>
            <a:r>
              <a:rPr lang="en-US" sz="1400" dirty="0" err="1" smtClean="0"/>
              <a:t>Percuss</a:t>
            </a:r>
            <a:r>
              <a:rPr lang="en-US" sz="1400" dirty="0" smtClean="0"/>
              <a:t> </a:t>
            </a:r>
            <a:r>
              <a:rPr lang="en-US" sz="1400" dirty="0" smtClean="0"/>
              <a:t>three or four areas on the anterior chest wall, comparing left with right. </a:t>
            </a:r>
            <a:r>
              <a:rPr lang="en-US" sz="1400" dirty="0" err="1" smtClean="0"/>
              <a:t>Percuss</a:t>
            </a:r>
            <a:r>
              <a:rPr lang="en-US" sz="1400" dirty="0" smtClean="0"/>
              <a:t> the </a:t>
            </a:r>
            <a:r>
              <a:rPr lang="en-US" sz="1400" dirty="0" err="1" smtClean="0"/>
              <a:t>axillae</a:t>
            </a:r>
            <a:r>
              <a:rPr lang="en-US" sz="1400" dirty="0" smtClean="0"/>
              <a:t>, then three or four areas on the back of the chest</a:t>
            </a:r>
            <a:r>
              <a:rPr lang="en-US" sz="1400" dirty="0" smtClean="0"/>
              <a:t>.</a:t>
            </a:r>
          </a:p>
          <a:p>
            <a:pPr>
              <a:buFont typeface="Wingdings" pitchFamily="2" charset="2"/>
              <a:buChar char="Ø"/>
            </a:pPr>
            <a:r>
              <a:rPr lang="en-US" sz="1400" dirty="0" smtClean="0"/>
              <a:t>Reduction </a:t>
            </a:r>
            <a:r>
              <a:rPr lang="en-US" sz="1400" dirty="0" smtClean="0"/>
              <a:t>of resonance (i.e. the percussion note is said to be dull) occurs in two important circumstances</a:t>
            </a:r>
            <a:r>
              <a:rPr lang="en-US" sz="1400" dirty="0" smtClean="0"/>
              <a:t>:</a:t>
            </a:r>
          </a:p>
          <a:p>
            <a:pPr marL="514350" indent="-514350">
              <a:buFont typeface="+mj-lt"/>
              <a:buAutoNum type="alphaLcParenR"/>
            </a:pPr>
            <a:r>
              <a:rPr lang="en-US" sz="1400" dirty="0" smtClean="0"/>
              <a:t>When </a:t>
            </a:r>
            <a:r>
              <a:rPr lang="en-US" sz="1400" dirty="0" smtClean="0"/>
              <a:t>the underlying lung is more solid than usual, usually because of consolidation or collapse</a:t>
            </a:r>
            <a:r>
              <a:rPr lang="en-US" sz="1400" dirty="0" smtClean="0"/>
              <a:t>.</a:t>
            </a:r>
            <a:r>
              <a:rPr lang="en-US" sz="1400" dirty="0" smtClean="0"/>
              <a:t> </a:t>
            </a:r>
            <a:endParaRPr lang="en-US" sz="1400" dirty="0" smtClean="0"/>
          </a:p>
          <a:p>
            <a:pPr marL="514350" indent="-514350">
              <a:buFont typeface="+mj-lt"/>
              <a:buAutoNum type="alphaLcParenR"/>
            </a:pPr>
            <a:r>
              <a:rPr lang="en-US" sz="1400" dirty="0" smtClean="0"/>
              <a:t>When the pleural cavity contains fluid, i.e. a pleural effusion is present</a:t>
            </a:r>
          </a:p>
          <a:p>
            <a:pPr>
              <a:buFont typeface="Wingdings" pitchFamily="2" charset="2"/>
              <a:buChar char="Ø"/>
            </a:pPr>
            <a:endParaRPr lang="en-US" sz="1400" b="1" u="sng" dirty="0" smtClean="0"/>
          </a:p>
          <a:p>
            <a:pPr algn="just">
              <a:buNone/>
            </a:pPr>
            <a:r>
              <a:rPr lang="en-US" sz="1400" b="1" u="sng" dirty="0" smtClean="0"/>
              <a:t> Things to note during </a:t>
            </a:r>
            <a:r>
              <a:rPr lang="en-US" sz="1400" b="1" u="sng" dirty="0" err="1" smtClean="0"/>
              <a:t>percution</a:t>
            </a:r>
            <a:endParaRPr lang="en-US" sz="1400" b="1" u="sng" dirty="0" smtClean="0"/>
          </a:p>
          <a:p>
            <a:pPr marL="571500" indent="-571500">
              <a:buFont typeface="+mj-lt"/>
              <a:buAutoNum type="romanLcPeriod"/>
            </a:pPr>
            <a:r>
              <a:rPr lang="en-US" sz="1400" dirty="0" smtClean="0"/>
              <a:t>Resonance</a:t>
            </a:r>
          </a:p>
          <a:p>
            <a:pPr marL="571500" indent="-571500">
              <a:buFont typeface="+mj-lt"/>
              <a:buAutoNum type="romanLcPeriod"/>
            </a:pPr>
            <a:r>
              <a:rPr lang="en-US" sz="1400" dirty="0" smtClean="0"/>
              <a:t>Dullness</a:t>
            </a:r>
          </a:p>
          <a:p>
            <a:pPr marL="571500" indent="-571500">
              <a:buFont typeface="+mj-lt"/>
              <a:buAutoNum type="romanLcPeriod"/>
            </a:pPr>
            <a:r>
              <a:rPr lang="en-US" sz="1400" dirty="0" smtClean="0"/>
              <a:t>Pain </a:t>
            </a:r>
            <a:r>
              <a:rPr lang="en-US" sz="1400" dirty="0" smtClean="0"/>
              <a:t>and tenderness</a:t>
            </a:r>
            <a:endParaRPr lang="en-US" sz="1400" b="1"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t>
            </a:r>
            <a:r>
              <a:rPr lang="en-US" dirty="0" smtClean="0"/>
              <a:t>uscultation </a:t>
            </a:r>
            <a:r>
              <a:rPr lang="en-US" dirty="0" smtClean="0"/>
              <a:t>of the </a:t>
            </a:r>
            <a:r>
              <a:rPr lang="en-US" dirty="0" smtClean="0"/>
              <a:t>chest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Listen to the chest with the diaphragm, not the bell, of the stethoscope (chest sounds are relatively high pitched, and therefore the </a:t>
            </a:r>
            <a:r>
              <a:rPr lang="en-US" dirty="0" smtClean="0"/>
              <a:t>diaphragm </a:t>
            </a:r>
            <a:r>
              <a:rPr lang="en-US" dirty="0" smtClean="0"/>
              <a:t>is more sensitive than the bell</a:t>
            </a:r>
            <a:r>
              <a:rPr lang="en-US" dirty="0" smtClean="0"/>
              <a:t>).</a:t>
            </a:r>
          </a:p>
          <a:p>
            <a:pPr>
              <a:buNone/>
            </a:pPr>
            <a:r>
              <a:rPr lang="en-US" b="1" dirty="0" smtClean="0"/>
              <a:t>Steps of chest auscultation</a:t>
            </a:r>
          </a:p>
          <a:p>
            <a:pPr>
              <a:buFont typeface="Wingdings" pitchFamily="2" charset="2"/>
              <a:buChar char="ü"/>
            </a:pPr>
            <a:r>
              <a:rPr lang="en-US" dirty="0" smtClean="0"/>
              <a:t>Ask the patient to take deep breaths in and out through the mouth. Demonstrate what you would like the patient to do, and then check visually that he is doing it while you listen to the chest</a:t>
            </a:r>
            <a:r>
              <a:rPr lang="en-US" dirty="0" smtClean="0"/>
              <a:t>.</a:t>
            </a:r>
          </a:p>
          <a:p>
            <a:pPr>
              <a:buFont typeface="Wingdings" pitchFamily="2" charset="2"/>
              <a:buChar char="ü"/>
            </a:pPr>
            <a:r>
              <a:rPr lang="en-US" dirty="0" smtClean="0"/>
              <a:t> begin at the apex of each lung and zigzag downward between </a:t>
            </a:r>
            <a:r>
              <a:rPr lang="en-US" dirty="0" err="1" smtClean="0"/>
              <a:t>intercostal</a:t>
            </a:r>
            <a:r>
              <a:rPr lang="en-US" dirty="0" smtClean="0"/>
              <a:t> muscles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Auscultation continued</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Normal breath sounds</a:t>
            </a:r>
          </a:p>
          <a:p>
            <a:r>
              <a:rPr lang="en-US" b="1" dirty="0" smtClean="0"/>
              <a:t>Bronchial –</a:t>
            </a:r>
            <a:r>
              <a:rPr lang="en-US" dirty="0" smtClean="0"/>
              <a:t>heard over the </a:t>
            </a:r>
            <a:r>
              <a:rPr lang="en-US" dirty="0" err="1" smtClean="0"/>
              <a:t>trachea,the</a:t>
            </a:r>
            <a:r>
              <a:rPr lang="en-US" dirty="0" smtClean="0"/>
              <a:t> sound is tubular and harsh</a:t>
            </a:r>
          </a:p>
          <a:p>
            <a:r>
              <a:rPr lang="en-US" b="1" dirty="0" err="1" smtClean="0"/>
              <a:t>Bronchovesicular</a:t>
            </a:r>
            <a:r>
              <a:rPr lang="en-US" b="1" dirty="0" smtClean="0"/>
              <a:t>- </a:t>
            </a:r>
            <a:r>
              <a:rPr lang="en-US" dirty="0" smtClean="0"/>
              <a:t>heard over the major bronchi below the clavicles in the upper chest </a:t>
            </a:r>
            <a:r>
              <a:rPr lang="en-US" dirty="0" err="1" smtClean="0"/>
              <a:t>anteriorly,the</a:t>
            </a:r>
            <a:r>
              <a:rPr lang="en-US" dirty="0" smtClean="0"/>
              <a:t> sound is medium pitched and continuous throughout breathing</a:t>
            </a:r>
          </a:p>
          <a:p>
            <a:r>
              <a:rPr lang="en-US" b="1" dirty="0" smtClean="0"/>
              <a:t>Vesicular- </a:t>
            </a:r>
            <a:r>
              <a:rPr lang="en-US" dirty="0" smtClean="0"/>
              <a:t>heard over the peripheral </a:t>
            </a:r>
            <a:r>
              <a:rPr lang="en-US" dirty="0" err="1" smtClean="0"/>
              <a:t>lung.the</a:t>
            </a:r>
            <a:r>
              <a:rPr lang="en-US" dirty="0" smtClean="0"/>
              <a:t> sound is soft and low-pitched ,best heard on inspiration.</a:t>
            </a:r>
          </a:p>
          <a:p>
            <a:r>
              <a:rPr lang="en-US" b="1" dirty="0" smtClean="0"/>
              <a:t>Diminished- </a:t>
            </a:r>
            <a:r>
              <a:rPr lang="en-US" dirty="0" smtClean="0"/>
              <a:t>heard with shallow </a:t>
            </a:r>
            <a:r>
              <a:rPr lang="en-US" dirty="0" err="1" smtClean="0"/>
              <a:t>breathing:normal</a:t>
            </a:r>
            <a:r>
              <a:rPr lang="en-US" dirty="0" smtClean="0"/>
              <a:t> in obese patients but can also indicate obstructed airway ,lung collapse or chronic lung disease.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55600">
              <a:spcBef>
                <a:spcPts val="775"/>
              </a:spcBef>
              <a:buSzPct val="75000"/>
              <a:buFont typeface="Wingdings" pitchFamily="2" charset="2"/>
              <a:buChar char=""/>
              <a:tabLst>
                <a:tab pos="355600" algn="l"/>
              </a:tabLst>
            </a:pPr>
            <a:r>
              <a:rPr lang="en-US" dirty="0" smtClean="0"/>
              <a:t>Possible added sounds are:</a:t>
            </a:r>
          </a:p>
          <a:p>
            <a:pPr marL="876300" lvl="1" indent="-330200">
              <a:spcBef>
                <a:spcPts val="688"/>
              </a:spcBef>
              <a:buSzPct val="75000"/>
              <a:buFont typeface="Wingdings" pitchFamily="2" charset="2"/>
              <a:buChar char=""/>
              <a:tabLst>
                <a:tab pos="355600" algn="l"/>
              </a:tabLst>
            </a:pPr>
            <a:r>
              <a:rPr lang="en-US" dirty="0" smtClean="0"/>
              <a:t>Wheeze</a:t>
            </a:r>
          </a:p>
          <a:p>
            <a:pPr marL="876300" lvl="1" indent="-330200">
              <a:spcBef>
                <a:spcPts val="675"/>
              </a:spcBef>
              <a:buSzPct val="75000"/>
              <a:buFont typeface="Wingdings" pitchFamily="2" charset="2"/>
              <a:buChar char=""/>
              <a:tabLst>
                <a:tab pos="355600" algn="l"/>
              </a:tabLst>
            </a:pPr>
            <a:r>
              <a:rPr lang="en-US" dirty="0" err="1" smtClean="0"/>
              <a:t>Stridor</a:t>
            </a:r>
            <a:endParaRPr lang="en-US" dirty="0" smtClean="0"/>
          </a:p>
          <a:p>
            <a:pPr marL="876300" lvl="1" indent="-330200">
              <a:spcBef>
                <a:spcPts val="675"/>
              </a:spcBef>
              <a:buSzPct val="75000"/>
              <a:buFont typeface="Wingdings" pitchFamily="2" charset="2"/>
              <a:buChar char=""/>
              <a:tabLst>
                <a:tab pos="355600" algn="l"/>
              </a:tabLst>
            </a:pPr>
            <a:r>
              <a:rPr lang="en-US" dirty="0" smtClean="0"/>
              <a:t>Crackles – fine or coarse</a:t>
            </a:r>
          </a:p>
          <a:p>
            <a:pPr marL="876300" lvl="1" indent="-330200">
              <a:spcBef>
                <a:spcPts val="675"/>
              </a:spcBef>
              <a:buSzPct val="75000"/>
              <a:buFont typeface="Wingdings" pitchFamily="2" charset="2"/>
              <a:buChar char=""/>
              <a:tabLst>
                <a:tab pos="355600" algn="l"/>
              </a:tabLst>
            </a:pPr>
            <a:r>
              <a:rPr lang="en-US" dirty="0" smtClean="0"/>
              <a:t>Pleural rub</a:t>
            </a:r>
          </a:p>
          <a:p>
            <a:pPr marL="514350" indent="-514350">
              <a:buNone/>
            </a:pPr>
            <a:endParaRPr lang="en-US" dirty="0" smtClean="0"/>
          </a:p>
          <a:p>
            <a:pPr marL="514350" indent="-514350">
              <a:buFont typeface="+mj-lt"/>
              <a:buAutoNum type="alphaLcParen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object 2"/>
          <p:cNvSpPr>
            <a:spLocks noGrp="1"/>
          </p:cNvSpPr>
          <p:nvPr>
            <p:ph type="title"/>
          </p:nvPr>
        </p:nvSpPr>
        <p:spPr>
          <a:xfrm>
            <a:off x="228600" y="228600"/>
            <a:ext cx="8686800" cy="1066800"/>
          </a:xfrm>
          <a:ln>
            <a:solidFill>
              <a:srgbClr val="000000"/>
            </a:solidFill>
          </a:ln>
        </p:spPr>
        <p:txBody>
          <a:bodyPr lIns="0" tIns="183515" rIns="0" bIns="0">
            <a:spAutoFit/>
          </a:bodyPr>
          <a:lstStyle/>
          <a:p>
            <a:pPr algn="ctr">
              <a:spcBef>
                <a:spcPts val="1450"/>
              </a:spcBef>
            </a:pPr>
            <a:r>
              <a:rPr lang="en-US" smtClean="0"/>
              <a:t>Wheezes</a:t>
            </a:r>
          </a:p>
        </p:txBody>
      </p:sp>
      <p:sp>
        <p:nvSpPr>
          <p:cNvPr id="4" name="object 4"/>
          <p:cNvSpPr>
            <a:spLocks noGrp="1"/>
          </p:cNvSpPr>
          <p:nvPr>
            <p:ph type="dt" sz="quarter" idx="10"/>
          </p:nvPr>
        </p:nvSpPr>
        <p:spPr>
          <a:xfrm>
            <a:off x="307975" y="6289675"/>
            <a:ext cx="742950" cy="831850"/>
          </a:xfrm>
        </p:spPr>
        <p:txBody>
          <a:bodyPr lIns="0" tIns="1270" rIns="0" bIns="0" rtlCol="0">
            <a:spAutoFit/>
          </a:bodyPr>
          <a:lstStyle/>
          <a:p>
            <a:pPr marL="12700">
              <a:spcBef>
                <a:spcPts val="10"/>
              </a:spcBef>
              <a:defRPr/>
            </a:pPr>
            <a:r>
              <a:rPr lang="en-US" spc="-5" dirty="0" smtClean="0"/>
              <a:t/>
            </a:r>
            <a:endParaRPr lang="en-US" dirty="0" smtClean="0"/>
          </a:p>
          <a:p>
            <a:pPr marL="12700">
              <a:spcBef>
                <a:spcPts val="10"/>
              </a:spcBef>
              <a:defRPr/>
            </a:pPr>
            <a:endParaRPr dirty="0"/>
          </a:p>
        </p:txBody>
      </p:sp>
      <p:sp>
        <p:nvSpPr>
          <p:cNvPr id="61444" name="object 5"/>
          <p:cNvSpPr>
            <a:spLocks noGrp="1"/>
          </p:cNvSpPr>
          <p:nvPr>
            <p:ph type="ftr" sz="quarter" idx="11"/>
          </p:nvPr>
        </p:nvSpPr>
        <p:spPr>
          <a:xfrm>
            <a:off x="2779713" y="6289675"/>
            <a:ext cx="3965575" cy="277813"/>
          </a:xfrm>
          <a:noFill/>
          <a:ln>
            <a:miter lim="800000"/>
            <a:headEnd/>
            <a:tailEnd/>
          </a:ln>
        </p:spPr>
        <p:txBody>
          <a:bodyPr lIns="0" tIns="1270" rIns="0" bIns="0">
            <a:spAutoFit/>
          </a:bodyPr>
          <a:lstStyle/>
          <a:p>
            <a:pPr marL="12700">
              <a:spcBef>
                <a:spcPts val="13"/>
              </a:spcBef>
            </a:pPr>
            <a:r>
              <a:rPr lang="en-US" smtClean="0">
                <a:latin typeface="Arial" charset="0"/>
                <a:cs typeface="Arial" charset="0"/>
              </a:rPr>
              <a:t/>
            </a:r>
          </a:p>
        </p:txBody>
      </p:sp>
      <p:sp>
        <p:nvSpPr>
          <p:cNvPr id="61445" name="object 3"/>
          <p:cNvSpPr txBox="1">
            <a:spLocks noChangeArrowheads="1"/>
          </p:cNvSpPr>
          <p:nvPr/>
        </p:nvSpPr>
        <p:spPr bwMode="auto">
          <a:xfrm>
            <a:off x="307975" y="1600200"/>
            <a:ext cx="8375650" cy="4460875"/>
          </a:xfrm>
          <a:prstGeom prst="rect">
            <a:avLst/>
          </a:prstGeom>
          <a:noFill/>
          <a:ln w="9525">
            <a:noFill/>
            <a:miter lim="800000"/>
            <a:headEnd/>
            <a:tailEnd/>
          </a:ln>
        </p:spPr>
        <p:txBody>
          <a:bodyPr lIns="0" tIns="110490" rIns="0" bIns="0">
            <a:spAutoFit/>
          </a:bodyPr>
          <a:lstStyle/>
          <a:p>
            <a:pPr marL="355600" indent="-342900">
              <a:spcBef>
                <a:spcPts val="875"/>
              </a:spcBef>
              <a:buSzPct val="75000"/>
              <a:buFont typeface="Wingdings" pitchFamily="2" charset="2"/>
              <a:buChar char=""/>
              <a:tabLst>
                <a:tab pos="355600" algn="l"/>
              </a:tabLst>
            </a:pPr>
            <a:r>
              <a:rPr lang="en-US" sz="3200" dirty="0"/>
              <a:t>Prolonged musical sounds</a:t>
            </a:r>
          </a:p>
          <a:p>
            <a:pPr marL="355600" indent="-342900">
              <a:spcBef>
                <a:spcPts val="763"/>
              </a:spcBef>
              <a:buSzPct val="75000"/>
              <a:buFont typeface="Wingdings" pitchFamily="2" charset="2"/>
              <a:buChar char=""/>
              <a:tabLst>
                <a:tab pos="355600" algn="l"/>
              </a:tabLst>
            </a:pPr>
            <a:r>
              <a:rPr lang="en-US" sz="3200" dirty="0"/>
              <a:t>Usually in expiration</a:t>
            </a:r>
          </a:p>
          <a:p>
            <a:pPr marL="355600" indent="-342900">
              <a:spcBef>
                <a:spcPts val="775"/>
              </a:spcBef>
              <a:buSzPct val="75000"/>
              <a:buFont typeface="Wingdings" pitchFamily="2" charset="2"/>
              <a:buChar char=""/>
              <a:tabLst>
                <a:tab pos="355600" algn="l"/>
              </a:tabLst>
            </a:pPr>
            <a:r>
              <a:rPr lang="en-US" sz="3200" dirty="0" err="1"/>
              <a:t>Localised</a:t>
            </a:r>
            <a:r>
              <a:rPr lang="en-US" sz="3200" dirty="0"/>
              <a:t> narrowing within the bronchial tree</a:t>
            </a:r>
          </a:p>
          <a:p>
            <a:pPr marL="355600" indent="-342900">
              <a:spcBef>
                <a:spcPts val="775"/>
              </a:spcBef>
              <a:buSzPct val="75000"/>
              <a:buFont typeface="Wingdings" pitchFamily="2" charset="2"/>
              <a:buChar char=""/>
              <a:tabLst>
                <a:tab pos="355600" algn="l"/>
              </a:tabLst>
            </a:pPr>
            <a:r>
              <a:rPr lang="en-US" sz="3200" dirty="0"/>
              <a:t>Usually arise from multiple sites during  expiratory phase of respiration</a:t>
            </a:r>
          </a:p>
          <a:p>
            <a:pPr marL="355600" indent="-342900">
              <a:spcBef>
                <a:spcPts val="775"/>
              </a:spcBef>
              <a:buSzPct val="75000"/>
              <a:buFont typeface="Wingdings" pitchFamily="2" charset="2"/>
              <a:buChar char=""/>
              <a:tabLst>
                <a:tab pos="355600" algn="l"/>
              </a:tabLst>
            </a:pPr>
            <a:r>
              <a:rPr lang="en-US" sz="3200" dirty="0"/>
              <a:t>A single fixed wheeze (in position and time)  suggests a single fixed narrowing (e.g.  </a:t>
            </a:r>
            <a:r>
              <a:rPr lang="en-US" sz="3200" dirty="0" err="1"/>
              <a:t>tumour</a:t>
            </a:r>
            <a:r>
              <a:rPr lang="en-US" sz="32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228600"/>
            <a:ext cx="8686800" cy="1066800"/>
          </a:xfrm>
          <a:ln>
            <a:solidFill>
              <a:srgbClr val="000000"/>
            </a:solidFill>
          </a:ln>
        </p:spPr>
        <p:txBody>
          <a:bodyPr lIns="0" tIns="183515" rIns="0" bIns="0" rtlCol="0">
            <a:spAutoFit/>
          </a:bodyPr>
          <a:lstStyle/>
          <a:p>
            <a:pPr algn="ctr">
              <a:spcBef>
                <a:spcPts val="1445"/>
              </a:spcBef>
              <a:defRPr/>
            </a:pPr>
            <a:r>
              <a:rPr dirty="0"/>
              <a:t>Coarse</a:t>
            </a:r>
            <a:r>
              <a:rPr spc="-35" dirty="0"/>
              <a:t> </a:t>
            </a:r>
            <a:r>
              <a:rPr dirty="0"/>
              <a:t>crackles</a:t>
            </a:r>
          </a:p>
        </p:txBody>
      </p:sp>
      <p:sp>
        <p:nvSpPr>
          <p:cNvPr id="4" name="object 4"/>
          <p:cNvSpPr>
            <a:spLocks noGrp="1"/>
          </p:cNvSpPr>
          <p:nvPr>
            <p:ph type="dt" sz="quarter" idx="10"/>
          </p:nvPr>
        </p:nvSpPr>
        <p:spPr>
          <a:xfrm>
            <a:off x="307975" y="6289675"/>
            <a:ext cx="742950" cy="831850"/>
          </a:xfrm>
        </p:spPr>
        <p:txBody>
          <a:bodyPr lIns="0" tIns="1270" rIns="0" bIns="0" rtlCol="0">
            <a:spAutoFit/>
          </a:bodyPr>
          <a:lstStyle/>
          <a:p>
            <a:pPr marL="12700">
              <a:spcBef>
                <a:spcPts val="10"/>
              </a:spcBef>
              <a:defRPr/>
            </a:pPr>
            <a:r>
              <a:rPr lang="en-US" spc="-5" dirty="0" smtClean="0"/>
              <a:t/>
            </a:r>
            <a:endParaRPr lang="en-US" dirty="0" smtClean="0"/>
          </a:p>
          <a:p>
            <a:pPr marL="12700">
              <a:spcBef>
                <a:spcPts val="10"/>
              </a:spcBef>
              <a:defRPr/>
            </a:pPr>
            <a:endParaRPr dirty="0"/>
          </a:p>
        </p:txBody>
      </p:sp>
      <p:sp>
        <p:nvSpPr>
          <p:cNvPr id="63492" name="object 5"/>
          <p:cNvSpPr>
            <a:spLocks noGrp="1"/>
          </p:cNvSpPr>
          <p:nvPr>
            <p:ph type="ftr" sz="quarter" idx="11"/>
          </p:nvPr>
        </p:nvSpPr>
        <p:spPr>
          <a:xfrm>
            <a:off x="2779713" y="6289675"/>
            <a:ext cx="3965575" cy="555625"/>
          </a:xfrm>
          <a:noFill/>
          <a:ln>
            <a:miter lim="800000"/>
            <a:headEnd/>
            <a:tailEnd/>
          </a:ln>
        </p:spPr>
        <p:txBody>
          <a:bodyPr lIns="0" tIns="1270" rIns="0" bIns="0">
            <a:spAutoFit/>
          </a:bodyPr>
          <a:lstStyle/>
          <a:p>
            <a:pPr marL="12700">
              <a:spcBef>
                <a:spcPts val="13"/>
              </a:spcBef>
            </a:pPr>
            <a:r>
              <a:rPr lang="en-US" smtClean="0">
                <a:latin typeface="Arial" charset="0"/>
                <a:cs typeface="Arial" charset="0"/>
              </a:rPr>
              <a:t/>
            </a:r>
          </a:p>
        </p:txBody>
      </p:sp>
      <p:sp>
        <p:nvSpPr>
          <p:cNvPr id="63493" name="object 3"/>
          <p:cNvSpPr txBox="1">
            <a:spLocks noChangeArrowheads="1"/>
          </p:cNvSpPr>
          <p:nvPr/>
        </p:nvSpPr>
        <p:spPr bwMode="auto">
          <a:xfrm>
            <a:off x="307975" y="1905000"/>
            <a:ext cx="7246938" cy="2286000"/>
          </a:xfrm>
          <a:prstGeom prst="rect">
            <a:avLst/>
          </a:prstGeom>
          <a:noFill/>
          <a:ln w="9525">
            <a:noFill/>
            <a:miter lim="800000"/>
            <a:headEnd/>
            <a:tailEnd/>
          </a:ln>
        </p:spPr>
        <p:txBody>
          <a:bodyPr lIns="0" tIns="110490" rIns="0" bIns="0">
            <a:spAutoFit/>
          </a:bodyPr>
          <a:lstStyle/>
          <a:p>
            <a:pPr marL="355600" indent="-342900">
              <a:spcBef>
                <a:spcPts val="875"/>
              </a:spcBef>
              <a:buSzPct val="75000"/>
              <a:buFont typeface="Wingdings" pitchFamily="2" charset="2"/>
              <a:buChar char=""/>
              <a:tabLst>
                <a:tab pos="355600" algn="l"/>
              </a:tabLst>
            </a:pPr>
            <a:r>
              <a:rPr lang="en-US" sz="3200"/>
              <a:t>Fluid or secretions in the large bronchi</a:t>
            </a:r>
          </a:p>
          <a:p>
            <a:pPr marL="355600" indent="-342900">
              <a:spcBef>
                <a:spcPts val="763"/>
              </a:spcBef>
              <a:buSzPct val="75000"/>
              <a:buFont typeface="Wingdings" pitchFamily="2" charset="2"/>
              <a:buChar char=""/>
              <a:tabLst>
                <a:tab pos="355600" algn="l"/>
              </a:tabLst>
            </a:pPr>
            <a:r>
              <a:rPr lang="en-US" sz="3200"/>
              <a:t>Bubbling noise</a:t>
            </a:r>
          </a:p>
          <a:p>
            <a:pPr marL="355600" indent="-342900">
              <a:spcBef>
                <a:spcPts val="775"/>
              </a:spcBef>
              <a:buSzPct val="75000"/>
              <a:buFont typeface="Wingdings" pitchFamily="2" charset="2"/>
              <a:buChar char=""/>
              <a:tabLst>
                <a:tab pos="355600" algn="l"/>
              </a:tabLst>
            </a:pPr>
            <a:r>
              <a:rPr lang="en-US" sz="3200"/>
              <a:t>Can usually be cleared or altered by  coughing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PURITY SHALI            	 D\CM\20065\2509</a:t>
            </a:r>
          </a:p>
          <a:p>
            <a:r>
              <a:rPr lang="en-US" dirty="0" smtClean="0"/>
              <a:t>CLINTON DARRYL     	 </a:t>
            </a:r>
            <a:r>
              <a:rPr lang="en-US" dirty="0" smtClean="0"/>
              <a:t>D\CM\20065\1036</a:t>
            </a:r>
            <a:endParaRPr lang="en-US" dirty="0" smtClean="0"/>
          </a:p>
          <a:p>
            <a:r>
              <a:rPr lang="en-US" dirty="0" smtClean="0"/>
              <a:t>MOSES KIBURU        	 </a:t>
            </a:r>
            <a:r>
              <a:rPr lang="en-US" dirty="0" smtClean="0"/>
              <a:t>D\CM\20065\1420</a:t>
            </a:r>
            <a:endParaRPr lang="en-US" dirty="0" smtClean="0"/>
          </a:p>
          <a:p>
            <a:r>
              <a:rPr lang="en-US" dirty="0" smtClean="0"/>
              <a:t>CYNTHIA SILA           	 </a:t>
            </a:r>
            <a:r>
              <a:rPr lang="en-US" dirty="0" smtClean="0"/>
              <a:t>D\CM\20065\2004</a:t>
            </a:r>
            <a:endParaRPr lang="en-US" dirty="0" smtClean="0"/>
          </a:p>
          <a:p>
            <a:r>
              <a:rPr lang="en-US" dirty="0" smtClean="0"/>
              <a:t>CECILIA NJUMWA    	 </a:t>
            </a:r>
            <a:r>
              <a:rPr lang="en-US" dirty="0" smtClean="0"/>
              <a:t>D\CM\20065\2510</a:t>
            </a:r>
            <a:endParaRPr lang="en-US" dirty="0" smtClean="0"/>
          </a:p>
          <a:p>
            <a:r>
              <a:rPr lang="en-US" dirty="0" smtClean="0"/>
              <a:t>RUTH SAKAYO          	 </a:t>
            </a:r>
            <a:r>
              <a:rPr lang="en-US" dirty="0" smtClean="0"/>
              <a:t>D\CM\20065\1409</a:t>
            </a:r>
            <a:endParaRPr lang="en-US" dirty="0" smtClean="0"/>
          </a:p>
          <a:p>
            <a:r>
              <a:rPr lang="en-US" dirty="0" smtClean="0"/>
              <a:t>WINNIE MUTINDI    	 </a:t>
            </a:r>
            <a:r>
              <a:rPr lang="en-US" dirty="0" smtClean="0"/>
              <a:t>D\CM\20065\1404</a:t>
            </a:r>
            <a:endParaRPr lang="en-US" dirty="0" smtClean="0"/>
          </a:p>
          <a:p>
            <a:r>
              <a:rPr lang="en-US" dirty="0" smtClean="0"/>
              <a:t>JOB KIHARA              	 </a:t>
            </a:r>
            <a:r>
              <a:rPr lang="en-US" dirty="0" smtClean="0"/>
              <a:t>D\CM\20065\668</a:t>
            </a:r>
            <a:endParaRPr lang="en-US" dirty="0" smtClean="0"/>
          </a:p>
          <a:p>
            <a:r>
              <a:rPr lang="en-US" dirty="0" smtClean="0"/>
              <a:t>EZEKIEL MUSYOKA   	</a:t>
            </a:r>
            <a:r>
              <a:rPr lang="en-US" dirty="0" smtClean="0"/>
              <a:t>D\CM\20065\1416</a:t>
            </a:r>
            <a:endParaRPr lang="en-US" dirty="0" smtClean="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228600"/>
            <a:ext cx="8686800" cy="1066800"/>
          </a:xfrm>
          <a:ln>
            <a:solidFill>
              <a:srgbClr val="000000"/>
            </a:solidFill>
          </a:ln>
        </p:spPr>
        <p:txBody>
          <a:bodyPr lIns="0" tIns="183515" rIns="0" bIns="0" rtlCol="0">
            <a:spAutoFit/>
          </a:bodyPr>
          <a:lstStyle/>
          <a:p>
            <a:pPr algn="ctr">
              <a:spcBef>
                <a:spcPts val="1445"/>
              </a:spcBef>
              <a:defRPr/>
            </a:pPr>
            <a:r>
              <a:rPr dirty="0"/>
              <a:t>Fine</a:t>
            </a:r>
            <a:r>
              <a:rPr spc="-25" dirty="0"/>
              <a:t> </a:t>
            </a:r>
            <a:r>
              <a:rPr dirty="0"/>
              <a:t>crackles</a:t>
            </a:r>
          </a:p>
        </p:txBody>
      </p:sp>
      <p:sp>
        <p:nvSpPr>
          <p:cNvPr id="4" name="object 4"/>
          <p:cNvSpPr>
            <a:spLocks noGrp="1"/>
          </p:cNvSpPr>
          <p:nvPr>
            <p:ph type="dt" sz="quarter" idx="10"/>
          </p:nvPr>
        </p:nvSpPr>
        <p:spPr>
          <a:xfrm>
            <a:off x="307975" y="6289675"/>
            <a:ext cx="742950" cy="831850"/>
          </a:xfrm>
        </p:spPr>
        <p:txBody>
          <a:bodyPr lIns="0" tIns="1270" rIns="0" bIns="0" rtlCol="0">
            <a:spAutoFit/>
          </a:bodyPr>
          <a:lstStyle/>
          <a:p>
            <a:pPr marL="12700">
              <a:spcBef>
                <a:spcPts val="10"/>
              </a:spcBef>
              <a:defRPr/>
            </a:pPr>
            <a:r>
              <a:rPr lang="en-US" spc="-5" dirty="0" smtClean="0"/>
              <a:t/>
            </a:r>
            <a:endParaRPr lang="en-US" dirty="0" smtClean="0"/>
          </a:p>
          <a:p>
            <a:pPr marL="12700">
              <a:spcBef>
                <a:spcPts val="10"/>
              </a:spcBef>
              <a:defRPr/>
            </a:pPr>
            <a:endParaRPr dirty="0"/>
          </a:p>
        </p:txBody>
      </p:sp>
      <p:sp>
        <p:nvSpPr>
          <p:cNvPr id="64516" name="object 5"/>
          <p:cNvSpPr>
            <a:spLocks noGrp="1"/>
          </p:cNvSpPr>
          <p:nvPr>
            <p:ph type="ftr" sz="quarter" idx="11"/>
          </p:nvPr>
        </p:nvSpPr>
        <p:spPr>
          <a:xfrm>
            <a:off x="2779713" y="6289675"/>
            <a:ext cx="3965575" cy="555625"/>
          </a:xfrm>
          <a:noFill/>
          <a:ln>
            <a:miter lim="800000"/>
            <a:headEnd/>
            <a:tailEnd/>
          </a:ln>
        </p:spPr>
        <p:txBody>
          <a:bodyPr lIns="0" tIns="1270" rIns="0" bIns="0">
            <a:spAutoFit/>
          </a:bodyPr>
          <a:lstStyle/>
          <a:p>
            <a:pPr marL="12700">
              <a:spcBef>
                <a:spcPts val="13"/>
              </a:spcBef>
            </a:pPr>
            <a:r>
              <a:rPr lang="en-US" smtClean="0">
                <a:latin typeface="Arial" charset="0"/>
                <a:cs typeface="Arial" charset="0"/>
              </a:rPr>
              <a:t/>
            </a:r>
          </a:p>
        </p:txBody>
      </p:sp>
      <p:sp>
        <p:nvSpPr>
          <p:cNvPr id="64517" name="object 3"/>
          <p:cNvSpPr txBox="1">
            <a:spLocks noChangeArrowheads="1"/>
          </p:cNvSpPr>
          <p:nvPr/>
        </p:nvSpPr>
        <p:spPr bwMode="auto">
          <a:xfrm>
            <a:off x="307975" y="1676400"/>
            <a:ext cx="8197850" cy="4051109"/>
          </a:xfrm>
          <a:prstGeom prst="rect">
            <a:avLst/>
          </a:prstGeom>
          <a:noFill/>
          <a:ln w="9525">
            <a:noFill/>
            <a:miter lim="800000"/>
            <a:headEnd/>
            <a:tailEnd/>
          </a:ln>
        </p:spPr>
        <p:txBody>
          <a:bodyPr lIns="0" tIns="49530" rIns="0" bIns="0">
            <a:spAutoFit/>
          </a:bodyPr>
          <a:lstStyle/>
          <a:p>
            <a:pPr marL="355600" indent="-342900">
              <a:spcBef>
                <a:spcPts val="388"/>
              </a:spcBef>
              <a:buSzPct val="75000"/>
              <a:buFont typeface="Wingdings" pitchFamily="2" charset="2"/>
              <a:buChar char=""/>
              <a:tabLst>
                <a:tab pos="354013" algn="l"/>
                <a:tab pos="355600" algn="l"/>
              </a:tabLst>
            </a:pPr>
            <a:r>
              <a:rPr lang="en-US" sz="2400" dirty="0" err="1"/>
              <a:t>Inspiratory</a:t>
            </a:r>
            <a:r>
              <a:rPr lang="en-US" sz="2400" dirty="0"/>
              <a:t>, high pitched, explosive</a:t>
            </a:r>
          </a:p>
          <a:p>
            <a:pPr marL="355600" indent="-342900">
              <a:spcBef>
                <a:spcPts val="288"/>
              </a:spcBef>
              <a:buSzPct val="75000"/>
              <a:buFont typeface="Wingdings" pitchFamily="2" charset="2"/>
              <a:buChar char=""/>
              <a:tabLst>
                <a:tab pos="354013" algn="l"/>
                <a:tab pos="355600" algn="l"/>
              </a:tabLst>
            </a:pPr>
            <a:r>
              <a:rPr lang="en-US" sz="2400" dirty="0"/>
              <a:t>Involve forceful popping open of closed small airways  (can be mimicked by rubbing hair between finger and  thumb over ear)</a:t>
            </a:r>
          </a:p>
          <a:p>
            <a:pPr marL="355600" indent="-342900">
              <a:spcBef>
                <a:spcPts val="288"/>
              </a:spcBef>
              <a:buSzPct val="75000"/>
              <a:buFont typeface="Wingdings" pitchFamily="2" charset="2"/>
              <a:buChar char=""/>
              <a:tabLst>
                <a:tab pos="354013" algn="l"/>
                <a:tab pos="355600" algn="l"/>
              </a:tabLst>
            </a:pPr>
            <a:r>
              <a:rPr lang="en-US" sz="2400" b="1" dirty="0"/>
              <a:t>Early </a:t>
            </a:r>
            <a:r>
              <a:rPr lang="en-US" sz="2400" b="1" dirty="0" err="1"/>
              <a:t>inspiratory</a:t>
            </a:r>
            <a:endParaRPr lang="en-US" sz="2400" dirty="0"/>
          </a:p>
          <a:p>
            <a:pPr marL="876300" lvl="1" indent="-330200">
              <a:spcBef>
                <a:spcPts val="288"/>
              </a:spcBef>
              <a:buSzPct val="75000"/>
              <a:buFont typeface="Wingdings" pitchFamily="2" charset="2"/>
              <a:buChar char=""/>
              <a:tabLst>
                <a:tab pos="354013" algn="l"/>
                <a:tab pos="355600" algn="l"/>
              </a:tabLst>
            </a:pPr>
            <a:r>
              <a:rPr lang="en-US" sz="2400" dirty="0"/>
              <a:t>Chronic bronchitis</a:t>
            </a:r>
          </a:p>
          <a:p>
            <a:pPr marL="876300" lvl="1" indent="-330200">
              <a:spcBef>
                <a:spcPts val="288"/>
              </a:spcBef>
              <a:buSzPct val="75000"/>
              <a:buFont typeface="Wingdings" pitchFamily="2" charset="2"/>
              <a:buChar char=""/>
              <a:tabLst>
                <a:tab pos="354013" algn="l"/>
                <a:tab pos="355600" algn="l"/>
              </a:tabLst>
            </a:pPr>
            <a:r>
              <a:rPr lang="en-US" sz="2400" dirty="0" err="1"/>
              <a:t>Bronchiectasis</a:t>
            </a:r>
            <a:endParaRPr lang="en-US" sz="2400" dirty="0"/>
          </a:p>
          <a:p>
            <a:pPr marL="355600" indent="-342900">
              <a:spcBef>
                <a:spcPts val="288"/>
              </a:spcBef>
              <a:buSzPct val="75000"/>
              <a:buFont typeface="Wingdings" pitchFamily="2" charset="2"/>
              <a:buChar char=""/>
              <a:tabLst>
                <a:tab pos="354013" algn="l"/>
                <a:tab pos="355600" algn="l"/>
              </a:tabLst>
            </a:pPr>
            <a:r>
              <a:rPr lang="en-US" sz="2400" b="1" dirty="0"/>
              <a:t>Late </a:t>
            </a:r>
            <a:r>
              <a:rPr lang="en-US" sz="2400" b="1" dirty="0" err="1"/>
              <a:t>inspiratory</a:t>
            </a:r>
            <a:endParaRPr lang="en-US" sz="2400" dirty="0"/>
          </a:p>
          <a:p>
            <a:pPr marL="876300" lvl="1" indent="-330200">
              <a:spcBef>
                <a:spcPts val="288"/>
              </a:spcBef>
              <a:buSzPct val="75000"/>
              <a:buFont typeface="Wingdings" pitchFamily="2" charset="2"/>
              <a:buChar char=""/>
              <a:tabLst>
                <a:tab pos="354013" algn="l"/>
                <a:tab pos="355600" algn="l"/>
              </a:tabLst>
            </a:pPr>
            <a:r>
              <a:rPr lang="en-US" sz="2400" dirty="0"/>
              <a:t>Left ventricular failure</a:t>
            </a:r>
          </a:p>
          <a:p>
            <a:pPr marL="876300" lvl="1" indent="-330200">
              <a:spcBef>
                <a:spcPts val="288"/>
              </a:spcBef>
              <a:buSzPct val="75000"/>
              <a:buFont typeface="Wingdings" pitchFamily="2" charset="2"/>
              <a:buChar char=""/>
              <a:tabLst>
                <a:tab pos="354013" algn="l"/>
                <a:tab pos="355600" algn="l"/>
              </a:tabLst>
            </a:pPr>
            <a:r>
              <a:rPr lang="en-US" sz="2400" dirty="0"/>
              <a:t>Fibrosis</a:t>
            </a:r>
          </a:p>
          <a:p>
            <a:pPr marL="876300" lvl="1" indent="-330200">
              <a:spcBef>
                <a:spcPts val="288"/>
              </a:spcBef>
              <a:buSzPct val="75000"/>
              <a:buFont typeface="Wingdings" pitchFamily="2" charset="2"/>
              <a:buChar char=""/>
              <a:tabLst>
                <a:tab pos="354013" algn="l"/>
                <a:tab pos="355600" algn="l"/>
              </a:tabLst>
            </a:pPr>
            <a:r>
              <a:rPr lang="en-US" sz="2400" dirty="0"/>
              <a:t>Pneumonia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object 2"/>
          <p:cNvSpPr>
            <a:spLocks noGrp="1"/>
          </p:cNvSpPr>
          <p:nvPr>
            <p:ph type="title"/>
          </p:nvPr>
        </p:nvSpPr>
        <p:spPr>
          <a:xfrm>
            <a:off x="228600" y="228600"/>
            <a:ext cx="8686800" cy="1066800"/>
          </a:xfrm>
          <a:ln>
            <a:solidFill>
              <a:srgbClr val="000000"/>
            </a:solidFill>
          </a:ln>
        </p:spPr>
        <p:txBody>
          <a:bodyPr lIns="0" tIns="183515" rIns="0" bIns="0">
            <a:spAutoFit/>
          </a:bodyPr>
          <a:lstStyle/>
          <a:p>
            <a:pPr algn="ctr">
              <a:spcBef>
                <a:spcPts val="1450"/>
              </a:spcBef>
            </a:pPr>
            <a:r>
              <a:rPr lang="en-US" smtClean="0"/>
              <a:t>Stridor</a:t>
            </a:r>
          </a:p>
        </p:txBody>
      </p:sp>
      <p:sp>
        <p:nvSpPr>
          <p:cNvPr id="4" name="object 4"/>
          <p:cNvSpPr>
            <a:spLocks noGrp="1"/>
          </p:cNvSpPr>
          <p:nvPr>
            <p:ph type="dt" sz="quarter" idx="10"/>
          </p:nvPr>
        </p:nvSpPr>
        <p:spPr>
          <a:xfrm>
            <a:off x="307975" y="6289675"/>
            <a:ext cx="742950" cy="831850"/>
          </a:xfrm>
        </p:spPr>
        <p:txBody>
          <a:bodyPr lIns="0" tIns="1270" rIns="0" bIns="0" rtlCol="0">
            <a:spAutoFit/>
          </a:bodyPr>
          <a:lstStyle/>
          <a:p>
            <a:pPr marL="12700">
              <a:spcBef>
                <a:spcPts val="10"/>
              </a:spcBef>
              <a:defRPr/>
            </a:pPr>
            <a:r>
              <a:rPr lang="en-US" spc="-5" dirty="0" smtClean="0"/>
              <a:t/>
            </a:r>
            <a:endParaRPr lang="en-US" dirty="0" smtClean="0"/>
          </a:p>
          <a:p>
            <a:pPr marL="12700">
              <a:spcBef>
                <a:spcPts val="10"/>
              </a:spcBef>
              <a:defRPr/>
            </a:pPr>
            <a:endParaRPr dirty="0"/>
          </a:p>
        </p:txBody>
      </p:sp>
      <p:sp>
        <p:nvSpPr>
          <p:cNvPr id="62468" name="object 5"/>
          <p:cNvSpPr>
            <a:spLocks noGrp="1"/>
          </p:cNvSpPr>
          <p:nvPr>
            <p:ph type="ftr" sz="quarter" idx="11"/>
          </p:nvPr>
        </p:nvSpPr>
        <p:spPr>
          <a:xfrm>
            <a:off x="2779713" y="6289675"/>
            <a:ext cx="3965575" cy="555625"/>
          </a:xfrm>
          <a:noFill/>
          <a:ln>
            <a:miter lim="800000"/>
            <a:headEnd/>
            <a:tailEnd/>
          </a:ln>
        </p:spPr>
        <p:txBody>
          <a:bodyPr lIns="0" tIns="1270" rIns="0" bIns="0">
            <a:spAutoFit/>
          </a:bodyPr>
          <a:lstStyle/>
          <a:p>
            <a:pPr marL="12700">
              <a:spcBef>
                <a:spcPts val="13"/>
              </a:spcBef>
            </a:pPr>
            <a:r>
              <a:rPr lang="en-US" smtClean="0">
                <a:latin typeface="Arial" charset="0"/>
                <a:cs typeface="Arial" charset="0"/>
              </a:rPr>
              <a:t/>
            </a:r>
          </a:p>
          <a:p>
            <a:pPr marL="12700">
              <a:spcBef>
                <a:spcPts val="13"/>
              </a:spcBef>
            </a:pPr>
            <a:endParaRPr lang="en-US" smtClean="0">
              <a:latin typeface="Arial" charset="0"/>
              <a:cs typeface="Arial" charset="0"/>
            </a:endParaRPr>
          </a:p>
        </p:txBody>
      </p:sp>
      <p:sp>
        <p:nvSpPr>
          <p:cNvPr id="62469" name="object 3"/>
          <p:cNvSpPr txBox="1">
            <a:spLocks noChangeArrowheads="1"/>
          </p:cNvSpPr>
          <p:nvPr/>
        </p:nvSpPr>
        <p:spPr bwMode="auto">
          <a:xfrm>
            <a:off x="307975" y="1752600"/>
            <a:ext cx="8466138" cy="2881313"/>
          </a:xfrm>
          <a:prstGeom prst="rect">
            <a:avLst/>
          </a:prstGeom>
          <a:noFill/>
          <a:ln w="9525">
            <a:noFill/>
            <a:miter lim="800000"/>
            <a:headEnd/>
            <a:tailEnd/>
          </a:ln>
        </p:spPr>
        <p:txBody>
          <a:bodyPr lIns="0" tIns="110490" rIns="0" bIns="0">
            <a:spAutoFit/>
          </a:bodyPr>
          <a:lstStyle/>
          <a:p>
            <a:pPr marL="355600" indent="-342900">
              <a:spcBef>
                <a:spcPts val="875"/>
              </a:spcBef>
              <a:buSzPct val="75000"/>
              <a:buFont typeface="Wingdings" pitchFamily="2" charset="2"/>
              <a:buChar char=""/>
              <a:tabLst>
                <a:tab pos="355600" algn="l"/>
              </a:tabLst>
            </a:pPr>
            <a:r>
              <a:rPr lang="en-US" sz="3200"/>
              <a:t>A sign of large airway narrowing / obstruction</a:t>
            </a:r>
          </a:p>
          <a:p>
            <a:pPr marL="355600" indent="-342900">
              <a:spcBef>
                <a:spcPts val="763"/>
              </a:spcBef>
              <a:buSzPct val="75000"/>
              <a:buFont typeface="Wingdings" pitchFamily="2" charset="2"/>
              <a:buChar char=""/>
              <a:tabLst>
                <a:tab pos="355600" algn="l"/>
              </a:tabLst>
            </a:pPr>
            <a:r>
              <a:rPr lang="en-US" sz="3200"/>
              <a:t>A harsh sound</a:t>
            </a:r>
          </a:p>
          <a:p>
            <a:pPr marL="355600" indent="-342900">
              <a:spcBef>
                <a:spcPts val="775"/>
              </a:spcBef>
              <a:buSzPct val="75000"/>
              <a:buFont typeface="Wingdings" pitchFamily="2" charset="2"/>
              <a:buChar char=""/>
              <a:tabLst>
                <a:tab pos="355600" algn="l"/>
              </a:tabLst>
            </a:pPr>
            <a:r>
              <a:rPr lang="en-US" sz="3200"/>
              <a:t>Usually high pitched</a:t>
            </a:r>
          </a:p>
          <a:p>
            <a:pPr marL="355600" indent="-342900">
              <a:spcBef>
                <a:spcPts val="775"/>
              </a:spcBef>
              <a:buSzPct val="75000"/>
              <a:buFont typeface="Wingdings" pitchFamily="2" charset="2"/>
              <a:buChar char=""/>
              <a:tabLst>
                <a:tab pos="355600" algn="l"/>
              </a:tabLst>
            </a:pPr>
            <a:r>
              <a:rPr lang="en-US" sz="3200"/>
              <a:t>Occurs in both inspiration and expiration, but  is usually more marked in the former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Putting it together: an examination of the chest</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v"/>
            </a:pPr>
            <a:r>
              <a:rPr lang="en-US" dirty="0" smtClean="0"/>
              <a:t> There </a:t>
            </a:r>
            <a:r>
              <a:rPr lang="en-US" dirty="0" smtClean="0"/>
              <a:t>is no single perfect way of examining the chest, and most doctors develop their own minor variations of order and procedure. The following is one scheme that combines efficiency with thoroughness</a:t>
            </a:r>
            <a:r>
              <a:rPr lang="en-US" dirty="0" smtClean="0"/>
              <a:t>:</a:t>
            </a:r>
          </a:p>
          <a:p>
            <a:pPr>
              <a:buFont typeface="Wingdings" pitchFamily="2" charset="2"/>
              <a:buChar char="ü"/>
            </a:pPr>
            <a:r>
              <a:rPr lang="en-US" dirty="0" smtClean="0"/>
              <a:t>Observe </a:t>
            </a:r>
            <a:r>
              <a:rPr lang="en-US" dirty="0" smtClean="0"/>
              <a:t>the patient generally and the surroundings. Look for any medicine, sputum pots, inhalers, nebulizers or, for example, CPAP machine around the patient’s bed. Is the patient using oxygen – if so, how much, what is the </a:t>
            </a:r>
            <a:r>
              <a:rPr lang="en-US" dirty="0" smtClean="0"/>
              <a:t>rate?</a:t>
            </a:r>
          </a:p>
          <a:p>
            <a:pPr>
              <a:buFont typeface="Wingdings" pitchFamily="2" charset="2"/>
              <a:buChar char="ü"/>
            </a:pPr>
            <a:r>
              <a:rPr lang="en-US" dirty="0" smtClean="0"/>
              <a:t>Ask </a:t>
            </a:r>
            <a:r>
              <a:rPr lang="en-US" dirty="0" smtClean="0"/>
              <a:t>the patient’s permission for the examination and ensure he is lying comfortably at 45</a:t>
            </a:r>
            <a:r>
              <a:rPr lang="en-US" dirty="0" smtClean="0"/>
              <a:t>°.</a:t>
            </a:r>
          </a:p>
          <a:p>
            <a:pPr>
              <a:buFont typeface="Wingdings" pitchFamily="2" charset="2"/>
              <a:buChar char="ü"/>
            </a:pPr>
            <a:r>
              <a:rPr lang="en-US" dirty="0" smtClean="0"/>
              <a:t>Examine </a:t>
            </a:r>
            <a:r>
              <a:rPr lang="en-US" dirty="0" smtClean="0"/>
              <a:t>the hands and take the </a:t>
            </a:r>
            <a:r>
              <a:rPr lang="en-US" dirty="0" smtClean="0"/>
              <a:t>pulse.</a:t>
            </a:r>
          </a:p>
          <a:p>
            <a:pPr>
              <a:buFont typeface="Wingdings" pitchFamily="2" charset="2"/>
              <a:buChar char="ü"/>
            </a:pPr>
            <a:r>
              <a:rPr lang="en-US" dirty="0" smtClean="0"/>
              <a:t>Count </a:t>
            </a:r>
            <a:r>
              <a:rPr lang="en-US" dirty="0" smtClean="0"/>
              <a:t>the respiratory </a:t>
            </a:r>
            <a:r>
              <a:rPr lang="en-US" dirty="0" smtClean="0"/>
              <a:t>rate.</a:t>
            </a:r>
          </a:p>
          <a:p>
            <a:pPr>
              <a:buFont typeface="Wingdings" pitchFamily="2" charset="2"/>
              <a:buChar char="ü"/>
            </a:pPr>
            <a:r>
              <a:rPr lang="en-US" dirty="0" smtClean="0"/>
              <a:t>Assess </a:t>
            </a:r>
            <a:r>
              <a:rPr lang="en-US" dirty="0" smtClean="0"/>
              <a:t>the jugular venous pressure (JVP</a:t>
            </a:r>
            <a:r>
              <a:rPr lang="en-US" dirty="0" smtClean="0"/>
              <a:t>).</a:t>
            </a:r>
          </a:p>
          <a:p>
            <a:pPr>
              <a:buFont typeface="Wingdings" pitchFamily="2" charset="2"/>
              <a:buChar char="ü"/>
            </a:pPr>
            <a:r>
              <a:rPr lang="en-US" dirty="0" smtClean="0"/>
              <a:t>Check </a:t>
            </a:r>
            <a:r>
              <a:rPr lang="en-US" dirty="0" smtClean="0"/>
              <a:t>the face for signs of </a:t>
            </a:r>
            <a:r>
              <a:rPr lang="en-US" dirty="0" err="1" smtClean="0"/>
              <a:t>anaemia</a:t>
            </a:r>
            <a:r>
              <a:rPr lang="en-US" dirty="0" smtClean="0"/>
              <a:t> or cyanosis as well as evidence of </a:t>
            </a:r>
            <a:r>
              <a:rPr lang="en-US" dirty="0" err="1" smtClean="0"/>
              <a:t>ptosis</a:t>
            </a:r>
            <a:r>
              <a:rPr lang="en-US" dirty="0" smtClean="0"/>
              <a:t> and </a:t>
            </a:r>
            <a:r>
              <a:rPr lang="en-US" dirty="0" err="1" smtClean="0"/>
              <a:t>miosis</a:t>
            </a:r>
            <a:r>
              <a:rPr lang="en-US" dirty="0" smtClean="0"/>
              <a:t>.</a:t>
            </a:r>
          </a:p>
          <a:p>
            <a:pPr>
              <a:buFont typeface="Wingdings" pitchFamily="2" charset="2"/>
              <a:buChar char="ü"/>
            </a:pPr>
            <a:r>
              <a:rPr lang="en-US" dirty="0" smtClean="0"/>
              <a:t>Inspect </a:t>
            </a:r>
            <a:r>
              <a:rPr lang="en-US" dirty="0" smtClean="0"/>
              <a:t>the chest movements and the anterior chest wall</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ü"/>
            </a:pPr>
            <a:r>
              <a:rPr lang="en-US" dirty="0" smtClean="0"/>
              <a:t>Feel </a:t>
            </a:r>
            <a:r>
              <a:rPr lang="en-US" dirty="0" smtClean="0"/>
              <a:t>the position of the trachea and check for </a:t>
            </a:r>
            <a:r>
              <a:rPr lang="en-US" dirty="0" err="1" smtClean="0"/>
              <a:t>axillary</a:t>
            </a:r>
            <a:r>
              <a:rPr lang="en-US" dirty="0" smtClean="0"/>
              <a:t> </a:t>
            </a:r>
            <a:r>
              <a:rPr lang="en-US" dirty="0" err="1" smtClean="0"/>
              <a:t>lymphadenopathy</a:t>
            </a:r>
            <a:r>
              <a:rPr lang="en-US" dirty="0" smtClean="0"/>
              <a:t>.</a:t>
            </a:r>
          </a:p>
          <a:p>
            <a:pPr>
              <a:buFont typeface="Wingdings" pitchFamily="2" charset="2"/>
              <a:buChar char="ü"/>
            </a:pPr>
            <a:r>
              <a:rPr lang="en-US" dirty="0" smtClean="0"/>
              <a:t>Feel </a:t>
            </a:r>
            <a:r>
              <a:rPr lang="en-US" dirty="0" smtClean="0"/>
              <a:t>the position of the apex </a:t>
            </a:r>
            <a:r>
              <a:rPr lang="en-US" dirty="0" smtClean="0"/>
              <a:t>beat.</a:t>
            </a:r>
          </a:p>
          <a:p>
            <a:pPr>
              <a:buFont typeface="Wingdings" pitchFamily="2" charset="2"/>
              <a:buChar char="ü"/>
            </a:pPr>
            <a:r>
              <a:rPr lang="en-US" dirty="0" smtClean="0"/>
              <a:t>Check </a:t>
            </a:r>
            <a:r>
              <a:rPr lang="en-US" dirty="0" smtClean="0"/>
              <a:t>the symmetry of the chest movements by </a:t>
            </a:r>
            <a:r>
              <a:rPr lang="en-US" dirty="0" smtClean="0"/>
              <a:t>palpation</a:t>
            </a:r>
          </a:p>
          <a:p>
            <a:pPr>
              <a:buFont typeface="Wingdings" pitchFamily="2" charset="2"/>
              <a:buChar char="ü"/>
            </a:pPr>
            <a:r>
              <a:rPr lang="en-US" dirty="0" err="1" smtClean="0"/>
              <a:t>Percuss</a:t>
            </a:r>
            <a:r>
              <a:rPr lang="en-US" dirty="0" smtClean="0"/>
              <a:t> </a:t>
            </a:r>
            <a:r>
              <a:rPr lang="en-US" dirty="0" smtClean="0"/>
              <a:t>the anterior chest and </a:t>
            </a:r>
            <a:r>
              <a:rPr lang="en-US" dirty="0" err="1" smtClean="0"/>
              <a:t>axillae.Sit</a:t>
            </a:r>
            <a:r>
              <a:rPr lang="en-US" dirty="0" smtClean="0"/>
              <a:t> the patient </a:t>
            </a:r>
            <a:r>
              <a:rPr lang="en-US" dirty="0" smtClean="0"/>
              <a:t>forward:</a:t>
            </a:r>
          </a:p>
          <a:p>
            <a:pPr>
              <a:buFont typeface="Wingdings" pitchFamily="2" charset="2"/>
              <a:buChar char="ü"/>
            </a:pPr>
            <a:r>
              <a:rPr lang="en-US" dirty="0" smtClean="0"/>
              <a:t>Inspect </a:t>
            </a:r>
            <a:r>
              <a:rPr lang="en-US" dirty="0" smtClean="0"/>
              <a:t>the posterior chest </a:t>
            </a:r>
            <a:r>
              <a:rPr lang="en-US" dirty="0" smtClean="0"/>
              <a:t>wall.</a:t>
            </a:r>
          </a:p>
          <a:p>
            <a:pPr>
              <a:buFont typeface="Wingdings" pitchFamily="2" charset="2"/>
              <a:buChar char="ü"/>
            </a:pPr>
            <a:r>
              <a:rPr lang="en-US" dirty="0" smtClean="0"/>
              <a:t>Check </a:t>
            </a:r>
            <a:r>
              <a:rPr lang="en-US" dirty="0" smtClean="0"/>
              <a:t>for cervical and </a:t>
            </a:r>
            <a:r>
              <a:rPr lang="en-US" dirty="0" err="1" smtClean="0"/>
              <a:t>supraclavicular</a:t>
            </a:r>
            <a:r>
              <a:rPr lang="en-US" dirty="0" smtClean="0"/>
              <a:t> </a:t>
            </a:r>
            <a:r>
              <a:rPr lang="en-US" dirty="0" err="1" smtClean="0"/>
              <a:t>lymphadenopathy</a:t>
            </a:r>
            <a:r>
              <a:rPr lang="en-US" dirty="0" smtClean="0"/>
              <a:t>.</a:t>
            </a:r>
          </a:p>
          <a:p>
            <a:pPr>
              <a:buFont typeface="Wingdings" pitchFamily="2" charset="2"/>
              <a:buChar char="ü"/>
            </a:pPr>
            <a:r>
              <a:rPr lang="en-US" dirty="0" err="1" smtClean="0"/>
              <a:t>Percuss</a:t>
            </a:r>
            <a:r>
              <a:rPr lang="en-US" dirty="0" smtClean="0"/>
              <a:t> </a:t>
            </a:r>
            <a:r>
              <a:rPr lang="en-US" dirty="0" smtClean="0"/>
              <a:t>the back of the </a:t>
            </a:r>
            <a:r>
              <a:rPr lang="en-US" dirty="0" smtClean="0"/>
              <a:t>chest.</a:t>
            </a:r>
          </a:p>
          <a:p>
            <a:pPr>
              <a:buFont typeface="Wingdings" pitchFamily="2" charset="2"/>
              <a:buChar char="ü"/>
            </a:pPr>
            <a:r>
              <a:rPr lang="en-US" dirty="0" smtClean="0"/>
              <a:t>Listen </a:t>
            </a:r>
            <a:r>
              <a:rPr lang="en-US" dirty="0" smtClean="0"/>
              <a:t>to the breath </a:t>
            </a:r>
            <a:r>
              <a:rPr lang="en-US" dirty="0" smtClean="0"/>
              <a:t>sounds.</a:t>
            </a:r>
          </a:p>
          <a:p>
            <a:pPr>
              <a:buFont typeface="Wingdings" pitchFamily="2" charset="2"/>
              <a:buChar char="ü"/>
            </a:pPr>
            <a:r>
              <a:rPr lang="en-US" dirty="0" smtClean="0"/>
              <a:t>Check </a:t>
            </a:r>
            <a:r>
              <a:rPr lang="en-US" dirty="0" smtClean="0"/>
              <a:t>the vocal </a:t>
            </a:r>
            <a:r>
              <a:rPr lang="en-US" dirty="0" smtClean="0"/>
              <a:t>resonance.</a:t>
            </a:r>
          </a:p>
          <a:p>
            <a:pPr>
              <a:buFont typeface="Wingdings" pitchFamily="2" charset="2"/>
              <a:buChar char="ü"/>
            </a:pPr>
            <a:r>
              <a:rPr lang="en-US" dirty="0" smtClean="0"/>
              <a:t>Check </a:t>
            </a:r>
            <a:r>
              <a:rPr lang="en-US" dirty="0" smtClean="0"/>
              <a:t>the tactile vocal </a:t>
            </a:r>
            <a:r>
              <a:rPr lang="en-US" dirty="0" err="1" smtClean="0"/>
              <a:t>fremitus</a:t>
            </a:r>
            <a:r>
              <a:rPr lang="en-US" dirty="0" smtClean="0"/>
              <a:t>.</a:t>
            </a:r>
          </a:p>
          <a:p>
            <a:pPr>
              <a:buFont typeface="Wingdings" pitchFamily="2" charset="2"/>
              <a:buChar char="ü"/>
            </a:pPr>
            <a:r>
              <a:rPr lang="en-US" dirty="0" smtClean="0"/>
              <a:t>Check </a:t>
            </a:r>
            <a:r>
              <a:rPr lang="en-US" dirty="0" smtClean="0"/>
              <a:t>for sacral </a:t>
            </a:r>
            <a:r>
              <a:rPr lang="en-US" dirty="0" err="1" smtClean="0"/>
              <a:t>oedema</a:t>
            </a:r>
            <a:endParaRPr lang="en-US" dirty="0" smtClean="0"/>
          </a:p>
          <a:p>
            <a:pPr>
              <a:buNone/>
            </a:pP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t>If you are examining a hospital inpatient, always take the opportunity to turn the pillow over before lying the patient back again; a cool, freshened pillow is a great comfort to an ill </a:t>
            </a:r>
            <a:r>
              <a:rPr lang="en-US" dirty="0" err="1" smtClean="0"/>
              <a:t>person.                                                               Listen</a:t>
            </a:r>
            <a:r>
              <a:rPr lang="en-US" dirty="0" smtClean="0"/>
              <a:t> to the breath sounds on the front of the chest</a:t>
            </a:r>
            <a:r>
              <a:rPr lang="en-US" dirty="0" smtClean="0"/>
              <a:t>.</a:t>
            </a:r>
          </a:p>
          <a:p>
            <a:pPr>
              <a:buFont typeface="Wingdings" pitchFamily="2" charset="2"/>
              <a:buChar char="ü"/>
            </a:pPr>
            <a:r>
              <a:rPr lang="en-US" dirty="0" smtClean="0"/>
              <a:t>Check </a:t>
            </a:r>
            <a:r>
              <a:rPr lang="en-US" dirty="0" smtClean="0"/>
              <a:t>the vocal </a:t>
            </a:r>
            <a:r>
              <a:rPr lang="en-US" dirty="0" smtClean="0"/>
              <a:t>resonance.</a:t>
            </a:r>
          </a:p>
          <a:p>
            <a:pPr>
              <a:buFont typeface="Wingdings" pitchFamily="2" charset="2"/>
              <a:buChar char="ü"/>
            </a:pPr>
            <a:r>
              <a:rPr lang="en-US" dirty="0" smtClean="0"/>
              <a:t>Check </a:t>
            </a:r>
            <a:r>
              <a:rPr lang="en-US" dirty="0" smtClean="0"/>
              <a:t>the tactile vocal </a:t>
            </a:r>
            <a:r>
              <a:rPr lang="en-US" dirty="0" err="1" smtClean="0"/>
              <a:t>fremitus</a:t>
            </a:r>
            <a:r>
              <a:rPr lang="en-US" dirty="0" smtClean="0"/>
              <a:t>.</a:t>
            </a:r>
          </a:p>
          <a:p>
            <a:pPr>
              <a:buFont typeface="Wingdings" pitchFamily="2" charset="2"/>
              <a:buChar char="ü"/>
            </a:pPr>
            <a:r>
              <a:rPr lang="en-US" dirty="0" smtClean="0"/>
              <a:t>Check </a:t>
            </a:r>
            <a:r>
              <a:rPr lang="en-US" dirty="0" smtClean="0"/>
              <a:t>for pitting </a:t>
            </a:r>
            <a:r>
              <a:rPr lang="en-US" dirty="0" err="1" smtClean="0"/>
              <a:t>oedema</a:t>
            </a:r>
            <a:r>
              <a:rPr lang="en-US" dirty="0" smtClean="0"/>
              <a:t> of the ankles</a:t>
            </a:r>
            <a:r>
              <a:rPr lang="en-US" dirty="0" smtClean="0"/>
              <a:t>.</a:t>
            </a:r>
          </a:p>
          <a:p>
            <a:pPr>
              <a:buFont typeface="Wingdings" pitchFamily="2" charset="2"/>
              <a:buChar char="v"/>
            </a:pPr>
            <a:r>
              <a:rPr lang="en-US" dirty="0" smtClean="0"/>
              <a:t>Stand </a:t>
            </a:r>
            <a:r>
              <a:rPr lang="en-US" dirty="0" smtClean="0"/>
              <a:t>back for a moment and reflect upon whether you have omitted anything or whether you need to check or repeat anything. Thank the patient and ensure he is dressed or appropriately covered</a:t>
            </a:r>
            <a:r>
              <a:rPr lang="en-US" dirty="0" smtClean="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Putting it together: interpreting the signs</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en-US" dirty="0" smtClean="0"/>
              <a:t>Developing </a:t>
            </a:r>
            <a:r>
              <a:rPr lang="en-US" dirty="0" smtClean="0"/>
              <a:t>an appropriate differential diagnosis on the basis of the signs you have elicited requires thought and practice. Keeping the following in mind will help:</a:t>
            </a:r>
          </a:p>
          <a:p>
            <a:pPr>
              <a:buFont typeface="Wingdings" pitchFamily="2" charset="2"/>
              <a:buChar char="ü"/>
            </a:pPr>
            <a:r>
              <a:rPr lang="en-US" dirty="0" smtClean="0"/>
              <a:t>If movements are diminished on one side, there is likely to be an abnormality on that side.</a:t>
            </a:r>
          </a:p>
          <a:p>
            <a:pPr>
              <a:buFont typeface="Wingdings" pitchFamily="2" charset="2"/>
              <a:buChar char="ü"/>
            </a:pPr>
            <a:r>
              <a:rPr lang="en-US" dirty="0" smtClean="0"/>
              <a:t>The percussion note is dull over a pleural effusion and over an area of consolidation – the duller the note, the more likely it is to be a pleural effusion.</a:t>
            </a:r>
          </a:p>
          <a:p>
            <a:pPr>
              <a:buFont typeface="Wingdings" pitchFamily="2" charset="2"/>
              <a:buChar char="ü"/>
            </a:pPr>
            <a:r>
              <a:rPr lang="en-US" dirty="0" smtClean="0"/>
              <a:t>The breath sounds, the vocal resonance and the tactile vocal </a:t>
            </a:r>
            <a:r>
              <a:rPr lang="en-US" dirty="0" err="1" smtClean="0"/>
              <a:t>fremitus</a:t>
            </a:r>
            <a:r>
              <a:rPr lang="en-US" dirty="0" smtClean="0"/>
              <a:t> are quieter or less obvious over a pleural effusion, and louder or more obvious over an area of consolidation.</a:t>
            </a:r>
          </a:p>
          <a:p>
            <a:pPr>
              <a:buFont typeface="Wingdings" pitchFamily="2" charset="2"/>
              <a:buChar char="ü"/>
            </a:pPr>
            <a:r>
              <a:rPr lang="en-US" dirty="0" smtClean="0"/>
              <a:t>Over a </a:t>
            </a:r>
            <a:r>
              <a:rPr lang="en-US" dirty="0" err="1" smtClean="0"/>
              <a:t>pneumothorax</a:t>
            </a:r>
            <a:r>
              <a:rPr lang="en-US" dirty="0" smtClean="0"/>
              <a:t>, the percussion note is more resonant than normal but the breath sounds, vocal resonance and tactile vocal </a:t>
            </a:r>
            <a:r>
              <a:rPr lang="en-US" dirty="0" err="1" smtClean="0"/>
              <a:t>fremitus</a:t>
            </a:r>
            <a:r>
              <a:rPr lang="en-US" dirty="0" smtClean="0"/>
              <a:t> are quieter or reduced. </a:t>
            </a:r>
            <a:r>
              <a:rPr lang="en-US" dirty="0" err="1" smtClean="0"/>
              <a:t>Pneumothorax</a:t>
            </a:r>
            <a:r>
              <a:rPr lang="en-US" dirty="0" smtClean="0"/>
              <a:t> is easily missed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Diseases of the respiratory present with</a:t>
            </a:r>
          </a:p>
          <a:p>
            <a:pPr lvl="4">
              <a:buFont typeface="Wingdings" pitchFamily="2" charset="2"/>
              <a:buChar char="ü"/>
            </a:pPr>
            <a:r>
              <a:rPr lang="en-US" sz="2800" dirty="0" smtClean="0"/>
              <a:t>Breathlessness</a:t>
            </a:r>
          </a:p>
          <a:p>
            <a:pPr lvl="4">
              <a:buFont typeface="Wingdings" pitchFamily="2" charset="2"/>
              <a:buChar char="ü"/>
            </a:pPr>
            <a:r>
              <a:rPr lang="en-US" sz="2800" dirty="0" smtClean="0"/>
              <a:t>Excess sputum</a:t>
            </a:r>
          </a:p>
          <a:p>
            <a:pPr lvl="4">
              <a:buFont typeface="Wingdings" pitchFamily="2" charset="2"/>
              <a:buChar char="ü"/>
            </a:pPr>
            <a:r>
              <a:rPr lang="en-US" sz="2800" dirty="0" err="1" smtClean="0"/>
              <a:t>Haemoptysis</a:t>
            </a:r>
            <a:endParaRPr lang="en-US" sz="2800" dirty="0" smtClean="0"/>
          </a:p>
          <a:p>
            <a:pPr lvl="4">
              <a:buFont typeface="Wingdings" pitchFamily="2" charset="2"/>
              <a:buChar char="ü"/>
            </a:pPr>
            <a:r>
              <a:rPr lang="en-US" sz="2800" dirty="0" smtClean="0"/>
              <a:t>Chest pains  </a:t>
            </a:r>
          </a:p>
          <a:p>
            <a:pPr lvl="4">
              <a:buFont typeface="Wingdings" pitchFamily="2" charset="2"/>
              <a:buChar char="ü"/>
            </a:pPr>
            <a:r>
              <a:rPr lang="en-US" sz="2800" dirty="0" smtClean="0"/>
              <a:t>Cough </a:t>
            </a:r>
          </a:p>
          <a:p>
            <a:pPr lvl="4">
              <a:buNone/>
            </a:pPr>
            <a:r>
              <a:rPr lang="en-US"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patient </a:t>
            </a:r>
          </a:p>
        </p:txBody>
      </p:sp>
      <p:sp>
        <p:nvSpPr>
          <p:cNvPr id="3" name="Content Placeholder 2"/>
          <p:cNvSpPr>
            <a:spLocks noGrp="1"/>
          </p:cNvSpPr>
          <p:nvPr>
            <p:ph idx="1"/>
          </p:nvPr>
        </p:nvSpPr>
        <p:spPr/>
        <p:txBody>
          <a:bodyPr>
            <a:normAutofit/>
          </a:bodyPr>
          <a:lstStyle/>
          <a:p>
            <a:pPr>
              <a:buFont typeface="Courier New" pitchFamily="49" charset="0"/>
              <a:buChar char="o"/>
            </a:pPr>
            <a:r>
              <a:rPr lang="en-US" sz="2400" dirty="0" smtClean="0"/>
              <a:t>BIODATA</a:t>
            </a:r>
            <a:endParaRPr lang="en-US" sz="2400" dirty="0" smtClean="0"/>
          </a:p>
          <a:p>
            <a:pPr>
              <a:buFont typeface="Courier New" pitchFamily="49" charset="0"/>
              <a:buChar char="o"/>
            </a:pPr>
            <a:r>
              <a:rPr lang="en-US" sz="2400" dirty="0" smtClean="0"/>
              <a:t>CHIEF COMPLAIN </a:t>
            </a:r>
          </a:p>
          <a:p>
            <a:pPr>
              <a:buFont typeface="Courier New" pitchFamily="49" charset="0"/>
              <a:buChar char="o"/>
            </a:pPr>
            <a:r>
              <a:rPr lang="en-US" sz="2400" dirty="0" smtClean="0"/>
              <a:t>HISTORY OF PRESENTING ILLNESS</a:t>
            </a:r>
          </a:p>
          <a:p>
            <a:pPr>
              <a:buFont typeface="Courier New" pitchFamily="49" charset="0"/>
              <a:buChar char="o"/>
            </a:pPr>
            <a:r>
              <a:rPr lang="en-US" sz="2400" dirty="0" smtClean="0"/>
              <a:t>PAST MEDICAL AND SURGICAL HISTORY </a:t>
            </a:r>
          </a:p>
          <a:p>
            <a:pPr>
              <a:buFont typeface="Courier New" pitchFamily="49" charset="0"/>
              <a:buChar char="o"/>
            </a:pPr>
            <a:r>
              <a:rPr lang="en-US" sz="2400" dirty="0" smtClean="0"/>
              <a:t>PERSONAL AND SOCIAL HISTORY </a:t>
            </a:r>
            <a:endParaRPr lang="en-US" sz="1400" dirty="0" smtClean="0"/>
          </a:p>
          <a:p>
            <a:pPr>
              <a:buFont typeface="Courier New" pitchFamily="49" charset="0"/>
              <a:buChar char="o"/>
            </a:pPr>
            <a:r>
              <a:rPr lang="en-US" sz="2400" dirty="0" smtClean="0"/>
              <a:t>FAMILY HISTORY</a:t>
            </a:r>
          </a:p>
          <a:p>
            <a:pPr>
              <a:buFont typeface="Courier New" pitchFamily="49" charset="0"/>
              <a:buChar char="o"/>
            </a:pPr>
            <a:r>
              <a:rPr lang="en-US" sz="2400" dirty="0" smtClean="0"/>
              <a:t>DRUG HISTORY</a:t>
            </a:r>
          </a:p>
          <a:p>
            <a:pPr>
              <a:buFont typeface="Courier New" pitchFamily="49" charset="0"/>
              <a:buChar char="o"/>
            </a:pPr>
            <a:r>
              <a:rPr lang="en-US" sz="2400" dirty="0" smtClean="0"/>
              <a:t>REVIEW OF SYSTEM</a:t>
            </a:r>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OF PATIENT</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US" dirty="0" smtClean="0"/>
              <a:t>GENERAL ASSESMENT</a:t>
            </a:r>
          </a:p>
          <a:p>
            <a:pPr marL="914400" lvl="1" indent="-514350">
              <a:buFont typeface="Wingdings" pitchFamily="2" charset="2"/>
              <a:buChar char="Ø"/>
            </a:pPr>
            <a:r>
              <a:rPr lang="en-US" dirty="0" smtClean="0"/>
              <a:t>Observe patient as they come in and during undressing.</a:t>
            </a:r>
          </a:p>
          <a:p>
            <a:pPr marL="914400" lvl="1" indent="-514350">
              <a:buFont typeface="Wingdings" pitchFamily="2" charset="2"/>
              <a:buChar char="Ø"/>
            </a:pPr>
            <a:r>
              <a:rPr lang="en-US" dirty="0" smtClean="0"/>
              <a:t>Check for breathlessness during exertion ,how they breath.</a:t>
            </a:r>
          </a:p>
          <a:p>
            <a:pPr marL="914400" lvl="1" indent="-514350">
              <a:buFont typeface="Wingdings" pitchFamily="2" charset="2"/>
              <a:buChar char="Ø"/>
            </a:pPr>
            <a:r>
              <a:rPr lang="en-US" dirty="0" smtClean="0"/>
              <a:t>Is there hoarse voice ,an audible wheeze/</a:t>
            </a:r>
            <a:r>
              <a:rPr lang="en-US" dirty="0" err="1" smtClean="0"/>
              <a:t>stridor</a:t>
            </a:r>
            <a:r>
              <a:rPr lang="en-US" dirty="0" smtClean="0"/>
              <a:t>(a high pitched </a:t>
            </a:r>
            <a:r>
              <a:rPr lang="en-US" dirty="0" err="1" smtClean="0"/>
              <a:t>inspiratory</a:t>
            </a:r>
            <a:r>
              <a:rPr lang="en-US" dirty="0" smtClean="0"/>
              <a:t> noise. </a:t>
            </a:r>
          </a:p>
          <a:p>
            <a:pPr marL="914400" lvl="1" indent="-514350">
              <a:buFont typeface="Wingdings" pitchFamily="2" charset="2"/>
              <a:buChar char="Ø"/>
            </a:pPr>
            <a:r>
              <a:rPr lang="en-US" dirty="0" smtClean="0"/>
              <a:t>Is the patient </a:t>
            </a:r>
            <a:r>
              <a:rPr lang="en-US" dirty="0" err="1" smtClean="0"/>
              <a:t>continously</a:t>
            </a:r>
            <a:r>
              <a:rPr lang="en-US" dirty="0" smtClean="0"/>
              <a:t> coughing .is it productive or dry.</a:t>
            </a:r>
          </a:p>
          <a:p>
            <a:pPr marL="914400" lvl="1" indent="-514350">
              <a:buFont typeface="Wingdings" pitchFamily="2" charset="2"/>
              <a:buChar char="Ø"/>
            </a:pPr>
            <a:r>
              <a:rPr lang="en-US" dirty="0"/>
              <a:t> </a:t>
            </a:r>
            <a:r>
              <a:rPr lang="en-US" dirty="0" smtClean="0"/>
              <a:t>Is the patient capable of producing a normal ,explosive cough</a:t>
            </a:r>
          </a:p>
          <a:p>
            <a:pPr marL="914400" lvl="1" indent="-514350">
              <a:buFont typeface="Wingdings" pitchFamily="2" charset="2"/>
              <a:buChar char="Ø"/>
            </a:pPr>
            <a:r>
              <a:rPr lang="en-US" dirty="0" smtClean="0"/>
              <a:t>What is the bedside table(e.g. inhalers, </a:t>
            </a:r>
            <a:r>
              <a:rPr lang="en-US" dirty="0" err="1" smtClean="0"/>
              <a:t>tissue,a</a:t>
            </a:r>
            <a:r>
              <a:rPr lang="en-US" dirty="0" smtClean="0"/>
              <a:t> sputum pot.</a:t>
            </a:r>
          </a:p>
          <a:p>
            <a:pPr marL="914400" lvl="1" indent="-514350">
              <a:buFont typeface="Wingdings" pitchFamily="2" charset="2"/>
              <a:buChar char="Ø"/>
            </a:pPr>
            <a:r>
              <a:rPr lang="en-US" dirty="0" smtClean="0"/>
              <a:t> physique and state of general </a:t>
            </a:r>
            <a:r>
              <a:rPr lang="en-US" dirty="0"/>
              <a:t>n</a:t>
            </a:r>
            <a:r>
              <a:rPr lang="en-US" dirty="0" smtClean="0"/>
              <a:t>ourishment .</a:t>
            </a:r>
          </a:p>
          <a:p>
            <a:pPr marL="914400" lvl="1" indent="-514350">
              <a:buFont typeface="+mj-lt"/>
              <a:buAutoNum type="arabicPeriod"/>
            </a:pPr>
            <a:endParaRPr lang="en-US" dirty="0" smtClean="0"/>
          </a:p>
          <a:p>
            <a:pPr marL="914400" lvl="1" indent="-514350">
              <a:buNone/>
            </a:pPr>
            <a:r>
              <a:rPr lang="en-US" dirty="0" smtClean="0"/>
              <a:t> NOTE=patient should be comfortable at an angle of 45 or how they choose to stay</a:t>
            </a:r>
          </a:p>
          <a:p>
            <a:pPr marL="914400" lvl="1" indent="-514350">
              <a:buFont typeface="+mj-lt"/>
              <a:buAutoNum type="arabicPeriod"/>
            </a:pPr>
            <a:endParaRPr lang="en-US" dirty="0" smtClean="0"/>
          </a:p>
          <a:p>
            <a:pPr marL="914400" lvl="1" indent="-514350">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514350" indent="-514350">
              <a:buNone/>
            </a:pPr>
            <a:r>
              <a:rPr lang="en-US" sz="2800" dirty="0" smtClean="0"/>
              <a:t>2.HANDS</a:t>
            </a:r>
          </a:p>
          <a:p>
            <a:pPr marL="514350" indent="-514350">
              <a:buNone/>
            </a:pPr>
            <a:r>
              <a:rPr lang="en-US" sz="2400" dirty="0" smtClean="0"/>
              <a:t>Check for</a:t>
            </a:r>
          </a:p>
          <a:p>
            <a:pPr marL="514350" indent="-514350">
              <a:buFont typeface="Wingdings" pitchFamily="2" charset="2"/>
              <a:buChar char="Ø"/>
            </a:pPr>
            <a:r>
              <a:rPr lang="en-US" sz="1800" dirty="0" smtClean="0"/>
              <a:t>Clubbing ,</a:t>
            </a:r>
            <a:r>
              <a:rPr lang="en-US" sz="1800" dirty="0" err="1" smtClean="0"/>
              <a:t>pallor,cyanosis</a:t>
            </a:r>
            <a:endParaRPr lang="en-US" sz="1800" dirty="0" smtClean="0"/>
          </a:p>
          <a:p>
            <a:pPr marL="514350" indent="-514350">
              <a:buFont typeface="Wingdings" pitchFamily="2" charset="2"/>
              <a:buChar char="Ø"/>
            </a:pPr>
            <a:r>
              <a:rPr lang="en-US" sz="1800" dirty="0" smtClean="0"/>
              <a:t>Tobacco stains{may indicate heavy smoker}</a:t>
            </a:r>
          </a:p>
          <a:p>
            <a:pPr marL="514350" indent="-514350">
              <a:buFont typeface="Wingdings" pitchFamily="2" charset="2"/>
              <a:buChar char="Ø"/>
            </a:pPr>
            <a:r>
              <a:rPr lang="en-US" sz="1800" dirty="0" smtClean="0"/>
              <a:t>Flap :may indicate carbon dioxide retention</a:t>
            </a:r>
          </a:p>
          <a:p>
            <a:pPr marL="514350" indent="-514350">
              <a:buNone/>
            </a:pPr>
            <a:r>
              <a:rPr lang="en-US" dirty="0" smtClean="0"/>
              <a:t>3.RESPIRATORY RATE AND RHYTHM</a:t>
            </a:r>
          </a:p>
          <a:p>
            <a:pPr marL="514350" indent="-514350">
              <a:buFont typeface="Wingdings" pitchFamily="2" charset="2"/>
              <a:buChar char="Ø"/>
            </a:pPr>
            <a:r>
              <a:rPr lang="en-US" sz="1800" dirty="0" smtClean="0"/>
              <a:t>Normal rate is 14-16breaths /</a:t>
            </a:r>
            <a:r>
              <a:rPr lang="en-US" sz="1800" dirty="0" smtClean="0"/>
              <a:t>min</a:t>
            </a:r>
          </a:p>
          <a:p>
            <a:pPr marL="514350" indent="-514350">
              <a:buFont typeface="Wingdings" pitchFamily="2" charset="2"/>
              <a:buChar char="Ø"/>
            </a:pPr>
            <a:r>
              <a:rPr lang="en-US" sz="1800" dirty="0" err="1" smtClean="0"/>
              <a:t>Tachypnoea</a:t>
            </a:r>
            <a:r>
              <a:rPr lang="en-US" sz="1800" dirty="0" smtClean="0"/>
              <a:t> is an increased respiratory rate observed by the doctor, whereas </a:t>
            </a:r>
            <a:r>
              <a:rPr lang="en-US" sz="1800" dirty="0" err="1" smtClean="0"/>
              <a:t>dyspnoea</a:t>
            </a:r>
            <a:r>
              <a:rPr lang="en-US" sz="1800" dirty="0" smtClean="0"/>
              <a:t> is the symptom of breathlessness experienced by the </a:t>
            </a:r>
            <a:r>
              <a:rPr lang="en-US" sz="1800" dirty="0" smtClean="0"/>
              <a:t>patient</a:t>
            </a:r>
          </a:p>
          <a:p>
            <a:pPr marL="514350" indent="-514350">
              <a:buFont typeface="Wingdings" pitchFamily="2" charset="2"/>
              <a:buChar char="Ø"/>
            </a:pPr>
            <a:r>
              <a:rPr lang="en-US" sz="1800" dirty="0" err="1" smtClean="0"/>
              <a:t>Cheyne</a:t>
            </a:r>
            <a:r>
              <a:rPr lang="en-US" sz="1800" dirty="0" smtClean="0"/>
              <a:t>-Stokes breathing is the name given to a disturbance of respiratory rhythm in which there is cyclical deepening and quickening of respiration, followed by diminishing respiratory effort and rate, sometimes associated with a short period of complete </a:t>
            </a:r>
            <a:r>
              <a:rPr lang="en-US" sz="1800" dirty="0" err="1" smtClean="0"/>
              <a:t>apnoea</a:t>
            </a:r>
            <a:r>
              <a:rPr lang="en-US" sz="1800" dirty="0" smtClean="0"/>
              <a:t>, the cycle then being repeated</a:t>
            </a:r>
            <a:r>
              <a:rPr lang="en-US" sz="1400" dirty="0" smtClean="0"/>
              <a:t>.</a:t>
            </a:r>
            <a:endParaRPr lang="en-US" sz="1400" dirty="0" smtClean="0"/>
          </a:p>
          <a:p>
            <a:pPr marL="514350" indent="-514350">
              <a:buFont typeface="Wingdings" pitchFamily="2" charset="2"/>
              <a:buChar char="Ø"/>
            </a:pP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ln>
            <a:solidFill>
              <a:srgbClr val="00B0F0"/>
            </a:solidFill>
          </a:ln>
        </p:spPr>
        <p:txBody>
          <a:bodyPr>
            <a:normAutofit fontScale="77500" lnSpcReduction="20000"/>
          </a:bodyPr>
          <a:lstStyle/>
          <a:p>
            <a:pPr>
              <a:buNone/>
            </a:pPr>
            <a:r>
              <a:rPr lang="en-US" dirty="0" smtClean="0"/>
              <a:t>4.VENOUS </a:t>
            </a:r>
            <a:r>
              <a:rPr lang="en-US" dirty="0" smtClean="0"/>
              <a:t>PULSES</a:t>
            </a:r>
          </a:p>
          <a:p>
            <a:pPr>
              <a:buNone/>
            </a:pPr>
            <a:r>
              <a:rPr lang="en-US" dirty="0" smtClean="0"/>
              <a:t>The venous pulses in the </a:t>
            </a:r>
            <a:r>
              <a:rPr lang="en-US" dirty="0" smtClean="0"/>
              <a:t>neck </a:t>
            </a:r>
            <a:r>
              <a:rPr lang="en-US" dirty="0" smtClean="0"/>
              <a:t>should be inspected</a:t>
            </a:r>
            <a:r>
              <a:rPr lang="en-US" dirty="0" smtClean="0"/>
              <a:t>.</a:t>
            </a:r>
          </a:p>
          <a:p>
            <a:r>
              <a:rPr lang="en-US" dirty="0" smtClean="0"/>
              <a:t> </a:t>
            </a:r>
            <a:r>
              <a:rPr lang="en-US" dirty="0" smtClean="0"/>
              <a:t>A raised jugular venous pressure (JVP) may be a sign </a:t>
            </a:r>
            <a:r>
              <a:rPr lang="en-US" dirty="0" smtClean="0"/>
              <a:t>of </a:t>
            </a:r>
            <a:r>
              <a:rPr lang="en-US" dirty="0" smtClean="0"/>
              <a:t>right heart failure caused by chronic pulmonary hypertension in severe lung disease, commonly COPD. Pitting </a:t>
            </a:r>
            <a:r>
              <a:rPr lang="en-US" dirty="0" err="1" smtClean="0"/>
              <a:t>oedema</a:t>
            </a:r>
            <a:r>
              <a:rPr lang="en-US" dirty="0" smtClean="0"/>
              <a:t> of the ankles and sacrum is usually present</a:t>
            </a:r>
            <a:r>
              <a:rPr lang="en-US" dirty="0" smtClean="0"/>
              <a:t>.</a:t>
            </a:r>
          </a:p>
          <a:p>
            <a:r>
              <a:rPr lang="en-US" dirty="0" smtClean="0"/>
              <a:t> </a:t>
            </a:r>
            <a:r>
              <a:rPr lang="en-US" dirty="0" smtClean="0"/>
              <a:t>However, engorged neck veins can be due to superior vena cava obstruction (SVCO), usually because of malignancy in the upper </a:t>
            </a:r>
            <a:r>
              <a:rPr lang="en-US" dirty="0" err="1" smtClean="0"/>
              <a:t>mediastinum</a:t>
            </a:r>
            <a:r>
              <a:rPr lang="en-US" dirty="0" smtClean="0"/>
              <a:t>. SVCO can also be </a:t>
            </a:r>
            <a:r>
              <a:rPr lang="en-US" dirty="0" err="1" smtClean="0"/>
              <a:t>associ-ated</a:t>
            </a:r>
            <a:r>
              <a:rPr lang="en-US" dirty="0" smtClean="0"/>
              <a:t> with facial swelling and plethora (redness) and collateral circulation across the anterior chest wall.</a:t>
            </a: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 OF THE CHEST</a:t>
            </a:r>
            <a:endParaRPr lang="en-US" dirty="0"/>
          </a:p>
        </p:txBody>
      </p:sp>
      <p:sp>
        <p:nvSpPr>
          <p:cNvPr id="3" name="Content Placeholder 2"/>
          <p:cNvSpPr>
            <a:spLocks noGrp="1"/>
          </p:cNvSpPr>
          <p:nvPr>
            <p:ph idx="1"/>
          </p:nvPr>
        </p:nvSpPr>
        <p:spPr/>
        <p:txBody>
          <a:bodyPr>
            <a:normAutofit/>
          </a:bodyPr>
          <a:lstStyle/>
          <a:p>
            <a:pPr>
              <a:buNone/>
            </a:pPr>
            <a:r>
              <a:rPr lang="en-US" dirty="0" smtClean="0"/>
              <a:t>THE BASIC STEPS OF EXAMINATION ARE </a:t>
            </a:r>
          </a:p>
          <a:p>
            <a:pPr marL="514350" indent="-514350">
              <a:buFont typeface="+mj-lt"/>
              <a:buAutoNum type="alphaLcPeriod"/>
            </a:pPr>
            <a:r>
              <a:rPr lang="en-US" dirty="0" smtClean="0"/>
              <a:t>INSPECTION</a:t>
            </a:r>
          </a:p>
          <a:p>
            <a:pPr marL="514350" indent="-514350">
              <a:buFont typeface="+mj-lt"/>
              <a:buAutoNum type="alphaLcPeriod"/>
            </a:pPr>
            <a:r>
              <a:rPr lang="en-US" dirty="0" smtClean="0"/>
              <a:t>PALPATION</a:t>
            </a:r>
          </a:p>
          <a:p>
            <a:pPr marL="514350" indent="-514350">
              <a:buFont typeface="+mj-lt"/>
              <a:buAutoNum type="alphaLcPeriod"/>
            </a:pPr>
            <a:r>
              <a:rPr lang="en-US" dirty="0" smtClean="0"/>
              <a:t>PERCUSSION</a:t>
            </a:r>
          </a:p>
          <a:p>
            <a:pPr marL="514350" indent="-514350">
              <a:buFont typeface="+mj-lt"/>
              <a:buAutoNum type="alphaLcPeriod"/>
            </a:pPr>
            <a:r>
              <a:rPr lang="en-US" dirty="0" smtClean="0"/>
              <a:t>AUSCULTATION </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lphaLcParenR"/>
            </a:pPr>
            <a:r>
              <a:rPr lang="en-US" dirty="0" smtClean="0"/>
              <a:t>INSPECTION </a:t>
            </a:r>
          </a:p>
          <a:p>
            <a:pPr marL="914400" lvl="1" indent="-514350">
              <a:buFont typeface="Arial" pitchFamily="34" charset="0"/>
              <a:buChar char="•"/>
            </a:pPr>
            <a:r>
              <a:rPr lang="en-US" dirty="0" smtClean="0"/>
              <a:t>Look for scars from previous surgery i.e. running from the scapula </a:t>
            </a:r>
            <a:r>
              <a:rPr lang="en-US" dirty="0" err="1" smtClean="0"/>
              <a:t>posteriorly</a:t>
            </a:r>
            <a:r>
              <a:rPr lang="en-US" dirty="0" smtClean="0"/>
              <a:t> , laterally on the anterior chest wall</a:t>
            </a:r>
          </a:p>
          <a:p>
            <a:pPr marL="914400" lvl="1" indent="-514350">
              <a:buFont typeface="Arial" pitchFamily="34" charset="0"/>
              <a:buChar char="•"/>
            </a:pPr>
            <a:r>
              <a:rPr lang="en-US" dirty="0" smtClean="0"/>
              <a:t>Look for lumps  visible beneath the skin or any lesions on the skin itself</a:t>
            </a:r>
          </a:p>
          <a:p>
            <a:pPr marL="914400" lvl="1" indent="-514350">
              <a:buFont typeface="Arial" pitchFamily="34" charset="0"/>
              <a:buChar char="•"/>
            </a:pPr>
            <a:r>
              <a:rPr lang="en-US" dirty="0" smtClean="0"/>
              <a:t>Inspect the shape of the chest itself</a:t>
            </a:r>
          </a:p>
          <a:p>
            <a:pPr marL="1771650" lvl="3" indent="-514350">
              <a:buNone/>
            </a:pPr>
            <a:r>
              <a:rPr lang="en-US" dirty="0" smtClean="0"/>
              <a:t>Normal –bilaterally symmetrical and elliptical in horizontal cross section ,with narrower diameter being </a:t>
            </a:r>
            <a:r>
              <a:rPr lang="en-US" dirty="0" err="1" smtClean="0"/>
              <a:t>anteroposterior</a:t>
            </a:r>
            <a:r>
              <a:rPr lang="en-US" dirty="0" smtClean="0"/>
              <a:t>.</a:t>
            </a:r>
          </a:p>
          <a:p>
            <a:pPr marL="1771650" lvl="3" indent="-514350">
              <a:buNone/>
            </a:pPr>
            <a:r>
              <a:rPr lang="en-US" dirty="0" smtClean="0"/>
              <a:t>Distortion maybe by disease of ribs and spinal vertebrae as well as underlying   lung disease these are:   </a:t>
            </a:r>
          </a:p>
          <a:p>
            <a:pPr marL="1771650" lvl="3" indent="-514350">
              <a:buFont typeface="Wingdings" pitchFamily="2" charset="2"/>
              <a:buChar char="q"/>
            </a:pPr>
            <a:r>
              <a:rPr lang="en-US" dirty="0" err="1" smtClean="0"/>
              <a:t>Kyphosis</a:t>
            </a:r>
            <a:r>
              <a:rPr lang="en-US" dirty="0" smtClean="0"/>
              <a:t> –forward bending </a:t>
            </a:r>
          </a:p>
          <a:p>
            <a:pPr marL="1771650" lvl="3" indent="-514350">
              <a:buFont typeface="Wingdings" pitchFamily="2" charset="2"/>
              <a:buChar char="q"/>
            </a:pPr>
            <a:r>
              <a:rPr lang="en-US" dirty="0" smtClean="0"/>
              <a:t>Scoliosis –lateral bending</a:t>
            </a:r>
          </a:p>
          <a:p>
            <a:pPr marL="1771650" lvl="3" indent="-514350">
              <a:buFont typeface="Wingdings" pitchFamily="2" charset="2"/>
              <a:buChar char="q"/>
            </a:pPr>
            <a:r>
              <a:rPr lang="en-US" dirty="0" smtClean="0"/>
              <a:t>Barrel chest-chest wall increased anterior-posterior</a:t>
            </a:r>
          </a:p>
          <a:p>
            <a:pPr marL="1771650" lvl="3" indent="-514350">
              <a:buFont typeface="Wingdings" pitchFamily="2" charset="2"/>
              <a:buChar char="q"/>
            </a:pPr>
            <a:r>
              <a:rPr lang="en-US" dirty="0" smtClean="0"/>
              <a:t>Funnel chest –</a:t>
            </a:r>
            <a:r>
              <a:rPr lang="en-US" dirty="0" err="1" smtClean="0"/>
              <a:t>pectus</a:t>
            </a:r>
            <a:r>
              <a:rPr lang="en-US" dirty="0" smtClean="0"/>
              <a:t> </a:t>
            </a:r>
            <a:r>
              <a:rPr lang="en-US" dirty="0" err="1" smtClean="0"/>
              <a:t>excavatum</a:t>
            </a:r>
            <a:endParaRPr lang="en-US" dirty="0" smtClean="0"/>
          </a:p>
          <a:p>
            <a:pPr marL="1771650" lvl="3" indent="-514350">
              <a:buFont typeface="Wingdings" pitchFamily="2" charset="2"/>
              <a:buChar char="q"/>
            </a:pPr>
            <a:r>
              <a:rPr lang="en-US" dirty="0" smtClean="0"/>
              <a:t>Pigeon chest –</a:t>
            </a:r>
            <a:r>
              <a:rPr lang="en-US" dirty="0" err="1" smtClean="0"/>
              <a:t>pectus</a:t>
            </a:r>
            <a:r>
              <a:rPr lang="en-US" dirty="0" smtClean="0"/>
              <a:t> </a:t>
            </a:r>
            <a:r>
              <a:rPr lang="en-US" dirty="0" err="1" smtClean="0"/>
              <a:t>carinitum</a:t>
            </a:r>
            <a:endParaRPr lang="en-US" dirty="0" smtClean="0"/>
          </a:p>
          <a:p>
            <a:pPr marL="1771650" lvl="3" indent="-514350">
              <a:buFont typeface="Wingdings" pitchFamily="2" charset="2"/>
              <a:buChar char="q"/>
            </a:pPr>
            <a:endParaRPr lang="en-US" dirty="0" smtClean="0"/>
          </a:p>
          <a:p>
            <a:pPr marL="1771650" lvl="3" indent="-514350">
              <a:buNone/>
            </a:pPr>
            <a:endParaRPr lang="en-US" dirty="0" smtClean="0"/>
          </a:p>
          <a:p>
            <a:pPr marL="1771650" lvl="3" indent="-514350">
              <a:buNone/>
            </a:pPr>
            <a:r>
              <a:rPr lang="en-US" sz="2900" dirty="0" smtClean="0"/>
              <a:t>Note :Look to see if chest movements are symmetrical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1851</Words>
  <Application>Microsoft Office PowerPoint</Application>
  <PresentationFormat>On-screen Show (4:3)</PresentationFormat>
  <Paragraphs>195</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CLINICAL METHODS </vt:lpstr>
      <vt:lpstr>GROUP 1</vt:lpstr>
      <vt:lpstr>INTRODUCTION </vt:lpstr>
      <vt:lpstr>History of the patient </vt:lpstr>
      <vt:lpstr>EXAMINATION OF PATIENT</vt:lpstr>
      <vt:lpstr>Slide 6</vt:lpstr>
      <vt:lpstr>Slide 7</vt:lpstr>
      <vt:lpstr>EXAMINATION OF THE CHEST</vt:lpstr>
      <vt:lpstr>Slide 9</vt:lpstr>
      <vt:lpstr>b)PALPATION OF THE CHEST </vt:lpstr>
      <vt:lpstr>c)PERCUSSION OF THE CHEST </vt:lpstr>
      <vt:lpstr>Percussion cont</vt:lpstr>
      <vt:lpstr>Percussion cont</vt:lpstr>
      <vt:lpstr>Percussion cont</vt:lpstr>
      <vt:lpstr>Auscultation of the chest</vt:lpstr>
      <vt:lpstr>Auscultation continued</vt:lpstr>
      <vt:lpstr>Slide 17</vt:lpstr>
      <vt:lpstr>Wheezes</vt:lpstr>
      <vt:lpstr>Coarse crackles</vt:lpstr>
      <vt:lpstr>Fine crackles</vt:lpstr>
      <vt:lpstr>Stridor</vt:lpstr>
      <vt:lpstr>Putting it together: an examination of the chest</vt:lpstr>
      <vt:lpstr>continued</vt:lpstr>
      <vt:lpstr>Continued</vt:lpstr>
      <vt:lpstr>Putting it together: interpreting the signs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METHODS</dc:title>
  <dc:creator>Admin</dc:creator>
  <cp:lastModifiedBy>Admin</cp:lastModifiedBy>
  <cp:revision>52</cp:revision>
  <dcterms:created xsi:type="dcterms:W3CDTF">2021-05-21T00:46:47Z</dcterms:created>
  <dcterms:modified xsi:type="dcterms:W3CDTF">2021-05-22T23:52:35Z</dcterms:modified>
</cp:coreProperties>
</file>