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8" r:id="rId1"/>
  </p:sldMasterIdLst>
  <p:notesMasterIdLst>
    <p:notesMasterId r:id="rId130"/>
  </p:notesMasterIdLst>
  <p:sldIdLst>
    <p:sldId id="256" r:id="rId2"/>
    <p:sldId id="257" r:id="rId3"/>
    <p:sldId id="258" r:id="rId4"/>
    <p:sldId id="259" r:id="rId5"/>
    <p:sldId id="337" r:id="rId6"/>
    <p:sldId id="338" r:id="rId7"/>
    <p:sldId id="339" r:id="rId8"/>
    <p:sldId id="340" r:id="rId9"/>
    <p:sldId id="341" r:id="rId10"/>
    <p:sldId id="342" r:id="rId11"/>
    <p:sldId id="343"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 id="283" r:id="rId36"/>
    <p:sldId id="284" r:id="rId37"/>
    <p:sldId id="285" r:id="rId38"/>
    <p:sldId id="286" r:id="rId39"/>
    <p:sldId id="287" r:id="rId40"/>
    <p:sldId id="288" r:id="rId41"/>
    <p:sldId id="289" r:id="rId42"/>
    <p:sldId id="290" r:id="rId43"/>
    <p:sldId id="291" r:id="rId44"/>
    <p:sldId id="292" r:id="rId45"/>
    <p:sldId id="293" r:id="rId46"/>
    <p:sldId id="294" r:id="rId47"/>
    <p:sldId id="295" r:id="rId48"/>
    <p:sldId id="296" r:id="rId49"/>
    <p:sldId id="297" r:id="rId50"/>
    <p:sldId id="298" r:id="rId51"/>
    <p:sldId id="299" r:id="rId52"/>
    <p:sldId id="300" r:id="rId53"/>
    <p:sldId id="301" r:id="rId54"/>
    <p:sldId id="302" r:id="rId55"/>
    <p:sldId id="303" r:id="rId56"/>
    <p:sldId id="304" r:id="rId57"/>
    <p:sldId id="305" r:id="rId58"/>
    <p:sldId id="306" r:id="rId59"/>
    <p:sldId id="307" r:id="rId60"/>
    <p:sldId id="308" r:id="rId61"/>
    <p:sldId id="309" r:id="rId62"/>
    <p:sldId id="310" r:id="rId63"/>
    <p:sldId id="311" r:id="rId64"/>
    <p:sldId id="312" r:id="rId65"/>
    <p:sldId id="313" r:id="rId66"/>
    <p:sldId id="314" r:id="rId67"/>
    <p:sldId id="315" r:id="rId68"/>
    <p:sldId id="316" r:id="rId69"/>
    <p:sldId id="317" r:id="rId70"/>
    <p:sldId id="318" r:id="rId71"/>
    <p:sldId id="319" r:id="rId72"/>
    <p:sldId id="320" r:id="rId73"/>
    <p:sldId id="321" r:id="rId74"/>
    <p:sldId id="322" r:id="rId75"/>
    <p:sldId id="323" r:id="rId76"/>
    <p:sldId id="324" r:id="rId77"/>
    <p:sldId id="325" r:id="rId78"/>
    <p:sldId id="326" r:id="rId79"/>
    <p:sldId id="327" r:id="rId80"/>
    <p:sldId id="328" r:id="rId81"/>
    <p:sldId id="329" r:id="rId82"/>
    <p:sldId id="330" r:id="rId83"/>
    <p:sldId id="331" r:id="rId84"/>
    <p:sldId id="332" r:id="rId85"/>
    <p:sldId id="333" r:id="rId86"/>
    <p:sldId id="334" r:id="rId87"/>
    <p:sldId id="335" r:id="rId88"/>
    <p:sldId id="336"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 id="365" r:id="rId111"/>
    <p:sldId id="366" r:id="rId112"/>
    <p:sldId id="367" r:id="rId113"/>
    <p:sldId id="368" r:id="rId114"/>
    <p:sldId id="369" r:id="rId115"/>
    <p:sldId id="370" r:id="rId116"/>
    <p:sldId id="371" r:id="rId117"/>
    <p:sldId id="372" r:id="rId118"/>
    <p:sldId id="373" r:id="rId119"/>
    <p:sldId id="374" r:id="rId120"/>
    <p:sldId id="375" r:id="rId121"/>
    <p:sldId id="376" r:id="rId122"/>
    <p:sldId id="377" r:id="rId123"/>
    <p:sldId id="378" r:id="rId124"/>
    <p:sldId id="379" r:id="rId125"/>
    <p:sldId id="380" r:id="rId126"/>
    <p:sldId id="381" r:id="rId127"/>
    <p:sldId id="382" r:id="rId128"/>
    <p:sldId id="383" r:id="rId1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762" autoAdjust="0"/>
  </p:normalViewPr>
  <p:slideViewPr>
    <p:cSldViewPr>
      <p:cViewPr>
        <p:scale>
          <a:sx n="120" d="100"/>
          <a:sy n="120" d="100"/>
        </p:scale>
        <p:origin x="534" y="3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40ED87-CACF-4BEB-99C4-F03E535853C3}" type="datetimeFigureOut">
              <a:rPr lang="en-US" smtClean="0"/>
              <a:pPr/>
              <a:t>7/23/2018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CCE2D10-67A4-4D29-BEDD-161229E5DD2E}"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CCE2D10-67A4-4D29-BEDD-161229E5DD2E}" type="slidenum">
              <a:rPr lang="en-US" smtClean="0"/>
              <a:pPr/>
              <a:t>1</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3308624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2678479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89E64-69B9-4898-A1FF-8B2590A7F0C1}"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9399958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3992876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89E64-69B9-4898-A1FF-8B2590A7F0C1}" type="slidenum">
              <a:rPr lang="en-US" smtClean="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733285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42786723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217222720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9894037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6054822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31276486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36025944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2296735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33488970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39895366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36830603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14A808C1-ACB4-4471-BD40-537E4E1DB3A6}" type="datetimeFigureOut">
              <a:rPr lang="en-US" smtClean="0"/>
              <a:pPr/>
              <a:t>7/23/2018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2042674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4A808C1-ACB4-4471-BD40-537E4E1DB3A6}" type="datetimeFigureOut">
              <a:rPr lang="en-US" smtClean="0"/>
              <a:pPr/>
              <a:t>7/23/2018</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74A89E64-69B9-4898-A1FF-8B2590A7F0C1}" type="slidenum">
              <a:rPr lang="en-US" smtClean="0"/>
              <a:pPr/>
              <a:t>‹#›</a:t>
            </a:fld>
            <a:endParaRPr lang="en-US" dirty="0"/>
          </a:p>
        </p:txBody>
      </p:sp>
    </p:spTree>
    <p:extLst>
      <p:ext uri="{BB962C8B-B14F-4D97-AF65-F5344CB8AC3E}">
        <p14:creationId xmlns:p14="http://schemas.microsoft.com/office/powerpoint/2010/main" val="2882779221"/>
      </p:ext>
    </p:extLst>
  </p:cSld>
  <p:clrMap bg1="lt1" tx1="dk1" bg2="lt2" tx2="dk2" accent1="accent1" accent2="accent2" accent3="accent3" accent4="accent4" accent5="accent5" accent6="accent6" hlink="hlink" folHlink="folHlink"/>
  <p:sldLayoutIdLst>
    <p:sldLayoutId id="2147483719"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 id="2147483730" r:id="rId12"/>
    <p:sldLayoutId id="2147483731" r:id="rId13"/>
    <p:sldLayoutId id="2147483732" r:id="rId14"/>
    <p:sldLayoutId id="2147483733" r:id="rId15"/>
    <p:sldLayoutId id="214748373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0595" y="2404534"/>
            <a:ext cx="5826719" cy="1024466"/>
          </a:xfrm>
        </p:spPr>
        <p:txBody>
          <a:bodyPr/>
          <a:lstStyle/>
          <a:p>
            <a:r>
              <a:rPr lang="en-US" dirty="0" smtClean="0"/>
              <a:t>MED-SURG</a:t>
            </a:r>
            <a:endParaRPr lang="en-US" dirty="0"/>
          </a:p>
        </p:txBody>
      </p:sp>
      <p:sp>
        <p:nvSpPr>
          <p:cNvPr id="3" name="Subtitle 2"/>
          <p:cNvSpPr>
            <a:spLocks noGrp="1"/>
          </p:cNvSpPr>
          <p:nvPr>
            <p:ph type="subTitle" idx="1"/>
          </p:nvPr>
        </p:nvSpPr>
        <p:spPr/>
        <p:txBody>
          <a:bodyPr/>
          <a:lstStyle/>
          <a:p>
            <a:r>
              <a:rPr lang="en-US" b="1" dirty="0" smtClean="0"/>
              <a:t>Course outline</a:t>
            </a:r>
          </a:p>
          <a:p>
            <a:r>
              <a:rPr lang="en-US" b="1" dirty="0" smtClean="0"/>
              <a:t> by MADAM ALICE</a:t>
            </a:r>
            <a:endParaRPr lang="en-US"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Formation of urine</a:t>
            </a:r>
            <a:endParaRPr lang="en-US" dirty="0"/>
          </a:p>
        </p:txBody>
      </p:sp>
      <p:sp>
        <p:nvSpPr>
          <p:cNvPr id="2" name="Content Placeholder 1"/>
          <p:cNvSpPr>
            <a:spLocks noGrp="1"/>
          </p:cNvSpPr>
          <p:nvPr>
            <p:ph idx="1"/>
          </p:nvPr>
        </p:nvSpPr>
        <p:spPr/>
        <p:txBody>
          <a:bodyPr>
            <a:normAutofit lnSpcReduction="10000"/>
          </a:bodyPr>
          <a:lstStyle/>
          <a:p>
            <a:pPr marL="109728" indent="0">
              <a:buNone/>
            </a:pPr>
            <a:r>
              <a:rPr lang="en-US" dirty="0" smtClean="0"/>
              <a:t>This involves three processes namely;</a:t>
            </a:r>
          </a:p>
          <a:p>
            <a:r>
              <a:rPr lang="en-US" dirty="0" smtClean="0"/>
              <a:t>Glomerular filtration</a:t>
            </a:r>
          </a:p>
          <a:p>
            <a:r>
              <a:rPr lang="en-US" dirty="0" smtClean="0"/>
              <a:t>Selective reabsorption</a:t>
            </a:r>
          </a:p>
          <a:p>
            <a:r>
              <a:rPr lang="en-US" dirty="0" smtClean="0"/>
              <a:t>Tubular secretion</a:t>
            </a:r>
          </a:p>
          <a:p>
            <a:pPr marL="109728" indent="0">
              <a:buNone/>
            </a:pPr>
            <a:r>
              <a:rPr lang="en-US" b="1" dirty="0" smtClean="0"/>
              <a:t>Glomerular filtration –</a:t>
            </a:r>
            <a:r>
              <a:rPr lang="en-US" dirty="0" smtClean="0"/>
              <a:t> takes place through the semi-permeable walls of the glomerulus and bowman’s capsule. Water and small molecules pass through while blood plasma, proteins and other larger molecules are unable to filter through so they remain in the capillaries. The volume of the filtrate formed by both kidneys each minute is called glomerular filtration rate (GFR). It is about 125ml/min </a:t>
            </a:r>
            <a:endParaRPr lang="en-US" b="1" dirty="0"/>
          </a:p>
        </p:txBody>
      </p:sp>
    </p:spTree>
    <p:extLst>
      <p:ext uri="{BB962C8B-B14F-4D97-AF65-F5344CB8AC3E}">
        <p14:creationId xmlns:p14="http://schemas.microsoft.com/office/powerpoint/2010/main" val="713488350"/>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Diagnostic evaluation</a:t>
            </a:r>
            <a:endParaRPr lang="en-US" b="1" dirty="0"/>
          </a:p>
        </p:txBody>
      </p:sp>
      <p:sp>
        <p:nvSpPr>
          <p:cNvPr id="3" name="Content Placeholder 2"/>
          <p:cNvSpPr>
            <a:spLocks noGrp="1"/>
          </p:cNvSpPr>
          <p:nvPr>
            <p:ph idx="1"/>
          </p:nvPr>
        </p:nvSpPr>
        <p:spPr/>
        <p:txBody>
          <a:bodyPr/>
          <a:lstStyle/>
          <a:p>
            <a:r>
              <a:rPr lang="en-US" dirty="0" smtClean="0"/>
              <a:t>Urinalysis</a:t>
            </a:r>
          </a:p>
          <a:p>
            <a:r>
              <a:rPr lang="en-US" dirty="0" smtClean="0"/>
              <a:t>Complete blood count (CBC) may review anemia</a:t>
            </a:r>
          </a:p>
          <a:p>
            <a:r>
              <a:rPr lang="en-US" dirty="0" smtClean="0"/>
              <a:t>BUN creatinine and glomerular filtration rate are blood tests that help assess kidney function</a:t>
            </a:r>
          </a:p>
          <a:p>
            <a:r>
              <a:rPr lang="en-US" dirty="0" smtClean="0"/>
              <a:t>CT scan , ultrasound , X-rays</a:t>
            </a:r>
            <a:endParaRPr lang="en-US" dirty="0"/>
          </a:p>
        </p:txBody>
      </p:sp>
    </p:spTree>
    <p:extLst>
      <p:ext uri="{BB962C8B-B14F-4D97-AF65-F5344CB8AC3E}">
        <p14:creationId xmlns:p14="http://schemas.microsoft.com/office/powerpoint/2010/main" val="59457872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Therapeutic measures</a:t>
            </a:r>
            <a:endParaRPr lang="en-US" b="1" dirty="0"/>
          </a:p>
        </p:txBody>
      </p:sp>
      <p:sp>
        <p:nvSpPr>
          <p:cNvPr id="3" name="Content Placeholder 2"/>
          <p:cNvSpPr>
            <a:spLocks noGrp="1"/>
          </p:cNvSpPr>
          <p:nvPr>
            <p:ph idx="1"/>
          </p:nvPr>
        </p:nvSpPr>
        <p:spPr/>
        <p:txBody>
          <a:bodyPr/>
          <a:lstStyle/>
          <a:p>
            <a:r>
              <a:rPr lang="en-US" dirty="0" smtClean="0"/>
              <a:t>Initial removal of obstruction by an indwelling catheter</a:t>
            </a:r>
          </a:p>
          <a:p>
            <a:r>
              <a:rPr lang="en-US" dirty="0" smtClean="0"/>
              <a:t>Long term measures relieve obstruction from strictures, stones ,tumors, or enlarged prostate.</a:t>
            </a:r>
          </a:p>
          <a:p>
            <a:r>
              <a:rPr lang="en-US" dirty="0" smtClean="0"/>
              <a:t>Stents, nephrostomy may be required</a:t>
            </a:r>
            <a:endParaRPr lang="en-US" dirty="0"/>
          </a:p>
        </p:txBody>
      </p:sp>
    </p:spTree>
    <p:extLst>
      <p:ext uri="{BB962C8B-B14F-4D97-AF65-F5344CB8AC3E}">
        <p14:creationId xmlns:p14="http://schemas.microsoft.com/office/powerpoint/2010/main" val="337610665"/>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management</a:t>
            </a:r>
            <a:endParaRPr lang="en-US" b="1" dirty="0"/>
          </a:p>
        </p:txBody>
      </p:sp>
      <p:sp>
        <p:nvSpPr>
          <p:cNvPr id="3" name="Content Placeholder 2"/>
          <p:cNvSpPr>
            <a:spLocks noGrp="1"/>
          </p:cNvSpPr>
          <p:nvPr>
            <p:ph idx="1"/>
          </p:nvPr>
        </p:nvSpPr>
        <p:spPr/>
        <p:txBody>
          <a:bodyPr/>
          <a:lstStyle/>
          <a:p>
            <a:r>
              <a:rPr lang="en-US" dirty="0" smtClean="0"/>
              <a:t>According to procedure performed</a:t>
            </a:r>
            <a:endParaRPr lang="en-US" dirty="0"/>
          </a:p>
        </p:txBody>
      </p:sp>
    </p:spTree>
    <p:extLst>
      <p:ext uri="{BB962C8B-B14F-4D97-AF65-F5344CB8AC3E}">
        <p14:creationId xmlns:p14="http://schemas.microsoft.com/office/powerpoint/2010/main" val="157818458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RENAL TRAUMA</a:t>
            </a:r>
            <a:endParaRPr lang="en-US" b="1" dirty="0"/>
          </a:p>
        </p:txBody>
      </p:sp>
      <p:sp>
        <p:nvSpPr>
          <p:cNvPr id="3" name="Content Placeholder 2"/>
          <p:cNvSpPr>
            <a:spLocks noGrp="1"/>
          </p:cNvSpPr>
          <p:nvPr>
            <p:ph idx="1"/>
          </p:nvPr>
        </p:nvSpPr>
        <p:spPr/>
        <p:txBody>
          <a:bodyPr/>
          <a:lstStyle/>
          <a:p>
            <a:r>
              <a:rPr lang="en-US" dirty="0" smtClean="0"/>
              <a:t>It is the most common injury to the urinary system. The kidneys are </a:t>
            </a:r>
            <a:r>
              <a:rPr lang="en-US" dirty="0"/>
              <a:t>h</a:t>
            </a:r>
            <a:r>
              <a:rPr lang="en-US" dirty="0" smtClean="0"/>
              <a:t>ighly vascular so they are vulnerable to vascular and tissue damage</a:t>
            </a:r>
          </a:p>
          <a:p>
            <a:endParaRPr lang="en-US" dirty="0"/>
          </a:p>
          <a:p>
            <a:pPr marL="0" indent="0">
              <a:buNone/>
            </a:pPr>
            <a:r>
              <a:rPr lang="en-US" b="1" dirty="0" smtClean="0"/>
              <a:t>CAUSES</a:t>
            </a:r>
          </a:p>
          <a:p>
            <a:r>
              <a:rPr lang="en-US" dirty="0" smtClean="0"/>
              <a:t>Motor vehicle accidents</a:t>
            </a:r>
          </a:p>
          <a:p>
            <a:r>
              <a:rPr lang="en-US" dirty="0" smtClean="0"/>
              <a:t>Sport injuries </a:t>
            </a:r>
          </a:p>
          <a:p>
            <a:r>
              <a:rPr lang="en-US" dirty="0" smtClean="0"/>
              <a:t>Falls</a:t>
            </a:r>
          </a:p>
          <a:p>
            <a:r>
              <a:rPr lang="en-US" dirty="0" smtClean="0"/>
              <a:t>Gunshot wounds </a:t>
            </a:r>
            <a:r>
              <a:rPr lang="en-US" dirty="0" err="1" smtClean="0"/>
              <a:t>e.t.c</a:t>
            </a:r>
            <a:endParaRPr lang="en-US" dirty="0"/>
          </a:p>
        </p:txBody>
      </p:sp>
    </p:spTree>
    <p:extLst>
      <p:ext uri="{BB962C8B-B14F-4D97-AF65-F5344CB8AC3E}">
        <p14:creationId xmlns:p14="http://schemas.microsoft.com/office/powerpoint/2010/main" val="2757750492"/>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p:txBody>
          <a:bodyPr/>
          <a:lstStyle/>
          <a:p>
            <a:r>
              <a:rPr lang="en-US" dirty="0" smtClean="0"/>
              <a:t>History of injury and inspection of the abdomen and flank for asymmetry and bruising and swelling</a:t>
            </a:r>
          </a:p>
          <a:p>
            <a:r>
              <a:rPr lang="en-US" dirty="0" smtClean="0"/>
              <a:t>Urinalysis intravenous pyelogram (IVP) ultrasound, CT, MRI</a:t>
            </a:r>
            <a:endParaRPr lang="en-US" dirty="0"/>
          </a:p>
        </p:txBody>
      </p:sp>
    </p:spTree>
    <p:extLst>
      <p:ext uri="{BB962C8B-B14F-4D97-AF65-F5344CB8AC3E}">
        <p14:creationId xmlns:p14="http://schemas.microsoft.com/office/powerpoint/2010/main" val="2538076717"/>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features</a:t>
            </a:r>
            <a:br>
              <a:rPr lang="en-US" b="1" dirty="0" smtClean="0"/>
            </a:br>
            <a:endParaRPr lang="en-US" b="1" dirty="0"/>
          </a:p>
        </p:txBody>
      </p:sp>
      <p:sp>
        <p:nvSpPr>
          <p:cNvPr id="3" name="Content Placeholder 2"/>
          <p:cNvSpPr>
            <a:spLocks noGrp="1"/>
          </p:cNvSpPr>
          <p:nvPr>
            <p:ph idx="1"/>
          </p:nvPr>
        </p:nvSpPr>
        <p:spPr/>
        <p:txBody>
          <a:bodyPr/>
          <a:lstStyle/>
          <a:p>
            <a:r>
              <a:rPr lang="en-US" dirty="0" smtClean="0"/>
              <a:t>Treatment depends on the extend of injury</a:t>
            </a:r>
          </a:p>
          <a:p>
            <a:r>
              <a:rPr lang="en-US" dirty="0" smtClean="0"/>
              <a:t>Bed rest to surgical interventions</a:t>
            </a:r>
          </a:p>
          <a:p>
            <a:r>
              <a:rPr lang="en-US" dirty="0" smtClean="0"/>
              <a:t>Urinary or suprapubic catheter should be in place  till bladder heals</a:t>
            </a:r>
            <a:endParaRPr lang="en-US" dirty="0"/>
          </a:p>
        </p:txBody>
      </p:sp>
    </p:spTree>
    <p:extLst>
      <p:ext uri="{BB962C8B-B14F-4D97-AF65-F5344CB8AC3E}">
        <p14:creationId xmlns:p14="http://schemas.microsoft.com/office/powerpoint/2010/main" val="1014223210"/>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interventions</a:t>
            </a:r>
            <a:endParaRPr lang="en-US" b="1" dirty="0"/>
          </a:p>
        </p:txBody>
      </p:sp>
      <p:sp>
        <p:nvSpPr>
          <p:cNvPr id="3" name="Content Placeholder 2"/>
          <p:cNvSpPr>
            <a:spLocks noGrp="1"/>
          </p:cNvSpPr>
          <p:nvPr>
            <p:ph idx="1"/>
          </p:nvPr>
        </p:nvSpPr>
        <p:spPr/>
        <p:txBody>
          <a:bodyPr/>
          <a:lstStyle/>
          <a:p>
            <a:r>
              <a:rPr lang="en-US" dirty="0" smtClean="0"/>
              <a:t>Monitoring vital signs</a:t>
            </a:r>
          </a:p>
          <a:p>
            <a:r>
              <a:rPr lang="en-US" dirty="0" smtClean="0"/>
              <a:t>Measuring intake and outputs</a:t>
            </a:r>
          </a:p>
          <a:p>
            <a:r>
              <a:rPr lang="en-US" dirty="0" smtClean="0"/>
              <a:t>Providing Iv fluids and pain relief  </a:t>
            </a:r>
            <a:r>
              <a:rPr lang="en-US" dirty="0" err="1" smtClean="0"/>
              <a:t>e.t.c</a:t>
            </a:r>
            <a:endParaRPr lang="en-US" dirty="0"/>
          </a:p>
        </p:txBody>
      </p:sp>
    </p:spTree>
    <p:extLst>
      <p:ext uri="{BB962C8B-B14F-4D97-AF65-F5344CB8AC3E}">
        <p14:creationId xmlns:p14="http://schemas.microsoft.com/office/powerpoint/2010/main" val="960328776"/>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complications</a:t>
            </a:r>
            <a:endParaRPr lang="en-US" b="1" dirty="0"/>
          </a:p>
        </p:txBody>
      </p:sp>
      <p:sp>
        <p:nvSpPr>
          <p:cNvPr id="3" name="Content Placeholder 2"/>
          <p:cNvSpPr>
            <a:spLocks noGrp="1"/>
          </p:cNvSpPr>
          <p:nvPr>
            <p:ph idx="1"/>
          </p:nvPr>
        </p:nvSpPr>
        <p:spPr/>
        <p:txBody>
          <a:bodyPr/>
          <a:lstStyle/>
          <a:p>
            <a:r>
              <a:rPr lang="en-US" dirty="0" smtClean="0"/>
              <a:t>Delayed bleeding</a:t>
            </a:r>
          </a:p>
          <a:p>
            <a:r>
              <a:rPr lang="en-US" dirty="0" smtClean="0"/>
              <a:t>Urinary fistula</a:t>
            </a:r>
          </a:p>
          <a:p>
            <a:r>
              <a:rPr lang="en-US" dirty="0" smtClean="0"/>
              <a:t>Abscess</a:t>
            </a:r>
          </a:p>
          <a:p>
            <a:r>
              <a:rPr lang="en-US" dirty="0" smtClean="0"/>
              <a:t>Hypertension</a:t>
            </a:r>
          </a:p>
          <a:p>
            <a:r>
              <a:rPr lang="en-US" dirty="0" smtClean="0"/>
              <a:t>Urinoma- the urine collection in the perineal fat cause an inflammatory response with lipolysis resulting in its fibrous encapsulation</a:t>
            </a:r>
            <a:endParaRPr lang="en-US" dirty="0"/>
          </a:p>
        </p:txBody>
      </p:sp>
    </p:spTree>
    <p:extLst>
      <p:ext uri="{BB962C8B-B14F-4D97-AF65-F5344CB8AC3E}">
        <p14:creationId xmlns:p14="http://schemas.microsoft.com/office/powerpoint/2010/main" val="346996922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TB KIDNEY</a:t>
            </a:r>
            <a:endParaRPr lang="en-US" b="1" dirty="0"/>
          </a:p>
        </p:txBody>
      </p:sp>
      <p:sp>
        <p:nvSpPr>
          <p:cNvPr id="3" name="Content Placeholder 2"/>
          <p:cNvSpPr>
            <a:spLocks noGrp="1"/>
          </p:cNvSpPr>
          <p:nvPr>
            <p:ph idx="1"/>
          </p:nvPr>
        </p:nvSpPr>
        <p:spPr>
          <a:xfrm>
            <a:off x="457200" y="1981200"/>
            <a:ext cx="7886700" cy="4351338"/>
          </a:xfrm>
        </p:spPr>
        <p:txBody>
          <a:bodyPr/>
          <a:lstStyle/>
          <a:p>
            <a:r>
              <a:rPr lang="en-US" dirty="0" smtClean="0"/>
              <a:t>Renal TB occurs to secondary TB from any other organ especially  pulmonary organs. The infection is blood bound</a:t>
            </a:r>
          </a:p>
          <a:p>
            <a:endParaRPr lang="en-US" dirty="0"/>
          </a:p>
        </p:txBody>
      </p:sp>
    </p:spTree>
    <p:extLst>
      <p:ext uri="{BB962C8B-B14F-4D97-AF65-F5344CB8AC3E}">
        <p14:creationId xmlns:p14="http://schemas.microsoft.com/office/powerpoint/2010/main" val="73717344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features</a:t>
            </a:r>
            <a:endParaRPr lang="en-US" b="1" dirty="0"/>
          </a:p>
        </p:txBody>
      </p:sp>
      <p:sp>
        <p:nvSpPr>
          <p:cNvPr id="3" name="Content Placeholder 2"/>
          <p:cNvSpPr>
            <a:spLocks noGrp="1"/>
          </p:cNvSpPr>
          <p:nvPr>
            <p:ph idx="1"/>
          </p:nvPr>
        </p:nvSpPr>
        <p:spPr/>
        <p:txBody>
          <a:bodyPr/>
          <a:lstStyle/>
          <a:p>
            <a:r>
              <a:rPr lang="en-US" dirty="0" smtClean="0"/>
              <a:t>Chest pains</a:t>
            </a:r>
          </a:p>
          <a:p>
            <a:r>
              <a:rPr lang="en-US" dirty="0" smtClean="0"/>
              <a:t>Cough</a:t>
            </a:r>
          </a:p>
          <a:p>
            <a:r>
              <a:rPr lang="en-US" dirty="0" smtClean="0"/>
              <a:t>Pus in urine</a:t>
            </a:r>
          </a:p>
          <a:p>
            <a:r>
              <a:rPr lang="en-US" dirty="0" err="1" smtClean="0"/>
              <a:t>Haematuria</a:t>
            </a:r>
            <a:endParaRPr lang="en-US" dirty="0" smtClean="0"/>
          </a:p>
          <a:p>
            <a:r>
              <a:rPr lang="en-US" dirty="0" smtClean="0"/>
              <a:t>Dysuria</a:t>
            </a:r>
          </a:p>
          <a:p>
            <a:r>
              <a:rPr lang="en-US" dirty="0" smtClean="0"/>
              <a:t>Frequency in micturition</a:t>
            </a:r>
            <a:endParaRPr lang="en-US" dirty="0"/>
          </a:p>
        </p:txBody>
      </p:sp>
    </p:spTree>
    <p:extLst>
      <p:ext uri="{BB962C8B-B14F-4D97-AF65-F5344CB8AC3E}">
        <p14:creationId xmlns:p14="http://schemas.microsoft.com/office/powerpoint/2010/main" val="22878750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Conti…</a:t>
            </a:r>
            <a:endParaRPr lang="en-US" dirty="0"/>
          </a:p>
        </p:txBody>
      </p:sp>
      <p:sp>
        <p:nvSpPr>
          <p:cNvPr id="2" name="Content Placeholder 1"/>
          <p:cNvSpPr>
            <a:spLocks noGrp="1"/>
          </p:cNvSpPr>
          <p:nvPr>
            <p:ph idx="1"/>
          </p:nvPr>
        </p:nvSpPr>
        <p:spPr/>
        <p:txBody>
          <a:bodyPr>
            <a:normAutofit/>
          </a:bodyPr>
          <a:lstStyle/>
          <a:p>
            <a:pPr marL="109728" indent="0">
              <a:buNone/>
            </a:pPr>
            <a:r>
              <a:rPr lang="en-US" b="1" dirty="0" smtClean="0"/>
              <a:t>Selective reabsorption-</a:t>
            </a:r>
            <a:r>
              <a:rPr lang="en-US" dirty="0"/>
              <a:t> </a:t>
            </a:r>
            <a:r>
              <a:rPr lang="en-US" dirty="0" smtClean="0"/>
              <a:t>is the process by which the composition and the volume of urine or glomerular filtrate are altered as it passes through the convoluted tubules, loop of Henle and collecting ducts. The main function of this process is to maintain fluid and electrolyte balance.</a:t>
            </a:r>
            <a:r>
              <a:rPr lang="en-US" b="1" dirty="0" smtClean="0"/>
              <a:t> </a:t>
            </a:r>
          </a:p>
          <a:p>
            <a:pPr marL="109728" indent="0">
              <a:buNone/>
            </a:pPr>
            <a:r>
              <a:rPr lang="en-US" b="1" dirty="0" smtClean="0"/>
              <a:t>Tubular secretion- </a:t>
            </a:r>
            <a:r>
              <a:rPr lang="en-US" dirty="0" smtClean="0"/>
              <a:t>is a process by which simpler substances are required by the body and foreign materials e.g. drugs are passed into the convoluted tubules then excreted in urine.</a:t>
            </a:r>
            <a:endParaRPr lang="en-US" dirty="0"/>
          </a:p>
        </p:txBody>
      </p:sp>
    </p:spTree>
    <p:extLst>
      <p:ext uri="{BB962C8B-B14F-4D97-AF65-F5344CB8AC3E}">
        <p14:creationId xmlns:p14="http://schemas.microsoft.com/office/powerpoint/2010/main" val="3739625266"/>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p:txBody>
          <a:bodyPr/>
          <a:lstStyle/>
          <a:p>
            <a:r>
              <a:rPr lang="en-US" dirty="0" smtClean="0"/>
              <a:t>clinical features urine for C/S</a:t>
            </a:r>
          </a:p>
          <a:p>
            <a:r>
              <a:rPr lang="en-US" dirty="0" smtClean="0"/>
              <a:t>Cystoscopy</a:t>
            </a:r>
          </a:p>
          <a:p>
            <a:r>
              <a:rPr lang="en-US" dirty="0" smtClean="0"/>
              <a:t>Intravenous urography </a:t>
            </a:r>
          </a:p>
          <a:p>
            <a:endParaRPr lang="en-US" dirty="0"/>
          </a:p>
        </p:txBody>
      </p:sp>
    </p:spTree>
    <p:extLst>
      <p:ext uri="{BB962C8B-B14F-4D97-AF65-F5344CB8AC3E}">
        <p14:creationId xmlns:p14="http://schemas.microsoft.com/office/powerpoint/2010/main" val="2911670096"/>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p:txBody>
          <a:bodyPr/>
          <a:lstStyle/>
          <a:p>
            <a:r>
              <a:rPr lang="en-US" dirty="0" smtClean="0"/>
              <a:t>Investigate TB from other organs</a:t>
            </a:r>
          </a:p>
          <a:p>
            <a:r>
              <a:rPr lang="en-US" dirty="0" smtClean="0"/>
              <a:t>Obtain accurate history of any TB</a:t>
            </a:r>
          </a:p>
          <a:p>
            <a:r>
              <a:rPr lang="en-US" dirty="0" smtClean="0"/>
              <a:t>Ask the patient to bring early morning urine specimen for C/S</a:t>
            </a:r>
          </a:p>
          <a:p>
            <a:r>
              <a:rPr lang="en-US" dirty="0" smtClean="0"/>
              <a:t>Administer anti TB drugs e.g. Ethambutol, Rifina, Isoniazid</a:t>
            </a:r>
          </a:p>
          <a:p>
            <a:r>
              <a:rPr lang="en-US" dirty="0" smtClean="0"/>
              <a:t>Give health education to the patient</a:t>
            </a:r>
          </a:p>
          <a:p>
            <a:endParaRPr lang="en-US" dirty="0"/>
          </a:p>
          <a:p>
            <a:pPr marL="0" indent="0">
              <a:buNone/>
            </a:pPr>
            <a:r>
              <a:rPr lang="en-US" dirty="0" smtClean="0"/>
              <a:t>To come for a follow-up in TB clinic</a:t>
            </a:r>
            <a:endParaRPr lang="en-US" dirty="0"/>
          </a:p>
        </p:txBody>
      </p:sp>
    </p:spTree>
    <p:extLst>
      <p:ext uri="{BB962C8B-B14F-4D97-AF65-F5344CB8AC3E}">
        <p14:creationId xmlns:p14="http://schemas.microsoft.com/office/powerpoint/2010/main" val="286221101"/>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URETHRAL STRICTURE</a:t>
            </a:r>
            <a:endParaRPr lang="en-US" b="1" dirty="0"/>
          </a:p>
        </p:txBody>
      </p:sp>
      <p:sp>
        <p:nvSpPr>
          <p:cNvPr id="3" name="Content Placeholder 2"/>
          <p:cNvSpPr>
            <a:spLocks noGrp="1"/>
          </p:cNvSpPr>
          <p:nvPr>
            <p:ph idx="1"/>
          </p:nvPr>
        </p:nvSpPr>
        <p:spPr/>
        <p:txBody>
          <a:bodyPr/>
          <a:lstStyle/>
          <a:p>
            <a:r>
              <a:rPr lang="en-US" dirty="0" smtClean="0"/>
              <a:t>This is a condition in which there is narrowing of urethral lumen with scaring of tissue resulting to complete or partial obstruction of urine or semen flow</a:t>
            </a:r>
            <a:endParaRPr lang="en-US" dirty="0"/>
          </a:p>
        </p:txBody>
      </p:sp>
    </p:spTree>
    <p:extLst>
      <p:ext uri="{BB962C8B-B14F-4D97-AF65-F5344CB8AC3E}">
        <p14:creationId xmlns:p14="http://schemas.microsoft.com/office/powerpoint/2010/main" val="128030280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a:t>
            </a:r>
            <a:endParaRPr lang="en-US" b="1" dirty="0"/>
          </a:p>
        </p:txBody>
      </p:sp>
      <p:sp>
        <p:nvSpPr>
          <p:cNvPr id="3" name="Content Placeholder 2"/>
          <p:cNvSpPr>
            <a:spLocks noGrp="1"/>
          </p:cNvSpPr>
          <p:nvPr>
            <p:ph idx="1"/>
          </p:nvPr>
        </p:nvSpPr>
        <p:spPr/>
        <p:txBody>
          <a:bodyPr/>
          <a:lstStyle/>
          <a:p>
            <a:r>
              <a:rPr lang="en-US" dirty="0" smtClean="0"/>
              <a:t>Urethral injury-during catheterization</a:t>
            </a:r>
          </a:p>
          <a:p>
            <a:r>
              <a:rPr lang="en-US" dirty="0" smtClean="0"/>
              <a:t>Cystoscopy</a:t>
            </a:r>
          </a:p>
          <a:p>
            <a:r>
              <a:rPr lang="en-US" dirty="0" smtClean="0"/>
              <a:t>Untreated gonococcal infection</a:t>
            </a:r>
          </a:p>
          <a:p>
            <a:r>
              <a:rPr lang="en-US" dirty="0" smtClean="0"/>
              <a:t>Infection with schistosoma haematobium</a:t>
            </a:r>
          </a:p>
          <a:p>
            <a:endParaRPr lang="en-US" dirty="0"/>
          </a:p>
        </p:txBody>
      </p:sp>
    </p:spTree>
    <p:extLst>
      <p:ext uri="{BB962C8B-B14F-4D97-AF65-F5344CB8AC3E}">
        <p14:creationId xmlns:p14="http://schemas.microsoft.com/office/powerpoint/2010/main" val="4066092557"/>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features</a:t>
            </a:r>
            <a:endParaRPr lang="en-US" b="1" dirty="0"/>
          </a:p>
        </p:txBody>
      </p:sp>
      <p:sp>
        <p:nvSpPr>
          <p:cNvPr id="3" name="Content Placeholder 2"/>
          <p:cNvSpPr>
            <a:spLocks noGrp="1"/>
          </p:cNvSpPr>
          <p:nvPr>
            <p:ph idx="1"/>
          </p:nvPr>
        </p:nvSpPr>
        <p:spPr/>
        <p:txBody>
          <a:bodyPr/>
          <a:lstStyle/>
          <a:p>
            <a:r>
              <a:rPr lang="en-US" dirty="0" smtClean="0"/>
              <a:t>Reduced size and force in urinary stream</a:t>
            </a:r>
          </a:p>
          <a:p>
            <a:r>
              <a:rPr lang="en-US" dirty="0" smtClean="0"/>
              <a:t>Difficulty when voiding</a:t>
            </a:r>
          </a:p>
          <a:p>
            <a:r>
              <a:rPr lang="en-US" dirty="0" smtClean="0"/>
              <a:t>Symptoms of urinary retention e.g. infections</a:t>
            </a:r>
          </a:p>
          <a:p>
            <a:r>
              <a:rPr lang="en-US" dirty="0" smtClean="0"/>
              <a:t>Hydronephrosis i.e. effects of back pressure</a:t>
            </a:r>
            <a:endParaRPr lang="en-US" dirty="0"/>
          </a:p>
        </p:txBody>
      </p:sp>
    </p:spTree>
    <p:extLst>
      <p:ext uri="{BB962C8B-B14F-4D97-AF65-F5344CB8AC3E}">
        <p14:creationId xmlns:p14="http://schemas.microsoft.com/office/powerpoint/2010/main" val="330853909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p:txBody>
          <a:bodyPr/>
          <a:lstStyle/>
          <a:p>
            <a:r>
              <a:rPr lang="en-US" dirty="0" smtClean="0"/>
              <a:t>Clinical features</a:t>
            </a:r>
          </a:p>
          <a:p>
            <a:r>
              <a:rPr lang="en-US" dirty="0" smtClean="0"/>
              <a:t>IVU</a:t>
            </a:r>
          </a:p>
          <a:p>
            <a:r>
              <a:rPr lang="en-US" dirty="0" smtClean="0"/>
              <a:t>Other relevant renal tests  e.g. RFTs , urinalysis</a:t>
            </a:r>
          </a:p>
          <a:p>
            <a:endParaRPr lang="en-US" dirty="0"/>
          </a:p>
        </p:txBody>
      </p:sp>
    </p:spTree>
    <p:extLst>
      <p:ext uri="{BB962C8B-B14F-4D97-AF65-F5344CB8AC3E}">
        <p14:creationId xmlns:p14="http://schemas.microsoft.com/office/powerpoint/2010/main" val="2246568691"/>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p:txBody>
          <a:bodyPr/>
          <a:lstStyle/>
          <a:p>
            <a:r>
              <a:rPr lang="en-US" dirty="0" smtClean="0"/>
              <a:t>Catheterize the patient in case of urinary retention fails, do cystostomy</a:t>
            </a:r>
          </a:p>
          <a:p>
            <a:r>
              <a:rPr lang="en-US" dirty="0" smtClean="0"/>
              <a:t>Carry out investigations e.g. urinalysis, RFTs, blood for U/E.</a:t>
            </a:r>
          </a:p>
          <a:p>
            <a:r>
              <a:rPr lang="en-US" dirty="0" smtClean="0"/>
              <a:t>Manage symptomatically e.g. give analgesics to relieve pain and antibiotics to prevent infections.</a:t>
            </a:r>
          </a:p>
          <a:p>
            <a:r>
              <a:rPr lang="en-US" dirty="0" smtClean="0"/>
              <a:t>Prepare the patient for gradual dilation. If the patient does not improve, urethroplasty is done.</a:t>
            </a:r>
          </a:p>
          <a:p>
            <a:r>
              <a:rPr lang="en-US" dirty="0" smtClean="0"/>
              <a:t>Give health education to include ;</a:t>
            </a:r>
          </a:p>
          <a:p>
            <a:pPr lvl="1"/>
            <a:r>
              <a:rPr lang="en-US" dirty="0" smtClean="0"/>
              <a:t>	Return date to the clinic</a:t>
            </a:r>
          </a:p>
          <a:p>
            <a:pPr lvl="2"/>
            <a:r>
              <a:rPr lang="en-US" sz="2000" dirty="0" smtClean="0"/>
              <a:t>have balanced diet</a:t>
            </a:r>
          </a:p>
          <a:p>
            <a:pPr marL="0" indent="0">
              <a:buNone/>
            </a:pPr>
            <a:endParaRPr lang="en-US" dirty="0" smtClean="0"/>
          </a:p>
          <a:p>
            <a:endParaRPr lang="en-US" dirty="0"/>
          </a:p>
        </p:txBody>
      </p:sp>
    </p:spTree>
    <p:extLst>
      <p:ext uri="{BB962C8B-B14F-4D97-AF65-F5344CB8AC3E}">
        <p14:creationId xmlns:p14="http://schemas.microsoft.com/office/powerpoint/2010/main" val="1118425070"/>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BLADDER DIVERTICULUM</a:t>
            </a:r>
            <a:endParaRPr lang="en-US" b="1" dirty="0"/>
          </a:p>
        </p:txBody>
      </p:sp>
      <p:sp>
        <p:nvSpPr>
          <p:cNvPr id="3" name="Content Placeholder 2"/>
          <p:cNvSpPr>
            <a:spLocks noGrp="1"/>
          </p:cNvSpPr>
          <p:nvPr>
            <p:ph idx="1"/>
          </p:nvPr>
        </p:nvSpPr>
        <p:spPr/>
        <p:txBody>
          <a:bodyPr/>
          <a:lstStyle/>
          <a:p>
            <a:r>
              <a:rPr lang="en-US" dirty="0" smtClean="0"/>
              <a:t>This is an out-pouching or herniation of the mucous membranes lining the bladder through a defect in the muscle layer of the bladder.</a:t>
            </a:r>
          </a:p>
          <a:p>
            <a:endParaRPr lang="en-US" dirty="0"/>
          </a:p>
          <a:p>
            <a:pPr marL="0" indent="0">
              <a:buNone/>
            </a:pPr>
            <a:r>
              <a:rPr lang="en-US" b="1" dirty="0" smtClean="0"/>
              <a:t>Causes</a:t>
            </a:r>
          </a:p>
          <a:p>
            <a:r>
              <a:rPr lang="en-US" dirty="0" smtClean="0"/>
              <a:t>it is secondary to obstruction of the neck of the bladder  due to malignancy or hydronephrosis.</a:t>
            </a:r>
          </a:p>
          <a:p>
            <a:endParaRPr lang="en-US" dirty="0"/>
          </a:p>
        </p:txBody>
      </p:sp>
    </p:spTree>
    <p:extLst>
      <p:ext uri="{BB962C8B-B14F-4D97-AF65-F5344CB8AC3E}">
        <p14:creationId xmlns:p14="http://schemas.microsoft.com/office/powerpoint/2010/main" val="2538181085"/>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features</a:t>
            </a:r>
            <a:endParaRPr lang="en-US" b="1" dirty="0"/>
          </a:p>
        </p:txBody>
      </p:sp>
      <p:sp>
        <p:nvSpPr>
          <p:cNvPr id="3" name="Content Placeholder 2"/>
          <p:cNvSpPr>
            <a:spLocks noGrp="1"/>
          </p:cNvSpPr>
          <p:nvPr>
            <p:ph idx="1"/>
          </p:nvPr>
        </p:nvSpPr>
        <p:spPr/>
        <p:txBody>
          <a:bodyPr/>
          <a:lstStyle/>
          <a:p>
            <a:r>
              <a:rPr lang="en-US" dirty="0" smtClean="0"/>
              <a:t>Double micturition – patient empties the bladder and soon after feels urge to void again. </a:t>
            </a:r>
          </a:p>
          <a:p>
            <a:r>
              <a:rPr lang="en-US" dirty="0" smtClean="0"/>
              <a:t>Frequency of micturition</a:t>
            </a:r>
          </a:p>
          <a:p>
            <a:r>
              <a:rPr lang="en-US" dirty="0" err="1" smtClean="0"/>
              <a:t>Haematuria</a:t>
            </a:r>
            <a:endParaRPr lang="en-US" dirty="0" smtClean="0"/>
          </a:p>
          <a:p>
            <a:r>
              <a:rPr lang="en-US" dirty="0" smtClean="0"/>
              <a:t>Dysuria</a:t>
            </a:r>
          </a:p>
          <a:p>
            <a:r>
              <a:rPr lang="en-US" dirty="0" smtClean="0"/>
              <a:t>Signs of infection e.g. chills, fever, tenderness</a:t>
            </a:r>
            <a:endParaRPr lang="en-US" dirty="0"/>
          </a:p>
        </p:txBody>
      </p:sp>
    </p:spTree>
    <p:extLst>
      <p:ext uri="{BB962C8B-B14F-4D97-AF65-F5344CB8AC3E}">
        <p14:creationId xmlns:p14="http://schemas.microsoft.com/office/powerpoint/2010/main" val="858171131"/>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diagnosis</a:t>
            </a:r>
            <a:endParaRPr lang="en-US" dirty="0"/>
          </a:p>
        </p:txBody>
      </p:sp>
      <p:sp>
        <p:nvSpPr>
          <p:cNvPr id="3" name="Content Placeholder 2"/>
          <p:cNvSpPr>
            <a:spLocks noGrp="1"/>
          </p:cNvSpPr>
          <p:nvPr>
            <p:ph idx="1"/>
          </p:nvPr>
        </p:nvSpPr>
        <p:spPr/>
        <p:txBody>
          <a:bodyPr>
            <a:normAutofit lnSpcReduction="10000"/>
          </a:bodyPr>
          <a:lstStyle/>
          <a:p>
            <a:r>
              <a:rPr lang="en-US" dirty="0" smtClean="0"/>
              <a:t>Abdominal x-rays</a:t>
            </a:r>
          </a:p>
          <a:p>
            <a:r>
              <a:rPr lang="en-US" dirty="0" smtClean="0"/>
              <a:t>Intravenous urography</a:t>
            </a:r>
          </a:p>
          <a:p>
            <a:r>
              <a:rPr lang="en-US" dirty="0" smtClean="0"/>
              <a:t>Renal scan</a:t>
            </a:r>
          </a:p>
          <a:p>
            <a:r>
              <a:rPr lang="en-US" dirty="0" smtClean="0"/>
              <a:t>U/E serum creatinine</a:t>
            </a:r>
          </a:p>
          <a:p>
            <a:r>
              <a:rPr lang="en-US" dirty="0" smtClean="0"/>
              <a:t>Physical examination</a:t>
            </a:r>
          </a:p>
          <a:p>
            <a:r>
              <a:rPr lang="en-US" dirty="0" smtClean="0"/>
              <a:t>Urinalysis</a:t>
            </a:r>
          </a:p>
          <a:p>
            <a:r>
              <a:rPr lang="en-US" dirty="0" smtClean="0"/>
              <a:t>Culture and sensitivity</a:t>
            </a:r>
          </a:p>
          <a:p>
            <a:r>
              <a:rPr lang="en-US" dirty="0" smtClean="0"/>
              <a:t>Renal function test</a:t>
            </a:r>
          </a:p>
          <a:p>
            <a:r>
              <a:rPr lang="en-US" dirty="0" smtClean="0"/>
              <a:t>Endoscopy , cystoscopy</a:t>
            </a:r>
          </a:p>
          <a:p>
            <a:r>
              <a:rPr lang="en-US" dirty="0" smtClean="0"/>
              <a:t>Clinical features</a:t>
            </a:r>
            <a:endParaRPr lang="en-US" dirty="0"/>
          </a:p>
        </p:txBody>
      </p:sp>
    </p:spTree>
    <p:extLst>
      <p:ext uri="{BB962C8B-B14F-4D97-AF65-F5344CB8AC3E}">
        <p14:creationId xmlns:p14="http://schemas.microsoft.com/office/powerpoint/2010/main" val="12295525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smtClean="0"/>
              <a:t>NEUROLOGICAL </a:t>
            </a:r>
            <a:r>
              <a:rPr lang="en-US" b="1" dirty="0" smtClean="0"/>
              <a:t>CONDITIONS</a:t>
            </a:r>
            <a:endParaRPr lang="en-US" b="1" dirty="0"/>
          </a:p>
        </p:txBody>
      </p:sp>
      <p:sp>
        <p:nvSpPr>
          <p:cNvPr id="3" name="Content Placeholder 2"/>
          <p:cNvSpPr>
            <a:spLocks noGrp="1"/>
          </p:cNvSpPr>
          <p:nvPr>
            <p:ph idx="1"/>
          </p:nvPr>
        </p:nvSpPr>
        <p:spPr/>
        <p:txBody>
          <a:bodyPr/>
          <a:lstStyle/>
          <a:p>
            <a:r>
              <a:rPr lang="en-US" dirty="0" smtClean="0"/>
              <a:t>Head injury</a:t>
            </a:r>
          </a:p>
          <a:p>
            <a:r>
              <a:rPr lang="en-US" dirty="0" smtClean="0"/>
              <a:t>Spinal injury</a:t>
            </a:r>
          </a:p>
          <a:p>
            <a:r>
              <a:rPr lang="en-US" dirty="0" smtClean="0"/>
              <a:t>Cerebral vascular accident</a:t>
            </a:r>
          </a:p>
          <a:p>
            <a:r>
              <a:rPr lang="en-US" dirty="0" smtClean="0"/>
              <a:t>Epilepsy</a:t>
            </a:r>
          </a:p>
          <a:p>
            <a:r>
              <a:rPr lang="en-US" dirty="0" smtClean="0"/>
              <a:t>Meningitis</a:t>
            </a:r>
          </a:p>
          <a:p>
            <a:r>
              <a:rPr lang="en-US" dirty="0" smtClean="0"/>
              <a:t>Encephalitis</a:t>
            </a:r>
          </a:p>
          <a:p>
            <a:r>
              <a:rPr lang="en-US" dirty="0" smtClean="0"/>
              <a:t>Brain abscess</a:t>
            </a:r>
            <a:endParaRPr lang="en-US" dirty="0"/>
          </a:p>
        </p:txBody>
      </p:sp>
    </p:spTree>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p:txBody>
          <a:bodyPr/>
          <a:lstStyle/>
          <a:p>
            <a:r>
              <a:rPr lang="en-US" dirty="0" smtClean="0"/>
              <a:t>Mostly treated by surgery in which diverticulum is removed</a:t>
            </a:r>
          </a:p>
          <a:p>
            <a:r>
              <a:rPr lang="en-US" dirty="0" smtClean="0"/>
              <a:t>Symptomatic treatment e.g. analgesics to relieve pain , antibiotics in case of infection</a:t>
            </a:r>
          </a:p>
          <a:p>
            <a:r>
              <a:rPr lang="en-US" dirty="0" smtClean="0"/>
              <a:t>Reassure the patient to allay anxiety</a:t>
            </a:r>
          </a:p>
          <a:p>
            <a:r>
              <a:rPr lang="en-US" dirty="0" smtClean="0"/>
              <a:t>Give proper nutrition</a:t>
            </a:r>
          </a:p>
          <a:p>
            <a:r>
              <a:rPr lang="en-US" dirty="0" smtClean="0"/>
              <a:t>Encourage high standards of personal hygiene</a:t>
            </a:r>
            <a:endParaRPr lang="en-US" dirty="0"/>
          </a:p>
        </p:txBody>
      </p:sp>
    </p:spTree>
    <p:extLst>
      <p:ext uri="{BB962C8B-B14F-4D97-AF65-F5344CB8AC3E}">
        <p14:creationId xmlns:p14="http://schemas.microsoft.com/office/powerpoint/2010/main" val="16936525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NEUROLOGIC BLADDER</a:t>
            </a:r>
            <a:endParaRPr lang="en-US" dirty="0"/>
          </a:p>
        </p:txBody>
      </p:sp>
      <p:sp>
        <p:nvSpPr>
          <p:cNvPr id="3" name="Content Placeholder 2"/>
          <p:cNvSpPr>
            <a:spLocks noGrp="1"/>
          </p:cNvSpPr>
          <p:nvPr>
            <p:ph idx="1"/>
          </p:nvPr>
        </p:nvSpPr>
        <p:spPr/>
        <p:txBody>
          <a:bodyPr/>
          <a:lstStyle/>
          <a:p>
            <a:r>
              <a:rPr lang="en-US" dirty="0"/>
              <a:t>T</a:t>
            </a:r>
            <a:r>
              <a:rPr lang="en-US" dirty="0" smtClean="0"/>
              <a:t>his is a lesion of nervous system that leads to bladder disturbances. It is usually caused by spinal cord injuries, spinal cord tumors or congenital abnormalities.</a:t>
            </a:r>
          </a:p>
          <a:p>
            <a:pPr marL="0" indent="0">
              <a:buNone/>
            </a:pPr>
            <a:r>
              <a:rPr lang="en-US" b="1" dirty="0" smtClean="0"/>
              <a:t>FLACCID BLADDER</a:t>
            </a:r>
          </a:p>
          <a:p>
            <a:r>
              <a:rPr lang="en-US" dirty="0" smtClean="0"/>
              <a:t>This is a condition arising from a defect in the lower motor neuron leading to loss of muscle tone in the bladder and the bladder becomes distended.</a:t>
            </a:r>
          </a:p>
          <a:p>
            <a:r>
              <a:rPr lang="en-US" dirty="0" smtClean="0"/>
              <a:t>The muscles do not contract and if they do, it is of light force and there is likelihood of urinary retention.</a:t>
            </a:r>
            <a:endParaRPr lang="en-US" dirty="0"/>
          </a:p>
        </p:txBody>
      </p:sp>
    </p:spTree>
    <p:extLst>
      <p:ext uri="{BB962C8B-B14F-4D97-AF65-F5344CB8AC3E}">
        <p14:creationId xmlns:p14="http://schemas.microsoft.com/office/powerpoint/2010/main" val="40036051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Signs and symptoms</a:t>
            </a:r>
            <a:endParaRPr lang="en-US" b="1" dirty="0"/>
          </a:p>
        </p:txBody>
      </p:sp>
      <p:sp>
        <p:nvSpPr>
          <p:cNvPr id="3" name="Content Placeholder 2"/>
          <p:cNvSpPr>
            <a:spLocks noGrp="1"/>
          </p:cNvSpPr>
          <p:nvPr>
            <p:ph idx="1"/>
          </p:nvPr>
        </p:nvSpPr>
        <p:spPr/>
        <p:txBody>
          <a:bodyPr/>
          <a:lstStyle/>
          <a:p>
            <a:r>
              <a:rPr lang="en-US" dirty="0" smtClean="0"/>
              <a:t>Over distention of bladder muscles</a:t>
            </a:r>
          </a:p>
          <a:p>
            <a:r>
              <a:rPr lang="en-US" dirty="0" smtClean="0"/>
              <a:t>Infection due to stasis of urine</a:t>
            </a:r>
          </a:p>
          <a:p>
            <a:r>
              <a:rPr lang="en-US" dirty="0" smtClean="0"/>
              <a:t>Kidney infection due to back flow of urine</a:t>
            </a:r>
          </a:p>
          <a:p>
            <a:r>
              <a:rPr lang="en-US" dirty="0" smtClean="0"/>
              <a:t>Renal stones – urolithiasis</a:t>
            </a:r>
          </a:p>
          <a:p>
            <a:r>
              <a:rPr lang="en-US" dirty="0" smtClean="0"/>
              <a:t>Loss of minerals from bones</a:t>
            </a:r>
          </a:p>
          <a:p>
            <a:r>
              <a:rPr lang="en-US" dirty="0" smtClean="0"/>
              <a:t>Renal failure may also occur</a:t>
            </a:r>
            <a:endParaRPr lang="en-US" dirty="0"/>
          </a:p>
        </p:txBody>
      </p:sp>
    </p:spTree>
    <p:extLst>
      <p:ext uri="{BB962C8B-B14F-4D97-AF65-F5344CB8AC3E}">
        <p14:creationId xmlns:p14="http://schemas.microsoft.com/office/powerpoint/2010/main" val="39856638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diagnosis</a:t>
            </a:r>
            <a:endParaRPr lang="en-US" b="1" dirty="0"/>
          </a:p>
        </p:txBody>
      </p:sp>
      <p:sp>
        <p:nvSpPr>
          <p:cNvPr id="3" name="Content Placeholder 2"/>
          <p:cNvSpPr>
            <a:spLocks noGrp="1"/>
          </p:cNvSpPr>
          <p:nvPr>
            <p:ph idx="1"/>
          </p:nvPr>
        </p:nvSpPr>
        <p:spPr/>
        <p:txBody>
          <a:bodyPr/>
          <a:lstStyle/>
          <a:p>
            <a:r>
              <a:rPr lang="en-US" dirty="0" smtClean="0"/>
              <a:t>BUN</a:t>
            </a:r>
          </a:p>
          <a:p>
            <a:r>
              <a:rPr lang="en-US" dirty="0" smtClean="0"/>
              <a:t>Creatinine clearance </a:t>
            </a:r>
          </a:p>
          <a:p>
            <a:r>
              <a:rPr lang="en-US" dirty="0" err="1" smtClean="0"/>
              <a:t>Cystogram</a:t>
            </a:r>
            <a:endParaRPr lang="en-US" dirty="0" smtClean="0"/>
          </a:p>
          <a:p>
            <a:r>
              <a:rPr lang="en-US" dirty="0" smtClean="0"/>
              <a:t>Cystoscopy</a:t>
            </a:r>
          </a:p>
          <a:p>
            <a:r>
              <a:rPr lang="en-US" dirty="0" smtClean="0"/>
              <a:t>Urethrogram</a:t>
            </a:r>
          </a:p>
          <a:p>
            <a:r>
              <a:rPr lang="en-US" dirty="0" smtClean="0"/>
              <a:t>Clinical features</a:t>
            </a:r>
            <a:endParaRPr lang="en-US" dirty="0"/>
          </a:p>
        </p:txBody>
      </p:sp>
    </p:spTree>
    <p:extLst>
      <p:ext uri="{BB962C8B-B14F-4D97-AF65-F5344CB8AC3E}">
        <p14:creationId xmlns:p14="http://schemas.microsoft.com/office/powerpoint/2010/main" val="2986001676"/>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Teach the patient to perform the procedure that will help develop effective bladder control.</a:t>
            </a:r>
          </a:p>
          <a:p>
            <a:r>
              <a:rPr lang="en-US" dirty="0" smtClean="0"/>
              <a:t>Ask the patient to drink a measured amount of fluid from 8am-10pm to avoid bladder distention</a:t>
            </a:r>
          </a:p>
          <a:p>
            <a:r>
              <a:rPr lang="en-US" dirty="0" smtClean="0"/>
              <a:t>At a specific times the patient attempts to void by applying pressure on the bladder. He can also tap the abdomen</a:t>
            </a:r>
          </a:p>
          <a:p>
            <a:r>
              <a:rPr lang="en-US" dirty="0" smtClean="0"/>
              <a:t>Immediately after voiding attempt, catheterize to determine the amount of residual urine.</a:t>
            </a:r>
          </a:p>
          <a:p>
            <a:r>
              <a:rPr lang="en-US" dirty="0" smtClean="0"/>
              <a:t>All the urine catheterized and voided is measured</a:t>
            </a:r>
          </a:p>
          <a:p>
            <a:r>
              <a:rPr lang="en-US" dirty="0" smtClean="0"/>
              <a:t>Palpate the bladder at regular intervals to determine whether it has been emptied.</a:t>
            </a:r>
          </a:p>
          <a:p>
            <a:r>
              <a:rPr lang="en-US" dirty="0" smtClean="0"/>
              <a:t>Caution the patient to be alert for any signs that indicate full bladder e.g. perspiration, coldness of hands and feet.</a:t>
            </a:r>
            <a:endParaRPr lang="en-US" dirty="0"/>
          </a:p>
        </p:txBody>
      </p:sp>
    </p:spTree>
    <p:extLst>
      <p:ext uri="{BB962C8B-B14F-4D97-AF65-F5344CB8AC3E}">
        <p14:creationId xmlns:p14="http://schemas.microsoft.com/office/powerpoint/2010/main" val="4271384789"/>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System test</a:t>
            </a:r>
            <a:br>
              <a:rPr lang="en-US" b="1" dirty="0" smtClean="0"/>
            </a:br>
            <a:endParaRPr lang="en-US" b="1" dirty="0"/>
          </a:p>
        </p:txBody>
      </p:sp>
      <p:sp>
        <p:nvSpPr>
          <p:cNvPr id="3" name="Content Placeholder 2"/>
          <p:cNvSpPr>
            <a:spLocks noGrp="1"/>
          </p:cNvSpPr>
          <p:nvPr>
            <p:ph idx="1"/>
          </p:nvPr>
        </p:nvSpPr>
        <p:spPr>
          <a:xfrm>
            <a:off x="609599" y="1447800"/>
            <a:ext cx="6347714" cy="4593563"/>
          </a:xfrm>
        </p:spPr>
        <p:txBody>
          <a:bodyPr/>
          <a:lstStyle/>
          <a:p>
            <a:pPr marL="0" indent="0">
              <a:buNone/>
            </a:pPr>
            <a:r>
              <a:rPr lang="en-US" b="1" dirty="0" smtClean="0"/>
              <a:t>1.Urine analysis</a:t>
            </a:r>
          </a:p>
          <a:p>
            <a:pPr marL="0" indent="0">
              <a:buNone/>
            </a:pPr>
            <a:r>
              <a:rPr lang="en-US" dirty="0" smtClean="0"/>
              <a:t>Involves the examination of urine for overall characteristics including color, odor, protein, glucose , blood etc.</a:t>
            </a:r>
          </a:p>
          <a:p>
            <a:pPr marL="0" indent="0">
              <a:buNone/>
            </a:pPr>
            <a:r>
              <a:rPr lang="en-US" dirty="0" smtClean="0"/>
              <a:t>Color- amber,(pale yellow)</a:t>
            </a:r>
          </a:p>
          <a:p>
            <a:pPr marL="0" indent="0">
              <a:buNone/>
            </a:pPr>
            <a:r>
              <a:rPr lang="en-US" dirty="0" smtClean="0"/>
              <a:t>Smell- urine has characteristic smell without odor</a:t>
            </a:r>
          </a:p>
          <a:p>
            <a:pPr marL="0" indent="0">
              <a:buNone/>
            </a:pPr>
            <a:r>
              <a:rPr lang="en-US" dirty="0" smtClean="0"/>
              <a:t>Specific gravity- is the measure of concentration of the urine. It may be increased in the morning because the urine has settled in the bladder for long.</a:t>
            </a:r>
          </a:p>
          <a:p>
            <a:pPr marL="0" indent="0">
              <a:buNone/>
            </a:pPr>
            <a:r>
              <a:rPr lang="en-US" dirty="0" smtClean="0"/>
              <a:t>Glucose- normally not present in urine but may be present in diabetes mellitus.</a:t>
            </a:r>
          </a:p>
          <a:p>
            <a:pPr marL="0" indent="0">
              <a:buNone/>
            </a:pPr>
            <a:r>
              <a:rPr lang="en-US" dirty="0" smtClean="0"/>
              <a:t>Protein- normally not present but may be present due to emotional stress.</a:t>
            </a:r>
          </a:p>
          <a:p>
            <a:pPr marL="0" indent="0">
              <a:buNone/>
            </a:pPr>
            <a:endParaRPr lang="en-US" dirty="0"/>
          </a:p>
        </p:txBody>
      </p:sp>
    </p:spTree>
    <p:extLst>
      <p:ext uri="{BB962C8B-B14F-4D97-AF65-F5344CB8AC3E}">
        <p14:creationId xmlns:p14="http://schemas.microsoft.com/office/powerpoint/2010/main" val="395675908"/>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2.Intravenous urography/ urethrography</a:t>
            </a:r>
            <a:endParaRPr lang="en-US" dirty="0"/>
          </a:p>
        </p:txBody>
      </p:sp>
      <p:sp>
        <p:nvSpPr>
          <p:cNvPr id="3" name="Content Placeholder 2"/>
          <p:cNvSpPr>
            <a:spLocks noGrp="1"/>
          </p:cNvSpPr>
          <p:nvPr>
            <p:ph idx="1"/>
          </p:nvPr>
        </p:nvSpPr>
        <p:spPr>
          <a:xfrm>
            <a:off x="609599" y="1930400"/>
            <a:ext cx="6347714" cy="4110963"/>
          </a:xfrm>
        </p:spPr>
        <p:txBody>
          <a:bodyPr/>
          <a:lstStyle/>
          <a:p>
            <a:r>
              <a:rPr lang="en-US" dirty="0" smtClean="0"/>
              <a:t>An injection of x-ray contrast is given to a patient via a needle or cannula into the vain.</a:t>
            </a:r>
          </a:p>
          <a:p>
            <a:r>
              <a:rPr lang="en-US" dirty="0" smtClean="0"/>
              <a:t>The contrast is excreted or removed from the blood stream via the kidneys and the contrast media becomes visible on x-ray almost immediately after injection.</a:t>
            </a:r>
          </a:p>
          <a:p>
            <a:r>
              <a:rPr lang="en-US" dirty="0" smtClean="0"/>
              <a:t>X-rays are taken at specific time intervals and this gives a view of the patient’s anatomy</a:t>
            </a:r>
            <a:endParaRPr lang="en-US" dirty="0"/>
          </a:p>
        </p:txBody>
      </p:sp>
    </p:spTree>
    <p:extLst>
      <p:ext uri="{BB962C8B-B14F-4D97-AF65-F5344CB8AC3E}">
        <p14:creationId xmlns:p14="http://schemas.microsoft.com/office/powerpoint/2010/main" val="2832318585"/>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3.Renal scan</a:t>
            </a:r>
            <a:endParaRPr lang="en-US" dirty="0"/>
          </a:p>
        </p:txBody>
      </p:sp>
      <p:sp>
        <p:nvSpPr>
          <p:cNvPr id="3" name="Content Placeholder 2"/>
          <p:cNvSpPr>
            <a:spLocks noGrp="1"/>
          </p:cNvSpPr>
          <p:nvPr>
            <p:ph idx="1"/>
          </p:nvPr>
        </p:nvSpPr>
        <p:spPr>
          <a:xfrm>
            <a:off x="609599" y="1219200"/>
            <a:ext cx="6347714" cy="4822163"/>
          </a:xfrm>
        </p:spPr>
        <p:txBody>
          <a:bodyPr>
            <a:normAutofit lnSpcReduction="10000"/>
          </a:bodyPr>
          <a:lstStyle/>
          <a:p>
            <a:r>
              <a:rPr lang="en-US" dirty="0" smtClean="0"/>
              <a:t>Ultrasound</a:t>
            </a:r>
          </a:p>
          <a:p>
            <a:r>
              <a:rPr lang="en-US" dirty="0" smtClean="0"/>
              <a:t>Computed tomography scanning</a:t>
            </a:r>
          </a:p>
          <a:p>
            <a:r>
              <a:rPr lang="en-US" dirty="0" smtClean="0"/>
              <a:t>Magnetic resonance imaging</a:t>
            </a:r>
          </a:p>
          <a:p>
            <a:pPr marL="0" indent="0">
              <a:buNone/>
            </a:pPr>
            <a:r>
              <a:rPr lang="en-US" dirty="0" smtClean="0"/>
              <a:t>4. </a:t>
            </a:r>
            <a:r>
              <a:rPr lang="en-US" b="1" dirty="0" smtClean="0"/>
              <a:t>Cystoscopy</a:t>
            </a:r>
          </a:p>
          <a:p>
            <a:pPr marL="0" indent="0">
              <a:buNone/>
            </a:pPr>
            <a:r>
              <a:rPr lang="en-US" b="1" dirty="0" smtClean="0"/>
              <a:t>It is a method of direct visualization of the urethra and bladder by means of a cystoscopy that is inserted through the urethra into the bladder</a:t>
            </a:r>
          </a:p>
          <a:p>
            <a:pPr marL="0" indent="0">
              <a:buNone/>
            </a:pPr>
            <a:r>
              <a:rPr lang="en-US" b="1" dirty="0" smtClean="0"/>
              <a:t>5. Cystography</a:t>
            </a:r>
          </a:p>
          <a:p>
            <a:pPr marL="0" indent="0">
              <a:buNone/>
            </a:pPr>
            <a:r>
              <a:rPr lang="en-US" b="1" dirty="0" smtClean="0"/>
              <a:t>Refers to a conventional radiographic examination of bladder with contrast medium through a urethral catheter.</a:t>
            </a:r>
          </a:p>
          <a:p>
            <a:pPr marL="0" indent="0">
              <a:buNone/>
            </a:pPr>
            <a:r>
              <a:rPr lang="en-US" b="1" dirty="0" smtClean="0"/>
              <a:t>6.Blood test</a:t>
            </a:r>
          </a:p>
          <a:p>
            <a:pPr marL="0" indent="0">
              <a:buNone/>
            </a:pPr>
            <a:r>
              <a:rPr lang="en-US" b="1" dirty="0" smtClean="0"/>
              <a:t>Serum creatinine</a:t>
            </a:r>
          </a:p>
          <a:p>
            <a:pPr marL="0" indent="0">
              <a:buNone/>
            </a:pPr>
            <a:r>
              <a:rPr lang="en-US" b="1" dirty="0" smtClean="0"/>
              <a:t>Blood urea nitrogen (BUN)</a:t>
            </a:r>
          </a:p>
          <a:p>
            <a:pPr marL="0" indent="0">
              <a:buNone/>
            </a:pPr>
            <a:endParaRPr lang="en-US" b="1" dirty="0" smtClean="0"/>
          </a:p>
          <a:p>
            <a:pPr marL="0" indent="0">
              <a:buNone/>
            </a:pPr>
            <a:endParaRPr lang="en-US" b="1" dirty="0"/>
          </a:p>
        </p:txBody>
      </p:sp>
    </p:spTree>
    <p:extLst>
      <p:ext uri="{BB962C8B-B14F-4D97-AF65-F5344CB8AC3E}">
        <p14:creationId xmlns:p14="http://schemas.microsoft.com/office/powerpoint/2010/main" val="3398827446"/>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a:xfrm>
            <a:off x="609599" y="1219200"/>
            <a:ext cx="6347714" cy="4822163"/>
          </a:xfrm>
        </p:spPr>
        <p:txBody>
          <a:bodyPr/>
          <a:lstStyle/>
          <a:p>
            <a:r>
              <a:rPr lang="en-US" dirty="0" smtClean="0"/>
              <a:t>Electrolyte levels e.g. Na+, K+, Cl- Ca+</a:t>
            </a:r>
          </a:p>
          <a:p>
            <a:pPr marL="0" indent="0">
              <a:buNone/>
            </a:pPr>
            <a:r>
              <a:rPr lang="en-US" b="1" dirty="0"/>
              <a:t> </a:t>
            </a:r>
            <a:r>
              <a:rPr lang="en-US" b="1" dirty="0" smtClean="0"/>
              <a:t>normal values</a:t>
            </a:r>
          </a:p>
          <a:p>
            <a:pPr marL="0" indent="0">
              <a:buNone/>
            </a:pPr>
            <a:r>
              <a:rPr lang="en-US" dirty="0" smtClean="0"/>
              <a:t>Blood glucose-2.5-5.3mmol/l</a:t>
            </a:r>
          </a:p>
          <a:p>
            <a:pPr marL="0" indent="0">
              <a:buNone/>
            </a:pPr>
            <a:r>
              <a:rPr lang="en-US" dirty="0" smtClean="0"/>
              <a:t>Urine PH -4.5-8.0</a:t>
            </a:r>
          </a:p>
          <a:p>
            <a:pPr marL="0" indent="0">
              <a:buNone/>
            </a:pPr>
            <a:r>
              <a:rPr lang="en-US" dirty="0" smtClean="0"/>
              <a:t>Blood PH 7.35-7.45</a:t>
            </a:r>
          </a:p>
          <a:p>
            <a:pPr marL="0" indent="0">
              <a:buNone/>
            </a:pPr>
            <a:r>
              <a:rPr lang="en-US" dirty="0" smtClean="0"/>
              <a:t>Serum creatinine-0.0-1.5mg/dl</a:t>
            </a:r>
          </a:p>
          <a:p>
            <a:pPr marL="0" indent="0">
              <a:buNone/>
            </a:pPr>
            <a:r>
              <a:rPr lang="en-US" dirty="0" smtClean="0"/>
              <a:t>BUN 1.5-7.1mmol/dl</a:t>
            </a:r>
          </a:p>
          <a:p>
            <a:pPr marL="0" indent="0">
              <a:buNone/>
            </a:pPr>
            <a:r>
              <a:rPr lang="en-US" dirty="0" smtClean="0"/>
              <a:t>Sodium-135-145mmol/dl</a:t>
            </a:r>
          </a:p>
          <a:p>
            <a:pPr marL="0" indent="0">
              <a:buNone/>
            </a:pPr>
            <a:r>
              <a:rPr lang="en-US" dirty="0" smtClean="0"/>
              <a:t>Potassium-3.5-5.5mmol/dl</a:t>
            </a:r>
          </a:p>
          <a:p>
            <a:pPr marL="0" indent="0">
              <a:buNone/>
            </a:pPr>
            <a:r>
              <a:rPr lang="en-US" smtClean="0"/>
              <a:t>Calsium-2.25-2.74mmol/dl</a:t>
            </a:r>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24622331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Space occupying lesions</a:t>
            </a:r>
          </a:p>
          <a:p>
            <a:r>
              <a:rPr lang="en-US" dirty="0" smtClean="0"/>
              <a:t>Parkinson’s disease</a:t>
            </a:r>
          </a:p>
          <a:p>
            <a:r>
              <a:rPr lang="en-US" dirty="0" smtClean="0"/>
              <a:t>Disseminated sclerosis</a:t>
            </a:r>
          </a:p>
          <a:p>
            <a:r>
              <a:rPr lang="en-US" dirty="0" smtClean="0"/>
              <a:t>Bell’s palsy</a:t>
            </a:r>
          </a:p>
          <a:p>
            <a:r>
              <a:rPr lang="en-US" dirty="0" smtClean="0"/>
              <a:t>Myasthenia gravis</a:t>
            </a:r>
          </a:p>
          <a:p>
            <a:r>
              <a:rPr lang="en-US" dirty="0" smtClean="0"/>
              <a:t>Gillian barre syndrome</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pyelonephritis</a:t>
            </a:r>
            <a:endParaRPr lang="en-US" b="1" dirty="0"/>
          </a:p>
        </p:txBody>
      </p:sp>
      <p:sp>
        <p:nvSpPr>
          <p:cNvPr id="3" name="Content Placeholder 2"/>
          <p:cNvSpPr>
            <a:spLocks noGrp="1"/>
          </p:cNvSpPr>
          <p:nvPr>
            <p:ph idx="1"/>
          </p:nvPr>
        </p:nvSpPr>
        <p:spPr/>
        <p:txBody>
          <a:bodyPr/>
          <a:lstStyle/>
          <a:p>
            <a:r>
              <a:rPr lang="en-US" dirty="0" smtClean="0"/>
              <a:t>Pyelonephritis is a bacterial infection of the renal pelvis, tubules and interstitial tissue of one or both kidneys.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a:t>
            </a:r>
            <a:endParaRPr lang="en-US" b="1" dirty="0"/>
          </a:p>
        </p:txBody>
      </p:sp>
      <p:sp>
        <p:nvSpPr>
          <p:cNvPr id="3" name="Content Placeholder 2"/>
          <p:cNvSpPr>
            <a:spLocks noGrp="1"/>
          </p:cNvSpPr>
          <p:nvPr>
            <p:ph idx="1"/>
          </p:nvPr>
        </p:nvSpPr>
        <p:spPr/>
        <p:txBody>
          <a:bodyPr/>
          <a:lstStyle/>
          <a:p>
            <a:r>
              <a:rPr lang="en-US" dirty="0" smtClean="0"/>
              <a:t>They involve either the upward spread of bacteria from the bladder or spread from systemic sources reaching the kidney via the blood stream.</a:t>
            </a:r>
          </a:p>
          <a:p>
            <a:r>
              <a:rPr lang="en-US" dirty="0" smtClean="0"/>
              <a:t>An incompetent ureterovesical valve or obstruction occurring in the urinary tract increases the susceptibility of the kidneys to infection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Bladder tumors, strictures, benign prostatic hypertrophy and urinary stones are some potential causes of obstruction that can lead to infection.</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smtClean="0"/>
              <a:t>Clinical manifestation</a:t>
            </a:r>
            <a:endParaRPr lang="en-US" b="1" dirty="0"/>
          </a:p>
        </p:txBody>
      </p:sp>
      <p:sp>
        <p:nvSpPr>
          <p:cNvPr id="3" name="Content Placeholder 2"/>
          <p:cNvSpPr>
            <a:spLocks noGrp="1"/>
          </p:cNvSpPr>
          <p:nvPr>
            <p:ph idx="1"/>
          </p:nvPr>
        </p:nvSpPr>
        <p:spPr/>
        <p:txBody>
          <a:bodyPr/>
          <a:lstStyle/>
          <a:p>
            <a:r>
              <a:rPr lang="en-US" dirty="0" smtClean="0"/>
              <a:t>Chills, fever, leukocytosis, bacteriuria and pyuria.</a:t>
            </a:r>
          </a:p>
          <a:p>
            <a:r>
              <a:rPr lang="en-US" dirty="0" smtClean="0"/>
              <a:t>Low- back pain, flank pain, nausea and vomitting</a:t>
            </a:r>
          </a:p>
          <a:p>
            <a:r>
              <a:rPr lang="en-US" dirty="0" smtClean="0"/>
              <a:t>Headache, malaise and painful urination are common findings.</a:t>
            </a:r>
          </a:p>
          <a:p>
            <a:r>
              <a:rPr lang="en-US" dirty="0" smtClean="0"/>
              <a:t>Symptoms of lower urinary tract such as urgency and frequency are common.</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DIAGNOSTIC METHODS</a:t>
            </a:r>
            <a:endParaRPr lang="en-US" dirty="0"/>
          </a:p>
        </p:txBody>
      </p:sp>
      <p:sp>
        <p:nvSpPr>
          <p:cNvPr id="3" name="Content Placeholder 2"/>
          <p:cNvSpPr>
            <a:spLocks noGrp="1"/>
          </p:cNvSpPr>
          <p:nvPr>
            <p:ph idx="1"/>
          </p:nvPr>
        </p:nvSpPr>
        <p:spPr/>
        <p:txBody>
          <a:bodyPr/>
          <a:lstStyle/>
          <a:p>
            <a:r>
              <a:rPr lang="en-US" dirty="0" smtClean="0"/>
              <a:t>Ultrasound</a:t>
            </a:r>
          </a:p>
          <a:p>
            <a:r>
              <a:rPr lang="en-US" dirty="0" smtClean="0"/>
              <a:t>An intravenous (iv) pyelogram</a:t>
            </a:r>
          </a:p>
          <a:p>
            <a:r>
              <a:rPr lang="en-US" dirty="0" smtClean="0"/>
              <a:t>Urine culture and sensitivity test</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MANAGEMENT</a:t>
            </a:r>
            <a:endParaRPr lang="en-US" b="1" dirty="0"/>
          </a:p>
        </p:txBody>
      </p:sp>
      <p:sp>
        <p:nvSpPr>
          <p:cNvPr id="3" name="Content Placeholder 2"/>
          <p:cNvSpPr>
            <a:spLocks noGrp="1"/>
          </p:cNvSpPr>
          <p:nvPr>
            <p:ph idx="1"/>
          </p:nvPr>
        </p:nvSpPr>
        <p:spPr/>
        <p:txBody>
          <a:bodyPr/>
          <a:lstStyle/>
          <a:p>
            <a:r>
              <a:rPr lang="en-US" dirty="0" smtClean="0"/>
              <a:t>Administer antibiotics to treat infection- intravenous or oral depending on severity of infection.</a:t>
            </a:r>
          </a:p>
          <a:p>
            <a:r>
              <a:rPr lang="en-US" dirty="0" smtClean="0"/>
              <a:t>Administer antipyretics for fever.</a:t>
            </a:r>
          </a:p>
          <a:p>
            <a:r>
              <a:rPr lang="en-US" dirty="0" smtClean="0"/>
              <a:t>Hydration with oral or parenteral fluids is essential in all patients with urinary tract infections, when there is adequate kidney function</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smtClean="0"/>
              <a:t>GENITAL URINARY CONDITIONS</a:t>
            </a:r>
            <a:endParaRPr lang="en-US" dirty="0"/>
          </a:p>
        </p:txBody>
      </p:sp>
      <p:sp>
        <p:nvSpPr>
          <p:cNvPr id="3" name="Content Placeholder 2"/>
          <p:cNvSpPr>
            <a:spLocks noGrp="1"/>
          </p:cNvSpPr>
          <p:nvPr>
            <p:ph idx="1"/>
          </p:nvPr>
        </p:nvSpPr>
        <p:spPr/>
        <p:txBody>
          <a:bodyPr>
            <a:normAutofit/>
          </a:bodyPr>
          <a:lstStyle/>
          <a:p>
            <a:r>
              <a:rPr lang="en-US" dirty="0" smtClean="0"/>
              <a:t>Pyelonephritis</a:t>
            </a:r>
          </a:p>
          <a:p>
            <a:r>
              <a:rPr lang="en-US" dirty="0" smtClean="0"/>
              <a:t>renal failure</a:t>
            </a:r>
          </a:p>
          <a:p>
            <a:r>
              <a:rPr lang="en-US" dirty="0" smtClean="0"/>
              <a:t>Haemodialysis</a:t>
            </a:r>
          </a:p>
          <a:p>
            <a:r>
              <a:rPr lang="en-US" dirty="0" smtClean="0"/>
              <a:t>Peritoneal dialysis</a:t>
            </a:r>
          </a:p>
          <a:p>
            <a:r>
              <a:rPr lang="en-US" dirty="0" smtClean="0"/>
              <a:t>TB of kidney</a:t>
            </a:r>
          </a:p>
          <a:p>
            <a:r>
              <a:rPr lang="en-US" dirty="0" smtClean="0"/>
              <a:t>Renal calculi</a:t>
            </a:r>
          </a:p>
          <a:p>
            <a:r>
              <a:rPr lang="en-US" dirty="0" smtClean="0"/>
              <a:t>Renal trauma</a:t>
            </a:r>
          </a:p>
          <a:p>
            <a:r>
              <a:rPr lang="en-US" dirty="0" smtClean="0"/>
              <a:t>Renal tumours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DIAGNOSIS</a:t>
            </a:r>
            <a:endParaRPr lang="en-US" b="1" dirty="0"/>
          </a:p>
        </p:txBody>
      </p:sp>
      <p:sp>
        <p:nvSpPr>
          <p:cNvPr id="3" name="Content Placeholder 2"/>
          <p:cNvSpPr>
            <a:spLocks noGrp="1"/>
          </p:cNvSpPr>
          <p:nvPr>
            <p:ph idx="1"/>
          </p:nvPr>
        </p:nvSpPr>
        <p:spPr/>
        <p:txBody>
          <a:bodyPr/>
          <a:lstStyle/>
          <a:p>
            <a:r>
              <a:rPr lang="en-US" dirty="0" smtClean="0"/>
              <a:t>Hyperthermia due to  infection</a:t>
            </a:r>
          </a:p>
          <a:p>
            <a:r>
              <a:rPr lang="en-US" dirty="0" smtClean="0"/>
              <a:t>Acute pain related to renal swelling and edema.</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a:xfrm>
            <a:off x="457200" y="1676400"/>
            <a:ext cx="8229600" cy="4449763"/>
          </a:xfrm>
        </p:spPr>
        <p:txBody>
          <a:bodyPr/>
          <a:lstStyle/>
          <a:p>
            <a:pPr>
              <a:buNone/>
            </a:pPr>
            <a:r>
              <a:rPr lang="en-US" b="1" dirty="0" smtClean="0"/>
              <a:t>Reducing body temperature</a:t>
            </a:r>
          </a:p>
          <a:p>
            <a:r>
              <a:rPr lang="en-US" dirty="0" smtClean="0"/>
              <a:t>Administer antibiotics as prescribed and monitor for effectiveness and adverse effects.</a:t>
            </a:r>
          </a:p>
          <a:p>
            <a:r>
              <a:rPr lang="en-US" dirty="0" smtClean="0"/>
              <a:t>Assess vital signs frequently</a:t>
            </a:r>
          </a:p>
          <a:p>
            <a:r>
              <a:rPr lang="en-US" dirty="0" smtClean="0"/>
              <a:t>Administer antipyretics as prescribed</a:t>
            </a:r>
          </a:p>
          <a:p>
            <a:r>
              <a:rPr lang="en-US" dirty="0" smtClean="0"/>
              <a:t>Correct dehydration by replacing fluids</a:t>
            </a:r>
          </a:p>
          <a:p>
            <a:endParaRPr lang="en-US"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buNone/>
            </a:pPr>
            <a:r>
              <a:rPr lang="en-US" dirty="0" smtClean="0"/>
              <a:t> </a:t>
            </a:r>
            <a:r>
              <a:rPr lang="en-US" b="1" dirty="0" smtClean="0"/>
              <a:t>Relieving pain</a:t>
            </a:r>
          </a:p>
          <a:p>
            <a:r>
              <a:rPr lang="en-US" dirty="0" smtClean="0"/>
              <a:t>Administer analgesics and monitor their effectiveness.</a:t>
            </a:r>
          </a:p>
          <a:p>
            <a:r>
              <a:rPr lang="en-US" dirty="0" smtClean="0"/>
              <a:t>Use comfort measures such as positioning  to locally relieve flank pain</a:t>
            </a:r>
          </a:p>
          <a:p>
            <a:r>
              <a:rPr lang="en-US" dirty="0" smtClean="0"/>
              <a:t>Assess patient’s response to pain control measures</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Acute renal failure</a:t>
            </a:r>
            <a:endParaRPr lang="en-US" b="1" dirty="0"/>
          </a:p>
        </p:txBody>
      </p:sp>
      <p:sp>
        <p:nvSpPr>
          <p:cNvPr id="3" name="Content Placeholder 2"/>
          <p:cNvSpPr>
            <a:spLocks noGrp="1"/>
          </p:cNvSpPr>
          <p:nvPr>
            <p:ph idx="1"/>
          </p:nvPr>
        </p:nvSpPr>
        <p:spPr/>
        <p:txBody>
          <a:bodyPr/>
          <a:lstStyle/>
          <a:p>
            <a:r>
              <a:rPr lang="en-US" dirty="0" smtClean="0"/>
              <a:t>It is a rapid loss of renal function due to damage of kidneys.</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PATHOPHYSIOLOGY</a:t>
            </a:r>
            <a:endParaRPr lang="en-US" b="1" dirty="0"/>
          </a:p>
        </p:txBody>
      </p:sp>
      <p:sp>
        <p:nvSpPr>
          <p:cNvPr id="3" name="Content Placeholder 2"/>
          <p:cNvSpPr>
            <a:spLocks noGrp="1"/>
          </p:cNvSpPr>
          <p:nvPr>
            <p:ph idx="1"/>
          </p:nvPr>
        </p:nvSpPr>
        <p:spPr/>
        <p:txBody>
          <a:bodyPr/>
          <a:lstStyle/>
          <a:p>
            <a:r>
              <a:rPr lang="en-US" dirty="0" smtClean="0"/>
              <a:t>The following factors if identified and treated promptly will prevent ARI</a:t>
            </a:r>
          </a:p>
          <a:p>
            <a:r>
              <a:rPr lang="en-US" dirty="0"/>
              <a:t>T</a:t>
            </a:r>
            <a:r>
              <a:rPr lang="en-US" dirty="0" smtClean="0"/>
              <a:t>he following conditions that reduce blood flow to the kidney and impair kidney function.</a:t>
            </a:r>
          </a:p>
          <a:p>
            <a:pPr marL="514350" indent="-514350">
              <a:buFont typeface="+mj-lt"/>
              <a:buAutoNum type="arabicPeriod"/>
            </a:pPr>
            <a:r>
              <a:rPr lang="en-US" dirty="0" smtClean="0"/>
              <a:t>Hypotension</a:t>
            </a:r>
          </a:p>
          <a:p>
            <a:pPr marL="514350" indent="-514350">
              <a:buFont typeface="+mj-lt"/>
              <a:buAutoNum type="arabicPeriod"/>
            </a:pPr>
            <a:r>
              <a:rPr lang="en-US" dirty="0" smtClean="0"/>
              <a:t>Hypovolemia</a:t>
            </a:r>
          </a:p>
          <a:p>
            <a:pPr marL="514350" indent="-514350">
              <a:buFont typeface="+mj-lt"/>
              <a:buAutoNum type="arabicPeriod"/>
            </a:pPr>
            <a:r>
              <a:rPr lang="en-US" dirty="0" smtClean="0"/>
              <a:t>Reduced cardiac and output heart failure</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marL="514350" indent="-514350">
              <a:buNone/>
            </a:pPr>
            <a:r>
              <a:rPr lang="en-US" dirty="0" smtClean="0"/>
              <a:t>4. Obstruction of the kidney or lower urinary tract tumor</a:t>
            </a:r>
          </a:p>
          <a:p>
            <a:pPr marL="514350" indent="-514350">
              <a:buNone/>
            </a:pPr>
            <a:r>
              <a:rPr lang="en-US" dirty="0" smtClean="0"/>
              <a:t>5. Bilateral obstruction of the renal arteries or veins.</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a:t>
            </a:r>
            <a:endParaRPr lang="en-US" b="1" dirty="0"/>
          </a:p>
        </p:txBody>
      </p:sp>
      <p:sp>
        <p:nvSpPr>
          <p:cNvPr id="3" name="Content Placeholder 2"/>
          <p:cNvSpPr>
            <a:spLocks noGrp="1"/>
          </p:cNvSpPr>
          <p:nvPr>
            <p:ph idx="1"/>
          </p:nvPr>
        </p:nvSpPr>
        <p:spPr/>
        <p:txBody>
          <a:bodyPr>
            <a:normAutofit/>
          </a:bodyPr>
          <a:lstStyle/>
          <a:p>
            <a:pPr marL="514350" indent="-514350">
              <a:buFont typeface="+mj-lt"/>
              <a:buAutoNum type="arabicPeriod"/>
            </a:pPr>
            <a:r>
              <a:rPr lang="en-US" b="1" dirty="0" smtClean="0"/>
              <a:t>PRE- RENAL FAILURE</a:t>
            </a:r>
          </a:p>
          <a:p>
            <a:pPr marL="514350" indent="-514350">
              <a:buNone/>
            </a:pPr>
            <a:r>
              <a:rPr lang="en-US" dirty="0"/>
              <a:t>I</a:t>
            </a:r>
            <a:r>
              <a:rPr lang="en-US" dirty="0" smtClean="0"/>
              <a:t>s the result of impaired blood flow that leads to hypo-perfusion of the kidney commonly caused by volume depletion, burns, hemorrhage GI losses ( vomiting, diarrhea and nasal-gastric sanction.</a:t>
            </a:r>
          </a:p>
          <a:p>
            <a:pPr marL="514350" indent="-514350">
              <a:buNone/>
            </a:pPr>
            <a:endParaRPr lang="en-US" dirty="0" smtClean="0"/>
          </a:p>
          <a:p>
            <a:pPr marL="514350" indent="-514350">
              <a:buNone/>
            </a:pPr>
            <a:r>
              <a:rPr lang="en-US" dirty="0" smtClean="0"/>
              <a:t> </a:t>
            </a:r>
          </a:p>
          <a:p>
            <a:pPr marL="514350" indent="-514350">
              <a:buNone/>
            </a:pPr>
            <a:r>
              <a:rPr lang="en-US" dirty="0" smtClean="0"/>
              <a:t> </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buNone/>
            </a:pPr>
            <a:r>
              <a:rPr lang="en-US" b="1" dirty="0" smtClean="0"/>
              <a:t>INTRA RENAL FAILURE</a:t>
            </a:r>
          </a:p>
          <a:p>
            <a:pPr>
              <a:buNone/>
            </a:pPr>
            <a:r>
              <a:rPr lang="en-US" dirty="0" smtClean="0"/>
              <a:t>Damages kidney parenchyma (functioning tissue of an organ)</a:t>
            </a:r>
          </a:p>
          <a:p>
            <a:pPr>
              <a:buNone/>
            </a:pPr>
            <a:r>
              <a:rPr lang="en-US" dirty="0" smtClean="0"/>
              <a:t>Actual damage to the glomeruli or kidney tubules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b="1" dirty="0" smtClean="0"/>
              <a:t>Infections; </a:t>
            </a:r>
            <a:r>
              <a:rPr lang="en-US" dirty="0" smtClean="0"/>
              <a:t>glomerulo-nephritis, pyelonephritis</a:t>
            </a:r>
          </a:p>
          <a:p>
            <a:r>
              <a:rPr lang="en-US" b="1" dirty="0" smtClean="0"/>
              <a:t>Nephrotoxic agents; </a:t>
            </a:r>
            <a:r>
              <a:rPr lang="en-US" dirty="0" smtClean="0"/>
              <a:t>heavy metals ( lead mercury) and non-steroidal inflammatory drugs (NSAIDS)</a:t>
            </a:r>
          </a:p>
          <a:p>
            <a:r>
              <a:rPr lang="en-US" b="1" dirty="0" smtClean="0"/>
              <a:t>Prolonged renal ischemia.</a:t>
            </a:r>
            <a:endParaRPr lang="en-US" b="1"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POST RENAL FAILURE OBSTRUCTION</a:t>
            </a:r>
            <a:endParaRPr lang="en-US" b="1" dirty="0"/>
          </a:p>
        </p:txBody>
      </p:sp>
      <p:sp>
        <p:nvSpPr>
          <p:cNvPr id="3" name="Content Placeholder 2"/>
          <p:cNvSpPr>
            <a:spLocks noGrp="1"/>
          </p:cNvSpPr>
          <p:nvPr>
            <p:ph idx="1"/>
          </p:nvPr>
        </p:nvSpPr>
        <p:spPr/>
        <p:txBody>
          <a:bodyPr/>
          <a:lstStyle/>
          <a:p>
            <a:pPr>
              <a:buNone/>
            </a:pPr>
            <a:r>
              <a:rPr lang="en-US" dirty="0" smtClean="0"/>
              <a:t>Results from obstruction distal to the kidney by conditions such as;</a:t>
            </a:r>
          </a:p>
          <a:p>
            <a:r>
              <a:rPr lang="en-US" dirty="0" smtClean="0"/>
              <a:t>Tumours</a:t>
            </a:r>
          </a:p>
          <a:p>
            <a:r>
              <a:rPr lang="en-US" dirty="0" smtClean="0"/>
              <a:t>Strictures</a:t>
            </a:r>
          </a:p>
          <a:p>
            <a:r>
              <a:rPr lang="en-US" dirty="0" smtClean="0"/>
              <a:t>Calculi</a:t>
            </a:r>
          </a:p>
          <a:p>
            <a:r>
              <a:rPr lang="en-US" dirty="0" smtClean="0"/>
              <a:t>Blood clots</a:t>
            </a:r>
          </a:p>
          <a:p>
            <a:r>
              <a:rPr lang="en-US" dirty="0" smtClean="0"/>
              <a:t>B.P.H</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Hydronephrusis</a:t>
            </a:r>
          </a:p>
          <a:p>
            <a:r>
              <a:rPr lang="en-US" dirty="0" smtClean="0"/>
              <a:t>Fistulae</a:t>
            </a:r>
          </a:p>
          <a:p>
            <a:r>
              <a:rPr lang="en-US" dirty="0" smtClean="0"/>
              <a:t>Neurologic bladder</a:t>
            </a:r>
          </a:p>
          <a:p>
            <a:r>
              <a:rPr lang="en-US" dirty="0" smtClean="0"/>
              <a:t>Diverticuli</a:t>
            </a:r>
          </a:p>
          <a:p>
            <a:r>
              <a:rPr lang="en-US" dirty="0" smtClean="0"/>
              <a:t>Tumours</a:t>
            </a:r>
          </a:p>
          <a:p>
            <a:r>
              <a:rPr lang="en-US" dirty="0" smtClean="0"/>
              <a:t>Benign prostrate hypertrophy</a:t>
            </a:r>
          </a:p>
          <a:p>
            <a:r>
              <a:rPr lang="en-US" dirty="0" smtClean="0"/>
              <a:t>Ca prostrate</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PHASES</a:t>
            </a:r>
            <a:endParaRPr lang="en-US" dirty="0"/>
          </a:p>
        </p:txBody>
      </p:sp>
      <p:sp>
        <p:nvSpPr>
          <p:cNvPr id="3" name="Content Placeholder 2"/>
          <p:cNvSpPr>
            <a:spLocks noGrp="1"/>
          </p:cNvSpPr>
          <p:nvPr>
            <p:ph idx="1"/>
          </p:nvPr>
        </p:nvSpPr>
        <p:spPr/>
        <p:txBody>
          <a:bodyPr>
            <a:normAutofit/>
          </a:bodyPr>
          <a:lstStyle/>
          <a:p>
            <a:r>
              <a:rPr lang="en-US" b="1" dirty="0" smtClean="0"/>
              <a:t>Initiation period; </a:t>
            </a:r>
            <a:r>
              <a:rPr lang="en-US" dirty="0" smtClean="0"/>
              <a:t>asymptomatic</a:t>
            </a:r>
          </a:p>
          <a:p>
            <a:r>
              <a:rPr lang="en-US" b="1" dirty="0" smtClean="0"/>
              <a:t>Oliguria period;</a:t>
            </a:r>
            <a:r>
              <a:rPr lang="en-US" dirty="0" smtClean="0"/>
              <a:t> it is accompanied by an increase in the serum concentration of substances usually excreted  by kidneys.</a:t>
            </a:r>
          </a:p>
          <a:p>
            <a:endParaRPr lang="en-US" dirty="0" smtClean="0"/>
          </a:p>
          <a:p>
            <a:r>
              <a:rPr lang="en-US" dirty="0" smtClean="0"/>
              <a:t>increased urea, creatinine, uric acid and intracellular cat ions – potassium and magnesium </a:t>
            </a:r>
          </a:p>
          <a:p>
            <a:r>
              <a:rPr lang="en-US" dirty="0" smtClean="0"/>
              <a:t>low urine output</a:t>
            </a:r>
            <a:endParaRPr lang="en-US" b="1"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b="1" dirty="0" smtClean="0"/>
              <a:t>Dieresis period; </a:t>
            </a:r>
            <a:r>
              <a:rPr lang="en-US" dirty="0" smtClean="0"/>
              <a:t>gradual increase in urine output </a:t>
            </a:r>
          </a:p>
          <a:p>
            <a:r>
              <a:rPr lang="en-US" dirty="0" smtClean="0"/>
              <a:t>Laboratory values stabilize</a:t>
            </a:r>
          </a:p>
          <a:p>
            <a:r>
              <a:rPr lang="en-US" b="1" dirty="0" smtClean="0"/>
              <a:t>The recovery period;</a:t>
            </a:r>
            <a:r>
              <a:rPr lang="en-US" dirty="0" smtClean="0"/>
              <a:t> improvement in renal function.</a:t>
            </a:r>
            <a:endParaRPr lang="en-US" b="1"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S/S</a:t>
            </a:r>
            <a:endParaRPr lang="en-US" b="1" dirty="0"/>
          </a:p>
        </p:txBody>
      </p:sp>
      <p:sp>
        <p:nvSpPr>
          <p:cNvPr id="3" name="Content Placeholder 2"/>
          <p:cNvSpPr>
            <a:spLocks noGrp="1"/>
          </p:cNvSpPr>
          <p:nvPr>
            <p:ph idx="1"/>
          </p:nvPr>
        </p:nvSpPr>
        <p:spPr/>
        <p:txBody>
          <a:bodyPr/>
          <a:lstStyle/>
          <a:p>
            <a:r>
              <a:rPr lang="en-US" dirty="0" smtClean="0"/>
              <a:t>The skin and mucous membranes are dry from dehydration.</a:t>
            </a:r>
          </a:p>
          <a:p>
            <a:r>
              <a:rPr lang="en-US" dirty="0" smtClean="0"/>
              <a:t>CNS signs and symptoms include drowsiness, headache, muscle twitching and seizures.</a:t>
            </a:r>
          </a:p>
          <a:p>
            <a:r>
              <a:rPr lang="en-US" dirty="0" smtClean="0"/>
              <a:t>Creatine levels males; 0.6 to 1.2 mg/dl</a:t>
            </a:r>
          </a:p>
          <a:p>
            <a:pPr algn="ctr">
              <a:buNone/>
            </a:pPr>
            <a:r>
              <a:rPr lang="en-US" dirty="0" smtClean="0"/>
              <a:t>                             0.5 to 1.2 mg/dl</a:t>
            </a:r>
          </a:p>
          <a:p>
            <a:r>
              <a:rPr lang="en-US" dirty="0" smtClean="0"/>
              <a:t>BUN test normal           7-20 mg/dl</a:t>
            </a:r>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G.F.R – describes the flow rate of filtered fluid through the kidney</a:t>
            </a:r>
          </a:p>
          <a:p>
            <a:pPr algn="ctr">
              <a:buNone/>
            </a:pPr>
            <a:r>
              <a:rPr lang="en-US" dirty="0" smtClean="0"/>
              <a:t>Normal 90 to 120 mls/m</a:t>
            </a:r>
          </a:p>
          <a:p>
            <a:r>
              <a:rPr lang="en-US" dirty="0" smtClean="0"/>
              <a:t>Urine output is scanty to normal</a:t>
            </a:r>
          </a:p>
          <a:p>
            <a:r>
              <a:rPr lang="en-US" dirty="0" smtClean="0"/>
              <a:t>Critical illness and lethargy are seen with persistent nausea and vomiting.</a:t>
            </a:r>
          </a:p>
          <a:p>
            <a:r>
              <a:rPr lang="en-US" dirty="0" smtClean="0"/>
              <a:t>Anemia ( kidney produce erythropoietin peripheral edema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DIAGNOSTIC FINDINGS</a:t>
            </a:r>
            <a:endParaRPr lang="en-US" b="1" dirty="0"/>
          </a:p>
        </p:txBody>
      </p:sp>
      <p:sp>
        <p:nvSpPr>
          <p:cNvPr id="3" name="Content Placeholder 2"/>
          <p:cNvSpPr>
            <a:spLocks noGrp="1"/>
          </p:cNvSpPr>
          <p:nvPr>
            <p:ph idx="1"/>
          </p:nvPr>
        </p:nvSpPr>
        <p:spPr/>
        <p:txBody>
          <a:bodyPr/>
          <a:lstStyle/>
          <a:p>
            <a:r>
              <a:rPr lang="en-US" dirty="0" smtClean="0"/>
              <a:t>Creatinine levels are elevated (normal; 0.6 to 1.2 mg/dl</a:t>
            </a:r>
          </a:p>
          <a:p>
            <a:r>
              <a:rPr lang="en-US" dirty="0" smtClean="0"/>
              <a:t>BUN test – is elevated (normal ; 0.5 to 1.2 mg/dl</a:t>
            </a:r>
          </a:p>
          <a:p>
            <a:r>
              <a:rPr lang="en-US" dirty="0" smtClean="0"/>
              <a:t>Glomerular filtration rate is reduced</a:t>
            </a:r>
          </a:p>
          <a:p>
            <a:r>
              <a:rPr lang="en-US" dirty="0" smtClean="0"/>
              <a:t>Urine output measurements</a:t>
            </a:r>
          </a:p>
          <a:p>
            <a:r>
              <a:rPr lang="en-US" dirty="0" smtClean="0"/>
              <a:t>Renal ultra-sonography and MRI</a:t>
            </a:r>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MANAGEMENT</a:t>
            </a:r>
            <a:endParaRPr lang="en-US" b="1" dirty="0"/>
          </a:p>
        </p:txBody>
      </p:sp>
      <p:sp>
        <p:nvSpPr>
          <p:cNvPr id="3" name="Content Placeholder 2"/>
          <p:cNvSpPr>
            <a:spLocks noGrp="1"/>
          </p:cNvSpPr>
          <p:nvPr>
            <p:ph idx="1"/>
          </p:nvPr>
        </p:nvSpPr>
        <p:spPr/>
        <p:txBody>
          <a:bodyPr/>
          <a:lstStyle/>
          <a:p>
            <a:r>
              <a:rPr lang="en-US" dirty="0" smtClean="0"/>
              <a:t>Administer intravenous fluids to correct hypovolemia</a:t>
            </a:r>
          </a:p>
          <a:p>
            <a:r>
              <a:rPr lang="en-US" dirty="0" smtClean="0"/>
              <a:t>Administer inotropic agents for patients with congestive heart failure to enhance cardiac output e.g. adrenaline, clobutamine</a:t>
            </a:r>
          </a:p>
          <a:p>
            <a:r>
              <a:rPr lang="en-US" dirty="0" smtClean="0"/>
              <a:t>Administer antibiotics for pyelonephritis</a:t>
            </a:r>
          </a:p>
          <a:p>
            <a:r>
              <a:rPr lang="en-US" dirty="0" smtClean="0"/>
              <a:t>Catheterization to allow for drainage of urine if blockage present</a:t>
            </a:r>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Dialysis</a:t>
            </a:r>
          </a:p>
          <a:p>
            <a:r>
              <a:rPr lang="en-US" dirty="0" smtClean="0"/>
              <a:t>Administer erythropoietin to treat anemia.</a:t>
            </a:r>
          </a:p>
          <a:p>
            <a:r>
              <a:rPr lang="en-US" dirty="0" smtClean="0"/>
              <a:t>Restrict potassium, phosphate, sodium and protein in diet</a:t>
            </a:r>
          </a:p>
          <a:p>
            <a:r>
              <a:rPr lang="en-US" dirty="0" smtClean="0"/>
              <a:t>Control blood pressure</a:t>
            </a:r>
          </a:p>
          <a:p>
            <a:r>
              <a:rPr lang="en-US" dirty="0" smtClean="0"/>
              <a:t>Control blood glucose levels </a:t>
            </a: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DIAGNOSIS</a:t>
            </a:r>
            <a:endParaRPr lang="en-US" b="1" dirty="0"/>
          </a:p>
        </p:txBody>
      </p:sp>
      <p:sp>
        <p:nvSpPr>
          <p:cNvPr id="3" name="Content Placeholder 2"/>
          <p:cNvSpPr>
            <a:spLocks noGrp="1"/>
          </p:cNvSpPr>
          <p:nvPr>
            <p:ph idx="1"/>
          </p:nvPr>
        </p:nvSpPr>
        <p:spPr/>
        <p:txBody>
          <a:bodyPr/>
          <a:lstStyle/>
          <a:p>
            <a:r>
              <a:rPr lang="en-US" dirty="0" smtClean="0"/>
              <a:t>Excess fluid volume related to decreased glomerular filtration rate and sodium retention.</a:t>
            </a:r>
          </a:p>
          <a:p>
            <a:r>
              <a:rPr lang="en-US" dirty="0" smtClean="0"/>
              <a:t>Risk for infection related to alteration s in the immune system and host defenses.</a:t>
            </a:r>
          </a:p>
          <a:p>
            <a:r>
              <a:rPr lang="en-US" dirty="0" smtClean="0"/>
              <a:t>Imbalanced  nutrition; less than body requirements related to anorexia and malnutrition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Risks for injury related to GI bleeding</a:t>
            </a:r>
          </a:p>
          <a:p>
            <a:r>
              <a:rPr lang="en-US" dirty="0" smtClean="0"/>
              <a:t>Disturbed thought processes related to the effects of uremic toxins on the central nervous system</a:t>
            </a:r>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INTERVENTIONS</a:t>
            </a:r>
            <a:endParaRPr lang="en-US" b="1" dirty="0"/>
          </a:p>
        </p:txBody>
      </p:sp>
      <p:sp>
        <p:nvSpPr>
          <p:cNvPr id="3" name="Content Placeholder 2"/>
          <p:cNvSpPr>
            <a:spLocks noGrp="1"/>
          </p:cNvSpPr>
          <p:nvPr>
            <p:ph idx="1"/>
          </p:nvPr>
        </p:nvSpPr>
        <p:spPr/>
        <p:txBody>
          <a:bodyPr/>
          <a:lstStyle/>
          <a:p>
            <a:pPr>
              <a:buNone/>
            </a:pPr>
            <a:r>
              <a:rPr lang="en-US" b="1" dirty="0" smtClean="0"/>
              <a:t>ACHIEVING FLUID AND ELECTROLYTE BALANCE</a:t>
            </a:r>
          </a:p>
          <a:p>
            <a:r>
              <a:rPr lang="en-US" dirty="0" smtClean="0"/>
              <a:t>Screen parenteral fluids, all oral intake and all medications for hidden sources of pottassium</a:t>
            </a:r>
          </a:p>
          <a:p>
            <a:r>
              <a:rPr lang="en-US" dirty="0" smtClean="0"/>
              <a:t>Maintain daily weight and intake and output record.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Hypospadias</a:t>
            </a:r>
          </a:p>
          <a:p>
            <a:r>
              <a:rPr lang="en-US" dirty="0" smtClean="0"/>
              <a:t>Epispadias</a:t>
            </a:r>
          </a:p>
          <a:p>
            <a:r>
              <a:rPr lang="en-US" dirty="0" smtClean="0"/>
              <a:t>Urethral strictures</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buNone/>
            </a:pPr>
            <a:r>
              <a:rPr lang="en-US" b="1" dirty="0" smtClean="0"/>
              <a:t>REDUCING METABOLIC RATE</a:t>
            </a:r>
          </a:p>
          <a:p>
            <a:r>
              <a:rPr lang="en-US" dirty="0" smtClean="0"/>
              <a:t>Reduce exertion and metabolic rate during most acute stage with bed rest.</a:t>
            </a:r>
          </a:p>
          <a:p>
            <a:r>
              <a:rPr lang="en-US" dirty="0" smtClean="0"/>
              <a:t>Prevent or treat fever and infection promptly</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buNone/>
            </a:pPr>
            <a:r>
              <a:rPr lang="en-US" b="1" dirty="0" smtClean="0"/>
              <a:t>PROMOTING PULMONARY FUNCTION</a:t>
            </a:r>
          </a:p>
          <a:p>
            <a:r>
              <a:rPr lang="en-US" dirty="0" smtClean="0"/>
              <a:t>Assist patient to turn , cough and take deep breath frequently.</a:t>
            </a:r>
          </a:p>
          <a:p>
            <a:r>
              <a:rPr lang="en-US" dirty="0" smtClean="0"/>
              <a:t>Encourage and assist the patient to move and turn</a:t>
            </a:r>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buNone/>
            </a:pPr>
            <a:r>
              <a:rPr lang="en-US" b="1" dirty="0" smtClean="0"/>
              <a:t>PREVENTING INFECTION</a:t>
            </a:r>
          </a:p>
          <a:p>
            <a:r>
              <a:rPr lang="en-US" dirty="0" smtClean="0"/>
              <a:t>practice asepsis when working with invasive lines and catheters</a:t>
            </a:r>
          </a:p>
          <a:p>
            <a:r>
              <a:rPr lang="en-US" dirty="0" smtClean="0"/>
              <a:t>Avoid using an indwelling catheter if possible</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PROVIDING SKIN CARE</a:t>
            </a:r>
            <a:endParaRPr lang="en-US" b="1" dirty="0"/>
          </a:p>
        </p:txBody>
      </p:sp>
      <p:sp>
        <p:nvSpPr>
          <p:cNvPr id="3" name="Content Placeholder 2"/>
          <p:cNvSpPr>
            <a:spLocks noGrp="1"/>
          </p:cNvSpPr>
          <p:nvPr>
            <p:ph idx="1"/>
          </p:nvPr>
        </p:nvSpPr>
        <p:spPr/>
        <p:txBody>
          <a:bodyPr/>
          <a:lstStyle/>
          <a:p>
            <a:r>
              <a:rPr lang="en-US" dirty="0" smtClean="0"/>
              <a:t>Perform meticulous skin care</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PROVIDING PSYCHOLOGICAL SUPPORT</a:t>
            </a:r>
            <a:endParaRPr lang="en-US" dirty="0"/>
          </a:p>
        </p:txBody>
      </p:sp>
      <p:sp>
        <p:nvSpPr>
          <p:cNvPr id="3" name="Content Placeholder 2"/>
          <p:cNvSpPr>
            <a:spLocks noGrp="1"/>
          </p:cNvSpPr>
          <p:nvPr>
            <p:ph idx="1"/>
          </p:nvPr>
        </p:nvSpPr>
        <p:spPr/>
        <p:txBody>
          <a:bodyPr/>
          <a:lstStyle/>
          <a:p>
            <a:r>
              <a:rPr lang="en-US" dirty="0" smtClean="0"/>
              <a:t>Explain rationale of treatment to patients and family, </a:t>
            </a:r>
          </a:p>
          <a:p>
            <a:r>
              <a:rPr lang="en-US" dirty="0" smtClean="0"/>
              <a:t>Repeat  explanations</a:t>
            </a:r>
          </a:p>
          <a:p>
            <a:r>
              <a:rPr lang="en-US" dirty="0" smtClean="0"/>
              <a:t>Clarify answers as needed</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CHRONIC RENAL FAILURE</a:t>
            </a:r>
            <a:endParaRPr lang="en-US" b="1" dirty="0"/>
          </a:p>
        </p:txBody>
      </p:sp>
      <p:sp>
        <p:nvSpPr>
          <p:cNvPr id="3" name="Content Placeholder 2"/>
          <p:cNvSpPr>
            <a:spLocks noGrp="1"/>
          </p:cNvSpPr>
          <p:nvPr>
            <p:ph idx="1"/>
          </p:nvPr>
        </p:nvSpPr>
        <p:spPr/>
        <p:txBody>
          <a:bodyPr/>
          <a:lstStyle/>
          <a:p>
            <a:pPr>
              <a:buNone/>
            </a:pPr>
            <a:r>
              <a:rPr lang="en-US" b="1" dirty="0" smtClean="0"/>
              <a:t>END-STAGE RENAL DISEASES</a:t>
            </a:r>
          </a:p>
          <a:p>
            <a:pPr>
              <a:buNone/>
            </a:pPr>
            <a:r>
              <a:rPr lang="en-US" dirty="0" smtClean="0"/>
              <a:t>It is the progressive deterioration of renal function, which ends fatally in uremia.</a:t>
            </a:r>
          </a:p>
          <a:p>
            <a:pPr>
              <a:buNone/>
            </a:pPr>
            <a:r>
              <a:rPr lang="en-US" dirty="0" smtClean="0"/>
              <a:t>(an excess of urea and other nitrogenous wastes in the blood ) and its complications dialysis or kidney transplantation is performed</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a:t>
            </a:r>
            <a:endParaRPr lang="en-US" b="1" dirty="0"/>
          </a:p>
        </p:txBody>
      </p:sp>
      <p:sp>
        <p:nvSpPr>
          <p:cNvPr id="3" name="Content Placeholder 2"/>
          <p:cNvSpPr>
            <a:spLocks noGrp="1"/>
          </p:cNvSpPr>
          <p:nvPr>
            <p:ph idx="1"/>
          </p:nvPr>
        </p:nvSpPr>
        <p:spPr/>
        <p:txBody>
          <a:bodyPr/>
          <a:lstStyle/>
          <a:p>
            <a:r>
              <a:rPr lang="en-US" dirty="0" smtClean="0"/>
              <a:t>Hypertension, ( prolonged and severe)</a:t>
            </a:r>
          </a:p>
          <a:p>
            <a:r>
              <a:rPr lang="en-US" dirty="0" smtClean="0"/>
              <a:t>Diabetes mellitus</a:t>
            </a:r>
          </a:p>
          <a:p>
            <a:r>
              <a:rPr lang="en-US" dirty="0" smtClean="0"/>
              <a:t>Glomerulopathiesis</a:t>
            </a:r>
          </a:p>
          <a:p>
            <a:r>
              <a:rPr lang="en-US" dirty="0" smtClean="0"/>
              <a:t>Interstial nephritis</a:t>
            </a:r>
          </a:p>
          <a:p>
            <a:r>
              <a:rPr lang="en-US" dirty="0" smtClean="0"/>
              <a:t>Hereditary renal disease</a:t>
            </a:r>
          </a:p>
          <a:p>
            <a:r>
              <a:rPr lang="en-US" dirty="0" smtClean="0"/>
              <a:t>Obstructive uropathy</a:t>
            </a:r>
          </a:p>
          <a:p>
            <a:r>
              <a:rPr lang="en-US" dirty="0" smtClean="0"/>
              <a:t>Developmental or congenital disorder</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MANIFESTATION</a:t>
            </a:r>
            <a:endParaRPr lang="en-US" b="1" dirty="0"/>
          </a:p>
        </p:txBody>
      </p:sp>
      <p:sp>
        <p:nvSpPr>
          <p:cNvPr id="3" name="Content Placeholder 2"/>
          <p:cNvSpPr>
            <a:spLocks noGrp="1"/>
          </p:cNvSpPr>
          <p:nvPr>
            <p:ph idx="1"/>
          </p:nvPr>
        </p:nvSpPr>
        <p:spPr/>
        <p:txBody>
          <a:bodyPr/>
          <a:lstStyle/>
          <a:p>
            <a:r>
              <a:rPr lang="en-US" dirty="0" smtClean="0"/>
              <a:t>cardiovascular ; hypertension, pitting, edema</a:t>
            </a:r>
          </a:p>
          <a:p>
            <a:r>
              <a:rPr lang="en-US" dirty="0" smtClean="0"/>
              <a:t>Integumentary; severe pruritus, thin brittle nails</a:t>
            </a:r>
          </a:p>
          <a:p>
            <a:r>
              <a:rPr lang="en-US" dirty="0" smtClean="0"/>
              <a:t>Pulmonary; crackles, thick tenacious sputum</a:t>
            </a:r>
          </a:p>
          <a:p>
            <a:r>
              <a:rPr lang="en-US" dirty="0" smtClean="0"/>
              <a:t>GI; metallic taste, mouth ulceration</a:t>
            </a:r>
          </a:p>
          <a:p>
            <a:r>
              <a:rPr lang="en-US" dirty="0" smtClean="0"/>
              <a:t>Neurologic; weakness and fatigue, confusion</a:t>
            </a:r>
          </a:p>
          <a:p>
            <a:r>
              <a:rPr lang="en-US" dirty="0" smtClean="0"/>
              <a:t>Musculoskeletal; muscle cramps, loss of muscle strength</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Conti…</a:t>
            </a:r>
            <a:br>
              <a:rPr lang="en-US" dirty="0" smtClean="0"/>
            </a:br>
            <a:endParaRPr lang="en-US" dirty="0"/>
          </a:p>
        </p:txBody>
      </p:sp>
      <p:sp>
        <p:nvSpPr>
          <p:cNvPr id="3" name="Content Placeholder 2"/>
          <p:cNvSpPr>
            <a:spLocks noGrp="1"/>
          </p:cNvSpPr>
          <p:nvPr>
            <p:ph idx="1"/>
          </p:nvPr>
        </p:nvSpPr>
        <p:spPr/>
        <p:txBody>
          <a:bodyPr/>
          <a:lstStyle/>
          <a:p>
            <a:r>
              <a:rPr lang="en-US" dirty="0" smtClean="0"/>
              <a:t>Reproductive; amenorrhea, testicular atrophy</a:t>
            </a:r>
          </a:p>
          <a:p>
            <a:r>
              <a:rPr lang="en-US" dirty="0" smtClean="0"/>
              <a:t>Hematologic ; anemia</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DIAGNOSIS</a:t>
            </a:r>
            <a:endParaRPr lang="en-US" b="1" dirty="0"/>
          </a:p>
        </p:txBody>
      </p:sp>
      <p:sp>
        <p:nvSpPr>
          <p:cNvPr id="3" name="Content Placeholder 2"/>
          <p:cNvSpPr>
            <a:spLocks noGrp="1"/>
          </p:cNvSpPr>
          <p:nvPr>
            <p:ph idx="1"/>
          </p:nvPr>
        </p:nvSpPr>
        <p:spPr/>
        <p:txBody>
          <a:bodyPr>
            <a:normAutofit/>
          </a:bodyPr>
          <a:lstStyle/>
          <a:p>
            <a:r>
              <a:rPr lang="en-US" dirty="0" smtClean="0"/>
              <a:t>Excess fluid volume related to disease process </a:t>
            </a:r>
          </a:p>
          <a:p>
            <a:r>
              <a:rPr lang="en-US" dirty="0" smtClean="0"/>
              <a:t>Imbalanced nutrition , less than the body requirement related to anorexia, nausea vomiting and restricted diet.</a:t>
            </a:r>
          </a:p>
          <a:p>
            <a:r>
              <a:rPr lang="en-US" dirty="0" smtClean="0"/>
              <a:t>Impaired skin integrity related to uremic frost </a:t>
            </a:r>
          </a:p>
          <a:p>
            <a:r>
              <a:rPr lang="en-US" dirty="0" smtClean="0"/>
              <a:t>Constipation related to fluid restriction.</a:t>
            </a:r>
          </a:p>
          <a:p>
            <a:r>
              <a:rPr lang="en-US" dirty="0" smtClean="0"/>
              <a:t>Risk for injury while ambulating related to potential fractures and muscle cramps due to calcium deficiency</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effectLst/>
              </a:rPr>
              <a:t>Review of anatomy and physiology</a:t>
            </a:r>
            <a:endParaRPr lang="en-US" dirty="0">
              <a:effectLst/>
            </a:endParaRPr>
          </a:p>
        </p:txBody>
      </p:sp>
      <p:sp>
        <p:nvSpPr>
          <p:cNvPr id="2" name="Content Placeholder 1"/>
          <p:cNvSpPr>
            <a:spLocks noGrp="1"/>
          </p:cNvSpPr>
          <p:nvPr>
            <p:ph idx="1"/>
          </p:nvPr>
        </p:nvSpPr>
        <p:spPr/>
        <p:txBody>
          <a:bodyPr/>
          <a:lstStyle/>
          <a:p>
            <a:pPr marL="109728" indent="0">
              <a:buNone/>
            </a:pPr>
            <a:r>
              <a:rPr lang="en-US" dirty="0" smtClean="0"/>
              <a:t>The urinary system has;</a:t>
            </a:r>
          </a:p>
          <a:p>
            <a:r>
              <a:rPr lang="en-US" dirty="0" smtClean="0"/>
              <a:t>2 kidneys- form and secrete urine</a:t>
            </a:r>
          </a:p>
          <a:p>
            <a:r>
              <a:rPr lang="en-US" dirty="0" smtClean="0"/>
              <a:t>2 ureters- convey urine from the kidneys to the bladder</a:t>
            </a:r>
          </a:p>
          <a:p>
            <a:r>
              <a:rPr lang="en-US" dirty="0" smtClean="0"/>
              <a:t>1 urinary bladder –for urine collection and temporally storage.</a:t>
            </a:r>
          </a:p>
          <a:p>
            <a:r>
              <a:rPr lang="en-US" dirty="0" smtClean="0"/>
              <a:t>1 urethra-discharges the urine from the bladder to exterior</a:t>
            </a:r>
            <a:endParaRPr lang="en-US" dirty="0"/>
          </a:p>
        </p:txBody>
      </p:sp>
    </p:spTree>
    <p:extLst>
      <p:ext uri="{BB962C8B-B14F-4D97-AF65-F5344CB8AC3E}">
        <p14:creationId xmlns:p14="http://schemas.microsoft.com/office/powerpoint/2010/main" val="22614146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INTERVENTIONS</a:t>
            </a:r>
            <a:endParaRPr lang="en-US" b="1" dirty="0"/>
          </a:p>
        </p:txBody>
      </p:sp>
      <p:sp>
        <p:nvSpPr>
          <p:cNvPr id="3" name="Content Placeholder 2"/>
          <p:cNvSpPr>
            <a:spLocks noGrp="1"/>
          </p:cNvSpPr>
          <p:nvPr>
            <p:ph idx="1"/>
          </p:nvPr>
        </p:nvSpPr>
        <p:spPr/>
        <p:txBody>
          <a:bodyPr/>
          <a:lstStyle/>
          <a:p>
            <a:pPr>
              <a:buNone/>
            </a:pPr>
            <a:r>
              <a:rPr lang="en-US" b="1" dirty="0" smtClean="0"/>
              <a:t>1.maintainininf fluid and electrolyte balance</a:t>
            </a:r>
          </a:p>
          <a:p>
            <a:r>
              <a:rPr lang="en-US" dirty="0" smtClean="0"/>
              <a:t>Measure and record intake and output</a:t>
            </a:r>
          </a:p>
          <a:p>
            <a:r>
              <a:rPr lang="en-US" dirty="0" smtClean="0"/>
              <a:t>Measure blood pressure regularly with patient in supine, sitting positions.</a:t>
            </a:r>
          </a:p>
          <a:p>
            <a:r>
              <a:rPr lang="en-US" dirty="0" smtClean="0"/>
              <a:t>Inspect neck veins for engorgement and extremities , abdomen, sacrum and eyelids for edema</a:t>
            </a:r>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2.maintaining adequate nutrition</a:t>
            </a:r>
            <a:endParaRPr lang="en-US" b="1" dirty="0"/>
          </a:p>
        </p:txBody>
      </p:sp>
      <p:sp>
        <p:nvSpPr>
          <p:cNvPr id="3" name="Content Placeholder 2"/>
          <p:cNvSpPr>
            <a:spLocks noGrp="1"/>
          </p:cNvSpPr>
          <p:nvPr>
            <p:ph idx="1"/>
          </p:nvPr>
        </p:nvSpPr>
        <p:spPr/>
        <p:txBody>
          <a:bodyPr/>
          <a:lstStyle/>
          <a:p>
            <a:r>
              <a:rPr lang="en-US" dirty="0" smtClean="0"/>
              <a:t>Weigh  daily</a:t>
            </a:r>
          </a:p>
          <a:p>
            <a:r>
              <a:rPr lang="en-US" dirty="0" smtClean="0"/>
              <a:t>Be aware that foods and fluids containing large amounts of sodium, potassium and phosphorous may need to be restricted</a:t>
            </a:r>
          </a:p>
          <a:p>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3.maintaining skin integrity</a:t>
            </a:r>
            <a:endParaRPr lang="en-US" b="1" dirty="0"/>
          </a:p>
        </p:txBody>
      </p:sp>
      <p:sp>
        <p:nvSpPr>
          <p:cNvPr id="3" name="Content Placeholder 2"/>
          <p:cNvSpPr>
            <a:spLocks noGrp="1"/>
          </p:cNvSpPr>
          <p:nvPr>
            <p:ph idx="1"/>
          </p:nvPr>
        </p:nvSpPr>
        <p:spPr/>
        <p:txBody>
          <a:bodyPr/>
          <a:lstStyle/>
          <a:p>
            <a:r>
              <a:rPr lang="en-US" dirty="0" smtClean="0"/>
              <a:t>Keep  the skin clean while relieving itching and dryness</a:t>
            </a:r>
          </a:p>
          <a:p>
            <a:r>
              <a:rPr lang="en-US" dirty="0" smtClean="0"/>
              <a:t>Apply ointments or creams for comfort and relieve itching</a:t>
            </a:r>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4. preventing constipation</a:t>
            </a:r>
            <a:endParaRPr lang="en-US" b="1" dirty="0"/>
          </a:p>
        </p:txBody>
      </p:sp>
      <p:sp>
        <p:nvSpPr>
          <p:cNvPr id="3" name="Content Placeholder 2"/>
          <p:cNvSpPr>
            <a:spLocks noGrp="1"/>
          </p:cNvSpPr>
          <p:nvPr>
            <p:ph idx="1"/>
          </p:nvPr>
        </p:nvSpPr>
        <p:spPr/>
        <p:txBody>
          <a:bodyPr/>
          <a:lstStyle/>
          <a:p>
            <a:r>
              <a:rPr lang="en-US" dirty="0" smtClean="0"/>
              <a:t>encourage high fiber diet</a:t>
            </a:r>
          </a:p>
          <a:p>
            <a:endParaRPr lang="en-US" dirty="0" smtClean="0"/>
          </a:p>
          <a:p>
            <a:pPr>
              <a:buNone/>
            </a:pPr>
            <a:r>
              <a:rPr lang="en-US" b="1" dirty="0" smtClean="0"/>
              <a:t>5. Ensuring a safe level of activity </a:t>
            </a:r>
          </a:p>
          <a:p>
            <a:pPr>
              <a:buNone/>
            </a:pPr>
            <a:r>
              <a:rPr lang="en-US" b="1" dirty="0" smtClean="0"/>
              <a:t>6. Patient education</a:t>
            </a:r>
            <a:endParaRPr lang="en-US" b="1"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RENAL CALCULI</a:t>
            </a:r>
            <a:endParaRPr lang="en-US" b="1" dirty="0"/>
          </a:p>
        </p:txBody>
      </p:sp>
      <p:sp>
        <p:nvSpPr>
          <p:cNvPr id="3" name="Content Placeholder 2"/>
          <p:cNvSpPr>
            <a:spLocks noGrp="1"/>
          </p:cNvSpPr>
          <p:nvPr>
            <p:ph idx="1"/>
          </p:nvPr>
        </p:nvSpPr>
        <p:spPr/>
        <p:txBody>
          <a:bodyPr>
            <a:normAutofit/>
          </a:bodyPr>
          <a:lstStyle/>
          <a:p>
            <a:r>
              <a:rPr lang="en-US" dirty="0" smtClean="0"/>
              <a:t>Also called kidney stones or nephrolithiasis </a:t>
            </a:r>
          </a:p>
          <a:p>
            <a:r>
              <a:rPr lang="en-US" dirty="0" smtClean="0"/>
              <a:t>These are hard usually small stones that form somewhere in the renal structures.</a:t>
            </a:r>
          </a:p>
          <a:p>
            <a:r>
              <a:rPr lang="en-US" dirty="0" smtClean="0"/>
              <a:t>The stones are masses of crystals and protein that form where the urine becomes supersaturated with a  salt capable of forming solid crystals</a:t>
            </a:r>
          </a:p>
          <a:p>
            <a:r>
              <a:rPr lang="en-US" dirty="0" smtClean="0"/>
              <a:t>Calcium phosphate, uric acid and cystine are common urinary salts (also calcium oxalate crystals)</a:t>
            </a:r>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MANIFESTATION</a:t>
            </a:r>
            <a:endParaRPr lang="en-US" b="1" dirty="0"/>
          </a:p>
        </p:txBody>
      </p:sp>
      <p:sp>
        <p:nvSpPr>
          <p:cNvPr id="3" name="Content Placeholder 2"/>
          <p:cNvSpPr>
            <a:spLocks noGrp="1"/>
          </p:cNvSpPr>
          <p:nvPr>
            <p:ph idx="1"/>
          </p:nvPr>
        </p:nvSpPr>
        <p:spPr/>
        <p:txBody>
          <a:bodyPr/>
          <a:lstStyle/>
          <a:p>
            <a:r>
              <a:rPr lang="en-US" dirty="0" smtClean="0"/>
              <a:t>Hematuria</a:t>
            </a:r>
          </a:p>
          <a:p>
            <a:r>
              <a:rPr lang="en-US" dirty="0" smtClean="0"/>
              <a:t>Unilateral spasms of pain in the flank area</a:t>
            </a:r>
          </a:p>
          <a:p>
            <a:r>
              <a:rPr lang="en-US" dirty="0" smtClean="0"/>
              <a:t>Pain may radiate to lower abdomen , groin, scrotum or labia</a:t>
            </a:r>
          </a:p>
          <a:p>
            <a:r>
              <a:rPr lang="en-US" dirty="0" smtClean="0"/>
              <a:t>Nausea, vomiting and sweating associated with the occurrence of pain</a:t>
            </a:r>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CAUSES</a:t>
            </a:r>
            <a:endParaRPr lang="en-US" b="1" dirty="0"/>
          </a:p>
        </p:txBody>
      </p:sp>
      <p:sp>
        <p:nvSpPr>
          <p:cNvPr id="3" name="Content Placeholder 2"/>
          <p:cNvSpPr>
            <a:spLocks noGrp="1"/>
          </p:cNvSpPr>
          <p:nvPr>
            <p:ph idx="1"/>
          </p:nvPr>
        </p:nvSpPr>
        <p:spPr/>
        <p:txBody>
          <a:bodyPr/>
          <a:lstStyle/>
          <a:p>
            <a:r>
              <a:rPr lang="en-US" dirty="0" smtClean="0"/>
              <a:t>Hypercalcaemia caused by hyperparathyroidism.</a:t>
            </a:r>
          </a:p>
          <a:p>
            <a:r>
              <a:rPr lang="en-US" dirty="0" smtClean="0"/>
              <a:t>Chronic dehydration , poor fluid intake and immobility</a:t>
            </a:r>
          </a:p>
          <a:p>
            <a:r>
              <a:rPr lang="en-US" dirty="0" smtClean="0"/>
              <a:t>Diet high in purines (hyperuricemia and gout</a:t>
            </a:r>
          </a:p>
          <a:p>
            <a:r>
              <a:rPr lang="en-US" dirty="0" smtClean="0"/>
              <a:t>Genetic predisposition</a:t>
            </a:r>
          </a:p>
          <a:p>
            <a:r>
              <a:rPr lang="en-US" dirty="0" smtClean="0"/>
              <a:t>Chronic infection with urea splitting bacteria e.g. proteus vijigaris</a:t>
            </a: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DIAGNOSTIC EVALUATION</a:t>
            </a:r>
            <a:endParaRPr lang="en-US" b="1" dirty="0"/>
          </a:p>
        </p:txBody>
      </p:sp>
      <p:sp>
        <p:nvSpPr>
          <p:cNvPr id="3" name="Content Placeholder 2"/>
          <p:cNvSpPr>
            <a:spLocks noGrp="1"/>
          </p:cNvSpPr>
          <p:nvPr>
            <p:ph idx="1"/>
          </p:nvPr>
        </p:nvSpPr>
        <p:spPr/>
        <p:txBody>
          <a:bodyPr/>
          <a:lstStyle/>
          <a:p>
            <a:r>
              <a:rPr lang="en-US" dirty="0" smtClean="0"/>
              <a:t>Urinalyses shows RBCs</a:t>
            </a:r>
          </a:p>
          <a:p>
            <a:r>
              <a:rPr lang="en-US" dirty="0" smtClean="0"/>
              <a:t>Ultrasound shows stones</a:t>
            </a:r>
          </a:p>
          <a:p>
            <a:r>
              <a:rPr lang="en-US" dirty="0" smtClean="0"/>
              <a:t>X-ray of kidneys</a:t>
            </a:r>
          </a:p>
          <a:p>
            <a:r>
              <a:rPr lang="en-US" dirty="0" smtClean="0"/>
              <a:t>CT scans shows stones</a:t>
            </a:r>
          </a:p>
          <a:p>
            <a:r>
              <a:rPr lang="en-US" dirty="0" smtClean="0"/>
              <a:t>MRI shows stones</a:t>
            </a:r>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MANAGEMENT</a:t>
            </a:r>
            <a:endParaRPr lang="en-US" b="1" dirty="0"/>
          </a:p>
        </p:txBody>
      </p:sp>
      <p:sp>
        <p:nvSpPr>
          <p:cNvPr id="3" name="Content Placeholder 2"/>
          <p:cNvSpPr>
            <a:spLocks noGrp="1"/>
          </p:cNvSpPr>
          <p:nvPr>
            <p:ph idx="1"/>
          </p:nvPr>
        </p:nvSpPr>
        <p:spPr/>
        <p:txBody>
          <a:bodyPr/>
          <a:lstStyle/>
          <a:p>
            <a:r>
              <a:rPr lang="en-US" dirty="0" smtClean="0"/>
              <a:t>Provide pain relief, narcotics such as morphine</a:t>
            </a:r>
          </a:p>
          <a:p>
            <a:r>
              <a:rPr lang="en-US" dirty="0" smtClean="0"/>
              <a:t>Administer antispasmodics e.g. buscopan for pain control</a:t>
            </a:r>
          </a:p>
          <a:p>
            <a:r>
              <a:rPr lang="en-US" dirty="0" smtClean="0"/>
              <a:t>Increase fluid intake to 3litres or more  per day to flash through the urinary tract.</a:t>
            </a:r>
          </a:p>
          <a:p>
            <a:r>
              <a:rPr lang="en-US" dirty="0" smtClean="0"/>
              <a:t>Lithotripsy- shock waves are used to break the stones into very small pieces that can pass more easily.</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Stent placement to allow free flow of urine and passage of small stones or stone pieces.</a:t>
            </a:r>
          </a:p>
          <a:p>
            <a:r>
              <a:rPr lang="en-US" dirty="0" smtClean="0"/>
              <a:t>Surgical removal of stones.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kidneys</a:t>
            </a:r>
            <a:endParaRPr lang="en-US" dirty="0"/>
          </a:p>
        </p:txBody>
      </p:sp>
      <p:sp>
        <p:nvSpPr>
          <p:cNvPr id="2" name="Content Placeholder 1"/>
          <p:cNvSpPr>
            <a:spLocks noGrp="1"/>
          </p:cNvSpPr>
          <p:nvPr>
            <p:ph idx="1"/>
          </p:nvPr>
        </p:nvSpPr>
        <p:spPr/>
        <p:txBody>
          <a:bodyPr/>
          <a:lstStyle/>
          <a:p>
            <a:r>
              <a:rPr lang="en-US" dirty="0" smtClean="0"/>
              <a:t>They are bean shaped measuring 11cm*6cm*3cm with weight of about 150g</a:t>
            </a:r>
          </a:p>
          <a:p>
            <a:r>
              <a:rPr lang="en-US" dirty="0" smtClean="0"/>
              <a:t>The kidney has the capsule and 2 layers.</a:t>
            </a:r>
          </a:p>
          <a:p>
            <a:r>
              <a:rPr lang="en-US" dirty="0" smtClean="0"/>
              <a:t>The outer layer is called the cortex. Cortex is reddish-brown layer of the tissue below the capsule and outside the pyramids. It contains the functional unit of the kidney(nephron) particularly the glomeruli, bowman’s capsule proximal and convoluted tubules.</a:t>
            </a:r>
            <a:endParaRPr lang="en-US" dirty="0"/>
          </a:p>
        </p:txBody>
      </p:sp>
    </p:spTree>
    <p:extLst>
      <p:ext uri="{BB962C8B-B14F-4D97-AF65-F5344CB8AC3E}">
        <p14:creationId xmlns:p14="http://schemas.microsoft.com/office/powerpoint/2010/main" val="109537291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DIAGNOSIS</a:t>
            </a:r>
            <a:endParaRPr lang="en-US" b="1" dirty="0"/>
          </a:p>
        </p:txBody>
      </p:sp>
      <p:sp>
        <p:nvSpPr>
          <p:cNvPr id="3" name="Content Placeholder 2"/>
          <p:cNvSpPr>
            <a:spLocks noGrp="1"/>
          </p:cNvSpPr>
          <p:nvPr>
            <p:ph idx="1"/>
          </p:nvPr>
        </p:nvSpPr>
        <p:spPr/>
        <p:txBody>
          <a:bodyPr/>
          <a:lstStyle/>
          <a:p>
            <a:r>
              <a:rPr lang="en-US" dirty="0" smtClean="0"/>
              <a:t>Acute pain related to inflammation ,obstruction, and abrasion of urinary tract by migration of stones.</a:t>
            </a:r>
          </a:p>
          <a:p>
            <a:r>
              <a:rPr lang="en-US" dirty="0" smtClean="0"/>
              <a:t>Impaired urinary elimination related to blockage of urine flow by stones.</a:t>
            </a:r>
          </a:p>
          <a:p>
            <a:r>
              <a:rPr lang="en-US" dirty="0" smtClean="0"/>
              <a:t>Risk to infection related to obstruction of urine flow and instrumentation during treatment.   </a:t>
            </a:r>
            <a:endParaRPr lang="en-US"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INTERVENTIONS</a:t>
            </a:r>
            <a:endParaRPr lang="en-US" b="1" dirty="0"/>
          </a:p>
        </p:txBody>
      </p:sp>
      <p:sp>
        <p:nvSpPr>
          <p:cNvPr id="3" name="Content Placeholder 2"/>
          <p:cNvSpPr>
            <a:spLocks noGrp="1"/>
          </p:cNvSpPr>
          <p:nvPr>
            <p:ph idx="1"/>
          </p:nvPr>
        </p:nvSpPr>
        <p:spPr/>
        <p:txBody>
          <a:bodyPr/>
          <a:lstStyle/>
          <a:p>
            <a:pPr>
              <a:buNone/>
            </a:pPr>
            <a:r>
              <a:rPr lang="en-US" b="1" dirty="0" smtClean="0"/>
              <a:t>Controlling pain</a:t>
            </a:r>
          </a:p>
          <a:p>
            <a:r>
              <a:rPr lang="en-US" dirty="0" smtClean="0"/>
              <a:t>Give prescribed analgesics (opioid)</a:t>
            </a:r>
          </a:p>
          <a:p>
            <a:r>
              <a:rPr lang="en-US" dirty="0" smtClean="0"/>
              <a:t>Encourage the patient to assume position that brings some relief </a:t>
            </a:r>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buNone/>
            </a:pPr>
            <a:r>
              <a:rPr lang="en-US" b="1" dirty="0" smtClean="0"/>
              <a:t>Maintaining urine flow</a:t>
            </a:r>
          </a:p>
          <a:p>
            <a:r>
              <a:rPr lang="en-US" dirty="0" smtClean="0"/>
              <a:t>Administer fluids orally or I.V. to reduce concentration of urinary crystalloids and ensure adequate urine output</a:t>
            </a:r>
          </a:p>
          <a:p>
            <a:r>
              <a:rPr lang="en-US" dirty="0" smtClean="0"/>
              <a:t>Monitor total urine output and patterns of voiding</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buNone/>
            </a:pPr>
            <a:r>
              <a:rPr lang="en-US" b="1" dirty="0" smtClean="0"/>
              <a:t>Controlling infection</a:t>
            </a:r>
          </a:p>
          <a:p>
            <a:r>
              <a:rPr lang="en-US" dirty="0" smtClean="0"/>
              <a:t>Administer parenteral or oral antibiotics as prescribed during treatment and monitor for adverse effects</a:t>
            </a:r>
          </a:p>
          <a:p>
            <a:r>
              <a:rPr lang="en-US" dirty="0" smtClean="0"/>
              <a:t>Assess urine for color, cloudiness or odor.</a:t>
            </a:r>
          </a:p>
          <a:p>
            <a:r>
              <a:rPr lang="en-US" dirty="0" smtClean="0"/>
              <a:t>Obtain vital signs and monitor for fever and symptoms of impending sepsis  </a:t>
            </a: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buNone/>
            </a:pPr>
            <a:r>
              <a:rPr lang="en-US" b="1" dirty="0" smtClean="0"/>
              <a:t>Patient education</a:t>
            </a:r>
          </a:p>
          <a:p>
            <a:r>
              <a:rPr lang="en-US" dirty="0" smtClean="0"/>
              <a:t>Encourage fluids to accelerate passing of stone particles</a:t>
            </a:r>
          </a:p>
          <a:p>
            <a:r>
              <a:rPr lang="en-US" dirty="0" smtClean="0"/>
              <a:t>Teach about analgesics that still may be necessary for colicky pain, which may accompany passage of stone debris.</a:t>
            </a:r>
          </a:p>
          <a:p>
            <a:r>
              <a:rPr lang="en-US" dirty="0" smtClean="0"/>
              <a:t>Warn that some blood may appear in urine for several weeks</a:t>
            </a:r>
          </a:p>
          <a:p>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Encourage frequent walking to assist in passage of stone fragments.</a:t>
            </a:r>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BENIGN PROSTSTIC HYPERTROPHY</a:t>
            </a:r>
            <a:endParaRPr lang="en-US" b="1" dirty="0"/>
          </a:p>
        </p:txBody>
      </p:sp>
      <p:sp>
        <p:nvSpPr>
          <p:cNvPr id="3" name="Content Placeholder 2"/>
          <p:cNvSpPr>
            <a:spLocks noGrp="1"/>
          </p:cNvSpPr>
          <p:nvPr>
            <p:ph idx="1"/>
          </p:nvPr>
        </p:nvSpPr>
        <p:spPr/>
        <p:txBody>
          <a:bodyPr/>
          <a:lstStyle/>
          <a:p>
            <a:r>
              <a:rPr lang="en-US" dirty="0" smtClean="0"/>
              <a:t>It is a non-cancerous enlargement or hypertrophy of the prostrate gland.</a:t>
            </a:r>
          </a:p>
          <a:p>
            <a:r>
              <a:rPr lang="en-US" dirty="0" smtClean="0"/>
              <a:t>It is one of the most diseases in aging men.</a:t>
            </a:r>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Pathophysiology and etiology</a:t>
            </a:r>
            <a:endParaRPr lang="en-US" b="1" dirty="0"/>
          </a:p>
        </p:txBody>
      </p:sp>
      <p:sp>
        <p:nvSpPr>
          <p:cNvPr id="3" name="Content Placeholder 2"/>
          <p:cNvSpPr>
            <a:spLocks noGrp="1"/>
          </p:cNvSpPr>
          <p:nvPr>
            <p:ph idx="1"/>
          </p:nvPr>
        </p:nvSpPr>
        <p:spPr/>
        <p:txBody>
          <a:bodyPr>
            <a:normAutofit/>
          </a:bodyPr>
          <a:lstStyle/>
          <a:p>
            <a:r>
              <a:rPr lang="en-US" dirty="0" smtClean="0"/>
              <a:t>The process of aging and presence of circulating androgens are required for of B.P.H</a:t>
            </a:r>
          </a:p>
          <a:p>
            <a:r>
              <a:rPr lang="en-US" dirty="0" smtClean="0"/>
              <a:t>The prostatic tissue forms nodules as enlargement occurs.</a:t>
            </a:r>
          </a:p>
          <a:p>
            <a:r>
              <a:rPr lang="en-US" dirty="0" smtClean="0"/>
              <a:t>The normally thin and fibrous outer capsule of the prostrate becomes spongy and thick as enlargement progresses.</a:t>
            </a:r>
          </a:p>
          <a:p>
            <a:r>
              <a:rPr lang="en-US" dirty="0" smtClean="0"/>
              <a:t>The prostrate urethra becomes compressed and narrowed ,requiring the bladder musculature to work harder to empty urine</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FEATURES</a:t>
            </a:r>
            <a:endParaRPr lang="en-US" b="1" dirty="0"/>
          </a:p>
        </p:txBody>
      </p:sp>
      <p:sp>
        <p:nvSpPr>
          <p:cNvPr id="3" name="Content Placeholder 2"/>
          <p:cNvSpPr>
            <a:spLocks noGrp="1"/>
          </p:cNvSpPr>
          <p:nvPr>
            <p:ph idx="1"/>
          </p:nvPr>
        </p:nvSpPr>
        <p:spPr/>
        <p:txBody>
          <a:bodyPr>
            <a:normAutofit/>
          </a:bodyPr>
          <a:lstStyle/>
          <a:p>
            <a:r>
              <a:rPr lang="en-US" b="1" dirty="0" smtClean="0"/>
              <a:t>Urinary hesitancy</a:t>
            </a:r>
            <a:r>
              <a:rPr lang="en-US" dirty="0" smtClean="0"/>
              <a:t>;  difficulty initiating stream of urine due to pressure on urethra and bladder neck. </a:t>
            </a:r>
          </a:p>
          <a:p>
            <a:r>
              <a:rPr lang="en-US" b="1" dirty="0" smtClean="0"/>
              <a:t>Urinary frequency;</a:t>
            </a:r>
            <a:r>
              <a:rPr lang="en-US" dirty="0" smtClean="0"/>
              <a:t> need to urinate frequently owing to pressure on bladder.</a:t>
            </a:r>
          </a:p>
          <a:p>
            <a:r>
              <a:rPr lang="en-US" b="1" dirty="0" smtClean="0"/>
              <a:t>Urinary urgency; </a:t>
            </a:r>
            <a:r>
              <a:rPr lang="en-US" dirty="0" smtClean="0"/>
              <a:t>needy to get to toilet quickly to urinate because of pressure on bladder.</a:t>
            </a:r>
          </a:p>
          <a:p>
            <a:r>
              <a:rPr lang="en-US" b="1" dirty="0" smtClean="0"/>
              <a:t>Nocturia – </a:t>
            </a:r>
            <a:r>
              <a:rPr lang="en-US" dirty="0" smtClean="0"/>
              <a:t>need to get up at night to urinate  due to pressure on bladder.</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Decrease in force of urinary stream</a:t>
            </a:r>
          </a:p>
          <a:p>
            <a:r>
              <a:rPr lang="en-US" dirty="0" smtClean="0"/>
              <a:t>Intermitted stream of urinary or dribbling.</a:t>
            </a:r>
          </a:p>
          <a:p>
            <a:r>
              <a:rPr lang="en-US" dirty="0" smtClean="0"/>
              <a:t>Hematuria may be visible or microscopic.</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Conti…</a:t>
            </a:r>
            <a:endParaRPr lang="en-US" dirty="0"/>
          </a:p>
        </p:txBody>
      </p:sp>
      <p:sp>
        <p:nvSpPr>
          <p:cNvPr id="2" name="Content Placeholder 1"/>
          <p:cNvSpPr>
            <a:spLocks noGrp="1"/>
          </p:cNvSpPr>
          <p:nvPr>
            <p:ph idx="1"/>
          </p:nvPr>
        </p:nvSpPr>
        <p:spPr/>
        <p:txBody>
          <a:bodyPr/>
          <a:lstStyle/>
          <a:p>
            <a:r>
              <a:rPr lang="en-US" dirty="0" smtClean="0"/>
              <a:t>The medulla is the inner layer consisting of pale conical-shaped striations known as renal pyramids. The apices of pyramids are called papilla through which urine passes to the calyces which form the pelvis. The renal pelvis holds the urine before it exits through the ureters.</a:t>
            </a:r>
          </a:p>
          <a:p>
            <a:r>
              <a:rPr lang="en-US" dirty="0" smtClean="0"/>
              <a:t>Helium is a concave medial border of the kidney where renal blood and lymph vessels, ureter and nerves enter the kidney.</a:t>
            </a:r>
            <a:endParaRPr lang="en-US" dirty="0"/>
          </a:p>
        </p:txBody>
      </p:sp>
    </p:spTree>
    <p:extLst>
      <p:ext uri="{BB962C8B-B14F-4D97-AF65-F5344CB8AC3E}">
        <p14:creationId xmlns:p14="http://schemas.microsoft.com/office/powerpoint/2010/main" val="292733129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Diagnostic evaluation</a:t>
            </a:r>
            <a:endParaRPr lang="en-US" b="1" dirty="0"/>
          </a:p>
        </p:txBody>
      </p:sp>
      <p:sp>
        <p:nvSpPr>
          <p:cNvPr id="3" name="Content Placeholder 2"/>
          <p:cNvSpPr>
            <a:spLocks noGrp="1"/>
          </p:cNvSpPr>
          <p:nvPr>
            <p:ph idx="1"/>
          </p:nvPr>
        </p:nvSpPr>
        <p:spPr/>
        <p:txBody>
          <a:bodyPr/>
          <a:lstStyle/>
          <a:p>
            <a:r>
              <a:rPr lang="en-US" dirty="0" smtClean="0"/>
              <a:t>Urinalysis may show microscopic hematuria</a:t>
            </a:r>
          </a:p>
          <a:p>
            <a:r>
              <a:rPr lang="en-US" dirty="0" smtClean="0"/>
              <a:t>Prostrate ultrasound shows hypertrophy</a:t>
            </a:r>
          </a:p>
          <a:p>
            <a:r>
              <a:rPr lang="en-US" dirty="0" smtClean="0"/>
              <a:t>Digital rectal exam reveals fullness of prostrate.</a:t>
            </a:r>
          </a:p>
          <a:p>
            <a:r>
              <a:rPr lang="en-US" dirty="0" smtClean="0"/>
              <a:t>BUN and creatinine levels may elevate if renal function is impaired</a:t>
            </a:r>
            <a:endParaRPr lang="en-US"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management</a:t>
            </a:r>
            <a:endParaRPr lang="en-US" b="1" dirty="0"/>
          </a:p>
        </p:txBody>
      </p:sp>
      <p:sp>
        <p:nvSpPr>
          <p:cNvPr id="3" name="Content Placeholder 2"/>
          <p:cNvSpPr>
            <a:spLocks noGrp="1"/>
          </p:cNvSpPr>
          <p:nvPr>
            <p:ph idx="1"/>
          </p:nvPr>
        </p:nvSpPr>
        <p:spPr/>
        <p:txBody>
          <a:bodyPr>
            <a:normAutofit/>
          </a:bodyPr>
          <a:lstStyle/>
          <a:p>
            <a:pPr>
              <a:buNone/>
            </a:pPr>
            <a:r>
              <a:rPr lang="en-US" b="1" dirty="0" smtClean="0"/>
              <a:t> 1.Pharmacologic treatment</a:t>
            </a:r>
          </a:p>
          <a:p>
            <a:pPr>
              <a:buNone/>
            </a:pPr>
            <a:r>
              <a:rPr lang="en-US" b="1" dirty="0" smtClean="0"/>
              <a:t>a)Alpha-adrenergic blockers;</a:t>
            </a:r>
            <a:r>
              <a:rPr lang="en-US" dirty="0" smtClean="0"/>
              <a:t> such as doxazosin, tamsulosin, terazosin.</a:t>
            </a:r>
          </a:p>
          <a:p>
            <a:r>
              <a:rPr lang="en-US" dirty="0" smtClean="0"/>
              <a:t>They help relax smooth muscle of bladder  base and prostrate to facilitate voiding.</a:t>
            </a:r>
          </a:p>
          <a:p>
            <a:endParaRPr lang="en-US" dirty="0" smtClean="0"/>
          </a:p>
          <a:p>
            <a:r>
              <a:rPr lang="en-US" b="1" dirty="0" smtClean="0"/>
              <a:t>b) finasteride; </a:t>
            </a:r>
            <a:r>
              <a:rPr lang="en-US" dirty="0" smtClean="0"/>
              <a:t>an anti-androgen effect on prostatic cells, reverses or prevents hyperplasia</a:t>
            </a:r>
            <a:endParaRPr lang="en-US" b="1"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buNone/>
            </a:pPr>
            <a:r>
              <a:rPr lang="en-US" b="1" dirty="0" smtClean="0"/>
              <a:t>2.Surgery</a:t>
            </a:r>
            <a:r>
              <a:rPr lang="en-US" dirty="0" smtClean="0"/>
              <a:t> ; trans-urethral incision of the prostrate or open prostatectomy for very large prostate usually by suprapubic approach.</a:t>
            </a:r>
          </a:p>
          <a:p>
            <a:pPr>
              <a:buNone/>
            </a:pPr>
            <a:r>
              <a:rPr lang="en-US" b="1" dirty="0" smtClean="0"/>
              <a:t>3. </a:t>
            </a:r>
            <a:r>
              <a:rPr lang="en-US" dirty="0" smtClean="0"/>
              <a:t>Continuous bladder irritation post operatively</a:t>
            </a:r>
          </a:p>
          <a:p>
            <a:pPr>
              <a:buNone/>
            </a:pPr>
            <a:r>
              <a:rPr lang="en-US" b="1" dirty="0" smtClean="0"/>
              <a:t>4.</a:t>
            </a:r>
            <a:r>
              <a:rPr lang="en-US" dirty="0" smtClean="0"/>
              <a:t>Administer antispasmodics for patients experiencing bladder spasms</a:t>
            </a:r>
          </a:p>
          <a:p>
            <a:pPr>
              <a:buNone/>
            </a:pPr>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diagnosis</a:t>
            </a:r>
            <a:endParaRPr lang="en-US" b="1" dirty="0"/>
          </a:p>
        </p:txBody>
      </p:sp>
      <p:sp>
        <p:nvSpPr>
          <p:cNvPr id="3" name="Content Placeholder 2"/>
          <p:cNvSpPr>
            <a:spLocks noGrp="1"/>
          </p:cNvSpPr>
          <p:nvPr>
            <p:ph idx="1"/>
          </p:nvPr>
        </p:nvSpPr>
        <p:spPr/>
        <p:txBody>
          <a:bodyPr/>
          <a:lstStyle/>
          <a:p>
            <a:r>
              <a:rPr lang="en-US" dirty="0" smtClean="0"/>
              <a:t>Risk for impaired urinary elimination</a:t>
            </a:r>
          </a:p>
          <a:p>
            <a:r>
              <a:rPr lang="en-US" dirty="0" smtClean="0"/>
              <a:t>Risk for urinary incontinence</a:t>
            </a:r>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intervention</a:t>
            </a:r>
            <a:endParaRPr lang="en-US" b="1" dirty="0"/>
          </a:p>
        </p:txBody>
      </p:sp>
      <p:sp>
        <p:nvSpPr>
          <p:cNvPr id="3" name="Content Placeholder 2"/>
          <p:cNvSpPr>
            <a:spLocks noGrp="1"/>
          </p:cNvSpPr>
          <p:nvPr>
            <p:ph idx="1"/>
          </p:nvPr>
        </p:nvSpPr>
        <p:spPr/>
        <p:txBody>
          <a:bodyPr/>
          <a:lstStyle/>
          <a:p>
            <a:r>
              <a:rPr lang="en-US" dirty="0" smtClean="0"/>
              <a:t>Provide privacy and time for patient to void.</a:t>
            </a:r>
          </a:p>
          <a:p>
            <a:r>
              <a:rPr lang="en-US" dirty="0" smtClean="0"/>
              <a:t>Assist with catheter introduction.</a:t>
            </a:r>
          </a:p>
          <a:p>
            <a:pPr lvl="1">
              <a:buFont typeface="Wingdings" pitchFamily="2" charset="2"/>
              <a:buChar char="v"/>
            </a:pPr>
            <a:r>
              <a:rPr lang="en-US" dirty="0" smtClean="0"/>
              <a:t>Monitor intake and output</a:t>
            </a:r>
          </a:p>
          <a:p>
            <a:pPr lvl="1">
              <a:buFont typeface="Wingdings" pitchFamily="2" charset="2"/>
              <a:buChar char="v"/>
            </a:pPr>
            <a:r>
              <a:rPr lang="en-US" dirty="0" smtClean="0"/>
              <a:t>Maintain patency of catheter</a:t>
            </a:r>
          </a:p>
          <a:p>
            <a:r>
              <a:rPr lang="en-US" dirty="0" smtClean="0"/>
              <a:t>Administer medications as ordered</a:t>
            </a:r>
          </a:p>
          <a:p>
            <a:r>
              <a:rPr lang="en-US" dirty="0" smtClean="0"/>
              <a:t>Assess for and teach patient to report hematuria signs of infection.	</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Patient education and health maintenance</a:t>
            </a:r>
            <a:endParaRPr lang="en-US" b="1" dirty="0"/>
          </a:p>
        </p:txBody>
      </p:sp>
      <p:sp>
        <p:nvSpPr>
          <p:cNvPr id="3" name="Content Placeholder 2"/>
          <p:cNvSpPr>
            <a:spLocks noGrp="1"/>
          </p:cNvSpPr>
          <p:nvPr>
            <p:ph idx="1"/>
          </p:nvPr>
        </p:nvSpPr>
        <p:spPr/>
        <p:txBody>
          <a:bodyPr>
            <a:normAutofit/>
          </a:bodyPr>
          <a:lstStyle/>
          <a:p>
            <a:r>
              <a:rPr lang="en-US" dirty="0" smtClean="0"/>
              <a:t>Explain to patient not undergoing treatment the symptoms of complication of BPH, urinary retention, cystitis, increase in irritative voiding symptoms.</a:t>
            </a:r>
          </a:p>
          <a:p>
            <a:pPr>
              <a:buNone/>
            </a:pPr>
            <a:r>
              <a:rPr lang="en-US" dirty="0" smtClean="0"/>
              <a:t>Encourage and reporting these problems.</a:t>
            </a:r>
          </a:p>
          <a:p>
            <a:r>
              <a:rPr lang="en-US" dirty="0" smtClean="0"/>
              <a:t>Advise patient that irritative voiding symptoms do not immediately resolve after relief of obstruction symptoms diminish over time. </a:t>
            </a:r>
          </a:p>
          <a:p>
            <a:pPr>
              <a:buNone/>
            </a:pPr>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Tell patient  postoperatively to avoid sexual intercourse, straining at stool , heavy lifting and long periods of sitting for 6 to 8 weeks after surgery, until prostrate fossa is healed.</a:t>
            </a:r>
          </a:p>
          <a:p>
            <a:r>
              <a:rPr lang="en-US" dirty="0" smtClean="0"/>
              <a:t>Advise follow-up visits after treatment because urethral stricture may occur and re-growth of prostrate</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RENAL TUMOURS (RENAL CELL CARCINOMA)</a:t>
            </a:r>
            <a:endParaRPr lang="en-US" b="1" dirty="0"/>
          </a:p>
        </p:txBody>
      </p:sp>
      <p:sp>
        <p:nvSpPr>
          <p:cNvPr id="3" name="Content Placeholder 2"/>
          <p:cNvSpPr>
            <a:spLocks noGrp="1"/>
          </p:cNvSpPr>
          <p:nvPr>
            <p:ph idx="1"/>
          </p:nvPr>
        </p:nvSpPr>
        <p:spPr/>
        <p:txBody>
          <a:bodyPr>
            <a:normAutofit/>
          </a:bodyPr>
          <a:lstStyle/>
          <a:p>
            <a:r>
              <a:rPr lang="en-US" b="1" dirty="0" smtClean="0"/>
              <a:t>Renal cell carcinoma </a:t>
            </a:r>
            <a:r>
              <a:rPr lang="en-US" dirty="0" smtClean="0"/>
              <a:t>is the most common malignant renal tumor, occurring twice move frequently in men than in women.</a:t>
            </a:r>
          </a:p>
          <a:p>
            <a:pPr>
              <a:buNone/>
            </a:pPr>
            <a:r>
              <a:rPr lang="en-US" dirty="0" smtClean="0"/>
              <a:t>Most renal cell tumors are found in the renal parenchyma and develop with few (if any) symptoms.</a:t>
            </a:r>
          </a:p>
          <a:p>
            <a:pPr>
              <a:buNone/>
            </a:pPr>
            <a:r>
              <a:rPr lang="en-US" b="1" dirty="0" smtClean="0"/>
              <a:t>Adeno carcinoma-</a:t>
            </a:r>
            <a:r>
              <a:rPr lang="en-US" dirty="0" smtClean="0"/>
              <a:t>  arises from the renal capsule, parenchyma, connective tissue or fatty tissue.</a:t>
            </a:r>
          </a:p>
          <a:p>
            <a:pPr>
              <a:buNone/>
            </a:pPr>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a:buNone/>
            </a:pPr>
            <a:r>
              <a:rPr lang="en-US" dirty="0" smtClean="0"/>
              <a:t>The commonest type  (86-89 %)</a:t>
            </a:r>
          </a:p>
          <a:p>
            <a:r>
              <a:rPr lang="en-US" b="1" dirty="0" smtClean="0"/>
              <a:t>Neurogenic-</a:t>
            </a:r>
            <a:r>
              <a:rPr lang="en-US" dirty="0" smtClean="0"/>
              <a:t> result from metastasis of nervous system, congenital abnormalities e.g. spina bifida.</a:t>
            </a:r>
          </a:p>
          <a:p>
            <a:r>
              <a:rPr lang="en-US" b="1" dirty="0" smtClean="0"/>
              <a:t>Vascula-</a:t>
            </a:r>
            <a:r>
              <a:rPr lang="en-US" dirty="0" smtClean="0"/>
              <a:t>  connection with blood  e.g. leukemia, lymphoma</a:t>
            </a:r>
          </a:p>
          <a:p>
            <a:pPr>
              <a:buNone/>
            </a:pPr>
            <a:r>
              <a:rPr lang="en-US" dirty="0" smtClean="0"/>
              <a:t>Tumours can be benign or malignant</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Common types of benign tumours</a:t>
            </a:r>
            <a:endParaRPr lang="en-US" b="1" dirty="0"/>
          </a:p>
        </p:txBody>
      </p:sp>
      <p:sp>
        <p:nvSpPr>
          <p:cNvPr id="3" name="Content Placeholder 2"/>
          <p:cNvSpPr>
            <a:spLocks noGrp="1"/>
          </p:cNvSpPr>
          <p:nvPr>
            <p:ph idx="1"/>
          </p:nvPr>
        </p:nvSpPr>
        <p:spPr/>
        <p:txBody>
          <a:bodyPr/>
          <a:lstStyle/>
          <a:p>
            <a:r>
              <a:rPr lang="en-US" b="1" dirty="0" smtClean="0"/>
              <a:t>Angioma- </a:t>
            </a:r>
            <a:r>
              <a:rPr lang="en-US" dirty="0" smtClean="0"/>
              <a:t>arise from blood vessels.</a:t>
            </a:r>
          </a:p>
          <a:p>
            <a:r>
              <a:rPr lang="en-US" b="1" dirty="0" smtClean="0"/>
              <a:t>Adenoma pappilloma-</a:t>
            </a:r>
            <a:r>
              <a:rPr lang="en-US" dirty="0" smtClean="0"/>
              <a:t> arise from renal pelvis/ ureters.</a:t>
            </a:r>
          </a:p>
          <a:p>
            <a:r>
              <a:rPr lang="en-US" b="1" dirty="0" smtClean="0"/>
              <a:t>Adenoma –</a:t>
            </a:r>
            <a:r>
              <a:rPr lang="en-US" dirty="0" smtClean="0"/>
              <a:t>arise from glandular tissue.</a:t>
            </a:r>
            <a:endParaRPr 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err="1" smtClean="0"/>
              <a:t>Cont</a:t>
            </a:r>
            <a:r>
              <a:rPr lang="en-US" dirty="0" smtClean="0"/>
              <a:t>…</a:t>
            </a:r>
            <a:endParaRPr lang="en-US" dirty="0"/>
          </a:p>
        </p:txBody>
      </p:sp>
      <p:sp>
        <p:nvSpPr>
          <p:cNvPr id="2" name="Content Placeholder 1"/>
          <p:cNvSpPr>
            <a:spLocks noGrp="1"/>
          </p:cNvSpPr>
          <p:nvPr>
            <p:ph idx="1"/>
          </p:nvPr>
        </p:nvSpPr>
        <p:spPr/>
        <p:txBody>
          <a:bodyPr/>
          <a:lstStyle/>
          <a:p>
            <a:r>
              <a:rPr lang="en-US" dirty="0" smtClean="0"/>
              <a:t>Urine formed in the kidney passes through papilla at the apex of pyramid into minor calyx then into major calyx before passing through the pelvis into ureter</a:t>
            </a:r>
            <a:endParaRPr lang="en-US" dirty="0"/>
          </a:p>
        </p:txBody>
      </p:sp>
    </p:spTree>
    <p:extLst>
      <p:ext uri="{BB962C8B-B14F-4D97-AF65-F5344CB8AC3E}">
        <p14:creationId xmlns:p14="http://schemas.microsoft.com/office/powerpoint/2010/main" val="283509609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Common types of malignant tumours</a:t>
            </a:r>
            <a:br>
              <a:rPr lang="en-US" b="1" dirty="0" smtClean="0"/>
            </a:br>
            <a:endParaRPr lang="en-US" b="1" dirty="0"/>
          </a:p>
        </p:txBody>
      </p:sp>
      <p:sp>
        <p:nvSpPr>
          <p:cNvPr id="3" name="Content Placeholder 2"/>
          <p:cNvSpPr>
            <a:spLocks noGrp="1"/>
          </p:cNvSpPr>
          <p:nvPr>
            <p:ph idx="1"/>
          </p:nvPr>
        </p:nvSpPr>
        <p:spPr/>
        <p:txBody>
          <a:bodyPr/>
          <a:lstStyle/>
          <a:p>
            <a:r>
              <a:rPr lang="en-US" b="1" dirty="0" smtClean="0"/>
              <a:t>Wilm’s tumour- </a:t>
            </a:r>
            <a:r>
              <a:rPr lang="en-US" dirty="0" smtClean="0"/>
              <a:t>or nephroblastoma</a:t>
            </a:r>
          </a:p>
          <a:p>
            <a:r>
              <a:rPr lang="en-US" b="1" dirty="0" smtClean="0"/>
              <a:t>Burkitt’s tumour</a:t>
            </a:r>
            <a:endParaRPr lang="en-US" b="1"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Risk factors of renal cancer</a:t>
            </a:r>
            <a:br>
              <a:rPr lang="en-US" b="1" dirty="0" smtClean="0"/>
            </a:br>
            <a:endParaRPr lang="en-US" b="1" dirty="0"/>
          </a:p>
        </p:txBody>
      </p:sp>
      <p:sp>
        <p:nvSpPr>
          <p:cNvPr id="3" name="Content Placeholder 2"/>
          <p:cNvSpPr>
            <a:spLocks noGrp="1"/>
          </p:cNvSpPr>
          <p:nvPr>
            <p:ph idx="1"/>
          </p:nvPr>
        </p:nvSpPr>
        <p:spPr/>
        <p:txBody>
          <a:bodyPr/>
          <a:lstStyle/>
          <a:p>
            <a:r>
              <a:rPr lang="en-US" dirty="0" smtClean="0"/>
              <a:t>Gender affects more men than women</a:t>
            </a:r>
          </a:p>
          <a:p>
            <a:r>
              <a:rPr lang="en-US" dirty="0" smtClean="0"/>
              <a:t>Tobacco use</a:t>
            </a:r>
          </a:p>
          <a:p>
            <a:r>
              <a:rPr lang="en-US" dirty="0" smtClean="0"/>
              <a:t>Obesity</a:t>
            </a:r>
          </a:p>
          <a:p>
            <a:r>
              <a:rPr lang="en-US" dirty="0" smtClean="0"/>
              <a:t>Polycystic kidney- genetic disorder with growth of cysts at kidney</a:t>
            </a:r>
          </a:p>
          <a:p>
            <a:r>
              <a:rPr lang="en-US" dirty="0" smtClean="0"/>
              <a:t>Exposure to industrial chemicals e.g. heavy metals asbestos.</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Signs and symptoms</a:t>
            </a:r>
            <a:endParaRPr lang="en-US" b="1" dirty="0"/>
          </a:p>
        </p:txBody>
      </p:sp>
      <p:sp>
        <p:nvSpPr>
          <p:cNvPr id="3" name="Content Placeholder 2"/>
          <p:cNvSpPr>
            <a:spLocks noGrp="1"/>
          </p:cNvSpPr>
          <p:nvPr>
            <p:ph idx="1"/>
          </p:nvPr>
        </p:nvSpPr>
        <p:spPr/>
        <p:txBody>
          <a:bodyPr/>
          <a:lstStyle/>
          <a:p>
            <a:r>
              <a:rPr lang="en-US" dirty="0" smtClean="0"/>
              <a:t>Weight loss</a:t>
            </a:r>
          </a:p>
          <a:p>
            <a:r>
              <a:rPr lang="en-US" dirty="0" smtClean="0"/>
              <a:t>Anemia due to altered erythropoietin production</a:t>
            </a:r>
          </a:p>
          <a:p>
            <a:r>
              <a:rPr lang="en-US" dirty="0" smtClean="0"/>
              <a:t>Hematuria</a:t>
            </a:r>
          </a:p>
          <a:p>
            <a:r>
              <a:rPr lang="en-US" dirty="0" smtClean="0"/>
              <a:t>Classic triad</a:t>
            </a:r>
          </a:p>
          <a:p>
            <a:pPr lvl="2">
              <a:buFont typeface="Wingdings" pitchFamily="2" charset="2"/>
              <a:buChar char="v"/>
            </a:pPr>
            <a:r>
              <a:rPr lang="en-US" dirty="0" smtClean="0"/>
              <a:t>Hematuria</a:t>
            </a:r>
          </a:p>
          <a:p>
            <a:pPr lvl="2">
              <a:buFont typeface="Wingdings" pitchFamily="2" charset="2"/>
              <a:buChar char="v"/>
            </a:pPr>
            <a:r>
              <a:rPr lang="en-US" dirty="0" smtClean="0"/>
              <a:t>Flank pain</a:t>
            </a:r>
          </a:p>
          <a:p>
            <a:pPr lvl="2">
              <a:buFont typeface="Wingdings" pitchFamily="2" charset="2"/>
              <a:buChar char="v"/>
            </a:pPr>
            <a:r>
              <a:rPr lang="en-US" dirty="0" smtClean="0"/>
              <a:t>Palpable mass in flank</a:t>
            </a:r>
          </a:p>
          <a:p>
            <a:endParaRPr lang="en-US" dirty="0" smtClean="0"/>
          </a:p>
          <a:p>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Diagnostic evaluation</a:t>
            </a:r>
            <a:endParaRPr lang="en-US" b="1" dirty="0"/>
          </a:p>
        </p:txBody>
      </p:sp>
      <p:sp>
        <p:nvSpPr>
          <p:cNvPr id="3" name="Content Placeholder 2"/>
          <p:cNvSpPr>
            <a:spLocks noGrp="1"/>
          </p:cNvSpPr>
          <p:nvPr>
            <p:ph idx="1"/>
          </p:nvPr>
        </p:nvSpPr>
        <p:spPr/>
        <p:txBody>
          <a:bodyPr/>
          <a:lstStyle/>
          <a:p>
            <a:r>
              <a:rPr lang="en-US" dirty="0" smtClean="0"/>
              <a:t>CT scan with contrast  shows renal mass</a:t>
            </a:r>
          </a:p>
          <a:p>
            <a:r>
              <a:rPr lang="en-US" dirty="0" smtClean="0"/>
              <a:t>MRI shows renal mass</a:t>
            </a:r>
          </a:p>
          <a:p>
            <a:r>
              <a:rPr lang="en-US" dirty="0" smtClean="0"/>
              <a:t>Ultrasound shows renal mass</a:t>
            </a:r>
          </a:p>
          <a:p>
            <a:r>
              <a:rPr lang="en-US" dirty="0" smtClean="0"/>
              <a:t>Urinalysis shows RBC</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diagnosis</a:t>
            </a:r>
            <a:endParaRPr lang="en-US" b="1" dirty="0"/>
          </a:p>
        </p:txBody>
      </p:sp>
      <p:sp>
        <p:nvSpPr>
          <p:cNvPr id="3" name="Content Placeholder 2"/>
          <p:cNvSpPr>
            <a:spLocks noGrp="1"/>
          </p:cNvSpPr>
          <p:nvPr>
            <p:ph idx="1"/>
          </p:nvPr>
        </p:nvSpPr>
        <p:spPr/>
        <p:txBody>
          <a:bodyPr/>
          <a:lstStyle/>
          <a:p>
            <a:r>
              <a:rPr lang="en-US" dirty="0" smtClean="0"/>
              <a:t>Anxiety related to diagnosis of cancer and possibility of metastatic disease.</a:t>
            </a:r>
          </a:p>
          <a:p>
            <a:r>
              <a:rPr lang="en-US" dirty="0" smtClean="0"/>
              <a:t>Acute pain and hyperthermia related to post infarction syndrome. </a:t>
            </a:r>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INTERVENTIONS</a:t>
            </a:r>
            <a:endParaRPr lang="en-US" b="1" dirty="0"/>
          </a:p>
        </p:txBody>
      </p:sp>
      <p:sp>
        <p:nvSpPr>
          <p:cNvPr id="3" name="Content Placeholder 2"/>
          <p:cNvSpPr>
            <a:spLocks noGrp="1"/>
          </p:cNvSpPr>
          <p:nvPr>
            <p:ph idx="1"/>
          </p:nvPr>
        </p:nvSpPr>
        <p:spPr/>
        <p:txBody>
          <a:bodyPr>
            <a:normAutofit/>
          </a:bodyPr>
          <a:lstStyle/>
          <a:p>
            <a:pPr>
              <a:buNone/>
            </a:pPr>
            <a:r>
              <a:rPr lang="en-US" b="1" dirty="0" smtClean="0"/>
              <a:t>Reducing anxiety</a:t>
            </a:r>
          </a:p>
          <a:p>
            <a:r>
              <a:rPr lang="en-US" dirty="0" smtClean="0"/>
              <a:t>Explain each diagnostic test, its purpose and possible adverse reactions</a:t>
            </a:r>
          </a:p>
          <a:p>
            <a:pPr>
              <a:buNone/>
            </a:pPr>
            <a:r>
              <a:rPr lang="en-US" dirty="0" smtClean="0"/>
              <a:t>Ensure that informed consent has been obtained as indicated</a:t>
            </a:r>
          </a:p>
          <a:p>
            <a:r>
              <a:rPr lang="en-US" dirty="0" smtClean="0"/>
              <a:t>Assess patient’s understanding about diagnosis and treatment options.</a:t>
            </a:r>
          </a:p>
          <a:p>
            <a:pPr>
              <a:buNone/>
            </a:pPr>
            <a:r>
              <a:rPr lang="en-US" dirty="0" smtClean="0"/>
              <a:t>Answer questions and encourage more through discussion with health care providers as needed</a:t>
            </a:r>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Conti…</a:t>
            </a:r>
            <a:endParaRPr lang="en-US" b="1" dirty="0"/>
          </a:p>
        </p:txBody>
      </p:sp>
      <p:sp>
        <p:nvSpPr>
          <p:cNvPr id="3" name="Content Placeholder 2"/>
          <p:cNvSpPr>
            <a:spLocks noGrp="1"/>
          </p:cNvSpPr>
          <p:nvPr>
            <p:ph idx="1"/>
          </p:nvPr>
        </p:nvSpPr>
        <p:spPr/>
        <p:txBody>
          <a:bodyPr/>
          <a:lstStyle/>
          <a:p>
            <a:pPr>
              <a:buNone/>
            </a:pPr>
            <a:r>
              <a:rPr lang="en-US" b="1" dirty="0" smtClean="0"/>
              <a:t>Controlling symptoms of post infarction syndrome</a:t>
            </a:r>
          </a:p>
          <a:p>
            <a:r>
              <a:rPr lang="en-US" dirty="0" smtClean="0"/>
              <a:t>Administer analgesics as prescribed to control flank and abdominal pain.</a:t>
            </a:r>
          </a:p>
          <a:p>
            <a:r>
              <a:rPr lang="en-US" dirty="0" smtClean="0"/>
              <a:t>Encourage rest and assist with positioning for 2 to 3 days until syndrome subsides.</a:t>
            </a:r>
          </a:p>
          <a:p>
            <a:r>
              <a:rPr lang="en-US" dirty="0" smtClean="0"/>
              <a:t>Obtain temperature every 4 hours and administer  antipyretics as indicated.</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r>
              <a:rPr lang="en-US" dirty="0" smtClean="0"/>
              <a:t>Restrict oral intake and provide Iv fluids while patient is nauseated</a:t>
            </a:r>
          </a:p>
          <a:p>
            <a:r>
              <a:rPr lang="en-US" dirty="0" smtClean="0"/>
              <a:t>Administer antiemetic as ordered.</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Patient education and health maintenance</a:t>
            </a:r>
            <a:endParaRPr lang="en-US" b="1" dirty="0"/>
          </a:p>
        </p:txBody>
      </p:sp>
      <p:sp>
        <p:nvSpPr>
          <p:cNvPr id="3" name="Content Placeholder 2"/>
          <p:cNvSpPr>
            <a:spLocks noGrp="1"/>
          </p:cNvSpPr>
          <p:nvPr>
            <p:ph idx="1"/>
          </p:nvPr>
        </p:nvSpPr>
        <p:spPr/>
        <p:txBody>
          <a:bodyPr/>
          <a:lstStyle/>
          <a:p>
            <a:r>
              <a:rPr lang="en-US" dirty="0" smtClean="0"/>
              <a:t>Ensure that patient understands where and when to go for follow-up</a:t>
            </a:r>
          </a:p>
          <a:p>
            <a:r>
              <a:rPr lang="en-US" dirty="0" smtClean="0"/>
              <a:t>Explain the importance of follow-up for hypertension and renal function, even if the patient feels well.</a:t>
            </a:r>
            <a:endParaRPr lang="en-US" dirty="0"/>
          </a:p>
        </p:txBody>
      </p:sp>
    </p:spTree>
  </p:cSld>
  <p:clrMapOvr>
    <a:masterClrMapping/>
  </p:clrMapOvr>
  <p:transition>
    <p:wipe dir="d"/>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b="0" dirty="0" smtClean="0">
                <a:effectLst>
                  <a:outerShdw blurRad="38100" dist="38100" dir="2700000" algn="tl">
                    <a:srgbClr val="000000">
                      <a:alpha val="43137"/>
                    </a:srgbClr>
                  </a:outerShdw>
                </a:effectLst>
              </a:rPr>
              <a:t>C</a:t>
            </a:r>
            <a:r>
              <a:rPr lang="en-US" dirty="0" smtClean="0">
                <a:effectLst>
                  <a:outerShdw blurRad="38100" dist="38100" dir="2700000" algn="tl">
                    <a:srgbClr val="000000">
                      <a:alpha val="43137"/>
                    </a:srgbClr>
                  </a:outerShdw>
                </a:effectLst>
              </a:rPr>
              <a:t>ANCER OF THE PROSTATE</a:t>
            </a:r>
            <a:endParaRPr lang="en-US" b="0" dirty="0">
              <a:effectLst>
                <a:outerShdw blurRad="38100" dist="38100" dir="2700000" algn="tl">
                  <a:srgbClr val="000000">
                    <a:alpha val="43137"/>
                  </a:srgbClr>
                </a:outerShdw>
              </a:effectLst>
            </a:endParaRPr>
          </a:p>
        </p:txBody>
      </p:sp>
      <p:sp>
        <p:nvSpPr>
          <p:cNvPr id="2" name="Content Placeholder 1"/>
          <p:cNvSpPr>
            <a:spLocks noGrp="1"/>
          </p:cNvSpPr>
          <p:nvPr>
            <p:ph idx="1"/>
          </p:nvPr>
        </p:nvSpPr>
        <p:spPr/>
        <p:txBody>
          <a:bodyPr/>
          <a:lstStyle/>
          <a:p>
            <a:endParaRPr lang="en-US" dirty="0" smtClean="0"/>
          </a:p>
          <a:p>
            <a:endParaRPr lang="en-US" dirty="0"/>
          </a:p>
          <a:p>
            <a:endParaRPr lang="en-US" dirty="0" smtClean="0"/>
          </a:p>
          <a:p>
            <a:r>
              <a:rPr lang="en-US" dirty="0" smtClean="0"/>
              <a:t>Cancer of the prostate is the leading cause of cancer death.</a:t>
            </a:r>
            <a:endParaRPr lang="en-US" dirty="0"/>
          </a:p>
        </p:txBody>
      </p:sp>
    </p:spTree>
    <p:extLst>
      <p:ext uri="{BB962C8B-B14F-4D97-AF65-F5344CB8AC3E}">
        <p14:creationId xmlns:p14="http://schemas.microsoft.com/office/powerpoint/2010/main" val="37224015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Functions of the kidneys</a:t>
            </a:r>
            <a:endParaRPr lang="en-US" dirty="0"/>
          </a:p>
        </p:txBody>
      </p:sp>
      <p:sp>
        <p:nvSpPr>
          <p:cNvPr id="2" name="Content Placeholder 1"/>
          <p:cNvSpPr>
            <a:spLocks noGrp="1"/>
          </p:cNvSpPr>
          <p:nvPr>
            <p:ph idx="1"/>
          </p:nvPr>
        </p:nvSpPr>
        <p:spPr/>
        <p:txBody>
          <a:bodyPr/>
          <a:lstStyle/>
          <a:p>
            <a:r>
              <a:rPr lang="en-US" dirty="0" smtClean="0"/>
              <a:t>Formation and secretion of urine</a:t>
            </a:r>
          </a:p>
          <a:p>
            <a:r>
              <a:rPr lang="en-US" dirty="0" smtClean="0"/>
              <a:t>Haemopoeisis – produces and secretes erythropoietin.</a:t>
            </a:r>
          </a:p>
          <a:p>
            <a:r>
              <a:rPr lang="en-US" dirty="0" smtClean="0"/>
              <a:t>Regulation of blood pressure- produces and secrets rennin</a:t>
            </a:r>
          </a:p>
          <a:p>
            <a:r>
              <a:rPr lang="en-US" dirty="0" smtClean="0"/>
              <a:t>Homeostasis- ensures fluid and electrolyte balance</a:t>
            </a:r>
          </a:p>
          <a:p>
            <a:r>
              <a:rPr lang="en-US" dirty="0" smtClean="0"/>
              <a:t>Excretion of metabolic products of protein e.g. urea , uric acid</a:t>
            </a:r>
            <a:endParaRPr lang="en-US" dirty="0"/>
          </a:p>
        </p:txBody>
      </p:sp>
    </p:spTree>
    <p:extLst>
      <p:ext uri="{BB962C8B-B14F-4D97-AF65-F5344CB8AC3E}">
        <p14:creationId xmlns:p14="http://schemas.microsoft.com/office/powerpoint/2010/main" val="329950319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dirty="0" smtClean="0"/>
              <a:t>Pathophysiology and etiology</a:t>
            </a:r>
            <a:br>
              <a:rPr lang="en-US" dirty="0" smtClean="0"/>
            </a:br>
            <a:endParaRPr lang="en-US" dirty="0"/>
          </a:p>
        </p:txBody>
      </p:sp>
      <p:sp>
        <p:nvSpPr>
          <p:cNvPr id="2" name="Content Placeholder 1"/>
          <p:cNvSpPr>
            <a:spLocks noGrp="1"/>
          </p:cNvSpPr>
          <p:nvPr>
            <p:ph idx="1"/>
          </p:nvPr>
        </p:nvSpPr>
        <p:spPr/>
        <p:txBody>
          <a:bodyPr/>
          <a:lstStyle/>
          <a:p>
            <a:r>
              <a:rPr lang="en-US" dirty="0" smtClean="0"/>
              <a:t>The majority of prostate cancers arise from the peripheral zone of the gland , most prostatic cancers are palpable on rectal examination.</a:t>
            </a:r>
          </a:p>
          <a:p>
            <a:r>
              <a:rPr lang="en-US" dirty="0" smtClean="0"/>
              <a:t>Prostrate cancer can be spread by local extension, by lymphatics or by way of the blood stream.</a:t>
            </a:r>
          </a:p>
          <a:p>
            <a:r>
              <a:rPr lang="en-US" dirty="0" smtClean="0"/>
              <a:t>The etiology of prostate cancer is unknown, there is an increased risk for persons with family history of the disease.</a:t>
            </a:r>
            <a:endParaRPr lang="en-US" dirty="0"/>
          </a:p>
        </p:txBody>
      </p:sp>
    </p:spTree>
    <p:extLst>
      <p:ext uri="{BB962C8B-B14F-4D97-AF65-F5344CB8AC3E}">
        <p14:creationId xmlns:p14="http://schemas.microsoft.com/office/powerpoint/2010/main" val="31828298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Clinical features</a:t>
            </a:r>
            <a:endParaRPr lang="en-US" dirty="0"/>
          </a:p>
        </p:txBody>
      </p:sp>
      <p:sp>
        <p:nvSpPr>
          <p:cNvPr id="2" name="Content Placeholder 1"/>
          <p:cNvSpPr>
            <a:spLocks noGrp="1"/>
          </p:cNvSpPr>
          <p:nvPr>
            <p:ph idx="1"/>
          </p:nvPr>
        </p:nvSpPr>
        <p:spPr/>
        <p:txBody>
          <a:bodyPr/>
          <a:lstStyle/>
          <a:p>
            <a:r>
              <a:rPr lang="en-US" dirty="0" smtClean="0"/>
              <a:t>1.Most early prostate cancers are asymptomatic</a:t>
            </a:r>
          </a:p>
          <a:p>
            <a:r>
              <a:rPr lang="en-US" dirty="0" smtClean="0"/>
              <a:t>2.Symptoms due to obstruction of urinary flow </a:t>
            </a:r>
          </a:p>
          <a:p>
            <a:pPr marL="880110" lvl="1" indent="-514350">
              <a:buFont typeface="+mj-lt"/>
              <a:buAutoNum type="alphaLcParenR"/>
            </a:pPr>
            <a:r>
              <a:rPr lang="en-US" dirty="0" smtClean="0"/>
              <a:t>Hesitancy and straining on voiding, frequency </a:t>
            </a:r>
            <a:r>
              <a:rPr lang="en-US" dirty="0" err="1" smtClean="0"/>
              <a:t>noturia</a:t>
            </a:r>
            <a:r>
              <a:rPr lang="en-US" dirty="0" smtClean="0"/>
              <a:t>, (hesitancy-difficulty in initiating stream of urine</a:t>
            </a:r>
          </a:p>
          <a:p>
            <a:pPr marL="880110" lvl="1" indent="-514350">
              <a:buFont typeface="+mj-lt"/>
              <a:buAutoNum type="alphaLcParenR"/>
            </a:pPr>
            <a:r>
              <a:rPr lang="en-US" dirty="0" smtClean="0"/>
              <a:t>Diminution in size and force of urinary stream</a:t>
            </a:r>
          </a:p>
          <a:p>
            <a:pPr marL="452628" indent="-342900"/>
            <a:r>
              <a:rPr lang="en-US" dirty="0" smtClean="0"/>
              <a:t>3. symptoms due to metastasis</a:t>
            </a:r>
          </a:p>
          <a:p>
            <a:pPr marL="452628">
              <a:buFont typeface="+mj-lt"/>
              <a:buAutoNum type="alphaLcParenR"/>
            </a:pPr>
            <a:r>
              <a:rPr lang="en-US" dirty="0" smtClean="0"/>
              <a:t>Pain in lumbosacral area radiating to hips and down the legs</a:t>
            </a:r>
          </a:p>
          <a:p>
            <a:pPr marL="452628">
              <a:buFont typeface="+mj-lt"/>
              <a:buAutoNum type="alphaLcParenR"/>
            </a:pPr>
            <a:r>
              <a:rPr lang="en-US" dirty="0" smtClean="0"/>
              <a:t>Perineal and rectal discomfort</a:t>
            </a:r>
          </a:p>
          <a:p>
            <a:pPr marL="452628">
              <a:buFont typeface="+mj-lt"/>
              <a:buAutoNum type="alphaLcParenR"/>
            </a:pPr>
            <a:r>
              <a:rPr lang="en-US" dirty="0" smtClean="0"/>
              <a:t>Anemia, weight loss , weakness , nausea</a:t>
            </a:r>
          </a:p>
          <a:p>
            <a:pPr marL="452628">
              <a:buFont typeface="+mj-lt"/>
              <a:buAutoNum type="alphaLcParenR"/>
            </a:pPr>
            <a:endParaRPr lang="en-US" dirty="0"/>
          </a:p>
          <a:p>
            <a:pPr marL="452628">
              <a:buFont typeface="+mj-lt"/>
              <a:buAutoNum type="alphaLcParenR"/>
            </a:pPr>
            <a:endParaRPr lang="en-US" dirty="0" smtClean="0"/>
          </a:p>
          <a:p>
            <a:pPr marL="452628">
              <a:buFont typeface="+mj-lt"/>
              <a:buAutoNum type="alphaLcParenR"/>
            </a:pPr>
            <a:endParaRPr lang="en-US" dirty="0"/>
          </a:p>
          <a:p>
            <a:pPr marL="452628">
              <a:buFont typeface="+mj-lt"/>
              <a:buAutoNum type="alphaLcParenR"/>
            </a:pPr>
            <a:endParaRPr lang="en-US" dirty="0" smtClean="0"/>
          </a:p>
          <a:p>
            <a:pPr marL="452628">
              <a:buFont typeface="+mj-lt"/>
              <a:buAutoNum type="alphaLcParenR"/>
            </a:pPr>
            <a:endParaRPr lang="en-US" dirty="0"/>
          </a:p>
          <a:p>
            <a:pPr marL="452628">
              <a:buFont typeface="+mj-lt"/>
              <a:buAutoNum type="alphaLcParenR"/>
            </a:pPr>
            <a:endParaRPr lang="en-US" dirty="0" smtClean="0"/>
          </a:p>
          <a:p>
            <a:pPr marL="452628">
              <a:buFont typeface="+mj-lt"/>
              <a:buAutoNum type="alphaLcParenR"/>
            </a:pPr>
            <a:endParaRPr lang="en-US" dirty="0" smtClean="0"/>
          </a:p>
          <a:p>
            <a:pPr marL="603504" lvl="2" indent="0">
              <a:buNone/>
            </a:pPr>
            <a:endParaRPr lang="en-US" sz="3200" dirty="0" smtClean="0"/>
          </a:p>
        </p:txBody>
      </p:sp>
    </p:spTree>
    <p:extLst>
      <p:ext uri="{BB962C8B-B14F-4D97-AF65-F5344CB8AC3E}">
        <p14:creationId xmlns:p14="http://schemas.microsoft.com/office/powerpoint/2010/main" val="413649861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a:t>
            </a:r>
            <a:endParaRPr lang="en-US" dirty="0"/>
          </a:p>
        </p:txBody>
      </p:sp>
      <p:sp>
        <p:nvSpPr>
          <p:cNvPr id="3" name="Content Placeholder 2"/>
          <p:cNvSpPr>
            <a:spLocks noGrp="1"/>
          </p:cNvSpPr>
          <p:nvPr>
            <p:ph idx="1"/>
          </p:nvPr>
        </p:nvSpPr>
        <p:spPr/>
        <p:txBody>
          <a:bodyPr/>
          <a:lstStyle/>
          <a:p>
            <a:pPr marL="0" indent="0">
              <a:buNone/>
            </a:pPr>
            <a:r>
              <a:rPr lang="en-US" dirty="0"/>
              <a:t>d</a:t>
            </a:r>
            <a:r>
              <a:rPr lang="en-US" dirty="0" smtClean="0"/>
              <a:t>) Hematuria</a:t>
            </a:r>
          </a:p>
          <a:p>
            <a:pPr marL="0" indent="0">
              <a:buNone/>
            </a:pPr>
            <a:r>
              <a:rPr lang="en-US" dirty="0" smtClean="0"/>
              <a:t>e) Lower extremity edema, occurs when pelvic node metastases compromise venous return.</a:t>
            </a:r>
            <a:endParaRPr lang="en-US" dirty="0"/>
          </a:p>
        </p:txBody>
      </p:sp>
    </p:spTree>
    <p:extLst>
      <p:ext uri="{BB962C8B-B14F-4D97-AF65-F5344CB8AC3E}">
        <p14:creationId xmlns:p14="http://schemas.microsoft.com/office/powerpoint/2010/main" val="1850474287"/>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Diagnostic evaluation</a:t>
            </a:r>
            <a:endParaRPr lang="en-US" b="1" dirty="0"/>
          </a:p>
        </p:txBody>
      </p:sp>
      <p:sp>
        <p:nvSpPr>
          <p:cNvPr id="3" name="Content Placeholder 2"/>
          <p:cNvSpPr>
            <a:spLocks noGrp="1"/>
          </p:cNvSpPr>
          <p:nvPr>
            <p:ph idx="1"/>
          </p:nvPr>
        </p:nvSpPr>
        <p:spPr/>
        <p:txBody>
          <a:bodyPr>
            <a:normAutofit fontScale="92500" lnSpcReduction="20000"/>
          </a:bodyPr>
          <a:lstStyle/>
          <a:p>
            <a:r>
              <a:rPr lang="en-US" sz="3200" dirty="0" smtClean="0"/>
              <a:t>Digital  rectal exam may reveal nodule</a:t>
            </a:r>
          </a:p>
          <a:p>
            <a:r>
              <a:rPr lang="en-US" sz="3200" dirty="0" smtClean="0"/>
              <a:t>Tran rectal ultrasound used to identify prostate cancer and determine the stage </a:t>
            </a:r>
          </a:p>
          <a:p>
            <a:r>
              <a:rPr lang="en-US" sz="3200" dirty="0" smtClean="0"/>
              <a:t>MRI to identify </a:t>
            </a:r>
            <a:r>
              <a:rPr lang="en-US" sz="3200" dirty="0"/>
              <a:t>l</a:t>
            </a:r>
            <a:r>
              <a:rPr lang="en-US" sz="3200" dirty="0" smtClean="0"/>
              <a:t>esions and involvement of surrounding tissue or lymph nodes.</a:t>
            </a:r>
          </a:p>
          <a:p>
            <a:r>
              <a:rPr lang="en-US" sz="3200" dirty="0" smtClean="0"/>
              <a:t>Biopsy to identify cell type</a:t>
            </a:r>
            <a:endParaRPr lang="en-US" sz="3200" dirty="0"/>
          </a:p>
        </p:txBody>
      </p:sp>
    </p:spTree>
    <p:extLst>
      <p:ext uri="{BB962C8B-B14F-4D97-AF65-F5344CB8AC3E}">
        <p14:creationId xmlns:p14="http://schemas.microsoft.com/office/powerpoint/2010/main" val="1313168723"/>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Medical management</a:t>
            </a:r>
            <a:endParaRPr lang="en-US" b="1" dirty="0"/>
          </a:p>
        </p:txBody>
      </p:sp>
      <p:sp>
        <p:nvSpPr>
          <p:cNvPr id="3" name="Content Placeholder 2"/>
          <p:cNvSpPr>
            <a:spLocks noGrp="1"/>
          </p:cNvSpPr>
          <p:nvPr>
            <p:ph idx="1"/>
          </p:nvPr>
        </p:nvSpPr>
        <p:spPr/>
        <p:txBody>
          <a:bodyPr/>
          <a:lstStyle/>
          <a:p>
            <a:r>
              <a:rPr lang="en-US" dirty="0" smtClean="0"/>
              <a:t>Radiation therapy</a:t>
            </a:r>
          </a:p>
          <a:p>
            <a:r>
              <a:rPr lang="en-US" dirty="0" smtClean="0"/>
              <a:t>Surgery- radical prostatectomy</a:t>
            </a:r>
          </a:p>
          <a:p>
            <a:r>
              <a:rPr lang="en-US" dirty="0" smtClean="0"/>
              <a:t>Chemotherapy</a:t>
            </a:r>
          </a:p>
          <a:p>
            <a:r>
              <a:rPr lang="en-US" dirty="0" smtClean="0"/>
              <a:t>Cryosurgery – freezing of the tissue with ultrasound guidance</a:t>
            </a:r>
          </a:p>
          <a:p>
            <a:r>
              <a:rPr lang="en-US" dirty="0" smtClean="0"/>
              <a:t>Hormonal treatment to suppress natural androgen production</a:t>
            </a:r>
          </a:p>
          <a:p>
            <a:pPr lvl="1"/>
            <a:r>
              <a:rPr lang="en-US" dirty="0" smtClean="0"/>
              <a:t>	Leuprolide</a:t>
            </a:r>
          </a:p>
          <a:p>
            <a:pPr lvl="1"/>
            <a:r>
              <a:rPr lang="en-US" dirty="0" smtClean="0"/>
              <a:t>	Goserelin</a:t>
            </a:r>
          </a:p>
          <a:p>
            <a:pPr lvl="1"/>
            <a:r>
              <a:rPr lang="en-US" dirty="0" smtClean="0"/>
              <a:t>	estrogen</a:t>
            </a:r>
          </a:p>
          <a:p>
            <a:pPr marL="0" indent="0">
              <a:buNone/>
            </a:pPr>
            <a:endParaRPr lang="en-US" dirty="0" smtClean="0"/>
          </a:p>
          <a:p>
            <a:endParaRPr lang="en-US" dirty="0"/>
          </a:p>
        </p:txBody>
      </p:sp>
    </p:spTree>
    <p:extLst>
      <p:ext uri="{BB962C8B-B14F-4D97-AF65-F5344CB8AC3E}">
        <p14:creationId xmlns:p14="http://schemas.microsoft.com/office/powerpoint/2010/main" val="361312761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diagnosis</a:t>
            </a:r>
            <a:endParaRPr lang="en-US" b="1" dirty="0"/>
          </a:p>
        </p:txBody>
      </p:sp>
      <p:sp>
        <p:nvSpPr>
          <p:cNvPr id="3" name="Content Placeholder 2"/>
          <p:cNvSpPr>
            <a:spLocks noGrp="1"/>
          </p:cNvSpPr>
          <p:nvPr>
            <p:ph idx="1"/>
          </p:nvPr>
        </p:nvSpPr>
        <p:spPr/>
        <p:txBody>
          <a:bodyPr/>
          <a:lstStyle/>
          <a:p>
            <a:r>
              <a:rPr lang="en-US" dirty="0" smtClean="0"/>
              <a:t>Anxiety related to fear of disease progression and treatment options</a:t>
            </a:r>
          </a:p>
          <a:p>
            <a:r>
              <a:rPr lang="en-US" dirty="0" smtClean="0"/>
              <a:t>Sexual dysfunction related to effects of therapy</a:t>
            </a:r>
          </a:p>
          <a:p>
            <a:r>
              <a:rPr lang="en-US" dirty="0" smtClean="0"/>
              <a:t>Chronic pain related to bone metastasis.</a:t>
            </a:r>
            <a:endParaRPr lang="en-US" dirty="0"/>
          </a:p>
        </p:txBody>
      </p:sp>
    </p:spTree>
    <p:extLst>
      <p:ext uri="{BB962C8B-B14F-4D97-AF65-F5344CB8AC3E}">
        <p14:creationId xmlns:p14="http://schemas.microsoft.com/office/powerpoint/2010/main" val="2131019407"/>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Nursing interventions</a:t>
            </a:r>
            <a:br>
              <a:rPr lang="en-US" b="1" dirty="0" smtClean="0"/>
            </a:br>
            <a:endParaRPr lang="en-US" b="1" dirty="0"/>
          </a:p>
        </p:txBody>
      </p:sp>
      <p:sp>
        <p:nvSpPr>
          <p:cNvPr id="3" name="Content Placeholder 2"/>
          <p:cNvSpPr>
            <a:spLocks noGrp="1"/>
          </p:cNvSpPr>
          <p:nvPr>
            <p:ph idx="1"/>
          </p:nvPr>
        </p:nvSpPr>
        <p:spPr>
          <a:xfrm>
            <a:off x="628650" y="1524000"/>
            <a:ext cx="7886700" cy="4351338"/>
          </a:xfrm>
        </p:spPr>
        <p:txBody>
          <a:bodyPr/>
          <a:lstStyle/>
          <a:p>
            <a:pPr marL="0" indent="0">
              <a:buNone/>
            </a:pPr>
            <a:r>
              <a:rPr lang="en-US" b="1" dirty="0" smtClean="0">
                <a:latin typeface="Calibri Light" panose="020F0302020204030204" pitchFamily="34" charset="0"/>
                <a:cs typeface="Calibri Light" panose="020F0302020204030204" pitchFamily="34" charset="0"/>
              </a:rPr>
              <a:t>Reducing</a:t>
            </a:r>
            <a:r>
              <a:rPr lang="en-US" b="1" dirty="0" smtClean="0"/>
              <a:t> anxiety- </a:t>
            </a:r>
            <a:r>
              <a:rPr lang="en-US" dirty="0" smtClean="0"/>
              <a:t>give repeated explanations of diagnostic tests and treatment options, help patient gain some feeling control over disease and decisions.</a:t>
            </a:r>
          </a:p>
          <a:p>
            <a:pPr marL="0" indent="0">
              <a:buNone/>
            </a:pPr>
            <a:r>
              <a:rPr lang="en-US" b="1" dirty="0" smtClean="0"/>
              <a:t>Achieving optimal sexual function</a:t>
            </a:r>
          </a:p>
          <a:p>
            <a:pPr marL="0" indent="0">
              <a:buNone/>
            </a:pPr>
            <a:r>
              <a:rPr lang="en-US" dirty="0" smtClean="0"/>
              <a:t>Although the patient may be ill while experiencing the effects of therapy, he may wonder about sexual function . Give him the opportunity to communicate his concerns and sexual needs.</a:t>
            </a:r>
          </a:p>
          <a:p>
            <a:pPr marL="0" indent="0">
              <a:buNone/>
            </a:pPr>
            <a:r>
              <a:rPr lang="en-US" dirty="0" smtClean="0"/>
              <a:t>Let the patient know that decreased libido is expected after the hormonal manipulation therapy and impotence may result from some surgical procedures and radiation</a:t>
            </a:r>
          </a:p>
          <a:p>
            <a:pPr marL="0" indent="0">
              <a:buNone/>
            </a:pPr>
            <a:r>
              <a:rPr lang="en-US" b="1" dirty="0" smtClean="0"/>
              <a:t>Controlling pain- </a:t>
            </a:r>
            <a:r>
              <a:rPr lang="en-US" dirty="0" smtClean="0"/>
              <a:t>administer</a:t>
            </a:r>
            <a:r>
              <a:rPr lang="en-US" b="1" dirty="0" smtClean="0"/>
              <a:t> </a:t>
            </a:r>
            <a:r>
              <a:rPr lang="en-US" dirty="0" smtClean="0"/>
              <a:t>and</a:t>
            </a:r>
            <a:r>
              <a:rPr lang="en-US" b="1" dirty="0" smtClean="0"/>
              <a:t> </a:t>
            </a:r>
            <a:r>
              <a:rPr lang="en-US" dirty="0" smtClean="0"/>
              <a:t>teach</a:t>
            </a:r>
            <a:r>
              <a:rPr lang="en-US" b="1" dirty="0" smtClean="0"/>
              <a:t> </a:t>
            </a:r>
            <a:r>
              <a:rPr lang="en-US" dirty="0" smtClean="0"/>
              <a:t>self administration of opioid analgesics as ordered</a:t>
            </a:r>
            <a:endParaRPr lang="en-US" b="1" dirty="0" smtClean="0"/>
          </a:p>
          <a:p>
            <a:pPr marL="0" indent="0">
              <a:buNone/>
            </a:pPr>
            <a:endParaRPr lang="en-US" b="1" dirty="0"/>
          </a:p>
        </p:txBody>
      </p:sp>
    </p:spTree>
    <p:extLst>
      <p:ext uri="{BB962C8B-B14F-4D97-AF65-F5344CB8AC3E}">
        <p14:creationId xmlns:p14="http://schemas.microsoft.com/office/powerpoint/2010/main" val="206996313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Patient education and health maintenance</a:t>
            </a:r>
            <a:endParaRPr lang="en-US" b="1" dirty="0"/>
          </a:p>
        </p:txBody>
      </p:sp>
      <p:sp>
        <p:nvSpPr>
          <p:cNvPr id="3" name="Content Placeholder 2"/>
          <p:cNvSpPr>
            <a:spLocks noGrp="1"/>
          </p:cNvSpPr>
          <p:nvPr>
            <p:ph idx="1"/>
          </p:nvPr>
        </p:nvSpPr>
        <p:spPr/>
        <p:txBody>
          <a:bodyPr/>
          <a:lstStyle/>
          <a:p>
            <a:r>
              <a:rPr lang="en-US" dirty="0" smtClean="0"/>
              <a:t>Advise reporting of symptoms of worsening urethral obstruction such as increased frequency, urgency, urinary retention.</a:t>
            </a:r>
          </a:p>
          <a:p>
            <a:r>
              <a:rPr lang="en-US" dirty="0" smtClean="0"/>
              <a:t>Advise patient to monitor for signs of metastasis such as fatigue , weight loss , weakness ,pain, bowel and bladder dysfunction.  </a:t>
            </a:r>
            <a:endParaRPr lang="en-US" dirty="0"/>
          </a:p>
        </p:txBody>
      </p:sp>
    </p:spTree>
    <p:extLst>
      <p:ext uri="{BB962C8B-B14F-4D97-AF65-F5344CB8AC3E}">
        <p14:creationId xmlns:p14="http://schemas.microsoft.com/office/powerpoint/2010/main" val="150272474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HYDRONEPHROSIS</a:t>
            </a:r>
            <a:endParaRPr lang="en-US" b="1" dirty="0"/>
          </a:p>
        </p:txBody>
      </p:sp>
      <p:sp>
        <p:nvSpPr>
          <p:cNvPr id="3" name="Content Placeholder 2"/>
          <p:cNvSpPr>
            <a:spLocks noGrp="1"/>
          </p:cNvSpPr>
          <p:nvPr>
            <p:ph idx="1"/>
          </p:nvPr>
        </p:nvSpPr>
        <p:spPr/>
        <p:txBody>
          <a:bodyPr>
            <a:normAutofit fontScale="92500" lnSpcReduction="20000"/>
          </a:bodyPr>
          <a:lstStyle/>
          <a:p>
            <a:r>
              <a:rPr lang="en-US" dirty="0" smtClean="0"/>
              <a:t>Hydronephrosis  is the distension of the renal pelvis and calices. It results from untreated obstruction of urine flow in the urinary tract. The kidney enlarges as the urine collects in the kidney and pelvic tissue.</a:t>
            </a:r>
          </a:p>
          <a:p>
            <a:endParaRPr lang="en-US" dirty="0"/>
          </a:p>
          <a:p>
            <a:pPr marL="0" indent="0">
              <a:buNone/>
            </a:pPr>
            <a:r>
              <a:rPr lang="en-US" b="1" dirty="0" smtClean="0"/>
              <a:t>Causes</a:t>
            </a:r>
          </a:p>
          <a:p>
            <a:r>
              <a:rPr lang="en-US" dirty="0" smtClean="0"/>
              <a:t>Urethral</a:t>
            </a:r>
            <a:r>
              <a:rPr lang="en-US" b="1" dirty="0" smtClean="0"/>
              <a:t> </a:t>
            </a:r>
            <a:r>
              <a:rPr lang="en-US" dirty="0" smtClean="0"/>
              <a:t>strictures</a:t>
            </a:r>
          </a:p>
          <a:p>
            <a:r>
              <a:rPr lang="en-US" dirty="0" smtClean="0"/>
              <a:t>Kidney stones </a:t>
            </a:r>
          </a:p>
          <a:p>
            <a:r>
              <a:rPr lang="en-US" dirty="0" err="1" smtClean="0"/>
              <a:t>Tumours</a:t>
            </a:r>
            <a:endParaRPr lang="en-US" dirty="0" smtClean="0"/>
          </a:p>
          <a:p>
            <a:r>
              <a:rPr lang="en-US" dirty="0" smtClean="0"/>
              <a:t>Enlarged prostate</a:t>
            </a:r>
          </a:p>
          <a:p>
            <a:r>
              <a:rPr lang="en-US" dirty="0" smtClean="0"/>
              <a:t>Pregnancy</a:t>
            </a:r>
          </a:p>
          <a:p>
            <a:r>
              <a:rPr lang="en-US" dirty="0" err="1" smtClean="0"/>
              <a:t>Neurologenic</a:t>
            </a:r>
            <a:r>
              <a:rPr lang="en-US" dirty="0" smtClean="0"/>
              <a:t> bladder</a:t>
            </a:r>
            <a:endParaRPr lang="en-US" dirty="0"/>
          </a:p>
        </p:txBody>
      </p:sp>
    </p:spTree>
    <p:extLst>
      <p:ext uri="{BB962C8B-B14F-4D97-AF65-F5344CB8AC3E}">
        <p14:creationId xmlns:p14="http://schemas.microsoft.com/office/powerpoint/2010/main" val="3356262236"/>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Clinical manifestation</a:t>
            </a:r>
            <a:endParaRPr lang="en-US" b="1" dirty="0"/>
          </a:p>
        </p:txBody>
      </p:sp>
      <p:sp>
        <p:nvSpPr>
          <p:cNvPr id="3" name="Content Placeholder 2"/>
          <p:cNvSpPr>
            <a:spLocks noGrp="1"/>
          </p:cNvSpPr>
          <p:nvPr>
            <p:ph idx="1"/>
          </p:nvPr>
        </p:nvSpPr>
        <p:spPr/>
        <p:txBody>
          <a:bodyPr/>
          <a:lstStyle/>
          <a:p>
            <a:r>
              <a:rPr lang="en-US" dirty="0" smtClean="0"/>
              <a:t>Onset of obstruction is gradual, patient initially asymptomatic</a:t>
            </a:r>
          </a:p>
          <a:p>
            <a:r>
              <a:rPr lang="en-US" dirty="0" smtClean="0"/>
              <a:t>Usually patient develops UTI i.e. symptoms of frequency, urgency, dysuria</a:t>
            </a:r>
          </a:p>
          <a:p>
            <a:r>
              <a:rPr lang="en-US" dirty="0" smtClean="0"/>
              <a:t>As it progresses , flank and back pain and chronic kidney disease symptoms develop</a:t>
            </a:r>
            <a:endParaRPr lang="en-US" dirty="0"/>
          </a:p>
        </p:txBody>
      </p:sp>
    </p:spTree>
    <p:extLst>
      <p:ext uri="{BB962C8B-B14F-4D97-AF65-F5344CB8AC3E}">
        <p14:creationId xmlns:p14="http://schemas.microsoft.com/office/powerpoint/2010/main" val="121265351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900</TotalTime>
  <Words>4482</Words>
  <Application>Microsoft Office PowerPoint</Application>
  <PresentationFormat>On-screen Show (4:3)</PresentationFormat>
  <Paragraphs>644</Paragraphs>
  <Slides>128</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128</vt:i4>
      </vt:variant>
    </vt:vector>
  </HeadingPairs>
  <TitlesOfParts>
    <vt:vector size="135" baseType="lpstr">
      <vt:lpstr>Arial</vt:lpstr>
      <vt:lpstr>Calibri</vt:lpstr>
      <vt:lpstr>Calibri Light</vt:lpstr>
      <vt:lpstr>Trebuchet MS</vt:lpstr>
      <vt:lpstr>Wingdings</vt:lpstr>
      <vt:lpstr>Wingdings 3</vt:lpstr>
      <vt:lpstr>Facet</vt:lpstr>
      <vt:lpstr>MED-SURG</vt:lpstr>
      <vt:lpstr>GENITAL URINARY CONDITIONS</vt:lpstr>
      <vt:lpstr>Conti……….</vt:lpstr>
      <vt:lpstr>Conti………</vt:lpstr>
      <vt:lpstr>Review of anatomy and physiology</vt:lpstr>
      <vt:lpstr>kidneys</vt:lpstr>
      <vt:lpstr>Conti…</vt:lpstr>
      <vt:lpstr>Cont…</vt:lpstr>
      <vt:lpstr>Functions of the kidneys</vt:lpstr>
      <vt:lpstr>Formation of urine</vt:lpstr>
      <vt:lpstr>Conti…</vt:lpstr>
      <vt:lpstr>NEUROLOGICAL CONDITIONS</vt:lpstr>
      <vt:lpstr>Conti………</vt:lpstr>
      <vt:lpstr>pyelonephritis</vt:lpstr>
      <vt:lpstr>CAUSES</vt:lpstr>
      <vt:lpstr>Conti….</vt:lpstr>
      <vt:lpstr>Clinical manifestation</vt:lpstr>
      <vt:lpstr>DIAGNOSTIC METHODS</vt:lpstr>
      <vt:lpstr>MEDICAL MANAGEMENT</vt:lpstr>
      <vt:lpstr>NURSING DIAGNOSIS</vt:lpstr>
      <vt:lpstr>NURSING INTERVENTIONS</vt:lpstr>
      <vt:lpstr>Conti…</vt:lpstr>
      <vt:lpstr>Acute renal failure</vt:lpstr>
      <vt:lpstr>PATHOPHYSIOLOGY</vt:lpstr>
      <vt:lpstr>Conti…</vt:lpstr>
      <vt:lpstr>CAUSES</vt:lpstr>
      <vt:lpstr>Conti…</vt:lpstr>
      <vt:lpstr>Conti…</vt:lpstr>
      <vt:lpstr>POST RENAL FAILURE OBSTRUCTION</vt:lpstr>
      <vt:lpstr>PHASES</vt:lpstr>
      <vt:lpstr>Conti...</vt:lpstr>
      <vt:lpstr>S/S</vt:lpstr>
      <vt:lpstr>Conti…</vt:lpstr>
      <vt:lpstr>DIAGNOSTIC FINDINGS</vt:lpstr>
      <vt:lpstr>MEDICAL MANAGEMENT</vt:lpstr>
      <vt:lpstr>Conti…</vt:lpstr>
      <vt:lpstr>NURSING DIAGNOSIS</vt:lpstr>
      <vt:lpstr>Conti…</vt:lpstr>
      <vt:lpstr>NURSING INTERVENTIONS</vt:lpstr>
      <vt:lpstr>Conti…</vt:lpstr>
      <vt:lpstr>Conti…</vt:lpstr>
      <vt:lpstr>Conti…</vt:lpstr>
      <vt:lpstr>PROVIDING SKIN CARE</vt:lpstr>
      <vt:lpstr>PROVIDING PSYCHOLOGICAL SUPPORT</vt:lpstr>
      <vt:lpstr>CHRONIC RENAL FAILURE</vt:lpstr>
      <vt:lpstr>CAUSES</vt:lpstr>
      <vt:lpstr>CLINICAL MANIFESTATION</vt:lpstr>
      <vt:lpstr>Conti… </vt:lpstr>
      <vt:lpstr>NURSING DIAGNOSIS</vt:lpstr>
      <vt:lpstr>NURSING INTERVENTIONS</vt:lpstr>
      <vt:lpstr>2.maintaining adequate nutrition</vt:lpstr>
      <vt:lpstr>3.maintaining skin integrity</vt:lpstr>
      <vt:lpstr>4. preventing constipation</vt:lpstr>
      <vt:lpstr>RENAL CALCULI</vt:lpstr>
      <vt:lpstr>CLINICAL MANIFESTATION</vt:lpstr>
      <vt:lpstr>CAUSES</vt:lpstr>
      <vt:lpstr>DIAGNOSTIC EVALUATION</vt:lpstr>
      <vt:lpstr>MEDICAL MANAGEMENT</vt:lpstr>
      <vt:lpstr>Conti…</vt:lpstr>
      <vt:lpstr>NURSING DIAGNOSIS</vt:lpstr>
      <vt:lpstr>NURSING INTERVENTIONS</vt:lpstr>
      <vt:lpstr>Conti…….</vt:lpstr>
      <vt:lpstr>Conti…</vt:lpstr>
      <vt:lpstr>Conti…..</vt:lpstr>
      <vt:lpstr>Conti….</vt:lpstr>
      <vt:lpstr>BENIGN PROSTSTIC HYPERTROPHY</vt:lpstr>
      <vt:lpstr>Pathophysiology and etiology</vt:lpstr>
      <vt:lpstr>CLINICAL FEATURES</vt:lpstr>
      <vt:lpstr>Conti…</vt:lpstr>
      <vt:lpstr>Diagnostic evaluation</vt:lpstr>
      <vt:lpstr>management</vt:lpstr>
      <vt:lpstr>Conti…</vt:lpstr>
      <vt:lpstr>Nursing diagnosis</vt:lpstr>
      <vt:lpstr>Nursing intervention</vt:lpstr>
      <vt:lpstr>Patient education and health maintenance</vt:lpstr>
      <vt:lpstr>Conti…</vt:lpstr>
      <vt:lpstr>RENAL TUMOURS (RENAL CELL CARCINOMA)</vt:lpstr>
      <vt:lpstr>Conti...</vt:lpstr>
      <vt:lpstr>Common types of benign tumours</vt:lpstr>
      <vt:lpstr>Common types of malignant tumours </vt:lpstr>
      <vt:lpstr>Risk factors of renal cancer </vt:lpstr>
      <vt:lpstr>Signs and symptoms</vt:lpstr>
      <vt:lpstr>Diagnostic evaluation</vt:lpstr>
      <vt:lpstr>Nursing diagnosis</vt:lpstr>
      <vt:lpstr>NURSING INTERVENTIONS</vt:lpstr>
      <vt:lpstr>Conti…</vt:lpstr>
      <vt:lpstr>Conti…</vt:lpstr>
      <vt:lpstr>Patient education and health maintenance</vt:lpstr>
      <vt:lpstr>CANCER OF THE PROSTATE</vt:lpstr>
      <vt:lpstr>Pathophysiology and etiology </vt:lpstr>
      <vt:lpstr>Clinical features</vt:lpstr>
      <vt:lpstr>Conti…</vt:lpstr>
      <vt:lpstr>Diagnostic evaluation</vt:lpstr>
      <vt:lpstr>Medical management</vt:lpstr>
      <vt:lpstr>Nursing diagnosis</vt:lpstr>
      <vt:lpstr>Nursing interventions </vt:lpstr>
      <vt:lpstr>Patient education and health maintenance</vt:lpstr>
      <vt:lpstr>HYDRONEPHROSIS</vt:lpstr>
      <vt:lpstr>Clinical manifestation</vt:lpstr>
      <vt:lpstr>Diagnostic evaluation</vt:lpstr>
      <vt:lpstr>Therapeutic measures</vt:lpstr>
      <vt:lpstr>Nursing management</vt:lpstr>
      <vt:lpstr>RENAL TRAUMA</vt:lpstr>
      <vt:lpstr>diagnosis</vt:lpstr>
      <vt:lpstr>Clinical features </vt:lpstr>
      <vt:lpstr>Nursing interventions</vt:lpstr>
      <vt:lpstr>complications</vt:lpstr>
      <vt:lpstr>TB KIDNEY</vt:lpstr>
      <vt:lpstr>Clinical features</vt:lpstr>
      <vt:lpstr>diagnosis</vt:lpstr>
      <vt:lpstr>management</vt:lpstr>
      <vt:lpstr>URETHRAL STRICTURE</vt:lpstr>
      <vt:lpstr>causes</vt:lpstr>
      <vt:lpstr>Clinical features</vt:lpstr>
      <vt:lpstr>diagnosis</vt:lpstr>
      <vt:lpstr>management</vt:lpstr>
      <vt:lpstr>BLADDER DIVERTICULUM</vt:lpstr>
      <vt:lpstr>Clinical features</vt:lpstr>
      <vt:lpstr>diagnosis</vt:lpstr>
      <vt:lpstr>management</vt:lpstr>
      <vt:lpstr>NEUROLOGIC BLADDER</vt:lpstr>
      <vt:lpstr>Signs and symptoms</vt:lpstr>
      <vt:lpstr>diagnosis</vt:lpstr>
      <vt:lpstr>management</vt:lpstr>
      <vt:lpstr>System test </vt:lpstr>
      <vt:lpstr>2.Intravenous urography/ urethrography</vt:lpstr>
      <vt:lpstr>3.Renal scan</vt:lpstr>
      <vt:lpstr>Conti…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MED-SURG</dc:title>
  <dc:creator>librarian</dc:creator>
  <cp:lastModifiedBy>Windows User</cp:lastModifiedBy>
  <cp:revision>301</cp:revision>
  <dcterms:created xsi:type="dcterms:W3CDTF">2018-07-10T11:53:54Z</dcterms:created>
  <dcterms:modified xsi:type="dcterms:W3CDTF">2018-07-23T17:33:11Z</dcterms:modified>
</cp:coreProperties>
</file>