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0"/>
  </p:notesMasterIdLst>
  <p:sldIdLst>
    <p:sldId id="256" r:id="rId2"/>
    <p:sldId id="526" r:id="rId3"/>
    <p:sldId id="527" r:id="rId4"/>
    <p:sldId id="528" r:id="rId5"/>
    <p:sldId id="259" r:id="rId6"/>
    <p:sldId id="534" r:id="rId7"/>
    <p:sldId id="535" r:id="rId8"/>
    <p:sldId id="536" r:id="rId9"/>
    <p:sldId id="537" r:id="rId10"/>
    <p:sldId id="257" r:id="rId11"/>
    <p:sldId id="260" r:id="rId12"/>
    <p:sldId id="544" r:id="rId13"/>
    <p:sldId id="545" r:id="rId14"/>
    <p:sldId id="546" r:id="rId15"/>
    <p:sldId id="547" r:id="rId16"/>
    <p:sldId id="548" r:id="rId17"/>
    <p:sldId id="549" r:id="rId18"/>
    <p:sldId id="550" r:id="rId19"/>
    <p:sldId id="551" r:id="rId20"/>
    <p:sldId id="261" r:id="rId21"/>
    <p:sldId id="262" r:id="rId22"/>
    <p:sldId id="258" r:id="rId23"/>
    <p:sldId id="263" r:id="rId24"/>
    <p:sldId id="264" r:id="rId25"/>
    <p:sldId id="265" r:id="rId26"/>
    <p:sldId id="506" r:id="rId27"/>
    <p:sldId id="266" r:id="rId28"/>
    <p:sldId id="267" r:id="rId29"/>
    <p:sldId id="268" r:id="rId30"/>
    <p:sldId id="269" r:id="rId31"/>
    <p:sldId id="270" r:id="rId32"/>
    <p:sldId id="271" r:id="rId33"/>
    <p:sldId id="272" r:id="rId34"/>
    <p:sldId id="273" r:id="rId35"/>
    <p:sldId id="274" r:id="rId36"/>
    <p:sldId id="275" r:id="rId37"/>
    <p:sldId id="276" r:id="rId38"/>
    <p:sldId id="507" r:id="rId39"/>
    <p:sldId id="277" r:id="rId40"/>
    <p:sldId id="278" r:id="rId41"/>
    <p:sldId id="279" r:id="rId42"/>
    <p:sldId id="280" r:id="rId43"/>
    <p:sldId id="281" r:id="rId44"/>
    <p:sldId id="282" r:id="rId45"/>
    <p:sldId id="559" r:id="rId46"/>
    <p:sldId id="283" r:id="rId47"/>
    <p:sldId id="284" r:id="rId48"/>
    <p:sldId id="285" r:id="rId49"/>
    <p:sldId id="286" r:id="rId50"/>
    <p:sldId id="287" r:id="rId51"/>
    <p:sldId id="288" r:id="rId52"/>
    <p:sldId id="289" r:id="rId53"/>
    <p:sldId id="290" r:id="rId54"/>
    <p:sldId id="291" r:id="rId55"/>
    <p:sldId id="292" r:id="rId56"/>
    <p:sldId id="293" r:id="rId57"/>
    <p:sldId id="508"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560" r:id="rId72"/>
    <p:sldId id="307" r:id="rId73"/>
    <p:sldId id="308" r:id="rId74"/>
    <p:sldId id="309" r:id="rId75"/>
    <p:sldId id="310" r:id="rId76"/>
    <p:sldId id="311" r:id="rId77"/>
    <p:sldId id="312" r:id="rId78"/>
    <p:sldId id="313" r:id="rId79"/>
    <p:sldId id="314" r:id="rId80"/>
    <p:sldId id="315" r:id="rId81"/>
    <p:sldId id="317" r:id="rId82"/>
    <p:sldId id="318" r:id="rId83"/>
    <p:sldId id="316"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353" r:id="rId119"/>
    <p:sldId id="354" r:id="rId120"/>
    <p:sldId id="355" r:id="rId121"/>
    <p:sldId id="356" r:id="rId122"/>
    <p:sldId id="357" r:id="rId123"/>
    <p:sldId id="358" r:id="rId124"/>
    <p:sldId id="359" r:id="rId125"/>
    <p:sldId id="360"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82" r:id="rId148"/>
    <p:sldId id="384" r:id="rId149"/>
    <p:sldId id="385" r:id="rId150"/>
    <p:sldId id="386" r:id="rId151"/>
    <p:sldId id="387" r:id="rId152"/>
    <p:sldId id="388" r:id="rId153"/>
    <p:sldId id="389" r:id="rId154"/>
    <p:sldId id="391" r:id="rId155"/>
    <p:sldId id="392" r:id="rId156"/>
    <p:sldId id="393" r:id="rId157"/>
    <p:sldId id="394" r:id="rId158"/>
    <p:sldId id="395" r:id="rId159"/>
    <p:sldId id="396" r:id="rId160"/>
    <p:sldId id="397" r:id="rId161"/>
    <p:sldId id="398" r:id="rId162"/>
    <p:sldId id="390" r:id="rId163"/>
    <p:sldId id="399" r:id="rId164"/>
    <p:sldId id="383" r:id="rId165"/>
    <p:sldId id="400" r:id="rId166"/>
    <p:sldId id="401" r:id="rId167"/>
    <p:sldId id="402" r:id="rId168"/>
    <p:sldId id="403" r:id="rId169"/>
    <p:sldId id="404" r:id="rId170"/>
    <p:sldId id="405" r:id="rId171"/>
    <p:sldId id="407" r:id="rId172"/>
    <p:sldId id="406" r:id="rId173"/>
    <p:sldId id="408" r:id="rId174"/>
    <p:sldId id="409" r:id="rId175"/>
    <p:sldId id="410" r:id="rId176"/>
    <p:sldId id="411" r:id="rId177"/>
    <p:sldId id="540" r:id="rId178"/>
    <p:sldId id="541" r:id="rId179"/>
    <p:sldId id="542" r:id="rId180"/>
    <p:sldId id="539" r:id="rId181"/>
    <p:sldId id="412" r:id="rId182"/>
    <p:sldId id="538" r:id="rId183"/>
    <p:sldId id="413" r:id="rId184"/>
    <p:sldId id="509" r:id="rId185"/>
    <p:sldId id="421" r:id="rId186"/>
    <p:sldId id="422" r:id="rId187"/>
    <p:sldId id="424" r:id="rId188"/>
    <p:sldId id="425" r:id="rId189"/>
    <p:sldId id="426" r:id="rId190"/>
    <p:sldId id="423" r:id="rId191"/>
    <p:sldId id="427" r:id="rId192"/>
    <p:sldId id="416" r:id="rId193"/>
    <p:sldId id="417" r:id="rId194"/>
    <p:sldId id="415" r:id="rId195"/>
    <p:sldId id="418" r:id="rId196"/>
    <p:sldId id="510" r:id="rId197"/>
    <p:sldId id="419" r:id="rId198"/>
    <p:sldId id="420" r:id="rId199"/>
    <p:sldId id="428" r:id="rId200"/>
    <p:sldId id="429" r:id="rId201"/>
    <p:sldId id="430" r:id="rId202"/>
    <p:sldId id="431" r:id="rId203"/>
    <p:sldId id="513" r:id="rId204"/>
    <p:sldId id="511" r:id="rId205"/>
    <p:sldId id="512" r:id="rId206"/>
    <p:sldId id="432" r:id="rId207"/>
    <p:sldId id="433" r:id="rId208"/>
    <p:sldId id="434" r:id="rId209"/>
    <p:sldId id="435" r:id="rId210"/>
    <p:sldId id="436" r:id="rId211"/>
    <p:sldId id="437" r:id="rId212"/>
    <p:sldId id="438" r:id="rId213"/>
    <p:sldId id="554" r:id="rId214"/>
    <p:sldId id="553" r:id="rId215"/>
    <p:sldId id="552" r:id="rId216"/>
    <p:sldId id="439" r:id="rId217"/>
    <p:sldId id="440" r:id="rId218"/>
    <p:sldId id="441" r:id="rId219"/>
    <p:sldId id="555" r:id="rId220"/>
    <p:sldId id="442" r:id="rId221"/>
    <p:sldId id="443" r:id="rId222"/>
    <p:sldId id="444" r:id="rId223"/>
    <p:sldId id="445" r:id="rId224"/>
    <p:sldId id="446" r:id="rId225"/>
    <p:sldId id="447" r:id="rId226"/>
    <p:sldId id="448" r:id="rId227"/>
    <p:sldId id="449" r:id="rId228"/>
    <p:sldId id="450" r:id="rId229"/>
    <p:sldId id="451" r:id="rId230"/>
    <p:sldId id="557" r:id="rId231"/>
    <p:sldId id="558" r:id="rId232"/>
    <p:sldId id="452" r:id="rId233"/>
    <p:sldId id="454" r:id="rId234"/>
    <p:sldId id="525" r:id="rId235"/>
    <p:sldId id="556" r:id="rId236"/>
    <p:sldId id="453" r:id="rId237"/>
    <p:sldId id="455" r:id="rId238"/>
    <p:sldId id="456" r:id="rId239"/>
    <p:sldId id="457" r:id="rId240"/>
    <p:sldId id="458" r:id="rId241"/>
    <p:sldId id="459" r:id="rId242"/>
    <p:sldId id="460" r:id="rId243"/>
    <p:sldId id="461" r:id="rId244"/>
    <p:sldId id="462" r:id="rId245"/>
    <p:sldId id="463" r:id="rId246"/>
    <p:sldId id="464" r:id="rId247"/>
    <p:sldId id="465" r:id="rId248"/>
    <p:sldId id="466" r:id="rId249"/>
    <p:sldId id="467" r:id="rId250"/>
    <p:sldId id="468" r:id="rId251"/>
    <p:sldId id="469" r:id="rId252"/>
    <p:sldId id="470" r:id="rId253"/>
    <p:sldId id="471" r:id="rId254"/>
    <p:sldId id="474" r:id="rId255"/>
    <p:sldId id="475" r:id="rId256"/>
    <p:sldId id="472" r:id="rId257"/>
    <p:sldId id="473" r:id="rId258"/>
    <p:sldId id="476" r:id="rId259"/>
    <p:sldId id="478" r:id="rId260"/>
    <p:sldId id="479" r:id="rId261"/>
    <p:sldId id="480" r:id="rId262"/>
    <p:sldId id="481" r:id="rId263"/>
    <p:sldId id="477" r:id="rId264"/>
    <p:sldId id="482" r:id="rId265"/>
    <p:sldId id="483" r:id="rId266"/>
    <p:sldId id="561" r:id="rId267"/>
    <p:sldId id="484" r:id="rId268"/>
    <p:sldId id="485" r:id="rId269"/>
    <p:sldId id="486" r:id="rId270"/>
    <p:sldId id="655" r:id="rId271"/>
    <p:sldId id="487" r:id="rId272"/>
    <p:sldId id="656" r:id="rId273"/>
    <p:sldId id="488" r:id="rId274"/>
    <p:sldId id="489" r:id="rId275"/>
    <p:sldId id="490" r:id="rId276"/>
    <p:sldId id="491" r:id="rId277"/>
    <p:sldId id="657" r:id="rId278"/>
    <p:sldId id="658" r:id="rId279"/>
    <p:sldId id="493" r:id="rId280"/>
    <p:sldId id="659" r:id="rId281"/>
    <p:sldId id="494" r:id="rId282"/>
    <p:sldId id="660" r:id="rId283"/>
    <p:sldId id="495" r:id="rId284"/>
    <p:sldId id="661" r:id="rId285"/>
    <p:sldId id="496" r:id="rId286"/>
    <p:sldId id="497" r:id="rId287"/>
    <p:sldId id="498" r:id="rId288"/>
    <p:sldId id="499" r:id="rId289"/>
    <p:sldId id="500" r:id="rId290"/>
    <p:sldId id="501" r:id="rId291"/>
    <p:sldId id="502" r:id="rId292"/>
    <p:sldId id="503" r:id="rId293"/>
    <p:sldId id="662" r:id="rId294"/>
    <p:sldId id="504" r:id="rId295"/>
    <p:sldId id="505" r:id="rId296"/>
    <p:sldId id="514" r:id="rId297"/>
    <p:sldId id="515" r:id="rId298"/>
    <p:sldId id="516" r:id="rId299"/>
    <p:sldId id="663" r:id="rId300"/>
    <p:sldId id="517" r:id="rId301"/>
    <p:sldId id="518" r:id="rId302"/>
    <p:sldId id="519" r:id="rId303"/>
    <p:sldId id="520" r:id="rId304"/>
    <p:sldId id="521" r:id="rId305"/>
    <p:sldId id="522" r:id="rId306"/>
    <p:sldId id="523" r:id="rId307"/>
    <p:sldId id="524" r:id="rId308"/>
    <p:sldId id="529" r:id="rId309"/>
    <p:sldId id="530" r:id="rId310"/>
    <p:sldId id="615" r:id="rId311"/>
    <p:sldId id="616" r:id="rId312"/>
    <p:sldId id="617" r:id="rId313"/>
    <p:sldId id="618" r:id="rId314"/>
    <p:sldId id="619" r:id="rId315"/>
    <p:sldId id="620" r:id="rId316"/>
    <p:sldId id="621" r:id="rId317"/>
    <p:sldId id="622" r:id="rId318"/>
    <p:sldId id="623" r:id="rId319"/>
    <p:sldId id="624" r:id="rId320"/>
    <p:sldId id="650" r:id="rId321"/>
    <p:sldId id="625" r:id="rId322"/>
    <p:sldId id="626" r:id="rId323"/>
    <p:sldId id="627" r:id="rId324"/>
    <p:sldId id="628" r:id="rId325"/>
    <p:sldId id="629" r:id="rId326"/>
    <p:sldId id="630" r:id="rId327"/>
    <p:sldId id="631" r:id="rId328"/>
    <p:sldId id="632" r:id="rId329"/>
    <p:sldId id="633" r:id="rId330"/>
    <p:sldId id="634" r:id="rId331"/>
    <p:sldId id="635" r:id="rId332"/>
    <p:sldId id="636" r:id="rId333"/>
    <p:sldId id="637" r:id="rId334"/>
    <p:sldId id="638" r:id="rId335"/>
    <p:sldId id="639" r:id="rId336"/>
    <p:sldId id="640" r:id="rId337"/>
    <p:sldId id="651" r:id="rId338"/>
    <p:sldId id="652" r:id="rId339"/>
    <p:sldId id="653" r:id="rId340"/>
    <p:sldId id="642" r:id="rId341"/>
    <p:sldId id="643" r:id="rId342"/>
    <p:sldId id="644" r:id="rId343"/>
    <p:sldId id="645" r:id="rId344"/>
    <p:sldId id="646" r:id="rId345"/>
    <p:sldId id="647" r:id="rId346"/>
    <p:sldId id="648" r:id="rId347"/>
    <p:sldId id="649" r:id="rId348"/>
    <p:sldId id="654" r:id="rId3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41" autoAdjust="0"/>
  </p:normalViewPr>
  <p:slideViewPr>
    <p:cSldViewPr>
      <p:cViewPr varScale="1">
        <p:scale>
          <a:sx n="73" d="100"/>
          <a:sy n="73" d="100"/>
        </p:scale>
        <p:origin x="1638" y="72"/>
      </p:cViewPr>
      <p:guideLst>
        <p:guide orient="horz" pos="2160"/>
        <p:guide pos="2880"/>
      </p:guideLst>
    </p:cSldViewPr>
  </p:slideViewPr>
  <p:outlineViewPr>
    <p:cViewPr>
      <p:scale>
        <a:sx n="33" d="100"/>
        <a:sy n="33" d="100"/>
      </p:scale>
      <p:origin x="294" y="238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presProps" Target="pres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tableStyles" Target="tableStyle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A8408-B98D-4543-9E35-42B714BC4BF3}" type="datetimeFigureOut">
              <a:rPr lang="en-US" smtClean="0"/>
              <a:pPr/>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0EC7C-2153-40C0-8591-6E4D30C14687}" type="slidenum">
              <a:rPr lang="en-US" smtClean="0"/>
              <a:pPr/>
              <a:t>‹#›</a:t>
            </a:fld>
            <a:endParaRPr lang="en-US"/>
          </a:p>
        </p:txBody>
      </p:sp>
    </p:spTree>
    <p:extLst>
      <p:ext uri="{BB962C8B-B14F-4D97-AF65-F5344CB8AC3E}">
        <p14:creationId xmlns:p14="http://schemas.microsoft.com/office/powerpoint/2010/main" val="191606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80EC7C-2153-40C0-8591-6E4D30C14687}" type="slidenum">
              <a:rPr lang="en-US" smtClean="0"/>
              <a:pPr/>
              <a:t>201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4564C1-ABCB-4C6B-B71E-FDB94C6A54DF}" type="datetime1">
              <a:rPr lang="en-US" smtClean="0"/>
              <a:pPr/>
              <a:t>12/2/2021</a:t>
            </a:fld>
            <a:endParaRPr lang="en-US"/>
          </a:p>
        </p:txBody>
      </p:sp>
      <p:sp>
        <p:nvSpPr>
          <p:cNvPr id="17" name="Footer Placeholder 16"/>
          <p:cNvSpPr>
            <a:spLocks noGrp="1"/>
          </p:cNvSpPr>
          <p:nvPr>
            <p:ph type="ftr" sz="quarter" idx="11"/>
          </p:nvPr>
        </p:nvSpPr>
        <p:spPr/>
        <p:txBody>
          <a:bodyPr/>
          <a:lstStyle/>
          <a:p>
            <a:r>
              <a:rPr lang="en-US" smtClean="0"/>
              <a:t>MS.PURITY SILAS</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3C5E2E-5706-4CFE-A84E-24E9B575802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F221E-47A7-4A79-BF10-C6C097F457C6}" type="datetime1">
              <a:rPr lang="en-US" smtClean="0"/>
              <a:pPr/>
              <a:t>12/2/2021</a:t>
            </a:fld>
            <a:endParaRPr lang="en-US"/>
          </a:p>
        </p:txBody>
      </p:sp>
      <p:sp>
        <p:nvSpPr>
          <p:cNvPr id="5" name="Footer Placeholder 4"/>
          <p:cNvSpPr>
            <a:spLocks noGrp="1"/>
          </p:cNvSpPr>
          <p:nvPr>
            <p:ph type="ftr" sz="quarter" idx="11"/>
          </p:nvPr>
        </p:nvSpPr>
        <p:spPr/>
        <p:txBody>
          <a:bodyPr/>
          <a:lstStyle/>
          <a:p>
            <a:r>
              <a:rPr lang="en-US" smtClean="0"/>
              <a:t>MS.PURITY SILAS</a:t>
            </a:r>
            <a:endParaRPr lang="en-US"/>
          </a:p>
        </p:txBody>
      </p:sp>
      <p:sp>
        <p:nvSpPr>
          <p:cNvPr id="6" name="Slide Number Placeholder 5"/>
          <p:cNvSpPr>
            <a:spLocks noGrp="1"/>
          </p:cNvSpPr>
          <p:nvPr>
            <p:ph type="sldNum" sz="quarter" idx="12"/>
          </p:nvPr>
        </p:nvSpPr>
        <p:spPr/>
        <p:txBody>
          <a:bodyPr/>
          <a:lstStyle/>
          <a:p>
            <a:fld id="{853C5E2E-5706-4CFE-A84E-24E9B57580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4CDE5-FCC3-4C9D-8828-51B9FC675A89}" type="datetime1">
              <a:rPr lang="en-US" smtClean="0"/>
              <a:pPr/>
              <a:t>12/2/2021</a:t>
            </a:fld>
            <a:endParaRPr lang="en-US"/>
          </a:p>
        </p:txBody>
      </p:sp>
      <p:sp>
        <p:nvSpPr>
          <p:cNvPr id="5" name="Footer Placeholder 4"/>
          <p:cNvSpPr>
            <a:spLocks noGrp="1"/>
          </p:cNvSpPr>
          <p:nvPr>
            <p:ph type="ftr" sz="quarter" idx="11"/>
          </p:nvPr>
        </p:nvSpPr>
        <p:spPr/>
        <p:txBody>
          <a:bodyPr/>
          <a:lstStyle/>
          <a:p>
            <a:r>
              <a:rPr lang="en-US" smtClean="0"/>
              <a:t>MS.PURITY SILAS</a:t>
            </a:r>
            <a:endParaRPr lang="en-US"/>
          </a:p>
        </p:txBody>
      </p:sp>
      <p:sp>
        <p:nvSpPr>
          <p:cNvPr id="6" name="Slide Number Placeholder 5"/>
          <p:cNvSpPr>
            <a:spLocks noGrp="1"/>
          </p:cNvSpPr>
          <p:nvPr>
            <p:ph type="sldNum" sz="quarter" idx="12"/>
          </p:nvPr>
        </p:nvSpPr>
        <p:spPr/>
        <p:txBody>
          <a:bodyPr/>
          <a:lstStyle/>
          <a:p>
            <a:fld id="{853C5E2E-5706-4CFE-A84E-24E9B57580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9FF8836-AF17-42C8-8EBB-A32A8292BF2D}" type="datetime1">
              <a:rPr lang="en-US" smtClean="0"/>
              <a:pPr/>
              <a:t>12/2/2021</a:t>
            </a:fld>
            <a:endParaRPr lang="en-US"/>
          </a:p>
        </p:txBody>
      </p:sp>
      <p:sp>
        <p:nvSpPr>
          <p:cNvPr id="5" name="Footer Placeholder 4"/>
          <p:cNvSpPr>
            <a:spLocks noGrp="1"/>
          </p:cNvSpPr>
          <p:nvPr>
            <p:ph type="ftr" sz="quarter" idx="11"/>
          </p:nvPr>
        </p:nvSpPr>
        <p:spPr/>
        <p:txBody>
          <a:bodyPr/>
          <a:lstStyle/>
          <a:p>
            <a:r>
              <a:rPr lang="en-US" smtClean="0"/>
              <a:t>MS.PURITY SILAS</a:t>
            </a:r>
            <a:endParaRPr lang="en-US"/>
          </a:p>
        </p:txBody>
      </p:sp>
      <p:sp>
        <p:nvSpPr>
          <p:cNvPr id="6" name="Slide Number Placeholder 5"/>
          <p:cNvSpPr>
            <a:spLocks noGrp="1"/>
          </p:cNvSpPr>
          <p:nvPr>
            <p:ph type="sldNum" sz="quarter" idx="12"/>
          </p:nvPr>
        </p:nvSpPr>
        <p:spPr/>
        <p:txBody>
          <a:bodyPr/>
          <a:lstStyle/>
          <a:p>
            <a:fld id="{853C5E2E-5706-4CFE-A84E-24E9B575802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EDE980-8660-4D6E-B3D6-1E6036494FDC}" type="datetime1">
              <a:rPr lang="en-US" smtClean="0"/>
              <a:pPr/>
              <a:t>12/2/2021</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MS.PURITY SILAS</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3C5E2E-5706-4CFE-A84E-24E9B57580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CDAEE1-CDBA-40AA-987A-AF5A8DEF751C}" type="datetime1">
              <a:rPr lang="en-US" smtClean="0"/>
              <a:pPr/>
              <a:t>12/2/2021</a:t>
            </a:fld>
            <a:endParaRPr lang="en-US"/>
          </a:p>
        </p:txBody>
      </p:sp>
      <p:sp>
        <p:nvSpPr>
          <p:cNvPr id="6" name="Footer Placeholder 5"/>
          <p:cNvSpPr>
            <a:spLocks noGrp="1"/>
          </p:cNvSpPr>
          <p:nvPr>
            <p:ph type="ftr" sz="quarter" idx="11"/>
          </p:nvPr>
        </p:nvSpPr>
        <p:spPr/>
        <p:txBody>
          <a:bodyPr/>
          <a:lstStyle/>
          <a:p>
            <a:r>
              <a:rPr lang="en-US" smtClean="0"/>
              <a:t>MS.PURITY SILAS</a:t>
            </a:r>
            <a:endParaRPr lang="en-US"/>
          </a:p>
        </p:txBody>
      </p:sp>
      <p:sp>
        <p:nvSpPr>
          <p:cNvPr id="7" name="Slide Number Placeholder 6"/>
          <p:cNvSpPr>
            <a:spLocks noGrp="1"/>
          </p:cNvSpPr>
          <p:nvPr>
            <p:ph type="sldNum" sz="quarter" idx="12"/>
          </p:nvPr>
        </p:nvSpPr>
        <p:spPr/>
        <p:txBody>
          <a:bodyPr/>
          <a:lstStyle/>
          <a:p>
            <a:fld id="{853C5E2E-5706-4CFE-A84E-24E9B575802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938A0E7-8581-4384-B135-6CC5503B6BA5}" type="datetime1">
              <a:rPr lang="en-US" smtClean="0"/>
              <a:pPr/>
              <a:t>12/2/2021</a:t>
            </a:fld>
            <a:endParaRPr lang="en-US"/>
          </a:p>
        </p:txBody>
      </p:sp>
      <p:sp>
        <p:nvSpPr>
          <p:cNvPr id="8" name="Footer Placeholder 7"/>
          <p:cNvSpPr>
            <a:spLocks noGrp="1"/>
          </p:cNvSpPr>
          <p:nvPr>
            <p:ph type="ftr" sz="quarter" idx="11"/>
          </p:nvPr>
        </p:nvSpPr>
        <p:spPr/>
        <p:txBody>
          <a:bodyPr/>
          <a:lstStyle/>
          <a:p>
            <a:r>
              <a:rPr lang="en-US" smtClean="0"/>
              <a:t>MS.PURITY SILAS</a:t>
            </a:r>
            <a:endParaRPr lang="en-US"/>
          </a:p>
        </p:txBody>
      </p:sp>
      <p:sp>
        <p:nvSpPr>
          <p:cNvPr id="9" name="Slide Number Placeholder 8"/>
          <p:cNvSpPr>
            <a:spLocks noGrp="1"/>
          </p:cNvSpPr>
          <p:nvPr>
            <p:ph type="sldNum" sz="quarter" idx="12"/>
          </p:nvPr>
        </p:nvSpPr>
        <p:spPr/>
        <p:txBody>
          <a:bodyPr/>
          <a:lstStyle/>
          <a:p>
            <a:fld id="{853C5E2E-5706-4CFE-A84E-24E9B575802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69D844-C354-4CD5-AC36-6344ABA087B1}" type="datetime1">
              <a:rPr lang="en-US" smtClean="0"/>
              <a:pPr/>
              <a:t>12/2/2021</a:t>
            </a:fld>
            <a:endParaRPr lang="en-US"/>
          </a:p>
        </p:txBody>
      </p:sp>
      <p:sp>
        <p:nvSpPr>
          <p:cNvPr id="4" name="Footer Placeholder 3"/>
          <p:cNvSpPr>
            <a:spLocks noGrp="1"/>
          </p:cNvSpPr>
          <p:nvPr>
            <p:ph type="ftr" sz="quarter" idx="11"/>
          </p:nvPr>
        </p:nvSpPr>
        <p:spPr/>
        <p:txBody>
          <a:bodyPr/>
          <a:lstStyle/>
          <a:p>
            <a:r>
              <a:rPr lang="en-US" smtClean="0"/>
              <a:t>MS.PURITY SILAS</a:t>
            </a:r>
            <a:endParaRPr lang="en-US"/>
          </a:p>
        </p:txBody>
      </p:sp>
      <p:sp>
        <p:nvSpPr>
          <p:cNvPr id="5" name="Slide Number Placeholder 4"/>
          <p:cNvSpPr>
            <a:spLocks noGrp="1"/>
          </p:cNvSpPr>
          <p:nvPr>
            <p:ph type="sldNum" sz="quarter" idx="12"/>
          </p:nvPr>
        </p:nvSpPr>
        <p:spPr/>
        <p:txBody>
          <a:bodyPr/>
          <a:lstStyle/>
          <a:p>
            <a:fld id="{853C5E2E-5706-4CFE-A84E-24E9B57580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B5C45-76A4-4B69-9DD5-D5F0A5A2E958}" type="datetime1">
              <a:rPr lang="en-US" smtClean="0"/>
              <a:pPr/>
              <a:t>12/2/2021</a:t>
            </a:fld>
            <a:endParaRPr lang="en-US"/>
          </a:p>
        </p:txBody>
      </p:sp>
      <p:sp>
        <p:nvSpPr>
          <p:cNvPr id="3" name="Footer Placeholder 2"/>
          <p:cNvSpPr>
            <a:spLocks noGrp="1"/>
          </p:cNvSpPr>
          <p:nvPr>
            <p:ph type="ftr" sz="quarter" idx="11"/>
          </p:nvPr>
        </p:nvSpPr>
        <p:spPr/>
        <p:txBody>
          <a:bodyPr/>
          <a:lstStyle/>
          <a:p>
            <a:r>
              <a:rPr lang="en-US" smtClean="0"/>
              <a:t>MS.PURITY SILAS</a:t>
            </a:r>
            <a:endParaRPr lang="en-US"/>
          </a:p>
        </p:txBody>
      </p:sp>
      <p:sp>
        <p:nvSpPr>
          <p:cNvPr id="4" name="Slide Number Placeholder 3"/>
          <p:cNvSpPr>
            <a:spLocks noGrp="1"/>
          </p:cNvSpPr>
          <p:nvPr>
            <p:ph type="sldNum" sz="quarter" idx="12"/>
          </p:nvPr>
        </p:nvSpPr>
        <p:spPr/>
        <p:txBody>
          <a:bodyPr/>
          <a:lstStyle/>
          <a:p>
            <a:fld id="{853C5E2E-5706-4CFE-A84E-24E9B5758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791206-FDF3-4517-849B-F76DD1293882}" type="datetime1">
              <a:rPr lang="en-US" smtClean="0"/>
              <a:pPr/>
              <a:t>12/2/2021</a:t>
            </a:fld>
            <a:endParaRPr lang="en-US"/>
          </a:p>
        </p:txBody>
      </p:sp>
      <p:sp>
        <p:nvSpPr>
          <p:cNvPr id="6" name="Footer Placeholder 5"/>
          <p:cNvSpPr>
            <a:spLocks noGrp="1"/>
          </p:cNvSpPr>
          <p:nvPr>
            <p:ph type="ftr" sz="quarter" idx="11"/>
          </p:nvPr>
        </p:nvSpPr>
        <p:spPr/>
        <p:txBody>
          <a:bodyPr/>
          <a:lstStyle/>
          <a:p>
            <a:r>
              <a:rPr lang="en-US" smtClean="0"/>
              <a:t>MS.PURITY SILAS</a:t>
            </a:r>
            <a:endParaRPr lang="en-US"/>
          </a:p>
        </p:txBody>
      </p:sp>
      <p:sp>
        <p:nvSpPr>
          <p:cNvPr id="7" name="Slide Number Placeholder 6"/>
          <p:cNvSpPr>
            <a:spLocks noGrp="1"/>
          </p:cNvSpPr>
          <p:nvPr>
            <p:ph type="sldNum" sz="quarter" idx="12"/>
          </p:nvPr>
        </p:nvSpPr>
        <p:spPr/>
        <p:txBody>
          <a:bodyPr/>
          <a:lstStyle/>
          <a:p>
            <a:fld id="{853C5E2E-5706-4CFE-A84E-24E9B575802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0A58E2-D1CE-47AF-9A1E-9B7A20018C4C}" type="datetime1">
              <a:rPr lang="en-US" smtClean="0"/>
              <a:pPr/>
              <a:t>12/2/2021</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MS.PURITY SILAS</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53C5E2E-5706-4CFE-A84E-24E9B575802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B7D2DFF-4E41-4F12-AF7B-E8E0E2C54B8C}" type="datetime1">
              <a:rPr lang="en-US" smtClean="0"/>
              <a:pPr/>
              <a:t>12/2/2021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MS.PURITY SILAS</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3C5E2E-5706-4CFE-A84E-24E9B57580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76600"/>
            <a:ext cx="7854696" cy="1752600"/>
          </a:xfrm>
        </p:spPr>
        <p:txBody>
          <a:bodyPr>
            <a:normAutofit/>
          </a:bodyPr>
          <a:lstStyle/>
          <a:p>
            <a:r>
              <a:rPr lang="en-US" sz="4000" dirty="0">
                <a:latin typeface="Bauhaus 93" pitchFamily="82" charset="0"/>
              </a:rPr>
              <a:t>By </a:t>
            </a:r>
            <a:r>
              <a:rPr lang="en-US" sz="4000" dirty="0" smtClean="0">
                <a:latin typeface="Bauhaus 93" pitchFamily="82" charset="0"/>
              </a:rPr>
              <a:t>purity m. silas</a:t>
            </a:r>
            <a:endParaRPr lang="en-US" sz="4000" dirty="0">
              <a:latin typeface="Bauhaus 93" pitchFamily="82" charset="0"/>
            </a:endParaRPr>
          </a:p>
          <a:p>
            <a:r>
              <a:rPr lang="en-US" sz="4000" dirty="0" smtClean="0">
                <a:latin typeface="Bauhaus 93" pitchFamily="82" charset="0"/>
              </a:rPr>
              <a:t>KMTC </a:t>
            </a:r>
            <a:r>
              <a:rPr lang="en-US" sz="4000" dirty="0">
                <a:latin typeface="Bauhaus 93" pitchFamily="82" charset="0"/>
              </a:rPr>
              <a:t>Chuka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8229600" cy="5410200"/>
          </a:xfrm>
        </p:spPr>
        <p:txBody>
          <a:bodyPr>
            <a:normAutofit/>
          </a:bodyPr>
          <a:lstStyle/>
          <a:p>
            <a:pPr>
              <a:buNone/>
            </a:pPr>
            <a:r>
              <a:rPr lang="en-US" sz="2800" b="1" u="sng" dirty="0">
                <a:latin typeface="Times New Roman" panose="02020603050405020304" pitchFamily="18" charset="0"/>
                <a:cs typeface="Times New Roman" panose="02020603050405020304" pitchFamily="18" charset="0"/>
              </a:rPr>
              <a:t>Gynecology</a:t>
            </a:r>
            <a:r>
              <a:rPr lang="en-US" sz="2800" u="sng" dirty="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conditions</a:t>
            </a:r>
            <a:endParaRPr lang="en-US" sz="2800"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Refers </a:t>
            </a:r>
            <a:r>
              <a:rPr lang="en-US" sz="2800" dirty="0">
                <a:latin typeface="Times New Roman" panose="02020603050405020304" pitchFamily="18" charset="0"/>
                <a:cs typeface="Times New Roman" panose="02020603050405020304" pitchFamily="18" charset="0"/>
              </a:rPr>
              <a:t>to diseases or conditions peculiar to </a:t>
            </a:r>
          </a:p>
          <a:p>
            <a:pPr marL="0" indent="0">
              <a:buNone/>
            </a:pPr>
            <a:r>
              <a:rPr lang="en-US" sz="2800" dirty="0">
                <a:latin typeface="Times New Roman" panose="02020603050405020304" pitchFamily="18" charset="0"/>
                <a:cs typeface="Times New Roman" panose="02020603050405020304" pitchFamily="18" charset="0"/>
              </a:rPr>
              <a:t>   women's reproductive systems.</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Patients with gynecological disorders require a lot</a:t>
            </a:r>
          </a:p>
          <a:p>
            <a:pPr marL="0" indent="0">
              <a:buNone/>
            </a:pPr>
            <a:r>
              <a:rPr lang="en-US" sz="2800" dirty="0">
                <a:latin typeface="Times New Roman" panose="02020603050405020304" pitchFamily="18" charset="0"/>
                <a:cs typeface="Times New Roman" panose="02020603050405020304" pitchFamily="18" charset="0"/>
              </a:rPr>
              <a:t>   of understanding because of the emotional and the          </a:t>
            </a:r>
            <a:r>
              <a:rPr lang="en-US" sz="2800" dirty="0" smtClean="0">
                <a:latin typeface="Times New Roman" panose="02020603050405020304" pitchFamily="18" charset="0"/>
                <a:cs typeface="Times New Roman" panose="02020603050405020304" pitchFamily="18" charset="0"/>
              </a:rPr>
              <a:t>            physical </a:t>
            </a:r>
            <a:r>
              <a:rPr lang="en-US" sz="2800" dirty="0">
                <a:latin typeface="Times New Roman" panose="02020603050405020304" pitchFamily="18" charset="0"/>
                <a:cs typeface="Times New Roman" panose="02020603050405020304" pitchFamily="18" charset="0"/>
              </a:rPr>
              <a:t>considerations that govern the </a:t>
            </a:r>
            <a:r>
              <a:rPr lang="en-US" sz="2800" dirty="0" smtClean="0">
                <a:latin typeface="Times New Roman" panose="02020603050405020304" pitchFamily="18" charset="0"/>
                <a:cs typeface="Times New Roman" panose="02020603050405020304" pitchFamily="18" charset="0"/>
              </a:rPr>
              <a:t>situation.</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should always respect the confidentiality of the patient's problems and share any information obtained only with those directly involved professionally with the care of the patient.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b="1" dirty="0"/>
              <a:t>Pre Menstrual Tension Syndrome (PMTS)</a:t>
            </a:r>
            <a:endParaRPr lang="en-US" dirty="0"/>
          </a:p>
        </p:txBody>
      </p:sp>
      <p:sp>
        <p:nvSpPr>
          <p:cNvPr id="3" name="Content Placeholder 2"/>
          <p:cNvSpPr>
            <a:spLocks noGrp="1"/>
          </p:cNvSpPr>
          <p:nvPr>
            <p:ph sz="quarter" idx="1"/>
          </p:nvPr>
        </p:nvSpPr>
        <p:spPr/>
        <p:txBody>
          <a:bodyPr>
            <a:normAutofit/>
          </a:bodyPr>
          <a:lstStyle/>
          <a:p>
            <a:r>
              <a:rPr lang="en-US" dirty="0"/>
              <a:t>a large group of symptoms, which appear regularly and predictably about 12 days before the onset of menstruation.</a:t>
            </a:r>
          </a:p>
          <a:p>
            <a:pPr>
              <a:buNone/>
            </a:pPr>
            <a:r>
              <a:rPr lang="en-US" dirty="0"/>
              <a:t>This group of symptoms includes;</a:t>
            </a:r>
          </a:p>
          <a:p>
            <a:r>
              <a:rPr lang="en-US" dirty="0"/>
              <a:t>         Water retention leading to weight gain,</a:t>
            </a:r>
          </a:p>
          <a:p>
            <a:r>
              <a:rPr lang="en-US" dirty="0"/>
              <a:t>          painful breasts, abdominal distension</a:t>
            </a:r>
          </a:p>
          <a:p>
            <a:pPr>
              <a:buNone/>
            </a:pPr>
            <a:r>
              <a:rPr lang="en-US" dirty="0"/>
              <a:t>            and feeling of </a:t>
            </a:r>
            <a:r>
              <a:rPr lang="en-US" dirty="0" err="1"/>
              <a:t>bloatedness</a:t>
            </a:r>
            <a:r>
              <a:rPr lang="en-US" dirty="0"/>
              <a:t>.</a:t>
            </a:r>
          </a:p>
          <a:p>
            <a:r>
              <a:rPr lang="en-US" dirty="0"/>
              <a:t>          Pain in the form of backache, headache,</a:t>
            </a:r>
          </a:p>
          <a:p>
            <a:r>
              <a:rPr lang="en-US" dirty="0"/>
              <a:t>          tiredness and muscle stiffness.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Autonomic reaction, for instance, dizziness/faintness, cold sweats, nausea and vomiting and hot flushes.</a:t>
            </a:r>
          </a:p>
          <a:p>
            <a:pPr>
              <a:buNone/>
            </a:pPr>
            <a:endParaRPr lang="en-US" dirty="0"/>
          </a:p>
          <a:p>
            <a:pPr>
              <a:buNone/>
            </a:pPr>
            <a:r>
              <a:rPr lang="en-US" dirty="0"/>
              <a:t>• Mood change, including tension, irritability, depression and crying spells.</a:t>
            </a:r>
          </a:p>
          <a:p>
            <a:pPr>
              <a:buNone/>
            </a:pPr>
            <a:endParaRPr lang="en-US" dirty="0"/>
          </a:p>
          <a:p>
            <a:pPr>
              <a:buNone/>
            </a:pPr>
            <a:r>
              <a:rPr lang="en-US" dirty="0"/>
              <a:t>• Loss of concentration, manifested as forgetfulness, clumsiness,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Difficult in making decisions and insomnia (poor sleep).</a:t>
            </a:r>
          </a:p>
          <a:p>
            <a:pPr>
              <a:buNone/>
            </a:pPr>
            <a:endParaRPr lang="en-US" dirty="0"/>
          </a:p>
          <a:p>
            <a:pPr>
              <a:buNone/>
            </a:pPr>
            <a:r>
              <a:rPr lang="en-US" dirty="0"/>
              <a:t>• Miscellaneous symptoms, including feelings of suffocation, chest pains, heart pounding, numbness and tingling sensation.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Patients with the symptoms of PMT can be</a:t>
            </a:r>
          </a:p>
          <a:p>
            <a:pPr>
              <a:buNone/>
            </a:pPr>
            <a:r>
              <a:rPr lang="en-US" dirty="0"/>
              <a:t>relieved by giving them diuretics, for example,</a:t>
            </a:r>
          </a:p>
          <a:p>
            <a:pPr>
              <a:buNone/>
            </a:pPr>
            <a:r>
              <a:rPr lang="en-US" dirty="0"/>
              <a:t> </a:t>
            </a:r>
            <a:r>
              <a:rPr lang="en-US" dirty="0" err="1"/>
              <a:t>chlorothiazide</a:t>
            </a:r>
            <a:r>
              <a:rPr lang="en-US" dirty="0"/>
              <a:t> in the pre menstrual week.</a:t>
            </a:r>
          </a:p>
          <a:p>
            <a:pPr>
              <a:buNone/>
            </a:pPr>
            <a:endParaRPr lang="en-US" dirty="0"/>
          </a:p>
          <a:p>
            <a:pPr>
              <a:buNone/>
            </a:pPr>
            <a:r>
              <a:rPr lang="en-US" dirty="0"/>
              <a:t> They can also benefit from oral contraceptives, for instance, </a:t>
            </a:r>
            <a:r>
              <a:rPr lang="en-US" dirty="0" err="1"/>
              <a:t>progesterones</a:t>
            </a:r>
            <a:r>
              <a:rPr lang="en-US" dirty="0"/>
              <a:t> like </a:t>
            </a:r>
            <a:r>
              <a:rPr lang="en-US" dirty="0" err="1"/>
              <a:t>norethisterone</a:t>
            </a:r>
            <a:r>
              <a:rPr lang="en-US" dirty="0"/>
              <a:t> 20mg daily from the 15th to 25th day of the cycle.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err="1"/>
              <a:t>Tranquillisers</a:t>
            </a:r>
            <a:r>
              <a:rPr lang="en-US" dirty="0"/>
              <a:t> and psychotherapy also appear to be equally effective</a:t>
            </a:r>
          </a:p>
          <a:p>
            <a:r>
              <a:rPr lang="en-US" dirty="0"/>
              <a:t>Dietary management involves taking a low salt</a:t>
            </a:r>
          </a:p>
          <a:p>
            <a:pPr>
              <a:buNone/>
            </a:pPr>
            <a:r>
              <a:rPr lang="en-US" dirty="0"/>
              <a:t>diet and avoiding alcohol and caffeine</a:t>
            </a:r>
          </a:p>
          <a:p>
            <a:r>
              <a:rPr lang="en-US" dirty="0"/>
              <a:t>Exercise is also recommended to relieve the</a:t>
            </a:r>
          </a:p>
          <a:p>
            <a:pPr>
              <a:buNone/>
            </a:pPr>
            <a:r>
              <a:rPr lang="en-US" dirty="0"/>
              <a:t>  symptoms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Dysfunctional Uterine Bleeding </a:t>
            </a:r>
            <a:r>
              <a:rPr lang="en-US" b="1"/>
              <a:t>(DUB)</a:t>
            </a:r>
            <a:endParaRPr lang="en-US" dirty="0"/>
          </a:p>
        </p:txBody>
      </p:sp>
      <p:sp>
        <p:nvSpPr>
          <p:cNvPr id="3" name="Content Placeholder 2"/>
          <p:cNvSpPr>
            <a:spLocks noGrp="1"/>
          </p:cNvSpPr>
          <p:nvPr>
            <p:ph sz="quarter" idx="1"/>
          </p:nvPr>
        </p:nvSpPr>
        <p:spPr/>
        <p:txBody>
          <a:bodyPr>
            <a:normAutofit/>
          </a:bodyPr>
          <a:lstStyle/>
          <a:p>
            <a:r>
              <a:rPr lang="en-US" dirty="0"/>
              <a:t>Dysfunctional uterine bleeding is diagnosed by</a:t>
            </a:r>
          </a:p>
          <a:p>
            <a:pPr>
              <a:buNone/>
            </a:pPr>
            <a:r>
              <a:rPr lang="en-US" dirty="0"/>
              <a:t>    exclusion of the conditions, which cause bleeding from the uterus. These are;</a:t>
            </a:r>
          </a:p>
          <a:p>
            <a:r>
              <a:rPr lang="en-US" dirty="0"/>
              <a:t>Infection</a:t>
            </a:r>
          </a:p>
          <a:p>
            <a:pPr>
              <a:buNone/>
            </a:pPr>
            <a:r>
              <a:rPr lang="en-US" dirty="0"/>
              <a:t>• Ruptured ectopic pregnancy</a:t>
            </a:r>
          </a:p>
          <a:p>
            <a:pPr>
              <a:buNone/>
            </a:pPr>
            <a:r>
              <a:rPr lang="en-US" dirty="0"/>
              <a:t>• Trauma</a:t>
            </a:r>
          </a:p>
          <a:p>
            <a:pPr>
              <a:buNone/>
            </a:pPr>
            <a:r>
              <a:rPr lang="en-US" dirty="0"/>
              <a:t>• Uterine fibroids and polyps</a:t>
            </a:r>
          </a:p>
          <a:p>
            <a:pPr>
              <a:buNone/>
            </a:pPr>
            <a:r>
              <a:rPr lang="en-US" dirty="0"/>
              <a:t>• Genital cancers</a:t>
            </a:r>
          </a:p>
          <a:p>
            <a:pPr>
              <a:buNone/>
            </a:pPr>
            <a:r>
              <a:rPr lang="en-US" dirty="0"/>
              <a:t>• Hormonal treatment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the cause of DUB is most likely to be hormonal imbalance, which is associated with involuntary periods. </a:t>
            </a:r>
          </a:p>
          <a:p>
            <a:pPr>
              <a:buNone/>
            </a:pPr>
            <a:endParaRPr lang="en-US" dirty="0"/>
          </a:p>
          <a:p>
            <a:r>
              <a:rPr lang="en-US" dirty="0"/>
              <a:t>very little you can do, you should refer all</a:t>
            </a:r>
          </a:p>
          <a:p>
            <a:pPr>
              <a:buNone/>
            </a:pPr>
            <a:r>
              <a:rPr lang="en-US" dirty="0"/>
              <a:t> patients with abnormal uterine bleeding to the</a:t>
            </a:r>
          </a:p>
          <a:p>
            <a:pPr>
              <a:buNone/>
            </a:pPr>
            <a:r>
              <a:rPr lang="en-US" dirty="0"/>
              <a:t> hospital for investigations and management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i="1" dirty="0"/>
              <a:t>Remember:</a:t>
            </a:r>
          </a:p>
          <a:p>
            <a:pPr>
              <a:buNone/>
            </a:pPr>
            <a:r>
              <a:rPr lang="en-US" b="1" i="1" dirty="0"/>
              <a:t>If the patient is very sick due to excessive</a:t>
            </a:r>
          </a:p>
          <a:p>
            <a:pPr>
              <a:buNone/>
            </a:pPr>
            <a:r>
              <a:rPr lang="en-US" b="1" i="1" dirty="0"/>
              <a:t>bleeding, then resuscitate and give</a:t>
            </a:r>
          </a:p>
          <a:p>
            <a:pPr>
              <a:buNone/>
            </a:pPr>
            <a:r>
              <a:rPr lang="en-US" b="1" i="1" dirty="0"/>
              <a:t>intravenous fluids before referring</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In the hospital, teenage girls who have just started menstruating should be given a combination of oestrogen and progesterone.</a:t>
            </a:r>
          </a:p>
          <a:p>
            <a:r>
              <a:rPr lang="en-US" dirty="0"/>
              <a:t>The contraceptive pill is a good option and treatment should be continued for three to six cycles.</a:t>
            </a:r>
          </a:p>
          <a:p>
            <a:r>
              <a:rPr lang="en-US" dirty="0"/>
              <a:t>After treatment is stopped, menstruation</a:t>
            </a:r>
          </a:p>
          <a:p>
            <a:pPr>
              <a:buNone/>
            </a:pPr>
            <a:r>
              <a:rPr lang="en-US" dirty="0"/>
              <a:t>often returns to normal</a:t>
            </a:r>
          </a:p>
          <a:p>
            <a:pPr>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women in the reproductive age group, true</a:t>
            </a:r>
          </a:p>
          <a:p>
            <a:pPr>
              <a:buNone/>
            </a:pPr>
            <a:r>
              <a:rPr lang="en-US" dirty="0"/>
              <a:t>    dysfunctional bleeding is uncommon</a:t>
            </a:r>
          </a:p>
          <a:p>
            <a:pPr>
              <a:buNone/>
            </a:pPr>
            <a:endParaRPr lang="en-US" dirty="0"/>
          </a:p>
          <a:p>
            <a:pPr>
              <a:buNone/>
            </a:pPr>
            <a:r>
              <a:rPr lang="en-US" dirty="0"/>
              <a:t>. most likely cause of abnormal bleeding at this age is some complication of pregnancy. diagnostic curettage is needed and you must remember the possibility of malignant disease.</a:t>
            </a:r>
          </a:p>
          <a:p>
            <a:endParaRPr lang="en-US" dirty="0"/>
          </a:p>
          <a:p>
            <a:r>
              <a:rPr lang="en-US" dirty="0"/>
              <a:t>women over 40 years of age all the organic</a:t>
            </a:r>
          </a:p>
          <a:p>
            <a:pPr>
              <a:buNone/>
            </a:pPr>
            <a:r>
              <a:rPr lang="en-US" dirty="0"/>
              <a:t>  causes of bleeding, including malignant disease,</a:t>
            </a:r>
          </a:p>
          <a:p>
            <a:pPr>
              <a:buNone/>
            </a:pPr>
            <a:r>
              <a:rPr lang="en-US" dirty="0"/>
              <a:t>  may occur.</a:t>
            </a:r>
          </a:p>
          <a:p>
            <a:pPr>
              <a:buNone/>
            </a:pPr>
            <a:endParaRPr lang="en-US" dirty="0"/>
          </a:p>
          <a:p>
            <a:pPr>
              <a:buNone/>
            </a:pPr>
            <a:r>
              <a:rPr lang="en-US" dirty="0"/>
              <a:t> Accurate diagnosis, including curettage is essential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Obstetrics</a:t>
            </a:r>
            <a:endParaRPr lang="en-US" dirty="0"/>
          </a:p>
        </p:txBody>
      </p:sp>
      <p:sp>
        <p:nvSpPr>
          <p:cNvPr id="3" name="Content Placeholder 2"/>
          <p:cNvSpPr>
            <a:spLocks noGrp="1"/>
          </p:cNvSpPr>
          <p:nvPr>
            <p:ph sz="quarter" idx="1"/>
          </p:nvPr>
        </p:nvSpPr>
        <p:spPr/>
        <p:txBody>
          <a:bodyPr>
            <a:normAutofit/>
          </a:bodyPr>
          <a:lstStyle/>
          <a:p>
            <a:r>
              <a:rPr lang="en-US" sz="4000" dirty="0"/>
              <a:t>is the health profession or medical specialty that deals with pregnancy, childbirth, and postpartum period (including care of the newborn). The midwife and the </a:t>
            </a:r>
            <a:r>
              <a:rPr lang="en-US" sz="4000" b="1" dirty="0"/>
              <a:t>obstetrician</a:t>
            </a:r>
            <a:r>
              <a:rPr lang="en-US" sz="4000" dirty="0"/>
              <a:t> are the professionals in </a:t>
            </a:r>
            <a:r>
              <a:rPr lang="en-US" sz="4000" b="1" dirty="0"/>
              <a:t>obstetrics</a:t>
            </a:r>
            <a:r>
              <a:rPr lang="en-US" dirty="0"/>
              <a:t>.</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Menorrhagia</a:t>
            </a:r>
            <a:endParaRPr lang="en-US" dirty="0"/>
          </a:p>
        </p:txBody>
      </p:sp>
      <p:sp>
        <p:nvSpPr>
          <p:cNvPr id="3" name="Content Placeholder 2"/>
          <p:cNvSpPr>
            <a:spLocks noGrp="1"/>
          </p:cNvSpPr>
          <p:nvPr>
            <p:ph sz="quarter" idx="1"/>
          </p:nvPr>
        </p:nvSpPr>
        <p:spPr/>
        <p:txBody>
          <a:bodyPr/>
          <a:lstStyle/>
          <a:p>
            <a:r>
              <a:rPr lang="en-US" dirty="0"/>
              <a:t>is a normal cycle with an excessive loss of blood (heavy menstrual flow).</a:t>
            </a:r>
          </a:p>
          <a:p>
            <a:r>
              <a:rPr lang="en-US" dirty="0"/>
              <a:t>Normal average volume of menstrual loss is approximately </a:t>
            </a:r>
            <a:r>
              <a:rPr lang="en-US" dirty="0" smtClean="0"/>
              <a:t>80ml</a:t>
            </a:r>
            <a:r>
              <a:rPr lang="en-US" dirty="0"/>
              <a:t>.</a:t>
            </a:r>
          </a:p>
          <a:p>
            <a:r>
              <a:rPr lang="en-US" dirty="0"/>
              <a:t>Menorrhagia is clinically an important condition because this excessive bleeding results in anaemia.</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t>
            </a:r>
            <a:r>
              <a:rPr lang="en-US" dirty="0" err="1"/>
              <a:t>menorrhagia</a:t>
            </a:r>
            <a:endParaRPr lang="en-US" dirty="0"/>
          </a:p>
        </p:txBody>
      </p:sp>
      <p:sp>
        <p:nvSpPr>
          <p:cNvPr id="3" name="Content Placeholder 2"/>
          <p:cNvSpPr>
            <a:spLocks noGrp="1"/>
          </p:cNvSpPr>
          <p:nvPr>
            <p:ph sz="quarter" idx="1"/>
          </p:nvPr>
        </p:nvSpPr>
        <p:spPr/>
        <p:txBody>
          <a:bodyPr/>
          <a:lstStyle/>
          <a:p>
            <a:pPr>
              <a:buNone/>
            </a:pPr>
            <a:r>
              <a:rPr lang="en-US" dirty="0"/>
              <a:t>• Fibroids due to a larger endometrial cavity hence larger bleeding areas</a:t>
            </a:r>
          </a:p>
          <a:p>
            <a:pPr>
              <a:buNone/>
            </a:pPr>
            <a:r>
              <a:rPr lang="en-US" dirty="0"/>
              <a:t>• Chronic PID</a:t>
            </a:r>
          </a:p>
          <a:p>
            <a:pPr>
              <a:buNone/>
            </a:pPr>
            <a:r>
              <a:rPr lang="en-US" dirty="0"/>
              <a:t>• Endometrial </a:t>
            </a:r>
            <a:r>
              <a:rPr lang="en-US" dirty="0" smtClean="0"/>
              <a:t>polyps-</a:t>
            </a:r>
            <a:endParaRPr lang="en-US" dirty="0"/>
          </a:p>
          <a:p>
            <a:pPr>
              <a:buNone/>
            </a:pPr>
            <a:r>
              <a:rPr lang="en-US" dirty="0"/>
              <a:t>• Abnormalities in the blood clotting</a:t>
            </a:r>
          </a:p>
          <a:p>
            <a:pPr>
              <a:buNone/>
            </a:pPr>
            <a:r>
              <a:rPr lang="en-US" dirty="0"/>
              <a:t>power, for example, </a:t>
            </a:r>
            <a:r>
              <a:rPr lang="en-US" dirty="0" err="1"/>
              <a:t>leukaemia</a:t>
            </a:r>
            <a:r>
              <a:rPr lang="en-US" dirty="0"/>
              <a:t>, thrombocytopenic </a:t>
            </a:r>
            <a:r>
              <a:rPr lang="en-US" dirty="0" err="1"/>
              <a:t>purpura</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Abnormal hormonal state, leading to</a:t>
            </a:r>
          </a:p>
          <a:p>
            <a:pPr>
              <a:buNone/>
            </a:pPr>
            <a:r>
              <a:rPr lang="en-US" dirty="0"/>
              <a:t>excessively thick </a:t>
            </a:r>
            <a:r>
              <a:rPr lang="en-US" dirty="0" err="1"/>
              <a:t>endometrium</a:t>
            </a:r>
            <a:r>
              <a:rPr lang="en-US" dirty="0"/>
              <a:t>, which</a:t>
            </a:r>
          </a:p>
          <a:p>
            <a:pPr>
              <a:buNone/>
            </a:pPr>
            <a:r>
              <a:rPr lang="en-US" dirty="0"/>
              <a:t>bleeds heavily when shed</a:t>
            </a:r>
          </a:p>
          <a:p>
            <a:pPr>
              <a:buNone/>
            </a:pPr>
            <a:r>
              <a:rPr lang="en-US" dirty="0"/>
              <a:t>• Emotional factors, which can sometimes</a:t>
            </a:r>
          </a:p>
          <a:p>
            <a:pPr>
              <a:buNone/>
            </a:pPr>
            <a:r>
              <a:rPr lang="en-US" dirty="0"/>
              <a:t>cause heavy bleeding</a:t>
            </a:r>
          </a:p>
          <a:p>
            <a:pPr>
              <a:buNone/>
            </a:pPr>
            <a:r>
              <a:rPr lang="en-US" dirty="0"/>
              <a:t>• Intrauterine contraceptive devices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a:t>
            </a:r>
            <a:r>
              <a:rPr lang="en-US" b="1" dirty="0" err="1"/>
              <a:t>Menorrhagia</a:t>
            </a:r>
            <a:endParaRPr lang="en-US" dirty="0"/>
          </a:p>
        </p:txBody>
      </p:sp>
      <p:sp>
        <p:nvSpPr>
          <p:cNvPr id="3" name="Content Placeholder 2"/>
          <p:cNvSpPr>
            <a:spLocks noGrp="1"/>
          </p:cNvSpPr>
          <p:nvPr>
            <p:ph sz="quarter" idx="1"/>
          </p:nvPr>
        </p:nvSpPr>
        <p:spPr/>
        <p:txBody>
          <a:bodyPr/>
          <a:lstStyle/>
          <a:p>
            <a:r>
              <a:rPr lang="en-US" dirty="0"/>
              <a:t>History taking followed by pelvic</a:t>
            </a:r>
          </a:p>
          <a:p>
            <a:pPr>
              <a:buNone/>
            </a:pPr>
            <a:r>
              <a:rPr lang="en-US" dirty="0"/>
              <a:t>examination.</a:t>
            </a:r>
          </a:p>
          <a:p>
            <a:pPr>
              <a:buNone/>
            </a:pPr>
            <a:r>
              <a:rPr lang="en-US" dirty="0"/>
              <a:t>• Investigations of blood for abnormalities and checking </a:t>
            </a:r>
            <a:r>
              <a:rPr lang="en-US" dirty="0" err="1"/>
              <a:t>Hb</a:t>
            </a:r>
            <a:r>
              <a:rPr lang="en-US" dirty="0"/>
              <a:t>, grouping and cross-matching</a:t>
            </a:r>
            <a:r>
              <a:rPr lang="en-US" dirty="0" smtClean="0"/>
              <a:t>.</a:t>
            </a:r>
          </a:p>
          <a:p>
            <a:pPr>
              <a:buNone/>
            </a:pPr>
            <a:r>
              <a:rPr lang="en-US" dirty="0" smtClean="0"/>
              <a:t>Uterine  </a:t>
            </a:r>
            <a:r>
              <a:rPr lang="en-US" dirty="0" err="1" smtClean="0"/>
              <a:t>myomectomy</a:t>
            </a:r>
            <a:endParaRPr lang="en-US" dirty="0" smtClean="0"/>
          </a:p>
          <a:p>
            <a:pPr>
              <a:buNone/>
            </a:pPr>
            <a:r>
              <a:rPr lang="en-US" dirty="0" smtClean="0"/>
              <a:t>Uterine fibroids </a:t>
            </a:r>
            <a:r>
              <a:rPr lang="en-US" dirty="0" err="1" smtClean="0"/>
              <a:t>Embolization</a:t>
            </a:r>
            <a:endParaRPr lang="en-US" dirty="0" smtClean="0"/>
          </a:p>
          <a:p>
            <a:pPr>
              <a:buNone/>
            </a:pPr>
            <a:r>
              <a:rPr lang="en-US" dirty="0" smtClean="0"/>
              <a:t>Endometrial ablation</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Dilatation and curettage under general </a:t>
            </a:r>
            <a:r>
              <a:rPr lang="en-US" dirty="0" err="1"/>
              <a:t>anaesthetic</a:t>
            </a:r>
            <a:r>
              <a:rPr lang="en-US" dirty="0"/>
              <a:t>. This procedure may be curative if there is not any other abnormality. The patient should be prepared preoperatively and postoperative care should be provided as for any other surgical procedure.</a:t>
            </a:r>
          </a:p>
          <a:p>
            <a:pPr>
              <a:buNone/>
            </a:pPr>
            <a:r>
              <a:rPr lang="en-US" dirty="0"/>
              <a:t>• Older women can be better treated by a hysterectomy.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Metrorrhagia</a:t>
            </a:r>
            <a:endParaRPr lang="en-US" dirty="0"/>
          </a:p>
        </p:txBody>
      </p:sp>
      <p:sp>
        <p:nvSpPr>
          <p:cNvPr id="3" name="Content Placeholder 2"/>
          <p:cNvSpPr>
            <a:spLocks noGrp="1"/>
          </p:cNvSpPr>
          <p:nvPr>
            <p:ph sz="quarter" idx="1"/>
          </p:nvPr>
        </p:nvSpPr>
        <p:spPr/>
        <p:txBody>
          <a:bodyPr/>
          <a:lstStyle/>
          <a:p>
            <a:r>
              <a:rPr lang="en-US" dirty="0"/>
              <a:t>menstrual bleeding lasting too long</a:t>
            </a:r>
          </a:p>
          <a:p>
            <a:r>
              <a:rPr lang="en-US" dirty="0"/>
              <a:t>caused by irregular shedding of the </a:t>
            </a:r>
            <a:r>
              <a:rPr lang="en-US" dirty="0" err="1"/>
              <a:t>endometrium</a:t>
            </a:r>
            <a:r>
              <a:rPr lang="en-US" dirty="0"/>
              <a:t> because the corpus </a:t>
            </a:r>
            <a:r>
              <a:rPr lang="en-US" dirty="0" err="1"/>
              <a:t>luteum</a:t>
            </a:r>
            <a:r>
              <a:rPr lang="en-US" dirty="0"/>
              <a:t> degenerates too slowly and the progesterone effect persists</a:t>
            </a: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sz="quarter" idx="1"/>
          </p:nvPr>
        </p:nvSpPr>
        <p:spPr/>
        <p:txBody>
          <a:bodyPr>
            <a:normAutofit/>
          </a:bodyPr>
          <a:lstStyle/>
          <a:p>
            <a:pPr>
              <a:buNone/>
            </a:pPr>
            <a:r>
              <a:rPr lang="en-US" dirty="0"/>
              <a:t>• The possibility of cancer of the genital tract</a:t>
            </a:r>
          </a:p>
          <a:p>
            <a:pPr>
              <a:buNone/>
            </a:pPr>
            <a:r>
              <a:rPr lang="en-US" dirty="0"/>
              <a:t>• Uterine polyps projecting into the vagina </a:t>
            </a:r>
          </a:p>
          <a:p>
            <a:pPr>
              <a:buNone/>
            </a:pPr>
            <a:r>
              <a:rPr lang="en-US" dirty="0"/>
              <a:t>• Incomplete evacuation after abortion.</a:t>
            </a:r>
          </a:p>
          <a:p>
            <a:pPr>
              <a:buNone/>
            </a:pPr>
            <a:r>
              <a:rPr lang="en-US" dirty="0"/>
              <a:t>• </a:t>
            </a:r>
            <a:r>
              <a:rPr lang="en-US" dirty="0" err="1"/>
              <a:t>Hydatid</a:t>
            </a:r>
            <a:r>
              <a:rPr lang="en-US" dirty="0"/>
              <a:t> form mole.</a:t>
            </a:r>
          </a:p>
          <a:p>
            <a:pPr>
              <a:buNone/>
            </a:pPr>
            <a:r>
              <a:rPr lang="en-US" dirty="0"/>
              <a:t>• </a:t>
            </a:r>
            <a:r>
              <a:rPr lang="en-US" dirty="0" err="1"/>
              <a:t>Chorion</a:t>
            </a:r>
            <a:r>
              <a:rPr lang="en-US" dirty="0"/>
              <a:t> carcinoma.</a:t>
            </a:r>
          </a:p>
          <a:p>
            <a:pPr>
              <a:buNone/>
            </a:pPr>
            <a:r>
              <a:rPr lang="en-US" dirty="0"/>
              <a:t>• Occasionally women on oral contraceptives may have what is called 'break through bleeding</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a:t>
            </a:r>
            <a:r>
              <a:rPr lang="en-US" b="1" dirty="0" err="1"/>
              <a:t>Metrorrhagia</a:t>
            </a:r>
            <a:endParaRPr lang="en-US" dirty="0"/>
          </a:p>
        </p:txBody>
      </p:sp>
      <p:sp>
        <p:nvSpPr>
          <p:cNvPr id="3" name="Content Placeholder 2"/>
          <p:cNvSpPr>
            <a:spLocks noGrp="1"/>
          </p:cNvSpPr>
          <p:nvPr>
            <p:ph sz="quarter" idx="1"/>
          </p:nvPr>
        </p:nvSpPr>
        <p:spPr/>
        <p:txBody>
          <a:bodyPr/>
          <a:lstStyle/>
          <a:p>
            <a:pPr>
              <a:buNone/>
            </a:pPr>
            <a:r>
              <a:rPr lang="en-US" dirty="0"/>
              <a:t>• Taking a detailed history.</a:t>
            </a:r>
          </a:p>
          <a:p>
            <a:pPr>
              <a:buNone/>
            </a:pPr>
            <a:r>
              <a:rPr lang="en-US" dirty="0"/>
              <a:t>• Performing a digital examination and speculum to visualize the cervix and even take a Pap smear, therefore, the patient should be referred to the </a:t>
            </a:r>
            <a:r>
              <a:rPr lang="en-US" dirty="0" err="1"/>
              <a:t>gynaecologist</a:t>
            </a:r>
            <a:r>
              <a:rPr lang="en-US" dirty="0"/>
              <a:t> as soon as possible.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Epimenorrhoea</a:t>
            </a:r>
            <a:endParaRPr lang="en-US" dirty="0"/>
          </a:p>
        </p:txBody>
      </p:sp>
      <p:sp>
        <p:nvSpPr>
          <p:cNvPr id="3" name="Content Placeholder 2"/>
          <p:cNvSpPr>
            <a:spLocks noGrp="1"/>
          </p:cNvSpPr>
          <p:nvPr>
            <p:ph sz="quarter" idx="1"/>
          </p:nvPr>
        </p:nvSpPr>
        <p:spPr/>
        <p:txBody>
          <a:bodyPr>
            <a:normAutofit/>
          </a:bodyPr>
          <a:lstStyle/>
          <a:p>
            <a:r>
              <a:rPr lang="en-US" sz="3600" dirty="0">
                <a:latin typeface="+mj-lt"/>
              </a:rPr>
              <a:t>normal menstruation occurs too</a:t>
            </a:r>
          </a:p>
          <a:p>
            <a:pPr>
              <a:buNone/>
            </a:pPr>
            <a:r>
              <a:rPr lang="en-US" sz="3600">
                <a:latin typeface="+mj-lt"/>
              </a:rPr>
              <a:t>  often </a:t>
            </a:r>
            <a:r>
              <a:rPr lang="en-US" sz="3600" dirty="0">
                <a:latin typeface="+mj-lt"/>
              </a:rPr>
              <a:t>due to a shortened luteal phase </a:t>
            </a:r>
            <a:r>
              <a:rPr lang="en-US" sz="3600">
                <a:latin typeface="+mj-lt"/>
              </a:rPr>
              <a:t>by early degeneration </a:t>
            </a:r>
            <a:r>
              <a:rPr lang="en-US" sz="3600" dirty="0">
                <a:latin typeface="+mj-lt"/>
              </a:rPr>
              <a:t>of the corpus luteum</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b="1" dirty="0"/>
              <a:t>Management of </a:t>
            </a:r>
            <a:r>
              <a:rPr lang="en-US" b="1" dirty="0" err="1"/>
              <a:t>Epimenorrhoea</a:t>
            </a:r>
            <a:endParaRPr lang="en-US" dirty="0"/>
          </a:p>
        </p:txBody>
      </p:sp>
      <p:sp>
        <p:nvSpPr>
          <p:cNvPr id="3" name="Content Placeholder 2"/>
          <p:cNvSpPr>
            <a:spLocks noGrp="1"/>
          </p:cNvSpPr>
          <p:nvPr>
            <p:ph sz="quarter" idx="1"/>
          </p:nvPr>
        </p:nvSpPr>
        <p:spPr/>
        <p:txBody>
          <a:bodyPr>
            <a:normAutofit/>
          </a:bodyPr>
          <a:lstStyle/>
          <a:p>
            <a:pPr>
              <a:buNone/>
            </a:pPr>
            <a:r>
              <a:rPr lang="en-US" dirty="0"/>
              <a:t>• A detailed history to establish the cause.</a:t>
            </a:r>
          </a:p>
          <a:p>
            <a:pPr>
              <a:buNone/>
            </a:pPr>
            <a:r>
              <a:rPr lang="en-US" dirty="0"/>
              <a:t>• Refer all patients with abnormal bleeding to hospital for investigations and treatment.</a:t>
            </a:r>
          </a:p>
          <a:p>
            <a:pPr>
              <a:buNone/>
            </a:pPr>
            <a:r>
              <a:rPr lang="en-US" dirty="0"/>
              <a:t>• In the hospital teenage girls who have just started menstruating should be treated with a combination of oestrogen and progesterone contraceptive pill, which should be continued for three to six cycles.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b="1" dirty="0"/>
              <a:t>ERMINOLOGIES</a:t>
            </a:r>
          </a:p>
        </p:txBody>
      </p:sp>
      <p:sp>
        <p:nvSpPr>
          <p:cNvPr id="3" name="Content Placeholder 2"/>
          <p:cNvSpPr>
            <a:spLocks noGrp="1"/>
          </p:cNvSpPr>
          <p:nvPr>
            <p:ph sz="quarter" idx="1"/>
          </p:nvPr>
        </p:nvSpPr>
        <p:spPr/>
        <p:txBody>
          <a:bodyPr>
            <a:normAutofit/>
          </a:bodyPr>
          <a:lstStyle/>
          <a:p>
            <a:r>
              <a:rPr lang="en-US" sz="2800" b="1" dirty="0" err="1">
                <a:latin typeface="Times New Roman" panose="02020603050405020304" pitchFamily="18" charset="0"/>
                <a:cs typeface="Times New Roman" panose="02020603050405020304" pitchFamily="18" charset="0"/>
              </a:rPr>
              <a:t>Adnexa</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fallopian tubes and ovaries</a:t>
            </a:r>
          </a:p>
          <a:p>
            <a:r>
              <a:rPr lang="en-US" sz="2800" b="1" dirty="0">
                <a:latin typeface="Times New Roman" panose="02020603050405020304" pitchFamily="18" charset="0"/>
                <a:cs typeface="Times New Roman" panose="02020603050405020304" pitchFamily="18" charset="0"/>
              </a:rPr>
              <a:t>Amenorrhea: </a:t>
            </a:r>
            <a:r>
              <a:rPr lang="en-US" sz="2800" dirty="0">
                <a:latin typeface="Times New Roman" panose="02020603050405020304" pitchFamily="18" charset="0"/>
                <a:cs typeface="Times New Roman" panose="02020603050405020304" pitchFamily="18" charset="0"/>
              </a:rPr>
              <a:t>absence of menstrual flow</a:t>
            </a:r>
          </a:p>
          <a:p>
            <a:r>
              <a:rPr lang="en-US" sz="2800" b="1" dirty="0">
                <a:latin typeface="Times New Roman" panose="02020603050405020304" pitchFamily="18" charset="0"/>
                <a:cs typeface="Times New Roman" panose="02020603050405020304" pitchFamily="18" charset="0"/>
              </a:rPr>
              <a:t>Androgens</a:t>
            </a:r>
            <a:r>
              <a:rPr lang="en-US" sz="2800" dirty="0">
                <a:latin typeface="Times New Roman" panose="02020603050405020304" pitchFamily="18" charset="0"/>
                <a:cs typeface="Times New Roman" panose="02020603050405020304" pitchFamily="18" charset="0"/>
              </a:rPr>
              <a:t>: hormones produced by the ovaries and adrenals that affect many aspects of female health, including follicle development, libido, oiliness of hair and skin, and hair growth.</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sz="quarter" idx="1"/>
          </p:nvPr>
        </p:nvSpPr>
        <p:spPr>
          <a:xfrm>
            <a:off x="457200" y="1143000"/>
            <a:ext cx="8229600" cy="5410200"/>
          </a:xfrm>
        </p:spPr>
        <p:txBody>
          <a:bodyPr>
            <a:normAutofit/>
          </a:bodyPr>
          <a:lstStyle/>
          <a:p>
            <a:pPr>
              <a:buNone/>
            </a:pPr>
            <a:r>
              <a:rPr lang="en-US" dirty="0"/>
              <a:t>• Meanwhile the patient should also be</a:t>
            </a:r>
          </a:p>
          <a:p>
            <a:pPr>
              <a:buNone/>
            </a:pPr>
            <a:r>
              <a:rPr lang="en-US" dirty="0"/>
              <a:t>given iron to help replace any blood lost.</a:t>
            </a:r>
          </a:p>
          <a:p>
            <a:pPr>
              <a:buNone/>
            </a:pPr>
            <a:r>
              <a:rPr lang="en-US" dirty="0"/>
              <a:t>• In women of the reproductive age group, diagnostic curettage is needed.</a:t>
            </a:r>
          </a:p>
          <a:p>
            <a:pPr>
              <a:buNone/>
            </a:pPr>
            <a:r>
              <a:rPr lang="en-US" dirty="0"/>
              <a:t>  Remember the possibility of malignant</a:t>
            </a:r>
          </a:p>
          <a:p>
            <a:pPr>
              <a:buNone/>
            </a:pPr>
            <a:r>
              <a:rPr lang="en-US" dirty="0"/>
              <a:t>diseases.</a:t>
            </a:r>
          </a:p>
          <a:p>
            <a:pPr>
              <a:buNone/>
            </a:pPr>
            <a:r>
              <a:rPr lang="en-US" dirty="0"/>
              <a:t>• Curettage may cure the condition, but if it does not, a hysterectomy may be the best option leaving the ovaries intact.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Hypomenorrhoea</a:t>
            </a:r>
            <a:endParaRPr lang="en-US" dirty="0"/>
          </a:p>
        </p:txBody>
      </p:sp>
      <p:sp>
        <p:nvSpPr>
          <p:cNvPr id="3" name="Content Placeholder 2"/>
          <p:cNvSpPr>
            <a:spLocks noGrp="1"/>
          </p:cNvSpPr>
          <p:nvPr>
            <p:ph sz="quarter" idx="1"/>
          </p:nvPr>
        </p:nvSpPr>
        <p:spPr/>
        <p:txBody>
          <a:bodyPr/>
          <a:lstStyle/>
          <a:p>
            <a:r>
              <a:rPr lang="en-US" dirty="0"/>
              <a:t>the period occurs on a regular basis but is minimal</a:t>
            </a:r>
          </a:p>
          <a:p>
            <a:r>
              <a:rPr lang="en-US" dirty="0"/>
              <a:t>For example, there are rare cases whereby a woman menstruates regularly twice or thrice in a year</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Endometriosis or </a:t>
            </a:r>
            <a:r>
              <a:rPr lang="en-US" b="1" dirty="0" err="1"/>
              <a:t>Adenomyosis</a:t>
            </a:r>
            <a:endParaRPr lang="en-US" dirty="0"/>
          </a:p>
        </p:txBody>
      </p:sp>
      <p:sp>
        <p:nvSpPr>
          <p:cNvPr id="3" name="Content Placeholder 2"/>
          <p:cNvSpPr>
            <a:spLocks noGrp="1"/>
          </p:cNvSpPr>
          <p:nvPr>
            <p:ph sz="quarter" idx="1"/>
          </p:nvPr>
        </p:nvSpPr>
        <p:spPr/>
        <p:txBody>
          <a:bodyPr>
            <a:normAutofit/>
          </a:bodyPr>
          <a:lstStyle/>
          <a:p>
            <a:r>
              <a:rPr lang="en-US" dirty="0"/>
              <a:t>condition is as a result of the endometrial</a:t>
            </a:r>
          </a:p>
          <a:p>
            <a:pPr>
              <a:buNone/>
            </a:pPr>
            <a:r>
              <a:rPr lang="en-US" dirty="0"/>
              <a:t>tissue being deposited in any organ of the body,</a:t>
            </a:r>
          </a:p>
          <a:p>
            <a:pPr>
              <a:buNone/>
            </a:pPr>
            <a:r>
              <a:rPr lang="en-US" dirty="0"/>
              <a:t>for example, the ovary or </a:t>
            </a:r>
            <a:r>
              <a:rPr lang="en-US" dirty="0" err="1"/>
              <a:t>uterosacral</a:t>
            </a:r>
            <a:r>
              <a:rPr lang="en-US" dirty="0"/>
              <a:t> ligaments</a:t>
            </a:r>
          </a:p>
          <a:p>
            <a:pPr>
              <a:buNone/>
            </a:pPr>
            <a:endParaRPr lang="en-US" dirty="0"/>
          </a:p>
          <a:p>
            <a:r>
              <a:rPr lang="en-US" dirty="0"/>
              <a:t>process where the endometrial tissues invade</a:t>
            </a:r>
          </a:p>
          <a:p>
            <a:pPr>
              <a:buNone/>
            </a:pPr>
            <a:r>
              <a:rPr lang="en-US" dirty="0"/>
              <a:t>the </a:t>
            </a:r>
            <a:r>
              <a:rPr lang="en-US" dirty="0" err="1"/>
              <a:t>myometrium</a:t>
            </a:r>
            <a:r>
              <a:rPr lang="en-US" dirty="0"/>
              <a:t> in the uterus is referred to as</a:t>
            </a:r>
          </a:p>
          <a:p>
            <a:pPr>
              <a:buNone/>
            </a:pPr>
            <a:r>
              <a:rPr lang="en-US" dirty="0"/>
              <a:t>internal endometriosis or </a:t>
            </a:r>
            <a:r>
              <a:rPr lang="en-US" dirty="0" err="1"/>
              <a:t>adenomyosis</a:t>
            </a:r>
            <a:r>
              <a:rPr lang="en-US" dirty="0"/>
              <a:t> (the</a:t>
            </a:r>
          </a:p>
          <a:p>
            <a:pPr>
              <a:buNone/>
            </a:pPr>
            <a:r>
              <a:rPr lang="en-US" dirty="0"/>
              <a:t>uterus is enlarged).</a:t>
            </a:r>
          </a:p>
          <a:p>
            <a:pPr>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Endometriosis occurs only in tissues adjacent to the </a:t>
            </a:r>
            <a:r>
              <a:rPr lang="en-US" dirty="0" err="1"/>
              <a:t>Mullerian</a:t>
            </a:r>
            <a:r>
              <a:rPr lang="en-US" dirty="0"/>
              <a:t> systems (a pair of ducts in the</a:t>
            </a:r>
          </a:p>
          <a:p>
            <a:pPr>
              <a:buNone/>
            </a:pPr>
            <a:r>
              <a:rPr lang="en-US" dirty="0"/>
              <a:t>    female foetus which develop into reproductive system).</a:t>
            </a:r>
          </a:p>
          <a:p>
            <a:r>
              <a:rPr lang="en-US" dirty="0"/>
              <a:t>Endometriosis is also strangely common in</a:t>
            </a:r>
          </a:p>
          <a:p>
            <a:pPr>
              <a:buNone/>
            </a:pPr>
            <a:r>
              <a:rPr lang="en-US" dirty="0"/>
              <a:t>    social groups where childbearing is delayed to</a:t>
            </a:r>
          </a:p>
          <a:p>
            <a:pPr>
              <a:buNone/>
            </a:pPr>
            <a:r>
              <a:rPr lang="en-US" dirty="0"/>
              <a:t>     the late twenties or early thirties.</a:t>
            </a:r>
          </a:p>
          <a:p>
            <a:r>
              <a:rPr lang="en-US" dirty="0"/>
              <a:t>This might explain why it is rarely diagnosed before the age of 20 years and not apparent after menopause.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524000"/>
          </a:xfrm>
        </p:spPr>
        <p:txBody>
          <a:bodyPr>
            <a:normAutofit/>
          </a:bodyPr>
          <a:lstStyle/>
          <a:p>
            <a:r>
              <a:rPr lang="en-US" dirty="0"/>
              <a:t>Physical signs</a:t>
            </a:r>
          </a:p>
        </p:txBody>
      </p:sp>
      <p:sp>
        <p:nvSpPr>
          <p:cNvPr id="3" name="Content Placeholder 2"/>
          <p:cNvSpPr>
            <a:spLocks noGrp="1"/>
          </p:cNvSpPr>
          <p:nvPr>
            <p:ph sz="quarter" idx="1"/>
          </p:nvPr>
        </p:nvSpPr>
        <p:spPr>
          <a:xfrm>
            <a:off x="457200" y="2133600"/>
            <a:ext cx="8229600" cy="4343400"/>
          </a:xfrm>
        </p:spPr>
        <p:txBody>
          <a:bodyPr>
            <a:normAutofit/>
          </a:bodyPr>
          <a:lstStyle/>
          <a:p>
            <a:pPr>
              <a:buNone/>
            </a:pPr>
            <a:r>
              <a:rPr lang="en-US" dirty="0"/>
              <a:t>will depend on the site of the disease</a:t>
            </a:r>
          </a:p>
          <a:p>
            <a:r>
              <a:rPr lang="en-US" dirty="0"/>
              <a:t>‘Chocolate cysts’ which are tender, fixed, bilateral masses, resembling chronic </a:t>
            </a:r>
            <a:r>
              <a:rPr lang="en-US" dirty="0" err="1"/>
              <a:t>salpingo-ophritis</a:t>
            </a:r>
            <a:r>
              <a:rPr lang="en-US" dirty="0"/>
              <a:t> but without any history of infection, fever or discharge.</a:t>
            </a:r>
          </a:p>
          <a:p>
            <a:pPr>
              <a:buNone/>
            </a:pPr>
            <a:r>
              <a:rPr lang="en-US" dirty="0"/>
              <a:t>• Uterine lesions may cause nodular or uniform uterine enlargement and may be clinically indistinguishable from </a:t>
            </a:r>
            <a:r>
              <a:rPr lang="en-US" dirty="0" err="1"/>
              <a:t>fibromyomata</a:t>
            </a:r>
            <a:r>
              <a:rPr lang="en-US" dirty="0"/>
              <a:t> or diffuse hyperplasia.</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Recto-vaginal lesions are tender, hard fixed and simulate rectal carcinoma.</a:t>
            </a:r>
          </a:p>
          <a:p>
            <a:pPr>
              <a:buNone/>
            </a:pPr>
            <a:r>
              <a:rPr lang="en-US" dirty="0"/>
              <a:t>• Local lesion, for example, in scars may be tender at menstrual periods.</a:t>
            </a:r>
          </a:p>
          <a:p>
            <a:pPr>
              <a:buNone/>
            </a:pPr>
            <a:r>
              <a:rPr lang="en-US" dirty="0"/>
              <a:t>• </a:t>
            </a:r>
            <a:r>
              <a:rPr lang="en-US" dirty="0" err="1"/>
              <a:t>Dysmenorrhoea</a:t>
            </a:r>
            <a:r>
              <a:rPr lang="en-US" dirty="0"/>
              <a:t> occurs and any palpable </a:t>
            </a:r>
            <a:r>
              <a:rPr lang="en-US" dirty="0" err="1"/>
              <a:t>tumour</a:t>
            </a:r>
            <a:r>
              <a:rPr lang="en-US" dirty="0"/>
              <a:t> may become painful at the time of the menstruation.</a:t>
            </a:r>
          </a:p>
          <a:p>
            <a:pPr>
              <a:buNone/>
            </a:pPr>
            <a:r>
              <a:rPr lang="en-US" dirty="0"/>
              <a:t>• Recto-vaginal lesions will cause </a:t>
            </a:r>
            <a:r>
              <a:rPr lang="en-US" dirty="0" err="1"/>
              <a:t>dyspareunia</a:t>
            </a:r>
            <a:r>
              <a:rPr lang="en-US" dirty="0"/>
              <a: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sz="quarter" idx="1"/>
          </p:nvPr>
        </p:nvSpPr>
        <p:spPr/>
        <p:txBody>
          <a:bodyPr/>
          <a:lstStyle/>
          <a:p>
            <a:pPr>
              <a:buNone/>
            </a:pPr>
            <a:r>
              <a:rPr lang="en-US" dirty="0"/>
              <a:t>• </a:t>
            </a:r>
            <a:r>
              <a:rPr lang="en-US" dirty="0" err="1"/>
              <a:t>Menorrhagia</a:t>
            </a:r>
            <a:r>
              <a:rPr lang="en-US" dirty="0"/>
              <a:t> and irregular bleeding</a:t>
            </a:r>
          </a:p>
          <a:p>
            <a:pPr>
              <a:buNone/>
            </a:pPr>
            <a:r>
              <a:rPr lang="en-US" dirty="0"/>
              <a:t>occur from associated endometrial</a:t>
            </a:r>
          </a:p>
          <a:p>
            <a:pPr>
              <a:buNone/>
            </a:pPr>
            <a:r>
              <a:rPr lang="en-US" dirty="0"/>
              <a:t>hyperplasia or from uterine lesions.</a:t>
            </a:r>
          </a:p>
          <a:p>
            <a:pPr>
              <a:buNone/>
            </a:pPr>
            <a:endParaRPr lang="en-US" dirty="0"/>
          </a:p>
          <a:p>
            <a:pPr>
              <a:buNone/>
            </a:pPr>
            <a:r>
              <a:rPr lang="en-US" dirty="0"/>
              <a:t>• Infertility occurs in 30% of patients with endometriosis and this is due to pelvic</a:t>
            </a:r>
          </a:p>
          <a:p>
            <a:pPr>
              <a:buNone/>
            </a:pPr>
            <a:r>
              <a:rPr lang="en-US" dirty="0"/>
              <a:t>   adhesions or endometrial abnormalities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Management of Endometriosis</a:t>
            </a:r>
            <a:endParaRPr lang="en-US" dirty="0"/>
          </a:p>
        </p:txBody>
      </p:sp>
      <p:sp>
        <p:nvSpPr>
          <p:cNvPr id="3" name="Content Placeholder 2"/>
          <p:cNvSpPr>
            <a:spLocks noGrp="1"/>
          </p:cNvSpPr>
          <p:nvPr>
            <p:ph sz="quarter" idx="1"/>
          </p:nvPr>
        </p:nvSpPr>
        <p:spPr>
          <a:xfrm>
            <a:off x="457200" y="1143000"/>
            <a:ext cx="8229600" cy="5257800"/>
          </a:xfrm>
        </p:spPr>
        <p:txBody>
          <a:bodyPr>
            <a:normAutofit/>
          </a:bodyPr>
          <a:lstStyle/>
          <a:p>
            <a:r>
              <a:rPr lang="en-US" dirty="0"/>
              <a:t>a detailed history to elicit the symptoms of </a:t>
            </a:r>
            <a:r>
              <a:rPr lang="en-US" dirty="0" err="1"/>
              <a:t>dysmenorrhoea</a:t>
            </a:r>
            <a:r>
              <a:rPr lang="en-US" dirty="0"/>
              <a:t>, </a:t>
            </a:r>
            <a:r>
              <a:rPr lang="en-US" dirty="0" err="1"/>
              <a:t>menorrhagia</a:t>
            </a:r>
            <a:r>
              <a:rPr lang="en-US" dirty="0"/>
              <a:t> and </a:t>
            </a:r>
            <a:r>
              <a:rPr lang="en-US" dirty="0" err="1"/>
              <a:t>dyspareunia</a:t>
            </a:r>
            <a:r>
              <a:rPr lang="en-US" dirty="0"/>
              <a:t>.</a:t>
            </a:r>
          </a:p>
          <a:p>
            <a:r>
              <a:rPr lang="en-US" dirty="0"/>
              <a:t>rarely abnormal findings on abdominal examination.</a:t>
            </a:r>
          </a:p>
          <a:p>
            <a:r>
              <a:rPr lang="en-US" dirty="0"/>
              <a:t>On vaginal examination, the uterus may be enlarged and tender (</a:t>
            </a:r>
            <a:r>
              <a:rPr lang="en-US" dirty="0" err="1"/>
              <a:t>adenomyosis</a:t>
            </a:r>
            <a:r>
              <a:rPr lang="en-US" dirty="0"/>
              <a:t>).</a:t>
            </a:r>
          </a:p>
          <a:p>
            <a:r>
              <a:rPr lang="en-US" dirty="0"/>
              <a:t>Areas around the ovaries are tender and, characteristically, there is limited mobility of uterus.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A cyst is sometimes palpable in either fornix.</a:t>
            </a:r>
          </a:p>
          <a:p>
            <a:r>
              <a:rPr lang="en-US" dirty="0"/>
              <a:t>Speculum examination may reveal typical areas of endometriosis in the cervix or vaginal vault</a:t>
            </a:r>
          </a:p>
          <a:p>
            <a:r>
              <a:rPr lang="en-US" dirty="0" err="1"/>
              <a:t>laparotomy</a:t>
            </a:r>
            <a:r>
              <a:rPr lang="en-US" dirty="0"/>
              <a:t> is indicated when cystic swelling is</a:t>
            </a:r>
          </a:p>
          <a:p>
            <a:pPr>
              <a:buNone/>
            </a:pPr>
            <a:r>
              <a:rPr lang="en-US" dirty="0"/>
              <a:t>   felt or if you are in doubt of the diagnosis</a:t>
            </a:r>
          </a:p>
          <a:p>
            <a:r>
              <a:rPr lang="en-US" dirty="0"/>
              <a:t>under 40 years of age, surgical treatment is usually designed to destroy areas of endometriosis using diathermy function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Hormonal therapy should include either</a:t>
            </a:r>
          </a:p>
          <a:p>
            <a:pPr>
              <a:buNone/>
            </a:pPr>
            <a:r>
              <a:rPr lang="en-US" dirty="0"/>
              <a:t>progesterone steroids when confirmed,</a:t>
            </a:r>
          </a:p>
          <a:p>
            <a:pPr>
              <a:buNone/>
            </a:pPr>
            <a:r>
              <a:rPr lang="en-US" dirty="0"/>
              <a:t>administered either cyclically or continuously for</a:t>
            </a:r>
          </a:p>
          <a:p>
            <a:pPr>
              <a:buNone/>
            </a:pPr>
            <a:r>
              <a:rPr lang="en-US" dirty="0"/>
              <a:t>three to twelve months (this therapy suppresses</a:t>
            </a:r>
          </a:p>
          <a:p>
            <a:pPr>
              <a:buNone/>
            </a:pPr>
            <a:r>
              <a:rPr lang="en-US" dirty="0"/>
              <a:t>the residual areas).</a:t>
            </a:r>
          </a:p>
          <a:p>
            <a:r>
              <a:rPr lang="en-US" dirty="0"/>
              <a:t>Pregnancy is another way of suppressing the condition, and often has a curative effect on endometriosis.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400" b="1" dirty="0">
                <a:latin typeface="Times New Roman" panose="02020603050405020304" pitchFamily="18" charset="0"/>
                <a:cs typeface="Times New Roman" panose="02020603050405020304" pitchFamily="18" charset="0"/>
              </a:rPr>
              <a:t>Cervix</a:t>
            </a:r>
            <a:r>
              <a:rPr lang="en-US" sz="2400" dirty="0">
                <a:latin typeface="Times New Roman" panose="02020603050405020304" pitchFamily="18" charset="0"/>
                <a:cs typeface="Times New Roman" panose="02020603050405020304" pitchFamily="18" charset="0"/>
              </a:rPr>
              <a:t>: bottom (inferior) part of the uterus</a:t>
            </a:r>
          </a:p>
          <a:p>
            <a:pPr>
              <a:buNone/>
            </a:pPr>
            <a:r>
              <a:rPr lang="en-US" sz="2400" dirty="0">
                <a:latin typeface="Times New Roman" panose="02020603050405020304" pitchFamily="18" charset="0"/>
                <a:cs typeface="Times New Roman" panose="02020603050405020304" pitchFamily="18" charset="0"/>
              </a:rPr>
              <a:t>that is located in the vagina</a:t>
            </a:r>
          </a:p>
          <a:p>
            <a:r>
              <a:rPr lang="en-US" sz="2400" b="1" dirty="0">
                <a:latin typeface="Times New Roman" panose="02020603050405020304" pitchFamily="18" charset="0"/>
                <a:cs typeface="Times New Roman" panose="02020603050405020304" pitchFamily="18" charset="0"/>
              </a:rPr>
              <a:t>Corpus luteum: </a:t>
            </a:r>
            <a:r>
              <a:rPr lang="en-US" sz="2400" dirty="0">
                <a:latin typeface="Times New Roman" panose="02020603050405020304" pitchFamily="18" charset="0"/>
                <a:cs typeface="Times New Roman" panose="02020603050405020304" pitchFamily="18" charset="0"/>
              </a:rPr>
              <a:t>site of a follicle that changes</a:t>
            </a:r>
          </a:p>
          <a:p>
            <a:pPr>
              <a:buNone/>
            </a:pPr>
            <a:r>
              <a:rPr lang="en-US" sz="2400" dirty="0">
                <a:latin typeface="Times New Roman" panose="02020603050405020304" pitchFamily="18" charset="0"/>
                <a:cs typeface="Times New Roman" panose="02020603050405020304" pitchFamily="18" charset="0"/>
              </a:rPr>
              <a:t>after ovulation to produce progesterone</a:t>
            </a:r>
          </a:p>
          <a:p>
            <a:r>
              <a:rPr lang="en-US" sz="2400" b="1" dirty="0">
                <a:latin typeface="Times New Roman" panose="02020603050405020304" pitchFamily="18" charset="0"/>
                <a:cs typeface="Times New Roman" panose="02020603050405020304" pitchFamily="18" charset="0"/>
              </a:rPr>
              <a:t>Cystocele: </a:t>
            </a:r>
            <a:r>
              <a:rPr lang="en-US" sz="2400" dirty="0">
                <a:latin typeface="Times New Roman" panose="02020603050405020304" pitchFamily="18" charset="0"/>
                <a:cs typeface="Times New Roman" panose="02020603050405020304" pitchFamily="18" charset="0"/>
              </a:rPr>
              <a:t>weakness of the anterior vaginal</a:t>
            </a:r>
          </a:p>
          <a:p>
            <a:pPr>
              <a:buNone/>
            </a:pPr>
            <a:r>
              <a:rPr lang="en-US" sz="2400" dirty="0">
                <a:latin typeface="Times New Roman" panose="02020603050405020304" pitchFamily="18" charset="0"/>
                <a:cs typeface="Times New Roman" panose="02020603050405020304" pitchFamily="18" charset="0"/>
              </a:rPr>
              <a:t>wall that allows the bladder to protrude</a:t>
            </a:r>
          </a:p>
          <a:p>
            <a:pPr>
              <a:buNone/>
            </a:pPr>
            <a:r>
              <a:rPr lang="en-US" sz="2400" dirty="0">
                <a:latin typeface="Times New Roman" panose="02020603050405020304" pitchFamily="18" charset="0"/>
                <a:cs typeface="Times New Roman" panose="02020603050405020304" pitchFamily="18" charset="0"/>
              </a:rPr>
              <a:t>into the vagina</a:t>
            </a:r>
          </a:p>
          <a:p>
            <a:r>
              <a:rPr lang="en-US" sz="2400" b="1" dirty="0">
                <a:latin typeface="Times New Roman" panose="02020603050405020304" pitchFamily="18" charset="0"/>
                <a:cs typeface="Times New Roman" panose="02020603050405020304" pitchFamily="18" charset="0"/>
              </a:rPr>
              <a:t>Dysmenorrhea</a:t>
            </a:r>
            <a:r>
              <a:rPr lang="en-US" sz="2400" dirty="0">
                <a:latin typeface="Times New Roman" panose="02020603050405020304" pitchFamily="18" charset="0"/>
                <a:cs typeface="Times New Roman" panose="02020603050405020304" pitchFamily="18" charset="0"/>
              </a:rPr>
              <a:t>: painful menstruation</a:t>
            </a:r>
          </a:p>
          <a:p>
            <a:r>
              <a:rPr lang="en-US" sz="2400" b="1" dirty="0">
                <a:latin typeface="Times New Roman" panose="02020603050405020304" pitchFamily="18" charset="0"/>
                <a:cs typeface="Times New Roman" panose="02020603050405020304" pitchFamily="18" charset="0"/>
              </a:rPr>
              <a:t>Dyspareunia: </a:t>
            </a:r>
            <a:r>
              <a:rPr lang="en-US" sz="2400" dirty="0">
                <a:latin typeface="Times New Roman" panose="02020603050405020304" pitchFamily="18" charset="0"/>
                <a:cs typeface="Times New Roman" panose="02020603050405020304" pitchFamily="18" charset="0"/>
              </a:rPr>
              <a:t>difficult or painful sexual</a:t>
            </a:r>
          </a:p>
          <a:p>
            <a:pPr>
              <a:buNone/>
            </a:pPr>
            <a:r>
              <a:rPr lang="en-US" sz="2400" dirty="0">
                <a:latin typeface="Times New Roman" panose="02020603050405020304" pitchFamily="18" charset="0"/>
                <a:cs typeface="Times New Roman" panose="02020603050405020304" pitchFamily="18" charset="0"/>
              </a:rPr>
              <a:t>Intercourse.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Patients over 40 years of age may undergo a</a:t>
            </a:r>
          </a:p>
          <a:p>
            <a:pPr>
              <a:buNone/>
            </a:pPr>
            <a:r>
              <a:rPr lang="en-US" dirty="0"/>
              <a:t>hysterectomy, which can include the removal of</a:t>
            </a:r>
          </a:p>
          <a:p>
            <a:pPr>
              <a:buNone/>
            </a:pPr>
            <a:r>
              <a:rPr lang="en-US" dirty="0"/>
              <a:t>the affected ovary since hormonal therapy is not</a:t>
            </a:r>
          </a:p>
          <a:p>
            <a:pPr>
              <a:buNone/>
            </a:pPr>
            <a:r>
              <a:rPr lang="en-US" dirty="0"/>
              <a:t>always helpful.</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BLEEDING</a:t>
            </a:r>
            <a:br>
              <a:rPr lang="en-US" b="1" dirty="0"/>
            </a:br>
            <a:r>
              <a:rPr lang="en-US" b="1" dirty="0"/>
              <a:t>DISORDERS IN PREGNANCY</a:t>
            </a:r>
            <a:endParaRPr lang="en-US" dirty="0"/>
          </a:p>
        </p:txBody>
      </p:sp>
      <p:sp>
        <p:nvSpPr>
          <p:cNvPr id="3" name="Content Placeholder 2"/>
          <p:cNvSpPr>
            <a:spLocks noGrp="1"/>
          </p:cNvSpPr>
          <p:nvPr>
            <p:ph sz="quarter"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Vaginal bleeding in early pregnancy refers to any bleeding per vagina that occurs before the 20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week of pregnancy.</a:t>
            </a:r>
          </a:p>
          <a:p>
            <a:pPr algn="just"/>
            <a:r>
              <a:rPr lang="en-US" dirty="0">
                <a:latin typeface="Times New Roman" panose="02020603050405020304" pitchFamily="18" charset="0"/>
                <a:cs typeface="Times New Roman" panose="02020603050405020304" pitchFamily="18" charset="0"/>
              </a:rPr>
              <a:t>may be due to a number of factors or conditions.</a:t>
            </a:r>
          </a:p>
          <a:p>
            <a:pPr algn="just">
              <a:buFont typeface="Wingdings" pitchFamily="2" charset="2"/>
              <a:buChar char="Ø"/>
            </a:pPr>
            <a:r>
              <a:rPr lang="en-US" dirty="0">
                <a:latin typeface="Times New Roman" panose="02020603050405020304" pitchFamily="18" charset="0"/>
                <a:cs typeface="Times New Roman" panose="02020603050405020304" pitchFamily="18" charset="0"/>
              </a:rPr>
              <a:t>     Abortion</a:t>
            </a:r>
          </a:p>
          <a:p>
            <a:pPr>
              <a:buFont typeface="Wingdings" pitchFamily="2" charset="2"/>
              <a:buChar char="Ø"/>
            </a:pPr>
            <a:r>
              <a:rPr lang="en-US" dirty="0">
                <a:latin typeface="Times New Roman" panose="02020603050405020304" pitchFamily="18" charset="0"/>
                <a:cs typeface="Times New Roman" panose="02020603050405020304" pitchFamily="18" charset="0"/>
              </a:rPr>
              <a:t>     Ectopic pregnancy</a:t>
            </a:r>
          </a:p>
          <a:p>
            <a:pPr>
              <a:buFont typeface="Wingdings" pitchFamily="2" charset="2"/>
              <a:buChar char="Ø"/>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Hydatidiform</a:t>
            </a:r>
            <a:r>
              <a:rPr lang="en-US" dirty="0">
                <a:latin typeface="Times New Roman" panose="02020603050405020304" pitchFamily="18" charset="0"/>
                <a:cs typeface="Times New Roman" panose="02020603050405020304" pitchFamily="18" charset="0"/>
              </a:rPr>
              <a:t> mole</a:t>
            </a:r>
          </a:p>
          <a:p>
            <a:pPr>
              <a:buFont typeface="Wingdings" pitchFamily="2" charset="2"/>
              <a:buChar char="Ø"/>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Chorion</a:t>
            </a:r>
            <a:r>
              <a:rPr lang="en-US" dirty="0">
                <a:latin typeface="Times New Roman" panose="02020603050405020304" pitchFamily="18" charset="0"/>
                <a:cs typeface="Times New Roman" panose="02020603050405020304" pitchFamily="18" charset="0"/>
              </a:rPr>
              <a:t> carcinoma</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Abortion</a:t>
            </a:r>
            <a:endParaRPr lang="en-US" dirty="0"/>
          </a:p>
        </p:txBody>
      </p:sp>
      <p:sp>
        <p:nvSpPr>
          <p:cNvPr id="3" name="Content Placeholder 2"/>
          <p:cNvSpPr>
            <a:spLocks noGrp="1"/>
          </p:cNvSpPr>
          <p:nvPr>
            <p:ph sz="quarter" idx="1"/>
          </p:nvPr>
        </p:nvSpPr>
        <p:spPr/>
        <p:txBody>
          <a:bodyPr/>
          <a:lstStyle/>
          <a:p>
            <a:r>
              <a:rPr lang="en-US" dirty="0">
                <a:latin typeface="Times New Roman" panose="02020603050405020304" pitchFamily="18" charset="0"/>
                <a:cs typeface="Times New Roman" panose="02020603050405020304" pitchFamily="18" charset="0"/>
              </a:rPr>
              <a:t>The most common cause of bleeding in early pregnancy is abortion</a:t>
            </a:r>
          </a:p>
          <a:p>
            <a:r>
              <a:rPr lang="en-US" dirty="0">
                <a:latin typeface="Times New Roman" panose="02020603050405020304" pitchFamily="18" charset="0"/>
                <a:cs typeface="Times New Roman" panose="02020603050405020304" pitchFamily="18" charset="0"/>
              </a:rPr>
              <a:t>Accounts for 95% of all bleeding in early pregnancy, whilst all the others account for only 5%.</a:t>
            </a:r>
          </a:p>
          <a:p>
            <a:r>
              <a:rPr lang="en-US" dirty="0">
                <a:latin typeface="Times New Roman" panose="02020603050405020304" pitchFamily="18" charset="0"/>
                <a:cs typeface="Times New Roman" panose="02020603050405020304" pitchFamily="18" charset="0"/>
              </a:rPr>
              <a:t>Defined as the loss or expulsion of the foetus before the 20th week of pregnancy</a:t>
            </a:r>
          </a:p>
          <a:p>
            <a:pPr>
              <a:buNone/>
            </a:pP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Is significant not only because of the loss of a wanted pregnancy, but because it is a major cause of maternal death from the hemorrhage and sepsis that may follow a mismanaged abortion.</a:t>
            </a:r>
          </a:p>
          <a:p>
            <a:r>
              <a:rPr lang="en-US" sz="2800" dirty="0">
                <a:latin typeface="Times New Roman" panose="02020603050405020304" pitchFamily="18" charset="0"/>
                <a:cs typeface="Times New Roman" panose="02020603050405020304" pitchFamily="18" charset="0"/>
              </a:rPr>
              <a:t>Definition of abortion generally accepted for legal purposes is 'the delivery of a foetus at less than 20 weeks gestation or with </a:t>
            </a:r>
            <a:r>
              <a:rPr lang="en-US" sz="2800" dirty="0" err="1">
                <a:latin typeface="Times New Roman" panose="02020603050405020304" pitchFamily="18" charset="0"/>
                <a:cs typeface="Times New Roman" panose="02020603050405020304" pitchFamily="18" charset="0"/>
              </a:rPr>
              <a:t>foetal</a:t>
            </a:r>
            <a:r>
              <a:rPr lang="en-US" sz="2800" dirty="0">
                <a:latin typeface="Times New Roman" panose="02020603050405020304" pitchFamily="18" charset="0"/>
                <a:cs typeface="Times New Roman" panose="02020603050405020304" pitchFamily="18" charset="0"/>
              </a:rPr>
              <a:t> weight of less than 500gm'.</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dirty="0">
                <a:latin typeface="Times New Roman" panose="02020603050405020304" pitchFamily="18" charset="0"/>
                <a:cs typeface="Times New Roman" panose="02020603050405020304" pitchFamily="18" charset="0"/>
              </a:rPr>
              <a:t>Many people tend to look upon abortion as pregnancy that has been terminated criminally and miscarriage as a spontaneous occurrence.</a:t>
            </a:r>
          </a:p>
          <a:p>
            <a:r>
              <a:rPr lang="en-US" sz="3200" dirty="0">
                <a:latin typeface="Times New Roman" panose="02020603050405020304" pitchFamily="18" charset="0"/>
                <a:cs typeface="Times New Roman" panose="02020603050405020304" pitchFamily="18" charset="0"/>
              </a:rPr>
              <a:t>As a result, abortion is stigmatized, however, the two are the same thing</a:t>
            </a:r>
            <a:r>
              <a:rPr lang="en-US" dirty="0"/>
              <a: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Abortion</a:t>
            </a:r>
            <a:endParaRPr lang="en-US" dirty="0"/>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maternal,</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foetal</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miscellaneous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t>Maternal causes of abortion</a:t>
            </a:r>
            <a:endParaRPr lang="en-US" dirty="0"/>
          </a:p>
        </p:txBody>
      </p:sp>
      <p:sp>
        <p:nvSpPr>
          <p:cNvPr id="3" name="Content Placeholder 2"/>
          <p:cNvSpPr>
            <a:spLocks noGrp="1"/>
          </p:cNvSpPr>
          <p:nvPr>
            <p:ph sz="quarter" idx="1"/>
          </p:nvPr>
        </p:nvSpPr>
        <p:spPr>
          <a:xfrm>
            <a:off x="457200" y="1066800"/>
            <a:ext cx="8229600" cy="5334000"/>
          </a:xfrm>
        </p:spPr>
        <p:txBody>
          <a:bodyPr>
            <a:normAutofit/>
          </a:bodyPr>
          <a:lstStyle/>
          <a:p>
            <a:pPr>
              <a:buNone/>
            </a:pPr>
            <a:r>
              <a:rPr lang="en-US" sz="3200" b="1" dirty="0">
                <a:latin typeface="Times New Roman" panose="02020603050405020304" pitchFamily="18" charset="0"/>
                <a:cs typeface="Times New Roman" panose="02020603050405020304" pitchFamily="18" charset="0"/>
              </a:rPr>
              <a:t>account for about 25% of the known cases of abortions</a:t>
            </a:r>
          </a:p>
          <a:p>
            <a:pPr>
              <a:buNone/>
            </a:pPr>
            <a:r>
              <a:rPr lang="en-US" sz="3200" dirty="0">
                <a:latin typeface="Times New Roman" panose="02020603050405020304" pitchFamily="18" charset="0"/>
                <a:cs typeface="Times New Roman" panose="02020603050405020304" pitchFamily="18" charset="0"/>
              </a:rPr>
              <a:t>• General diseases like hypertension or chronic heart disease.</a:t>
            </a:r>
          </a:p>
          <a:p>
            <a:pPr>
              <a:buNone/>
            </a:pPr>
            <a:r>
              <a:rPr lang="en-US" sz="3200" dirty="0">
                <a:latin typeface="Times New Roman" panose="02020603050405020304" pitchFamily="18" charset="0"/>
                <a:cs typeface="Times New Roman" panose="02020603050405020304" pitchFamily="18" charset="0"/>
              </a:rPr>
              <a:t>• Acute febrile illnesses, for example, malaria, acute </a:t>
            </a:r>
            <a:r>
              <a:rPr lang="en-US" sz="3200" dirty="0" err="1">
                <a:latin typeface="Times New Roman" panose="02020603050405020304" pitchFamily="18" charset="0"/>
                <a:cs typeface="Times New Roman" panose="02020603050405020304" pitchFamily="18" charset="0"/>
              </a:rPr>
              <a:t>pyelonephritis,pneumonia</a:t>
            </a:r>
            <a:r>
              <a:rPr lang="en-US" sz="3200" dirty="0">
                <a:latin typeface="Times New Roman" panose="02020603050405020304" pitchFamily="18" charset="0"/>
                <a:cs typeface="Times New Roman" panose="02020603050405020304" pitchFamily="18" charset="0"/>
              </a:rPr>
              <a:t>.</a:t>
            </a:r>
          </a:p>
          <a:p>
            <a:pPr>
              <a:buNone/>
            </a:pPr>
            <a:r>
              <a:rPr lang="en-US" sz="3200" dirty="0">
                <a:latin typeface="Times New Roman" panose="02020603050405020304" pitchFamily="18" charset="0"/>
                <a:cs typeface="Times New Roman" panose="02020603050405020304" pitchFamily="18" charset="0"/>
              </a:rPr>
              <a:t>• Endocrine </a:t>
            </a:r>
            <a:r>
              <a:rPr lang="en-US" sz="3200" dirty="0" err="1">
                <a:latin typeface="Times New Roman" panose="02020603050405020304" pitchFamily="18" charset="0"/>
                <a:cs typeface="Times New Roman" panose="02020603050405020304" pitchFamily="18" charset="0"/>
              </a:rPr>
              <a:t>disorders,forexample,thyrotoxicosis</a:t>
            </a:r>
            <a:r>
              <a:rPr lang="en-US" sz="3200" dirty="0">
                <a:latin typeface="Times New Roman" panose="02020603050405020304" pitchFamily="18" charset="0"/>
                <a:cs typeface="Times New Roman" panose="02020603050405020304" pitchFamily="18" charset="0"/>
              </a:rPr>
              <a:t>, poorly controlled diabetes mellitus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211763"/>
          </a:xfrm>
        </p:spPr>
        <p:txBody>
          <a:bodyPr>
            <a:normAutofit/>
          </a:bodyPr>
          <a:lstStyle/>
          <a:p>
            <a:pPr>
              <a:buNone/>
            </a:pPr>
            <a:r>
              <a:rPr lang="en-US" dirty="0"/>
              <a:t>• </a:t>
            </a:r>
            <a:r>
              <a:rPr lang="en-US" sz="3200" dirty="0">
                <a:latin typeface="Times New Roman" panose="02020603050405020304" pitchFamily="18" charset="0"/>
                <a:cs typeface="Times New Roman" panose="02020603050405020304" pitchFamily="18" charset="0"/>
              </a:rPr>
              <a:t>Local conditions such as under development of the uterus, fibroids and congenital abnormalities of the uterus.</a:t>
            </a:r>
          </a:p>
          <a:p>
            <a:r>
              <a:rPr lang="en-US" sz="3200" dirty="0">
                <a:latin typeface="Times New Roman" panose="02020603050405020304" pitchFamily="18" charset="0"/>
                <a:cs typeface="Times New Roman" panose="02020603050405020304" pitchFamily="18" charset="0"/>
              </a:rPr>
              <a:t>The fibroids can cause abortions, especially if they are </a:t>
            </a:r>
            <a:r>
              <a:rPr lang="en-US" sz="3200" dirty="0" err="1">
                <a:latin typeface="Times New Roman" panose="02020603050405020304" pitchFamily="18" charset="0"/>
                <a:cs typeface="Times New Roman" panose="02020603050405020304" pitchFamily="18" charset="0"/>
              </a:rPr>
              <a:t>submucous</a:t>
            </a:r>
            <a:r>
              <a:rPr lang="en-US" sz="3200" dirty="0">
                <a:latin typeface="Times New Roman" panose="02020603050405020304" pitchFamily="18" charset="0"/>
                <a:cs typeface="Times New Roman" panose="02020603050405020304" pitchFamily="18" charset="0"/>
              </a:rPr>
              <a:t> or deeply intramural. </a:t>
            </a:r>
          </a:p>
          <a:p>
            <a:r>
              <a:rPr lang="en-US" sz="3200" dirty="0">
                <a:latin typeface="Times New Roman" panose="02020603050405020304" pitchFamily="18" charset="0"/>
                <a:cs typeface="Times New Roman" panose="02020603050405020304" pitchFamily="18" charset="0"/>
              </a:rPr>
              <a:t>The congenital abnormalities of the uterus include a </a:t>
            </a:r>
            <a:r>
              <a:rPr lang="en-US" sz="3200" dirty="0" err="1">
                <a:latin typeface="Times New Roman" panose="02020603050405020304" pitchFamily="18" charset="0"/>
                <a:cs typeface="Times New Roman" panose="02020603050405020304" pitchFamily="18" charset="0"/>
              </a:rPr>
              <a:t>septate</a:t>
            </a:r>
            <a:r>
              <a:rPr lang="en-US" sz="3200" dirty="0">
                <a:latin typeface="Times New Roman" panose="02020603050405020304" pitchFamily="18" charset="0"/>
                <a:cs typeface="Times New Roman" panose="02020603050405020304" pitchFamily="18" charset="0"/>
              </a:rPr>
              <a:t> uterus and a </a:t>
            </a:r>
            <a:r>
              <a:rPr lang="en-US" sz="3200" dirty="0" err="1">
                <a:latin typeface="Times New Roman" panose="02020603050405020304" pitchFamily="18" charset="0"/>
                <a:cs typeface="Times New Roman" panose="02020603050405020304" pitchFamily="18" charset="0"/>
              </a:rPr>
              <a:t>bicornuate</a:t>
            </a:r>
            <a:r>
              <a:rPr lang="en-US" sz="3200" dirty="0">
                <a:latin typeface="Times New Roman" panose="02020603050405020304" pitchFamily="18" charset="0"/>
                <a:cs typeface="Times New Roman" panose="02020603050405020304" pitchFamily="18" charset="0"/>
              </a:rPr>
              <a:t> (uterus divided into two) uterus</a:t>
            </a:r>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1143000"/>
            <a:ext cx="8229600" cy="5257800"/>
          </a:xfrm>
        </p:spPr>
        <p:txBody>
          <a:bodyPr/>
          <a:lstStyle/>
          <a:p>
            <a:pPr>
              <a:buNone/>
            </a:pPr>
            <a:r>
              <a:rPr lang="en-US" dirty="0"/>
              <a:t>• </a:t>
            </a:r>
            <a:r>
              <a:rPr lang="en-US" sz="3600" dirty="0">
                <a:latin typeface="Times New Roman" panose="02020603050405020304" pitchFamily="18" charset="0"/>
                <a:cs typeface="Times New Roman" panose="02020603050405020304" pitchFamily="18" charset="0"/>
              </a:rPr>
              <a:t>Cervical incompetence which may be due to either congenital weakness of the circular muscle fibers of the cervix, or previous splitting of the cervical sphincter due to obstetrical trauma, or high amputation of the cervix due to cervical lesions</a:t>
            </a:r>
            <a:r>
              <a:rPr lang="en-US" dirty="0"/>
              <a:t>.</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latin typeface="Times New Roman" panose="02020603050405020304" pitchFamily="18" charset="0"/>
                <a:cs typeface="Times New Roman" panose="02020603050405020304" pitchFamily="18" charset="0"/>
              </a:rPr>
              <a:t>Foetal</a:t>
            </a:r>
            <a:r>
              <a:rPr lang="en-US" b="1" i="1" dirty="0">
                <a:latin typeface="Times New Roman" panose="02020603050405020304" pitchFamily="18" charset="0"/>
                <a:cs typeface="Times New Roman" panose="02020603050405020304" pitchFamily="18" charset="0"/>
              </a:rPr>
              <a:t> causes of abortion</a:t>
            </a:r>
          </a:p>
        </p:txBody>
      </p:sp>
      <p:sp>
        <p:nvSpPr>
          <p:cNvPr id="3" name="Content Placeholder 2"/>
          <p:cNvSpPr>
            <a:spLocks noGrp="1"/>
          </p:cNvSpPr>
          <p:nvPr>
            <p:ph sz="quarter" idx="1"/>
          </p:nvPr>
        </p:nvSpPr>
        <p:spPr/>
        <p:txBody>
          <a:bodyPr>
            <a:normAutofit/>
          </a:bodyPr>
          <a:lstStyle/>
          <a:p>
            <a:pPr>
              <a:buNone/>
            </a:pPr>
            <a:r>
              <a:rPr lang="en-US" sz="3200" b="1" dirty="0">
                <a:latin typeface="Times New Roman" panose="02020603050405020304" pitchFamily="18" charset="0"/>
                <a:cs typeface="Times New Roman" panose="02020603050405020304" pitchFamily="18" charset="0"/>
              </a:rPr>
              <a:t>account for about 75% of the known cases </a:t>
            </a:r>
            <a:r>
              <a:rPr lang="en-US" sz="3200" dirty="0">
                <a:latin typeface="Times New Roman" panose="02020603050405020304" pitchFamily="18" charset="0"/>
                <a:cs typeface="Times New Roman" panose="02020603050405020304" pitchFamily="18" charset="0"/>
              </a:rPr>
              <a:t>and they often result in early abortion, that is, first trimester abortions</a:t>
            </a:r>
          </a:p>
          <a:p>
            <a:pPr>
              <a:buNone/>
            </a:pPr>
            <a:r>
              <a:rPr lang="en-US" sz="3200" b="1" dirty="0">
                <a:latin typeface="Times New Roman" panose="02020603050405020304" pitchFamily="18" charset="0"/>
                <a:cs typeface="Times New Roman" panose="02020603050405020304" pitchFamily="18" charset="0"/>
              </a:rPr>
              <a:t>May be due  to</a:t>
            </a:r>
          </a:p>
          <a:p>
            <a:pPr>
              <a:buNone/>
            </a:pPr>
            <a:r>
              <a:rPr lang="en-US" sz="3200" dirty="0">
                <a:latin typeface="Times New Roman" panose="02020603050405020304" pitchFamily="18" charset="0"/>
                <a:cs typeface="Times New Roman" panose="02020603050405020304" pitchFamily="18" charset="0"/>
              </a:rPr>
              <a:t>       • Chromosomal or genetic abnormalities.</a:t>
            </a:r>
          </a:p>
          <a:p>
            <a:pPr>
              <a:buNone/>
            </a:pPr>
            <a:r>
              <a:rPr lang="en-US" sz="3200" dirty="0">
                <a:latin typeface="Times New Roman" panose="02020603050405020304" pitchFamily="18" charset="0"/>
                <a:cs typeface="Times New Roman" panose="02020603050405020304" pitchFamily="18" charset="0"/>
              </a:rPr>
              <a:t>        • Abnormal attachment of the placenta, that is,  defective implantation or activity of the trophoblast.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Autofit/>
          </a:bodyPr>
          <a:lstStyle/>
          <a:p>
            <a:r>
              <a:rPr lang="en-US" sz="3200" b="1" dirty="0">
                <a:latin typeface="Times New Roman" panose="02020603050405020304" pitchFamily="18" charset="0"/>
                <a:cs typeface="Times New Roman" panose="02020603050405020304" pitchFamily="18" charset="0"/>
              </a:rPr>
              <a:t>Endometriosis: </a:t>
            </a:r>
            <a:r>
              <a:rPr lang="en-US" sz="3200" dirty="0">
                <a:latin typeface="Times New Roman" panose="02020603050405020304" pitchFamily="18" charset="0"/>
                <a:cs typeface="Times New Roman" panose="02020603050405020304" pitchFamily="18" charset="0"/>
              </a:rPr>
              <a:t>condition in which </a:t>
            </a:r>
            <a:r>
              <a:rPr lang="en-US" sz="3200" dirty="0" smtClean="0">
                <a:latin typeface="Times New Roman" panose="02020603050405020304" pitchFamily="18" charset="0"/>
                <a:cs typeface="Times New Roman" panose="02020603050405020304" pitchFamily="18" charset="0"/>
              </a:rPr>
              <a:t>endometrial tissue </a:t>
            </a:r>
            <a:r>
              <a:rPr lang="en-US" sz="3200" dirty="0">
                <a:latin typeface="Times New Roman" panose="02020603050405020304" pitchFamily="18" charset="0"/>
                <a:cs typeface="Times New Roman" panose="02020603050405020304" pitchFamily="18" charset="0"/>
              </a:rPr>
              <a:t>implants in other areas of </a:t>
            </a:r>
            <a:r>
              <a:rPr lang="en-US" sz="3200" dirty="0" smtClean="0">
                <a:latin typeface="Times New Roman" panose="02020603050405020304" pitchFamily="18" charset="0"/>
                <a:cs typeface="Times New Roman" panose="02020603050405020304" pitchFamily="18" charset="0"/>
              </a:rPr>
              <a:t>the pelvis</a:t>
            </a:r>
            <a:r>
              <a:rPr lang="en-US" sz="3200" dirty="0">
                <a:latin typeface="Times New Roman" panose="02020603050405020304" pitchFamily="18" charset="0"/>
                <a:cs typeface="Times New Roman" panose="02020603050405020304" pitchFamily="18" charset="0"/>
              </a:rPr>
              <a:t>; may produce dysmenorrhea or</a:t>
            </a:r>
          </a:p>
          <a:p>
            <a:pPr>
              <a:buNone/>
            </a:pPr>
            <a:r>
              <a:rPr lang="en-US" sz="3200" dirty="0" smtClean="0">
                <a:latin typeface="Times New Roman" panose="02020603050405020304" pitchFamily="18" charset="0"/>
                <a:cs typeface="Times New Roman" panose="02020603050405020304" pitchFamily="18" charset="0"/>
              </a:rPr>
              <a:t>   infertility</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Endometrium: </a:t>
            </a:r>
            <a:r>
              <a:rPr lang="en-US" sz="3200" dirty="0">
                <a:latin typeface="Times New Roman" panose="02020603050405020304" pitchFamily="18" charset="0"/>
                <a:cs typeface="Times New Roman" panose="02020603050405020304" pitchFamily="18" charset="0"/>
              </a:rPr>
              <a:t>mucous membrane </a:t>
            </a:r>
            <a:r>
              <a:rPr lang="en-US" sz="3200" dirty="0" smtClean="0">
                <a:latin typeface="Times New Roman" panose="02020603050405020304" pitchFamily="18" charset="0"/>
                <a:cs typeface="Times New Roman" panose="02020603050405020304" pitchFamily="18" charset="0"/>
              </a:rPr>
              <a:t>lining the </a:t>
            </a:r>
            <a:r>
              <a:rPr lang="en-US" sz="3200" dirty="0">
                <a:latin typeface="Times New Roman" panose="02020603050405020304" pitchFamily="18" charset="0"/>
                <a:cs typeface="Times New Roman" panose="02020603050405020304" pitchFamily="18" charset="0"/>
              </a:rPr>
              <a:t>uterus</a:t>
            </a:r>
          </a:p>
          <a:p>
            <a:r>
              <a:rPr lang="en-US" sz="3200" b="1" dirty="0">
                <a:latin typeface="Times New Roman" panose="02020603050405020304" pitchFamily="18" charset="0"/>
                <a:cs typeface="Times New Roman" panose="02020603050405020304" pitchFamily="18" charset="0"/>
              </a:rPr>
              <a:t>Estrogen: </a:t>
            </a:r>
            <a:r>
              <a:rPr lang="en-US" sz="3200" dirty="0">
                <a:latin typeface="Times New Roman" panose="02020603050405020304" pitchFamily="18" charset="0"/>
                <a:cs typeface="Times New Roman" panose="02020603050405020304" pitchFamily="18" charset="0"/>
              </a:rPr>
              <a:t>hormone that develops and </a:t>
            </a:r>
            <a:r>
              <a:rPr lang="en-US" sz="3200" dirty="0" smtClean="0">
                <a:latin typeface="Times New Roman" panose="02020603050405020304" pitchFamily="18" charset="0"/>
                <a:cs typeface="Times New Roman" panose="02020603050405020304" pitchFamily="18" charset="0"/>
              </a:rPr>
              <a:t>maintains the </a:t>
            </a:r>
            <a:r>
              <a:rPr lang="en-US" sz="3200" dirty="0">
                <a:latin typeface="Times New Roman" panose="02020603050405020304" pitchFamily="18" charset="0"/>
                <a:cs typeface="Times New Roman" panose="02020603050405020304" pitchFamily="18" charset="0"/>
              </a:rPr>
              <a:t>female reproductive system</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miscellaneous causes</a:t>
            </a:r>
            <a:endParaRPr lang="en-US" dirty="0"/>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Accidents, for example, falls, and injuries.</a:t>
            </a:r>
          </a:p>
          <a:p>
            <a:r>
              <a:rPr lang="en-US" sz="2800" dirty="0">
                <a:latin typeface="Times New Roman" panose="02020603050405020304" pitchFamily="18" charset="0"/>
                <a:cs typeface="Times New Roman" panose="02020603050405020304" pitchFamily="18" charset="0"/>
              </a:rPr>
              <a:t>Criminal interference, using various instruments, local herbs and plastic catheters, which are inserted into the cervical canal</a:t>
            </a:r>
          </a:p>
          <a:p>
            <a:r>
              <a:rPr lang="en-US" sz="2800" dirty="0">
                <a:latin typeface="Times New Roman" panose="02020603050405020304" pitchFamily="18" charset="0"/>
                <a:cs typeface="Times New Roman" panose="02020603050405020304" pitchFamily="18" charset="0"/>
              </a:rPr>
              <a:t>An Intrauterine Contraceptive Device (IUCD). An abortion, especially in the second trimester can occur if conception occurs despite the presence of an IUCD.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Abortion is the detachment of the products of conception, which is accompanied by bleeding that may be profuse.</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Blood loss is accompanied by painful contractions of the uterus, dilation of the cervix and expulsion of the foetus and its membranes.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Slight or even moderate bleeding does not, however, mean that the foetus is no longer alive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of Abortion</a:t>
            </a:r>
          </a:p>
        </p:txBody>
      </p:sp>
      <p:sp>
        <p:nvSpPr>
          <p:cNvPr id="3" name="Content Placeholder 2"/>
          <p:cNvSpPr>
            <a:spLocks noGrp="1"/>
          </p:cNvSpPr>
          <p:nvPr>
            <p:ph sz="quarter" idx="1"/>
          </p:nvPr>
        </p:nvSpPr>
        <p:spPr/>
        <p:txBody>
          <a:bodyPr/>
          <a:lstStyle/>
          <a:p>
            <a:pPr>
              <a:buNone/>
            </a:pPr>
            <a:r>
              <a:rPr lang="en-US" dirty="0"/>
              <a:t>• </a:t>
            </a:r>
            <a:r>
              <a:rPr lang="en-US" sz="3200" dirty="0">
                <a:latin typeface="Times New Roman" panose="02020603050405020304" pitchFamily="18" charset="0"/>
                <a:cs typeface="Times New Roman" panose="02020603050405020304" pitchFamily="18" charset="0"/>
              </a:rPr>
              <a:t>Threatened Abortion</a:t>
            </a:r>
          </a:p>
          <a:p>
            <a:pPr>
              <a:buNone/>
            </a:pPr>
            <a:r>
              <a:rPr lang="en-US" sz="3200" dirty="0">
                <a:latin typeface="Times New Roman" panose="02020603050405020304" pitchFamily="18" charset="0"/>
                <a:cs typeface="Times New Roman" panose="02020603050405020304" pitchFamily="18" charset="0"/>
              </a:rPr>
              <a:t>• Inevitable or Imminent Abortion</a:t>
            </a:r>
          </a:p>
          <a:p>
            <a:pPr>
              <a:buNone/>
            </a:pPr>
            <a:r>
              <a:rPr lang="en-US" sz="3200" dirty="0">
                <a:latin typeface="Times New Roman" panose="02020603050405020304" pitchFamily="18" charset="0"/>
                <a:cs typeface="Times New Roman" panose="02020603050405020304" pitchFamily="18" charset="0"/>
              </a:rPr>
              <a:t>• Missed Abortion</a:t>
            </a:r>
          </a:p>
          <a:p>
            <a:pPr>
              <a:buNone/>
            </a:pPr>
            <a:r>
              <a:rPr lang="en-US" sz="3200" dirty="0">
                <a:latin typeface="Times New Roman" panose="02020603050405020304" pitchFamily="18" charset="0"/>
                <a:cs typeface="Times New Roman" panose="02020603050405020304" pitchFamily="18" charset="0"/>
              </a:rPr>
              <a:t>• Habitual Abortion</a:t>
            </a:r>
          </a:p>
          <a:p>
            <a:pPr>
              <a:buNone/>
            </a:pPr>
            <a:r>
              <a:rPr lang="en-US" sz="3200" dirty="0">
                <a:latin typeface="Times New Roman" panose="02020603050405020304" pitchFamily="18" charset="0"/>
                <a:cs typeface="Times New Roman" panose="02020603050405020304" pitchFamily="18" charset="0"/>
              </a:rPr>
              <a:t>• Septic Abortion</a:t>
            </a:r>
          </a:p>
          <a:p>
            <a:pPr>
              <a:buNone/>
            </a:pPr>
            <a:r>
              <a:rPr lang="en-US" sz="3200" dirty="0">
                <a:latin typeface="Times New Roman" panose="02020603050405020304" pitchFamily="18" charset="0"/>
                <a:cs typeface="Times New Roman" panose="02020603050405020304" pitchFamily="18" charset="0"/>
              </a:rPr>
              <a:t>• Induced Abortion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Threatened Abortion</a:t>
            </a:r>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Painless vaginal bleeding occurring any time between implantation and 24 week’sgestation.</a:t>
            </a:r>
          </a:p>
          <a:p>
            <a:r>
              <a:rPr lang="en-US" sz="3200" dirty="0">
                <a:latin typeface="Times New Roman" panose="02020603050405020304" pitchFamily="18" charset="0"/>
                <a:cs typeface="Times New Roman" panose="02020603050405020304" pitchFamily="18" charset="0"/>
              </a:rPr>
              <a:t>os of the cervix closed,</a:t>
            </a:r>
          </a:p>
          <a:p>
            <a:r>
              <a:rPr lang="en-US" sz="3200" dirty="0">
                <a:latin typeface="Times New Roman" panose="02020603050405020304" pitchFamily="18" charset="0"/>
                <a:cs typeface="Times New Roman" panose="02020603050405020304" pitchFamily="18" charset="0"/>
              </a:rPr>
              <a:t>many patients will successfully carry this type of pregnancy to term, others may not.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a:t>Management</a:t>
            </a:r>
          </a:p>
        </p:txBody>
      </p:sp>
      <p:sp>
        <p:nvSpPr>
          <p:cNvPr id="3" name="Content Placeholder 2"/>
          <p:cNvSpPr>
            <a:spLocks noGrp="1"/>
          </p:cNvSpPr>
          <p:nvPr>
            <p:ph sz="quarter" idx="1"/>
          </p:nvPr>
        </p:nvSpPr>
        <p:spPr>
          <a:xfrm>
            <a:off x="457200" y="1143000"/>
            <a:ext cx="8229600" cy="5334000"/>
          </a:xfrm>
        </p:spPr>
        <p:txBody>
          <a:bodyPr>
            <a:normAutofit/>
          </a:bodyPr>
          <a:lstStyle/>
          <a:p>
            <a:pPr>
              <a:buNone/>
            </a:pPr>
            <a:r>
              <a:rPr lang="en-US" sz="2800" dirty="0">
                <a:latin typeface="Times New Roman" panose="02020603050405020304" pitchFamily="18" charset="0"/>
                <a:cs typeface="Times New Roman" panose="02020603050405020304" pitchFamily="18" charset="0"/>
              </a:rPr>
              <a:t>• Reassure the patient that, if she continues with the pregnancy, the foetus will not be at greater risk of abnormalities and that it will continue to grow just like in a normal pregnancy.</a:t>
            </a:r>
          </a:p>
          <a:p>
            <a:r>
              <a:rPr lang="en-US" sz="2800" dirty="0">
                <a:latin typeface="Times New Roman" panose="02020603050405020304" pitchFamily="18" charset="0"/>
                <a:cs typeface="Times New Roman" panose="02020603050405020304" pitchFamily="18" charset="0"/>
              </a:rPr>
              <a:t>Ensure bed rest and allay anxiety (of losing the pregnancy) by administering tabs. Phenobarbitone 30 to 60 mgs </a:t>
            </a:r>
            <a:r>
              <a:rPr lang="en-US" sz="2800" dirty="0" err="1">
                <a:latin typeface="Times New Roman" panose="02020603050405020304" pitchFamily="18" charset="0"/>
                <a:cs typeface="Times New Roman" panose="02020603050405020304" pitchFamily="18" charset="0"/>
              </a:rPr>
              <a:t>tds</a:t>
            </a:r>
            <a:r>
              <a:rPr lang="en-US" sz="2800" dirty="0">
                <a:latin typeface="Times New Roman" panose="02020603050405020304" pitchFamily="18" charset="0"/>
                <a:cs typeface="Times New Roman" panose="02020603050405020304" pitchFamily="18" charset="0"/>
              </a:rPr>
              <a:t>.</a:t>
            </a:r>
          </a:p>
          <a:p>
            <a:pPr marL="0" indent="0">
              <a:buNone/>
            </a:pP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8229600" cy="5791200"/>
          </a:xfrm>
        </p:spPr>
        <p:txBody>
          <a:bodyPr>
            <a:normAutofit lnSpcReduction="10000"/>
          </a:bodyPr>
          <a:lstStyle/>
          <a:p>
            <a:pPr>
              <a:buNone/>
            </a:pPr>
            <a:r>
              <a:rPr lang="en-US" dirty="0"/>
              <a:t> • </a:t>
            </a:r>
            <a:r>
              <a:rPr lang="en-US" sz="2400" dirty="0">
                <a:latin typeface="Times New Roman" panose="02020603050405020304" pitchFamily="18" charset="0"/>
                <a:cs typeface="Times New Roman" panose="02020603050405020304" pitchFamily="18" charset="0"/>
              </a:rPr>
              <a:t>Warn the patient to notify the medical team if the cramps become worse or the bleeding becomes heavy.</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Ask her to save the pads as well as any tissue or clots that she might expel, for examination.</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Advise her to take a low residue diet and avoid aperients and enema because this will stimulate the contractions.</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Advise her to remain in bed for at least three days after the bleeding stops.</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Advise her to avoid heavy physical activities and especially sexual excitement.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3200" b="1" i="1" dirty="0"/>
              <a:t>Remember:</a:t>
            </a:r>
          </a:p>
          <a:p>
            <a:pPr>
              <a:buNone/>
            </a:pPr>
            <a:r>
              <a:rPr lang="en-US" sz="3200" b="1" i="1" dirty="0"/>
              <a:t>Vaginal examination is NOT usually carried</a:t>
            </a:r>
          </a:p>
          <a:p>
            <a:pPr>
              <a:buNone/>
            </a:pPr>
            <a:r>
              <a:rPr lang="en-US" sz="3200" b="1" i="1" dirty="0"/>
              <a:t>out because of fear of increasing uterine</a:t>
            </a:r>
          </a:p>
          <a:p>
            <a:pPr>
              <a:buNone/>
            </a:pPr>
            <a:r>
              <a:rPr lang="en-US" sz="3200" b="1" i="1" dirty="0"/>
              <a:t>disturbance</a:t>
            </a:r>
            <a:endParaRPr lang="en-US" sz="3200" b="1"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Inevitable or Imminent Abortion</a:t>
            </a:r>
            <a:endParaRPr lang="en-US" i="1" dirty="0"/>
          </a:p>
        </p:txBody>
      </p:sp>
      <p:sp>
        <p:nvSpPr>
          <p:cNvPr id="3" name="Content Placeholder 2"/>
          <p:cNvSpPr>
            <a:spLocks noGrp="1"/>
          </p:cNvSpPr>
          <p:nvPr>
            <p:ph sz="quarter" idx="1"/>
          </p:nvPr>
        </p:nvSpPr>
        <p:spPr/>
        <p:txBody>
          <a:bodyPr/>
          <a:lstStyle/>
          <a:p>
            <a:r>
              <a:rPr lang="en-US" sz="2800" dirty="0">
                <a:latin typeface="Times New Roman" panose="02020603050405020304" pitchFamily="18" charset="0"/>
                <a:cs typeface="Times New Roman" panose="02020603050405020304" pitchFamily="18" charset="0"/>
              </a:rPr>
              <a:t>Nothing else can be done</a:t>
            </a:r>
          </a:p>
          <a:p>
            <a:r>
              <a:rPr lang="en-US" sz="2800" dirty="0" err="1">
                <a:latin typeface="Times New Roman" panose="02020603050405020304" pitchFamily="18" charset="0"/>
                <a:cs typeface="Times New Roman" panose="02020603050405020304" pitchFamily="18" charset="0"/>
              </a:rPr>
              <a:t>Foetus</a:t>
            </a:r>
            <a:r>
              <a:rPr lang="en-US" sz="2800" dirty="0">
                <a:latin typeface="Times New Roman" panose="02020603050405020304" pitchFamily="18" charset="0"/>
                <a:cs typeface="Times New Roman" panose="02020603050405020304" pitchFamily="18" charset="0"/>
              </a:rPr>
              <a:t> must come out</a:t>
            </a:r>
          </a:p>
          <a:p>
            <a:r>
              <a:rPr lang="en-US" sz="2800" dirty="0">
                <a:latin typeface="Times New Roman" panose="02020603050405020304" pitchFamily="18" charset="0"/>
                <a:cs typeface="Times New Roman" panose="02020603050405020304" pitchFamily="18" charset="0"/>
              </a:rPr>
              <a:t>Abortion becomes inevitable if, in addition to vaginal bleeding and abdominal discomfort, the uterine contractions become strong and painful and lead to dilatation of the cervix.</a:t>
            </a:r>
          </a:p>
          <a:p>
            <a:r>
              <a:rPr lang="en-US" sz="2800" dirty="0">
                <a:latin typeface="Times New Roman" panose="02020603050405020304" pitchFamily="18" charset="0"/>
                <a:cs typeface="Times New Roman" panose="02020603050405020304" pitchFamily="18" charset="0"/>
              </a:rPr>
              <a:t>followed by either complete abortion or incomplete abortion</a:t>
            </a:r>
            <a:r>
              <a:rPr lang="en-US" dirty="0"/>
              <a: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endParaRPr lang="en-US" dirty="0"/>
          </a:p>
        </p:txBody>
      </p:sp>
      <p:sp>
        <p:nvSpPr>
          <p:cNvPr id="3" name="Content Placeholder 2"/>
          <p:cNvSpPr>
            <a:spLocks noGrp="1"/>
          </p:cNvSpPr>
          <p:nvPr>
            <p:ph sz="quarter" idx="1"/>
          </p:nvPr>
        </p:nvSpPr>
        <p:spPr>
          <a:xfrm>
            <a:off x="457200" y="1143000"/>
            <a:ext cx="8229600" cy="5334000"/>
          </a:xfrm>
        </p:spPr>
        <p:txBody>
          <a:bodyPr>
            <a:normAutofit/>
          </a:bodyPr>
          <a:lstStyle/>
          <a:p>
            <a:r>
              <a:rPr lang="en-US" sz="2800" dirty="0">
                <a:latin typeface="Times New Roman" panose="02020603050405020304" pitchFamily="18" charset="0"/>
                <a:cs typeface="Times New Roman" panose="02020603050405020304" pitchFamily="18" charset="0"/>
              </a:rPr>
              <a:t>primary measure taken is to save the life of the patient since there is often profuse bleeding, especially in patients who end up with an incomplete abortion.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Take the patient's history to determine if the products of conception have been expelled.</a:t>
            </a:r>
          </a:p>
          <a:p>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Incomplete Abortion Placenta and membranes</a:t>
            </a:r>
          </a:p>
          <a:p>
            <a:pPr>
              <a:buNone/>
            </a:pPr>
            <a:r>
              <a:rPr lang="en-US" sz="2800" i="1" dirty="0">
                <a:latin typeface="Times New Roman" panose="02020603050405020304" pitchFamily="18" charset="0"/>
                <a:cs typeface="Times New Roman" panose="02020603050405020304" pitchFamily="18" charset="0"/>
              </a:rPr>
              <a:t>are retained. Foetus is expelled</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sz="quarter" idx="1"/>
          </p:nvPr>
        </p:nvSpPr>
        <p:spPr>
          <a:xfrm>
            <a:off x="457200" y="1447800"/>
            <a:ext cx="8229600" cy="4906963"/>
          </a:xfrm>
        </p:spPr>
        <p:txBody>
          <a:bodyPr>
            <a:normAutofit/>
          </a:bodyPr>
          <a:lstStyle/>
          <a:p>
            <a:r>
              <a:rPr lang="en-US" sz="3600" dirty="0">
                <a:latin typeface="Times New Roman" panose="02020603050405020304" pitchFamily="18" charset="0"/>
                <a:cs typeface="Times New Roman" panose="02020603050405020304" pitchFamily="18" charset="0"/>
              </a:rPr>
              <a:t>Many patients will come to the hospital due to severe bleeding, which means that the products of conception have been retained.</a:t>
            </a:r>
          </a:p>
          <a:p>
            <a:r>
              <a:rPr lang="en-US" sz="3600" dirty="0">
                <a:latin typeface="Times New Roman" panose="02020603050405020304" pitchFamily="18" charset="0"/>
                <a:cs typeface="Times New Roman" panose="02020603050405020304" pitchFamily="18" charset="0"/>
              </a:rPr>
              <a:t>There is essentially no chance of the pregnancy progressing any further under these circumstances, the uterus should be emptied immediately</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b="1" dirty="0"/>
              <a:t>Follicle-stimulating hormone (FSH):</a:t>
            </a:r>
          </a:p>
          <a:p>
            <a:pPr>
              <a:buNone/>
            </a:pPr>
            <a:r>
              <a:rPr lang="en-US" dirty="0"/>
              <a:t>    hormone released by the pituitary gland to stimulate estrogen production and ovulation</a:t>
            </a:r>
          </a:p>
          <a:p>
            <a:r>
              <a:rPr lang="en-US" b="1" dirty="0"/>
              <a:t>Fornix: </a:t>
            </a:r>
            <a:r>
              <a:rPr lang="en-US" dirty="0"/>
              <a:t>upper part of the vagina</a:t>
            </a:r>
          </a:p>
          <a:p>
            <a:r>
              <a:rPr lang="en-US" b="1" dirty="0"/>
              <a:t>Fundus: </a:t>
            </a:r>
            <a:r>
              <a:rPr lang="en-US" dirty="0"/>
              <a:t>body of the uterus</a:t>
            </a:r>
          </a:p>
          <a:p>
            <a:r>
              <a:rPr lang="en-US" b="1" dirty="0"/>
              <a:t>Graafian follicle</a:t>
            </a:r>
            <a:r>
              <a:rPr lang="en-US" dirty="0"/>
              <a:t>: cystic structure that develops on the ovary as ovulation begins</a:t>
            </a:r>
          </a:p>
          <a:p>
            <a:r>
              <a:rPr lang="en-US" b="1" dirty="0"/>
              <a:t>Hymen: </a:t>
            </a:r>
            <a:r>
              <a:rPr lang="en-US" dirty="0"/>
              <a:t>tissue that covers the vaginal opening partially or completely before vaginal penetration</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i="1" dirty="0"/>
              <a:t>Remember:</a:t>
            </a:r>
          </a:p>
          <a:p>
            <a:pPr>
              <a:buNone/>
            </a:pPr>
            <a:r>
              <a:rPr lang="en-US" b="1" i="1" dirty="0"/>
              <a:t>Resuscitate all patients with shock first,</a:t>
            </a:r>
          </a:p>
          <a:p>
            <a:pPr>
              <a:buNone/>
            </a:pPr>
            <a:r>
              <a:rPr lang="en-US" b="1" i="1" dirty="0"/>
              <a:t>before transferring them.</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a:t>MANAGEMENT</a:t>
            </a:r>
          </a:p>
        </p:txBody>
      </p:sp>
      <p:sp>
        <p:nvSpPr>
          <p:cNvPr id="3" name="Content Placeholder 2"/>
          <p:cNvSpPr>
            <a:spLocks noGrp="1"/>
          </p:cNvSpPr>
          <p:nvPr>
            <p:ph sz="quarter" idx="1"/>
          </p:nvPr>
        </p:nvSpPr>
        <p:spPr>
          <a:xfrm>
            <a:off x="457200" y="1143000"/>
            <a:ext cx="8229600" cy="5257800"/>
          </a:xfrm>
        </p:spPr>
        <p:txBody>
          <a:bodyPr>
            <a:noAutofit/>
          </a:bodyPr>
          <a:lstStyle/>
          <a:p>
            <a:r>
              <a:rPr lang="en-US" sz="2400" dirty="0">
                <a:latin typeface="Times New Roman" panose="02020603050405020304" pitchFamily="18" charset="0"/>
                <a:cs typeface="Times New Roman" panose="02020603050405020304" pitchFamily="18" charset="0"/>
              </a:rPr>
              <a:t>If the patient has excessive blood loss, hasten the evacuation by administering an oxytocic drug.</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Bleeding that does not cease after the expulsion of the products of conception will require administration of ergometrine 0.5mg stat.</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Take blood for grouping and cross-matching then fix a drip of plasma expanders or normal saline/Hartman's solution.</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Give a strong analgesic to relieve pain. Severe pain can lead to shock.</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8229600" cy="5867400"/>
          </a:xfrm>
        </p:spPr>
        <p:txBody>
          <a:bodyPr>
            <a:normAutofit fontScale="92500"/>
          </a:bodyPr>
          <a:lstStyle/>
          <a:p>
            <a:r>
              <a:rPr lang="en-US" b="1" i="1" dirty="0"/>
              <a:t>Complete abortion Placenta, foetus and membranes are all expelled</a:t>
            </a:r>
          </a:p>
          <a:p>
            <a:pPr>
              <a:buNone/>
            </a:pPr>
            <a:endParaRPr lang="en-US" b="1" i="1" dirty="0"/>
          </a:p>
          <a:p>
            <a:r>
              <a:rPr lang="en-US" dirty="0"/>
              <a:t>Save anything passed per vagina to inspect if all  products of conception have been passed.</a:t>
            </a:r>
          </a:p>
          <a:p>
            <a:pPr>
              <a:buNone/>
            </a:pPr>
            <a:endParaRPr lang="en-US" dirty="0"/>
          </a:p>
          <a:p>
            <a:r>
              <a:rPr lang="en-US" dirty="0"/>
              <a:t>Observe infection prevention principles while performing vaginal examinations to remove any placenta tissues distending the cervix.</a:t>
            </a:r>
          </a:p>
          <a:p>
            <a:pPr>
              <a:buNone/>
            </a:pPr>
            <a:endParaRPr lang="en-US" dirty="0"/>
          </a:p>
          <a:p>
            <a:r>
              <a:rPr lang="en-US" dirty="0"/>
              <a:t>A finger or sponge forceps is used to remove the products of conception.</a:t>
            </a:r>
          </a:p>
          <a:p>
            <a:pPr>
              <a:buNone/>
            </a:pPr>
            <a:endParaRPr lang="en-US" dirty="0"/>
          </a:p>
          <a:p>
            <a:r>
              <a:rPr lang="en-US" dirty="0"/>
              <a:t> Observe bleeding and if the temperature is normal after the evacuation of contents, the patient can be discharged.</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Missed Abortion</a:t>
            </a:r>
            <a:endParaRPr lang="en-US" dirty="0"/>
          </a:p>
        </p:txBody>
      </p:sp>
      <p:sp>
        <p:nvSpPr>
          <p:cNvPr id="3" name="Content Placeholder 2"/>
          <p:cNvSpPr>
            <a:spLocks noGrp="1"/>
          </p:cNvSpPr>
          <p:nvPr>
            <p:ph sz="quarter" idx="1"/>
          </p:nvPr>
        </p:nvSpPr>
        <p:spPr>
          <a:xfrm>
            <a:off x="457200" y="838200"/>
            <a:ext cx="8229600" cy="5562600"/>
          </a:xfrm>
        </p:spPr>
        <p:txBody>
          <a:bodyPr>
            <a:normAutofit/>
          </a:bodyPr>
          <a:lstStyle/>
          <a:p>
            <a:r>
              <a:rPr lang="en-US" sz="2800" dirty="0">
                <a:latin typeface="Times New Roman" panose="02020603050405020304" pitchFamily="18" charset="0"/>
                <a:cs typeface="Times New Roman" panose="02020603050405020304" pitchFamily="18" charset="0"/>
              </a:rPr>
              <a:t>The products of conception are not expelled despite the signs and symptoms of abortion</a:t>
            </a:r>
          </a:p>
          <a:p>
            <a:r>
              <a:rPr lang="en-US" sz="2800" dirty="0">
                <a:latin typeface="Times New Roman" panose="02020603050405020304" pitchFamily="18" charset="0"/>
                <a:cs typeface="Times New Roman" panose="02020603050405020304" pitchFamily="18" charset="0"/>
              </a:rPr>
              <a:t>Occurs when abortion is threatened but the bleeding ceases and all is apparently well, except that signs of pregnancy subside breast activity stops, and the uterus does not grow bigger</a:t>
            </a:r>
          </a:p>
          <a:p>
            <a:r>
              <a:rPr lang="en-US" sz="2800" dirty="0">
                <a:latin typeface="Times New Roman" panose="02020603050405020304" pitchFamily="18" charset="0"/>
                <a:cs typeface="Times New Roman" panose="02020603050405020304" pitchFamily="18" charset="0"/>
              </a:rPr>
              <a:t>After some time (about eight weeks) a brownish discharge from the vagina appears. </a:t>
            </a:r>
          </a:p>
          <a:p>
            <a:r>
              <a:rPr lang="en-US" sz="2800" dirty="0">
                <a:latin typeface="Times New Roman" panose="02020603050405020304" pitchFamily="18" charset="0"/>
                <a:cs typeface="Times New Roman" panose="02020603050405020304" pitchFamily="18" charset="0"/>
              </a:rPr>
              <a:t>This shows that the foetus is dead but still in the uterus.</a:t>
            </a:r>
          </a:p>
          <a:p>
            <a:r>
              <a:rPr lang="en-US" sz="2800" dirty="0">
                <a:latin typeface="Times New Roman" panose="02020603050405020304" pitchFamily="18" charset="0"/>
                <a:cs typeface="Times New Roman" panose="02020603050405020304" pitchFamily="18" charset="0"/>
              </a:rPr>
              <a:t> It degenerates into a solid mass of mostly </a:t>
            </a:r>
            <a:r>
              <a:rPr lang="en-US" sz="2800" dirty="0" err="1">
                <a:latin typeface="Times New Roman" panose="02020603050405020304" pitchFamily="18" charset="0"/>
                <a:cs typeface="Times New Roman" panose="02020603050405020304" pitchFamily="18" charset="0"/>
              </a:rPr>
              <a:t>organised</a:t>
            </a:r>
            <a:r>
              <a:rPr lang="en-US" sz="2800" dirty="0">
                <a:latin typeface="Times New Roman" panose="02020603050405020304" pitchFamily="18" charset="0"/>
                <a:cs typeface="Times New Roman" panose="02020603050405020304" pitchFamily="18" charset="0"/>
              </a:rPr>
              <a:t> blood clot called a </a:t>
            </a:r>
            <a:r>
              <a:rPr lang="en-US" sz="2800" dirty="0" err="1">
                <a:latin typeface="Times New Roman" panose="02020603050405020304" pitchFamily="18" charset="0"/>
                <a:cs typeface="Times New Roman" panose="02020603050405020304" pitchFamily="18" charset="0"/>
              </a:rPr>
              <a:t>carneous</a:t>
            </a:r>
            <a:r>
              <a:rPr lang="en-US" sz="2800" dirty="0">
                <a:latin typeface="Times New Roman" panose="02020603050405020304" pitchFamily="18" charset="0"/>
                <a:cs typeface="Times New Roman" panose="02020603050405020304" pitchFamily="18" charset="0"/>
              </a:rPr>
              <a:t> mole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486400"/>
          </a:xfrm>
        </p:spPr>
        <p:txBody>
          <a:bodyPr>
            <a:normAutofit/>
          </a:bodyPr>
          <a:lstStyle/>
          <a:p>
            <a:r>
              <a:rPr lang="en-US" sz="2800" dirty="0">
                <a:latin typeface="Times New Roman" panose="02020603050405020304" pitchFamily="18" charset="0"/>
                <a:cs typeface="Times New Roman" panose="02020603050405020304" pitchFamily="18" charset="0"/>
              </a:rPr>
              <a:t>This mole will in time be expelled with little or no loss of blood.</a:t>
            </a:r>
          </a:p>
          <a:p>
            <a:pPr>
              <a:buNone/>
            </a:pPr>
            <a:r>
              <a:rPr lang="en-US" sz="2800" dirty="0">
                <a:latin typeface="Times New Roman" panose="02020603050405020304" pitchFamily="18" charset="0"/>
                <a:cs typeface="Times New Roman" panose="02020603050405020304" pitchFamily="18" charset="0"/>
              </a:rPr>
              <a:t> This may be hastened by the administration of misoprostol and </a:t>
            </a:r>
            <a:r>
              <a:rPr lang="en-US" sz="2800" dirty="0" err="1">
                <a:latin typeface="Times New Roman" panose="02020603050405020304" pitchFamily="18" charset="0"/>
                <a:cs typeface="Times New Roman" panose="02020603050405020304" pitchFamily="18" charset="0"/>
              </a:rPr>
              <a:t>stilbesterol</a:t>
            </a:r>
            <a:r>
              <a:rPr lang="en-US" sz="2800" dirty="0">
                <a:latin typeface="Times New Roman" panose="02020603050405020304" pitchFamily="18" charset="0"/>
                <a:cs typeface="Times New Roman" panose="02020603050405020304" pitchFamily="18" charset="0"/>
              </a:rPr>
              <a:t> by mouth.</a:t>
            </a:r>
          </a:p>
          <a:p>
            <a:r>
              <a:rPr lang="en-US" sz="2800" dirty="0">
                <a:latin typeface="Times New Roman" panose="02020603050405020304" pitchFamily="18" charset="0"/>
                <a:cs typeface="Times New Roman" panose="02020603050405020304" pitchFamily="18" charset="0"/>
              </a:rPr>
              <a:t>Refer all suspected cases of missed abortion to hospital for management as it may be necessary to carry out a surgical evacuation as well as to check the uterus for any abnormalities by performing an ultrasound</a:t>
            </a:r>
            <a:r>
              <a:rPr lang="en-US" dirty="0"/>
              <a: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i="1" dirty="0"/>
              <a:t>Missed Abortion Foetus is dead and there is</a:t>
            </a:r>
          </a:p>
          <a:p>
            <a:pPr>
              <a:buNone/>
            </a:pPr>
            <a:r>
              <a:rPr lang="en-US" b="1" i="1" dirty="0"/>
              <a:t>    retained placenta.</a:t>
            </a:r>
          </a:p>
          <a:p>
            <a:r>
              <a:rPr lang="en-US" b="1" i="1" dirty="0"/>
              <a:t> There is also a brown vaginal discharge.</a:t>
            </a:r>
            <a:endParaRPr lang="en-US" b="1"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Habitual Abortion/RECURRENT</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sz="2800" dirty="0">
                <a:latin typeface="Times New Roman" panose="02020603050405020304" pitchFamily="18" charset="0"/>
                <a:cs typeface="Times New Roman" panose="02020603050405020304" pitchFamily="18" charset="0"/>
              </a:rPr>
              <a:t>when a woman has had three or more  successive abortions</a:t>
            </a:r>
          </a:p>
          <a:p>
            <a:r>
              <a:rPr lang="en-US" sz="2800" dirty="0">
                <a:latin typeface="Times New Roman" panose="02020603050405020304" pitchFamily="18" charset="0"/>
                <a:cs typeface="Times New Roman" panose="02020603050405020304" pitchFamily="18" charset="0"/>
              </a:rPr>
              <a:t>In the majority of cases, the cause is not obvious.</a:t>
            </a:r>
          </a:p>
          <a:p>
            <a:r>
              <a:rPr lang="en-US" sz="2800" dirty="0">
                <a:latin typeface="Times New Roman" panose="02020603050405020304" pitchFamily="18" charset="0"/>
                <a:cs typeface="Times New Roman" panose="02020603050405020304" pitchFamily="18" charset="0"/>
              </a:rPr>
              <a:t>Some of the known causes however, include;</a:t>
            </a:r>
          </a:p>
          <a:p>
            <a:pPr>
              <a:buFont typeface="Wingdings" pitchFamily="2" charset="2"/>
              <a:buChar char="v"/>
            </a:pPr>
            <a:r>
              <a:rPr lang="en-US" sz="2800" dirty="0">
                <a:latin typeface="Times New Roman" panose="02020603050405020304" pitchFamily="18" charset="0"/>
                <a:cs typeface="Times New Roman" panose="02020603050405020304" pitchFamily="18" charset="0"/>
              </a:rPr>
              <a:t>       Chronic illness, for example, diabetes</a:t>
            </a:r>
          </a:p>
          <a:p>
            <a:pPr>
              <a:buNone/>
            </a:pPr>
            <a:r>
              <a:rPr lang="en-US" sz="2800" dirty="0">
                <a:latin typeface="Times New Roman" panose="02020603050405020304" pitchFamily="18" charset="0"/>
                <a:cs typeface="Times New Roman" panose="02020603050405020304" pitchFamily="18" charset="0"/>
              </a:rPr>
              <a:t>           mellitus.</a:t>
            </a:r>
          </a:p>
          <a:p>
            <a:pPr>
              <a:buFont typeface="Wingdings" pitchFamily="2" charset="2"/>
              <a:buChar char="v"/>
            </a:pPr>
            <a:r>
              <a:rPr lang="en-US" sz="2800" dirty="0">
                <a:latin typeface="Times New Roman" panose="02020603050405020304" pitchFamily="18" charset="0"/>
                <a:cs typeface="Times New Roman" panose="02020603050405020304" pitchFamily="18" charset="0"/>
              </a:rPr>
              <a:t> Abnormalities, for example, septate uterus and cervical  incompetence being the most common, especially in late abortions.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3200" dirty="0">
                <a:latin typeface="Times New Roman" panose="02020603050405020304" pitchFamily="18" charset="0"/>
                <a:cs typeface="Times New Roman" panose="02020603050405020304" pitchFamily="18" charset="0"/>
              </a:rPr>
              <a:t>Endocrine or genetic causes, especially if it occurs before 14 weeks.</a:t>
            </a:r>
          </a:p>
          <a:p>
            <a:pPr>
              <a:buFont typeface="Wingdings" pitchFamily="2" charset="2"/>
              <a:buChar char="v"/>
            </a:pPr>
            <a:r>
              <a:rPr lang="en-US" sz="3200" dirty="0">
                <a:latin typeface="Times New Roman" panose="02020603050405020304" pitchFamily="18" charset="0"/>
                <a:cs typeface="Times New Roman" panose="02020603050405020304" pitchFamily="18" charset="0"/>
              </a:rPr>
              <a:t> Infections, for example, syphilis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Take History</a:t>
            </a:r>
          </a:p>
          <a:p>
            <a:r>
              <a:rPr lang="en-US" sz="2800" dirty="0">
                <a:latin typeface="Times New Roman" panose="02020603050405020304" pitchFamily="18" charset="0"/>
                <a:cs typeface="Times New Roman" panose="02020603050405020304" pitchFamily="18" charset="0"/>
              </a:rPr>
              <a:t>Physical examination to establish the cause.</a:t>
            </a:r>
          </a:p>
          <a:p>
            <a:r>
              <a:rPr lang="en-US" sz="2800" dirty="0">
                <a:latin typeface="Times New Roman" panose="02020603050405020304" pitchFamily="18" charset="0"/>
                <a:cs typeface="Times New Roman" panose="02020603050405020304" pitchFamily="18" charset="0"/>
              </a:rPr>
              <a:t>Deal with the causes that can be managed, for example, if it is syphilis then treat</a:t>
            </a:r>
          </a:p>
          <a:p>
            <a:pPr>
              <a:buNone/>
            </a:pPr>
            <a:r>
              <a:rPr lang="en-US" sz="2800" dirty="0">
                <a:latin typeface="Times New Roman" panose="02020603050405020304" pitchFamily="18" charset="0"/>
                <a:cs typeface="Times New Roman" panose="02020603050405020304" pitchFamily="18" charset="0"/>
              </a:rPr>
              <a:t>• Advise on proper dietary intake, together with thyroid and hormonal supplements .</a:t>
            </a:r>
          </a:p>
          <a:p>
            <a:pPr>
              <a:buNone/>
            </a:pPr>
            <a:r>
              <a:rPr lang="en-US" sz="2800" dirty="0">
                <a:latin typeface="Times New Roman" panose="02020603050405020304" pitchFamily="18" charset="0"/>
                <a:cs typeface="Times New Roman" panose="02020603050405020304" pitchFamily="18" charset="0"/>
              </a:rPr>
              <a:t>• Establish a therapeutic supportive relationship with the patient to help her overcome the loss of her pregnancy.</a:t>
            </a:r>
          </a:p>
          <a:p>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Surgically correct the obvious abnormalities of the genital tract, like removal of </a:t>
            </a:r>
            <a:r>
              <a:rPr lang="en-US" sz="2800" dirty="0" err="1">
                <a:latin typeface="Times New Roman" panose="02020603050405020304" pitchFamily="18" charset="0"/>
                <a:cs typeface="Times New Roman" panose="02020603050405020304" pitchFamily="18" charset="0"/>
              </a:rPr>
              <a:t>myomas</a:t>
            </a:r>
            <a:r>
              <a:rPr lang="en-US" sz="2800" dirty="0">
                <a:latin typeface="Times New Roman" panose="02020603050405020304" pitchFamily="18" charset="0"/>
                <a:cs typeface="Times New Roman" panose="02020603050405020304" pitchFamily="18" charset="0"/>
              </a:rPr>
              <a:t> and repair of an incompetent cervix.</a:t>
            </a:r>
          </a:p>
          <a:p>
            <a:pPr>
              <a:buNone/>
            </a:pPr>
            <a:r>
              <a:rPr lang="en-US" sz="2800" dirty="0">
                <a:latin typeface="Times New Roman" panose="02020603050405020304" pitchFamily="18" charset="0"/>
                <a:cs typeface="Times New Roman" panose="02020603050405020304" pitchFamily="18" charset="0"/>
              </a:rPr>
              <a:t>• Provide appropriate pre and postoperative care as for any other surgical patient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a:t>Hysteroscopy: </a:t>
            </a:r>
            <a:r>
              <a:rPr lang="en-US" dirty="0"/>
              <a:t>a procedure performed using a long telescope-like instrument inserted through the cervix to diagnose uterine problems.</a:t>
            </a:r>
          </a:p>
          <a:p>
            <a:r>
              <a:rPr lang="en-US" b="1" dirty="0"/>
              <a:t>Introitus</a:t>
            </a:r>
            <a:r>
              <a:rPr lang="en-US" dirty="0"/>
              <a:t>: opening to the vagina on the perineum</a:t>
            </a:r>
          </a:p>
          <a:p>
            <a:r>
              <a:rPr lang="en-US" b="1" dirty="0"/>
              <a:t>Luteal phase: </a:t>
            </a:r>
            <a:r>
              <a:rPr lang="en-US" dirty="0"/>
              <a:t>stage in the menstrual cycle in which the endometrium becomes thicker and more vascular</a:t>
            </a:r>
          </a:p>
          <a:p>
            <a:r>
              <a:rPr lang="en-US" b="1" dirty="0"/>
              <a:t>Luteinizing hormone (LH): </a:t>
            </a:r>
            <a:r>
              <a:rPr lang="en-US" dirty="0"/>
              <a:t>hormone released by the pituitary gland that stimulates progesterone production</a:t>
            </a:r>
          </a:p>
          <a:p>
            <a:r>
              <a:rPr lang="en-US" b="1" dirty="0"/>
              <a:t>Menarche: </a:t>
            </a:r>
            <a:r>
              <a:rPr lang="en-US" dirty="0"/>
              <a:t>beginning of menstrual function</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Septic Abortion</a:t>
            </a:r>
            <a:endParaRPr lang="en-US" dirty="0"/>
          </a:p>
        </p:txBody>
      </p:sp>
      <p:sp>
        <p:nvSpPr>
          <p:cNvPr id="3" name="Content Placeholder 2"/>
          <p:cNvSpPr>
            <a:spLocks noGrp="1"/>
          </p:cNvSpPr>
          <p:nvPr>
            <p:ph sz="quarter" idx="1"/>
          </p:nvPr>
        </p:nvSpPr>
        <p:spPr>
          <a:xfrm>
            <a:off x="457200" y="914400"/>
            <a:ext cx="8229600" cy="5562600"/>
          </a:xfrm>
        </p:spPr>
        <p:txBody>
          <a:bodyPr>
            <a:normAutofit/>
          </a:bodyPr>
          <a:lstStyle/>
          <a:p>
            <a:r>
              <a:rPr lang="en-US" sz="2800" dirty="0">
                <a:latin typeface="Times New Roman" panose="02020603050405020304" pitchFamily="18" charset="0"/>
                <a:cs typeface="Times New Roman" panose="02020603050405020304" pitchFamily="18" charset="0"/>
              </a:rPr>
              <a:t>In the past, this type of abortion was associated with the criminal interference of a pregnancy.</a:t>
            </a:r>
          </a:p>
          <a:p>
            <a:r>
              <a:rPr lang="en-US" sz="2800" dirty="0">
                <a:latin typeface="Times New Roman" panose="02020603050405020304" pitchFamily="18" charset="0"/>
                <a:cs typeface="Times New Roman" panose="02020603050405020304" pitchFamily="18" charset="0"/>
              </a:rPr>
              <a:t>However, it may occur in a spontaneous abortion, if there has been bacterial contamination.</a:t>
            </a:r>
          </a:p>
          <a:p>
            <a:r>
              <a:rPr lang="en-US" sz="2800" dirty="0">
                <a:latin typeface="Times New Roman" panose="02020603050405020304" pitchFamily="18" charset="0"/>
                <a:cs typeface="Times New Roman" panose="02020603050405020304" pitchFamily="18" charset="0"/>
              </a:rPr>
              <a:t> Septic abortion is usually caused </a:t>
            </a:r>
            <a:r>
              <a:rPr lang="it-IT" sz="2800" dirty="0">
                <a:latin typeface="Times New Roman" panose="02020603050405020304" pitchFamily="18" charset="0"/>
                <a:cs typeface="Times New Roman" panose="02020603050405020304" pitchFamily="18" charset="0"/>
              </a:rPr>
              <a:t>by gram-negative Escherichia Coli (E. Coli) but </a:t>
            </a:r>
            <a:r>
              <a:rPr lang="en-US" sz="2800" dirty="0">
                <a:latin typeface="Times New Roman" panose="02020603050405020304" pitchFamily="18" charset="0"/>
                <a:cs typeface="Times New Roman" panose="02020603050405020304" pitchFamily="18" charset="0"/>
              </a:rPr>
              <a:t>sometimes gram-positive streptococci and staphylococci are also involved.</a:t>
            </a:r>
          </a:p>
          <a:p>
            <a:r>
              <a:rPr lang="en-US" sz="2800" dirty="0">
                <a:latin typeface="Times New Roman" panose="02020603050405020304" pitchFamily="18" charset="0"/>
                <a:cs typeface="Times New Roman" panose="02020603050405020304" pitchFamily="18" charset="0"/>
              </a:rPr>
              <a:t> In most cases, the infection is mild and limited to the uterus.</a:t>
            </a:r>
          </a:p>
          <a:p>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a:p>
        </p:txBody>
      </p:sp>
      <p:sp>
        <p:nvSpPr>
          <p:cNvPr id="3" name="Content Placeholder 2"/>
          <p:cNvSpPr>
            <a:spLocks noGrp="1"/>
          </p:cNvSpPr>
          <p:nvPr>
            <p:ph sz="quarter" idx="1"/>
          </p:nvPr>
        </p:nvSpPr>
        <p:spPr/>
        <p:txBody>
          <a:bodyPr>
            <a:normAutofit lnSpcReduction="10000"/>
          </a:bodyPr>
          <a:lstStyle/>
          <a:p>
            <a:pPr algn="just"/>
            <a:r>
              <a:rPr lang="en-US" sz="3200" dirty="0">
                <a:latin typeface="Times New Roman" panose="02020603050405020304" pitchFamily="18" charset="0"/>
                <a:cs typeface="Times New Roman" panose="02020603050405020304" pitchFamily="18" charset="0"/>
              </a:rPr>
              <a:t>Infection may be limited to the tubes or it may spread to the peritoneal cavity and cause peritonitis.</a:t>
            </a:r>
          </a:p>
          <a:p>
            <a:pPr algn="just"/>
            <a:r>
              <a:rPr lang="en-US" sz="3200" dirty="0">
                <a:latin typeface="Times New Roman" panose="02020603050405020304" pitchFamily="18" charset="0"/>
                <a:cs typeface="Times New Roman" panose="02020603050405020304" pitchFamily="18" charset="0"/>
              </a:rPr>
              <a:t> Severe E. Coli infection may lead to </a:t>
            </a:r>
            <a:r>
              <a:rPr lang="en-US" sz="3200" dirty="0" err="1">
                <a:latin typeface="Times New Roman" panose="02020603050405020304" pitchFamily="18" charset="0"/>
                <a:cs typeface="Times New Roman" panose="02020603050405020304" pitchFamily="18" charset="0"/>
              </a:rPr>
              <a:t>septicaemic</a:t>
            </a:r>
            <a:r>
              <a:rPr lang="en-US" sz="3200" dirty="0">
                <a:latin typeface="Times New Roman" panose="02020603050405020304" pitchFamily="18" charset="0"/>
                <a:cs typeface="Times New Roman" panose="02020603050405020304" pitchFamily="18" charset="0"/>
              </a:rPr>
              <a:t> shock due to </a:t>
            </a:r>
            <a:r>
              <a:rPr lang="en-US" sz="3200" dirty="0" err="1">
                <a:latin typeface="Times New Roman" panose="02020603050405020304" pitchFamily="18" charset="0"/>
                <a:cs typeface="Times New Roman" panose="02020603050405020304" pitchFamily="18" charset="0"/>
              </a:rPr>
              <a:t>endotoxins</a:t>
            </a:r>
            <a:r>
              <a:rPr lang="en-US" sz="3200" dirty="0">
                <a:latin typeface="Times New Roman" panose="02020603050405020304" pitchFamily="18" charset="0"/>
                <a:cs typeface="Times New Roman" panose="02020603050405020304" pitchFamily="18" charset="0"/>
              </a:rPr>
              <a:t> released</a:t>
            </a:r>
          </a:p>
          <a:p>
            <a:pPr algn="just">
              <a:buNone/>
            </a:pPr>
            <a:r>
              <a:rPr lang="en-US" sz="3200" dirty="0">
                <a:latin typeface="Times New Roman" panose="02020603050405020304" pitchFamily="18" charset="0"/>
                <a:cs typeface="Times New Roman" panose="02020603050405020304" pitchFamily="18" charset="0"/>
              </a:rPr>
              <a:t> by the organism, thus leading to total vascular</a:t>
            </a:r>
          </a:p>
          <a:p>
            <a:pPr algn="just">
              <a:buNone/>
            </a:pPr>
            <a:r>
              <a:rPr lang="en-US" sz="3200" dirty="0">
                <a:latin typeface="Times New Roman" panose="02020603050405020304" pitchFamily="18" charset="0"/>
                <a:cs typeface="Times New Roman" panose="02020603050405020304" pitchFamily="18" charset="0"/>
              </a:rPr>
              <a:t> collapse (death).</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sz="quarter" idx="1"/>
          </p:nvPr>
        </p:nvSpPr>
        <p:spPr/>
        <p:txBody>
          <a:bodyPr/>
          <a:lstStyle/>
          <a:p>
            <a:pPr algn="just">
              <a:buNone/>
            </a:pPr>
            <a:r>
              <a:rPr lang="en-US" dirty="0"/>
              <a:t>• </a:t>
            </a:r>
            <a:r>
              <a:rPr lang="en-US" sz="3200" dirty="0">
                <a:latin typeface="Times New Roman" panose="02020603050405020304" pitchFamily="18" charset="0"/>
                <a:cs typeface="Times New Roman" panose="02020603050405020304" pitchFamily="18" charset="0"/>
              </a:rPr>
              <a:t>Fever due to the infection</a:t>
            </a:r>
          </a:p>
          <a:p>
            <a:pPr algn="just">
              <a:buNone/>
            </a:pPr>
            <a:r>
              <a:rPr lang="en-US" sz="3200" dirty="0">
                <a:latin typeface="Times New Roman" panose="02020603050405020304" pitchFamily="18" charset="0"/>
                <a:cs typeface="Times New Roman" panose="02020603050405020304" pitchFamily="18" charset="0"/>
              </a:rPr>
              <a:t>• Fast, rapid pulse rate due to the infection and fever</a:t>
            </a:r>
          </a:p>
          <a:p>
            <a:pPr algn="just">
              <a:buNone/>
            </a:pPr>
            <a:r>
              <a:rPr lang="en-US" sz="3200" dirty="0">
                <a:latin typeface="Times New Roman" panose="02020603050405020304" pitchFamily="18" charset="0"/>
                <a:cs typeface="Times New Roman" panose="02020603050405020304" pitchFamily="18" charset="0"/>
              </a:rPr>
              <a:t>• Offensive smelling vaginal discharge</a:t>
            </a:r>
          </a:p>
          <a:p>
            <a:pPr algn="just">
              <a:buNone/>
            </a:pPr>
            <a:r>
              <a:rPr lang="en-US" sz="3200" dirty="0">
                <a:latin typeface="Times New Roman" panose="02020603050405020304" pitchFamily="18" charset="0"/>
                <a:cs typeface="Times New Roman" panose="02020603050405020304" pitchFamily="18" charset="0"/>
              </a:rPr>
              <a:t>• Tender lower abdomen on palpation</a:t>
            </a:r>
          </a:p>
          <a:p>
            <a:pPr algn="just">
              <a:buNone/>
            </a:pPr>
            <a:r>
              <a:rPr lang="en-US" sz="3200" dirty="0">
                <a:latin typeface="Times New Roman" panose="02020603050405020304" pitchFamily="18" charset="0"/>
                <a:cs typeface="Times New Roman" panose="02020603050405020304" pitchFamily="18" charset="0"/>
              </a:rPr>
              <a:t>• Bright red blood continues to be lost.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Management</a:t>
            </a:r>
          </a:p>
        </p:txBody>
      </p:sp>
      <p:sp>
        <p:nvSpPr>
          <p:cNvPr id="3" name="Content Placeholder 2"/>
          <p:cNvSpPr>
            <a:spLocks noGrp="1"/>
          </p:cNvSpPr>
          <p:nvPr>
            <p:ph sz="quarter" idx="1"/>
          </p:nvPr>
        </p:nvSpPr>
        <p:spPr>
          <a:xfrm>
            <a:off x="457200" y="1143000"/>
            <a:ext cx="8229600" cy="5105400"/>
          </a:xfrm>
        </p:spPr>
        <p:txBody>
          <a:bodyPr>
            <a:normAutofit lnSpcReduction="10000"/>
          </a:bodyPr>
          <a:lstStyle/>
          <a:p>
            <a:pPr algn="just">
              <a:buNone/>
            </a:pPr>
            <a:r>
              <a:rPr lang="en-US" dirty="0"/>
              <a:t>• </a:t>
            </a:r>
            <a:r>
              <a:rPr lang="en-US" sz="3600" dirty="0">
                <a:latin typeface="Times New Roman" panose="02020603050405020304" pitchFamily="18" charset="0"/>
                <a:cs typeface="Times New Roman" panose="02020603050405020304" pitchFamily="18" charset="0"/>
              </a:rPr>
              <a:t>Resuscitating with intravenous fluids.</a:t>
            </a:r>
          </a:p>
          <a:p>
            <a:pPr algn="just">
              <a:buNone/>
            </a:pPr>
            <a:r>
              <a:rPr lang="en-US" sz="3600" dirty="0">
                <a:latin typeface="Times New Roman" panose="02020603050405020304" pitchFamily="18" charset="0"/>
                <a:cs typeface="Times New Roman" panose="02020603050405020304" pitchFamily="18" charset="0"/>
              </a:rPr>
              <a:t>• Administering antibiotics, both broad spectrum and </a:t>
            </a:r>
            <a:r>
              <a:rPr lang="en-US" sz="3600" dirty="0" err="1">
                <a:latin typeface="Times New Roman" panose="02020603050405020304" pitchFamily="18" charset="0"/>
                <a:cs typeface="Times New Roman" panose="02020603050405020304" pitchFamily="18" charset="0"/>
              </a:rPr>
              <a:t>perinatally</a:t>
            </a:r>
            <a:r>
              <a:rPr lang="en-US" sz="3600" dirty="0">
                <a:latin typeface="Times New Roman" panose="02020603050405020304" pitchFamily="18" charset="0"/>
                <a:cs typeface="Times New Roman" panose="02020603050405020304" pitchFamily="18" charset="0"/>
              </a:rPr>
              <a:t>.</a:t>
            </a:r>
          </a:p>
          <a:p>
            <a:pPr algn="just">
              <a:buNone/>
            </a:pPr>
            <a:r>
              <a:rPr lang="en-US" sz="3600" dirty="0">
                <a:latin typeface="Times New Roman" panose="02020603050405020304" pitchFamily="18" charset="0"/>
                <a:cs typeface="Times New Roman" panose="02020603050405020304" pitchFamily="18" charset="0"/>
              </a:rPr>
              <a:t>• Evacuating infected products of conception as soon as possible.</a:t>
            </a:r>
          </a:p>
          <a:p>
            <a:pPr algn="just">
              <a:buNone/>
            </a:pPr>
            <a:r>
              <a:rPr lang="en-US" sz="3600" dirty="0">
                <a:latin typeface="Times New Roman" panose="02020603050405020304" pitchFamily="18" charset="0"/>
                <a:cs typeface="Times New Roman" panose="02020603050405020304" pitchFamily="18" charset="0"/>
              </a:rPr>
              <a:t>• Taking history with an emphasis on why the abortion was performed.</a:t>
            </a:r>
          </a:p>
          <a:p>
            <a:pPr algn="just">
              <a:buNone/>
            </a:pPr>
            <a:r>
              <a:rPr lang="en-US" sz="3600" dirty="0">
                <a:latin typeface="Times New Roman" panose="02020603050405020304" pitchFamily="18" charset="0"/>
                <a:cs typeface="Times New Roman" panose="02020603050405020304" pitchFamily="18" charset="0"/>
              </a:rPr>
              <a:t>• Taking relevant specimens for investigation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410200"/>
          </a:xfrm>
        </p:spPr>
        <p:txBody>
          <a:bodyPr>
            <a:normAutofit/>
          </a:bodyPr>
          <a:lstStyle/>
          <a:p>
            <a:r>
              <a:rPr lang="en-US" sz="2800" dirty="0">
                <a:latin typeface="Times New Roman" panose="02020603050405020304" pitchFamily="18" charset="0"/>
                <a:cs typeface="Times New Roman" panose="02020603050405020304" pitchFamily="18" charset="0"/>
              </a:rPr>
              <a:t>Ruling out infection in other systems.</a:t>
            </a:r>
          </a:p>
          <a:p>
            <a:pPr>
              <a:buNone/>
            </a:pPr>
            <a:r>
              <a:rPr lang="en-US" sz="2800" dirty="0">
                <a:latin typeface="Times New Roman" panose="02020603050405020304" pitchFamily="18" charset="0"/>
                <a:cs typeface="Times New Roman" panose="02020603050405020304" pitchFamily="18" charset="0"/>
              </a:rPr>
              <a:t>• Assessing urinary output to rule out renal function interference.</a:t>
            </a:r>
          </a:p>
          <a:p>
            <a:pPr>
              <a:buNone/>
            </a:pPr>
            <a:r>
              <a:rPr lang="en-US" sz="2800" dirty="0">
                <a:latin typeface="Times New Roman" panose="02020603050405020304" pitchFamily="18" charset="0"/>
                <a:cs typeface="Times New Roman" panose="02020603050405020304" pitchFamily="18" charset="0"/>
              </a:rPr>
              <a:t>• Monitoring vital signs carefully since a high temperature and rapid pulse will indicate the severity of the infection</a:t>
            </a:r>
          </a:p>
          <a:p>
            <a:pPr>
              <a:buNone/>
            </a:pPr>
            <a:r>
              <a:rPr lang="en-US" sz="2800" dirty="0">
                <a:latin typeface="Times New Roman" panose="02020603050405020304" pitchFamily="18" charset="0"/>
                <a:cs typeface="Times New Roman" panose="02020603050405020304" pitchFamily="18" charset="0"/>
              </a:rPr>
              <a:t>• Taking cervical swab for culture and sensitivity in order to institute treatment according to the findings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1600200"/>
            <a:ext cx="8229600" cy="4953000"/>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Encouraging plenty of fluid intake in order to flush the system of the toxins and correct dehydration.</a:t>
            </a:r>
          </a:p>
          <a:p>
            <a:pPr>
              <a:buNone/>
            </a:pPr>
            <a:r>
              <a:rPr lang="en-US" sz="4000" dirty="0">
                <a:latin typeface="Times New Roman" panose="02020603050405020304" pitchFamily="18" charset="0"/>
                <a:cs typeface="Times New Roman" panose="02020603050405020304" pitchFamily="18" charset="0"/>
              </a:rPr>
              <a:t>• Performing vulva toilet four hourly with antiseptic.</a:t>
            </a:r>
          </a:p>
          <a:p>
            <a:pPr>
              <a:buNone/>
            </a:pPr>
            <a:r>
              <a:rPr lang="nn-NO" sz="4000" dirty="0">
                <a:latin typeface="Times New Roman" panose="02020603050405020304" pitchFamily="18" charset="0"/>
                <a:cs typeface="Times New Roman" panose="02020603050405020304" pitchFamily="18" charset="0"/>
              </a:rPr>
              <a:t>• Administering tetanus toxoid or antitetanus </a:t>
            </a:r>
            <a:r>
              <a:rPr lang="en-US" sz="4000" dirty="0">
                <a:latin typeface="Times New Roman" panose="02020603050405020304" pitchFamily="18" charset="0"/>
                <a:cs typeface="Times New Roman" panose="02020603050405020304" pitchFamily="18" charset="0"/>
              </a:rPr>
              <a:t>serum 0.5 </a:t>
            </a:r>
            <a:r>
              <a:rPr lang="en-US" sz="4000" dirty="0" err="1">
                <a:latin typeface="Times New Roman" panose="02020603050405020304" pitchFamily="18" charset="0"/>
                <a:cs typeface="Times New Roman" panose="02020603050405020304" pitchFamily="18" charset="0"/>
              </a:rPr>
              <a:t>mls</a:t>
            </a:r>
            <a:r>
              <a:rPr lang="en-US" sz="4000" dirty="0">
                <a:latin typeface="Times New Roman" panose="02020603050405020304" pitchFamily="18" charset="0"/>
                <a:cs typeface="Times New Roman" panose="02020603050405020304" pitchFamily="18" charset="0"/>
              </a:rPr>
              <a:t> for treatment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Induced Abortion</a:t>
            </a:r>
            <a:endParaRPr lang="en-US" dirty="0"/>
          </a:p>
        </p:txBody>
      </p:sp>
      <p:sp>
        <p:nvSpPr>
          <p:cNvPr id="3" name="Content Placeholder 2"/>
          <p:cNvSpPr>
            <a:spLocks noGrp="1"/>
          </p:cNvSpPr>
          <p:nvPr>
            <p:ph sz="quarter" idx="1"/>
          </p:nvPr>
        </p:nvSpPr>
        <p:spPr/>
        <p:txBody>
          <a:bodyPr>
            <a:normAutofit lnSpcReduction="10000"/>
          </a:bodyPr>
          <a:lstStyle/>
          <a:p>
            <a:r>
              <a:rPr lang="en-US" sz="3600" dirty="0">
                <a:latin typeface="Times New Roman" panose="02020603050405020304" pitchFamily="18" charset="0"/>
                <a:cs typeface="Times New Roman" panose="02020603050405020304" pitchFamily="18" charset="0"/>
              </a:rPr>
              <a:t>Abortion that is intentionally caused.</a:t>
            </a:r>
          </a:p>
          <a:p>
            <a:r>
              <a:rPr lang="en-US" sz="3600" dirty="0">
                <a:latin typeface="Times New Roman" panose="02020603050405020304" pitchFamily="18" charset="0"/>
                <a:cs typeface="Times New Roman" panose="02020603050405020304" pitchFamily="18" charset="0"/>
              </a:rPr>
              <a:t>Commonly associated with young unmarried women, especially schoolgirls or even married women who get pregnant due to contraceptive failure</a:t>
            </a:r>
          </a:p>
          <a:p>
            <a:pPr marL="0" indent="0">
              <a:buNone/>
            </a:pPr>
            <a:r>
              <a:rPr lang="en-US" sz="3600" dirty="0">
                <a:latin typeface="Times New Roman" panose="02020603050405020304" pitchFamily="18" charset="0"/>
                <a:cs typeface="Times New Roman" panose="02020603050405020304" pitchFamily="18" charset="0"/>
              </a:rPr>
              <a:t> can also be performed for medical reasons.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buNone/>
            </a:pPr>
            <a:r>
              <a:rPr lang="en-US" sz="3200" b="1" dirty="0">
                <a:latin typeface="Times New Roman" panose="02020603050405020304" pitchFamily="18" charset="0"/>
                <a:cs typeface="Times New Roman" panose="02020603050405020304" pitchFamily="18" charset="0"/>
              </a:rPr>
              <a:t>There are two types of induced abortion:</a:t>
            </a:r>
          </a:p>
          <a:p>
            <a:pPr>
              <a:buFont typeface="Wingdings" pitchFamily="2" charset="2"/>
              <a:buChar char="Ø"/>
            </a:pPr>
            <a:r>
              <a:rPr lang="en-US" sz="3600" dirty="0">
                <a:latin typeface="Times New Roman" panose="02020603050405020304" pitchFamily="18" charset="0"/>
                <a:cs typeface="Times New Roman" panose="02020603050405020304" pitchFamily="18" charset="0"/>
              </a:rPr>
              <a:t>Therapeutic (which is performed on medical</a:t>
            </a:r>
          </a:p>
          <a:p>
            <a:pPr>
              <a:buNone/>
            </a:pPr>
            <a:r>
              <a:rPr lang="en-US" sz="3600" dirty="0">
                <a:latin typeface="Times New Roman" panose="02020603050405020304" pitchFamily="18" charset="0"/>
                <a:cs typeface="Times New Roman" panose="02020603050405020304" pitchFamily="18" charset="0"/>
              </a:rPr>
              <a:t>    grounds) </a:t>
            </a:r>
          </a:p>
          <a:p>
            <a:pPr>
              <a:buFont typeface="Wingdings" pitchFamily="2" charset="2"/>
              <a:buChar char="Ø"/>
            </a:pPr>
            <a:r>
              <a:rPr lang="en-US" sz="3600" dirty="0">
                <a:latin typeface="Times New Roman" panose="02020603050405020304" pitchFamily="18" charset="0"/>
                <a:cs typeface="Times New Roman" panose="02020603050405020304" pitchFamily="18" charset="0"/>
              </a:rPr>
              <a:t>  Criminal (which is illegal).</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According to medical ethics, a </a:t>
            </a:r>
            <a:r>
              <a:rPr lang="en-US" sz="3200" b="1" dirty="0">
                <a:latin typeface="Times New Roman" panose="02020603050405020304" pitchFamily="18" charset="0"/>
                <a:cs typeface="Times New Roman" panose="02020603050405020304" pitchFamily="18" charset="0"/>
              </a:rPr>
              <a:t>therapeutic</a:t>
            </a:r>
          </a:p>
          <a:p>
            <a:pPr>
              <a:buNone/>
            </a:pPr>
            <a:r>
              <a:rPr lang="en-US" sz="3200" b="1" dirty="0">
                <a:latin typeface="Times New Roman" panose="02020603050405020304" pitchFamily="18" charset="0"/>
                <a:cs typeface="Times New Roman" panose="02020603050405020304" pitchFamily="18" charset="0"/>
              </a:rPr>
              <a:t>  abortion may be carried out only if two  </a:t>
            </a:r>
            <a:r>
              <a:rPr lang="en-US" sz="3200" dirty="0">
                <a:latin typeface="Times New Roman" panose="02020603050405020304" pitchFamily="18" charset="0"/>
                <a:cs typeface="Times New Roman" panose="02020603050405020304" pitchFamily="18" charset="0"/>
              </a:rPr>
              <a:t>registered medical practitioners are of the</a:t>
            </a:r>
          </a:p>
          <a:p>
            <a:pPr>
              <a:buNone/>
            </a:pPr>
            <a:r>
              <a:rPr lang="en-US" sz="3200" dirty="0">
                <a:latin typeface="Times New Roman" panose="02020603050405020304" pitchFamily="18" charset="0"/>
                <a:cs typeface="Times New Roman" panose="02020603050405020304" pitchFamily="18" charset="0"/>
              </a:rPr>
              <a:t> opinion that the pregnancy should be terminated.</a:t>
            </a:r>
          </a:p>
          <a:p>
            <a:pPr>
              <a:buNone/>
            </a:pPr>
            <a:r>
              <a:rPr lang="en-US" sz="3200" b="1" dirty="0">
                <a:latin typeface="Times New Roman" panose="02020603050405020304" pitchFamily="18" charset="0"/>
                <a:cs typeface="Times New Roman" panose="02020603050405020304" pitchFamily="18" charset="0"/>
              </a:rPr>
              <a:t>There are two specific circumstances when this can be done.</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410200"/>
          </a:xfrm>
        </p:spPr>
        <p:txBody>
          <a:bodyPr>
            <a:normAutofit/>
          </a:bodyPr>
          <a:lstStyle/>
          <a:p>
            <a:r>
              <a:rPr lang="en-US" sz="3600" dirty="0">
                <a:latin typeface="Times New Roman" panose="02020603050405020304" pitchFamily="18" charset="0"/>
                <a:cs typeface="Times New Roman" panose="02020603050405020304" pitchFamily="18" charset="0"/>
              </a:rPr>
              <a:t>If the continuance of the pregnancy would involve a risk to the life of the pregnant woman or of injury to her physical or mental health.</a:t>
            </a:r>
          </a:p>
          <a:p>
            <a:pPr>
              <a:buNone/>
            </a:pPr>
            <a:endParaRPr lang="en-US" sz="3600" dirty="0">
              <a:latin typeface="Times New Roman" panose="02020603050405020304" pitchFamily="18" charset="0"/>
              <a:cs typeface="Times New Roman" panose="02020603050405020304" pitchFamily="18" charset="0"/>
            </a:endParaRPr>
          </a:p>
          <a:p>
            <a:pPr>
              <a:buNone/>
            </a:pPr>
            <a:r>
              <a:rPr lang="en-US" sz="3600" dirty="0">
                <a:latin typeface="Times New Roman" panose="02020603050405020304" pitchFamily="18" charset="0"/>
                <a:cs typeface="Times New Roman" panose="02020603050405020304" pitchFamily="18" charset="0"/>
              </a:rPr>
              <a:t>• If there is a substantial risk that the child, when born, would suffer from physical or mental abnormalities and be seriously handicapped.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2800" b="1" dirty="0">
                <a:latin typeface="Times New Roman" panose="02020603050405020304" pitchFamily="18" charset="0"/>
                <a:cs typeface="Times New Roman" panose="02020603050405020304" pitchFamily="18" charset="0"/>
              </a:rPr>
              <a:t>Menopause: </a:t>
            </a:r>
            <a:r>
              <a:rPr lang="en-US" sz="2800" dirty="0">
                <a:latin typeface="Times New Roman" panose="02020603050405020304" pitchFamily="18" charset="0"/>
                <a:cs typeface="Times New Roman" panose="02020603050405020304" pitchFamily="18" charset="0"/>
              </a:rPr>
              <a:t>permanent cessation of menstruation resulting from the loss of ovarian follicular activity</a:t>
            </a:r>
          </a:p>
          <a:p>
            <a:r>
              <a:rPr lang="en-US" sz="2800" b="1" dirty="0">
                <a:latin typeface="Times New Roman" panose="02020603050405020304" pitchFamily="18" charset="0"/>
                <a:cs typeface="Times New Roman" panose="02020603050405020304" pitchFamily="18" charset="0"/>
              </a:rPr>
              <a:t>Menstruation: </a:t>
            </a:r>
            <a:r>
              <a:rPr lang="en-US" sz="2800" dirty="0">
                <a:latin typeface="Times New Roman" panose="02020603050405020304" pitchFamily="18" charset="0"/>
                <a:cs typeface="Times New Roman" panose="02020603050405020304" pitchFamily="18" charset="0"/>
              </a:rPr>
              <a:t>sloughing and discharge of the lining of the uterus if conception does not take place</a:t>
            </a:r>
          </a:p>
          <a:p>
            <a:r>
              <a:rPr lang="en-US" sz="2800" b="1" dirty="0">
                <a:latin typeface="Times New Roman" panose="02020603050405020304" pitchFamily="18" charset="0"/>
                <a:cs typeface="Times New Roman" panose="02020603050405020304" pitchFamily="18" charset="0"/>
              </a:rPr>
              <a:t>Osteoporosis: </a:t>
            </a:r>
            <a:r>
              <a:rPr lang="en-US" sz="2800" dirty="0">
                <a:latin typeface="Times New Roman" panose="02020603050405020304" pitchFamily="18" charset="0"/>
                <a:cs typeface="Times New Roman" panose="02020603050405020304" pitchFamily="18" charset="0"/>
              </a:rPr>
              <a:t>a disorder in which bones lose density and become porous and fragile</a:t>
            </a:r>
          </a:p>
          <a:p>
            <a:r>
              <a:rPr lang="en-US" sz="2800" b="1" dirty="0">
                <a:latin typeface="Times New Roman" panose="02020603050405020304" pitchFamily="18" charset="0"/>
                <a:cs typeface="Times New Roman" panose="02020603050405020304" pitchFamily="18" charset="0"/>
              </a:rPr>
              <a:t>Ovaries: </a:t>
            </a:r>
            <a:r>
              <a:rPr lang="en-US" sz="2800" dirty="0">
                <a:latin typeface="Times New Roman" panose="02020603050405020304" pitchFamily="18" charset="0"/>
                <a:cs typeface="Times New Roman" panose="02020603050405020304" pitchFamily="18" charset="0"/>
              </a:rPr>
              <a:t>almond-shaped reproductive organs that produce eggs at ovulation and play a major role in hormone </a:t>
            </a:r>
            <a:r>
              <a:rPr lang="en-US" sz="3500" dirty="0">
                <a:latin typeface="Times New Roman" panose="02020603050405020304" pitchFamily="18" charset="0"/>
                <a:cs typeface="Times New Roman" panose="02020603050405020304" pitchFamily="18" charset="0"/>
              </a:rPr>
              <a:t>production</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t>Criminal abortions</a:t>
            </a:r>
            <a:endParaRPr lang="en-US" dirty="0"/>
          </a:p>
        </p:txBody>
      </p:sp>
      <p:sp>
        <p:nvSpPr>
          <p:cNvPr id="3" name="Content Placeholder 2"/>
          <p:cNvSpPr>
            <a:spLocks noGrp="1"/>
          </p:cNvSpPr>
          <p:nvPr>
            <p:ph sz="quarter" idx="1"/>
          </p:nvPr>
        </p:nvSpPr>
        <p:spPr>
          <a:xfrm>
            <a:off x="457200" y="914400"/>
            <a:ext cx="8229600" cy="5943600"/>
          </a:xfrm>
        </p:spPr>
        <p:txBody>
          <a:bodyPr>
            <a:normAutofit/>
          </a:bodyPr>
          <a:lstStyle/>
          <a:p>
            <a:r>
              <a:rPr lang="en-US" sz="2000" dirty="0">
                <a:latin typeface="Times New Roman" panose="02020603050405020304" pitchFamily="18" charset="0"/>
                <a:cs typeface="Times New Roman" panose="02020603050405020304" pitchFamily="18" charset="0"/>
              </a:rPr>
              <a:t>sometimes attempted by an unqualified person.</a:t>
            </a:r>
          </a:p>
          <a:p>
            <a:r>
              <a:rPr lang="en-US" sz="2000" dirty="0">
                <a:latin typeface="Times New Roman" panose="02020603050405020304" pitchFamily="18" charset="0"/>
                <a:cs typeface="Times New Roman" panose="02020603050405020304" pitchFamily="18" charset="0"/>
              </a:rPr>
              <a:t>operation is often hurried and lacking asepsis.</a:t>
            </a:r>
          </a:p>
          <a:p>
            <a:pPr>
              <a:buNone/>
            </a:pP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complications</a:t>
            </a:r>
          </a:p>
          <a:p>
            <a:pPr>
              <a:buNone/>
            </a:pPr>
            <a:r>
              <a:rPr lang="en-US" sz="2000" dirty="0">
                <a:latin typeface="Times New Roman" panose="02020603050405020304" pitchFamily="18" charset="0"/>
                <a:cs typeface="Times New Roman" panose="02020603050405020304" pitchFamily="18" charset="0"/>
              </a:rPr>
              <a:t>• Hemorrhage.</a:t>
            </a:r>
          </a:p>
          <a:p>
            <a:pPr>
              <a:buNone/>
            </a:pP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Sepsis, which is usually severe and can lead to septicemia and</a:t>
            </a:r>
          </a:p>
          <a:p>
            <a:pPr>
              <a:buNone/>
            </a:pPr>
            <a:r>
              <a:rPr lang="en-US" sz="2000" dirty="0" err="1">
                <a:latin typeface="Times New Roman" panose="02020603050405020304" pitchFamily="18" charset="0"/>
                <a:cs typeface="Times New Roman" panose="02020603050405020304" pitchFamily="18" charset="0"/>
              </a:rPr>
              <a:t>endotoxin</a:t>
            </a:r>
            <a:r>
              <a:rPr lang="en-US" sz="2000" dirty="0">
                <a:latin typeface="Times New Roman" panose="02020603050405020304" pitchFamily="18" charset="0"/>
                <a:cs typeface="Times New Roman" panose="02020603050405020304" pitchFamily="18" charset="0"/>
              </a:rPr>
              <a:t> shock.</a:t>
            </a:r>
          </a:p>
          <a:p>
            <a:pPr>
              <a:buNone/>
            </a:pP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Haemolysis</a:t>
            </a:r>
            <a:r>
              <a:rPr lang="en-US" sz="2000" dirty="0">
                <a:latin typeface="Times New Roman" panose="02020603050405020304" pitchFamily="18" charset="0"/>
                <a:cs typeface="Times New Roman" panose="02020603050405020304" pitchFamily="18" charset="0"/>
              </a:rPr>
              <a:t> and renal damage may occur secondary to the </a:t>
            </a:r>
            <a:r>
              <a:rPr lang="en-US" sz="2000" dirty="0" err="1">
                <a:latin typeface="Times New Roman" panose="02020603050405020304" pitchFamily="18" charset="0"/>
                <a:cs typeface="Times New Roman" panose="02020603050405020304" pitchFamily="18" charset="0"/>
              </a:rPr>
              <a:t>septicaemia</a:t>
            </a:r>
            <a:r>
              <a:rPr lang="en-US" sz="2000" dirty="0">
                <a:latin typeface="Times New Roman" panose="02020603050405020304" pitchFamily="18" charset="0"/>
                <a:cs typeface="Times New Roman" panose="02020603050405020304" pitchFamily="18" charset="0"/>
              </a:rPr>
              <a:t>.</a:t>
            </a:r>
          </a:p>
          <a:p>
            <a:pPr>
              <a:buNone/>
            </a:pP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Injuries to the birth canal and pelvic organs.</a:t>
            </a:r>
          </a:p>
          <a:p>
            <a:pPr>
              <a:buNone/>
            </a:pP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Sudden death due to extreme syncope as a result of dilatation of the cervix and in some cases from amniotic embolism</a:t>
            </a:r>
            <a:r>
              <a:rPr lang="en-US" dirty="0"/>
              <a: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i="1" dirty="0"/>
              <a:t>Remember:</a:t>
            </a:r>
          </a:p>
          <a:p>
            <a:pPr>
              <a:buNone/>
            </a:pPr>
            <a:r>
              <a:rPr lang="en-US" b="1" i="1" dirty="0"/>
              <a:t>According to the laws of this country, induced abortion is a criminal offence, unless it is done on medical grounds.</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a:t>Post-</a:t>
            </a:r>
            <a:r>
              <a:rPr lang="en-US" b="1" dirty="0" err="1"/>
              <a:t>Abortal</a:t>
            </a:r>
            <a:r>
              <a:rPr lang="en-US" b="1" dirty="0"/>
              <a:t> Care (PAC)</a:t>
            </a:r>
            <a:endParaRPr lang="en-US" dirty="0"/>
          </a:p>
        </p:txBody>
      </p:sp>
      <p:sp>
        <p:nvSpPr>
          <p:cNvPr id="3" name="Content Placeholder 2"/>
          <p:cNvSpPr>
            <a:spLocks noGrp="1"/>
          </p:cNvSpPr>
          <p:nvPr>
            <p:ph sz="quarter" idx="1"/>
          </p:nvPr>
        </p:nvSpPr>
        <p:spPr>
          <a:xfrm>
            <a:off x="457200" y="685800"/>
            <a:ext cx="8229600" cy="5943600"/>
          </a:xfrm>
        </p:spPr>
        <p:txBody>
          <a:bodyPr>
            <a:normAutofit/>
          </a:bodyPr>
          <a:lstStyle/>
          <a:p>
            <a:r>
              <a:rPr lang="en-US" dirty="0"/>
              <a:t>comprises the comprehensive health care provided to patients with problems of incomplete abortion.</a:t>
            </a:r>
          </a:p>
          <a:p>
            <a:r>
              <a:rPr lang="en-US" dirty="0"/>
              <a:t>has three interrelated components,</a:t>
            </a:r>
          </a:p>
          <a:p>
            <a:pPr>
              <a:buNone/>
            </a:pPr>
            <a:r>
              <a:rPr lang="en-US" dirty="0"/>
              <a:t>  which are:</a:t>
            </a:r>
          </a:p>
          <a:p>
            <a:pPr>
              <a:buFont typeface="Wingdings" pitchFamily="2" charset="2"/>
              <a:buChar char="Ø"/>
            </a:pPr>
            <a:r>
              <a:rPr lang="en-US" dirty="0"/>
              <a:t> Emergency treatment of complications arising from spontaneous or induced abortion.</a:t>
            </a:r>
          </a:p>
          <a:p>
            <a:pPr>
              <a:buFont typeface="Wingdings" pitchFamily="2" charset="2"/>
              <a:buChar char="Ø"/>
            </a:pPr>
            <a:r>
              <a:rPr lang="en-US" dirty="0"/>
              <a:t> Family planning counseling and services.</a:t>
            </a:r>
          </a:p>
          <a:p>
            <a:pPr>
              <a:buFont typeface="Wingdings" pitchFamily="2" charset="2"/>
              <a:buChar char="Ø"/>
            </a:pPr>
            <a:r>
              <a:rPr lang="en-US" dirty="0"/>
              <a:t> Access to comprehensive reproductive health care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Care After Manual Vacuum Aspiration (MVA</a:t>
            </a:r>
            <a:endParaRPr lang="en-US" dirty="0"/>
          </a:p>
        </p:txBody>
      </p:sp>
      <p:sp>
        <p:nvSpPr>
          <p:cNvPr id="3" name="Content Placeholder 2"/>
          <p:cNvSpPr>
            <a:spLocks noGrp="1"/>
          </p:cNvSpPr>
          <p:nvPr>
            <p:ph sz="quarter" idx="1"/>
          </p:nvPr>
        </p:nvSpPr>
        <p:spPr/>
        <p:txBody>
          <a:bodyPr/>
          <a:lstStyle/>
          <a:p>
            <a:r>
              <a:rPr lang="en-US" dirty="0"/>
              <a:t>vital signs such as heart rate, breathing, and blood, pressure are normal.</a:t>
            </a:r>
          </a:p>
          <a:p>
            <a:r>
              <a:rPr lang="en-US" dirty="0"/>
              <a:t>Bleeding is not excessive.</a:t>
            </a:r>
          </a:p>
          <a:p>
            <a:r>
              <a:rPr lang="en-US" dirty="0"/>
              <a:t>Uterine contractions are normal.</a:t>
            </a:r>
          </a:p>
          <a:p>
            <a:r>
              <a:rPr lang="en-US" dirty="0"/>
              <a:t>Side effects from anesthetic (local or general) are not causing problems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a:t>Medicines that may be given after a surgical abortion </a:t>
            </a:r>
          </a:p>
        </p:txBody>
      </p:sp>
      <p:sp>
        <p:nvSpPr>
          <p:cNvPr id="3" name="Content Placeholder 2"/>
          <p:cNvSpPr>
            <a:spLocks noGrp="1"/>
          </p:cNvSpPr>
          <p:nvPr>
            <p:ph sz="quarter" idx="1"/>
          </p:nvPr>
        </p:nvSpPr>
        <p:spPr>
          <a:xfrm>
            <a:off x="457200" y="1752600"/>
            <a:ext cx="8229600" cy="4495800"/>
          </a:xfrm>
        </p:spPr>
        <p:txBody>
          <a:bodyPr>
            <a:normAutofit fontScale="92500" lnSpcReduction="10000"/>
          </a:bodyPr>
          <a:lstStyle/>
          <a:p>
            <a:r>
              <a:rPr lang="en-US" dirty="0"/>
              <a:t>Antibiotics, to prevent infection.</a:t>
            </a:r>
          </a:p>
          <a:p>
            <a:endParaRPr lang="en-US" dirty="0"/>
          </a:p>
          <a:p>
            <a:r>
              <a:rPr lang="en-US" dirty="0"/>
              <a:t>Medicines that cause uterine contractions (</a:t>
            </a:r>
            <a:r>
              <a:rPr lang="en-US" dirty="0" err="1"/>
              <a:t>uterotonic</a:t>
            </a:r>
            <a:r>
              <a:rPr lang="en-US" dirty="0"/>
              <a:t>), to empty the uterus completely and reduce bleeding.</a:t>
            </a:r>
          </a:p>
          <a:p>
            <a:endParaRPr lang="en-US" dirty="0"/>
          </a:p>
          <a:p>
            <a:r>
              <a:rPr lang="en-US" dirty="0" err="1"/>
              <a:t>Rh</a:t>
            </a:r>
            <a:r>
              <a:rPr lang="en-US" dirty="0"/>
              <a:t> immunoglobulin, which is given to all women who have Rh-negative blood type to prevent </a:t>
            </a:r>
            <a:r>
              <a:rPr lang="en-US" dirty="0" err="1"/>
              <a:t>Rh</a:t>
            </a:r>
            <a:r>
              <a:rPr lang="en-US" dirty="0"/>
              <a:t> sensitization after the procedure.</a:t>
            </a:r>
          </a:p>
          <a:p>
            <a:endParaRPr lang="en-US" dirty="0"/>
          </a:p>
          <a:p>
            <a:r>
              <a:rPr lang="en-US" dirty="0"/>
              <a:t>Pain medicine, for cramping pain caused by uterine contractions.</a:t>
            </a:r>
          </a:p>
          <a:p>
            <a:endParaRPr lang="en-US" dirty="0"/>
          </a:p>
          <a:p>
            <a:r>
              <a:rPr lang="en-US" dirty="0"/>
              <a:t>Medicine to treat nausea or vomiting.</a:t>
            </a:r>
          </a:p>
          <a:p>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fontScale="90000"/>
          </a:bodyPr>
          <a:lstStyle/>
          <a:p>
            <a:r>
              <a:rPr lang="en-US" b="1" dirty="0"/>
              <a:t>Care at home after a surgical abortion</a:t>
            </a:r>
            <a:br>
              <a:rPr lang="en-US" b="1" dirty="0"/>
            </a:br>
            <a:endParaRPr lang="en-US" dirty="0"/>
          </a:p>
        </p:txBody>
      </p:sp>
      <p:sp>
        <p:nvSpPr>
          <p:cNvPr id="3" name="Content Placeholder 2"/>
          <p:cNvSpPr>
            <a:spLocks noGrp="1"/>
          </p:cNvSpPr>
          <p:nvPr>
            <p:ph sz="quarter" idx="1"/>
          </p:nvPr>
        </p:nvSpPr>
        <p:spPr>
          <a:xfrm>
            <a:off x="457200" y="2362200"/>
            <a:ext cx="8229600" cy="4267200"/>
          </a:xfrm>
        </p:spPr>
        <p:txBody>
          <a:bodyPr>
            <a:normAutofit fontScale="92500" lnSpcReduction="10000"/>
          </a:bodyPr>
          <a:lstStyle/>
          <a:p>
            <a:pPr algn="ctr"/>
            <a:r>
              <a:rPr lang="en-US" dirty="0"/>
              <a:t>Most women can return to normal activities in 1 to 2 days after the procedure. Avoid strenuous exercise for about 1 week.</a:t>
            </a:r>
          </a:p>
          <a:p>
            <a:endParaRPr lang="en-US" dirty="0"/>
          </a:p>
          <a:p>
            <a:r>
              <a:rPr lang="en-US" dirty="0"/>
              <a:t>Do not have sexual intercourse for at least 1 week, or longer, as advised by your doctor.</a:t>
            </a:r>
          </a:p>
          <a:p>
            <a:pPr>
              <a:buNone/>
            </a:pPr>
            <a:r>
              <a:rPr lang="en-US" dirty="0"/>
              <a:t> </a:t>
            </a:r>
          </a:p>
          <a:p>
            <a:r>
              <a:rPr lang="en-US" dirty="0"/>
              <a:t>When you start having intercourse again, use birth control, and use condoms to prevent infection.</a:t>
            </a:r>
          </a:p>
          <a:p>
            <a:pPr>
              <a:buNone/>
            </a:pPr>
            <a:r>
              <a:rPr lang="en-US" dirty="0"/>
              <a:t> </a:t>
            </a:r>
          </a:p>
          <a:p>
            <a:r>
              <a:rPr lang="en-US" b="1" dirty="0"/>
              <a:t>Do not</a:t>
            </a:r>
            <a:r>
              <a:rPr lang="en-US" dirty="0"/>
              <a:t> rinse the vagina with fluids (douche). This could increase your risk of infections that can lead to pelvic inflammatory disease.</a:t>
            </a:r>
          </a:p>
          <a:p>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normAutofit/>
          </a:bodyPr>
          <a:lstStyle/>
          <a:p>
            <a:r>
              <a:rPr lang="en-US" b="1" dirty="0"/>
              <a:t>Normal symptoms</a:t>
            </a:r>
            <a:r>
              <a:rPr lang="en-US" dirty="0"/>
              <a:t> that most women will experience after a surgical abortion include</a:t>
            </a:r>
          </a:p>
        </p:txBody>
      </p:sp>
      <p:sp>
        <p:nvSpPr>
          <p:cNvPr id="3" name="Content Placeholder 2"/>
          <p:cNvSpPr>
            <a:spLocks noGrp="1"/>
          </p:cNvSpPr>
          <p:nvPr>
            <p:ph sz="quarter" idx="1"/>
          </p:nvPr>
        </p:nvSpPr>
        <p:spPr>
          <a:xfrm>
            <a:off x="457200" y="2057400"/>
            <a:ext cx="8229600" cy="4495800"/>
          </a:xfrm>
        </p:spPr>
        <p:txBody>
          <a:bodyPr>
            <a:normAutofit/>
          </a:bodyPr>
          <a:lstStyle/>
          <a:p>
            <a:r>
              <a:rPr lang="en-US" dirty="0"/>
              <a:t>Irregular bleeding or spotting for the first 2 weeks.</a:t>
            </a:r>
          </a:p>
          <a:p>
            <a:pPr>
              <a:buNone/>
            </a:pPr>
            <a:endParaRPr lang="en-US" dirty="0"/>
          </a:p>
          <a:p>
            <a:r>
              <a:rPr lang="en-US" dirty="0"/>
              <a:t>Cramping for the first 2 weeks. Some women may have cramping (like menstrual cramps) for as long as 6 weeks.</a:t>
            </a:r>
          </a:p>
          <a:p>
            <a:pPr>
              <a:buNone/>
            </a:pPr>
            <a:endParaRPr lang="en-US" dirty="0"/>
          </a:p>
          <a:p>
            <a:r>
              <a:rPr lang="en-US" dirty="0"/>
              <a:t>Emotional reactions for 2 to 3 weeks. </a:t>
            </a:r>
          </a:p>
          <a:p>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va.jpg"/>
          <p:cNvPicPr>
            <a:picLocks noChangeAspect="1" noChangeArrowheads="1"/>
          </p:cNvPicPr>
          <p:nvPr/>
        </p:nvPicPr>
        <p:blipFill>
          <a:blip r:embed="rId2"/>
          <a:srcRect/>
          <a:stretch>
            <a:fillRect/>
          </a:stretch>
        </p:blipFill>
        <p:spPr bwMode="auto">
          <a:xfrm>
            <a:off x="0" y="152400"/>
            <a:ext cx="8991600" cy="6553199"/>
          </a:xfrm>
          <a:prstGeom prst="rect">
            <a:avLst/>
          </a:prstGeom>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cannular.jpg"/>
          <p:cNvPicPr>
            <a:picLocks noChangeAspect="1" noChangeArrowheads="1"/>
          </p:cNvPicPr>
          <p:nvPr/>
        </p:nvPicPr>
        <p:blipFill>
          <a:blip r:embed="rId2"/>
          <a:srcRect/>
          <a:stretch>
            <a:fillRect/>
          </a:stretch>
        </p:blipFill>
        <p:spPr bwMode="auto">
          <a:xfrm>
            <a:off x="228600" y="0"/>
            <a:ext cx="8610600" cy="6477001"/>
          </a:xfrm>
          <a:prstGeom prst="rect">
            <a:avLst/>
          </a:prstGeom>
          <a:noFill/>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procedure.jpg"/>
          <p:cNvPicPr>
            <a:picLocks noChangeAspect="1" noChangeArrowheads="1"/>
          </p:cNvPicPr>
          <p:nvPr/>
        </p:nvPicPr>
        <p:blipFill>
          <a:blip r:embed="rId2"/>
          <a:srcRect/>
          <a:stretch>
            <a:fillRect/>
          </a:stretch>
        </p:blipFill>
        <p:spPr bwMode="auto">
          <a:xfrm>
            <a:off x="152400" y="76200"/>
            <a:ext cx="85344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8229600" cy="5715000"/>
          </a:xfrm>
        </p:spPr>
        <p:txBody>
          <a:bodyPr>
            <a:normAutofit/>
          </a:bodyPr>
          <a:lstStyle/>
          <a:p>
            <a:r>
              <a:rPr lang="en-US" b="1" dirty="0"/>
              <a:t>Ovulation</a:t>
            </a:r>
            <a:r>
              <a:rPr lang="en-US" dirty="0"/>
              <a:t>: discharge of a mature ovum from the ovary</a:t>
            </a:r>
          </a:p>
          <a:p>
            <a:r>
              <a:rPr lang="en-US" b="1" dirty="0" err="1"/>
              <a:t>Perimenopause</a:t>
            </a:r>
            <a:r>
              <a:rPr lang="en-US" b="1" dirty="0"/>
              <a:t>: </a:t>
            </a:r>
            <a:r>
              <a:rPr lang="en-US" dirty="0"/>
              <a:t>the period immediately prior to menopause and the first year after menopause</a:t>
            </a:r>
          </a:p>
          <a:p>
            <a:r>
              <a:rPr lang="en-US" b="1" dirty="0"/>
              <a:t>Polyp (cervical or endometrial): </a:t>
            </a:r>
            <a:r>
              <a:rPr lang="en-US" dirty="0"/>
              <a:t>growth of tissue on the cervix or endometrial lining; usually benign</a:t>
            </a:r>
          </a:p>
          <a:p>
            <a:r>
              <a:rPr lang="en-US" b="1" dirty="0"/>
              <a:t>Progesterone: </a:t>
            </a:r>
            <a:r>
              <a:rPr lang="en-US" dirty="0"/>
              <a:t>hormone produced by the corpus </a:t>
            </a:r>
            <a:r>
              <a:rPr lang="en-US" dirty="0" err="1"/>
              <a:t>luteum</a:t>
            </a:r>
            <a:endParaRPr lang="en-US" dirty="0"/>
          </a:p>
          <a:p>
            <a:r>
              <a:rPr lang="en-US" b="1" dirty="0"/>
              <a:t>Proliferative phase</a:t>
            </a:r>
            <a:r>
              <a:rPr lang="en-US" dirty="0"/>
              <a:t>: stage in the menstrual cycle before ovulation when the endometrium proliferates</a:t>
            </a:r>
          </a:p>
          <a:p>
            <a:r>
              <a:rPr lang="en-US" b="1" dirty="0" err="1"/>
              <a:t>Rectocele</a:t>
            </a:r>
            <a:r>
              <a:rPr lang="en-US" b="1" dirty="0"/>
              <a:t>: </a:t>
            </a:r>
            <a:r>
              <a:rPr lang="en-US" dirty="0"/>
              <a:t>weakness of the posterior vaginal wall that allows the rectal cavity to protrude into the sub mucosa of the vagina</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aby"/>
          <p:cNvPicPr>
            <a:picLocks noChangeAspect="1" noChangeArrowheads="1"/>
          </p:cNvPicPr>
          <p:nvPr/>
        </p:nvPicPr>
        <p:blipFill>
          <a:blip r:embed="rId2"/>
          <a:srcRect/>
          <a:stretch>
            <a:fillRect/>
          </a:stretch>
        </p:blipFill>
        <p:spPr>
          <a:xfrm>
            <a:off x="0" y="-609600"/>
            <a:ext cx="10744200" cy="7924800"/>
          </a:xfrm>
          <a:prstGeom prst="rect">
            <a:avLst/>
          </a:prstGeom>
          <a:noFill/>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Ectopic Pregnancy (Extra uterine Pregnancy)</a:t>
            </a:r>
            <a:endParaRPr lang="en-US" dirty="0"/>
          </a:p>
        </p:txBody>
      </p:sp>
      <p:sp>
        <p:nvSpPr>
          <p:cNvPr id="3" name="Content Placeholder 2"/>
          <p:cNvSpPr>
            <a:spLocks noGrp="1"/>
          </p:cNvSpPr>
          <p:nvPr>
            <p:ph sz="quarter" idx="1"/>
          </p:nvPr>
        </p:nvSpPr>
        <p:spPr/>
        <p:txBody>
          <a:bodyPr/>
          <a:lstStyle/>
          <a:p>
            <a:r>
              <a:rPr lang="en-US" sz="2800" dirty="0">
                <a:latin typeface="Times New Roman" panose="02020603050405020304" pitchFamily="18" charset="0"/>
                <a:cs typeface="Times New Roman" panose="02020603050405020304" pitchFamily="18" charset="0"/>
              </a:rPr>
              <a:t>a condition in which the zygote becomes implanted in a place outside the uterine cavity.</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Most common site of ectopic gestation is inside one of the fallopian tubes and this is called a tubal pregnancy(55%)</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endParaRPr lang="en-US" dirty="0"/>
          </a:p>
        </p:txBody>
      </p:sp>
      <p:pic>
        <p:nvPicPr>
          <p:cNvPr id="4098" name="Picture 2" descr="C:\Users\user\Desktop\tubal.jpg"/>
          <p:cNvPicPr>
            <a:picLocks noChangeAspect="1" noChangeArrowheads="1"/>
          </p:cNvPicPr>
          <p:nvPr/>
        </p:nvPicPr>
        <p:blipFill>
          <a:blip r:embed="rId2"/>
          <a:srcRect/>
          <a:stretch>
            <a:fillRect/>
          </a:stretch>
        </p:blipFill>
        <p:spPr bwMode="auto">
          <a:xfrm>
            <a:off x="152400" y="0"/>
            <a:ext cx="8686800" cy="6705600"/>
          </a:xfrm>
          <a:prstGeom prst="rect">
            <a:avLst/>
          </a:prstGeom>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33600"/>
          </a:xfrm>
        </p:spPr>
        <p:txBody>
          <a:bodyPr>
            <a:normAutofit/>
          </a:bodyPr>
          <a:lstStyle/>
          <a:p>
            <a:r>
              <a:rPr lang="en-US" b="1" dirty="0"/>
              <a:t>sites where the zygote can implant outside the</a:t>
            </a:r>
            <a:br>
              <a:rPr lang="en-US" b="1" dirty="0"/>
            </a:br>
            <a:r>
              <a:rPr lang="en-US" b="1" dirty="0"/>
              <a:t>uterine cavity.</a:t>
            </a:r>
            <a:endParaRPr lang="en-US" dirty="0"/>
          </a:p>
        </p:txBody>
      </p:sp>
      <p:sp>
        <p:nvSpPr>
          <p:cNvPr id="3" name="Content Placeholder 2"/>
          <p:cNvSpPr>
            <a:spLocks noGrp="1"/>
          </p:cNvSpPr>
          <p:nvPr>
            <p:ph sz="quarter" idx="1"/>
          </p:nvPr>
        </p:nvSpPr>
        <p:spPr>
          <a:xfrm>
            <a:off x="457200" y="2819400"/>
            <a:ext cx="8229600" cy="3763963"/>
          </a:xfrm>
        </p:spPr>
        <p:txBody>
          <a:bodyPr>
            <a:normAutofit lnSpcReduction="10000"/>
          </a:bodyPr>
          <a:lstStyle/>
          <a:p>
            <a:r>
              <a:rPr lang="en-US" dirty="0"/>
              <a:t> </a:t>
            </a:r>
            <a:r>
              <a:rPr lang="en-US" sz="2800" b="1" i="1" dirty="0" err="1">
                <a:latin typeface="Times New Roman" panose="02020603050405020304" pitchFamily="18" charset="0"/>
                <a:cs typeface="Times New Roman" panose="02020603050405020304" pitchFamily="18" charset="0"/>
              </a:rPr>
              <a:t>Ampulla</a:t>
            </a:r>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Cervix</a:t>
            </a:r>
          </a:p>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Fimbrial</a:t>
            </a:r>
            <a:endParaRPr lang="en-US" sz="2800" b="1" i="1"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IInterstitial</a:t>
            </a:r>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Ovary</a:t>
            </a:r>
          </a:p>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Cornua</a:t>
            </a:r>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Isthmus</a:t>
            </a:r>
          </a:p>
          <a:p>
            <a:r>
              <a:rPr lang="en-US" sz="2800" b="1" i="1" dirty="0">
                <a:latin typeface="Times New Roman" panose="02020603050405020304" pitchFamily="18" charset="0"/>
                <a:cs typeface="Times New Roman" panose="02020603050405020304" pitchFamily="18" charset="0"/>
              </a:rPr>
              <a:t> Abdominal Cavity</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1175936037"/>
          <p:cNvPicPr>
            <a:picLocks noGrp="1" noChangeAspect="1" noChangeArrowheads="1"/>
          </p:cNvPicPr>
          <p:nvPr>
            <p:ph sz="quarter" idx="1"/>
          </p:nvPr>
        </p:nvPicPr>
        <p:blipFill>
          <a:blip r:embed="rId2"/>
          <a:stretch>
            <a:fillRect/>
          </a:stretch>
        </p:blipFill>
        <p:spPr bwMode="auto">
          <a:xfrm>
            <a:off x="2624137" y="1943100"/>
            <a:ext cx="4352925" cy="3581400"/>
          </a:xfrm>
          <a:prstGeom prst="rect">
            <a:avLst/>
          </a:prstGeom>
          <a:noFill/>
          <a:ln w="9525">
            <a:noFill/>
            <a:miter lim="800000"/>
            <a:headEnd/>
            <a:tailEnd/>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059363"/>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An ectopic pregnancy causes very few symptoms until the . foetus has become large enough to rupture the fallopian tube</a:t>
            </a:r>
          </a:p>
          <a:p>
            <a:r>
              <a:rPr lang="en-US" sz="3600" dirty="0">
                <a:latin typeface="Times New Roman" panose="02020603050405020304" pitchFamily="18" charset="0"/>
                <a:cs typeface="Times New Roman" panose="02020603050405020304" pitchFamily="18" charset="0"/>
              </a:rPr>
              <a:t>makes it very difficult to diagnose an ectopic pregnancy before it ruptures</a:t>
            </a:r>
          </a:p>
          <a:p>
            <a:pPr>
              <a:buNone/>
            </a:pPr>
            <a:r>
              <a:rPr lang="en-US" sz="3600" b="1" dirty="0">
                <a:latin typeface="Times New Roman" panose="02020603050405020304" pitchFamily="18" charset="0"/>
                <a:cs typeface="Times New Roman" panose="02020603050405020304" pitchFamily="18" charset="0"/>
              </a:rPr>
              <a:t>Before Rupture</a:t>
            </a:r>
          </a:p>
          <a:p>
            <a:pPr>
              <a:buFont typeface="Wingdings" pitchFamily="2" charset="2"/>
              <a:buChar char="Ø"/>
            </a:pPr>
            <a:r>
              <a:rPr lang="en-US" sz="3600" dirty="0">
                <a:latin typeface="Times New Roman" panose="02020603050405020304" pitchFamily="18" charset="0"/>
                <a:cs typeface="Times New Roman" panose="02020603050405020304" pitchFamily="18" charset="0"/>
              </a:rPr>
              <a:t> Amenorrhoea of two or three months</a:t>
            </a:r>
          </a:p>
          <a:p>
            <a:pPr>
              <a:buNone/>
            </a:pPr>
            <a:r>
              <a:rPr lang="en-US" sz="3600" dirty="0">
                <a:latin typeface="Times New Roman" panose="02020603050405020304" pitchFamily="18" charset="0"/>
                <a:cs typeface="Times New Roman" panose="02020603050405020304" pitchFamily="18" charset="0"/>
              </a:rPr>
              <a:t>(common in about 80% of cases)</a:t>
            </a:r>
          </a:p>
          <a:p>
            <a:pPr>
              <a:buFont typeface="Wingdings" pitchFamily="2" charset="2"/>
              <a:buChar char="Ø"/>
            </a:pPr>
            <a:r>
              <a:rPr lang="en-US" sz="3600" dirty="0">
                <a:latin typeface="Times New Roman" panose="02020603050405020304" pitchFamily="18" charset="0"/>
                <a:cs typeface="Times New Roman" panose="02020603050405020304" pitchFamily="18" charset="0"/>
              </a:rPr>
              <a:t> Vague lower abdominal pain</a:t>
            </a:r>
          </a:p>
          <a:p>
            <a:pPr>
              <a:buNone/>
            </a:pPr>
            <a:endParaRPr lang="en-US" sz="3600" dirty="0">
              <a:latin typeface="Times New Roman" panose="02020603050405020304" pitchFamily="18" charset="0"/>
              <a:cs typeface="Times New Roman" panose="02020603050405020304" pitchFamily="18" charset="0"/>
            </a:endParaRPr>
          </a:p>
          <a:p>
            <a:pPr>
              <a:buNone/>
            </a:pPr>
            <a:endParaRPr lang="en-US" sz="3600" dirty="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After Rupture (Acute)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lnSpcReduction="20000"/>
          </a:bodyPr>
          <a:lstStyle/>
          <a:p>
            <a:pPr>
              <a:buNone/>
            </a:pPr>
            <a:r>
              <a:rPr lang="en-US" sz="3000" b="1" dirty="0">
                <a:latin typeface="Times New Roman" panose="02020603050405020304" pitchFamily="18" charset="0"/>
                <a:cs typeface="Times New Roman" panose="02020603050405020304" pitchFamily="18" charset="0"/>
              </a:rPr>
              <a:t>usually after two to three months</a:t>
            </a:r>
          </a:p>
          <a:p>
            <a:r>
              <a:rPr lang="en-US" sz="2800" dirty="0">
                <a:latin typeface="Times New Roman" panose="02020603050405020304" pitchFamily="18" charset="0"/>
                <a:cs typeface="Times New Roman" panose="02020603050405020304" pitchFamily="18" charset="0"/>
              </a:rPr>
              <a:t>Sudden onset of low abdominal pain.</a:t>
            </a:r>
          </a:p>
          <a:p>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Vomiting and fainting because of the sudden</a:t>
            </a:r>
          </a:p>
          <a:p>
            <a:pPr>
              <a:buNone/>
            </a:pPr>
            <a:r>
              <a:rPr lang="en-US" sz="2800" dirty="0">
                <a:latin typeface="Times New Roman" panose="02020603050405020304" pitchFamily="18" charset="0"/>
                <a:cs typeface="Times New Roman" panose="02020603050405020304" pitchFamily="18" charset="0"/>
              </a:rPr>
              <a:t>   intra peritoneal bleeding.</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Vaginal bleeding, this may not develop until many hours after the rupture.</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If bleeding is rapid it may lead to hypotension and shock</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ctr"/>
            <a:r>
              <a:rPr lang="en-US" sz="4800" b="1" dirty="0">
                <a:latin typeface="Times New Roman" panose="02020603050405020304" pitchFamily="18" charset="0"/>
                <a:cs typeface="Times New Roman" panose="02020603050405020304" pitchFamily="18" charset="0"/>
              </a:rPr>
              <a:t>On examination</a:t>
            </a:r>
          </a:p>
        </p:txBody>
      </p:sp>
      <p:sp>
        <p:nvSpPr>
          <p:cNvPr id="3" name="Content Placeholder 2"/>
          <p:cNvSpPr>
            <a:spLocks noGrp="1"/>
          </p:cNvSpPr>
          <p:nvPr>
            <p:ph sz="quarter" idx="1"/>
          </p:nvPr>
        </p:nvSpPr>
        <p:spPr>
          <a:xfrm>
            <a:off x="457200" y="1143000"/>
            <a:ext cx="8229600" cy="4983163"/>
          </a:xfrm>
        </p:spPr>
        <p:txBody>
          <a:bodyPr>
            <a:normAutofit/>
          </a:bodyPr>
          <a:lstStyle/>
          <a:p>
            <a:r>
              <a:rPr lang="en-US" sz="2800" dirty="0">
                <a:latin typeface="Times New Roman" panose="02020603050405020304" pitchFamily="18" charset="0"/>
                <a:cs typeface="Times New Roman" panose="02020603050405020304" pitchFamily="18" charset="0"/>
              </a:rPr>
              <a:t>The patient is in agonizing pain and is restless.</a:t>
            </a:r>
          </a:p>
          <a:p>
            <a:pPr>
              <a:buNone/>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She is sweating, yet her skin feels cold and her palms are wet.</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She yawns frequently as if hungry for air.</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The radial pulse is rapid, weak and thready.</a:t>
            </a:r>
          </a:p>
          <a:p>
            <a:pPr>
              <a:buNone/>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The blood pressure may be very low or </a:t>
            </a:r>
            <a:r>
              <a:rPr lang="en-US" sz="2800" dirty="0" err="1">
                <a:latin typeface="Times New Roman" panose="02020603050405020304" pitchFamily="18" charset="0"/>
                <a:cs typeface="Times New Roman" panose="02020603050405020304" pitchFamily="18" charset="0"/>
              </a:rPr>
              <a:t>unrecordable</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1143000"/>
            <a:ext cx="8229600" cy="5486400"/>
          </a:xfrm>
        </p:spPr>
        <p:txBody>
          <a:bodyPr>
            <a:normAutofit fontScale="92500" lnSpcReduction="10000"/>
          </a:bodyPr>
          <a:lstStyle/>
          <a:p>
            <a:pPr>
              <a:buFont typeface="Arial" pitchFamily="34" charset="0"/>
              <a:buChar char="•"/>
            </a:pPr>
            <a:r>
              <a:rPr lang="en-US" dirty="0"/>
              <a:t> </a:t>
            </a:r>
            <a:r>
              <a:rPr lang="en-US" sz="2400" dirty="0">
                <a:latin typeface="Times New Roman" panose="02020603050405020304" pitchFamily="18" charset="0"/>
                <a:cs typeface="Times New Roman" panose="02020603050405020304" pitchFamily="18" charset="0"/>
              </a:rPr>
              <a:t>The temperature is usually normal.</a:t>
            </a:r>
          </a:p>
          <a:p>
            <a:pPr>
              <a:buFont typeface="Arial"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latin typeface="Times New Roman" panose="02020603050405020304" pitchFamily="18" charset="0"/>
                <a:cs typeface="Times New Roman" panose="02020603050405020304" pitchFamily="18" charset="0"/>
              </a:rPr>
              <a:t> The abdomen is very tender with muscle guarding.</a:t>
            </a:r>
          </a:p>
          <a:p>
            <a:pPr>
              <a:buFont typeface="Arial"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latin typeface="Times New Roman" panose="02020603050405020304" pitchFamily="18" charset="0"/>
                <a:cs typeface="Times New Roman" panose="02020603050405020304" pitchFamily="18" charset="0"/>
              </a:rPr>
              <a:t> Signs of free fluid in the peritoneal cavity, such as a fluid thrill and shifting dullness, might be detected if the patient can tolerate the examination.</a:t>
            </a:r>
          </a:p>
          <a:p>
            <a:pPr>
              <a:buFont typeface="Arial"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latin typeface="Times New Roman" panose="02020603050405020304" pitchFamily="18" charset="0"/>
                <a:cs typeface="Times New Roman" panose="02020603050405020304" pitchFamily="18" charset="0"/>
              </a:rPr>
              <a:t> However, the absence of these signs does not mean that there is no free blood in the peritoneal cavity as the blood might be in small amounts.</a:t>
            </a:r>
          </a:p>
          <a:p>
            <a:pPr>
              <a:buFont typeface="Arial"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latin typeface="Times New Roman" panose="02020603050405020304" pitchFamily="18" charset="0"/>
                <a:cs typeface="Times New Roman" panose="02020603050405020304" pitchFamily="18" charset="0"/>
              </a:rPr>
              <a:t> A pelvic examination is very painful and  it is difficult to palpate the organs properly so it is important that you remember to be very gentle</a:t>
            </a:r>
            <a:r>
              <a:rPr lang="en-US" dirty="0"/>
              <a:t>.</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8229600" cy="5867400"/>
          </a:xfrm>
        </p:spPr>
        <p:txBody>
          <a:bodyPr>
            <a:normAutofit/>
          </a:bodyPr>
          <a:lstStyle/>
          <a:p>
            <a:pPr>
              <a:buFont typeface="Arial" pitchFamily="34" charset="0"/>
              <a:buChar char="•"/>
            </a:pPr>
            <a:r>
              <a:rPr lang="en-US" sz="2800" dirty="0"/>
              <a:t>There is extreme pain on moving the cervix with the examining fingers</a:t>
            </a:r>
            <a:r>
              <a:rPr lang="en-US" dirty="0"/>
              <a:t>, </a:t>
            </a:r>
            <a:r>
              <a:rPr lang="en-US" sz="2800" dirty="0">
                <a:latin typeface="Times New Roman" panose="02020603050405020304" pitchFamily="18" charset="0"/>
                <a:cs typeface="Times New Roman" panose="02020603050405020304" pitchFamily="18" charset="0"/>
              </a:rPr>
              <a:t>that is, the cervix is excitable.</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The uterus is often slightly enlarged and a tender mass might be felt on one side of the uterus.</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A tender mass may also be palpated in the pouch of Douglas if blood is clotted there.</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This is also known as pelvic </a:t>
            </a:r>
            <a:r>
              <a:rPr lang="en-US" sz="2800" dirty="0" err="1">
                <a:latin typeface="Times New Roman" panose="02020603050405020304" pitchFamily="18" charset="0"/>
                <a:cs typeface="Times New Roman" panose="02020603050405020304" pitchFamily="18" charset="0"/>
              </a:rPr>
              <a:t>haematocele</a:t>
            </a:r>
            <a:r>
              <a:rPr lang="en-US" sz="2800" dirty="0">
                <a:latin typeface="Times New Roman" panose="02020603050405020304" pitchFamily="18" charset="0"/>
                <a:cs typeface="Times New Roman" panose="02020603050405020304" pitchFamily="18" charset="0"/>
              </a:rPr>
              <a:t>.</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The patient is usually anemic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err="1"/>
              <a:t>Secretory</a:t>
            </a:r>
            <a:r>
              <a:rPr lang="en-US" b="1" dirty="0"/>
              <a:t> phase: </a:t>
            </a:r>
            <a:r>
              <a:rPr lang="en-US" dirty="0"/>
              <a:t>stage of the menstrual cycle in which the endometrium becomes thickened, more vascular, and edematous</a:t>
            </a:r>
          </a:p>
          <a:p>
            <a:r>
              <a:rPr lang="en-US" b="1" dirty="0"/>
              <a:t>Uterine </a:t>
            </a:r>
            <a:r>
              <a:rPr lang="en-US" b="1" dirty="0" err="1"/>
              <a:t>prolapse</a:t>
            </a:r>
            <a:r>
              <a:rPr lang="en-US" dirty="0"/>
              <a:t>: relaxation of pelvic tone that allows the cervix and uterus to descend into the lower vagina</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chronic leaking</a:t>
            </a:r>
          </a:p>
        </p:txBody>
      </p:sp>
      <p:sp>
        <p:nvSpPr>
          <p:cNvPr id="3" name="Content Placeholder 2"/>
          <p:cNvSpPr>
            <a:spLocks noGrp="1"/>
          </p:cNvSpPr>
          <p:nvPr>
            <p:ph sz="quarter" idx="1"/>
          </p:nvPr>
        </p:nvSpPr>
        <p:spPr/>
        <p:txBody>
          <a:bodyPr/>
          <a:lstStyle/>
          <a:p>
            <a:pPr>
              <a:buFont typeface="Arial" pitchFamily="34" charset="0"/>
              <a:buChar char="•"/>
            </a:pPr>
            <a:r>
              <a:rPr lang="en-US" dirty="0"/>
              <a:t> </a:t>
            </a:r>
            <a:r>
              <a:rPr lang="en-US" sz="3600" dirty="0">
                <a:latin typeface="Times New Roman" panose="02020603050405020304" pitchFamily="18" charset="0"/>
                <a:cs typeface="Times New Roman" panose="02020603050405020304" pitchFamily="18" charset="0"/>
              </a:rPr>
              <a:t>Suffering for sometime from abdominal uneasiness.</a:t>
            </a:r>
          </a:p>
          <a:p>
            <a:pPr>
              <a:buFont typeface="Arial" pitchFamily="34" charset="0"/>
              <a:buChar char="•"/>
            </a:pPr>
            <a:r>
              <a:rPr lang="en-US" sz="3600" dirty="0">
                <a:latin typeface="Times New Roman" panose="02020603050405020304" pitchFamily="18" charset="0"/>
                <a:cs typeface="Times New Roman" panose="02020603050405020304" pitchFamily="18" charset="0"/>
              </a:rPr>
              <a:t> Pain.</a:t>
            </a:r>
          </a:p>
          <a:p>
            <a:pPr>
              <a:buFont typeface="Arial" pitchFamily="34" charset="0"/>
              <a:buChar char="•"/>
            </a:pPr>
            <a:r>
              <a:rPr lang="en-US" sz="3600" dirty="0">
                <a:latin typeface="Times New Roman" panose="02020603050405020304" pitchFamily="18" charset="0"/>
                <a:cs typeface="Times New Roman" panose="02020603050405020304" pitchFamily="18" charset="0"/>
              </a:rPr>
              <a:t> Occasional fainting.</a:t>
            </a:r>
          </a:p>
          <a:p>
            <a:pPr>
              <a:buFont typeface="Arial" pitchFamily="34" charset="0"/>
              <a:buChar char="•"/>
            </a:pPr>
            <a:r>
              <a:rPr lang="en-US" sz="3600" dirty="0">
                <a:latin typeface="Times New Roman" panose="02020603050405020304" pitchFamily="18" charset="0"/>
                <a:cs typeface="Times New Roman" panose="02020603050405020304" pitchFamily="18" charset="0"/>
              </a:rPr>
              <a:t> Hemorrhagic slight bleeding</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On examination</a:t>
            </a:r>
          </a:p>
        </p:txBody>
      </p:sp>
      <p:sp>
        <p:nvSpPr>
          <p:cNvPr id="3" name="Content Placeholder 2"/>
          <p:cNvSpPr>
            <a:spLocks noGrp="1"/>
          </p:cNvSpPr>
          <p:nvPr>
            <p:ph sz="quarter" idx="1"/>
          </p:nvPr>
        </p:nvSpPr>
        <p:spPr>
          <a:xfrm>
            <a:off x="457200" y="1066800"/>
            <a:ext cx="8229600" cy="5486400"/>
          </a:xfrm>
        </p:spPr>
        <p:txBody>
          <a:bodyPr>
            <a:normAutofit fontScale="92500" lnSpcReduction="20000"/>
          </a:bodyPr>
          <a:lstStyle/>
          <a:p>
            <a:pPr>
              <a:buNone/>
            </a:pPr>
            <a:r>
              <a:rPr lang="en-US" dirty="0"/>
              <a:t>• </a:t>
            </a:r>
            <a:r>
              <a:rPr lang="en-US" sz="2800" dirty="0">
                <a:latin typeface="Times New Roman" panose="02020603050405020304" pitchFamily="18" charset="0"/>
                <a:cs typeface="Times New Roman" panose="02020603050405020304" pitchFamily="18" charset="0"/>
              </a:rPr>
              <a:t>Anemia of variable degrees.</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Rapid pulse.</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Normal or low blood pressure.</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General tenderness and guarding in the lower abdomen, which is more marked on one side.</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There may be a tender, firm mass in one of the iliac </a:t>
            </a:r>
            <a:r>
              <a:rPr lang="en-US" sz="2800" dirty="0" err="1">
                <a:latin typeface="Times New Roman" panose="02020603050405020304" pitchFamily="18" charset="0"/>
                <a:cs typeface="Times New Roman" panose="02020603050405020304" pitchFamily="18" charset="0"/>
              </a:rPr>
              <a:t>fossae</a:t>
            </a:r>
            <a:r>
              <a:rPr lang="en-US" sz="2800" dirty="0">
                <a:latin typeface="Times New Roman" panose="02020603050405020304" pitchFamily="18" charset="0"/>
                <a:cs typeface="Times New Roman" panose="02020603050405020304" pitchFamily="18" charset="0"/>
              </a:rPr>
              <a:t>.</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On vaginal examination you will feel a tender mass in one of the </a:t>
            </a:r>
            <a:r>
              <a:rPr lang="en-US" sz="2800" dirty="0" err="1">
                <a:latin typeface="Times New Roman" panose="02020603050405020304" pitchFamily="18" charset="0"/>
                <a:cs typeface="Times New Roman" panose="02020603050405020304" pitchFamily="18" charset="0"/>
              </a:rPr>
              <a:t>fornices</a:t>
            </a:r>
            <a:r>
              <a:rPr lang="en-US" sz="2800" dirty="0">
                <a:latin typeface="Times New Roman" panose="02020603050405020304" pitchFamily="18" charset="0"/>
                <a:cs typeface="Times New Roman" panose="02020603050405020304" pitchFamily="18" charset="0"/>
              </a:rPr>
              <a:t>.</a:t>
            </a:r>
          </a:p>
          <a:p>
            <a:pPr>
              <a:buNone/>
            </a:pP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Risk factors for ectopic pregnancy</a:t>
            </a:r>
            <a:endParaRPr lang="en-US" dirty="0"/>
          </a:p>
        </p:txBody>
      </p:sp>
      <p:sp>
        <p:nvSpPr>
          <p:cNvPr id="3" name="Content Placeholder 2"/>
          <p:cNvSpPr>
            <a:spLocks noGrp="1"/>
          </p:cNvSpPr>
          <p:nvPr>
            <p:ph sz="quarter" idx="1"/>
          </p:nvPr>
        </p:nvSpPr>
        <p:spPr/>
        <p:txBody>
          <a:bodyPr>
            <a:noAutofit/>
          </a:bodyPr>
          <a:lstStyle/>
          <a:p>
            <a:r>
              <a:rPr lang="en-US" sz="2800" dirty="0">
                <a:latin typeface="Times New Roman" panose="02020603050405020304" pitchFamily="18" charset="0"/>
                <a:cs typeface="Times New Roman" panose="02020603050405020304" pitchFamily="18" charset="0"/>
              </a:rPr>
              <a:t>prior history of an ectopic pregnancy. The recurrence rate is 15% after the first ectopic pregnancy, and 30% after the second.</a:t>
            </a:r>
          </a:p>
          <a:p>
            <a:r>
              <a:rPr lang="en-US" sz="2800" dirty="0">
                <a:latin typeface="Times New Roman" panose="02020603050405020304" pitchFamily="18" charset="0"/>
                <a:cs typeface="Times New Roman" panose="02020603050405020304" pitchFamily="18" charset="0"/>
              </a:rPr>
              <a:t>Any disruption of the normal architecture of the Fallopian tubes can be a risk factor for a tubal pregnancy or ectopic pregnancy in other locations</a:t>
            </a:r>
          </a:p>
          <a:p>
            <a:r>
              <a:rPr lang="en-US" sz="2800" dirty="0">
                <a:latin typeface="Times New Roman" panose="02020603050405020304" pitchFamily="18" charset="0"/>
                <a:cs typeface="Times New Roman" panose="02020603050405020304" pitchFamily="18" charset="0"/>
              </a:rPr>
              <a:t>Previous surgery on the Fallopian tubes such as tubal sterilization or reconstructive, procedures can lead to scarring and disruption of the normal anatomy of the tubes and increases the risk of an ectopic pregnancy.</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Infection, congenital abnormalities, or tumors of the Fallopian tubes can increase a woman's risk of having an ectopic pregnancy.</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endParaRPr lang="en-US" dirty="0"/>
          </a:p>
        </p:txBody>
      </p:sp>
      <p:sp>
        <p:nvSpPr>
          <p:cNvPr id="3" name="Content Placeholder 2"/>
          <p:cNvSpPr>
            <a:spLocks noGrp="1"/>
          </p:cNvSpPr>
          <p:nvPr>
            <p:ph sz="quarter" idx="1"/>
          </p:nvPr>
        </p:nvSpPr>
        <p:spPr>
          <a:xfrm>
            <a:off x="457200" y="1143000"/>
            <a:ext cx="8229600" cy="51816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Infection causes an ectopic pregnancy by damaging or obstructing the Fallopian tubes.</a:t>
            </a:r>
          </a:p>
          <a:p>
            <a:r>
              <a:rPr lang="en-US" sz="2800" dirty="0">
                <a:latin typeface="Times New Roman" panose="02020603050405020304" pitchFamily="18" charset="0"/>
                <a:cs typeface="Times New Roman" panose="02020603050405020304" pitchFamily="18" charset="0"/>
              </a:rPr>
              <a:t> Normally, the inner lining of the Fallopian tubes is coated with small hair-like projections called cilia.</a:t>
            </a:r>
          </a:p>
          <a:p>
            <a:r>
              <a:rPr lang="en-US" sz="2800" dirty="0">
                <a:latin typeface="Times New Roman" panose="02020603050405020304" pitchFamily="18" charset="0"/>
                <a:cs typeface="Times New Roman" panose="02020603050405020304" pitchFamily="18" charset="0"/>
              </a:rPr>
              <a:t> These cilia are important to transport the egg smoothly from the ovary through the Fallopian tube and into the uterus. </a:t>
            </a:r>
          </a:p>
          <a:p>
            <a:r>
              <a:rPr lang="en-US" sz="2800" dirty="0">
                <a:latin typeface="Times New Roman" panose="02020603050405020304" pitchFamily="18" charset="0"/>
                <a:cs typeface="Times New Roman" panose="02020603050405020304" pitchFamily="18" charset="0"/>
              </a:rPr>
              <a:t>If these cilia are damaged by infection, egg transport becomes disrupted.</a:t>
            </a:r>
          </a:p>
          <a:p>
            <a:r>
              <a:rPr lang="en-US" sz="2800" dirty="0">
                <a:latin typeface="Times New Roman" panose="02020603050405020304" pitchFamily="18" charset="0"/>
                <a:cs typeface="Times New Roman" panose="02020603050405020304" pitchFamily="18" charset="0"/>
              </a:rPr>
              <a:t> The fertilized egg can settle in the Fallopian tube without reaching the uterus, thus becoming an ectopic pregnancy</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sp>
        <p:nvSpPr>
          <p:cNvPr id="3" name="Content Placeholder 2"/>
          <p:cNvSpPr>
            <a:spLocks noGrp="1"/>
          </p:cNvSpPr>
          <p:nvPr>
            <p:ph sz="quarter"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An interview and examination by the doctor. </a:t>
            </a:r>
          </a:p>
          <a:p>
            <a:r>
              <a:rPr lang="en-US" sz="2800" dirty="0">
                <a:latin typeface="Times New Roman" panose="02020603050405020304" pitchFamily="18" charset="0"/>
                <a:cs typeface="Times New Roman" panose="02020603050405020304" pitchFamily="18" charset="0"/>
              </a:rPr>
              <a:t>Pregnancy test.</a:t>
            </a:r>
          </a:p>
          <a:p>
            <a:r>
              <a:rPr lang="en-US" sz="2800" dirty="0">
                <a:latin typeface="Times New Roman" panose="02020603050405020304" pitchFamily="18" charset="0"/>
                <a:cs typeface="Times New Roman" panose="02020603050405020304" pitchFamily="18" charset="0"/>
              </a:rPr>
              <a:t>Occasionally, the doctor may feel a tender mass during the pelvic examination</a:t>
            </a:r>
          </a:p>
          <a:p>
            <a:r>
              <a:rPr lang="en-US" sz="2800" dirty="0">
                <a:latin typeface="Times New Roman" panose="02020603050405020304" pitchFamily="18" charset="0"/>
                <a:cs typeface="Times New Roman" panose="02020603050405020304" pitchFamily="18" charset="0"/>
              </a:rPr>
              <a:t>If an ectopic pregnancy is suspected, the combination of blood hormone pregnancy tests and pelvic ultrasound can usually help to establish the diagnosis. </a:t>
            </a:r>
          </a:p>
          <a:p>
            <a:r>
              <a:rPr lang="en-US" sz="2800" dirty="0" err="1">
                <a:latin typeface="Times New Roman" panose="02020603050405020304" pitchFamily="18" charset="0"/>
                <a:cs typeface="Times New Roman" panose="02020603050405020304" pitchFamily="18" charset="0"/>
              </a:rPr>
              <a:t>Transvaginal</a:t>
            </a:r>
            <a:r>
              <a:rPr lang="en-US" sz="2800" dirty="0">
                <a:latin typeface="Times New Roman" panose="02020603050405020304" pitchFamily="18" charset="0"/>
                <a:cs typeface="Times New Roman" panose="02020603050405020304" pitchFamily="18" charset="0"/>
              </a:rPr>
              <a:t> ultrasound is the most useful test to visualize an ectopic pregnancy</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5400" u="sng" dirty="0"/>
              <a:t>Diagnosis</a:t>
            </a:r>
            <a:endParaRPr lang="en-US" dirty="0"/>
          </a:p>
        </p:txBody>
      </p:sp>
      <p:pic>
        <p:nvPicPr>
          <p:cNvPr id="6" name="Picture 7" descr="ectopicmo22txt"/>
          <p:cNvPicPr>
            <a:picLocks noGrp="1" noChangeAspect="1" noChangeArrowheads="1"/>
          </p:cNvPicPr>
          <p:nvPr>
            <p:ph sz="quarter" idx="1"/>
          </p:nvPr>
        </p:nvPicPr>
        <p:blipFill>
          <a:blip r:embed="rId2"/>
          <a:srcRect/>
          <a:stretch>
            <a:fillRect/>
          </a:stretch>
        </p:blipFill>
        <p:spPr bwMode="auto">
          <a:xfrm>
            <a:off x="1676400" y="2133601"/>
            <a:ext cx="3505200" cy="2362200"/>
          </a:xfrm>
          <a:prstGeom prst="rect">
            <a:avLst/>
          </a:prstGeom>
          <a:noFill/>
          <a:ln w="9525">
            <a:noFill/>
            <a:miter lim="800000"/>
            <a:headEnd/>
            <a:tailEnd/>
          </a:ln>
        </p:spPr>
      </p:pic>
      <p:pic>
        <p:nvPicPr>
          <p:cNvPr id="7" name="Picture 6" descr="ectopicmo12txt"/>
          <p:cNvPicPr>
            <a:picLocks noChangeAspect="1" noChangeArrowheads="1"/>
          </p:cNvPicPr>
          <p:nvPr/>
        </p:nvPicPr>
        <p:blipFill>
          <a:blip r:embed="rId3"/>
          <a:srcRect/>
          <a:stretch>
            <a:fillRect/>
          </a:stretch>
        </p:blipFill>
        <p:spPr bwMode="auto">
          <a:xfrm>
            <a:off x="2484438" y="4953000"/>
            <a:ext cx="2951162" cy="1697038"/>
          </a:xfrm>
          <a:prstGeom prst="rect">
            <a:avLst/>
          </a:prstGeom>
          <a:noFill/>
          <a:ln w="9525">
            <a:noFill/>
            <a:miter lim="800000"/>
            <a:headEnd/>
            <a:tailEnd/>
          </a:ln>
        </p:spPr>
      </p:pic>
      <p:pic>
        <p:nvPicPr>
          <p:cNvPr id="8" name="Picture 5" descr="ectopic1"/>
          <p:cNvPicPr>
            <a:picLocks noChangeAspect="1" noChangeArrowheads="1"/>
          </p:cNvPicPr>
          <p:nvPr/>
        </p:nvPicPr>
        <p:blipFill>
          <a:blip r:embed="rId4"/>
          <a:srcRect/>
          <a:stretch>
            <a:fillRect/>
          </a:stretch>
        </p:blipFill>
        <p:spPr bwMode="auto">
          <a:xfrm>
            <a:off x="5292725" y="2636838"/>
            <a:ext cx="3600450" cy="2698750"/>
          </a:xfrm>
          <a:prstGeom prst="rect">
            <a:avLst/>
          </a:prstGeom>
          <a:noFill/>
          <a:ln w="9525">
            <a:noFill/>
            <a:miter lim="800000"/>
            <a:headEnd/>
            <a:tailEnd/>
          </a:ln>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a:latin typeface="Times New Roman" panose="02020603050405020304" pitchFamily="18" charset="0"/>
                <a:cs typeface="Times New Roman" panose="02020603050405020304" pitchFamily="18" charset="0"/>
              </a:rPr>
              <a:t>In rare cases, laparoscopy may be needed to ultimately confirm a diagnosis of ectopic pregnancy</a:t>
            </a:r>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a:t>Management of Ectopic Pregnancy</a:t>
            </a:r>
            <a:endParaRPr lang="en-US" dirty="0"/>
          </a:p>
        </p:txBody>
      </p:sp>
      <p:sp>
        <p:nvSpPr>
          <p:cNvPr id="3" name="Content Placeholder 2"/>
          <p:cNvSpPr>
            <a:spLocks noGrp="1"/>
          </p:cNvSpPr>
          <p:nvPr>
            <p:ph sz="quarter" idx="1"/>
          </p:nvPr>
        </p:nvSpPr>
        <p:spPr>
          <a:xfrm>
            <a:off x="457200" y="914400"/>
            <a:ext cx="8229600" cy="5562600"/>
          </a:xfrm>
        </p:spPr>
        <p:txBody>
          <a:bodyPr>
            <a:normAutofit/>
          </a:bodyPr>
          <a:lstStyle/>
          <a:p>
            <a:r>
              <a:rPr lang="en-US" sz="3200" dirty="0">
                <a:latin typeface="Times New Roman" panose="02020603050405020304" pitchFamily="18" charset="0"/>
                <a:cs typeface="Times New Roman" panose="02020603050405020304" pitchFamily="18" charset="0"/>
              </a:rPr>
              <a:t>require an emergency operation.</a:t>
            </a:r>
          </a:p>
          <a:p>
            <a:r>
              <a:rPr lang="en-US" sz="3200" dirty="0">
                <a:latin typeface="Times New Roman" panose="02020603050405020304" pitchFamily="18" charset="0"/>
                <a:cs typeface="Times New Roman" panose="02020603050405020304" pitchFamily="18" charset="0"/>
              </a:rPr>
              <a:t>patient should be immediately referred to a hospital</a:t>
            </a:r>
          </a:p>
          <a:p>
            <a:r>
              <a:rPr lang="en-US" sz="3200" dirty="0">
                <a:latin typeface="Times New Roman" panose="02020603050405020304" pitchFamily="18" charset="0"/>
                <a:cs typeface="Times New Roman" panose="02020603050405020304" pitchFamily="18" charset="0"/>
              </a:rPr>
              <a:t>Start an intravenous drip of normal saline before transferring the patient.</a:t>
            </a:r>
          </a:p>
          <a:p>
            <a:r>
              <a:rPr lang="en-US" sz="3200" dirty="0">
                <a:latin typeface="Times New Roman" panose="02020603050405020304" pitchFamily="18" charset="0"/>
                <a:cs typeface="Times New Roman" panose="02020603050405020304" pitchFamily="18" charset="0"/>
              </a:rPr>
              <a:t>treat the patient for shock and administer analgesics like morphine or </a:t>
            </a:r>
            <a:r>
              <a:rPr lang="en-US" sz="3200" dirty="0" err="1">
                <a:latin typeface="Times New Roman" panose="02020603050405020304" pitchFamily="18" charset="0"/>
                <a:cs typeface="Times New Roman" panose="02020603050405020304" pitchFamily="18" charset="0"/>
              </a:rPr>
              <a:t>pethidine</a:t>
            </a:r>
            <a:r>
              <a:rPr lang="en-US" sz="3200" dirty="0">
                <a:latin typeface="Times New Roman" panose="02020603050405020304" pitchFamily="18" charset="0"/>
                <a:cs typeface="Times New Roman" panose="02020603050405020304" pitchFamily="18" charset="0"/>
              </a:rPr>
              <a:t> for the pain.</a:t>
            </a:r>
          </a:p>
          <a:p>
            <a:r>
              <a:rPr lang="en-US" sz="3200" dirty="0">
                <a:latin typeface="Times New Roman" panose="02020603050405020304" pitchFamily="18" charset="0"/>
                <a:cs typeface="Times New Roman" panose="02020603050405020304" pitchFamily="18" charset="0"/>
              </a:rPr>
              <a:t>Potential blood donors should accompany the patient to hospital where possible.</a:t>
            </a:r>
          </a:p>
          <a:p>
            <a:endParaRPr lang="en-US" sz="32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diagnostic tests may be performed</a:t>
            </a:r>
            <a:r>
              <a:rPr lang="en-US" sz="4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quarter" idx="1"/>
          </p:nvPr>
        </p:nvSpPr>
        <p:spPr/>
        <p:txBody>
          <a:bodyPr>
            <a:normAutofit lnSpcReduction="10000"/>
          </a:bodyPr>
          <a:lstStyle/>
          <a:p>
            <a:r>
              <a:rPr lang="en-US" sz="3600" dirty="0" err="1">
                <a:latin typeface="Times New Roman" panose="02020603050405020304" pitchFamily="18" charset="0"/>
                <a:cs typeface="Times New Roman" panose="02020603050405020304" pitchFamily="18" charset="0"/>
              </a:rPr>
              <a:t>Ultrasonography</a:t>
            </a:r>
            <a:r>
              <a:rPr lang="en-US" sz="3600" dirty="0">
                <a:latin typeface="Times New Roman" panose="02020603050405020304" pitchFamily="18" charset="0"/>
                <a:cs typeface="Times New Roman" panose="02020603050405020304" pitchFamily="18" charset="0"/>
              </a:rPr>
              <a:t>.</a:t>
            </a:r>
          </a:p>
          <a:p>
            <a:pPr>
              <a:buNone/>
            </a:pPr>
            <a:endParaRPr lang="en-US" sz="3600" dirty="0">
              <a:latin typeface="Times New Roman" panose="02020603050405020304" pitchFamily="18" charset="0"/>
              <a:cs typeface="Times New Roman" panose="02020603050405020304" pitchFamily="18" charset="0"/>
            </a:endParaRPr>
          </a:p>
          <a:p>
            <a:pPr>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Culdocentesis</a:t>
            </a:r>
            <a:r>
              <a:rPr lang="en-US" sz="3600" dirty="0">
                <a:latin typeface="Times New Roman" panose="02020603050405020304" pitchFamily="18" charset="0"/>
                <a:cs typeface="Times New Roman" panose="02020603050405020304" pitchFamily="18" charset="0"/>
              </a:rPr>
              <a:t> whereby non-clotting blood will be aspirated from the </a:t>
            </a:r>
            <a:r>
              <a:rPr lang="en-US" sz="3600" dirty="0" err="1">
                <a:latin typeface="Times New Roman" panose="02020603050405020304" pitchFamily="18" charset="0"/>
                <a:cs typeface="Times New Roman" panose="02020603050405020304" pitchFamily="18" charset="0"/>
              </a:rPr>
              <a:t>cul-desac</a:t>
            </a:r>
            <a:r>
              <a:rPr lang="en-US" sz="3600" dirty="0">
                <a:latin typeface="Times New Roman" panose="02020603050405020304" pitchFamily="18" charset="0"/>
                <a:cs typeface="Times New Roman" panose="02020603050405020304" pitchFamily="18" charset="0"/>
              </a:rPr>
              <a:t>.</a:t>
            </a:r>
          </a:p>
          <a:p>
            <a:pPr>
              <a:buNone/>
            </a:pPr>
            <a:endParaRPr lang="en-US" sz="3600" dirty="0">
              <a:latin typeface="Times New Roman" panose="02020603050405020304" pitchFamily="18" charset="0"/>
              <a:cs typeface="Times New Roman" panose="02020603050405020304" pitchFamily="18" charset="0"/>
            </a:endParaRPr>
          </a:p>
          <a:p>
            <a:pPr>
              <a:buNone/>
            </a:pPr>
            <a:r>
              <a:rPr lang="en-US" sz="3600" dirty="0">
                <a:latin typeface="Times New Roman" panose="02020603050405020304" pitchFamily="18" charset="0"/>
                <a:cs typeface="Times New Roman" panose="02020603050405020304" pitchFamily="18" charset="0"/>
              </a:rPr>
              <a:t>• Human Chorionic </a:t>
            </a:r>
            <a:r>
              <a:rPr lang="en-US" sz="3600" dirty="0" err="1">
                <a:latin typeface="Times New Roman" panose="02020603050405020304" pitchFamily="18" charset="0"/>
                <a:cs typeface="Times New Roman" panose="02020603050405020304" pitchFamily="18" charset="0"/>
              </a:rPr>
              <a:t>Gonadorophin</a:t>
            </a:r>
            <a:r>
              <a:rPr lang="en-US" sz="3600" dirty="0">
                <a:latin typeface="Times New Roman" panose="02020603050405020304" pitchFamily="18" charset="0"/>
                <a:cs typeface="Times New Roman" panose="02020603050405020304" pitchFamily="18" charset="0"/>
              </a:rPr>
              <a:t> </a:t>
            </a:r>
            <a:r>
              <a:rPr lang="en-US" dirty="0"/>
              <a:t>(HCG), </a:t>
            </a:r>
            <a:r>
              <a:rPr lang="en-US" sz="3600" dirty="0">
                <a:latin typeface="Times New Roman" panose="02020603050405020304" pitchFamily="18" charset="0"/>
                <a:cs typeface="Times New Roman" panose="02020603050405020304" pitchFamily="18" charset="0"/>
              </a:rPr>
              <a:t>which involves urine testing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description</a:t>
            </a:r>
            <a:endParaRPr lang="en-US" dirty="0"/>
          </a:p>
        </p:txBody>
      </p:sp>
      <p:sp>
        <p:nvSpPr>
          <p:cNvPr id="3" name="Content Placeholder 2"/>
          <p:cNvSpPr>
            <a:spLocks noGrp="1"/>
          </p:cNvSpPr>
          <p:nvPr>
            <p:ph sz="quarter" idx="1"/>
          </p:nvPr>
        </p:nvSpPr>
        <p:spPr/>
        <p:txBody>
          <a:bodyPr/>
          <a:lstStyle/>
          <a:p>
            <a:r>
              <a:rPr lang="en-US" sz="3600" dirty="0"/>
              <a:t>unit is designed to equip |the student with knowledge, skills and attitudes required for health promotion, prevention of illness, diagnosis, management and rehabilitation of children and adults suffering common gynecological problems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GYNAECOLOGICAL INVESTIGATIONS</a:t>
            </a:r>
            <a:endParaRPr lang="en-US" sz="4000"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History taking</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Blood tests</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Radiographic</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Diagnostic procedures</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endParaRPr lang="en-US" dirty="0"/>
          </a:p>
        </p:txBody>
      </p:sp>
      <p:sp>
        <p:nvSpPr>
          <p:cNvPr id="3" name="Content Placeholder 2"/>
          <p:cNvSpPr>
            <a:spLocks noGrp="1"/>
          </p:cNvSpPr>
          <p:nvPr>
            <p:ph sz="quarter" idx="1"/>
          </p:nvPr>
        </p:nvSpPr>
        <p:spPr>
          <a:xfrm>
            <a:off x="457200" y="1905000"/>
            <a:ext cx="8229600" cy="4221163"/>
          </a:xfrm>
        </p:spPr>
        <p:txBody>
          <a:bodyPr>
            <a:normAutofit fontScale="62500" lnSpcReduction="20000"/>
          </a:bodyPr>
          <a:lstStyle/>
          <a:p>
            <a:r>
              <a:rPr lang="en-US" sz="3600" dirty="0">
                <a:latin typeface="Times New Roman" panose="02020603050405020304" pitchFamily="18" charset="0"/>
                <a:cs typeface="Times New Roman" panose="02020603050405020304" pitchFamily="18" charset="0"/>
              </a:rPr>
              <a:t>Blood is taken for grouping and cross-matching and a blood transfusion is started.</a:t>
            </a:r>
          </a:p>
          <a:p>
            <a:pPr>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An emergency laparatomy is then performed to ligate the bleeders.</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The affected tube is usually removed by salpingectomy or salpingotomy, which involves making an opening in the tube</a:t>
            </a:r>
          </a:p>
          <a:p>
            <a:endParaRPr lang="en-US" sz="3600" dirty="0">
              <a:latin typeface="Times New Roman" panose="02020603050405020304" pitchFamily="18" charset="0"/>
              <a:cs typeface="Times New Roman" panose="02020603050405020304" pitchFamily="18" charset="0"/>
            </a:endParaRPr>
          </a:p>
          <a:p>
            <a:pPr>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It may be possible to give an auto-transfusion to a patient with a fresh rupture of a tubal pregnancy.</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4000" dirty="0">
                <a:latin typeface="Times New Roman" panose="02020603050405020304" pitchFamily="18" charset="0"/>
                <a:cs typeface="Times New Roman" panose="02020603050405020304" pitchFamily="18" charset="0"/>
              </a:rPr>
              <a:t>However serious the patient's condition appears to be, this operation has an excellent success rate.</a:t>
            </a:r>
          </a:p>
          <a:p>
            <a:r>
              <a:rPr lang="en-US" sz="4000" dirty="0">
                <a:latin typeface="Times New Roman" panose="02020603050405020304" pitchFamily="18" charset="0"/>
                <a:cs typeface="Times New Roman" panose="02020603050405020304" pitchFamily="18" charset="0"/>
              </a:rPr>
              <a:t>Post-operatively, the patient should be managed in the same manner as for any other abdominal operation</a:t>
            </a:r>
          </a:p>
          <a:p>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a:bodyPr>
          <a:lstStyle/>
          <a:p>
            <a:r>
              <a:rPr lang="en-US" b="1" dirty="0">
                <a:latin typeface="Times New Roman" panose="02020603050405020304" pitchFamily="18" charset="0"/>
                <a:cs typeface="Times New Roman" panose="02020603050405020304" pitchFamily="18" charset="0"/>
              </a:rPr>
              <a:t>potential outcomes after surgery treatment</a:t>
            </a:r>
            <a:r>
              <a:rPr lang="en-US" dirty="0"/>
              <a:t>.</a:t>
            </a:r>
          </a:p>
        </p:txBody>
      </p:sp>
      <p:sp>
        <p:nvSpPr>
          <p:cNvPr id="3" name="Content Placeholder 2"/>
          <p:cNvSpPr>
            <a:spLocks noGrp="1"/>
          </p:cNvSpPr>
          <p:nvPr>
            <p:ph sz="quarter" idx="1"/>
          </p:nvPr>
        </p:nvSpPr>
        <p:spPr>
          <a:xfrm>
            <a:off x="457200" y="2362200"/>
            <a:ext cx="8229600" cy="4495800"/>
          </a:xfrm>
        </p:spPr>
        <p:txBody>
          <a:bodyPr>
            <a:normAutofit/>
          </a:bodyPr>
          <a:lstStyle/>
          <a:p>
            <a:r>
              <a:rPr lang="en-US" sz="3200" dirty="0">
                <a:latin typeface="Times New Roman" panose="02020603050405020304" pitchFamily="18" charset="0"/>
                <a:cs typeface="Times New Roman" panose="02020603050405020304" pitchFamily="18" charset="0"/>
              </a:rPr>
              <a:t>Another tubal pregnancy will occur in about 10% of the cases treated.</a:t>
            </a:r>
          </a:p>
          <a:p>
            <a:pPr>
              <a:buFont typeface="Arial" pitchFamily="34" charset="0"/>
              <a:buChar char="•"/>
            </a:pPr>
            <a:r>
              <a:rPr lang="en-US" sz="3200" dirty="0">
                <a:latin typeface="Times New Roman" panose="02020603050405020304" pitchFamily="18" charset="0"/>
                <a:cs typeface="Times New Roman" panose="02020603050405020304" pitchFamily="18" charset="0"/>
              </a:rPr>
              <a:t>Infertility develops in approximately half of the patients who have undergone surgery for the treatment of an ectopic pregnancy.</a:t>
            </a:r>
          </a:p>
          <a:p>
            <a:pPr>
              <a:buNone/>
            </a:pPr>
            <a:r>
              <a:rPr lang="en-US" sz="3200" dirty="0">
                <a:latin typeface="Times New Roman" panose="02020603050405020304" pitchFamily="18" charset="0"/>
                <a:cs typeface="Times New Roman" panose="02020603050405020304" pitchFamily="18" charset="0"/>
              </a:rPr>
              <a:t> Of these about 30% become sterile.</a:t>
            </a:r>
          </a:p>
          <a:p>
            <a:pPr>
              <a:buFont typeface="Arial" pitchFamily="34" charset="0"/>
              <a:buChar char="•"/>
            </a:pPr>
            <a:r>
              <a:rPr lang="en-US" sz="3200" dirty="0">
                <a:latin typeface="Times New Roman" panose="02020603050405020304" pitchFamily="18" charset="0"/>
                <a:cs typeface="Times New Roman" panose="02020603050405020304" pitchFamily="18" charset="0"/>
              </a:rPr>
              <a:t>Normal pregnancies are achieved in about half of patients who have one ectopic pregnancy.</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6" descr="LIncision1"/>
          <p:cNvPicPr>
            <a:picLocks noGrp="1" noChangeAspect="1" noChangeArrowheads="1"/>
          </p:cNvPicPr>
          <p:nvPr>
            <p:ph sz="quarter" idx="1"/>
          </p:nvPr>
        </p:nvPicPr>
        <p:blipFill>
          <a:blip r:embed="rId2"/>
          <a:stretch>
            <a:fillRect/>
          </a:stretch>
        </p:blipFill>
        <p:spPr bwMode="auto">
          <a:xfrm>
            <a:off x="2362200" y="1472184"/>
            <a:ext cx="4876800" cy="4523232"/>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Lvasopressin"/>
          <p:cNvPicPr>
            <a:picLocks noGrp="1" noChangeAspect="1" noChangeArrowheads="1"/>
          </p:cNvPicPr>
          <p:nvPr>
            <p:ph sz="quarter" idx="1"/>
          </p:nvPr>
        </p:nvPicPr>
        <p:blipFill>
          <a:blip r:embed="rId2"/>
          <a:stretch>
            <a:fillRect/>
          </a:stretch>
        </p:blipFill>
        <p:spPr bwMode="auto">
          <a:xfrm>
            <a:off x="2362200" y="1466850"/>
            <a:ext cx="4876800" cy="4533900"/>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hr-HR" sz="5400" dirty="0"/>
              <a:t>SALPINGECTOMY</a:t>
            </a:r>
            <a:endParaRPr lang="en-US" dirty="0"/>
          </a:p>
        </p:txBody>
      </p:sp>
      <p:pic>
        <p:nvPicPr>
          <p:cNvPr id="4" name="Picture 7" descr="ectopic_pregnancy_2"/>
          <p:cNvPicPr>
            <a:picLocks noGrp="1" noChangeAspect="1" noChangeArrowheads="1"/>
          </p:cNvPicPr>
          <p:nvPr>
            <p:ph sz="quarter" idx="1"/>
          </p:nvPr>
        </p:nvPicPr>
        <p:blipFill>
          <a:blip r:embed="rId2"/>
          <a:stretch>
            <a:fillRect/>
          </a:stretch>
        </p:blipFill>
        <p:spPr bwMode="auto">
          <a:xfrm>
            <a:off x="3825240" y="2354580"/>
            <a:ext cx="1950720" cy="2758440"/>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GENITAL DISORDERS AND INJURIES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800" b="1" dirty="0">
                <a:latin typeface="Times New Roman" panose="02020603050405020304" pitchFamily="18" charset="0"/>
                <a:cs typeface="Times New Roman" panose="02020603050405020304" pitchFamily="18" charset="0"/>
              </a:rPr>
              <a:t>Atrophic Lesions - due</a:t>
            </a:r>
            <a:r>
              <a:rPr lang="en-US" sz="2800" dirty="0">
                <a:latin typeface="Times New Roman" panose="02020603050405020304" pitchFamily="18" charset="0"/>
                <a:cs typeface="Times New Roman" panose="02020603050405020304" pitchFamily="18" charset="0"/>
              </a:rPr>
              <a:t> to ageing when there is a decrease in endogenous estrogen</a:t>
            </a:r>
          </a:p>
          <a:p>
            <a:r>
              <a:rPr lang="en-US" sz="2800" dirty="0">
                <a:latin typeface="Times New Roman" panose="02020603050405020304" pitchFamily="18" charset="0"/>
                <a:cs typeface="Times New Roman" panose="02020603050405020304" pitchFamily="18" charset="0"/>
              </a:rPr>
              <a:t> Atrophic changes in the vulva skin and sub-dermal tissues usually occur after some years.</a:t>
            </a:r>
          </a:p>
          <a:p>
            <a:r>
              <a:rPr lang="en-US" sz="2800" dirty="0">
                <a:latin typeface="Times New Roman" panose="02020603050405020304" pitchFamily="18" charset="0"/>
                <a:cs typeface="Times New Roman" panose="02020603050405020304" pitchFamily="18" charset="0"/>
              </a:rPr>
              <a:t>Lichen sclerosis is a systemic dermatological condition and the most common cause of atrophic dystrophy </a:t>
            </a:r>
          </a:p>
          <a:p>
            <a:r>
              <a:rPr lang="en-US" sz="2800" dirty="0">
                <a:latin typeface="Times New Roman" panose="02020603050405020304" pitchFamily="18" charset="0"/>
                <a:cs typeface="Times New Roman" panose="02020603050405020304" pitchFamily="18" charset="0"/>
              </a:rPr>
              <a:t>contractures of the vaginal </a:t>
            </a:r>
            <a:r>
              <a:rPr lang="en-US" sz="2800" dirty="0" err="1">
                <a:latin typeface="Times New Roman" panose="02020603050405020304" pitchFamily="18" charset="0"/>
                <a:cs typeface="Times New Roman" panose="02020603050405020304" pitchFamily="18" charset="0"/>
              </a:rPr>
              <a:t>introitus</a:t>
            </a:r>
            <a:r>
              <a:rPr lang="en-US" sz="2800" dirty="0">
                <a:latin typeface="Times New Roman" panose="02020603050405020304" pitchFamily="18" charset="0"/>
                <a:cs typeface="Times New Roman" panose="02020603050405020304" pitchFamily="18" charset="0"/>
              </a:rPr>
              <a:t> and the skin becomes thin, fragile and easily traumatized</a:t>
            </a:r>
          </a:p>
          <a:p>
            <a:r>
              <a:rPr lang="en-US" sz="2800" dirty="0">
                <a:latin typeface="Times New Roman" panose="02020603050405020304" pitchFamily="18" charset="0"/>
                <a:cs typeface="Times New Roman" panose="02020603050405020304" pitchFamily="18" charset="0"/>
              </a:rPr>
              <a:t> </a:t>
            </a:r>
            <a:r>
              <a:rPr lang="en-US" b="1" dirty="0"/>
              <a:t/>
            </a:r>
            <a:br>
              <a:rPr lang="en-US" b="1" dirty="0"/>
            </a:br>
            <a:r>
              <a:rPr lang="en-US" b="1" dirty="0"/>
              <a:t/>
            </a:r>
            <a:br>
              <a:rPr lang="en-US" b="1" dirty="0"/>
            </a:br>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a:t>Symptoms;</a:t>
            </a:r>
          </a:p>
          <a:p>
            <a:pPr>
              <a:buFont typeface="Wingdings" pitchFamily="2" charset="2"/>
              <a:buChar char="Ø"/>
            </a:pPr>
            <a:r>
              <a:rPr lang="en-US" dirty="0"/>
              <a:t>  </a:t>
            </a:r>
            <a:r>
              <a:rPr lang="en-US" sz="4000" dirty="0" err="1">
                <a:latin typeface="Times New Roman" panose="02020603050405020304" pitchFamily="18" charset="0"/>
                <a:cs typeface="Times New Roman" panose="02020603050405020304" pitchFamily="18" charset="0"/>
              </a:rPr>
              <a:t>Dysuria</a:t>
            </a:r>
            <a:endParaRPr lang="en-US" sz="4000" dirty="0">
              <a:latin typeface="Times New Roman" panose="02020603050405020304" pitchFamily="18" charset="0"/>
              <a:cs typeface="Times New Roman" panose="02020603050405020304" pitchFamily="18" charset="0"/>
            </a:endParaRPr>
          </a:p>
          <a:p>
            <a:pPr>
              <a:buFont typeface="Wingdings" pitchFamily="2" charset="2"/>
              <a:buChar char="Ø"/>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Pruritis</a:t>
            </a:r>
            <a:endParaRPr lang="en-US" sz="4000" dirty="0">
              <a:latin typeface="Times New Roman" panose="02020603050405020304" pitchFamily="18" charset="0"/>
              <a:cs typeface="Times New Roman" panose="02020603050405020304" pitchFamily="18" charset="0"/>
            </a:endParaRPr>
          </a:p>
          <a:p>
            <a:pPr>
              <a:buFont typeface="Wingdings" pitchFamily="2" charset="2"/>
              <a:buChar char="Ø"/>
            </a:pPr>
            <a:r>
              <a:rPr lang="en-US" sz="4000" dirty="0" err="1">
                <a:latin typeface="Times New Roman" panose="02020603050405020304" pitchFamily="18" charset="0"/>
                <a:cs typeface="Times New Roman" panose="02020603050405020304" pitchFamily="18" charset="0"/>
              </a:rPr>
              <a:t>Dyspareunia</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Hypertrophic Dystrophies</a:t>
            </a:r>
            <a:endParaRPr lang="en-US" dirty="0"/>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Chronic irritation or </a:t>
            </a:r>
            <a:r>
              <a:rPr lang="en-US" sz="3200" dirty="0" err="1">
                <a:latin typeface="Times New Roman" panose="02020603050405020304" pitchFamily="18" charset="0"/>
                <a:cs typeface="Times New Roman" panose="02020603050405020304" pitchFamily="18" charset="0"/>
              </a:rPr>
              <a:t>vulvo</a:t>
            </a:r>
            <a:r>
              <a:rPr lang="en-US" sz="3200" dirty="0">
                <a:latin typeface="Times New Roman" panose="02020603050405020304" pitchFamily="18" charset="0"/>
                <a:cs typeface="Times New Roman" panose="02020603050405020304" pitchFamily="18" charset="0"/>
              </a:rPr>
              <a:t>-vaginal infection may result in benign epithelial thickening and hyperkeratosis.</a:t>
            </a:r>
          </a:p>
          <a:p>
            <a:r>
              <a:rPr lang="en-US" sz="3200" dirty="0">
                <a:latin typeface="Times New Roman" panose="02020603050405020304" pitchFamily="18" charset="0"/>
                <a:cs typeface="Times New Roman" panose="02020603050405020304" pitchFamily="18" charset="0"/>
              </a:rPr>
              <a:t>The lesions may involve any portion of the vulva, adjacent thighs, perineum or </a:t>
            </a:r>
            <a:r>
              <a:rPr lang="en-US" sz="3200" dirty="0" err="1">
                <a:latin typeface="Times New Roman" panose="02020603050405020304" pitchFamily="18" charset="0"/>
                <a:cs typeface="Times New Roman" panose="02020603050405020304" pitchFamily="18" charset="0"/>
              </a:rPr>
              <a:t>perineal</a:t>
            </a:r>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skin</a:t>
            </a:r>
          </a:p>
          <a:p>
            <a:r>
              <a:rPr lang="en-US" sz="3200" dirty="0">
                <a:latin typeface="Times New Roman" panose="02020603050405020304" pitchFamily="18" charset="0"/>
                <a:cs typeface="Times New Roman" panose="02020603050405020304" pitchFamily="18" charset="0"/>
              </a:rPr>
              <a:t>should be able to detect whether malignancy exists. skin.</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Lesions</a:t>
            </a:r>
            <a:endParaRPr lang="en-US" dirty="0"/>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atrophic lesions and hypertrophic dystrophy</a:t>
            </a:r>
          </a:p>
          <a:p>
            <a:pPr>
              <a:buNone/>
            </a:pPr>
            <a:r>
              <a:rPr lang="en-US" sz="3200" dirty="0">
                <a:latin typeface="Times New Roman" panose="02020603050405020304" pitchFamily="18" charset="0"/>
                <a:cs typeface="Times New Roman" panose="02020603050405020304" pitchFamily="18" charset="0"/>
              </a:rPr>
              <a:t> lesions are both treated in the same manner.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Gynaecological History</a:t>
            </a:r>
            <a:endParaRPr lang="en-US"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History taking should place an emphasis on the gynecological history of the patient. This does not mean that other histories should be ignored.</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When taking a gynecological history, you should enquire into the following:</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800" dirty="0" err="1">
                <a:latin typeface="Times New Roman" panose="02020603050405020304" pitchFamily="18" charset="0"/>
                <a:cs typeface="Times New Roman" panose="02020603050405020304" pitchFamily="18" charset="0"/>
              </a:rPr>
              <a:t>Pruritis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dyspareunia</a:t>
            </a:r>
            <a:r>
              <a:rPr lang="en-US" sz="2800" dirty="0">
                <a:latin typeface="Times New Roman" panose="02020603050405020304" pitchFamily="18" charset="0"/>
                <a:cs typeface="Times New Roman" panose="02020603050405020304" pitchFamily="18" charset="0"/>
              </a:rPr>
              <a:t> and urinary symptoms resulting from estrogen withdrawal, respond to local applications of oestrogenic creams.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Specific treatment should be administered for vaginal infections, if present.</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Topical corticosteroids, for example, 0.01%</a:t>
            </a:r>
          </a:p>
          <a:p>
            <a:pPr>
              <a:buNone/>
            </a:pPr>
            <a:r>
              <a:rPr lang="en-US" sz="2800" dirty="0" err="1">
                <a:latin typeface="Times New Roman" panose="02020603050405020304" pitchFamily="18" charset="0"/>
                <a:cs typeface="Times New Roman" panose="02020603050405020304" pitchFamily="18" charset="0"/>
              </a:rPr>
              <a:t>fluocinolone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acetonide</a:t>
            </a:r>
            <a:r>
              <a:rPr lang="en-US" sz="2800" dirty="0">
                <a:latin typeface="Times New Roman" panose="02020603050405020304" pitchFamily="18" charset="0"/>
                <a:cs typeface="Times New Roman" panose="02020603050405020304" pitchFamily="18" charset="0"/>
              </a:rPr>
              <a:t> cream has proved helpful in hypertrophic lesions</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Prognosis</a:t>
            </a:r>
            <a:endParaRPr lang="en-US" dirty="0"/>
          </a:p>
        </p:txBody>
      </p:sp>
      <p:sp>
        <p:nvSpPr>
          <p:cNvPr id="3" name="Content Placeholder 2"/>
          <p:cNvSpPr>
            <a:spLocks noGrp="1"/>
          </p:cNvSpPr>
          <p:nvPr>
            <p:ph sz="quarter" idx="1"/>
          </p:nvPr>
        </p:nvSpPr>
        <p:spPr/>
        <p:txBody>
          <a:bodyPr>
            <a:normAutofit/>
          </a:bodyPr>
          <a:lstStyle/>
          <a:p>
            <a:r>
              <a:rPr lang="en-US" sz="3600" dirty="0">
                <a:latin typeface="Times New Roman" panose="02020603050405020304" pitchFamily="18" charset="0"/>
                <a:cs typeface="Times New Roman" panose="02020603050405020304" pitchFamily="18" charset="0"/>
              </a:rPr>
              <a:t>In the absence of malignancy, the principal goal is to relieve symptoms, which mainly consist of </a:t>
            </a:r>
            <a:r>
              <a:rPr lang="en-US" sz="3600" dirty="0" err="1">
                <a:latin typeface="Times New Roman" panose="02020603050405020304" pitchFamily="18" charset="0"/>
                <a:cs typeface="Times New Roman" panose="02020603050405020304" pitchFamily="18" charset="0"/>
              </a:rPr>
              <a:t>pruritis</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Periodic re-examination is also necessary to detect any malignant changes</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Bartholin's</a:t>
            </a:r>
            <a:r>
              <a:rPr lang="en-US" b="1" dirty="0"/>
              <a:t> Abscess or Cyst</a:t>
            </a:r>
            <a:endParaRPr lang="en-US" dirty="0"/>
          </a:p>
        </p:txBody>
      </p:sp>
      <p:sp>
        <p:nvSpPr>
          <p:cNvPr id="3" name="Content Placeholder 2"/>
          <p:cNvSpPr>
            <a:spLocks noGrp="1"/>
          </p:cNvSpPr>
          <p:nvPr>
            <p:ph sz="quarter" idx="1"/>
          </p:nvPr>
        </p:nvSpPr>
        <p:spPr/>
        <p:txBody>
          <a:bodyPr/>
          <a:lstStyle/>
          <a:p>
            <a:r>
              <a:rPr lang="en-US" sz="3600" dirty="0">
                <a:latin typeface="Times New Roman" panose="02020603050405020304" pitchFamily="18" charset="0"/>
                <a:cs typeface="Times New Roman" panose="02020603050405020304" pitchFamily="18" charset="0"/>
              </a:rPr>
              <a:t>most common cause of </a:t>
            </a:r>
            <a:r>
              <a:rPr lang="en-US" sz="3600" dirty="0" err="1">
                <a:latin typeface="Times New Roman" panose="02020603050405020304" pitchFamily="18" charset="0"/>
                <a:cs typeface="Times New Roman" panose="02020603050405020304" pitchFamily="18" charset="0"/>
              </a:rPr>
              <a:t>Bartholin's</a:t>
            </a:r>
            <a:r>
              <a:rPr lang="en-US" sz="3600" dirty="0">
                <a:latin typeface="Times New Roman" panose="02020603050405020304" pitchFamily="18" charset="0"/>
                <a:cs typeface="Times New Roman" panose="02020603050405020304" pitchFamily="18" charset="0"/>
              </a:rPr>
              <a:t> cyst is a </a:t>
            </a:r>
            <a:r>
              <a:rPr lang="en-US" sz="3600" dirty="0" err="1">
                <a:latin typeface="Times New Roman" panose="02020603050405020304" pitchFamily="18" charset="0"/>
                <a:cs typeface="Times New Roman" panose="02020603050405020304" pitchFamily="18" charset="0"/>
              </a:rPr>
              <a:t>gonococcal</a:t>
            </a:r>
            <a:r>
              <a:rPr lang="en-US" sz="3600" dirty="0">
                <a:latin typeface="Times New Roman" panose="02020603050405020304" pitchFamily="18" charset="0"/>
                <a:cs typeface="Times New Roman" panose="02020603050405020304" pitchFamily="18" charset="0"/>
              </a:rPr>
              <a:t> infection that causes obstruction.</a:t>
            </a:r>
          </a:p>
          <a:p>
            <a:pPr>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Another probable cause is congenital narrowing of the duct</a:t>
            </a:r>
          </a:p>
          <a:p>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user\Desktop\image.php.jpg"/>
          <p:cNvPicPr>
            <a:picLocks noGrp="1" noChangeAspect="1" noChangeArrowheads="1"/>
          </p:cNvPicPr>
          <p:nvPr>
            <p:ph sz="quarter" idx="1"/>
          </p:nvPr>
        </p:nvPicPr>
        <p:blipFill>
          <a:blip r:embed="rId2"/>
          <a:stretch>
            <a:fillRect/>
          </a:stretch>
        </p:blipFill>
        <p:spPr bwMode="auto">
          <a:xfrm>
            <a:off x="2298700" y="1917700"/>
            <a:ext cx="5003800" cy="3632200"/>
          </a:xfrm>
          <a:prstGeom prst="rect">
            <a:avLst/>
          </a:prstGeom>
          <a:noFill/>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endParaRPr lang="en-US" dirty="0"/>
          </a:p>
        </p:txBody>
      </p:sp>
      <p:pic>
        <p:nvPicPr>
          <p:cNvPr id="2050" name="Picture 2" descr="C:\Users\user\Desktop\F1.large.jpg"/>
          <p:cNvPicPr>
            <a:picLocks noGrp="1" noChangeAspect="1" noChangeArrowheads="1"/>
          </p:cNvPicPr>
          <p:nvPr>
            <p:ph sz="quarter" idx="1"/>
          </p:nvPr>
        </p:nvPicPr>
        <p:blipFill>
          <a:blip r:embed="rId2"/>
          <a:stretch>
            <a:fillRect/>
          </a:stretch>
        </p:blipFill>
        <p:spPr bwMode="auto">
          <a:xfrm>
            <a:off x="2849880" y="2535936"/>
            <a:ext cx="3901440" cy="2395728"/>
          </a:xfrm>
          <a:prstGeom prst="rect">
            <a:avLst/>
          </a:prstGeom>
          <a:noFill/>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err="1"/>
              <a:t>Bartholin's</a:t>
            </a:r>
            <a:r>
              <a:rPr lang="en-US" dirty="0"/>
              <a:t> cyst</a:t>
            </a:r>
          </a:p>
        </p:txBody>
      </p:sp>
      <p:pic>
        <p:nvPicPr>
          <p:cNvPr id="1026" name="Picture 2" descr="C:\Users\user\Desktop\230px-Barthonlincyst2011.png"/>
          <p:cNvPicPr>
            <a:picLocks noGrp="1" noChangeAspect="1" noChangeArrowheads="1"/>
          </p:cNvPicPr>
          <p:nvPr>
            <p:ph sz="quarter" idx="1"/>
          </p:nvPr>
        </p:nvPicPr>
        <p:blipFill>
          <a:blip r:embed="rId2"/>
          <a:srcRect/>
          <a:stretch>
            <a:fillRect/>
          </a:stretch>
        </p:blipFill>
        <p:spPr bwMode="auto">
          <a:xfrm>
            <a:off x="990600" y="1600200"/>
            <a:ext cx="6629400" cy="5029200"/>
          </a:xfrm>
          <a:prstGeom prst="rect">
            <a:avLst/>
          </a:prstGeom>
          <a:noFill/>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sz="quarter" idx="1"/>
          </p:nvPr>
        </p:nvSpPr>
        <p:spPr/>
        <p:txBody>
          <a:bodyPr>
            <a:noAutofit/>
          </a:bodyPr>
          <a:lstStyle/>
          <a:p>
            <a:r>
              <a:rPr lang="en-US" sz="3600" dirty="0" err="1">
                <a:latin typeface="Times New Roman" panose="02020603050405020304" pitchFamily="18" charset="0"/>
                <a:cs typeface="Times New Roman" panose="02020603050405020304" pitchFamily="18" charset="0"/>
              </a:rPr>
              <a:t>Oedematous</a:t>
            </a:r>
            <a:r>
              <a:rPr lang="en-US" sz="3600" dirty="0">
                <a:latin typeface="Times New Roman" panose="02020603050405020304" pitchFamily="18" charset="0"/>
                <a:cs typeface="Times New Roman" panose="02020603050405020304" pitchFamily="18" charset="0"/>
              </a:rPr>
              <a:t> and inflamed tissues around the </a:t>
            </a:r>
            <a:r>
              <a:rPr lang="en-US" sz="3600" dirty="0" err="1">
                <a:latin typeface="Times New Roman" panose="02020603050405020304" pitchFamily="18" charset="0"/>
                <a:cs typeface="Times New Roman" panose="02020603050405020304" pitchFamily="18" charset="0"/>
              </a:rPr>
              <a:t>Bartholin's</a:t>
            </a:r>
            <a:r>
              <a:rPr lang="en-US" sz="3600" dirty="0">
                <a:latin typeface="Times New Roman" panose="02020603050405020304" pitchFamily="18" charset="0"/>
                <a:cs typeface="Times New Roman" panose="02020603050405020304" pitchFamily="18" charset="0"/>
              </a:rPr>
              <a:t> gland</a:t>
            </a:r>
          </a:p>
          <a:p>
            <a:endParaRPr lang="en-US" sz="3600" dirty="0">
              <a:latin typeface="Times New Roman" panose="02020603050405020304" pitchFamily="18" charset="0"/>
              <a:cs typeface="Times New Roman" panose="02020603050405020304" pitchFamily="18" charset="0"/>
            </a:endParaRPr>
          </a:p>
          <a:p>
            <a:pPr>
              <a:buFont typeface="Arial" pitchFamily="34" charset="0"/>
              <a:buChar char="•"/>
            </a:pPr>
            <a:r>
              <a:rPr lang="en-US" sz="3600" dirty="0">
                <a:latin typeface="Times New Roman" panose="02020603050405020304" pitchFamily="18" charset="0"/>
                <a:cs typeface="Times New Roman" panose="02020603050405020304" pitchFamily="18" charset="0"/>
              </a:rPr>
              <a:t> Fluctuant mass, usually palpable</a:t>
            </a:r>
          </a:p>
          <a:p>
            <a:pPr>
              <a:buNone/>
            </a:pPr>
            <a:endParaRPr lang="en-US" sz="3600" dirty="0">
              <a:latin typeface="Times New Roman" panose="02020603050405020304" pitchFamily="18" charset="0"/>
              <a:cs typeface="Times New Roman" panose="02020603050405020304" pitchFamily="18" charset="0"/>
            </a:endParaRPr>
          </a:p>
          <a:p>
            <a:pPr>
              <a:buFont typeface="Arial" pitchFamily="34" charset="0"/>
              <a:buChar char="•"/>
            </a:pPr>
            <a:r>
              <a:rPr lang="en-US" sz="3600" dirty="0">
                <a:latin typeface="Times New Roman" panose="02020603050405020304" pitchFamily="18" charset="0"/>
                <a:cs typeface="Times New Roman" panose="02020603050405020304" pitchFamily="18" charset="0"/>
              </a:rPr>
              <a:t> Small non-inflamed cysts are asymptomatic unless progressive enlargement compromises the vaginal </a:t>
            </a:r>
            <a:r>
              <a:rPr lang="en-US" sz="3600" dirty="0" err="1">
                <a:latin typeface="Times New Roman" panose="02020603050405020304" pitchFamily="18" charset="0"/>
                <a:cs typeface="Times New Roman" panose="02020603050405020304" pitchFamily="18" charset="0"/>
              </a:rPr>
              <a:t>introitus</a:t>
            </a:r>
            <a:r>
              <a:rPr lang="en-US" sz="3600" dirty="0">
                <a:latin typeface="Times New Roman" panose="02020603050405020304" pitchFamily="18" charset="0"/>
                <a:cs typeface="Times New Roman" panose="02020603050405020304" pitchFamily="18" charset="0"/>
              </a:rPr>
              <a:t> or acute infection intervenes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a:t>Treatment of </a:t>
            </a:r>
            <a:r>
              <a:rPr lang="en-US" b="1" dirty="0" err="1"/>
              <a:t>Bartholin's</a:t>
            </a:r>
            <a:r>
              <a:rPr lang="en-US" b="1" dirty="0"/>
              <a:t> Cyst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main treatment for this condition is Incision and Drainage (I&amp;D) of the infected cyst or abscess and preferably </a:t>
            </a:r>
            <a:r>
              <a:rPr lang="en-US" sz="2800" dirty="0" err="1">
                <a:latin typeface="Times New Roman" panose="02020603050405020304" pitchFamily="18" charset="0"/>
                <a:cs typeface="Times New Roman" panose="02020603050405020304" pitchFamily="18" charset="0"/>
              </a:rPr>
              <a:t>marsupialisation</a:t>
            </a:r>
            <a:r>
              <a:rPr lang="en-US" sz="2800" dirty="0">
                <a:latin typeface="Times New Roman" panose="02020603050405020304" pitchFamily="18" charset="0"/>
                <a:cs typeface="Times New Roman" panose="02020603050405020304" pitchFamily="18" charset="0"/>
              </a:rPr>
              <a:t>, which allows the abscess to drain properly thus preserving the function of the gland</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Drained pus should be sent for culture and sensitivity to detect any </a:t>
            </a:r>
            <a:r>
              <a:rPr lang="en-US" sz="2800" dirty="0" err="1">
                <a:latin typeface="Times New Roman" panose="02020603050405020304" pitchFamily="18" charset="0"/>
                <a:cs typeface="Times New Roman" panose="02020603050405020304" pitchFamily="18" charset="0"/>
              </a:rPr>
              <a:t>gonococcal</a:t>
            </a:r>
            <a:r>
              <a:rPr lang="en-US" sz="2800" dirty="0">
                <a:latin typeface="Times New Roman" panose="02020603050405020304" pitchFamily="18" charset="0"/>
                <a:cs typeface="Times New Roman" panose="02020603050405020304" pitchFamily="18" charset="0"/>
              </a:rPr>
              <a:t> infections.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patient should be put on appropriate  antibiotics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Analgesics</a:t>
            </a:r>
          </a:p>
          <a:p>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pPr algn="ctr"/>
            <a:r>
              <a:rPr lang="en-US" sz="5400" b="1" dirty="0" err="1">
                <a:latin typeface="Times New Roman" panose="02020603050405020304" pitchFamily="18" charset="0"/>
                <a:cs typeface="Times New Roman" panose="02020603050405020304" pitchFamily="18" charset="0"/>
              </a:rPr>
              <a:t>Cystocele</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371600"/>
            <a:ext cx="8229600" cy="5181600"/>
          </a:xfrm>
        </p:spPr>
        <p:txBody>
          <a:bodyPr>
            <a:noAutofit/>
          </a:bodyPr>
          <a:lstStyle/>
          <a:p>
            <a:r>
              <a:rPr lang="en-US" sz="2800" dirty="0">
                <a:latin typeface="Times New Roman" panose="02020603050405020304" pitchFamily="18" charset="0"/>
                <a:cs typeface="Times New Roman" panose="02020603050405020304" pitchFamily="18" charset="0"/>
              </a:rPr>
              <a:t>This is the </a:t>
            </a:r>
            <a:r>
              <a:rPr lang="en-US" sz="2800" dirty="0" err="1">
                <a:latin typeface="Times New Roman" panose="02020603050405020304" pitchFamily="18" charset="0"/>
                <a:cs typeface="Times New Roman" panose="02020603050405020304" pitchFamily="18" charset="0"/>
              </a:rPr>
              <a:t>herniation</a:t>
            </a:r>
            <a:r>
              <a:rPr lang="en-US" sz="2800" dirty="0">
                <a:latin typeface="Times New Roman" panose="02020603050405020304" pitchFamily="18" charset="0"/>
                <a:cs typeface="Times New Roman" panose="02020603050405020304" pitchFamily="18" charset="0"/>
              </a:rPr>
              <a:t> of the bladder through the anterior vaginal wall</a:t>
            </a:r>
          </a:p>
          <a:p>
            <a:pPr>
              <a:buNone/>
            </a:pPr>
            <a:r>
              <a:rPr lang="en-US" sz="2800" dirty="0">
                <a:latin typeface="Times New Roman" panose="02020603050405020304" pitchFamily="18" charset="0"/>
                <a:cs typeface="Times New Roman" panose="02020603050405020304" pitchFamily="18" charset="0"/>
              </a:rPr>
              <a:t>classified into the following degrees:</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Mild </a:t>
            </a:r>
            <a:r>
              <a:rPr lang="en-US" sz="2800" dirty="0" err="1">
                <a:latin typeface="Times New Roman" panose="02020603050405020304" pitchFamily="18" charset="0"/>
                <a:cs typeface="Times New Roman" panose="02020603050405020304" pitchFamily="18" charset="0"/>
              </a:rPr>
              <a:t>cystocele</a:t>
            </a:r>
            <a:r>
              <a:rPr lang="en-US" sz="2800" dirty="0">
                <a:latin typeface="Times New Roman" panose="02020603050405020304" pitchFamily="18" charset="0"/>
                <a:cs typeface="Times New Roman" panose="02020603050405020304" pitchFamily="18" charset="0"/>
              </a:rPr>
              <a:t>, where the anterior vaginal wall </a:t>
            </a:r>
            <a:r>
              <a:rPr lang="en-US" sz="2800" dirty="0" err="1">
                <a:latin typeface="Times New Roman" panose="02020603050405020304" pitchFamily="18" charset="0"/>
                <a:cs typeface="Times New Roman" panose="02020603050405020304" pitchFamily="18" charset="0"/>
              </a:rPr>
              <a:t>prolapses</a:t>
            </a:r>
            <a:r>
              <a:rPr lang="en-US" sz="2800" dirty="0">
                <a:latin typeface="Times New Roman" panose="02020603050405020304" pitchFamily="18" charset="0"/>
                <a:cs typeface="Times New Roman" panose="02020603050405020304" pitchFamily="18" charset="0"/>
              </a:rPr>
              <a:t> to the </a:t>
            </a:r>
            <a:r>
              <a:rPr lang="en-US" sz="2800" dirty="0" err="1">
                <a:latin typeface="Times New Roman" panose="02020603050405020304" pitchFamily="18" charset="0"/>
                <a:cs typeface="Times New Roman" panose="02020603050405020304" pitchFamily="18" charset="0"/>
              </a:rPr>
              <a:t>introitus</a:t>
            </a:r>
            <a:r>
              <a:rPr lang="en-US" sz="2800" dirty="0">
                <a:latin typeface="Times New Roman" panose="02020603050405020304" pitchFamily="18" charset="0"/>
                <a:cs typeface="Times New Roman" panose="02020603050405020304" pitchFamily="18" charset="0"/>
              </a:rPr>
              <a:t> upon straining.</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Moderate </a:t>
            </a:r>
            <a:r>
              <a:rPr lang="en-US" sz="2800" dirty="0" err="1">
                <a:latin typeface="Times New Roman" panose="02020603050405020304" pitchFamily="18" charset="0"/>
                <a:cs typeface="Times New Roman" panose="02020603050405020304" pitchFamily="18" charset="0"/>
              </a:rPr>
              <a:t>cystocele</a:t>
            </a:r>
            <a:r>
              <a:rPr lang="en-US" sz="2800" dirty="0">
                <a:latin typeface="Times New Roman" panose="02020603050405020304" pitchFamily="18" charset="0"/>
                <a:cs typeface="Times New Roman" panose="02020603050405020304" pitchFamily="18" charset="0"/>
              </a:rPr>
              <a:t>, where the vaginal wall extends beyond the </a:t>
            </a:r>
            <a:r>
              <a:rPr lang="en-US" sz="2800" dirty="0" err="1">
                <a:latin typeface="Times New Roman" panose="02020603050405020304" pitchFamily="18" charset="0"/>
                <a:cs typeface="Times New Roman" panose="02020603050405020304" pitchFamily="18" charset="0"/>
              </a:rPr>
              <a:t>introitus</a:t>
            </a:r>
            <a:r>
              <a:rPr lang="en-US" sz="2800" dirty="0">
                <a:latin typeface="Times New Roman" panose="02020603050405020304" pitchFamily="18" charset="0"/>
                <a:cs typeface="Times New Roman" panose="02020603050405020304" pitchFamily="18" charset="0"/>
              </a:rPr>
              <a:t> upon straining.</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Severe </a:t>
            </a:r>
            <a:r>
              <a:rPr lang="en-US" sz="2800" dirty="0" err="1">
                <a:latin typeface="Times New Roman" panose="02020603050405020304" pitchFamily="18" charset="0"/>
                <a:cs typeface="Times New Roman" panose="02020603050405020304" pitchFamily="18" charset="0"/>
              </a:rPr>
              <a:t>cystocele</a:t>
            </a:r>
            <a:r>
              <a:rPr lang="en-US" sz="2800" dirty="0">
                <a:latin typeface="Times New Roman" panose="02020603050405020304" pitchFamily="18" charset="0"/>
                <a:cs typeface="Times New Roman" panose="02020603050405020304" pitchFamily="18" charset="0"/>
              </a:rPr>
              <a:t>, where the vaginal wall extends beyond </a:t>
            </a:r>
            <a:r>
              <a:rPr lang="en-US" sz="2800" dirty="0" err="1">
                <a:latin typeface="Times New Roman" panose="02020603050405020304" pitchFamily="18" charset="0"/>
                <a:cs typeface="Times New Roman" panose="02020603050405020304" pitchFamily="18" charset="0"/>
              </a:rPr>
              <a:t>introitus</a:t>
            </a:r>
            <a:r>
              <a:rPr lang="en-US" sz="2800" dirty="0">
                <a:latin typeface="Times New Roman" panose="02020603050405020304" pitchFamily="18" charset="0"/>
                <a:cs typeface="Times New Roman" panose="02020603050405020304" pitchFamily="18" charset="0"/>
              </a:rPr>
              <a:t> in the resting state.</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endParaRPr lang="en-US" dirty="0"/>
          </a:p>
        </p:txBody>
      </p:sp>
      <p:pic>
        <p:nvPicPr>
          <p:cNvPr id="4098" name="Picture 2" descr="C:\Users\user\Desktop\cystocele-500x192.png"/>
          <p:cNvPicPr>
            <a:picLocks noGrp="1" noChangeAspect="1" noChangeArrowheads="1"/>
          </p:cNvPicPr>
          <p:nvPr>
            <p:ph sz="quarter" idx="1"/>
          </p:nvPr>
        </p:nvPicPr>
        <p:blipFill>
          <a:blip r:embed="rId2"/>
          <a:srcRect/>
          <a:stretch>
            <a:fillRect/>
          </a:stretch>
        </p:blipFill>
        <p:spPr bwMode="auto">
          <a:xfrm>
            <a:off x="228600" y="1752600"/>
            <a:ext cx="8229600" cy="4038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b="1" dirty="0"/>
              <a:t>Menstruation</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pPr algn="just">
              <a:buFont typeface="Wingdings" panose="05000000000000000000" pitchFamily="2" charset="2"/>
              <a:buChar char="v"/>
            </a:pPr>
            <a:r>
              <a:rPr lang="en-US" dirty="0"/>
              <a:t> </a:t>
            </a:r>
            <a:r>
              <a:rPr lang="en-US" sz="3200" dirty="0">
                <a:latin typeface="Times New Roman" panose="02020603050405020304" pitchFamily="18" charset="0"/>
                <a:cs typeface="Times New Roman" panose="02020603050405020304" pitchFamily="18" charset="0"/>
              </a:rPr>
              <a:t>The age at which she had her first menstrual         period, that is, menarche</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 length of the menstrual cycle  duration of   the periods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 amount of blood loss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regularity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 date of the Last Normal Menstrual Period (LNMP)</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990600"/>
            <a:ext cx="8229600" cy="5135563"/>
          </a:xfrm>
        </p:spPr>
        <p:txBody>
          <a:bodyPr/>
          <a:lstStyle/>
          <a:p>
            <a:r>
              <a:rPr lang="en-US" sz="3200" dirty="0">
                <a:latin typeface="Times New Roman" panose="02020603050405020304" pitchFamily="18" charset="0"/>
                <a:cs typeface="Times New Roman" panose="02020603050405020304" pitchFamily="18" charset="0"/>
              </a:rPr>
              <a:t>A small cystocele will generally cause no significant symptoms but if it is a large one, the following symptoms may be noticed</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It will bulge out of the vaginal introitus and make the patient complain of vaginal pressure or it may manifest as a protruding mass that may give her feeling that she is 'sitting on a ball</a:t>
            </a:r>
          </a:p>
          <a:p>
            <a:endParaRPr lang="en-US" sz="32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990600"/>
            <a:ext cx="8229600" cy="5135563"/>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Symptoms are aggravated by vigorous activity, prolonged standing, coughing, sneezing or straining.</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They are relieved by resting and assuming a recumbent or knee-chest position.</a:t>
            </a:r>
          </a:p>
          <a:p>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Urinary incontinence or incomplete bladder emptying feeling which may lead to frequent </a:t>
            </a:r>
            <a:r>
              <a:rPr lang="en-US" sz="3200" dirty="0" err="1">
                <a:latin typeface="Times New Roman" panose="02020603050405020304" pitchFamily="18" charset="0"/>
                <a:cs typeface="Times New Roman" panose="02020603050405020304" pitchFamily="18" charset="0"/>
              </a:rPr>
              <a:t>micturition</a:t>
            </a:r>
            <a:r>
              <a:rPr lang="en-US" sz="32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a:t>
            </a:r>
            <a:r>
              <a:rPr lang="en-US" b="1" dirty="0" err="1"/>
              <a:t>Cystocele</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4000" dirty="0">
                <a:latin typeface="Times New Roman" panose="02020603050405020304" pitchFamily="18" charset="0"/>
                <a:cs typeface="Times New Roman" panose="02020603050405020304" pitchFamily="18" charset="0"/>
              </a:rPr>
              <a:t>include investigations using urinalysis, x-ray and/or cystoscopy</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 small or moderate cystocele, she should be reassured that it is not a serious condition</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woman of childbearing age should not have corrective surgery until she has borne her children.</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will need conservative management, which will include the following</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990600"/>
            <a:ext cx="8229600" cy="5638800"/>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The insertion of a </a:t>
            </a:r>
            <a:r>
              <a:rPr lang="en-US" sz="3200" dirty="0" err="1">
                <a:latin typeface="Times New Roman" panose="02020603050405020304" pitchFamily="18" charset="0"/>
                <a:cs typeface="Times New Roman" panose="02020603050405020304" pitchFamily="18" charset="0"/>
              </a:rPr>
              <a:t>pessary</a:t>
            </a:r>
            <a:r>
              <a:rPr lang="en-US" sz="3200" dirty="0">
                <a:latin typeface="Times New Roman" panose="02020603050405020304" pitchFamily="18" charset="0"/>
                <a:cs typeface="Times New Roman" panose="02020603050405020304" pitchFamily="18" charset="0"/>
              </a:rPr>
              <a:t> or tampon in the lower part of the vagina, which may provide temporary support</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Exercises in young patients will give definite improvement of pressure symptoms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Estrogen in post-menopausal women for a number of months may greatly improve the tone, quality and </a:t>
            </a:r>
            <a:r>
              <a:rPr lang="en-US" sz="3200" dirty="0" err="1">
                <a:latin typeface="Times New Roman" panose="02020603050405020304" pitchFamily="18" charset="0"/>
                <a:cs typeface="Times New Roman" panose="02020603050405020304" pitchFamily="18" charset="0"/>
              </a:rPr>
              <a:t>vascularity</a:t>
            </a:r>
            <a:r>
              <a:rPr lang="en-US" sz="3200" dirty="0">
                <a:latin typeface="Times New Roman" panose="02020603050405020304" pitchFamily="18" charset="0"/>
                <a:cs typeface="Times New Roman" panose="02020603050405020304" pitchFamily="18" charset="0"/>
              </a:rPr>
              <a:t> of </a:t>
            </a:r>
            <a:r>
              <a:rPr lang="en-US" sz="3200" dirty="0" err="1">
                <a:latin typeface="Times New Roman" panose="02020603050405020304" pitchFamily="18" charset="0"/>
                <a:cs typeface="Times New Roman" panose="02020603050405020304" pitchFamily="18" charset="0"/>
              </a:rPr>
              <a:t>musculo-fascial</a:t>
            </a:r>
            <a:r>
              <a:rPr lang="en-US" sz="3200" dirty="0">
                <a:latin typeface="Times New Roman" panose="02020603050405020304" pitchFamily="18" charset="0"/>
                <a:cs typeface="Times New Roman" panose="02020603050405020304" pitchFamily="18" charset="0"/>
              </a:rPr>
              <a:t> support</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668963"/>
          </a:xfrm>
        </p:spPr>
        <p:txBody>
          <a:bodyPr>
            <a:noAutofit/>
          </a:bodyPr>
          <a:lstStyle/>
          <a:p>
            <a:r>
              <a:rPr lang="en-US" sz="3600" dirty="0">
                <a:latin typeface="Times New Roman" panose="02020603050405020304" pitchFamily="18" charset="0"/>
                <a:cs typeface="Times New Roman" panose="02020603050405020304" pitchFamily="18" charset="0"/>
              </a:rPr>
              <a:t>Surgical measures especially for large </a:t>
            </a:r>
            <a:r>
              <a:rPr lang="en-US" sz="3600" dirty="0" err="1">
                <a:latin typeface="Times New Roman" panose="02020603050405020304" pitchFamily="18" charset="0"/>
                <a:cs typeface="Times New Roman" panose="02020603050405020304" pitchFamily="18" charset="0"/>
              </a:rPr>
              <a:t>cystoceles</a:t>
            </a:r>
            <a:r>
              <a:rPr lang="en-US" sz="3600" dirty="0">
                <a:latin typeface="Times New Roman" panose="02020603050405020304" pitchFamily="18" charset="0"/>
                <a:cs typeface="Times New Roman" panose="02020603050405020304" pitchFamily="18" charset="0"/>
              </a:rPr>
              <a:t>, causing retention and recurrent bladder infection. </a:t>
            </a:r>
          </a:p>
          <a:p>
            <a:r>
              <a:rPr lang="en-US" sz="3600" dirty="0">
                <a:latin typeface="Times New Roman" panose="02020603050405020304" pitchFamily="18" charset="0"/>
                <a:cs typeface="Times New Roman" panose="02020603050405020304" pitchFamily="18" charset="0"/>
              </a:rPr>
              <a:t>Most common measure is anterior-vaginal </a:t>
            </a:r>
            <a:r>
              <a:rPr lang="en-US" sz="3600" dirty="0" err="1">
                <a:latin typeface="Times New Roman" panose="02020603050405020304" pitchFamily="18" charset="0"/>
                <a:cs typeface="Times New Roman" panose="02020603050405020304" pitchFamily="18" charset="0"/>
              </a:rPr>
              <a:t>colporrhaphy</a:t>
            </a:r>
            <a:r>
              <a:rPr lang="en-US" sz="3600" dirty="0">
                <a:latin typeface="Times New Roman" panose="02020603050405020304" pitchFamily="18" charset="0"/>
                <a:cs typeface="Times New Roman" panose="02020603050405020304" pitchFamily="18" charset="0"/>
              </a:rPr>
              <a:t>, which ensures the most effective surgical correction of a </a:t>
            </a:r>
            <a:r>
              <a:rPr lang="en-US" sz="3600" dirty="0" err="1">
                <a:latin typeface="Times New Roman" panose="02020603050405020304" pitchFamily="18" charset="0"/>
                <a:cs typeface="Times New Roman" panose="02020603050405020304" pitchFamily="18" charset="0"/>
              </a:rPr>
              <a:t>cystocele</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preventing further pregnancies, a hysterectomy averts the problem of.                                                                                    vaginal delivery, which would destroy the bladder support provided by the anterior </a:t>
            </a:r>
            <a:r>
              <a:rPr lang="en-US" sz="3600" dirty="0" err="1">
                <a:latin typeface="Times New Roman" panose="02020603050405020304" pitchFamily="18" charset="0"/>
                <a:cs typeface="Times New Roman" panose="02020603050405020304" pitchFamily="18" charset="0"/>
              </a:rPr>
              <a:t>colporrhaphy</a:t>
            </a:r>
            <a:r>
              <a:rPr lang="en-US" sz="3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t>Prevention of </a:t>
            </a:r>
            <a:r>
              <a:rPr lang="en-US" b="1" dirty="0" err="1"/>
              <a:t>Cystocele</a:t>
            </a:r>
            <a:endParaRPr lang="en-US" dirty="0"/>
          </a:p>
        </p:txBody>
      </p:sp>
      <p:sp>
        <p:nvSpPr>
          <p:cNvPr id="3" name="Content Placeholder 2"/>
          <p:cNvSpPr>
            <a:spLocks noGrp="1"/>
          </p:cNvSpPr>
          <p:nvPr>
            <p:ph sz="quarter" idx="1"/>
          </p:nvPr>
        </p:nvSpPr>
        <p:spPr>
          <a:xfrm>
            <a:off x="457200" y="838200"/>
            <a:ext cx="8229600" cy="5791200"/>
          </a:xfrm>
        </p:spPr>
        <p:txBody>
          <a:bodyPr>
            <a:normAutofit/>
          </a:bodyPr>
          <a:lstStyle/>
          <a:p>
            <a:r>
              <a:rPr lang="en-US" sz="3200" dirty="0" err="1">
                <a:latin typeface="Times New Roman" panose="02020603050405020304" pitchFamily="18" charset="0"/>
                <a:cs typeface="Times New Roman" panose="02020603050405020304" pitchFamily="18" charset="0"/>
              </a:rPr>
              <a:t>intrapartum</a:t>
            </a:r>
            <a:r>
              <a:rPr lang="en-US" sz="3200" dirty="0">
                <a:latin typeface="Times New Roman" panose="02020603050405020304" pitchFamily="18" charset="0"/>
                <a:cs typeface="Times New Roman" panose="02020603050405020304" pitchFamily="18" charset="0"/>
              </a:rPr>
              <a:t> and postpartum exercises, especially those designed to strengthen the </a:t>
            </a:r>
            <a:r>
              <a:rPr lang="en-US" sz="3200" dirty="0" err="1">
                <a:latin typeface="Times New Roman" panose="02020603050405020304" pitchFamily="18" charset="0"/>
                <a:cs typeface="Times New Roman" panose="02020603050405020304" pitchFamily="18" charset="0"/>
              </a:rPr>
              <a:t>levator</a:t>
            </a:r>
            <a:r>
              <a:rPr lang="en-US" sz="3200" dirty="0">
                <a:latin typeface="Times New Roman" panose="02020603050405020304" pitchFamily="18" charset="0"/>
                <a:cs typeface="Times New Roman" panose="02020603050405020304" pitchFamily="18" charset="0"/>
              </a:rPr>
              <a:t> and </a:t>
            </a:r>
            <a:r>
              <a:rPr lang="en-US" sz="3200" dirty="0" err="1">
                <a:latin typeface="Times New Roman" panose="02020603050405020304" pitchFamily="18" charset="0"/>
                <a:cs typeface="Times New Roman" panose="02020603050405020304" pitchFamily="18" charset="0"/>
              </a:rPr>
              <a:t>perineal</a:t>
            </a:r>
            <a:r>
              <a:rPr lang="en-US" sz="3200" dirty="0">
                <a:latin typeface="Times New Roman" panose="02020603050405020304" pitchFamily="18" charset="0"/>
                <a:cs typeface="Times New Roman" panose="02020603050405020304" pitchFamily="18" charset="0"/>
              </a:rPr>
              <a:t> muscles groups.</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Correct or avoid obesity, chronic coughs, straining and traumatic deliveries.</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Oestrogen therapy maintains the </a:t>
            </a:r>
            <a:r>
              <a:rPr lang="en-US" sz="3200" dirty="0" err="1">
                <a:latin typeface="Times New Roman" panose="02020603050405020304" pitchFamily="18" charset="0"/>
                <a:cs typeface="Times New Roman" panose="02020603050405020304" pitchFamily="18" charset="0"/>
              </a:rPr>
              <a:t>musculo</a:t>
            </a:r>
            <a:r>
              <a:rPr lang="en-US" sz="3200" dirty="0">
                <a:latin typeface="Times New Roman" panose="02020603050405020304" pitchFamily="18" charset="0"/>
                <a:cs typeface="Times New Roman" panose="02020603050405020304" pitchFamily="18" charset="0"/>
              </a:rPr>
              <a:t>-fascial tissue after menopause and prevents or postpones the appearance of cystocele and other forms of pelvic relaxation</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sz="quarter" idx="1"/>
          </p:nvPr>
        </p:nvSpPr>
        <p:spPr>
          <a:xfrm>
            <a:off x="381000" y="1600200"/>
            <a:ext cx="8229600" cy="4525963"/>
          </a:xfrm>
        </p:spPr>
        <p:txBody>
          <a:bodyPr/>
          <a:lstStyle/>
          <a:p>
            <a:r>
              <a:rPr lang="en-US" sz="4000" dirty="0"/>
              <a:t>The prognosis for recovery is excellent after surgery in the absence of subsequent deliveries or stress that increases intra-abdominal pressure</a:t>
            </a:r>
            <a:r>
              <a:rPr lang="en-US" dirty="0"/>
              <a:t>.</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err="1"/>
              <a:t>Rectocele</a:t>
            </a:r>
            <a:endParaRPr lang="en-US" dirty="0"/>
          </a:p>
        </p:txBody>
      </p:sp>
      <p:sp>
        <p:nvSpPr>
          <p:cNvPr id="3" name="Content Placeholder 2"/>
          <p:cNvSpPr>
            <a:spLocks noGrp="1"/>
          </p:cNvSpPr>
          <p:nvPr>
            <p:ph sz="quarter" idx="1"/>
          </p:nvPr>
        </p:nvSpPr>
        <p:spPr>
          <a:xfrm>
            <a:off x="0" y="685800"/>
            <a:ext cx="8991600" cy="6172200"/>
          </a:xfrm>
        </p:spPr>
        <p:txBody>
          <a:bodyPr>
            <a:noAutofit/>
          </a:bodyPr>
          <a:lstStyle/>
          <a:p>
            <a:r>
              <a:rPr lang="en-US" sz="2800" dirty="0" err="1">
                <a:latin typeface="Times New Roman" panose="02020603050405020304" pitchFamily="18" charset="0"/>
                <a:cs typeface="Times New Roman" panose="02020603050405020304" pitchFamily="18" charset="0"/>
              </a:rPr>
              <a:t>herniation</a:t>
            </a:r>
            <a:r>
              <a:rPr lang="en-US" sz="2800" dirty="0">
                <a:latin typeface="Times New Roman" panose="02020603050405020304" pitchFamily="18" charset="0"/>
                <a:cs typeface="Times New Roman" panose="02020603050405020304" pitchFamily="18" charset="0"/>
              </a:rPr>
              <a:t> of the rectum through the posterior vaginal wall. Some of the causes of</a:t>
            </a:r>
          </a:p>
          <a:p>
            <a:pPr>
              <a:buNone/>
            </a:pPr>
            <a:r>
              <a:rPr lang="en-US" sz="2800" b="1" i="1" dirty="0">
                <a:latin typeface="Times New Roman" panose="02020603050405020304" pitchFamily="18" charset="0"/>
                <a:cs typeface="Times New Roman" panose="02020603050405020304" pitchFamily="18" charset="0"/>
              </a:rPr>
              <a:t>this condition include:</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Disruption of the fibrous connective tissue (recto-vaginal fascia) between the rectum and vagina during childbirth.</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Operative deliveries, especially of a large foetus or breech delivery.</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Slow </a:t>
            </a:r>
            <a:r>
              <a:rPr lang="en-US" sz="2800" dirty="0" err="1">
                <a:latin typeface="Times New Roman" panose="02020603050405020304" pitchFamily="18" charset="0"/>
                <a:cs typeface="Times New Roman" panose="02020603050405020304" pitchFamily="18" charset="0"/>
              </a:rPr>
              <a:t>involutional</a:t>
            </a:r>
            <a:r>
              <a:rPr lang="en-US" sz="2800" dirty="0">
                <a:latin typeface="Times New Roman" panose="02020603050405020304" pitchFamily="18" charset="0"/>
                <a:cs typeface="Times New Roman" panose="02020603050405020304" pitchFamily="18" charset="0"/>
              </a:rPr>
              <a:t> changes in the pelvic </a:t>
            </a:r>
            <a:r>
              <a:rPr lang="en-US" sz="2800" dirty="0" err="1">
                <a:latin typeface="Times New Roman" panose="02020603050405020304" pitchFamily="18" charset="0"/>
                <a:cs typeface="Times New Roman" panose="02020603050405020304" pitchFamily="18" charset="0"/>
              </a:rPr>
              <a:t>musculo-fascial</a:t>
            </a:r>
            <a:r>
              <a:rPr lang="en-US" sz="2800" dirty="0">
                <a:latin typeface="Times New Roman" panose="02020603050405020304" pitchFamily="18" charset="0"/>
                <a:cs typeface="Times New Roman" panose="02020603050405020304" pitchFamily="18" charset="0"/>
              </a:rPr>
              <a:t> supporting tissues as a result of menopause.</a:t>
            </a:r>
          </a:p>
          <a:p>
            <a:pPr>
              <a:buFont typeface="Wingdings"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Bowel habits whereby lifelong chronic constipation with straining at stool causes this condition</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Clinical Diagnosis</a:t>
            </a:r>
            <a:endParaRPr lang="en-US" dirty="0"/>
          </a:p>
        </p:txBody>
      </p:sp>
      <p:sp>
        <p:nvSpPr>
          <p:cNvPr id="3" name="Content Placeholder 2"/>
          <p:cNvSpPr>
            <a:spLocks noGrp="1"/>
          </p:cNvSpPr>
          <p:nvPr>
            <p:ph sz="quarter" idx="1"/>
          </p:nvPr>
        </p:nvSpPr>
        <p:spPr>
          <a:xfrm>
            <a:off x="457200" y="914400"/>
            <a:ext cx="8229600" cy="5562600"/>
          </a:xfrm>
        </p:spPr>
        <p:txBody>
          <a:bodyPr>
            <a:noAutofit/>
          </a:bodyPr>
          <a:lstStyle/>
          <a:p>
            <a:r>
              <a:rPr lang="en-US" sz="2800" dirty="0">
                <a:latin typeface="Times New Roman" panose="02020603050405020304" pitchFamily="18" charset="0"/>
                <a:cs typeface="Times New Roman" panose="02020603050405020304" pitchFamily="18" charset="0"/>
              </a:rPr>
              <a:t>small </a:t>
            </a:r>
            <a:r>
              <a:rPr lang="en-US" sz="2800" dirty="0" err="1">
                <a:latin typeface="Times New Roman" panose="02020603050405020304" pitchFamily="18" charset="0"/>
                <a:cs typeface="Times New Roman" panose="02020603050405020304" pitchFamily="18" charset="0"/>
              </a:rPr>
              <a:t>rectocele</a:t>
            </a:r>
            <a:r>
              <a:rPr lang="en-US" sz="2800" dirty="0">
                <a:latin typeface="Times New Roman" panose="02020603050405020304" pitchFamily="18" charset="0"/>
                <a:cs typeface="Times New Roman" panose="02020603050405020304" pitchFamily="18" charset="0"/>
              </a:rPr>
              <a:t> is usually demonstrable in virtually all </a:t>
            </a:r>
            <a:r>
              <a:rPr lang="en-US" sz="2800" dirty="0" err="1">
                <a:latin typeface="Times New Roman" panose="02020603050405020304" pitchFamily="18" charset="0"/>
                <a:cs typeface="Times New Roman" panose="02020603050405020304" pitchFamily="18" charset="0"/>
              </a:rPr>
              <a:t>multiparous</a:t>
            </a:r>
            <a:r>
              <a:rPr lang="en-US" sz="2800" dirty="0">
                <a:latin typeface="Times New Roman" panose="02020603050405020304" pitchFamily="18" charset="0"/>
                <a:cs typeface="Times New Roman" panose="02020603050405020304" pitchFamily="18" charset="0"/>
              </a:rPr>
              <a:t> patients and usually causes no symptoms but the following are essentials of diagnosis</a:t>
            </a:r>
          </a:p>
          <a:p>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Difficult evacuation of </a:t>
            </a:r>
            <a:r>
              <a:rPr lang="en-US" sz="2800" dirty="0" err="1">
                <a:latin typeface="Times New Roman" panose="02020603050405020304" pitchFamily="18" charset="0"/>
                <a:cs typeface="Times New Roman" panose="02020603050405020304" pitchFamily="18" charset="0"/>
              </a:rPr>
              <a:t>faeces</a:t>
            </a:r>
            <a:r>
              <a:rPr lang="en-US" sz="2800" dirty="0">
                <a:latin typeface="Times New Roman" panose="02020603050405020304" pitchFamily="18" charset="0"/>
                <a:cs typeface="Times New Roman" panose="02020603050405020304" pitchFamily="18" charset="0"/>
              </a:rPr>
              <a:t>.</a:t>
            </a:r>
          </a:p>
          <a:p>
            <a:pPr>
              <a:buFont typeface="Wingdings"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Sensation of vaginal fullness expressed as 'falling-out' pressure.</a:t>
            </a:r>
          </a:p>
          <a:p>
            <a:pPr>
              <a:buFont typeface="Wingdings"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Presence of soft, reducible mass bulging into lower half of the posterior vaginal wall, frequently a flat lacerated </a:t>
            </a:r>
            <a:r>
              <a:rPr lang="en-US" sz="2800" dirty="0" err="1">
                <a:latin typeface="Times New Roman" panose="02020603050405020304" pitchFamily="18" charset="0"/>
                <a:cs typeface="Times New Roman" panose="02020603050405020304" pitchFamily="18" charset="0"/>
              </a:rPr>
              <a:t>perineal</a:t>
            </a:r>
            <a:r>
              <a:rPr lang="en-US" sz="2800" dirty="0">
                <a:latin typeface="Times New Roman" panose="02020603050405020304" pitchFamily="18" charset="0"/>
                <a:cs typeface="Times New Roman" panose="02020603050405020304" pitchFamily="18" charset="0"/>
              </a:rPr>
              <a:t> body</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Management of </a:t>
            </a:r>
            <a:r>
              <a:rPr lang="en-US" b="1" dirty="0" err="1"/>
              <a:t>Rectocele</a:t>
            </a:r>
            <a:endParaRPr lang="en-US" dirty="0"/>
          </a:p>
        </p:txBody>
      </p:sp>
      <p:sp>
        <p:nvSpPr>
          <p:cNvPr id="3" name="Content Placeholder 2"/>
          <p:cNvSpPr>
            <a:spLocks noGrp="1"/>
          </p:cNvSpPr>
          <p:nvPr>
            <p:ph sz="quarter" idx="1"/>
          </p:nvPr>
        </p:nvSpPr>
        <p:spPr>
          <a:xfrm>
            <a:off x="457200" y="1600200"/>
            <a:ext cx="8229600" cy="49530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digital extraction if there is </a:t>
            </a:r>
            <a:r>
              <a:rPr lang="en-US" sz="2400" dirty="0" err="1">
                <a:latin typeface="Times New Roman" panose="02020603050405020304" pitchFamily="18" charset="0"/>
                <a:cs typeface="Times New Roman" panose="02020603050405020304" pitchFamily="18" charset="0"/>
              </a:rPr>
              <a:t>faecal</a:t>
            </a:r>
            <a:r>
              <a:rPr lang="en-US" sz="2400" dirty="0">
                <a:latin typeface="Times New Roman" panose="02020603050405020304" pitchFamily="18" charset="0"/>
                <a:cs typeface="Times New Roman" panose="02020603050405020304" pitchFamily="18" charset="0"/>
              </a:rPr>
              <a:t> impaction</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advisable to wait until the woman has had all the babies she wants in order to intervene especially for </a:t>
            </a:r>
            <a:r>
              <a:rPr lang="en-US" sz="2400" dirty="0" err="1">
                <a:latin typeface="Times New Roman" panose="02020603050405020304" pitchFamily="18" charset="0"/>
                <a:cs typeface="Times New Roman" panose="02020603050405020304" pitchFamily="18" charset="0"/>
              </a:rPr>
              <a:t>rectocele</a:t>
            </a:r>
            <a:r>
              <a:rPr lang="en-US" sz="2400" dirty="0">
                <a:latin typeface="Times New Roman" panose="02020603050405020304" pitchFamily="18" charset="0"/>
                <a:cs typeface="Times New Roman" panose="02020603050405020304" pitchFamily="18" charset="0"/>
              </a:rPr>
              <a:t> causing symptoms.</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Surgically, posterior </a:t>
            </a:r>
            <a:r>
              <a:rPr lang="en-US" sz="2400" dirty="0" err="1">
                <a:latin typeface="Times New Roman" panose="02020603050405020304" pitchFamily="18" charset="0"/>
                <a:cs typeface="Times New Roman" panose="02020603050405020304" pitchFamily="18" charset="0"/>
              </a:rPr>
              <a:t>colpo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perineorrhaphy</a:t>
            </a:r>
            <a:r>
              <a:rPr lang="en-US" sz="2400" dirty="0">
                <a:latin typeface="Times New Roman" panose="02020603050405020304" pitchFamily="18" charset="0"/>
                <a:cs typeface="Times New Roman" panose="02020603050405020304" pitchFamily="18" charset="0"/>
              </a:rPr>
              <a:t> is usually curative</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ensure permanent integrity of the </a:t>
            </a:r>
            <a:r>
              <a:rPr lang="en-US" sz="2400" dirty="0" err="1">
                <a:latin typeface="Times New Roman" panose="02020603050405020304" pitchFamily="18" charset="0"/>
                <a:cs typeface="Times New Roman" panose="02020603050405020304" pitchFamily="18" charset="0"/>
              </a:rPr>
              <a:t>rectocele</a:t>
            </a:r>
            <a:r>
              <a:rPr lang="en-US" sz="2400" dirty="0">
                <a:latin typeface="Times New Roman" panose="02020603050405020304" pitchFamily="18" charset="0"/>
                <a:cs typeface="Times New Roman" panose="02020603050405020304" pitchFamily="18" charset="0"/>
              </a:rPr>
              <a:t> repair, the patient should be advised to avoid straining, coughing and other strenuous activities and prevent constipation through a proper diet, plenty of fluid intake and the use of stool softening laxatives and lubricating suppositories</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t>Gynecological Operations</a:t>
            </a:r>
            <a:endParaRPr lang="en-US" dirty="0"/>
          </a:p>
        </p:txBody>
      </p:sp>
      <p:sp>
        <p:nvSpPr>
          <p:cNvPr id="3" name="Content Placeholder 2"/>
          <p:cNvSpPr>
            <a:spLocks noGrp="1"/>
          </p:cNvSpPr>
          <p:nvPr>
            <p:ph sz="quarter" idx="1"/>
          </p:nvPr>
        </p:nvSpPr>
        <p:spPr>
          <a:xfrm>
            <a:off x="457200" y="1143000"/>
            <a:ext cx="8229600" cy="5715000"/>
          </a:xfrm>
        </p:spPr>
        <p:txBody>
          <a:bodyPr>
            <a:normAutofit/>
          </a:bodyPr>
          <a:lstStyle/>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Take the history of any gynecological operations, including the dates of operations.</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Possible gynecological operations include dilatation and curettage, evacuation, laparatomy and hysterectomy and post-operative outcomes.</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endParaRPr lang="en-US" dirty="0"/>
          </a:p>
        </p:txBody>
      </p:sp>
      <p:pic>
        <p:nvPicPr>
          <p:cNvPr id="5122" name="Picture 2" descr="C:\Users\user\Desktop\200px-Rectocele.jpg"/>
          <p:cNvPicPr>
            <a:picLocks noGrp="1" noChangeAspect="1" noChangeArrowheads="1"/>
          </p:cNvPicPr>
          <p:nvPr>
            <p:ph sz="quarter" idx="1"/>
          </p:nvPr>
        </p:nvPicPr>
        <p:blipFill>
          <a:blip r:embed="rId2"/>
          <a:srcRect/>
          <a:stretch>
            <a:fillRect/>
          </a:stretch>
        </p:blipFill>
        <p:spPr bwMode="auto">
          <a:xfrm>
            <a:off x="381000" y="457200"/>
            <a:ext cx="7924800" cy="6248400"/>
          </a:xfrm>
          <a:prstGeom prst="rect">
            <a:avLst/>
          </a:prstGeom>
          <a:noFill/>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pic>
        <p:nvPicPr>
          <p:cNvPr id="6146" name="Picture 2" descr="C:\Users\user\Desktop\cys_rect.jpg"/>
          <p:cNvPicPr>
            <a:picLocks noGrp="1" noChangeAspect="1" noChangeArrowheads="1"/>
          </p:cNvPicPr>
          <p:nvPr>
            <p:ph sz="quarter" idx="1"/>
          </p:nvPr>
        </p:nvPicPr>
        <p:blipFill>
          <a:blip r:embed="rId2"/>
          <a:srcRect/>
          <a:stretch>
            <a:fillRect/>
          </a:stretch>
        </p:blipFill>
        <p:spPr bwMode="auto">
          <a:xfrm>
            <a:off x="304800" y="762000"/>
            <a:ext cx="8382000" cy="5714999"/>
          </a:xfrm>
          <a:prstGeom prst="rect">
            <a:avLst/>
          </a:prstGeom>
          <a:noFill/>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complications that may arise from</a:t>
            </a:r>
            <a:br>
              <a:rPr lang="en-US" b="1" dirty="0"/>
            </a:br>
            <a:r>
              <a:rPr lang="en-US" b="1" dirty="0" err="1"/>
              <a:t>rectocele</a:t>
            </a:r>
            <a:r>
              <a:rPr lang="en-US" b="1" dirty="0"/>
              <a:t> and </a:t>
            </a:r>
            <a:r>
              <a:rPr lang="en-US" b="1" dirty="0" err="1"/>
              <a:t>cystocele</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2800" dirty="0">
                <a:latin typeface="Times New Roman" panose="02020603050405020304" pitchFamily="18" charset="0"/>
                <a:cs typeface="Times New Roman" panose="02020603050405020304" pitchFamily="18" charset="0"/>
              </a:rPr>
              <a:t>  Leukorrhoea or increased vaginal discharge.</a:t>
            </a:r>
          </a:p>
          <a:p>
            <a:pPr>
              <a:buFont typeface="Wingdings" pitchFamily="2" charset="2"/>
              <a:buChar char="Ø"/>
            </a:pPr>
            <a:r>
              <a:rPr lang="en-US" sz="2800" dirty="0">
                <a:latin typeface="Times New Roman" panose="02020603050405020304" pitchFamily="18" charset="0"/>
                <a:cs typeface="Times New Roman" panose="02020603050405020304" pitchFamily="18" charset="0"/>
              </a:rPr>
              <a:t>Abnormal uterine bleeding.</a:t>
            </a:r>
          </a:p>
          <a:p>
            <a:pPr>
              <a:buFont typeface="Wingdings" pitchFamily="2" charset="2"/>
              <a:buChar char="Ø"/>
            </a:pPr>
            <a:r>
              <a:rPr lang="en-US" sz="2800" dirty="0">
                <a:latin typeface="Times New Roman" panose="02020603050405020304" pitchFamily="18" charset="0"/>
                <a:cs typeface="Times New Roman" panose="02020603050405020304" pitchFamily="18" charset="0"/>
              </a:rPr>
              <a:t> Abortion as a result of infection or disordered uterine or ovarian circulation in the prolapse.</a:t>
            </a:r>
          </a:p>
          <a:p>
            <a:pPr>
              <a:buFont typeface="Wingdings" pitchFamily="2" charset="2"/>
              <a:buChar char="Ø"/>
            </a:pPr>
            <a:r>
              <a:rPr lang="en-US" sz="2800" dirty="0">
                <a:latin typeface="Times New Roman" panose="02020603050405020304" pitchFamily="18" charset="0"/>
                <a:cs typeface="Times New Roman" panose="02020603050405020304" pitchFamily="18" charset="0"/>
              </a:rPr>
              <a:t> Urinary tract infection is common with prolapse because of the cystocele and urethra obstruction with hydronephrosis.</a:t>
            </a:r>
          </a:p>
          <a:p>
            <a:pPr>
              <a:buFont typeface="Wingdings" pitchFamily="2" charset="2"/>
              <a:buChar char="Ø"/>
            </a:pPr>
            <a:r>
              <a:rPr lang="en-US" sz="2800" dirty="0">
                <a:latin typeface="Times New Roman" panose="02020603050405020304" pitchFamily="18" charset="0"/>
                <a:cs typeface="Times New Roman" panose="02020603050405020304" pitchFamily="18" charset="0"/>
              </a:rPr>
              <a:t> Hemorrhoids due to straining with constipation, especially with rectocele.</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b="1" dirty="0"/>
              <a:t>UTERINE PROLAPSE</a:t>
            </a:r>
            <a:endParaRPr lang="en-US" dirty="0"/>
          </a:p>
        </p:txBody>
      </p:sp>
      <p:sp>
        <p:nvSpPr>
          <p:cNvPr id="3" name="Content Placeholder 2"/>
          <p:cNvSpPr>
            <a:spLocks noGrp="1"/>
          </p:cNvSpPr>
          <p:nvPr>
            <p:ph sz="quarter" idx="1"/>
          </p:nvPr>
        </p:nvSpPr>
        <p:spPr>
          <a:xfrm>
            <a:off x="457200" y="1524000"/>
            <a:ext cx="8229600" cy="5029200"/>
          </a:xfrm>
        </p:spPr>
        <p:txBody>
          <a:bodyPr>
            <a:normAutofit fontScale="77500" lnSpcReduction="20000"/>
          </a:bodyPr>
          <a:lstStyle/>
          <a:p>
            <a:r>
              <a:rPr lang="en-US" sz="4000" dirty="0">
                <a:latin typeface="Times New Roman" panose="02020603050405020304" pitchFamily="18" charset="0"/>
                <a:cs typeface="Times New Roman" panose="02020603050405020304" pitchFamily="18" charset="0"/>
              </a:rPr>
              <a:t>abnormal protrusion of the uterus through the pelvic floor aperture or genital hiatus</a:t>
            </a:r>
          </a:p>
          <a:p>
            <a:pPr>
              <a:buNone/>
            </a:pP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Uterine </a:t>
            </a:r>
            <a:r>
              <a:rPr lang="en-US" sz="4000" dirty="0" err="1">
                <a:latin typeface="Times New Roman" panose="02020603050405020304" pitchFamily="18" charset="0"/>
                <a:cs typeface="Times New Roman" panose="02020603050405020304" pitchFamily="18" charset="0"/>
              </a:rPr>
              <a:t>prolapse</a:t>
            </a:r>
            <a:r>
              <a:rPr lang="en-US" sz="4000" dirty="0">
                <a:latin typeface="Times New Roman" panose="02020603050405020304" pitchFamily="18" charset="0"/>
                <a:cs typeface="Times New Roman" panose="02020603050405020304" pitchFamily="18" charset="0"/>
              </a:rPr>
              <a:t> can be classified;</a:t>
            </a:r>
          </a:p>
          <a:p>
            <a:pPr>
              <a:buFont typeface="Wingdings" pitchFamily="2" charset="2"/>
              <a:buChar char="Ø"/>
            </a:pP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First Degree Slight descent of the uterus. Cervix  remains within the vagina. Uterus in the upper half the vagina.</a:t>
            </a:r>
          </a:p>
          <a:p>
            <a:pPr>
              <a:buFont typeface="Wingdings" pitchFamily="2" charset="2"/>
              <a:buChar char="Ø"/>
            </a:pPr>
            <a:r>
              <a:rPr lang="en-US" sz="4000" i="1" dirty="0">
                <a:latin typeface="Times New Roman" panose="02020603050405020304" pitchFamily="18" charset="0"/>
                <a:cs typeface="Times New Roman" panose="02020603050405020304" pitchFamily="18" charset="0"/>
              </a:rPr>
              <a:t>   Second Degree Cervix projects beyond the vulva    when the patient strains .Uterus has descended nearly to the opening of the vagina</a:t>
            </a:r>
          </a:p>
          <a:p>
            <a:pPr>
              <a:buFont typeface="Wingdings" pitchFamily="2" charset="2"/>
              <a:buChar char="Ø"/>
            </a:pPr>
            <a:r>
              <a:rPr lang="en-US" sz="4000" i="1" dirty="0">
                <a:latin typeface="Times New Roman" panose="02020603050405020304" pitchFamily="18" charset="0"/>
                <a:cs typeface="Times New Roman" panose="02020603050405020304" pitchFamily="18" charset="0"/>
              </a:rPr>
              <a:t> Third degree. Uterus protrudes out of the vagina</a:t>
            </a:r>
          </a:p>
          <a:p>
            <a:pPr>
              <a:buNone/>
            </a:pPr>
            <a:endParaRPr lang="en-US" sz="4000" i="1" dirty="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Ø"/>
            </a:pPr>
            <a:r>
              <a:rPr lang="en-US" i="1" dirty="0"/>
              <a:t>(</a:t>
            </a:r>
            <a:r>
              <a:rPr lang="en-US" sz="3200" i="1" dirty="0" err="1">
                <a:latin typeface="Times New Roman" panose="02020603050405020304" pitchFamily="18" charset="0"/>
                <a:cs typeface="Times New Roman" panose="02020603050405020304" pitchFamily="18" charset="0"/>
              </a:rPr>
              <a:t>procidentia</a:t>
            </a:r>
            <a:r>
              <a:rPr lang="en-US" sz="3200" i="1" dirty="0">
                <a:latin typeface="Times New Roman" panose="02020603050405020304" pitchFamily="18" charset="0"/>
                <a:cs typeface="Times New Roman" panose="02020603050405020304" pitchFamily="18" charset="0"/>
              </a:rPr>
              <a:t>) The entire uterus has</a:t>
            </a:r>
          </a:p>
          <a:p>
            <a:pPr>
              <a:buNone/>
            </a:pPr>
            <a:r>
              <a:rPr lang="en-US" sz="3200" i="1" dirty="0">
                <a:latin typeface="Times New Roman" panose="02020603050405020304" pitchFamily="18" charset="0"/>
                <a:cs typeface="Times New Roman" panose="02020603050405020304" pitchFamily="18" charset="0"/>
              </a:rPr>
              <a:t>    prolapsed outside the vulva also referred as fourth degree.</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endParaRPr lang="en-US" dirty="0"/>
          </a:p>
        </p:txBody>
      </p:sp>
      <p:pic>
        <p:nvPicPr>
          <p:cNvPr id="4" name="Picture 4" descr="uterineprolapse1"/>
          <p:cNvPicPr>
            <a:picLocks noGrp="1" noChangeAspect="1" noChangeArrowheads="1"/>
          </p:cNvPicPr>
          <p:nvPr>
            <p:ph sz="quarter" idx="1"/>
          </p:nvPr>
        </p:nvPicPr>
        <p:blipFill>
          <a:blip r:embed="rId2"/>
          <a:srcRect/>
          <a:stretch>
            <a:fillRect/>
          </a:stretch>
        </p:blipFill>
        <p:spPr bwMode="auto">
          <a:xfrm>
            <a:off x="228600" y="685800"/>
            <a:ext cx="8458200" cy="6019800"/>
          </a:xfrm>
          <a:prstGeom prst="rect">
            <a:avLst/>
          </a:prstGeom>
          <a:noFill/>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a:t>causes of uterine </a:t>
            </a:r>
            <a:r>
              <a:rPr lang="en-US" b="1" dirty="0" err="1"/>
              <a:t>prolapse</a:t>
            </a:r>
            <a:endParaRPr lang="en-US" b="1" dirty="0"/>
          </a:p>
        </p:txBody>
      </p:sp>
      <p:sp>
        <p:nvSpPr>
          <p:cNvPr id="3" name="Content Placeholder 2"/>
          <p:cNvSpPr>
            <a:spLocks noGrp="1"/>
          </p:cNvSpPr>
          <p:nvPr>
            <p:ph sz="quarter" idx="1"/>
          </p:nvPr>
        </p:nvSpPr>
        <p:spPr>
          <a:xfrm>
            <a:off x="457200" y="838200"/>
            <a:ext cx="8229600" cy="5715000"/>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occurs most commonly in multiparous women, like the cystocele and rectocele conditions with which it is    usually associated.</a:t>
            </a:r>
          </a:p>
          <a:p>
            <a:r>
              <a:rPr lang="en-US" sz="3200" dirty="0">
                <a:latin typeface="Times New Roman" panose="02020603050405020304" pitchFamily="18" charset="0"/>
                <a:cs typeface="Times New Roman" panose="02020603050405020304" pitchFamily="18" charset="0"/>
              </a:rPr>
              <a:t>In women, it occurs as the result of gradually progressive injuries to the endopelvic fascia due to childbirth and lacerations of muscles, especially the </a:t>
            </a:r>
            <a:r>
              <a:rPr lang="en-US" sz="3200" dirty="0" err="1">
                <a:latin typeface="Times New Roman" panose="02020603050405020304" pitchFamily="18" charset="0"/>
                <a:cs typeface="Times New Roman" panose="02020603050405020304" pitchFamily="18" charset="0"/>
              </a:rPr>
              <a:t>levator</a:t>
            </a:r>
            <a:r>
              <a:rPr lang="en-US" sz="3200" dirty="0">
                <a:latin typeface="Times New Roman" panose="02020603050405020304" pitchFamily="18" charset="0"/>
                <a:cs typeface="Times New Roman" panose="02020603050405020304" pitchFamily="18" charset="0"/>
              </a:rPr>
              <a:t> muscles and those of the perineal body.</a:t>
            </a:r>
          </a:p>
          <a:p>
            <a:r>
              <a:rPr lang="en-US" sz="3200" dirty="0">
                <a:latin typeface="Times New Roman" panose="02020603050405020304" pitchFamily="18" charset="0"/>
                <a:cs typeface="Times New Roman" panose="02020603050405020304" pitchFamily="18" charset="0"/>
              </a:rPr>
              <a:t>may also be the result of pelvic </a:t>
            </a:r>
            <a:r>
              <a:rPr lang="en-US" sz="3200" dirty="0" err="1">
                <a:latin typeface="Times New Roman" panose="02020603050405020304" pitchFamily="18" charset="0"/>
                <a:cs typeface="Times New Roman" panose="02020603050405020304" pitchFamily="18" charset="0"/>
              </a:rPr>
              <a:t>tumour</a:t>
            </a:r>
            <a:r>
              <a:rPr lang="en-US" sz="3200" dirty="0">
                <a:latin typeface="Times New Roman" panose="02020603050405020304" pitchFamily="18" charset="0"/>
                <a:cs typeface="Times New Roman" panose="02020603050405020304" pitchFamily="18" charset="0"/>
              </a:rPr>
              <a:t>, sacral nerve disorders, especially injury to the S1-4, diabetic neuropathy, caudal anesthesia accident and pre-sacral tumor</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1219200"/>
            <a:ext cx="8229600" cy="5257800"/>
          </a:xfrm>
        </p:spPr>
        <p:txBody>
          <a:bodyPr>
            <a:normAutofit fontScale="47500" lnSpcReduction="20000"/>
          </a:bodyPr>
          <a:lstStyle/>
          <a:p>
            <a:r>
              <a:rPr lang="en-US" sz="5100" dirty="0">
                <a:latin typeface="Times New Roman" panose="02020603050405020304" pitchFamily="18" charset="0"/>
                <a:cs typeface="Times New Roman" panose="02020603050405020304" pitchFamily="18" charset="0"/>
              </a:rPr>
              <a:t>systemic conditions like obesity, asthma, chronic </a:t>
            </a:r>
            <a:r>
              <a:rPr lang="en-US" sz="5100" dirty="0" smtClean="0">
                <a:latin typeface="Times New Roman" panose="02020603050405020304" pitchFamily="18" charset="0"/>
                <a:cs typeface="Times New Roman" panose="02020603050405020304" pitchFamily="18" charset="0"/>
              </a:rPr>
              <a:t>bronchitis.</a:t>
            </a:r>
            <a:endParaRPr lang="en-US" sz="5100" dirty="0">
              <a:latin typeface="Times New Roman" panose="02020603050405020304" pitchFamily="18" charset="0"/>
              <a:cs typeface="Times New Roman" panose="02020603050405020304" pitchFamily="18" charset="0"/>
            </a:endParaRPr>
          </a:p>
          <a:p>
            <a:endParaRPr lang="en-US" sz="5100" dirty="0">
              <a:latin typeface="Times New Roman" panose="02020603050405020304" pitchFamily="18" charset="0"/>
              <a:cs typeface="Times New Roman" panose="02020603050405020304" pitchFamily="18" charset="0"/>
            </a:endParaRPr>
          </a:p>
          <a:p>
            <a:r>
              <a:rPr lang="en-US" sz="5100" dirty="0">
                <a:latin typeface="Times New Roman" panose="02020603050405020304" pitchFamily="18" charset="0"/>
                <a:cs typeface="Times New Roman" panose="02020603050405020304" pitchFamily="18" charset="0"/>
              </a:rPr>
              <a:t>local conditions like </a:t>
            </a:r>
            <a:r>
              <a:rPr lang="en-US" sz="5100" dirty="0" err="1">
                <a:latin typeface="Times New Roman" panose="02020603050405020304" pitchFamily="18" charset="0"/>
                <a:cs typeface="Times New Roman" panose="02020603050405020304" pitchFamily="18" charset="0"/>
              </a:rPr>
              <a:t>ascites</a:t>
            </a:r>
            <a:r>
              <a:rPr lang="en-US" sz="5100" dirty="0">
                <a:latin typeface="Times New Roman" panose="02020603050405020304" pitchFamily="18" charset="0"/>
                <a:cs typeface="Times New Roman" panose="02020603050405020304" pitchFamily="18" charset="0"/>
              </a:rPr>
              <a:t>, large uterus and ovarian </a:t>
            </a:r>
            <a:r>
              <a:rPr lang="en-US" sz="5100" dirty="0" err="1">
                <a:latin typeface="Times New Roman" panose="02020603050405020304" pitchFamily="18" charset="0"/>
                <a:cs typeface="Times New Roman" panose="02020603050405020304" pitchFamily="18" charset="0"/>
              </a:rPr>
              <a:t>tumours</a:t>
            </a:r>
            <a:r>
              <a:rPr lang="en-US" sz="5100" dirty="0">
                <a:latin typeface="Times New Roman" panose="02020603050405020304" pitchFamily="18" charset="0"/>
                <a:cs typeface="Times New Roman" panose="02020603050405020304" pitchFamily="18" charset="0"/>
              </a:rPr>
              <a:t>.</a:t>
            </a:r>
          </a:p>
          <a:p>
            <a:endParaRPr lang="en-US" sz="5100" dirty="0">
              <a:latin typeface="Times New Roman" panose="02020603050405020304" pitchFamily="18" charset="0"/>
              <a:cs typeface="Times New Roman" panose="02020603050405020304" pitchFamily="18" charset="0"/>
            </a:endParaRPr>
          </a:p>
          <a:p>
            <a:r>
              <a:rPr lang="en-US" sz="5100" dirty="0">
                <a:latin typeface="Times New Roman" panose="02020603050405020304" pitchFamily="18" charset="0"/>
                <a:cs typeface="Times New Roman" panose="02020603050405020304" pitchFamily="18" charset="0"/>
              </a:rPr>
              <a:t>congenital type is seen in newborn infants during vigorous crying or vomiting (this type is common among the </a:t>
            </a:r>
            <a:r>
              <a:rPr lang="en-US" sz="5100" dirty="0" err="1">
                <a:latin typeface="Times New Roman" panose="02020603050405020304" pitchFamily="18" charset="0"/>
                <a:cs typeface="Times New Roman" panose="02020603050405020304" pitchFamily="18" charset="0"/>
              </a:rPr>
              <a:t>Pokot</a:t>
            </a:r>
            <a:r>
              <a:rPr lang="en-US" sz="5100" dirty="0">
                <a:latin typeface="Times New Roman" panose="02020603050405020304" pitchFamily="18" charset="0"/>
                <a:cs typeface="Times New Roman" panose="02020603050405020304" pitchFamily="18" charset="0"/>
              </a:rPr>
              <a:t> in Kenya).</a:t>
            </a:r>
          </a:p>
          <a:p>
            <a:endParaRPr lang="en-US" sz="5100" dirty="0">
              <a:latin typeface="Times New Roman" panose="02020603050405020304" pitchFamily="18" charset="0"/>
              <a:cs typeface="Times New Roman" panose="02020603050405020304" pitchFamily="18" charset="0"/>
            </a:endParaRPr>
          </a:p>
          <a:p>
            <a:r>
              <a:rPr lang="en-US" sz="5100" dirty="0">
                <a:latin typeface="Times New Roman" panose="02020603050405020304" pitchFamily="18" charset="0"/>
                <a:cs typeface="Times New Roman" panose="02020603050405020304" pitchFamily="18" charset="0"/>
              </a:rPr>
              <a:t>uterus that is in </a:t>
            </a:r>
            <a:r>
              <a:rPr lang="en-US" sz="5100" dirty="0" err="1">
                <a:latin typeface="Times New Roman" panose="02020603050405020304" pitchFamily="18" charset="0"/>
                <a:cs typeface="Times New Roman" panose="02020603050405020304" pitchFamily="18" charset="0"/>
              </a:rPr>
              <a:t>retroverted</a:t>
            </a:r>
            <a:r>
              <a:rPr lang="en-US" sz="5100" dirty="0">
                <a:latin typeface="Times New Roman" panose="02020603050405020304" pitchFamily="18" charset="0"/>
                <a:cs typeface="Times New Roman" panose="02020603050405020304" pitchFamily="18" charset="0"/>
              </a:rPr>
              <a:t> position is especially subject to </a:t>
            </a:r>
            <a:r>
              <a:rPr lang="en-US" sz="5100" dirty="0" err="1">
                <a:latin typeface="Times New Roman" panose="02020603050405020304" pitchFamily="18" charset="0"/>
                <a:cs typeface="Times New Roman" panose="02020603050405020304" pitchFamily="18" charset="0"/>
              </a:rPr>
              <a:t>prolapse</a:t>
            </a:r>
            <a:endParaRPr lang="en-US" sz="5100" dirty="0">
              <a:latin typeface="Times New Roman" panose="02020603050405020304" pitchFamily="18" charset="0"/>
              <a:cs typeface="Times New Roman" panose="02020603050405020304" pitchFamily="18" charset="0"/>
            </a:endParaRPr>
          </a:p>
          <a:p>
            <a:pPr>
              <a:buNone/>
            </a:pPr>
            <a:endParaRPr lang="en-US" sz="5100" dirty="0">
              <a:latin typeface="Times New Roman" panose="02020603050405020304" pitchFamily="18" charset="0"/>
              <a:cs typeface="Times New Roman" panose="02020603050405020304" pitchFamily="18" charset="0"/>
            </a:endParaRPr>
          </a:p>
          <a:p>
            <a:r>
              <a:rPr lang="en-US" sz="5100" dirty="0">
                <a:latin typeface="Times New Roman" panose="02020603050405020304" pitchFamily="18" charset="0"/>
                <a:cs typeface="Times New Roman" panose="02020603050405020304" pitchFamily="18" charset="0"/>
              </a:rPr>
              <a:t>Prolonged </a:t>
            </a:r>
            <a:r>
              <a:rPr lang="en-US" sz="5100" dirty="0" err="1">
                <a:latin typeface="Times New Roman" panose="02020603050405020304" pitchFamily="18" charset="0"/>
                <a:cs typeface="Times New Roman" panose="02020603050405020304" pitchFamily="18" charset="0"/>
              </a:rPr>
              <a:t>labour</a:t>
            </a:r>
            <a:r>
              <a:rPr lang="en-US" sz="5100" dirty="0">
                <a:latin typeface="Times New Roman" panose="02020603050405020304" pitchFamily="18" charset="0"/>
                <a:cs typeface="Times New Roman" panose="02020603050405020304" pitchFamily="18" charset="0"/>
              </a:rPr>
              <a:t> usually with individuals who are immobile and/or obese.</a:t>
            </a:r>
          </a:p>
          <a:p>
            <a:endParaRPr lang="en-US" sz="36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bodyPr>
          <a:lstStyle/>
          <a:p>
            <a:r>
              <a:rPr lang="en-US" b="1" dirty="0"/>
              <a:t>Clinical Findings of Uterine </a:t>
            </a:r>
            <a:r>
              <a:rPr lang="en-US" b="1" dirty="0" err="1"/>
              <a:t>Prolapse</a:t>
            </a:r>
            <a:endParaRPr lang="en-US" dirty="0"/>
          </a:p>
        </p:txBody>
      </p:sp>
      <p:sp>
        <p:nvSpPr>
          <p:cNvPr id="3" name="Content Placeholder 2"/>
          <p:cNvSpPr>
            <a:spLocks noGrp="1"/>
          </p:cNvSpPr>
          <p:nvPr>
            <p:ph sz="quarter" idx="1"/>
          </p:nvPr>
        </p:nvSpPr>
        <p:spPr>
          <a:xfrm>
            <a:off x="457200" y="1828800"/>
            <a:ext cx="8229600" cy="4648200"/>
          </a:xfrm>
        </p:spPr>
        <p:txBody>
          <a:bodyPr>
            <a:normAutofit lnSpcReduction="10000"/>
          </a:bodyPr>
          <a:lstStyle/>
          <a:p>
            <a:pPr>
              <a:buNone/>
            </a:pPr>
            <a:r>
              <a:rPr lang="en-US" dirty="0"/>
              <a:t>• </a:t>
            </a:r>
            <a:r>
              <a:rPr lang="en-US" sz="2800" dirty="0">
                <a:latin typeface="Times New Roman" panose="02020603050405020304" pitchFamily="18" charset="0"/>
                <a:cs typeface="Times New Roman" panose="02020603050405020304" pitchFamily="18" charset="0"/>
              </a:rPr>
              <a:t>Pelvic pressure manifested by sensation of fullness in the vagina.</a:t>
            </a:r>
          </a:p>
          <a:p>
            <a:pPr>
              <a:buNone/>
            </a:pPr>
            <a:r>
              <a:rPr lang="en-US" sz="2800" dirty="0">
                <a:latin typeface="Times New Roman" panose="02020603050405020304" pitchFamily="18" charset="0"/>
                <a:cs typeface="Times New Roman" panose="02020603050405020304" pitchFamily="18" charset="0"/>
              </a:rPr>
              <a:t>• Low backache.</a:t>
            </a:r>
          </a:p>
          <a:p>
            <a:pPr>
              <a:buNone/>
            </a:pPr>
            <a:r>
              <a:rPr lang="en-US" sz="2800" dirty="0">
                <a:latin typeface="Times New Roman" panose="02020603050405020304" pitchFamily="18" charset="0"/>
                <a:cs typeface="Times New Roman" panose="02020603050405020304" pitchFamily="18" charset="0"/>
              </a:rPr>
              <a:t>• Uterus may protrude between the labia.</a:t>
            </a:r>
          </a:p>
          <a:p>
            <a:pPr>
              <a:buNone/>
            </a:pPr>
            <a:r>
              <a:rPr lang="en-US" sz="2800" dirty="0">
                <a:latin typeface="Times New Roman" panose="02020603050405020304" pitchFamily="18" charset="0"/>
                <a:cs typeface="Times New Roman" panose="02020603050405020304" pitchFamily="18" charset="0"/>
              </a:rPr>
              <a:t>• Cervix may become eroded and may bleed due to drying effect on mucous membrane especially in the third degree.</a:t>
            </a:r>
          </a:p>
          <a:p>
            <a:pPr>
              <a:buNone/>
            </a:pPr>
            <a:r>
              <a:rPr lang="en-US" sz="2800" dirty="0">
                <a:latin typeface="Times New Roman" panose="02020603050405020304" pitchFamily="18" charset="0"/>
                <a:cs typeface="Times New Roman" panose="02020603050405020304" pitchFamily="18" charset="0"/>
              </a:rPr>
              <a:t>• Firm mass palpable in the lower vagina.</a:t>
            </a:r>
          </a:p>
          <a:p>
            <a:pPr>
              <a:buNone/>
            </a:pPr>
            <a:r>
              <a:rPr lang="en-US" sz="2800" dirty="0">
                <a:latin typeface="Times New Roman" panose="02020603050405020304" pitchFamily="18" charset="0"/>
                <a:cs typeface="Times New Roman" panose="02020603050405020304" pitchFamily="18" charset="0"/>
              </a:rPr>
              <a:t>• Patient complains of dyspareunia due to trauma on the cervix during coitus.</a:t>
            </a:r>
          </a:p>
          <a:p>
            <a:pPr>
              <a:buNone/>
            </a:pPr>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059363"/>
          </a:xfrm>
        </p:spPr>
        <p:txBody>
          <a:bodyPr>
            <a:normAutofit/>
          </a:bodyPr>
          <a:lstStyle/>
          <a:p>
            <a:r>
              <a:rPr lang="en-US" sz="3600" dirty="0">
                <a:latin typeface="Times New Roman" panose="02020603050405020304" pitchFamily="18" charset="0"/>
                <a:cs typeface="Times New Roman" panose="02020603050405020304" pitchFamily="18" charset="0"/>
              </a:rPr>
              <a:t>Leukorrhoea due to uterine engorgement.</a:t>
            </a:r>
          </a:p>
          <a:p>
            <a:pPr>
              <a:buNone/>
            </a:pPr>
            <a:endParaRPr lang="en-US" sz="3600" dirty="0">
              <a:latin typeface="Times New Roman" panose="02020603050405020304" pitchFamily="18" charset="0"/>
              <a:cs typeface="Times New Roman" panose="02020603050405020304" pitchFamily="18" charset="0"/>
            </a:endParaRPr>
          </a:p>
          <a:p>
            <a:pPr>
              <a:buNone/>
            </a:pPr>
            <a:r>
              <a:rPr lang="en-US" sz="3600" dirty="0">
                <a:latin typeface="Times New Roman" panose="02020603050405020304" pitchFamily="18" charset="0"/>
                <a:cs typeface="Times New Roman" panose="02020603050405020304" pitchFamily="18" charset="0"/>
              </a:rPr>
              <a:t>• Compression and distortion of the bladder by the displaced uterus and cervix may lead to accumulation of residual urine, which leads to urinary tract infection, urgency and dribbling of urine due to overflow incontinence.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Contraceptive History</a:t>
            </a:r>
            <a:endParaRPr lang="en-US" dirty="0"/>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Take the patient's contraceptive history,      especially on surgical contraception, including</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 type of contraceptive,</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Duration of use,</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Side effects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When she stopped using it.</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a:t>Prevention</a:t>
            </a:r>
          </a:p>
        </p:txBody>
      </p:sp>
      <p:sp>
        <p:nvSpPr>
          <p:cNvPr id="3" name="Content Placeholder 2"/>
          <p:cNvSpPr>
            <a:spLocks noGrp="1"/>
          </p:cNvSpPr>
          <p:nvPr>
            <p:ph sz="quarter" idx="1"/>
          </p:nvPr>
        </p:nvSpPr>
        <p:spPr>
          <a:xfrm>
            <a:off x="457200" y="762000"/>
            <a:ext cx="8229600" cy="58674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pre-natal and postnatal '</a:t>
            </a:r>
            <a:r>
              <a:rPr lang="en-US" sz="2800" dirty="0" err="1">
                <a:latin typeface="Times New Roman" panose="02020603050405020304" pitchFamily="18" charset="0"/>
                <a:cs typeface="Times New Roman" panose="02020603050405020304" pitchFamily="18" charset="0"/>
              </a:rPr>
              <a:t>Kegel</a:t>
            </a:r>
            <a:r>
              <a:rPr lang="en-US" sz="2800" dirty="0">
                <a:latin typeface="Times New Roman" panose="02020603050405020304" pitchFamily="18" charset="0"/>
                <a:cs typeface="Times New Roman" panose="02020603050405020304" pitchFamily="18" charset="0"/>
              </a:rPr>
              <a:t>' exercises to strengthen </a:t>
            </a:r>
            <a:r>
              <a:rPr lang="en-US" sz="2800" dirty="0" err="1">
                <a:latin typeface="Times New Roman" panose="02020603050405020304" pitchFamily="18" charset="0"/>
                <a:cs typeface="Times New Roman" panose="02020603050405020304" pitchFamily="18" charset="0"/>
              </a:rPr>
              <a:t>levator</a:t>
            </a:r>
            <a:r>
              <a:rPr lang="en-US" sz="2800" dirty="0">
                <a:latin typeface="Times New Roman" panose="02020603050405020304" pitchFamily="18" charset="0"/>
                <a:cs typeface="Times New Roman" panose="02020603050405020304" pitchFamily="18" charset="0"/>
              </a:rPr>
              <a:t> muscles.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early and adequate episiotomy during the second stage of delivery.</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Traumatic deliveries should be avoided at all cost</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Prolonged oestrogen therapy for menopausal and postmenopausal women tends to maintain the tone and integrity of the endopelvic fascia and pelvic floor musculature, and can therefore, act as a preventive measure</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a:latin typeface="Times New Roman" panose="02020603050405020304" pitchFamily="18" charset="0"/>
                <a:cs typeface="Times New Roman" panose="02020603050405020304" pitchFamily="18" charset="0"/>
              </a:rPr>
              <a:t>Management of Uterine Prolapse</a:t>
            </a:r>
          </a:p>
        </p:txBody>
      </p:sp>
      <p:sp>
        <p:nvSpPr>
          <p:cNvPr id="3" name="Content Placeholder 2"/>
          <p:cNvSpPr>
            <a:spLocks noGrp="1"/>
          </p:cNvSpPr>
          <p:nvPr>
            <p:ph sz="quarter" idx="1"/>
          </p:nvPr>
        </p:nvSpPr>
        <p:spPr>
          <a:xfrm>
            <a:off x="457200" y="838200"/>
            <a:ext cx="8229600" cy="5715000"/>
          </a:xfrm>
        </p:spPr>
        <p:txBody>
          <a:bodyPr>
            <a:noAutofit/>
          </a:bodyPr>
          <a:lstStyle/>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preparation for surgical intervention</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antibiotics and dressings, especially for third degree cases, after which a vaginal hysterectomy may be performed</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first and second degree cases, and for women of a reproductive age, Manchester repair is carried out</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Entails </a:t>
            </a:r>
            <a:r>
              <a:rPr lang="en-US" sz="2800" dirty="0" err="1">
                <a:latin typeface="Times New Roman" panose="02020603050405020304" pitchFamily="18" charset="0"/>
                <a:cs typeface="Times New Roman" panose="02020603050405020304" pitchFamily="18" charset="0"/>
              </a:rPr>
              <a:t>colporrhaphy</a:t>
            </a:r>
            <a:r>
              <a:rPr lang="en-US" sz="2800" dirty="0">
                <a:latin typeface="Times New Roman" panose="02020603050405020304" pitchFamily="18" charset="0"/>
                <a:cs typeface="Times New Roman" panose="02020603050405020304" pitchFamily="18" charset="0"/>
              </a:rPr>
              <a:t> and amputation of the cervix</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a:latin typeface="Times New Roman" panose="02020603050405020304" pitchFamily="18" charset="0"/>
                <a:cs typeface="Times New Roman" panose="02020603050405020304" pitchFamily="18" charset="0"/>
              </a:rPr>
              <a:t>Medical Interventions</a:t>
            </a:r>
          </a:p>
        </p:txBody>
      </p:sp>
      <p:sp>
        <p:nvSpPr>
          <p:cNvPr id="3" name="Content Placeholder 2"/>
          <p:cNvSpPr>
            <a:spLocks noGrp="1"/>
          </p:cNvSpPr>
          <p:nvPr>
            <p:ph sz="quarter" idx="1"/>
          </p:nvPr>
        </p:nvSpPr>
        <p:spPr>
          <a:xfrm>
            <a:off x="457200" y="762000"/>
            <a:ext cx="8229600" cy="5867400"/>
          </a:xfrm>
        </p:spPr>
        <p:txBody>
          <a:bodyPr>
            <a:normAutofit/>
          </a:bodyPr>
          <a:lstStyle/>
          <a:p>
            <a:r>
              <a:rPr lang="en-US" sz="3200" dirty="0">
                <a:latin typeface="Times New Roman" panose="02020603050405020304" pitchFamily="18" charset="0"/>
                <a:cs typeface="Times New Roman" panose="02020603050405020304" pitchFamily="18" charset="0"/>
              </a:rPr>
              <a:t>Vaginal pessaries (inflatable doughnut) as a palliative measure if surgical treatment is contra-indicated or as a temporary measure to mild to moderate prolapse.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Oestrogen therapy (systemically or vaginally) administered to post menopausal women to improve the tissue tone.</a:t>
            </a:r>
          </a:p>
          <a:p>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Dilatation and curettage may be necessary to investigate for malignancy if there is bleeding.</a:t>
            </a:r>
          </a:p>
          <a:p>
            <a:pPr>
              <a:buNone/>
            </a:pPr>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229600" cy="5867400"/>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Vaginal creams and/or medicated tampons may be useful.</a:t>
            </a:r>
          </a:p>
          <a:p>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Urinary tract infection or cardiovascular complication should be treated appropriately.</a:t>
            </a:r>
          </a:p>
          <a:p>
            <a:pPr>
              <a:buNone/>
            </a:pPr>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Enema or laxatives should be prescribed to help with constipation.</a:t>
            </a:r>
          </a:p>
          <a:p>
            <a:pPr>
              <a:buNone/>
            </a:pPr>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Obese patients should be advised to try and lose weight.</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Prognosis of Uterine </a:t>
            </a:r>
            <a:r>
              <a:rPr lang="en-US" b="1" dirty="0" err="1"/>
              <a:t>Prolapse</a:t>
            </a:r>
            <a:endParaRPr lang="en-US" dirty="0"/>
          </a:p>
        </p:txBody>
      </p:sp>
      <p:sp>
        <p:nvSpPr>
          <p:cNvPr id="3" name="Content Placeholder 2"/>
          <p:cNvSpPr>
            <a:spLocks noGrp="1"/>
          </p:cNvSpPr>
          <p:nvPr>
            <p:ph sz="quarter" idx="1"/>
          </p:nvPr>
        </p:nvSpPr>
        <p:spPr>
          <a:xfrm>
            <a:off x="685800" y="1066800"/>
            <a:ext cx="8229600" cy="5410200"/>
          </a:xfrm>
        </p:spPr>
        <p:txBody>
          <a:bodyPr>
            <a:normAutofit/>
          </a:bodyPr>
          <a:lstStyle/>
          <a:p>
            <a:r>
              <a:rPr lang="en-US" sz="3200" dirty="0">
                <a:latin typeface="Times New Roman" panose="02020603050405020304" pitchFamily="18" charset="0"/>
                <a:cs typeface="Times New Roman" panose="02020603050405020304" pitchFamily="18" charset="0"/>
              </a:rPr>
              <a:t>Vaginal hysterectomy with </a:t>
            </a:r>
            <a:r>
              <a:rPr lang="en-US" sz="3200" dirty="0" err="1">
                <a:latin typeface="Times New Roman" panose="02020603050405020304" pitchFamily="18" charset="0"/>
                <a:cs typeface="Times New Roman" panose="02020603050405020304" pitchFamily="18" charset="0"/>
              </a:rPr>
              <a:t>anteroposterior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colporrhaphy</a:t>
            </a:r>
            <a:r>
              <a:rPr lang="en-US" sz="3200" dirty="0">
                <a:latin typeface="Times New Roman" panose="02020603050405020304" pitchFamily="18" charset="0"/>
                <a:cs typeface="Times New Roman" panose="02020603050405020304" pitchFamily="18" charset="0"/>
              </a:rPr>
              <a:t> provides excellent and permanent vaginal support and if good healing occurs, preservation of vaginal functions as well.</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Recurrence may result from unrepaired </a:t>
            </a:r>
            <a:r>
              <a:rPr lang="en-US" sz="3200" dirty="0" err="1">
                <a:latin typeface="Times New Roman" panose="02020603050405020304" pitchFamily="18" charset="0"/>
                <a:cs typeface="Times New Roman" panose="02020603050405020304" pitchFamily="18" charset="0"/>
              </a:rPr>
              <a:t>cystocele</a:t>
            </a:r>
            <a:r>
              <a:rPr lang="en-US" sz="3200" dirty="0">
                <a:latin typeface="Times New Roman" panose="02020603050405020304" pitchFamily="18" charset="0"/>
                <a:cs typeface="Times New Roman" panose="02020603050405020304" pitchFamily="18" charset="0"/>
              </a:rPr>
              <a:t> and </a:t>
            </a:r>
            <a:r>
              <a:rPr lang="en-US" sz="3200" dirty="0" err="1">
                <a:latin typeface="Times New Roman" panose="02020603050405020304" pitchFamily="18" charset="0"/>
                <a:cs typeface="Times New Roman" panose="02020603050405020304" pitchFamily="18" charset="0"/>
              </a:rPr>
              <a:t>rectocele</a:t>
            </a:r>
            <a:r>
              <a:rPr lang="en-US" sz="3200" dirty="0">
                <a:latin typeface="Times New Roman" panose="02020603050405020304" pitchFamily="18" charset="0"/>
                <a:cs typeface="Times New Roman" panose="02020603050405020304" pitchFamily="18" charset="0"/>
              </a:rPr>
              <a:t> or from occupational factors such as heavy lifting or straining</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Traumatic Disorders of the Genital Organs</a:t>
            </a:r>
            <a:endParaRPr lang="en-US" dirty="0"/>
          </a:p>
        </p:txBody>
      </p:sp>
      <p:sp>
        <p:nvSpPr>
          <p:cNvPr id="3" name="Content Placeholder 2"/>
          <p:cNvSpPr>
            <a:spLocks noGrp="1"/>
          </p:cNvSpPr>
          <p:nvPr>
            <p:ph sz="quarter" idx="1"/>
          </p:nvPr>
        </p:nvSpPr>
        <p:spPr/>
        <p:txBody>
          <a:bodyPr>
            <a:normAutofit fontScale="92500"/>
          </a:bodyPr>
          <a:lstStyle/>
          <a:p>
            <a:r>
              <a:rPr lang="en-US" b="1" dirty="0"/>
              <a:t>Vulva </a:t>
            </a:r>
            <a:r>
              <a:rPr lang="en-US" dirty="0"/>
              <a:t>Injuries may be in the form of bruises or</a:t>
            </a:r>
          </a:p>
          <a:p>
            <a:pPr>
              <a:buNone/>
            </a:pPr>
            <a:r>
              <a:rPr lang="en-US" dirty="0"/>
              <a:t>   lacerations. </a:t>
            </a:r>
          </a:p>
          <a:p>
            <a:pPr>
              <a:buNone/>
            </a:pPr>
            <a:r>
              <a:rPr lang="en-US" dirty="0"/>
              <a:t>    will heal by themselves as long as hygienic measures are observed.</a:t>
            </a:r>
          </a:p>
          <a:p>
            <a:r>
              <a:rPr lang="en-US" b="1" dirty="0"/>
              <a:t>Perineum </a:t>
            </a:r>
            <a:r>
              <a:rPr lang="en-US" dirty="0"/>
              <a:t> include </a:t>
            </a:r>
          </a:p>
          <a:p>
            <a:pPr>
              <a:buFont typeface="Wingdings" pitchFamily="2" charset="2"/>
              <a:buChar char="Ø"/>
            </a:pPr>
            <a:r>
              <a:rPr lang="en-US" dirty="0"/>
              <a:t>    primary tearing involving vaginal mucosa</a:t>
            </a:r>
          </a:p>
          <a:p>
            <a:pPr>
              <a:buNone/>
            </a:pPr>
            <a:r>
              <a:rPr lang="en-US" dirty="0"/>
              <a:t> </a:t>
            </a:r>
          </a:p>
          <a:p>
            <a:pPr>
              <a:buFont typeface="Wingdings" pitchFamily="2" charset="2"/>
              <a:buChar char="Ø"/>
            </a:pPr>
            <a:r>
              <a:rPr lang="en-US" dirty="0"/>
              <a:t>   secondary tearing involving vaginal mucosa plus skin</a:t>
            </a:r>
          </a:p>
          <a:p>
            <a:pPr>
              <a:buFont typeface="Wingdings" pitchFamily="2" charset="2"/>
              <a:buChar char="Ø"/>
            </a:pPr>
            <a:endParaRPr lang="en-US" dirty="0"/>
          </a:p>
          <a:p>
            <a:pPr>
              <a:buFont typeface="Wingdings" pitchFamily="2" charset="2"/>
              <a:buChar char="Ø"/>
            </a:pPr>
            <a:r>
              <a:rPr lang="en-US" dirty="0"/>
              <a:t>    third degree tearing involving vagina mucosa, skin and muscles</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endParaRPr lang="en-US" dirty="0"/>
          </a:p>
        </p:txBody>
      </p:sp>
      <p:sp>
        <p:nvSpPr>
          <p:cNvPr id="3" name="Content Placeholder 2"/>
          <p:cNvSpPr>
            <a:spLocks noGrp="1"/>
          </p:cNvSpPr>
          <p:nvPr>
            <p:ph sz="quarter" idx="1"/>
          </p:nvPr>
        </p:nvSpPr>
        <p:spPr/>
        <p:txBody>
          <a:bodyPr>
            <a:normAutofit/>
          </a:bodyPr>
          <a:lstStyle/>
          <a:p>
            <a:r>
              <a:rPr lang="en-US" dirty="0"/>
              <a:t>Tears are usually termed as 'fresh' within 24 hours of occurrence and can be repaired.</a:t>
            </a:r>
          </a:p>
          <a:p>
            <a:pPr>
              <a:buNone/>
            </a:pPr>
            <a:endParaRPr lang="en-US" dirty="0"/>
          </a:p>
          <a:p>
            <a:r>
              <a:rPr lang="en-US" dirty="0"/>
              <a:t> After48 hours they are deemed 'old' and they cannot be repaired until healed</a:t>
            </a:r>
          </a:p>
          <a:p>
            <a:pPr>
              <a:buNone/>
            </a:pPr>
            <a:endParaRPr lang="en-US" dirty="0"/>
          </a:p>
          <a:p>
            <a:r>
              <a:rPr lang="en-US" b="1" dirty="0"/>
              <a:t>Vagina </a:t>
            </a:r>
            <a:r>
              <a:rPr lang="en-US" dirty="0"/>
              <a:t>may be bruises or lacerations.</a:t>
            </a:r>
          </a:p>
          <a:p>
            <a:pPr>
              <a:buNone/>
            </a:pPr>
            <a:r>
              <a:rPr lang="en-US" dirty="0"/>
              <a:t>    If oozing is present, then a vagina pack is required.</a:t>
            </a:r>
          </a:p>
          <a:p>
            <a:pPr>
              <a:buNone/>
            </a:pPr>
            <a:r>
              <a:rPr lang="en-US" dirty="0"/>
              <a:t>    Alternatively, the vagina may have to be repaired.</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a:t>Cervix</a:t>
            </a:r>
            <a:endParaRPr lang="en-US" dirty="0"/>
          </a:p>
        </p:txBody>
      </p:sp>
      <p:sp>
        <p:nvSpPr>
          <p:cNvPr id="3" name="Content Placeholder 2"/>
          <p:cNvSpPr>
            <a:spLocks noGrp="1"/>
          </p:cNvSpPr>
          <p:nvPr>
            <p:ph sz="quarter" idx="1"/>
          </p:nvPr>
        </p:nvSpPr>
        <p:spPr>
          <a:xfrm>
            <a:off x="457200" y="914400"/>
            <a:ext cx="8229600" cy="5211763"/>
          </a:xfrm>
        </p:spPr>
        <p:txBody>
          <a:bodyPr>
            <a:noAutofit/>
          </a:bodyPr>
          <a:lstStyle/>
          <a:p>
            <a:r>
              <a:rPr lang="en-US" sz="3600" dirty="0">
                <a:latin typeface="Times New Roman" panose="02020603050405020304" pitchFamily="18" charset="0"/>
                <a:cs typeface="Times New Roman" panose="02020603050405020304" pitchFamily="18" charset="0"/>
              </a:rPr>
              <a:t>Injuries here may be in the form of bruises, lacerations and/or tears.</a:t>
            </a:r>
          </a:p>
          <a:p>
            <a:pPr>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Bleeding which is oozing or active will need a vaginal pack.</a:t>
            </a:r>
          </a:p>
          <a:p>
            <a:pPr>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For tears with active bleeding, the area repaired under general anesthesia because unrepaired tears will lead to cervical incompetence causing mid-trimester abortion.</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Uterus</a:t>
            </a:r>
            <a:endParaRPr lang="en-US" dirty="0"/>
          </a:p>
        </p:txBody>
      </p:sp>
      <p:sp>
        <p:nvSpPr>
          <p:cNvPr id="3" name="Content Placeholder 2"/>
          <p:cNvSpPr>
            <a:spLocks noGrp="1"/>
          </p:cNvSpPr>
          <p:nvPr>
            <p:ph sz="quarter" idx="1"/>
          </p:nvPr>
        </p:nvSpPr>
        <p:spPr>
          <a:xfrm>
            <a:off x="609600" y="914400"/>
            <a:ext cx="8229600" cy="5287963"/>
          </a:xfrm>
        </p:spPr>
        <p:txBody>
          <a:bodyPr>
            <a:normAutofit lnSpcReduction="10000"/>
          </a:bodyPr>
          <a:lstStyle/>
          <a:p>
            <a:pPr>
              <a:buFont typeface="Wingdings" pitchFamily="2" charset="2"/>
              <a:buChar char="Ø"/>
            </a:pPr>
            <a:r>
              <a:rPr lang="en-US" sz="3600" dirty="0">
                <a:latin typeface="Times New Roman" panose="02020603050405020304" pitchFamily="18" charset="0"/>
                <a:cs typeface="Times New Roman" panose="02020603050405020304" pitchFamily="18" charset="0"/>
              </a:rPr>
              <a:t>can be perforated as a result of poor technique of IUCD insertion or dilatation and curettage.</a:t>
            </a:r>
          </a:p>
          <a:p>
            <a:pPr>
              <a:buNone/>
            </a:pPr>
            <a:endParaRPr lang="en-US" sz="3600" dirty="0">
              <a:latin typeface="Times New Roman" panose="02020603050405020304" pitchFamily="18" charset="0"/>
              <a:cs typeface="Times New Roman" panose="02020603050405020304" pitchFamily="18" charset="0"/>
            </a:endParaRPr>
          </a:p>
          <a:p>
            <a:pPr>
              <a:buFont typeface="Wingdings" pitchFamily="2" charset="2"/>
              <a:buChar char="Ø"/>
            </a:pPr>
            <a:r>
              <a:rPr lang="en-US" sz="3600" dirty="0">
                <a:latin typeface="Times New Roman" panose="02020603050405020304" pitchFamily="18" charset="0"/>
                <a:cs typeface="Times New Roman" panose="02020603050405020304" pitchFamily="18" charset="0"/>
              </a:rPr>
              <a:t> The rupture may be either partial or total.</a:t>
            </a:r>
          </a:p>
          <a:p>
            <a:pPr>
              <a:buNone/>
            </a:pPr>
            <a:endParaRPr lang="en-US" sz="3600" dirty="0">
              <a:latin typeface="Times New Roman" panose="02020603050405020304" pitchFamily="18" charset="0"/>
              <a:cs typeface="Times New Roman" panose="02020603050405020304" pitchFamily="18" charset="0"/>
            </a:endParaRPr>
          </a:p>
          <a:p>
            <a:pPr>
              <a:buFont typeface="Wingdings" pitchFamily="2" charset="2"/>
              <a:buChar char="Ø"/>
            </a:pPr>
            <a:r>
              <a:rPr lang="en-US" sz="3600" dirty="0">
                <a:latin typeface="Times New Roman" panose="02020603050405020304" pitchFamily="18" charset="0"/>
                <a:cs typeface="Times New Roman" panose="02020603050405020304" pitchFamily="18" charset="0"/>
              </a:rPr>
              <a:t>  can be repaired if perforated or partially ruptured but with total rupture, a sub abdominal hysterectomy is required.</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Fistula</a:t>
            </a:r>
            <a:endParaRPr lang="en-US" dirty="0"/>
          </a:p>
        </p:txBody>
      </p:sp>
      <p:sp>
        <p:nvSpPr>
          <p:cNvPr id="3" name="Content Placeholder 2"/>
          <p:cNvSpPr>
            <a:spLocks noGrp="1"/>
          </p:cNvSpPr>
          <p:nvPr>
            <p:ph sz="quarter" idx="1"/>
          </p:nvPr>
        </p:nvSpPr>
        <p:spPr>
          <a:xfrm>
            <a:off x="457200" y="838200"/>
            <a:ext cx="8229600" cy="5638800"/>
          </a:xfrm>
        </p:spPr>
        <p:txBody>
          <a:bodyPr>
            <a:normAutofit fontScale="92500" lnSpcReduction="10000"/>
          </a:bodyPr>
          <a:lstStyle/>
          <a:p>
            <a:r>
              <a:rPr lang="en-US" sz="3200" b="1" i="1" dirty="0">
                <a:latin typeface="Times New Roman" panose="02020603050405020304" pitchFamily="18" charset="0"/>
                <a:cs typeface="Times New Roman" panose="02020603050405020304" pitchFamily="18" charset="0"/>
              </a:rPr>
              <a:t>Fistula means 'a pipe'.</a:t>
            </a:r>
          </a:p>
          <a:p>
            <a:r>
              <a:rPr lang="en-US" sz="3200" dirty="0">
                <a:latin typeface="Times New Roman" panose="02020603050405020304" pitchFamily="18" charset="0"/>
                <a:cs typeface="Times New Roman" panose="02020603050405020304" pitchFamily="18" charset="0"/>
              </a:rPr>
              <a:t> It is defined as an abnormal, winding opening between two internal hollow organs.</a:t>
            </a:r>
          </a:p>
          <a:p>
            <a:r>
              <a:rPr lang="en-US" sz="3200" dirty="0">
                <a:latin typeface="Times New Roman" panose="02020603050405020304" pitchFamily="18" charset="0"/>
                <a:cs typeface="Times New Roman" panose="02020603050405020304" pitchFamily="18" charset="0"/>
              </a:rPr>
              <a:t>most common areas in the genital tract that may be connected abnormally are;</a:t>
            </a:r>
          </a:p>
          <a:p>
            <a:pPr>
              <a:buNone/>
            </a:pPr>
            <a:endParaRPr lang="en-US" sz="3200" dirty="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a:latin typeface="Times New Roman" panose="02020603050405020304" pitchFamily="18" charset="0"/>
                <a:cs typeface="Times New Roman" panose="02020603050405020304" pitchFamily="18" charset="0"/>
              </a:rPr>
              <a:t>  Vagina to bladder – </a:t>
            </a:r>
            <a:r>
              <a:rPr lang="en-US" sz="3200" dirty="0" err="1">
                <a:latin typeface="Times New Roman" panose="02020603050405020304" pitchFamily="18" charset="0"/>
                <a:cs typeface="Times New Roman" panose="02020603050405020304" pitchFamily="18" charset="0"/>
              </a:rPr>
              <a:t>Vesicovaginal</a:t>
            </a:r>
            <a:r>
              <a:rPr lang="en-US" sz="3200" dirty="0">
                <a:latin typeface="Times New Roman" panose="02020603050405020304" pitchFamily="18" charset="0"/>
                <a:cs typeface="Times New Roman" panose="02020603050405020304" pitchFamily="18" charset="0"/>
              </a:rPr>
              <a:t> Fistula (VVF)</a:t>
            </a:r>
          </a:p>
          <a:p>
            <a:pPr>
              <a:buNone/>
            </a:pPr>
            <a:endParaRPr lang="en-US" sz="3200" dirty="0">
              <a:latin typeface="Times New Roman" panose="02020603050405020304" pitchFamily="18" charset="0"/>
              <a:cs typeface="Times New Roman" panose="02020603050405020304" pitchFamily="18" charset="0"/>
            </a:endParaRPr>
          </a:p>
          <a:p>
            <a:pPr>
              <a:buFont typeface="Wingdings" pitchFamily="2" charset="2"/>
              <a:buChar char="Ø"/>
            </a:pPr>
            <a:r>
              <a:rPr lang="pt-BR" sz="3200" dirty="0">
                <a:latin typeface="Times New Roman" panose="02020603050405020304" pitchFamily="18" charset="0"/>
                <a:cs typeface="Times New Roman" panose="02020603050405020304" pitchFamily="18" charset="0"/>
              </a:rPr>
              <a:t>Rectum to vagina - Rectovaginal Fistula (RVF)</a:t>
            </a:r>
          </a:p>
          <a:p>
            <a:pPr>
              <a:buNone/>
            </a:pPr>
            <a:endParaRPr lang="pt-BR" sz="3200" dirty="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a:latin typeface="Times New Roman" panose="02020603050405020304" pitchFamily="18" charset="0"/>
                <a:cs typeface="Times New Roman" panose="02020603050405020304" pitchFamily="18" charset="0"/>
              </a:rPr>
              <a:t>Urethra to vagina – </a:t>
            </a:r>
            <a:r>
              <a:rPr lang="en-US" sz="3200" dirty="0" err="1">
                <a:latin typeface="Times New Roman" panose="02020603050405020304" pitchFamily="18" charset="0"/>
                <a:cs typeface="Times New Roman" panose="02020603050405020304" pitchFamily="18" charset="0"/>
              </a:rPr>
              <a:t>Urethrovaginal</a:t>
            </a:r>
            <a:r>
              <a:rPr lang="en-US" sz="3200" dirty="0">
                <a:latin typeface="Times New Roman" panose="02020603050405020304" pitchFamily="18" charset="0"/>
                <a:cs typeface="Times New Roman" panose="02020603050405020304" pitchFamily="18" charset="0"/>
              </a:rPr>
              <a:t> (UVF)</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t>Sexual Behaviour</a:t>
            </a:r>
            <a:endParaRPr lang="en-US" dirty="0"/>
          </a:p>
        </p:txBody>
      </p:sp>
      <p:sp>
        <p:nvSpPr>
          <p:cNvPr id="3" name="Content Placeholder 2"/>
          <p:cNvSpPr>
            <a:spLocks noGrp="1"/>
          </p:cNvSpPr>
          <p:nvPr>
            <p:ph sz="quarter" idx="1"/>
          </p:nvPr>
        </p:nvSpPr>
        <p:spPr>
          <a:xfrm>
            <a:off x="457200" y="762000"/>
            <a:ext cx="8229600" cy="5334000"/>
          </a:xfrm>
        </p:spPr>
        <p:txBody>
          <a:bodyPr>
            <a:no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Ask about the patient's sexual behavior, noting that questions should be </a:t>
            </a:r>
            <a:r>
              <a:rPr lang="en-US" sz="2800" dirty="0" err="1">
                <a:latin typeface="Times New Roman" panose="02020603050405020304" pitchFamily="18" charset="0"/>
                <a:cs typeface="Times New Roman" panose="02020603050405020304" pitchFamily="18" charset="0"/>
              </a:rPr>
              <a:t>non-judgemental</a:t>
            </a:r>
            <a:r>
              <a:rPr lang="en-US" sz="2800" dirty="0">
                <a:latin typeface="Times New Roman" panose="02020603050405020304" pitchFamily="18" charset="0"/>
                <a:cs typeface="Times New Roman" panose="02020603050405020304" pitchFamily="18" charset="0"/>
              </a:rPr>
              <a:t> and you should not embarrass the patient.</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should find out whether she is sexually active</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whether the relationship is satisfactory and, if not, why.</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For example, find out if she has painful or difficult sex referred to as dyspareunia.</a:t>
            </a:r>
          </a:p>
          <a:p>
            <a:pPr>
              <a:buNone/>
            </a:pPr>
            <a:endParaRPr lang="en-US" sz="2000" dirty="0"/>
          </a:p>
          <a:p>
            <a:pPr>
              <a:buNone/>
            </a:pPr>
            <a:r>
              <a:rPr lang="en-US" sz="2000" dirty="0"/>
              <a:t>    </a:t>
            </a:r>
          </a:p>
          <a:p>
            <a:pPr>
              <a:buNone/>
            </a:pPr>
            <a:r>
              <a:rPr lang="en-US" sz="2000" dirty="0"/>
              <a:t>.</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a:t>causes of fistula</a:t>
            </a:r>
          </a:p>
        </p:txBody>
      </p:sp>
      <p:sp>
        <p:nvSpPr>
          <p:cNvPr id="3" name="Content Placeholder 2"/>
          <p:cNvSpPr>
            <a:spLocks noGrp="1"/>
          </p:cNvSpPr>
          <p:nvPr>
            <p:ph sz="quarter" idx="1"/>
          </p:nvPr>
        </p:nvSpPr>
        <p:spPr>
          <a:xfrm>
            <a:off x="457200" y="1219200"/>
            <a:ext cx="8229600" cy="5638800"/>
          </a:xfrm>
        </p:spPr>
        <p:txBody>
          <a:bodyPr>
            <a:noAutofit/>
          </a:bodyPr>
          <a:lstStyle/>
          <a:p>
            <a:r>
              <a:rPr lang="en-US" sz="2800" dirty="0">
                <a:latin typeface="Times New Roman" panose="02020603050405020304" pitchFamily="18" charset="0"/>
                <a:cs typeface="Times New Roman" panose="02020603050405020304" pitchFamily="18" charset="0"/>
              </a:rPr>
              <a:t>Obstructed labor due to pressure by the presenting part, causing necrosis- accounts for 85% of cases in developing countries</a:t>
            </a:r>
          </a:p>
          <a:p>
            <a:pPr>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Radiation therapy for gynecological conditions, which accounts for 15% of cases (usually many years after treatment).</a:t>
            </a:r>
          </a:p>
          <a:p>
            <a:pPr>
              <a:buNone/>
            </a:pPr>
            <a:endParaRPr lang="en-US" sz="2800" dirty="0">
              <a:latin typeface="Times New Roman" panose="02020603050405020304" pitchFamily="18" charset="0"/>
              <a:cs typeface="Times New Roman" panose="02020603050405020304" pitchFamily="18" charset="0"/>
            </a:endParaRP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Disease processes, such as carcinoma in advanced stages of the neighboring organs.</a:t>
            </a:r>
          </a:p>
          <a:p>
            <a:pPr>
              <a:buNone/>
            </a:pPr>
            <a:endParaRPr lang="en-US" sz="2800" dirty="0">
              <a:latin typeface="Times New Roman" panose="02020603050405020304" pitchFamily="18" charset="0"/>
              <a:cs typeface="Times New Roman" panose="02020603050405020304" pitchFamily="18" charset="0"/>
            </a:endParaRP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Chronic tuberculosis or syphilis.</a:t>
            </a:r>
          </a:p>
          <a:p>
            <a:pPr>
              <a:buNone/>
            </a:pPr>
            <a:endParaRPr lang="en-US" sz="2800" dirty="0">
              <a:latin typeface="Times New Roman" panose="02020603050405020304" pitchFamily="18" charset="0"/>
              <a:cs typeface="Times New Roman" panose="02020603050405020304" pitchFamily="18" charset="0"/>
            </a:endParaRP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Congenital fistula, that is, an accessory ectopic </a:t>
            </a:r>
            <a:r>
              <a:rPr lang="en-US" sz="2800" dirty="0" err="1">
                <a:latin typeface="Times New Roman" panose="02020603050405020304" pitchFamily="18" charset="0"/>
                <a:cs typeface="Times New Roman" panose="02020603050405020304" pitchFamily="18" charset="0"/>
              </a:rPr>
              <a:t>ureter</a:t>
            </a:r>
            <a:r>
              <a:rPr lang="en-US" sz="2800" dirty="0">
                <a:latin typeface="Times New Roman" panose="02020603050405020304" pitchFamily="18" charset="0"/>
                <a:cs typeface="Times New Roman" panose="02020603050405020304" pitchFamily="18" charset="0"/>
              </a:rPr>
              <a:t>, which may open into the vagina, this condition can be recognized in childhood</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main symptoms and diagnosis of VVF</a:t>
            </a:r>
          </a:p>
        </p:txBody>
      </p:sp>
      <p:sp>
        <p:nvSpPr>
          <p:cNvPr id="3" name="Content Placeholder 2"/>
          <p:cNvSpPr>
            <a:spLocks noGrp="1"/>
          </p:cNvSpPr>
          <p:nvPr>
            <p:ph sz="quarter" idx="1"/>
          </p:nvPr>
        </p:nvSpPr>
        <p:spPr/>
        <p:txBody>
          <a:bodyPr>
            <a:noAutofit/>
          </a:bodyPr>
          <a:lstStyle/>
          <a:p>
            <a:r>
              <a:rPr lang="en-US" sz="2800" dirty="0">
                <a:latin typeface="Times New Roman" panose="02020603050405020304" pitchFamily="18" charset="0"/>
                <a:cs typeface="Times New Roman" panose="02020603050405020304" pitchFamily="18" charset="0"/>
              </a:rPr>
              <a:t>The patient keeps on complaining of constant dribbling of urine from the vagina and generally does not pass any urine by the normal route.</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On inspection with </a:t>
            </a:r>
            <a:r>
              <a:rPr lang="en-US" sz="2800" dirty="0" err="1">
                <a:latin typeface="Times New Roman" panose="02020603050405020304" pitchFamily="18" charset="0"/>
                <a:cs typeface="Times New Roman" panose="02020603050405020304" pitchFamily="18" charset="0"/>
              </a:rPr>
              <a:t>Sim's</a:t>
            </a:r>
            <a:r>
              <a:rPr lang="en-US" sz="2800" dirty="0">
                <a:latin typeface="Times New Roman" panose="02020603050405020304" pitchFamily="18" charset="0"/>
                <a:cs typeface="Times New Roman" panose="02020603050405020304" pitchFamily="18" charset="0"/>
              </a:rPr>
              <a:t> speculum, the fistula is situated in the midline half way up the anterior vaginal wall, this usually occurs as a result of prolonged labor.</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Postoperative fistulas are generally higher up.</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Small fistulae admit a probe with difficulty, but may be seen on </a:t>
            </a:r>
            <a:r>
              <a:rPr lang="en-US" sz="2800" dirty="0" err="1">
                <a:latin typeface="Times New Roman" panose="02020603050405020304" pitchFamily="18" charset="0"/>
                <a:cs typeface="Times New Roman" panose="02020603050405020304" pitchFamily="18" charset="0"/>
              </a:rPr>
              <a:t>cystoscopy</a:t>
            </a:r>
            <a:r>
              <a:rPr lang="en-US" sz="2800" dirty="0">
                <a:latin typeface="Times New Roman" panose="02020603050405020304" pitchFamily="18" charset="0"/>
                <a:cs typeface="Times New Roman" panose="02020603050405020304" pitchFamily="18" charset="0"/>
              </a:rPr>
              <a:t>.</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Large fistulae admit one or two fingers.</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Coloured</a:t>
            </a:r>
            <a:r>
              <a:rPr lang="en-US" sz="2800" dirty="0">
                <a:latin typeface="Times New Roman" panose="02020603050405020304" pitchFamily="18" charset="0"/>
                <a:cs typeface="Times New Roman" panose="02020603050405020304" pitchFamily="18" charset="0"/>
              </a:rPr>
              <a:t> fluid (</a:t>
            </a:r>
            <a:r>
              <a:rPr lang="en-US" sz="2800" dirty="0" err="1">
                <a:latin typeface="Times New Roman" panose="02020603050405020304" pitchFamily="18" charset="0"/>
                <a:cs typeface="Times New Roman" panose="02020603050405020304" pitchFamily="18" charset="0"/>
              </a:rPr>
              <a:t>methylene</a:t>
            </a:r>
            <a:r>
              <a:rPr lang="en-US" sz="2800" dirty="0">
                <a:latin typeface="Times New Roman" panose="02020603050405020304" pitchFamily="18" charset="0"/>
                <a:cs typeface="Times New Roman" panose="02020603050405020304" pitchFamily="18" charset="0"/>
              </a:rPr>
              <a:t> blue) runs into the bladder through a catheter and immediately flows out into the vagina</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sz="quarter"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Some patients report that they do not experience any sexual enjoyment.</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In addition, there is the possibility of psychogenic amenorrhea and </a:t>
            </a:r>
            <a:r>
              <a:rPr lang="en-US" sz="3200" dirty="0" err="1">
                <a:latin typeface="Times New Roman" panose="02020603050405020304" pitchFamily="18" charset="0"/>
                <a:cs typeface="Times New Roman" panose="02020603050405020304" pitchFamily="18" charset="0"/>
              </a:rPr>
              <a:t>vulval</a:t>
            </a:r>
            <a:r>
              <a:rPr lang="en-US" sz="3200" dirty="0">
                <a:latin typeface="Times New Roman" panose="02020603050405020304" pitchFamily="18" charset="0"/>
                <a:cs typeface="Times New Roman" panose="02020603050405020304" pitchFamily="18" charset="0"/>
              </a:rPr>
              <a:t> excoriation with urine.</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The individual may feel like a social outcast.</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b="1" dirty="0" err="1"/>
              <a:t>Rectovaginal</a:t>
            </a:r>
            <a:r>
              <a:rPr lang="en-US" b="1" dirty="0"/>
              <a:t> Fistula (RVF)</a:t>
            </a:r>
            <a:endParaRPr lang="en-US" dirty="0"/>
          </a:p>
        </p:txBody>
      </p:sp>
      <p:sp>
        <p:nvSpPr>
          <p:cNvPr id="3" name="Content Placeholder 2"/>
          <p:cNvSpPr>
            <a:spLocks noGrp="1"/>
          </p:cNvSpPr>
          <p:nvPr>
            <p:ph sz="quarter" idx="1"/>
          </p:nvPr>
        </p:nvSpPr>
        <p:spPr>
          <a:xfrm>
            <a:off x="457200" y="1905000"/>
            <a:ext cx="8229600" cy="4495800"/>
          </a:xfrm>
        </p:spPr>
        <p:txBody>
          <a:bodyPr>
            <a:normAutofit/>
          </a:bodyPr>
          <a:lstStyle/>
          <a:p>
            <a:r>
              <a:rPr lang="en-US" sz="3200" dirty="0" err="1">
                <a:latin typeface="Times New Roman" panose="02020603050405020304" pitchFamily="18" charset="0"/>
                <a:cs typeface="Times New Roman" panose="02020603050405020304" pitchFamily="18" charset="0"/>
              </a:rPr>
              <a:t>Rectovaginal</a:t>
            </a:r>
            <a:r>
              <a:rPr lang="en-US" sz="3200" dirty="0">
                <a:latin typeface="Times New Roman" panose="02020603050405020304" pitchFamily="18" charset="0"/>
                <a:cs typeface="Times New Roman" panose="02020603050405020304" pitchFamily="18" charset="0"/>
              </a:rPr>
              <a:t> fistula are as a result of unrepaired third degree lacerations of the perineum and posterior vaginal wall, or repairs that have broken down so that an opening is left from the rectum into the vagina.</a:t>
            </a: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Advanced cancer of the rectum or vagina can also cause RVF but this is rare</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b="1" i="1" dirty="0"/>
              <a:t>symptoms of RVF</a:t>
            </a:r>
          </a:p>
        </p:txBody>
      </p:sp>
      <p:sp>
        <p:nvSpPr>
          <p:cNvPr id="3" name="Content Placeholder 2"/>
          <p:cNvSpPr>
            <a:spLocks noGrp="1"/>
          </p:cNvSpPr>
          <p:nvPr>
            <p:ph sz="quarter" idx="1"/>
          </p:nvPr>
        </p:nvSpPr>
        <p:spPr>
          <a:xfrm>
            <a:off x="457200" y="1295400"/>
            <a:ext cx="8229600" cy="5181600"/>
          </a:xfrm>
        </p:spPr>
        <p:txBody>
          <a:bodyPr>
            <a:noAutofit/>
          </a:bodyPr>
          <a:lstStyle/>
          <a:p>
            <a:r>
              <a:rPr lang="en-US" sz="2800" dirty="0">
                <a:latin typeface="Times New Roman" panose="02020603050405020304" pitchFamily="18" charset="0"/>
                <a:cs typeface="Times New Roman" panose="02020603050405020304" pitchFamily="18" charset="0"/>
              </a:rPr>
              <a:t>With small fistulae, only mucus from the rectum may leak into the vagina</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fistula are larger, </a:t>
            </a:r>
            <a:r>
              <a:rPr lang="en-US" sz="2800" dirty="0" err="1">
                <a:latin typeface="Times New Roman" panose="02020603050405020304" pitchFamily="18" charset="0"/>
                <a:cs typeface="Times New Roman" panose="02020603050405020304" pitchFamily="18" charset="0"/>
              </a:rPr>
              <a:t>faeces</a:t>
            </a:r>
            <a:r>
              <a:rPr lang="en-US" sz="2800" dirty="0">
                <a:latin typeface="Times New Roman" panose="02020603050405020304" pitchFamily="18" charset="0"/>
                <a:cs typeface="Times New Roman" panose="02020603050405020304" pitchFamily="18" charset="0"/>
              </a:rPr>
              <a:t> and flatus escape into the vagina.</a:t>
            </a:r>
          </a:p>
          <a:p>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The patient will complain of feculent vaginal discharge.</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 inspection of the posterior wall of the vagina and the use of a probe will demonstrate the smaller fistula.</a:t>
            </a:r>
          </a:p>
          <a:p>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Perineal</a:t>
            </a:r>
            <a:r>
              <a:rPr lang="en-US" sz="2800" dirty="0">
                <a:latin typeface="Times New Roman" panose="02020603050405020304" pitchFamily="18" charset="0"/>
                <a:cs typeface="Times New Roman" panose="02020603050405020304" pitchFamily="18" charset="0"/>
              </a:rPr>
              <a:t> excoriation due to leakage of urine and </a:t>
            </a:r>
            <a:r>
              <a:rPr lang="en-US" sz="2800" dirty="0" err="1">
                <a:latin typeface="Times New Roman" panose="02020603050405020304" pitchFamily="18" charset="0"/>
                <a:cs typeface="Times New Roman" panose="02020603050405020304" pitchFamily="18" charset="0"/>
              </a:rPr>
              <a:t>faecal</a:t>
            </a:r>
            <a:r>
              <a:rPr lang="en-US" sz="2800" dirty="0">
                <a:latin typeface="Times New Roman" panose="02020603050405020304" pitchFamily="18" charset="0"/>
                <a:cs typeface="Times New Roman" panose="02020603050405020304" pitchFamily="18" charset="0"/>
              </a:rPr>
              <a:t> matter.</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Symptoms may also depend on the site of the fistulae.</a:t>
            </a:r>
          </a:p>
          <a:p>
            <a:pPr>
              <a:buNone/>
            </a:pPr>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If on the lower half of the vagina there is incontinence, flatus, or fluid </a:t>
            </a:r>
            <a:r>
              <a:rPr lang="en-US" sz="3200" dirty="0" err="1">
                <a:latin typeface="Times New Roman" panose="02020603050405020304" pitchFamily="18" charset="0"/>
                <a:cs typeface="Times New Roman" panose="02020603050405020304" pitchFamily="18" charset="0"/>
              </a:rPr>
              <a:t>faeces</a:t>
            </a:r>
            <a:r>
              <a:rPr lang="en-US" sz="3200" dirty="0">
                <a:latin typeface="Times New Roman" panose="02020603050405020304" pitchFamily="18" charset="0"/>
                <a:cs typeface="Times New Roman" panose="02020603050405020304" pitchFamily="18" charset="0"/>
              </a:rPr>
              <a:t> while if on the upper half there is continuous passage of </a:t>
            </a:r>
            <a:r>
              <a:rPr lang="en-US" sz="3200" dirty="0" err="1">
                <a:latin typeface="Times New Roman" panose="02020603050405020304" pitchFamily="18" charset="0"/>
                <a:cs typeface="Times New Roman" panose="02020603050405020304" pitchFamily="18" charset="0"/>
              </a:rPr>
              <a:t>faeces</a:t>
            </a:r>
            <a:r>
              <a:rPr lang="en-US" sz="3200" dirty="0">
                <a:latin typeface="Times New Roman" panose="02020603050405020304" pitchFamily="18" charset="0"/>
                <a:cs typeface="Times New Roman" panose="02020603050405020304" pitchFamily="18" charset="0"/>
              </a:rPr>
              <a:t> per vagina</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b="1" dirty="0"/>
              <a:t>Management of VVF and RVF</a:t>
            </a:r>
            <a:endParaRPr lang="en-US" dirty="0"/>
          </a:p>
        </p:txBody>
      </p:sp>
      <p:sp>
        <p:nvSpPr>
          <p:cNvPr id="3" name="Content Placeholder 2"/>
          <p:cNvSpPr>
            <a:spLocks noGrp="1"/>
          </p:cNvSpPr>
          <p:nvPr>
            <p:ph sz="quarter" idx="1"/>
          </p:nvPr>
        </p:nvSpPr>
        <p:spPr>
          <a:xfrm>
            <a:off x="457200" y="1828800"/>
            <a:ext cx="8229600" cy="4876800"/>
          </a:xfrm>
        </p:spPr>
        <p:txBody>
          <a:bodyPr>
            <a:normAutofit/>
          </a:bodyPr>
          <a:lstStyle/>
          <a:p>
            <a:r>
              <a:rPr lang="en-US" sz="2800" dirty="0">
                <a:latin typeface="Times New Roman" panose="02020603050405020304" pitchFamily="18" charset="0"/>
                <a:cs typeface="Times New Roman" panose="02020603050405020304" pitchFamily="18" charset="0"/>
              </a:rPr>
              <a:t>prevention is easier than cure.</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most cases fistulae formation can be avoided by:</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Ensuring that labor does not go beyond 12 hours.</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Frequent emptying of bladder or catheterization during normal labor since a distended bladder is easily traumatized by the pressure of the presenting part, especially in cephalic presentation</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8665535" cy="4953000"/>
          </a:xfrm>
        </p:spPr>
        <p:txBody>
          <a:bodyPr>
            <a:normAutofit lnSpcReduction="10000"/>
          </a:bodyPr>
          <a:lstStyle/>
          <a:p>
            <a:pPr>
              <a:buFont typeface="Wingdings" pitchFamily="2" charset="2"/>
              <a:buChar char="Ø"/>
            </a:pPr>
            <a:r>
              <a:rPr lang="en-US" sz="2800" dirty="0">
                <a:latin typeface="Times New Roman" panose="02020603050405020304" pitchFamily="18" charset="0"/>
                <a:cs typeface="Times New Roman" panose="02020603050405020304" pitchFamily="18" charset="0"/>
              </a:rPr>
              <a:t>Control of infection and excoriation (use of infection prevention principles).</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In the event of destructive delivery due to prolonged </a:t>
            </a:r>
            <a:r>
              <a:rPr lang="en-US" sz="2800" dirty="0" err="1">
                <a:latin typeface="Times New Roman" panose="02020603050405020304" pitchFamily="18" charset="0"/>
                <a:cs typeface="Times New Roman" panose="02020603050405020304" pitchFamily="18" charset="0"/>
              </a:rPr>
              <a:t>labour</a:t>
            </a:r>
            <a:r>
              <a:rPr lang="en-US" sz="2800" dirty="0">
                <a:latin typeface="Times New Roman" panose="02020603050405020304" pitchFamily="18" charset="0"/>
                <a:cs typeface="Times New Roman" panose="02020603050405020304" pitchFamily="18" charset="0"/>
              </a:rPr>
              <a:t>, catheters should be left in situation for 48 hours to seven days.</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 For VVF, recently formed fistulae will heal if the bladder is drained continuously for 21 to 28 days and for RVF, a low residue diet should be given for the same period</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990600"/>
            <a:ext cx="8229600" cy="54864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Where surgery is indicated, it is important that fresh VVF is repaired at once</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it is only noticed some days after the injury, then two to three months should be allowed to elapse before the repair.</a:t>
            </a:r>
          </a:p>
          <a:p>
            <a:pPr>
              <a:buNone/>
            </a:pP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This allows local damage and infection to settle and urinary infection to be eradicated.</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Most VVF can be closed by an operation via the vaginal route.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In case of infertility find out also whether intercourse is normal</a:t>
            </a:r>
            <a:r>
              <a:rPr lang="en-US" dirty="0"/>
              <a:t>, </a:t>
            </a:r>
            <a:r>
              <a:rPr lang="en-US" sz="3200" dirty="0">
                <a:latin typeface="Times New Roman" panose="02020603050405020304" pitchFamily="18" charset="0"/>
                <a:cs typeface="Times New Roman" panose="02020603050405020304" pitchFamily="18" charset="0"/>
              </a:rPr>
              <a:t>frequent and what time in the cycle.</a:t>
            </a:r>
          </a:p>
          <a:p>
            <a:pPr algn="just">
              <a:buNone/>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Ask if there is any postcoital bleeding or not. This information may well help you to detect any sexually transmitted diseases.</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b="1" i="1" dirty="0"/>
              <a:t>pre-operative care</a:t>
            </a:r>
          </a:p>
        </p:txBody>
      </p:sp>
      <p:sp>
        <p:nvSpPr>
          <p:cNvPr id="3" name="Content Placeholder 2"/>
          <p:cNvSpPr>
            <a:spLocks noGrp="1"/>
          </p:cNvSpPr>
          <p:nvPr>
            <p:ph sz="quarter" idx="1"/>
          </p:nvPr>
        </p:nvSpPr>
        <p:spPr>
          <a:xfrm>
            <a:off x="457200" y="1524000"/>
            <a:ext cx="8382000" cy="5135563"/>
          </a:xfrm>
        </p:spPr>
        <p:txBody>
          <a:bodyPr>
            <a:noAutofit/>
          </a:bodyPr>
          <a:lstStyle/>
          <a:p>
            <a:r>
              <a:rPr lang="en-US" sz="2400" dirty="0">
                <a:latin typeface="Times New Roman" panose="02020603050405020304" pitchFamily="18" charset="0"/>
                <a:cs typeface="Times New Roman" panose="02020603050405020304" pitchFamily="18" charset="0"/>
              </a:rPr>
              <a:t>Blood for hemoglobin level, urea, Intravenous </a:t>
            </a:r>
            <a:r>
              <a:rPr lang="en-US" sz="2400" dirty="0" err="1">
                <a:latin typeface="Times New Roman" panose="02020603050405020304" pitchFamily="18" charset="0"/>
                <a:cs typeface="Times New Roman" panose="02020603050405020304" pitchFamily="18" charset="0"/>
              </a:rPr>
              <a:t>Pyelography</a:t>
            </a:r>
            <a:r>
              <a:rPr lang="en-US" sz="2400" dirty="0">
                <a:latin typeface="Times New Roman" panose="02020603050405020304" pitchFamily="18" charset="0"/>
                <a:cs typeface="Times New Roman" panose="02020603050405020304" pitchFamily="18" charset="0"/>
              </a:rPr>
              <a:t> (IVP) for </a:t>
            </a:r>
            <a:r>
              <a:rPr lang="en-US" sz="2400" dirty="0" err="1">
                <a:latin typeface="Times New Roman" panose="02020603050405020304" pitchFamily="18" charset="0"/>
                <a:cs typeface="Times New Roman" panose="02020603050405020304" pitchFamily="18" charset="0"/>
              </a:rPr>
              <a:t>ureteric</a:t>
            </a:r>
            <a:r>
              <a:rPr lang="en-US" sz="2400" dirty="0">
                <a:latin typeface="Times New Roman" panose="02020603050405020304" pitchFamily="18" charset="0"/>
                <a:cs typeface="Times New Roman" panose="02020603050405020304" pitchFamily="18" charset="0"/>
              </a:rPr>
              <a:t> fistula.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Examination Under </a:t>
            </a:r>
            <a:r>
              <a:rPr lang="en-US" sz="2400" dirty="0" err="1">
                <a:latin typeface="Times New Roman" panose="02020603050405020304" pitchFamily="18" charset="0"/>
                <a:cs typeface="Times New Roman" panose="02020603050405020304" pitchFamily="18" charset="0"/>
              </a:rPr>
              <a:t>Anaesthesia</a:t>
            </a:r>
            <a:r>
              <a:rPr lang="en-US" sz="2400" dirty="0">
                <a:latin typeface="Times New Roman" panose="02020603050405020304" pitchFamily="18" charset="0"/>
                <a:cs typeface="Times New Roman" panose="02020603050405020304" pitchFamily="18" charset="0"/>
              </a:rPr>
              <a:t> (EUA) to detect the type of fistulae.</a:t>
            </a:r>
          </a:p>
          <a:p>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Dye test (</a:t>
            </a:r>
            <a:r>
              <a:rPr lang="en-US" sz="2400" dirty="0" err="1">
                <a:latin typeface="Times New Roman" panose="02020603050405020304" pitchFamily="18" charset="0"/>
                <a:cs typeface="Times New Roman" panose="02020603050405020304" pitchFamily="18" charset="0"/>
              </a:rPr>
              <a:t>methylene</a:t>
            </a:r>
            <a:r>
              <a:rPr lang="en-US" sz="2400" dirty="0">
                <a:latin typeface="Times New Roman" panose="02020603050405020304" pitchFamily="18" charset="0"/>
                <a:cs typeface="Times New Roman" panose="02020603050405020304" pitchFamily="18" charset="0"/>
              </a:rPr>
              <a:t> blue) into the bladder to detect site of fistulae.</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Nursing care, including proper nutrition to ensure fitness for the operation.</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The woman will need a lot of encouragement and support since it can be a very distressing time</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pPr algn="ctr"/>
            <a:r>
              <a:rPr lang="en-US" b="1" i="1" dirty="0"/>
              <a:t>Post operative care</a:t>
            </a:r>
          </a:p>
        </p:txBody>
      </p:sp>
      <p:sp>
        <p:nvSpPr>
          <p:cNvPr id="3" name="Content Placeholder 2"/>
          <p:cNvSpPr>
            <a:spLocks noGrp="1"/>
          </p:cNvSpPr>
          <p:nvPr>
            <p:ph sz="quarter" idx="1"/>
          </p:nvPr>
        </p:nvSpPr>
        <p:spPr>
          <a:xfrm>
            <a:off x="457200" y="1752600"/>
            <a:ext cx="8229600" cy="4724400"/>
          </a:xfrm>
        </p:spPr>
        <p:txBody>
          <a:bodyPr>
            <a:noAutofit/>
          </a:bodyPr>
          <a:lstStyle/>
          <a:p>
            <a:r>
              <a:rPr lang="en-US" sz="2800" dirty="0">
                <a:latin typeface="Times New Roman" panose="02020603050405020304" pitchFamily="18" charset="0"/>
                <a:cs typeface="Times New Roman" panose="02020603050405020304" pitchFamily="18" charset="0"/>
              </a:rPr>
              <a:t>Secure constant drainage of the bladder to enable the repair to heal well.</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catheter should remain in situ for 10 to 14 days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Relieve discomfort, give analgesics.</a:t>
            </a:r>
          </a:p>
          <a:p>
            <a:pPr>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Prevent infection by giving prescribed antibiotics.</a:t>
            </a:r>
          </a:p>
          <a:p>
            <a:pPr>
              <a:buNone/>
            </a:pPr>
            <a:endParaRPr lang="en-US" sz="2800" dirty="0">
              <a:latin typeface="Times New Roman" panose="02020603050405020304" pitchFamily="18" charset="0"/>
              <a:cs typeface="Times New Roman" panose="02020603050405020304" pitchFamily="18" charset="0"/>
            </a:endParaRP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Ensure proper nutrition with increased intake of vitamin C and proteins but low residue.</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486400"/>
          </a:xfrm>
        </p:spPr>
        <p:txBody>
          <a:bodyPr>
            <a:noAutofit/>
          </a:bodyPr>
          <a:lstStyle/>
          <a:p>
            <a:r>
              <a:rPr lang="en-US" sz="2800" dirty="0">
                <a:latin typeface="Times New Roman" panose="02020603050405020304" pitchFamily="18" charset="0"/>
                <a:cs typeface="Times New Roman" panose="02020603050405020304" pitchFamily="18" charset="0"/>
              </a:rPr>
              <a:t>Ensure maintenance of local cleanliness through douching, enema and warm perineal irrigation.</a:t>
            </a:r>
          </a:p>
          <a:p>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RVF is repaired after a course of antibiotics to reduce bowel infection.</a:t>
            </a:r>
          </a:p>
          <a:p>
            <a:pPr>
              <a:buFont typeface="Arial"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itchFamily="34" charset="0"/>
              <a:buChar char="•"/>
            </a:pPr>
            <a:r>
              <a:rPr lang="en-US" sz="2800" dirty="0">
                <a:latin typeface="Times New Roman" panose="02020603050405020304" pitchFamily="18" charset="0"/>
                <a:cs typeface="Times New Roman" panose="02020603050405020304" pitchFamily="18" charset="0"/>
              </a:rPr>
              <a:t> Also sterilize the gut with tabs </a:t>
            </a:r>
            <a:r>
              <a:rPr lang="en-US" sz="2800" dirty="0" err="1">
                <a:latin typeface="Times New Roman" panose="02020603050405020304" pitchFamily="18" charset="0"/>
                <a:cs typeface="Times New Roman" panose="02020603050405020304" pitchFamily="18" charset="0"/>
              </a:rPr>
              <a:t>cabbracol</a:t>
            </a:r>
            <a:r>
              <a:rPr lang="en-US" sz="2800" dirty="0">
                <a:latin typeface="Times New Roman" panose="02020603050405020304" pitchFamily="18" charset="0"/>
                <a:cs typeface="Times New Roman" panose="02020603050405020304" pitchFamily="18" charset="0"/>
              </a:rPr>
              <a:t> 500gm BD for five days.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Give enema on the morning of the operation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After the operation, the patient should be placed on a liquid diet for two weeks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8229600" cy="5562600"/>
          </a:xfrm>
        </p:spPr>
        <p:txBody>
          <a:bodyPr/>
          <a:lstStyle/>
          <a:p>
            <a:r>
              <a:rPr lang="en-US" sz="2800" dirty="0">
                <a:latin typeface="Times New Roman" panose="02020603050405020304" pitchFamily="18" charset="0"/>
                <a:cs typeface="Times New Roman" panose="02020603050405020304" pitchFamily="18" charset="0"/>
              </a:rPr>
              <a:t>Liquid paraffin 10ml </a:t>
            </a:r>
            <a:r>
              <a:rPr lang="en-US" sz="2800" dirty="0" err="1">
                <a:latin typeface="Times New Roman" panose="02020603050405020304" pitchFamily="18" charset="0"/>
                <a:cs typeface="Times New Roman" panose="02020603050405020304" pitchFamily="18" charset="0"/>
              </a:rPr>
              <a:t>tds</a:t>
            </a:r>
            <a:r>
              <a:rPr lang="en-US" sz="2800" dirty="0">
                <a:latin typeface="Times New Roman" panose="02020603050405020304" pitchFamily="18" charset="0"/>
                <a:cs typeface="Times New Roman" panose="02020603050405020304" pitchFamily="18" charset="0"/>
              </a:rPr>
              <a:t> for two weeks, followed by analgesics and broad spectrum antibiotics.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Together with the above, ensure that you provide other general postoperative care, for e.g. </a:t>
            </a:r>
          </a:p>
          <a:p>
            <a:pPr>
              <a:buNone/>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latin typeface="Times New Roman" panose="02020603050405020304" pitchFamily="18" charset="0"/>
                <a:cs typeface="Times New Roman" panose="02020603050405020304" pitchFamily="18" charset="0"/>
              </a:rPr>
              <a:t>regular observation</a:t>
            </a:r>
          </a:p>
          <a:p>
            <a:pPr>
              <a:buFont typeface="Wingdings" pitchFamily="2" charset="2"/>
              <a:buChar char="Ø"/>
            </a:pPr>
            <a:r>
              <a:rPr lang="en-US" sz="2800" dirty="0">
                <a:latin typeface="Times New Roman" panose="02020603050405020304" pitchFamily="18" charset="0"/>
                <a:cs typeface="Times New Roman" panose="02020603050405020304" pitchFamily="18" charset="0"/>
              </a:rPr>
              <a:t>personal hygiene</a:t>
            </a:r>
            <a:r>
              <a:rPr lang="en-US" dirty="0"/>
              <a:t>.</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3200" b="1" i="1" dirty="0"/>
              <a:t>Remember:</a:t>
            </a:r>
          </a:p>
          <a:p>
            <a:pPr>
              <a:buNone/>
            </a:pPr>
            <a:r>
              <a:rPr lang="en-US" sz="3200" b="1" i="1" dirty="0"/>
              <a:t>  Once the fistula is repaired, the patient should always opt for elective caesarean section delivery</a:t>
            </a:r>
            <a:endParaRPr lang="en-US" sz="3200"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197474"/>
          </a:xfrm>
        </p:spPr>
        <p:txBody>
          <a:bodyPr>
            <a:normAutofit/>
          </a:bodyPr>
          <a:lstStyle/>
          <a:p>
            <a:pPr algn="ctr"/>
            <a:r>
              <a:rPr lang="en-US" sz="4000" b="1" dirty="0">
                <a:latin typeface="Stencil" panose="040409050D0802020404" pitchFamily="82" charset="0"/>
                <a:cs typeface="Times New Roman" panose="02020603050405020304" pitchFamily="18" charset="0"/>
              </a:rPr>
              <a:t>INFERTILITY</a:t>
            </a:r>
            <a:endParaRPr lang="en-US" sz="4000" dirty="0">
              <a:latin typeface="Stencil" panose="040409050D0802020404" pitchFamily="82" charset="0"/>
              <a:cs typeface="Times New Roman" panose="02020603050405020304" pitchFamily="18" charset="0"/>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9803-9743-4723-A054-88DD8415FF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E2375D-217C-4022-9654-0E0F9E9F915A}"/>
              </a:ext>
            </a:extLst>
          </p:cNvPr>
          <p:cNvSpPr>
            <a:spLocks noGrp="1"/>
          </p:cNvSpPr>
          <p:nvPr>
            <p:ph sz="quarter" idx="1"/>
          </p:nvPr>
        </p:nvSpPr>
        <p:spPr/>
        <p:txBody>
          <a:bodyPr>
            <a:normAutofit fontScale="92500" lnSpcReduction="20000"/>
          </a:bodyPr>
          <a:lstStyle/>
          <a:p>
            <a:r>
              <a:rPr lang="en-US" sz="4000" dirty="0">
                <a:solidFill>
                  <a:prstClr val="black"/>
                </a:solidFill>
                <a:latin typeface="Times New Roman" panose="02020603050405020304" pitchFamily="18" charset="0"/>
                <a:cs typeface="Times New Roman" panose="02020603050405020304" pitchFamily="18" charset="0"/>
              </a:rPr>
              <a:t>Infertility is 'the inability to achieve a pregnancy or to carry a pregnancy to term after one year of unprotected intercourse'.</a:t>
            </a:r>
          </a:p>
          <a:p>
            <a:pPr lvl="0">
              <a:buNone/>
            </a:pPr>
            <a:endParaRPr lang="en-US" sz="4000" dirty="0">
              <a:solidFill>
                <a:prstClr val="black"/>
              </a:solidFill>
              <a:latin typeface="Times New Roman" panose="02020603050405020304" pitchFamily="18" charset="0"/>
              <a:cs typeface="Times New Roman" panose="02020603050405020304" pitchFamily="18" charset="0"/>
            </a:endParaRPr>
          </a:p>
          <a:p>
            <a:pPr lvl="0">
              <a:buNone/>
            </a:pPr>
            <a:r>
              <a:rPr lang="en-US" sz="4000" dirty="0">
                <a:solidFill>
                  <a:prstClr val="black"/>
                </a:solidFill>
                <a:latin typeface="Times New Roman" panose="02020603050405020304" pitchFamily="18" charset="0"/>
                <a:cs typeface="Times New Roman" panose="02020603050405020304" pitchFamily="18" charset="0"/>
              </a:rPr>
              <a:t>•Sterility is 'the inability to produce offspring, i.e. the inability to conceive (female sterility) or to induce     conception (male sterility)'.</a:t>
            </a:r>
          </a:p>
          <a:p>
            <a:endParaRPr lang="en-US" dirty="0"/>
          </a:p>
        </p:txBody>
      </p:sp>
    </p:spTree>
    <p:extLst>
      <p:ext uri="{BB962C8B-B14F-4D97-AF65-F5344CB8AC3E}">
        <p14:creationId xmlns:p14="http://schemas.microsoft.com/office/powerpoint/2010/main" val="351674131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Types of infertility</a:t>
            </a:r>
          </a:p>
        </p:txBody>
      </p:sp>
      <p:sp>
        <p:nvSpPr>
          <p:cNvPr id="3" name="Content Placeholder 2"/>
          <p:cNvSpPr>
            <a:spLocks noGrp="1"/>
          </p:cNvSpPr>
          <p:nvPr>
            <p:ph sz="quarter" idx="1"/>
          </p:nvPr>
        </p:nvSpPr>
        <p:spPr/>
        <p:txBody>
          <a:bodyPr>
            <a:normAutofit/>
          </a:bodyPr>
          <a:lstStyle/>
          <a:p>
            <a:r>
              <a:rPr lang="en-US" sz="3600" b="1" dirty="0">
                <a:latin typeface="Times New Roman" panose="02020603050405020304" pitchFamily="18" charset="0"/>
                <a:cs typeface="Times New Roman" panose="02020603050405020304" pitchFamily="18" charset="0"/>
              </a:rPr>
              <a:t>primary infertility</a:t>
            </a:r>
            <a:r>
              <a:rPr lang="en-US" sz="3600" dirty="0">
                <a:latin typeface="Times New Roman" panose="02020603050405020304" pitchFamily="18" charset="0"/>
                <a:cs typeface="Times New Roman" panose="02020603050405020304" pitchFamily="18" charset="0"/>
              </a:rPr>
              <a:t>, no conception has taken place at all</a:t>
            </a:r>
          </a:p>
          <a:p>
            <a:pPr>
              <a:buNone/>
            </a:pPr>
            <a:endParaRPr lang="en-US" sz="36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secondary infertility</a:t>
            </a:r>
            <a:r>
              <a:rPr lang="en-US" sz="3600" dirty="0">
                <a:latin typeface="Times New Roman" panose="02020603050405020304" pitchFamily="18" charset="0"/>
                <a:cs typeface="Times New Roman" panose="02020603050405020304" pitchFamily="18" charset="0"/>
              </a:rPr>
              <a:t>, there may have been some conception even if it ended in a spontaneous abortion</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lstStyle/>
          <a:p>
            <a:pPr algn="ctr"/>
            <a:r>
              <a:rPr lang="en-US" b="1" dirty="0">
                <a:latin typeface="Times New Roman" panose="02020603050405020304" pitchFamily="18" charset="0"/>
                <a:cs typeface="Times New Roman" panose="02020603050405020304" pitchFamily="18" charset="0"/>
              </a:rPr>
              <a:t>Causes of infertility</a:t>
            </a:r>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General factors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Female factors</a:t>
            </a:r>
          </a:p>
          <a:p>
            <a:pPr>
              <a:buNone/>
            </a:pP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Male factors</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a:t>General Factors</a:t>
            </a:r>
            <a:endParaRPr lang="en-US" dirty="0"/>
          </a:p>
        </p:txBody>
      </p:sp>
      <p:sp>
        <p:nvSpPr>
          <p:cNvPr id="3" name="Content Placeholder 2"/>
          <p:cNvSpPr>
            <a:spLocks noGrp="1"/>
          </p:cNvSpPr>
          <p:nvPr>
            <p:ph sz="quarter" idx="1"/>
          </p:nvPr>
        </p:nvSpPr>
        <p:spPr>
          <a:xfrm>
            <a:off x="457200" y="1587796"/>
            <a:ext cx="8229600" cy="5334000"/>
          </a:xfrm>
        </p:spPr>
        <p:txBody>
          <a:bodyPr>
            <a:normAutofit fontScale="92500" lnSpcReduction="20000"/>
          </a:bodyPr>
          <a:lstStyle/>
          <a:p>
            <a:pPr>
              <a:buNone/>
            </a:pPr>
            <a:r>
              <a:rPr lang="en-US" b="1" dirty="0"/>
              <a:t>                                                             </a:t>
            </a:r>
            <a:r>
              <a:rPr lang="en-US" sz="5400" b="1" dirty="0"/>
              <a:t>Age </a:t>
            </a:r>
          </a:p>
          <a:p>
            <a:pPr>
              <a:buNone/>
            </a:pPr>
            <a:r>
              <a:rPr lang="en-US" b="1" dirty="0"/>
              <a:t>-</a:t>
            </a:r>
            <a:r>
              <a:rPr lang="en-US" sz="3200" dirty="0"/>
              <a:t>female conception occurs at any time after menarche and before menopause.</a:t>
            </a:r>
          </a:p>
          <a:p>
            <a:pPr>
              <a:buNone/>
            </a:pPr>
            <a:endParaRPr lang="en-US" sz="3200" dirty="0"/>
          </a:p>
          <a:p>
            <a:r>
              <a:rPr lang="en-US" sz="3200" dirty="0"/>
              <a:t> It is rare in the first few cycles and the last few cycles before menopause because the cycles are usually an ovular.</a:t>
            </a:r>
          </a:p>
          <a:p>
            <a:endParaRPr lang="en-US" sz="3200" dirty="0"/>
          </a:p>
          <a:p>
            <a:r>
              <a:rPr lang="en-US" sz="3200" dirty="0"/>
              <a:t>Fertility in women is at its height in the late teens and early twenties.</a:t>
            </a:r>
          </a:p>
          <a:p>
            <a:endParaRPr lang="en-US" sz="3200" dirty="0"/>
          </a:p>
          <a:p>
            <a:r>
              <a:rPr lang="en-US" sz="3200" dirty="0"/>
              <a:t> It declines slowly after 30 years of age.</a:t>
            </a:r>
          </a:p>
          <a:p>
            <a:endParaRPr lang="en-US" sz="3200"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Lifestyle Habits</a:t>
            </a:r>
            <a:endParaRPr lang="en-US" sz="6000" dirty="0"/>
          </a:p>
        </p:txBody>
      </p:sp>
      <p:sp>
        <p:nvSpPr>
          <p:cNvPr id="3" name="Content Placeholder 2"/>
          <p:cNvSpPr>
            <a:spLocks noGrp="1"/>
          </p:cNvSpPr>
          <p:nvPr>
            <p:ph sz="quarter" idx="1"/>
          </p:nvPr>
        </p:nvSpPr>
        <p:spPr/>
        <p:txBody>
          <a:bodyPr/>
          <a:lstStyle/>
          <a:p>
            <a:pPr marL="0" indent="0">
              <a:buNone/>
            </a:pPr>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D4E7-49BC-42A2-A8D4-6A987B45BD50}"/>
              </a:ext>
            </a:extLst>
          </p:cNvPr>
          <p:cNvSpPr>
            <a:spLocks noGrp="1"/>
          </p:cNvSpPr>
          <p:nvPr>
            <p:ph type="title"/>
          </p:nvPr>
        </p:nvSpPr>
        <p:spPr/>
        <p:txBody>
          <a:bodyPr/>
          <a:lstStyle/>
          <a:p>
            <a:r>
              <a:rPr lang="en-US" b="1" dirty="0"/>
              <a:t>CONT</a:t>
            </a:r>
            <a:r>
              <a:rPr lang="en-US" dirty="0"/>
              <a:t>’</a:t>
            </a:r>
          </a:p>
        </p:txBody>
      </p:sp>
      <p:sp>
        <p:nvSpPr>
          <p:cNvPr id="3" name="Content Placeholder 2">
            <a:extLst>
              <a:ext uri="{FF2B5EF4-FFF2-40B4-BE49-F238E27FC236}">
                <a16:creationId xmlns:a16="http://schemas.microsoft.com/office/drawing/2014/main" id="{BFB0E56B-6FF0-4372-AD83-232BF5DADFEF}"/>
              </a:ext>
            </a:extLst>
          </p:cNvPr>
          <p:cNvSpPr>
            <a:spLocks noGrp="1"/>
          </p:cNvSpPr>
          <p:nvPr>
            <p:ph sz="quarter" idx="1"/>
          </p:nvPr>
        </p:nvSpPr>
        <p:spPr/>
        <p:txBody>
          <a:bodyPr/>
          <a:lstStyle/>
          <a:p>
            <a:pPr lvl="0"/>
            <a:r>
              <a:rPr lang="en-US" sz="4000" dirty="0">
                <a:solidFill>
                  <a:prstClr val="black"/>
                </a:solidFill>
              </a:rPr>
              <a:t>Male, spermatogenesis commences actively at puberty and continues throughout life but ageing reduces fertility to a variable extent.</a:t>
            </a:r>
          </a:p>
          <a:p>
            <a:endParaRPr lang="en-US" dirty="0"/>
          </a:p>
        </p:txBody>
      </p:sp>
    </p:spTree>
    <p:extLst>
      <p:ext uri="{BB962C8B-B14F-4D97-AF65-F5344CB8AC3E}">
        <p14:creationId xmlns:p14="http://schemas.microsoft.com/office/powerpoint/2010/main" val="78328015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pPr algn="ctr"/>
            <a:r>
              <a:rPr lang="en-US" b="1" dirty="0"/>
              <a:t>Health and Nutrition</a:t>
            </a:r>
            <a:endParaRPr lang="en-US" dirty="0"/>
          </a:p>
        </p:txBody>
      </p:sp>
      <p:sp>
        <p:nvSpPr>
          <p:cNvPr id="3" name="Content Placeholder 2"/>
          <p:cNvSpPr>
            <a:spLocks noGrp="1"/>
          </p:cNvSpPr>
          <p:nvPr>
            <p:ph sz="quarter" idx="1"/>
          </p:nvPr>
        </p:nvSpPr>
        <p:spPr>
          <a:xfrm>
            <a:off x="457200" y="1981200"/>
            <a:ext cx="8229600" cy="4572000"/>
          </a:xfrm>
        </p:spPr>
        <p:txBody>
          <a:bodyPr>
            <a:noAutofit/>
          </a:bodyPr>
          <a:lstStyle/>
          <a:p>
            <a:r>
              <a:rPr lang="en-US" sz="3200" dirty="0"/>
              <a:t>Good health is associated with fertility but bad health is not an absolute barrier to conception, except when ovulation and spermatogenesis are directly affected</a:t>
            </a:r>
          </a:p>
          <a:p>
            <a:endParaRPr lang="en-US" sz="3200" dirty="0"/>
          </a:p>
          <a:p>
            <a:r>
              <a:rPr lang="en-US" sz="3200" dirty="0"/>
              <a:t>Deliberate dieting (condition known as anorexia nervosa) will lead to loss of weight, which in turn will lead to amenorrhea, hence failure to ovulate.</a:t>
            </a:r>
          </a:p>
          <a:p>
            <a:endParaRPr lang="en-US" sz="3200"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3B44-D30A-4452-AC81-B5B171CBF048}"/>
              </a:ext>
            </a:extLst>
          </p:cNvPr>
          <p:cNvSpPr>
            <a:spLocks noGrp="1"/>
          </p:cNvSpPr>
          <p:nvPr>
            <p:ph type="title"/>
          </p:nvPr>
        </p:nvSpPr>
        <p:spPr/>
        <p:txBody>
          <a:bodyPr/>
          <a:lstStyle/>
          <a:p>
            <a:r>
              <a:rPr lang="en-US" dirty="0"/>
              <a:t>     CONT’</a:t>
            </a:r>
          </a:p>
        </p:txBody>
      </p:sp>
      <p:sp>
        <p:nvSpPr>
          <p:cNvPr id="3" name="Content Placeholder 2">
            <a:extLst>
              <a:ext uri="{FF2B5EF4-FFF2-40B4-BE49-F238E27FC236}">
                <a16:creationId xmlns:a16="http://schemas.microsoft.com/office/drawing/2014/main" id="{FD16D24E-EE21-4C9B-88E5-6DFC87456791}"/>
              </a:ext>
            </a:extLst>
          </p:cNvPr>
          <p:cNvSpPr>
            <a:spLocks noGrp="1"/>
          </p:cNvSpPr>
          <p:nvPr>
            <p:ph sz="quarter" idx="1"/>
          </p:nvPr>
        </p:nvSpPr>
        <p:spPr/>
        <p:txBody>
          <a:bodyPr>
            <a:normAutofit lnSpcReduction="10000"/>
          </a:bodyPr>
          <a:lstStyle/>
          <a:p>
            <a:r>
              <a:rPr lang="en-US" sz="3600" dirty="0"/>
              <a:t>sometimes obesity and infertility seem to be connected in women, probably because obese women ovulate and menstruate less frequently.</a:t>
            </a:r>
          </a:p>
          <a:p>
            <a:pPr>
              <a:buNone/>
            </a:pPr>
            <a:endParaRPr lang="en-US" sz="3600" dirty="0"/>
          </a:p>
          <a:p>
            <a:r>
              <a:rPr lang="en-US" sz="3600" dirty="0"/>
              <a:t>Chronic alcoholism or drug addiction may also lead to infertility. E.g. morphine tends to depress ovarian activity.</a:t>
            </a:r>
          </a:p>
          <a:p>
            <a:endParaRPr lang="en-US" dirty="0"/>
          </a:p>
        </p:txBody>
      </p:sp>
    </p:spTree>
    <p:extLst>
      <p:ext uri="{BB962C8B-B14F-4D97-AF65-F5344CB8AC3E}">
        <p14:creationId xmlns:p14="http://schemas.microsoft.com/office/powerpoint/2010/main" val="271131567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Psychological Factors</a:t>
            </a:r>
          </a:p>
        </p:txBody>
      </p:sp>
      <p:sp>
        <p:nvSpPr>
          <p:cNvPr id="3" name="Content Placeholder 2"/>
          <p:cNvSpPr>
            <a:spLocks noGrp="1"/>
          </p:cNvSpPr>
          <p:nvPr>
            <p:ph sz="quarter" idx="1"/>
          </p:nvPr>
        </p:nvSpPr>
        <p:spPr/>
        <p:txBody>
          <a:bodyPr>
            <a:normAutofit/>
          </a:bodyPr>
          <a:lstStyle/>
          <a:p>
            <a:r>
              <a:rPr lang="en-US" sz="4000" dirty="0"/>
              <a:t>Anxiety and tension seem to be responsible for infertility in some individuals.</a:t>
            </a:r>
          </a:p>
          <a:p>
            <a:pPr>
              <a:buNone/>
            </a:pPr>
            <a:endParaRPr lang="en-US" sz="4000" dirty="0"/>
          </a:p>
          <a:p>
            <a:r>
              <a:rPr lang="en-US" sz="4000" dirty="0"/>
              <a:t>Manifest through changes in the neuroendocrine control of ovulation.</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b="1" dirty="0"/>
              <a:t>Female Factors Affecting Fertility</a:t>
            </a:r>
          </a:p>
        </p:txBody>
      </p:sp>
      <p:sp>
        <p:nvSpPr>
          <p:cNvPr id="3" name="Content Placeholder 2"/>
          <p:cNvSpPr>
            <a:spLocks noGrp="1"/>
          </p:cNvSpPr>
          <p:nvPr>
            <p:ph sz="quarter" idx="1"/>
          </p:nvPr>
        </p:nvSpPr>
        <p:spPr>
          <a:xfrm>
            <a:off x="457200" y="1219200"/>
            <a:ext cx="8229600" cy="5257800"/>
          </a:xfrm>
        </p:spPr>
        <p:txBody>
          <a:bodyPr>
            <a:normAutofit lnSpcReduction="10000"/>
          </a:bodyPr>
          <a:lstStyle/>
          <a:p>
            <a:r>
              <a:rPr lang="en-US" sz="3200" dirty="0"/>
              <a:t>Congenital, also known as Mullerian agenesis, where there is no uterus or ovaries.</a:t>
            </a:r>
          </a:p>
          <a:p>
            <a:endParaRPr lang="en-US" sz="3200" dirty="0"/>
          </a:p>
          <a:p>
            <a:r>
              <a:rPr lang="en-US" sz="3200" dirty="0"/>
              <a:t>Vaginal atresia, which is the narrowing or stenosis of the vagina.</a:t>
            </a:r>
          </a:p>
          <a:p>
            <a:pPr>
              <a:buNone/>
            </a:pPr>
            <a:endParaRPr lang="en-US" sz="3200" dirty="0"/>
          </a:p>
          <a:p>
            <a:pPr>
              <a:buNone/>
            </a:pPr>
            <a:r>
              <a:rPr lang="en-US" sz="3200" dirty="0"/>
              <a:t>• Infections leading to tubal blockage, for </a:t>
            </a:r>
            <a:r>
              <a:rPr lang="en-US" sz="3200" dirty="0" err="1"/>
              <a:t>eg</a:t>
            </a:r>
            <a:r>
              <a:rPr lang="en-US" sz="3200" dirty="0"/>
              <a:t>, STIs (gonococcal, chlamydia), tuberculosis, salmonella, </a:t>
            </a:r>
            <a:r>
              <a:rPr lang="en-US" sz="3200" dirty="0" err="1"/>
              <a:t>enterobias</a:t>
            </a:r>
            <a:r>
              <a:rPr lang="en-US" sz="3200" dirty="0"/>
              <a:t> vermicularis and </a:t>
            </a:r>
            <a:r>
              <a:rPr lang="en-US" sz="3200" dirty="0" err="1"/>
              <a:t>postabortal</a:t>
            </a:r>
            <a:r>
              <a:rPr lang="en-US" sz="3200" dirty="0"/>
              <a:t> or puerperal sepsis</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CONT</a:t>
            </a:r>
            <a:r>
              <a:rPr lang="en-US" dirty="0"/>
              <a:t>’</a:t>
            </a:r>
          </a:p>
        </p:txBody>
      </p:sp>
      <p:sp>
        <p:nvSpPr>
          <p:cNvPr id="3" name="Content Placeholder 2"/>
          <p:cNvSpPr>
            <a:spLocks noGrp="1"/>
          </p:cNvSpPr>
          <p:nvPr>
            <p:ph sz="quarter" idx="1"/>
          </p:nvPr>
        </p:nvSpPr>
        <p:spPr>
          <a:xfrm>
            <a:off x="457200" y="1371600"/>
            <a:ext cx="8229600" cy="5211763"/>
          </a:xfrm>
        </p:spPr>
        <p:txBody>
          <a:bodyPr>
            <a:normAutofit fontScale="77500" lnSpcReduction="20000"/>
          </a:bodyPr>
          <a:lstStyle/>
          <a:p>
            <a:r>
              <a:rPr lang="en-US" sz="3800" dirty="0"/>
              <a:t>Endocrine due to pituitary adenoma with increased prolactin leading to inappropriate </a:t>
            </a:r>
            <a:r>
              <a:rPr lang="en-US" sz="3800" dirty="0" err="1"/>
              <a:t>galactorrhoea</a:t>
            </a:r>
            <a:r>
              <a:rPr lang="en-US" sz="3800" dirty="0"/>
              <a:t> which </a:t>
            </a:r>
            <a:r>
              <a:rPr lang="en-US" sz="4000" dirty="0"/>
              <a:t>is associated with amenorrhoea and anovulation.</a:t>
            </a:r>
          </a:p>
          <a:p>
            <a:pPr>
              <a:buNone/>
            </a:pPr>
            <a:endParaRPr lang="en-US" sz="4000" dirty="0"/>
          </a:p>
          <a:p>
            <a:r>
              <a:rPr lang="en-US" sz="4000" dirty="0"/>
              <a:t> Hormonal imbalance with increased oestrogen will lead to endometrial hyperplasia hence irregular period (</a:t>
            </a:r>
            <a:r>
              <a:rPr lang="en-US" sz="4000" dirty="0" err="1"/>
              <a:t>metropathia</a:t>
            </a:r>
            <a:r>
              <a:rPr lang="en-US" sz="4000" dirty="0"/>
              <a:t> </a:t>
            </a:r>
            <a:r>
              <a:rPr lang="en-US" sz="4000" dirty="0" err="1"/>
              <a:t>haemorrhagica</a:t>
            </a:r>
            <a:r>
              <a:rPr lang="en-US" sz="4000" dirty="0"/>
              <a:t>) or prolonged periods and cycles.</a:t>
            </a:r>
          </a:p>
          <a:p>
            <a:pPr>
              <a:buNone/>
            </a:pPr>
            <a:endParaRPr lang="en-US" sz="4000" dirty="0"/>
          </a:p>
          <a:p>
            <a:r>
              <a:rPr lang="en-US" sz="4000" dirty="0"/>
              <a:t>Hypothyroidism is generally associated with infertility</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486400"/>
          </a:xfrm>
        </p:spPr>
        <p:txBody>
          <a:bodyPr>
            <a:normAutofit/>
          </a:bodyPr>
          <a:lstStyle/>
          <a:p>
            <a:pPr>
              <a:buNone/>
            </a:pPr>
            <a:r>
              <a:rPr lang="en-US" dirty="0"/>
              <a:t>• </a:t>
            </a:r>
            <a:r>
              <a:rPr lang="en-US" sz="4000" dirty="0"/>
              <a:t>Diabetes mellitus, if uncontrolled or in those with severe complications may impair fertility.</a:t>
            </a:r>
          </a:p>
          <a:p>
            <a:pPr>
              <a:buNone/>
            </a:pPr>
            <a:endParaRPr lang="en-US" sz="4000" dirty="0"/>
          </a:p>
          <a:p>
            <a:pPr>
              <a:buNone/>
            </a:pPr>
            <a:r>
              <a:rPr lang="en-US" sz="4000" dirty="0"/>
              <a:t>• Uterine </a:t>
            </a:r>
            <a:r>
              <a:rPr lang="en-US" sz="4000" dirty="0" err="1"/>
              <a:t>fibromyoma</a:t>
            </a:r>
            <a:r>
              <a:rPr lang="en-US" sz="4000" dirty="0"/>
              <a:t>, especially if it is large enough to distort the uterine cavity or block interstitial parts of the tube, may also cause recurrent abortion.</a:t>
            </a:r>
          </a:p>
          <a:p>
            <a:pPr>
              <a:buNone/>
            </a:pPr>
            <a:endParaRPr lang="en-US" sz="4000" dirty="0"/>
          </a:p>
          <a:p>
            <a:pPr>
              <a:buNone/>
            </a:pPr>
            <a:endParaRPr lang="en-US" sz="4000"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33B3-75E4-4074-9C28-99F13B10FD7A}"/>
              </a:ext>
            </a:extLst>
          </p:cNvPr>
          <p:cNvSpPr>
            <a:spLocks noGrp="1"/>
          </p:cNvSpPr>
          <p:nvPr>
            <p:ph type="title"/>
          </p:nvPr>
        </p:nvSpPr>
        <p:spPr/>
        <p:txBody>
          <a:bodyPr/>
          <a:lstStyle/>
          <a:p>
            <a:r>
              <a:rPr lang="en-US" b="1" dirty="0"/>
              <a:t>CONT’</a:t>
            </a:r>
          </a:p>
        </p:txBody>
      </p:sp>
      <p:sp>
        <p:nvSpPr>
          <p:cNvPr id="3" name="Content Placeholder 2">
            <a:extLst>
              <a:ext uri="{FF2B5EF4-FFF2-40B4-BE49-F238E27FC236}">
                <a16:creationId xmlns:a16="http://schemas.microsoft.com/office/drawing/2014/main" id="{074BAF30-CEF1-44A5-B0DD-990465555471}"/>
              </a:ext>
            </a:extLst>
          </p:cNvPr>
          <p:cNvSpPr>
            <a:spLocks noGrp="1"/>
          </p:cNvSpPr>
          <p:nvPr>
            <p:ph sz="quarter" idx="1"/>
          </p:nvPr>
        </p:nvSpPr>
        <p:spPr/>
        <p:txBody>
          <a:bodyPr>
            <a:normAutofit/>
          </a:bodyPr>
          <a:lstStyle/>
          <a:p>
            <a:r>
              <a:rPr lang="en-US" sz="3600" dirty="0"/>
              <a:t>Cervical hostility, whereby the cervical mucus is unreceptive to spermatozoa and either prevents their progressive advance or actually kills them, may be due to infection or the presence of sperm antibodies.</a:t>
            </a:r>
          </a:p>
        </p:txBody>
      </p:sp>
    </p:spTree>
    <p:extLst>
      <p:ext uri="{BB962C8B-B14F-4D97-AF65-F5344CB8AC3E}">
        <p14:creationId xmlns:p14="http://schemas.microsoft.com/office/powerpoint/2010/main" val="411488839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CBB7-805C-48CB-B97E-0C9C073F4DE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5D53CEA-C68B-4D7D-A0A8-87F35987BE5D}"/>
              </a:ext>
            </a:extLst>
          </p:cNvPr>
          <p:cNvSpPr>
            <a:spLocks noGrp="1"/>
          </p:cNvSpPr>
          <p:nvPr>
            <p:ph sz="quarter" idx="1"/>
          </p:nvPr>
        </p:nvSpPr>
        <p:spPr/>
        <p:txBody>
          <a:bodyPr>
            <a:normAutofit lnSpcReduction="10000"/>
          </a:bodyPr>
          <a:lstStyle/>
          <a:p>
            <a:r>
              <a:rPr lang="en-US" sz="4800" dirty="0"/>
              <a:t>Cervical incompetence is almost always a cause of mid-trimester abortion and will lead to secondary infertility.</a:t>
            </a:r>
          </a:p>
          <a:p>
            <a:pPr>
              <a:buNone/>
            </a:pPr>
            <a:endParaRPr lang="en-US" sz="4800" dirty="0"/>
          </a:p>
          <a:p>
            <a:pPr>
              <a:buNone/>
            </a:pPr>
            <a:r>
              <a:rPr lang="en-US" sz="4800" dirty="0"/>
              <a:t>• Endometriosis.</a:t>
            </a:r>
          </a:p>
          <a:p>
            <a:endParaRPr lang="en-US" sz="4400" dirty="0"/>
          </a:p>
        </p:txBody>
      </p:sp>
    </p:spTree>
    <p:extLst>
      <p:ext uri="{BB962C8B-B14F-4D97-AF65-F5344CB8AC3E}">
        <p14:creationId xmlns:p14="http://schemas.microsoft.com/office/powerpoint/2010/main" val="32009040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pPr algn="ctr"/>
            <a:r>
              <a:rPr lang="en-US" b="1" dirty="0"/>
              <a:t>Male Factors Affecting Fertility</a:t>
            </a:r>
            <a:endParaRPr lang="en-US" dirty="0"/>
          </a:p>
        </p:txBody>
      </p:sp>
      <p:sp>
        <p:nvSpPr>
          <p:cNvPr id="3" name="Content Placeholder 2"/>
          <p:cNvSpPr>
            <a:spLocks noGrp="1"/>
          </p:cNvSpPr>
          <p:nvPr>
            <p:ph sz="quarter" idx="1"/>
          </p:nvPr>
        </p:nvSpPr>
        <p:spPr>
          <a:xfrm>
            <a:off x="533400" y="1676400"/>
            <a:ext cx="8229600" cy="4906963"/>
          </a:xfrm>
        </p:spPr>
        <p:txBody>
          <a:bodyPr>
            <a:noAutofit/>
          </a:bodyPr>
          <a:lstStyle/>
          <a:p>
            <a:pPr marL="0" indent="0" algn="ctr">
              <a:buNone/>
            </a:pPr>
            <a:r>
              <a:rPr lang="en-US" sz="3600" b="1" dirty="0"/>
              <a:t>Congenital</a:t>
            </a:r>
          </a:p>
          <a:p>
            <a:r>
              <a:rPr lang="en-US" sz="3600" dirty="0"/>
              <a:t> for example, hypospadias (ventral external urethra meatus) where the opening is congenitally malformed.</a:t>
            </a:r>
          </a:p>
          <a:p>
            <a:endParaRPr lang="en-US" sz="3600" dirty="0"/>
          </a:p>
          <a:p>
            <a:pPr>
              <a:buNone/>
            </a:pPr>
            <a:r>
              <a:rPr lang="en-US" sz="3600" dirty="0"/>
              <a:t>• Undescended testes, where the testes either remain in the abdominal or inguinal canal or are retractile, that is, tend to go back in the abdomen.</a:t>
            </a:r>
          </a:p>
          <a:p>
            <a:pPr>
              <a:buNone/>
            </a:pPr>
            <a:endParaRPr lang="en-US" sz="4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t>Summary</a:t>
            </a:r>
            <a:endParaRPr lang="en-US"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You should make a summary of the history you   have taken by picking out the important positive and negative information obtained.</a:t>
            </a:r>
          </a:p>
          <a:p>
            <a:pPr>
              <a:buNone/>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This will guide you when performing a physical examination.</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6EE8-8E8B-4CB2-A40B-D3CEFBDDAF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BF7D44-24B0-49A9-B837-3E0066A6A84A}"/>
              </a:ext>
            </a:extLst>
          </p:cNvPr>
          <p:cNvSpPr>
            <a:spLocks noGrp="1"/>
          </p:cNvSpPr>
          <p:nvPr>
            <p:ph sz="quarter" idx="1"/>
          </p:nvPr>
        </p:nvSpPr>
        <p:spPr/>
        <p:txBody>
          <a:bodyPr>
            <a:normAutofit lnSpcReduction="10000"/>
          </a:bodyPr>
          <a:lstStyle/>
          <a:p>
            <a:r>
              <a:rPr lang="en-US" sz="3600" b="1" dirty="0"/>
              <a:t>Note</a:t>
            </a:r>
          </a:p>
          <a:p>
            <a:r>
              <a:rPr lang="en-US" sz="3600" dirty="0"/>
              <a:t> The temperature of scrotal contents is about 1° Centigrade below the normal body temperature.</a:t>
            </a:r>
          </a:p>
          <a:p>
            <a:pPr>
              <a:buNone/>
            </a:pPr>
            <a:endParaRPr lang="en-US" sz="3600" dirty="0"/>
          </a:p>
          <a:p>
            <a:r>
              <a:rPr lang="en-US" sz="3600" dirty="0"/>
              <a:t>Spermatogenesis is impaired if the temperature of the testes is raised and this is often the case with undescended Testes </a:t>
            </a:r>
          </a:p>
          <a:p>
            <a:endParaRPr lang="en-US" dirty="0"/>
          </a:p>
        </p:txBody>
      </p:sp>
    </p:spTree>
    <p:extLst>
      <p:ext uri="{BB962C8B-B14F-4D97-AF65-F5344CB8AC3E}">
        <p14:creationId xmlns:p14="http://schemas.microsoft.com/office/powerpoint/2010/main" val="239822333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715000"/>
          </a:xfrm>
        </p:spPr>
        <p:txBody>
          <a:bodyPr>
            <a:noAutofit/>
          </a:bodyPr>
          <a:lstStyle/>
          <a:p>
            <a:r>
              <a:rPr lang="en-US" sz="3600" dirty="0"/>
              <a:t>Temperature can also be raised by frequent hot baths, the use of thick, tight underclothes as well as living at high altitudes for too long</a:t>
            </a:r>
          </a:p>
          <a:p>
            <a:pPr>
              <a:buNone/>
            </a:pPr>
            <a:endParaRPr lang="en-US" sz="3600" dirty="0"/>
          </a:p>
          <a:p>
            <a:pPr marL="0" indent="0">
              <a:buNone/>
            </a:pPr>
            <a:r>
              <a:rPr lang="en-US" sz="3600" dirty="0"/>
              <a:t>                      </a:t>
            </a:r>
            <a:r>
              <a:rPr lang="en-US" sz="3600" b="1" dirty="0"/>
              <a:t>Infections </a:t>
            </a:r>
          </a:p>
          <a:p>
            <a:r>
              <a:rPr lang="en-US" sz="3600" dirty="0"/>
              <a:t>Of bacterial origin, for example, gonococcal chlamydia will block the vas deferens after healing with scarring.</a:t>
            </a:r>
          </a:p>
          <a:p>
            <a:endParaRPr lang="en-US" sz="3600" dirty="0"/>
          </a:p>
          <a:p>
            <a:r>
              <a:rPr lang="en-US" sz="3600" dirty="0"/>
              <a:t>.</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2743-CFD3-4237-9CB3-28C65B3DF6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578168-5FBC-4A6A-AA5A-E7048D59A76A}"/>
              </a:ext>
            </a:extLst>
          </p:cNvPr>
          <p:cNvSpPr>
            <a:spLocks noGrp="1"/>
          </p:cNvSpPr>
          <p:nvPr>
            <p:ph sz="quarter" idx="1"/>
          </p:nvPr>
        </p:nvSpPr>
        <p:spPr/>
        <p:txBody>
          <a:bodyPr>
            <a:normAutofit/>
          </a:bodyPr>
          <a:lstStyle/>
          <a:p>
            <a:pPr lvl="0"/>
            <a:r>
              <a:rPr lang="en-US" sz="4000" dirty="0">
                <a:solidFill>
                  <a:prstClr val="black"/>
                </a:solidFill>
              </a:rPr>
              <a:t>Viral infection, especially mumps, can cause orchitis, interfering with spermatogenesis.</a:t>
            </a:r>
          </a:p>
          <a:p>
            <a:pPr lvl="0">
              <a:buNone/>
            </a:pPr>
            <a:r>
              <a:rPr lang="en-US" sz="4000" dirty="0">
                <a:solidFill>
                  <a:prstClr val="black"/>
                </a:solidFill>
              </a:rPr>
              <a:t> </a:t>
            </a:r>
          </a:p>
          <a:p>
            <a:pPr lvl="0"/>
            <a:r>
              <a:rPr lang="en-US" sz="4000" dirty="0">
                <a:solidFill>
                  <a:prstClr val="black"/>
                </a:solidFill>
              </a:rPr>
              <a:t>male child suffering from mumps should be observed keenly for this complication.</a:t>
            </a:r>
            <a:endParaRPr lang="en-US" sz="4000" dirty="0"/>
          </a:p>
        </p:txBody>
      </p:sp>
    </p:spTree>
    <p:extLst>
      <p:ext uri="{BB962C8B-B14F-4D97-AF65-F5344CB8AC3E}">
        <p14:creationId xmlns:p14="http://schemas.microsoft.com/office/powerpoint/2010/main" val="339454311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562600"/>
          </a:xfrm>
        </p:spPr>
        <p:txBody>
          <a:bodyPr>
            <a:noAutofit/>
          </a:bodyPr>
          <a:lstStyle/>
          <a:p>
            <a:r>
              <a:rPr lang="en-US" sz="4800" dirty="0"/>
              <a:t>Auto-immune problems whereby the cervix can be hostile to the sperm of a man and produce antibodies.</a:t>
            </a:r>
          </a:p>
          <a:p>
            <a:endParaRPr lang="en-US" sz="4800" dirty="0"/>
          </a:p>
          <a:p>
            <a:pPr>
              <a:buNone/>
            </a:pPr>
            <a:r>
              <a:rPr lang="en-US" sz="4800" dirty="0"/>
              <a:t>• Impotence where there is no erection for unknown reasons</a:t>
            </a:r>
          </a:p>
          <a:p>
            <a:pPr>
              <a:buNone/>
            </a:pPr>
            <a:endParaRPr lang="en-US" sz="3200"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E46B-0FE0-46C8-84B0-59CDD4D9E240}"/>
              </a:ext>
            </a:extLst>
          </p:cNvPr>
          <p:cNvSpPr>
            <a:spLocks noGrp="1"/>
          </p:cNvSpPr>
          <p:nvPr>
            <p:ph type="title"/>
          </p:nvPr>
        </p:nvSpPr>
        <p:spPr>
          <a:xfrm>
            <a:off x="1143000" y="365126"/>
            <a:ext cx="737235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4366AC0-CA12-4404-9C08-47B24EFD6893}"/>
              </a:ext>
            </a:extLst>
          </p:cNvPr>
          <p:cNvSpPr>
            <a:spLocks noGrp="1"/>
          </p:cNvSpPr>
          <p:nvPr>
            <p:ph sz="quarter" idx="1"/>
          </p:nvPr>
        </p:nvSpPr>
        <p:spPr/>
        <p:txBody>
          <a:bodyPr>
            <a:normAutofit fontScale="92500" lnSpcReduction="10000"/>
          </a:bodyPr>
          <a:lstStyle/>
          <a:p>
            <a:pPr lvl="0"/>
            <a:r>
              <a:rPr lang="en-US" sz="3600" dirty="0">
                <a:solidFill>
                  <a:prstClr val="black"/>
                </a:solidFill>
              </a:rPr>
              <a:t>Ignorance of coitus and in some cases excessive coitus.</a:t>
            </a:r>
          </a:p>
          <a:p>
            <a:pPr lvl="0"/>
            <a:endParaRPr lang="en-US" sz="3600" dirty="0">
              <a:solidFill>
                <a:prstClr val="black"/>
              </a:solidFill>
            </a:endParaRPr>
          </a:p>
          <a:p>
            <a:pPr lvl="0">
              <a:buNone/>
            </a:pPr>
            <a:r>
              <a:rPr lang="en-US" sz="3600" dirty="0">
                <a:solidFill>
                  <a:prstClr val="black"/>
                </a:solidFill>
              </a:rPr>
              <a:t>• Less sperm count (oligospermia ) or no sperms at all (azoospermia).</a:t>
            </a:r>
          </a:p>
          <a:p>
            <a:pPr lvl="0">
              <a:buNone/>
            </a:pPr>
            <a:endParaRPr lang="en-US" sz="3600" dirty="0">
              <a:solidFill>
                <a:prstClr val="black"/>
              </a:solidFill>
            </a:endParaRPr>
          </a:p>
          <a:p>
            <a:pPr lvl="0">
              <a:buNone/>
            </a:pPr>
            <a:r>
              <a:rPr lang="en-US" sz="3600" dirty="0">
                <a:solidFill>
                  <a:prstClr val="black"/>
                </a:solidFill>
              </a:rPr>
              <a:t>• Endocrine disorders, for example, pituitary failure, adrenal hyperplasia or thyroid deficiency.</a:t>
            </a:r>
          </a:p>
          <a:p>
            <a:endParaRPr lang="en-US" dirty="0"/>
          </a:p>
        </p:txBody>
      </p:sp>
    </p:spTree>
    <p:extLst>
      <p:ext uri="{BB962C8B-B14F-4D97-AF65-F5344CB8AC3E}">
        <p14:creationId xmlns:p14="http://schemas.microsoft.com/office/powerpoint/2010/main" val="265086101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b="1" dirty="0"/>
              <a:t>Management of Infertility</a:t>
            </a:r>
            <a:endParaRPr lang="en-US" dirty="0"/>
          </a:p>
        </p:txBody>
      </p:sp>
      <p:sp>
        <p:nvSpPr>
          <p:cNvPr id="3" name="Content Placeholder 2"/>
          <p:cNvSpPr>
            <a:spLocks noGrp="1"/>
          </p:cNvSpPr>
          <p:nvPr>
            <p:ph sz="quarter" idx="1"/>
          </p:nvPr>
        </p:nvSpPr>
        <p:spPr>
          <a:xfrm>
            <a:off x="457200" y="1143000"/>
            <a:ext cx="8229600" cy="4983163"/>
          </a:xfrm>
        </p:spPr>
        <p:txBody>
          <a:bodyPr/>
          <a:lstStyle/>
          <a:p>
            <a:r>
              <a:rPr lang="en-US" sz="4000" dirty="0"/>
              <a:t>Investigations  based on their general reproductive history</a:t>
            </a:r>
          </a:p>
          <a:p>
            <a:pPr>
              <a:buNone/>
            </a:pPr>
            <a:endParaRPr lang="en-US" sz="4000" dirty="0"/>
          </a:p>
          <a:p>
            <a:r>
              <a:rPr lang="en-US" sz="4000" dirty="0"/>
              <a:t>Clinical examination of each partner is carried out separately and any worries should be elicited and confidential information obtained from each partner.</a:t>
            </a:r>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b="1" dirty="0"/>
              <a:t>Male partner</a:t>
            </a:r>
          </a:p>
        </p:txBody>
      </p:sp>
      <p:sp>
        <p:nvSpPr>
          <p:cNvPr id="3" name="Content Placeholder 2"/>
          <p:cNvSpPr>
            <a:spLocks noGrp="1"/>
          </p:cNvSpPr>
          <p:nvPr>
            <p:ph sz="quarter" idx="1"/>
          </p:nvPr>
        </p:nvSpPr>
        <p:spPr>
          <a:xfrm>
            <a:off x="457200" y="1066800"/>
            <a:ext cx="8229600" cy="5105400"/>
          </a:xfrm>
        </p:spPr>
        <p:txBody>
          <a:bodyPr>
            <a:noAutofit/>
          </a:bodyPr>
          <a:lstStyle/>
          <a:p>
            <a:r>
              <a:rPr lang="en-US" sz="3200" dirty="0"/>
              <a:t>history of sexual function, erection and ejaculation.</a:t>
            </a:r>
          </a:p>
          <a:p>
            <a:endParaRPr lang="en-US" sz="3200" dirty="0"/>
          </a:p>
          <a:p>
            <a:r>
              <a:rPr lang="en-US" sz="3200" dirty="0"/>
              <a:t>history of orchitis or STDs should be noted.</a:t>
            </a:r>
          </a:p>
          <a:p>
            <a:pPr>
              <a:buNone/>
            </a:pPr>
            <a:endParaRPr lang="en-US" sz="3200" dirty="0"/>
          </a:p>
          <a:p>
            <a:r>
              <a:rPr lang="en-US" sz="3200" dirty="0"/>
              <a:t>establish how often intercourse takes place</a:t>
            </a:r>
          </a:p>
          <a:p>
            <a:endParaRPr lang="en-US" sz="3200" dirty="0"/>
          </a:p>
          <a:p>
            <a:r>
              <a:rPr lang="en-US" sz="3200" dirty="0"/>
              <a:t>any experience of difficulty in either partners, discomfort or lack of satisfaction (the male orgasm which brings about ejaculation of the semen is essential for fertilization).</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ctr"/>
            <a:r>
              <a:rPr lang="en-US" b="1" dirty="0"/>
              <a:t>clinical examination</a:t>
            </a:r>
          </a:p>
        </p:txBody>
      </p:sp>
      <p:sp>
        <p:nvSpPr>
          <p:cNvPr id="3" name="Content Placeholder 2"/>
          <p:cNvSpPr>
            <a:spLocks noGrp="1"/>
          </p:cNvSpPr>
          <p:nvPr>
            <p:ph sz="quarter" idx="1"/>
          </p:nvPr>
        </p:nvSpPr>
        <p:spPr>
          <a:xfrm>
            <a:off x="457200" y="914400"/>
            <a:ext cx="8229600" cy="5486400"/>
          </a:xfrm>
        </p:spPr>
        <p:txBody>
          <a:bodyPr>
            <a:noAutofit/>
          </a:bodyPr>
          <a:lstStyle/>
          <a:p>
            <a:r>
              <a:rPr lang="en-US" sz="3200" dirty="0"/>
              <a:t>Assessment of the size and consistency of the testes and epididymis on each side.</a:t>
            </a:r>
          </a:p>
          <a:p>
            <a:r>
              <a:rPr lang="en-US" sz="3200" dirty="0"/>
              <a:t>Assess for the presence or absence of varicocele or hernia and the size of the prostate.</a:t>
            </a:r>
          </a:p>
          <a:p>
            <a:r>
              <a:rPr lang="en-US" sz="3200" dirty="0"/>
              <a:t>Semen analysis.</a:t>
            </a:r>
          </a:p>
          <a:p>
            <a:r>
              <a:rPr lang="en-US" sz="3200" dirty="0"/>
              <a:t>Should normally be the first step in an investigation because if there are no sperms present in the semen, it is pointless to investigate the female</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8229600" cy="5943600"/>
          </a:xfrm>
        </p:spPr>
        <p:txBody>
          <a:bodyPr>
            <a:normAutofit/>
          </a:bodyPr>
          <a:lstStyle/>
          <a:p>
            <a:r>
              <a:rPr lang="en-US" dirty="0"/>
              <a:t>Prior to semen analysis, in preparation to collect specimen, the man abstains from coitus for three to five days and a masturbation specimen is then collected.</a:t>
            </a:r>
          </a:p>
          <a:p>
            <a:r>
              <a:rPr lang="en-US" dirty="0"/>
              <a:t>should be received in the laboratory within half an hour. </a:t>
            </a:r>
          </a:p>
          <a:p>
            <a:r>
              <a:rPr lang="en-US" dirty="0"/>
              <a:t>Semen analysis, examine color (if sturdy, then it is infected), viscosity, bacteriology (if pus cells present), motility (progressive, sluggish or no movement), morphology (the ideal is 50%) and sperm count (40 to 370 million sperms per cc).</a:t>
            </a:r>
          </a:p>
          <a:p>
            <a:r>
              <a:rPr lang="en-US" dirty="0"/>
              <a:t>Note that in Kenya 20 million is considered an acceptable  sperm count.</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229600" cy="5440363"/>
          </a:xfrm>
        </p:spPr>
        <p:txBody>
          <a:bodyPr>
            <a:noAutofit/>
          </a:bodyPr>
          <a:lstStyle/>
          <a:p>
            <a:r>
              <a:rPr lang="en-US" sz="3600" dirty="0"/>
              <a:t>serum contains sperm antibodies, the spermatozoa become immobilized when they come into contact with the cervical mucus.</a:t>
            </a:r>
          </a:p>
          <a:p>
            <a:r>
              <a:rPr lang="en-US" sz="3600" dirty="0"/>
              <a:t>test should be done three times</a:t>
            </a:r>
          </a:p>
          <a:p>
            <a:r>
              <a:rPr lang="en-US" sz="3600" dirty="0"/>
              <a:t>Once the seminal fluid analysis has been done and found to be normal, then the next step is to test for ovulation and tubal patency in the female.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Physical Examination</a:t>
            </a:r>
            <a:endParaRPr lang="en-US"/>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 physical examination should be made up of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General</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Abdominal</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Vaginal examination</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pPr algn="ctr"/>
            <a:r>
              <a:rPr lang="en-US" sz="4800" b="1" dirty="0"/>
              <a:t>Female partner</a:t>
            </a:r>
          </a:p>
        </p:txBody>
      </p:sp>
      <p:sp>
        <p:nvSpPr>
          <p:cNvPr id="3" name="Content Placeholder 2"/>
          <p:cNvSpPr>
            <a:spLocks noGrp="1"/>
          </p:cNvSpPr>
          <p:nvPr>
            <p:ph sz="quarter" idx="1"/>
          </p:nvPr>
        </p:nvSpPr>
        <p:spPr>
          <a:xfrm>
            <a:off x="381000" y="1864426"/>
            <a:ext cx="8229600" cy="4764974"/>
          </a:xfrm>
        </p:spPr>
        <p:txBody>
          <a:bodyPr>
            <a:normAutofit/>
          </a:bodyPr>
          <a:lstStyle/>
          <a:p>
            <a:pPr>
              <a:buFont typeface="Wingdings" pitchFamily="2" charset="2"/>
              <a:buChar char="Ø"/>
            </a:pPr>
            <a:r>
              <a:rPr lang="en-US" sz="3200" dirty="0"/>
              <a:t>routine pelvic examination</a:t>
            </a:r>
          </a:p>
          <a:p>
            <a:pPr>
              <a:buFont typeface="Wingdings" pitchFamily="2" charset="2"/>
              <a:buChar char="Ø"/>
            </a:pPr>
            <a:r>
              <a:rPr lang="en-US" sz="3200" dirty="0"/>
              <a:t>detailed history-taking to ascertain the following;</a:t>
            </a:r>
          </a:p>
          <a:p>
            <a:pPr>
              <a:buFont typeface="Wingdings" pitchFamily="2" charset="2"/>
              <a:buChar char="Ø"/>
            </a:pPr>
            <a:r>
              <a:rPr lang="en-US" sz="3200" dirty="0"/>
              <a:t>  illness which might have caused peritonitis, for example, tuberculosis, this could mean the tubes were also affected.</a:t>
            </a:r>
          </a:p>
          <a:p>
            <a:pPr>
              <a:buFont typeface="Wingdings" pitchFamily="2" charset="2"/>
              <a:buChar char="Ø"/>
            </a:pPr>
            <a:r>
              <a:rPr lang="en-US" sz="3200" dirty="0"/>
              <a:t>Menstrual history, for instance, whether menstruation is scanty or irregular.</a:t>
            </a:r>
          </a:p>
          <a:p>
            <a:pPr>
              <a:buFont typeface="Wingdings" pitchFamily="2" charset="2"/>
              <a:buChar char="Ø"/>
            </a:pPr>
            <a:r>
              <a:rPr lang="en-US" sz="3200" dirty="0"/>
              <a:t> Any abortion or sicknesses should be noted.</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sz="3200" dirty="0"/>
              <a:t>Outcomes of previous pregnancies should also be noted.</a:t>
            </a:r>
          </a:p>
          <a:p>
            <a:pPr>
              <a:buFont typeface="Wingdings" pitchFamily="2" charset="2"/>
              <a:buChar char="Ø"/>
            </a:pPr>
            <a:r>
              <a:rPr lang="en-US" sz="3200" dirty="0"/>
              <a:t> Marital history, including duration of marriage and how long she has been trying to become pregnant</a:t>
            </a:r>
          </a:p>
          <a:p>
            <a:pPr>
              <a:buFont typeface="Wingdings" pitchFamily="2" charset="2"/>
              <a:buChar char="Ø"/>
            </a:pPr>
            <a:r>
              <a:rPr lang="en-US" sz="3200" dirty="0"/>
              <a:t>  Hysterosalpingography (HSG) useful investigation for tubal patency</a:t>
            </a:r>
          </a:p>
          <a:p>
            <a:pPr>
              <a:buFont typeface="Wingdings" pitchFamily="2" charset="2"/>
              <a:buChar char="Ø"/>
            </a:pPr>
            <a:r>
              <a:rPr lang="en-US" sz="3200" dirty="0"/>
              <a:t>laparoscopy</a:t>
            </a:r>
          </a:p>
          <a:p>
            <a:pPr>
              <a:buFont typeface="Wingdings" pitchFamily="2" charset="2"/>
              <a:buChar char="Ø"/>
            </a:pPr>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686800" cy="5867400"/>
          </a:xfrm>
        </p:spPr>
        <p:txBody>
          <a:bodyPr>
            <a:normAutofit/>
          </a:bodyPr>
          <a:lstStyle/>
          <a:p>
            <a:r>
              <a:rPr lang="en-US" sz="4000" b="1" dirty="0"/>
              <a:t>Ovulation</a:t>
            </a:r>
            <a:r>
              <a:rPr lang="en-US" sz="4000" dirty="0"/>
              <a:t> may be confirmed in several ways, including the temperature method, the examination of cervical mucous, progesterone level on blood sample taken one week before a period is expected (day 21 of 28 day cycle) and a level of more than 20 </a:t>
            </a:r>
            <a:r>
              <a:rPr lang="en-US" sz="4000" dirty="0" err="1"/>
              <a:t>mmol</a:t>
            </a:r>
            <a:r>
              <a:rPr lang="en-US" sz="4000" dirty="0"/>
              <a:t>/L, which confirms that ovulation has taken place.</a:t>
            </a:r>
          </a:p>
          <a:p>
            <a:endParaRPr lang="en-US" sz="2800"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D44C-2023-4B6F-970A-E04B289BE1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46F328-5B9D-4BB8-9EF4-D0DB102570F4}"/>
              </a:ext>
            </a:extLst>
          </p:cNvPr>
          <p:cNvSpPr>
            <a:spLocks noGrp="1"/>
          </p:cNvSpPr>
          <p:nvPr>
            <p:ph sz="quarter" idx="1"/>
          </p:nvPr>
        </p:nvSpPr>
        <p:spPr/>
        <p:txBody>
          <a:bodyPr/>
          <a:lstStyle/>
          <a:p>
            <a:r>
              <a:rPr lang="en-US" sz="3200" b="1" dirty="0"/>
              <a:t>ultrasound</a:t>
            </a:r>
            <a:r>
              <a:rPr lang="en-US" sz="3200" dirty="0"/>
              <a:t> may detect follicular growth and ovulation.</a:t>
            </a:r>
          </a:p>
          <a:p>
            <a:pPr>
              <a:buNone/>
            </a:pPr>
            <a:r>
              <a:rPr lang="en-US" sz="3200" dirty="0"/>
              <a:t> </a:t>
            </a:r>
          </a:p>
          <a:p>
            <a:r>
              <a:rPr lang="en-US" sz="3200" b="1" dirty="0"/>
              <a:t>histological</a:t>
            </a:r>
            <a:r>
              <a:rPr lang="en-US" sz="3200" dirty="0"/>
              <a:t> examination of the endometrium should also be performed just before menstruation in order to assess the response to progesterone secretion by corpus luteum and to exclude tuberculosis</a:t>
            </a:r>
          </a:p>
          <a:p>
            <a:endParaRPr lang="en-US" dirty="0"/>
          </a:p>
        </p:txBody>
      </p:sp>
    </p:spTree>
    <p:extLst>
      <p:ext uri="{BB962C8B-B14F-4D97-AF65-F5344CB8AC3E}">
        <p14:creationId xmlns:p14="http://schemas.microsoft.com/office/powerpoint/2010/main" val="371176998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b="1" dirty="0"/>
              <a:t>Treatment of Infertility</a:t>
            </a:r>
            <a:endParaRPr lang="en-US" dirty="0"/>
          </a:p>
        </p:txBody>
      </p:sp>
      <p:sp>
        <p:nvSpPr>
          <p:cNvPr id="3" name="Content Placeholder 2"/>
          <p:cNvSpPr>
            <a:spLocks noGrp="1"/>
          </p:cNvSpPr>
          <p:nvPr>
            <p:ph sz="quarter" idx="1"/>
          </p:nvPr>
        </p:nvSpPr>
        <p:spPr>
          <a:xfrm>
            <a:off x="457200" y="1600200"/>
            <a:ext cx="8229600" cy="4953000"/>
          </a:xfrm>
        </p:spPr>
        <p:txBody>
          <a:bodyPr>
            <a:noAutofit/>
          </a:bodyPr>
          <a:lstStyle/>
          <a:p>
            <a:r>
              <a:rPr lang="en-US" sz="3200" dirty="0"/>
              <a:t>short periods of infertility in a young couple, simple clinical assessment and reassurance that they appear normal is all that is required.</a:t>
            </a:r>
          </a:p>
          <a:p>
            <a:r>
              <a:rPr lang="en-US" sz="3200" dirty="0"/>
              <a:t>Emphasize to the couple that if no abnormality is found, that pregnancy is always possible even after many years.</a:t>
            </a:r>
          </a:p>
          <a:p>
            <a:r>
              <a:rPr lang="en-US" sz="3200" dirty="0"/>
              <a:t>Tubal blockage can be treated by </a:t>
            </a:r>
            <a:r>
              <a:rPr lang="en-US" sz="3200" dirty="0" err="1"/>
              <a:t>salpingolysis</a:t>
            </a:r>
            <a:r>
              <a:rPr lang="en-US" sz="3200" dirty="0"/>
              <a:t>, which is the most successful tubal operation and consists of dividing </a:t>
            </a:r>
            <a:r>
              <a:rPr lang="en-US" sz="3200" dirty="0" err="1"/>
              <a:t>peritubal</a:t>
            </a:r>
            <a:r>
              <a:rPr lang="en-US" sz="3200" dirty="0"/>
              <a:t> adhesions around the </a:t>
            </a:r>
            <a:r>
              <a:rPr lang="en-US" sz="3200" dirty="0" err="1"/>
              <a:t>ampullary</a:t>
            </a:r>
            <a:r>
              <a:rPr lang="en-US" sz="3200" dirty="0"/>
              <a:t> ends of the tube.</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486400"/>
          </a:xfrm>
        </p:spPr>
        <p:txBody>
          <a:bodyPr>
            <a:noAutofit/>
          </a:bodyPr>
          <a:lstStyle/>
          <a:p>
            <a:r>
              <a:rPr lang="en-US" sz="3200" b="1" dirty="0"/>
              <a:t>Salpingotomy</a:t>
            </a:r>
            <a:r>
              <a:rPr lang="en-US" sz="3200" dirty="0"/>
              <a:t> involves making an opening into</a:t>
            </a:r>
          </a:p>
          <a:p>
            <a:pPr>
              <a:buNone/>
            </a:pPr>
            <a:r>
              <a:rPr lang="en-US" sz="3200" dirty="0"/>
              <a:t>    the distal end of a hydrosalpinx and is usually better for fimbria blockage.</a:t>
            </a:r>
          </a:p>
          <a:p>
            <a:r>
              <a:rPr lang="en-US" sz="3200" dirty="0"/>
              <a:t>In tubal anastomosis, blockage, the isthmic portion is excised and the cut ends anastomosed</a:t>
            </a:r>
          </a:p>
          <a:p>
            <a:r>
              <a:rPr lang="en-US" sz="3200" dirty="0"/>
              <a:t>in vitro fertilization, the oocytes from the mature ovarian follicle are retrieved, fertilized with the partner's sperm and the developing embryo is replaced into the woman's uterus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pPr algn="ctr"/>
            <a:r>
              <a:rPr lang="en-US" b="1" dirty="0"/>
              <a:t>Male fertility treatment</a:t>
            </a:r>
          </a:p>
        </p:txBody>
      </p:sp>
      <p:sp>
        <p:nvSpPr>
          <p:cNvPr id="3" name="Content Placeholder 2"/>
          <p:cNvSpPr>
            <a:spLocks noGrp="1"/>
          </p:cNvSpPr>
          <p:nvPr>
            <p:ph sz="quarter" idx="1"/>
          </p:nvPr>
        </p:nvSpPr>
        <p:spPr/>
        <p:txBody>
          <a:bodyPr>
            <a:noAutofit/>
          </a:bodyPr>
          <a:lstStyle/>
          <a:p>
            <a:r>
              <a:rPr lang="en-US" sz="2800" dirty="0"/>
              <a:t>Semen problems, such as azoospermia, secondary to lack of gonadotrophic stimulation, are curable by the administration of Human Menopausal Gonadotrophin (HMG)</a:t>
            </a:r>
          </a:p>
          <a:p>
            <a:r>
              <a:rPr lang="en-US" sz="2800" dirty="0"/>
              <a:t>However, there is no treatment for azoospermia due to congenital anomalies or chromosomal abnormalities</a:t>
            </a:r>
          </a:p>
          <a:p>
            <a:r>
              <a:rPr lang="en-US" sz="2800" dirty="0"/>
              <a:t>Synthetic androgens, for example, </a:t>
            </a:r>
            <a:r>
              <a:rPr lang="en-US" sz="2800" dirty="0" err="1"/>
              <a:t>mesterolone</a:t>
            </a:r>
            <a:r>
              <a:rPr lang="en-US" sz="2800" dirty="0"/>
              <a:t> (</a:t>
            </a:r>
            <a:r>
              <a:rPr lang="en-US" sz="2800" dirty="0" err="1"/>
              <a:t>proviron</a:t>
            </a:r>
            <a:r>
              <a:rPr lang="en-US" sz="2800" dirty="0"/>
              <a:t>), have a direct action on spermatogenesis</a:t>
            </a:r>
          </a:p>
          <a:p>
            <a:r>
              <a:rPr lang="en-US" sz="2800" dirty="0"/>
              <a:t>should be administered at a dose of 50 mgs daily for three months</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3200" dirty="0" err="1"/>
              <a:t>Oligospermia</a:t>
            </a:r>
            <a:r>
              <a:rPr lang="en-US" sz="3200" dirty="0"/>
              <a:t> will often respond to an improvement in the patient's general health and fitness, therefore, exercise and a good diet should be encouraged.</a:t>
            </a:r>
          </a:p>
          <a:p>
            <a:r>
              <a:rPr lang="en-US" sz="3200" dirty="0"/>
              <a:t> The patient should also be advised to avoid excessive consumption of alcohol, tobacco and caffeine.</a:t>
            </a:r>
          </a:p>
          <a:p>
            <a:r>
              <a:rPr lang="en-US" sz="3200" dirty="0"/>
              <a:t> Additionally, the excision of </a:t>
            </a:r>
            <a:r>
              <a:rPr lang="en-US" sz="3200" dirty="0" err="1"/>
              <a:t>varicocele</a:t>
            </a:r>
            <a:r>
              <a:rPr lang="en-US" sz="3200" dirty="0"/>
              <a:t>, if present, is commonly done for </a:t>
            </a:r>
            <a:r>
              <a:rPr lang="en-US" sz="3200" dirty="0" err="1"/>
              <a:t>oligospermia</a:t>
            </a:r>
            <a:r>
              <a:rPr lang="en-US" sz="3200" dirty="0"/>
              <a:t>.</a:t>
            </a:r>
          </a:p>
          <a:p>
            <a:endParaRPr lang="en-US" dirty="0"/>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endParaRPr lang="en-US" dirty="0"/>
          </a:p>
        </p:txBody>
      </p:sp>
      <p:sp>
        <p:nvSpPr>
          <p:cNvPr id="3" name="Content Placeholder 2"/>
          <p:cNvSpPr>
            <a:spLocks noGrp="1"/>
          </p:cNvSpPr>
          <p:nvPr>
            <p:ph sz="quarter" idx="1"/>
          </p:nvPr>
        </p:nvSpPr>
        <p:spPr/>
        <p:txBody>
          <a:bodyPr>
            <a:noAutofit/>
          </a:bodyPr>
          <a:lstStyle/>
          <a:p>
            <a:r>
              <a:rPr lang="en-US" sz="3600" dirty="0"/>
              <a:t>Artificial Insemination (AIH) with the partner's semen is widely used for infertility due to impotence or anatomical abnormality in the male, especially in cases of hypospadias, which prevents normal ejaculation of sperm into the upper vagina</a:t>
            </a:r>
            <a:r>
              <a:rPr lang="en-US" sz="2800" dirty="0"/>
              <a:t>.</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38A4-36E0-4581-8C56-0B0F3307A3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5B8684-09A9-4806-A259-FC7526C09088}"/>
              </a:ext>
            </a:extLst>
          </p:cNvPr>
          <p:cNvSpPr>
            <a:spLocks noGrp="1"/>
          </p:cNvSpPr>
          <p:nvPr>
            <p:ph sz="quarter" idx="1"/>
          </p:nvPr>
        </p:nvSpPr>
        <p:spPr/>
        <p:txBody>
          <a:bodyPr>
            <a:normAutofit/>
          </a:bodyPr>
          <a:lstStyle/>
          <a:p>
            <a:r>
              <a:rPr lang="en-US" sz="3600" dirty="0"/>
              <a:t>counsel the patient on general measures that may be helpful like refraining from excessive coitus, obtaining adequate sleep, weight-loss advice for obese patients and the need to avoid excessive and prolonged exposure of the scrotum to heat by avoiding hot bath, tight underwear or prolonged sitting in hot environments.</a:t>
            </a:r>
          </a:p>
          <a:p>
            <a:endParaRPr lang="en-US" dirty="0"/>
          </a:p>
        </p:txBody>
      </p:sp>
    </p:spTree>
    <p:extLst>
      <p:ext uri="{BB962C8B-B14F-4D97-AF65-F5344CB8AC3E}">
        <p14:creationId xmlns:p14="http://schemas.microsoft.com/office/powerpoint/2010/main" val="15840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Objective</a:t>
            </a:r>
            <a:endParaRPr lang="en-US" dirty="0"/>
          </a:p>
        </p:txBody>
      </p:sp>
      <p:sp>
        <p:nvSpPr>
          <p:cNvPr id="3" name="Content Placeholder 2"/>
          <p:cNvSpPr>
            <a:spLocks noGrp="1"/>
          </p:cNvSpPr>
          <p:nvPr>
            <p:ph sz="quarter" idx="1"/>
          </p:nvPr>
        </p:nvSpPr>
        <p:spPr/>
        <p:txBody>
          <a:bodyPr/>
          <a:lstStyle/>
          <a:p>
            <a:r>
              <a:rPr lang="en-US" sz="4000" dirty="0"/>
              <a:t>Upon completion of the unit, the student will be able to provide comprehensive care </a:t>
            </a:r>
            <a:r>
              <a:rPr lang="en-US" sz="4000" dirty="0" smtClean="0"/>
              <a:t>to patients and clients with gynecological </a:t>
            </a:r>
            <a:r>
              <a:rPr lang="en-US" sz="4000" dirty="0"/>
              <a:t>conditions in the hospitals, families and communities</a:t>
            </a:r>
            <a:r>
              <a:rPr lang="en-US" sz="4000" b="1" dirty="0"/>
              <a:t> </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a:t>General Examination</a:t>
            </a:r>
            <a:endParaRPr lang="en-US" dirty="0"/>
          </a:p>
        </p:txBody>
      </p:sp>
      <p:sp>
        <p:nvSpPr>
          <p:cNvPr id="3" name="Content Placeholder 2"/>
          <p:cNvSpPr>
            <a:spLocks noGrp="1"/>
          </p:cNvSpPr>
          <p:nvPr>
            <p:ph sz="quarter" idx="1"/>
          </p:nvPr>
        </p:nvSpPr>
        <p:spPr>
          <a:xfrm>
            <a:off x="304800" y="685800"/>
            <a:ext cx="8610600" cy="5791200"/>
          </a:xfrm>
        </p:spPr>
        <p:txBody>
          <a:bodyPr>
            <a:normAutofit lnSpcReduction="10000"/>
          </a:bodyPr>
          <a:lstStyle/>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provides more information about a patient and also gives the  a chance to establish a rapport with the patient. </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usually includes   a check on the vital signs   the general condition of the patient. </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should look for the development of secondary sexual   characteristics, including breast development</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(palpate for masses) and body hair distribution, especially the pubic hair. Hair on the chest and chin in a female will mean that she has more androgens.</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Some of the problems infertile couples may face</a:t>
            </a:r>
          </a:p>
        </p:txBody>
      </p:sp>
      <p:sp>
        <p:nvSpPr>
          <p:cNvPr id="3" name="Content Placeholder 2"/>
          <p:cNvSpPr>
            <a:spLocks noGrp="1"/>
          </p:cNvSpPr>
          <p:nvPr>
            <p:ph sz="quarter" idx="1"/>
          </p:nvPr>
        </p:nvSpPr>
        <p:spPr/>
        <p:txBody>
          <a:bodyPr>
            <a:normAutofit lnSpcReduction="10000"/>
          </a:bodyPr>
          <a:lstStyle/>
          <a:p>
            <a:r>
              <a:rPr lang="en-US" sz="2800" dirty="0"/>
              <a:t>Poor social standing that is, not having respect from friends, relatives and the community as a whole.</a:t>
            </a:r>
          </a:p>
          <a:p>
            <a:endParaRPr lang="en-US" sz="2800" dirty="0"/>
          </a:p>
          <a:p>
            <a:r>
              <a:rPr lang="en-US" sz="2800" dirty="0"/>
              <a:t>The stress of infertility makes one be unproductive economically.</a:t>
            </a:r>
          </a:p>
          <a:p>
            <a:pPr marL="0" indent="0">
              <a:buNone/>
            </a:pPr>
            <a:endParaRPr lang="en-US" sz="2800" dirty="0"/>
          </a:p>
          <a:p>
            <a:r>
              <a:rPr lang="en-US" sz="2800" dirty="0"/>
              <a:t>frantic effort of wanting children will complicate the infertility leading to domestic disharmony, separation and divorces and/or promiscuity which may increase the risk of  STI/HIV.</a:t>
            </a:r>
          </a:p>
          <a:p>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Climacteric Crisis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is the period of menopause (while in males it is known</a:t>
            </a:r>
          </a:p>
          <a:p>
            <a:pPr>
              <a:buNone/>
            </a:pPr>
            <a:r>
              <a:rPr lang="en-US" dirty="0"/>
              <a:t>    as andropause).</a:t>
            </a:r>
          </a:p>
          <a:p>
            <a:r>
              <a:rPr lang="en-US" dirty="0"/>
              <a:t>Menopause is a period in a woman's life when menstruation ceases naturally.</a:t>
            </a:r>
          </a:p>
          <a:p>
            <a:pPr>
              <a:buNone/>
            </a:pPr>
            <a:endParaRPr lang="en-US" dirty="0"/>
          </a:p>
          <a:p>
            <a:r>
              <a:rPr lang="en-US" dirty="0"/>
              <a:t>There is progressive ovarian failure, which is preceded by complete absence of menstruation.</a:t>
            </a:r>
          </a:p>
          <a:p>
            <a:endParaRPr lang="en-US" dirty="0"/>
          </a:p>
          <a:p>
            <a:r>
              <a:rPr lang="en-US" dirty="0"/>
              <a:t>Menopause is declared after one year of no menstruation.</a:t>
            </a:r>
          </a:p>
          <a:p>
            <a:pPr>
              <a:buNone/>
            </a:pPr>
            <a:r>
              <a:rPr lang="en-US" dirty="0"/>
              <a:t> </a:t>
            </a:r>
          </a:p>
          <a:p>
            <a:r>
              <a:rPr lang="en-US" dirty="0"/>
              <a:t>A considerable number of women will undergo physical or emotional upsets but the majority will not be significantly affected.</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endParaRPr lang="en-US" dirty="0"/>
          </a:p>
        </p:txBody>
      </p:sp>
      <p:sp>
        <p:nvSpPr>
          <p:cNvPr id="3" name="Content Placeholder 2"/>
          <p:cNvSpPr>
            <a:spLocks noGrp="1"/>
          </p:cNvSpPr>
          <p:nvPr>
            <p:ph sz="quarter" idx="1"/>
          </p:nvPr>
        </p:nvSpPr>
        <p:spPr/>
        <p:txBody>
          <a:bodyPr/>
          <a:lstStyle/>
          <a:p>
            <a:r>
              <a:rPr lang="en-US" dirty="0"/>
              <a:t>some, menopause is a threatening period that declares the end of their femininity, while to others it is a time when many former diseases or ailments recur.</a:t>
            </a:r>
          </a:p>
          <a:p>
            <a:r>
              <a:rPr lang="en-US" dirty="0"/>
              <a:t> A few will see this process as witchcraft or untreatable disease.</a:t>
            </a:r>
          </a:p>
          <a:p>
            <a:r>
              <a:rPr lang="en-US" dirty="0"/>
              <a:t> You should note that sexual desire is present in most women for many years after menstruation ceases.</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a:t>Climacteric Symptoms</a:t>
            </a:r>
            <a:endParaRPr lang="en-US" dirty="0"/>
          </a:p>
        </p:txBody>
      </p:sp>
      <p:sp>
        <p:nvSpPr>
          <p:cNvPr id="3" name="Content Placeholder 2"/>
          <p:cNvSpPr>
            <a:spLocks noGrp="1"/>
          </p:cNvSpPr>
          <p:nvPr>
            <p:ph sz="quarter" idx="1"/>
          </p:nvPr>
        </p:nvSpPr>
        <p:spPr/>
        <p:txBody>
          <a:bodyPr/>
          <a:lstStyle/>
          <a:p>
            <a:r>
              <a:rPr lang="en-US" dirty="0"/>
              <a:t>occur as a syndrome</a:t>
            </a:r>
          </a:p>
          <a:p>
            <a:pPr>
              <a:buNone/>
            </a:pPr>
            <a:endParaRPr lang="en-US" dirty="0"/>
          </a:p>
          <a:p>
            <a:r>
              <a:rPr lang="en-US" dirty="0"/>
              <a:t>refers to several symptoms related to hormonal imbalances in women.</a:t>
            </a:r>
          </a:p>
          <a:p>
            <a:pPr>
              <a:buNone/>
            </a:pPr>
            <a:endParaRPr lang="en-US" dirty="0"/>
          </a:p>
          <a:p>
            <a:r>
              <a:rPr lang="en-US" dirty="0"/>
              <a:t>Menopause may occur without any symptoms other than the cessation of menstruation, but it is not infrequently associated with other symptoms</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486400"/>
          </a:xfrm>
        </p:spPr>
        <p:txBody>
          <a:bodyPr>
            <a:normAutofit/>
          </a:bodyPr>
          <a:lstStyle/>
          <a:p>
            <a:r>
              <a:rPr lang="en-US" dirty="0"/>
              <a:t>The most common of these is the occurrence of hot flushes.</a:t>
            </a:r>
          </a:p>
          <a:p>
            <a:r>
              <a:rPr lang="en-US" dirty="0"/>
              <a:t>hot flush is the flushing of the face and neck often with sweating</a:t>
            </a:r>
          </a:p>
          <a:p>
            <a:r>
              <a:rPr lang="en-US" dirty="0"/>
              <a:t>may be only momentary or may last up to 15 minutes and recur many times a day</a:t>
            </a:r>
          </a:p>
          <a:p>
            <a:r>
              <a:rPr lang="en-US" dirty="0"/>
              <a:t>occurs as a result of a rise in the peripheral blood flow</a:t>
            </a:r>
          </a:p>
          <a:p>
            <a:pPr>
              <a:buNone/>
            </a:pPr>
            <a:r>
              <a:rPr lang="en-US" dirty="0"/>
              <a:t>  (measured in the arm) and in the pulse rate, but no change in blood pressure.</a:t>
            </a:r>
          </a:p>
          <a:p>
            <a:r>
              <a:rPr lang="en-US" dirty="0"/>
              <a:t>80 to 85% of women experience hot flushes.</a:t>
            </a:r>
          </a:p>
          <a:p>
            <a:r>
              <a:rPr lang="en-US" dirty="0"/>
              <a:t> In Kenya these are often mistaken for malaria or typhoid</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US" dirty="0"/>
              <a:t>weight gain in some women, which is generally a result of low-level activity.</a:t>
            </a:r>
          </a:p>
          <a:p>
            <a:r>
              <a:rPr lang="en-US" dirty="0"/>
              <a:t> Exercise tends to promote hormonal balance. Osteoporosis can also result and has been attributed to oestrogen deficiency.</a:t>
            </a:r>
          </a:p>
          <a:p>
            <a:r>
              <a:rPr lang="en-US" dirty="0"/>
              <a:t>Atrophic changes in the vulva will cause discomfort and </a:t>
            </a:r>
            <a:r>
              <a:rPr lang="en-US" dirty="0" err="1"/>
              <a:t>dyspareunia</a:t>
            </a:r>
            <a:r>
              <a:rPr lang="en-US" dirty="0"/>
              <a:t>. </a:t>
            </a:r>
          </a:p>
          <a:p>
            <a:r>
              <a:rPr lang="en-US" dirty="0"/>
              <a:t>A decrease in vaginal acidity may allow organisms to survive and lead to </a:t>
            </a:r>
            <a:r>
              <a:rPr lang="en-US" dirty="0" err="1"/>
              <a:t>vaginitis</a:t>
            </a:r>
            <a:r>
              <a:rPr lang="en-US" dirty="0"/>
              <a:t> or </a:t>
            </a:r>
            <a:r>
              <a:rPr lang="en-US" dirty="0" err="1"/>
              <a:t>endometritis</a:t>
            </a:r>
            <a:r>
              <a:rPr lang="en-US" dirty="0"/>
              <a:t> (this occurs in a small number of women).</a:t>
            </a:r>
          </a:p>
          <a:p>
            <a:r>
              <a:rPr lang="en-US" dirty="0"/>
              <a:t> This may be confused for STIs.</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i="1" dirty="0"/>
              <a:t>Remember:</a:t>
            </a:r>
          </a:p>
          <a:p>
            <a:pPr>
              <a:buNone/>
            </a:pPr>
            <a:r>
              <a:rPr lang="en-US" b="1" i="1" dirty="0"/>
              <a:t>    Decrease in circulating oestrogen levels will lead to increased excretion of calcium in the urine. Calcium is essential in bone development</a:t>
            </a:r>
            <a:endParaRPr lang="en-US" dirty="0"/>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endParaRPr lang="en-US" dirty="0"/>
          </a:p>
        </p:txBody>
      </p:sp>
      <p:sp>
        <p:nvSpPr>
          <p:cNvPr id="3" name="Content Placeholder 2"/>
          <p:cNvSpPr>
            <a:spLocks noGrp="1"/>
          </p:cNvSpPr>
          <p:nvPr>
            <p:ph sz="quarter" idx="1"/>
          </p:nvPr>
        </p:nvSpPr>
        <p:spPr/>
        <p:txBody>
          <a:bodyPr/>
          <a:lstStyle/>
          <a:p>
            <a:r>
              <a:rPr lang="en-US" dirty="0"/>
              <a:t>Anxiety, irritability, insomnia and depression are often present in varying degrees and are seen mainly in women who have a history of psychological instability</a:t>
            </a:r>
          </a:p>
          <a:p>
            <a:r>
              <a:rPr lang="en-US" dirty="0"/>
              <a:t>Additionally, aches, pains, headaches, urinary urge and incontinence are often as a physical expression of anxiety and depression.</a:t>
            </a:r>
          </a:p>
          <a:p>
            <a:r>
              <a:rPr lang="en-US" dirty="0"/>
              <a:t>Oestrogen may be administered to suppress hot flushes and this may, in turn relieve sleeplessness and also help the depression.</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r>
              <a:rPr lang="en-US" dirty="0"/>
              <a:t>atrophic changes in the genital </a:t>
            </a:r>
            <a:r>
              <a:rPr lang="en-US" dirty="0" err="1"/>
              <a:t>tract,Dienestrol</a:t>
            </a:r>
            <a:r>
              <a:rPr lang="en-US" dirty="0"/>
              <a:t> cream can be applied locally.</a:t>
            </a:r>
          </a:p>
          <a:p>
            <a:r>
              <a:rPr lang="en-US" dirty="0"/>
              <a:t> Some doctors may give the treatment for several weeks to relieve symptoms, then gradually reduce the doses before discontinuing the treatment</a:t>
            </a:r>
          </a:p>
          <a:p>
            <a:r>
              <a:rPr lang="en-US" dirty="0"/>
              <a:t>Prophylaxis of osteoporosis is managed by increasing calcium intake</a:t>
            </a:r>
          </a:p>
          <a:p>
            <a:r>
              <a:rPr lang="en-US" dirty="0"/>
              <a:t>importance of a balanced diet, especially plant foods, for example, fresh fruits and vegetables, which promote hormone production and especially soya beans, which have natural estrogen</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Psychological counseling is often valuable and helps the patient understand the intricacies of the physiological changes that are taking place in her.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3600" b="1" i="1" dirty="0">
                <a:latin typeface="Times New Roman" panose="02020603050405020304" pitchFamily="18" charset="0"/>
                <a:cs typeface="Times New Roman" panose="02020603050405020304" pitchFamily="18" charset="0"/>
              </a:rPr>
              <a:t>Remember:</a:t>
            </a:r>
          </a:p>
          <a:p>
            <a:pPr>
              <a:buFont typeface="Wingdings" panose="05000000000000000000" pitchFamily="2" charset="2"/>
              <a:buChar char="Ø"/>
            </a:pPr>
            <a:r>
              <a:rPr lang="en-US" sz="3600" b="1" i="1" dirty="0">
                <a:latin typeface="Times New Roman" panose="02020603050405020304" pitchFamily="18" charset="0"/>
                <a:cs typeface="Times New Roman" panose="02020603050405020304" pitchFamily="18" charset="0"/>
              </a:rPr>
              <a:t>Antiseptic is not used in this procedure   because a specimen may be taken.</a:t>
            </a:r>
          </a:p>
          <a:p>
            <a:pPr>
              <a:buFont typeface="Wingdings" panose="05000000000000000000" pitchFamily="2" charset="2"/>
              <a:buChar char="Ø"/>
            </a:pPr>
            <a:r>
              <a:rPr lang="en-US" sz="3600" b="1" i="1" dirty="0">
                <a:latin typeface="Times New Roman" panose="02020603050405020304" pitchFamily="18" charset="0"/>
                <a:cs typeface="Times New Roman" panose="02020603050405020304" pitchFamily="18" charset="0"/>
              </a:rPr>
              <a:t>If antiseptic is used to clean the vulva, it will destroy organisms hence leading to a false result.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92896"/>
            <a:ext cx="7385248" cy="1143000"/>
          </a:xfrm>
        </p:spPr>
        <p:txBody>
          <a:bodyPr>
            <a:normAutofit/>
          </a:bodyPr>
          <a:lstStyle/>
          <a:p>
            <a:r>
              <a:rPr lang="en-GB" sz="6000" b="1" dirty="0">
                <a:latin typeface="Agency FB" panose="020B0503020202020204" pitchFamily="34" charset="0"/>
              </a:rPr>
              <a:t>MALIGNANT CONDITIONS</a:t>
            </a:r>
            <a:endParaRPr lang="fr-FR" sz="6000" b="1" dirty="0">
              <a:latin typeface="Agency FB" panose="020B0503020202020204" pitchFamily="34" charset="0"/>
            </a:endParaRPr>
          </a:p>
        </p:txBody>
      </p:sp>
    </p:spTree>
    <p:extLst>
      <p:ext uri="{BB962C8B-B14F-4D97-AF65-F5344CB8AC3E}">
        <p14:creationId xmlns:p14="http://schemas.microsoft.com/office/powerpoint/2010/main" val="75575561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36712"/>
          </a:xfrm>
        </p:spPr>
        <p:txBody>
          <a:bodyPr>
            <a:normAutofit fontScale="90000"/>
          </a:bodyPr>
          <a:lstStyle/>
          <a:p>
            <a:r>
              <a:rPr lang="en-GB" sz="4900" b="1" dirty="0"/>
              <a:t>Cancer of the cervix</a:t>
            </a:r>
            <a:r>
              <a:rPr lang="en-GB" sz="3200" dirty="0">
                <a:solidFill>
                  <a:srgbClr val="FF0000"/>
                </a:solidFill>
              </a:rPr>
              <a:t/>
            </a:r>
            <a:br>
              <a:rPr lang="en-GB" sz="3200" dirty="0">
                <a:solidFill>
                  <a:srgbClr val="FF0000"/>
                </a:solidFill>
              </a:rPr>
            </a:br>
            <a:endParaRPr lang="en-US" sz="3200" dirty="0"/>
          </a:p>
        </p:txBody>
      </p:sp>
      <p:sp>
        <p:nvSpPr>
          <p:cNvPr id="3" name="Content Placeholder 2"/>
          <p:cNvSpPr>
            <a:spLocks noGrp="1"/>
          </p:cNvSpPr>
          <p:nvPr>
            <p:ph sz="quarter" idx="1"/>
          </p:nvPr>
        </p:nvSpPr>
        <p:spPr>
          <a:xfrm>
            <a:off x="107504" y="548680"/>
            <a:ext cx="8856984" cy="6309320"/>
          </a:xfrm>
        </p:spPr>
        <p:txBody>
          <a:bodyPr>
            <a:noAutofit/>
          </a:bodyPr>
          <a:lstStyle/>
          <a:p>
            <a:pPr marL="0" indent="0" algn="ctr">
              <a:buNone/>
            </a:pPr>
            <a:r>
              <a:rPr lang="en-GB" sz="3600" b="1" u="sng" dirty="0"/>
              <a:t>INTRODUCTION</a:t>
            </a:r>
          </a:p>
          <a:p>
            <a:endParaRPr lang="en-GB" sz="2800" dirty="0"/>
          </a:p>
          <a:p>
            <a:r>
              <a:rPr lang="en-GB" sz="2800" dirty="0"/>
              <a:t>2</a:t>
            </a:r>
            <a:r>
              <a:rPr lang="en-GB" sz="2800" baseline="30000" dirty="0"/>
              <a:t>nd</a:t>
            </a:r>
            <a:r>
              <a:rPr lang="en-GB" sz="2800" dirty="0"/>
              <a:t> most common cancer in women world wide</a:t>
            </a:r>
          </a:p>
          <a:p>
            <a:r>
              <a:rPr lang="en-GB" sz="2800" dirty="0"/>
              <a:t>Predominantly squamous cell cancer</a:t>
            </a:r>
            <a:endParaRPr lang="fr-FR" sz="2800" dirty="0"/>
          </a:p>
          <a:p>
            <a:r>
              <a:rPr lang="en-US" sz="2800" dirty="0"/>
              <a:t>HPV infection must be present for cervical cancer to occur. </a:t>
            </a:r>
          </a:p>
          <a:p>
            <a:pPr marL="0" indent="0" algn="ctr">
              <a:buNone/>
            </a:pPr>
            <a:r>
              <a:rPr lang="en-GB" sz="4000" b="1" dirty="0"/>
              <a:t>Risk factors</a:t>
            </a:r>
          </a:p>
          <a:p>
            <a:r>
              <a:rPr lang="en-GB" sz="2800" dirty="0"/>
              <a:t>Multiple sexual partners</a:t>
            </a:r>
          </a:p>
          <a:p>
            <a:r>
              <a:rPr lang="en-GB" sz="2800" dirty="0"/>
              <a:t>Early age at first coitus</a:t>
            </a:r>
          </a:p>
          <a:p>
            <a:r>
              <a:rPr lang="en-GB" sz="2800" dirty="0"/>
              <a:t>Exposure to human papilloma virus</a:t>
            </a:r>
          </a:p>
          <a:p>
            <a:endParaRPr lang="en-US" sz="3200" dirty="0"/>
          </a:p>
        </p:txBody>
      </p:sp>
    </p:spTree>
    <p:extLst>
      <p:ext uri="{BB962C8B-B14F-4D97-AF65-F5344CB8AC3E}">
        <p14:creationId xmlns:p14="http://schemas.microsoft.com/office/powerpoint/2010/main" val="180665403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260648"/>
            <a:ext cx="8784976" cy="6597352"/>
          </a:xfrm>
        </p:spPr>
        <p:txBody>
          <a:bodyPr>
            <a:noAutofit/>
          </a:bodyPr>
          <a:lstStyle/>
          <a:p>
            <a:r>
              <a:rPr lang="en-GB" sz="3200" dirty="0"/>
              <a:t>Chronic cervical infection</a:t>
            </a:r>
          </a:p>
          <a:p>
            <a:r>
              <a:rPr lang="en-GB" sz="3200" dirty="0"/>
              <a:t>Viral infection i.e. herpes simplex type 11</a:t>
            </a:r>
          </a:p>
          <a:p>
            <a:r>
              <a:rPr lang="en-GB" sz="3200" dirty="0"/>
              <a:t>Weakened immune system</a:t>
            </a:r>
          </a:p>
          <a:p>
            <a:r>
              <a:rPr lang="en-GB" sz="3200" dirty="0"/>
              <a:t>Nutritional deficiencies</a:t>
            </a:r>
          </a:p>
          <a:p>
            <a:r>
              <a:rPr lang="en-GB" sz="3200" dirty="0"/>
              <a:t>Early child bearing and high parity</a:t>
            </a:r>
          </a:p>
          <a:p>
            <a:r>
              <a:rPr lang="en-GB" sz="3200" dirty="0"/>
              <a:t>Smoking </a:t>
            </a:r>
          </a:p>
          <a:p>
            <a:r>
              <a:rPr lang="en-GB" sz="3200" dirty="0"/>
              <a:t>Family history</a:t>
            </a:r>
          </a:p>
          <a:p>
            <a:pPr marL="0" indent="0">
              <a:buNone/>
            </a:pPr>
            <a:endParaRPr lang="en-GB" sz="3200" dirty="0"/>
          </a:p>
          <a:p>
            <a:pPr>
              <a:buNone/>
            </a:pPr>
            <a:r>
              <a:rPr lang="en-GB" sz="3200" dirty="0"/>
              <a:t> </a:t>
            </a:r>
            <a:endParaRPr lang="fr-FR" sz="3200" dirty="0"/>
          </a:p>
        </p:txBody>
      </p:sp>
    </p:spTree>
    <p:extLst>
      <p:ext uri="{BB962C8B-B14F-4D97-AF65-F5344CB8AC3E}">
        <p14:creationId xmlns:p14="http://schemas.microsoft.com/office/powerpoint/2010/main" val="375438043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404664"/>
            <a:ext cx="8784976" cy="6264696"/>
          </a:xfrm>
        </p:spPr>
        <p:txBody>
          <a:bodyPr/>
          <a:lstStyle/>
          <a:p>
            <a:pPr algn="ctr">
              <a:buNone/>
            </a:pPr>
            <a:r>
              <a:rPr lang="en-GB" sz="4400" b="1" u="sng" dirty="0"/>
              <a:t> Prevention</a:t>
            </a:r>
          </a:p>
          <a:p>
            <a:r>
              <a:rPr lang="en-GB" sz="3200" dirty="0"/>
              <a:t>Regular pelvic examination and paps smear test</a:t>
            </a:r>
          </a:p>
          <a:p>
            <a:r>
              <a:rPr lang="en-GB" sz="3200" dirty="0"/>
              <a:t>Avoid multiple sexual partners</a:t>
            </a:r>
          </a:p>
          <a:p>
            <a:r>
              <a:rPr lang="en-GB" sz="3200" dirty="0"/>
              <a:t>Vaccination-HPV vaccines(Gardasil-both sexes and cervarvix)- given in three doses in a period of six months. </a:t>
            </a:r>
          </a:p>
          <a:p>
            <a:r>
              <a:rPr lang="en-GB" sz="3200" dirty="0"/>
              <a:t>2</a:t>
            </a:r>
            <a:r>
              <a:rPr lang="en-GB" sz="3200" baseline="30000" dirty="0"/>
              <a:t>nd</a:t>
            </a:r>
            <a:r>
              <a:rPr lang="en-GB" sz="3200" dirty="0"/>
              <a:t> dose given one month after 1</a:t>
            </a:r>
            <a:r>
              <a:rPr lang="en-GB" sz="3200" baseline="30000" dirty="0"/>
              <a:t>st</a:t>
            </a:r>
            <a:r>
              <a:rPr lang="en-GB" sz="3200" dirty="0"/>
              <a:t> , 3</a:t>
            </a:r>
            <a:r>
              <a:rPr lang="en-GB" sz="3200" baseline="30000" dirty="0"/>
              <a:t>rd</a:t>
            </a:r>
            <a:r>
              <a:rPr lang="en-GB" sz="3200" dirty="0"/>
              <a:t> dose six months after 1</a:t>
            </a:r>
            <a:r>
              <a:rPr lang="en-GB" sz="3200" baseline="30000" dirty="0"/>
              <a:t>st</a:t>
            </a:r>
            <a:r>
              <a:rPr lang="en-GB" sz="3200" dirty="0"/>
              <a:t> dose. </a:t>
            </a:r>
          </a:p>
          <a:p>
            <a:r>
              <a:rPr lang="en-GB" sz="3200" dirty="0"/>
              <a:t>Target group- 9-26 </a:t>
            </a:r>
            <a:r>
              <a:rPr lang="en-GB" sz="3200" dirty="0" err="1"/>
              <a:t>yrs</a:t>
            </a:r>
            <a:r>
              <a:rPr lang="en-GB" sz="3200" dirty="0"/>
              <a:t> age </a:t>
            </a:r>
            <a:endParaRPr lang="en-US" sz="3200" dirty="0"/>
          </a:p>
        </p:txBody>
      </p:sp>
    </p:spTree>
    <p:extLst>
      <p:ext uri="{BB962C8B-B14F-4D97-AF65-F5344CB8AC3E}">
        <p14:creationId xmlns:p14="http://schemas.microsoft.com/office/powerpoint/2010/main" val="308392770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Screening recommendations</a:t>
            </a:r>
          </a:p>
        </p:txBody>
      </p:sp>
      <p:sp>
        <p:nvSpPr>
          <p:cNvPr id="3" name="Content Placeholder 2"/>
          <p:cNvSpPr>
            <a:spLocks noGrp="1"/>
          </p:cNvSpPr>
          <p:nvPr>
            <p:ph sz="quarter" idx="1"/>
          </p:nvPr>
        </p:nvSpPr>
        <p:spPr/>
        <p:txBody>
          <a:bodyPr/>
          <a:lstStyle/>
          <a:p>
            <a:r>
              <a:rPr lang="en-US" sz="2800" dirty="0"/>
              <a:t>&lt; 21 years: No screening recommended</a:t>
            </a:r>
          </a:p>
          <a:p>
            <a:r>
              <a:rPr lang="en-US" sz="2800" dirty="0"/>
              <a:t>21-29 years: Cytology (Pap smear) alone every 3 years</a:t>
            </a:r>
          </a:p>
          <a:p>
            <a:r>
              <a:rPr lang="en-US" sz="2800" dirty="0"/>
              <a:t>30-65 years: Human papillomavirus (HPV) and cytology co-testing every 5 years (preferred) or cytology alone every 3 years (acceptable)</a:t>
            </a:r>
          </a:p>
          <a:p>
            <a:r>
              <a:rPr lang="en-US" sz="2800" dirty="0"/>
              <a:t>&gt;65 years: No screening recommended if adequate prior screening has been negative and high risk is not present</a:t>
            </a:r>
          </a:p>
          <a:p>
            <a:pPr marL="0" indent="0">
              <a:buNone/>
            </a:pPr>
            <a:endParaRPr lang="en-US" dirty="0"/>
          </a:p>
        </p:txBody>
      </p:sp>
    </p:spTree>
    <p:extLst>
      <p:ext uri="{BB962C8B-B14F-4D97-AF65-F5344CB8AC3E}">
        <p14:creationId xmlns:p14="http://schemas.microsoft.com/office/powerpoint/2010/main" val="237345134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467600" cy="764704"/>
          </a:xfrm>
        </p:spPr>
        <p:txBody>
          <a:bodyPr>
            <a:normAutofit fontScale="90000"/>
          </a:bodyPr>
          <a:lstStyle/>
          <a:p>
            <a:r>
              <a:rPr lang="en-GB" dirty="0"/>
              <a:t/>
            </a:r>
            <a:br>
              <a:rPr lang="en-GB" dirty="0"/>
            </a:br>
            <a:r>
              <a:rPr lang="en-GB" dirty="0"/>
              <a:t>Clinical manifestations</a:t>
            </a:r>
            <a:br>
              <a:rPr lang="en-GB" dirty="0"/>
            </a:br>
            <a:endParaRPr lang="fr-FR" dirty="0"/>
          </a:p>
        </p:txBody>
      </p:sp>
      <p:sp>
        <p:nvSpPr>
          <p:cNvPr id="3" name="Content Placeholder 2"/>
          <p:cNvSpPr>
            <a:spLocks noGrp="1"/>
          </p:cNvSpPr>
          <p:nvPr>
            <p:ph sz="quarter" idx="1"/>
          </p:nvPr>
        </p:nvSpPr>
        <p:spPr>
          <a:xfrm>
            <a:off x="0" y="260648"/>
            <a:ext cx="8820472" cy="6480720"/>
          </a:xfrm>
        </p:spPr>
        <p:txBody>
          <a:bodyPr>
            <a:noAutofit/>
          </a:bodyPr>
          <a:lstStyle/>
          <a:p>
            <a:endParaRPr lang="en-GB" sz="3200" dirty="0"/>
          </a:p>
          <a:p>
            <a:r>
              <a:rPr lang="en-GB" sz="3200" dirty="0"/>
              <a:t>Early –usually asymptomatic</a:t>
            </a:r>
          </a:p>
          <a:p>
            <a:r>
              <a:rPr lang="en-US" sz="3200" dirty="0"/>
              <a:t>Clinically, the first symptom of cervical cancer is abnormal vaginal bleeding, usually postcoital.</a:t>
            </a:r>
          </a:p>
          <a:p>
            <a:r>
              <a:rPr lang="en-US" sz="3200" dirty="0"/>
              <a:t>Vaginal discomfort, malodorous discharge, and dysuria are not uncommon</a:t>
            </a:r>
            <a:endParaRPr lang="en-GB" sz="3200" dirty="0"/>
          </a:p>
          <a:p>
            <a:r>
              <a:rPr lang="en-GB" sz="3200" dirty="0"/>
              <a:t>Excruciating pain in the back and legs, pelvic pain- suggests pelvic wall involvement</a:t>
            </a:r>
          </a:p>
          <a:p>
            <a:r>
              <a:rPr lang="en-US" sz="3200" dirty="0"/>
              <a:t>constipation, hematuria, fistula, and ureteral obstruction- bladder and rectum involvement</a:t>
            </a:r>
            <a:endParaRPr lang="en-GB" sz="3200" dirty="0"/>
          </a:p>
          <a:p>
            <a:r>
              <a:rPr lang="en-GB" sz="3200" dirty="0"/>
              <a:t>Emaciation and anaemia</a:t>
            </a:r>
          </a:p>
        </p:txBody>
      </p:sp>
    </p:spTree>
    <p:extLst>
      <p:ext uri="{BB962C8B-B14F-4D97-AF65-F5344CB8AC3E}">
        <p14:creationId xmlns:p14="http://schemas.microsoft.com/office/powerpoint/2010/main" val="173169393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723312" cy="6669360"/>
          </a:xfrm>
        </p:spPr>
        <p:txBody>
          <a:bodyPr>
            <a:normAutofit/>
          </a:bodyPr>
          <a:lstStyle/>
          <a:p>
            <a:pPr algn="ctr">
              <a:buNone/>
            </a:pPr>
            <a:r>
              <a:rPr lang="en-GB" b="1" dirty="0"/>
              <a:t>Diagnosis</a:t>
            </a:r>
          </a:p>
          <a:p>
            <a:r>
              <a:rPr lang="en-GB" sz="3200" dirty="0"/>
              <a:t>HPV test</a:t>
            </a:r>
          </a:p>
          <a:p>
            <a:r>
              <a:rPr lang="en-GB" sz="3200" dirty="0"/>
              <a:t>Paps smear </a:t>
            </a:r>
          </a:p>
          <a:p>
            <a:r>
              <a:rPr lang="en-GB" sz="3200" dirty="0"/>
              <a:t>If positive- 2</a:t>
            </a:r>
            <a:r>
              <a:rPr lang="en-GB" sz="3200" baseline="30000" dirty="0"/>
              <a:t>nd</a:t>
            </a:r>
            <a:r>
              <a:rPr lang="en-GB" sz="3200" dirty="0"/>
              <a:t> test and biopsy of the cervix</a:t>
            </a:r>
            <a:endParaRPr lang="fr-FR" sz="3200" dirty="0"/>
          </a:p>
          <a:p>
            <a:r>
              <a:rPr lang="en-US" sz="3200" dirty="0"/>
              <a:t>once the diagnosis is established, a complete blood count (CBC) and serum chemistries for renal and hepatic function should be ordered to look for abnormalities from possible metastatic disease </a:t>
            </a:r>
          </a:p>
          <a:p>
            <a:r>
              <a:rPr lang="en-US" sz="3200" dirty="0"/>
              <a:t>imaging studies should be performed for staging purposes</a:t>
            </a:r>
          </a:p>
        </p:txBody>
      </p:sp>
    </p:spTree>
    <p:extLst>
      <p:ext uri="{BB962C8B-B14F-4D97-AF65-F5344CB8AC3E}">
        <p14:creationId xmlns:p14="http://schemas.microsoft.com/office/powerpoint/2010/main" val="395152404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467600" cy="724942"/>
          </a:xfrm>
        </p:spPr>
        <p:txBody>
          <a:bodyPr>
            <a:normAutofit fontScale="90000"/>
          </a:bodyPr>
          <a:lstStyle/>
          <a:p>
            <a:r>
              <a:rPr lang="en-GB" dirty="0"/>
              <a:t>ct</a:t>
            </a:r>
            <a:endParaRPr lang="fr-FR" dirty="0"/>
          </a:p>
        </p:txBody>
      </p:sp>
      <p:sp>
        <p:nvSpPr>
          <p:cNvPr id="3" name="Content Placeholder 2"/>
          <p:cNvSpPr>
            <a:spLocks noGrp="1"/>
          </p:cNvSpPr>
          <p:nvPr>
            <p:ph sz="quarter" idx="1"/>
          </p:nvPr>
        </p:nvSpPr>
        <p:spPr>
          <a:xfrm>
            <a:off x="107504" y="692696"/>
            <a:ext cx="8640960" cy="5904656"/>
          </a:xfrm>
        </p:spPr>
        <p:txBody>
          <a:bodyPr>
            <a:noAutofit/>
          </a:bodyPr>
          <a:lstStyle/>
          <a:p>
            <a:pPr>
              <a:buNone/>
            </a:pPr>
            <a:r>
              <a:rPr lang="en-GB" sz="3200" dirty="0">
                <a:solidFill>
                  <a:srgbClr val="FF0000"/>
                </a:solidFill>
              </a:rPr>
              <a:t>STAGING</a:t>
            </a:r>
          </a:p>
          <a:p>
            <a:r>
              <a:rPr lang="en-GB" sz="2800" b="1" dirty="0"/>
              <a:t>STAGE 0</a:t>
            </a:r>
            <a:r>
              <a:rPr lang="en-GB" sz="2800" dirty="0"/>
              <a:t>-preinvasive carcinoma(carcinoma in situ)</a:t>
            </a:r>
          </a:p>
          <a:p>
            <a:r>
              <a:rPr lang="en-GB" sz="2800" b="1" dirty="0"/>
              <a:t>STAGE 1</a:t>
            </a:r>
            <a:r>
              <a:rPr lang="en-GB" sz="2800" dirty="0"/>
              <a:t>- cancer cells are within the cervix</a:t>
            </a:r>
          </a:p>
          <a:p>
            <a:r>
              <a:rPr lang="en-GB" sz="2800" b="1" dirty="0"/>
              <a:t>STAGE II</a:t>
            </a:r>
            <a:r>
              <a:rPr lang="en-GB" sz="2800" dirty="0"/>
              <a:t>-cancer cells extending beyond the cervix and involving the upper part of the vagina but not in pelvic wall</a:t>
            </a:r>
          </a:p>
          <a:p>
            <a:r>
              <a:rPr lang="en-GB" sz="2800" b="1" dirty="0"/>
              <a:t>STAGE III</a:t>
            </a:r>
            <a:r>
              <a:rPr lang="en-GB" sz="2800" dirty="0"/>
              <a:t>-carcinoma involving the lower third of the vagina and extending to pelvic side wall</a:t>
            </a:r>
          </a:p>
          <a:p>
            <a:r>
              <a:rPr lang="en-GB" sz="2800" b="1" dirty="0"/>
              <a:t>STAGE IV</a:t>
            </a:r>
            <a:r>
              <a:rPr lang="en-GB" sz="2800" dirty="0"/>
              <a:t>-carcinoma involving mucosa of the bladder, rectum or beyond pelvic area</a:t>
            </a:r>
          </a:p>
          <a:p>
            <a:endParaRPr lang="fr-FR" sz="3200" dirty="0"/>
          </a:p>
        </p:txBody>
      </p:sp>
    </p:spTree>
    <p:extLst>
      <p:ext uri="{BB962C8B-B14F-4D97-AF65-F5344CB8AC3E}">
        <p14:creationId xmlns:p14="http://schemas.microsoft.com/office/powerpoint/2010/main" val="373933270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943"/>
            <a:ext cx="7467600" cy="667753"/>
          </a:xfrm>
        </p:spPr>
        <p:txBody>
          <a:bodyPr>
            <a:normAutofit/>
          </a:bodyPr>
          <a:lstStyle/>
          <a:p>
            <a:r>
              <a:rPr lang="en-GB" sz="2800" b="1" dirty="0"/>
              <a:t>TREATMENT</a:t>
            </a:r>
            <a:endParaRPr lang="fr-FR" sz="2800" b="1" dirty="0"/>
          </a:p>
        </p:txBody>
      </p:sp>
      <p:sp>
        <p:nvSpPr>
          <p:cNvPr id="3" name="Content Placeholder 2"/>
          <p:cNvSpPr>
            <a:spLocks noGrp="1"/>
          </p:cNvSpPr>
          <p:nvPr>
            <p:ph sz="quarter" idx="1"/>
          </p:nvPr>
        </p:nvSpPr>
        <p:spPr>
          <a:xfrm>
            <a:off x="107504" y="692696"/>
            <a:ext cx="8640960" cy="5976664"/>
          </a:xfrm>
        </p:spPr>
        <p:txBody>
          <a:bodyPr>
            <a:normAutofit/>
          </a:bodyPr>
          <a:lstStyle/>
          <a:p>
            <a:r>
              <a:rPr lang="en-GB" sz="3200" dirty="0"/>
              <a:t>Depends on the stage of cancer and if fertility is desired</a:t>
            </a:r>
          </a:p>
          <a:p>
            <a:r>
              <a:rPr lang="en-GB" sz="3200" dirty="0"/>
              <a:t>Surgery, chemotherapy and radiotherapy</a:t>
            </a:r>
          </a:p>
          <a:p>
            <a:r>
              <a:rPr lang="en-GB" sz="3200" dirty="0"/>
              <a:t>Radiotherapy- radio waves</a:t>
            </a:r>
          </a:p>
          <a:p>
            <a:r>
              <a:rPr lang="en-GB" sz="3200" dirty="0"/>
              <a:t>Chemotherapy- review pharmacology</a:t>
            </a:r>
          </a:p>
          <a:p>
            <a:r>
              <a:rPr lang="en-GB" sz="3200" dirty="0"/>
              <a:t>Transfuse incase of heavy bleeding and low HB</a:t>
            </a:r>
          </a:p>
          <a:p>
            <a:r>
              <a:rPr lang="en-GB" sz="3200" dirty="0"/>
              <a:t>Administer strong analgesics to relieve pain</a:t>
            </a:r>
          </a:p>
          <a:p>
            <a:pPr marL="0" indent="0">
              <a:buNone/>
            </a:pPr>
            <a:endParaRPr lang="fr-FR" sz="3200" dirty="0"/>
          </a:p>
        </p:txBody>
      </p:sp>
    </p:spTree>
    <p:extLst>
      <p:ext uri="{BB962C8B-B14F-4D97-AF65-F5344CB8AC3E}">
        <p14:creationId xmlns:p14="http://schemas.microsoft.com/office/powerpoint/2010/main" val="334814002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467600" cy="508918"/>
          </a:xfrm>
        </p:spPr>
        <p:txBody>
          <a:bodyPr>
            <a:normAutofit fontScale="90000"/>
          </a:bodyPr>
          <a:lstStyle/>
          <a:p>
            <a:r>
              <a:rPr lang="en-US" b="1" dirty="0"/>
              <a:t>Surgical mx</a:t>
            </a:r>
          </a:p>
        </p:txBody>
      </p:sp>
      <p:sp>
        <p:nvSpPr>
          <p:cNvPr id="3" name="Content Placeholder 2"/>
          <p:cNvSpPr>
            <a:spLocks noGrp="1"/>
          </p:cNvSpPr>
          <p:nvPr>
            <p:ph sz="quarter" idx="1"/>
          </p:nvPr>
        </p:nvSpPr>
        <p:spPr>
          <a:xfrm>
            <a:off x="107504" y="476672"/>
            <a:ext cx="8640960" cy="6381328"/>
          </a:xfrm>
        </p:spPr>
        <p:txBody>
          <a:bodyPr>
            <a:normAutofit/>
          </a:bodyPr>
          <a:lstStyle/>
          <a:p>
            <a:pPr marL="0" indent="0">
              <a:buNone/>
            </a:pPr>
            <a:r>
              <a:rPr lang="en-US" dirty="0"/>
              <a:t>Early stage 1A</a:t>
            </a:r>
          </a:p>
          <a:p>
            <a:r>
              <a:rPr lang="en-US" dirty="0"/>
              <a:t>conization ( a piece of cervix is removed)</a:t>
            </a:r>
          </a:p>
          <a:p>
            <a:r>
              <a:rPr lang="en-US" dirty="0"/>
              <a:t>Total hysterectomy ( uterus and cervix are removed)</a:t>
            </a:r>
          </a:p>
          <a:p>
            <a:pPr marL="0" indent="0">
              <a:buNone/>
            </a:pPr>
            <a:r>
              <a:rPr lang="en-US" dirty="0"/>
              <a:t>Late stage 1A and 1B</a:t>
            </a:r>
          </a:p>
          <a:p>
            <a:r>
              <a:rPr lang="en-US" dirty="0"/>
              <a:t>Radical trachelectomy- the cervix and upper part of the vagina are removed. The uterus is preserved and a stent is placed on the lower uterine part to act as an artificial opening of the cervix</a:t>
            </a:r>
          </a:p>
          <a:p>
            <a:r>
              <a:rPr lang="en-US" dirty="0"/>
              <a:t>Radical hysterectomy-  cervix and tissues around it, uterus and part of the vagina are removed. In total radical hysterectomy, ovaries, fallopian tubes, lymph nodes and other tissues are removed</a:t>
            </a:r>
          </a:p>
          <a:p>
            <a:endParaRPr lang="en-US" dirty="0"/>
          </a:p>
          <a:p>
            <a:pPr marL="0" indent="0">
              <a:buNone/>
            </a:pPr>
            <a:endParaRPr lang="en-US" dirty="0"/>
          </a:p>
        </p:txBody>
      </p:sp>
    </p:spTree>
    <p:extLst>
      <p:ext uri="{BB962C8B-B14F-4D97-AF65-F5344CB8AC3E}">
        <p14:creationId xmlns:p14="http://schemas.microsoft.com/office/powerpoint/2010/main" val="334085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Gynaecological Tests</a:t>
            </a:r>
            <a:endParaRPr lang="en-US" dirty="0"/>
          </a:p>
        </p:txBody>
      </p:sp>
      <p:sp>
        <p:nvSpPr>
          <p:cNvPr id="3" name="Content Placeholder 2"/>
          <p:cNvSpPr>
            <a:spLocks noGrp="1"/>
          </p:cNvSpPr>
          <p:nvPr>
            <p:ph sz="quarter" idx="1"/>
          </p:nvPr>
        </p:nvSpPr>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Urine</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Urinalysis should be carried out to check the</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appearance of the urine, </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color</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Foam</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chemical content such as protein and glucose</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micro-organisms such as bacteria and parasites.</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 pregnancy test, if indicated, may be performed</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DE69-5F7F-4A02-8021-EF30D126614F}"/>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C14B3D05-EA75-4180-A06A-65BE15355951}"/>
              </a:ext>
            </a:extLst>
          </p:cNvPr>
          <p:cNvSpPr>
            <a:spLocks noGrp="1"/>
          </p:cNvSpPr>
          <p:nvPr>
            <p:ph sz="quarter" idx="1"/>
          </p:nvPr>
        </p:nvSpPr>
        <p:spPr/>
        <p:txBody>
          <a:bodyPr/>
          <a:lstStyle/>
          <a:p>
            <a:r>
              <a:rPr lang="en-US" dirty="0"/>
              <a:t> Pelvic exenteration-All organs as in radical hysterectomy are removed together with pelvic lymph nodes, bladder, rectum, vagina and colon depending on metastasis</a:t>
            </a:r>
          </a:p>
          <a:p>
            <a:endParaRPr lang="en-US" dirty="0"/>
          </a:p>
        </p:txBody>
      </p:sp>
    </p:spTree>
    <p:extLst>
      <p:ext uri="{BB962C8B-B14F-4D97-AF65-F5344CB8AC3E}">
        <p14:creationId xmlns:p14="http://schemas.microsoft.com/office/powerpoint/2010/main" val="286784209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3" y="260647"/>
            <a:ext cx="8800969" cy="6458807"/>
          </a:xfrm>
        </p:spPr>
        <p:txBody>
          <a:bodyPr/>
          <a:lstStyle/>
          <a:p>
            <a:pPr>
              <a:buNone/>
            </a:pPr>
            <a:r>
              <a:rPr lang="en-GB" b="1" dirty="0"/>
              <a:t>Nursing care</a:t>
            </a:r>
          </a:p>
          <a:p>
            <a:r>
              <a:rPr lang="en-GB" sz="3200" dirty="0"/>
              <a:t>Address the possibility of infertility</a:t>
            </a:r>
          </a:p>
          <a:p>
            <a:r>
              <a:rPr lang="en-GB" sz="3200" dirty="0"/>
              <a:t>Provide enough rest</a:t>
            </a:r>
          </a:p>
          <a:p>
            <a:r>
              <a:rPr lang="en-GB" sz="3200" dirty="0"/>
              <a:t>Monitor for signs of anaemia</a:t>
            </a:r>
          </a:p>
          <a:p>
            <a:r>
              <a:rPr lang="en-GB" sz="3200" dirty="0"/>
              <a:t>Provide good nutrition high in calories and rich in iron</a:t>
            </a:r>
          </a:p>
          <a:p>
            <a:r>
              <a:rPr lang="en-GB" sz="3200" dirty="0"/>
              <a:t>Monitor for any complications </a:t>
            </a:r>
            <a:r>
              <a:rPr lang="en-GB" sz="3200" dirty="0" err="1"/>
              <a:t>i.e</a:t>
            </a:r>
            <a:r>
              <a:rPr lang="en-GB" sz="3200" dirty="0"/>
              <a:t> shock</a:t>
            </a:r>
          </a:p>
          <a:p>
            <a:r>
              <a:rPr lang="en-GB" sz="3200" dirty="0"/>
              <a:t>Provide psychological support since it is a chronic condition</a:t>
            </a:r>
          </a:p>
          <a:p>
            <a:r>
              <a:rPr lang="en-GB" sz="3200" dirty="0"/>
              <a:t>Teach the patient on effects of chemotherapy</a:t>
            </a:r>
          </a:p>
          <a:p>
            <a:endParaRPr lang="en-US" sz="3200" dirty="0"/>
          </a:p>
        </p:txBody>
      </p:sp>
    </p:spTree>
    <p:extLst>
      <p:ext uri="{BB962C8B-B14F-4D97-AF65-F5344CB8AC3E}">
        <p14:creationId xmlns:p14="http://schemas.microsoft.com/office/powerpoint/2010/main" val="178988217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lstStyle/>
          <a:p>
            <a:r>
              <a:rPr lang="en-GB" dirty="0"/>
              <a:t>ct</a:t>
            </a:r>
            <a:endParaRPr lang="fr-FR" dirty="0"/>
          </a:p>
        </p:txBody>
      </p:sp>
      <p:sp>
        <p:nvSpPr>
          <p:cNvPr id="3" name="Content Placeholder 2"/>
          <p:cNvSpPr>
            <a:spLocks noGrp="1"/>
          </p:cNvSpPr>
          <p:nvPr>
            <p:ph sz="quarter" idx="1"/>
          </p:nvPr>
        </p:nvSpPr>
        <p:spPr>
          <a:xfrm>
            <a:off x="107504" y="1124744"/>
            <a:ext cx="7817296" cy="5349208"/>
          </a:xfrm>
        </p:spPr>
        <p:txBody>
          <a:bodyPr>
            <a:normAutofit/>
          </a:bodyPr>
          <a:lstStyle/>
          <a:p>
            <a:r>
              <a:rPr lang="en-GB" sz="3200" dirty="0"/>
              <a:t>Let the patient engage in mild activity which helps maintain strength and energy </a:t>
            </a:r>
          </a:p>
          <a:p>
            <a:r>
              <a:rPr lang="en-GB" sz="3200" dirty="0"/>
              <a:t>If a smoker and alcoholic teach on cessation</a:t>
            </a:r>
          </a:p>
          <a:p>
            <a:r>
              <a:rPr lang="en-GB" sz="3200" dirty="0"/>
              <a:t>Ensure perineal hygiene to prevent infection</a:t>
            </a:r>
          </a:p>
          <a:p>
            <a:endParaRPr lang="en-GB" sz="3200" dirty="0"/>
          </a:p>
          <a:p>
            <a:endParaRPr lang="en-GB" dirty="0"/>
          </a:p>
          <a:p>
            <a:endParaRPr lang="en-GB" dirty="0"/>
          </a:p>
          <a:p>
            <a:endParaRPr lang="en-GB" dirty="0"/>
          </a:p>
          <a:p>
            <a:endParaRPr lang="en-GB" dirty="0"/>
          </a:p>
          <a:p>
            <a:endParaRPr lang="fr-FR" dirty="0"/>
          </a:p>
        </p:txBody>
      </p:sp>
    </p:spTree>
    <p:extLst>
      <p:ext uri="{BB962C8B-B14F-4D97-AF65-F5344CB8AC3E}">
        <p14:creationId xmlns:p14="http://schemas.microsoft.com/office/powerpoint/2010/main" val="313149513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467600" cy="782960"/>
          </a:xfrm>
        </p:spPr>
        <p:txBody>
          <a:bodyPr/>
          <a:lstStyle/>
          <a:p>
            <a:r>
              <a:rPr lang="en-GB" dirty="0"/>
              <a:t>Endometrial cancer</a:t>
            </a:r>
            <a:endParaRPr lang="fr-FR" dirty="0"/>
          </a:p>
        </p:txBody>
      </p:sp>
      <p:sp>
        <p:nvSpPr>
          <p:cNvPr id="3" name="Content Placeholder 2"/>
          <p:cNvSpPr>
            <a:spLocks noGrp="1"/>
          </p:cNvSpPr>
          <p:nvPr>
            <p:ph sz="quarter" idx="1"/>
          </p:nvPr>
        </p:nvSpPr>
        <p:spPr>
          <a:xfrm>
            <a:off x="32404" y="1556792"/>
            <a:ext cx="8748464" cy="5904656"/>
          </a:xfrm>
        </p:spPr>
        <p:txBody>
          <a:bodyPr>
            <a:noAutofit/>
          </a:bodyPr>
          <a:lstStyle/>
          <a:p>
            <a:pPr marL="1371600" lvl="3" indent="0">
              <a:buNone/>
            </a:pPr>
            <a:r>
              <a:rPr lang="en-GB" sz="3200" dirty="0"/>
              <a:t>In most cases it arises from inside the endometrium</a:t>
            </a:r>
          </a:p>
          <a:p>
            <a:r>
              <a:rPr lang="en-GB" sz="3200" dirty="0"/>
              <a:t> Mostly develops in women aged above 50</a:t>
            </a:r>
          </a:p>
          <a:p>
            <a:pPr>
              <a:buNone/>
            </a:pPr>
            <a:r>
              <a:rPr lang="en-GB" sz="3200" b="1" dirty="0"/>
              <a:t>                      </a:t>
            </a:r>
            <a:endParaRPr lang="fr-FR" sz="3200" dirty="0"/>
          </a:p>
        </p:txBody>
      </p:sp>
    </p:spTree>
    <p:extLst>
      <p:ext uri="{BB962C8B-B14F-4D97-AF65-F5344CB8AC3E}">
        <p14:creationId xmlns:p14="http://schemas.microsoft.com/office/powerpoint/2010/main" val="62168058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467600" cy="810344"/>
          </a:xfrm>
        </p:spPr>
        <p:txBody>
          <a:bodyPr/>
          <a:lstStyle/>
          <a:p>
            <a:pPr algn="ctr"/>
            <a:r>
              <a:rPr lang="en-GB" b="1" dirty="0"/>
              <a:t>Risk factors</a:t>
            </a:r>
          </a:p>
        </p:txBody>
      </p:sp>
      <p:sp>
        <p:nvSpPr>
          <p:cNvPr id="3" name="Content Placeholder 2"/>
          <p:cNvSpPr>
            <a:spLocks noGrp="1"/>
          </p:cNvSpPr>
          <p:nvPr>
            <p:ph sz="quarter" idx="1"/>
          </p:nvPr>
        </p:nvSpPr>
        <p:spPr>
          <a:xfrm>
            <a:off x="107504" y="1052736"/>
            <a:ext cx="8640960" cy="5688632"/>
          </a:xfrm>
        </p:spPr>
        <p:txBody>
          <a:bodyPr>
            <a:normAutofit/>
          </a:bodyPr>
          <a:lstStyle/>
          <a:p>
            <a:r>
              <a:rPr lang="en-GB" sz="3200" dirty="0"/>
              <a:t>Age- women above 50 years</a:t>
            </a:r>
          </a:p>
          <a:p>
            <a:r>
              <a:rPr lang="en-GB" sz="3200" dirty="0"/>
              <a:t> increased exposure to </a:t>
            </a:r>
            <a:r>
              <a:rPr lang="en-GB" sz="3200" dirty="0" err="1"/>
              <a:t>estrogens</a:t>
            </a:r>
            <a:endParaRPr lang="en-GB" sz="3200" dirty="0"/>
          </a:p>
          <a:p>
            <a:r>
              <a:rPr lang="en-GB" sz="3200" dirty="0"/>
              <a:t>Null parity</a:t>
            </a:r>
          </a:p>
          <a:p>
            <a:r>
              <a:rPr lang="en-GB" sz="3200" dirty="0"/>
              <a:t>Obesity-fatty tissue produce large amount of oestrogen</a:t>
            </a:r>
          </a:p>
          <a:p>
            <a:r>
              <a:rPr lang="en-GB" sz="3200" dirty="0"/>
              <a:t>Late menopause or early onset of menarche</a:t>
            </a:r>
          </a:p>
          <a:p>
            <a:r>
              <a:rPr lang="en-GB" sz="3200" dirty="0"/>
              <a:t>Family history</a:t>
            </a:r>
          </a:p>
          <a:p>
            <a:r>
              <a:rPr lang="en-GB" sz="3200" dirty="0"/>
              <a:t>Endometrial hyperplasia, high fat diet, ovarian tumour</a:t>
            </a:r>
          </a:p>
          <a:p>
            <a:r>
              <a:rPr lang="en-GB" sz="3200" dirty="0"/>
              <a:t>Tamoxifen-drug used in treating breast cancer</a:t>
            </a:r>
          </a:p>
          <a:p>
            <a:r>
              <a:rPr lang="en-GB" sz="3200" dirty="0"/>
              <a:t>Polycystic ovarian syndrome</a:t>
            </a:r>
          </a:p>
          <a:p>
            <a:r>
              <a:rPr lang="en-GB" sz="3200" dirty="0"/>
              <a:t>History of radiation therapy to the pelvis</a:t>
            </a:r>
            <a:endParaRPr lang="fr-FR" sz="3200" dirty="0"/>
          </a:p>
          <a:p>
            <a:endParaRPr lang="en-US" dirty="0"/>
          </a:p>
        </p:txBody>
      </p:sp>
    </p:spTree>
    <p:extLst>
      <p:ext uri="{BB962C8B-B14F-4D97-AF65-F5344CB8AC3E}">
        <p14:creationId xmlns:p14="http://schemas.microsoft.com/office/powerpoint/2010/main" val="82923062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457256" cy="652934"/>
          </a:xfrm>
        </p:spPr>
        <p:txBody>
          <a:bodyPr>
            <a:normAutofit fontScale="90000"/>
          </a:bodyPr>
          <a:lstStyle/>
          <a:p>
            <a:r>
              <a:rPr lang="en-GB" b="1" dirty="0"/>
              <a:t>Signs and symptoms</a:t>
            </a:r>
            <a:endParaRPr lang="fr-FR" b="1" dirty="0"/>
          </a:p>
        </p:txBody>
      </p:sp>
      <p:sp>
        <p:nvSpPr>
          <p:cNvPr id="3" name="Content Placeholder 2"/>
          <p:cNvSpPr>
            <a:spLocks noGrp="1"/>
          </p:cNvSpPr>
          <p:nvPr>
            <p:ph sz="quarter" idx="1"/>
          </p:nvPr>
        </p:nvSpPr>
        <p:spPr>
          <a:xfrm>
            <a:off x="107504" y="836712"/>
            <a:ext cx="8640960" cy="6021288"/>
          </a:xfrm>
        </p:spPr>
        <p:txBody>
          <a:bodyPr>
            <a:normAutofit/>
          </a:bodyPr>
          <a:lstStyle/>
          <a:p>
            <a:r>
              <a:rPr lang="en-GB" sz="3200" dirty="0"/>
              <a:t>Abnormal vaginal bleeding post menopause, after intercourse</a:t>
            </a:r>
          </a:p>
          <a:p>
            <a:r>
              <a:rPr lang="en-GB" sz="3200" dirty="0"/>
              <a:t>Intramenstrual bleeding</a:t>
            </a:r>
          </a:p>
          <a:p>
            <a:r>
              <a:rPr lang="en-GB" sz="3200" dirty="0"/>
              <a:t>Lower abdominal pain </a:t>
            </a:r>
          </a:p>
          <a:p>
            <a:r>
              <a:rPr lang="en-GB" sz="3200" dirty="0"/>
              <a:t>Abnormal blood tinged discharge</a:t>
            </a:r>
          </a:p>
          <a:p>
            <a:r>
              <a:rPr lang="en-GB" sz="3200" dirty="0"/>
              <a:t>Vaginal pain</a:t>
            </a:r>
          </a:p>
          <a:p>
            <a:r>
              <a:rPr lang="en-GB" sz="3200" dirty="0"/>
              <a:t>Weight loss anaemia</a:t>
            </a:r>
          </a:p>
        </p:txBody>
      </p:sp>
    </p:spTree>
    <p:extLst>
      <p:ext uri="{BB962C8B-B14F-4D97-AF65-F5344CB8AC3E}">
        <p14:creationId xmlns:p14="http://schemas.microsoft.com/office/powerpoint/2010/main" val="267735223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7467600" cy="4873752"/>
          </a:xfrm>
        </p:spPr>
        <p:txBody>
          <a:bodyPr/>
          <a:lstStyle/>
          <a:p>
            <a:pPr>
              <a:buNone/>
            </a:pPr>
            <a:r>
              <a:rPr lang="en-GB" sz="3200" b="1" dirty="0"/>
              <a:t>Diagnosis</a:t>
            </a:r>
          </a:p>
          <a:p>
            <a:r>
              <a:rPr lang="en-GB" sz="3200" dirty="0"/>
              <a:t>Uterus feels enlarged </a:t>
            </a:r>
          </a:p>
          <a:p>
            <a:r>
              <a:rPr lang="en-GB" sz="3200" dirty="0"/>
              <a:t>Ultrasound scan of uterus</a:t>
            </a:r>
          </a:p>
          <a:p>
            <a:r>
              <a:rPr lang="en-GB" sz="3200" dirty="0"/>
              <a:t>Hysteroscopy</a:t>
            </a:r>
          </a:p>
          <a:p>
            <a:r>
              <a:rPr lang="en-GB" sz="3200" dirty="0"/>
              <a:t>Endometrial biopsy</a:t>
            </a:r>
          </a:p>
          <a:p>
            <a:r>
              <a:rPr lang="en-GB" sz="3200" dirty="0"/>
              <a:t>Chest X_RAY</a:t>
            </a:r>
            <a:endParaRPr lang="fr-FR" sz="3200" dirty="0"/>
          </a:p>
          <a:p>
            <a:endParaRPr lang="en-US" dirty="0"/>
          </a:p>
        </p:txBody>
      </p:sp>
    </p:spTree>
    <p:extLst>
      <p:ext uri="{BB962C8B-B14F-4D97-AF65-F5344CB8AC3E}">
        <p14:creationId xmlns:p14="http://schemas.microsoft.com/office/powerpoint/2010/main" val="252279341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management</a:t>
            </a:r>
            <a:br>
              <a:rPr lang="en-GB" dirty="0"/>
            </a:br>
            <a:endParaRPr lang="fr-FR" dirty="0"/>
          </a:p>
        </p:txBody>
      </p:sp>
      <p:sp>
        <p:nvSpPr>
          <p:cNvPr id="3" name="Content Placeholder 2"/>
          <p:cNvSpPr>
            <a:spLocks noGrp="1"/>
          </p:cNvSpPr>
          <p:nvPr>
            <p:ph sz="quarter" idx="1"/>
          </p:nvPr>
        </p:nvSpPr>
        <p:spPr/>
        <p:txBody>
          <a:bodyPr>
            <a:normAutofit/>
          </a:bodyPr>
          <a:lstStyle/>
          <a:p>
            <a:r>
              <a:rPr lang="en-GB" sz="3200" dirty="0"/>
              <a:t>Surgery is the main treatment</a:t>
            </a:r>
          </a:p>
          <a:p>
            <a:r>
              <a:rPr lang="en-GB" sz="3200" dirty="0"/>
              <a:t>Total hysterectomy or subtotal hysterectomy</a:t>
            </a:r>
          </a:p>
          <a:p>
            <a:r>
              <a:rPr lang="en-GB" sz="3200" dirty="0"/>
              <a:t>Radiotherapy</a:t>
            </a:r>
          </a:p>
          <a:p>
            <a:r>
              <a:rPr lang="en-GB" sz="3200" dirty="0"/>
              <a:t>Chemotherapy</a:t>
            </a:r>
          </a:p>
          <a:p>
            <a:r>
              <a:rPr lang="en-GB" sz="3200" dirty="0"/>
              <a:t>Hormonal treatment with progesterone</a:t>
            </a:r>
          </a:p>
          <a:p>
            <a:r>
              <a:rPr lang="en-GB" sz="3200" dirty="0"/>
              <a:t>Palliative care</a:t>
            </a:r>
            <a:endParaRPr lang="fr-FR" sz="3200" dirty="0"/>
          </a:p>
        </p:txBody>
      </p:sp>
    </p:spTree>
    <p:extLst>
      <p:ext uri="{BB962C8B-B14F-4D97-AF65-F5344CB8AC3E}">
        <p14:creationId xmlns:p14="http://schemas.microsoft.com/office/powerpoint/2010/main" val="106310871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7" y="0"/>
            <a:ext cx="7467600" cy="710952"/>
          </a:xfrm>
        </p:spPr>
        <p:txBody>
          <a:bodyPr>
            <a:normAutofit fontScale="90000"/>
          </a:bodyPr>
          <a:lstStyle/>
          <a:p>
            <a:pPr algn="ctr"/>
            <a:r>
              <a:rPr lang="en-GB" dirty="0"/>
              <a:t>STAGING</a:t>
            </a:r>
            <a:endParaRPr lang="fr-FR" dirty="0"/>
          </a:p>
        </p:txBody>
      </p:sp>
      <p:sp>
        <p:nvSpPr>
          <p:cNvPr id="3" name="Content Placeholder 2"/>
          <p:cNvSpPr>
            <a:spLocks noGrp="1"/>
          </p:cNvSpPr>
          <p:nvPr>
            <p:ph sz="quarter" idx="1"/>
          </p:nvPr>
        </p:nvSpPr>
        <p:spPr>
          <a:xfrm>
            <a:off x="107504" y="764704"/>
            <a:ext cx="8640960" cy="5709248"/>
          </a:xfrm>
        </p:spPr>
        <p:txBody>
          <a:bodyPr>
            <a:normAutofit/>
          </a:bodyPr>
          <a:lstStyle/>
          <a:p>
            <a:r>
              <a:rPr lang="en-US" sz="3200" b="1" dirty="0"/>
              <a:t>Stage 0</a:t>
            </a:r>
            <a:r>
              <a:rPr lang="en-US" sz="3200" dirty="0"/>
              <a:t>: The abnormal cells are found only on the surface of the inner lining of the uterus. The doctor may call this carcinoma in situ.</a:t>
            </a:r>
          </a:p>
          <a:p>
            <a:r>
              <a:rPr lang="en-US" sz="3200" b="1" dirty="0"/>
              <a:t>Stage I</a:t>
            </a:r>
            <a:r>
              <a:rPr lang="en-US" sz="3200" dirty="0"/>
              <a:t>: The tumor has grown through the inner lining of the uterus to the </a:t>
            </a:r>
            <a:r>
              <a:rPr lang="en-US" sz="3200" dirty="0" err="1"/>
              <a:t>endometrium</a:t>
            </a:r>
            <a:r>
              <a:rPr lang="en-US" sz="3200" dirty="0"/>
              <a:t>. It may have invaded the </a:t>
            </a:r>
            <a:r>
              <a:rPr lang="en-US" sz="3200" dirty="0" err="1"/>
              <a:t>myometrium</a:t>
            </a:r>
            <a:r>
              <a:rPr lang="en-US" sz="3200" dirty="0"/>
              <a:t>.</a:t>
            </a:r>
          </a:p>
          <a:p>
            <a:r>
              <a:rPr lang="en-US" sz="3200" b="1" dirty="0"/>
              <a:t>Stage II</a:t>
            </a:r>
            <a:r>
              <a:rPr lang="en-US" sz="3200" dirty="0"/>
              <a:t>: The tumor has invaded the cervix.</a:t>
            </a:r>
          </a:p>
          <a:p>
            <a:pPr marL="0" indent="0">
              <a:buNone/>
            </a:pPr>
            <a:endParaRPr lang="fr-FR" dirty="0"/>
          </a:p>
        </p:txBody>
      </p:sp>
    </p:spTree>
    <p:extLst>
      <p:ext uri="{BB962C8B-B14F-4D97-AF65-F5344CB8AC3E}">
        <p14:creationId xmlns:p14="http://schemas.microsoft.com/office/powerpoint/2010/main" val="369559184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332656"/>
            <a:ext cx="8568952" cy="6141296"/>
          </a:xfrm>
        </p:spPr>
        <p:txBody>
          <a:bodyPr/>
          <a:lstStyle/>
          <a:p>
            <a:r>
              <a:rPr lang="en-US" sz="3200" b="1" dirty="0"/>
              <a:t>Stage III</a:t>
            </a:r>
            <a:r>
              <a:rPr lang="en-US" sz="3200" dirty="0"/>
              <a:t>: The tumor has grown through the uterus to reach nearby tissues, such as the vagina or a lymph node.</a:t>
            </a:r>
          </a:p>
          <a:p>
            <a:r>
              <a:rPr lang="en-US" sz="3200" b="1" dirty="0"/>
              <a:t>Stage IV</a:t>
            </a:r>
            <a:r>
              <a:rPr lang="en-US" sz="3200" dirty="0"/>
              <a:t>: The tumor has invaded the bladder or intestine. Or, cancer cells have spread to parts of the body far away from the uterus, such as the liver, lungs, or bones.</a:t>
            </a:r>
          </a:p>
          <a:p>
            <a:endParaRPr lang="en-US" dirty="0"/>
          </a:p>
        </p:txBody>
      </p:sp>
    </p:spTree>
    <p:extLst>
      <p:ext uri="{BB962C8B-B14F-4D97-AF65-F5344CB8AC3E}">
        <p14:creationId xmlns:p14="http://schemas.microsoft.com/office/powerpoint/2010/main" val="108828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Blood</a:t>
            </a:r>
            <a:endParaRPr lang="en-US"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Blood should be tested for hemoglobin levels</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Hb</a:t>
            </a:r>
            <a:r>
              <a:rPr lang="en-US" sz="2800" dirty="0">
                <a:latin typeface="Times New Roman" panose="02020603050405020304" pitchFamily="18" charset="0"/>
                <a:cs typeface="Times New Roman" panose="02020603050405020304" pitchFamily="18" charset="0"/>
              </a:rPr>
              <a:t>) or full </a:t>
            </a:r>
            <a:r>
              <a:rPr lang="en-US" sz="2800" dirty="0" err="1">
                <a:latin typeface="Times New Roman" panose="02020603050405020304" pitchFamily="18" charset="0"/>
                <a:cs typeface="Times New Roman" panose="02020603050405020304" pitchFamily="18" charset="0"/>
              </a:rPr>
              <a:t>haemogram</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Widal</a:t>
            </a:r>
            <a:r>
              <a:rPr lang="en-US" sz="2800" dirty="0">
                <a:latin typeface="Times New Roman" panose="02020603050405020304" pitchFamily="18" charset="0"/>
                <a:cs typeface="Times New Roman" panose="02020603050405020304" pitchFamily="18" charset="0"/>
              </a:rPr>
              <a:t> test</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Brucellosis test</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VDRL (syphilis).</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936104"/>
          </a:xfrm>
        </p:spPr>
        <p:txBody>
          <a:bodyPr>
            <a:normAutofit fontScale="90000"/>
          </a:bodyPr>
          <a:lstStyle/>
          <a:p>
            <a:r>
              <a:rPr lang="en-GB" b="1" dirty="0"/>
              <a:t/>
            </a:r>
            <a:br>
              <a:rPr lang="en-GB" b="1" dirty="0"/>
            </a:br>
            <a:r>
              <a:rPr lang="en-GB" b="1" dirty="0"/>
              <a:t>Cancer of the vulva</a:t>
            </a:r>
            <a:r>
              <a:rPr lang="en-GB" dirty="0"/>
              <a:t/>
            </a:r>
            <a:br>
              <a:rPr lang="en-GB" dirty="0"/>
            </a:br>
            <a:endParaRPr lang="fr-FR" dirty="0"/>
          </a:p>
        </p:txBody>
      </p:sp>
      <p:sp>
        <p:nvSpPr>
          <p:cNvPr id="3" name="Content Placeholder 2"/>
          <p:cNvSpPr>
            <a:spLocks noGrp="1"/>
          </p:cNvSpPr>
          <p:nvPr>
            <p:ph sz="quarter" idx="1"/>
          </p:nvPr>
        </p:nvSpPr>
        <p:spPr>
          <a:xfrm>
            <a:off x="179512" y="620688"/>
            <a:ext cx="8712968" cy="5976664"/>
          </a:xfrm>
        </p:spPr>
        <p:txBody>
          <a:bodyPr>
            <a:noAutofit/>
          </a:bodyPr>
          <a:lstStyle/>
          <a:p>
            <a:endParaRPr lang="en-GB" sz="3200" dirty="0"/>
          </a:p>
          <a:p>
            <a:r>
              <a:rPr lang="en-GB" sz="3200" dirty="0"/>
              <a:t>Most common sites are labia majora and minora</a:t>
            </a:r>
          </a:p>
          <a:p>
            <a:r>
              <a:rPr lang="en-GB" sz="3200" dirty="0"/>
              <a:t>It doesn’t form quickly there are gradual changes in cells</a:t>
            </a:r>
          </a:p>
          <a:p>
            <a:pPr>
              <a:buNone/>
            </a:pPr>
            <a:r>
              <a:rPr lang="en-GB" sz="3200" dirty="0"/>
              <a:t>        </a:t>
            </a:r>
            <a:r>
              <a:rPr lang="en-GB" sz="3200" b="1" dirty="0"/>
              <a:t>Risk factors</a:t>
            </a:r>
          </a:p>
          <a:p>
            <a:r>
              <a:rPr lang="en-GB" sz="3200" dirty="0"/>
              <a:t>Human papilloma virus</a:t>
            </a:r>
          </a:p>
          <a:p>
            <a:r>
              <a:rPr lang="en-GB" sz="3200" dirty="0"/>
              <a:t>Age above 65 years</a:t>
            </a:r>
          </a:p>
          <a:p>
            <a:r>
              <a:rPr lang="en-GB" sz="3200" dirty="0"/>
              <a:t>Cervical cancer</a:t>
            </a:r>
          </a:p>
          <a:p>
            <a:r>
              <a:rPr lang="en-GB" sz="3200" dirty="0"/>
              <a:t>Genital herpes infection</a:t>
            </a:r>
          </a:p>
          <a:p>
            <a:r>
              <a:rPr lang="en-GB" sz="3200" dirty="0"/>
              <a:t>Smoking and alcohol</a:t>
            </a:r>
          </a:p>
          <a:p>
            <a:r>
              <a:rPr lang="en-GB" sz="3200" dirty="0"/>
              <a:t>Family history</a:t>
            </a:r>
            <a:endParaRPr lang="fr-FR" sz="3200" dirty="0"/>
          </a:p>
        </p:txBody>
      </p:sp>
    </p:spTree>
    <p:extLst>
      <p:ext uri="{BB962C8B-B14F-4D97-AF65-F5344CB8AC3E}">
        <p14:creationId xmlns:p14="http://schemas.microsoft.com/office/powerpoint/2010/main" val="3660767218"/>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467600" cy="796950"/>
          </a:xfrm>
        </p:spPr>
        <p:txBody>
          <a:bodyPr/>
          <a:lstStyle/>
          <a:p>
            <a:pPr algn="ctr"/>
            <a:r>
              <a:rPr lang="en-GB" dirty="0"/>
              <a:t>symptoms</a:t>
            </a:r>
            <a:endParaRPr lang="fr-FR" dirty="0"/>
          </a:p>
        </p:txBody>
      </p:sp>
      <p:sp>
        <p:nvSpPr>
          <p:cNvPr id="3" name="Content Placeholder 2"/>
          <p:cNvSpPr>
            <a:spLocks noGrp="1"/>
          </p:cNvSpPr>
          <p:nvPr>
            <p:ph sz="quarter" idx="1"/>
          </p:nvPr>
        </p:nvSpPr>
        <p:spPr>
          <a:xfrm>
            <a:off x="179512" y="908720"/>
            <a:ext cx="8568952" cy="5949280"/>
          </a:xfrm>
        </p:spPr>
        <p:txBody>
          <a:bodyPr>
            <a:normAutofit/>
          </a:bodyPr>
          <a:lstStyle/>
          <a:p>
            <a:r>
              <a:rPr lang="en-GB" sz="3200" dirty="0"/>
              <a:t>Lasting itch</a:t>
            </a:r>
          </a:p>
          <a:p>
            <a:r>
              <a:rPr lang="en-GB" sz="3200" dirty="0"/>
              <a:t>Burning pain on urination</a:t>
            </a:r>
          </a:p>
          <a:p>
            <a:r>
              <a:rPr lang="en-GB" sz="3200" dirty="0"/>
              <a:t>Vaginal discharge or bleeding</a:t>
            </a:r>
          </a:p>
          <a:p>
            <a:r>
              <a:rPr lang="en-GB" sz="3200" dirty="0"/>
              <a:t>A lump or swelling in the vulva</a:t>
            </a:r>
          </a:p>
          <a:p>
            <a:r>
              <a:rPr lang="en-GB" sz="3200" dirty="0"/>
              <a:t>An open sore or growth visible on the skin</a:t>
            </a:r>
          </a:p>
          <a:p>
            <a:r>
              <a:rPr lang="en-GB" sz="3200" dirty="0"/>
              <a:t>Thickened, raised, red or dark patches on the skin of the vulva</a:t>
            </a:r>
            <a:endParaRPr lang="fr-FR" sz="3200" dirty="0"/>
          </a:p>
        </p:txBody>
      </p:sp>
    </p:spTree>
    <p:extLst>
      <p:ext uri="{BB962C8B-B14F-4D97-AF65-F5344CB8AC3E}">
        <p14:creationId xmlns:p14="http://schemas.microsoft.com/office/powerpoint/2010/main" val="242299792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a:t>
            </a:r>
            <a:endParaRPr lang="fr-FR" dirty="0"/>
          </a:p>
        </p:txBody>
      </p:sp>
      <p:sp>
        <p:nvSpPr>
          <p:cNvPr id="3" name="Content Placeholder 2"/>
          <p:cNvSpPr>
            <a:spLocks noGrp="1"/>
          </p:cNvSpPr>
          <p:nvPr>
            <p:ph sz="quarter" idx="1"/>
          </p:nvPr>
        </p:nvSpPr>
        <p:spPr/>
        <p:txBody>
          <a:bodyPr>
            <a:normAutofit/>
          </a:bodyPr>
          <a:lstStyle/>
          <a:p>
            <a:r>
              <a:rPr lang="en-GB" sz="3200" b="1" dirty="0"/>
              <a:t>Stage 1 and 2- </a:t>
            </a:r>
            <a:r>
              <a:rPr lang="en-GB" sz="3200" dirty="0"/>
              <a:t>wide local excision, partial vulvovectomy</a:t>
            </a:r>
          </a:p>
          <a:p>
            <a:r>
              <a:rPr lang="en-GB" sz="3200" b="1" dirty="0"/>
              <a:t>Stage 3 and 4- </a:t>
            </a:r>
            <a:r>
              <a:rPr lang="en-GB" sz="3200" dirty="0"/>
              <a:t>radical vulvovectomy,removal of the vagina,urethra and rectum</a:t>
            </a:r>
          </a:p>
          <a:p>
            <a:r>
              <a:rPr lang="en-GB" sz="3200" dirty="0"/>
              <a:t>Advanced carcinoma- chemotherapy and combination of drugs to relieve the symptoms</a:t>
            </a:r>
            <a:endParaRPr lang="fr-FR" sz="3200" dirty="0"/>
          </a:p>
        </p:txBody>
      </p:sp>
    </p:spTree>
    <p:extLst>
      <p:ext uri="{BB962C8B-B14F-4D97-AF65-F5344CB8AC3E}">
        <p14:creationId xmlns:p14="http://schemas.microsoft.com/office/powerpoint/2010/main" val="323159515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7467600" cy="738336"/>
          </a:xfrm>
        </p:spPr>
        <p:txBody>
          <a:bodyPr>
            <a:normAutofit fontScale="90000"/>
          </a:bodyPr>
          <a:lstStyle/>
          <a:p>
            <a:r>
              <a:rPr lang="en-GB" dirty="0"/>
              <a:t>BREAST CANCER</a:t>
            </a:r>
            <a:endParaRPr lang="fr-FR" dirty="0"/>
          </a:p>
        </p:txBody>
      </p:sp>
      <p:sp>
        <p:nvSpPr>
          <p:cNvPr id="3" name="Content Placeholder 2"/>
          <p:cNvSpPr>
            <a:spLocks noGrp="1"/>
          </p:cNvSpPr>
          <p:nvPr>
            <p:ph sz="quarter" idx="1"/>
          </p:nvPr>
        </p:nvSpPr>
        <p:spPr>
          <a:xfrm>
            <a:off x="179512" y="692696"/>
            <a:ext cx="8712968" cy="6165304"/>
          </a:xfrm>
        </p:spPr>
        <p:txBody>
          <a:bodyPr>
            <a:noAutofit/>
          </a:bodyPr>
          <a:lstStyle/>
          <a:p>
            <a:pPr>
              <a:buNone/>
            </a:pPr>
            <a:r>
              <a:rPr lang="en-GB" sz="3200" dirty="0"/>
              <a:t>Most common cancer in women aged 40-44 years</a:t>
            </a:r>
          </a:p>
          <a:p>
            <a:pPr>
              <a:buNone/>
            </a:pPr>
            <a:r>
              <a:rPr lang="en-GB" sz="3200" b="1" dirty="0"/>
              <a:t>                                        Types</a:t>
            </a:r>
          </a:p>
          <a:p>
            <a:r>
              <a:rPr lang="en-GB" sz="3200" b="1" dirty="0"/>
              <a:t>Ductal carcinoma in situ</a:t>
            </a:r>
          </a:p>
          <a:p>
            <a:pPr marL="0" indent="0">
              <a:buNone/>
            </a:pPr>
            <a:r>
              <a:rPr lang="en-GB" sz="3200" dirty="0"/>
              <a:t>Characterised by proliferation of malignant cells inside the milk duct without invasion into the surrounding tissue. it is non-invasive form</a:t>
            </a:r>
          </a:p>
          <a:p>
            <a:r>
              <a:rPr lang="en-GB" sz="3200" b="1" dirty="0"/>
              <a:t>Invasive cancer- </a:t>
            </a:r>
            <a:r>
              <a:rPr lang="en-GB" sz="3200" dirty="0"/>
              <a:t>starts in glands of the breast that produce milk.</a:t>
            </a:r>
          </a:p>
        </p:txBody>
      </p:sp>
    </p:spTree>
    <p:extLst>
      <p:ext uri="{BB962C8B-B14F-4D97-AF65-F5344CB8AC3E}">
        <p14:creationId xmlns:p14="http://schemas.microsoft.com/office/powerpoint/2010/main" val="342917493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640960" cy="6552728"/>
          </a:xfrm>
        </p:spPr>
        <p:txBody>
          <a:bodyPr/>
          <a:lstStyle/>
          <a:p>
            <a:pPr algn="ctr">
              <a:buNone/>
            </a:pPr>
            <a:r>
              <a:rPr lang="en-GB" sz="4000" b="1" dirty="0"/>
              <a:t>Risk Factors</a:t>
            </a:r>
          </a:p>
          <a:p>
            <a:r>
              <a:rPr lang="en-GB" sz="3200" dirty="0"/>
              <a:t>Female gender</a:t>
            </a:r>
          </a:p>
          <a:p>
            <a:r>
              <a:rPr lang="en-GB" sz="3200" dirty="0"/>
              <a:t>Increasing age</a:t>
            </a:r>
          </a:p>
          <a:p>
            <a:r>
              <a:rPr lang="en-GB" sz="3200" dirty="0"/>
              <a:t>Family history</a:t>
            </a:r>
          </a:p>
          <a:p>
            <a:r>
              <a:rPr lang="en-GB" sz="3200" dirty="0"/>
              <a:t>Obesity due to dense breast tissue</a:t>
            </a:r>
            <a:endParaRPr lang="fr-FR" sz="3200" dirty="0"/>
          </a:p>
          <a:p>
            <a:endParaRPr lang="en-US" dirty="0"/>
          </a:p>
        </p:txBody>
      </p:sp>
    </p:spTree>
    <p:extLst>
      <p:ext uri="{BB962C8B-B14F-4D97-AF65-F5344CB8AC3E}">
        <p14:creationId xmlns:p14="http://schemas.microsoft.com/office/powerpoint/2010/main" val="384106638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764"/>
            <a:ext cx="7467600" cy="652934"/>
          </a:xfrm>
        </p:spPr>
        <p:txBody>
          <a:bodyPr>
            <a:normAutofit fontScale="90000"/>
          </a:bodyPr>
          <a:lstStyle/>
          <a:p>
            <a:pPr algn="ctr"/>
            <a:r>
              <a:rPr lang="en-GB" dirty="0"/>
              <a:t>ct</a:t>
            </a:r>
            <a:endParaRPr lang="fr-FR" dirty="0"/>
          </a:p>
        </p:txBody>
      </p:sp>
      <p:sp>
        <p:nvSpPr>
          <p:cNvPr id="3" name="Content Placeholder 2"/>
          <p:cNvSpPr>
            <a:spLocks noGrp="1"/>
          </p:cNvSpPr>
          <p:nvPr>
            <p:ph sz="quarter" idx="1"/>
          </p:nvPr>
        </p:nvSpPr>
        <p:spPr>
          <a:xfrm>
            <a:off x="107504" y="692696"/>
            <a:ext cx="8640960" cy="6048672"/>
          </a:xfrm>
        </p:spPr>
        <p:txBody>
          <a:bodyPr>
            <a:normAutofit/>
          </a:bodyPr>
          <a:lstStyle/>
          <a:p>
            <a:r>
              <a:rPr lang="en-GB" sz="3200" dirty="0"/>
              <a:t>Hormonal factors</a:t>
            </a:r>
          </a:p>
          <a:p>
            <a:r>
              <a:rPr lang="en-GB" sz="3200" dirty="0"/>
              <a:t>Early menarche</a:t>
            </a:r>
          </a:p>
          <a:p>
            <a:r>
              <a:rPr lang="en-GB" sz="3200" dirty="0"/>
              <a:t>Late menopause</a:t>
            </a:r>
          </a:p>
          <a:p>
            <a:r>
              <a:rPr lang="en-GB" sz="3200" dirty="0"/>
              <a:t>Null parity</a:t>
            </a:r>
          </a:p>
          <a:p>
            <a:r>
              <a:rPr lang="en-US" sz="3200" dirty="0"/>
              <a:t>Later age at first pregnancy</a:t>
            </a:r>
            <a:endParaRPr lang="en-GB" sz="3200" dirty="0"/>
          </a:p>
          <a:p>
            <a:r>
              <a:rPr lang="en-GB" sz="3200" dirty="0"/>
              <a:t>History of proliferative breast disease</a:t>
            </a:r>
          </a:p>
          <a:p>
            <a:r>
              <a:rPr lang="en-GB" sz="3200" dirty="0"/>
              <a:t>Long use of oral contraceptive</a:t>
            </a:r>
          </a:p>
          <a:p>
            <a:r>
              <a:rPr lang="en-GB" sz="3200" dirty="0"/>
              <a:t>Exposure to ionizing radiation during adolescence</a:t>
            </a:r>
          </a:p>
          <a:p>
            <a:r>
              <a:rPr lang="en-GB" sz="3200" dirty="0"/>
              <a:t>High fat diet and alcohol intake</a:t>
            </a:r>
          </a:p>
          <a:p>
            <a:endParaRPr lang="fr-FR" dirty="0"/>
          </a:p>
        </p:txBody>
      </p:sp>
    </p:spTree>
    <p:extLst>
      <p:ext uri="{BB962C8B-B14F-4D97-AF65-F5344CB8AC3E}">
        <p14:creationId xmlns:p14="http://schemas.microsoft.com/office/powerpoint/2010/main" val="25578811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559"/>
            <a:ext cx="7467600" cy="796950"/>
          </a:xfrm>
        </p:spPr>
        <p:txBody>
          <a:bodyPr/>
          <a:lstStyle/>
          <a:p>
            <a:r>
              <a:rPr lang="en-GB" b="1" dirty="0"/>
              <a:t>Clinical manifestations</a:t>
            </a:r>
            <a:endParaRPr lang="fr-FR" b="1" dirty="0"/>
          </a:p>
        </p:txBody>
      </p:sp>
      <p:sp>
        <p:nvSpPr>
          <p:cNvPr id="3" name="Content Placeholder 2"/>
          <p:cNvSpPr>
            <a:spLocks noGrp="1"/>
          </p:cNvSpPr>
          <p:nvPr>
            <p:ph sz="quarter" idx="1"/>
          </p:nvPr>
        </p:nvSpPr>
        <p:spPr>
          <a:xfrm>
            <a:off x="107504" y="836712"/>
            <a:ext cx="8640960" cy="6021288"/>
          </a:xfrm>
        </p:spPr>
        <p:txBody>
          <a:bodyPr>
            <a:normAutofit fontScale="92500" lnSpcReduction="10000"/>
          </a:bodyPr>
          <a:lstStyle/>
          <a:p>
            <a:r>
              <a:rPr lang="en-US" sz="3600" dirty="0"/>
              <a:t>Early breast cancers may be asymptomatic, and pain and discomfort are typically not present. </a:t>
            </a:r>
          </a:p>
          <a:p>
            <a:r>
              <a:rPr lang="en-US" sz="3600" b="1" dirty="0"/>
              <a:t>If a lump is discovered, the following may indicate the possible presence of breast cancer</a:t>
            </a:r>
            <a:r>
              <a:rPr lang="en-US" sz="3600" dirty="0"/>
              <a:t>:</a:t>
            </a:r>
          </a:p>
          <a:p>
            <a:r>
              <a:rPr lang="en-US" sz="3600" dirty="0"/>
              <a:t>Change in breast size or shape</a:t>
            </a:r>
          </a:p>
          <a:p>
            <a:r>
              <a:rPr lang="en-US" sz="3600" dirty="0"/>
              <a:t>Skin dimpling or skin changes</a:t>
            </a:r>
          </a:p>
          <a:p>
            <a:r>
              <a:rPr lang="en-US" sz="3600" dirty="0"/>
              <a:t>Recent nipple inversion or skin change, or nipple abnormalities</a:t>
            </a:r>
          </a:p>
          <a:p>
            <a:r>
              <a:rPr lang="en-US" sz="3600" dirty="0"/>
              <a:t>Single-duct discharge, particularly if blood-stained</a:t>
            </a:r>
          </a:p>
          <a:p>
            <a:r>
              <a:rPr lang="en-US" sz="3600" dirty="0"/>
              <a:t>Axillary lump</a:t>
            </a:r>
          </a:p>
          <a:p>
            <a:pPr marL="0" indent="0">
              <a:buNone/>
            </a:pPr>
            <a:endParaRPr lang="fr-FR" sz="2800" dirty="0"/>
          </a:p>
        </p:txBody>
      </p:sp>
    </p:spTree>
    <p:extLst>
      <p:ext uri="{BB962C8B-B14F-4D97-AF65-F5344CB8AC3E}">
        <p14:creationId xmlns:p14="http://schemas.microsoft.com/office/powerpoint/2010/main" val="159655353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7D66-8366-476E-9D89-B9496A6B2C66}"/>
              </a:ext>
            </a:extLst>
          </p:cNvPr>
          <p:cNvSpPr>
            <a:spLocks noGrp="1"/>
          </p:cNvSpPr>
          <p:nvPr>
            <p:ph type="title"/>
          </p:nvPr>
        </p:nvSpPr>
        <p:spPr/>
        <p:txBody>
          <a:bodyPr/>
          <a:lstStyle/>
          <a:p>
            <a:r>
              <a:rPr lang="en-US" b="1" dirty="0"/>
              <a:t>EXAMINATION</a:t>
            </a:r>
          </a:p>
        </p:txBody>
      </p:sp>
      <p:sp>
        <p:nvSpPr>
          <p:cNvPr id="3" name="Content Placeholder 2">
            <a:extLst>
              <a:ext uri="{FF2B5EF4-FFF2-40B4-BE49-F238E27FC236}">
                <a16:creationId xmlns:a16="http://schemas.microsoft.com/office/drawing/2014/main" id="{5AB0AC66-9515-4D33-A220-844F2B591C50}"/>
              </a:ext>
            </a:extLst>
          </p:cNvPr>
          <p:cNvSpPr>
            <a:spLocks noGrp="1"/>
          </p:cNvSpPr>
          <p:nvPr>
            <p:ph sz="quarter" idx="1"/>
          </p:nvPr>
        </p:nvSpPr>
        <p:spPr/>
        <p:txBody>
          <a:bodyPr>
            <a:normAutofit/>
          </a:bodyPr>
          <a:lstStyle/>
          <a:p>
            <a:r>
              <a:rPr lang="en-US" sz="4000" dirty="0"/>
              <a:t>Breast cancer is often first detected as an abnormality on a mammogram before it is felt by the patient or health care provider.</a:t>
            </a:r>
          </a:p>
          <a:p>
            <a:endParaRPr lang="en-US" dirty="0"/>
          </a:p>
        </p:txBody>
      </p:sp>
    </p:spTree>
    <p:extLst>
      <p:ext uri="{BB962C8B-B14F-4D97-AF65-F5344CB8AC3E}">
        <p14:creationId xmlns:p14="http://schemas.microsoft.com/office/powerpoint/2010/main" val="404177596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AEAF-75D4-4C53-BD97-FEDCBD27A92D}"/>
              </a:ext>
            </a:extLst>
          </p:cNvPr>
          <p:cNvSpPr>
            <a:spLocks noGrp="1"/>
          </p:cNvSpPr>
          <p:nvPr>
            <p:ph type="title"/>
          </p:nvPr>
        </p:nvSpPr>
        <p:spPr/>
        <p:txBody>
          <a:bodyPr>
            <a:normAutofit fontScale="90000"/>
          </a:bodyPr>
          <a:lstStyle/>
          <a:p>
            <a:r>
              <a:rPr lang="en-US" b="1" dirty="0"/>
              <a:t>Physical examination</a:t>
            </a:r>
            <a:r>
              <a:rPr lang="en-US" dirty="0"/>
              <a:t/>
            </a:r>
            <a:br>
              <a:rPr lang="en-US" dirty="0"/>
            </a:br>
            <a:endParaRPr lang="en-US" dirty="0"/>
          </a:p>
        </p:txBody>
      </p:sp>
      <p:sp>
        <p:nvSpPr>
          <p:cNvPr id="3" name="Content Placeholder 2">
            <a:extLst>
              <a:ext uri="{FF2B5EF4-FFF2-40B4-BE49-F238E27FC236}">
                <a16:creationId xmlns:a16="http://schemas.microsoft.com/office/drawing/2014/main" id="{F5C4DE82-35F8-4356-9D4A-97629A089493}"/>
              </a:ext>
            </a:extLst>
          </p:cNvPr>
          <p:cNvSpPr>
            <a:spLocks noGrp="1"/>
          </p:cNvSpPr>
          <p:nvPr>
            <p:ph sz="quarter" idx="1"/>
          </p:nvPr>
        </p:nvSpPr>
        <p:spPr/>
        <p:txBody>
          <a:bodyPr>
            <a:normAutofit fontScale="85000" lnSpcReduction="20000"/>
          </a:bodyPr>
          <a:lstStyle/>
          <a:p>
            <a:pPr marL="0" indent="0">
              <a:buNone/>
            </a:pPr>
            <a:r>
              <a:rPr lang="en-US" sz="4400" dirty="0"/>
              <a:t>The following physical findings should raise concern:</a:t>
            </a:r>
          </a:p>
          <a:p>
            <a:r>
              <a:rPr lang="en-US" sz="4400" dirty="0"/>
              <a:t>Lump or contour change</a:t>
            </a:r>
          </a:p>
          <a:p>
            <a:r>
              <a:rPr lang="en-US" sz="4400" dirty="0"/>
              <a:t>Skin tethering</a:t>
            </a:r>
          </a:p>
          <a:p>
            <a:r>
              <a:rPr lang="en-US" sz="4400" dirty="0"/>
              <a:t>Nipple inversion</a:t>
            </a:r>
          </a:p>
          <a:p>
            <a:r>
              <a:rPr lang="en-US" sz="4400" dirty="0"/>
              <a:t>Dilated veins</a:t>
            </a:r>
          </a:p>
          <a:p>
            <a:r>
              <a:rPr lang="en-US" sz="4400" dirty="0"/>
              <a:t>Ulceration</a:t>
            </a:r>
          </a:p>
          <a:p>
            <a:r>
              <a:rPr lang="en-US" sz="4400" dirty="0"/>
              <a:t>Edema or </a:t>
            </a:r>
            <a:r>
              <a:rPr lang="en-US" sz="4400" dirty="0" err="1"/>
              <a:t>peau</a:t>
            </a:r>
            <a:r>
              <a:rPr lang="en-US" sz="4400" dirty="0"/>
              <a:t> </a:t>
            </a:r>
            <a:r>
              <a:rPr lang="en-US" sz="4400" dirty="0" err="1"/>
              <a:t>d’orange</a:t>
            </a:r>
            <a:endParaRPr lang="en-US" sz="4400" dirty="0"/>
          </a:p>
          <a:p>
            <a:endParaRPr lang="en-US" dirty="0"/>
          </a:p>
        </p:txBody>
      </p:sp>
    </p:spTree>
    <p:extLst>
      <p:ext uri="{BB962C8B-B14F-4D97-AF65-F5344CB8AC3E}">
        <p14:creationId xmlns:p14="http://schemas.microsoft.com/office/powerpoint/2010/main" val="240262275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2859-3426-4656-AB7F-CACDA9E9F5B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1CD04BAF-D49F-4BD7-86F7-71B29C2A6EC5}"/>
              </a:ext>
            </a:extLst>
          </p:cNvPr>
          <p:cNvSpPr>
            <a:spLocks noGrp="1"/>
          </p:cNvSpPr>
          <p:nvPr>
            <p:ph sz="quarter" idx="1"/>
          </p:nvPr>
        </p:nvSpPr>
        <p:spPr/>
        <p:txBody>
          <a:bodyPr/>
          <a:lstStyle/>
          <a:p>
            <a:r>
              <a:rPr lang="en-US" dirty="0"/>
              <a:t>If a palpable lump is found and possesses any of the following features, breast cancer may be present: Hardness, Irregularity, Focal nodularity and Fixation to skin or muscle</a:t>
            </a:r>
          </a:p>
          <a:p>
            <a:endParaRPr lang="en-US" dirty="0"/>
          </a:p>
        </p:txBody>
      </p:sp>
    </p:spTree>
    <p:extLst>
      <p:ext uri="{BB962C8B-B14F-4D97-AF65-F5344CB8AC3E}">
        <p14:creationId xmlns:p14="http://schemas.microsoft.com/office/powerpoint/2010/main" val="3183773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Vagina and Cervix</a:t>
            </a:r>
            <a:endParaRPr lang="en-US" dirty="0"/>
          </a:p>
        </p:txBody>
      </p:sp>
      <p:sp>
        <p:nvSpPr>
          <p:cNvPr id="3" name="Content Placeholder 2"/>
          <p:cNvSpPr>
            <a:spLocks noGrp="1"/>
          </p:cNvSpPr>
          <p:nvPr>
            <p:ph sz="quarter" idx="1"/>
          </p:nvPr>
        </p:nvSpPr>
        <p:spPr/>
        <p:txBody>
          <a:bodyPr>
            <a:no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Urethral smears and pus swabs should be taken to test for </a:t>
            </a:r>
            <a:r>
              <a:rPr lang="en-US" sz="2800" dirty="0" err="1">
                <a:latin typeface="Times New Roman" panose="02020603050405020304" pitchFamily="18" charset="0"/>
                <a:cs typeface="Times New Roman" panose="02020603050405020304" pitchFamily="18" charset="0"/>
              </a:rPr>
              <a:t>neisseria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gonorrhoea</a:t>
            </a:r>
            <a:r>
              <a:rPr lang="en-US" sz="2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High vaginal swabs test for </a:t>
            </a:r>
            <a:r>
              <a:rPr lang="en-US" sz="2800" dirty="0" err="1">
                <a:latin typeface="Times New Roman" panose="02020603050405020304" pitchFamily="18" charset="0"/>
                <a:cs typeface="Times New Roman" panose="02020603050405020304" pitchFamily="18" charset="0"/>
              </a:rPr>
              <a:t>candida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albicans</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trichomonas </a:t>
            </a:r>
            <a:r>
              <a:rPr lang="en-US" sz="2800" dirty="0" err="1">
                <a:latin typeface="Times New Roman" panose="02020603050405020304" pitchFamily="18" charset="0"/>
                <a:cs typeface="Times New Roman" panose="02020603050405020304" pitchFamily="18" charset="0"/>
              </a:rPr>
              <a:t>vaginalis,and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neisseriagonorrhoea</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Cytological test for cancer as well as a cervical</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Biopsy for further histological assessment</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0"/>
            <a:ext cx="8640960" cy="6741368"/>
          </a:xfrm>
        </p:spPr>
        <p:txBody>
          <a:bodyPr>
            <a:noAutofit/>
          </a:bodyPr>
          <a:lstStyle/>
          <a:p>
            <a:pPr marL="0" indent="0" algn="ctr">
              <a:buNone/>
            </a:pPr>
            <a:r>
              <a:rPr lang="en-US" sz="3200" b="1" dirty="0"/>
              <a:t>Screening</a:t>
            </a:r>
          </a:p>
          <a:p>
            <a:r>
              <a:rPr lang="en-US" sz="3200" dirty="0"/>
              <a:t>Breast self-examination</a:t>
            </a:r>
          </a:p>
          <a:p>
            <a:r>
              <a:rPr lang="en-US" sz="3200" dirty="0"/>
              <a:t>Clinical breast examination</a:t>
            </a:r>
          </a:p>
          <a:p>
            <a:r>
              <a:rPr lang="en-US" sz="3200" dirty="0"/>
              <a:t>Mammography</a:t>
            </a:r>
          </a:p>
          <a:p>
            <a:r>
              <a:rPr lang="en-US" sz="3200" dirty="0"/>
              <a:t>Ultrasonography</a:t>
            </a:r>
          </a:p>
          <a:p>
            <a:r>
              <a:rPr lang="en-US" sz="3200" dirty="0"/>
              <a:t>Magnetic resonance imaging</a:t>
            </a:r>
          </a:p>
          <a:p>
            <a:r>
              <a:rPr lang="en-US" sz="3200" dirty="0"/>
              <a:t>Ultrasonography and MRI are more sensitive than mammography for invasive cancer in </a:t>
            </a:r>
            <a:r>
              <a:rPr lang="en-US" sz="3200" dirty="0" err="1"/>
              <a:t>nonfatty</a:t>
            </a:r>
            <a:r>
              <a:rPr lang="en-US" sz="3200" dirty="0"/>
              <a:t> breasts.</a:t>
            </a:r>
          </a:p>
          <a:p>
            <a:r>
              <a:rPr lang="en-US" sz="3200" dirty="0"/>
              <a:t>Combined mammography, clinical examination, and MRI are more sensitive than any other individual test or combination of tests.</a:t>
            </a:r>
          </a:p>
        </p:txBody>
      </p:sp>
    </p:spTree>
    <p:extLst>
      <p:ext uri="{BB962C8B-B14F-4D97-AF65-F5344CB8AC3E}">
        <p14:creationId xmlns:p14="http://schemas.microsoft.com/office/powerpoint/2010/main" val="229650146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6624736"/>
          </a:xfrm>
        </p:spPr>
        <p:txBody>
          <a:bodyPr>
            <a:normAutofit/>
          </a:bodyPr>
          <a:lstStyle/>
          <a:p>
            <a:pPr marL="0" indent="0" algn="ctr">
              <a:buNone/>
            </a:pPr>
            <a:r>
              <a:rPr lang="en-US" sz="3200" b="1" dirty="0"/>
              <a:t>Biopsy</a:t>
            </a:r>
          </a:p>
          <a:p>
            <a:r>
              <a:rPr lang="en-US" sz="3200" dirty="0"/>
              <a:t>Core biopsy with image guidance is the recommended diagnostic approach for newly diagnosed breast cancers. </a:t>
            </a:r>
          </a:p>
          <a:p>
            <a:r>
              <a:rPr lang="en-US" sz="3200" dirty="0"/>
              <a:t>It is a method for obtaining breast tissue without surgery and can eliminate the need for additional surgeries. </a:t>
            </a:r>
          </a:p>
          <a:p>
            <a:r>
              <a:rPr lang="en-US" sz="3200" dirty="0"/>
              <a:t>Open excisional biopsy is the surgical removal of the entire lump.</a:t>
            </a:r>
          </a:p>
          <a:p>
            <a:endParaRPr lang="en-US" sz="3200" dirty="0"/>
          </a:p>
        </p:txBody>
      </p:sp>
    </p:spTree>
    <p:extLst>
      <p:ext uri="{BB962C8B-B14F-4D97-AF65-F5344CB8AC3E}">
        <p14:creationId xmlns:p14="http://schemas.microsoft.com/office/powerpoint/2010/main" val="371597462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67600" cy="792088"/>
          </a:xfrm>
        </p:spPr>
        <p:txBody>
          <a:bodyPr/>
          <a:lstStyle/>
          <a:p>
            <a:r>
              <a:rPr lang="en-GB" b="1" dirty="0"/>
              <a:t>Diagnosis</a:t>
            </a:r>
            <a:endParaRPr lang="fr-FR" b="1" dirty="0"/>
          </a:p>
        </p:txBody>
      </p:sp>
      <p:sp>
        <p:nvSpPr>
          <p:cNvPr id="3" name="Content Placeholder 2"/>
          <p:cNvSpPr>
            <a:spLocks noGrp="1"/>
          </p:cNvSpPr>
          <p:nvPr>
            <p:ph sz="quarter" idx="1"/>
          </p:nvPr>
        </p:nvSpPr>
        <p:spPr>
          <a:xfrm>
            <a:off x="107504" y="836712"/>
            <a:ext cx="8640960" cy="5637240"/>
          </a:xfrm>
        </p:spPr>
        <p:txBody>
          <a:bodyPr>
            <a:normAutofit/>
          </a:bodyPr>
          <a:lstStyle/>
          <a:p>
            <a:r>
              <a:rPr lang="en-GB" sz="3200" dirty="0"/>
              <a:t>History and physical exam</a:t>
            </a:r>
          </a:p>
          <a:p>
            <a:r>
              <a:rPr lang="en-GB" sz="3200" dirty="0"/>
              <a:t>Fine needle aspiration</a:t>
            </a:r>
          </a:p>
          <a:p>
            <a:r>
              <a:rPr lang="en-GB" sz="3200" dirty="0"/>
              <a:t>Biopsy and histological examination</a:t>
            </a:r>
          </a:p>
          <a:p>
            <a:r>
              <a:rPr lang="en-GB" sz="3200" dirty="0"/>
              <a:t>Mammogram used to visualize nonpalpable lesions</a:t>
            </a:r>
          </a:p>
          <a:p>
            <a:r>
              <a:rPr lang="en-GB" sz="3200" dirty="0"/>
              <a:t>Chest x-ray, bone scans</a:t>
            </a:r>
          </a:p>
        </p:txBody>
      </p:sp>
    </p:spTree>
    <p:extLst>
      <p:ext uri="{BB962C8B-B14F-4D97-AF65-F5344CB8AC3E}">
        <p14:creationId xmlns:p14="http://schemas.microsoft.com/office/powerpoint/2010/main" val="183868995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476672"/>
            <a:ext cx="8712968" cy="5997280"/>
          </a:xfrm>
        </p:spPr>
        <p:txBody>
          <a:bodyPr/>
          <a:lstStyle/>
          <a:p>
            <a:pPr algn="ctr">
              <a:buNone/>
            </a:pPr>
            <a:r>
              <a:rPr lang="en-GB" sz="3200" b="1" dirty="0"/>
              <a:t>Prevention</a:t>
            </a:r>
          </a:p>
          <a:p>
            <a:r>
              <a:rPr lang="en-GB" sz="3200" dirty="0"/>
              <a:t>Long term surveillance twice yearly. this include breast exams, mammogram starting at the age of </a:t>
            </a:r>
            <a:endParaRPr lang="en-GB" dirty="0"/>
          </a:p>
          <a:p>
            <a:pPr marL="0" indent="0">
              <a:buNone/>
            </a:pPr>
            <a:r>
              <a:rPr lang="en-GB" dirty="0"/>
              <a:t>    40.</a:t>
            </a:r>
            <a:endParaRPr lang="en-GB" sz="3200" dirty="0"/>
          </a:p>
          <a:p>
            <a:r>
              <a:rPr lang="en-GB" sz="3200" dirty="0"/>
              <a:t>Regular exercise</a:t>
            </a:r>
          </a:p>
          <a:p>
            <a:r>
              <a:rPr lang="en-GB" sz="3200" dirty="0"/>
              <a:t>breastfeeding</a:t>
            </a:r>
            <a:endParaRPr lang="fr-FR" sz="3200" dirty="0"/>
          </a:p>
          <a:p>
            <a:endParaRPr lang="en-US" dirty="0"/>
          </a:p>
        </p:txBody>
      </p:sp>
    </p:spTree>
    <p:extLst>
      <p:ext uri="{BB962C8B-B14F-4D97-AF65-F5344CB8AC3E}">
        <p14:creationId xmlns:p14="http://schemas.microsoft.com/office/powerpoint/2010/main" val="156371387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43"/>
            <a:ext cx="7467600" cy="882352"/>
          </a:xfrm>
        </p:spPr>
        <p:txBody>
          <a:bodyPr/>
          <a:lstStyle/>
          <a:p>
            <a:r>
              <a:rPr lang="en-GB" b="1" dirty="0"/>
              <a:t>Management of breast cancer</a:t>
            </a:r>
            <a:endParaRPr lang="fr-FR" b="1" dirty="0"/>
          </a:p>
        </p:txBody>
      </p:sp>
      <p:sp>
        <p:nvSpPr>
          <p:cNvPr id="3" name="Content Placeholder 2"/>
          <p:cNvSpPr>
            <a:spLocks noGrp="1"/>
          </p:cNvSpPr>
          <p:nvPr>
            <p:ph sz="quarter" idx="1"/>
          </p:nvPr>
        </p:nvSpPr>
        <p:spPr>
          <a:xfrm>
            <a:off x="107504" y="908720"/>
            <a:ext cx="8712968" cy="5949280"/>
          </a:xfrm>
        </p:spPr>
        <p:txBody>
          <a:bodyPr>
            <a:noAutofit/>
          </a:bodyPr>
          <a:lstStyle/>
          <a:p>
            <a:r>
              <a:rPr lang="en-GB" sz="2800" dirty="0"/>
              <a:t> </a:t>
            </a:r>
            <a:r>
              <a:rPr lang="en-US" sz="2800" dirty="0"/>
              <a:t>Surgery and radiation therapy, along with adjuvant hormone or chemotherapy when indicated.</a:t>
            </a:r>
            <a:endParaRPr lang="en-GB" sz="2800" dirty="0"/>
          </a:p>
          <a:p>
            <a:r>
              <a:rPr lang="en-GB" sz="2800" b="1" dirty="0"/>
              <a:t>Simple mastectomy-</a:t>
            </a:r>
            <a:r>
              <a:rPr lang="en-GB" sz="2800" dirty="0"/>
              <a:t>involves removal of the breast only. done if malignancy is confined to the breast without spread to the adjacent tissue</a:t>
            </a:r>
            <a:r>
              <a:rPr lang="en-GB" sz="2800" b="1" dirty="0"/>
              <a:t> </a:t>
            </a:r>
          </a:p>
          <a:p>
            <a:r>
              <a:rPr lang="en-GB" sz="2800" b="1" dirty="0"/>
              <a:t>Radical mastectomy</a:t>
            </a:r>
            <a:r>
              <a:rPr lang="en-GB" sz="2800" dirty="0"/>
              <a:t>-involves removal of entire breast tissue along with auxiliary lymph nodes and pectoral muscles </a:t>
            </a:r>
          </a:p>
        </p:txBody>
      </p:sp>
    </p:spTree>
    <p:extLst>
      <p:ext uri="{BB962C8B-B14F-4D97-AF65-F5344CB8AC3E}">
        <p14:creationId xmlns:p14="http://schemas.microsoft.com/office/powerpoint/2010/main" val="249759579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260648"/>
            <a:ext cx="7817296" cy="6213304"/>
          </a:xfrm>
        </p:spPr>
        <p:txBody>
          <a:bodyPr/>
          <a:lstStyle/>
          <a:p>
            <a:r>
              <a:rPr lang="en-GB" b="1" dirty="0"/>
              <a:t>Modified radical mastectomy</a:t>
            </a:r>
            <a:r>
              <a:rPr lang="en-GB" dirty="0"/>
              <a:t>-removal of entire breast, axillary lymph nodes and pectoral muscles are preserved</a:t>
            </a:r>
          </a:p>
          <a:p>
            <a:r>
              <a:rPr lang="en-GB" b="1" dirty="0"/>
              <a:t>Lumpectomy- </a:t>
            </a:r>
            <a:r>
              <a:rPr lang="en-GB" dirty="0"/>
              <a:t>tumour and a small amount of neighbouring tissue are removed</a:t>
            </a:r>
          </a:p>
          <a:p>
            <a:r>
              <a:rPr lang="en-GB" dirty="0"/>
              <a:t>Prophylactic mastectomy- high risk women</a:t>
            </a:r>
          </a:p>
          <a:p>
            <a:r>
              <a:rPr lang="en-GB" dirty="0"/>
              <a:t>Sentinel lymph nodes removal-lymph nodes closest to the tumour are removed for investigations in addition to mastectomy and lumpectomy. If none cancerous, no more nodes are removed</a:t>
            </a:r>
          </a:p>
          <a:p>
            <a:endParaRPr lang="en-GB" dirty="0"/>
          </a:p>
          <a:p>
            <a:endParaRPr lang="en-US" dirty="0"/>
          </a:p>
        </p:txBody>
      </p:sp>
    </p:spTree>
    <p:extLst>
      <p:ext uri="{BB962C8B-B14F-4D97-AF65-F5344CB8AC3E}">
        <p14:creationId xmlns:p14="http://schemas.microsoft.com/office/powerpoint/2010/main" val="319904835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712968" cy="6741368"/>
          </a:xfrm>
        </p:spPr>
        <p:txBody>
          <a:bodyPr/>
          <a:lstStyle/>
          <a:p>
            <a:r>
              <a:rPr lang="en-US" sz="3200" dirty="0"/>
              <a:t> Radiation therapy may follow surgery in an effort to eradicate residual disease while reducing recurrence rates.</a:t>
            </a:r>
          </a:p>
          <a:p>
            <a:r>
              <a:rPr lang="en-US" sz="3200" dirty="0"/>
              <a:t> Surgical resection with or without radiation is the standard treatment for ductal carcinoma in situ</a:t>
            </a:r>
          </a:p>
          <a:p>
            <a:pPr marL="0" indent="0">
              <a:buNone/>
            </a:pPr>
            <a:r>
              <a:rPr lang="en-US" sz="3200" b="1" dirty="0"/>
              <a:t>Hormone therapy</a:t>
            </a:r>
          </a:p>
          <a:p>
            <a:pPr>
              <a:buFont typeface="Courier New" panose="02070309020205020404" pitchFamily="49" charset="0"/>
              <a:buChar char="o"/>
            </a:pPr>
            <a:r>
              <a:rPr lang="en-US" sz="3200" dirty="0"/>
              <a:t>Used in tumors that express an estrogen receptor</a:t>
            </a:r>
          </a:p>
          <a:p>
            <a:pPr>
              <a:buFont typeface="Courier New" panose="02070309020205020404" pitchFamily="49" charset="0"/>
              <a:buChar char="o"/>
            </a:pPr>
            <a:r>
              <a:rPr lang="en-US" sz="3200" dirty="0"/>
              <a:t>The anti-estrogen drugs block the functions of estrogen specifically in breast cells</a:t>
            </a:r>
          </a:p>
          <a:p>
            <a:pPr>
              <a:buFont typeface="Courier New" panose="02070309020205020404" pitchFamily="49" charset="0"/>
              <a:buChar char="o"/>
            </a:pPr>
            <a:r>
              <a:rPr lang="en-US" sz="3200" dirty="0"/>
              <a:t>Example- tamoxifen</a:t>
            </a:r>
          </a:p>
          <a:p>
            <a:endParaRPr lang="en-US" dirty="0"/>
          </a:p>
        </p:txBody>
      </p:sp>
    </p:spTree>
    <p:extLst>
      <p:ext uri="{BB962C8B-B14F-4D97-AF65-F5344CB8AC3E}">
        <p14:creationId xmlns:p14="http://schemas.microsoft.com/office/powerpoint/2010/main" val="132895989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7467600" cy="1143000"/>
          </a:xfrm>
        </p:spPr>
        <p:txBody>
          <a:bodyPr>
            <a:normAutofit/>
          </a:bodyPr>
          <a:lstStyle/>
          <a:p>
            <a:r>
              <a:rPr lang="en-GB" sz="2800" dirty="0">
                <a:solidFill>
                  <a:srgbClr val="FF0000"/>
                </a:solidFill>
              </a:rPr>
              <a:t>Ass: Nursing management for a patient undergoing surgery for breast cancer</a:t>
            </a:r>
            <a:endParaRPr lang="fr-FR" sz="2800" dirty="0">
              <a:solidFill>
                <a:srgbClr val="FF0000"/>
              </a:solidFill>
            </a:endParaRPr>
          </a:p>
        </p:txBody>
      </p:sp>
    </p:spTree>
    <p:extLst>
      <p:ext uri="{BB962C8B-B14F-4D97-AF65-F5344CB8AC3E}">
        <p14:creationId xmlns:p14="http://schemas.microsoft.com/office/powerpoint/2010/main" val="356787547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1B25-397F-4D1A-BC5D-26B846AC2BEF}"/>
              </a:ext>
            </a:extLst>
          </p:cNvPr>
          <p:cNvSpPr>
            <a:spLocks noGrp="1"/>
          </p:cNvSpPr>
          <p:nvPr>
            <p:ph type="ctrTitle"/>
          </p:nvPr>
        </p:nvSpPr>
        <p:spPr/>
        <p:txBody>
          <a:bodyPr>
            <a:normAutofit fontScale="90000"/>
          </a:bodyPr>
          <a:lstStyle/>
          <a:p>
            <a:r>
              <a:rPr lang="en-US" sz="8000" b="1" dirty="0">
                <a:solidFill>
                  <a:srgbClr val="7030A0"/>
                </a:solidFill>
                <a:latin typeface="Blackadder ITC" panose="04020505051007020D02" pitchFamily="82" charset="0"/>
              </a:rPr>
              <a:t>THANK YOU</a:t>
            </a:r>
            <a:br>
              <a:rPr lang="en-US" sz="8000" b="1" dirty="0">
                <a:solidFill>
                  <a:srgbClr val="7030A0"/>
                </a:solidFill>
                <a:latin typeface="Blackadder ITC" panose="04020505051007020D02" pitchFamily="82" charset="0"/>
              </a:rPr>
            </a:br>
            <a:r>
              <a:rPr lang="en-US" sz="8000" b="1" dirty="0">
                <a:solidFill>
                  <a:srgbClr val="7030A0"/>
                </a:solidFill>
                <a:latin typeface="Blackadder ITC" panose="04020505051007020D02" pitchFamily="82" charset="0"/>
              </a:rPr>
              <a:t>SUCCESS IN YOUR CPE </a:t>
            </a:r>
          </a:p>
        </p:txBody>
      </p:sp>
    </p:spTree>
    <p:extLst>
      <p:ext uri="{BB962C8B-B14F-4D97-AF65-F5344CB8AC3E}">
        <p14:creationId xmlns:p14="http://schemas.microsoft.com/office/powerpoint/2010/main" val="4133574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b="1" dirty="0"/>
              <a:t>Pap smear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v"/>
            </a:pPr>
            <a:r>
              <a:rPr lang="en-US" dirty="0"/>
              <a:t>  </a:t>
            </a:r>
            <a:r>
              <a:rPr lang="en-US" sz="3200" dirty="0">
                <a:latin typeface="Times New Roman" panose="02020603050405020304" pitchFamily="18" charset="0"/>
                <a:cs typeface="Times New Roman" panose="02020603050405020304" pitchFamily="18" charset="0"/>
              </a:rPr>
              <a:t>Also called a </a:t>
            </a:r>
            <a:r>
              <a:rPr lang="en-US" sz="3200" b="1" dirty="0">
                <a:latin typeface="Times New Roman" panose="02020603050405020304" pitchFamily="18" charset="0"/>
                <a:cs typeface="Times New Roman" panose="02020603050405020304" pitchFamily="18" charset="0"/>
              </a:rPr>
              <a:t>Pap</a:t>
            </a:r>
            <a:r>
              <a:rPr lang="en-US" sz="3200" dirty="0">
                <a:latin typeface="Times New Roman" panose="02020603050405020304" pitchFamily="18" charset="0"/>
                <a:cs typeface="Times New Roman" panose="02020603050405020304" pitchFamily="18" charset="0"/>
              </a:rPr>
              <a:t> test, is a procedure to             test for cervical cancer in women.</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A </a:t>
            </a:r>
            <a:r>
              <a:rPr lang="en-US" sz="3200" b="1" dirty="0">
                <a:latin typeface="Times New Roman" panose="02020603050405020304" pitchFamily="18" charset="0"/>
                <a:cs typeface="Times New Roman" panose="02020603050405020304" pitchFamily="18" charset="0"/>
              </a:rPr>
              <a:t>Pap smear</a:t>
            </a:r>
            <a:r>
              <a:rPr lang="en-US" sz="3200" dirty="0">
                <a:latin typeface="Times New Roman" panose="02020603050405020304" pitchFamily="18" charset="0"/>
                <a:cs typeface="Times New Roman" panose="02020603050405020304" pitchFamily="18" charset="0"/>
              </a:rPr>
              <a:t> involves collecting cells from your cervix — the lower, narrow end of the uterus that's at the top of the vagina</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5216"/>
            <a:ext cx="7524750" cy="1014984"/>
          </a:xfrm>
        </p:spPr>
        <p:txBody>
          <a:bodyPr/>
          <a:lstStyle/>
          <a:p>
            <a:r>
              <a:rPr lang="en-US" b="1" dirty="0"/>
              <a:t>High Vaginal Swab</a:t>
            </a:r>
            <a:r>
              <a:rPr lang="en-US" dirty="0"/>
              <a:t> (</a:t>
            </a:r>
            <a:r>
              <a:rPr lang="en-US" b="1" dirty="0"/>
              <a:t>HVS</a:t>
            </a:r>
            <a:r>
              <a:rPr lang="en-US" dirty="0"/>
              <a:t>) </a:t>
            </a:r>
          </a:p>
        </p:txBody>
      </p:sp>
      <p:sp>
        <p:nvSpPr>
          <p:cNvPr id="3" name="Content Placeholder 2"/>
          <p:cNvSpPr>
            <a:spLocks noGrp="1"/>
          </p:cNvSpPr>
          <p:nvPr>
            <p:ph sz="quarter" idx="1"/>
          </p:nvPr>
        </p:nvSpPr>
        <p:spPr/>
        <p:txBody>
          <a:bodyPr/>
          <a:lstStyle/>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Is a technique used in Obstetrics Gynaecology to obtain a sample of discharge from the vagina.</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This is then sent for culture and sensitivity.</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It is commonly used to test for the presence of candidiasis infection, bacterial vaginosis and trichomonas vaginalis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Cervical Biopsy</a:t>
            </a:r>
            <a:endParaRPr lang="en-US" dirty="0"/>
          </a:p>
        </p:txBody>
      </p:sp>
      <p:sp>
        <p:nvSpPr>
          <p:cNvPr id="3" name="Content Placeholder 2"/>
          <p:cNvSpPr>
            <a:spLocks noGrp="1"/>
          </p:cNvSpPr>
          <p:nvPr>
            <p:ph sz="quarter" idx="1"/>
          </p:nvPr>
        </p:nvSpPr>
        <p:spPr>
          <a:xfrm>
            <a:off x="457200" y="762000"/>
            <a:ext cx="8229600" cy="5715000"/>
          </a:xfrm>
        </p:spPr>
        <p:txBody>
          <a:bodyPr>
            <a:noAutofit/>
          </a:bodyPr>
          <a:lstStyle/>
          <a:p>
            <a:pPr>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This test can also detect problems on the cervix.</a:t>
            </a:r>
          </a:p>
          <a:p>
            <a:pPr>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It may be done as an office procedure without </a:t>
            </a:r>
            <a:r>
              <a:rPr lang="en-US" sz="3600" dirty="0" err="1">
                <a:latin typeface="Times New Roman" panose="02020603050405020304" pitchFamily="18" charset="0"/>
                <a:cs typeface="Times New Roman" panose="02020603050405020304" pitchFamily="18" charset="0"/>
              </a:rPr>
              <a:t>anaesthesia</a:t>
            </a:r>
            <a:r>
              <a:rPr lang="en-US" sz="3600" dirty="0">
                <a:latin typeface="Times New Roman" panose="02020603050405020304" pitchFamily="18" charset="0"/>
                <a:cs typeface="Times New Roman" panose="02020603050405020304" pitchFamily="18" charset="0"/>
              </a:rPr>
              <a:t>, whereby the lesion is </a:t>
            </a:r>
            <a:r>
              <a:rPr lang="en-US" sz="3600" dirty="0" err="1">
                <a:latin typeface="Times New Roman" panose="02020603050405020304" pitchFamily="18" charset="0"/>
                <a:cs typeface="Times New Roman" panose="02020603050405020304" pitchFamily="18" charset="0"/>
              </a:rPr>
              <a:t>visualised</a:t>
            </a:r>
            <a:r>
              <a:rPr lang="en-US" sz="3600" dirty="0">
                <a:latin typeface="Times New Roman" panose="02020603050405020304" pitchFamily="18" charset="0"/>
                <a:cs typeface="Times New Roman" panose="02020603050405020304" pitchFamily="18" charset="0"/>
              </a:rPr>
              <a:t> by a colposcope and one or more punch biopsies.</a:t>
            </a:r>
          </a:p>
          <a:p>
            <a:pPr>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colposcopy</a:t>
            </a:r>
            <a:r>
              <a:rPr lang="en-US" sz="3600" dirty="0">
                <a:latin typeface="Times New Roman" panose="02020603050405020304" pitchFamily="18" charset="0"/>
                <a:cs typeface="Times New Roman" panose="02020603050405020304" pitchFamily="18" charset="0"/>
              </a:rPr>
              <a:t> is a binocular inspection of the cervix with a magnification of up to 20 times.</a:t>
            </a:r>
          </a:p>
          <a:p>
            <a:pPr>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a:p>
            <a:pPr>
              <a:buNone/>
            </a:pPr>
            <a:r>
              <a:rPr lang="en-US" sz="3600" dirty="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patient is advised to rest for 24 hours after a biopsy and to leave the packing or tampon in place for the recommended time, usually 8 to 24 hours.</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Vital signs should be frequently checked and any excess bleeding reported.</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Sexual intercourse should be delayed until the physician indicates that it is permissible.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Endoscopic Examination</a:t>
            </a:r>
            <a:endParaRPr lang="en-US" dirty="0"/>
          </a:p>
        </p:txBody>
      </p:sp>
      <p:sp>
        <p:nvSpPr>
          <p:cNvPr id="3" name="Content Placeholder 2"/>
          <p:cNvSpPr>
            <a:spLocks noGrp="1"/>
          </p:cNvSpPr>
          <p:nvPr>
            <p:ph sz="quarter" idx="1"/>
          </p:nvPr>
        </p:nvSpPr>
        <p:spPr/>
        <p:txBody>
          <a:bodyPr>
            <a:noAutofit/>
          </a:bodyPr>
          <a:lstStyle/>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Pelvic endoscopy/</a:t>
            </a:r>
            <a:r>
              <a:rPr lang="en-US" sz="2800" b="1" dirty="0" err="1">
                <a:latin typeface="Times New Roman" panose="02020603050405020304" pitchFamily="18" charset="0"/>
                <a:cs typeface="Times New Roman" panose="02020603050405020304" pitchFamily="18" charset="0"/>
              </a:rPr>
              <a:t>culdoscopy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involves the use of a </a:t>
            </a:r>
            <a:r>
              <a:rPr lang="en-US" sz="2800" dirty="0" err="1">
                <a:latin typeface="Times New Roman" panose="02020603050405020304" pitchFamily="18" charset="0"/>
                <a:cs typeface="Times New Roman" panose="02020603050405020304" pitchFamily="18" charset="0"/>
              </a:rPr>
              <a:t>culdoscope</a:t>
            </a:r>
            <a:r>
              <a:rPr lang="en-US" sz="2800" dirty="0">
                <a:latin typeface="Times New Roman" panose="02020603050405020304" pitchFamily="18" charset="0"/>
                <a:cs typeface="Times New Roman" panose="02020603050405020304" pitchFamily="18" charset="0"/>
              </a:rPr>
              <a:t>, which is a tubular, lighted instrument similar to a </a:t>
            </a:r>
            <a:r>
              <a:rPr lang="en-US" sz="2800" dirty="0" err="1">
                <a:latin typeface="Times New Roman" panose="02020603050405020304" pitchFamily="18" charset="0"/>
                <a:cs typeface="Times New Roman" panose="02020603050405020304" pitchFamily="18" charset="0"/>
              </a:rPr>
              <a:t>cystoscope</a:t>
            </a:r>
            <a:r>
              <a:rPr lang="en-US" sz="2800" dirty="0">
                <a:latin typeface="Times New Roman" panose="02020603050405020304" pitchFamily="18" charset="0"/>
                <a:cs typeface="Times New Roman" panose="02020603050405020304" pitchFamily="18" charset="0"/>
              </a:rPr>
              <a:t> or laparoscope.</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Laparoscopy</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Hysteroscopy </a:t>
            </a:r>
            <a:r>
              <a:rPr lang="en-US" sz="2800" dirty="0">
                <a:latin typeface="Times New Roman" panose="02020603050405020304" pitchFamily="18" charset="0"/>
                <a:cs typeface="Times New Roman" panose="02020603050405020304" pitchFamily="18" charset="0"/>
              </a:rPr>
              <a:t>indicated as a diagnostic measure only in complex situations, for example, infertility, unexplained bleeding and retained Intrauterine Device (IUD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Specific 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a:buNone/>
            </a:pPr>
            <a:r>
              <a:rPr lang="en-US" sz="2400" b="1" dirty="0">
                <a:latin typeface="Times New Roman" panose="02020603050405020304" pitchFamily="18" charset="0"/>
                <a:cs typeface="Times New Roman" panose="02020603050405020304" pitchFamily="18" charset="0"/>
              </a:rPr>
              <a:t>On completion of the study, the student will be able to</a:t>
            </a:r>
          </a:p>
          <a:p>
            <a:pPr lv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Define terminologies in Gynaecological disorders</a:t>
            </a:r>
          </a:p>
          <a:p>
            <a:pPr lv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Recognize individuals with disorders of the      female reproductive system.</a:t>
            </a:r>
          </a:p>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Describe common disorders of the Gynaecological system</a:t>
            </a:r>
          </a:p>
          <a:p>
            <a:pPr lv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Demonstrate ability to care for individuals with common disorders of the Gynaecological system</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b="1" i="1" dirty="0">
                <a:latin typeface="Times New Roman" panose="02020603050405020304" pitchFamily="18" charset="0"/>
                <a:cs typeface="Times New Roman" panose="02020603050405020304" pitchFamily="18" charset="0"/>
              </a:rPr>
              <a:t>Remember:</a:t>
            </a:r>
          </a:p>
          <a:p>
            <a:pPr>
              <a:buNone/>
            </a:pPr>
            <a:r>
              <a:rPr lang="en-US" sz="2800" b="1" i="1" dirty="0">
                <a:latin typeface="Times New Roman" panose="02020603050405020304" pitchFamily="18" charset="0"/>
                <a:cs typeface="Times New Roman" panose="02020603050405020304" pitchFamily="18" charset="0"/>
              </a:rPr>
              <a:t>Hysteroscopy is contraindicated in patients</a:t>
            </a:r>
          </a:p>
          <a:p>
            <a:pPr>
              <a:buNone/>
            </a:pPr>
            <a:r>
              <a:rPr lang="en-US" sz="2800" b="1" i="1" dirty="0">
                <a:latin typeface="Times New Roman" panose="02020603050405020304" pitchFamily="18" charset="0"/>
                <a:cs typeface="Times New Roman" panose="02020603050405020304" pitchFamily="18" charset="0"/>
              </a:rPr>
              <a:t>with cervical or endometrial carcinoma due</a:t>
            </a:r>
          </a:p>
          <a:p>
            <a:pPr>
              <a:buNone/>
            </a:pPr>
            <a:r>
              <a:rPr lang="en-US" sz="2800" b="1" i="1" dirty="0">
                <a:latin typeface="Times New Roman" panose="02020603050405020304" pitchFamily="18" charset="0"/>
                <a:cs typeface="Times New Roman" panose="02020603050405020304" pitchFamily="18" charset="0"/>
              </a:rPr>
              <a:t>to dissemination of cancer cells</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erpetua" panose="02020502060401020303" pitchFamily="18" charset="0"/>
              </a:rPr>
              <a:t>Hysterosalpingogram (Uterotubogram)</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This is an x-ray study of the uterus </a:t>
            </a:r>
          </a:p>
          <a:p>
            <a:pPr marL="0" indent="0" algn="just">
              <a:buNone/>
            </a:pPr>
            <a:r>
              <a:rPr lang="en-US" sz="3200" dirty="0">
                <a:latin typeface="Times New Roman" panose="02020603050405020304" pitchFamily="18" charset="0"/>
                <a:cs typeface="Times New Roman" panose="02020603050405020304" pitchFamily="18" charset="0"/>
              </a:rPr>
              <a:t>   and uterine  tubes after injection of </a:t>
            </a:r>
          </a:p>
          <a:p>
            <a:pPr marL="0" indent="0" algn="just">
              <a:buNone/>
            </a:pPr>
            <a:r>
              <a:rPr lang="en-US" sz="3200" dirty="0">
                <a:latin typeface="Times New Roman" panose="02020603050405020304" pitchFamily="18" charset="0"/>
                <a:cs typeface="Times New Roman" panose="02020603050405020304" pitchFamily="18" charset="0"/>
              </a:rPr>
              <a:t>    a contrast medium.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Is done to study sterility problems tubal    patency and/or the presence of pathological conditions in the uterine   cavity.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Preparation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sz="quarter" idx="1"/>
          </p:nvPr>
        </p:nvSpPr>
        <p:spPr/>
        <p:txBody>
          <a:bodyPr>
            <a:no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Starve for 6 hours</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Can have analgesics for comfort since some    patients may experience nausea, vomiting, cramps and faintness.</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Evacuate the bowels –enema.</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Explain the procedure to the patient and give  reassurance.</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Observe the vital signs.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nSpc>
                <a:spcPct val="150000"/>
              </a:lnSpc>
              <a:buFont typeface="Wingdings" panose="05000000000000000000" pitchFamily="2" charset="2"/>
              <a:buChar char="v"/>
            </a:pPr>
            <a:r>
              <a:rPr lang="en-US" sz="2800" dirty="0"/>
              <a:t> </a:t>
            </a:r>
            <a:r>
              <a:rPr lang="en-US" sz="2800" dirty="0">
                <a:latin typeface="Times New Roman" panose="02020603050405020304" pitchFamily="18" charset="0"/>
                <a:cs typeface="Times New Roman" panose="02020603050405020304" pitchFamily="18" charset="0"/>
              </a:rPr>
              <a:t>You should continue observing her vital signs </a:t>
            </a:r>
          </a:p>
          <a:p>
            <a:pPr marL="0" indent="0">
              <a:lnSpc>
                <a:spcPct val="150000"/>
              </a:lnSpc>
              <a:buNone/>
            </a:pPr>
            <a:r>
              <a:rPr lang="en-US" sz="2800" dirty="0">
                <a:latin typeface="Times New Roman" panose="02020603050405020304" pitchFamily="18" charset="0"/>
                <a:cs typeface="Times New Roman" panose="02020603050405020304" pitchFamily="18" charset="0"/>
              </a:rPr>
              <a:t>    and if the patient is not nauseated, give her food</a:t>
            </a:r>
          </a:p>
          <a:p>
            <a:pPr marL="0" indent="0">
              <a:lnSpc>
                <a:spcPct val="150000"/>
              </a:lnSpc>
              <a:buNone/>
            </a:pPr>
            <a:r>
              <a:rPr lang="en-US" sz="2800" dirty="0">
                <a:latin typeface="Times New Roman" panose="02020603050405020304" pitchFamily="18" charset="0"/>
                <a:cs typeface="Times New Roman" panose="02020603050405020304" pitchFamily="18" charset="0"/>
              </a:rPr>
              <a:t>     as soon as she can tolerate it.</a:t>
            </a:r>
          </a:p>
          <a:p>
            <a:pPr>
              <a:lnSpc>
                <a:spcPct val="150000"/>
              </a:lnSpc>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The patient may feel some discomfort after the procedure.</a:t>
            </a:r>
          </a:p>
          <a:p>
            <a:pPr>
              <a:lnSpc>
                <a:spcPct val="150000"/>
              </a:lnSpc>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You should also provide plenty of fluids to flush the urinary system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b="1" dirty="0">
                <a:latin typeface="Perpetua" panose="02020502060401020303" pitchFamily="18" charset="0"/>
              </a:rPr>
              <a:t>Computerized Tomography (CT Scanning)</a:t>
            </a:r>
          </a:p>
        </p:txBody>
      </p:sp>
      <p:sp>
        <p:nvSpPr>
          <p:cNvPr id="3" name="Content Placeholder 2"/>
          <p:cNvSpPr>
            <a:spLocks noGrp="1"/>
          </p:cNvSpPr>
          <p:nvPr>
            <p:ph sz="quarter" idx="1"/>
          </p:nvPr>
        </p:nvSpPr>
        <p:spPr>
          <a:xfrm>
            <a:off x="457200" y="1447800"/>
            <a:ext cx="8458200" cy="5410200"/>
          </a:xfrm>
        </p:spPr>
        <p:txBody>
          <a:bodyPr>
            <a:normAutofit/>
          </a:bodyPr>
          <a:lstStyle/>
          <a:p>
            <a:r>
              <a:rPr lang="en-US" sz="3200" dirty="0">
                <a:latin typeface="Times New Roman" panose="02020603050405020304" pitchFamily="18" charset="0"/>
                <a:cs typeface="Times New Roman" panose="02020603050405020304" pitchFamily="18" charset="0"/>
              </a:rPr>
              <a:t>Can reveal the presence of cancer </a:t>
            </a:r>
          </a:p>
          <a:p>
            <a:pPr marL="0" indent="0">
              <a:buNone/>
            </a:pPr>
            <a:r>
              <a:rPr lang="en-US" sz="3200" dirty="0">
                <a:latin typeface="Times New Roman" panose="02020603050405020304" pitchFamily="18" charset="0"/>
                <a:cs typeface="Times New Roman" panose="02020603050405020304" pitchFamily="18" charset="0"/>
              </a:rPr>
              <a:t>  and its extension into the retroperitoneal </a:t>
            </a:r>
          </a:p>
          <a:p>
            <a:pPr marL="0" indent="0">
              <a:buNone/>
            </a:pPr>
            <a:r>
              <a:rPr lang="en-US" sz="3200" dirty="0">
                <a:latin typeface="Times New Roman" panose="02020603050405020304" pitchFamily="18" charset="0"/>
                <a:cs typeface="Times New Roman" panose="02020603050405020304" pitchFamily="18" charset="0"/>
              </a:rPr>
              <a:t>  lymph nodes and skeletal  involvement.</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Has several advantages over an ultrasound </a:t>
            </a:r>
          </a:p>
          <a:p>
            <a:pPr marL="0" indent="0">
              <a:buNone/>
            </a:pPr>
            <a:r>
              <a:rPr lang="en-US" sz="3200" dirty="0">
                <a:latin typeface="Times New Roman" panose="02020603050405020304" pitchFamily="18" charset="0"/>
                <a:cs typeface="Times New Roman" panose="02020603050405020304" pitchFamily="18" charset="0"/>
              </a:rPr>
              <a:t>  and it is more effective, especially with obese</a:t>
            </a:r>
          </a:p>
          <a:p>
            <a:pPr marL="0" indent="0">
              <a:buNone/>
            </a:pPr>
            <a:r>
              <a:rPr lang="en-US" sz="3200" dirty="0">
                <a:latin typeface="Times New Roman" panose="02020603050405020304" pitchFamily="18" charset="0"/>
                <a:cs typeface="Times New Roman" panose="02020603050405020304" pitchFamily="18" charset="0"/>
              </a:rPr>
              <a:t>  patients and/or patients with a distended bowel</a:t>
            </a:r>
          </a:p>
          <a:p>
            <a:pPr marL="0" indent="0">
              <a:buNone/>
            </a:pPr>
            <a:r>
              <a:rPr lang="en-US" sz="3200" dirty="0">
                <a:latin typeface="Times New Roman" panose="02020603050405020304" pitchFamily="18" charset="0"/>
                <a:cs typeface="Times New Roman" panose="02020603050405020304" pitchFamily="18" charset="0"/>
              </a:rPr>
              <a:t>  or stomach.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AD66-4700-4AE2-993A-B151430186D6}"/>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B748D4A5-4B75-43D4-A026-D82239187180}"/>
              </a:ext>
            </a:extLst>
          </p:cNvPr>
          <p:cNvSpPr>
            <a:spLocks noGrp="1"/>
          </p:cNvSpPr>
          <p:nvPr>
            <p:ph sz="quarter" idx="1"/>
          </p:nvPr>
        </p:nvSpPr>
        <p:spPr/>
        <p:txBody>
          <a:bodyPr/>
          <a:lstStyle/>
          <a:p>
            <a:pPr lvl="0"/>
            <a:r>
              <a:rPr lang="en-US" sz="3600" dirty="0">
                <a:solidFill>
                  <a:prstClr val="black"/>
                </a:solidFill>
                <a:latin typeface="Times New Roman" panose="02020603050405020304" pitchFamily="18" charset="0"/>
                <a:cs typeface="Times New Roman" panose="02020603050405020304" pitchFamily="18" charset="0"/>
              </a:rPr>
              <a:t>It penetrates deep into the organ targeted and reveals more information about these organs.</a:t>
            </a:r>
          </a:p>
          <a:p>
            <a:pPr marL="0" lvl="0" indent="0">
              <a:buNone/>
            </a:pPr>
            <a:endParaRPr lang="en-US" sz="3600" dirty="0">
              <a:solidFill>
                <a:prstClr val="black"/>
              </a:solidFill>
              <a:latin typeface="Times New Roman" panose="02020603050405020304" pitchFamily="18" charset="0"/>
              <a:cs typeface="Times New Roman" panose="02020603050405020304" pitchFamily="18" charset="0"/>
            </a:endParaRPr>
          </a:p>
          <a:p>
            <a:pPr lvl="0"/>
            <a:r>
              <a:rPr lang="en-US" sz="3600" dirty="0">
                <a:solidFill>
                  <a:prstClr val="black"/>
                </a:solidFill>
                <a:latin typeface="Times New Roman" panose="02020603050405020304" pitchFamily="18" charset="0"/>
                <a:cs typeface="Times New Roman" panose="02020603050405020304" pitchFamily="18" charset="0"/>
              </a:rPr>
              <a:t> In preparation, the patient should be 'starved‘ before this procedure.</a:t>
            </a:r>
          </a:p>
          <a:p>
            <a:endParaRPr lang="en-US" dirty="0"/>
          </a:p>
        </p:txBody>
      </p:sp>
    </p:spTree>
    <p:extLst>
      <p:ext uri="{BB962C8B-B14F-4D97-AF65-F5344CB8AC3E}">
        <p14:creationId xmlns:p14="http://schemas.microsoft.com/office/powerpoint/2010/main" val="2862305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Perpetua" panose="02020502060401020303" pitchFamily="18" charset="0"/>
              </a:rPr>
              <a:t>Ultrasound</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914400"/>
            <a:ext cx="8229600" cy="5715000"/>
          </a:xfrm>
        </p:spPr>
        <p:txBody>
          <a:bodyPr>
            <a:normAutofit/>
          </a:bodyPr>
          <a:lstStyle/>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commonly used and does not require</a:t>
            </a:r>
          </a:p>
          <a:p>
            <a:pPr marL="0" indent="0" algn="just">
              <a:buNone/>
            </a:pPr>
            <a:r>
              <a:rPr lang="en-US" sz="3200" dirty="0">
                <a:latin typeface="Times New Roman" panose="02020603050405020304" pitchFamily="18" charset="0"/>
                <a:cs typeface="Times New Roman" panose="02020603050405020304" pitchFamily="18" charset="0"/>
              </a:rPr>
              <a:t>   any special preparation of the patient</a:t>
            </a:r>
          </a:p>
          <a:p>
            <a:pPr marL="0" indent="0" algn="just">
              <a:buNone/>
            </a:pPr>
            <a:r>
              <a:rPr lang="en-US" sz="3200" dirty="0">
                <a:latin typeface="Times New Roman" panose="02020603050405020304" pitchFamily="18" charset="0"/>
                <a:cs typeface="Times New Roman" panose="02020603050405020304" pitchFamily="18" charset="0"/>
              </a:rPr>
              <a:t>   except to ensure that they have a full bladder.</a:t>
            </a:r>
          </a:p>
          <a:p>
            <a:pPr marL="0" indent="0" algn="just">
              <a:buNone/>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A distended bladder usually pushes the </a:t>
            </a:r>
          </a:p>
          <a:p>
            <a:pPr marL="0" indent="0" algn="just">
              <a:buNone/>
            </a:pPr>
            <a:r>
              <a:rPr lang="en-US" sz="3200" dirty="0">
                <a:latin typeface="Times New Roman" panose="02020603050405020304" pitchFamily="18" charset="0"/>
                <a:cs typeface="Times New Roman" panose="02020603050405020304" pitchFamily="18" charset="0"/>
              </a:rPr>
              <a:t>   uterus out of the pelvic cavity allowing </a:t>
            </a:r>
          </a:p>
          <a:p>
            <a:pPr marL="0" indent="0" algn="just">
              <a:buNone/>
            </a:pPr>
            <a:r>
              <a:rPr lang="en-US" sz="3200" dirty="0">
                <a:latin typeface="Times New Roman" panose="02020603050405020304" pitchFamily="18" charset="0"/>
                <a:cs typeface="Times New Roman" panose="02020603050405020304" pitchFamily="18" charset="0"/>
              </a:rPr>
              <a:t>   it to be properly viewed.</a:t>
            </a:r>
          </a:p>
          <a:p>
            <a:pPr marL="0" indent="0" algn="just">
              <a:buNone/>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used to diagnose pelvic tumors and</a:t>
            </a:r>
          </a:p>
          <a:p>
            <a:pPr marL="0" indent="0" algn="just">
              <a:buNone/>
            </a:pPr>
            <a:r>
              <a:rPr lang="en-US" sz="3200" dirty="0">
                <a:latin typeface="Times New Roman" panose="02020603050405020304" pitchFamily="18" charset="0"/>
                <a:cs typeface="Times New Roman" panose="02020603050405020304" pitchFamily="18" charset="0"/>
              </a:rPr>
              <a:t>    other abnormalities.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Perpetua" panose="02020502060401020303" pitchFamily="18" charset="0"/>
              </a:rPr>
              <a:t>MENSTRUAL DISORDERS</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lstStyle/>
          <a:p>
            <a:r>
              <a:rPr lang="en-US" b="1" dirty="0"/>
              <a:t>Introduction</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Menstruation is a normal body event in every woman, even though for some it may be an uncomfortable experience.</a:t>
            </a:r>
          </a:p>
          <a:p>
            <a:pPr marL="0" indent="0" algn="just">
              <a:buNone/>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On a light note, however, there is an old adage that says 'the menstrual flow is the tears of a disappointed uterus</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200" b="1" dirty="0">
                <a:latin typeface="Perpetua" panose="02020502060401020303" pitchFamily="18" charset="0"/>
                <a:cs typeface="Times New Roman" panose="02020603050405020304" pitchFamily="18" charset="0"/>
              </a:rPr>
              <a:t>Factors Influencing Normal Menstruation</a:t>
            </a:r>
            <a:endParaRPr lang="en-US" sz="3200" dirty="0">
              <a:latin typeface="Perpetua" panose="02020502060401020303" pitchFamily="18" charset="0"/>
              <a:cs typeface="Times New Roman" panose="02020603050405020304" pitchFamily="18" charset="0"/>
            </a:endParaRPr>
          </a:p>
        </p:txBody>
      </p:sp>
      <p:sp>
        <p:nvSpPr>
          <p:cNvPr id="3" name="Content Placeholder 2"/>
          <p:cNvSpPr>
            <a:spLocks noGrp="1"/>
          </p:cNvSpPr>
          <p:nvPr>
            <p:ph sz="quarter" idx="1"/>
          </p:nvPr>
        </p:nvSpPr>
        <p:spPr>
          <a:xfrm>
            <a:off x="457200" y="1371600"/>
            <a:ext cx="8229600" cy="4754563"/>
          </a:xfrm>
        </p:spPr>
        <p:txBody>
          <a:bodyPr>
            <a:normAutofit/>
          </a:bodyPr>
          <a:lstStyle/>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hypothalamus influences the anterior pituitary    gland to produce follicle stimulating hormone.</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anterior pituitary gland produces follicle stimulating hormone, which matures the Graafian follicle under the influence of the hypothalamus.</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It also produces the luteinizing hormone, which influences the development of corpus luteum to produce oestrogen or progesterone</a:t>
            </a:r>
            <a:r>
              <a:rPr lang="en-US" sz="2800" dirty="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sz="quarter" idx="1"/>
          </p:nvPr>
        </p:nvSpPr>
        <p:spPr/>
        <p:txBody>
          <a:bodyPr/>
          <a:lstStyle/>
          <a:p>
            <a:pPr>
              <a:buNone/>
            </a:pPr>
            <a:r>
              <a:rPr lang="en-US" dirty="0"/>
              <a:t>• </a:t>
            </a:r>
            <a:r>
              <a:rPr lang="en-US" sz="3600" dirty="0">
                <a:latin typeface="Times New Roman" panose="02020603050405020304" pitchFamily="18" charset="0"/>
                <a:cs typeface="Times New Roman" panose="02020603050405020304" pitchFamily="18" charset="0"/>
              </a:rPr>
              <a:t>The ovaries develop the Graafian follicle.</a:t>
            </a:r>
          </a:p>
          <a:p>
            <a:pPr>
              <a:buNone/>
            </a:pPr>
            <a:endParaRPr lang="en-US" sz="3600" dirty="0">
              <a:latin typeface="Times New Roman" panose="02020603050405020304" pitchFamily="18" charset="0"/>
              <a:cs typeface="Times New Roman" panose="02020603050405020304" pitchFamily="18" charset="0"/>
            </a:endParaRPr>
          </a:p>
          <a:p>
            <a:pPr>
              <a:buNone/>
            </a:pPr>
            <a:r>
              <a:rPr lang="en-US" sz="3600" dirty="0">
                <a:latin typeface="Times New Roman" panose="02020603050405020304" pitchFamily="18" charset="0"/>
                <a:cs typeface="Times New Roman" panose="02020603050405020304" pitchFamily="18" charset="0"/>
              </a:rPr>
              <a:t>• The uterine endometrium thickens under the influence of estrogen and progesterone, in preparation to receive the ovum.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800" b="1" dirty="0">
                <a:latin typeface="Times New Roman" panose="02020603050405020304" pitchFamily="18" charset="0"/>
                <a:cs typeface="Times New Roman" panose="02020603050405020304" pitchFamily="18" charset="0"/>
              </a:rPr>
              <a:t>Gynaecology ;   </a:t>
            </a:r>
            <a:r>
              <a:rPr lang="en-US" sz="2800" dirty="0">
                <a:latin typeface="Times New Roman" panose="02020603050405020304" pitchFamily="18" charset="0"/>
                <a:cs typeface="Times New Roman" panose="02020603050405020304" pitchFamily="18" charset="0"/>
              </a:rPr>
              <a:t>is the medical practice dealing with the health of the </a:t>
            </a:r>
            <a:r>
              <a:rPr lang="en-US" sz="2800" u="sng" dirty="0">
                <a:latin typeface="Times New Roman" panose="02020603050405020304" pitchFamily="18" charset="0"/>
                <a:cs typeface="Times New Roman" panose="02020603050405020304" pitchFamily="18" charset="0"/>
              </a:rPr>
              <a:t>female reproductive </a:t>
            </a:r>
            <a:r>
              <a:rPr lang="en-US" sz="2800" dirty="0">
                <a:latin typeface="Times New Roman" panose="02020603050405020304" pitchFamily="18" charset="0"/>
                <a:cs typeface="Times New Roman" panose="02020603050405020304" pitchFamily="18" charset="0"/>
              </a:rPr>
              <a:t>systems (vagina, uterus and ovaries) and the breasts.</a:t>
            </a:r>
          </a:p>
          <a:p>
            <a:pPr>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outside medicine, it means "the science of women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Its </a:t>
            </a:r>
            <a:r>
              <a:rPr lang="en-US" sz="2800" dirty="0">
                <a:latin typeface="Times New Roman" panose="02020603050405020304" pitchFamily="18" charset="0"/>
                <a:cs typeface="Times New Roman" panose="02020603050405020304" pitchFamily="18" charset="0"/>
              </a:rPr>
              <a:t>counterpart is andrology, which deals with medical issues specific to the male reproductive system.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latin typeface="Perpetua" panose="02020502060401020303" pitchFamily="18" charset="0"/>
              </a:rPr>
              <a:t>Amenorrhoea</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990600"/>
            <a:ext cx="8229600" cy="5562600"/>
          </a:xfrm>
        </p:spPr>
        <p:txBody>
          <a:bodyPr>
            <a:normAutofit/>
          </a:bodyPr>
          <a:lstStyle/>
          <a:p>
            <a:r>
              <a:rPr lang="en-US" sz="2800" dirty="0">
                <a:latin typeface="Times New Roman" panose="02020603050405020304" pitchFamily="18" charset="0"/>
                <a:cs typeface="Times New Roman" panose="02020603050405020304" pitchFamily="18" charset="0"/>
              </a:rPr>
              <a:t>Is a symptom, not a disease.</a:t>
            </a:r>
          </a:p>
          <a:p>
            <a:r>
              <a:rPr lang="en-US" sz="2800" dirty="0">
                <a:latin typeface="Times New Roman" panose="02020603050405020304" pitchFamily="18" charset="0"/>
                <a:cs typeface="Times New Roman" panose="02020603050405020304" pitchFamily="18" charset="0"/>
              </a:rPr>
              <a:t> It is derived from the Greek word </a:t>
            </a:r>
            <a:r>
              <a:rPr lang="en-US" sz="2800" dirty="0" err="1">
                <a:latin typeface="Times New Roman" panose="02020603050405020304" pitchFamily="18" charset="0"/>
                <a:cs typeface="Times New Roman" panose="02020603050405020304" pitchFamily="18" charset="0"/>
              </a:rPr>
              <a:t>amenrein</a:t>
            </a:r>
            <a:r>
              <a:rPr lang="en-US" sz="2800" dirty="0">
                <a:latin typeface="Times New Roman" panose="02020603050405020304" pitchFamily="18" charset="0"/>
                <a:cs typeface="Times New Roman" panose="02020603050405020304" pitchFamily="18" charset="0"/>
              </a:rPr>
              <a:t>, which translates as follows:</a:t>
            </a:r>
          </a:p>
          <a:p>
            <a:r>
              <a:rPr lang="en-US" sz="2800" dirty="0">
                <a:latin typeface="Times New Roman" panose="02020603050405020304" pitchFamily="18" charset="0"/>
                <a:cs typeface="Times New Roman" panose="02020603050405020304" pitchFamily="18" charset="0"/>
              </a:rPr>
              <a:t>          A... without</a:t>
            </a:r>
          </a:p>
          <a:p>
            <a:r>
              <a:rPr lang="en-US" sz="2800" dirty="0">
                <a:latin typeface="Times New Roman" panose="02020603050405020304" pitchFamily="18" charset="0"/>
                <a:cs typeface="Times New Roman" panose="02020603050405020304" pitchFamily="18" charset="0"/>
              </a:rPr>
              <a:t>         Men... month</a:t>
            </a:r>
          </a:p>
          <a:p>
            <a:r>
              <a:rPr lang="en-US" sz="2800" dirty="0">
                <a:latin typeface="Times New Roman" panose="02020603050405020304" pitchFamily="18" charset="0"/>
                <a:cs typeface="Times New Roman" panose="02020603050405020304" pitchFamily="18" charset="0"/>
              </a:rPr>
              <a:t>        Rein... to flow</a:t>
            </a:r>
          </a:p>
          <a:p>
            <a:r>
              <a:rPr lang="en-US" sz="2800" dirty="0">
                <a:latin typeface="Times New Roman" panose="02020603050405020304" pitchFamily="18" charset="0"/>
                <a:cs typeface="Times New Roman" panose="02020603050405020304" pitchFamily="18" charset="0"/>
              </a:rPr>
              <a:t>Can, therefore, be interpreted to mean 'without monthly flow', thus amenorrhea means 'absence or cessation of menstruation'.</a:t>
            </a:r>
          </a:p>
          <a:p>
            <a:r>
              <a:rPr lang="en-US" sz="2800" dirty="0">
                <a:latin typeface="Times New Roman" panose="02020603050405020304" pitchFamily="18" charset="0"/>
                <a:cs typeface="Times New Roman" panose="02020603050405020304" pitchFamily="18" charset="0"/>
              </a:rPr>
              <a:t> The absence of menstrual periods can be physiologically normal.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b="1" dirty="0">
                <a:latin typeface="Perpetua" panose="02020502060401020303" pitchFamily="18" charset="0"/>
              </a:rPr>
              <a:t>when is amenorrhoea is considered normal</a:t>
            </a:r>
            <a:r>
              <a:rPr lang="en-US" b="1" dirty="0"/>
              <a:t>.</a:t>
            </a:r>
            <a:endParaRPr lang="en-US" dirty="0"/>
          </a:p>
        </p:txBody>
      </p:sp>
      <p:sp>
        <p:nvSpPr>
          <p:cNvPr id="3" name="Content Placeholder 2"/>
          <p:cNvSpPr>
            <a:spLocks noGrp="1"/>
          </p:cNvSpPr>
          <p:nvPr>
            <p:ph sz="quarter" idx="1"/>
          </p:nvPr>
        </p:nvSpPr>
        <p:spPr>
          <a:xfrm>
            <a:off x="457200" y="2438400"/>
            <a:ext cx="8229600" cy="4114800"/>
          </a:xfrm>
        </p:spPr>
        <p:txBody>
          <a:bodyPr>
            <a:noAutofit/>
          </a:bodyPr>
          <a:lstStyle/>
          <a:p>
            <a:pPr>
              <a:lnSpc>
                <a:spcPct val="100000"/>
              </a:lnSpc>
            </a:pPr>
            <a:r>
              <a:rPr lang="en-US" sz="2800" dirty="0">
                <a:latin typeface="Times New Roman" panose="02020603050405020304" pitchFamily="18" charset="0"/>
                <a:cs typeface="Times New Roman" panose="02020603050405020304" pitchFamily="18" charset="0"/>
              </a:rPr>
              <a:t>Before puberty, when the hormones concerned have not started functioning.</a:t>
            </a:r>
          </a:p>
          <a:p>
            <a:pPr>
              <a:lnSpc>
                <a:spcPct val="100000"/>
              </a:lnSpc>
              <a:buNone/>
            </a:pPr>
            <a:r>
              <a:rPr lang="en-US" sz="2800" dirty="0">
                <a:latin typeface="Times New Roman" panose="02020603050405020304" pitchFamily="18" charset="0"/>
                <a:cs typeface="Times New Roman" panose="02020603050405020304" pitchFamily="18" charset="0"/>
              </a:rPr>
              <a:t>• During pregnancy, when the hormones concerned are diverted to the growth of the fertilized ovum.</a:t>
            </a:r>
          </a:p>
          <a:p>
            <a:pPr>
              <a:lnSpc>
                <a:spcPct val="100000"/>
              </a:lnSpc>
              <a:buNone/>
            </a:pPr>
            <a:r>
              <a:rPr lang="en-US" sz="2800" dirty="0">
                <a:latin typeface="Times New Roman" panose="02020603050405020304" pitchFamily="18" charset="0"/>
                <a:cs typeface="Times New Roman" panose="02020603050405020304" pitchFamily="18" charset="0"/>
              </a:rPr>
              <a:t>• During lactation (after delivery), which results in lactation amenorrhea due to the presence of prolactin.</a:t>
            </a:r>
          </a:p>
          <a:p>
            <a:pPr>
              <a:lnSpc>
                <a:spcPct val="100000"/>
              </a:lnSpc>
              <a:buNone/>
            </a:pPr>
            <a:r>
              <a:rPr lang="en-US" sz="2800" dirty="0">
                <a:latin typeface="Times New Roman" panose="02020603050405020304" pitchFamily="18" charset="0"/>
                <a:cs typeface="Times New Roman" panose="02020603050405020304" pitchFamily="18" charset="0"/>
              </a:rPr>
              <a:t>• At menopause, when the hormones diminish and cease to be produced.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sz="quarter" idx="1"/>
          </p:nvPr>
        </p:nvSpPr>
        <p:spPr/>
        <p:txBody>
          <a:bodyPr>
            <a:normAutofit/>
          </a:bodyPr>
          <a:lstStyle/>
          <a:p>
            <a:pPr>
              <a:buNone/>
            </a:pPr>
            <a:r>
              <a:rPr lang="en-US" sz="2800" dirty="0">
                <a:latin typeface="Times New Roman" panose="02020603050405020304" pitchFamily="18" charset="0"/>
                <a:cs typeface="Times New Roman" panose="02020603050405020304" pitchFamily="18" charset="0"/>
              </a:rPr>
              <a:t>   Pathological amenorrhea,  can be divided into two,</a:t>
            </a:r>
          </a:p>
          <a:p>
            <a:pPr lvl="1"/>
            <a:r>
              <a:rPr lang="en-US" sz="2500" dirty="0">
                <a:latin typeface="Times New Roman" panose="02020603050405020304" pitchFamily="18" charset="0"/>
                <a:cs typeface="Times New Roman" panose="02020603050405020304" pitchFamily="18" charset="0"/>
              </a:rPr>
              <a:t> primary</a:t>
            </a:r>
          </a:p>
          <a:p>
            <a:pPr lvl="1"/>
            <a:r>
              <a:rPr lang="en-US" sz="2500" dirty="0">
                <a:latin typeface="Times New Roman" panose="02020603050405020304" pitchFamily="18" charset="0"/>
                <a:cs typeface="Times New Roman" panose="02020603050405020304" pitchFamily="18" charset="0"/>
              </a:rPr>
              <a:t>secondary amenorrhea.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latin typeface="Perpetua" panose="02020502060401020303" pitchFamily="18" charset="0"/>
              </a:rPr>
              <a:t>Primary Amenorrhoea</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1219200"/>
            <a:ext cx="8229600" cy="5638800"/>
          </a:xfrm>
        </p:spPr>
        <p:txBody>
          <a:bodyPr>
            <a:normAutofit/>
          </a:bodyPr>
          <a:lstStyle/>
          <a:p>
            <a:pPr algn="just"/>
            <a:r>
              <a:rPr lang="en-US" sz="2800" dirty="0">
                <a:latin typeface="Times New Roman" panose="02020603050405020304" pitchFamily="18" charset="0"/>
                <a:cs typeface="Times New Roman" panose="02020603050405020304" pitchFamily="18" charset="0"/>
              </a:rPr>
              <a:t>Means that menstruation has never occurred.</a:t>
            </a:r>
          </a:p>
          <a:p>
            <a:pPr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Seen in a young woman who is over 17 years of age </a:t>
            </a:r>
          </a:p>
          <a:p>
            <a:pPr marL="0" indent="0" algn="just">
              <a:buNone/>
            </a:pPr>
            <a:r>
              <a:rPr lang="en-US" sz="2800" dirty="0">
                <a:latin typeface="Times New Roman" panose="02020603050405020304" pitchFamily="18" charset="0"/>
                <a:cs typeface="Times New Roman" panose="02020603050405020304" pitchFamily="18" charset="0"/>
              </a:rPr>
              <a:t>  and who has not yet begun to menstruate but exhibits </a:t>
            </a:r>
          </a:p>
          <a:p>
            <a:pPr marL="0" indent="0" algn="just">
              <a:buNone/>
            </a:pPr>
            <a:r>
              <a:rPr lang="en-US" sz="2800" dirty="0">
                <a:latin typeface="Times New Roman" panose="02020603050405020304" pitchFamily="18" charset="0"/>
                <a:cs typeface="Times New Roman" panose="02020603050405020304" pitchFamily="18" charset="0"/>
              </a:rPr>
              <a:t>  signs of sexual maturation.</a:t>
            </a:r>
          </a:p>
          <a:p>
            <a:pPr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Pathological primary amenorrhoea is when the patient </a:t>
            </a:r>
          </a:p>
          <a:p>
            <a:pPr marL="0" indent="0" algn="just">
              <a:buNone/>
            </a:pPr>
            <a:r>
              <a:rPr lang="en-US" sz="2800" dirty="0">
                <a:latin typeface="Times New Roman" panose="02020603050405020304" pitchFamily="18" charset="0"/>
                <a:cs typeface="Times New Roman" panose="02020603050405020304" pitchFamily="18" charset="0"/>
              </a:rPr>
              <a:t>  has never menstruated and has not developed </a:t>
            </a:r>
          </a:p>
          <a:p>
            <a:pPr marL="0" indent="0" algn="just">
              <a:buNone/>
            </a:pPr>
            <a:r>
              <a:rPr lang="en-US" sz="2800" dirty="0">
                <a:latin typeface="Times New Roman" panose="02020603050405020304" pitchFamily="18" charset="0"/>
                <a:cs typeface="Times New Roman" panose="02020603050405020304" pitchFamily="18" charset="0"/>
              </a:rPr>
              <a:t>  secondary sexual characteristics.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erpetua" panose="02020502060401020303" pitchFamily="18" charset="0"/>
              </a:rPr>
              <a:t>Primary Amenorrhoea</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pPr>
              <a:buNone/>
            </a:pPr>
            <a:r>
              <a:rPr lang="en-US" sz="3200" dirty="0">
                <a:latin typeface="Times New Roman" panose="02020603050405020304" pitchFamily="18" charset="0"/>
                <a:cs typeface="Times New Roman" panose="02020603050405020304" pitchFamily="18" charset="0"/>
              </a:rPr>
              <a:t>Two main factors that lead to primary</a:t>
            </a:r>
          </a:p>
          <a:p>
            <a:pPr>
              <a:buNone/>
            </a:pPr>
            <a:r>
              <a:rPr lang="en-US" sz="3200" dirty="0">
                <a:latin typeface="Times New Roman" panose="02020603050405020304" pitchFamily="18" charset="0"/>
                <a:cs typeface="Times New Roman" panose="02020603050405020304" pitchFamily="18" charset="0"/>
              </a:rPr>
              <a:t>amenorrhoea.</a:t>
            </a:r>
          </a:p>
          <a:p>
            <a:pPr>
              <a:buNone/>
            </a:pPr>
            <a:endParaRPr lang="en-US" sz="3200" dirty="0">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 These are:</a:t>
            </a:r>
          </a:p>
          <a:p>
            <a:r>
              <a:rPr lang="en-US" sz="3200" dirty="0">
                <a:latin typeface="Times New Roman" panose="02020603050405020304" pitchFamily="18" charset="0"/>
                <a:cs typeface="Times New Roman" panose="02020603050405020304" pitchFamily="18" charset="0"/>
              </a:rPr>
              <a:t>      Hormonal factors </a:t>
            </a:r>
          </a:p>
          <a:p>
            <a:r>
              <a:rPr lang="en-US" sz="3200" dirty="0">
                <a:latin typeface="Times New Roman" panose="02020603050405020304" pitchFamily="18" charset="0"/>
                <a:cs typeface="Times New Roman" panose="02020603050405020304" pitchFamily="18" charset="0"/>
              </a:rPr>
              <a:t>     Developmental anomalies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a:t>Hormonal Factors</a:t>
            </a:r>
            <a:endParaRPr lang="en-US" dirty="0"/>
          </a:p>
        </p:txBody>
      </p:sp>
      <p:sp>
        <p:nvSpPr>
          <p:cNvPr id="3" name="Content Placeholder 2"/>
          <p:cNvSpPr>
            <a:spLocks noGrp="1"/>
          </p:cNvSpPr>
          <p:nvPr>
            <p:ph sz="quarter" idx="1"/>
          </p:nvPr>
        </p:nvSpPr>
        <p:spPr>
          <a:xfrm>
            <a:off x="457200" y="1066800"/>
            <a:ext cx="8458200" cy="5486400"/>
          </a:xfrm>
        </p:spPr>
        <p:txBody>
          <a:bodyPr>
            <a:normAutofit/>
          </a:bodyPr>
          <a:lstStyle/>
          <a:p>
            <a:pPr algn="just">
              <a:buNone/>
            </a:pPr>
            <a:r>
              <a:rPr lang="en-US" sz="3200" dirty="0">
                <a:latin typeface="Times New Roman" panose="02020603050405020304" pitchFamily="18" charset="0"/>
                <a:cs typeface="Times New Roman" panose="02020603050405020304" pitchFamily="18" charset="0"/>
              </a:rPr>
              <a:t>This is due to the malfunctioning of the pituitary</a:t>
            </a:r>
          </a:p>
          <a:p>
            <a:pPr algn="just">
              <a:buNone/>
            </a:pPr>
            <a:r>
              <a:rPr lang="en-US" sz="3200" dirty="0">
                <a:latin typeface="Times New Roman" panose="02020603050405020304" pitchFamily="18" charset="0"/>
                <a:cs typeface="Times New Roman" panose="02020603050405020304" pitchFamily="18" charset="0"/>
              </a:rPr>
              <a:t>gland.</a:t>
            </a:r>
          </a:p>
          <a:p>
            <a:pPr algn="just"/>
            <a:r>
              <a:rPr lang="en-US" sz="3200" dirty="0">
                <a:latin typeface="Times New Roman" panose="02020603050405020304" pitchFamily="18" charset="0"/>
                <a:cs typeface="Times New Roman" panose="02020603050405020304" pitchFamily="18" charset="0"/>
              </a:rPr>
              <a:t>  As a result, the hormones responsible for</a:t>
            </a:r>
          </a:p>
          <a:p>
            <a:pPr algn="just">
              <a:buNone/>
            </a:pPr>
            <a:r>
              <a:rPr lang="en-US" sz="3200" dirty="0">
                <a:latin typeface="Times New Roman" panose="02020603050405020304" pitchFamily="18" charset="0"/>
                <a:cs typeface="Times New Roman" panose="02020603050405020304" pitchFamily="18" charset="0"/>
              </a:rPr>
              <a:t>    sex maturation are affected, which in turn </a:t>
            </a:r>
          </a:p>
          <a:p>
            <a:pPr algn="just">
              <a:buNone/>
            </a:pPr>
            <a:r>
              <a:rPr lang="en-US" sz="3200" dirty="0">
                <a:latin typeface="Times New Roman" panose="02020603050405020304" pitchFamily="18" charset="0"/>
                <a:cs typeface="Times New Roman" panose="02020603050405020304" pitchFamily="18" charset="0"/>
              </a:rPr>
              <a:t>    affects the   beginning of menstruation.</a:t>
            </a:r>
          </a:p>
          <a:p>
            <a:pPr algn="just">
              <a:buNone/>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In Cushing's syndrome, the excessive production </a:t>
            </a:r>
          </a:p>
          <a:p>
            <a:pPr marL="0" indent="0" algn="just">
              <a:buNone/>
            </a:pPr>
            <a:r>
              <a:rPr lang="en-US" sz="3200" dirty="0">
                <a:latin typeface="Times New Roman" panose="02020603050405020304" pitchFamily="18" charset="0"/>
                <a:cs typeface="Times New Roman" panose="02020603050405020304" pitchFamily="18" charset="0"/>
              </a:rPr>
              <a:t>  of cortisol may hinder menstruation from starting.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Perpetua" panose="02020502060401020303" pitchFamily="18" charset="0"/>
              </a:rPr>
              <a:t>Developmental Anomalies</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990600"/>
            <a:ext cx="8229600" cy="5135563"/>
          </a:xfrm>
        </p:spPr>
        <p:txBody>
          <a:bodyPr>
            <a:normAutofit/>
          </a:bodyPr>
          <a:lstStyle/>
          <a:p>
            <a:pPr algn="just"/>
            <a:r>
              <a:rPr lang="en-US" sz="2800" dirty="0">
                <a:latin typeface="Times New Roman" panose="02020603050405020304" pitchFamily="18" charset="0"/>
                <a:cs typeface="Times New Roman" panose="02020603050405020304" pitchFamily="18" charset="0"/>
              </a:rPr>
              <a:t>During the development of the foetus, the vagina, uterus or ovaries may fail to develop.</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congenital abnormality in the vagina that causes primary amenorrhoea is an imperforate hymen.</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In this case, the girl experiences all the feelings and discomforts of menstrual flow.</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sz="quarter"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There is actually menstruation and the blood accumulates behind the hymen, (in the vagina), but does not come out.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This condition is known as </a:t>
            </a:r>
            <a:r>
              <a:rPr lang="en-US" sz="2800" dirty="0" err="1">
                <a:latin typeface="Times New Roman" panose="02020603050405020304" pitchFamily="18" charset="0"/>
                <a:cs typeface="Times New Roman" panose="02020603050405020304" pitchFamily="18" charset="0"/>
              </a:rPr>
              <a:t>cryptomenorrhoea</a:t>
            </a:r>
            <a:r>
              <a:rPr lang="en-US" sz="2800" dirty="0">
                <a:latin typeface="Times New Roman" panose="02020603050405020304" pitchFamily="18" charset="0"/>
                <a:cs typeface="Times New Roman" panose="02020603050405020304" pitchFamily="18" charset="0"/>
              </a:rPr>
              <a:t> and when not treated, the uterus distends, leading to what is known as </a:t>
            </a:r>
            <a:r>
              <a:rPr lang="en-US" sz="2800" dirty="0" err="1">
                <a:latin typeface="Times New Roman" panose="02020603050405020304" pitchFamily="18" charset="0"/>
                <a:cs typeface="Times New Roman" panose="02020603050405020304" pitchFamily="18" charset="0"/>
              </a:rPr>
              <a:t>haematometra</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CONT’</a:t>
            </a:r>
          </a:p>
        </p:txBody>
      </p:sp>
      <p:sp>
        <p:nvSpPr>
          <p:cNvPr id="3" name="Content Placeholder 2"/>
          <p:cNvSpPr>
            <a:spLocks noGrp="1"/>
          </p:cNvSpPr>
          <p:nvPr>
            <p:ph sz="quarter" idx="1"/>
          </p:nvPr>
        </p:nvSpPr>
        <p:spPr>
          <a:xfrm>
            <a:off x="457200" y="914400"/>
            <a:ext cx="8686800" cy="59436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girl may present with abdominal pain and the </a:t>
            </a:r>
          </a:p>
          <a:p>
            <a:pPr marL="0" indent="0">
              <a:buNone/>
            </a:pPr>
            <a:r>
              <a:rPr lang="en-US" sz="2400" dirty="0">
                <a:latin typeface="Times New Roman" panose="02020603050405020304" pitchFamily="18" charset="0"/>
                <a:cs typeface="Times New Roman" panose="02020603050405020304" pitchFamily="18" charset="0"/>
              </a:rPr>
              <a:t>   absence of menstruation.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condition can be cured by an incision of the </a:t>
            </a:r>
          </a:p>
          <a:p>
            <a:pPr marL="0" indent="0">
              <a:buNone/>
            </a:pPr>
            <a:r>
              <a:rPr lang="en-US" sz="2400" dirty="0">
                <a:latin typeface="Times New Roman" panose="02020603050405020304" pitchFamily="18" charset="0"/>
                <a:cs typeface="Times New Roman" panose="02020603050405020304" pitchFamily="18" charset="0"/>
              </a:rPr>
              <a:t>    hymen to allow the blood to flow out freely.</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After the incision you should advise the girl to maintain</a:t>
            </a:r>
          </a:p>
          <a:p>
            <a:pPr marL="0" indent="0">
              <a:buNone/>
            </a:pPr>
            <a:r>
              <a:rPr lang="en-US" sz="2400" dirty="0">
                <a:latin typeface="Times New Roman" panose="02020603050405020304" pitchFamily="18" charset="0"/>
                <a:cs typeface="Times New Roman" panose="02020603050405020304" pitchFamily="18" charset="0"/>
              </a:rPr>
              <a:t>   high standards of hygiene.</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vulva should be cleaned three times a day until healed.</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Other causes include male </a:t>
            </a:r>
            <a:r>
              <a:rPr lang="en-US" sz="2400" dirty="0" err="1">
                <a:latin typeface="Times New Roman" panose="02020603050405020304" pitchFamily="18" charset="0"/>
                <a:cs typeface="Times New Roman" panose="02020603050405020304" pitchFamily="18" charset="0"/>
              </a:rPr>
              <a:t>pseudohermaphroditism</a:t>
            </a:r>
            <a:r>
              <a:rPr lang="en-US" sz="2400" dirty="0">
                <a:latin typeface="Times New Roman" panose="02020603050405020304" pitchFamily="18" charset="0"/>
                <a:cs typeface="Times New Roman" panose="02020603050405020304" pitchFamily="18" charset="0"/>
              </a:rPr>
              <a:t> (a male develops as a female) and Turner's syndrome where one has only one x-chromosome</a:t>
            </a:r>
            <a:r>
              <a:rPr lang="en-US" dirty="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latin typeface="Perpetua" panose="02020502060401020303" pitchFamily="18" charset="0"/>
              </a:rPr>
              <a:t>Secondary Amenorrhoea</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1066800"/>
            <a:ext cx="8229600" cy="5334000"/>
          </a:xfrm>
        </p:spPr>
        <p:txBody>
          <a:bodyPr>
            <a:normAutofit/>
          </a:bodyPr>
          <a:lstStyle/>
          <a:p>
            <a:r>
              <a:rPr lang="en-US" sz="3200" dirty="0">
                <a:latin typeface="Times New Roman" panose="02020603050405020304" pitchFamily="18" charset="0"/>
                <a:cs typeface="Times New Roman" panose="02020603050405020304" pitchFamily="18" charset="0"/>
              </a:rPr>
              <a:t>means that the periods, which were once present, have stopped.</a:t>
            </a:r>
          </a:p>
          <a:p>
            <a:r>
              <a:rPr lang="en-US" sz="3200" dirty="0">
                <a:latin typeface="Times New Roman" panose="02020603050405020304" pitchFamily="18" charset="0"/>
                <a:cs typeface="Times New Roman" panose="02020603050405020304" pitchFamily="18" charset="0"/>
              </a:rPr>
              <a:t>some women who have a longer cycle of up to two to three months and this is considered normal as long as it is regular.</a:t>
            </a:r>
          </a:p>
          <a:p>
            <a:r>
              <a:rPr lang="en-US" sz="3200" dirty="0">
                <a:latin typeface="Times New Roman" panose="02020603050405020304" pitchFamily="18" charset="0"/>
                <a:cs typeface="Times New Roman" panose="02020603050405020304" pitchFamily="18" charset="0"/>
              </a:rPr>
              <a:t>secondary amenorrhoea occurs after a normal menarche, which then ceases for more than six months.</a:t>
            </a:r>
          </a:p>
          <a:p>
            <a:r>
              <a:rPr lang="en-US" sz="3200" dirty="0">
                <a:latin typeface="Times New Roman" panose="02020603050405020304" pitchFamily="18" charset="0"/>
                <a:cs typeface="Times New Roman" panose="02020603050405020304" pitchFamily="18" charset="0"/>
              </a:rPr>
              <a:t>Six months is a considerable duration for it to be abnormal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3"/>
          <p:cNvPicPr>
            <a:picLocks noChangeAspect="1" noChangeArrowheads="1"/>
          </p:cNvPicPr>
          <p:nvPr/>
        </p:nvPicPr>
        <p:blipFill>
          <a:blip r:embed="rId2"/>
          <a:srcRect/>
          <a:stretch>
            <a:fillRect/>
          </a:stretch>
        </p:blipFill>
        <p:spPr bwMode="auto">
          <a:xfrm>
            <a:off x="0" y="0"/>
            <a:ext cx="899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Perpetua" panose="02020502060401020303" pitchFamily="18" charset="0"/>
                <a:cs typeface="Times New Roman" panose="02020603050405020304" pitchFamily="18" charset="0"/>
              </a:rPr>
              <a:t>Causes of secondary amenorrhoea</a:t>
            </a:r>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sz="2800" b="1" dirty="0">
                <a:latin typeface="Times New Roman" panose="02020603050405020304" pitchFamily="18" charset="0"/>
                <a:cs typeface="Times New Roman" panose="02020603050405020304" pitchFamily="18" charset="0"/>
              </a:rPr>
              <a:t>Hormonal Disturbances: </a:t>
            </a:r>
          </a:p>
          <a:p>
            <a:r>
              <a:rPr lang="en-US" sz="2800" dirty="0">
                <a:latin typeface="Times New Roman" panose="02020603050405020304" pitchFamily="18" charset="0"/>
                <a:cs typeface="Times New Roman" panose="02020603050405020304" pitchFamily="18" charset="0"/>
              </a:rPr>
              <a:t>In the pituitary gland   can lead to hypopituitarism, especially after severe postpartum hemorrhage and collapse.</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leads to pituitary cachexia/Sheehan's disease.</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In this condition, there is temporary deprivation of blood supply to the pituitary, leading to ischaemia.</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This impairs the functions of the pituitary gland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In addition, disturbances in the adrenal gland,</a:t>
            </a:r>
          </a:p>
          <a:p>
            <a:pPr>
              <a:buNone/>
            </a:pPr>
            <a:r>
              <a:rPr lang="en-US" sz="3200" dirty="0">
                <a:latin typeface="Times New Roman" panose="02020603050405020304" pitchFamily="18" charset="0"/>
                <a:cs typeface="Times New Roman" panose="02020603050405020304" pitchFamily="18" charset="0"/>
              </a:rPr>
              <a:t> thyroid gland and/or ovaries can affect the</a:t>
            </a:r>
          </a:p>
          <a:p>
            <a:pPr>
              <a:buNone/>
            </a:pPr>
            <a:r>
              <a:rPr lang="en-US" sz="3200" dirty="0">
                <a:latin typeface="Times New Roman" panose="02020603050405020304" pitchFamily="18" charset="0"/>
                <a:cs typeface="Times New Roman" panose="02020603050405020304" pitchFamily="18" charset="0"/>
              </a:rPr>
              <a:t> influence of the hypothalamus on the pituitary gland.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v"/>
            </a:pPr>
            <a:r>
              <a:rPr lang="en-US" b="1" dirty="0">
                <a:latin typeface="Perpetua" panose="02020502060401020303" pitchFamily="18" charset="0"/>
              </a:rPr>
              <a:t>Debilitating Systemic Disorders</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r>
              <a:rPr lang="en-US" sz="4000" dirty="0">
                <a:latin typeface="Times New Roman" panose="02020603050405020304" pitchFamily="18" charset="0"/>
                <a:cs typeface="Times New Roman" panose="02020603050405020304" pitchFamily="18" charset="0"/>
              </a:rPr>
              <a:t>Chronic diseases that cause general ill health, for example, genital tuberculosis, or severe anaemia may lead to secondary amenorrhoea.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buFont typeface="Wingdings" pitchFamily="2" charset="2"/>
              <a:buChar char="v"/>
            </a:pPr>
            <a:r>
              <a:rPr lang="en-US" b="1" dirty="0">
                <a:latin typeface="Perpetua" panose="02020502060401020303" pitchFamily="18" charset="0"/>
              </a:rPr>
              <a:t>Nervous Disorders</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Any stress can act on the hypothalamus to inhibit </a:t>
            </a:r>
          </a:p>
          <a:p>
            <a:pPr marL="0" indent="0" algn="just">
              <a:buNone/>
            </a:pPr>
            <a:r>
              <a:rPr lang="en-US" sz="2800" dirty="0">
                <a:latin typeface="Times New Roman" panose="02020603050405020304" pitchFamily="18" charset="0"/>
                <a:cs typeface="Times New Roman" panose="02020603050405020304" pitchFamily="18" charset="0"/>
              </a:rPr>
              <a:t>  follicle stimulating hormone/luteinizing hormone-releasing  hormone.</a:t>
            </a:r>
          </a:p>
          <a:p>
            <a:pPr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Minor emotional upsets related to being away from home, attending college, tension from schoolwork or interpersonal problems are the most common causes of secondary amenorrhea, especially in adolescents.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1450" lvl="0" indent="-171450">
              <a:spcBef>
                <a:spcPts val="750"/>
              </a:spcBef>
            </a:pPr>
            <a:r>
              <a:rPr lang="en-US" sz="2100" b="1" dirty="0">
                <a:solidFill>
                  <a:prstClr val="black"/>
                </a:solidFill>
                <a:latin typeface="Perpetua" panose="02020502060401020303" pitchFamily="18" charset="0"/>
                <a:ea typeface="+mn-ea"/>
                <a:cs typeface="+mn-cs"/>
              </a:rPr>
              <a:t>Other related disorders that cause stress include:</a:t>
            </a:r>
            <a:r>
              <a:rPr lang="en-US" sz="2100" dirty="0">
                <a:solidFill>
                  <a:prstClr val="black"/>
                </a:solidFill>
                <a:latin typeface="Calibri" panose="020F0502020204030204"/>
                <a:ea typeface="+mn-ea"/>
                <a:cs typeface="+mn-cs"/>
              </a:rPr>
              <a:t/>
            </a:r>
            <a:br>
              <a:rPr lang="en-US" sz="2100" dirty="0">
                <a:solidFill>
                  <a:prstClr val="black"/>
                </a:solidFill>
                <a:latin typeface="Calibri" panose="020F0502020204030204"/>
                <a:ea typeface="+mn-ea"/>
                <a:cs typeface="+mn-cs"/>
              </a:rPr>
            </a:br>
            <a:endParaRPr lang="en-US" dirty="0"/>
          </a:p>
        </p:txBody>
      </p:sp>
      <p:sp>
        <p:nvSpPr>
          <p:cNvPr id="3" name="Content Placeholder 2"/>
          <p:cNvSpPr>
            <a:spLocks noGrp="1"/>
          </p:cNvSpPr>
          <p:nvPr>
            <p:ph sz="quarter" idx="1"/>
          </p:nvPr>
        </p:nvSpPr>
        <p:spPr/>
        <p:txBody>
          <a:bodyPr>
            <a:normAutofit/>
          </a:bodyPr>
          <a:lstStyle/>
          <a:p>
            <a:r>
              <a:rPr lang="en-US" sz="2400" dirty="0">
                <a:latin typeface="Times New Roman" panose="02020603050405020304" pitchFamily="18" charset="0"/>
                <a:cs typeface="Times New Roman" panose="02020603050405020304" pitchFamily="18" charset="0"/>
              </a:rPr>
              <a:t>longstanding psychiatric disorders, especially depression </a:t>
            </a:r>
          </a:p>
          <a:p>
            <a:pPr marL="0" indent="0">
              <a:buNone/>
            </a:pPr>
            <a:r>
              <a:rPr lang="en-US" sz="2400" dirty="0">
                <a:latin typeface="Times New Roman" panose="02020603050405020304" pitchFamily="18" charset="0"/>
                <a:cs typeface="Times New Roman" panose="02020603050405020304" pitchFamily="18" charset="0"/>
              </a:rPr>
              <a:t>  or anxiety and stress due to exercise, which leads to exercise            amenorrhoea.</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is especially common in marathon runners.</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Others include brain </a:t>
            </a:r>
            <a:r>
              <a:rPr lang="en-US" sz="2400" dirty="0" err="1">
                <a:latin typeface="Times New Roman" panose="02020603050405020304" pitchFamily="18" charset="0"/>
                <a:cs typeface="Times New Roman" panose="02020603050405020304" pitchFamily="18" charset="0"/>
              </a:rPr>
              <a:t>tumours</a:t>
            </a:r>
            <a:r>
              <a:rPr lang="en-US" sz="2400" dirty="0">
                <a:latin typeface="Times New Roman" panose="02020603050405020304" pitchFamily="18" charset="0"/>
                <a:cs typeface="Times New Roman" panose="02020603050405020304" pitchFamily="18" charset="0"/>
              </a:rPr>
              <a:t> which may destroy the hypothalamus.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b="1" dirty="0">
                <a:latin typeface="Perpetua" panose="02020502060401020303" pitchFamily="18" charset="0"/>
              </a:rPr>
              <a:t>Drugs</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Contraceptives may lead to post contraceptive amenorrhoea and in some individuals it may take three to six months before the return of menstruation.</a:t>
            </a:r>
          </a:p>
          <a:p>
            <a:pPr marL="0" indent="0" algn="just">
              <a:buNone/>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This is because the ovulation had been suppressed and therefore had an effect on the hormones concerned.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sz="quarter"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Phenothiazines, especially in large doses, may</a:t>
            </a:r>
          </a:p>
          <a:p>
            <a:pPr algn="just">
              <a:buNone/>
            </a:pPr>
            <a:r>
              <a:rPr lang="en-US" sz="3200" dirty="0">
                <a:latin typeface="Times New Roman" panose="02020603050405020304" pitchFamily="18" charset="0"/>
                <a:cs typeface="Times New Roman" panose="02020603050405020304" pitchFamily="18" charset="0"/>
              </a:rPr>
              <a:t>lead to amenorrhea due to </a:t>
            </a:r>
            <a:r>
              <a:rPr lang="en-US" sz="3200" dirty="0" err="1">
                <a:latin typeface="Times New Roman" panose="02020603050405020304" pitchFamily="18" charset="0"/>
                <a:cs typeface="Times New Roman" panose="02020603050405020304" pitchFamily="18" charset="0"/>
              </a:rPr>
              <a:t>prolactinaemia</a:t>
            </a:r>
            <a:r>
              <a:rPr lang="en-US" sz="3200" dirty="0">
                <a:latin typeface="Times New Roman" panose="02020603050405020304" pitchFamily="18" charset="0"/>
                <a:cs typeface="Times New Roman" panose="02020603050405020304" pitchFamily="18" charset="0"/>
              </a:rPr>
              <a:t> and</a:t>
            </a:r>
          </a:p>
          <a:p>
            <a:pPr algn="just">
              <a:buNone/>
            </a:pPr>
            <a:r>
              <a:rPr lang="en-US" sz="3200" dirty="0">
                <a:latin typeface="Times New Roman" panose="02020603050405020304" pitchFamily="18" charset="0"/>
                <a:cs typeface="Times New Roman" panose="02020603050405020304" pitchFamily="18" charset="0"/>
              </a:rPr>
              <a:t>certain hypotensive agents have also been</a:t>
            </a:r>
          </a:p>
          <a:p>
            <a:pPr algn="just">
              <a:buNone/>
            </a:pPr>
            <a:r>
              <a:rPr lang="en-US" sz="3200" dirty="0">
                <a:latin typeface="Times New Roman" panose="02020603050405020304" pitchFamily="18" charset="0"/>
                <a:cs typeface="Times New Roman" panose="02020603050405020304" pitchFamily="18" charset="0"/>
              </a:rPr>
              <a:t>Implicated.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b="1" dirty="0">
                <a:latin typeface="Perpetua" panose="02020502060401020303" pitchFamily="18" charset="0"/>
              </a:rPr>
              <a:t>Dietary Amenorrhoea</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Loss of weight due to prolonged fasting will</a:t>
            </a:r>
          </a:p>
          <a:p>
            <a:pPr algn="just">
              <a:buNone/>
            </a:pPr>
            <a:r>
              <a:rPr lang="en-US" sz="3200" dirty="0">
                <a:latin typeface="Times New Roman" panose="02020603050405020304" pitchFamily="18" charset="0"/>
                <a:cs typeface="Times New Roman" panose="02020603050405020304" pitchFamily="18" charset="0"/>
              </a:rPr>
              <a:t>  affect the hypothalamic function in way which are not yet understood.</a:t>
            </a:r>
          </a:p>
          <a:p>
            <a:pPr algn="just">
              <a:buNone/>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Nutritional deficiency will also affect menstruation.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b="1" dirty="0">
                <a:latin typeface="Perpetua" panose="02020502060401020303" pitchFamily="18" charset="0"/>
              </a:rPr>
              <a:t>Ovarian Cysts</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r>
              <a:rPr lang="en-US" sz="3600" dirty="0">
                <a:latin typeface="Times New Roman" panose="02020603050405020304" pitchFamily="18" charset="0"/>
                <a:cs typeface="Times New Roman" panose="02020603050405020304" pitchFamily="18" charset="0"/>
              </a:rPr>
              <a:t>Ovarian cysts, especially follicular and corpus luteum cysts, cause amenorrhoea, however these tend to regress with time and menstruation resumes.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US" b="1" dirty="0" err="1">
                <a:latin typeface="Perpetua" panose="02020502060401020303" pitchFamily="18" charset="0"/>
              </a:rPr>
              <a:t>Oligomenorrhoea</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990600"/>
            <a:ext cx="8229600" cy="5334000"/>
          </a:xfrm>
        </p:spPr>
        <p:txBody>
          <a:bodyPr>
            <a:normAutofit fontScale="77500" lnSpcReduction="20000"/>
          </a:bodyPr>
          <a:lstStyle/>
          <a:p>
            <a:pPr algn="just"/>
            <a:r>
              <a:rPr lang="en-US" sz="3200" dirty="0">
                <a:latin typeface="Times New Roman" panose="02020603050405020304" pitchFamily="18" charset="0"/>
                <a:cs typeface="Times New Roman" panose="02020603050405020304" pitchFamily="18" charset="0"/>
              </a:rPr>
              <a:t>A type of amenorrhea where there is infrequent menstruation, which may occur months before menopause and, at times, due to emotional upset.</a:t>
            </a:r>
          </a:p>
          <a:p>
            <a:pPr algn="just">
              <a:buNone/>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This problem should be investigated thoroughly to exclude other serious conditions, for example, </a:t>
            </a:r>
            <a:r>
              <a:rPr lang="en-US" sz="3200" dirty="0" err="1">
                <a:latin typeface="Times New Roman" panose="02020603050405020304" pitchFamily="18" charset="0"/>
                <a:cs typeface="Times New Roman" panose="02020603050405020304" pitchFamily="18" charset="0"/>
              </a:rPr>
              <a:t>neoplasms</a:t>
            </a:r>
            <a:r>
              <a:rPr lang="en-US" sz="3200" dirty="0" smtClean="0">
                <a:latin typeface="Times New Roman" panose="02020603050405020304" pitchFamily="18" charset="0"/>
                <a:cs typeface="Times New Roman" panose="02020603050405020304" pitchFamily="18" charset="0"/>
              </a:rPr>
              <a:t>.</a:t>
            </a: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u="sng" dirty="0" smtClean="0">
                <a:latin typeface="Times New Roman" panose="02020603050405020304" pitchFamily="18" charset="0"/>
                <a:cs typeface="Times New Roman" panose="02020603050405020304" pitchFamily="18" charset="0"/>
              </a:rPr>
              <a:t>Causes of </a:t>
            </a:r>
            <a:r>
              <a:rPr lang="en-US" sz="3200" u="sng" dirty="0" err="1" smtClean="0">
                <a:latin typeface="Times New Roman" panose="02020603050405020304" pitchFamily="18" charset="0"/>
                <a:cs typeface="Times New Roman" panose="02020603050405020304" pitchFamily="18" charset="0"/>
              </a:rPr>
              <a:t>oligomenorrhea</a:t>
            </a:r>
            <a:endParaRPr lang="en-US" sz="3200" u="sng" dirty="0" smtClean="0">
              <a:latin typeface="Times New Roman" panose="02020603050405020304" pitchFamily="18" charset="0"/>
              <a:cs typeface="Times New Roman" panose="02020603050405020304" pitchFamily="18" charset="0"/>
            </a:endParaRPr>
          </a:p>
          <a:p>
            <a:pPr algn="just"/>
            <a:r>
              <a:rPr lang="en-US" sz="3200" dirty="0" err="1" smtClean="0">
                <a:latin typeface="Times New Roman" panose="02020603050405020304" pitchFamily="18" charset="0"/>
                <a:cs typeface="Times New Roman" panose="02020603050405020304" pitchFamily="18" charset="0"/>
              </a:rPr>
              <a:t>Extranouse</a:t>
            </a:r>
            <a:r>
              <a:rPr lang="en-US" sz="3200" dirty="0" smtClean="0">
                <a:latin typeface="Times New Roman" panose="02020603050405020304" pitchFamily="18" charset="0"/>
                <a:cs typeface="Times New Roman" panose="02020603050405020304" pitchFamily="18" charset="0"/>
              </a:rPr>
              <a:t> exercises</a:t>
            </a:r>
          </a:p>
          <a:p>
            <a:pPr algn="just"/>
            <a:r>
              <a:rPr lang="en-US" sz="3200" dirty="0" err="1" smtClean="0">
                <a:latin typeface="Times New Roman" panose="02020603050405020304" pitchFamily="18" charset="0"/>
                <a:cs typeface="Times New Roman" panose="02020603050405020304" pitchFamily="18" charset="0"/>
              </a:rPr>
              <a:t>Thyrotoxicosis</a:t>
            </a:r>
            <a:endParaRPr lang="en-US" sz="3200" dirty="0" smtClean="0">
              <a:latin typeface="Times New Roman" panose="02020603050405020304" pitchFamily="18" charset="0"/>
              <a:cs typeface="Times New Roman" panose="02020603050405020304" pitchFamily="18" charset="0"/>
            </a:endParaRPr>
          </a:p>
          <a:p>
            <a:pPr algn="just"/>
            <a:r>
              <a:rPr lang="en-US" sz="3200" dirty="0" err="1" smtClean="0">
                <a:latin typeface="Times New Roman" panose="02020603050405020304" pitchFamily="18" charset="0"/>
                <a:cs typeface="Times New Roman" panose="02020603050405020304" pitchFamily="18" charset="0"/>
              </a:rPr>
              <a:t>Prolactinomas</a:t>
            </a:r>
            <a:endParaRPr lang="en-US" sz="3200" dirty="0" smtClean="0">
              <a:latin typeface="Times New Roman" panose="02020603050405020304" pitchFamily="18" charset="0"/>
              <a:cs typeface="Times New Roman" panose="02020603050405020304" pitchFamily="18" charset="0"/>
            </a:endParaRPr>
          </a:p>
          <a:p>
            <a:pPr algn="just"/>
            <a:r>
              <a:rPr lang="en-US" sz="3200" dirty="0" err="1" smtClean="0">
                <a:latin typeface="Times New Roman" panose="02020603050405020304" pitchFamily="18" charset="0"/>
                <a:cs typeface="Times New Roman" panose="02020603050405020304" pitchFamily="18" charset="0"/>
              </a:rPr>
              <a:t>Prader</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willi</a:t>
            </a:r>
            <a:r>
              <a:rPr lang="en-US" sz="3200" dirty="0" smtClean="0">
                <a:latin typeface="Times New Roman" panose="02020603050405020304" pitchFamily="18" charset="0"/>
                <a:cs typeface="Times New Roman" panose="02020603050405020304" pitchFamily="18" charset="0"/>
              </a:rPr>
              <a:t> syndrome</a:t>
            </a:r>
          </a:p>
          <a:p>
            <a:pPr algn="just"/>
            <a:r>
              <a:rPr lang="en-US" sz="3200" dirty="0" smtClean="0">
                <a:latin typeface="Times New Roman" panose="02020603050405020304" pitchFamily="18" charset="0"/>
                <a:cs typeface="Times New Roman" panose="02020603050405020304" pitchFamily="18" charset="0"/>
              </a:rPr>
              <a:t>Grave disease</a:t>
            </a:r>
          </a:p>
          <a:p>
            <a:pPr algn="just"/>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2"/>
          <p:cNvPicPr>
            <a:picLocks noChangeAspect="1" noChangeArrowheads="1"/>
          </p:cNvPicPr>
          <p:nvPr/>
        </p:nvPicPr>
        <p:blipFill>
          <a:blip r:embed="rId2"/>
          <a:srcRect/>
          <a:stretch>
            <a:fillRect/>
          </a:stretch>
        </p:blipFill>
        <p:spPr bwMode="auto">
          <a:xfrm>
            <a:off x="838200" y="152400"/>
            <a:ext cx="7620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latin typeface="Perpetua" panose="02020502060401020303" pitchFamily="18" charset="0"/>
              </a:rPr>
              <a:t>Management of Amenorrhoea</a:t>
            </a:r>
            <a:endParaRPr lang="en-US" dirty="0">
              <a:latin typeface="Perpetua" panose="02020502060401020303" pitchFamily="18" charset="0"/>
            </a:endParaRPr>
          </a:p>
        </p:txBody>
      </p:sp>
      <p:sp>
        <p:nvSpPr>
          <p:cNvPr id="3" name="Content Placeholder 2"/>
          <p:cNvSpPr>
            <a:spLocks noGrp="1"/>
          </p:cNvSpPr>
          <p:nvPr>
            <p:ph sz="quarter" idx="1"/>
          </p:nvPr>
        </p:nvSpPr>
        <p:spPr>
          <a:xfrm>
            <a:off x="457200" y="1143000"/>
            <a:ext cx="8229600" cy="4983163"/>
          </a:xfrm>
        </p:spPr>
        <p:txBody>
          <a:bodyPr>
            <a:noAutofit/>
          </a:bodyPr>
          <a:lstStyle/>
          <a:p>
            <a:r>
              <a:rPr lang="en-US" sz="3200" dirty="0">
                <a:latin typeface="Times New Roman" panose="02020603050405020304" pitchFamily="18" charset="0"/>
                <a:cs typeface="Times New Roman" panose="02020603050405020304" pitchFamily="18" charset="0"/>
              </a:rPr>
              <a:t>establish the cause of the condition.</a:t>
            </a:r>
          </a:p>
          <a:p>
            <a:r>
              <a:rPr lang="en-US" sz="3200" dirty="0">
                <a:latin typeface="Times New Roman" panose="02020603050405020304" pitchFamily="18" charset="0"/>
                <a:cs typeface="Times New Roman" panose="02020603050405020304" pitchFamily="18" charset="0"/>
              </a:rPr>
              <a:t> In each case you must take a detailed history and then carry out a clinical examination to rule out pregnancy.</a:t>
            </a:r>
          </a:p>
          <a:p>
            <a:r>
              <a:rPr lang="en-US" sz="3200" dirty="0">
                <a:latin typeface="Times New Roman" panose="02020603050405020304" pitchFamily="18" charset="0"/>
                <a:cs typeface="Times New Roman" panose="02020603050405020304" pitchFamily="18" charset="0"/>
              </a:rPr>
              <a:t>consider the general health of the woman, including psychological and environmental factors. </a:t>
            </a: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274C-B45A-435E-A86B-52920A0A422E}"/>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A683ED4B-221A-4453-A1EE-20F894DC62B4}"/>
              </a:ext>
            </a:extLst>
          </p:cNvPr>
          <p:cNvSpPr>
            <a:spLocks noGrp="1"/>
          </p:cNvSpPr>
          <p:nvPr>
            <p:ph sz="quarter" idx="1"/>
          </p:nvPr>
        </p:nvSpPr>
        <p:spPr/>
        <p:txBody>
          <a:bodyPr/>
          <a:lstStyle/>
          <a:p>
            <a:pPr lvl="0"/>
            <a:r>
              <a:rPr lang="en-US" sz="3200" dirty="0">
                <a:solidFill>
                  <a:prstClr val="black"/>
                </a:solidFill>
                <a:latin typeface="Times New Roman" panose="02020603050405020304" pitchFamily="18" charset="0"/>
                <a:cs typeface="Times New Roman" panose="02020603050405020304" pitchFamily="18" charset="0"/>
              </a:rPr>
              <a:t>In the case of a young girl who appears normal on examination, it is better  to wait until she is 18 years old but in the meantime reassure her and give her health education on sexuality.</a:t>
            </a:r>
          </a:p>
          <a:p>
            <a:endParaRPr lang="en-US" dirty="0"/>
          </a:p>
        </p:txBody>
      </p:sp>
    </p:spTree>
    <p:extLst>
      <p:ext uri="{BB962C8B-B14F-4D97-AF65-F5344CB8AC3E}">
        <p14:creationId xmlns:p14="http://schemas.microsoft.com/office/powerpoint/2010/main" val="9462886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i="1" dirty="0"/>
              <a:t>Remember:</a:t>
            </a:r>
          </a:p>
          <a:p>
            <a:pPr>
              <a:buNone/>
            </a:pPr>
            <a:r>
              <a:rPr lang="en-US" b="1" i="1" dirty="0">
                <a:latin typeface="Arial Black" panose="020B0A04020102020204" pitchFamily="34" charset="0"/>
              </a:rPr>
              <a:t>The most common cause of secondary</a:t>
            </a:r>
          </a:p>
          <a:p>
            <a:pPr>
              <a:buNone/>
            </a:pPr>
            <a:r>
              <a:rPr lang="en-US" b="1" i="1" dirty="0">
                <a:latin typeface="Arial Black" panose="020B0A04020102020204" pitchFamily="34" charset="0"/>
              </a:rPr>
              <a:t>amenorrhea is almost always pregnancy,</a:t>
            </a:r>
          </a:p>
          <a:p>
            <a:pPr>
              <a:buNone/>
            </a:pPr>
            <a:r>
              <a:rPr lang="en-US" b="1" i="1" dirty="0">
                <a:latin typeface="Arial Black" panose="020B0A04020102020204" pitchFamily="34" charset="0"/>
              </a:rPr>
              <a:t>therefore, an obstetric and gynecological</a:t>
            </a:r>
          </a:p>
          <a:p>
            <a:pPr>
              <a:buNone/>
            </a:pPr>
            <a:r>
              <a:rPr lang="en-US" b="1" i="1" dirty="0">
                <a:latin typeface="Arial Black" panose="020B0A04020102020204" pitchFamily="34" charset="0"/>
              </a:rPr>
              <a:t>history is important to making a diagnosis.</a:t>
            </a:r>
            <a:endParaRPr lang="en-US"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a:latin typeface="Times New Roman" panose="02020603050405020304" pitchFamily="18" charset="0"/>
                <a:cs typeface="Times New Roman" panose="02020603050405020304" pitchFamily="18" charset="0"/>
              </a:rPr>
              <a:t>A series of investigations can be performed and these should include the following steps: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History Taking</a:t>
            </a:r>
          </a:p>
          <a:p>
            <a:r>
              <a:rPr lang="en-US" sz="2800" dirty="0">
                <a:latin typeface="Times New Roman" panose="02020603050405020304" pitchFamily="18" charset="0"/>
                <a:cs typeface="Times New Roman" panose="02020603050405020304" pitchFamily="18" charset="0"/>
              </a:rPr>
              <a:t>Important as it helps you make a distinction between primary and secondary amenorrhoea and, therefore, institute appropriate management measures.</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erpetua" panose="02020502060401020303" pitchFamily="18" charset="0"/>
              </a:rPr>
              <a:t>2.Pelvic Examination</a:t>
            </a:r>
            <a:r>
              <a:rPr lang="en-US" b="1" dirty="0"/>
              <a:t/>
            </a:r>
            <a:br>
              <a:rPr lang="en-US" b="1" dirty="0"/>
            </a:b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It is essential to exclude pregnancy or uterine</a:t>
            </a:r>
          </a:p>
          <a:p>
            <a:pPr>
              <a:lnSpc>
                <a:spcPct val="150000"/>
              </a:lnSpc>
              <a:buNone/>
            </a:pPr>
            <a:r>
              <a:rPr lang="en-US" sz="2800" dirty="0">
                <a:latin typeface="Times New Roman" panose="02020603050405020304" pitchFamily="18" charset="0"/>
                <a:cs typeface="Times New Roman" panose="02020603050405020304" pitchFamily="18" charset="0"/>
              </a:rPr>
              <a:t>  hypoplasia (in virgins this is usually done under</a:t>
            </a:r>
          </a:p>
          <a:p>
            <a:pPr>
              <a:lnSpc>
                <a:spcPct val="150000"/>
              </a:lnSpc>
              <a:buNone/>
            </a:pPr>
            <a:r>
              <a:rPr lang="en-US" sz="2800" dirty="0">
                <a:latin typeface="Times New Roman" panose="02020603050405020304" pitchFamily="18" charset="0"/>
                <a:cs typeface="Times New Roman" panose="02020603050405020304" pitchFamily="18" charset="0"/>
              </a:rPr>
              <a:t>   general </a:t>
            </a:r>
            <a:r>
              <a:rPr lang="en-US" sz="2800" dirty="0" err="1">
                <a:latin typeface="Times New Roman" panose="02020603050405020304" pitchFamily="18" charset="0"/>
                <a:cs typeface="Times New Roman" panose="02020603050405020304" pitchFamily="18" charset="0"/>
              </a:rPr>
              <a:t>anaesthesia</a:t>
            </a:r>
            <a:r>
              <a:rPr lang="en-US" sz="2800" dirty="0">
                <a:latin typeface="Times New Roman" panose="02020603050405020304" pitchFamily="18" charset="0"/>
                <a:cs typeface="Times New Roman" panose="02020603050405020304" pitchFamily="18" charset="0"/>
              </a:rPr>
              <a:t>).</a:t>
            </a:r>
          </a:p>
          <a:p>
            <a:pPr>
              <a:lnSpc>
                <a:spcPct val="150000"/>
              </a:lnSpc>
              <a:buNone/>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A bi-manual examination can reveal gross</a:t>
            </a:r>
          </a:p>
          <a:p>
            <a:pPr>
              <a:lnSpc>
                <a:spcPct val="150000"/>
              </a:lnSpc>
              <a:buNone/>
            </a:pPr>
            <a:r>
              <a:rPr lang="en-US" sz="2800" dirty="0">
                <a:latin typeface="Times New Roman" panose="02020603050405020304" pitchFamily="18" charset="0"/>
                <a:cs typeface="Times New Roman" panose="02020603050405020304" pitchFamily="18" charset="0"/>
              </a:rPr>
              <a:t>   abnormalities such as </a:t>
            </a:r>
            <a:r>
              <a:rPr lang="en-US" sz="2800" dirty="0" err="1">
                <a:latin typeface="Times New Roman" panose="02020603050405020304" pitchFamily="18" charset="0"/>
                <a:cs typeface="Times New Roman" panose="02020603050405020304" pitchFamily="18" charset="0"/>
              </a:rPr>
              <a:t>cryptomenorroea</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a:t>
            </a:r>
            <a:r>
              <a:rPr lang="en-US" b="1" dirty="0">
                <a:latin typeface="Perpetua" panose="02020502060401020303" pitchFamily="18" charset="0"/>
              </a:rPr>
              <a:t>Radiological Examination</a:t>
            </a:r>
            <a:r>
              <a:rPr lang="en-US" b="1" dirty="0"/>
              <a:t/>
            </a:r>
            <a:br>
              <a:rPr lang="en-US" b="1" dirty="0"/>
            </a:br>
            <a:endParaRPr lang="en-US" dirty="0"/>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An x-ray of the chest and a straight skull</a:t>
            </a:r>
          </a:p>
          <a:p>
            <a:pPr>
              <a:buNone/>
            </a:pPr>
            <a:r>
              <a:rPr lang="en-US" sz="2800" dirty="0">
                <a:latin typeface="Times New Roman" panose="02020603050405020304" pitchFamily="18" charset="0"/>
                <a:cs typeface="Times New Roman" panose="02020603050405020304" pitchFamily="18" charset="0"/>
              </a:rPr>
              <a:t>  x-ray to detect enlargement of the sella turcica</a:t>
            </a:r>
          </a:p>
          <a:p>
            <a:pPr>
              <a:buNone/>
            </a:pPr>
            <a:r>
              <a:rPr lang="en-US" sz="2800" dirty="0">
                <a:latin typeface="Times New Roman" panose="02020603050405020304" pitchFamily="18" charset="0"/>
                <a:cs typeface="Times New Roman" panose="02020603050405020304" pitchFamily="18" charset="0"/>
              </a:rPr>
              <a:t>  (pituitary fossa).</a:t>
            </a:r>
          </a:p>
          <a:p>
            <a:r>
              <a:rPr lang="en-US" sz="2800" dirty="0">
                <a:latin typeface="Times New Roman" panose="02020603050405020304" pitchFamily="18" charset="0"/>
                <a:cs typeface="Times New Roman" panose="02020603050405020304" pitchFamily="18" charset="0"/>
              </a:rPr>
              <a:t>You will remember the pituitary gland plays a</a:t>
            </a:r>
          </a:p>
          <a:p>
            <a:pPr>
              <a:buNone/>
            </a:pPr>
            <a:r>
              <a:rPr lang="en-US" sz="2800" dirty="0">
                <a:latin typeface="Times New Roman" panose="02020603050405020304" pitchFamily="18" charset="0"/>
                <a:cs typeface="Times New Roman" panose="02020603050405020304" pitchFamily="18" charset="0"/>
              </a:rPr>
              <a:t>  great role and chronic diseases like TB can</a:t>
            </a:r>
          </a:p>
          <a:p>
            <a:pPr>
              <a:buNone/>
            </a:pPr>
            <a:r>
              <a:rPr lang="en-US" sz="2800" dirty="0">
                <a:latin typeface="Times New Roman" panose="02020603050405020304" pitchFamily="18" charset="0"/>
                <a:cs typeface="Times New Roman" panose="02020603050405020304" pitchFamily="18" charset="0"/>
              </a:rPr>
              <a:t>   affect menstruation.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erpetua" panose="02020502060401020303" pitchFamily="18" charset="0"/>
              </a:rPr>
              <a:t>4.Endocrine Tests</a:t>
            </a:r>
            <a:r>
              <a:rPr lang="en-US" b="1" dirty="0"/>
              <a:t/>
            </a:r>
            <a:br>
              <a:rPr lang="en-US" b="1" dirty="0"/>
            </a:br>
            <a:endParaRPr lang="en-US" dirty="0"/>
          </a:p>
        </p:txBody>
      </p:sp>
      <p:sp>
        <p:nvSpPr>
          <p:cNvPr id="3" name="Content Placeholder 2"/>
          <p:cNvSpPr>
            <a:spLocks noGrp="1"/>
          </p:cNvSpPr>
          <p:nvPr>
            <p:ph sz="quarter" idx="1"/>
          </p:nvPr>
        </p:nvSpPr>
        <p:spPr/>
        <p:txBody>
          <a:bodyPr>
            <a:normAutofit fontScale="92500"/>
          </a:bodyPr>
          <a:lstStyle/>
          <a:p>
            <a:pPr>
              <a:lnSpc>
                <a:spcPct val="150000"/>
              </a:lnSpc>
            </a:pPr>
            <a:r>
              <a:rPr lang="en-US" sz="2800" dirty="0">
                <a:latin typeface="Times New Roman" panose="02020603050405020304" pitchFamily="18" charset="0"/>
                <a:cs typeface="Times New Roman" panose="02020603050405020304" pitchFamily="18" charset="0"/>
              </a:rPr>
              <a:t>Collection of urine samples for over 24 hours to measure levels of  hormones.</a:t>
            </a:r>
          </a:p>
          <a:p>
            <a:pPr>
              <a:lnSpc>
                <a:spcPct val="150000"/>
              </a:lnSpc>
            </a:pPr>
            <a:r>
              <a:rPr lang="en-US" sz="2800" dirty="0">
                <a:latin typeface="Times New Roman" panose="02020603050405020304" pitchFamily="18" charset="0"/>
                <a:cs typeface="Times New Roman" panose="02020603050405020304" pitchFamily="18" charset="0"/>
              </a:rPr>
              <a:t> Estimation of blood hormone levels.</a:t>
            </a:r>
          </a:p>
          <a:p>
            <a:pPr>
              <a:lnSpc>
                <a:spcPct val="150000"/>
              </a:lnSpc>
            </a:pPr>
            <a:r>
              <a:rPr lang="en-US" sz="2800" dirty="0">
                <a:latin typeface="Times New Roman" panose="02020603050405020304" pitchFamily="18" charset="0"/>
                <a:cs typeface="Times New Roman" panose="02020603050405020304" pitchFamily="18" charset="0"/>
              </a:rPr>
              <a:t>  The hormones investigated are follicle stimulating, </a:t>
            </a:r>
            <a:r>
              <a:rPr lang="en-US" sz="2800" dirty="0" err="1">
                <a:latin typeface="Times New Roman" panose="02020603050405020304" pitchFamily="18" charset="0"/>
                <a:cs typeface="Times New Roman" panose="02020603050405020304" pitchFamily="18" charset="0"/>
              </a:rPr>
              <a:t>leutinising</a:t>
            </a:r>
            <a:r>
              <a:rPr lang="en-US" sz="2800" dirty="0">
                <a:latin typeface="Times New Roman" panose="02020603050405020304" pitchFamily="18" charset="0"/>
                <a:cs typeface="Times New Roman" panose="02020603050405020304" pitchFamily="18" charset="0"/>
              </a:rPr>
              <a:t> and there is hyper-</a:t>
            </a:r>
            <a:r>
              <a:rPr lang="en-US" sz="2800" dirty="0" err="1">
                <a:latin typeface="Times New Roman" panose="02020603050405020304" pitchFamily="18" charset="0"/>
                <a:cs typeface="Times New Roman" panose="02020603050405020304" pitchFamily="18" charset="0"/>
              </a:rPr>
              <a:t>prolactinaemia</a:t>
            </a:r>
            <a:r>
              <a:rPr lang="en-US" sz="2800" dirty="0">
                <a:latin typeface="Times New Roman" panose="02020603050405020304" pitchFamily="18" charset="0"/>
                <a:cs typeface="Times New Roman" panose="02020603050405020304" pitchFamily="18" charset="0"/>
              </a:rPr>
              <a:t>, then refer the patient to an endocrinologist for pituitary </a:t>
            </a:r>
            <a:r>
              <a:rPr lang="en-US" sz="2800" dirty="0" err="1">
                <a:latin typeface="Times New Roman" panose="02020603050405020304" pitchFamily="18" charset="0"/>
                <a:cs typeface="Times New Roman" panose="02020603050405020304" pitchFamily="18" charset="0"/>
              </a:rPr>
              <a:t>tumour</a:t>
            </a:r>
            <a:r>
              <a:rPr lang="en-US" sz="2800" dirty="0">
                <a:latin typeface="Times New Roman" panose="02020603050405020304" pitchFamily="18" charset="0"/>
                <a:cs typeface="Times New Roman" panose="02020603050405020304" pitchFamily="18" charset="0"/>
              </a:rPr>
              <a:t> investigation and management</a:t>
            </a:r>
            <a:r>
              <a:rPr lang="en-US" dirty="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erpetua" panose="02020502060401020303" pitchFamily="18" charset="0"/>
              </a:rPr>
              <a:t>5.Laparoscopy</a:t>
            </a:r>
            <a:r>
              <a:rPr lang="en-US" b="1" dirty="0"/>
              <a:t/>
            </a:r>
            <a:br>
              <a:rPr lang="en-US" b="1" dirty="0"/>
            </a:br>
            <a:endParaRPr lang="en-US" dirty="0"/>
          </a:p>
        </p:txBody>
      </p:sp>
      <p:sp>
        <p:nvSpPr>
          <p:cNvPr id="3" name="Content Placeholder 2"/>
          <p:cNvSpPr>
            <a:spLocks noGrp="1"/>
          </p:cNvSpPr>
          <p:nvPr>
            <p:ph sz="quarter" idx="1"/>
          </p:nvPr>
        </p:nvSpPr>
        <p:spPr/>
        <p:txBody>
          <a:bodyPr>
            <a:normAutofit/>
          </a:bodyPr>
          <a:lstStyle/>
          <a:p>
            <a:r>
              <a:rPr lang="en-US" sz="2800" dirty="0">
                <a:latin typeface="Times New Roman" panose="02020603050405020304" pitchFamily="18" charset="0"/>
                <a:cs typeface="Times New Roman" panose="02020603050405020304" pitchFamily="18" charset="0"/>
              </a:rPr>
              <a:t>To detect any developmental anomalies.</a:t>
            </a:r>
          </a:p>
          <a:p>
            <a:r>
              <a:rPr lang="en-US" sz="2800" dirty="0">
                <a:latin typeface="Times New Roman" panose="02020603050405020304" pitchFamily="18" charset="0"/>
                <a:cs typeface="Times New Roman" panose="02020603050405020304" pitchFamily="18" charset="0"/>
              </a:rPr>
              <a:t>An ovarian biopsy can also be carried out during this procedure</a:t>
            </a:r>
          </a:p>
          <a:p>
            <a:pPr>
              <a:buNone/>
            </a:pPr>
            <a:r>
              <a:rPr lang="en-US" sz="2800" b="1" u="sng" dirty="0">
                <a:latin typeface="Times New Roman" panose="02020603050405020304" pitchFamily="18" charset="0"/>
                <a:cs typeface="Times New Roman" panose="02020603050405020304" pitchFamily="18" charset="0"/>
              </a:rPr>
              <a:t>Others</a:t>
            </a:r>
          </a:p>
          <a:p>
            <a:r>
              <a:rPr lang="en-US" sz="2800" dirty="0">
                <a:latin typeface="Times New Roman" panose="02020603050405020304" pitchFamily="18" charset="0"/>
                <a:cs typeface="Times New Roman" panose="02020603050405020304" pitchFamily="18" charset="0"/>
              </a:rPr>
              <a:t>More recent technologies include the ultrasound</a:t>
            </a:r>
          </a:p>
          <a:p>
            <a:pPr>
              <a:buNone/>
            </a:pPr>
            <a:r>
              <a:rPr lang="en-US" sz="2800" dirty="0">
                <a:latin typeface="Times New Roman" panose="02020603050405020304" pitchFamily="18" charset="0"/>
                <a:cs typeface="Times New Roman" panose="02020603050405020304" pitchFamily="18" charset="0"/>
              </a:rPr>
              <a:t>or CT scan which detect various abnormalities. It</a:t>
            </a:r>
          </a:p>
          <a:p>
            <a:pPr>
              <a:buNone/>
            </a:pPr>
            <a:r>
              <a:rPr lang="en-US" sz="2800" dirty="0">
                <a:latin typeface="Times New Roman" panose="02020603050405020304" pitchFamily="18" charset="0"/>
                <a:cs typeface="Times New Roman" panose="02020603050405020304" pitchFamily="18" charset="0"/>
              </a:rPr>
              <a:t>can reveal the presence of ovaries or the adrenal gland.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b="1" dirty="0">
                <a:latin typeface="Perpetua" panose="02020502060401020303" pitchFamily="18" charset="0"/>
                <a:cs typeface="Times New Roman" panose="02020603050405020304" pitchFamily="18" charset="0"/>
              </a:rPr>
              <a:t>Medical treatment of Amenorrhoea</a:t>
            </a:r>
          </a:p>
        </p:txBody>
      </p:sp>
      <p:sp>
        <p:nvSpPr>
          <p:cNvPr id="3" name="Content Placeholder 2"/>
          <p:cNvSpPr>
            <a:spLocks noGrp="1"/>
          </p:cNvSpPr>
          <p:nvPr>
            <p:ph sz="quarter" idx="1"/>
          </p:nvPr>
        </p:nvSpPr>
        <p:spPr>
          <a:xfrm>
            <a:off x="457200" y="1143000"/>
            <a:ext cx="8229600" cy="5410200"/>
          </a:xfrm>
        </p:spPr>
        <p:txBody>
          <a:bodyPr>
            <a:normAutofit/>
          </a:bodyPr>
          <a:lstStyle/>
          <a:p>
            <a:pPr algn="just"/>
            <a:r>
              <a:rPr lang="en-US" dirty="0">
                <a:latin typeface="Times New Roman" panose="02020603050405020304" pitchFamily="18" charset="0"/>
                <a:cs typeface="Times New Roman" panose="02020603050405020304" pitchFamily="18" charset="0"/>
              </a:rPr>
              <a:t>treatment will depend on the cause of the amenorrhea.</a:t>
            </a:r>
          </a:p>
          <a:p>
            <a:pPr algn="just">
              <a:buNone/>
            </a:pPr>
            <a:r>
              <a:rPr lang="en-US" b="1" dirty="0">
                <a:latin typeface="Times New Roman" panose="02020603050405020304" pitchFamily="18" charset="0"/>
                <a:cs typeface="Times New Roman" panose="02020603050405020304" pitchFamily="18" charset="0"/>
              </a:rPr>
              <a:t>   Clomiphene Citrate (Clomid)</a:t>
            </a:r>
          </a:p>
          <a:p>
            <a:pPr algn="just"/>
            <a:r>
              <a:rPr lang="en-US" dirty="0">
                <a:latin typeface="Times New Roman" panose="02020603050405020304" pitchFamily="18" charset="0"/>
                <a:cs typeface="Times New Roman" panose="02020603050405020304" pitchFamily="18" charset="0"/>
              </a:rPr>
              <a:t>If ovulation is the problem, then it can be induced using clomiphene citrate.</a:t>
            </a:r>
          </a:p>
          <a:p>
            <a:pPr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This drug should be restricted to those individuals desiring pregnancy because it acts on the Graafian follicle.</a:t>
            </a:r>
          </a:p>
          <a:p>
            <a:pPr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It can also be used in adolescents with recurrent ovulatory bleeding in an attempt to establish regular ovulatory cycles.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sz="quarter" idx="1"/>
          </p:nvPr>
        </p:nvSpPr>
        <p:spPr/>
        <p:txBody>
          <a:bodyPr>
            <a:normAutofit/>
          </a:bodyPr>
          <a:lstStyle/>
          <a:p>
            <a:r>
              <a:rPr lang="en-US" dirty="0">
                <a:latin typeface="Times New Roman" panose="02020603050405020304" pitchFamily="18" charset="0"/>
                <a:cs typeface="Times New Roman" panose="02020603050405020304" pitchFamily="18" charset="0"/>
              </a:rPr>
              <a:t>The dosage initially given is 50mg daily for five days and ovulation is expected to occur five to eleven days following discontinuation.</a:t>
            </a:r>
          </a:p>
          <a:p>
            <a:pPr>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If there is no </a:t>
            </a:r>
            <a:r>
              <a:rPr lang="en-US" sz="2800" dirty="0">
                <a:latin typeface="Times New Roman" panose="02020603050405020304" pitchFamily="18" charset="0"/>
                <a:cs typeface="Times New Roman" panose="02020603050405020304" pitchFamily="18" charset="0"/>
              </a:rPr>
              <a:t>response, </a:t>
            </a:r>
            <a:r>
              <a:rPr lang="en-US" dirty="0">
                <a:latin typeface="Times New Roman" panose="02020603050405020304" pitchFamily="18" charset="0"/>
                <a:cs typeface="Times New Roman" panose="02020603050405020304" pitchFamily="18" charset="0"/>
              </a:rPr>
              <a:t>the dose is gradually increased up to 200mg.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5"/>
          <p:cNvPicPr>
            <a:picLocks noChangeAspect="1" noChangeArrowheads="1"/>
          </p:cNvPicPr>
          <p:nvPr/>
        </p:nvPicPr>
        <p:blipFill>
          <a:blip r:embed="rId2"/>
          <a:srcRect/>
          <a:stretch>
            <a:fillRect/>
          </a:stretch>
        </p:blipFill>
        <p:spPr bwMode="auto">
          <a:xfrm>
            <a:off x="0" y="0"/>
            <a:ext cx="8991600" cy="6434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b="1" dirty="0">
                <a:latin typeface="Perpetua" panose="02020502060401020303" pitchFamily="18" charset="0"/>
              </a:rPr>
              <a:t>Side effects of clomid include</a:t>
            </a:r>
          </a:p>
        </p:txBody>
      </p:sp>
      <p:sp>
        <p:nvSpPr>
          <p:cNvPr id="3" name="Content Placeholder 2"/>
          <p:cNvSpPr>
            <a:spLocks noGrp="1"/>
          </p:cNvSpPr>
          <p:nvPr>
            <p:ph sz="quarter" idx="1"/>
          </p:nvPr>
        </p:nvSpPr>
        <p:spPr>
          <a:xfrm>
            <a:off x="457200" y="1219200"/>
            <a:ext cx="8229600" cy="4906963"/>
          </a:xfrm>
        </p:spPr>
        <p:txBody>
          <a:bodyPr>
            <a:normAutofit fontScale="92500" lnSpcReduction="20000"/>
          </a:bodyPr>
          <a:lstStyle/>
          <a:p>
            <a:pPr>
              <a:buNone/>
            </a:pPr>
            <a:r>
              <a:rPr lang="en-US" dirty="0"/>
              <a:t>• </a:t>
            </a:r>
            <a:r>
              <a:rPr lang="en-US" sz="2800" dirty="0">
                <a:latin typeface="Times New Roman" panose="02020603050405020304" pitchFamily="18" charset="0"/>
                <a:cs typeface="Times New Roman" panose="02020603050405020304" pitchFamily="18" charset="0"/>
              </a:rPr>
              <a:t>Hyper-stimulation enlargement of the ovaries.</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Multiple gestation because more than one ovum may mature.</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Abortion is common with patients treated for infertility.</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Teratology, that is, the increased incidence of congenital anomalies, if conception takes place while is still taking the drug.</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 Bloating, nausea and vomiting</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marL="171450" lvl="0" indent="-171450">
              <a:spcBef>
                <a:spcPts val="750"/>
              </a:spcBef>
            </a:pPr>
            <a:r>
              <a:rPr lang="en-US" sz="2100" b="1" dirty="0">
                <a:solidFill>
                  <a:prstClr val="black"/>
                </a:solidFill>
                <a:latin typeface="Times New Roman" panose="02020603050405020304" pitchFamily="18" charset="0"/>
                <a:ea typeface="+mn-ea"/>
                <a:cs typeface="Times New Roman" panose="02020603050405020304" pitchFamily="18" charset="0"/>
              </a:rPr>
              <a:t/>
            </a:r>
            <a:br>
              <a:rPr lang="en-US" sz="2100" b="1" dirty="0">
                <a:solidFill>
                  <a:prstClr val="black"/>
                </a:solidFill>
                <a:latin typeface="Times New Roman" panose="02020603050405020304" pitchFamily="18" charset="0"/>
                <a:ea typeface="+mn-ea"/>
                <a:cs typeface="Times New Roman" panose="02020603050405020304" pitchFamily="18" charset="0"/>
              </a:rPr>
            </a:br>
            <a:r>
              <a:rPr lang="en-US" sz="2100" b="1" dirty="0">
                <a:solidFill>
                  <a:prstClr val="black"/>
                </a:solidFill>
                <a:latin typeface="Times New Roman" panose="02020603050405020304" pitchFamily="18" charset="0"/>
                <a:ea typeface="+mn-ea"/>
                <a:cs typeface="Times New Roman" panose="02020603050405020304" pitchFamily="18" charset="0"/>
              </a:rPr>
              <a:t/>
            </a:r>
            <a:br>
              <a:rPr lang="en-US" sz="2100" b="1" dirty="0">
                <a:solidFill>
                  <a:prstClr val="black"/>
                </a:solidFill>
                <a:latin typeface="Times New Roman" panose="02020603050405020304" pitchFamily="18" charset="0"/>
                <a:ea typeface="+mn-ea"/>
                <a:cs typeface="Times New Roman" panose="02020603050405020304" pitchFamily="18" charset="0"/>
              </a:rPr>
            </a:br>
            <a:r>
              <a:rPr lang="en-US" sz="2200" b="1" dirty="0">
                <a:solidFill>
                  <a:prstClr val="black"/>
                </a:solidFill>
                <a:latin typeface="Times New Roman" panose="02020603050405020304" pitchFamily="18" charset="0"/>
                <a:ea typeface="+mn-ea"/>
                <a:cs typeface="Times New Roman" panose="02020603050405020304" pitchFamily="18" charset="0"/>
              </a:rPr>
              <a:t>Human Menopausal Gonadotrophin (HMG)</a:t>
            </a:r>
            <a:br>
              <a:rPr lang="en-US" sz="2200" b="1" dirty="0">
                <a:solidFill>
                  <a:prstClr val="black"/>
                </a:solidFill>
                <a:latin typeface="Times New Roman" panose="02020603050405020304" pitchFamily="18" charset="0"/>
                <a:ea typeface="+mn-ea"/>
                <a:cs typeface="Times New Roman" panose="02020603050405020304" pitchFamily="18" charset="0"/>
              </a:rPr>
            </a:br>
            <a:r>
              <a:rPr lang="en-US" sz="2200" b="1" dirty="0">
                <a:solidFill>
                  <a:prstClr val="black"/>
                </a:solidFill>
                <a:latin typeface="Times New Roman" panose="02020603050405020304" pitchFamily="18" charset="0"/>
                <a:ea typeface="+mn-ea"/>
                <a:cs typeface="Times New Roman" panose="02020603050405020304" pitchFamily="18" charset="0"/>
              </a:rPr>
              <a:t>And Human Chorionic Gonadotrophin (HCG) </a:t>
            </a:r>
            <a:r>
              <a:rPr lang="en-US" sz="2200" b="1" dirty="0" err="1">
                <a:solidFill>
                  <a:prstClr val="black"/>
                </a:solidFill>
                <a:latin typeface="Times New Roman" panose="02020603050405020304" pitchFamily="18" charset="0"/>
                <a:ea typeface="+mn-ea"/>
                <a:cs typeface="Times New Roman" panose="02020603050405020304" pitchFamily="18" charset="0"/>
              </a:rPr>
              <a:t>Pergonal</a:t>
            </a:r>
            <a:r>
              <a:rPr lang="en-US" sz="2200" b="1" dirty="0">
                <a:solidFill>
                  <a:prstClr val="black"/>
                </a:solidFill>
                <a:latin typeface="Times New Roman" panose="02020603050405020304" pitchFamily="18" charset="0"/>
                <a:ea typeface="+mn-ea"/>
                <a:cs typeface="Times New Roman" panose="02020603050405020304" pitchFamily="18" charset="0"/>
              </a:rPr>
              <a:t>.</a:t>
            </a:r>
            <a:r>
              <a:rPr lang="en-US" sz="2100" b="1" dirty="0">
                <a:solidFill>
                  <a:prstClr val="black"/>
                </a:solidFill>
                <a:latin typeface="Times New Roman" panose="02020603050405020304" pitchFamily="18" charset="0"/>
                <a:ea typeface="+mn-ea"/>
                <a:cs typeface="Times New Roman" panose="02020603050405020304" pitchFamily="18" charset="0"/>
              </a:rPr>
              <a:t/>
            </a:r>
            <a:br>
              <a:rPr lang="en-US" sz="2100" b="1"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sz="quarter" idx="1"/>
          </p:nvPr>
        </p:nvSpPr>
        <p:spPr>
          <a:xfrm>
            <a:off x="457200" y="990600"/>
            <a:ext cx="8229600" cy="5562600"/>
          </a:xfrm>
        </p:spPr>
        <p:txBody>
          <a:bodyPr>
            <a:normAutofit/>
          </a:bodyPr>
          <a:lstStyle/>
          <a:p>
            <a:r>
              <a:rPr lang="en-US" sz="3200" dirty="0">
                <a:latin typeface="Times New Roman" panose="02020603050405020304" pitchFamily="18" charset="0"/>
                <a:cs typeface="Times New Roman" panose="02020603050405020304" pitchFamily="18" charset="0"/>
              </a:rPr>
              <a:t>A preparation of luteinizing hormone and</a:t>
            </a:r>
          </a:p>
          <a:p>
            <a:pPr>
              <a:buNone/>
            </a:pPr>
            <a:r>
              <a:rPr lang="en-US" sz="3200" dirty="0">
                <a:latin typeface="Times New Roman" panose="02020603050405020304" pitchFamily="18" charset="0"/>
                <a:cs typeface="Times New Roman" panose="02020603050405020304" pitchFamily="18" charset="0"/>
              </a:rPr>
              <a:t>follicle stimulating hormone extracted from</a:t>
            </a:r>
          </a:p>
          <a:p>
            <a:pPr>
              <a:buNone/>
            </a:pPr>
            <a:r>
              <a:rPr lang="en-US" sz="3200" dirty="0">
                <a:latin typeface="Times New Roman" panose="02020603050405020304" pitchFamily="18" charset="0"/>
                <a:cs typeface="Times New Roman" panose="02020603050405020304" pitchFamily="18" charset="0"/>
              </a:rPr>
              <a:t>human menopausal urine and is available in</a:t>
            </a:r>
          </a:p>
          <a:p>
            <a:pPr>
              <a:buNone/>
            </a:pPr>
            <a:r>
              <a:rPr lang="en-US" sz="3200" dirty="0">
                <a:latin typeface="Times New Roman" panose="02020603050405020304" pitchFamily="18" charset="0"/>
                <a:cs typeface="Times New Roman" panose="02020603050405020304" pitchFamily="18" charset="0"/>
              </a:rPr>
              <a:t>ratio of 1:1.</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endParaRPr lang="en-US" dirty="0"/>
          </a:p>
        </p:txBody>
      </p:sp>
      <p:sp>
        <p:nvSpPr>
          <p:cNvPr id="3" name="Content Placeholder 2"/>
          <p:cNvSpPr>
            <a:spLocks noGrp="1"/>
          </p:cNvSpPr>
          <p:nvPr>
            <p:ph sz="quarter"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Is indicated when there is failure to ovulate even after clomid administration for six to twelve months. </a:t>
            </a:r>
          </a:p>
          <a:p>
            <a:r>
              <a:rPr lang="en-US" sz="2800" dirty="0">
                <a:latin typeface="Times New Roman" panose="02020603050405020304" pitchFamily="18" charset="0"/>
                <a:cs typeface="Times New Roman" panose="02020603050405020304" pitchFamily="18" charset="0"/>
              </a:rPr>
              <a:t>The dosage is HMG 375 units daily, increasing progressively up to 1500 units daily.</a:t>
            </a:r>
          </a:p>
          <a:p>
            <a:pPr>
              <a:buNone/>
            </a:pPr>
            <a:r>
              <a:rPr lang="en-US" b="1" i="1" dirty="0"/>
              <a:t>Remember:</a:t>
            </a:r>
          </a:p>
          <a:p>
            <a:pPr>
              <a:buNone/>
            </a:pPr>
            <a:r>
              <a:rPr lang="en-US" b="1" i="1" dirty="0">
                <a:latin typeface="Arial Black" panose="020B0A04020102020204" pitchFamily="34" charset="0"/>
              </a:rPr>
              <a:t>Hormonal monitoring during this therapy is</a:t>
            </a:r>
          </a:p>
          <a:p>
            <a:pPr>
              <a:buNone/>
            </a:pPr>
            <a:r>
              <a:rPr lang="en-US" b="1" i="1" dirty="0">
                <a:latin typeface="Arial Black" panose="020B0A04020102020204" pitchFamily="34" charset="0"/>
              </a:rPr>
              <a:t>important in order to keep the hormones in</a:t>
            </a:r>
          </a:p>
          <a:p>
            <a:pPr>
              <a:buNone/>
            </a:pPr>
            <a:r>
              <a:rPr lang="en-US" b="1" i="1" dirty="0">
                <a:latin typeface="Arial Black" panose="020B0A04020102020204" pitchFamily="34" charset="0"/>
              </a:rPr>
              <a:t>balance.</a:t>
            </a:r>
            <a:endParaRPr lang="en-US"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838200"/>
          </a:xfrm>
        </p:spPr>
        <p:txBody>
          <a:bodyPr>
            <a:normAutofit fontScale="90000"/>
          </a:bodyPr>
          <a:lstStyle/>
          <a:p>
            <a:r>
              <a:rPr lang="en-US" b="1" dirty="0">
                <a:latin typeface="Perpetua" panose="02020502060401020303" pitchFamily="18" charset="0"/>
              </a:rPr>
              <a:t>Bromocriptine</a:t>
            </a:r>
            <a:r>
              <a:rPr lang="en-US" b="1" dirty="0"/>
              <a:t/>
            </a:r>
            <a:br>
              <a:rPr lang="en-US" b="1" dirty="0"/>
            </a:br>
            <a:endParaRPr lang="en-US" dirty="0"/>
          </a:p>
        </p:txBody>
      </p:sp>
      <p:sp>
        <p:nvSpPr>
          <p:cNvPr id="3" name="Content Placeholder 2"/>
          <p:cNvSpPr>
            <a:spLocks noGrp="1"/>
          </p:cNvSpPr>
          <p:nvPr>
            <p:ph sz="quarter" idx="1"/>
          </p:nvPr>
        </p:nvSpPr>
        <p:spPr>
          <a:xfrm>
            <a:off x="533400" y="1447800"/>
            <a:ext cx="8229600" cy="4876800"/>
          </a:xfrm>
        </p:spPr>
        <p:txBody>
          <a:bodyPr>
            <a:normAutofit/>
          </a:bodyPr>
          <a:lstStyle/>
          <a:p>
            <a:r>
              <a:rPr lang="en-US" sz="3200" dirty="0">
                <a:latin typeface="Times New Roman" panose="02020603050405020304" pitchFamily="18" charset="0"/>
                <a:cs typeface="Times New Roman" panose="02020603050405020304" pitchFamily="18" charset="0"/>
              </a:rPr>
              <a:t>Is effective as an ovulatory agent in most patients with hyperprolactinemia from an anaplastic source.</a:t>
            </a:r>
          </a:p>
          <a:p>
            <a:r>
              <a:rPr lang="en-US" sz="3200" dirty="0">
                <a:latin typeface="Times New Roman" panose="02020603050405020304" pitchFamily="18" charset="0"/>
                <a:cs typeface="Times New Roman" panose="02020603050405020304" pitchFamily="18" charset="0"/>
              </a:rPr>
              <a:t>It acts by suppressing the central and peripheral concentrations of prolactin, so that its level stimulates the production of oestrogen and progesterone.</a:t>
            </a:r>
          </a:p>
          <a:p>
            <a:r>
              <a:rPr lang="en-US" sz="3200" dirty="0">
                <a:latin typeface="Times New Roman" panose="02020603050405020304" pitchFamily="18" charset="0"/>
                <a:cs typeface="Times New Roman" panose="02020603050405020304" pitchFamily="18" charset="0"/>
              </a:rPr>
              <a:t>Dosage initially is 2.5mg up to four weeks.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1450" lvl="0" indent="-171450">
              <a:spcBef>
                <a:spcPts val="750"/>
              </a:spcBef>
            </a:pPr>
            <a:r>
              <a:rPr lang="en-US" sz="3200" b="1" dirty="0">
                <a:solidFill>
                  <a:prstClr val="black"/>
                </a:solidFill>
                <a:latin typeface="Perpetua" panose="02020502060401020303" pitchFamily="18" charset="0"/>
                <a:ea typeface="+mn-ea"/>
                <a:cs typeface="+mn-cs"/>
              </a:rPr>
              <a:t>Other Agents</a:t>
            </a:r>
            <a:r>
              <a:rPr lang="en-US" sz="2100" b="1" dirty="0">
                <a:solidFill>
                  <a:prstClr val="black"/>
                </a:solidFill>
                <a:latin typeface="Calibri" panose="020F0502020204030204"/>
                <a:ea typeface="+mn-ea"/>
                <a:cs typeface="+mn-cs"/>
              </a:rPr>
              <a:t/>
            </a:r>
            <a:br>
              <a:rPr lang="en-US" sz="2100" b="1" dirty="0">
                <a:solidFill>
                  <a:prstClr val="black"/>
                </a:solidFill>
                <a:latin typeface="Calibri" panose="020F0502020204030204"/>
                <a:ea typeface="+mn-ea"/>
                <a:cs typeface="+mn-cs"/>
              </a:rPr>
            </a:br>
            <a:endParaRPr lang="en-US" dirty="0"/>
          </a:p>
        </p:txBody>
      </p:sp>
      <p:sp>
        <p:nvSpPr>
          <p:cNvPr id="3" name="Content Placeholder 2"/>
          <p:cNvSpPr>
            <a:spLocks noGrp="1"/>
          </p:cNvSpPr>
          <p:nvPr>
            <p:ph sz="quarter" idx="1"/>
          </p:nvPr>
        </p:nvSpPr>
        <p:spPr/>
        <p:txBody>
          <a:bodyPr/>
          <a:lstStyle/>
          <a:p>
            <a:r>
              <a:rPr lang="en-US" sz="3200" dirty="0">
                <a:latin typeface="Times New Roman" panose="02020603050405020304" pitchFamily="18" charset="0"/>
                <a:cs typeface="Times New Roman" panose="02020603050405020304" pitchFamily="18" charset="0"/>
              </a:rPr>
              <a:t>glucocorticosteriods (dexamethasone 0.5mg nocte, prednisone 0.75mg) and oestradiol  (estrogen).</a:t>
            </a:r>
          </a:p>
          <a:p>
            <a:r>
              <a:rPr lang="en-US" sz="3200" dirty="0">
                <a:latin typeface="Times New Roman" panose="02020603050405020304" pitchFamily="18" charset="0"/>
                <a:cs typeface="Times New Roman" panose="02020603050405020304" pitchFamily="18" charset="0"/>
              </a:rPr>
              <a:t>psychotherapy to relieve the tension/stress this mostly for those with emotional stress</a:t>
            </a:r>
          </a:p>
          <a:p>
            <a:pPr>
              <a:buNone/>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erpetua" panose="02020502060401020303" pitchFamily="18" charset="0"/>
              </a:rPr>
              <a:t>Surgical Management</a:t>
            </a:r>
            <a:endParaRPr lang="en-US" dirty="0">
              <a:latin typeface="Perpetua" panose="02020502060401020303" pitchFamily="18" charset="0"/>
            </a:endParaRPr>
          </a:p>
        </p:txBody>
      </p:sp>
      <p:sp>
        <p:nvSpPr>
          <p:cNvPr id="3" name="Content Placeholder 2"/>
          <p:cNvSpPr>
            <a:spLocks noGrp="1"/>
          </p:cNvSpPr>
          <p:nvPr>
            <p:ph sz="quarter" idx="1"/>
          </p:nvPr>
        </p:nvSpPr>
        <p:spPr/>
        <p:txBody>
          <a:bodyPr>
            <a:normAutofit/>
          </a:bodyPr>
          <a:lstStyle/>
          <a:p>
            <a:r>
              <a:rPr lang="en-US" sz="3200" dirty="0">
                <a:latin typeface="Times New Roman" panose="02020603050405020304" pitchFamily="18" charset="0"/>
                <a:cs typeface="Times New Roman" panose="02020603050405020304" pitchFamily="18" charset="0"/>
              </a:rPr>
              <a:t>Pituitary </a:t>
            </a:r>
            <a:r>
              <a:rPr lang="en-US" sz="3200" dirty="0" err="1">
                <a:latin typeface="Times New Roman" panose="02020603050405020304" pitchFamily="18" charset="0"/>
                <a:cs typeface="Times New Roman" panose="02020603050405020304" pitchFamily="18" charset="0"/>
              </a:rPr>
              <a:t>tumours</a:t>
            </a:r>
            <a:r>
              <a:rPr lang="en-US" sz="3200" dirty="0">
                <a:latin typeface="Times New Roman" panose="02020603050405020304" pitchFamily="18" charset="0"/>
                <a:cs typeface="Times New Roman" panose="02020603050405020304" pitchFamily="18" charset="0"/>
              </a:rPr>
              <a:t> may require excision.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Dysmenorrhoea</a:t>
            </a:r>
            <a:endParaRPr lang="en-US" dirty="0"/>
          </a:p>
        </p:txBody>
      </p:sp>
      <p:sp>
        <p:nvSpPr>
          <p:cNvPr id="3" name="Content Placeholder 2"/>
          <p:cNvSpPr>
            <a:spLocks noGrp="1"/>
          </p:cNvSpPr>
          <p:nvPr>
            <p:ph sz="quarter" idx="1"/>
          </p:nvPr>
        </p:nvSpPr>
        <p:spPr/>
        <p:txBody>
          <a:bodyPr>
            <a:normAutofit/>
          </a:bodyPr>
          <a:lstStyle/>
          <a:p>
            <a:r>
              <a:rPr lang="en-US" dirty="0"/>
              <a:t>painful menstruation</a:t>
            </a:r>
          </a:p>
          <a:p>
            <a:pPr>
              <a:buNone/>
            </a:pPr>
            <a:endParaRPr lang="en-US" dirty="0"/>
          </a:p>
          <a:p>
            <a:pPr>
              <a:buNone/>
            </a:pPr>
            <a:r>
              <a:rPr lang="en-US" dirty="0"/>
              <a:t>There are two types of </a:t>
            </a:r>
            <a:r>
              <a:rPr lang="en-US" dirty="0" err="1"/>
              <a:t>dysmenorrhoea</a:t>
            </a:r>
            <a:endParaRPr lang="en-US" dirty="0"/>
          </a:p>
          <a:p>
            <a:pPr>
              <a:buNone/>
            </a:pPr>
            <a:r>
              <a:rPr lang="en-US" dirty="0"/>
              <a:t>   • Primary </a:t>
            </a:r>
            <a:r>
              <a:rPr lang="en-US" dirty="0" err="1"/>
              <a:t>Dysmenorrhoea</a:t>
            </a:r>
            <a:r>
              <a:rPr lang="en-US" dirty="0"/>
              <a:t> (also known at Spasmodic </a:t>
            </a:r>
            <a:r>
              <a:rPr lang="en-US" dirty="0" err="1"/>
              <a:t>Dysmenorrhoea</a:t>
            </a:r>
            <a:r>
              <a:rPr lang="en-US" dirty="0"/>
              <a:t>)</a:t>
            </a:r>
          </a:p>
          <a:p>
            <a:pPr>
              <a:buNone/>
            </a:pPr>
            <a:endParaRPr lang="en-US" dirty="0"/>
          </a:p>
          <a:p>
            <a:pPr>
              <a:buNone/>
            </a:pPr>
            <a:r>
              <a:rPr lang="en-US" dirty="0"/>
              <a:t>  • Secondary </a:t>
            </a:r>
            <a:r>
              <a:rPr lang="en-US" dirty="0" err="1"/>
              <a:t>Dysmenorrhoea</a:t>
            </a:r>
            <a:r>
              <a:rPr lang="en-US" dirty="0"/>
              <a:t> (also known as Congestive </a:t>
            </a:r>
            <a:r>
              <a:rPr lang="en-US" dirty="0" err="1"/>
              <a:t>Dysmenorrhoea</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Primary (or Spasmodic) </a:t>
            </a:r>
            <a:r>
              <a:rPr lang="en-US" b="1" dirty="0" err="1"/>
              <a:t>Dysmenorrhoea</a:t>
            </a:r>
            <a:endParaRPr lang="en-US" dirty="0"/>
          </a:p>
        </p:txBody>
      </p:sp>
      <p:sp>
        <p:nvSpPr>
          <p:cNvPr id="3" name="Content Placeholder 2"/>
          <p:cNvSpPr>
            <a:spLocks noGrp="1"/>
          </p:cNvSpPr>
          <p:nvPr>
            <p:ph sz="quarter" idx="1"/>
          </p:nvPr>
        </p:nvSpPr>
        <p:spPr/>
        <p:txBody>
          <a:bodyPr>
            <a:normAutofit/>
          </a:bodyPr>
          <a:lstStyle/>
          <a:p>
            <a:r>
              <a:rPr lang="en-US" dirty="0"/>
              <a:t>Common in young girls</a:t>
            </a:r>
          </a:p>
          <a:p>
            <a:pPr>
              <a:buNone/>
            </a:pPr>
            <a:endParaRPr lang="en-US" dirty="0"/>
          </a:p>
          <a:p>
            <a:r>
              <a:rPr lang="en-US" dirty="0"/>
              <a:t> abdominal pain during menstruation. </a:t>
            </a:r>
          </a:p>
          <a:p>
            <a:pPr>
              <a:buNone/>
            </a:pPr>
            <a:endParaRPr lang="en-US" dirty="0"/>
          </a:p>
          <a:p>
            <a:r>
              <a:rPr lang="en-US" dirty="0"/>
              <a:t>usually starts soon after puberty, although the first few cycles may have been painless.</a:t>
            </a:r>
          </a:p>
          <a:p>
            <a:pPr>
              <a:buNone/>
            </a:pPr>
            <a:endParaRPr lang="en-US" dirty="0"/>
          </a:p>
          <a:p>
            <a:r>
              <a:rPr lang="en-US" dirty="0"/>
              <a:t>The pain starts at the beginning of the period</a:t>
            </a:r>
          </a:p>
          <a:p>
            <a:pPr>
              <a:buNone/>
            </a:pPr>
            <a:r>
              <a:rPr lang="en-US" dirty="0"/>
              <a:t> and lasts from a few hours to two days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pain is 'cramp-like' and is felt in the pelvic and</a:t>
            </a:r>
          </a:p>
          <a:p>
            <a:pPr>
              <a:buNone/>
            </a:pPr>
            <a:r>
              <a:rPr lang="en-US" dirty="0"/>
              <a:t>lower back region, and may radiate into the legs.</a:t>
            </a:r>
          </a:p>
          <a:p>
            <a:pPr>
              <a:buNone/>
            </a:pPr>
            <a:endParaRPr lang="en-US" dirty="0"/>
          </a:p>
          <a:p>
            <a:r>
              <a:rPr lang="en-US" dirty="0"/>
              <a:t>Severe pain is sometimes accompanied by nausea, vomiting and fainting.</a:t>
            </a:r>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990600"/>
            <a:ext cx="8229600" cy="5638800"/>
          </a:xfrm>
        </p:spPr>
        <p:txBody>
          <a:bodyPr>
            <a:normAutofit/>
          </a:bodyPr>
          <a:lstStyle/>
          <a:p>
            <a:r>
              <a:rPr lang="en-US" dirty="0"/>
              <a:t>causes of this condition are not well known but several theories have been put forward.</a:t>
            </a:r>
          </a:p>
          <a:p>
            <a:pPr>
              <a:buNone/>
            </a:pPr>
            <a:endParaRPr lang="en-US" dirty="0"/>
          </a:p>
          <a:p>
            <a:r>
              <a:rPr lang="en-US" dirty="0"/>
              <a:t>     probably be caused by ischemia due to prolonged contraction of the uterine muscle occurring in the first day of menstruation.</a:t>
            </a:r>
          </a:p>
          <a:p>
            <a:r>
              <a:rPr lang="en-US" dirty="0"/>
              <a:t>   ischaemia means that oxygen to the uterine muscle is cut off accounting for the pain.</a:t>
            </a:r>
          </a:p>
          <a:p>
            <a:pPr>
              <a:buNone/>
            </a:pPr>
            <a:r>
              <a:rPr lang="en-US" dirty="0"/>
              <a:t> In this case, it is said that childbirth may cure this condition since after the uterus has held the baby, it is more vascular and so not easily ischemic.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1"/>
          <p:cNvPicPr>
            <a:picLocks noChangeAspect="1" noChangeArrowheads="1"/>
          </p:cNvPicPr>
          <p:nvPr/>
        </p:nvPicPr>
        <p:blipFill>
          <a:blip r:embed="rId2"/>
          <a:srcRect/>
          <a:stretch>
            <a:fillRect/>
          </a:stretch>
        </p:blipFill>
        <p:spPr bwMode="auto">
          <a:xfrm>
            <a:off x="152400" y="0"/>
            <a:ext cx="88392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Endocrine abnormalities have occasionally been implicated, probably due to the imbalances</a:t>
            </a:r>
          </a:p>
          <a:p>
            <a:r>
              <a:rPr lang="en-US" dirty="0"/>
              <a:t>Psychological factors undoubtedly aggravate</a:t>
            </a:r>
          </a:p>
          <a:p>
            <a:pPr>
              <a:buNone/>
            </a:pPr>
            <a:r>
              <a:rPr lang="en-US" dirty="0"/>
              <a:t>   symptoms, for example, there may be fear of</a:t>
            </a:r>
          </a:p>
          <a:p>
            <a:pPr>
              <a:buNone/>
            </a:pPr>
            <a:r>
              <a:rPr lang="en-US" dirty="0"/>
              <a:t>    sexual or reproductive abnormalities, leading the uterus to spasm.</a:t>
            </a:r>
          </a:p>
          <a:p>
            <a:r>
              <a:rPr lang="en-US" dirty="0"/>
              <a:t> Cervical </a:t>
            </a:r>
            <a:r>
              <a:rPr lang="en-US" dirty="0" err="1"/>
              <a:t>stenosis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Primary </a:t>
            </a:r>
            <a:r>
              <a:rPr lang="en-US" b="1" dirty="0" err="1"/>
              <a:t>Dysmenorrhoea</a:t>
            </a:r>
            <a:endParaRPr lang="en-US" dirty="0"/>
          </a:p>
        </p:txBody>
      </p:sp>
      <p:sp>
        <p:nvSpPr>
          <p:cNvPr id="3" name="Content Placeholder 2"/>
          <p:cNvSpPr>
            <a:spLocks noGrp="1"/>
          </p:cNvSpPr>
          <p:nvPr>
            <p:ph sz="quarter" idx="1"/>
          </p:nvPr>
        </p:nvSpPr>
        <p:spPr/>
        <p:txBody>
          <a:bodyPr>
            <a:normAutofit/>
          </a:bodyPr>
          <a:lstStyle/>
          <a:p>
            <a:r>
              <a:rPr lang="en-US" dirty="0"/>
              <a:t>Take history with special reference to the severity and duration of the pain.</a:t>
            </a:r>
          </a:p>
          <a:p>
            <a:pPr>
              <a:buNone/>
            </a:pPr>
            <a:r>
              <a:rPr lang="en-US" dirty="0"/>
              <a:t>• Perform a physical examination to exclude pelvic </a:t>
            </a:r>
            <a:r>
              <a:rPr lang="en-US" dirty="0" err="1"/>
              <a:t>tumours</a:t>
            </a:r>
            <a:r>
              <a:rPr lang="en-US" dirty="0"/>
              <a:t>.</a:t>
            </a:r>
          </a:p>
          <a:p>
            <a:pPr>
              <a:buNone/>
            </a:pPr>
            <a:r>
              <a:rPr lang="en-US" dirty="0"/>
              <a:t>• Give a full and frank discussion of the normal cycle as this is an important part of treatment.</a:t>
            </a:r>
          </a:p>
          <a:p>
            <a:pPr>
              <a:buNone/>
            </a:pPr>
            <a:r>
              <a:rPr lang="en-US" dirty="0"/>
              <a:t>• Share health messages on the importance of exercise and the avoidance of unnecessary restriction of general activities.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endParaRPr lang="en-US" dirty="0"/>
          </a:p>
        </p:txBody>
      </p:sp>
      <p:sp>
        <p:nvSpPr>
          <p:cNvPr id="3" name="Content Placeholder 2"/>
          <p:cNvSpPr>
            <a:spLocks noGrp="1"/>
          </p:cNvSpPr>
          <p:nvPr>
            <p:ph sz="quarter" idx="1"/>
          </p:nvPr>
        </p:nvSpPr>
        <p:spPr>
          <a:xfrm>
            <a:off x="457200" y="1295400"/>
            <a:ext cx="8229600" cy="4830763"/>
          </a:xfrm>
        </p:spPr>
        <p:txBody>
          <a:bodyPr>
            <a:normAutofit/>
          </a:bodyPr>
          <a:lstStyle/>
          <a:p>
            <a:r>
              <a:rPr lang="en-US" dirty="0"/>
              <a:t>Provide women suffering from</a:t>
            </a:r>
          </a:p>
          <a:p>
            <a:pPr>
              <a:buNone/>
            </a:pPr>
            <a:r>
              <a:rPr lang="en-US" dirty="0" err="1"/>
              <a:t>dysmenorrhoea</a:t>
            </a:r>
            <a:r>
              <a:rPr lang="en-US" dirty="0"/>
              <a:t> with sympathy and</a:t>
            </a:r>
          </a:p>
          <a:p>
            <a:pPr>
              <a:buNone/>
            </a:pPr>
            <a:r>
              <a:rPr lang="en-US" dirty="0"/>
              <a:t>support.</a:t>
            </a:r>
          </a:p>
          <a:p>
            <a:pPr>
              <a:buNone/>
            </a:pPr>
            <a:r>
              <a:rPr lang="en-US" dirty="0"/>
              <a:t> Administer a suitable drug which will alleviate the pain sufficiently to allow a normal existence during the period time.</a:t>
            </a:r>
          </a:p>
          <a:p>
            <a:r>
              <a:rPr lang="en-US" dirty="0"/>
              <a:t> Fortunately, patients tend to improve or at least complain less as they grow older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Drugs that can alleviate pain include any antipyretics and analgesics</a:t>
            </a:r>
          </a:p>
          <a:p>
            <a:r>
              <a:rPr lang="en-US" dirty="0"/>
              <a:t>These include aspirin and </a:t>
            </a:r>
            <a:r>
              <a:rPr lang="en-US" dirty="0" err="1"/>
              <a:t>paracetamol</a:t>
            </a:r>
            <a:r>
              <a:rPr lang="en-US" dirty="0"/>
              <a:t>, </a:t>
            </a:r>
            <a:r>
              <a:rPr lang="en-US" dirty="0" err="1"/>
              <a:t>Mefenamic</a:t>
            </a:r>
            <a:r>
              <a:rPr lang="en-US" dirty="0"/>
              <a:t> acid (</a:t>
            </a:r>
            <a:r>
              <a:rPr lang="en-US" dirty="0" err="1"/>
              <a:t>ponstan</a:t>
            </a:r>
            <a:r>
              <a:rPr lang="en-US" dirty="0"/>
              <a:t>) </a:t>
            </a:r>
            <a:r>
              <a:rPr lang="en-US" dirty="0" err="1"/>
              <a:t>indomethacin</a:t>
            </a:r>
            <a:r>
              <a:rPr lang="en-US" dirty="0"/>
              <a:t> (</a:t>
            </a:r>
            <a:r>
              <a:rPr lang="en-US" dirty="0" err="1"/>
              <a:t>indocid</a:t>
            </a:r>
            <a:r>
              <a:rPr lang="en-US" dirty="0"/>
              <a:t>).</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i="1" dirty="0"/>
              <a:t>Remember:</a:t>
            </a:r>
          </a:p>
          <a:p>
            <a:pPr>
              <a:buNone/>
            </a:pPr>
            <a:r>
              <a:rPr lang="en-US" b="1" i="1" dirty="0"/>
              <a:t>These drugs must be used carefully as they</a:t>
            </a:r>
          </a:p>
          <a:p>
            <a:pPr>
              <a:buNone/>
            </a:pPr>
            <a:r>
              <a:rPr lang="en-US" b="1" i="1" dirty="0"/>
              <a:t>can adversely affect patients with other</a:t>
            </a:r>
          </a:p>
          <a:p>
            <a:pPr>
              <a:buNone/>
            </a:pPr>
            <a:r>
              <a:rPr lang="en-US" b="1" i="1" dirty="0"/>
              <a:t>medical disorders, including asthma. Do not</a:t>
            </a:r>
          </a:p>
          <a:p>
            <a:pPr>
              <a:buNone/>
            </a:pPr>
            <a:r>
              <a:rPr lang="en-US" b="1" i="1" dirty="0"/>
              <a:t>give strong analgesics like morphine,</a:t>
            </a:r>
          </a:p>
          <a:p>
            <a:pPr>
              <a:buNone/>
            </a:pPr>
            <a:r>
              <a:rPr lang="en-US" b="1" i="1" dirty="0" err="1"/>
              <a:t>pethidine</a:t>
            </a:r>
            <a:r>
              <a:rPr lang="en-US" b="1" i="1" dirty="0"/>
              <a:t> and other addictive drugs.</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33400" y="1676400"/>
            <a:ext cx="8229600" cy="4525963"/>
          </a:xfrm>
        </p:spPr>
        <p:txBody>
          <a:bodyPr>
            <a:normAutofit/>
          </a:bodyPr>
          <a:lstStyle/>
          <a:p>
            <a:r>
              <a:rPr lang="en-US" dirty="0"/>
              <a:t>when simple measures fail, they can be put on</a:t>
            </a:r>
          </a:p>
          <a:p>
            <a:pPr>
              <a:buNone/>
            </a:pPr>
            <a:r>
              <a:rPr lang="en-US" dirty="0"/>
              <a:t>the family planning pill which, by inhibiting</a:t>
            </a:r>
          </a:p>
          <a:p>
            <a:pPr>
              <a:buNone/>
            </a:pPr>
            <a:r>
              <a:rPr lang="en-US" dirty="0"/>
              <a:t>ovulation, will result in painless periods.</a:t>
            </a:r>
          </a:p>
          <a:p>
            <a:pPr>
              <a:buNone/>
            </a:pPr>
            <a:endParaRPr lang="en-US" dirty="0"/>
          </a:p>
          <a:p>
            <a:r>
              <a:rPr lang="en-US" dirty="0"/>
              <a:t>should be placed on the pill for four to six months continuously, after which the problem may disappear completely</a:t>
            </a:r>
          </a:p>
          <a:p>
            <a:r>
              <a:rPr lang="en-US" dirty="0"/>
              <a:t>Is achieved with a high-progesterone, low-</a:t>
            </a:r>
            <a:r>
              <a:rPr lang="en-US" dirty="0" err="1"/>
              <a:t>oestrogen</a:t>
            </a:r>
            <a:r>
              <a:rPr lang="en-US" dirty="0"/>
              <a:t> combined pill,</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(or Congestive) </a:t>
            </a:r>
            <a:r>
              <a:rPr lang="en-US" b="1" dirty="0" err="1"/>
              <a:t>Dysmenorrhoea</a:t>
            </a:r>
            <a:endParaRPr lang="en-US" dirty="0"/>
          </a:p>
        </p:txBody>
      </p:sp>
      <p:sp>
        <p:nvSpPr>
          <p:cNvPr id="3" name="Content Placeholder 2"/>
          <p:cNvSpPr>
            <a:spLocks noGrp="1"/>
          </p:cNvSpPr>
          <p:nvPr>
            <p:ph sz="quarter" idx="1"/>
          </p:nvPr>
        </p:nvSpPr>
        <p:spPr/>
        <p:txBody>
          <a:bodyPr>
            <a:normAutofit/>
          </a:bodyPr>
          <a:lstStyle/>
          <a:p>
            <a:r>
              <a:rPr lang="en-US" dirty="0"/>
              <a:t>caused by some pathology in the pelvis.</a:t>
            </a:r>
          </a:p>
          <a:p>
            <a:r>
              <a:rPr lang="en-US" dirty="0"/>
              <a:t>patient usually complains of a dull aching pain in the lower abdomen</a:t>
            </a:r>
          </a:p>
          <a:p>
            <a:r>
              <a:rPr lang="en-US" dirty="0"/>
              <a:t>pain commonly begins three to four days (or sometimes up to ten days) prior to menstruation, and ceases after the flow </a:t>
            </a:r>
            <a:r>
              <a:rPr lang="en-US" dirty="0" err="1"/>
              <a:t>isestablished</a:t>
            </a:r>
            <a:r>
              <a:rPr lang="en-US" dirty="0"/>
              <a:t> or may persist throughout the period.</a:t>
            </a:r>
          </a:p>
          <a:p>
            <a:r>
              <a:rPr lang="en-US" dirty="0"/>
              <a:t>Pain is often made worse by exercise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i="1" dirty="0"/>
              <a:t>Remember:</a:t>
            </a:r>
          </a:p>
          <a:p>
            <a:pPr>
              <a:buNone/>
            </a:pPr>
            <a:r>
              <a:rPr lang="en-US" b="1" i="1" dirty="0" err="1"/>
              <a:t>Dysmenorrhoea</a:t>
            </a:r>
            <a:r>
              <a:rPr lang="en-US" b="1" i="1" dirty="0"/>
              <a:t>, which starts after the age of</a:t>
            </a:r>
          </a:p>
          <a:p>
            <a:pPr>
              <a:buNone/>
            </a:pPr>
            <a:r>
              <a:rPr lang="en-US" b="1" i="1" dirty="0"/>
              <a:t>30 years should always be investigated since</a:t>
            </a:r>
          </a:p>
          <a:p>
            <a:pPr>
              <a:buNone/>
            </a:pPr>
            <a:r>
              <a:rPr lang="en-US" b="1" i="1" dirty="0"/>
              <a:t>it could be due to some pathology in the</a:t>
            </a:r>
          </a:p>
          <a:p>
            <a:pPr>
              <a:buNone/>
            </a:pPr>
            <a:r>
              <a:rPr lang="en-US" b="1" i="1" dirty="0"/>
              <a:t>reproductive system</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Causes of secondary </a:t>
            </a:r>
            <a:r>
              <a:rPr lang="en-US" dirty="0" err="1"/>
              <a:t>dysmenorrhoea</a:t>
            </a:r>
            <a:endParaRPr lang="en-US" dirty="0"/>
          </a:p>
        </p:txBody>
      </p:sp>
      <p:sp>
        <p:nvSpPr>
          <p:cNvPr id="3" name="Content Placeholder 2"/>
          <p:cNvSpPr>
            <a:spLocks noGrp="1"/>
          </p:cNvSpPr>
          <p:nvPr>
            <p:ph sz="quarter" idx="1"/>
          </p:nvPr>
        </p:nvSpPr>
        <p:spPr/>
        <p:txBody>
          <a:bodyPr/>
          <a:lstStyle/>
          <a:p>
            <a:r>
              <a:rPr lang="en-US" dirty="0"/>
              <a:t>Chronic Pelvic Inflammatory Diseases</a:t>
            </a:r>
          </a:p>
          <a:p>
            <a:pPr>
              <a:buNone/>
            </a:pPr>
            <a:r>
              <a:rPr lang="en-US" dirty="0"/>
              <a:t>(PID)</a:t>
            </a:r>
          </a:p>
          <a:p>
            <a:pPr>
              <a:buNone/>
            </a:pPr>
            <a:r>
              <a:rPr lang="en-US" dirty="0"/>
              <a:t>• Endometriosis</a:t>
            </a:r>
          </a:p>
          <a:p>
            <a:pPr>
              <a:buNone/>
            </a:pPr>
            <a:r>
              <a:rPr lang="en-US" dirty="0"/>
              <a:t>• Uterine fibroids</a:t>
            </a:r>
          </a:p>
          <a:p>
            <a:pPr>
              <a:buNone/>
            </a:pPr>
            <a:r>
              <a:rPr lang="en-US" dirty="0"/>
              <a:t>• Abnormal fibrous attachments(adhesions)</a:t>
            </a:r>
          </a:p>
          <a:p>
            <a:pPr>
              <a:buNone/>
            </a:pPr>
            <a:r>
              <a:rPr lang="en-US" dirty="0"/>
              <a:t>• </a:t>
            </a:r>
            <a:r>
              <a:rPr lang="en-US" dirty="0" err="1"/>
              <a:t>Salpingitis</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Secondary </a:t>
            </a:r>
            <a:r>
              <a:rPr lang="en-US" b="1" dirty="0" err="1"/>
              <a:t>Dysmenorrhoea</a:t>
            </a:r>
            <a:endParaRPr lang="en-US" dirty="0"/>
          </a:p>
        </p:txBody>
      </p:sp>
      <p:sp>
        <p:nvSpPr>
          <p:cNvPr id="3" name="Content Placeholder 2"/>
          <p:cNvSpPr>
            <a:spLocks noGrp="1"/>
          </p:cNvSpPr>
          <p:nvPr>
            <p:ph sz="quarter" idx="1"/>
          </p:nvPr>
        </p:nvSpPr>
        <p:spPr/>
        <p:txBody>
          <a:bodyPr/>
          <a:lstStyle/>
          <a:p>
            <a:r>
              <a:rPr lang="en-US" dirty="0"/>
              <a:t>Take a full history to find out the cause of the</a:t>
            </a:r>
          </a:p>
          <a:p>
            <a:pPr>
              <a:buNone/>
            </a:pPr>
            <a:r>
              <a:rPr lang="en-US" dirty="0"/>
              <a:t>    condition, so that the patient can receive</a:t>
            </a:r>
          </a:p>
          <a:p>
            <a:pPr>
              <a:buNone/>
            </a:pPr>
            <a:r>
              <a:rPr lang="en-US" dirty="0"/>
              <a:t>    treatment according to the cause.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22234</TotalTime>
  <Words>15623</Words>
  <Application>Microsoft Office PowerPoint</Application>
  <PresentationFormat>On-screen Show (4:3)</PresentationFormat>
  <Paragraphs>1752</Paragraphs>
  <Slides>348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348</vt:i4>
      </vt:variant>
    </vt:vector>
  </HeadingPairs>
  <TitlesOfParts>
    <vt:vector size="362" baseType="lpstr">
      <vt:lpstr>Agency FB</vt:lpstr>
      <vt:lpstr>Arial</vt:lpstr>
      <vt:lpstr>Arial Black</vt:lpstr>
      <vt:lpstr>Bauhaus 93</vt:lpstr>
      <vt:lpstr>Blackadder ITC</vt:lpstr>
      <vt:lpstr>Calibri</vt:lpstr>
      <vt:lpstr>Courier New</vt:lpstr>
      <vt:lpstr>Franklin Gothic Book</vt:lpstr>
      <vt:lpstr>Perpetua</vt:lpstr>
      <vt:lpstr>Stencil</vt:lpstr>
      <vt:lpstr>Times New Roman</vt:lpstr>
      <vt:lpstr>Wingdings</vt:lpstr>
      <vt:lpstr>Wingdings 2</vt:lpstr>
      <vt:lpstr>Equity</vt:lpstr>
      <vt:lpstr>PowerPoint Presentation</vt:lpstr>
      <vt:lpstr>Unit description</vt:lpstr>
      <vt:lpstr>General Objective</vt:lpstr>
      <vt:lpstr>Specific objectives</vt:lpstr>
      <vt:lpstr>PowerPoint Presentation</vt:lpstr>
      <vt:lpstr>PowerPoint Presentation</vt:lpstr>
      <vt:lpstr>PowerPoint Presentation</vt:lpstr>
      <vt:lpstr>PowerPoint Presentation</vt:lpstr>
      <vt:lpstr>PowerPoint Presentation</vt:lpstr>
      <vt:lpstr>PowerPoint Presentation</vt:lpstr>
      <vt:lpstr>Obstetrics</vt:lpstr>
      <vt:lpstr>TERMINOLOGIES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GYNAECOLOGICAL INVESTIGATIONS</vt:lpstr>
      <vt:lpstr>Gynaecological History</vt:lpstr>
      <vt:lpstr>Menstruation</vt:lpstr>
      <vt:lpstr>Gynecological Operations</vt:lpstr>
      <vt:lpstr>Contraceptive History</vt:lpstr>
      <vt:lpstr>Sexual Behaviour</vt:lpstr>
      <vt:lpstr>PowerPoint Presentation</vt:lpstr>
      <vt:lpstr>Lifestyle Habits</vt:lpstr>
      <vt:lpstr>Summary</vt:lpstr>
      <vt:lpstr>Physical Examination</vt:lpstr>
      <vt:lpstr>General Examination</vt:lpstr>
      <vt:lpstr>PowerPoint Presentation</vt:lpstr>
      <vt:lpstr>Gynaecological Tests</vt:lpstr>
      <vt:lpstr>Blood</vt:lpstr>
      <vt:lpstr>Vagina and Cervix</vt:lpstr>
      <vt:lpstr>A Pap smear</vt:lpstr>
      <vt:lpstr>High Vaginal Swab (HVS) </vt:lpstr>
      <vt:lpstr>Cervical Biopsy</vt:lpstr>
      <vt:lpstr>PowerPoint Presentation</vt:lpstr>
      <vt:lpstr>Endoscopic Examination</vt:lpstr>
      <vt:lpstr>PowerPoint Presentation</vt:lpstr>
      <vt:lpstr>Hysterosalpingogram (Uterotubogram)</vt:lpstr>
      <vt:lpstr>Preparation  </vt:lpstr>
      <vt:lpstr>PowerPoint Presentation</vt:lpstr>
      <vt:lpstr>Computerized Tomography (CT Scanning)</vt:lpstr>
      <vt:lpstr>CONT’</vt:lpstr>
      <vt:lpstr>Ultrasound</vt:lpstr>
      <vt:lpstr>MENSTRUAL DISORDERS</vt:lpstr>
      <vt:lpstr>Factors Influencing Normal Menstruation</vt:lpstr>
      <vt:lpstr>CONT’</vt:lpstr>
      <vt:lpstr>Amenorrhoea</vt:lpstr>
      <vt:lpstr>when is amenorrhoea is considered normal.</vt:lpstr>
      <vt:lpstr>Cont,</vt:lpstr>
      <vt:lpstr>Primary Amenorrhoea</vt:lpstr>
      <vt:lpstr>Primary Amenorrhoea</vt:lpstr>
      <vt:lpstr>Hormonal Factors</vt:lpstr>
      <vt:lpstr>Developmental Anomalies</vt:lpstr>
      <vt:lpstr>CONT’</vt:lpstr>
      <vt:lpstr>CONT’</vt:lpstr>
      <vt:lpstr>Secondary Amenorrhoea</vt:lpstr>
      <vt:lpstr>Causes of secondary amenorrhoea</vt:lpstr>
      <vt:lpstr>CONT’</vt:lpstr>
      <vt:lpstr>Debilitating Systemic Disorders</vt:lpstr>
      <vt:lpstr>Nervous Disorders</vt:lpstr>
      <vt:lpstr>Other related disorders that cause stress include: </vt:lpstr>
      <vt:lpstr>Drugs</vt:lpstr>
      <vt:lpstr>CONT’</vt:lpstr>
      <vt:lpstr>Dietary Amenorrhoea</vt:lpstr>
      <vt:lpstr>Ovarian Cysts</vt:lpstr>
      <vt:lpstr>Oligomenorrhoea</vt:lpstr>
      <vt:lpstr>Management of Amenorrhoea</vt:lpstr>
      <vt:lpstr>CONT’</vt:lpstr>
      <vt:lpstr>PowerPoint Presentation</vt:lpstr>
      <vt:lpstr>PowerPoint Presentation</vt:lpstr>
      <vt:lpstr>2.Pelvic Examination </vt:lpstr>
      <vt:lpstr>3.Radiological Examination </vt:lpstr>
      <vt:lpstr>4.Endocrine Tests </vt:lpstr>
      <vt:lpstr>5.Laparoscopy </vt:lpstr>
      <vt:lpstr>Medical treatment of Amenorrhoea</vt:lpstr>
      <vt:lpstr>CONT’</vt:lpstr>
      <vt:lpstr>Side effects of clomid include</vt:lpstr>
      <vt:lpstr>  Human Menopausal Gonadotrophin (HMG) And Human Chorionic Gonadotrophin (HCG) Pergonal. </vt:lpstr>
      <vt:lpstr>PowerPoint Presentation</vt:lpstr>
      <vt:lpstr>Bromocriptine </vt:lpstr>
      <vt:lpstr>Other Agents </vt:lpstr>
      <vt:lpstr>Surgical Management</vt:lpstr>
      <vt:lpstr>Dysmenorrhoea</vt:lpstr>
      <vt:lpstr>Primary (or Spasmodic) Dysmenorrhoea</vt:lpstr>
      <vt:lpstr>PowerPoint Presentation</vt:lpstr>
      <vt:lpstr>PowerPoint Presentation</vt:lpstr>
      <vt:lpstr>PowerPoint Presentation</vt:lpstr>
      <vt:lpstr>Management of Primary Dysmenorrhoea</vt:lpstr>
      <vt:lpstr>PowerPoint Presentation</vt:lpstr>
      <vt:lpstr>PowerPoint Presentation</vt:lpstr>
      <vt:lpstr>PowerPoint Presentation</vt:lpstr>
      <vt:lpstr>PowerPoint Presentation</vt:lpstr>
      <vt:lpstr>Secondary (or Congestive) Dysmenorrhoea</vt:lpstr>
      <vt:lpstr>PowerPoint Presentation</vt:lpstr>
      <vt:lpstr>Causes of secondary dysmenorrhoea</vt:lpstr>
      <vt:lpstr>Management of Secondary Dysmenorrhoea</vt:lpstr>
      <vt:lpstr>Pre Menstrual Tension Syndrome (PMTS)</vt:lpstr>
      <vt:lpstr>PowerPoint Presentation</vt:lpstr>
      <vt:lpstr>PowerPoint Presentation</vt:lpstr>
      <vt:lpstr>PowerPoint Presentation</vt:lpstr>
      <vt:lpstr>PowerPoint Presentation</vt:lpstr>
      <vt:lpstr>Dysfunctional Uterine Bleeding (DUB)</vt:lpstr>
      <vt:lpstr>PowerPoint Presentation</vt:lpstr>
      <vt:lpstr>PowerPoint Presentation</vt:lpstr>
      <vt:lpstr>PowerPoint Presentation</vt:lpstr>
      <vt:lpstr>PowerPoint Presentation</vt:lpstr>
      <vt:lpstr>Menorrhagia</vt:lpstr>
      <vt:lpstr>Causes of menorrhagia</vt:lpstr>
      <vt:lpstr>PowerPoint Presentation</vt:lpstr>
      <vt:lpstr>Management of Menorrhagia</vt:lpstr>
      <vt:lpstr>PowerPoint Presentation</vt:lpstr>
      <vt:lpstr>Metrorrhagia</vt:lpstr>
      <vt:lpstr>causes</vt:lpstr>
      <vt:lpstr>Management of Metrorrhagia</vt:lpstr>
      <vt:lpstr>Epimenorrhoea</vt:lpstr>
      <vt:lpstr>Management of Epimenorrhoea</vt:lpstr>
      <vt:lpstr>PowerPoint Presentation</vt:lpstr>
      <vt:lpstr>Hypomenorrhoea</vt:lpstr>
      <vt:lpstr>Endometriosis or Adenomyosis</vt:lpstr>
      <vt:lpstr>PowerPoint Presentation</vt:lpstr>
      <vt:lpstr>Physical signs</vt:lpstr>
      <vt:lpstr>PowerPoint Presentation</vt:lpstr>
      <vt:lpstr>a</vt:lpstr>
      <vt:lpstr>Management of Endometriosis</vt:lpstr>
      <vt:lpstr>PowerPoint Presentation</vt:lpstr>
      <vt:lpstr>PowerPoint Presentation</vt:lpstr>
      <vt:lpstr>PowerPoint Presentation</vt:lpstr>
      <vt:lpstr>BLEEDING DISORDERS IN PREGNANCY</vt:lpstr>
      <vt:lpstr>Abortion</vt:lpstr>
      <vt:lpstr>PowerPoint Presentation</vt:lpstr>
      <vt:lpstr>PowerPoint Presentation</vt:lpstr>
      <vt:lpstr>Causes of Abortion</vt:lpstr>
      <vt:lpstr>Maternal causes of abortion</vt:lpstr>
      <vt:lpstr>PowerPoint Presentation</vt:lpstr>
      <vt:lpstr>PowerPoint Presentation</vt:lpstr>
      <vt:lpstr>Foetal causes of abortion</vt:lpstr>
      <vt:lpstr>miscellaneous causes</vt:lpstr>
      <vt:lpstr>PowerPoint Presentation</vt:lpstr>
      <vt:lpstr>Types of Abortion</vt:lpstr>
      <vt:lpstr>Threatened Abortion</vt:lpstr>
      <vt:lpstr>Management</vt:lpstr>
      <vt:lpstr>PowerPoint Presentation</vt:lpstr>
      <vt:lpstr>PowerPoint Presentation</vt:lpstr>
      <vt:lpstr>Inevitable or Imminent Abortion</vt:lpstr>
      <vt:lpstr>PowerPoint Presentation</vt:lpstr>
      <vt:lpstr>PowerPoint Presentation</vt:lpstr>
      <vt:lpstr>PowerPoint Presentation</vt:lpstr>
      <vt:lpstr>MANAGEMENT</vt:lpstr>
      <vt:lpstr>PowerPoint Presentation</vt:lpstr>
      <vt:lpstr>Missed Abortion</vt:lpstr>
      <vt:lpstr>PowerPoint Presentation</vt:lpstr>
      <vt:lpstr>PowerPoint Presentation</vt:lpstr>
      <vt:lpstr>Habitual Abortion/RECURRENT</vt:lpstr>
      <vt:lpstr>PowerPoint Presentation</vt:lpstr>
      <vt:lpstr>Management</vt:lpstr>
      <vt:lpstr>PowerPoint Presentation</vt:lpstr>
      <vt:lpstr>Septic Abortion</vt:lpstr>
      <vt:lpstr>PowerPoint Presentation</vt:lpstr>
      <vt:lpstr>Clinical presentation</vt:lpstr>
      <vt:lpstr>Management</vt:lpstr>
      <vt:lpstr>PowerPoint Presentation</vt:lpstr>
      <vt:lpstr>PowerPoint Presentation</vt:lpstr>
      <vt:lpstr>Induced Abortion</vt:lpstr>
      <vt:lpstr>PowerPoint Presentation</vt:lpstr>
      <vt:lpstr>PowerPoint Presentation</vt:lpstr>
      <vt:lpstr>PowerPoint Presentation</vt:lpstr>
      <vt:lpstr>Criminal abortions</vt:lpstr>
      <vt:lpstr>PowerPoint Presentation</vt:lpstr>
      <vt:lpstr>Post-Abortal Care (PAC)</vt:lpstr>
      <vt:lpstr>Care After Manual Vacuum Aspiration (MVA</vt:lpstr>
      <vt:lpstr>Medicines that may be given after a surgical abortion </vt:lpstr>
      <vt:lpstr>Care at home after a surgical abortion </vt:lpstr>
      <vt:lpstr>Normal symptoms that most women will experience after a surgical abortion include</vt:lpstr>
      <vt:lpstr>PowerPoint Presentation</vt:lpstr>
      <vt:lpstr>PowerPoint Presentation</vt:lpstr>
      <vt:lpstr>PowerPoint Presentation</vt:lpstr>
      <vt:lpstr>PowerPoint Presentation</vt:lpstr>
      <vt:lpstr>Ectopic Pregnancy (Extra uterine Pregnancy)</vt:lpstr>
      <vt:lpstr>PowerPoint Presentation</vt:lpstr>
      <vt:lpstr>sites where the zygote can implant outside the uterine cavity.</vt:lpstr>
      <vt:lpstr>PowerPoint Presentation</vt:lpstr>
      <vt:lpstr>PowerPoint Presentation</vt:lpstr>
      <vt:lpstr>After Rupture (Acute)</vt:lpstr>
      <vt:lpstr>On examination</vt:lpstr>
      <vt:lpstr>PowerPoint Presentation</vt:lpstr>
      <vt:lpstr>PowerPoint Presentation</vt:lpstr>
      <vt:lpstr>chronic leaking</vt:lpstr>
      <vt:lpstr>On examination</vt:lpstr>
      <vt:lpstr>Risk factors for ectopic pregnancy</vt:lpstr>
      <vt:lpstr>PowerPoint Presentation</vt:lpstr>
      <vt:lpstr>PowerPoint Presentation</vt:lpstr>
      <vt:lpstr>Diagnosis</vt:lpstr>
      <vt:lpstr>Diagnosis</vt:lpstr>
      <vt:lpstr>PowerPoint Presentation</vt:lpstr>
      <vt:lpstr>Management of Ectopic Pregnancy</vt:lpstr>
      <vt:lpstr>diagnostic tests may be performed:</vt:lpstr>
      <vt:lpstr>PowerPoint Presentation</vt:lpstr>
      <vt:lpstr>PowerPoint Presentation</vt:lpstr>
      <vt:lpstr>potential outcomes after surgery treatment.</vt:lpstr>
      <vt:lpstr>PowerPoint Presentation</vt:lpstr>
      <vt:lpstr>PowerPoint Presentation</vt:lpstr>
      <vt:lpstr>SALPINGECTOMY</vt:lpstr>
      <vt:lpstr>GENITAL DISORDERS AND INJURIES</vt:lpstr>
      <vt:lpstr>PowerPoint Presentation</vt:lpstr>
      <vt:lpstr>Hypertrophic Dystrophies</vt:lpstr>
      <vt:lpstr>Management of Lesions</vt:lpstr>
      <vt:lpstr>PowerPoint Presentation</vt:lpstr>
      <vt:lpstr>Prognosis</vt:lpstr>
      <vt:lpstr>Bartholin's Abscess or Cyst</vt:lpstr>
      <vt:lpstr>PowerPoint Presentation</vt:lpstr>
      <vt:lpstr>PowerPoint Presentation</vt:lpstr>
      <vt:lpstr>Bartholin's cyst</vt:lpstr>
      <vt:lpstr>Clinical presentation</vt:lpstr>
      <vt:lpstr>Treatment of Bartholin's Cyst</vt:lpstr>
      <vt:lpstr>Cystocele</vt:lpstr>
      <vt:lpstr>PowerPoint Presentation</vt:lpstr>
      <vt:lpstr>PowerPoint Presentation</vt:lpstr>
      <vt:lpstr>PowerPoint Presentation</vt:lpstr>
      <vt:lpstr>Management of Cystocele</vt:lpstr>
      <vt:lpstr>PowerPoint Presentation</vt:lpstr>
      <vt:lpstr>PowerPoint Presentation</vt:lpstr>
      <vt:lpstr>Prevention of Cystocele</vt:lpstr>
      <vt:lpstr>PowerPoint Presentation</vt:lpstr>
      <vt:lpstr>Rectocele</vt:lpstr>
      <vt:lpstr>Clinical Diagnosis</vt:lpstr>
      <vt:lpstr>Management of Rectocele</vt:lpstr>
      <vt:lpstr>PowerPoint Presentation</vt:lpstr>
      <vt:lpstr>PowerPoint Presentation</vt:lpstr>
      <vt:lpstr>complications that may arise from rectocele and cystocele</vt:lpstr>
      <vt:lpstr>UTERINE PROLAPSE</vt:lpstr>
      <vt:lpstr>PowerPoint Presentation</vt:lpstr>
      <vt:lpstr>PowerPoint Presentation</vt:lpstr>
      <vt:lpstr>causes of uterine prolapse</vt:lpstr>
      <vt:lpstr>PowerPoint Presentation</vt:lpstr>
      <vt:lpstr>Clinical Findings of Uterine Prolapse</vt:lpstr>
      <vt:lpstr>PowerPoint Presentation</vt:lpstr>
      <vt:lpstr>Prevention</vt:lpstr>
      <vt:lpstr>Management of Uterine Prolapse</vt:lpstr>
      <vt:lpstr>Medical Interventions</vt:lpstr>
      <vt:lpstr>PowerPoint Presentation</vt:lpstr>
      <vt:lpstr>Prognosis of Uterine Prolapse</vt:lpstr>
      <vt:lpstr>Traumatic Disorders of the Genital Organs</vt:lpstr>
      <vt:lpstr>PowerPoint Presentation</vt:lpstr>
      <vt:lpstr>Cervix</vt:lpstr>
      <vt:lpstr>Uterus</vt:lpstr>
      <vt:lpstr>Fistula</vt:lpstr>
      <vt:lpstr>causes of fistula</vt:lpstr>
      <vt:lpstr>main symptoms and diagnosis of VVF</vt:lpstr>
      <vt:lpstr>PowerPoint Presentation</vt:lpstr>
      <vt:lpstr>PowerPoint Presentation</vt:lpstr>
      <vt:lpstr>Rectovaginal Fistula (RVF)</vt:lpstr>
      <vt:lpstr>symptoms of RVF</vt:lpstr>
      <vt:lpstr>PowerPoint Presentation</vt:lpstr>
      <vt:lpstr>Management of VVF and RVF</vt:lpstr>
      <vt:lpstr>PowerPoint Presentation</vt:lpstr>
      <vt:lpstr>PowerPoint Presentation</vt:lpstr>
      <vt:lpstr>pre-operative care</vt:lpstr>
      <vt:lpstr>Post operative care</vt:lpstr>
      <vt:lpstr>PowerPoint Presentation</vt:lpstr>
      <vt:lpstr>PowerPoint Presentation</vt:lpstr>
      <vt:lpstr>PowerPoint Presentation</vt:lpstr>
      <vt:lpstr>INFERTILITY</vt:lpstr>
      <vt:lpstr>PowerPoint Presentation</vt:lpstr>
      <vt:lpstr>Types of infertility</vt:lpstr>
      <vt:lpstr>Causes of infertility</vt:lpstr>
      <vt:lpstr>General Factors</vt:lpstr>
      <vt:lpstr>CONT’</vt:lpstr>
      <vt:lpstr>Health and Nutrition</vt:lpstr>
      <vt:lpstr>     CONT’</vt:lpstr>
      <vt:lpstr>Psychological Factors</vt:lpstr>
      <vt:lpstr>Female Factors Affecting Fertility</vt:lpstr>
      <vt:lpstr>CONT’</vt:lpstr>
      <vt:lpstr>PowerPoint Presentation</vt:lpstr>
      <vt:lpstr>CONT’</vt:lpstr>
      <vt:lpstr>PowerPoint Presentation</vt:lpstr>
      <vt:lpstr>Male Factors Affecting Fertility</vt:lpstr>
      <vt:lpstr>PowerPoint Presentation</vt:lpstr>
      <vt:lpstr>PowerPoint Presentation</vt:lpstr>
      <vt:lpstr>PowerPoint Presentation</vt:lpstr>
      <vt:lpstr>PowerPoint Presentation</vt:lpstr>
      <vt:lpstr>PowerPoint Presentation</vt:lpstr>
      <vt:lpstr>Management of Infertility</vt:lpstr>
      <vt:lpstr>Male partner</vt:lpstr>
      <vt:lpstr>clinical examination</vt:lpstr>
      <vt:lpstr>PowerPoint Presentation</vt:lpstr>
      <vt:lpstr>PowerPoint Presentation</vt:lpstr>
      <vt:lpstr>Female partner</vt:lpstr>
      <vt:lpstr>PowerPoint Presentation</vt:lpstr>
      <vt:lpstr>PowerPoint Presentation</vt:lpstr>
      <vt:lpstr>PowerPoint Presentation</vt:lpstr>
      <vt:lpstr>Treatment of Infertility</vt:lpstr>
      <vt:lpstr>PowerPoint Presentation</vt:lpstr>
      <vt:lpstr>Male fertility treatment</vt:lpstr>
      <vt:lpstr>PowerPoint Presentation</vt:lpstr>
      <vt:lpstr>PowerPoint Presentation</vt:lpstr>
      <vt:lpstr>PowerPoint Presentation</vt:lpstr>
      <vt:lpstr>Some of the problems infertile couples may face</vt:lpstr>
      <vt:lpstr>Climacteric Crisis</vt:lpstr>
      <vt:lpstr>PowerPoint Presentation</vt:lpstr>
      <vt:lpstr>Climacteric Symptoms</vt:lpstr>
      <vt:lpstr>PowerPoint Presentation</vt:lpstr>
      <vt:lpstr>PowerPoint Presentation</vt:lpstr>
      <vt:lpstr>PowerPoint Presentation</vt:lpstr>
      <vt:lpstr>PowerPoint Presentation</vt:lpstr>
      <vt:lpstr>PowerPoint Presentation</vt:lpstr>
      <vt:lpstr>PowerPoint Presentation</vt:lpstr>
      <vt:lpstr>MALIGNANT CONDITIONS</vt:lpstr>
      <vt:lpstr>Cancer of the cervix </vt:lpstr>
      <vt:lpstr>PowerPoint Presentation</vt:lpstr>
      <vt:lpstr>PowerPoint Presentation</vt:lpstr>
      <vt:lpstr>Screening recommendations</vt:lpstr>
      <vt:lpstr> Clinical manifestations </vt:lpstr>
      <vt:lpstr>PowerPoint Presentation</vt:lpstr>
      <vt:lpstr>ct</vt:lpstr>
      <vt:lpstr>TREATMENT</vt:lpstr>
      <vt:lpstr>Surgical mx</vt:lpstr>
      <vt:lpstr>CONT</vt:lpstr>
      <vt:lpstr>PowerPoint Presentation</vt:lpstr>
      <vt:lpstr>ct</vt:lpstr>
      <vt:lpstr>Endometrial cancer</vt:lpstr>
      <vt:lpstr>Risk factors</vt:lpstr>
      <vt:lpstr>Signs and symptoms</vt:lpstr>
      <vt:lpstr>PowerPoint Presentation</vt:lpstr>
      <vt:lpstr>management </vt:lpstr>
      <vt:lpstr>STAGING</vt:lpstr>
      <vt:lpstr>PowerPoint Presentation</vt:lpstr>
      <vt:lpstr> Cancer of the vulva </vt:lpstr>
      <vt:lpstr>symptoms</vt:lpstr>
      <vt:lpstr>treatment</vt:lpstr>
      <vt:lpstr>BREAST CANCER</vt:lpstr>
      <vt:lpstr>PowerPoint Presentation</vt:lpstr>
      <vt:lpstr>ct</vt:lpstr>
      <vt:lpstr>Clinical manifestations</vt:lpstr>
      <vt:lpstr>EXAMINATION</vt:lpstr>
      <vt:lpstr>Physical examination </vt:lpstr>
      <vt:lpstr>CONT’</vt:lpstr>
      <vt:lpstr>PowerPoint Presentation</vt:lpstr>
      <vt:lpstr>PowerPoint Presentation</vt:lpstr>
      <vt:lpstr>Diagnosis</vt:lpstr>
      <vt:lpstr>PowerPoint Presentation</vt:lpstr>
      <vt:lpstr>Management of breast cancer</vt:lpstr>
      <vt:lpstr>PowerPoint Presentation</vt:lpstr>
      <vt:lpstr>PowerPoint Presentation</vt:lpstr>
      <vt:lpstr>Ass: Nursing management for a patient undergoing surgery for breast cancer</vt:lpstr>
      <vt:lpstr>THANK YOU SUCCESS IN YOUR CPE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GYNAECOLOGICAL DISORDERS</dc:title>
  <dc:creator>user</dc:creator>
  <cp:lastModifiedBy>pc</cp:lastModifiedBy>
  <cp:revision>799</cp:revision>
  <dcterms:created xsi:type="dcterms:W3CDTF">2015-02-05T03:26:50Z</dcterms:created>
  <dcterms:modified xsi:type="dcterms:W3CDTF">2021-12-07T08:17:05Z</dcterms:modified>
</cp:coreProperties>
</file>