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notesSlides/notesSlide1.xml" ContentType="application/vnd.openxmlformats-officedocument.presentationml.notes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60" r:id="rId1"/>
  </p:sldMasterIdLst>
  <p:notesMasterIdLst>
    <p:notesMasterId r:id="rId2"/>
  </p:notesMasterIdLst>
  <p:sldIdLst>
    <p:sldId id="558" r:id="rId3"/>
    <p:sldId id="559" r:id="rId4"/>
    <p:sldId id="560" r:id="rId5"/>
    <p:sldId id="561" r:id="rId6"/>
    <p:sldId id="562" r:id="rId7"/>
    <p:sldId id="563" r:id="rId8"/>
    <p:sldId id="564" r:id="rId9"/>
    <p:sldId id="565" r:id="rId10"/>
    <p:sldId id="566" r:id="rId11"/>
    <p:sldId id="567" r:id="rId12"/>
    <p:sldId id="568" r:id="rId13"/>
    <p:sldId id="569" r:id="rId14"/>
    <p:sldId id="570" r:id="rId15"/>
    <p:sldId id="571" r:id="rId16"/>
    <p:sldId id="572" r:id="rId17"/>
    <p:sldId id="573" r:id="rId18"/>
    <p:sldId id="574" r:id="rId19"/>
    <p:sldId id="575" r:id="rId20"/>
    <p:sldId id="576" r:id="rId21"/>
    <p:sldId id="577" r:id="rId22"/>
    <p:sldId id="578" r:id="rId23"/>
    <p:sldId id="579" r:id="rId24"/>
    <p:sldId id="580" r:id="rId25"/>
    <p:sldId id="581" r:id="rId26"/>
    <p:sldId id="582" r:id="rId27"/>
    <p:sldId id="583" r:id="rId28"/>
    <p:sldId id="584" r:id="rId29"/>
    <p:sldId id="585" r:id="rId30"/>
    <p:sldId id="586" r:id="rId31"/>
    <p:sldId id="587" r:id="rId32"/>
    <p:sldId id="588" r:id="rId33"/>
    <p:sldId id="589" r:id="rId34"/>
    <p:sldId id="590" r:id="rId35"/>
    <p:sldId id="591" r:id="rId36"/>
    <p:sldId id="592" r:id="rId37"/>
    <p:sldId id="593" r:id="rId38"/>
    <p:sldId id="594" r:id="rId39"/>
    <p:sldId id="595" r:id="rId40"/>
    <p:sldId id="596" r:id="rId41"/>
    <p:sldId id="597" r:id="rId42"/>
    <p:sldId id="598" r:id="rId43"/>
    <p:sldId id="599" r:id="rId44"/>
    <p:sldId id="600" r:id="rId45"/>
    <p:sldId id="601" r:id="rId46"/>
    <p:sldId id="602" r:id="rId47"/>
    <p:sldId id="603" r:id="rId48"/>
    <p:sldId id="604" r:id="rId49"/>
    <p:sldId id="605" r:id="rId50"/>
    <p:sldId id="606" r:id="rId51"/>
    <p:sldId id="607" r:id="rId52"/>
    <p:sldId id="608" r:id="rId53"/>
    <p:sldId id="609" r:id="rId54"/>
    <p:sldId id="610" r:id="rId55"/>
    <p:sldId id="611" r:id="rId56"/>
    <p:sldId id="612" r:id="rId57"/>
    <p:sldId id="613" r:id="rId58"/>
    <p:sldId id="614" r:id="rId59"/>
    <p:sldId id="615" r:id="rId60"/>
    <p:sldId id="616" r:id="rId61"/>
    <p:sldId id="617" r:id="rId62"/>
    <p:sldId id="618" r:id="rId63"/>
    <p:sldId id="619" r:id="rId64"/>
    <p:sldId id="620" r:id="rId65"/>
    <p:sldId id="621" r:id="rId66"/>
    <p:sldId id="622" r:id="rId67"/>
    <p:sldId id="623" r:id="rId68"/>
    <p:sldId id="624" r:id="rId69"/>
    <p:sldId id="625" r:id="rId70"/>
    <p:sldId id="626" r:id="rId71"/>
    <p:sldId id="627" r:id="rId72"/>
    <p:sldId id="628" r:id="rId73"/>
    <p:sldId id="629" r:id="rId74"/>
    <p:sldId id="630" r:id="rId75"/>
    <p:sldId id="631" r:id="rId76"/>
    <p:sldId id="632" r:id="rId77"/>
    <p:sldId id="633" r:id="rId78"/>
    <p:sldId id="634" r:id="rId79"/>
    <p:sldId id="635" r:id="rId80"/>
    <p:sldId id="636" r:id="rId81"/>
    <p:sldId id="637" r:id="rId82"/>
    <p:sldId id="638" r:id="rId83"/>
    <p:sldId id="639" r:id="rId84"/>
    <p:sldId id="640" r:id="rId85"/>
    <p:sldId id="641" r:id="rId86"/>
    <p:sldId id="642" r:id="rId87"/>
    <p:sldId id="643" r:id="rId88"/>
    <p:sldId id="644" r:id="rId89"/>
    <p:sldId id="645" r:id="rId90"/>
    <p:sldId id="646" r:id="rId91"/>
    <p:sldId id="647" r:id="rId92"/>
    <p:sldId id="648" r:id="rId93"/>
    <p:sldId id="649" r:id="rId94"/>
    <p:sldId id="650" r:id="rId95"/>
    <p:sldId id="651" r:id="rId96"/>
    <p:sldId id="652" r:id="rId97"/>
    <p:sldId id="653" r:id="rId98"/>
    <p:sldId id="654" r:id="rId99"/>
    <p:sldId id="655" r:id="rId100"/>
    <p:sldId id="656" r:id="rId101"/>
    <p:sldId id="657" r:id="rId102"/>
    <p:sldId id="658" r:id="rId103"/>
    <p:sldId id="659" r:id="rId104"/>
    <p:sldId id="660" r:id="rId105"/>
    <p:sldId id="661" r:id="rId106"/>
    <p:sldId id="662" r:id="rId107"/>
    <p:sldId id="663" r:id="rId108"/>
    <p:sldId id="664" r:id="rId109"/>
    <p:sldId id="665" r:id="rId110"/>
    <p:sldId id="666" r:id="rId111"/>
    <p:sldId id="667" r:id="rId112"/>
    <p:sldId id="668" r:id="rId113"/>
    <p:sldId id="669" r:id="rId114"/>
    <p:sldId id="670" r:id="rId115"/>
    <p:sldId id="671" r:id="rId116"/>
    <p:sldId id="672" r:id="rId117"/>
    <p:sldId id="673" r:id="rId118"/>
    <p:sldId id="674" r:id="rId119"/>
    <p:sldId id="675" r:id="rId120"/>
    <p:sldId id="676" r:id="rId121"/>
    <p:sldId id="677" r:id="rId122"/>
    <p:sldId id="678" r:id="rId123"/>
    <p:sldId id="679" r:id="rId124"/>
    <p:sldId id="680" r:id="rId125"/>
    <p:sldId id="681" r:id="rId126"/>
    <p:sldId id="682" r:id="rId127"/>
    <p:sldId id="683" r:id="rId128"/>
    <p:sldId id="684" r:id="rId129"/>
    <p:sldId id="685" r:id="rId130"/>
    <p:sldId id="686" r:id="rId131"/>
    <p:sldId id="687" r:id="rId132"/>
    <p:sldId id="688" r:id="rId133"/>
    <p:sldId id="689" r:id="rId134"/>
    <p:sldId id="690" r:id="rId135"/>
    <p:sldId id="691" r:id="rId136"/>
    <p:sldId id="692" r:id="rId137"/>
    <p:sldId id="693" r:id="rId138"/>
    <p:sldId id="694" r:id="rId139"/>
    <p:sldId id="695" r:id="rId140"/>
    <p:sldId id="696" r:id="rId141"/>
    <p:sldId id="697" r:id="rId142"/>
    <p:sldId id="698" r:id="rId143"/>
    <p:sldId id="699" r:id="rId144"/>
    <p:sldId id="700" r:id="rId145"/>
    <p:sldId id="701" r:id="rId146"/>
    <p:sldId id="702" r:id="rId147"/>
    <p:sldId id="703" r:id="rId148"/>
    <p:sldId id="704" r:id="rId149"/>
    <p:sldId id="705" r:id="rId150"/>
    <p:sldId id="706" r:id="rId151"/>
    <p:sldId id="707" r:id="rId152"/>
    <p:sldId id="708" r:id="rId153"/>
    <p:sldId id="709" r:id="rId154"/>
    <p:sldId id="710" r:id="rId155"/>
    <p:sldId id="711" r:id="rId156"/>
    <p:sldId id="712" r:id="rId157"/>
    <p:sldId id="713" r:id="rId158"/>
    <p:sldId id="714" r:id="rId159"/>
    <p:sldId id="715" r:id="rId160"/>
    <p:sldId id="716" r:id="rId161"/>
    <p:sldId id="717" r:id="rId162"/>
    <p:sldId id="718" r:id="rId163"/>
    <p:sldId id="719" r:id="rId164"/>
    <p:sldId id="720" r:id="rId165"/>
    <p:sldId id="721" r:id="rId166"/>
    <p:sldId id="722" r:id="rId167"/>
    <p:sldId id="723" r:id="rId168"/>
    <p:sldId id="724" r:id="rId169"/>
    <p:sldId id="725" r:id="rId170"/>
    <p:sldId id="726" r:id="rId171"/>
    <p:sldId id="727" r:id="rId172"/>
    <p:sldId id="728" r:id="rId173"/>
    <p:sldId id="729" r:id="rId174"/>
    <p:sldId id="730" r:id="rId175"/>
    <p:sldId id="731" r:id="rId176"/>
    <p:sldId id="732" r:id="rId177"/>
    <p:sldId id="733" r:id="rId178"/>
    <p:sldId id="734" r:id="rId179"/>
    <p:sldId id="735" r:id="rId180"/>
    <p:sldId id="736" r:id="rId181"/>
    <p:sldId id="737" r:id="rId182"/>
    <p:sldId id="738" r:id="rId183"/>
    <p:sldId id="739" r:id="rId184"/>
    <p:sldId id="740" r:id="rId185"/>
    <p:sldId id="741" r:id="rId186"/>
    <p:sldId id="742" r:id="rId187"/>
    <p:sldId id="743" r:id="rId188"/>
    <p:sldId id="744" r:id="rId189"/>
    <p:sldId id="745" r:id="rId190"/>
    <p:sldId id="746" r:id="rId191"/>
    <p:sldId id="747" r:id="rId192"/>
    <p:sldId id="748" r:id="rId193"/>
    <p:sldId id="749" r:id="rId194"/>
    <p:sldId id="750" r:id="rId195"/>
    <p:sldId id="751" r:id="rId196"/>
    <p:sldId id="752" r:id="rId197"/>
    <p:sldId id="753" r:id="rId198"/>
    <p:sldId id="754" r:id="rId199"/>
    <p:sldId id="755" r:id="rId200"/>
    <p:sldId id="756" r:id="rId201"/>
    <p:sldId id="757" r:id="rId202"/>
    <p:sldId id="758" r:id="rId203"/>
    <p:sldId id="759" r:id="rId204"/>
    <p:sldId id="760" r:id="rId205"/>
    <p:sldId id="761" r:id="rId206"/>
    <p:sldId id="762" r:id="rId207"/>
    <p:sldId id="763" r:id="rId208"/>
    <p:sldId id="764" r:id="rId209"/>
    <p:sldId id="765" r:id="rId210"/>
    <p:sldId id="766" r:id="rId211"/>
    <p:sldId id="767" r:id="rId212"/>
    <p:sldId id="768" r:id="rId213"/>
    <p:sldId id="769" r:id="rId214"/>
    <p:sldId id="770" r:id="rId215"/>
    <p:sldId id="771" r:id="rId216"/>
    <p:sldId id="772" r:id="rId217"/>
    <p:sldId id="773" r:id="rId218"/>
    <p:sldId id="774" r:id="rId219"/>
    <p:sldId id="775" r:id="rId220"/>
    <p:sldId id="776" r:id="rId221"/>
    <p:sldId id="777" r:id="rId222"/>
    <p:sldId id="778" r:id="rId223"/>
    <p:sldId id="779" r:id="rId224"/>
    <p:sldId id="780" r:id="rId225"/>
    <p:sldId id="781" r:id="rId226"/>
    <p:sldId id="782" r:id="rId227"/>
    <p:sldId id="783" r:id="rId228"/>
    <p:sldId id="784" r:id="rId229"/>
    <p:sldId id="785" r:id="rId230"/>
    <p:sldId id="786" r:id="rId231"/>
    <p:sldId id="787" r:id="rId232"/>
    <p:sldId id="788" r:id="rId233"/>
    <p:sldId id="789" r:id="rId234"/>
    <p:sldId id="790" r:id="rId235"/>
    <p:sldId id="791" r:id="rId236"/>
    <p:sldId id="792" r:id="rId237"/>
    <p:sldId id="793" r:id="rId238"/>
    <p:sldId id="794" r:id="rId239"/>
    <p:sldId id="795" r:id="rId240"/>
    <p:sldId id="796" r:id="rId241"/>
    <p:sldId id="797" r:id="rId242"/>
    <p:sldId id="798" r:id="rId243"/>
    <p:sldId id="799" r:id="rId244"/>
    <p:sldId id="800" r:id="rId245"/>
    <p:sldId id="801" r:id="rId246"/>
    <p:sldId id="802" r:id="rId247"/>
    <p:sldId id="803" r:id="rId248"/>
    <p:sldId id="804" r:id="rId249"/>
    <p:sldId id="805" r:id="rId250"/>
    <p:sldId id="806" r:id="rId251"/>
    <p:sldId id="807" r:id="rId252"/>
    <p:sldId id="808" r:id="rId253"/>
    <p:sldId id="809" r:id="rId254"/>
    <p:sldId id="810" r:id="rId255"/>
    <p:sldId id="811" r:id="rId256"/>
    <p:sldId id="812" r:id="rId257"/>
    <p:sldId id="813" r:id="rId258"/>
    <p:sldId id="814" r:id="rId259"/>
    <p:sldId id="815" r:id="rId260"/>
    <p:sldId id="816" r:id="rId261"/>
    <p:sldId id="817" r:id="rId262"/>
    <p:sldId id="818" r:id="rId263"/>
    <p:sldId id="819" r:id="rId264"/>
    <p:sldId id="820" r:id="rId265"/>
    <p:sldId id="821" r:id="rId266"/>
    <p:sldId id="822" r:id="rId267"/>
    <p:sldId id="823" r:id="rId268"/>
    <p:sldId id="824" r:id="rId269"/>
    <p:sldId id="825" r:id="rId270"/>
    <p:sldId id="826" r:id="rId271"/>
    <p:sldId id="827" r:id="rId272"/>
    <p:sldId id="828" r:id="rId273"/>
    <p:sldId id="829" r:id="rId274"/>
    <p:sldId id="830" r:id="rId275"/>
    <p:sldId id="831" r:id="rId276"/>
    <p:sldId id="832" r:id="rId277"/>
    <p:sldId id="833" r:id="rId278"/>
    <p:sldId id="834" r:id="rId279"/>
    <p:sldId id="835" r:id="rId280"/>
    <p:sldId id="836" r:id="rId281"/>
    <p:sldId id="837" r:id="rId282"/>
    <p:sldId id="838" r:id="rId283"/>
    <p:sldId id="839" r:id="rId284"/>
    <p:sldId id="840" r:id="rId285"/>
    <p:sldId id="841" r:id="rId286"/>
    <p:sldId id="842" r:id="rId287"/>
    <p:sldId id="843" r:id="rId288"/>
    <p:sldId id="844" r:id="rId289"/>
    <p:sldId id="845" r:id="rId290"/>
    <p:sldId id="846" r:id="rId291"/>
    <p:sldId id="847" r:id="rId292"/>
    <p:sldId id="848" r:id="rId293"/>
    <p:sldId id="849" r:id="rId294"/>
    <p:sldId id="850" r:id="rId295"/>
    <p:sldId id="851" r:id="rId296"/>
    <p:sldId id="852" r:id="rId297"/>
    <p:sldId id="853" r:id="rId298"/>
    <p:sldId id="854" r:id="rId299"/>
    <p:sldId id="855" r:id="rId300"/>
    <p:sldId id="856" r:id="rId301"/>
  </p:sldIdLst>
  <p:sldSz type="screen4x3" cy="6858000" cx="9144000"/>
  <p:notesSz cx="6858000" cy="9144000"/>
  <p:defaultTex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p:showPr>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snapVertSplitter="1" vertBarState="minimized" horzBarState="maximized">
    <p:restoredLeft sz="34615" autoAdjust="0"/>
    <p:restoredTop sz="86441" autoAdjust="0"/>
  </p:normalViewPr>
  <p:slideViewPr>
    <p:cSldViewPr>
      <p:cViewPr varScale="1">
        <p:scale>
          <a:sx n="72" d="100"/>
          <a:sy n="72" d="100"/>
        </p:scale>
        <p:origin x="1680" y="78"/>
      </p:cViewPr>
      <p:guideLst>
        <p:guide orient="horz" pos="2160"/>
        <p:guide pos="2880"/>
      </p:guideLst>
    </p:cSldViewPr>
  </p:slideViewPr>
  <p:outlineViewPr>
    <p:cViewPr>
      <p:scale>
        <a:sx n="33" d="100"/>
        <a:sy n="33" d="100"/>
      </p:scale>
      <p:origin x="294" y="2387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 Id="rId90" Type="http://schemas.openxmlformats.org/officeDocument/2006/relationships/slide" Target="slides/slide88.xml"/><Relationship Id="rId91" Type="http://schemas.openxmlformats.org/officeDocument/2006/relationships/slide" Target="slides/slide89.xml"/><Relationship Id="rId92" Type="http://schemas.openxmlformats.org/officeDocument/2006/relationships/slide" Target="slides/slide90.xml"/><Relationship Id="rId93" Type="http://schemas.openxmlformats.org/officeDocument/2006/relationships/slide" Target="slides/slide91.xml"/><Relationship Id="rId94" Type="http://schemas.openxmlformats.org/officeDocument/2006/relationships/slide" Target="slides/slide92.xml"/><Relationship Id="rId95" Type="http://schemas.openxmlformats.org/officeDocument/2006/relationships/slide" Target="slides/slide93.xml"/><Relationship Id="rId96" Type="http://schemas.openxmlformats.org/officeDocument/2006/relationships/slide" Target="slides/slide94.xml"/><Relationship Id="rId97" Type="http://schemas.openxmlformats.org/officeDocument/2006/relationships/slide" Target="slides/slide95.xml"/><Relationship Id="rId98" Type="http://schemas.openxmlformats.org/officeDocument/2006/relationships/slide" Target="slides/slide96.xml"/><Relationship Id="rId99" Type="http://schemas.openxmlformats.org/officeDocument/2006/relationships/slide" Target="slides/slide97.xml"/><Relationship Id="rId100" Type="http://schemas.openxmlformats.org/officeDocument/2006/relationships/slide" Target="slides/slide98.xml"/><Relationship Id="rId101" Type="http://schemas.openxmlformats.org/officeDocument/2006/relationships/slide" Target="slides/slide99.xml"/><Relationship Id="rId102" Type="http://schemas.openxmlformats.org/officeDocument/2006/relationships/slide" Target="slides/slide100.xml"/><Relationship Id="rId103" Type="http://schemas.openxmlformats.org/officeDocument/2006/relationships/slide" Target="slides/slide101.xml"/><Relationship Id="rId104" Type="http://schemas.openxmlformats.org/officeDocument/2006/relationships/slide" Target="slides/slide102.xml"/><Relationship Id="rId105" Type="http://schemas.openxmlformats.org/officeDocument/2006/relationships/slide" Target="slides/slide103.xml"/><Relationship Id="rId106" Type="http://schemas.openxmlformats.org/officeDocument/2006/relationships/slide" Target="slides/slide104.xml"/><Relationship Id="rId107" Type="http://schemas.openxmlformats.org/officeDocument/2006/relationships/slide" Target="slides/slide105.xml"/><Relationship Id="rId108" Type="http://schemas.openxmlformats.org/officeDocument/2006/relationships/slide" Target="slides/slide106.xml"/><Relationship Id="rId109" Type="http://schemas.openxmlformats.org/officeDocument/2006/relationships/slide" Target="slides/slide107.xml"/><Relationship Id="rId110" Type="http://schemas.openxmlformats.org/officeDocument/2006/relationships/slide" Target="slides/slide108.xml"/><Relationship Id="rId111" Type="http://schemas.openxmlformats.org/officeDocument/2006/relationships/slide" Target="slides/slide109.xml"/><Relationship Id="rId112" Type="http://schemas.openxmlformats.org/officeDocument/2006/relationships/slide" Target="slides/slide110.xml"/><Relationship Id="rId113" Type="http://schemas.openxmlformats.org/officeDocument/2006/relationships/slide" Target="slides/slide111.xml"/><Relationship Id="rId114" Type="http://schemas.openxmlformats.org/officeDocument/2006/relationships/slide" Target="slides/slide112.xml"/><Relationship Id="rId115" Type="http://schemas.openxmlformats.org/officeDocument/2006/relationships/slide" Target="slides/slide113.xml"/><Relationship Id="rId116" Type="http://schemas.openxmlformats.org/officeDocument/2006/relationships/slide" Target="slides/slide114.xml"/><Relationship Id="rId117" Type="http://schemas.openxmlformats.org/officeDocument/2006/relationships/slide" Target="slides/slide115.xml"/><Relationship Id="rId118" Type="http://schemas.openxmlformats.org/officeDocument/2006/relationships/slide" Target="slides/slide116.xml"/><Relationship Id="rId119" Type="http://schemas.openxmlformats.org/officeDocument/2006/relationships/slide" Target="slides/slide117.xml"/><Relationship Id="rId120" Type="http://schemas.openxmlformats.org/officeDocument/2006/relationships/slide" Target="slides/slide118.xml"/><Relationship Id="rId121" Type="http://schemas.openxmlformats.org/officeDocument/2006/relationships/slide" Target="slides/slide119.xml"/><Relationship Id="rId122" Type="http://schemas.openxmlformats.org/officeDocument/2006/relationships/slide" Target="slides/slide120.xml"/><Relationship Id="rId123" Type="http://schemas.openxmlformats.org/officeDocument/2006/relationships/slide" Target="slides/slide121.xml"/><Relationship Id="rId124" Type="http://schemas.openxmlformats.org/officeDocument/2006/relationships/slide" Target="slides/slide122.xml"/><Relationship Id="rId125" Type="http://schemas.openxmlformats.org/officeDocument/2006/relationships/slide" Target="slides/slide123.xml"/><Relationship Id="rId126" Type="http://schemas.openxmlformats.org/officeDocument/2006/relationships/slide" Target="slides/slide124.xml"/><Relationship Id="rId127" Type="http://schemas.openxmlformats.org/officeDocument/2006/relationships/slide" Target="slides/slide125.xml"/><Relationship Id="rId128" Type="http://schemas.openxmlformats.org/officeDocument/2006/relationships/slide" Target="slides/slide126.xml"/><Relationship Id="rId129" Type="http://schemas.openxmlformats.org/officeDocument/2006/relationships/slide" Target="slides/slide127.xml"/><Relationship Id="rId130" Type="http://schemas.openxmlformats.org/officeDocument/2006/relationships/slide" Target="slides/slide128.xml"/><Relationship Id="rId131" Type="http://schemas.openxmlformats.org/officeDocument/2006/relationships/slide" Target="slides/slide129.xml"/><Relationship Id="rId132" Type="http://schemas.openxmlformats.org/officeDocument/2006/relationships/slide" Target="slides/slide130.xml"/><Relationship Id="rId133" Type="http://schemas.openxmlformats.org/officeDocument/2006/relationships/slide" Target="slides/slide131.xml"/><Relationship Id="rId134" Type="http://schemas.openxmlformats.org/officeDocument/2006/relationships/slide" Target="slides/slide132.xml"/><Relationship Id="rId135" Type="http://schemas.openxmlformats.org/officeDocument/2006/relationships/slide" Target="slides/slide133.xml"/><Relationship Id="rId136" Type="http://schemas.openxmlformats.org/officeDocument/2006/relationships/slide" Target="slides/slide134.xml"/><Relationship Id="rId137" Type="http://schemas.openxmlformats.org/officeDocument/2006/relationships/slide" Target="slides/slide135.xml"/><Relationship Id="rId138" Type="http://schemas.openxmlformats.org/officeDocument/2006/relationships/slide" Target="slides/slide136.xml"/><Relationship Id="rId139" Type="http://schemas.openxmlformats.org/officeDocument/2006/relationships/slide" Target="slides/slide137.xml"/><Relationship Id="rId140" Type="http://schemas.openxmlformats.org/officeDocument/2006/relationships/slide" Target="slides/slide138.xml"/><Relationship Id="rId141" Type="http://schemas.openxmlformats.org/officeDocument/2006/relationships/slide" Target="slides/slide139.xml"/><Relationship Id="rId142" Type="http://schemas.openxmlformats.org/officeDocument/2006/relationships/slide" Target="slides/slide140.xml"/><Relationship Id="rId143" Type="http://schemas.openxmlformats.org/officeDocument/2006/relationships/slide" Target="slides/slide141.xml"/><Relationship Id="rId144" Type="http://schemas.openxmlformats.org/officeDocument/2006/relationships/slide" Target="slides/slide142.xml"/><Relationship Id="rId145" Type="http://schemas.openxmlformats.org/officeDocument/2006/relationships/slide" Target="slides/slide143.xml"/><Relationship Id="rId146" Type="http://schemas.openxmlformats.org/officeDocument/2006/relationships/slide" Target="slides/slide144.xml"/><Relationship Id="rId147" Type="http://schemas.openxmlformats.org/officeDocument/2006/relationships/slide" Target="slides/slide145.xml"/><Relationship Id="rId148" Type="http://schemas.openxmlformats.org/officeDocument/2006/relationships/slide" Target="slides/slide146.xml"/><Relationship Id="rId149" Type="http://schemas.openxmlformats.org/officeDocument/2006/relationships/slide" Target="slides/slide147.xml"/><Relationship Id="rId150" Type="http://schemas.openxmlformats.org/officeDocument/2006/relationships/slide" Target="slides/slide148.xml"/><Relationship Id="rId151" Type="http://schemas.openxmlformats.org/officeDocument/2006/relationships/slide" Target="slides/slide149.xml"/><Relationship Id="rId152" Type="http://schemas.openxmlformats.org/officeDocument/2006/relationships/slide" Target="slides/slide150.xml"/><Relationship Id="rId153" Type="http://schemas.openxmlformats.org/officeDocument/2006/relationships/slide" Target="slides/slide151.xml"/><Relationship Id="rId154" Type="http://schemas.openxmlformats.org/officeDocument/2006/relationships/slide" Target="slides/slide152.xml"/><Relationship Id="rId155" Type="http://schemas.openxmlformats.org/officeDocument/2006/relationships/slide" Target="slides/slide153.xml"/><Relationship Id="rId156" Type="http://schemas.openxmlformats.org/officeDocument/2006/relationships/slide" Target="slides/slide154.xml"/><Relationship Id="rId157" Type="http://schemas.openxmlformats.org/officeDocument/2006/relationships/slide" Target="slides/slide155.xml"/><Relationship Id="rId158" Type="http://schemas.openxmlformats.org/officeDocument/2006/relationships/slide" Target="slides/slide156.xml"/><Relationship Id="rId159" Type="http://schemas.openxmlformats.org/officeDocument/2006/relationships/slide" Target="slides/slide157.xml"/><Relationship Id="rId160" Type="http://schemas.openxmlformats.org/officeDocument/2006/relationships/slide" Target="slides/slide158.xml"/><Relationship Id="rId161" Type="http://schemas.openxmlformats.org/officeDocument/2006/relationships/slide" Target="slides/slide159.xml"/><Relationship Id="rId162" Type="http://schemas.openxmlformats.org/officeDocument/2006/relationships/slide" Target="slides/slide160.xml"/><Relationship Id="rId163" Type="http://schemas.openxmlformats.org/officeDocument/2006/relationships/slide" Target="slides/slide161.xml"/><Relationship Id="rId164" Type="http://schemas.openxmlformats.org/officeDocument/2006/relationships/slide" Target="slides/slide162.xml"/><Relationship Id="rId165" Type="http://schemas.openxmlformats.org/officeDocument/2006/relationships/slide" Target="slides/slide163.xml"/><Relationship Id="rId166" Type="http://schemas.openxmlformats.org/officeDocument/2006/relationships/slide" Target="slides/slide164.xml"/><Relationship Id="rId167" Type="http://schemas.openxmlformats.org/officeDocument/2006/relationships/slide" Target="slides/slide165.xml"/><Relationship Id="rId168" Type="http://schemas.openxmlformats.org/officeDocument/2006/relationships/slide" Target="slides/slide166.xml"/><Relationship Id="rId169" Type="http://schemas.openxmlformats.org/officeDocument/2006/relationships/slide" Target="slides/slide167.xml"/><Relationship Id="rId170" Type="http://schemas.openxmlformats.org/officeDocument/2006/relationships/slide" Target="slides/slide168.xml"/><Relationship Id="rId171" Type="http://schemas.openxmlformats.org/officeDocument/2006/relationships/slide" Target="slides/slide169.xml"/><Relationship Id="rId172" Type="http://schemas.openxmlformats.org/officeDocument/2006/relationships/slide" Target="slides/slide170.xml"/><Relationship Id="rId173" Type="http://schemas.openxmlformats.org/officeDocument/2006/relationships/slide" Target="slides/slide171.xml"/><Relationship Id="rId174" Type="http://schemas.openxmlformats.org/officeDocument/2006/relationships/slide" Target="slides/slide172.xml"/><Relationship Id="rId175" Type="http://schemas.openxmlformats.org/officeDocument/2006/relationships/slide" Target="slides/slide173.xml"/><Relationship Id="rId176" Type="http://schemas.openxmlformats.org/officeDocument/2006/relationships/slide" Target="slides/slide174.xml"/><Relationship Id="rId177" Type="http://schemas.openxmlformats.org/officeDocument/2006/relationships/slide" Target="slides/slide175.xml"/><Relationship Id="rId178" Type="http://schemas.openxmlformats.org/officeDocument/2006/relationships/slide" Target="slides/slide176.xml"/><Relationship Id="rId179" Type="http://schemas.openxmlformats.org/officeDocument/2006/relationships/slide" Target="slides/slide177.xml"/><Relationship Id="rId180" Type="http://schemas.openxmlformats.org/officeDocument/2006/relationships/slide" Target="slides/slide178.xml"/><Relationship Id="rId181" Type="http://schemas.openxmlformats.org/officeDocument/2006/relationships/slide" Target="slides/slide179.xml"/><Relationship Id="rId182" Type="http://schemas.openxmlformats.org/officeDocument/2006/relationships/slide" Target="slides/slide180.xml"/><Relationship Id="rId183" Type="http://schemas.openxmlformats.org/officeDocument/2006/relationships/slide" Target="slides/slide181.xml"/><Relationship Id="rId184" Type="http://schemas.openxmlformats.org/officeDocument/2006/relationships/slide" Target="slides/slide182.xml"/><Relationship Id="rId185" Type="http://schemas.openxmlformats.org/officeDocument/2006/relationships/slide" Target="slides/slide183.xml"/><Relationship Id="rId186" Type="http://schemas.openxmlformats.org/officeDocument/2006/relationships/slide" Target="slides/slide184.xml"/><Relationship Id="rId187" Type="http://schemas.openxmlformats.org/officeDocument/2006/relationships/slide" Target="slides/slide185.xml"/><Relationship Id="rId188" Type="http://schemas.openxmlformats.org/officeDocument/2006/relationships/slide" Target="slides/slide186.xml"/><Relationship Id="rId189" Type="http://schemas.openxmlformats.org/officeDocument/2006/relationships/slide" Target="slides/slide187.xml"/><Relationship Id="rId190" Type="http://schemas.openxmlformats.org/officeDocument/2006/relationships/slide" Target="slides/slide188.xml"/><Relationship Id="rId191" Type="http://schemas.openxmlformats.org/officeDocument/2006/relationships/slide" Target="slides/slide189.xml"/><Relationship Id="rId192" Type="http://schemas.openxmlformats.org/officeDocument/2006/relationships/slide" Target="slides/slide190.xml"/><Relationship Id="rId193" Type="http://schemas.openxmlformats.org/officeDocument/2006/relationships/slide" Target="slides/slide191.xml"/><Relationship Id="rId194" Type="http://schemas.openxmlformats.org/officeDocument/2006/relationships/slide" Target="slides/slide192.xml"/><Relationship Id="rId195" Type="http://schemas.openxmlformats.org/officeDocument/2006/relationships/slide" Target="slides/slide193.xml"/><Relationship Id="rId196" Type="http://schemas.openxmlformats.org/officeDocument/2006/relationships/slide" Target="slides/slide194.xml"/><Relationship Id="rId197" Type="http://schemas.openxmlformats.org/officeDocument/2006/relationships/slide" Target="slides/slide195.xml"/><Relationship Id="rId198" Type="http://schemas.openxmlformats.org/officeDocument/2006/relationships/slide" Target="slides/slide196.xml"/><Relationship Id="rId199" Type="http://schemas.openxmlformats.org/officeDocument/2006/relationships/slide" Target="slides/slide197.xml"/><Relationship Id="rId200" Type="http://schemas.openxmlformats.org/officeDocument/2006/relationships/slide" Target="slides/slide198.xml"/><Relationship Id="rId201" Type="http://schemas.openxmlformats.org/officeDocument/2006/relationships/slide" Target="slides/slide199.xml"/><Relationship Id="rId202" Type="http://schemas.openxmlformats.org/officeDocument/2006/relationships/slide" Target="slides/slide200.xml"/><Relationship Id="rId203" Type="http://schemas.openxmlformats.org/officeDocument/2006/relationships/slide" Target="slides/slide201.xml"/><Relationship Id="rId204" Type="http://schemas.openxmlformats.org/officeDocument/2006/relationships/slide" Target="slides/slide202.xml"/><Relationship Id="rId205" Type="http://schemas.openxmlformats.org/officeDocument/2006/relationships/slide" Target="slides/slide203.xml"/><Relationship Id="rId206" Type="http://schemas.openxmlformats.org/officeDocument/2006/relationships/slide" Target="slides/slide204.xml"/><Relationship Id="rId207" Type="http://schemas.openxmlformats.org/officeDocument/2006/relationships/slide" Target="slides/slide205.xml"/><Relationship Id="rId208" Type="http://schemas.openxmlformats.org/officeDocument/2006/relationships/slide" Target="slides/slide206.xml"/><Relationship Id="rId209" Type="http://schemas.openxmlformats.org/officeDocument/2006/relationships/slide" Target="slides/slide207.xml"/><Relationship Id="rId210" Type="http://schemas.openxmlformats.org/officeDocument/2006/relationships/slide" Target="slides/slide208.xml"/><Relationship Id="rId211" Type="http://schemas.openxmlformats.org/officeDocument/2006/relationships/slide" Target="slides/slide209.xml"/><Relationship Id="rId212" Type="http://schemas.openxmlformats.org/officeDocument/2006/relationships/slide" Target="slides/slide210.xml"/><Relationship Id="rId213" Type="http://schemas.openxmlformats.org/officeDocument/2006/relationships/slide" Target="slides/slide211.xml"/><Relationship Id="rId214" Type="http://schemas.openxmlformats.org/officeDocument/2006/relationships/slide" Target="slides/slide212.xml"/><Relationship Id="rId215" Type="http://schemas.openxmlformats.org/officeDocument/2006/relationships/slide" Target="slides/slide213.xml"/><Relationship Id="rId216" Type="http://schemas.openxmlformats.org/officeDocument/2006/relationships/slide" Target="slides/slide214.xml"/><Relationship Id="rId217" Type="http://schemas.openxmlformats.org/officeDocument/2006/relationships/slide" Target="slides/slide215.xml"/><Relationship Id="rId218" Type="http://schemas.openxmlformats.org/officeDocument/2006/relationships/slide" Target="slides/slide216.xml"/><Relationship Id="rId219" Type="http://schemas.openxmlformats.org/officeDocument/2006/relationships/slide" Target="slides/slide217.xml"/><Relationship Id="rId220" Type="http://schemas.openxmlformats.org/officeDocument/2006/relationships/slide" Target="slides/slide218.xml"/><Relationship Id="rId221" Type="http://schemas.openxmlformats.org/officeDocument/2006/relationships/slide" Target="slides/slide219.xml"/><Relationship Id="rId222" Type="http://schemas.openxmlformats.org/officeDocument/2006/relationships/slide" Target="slides/slide220.xml"/><Relationship Id="rId223" Type="http://schemas.openxmlformats.org/officeDocument/2006/relationships/slide" Target="slides/slide221.xml"/><Relationship Id="rId224" Type="http://schemas.openxmlformats.org/officeDocument/2006/relationships/slide" Target="slides/slide222.xml"/><Relationship Id="rId225" Type="http://schemas.openxmlformats.org/officeDocument/2006/relationships/slide" Target="slides/slide223.xml"/><Relationship Id="rId226" Type="http://schemas.openxmlformats.org/officeDocument/2006/relationships/slide" Target="slides/slide224.xml"/><Relationship Id="rId227" Type="http://schemas.openxmlformats.org/officeDocument/2006/relationships/slide" Target="slides/slide225.xml"/><Relationship Id="rId228" Type="http://schemas.openxmlformats.org/officeDocument/2006/relationships/slide" Target="slides/slide226.xml"/><Relationship Id="rId229" Type="http://schemas.openxmlformats.org/officeDocument/2006/relationships/slide" Target="slides/slide227.xml"/><Relationship Id="rId230" Type="http://schemas.openxmlformats.org/officeDocument/2006/relationships/slide" Target="slides/slide228.xml"/><Relationship Id="rId231" Type="http://schemas.openxmlformats.org/officeDocument/2006/relationships/slide" Target="slides/slide229.xml"/><Relationship Id="rId232" Type="http://schemas.openxmlformats.org/officeDocument/2006/relationships/slide" Target="slides/slide230.xml"/><Relationship Id="rId233" Type="http://schemas.openxmlformats.org/officeDocument/2006/relationships/slide" Target="slides/slide231.xml"/><Relationship Id="rId234" Type="http://schemas.openxmlformats.org/officeDocument/2006/relationships/slide" Target="slides/slide232.xml"/><Relationship Id="rId235" Type="http://schemas.openxmlformats.org/officeDocument/2006/relationships/slide" Target="slides/slide233.xml"/><Relationship Id="rId236" Type="http://schemas.openxmlformats.org/officeDocument/2006/relationships/slide" Target="slides/slide234.xml"/><Relationship Id="rId237" Type="http://schemas.openxmlformats.org/officeDocument/2006/relationships/slide" Target="slides/slide235.xml"/><Relationship Id="rId238" Type="http://schemas.openxmlformats.org/officeDocument/2006/relationships/slide" Target="slides/slide236.xml"/><Relationship Id="rId239" Type="http://schemas.openxmlformats.org/officeDocument/2006/relationships/slide" Target="slides/slide237.xml"/><Relationship Id="rId240" Type="http://schemas.openxmlformats.org/officeDocument/2006/relationships/slide" Target="slides/slide238.xml"/><Relationship Id="rId241" Type="http://schemas.openxmlformats.org/officeDocument/2006/relationships/slide" Target="slides/slide239.xml"/><Relationship Id="rId242" Type="http://schemas.openxmlformats.org/officeDocument/2006/relationships/slide" Target="slides/slide240.xml"/><Relationship Id="rId243" Type="http://schemas.openxmlformats.org/officeDocument/2006/relationships/slide" Target="slides/slide241.xml"/><Relationship Id="rId244" Type="http://schemas.openxmlformats.org/officeDocument/2006/relationships/slide" Target="slides/slide242.xml"/><Relationship Id="rId245" Type="http://schemas.openxmlformats.org/officeDocument/2006/relationships/slide" Target="slides/slide243.xml"/><Relationship Id="rId246" Type="http://schemas.openxmlformats.org/officeDocument/2006/relationships/slide" Target="slides/slide244.xml"/><Relationship Id="rId247" Type="http://schemas.openxmlformats.org/officeDocument/2006/relationships/slide" Target="slides/slide245.xml"/><Relationship Id="rId248" Type="http://schemas.openxmlformats.org/officeDocument/2006/relationships/slide" Target="slides/slide246.xml"/><Relationship Id="rId249" Type="http://schemas.openxmlformats.org/officeDocument/2006/relationships/slide" Target="slides/slide247.xml"/><Relationship Id="rId250" Type="http://schemas.openxmlformats.org/officeDocument/2006/relationships/slide" Target="slides/slide248.xml"/><Relationship Id="rId251" Type="http://schemas.openxmlformats.org/officeDocument/2006/relationships/slide" Target="slides/slide249.xml"/><Relationship Id="rId252" Type="http://schemas.openxmlformats.org/officeDocument/2006/relationships/slide" Target="slides/slide250.xml"/><Relationship Id="rId253" Type="http://schemas.openxmlformats.org/officeDocument/2006/relationships/slide" Target="slides/slide251.xml"/><Relationship Id="rId254" Type="http://schemas.openxmlformats.org/officeDocument/2006/relationships/slide" Target="slides/slide252.xml"/><Relationship Id="rId255" Type="http://schemas.openxmlformats.org/officeDocument/2006/relationships/slide" Target="slides/slide253.xml"/><Relationship Id="rId256" Type="http://schemas.openxmlformats.org/officeDocument/2006/relationships/slide" Target="slides/slide254.xml"/><Relationship Id="rId257" Type="http://schemas.openxmlformats.org/officeDocument/2006/relationships/slide" Target="slides/slide255.xml"/><Relationship Id="rId258" Type="http://schemas.openxmlformats.org/officeDocument/2006/relationships/slide" Target="slides/slide256.xml"/><Relationship Id="rId259" Type="http://schemas.openxmlformats.org/officeDocument/2006/relationships/slide" Target="slides/slide257.xml"/><Relationship Id="rId260" Type="http://schemas.openxmlformats.org/officeDocument/2006/relationships/slide" Target="slides/slide258.xml"/><Relationship Id="rId261" Type="http://schemas.openxmlformats.org/officeDocument/2006/relationships/slide" Target="slides/slide259.xml"/><Relationship Id="rId262" Type="http://schemas.openxmlformats.org/officeDocument/2006/relationships/slide" Target="slides/slide260.xml"/><Relationship Id="rId263" Type="http://schemas.openxmlformats.org/officeDocument/2006/relationships/slide" Target="slides/slide261.xml"/><Relationship Id="rId264" Type="http://schemas.openxmlformats.org/officeDocument/2006/relationships/slide" Target="slides/slide262.xml"/><Relationship Id="rId265" Type="http://schemas.openxmlformats.org/officeDocument/2006/relationships/slide" Target="slides/slide263.xml"/><Relationship Id="rId266" Type="http://schemas.openxmlformats.org/officeDocument/2006/relationships/slide" Target="slides/slide264.xml"/><Relationship Id="rId267" Type="http://schemas.openxmlformats.org/officeDocument/2006/relationships/slide" Target="slides/slide265.xml"/><Relationship Id="rId268" Type="http://schemas.openxmlformats.org/officeDocument/2006/relationships/slide" Target="slides/slide266.xml"/><Relationship Id="rId269" Type="http://schemas.openxmlformats.org/officeDocument/2006/relationships/slide" Target="slides/slide267.xml"/><Relationship Id="rId270" Type="http://schemas.openxmlformats.org/officeDocument/2006/relationships/slide" Target="slides/slide268.xml"/><Relationship Id="rId271" Type="http://schemas.openxmlformats.org/officeDocument/2006/relationships/slide" Target="slides/slide269.xml"/><Relationship Id="rId272" Type="http://schemas.openxmlformats.org/officeDocument/2006/relationships/slide" Target="slides/slide270.xml"/><Relationship Id="rId273" Type="http://schemas.openxmlformats.org/officeDocument/2006/relationships/slide" Target="slides/slide271.xml"/><Relationship Id="rId274" Type="http://schemas.openxmlformats.org/officeDocument/2006/relationships/slide" Target="slides/slide272.xml"/><Relationship Id="rId275" Type="http://schemas.openxmlformats.org/officeDocument/2006/relationships/slide" Target="slides/slide273.xml"/><Relationship Id="rId276" Type="http://schemas.openxmlformats.org/officeDocument/2006/relationships/slide" Target="slides/slide274.xml"/><Relationship Id="rId277" Type="http://schemas.openxmlformats.org/officeDocument/2006/relationships/slide" Target="slides/slide275.xml"/><Relationship Id="rId278" Type="http://schemas.openxmlformats.org/officeDocument/2006/relationships/slide" Target="slides/slide276.xml"/><Relationship Id="rId279" Type="http://schemas.openxmlformats.org/officeDocument/2006/relationships/slide" Target="slides/slide277.xml"/><Relationship Id="rId280" Type="http://schemas.openxmlformats.org/officeDocument/2006/relationships/slide" Target="slides/slide278.xml"/><Relationship Id="rId281" Type="http://schemas.openxmlformats.org/officeDocument/2006/relationships/slide" Target="slides/slide279.xml"/><Relationship Id="rId282" Type="http://schemas.openxmlformats.org/officeDocument/2006/relationships/slide" Target="slides/slide280.xml"/><Relationship Id="rId283" Type="http://schemas.openxmlformats.org/officeDocument/2006/relationships/slide" Target="slides/slide281.xml"/><Relationship Id="rId284" Type="http://schemas.openxmlformats.org/officeDocument/2006/relationships/slide" Target="slides/slide282.xml"/><Relationship Id="rId285" Type="http://schemas.openxmlformats.org/officeDocument/2006/relationships/slide" Target="slides/slide283.xml"/><Relationship Id="rId286" Type="http://schemas.openxmlformats.org/officeDocument/2006/relationships/slide" Target="slides/slide284.xml"/><Relationship Id="rId287" Type="http://schemas.openxmlformats.org/officeDocument/2006/relationships/slide" Target="slides/slide285.xml"/><Relationship Id="rId288" Type="http://schemas.openxmlformats.org/officeDocument/2006/relationships/slide" Target="slides/slide286.xml"/><Relationship Id="rId289" Type="http://schemas.openxmlformats.org/officeDocument/2006/relationships/slide" Target="slides/slide287.xml"/><Relationship Id="rId290" Type="http://schemas.openxmlformats.org/officeDocument/2006/relationships/slide" Target="slides/slide288.xml"/><Relationship Id="rId291" Type="http://schemas.openxmlformats.org/officeDocument/2006/relationships/slide" Target="slides/slide289.xml"/><Relationship Id="rId292" Type="http://schemas.openxmlformats.org/officeDocument/2006/relationships/slide" Target="slides/slide290.xml"/><Relationship Id="rId293" Type="http://schemas.openxmlformats.org/officeDocument/2006/relationships/slide" Target="slides/slide291.xml"/><Relationship Id="rId294" Type="http://schemas.openxmlformats.org/officeDocument/2006/relationships/slide" Target="slides/slide292.xml"/><Relationship Id="rId295" Type="http://schemas.openxmlformats.org/officeDocument/2006/relationships/slide" Target="slides/slide293.xml"/><Relationship Id="rId296" Type="http://schemas.openxmlformats.org/officeDocument/2006/relationships/slide" Target="slides/slide294.xml"/><Relationship Id="rId297" Type="http://schemas.openxmlformats.org/officeDocument/2006/relationships/slide" Target="slides/slide295.xml"/><Relationship Id="rId298" Type="http://schemas.openxmlformats.org/officeDocument/2006/relationships/slide" Target="slides/slide296.xml"/><Relationship Id="rId299" Type="http://schemas.openxmlformats.org/officeDocument/2006/relationships/slide" Target="slides/slide297.xml"/><Relationship Id="rId300" Type="http://schemas.openxmlformats.org/officeDocument/2006/relationships/slide" Target="slides/slide298.xml"/><Relationship Id="rId301" Type="http://schemas.openxmlformats.org/officeDocument/2006/relationships/slide" Target="slides/slide299.xml"/><Relationship Id="rId302" Type="http://schemas.openxmlformats.org/officeDocument/2006/relationships/tableStyles" Target="tableStyles.xml"/><Relationship Id="rId303" Type="http://schemas.openxmlformats.org/officeDocument/2006/relationships/presProps" Target="presProps.xml"/><Relationship Id="rId304" Type="http://schemas.openxmlformats.org/officeDocument/2006/relationships/viewProps" Target="viewProps.xml"/><Relationship Id="rId30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625" name=""/>
        <p:cNvGrpSpPr/>
        <p:nvPr/>
      </p:nvGrpSpPr>
      <p:grpSpPr>
        <a:xfrm>
          <a:off x="0" y="0"/>
          <a:ext cx="0" cy="0"/>
          <a:chOff x="0" y="0"/>
          <a:chExt cx="0" cy="0"/>
        </a:xfrm>
      </p:grpSpPr>
      <p:sp>
        <p:nvSpPr>
          <p:cNvPr id="1049211" name="Header Placeholder 1"/>
          <p:cNvSpPr>
            <a:spLocks noGrp="1"/>
          </p:cNvSpPr>
          <p:nvPr>
            <p:ph type="hdr" sz="quarter"/>
          </p:nvPr>
        </p:nvSpPr>
        <p:spPr>
          <a:xfrm>
            <a:off x="0" y="0"/>
            <a:ext cx="2971800" cy="457200"/>
          </a:xfrm>
          <a:prstGeom prst="rect"/>
        </p:spPr>
        <p:txBody>
          <a:bodyPr bIns="45720" lIns="91440" rIns="91440" rtlCol="0" tIns="45720" vert="horz"/>
          <a:lstStyle>
            <a:lvl1pPr algn="l">
              <a:defRPr sz="1200"/>
            </a:lvl1pPr>
          </a:lstStyle>
          <a:p>
            <a:endParaRPr lang="en-US"/>
          </a:p>
        </p:txBody>
      </p:sp>
      <p:sp>
        <p:nvSpPr>
          <p:cNvPr id="1049212" name="Date Placeholder 2"/>
          <p:cNvSpPr>
            <a:spLocks noGrp="1"/>
          </p:cNvSpPr>
          <p:nvPr>
            <p:ph type="dt" idx="1"/>
          </p:nvPr>
        </p:nvSpPr>
        <p:spPr>
          <a:xfrm>
            <a:off x="3884613" y="0"/>
            <a:ext cx="2971800" cy="457200"/>
          </a:xfrm>
          <a:prstGeom prst="rect"/>
        </p:spPr>
        <p:txBody>
          <a:bodyPr bIns="45720" lIns="91440" rIns="91440" rtlCol="0" tIns="45720" vert="horz"/>
          <a:lstStyle>
            <a:lvl1pPr algn="r">
              <a:defRPr sz="1200"/>
            </a:lvl1pPr>
          </a:lstStyle>
          <a:p>
            <a:fld id="{B61A8408-B98D-4543-9E35-42B714BC4BF3}" type="datetimeFigureOut">
              <a:rPr lang="en-US" smtClean="0"/>
              <a:t>5/13/2019</a:t>
            </a:fld>
            <a:endParaRPr lang="en-US"/>
          </a:p>
        </p:txBody>
      </p:sp>
      <p:sp>
        <p:nvSpPr>
          <p:cNvPr id="1049213" name="Slide Image Placeholder 3"/>
          <p:cNvSpPr>
            <a:spLocks noChangeAspect="1" noRot="1" noGrp="1"/>
          </p:cNvSpPr>
          <p:nvPr>
            <p:ph type="sldImg" idx="2"/>
          </p:nvPr>
        </p:nvSpPr>
        <p:spPr>
          <a:xfrm>
            <a:off x="1143000" y="685800"/>
            <a:ext cx="4572000" cy="3429000"/>
          </a:xfrm>
          <a:prstGeom prst="rect"/>
          <a:noFill/>
          <a:ln w="12700">
            <a:solidFill>
              <a:prstClr val="black"/>
            </a:solidFill>
          </a:ln>
        </p:spPr>
        <p:txBody>
          <a:bodyPr anchor="ctr" bIns="45720" lIns="91440" rIns="91440" rtlCol="0" tIns="45720" vert="horz"/>
          <a:p>
            <a:endParaRPr lang="en-US"/>
          </a:p>
        </p:txBody>
      </p:sp>
      <p:sp>
        <p:nvSpPr>
          <p:cNvPr id="1049214" name="Notes Placeholder 4"/>
          <p:cNvSpPr>
            <a:spLocks noGrp="1"/>
          </p:cNvSpPr>
          <p:nvPr>
            <p:ph type="body" sz="quarter" idx="3"/>
          </p:nvPr>
        </p:nvSpPr>
        <p:spPr>
          <a:xfrm>
            <a:off x="685800" y="4343400"/>
            <a:ext cx="5486400" cy="4114800"/>
          </a:xfrm>
          <a:prstGeom prst="rect"/>
        </p:spPr>
        <p:txBody>
          <a:bodyPr bIns="45720" lIns="91440" rIns="91440" rtlCol="0" tIns="45720" vert="horz">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215" name="Footer Placeholder 5"/>
          <p:cNvSpPr>
            <a:spLocks noGrp="1"/>
          </p:cNvSpPr>
          <p:nvPr>
            <p:ph type="ftr" sz="quarter" idx="4"/>
          </p:nvPr>
        </p:nvSpPr>
        <p:spPr>
          <a:xfrm>
            <a:off x="0" y="8685213"/>
            <a:ext cx="2971800" cy="457200"/>
          </a:xfrm>
          <a:prstGeom prst="rect"/>
        </p:spPr>
        <p:txBody>
          <a:bodyPr anchor="b" bIns="45720" lIns="91440" rIns="91440" rtlCol="0" tIns="45720" vert="horz"/>
          <a:lstStyle>
            <a:lvl1pPr algn="l">
              <a:defRPr sz="1200"/>
            </a:lvl1pPr>
          </a:lstStyle>
          <a:p>
            <a:endParaRPr lang="en-US"/>
          </a:p>
        </p:txBody>
      </p:sp>
      <p:sp>
        <p:nvSpPr>
          <p:cNvPr id="1049216" name="Slide Number Placeholder 6"/>
          <p:cNvSpPr>
            <a:spLocks noGrp="1"/>
          </p:cNvSpPr>
          <p:nvPr>
            <p:ph type="sldNum" sz="quarter" idx="5"/>
          </p:nvPr>
        </p:nvSpPr>
        <p:spPr>
          <a:xfrm>
            <a:off x="3884613" y="8685213"/>
            <a:ext cx="2971800" cy="457200"/>
          </a:xfrm>
          <a:prstGeom prst="rect"/>
        </p:spPr>
        <p:txBody>
          <a:bodyPr anchor="b" bIns="45720" lIns="91440" rIns="91440" rtlCol="0" tIns="45720" vert="horz"/>
          <a:lstStyle>
            <a:lvl1pPr algn="r">
              <a:defRPr sz="1200"/>
            </a:lvl1pPr>
          </a:lstStyle>
          <a:p>
            <a:fld id="{A380EC7C-2153-40C0-8591-6E4D30C14687}" type="slidenum">
              <a:rPr lang="en-US" smtClean="0"/>
              <a:t>‹#›</a:t>
            </a:fld>
            <a:endParaRPr lang="en-US"/>
          </a:p>
        </p:txBody>
      </p:sp>
    </p:spTree>
  </p:cSld>
  <p:clrMap accent1="accent1" accent2="accent2" accent3="accent3" accent4="accent4" accent5="accent5" accent6="accent6" bg1="lt1" bg2="lt2" tx1="dk1" tx2="dk2" hlink="hlink" folHlink="folHlink"/>
  <p:notesStyle>
    <a:lvl1pPr algn="l" defTabSz="914400" eaLnBrk="1" hangingPunct="1" latinLnBrk="0" marL="0" rtl="0">
      <a:defRPr sz="1200" kern="1200">
        <a:solidFill>
          <a:schemeClr val="tx1"/>
        </a:solidFill>
        <a:latin typeface="+mn-lt"/>
        <a:ea typeface="+mn-ea"/>
        <a:cs typeface="+mn-cs"/>
      </a:defRPr>
    </a:lvl1pPr>
    <a:lvl2pPr algn="l" defTabSz="914400" eaLnBrk="1" hangingPunct="1" latinLnBrk="0" marL="457200" rtl="0">
      <a:defRPr sz="1200" kern="1200">
        <a:solidFill>
          <a:schemeClr val="tx1"/>
        </a:solidFill>
        <a:latin typeface="+mn-lt"/>
        <a:ea typeface="+mn-ea"/>
        <a:cs typeface="+mn-cs"/>
      </a:defRPr>
    </a:lvl2pPr>
    <a:lvl3pPr algn="l" defTabSz="914400" eaLnBrk="1" hangingPunct="1" latinLnBrk="0" marL="914400" rtl="0">
      <a:defRPr sz="1200" kern="1200">
        <a:solidFill>
          <a:schemeClr val="tx1"/>
        </a:solidFill>
        <a:latin typeface="+mn-lt"/>
        <a:ea typeface="+mn-ea"/>
        <a:cs typeface="+mn-cs"/>
      </a:defRPr>
    </a:lvl3pPr>
    <a:lvl4pPr algn="l" defTabSz="914400" eaLnBrk="1" hangingPunct="1" latinLnBrk="0" marL="1371600" rtl="0">
      <a:defRPr sz="1200" kern="1200">
        <a:solidFill>
          <a:schemeClr val="tx1"/>
        </a:solidFill>
        <a:latin typeface="+mn-lt"/>
        <a:ea typeface="+mn-ea"/>
        <a:cs typeface="+mn-cs"/>
      </a:defRPr>
    </a:lvl4pPr>
    <a:lvl5pPr algn="l" defTabSz="914400" eaLnBrk="1" hangingPunct="1" latinLnBrk="0" marL="1828800" rtl="0">
      <a:defRPr sz="1200" kern="1200">
        <a:solidFill>
          <a:schemeClr val="tx1"/>
        </a:solidFill>
        <a:latin typeface="+mn-lt"/>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19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516" name=""/>
        <p:cNvGrpSpPr/>
        <p:nvPr/>
      </p:nvGrpSpPr>
      <p:grpSpPr>
        <a:xfrm>
          <a:off x="0" y="0"/>
          <a:ext cx="0" cy="0"/>
          <a:chOff x="0" y="0"/>
          <a:chExt cx="0" cy="0"/>
        </a:xfrm>
      </p:grpSpPr>
      <p:sp>
        <p:nvSpPr>
          <p:cNvPr id="1048973" name="Slide Image Placeholder 1"/>
          <p:cNvSpPr>
            <a:spLocks noChangeAspect="1" noRot="1" noGrp="1"/>
          </p:cNvSpPr>
          <p:nvPr>
            <p:ph type="sldImg"/>
          </p:nvPr>
        </p:nvSpPr>
        <p:spPr/>
      </p:sp>
      <p:sp>
        <p:nvSpPr>
          <p:cNvPr id="1048974" name="Notes Placeholder 2"/>
          <p:cNvSpPr>
            <a:spLocks noGrp="1"/>
          </p:cNvSpPr>
          <p:nvPr>
            <p:ph type="body" idx="1"/>
          </p:nvPr>
        </p:nvSpPr>
        <p:spPr/>
        <p:txBody>
          <a:bodyPr>
            <a:normAutofit/>
          </a:bodyPr>
          <a:p>
            <a:endParaRPr dirty="0" lang="en-US"/>
          </a:p>
        </p:txBody>
      </p:sp>
      <p:sp>
        <p:nvSpPr>
          <p:cNvPr id="1048975" name="Slide Number Placeholder 3"/>
          <p:cNvSpPr>
            <a:spLocks noGrp="1"/>
          </p:cNvSpPr>
          <p:nvPr>
            <p:ph type="sldNum" sz="quarter" idx="10"/>
          </p:nvPr>
        </p:nvSpPr>
        <p:spPr/>
        <p:txBody>
          <a:bodyPr/>
          <a:p>
            <a:fld id="{A380EC7C-2153-40C0-8591-6E4D30C14687}" type="slidenum">
              <a:rPr lang="en-US" smtClean="0"/>
              <a:t>199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322" name=""/>
        <p:cNvGrpSpPr/>
        <p:nvPr/>
      </p:nvGrpSpPr>
      <p:grpSpPr>
        <a:xfrm>
          <a:off x="0" y="0"/>
          <a:ext cx="0" cy="0"/>
          <a:chOff x="0" y="0"/>
          <a:chExt cx="0" cy="0"/>
        </a:xfrm>
      </p:grpSpPr>
      <p:sp>
        <p:nvSpPr>
          <p:cNvPr id="1048599"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1048600" name="Subtitle 2"/>
          <p:cNvSpPr>
            <a:spLocks noGrp="1"/>
          </p:cNvSpPr>
          <p:nvPr>
            <p:ph type="subTitle" idx="1"/>
          </p:nvPr>
        </p:nvSpPr>
        <p:spPr>
          <a:xfrm>
            <a:off x="1143000" y="3602038"/>
            <a:ext cx="6858000" cy="1655762"/>
          </a:xfrm>
        </p:spPr>
        <p:txBody>
          <a:bodyPr/>
          <a:lstStyle>
            <a:lvl1pPr algn="ctr" indent="0" marL="0">
              <a:buNone/>
              <a:defRPr sz="1800"/>
            </a:lvl1pPr>
            <a:lvl2pPr algn="ctr" indent="0" marL="342900">
              <a:buNone/>
              <a:defRPr sz="1500"/>
            </a:lvl2pPr>
            <a:lvl3pPr algn="ctr" indent="0" marL="685800">
              <a:buNone/>
              <a:defRPr sz="1350"/>
            </a:lvl3pPr>
            <a:lvl4pPr algn="ctr" indent="0" marL="1028700">
              <a:buNone/>
              <a:defRPr sz="1200"/>
            </a:lvl4pPr>
            <a:lvl5pPr algn="ctr" indent="0" marL="1371600">
              <a:buNone/>
              <a:defRPr sz="1200"/>
            </a:lvl5pPr>
            <a:lvl6pPr algn="ctr" indent="0" marL="1714500">
              <a:buNone/>
              <a:defRPr sz="1200"/>
            </a:lvl6pPr>
            <a:lvl7pPr algn="ctr" indent="0" marL="2057400">
              <a:buNone/>
              <a:defRPr sz="1200"/>
            </a:lvl7pPr>
            <a:lvl8pPr algn="ctr" indent="0" marL="2400300">
              <a:buNone/>
              <a:defRPr sz="1200"/>
            </a:lvl8pPr>
            <a:lvl9pPr algn="ctr" indent="0" marL="2743200">
              <a:buNone/>
              <a:defRPr sz="1200"/>
            </a:lvl9pPr>
          </a:lstStyle>
          <a:p>
            <a:r>
              <a:rPr lang="en-US"/>
              <a:t>Click to edit Master subtitle style</a:t>
            </a:r>
          </a:p>
        </p:txBody>
      </p:sp>
      <p:sp>
        <p:nvSpPr>
          <p:cNvPr id="1048601" name="Date Placeholder 3"/>
          <p:cNvSpPr>
            <a:spLocks noGrp="1"/>
          </p:cNvSpPr>
          <p:nvPr>
            <p:ph type="dt" sz="half" idx="10"/>
          </p:nvPr>
        </p:nvSpPr>
        <p:spPr/>
        <p:txBody>
          <a:bodyPr/>
          <a:p>
            <a:fld id="{8F8060F2-5E27-4718-B27B-9F11332AD7A0}" type="datetimeFigureOut">
              <a:rPr lang="en-US" smtClean="0"/>
              <a:t>5/13/2019</a:t>
            </a:fld>
            <a:endParaRPr lang="en-US"/>
          </a:p>
        </p:txBody>
      </p:sp>
      <p:sp>
        <p:nvSpPr>
          <p:cNvPr id="1048602" name="Footer Placeholder 4"/>
          <p:cNvSpPr>
            <a:spLocks noGrp="1"/>
          </p:cNvSpPr>
          <p:nvPr>
            <p:ph type="ftr" sz="quarter" idx="11"/>
          </p:nvPr>
        </p:nvSpPr>
        <p:spPr/>
        <p:txBody>
          <a:bodyPr/>
          <a:p>
            <a:endParaRPr lang="en-US"/>
          </a:p>
        </p:txBody>
      </p:sp>
      <p:sp>
        <p:nvSpPr>
          <p:cNvPr id="1048603" name="Slide Number Placeholder 5"/>
          <p:cNvSpPr>
            <a:spLocks noGrp="1"/>
          </p:cNvSpPr>
          <p:nvPr>
            <p:ph type="sldNum" sz="quarter" idx="12"/>
          </p:nvPr>
        </p:nvSpPr>
        <p:spPr/>
        <p:txBody>
          <a:bodyPr/>
          <a:p>
            <a:fld id="{9701E42C-2D93-4832-BD43-4CF1E5853B3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623" name=""/>
        <p:cNvGrpSpPr/>
        <p:nvPr/>
      </p:nvGrpSpPr>
      <p:grpSpPr>
        <a:xfrm>
          <a:off x="0" y="0"/>
          <a:ext cx="0" cy="0"/>
          <a:chOff x="0" y="0"/>
          <a:chExt cx="0" cy="0"/>
        </a:xfrm>
      </p:grpSpPr>
      <p:sp>
        <p:nvSpPr>
          <p:cNvPr id="1049200" name="Title 1"/>
          <p:cNvSpPr>
            <a:spLocks noGrp="1"/>
          </p:cNvSpPr>
          <p:nvPr>
            <p:ph type="title"/>
          </p:nvPr>
        </p:nvSpPr>
        <p:spPr/>
        <p:txBody>
          <a:bodyPr/>
          <a:p>
            <a:r>
              <a:rPr lang="en-US"/>
              <a:t>Click to edit Master title style</a:t>
            </a:r>
          </a:p>
        </p:txBody>
      </p:sp>
      <p:sp>
        <p:nvSpPr>
          <p:cNvPr id="1049201" name="Vertical Text Placeholder 2"/>
          <p:cNvSpPr>
            <a:spLocks noGrp="1"/>
          </p:cNvSpPr>
          <p:nvPr>
            <p:ph type="body" orient="vert" idx="1"/>
          </p:nvPr>
        </p:nvSpPr>
        <p:spPr/>
        <p:txBody>
          <a:bodyPr vert="eaVert"/>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202" name="Date Placeholder 3"/>
          <p:cNvSpPr>
            <a:spLocks noGrp="1"/>
          </p:cNvSpPr>
          <p:nvPr>
            <p:ph type="dt" sz="half" idx="10"/>
          </p:nvPr>
        </p:nvSpPr>
        <p:spPr/>
        <p:txBody>
          <a:bodyPr/>
          <a:p>
            <a:fld id="{8F8060F2-5E27-4718-B27B-9F11332AD7A0}" type="datetimeFigureOut">
              <a:rPr lang="en-US" smtClean="0"/>
              <a:t>5/13/2019</a:t>
            </a:fld>
            <a:endParaRPr lang="en-US"/>
          </a:p>
        </p:txBody>
      </p:sp>
      <p:sp>
        <p:nvSpPr>
          <p:cNvPr id="1049203" name="Footer Placeholder 4"/>
          <p:cNvSpPr>
            <a:spLocks noGrp="1"/>
          </p:cNvSpPr>
          <p:nvPr>
            <p:ph type="ftr" sz="quarter" idx="11"/>
          </p:nvPr>
        </p:nvSpPr>
        <p:spPr/>
        <p:txBody>
          <a:bodyPr/>
          <a:p>
            <a:endParaRPr lang="en-US"/>
          </a:p>
        </p:txBody>
      </p:sp>
      <p:sp>
        <p:nvSpPr>
          <p:cNvPr id="1049204" name="Slide Number Placeholder 5"/>
          <p:cNvSpPr>
            <a:spLocks noGrp="1"/>
          </p:cNvSpPr>
          <p:nvPr>
            <p:ph type="sldNum" sz="quarter" idx="12"/>
          </p:nvPr>
        </p:nvSpPr>
        <p:spPr/>
        <p:txBody>
          <a:bodyPr/>
          <a:p>
            <a:fld id="{9701E42C-2D93-4832-BD43-4CF1E5853B3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620" name=""/>
        <p:cNvGrpSpPr/>
        <p:nvPr/>
      </p:nvGrpSpPr>
      <p:grpSpPr>
        <a:xfrm>
          <a:off x="0" y="0"/>
          <a:ext cx="0" cy="0"/>
          <a:chOff x="0" y="0"/>
          <a:chExt cx="0" cy="0"/>
        </a:xfrm>
      </p:grpSpPr>
      <p:sp>
        <p:nvSpPr>
          <p:cNvPr id="1049184" name="Vertical Title 1"/>
          <p:cNvSpPr>
            <a:spLocks noGrp="1"/>
          </p:cNvSpPr>
          <p:nvPr>
            <p:ph type="title" orient="vert"/>
          </p:nvPr>
        </p:nvSpPr>
        <p:spPr>
          <a:xfrm>
            <a:off x="6543675" y="365125"/>
            <a:ext cx="1971675" cy="5811838"/>
          </a:xfrm>
        </p:spPr>
        <p:txBody>
          <a:bodyPr vert="eaVert"/>
          <a:p>
            <a:r>
              <a:rPr lang="en-US"/>
              <a:t>Click to edit Master title style</a:t>
            </a:r>
          </a:p>
        </p:txBody>
      </p:sp>
      <p:sp>
        <p:nvSpPr>
          <p:cNvPr id="1049185" name="Vertical Text Placeholder 2"/>
          <p:cNvSpPr>
            <a:spLocks noGrp="1"/>
          </p:cNvSpPr>
          <p:nvPr>
            <p:ph type="body" orient="vert" idx="1"/>
          </p:nvPr>
        </p:nvSpPr>
        <p:spPr>
          <a:xfrm>
            <a:off x="628650" y="365125"/>
            <a:ext cx="5800725" cy="5811838"/>
          </a:xfrm>
        </p:spPr>
        <p:txBody>
          <a:bodyPr vert="eaVert"/>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186" name="Date Placeholder 3"/>
          <p:cNvSpPr>
            <a:spLocks noGrp="1"/>
          </p:cNvSpPr>
          <p:nvPr>
            <p:ph type="dt" sz="half" idx="10"/>
          </p:nvPr>
        </p:nvSpPr>
        <p:spPr/>
        <p:txBody>
          <a:bodyPr/>
          <a:p>
            <a:fld id="{8F8060F2-5E27-4718-B27B-9F11332AD7A0}" type="datetimeFigureOut">
              <a:rPr lang="en-US" smtClean="0"/>
              <a:t>5/13/2019</a:t>
            </a:fld>
            <a:endParaRPr lang="en-US"/>
          </a:p>
        </p:txBody>
      </p:sp>
      <p:sp>
        <p:nvSpPr>
          <p:cNvPr id="1049187" name="Footer Placeholder 4"/>
          <p:cNvSpPr>
            <a:spLocks noGrp="1"/>
          </p:cNvSpPr>
          <p:nvPr>
            <p:ph type="ftr" sz="quarter" idx="11"/>
          </p:nvPr>
        </p:nvSpPr>
        <p:spPr/>
        <p:txBody>
          <a:bodyPr/>
          <a:p>
            <a:endParaRPr lang="en-US"/>
          </a:p>
        </p:txBody>
      </p:sp>
      <p:sp>
        <p:nvSpPr>
          <p:cNvPr id="1049188" name="Slide Number Placeholder 5"/>
          <p:cNvSpPr>
            <a:spLocks noGrp="1"/>
          </p:cNvSpPr>
          <p:nvPr>
            <p:ph type="sldNum" sz="quarter" idx="12"/>
          </p:nvPr>
        </p:nvSpPr>
        <p:spPr/>
        <p:txBody>
          <a:bodyPr/>
          <a:p>
            <a:fld id="{9701E42C-2D93-4832-BD43-4CF1E5853B3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34" name=""/>
        <p:cNvGrpSpPr/>
        <p:nvPr/>
      </p:nvGrpSpPr>
      <p:grpSpPr>
        <a:xfrm>
          <a:off x="0" y="0"/>
          <a:ext cx="0" cy="0"/>
          <a:chOff x="0" y="0"/>
          <a:chExt cx="0" cy="0"/>
        </a:xfrm>
      </p:grpSpPr>
      <p:sp>
        <p:nvSpPr>
          <p:cNvPr id="1048581" name="Title 1"/>
          <p:cNvSpPr>
            <a:spLocks noGrp="1"/>
          </p:cNvSpPr>
          <p:nvPr>
            <p:ph type="title"/>
          </p:nvPr>
        </p:nvSpPr>
        <p:spPr/>
        <p:txBody>
          <a:bodyPr/>
          <a:p>
            <a:r>
              <a:rPr lang="en-US"/>
              <a:t>Click to edit Master title style</a:t>
            </a:r>
          </a:p>
        </p:txBody>
      </p:sp>
      <p:sp>
        <p:nvSpPr>
          <p:cNvPr id="1048582" name="Content Placeholder 2"/>
          <p:cNvSpPr>
            <a:spLocks noGrp="1"/>
          </p:cNvSpPr>
          <p:nvPr>
            <p:ph idx="1"/>
          </p:nvPr>
        </p:nvSpPr>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83" name="Date Placeholder 3"/>
          <p:cNvSpPr>
            <a:spLocks noGrp="1"/>
          </p:cNvSpPr>
          <p:nvPr>
            <p:ph type="dt" sz="half" idx="10"/>
          </p:nvPr>
        </p:nvSpPr>
        <p:spPr/>
        <p:txBody>
          <a:bodyPr/>
          <a:p>
            <a:fld id="{8F8060F2-5E27-4718-B27B-9F11332AD7A0}" type="datetimeFigureOut">
              <a:rPr lang="en-US" smtClean="0"/>
              <a:t>5/13/2019</a:t>
            </a:fld>
            <a:endParaRPr lang="en-US"/>
          </a:p>
        </p:txBody>
      </p:sp>
      <p:sp>
        <p:nvSpPr>
          <p:cNvPr id="1048584" name="Footer Placeholder 4"/>
          <p:cNvSpPr>
            <a:spLocks noGrp="1"/>
          </p:cNvSpPr>
          <p:nvPr>
            <p:ph type="ftr" sz="quarter" idx="11"/>
          </p:nvPr>
        </p:nvSpPr>
        <p:spPr/>
        <p:txBody>
          <a:bodyPr/>
          <a:p>
            <a:endParaRPr lang="en-US"/>
          </a:p>
        </p:txBody>
      </p:sp>
      <p:sp>
        <p:nvSpPr>
          <p:cNvPr id="1048585" name="Slide Number Placeholder 5"/>
          <p:cNvSpPr>
            <a:spLocks noGrp="1"/>
          </p:cNvSpPr>
          <p:nvPr>
            <p:ph type="sldNum" sz="quarter" idx="12"/>
          </p:nvPr>
        </p:nvSpPr>
        <p:spPr/>
        <p:txBody>
          <a:bodyPr/>
          <a:p>
            <a:fld id="{9701E42C-2D93-4832-BD43-4CF1E5853B3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622" name=""/>
        <p:cNvGrpSpPr/>
        <p:nvPr/>
      </p:nvGrpSpPr>
      <p:grpSpPr>
        <a:xfrm>
          <a:off x="0" y="0"/>
          <a:ext cx="0" cy="0"/>
          <a:chOff x="0" y="0"/>
          <a:chExt cx="0" cy="0"/>
        </a:xfrm>
      </p:grpSpPr>
      <p:sp>
        <p:nvSpPr>
          <p:cNvPr id="1049195"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1049196" name="Text Placeholder 2"/>
          <p:cNvSpPr>
            <a:spLocks noGrp="1"/>
          </p:cNvSpPr>
          <p:nvPr>
            <p:ph type="body" idx="1"/>
          </p:nvPr>
        </p:nvSpPr>
        <p:spPr>
          <a:xfrm>
            <a:off x="623888" y="4589464"/>
            <a:ext cx="7886700" cy="1500187"/>
          </a:xfrm>
        </p:spPr>
        <p:txBody>
          <a:bodyPr/>
          <a:lstStyle>
            <a:lvl1pPr indent="0" marL="0">
              <a:buNone/>
              <a:defRPr sz="1800">
                <a:solidFill>
                  <a:schemeClr val="tx1">
                    <a:tint val="75000"/>
                  </a:schemeClr>
                </a:solidFill>
              </a:defRPr>
            </a:lvl1pPr>
            <a:lvl2pPr indent="0" marL="342900">
              <a:buNone/>
              <a:defRPr sz="1500">
                <a:solidFill>
                  <a:schemeClr val="tx1">
                    <a:tint val="75000"/>
                  </a:schemeClr>
                </a:solidFill>
              </a:defRPr>
            </a:lvl2pPr>
            <a:lvl3pPr indent="0" marL="685800">
              <a:buNone/>
              <a:defRPr sz="1350">
                <a:solidFill>
                  <a:schemeClr val="tx1">
                    <a:tint val="75000"/>
                  </a:schemeClr>
                </a:solidFill>
              </a:defRPr>
            </a:lvl3pPr>
            <a:lvl4pPr indent="0" marL="1028700">
              <a:buNone/>
              <a:defRPr sz="1200">
                <a:solidFill>
                  <a:schemeClr val="tx1">
                    <a:tint val="75000"/>
                  </a:schemeClr>
                </a:solidFill>
              </a:defRPr>
            </a:lvl4pPr>
            <a:lvl5pPr indent="0" marL="1371600">
              <a:buNone/>
              <a:defRPr sz="1200">
                <a:solidFill>
                  <a:schemeClr val="tx1">
                    <a:tint val="75000"/>
                  </a:schemeClr>
                </a:solidFill>
              </a:defRPr>
            </a:lvl5pPr>
            <a:lvl6pPr indent="0" marL="1714500">
              <a:buNone/>
              <a:defRPr sz="1200">
                <a:solidFill>
                  <a:schemeClr val="tx1">
                    <a:tint val="75000"/>
                  </a:schemeClr>
                </a:solidFill>
              </a:defRPr>
            </a:lvl6pPr>
            <a:lvl7pPr indent="0" marL="2057400">
              <a:buNone/>
              <a:defRPr sz="1200">
                <a:solidFill>
                  <a:schemeClr val="tx1">
                    <a:tint val="75000"/>
                  </a:schemeClr>
                </a:solidFill>
              </a:defRPr>
            </a:lvl7pPr>
            <a:lvl8pPr indent="0" marL="2400300">
              <a:buNone/>
              <a:defRPr sz="1200">
                <a:solidFill>
                  <a:schemeClr val="tx1">
                    <a:tint val="75000"/>
                  </a:schemeClr>
                </a:solidFill>
              </a:defRPr>
            </a:lvl8pPr>
            <a:lvl9pPr indent="0" marL="2743200">
              <a:buNone/>
              <a:defRPr sz="1200">
                <a:solidFill>
                  <a:schemeClr val="tx1">
                    <a:tint val="75000"/>
                  </a:schemeClr>
                </a:solidFill>
              </a:defRPr>
            </a:lvl9pPr>
          </a:lstStyle>
          <a:p>
            <a:pPr lvl="0"/>
            <a:r>
              <a:rPr lang="en-US"/>
              <a:t>Click to edit Master text styles</a:t>
            </a:r>
          </a:p>
        </p:txBody>
      </p:sp>
      <p:sp>
        <p:nvSpPr>
          <p:cNvPr id="1049197" name="Date Placeholder 3"/>
          <p:cNvSpPr>
            <a:spLocks noGrp="1"/>
          </p:cNvSpPr>
          <p:nvPr>
            <p:ph type="dt" sz="half" idx="10"/>
          </p:nvPr>
        </p:nvSpPr>
        <p:spPr/>
        <p:txBody>
          <a:bodyPr/>
          <a:p>
            <a:fld id="{8F8060F2-5E27-4718-B27B-9F11332AD7A0}" type="datetimeFigureOut">
              <a:rPr lang="en-US" smtClean="0"/>
              <a:t>5/13/2019</a:t>
            </a:fld>
            <a:endParaRPr lang="en-US"/>
          </a:p>
        </p:txBody>
      </p:sp>
      <p:sp>
        <p:nvSpPr>
          <p:cNvPr id="1049198" name="Footer Placeholder 4"/>
          <p:cNvSpPr>
            <a:spLocks noGrp="1"/>
          </p:cNvSpPr>
          <p:nvPr>
            <p:ph type="ftr" sz="quarter" idx="11"/>
          </p:nvPr>
        </p:nvSpPr>
        <p:spPr/>
        <p:txBody>
          <a:bodyPr/>
          <a:p>
            <a:endParaRPr lang="en-US"/>
          </a:p>
        </p:txBody>
      </p:sp>
      <p:sp>
        <p:nvSpPr>
          <p:cNvPr id="1049199" name="Slide Number Placeholder 5"/>
          <p:cNvSpPr>
            <a:spLocks noGrp="1"/>
          </p:cNvSpPr>
          <p:nvPr>
            <p:ph type="sldNum" sz="quarter" idx="12"/>
          </p:nvPr>
        </p:nvSpPr>
        <p:spPr/>
        <p:txBody>
          <a:bodyPr/>
          <a:p>
            <a:fld id="{9701E42C-2D93-4832-BD43-4CF1E5853B3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617" name=""/>
        <p:cNvGrpSpPr/>
        <p:nvPr/>
      </p:nvGrpSpPr>
      <p:grpSpPr>
        <a:xfrm>
          <a:off x="0" y="0"/>
          <a:ext cx="0" cy="0"/>
          <a:chOff x="0" y="0"/>
          <a:chExt cx="0" cy="0"/>
        </a:xfrm>
      </p:grpSpPr>
      <p:sp>
        <p:nvSpPr>
          <p:cNvPr id="1049166" name="Title 1"/>
          <p:cNvSpPr>
            <a:spLocks noGrp="1"/>
          </p:cNvSpPr>
          <p:nvPr>
            <p:ph type="title"/>
          </p:nvPr>
        </p:nvSpPr>
        <p:spPr/>
        <p:txBody>
          <a:bodyPr/>
          <a:p>
            <a:r>
              <a:rPr lang="en-US"/>
              <a:t>Click to edit Master title style</a:t>
            </a:r>
          </a:p>
        </p:txBody>
      </p:sp>
      <p:sp>
        <p:nvSpPr>
          <p:cNvPr id="1049167" name="Content Placeholder 2"/>
          <p:cNvSpPr>
            <a:spLocks noGrp="1"/>
          </p:cNvSpPr>
          <p:nvPr>
            <p:ph sz="half" idx="1"/>
          </p:nvPr>
        </p:nvSpPr>
        <p:spPr>
          <a:xfrm>
            <a:off x="628650" y="1825625"/>
            <a:ext cx="3886200" cy="4351338"/>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168" name="Content Placeholder 3"/>
          <p:cNvSpPr>
            <a:spLocks noGrp="1"/>
          </p:cNvSpPr>
          <p:nvPr>
            <p:ph sz="half" idx="2"/>
          </p:nvPr>
        </p:nvSpPr>
        <p:spPr>
          <a:xfrm>
            <a:off x="4629150" y="1825625"/>
            <a:ext cx="3886200" cy="4351338"/>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169" name="Date Placeholder 4"/>
          <p:cNvSpPr>
            <a:spLocks noGrp="1"/>
          </p:cNvSpPr>
          <p:nvPr>
            <p:ph type="dt" sz="half" idx="10"/>
          </p:nvPr>
        </p:nvSpPr>
        <p:spPr/>
        <p:txBody>
          <a:bodyPr/>
          <a:p>
            <a:fld id="{8F8060F2-5E27-4718-B27B-9F11332AD7A0}" type="datetimeFigureOut">
              <a:rPr lang="en-US" smtClean="0"/>
              <a:t>5/13/2019</a:t>
            </a:fld>
            <a:endParaRPr lang="en-US"/>
          </a:p>
        </p:txBody>
      </p:sp>
      <p:sp>
        <p:nvSpPr>
          <p:cNvPr id="1049170" name="Footer Placeholder 5"/>
          <p:cNvSpPr>
            <a:spLocks noGrp="1"/>
          </p:cNvSpPr>
          <p:nvPr>
            <p:ph type="ftr" sz="quarter" idx="11"/>
          </p:nvPr>
        </p:nvSpPr>
        <p:spPr/>
        <p:txBody>
          <a:bodyPr/>
          <a:p>
            <a:endParaRPr lang="en-US"/>
          </a:p>
        </p:txBody>
      </p:sp>
      <p:sp>
        <p:nvSpPr>
          <p:cNvPr id="1049171" name="Slide Number Placeholder 6"/>
          <p:cNvSpPr>
            <a:spLocks noGrp="1"/>
          </p:cNvSpPr>
          <p:nvPr>
            <p:ph type="sldNum" sz="quarter" idx="12"/>
          </p:nvPr>
        </p:nvSpPr>
        <p:spPr/>
        <p:txBody>
          <a:bodyPr/>
          <a:p>
            <a:fld id="{9701E42C-2D93-4832-BD43-4CF1E5853B3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618" name=""/>
        <p:cNvGrpSpPr/>
        <p:nvPr/>
      </p:nvGrpSpPr>
      <p:grpSpPr>
        <a:xfrm>
          <a:off x="0" y="0"/>
          <a:ext cx="0" cy="0"/>
          <a:chOff x="0" y="0"/>
          <a:chExt cx="0" cy="0"/>
        </a:xfrm>
      </p:grpSpPr>
      <p:sp>
        <p:nvSpPr>
          <p:cNvPr id="1049172" name="Title 1"/>
          <p:cNvSpPr>
            <a:spLocks noGrp="1"/>
          </p:cNvSpPr>
          <p:nvPr>
            <p:ph type="title"/>
          </p:nvPr>
        </p:nvSpPr>
        <p:spPr>
          <a:xfrm>
            <a:off x="629841" y="365126"/>
            <a:ext cx="7886700" cy="1325563"/>
          </a:xfrm>
        </p:spPr>
        <p:txBody>
          <a:bodyPr/>
          <a:p>
            <a:r>
              <a:rPr lang="en-US"/>
              <a:t>Click to edit Master title style</a:t>
            </a:r>
          </a:p>
        </p:txBody>
      </p:sp>
      <p:sp>
        <p:nvSpPr>
          <p:cNvPr id="1049173" name="Text Placeholder 2"/>
          <p:cNvSpPr>
            <a:spLocks noGrp="1"/>
          </p:cNvSpPr>
          <p:nvPr>
            <p:ph type="body" idx="1"/>
          </p:nvPr>
        </p:nvSpPr>
        <p:spPr>
          <a:xfrm>
            <a:off x="629842" y="1681163"/>
            <a:ext cx="3868340" cy="823912"/>
          </a:xfrm>
        </p:spPr>
        <p:txBody>
          <a:bodyPr anchor="b"/>
          <a:lstStyle>
            <a:lvl1pPr indent="0" marL="0">
              <a:buNone/>
              <a:defRPr b="1" sz="1800"/>
            </a:lvl1pPr>
            <a:lvl2pPr indent="0" marL="342900">
              <a:buNone/>
              <a:defRPr b="1" sz="1500"/>
            </a:lvl2pPr>
            <a:lvl3pPr indent="0" marL="685800">
              <a:buNone/>
              <a:defRPr b="1" sz="1350"/>
            </a:lvl3pPr>
            <a:lvl4pPr indent="0" marL="1028700">
              <a:buNone/>
              <a:defRPr b="1" sz="1200"/>
            </a:lvl4pPr>
            <a:lvl5pPr indent="0" marL="1371600">
              <a:buNone/>
              <a:defRPr b="1" sz="1200"/>
            </a:lvl5pPr>
            <a:lvl6pPr indent="0" marL="1714500">
              <a:buNone/>
              <a:defRPr b="1" sz="1200"/>
            </a:lvl6pPr>
            <a:lvl7pPr indent="0" marL="2057400">
              <a:buNone/>
              <a:defRPr b="1" sz="1200"/>
            </a:lvl7pPr>
            <a:lvl8pPr indent="0" marL="2400300">
              <a:buNone/>
              <a:defRPr b="1" sz="1200"/>
            </a:lvl8pPr>
            <a:lvl9pPr indent="0" marL="2743200">
              <a:buNone/>
              <a:defRPr b="1" sz="1200"/>
            </a:lvl9pPr>
          </a:lstStyle>
          <a:p>
            <a:pPr lvl="0"/>
            <a:r>
              <a:rPr lang="en-US"/>
              <a:t>Click to edit Master text styles</a:t>
            </a:r>
          </a:p>
        </p:txBody>
      </p:sp>
      <p:sp>
        <p:nvSpPr>
          <p:cNvPr id="1049174" name="Content Placeholder 3"/>
          <p:cNvSpPr>
            <a:spLocks noGrp="1"/>
          </p:cNvSpPr>
          <p:nvPr>
            <p:ph sz="half" idx="2"/>
          </p:nvPr>
        </p:nvSpPr>
        <p:spPr>
          <a:xfrm>
            <a:off x="629842" y="2505075"/>
            <a:ext cx="3868340" cy="3684588"/>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175" name="Text Placeholder 4"/>
          <p:cNvSpPr>
            <a:spLocks noGrp="1"/>
          </p:cNvSpPr>
          <p:nvPr>
            <p:ph type="body" sz="quarter" idx="3"/>
          </p:nvPr>
        </p:nvSpPr>
        <p:spPr>
          <a:xfrm>
            <a:off x="4629150" y="1681163"/>
            <a:ext cx="3887391" cy="823912"/>
          </a:xfrm>
        </p:spPr>
        <p:txBody>
          <a:bodyPr anchor="b"/>
          <a:lstStyle>
            <a:lvl1pPr indent="0" marL="0">
              <a:buNone/>
              <a:defRPr b="1" sz="1800"/>
            </a:lvl1pPr>
            <a:lvl2pPr indent="0" marL="342900">
              <a:buNone/>
              <a:defRPr b="1" sz="1500"/>
            </a:lvl2pPr>
            <a:lvl3pPr indent="0" marL="685800">
              <a:buNone/>
              <a:defRPr b="1" sz="1350"/>
            </a:lvl3pPr>
            <a:lvl4pPr indent="0" marL="1028700">
              <a:buNone/>
              <a:defRPr b="1" sz="1200"/>
            </a:lvl4pPr>
            <a:lvl5pPr indent="0" marL="1371600">
              <a:buNone/>
              <a:defRPr b="1" sz="1200"/>
            </a:lvl5pPr>
            <a:lvl6pPr indent="0" marL="1714500">
              <a:buNone/>
              <a:defRPr b="1" sz="1200"/>
            </a:lvl6pPr>
            <a:lvl7pPr indent="0" marL="2057400">
              <a:buNone/>
              <a:defRPr b="1" sz="1200"/>
            </a:lvl7pPr>
            <a:lvl8pPr indent="0" marL="2400300">
              <a:buNone/>
              <a:defRPr b="1" sz="1200"/>
            </a:lvl8pPr>
            <a:lvl9pPr indent="0" marL="2743200">
              <a:buNone/>
              <a:defRPr b="1" sz="1200"/>
            </a:lvl9pPr>
          </a:lstStyle>
          <a:p>
            <a:pPr lvl="0"/>
            <a:r>
              <a:rPr lang="en-US"/>
              <a:t>Click to edit Master text styles</a:t>
            </a:r>
          </a:p>
        </p:txBody>
      </p:sp>
      <p:sp>
        <p:nvSpPr>
          <p:cNvPr id="1049176" name="Content Placeholder 5"/>
          <p:cNvSpPr>
            <a:spLocks noGrp="1"/>
          </p:cNvSpPr>
          <p:nvPr>
            <p:ph sz="quarter" idx="4"/>
          </p:nvPr>
        </p:nvSpPr>
        <p:spPr>
          <a:xfrm>
            <a:off x="4629150" y="2505075"/>
            <a:ext cx="3887391" cy="3684588"/>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177" name="Date Placeholder 6"/>
          <p:cNvSpPr>
            <a:spLocks noGrp="1"/>
          </p:cNvSpPr>
          <p:nvPr>
            <p:ph type="dt" sz="half" idx="10"/>
          </p:nvPr>
        </p:nvSpPr>
        <p:spPr/>
        <p:txBody>
          <a:bodyPr/>
          <a:p>
            <a:fld id="{8F8060F2-5E27-4718-B27B-9F11332AD7A0}" type="datetimeFigureOut">
              <a:rPr lang="en-US" smtClean="0"/>
              <a:t>5/13/2019</a:t>
            </a:fld>
            <a:endParaRPr lang="en-US"/>
          </a:p>
        </p:txBody>
      </p:sp>
      <p:sp>
        <p:nvSpPr>
          <p:cNvPr id="1049178" name="Footer Placeholder 7"/>
          <p:cNvSpPr>
            <a:spLocks noGrp="1"/>
          </p:cNvSpPr>
          <p:nvPr>
            <p:ph type="ftr" sz="quarter" idx="11"/>
          </p:nvPr>
        </p:nvSpPr>
        <p:spPr/>
        <p:txBody>
          <a:bodyPr/>
          <a:p>
            <a:endParaRPr lang="en-US"/>
          </a:p>
        </p:txBody>
      </p:sp>
      <p:sp>
        <p:nvSpPr>
          <p:cNvPr id="1049179" name="Slide Number Placeholder 8"/>
          <p:cNvSpPr>
            <a:spLocks noGrp="1"/>
          </p:cNvSpPr>
          <p:nvPr>
            <p:ph type="sldNum" sz="quarter" idx="12"/>
          </p:nvPr>
        </p:nvSpPr>
        <p:spPr/>
        <p:txBody>
          <a:bodyPr/>
          <a:p>
            <a:fld id="{9701E42C-2D93-4832-BD43-4CF1E5853B3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619" name=""/>
        <p:cNvGrpSpPr/>
        <p:nvPr/>
      </p:nvGrpSpPr>
      <p:grpSpPr>
        <a:xfrm>
          <a:off x="0" y="0"/>
          <a:ext cx="0" cy="0"/>
          <a:chOff x="0" y="0"/>
          <a:chExt cx="0" cy="0"/>
        </a:xfrm>
      </p:grpSpPr>
      <p:sp>
        <p:nvSpPr>
          <p:cNvPr id="1049180" name="Title 1"/>
          <p:cNvSpPr>
            <a:spLocks noGrp="1"/>
          </p:cNvSpPr>
          <p:nvPr>
            <p:ph type="title"/>
          </p:nvPr>
        </p:nvSpPr>
        <p:spPr/>
        <p:txBody>
          <a:bodyPr/>
          <a:p>
            <a:r>
              <a:rPr lang="en-US"/>
              <a:t>Click to edit Master title style</a:t>
            </a:r>
          </a:p>
        </p:txBody>
      </p:sp>
      <p:sp>
        <p:nvSpPr>
          <p:cNvPr id="1049181" name="Date Placeholder 2"/>
          <p:cNvSpPr>
            <a:spLocks noGrp="1"/>
          </p:cNvSpPr>
          <p:nvPr>
            <p:ph type="dt" sz="half" idx="10"/>
          </p:nvPr>
        </p:nvSpPr>
        <p:spPr/>
        <p:txBody>
          <a:bodyPr/>
          <a:p>
            <a:fld id="{8F8060F2-5E27-4718-B27B-9F11332AD7A0}" type="datetimeFigureOut">
              <a:rPr lang="en-US" smtClean="0"/>
              <a:t>5/13/2019</a:t>
            </a:fld>
            <a:endParaRPr lang="en-US"/>
          </a:p>
        </p:txBody>
      </p:sp>
      <p:sp>
        <p:nvSpPr>
          <p:cNvPr id="1049182" name="Footer Placeholder 3"/>
          <p:cNvSpPr>
            <a:spLocks noGrp="1"/>
          </p:cNvSpPr>
          <p:nvPr>
            <p:ph type="ftr" sz="quarter" idx="11"/>
          </p:nvPr>
        </p:nvSpPr>
        <p:spPr/>
        <p:txBody>
          <a:bodyPr/>
          <a:p>
            <a:endParaRPr lang="en-US"/>
          </a:p>
        </p:txBody>
      </p:sp>
      <p:sp>
        <p:nvSpPr>
          <p:cNvPr id="1049183" name="Slide Number Placeholder 4"/>
          <p:cNvSpPr>
            <a:spLocks noGrp="1"/>
          </p:cNvSpPr>
          <p:nvPr>
            <p:ph type="sldNum" sz="quarter" idx="12"/>
          </p:nvPr>
        </p:nvSpPr>
        <p:spPr/>
        <p:txBody>
          <a:bodyPr/>
          <a:p>
            <a:fld id="{9701E42C-2D93-4832-BD43-4CF1E5853B3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318" name=""/>
        <p:cNvGrpSpPr/>
        <p:nvPr/>
      </p:nvGrpSpPr>
      <p:grpSpPr>
        <a:xfrm>
          <a:off x="0" y="0"/>
          <a:ext cx="0" cy="0"/>
          <a:chOff x="0" y="0"/>
          <a:chExt cx="0" cy="0"/>
        </a:xfrm>
      </p:grpSpPr>
      <p:sp>
        <p:nvSpPr>
          <p:cNvPr id="1048594" name="Date Placeholder 1"/>
          <p:cNvSpPr>
            <a:spLocks noGrp="1"/>
          </p:cNvSpPr>
          <p:nvPr>
            <p:ph type="dt" sz="half" idx="10"/>
          </p:nvPr>
        </p:nvSpPr>
        <p:spPr/>
        <p:txBody>
          <a:bodyPr/>
          <a:p>
            <a:fld id="{8F8060F2-5E27-4718-B27B-9F11332AD7A0}" type="datetimeFigureOut">
              <a:rPr lang="en-US" smtClean="0"/>
              <a:t>5/13/2019</a:t>
            </a:fld>
            <a:endParaRPr lang="en-US"/>
          </a:p>
        </p:txBody>
      </p:sp>
      <p:sp>
        <p:nvSpPr>
          <p:cNvPr id="1048595" name="Footer Placeholder 2"/>
          <p:cNvSpPr>
            <a:spLocks noGrp="1"/>
          </p:cNvSpPr>
          <p:nvPr>
            <p:ph type="ftr" sz="quarter" idx="11"/>
          </p:nvPr>
        </p:nvSpPr>
        <p:spPr/>
        <p:txBody>
          <a:bodyPr/>
          <a:p>
            <a:endParaRPr lang="en-US"/>
          </a:p>
        </p:txBody>
      </p:sp>
      <p:sp>
        <p:nvSpPr>
          <p:cNvPr id="1048596" name="Slide Number Placeholder 3"/>
          <p:cNvSpPr>
            <a:spLocks noGrp="1"/>
          </p:cNvSpPr>
          <p:nvPr>
            <p:ph type="sldNum" sz="quarter" idx="12"/>
          </p:nvPr>
        </p:nvSpPr>
        <p:spPr/>
        <p:txBody>
          <a:bodyPr/>
          <a:p>
            <a:fld id="{9701E42C-2D93-4832-BD43-4CF1E5853B3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624" name=""/>
        <p:cNvGrpSpPr/>
        <p:nvPr/>
      </p:nvGrpSpPr>
      <p:grpSpPr>
        <a:xfrm>
          <a:off x="0" y="0"/>
          <a:ext cx="0" cy="0"/>
          <a:chOff x="0" y="0"/>
          <a:chExt cx="0" cy="0"/>
        </a:xfrm>
      </p:grpSpPr>
      <p:sp>
        <p:nvSpPr>
          <p:cNvPr id="1049205"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1049206"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207" name="Text Placeholder 3"/>
          <p:cNvSpPr>
            <a:spLocks noGrp="1"/>
          </p:cNvSpPr>
          <p:nvPr>
            <p:ph type="body" sz="half" idx="2"/>
          </p:nvPr>
        </p:nvSpPr>
        <p:spPr>
          <a:xfrm>
            <a:off x="629841" y="2057400"/>
            <a:ext cx="2949178" cy="3811588"/>
          </a:xfrm>
        </p:spPr>
        <p:txBody>
          <a:bodyPr/>
          <a:lstStyle>
            <a:lvl1pPr indent="0" marL="0">
              <a:buNone/>
              <a:defRPr sz="1200"/>
            </a:lvl1pPr>
            <a:lvl2pPr indent="0" marL="342900">
              <a:buNone/>
              <a:defRPr sz="1050"/>
            </a:lvl2pPr>
            <a:lvl3pPr indent="0" marL="685800">
              <a:buNone/>
              <a:defRPr sz="900"/>
            </a:lvl3pPr>
            <a:lvl4pPr indent="0" marL="1028700">
              <a:buNone/>
              <a:defRPr sz="750"/>
            </a:lvl4pPr>
            <a:lvl5pPr indent="0" marL="1371600">
              <a:buNone/>
              <a:defRPr sz="750"/>
            </a:lvl5pPr>
            <a:lvl6pPr indent="0" marL="1714500">
              <a:buNone/>
              <a:defRPr sz="750"/>
            </a:lvl6pPr>
            <a:lvl7pPr indent="0" marL="2057400">
              <a:buNone/>
              <a:defRPr sz="750"/>
            </a:lvl7pPr>
            <a:lvl8pPr indent="0" marL="2400300">
              <a:buNone/>
              <a:defRPr sz="750"/>
            </a:lvl8pPr>
            <a:lvl9pPr indent="0" marL="2743200">
              <a:buNone/>
              <a:defRPr sz="750"/>
            </a:lvl9pPr>
          </a:lstStyle>
          <a:p>
            <a:pPr lvl="0"/>
            <a:r>
              <a:rPr lang="en-US"/>
              <a:t>Click to edit Master text styles</a:t>
            </a:r>
          </a:p>
        </p:txBody>
      </p:sp>
      <p:sp>
        <p:nvSpPr>
          <p:cNvPr id="1049208" name="Date Placeholder 4"/>
          <p:cNvSpPr>
            <a:spLocks noGrp="1"/>
          </p:cNvSpPr>
          <p:nvPr>
            <p:ph type="dt" sz="half" idx="10"/>
          </p:nvPr>
        </p:nvSpPr>
        <p:spPr/>
        <p:txBody>
          <a:bodyPr/>
          <a:p>
            <a:fld id="{8F8060F2-5E27-4718-B27B-9F11332AD7A0}" type="datetimeFigureOut">
              <a:rPr lang="en-US" smtClean="0"/>
              <a:t>5/13/2019</a:t>
            </a:fld>
            <a:endParaRPr lang="en-US"/>
          </a:p>
        </p:txBody>
      </p:sp>
      <p:sp>
        <p:nvSpPr>
          <p:cNvPr id="1049209" name="Footer Placeholder 5"/>
          <p:cNvSpPr>
            <a:spLocks noGrp="1"/>
          </p:cNvSpPr>
          <p:nvPr>
            <p:ph type="ftr" sz="quarter" idx="11"/>
          </p:nvPr>
        </p:nvSpPr>
        <p:spPr/>
        <p:txBody>
          <a:bodyPr/>
          <a:p>
            <a:endParaRPr lang="en-US"/>
          </a:p>
        </p:txBody>
      </p:sp>
      <p:sp>
        <p:nvSpPr>
          <p:cNvPr id="1049210" name="Slide Number Placeholder 6"/>
          <p:cNvSpPr>
            <a:spLocks noGrp="1"/>
          </p:cNvSpPr>
          <p:nvPr>
            <p:ph type="sldNum" sz="quarter" idx="12"/>
          </p:nvPr>
        </p:nvSpPr>
        <p:spPr/>
        <p:txBody>
          <a:bodyPr/>
          <a:p>
            <a:fld id="{9701E42C-2D93-4832-BD43-4CF1E5853B3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621" name=""/>
        <p:cNvGrpSpPr/>
        <p:nvPr/>
      </p:nvGrpSpPr>
      <p:grpSpPr>
        <a:xfrm>
          <a:off x="0" y="0"/>
          <a:ext cx="0" cy="0"/>
          <a:chOff x="0" y="0"/>
          <a:chExt cx="0" cy="0"/>
        </a:xfrm>
      </p:grpSpPr>
      <p:sp>
        <p:nvSpPr>
          <p:cNvPr id="1049189"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1049190" name="Picture Placeholder 2"/>
          <p:cNvSpPr>
            <a:spLocks noGrp="1"/>
          </p:cNvSpPr>
          <p:nvPr>
            <p:ph type="pic" idx="1"/>
          </p:nvPr>
        </p:nvSpPr>
        <p:spPr>
          <a:xfrm>
            <a:off x="3887391" y="987426"/>
            <a:ext cx="4629150" cy="4873625"/>
          </a:xfrm>
        </p:spPr>
        <p:txBody>
          <a:bodyPr/>
          <a:lstStyle>
            <a:lvl1pPr indent="0" marL="0">
              <a:buNone/>
              <a:defRPr sz="2400"/>
            </a:lvl1pPr>
            <a:lvl2pPr indent="0" marL="342900">
              <a:buNone/>
              <a:defRPr sz="2100"/>
            </a:lvl2pPr>
            <a:lvl3pPr indent="0" marL="685800">
              <a:buNone/>
              <a:defRPr sz="1800"/>
            </a:lvl3pPr>
            <a:lvl4pPr indent="0" marL="1028700">
              <a:buNone/>
              <a:defRPr sz="1500"/>
            </a:lvl4pPr>
            <a:lvl5pPr indent="0" marL="1371600">
              <a:buNone/>
              <a:defRPr sz="1500"/>
            </a:lvl5pPr>
            <a:lvl6pPr indent="0" marL="1714500">
              <a:buNone/>
              <a:defRPr sz="1500"/>
            </a:lvl6pPr>
            <a:lvl7pPr indent="0" marL="2057400">
              <a:buNone/>
              <a:defRPr sz="1500"/>
            </a:lvl7pPr>
            <a:lvl8pPr indent="0" marL="2400300">
              <a:buNone/>
              <a:defRPr sz="1500"/>
            </a:lvl8pPr>
            <a:lvl9pPr indent="0" marL="2743200">
              <a:buNone/>
              <a:defRPr sz="1500"/>
            </a:lvl9pPr>
          </a:lstStyle>
          <a:p>
            <a:endParaRPr lang="en-US"/>
          </a:p>
        </p:txBody>
      </p:sp>
      <p:sp>
        <p:nvSpPr>
          <p:cNvPr id="1049191" name="Text Placeholder 3"/>
          <p:cNvSpPr>
            <a:spLocks noGrp="1"/>
          </p:cNvSpPr>
          <p:nvPr>
            <p:ph type="body" sz="half" idx="2"/>
          </p:nvPr>
        </p:nvSpPr>
        <p:spPr>
          <a:xfrm>
            <a:off x="629841" y="2057400"/>
            <a:ext cx="2949178" cy="3811588"/>
          </a:xfrm>
        </p:spPr>
        <p:txBody>
          <a:bodyPr/>
          <a:lstStyle>
            <a:lvl1pPr indent="0" marL="0">
              <a:buNone/>
              <a:defRPr sz="1200"/>
            </a:lvl1pPr>
            <a:lvl2pPr indent="0" marL="342900">
              <a:buNone/>
              <a:defRPr sz="1050"/>
            </a:lvl2pPr>
            <a:lvl3pPr indent="0" marL="685800">
              <a:buNone/>
              <a:defRPr sz="900"/>
            </a:lvl3pPr>
            <a:lvl4pPr indent="0" marL="1028700">
              <a:buNone/>
              <a:defRPr sz="750"/>
            </a:lvl4pPr>
            <a:lvl5pPr indent="0" marL="1371600">
              <a:buNone/>
              <a:defRPr sz="750"/>
            </a:lvl5pPr>
            <a:lvl6pPr indent="0" marL="1714500">
              <a:buNone/>
              <a:defRPr sz="750"/>
            </a:lvl6pPr>
            <a:lvl7pPr indent="0" marL="2057400">
              <a:buNone/>
              <a:defRPr sz="750"/>
            </a:lvl7pPr>
            <a:lvl8pPr indent="0" marL="2400300">
              <a:buNone/>
              <a:defRPr sz="750"/>
            </a:lvl8pPr>
            <a:lvl9pPr indent="0" marL="2743200">
              <a:buNone/>
              <a:defRPr sz="750"/>
            </a:lvl9pPr>
          </a:lstStyle>
          <a:p>
            <a:pPr lvl="0"/>
            <a:r>
              <a:rPr lang="en-US"/>
              <a:t>Click to edit Master text styles</a:t>
            </a:r>
          </a:p>
        </p:txBody>
      </p:sp>
      <p:sp>
        <p:nvSpPr>
          <p:cNvPr id="1049192" name="Date Placeholder 4"/>
          <p:cNvSpPr>
            <a:spLocks noGrp="1"/>
          </p:cNvSpPr>
          <p:nvPr>
            <p:ph type="dt" sz="half" idx="10"/>
          </p:nvPr>
        </p:nvSpPr>
        <p:spPr/>
        <p:txBody>
          <a:bodyPr/>
          <a:p>
            <a:fld id="{8F8060F2-5E27-4718-B27B-9F11332AD7A0}" type="datetimeFigureOut">
              <a:rPr lang="en-US" smtClean="0"/>
              <a:t>5/13/2019</a:t>
            </a:fld>
            <a:endParaRPr lang="en-US"/>
          </a:p>
        </p:txBody>
      </p:sp>
      <p:sp>
        <p:nvSpPr>
          <p:cNvPr id="1049193" name="Footer Placeholder 5"/>
          <p:cNvSpPr>
            <a:spLocks noGrp="1"/>
          </p:cNvSpPr>
          <p:nvPr>
            <p:ph type="ftr" sz="quarter" idx="11"/>
          </p:nvPr>
        </p:nvSpPr>
        <p:spPr/>
        <p:txBody>
          <a:bodyPr/>
          <a:p>
            <a:endParaRPr lang="en-US"/>
          </a:p>
        </p:txBody>
      </p:sp>
      <p:sp>
        <p:nvSpPr>
          <p:cNvPr id="1049194" name="Slide Number Placeholder 6"/>
          <p:cNvSpPr>
            <a:spLocks noGrp="1"/>
          </p:cNvSpPr>
          <p:nvPr>
            <p:ph type="sldNum" sz="quarter" idx="12"/>
          </p:nvPr>
        </p:nvSpPr>
        <p:spPr/>
        <p:txBody>
          <a:bodyPr/>
          <a:p>
            <a:fld id="{9701E42C-2D93-4832-BD43-4CF1E5853B3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22" name=""/>
        <p:cNvGrpSpPr/>
        <p:nvPr/>
      </p:nvGrpSpPr>
      <p:grpSpPr>
        <a:xfrm>
          <a:off x="0" y="0"/>
          <a:ext cx="0" cy="0"/>
          <a:chOff x="0" y="0"/>
          <a:chExt cx="0" cy="0"/>
        </a:xfrm>
      </p:grpSpPr>
      <p:sp>
        <p:nvSpPr>
          <p:cNvPr id="1048576" name="Title Placeholder 1"/>
          <p:cNvSpPr>
            <a:spLocks noGrp="1"/>
          </p:cNvSpPr>
          <p:nvPr>
            <p:ph type="title"/>
          </p:nvPr>
        </p:nvSpPr>
        <p:spPr>
          <a:xfrm>
            <a:off x="628650" y="365126"/>
            <a:ext cx="7886700" cy="1325563"/>
          </a:xfrm>
          <a:prstGeom prst="rect"/>
        </p:spPr>
        <p:txBody>
          <a:bodyPr anchor="ctr" bIns="45720" lIns="91440" rIns="91440" rtlCol="0" tIns="45720" vert="horz">
            <a:normAutofit/>
          </a:bodyPr>
          <a:p>
            <a:r>
              <a:rPr lang="en-US"/>
              <a:t>Click to edit Master title style</a:t>
            </a:r>
          </a:p>
        </p:txBody>
      </p:sp>
      <p:sp>
        <p:nvSpPr>
          <p:cNvPr id="1048577" name="Text Placeholder 2"/>
          <p:cNvSpPr>
            <a:spLocks noGrp="1"/>
          </p:cNvSpPr>
          <p:nvPr>
            <p:ph type="body" idx="1"/>
          </p:nvPr>
        </p:nvSpPr>
        <p:spPr>
          <a:xfrm>
            <a:off x="628650" y="1825625"/>
            <a:ext cx="7886700" cy="4351338"/>
          </a:xfrm>
          <a:prstGeom prst="rect"/>
        </p:spPr>
        <p:txBody>
          <a:bodyPr bIns="45720" lIns="91440" rIns="91440" rtlCol="0" tIns="45720" vert="horz">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78" name="Date Placeholder 3"/>
          <p:cNvSpPr>
            <a:spLocks noGrp="1"/>
          </p:cNvSpPr>
          <p:nvPr>
            <p:ph type="dt" sz="half" idx="2"/>
          </p:nvPr>
        </p:nvSpPr>
        <p:spPr>
          <a:xfrm>
            <a:off x="628650" y="6356351"/>
            <a:ext cx="2057400" cy="365125"/>
          </a:xfrm>
          <a:prstGeom prst="rect"/>
        </p:spPr>
        <p:txBody>
          <a:bodyPr anchor="ctr" bIns="45720" lIns="91440" rIns="91440" rtlCol="0" tIns="45720" vert="horz"/>
          <a:lstStyle>
            <a:lvl1pPr algn="l">
              <a:defRPr sz="900">
                <a:solidFill>
                  <a:schemeClr val="tx1">
                    <a:tint val="75000"/>
                  </a:schemeClr>
                </a:solidFill>
              </a:defRPr>
            </a:lvl1pPr>
          </a:lstStyle>
          <a:p>
            <a:fld id="{8F8060F2-5E27-4718-B27B-9F11332AD7A0}" type="datetimeFigureOut">
              <a:rPr lang="en-US" smtClean="0"/>
              <a:t>5/13/2019</a:t>
            </a:fld>
            <a:endParaRPr lang="en-US"/>
          </a:p>
        </p:txBody>
      </p:sp>
      <p:sp>
        <p:nvSpPr>
          <p:cNvPr id="1048579" name="Footer Placeholder 4"/>
          <p:cNvSpPr>
            <a:spLocks noGrp="1"/>
          </p:cNvSpPr>
          <p:nvPr>
            <p:ph type="ftr" sz="quarter" idx="3"/>
          </p:nvPr>
        </p:nvSpPr>
        <p:spPr>
          <a:xfrm>
            <a:off x="3028950" y="6356351"/>
            <a:ext cx="3086100" cy="365125"/>
          </a:xfrm>
          <a:prstGeom prst="rect"/>
        </p:spPr>
        <p:txBody>
          <a:bodyPr anchor="ctr" bIns="45720" lIns="91440" rIns="91440" rtlCol="0" tIns="45720" vert="horz"/>
          <a:lstStyle>
            <a:lvl1pPr algn="ctr">
              <a:defRPr sz="900">
                <a:solidFill>
                  <a:schemeClr val="tx1">
                    <a:tint val="75000"/>
                  </a:schemeClr>
                </a:solidFill>
              </a:defRPr>
            </a:lvl1pPr>
          </a:lstStyle>
          <a:p>
            <a:endParaRPr lang="en-US"/>
          </a:p>
        </p:txBody>
      </p:sp>
      <p:sp>
        <p:nvSpPr>
          <p:cNvPr id="1048580" name="Slide Number Placeholder 5"/>
          <p:cNvSpPr>
            <a:spLocks noGrp="1"/>
          </p:cNvSpPr>
          <p:nvPr>
            <p:ph type="sldNum" sz="quarter" idx="4"/>
          </p:nvPr>
        </p:nvSpPr>
        <p:spPr>
          <a:xfrm>
            <a:off x="6457950" y="6356351"/>
            <a:ext cx="2057400" cy="365125"/>
          </a:xfrm>
          <a:prstGeom prst="rect"/>
        </p:spPr>
        <p:txBody>
          <a:bodyPr anchor="ctr" bIns="45720" lIns="91440" rIns="91440" rtlCol="0" tIns="45720" vert="horz"/>
          <a:lstStyle>
            <a:lvl1pPr algn="r">
              <a:defRPr sz="900">
                <a:solidFill>
                  <a:schemeClr val="tx1">
                    <a:tint val="75000"/>
                  </a:schemeClr>
                </a:solidFill>
              </a:defRPr>
            </a:lvl1pPr>
          </a:lstStyle>
          <a:p>
            <a:fld id="{9701E42C-2D93-4832-BD43-4CF1E5853B38}" type="slidenum">
              <a:rPr lang="en-US" smtClean="0"/>
              <a:t>‹#›</a:t>
            </a:fld>
            <a:endParaRPr lang="en-US"/>
          </a:p>
        </p:txBody>
      </p:sp>
    </p:spTree>
  </p:cSld>
  <p:clrMap accent1="accent1" accent2="accent2" accent3="accent3" accent4="accent4" accent5="accent5" accent6="accent6" bg1="lt1" bg2="lt2" tx1="dk1" tx2="dk2"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eaLnBrk="1" hangingPunct="1" latinLnBrk="0" rtl="0">
        <a:lnSpc>
          <a:spcPct val="90000"/>
        </a:lnSpc>
        <a:spcBef>
          <a:spcPct val="0"/>
        </a:spcBef>
        <a:buNone/>
        <a:defRPr sz="3300" kern="1200">
          <a:solidFill>
            <a:schemeClr val="tx1"/>
          </a:solidFill>
          <a:latin typeface="+mj-lt"/>
          <a:ea typeface="+mj-ea"/>
          <a:cs typeface="+mj-cs"/>
        </a:defRPr>
      </a:lvl1pPr>
    </p:titleStyle>
    <p:bodyStyle>
      <a:lvl1pPr algn="l" defTabSz="685800" eaLnBrk="1" hangingPunct="1" indent="-171450" latinLnBrk="0" marL="171450" rtl="0">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algn="l" defTabSz="685800" eaLnBrk="1" hangingPunct="1" indent="-171450" latinLnBrk="0" marL="514350" rtl="0">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algn="l" defTabSz="685800" eaLnBrk="1" hangingPunct="1" indent="-171450" latinLnBrk="0" marL="857250" rtl="0">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algn="l" defTabSz="685800" eaLnBrk="1" hangingPunct="1" indent="-171450" latinLnBrk="0" marL="1200150" rtl="0">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algn="l" defTabSz="685800" eaLnBrk="1" hangingPunct="1" indent="-171450" latinLnBrk="0" marL="1543050" rtl="0">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algn="l" defTabSz="685800" eaLnBrk="1" hangingPunct="1" indent="-171450" latinLnBrk="0" marL="1885950" rtl="0">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algn="l" defTabSz="685800" eaLnBrk="1" hangingPunct="1" indent="-171450" latinLnBrk="0" marL="2228850" rtl="0">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algn="l" defTabSz="685800" eaLnBrk="1" hangingPunct="1" indent="-171450" latinLnBrk="0" marL="2571750" rtl="0">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algn="l" defTabSz="685800" eaLnBrk="1" hangingPunct="1" indent="-171450" latinLnBrk="0" marL="2914650" rtl="0">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algn="l" defTabSz="685800" eaLnBrk="1" hangingPunct="1" latinLnBrk="0" marL="0" rtl="0">
        <a:defRPr sz="1350" kern="1200">
          <a:solidFill>
            <a:schemeClr val="tx1"/>
          </a:solidFill>
          <a:latin typeface="+mn-lt"/>
          <a:ea typeface="+mn-ea"/>
          <a:cs typeface="+mn-cs"/>
        </a:defRPr>
      </a:lvl1pPr>
      <a:lvl2pPr algn="l" defTabSz="685800" eaLnBrk="1" hangingPunct="1" latinLnBrk="0" marL="342900" rtl="0">
        <a:defRPr sz="1350" kern="1200">
          <a:solidFill>
            <a:schemeClr val="tx1"/>
          </a:solidFill>
          <a:latin typeface="+mn-lt"/>
          <a:ea typeface="+mn-ea"/>
          <a:cs typeface="+mn-cs"/>
        </a:defRPr>
      </a:lvl2pPr>
      <a:lvl3pPr algn="l" defTabSz="685800" eaLnBrk="1" hangingPunct="1" latinLnBrk="0" marL="685800" rtl="0">
        <a:defRPr sz="1350" kern="1200">
          <a:solidFill>
            <a:schemeClr val="tx1"/>
          </a:solidFill>
          <a:latin typeface="+mn-lt"/>
          <a:ea typeface="+mn-ea"/>
          <a:cs typeface="+mn-cs"/>
        </a:defRPr>
      </a:lvl3pPr>
      <a:lvl4pPr algn="l" defTabSz="685800" eaLnBrk="1" hangingPunct="1" latinLnBrk="0" marL="1028700" rtl="0">
        <a:defRPr sz="1350" kern="1200">
          <a:solidFill>
            <a:schemeClr val="tx1"/>
          </a:solidFill>
          <a:latin typeface="+mn-lt"/>
          <a:ea typeface="+mn-ea"/>
          <a:cs typeface="+mn-cs"/>
        </a:defRPr>
      </a:lvl4pPr>
      <a:lvl5pPr algn="l" defTabSz="685800" eaLnBrk="1" hangingPunct="1" latinLnBrk="0" marL="1371600" rtl="0">
        <a:defRPr sz="1350" kern="1200">
          <a:solidFill>
            <a:schemeClr val="tx1"/>
          </a:solidFill>
          <a:latin typeface="+mn-lt"/>
          <a:ea typeface="+mn-ea"/>
          <a:cs typeface="+mn-cs"/>
        </a:defRPr>
      </a:lvl5pPr>
      <a:lvl6pPr algn="l" defTabSz="685800" eaLnBrk="1" hangingPunct="1" latinLnBrk="0" marL="1714500" rtl="0">
        <a:defRPr sz="1350" kern="1200">
          <a:solidFill>
            <a:schemeClr val="tx1"/>
          </a:solidFill>
          <a:latin typeface="+mn-lt"/>
          <a:ea typeface="+mn-ea"/>
          <a:cs typeface="+mn-cs"/>
        </a:defRPr>
      </a:lvl6pPr>
      <a:lvl7pPr algn="l" defTabSz="685800" eaLnBrk="1" hangingPunct="1" latinLnBrk="0" marL="2057400" rtl="0">
        <a:defRPr sz="1350" kern="1200">
          <a:solidFill>
            <a:schemeClr val="tx1"/>
          </a:solidFill>
          <a:latin typeface="+mn-lt"/>
          <a:ea typeface="+mn-ea"/>
          <a:cs typeface="+mn-cs"/>
        </a:defRPr>
      </a:lvl7pPr>
      <a:lvl8pPr algn="l" defTabSz="685800" eaLnBrk="1" hangingPunct="1" latinLnBrk="0" marL="2400300" rtl="0">
        <a:defRPr sz="1350" kern="1200">
          <a:solidFill>
            <a:schemeClr val="tx1"/>
          </a:solidFill>
          <a:latin typeface="+mn-lt"/>
          <a:ea typeface="+mn-ea"/>
          <a:cs typeface="+mn-cs"/>
        </a:defRPr>
      </a:lvl8pPr>
      <a:lvl9pPr algn="l" defTabSz="685800" eaLnBrk="1" hangingPunct="1" latinLnBrk="0" marL="2743200" rtl="0">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image" Target="../media/image12.jpeg"/><Relationship Id="rId3" Type="http://schemas.openxmlformats.org/officeDocument/2006/relationships/image" Target="../media/image13.jpeg"/><Relationship Id="rId4"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323" name=""/>
        <p:cNvGrpSpPr/>
        <p:nvPr/>
      </p:nvGrpSpPr>
      <p:grpSpPr>
        <a:xfrm>
          <a:off x="0" y="0"/>
          <a:ext cx="0" cy="0"/>
          <a:chOff x="0" y="0"/>
          <a:chExt cx="0" cy="0"/>
        </a:xfrm>
      </p:grpSpPr>
      <p:sp>
        <p:nvSpPr>
          <p:cNvPr id="1048604" name="Title 1"/>
          <p:cNvSpPr>
            <a:spLocks noGrp="1"/>
          </p:cNvSpPr>
          <p:nvPr>
            <p:ph type="ctrTitle"/>
          </p:nvPr>
        </p:nvSpPr>
        <p:spPr>
          <a:xfrm>
            <a:off x="533400" y="1419664"/>
            <a:ext cx="7851648" cy="1828800"/>
          </a:xfrm>
        </p:spPr>
        <p:txBody>
          <a:bodyPr/>
          <a:p>
            <a:r>
              <a:rPr dirty="0" lang="en-US"/>
              <a:t>GYNAECOLOGICAL DISORDERS</a:t>
            </a:r>
          </a:p>
        </p:txBody>
      </p:sp>
      <p:sp>
        <p:nvSpPr>
          <p:cNvPr id="1048605" name="Subtitle 2"/>
          <p:cNvSpPr>
            <a:spLocks noGrp="1"/>
          </p:cNvSpPr>
          <p:nvPr>
            <p:ph type="subTitle" idx="1"/>
          </p:nvPr>
        </p:nvSpPr>
        <p:spPr>
          <a:xfrm>
            <a:off x="533400" y="3276600"/>
            <a:ext cx="7854696" cy="1752600"/>
          </a:xfrm>
        </p:spPr>
        <p:txBody>
          <a:bodyPr/>
          <a:p>
            <a:r>
              <a:rPr dirty="0" lang="en-US"/>
              <a:t>By </a:t>
            </a:r>
            <a:r>
              <a:rPr dirty="0" lang="en-US" err="1"/>
              <a:t>Fridah</a:t>
            </a:r>
            <a:r>
              <a:rPr dirty="0" lang="en-US"/>
              <a:t> </a:t>
            </a:r>
            <a:r>
              <a:rPr dirty="0" lang="en-US" err="1"/>
              <a:t>Njagi</a:t>
            </a:r>
            <a:endParaRPr dirty="0" lang="en-US"/>
          </a:p>
          <a:p>
            <a:r>
              <a:rPr dirty="0" lang="en-US"/>
              <a:t>KMTC Chuka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316" name=""/>
        <p:cNvGrpSpPr/>
        <p:nvPr/>
      </p:nvGrpSpPr>
      <p:grpSpPr>
        <a:xfrm>
          <a:off x="0" y="0"/>
          <a:ext cx="0" cy="0"/>
          <a:chOff x="0" y="0"/>
          <a:chExt cx="0" cy="0"/>
        </a:xfrm>
      </p:grpSpPr>
      <p:sp>
        <p:nvSpPr>
          <p:cNvPr id="1048590" name="Title 1"/>
          <p:cNvSpPr>
            <a:spLocks noGrp="1"/>
          </p:cNvSpPr>
          <p:nvPr>
            <p:ph type="title"/>
          </p:nvPr>
        </p:nvSpPr>
        <p:spPr>
          <a:xfrm>
            <a:off x="457200" y="274638"/>
            <a:ext cx="8229600" cy="411162"/>
          </a:xfrm>
        </p:spPr>
        <p:txBody>
          <a:bodyPr>
            <a:normAutofit fontScale="90000"/>
          </a:bodyPr>
          <a:p>
            <a:endParaRPr dirty="0" lang="en-US"/>
          </a:p>
        </p:txBody>
      </p:sp>
      <p:sp>
        <p:nvSpPr>
          <p:cNvPr id="1048591" name="Content Placeholder 2"/>
          <p:cNvSpPr>
            <a:spLocks noGrp="1"/>
          </p:cNvSpPr>
          <p:nvPr>
            <p:ph idx="1"/>
          </p:nvPr>
        </p:nvSpPr>
        <p:spPr>
          <a:xfrm>
            <a:off x="457200" y="838200"/>
            <a:ext cx="8229600" cy="5410200"/>
          </a:xfrm>
        </p:spPr>
        <p:txBody>
          <a:bodyPr>
            <a:normAutofit/>
          </a:bodyPr>
          <a:p>
            <a:pPr>
              <a:buFont typeface="Wingdings" panose="05000000000000000000" pitchFamily="2" charset="2"/>
              <a:buChar char="v"/>
            </a:pPr>
            <a:r>
              <a:rPr b="1" dirty="0" sz="2800" lang="en-US">
                <a:latin typeface="Times New Roman" panose="02020603050405020304" pitchFamily="18" charset="0"/>
                <a:cs typeface="Times New Roman" panose="02020603050405020304" pitchFamily="18" charset="0"/>
              </a:rPr>
              <a:t>Gynecology</a:t>
            </a:r>
            <a:r>
              <a:rPr dirty="0" sz="2800" lang="en-US">
                <a:latin typeface="Times New Roman" panose="02020603050405020304" pitchFamily="18" charset="0"/>
                <a:cs typeface="Times New Roman" panose="02020603050405020304" pitchFamily="18" charset="0"/>
              </a:rPr>
              <a:t> refers to diseases or conditions peculiar to women's reproductive systems.</a:t>
            </a:r>
          </a:p>
          <a:p>
            <a:pPr>
              <a:buFont typeface="Wingdings" panose="05000000000000000000" pitchFamily="2" charset="2"/>
              <a:buChar char="v"/>
            </a:pPr>
            <a:r>
              <a:rPr dirty="0" sz="2800" lang="en-US">
                <a:latin typeface="Times New Roman" panose="02020603050405020304" pitchFamily="18" charset="0"/>
                <a:cs typeface="Times New Roman" panose="02020603050405020304" pitchFamily="18" charset="0"/>
              </a:rPr>
              <a:t>Patients with gynecological disorders require a lot of understanding because of the emotional and the physical considerations that govern the situation.</a:t>
            </a:r>
          </a:p>
          <a:p>
            <a:pPr>
              <a:buFont typeface="Wingdings" panose="05000000000000000000" pitchFamily="2" charset="2"/>
              <a:buChar char="v"/>
            </a:pPr>
            <a:r>
              <a:rPr dirty="0" sz="2800" lang="en-US">
                <a:latin typeface="Times New Roman" panose="02020603050405020304" pitchFamily="18" charset="0"/>
                <a:cs typeface="Times New Roman" panose="02020603050405020304" pitchFamily="18" charset="0"/>
              </a:rPr>
              <a:t> should always respect the confidentiality of the patient's problems and share any information obtained only with those directly involved professionally with the care of the patient.</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415" name=""/>
        <p:cNvGrpSpPr/>
        <p:nvPr/>
      </p:nvGrpSpPr>
      <p:grpSpPr>
        <a:xfrm>
          <a:off x="0" y="0"/>
          <a:ext cx="0" cy="0"/>
          <a:chOff x="0" y="0"/>
          <a:chExt cx="0" cy="0"/>
        </a:xfrm>
      </p:grpSpPr>
      <p:sp>
        <p:nvSpPr>
          <p:cNvPr id="1048783" name="Title 1"/>
          <p:cNvSpPr>
            <a:spLocks noGrp="1"/>
          </p:cNvSpPr>
          <p:nvPr>
            <p:ph type="title"/>
          </p:nvPr>
        </p:nvSpPr>
        <p:spPr/>
        <p:txBody>
          <a:bodyPr/>
          <a:p>
            <a:endParaRPr lang="en-US"/>
          </a:p>
        </p:txBody>
      </p:sp>
      <p:sp>
        <p:nvSpPr>
          <p:cNvPr id="1048784" name="Content Placeholder 2"/>
          <p:cNvSpPr>
            <a:spLocks noGrp="1"/>
          </p:cNvSpPr>
          <p:nvPr>
            <p:ph idx="1"/>
          </p:nvPr>
        </p:nvSpPr>
        <p:spPr/>
        <p:txBody>
          <a:bodyPr/>
          <a:p>
            <a:r>
              <a:rPr dirty="0" lang="en-US"/>
              <a:t>Difficult in making decisions and insomnia (poor sleep).</a:t>
            </a:r>
          </a:p>
          <a:p>
            <a:pPr>
              <a:buNone/>
            </a:pPr>
            <a:endParaRPr dirty="0" lang="en-US"/>
          </a:p>
          <a:p>
            <a:pPr>
              <a:buNone/>
            </a:pPr>
            <a:r>
              <a:rPr dirty="0" lang="en-US"/>
              <a:t>• Miscellaneous symptoms, including feelings of suffocation, chest pains, heart pounding, numbness and tingling sensation.</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416" name=""/>
        <p:cNvGrpSpPr/>
        <p:nvPr/>
      </p:nvGrpSpPr>
      <p:grpSpPr>
        <a:xfrm>
          <a:off x="0" y="0"/>
          <a:ext cx="0" cy="0"/>
          <a:chOff x="0" y="0"/>
          <a:chExt cx="0" cy="0"/>
        </a:xfrm>
      </p:grpSpPr>
      <p:sp>
        <p:nvSpPr>
          <p:cNvPr id="1048785" name="Title 1"/>
          <p:cNvSpPr>
            <a:spLocks noGrp="1"/>
          </p:cNvSpPr>
          <p:nvPr>
            <p:ph type="title"/>
          </p:nvPr>
        </p:nvSpPr>
        <p:spPr/>
        <p:txBody>
          <a:bodyPr/>
          <a:p>
            <a:endParaRPr lang="en-US"/>
          </a:p>
        </p:txBody>
      </p:sp>
      <p:sp>
        <p:nvSpPr>
          <p:cNvPr id="1048786" name="Content Placeholder 2"/>
          <p:cNvSpPr>
            <a:spLocks noGrp="1"/>
          </p:cNvSpPr>
          <p:nvPr>
            <p:ph idx="1"/>
          </p:nvPr>
        </p:nvSpPr>
        <p:spPr/>
        <p:txBody>
          <a:bodyPr>
            <a:normAutofit/>
          </a:bodyPr>
          <a:p>
            <a:r>
              <a:rPr dirty="0" lang="en-US"/>
              <a:t>Patients with the symptoms of PMT can be</a:t>
            </a:r>
          </a:p>
          <a:p>
            <a:pPr>
              <a:buNone/>
            </a:pPr>
            <a:r>
              <a:rPr dirty="0" lang="en-US"/>
              <a:t>relieved by giving them diuretics, for example,</a:t>
            </a:r>
          </a:p>
          <a:p>
            <a:pPr>
              <a:buNone/>
            </a:pPr>
            <a:r>
              <a:rPr dirty="0" lang="en-US"/>
              <a:t> </a:t>
            </a:r>
            <a:r>
              <a:rPr dirty="0" lang="en-US" err="1"/>
              <a:t>chlorothiazide</a:t>
            </a:r>
            <a:r>
              <a:rPr dirty="0" lang="en-US"/>
              <a:t> in the pre menstrual week.</a:t>
            </a:r>
          </a:p>
          <a:p>
            <a:pPr>
              <a:buNone/>
            </a:pPr>
            <a:endParaRPr dirty="0" lang="en-US"/>
          </a:p>
          <a:p>
            <a:pPr>
              <a:buNone/>
            </a:pPr>
            <a:r>
              <a:rPr dirty="0" lang="en-US"/>
              <a:t> They can also benefit from oral contraceptives, for instance, </a:t>
            </a:r>
            <a:r>
              <a:rPr dirty="0" lang="en-US" err="1"/>
              <a:t>progesterones</a:t>
            </a:r>
            <a:r>
              <a:rPr dirty="0" lang="en-US"/>
              <a:t> like </a:t>
            </a:r>
            <a:r>
              <a:rPr dirty="0" lang="en-US" err="1"/>
              <a:t>norethisterone</a:t>
            </a:r>
            <a:r>
              <a:rPr dirty="0" lang="en-US"/>
              <a:t> 20mg daily from the 15th to 25th day of the cycle.</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417" name=""/>
        <p:cNvGrpSpPr/>
        <p:nvPr/>
      </p:nvGrpSpPr>
      <p:grpSpPr>
        <a:xfrm>
          <a:off x="0" y="0"/>
          <a:ext cx="0" cy="0"/>
          <a:chOff x="0" y="0"/>
          <a:chExt cx="0" cy="0"/>
        </a:xfrm>
      </p:grpSpPr>
      <p:sp>
        <p:nvSpPr>
          <p:cNvPr id="1048787" name="Title 1"/>
          <p:cNvSpPr>
            <a:spLocks noGrp="1"/>
          </p:cNvSpPr>
          <p:nvPr>
            <p:ph type="title"/>
          </p:nvPr>
        </p:nvSpPr>
        <p:spPr/>
        <p:txBody>
          <a:bodyPr/>
          <a:p>
            <a:endParaRPr lang="en-US"/>
          </a:p>
        </p:txBody>
      </p:sp>
      <p:sp>
        <p:nvSpPr>
          <p:cNvPr id="1048788" name="Content Placeholder 2"/>
          <p:cNvSpPr>
            <a:spLocks noGrp="1"/>
          </p:cNvSpPr>
          <p:nvPr>
            <p:ph idx="1"/>
          </p:nvPr>
        </p:nvSpPr>
        <p:spPr/>
        <p:txBody>
          <a:bodyPr/>
          <a:p>
            <a:r>
              <a:rPr dirty="0" lang="en-US" err="1"/>
              <a:t>Tranquillisers</a:t>
            </a:r>
            <a:r>
              <a:rPr dirty="0" lang="en-US"/>
              <a:t> and psychotherapy also appear to be equally effective</a:t>
            </a:r>
          </a:p>
          <a:p>
            <a:r>
              <a:rPr dirty="0" lang="en-US"/>
              <a:t>Dietary management involves taking a low salt</a:t>
            </a:r>
          </a:p>
          <a:p>
            <a:pPr>
              <a:buNone/>
            </a:pPr>
            <a:r>
              <a:rPr dirty="0" lang="en-US"/>
              <a:t>diet and avoiding alcohol and caffeine</a:t>
            </a:r>
          </a:p>
          <a:p>
            <a:r>
              <a:rPr dirty="0" lang="en-US"/>
              <a:t>Exercise is also recommended to relieve the</a:t>
            </a:r>
          </a:p>
          <a:p>
            <a:pPr>
              <a:buNone/>
            </a:pPr>
            <a:r>
              <a:rPr dirty="0" lang="en-US"/>
              <a:t>  symptoms</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418" name=""/>
        <p:cNvGrpSpPr/>
        <p:nvPr/>
      </p:nvGrpSpPr>
      <p:grpSpPr>
        <a:xfrm>
          <a:off x="0" y="0"/>
          <a:ext cx="0" cy="0"/>
          <a:chOff x="0" y="0"/>
          <a:chExt cx="0" cy="0"/>
        </a:xfrm>
      </p:grpSpPr>
      <p:sp>
        <p:nvSpPr>
          <p:cNvPr id="1048789" name="Title 1"/>
          <p:cNvSpPr>
            <a:spLocks noGrp="1"/>
          </p:cNvSpPr>
          <p:nvPr>
            <p:ph type="title"/>
          </p:nvPr>
        </p:nvSpPr>
        <p:spPr/>
        <p:txBody>
          <a:bodyPr>
            <a:normAutofit/>
          </a:bodyPr>
          <a:p>
            <a:r>
              <a:rPr b="1" dirty="0" lang="en-US"/>
              <a:t>Dysfunctional Uterine Bleeding </a:t>
            </a:r>
            <a:r>
              <a:rPr b="1" lang="en-US"/>
              <a:t>(DUB)</a:t>
            </a:r>
            <a:endParaRPr dirty="0" lang="en-US"/>
          </a:p>
        </p:txBody>
      </p:sp>
      <p:sp>
        <p:nvSpPr>
          <p:cNvPr id="1048790" name="Content Placeholder 2"/>
          <p:cNvSpPr>
            <a:spLocks noGrp="1"/>
          </p:cNvSpPr>
          <p:nvPr>
            <p:ph idx="1"/>
          </p:nvPr>
        </p:nvSpPr>
        <p:spPr/>
        <p:txBody>
          <a:bodyPr>
            <a:normAutofit/>
          </a:bodyPr>
          <a:p>
            <a:r>
              <a:rPr dirty="0" lang="en-US"/>
              <a:t>Dysfunctional uterine bleeding is diagnosed by</a:t>
            </a:r>
          </a:p>
          <a:p>
            <a:pPr>
              <a:buNone/>
            </a:pPr>
            <a:r>
              <a:rPr dirty="0" lang="en-US"/>
              <a:t>    exclusion of the conditions, which cause bleeding from the uterus. These are;</a:t>
            </a:r>
          </a:p>
          <a:p>
            <a:r>
              <a:rPr dirty="0" lang="en-US"/>
              <a:t>Infection</a:t>
            </a:r>
          </a:p>
          <a:p>
            <a:pPr>
              <a:buNone/>
            </a:pPr>
            <a:r>
              <a:rPr dirty="0" lang="en-US"/>
              <a:t>• Ruptured ectopic pregnancy</a:t>
            </a:r>
          </a:p>
          <a:p>
            <a:pPr>
              <a:buNone/>
            </a:pPr>
            <a:r>
              <a:rPr dirty="0" lang="en-US"/>
              <a:t>• Trauma</a:t>
            </a:r>
          </a:p>
          <a:p>
            <a:pPr>
              <a:buNone/>
            </a:pPr>
            <a:r>
              <a:rPr dirty="0" lang="en-US"/>
              <a:t>• Uterine fibroids and polyps</a:t>
            </a:r>
          </a:p>
          <a:p>
            <a:pPr>
              <a:buNone/>
            </a:pPr>
            <a:r>
              <a:rPr dirty="0" lang="en-US"/>
              <a:t>• Genital cancers</a:t>
            </a:r>
          </a:p>
          <a:p>
            <a:pPr>
              <a:buNone/>
            </a:pPr>
            <a:r>
              <a:rPr dirty="0" lang="en-US"/>
              <a:t>• Hormonal treatment</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419" name=""/>
        <p:cNvGrpSpPr/>
        <p:nvPr/>
      </p:nvGrpSpPr>
      <p:grpSpPr>
        <a:xfrm>
          <a:off x="0" y="0"/>
          <a:ext cx="0" cy="0"/>
          <a:chOff x="0" y="0"/>
          <a:chExt cx="0" cy="0"/>
        </a:xfrm>
      </p:grpSpPr>
      <p:sp>
        <p:nvSpPr>
          <p:cNvPr id="1048791" name="Title 1"/>
          <p:cNvSpPr>
            <a:spLocks noGrp="1"/>
          </p:cNvSpPr>
          <p:nvPr>
            <p:ph type="title"/>
          </p:nvPr>
        </p:nvSpPr>
        <p:spPr/>
        <p:txBody>
          <a:bodyPr/>
          <a:p>
            <a:endParaRPr dirty="0" lang="en-US"/>
          </a:p>
        </p:txBody>
      </p:sp>
      <p:sp>
        <p:nvSpPr>
          <p:cNvPr id="1048792" name="Content Placeholder 2"/>
          <p:cNvSpPr>
            <a:spLocks noGrp="1"/>
          </p:cNvSpPr>
          <p:nvPr>
            <p:ph idx="1"/>
          </p:nvPr>
        </p:nvSpPr>
        <p:spPr/>
        <p:txBody>
          <a:bodyPr/>
          <a:p>
            <a:r>
              <a:rPr dirty="0" lang="en-US"/>
              <a:t>the cause of DUB is most likely to be hormonal imbalance, which is associated with involuntary periods. </a:t>
            </a:r>
          </a:p>
          <a:p>
            <a:pPr>
              <a:buNone/>
            </a:pPr>
            <a:endParaRPr dirty="0" lang="en-US"/>
          </a:p>
          <a:p>
            <a:r>
              <a:rPr dirty="0" lang="en-US"/>
              <a:t>very little you can do, you should refer all</a:t>
            </a:r>
          </a:p>
          <a:p>
            <a:pPr>
              <a:buNone/>
            </a:pPr>
            <a:r>
              <a:rPr dirty="0" lang="en-US"/>
              <a:t> patients with abnormal uterine bleeding to the</a:t>
            </a:r>
          </a:p>
          <a:p>
            <a:pPr>
              <a:buNone/>
            </a:pPr>
            <a:r>
              <a:rPr dirty="0" lang="en-US"/>
              <a:t> hospital for investigations and management</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420" name=""/>
        <p:cNvGrpSpPr/>
        <p:nvPr/>
      </p:nvGrpSpPr>
      <p:grpSpPr>
        <a:xfrm>
          <a:off x="0" y="0"/>
          <a:ext cx="0" cy="0"/>
          <a:chOff x="0" y="0"/>
          <a:chExt cx="0" cy="0"/>
        </a:xfrm>
      </p:grpSpPr>
      <p:sp>
        <p:nvSpPr>
          <p:cNvPr id="1048793" name="Title 1"/>
          <p:cNvSpPr>
            <a:spLocks noGrp="1"/>
          </p:cNvSpPr>
          <p:nvPr>
            <p:ph type="title"/>
          </p:nvPr>
        </p:nvSpPr>
        <p:spPr/>
        <p:txBody>
          <a:bodyPr/>
          <a:p>
            <a:endParaRPr lang="en-US"/>
          </a:p>
        </p:txBody>
      </p:sp>
      <p:sp>
        <p:nvSpPr>
          <p:cNvPr id="1048794" name="Content Placeholder 2"/>
          <p:cNvSpPr>
            <a:spLocks noGrp="1"/>
          </p:cNvSpPr>
          <p:nvPr>
            <p:ph idx="1"/>
          </p:nvPr>
        </p:nvSpPr>
        <p:spPr/>
        <p:txBody>
          <a:bodyPr/>
          <a:p>
            <a:pPr>
              <a:buNone/>
            </a:pPr>
            <a:r>
              <a:rPr b="1" dirty="0" i="1" lang="en-US"/>
              <a:t>Remember:</a:t>
            </a:r>
          </a:p>
          <a:p>
            <a:pPr>
              <a:buNone/>
            </a:pPr>
            <a:r>
              <a:rPr b="1" dirty="0" i="1" lang="en-US"/>
              <a:t>If the patient is very sick due to excessive</a:t>
            </a:r>
          </a:p>
          <a:p>
            <a:pPr>
              <a:buNone/>
            </a:pPr>
            <a:r>
              <a:rPr b="1" dirty="0" i="1" lang="en-US"/>
              <a:t>bleeding, then resuscitate and give</a:t>
            </a:r>
          </a:p>
          <a:p>
            <a:pPr>
              <a:buNone/>
            </a:pPr>
            <a:r>
              <a:rPr b="1" dirty="0" i="1" lang="en-US"/>
              <a:t>intravenous fluids before referring</a:t>
            </a:r>
            <a:endParaRPr dirty="0" lang="en-US"/>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421" name=""/>
        <p:cNvGrpSpPr/>
        <p:nvPr/>
      </p:nvGrpSpPr>
      <p:grpSpPr>
        <a:xfrm>
          <a:off x="0" y="0"/>
          <a:ext cx="0" cy="0"/>
          <a:chOff x="0" y="0"/>
          <a:chExt cx="0" cy="0"/>
        </a:xfrm>
      </p:grpSpPr>
      <p:sp>
        <p:nvSpPr>
          <p:cNvPr id="1048795" name="Title 1"/>
          <p:cNvSpPr>
            <a:spLocks noGrp="1"/>
          </p:cNvSpPr>
          <p:nvPr>
            <p:ph type="title"/>
          </p:nvPr>
        </p:nvSpPr>
        <p:spPr/>
        <p:txBody>
          <a:bodyPr/>
          <a:p>
            <a:endParaRPr lang="en-US"/>
          </a:p>
        </p:txBody>
      </p:sp>
      <p:sp>
        <p:nvSpPr>
          <p:cNvPr id="1048796" name="Content Placeholder 2"/>
          <p:cNvSpPr>
            <a:spLocks noGrp="1"/>
          </p:cNvSpPr>
          <p:nvPr>
            <p:ph idx="1"/>
          </p:nvPr>
        </p:nvSpPr>
        <p:spPr/>
        <p:txBody>
          <a:bodyPr/>
          <a:p>
            <a:r>
              <a:rPr dirty="0" lang="en-US"/>
              <a:t>In the hospital, teenage girls who have just started menstruating should be given a combination of </a:t>
            </a:r>
            <a:r>
              <a:rPr dirty="0" lang="en-US" err="1"/>
              <a:t>oestrogen</a:t>
            </a:r>
            <a:r>
              <a:rPr dirty="0" lang="en-US"/>
              <a:t> and progesterone.</a:t>
            </a:r>
          </a:p>
          <a:p>
            <a:r>
              <a:rPr dirty="0" lang="en-US"/>
              <a:t>The contraceptive pill is a good option and treatment should be continued for three to six cycles.</a:t>
            </a:r>
          </a:p>
          <a:p>
            <a:r>
              <a:rPr dirty="0" lang="en-US"/>
              <a:t>After treatment is stopped, menstruation</a:t>
            </a:r>
          </a:p>
          <a:p>
            <a:pPr>
              <a:buNone/>
            </a:pPr>
            <a:r>
              <a:rPr dirty="0" lang="en-US"/>
              <a:t>often returns to normal</a:t>
            </a:r>
          </a:p>
          <a:p>
            <a:pPr>
              <a:buNone/>
            </a:pPr>
            <a:endParaRPr dirty="0" lang="en-US"/>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422" name=""/>
        <p:cNvGrpSpPr/>
        <p:nvPr/>
      </p:nvGrpSpPr>
      <p:grpSpPr>
        <a:xfrm>
          <a:off x="0" y="0"/>
          <a:ext cx="0" cy="0"/>
          <a:chOff x="0" y="0"/>
          <a:chExt cx="0" cy="0"/>
        </a:xfrm>
      </p:grpSpPr>
      <p:sp>
        <p:nvSpPr>
          <p:cNvPr id="1048797" name="Title 1"/>
          <p:cNvSpPr>
            <a:spLocks noGrp="1"/>
          </p:cNvSpPr>
          <p:nvPr>
            <p:ph type="title"/>
          </p:nvPr>
        </p:nvSpPr>
        <p:spPr>
          <a:xfrm>
            <a:off x="457200" y="274638"/>
            <a:ext cx="8229600" cy="715962"/>
          </a:xfrm>
        </p:spPr>
        <p:txBody>
          <a:bodyPr>
            <a:normAutofit/>
          </a:bodyPr>
          <a:p>
            <a:endParaRPr dirty="0" lang="en-US"/>
          </a:p>
        </p:txBody>
      </p:sp>
      <p:sp>
        <p:nvSpPr>
          <p:cNvPr id="1048798" name="Content Placeholder 2"/>
          <p:cNvSpPr>
            <a:spLocks noGrp="1"/>
          </p:cNvSpPr>
          <p:nvPr>
            <p:ph idx="1"/>
          </p:nvPr>
        </p:nvSpPr>
        <p:spPr/>
        <p:txBody>
          <a:bodyPr>
            <a:normAutofit lnSpcReduction="10000"/>
          </a:bodyPr>
          <a:p>
            <a:r>
              <a:rPr dirty="0" lang="en-US"/>
              <a:t>women in the reproductive age group, true</a:t>
            </a:r>
          </a:p>
          <a:p>
            <a:pPr>
              <a:buNone/>
            </a:pPr>
            <a:r>
              <a:rPr dirty="0" lang="en-US"/>
              <a:t>    dysfunctional bleeding is uncommon</a:t>
            </a:r>
          </a:p>
          <a:p>
            <a:pPr>
              <a:buNone/>
            </a:pPr>
            <a:endParaRPr dirty="0" lang="en-US"/>
          </a:p>
          <a:p>
            <a:pPr>
              <a:buNone/>
            </a:pPr>
            <a:r>
              <a:rPr dirty="0" lang="en-US"/>
              <a:t>. most likely cause of abnormal bleeding at this age is some complication of pregnancy. diagnostic curettage is needed and you must remember the possibility of malignant disease.</a:t>
            </a:r>
          </a:p>
          <a:p>
            <a:endParaRPr dirty="0" lang="en-US"/>
          </a:p>
          <a:p>
            <a:r>
              <a:rPr dirty="0" lang="en-US"/>
              <a:t>women over 40 years of age all the organic</a:t>
            </a:r>
          </a:p>
          <a:p>
            <a:pPr>
              <a:buNone/>
            </a:pPr>
            <a:r>
              <a:rPr dirty="0" lang="en-US"/>
              <a:t>  causes of bleeding, including malignant disease,</a:t>
            </a:r>
          </a:p>
          <a:p>
            <a:pPr>
              <a:buNone/>
            </a:pPr>
            <a:r>
              <a:rPr dirty="0" lang="en-US"/>
              <a:t>  may occur.</a:t>
            </a:r>
          </a:p>
          <a:p>
            <a:pPr>
              <a:buNone/>
            </a:pPr>
            <a:endParaRPr dirty="0" lang="en-US"/>
          </a:p>
          <a:p>
            <a:pPr>
              <a:buNone/>
            </a:pPr>
            <a:r>
              <a:rPr dirty="0" lang="en-US"/>
              <a:t> Accurate diagnosis, including curettage is essential</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423" name=""/>
        <p:cNvGrpSpPr/>
        <p:nvPr/>
      </p:nvGrpSpPr>
      <p:grpSpPr>
        <a:xfrm>
          <a:off x="0" y="0"/>
          <a:ext cx="0" cy="0"/>
          <a:chOff x="0" y="0"/>
          <a:chExt cx="0" cy="0"/>
        </a:xfrm>
      </p:grpSpPr>
      <p:sp>
        <p:nvSpPr>
          <p:cNvPr id="1048799" name="Title 1"/>
          <p:cNvSpPr>
            <a:spLocks noGrp="1"/>
          </p:cNvSpPr>
          <p:nvPr>
            <p:ph type="title"/>
          </p:nvPr>
        </p:nvSpPr>
        <p:spPr/>
        <p:txBody>
          <a:bodyPr/>
          <a:p>
            <a:r>
              <a:rPr b="1" dirty="0" lang="en-US" err="1"/>
              <a:t>Menorrhagia</a:t>
            </a:r>
            <a:endParaRPr dirty="0" lang="en-US"/>
          </a:p>
        </p:txBody>
      </p:sp>
      <p:sp>
        <p:nvSpPr>
          <p:cNvPr id="1048800" name="Content Placeholder 2"/>
          <p:cNvSpPr>
            <a:spLocks noGrp="1"/>
          </p:cNvSpPr>
          <p:nvPr>
            <p:ph idx="1"/>
          </p:nvPr>
        </p:nvSpPr>
        <p:spPr/>
        <p:txBody>
          <a:bodyPr/>
          <a:p>
            <a:r>
              <a:rPr dirty="0" lang="en-US"/>
              <a:t>is a normal cycle with an excessive loss of blood (heavy menstrual flow).</a:t>
            </a:r>
          </a:p>
          <a:p>
            <a:r>
              <a:rPr dirty="0" lang="en-US"/>
              <a:t>Normal average volume of menstrual loss is approximately 70ml.</a:t>
            </a:r>
          </a:p>
          <a:p>
            <a:r>
              <a:rPr dirty="0" lang="en-US" err="1"/>
              <a:t>Menorrhagia</a:t>
            </a:r>
            <a:r>
              <a:rPr dirty="0" lang="en-US"/>
              <a:t> is clinically an important condition because this excessive bleeding results in </a:t>
            </a:r>
            <a:r>
              <a:rPr dirty="0" lang="en-US" err="1"/>
              <a:t>anaemia</a:t>
            </a:r>
            <a:r>
              <a:rPr dirty="0" lang="en-US"/>
              <a:t>.</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424" name=""/>
        <p:cNvGrpSpPr/>
        <p:nvPr/>
      </p:nvGrpSpPr>
      <p:grpSpPr>
        <a:xfrm>
          <a:off x="0" y="0"/>
          <a:ext cx="0" cy="0"/>
          <a:chOff x="0" y="0"/>
          <a:chExt cx="0" cy="0"/>
        </a:xfrm>
      </p:grpSpPr>
      <p:sp>
        <p:nvSpPr>
          <p:cNvPr id="1048801" name="Title 1"/>
          <p:cNvSpPr>
            <a:spLocks noGrp="1"/>
          </p:cNvSpPr>
          <p:nvPr>
            <p:ph type="title"/>
          </p:nvPr>
        </p:nvSpPr>
        <p:spPr/>
        <p:txBody>
          <a:bodyPr/>
          <a:p>
            <a:r>
              <a:rPr dirty="0" lang="en-US"/>
              <a:t>Causes of </a:t>
            </a:r>
            <a:r>
              <a:rPr dirty="0" lang="en-US" err="1"/>
              <a:t>menorrhagia</a:t>
            </a:r>
            <a:endParaRPr dirty="0" lang="en-US"/>
          </a:p>
        </p:txBody>
      </p:sp>
      <p:sp>
        <p:nvSpPr>
          <p:cNvPr id="1048802" name="Content Placeholder 2"/>
          <p:cNvSpPr>
            <a:spLocks noGrp="1"/>
          </p:cNvSpPr>
          <p:nvPr>
            <p:ph idx="1"/>
          </p:nvPr>
        </p:nvSpPr>
        <p:spPr/>
        <p:txBody>
          <a:bodyPr/>
          <a:p>
            <a:pPr>
              <a:buNone/>
            </a:pPr>
            <a:r>
              <a:rPr dirty="0" lang="en-US"/>
              <a:t>• Fibroids due to a larger endometrial cavity hence larger bleeding areas</a:t>
            </a:r>
          </a:p>
          <a:p>
            <a:pPr>
              <a:buNone/>
            </a:pPr>
            <a:r>
              <a:rPr dirty="0" lang="en-US"/>
              <a:t>• Chronic PID</a:t>
            </a:r>
          </a:p>
          <a:p>
            <a:pPr>
              <a:buNone/>
            </a:pPr>
            <a:r>
              <a:rPr dirty="0" lang="en-US"/>
              <a:t>• Endometrial polyps</a:t>
            </a:r>
          </a:p>
          <a:p>
            <a:pPr>
              <a:buNone/>
            </a:pPr>
            <a:r>
              <a:rPr dirty="0" lang="en-US"/>
              <a:t>• Abnormalities in the blood clotting</a:t>
            </a:r>
          </a:p>
          <a:p>
            <a:pPr>
              <a:buNone/>
            </a:pPr>
            <a:r>
              <a:rPr dirty="0" lang="en-US"/>
              <a:t>power, for example, </a:t>
            </a:r>
            <a:r>
              <a:rPr dirty="0" lang="en-US" err="1"/>
              <a:t>leukaemia</a:t>
            </a:r>
            <a:r>
              <a:rPr dirty="0" lang="en-US"/>
              <a:t>, thrombocytopenic </a:t>
            </a:r>
            <a:r>
              <a:rPr dirty="0" lang="en-US" err="1"/>
              <a:t>purpura</a:t>
            </a:r>
            <a:endParaRPr dirty="0"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35" name=""/>
        <p:cNvGrpSpPr/>
        <p:nvPr/>
      </p:nvGrpSpPr>
      <p:grpSpPr>
        <a:xfrm>
          <a:off x="0" y="0"/>
          <a:ext cx="0" cy="0"/>
          <a:chOff x="0" y="0"/>
          <a:chExt cx="0" cy="0"/>
        </a:xfrm>
      </p:grpSpPr>
      <p:sp>
        <p:nvSpPr>
          <p:cNvPr id="1048586" name="Title 1"/>
          <p:cNvSpPr>
            <a:spLocks noGrp="1"/>
          </p:cNvSpPr>
          <p:nvPr>
            <p:ph type="title"/>
          </p:nvPr>
        </p:nvSpPr>
        <p:spPr/>
        <p:txBody>
          <a:bodyPr/>
          <a:p>
            <a:r>
              <a:rPr b="1" dirty="0" lang="en-US"/>
              <a:t>Obstetrics</a:t>
            </a:r>
            <a:endParaRPr dirty="0" lang="en-US"/>
          </a:p>
        </p:txBody>
      </p:sp>
      <p:sp>
        <p:nvSpPr>
          <p:cNvPr id="1048587" name="Content Placeholder 2"/>
          <p:cNvSpPr>
            <a:spLocks noGrp="1"/>
          </p:cNvSpPr>
          <p:nvPr>
            <p:ph idx="1"/>
          </p:nvPr>
        </p:nvSpPr>
        <p:spPr/>
        <p:txBody>
          <a:bodyPr>
            <a:normAutofit/>
          </a:bodyPr>
          <a:p>
            <a:r>
              <a:rPr dirty="0" sz="4000" lang="en-US"/>
              <a:t>is the health profession or medical specialty that deals with pregnancy, childbirth, and postpartum period (including care of the newborn). The midwife and the </a:t>
            </a:r>
            <a:r>
              <a:rPr b="1" dirty="0" sz="4000" lang="en-US"/>
              <a:t>obstetrician</a:t>
            </a:r>
            <a:r>
              <a:rPr dirty="0" sz="4000" lang="en-US"/>
              <a:t> are the professionals in </a:t>
            </a:r>
            <a:r>
              <a:rPr b="1" dirty="0" sz="4000" lang="en-US"/>
              <a:t>obstetrics</a:t>
            </a:r>
            <a:r>
              <a:rPr dirty="0" lang="en-US"/>
              <a:t>.</a:t>
            </a:r>
          </a:p>
          <a:p>
            <a:endParaRPr dirty="0" lang="en-US"/>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425" name=""/>
        <p:cNvGrpSpPr/>
        <p:nvPr/>
      </p:nvGrpSpPr>
      <p:grpSpPr>
        <a:xfrm>
          <a:off x="0" y="0"/>
          <a:ext cx="0" cy="0"/>
          <a:chOff x="0" y="0"/>
          <a:chExt cx="0" cy="0"/>
        </a:xfrm>
      </p:grpSpPr>
      <p:sp>
        <p:nvSpPr>
          <p:cNvPr id="1048803" name="Title 1"/>
          <p:cNvSpPr>
            <a:spLocks noGrp="1"/>
          </p:cNvSpPr>
          <p:nvPr>
            <p:ph type="title"/>
          </p:nvPr>
        </p:nvSpPr>
        <p:spPr/>
        <p:txBody>
          <a:bodyPr/>
          <a:p>
            <a:endParaRPr lang="en-US"/>
          </a:p>
        </p:txBody>
      </p:sp>
      <p:sp>
        <p:nvSpPr>
          <p:cNvPr id="1048804" name="Content Placeholder 2"/>
          <p:cNvSpPr>
            <a:spLocks noGrp="1"/>
          </p:cNvSpPr>
          <p:nvPr>
            <p:ph idx="1"/>
          </p:nvPr>
        </p:nvSpPr>
        <p:spPr/>
        <p:txBody>
          <a:bodyPr/>
          <a:p>
            <a:r>
              <a:rPr dirty="0" lang="en-US"/>
              <a:t>Abnormal hormonal state, leading to</a:t>
            </a:r>
          </a:p>
          <a:p>
            <a:pPr>
              <a:buNone/>
            </a:pPr>
            <a:r>
              <a:rPr dirty="0" lang="en-US"/>
              <a:t>excessively thick </a:t>
            </a:r>
            <a:r>
              <a:rPr dirty="0" lang="en-US" err="1"/>
              <a:t>endometrium</a:t>
            </a:r>
            <a:r>
              <a:rPr dirty="0" lang="en-US"/>
              <a:t>, which</a:t>
            </a:r>
          </a:p>
          <a:p>
            <a:pPr>
              <a:buNone/>
            </a:pPr>
            <a:r>
              <a:rPr dirty="0" lang="en-US"/>
              <a:t>bleeds heavily when shed</a:t>
            </a:r>
          </a:p>
          <a:p>
            <a:pPr>
              <a:buNone/>
            </a:pPr>
            <a:r>
              <a:rPr dirty="0" lang="en-US"/>
              <a:t>• Emotional factors, which can sometimes</a:t>
            </a:r>
          </a:p>
          <a:p>
            <a:pPr>
              <a:buNone/>
            </a:pPr>
            <a:r>
              <a:rPr dirty="0" lang="en-US"/>
              <a:t>cause heavy bleeding</a:t>
            </a:r>
          </a:p>
          <a:p>
            <a:pPr>
              <a:buNone/>
            </a:pPr>
            <a:r>
              <a:rPr dirty="0" lang="en-US"/>
              <a:t>• Intrauterine contraceptive devices</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426" name=""/>
        <p:cNvGrpSpPr/>
        <p:nvPr/>
      </p:nvGrpSpPr>
      <p:grpSpPr>
        <a:xfrm>
          <a:off x="0" y="0"/>
          <a:ext cx="0" cy="0"/>
          <a:chOff x="0" y="0"/>
          <a:chExt cx="0" cy="0"/>
        </a:xfrm>
      </p:grpSpPr>
      <p:sp>
        <p:nvSpPr>
          <p:cNvPr id="1048805" name="Title 1"/>
          <p:cNvSpPr>
            <a:spLocks noGrp="1"/>
          </p:cNvSpPr>
          <p:nvPr>
            <p:ph type="title"/>
          </p:nvPr>
        </p:nvSpPr>
        <p:spPr/>
        <p:txBody>
          <a:bodyPr/>
          <a:p>
            <a:r>
              <a:rPr b="1" dirty="0" lang="en-US"/>
              <a:t>Management of </a:t>
            </a:r>
            <a:r>
              <a:rPr b="1" dirty="0" lang="en-US" err="1"/>
              <a:t>Menorrhagia</a:t>
            </a:r>
            <a:endParaRPr dirty="0" lang="en-US"/>
          </a:p>
        </p:txBody>
      </p:sp>
      <p:sp>
        <p:nvSpPr>
          <p:cNvPr id="1048806" name="Content Placeholder 2"/>
          <p:cNvSpPr>
            <a:spLocks noGrp="1"/>
          </p:cNvSpPr>
          <p:nvPr>
            <p:ph idx="1"/>
          </p:nvPr>
        </p:nvSpPr>
        <p:spPr/>
        <p:txBody>
          <a:bodyPr/>
          <a:p>
            <a:r>
              <a:rPr dirty="0" lang="en-US"/>
              <a:t>History taking followed by pelvic</a:t>
            </a:r>
          </a:p>
          <a:p>
            <a:pPr>
              <a:buNone/>
            </a:pPr>
            <a:r>
              <a:rPr dirty="0" lang="en-US"/>
              <a:t>examination.</a:t>
            </a:r>
          </a:p>
          <a:p>
            <a:pPr>
              <a:buNone/>
            </a:pPr>
            <a:r>
              <a:rPr dirty="0" lang="en-US"/>
              <a:t>• Investigations of blood for abnormalities and checking </a:t>
            </a:r>
            <a:r>
              <a:rPr dirty="0" lang="en-US" err="1"/>
              <a:t>Hb</a:t>
            </a:r>
            <a:r>
              <a:rPr dirty="0" lang="en-US"/>
              <a:t>, grouping and cross-matching.</a:t>
            </a:r>
          </a:p>
          <a:p>
            <a:pPr>
              <a:buNone/>
            </a:pPr>
            <a:endParaRPr dirty="0" lang="en-US"/>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427" name=""/>
        <p:cNvGrpSpPr/>
        <p:nvPr/>
      </p:nvGrpSpPr>
      <p:grpSpPr>
        <a:xfrm>
          <a:off x="0" y="0"/>
          <a:ext cx="0" cy="0"/>
          <a:chOff x="0" y="0"/>
          <a:chExt cx="0" cy="0"/>
        </a:xfrm>
      </p:grpSpPr>
      <p:sp>
        <p:nvSpPr>
          <p:cNvPr id="1048807" name="Title 1"/>
          <p:cNvSpPr>
            <a:spLocks noGrp="1"/>
          </p:cNvSpPr>
          <p:nvPr>
            <p:ph type="title"/>
          </p:nvPr>
        </p:nvSpPr>
        <p:spPr/>
        <p:txBody>
          <a:bodyPr/>
          <a:p>
            <a:endParaRPr lang="en-US"/>
          </a:p>
        </p:txBody>
      </p:sp>
      <p:sp>
        <p:nvSpPr>
          <p:cNvPr id="1048808" name="Content Placeholder 2"/>
          <p:cNvSpPr>
            <a:spLocks noGrp="1"/>
          </p:cNvSpPr>
          <p:nvPr>
            <p:ph idx="1"/>
          </p:nvPr>
        </p:nvSpPr>
        <p:spPr/>
        <p:txBody>
          <a:bodyPr>
            <a:normAutofit/>
          </a:bodyPr>
          <a:p>
            <a:r>
              <a:rPr dirty="0" lang="en-US"/>
              <a:t>Dilatation and curettage under general </a:t>
            </a:r>
            <a:r>
              <a:rPr dirty="0" lang="en-US" err="1"/>
              <a:t>anaesthetic</a:t>
            </a:r>
            <a:r>
              <a:rPr dirty="0" lang="en-US"/>
              <a:t>. This procedure may be curative if there is not any other abnormality. The patient should be prepared preoperatively and postoperative care should be provided as for any other surgical procedure.</a:t>
            </a:r>
          </a:p>
          <a:p>
            <a:pPr>
              <a:buNone/>
            </a:pPr>
            <a:r>
              <a:rPr dirty="0" lang="en-US"/>
              <a:t>• Older women can be better treated by a hysterectomy.</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428" name=""/>
        <p:cNvGrpSpPr/>
        <p:nvPr/>
      </p:nvGrpSpPr>
      <p:grpSpPr>
        <a:xfrm>
          <a:off x="0" y="0"/>
          <a:ext cx="0" cy="0"/>
          <a:chOff x="0" y="0"/>
          <a:chExt cx="0" cy="0"/>
        </a:xfrm>
      </p:grpSpPr>
      <p:sp>
        <p:nvSpPr>
          <p:cNvPr id="1048809" name="Title 1"/>
          <p:cNvSpPr>
            <a:spLocks noGrp="1"/>
          </p:cNvSpPr>
          <p:nvPr>
            <p:ph type="title"/>
          </p:nvPr>
        </p:nvSpPr>
        <p:spPr/>
        <p:txBody>
          <a:bodyPr/>
          <a:p>
            <a:r>
              <a:rPr b="1" dirty="0" lang="en-US" err="1"/>
              <a:t>Metrorrhagia</a:t>
            </a:r>
            <a:endParaRPr dirty="0" lang="en-US"/>
          </a:p>
        </p:txBody>
      </p:sp>
      <p:sp>
        <p:nvSpPr>
          <p:cNvPr id="1048810" name="Content Placeholder 2"/>
          <p:cNvSpPr>
            <a:spLocks noGrp="1"/>
          </p:cNvSpPr>
          <p:nvPr>
            <p:ph idx="1"/>
          </p:nvPr>
        </p:nvSpPr>
        <p:spPr/>
        <p:txBody>
          <a:bodyPr/>
          <a:p>
            <a:r>
              <a:rPr dirty="0" lang="en-US"/>
              <a:t>menstrual bleeding lasting too long</a:t>
            </a:r>
          </a:p>
          <a:p>
            <a:r>
              <a:rPr dirty="0" lang="en-US"/>
              <a:t>caused by irregular shedding of the </a:t>
            </a:r>
            <a:r>
              <a:rPr dirty="0" lang="en-US" err="1"/>
              <a:t>endometrium</a:t>
            </a:r>
            <a:r>
              <a:rPr dirty="0" lang="en-US"/>
              <a:t> because the corpus </a:t>
            </a:r>
            <a:r>
              <a:rPr dirty="0" lang="en-US" err="1"/>
              <a:t>luteum</a:t>
            </a:r>
            <a:r>
              <a:rPr dirty="0" lang="en-US"/>
              <a:t> degenerates too slowly and the progesterone effect persists</a:t>
            </a:r>
          </a:p>
          <a:p>
            <a:endParaRPr dirty="0" 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429" name=""/>
        <p:cNvGrpSpPr/>
        <p:nvPr/>
      </p:nvGrpSpPr>
      <p:grpSpPr>
        <a:xfrm>
          <a:off x="0" y="0"/>
          <a:ext cx="0" cy="0"/>
          <a:chOff x="0" y="0"/>
          <a:chExt cx="0" cy="0"/>
        </a:xfrm>
      </p:grpSpPr>
      <p:sp>
        <p:nvSpPr>
          <p:cNvPr id="1048811" name="Title 1"/>
          <p:cNvSpPr>
            <a:spLocks noGrp="1"/>
          </p:cNvSpPr>
          <p:nvPr>
            <p:ph type="title"/>
          </p:nvPr>
        </p:nvSpPr>
        <p:spPr/>
        <p:txBody>
          <a:bodyPr/>
          <a:p>
            <a:r>
              <a:rPr dirty="0" lang="en-US"/>
              <a:t>causes</a:t>
            </a:r>
          </a:p>
        </p:txBody>
      </p:sp>
      <p:sp>
        <p:nvSpPr>
          <p:cNvPr id="1048812" name="Content Placeholder 2"/>
          <p:cNvSpPr>
            <a:spLocks noGrp="1"/>
          </p:cNvSpPr>
          <p:nvPr>
            <p:ph idx="1"/>
          </p:nvPr>
        </p:nvSpPr>
        <p:spPr/>
        <p:txBody>
          <a:bodyPr>
            <a:normAutofit/>
          </a:bodyPr>
          <a:p>
            <a:pPr>
              <a:buNone/>
            </a:pPr>
            <a:r>
              <a:rPr dirty="0" lang="en-US"/>
              <a:t>• The possibility of cancer of the genital tract</a:t>
            </a:r>
          </a:p>
          <a:p>
            <a:pPr>
              <a:buNone/>
            </a:pPr>
            <a:r>
              <a:rPr dirty="0" lang="en-US"/>
              <a:t>• Uterine polyps projecting into the vagina </a:t>
            </a:r>
          </a:p>
          <a:p>
            <a:pPr>
              <a:buNone/>
            </a:pPr>
            <a:r>
              <a:rPr dirty="0" lang="en-US"/>
              <a:t>• Incomplete evacuation after abortion.</a:t>
            </a:r>
          </a:p>
          <a:p>
            <a:pPr>
              <a:buNone/>
            </a:pPr>
            <a:r>
              <a:rPr dirty="0" lang="en-US"/>
              <a:t>• </a:t>
            </a:r>
            <a:r>
              <a:rPr dirty="0" lang="en-US" err="1"/>
              <a:t>Hydatid</a:t>
            </a:r>
            <a:r>
              <a:rPr dirty="0" lang="en-US"/>
              <a:t> form mole.</a:t>
            </a:r>
          </a:p>
          <a:p>
            <a:pPr>
              <a:buNone/>
            </a:pPr>
            <a:r>
              <a:rPr dirty="0" lang="en-US"/>
              <a:t>• </a:t>
            </a:r>
            <a:r>
              <a:rPr dirty="0" lang="en-US" err="1"/>
              <a:t>Chorion</a:t>
            </a:r>
            <a:r>
              <a:rPr dirty="0" lang="en-US"/>
              <a:t> carcinoma.</a:t>
            </a:r>
          </a:p>
          <a:p>
            <a:pPr>
              <a:buNone/>
            </a:pPr>
            <a:r>
              <a:rPr dirty="0" lang="en-US"/>
              <a:t>• Occasionally women on oral contraceptives may have what is called 'break through bleeding</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430" name=""/>
        <p:cNvGrpSpPr/>
        <p:nvPr/>
      </p:nvGrpSpPr>
      <p:grpSpPr>
        <a:xfrm>
          <a:off x="0" y="0"/>
          <a:ext cx="0" cy="0"/>
          <a:chOff x="0" y="0"/>
          <a:chExt cx="0" cy="0"/>
        </a:xfrm>
      </p:grpSpPr>
      <p:sp>
        <p:nvSpPr>
          <p:cNvPr id="1048813" name="Title 1"/>
          <p:cNvSpPr>
            <a:spLocks noGrp="1"/>
          </p:cNvSpPr>
          <p:nvPr>
            <p:ph type="title"/>
          </p:nvPr>
        </p:nvSpPr>
        <p:spPr/>
        <p:txBody>
          <a:bodyPr/>
          <a:p>
            <a:r>
              <a:rPr b="1" dirty="0" lang="en-US"/>
              <a:t>Management of </a:t>
            </a:r>
            <a:r>
              <a:rPr b="1" dirty="0" lang="en-US" err="1"/>
              <a:t>Metrorrhagia</a:t>
            </a:r>
            <a:endParaRPr dirty="0" lang="en-US"/>
          </a:p>
        </p:txBody>
      </p:sp>
      <p:sp>
        <p:nvSpPr>
          <p:cNvPr id="1048814" name="Content Placeholder 2"/>
          <p:cNvSpPr>
            <a:spLocks noGrp="1"/>
          </p:cNvSpPr>
          <p:nvPr>
            <p:ph idx="1"/>
          </p:nvPr>
        </p:nvSpPr>
        <p:spPr/>
        <p:txBody>
          <a:bodyPr/>
          <a:p>
            <a:pPr>
              <a:buNone/>
            </a:pPr>
            <a:r>
              <a:rPr dirty="0" lang="en-US"/>
              <a:t>• Taking a detailed history.</a:t>
            </a:r>
          </a:p>
          <a:p>
            <a:pPr>
              <a:buNone/>
            </a:pPr>
            <a:r>
              <a:rPr dirty="0" lang="en-US"/>
              <a:t>• Performing a digital examination and speculum to visualize the cervix and even take a Pap smear, therefore, the patient should be referred to the </a:t>
            </a:r>
            <a:r>
              <a:rPr dirty="0" lang="en-US" err="1"/>
              <a:t>gynaecologist</a:t>
            </a:r>
            <a:r>
              <a:rPr dirty="0" lang="en-US"/>
              <a:t> as soon as possible.</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431" name=""/>
        <p:cNvGrpSpPr/>
        <p:nvPr/>
      </p:nvGrpSpPr>
      <p:grpSpPr>
        <a:xfrm>
          <a:off x="0" y="0"/>
          <a:ext cx="0" cy="0"/>
          <a:chOff x="0" y="0"/>
          <a:chExt cx="0" cy="0"/>
        </a:xfrm>
      </p:grpSpPr>
      <p:sp>
        <p:nvSpPr>
          <p:cNvPr id="1048815" name="Title 1"/>
          <p:cNvSpPr>
            <a:spLocks noGrp="1"/>
          </p:cNvSpPr>
          <p:nvPr>
            <p:ph type="title"/>
          </p:nvPr>
        </p:nvSpPr>
        <p:spPr/>
        <p:txBody>
          <a:bodyPr/>
          <a:p>
            <a:r>
              <a:rPr b="1" dirty="0" lang="en-US" err="1"/>
              <a:t>Epimenorrhoea</a:t>
            </a:r>
            <a:endParaRPr dirty="0" lang="en-US"/>
          </a:p>
        </p:txBody>
      </p:sp>
      <p:sp>
        <p:nvSpPr>
          <p:cNvPr id="1048816" name="Content Placeholder 2"/>
          <p:cNvSpPr>
            <a:spLocks noGrp="1"/>
          </p:cNvSpPr>
          <p:nvPr>
            <p:ph idx="1"/>
          </p:nvPr>
        </p:nvSpPr>
        <p:spPr/>
        <p:txBody>
          <a:bodyPr/>
          <a:p>
            <a:r>
              <a:rPr dirty="0" lang="en-US"/>
              <a:t>normal menstruation occurs too</a:t>
            </a:r>
          </a:p>
          <a:p>
            <a:pPr>
              <a:buNone/>
            </a:pPr>
            <a:r>
              <a:rPr dirty="0" lang="en-US"/>
              <a:t>often due to a shortened </a:t>
            </a:r>
            <a:r>
              <a:rPr dirty="0" lang="en-US" err="1"/>
              <a:t>luteal</a:t>
            </a:r>
            <a:r>
              <a:rPr dirty="0" lang="en-US"/>
              <a:t> phase by early</a:t>
            </a:r>
          </a:p>
          <a:p>
            <a:pPr>
              <a:buNone/>
            </a:pPr>
            <a:r>
              <a:rPr dirty="0" lang="en-US"/>
              <a:t>degeneration of the corpus </a:t>
            </a:r>
            <a:r>
              <a:rPr dirty="0" lang="en-US" err="1"/>
              <a:t>luteum</a:t>
            </a:r>
            <a:endParaRPr dirty="0" lang="en-US"/>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432" name=""/>
        <p:cNvGrpSpPr/>
        <p:nvPr/>
      </p:nvGrpSpPr>
      <p:grpSpPr>
        <a:xfrm>
          <a:off x="0" y="0"/>
          <a:ext cx="0" cy="0"/>
          <a:chOff x="0" y="0"/>
          <a:chExt cx="0" cy="0"/>
        </a:xfrm>
      </p:grpSpPr>
      <p:sp>
        <p:nvSpPr>
          <p:cNvPr id="1048817" name="Title 1"/>
          <p:cNvSpPr>
            <a:spLocks noGrp="1"/>
          </p:cNvSpPr>
          <p:nvPr>
            <p:ph type="title"/>
          </p:nvPr>
        </p:nvSpPr>
        <p:spPr>
          <a:xfrm>
            <a:off x="457200" y="274638"/>
            <a:ext cx="8229600" cy="1020762"/>
          </a:xfrm>
        </p:spPr>
        <p:txBody>
          <a:bodyPr>
            <a:normAutofit/>
          </a:bodyPr>
          <a:p>
            <a:r>
              <a:rPr b="1" dirty="0" lang="en-US"/>
              <a:t>Management of </a:t>
            </a:r>
            <a:r>
              <a:rPr b="1" dirty="0" lang="en-US" err="1"/>
              <a:t>Epimenorrhoea</a:t>
            </a:r>
            <a:endParaRPr dirty="0" lang="en-US"/>
          </a:p>
        </p:txBody>
      </p:sp>
      <p:sp>
        <p:nvSpPr>
          <p:cNvPr id="1048818" name="Content Placeholder 2"/>
          <p:cNvSpPr>
            <a:spLocks noGrp="1"/>
          </p:cNvSpPr>
          <p:nvPr>
            <p:ph idx="1"/>
          </p:nvPr>
        </p:nvSpPr>
        <p:spPr/>
        <p:txBody>
          <a:bodyPr>
            <a:normAutofit/>
          </a:bodyPr>
          <a:p>
            <a:pPr>
              <a:buNone/>
            </a:pPr>
            <a:r>
              <a:rPr dirty="0" lang="en-US"/>
              <a:t>• A detailed history to establish the cause.</a:t>
            </a:r>
          </a:p>
          <a:p>
            <a:pPr>
              <a:buNone/>
            </a:pPr>
            <a:r>
              <a:rPr dirty="0" lang="en-US"/>
              <a:t>• Refer all patients with abnormal bleeding to hospital for investigations and treatment.</a:t>
            </a:r>
          </a:p>
          <a:p>
            <a:pPr>
              <a:buNone/>
            </a:pPr>
            <a:r>
              <a:rPr dirty="0" lang="en-US"/>
              <a:t>• In the hospital teenage girls who have just started menstruating should be treated with a combination of </a:t>
            </a:r>
            <a:r>
              <a:rPr dirty="0" lang="en-US" err="1"/>
              <a:t>oestrogen</a:t>
            </a:r>
            <a:r>
              <a:rPr dirty="0" lang="en-US"/>
              <a:t> and progesterone contraceptive pill, which should be continued for three to six cycles.</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433" name=""/>
        <p:cNvGrpSpPr/>
        <p:nvPr/>
      </p:nvGrpSpPr>
      <p:grpSpPr>
        <a:xfrm>
          <a:off x="0" y="0"/>
          <a:ext cx="0" cy="0"/>
          <a:chOff x="0" y="0"/>
          <a:chExt cx="0" cy="0"/>
        </a:xfrm>
      </p:grpSpPr>
      <p:sp>
        <p:nvSpPr>
          <p:cNvPr id="1048819" name="Title 1"/>
          <p:cNvSpPr>
            <a:spLocks noGrp="1"/>
          </p:cNvSpPr>
          <p:nvPr>
            <p:ph type="title"/>
          </p:nvPr>
        </p:nvSpPr>
        <p:spPr>
          <a:xfrm>
            <a:off x="457200" y="274638"/>
            <a:ext cx="8229600" cy="715962"/>
          </a:xfrm>
        </p:spPr>
        <p:txBody>
          <a:bodyPr>
            <a:normAutofit/>
          </a:bodyPr>
          <a:p>
            <a:endParaRPr dirty="0" lang="en-US"/>
          </a:p>
        </p:txBody>
      </p:sp>
      <p:sp>
        <p:nvSpPr>
          <p:cNvPr id="1048820" name="Content Placeholder 2"/>
          <p:cNvSpPr>
            <a:spLocks noGrp="1"/>
          </p:cNvSpPr>
          <p:nvPr>
            <p:ph idx="1"/>
          </p:nvPr>
        </p:nvSpPr>
        <p:spPr>
          <a:xfrm>
            <a:off x="457200" y="1143000"/>
            <a:ext cx="8229600" cy="5410200"/>
          </a:xfrm>
        </p:spPr>
        <p:txBody>
          <a:bodyPr>
            <a:normAutofit/>
          </a:bodyPr>
          <a:p>
            <a:pPr>
              <a:buNone/>
            </a:pPr>
            <a:r>
              <a:rPr dirty="0" lang="en-US"/>
              <a:t>• Meanwhile the patient should also be</a:t>
            </a:r>
          </a:p>
          <a:p>
            <a:pPr>
              <a:buNone/>
            </a:pPr>
            <a:r>
              <a:rPr dirty="0" lang="en-US"/>
              <a:t>given iron to help replace any blood lost.</a:t>
            </a:r>
          </a:p>
          <a:p>
            <a:pPr>
              <a:buNone/>
            </a:pPr>
            <a:r>
              <a:rPr dirty="0" lang="en-US"/>
              <a:t>• In women of the reproductive age group, diagnostic curettage is needed.</a:t>
            </a:r>
          </a:p>
          <a:p>
            <a:pPr>
              <a:buNone/>
            </a:pPr>
            <a:r>
              <a:rPr dirty="0" lang="en-US"/>
              <a:t>  Remember the possibility of malignant</a:t>
            </a:r>
          </a:p>
          <a:p>
            <a:pPr>
              <a:buNone/>
            </a:pPr>
            <a:r>
              <a:rPr dirty="0" lang="en-US"/>
              <a:t>diseases.</a:t>
            </a:r>
          </a:p>
          <a:p>
            <a:pPr>
              <a:buNone/>
            </a:pPr>
            <a:r>
              <a:rPr dirty="0" lang="en-US"/>
              <a:t>• Curettage may cure the condition, but if it does not, a hysterectomy may be the best option leaving the ovaries intact.</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434" name=""/>
        <p:cNvGrpSpPr/>
        <p:nvPr/>
      </p:nvGrpSpPr>
      <p:grpSpPr>
        <a:xfrm>
          <a:off x="0" y="0"/>
          <a:ext cx="0" cy="0"/>
          <a:chOff x="0" y="0"/>
          <a:chExt cx="0" cy="0"/>
        </a:xfrm>
      </p:grpSpPr>
      <p:sp>
        <p:nvSpPr>
          <p:cNvPr id="1048821" name="Title 1"/>
          <p:cNvSpPr>
            <a:spLocks noGrp="1"/>
          </p:cNvSpPr>
          <p:nvPr>
            <p:ph type="title"/>
          </p:nvPr>
        </p:nvSpPr>
        <p:spPr/>
        <p:txBody>
          <a:bodyPr/>
          <a:p>
            <a:r>
              <a:rPr b="1" dirty="0" lang="en-US" err="1"/>
              <a:t>Hypomenorrhoea</a:t>
            </a:r>
            <a:endParaRPr dirty="0" lang="en-US"/>
          </a:p>
        </p:txBody>
      </p:sp>
      <p:sp>
        <p:nvSpPr>
          <p:cNvPr id="1048822" name="Content Placeholder 2"/>
          <p:cNvSpPr>
            <a:spLocks noGrp="1"/>
          </p:cNvSpPr>
          <p:nvPr>
            <p:ph idx="1"/>
          </p:nvPr>
        </p:nvSpPr>
        <p:spPr/>
        <p:txBody>
          <a:bodyPr/>
          <a:p>
            <a:r>
              <a:rPr dirty="0" lang="en-US"/>
              <a:t>the period occurs on a regular basis but is minimal</a:t>
            </a:r>
          </a:p>
          <a:p>
            <a:r>
              <a:rPr dirty="0" lang="en-US"/>
              <a:t>For example, there are rare cases whereby a woman menstruates regularly twice or thrice in a year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315" name=""/>
        <p:cNvGrpSpPr/>
        <p:nvPr/>
      </p:nvGrpSpPr>
      <p:grpSpPr>
        <a:xfrm>
          <a:off x="0" y="0"/>
          <a:ext cx="0" cy="0"/>
          <a:chOff x="0" y="0"/>
          <a:chExt cx="0" cy="0"/>
        </a:xfrm>
      </p:grpSpPr>
      <p:sp>
        <p:nvSpPr>
          <p:cNvPr id="1048588" name="Title 1"/>
          <p:cNvSpPr>
            <a:spLocks noGrp="1"/>
          </p:cNvSpPr>
          <p:nvPr>
            <p:ph type="title"/>
          </p:nvPr>
        </p:nvSpPr>
        <p:spPr/>
        <p:txBody>
          <a:bodyPr/>
          <a:p>
            <a:r>
              <a:rPr dirty="0" lang="en-US"/>
              <a:t>TERMINOLOGIES</a:t>
            </a:r>
          </a:p>
        </p:txBody>
      </p:sp>
      <p:sp>
        <p:nvSpPr>
          <p:cNvPr id="1048589" name="Content Placeholder 2"/>
          <p:cNvSpPr>
            <a:spLocks noGrp="1"/>
          </p:cNvSpPr>
          <p:nvPr>
            <p:ph idx="1"/>
          </p:nvPr>
        </p:nvSpPr>
        <p:spPr/>
        <p:txBody>
          <a:bodyPr>
            <a:normAutofit/>
          </a:bodyPr>
          <a:p>
            <a:r>
              <a:rPr b="1" dirty="0" sz="2800" lang="en-US" err="1">
                <a:latin typeface="Times New Roman" panose="02020603050405020304" pitchFamily="18" charset="0"/>
                <a:cs typeface="Times New Roman" panose="02020603050405020304" pitchFamily="18" charset="0"/>
              </a:rPr>
              <a:t>Adnexa</a:t>
            </a:r>
            <a:r>
              <a:rPr b="1" dirty="0" sz="2800" lang="en-US">
                <a:latin typeface="Times New Roman" panose="02020603050405020304" pitchFamily="18" charset="0"/>
                <a:cs typeface="Times New Roman" panose="02020603050405020304" pitchFamily="18" charset="0"/>
              </a:rPr>
              <a:t>: </a:t>
            </a:r>
            <a:r>
              <a:rPr dirty="0" sz="2800" lang="en-US">
                <a:latin typeface="Times New Roman" panose="02020603050405020304" pitchFamily="18" charset="0"/>
                <a:cs typeface="Times New Roman" panose="02020603050405020304" pitchFamily="18" charset="0"/>
              </a:rPr>
              <a:t>the fallopian tubes and ovaries</a:t>
            </a:r>
          </a:p>
          <a:p>
            <a:r>
              <a:rPr b="1" dirty="0" sz="2800" lang="en-US">
                <a:latin typeface="Times New Roman" panose="02020603050405020304" pitchFamily="18" charset="0"/>
                <a:cs typeface="Times New Roman" panose="02020603050405020304" pitchFamily="18" charset="0"/>
              </a:rPr>
              <a:t>Amenorrhea: </a:t>
            </a:r>
            <a:r>
              <a:rPr dirty="0" sz="2800" lang="en-US">
                <a:latin typeface="Times New Roman" panose="02020603050405020304" pitchFamily="18" charset="0"/>
                <a:cs typeface="Times New Roman" panose="02020603050405020304" pitchFamily="18" charset="0"/>
              </a:rPr>
              <a:t>absence of menstrual flow</a:t>
            </a:r>
          </a:p>
          <a:p>
            <a:r>
              <a:rPr b="1" dirty="0" sz="2800" lang="en-US">
                <a:latin typeface="Times New Roman" panose="02020603050405020304" pitchFamily="18" charset="0"/>
                <a:cs typeface="Times New Roman" panose="02020603050405020304" pitchFamily="18" charset="0"/>
              </a:rPr>
              <a:t>Androgens</a:t>
            </a:r>
            <a:r>
              <a:rPr dirty="0" sz="2800" lang="en-US">
                <a:latin typeface="Times New Roman" panose="02020603050405020304" pitchFamily="18" charset="0"/>
                <a:cs typeface="Times New Roman" panose="02020603050405020304" pitchFamily="18" charset="0"/>
              </a:rPr>
              <a:t>: hormones produced by the ovaries and adrenals that affect many aspects of female health, including follicle development, libido, oiliness of hair and skin, and hair growth.</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435" name=""/>
        <p:cNvGrpSpPr/>
        <p:nvPr/>
      </p:nvGrpSpPr>
      <p:grpSpPr>
        <a:xfrm>
          <a:off x="0" y="0"/>
          <a:ext cx="0" cy="0"/>
          <a:chOff x="0" y="0"/>
          <a:chExt cx="0" cy="0"/>
        </a:xfrm>
      </p:grpSpPr>
      <p:sp>
        <p:nvSpPr>
          <p:cNvPr id="1048823" name="Title 1"/>
          <p:cNvSpPr>
            <a:spLocks noGrp="1"/>
          </p:cNvSpPr>
          <p:nvPr>
            <p:ph type="title"/>
          </p:nvPr>
        </p:nvSpPr>
        <p:spPr/>
        <p:txBody>
          <a:bodyPr/>
          <a:p>
            <a:r>
              <a:rPr b="1" dirty="0" lang="en-US"/>
              <a:t>Endometriosis or </a:t>
            </a:r>
            <a:r>
              <a:rPr b="1" dirty="0" lang="en-US" err="1"/>
              <a:t>Adenomyosis</a:t>
            </a:r>
            <a:endParaRPr dirty="0" lang="en-US"/>
          </a:p>
        </p:txBody>
      </p:sp>
      <p:sp>
        <p:nvSpPr>
          <p:cNvPr id="1048824" name="Content Placeholder 2"/>
          <p:cNvSpPr>
            <a:spLocks noGrp="1"/>
          </p:cNvSpPr>
          <p:nvPr>
            <p:ph idx="1"/>
          </p:nvPr>
        </p:nvSpPr>
        <p:spPr/>
        <p:txBody>
          <a:bodyPr>
            <a:normAutofit/>
          </a:bodyPr>
          <a:p>
            <a:r>
              <a:rPr dirty="0" lang="en-US"/>
              <a:t>condition is as a result of the endometrial</a:t>
            </a:r>
          </a:p>
          <a:p>
            <a:pPr>
              <a:buNone/>
            </a:pPr>
            <a:r>
              <a:rPr dirty="0" lang="en-US"/>
              <a:t>tissue being deposited in any organ of the body,</a:t>
            </a:r>
          </a:p>
          <a:p>
            <a:pPr>
              <a:buNone/>
            </a:pPr>
            <a:r>
              <a:rPr dirty="0" lang="en-US"/>
              <a:t>for example, the ovary or </a:t>
            </a:r>
            <a:r>
              <a:rPr dirty="0" lang="en-US" err="1"/>
              <a:t>uterosacral</a:t>
            </a:r>
            <a:r>
              <a:rPr dirty="0" lang="en-US"/>
              <a:t> ligaments</a:t>
            </a:r>
          </a:p>
          <a:p>
            <a:pPr>
              <a:buNone/>
            </a:pPr>
            <a:endParaRPr dirty="0" lang="en-US"/>
          </a:p>
          <a:p>
            <a:r>
              <a:rPr dirty="0" lang="en-US"/>
              <a:t>process where the endometrial tissues invade</a:t>
            </a:r>
          </a:p>
          <a:p>
            <a:pPr>
              <a:buNone/>
            </a:pPr>
            <a:r>
              <a:rPr dirty="0" lang="en-US"/>
              <a:t>the </a:t>
            </a:r>
            <a:r>
              <a:rPr dirty="0" lang="en-US" err="1"/>
              <a:t>myometrium</a:t>
            </a:r>
            <a:r>
              <a:rPr dirty="0" lang="en-US"/>
              <a:t> in the uterus is referred to as</a:t>
            </a:r>
          </a:p>
          <a:p>
            <a:pPr>
              <a:buNone/>
            </a:pPr>
            <a:r>
              <a:rPr dirty="0" lang="en-US"/>
              <a:t>internal endometriosis or </a:t>
            </a:r>
            <a:r>
              <a:rPr dirty="0" lang="en-US" err="1"/>
              <a:t>adenomyosis</a:t>
            </a:r>
            <a:r>
              <a:rPr dirty="0" lang="en-US"/>
              <a:t> (the</a:t>
            </a:r>
          </a:p>
          <a:p>
            <a:pPr>
              <a:buNone/>
            </a:pPr>
            <a:r>
              <a:rPr dirty="0" lang="en-US"/>
              <a:t>uterus is enlarged).</a:t>
            </a:r>
          </a:p>
          <a:p>
            <a:pPr>
              <a:buNone/>
            </a:pPr>
            <a:endParaRPr dirty="0" lang="en-US"/>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436" name=""/>
        <p:cNvGrpSpPr/>
        <p:nvPr/>
      </p:nvGrpSpPr>
      <p:grpSpPr>
        <a:xfrm>
          <a:off x="0" y="0"/>
          <a:ext cx="0" cy="0"/>
          <a:chOff x="0" y="0"/>
          <a:chExt cx="0" cy="0"/>
        </a:xfrm>
      </p:grpSpPr>
      <p:sp>
        <p:nvSpPr>
          <p:cNvPr id="1048825" name="Title 1"/>
          <p:cNvSpPr>
            <a:spLocks noGrp="1"/>
          </p:cNvSpPr>
          <p:nvPr>
            <p:ph type="title"/>
          </p:nvPr>
        </p:nvSpPr>
        <p:spPr/>
        <p:txBody>
          <a:bodyPr/>
          <a:p>
            <a:endParaRPr lang="en-US"/>
          </a:p>
        </p:txBody>
      </p:sp>
      <p:sp>
        <p:nvSpPr>
          <p:cNvPr id="1048826" name="Content Placeholder 2"/>
          <p:cNvSpPr>
            <a:spLocks noGrp="1"/>
          </p:cNvSpPr>
          <p:nvPr>
            <p:ph idx="1"/>
          </p:nvPr>
        </p:nvSpPr>
        <p:spPr/>
        <p:txBody>
          <a:bodyPr>
            <a:normAutofit/>
          </a:bodyPr>
          <a:p>
            <a:r>
              <a:rPr dirty="0" lang="en-US"/>
              <a:t>Endometriosis occurs only in tissues adjacent to the </a:t>
            </a:r>
            <a:r>
              <a:rPr dirty="0" lang="en-US" err="1"/>
              <a:t>Mullerian</a:t>
            </a:r>
            <a:r>
              <a:rPr dirty="0" lang="en-US"/>
              <a:t> systems (a pair of ducts in the</a:t>
            </a:r>
          </a:p>
          <a:p>
            <a:pPr>
              <a:buNone/>
            </a:pPr>
            <a:r>
              <a:rPr dirty="0" lang="en-US"/>
              <a:t>    female </a:t>
            </a:r>
            <a:r>
              <a:rPr dirty="0" lang="en-US" err="1"/>
              <a:t>foetus</a:t>
            </a:r>
            <a:r>
              <a:rPr dirty="0" lang="en-US"/>
              <a:t> which develop into reproductive system).</a:t>
            </a:r>
          </a:p>
          <a:p>
            <a:r>
              <a:rPr dirty="0" lang="en-US"/>
              <a:t>Endometriosis is also strangely common in</a:t>
            </a:r>
          </a:p>
          <a:p>
            <a:pPr>
              <a:buNone/>
            </a:pPr>
            <a:r>
              <a:rPr dirty="0" lang="en-US"/>
              <a:t>    social groups where childbearing is delayed to</a:t>
            </a:r>
          </a:p>
          <a:p>
            <a:pPr>
              <a:buNone/>
            </a:pPr>
            <a:r>
              <a:rPr dirty="0" lang="en-US"/>
              <a:t>     the late twenties or early thirties.</a:t>
            </a:r>
          </a:p>
          <a:p>
            <a:r>
              <a:rPr dirty="0" lang="en-US"/>
              <a:t>This might explain why it is rarely diagnosed before the age of 20 years and not apparent after menopause.</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437" name=""/>
        <p:cNvGrpSpPr/>
        <p:nvPr/>
      </p:nvGrpSpPr>
      <p:grpSpPr>
        <a:xfrm>
          <a:off x="0" y="0"/>
          <a:ext cx="0" cy="0"/>
          <a:chOff x="0" y="0"/>
          <a:chExt cx="0" cy="0"/>
        </a:xfrm>
      </p:grpSpPr>
      <p:sp>
        <p:nvSpPr>
          <p:cNvPr id="1048827" name="Title 1"/>
          <p:cNvSpPr>
            <a:spLocks noGrp="1"/>
          </p:cNvSpPr>
          <p:nvPr>
            <p:ph type="title"/>
          </p:nvPr>
        </p:nvSpPr>
        <p:spPr>
          <a:xfrm>
            <a:off x="381000" y="0"/>
            <a:ext cx="8229600" cy="1524000"/>
          </a:xfrm>
        </p:spPr>
        <p:txBody>
          <a:bodyPr>
            <a:normAutofit/>
          </a:bodyPr>
          <a:p>
            <a:r>
              <a:rPr dirty="0" lang="en-US"/>
              <a:t>Physical signs</a:t>
            </a:r>
          </a:p>
        </p:txBody>
      </p:sp>
      <p:sp>
        <p:nvSpPr>
          <p:cNvPr id="1048828" name="Content Placeholder 2"/>
          <p:cNvSpPr>
            <a:spLocks noGrp="1"/>
          </p:cNvSpPr>
          <p:nvPr>
            <p:ph idx="1"/>
          </p:nvPr>
        </p:nvSpPr>
        <p:spPr>
          <a:xfrm>
            <a:off x="457200" y="2133600"/>
            <a:ext cx="8229600" cy="4343400"/>
          </a:xfrm>
        </p:spPr>
        <p:txBody>
          <a:bodyPr>
            <a:normAutofit/>
          </a:bodyPr>
          <a:p>
            <a:pPr>
              <a:buNone/>
            </a:pPr>
            <a:r>
              <a:rPr dirty="0" lang="en-US"/>
              <a:t>will depend on the site of the disease</a:t>
            </a:r>
          </a:p>
          <a:p>
            <a:r>
              <a:rPr dirty="0" lang="en-US"/>
              <a:t>‘Chocolate cysts’ which are tender, fixed, bilateral masses, resembling chronic </a:t>
            </a:r>
            <a:r>
              <a:rPr dirty="0" lang="en-US" err="1"/>
              <a:t>salpingo-ophritis</a:t>
            </a:r>
            <a:r>
              <a:rPr dirty="0" lang="en-US"/>
              <a:t> but without any history of infection, fever or discharge.</a:t>
            </a:r>
          </a:p>
          <a:p>
            <a:pPr>
              <a:buNone/>
            </a:pPr>
            <a:r>
              <a:rPr dirty="0" lang="en-US"/>
              <a:t>• Uterine lesions may cause nodular or uniform uterine enlargement and may be clinically indistinguishable from </a:t>
            </a:r>
            <a:r>
              <a:rPr dirty="0" lang="en-US" err="1"/>
              <a:t>fibromyomata</a:t>
            </a:r>
            <a:r>
              <a:rPr dirty="0" lang="en-US"/>
              <a:t> or diffuse hyperplasia.</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438" name=""/>
        <p:cNvGrpSpPr/>
        <p:nvPr/>
      </p:nvGrpSpPr>
      <p:grpSpPr>
        <a:xfrm>
          <a:off x="0" y="0"/>
          <a:ext cx="0" cy="0"/>
          <a:chOff x="0" y="0"/>
          <a:chExt cx="0" cy="0"/>
        </a:xfrm>
      </p:grpSpPr>
      <p:sp>
        <p:nvSpPr>
          <p:cNvPr id="1048829" name="Title 1"/>
          <p:cNvSpPr>
            <a:spLocks noGrp="1"/>
          </p:cNvSpPr>
          <p:nvPr>
            <p:ph type="title"/>
          </p:nvPr>
        </p:nvSpPr>
        <p:spPr/>
        <p:txBody>
          <a:bodyPr/>
          <a:p>
            <a:endParaRPr lang="en-US"/>
          </a:p>
        </p:txBody>
      </p:sp>
      <p:sp>
        <p:nvSpPr>
          <p:cNvPr id="1048830" name="Content Placeholder 2"/>
          <p:cNvSpPr>
            <a:spLocks noGrp="1"/>
          </p:cNvSpPr>
          <p:nvPr>
            <p:ph idx="1"/>
          </p:nvPr>
        </p:nvSpPr>
        <p:spPr/>
        <p:txBody>
          <a:bodyPr>
            <a:normAutofit/>
          </a:bodyPr>
          <a:p>
            <a:r>
              <a:rPr dirty="0" lang="en-US"/>
              <a:t>Recto-vaginal lesions are tender, hard fixed and simulate rectal carcinoma.</a:t>
            </a:r>
          </a:p>
          <a:p>
            <a:pPr>
              <a:buNone/>
            </a:pPr>
            <a:r>
              <a:rPr dirty="0" lang="en-US"/>
              <a:t>• Local lesion, for example, in scars may be tender at menstrual periods.</a:t>
            </a:r>
          </a:p>
          <a:p>
            <a:pPr>
              <a:buNone/>
            </a:pPr>
            <a:r>
              <a:rPr dirty="0" lang="en-US"/>
              <a:t>• </a:t>
            </a:r>
            <a:r>
              <a:rPr dirty="0" lang="en-US" err="1"/>
              <a:t>Dysmenorrhoea</a:t>
            </a:r>
            <a:r>
              <a:rPr dirty="0" lang="en-US"/>
              <a:t> occurs and any palpable </a:t>
            </a:r>
            <a:r>
              <a:rPr dirty="0" lang="en-US" err="1"/>
              <a:t>tumour</a:t>
            </a:r>
            <a:r>
              <a:rPr dirty="0" lang="en-US"/>
              <a:t> may become painful at the time of the menstruation.</a:t>
            </a:r>
          </a:p>
          <a:p>
            <a:pPr>
              <a:buNone/>
            </a:pPr>
            <a:r>
              <a:rPr dirty="0" lang="en-US"/>
              <a:t>• Recto-vaginal lesions will cause </a:t>
            </a:r>
            <a:r>
              <a:rPr dirty="0" lang="en-US" err="1"/>
              <a:t>dyspareunia</a:t>
            </a:r>
            <a:r>
              <a:rPr dirty="0" lang="en-US"/>
              <a:t>.</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439" name=""/>
        <p:cNvGrpSpPr/>
        <p:nvPr/>
      </p:nvGrpSpPr>
      <p:grpSpPr>
        <a:xfrm>
          <a:off x="0" y="0"/>
          <a:ext cx="0" cy="0"/>
          <a:chOff x="0" y="0"/>
          <a:chExt cx="0" cy="0"/>
        </a:xfrm>
      </p:grpSpPr>
      <p:sp>
        <p:nvSpPr>
          <p:cNvPr id="1048831" name="Title 1"/>
          <p:cNvSpPr>
            <a:spLocks noGrp="1"/>
          </p:cNvSpPr>
          <p:nvPr>
            <p:ph type="title"/>
          </p:nvPr>
        </p:nvSpPr>
        <p:spPr/>
        <p:txBody>
          <a:bodyPr/>
          <a:p>
            <a:endParaRPr lang="en-US"/>
          </a:p>
        </p:txBody>
      </p:sp>
      <p:sp>
        <p:nvSpPr>
          <p:cNvPr id="1048832" name="Content Placeholder 2"/>
          <p:cNvSpPr>
            <a:spLocks noGrp="1"/>
          </p:cNvSpPr>
          <p:nvPr>
            <p:ph idx="1"/>
          </p:nvPr>
        </p:nvSpPr>
        <p:spPr/>
        <p:txBody>
          <a:bodyPr/>
          <a:p>
            <a:pPr>
              <a:buNone/>
            </a:pPr>
            <a:r>
              <a:rPr dirty="0" lang="en-US"/>
              <a:t>• </a:t>
            </a:r>
            <a:r>
              <a:rPr dirty="0" lang="en-US" err="1"/>
              <a:t>Menorrhagia</a:t>
            </a:r>
            <a:r>
              <a:rPr dirty="0" lang="en-US"/>
              <a:t> and irregular bleeding</a:t>
            </a:r>
          </a:p>
          <a:p>
            <a:pPr>
              <a:buNone/>
            </a:pPr>
            <a:r>
              <a:rPr dirty="0" lang="en-US"/>
              <a:t>occur from associated endometrial</a:t>
            </a:r>
          </a:p>
          <a:p>
            <a:pPr>
              <a:buNone/>
            </a:pPr>
            <a:r>
              <a:rPr dirty="0" lang="en-US"/>
              <a:t>hyperplasia or from uterine lesions.</a:t>
            </a:r>
          </a:p>
          <a:p>
            <a:pPr>
              <a:buNone/>
            </a:pPr>
            <a:endParaRPr dirty="0" lang="en-US"/>
          </a:p>
          <a:p>
            <a:pPr>
              <a:buNone/>
            </a:pPr>
            <a:r>
              <a:rPr dirty="0" lang="en-US"/>
              <a:t>• Infertility occurs in 30% of patients with endometriosis and this is due to pelvic</a:t>
            </a:r>
          </a:p>
          <a:p>
            <a:pPr>
              <a:buNone/>
            </a:pPr>
            <a:r>
              <a:rPr dirty="0" lang="en-US"/>
              <a:t>   adhesions or endometrial abnormalities</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440" name=""/>
        <p:cNvGrpSpPr/>
        <p:nvPr/>
      </p:nvGrpSpPr>
      <p:grpSpPr>
        <a:xfrm>
          <a:off x="0" y="0"/>
          <a:ext cx="0" cy="0"/>
          <a:chOff x="0" y="0"/>
          <a:chExt cx="0" cy="0"/>
        </a:xfrm>
      </p:grpSpPr>
      <p:sp>
        <p:nvSpPr>
          <p:cNvPr id="1048833" name="Title 1"/>
          <p:cNvSpPr>
            <a:spLocks noGrp="1"/>
          </p:cNvSpPr>
          <p:nvPr>
            <p:ph type="title"/>
          </p:nvPr>
        </p:nvSpPr>
        <p:spPr>
          <a:xfrm>
            <a:off x="457200" y="274638"/>
            <a:ext cx="8229600" cy="868362"/>
          </a:xfrm>
        </p:spPr>
        <p:txBody>
          <a:bodyPr/>
          <a:p>
            <a:r>
              <a:rPr b="1" dirty="0" lang="en-US"/>
              <a:t>Management of Endometriosis</a:t>
            </a:r>
            <a:endParaRPr dirty="0" lang="en-US"/>
          </a:p>
        </p:txBody>
      </p:sp>
      <p:sp>
        <p:nvSpPr>
          <p:cNvPr id="1048834" name="Content Placeholder 2"/>
          <p:cNvSpPr>
            <a:spLocks noGrp="1"/>
          </p:cNvSpPr>
          <p:nvPr>
            <p:ph idx="1"/>
          </p:nvPr>
        </p:nvSpPr>
        <p:spPr>
          <a:xfrm>
            <a:off x="457200" y="1143000"/>
            <a:ext cx="8229600" cy="5257800"/>
          </a:xfrm>
        </p:spPr>
        <p:txBody>
          <a:bodyPr>
            <a:normAutofit/>
          </a:bodyPr>
          <a:p>
            <a:r>
              <a:rPr dirty="0" lang="en-US"/>
              <a:t>a detailed history to elicit the symptoms of </a:t>
            </a:r>
            <a:r>
              <a:rPr dirty="0" lang="en-US" err="1"/>
              <a:t>dysmenorrhoea</a:t>
            </a:r>
            <a:r>
              <a:rPr dirty="0" lang="en-US"/>
              <a:t>, </a:t>
            </a:r>
            <a:r>
              <a:rPr dirty="0" lang="en-US" err="1"/>
              <a:t>menorrhagia</a:t>
            </a:r>
            <a:r>
              <a:rPr dirty="0" lang="en-US"/>
              <a:t> and </a:t>
            </a:r>
            <a:r>
              <a:rPr dirty="0" lang="en-US" err="1"/>
              <a:t>dyspareunia</a:t>
            </a:r>
            <a:r>
              <a:rPr dirty="0" lang="en-US"/>
              <a:t>.</a:t>
            </a:r>
          </a:p>
          <a:p>
            <a:r>
              <a:rPr dirty="0" lang="en-US"/>
              <a:t>rarely abnormal findings on abdominal examination.</a:t>
            </a:r>
          </a:p>
          <a:p>
            <a:r>
              <a:rPr dirty="0" lang="en-US"/>
              <a:t>On vaginal examination, the uterus may be enlarged and tender (</a:t>
            </a:r>
            <a:r>
              <a:rPr dirty="0" lang="en-US" err="1"/>
              <a:t>adenomyosis</a:t>
            </a:r>
            <a:r>
              <a:rPr dirty="0" lang="en-US"/>
              <a:t>).</a:t>
            </a:r>
          </a:p>
          <a:p>
            <a:r>
              <a:rPr dirty="0" lang="en-US"/>
              <a:t>Areas around the ovaries are tender and, characteristically, there is limited mobility of uterus.</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441" name=""/>
        <p:cNvGrpSpPr/>
        <p:nvPr/>
      </p:nvGrpSpPr>
      <p:grpSpPr>
        <a:xfrm>
          <a:off x="0" y="0"/>
          <a:ext cx="0" cy="0"/>
          <a:chOff x="0" y="0"/>
          <a:chExt cx="0" cy="0"/>
        </a:xfrm>
      </p:grpSpPr>
      <p:sp>
        <p:nvSpPr>
          <p:cNvPr id="1048835" name="Title 1"/>
          <p:cNvSpPr>
            <a:spLocks noGrp="1"/>
          </p:cNvSpPr>
          <p:nvPr>
            <p:ph type="title"/>
          </p:nvPr>
        </p:nvSpPr>
        <p:spPr/>
        <p:txBody>
          <a:bodyPr/>
          <a:p>
            <a:endParaRPr lang="en-US"/>
          </a:p>
        </p:txBody>
      </p:sp>
      <p:sp>
        <p:nvSpPr>
          <p:cNvPr id="1048836" name="Content Placeholder 2"/>
          <p:cNvSpPr>
            <a:spLocks noGrp="1"/>
          </p:cNvSpPr>
          <p:nvPr>
            <p:ph idx="1"/>
          </p:nvPr>
        </p:nvSpPr>
        <p:spPr/>
        <p:txBody>
          <a:bodyPr>
            <a:normAutofit/>
          </a:bodyPr>
          <a:p>
            <a:r>
              <a:rPr dirty="0" lang="en-US"/>
              <a:t>A cyst is sometimes palpable in either fornix.</a:t>
            </a:r>
          </a:p>
          <a:p>
            <a:r>
              <a:rPr dirty="0" lang="en-US"/>
              <a:t>Speculum examination may reveal typical areas of endometriosis in the cervix or vaginal vault</a:t>
            </a:r>
          </a:p>
          <a:p>
            <a:r>
              <a:rPr dirty="0" lang="en-US" err="1"/>
              <a:t>laparotomy</a:t>
            </a:r>
            <a:r>
              <a:rPr dirty="0" lang="en-US"/>
              <a:t> is indicated when cystic swelling is</a:t>
            </a:r>
          </a:p>
          <a:p>
            <a:pPr>
              <a:buNone/>
            </a:pPr>
            <a:r>
              <a:rPr dirty="0" lang="en-US"/>
              <a:t>   felt or if you are in doubt of the diagnosis</a:t>
            </a:r>
          </a:p>
          <a:p>
            <a:r>
              <a:rPr dirty="0" lang="en-US"/>
              <a:t>under 40 years of age, surgical treatment is usually designed to destroy areas of endometriosis using diathermy function</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442" name=""/>
        <p:cNvGrpSpPr/>
        <p:nvPr/>
      </p:nvGrpSpPr>
      <p:grpSpPr>
        <a:xfrm>
          <a:off x="0" y="0"/>
          <a:ext cx="0" cy="0"/>
          <a:chOff x="0" y="0"/>
          <a:chExt cx="0" cy="0"/>
        </a:xfrm>
      </p:grpSpPr>
      <p:sp>
        <p:nvSpPr>
          <p:cNvPr id="1048837" name="Title 1"/>
          <p:cNvSpPr>
            <a:spLocks noGrp="1"/>
          </p:cNvSpPr>
          <p:nvPr>
            <p:ph type="title"/>
          </p:nvPr>
        </p:nvSpPr>
        <p:spPr/>
        <p:txBody>
          <a:bodyPr/>
          <a:p>
            <a:endParaRPr lang="en-US"/>
          </a:p>
        </p:txBody>
      </p:sp>
      <p:sp>
        <p:nvSpPr>
          <p:cNvPr id="1048838" name="Content Placeholder 2"/>
          <p:cNvSpPr>
            <a:spLocks noGrp="1"/>
          </p:cNvSpPr>
          <p:nvPr>
            <p:ph idx="1"/>
          </p:nvPr>
        </p:nvSpPr>
        <p:spPr/>
        <p:txBody>
          <a:bodyPr>
            <a:normAutofit/>
          </a:bodyPr>
          <a:p>
            <a:r>
              <a:rPr dirty="0" lang="en-US"/>
              <a:t>Hormonal therapy should include either</a:t>
            </a:r>
          </a:p>
          <a:p>
            <a:pPr>
              <a:buNone/>
            </a:pPr>
            <a:r>
              <a:rPr dirty="0" lang="en-US"/>
              <a:t>progesterone steroids when confirmed,</a:t>
            </a:r>
          </a:p>
          <a:p>
            <a:pPr>
              <a:buNone/>
            </a:pPr>
            <a:r>
              <a:rPr dirty="0" lang="en-US"/>
              <a:t>administered either cyclically or continuously for</a:t>
            </a:r>
          </a:p>
          <a:p>
            <a:pPr>
              <a:buNone/>
            </a:pPr>
            <a:r>
              <a:rPr dirty="0" lang="en-US"/>
              <a:t>three to twelve months (this therapy suppresses</a:t>
            </a:r>
          </a:p>
          <a:p>
            <a:pPr>
              <a:buNone/>
            </a:pPr>
            <a:r>
              <a:rPr dirty="0" lang="en-US"/>
              <a:t>the residual areas).</a:t>
            </a:r>
          </a:p>
          <a:p>
            <a:r>
              <a:rPr dirty="0" lang="en-US"/>
              <a:t>Pregnancy is another way of suppressing the condition, and often has a curative effect on endometriosis.</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443" name=""/>
        <p:cNvGrpSpPr/>
        <p:nvPr/>
      </p:nvGrpSpPr>
      <p:grpSpPr>
        <a:xfrm>
          <a:off x="0" y="0"/>
          <a:ext cx="0" cy="0"/>
          <a:chOff x="0" y="0"/>
          <a:chExt cx="0" cy="0"/>
        </a:xfrm>
      </p:grpSpPr>
      <p:sp>
        <p:nvSpPr>
          <p:cNvPr id="1048839" name="Title 1"/>
          <p:cNvSpPr>
            <a:spLocks noGrp="1"/>
          </p:cNvSpPr>
          <p:nvPr>
            <p:ph type="title"/>
          </p:nvPr>
        </p:nvSpPr>
        <p:spPr/>
        <p:txBody>
          <a:bodyPr/>
          <a:p>
            <a:endParaRPr lang="en-US"/>
          </a:p>
        </p:txBody>
      </p:sp>
      <p:sp>
        <p:nvSpPr>
          <p:cNvPr id="1048840" name="Content Placeholder 2"/>
          <p:cNvSpPr>
            <a:spLocks noGrp="1"/>
          </p:cNvSpPr>
          <p:nvPr>
            <p:ph idx="1"/>
          </p:nvPr>
        </p:nvSpPr>
        <p:spPr/>
        <p:txBody>
          <a:bodyPr/>
          <a:p>
            <a:r>
              <a:rPr dirty="0" lang="en-US"/>
              <a:t>Patients over 40 years of age may undergo a</a:t>
            </a:r>
          </a:p>
          <a:p>
            <a:pPr>
              <a:buNone/>
            </a:pPr>
            <a:r>
              <a:rPr dirty="0" lang="en-US"/>
              <a:t>hysterectomy, which can include the removal of</a:t>
            </a:r>
          </a:p>
          <a:p>
            <a:pPr>
              <a:buNone/>
            </a:pPr>
            <a:r>
              <a:rPr dirty="0" lang="en-US"/>
              <a:t>the affected ovary since hormonal therapy is not</a:t>
            </a:r>
          </a:p>
          <a:p>
            <a:pPr>
              <a:buNone/>
            </a:pPr>
            <a:r>
              <a:rPr dirty="0" lang="en-US"/>
              <a:t>always helpful.</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444" name=""/>
        <p:cNvGrpSpPr/>
        <p:nvPr/>
      </p:nvGrpSpPr>
      <p:grpSpPr>
        <a:xfrm>
          <a:off x="0" y="0"/>
          <a:ext cx="0" cy="0"/>
          <a:chOff x="0" y="0"/>
          <a:chExt cx="0" cy="0"/>
        </a:xfrm>
      </p:grpSpPr>
      <p:sp>
        <p:nvSpPr>
          <p:cNvPr id="1048841" name="Title 1"/>
          <p:cNvSpPr>
            <a:spLocks noGrp="1"/>
          </p:cNvSpPr>
          <p:nvPr>
            <p:ph type="title"/>
          </p:nvPr>
        </p:nvSpPr>
        <p:spPr/>
        <p:txBody>
          <a:bodyPr>
            <a:normAutofit/>
          </a:bodyPr>
          <a:p>
            <a:r>
              <a:rPr b="1" dirty="0" lang="en-US"/>
              <a:t>BLEEDING</a:t>
            </a:r>
            <a:br>
              <a:rPr b="1" dirty="0" lang="en-US"/>
            </a:br>
            <a:r>
              <a:rPr b="1" dirty="0" lang="en-US"/>
              <a:t>DISORDERS IN PREGNANCY</a:t>
            </a:r>
            <a:endParaRPr dirty="0" lang="en-US"/>
          </a:p>
        </p:txBody>
      </p:sp>
      <p:sp>
        <p:nvSpPr>
          <p:cNvPr id="1048842" name="Content Placeholder 2"/>
          <p:cNvSpPr>
            <a:spLocks noGrp="1"/>
          </p:cNvSpPr>
          <p:nvPr>
            <p:ph idx="1"/>
          </p:nvPr>
        </p:nvSpPr>
        <p:spPr/>
        <p:txBody>
          <a:bodyPr>
            <a:normAutofit/>
          </a:bodyPr>
          <a:p>
            <a:r>
              <a:rPr dirty="0" lang="en-US"/>
              <a:t>Vaginal bleeding in early pregnancy refers to</a:t>
            </a:r>
          </a:p>
          <a:p>
            <a:pPr>
              <a:buNone/>
            </a:pPr>
            <a:r>
              <a:rPr dirty="0" lang="en-US"/>
              <a:t>  any bleeding per vagina that occurs before the</a:t>
            </a:r>
          </a:p>
          <a:p>
            <a:pPr>
              <a:buNone/>
            </a:pPr>
            <a:r>
              <a:rPr dirty="0" lang="en-US"/>
              <a:t>  20 </a:t>
            </a:r>
            <a:r>
              <a:rPr dirty="0" lang="en-US" err="1"/>
              <a:t>th</a:t>
            </a:r>
            <a:r>
              <a:rPr dirty="0" lang="en-US"/>
              <a:t> week of pregnancy</a:t>
            </a:r>
          </a:p>
          <a:p>
            <a:r>
              <a:rPr dirty="0" lang="en-US"/>
              <a:t>may be due to a number of factors or conditions.</a:t>
            </a:r>
          </a:p>
          <a:p>
            <a:pPr>
              <a:buFont typeface="Wingdings" pitchFamily="2" charset="2"/>
              <a:buChar char="Ø"/>
            </a:pPr>
            <a:r>
              <a:rPr dirty="0" lang="en-US"/>
              <a:t>     Abortion</a:t>
            </a:r>
          </a:p>
          <a:p>
            <a:pPr>
              <a:buFont typeface="Wingdings" pitchFamily="2" charset="2"/>
              <a:buChar char="Ø"/>
            </a:pPr>
            <a:r>
              <a:rPr dirty="0" lang="en-US"/>
              <a:t>     Ectopic pregnancy</a:t>
            </a:r>
          </a:p>
          <a:p>
            <a:pPr>
              <a:buFont typeface="Wingdings" pitchFamily="2" charset="2"/>
              <a:buChar char="Ø"/>
            </a:pPr>
            <a:r>
              <a:rPr dirty="0" lang="en-US"/>
              <a:t>      </a:t>
            </a:r>
            <a:r>
              <a:rPr dirty="0" lang="en-US" err="1"/>
              <a:t>Hydatidiform</a:t>
            </a:r>
            <a:r>
              <a:rPr dirty="0" lang="en-US"/>
              <a:t> mole</a:t>
            </a:r>
          </a:p>
          <a:p>
            <a:pPr>
              <a:buFont typeface="Wingdings" pitchFamily="2" charset="2"/>
              <a:buChar char="Ø"/>
            </a:pPr>
            <a:r>
              <a:rPr dirty="0" lang="en-US"/>
              <a:t>     </a:t>
            </a:r>
            <a:r>
              <a:rPr dirty="0" lang="en-US" err="1"/>
              <a:t>Chorion</a:t>
            </a:r>
            <a:r>
              <a:rPr dirty="0" lang="en-US"/>
              <a:t> carcinoma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317" name=""/>
        <p:cNvGrpSpPr/>
        <p:nvPr/>
      </p:nvGrpSpPr>
      <p:grpSpPr>
        <a:xfrm>
          <a:off x="0" y="0"/>
          <a:ext cx="0" cy="0"/>
          <a:chOff x="0" y="0"/>
          <a:chExt cx="0" cy="0"/>
        </a:xfrm>
      </p:grpSpPr>
      <p:sp>
        <p:nvSpPr>
          <p:cNvPr id="1048592" name="Title 1"/>
          <p:cNvSpPr>
            <a:spLocks noGrp="1"/>
          </p:cNvSpPr>
          <p:nvPr>
            <p:ph type="title"/>
          </p:nvPr>
        </p:nvSpPr>
        <p:spPr/>
        <p:txBody>
          <a:bodyPr/>
          <a:p>
            <a:endParaRPr lang="en-US"/>
          </a:p>
        </p:txBody>
      </p:sp>
      <p:sp>
        <p:nvSpPr>
          <p:cNvPr id="1048593" name="Content Placeholder 2"/>
          <p:cNvSpPr>
            <a:spLocks noGrp="1"/>
          </p:cNvSpPr>
          <p:nvPr>
            <p:ph idx="1"/>
          </p:nvPr>
        </p:nvSpPr>
        <p:spPr/>
        <p:txBody>
          <a:bodyPr>
            <a:noAutofit/>
          </a:bodyPr>
          <a:p>
            <a:r>
              <a:rPr b="1" dirty="0" sz="2400" lang="en-US">
                <a:latin typeface="Times New Roman" panose="02020603050405020304" pitchFamily="18" charset="0"/>
                <a:cs typeface="Times New Roman" panose="02020603050405020304" pitchFamily="18" charset="0"/>
              </a:rPr>
              <a:t>Cervix</a:t>
            </a:r>
            <a:r>
              <a:rPr dirty="0" sz="2400" lang="en-US">
                <a:latin typeface="Times New Roman" panose="02020603050405020304" pitchFamily="18" charset="0"/>
                <a:cs typeface="Times New Roman" panose="02020603050405020304" pitchFamily="18" charset="0"/>
              </a:rPr>
              <a:t>: bottom (inferior) part of the uterus</a:t>
            </a:r>
          </a:p>
          <a:p>
            <a:pPr>
              <a:buNone/>
            </a:pPr>
            <a:r>
              <a:rPr dirty="0" sz="2400" lang="en-US">
                <a:latin typeface="Times New Roman" panose="02020603050405020304" pitchFamily="18" charset="0"/>
                <a:cs typeface="Times New Roman" panose="02020603050405020304" pitchFamily="18" charset="0"/>
              </a:rPr>
              <a:t>that is located in the vagina</a:t>
            </a:r>
          </a:p>
          <a:p>
            <a:r>
              <a:rPr b="1" dirty="0" sz="2400" lang="en-US">
                <a:latin typeface="Times New Roman" panose="02020603050405020304" pitchFamily="18" charset="0"/>
                <a:cs typeface="Times New Roman" panose="02020603050405020304" pitchFamily="18" charset="0"/>
              </a:rPr>
              <a:t>Corpus luteum: </a:t>
            </a:r>
            <a:r>
              <a:rPr dirty="0" sz="2400" lang="en-US">
                <a:latin typeface="Times New Roman" panose="02020603050405020304" pitchFamily="18" charset="0"/>
                <a:cs typeface="Times New Roman" panose="02020603050405020304" pitchFamily="18" charset="0"/>
              </a:rPr>
              <a:t>site of a follicle that changes</a:t>
            </a:r>
          </a:p>
          <a:p>
            <a:pPr>
              <a:buNone/>
            </a:pPr>
            <a:r>
              <a:rPr dirty="0" sz="2400" lang="en-US">
                <a:latin typeface="Times New Roman" panose="02020603050405020304" pitchFamily="18" charset="0"/>
                <a:cs typeface="Times New Roman" panose="02020603050405020304" pitchFamily="18" charset="0"/>
              </a:rPr>
              <a:t>after ovulation to produce progesterone</a:t>
            </a:r>
          </a:p>
          <a:p>
            <a:r>
              <a:rPr b="1" dirty="0" sz="2400" lang="en-US">
                <a:latin typeface="Times New Roman" panose="02020603050405020304" pitchFamily="18" charset="0"/>
                <a:cs typeface="Times New Roman" panose="02020603050405020304" pitchFamily="18" charset="0"/>
              </a:rPr>
              <a:t>Cystocele: </a:t>
            </a:r>
            <a:r>
              <a:rPr dirty="0" sz="2400" lang="en-US">
                <a:latin typeface="Times New Roman" panose="02020603050405020304" pitchFamily="18" charset="0"/>
                <a:cs typeface="Times New Roman" panose="02020603050405020304" pitchFamily="18" charset="0"/>
              </a:rPr>
              <a:t>weakness of the anterior vaginal</a:t>
            </a:r>
          </a:p>
          <a:p>
            <a:pPr>
              <a:buNone/>
            </a:pPr>
            <a:r>
              <a:rPr dirty="0" sz="2400" lang="en-US">
                <a:latin typeface="Times New Roman" panose="02020603050405020304" pitchFamily="18" charset="0"/>
                <a:cs typeface="Times New Roman" panose="02020603050405020304" pitchFamily="18" charset="0"/>
              </a:rPr>
              <a:t>wall that allows the bladder to protrude</a:t>
            </a:r>
          </a:p>
          <a:p>
            <a:pPr>
              <a:buNone/>
            </a:pPr>
            <a:r>
              <a:rPr dirty="0" sz="2400" lang="en-US">
                <a:latin typeface="Times New Roman" panose="02020603050405020304" pitchFamily="18" charset="0"/>
                <a:cs typeface="Times New Roman" panose="02020603050405020304" pitchFamily="18" charset="0"/>
              </a:rPr>
              <a:t>into the vagina</a:t>
            </a:r>
          </a:p>
          <a:p>
            <a:r>
              <a:rPr b="1" dirty="0" sz="2400" lang="en-US">
                <a:latin typeface="Times New Roman" panose="02020603050405020304" pitchFamily="18" charset="0"/>
                <a:cs typeface="Times New Roman" panose="02020603050405020304" pitchFamily="18" charset="0"/>
              </a:rPr>
              <a:t>Dysmenorrhea</a:t>
            </a:r>
            <a:r>
              <a:rPr dirty="0" sz="2400" lang="en-US">
                <a:latin typeface="Times New Roman" panose="02020603050405020304" pitchFamily="18" charset="0"/>
                <a:cs typeface="Times New Roman" panose="02020603050405020304" pitchFamily="18" charset="0"/>
              </a:rPr>
              <a:t>: painful menstruation</a:t>
            </a:r>
          </a:p>
          <a:p>
            <a:r>
              <a:rPr b="1" dirty="0" sz="2400" lang="en-US">
                <a:latin typeface="Times New Roman" panose="02020603050405020304" pitchFamily="18" charset="0"/>
                <a:cs typeface="Times New Roman" panose="02020603050405020304" pitchFamily="18" charset="0"/>
              </a:rPr>
              <a:t>Dyspareunia: </a:t>
            </a:r>
            <a:r>
              <a:rPr dirty="0" sz="2400" lang="en-US">
                <a:latin typeface="Times New Roman" panose="02020603050405020304" pitchFamily="18" charset="0"/>
                <a:cs typeface="Times New Roman" panose="02020603050405020304" pitchFamily="18" charset="0"/>
              </a:rPr>
              <a:t>difficult or painful sexual</a:t>
            </a:r>
          </a:p>
          <a:p>
            <a:pPr>
              <a:buNone/>
            </a:pPr>
            <a:r>
              <a:rPr dirty="0" sz="2400" lang="en-US">
                <a:latin typeface="Times New Roman" panose="02020603050405020304" pitchFamily="18" charset="0"/>
                <a:cs typeface="Times New Roman" panose="02020603050405020304" pitchFamily="18" charset="0"/>
              </a:rPr>
              <a:t>Intercourse.</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445" name=""/>
        <p:cNvGrpSpPr/>
        <p:nvPr/>
      </p:nvGrpSpPr>
      <p:grpSpPr>
        <a:xfrm>
          <a:off x="0" y="0"/>
          <a:ext cx="0" cy="0"/>
          <a:chOff x="0" y="0"/>
          <a:chExt cx="0" cy="0"/>
        </a:xfrm>
      </p:grpSpPr>
      <p:sp>
        <p:nvSpPr>
          <p:cNvPr id="1048843" name="Title 1"/>
          <p:cNvSpPr>
            <a:spLocks noGrp="1"/>
          </p:cNvSpPr>
          <p:nvPr>
            <p:ph type="title"/>
          </p:nvPr>
        </p:nvSpPr>
        <p:spPr/>
        <p:txBody>
          <a:bodyPr/>
          <a:p>
            <a:r>
              <a:rPr b="1" dirty="0" lang="en-US"/>
              <a:t>Abortion</a:t>
            </a:r>
            <a:endParaRPr dirty="0" lang="en-US"/>
          </a:p>
        </p:txBody>
      </p:sp>
      <p:sp>
        <p:nvSpPr>
          <p:cNvPr id="1048844" name="Content Placeholder 2"/>
          <p:cNvSpPr>
            <a:spLocks noGrp="1"/>
          </p:cNvSpPr>
          <p:nvPr>
            <p:ph idx="1"/>
          </p:nvPr>
        </p:nvSpPr>
        <p:spPr/>
        <p:txBody>
          <a:bodyPr/>
          <a:p>
            <a:r>
              <a:rPr dirty="0" lang="en-US"/>
              <a:t>the most common cause of bleeding in early pregnancy is abortion</a:t>
            </a:r>
          </a:p>
          <a:p>
            <a:r>
              <a:rPr dirty="0" lang="en-US"/>
              <a:t>accounts for 95% of all bleeding in early pregnancy, whilst all the others account for only 5%.</a:t>
            </a:r>
          </a:p>
          <a:p>
            <a:r>
              <a:rPr dirty="0" lang="en-US"/>
              <a:t>defined as the loss or expulsion of the </a:t>
            </a:r>
            <a:r>
              <a:rPr dirty="0" lang="en-US" err="1"/>
              <a:t>foetus</a:t>
            </a:r>
            <a:r>
              <a:rPr dirty="0" lang="en-US"/>
              <a:t> before the 20th week of pregnancy</a:t>
            </a:r>
          </a:p>
          <a:p>
            <a:pPr>
              <a:buNone/>
            </a:pPr>
            <a:endParaRPr dirty="0" lang="en-US"/>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446" name=""/>
        <p:cNvGrpSpPr/>
        <p:nvPr/>
      </p:nvGrpSpPr>
      <p:grpSpPr>
        <a:xfrm>
          <a:off x="0" y="0"/>
          <a:ext cx="0" cy="0"/>
          <a:chOff x="0" y="0"/>
          <a:chExt cx="0" cy="0"/>
        </a:xfrm>
      </p:grpSpPr>
      <p:sp>
        <p:nvSpPr>
          <p:cNvPr id="1048845" name="Title 1"/>
          <p:cNvSpPr>
            <a:spLocks noGrp="1"/>
          </p:cNvSpPr>
          <p:nvPr>
            <p:ph type="title"/>
          </p:nvPr>
        </p:nvSpPr>
        <p:spPr/>
        <p:txBody>
          <a:bodyPr/>
          <a:p>
            <a:endParaRPr lang="en-US"/>
          </a:p>
        </p:txBody>
      </p:sp>
      <p:sp>
        <p:nvSpPr>
          <p:cNvPr id="1048846" name="Content Placeholder 2"/>
          <p:cNvSpPr>
            <a:spLocks noGrp="1"/>
          </p:cNvSpPr>
          <p:nvPr>
            <p:ph idx="1"/>
          </p:nvPr>
        </p:nvSpPr>
        <p:spPr/>
        <p:txBody>
          <a:bodyPr>
            <a:normAutofit/>
          </a:bodyPr>
          <a:p>
            <a:r>
              <a:rPr dirty="0" lang="en-US"/>
              <a:t>is significant not only because of the loss of a wanted pregnancy, but because it is a major cause of maternal death from the hemorrhage and sepsis that may follow a mismanaged abortion.</a:t>
            </a:r>
          </a:p>
          <a:p>
            <a:r>
              <a:rPr dirty="0" lang="en-US"/>
              <a:t>definition of abortion generally accepted for</a:t>
            </a:r>
          </a:p>
          <a:p>
            <a:pPr>
              <a:buNone/>
            </a:pPr>
            <a:r>
              <a:rPr dirty="0" lang="en-US"/>
              <a:t>legal purposes is 'the delivery of a </a:t>
            </a:r>
            <a:r>
              <a:rPr dirty="0" lang="en-US" err="1"/>
              <a:t>foetus</a:t>
            </a:r>
            <a:r>
              <a:rPr dirty="0" lang="en-US"/>
              <a:t> at less</a:t>
            </a:r>
          </a:p>
          <a:p>
            <a:pPr>
              <a:buNone/>
            </a:pPr>
            <a:r>
              <a:rPr dirty="0" lang="en-US"/>
              <a:t>than 20 weeks gestation or with </a:t>
            </a:r>
            <a:r>
              <a:rPr dirty="0" lang="en-US" err="1"/>
              <a:t>foetal</a:t>
            </a:r>
            <a:r>
              <a:rPr dirty="0" lang="en-US"/>
              <a:t> weight of less than 500gm'.</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447" name=""/>
        <p:cNvGrpSpPr/>
        <p:nvPr/>
      </p:nvGrpSpPr>
      <p:grpSpPr>
        <a:xfrm>
          <a:off x="0" y="0"/>
          <a:ext cx="0" cy="0"/>
          <a:chOff x="0" y="0"/>
          <a:chExt cx="0" cy="0"/>
        </a:xfrm>
      </p:grpSpPr>
      <p:sp>
        <p:nvSpPr>
          <p:cNvPr id="1048847" name="Title 1"/>
          <p:cNvSpPr>
            <a:spLocks noGrp="1"/>
          </p:cNvSpPr>
          <p:nvPr>
            <p:ph type="title"/>
          </p:nvPr>
        </p:nvSpPr>
        <p:spPr/>
        <p:txBody>
          <a:bodyPr/>
          <a:p>
            <a:endParaRPr lang="en-US"/>
          </a:p>
        </p:txBody>
      </p:sp>
      <p:sp>
        <p:nvSpPr>
          <p:cNvPr id="1048848" name="Content Placeholder 2"/>
          <p:cNvSpPr>
            <a:spLocks noGrp="1"/>
          </p:cNvSpPr>
          <p:nvPr>
            <p:ph idx="1"/>
          </p:nvPr>
        </p:nvSpPr>
        <p:spPr/>
        <p:txBody>
          <a:bodyPr/>
          <a:p>
            <a:r>
              <a:rPr dirty="0" lang="en-US"/>
              <a:t>Many people tend to look upon abortion as pregnancy that has been terminated criminally and miscarriage as a spontaneous occurrence.</a:t>
            </a:r>
          </a:p>
          <a:p>
            <a:r>
              <a:rPr dirty="0" lang="en-US"/>
              <a:t>As a result, abortion is stigmatized, however, the two are the same thing.</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448" name=""/>
        <p:cNvGrpSpPr/>
        <p:nvPr/>
      </p:nvGrpSpPr>
      <p:grpSpPr>
        <a:xfrm>
          <a:off x="0" y="0"/>
          <a:ext cx="0" cy="0"/>
          <a:chOff x="0" y="0"/>
          <a:chExt cx="0" cy="0"/>
        </a:xfrm>
      </p:grpSpPr>
      <p:sp>
        <p:nvSpPr>
          <p:cNvPr id="1048849" name="Title 1"/>
          <p:cNvSpPr>
            <a:spLocks noGrp="1"/>
          </p:cNvSpPr>
          <p:nvPr>
            <p:ph type="title"/>
          </p:nvPr>
        </p:nvSpPr>
        <p:spPr/>
        <p:txBody>
          <a:bodyPr/>
          <a:p>
            <a:r>
              <a:rPr b="1" dirty="0" lang="en-US"/>
              <a:t>Causes of Abortion</a:t>
            </a:r>
            <a:endParaRPr dirty="0" lang="en-US"/>
          </a:p>
        </p:txBody>
      </p:sp>
      <p:sp>
        <p:nvSpPr>
          <p:cNvPr id="1048850" name="Content Placeholder 2"/>
          <p:cNvSpPr>
            <a:spLocks noGrp="1"/>
          </p:cNvSpPr>
          <p:nvPr>
            <p:ph idx="1"/>
          </p:nvPr>
        </p:nvSpPr>
        <p:spPr/>
        <p:txBody>
          <a:bodyPr/>
          <a:p>
            <a:r>
              <a:rPr dirty="0" lang="en-US"/>
              <a:t>maternal,</a:t>
            </a:r>
          </a:p>
          <a:p>
            <a:r>
              <a:rPr dirty="0" lang="en-US"/>
              <a:t> </a:t>
            </a:r>
            <a:r>
              <a:rPr dirty="0" lang="en-US" err="1"/>
              <a:t>foetal</a:t>
            </a:r>
            <a:r>
              <a:rPr dirty="0" lang="en-US"/>
              <a:t> </a:t>
            </a:r>
          </a:p>
          <a:p>
            <a:r>
              <a:rPr dirty="0" lang="en-US"/>
              <a:t>miscellaneous</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449" name=""/>
        <p:cNvGrpSpPr/>
        <p:nvPr/>
      </p:nvGrpSpPr>
      <p:grpSpPr>
        <a:xfrm>
          <a:off x="0" y="0"/>
          <a:ext cx="0" cy="0"/>
          <a:chOff x="0" y="0"/>
          <a:chExt cx="0" cy="0"/>
        </a:xfrm>
      </p:grpSpPr>
      <p:sp>
        <p:nvSpPr>
          <p:cNvPr id="1048851" name="Title 1"/>
          <p:cNvSpPr>
            <a:spLocks noGrp="1"/>
          </p:cNvSpPr>
          <p:nvPr>
            <p:ph type="title"/>
          </p:nvPr>
        </p:nvSpPr>
        <p:spPr>
          <a:xfrm>
            <a:off x="457200" y="274638"/>
            <a:ext cx="8229600" cy="792162"/>
          </a:xfrm>
        </p:spPr>
        <p:txBody>
          <a:bodyPr>
            <a:normAutofit/>
          </a:bodyPr>
          <a:p>
            <a:r>
              <a:rPr b="1" dirty="0" lang="en-US"/>
              <a:t>Maternal causes of abortion</a:t>
            </a:r>
            <a:endParaRPr dirty="0" lang="en-US"/>
          </a:p>
        </p:txBody>
      </p:sp>
      <p:sp>
        <p:nvSpPr>
          <p:cNvPr id="1048852" name="Content Placeholder 2"/>
          <p:cNvSpPr>
            <a:spLocks noGrp="1"/>
          </p:cNvSpPr>
          <p:nvPr>
            <p:ph idx="1"/>
          </p:nvPr>
        </p:nvSpPr>
        <p:spPr>
          <a:xfrm>
            <a:off x="457200" y="1066800"/>
            <a:ext cx="8229600" cy="5334000"/>
          </a:xfrm>
        </p:spPr>
        <p:txBody>
          <a:bodyPr>
            <a:normAutofit/>
          </a:bodyPr>
          <a:p>
            <a:pPr>
              <a:buNone/>
            </a:pPr>
            <a:r>
              <a:rPr dirty="0" lang="en-US"/>
              <a:t>account for about 25% of the known cases of abortions</a:t>
            </a:r>
          </a:p>
          <a:p>
            <a:pPr>
              <a:buNone/>
            </a:pPr>
            <a:r>
              <a:rPr dirty="0" lang="en-US"/>
              <a:t>• General diseases like hypertension or chronic heart disease.</a:t>
            </a:r>
          </a:p>
          <a:p>
            <a:pPr>
              <a:buNone/>
            </a:pPr>
            <a:r>
              <a:rPr dirty="0" lang="en-US"/>
              <a:t>• Acute febrile illnesses, for example, malaria, acute </a:t>
            </a:r>
            <a:r>
              <a:rPr dirty="0" lang="en-US" err="1"/>
              <a:t>pyelonephritis,pneumonia</a:t>
            </a:r>
            <a:r>
              <a:rPr dirty="0" lang="en-US"/>
              <a:t>.</a:t>
            </a:r>
          </a:p>
          <a:p>
            <a:pPr>
              <a:buNone/>
            </a:pPr>
            <a:r>
              <a:rPr dirty="0" lang="en-US"/>
              <a:t>• Endocrine disorders, for </a:t>
            </a:r>
            <a:r>
              <a:rPr dirty="0" lang="en-US" err="1"/>
              <a:t>example,thyrotoxicosis</a:t>
            </a:r>
            <a:r>
              <a:rPr dirty="0" lang="en-US"/>
              <a:t>, poorly controlled diabetes mellitus</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450" name=""/>
        <p:cNvGrpSpPr/>
        <p:nvPr/>
      </p:nvGrpSpPr>
      <p:grpSpPr>
        <a:xfrm>
          <a:off x="0" y="0"/>
          <a:ext cx="0" cy="0"/>
          <a:chOff x="0" y="0"/>
          <a:chExt cx="0" cy="0"/>
        </a:xfrm>
      </p:grpSpPr>
      <p:sp>
        <p:nvSpPr>
          <p:cNvPr id="1048853" name="Title 1"/>
          <p:cNvSpPr>
            <a:spLocks noGrp="1"/>
          </p:cNvSpPr>
          <p:nvPr>
            <p:ph type="title"/>
          </p:nvPr>
        </p:nvSpPr>
        <p:spPr>
          <a:xfrm>
            <a:off x="457200" y="274638"/>
            <a:ext cx="8229600" cy="334962"/>
          </a:xfrm>
        </p:spPr>
        <p:txBody>
          <a:bodyPr>
            <a:normAutofit fontScale="90000"/>
          </a:bodyPr>
          <a:p>
            <a:endParaRPr dirty="0" lang="en-US"/>
          </a:p>
        </p:txBody>
      </p:sp>
      <p:sp>
        <p:nvSpPr>
          <p:cNvPr id="1048854" name="Content Placeholder 2"/>
          <p:cNvSpPr>
            <a:spLocks noGrp="1"/>
          </p:cNvSpPr>
          <p:nvPr>
            <p:ph idx="1"/>
          </p:nvPr>
        </p:nvSpPr>
        <p:spPr>
          <a:xfrm>
            <a:off x="457200" y="914400"/>
            <a:ext cx="8229600" cy="5211763"/>
          </a:xfrm>
        </p:spPr>
        <p:txBody>
          <a:bodyPr>
            <a:normAutofit/>
          </a:bodyPr>
          <a:p>
            <a:pPr>
              <a:buNone/>
            </a:pPr>
            <a:r>
              <a:rPr dirty="0" lang="en-US"/>
              <a:t>• Local conditions such as under development of the uterus, fibroids and congenital abnormalities of the uterus.</a:t>
            </a:r>
          </a:p>
          <a:p>
            <a:r>
              <a:rPr dirty="0" lang="en-US"/>
              <a:t>The fibroids can cause abortions, especially if they are </a:t>
            </a:r>
            <a:r>
              <a:rPr dirty="0" lang="en-US" err="1"/>
              <a:t>submucous</a:t>
            </a:r>
            <a:r>
              <a:rPr dirty="0" lang="en-US"/>
              <a:t> or deeply intramural. </a:t>
            </a:r>
          </a:p>
          <a:p>
            <a:r>
              <a:rPr dirty="0" lang="en-US"/>
              <a:t>The congenital abnormalities of the uterus include a </a:t>
            </a:r>
            <a:r>
              <a:rPr dirty="0" lang="en-US" err="1"/>
              <a:t>septate</a:t>
            </a:r>
            <a:r>
              <a:rPr dirty="0" lang="en-US"/>
              <a:t> uterus and a </a:t>
            </a:r>
            <a:r>
              <a:rPr dirty="0" lang="en-US" err="1"/>
              <a:t>bicornuate</a:t>
            </a:r>
            <a:r>
              <a:rPr dirty="0" lang="en-US"/>
              <a:t> (uterus divided into two) uterus</a:t>
            </a:r>
          </a:p>
          <a:p>
            <a:endParaRPr dirty="0" lang="en-US"/>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451" name=""/>
        <p:cNvGrpSpPr/>
        <p:nvPr/>
      </p:nvGrpSpPr>
      <p:grpSpPr>
        <a:xfrm>
          <a:off x="0" y="0"/>
          <a:ext cx="0" cy="0"/>
          <a:chOff x="0" y="0"/>
          <a:chExt cx="0" cy="0"/>
        </a:xfrm>
      </p:grpSpPr>
      <p:sp>
        <p:nvSpPr>
          <p:cNvPr id="1048855" name="Title 1"/>
          <p:cNvSpPr>
            <a:spLocks noGrp="1"/>
          </p:cNvSpPr>
          <p:nvPr>
            <p:ph type="title"/>
          </p:nvPr>
        </p:nvSpPr>
        <p:spPr>
          <a:xfrm>
            <a:off x="457200" y="274638"/>
            <a:ext cx="8229600" cy="563562"/>
          </a:xfrm>
        </p:spPr>
        <p:txBody>
          <a:bodyPr>
            <a:normAutofit/>
          </a:bodyPr>
          <a:p>
            <a:endParaRPr dirty="0" lang="en-US"/>
          </a:p>
        </p:txBody>
      </p:sp>
      <p:sp>
        <p:nvSpPr>
          <p:cNvPr id="1048856" name="Content Placeholder 2"/>
          <p:cNvSpPr>
            <a:spLocks noGrp="1"/>
          </p:cNvSpPr>
          <p:nvPr>
            <p:ph idx="1"/>
          </p:nvPr>
        </p:nvSpPr>
        <p:spPr>
          <a:xfrm>
            <a:off x="457200" y="1143000"/>
            <a:ext cx="8229600" cy="5257800"/>
          </a:xfrm>
        </p:spPr>
        <p:txBody>
          <a:bodyPr/>
          <a:p>
            <a:pPr>
              <a:buNone/>
            </a:pPr>
            <a:r>
              <a:rPr dirty="0" lang="en-US"/>
              <a:t>• </a:t>
            </a:r>
            <a:r>
              <a:rPr dirty="0" sz="3600" lang="en-US"/>
              <a:t>Cervical incompetence which may be due to either congenital weakness of the circular muscle fibers of the cervix, or previous splitting of the cervical sphincter due to obstetrical trauma, or high amputation of the cervix due to cervical lesions</a:t>
            </a:r>
            <a:r>
              <a:rPr dirty="0" lang="en-US"/>
              <a:t>.</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452" name=""/>
        <p:cNvGrpSpPr/>
        <p:nvPr/>
      </p:nvGrpSpPr>
      <p:grpSpPr>
        <a:xfrm>
          <a:off x="0" y="0"/>
          <a:ext cx="0" cy="0"/>
          <a:chOff x="0" y="0"/>
          <a:chExt cx="0" cy="0"/>
        </a:xfrm>
      </p:grpSpPr>
      <p:sp>
        <p:nvSpPr>
          <p:cNvPr id="1048857" name="Title 1"/>
          <p:cNvSpPr>
            <a:spLocks noGrp="1"/>
          </p:cNvSpPr>
          <p:nvPr>
            <p:ph type="title"/>
          </p:nvPr>
        </p:nvSpPr>
        <p:spPr/>
        <p:txBody>
          <a:bodyPr/>
          <a:p>
            <a:r>
              <a:rPr b="1" dirty="0" lang="en-US" err="1"/>
              <a:t>Foetal</a:t>
            </a:r>
            <a:r>
              <a:rPr b="1" dirty="0" lang="en-US"/>
              <a:t> causes of abortion</a:t>
            </a:r>
            <a:endParaRPr dirty="0" lang="en-US"/>
          </a:p>
        </p:txBody>
      </p:sp>
      <p:sp>
        <p:nvSpPr>
          <p:cNvPr id="1048858" name="Content Placeholder 2"/>
          <p:cNvSpPr>
            <a:spLocks noGrp="1"/>
          </p:cNvSpPr>
          <p:nvPr>
            <p:ph idx="1"/>
          </p:nvPr>
        </p:nvSpPr>
        <p:spPr/>
        <p:txBody>
          <a:bodyPr>
            <a:normAutofit/>
          </a:bodyPr>
          <a:p>
            <a:pPr>
              <a:buNone/>
            </a:pPr>
            <a:r>
              <a:rPr dirty="0" lang="en-US"/>
              <a:t>account for about 75% of the known cases and they often result in early abortion, that is, first trimester abortions</a:t>
            </a:r>
          </a:p>
          <a:p>
            <a:pPr>
              <a:buNone/>
            </a:pPr>
            <a:r>
              <a:rPr dirty="0" lang="en-US"/>
              <a:t>May be due  to</a:t>
            </a:r>
          </a:p>
          <a:p>
            <a:pPr>
              <a:buNone/>
            </a:pPr>
            <a:r>
              <a:rPr dirty="0" lang="en-US"/>
              <a:t>       • Chromosomal or genetic abnormalities.</a:t>
            </a:r>
          </a:p>
          <a:p>
            <a:pPr>
              <a:buNone/>
            </a:pPr>
            <a:r>
              <a:rPr dirty="0" lang="en-US"/>
              <a:t>        • Abnormal attachment of the placenta, that is,     defective implantation or activity of the </a:t>
            </a:r>
            <a:r>
              <a:rPr dirty="0" lang="en-US" err="1"/>
              <a:t>trophoblast</a:t>
            </a:r>
            <a:endParaRPr dirty="0" lang="en-US"/>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453" name=""/>
        <p:cNvGrpSpPr/>
        <p:nvPr/>
      </p:nvGrpSpPr>
      <p:grpSpPr>
        <a:xfrm>
          <a:off x="0" y="0"/>
          <a:ext cx="0" cy="0"/>
          <a:chOff x="0" y="0"/>
          <a:chExt cx="0" cy="0"/>
        </a:xfrm>
      </p:grpSpPr>
      <p:sp>
        <p:nvSpPr>
          <p:cNvPr id="1048859" name="Title 1"/>
          <p:cNvSpPr>
            <a:spLocks noGrp="1"/>
          </p:cNvSpPr>
          <p:nvPr>
            <p:ph type="title"/>
          </p:nvPr>
        </p:nvSpPr>
        <p:spPr>
          <a:xfrm>
            <a:off x="457200" y="274638"/>
            <a:ext cx="8229600" cy="944562"/>
          </a:xfrm>
        </p:spPr>
        <p:txBody>
          <a:bodyPr/>
          <a:p>
            <a:r>
              <a:rPr b="1" dirty="0" lang="en-US"/>
              <a:t>miscellaneous causes</a:t>
            </a:r>
            <a:endParaRPr dirty="0" lang="en-US"/>
          </a:p>
        </p:txBody>
      </p:sp>
      <p:sp>
        <p:nvSpPr>
          <p:cNvPr id="1048860" name="Content Placeholder 2"/>
          <p:cNvSpPr>
            <a:spLocks noGrp="1"/>
          </p:cNvSpPr>
          <p:nvPr>
            <p:ph idx="1"/>
          </p:nvPr>
        </p:nvSpPr>
        <p:spPr/>
        <p:txBody>
          <a:bodyPr>
            <a:normAutofit/>
          </a:bodyPr>
          <a:p>
            <a:r>
              <a:rPr dirty="0" lang="en-US"/>
              <a:t>Accidents, for example, falls, and injuries.</a:t>
            </a:r>
          </a:p>
          <a:p>
            <a:r>
              <a:rPr dirty="0" lang="en-US"/>
              <a:t>Criminal interference, using various instruments, local herbs and plastic catheters, which are inserted into the cervical canal</a:t>
            </a:r>
          </a:p>
          <a:p>
            <a:r>
              <a:rPr dirty="0" lang="en-US"/>
              <a:t>An Intrauterine Contraceptive Device (IUCD). An abortion, especially in the second trimester can occur if conception occurs despite the presence of an IUCD.</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454" name=""/>
        <p:cNvGrpSpPr/>
        <p:nvPr/>
      </p:nvGrpSpPr>
      <p:grpSpPr>
        <a:xfrm>
          <a:off x="0" y="0"/>
          <a:ext cx="0" cy="0"/>
          <a:chOff x="0" y="0"/>
          <a:chExt cx="0" cy="0"/>
        </a:xfrm>
      </p:grpSpPr>
      <p:sp>
        <p:nvSpPr>
          <p:cNvPr id="1048861" name="Title 1"/>
          <p:cNvSpPr>
            <a:spLocks noGrp="1"/>
          </p:cNvSpPr>
          <p:nvPr>
            <p:ph type="title"/>
          </p:nvPr>
        </p:nvSpPr>
        <p:spPr/>
        <p:txBody>
          <a:bodyPr/>
          <a:p>
            <a:endParaRPr lang="en-US"/>
          </a:p>
        </p:txBody>
      </p:sp>
      <p:sp>
        <p:nvSpPr>
          <p:cNvPr id="1048862" name="Content Placeholder 2"/>
          <p:cNvSpPr>
            <a:spLocks noGrp="1"/>
          </p:cNvSpPr>
          <p:nvPr>
            <p:ph idx="1"/>
          </p:nvPr>
        </p:nvSpPr>
        <p:spPr/>
        <p:txBody>
          <a:bodyPr>
            <a:normAutofit/>
          </a:bodyPr>
          <a:p>
            <a:r>
              <a:rPr dirty="0" lang="en-US"/>
              <a:t>Abortion is the detachment of the products of conception, which is accompanied by bleeding that may be profuse.</a:t>
            </a:r>
          </a:p>
          <a:p>
            <a:pPr>
              <a:buNone/>
            </a:pPr>
            <a:endParaRPr dirty="0" lang="en-US"/>
          </a:p>
          <a:p>
            <a:pPr>
              <a:buNone/>
            </a:pPr>
            <a:r>
              <a:rPr dirty="0" lang="en-US"/>
              <a:t> Blood loss is accompanied by painful contractions of the uterus, dilation of the cervix and expulsion of the </a:t>
            </a:r>
            <a:r>
              <a:rPr dirty="0" lang="en-US" err="1"/>
              <a:t>foetus</a:t>
            </a:r>
            <a:r>
              <a:rPr dirty="0" lang="en-US"/>
              <a:t> and its membranes.</a:t>
            </a:r>
          </a:p>
          <a:p>
            <a:pPr>
              <a:buNone/>
            </a:pPr>
            <a:endParaRPr dirty="0" lang="en-US"/>
          </a:p>
          <a:p>
            <a:pPr>
              <a:buNone/>
            </a:pPr>
            <a:r>
              <a:rPr dirty="0" lang="en-US"/>
              <a:t> Slight or even moderate bleeding does not, however, mean that the </a:t>
            </a:r>
            <a:r>
              <a:rPr dirty="0" lang="en-US" err="1"/>
              <a:t>foetus</a:t>
            </a:r>
            <a:r>
              <a:rPr dirty="0" lang="en-US"/>
              <a:t> is no longer alive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320" name=""/>
        <p:cNvGrpSpPr/>
        <p:nvPr/>
      </p:nvGrpSpPr>
      <p:grpSpPr>
        <a:xfrm>
          <a:off x="0" y="0"/>
          <a:ext cx="0" cy="0"/>
          <a:chOff x="0" y="0"/>
          <a:chExt cx="0" cy="0"/>
        </a:xfrm>
      </p:grpSpPr>
      <p:sp>
        <p:nvSpPr>
          <p:cNvPr id="1048597" name="Title 1"/>
          <p:cNvSpPr>
            <a:spLocks noGrp="1"/>
          </p:cNvSpPr>
          <p:nvPr>
            <p:ph type="title"/>
          </p:nvPr>
        </p:nvSpPr>
        <p:spPr/>
        <p:txBody>
          <a:bodyPr/>
          <a:p>
            <a:endParaRPr lang="en-US"/>
          </a:p>
        </p:txBody>
      </p:sp>
      <p:sp>
        <p:nvSpPr>
          <p:cNvPr id="1048598" name="Content Placeholder 2"/>
          <p:cNvSpPr>
            <a:spLocks noGrp="1"/>
          </p:cNvSpPr>
          <p:nvPr>
            <p:ph idx="1"/>
          </p:nvPr>
        </p:nvSpPr>
        <p:spPr/>
        <p:txBody>
          <a:bodyPr>
            <a:noAutofit/>
          </a:bodyPr>
          <a:p>
            <a:r>
              <a:rPr b="1" dirty="0" sz="3200" lang="en-US">
                <a:latin typeface="Times New Roman" panose="02020603050405020304" pitchFamily="18" charset="0"/>
                <a:cs typeface="Times New Roman" panose="02020603050405020304" pitchFamily="18" charset="0"/>
              </a:rPr>
              <a:t>Endometriosis: </a:t>
            </a:r>
            <a:r>
              <a:rPr dirty="0" sz="3200" lang="en-US">
                <a:latin typeface="Times New Roman" panose="02020603050405020304" pitchFamily="18" charset="0"/>
                <a:cs typeface="Times New Roman" panose="02020603050405020304" pitchFamily="18" charset="0"/>
              </a:rPr>
              <a:t>condition in which endometrial</a:t>
            </a:r>
          </a:p>
          <a:p>
            <a:pPr>
              <a:buNone/>
            </a:pPr>
            <a:r>
              <a:rPr dirty="0" sz="3200" lang="en-US">
                <a:latin typeface="Times New Roman" panose="02020603050405020304" pitchFamily="18" charset="0"/>
                <a:cs typeface="Times New Roman" panose="02020603050405020304" pitchFamily="18" charset="0"/>
              </a:rPr>
              <a:t>tissue implants in other areas of the</a:t>
            </a:r>
          </a:p>
          <a:p>
            <a:pPr>
              <a:buNone/>
            </a:pPr>
            <a:r>
              <a:rPr dirty="0" sz="3200" lang="en-US">
                <a:latin typeface="Times New Roman" panose="02020603050405020304" pitchFamily="18" charset="0"/>
                <a:cs typeface="Times New Roman" panose="02020603050405020304" pitchFamily="18" charset="0"/>
              </a:rPr>
              <a:t>pelvis; may produce dysmenorrhea or</a:t>
            </a:r>
          </a:p>
          <a:p>
            <a:pPr>
              <a:buNone/>
            </a:pPr>
            <a:r>
              <a:rPr dirty="0" sz="3200" lang="en-US">
                <a:latin typeface="Times New Roman" panose="02020603050405020304" pitchFamily="18" charset="0"/>
                <a:cs typeface="Times New Roman" panose="02020603050405020304" pitchFamily="18" charset="0"/>
              </a:rPr>
              <a:t>infertility</a:t>
            </a:r>
          </a:p>
          <a:p>
            <a:r>
              <a:rPr b="1" dirty="0" sz="3200" lang="en-US">
                <a:latin typeface="Times New Roman" panose="02020603050405020304" pitchFamily="18" charset="0"/>
                <a:cs typeface="Times New Roman" panose="02020603050405020304" pitchFamily="18" charset="0"/>
              </a:rPr>
              <a:t>Endometrium: </a:t>
            </a:r>
            <a:r>
              <a:rPr dirty="0" sz="3200" lang="en-US">
                <a:latin typeface="Times New Roman" panose="02020603050405020304" pitchFamily="18" charset="0"/>
                <a:cs typeface="Times New Roman" panose="02020603050405020304" pitchFamily="18" charset="0"/>
              </a:rPr>
              <a:t>mucous membrane lining</a:t>
            </a:r>
          </a:p>
          <a:p>
            <a:pPr>
              <a:buNone/>
            </a:pPr>
            <a:r>
              <a:rPr dirty="0" sz="3200" lang="en-US">
                <a:latin typeface="Times New Roman" panose="02020603050405020304" pitchFamily="18" charset="0"/>
                <a:cs typeface="Times New Roman" panose="02020603050405020304" pitchFamily="18" charset="0"/>
              </a:rPr>
              <a:t>the uterus</a:t>
            </a:r>
          </a:p>
          <a:p>
            <a:r>
              <a:rPr b="1" dirty="0" sz="3200" lang="en-US">
                <a:latin typeface="Times New Roman" panose="02020603050405020304" pitchFamily="18" charset="0"/>
                <a:cs typeface="Times New Roman" panose="02020603050405020304" pitchFamily="18" charset="0"/>
              </a:rPr>
              <a:t>Estrogen: </a:t>
            </a:r>
            <a:r>
              <a:rPr dirty="0" sz="3200" lang="en-US">
                <a:latin typeface="Times New Roman" panose="02020603050405020304" pitchFamily="18" charset="0"/>
                <a:cs typeface="Times New Roman" panose="02020603050405020304" pitchFamily="18" charset="0"/>
              </a:rPr>
              <a:t>hormone that develops and maintains</a:t>
            </a:r>
          </a:p>
          <a:p>
            <a:pPr>
              <a:buNone/>
            </a:pPr>
            <a:r>
              <a:rPr dirty="0" sz="3200" lang="en-US">
                <a:latin typeface="Times New Roman" panose="02020603050405020304" pitchFamily="18" charset="0"/>
                <a:cs typeface="Times New Roman" panose="02020603050405020304" pitchFamily="18" charset="0"/>
              </a:rPr>
              <a:t>the female reproductive system</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455" name=""/>
        <p:cNvGrpSpPr/>
        <p:nvPr/>
      </p:nvGrpSpPr>
      <p:grpSpPr>
        <a:xfrm>
          <a:off x="0" y="0"/>
          <a:ext cx="0" cy="0"/>
          <a:chOff x="0" y="0"/>
          <a:chExt cx="0" cy="0"/>
        </a:xfrm>
      </p:grpSpPr>
      <p:sp>
        <p:nvSpPr>
          <p:cNvPr id="1048863" name="Title 1"/>
          <p:cNvSpPr>
            <a:spLocks noGrp="1"/>
          </p:cNvSpPr>
          <p:nvPr>
            <p:ph type="title"/>
          </p:nvPr>
        </p:nvSpPr>
        <p:spPr/>
        <p:txBody>
          <a:bodyPr/>
          <a:p>
            <a:r>
              <a:rPr b="1" dirty="0" lang="en-US"/>
              <a:t>Types of Abortion</a:t>
            </a:r>
            <a:endParaRPr dirty="0" lang="en-US"/>
          </a:p>
        </p:txBody>
      </p:sp>
      <p:sp>
        <p:nvSpPr>
          <p:cNvPr id="1048864" name="Content Placeholder 2"/>
          <p:cNvSpPr>
            <a:spLocks noGrp="1"/>
          </p:cNvSpPr>
          <p:nvPr>
            <p:ph idx="1"/>
          </p:nvPr>
        </p:nvSpPr>
        <p:spPr/>
        <p:txBody>
          <a:bodyPr/>
          <a:p>
            <a:pPr>
              <a:buNone/>
            </a:pPr>
            <a:r>
              <a:rPr dirty="0" lang="en-US"/>
              <a:t>• Threatened Abortion</a:t>
            </a:r>
          </a:p>
          <a:p>
            <a:pPr>
              <a:buNone/>
            </a:pPr>
            <a:r>
              <a:rPr dirty="0" lang="en-US"/>
              <a:t>• Inevitable or Imminent Abortion</a:t>
            </a:r>
          </a:p>
          <a:p>
            <a:pPr>
              <a:buNone/>
            </a:pPr>
            <a:r>
              <a:rPr dirty="0" lang="en-US"/>
              <a:t>• Missed Abortion</a:t>
            </a:r>
          </a:p>
          <a:p>
            <a:pPr>
              <a:buNone/>
            </a:pPr>
            <a:r>
              <a:rPr dirty="0" lang="en-US"/>
              <a:t>• Habitual Abortion</a:t>
            </a:r>
          </a:p>
          <a:p>
            <a:pPr>
              <a:buNone/>
            </a:pPr>
            <a:r>
              <a:rPr dirty="0" lang="en-US"/>
              <a:t>• Septic Abortion</a:t>
            </a:r>
          </a:p>
          <a:p>
            <a:pPr>
              <a:buNone/>
            </a:pPr>
            <a:r>
              <a:rPr dirty="0" lang="en-US"/>
              <a:t>• Induced Abortion</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456" name=""/>
        <p:cNvGrpSpPr/>
        <p:nvPr/>
      </p:nvGrpSpPr>
      <p:grpSpPr>
        <a:xfrm>
          <a:off x="0" y="0"/>
          <a:ext cx="0" cy="0"/>
          <a:chOff x="0" y="0"/>
          <a:chExt cx="0" cy="0"/>
        </a:xfrm>
      </p:grpSpPr>
      <p:sp>
        <p:nvSpPr>
          <p:cNvPr id="1048865" name="Title 1"/>
          <p:cNvSpPr>
            <a:spLocks noGrp="1"/>
          </p:cNvSpPr>
          <p:nvPr>
            <p:ph type="title"/>
          </p:nvPr>
        </p:nvSpPr>
        <p:spPr/>
        <p:txBody>
          <a:bodyPr/>
          <a:p>
            <a:r>
              <a:rPr b="1" dirty="0" lang="en-US"/>
              <a:t>Threatened Abortion</a:t>
            </a:r>
            <a:endParaRPr dirty="0" lang="en-US"/>
          </a:p>
        </p:txBody>
      </p:sp>
      <p:sp>
        <p:nvSpPr>
          <p:cNvPr id="1048866" name="Content Placeholder 2"/>
          <p:cNvSpPr>
            <a:spLocks noGrp="1"/>
          </p:cNvSpPr>
          <p:nvPr>
            <p:ph idx="1"/>
          </p:nvPr>
        </p:nvSpPr>
        <p:spPr/>
        <p:txBody>
          <a:bodyPr/>
          <a:p>
            <a:r>
              <a:rPr dirty="0" lang="en-US"/>
              <a:t>slight vaginal bleeding and abdominal</a:t>
            </a:r>
          </a:p>
          <a:p>
            <a:pPr>
              <a:buNone/>
            </a:pPr>
            <a:r>
              <a:rPr dirty="0" lang="en-US"/>
              <a:t>discomfort.</a:t>
            </a:r>
          </a:p>
          <a:p>
            <a:r>
              <a:rPr dirty="0" lang="en-US" err="1"/>
              <a:t>os</a:t>
            </a:r>
            <a:r>
              <a:rPr dirty="0" lang="en-US"/>
              <a:t> of the cervix closed</a:t>
            </a:r>
          </a:p>
          <a:p>
            <a:r>
              <a:rPr dirty="0" lang="en-US"/>
              <a:t>many patients will successfully carry this type of pregnancy to term, others may not</a:t>
            </a:r>
          </a:p>
          <a:p>
            <a:r>
              <a:rPr dirty="0" lang="en-US"/>
              <a:t>make the patient realize that nothing can be done to prevent an abortion</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457" name=""/>
        <p:cNvGrpSpPr/>
        <p:nvPr/>
      </p:nvGrpSpPr>
      <p:grpSpPr>
        <a:xfrm>
          <a:off x="0" y="0"/>
          <a:ext cx="0" cy="0"/>
          <a:chOff x="0" y="0"/>
          <a:chExt cx="0" cy="0"/>
        </a:xfrm>
      </p:grpSpPr>
      <p:sp>
        <p:nvSpPr>
          <p:cNvPr id="1048867" name="Title 1"/>
          <p:cNvSpPr>
            <a:spLocks noGrp="1"/>
          </p:cNvSpPr>
          <p:nvPr>
            <p:ph type="title"/>
          </p:nvPr>
        </p:nvSpPr>
        <p:spPr>
          <a:xfrm>
            <a:off x="457200" y="274638"/>
            <a:ext cx="8229600" cy="715962"/>
          </a:xfrm>
        </p:spPr>
        <p:txBody>
          <a:bodyPr>
            <a:normAutofit/>
          </a:bodyPr>
          <a:p>
            <a:r>
              <a:rPr dirty="0" lang="en-US"/>
              <a:t>Management</a:t>
            </a:r>
          </a:p>
        </p:txBody>
      </p:sp>
      <p:sp>
        <p:nvSpPr>
          <p:cNvPr id="1048868" name="Content Placeholder 2"/>
          <p:cNvSpPr>
            <a:spLocks noGrp="1"/>
          </p:cNvSpPr>
          <p:nvPr>
            <p:ph idx="1"/>
          </p:nvPr>
        </p:nvSpPr>
        <p:spPr>
          <a:xfrm>
            <a:off x="457200" y="1143000"/>
            <a:ext cx="8229600" cy="5334000"/>
          </a:xfrm>
        </p:spPr>
        <p:txBody>
          <a:bodyPr>
            <a:normAutofit/>
          </a:bodyPr>
          <a:p>
            <a:pPr>
              <a:buNone/>
            </a:pPr>
            <a:r>
              <a:rPr dirty="0" lang="en-US"/>
              <a:t>• Reassure the patient that, if she continues with the pregnancy, the </a:t>
            </a:r>
            <a:r>
              <a:rPr dirty="0" lang="en-US" err="1"/>
              <a:t>foetus</a:t>
            </a:r>
            <a:r>
              <a:rPr dirty="0" lang="en-US"/>
              <a:t> will not be at greater risk of abnormalities and that it will continue to grow just like in a normal pregnancy.</a:t>
            </a:r>
          </a:p>
          <a:p>
            <a:r>
              <a:rPr dirty="0" lang="en-US"/>
              <a:t>• Ensure bed rest and allay anxiety (of losing the pregnancy) by administering tabs. </a:t>
            </a:r>
            <a:r>
              <a:rPr dirty="0" lang="en-US" err="1"/>
              <a:t>Phenobarbitone</a:t>
            </a:r>
            <a:r>
              <a:rPr dirty="0" lang="en-US"/>
              <a:t> 30 to 60 mgs </a:t>
            </a:r>
            <a:r>
              <a:rPr dirty="0" lang="en-US" err="1"/>
              <a:t>tds</a:t>
            </a:r>
            <a:r>
              <a:rPr dirty="0" lang="en-US"/>
              <a:t>, morphine 10 mgs or </a:t>
            </a:r>
            <a:r>
              <a:rPr dirty="0" lang="en-US" err="1"/>
              <a:t>pethidine</a:t>
            </a:r>
            <a:r>
              <a:rPr dirty="0" lang="en-US"/>
              <a:t> 100 mgs</a:t>
            </a:r>
          </a:p>
          <a:p>
            <a:r>
              <a:rPr dirty="0" lang="en-US"/>
              <a:t> If the pain is stronger, some doctors may use progesterone</a:t>
            </a:r>
          </a:p>
          <a:p>
            <a:pPr>
              <a:buNone/>
            </a:pPr>
            <a:endParaRPr dirty="0" lang="en-US"/>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458" name=""/>
        <p:cNvGrpSpPr/>
        <p:nvPr/>
      </p:nvGrpSpPr>
      <p:grpSpPr>
        <a:xfrm>
          <a:off x="0" y="0"/>
          <a:ext cx="0" cy="0"/>
          <a:chOff x="0" y="0"/>
          <a:chExt cx="0" cy="0"/>
        </a:xfrm>
      </p:grpSpPr>
      <p:sp>
        <p:nvSpPr>
          <p:cNvPr id="1048869" name="Title 1"/>
          <p:cNvSpPr>
            <a:spLocks noGrp="1"/>
          </p:cNvSpPr>
          <p:nvPr>
            <p:ph type="title"/>
          </p:nvPr>
        </p:nvSpPr>
        <p:spPr>
          <a:xfrm>
            <a:off x="457200" y="274638"/>
            <a:ext cx="8229600" cy="334962"/>
          </a:xfrm>
        </p:spPr>
        <p:txBody>
          <a:bodyPr>
            <a:normAutofit fontScale="90000"/>
          </a:bodyPr>
          <a:p>
            <a:endParaRPr dirty="0" lang="en-US"/>
          </a:p>
        </p:txBody>
      </p:sp>
      <p:sp>
        <p:nvSpPr>
          <p:cNvPr id="1048870" name="Content Placeholder 2"/>
          <p:cNvSpPr>
            <a:spLocks noGrp="1"/>
          </p:cNvSpPr>
          <p:nvPr>
            <p:ph idx="1"/>
          </p:nvPr>
        </p:nvSpPr>
        <p:spPr>
          <a:xfrm>
            <a:off x="457200" y="838200"/>
            <a:ext cx="8229600" cy="5791200"/>
          </a:xfrm>
        </p:spPr>
        <p:txBody>
          <a:bodyPr>
            <a:normAutofit/>
          </a:bodyPr>
          <a:p>
            <a:pPr>
              <a:buNone/>
            </a:pPr>
            <a:r>
              <a:rPr dirty="0" lang="en-US"/>
              <a:t> • Warn the patient to notify the medical team if the cramps become worse or the bleeding becomes heavy.</a:t>
            </a:r>
          </a:p>
          <a:p>
            <a:pPr>
              <a:buNone/>
            </a:pPr>
            <a:endParaRPr dirty="0" lang="en-US"/>
          </a:p>
          <a:p>
            <a:pPr>
              <a:buNone/>
            </a:pPr>
            <a:r>
              <a:rPr dirty="0" lang="en-US"/>
              <a:t>• Ask her to save the pads as well as any tissue or clots that she might expel, for examination.</a:t>
            </a:r>
          </a:p>
          <a:p>
            <a:pPr>
              <a:buNone/>
            </a:pPr>
            <a:endParaRPr dirty="0" lang="en-US"/>
          </a:p>
          <a:p>
            <a:pPr>
              <a:buNone/>
            </a:pPr>
            <a:r>
              <a:rPr dirty="0" lang="en-US"/>
              <a:t>• Advise her to take a low residue diet and avoid aperients and enema because this will stimulate the contractions.</a:t>
            </a:r>
          </a:p>
          <a:p>
            <a:pPr>
              <a:buNone/>
            </a:pPr>
            <a:endParaRPr dirty="0" lang="en-US"/>
          </a:p>
          <a:p>
            <a:pPr>
              <a:buNone/>
            </a:pPr>
            <a:r>
              <a:rPr dirty="0" lang="en-US"/>
              <a:t>• Advise her to remain in bed for at least three days after the bleeding stops.</a:t>
            </a:r>
          </a:p>
          <a:p>
            <a:pPr>
              <a:buNone/>
            </a:pPr>
            <a:endParaRPr dirty="0" lang="en-US"/>
          </a:p>
          <a:p>
            <a:pPr>
              <a:buNone/>
            </a:pPr>
            <a:r>
              <a:rPr dirty="0" lang="en-US"/>
              <a:t>• Advise her to avoid heavy physical activities and especially sexual excitement</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459" name=""/>
        <p:cNvGrpSpPr/>
        <p:nvPr/>
      </p:nvGrpSpPr>
      <p:grpSpPr>
        <a:xfrm>
          <a:off x="0" y="0"/>
          <a:ext cx="0" cy="0"/>
          <a:chOff x="0" y="0"/>
          <a:chExt cx="0" cy="0"/>
        </a:xfrm>
      </p:grpSpPr>
      <p:sp>
        <p:nvSpPr>
          <p:cNvPr id="1048871" name="Title 1"/>
          <p:cNvSpPr>
            <a:spLocks noGrp="1"/>
          </p:cNvSpPr>
          <p:nvPr>
            <p:ph type="title"/>
          </p:nvPr>
        </p:nvSpPr>
        <p:spPr/>
        <p:txBody>
          <a:bodyPr/>
          <a:p>
            <a:endParaRPr lang="en-US"/>
          </a:p>
        </p:txBody>
      </p:sp>
      <p:sp>
        <p:nvSpPr>
          <p:cNvPr id="1048872" name="Content Placeholder 2"/>
          <p:cNvSpPr>
            <a:spLocks noGrp="1"/>
          </p:cNvSpPr>
          <p:nvPr>
            <p:ph idx="1"/>
          </p:nvPr>
        </p:nvSpPr>
        <p:spPr/>
        <p:txBody>
          <a:bodyPr/>
          <a:p>
            <a:pPr>
              <a:buNone/>
            </a:pPr>
            <a:r>
              <a:rPr b="1" dirty="0" i="1" lang="en-US"/>
              <a:t>Remember:</a:t>
            </a:r>
          </a:p>
          <a:p>
            <a:pPr>
              <a:buNone/>
            </a:pPr>
            <a:r>
              <a:rPr b="1" dirty="0" i="1" lang="en-US"/>
              <a:t>Vaginal examination is NOT usually carried</a:t>
            </a:r>
          </a:p>
          <a:p>
            <a:pPr>
              <a:buNone/>
            </a:pPr>
            <a:r>
              <a:rPr b="1" dirty="0" i="1" lang="en-US"/>
              <a:t>out because of fear of increasing uterine</a:t>
            </a:r>
          </a:p>
          <a:p>
            <a:pPr>
              <a:buNone/>
            </a:pPr>
            <a:r>
              <a:rPr b="1" dirty="0" i="1" lang="en-US"/>
              <a:t>disturbance</a:t>
            </a:r>
            <a:endParaRPr dirty="0" lang="en-US"/>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460" name=""/>
        <p:cNvGrpSpPr/>
        <p:nvPr/>
      </p:nvGrpSpPr>
      <p:grpSpPr>
        <a:xfrm>
          <a:off x="0" y="0"/>
          <a:ext cx="0" cy="0"/>
          <a:chOff x="0" y="0"/>
          <a:chExt cx="0" cy="0"/>
        </a:xfrm>
      </p:grpSpPr>
      <p:sp>
        <p:nvSpPr>
          <p:cNvPr id="1048873" name="Title 1"/>
          <p:cNvSpPr>
            <a:spLocks noGrp="1"/>
          </p:cNvSpPr>
          <p:nvPr>
            <p:ph type="title"/>
          </p:nvPr>
        </p:nvSpPr>
        <p:spPr/>
        <p:txBody>
          <a:bodyPr>
            <a:normAutofit/>
          </a:bodyPr>
          <a:p>
            <a:r>
              <a:rPr b="1" dirty="0" lang="en-US"/>
              <a:t>Inevitable or Imminent Abortion</a:t>
            </a:r>
            <a:endParaRPr dirty="0" lang="en-US"/>
          </a:p>
        </p:txBody>
      </p:sp>
      <p:sp>
        <p:nvSpPr>
          <p:cNvPr id="1048874" name="Content Placeholder 2"/>
          <p:cNvSpPr>
            <a:spLocks noGrp="1"/>
          </p:cNvSpPr>
          <p:nvPr>
            <p:ph idx="1"/>
          </p:nvPr>
        </p:nvSpPr>
        <p:spPr/>
        <p:txBody>
          <a:bodyPr/>
          <a:p>
            <a:r>
              <a:rPr dirty="0" lang="en-US"/>
              <a:t>nothing else can be done</a:t>
            </a:r>
          </a:p>
          <a:p>
            <a:r>
              <a:rPr dirty="0" lang="en-US" err="1"/>
              <a:t>foetus</a:t>
            </a:r>
            <a:r>
              <a:rPr dirty="0" lang="en-US"/>
              <a:t> must come out</a:t>
            </a:r>
          </a:p>
          <a:p>
            <a:r>
              <a:rPr dirty="0" lang="en-US"/>
              <a:t>abortion becomes inevitable if, in addition to vaginal bleeding and abdominal discomfort, the uterine contractions become strong and painful and lead to dilatation of the cervix.</a:t>
            </a:r>
          </a:p>
          <a:p>
            <a:r>
              <a:rPr dirty="0" lang="en-US"/>
              <a:t>followed by either complete abortion or incomplete abortion.</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461" name=""/>
        <p:cNvGrpSpPr/>
        <p:nvPr/>
      </p:nvGrpSpPr>
      <p:grpSpPr>
        <a:xfrm>
          <a:off x="0" y="0"/>
          <a:ext cx="0" cy="0"/>
          <a:chOff x="0" y="0"/>
          <a:chExt cx="0" cy="0"/>
        </a:xfrm>
      </p:grpSpPr>
      <p:sp>
        <p:nvSpPr>
          <p:cNvPr id="1048875" name="Title 1"/>
          <p:cNvSpPr>
            <a:spLocks noGrp="1"/>
          </p:cNvSpPr>
          <p:nvPr>
            <p:ph type="title"/>
          </p:nvPr>
        </p:nvSpPr>
        <p:spPr>
          <a:xfrm>
            <a:off x="304800" y="0"/>
            <a:ext cx="8229600" cy="1143000"/>
          </a:xfrm>
        </p:spPr>
        <p:txBody>
          <a:bodyPr/>
          <a:p>
            <a:endParaRPr dirty="0" lang="en-US"/>
          </a:p>
        </p:txBody>
      </p:sp>
      <p:sp>
        <p:nvSpPr>
          <p:cNvPr id="1048876" name="Content Placeholder 2"/>
          <p:cNvSpPr>
            <a:spLocks noGrp="1"/>
          </p:cNvSpPr>
          <p:nvPr>
            <p:ph idx="1"/>
          </p:nvPr>
        </p:nvSpPr>
        <p:spPr>
          <a:xfrm>
            <a:off x="457200" y="1143000"/>
            <a:ext cx="8229600" cy="5334000"/>
          </a:xfrm>
        </p:spPr>
        <p:txBody>
          <a:bodyPr>
            <a:normAutofit/>
          </a:bodyPr>
          <a:p>
            <a:r>
              <a:rPr dirty="0" lang="en-US"/>
              <a:t>primary measure taken is to save the life of the patient since there is often profuse bleeding, especially in patients who end up with an incomplete abortion.</a:t>
            </a:r>
          </a:p>
          <a:p>
            <a:endParaRPr dirty="0" lang="en-US"/>
          </a:p>
          <a:p>
            <a:r>
              <a:rPr dirty="0" lang="en-US"/>
              <a:t>Take the patient's history to determine if the products of conception have been expelled.</a:t>
            </a:r>
          </a:p>
          <a:p>
            <a:endParaRPr dirty="0" lang="en-US"/>
          </a:p>
          <a:p>
            <a:r>
              <a:rPr dirty="0" i="1" lang="en-US"/>
              <a:t>Incomplete Abortion Placenta and membranes</a:t>
            </a:r>
          </a:p>
          <a:p>
            <a:pPr>
              <a:buNone/>
            </a:pPr>
            <a:r>
              <a:rPr dirty="0" i="1" lang="en-US"/>
              <a:t>are retained. </a:t>
            </a:r>
            <a:r>
              <a:rPr dirty="0" i="1" lang="en-US" err="1"/>
              <a:t>Foetus</a:t>
            </a:r>
            <a:r>
              <a:rPr dirty="0" i="1" lang="en-US"/>
              <a:t> is expelled</a:t>
            </a:r>
            <a:endParaRPr dirty="0" lang="en-US"/>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462" name=""/>
        <p:cNvGrpSpPr/>
        <p:nvPr/>
      </p:nvGrpSpPr>
      <p:grpSpPr>
        <a:xfrm>
          <a:off x="0" y="0"/>
          <a:ext cx="0" cy="0"/>
          <a:chOff x="0" y="0"/>
          <a:chExt cx="0" cy="0"/>
        </a:xfrm>
      </p:grpSpPr>
      <p:sp>
        <p:nvSpPr>
          <p:cNvPr id="1048877" name="Title 1"/>
          <p:cNvSpPr>
            <a:spLocks noGrp="1"/>
          </p:cNvSpPr>
          <p:nvPr>
            <p:ph type="title"/>
          </p:nvPr>
        </p:nvSpPr>
        <p:spPr>
          <a:xfrm>
            <a:off x="457200" y="274638"/>
            <a:ext cx="8229600" cy="639762"/>
          </a:xfrm>
        </p:spPr>
        <p:txBody>
          <a:bodyPr>
            <a:normAutofit/>
          </a:bodyPr>
          <a:p>
            <a:endParaRPr dirty="0" lang="en-US"/>
          </a:p>
        </p:txBody>
      </p:sp>
      <p:sp>
        <p:nvSpPr>
          <p:cNvPr id="1048878" name="Content Placeholder 2"/>
          <p:cNvSpPr>
            <a:spLocks noGrp="1"/>
          </p:cNvSpPr>
          <p:nvPr>
            <p:ph idx="1"/>
          </p:nvPr>
        </p:nvSpPr>
        <p:spPr>
          <a:xfrm>
            <a:off x="457200" y="1447800"/>
            <a:ext cx="8229600" cy="4906963"/>
          </a:xfrm>
        </p:spPr>
        <p:txBody>
          <a:bodyPr>
            <a:normAutofit/>
          </a:bodyPr>
          <a:p>
            <a:r>
              <a:rPr dirty="0" lang="en-US"/>
              <a:t>Many patients will come to the hospital due to</a:t>
            </a:r>
          </a:p>
          <a:p>
            <a:pPr>
              <a:buNone/>
            </a:pPr>
            <a:r>
              <a:rPr dirty="0" lang="en-US"/>
              <a:t>severe bleeding, which means that the products</a:t>
            </a:r>
          </a:p>
          <a:p>
            <a:pPr>
              <a:buNone/>
            </a:pPr>
            <a:r>
              <a:rPr dirty="0" lang="en-US"/>
              <a:t>of conception have been retained</a:t>
            </a:r>
          </a:p>
          <a:p>
            <a:r>
              <a:rPr dirty="0" lang="en-US"/>
              <a:t>there is essentially no chance of the pregnancy progressing any further under these circumstances, the uterus should be emptied immediately.</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463" name=""/>
        <p:cNvGrpSpPr/>
        <p:nvPr/>
      </p:nvGrpSpPr>
      <p:grpSpPr>
        <a:xfrm>
          <a:off x="0" y="0"/>
          <a:ext cx="0" cy="0"/>
          <a:chOff x="0" y="0"/>
          <a:chExt cx="0" cy="0"/>
        </a:xfrm>
      </p:grpSpPr>
      <p:sp>
        <p:nvSpPr>
          <p:cNvPr id="1048879" name="Title 1"/>
          <p:cNvSpPr>
            <a:spLocks noGrp="1"/>
          </p:cNvSpPr>
          <p:nvPr>
            <p:ph type="title"/>
          </p:nvPr>
        </p:nvSpPr>
        <p:spPr/>
        <p:txBody>
          <a:bodyPr/>
          <a:p>
            <a:endParaRPr lang="en-US"/>
          </a:p>
        </p:txBody>
      </p:sp>
      <p:sp>
        <p:nvSpPr>
          <p:cNvPr id="1048880" name="Content Placeholder 2"/>
          <p:cNvSpPr>
            <a:spLocks noGrp="1"/>
          </p:cNvSpPr>
          <p:nvPr>
            <p:ph idx="1"/>
          </p:nvPr>
        </p:nvSpPr>
        <p:spPr/>
        <p:txBody>
          <a:bodyPr/>
          <a:p>
            <a:pPr>
              <a:buNone/>
            </a:pPr>
            <a:r>
              <a:rPr b="1" dirty="0" i="1" lang="en-US"/>
              <a:t>Remember:</a:t>
            </a:r>
          </a:p>
          <a:p>
            <a:pPr>
              <a:buNone/>
            </a:pPr>
            <a:r>
              <a:rPr b="1" dirty="0" i="1" lang="en-US"/>
              <a:t>Resuscitate all patients with shock first,</a:t>
            </a:r>
          </a:p>
          <a:p>
            <a:pPr>
              <a:buNone/>
            </a:pPr>
            <a:r>
              <a:rPr b="1" dirty="0" i="1" lang="en-US"/>
              <a:t>before transferring them</a:t>
            </a:r>
            <a:endParaRPr dirty="0" lang="en-US"/>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464" name=""/>
        <p:cNvGrpSpPr/>
        <p:nvPr/>
      </p:nvGrpSpPr>
      <p:grpSpPr>
        <a:xfrm>
          <a:off x="0" y="0"/>
          <a:ext cx="0" cy="0"/>
          <a:chOff x="0" y="0"/>
          <a:chExt cx="0" cy="0"/>
        </a:xfrm>
      </p:grpSpPr>
      <p:sp>
        <p:nvSpPr>
          <p:cNvPr id="1048881" name="Title 1"/>
          <p:cNvSpPr>
            <a:spLocks noGrp="1"/>
          </p:cNvSpPr>
          <p:nvPr>
            <p:ph type="title"/>
          </p:nvPr>
        </p:nvSpPr>
        <p:spPr>
          <a:xfrm>
            <a:off x="457200" y="274638"/>
            <a:ext cx="8229600" cy="639762"/>
          </a:xfrm>
        </p:spPr>
        <p:txBody>
          <a:bodyPr>
            <a:normAutofit/>
          </a:bodyPr>
          <a:p>
            <a:endParaRPr dirty="0" lang="en-US"/>
          </a:p>
        </p:txBody>
      </p:sp>
      <p:sp>
        <p:nvSpPr>
          <p:cNvPr id="1048882" name="Content Placeholder 2"/>
          <p:cNvSpPr>
            <a:spLocks noGrp="1"/>
          </p:cNvSpPr>
          <p:nvPr>
            <p:ph idx="1"/>
          </p:nvPr>
        </p:nvSpPr>
        <p:spPr>
          <a:xfrm>
            <a:off x="457200" y="1143000"/>
            <a:ext cx="8229600" cy="5257800"/>
          </a:xfrm>
        </p:spPr>
        <p:txBody>
          <a:bodyPr>
            <a:normAutofit/>
          </a:bodyPr>
          <a:p>
            <a:r>
              <a:rPr dirty="0" lang="en-US"/>
              <a:t>If the patient has excessive blood loss, hasten the evacuation by administering an </a:t>
            </a:r>
            <a:r>
              <a:rPr dirty="0" lang="en-US" err="1"/>
              <a:t>oxytocic</a:t>
            </a:r>
            <a:r>
              <a:rPr dirty="0" lang="en-US"/>
              <a:t> drug.</a:t>
            </a:r>
          </a:p>
          <a:p>
            <a:pPr>
              <a:buNone/>
            </a:pPr>
            <a:endParaRPr dirty="0" lang="en-US"/>
          </a:p>
          <a:p>
            <a:r>
              <a:rPr dirty="0" lang="en-US"/>
              <a:t> Bleeding that does not cease after the expulsion of the products of conception will require administration of </a:t>
            </a:r>
            <a:r>
              <a:rPr dirty="0" lang="en-US" err="1"/>
              <a:t>ergometrine</a:t>
            </a:r>
            <a:r>
              <a:rPr dirty="0" lang="en-US"/>
              <a:t> 0.5mg stat.</a:t>
            </a:r>
          </a:p>
          <a:p>
            <a:pPr>
              <a:buNone/>
            </a:pPr>
            <a:endParaRPr dirty="0" lang="en-US"/>
          </a:p>
          <a:p>
            <a:r>
              <a:rPr dirty="0" lang="en-US"/>
              <a:t>Take blood for grouping and cross-matching then fix a drip of plasma expanders or normal saline/Hartman's solution.</a:t>
            </a:r>
          </a:p>
          <a:p>
            <a:pPr>
              <a:buNone/>
            </a:pPr>
            <a:endParaRPr dirty="0" lang="en-US"/>
          </a:p>
          <a:p>
            <a:r>
              <a:rPr dirty="0" lang="en-US"/>
              <a:t> Give a strong analgesic to relieve pain. Severe pain can lead to shock.</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330" name=""/>
        <p:cNvGrpSpPr/>
        <p:nvPr/>
      </p:nvGrpSpPr>
      <p:grpSpPr>
        <a:xfrm>
          <a:off x="0" y="0"/>
          <a:ext cx="0" cy="0"/>
          <a:chOff x="0" y="0"/>
          <a:chExt cx="0" cy="0"/>
        </a:xfrm>
      </p:grpSpPr>
      <p:sp>
        <p:nvSpPr>
          <p:cNvPr id="1048613" name="Title 1"/>
          <p:cNvSpPr>
            <a:spLocks noGrp="1"/>
          </p:cNvSpPr>
          <p:nvPr>
            <p:ph type="title"/>
          </p:nvPr>
        </p:nvSpPr>
        <p:spPr/>
        <p:txBody>
          <a:bodyPr/>
          <a:p>
            <a:endParaRPr lang="en-US"/>
          </a:p>
        </p:txBody>
      </p:sp>
      <p:sp>
        <p:nvSpPr>
          <p:cNvPr id="1048614" name="Content Placeholder 2"/>
          <p:cNvSpPr>
            <a:spLocks noGrp="1"/>
          </p:cNvSpPr>
          <p:nvPr>
            <p:ph idx="1"/>
          </p:nvPr>
        </p:nvSpPr>
        <p:spPr/>
        <p:txBody>
          <a:bodyPr>
            <a:normAutofit/>
          </a:bodyPr>
          <a:p>
            <a:r>
              <a:rPr b="1" dirty="0" lang="en-US"/>
              <a:t>Follicle-stimulating hormone (FSH):</a:t>
            </a:r>
          </a:p>
          <a:p>
            <a:pPr>
              <a:buNone/>
            </a:pPr>
            <a:r>
              <a:rPr dirty="0" lang="en-US"/>
              <a:t>    hormone released by the pituitary gland to stimulate estrogen production and ovulation</a:t>
            </a:r>
          </a:p>
          <a:p>
            <a:r>
              <a:rPr b="1" dirty="0" lang="en-US"/>
              <a:t>Fornix: </a:t>
            </a:r>
            <a:r>
              <a:rPr dirty="0" lang="en-US"/>
              <a:t>upper part of the vagina</a:t>
            </a:r>
          </a:p>
          <a:p>
            <a:r>
              <a:rPr b="1" dirty="0" lang="en-US"/>
              <a:t>Fundus: </a:t>
            </a:r>
            <a:r>
              <a:rPr dirty="0" lang="en-US"/>
              <a:t>body of the uterus</a:t>
            </a:r>
          </a:p>
          <a:p>
            <a:r>
              <a:rPr b="1" dirty="0" lang="en-US"/>
              <a:t>Graafian follicle</a:t>
            </a:r>
            <a:r>
              <a:rPr dirty="0" lang="en-US"/>
              <a:t>: cystic structure that develops on the ovary as ovulation begins</a:t>
            </a:r>
          </a:p>
          <a:p>
            <a:r>
              <a:rPr b="1" dirty="0" lang="en-US"/>
              <a:t>Hymen: </a:t>
            </a:r>
            <a:r>
              <a:rPr dirty="0" lang="en-US"/>
              <a:t>tissue that covers the vaginal opening partially or completely before vaginal penetration</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465" name=""/>
        <p:cNvGrpSpPr/>
        <p:nvPr/>
      </p:nvGrpSpPr>
      <p:grpSpPr>
        <a:xfrm>
          <a:off x="0" y="0"/>
          <a:ext cx="0" cy="0"/>
          <a:chOff x="0" y="0"/>
          <a:chExt cx="0" cy="0"/>
        </a:xfrm>
      </p:grpSpPr>
      <p:sp>
        <p:nvSpPr>
          <p:cNvPr id="1048883" name="Title 1"/>
          <p:cNvSpPr>
            <a:spLocks noGrp="1"/>
          </p:cNvSpPr>
          <p:nvPr>
            <p:ph type="title"/>
          </p:nvPr>
        </p:nvSpPr>
        <p:spPr>
          <a:xfrm>
            <a:off x="457200" y="274638"/>
            <a:ext cx="8229600" cy="258762"/>
          </a:xfrm>
        </p:spPr>
        <p:txBody>
          <a:bodyPr>
            <a:normAutofit fontScale="90000"/>
          </a:bodyPr>
          <a:p>
            <a:endParaRPr dirty="0" lang="en-US"/>
          </a:p>
        </p:txBody>
      </p:sp>
      <p:sp>
        <p:nvSpPr>
          <p:cNvPr id="1048884" name="Content Placeholder 2"/>
          <p:cNvSpPr>
            <a:spLocks noGrp="1"/>
          </p:cNvSpPr>
          <p:nvPr>
            <p:ph idx="1"/>
          </p:nvPr>
        </p:nvSpPr>
        <p:spPr>
          <a:xfrm>
            <a:off x="457200" y="762000"/>
            <a:ext cx="8229600" cy="5867400"/>
          </a:xfrm>
        </p:spPr>
        <p:txBody>
          <a:bodyPr>
            <a:normAutofit/>
          </a:bodyPr>
          <a:p>
            <a:r>
              <a:rPr dirty="0" i="1" lang="en-US"/>
              <a:t>Complete abortion Placenta, </a:t>
            </a:r>
            <a:r>
              <a:rPr dirty="0" i="1" lang="en-US" err="1"/>
              <a:t>foetus</a:t>
            </a:r>
            <a:r>
              <a:rPr dirty="0" i="1" lang="en-US"/>
              <a:t> and membranes are all expelled</a:t>
            </a:r>
          </a:p>
          <a:p>
            <a:pPr>
              <a:buNone/>
            </a:pPr>
            <a:endParaRPr dirty="0" i="1" lang="en-US"/>
          </a:p>
          <a:p>
            <a:r>
              <a:rPr dirty="0" lang="en-US"/>
              <a:t>Save anything passed per vagina to inspect if all  products of conception have been passed.</a:t>
            </a:r>
          </a:p>
          <a:p>
            <a:pPr>
              <a:buNone/>
            </a:pPr>
            <a:endParaRPr dirty="0" lang="en-US"/>
          </a:p>
          <a:p>
            <a:r>
              <a:rPr dirty="0" lang="en-US"/>
              <a:t>Observe infection prevention principles while performing vaginal examinations to remove any placenta tissues distending the cervix.</a:t>
            </a:r>
          </a:p>
          <a:p>
            <a:pPr>
              <a:buNone/>
            </a:pPr>
            <a:endParaRPr dirty="0" lang="en-US"/>
          </a:p>
          <a:p>
            <a:r>
              <a:rPr dirty="0" lang="en-US"/>
              <a:t>A finger or sponge forceps is used to remove the products of conception.</a:t>
            </a:r>
          </a:p>
          <a:p>
            <a:pPr>
              <a:buNone/>
            </a:pPr>
            <a:endParaRPr dirty="0" lang="en-US"/>
          </a:p>
          <a:p>
            <a:r>
              <a:rPr dirty="0" lang="en-US"/>
              <a:t> Observe bleeding and if the temperature is normal after the evacuation of contents, the patient can be discharged.</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466" name=""/>
        <p:cNvGrpSpPr/>
        <p:nvPr/>
      </p:nvGrpSpPr>
      <p:grpSpPr>
        <a:xfrm>
          <a:off x="0" y="0"/>
          <a:ext cx="0" cy="0"/>
          <a:chOff x="0" y="0"/>
          <a:chExt cx="0" cy="0"/>
        </a:xfrm>
      </p:grpSpPr>
      <p:sp>
        <p:nvSpPr>
          <p:cNvPr id="1048885" name="Title 1"/>
          <p:cNvSpPr>
            <a:spLocks noGrp="1"/>
          </p:cNvSpPr>
          <p:nvPr>
            <p:ph type="title"/>
          </p:nvPr>
        </p:nvSpPr>
        <p:spPr>
          <a:xfrm>
            <a:off x="457200" y="274638"/>
            <a:ext cx="8229600" cy="563562"/>
          </a:xfrm>
        </p:spPr>
        <p:txBody>
          <a:bodyPr>
            <a:normAutofit/>
          </a:bodyPr>
          <a:p>
            <a:r>
              <a:rPr b="1" dirty="0" lang="en-US"/>
              <a:t>Missed Abortion</a:t>
            </a:r>
            <a:endParaRPr dirty="0" lang="en-US"/>
          </a:p>
        </p:txBody>
      </p:sp>
      <p:sp>
        <p:nvSpPr>
          <p:cNvPr id="1048886" name="Content Placeholder 2"/>
          <p:cNvSpPr>
            <a:spLocks noGrp="1"/>
          </p:cNvSpPr>
          <p:nvPr>
            <p:ph idx="1"/>
          </p:nvPr>
        </p:nvSpPr>
        <p:spPr>
          <a:xfrm>
            <a:off x="457200" y="838200"/>
            <a:ext cx="8229600" cy="5562600"/>
          </a:xfrm>
        </p:spPr>
        <p:txBody>
          <a:bodyPr>
            <a:normAutofit/>
          </a:bodyPr>
          <a:p>
            <a:r>
              <a:rPr dirty="0" lang="en-US"/>
              <a:t>the products of conception are not expelled despite the signs and symptoms of abortion</a:t>
            </a:r>
          </a:p>
          <a:p>
            <a:r>
              <a:rPr dirty="0" lang="en-US"/>
              <a:t>occurs when abortion is threatened but the bleeding ceases and all is apparently well, except that signs of pregnancy subside breast activity stops, and the uterus does not grow bigger</a:t>
            </a:r>
          </a:p>
          <a:p>
            <a:r>
              <a:rPr dirty="0" lang="en-US"/>
              <a:t>After some time (about eight weeks) a brownish discharge from the vagina appears. </a:t>
            </a:r>
          </a:p>
          <a:p>
            <a:r>
              <a:rPr dirty="0" lang="en-US"/>
              <a:t>This shows that the </a:t>
            </a:r>
            <a:r>
              <a:rPr dirty="0" lang="en-US" err="1"/>
              <a:t>foetus</a:t>
            </a:r>
            <a:r>
              <a:rPr dirty="0" lang="en-US"/>
              <a:t> is dead but still in the uterus.</a:t>
            </a:r>
          </a:p>
          <a:p>
            <a:r>
              <a:rPr dirty="0" lang="en-US"/>
              <a:t> It degenerates into a solid mass of mostly </a:t>
            </a:r>
            <a:r>
              <a:rPr dirty="0" lang="en-US" err="1"/>
              <a:t>organised</a:t>
            </a:r>
            <a:r>
              <a:rPr dirty="0" lang="en-US"/>
              <a:t> blood clot called a </a:t>
            </a:r>
            <a:r>
              <a:rPr dirty="0" lang="en-US" err="1"/>
              <a:t>carneous</a:t>
            </a:r>
            <a:r>
              <a:rPr dirty="0" lang="en-US"/>
              <a:t> mole</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467" name=""/>
        <p:cNvGrpSpPr/>
        <p:nvPr/>
      </p:nvGrpSpPr>
      <p:grpSpPr>
        <a:xfrm>
          <a:off x="0" y="0"/>
          <a:ext cx="0" cy="0"/>
          <a:chOff x="0" y="0"/>
          <a:chExt cx="0" cy="0"/>
        </a:xfrm>
      </p:grpSpPr>
      <p:sp>
        <p:nvSpPr>
          <p:cNvPr id="1048887" name="Title 1"/>
          <p:cNvSpPr>
            <a:spLocks noGrp="1"/>
          </p:cNvSpPr>
          <p:nvPr>
            <p:ph type="title"/>
          </p:nvPr>
        </p:nvSpPr>
        <p:spPr>
          <a:xfrm>
            <a:off x="457200" y="274638"/>
            <a:ext cx="8229600" cy="411162"/>
          </a:xfrm>
        </p:spPr>
        <p:txBody>
          <a:bodyPr>
            <a:normAutofit fontScale="90000"/>
          </a:bodyPr>
          <a:p>
            <a:endParaRPr dirty="0" lang="en-US"/>
          </a:p>
        </p:txBody>
      </p:sp>
      <p:sp>
        <p:nvSpPr>
          <p:cNvPr id="1048888" name="Content Placeholder 2"/>
          <p:cNvSpPr>
            <a:spLocks noGrp="1"/>
          </p:cNvSpPr>
          <p:nvPr>
            <p:ph idx="1"/>
          </p:nvPr>
        </p:nvSpPr>
        <p:spPr>
          <a:xfrm>
            <a:off x="457200" y="1066800"/>
            <a:ext cx="8229600" cy="5486400"/>
          </a:xfrm>
        </p:spPr>
        <p:txBody>
          <a:bodyPr>
            <a:normAutofit/>
          </a:bodyPr>
          <a:p>
            <a:r>
              <a:rPr dirty="0" lang="en-US"/>
              <a:t>This mole will in time be expelled with little or no loss of blood.</a:t>
            </a:r>
          </a:p>
          <a:p>
            <a:pPr>
              <a:buNone/>
            </a:pPr>
            <a:r>
              <a:rPr dirty="0" lang="en-US"/>
              <a:t> This may be hastened by the administration of ergot and </a:t>
            </a:r>
            <a:r>
              <a:rPr dirty="0" lang="en-US" err="1"/>
              <a:t>stilbesterol</a:t>
            </a:r>
            <a:r>
              <a:rPr dirty="0" lang="en-US"/>
              <a:t> by mouth.</a:t>
            </a:r>
          </a:p>
          <a:p>
            <a:r>
              <a:rPr dirty="0" lang="en-US"/>
              <a:t>Refer all suspected cases of missed abortion to hospital for management as it may be necessary to carry out a surgical evacuation as well as to check the uterus for any abnormalities by performing an ultrasound.</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468" name=""/>
        <p:cNvGrpSpPr/>
        <p:nvPr/>
      </p:nvGrpSpPr>
      <p:grpSpPr>
        <a:xfrm>
          <a:off x="0" y="0"/>
          <a:ext cx="0" cy="0"/>
          <a:chOff x="0" y="0"/>
          <a:chExt cx="0" cy="0"/>
        </a:xfrm>
      </p:grpSpPr>
      <p:sp>
        <p:nvSpPr>
          <p:cNvPr id="1048889" name="Title 1"/>
          <p:cNvSpPr>
            <a:spLocks noGrp="1"/>
          </p:cNvSpPr>
          <p:nvPr>
            <p:ph type="title"/>
          </p:nvPr>
        </p:nvSpPr>
        <p:spPr/>
        <p:txBody>
          <a:bodyPr/>
          <a:p>
            <a:endParaRPr lang="en-US"/>
          </a:p>
        </p:txBody>
      </p:sp>
      <p:sp>
        <p:nvSpPr>
          <p:cNvPr id="1048890" name="Content Placeholder 2"/>
          <p:cNvSpPr>
            <a:spLocks noGrp="1"/>
          </p:cNvSpPr>
          <p:nvPr>
            <p:ph idx="1"/>
          </p:nvPr>
        </p:nvSpPr>
        <p:spPr/>
        <p:txBody>
          <a:bodyPr/>
          <a:p>
            <a:r>
              <a:rPr dirty="0" i="1" lang="en-US"/>
              <a:t>Missed Abortion </a:t>
            </a:r>
            <a:r>
              <a:rPr dirty="0" i="1" lang="en-US" err="1"/>
              <a:t>Foetus</a:t>
            </a:r>
            <a:r>
              <a:rPr dirty="0" i="1" lang="en-US"/>
              <a:t> is dead and there is</a:t>
            </a:r>
          </a:p>
          <a:p>
            <a:pPr>
              <a:buNone/>
            </a:pPr>
            <a:r>
              <a:rPr dirty="0" i="1" lang="en-US"/>
              <a:t>    retained placenta.</a:t>
            </a:r>
          </a:p>
          <a:p>
            <a:r>
              <a:rPr dirty="0" i="1" lang="en-US"/>
              <a:t> There is also a brown vaginal discharge.</a:t>
            </a:r>
            <a:endParaRPr dirty="0" lang="en-US"/>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469" name=""/>
        <p:cNvGrpSpPr/>
        <p:nvPr/>
      </p:nvGrpSpPr>
      <p:grpSpPr>
        <a:xfrm>
          <a:off x="0" y="0"/>
          <a:ext cx="0" cy="0"/>
          <a:chOff x="0" y="0"/>
          <a:chExt cx="0" cy="0"/>
        </a:xfrm>
      </p:grpSpPr>
      <p:sp>
        <p:nvSpPr>
          <p:cNvPr id="1048891" name="Title 1"/>
          <p:cNvSpPr>
            <a:spLocks noGrp="1"/>
          </p:cNvSpPr>
          <p:nvPr>
            <p:ph type="title"/>
          </p:nvPr>
        </p:nvSpPr>
        <p:spPr>
          <a:xfrm>
            <a:off x="457200" y="274638"/>
            <a:ext cx="8229600" cy="868362"/>
          </a:xfrm>
        </p:spPr>
        <p:txBody>
          <a:bodyPr/>
          <a:p>
            <a:r>
              <a:rPr b="1" dirty="0" lang="en-US"/>
              <a:t>Habitual Abortion</a:t>
            </a:r>
            <a:endParaRPr dirty="0" lang="en-US"/>
          </a:p>
        </p:txBody>
      </p:sp>
      <p:sp>
        <p:nvSpPr>
          <p:cNvPr id="1048892" name="Content Placeholder 2"/>
          <p:cNvSpPr>
            <a:spLocks noGrp="1"/>
          </p:cNvSpPr>
          <p:nvPr>
            <p:ph idx="1"/>
          </p:nvPr>
        </p:nvSpPr>
        <p:spPr>
          <a:xfrm>
            <a:off x="457200" y="1219200"/>
            <a:ext cx="8229600" cy="5181600"/>
          </a:xfrm>
        </p:spPr>
        <p:txBody>
          <a:bodyPr>
            <a:normAutofit/>
          </a:bodyPr>
          <a:p>
            <a:r>
              <a:rPr dirty="0" lang="en-US"/>
              <a:t>when a woman has had three or more  successive abortions</a:t>
            </a:r>
          </a:p>
          <a:p>
            <a:r>
              <a:rPr dirty="0" lang="en-US"/>
              <a:t>In the majority of cases, the cause is not obvious.</a:t>
            </a:r>
          </a:p>
          <a:p>
            <a:r>
              <a:rPr dirty="0" lang="en-US"/>
              <a:t>Some of the known causes however, include;</a:t>
            </a:r>
          </a:p>
          <a:p>
            <a:pPr>
              <a:buFont typeface="Wingdings" pitchFamily="2" charset="2"/>
              <a:buChar char="v"/>
            </a:pPr>
            <a:r>
              <a:rPr dirty="0" lang="en-US"/>
              <a:t>       Chronic illness, for example, diabetes</a:t>
            </a:r>
          </a:p>
          <a:p>
            <a:pPr>
              <a:buNone/>
            </a:pPr>
            <a:r>
              <a:rPr dirty="0" lang="en-US"/>
              <a:t>           mellitus.</a:t>
            </a:r>
          </a:p>
          <a:p>
            <a:pPr>
              <a:buFont typeface="Wingdings" pitchFamily="2" charset="2"/>
              <a:buChar char="v"/>
            </a:pPr>
            <a:r>
              <a:rPr dirty="0" lang="en-US"/>
              <a:t>       Abnormalities, for example, </a:t>
            </a:r>
            <a:r>
              <a:rPr dirty="0" lang="en-US" err="1"/>
              <a:t>septate</a:t>
            </a:r>
            <a:endParaRPr dirty="0" lang="en-US"/>
          </a:p>
          <a:p>
            <a:pPr>
              <a:buNone/>
            </a:pPr>
            <a:r>
              <a:rPr dirty="0" lang="en-US"/>
              <a:t>          uterus and cervical incompetence being</a:t>
            </a:r>
          </a:p>
          <a:p>
            <a:pPr>
              <a:buNone/>
            </a:pPr>
            <a:r>
              <a:rPr dirty="0" lang="en-US"/>
              <a:t>           the most common, especially in</a:t>
            </a:r>
          </a:p>
          <a:p>
            <a:pPr>
              <a:buNone/>
            </a:pPr>
            <a:r>
              <a:rPr dirty="0" lang="en-US"/>
              <a:t>            late abortions</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470" name=""/>
        <p:cNvGrpSpPr/>
        <p:nvPr/>
      </p:nvGrpSpPr>
      <p:grpSpPr>
        <a:xfrm>
          <a:off x="0" y="0"/>
          <a:ext cx="0" cy="0"/>
          <a:chOff x="0" y="0"/>
          <a:chExt cx="0" cy="0"/>
        </a:xfrm>
      </p:grpSpPr>
      <p:sp>
        <p:nvSpPr>
          <p:cNvPr id="1048893" name="Title 1"/>
          <p:cNvSpPr>
            <a:spLocks noGrp="1"/>
          </p:cNvSpPr>
          <p:nvPr>
            <p:ph type="title"/>
          </p:nvPr>
        </p:nvSpPr>
        <p:spPr/>
        <p:txBody>
          <a:bodyPr/>
          <a:p>
            <a:endParaRPr lang="en-US"/>
          </a:p>
        </p:txBody>
      </p:sp>
      <p:sp>
        <p:nvSpPr>
          <p:cNvPr id="1048894" name="Content Placeholder 2"/>
          <p:cNvSpPr>
            <a:spLocks noGrp="1"/>
          </p:cNvSpPr>
          <p:nvPr>
            <p:ph idx="1"/>
          </p:nvPr>
        </p:nvSpPr>
        <p:spPr/>
        <p:txBody>
          <a:bodyPr/>
          <a:p>
            <a:pPr>
              <a:buFont typeface="Wingdings" pitchFamily="2" charset="2"/>
              <a:buChar char="v"/>
            </a:pPr>
            <a:r>
              <a:rPr dirty="0" lang="en-US"/>
              <a:t>Endocrine or genetic causes, especially</a:t>
            </a:r>
          </a:p>
          <a:p>
            <a:pPr>
              <a:buNone/>
            </a:pPr>
            <a:r>
              <a:rPr dirty="0" lang="en-US"/>
              <a:t>      if it occurs before 14 weeks.</a:t>
            </a:r>
          </a:p>
          <a:p>
            <a:pPr>
              <a:buFont typeface="Wingdings" pitchFamily="2" charset="2"/>
              <a:buChar char="v"/>
            </a:pPr>
            <a:r>
              <a:rPr dirty="0" lang="en-US"/>
              <a:t> Infections, for example, syphilis </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471" name=""/>
        <p:cNvGrpSpPr/>
        <p:nvPr/>
      </p:nvGrpSpPr>
      <p:grpSpPr>
        <a:xfrm>
          <a:off x="0" y="0"/>
          <a:ext cx="0" cy="0"/>
          <a:chOff x="0" y="0"/>
          <a:chExt cx="0" cy="0"/>
        </a:xfrm>
      </p:grpSpPr>
      <p:sp>
        <p:nvSpPr>
          <p:cNvPr id="1048895" name="Title 1"/>
          <p:cNvSpPr>
            <a:spLocks noGrp="1"/>
          </p:cNvSpPr>
          <p:nvPr>
            <p:ph type="title"/>
          </p:nvPr>
        </p:nvSpPr>
        <p:spPr/>
        <p:txBody>
          <a:bodyPr/>
          <a:p>
            <a:r>
              <a:rPr dirty="0" lang="en-US"/>
              <a:t>Management</a:t>
            </a:r>
          </a:p>
        </p:txBody>
      </p:sp>
      <p:sp>
        <p:nvSpPr>
          <p:cNvPr id="1048896" name="Content Placeholder 2"/>
          <p:cNvSpPr>
            <a:spLocks noGrp="1"/>
          </p:cNvSpPr>
          <p:nvPr>
            <p:ph idx="1"/>
          </p:nvPr>
        </p:nvSpPr>
        <p:spPr/>
        <p:txBody>
          <a:bodyPr>
            <a:normAutofit/>
          </a:bodyPr>
          <a:p>
            <a:r>
              <a:rPr dirty="0" lang="en-US"/>
              <a:t>Take History</a:t>
            </a:r>
          </a:p>
          <a:p>
            <a:r>
              <a:rPr dirty="0" lang="en-US"/>
              <a:t>Physical examination to establish the cause.</a:t>
            </a:r>
          </a:p>
          <a:p>
            <a:r>
              <a:rPr dirty="0" lang="en-US"/>
              <a:t>Deal with the causes that can be managed, for example, if it is syphilis then treat</a:t>
            </a:r>
          </a:p>
          <a:p>
            <a:pPr>
              <a:buNone/>
            </a:pPr>
            <a:r>
              <a:rPr dirty="0" lang="en-US"/>
              <a:t>• Advise on proper dietary intake, together with thyroid and hormonal supplements .</a:t>
            </a:r>
          </a:p>
          <a:p>
            <a:pPr>
              <a:buNone/>
            </a:pPr>
            <a:r>
              <a:rPr dirty="0" lang="en-US"/>
              <a:t>• Establish a therapeutic supportive relationship with the patient to help her overcome the loss of her pregnancy.</a:t>
            </a:r>
          </a:p>
          <a:p>
            <a:endParaRPr dirty="0" lang="en-US"/>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472" name=""/>
        <p:cNvGrpSpPr/>
        <p:nvPr/>
      </p:nvGrpSpPr>
      <p:grpSpPr>
        <a:xfrm>
          <a:off x="0" y="0"/>
          <a:ext cx="0" cy="0"/>
          <a:chOff x="0" y="0"/>
          <a:chExt cx="0" cy="0"/>
        </a:xfrm>
      </p:grpSpPr>
      <p:sp>
        <p:nvSpPr>
          <p:cNvPr id="1048897" name="Title 1"/>
          <p:cNvSpPr>
            <a:spLocks noGrp="1"/>
          </p:cNvSpPr>
          <p:nvPr>
            <p:ph type="title"/>
          </p:nvPr>
        </p:nvSpPr>
        <p:spPr/>
        <p:txBody>
          <a:bodyPr/>
          <a:p>
            <a:endParaRPr lang="en-US"/>
          </a:p>
        </p:txBody>
      </p:sp>
      <p:sp>
        <p:nvSpPr>
          <p:cNvPr id="1048898" name="Content Placeholder 2"/>
          <p:cNvSpPr>
            <a:spLocks noGrp="1"/>
          </p:cNvSpPr>
          <p:nvPr>
            <p:ph idx="1"/>
          </p:nvPr>
        </p:nvSpPr>
        <p:spPr/>
        <p:txBody>
          <a:bodyPr/>
          <a:p>
            <a:r>
              <a:rPr dirty="0" lang="en-US"/>
              <a:t>Surgically correct the obvious abnormalities of the genital tract, like removal of </a:t>
            </a:r>
            <a:r>
              <a:rPr dirty="0" lang="en-US" err="1"/>
              <a:t>myomas</a:t>
            </a:r>
            <a:r>
              <a:rPr dirty="0" lang="en-US"/>
              <a:t> and repair of an incompetent cervix.</a:t>
            </a:r>
          </a:p>
          <a:p>
            <a:pPr>
              <a:buNone/>
            </a:pPr>
            <a:r>
              <a:rPr dirty="0" lang="en-US"/>
              <a:t>• Provide appropriate pre and postoperative care as for any other surgical patient</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473" name=""/>
        <p:cNvGrpSpPr/>
        <p:nvPr/>
      </p:nvGrpSpPr>
      <p:grpSpPr>
        <a:xfrm>
          <a:off x="0" y="0"/>
          <a:ext cx="0" cy="0"/>
          <a:chOff x="0" y="0"/>
          <a:chExt cx="0" cy="0"/>
        </a:xfrm>
      </p:grpSpPr>
      <p:sp>
        <p:nvSpPr>
          <p:cNvPr id="1048899" name="Title 1"/>
          <p:cNvSpPr>
            <a:spLocks noGrp="1"/>
          </p:cNvSpPr>
          <p:nvPr>
            <p:ph type="title"/>
          </p:nvPr>
        </p:nvSpPr>
        <p:spPr>
          <a:xfrm>
            <a:off x="457200" y="274638"/>
            <a:ext cx="8229600" cy="639762"/>
          </a:xfrm>
        </p:spPr>
        <p:txBody>
          <a:bodyPr>
            <a:normAutofit/>
          </a:bodyPr>
          <a:p>
            <a:r>
              <a:rPr b="1" dirty="0" lang="en-US"/>
              <a:t>Septic Abortion</a:t>
            </a:r>
            <a:endParaRPr dirty="0" lang="en-US"/>
          </a:p>
        </p:txBody>
      </p:sp>
      <p:sp>
        <p:nvSpPr>
          <p:cNvPr id="1048900" name="Content Placeholder 2"/>
          <p:cNvSpPr>
            <a:spLocks noGrp="1"/>
          </p:cNvSpPr>
          <p:nvPr>
            <p:ph idx="1"/>
          </p:nvPr>
        </p:nvSpPr>
        <p:spPr>
          <a:xfrm>
            <a:off x="457200" y="914400"/>
            <a:ext cx="8229600" cy="5562600"/>
          </a:xfrm>
        </p:spPr>
        <p:txBody>
          <a:bodyPr>
            <a:normAutofit/>
          </a:bodyPr>
          <a:p>
            <a:r>
              <a:rPr dirty="0" lang="en-US"/>
              <a:t>In the past, this type of abortion was associated with the criminal interference of a pregnancy.</a:t>
            </a:r>
          </a:p>
          <a:p>
            <a:r>
              <a:rPr dirty="0" lang="en-US"/>
              <a:t>However, it may occur in a spontaneous abortion, if there has been bacterial contamination.</a:t>
            </a:r>
          </a:p>
          <a:p>
            <a:r>
              <a:rPr dirty="0" lang="en-US"/>
              <a:t> Septic abortion is usually caused </a:t>
            </a:r>
            <a:r>
              <a:rPr dirty="0" lang="it-IT"/>
              <a:t>by gram-negative Escherichia Coli (E. Coli) but </a:t>
            </a:r>
            <a:r>
              <a:rPr dirty="0" lang="en-US"/>
              <a:t>sometimes gram-positive streptococci and staphylococci are also involved.</a:t>
            </a:r>
          </a:p>
          <a:p>
            <a:r>
              <a:rPr dirty="0" lang="en-US"/>
              <a:t> In most cases, the infection is mild and limited to the uterus.</a:t>
            </a:r>
          </a:p>
          <a:p>
            <a:endParaRPr dirty="0" lang="en-US"/>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474" name=""/>
        <p:cNvGrpSpPr/>
        <p:nvPr/>
      </p:nvGrpSpPr>
      <p:grpSpPr>
        <a:xfrm>
          <a:off x="0" y="0"/>
          <a:ext cx="0" cy="0"/>
          <a:chOff x="0" y="0"/>
          <a:chExt cx="0" cy="0"/>
        </a:xfrm>
      </p:grpSpPr>
      <p:sp>
        <p:nvSpPr>
          <p:cNvPr id="1048901" name="Title 1"/>
          <p:cNvSpPr>
            <a:spLocks noGrp="1"/>
          </p:cNvSpPr>
          <p:nvPr>
            <p:ph type="title"/>
          </p:nvPr>
        </p:nvSpPr>
        <p:spPr/>
        <p:txBody>
          <a:bodyPr/>
          <a:p>
            <a:endParaRPr lang="en-US"/>
          </a:p>
        </p:txBody>
      </p:sp>
      <p:sp>
        <p:nvSpPr>
          <p:cNvPr id="1048902" name="Content Placeholder 2"/>
          <p:cNvSpPr>
            <a:spLocks noGrp="1"/>
          </p:cNvSpPr>
          <p:nvPr>
            <p:ph idx="1"/>
          </p:nvPr>
        </p:nvSpPr>
        <p:spPr/>
        <p:txBody>
          <a:bodyPr/>
          <a:p>
            <a:r>
              <a:rPr dirty="0" lang="en-US"/>
              <a:t>infection may be limited to the tubes or it may spread to the peritoneal cavity and cause peritonitis.</a:t>
            </a:r>
          </a:p>
          <a:p>
            <a:r>
              <a:rPr dirty="0" lang="en-US"/>
              <a:t> Severe E. Coli infection may lead to </a:t>
            </a:r>
            <a:r>
              <a:rPr dirty="0" lang="en-US" err="1"/>
              <a:t>septicaemic</a:t>
            </a:r>
            <a:r>
              <a:rPr dirty="0" lang="en-US"/>
              <a:t> shock due to </a:t>
            </a:r>
            <a:r>
              <a:rPr dirty="0" lang="en-US" err="1"/>
              <a:t>endotoxins</a:t>
            </a:r>
            <a:r>
              <a:rPr dirty="0" lang="en-US"/>
              <a:t> released</a:t>
            </a:r>
          </a:p>
          <a:p>
            <a:pPr>
              <a:buNone/>
            </a:pPr>
            <a:r>
              <a:rPr dirty="0" lang="en-US"/>
              <a:t> by the organism, thus leading to total vascular</a:t>
            </a:r>
          </a:p>
          <a:p>
            <a:pPr>
              <a:buNone/>
            </a:pPr>
            <a:r>
              <a:rPr dirty="0" lang="en-US"/>
              <a:t> collapse (death).</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331" name=""/>
        <p:cNvGrpSpPr/>
        <p:nvPr/>
      </p:nvGrpSpPr>
      <p:grpSpPr>
        <a:xfrm>
          <a:off x="0" y="0"/>
          <a:ext cx="0" cy="0"/>
          <a:chOff x="0" y="0"/>
          <a:chExt cx="0" cy="0"/>
        </a:xfrm>
      </p:grpSpPr>
      <p:sp>
        <p:nvSpPr>
          <p:cNvPr id="1048615" name="Title 1"/>
          <p:cNvSpPr>
            <a:spLocks noGrp="1"/>
          </p:cNvSpPr>
          <p:nvPr>
            <p:ph type="title"/>
          </p:nvPr>
        </p:nvSpPr>
        <p:spPr/>
        <p:txBody>
          <a:bodyPr/>
          <a:p>
            <a:endParaRPr lang="en-US"/>
          </a:p>
        </p:txBody>
      </p:sp>
      <p:sp>
        <p:nvSpPr>
          <p:cNvPr id="1048616" name="Content Placeholder 2"/>
          <p:cNvSpPr>
            <a:spLocks noGrp="1"/>
          </p:cNvSpPr>
          <p:nvPr>
            <p:ph idx="1"/>
          </p:nvPr>
        </p:nvSpPr>
        <p:spPr/>
        <p:txBody>
          <a:bodyPr>
            <a:normAutofit/>
          </a:bodyPr>
          <a:p>
            <a:r>
              <a:rPr b="1" dirty="0" lang="en-US"/>
              <a:t>Hysteroscopy: </a:t>
            </a:r>
            <a:r>
              <a:rPr dirty="0" lang="en-US"/>
              <a:t>a procedure performed using a long telescope-like instrument inserted through the cervix to diagnose uterine problems.</a:t>
            </a:r>
          </a:p>
          <a:p>
            <a:r>
              <a:rPr b="1" dirty="0" lang="en-US"/>
              <a:t>Introitus</a:t>
            </a:r>
            <a:r>
              <a:rPr dirty="0" lang="en-US"/>
              <a:t>: opening to the vagina on the perineum</a:t>
            </a:r>
          </a:p>
          <a:p>
            <a:r>
              <a:rPr b="1" dirty="0" lang="en-US"/>
              <a:t>Luteal phase: </a:t>
            </a:r>
            <a:r>
              <a:rPr dirty="0" lang="en-US"/>
              <a:t>stage in the menstrual cycle in which the endometrium becomes thicker and more vascular</a:t>
            </a:r>
          </a:p>
          <a:p>
            <a:r>
              <a:rPr b="1" dirty="0" lang="en-US"/>
              <a:t>Luteinizing hormone (LH): </a:t>
            </a:r>
            <a:r>
              <a:rPr dirty="0" lang="en-US"/>
              <a:t>hormone released by the pituitary gland that stimulates progesterone production</a:t>
            </a:r>
          </a:p>
          <a:p>
            <a:r>
              <a:rPr b="1" dirty="0" lang="en-US"/>
              <a:t>Menarche: </a:t>
            </a:r>
            <a:r>
              <a:rPr dirty="0" lang="en-US"/>
              <a:t>beginning of menstrual function</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475" name=""/>
        <p:cNvGrpSpPr/>
        <p:nvPr/>
      </p:nvGrpSpPr>
      <p:grpSpPr>
        <a:xfrm>
          <a:off x="0" y="0"/>
          <a:ext cx="0" cy="0"/>
          <a:chOff x="0" y="0"/>
          <a:chExt cx="0" cy="0"/>
        </a:xfrm>
      </p:grpSpPr>
      <p:sp>
        <p:nvSpPr>
          <p:cNvPr id="1048903" name="Title 1"/>
          <p:cNvSpPr>
            <a:spLocks noGrp="1"/>
          </p:cNvSpPr>
          <p:nvPr>
            <p:ph type="title"/>
          </p:nvPr>
        </p:nvSpPr>
        <p:spPr/>
        <p:txBody>
          <a:bodyPr/>
          <a:p>
            <a:r>
              <a:rPr dirty="0" lang="en-US"/>
              <a:t>Clinical presentation</a:t>
            </a:r>
          </a:p>
        </p:txBody>
      </p:sp>
      <p:sp>
        <p:nvSpPr>
          <p:cNvPr id="1048904" name="Content Placeholder 2"/>
          <p:cNvSpPr>
            <a:spLocks noGrp="1"/>
          </p:cNvSpPr>
          <p:nvPr>
            <p:ph idx="1"/>
          </p:nvPr>
        </p:nvSpPr>
        <p:spPr/>
        <p:txBody>
          <a:bodyPr/>
          <a:p>
            <a:pPr>
              <a:buNone/>
            </a:pPr>
            <a:r>
              <a:rPr dirty="0" lang="en-US"/>
              <a:t>• Fever due to the infection</a:t>
            </a:r>
          </a:p>
          <a:p>
            <a:pPr>
              <a:buNone/>
            </a:pPr>
            <a:r>
              <a:rPr dirty="0" lang="en-US"/>
              <a:t>• Fast, rapid pulse rate due to the infection and fever</a:t>
            </a:r>
          </a:p>
          <a:p>
            <a:pPr>
              <a:buNone/>
            </a:pPr>
            <a:r>
              <a:rPr dirty="0" lang="en-US"/>
              <a:t>• Offensive smelling vaginal discharge</a:t>
            </a:r>
          </a:p>
          <a:p>
            <a:pPr>
              <a:buNone/>
            </a:pPr>
            <a:r>
              <a:rPr dirty="0" lang="en-US"/>
              <a:t>• Tender lower abdomen on palpation</a:t>
            </a:r>
          </a:p>
          <a:p>
            <a:pPr>
              <a:buNone/>
            </a:pPr>
            <a:r>
              <a:rPr dirty="0" lang="en-US"/>
              <a:t>• Bright red blood continues to be lost</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476" name=""/>
        <p:cNvGrpSpPr/>
        <p:nvPr/>
      </p:nvGrpSpPr>
      <p:grpSpPr>
        <a:xfrm>
          <a:off x="0" y="0"/>
          <a:ext cx="0" cy="0"/>
          <a:chOff x="0" y="0"/>
          <a:chExt cx="0" cy="0"/>
        </a:xfrm>
      </p:grpSpPr>
      <p:sp>
        <p:nvSpPr>
          <p:cNvPr id="1048905" name="Title 1"/>
          <p:cNvSpPr>
            <a:spLocks noGrp="1"/>
          </p:cNvSpPr>
          <p:nvPr>
            <p:ph type="title"/>
          </p:nvPr>
        </p:nvSpPr>
        <p:spPr>
          <a:xfrm>
            <a:off x="457200" y="274638"/>
            <a:ext cx="8229600" cy="868362"/>
          </a:xfrm>
        </p:spPr>
        <p:txBody>
          <a:bodyPr/>
          <a:p>
            <a:r>
              <a:rPr dirty="0" lang="en-US"/>
              <a:t>Management</a:t>
            </a:r>
          </a:p>
        </p:txBody>
      </p:sp>
      <p:sp>
        <p:nvSpPr>
          <p:cNvPr id="1048906" name="Content Placeholder 2"/>
          <p:cNvSpPr>
            <a:spLocks noGrp="1"/>
          </p:cNvSpPr>
          <p:nvPr>
            <p:ph idx="1"/>
          </p:nvPr>
        </p:nvSpPr>
        <p:spPr>
          <a:xfrm>
            <a:off x="457200" y="1143000"/>
            <a:ext cx="8229600" cy="5105400"/>
          </a:xfrm>
        </p:spPr>
        <p:txBody>
          <a:bodyPr>
            <a:normAutofit/>
          </a:bodyPr>
          <a:p>
            <a:pPr>
              <a:buNone/>
            </a:pPr>
            <a:r>
              <a:rPr dirty="0" lang="en-US"/>
              <a:t>• Resuscitating with intravenous fluids.</a:t>
            </a:r>
          </a:p>
          <a:p>
            <a:pPr>
              <a:buNone/>
            </a:pPr>
            <a:r>
              <a:rPr dirty="0" lang="en-US"/>
              <a:t>• Administering antibiotics, both broad spectrum and </a:t>
            </a:r>
            <a:r>
              <a:rPr dirty="0" lang="en-US" err="1"/>
              <a:t>perinatally</a:t>
            </a:r>
            <a:r>
              <a:rPr dirty="0" lang="en-US"/>
              <a:t>.</a:t>
            </a:r>
          </a:p>
          <a:p>
            <a:pPr>
              <a:buNone/>
            </a:pPr>
            <a:r>
              <a:rPr dirty="0" lang="en-US"/>
              <a:t>• Evacuating infected products of conception as soon as possible.</a:t>
            </a:r>
          </a:p>
          <a:p>
            <a:pPr>
              <a:buNone/>
            </a:pPr>
            <a:r>
              <a:rPr dirty="0" lang="en-US"/>
              <a:t>• Taking history with an emphasis on why the abortion was performed.</a:t>
            </a:r>
          </a:p>
          <a:p>
            <a:pPr>
              <a:buNone/>
            </a:pPr>
            <a:r>
              <a:rPr dirty="0" lang="en-US"/>
              <a:t>• Taking relevant specimens for investigation</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477" name=""/>
        <p:cNvGrpSpPr/>
        <p:nvPr/>
      </p:nvGrpSpPr>
      <p:grpSpPr>
        <a:xfrm>
          <a:off x="0" y="0"/>
          <a:ext cx="0" cy="0"/>
          <a:chOff x="0" y="0"/>
          <a:chExt cx="0" cy="0"/>
        </a:xfrm>
      </p:grpSpPr>
      <p:sp>
        <p:nvSpPr>
          <p:cNvPr id="1048907" name="Title 1"/>
          <p:cNvSpPr>
            <a:spLocks noGrp="1"/>
          </p:cNvSpPr>
          <p:nvPr>
            <p:ph type="title"/>
          </p:nvPr>
        </p:nvSpPr>
        <p:spPr>
          <a:xfrm>
            <a:off x="457200" y="274638"/>
            <a:ext cx="8229600" cy="563562"/>
          </a:xfrm>
        </p:spPr>
        <p:txBody>
          <a:bodyPr>
            <a:normAutofit/>
          </a:bodyPr>
          <a:p>
            <a:endParaRPr dirty="0" lang="en-US"/>
          </a:p>
        </p:txBody>
      </p:sp>
      <p:sp>
        <p:nvSpPr>
          <p:cNvPr id="1048908" name="Content Placeholder 2"/>
          <p:cNvSpPr>
            <a:spLocks noGrp="1"/>
          </p:cNvSpPr>
          <p:nvPr>
            <p:ph idx="1"/>
          </p:nvPr>
        </p:nvSpPr>
        <p:spPr>
          <a:xfrm>
            <a:off x="457200" y="1066800"/>
            <a:ext cx="8229600" cy="5410200"/>
          </a:xfrm>
        </p:spPr>
        <p:txBody>
          <a:bodyPr>
            <a:normAutofit/>
          </a:bodyPr>
          <a:p>
            <a:r>
              <a:rPr dirty="0" lang="en-US"/>
              <a:t>Ruling out infection in other systems.</a:t>
            </a:r>
          </a:p>
          <a:p>
            <a:pPr>
              <a:buNone/>
            </a:pPr>
            <a:r>
              <a:rPr dirty="0" lang="en-US"/>
              <a:t>• Assessing urinary output to rule out renal function interference.</a:t>
            </a:r>
          </a:p>
          <a:p>
            <a:pPr>
              <a:buNone/>
            </a:pPr>
            <a:r>
              <a:rPr dirty="0" lang="en-US"/>
              <a:t>• Monitoring vital signs carefully since a high temperature and rapid pulse will indicate the severity of the infection</a:t>
            </a:r>
          </a:p>
          <a:p>
            <a:pPr>
              <a:buNone/>
            </a:pPr>
            <a:r>
              <a:rPr dirty="0" lang="en-US"/>
              <a:t>• Taking cervical swab for culture and sensitivity in order to institute treatment according to the findings</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478" name=""/>
        <p:cNvGrpSpPr/>
        <p:nvPr/>
      </p:nvGrpSpPr>
      <p:grpSpPr>
        <a:xfrm>
          <a:off x="0" y="0"/>
          <a:ext cx="0" cy="0"/>
          <a:chOff x="0" y="0"/>
          <a:chExt cx="0" cy="0"/>
        </a:xfrm>
      </p:grpSpPr>
      <p:sp>
        <p:nvSpPr>
          <p:cNvPr id="1048909" name="Title 1"/>
          <p:cNvSpPr>
            <a:spLocks noGrp="1"/>
          </p:cNvSpPr>
          <p:nvPr>
            <p:ph type="title"/>
          </p:nvPr>
        </p:nvSpPr>
        <p:spPr>
          <a:xfrm>
            <a:off x="457200" y="274638"/>
            <a:ext cx="8229600" cy="563562"/>
          </a:xfrm>
        </p:spPr>
        <p:txBody>
          <a:bodyPr>
            <a:normAutofit/>
          </a:bodyPr>
          <a:p>
            <a:endParaRPr dirty="0" lang="en-US"/>
          </a:p>
        </p:txBody>
      </p:sp>
      <p:sp>
        <p:nvSpPr>
          <p:cNvPr id="1048910" name="Content Placeholder 2"/>
          <p:cNvSpPr>
            <a:spLocks noGrp="1"/>
          </p:cNvSpPr>
          <p:nvPr>
            <p:ph idx="1"/>
          </p:nvPr>
        </p:nvSpPr>
        <p:spPr>
          <a:xfrm>
            <a:off x="457200" y="1600200"/>
            <a:ext cx="8229600" cy="4953000"/>
          </a:xfrm>
        </p:spPr>
        <p:txBody>
          <a:bodyPr/>
          <a:p>
            <a:r>
              <a:rPr dirty="0" lang="en-US"/>
              <a:t>Encouraging plenty of fluid intake in order to flush the system of the toxins and correct dehydration.</a:t>
            </a:r>
          </a:p>
          <a:p>
            <a:pPr>
              <a:buNone/>
            </a:pPr>
            <a:r>
              <a:rPr dirty="0" lang="en-US"/>
              <a:t>• Performing vulva toilet four hourly with antiseptic.</a:t>
            </a:r>
          </a:p>
          <a:p>
            <a:pPr>
              <a:buNone/>
            </a:pPr>
            <a:r>
              <a:rPr dirty="0" lang="nn-NO"/>
              <a:t>• Administering tetanus toxoid or antitetanus </a:t>
            </a:r>
            <a:r>
              <a:rPr dirty="0" lang="en-US"/>
              <a:t>serum 0.5 </a:t>
            </a:r>
            <a:r>
              <a:rPr dirty="0" lang="en-US" err="1"/>
              <a:t>mls</a:t>
            </a:r>
            <a:r>
              <a:rPr dirty="0" lang="en-US"/>
              <a:t> for treatment</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479" name=""/>
        <p:cNvGrpSpPr/>
        <p:nvPr/>
      </p:nvGrpSpPr>
      <p:grpSpPr>
        <a:xfrm>
          <a:off x="0" y="0"/>
          <a:ext cx="0" cy="0"/>
          <a:chOff x="0" y="0"/>
          <a:chExt cx="0" cy="0"/>
        </a:xfrm>
      </p:grpSpPr>
      <p:sp>
        <p:nvSpPr>
          <p:cNvPr id="1048911" name="Title 1"/>
          <p:cNvSpPr>
            <a:spLocks noGrp="1"/>
          </p:cNvSpPr>
          <p:nvPr>
            <p:ph type="title"/>
          </p:nvPr>
        </p:nvSpPr>
        <p:spPr/>
        <p:txBody>
          <a:bodyPr/>
          <a:p>
            <a:r>
              <a:rPr b="1" dirty="0" lang="en-US"/>
              <a:t>Induced Abortion</a:t>
            </a:r>
            <a:endParaRPr dirty="0" lang="en-US"/>
          </a:p>
        </p:txBody>
      </p:sp>
      <p:sp>
        <p:nvSpPr>
          <p:cNvPr id="1048912" name="Content Placeholder 2"/>
          <p:cNvSpPr>
            <a:spLocks noGrp="1"/>
          </p:cNvSpPr>
          <p:nvPr>
            <p:ph idx="1"/>
          </p:nvPr>
        </p:nvSpPr>
        <p:spPr/>
        <p:txBody>
          <a:bodyPr/>
          <a:p>
            <a:r>
              <a:rPr dirty="0" lang="en-US"/>
              <a:t>abortion that is intentionally caused.</a:t>
            </a:r>
          </a:p>
          <a:p>
            <a:r>
              <a:rPr dirty="0" lang="en-US"/>
              <a:t>commonly associated with young unmarried women, especially schoolgirls or even married women who get pregnant due to contraceptive failure</a:t>
            </a:r>
          </a:p>
          <a:p>
            <a:r>
              <a:rPr dirty="0" lang="en-US"/>
              <a:t>can also be performed for medical reasons.</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480" name=""/>
        <p:cNvGrpSpPr/>
        <p:nvPr/>
      </p:nvGrpSpPr>
      <p:grpSpPr>
        <a:xfrm>
          <a:off x="0" y="0"/>
          <a:ext cx="0" cy="0"/>
          <a:chOff x="0" y="0"/>
          <a:chExt cx="0" cy="0"/>
        </a:xfrm>
      </p:grpSpPr>
      <p:sp>
        <p:nvSpPr>
          <p:cNvPr id="1048913" name="Title 1"/>
          <p:cNvSpPr>
            <a:spLocks noGrp="1"/>
          </p:cNvSpPr>
          <p:nvPr>
            <p:ph type="title"/>
          </p:nvPr>
        </p:nvSpPr>
        <p:spPr/>
        <p:txBody>
          <a:bodyPr/>
          <a:p>
            <a:endParaRPr dirty="0" lang="en-US"/>
          </a:p>
        </p:txBody>
      </p:sp>
      <p:sp>
        <p:nvSpPr>
          <p:cNvPr id="1048914" name="Content Placeholder 2"/>
          <p:cNvSpPr>
            <a:spLocks noGrp="1"/>
          </p:cNvSpPr>
          <p:nvPr>
            <p:ph idx="1"/>
          </p:nvPr>
        </p:nvSpPr>
        <p:spPr/>
        <p:txBody>
          <a:bodyPr/>
          <a:p>
            <a:pPr>
              <a:buNone/>
            </a:pPr>
            <a:r>
              <a:rPr dirty="0" lang="en-US"/>
              <a:t>There are two types of induced abortion:</a:t>
            </a:r>
          </a:p>
          <a:p>
            <a:pPr>
              <a:buFont typeface="Wingdings" pitchFamily="2" charset="2"/>
              <a:buChar char="Ø"/>
            </a:pPr>
            <a:r>
              <a:rPr dirty="0" lang="en-US"/>
              <a:t>Therapeutic (which is performed on medical</a:t>
            </a:r>
          </a:p>
          <a:p>
            <a:pPr>
              <a:buNone/>
            </a:pPr>
            <a:r>
              <a:rPr dirty="0" lang="en-US"/>
              <a:t>    grounds) </a:t>
            </a:r>
          </a:p>
          <a:p>
            <a:pPr>
              <a:buFont typeface="Wingdings" pitchFamily="2" charset="2"/>
              <a:buChar char="Ø"/>
            </a:pPr>
            <a:r>
              <a:rPr dirty="0" lang="en-US"/>
              <a:t>  Criminal (which is illegal).</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481" name=""/>
        <p:cNvGrpSpPr/>
        <p:nvPr/>
      </p:nvGrpSpPr>
      <p:grpSpPr>
        <a:xfrm>
          <a:off x="0" y="0"/>
          <a:ext cx="0" cy="0"/>
          <a:chOff x="0" y="0"/>
          <a:chExt cx="0" cy="0"/>
        </a:xfrm>
      </p:grpSpPr>
      <p:sp>
        <p:nvSpPr>
          <p:cNvPr id="1048915" name="Title 1"/>
          <p:cNvSpPr>
            <a:spLocks noGrp="1"/>
          </p:cNvSpPr>
          <p:nvPr>
            <p:ph type="title"/>
          </p:nvPr>
        </p:nvSpPr>
        <p:spPr/>
        <p:txBody>
          <a:bodyPr/>
          <a:p>
            <a:endParaRPr lang="en-US"/>
          </a:p>
        </p:txBody>
      </p:sp>
      <p:sp>
        <p:nvSpPr>
          <p:cNvPr id="1048916" name="Content Placeholder 2"/>
          <p:cNvSpPr>
            <a:spLocks noGrp="1"/>
          </p:cNvSpPr>
          <p:nvPr>
            <p:ph idx="1"/>
          </p:nvPr>
        </p:nvSpPr>
        <p:spPr/>
        <p:txBody>
          <a:bodyPr/>
          <a:p>
            <a:r>
              <a:rPr dirty="0" lang="en-US"/>
              <a:t>According to medical ethics, a </a:t>
            </a:r>
            <a:r>
              <a:rPr b="1" dirty="0" lang="en-US"/>
              <a:t>therapeutic</a:t>
            </a:r>
          </a:p>
          <a:p>
            <a:pPr>
              <a:buNone/>
            </a:pPr>
            <a:r>
              <a:rPr b="1" dirty="0" lang="en-US"/>
              <a:t>    abortion may be carried out only if two  </a:t>
            </a:r>
            <a:r>
              <a:rPr dirty="0" lang="en-US"/>
              <a:t>registered medical practitioners are of the</a:t>
            </a:r>
          </a:p>
          <a:p>
            <a:pPr>
              <a:buNone/>
            </a:pPr>
            <a:r>
              <a:rPr dirty="0" lang="en-US"/>
              <a:t>    opinion that the pregnancy should be terminated.</a:t>
            </a:r>
          </a:p>
          <a:p>
            <a:pPr>
              <a:buNone/>
            </a:pPr>
            <a:r>
              <a:rPr dirty="0" lang="en-US"/>
              <a:t>   There are two specific circumstances when this can be done.</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482" name=""/>
        <p:cNvGrpSpPr/>
        <p:nvPr/>
      </p:nvGrpSpPr>
      <p:grpSpPr>
        <a:xfrm>
          <a:off x="0" y="0"/>
          <a:ext cx="0" cy="0"/>
          <a:chOff x="0" y="0"/>
          <a:chExt cx="0" cy="0"/>
        </a:xfrm>
      </p:grpSpPr>
      <p:sp>
        <p:nvSpPr>
          <p:cNvPr id="1048917" name="Title 1"/>
          <p:cNvSpPr>
            <a:spLocks noGrp="1"/>
          </p:cNvSpPr>
          <p:nvPr>
            <p:ph type="title"/>
          </p:nvPr>
        </p:nvSpPr>
        <p:spPr>
          <a:xfrm>
            <a:off x="457200" y="274638"/>
            <a:ext cx="8229600" cy="411162"/>
          </a:xfrm>
        </p:spPr>
        <p:txBody>
          <a:bodyPr>
            <a:normAutofit fontScale="90000"/>
          </a:bodyPr>
          <a:p>
            <a:endParaRPr dirty="0" lang="en-US"/>
          </a:p>
        </p:txBody>
      </p:sp>
      <p:sp>
        <p:nvSpPr>
          <p:cNvPr id="1048918" name="Content Placeholder 2"/>
          <p:cNvSpPr>
            <a:spLocks noGrp="1"/>
          </p:cNvSpPr>
          <p:nvPr>
            <p:ph idx="1"/>
          </p:nvPr>
        </p:nvSpPr>
        <p:spPr>
          <a:xfrm>
            <a:off x="457200" y="914400"/>
            <a:ext cx="8229600" cy="5410200"/>
          </a:xfrm>
        </p:spPr>
        <p:txBody>
          <a:bodyPr>
            <a:normAutofit/>
          </a:bodyPr>
          <a:p>
            <a:r>
              <a:rPr dirty="0" lang="en-US"/>
              <a:t>If the continuance of the pregnancy would involve a risk to the life of the pregnant woman or of injury to her physical or mental health.</a:t>
            </a:r>
          </a:p>
          <a:p>
            <a:pPr>
              <a:buNone/>
            </a:pPr>
            <a:endParaRPr dirty="0" lang="en-US"/>
          </a:p>
          <a:p>
            <a:pPr>
              <a:buNone/>
            </a:pPr>
            <a:r>
              <a:rPr dirty="0" lang="en-US"/>
              <a:t>• If there is a substantial risk that the child, when born, would suffer from physical or mental abnormalities and be seriously handicapped</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483" name=""/>
        <p:cNvGrpSpPr/>
        <p:nvPr/>
      </p:nvGrpSpPr>
      <p:grpSpPr>
        <a:xfrm>
          <a:off x="0" y="0"/>
          <a:ext cx="0" cy="0"/>
          <a:chOff x="0" y="0"/>
          <a:chExt cx="0" cy="0"/>
        </a:xfrm>
      </p:grpSpPr>
      <p:sp>
        <p:nvSpPr>
          <p:cNvPr id="1048919" name="Title 1"/>
          <p:cNvSpPr>
            <a:spLocks noGrp="1"/>
          </p:cNvSpPr>
          <p:nvPr>
            <p:ph type="title"/>
          </p:nvPr>
        </p:nvSpPr>
        <p:spPr>
          <a:xfrm>
            <a:off x="457200" y="0"/>
            <a:ext cx="8229600" cy="685800"/>
          </a:xfrm>
        </p:spPr>
        <p:txBody>
          <a:bodyPr>
            <a:normAutofit/>
          </a:bodyPr>
          <a:p>
            <a:r>
              <a:rPr b="1" dirty="0" lang="en-US"/>
              <a:t>Criminal abortions</a:t>
            </a:r>
            <a:endParaRPr dirty="0" lang="en-US"/>
          </a:p>
        </p:txBody>
      </p:sp>
      <p:sp>
        <p:nvSpPr>
          <p:cNvPr id="1048920" name="Content Placeholder 2"/>
          <p:cNvSpPr>
            <a:spLocks noGrp="1"/>
          </p:cNvSpPr>
          <p:nvPr>
            <p:ph idx="1"/>
          </p:nvPr>
        </p:nvSpPr>
        <p:spPr>
          <a:xfrm>
            <a:off x="457200" y="914400"/>
            <a:ext cx="8229600" cy="5943600"/>
          </a:xfrm>
        </p:spPr>
        <p:txBody>
          <a:bodyPr>
            <a:normAutofit/>
          </a:bodyPr>
          <a:p>
            <a:r>
              <a:rPr dirty="0" lang="en-US"/>
              <a:t>sometimes attempted by an unqualified person.</a:t>
            </a:r>
          </a:p>
          <a:p>
            <a:r>
              <a:rPr dirty="0" lang="en-US"/>
              <a:t>operation is often hurried and lacking asepsis.</a:t>
            </a:r>
          </a:p>
          <a:p>
            <a:pPr>
              <a:buNone/>
            </a:pPr>
            <a:endParaRPr dirty="0" lang="en-US"/>
          </a:p>
          <a:p>
            <a:pPr>
              <a:buNone/>
            </a:pPr>
            <a:r>
              <a:rPr dirty="0" lang="en-US"/>
              <a:t>                      </a:t>
            </a:r>
            <a:r>
              <a:rPr b="1" dirty="0" lang="en-US"/>
              <a:t>complications</a:t>
            </a:r>
          </a:p>
          <a:p>
            <a:pPr>
              <a:buNone/>
            </a:pPr>
            <a:r>
              <a:rPr dirty="0" lang="en-US"/>
              <a:t>• Hemorrhage.</a:t>
            </a:r>
          </a:p>
          <a:p>
            <a:pPr>
              <a:buNone/>
            </a:pPr>
            <a:endParaRPr dirty="0" lang="en-US"/>
          </a:p>
          <a:p>
            <a:pPr>
              <a:buNone/>
            </a:pPr>
            <a:r>
              <a:rPr dirty="0" lang="en-US"/>
              <a:t>• Sepsis, which is usually severe and can lead to septicemia and</a:t>
            </a:r>
          </a:p>
          <a:p>
            <a:pPr>
              <a:buNone/>
            </a:pPr>
            <a:r>
              <a:rPr dirty="0" lang="en-US" err="1"/>
              <a:t>endotoxin</a:t>
            </a:r>
            <a:r>
              <a:rPr dirty="0" lang="en-US"/>
              <a:t> shock.</a:t>
            </a:r>
          </a:p>
          <a:p>
            <a:pPr>
              <a:buNone/>
            </a:pPr>
            <a:endParaRPr dirty="0" lang="en-US"/>
          </a:p>
          <a:p>
            <a:pPr>
              <a:buNone/>
            </a:pPr>
            <a:r>
              <a:rPr dirty="0" lang="en-US"/>
              <a:t>• </a:t>
            </a:r>
            <a:r>
              <a:rPr dirty="0" lang="en-US" err="1"/>
              <a:t>Haemolysis</a:t>
            </a:r>
            <a:r>
              <a:rPr dirty="0" lang="en-US"/>
              <a:t> and renal damage may occur secondary to the </a:t>
            </a:r>
            <a:r>
              <a:rPr dirty="0" lang="en-US" err="1"/>
              <a:t>septicaemia</a:t>
            </a:r>
            <a:r>
              <a:rPr dirty="0" lang="en-US"/>
              <a:t>.</a:t>
            </a:r>
          </a:p>
          <a:p>
            <a:pPr>
              <a:buNone/>
            </a:pPr>
            <a:endParaRPr dirty="0" lang="en-US"/>
          </a:p>
          <a:p>
            <a:pPr>
              <a:buNone/>
            </a:pPr>
            <a:r>
              <a:rPr dirty="0" lang="en-US"/>
              <a:t>• Injuries to the birth canal and pelvic organs.</a:t>
            </a:r>
          </a:p>
          <a:p>
            <a:pPr>
              <a:buNone/>
            </a:pPr>
            <a:endParaRPr dirty="0" lang="en-US"/>
          </a:p>
          <a:p>
            <a:pPr>
              <a:buNone/>
            </a:pPr>
            <a:r>
              <a:rPr dirty="0" lang="en-US"/>
              <a:t>• Sudden death due to extreme syncope as a result of dilatation of the cervix and in some cases from amniotic embolism.</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484" name=""/>
        <p:cNvGrpSpPr/>
        <p:nvPr/>
      </p:nvGrpSpPr>
      <p:grpSpPr>
        <a:xfrm>
          <a:off x="0" y="0"/>
          <a:ext cx="0" cy="0"/>
          <a:chOff x="0" y="0"/>
          <a:chExt cx="0" cy="0"/>
        </a:xfrm>
      </p:grpSpPr>
      <p:sp>
        <p:nvSpPr>
          <p:cNvPr id="1048921" name="Title 1"/>
          <p:cNvSpPr>
            <a:spLocks noGrp="1"/>
          </p:cNvSpPr>
          <p:nvPr>
            <p:ph type="title"/>
          </p:nvPr>
        </p:nvSpPr>
        <p:spPr/>
        <p:txBody>
          <a:bodyPr/>
          <a:p>
            <a:endParaRPr lang="en-US"/>
          </a:p>
        </p:txBody>
      </p:sp>
      <p:sp>
        <p:nvSpPr>
          <p:cNvPr id="1048922" name="Content Placeholder 2"/>
          <p:cNvSpPr>
            <a:spLocks noGrp="1"/>
          </p:cNvSpPr>
          <p:nvPr>
            <p:ph idx="1"/>
          </p:nvPr>
        </p:nvSpPr>
        <p:spPr/>
        <p:txBody>
          <a:bodyPr/>
          <a:p>
            <a:pPr>
              <a:buNone/>
            </a:pPr>
            <a:r>
              <a:rPr b="1" dirty="0" i="1" lang="en-US"/>
              <a:t>Remember:</a:t>
            </a:r>
          </a:p>
          <a:p>
            <a:pPr>
              <a:buNone/>
            </a:pPr>
            <a:r>
              <a:rPr b="1" dirty="0" i="1" lang="en-US"/>
              <a:t>According to the laws of this country, induced abortion is a criminal offence, unless it is done on medical grounds.</a:t>
            </a:r>
            <a:endParaRPr dirty="0"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332" name=""/>
        <p:cNvGrpSpPr/>
        <p:nvPr/>
      </p:nvGrpSpPr>
      <p:grpSpPr>
        <a:xfrm>
          <a:off x="0" y="0"/>
          <a:ext cx="0" cy="0"/>
          <a:chOff x="0" y="0"/>
          <a:chExt cx="0" cy="0"/>
        </a:xfrm>
      </p:grpSpPr>
      <p:sp>
        <p:nvSpPr>
          <p:cNvPr id="1048617" name="Title 1"/>
          <p:cNvSpPr>
            <a:spLocks noGrp="1"/>
          </p:cNvSpPr>
          <p:nvPr>
            <p:ph type="title"/>
          </p:nvPr>
        </p:nvSpPr>
        <p:spPr/>
        <p:txBody>
          <a:bodyPr/>
          <a:p>
            <a:endParaRPr lang="en-US"/>
          </a:p>
        </p:txBody>
      </p:sp>
      <p:sp>
        <p:nvSpPr>
          <p:cNvPr id="1048618" name="Content Placeholder 2"/>
          <p:cNvSpPr>
            <a:spLocks noGrp="1"/>
          </p:cNvSpPr>
          <p:nvPr>
            <p:ph idx="1"/>
          </p:nvPr>
        </p:nvSpPr>
        <p:spPr/>
        <p:txBody>
          <a:bodyPr>
            <a:normAutofit fontScale="92857" lnSpcReduction="20000"/>
          </a:bodyPr>
          <a:p>
            <a:r>
              <a:rPr b="1" dirty="0" sz="2800" lang="en-US">
                <a:latin typeface="Times New Roman" panose="02020603050405020304" pitchFamily="18" charset="0"/>
                <a:cs typeface="Times New Roman" panose="02020603050405020304" pitchFamily="18" charset="0"/>
              </a:rPr>
              <a:t>Menopause: </a:t>
            </a:r>
            <a:r>
              <a:rPr dirty="0" sz="2800" lang="en-US">
                <a:latin typeface="Times New Roman" panose="02020603050405020304" pitchFamily="18" charset="0"/>
                <a:cs typeface="Times New Roman" panose="02020603050405020304" pitchFamily="18" charset="0"/>
              </a:rPr>
              <a:t>permanent cessation of menstruation resulting from the loss of ovarian follicular activity</a:t>
            </a:r>
          </a:p>
          <a:p>
            <a:r>
              <a:rPr b="1" dirty="0" sz="2800" lang="en-US">
                <a:latin typeface="Times New Roman" panose="02020603050405020304" pitchFamily="18" charset="0"/>
                <a:cs typeface="Times New Roman" panose="02020603050405020304" pitchFamily="18" charset="0"/>
              </a:rPr>
              <a:t>Menstruation: </a:t>
            </a:r>
            <a:r>
              <a:rPr dirty="0" sz="2800" lang="en-US">
                <a:latin typeface="Times New Roman" panose="02020603050405020304" pitchFamily="18" charset="0"/>
                <a:cs typeface="Times New Roman" panose="02020603050405020304" pitchFamily="18" charset="0"/>
              </a:rPr>
              <a:t>sloughing and discharge of the lining of the uterus if conception does not take place</a:t>
            </a:r>
          </a:p>
          <a:p>
            <a:r>
              <a:rPr b="1" dirty="0" sz="2800" lang="en-US">
                <a:latin typeface="Times New Roman" panose="02020603050405020304" pitchFamily="18" charset="0"/>
                <a:cs typeface="Times New Roman" panose="02020603050405020304" pitchFamily="18" charset="0"/>
              </a:rPr>
              <a:t>Osteoporosis: </a:t>
            </a:r>
            <a:r>
              <a:rPr dirty="0" sz="2800" lang="en-US">
                <a:latin typeface="Times New Roman" panose="02020603050405020304" pitchFamily="18" charset="0"/>
                <a:cs typeface="Times New Roman" panose="02020603050405020304" pitchFamily="18" charset="0"/>
              </a:rPr>
              <a:t>a disorder in which bones lose density and become porous and fragile</a:t>
            </a:r>
          </a:p>
          <a:p>
            <a:r>
              <a:rPr b="1" dirty="0" sz="2800" lang="en-US">
                <a:latin typeface="Times New Roman" panose="02020603050405020304" pitchFamily="18" charset="0"/>
                <a:cs typeface="Times New Roman" panose="02020603050405020304" pitchFamily="18" charset="0"/>
              </a:rPr>
              <a:t>Ovaries: </a:t>
            </a:r>
            <a:r>
              <a:rPr dirty="0" sz="2800" lang="en-US">
                <a:latin typeface="Times New Roman" panose="02020603050405020304" pitchFamily="18" charset="0"/>
                <a:cs typeface="Times New Roman" panose="02020603050405020304" pitchFamily="18" charset="0"/>
              </a:rPr>
              <a:t>almond-shaped reproductive organs that produce eggs at ovulation and play a major role in hormone </a:t>
            </a:r>
            <a:r>
              <a:rPr dirty="0" sz="3500" lang="en-US">
                <a:latin typeface="Times New Roman" panose="02020603050405020304" pitchFamily="18" charset="0"/>
                <a:cs typeface="Times New Roman" panose="02020603050405020304" pitchFamily="18" charset="0"/>
              </a:rPr>
              <a:t>production</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485" name=""/>
        <p:cNvGrpSpPr/>
        <p:nvPr/>
      </p:nvGrpSpPr>
      <p:grpSpPr>
        <a:xfrm>
          <a:off x="0" y="0"/>
          <a:ext cx="0" cy="0"/>
          <a:chOff x="0" y="0"/>
          <a:chExt cx="0" cy="0"/>
        </a:xfrm>
      </p:grpSpPr>
      <p:sp>
        <p:nvSpPr>
          <p:cNvPr id="1048923" name="Title 1"/>
          <p:cNvSpPr>
            <a:spLocks noGrp="1"/>
          </p:cNvSpPr>
          <p:nvPr>
            <p:ph type="title"/>
          </p:nvPr>
        </p:nvSpPr>
        <p:spPr>
          <a:xfrm>
            <a:off x="457200" y="0"/>
            <a:ext cx="8229600" cy="609600"/>
          </a:xfrm>
        </p:spPr>
        <p:txBody>
          <a:bodyPr>
            <a:normAutofit/>
          </a:bodyPr>
          <a:p>
            <a:r>
              <a:rPr b="1" dirty="0" lang="en-US"/>
              <a:t>Post-</a:t>
            </a:r>
            <a:r>
              <a:rPr b="1" dirty="0" lang="en-US" err="1"/>
              <a:t>Abortal</a:t>
            </a:r>
            <a:r>
              <a:rPr b="1" dirty="0" lang="en-US"/>
              <a:t> Care (PAC)</a:t>
            </a:r>
            <a:endParaRPr dirty="0" lang="en-US"/>
          </a:p>
        </p:txBody>
      </p:sp>
      <p:sp>
        <p:nvSpPr>
          <p:cNvPr id="1048924" name="Content Placeholder 2"/>
          <p:cNvSpPr>
            <a:spLocks noGrp="1"/>
          </p:cNvSpPr>
          <p:nvPr>
            <p:ph idx="1"/>
          </p:nvPr>
        </p:nvSpPr>
        <p:spPr>
          <a:xfrm>
            <a:off x="457200" y="685800"/>
            <a:ext cx="8229600" cy="5943600"/>
          </a:xfrm>
        </p:spPr>
        <p:txBody>
          <a:bodyPr>
            <a:normAutofit/>
          </a:bodyPr>
          <a:p>
            <a:r>
              <a:rPr dirty="0" lang="en-US"/>
              <a:t>comprises the comprehensive health care provided to patients with problems of incomplete abortion.</a:t>
            </a:r>
          </a:p>
          <a:p>
            <a:r>
              <a:rPr dirty="0" lang="en-US"/>
              <a:t>has three interrelated components,</a:t>
            </a:r>
          </a:p>
          <a:p>
            <a:pPr>
              <a:buNone/>
            </a:pPr>
            <a:r>
              <a:rPr dirty="0" lang="en-US"/>
              <a:t>  which are:</a:t>
            </a:r>
          </a:p>
          <a:p>
            <a:pPr>
              <a:buFont typeface="Wingdings" pitchFamily="2" charset="2"/>
              <a:buChar char="Ø"/>
            </a:pPr>
            <a:r>
              <a:rPr dirty="0" lang="en-US"/>
              <a:t> Emergency treatment of complications arising from spontaneous or induced abortion.</a:t>
            </a:r>
          </a:p>
          <a:p>
            <a:pPr>
              <a:buFont typeface="Wingdings" pitchFamily="2" charset="2"/>
              <a:buChar char="Ø"/>
            </a:pPr>
            <a:r>
              <a:rPr dirty="0" lang="en-US"/>
              <a:t> Family planning counseling and services.</a:t>
            </a:r>
          </a:p>
          <a:p>
            <a:pPr>
              <a:buFont typeface="Wingdings" pitchFamily="2" charset="2"/>
              <a:buChar char="Ø"/>
            </a:pPr>
            <a:r>
              <a:rPr dirty="0" lang="en-US"/>
              <a:t> Access to comprehensive reproductive health care</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486" name=""/>
        <p:cNvGrpSpPr/>
        <p:nvPr/>
      </p:nvGrpSpPr>
      <p:grpSpPr>
        <a:xfrm>
          <a:off x="0" y="0"/>
          <a:ext cx="0" cy="0"/>
          <a:chOff x="0" y="0"/>
          <a:chExt cx="0" cy="0"/>
        </a:xfrm>
      </p:grpSpPr>
      <p:sp>
        <p:nvSpPr>
          <p:cNvPr id="1048925" name="Title 1"/>
          <p:cNvSpPr>
            <a:spLocks noGrp="1"/>
          </p:cNvSpPr>
          <p:nvPr>
            <p:ph type="title"/>
          </p:nvPr>
        </p:nvSpPr>
        <p:spPr/>
        <p:txBody>
          <a:bodyPr>
            <a:normAutofit/>
          </a:bodyPr>
          <a:p>
            <a:r>
              <a:rPr b="1" dirty="0" lang="en-US"/>
              <a:t>Care After Manual Vacuum Aspiration (MVA</a:t>
            </a:r>
            <a:endParaRPr dirty="0" lang="en-US"/>
          </a:p>
        </p:txBody>
      </p:sp>
      <p:sp>
        <p:nvSpPr>
          <p:cNvPr id="1048926" name="Content Placeholder 2"/>
          <p:cNvSpPr>
            <a:spLocks noGrp="1"/>
          </p:cNvSpPr>
          <p:nvPr>
            <p:ph idx="1"/>
          </p:nvPr>
        </p:nvSpPr>
        <p:spPr/>
        <p:txBody>
          <a:bodyPr/>
          <a:p>
            <a:r>
              <a:rPr dirty="0" lang="en-US"/>
              <a:t>vital signs such as heart rate, breathing, and blood, pressure are normal.</a:t>
            </a:r>
          </a:p>
          <a:p>
            <a:r>
              <a:rPr dirty="0" lang="en-US"/>
              <a:t>Bleeding is not excessive.</a:t>
            </a:r>
          </a:p>
          <a:p>
            <a:r>
              <a:rPr dirty="0" lang="en-US"/>
              <a:t>Uterine contractions are normal.</a:t>
            </a:r>
          </a:p>
          <a:p>
            <a:r>
              <a:rPr dirty="0" lang="en-US"/>
              <a:t>Side effects from anesthetic (local or general) are not causing problems</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487" name=""/>
        <p:cNvGrpSpPr/>
        <p:nvPr/>
      </p:nvGrpSpPr>
      <p:grpSpPr>
        <a:xfrm>
          <a:off x="0" y="0"/>
          <a:ext cx="0" cy="0"/>
          <a:chOff x="0" y="0"/>
          <a:chExt cx="0" cy="0"/>
        </a:xfrm>
      </p:grpSpPr>
      <p:sp>
        <p:nvSpPr>
          <p:cNvPr id="1048927" name="Title 1"/>
          <p:cNvSpPr>
            <a:spLocks noGrp="1"/>
          </p:cNvSpPr>
          <p:nvPr>
            <p:ph type="title"/>
          </p:nvPr>
        </p:nvSpPr>
        <p:spPr>
          <a:xfrm>
            <a:off x="457200" y="381000"/>
            <a:ext cx="8229600" cy="1066800"/>
          </a:xfrm>
        </p:spPr>
        <p:txBody>
          <a:bodyPr>
            <a:normAutofit/>
          </a:bodyPr>
          <a:p>
            <a:r>
              <a:rPr dirty="0" lang="en-US"/>
              <a:t>Medicines that may be given after a surgical abortion </a:t>
            </a:r>
          </a:p>
        </p:txBody>
      </p:sp>
      <p:sp>
        <p:nvSpPr>
          <p:cNvPr id="1048928" name="Content Placeholder 2"/>
          <p:cNvSpPr>
            <a:spLocks noGrp="1"/>
          </p:cNvSpPr>
          <p:nvPr>
            <p:ph idx="1"/>
          </p:nvPr>
        </p:nvSpPr>
        <p:spPr>
          <a:xfrm>
            <a:off x="457200" y="1752600"/>
            <a:ext cx="8229600" cy="4495800"/>
          </a:xfrm>
        </p:spPr>
        <p:txBody>
          <a:bodyPr>
            <a:normAutofit/>
          </a:bodyPr>
          <a:p>
            <a:r>
              <a:rPr dirty="0" lang="en-US"/>
              <a:t>Antibiotics, to prevent infection.</a:t>
            </a:r>
          </a:p>
          <a:p>
            <a:endParaRPr dirty="0" lang="en-US"/>
          </a:p>
          <a:p>
            <a:r>
              <a:rPr dirty="0" lang="en-US"/>
              <a:t>Medicines that cause uterine contractions (</a:t>
            </a:r>
            <a:r>
              <a:rPr dirty="0" lang="en-US" err="1"/>
              <a:t>uterotonic</a:t>
            </a:r>
            <a:r>
              <a:rPr dirty="0" lang="en-US"/>
              <a:t>), to empty the uterus completely and reduce bleeding.</a:t>
            </a:r>
          </a:p>
          <a:p>
            <a:endParaRPr dirty="0" lang="en-US"/>
          </a:p>
          <a:p>
            <a:r>
              <a:rPr dirty="0" lang="en-US" err="1"/>
              <a:t>Rh</a:t>
            </a:r>
            <a:r>
              <a:rPr dirty="0" lang="en-US"/>
              <a:t> immunoglobulin, which is given to all women who have Rh-negative blood type to prevent </a:t>
            </a:r>
            <a:r>
              <a:rPr dirty="0" lang="en-US" err="1"/>
              <a:t>Rh</a:t>
            </a:r>
            <a:r>
              <a:rPr dirty="0" lang="en-US"/>
              <a:t> sensitization after the procedure.</a:t>
            </a:r>
          </a:p>
          <a:p>
            <a:endParaRPr dirty="0" lang="en-US"/>
          </a:p>
          <a:p>
            <a:r>
              <a:rPr dirty="0" lang="en-US"/>
              <a:t>Pain medicine, for cramping pain caused by uterine contractions.</a:t>
            </a:r>
          </a:p>
          <a:p>
            <a:endParaRPr dirty="0" lang="en-US"/>
          </a:p>
          <a:p>
            <a:r>
              <a:rPr dirty="0" lang="en-US"/>
              <a:t>Medicine to treat nausea or vomiting.</a:t>
            </a:r>
          </a:p>
          <a:p>
            <a:endParaRPr dirty="0" lang="en-US"/>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488" name=""/>
        <p:cNvGrpSpPr/>
        <p:nvPr/>
      </p:nvGrpSpPr>
      <p:grpSpPr>
        <a:xfrm>
          <a:off x="0" y="0"/>
          <a:ext cx="0" cy="0"/>
          <a:chOff x="0" y="0"/>
          <a:chExt cx="0" cy="0"/>
        </a:xfrm>
      </p:grpSpPr>
      <p:sp>
        <p:nvSpPr>
          <p:cNvPr id="1048929" name="Title 1"/>
          <p:cNvSpPr>
            <a:spLocks noGrp="1"/>
          </p:cNvSpPr>
          <p:nvPr>
            <p:ph type="title"/>
          </p:nvPr>
        </p:nvSpPr>
        <p:spPr>
          <a:xfrm>
            <a:off x="457200" y="457200"/>
            <a:ext cx="8229600" cy="1752600"/>
          </a:xfrm>
        </p:spPr>
        <p:txBody>
          <a:bodyPr>
            <a:normAutofit/>
          </a:bodyPr>
          <a:p>
            <a:r>
              <a:rPr b="1" dirty="0" lang="en-US"/>
              <a:t>Care at home after a surgical abortion</a:t>
            </a:r>
            <a:br>
              <a:rPr b="1" dirty="0" lang="en-US"/>
            </a:br>
            <a:endParaRPr dirty="0" lang="en-US"/>
          </a:p>
        </p:txBody>
      </p:sp>
      <p:sp>
        <p:nvSpPr>
          <p:cNvPr id="1048930" name="Content Placeholder 2"/>
          <p:cNvSpPr>
            <a:spLocks noGrp="1"/>
          </p:cNvSpPr>
          <p:nvPr>
            <p:ph idx="1"/>
          </p:nvPr>
        </p:nvSpPr>
        <p:spPr>
          <a:xfrm>
            <a:off x="457200" y="2362200"/>
            <a:ext cx="8229600" cy="4267200"/>
          </a:xfrm>
        </p:spPr>
        <p:txBody>
          <a:bodyPr>
            <a:normAutofit/>
          </a:bodyPr>
          <a:p>
            <a:pPr algn="ctr"/>
            <a:r>
              <a:rPr dirty="0" lang="en-US"/>
              <a:t>Most women can return to normal activities in 1 to 2 days after the procedure. Avoid strenuous exercise for about 1 week.</a:t>
            </a:r>
          </a:p>
          <a:p>
            <a:endParaRPr dirty="0" lang="en-US"/>
          </a:p>
          <a:p>
            <a:r>
              <a:rPr dirty="0" lang="en-US"/>
              <a:t>Do not have sexual intercourse for at least 1 week, or longer, as advised by your doctor.</a:t>
            </a:r>
          </a:p>
          <a:p>
            <a:pPr>
              <a:buNone/>
            </a:pPr>
            <a:r>
              <a:rPr dirty="0" lang="en-US"/>
              <a:t> </a:t>
            </a:r>
          </a:p>
          <a:p>
            <a:r>
              <a:rPr dirty="0" lang="en-US"/>
              <a:t>When you start having intercourse again, use birth control, and use condoms to prevent infection.</a:t>
            </a:r>
          </a:p>
          <a:p>
            <a:pPr>
              <a:buNone/>
            </a:pPr>
            <a:r>
              <a:rPr dirty="0" lang="en-US"/>
              <a:t> </a:t>
            </a:r>
          </a:p>
          <a:p>
            <a:r>
              <a:rPr b="1" dirty="0" lang="en-US"/>
              <a:t>Do not</a:t>
            </a:r>
            <a:r>
              <a:rPr dirty="0" lang="en-US"/>
              <a:t> rinse the vagina with fluids (douche). This could increase your risk of infections that can lead to pelvic inflammatory disease.</a:t>
            </a:r>
          </a:p>
          <a:p>
            <a:endParaRPr dirty="0" lang="en-US"/>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489" name=""/>
        <p:cNvGrpSpPr/>
        <p:nvPr/>
      </p:nvGrpSpPr>
      <p:grpSpPr>
        <a:xfrm>
          <a:off x="0" y="0"/>
          <a:ext cx="0" cy="0"/>
          <a:chOff x="0" y="0"/>
          <a:chExt cx="0" cy="0"/>
        </a:xfrm>
      </p:grpSpPr>
      <p:sp>
        <p:nvSpPr>
          <p:cNvPr id="1048931" name="Title 1"/>
          <p:cNvSpPr>
            <a:spLocks noGrp="1"/>
          </p:cNvSpPr>
          <p:nvPr>
            <p:ph type="title"/>
          </p:nvPr>
        </p:nvSpPr>
        <p:spPr>
          <a:xfrm>
            <a:off x="457200" y="0"/>
            <a:ext cx="8229600" cy="2057400"/>
          </a:xfrm>
        </p:spPr>
        <p:txBody>
          <a:bodyPr>
            <a:normAutofit/>
          </a:bodyPr>
          <a:p>
            <a:r>
              <a:rPr b="1" dirty="0" lang="en-US"/>
              <a:t>Normal symptoms</a:t>
            </a:r>
            <a:r>
              <a:rPr dirty="0" lang="en-US"/>
              <a:t> that most women will experience after a surgical abortion include</a:t>
            </a:r>
          </a:p>
        </p:txBody>
      </p:sp>
      <p:sp>
        <p:nvSpPr>
          <p:cNvPr id="1048932" name="Content Placeholder 2"/>
          <p:cNvSpPr>
            <a:spLocks noGrp="1"/>
          </p:cNvSpPr>
          <p:nvPr>
            <p:ph idx="1"/>
          </p:nvPr>
        </p:nvSpPr>
        <p:spPr>
          <a:xfrm>
            <a:off x="457200" y="2057400"/>
            <a:ext cx="8229600" cy="4495800"/>
          </a:xfrm>
        </p:spPr>
        <p:txBody>
          <a:bodyPr>
            <a:normAutofit/>
          </a:bodyPr>
          <a:p>
            <a:r>
              <a:rPr dirty="0" lang="en-US"/>
              <a:t>Irregular bleeding or spotting for the first 2 weeks.</a:t>
            </a:r>
          </a:p>
          <a:p>
            <a:pPr>
              <a:buNone/>
            </a:pPr>
            <a:endParaRPr dirty="0" lang="en-US"/>
          </a:p>
          <a:p>
            <a:r>
              <a:rPr dirty="0" lang="en-US"/>
              <a:t>Cramping for the first 2 weeks. Some women may have cramping (like menstrual cramps) for as long as 6 weeks.</a:t>
            </a:r>
          </a:p>
          <a:p>
            <a:pPr>
              <a:buNone/>
            </a:pPr>
            <a:endParaRPr dirty="0" lang="en-US"/>
          </a:p>
          <a:p>
            <a:r>
              <a:rPr dirty="0" lang="en-US"/>
              <a:t>Emotional reactions for 2 to 3 weeks. </a:t>
            </a:r>
          </a:p>
          <a:p>
            <a:endParaRPr dirty="0" lang="en-US"/>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490" name=""/>
        <p:cNvGrpSpPr/>
        <p:nvPr/>
      </p:nvGrpSpPr>
      <p:grpSpPr>
        <a:xfrm>
          <a:off x="0" y="0"/>
          <a:ext cx="0" cy="0"/>
          <a:chOff x="0" y="0"/>
          <a:chExt cx="0" cy="0"/>
        </a:xfrm>
      </p:grpSpPr>
      <p:pic>
        <p:nvPicPr>
          <p:cNvPr id="2097156" name="Picture 2" descr="C:\Users\user\Desktop\mva.jpg"/>
          <p:cNvPicPr>
            <a:picLocks noChangeAspect="1" noChangeArrowheads="1"/>
          </p:cNvPicPr>
          <p:nvPr/>
        </p:nvPicPr>
        <p:blipFill>
          <a:blip xmlns:r="http://schemas.openxmlformats.org/officeDocument/2006/relationships" r:embed="rId1"/>
          <a:srcRect/>
          <a:stretch>
            <a:fillRect/>
          </a:stretch>
        </p:blipFill>
        <p:spPr bwMode="auto">
          <a:xfrm>
            <a:off x="0" y="152400"/>
            <a:ext cx="8991600" cy="6553199"/>
          </a:xfrm>
          <a:prstGeom prst="rect"/>
          <a:noFill/>
        </p:spPr>
      </p:pic>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491" name=""/>
        <p:cNvGrpSpPr/>
        <p:nvPr/>
      </p:nvGrpSpPr>
      <p:grpSpPr>
        <a:xfrm>
          <a:off x="0" y="0"/>
          <a:ext cx="0" cy="0"/>
          <a:chOff x="0" y="0"/>
          <a:chExt cx="0" cy="0"/>
        </a:xfrm>
      </p:grpSpPr>
      <p:pic>
        <p:nvPicPr>
          <p:cNvPr id="2097157" name="Picture 2" descr="C:\Users\user\Desktop\cannular.jpg"/>
          <p:cNvPicPr>
            <a:picLocks noChangeAspect="1" noChangeArrowheads="1"/>
          </p:cNvPicPr>
          <p:nvPr/>
        </p:nvPicPr>
        <p:blipFill>
          <a:blip xmlns:r="http://schemas.openxmlformats.org/officeDocument/2006/relationships" r:embed="rId1"/>
          <a:srcRect/>
          <a:stretch>
            <a:fillRect/>
          </a:stretch>
        </p:blipFill>
        <p:spPr bwMode="auto">
          <a:xfrm>
            <a:off x="228600" y="0"/>
            <a:ext cx="8610600" cy="6477001"/>
          </a:xfrm>
          <a:prstGeom prst="rect"/>
          <a:noFill/>
        </p:spPr>
      </p:pic>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492" name=""/>
        <p:cNvGrpSpPr/>
        <p:nvPr/>
      </p:nvGrpSpPr>
      <p:grpSpPr>
        <a:xfrm>
          <a:off x="0" y="0"/>
          <a:ext cx="0" cy="0"/>
          <a:chOff x="0" y="0"/>
          <a:chExt cx="0" cy="0"/>
        </a:xfrm>
      </p:grpSpPr>
      <p:pic>
        <p:nvPicPr>
          <p:cNvPr id="2097158" name="Picture 2" descr="C:\Users\user\Desktop\procedure.jpg"/>
          <p:cNvPicPr>
            <a:picLocks noChangeAspect="1" noChangeArrowheads="1"/>
          </p:cNvPicPr>
          <p:nvPr/>
        </p:nvPicPr>
        <p:blipFill>
          <a:blip xmlns:r="http://schemas.openxmlformats.org/officeDocument/2006/relationships" r:embed="rId1"/>
          <a:srcRect/>
          <a:stretch>
            <a:fillRect/>
          </a:stretch>
        </p:blipFill>
        <p:spPr bwMode="auto">
          <a:xfrm>
            <a:off x="152400" y="76200"/>
            <a:ext cx="8534400" cy="6858000"/>
          </a:xfrm>
          <a:prstGeom prst="rect"/>
          <a:noFill/>
        </p:spPr>
      </p:pic>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493" name=""/>
        <p:cNvGrpSpPr/>
        <p:nvPr/>
      </p:nvGrpSpPr>
      <p:grpSpPr>
        <a:xfrm>
          <a:off x="0" y="0"/>
          <a:ext cx="0" cy="0"/>
          <a:chOff x="0" y="0"/>
          <a:chExt cx="0" cy="0"/>
        </a:xfrm>
      </p:grpSpPr>
      <p:pic>
        <p:nvPicPr>
          <p:cNvPr id="2097159" name="Picture 3" descr="baby"/>
          <p:cNvPicPr>
            <a:picLocks noChangeAspect="1" noChangeArrowheads="1"/>
          </p:cNvPicPr>
          <p:nvPr/>
        </p:nvPicPr>
        <p:blipFill>
          <a:blip xmlns:r="http://schemas.openxmlformats.org/officeDocument/2006/relationships" r:embed="rId1"/>
          <a:srcRect/>
          <a:stretch>
            <a:fillRect/>
          </a:stretch>
        </p:blipFill>
        <p:spPr>
          <a:xfrm>
            <a:off x="0" y="-609600"/>
            <a:ext cx="10744200" cy="7924800"/>
          </a:xfrm>
          <a:prstGeom prst="rect"/>
          <a:noFill/>
        </p:spPr>
      </p:pic>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494" name=""/>
        <p:cNvGrpSpPr/>
        <p:nvPr/>
      </p:nvGrpSpPr>
      <p:grpSpPr>
        <a:xfrm>
          <a:off x="0" y="0"/>
          <a:ext cx="0" cy="0"/>
          <a:chOff x="0" y="0"/>
          <a:chExt cx="0" cy="0"/>
        </a:xfrm>
      </p:grpSpPr>
      <p:sp>
        <p:nvSpPr>
          <p:cNvPr id="1048933" name="Title 1"/>
          <p:cNvSpPr>
            <a:spLocks noGrp="1"/>
          </p:cNvSpPr>
          <p:nvPr>
            <p:ph type="title"/>
          </p:nvPr>
        </p:nvSpPr>
        <p:spPr/>
        <p:txBody>
          <a:bodyPr>
            <a:normAutofit/>
          </a:bodyPr>
          <a:p>
            <a:r>
              <a:rPr b="1" dirty="0" lang="en-US"/>
              <a:t>Ectopic Pregnancy (Extra uterine Pregnancy)</a:t>
            </a:r>
            <a:endParaRPr dirty="0" lang="en-US"/>
          </a:p>
        </p:txBody>
      </p:sp>
      <p:sp>
        <p:nvSpPr>
          <p:cNvPr id="1048934" name="Content Placeholder 2"/>
          <p:cNvSpPr>
            <a:spLocks noGrp="1"/>
          </p:cNvSpPr>
          <p:nvPr>
            <p:ph idx="1"/>
          </p:nvPr>
        </p:nvSpPr>
        <p:spPr/>
        <p:txBody>
          <a:bodyPr/>
          <a:p>
            <a:r>
              <a:rPr dirty="0" lang="en-US"/>
              <a:t>a condition in which the zygote becomes implanted in a place outside the uterine cavity.</a:t>
            </a:r>
          </a:p>
          <a:p>
            <a:pPr>
              <a:buNone/>
            </a:pPr>
            <a:endParaRPr dirty="0" lang="en-US"/>
          </a:p>
          <a:p>
            <a:r>
              <a:rPr dirty="0" lang="en-US"/>
              <a:t>most common site of ectopic gestation is inside one of the fallopian tubes and this is called a tubal pregnancy(55%)</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333" name=""/>
        <p:cNvGrpSpPr/>
        <p:nvPr/>
      </p:nvGrpSpPr>
      <p:grpSpPr>
        <a:xfrm>
          <a:off x="0" y="0"/>
          <a:ext cx="0" cy="0"/>
          <a:chOff x="0" y="0"/>
          <a:chExt cx="0" cy="0"/>
        </a:xfrm>
      </p:grpSpPr>
      <p:sp>
        <p:nvSpPr>
          <p:cNvPr id="1048619" name="Title 1"/>
          <p:cNvSpPr>
            <a:spLocks noGrp="1"/>
          </p:cNvSpPr>
          <p:nvPr>
            <p:ph type="title"/>
          </p:nvPr>
        </p:nvSpPr>
        <p:spPr>
          <a:xfrm>
            <a:off x="457200" y="152400"/>
            <a:ext cx="8229600" cy="457200"/>
          </a:xfrm>
        </p:spPr>
        <p:txBody>
          <a:bodyPr>
            <a:normAutofit fontScale="90000"/>
          </a:bodyPr>
          <a:p>
            <a:endParaRPr dirty="0" lang="en-US"/>
          </a:p>
        </p:txBody>
      </p:sp>
      <p:sp>
        <p:nvSpPr>
          <p:cNvPr id="1048620" name="Content Placeholder 2"/>
          <p:cNvSpPr>
            <a:spLocks noGrp="1"/>
          </p:cNvSpPr>
          <p:nvPr>
            <p:ph idx="1"/>
          </p:nvPr>
        </p:nvSpPr>
        <p:spPr>
          <a:xfrm>
            <a:off x="457200" y="838200"/>
            <a:ext cx="8229600" cy="5715000"/>
          </a:xfrm>
        </p:spPr>
        <p:txBody>
          <a:bodyPr>
            <a:normAutofit/>
          </a:bodyPr>
          <a:p>
            <a:r>
              <a:rPr b="1" dirty="0" lang="en-US"/>
              <a:t>Ovulation</a:t>
            </a:r>
            <a:r>
              <a:rPr dirty="0" lang="en-US"/>
              <a:t>: discharge of a mature ovum from the ovary</a:t>
            </a:r>
          </a:p>
          <a:p>
            <a:r>
              <a:rPr b="1" dirty="0" lang="en-US" err="1"/>
              <a:t>Perimenopause</a:t>
            </a:r>
            <a:r>
              <a:rPr b="1" dirty="0" lang="en-US"/>
              <a:t>: </a:t>
            </a:r>
            <a:r>
              <a:rPr dirty="0" lang="en-US"/>
              <a:t>the period immediately prior to menopause and the first year after menopause</a:t>
            </a:r>
          </a:p>
          <a:p>
            <a:r>
              <a:rPr b="1" dirty="0" lang="en-US"/>
              <a:t>Polyp (cervical or endometrial): </a:t>
            </a:r>
            <a:r>
              <a:rPr dirty="0" lang="en-US"/>
              <a:t>growth of tissue on the cervix or endometrial lining; usually benign</a:t>
            </a:r>
          </a:p>
          <a:p>
            <a:r>
              <a:rPr b="1" dirty="0" lang="en-US"/>
              <a:t>Progesterone: </a:t>
            </a:r>
            <a:r>
              <a:rPr dirty="0" lang="en-US"/>
              <a:t>hormone produced by the corpus </a:t>
            </a:r>
            <a:r>
              <a:rPr dirty="0" lang="en-US" err="1"/>
              <a:t>luteum</a:t>
            </a:r>
            <a:endParaRPr dirty="0" lang="en-US"/>
          </a:p>
          <a:p>
            <a:r>
              <a:rPr b="1" dirty="0" lang="en-US"/>
              <a:t>Proliferative phase</a:t>
            </a:r>
            <a:r>
              <a:rPr dirty="0" lang="en-US"/>
              <a:t>: stage in the menstrual cycle before ovulation when the endometrium proliferates</a:t>
            </a:r>
          </a:p>
          <a:p>
            <a:r>
              <a:rPr b="1" dirty="0" lang="en-US" err="1"/>
              <a:t>Rectocele</a:t>
            </a:r>
            <a:r>
              <a:rPr b="1" dirty="0" lang="en-US"/>
              <a:t>: </a:t>
            </a:r>
            <a:r>
              <a:rPr dirty="0" lang="en-US"/>
              <a:t>weakness of the posterior vaginal wall that allows the rectal cavity to protrude into the sub mucosa of the vagina</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495" name=""/>
        <p:cNvGrpSpPr/>
        <p:nvPr/>
      </p:nvGrpSpPr>
      <p:grpSpPr>
        <a:xfrm>
          <a:off x="0" y="0"/>
          <a:ext cx="0" cy="0"/>
          <a:chOff x="0" y="0"/>
          <a:chExt cx="0" cy="0"/>
        </a:xfrm>
      </p:grpSpPr>
      <p:sp>
        <p:nvSpPr>
          <p:cNvPr id="1048935" name="Title 2"/>
          <p:cNvSpPr>
            <a:spLocks noGrp="1"/>
          </p:cNvSpPr>
          <p:nvPr>
            <p:ph type="ctrTitle"/>
          </p:nvPr>
        </p:nvSpPr>
        <p:spPr/>
        <p:txBody>
          <a:bodyPr/>
          <a:p>
            <a:endParaRPr dirty="0" lang="en-US"/>
          </a:p>
        </p:txBody>
      </p:sp>
      <p:sp>
        <p:nvSpPr>
          <p:cNvPr id="1048936" name="Subtitle 3"/>
          <p:cNvSpPr>
            <a:spLocks noGrp="1"/>
          </p:cNvSpPr>
          <p:nvPr>
            <p:ph type="subTitle" idx="1"/>
          </p:nvPr>
        </p:nvSpPr>
        <p:spPr/>
        <p:txBody>
          <a:bodyPr/>
          <a:p>
            <a:endParaRPr dirty="0" lang="en-US"/>
          </a:p>
        </p:txBody>
      </p:sp>
      <p:pic>
        <p:nvPicPr>
          <p:cNvPr id="2097160" name="Picture 2" descr="C:\Users\user\Desktop\tubal.jpg"/>
          <p:cNvPicPr>
            <a:picLocks noChangeAspect="1" noChangeArrowheads="1"/>
          </p:cNvPicPr>
          <p:nvPr/>
        </p:nvPicPr>
        <p:blipFill>
          <a:blip xmlns:r="http://schemas.openxmlformats.org/officeDocument/2006/relationships" r:embed="rId1"/>
          <a:srcRect/>
          <a:stretch>
            <a:fillRect/>
          </a:stretch>
        </p:blipFill>
        <p:spPr bwMode="auto">
          <a:xfrm>
            <a:off x="152400" y="0"/>
            <a:ext cx="8686800" cy="6705600"/>
          </a:xfrm>
          <a:prstGeom prst="rect"/>
          <a:noFill/>
        </p:spPr>
      </p:pic>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496" name=""/>
        <p:cNvGrpSpPr/>
        <p:nvPr/>
      </p:nvGrpSpPr>
      <p:grpSpPr>
        <a:xfrm>
          <a:off x="0" y="0"/>
          <a:ext cx="0" cy="0"/>
          <a:chOff x="0" y="0"/>
          <a:chExt cx="0" cy="0"/>
        </a:xfrm>
      </p:grpSpPr>
      <p:sp>
        <p:nvSpPr>
          <p:cNvPr id="1048937" name="Title 1"/>
          <p:cNvSpPr>
            <a:spLocks noGrp="1"/>
          </p:cNvSpPr>
          <p:nvPr>
            <p:ph type="title"/>
          </p:nvPr>
        </p:nvSpPr>
        <p:spPr>
          <a:xfrm>
            <a:off x="457200" y="304800"/>
            <a:ext cx="8229600" cy="2133600"/>
          </a:xfrm>
        </p:spPr>
        <p:txBody>
          <a:bodyPr>
            <a:normAutofit/>
          </a:bodyPr>
          <a:p>
            <a:r>
              <a:rPr b="1" dirty="0" lang="en-US"/>
              <a:t>sites where the</a:t>
            </a:r>
            <a:br>
              <a:rPr b="1" dirty="0" lang="en-US"/>
            </a:br>
            <a:r>
              <a:rPr b="1" dirty="0" lang="en-US"/>
              <a:t>zygote can implant outside the</a:t>
            </a:r>
            <a:br>
              <a:rPr b="1" dirty="0" lang="en-US"/>
            </a:br>
            <a:r>
              <a:rPr b="1" dirty="0" lang="en-US"/>
              <a:t>uterine cavity</a:t>
            </a:r>
            <a:endParaRPr dirty="0" lang="en-US"/>
          </a:p>
        </p:txBody>
      </p:sp>
      <p:sp>
        <p:nvSpPr>
          <p:cNvPr id="1048938" name="Content Placeholder 2"/>
          <p:cNvSpPr>
            <a:spLocks noGrp="1"/>
          </p:cNvSpPr>
          <p:nvPr>
            <p:ph idx="1"/>
          </p:nvPr>
        </p:nvSpPr>
        <p:spPr>
          <a:xfrm>
            <a:off x="457200" y="2819400"/>
            <a:ext cx="8229600" cy="3763963"/>
          </a:xfrm>
        </p:spPr>
        <p:txBody>
          <a:bodyPr>
            <a:normAutofit/>
          </a:bodyPr>
          <a:p>
            <a:r>
              <a:rPr dirty="0" lang="en-US"/>
              <a:t> </a:t>
            </a:r>
            <a:r>
              <a:rPr dirty="0" lang="en-US" err="1"/>
              <a:t>Ampulla</a:t>
            </a:r>
            <a:endParaRPr dirty="0" lang="en-US"/>
          </a:p>
          <a:p>
            <a:r>
              <a:rPr dirty="0" lang="en-US"/>
              <a:t>Cervix</a:t>
            </a:r>
          </a:p>
          <a:p>
            <a:r>
              <a:rPr dirty="0" lang="en-US"/>
              <a:t> </a:t>
            </a:r>
            <a:r>
              <a:rPr dirty="0" lang="en-US" err="1"/>
              <a:t>Fimbrial</a:t>
            </a:r>
            <a:endParaRPr dirty="0" lang="en-US"/>
          </a:p>
          <a:p>
            <a:r>
              <a:rPr dirty="0" lang="en-US" err="1"/>
              <a:t>IInterstitial</a:t>
            </a:r>
            <a:endParaRPr dirty="0" lang="en-US"/>
          </a:p>
          <a:p>
            <a:r>
              <a:rPr dirty="0" lang="en-US"/>
              <a:t> Ovary</a:t>
            </a:r>
          </a:p>
          <a:p>
            <a:r>
              <a:rPr dirty="0" lang="en-US"/>
              <a:t> </a:t>
            </a:r>
            <a:r>
              <a:rPr dirty="0" lang="en-US" err="1"/>
              <a:t>Cornua</a:t>
            </a:r>
            <a:endParaRPr dirty="0" lang="en-US"/>
          </a:p>
          <a:p>
            <a:r>
              <a:rPr dirty="0" lang="en-US"/>
              <a:t> Isthmus</a:t>
            </a:r>
          </a:p>
          <a:p>
            <a:r>
              <a:rPr dirty="0" lang="en-US"/>
              <a:t> Abdominal Cavity</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497" name=""/>
        <p:cNvGrpSpPr/>
        <p:nvPr/>
      </p:nvGrpSpPr>
      <p:grpSpPr>
        <a:xfrm>
          <a:off x="0" y="0"/>
          <a:ext cx="0" cy="0"/>
          <a:chOff x="0" y="0"/>
          <a:chExt cx="0" cy="0"/>
        </a:xfrm>
      </p:grpSpPr>
      <p:sp>
        <p:nvSpPr>
          <p:cNvPr id="1048939" name="Title 1"/>
          <p:cNvSpPr>
            <a:spLocks noGrp="1"/>
          </p:cNvSpPr>
          <p:nvPr>
            <p:ph type="title"/>
          </p:nvPr>
        </p:nvSpPr>
        <p:spPr/>
        <p:txBody>
          <a:bodyPr/>
          <a:p>
            <a:endParaRPr lang="en-US"/>
          </a:p>
        </p:txBody>
      </p:sp>
      <p:pic>
        <p:nvPicPr>
          <p:cNvPr id="2097161" name="Picture 4" descr="1175936037"/>
          <p:cNvPicPr>
            <a:picLocks noChangeAspect="1" noGrp="1" noChangeArrowheads="1"/>
          </p:cNvPicPr>
          <p:nvPr>
            <p:ph idx="1"/>
          </p:nvPr>
        </p:nvPicPr>
        <p:blipFill>
          <a:blip xmlns:r="http://schemas.openxmlformats.org/officeDocument/2006/relationships" r:embed="rId1"/>
          <a:stretch>
            <a:fillRect/>
          </a:stretch>
        </p:blipFill>
        <p:spPr bwMode="auto">
          <a:xfrm>
            <a:off x="2395537" y="2210594"/>
            <a:ext cx="4352925" cy="3581400"/>
          </a:xfrm>
          <a:prstGeom prst="rect"/>
          <a:noFill/>
          <a:ln w="9525">
            <a:noFill/>
            <a:miter lim="800000"/>
            <a:headEnd/>
            <a:tailEnd/>
          </a:ln>
        </p:spPr>
      </p:pic>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498" name=""/>
        <p:cNvGrpSpPr/>
        <p:nvPr/>
      </p:nvGrpSpPr>
      <p:grpSpPr>
        <a:xfrm>
          <a:off x="0" y="0"/>
          <a:ext cx="0" cy="0"/>
          <a:chOff x="0" y="0"/>
          <a:chExt cx="0" cy="0"/>
        </a:xfrm>
      </p:grpSpPr>
      <p:sp>
        <p:nvSpPr>
          <p:cNvPr id="1048940" name="Title 1"/>
          <p:cNvSpPr>
            <a:spLocks noGrp="1"/>
          </p:cNvSpPr>
          <p:nvPr>
            <p:ph type="title"/>
          </p:nvPr>
        </p:nvSpPr>
        <p:spPr>
          <a:xfrm>
            <a:off x="457200" y="274638"/>
            <a:ext cx="8229600" cy="639762"/>
          </a:xfrm>
        </p:spPr>
        <p:txBody>
          <a:bodyPr>
            <a:normAutofit/>
          </a:bodyPr>
          <a:p>
            <a:endParaRPr dirty="0" lang="en-US"/>
          </a:p>
        </p:txBody>
      </p:sp>
      <p:sp>
        <p:nvSpPr>
          <p:cNvPr id="1048941" name="Content Placeholder 2"/>
          <p:cNvSpPr>
            <a:spLocks noGrp="1"/>
          </p:cNvSpPr>
          <p:nvPr>
            <p:ph idx="1"/>
          </p:nvPr>
        </p:nvSpPr>
        <p:spPr>
          <a:xfrm>
            <a:off x="457200" y="1066800"/>
            <a:ext cx="8229600" cy="5059363"/>
          </a:xfrm>
        </p:spPr>
        <p:txBody>
          <a:bodyPr/>
          <a:p>
            <a:r>
              <a:rPr dirty="0" lang="en-US"/>
              <a:t>an ectopic pregnancy causes very few symptoms until the </a:t>
            </a:r>
            <a:r>
              <a:rPr dirty="0" lang="en-US" err="1"/>
              <a:t>foetus</a:t>
            </a:r>
            <a:r>
              <a:rPr dirty="0" lang="en-US"/>
              <a:t> has become large enough to rupture the fallopian tube</a:t>
            </a:r>
          </a:p>
          <a:p>
            <a:r>
              <a:rPr dirty="0" lang="en-US"/>
              <a:t>makes it very difficult to diagnose an ectopic pregnancy before it ruptures</a:t>
            </a:r>
          </a:p>
          <a:p>
            <a:pPr>
              <a:buNone/>
            </a:pPr>
            <a:r>
              <a:rPr b="1" dirty="0" lang="en-US"/>
              <a:t>Before Rupture</a:t>
            </a:r>
          </a:p>
          <a:p>
            <a:pPr>
              <a:buFont typeface="Wingdings" pitchFamily="2" charset="2"/>
              <a:buChar char="Ø"/>
            </a:pPr>
            <a:r>
              <a:rPr dirty="0" lang="en-US"/>
              <a:t> </a:t>
            </a:r>
            <a:r>
              <a:rPr dirty="0" lang="en-US" err="1"/>
              <a:t>Amenorrhoea</a:t>
            </a:r>
            <a:r>
              <a:rPr dirty="0" lang="en-US"/>
              <a:t> of two or three months</a:t>
            </a:r>
          </a:p>
          <a:p>
            <a:pPr>
              <a:buNone/>
            </a:pPr>
            <a:r>
              <a:rPr dirty="0" lang="en-US"/>
              <a:t>(common in about 80% of cases)</a:t>
            </a:r>
          </a:p>
          <a:p>
            <a:pPr>
              <a:buFont typeface="Wingdings" pitchFamily="2" charset="2"/>
              <a:buChar char="Ø"/>
            </a:pPr>
            <a:r>
              <a:rPr dirty="0" lang="en-US"/>
              <a:t> Vague lower abdominal pain</a:t>
            </a:r>
          </a:p>
          <a:p>
            <a:pPr>
              <a:buNone/>
            </a:pPr>
            <a:endParaRPr dirty="0" lang="en-US"/>
          </a:p>
          <a:p>
            <a:pPr>
              <a:buNone/>
            </a:pPr>
            <a:endParaRPr dirty="0" lang="en-US"/>
          </a:p>
          <a:p>
            <a:pPr>
              <a:buNone/>
            </a:pPr>
            <a:endParaRPr dirty="0" lang="en-US"/>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499" name=""/>
        <p:cNvGrpSpPr/>
        <p:nvPr/>
      </p:nvGrpSpPr>
      <p:grpSpPr>
        <a:xfrm>
          <a:off x="0" y="0"/>
          <a:ext cx="0" cy="0"/>
          <a:chOff x="0" y="0"/>
          <a:chExt cx="0" cy="0"/>
        </a:xfrm>
      </p:grpSpPr>
      <p:sp>
        <p:nvSpPr>
          <p:cNvPr id="1048942" name="Title 1"/>
          <p:cNvSpPr>
            <a:spLocks noGrp="1"/>
          </p:cNvSpPr>
          <p:nvPr>
            <p:ph type="title"/>
          </p:nvPr>
        </p:nvSpPr>
        <p:spPr/>
        <p:txBody>
          <a:bodyPr/>
          <a:p>
            <a:r>
              <a:rPr b="1" dirty="0" lang="en-US"/>
              <a:t>After Rupture (Acute)</a:t>
            </a:r>
            <a:endParaRPr dirty="0" lang="en-US"/>
          </a:p>
        </p:txBody>
      </p:sp>
      <p:sp>
        <p:nvSpPr>
          <p:cNvPr id="1048943" name="Content Placeholder 2"/>
          <p:cNvSpPr>
            <a:spLocks noGrp="1"/>
          </p:cNvSpPr>
          <p:nvPr>
            <p:ph idx="1"/>
          </p:nvPr>
        </p:nvSpPr>
        <p:spPr/>
        <p:txBody>
          <a:bodyPr>
            <a:normAutofit/>
          </a:bodyPr>
          <a:p>
            <a:pPr>
              <a:buNone/>
            </a:pPr>
            <a:r>
              <a:rPr dirty="0" lang="en-US"/>
              <a:t>usually after two to three months</a:t>
            </a:r>
          </a:p>
          <a:p>
            <a:r>
              <a:rPr dirty="0" lang="en-US"/>
              <a:t>Sudden onset of low abdominal pain.</a:t>
            </a:r>
          </a:p>
          <a:p>
            <a:endParaRPr dirty="0" lang="en-US"/>
          </a:p>
          <a:p>
            <a:pPr>
              <a:buNone/>
            </a:pPr>
            <a:r>
              <a:rPr dirty="0" lang="en-US"/>
              <a:t>• Vomiting and fainting because of the sudden</a:t>
            </a:r>
          </a:p>
          <a:p>
            <a:pPr>
              <a:buNone/>
            </a:pPr>
            <a:r>
              <a:rPr dirty="0" lang="en-US"/>
              <a:t>   intra peritoneal bleeding.</a:t>
            </a:r>
          </a:p>
          <a:p>
            <a:pPr>
              <a:buNone/>
            </a:pPr>
            <a:endParaRPr dirty="0" lang="en-US"/>
          </a:p>
          <a:p>
            <a:pPr>
              <a:buNone/>
            </a:pPr>
            <a:r>
              <a:rPr dirty="0" lang="en-US"/>
              <a:t>• Vaginal bleeding, this may not develop until many hours after the rupture.</a:t>
            </a:r>
          </a:p>
          <a:p>
            <a:pPr>
              <a:buNone/>
            </a:pPr>
            <a:endParaRPr dirty="0" lang="en-US"/>
          </a:p>
          <a:p>
            <a:pPr>
              <a:buNone/>
            </a:pPr>
            <a:r>
              <a:rPr dirty="0" lang="en-US"/>
              <a:t>• If bleeding is rapid it may lead to hypotension and shock</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500" name=""/>
        <p:cNvGrpSpPr/>
        <p:nvPr/>
      </p:nvGrpSpPr>
      <p:grpSpPr>
        <a:xfrm>
          <a:off x="0" y="0"/>
          <a:ext cx="0" cy="0"/>
          <a:chOff x="0" y="0"/>
          <a:chExt cx="0" cy="0"/>
        </a:xfrm>
      </p:grpSpPr>
      <p:sp>
        <p:nvSpPr>
          <p:cNvPr id="1048944" name="Title 1"/>
          <p:cNvSpPr>
            <a:spLocks noGrp="1"/>
          </p:cNvSpPr>
          <p:nvPr>
            <p:ph type="title"/>
          </p:nvPr>
        </p:nvSpPr>
        <p:spPr>
          <a:xfrm>
            <a:off x="457200" y="274638"/>
            <a:ext cx="8229600" cy="868362"/>
          </a:xfrm>
        </p:spPr>
        <p:txBody>
          <a:bodyPr/>
          <a:p>
            <a:r>
              <a:rPr dirty="0" lang="en-US"/>
              <a:t>On examination</a:t>
            </a:r>
          </a:p>
        </p:txBody>
      </p:sp>
      <p:sp>
        <p:nvSpPr>
          <p:cNvPr id="1048945" name="Content Placeholder 2"/>
          <p:cNvSpPr>
            <a:spLocks noGrp="1"/>
          </p:cNvSpPr>
          <p:nvPr>
            <p:ph idx="1"/>
          </p:nvPr>
        </p:nvSpPr>
        <p:spPr>
          <a:xfrm>
            <a:off x="457200" y="1143000"/>
            <a:ext cx="8229600" cy="4983163"/>
          </a:xfrm>
        </p:spPr>
        <p:txBody>
          <a:bodyPr>
            <a:normAutofit/>
          </a:bodyPr>
          <a:p>
            <a:r>
              <a:rPr dirty="0" lang="en-US"/>
              <a:t>The patient is in agonizing pain and is restless.</a:t>
            </a:r>
          </a:p>
          <a:p>
            <a:pPr>
              <a:buNone/>
            </a:pPr>
            <a:endParaRPr dirty="0" lang="en-US"/>
          </a:p>
          <a:p>
            <a:pPr>
              <a:buFont typeface="Arial" pitchFamily="34" charset="0"/>
              <a:buChar char="•"/>
            </a:pPr>
            <a:r>
              <a:rPr dirty="0" lang="en-US"/>
              <a:t> She is sweating, yet her skin feels cold and her palms are wet.</a:t>
            </a:r>
          </a:p>
          <a:p>
            <a:pPr>
              <a:buFont typeface="Arial" pitchFamily="34" charset="0"/>
              <a:buChar char="•"/>
            </a:pPr>
            <a:endParaRPr dirty="0" lang="en-US"/>
          </a:p>
          <a:p>
            <a:pPr>
              <a:buFont typeface="Arial" pitchFamily="34" charset="0"/>
              <a:buChar char="•"/>
            </a:pPr>
            <a:r>
              <a:rPr dirty="0" lang="en-US"/>
              <a:t> She yawns frequently as if hungry for air.</a:t>
            </a:r>
          </a:p>
          <a:p>
            <a:pPr>
              <a:buFont typeface="Arial" pitchFamily="34" charset="0"/>
              <a:buChar char="•"/>
            </a:pPr>
            <a:endParaRPr dirty="0" lang="en-US"/>
          </a:p>
          <a:p>
            <a:pPr>
              <a:buFont typeface="Arial" pitchFamily="34" charset="0"/>
              <a:buChar char="•"/>
            </a:pPr>
            <a:r>
              <a:rPr dirty="0" lang="en-US"/>
              <a:t> The radial pulse is rapid, weak and </a:t>
            </a:r>
            <a:r>
              <a:rPr dirty="0" lang="en-US" err="1"/>
              <a:t>thready</a:t>
            </a:r>
            <a:r>
              <a:rPr dirty="0" lang="en-US"/>
              <a:t>.</a:t>
            </a:r>
          </a:p>
          <a:p>
            <a:pPr>
              <a:buNone/>
            </a:pPr>
            <a:endParaRPr dirty="0" lang="en-US"/>
          </a:p>
          <a:p>
            <a:pPr>
              <a:buFont typeface="Arial" pitchFamily="34" charset="0"/>
              <a:buChar char="•"/>
            </a:pPr>
            <a:r>
              <a:rPr dirty="0" lang="en-US"/>
              <a:t> The blood pressure may be very low or </a:t>
            </a:r>
            <a:r>
              <a:rPr dirty="0" lang="en-US" err="1"/>
              <a:t>unrecordable</a:t>
            </a:r>
            <a:endParaRPr dirty="0" lang="en-US"/>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501" name=""/>
        <p:cNvGrpSpPr/>
        <p:nvPr/>
      </p:nvGrpSpPr>
      <p:grpSpPr>
        <a:xfrm>
          <a:off x="0" y="0"/>
          <a:ext cx="0" cy="0"/>
          <a:chOff x="0" y="0"/>
          <a:chExt cx="0" cy="0"/>
        </a:xfrm>
      </p:grpSpPr>
      <p:sp>
        <p:nvSpPr>
          <p:cNvPr id="1048946" name="Title 1"/>
          <p:cNvSpPr>
            <a:spLocks noGrp="1"/>
          </p:cNvSpPr>
          <p:nvPr>
            <p:ph type="title"/>
          </p:nvPr>
        </p:nvSpPr>
        <p:spPr>
          <a:xfrm>
            <a:off x="457200" y="274638"/>
            <a:ext cx="8229600" cy="487362"/>
          </a:xfrm>
        </p:spPr>
        <p:txBody>
          <a:bodyPr>
            <a:normAutofit fontScale="90000"/>
          </a:bodyPr>
          <a:p>
            <a:endParaRPr dirty="0" lang="en-US"/>
          </a:p>
        </p:txBody>
      </p:sp>
      <p:sp>
        <p:nvSpPr>
          <p:cNvPr id="1048947" name="Content Placeholder 2"/>
          <p:cNvSpPr>
            <a:spLocks noGrp="1"/>
          </p:cNvSpPr>
          <p:nvPr>
            <p:ph idx="1"/>
          </p:nvPr>
        </p:nvSpPr>
        <p:spPr>
          <a:xfrm>
            <a:off x="457200" y="1143000"/>
            <a:ext cx="8229600" cy="5486400"/>
          </a:xfrm>
        </p:spPr>
        <p:txBody>
          <a:bodyPr>
            <a:normAutofit/>
          </a:bodyPr>
          <a:p>
            <a:pPr>
              <a:buFont typeface="Arial" pitchFamily="34" charset="0"/>
              <a:buChar char="•"/>
            </a:pPr>
            <a:r>
              <a:rPr dirty="0" lang="en-US"/>
              <a:t> The temperature is usually normal.</a:t>
            </a:r>
          </a:p>
          <a:p>
            <a:pPr>
              <a:buFont typeface="Arial" pitchFamily="34" charset="0"/>
              <a:buChar char="•"/>
            </a:pPr>
            <a:endParaRPr dirty="0" lang="en-US"/>
          </a:p>
          <a:p>
            <a:pPr>
              <a:buFont typeface="Arial" pitchFamily="34" charset="0"/>
              <a:buChar char="•"/>
            </a:pPr>
            <a:r>
              <a:rPr dirty="0" lang="en-US"/>
              <a:t> The abdomen is very tender with muscle guarding.</a:t>
            </a:r>
          </a:p>
          <a:p>
            <a:pPr>
              <a:buFont typeface="Arial" pitchFamily="34" charset="0"/>
              <a:buChar char="•"/>
            </a:pPr>
            <a:endParaRPr dirty="0" lang="en-US"/>
          </a:p>
          <a:p>
            <a:pPr>
              <a:buFont typeface="Arial" pitchFamily="34" charset="0"/>
              <a:buChar char="•"/>
            </a:pPr>
            <a:r>
              <a:rPr dirty="0" lang="en-US"/>
              <a:t> Signs of free fluid in the peritoneal cavity, such as a fluid thrill and shifting dullness, might be detected if the patient can tolerate the examination.</a:t>
            </a:r>
          </a:p>
          <a:p>
            <a:pPr>
              <a:buFont typeface="Arial" pitchFamily="34" charset="0"/>
              <a:buChar char="•"/>
            </a:pPr>
            <a:endParaRPr dirty="0" lang="en-US"/>
          </a:p>
          <a:p>
            <a:pPr>
              <a:buFont typeface="Arial" pitchFamily="34" charset="0"/>
              <a:buChar char="•"/>
            </a:pPr>
            <a:r>
              <a:rPr dirty="0" lang="en-US"/>
              <a:t> However, the absence of these signs does not mean that there is no free blood in the peritoneal cavity as the blood might be in small amounts.</a:t>
            </a:r>
          </a:p>
          <a:p>
            <a:pPr>
              <a:buFont typeface="Arial" pitchFamily="34" charset="0"/>
              <a:buChar char="•"/>
            </a:pPr>
            <a:endParaRPr dirty="0" lang="en-US"/>
          </a:p>
          <a:p>
            <a:pPr>
              <a:buFont typeface="Arial" pitchFamily="34" charset="0"/>
              <a:buChar char="•"/>
            </a:pPr>
            <a:r>
              <a:rPr dirty="0" lang="en-US"/>
              <a:t> A pelvic examination is very painful and  it is difficult to palpate the organs properly so it is important that you remember to be very gentle.</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502" name=""/>
        <p:cNvGrpSpPr/>
        <p:nvPr/>
      </p:nvGrpSpPr>
      <p:grpSpPr>
        <a:xfrm>
          <a:off x="0" y="0"/>
          <a:ext cx="0" cy="0"/>
          <a:chOff x="0" y="0"/>
          <a:chExt cx="0" cy="0"/>
        </a:xfrm>
      </p:grpSpPr>
      <p:sp>
        <p:nvSpPr>
          <p:cNvPr id="1048948" name="Title 1"/>
          <p:cNvSpPr>
            <a:spLocks noGrp="1"/>
          </p:cNvSpPr>
          <p:nvPr>
            <p:ph type="title"/>
          </p:nvPr>
        </p:nvSpPr>
        <p:spPr>
          <a:xfrm>
            <a:off x="457200" y="274638"/>
            <a:ext cx="8229600" cy="258762"/>
          </a:xfrm>
        </p:spPr>
        <p:txBody>
          <a:bodyPr>
            <a:normAutofit fontScale="90000"/>
          </a:bodyPr>
          <a:p>
            <a:endParaRPr dirty="0" lang="en-US"/>
          </a:p>
        </p:txBody>
      </p:sp>
      <p:sp>
        <p:nvSpPr>
          <p:cNvPr id="1048949" name="Content Placeholder 2"/>
          <p:cNvSpPr>
            <a:spLocks noGrp="1"/>
          </p:cNvSpPr>
          <p:nvPr>
            <p:ph idx="1"/>
          </p:nvPr>
        </p:nvSpPr>
        <p:spPr>
          <a:xfrm>
            <a:off x="457200" y="762000"/>
            <a:ext cx="8229600" cy="5867400"/>
          </a:xfrm>
        </p:spPr>
        <p:txBody>
          <a:bodyPr>
            <a:normAutofit/>
          </a:bodyPr>
          <a:p>
            <a:pPr>
              <a:buFont typeface="Arial" pitchFamily="34" charset="0"/>
              <a:buChar char="•"/>
            </a:pPr>
            <a:r>
              <a:rPr dirty="0" lang="en-US"/>
              <a:t>There is extreme pain on moving the cervix with the examining fingers, that is, the cervix is excitable.</a:t>
            </a:r>
          </a:p>
          <a:p>
            <a:pPr>
              <a:buFont typeface="Arial" pitchFamily="34" charset="0"/>
              <a:buChar char="•"/>
            </a:pPr>
            <a:endParaRPr dirty="0" lang="en-US"/>
          </a:p>
          <a:p>
            <a:pPr>
              <a:buFont typeface="Arial" pitchFamily="34" charset="0"/>
              <a:buChar char="•"/>
            </a:pPr>
            <a:r>
              <a:rPr dirty="0" lang="en-US"/>
              <a:t>The uterus is often slightly enlarged and a tender mass might be felt on one side of the uterus.</a:t>
            </a:r>
          </a:p>
          <a:p>
            <a:pPr>
              <a:buFont typeface="Arial" pitchFamily="34" charset="0"/>
              <a:buChar char="•"/>
            </a:pPr>
            <a:endParaRPr dirty="0" lang="en-US"/>
          </a:p>
          <a:p>
            <a:pPr>
              <a:buFont typeface="Arial" pitchFamily="34" charset="0"/>
              <a:buChar char="•"/>
            </a:pPr>
            <a:r>
              <a:rPr dirty="0" lang="en-US"/>
              <a:t> A tender mass may also be palpated in the pouch of Douglas if blood is clotted there.</a:t>
            </a:r>
          </a:p>
          <a:p>
            <a:pPr>
              <a:buFont typeface="Arial" pitchFamily="34" charset="0"/>
              <a:buChar char="•"/>
            </a:pPr>
            <a:endParaRPr dirty="0" lang="en-US"/>
          </a:p>
          <a:p>
            <a:pPr>
              <a:buFont typeface="Arial" pitchFamily="34" charset="0"/>
              <a:buChar char="•"/>
            </a:pPr>
            <a:r>
              <a:rPr dirty="0" lang="en-US"/>
              <a:t> This is also known as pelvic </a:t>
            </a:r>
            <a:r>
              <a:rPr dirty="0" lang="en-US" err="1"/>
              <a:t>haematocele</a:t>
            </a:r>
            <a:r>
              <a:rPr dirty="0" lang="en-US"/>
              <a:t>.</a:t>
            </a:r>
          </a:p>
          <a:p>
            <a:pPr>
              <a:buFont typeface="Arial" pitchFamily="34" charset="0"/>
              <a:buChar char="•"/>
            </a:pPr>
            <a:endParaRPr dirty="0" lang="en-US"/>
          </a:p>
          <a:p>
            <a:pPr>
              <a:buFont typeface="Arial" pitchFamily="34" charset="0"/>
              <a:buChar char="•"/>
            </a:pPr>
            <a:r>
              <a:rPr dirty="0" lang="en-US"/>
              <a:t> The patient is usually anemic</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503" name=""/>
        <p:cNvGrpSpPr/>
        <p:nvPr/>
      </p:nvGrpSpPr>
      <p:grpSpPr>
        <a:xfrm>
          <a:off x="0" y="0"/>
          <a:ext cx="0" cy="0"/>
          <a:chOff x="0" y="0"/>
          <a:chExt cx="0" cy="0"/>
        </a:xfrm>
      </p:grpSpPr>
      <p:sp>
        <p:nvSpPr>
          <p:cNvPr id="1048950" name="Title 1"/>
          <p:cNvSpPr>
            <a:spLocks noGrp="1"/>
          </p:cNvSpPr>
          <p:nvPr>
            <p:ph type="title"/>
          </p:nvPr>
        </p:nvSpPr>
        <p:spPr/>
        <p:txBody>
          <a:bodyPr/>
          <a:p>
            <a:r>
              <a:rPr dirty="0" lang="en-US"/>
              <a:t>chronic leaking</a:t>
            </a:r>
          </a:p>
        </p:txBody>
      </p:sp>
      <p:sp>
        <p:nvSpPr>
          <p:cNvPr id="1048951" name="Content Placeholder 2"/>
          <p:cNvSpPr>
            <a:spLocks noGrp="1"/>
          </p:cNvSpPr>
          <p:nvPr>
            <p:ph idx="1"/>
          </p:nvPr>
        </p:nvSpPr>
        <p:spPr/>
        <p:txBody>
          <a:bodyPr/>
          <a:p>
            <a:pPr>
              <a:buFont typeface="Arial" pitchFamily="34" charset="0"/>
              <a:buChar char="•"/>
            </a:pPr>
            <a:r>
              <a:rPr dirty="0" lang="en-US"/>
              <a:t> Suffering for some time from abdominal uneasiness.</a:t>
            </a:r>
          </a:p>
          <a:p>
            <a:pPr>
              <a:buFont typeface="Arial" pitchFamily="34" charset="0"/>
              <a:buChar char="•"/>
            </a:pPr>
            <a:r>
              <a:rPr dirty="0" lang="en-US"/>
              <a:t> Pain.</a:t>
            </a:r>
          </a:p>
          <a:p>
            <a:pPr>
              <a:buFont typeface="Arial" pitchFamily="34" charset="0"/>
              <a:buChar char="•"/>
            </a:pPr>
            <a:r>
              <a:rPr dirty="0" lang="en-US"/>
              <a:t> Occasional fainting.</a:t>
            </a:r>
          </a:p>
          <a:p>
            <a:pPr>
              <a:buFont typeface="Arial" pitchFamily="34" charset="0"/>
              <a:buChar char="•"/>
            </a:pPr>
            <a:r>
              <a:rPr dirty="0" lang="en-US"/>
              <a:t> Hemorrhagic slight bleeding</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504" name=""/>
        <p:cNvGrpSpPr/>
        <p:nvPr/>
      </p:nvGrpSpPr>
      <p:grpSpPr>
        <a:xfrm>
          <a:off x="0" y="0"/>
          <a:ext cx="0" cy="0"/>
          <a:chOff x="0" y="0"/>
          <a:chExt cx="0" cy="0"/>
        </a:xfrm>
      </p:grpSpPr>
      <p:sp>
        <p:nvSpPr>
          <p:cNvPr id="1048952" name="Title 1"/>
          <p:cNvSpPr>
            <a:spLocks noGrp="1"/>
          </p:cNvSpPr>
          <p:nvPr>
            <p:ph type="title"/>
          </p:nvPr>
        </p:nvSpPr>
        <p:spPr>
          <a:xfrm>
            <a:off x="457200" y="274638"/>
            <a:ext cx="8229600" cy="563562"/>
          </a:xfrm>
        </p:spPr>
        <p:txBody>
          <a:bodyPr>
            <a:normAutofit/>
          </a:bodyPr>
          <a:p>
            <a:r>
              <a:rPr dirty="0" lang="en-US"/>
              <a:t>On examination</a:t>
            </a:r>
          </a:p>
        </p:txBody>
      </p:sp>
      <p:sp>
        <p:nvSpPr>
          <p:cNvPr id="1048953" name="Content Placeholder 2"/>
          <p:cNvSpPr>
            <a:spLocks noGrp="1"/>
          </p:cNvSpPr>
          <p:nvPr>
            <p:ph idx="1"/>
          </p:nvPr>
        </p:nvSpPr>
        <p:spPr>
          <a:xfrm>
            <a:off x="457200" y="1066800"/>
            <a:ext cx="8229600" cy="5486400"/>
          </a:xfrm>
        </p:spPr>
        <p:txBody>
          <a:bodyPr>
            <a:normAutofit/>
          </a:bodyPr>
          <a:p>
            <a:pPr>
              <a:buNone/>
            </a:pPr>
            <a:r>
              <a:rPr dirty="0" lang="en-US"/>
              <a:t>• Anemia of variable degrees.</a:t>
            </a:r>
          </a:p>
          <a:p>
            <a:pPr>
              <a:buNone/>
            </a:pPr>
            <a:endParaRPr dirty="0" lang="en-US"/>
          </a:p>
          <a:p>
            <a:pPr>
              <a:buNone/>
            </a:pPr>
            <a:r>
              <a:rPr dirty="0" lang="en-US"/>
              <a:t>• Rapid pulse.</a:t>
            </a:r>
          </a:p>
          <a:p>
            <a:pPr>
              <a:buNone/>
            </a:pPr>
            <a:endParaRPr dirty="0" lang="en-US"/>
          </a:p>
          <a:p>
            <a:pPr>
              <a:buNone/>
            </a:pPr>
            <a:r>
              <a:rPr dirty="0" lang="en-US"/>
              <a:t>• Normal or low blood pressure.</a:t>
            </a:r>
          </a:p>
          <a:p>
            <a:pPr>
              <a:buNone/>
            </a:pPr>
            <a:endParaRPr dirty="0" lang="en-US"/>
          </a:p>
          <a:p>
            <a:pPr>
              <a:buNone/>
            </a:pPr>
            <a:r>
              <a:rPr dirty="0" lang="en-US"/>
              <a:t>• General tenderness and guarding in the lower abdomen, which is more marked on one side.</a:t>
            </a:r>
          </a:p>
          <a:p>
            <a:pPr>
              <a:buNone/>
            </a:pPr>
            <a:endParaRPr dirty="0" lang="en-US"/>
          </a:p>
          <a:p>
            <a:pPr>
              <a:buNone/>
            </a:pPr>
            <a:r>
              <a:rPr dirty="0" lang="en-US"/>
              <a:t>• There may be a tender, firm mass in one of the iliac </a:t>
            </a:r>
            <a:r>
              <a:rPr dirty="0" lang="en-US" err="1"/>
              <a:t>fossae</a:t>
            </a:r>
            <a:r>
              <a:rPr dirty="0" lang="en-US"/>
              <a:t>.</a:t>
            </a:r>
          </a:p>
          <a:p>
            <a:pPr>
              <a:buNone/>
            </a:pPr>
            <a:endParaRPr dirty="0" lang="en-US"/>
          </a:p>
          <a:p>
            <a:pPr>
              <a:buNone/>
            </a:pPr>
            <a:r>
              <a:rPr dirty="0" lang="en-US"/>
              <a:t>• On vaginal examination you will feel a tender mass in one of the </a:t>
            </a:r>
            <a:r>
              <a:rPr dirty="0" lang="en-US" err="1"/>
              <a:t>fornices</a:t>
            </a:r>
            <a:r>
              <a:rPr dirty="0" lang="en-US"/>
              <a:t>.</a:t>
            </a:r>
          </a:p>
          <a:p>
            <a:pPr>
              <a:buNone/>
            </a:pPr>
            <a:endParaRPr dirty="0"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334" name=""/>
        <p:cNvGrpSpPr/>
        <p:nvPr/>
      </p:nvGrpSpPr>
      <p:grpSpPr>
        <a:xfrm>
          <a:off x="0" y="0"/>
          <a:ext cx="0" cy="0"/>
          <a:chOff x="0" y="0"/>
          <a:chExt cx="0" cy="0"/>
        </a:xfrm>
      </p:grpSpPr>
      <p:sp>
        <p:nvSpPr>
          <p:cNvPr id="1048621" name="Title 1"/>
          <p:cNvSpPr>
            <a:spLocks noGrp="1"/>
          </p:cNvSpPr>
          <p:nvPr>
            <p:ph type="title"/>
          </p:nvPr>
        </p:nvSpPr>
        <p:spPr/>
        <p:txBody>
          <a:bodyPr/>
          <a:p>
            <a:endParaRPr lang="en-US"/>
          </a:p>
        </p:txBody>
      </p:sp>
      <p:sp>
        <p:nvSpPr>
          <p:cNvPr id="1048622" name="Content Placeholder 2"/>
          <p:cNvSpPr>
            <a:spLocks noGrp="1"/>
          </p:cNvSpPr>
          <p:nvPr>
            <p:ph idx="1"/>
          </p:nvPr>
        </p:nvSpPr>
        <p:spPr/>
        <p:txBody>
          <a:bodyPr/>
          <a:p>
            <a:r>
              <a:rPr b="1" dirty="0" lang="en-US" err="1"/>
              <a:t>Secretory</a:t>
            </a:r>
            <a:r>
              <a:rPr b="1" dirty="0" lang="en-US"/>
              <a:t> phase: </a:t>
            </a:r>
            <a:r>
              <a:rPr dirty="0" lang="en-US"/>
              <a:t>stage of the menstrual cycle in which the endometrium becomes thickened, more vascular, and edematous</a:t>
            </a:r>
          </a:p>
          <a:p>
            <a:r>
              <a:rPr b="1" dirty="0" lang="en-US"/>
              <a:t>Uterine </a:t>
            </a:r>
            <a:r>
              <a:rPr b="1" dirty="0" lang="en-US" err="1"/>
              <a:t>prolapse</a:t>
            </a:r>
            <a:r>
              <a:rPr dirty="0" lang="en-US"/>
              <a:t>: relaxation of pelvic tone that allows the cervix and uterus to descend into the lower vagina</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505" name=""/>
        <p:cNvGrpSpPr/>
        <p:nvPr/>
      </p:nvGrpSpPr>
      <p:grpSpPr>
        <a:xfrm>
          <a:off x="0" y="0"/>
          <a:ext cx="0" cy="0"/>
          <a:chOff x="0" y="0"/>
          <a:chExt cx="0" cy="0"/>
        </a:xfrm>
      </p:grpSpPr>
      <p:sp>
        <p:nvSpPr>
          <p:cNvPr id="1048954" name="Title 1"/>
          <p:cNvSpPr>
            <a:spLocks noGrp="1"/>
          </p:cNvSpPr>
          <p:nvPr>
            <p:ph type="title"/>
          </p:nvPr>
        </p:nvSpPr>
        <p:spPr>
          <a:xfrm>
            <a:off x="457200" y="274638"/>
            <a:ext cx="8229600" cy="868362"/>
          </a:xfrm>
        </p:spPr>
        <p:txBody>
          <a:bodyPr>
            <a:normAutofit/>
          </a:bodyPr>
          <a:p>
            <a:r>
              <a:rPr b="1" dirty="0" lang="en-US"/>
              <a:t>Risk factors for ectopic pregnancy</a:t>
            </a:r>
            <a:endParaRPr dirty="0" lang="en-US"/>
          </a:p>
        </p:txBody>
      </p:sp>
      <p:sp>
        <p:nvSpPr>
          <p:cNvPr id="1048955" name="Content Placeholder 2"/>
          <p:cNvSpPr>
            <a:spLocks noGrp="1"/>
          </p:cNvSpPr>
          <p:nvPr>
            <p:ph idx="1"/>
          </p:nvPr>
        </p:nvSpPr>
        <p:spPr/>
        <p:txBody>
          <a:bodyPr>
            <a:normAutofit/>
          </a:bodyPr>
          <a:p>
            <a:r>
              <a:rPr dirty="0" lang="en-US"/>
              <a:t>prior history of an ectopic pregnancy. The recurrence rate is 15% after the first ectopic pregnancy, and 30% after the second.</a:t>
            </a:r>
          </a:p>
          <a:p>
            <a:endParaRPr dirty="0" lang="en-US"/>
          </a:p>
          <a:p>
            <a:r>
              <a:rPr dirty="0" lang="en-US"/>
              <a:t>Any disruption of the normal architecture of the Fallopian tubes can be a risk factor for a tubal pregnancy or ectopic pregnancy in other locations</a:t>
            </a:r>
          </a:p>
          <a:p>
            <a:endParaRPr dirty="0" lang="en-US"/>
          </a:p>
          <a:p>
            <a:r>
              <a:rPr dirty="0" lang="en-US"/>
              <a:t>Previous surgery on the Fallopian tubes such as tubal sterilization or reconstructive, procedures can lead to scarring and disruption of the normal anatomy of the tubes and increases the risk of an ectopic pregnancy.</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506" name=""/>
        <p:cNvGrpSpPr/>
        <p:nvPr/>
      </p:nvGrpSpPr>
      <p:grpSpPr>
        <a:xfrm>
          <a:off x="0" y="0"/>
          <a:ext cx="0" cy="0"/>
          <a:chOff x="0" y="0"/>
          <a:chExt cx="0" cy="0"/>
        </a:xfrm>
      </p:grpSpPr>
      <p:sp>
        <p:nvSpPr>
          <p:cNvPr id="1048956" name="Title 1"/>
          <p:cNvSpPr>
            <a:spLocks noGrp="1"/>
          </p:cNvSpPr>
          <p:nvPr>
            <p:ph type="title"/>
          </p:nvPr>
        </p:nvSpPr>
        <p:spPr/>
        <p:txBody>
          <a:bodyPr/>
          <a:p>
            <a:endParaRPr lang="en-US"/>
          </a:p>
        </p:txBody>
      </p:sp>
      <p:sp>
        <p:nvSpPr>
          <p:cNvPr id="1048957" name="Content Placeholder 2"/>
          <p:cNvSpPr>
            <a:spLocks noGrp="1"/>
          </p:cNvSpPr>
          <p:nvPr>
            <p:ph idx="1"/>
          </p:nvPr>
        </p:nvSpPr>
        <p:spPr/>
        <p:txBody>
          <a:bodyPr/>
          <a:p>
            <a:r>
              <a:rPr dirty="0" lang="en-US"/>
              <a:t>Infection, congenital abnormalities, or tumors of the Fallopian tubes can increase a woman's risk of having an ectopic pregnancy</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507" name=""/>
        <p:cNvGrpSpPr/>
        <p:nvPr/>
      </p:nvGrpSpPr>
      <p:grpSpPr>
        <a:xfrm>
          <a:off x="0" y="0"/>
          <a:ext cx="0" cy="0"/>
          <a:chOff x="0" y="0"/>
          <a:chExt cx="0" cy="0"/>
        </a:xfrm>
      </p:grpSpPr>
      <p:sp>
        <p:nvSpPr>
          <p:cNvPr id="1048958" name="Title 1"/>
          <p:cNvSpPr>
            <a:spLocks noGrp="1"/>
          </p:cNvSpPr>
          <p:nvPr>
            <p:ph type="title"/>
          </p:nvPr>
        </p:nvSpPr>
        <p:spPr>
          <a:xfrm>
            <a:off x="457200" y="304800"/>
            <a:ext cx="8229600" cy="533400"/>
          </a:xfrm>
        </p:spPr>
        <p:txBody>
          <a:bodyPr>
            <a:normAutofit fontScale="90000"/>
          </a:bodyPr>
          <a:p>
            <a:endParaRPr dirty="0" lang="en-US"/>
          </a:p>
        </p:txBody>
      </p:sp>
      <p:sp>
        <p:nvSpPr>
          <p:cNvPr id="1048959" name="Content Placeholder 2"/>
          <p:cNvSpPr>
            <a:spLocks noGrp="1"/>
          </p:cNvSpPr>
          <p:nvPr>
            <p:ph idx="1"/>
          </p:nvPr>
        </p:nvSpPr>
        <p:spPr>
          <a:xfrm>
            <a:off x="457200" y="1143000"/>
            <a:ext cx="8229600" cy="5181600"/>
          </a:xfrm>
        </p:spPr>
        <p:txBody>
          <a:bodyPr>
            <a:normAutofit/>
          </a:bodyPr>
          <a:p>
            <a:r>
              <a:rPr dirty="0" lang="en-US"/>
              <a:t>Infection causes an ectopic pregnancy by damaging or obstructing the Fallopian tubes.</a:t>
            </a:r>
          </a:p>
          <a:p>
            <a:r>
              <a:rPr dirty="0" lang="en-US"/>
              <a:t> Normally, the inner lining of the Fallopian tubes is coated with small hair-like projections called cilia.</a:t>
            </a:r>
          </a:p>
          <a:p>
            <a:r>
              <a:rPr dirty="0" lang="en-US"/>
              <a:t> These cilia are important to transport the egg smoothly from the ovary through the Fallopian tube and into the uterus. </a:t>
            </a:r>
          </a:p>
          <a:p>
            <a:r>
              <a:rPr dirty="0" lang="en-US"/>
              <a:t>If these cilia are damaged by infection, egg transport becomes disrupted.</a:t>
            </a:r>
          </a:p>
          <a:p>
            <a:r>
              <a:rPr dirty="0" lang="en-US"/>
              <a:t> The fertilized egg can settle in the Fallopian tube without reaching the uterus, thus becoming an ectopic pregnancy</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508" name=""/>
        <p:cNvGrpSpPr/>
        <p:nvPr/>
      </p:nvGrpSpPr>
      <p:grpSpPr>
        <a:xfrm>
          <a:off x="0" y="0"/>
          <a:ext cx="0" cy="0"/>
          <a:chOff x="0" y="0"/>
          <a:chExt cx="0" cy="0"/>
        </a:xfrm>
      </p:grpSpPr>
      <p:sp>
        <p:nvSpPr>
          <p:cNvPr id="1048960" name="Title 1"/>
          <p:cNvSpPr>
            <a:spLocks noGrp="1"/>
          </p:cNvSpPr>
          <p:nvPr>
            <p:ph type="title"/>
          </p:nvPr>
        </p:nvSpPr>
        <p:spPr/>
        <p:txBody>
          <a:bodyPr/>
          <a:p>
            <a:r>
              <a:rPr b="1" dirty="0" lang="en-US"/>
              <a:t>Diagnosis</a:t>
            </a:r>
            <a:endParaRPr dirty="0" lang="en-US"/>
          </a:p>
        </p:txBody>
      </p:sp>
      <p:sp>
        <p:nvSpPr>
          <p:cNvPr id="1048961" name="Content Placeholder 2"/>
          <p:cNvSpPr>
            <a:spLocks noGrp="1"/>
          </p:cNvSpPr>
          <p:nvPr>
            <p:ph idx="1"/>
          </p:nvPr>
        </p:nvSpPr>
        <p:spPr/>
        <p:txBody>
          <a:bodyPr>
            <a:normAutofit/>
          </a:bodyPr>
          <a:p>
            <a:r>
              <a:rPr dirty="0" lang="en-US"/>
              <a:t>an interview and examination by the doctor. </a:t>
            </a:r>
          </a:p>
          <a:p>
            <a:r>
              <a:rPr dirty="0" lang="en-US"/>
              <a:t>pregnancy test.</a:t>
            </a:r>
          </a:p>
          <a:p>
            <a:r>
              <a:rPr dirty="0" lang="en-US"/>
              <a:t>Occasionally, the doctor may feel a tender mass during the pelvic examination</a:t>
            </a:r>
          </a:p>
          <a:p>
            <a:r>
              <a:rPr dirty="0" lang="en-US"/>
              <a:t>If an ectopic pregnancy is suspected, the combination of blood hormone pregnancy tests and pelvic ultrasound can usually help to establish the diagnosis. </a:t>
            </a:r>
          </a:p>
          <a:p>
            <a:r>
              <a:rPr dirty="0" lang="en-US" err="1"/>
              <a:t>Transvaginal</a:t>
            </a:r>
            <a:r>
              <a:rPr dirty="0" lang="en-US"/>
              <a:t> ultrasound is the most useful test to visualize an ectopic pregnancy</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509" name=""/>
        <p:cNvGrpSpPr/>
        <p:nvPr/>
      </p:nvGrpSpPr>
      <p:grpSpPr>
        <a:xfrm>
          <a:off x="0" y="0"/>
          <a:ext cx="0" cy="0"/>
          <a:chOff x="0" y="0"/>
          <a:chExt cx="0" cy="0"/>
        </a:xfrm>
      </p:grpSpPr>
      <p:sp>
        <p:nvSpPr>
          <p:cNvPr id="1048962" name="Title 1"/>
          <p:cNvSpPr>
            <a:spLocks noGrp="1"/>
          </p:cNvSpPr>
          <p:nvPr>
            <p:ph type="title"/>
          </p:nvPr>
        </p:nvSpPr>
        <p:spPr/>
        <p:txBody>
          <a:bodyPr/>
          <a:p>
            <a:r>
              <a:rPr dirty="0" sz="5400" lang="hr-HR" u="sng"/>
              <a:t>Diagnosis</a:t>
            </a:r>
            <a:endParaRPr dirty="0" lang="en-US"/>
          </a:p>
        </p:txBody>
      </p:sp>
      <p:pic>
        <p:nvPicPr>
          <p:cNvPr id="2097162" name="Picture 7" descr="ectopicmo22txt"/>
          <p:cNvPicPr>
            <a:picLocks noChangeAspect="1" noGrp="1" noChangeArrowheads="1"/>
          </p:cNvPicPr>
          <p:nvPr>
            <p:ph idx="1"/>
          </p:nvPr>
        </p:nvPicPr>
        <p:blipFill>
          <a:blip xmlns:r="http://schemas.openxmlformats.org/officeDocument/2006/relationships" r:embed="rId1"/>
          <a:srcRect/>
          <a:stretch>
            <a:fillRect/>
          </a:stretch>
        </p:blipFill>
        <p:spPr bwMode="auto">
          <a:xfrm>
            <a:off x="1676400" y="2133601"/>
            <a:ext cx="3505200" cy="2362200"/>
          </a:xfrm>
          <a:prstGeom prst="rect"/>
          <a:noFill/>
          <a:ln w="9525">
            <a:noFill/>
            <a:miter lim="800000"/>
            <a:headEnd/>
            <a:tailEnd/>
          </a:ln>
        </p:spPr>
      </p:pic>
      <p:pic>
        <p:nvPicPr>
          <p:cNvPr id="2097163" name="Picture 6" descr="ectopicmo12txt"/>
          <p:cNvPicPr>
            <a:picLocks noChangeAspect="1" noChangeArrowheads="1"/>
          </p:cNvPicPr>
          <p:nvPr/>
        </p:nvPicPr>
        <p:blipFill>
          <a:blip xmlns:r="http://schemas.openxmlformats.org/officeDocument/2006/relationships" r:embed="rId2"/>
          <a:srcRect/>
          <a:stretch>
            <a:fillRect/>
          </a:stretch>
        </p:blipFill>
        <p:spPr bwMode="auto">
          <a:xfrm>
            <a:off x="2484438" y="4953000"/>
            <a:ext cx="2951162" cy="1697038"/>
          </a:xfrm>
          <a:prstGeom prst="rect"/>
          <a:noFill/>
          <a:ln w="9525">
            <a:noFill/>
            <a:miter lim="800000"/>
            <a:headEnd/>
            <a:tailEnd/>
          </a:ln>
        </p:spPr>
      </p:pic>
      <p:pic>
        <p:nvPicPr>
          <p:cNvPr id="2097164" name="Picture 5" descr="ectopic1"/>
          <p:cNvPicPr>
            <a:picLocks noChangeAspect="1" noChangeArrowheads="1"/>
          </p:cNvPicPr>
          <p:nvPr/>
        </p:nvPicPr>
        <p:blipFill>
          <a:blip xmlns:r="http://schemas.openxmlformats.org/officeDocument/2006/relationships" r:embed="rId3"/>
          <a:srcRect/>
          <a:stretch>
            <a:fillRect/>
          </a:stretch>
        </p:blipFill>
        <p:spPr bwMode="auto">
          <a:xfrm>
            <a:off x="5292725" y="2636838"/>
            <a:ext cx="3600450" cy="2698750"/>
          </a:xfrm>
          <a:prstGeom prst="rect"/>
          <a:noFill/>
          <a:ln w="9525">
            <a:noFill/>
            <a:miter lim="800000"/>
            <a:headEnd/>
            <a:tailEnd/>
          </a:ln>
        </p:spPr>
      </p:pic>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510" name=""/>
        <p:cNvGrpSpPr/>
        <p:nvPr/>
      </p:nvGrpSpPr>
      <p:grpSpPr>
        <a:xfrm>
          <a:off x="0" y="0"/>
          <a:ext cx="0" cy="0"/>
          <a:chOff x="0" y="0"/>
          <a:chExt cx="0" cy="0"/>
        </a:xfrm>
      </p:grpSpPr>
      <p:sp>
        <p:nvSpPr>
          <p:cNvPr id="1048963" name="Title 1"/>
          <p:cNvSpPr>
            <a:spLocks noGrp="1"/>
          </p:cNvSpPr>
          <p:nvPr>
            <p:ph type="title"/>
          </p:nvPr>
        </p:nvSpPr>
        <p:spPr/>
        <p:txBody>
          <a:bodyPr/>
          <a:p>
            <a:endParaRPr lang="en-US"/>
          </a:p>
        </p:txBody>
      </p:sp>
      <p:sp>
        <p:nvSpPr>
          <p:cNvPr id="1048964" name="Content Placeholder 2"/>
          <p:cNvSpPr>
            <a:spLocks noGrp="1"/>
          </p:cNvSpPr>
          <p:nvPr>
            <p:ph idx="1"/>
          </p:nvPr>
        </p:nvSpPr>
        <p:spPr/>
        <p:txBody>
          <a:bodyPr/>
          <a:p>
            <a:r>
              <a:rPr dirty="0" lang="en-US"/>
              <a:t>In rare cases, laparoscopy may be needed to ultimately confirm a diagnosis of ectopic pregnancy</a:t>
            </a:r>
          </a:p>
          <a:p>
            <a:endParaRPr dirty="0" lang="en-US"/>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511" name=""/>
        <p:cNvGrpSpPr/>
        <p:nvPr/>
      </p:nvGrpSpPr>
      <p:grpSpPr>
        <a:xfrm>
          <a:off x="0" y="0"/>
          <a:ext cx="0" cy="0"/>
          <a:chOff x="0" y="0"/>
          <a:chExt cx="0" cy="0"/>
        </a:xfrm>
      </p:grpSpPr>
      <p:sp>
        <p:nvSpPr>
          <p:cNvPr id="1048965" name="Title 1"/>
          <p:cNvSpPr>
            <a:spLocks noGrp="1"/>
          </p:cNvSpPr>
          <p:nvPr>
            <p:ph type="title"/>
          </p:nvPr>
        </p:nvSpPr>
        <p:spPr>
          <a:xfrm>
            <a:off x="457200" y="0"/>
            <a:ext cx="8229600" cy="838200"/>
          </a:xfrm>
        </p:spPr>
        <p:txBody>
          <a:bodyPr>
            <a:normAutofit/>
          </a:bodyPr>
          <a:p>
            <a:r>
              <a:rPr b="1" dirty="0" lang="en-US"/>
              <a:t>Management of Ectopic Pregnancy</a:t>
            </a:r>
            <a:endParaRPr dirty="0" lang="en-US"/>
          </a:p>
        </p:txBody>
      </p:sp>
      <p:sp>
        <p:nvSpPr>
          <p:cNvPr id="1048966" name="Content Placeholder 2"/>
          <p:cNvSpPr>
            <a:spLocks noGrp="1"/>
          </p:cNvSpPr>
          <p:nvPr>
            <p:ph idx="1"/>
          </p:nvPr>
        </p:nvSpPr>
        <p:spPr>
          <a:xfrm>
            <a:off x="457200" y="914400"/>
            <a:ext cx="8229600" cy="5562600"/>
          </a:xfrm>
        </p:spPr>
        <p:txBody>
          <a:bodyPr>
            <a:normAutofit/>
          </a:bodyPr>
          <a:p>
            <a:r>
              <a:rPr dirty="0" lang="en-US"/>
              <a:t>require an emergency operation.</a:t>
            </a:r>
          </a:p>
          <a:p>
            <a:r>
              <a:rPr dirty="0" lang="en-US"/>
              <a:t>patient should be immediately referred to a hospital</a:t>
            </a:r>
          </a:p>
          <a:p>
            <a:r>
              <a:rPr dirty="0" lang="en-US"/>
              <a:t>Start an intravenous drip of normal saline before transferring the patient.</a:t>
            </a:r>
          </a:p>
          <a:p>
            <a:r>
              <a:rPr dirty="0" lang="en-US"/>
              <a:t>treat the patient for shock and administer analgesics like morphine or </a:t>
            </a:r>
            <a:r>
              <a:rPr dirty="0" lang="en-US" err="1"/>
              <a:t>pethidine</a:t>
            </a:r>
            <a:r>
              <a:rPr dirty="0" lang="en-US"/>
              <a:t> for the pain.</a:t>
            </a:r>
          </a:p>
          <a:p>
            <a:r>
              <a:rPr dirty="0" lang="en-US"/>
              <a:t>Potential blood donors should accompany the patient to hospital where possible.</a:t>
            </a:r>
          </a:p>
          <a:p>
            <a:endParaRPr dirty="0" lang="en-US"/>
          </a:p>
          <a:p>
            <a:endParaRPr dirty="0" lang="en-US"/>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512" name=""/>
        <p:cNvGrpSpPr/>
        <p:nvPr/>
      </p:nvGrpSpPr>
      <p:grpSpPr>
        <a:xfrm>
          <a:off x="0" y="0"/>
          <a:ext cx="0" cy="0"/>
          <a:chOff x="0" y="0"/>
          <a:chExt cx="0" cy="0"/>
        </a:xfrm>
      </p:grpSpPr>
      <p:sp>
        <p:nvSpPr>
          <p:cNvPr id="1048967" name="Title 1"/>
          <p:cNvSpPr>
            <a:spLocks noGrp="1"/>
          </p:cNvSpPr>
          <p:nvPr>
            <p:ph type="title"/>
          </p:nvPr>
        </p:nvSpPr>
        <p:spPr/>
        <p:txBody>
          <a:bodyPr>
            <a:normAutofit/>
          </a:bodyPr>
          <a:p>
            <a:r>
              <a:rPr dirty="0" lang="en-US"/>
              <a:t>diagnostic tests may</a:t>
            </a:r>
            <a:br>
              <a:rPr dirty="0" lang="en-US"/>
            </a:br>
            <a:r>
              <a:rPr dirty="0" lang="en-US"/>
              <a:t>be performed:</a:t>
            </a:r>
          </a:p>
        </p:txBody>
      </p:sp>
      <p:sp>
        <p:nvSpPr>
          <p:cNvPr id="1048968" name="Content Placeholder 2"/>
          <p:cNvSpPr>
            <a:spLocks noGrp="1"/>
          </p:cNvSpPr>
          <p:nvPr>
            <p:ph idx="1"/>
          </p:nvPr>
        </p:nvSpPr>
        <p:spPr/>
        <p:txBody>
          <a:bodyPr/>
          <a:p>
            <a:r>
              <a:rPr dirty="0" lang="en-US" err="1"/>
              <a:t>Ultrasonography</a:t>
            </a:r>
            <a:r>
              <a:rPr dirty="0" lang="en-US"/>
              <a:t>.</a:t>
            </a:r>
          </a:p>
          <a:p>
            <a:pPr>
              <a:buNone/>
            </a:pPr>
            <a:endParaRPr dirty="0" lang="en-US"/>
          </a:p>
          <a:p>
            <a:pPr>
              <a:buNone/>
            </a:pPr>
            <a:r>
              <a:rPr dirty="0" lang="en-US"/>
              <a:t>• </a:t>
            </a:r>
            <a:r>
              <a:rPr dirty="0" lang="en-US" err="1"/>
              <a:t>Culdocentesis</a:t>
            </a:r>
            <a:r>
              <a:rPr dirty="0" lang="en-US"/>
              <a:t> whereby non-clotting blood will be aspirated from the </a:t>
            </a:r>
            <a:r>
              <a:rPr dirty="0" lang="en-US" err="1"/>
              <a:t>cul-desac</a:t>
            </a:r>
            <a:r>
              <a:rPr dirty="0" lang="en-US"/>
              <a:t>.</a:t>
            </a:r>
          </a:p>
          <a:p>
            <a:pPr>
              <a:buNone/>
            </a:pPr>
            <a:endParaRPr dirty="0" lang="en-US"/>
          </a:p>
          <a:p>
            <a:pPr>
              <a:buNone/>
            </a:pPr>
            <a:r>
              <a:rPr dirty="0" lang="en-US"/>
              <a:t>• Human Chorionic </a:t>
            </a:r>
            <a:r>
              <a:rPr dirty="0" lang="en-US" err="1"/>
              <a:t>Gonadorophin</a:t>
            </a:r>
            <a:r>
              <a:rPr dirty="0" lang="en-US"/>
              <a:t> (HCG), which involves urine testing</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513" name=""/>
        <p:cNvGrpSpPr/>
        <p:nvPr/>
      </p:nvGrpSpPr>
      <p:grpSpPr>
        <a:xfrm>
          <a:off x="0" y="0"/>
          <a:ext cx="0" cy="0"/>
          <a:chOff x="0" y="0"/>
          <a:chExt cx="0" cy="0"/>
        </a:xfrm>
      </p:grpSpPr>
      <p:sp>
        <p:nvSpPr>
          <p:cNvPr id="1048969" name="Title 1"/>
          <p:cNvSpPr>
            <a:spLocks noGrp="1"/>
          </p:cNvSpPr>
          <p:nvPr>
            <p:ph type="title"/>
          </p:nvPr>
        </p:nvSpPr>
        <p:spPr>
          <a:xfrm>
            <a:off x="457200" y="274638"/>
            <a:ext cx="8229600" cy="1325562"/>
          </a:xfrm>
        </p:spPr>
        <p:txBody>
          <a:bodyPr>
            <a:normAutofit/>
          </a:bodyPr>
          <a:p>
            <a:endParaRPr dirty="0" lang="en-US"/>
          </a:p>
        </p:txBody>
      </p:sp>
      <p:sp>
        <p:nvSpPr>
          <p:cNvPr id="1048970" name="Content Placeholder 2"/>
          <p:cNvSpPr>
            <a:spLocks noGrp="1"/>
          </p:cNvSpPr>
          <p:nvPr>
            <p:ph idx="1"/>
          </p:nvPr>
        </p:nvSpPr>
        <p:spPr>
          <a:xfrm>
            <a:off x="457200" y="1905000"/>
            <a:ext cx="8229600" cy="4221163"/>
          </a:xfrm>
        </p:spPr>
        <p:txBody>
          <a:bodyPr>
            <a:normAutofit/>
          </a:bodyPr>
          <a:p>
            <a:r>
              <a:rPr dirty="0" lang="en-US"/>
              <a:t>Blood is taken for grouping and cross-matching and a blood transfusion is started.</a:t>
            </a:r>
          </a:p>
          <a:p>
            <a:pPr>
              <a:buNone/>
            </a:pPr>
            <a:endParaRPr dirty="0" lang="en-US"/>
          </a:p>
          <a:p>
            <a:r>
              <a:rPr dirty="0" lang="en-US"/>
              <a:t> An emergency </a:t>
            </a:r>
            <a:r>
              <a:rPr dirty="0" lang="en-US" err="1"/>
              <a:t>laparatomy</a:t>
            </a:r>
            <a:r>
              <a:rPr dirty="0" lang="en-US"/>
              <a:t> is then performed to </a:t>
            </a:r>
            <a:r>
              <a:rPr dirty="0" lang="en-US" err="1"/>
              <a:t>ligate</a:t>
            </a:r>
            <a:r>
              <a:rPr dirty="0" lang="en-US"/>
              <a:t> the bleeders.</a:t>
            </a:r>
          </a:p>
          <a:p>
            <a:endParaRPr dirty="0" lang="en-US"/>
          </a:p>
          <a:p>
            <a:r>
              <a:rPr dirty="0" lang="en-US"/>
              <a:t> The affected tube is usually removed by </a:t>
            </a:r>
            <a:r>
              <a:rPr dirty="0" lang="en-US" err="1"/>
              <a:t>salpingectomy</a:t>
            </a:r>
            <a:r>
              <a:rPr dirty="0" lang="en-US"/>
              <a:t> or </a:t>
            </a:r>
            <a:r>
              <a:rPr dirty="0" lang="en-US" err="1"/>
              <a:t>salpingotomy</a:t>
            </a:r>
            <a:r>
              <a:rPr dirty="0" lang="en-US"/>
              <a:t>, which involves making an opening in the tube</a:t>
            </a:r>
          </a:p>
          <a:p>
            <a:endParaRPr dirty="0" lang="en-US"/>
          </a:p>
          <a:p>
            <a:pPr>
              <a:buNone/>
            </a:pPr>
            <a:endParaRPr dirty="0" lang="en-US"/>
          </a:p>
          <a:p>
            <a:r>
              <a:rPr dirty="0" lang="en-US"/>
              <a:t>It may be possible to give an auto-transfusion to a patient with a fresh rupture of a tubal pregnancy.</a:t>
            </a:r>
          </a:p>
          <a:p>
            <a:endParaRPr dirty="0" lang="en-US"/>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514" name=""/>
        <p:cNvGrpSpPr/>
        <p:nvPr/>
      </p:nvGrpSpPr>
      <p:grpSpPr>
        <a:xfrm>
          <a:off x="0" y="0"/>
          <a:ext cx="0" cy="0"/>
          <a:chOff x="0" y="0"/>
          <a:chExt cx="0" cy="0"/>
        </a:xfrm>
      </p:grpSpPr>
      <p:sp>
        <p:nvSpPr>
          <p:cNvPr id="1048971" name="Title 1"/>
          <p:cNvSpPr>
            <a:spLocks noGrp="1"/>
          </p:cNvSpPr>
          <p:nvPr>
            <p:ph type="title"/>
          </p:nvPr>
        </p:nvSpPr>
        <p:spPr/>
        <p:txBody>
          <a:bodyPr/>
          <a:p>
            <a:endParaRPr lang="en-US"/>
          </a:p>
        </p:txBody>
      </p:sp>
      <p:sp>
        <p:nvSpPr>
          <p:cNvPr id="1048972" name="Content Placeholder 2"/>
          <p:cNvSpPr>
            <a:spLocks noGrp="1"/>
          </p:cNvSpPr>
          <p:nvPr>
            <p:ph idx="1"/>
          </p:nvPr>
        </p:nvSpPr>
        <p:spPr/>
        <p:txBody>
          <a:bodyPr/>
          <a:p>
            <a:r>
              <a:rPr dirty="0" lang="en-US"/>
              <a:t>However serious the patient's condition appears to be, this operation has an excellent success rate.</a:t>
            </a:r>
          </a:p>
          <a:p>
            <a:r>
              <a:rPr dirty="0" lang="en-US"/>
              <a:t>Post-operatively, the patient should be managed in the same manner as for any other abdominal operation</a:t>
            </a:r>
          </a:p>
          <a:p>
            <a:endParaRPr dirty="0"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324" name=""/>
        <p:cNvGrpSpPr/>
        <p:nvPr/>
      </p:nvGrpSpPr>
      <p:grpSpPr>
        <a:xfrm>
          <a:off x="0" y="0"/>
          <a:ext cx="0" cy="0"/>
          <a:chOff x="0" y="0"/>
          <a:chExt cx="0" cy="0"/>
        </a:xfrm>
      </p:grpSpPr>
      <p:sp>
        <p:nvSpPr>
          <p:cNvPr id="1048606" name="Title 1"/>
          <p:cNvSpPr>
            <a:spLocks noGrp="1"/>
          </p:cNvSpPr>
          <p:nvPr>
            <p:ph type="title"/>
          </p:nvPr>
        </p:nvSpPr>
        <p:spPr/>
        <p:txBody>
          <a:bodyPr/>
          <a:p>
            <a:r>
              <a:rPr b="1" dirty="0" lang="en-US"/>
              <a:t>Unit description</a:t>
            </a:r>
            <a:endParaRPr dirty="0" lang="en-US"/>
          </a:p>
        </p:txBody>
      </p:sp>
      <p:sp>
        <p:nvSpPr>
          <p:cNvPr id="1048607" name="Content Placeholder 2"/>
          <p:cNvSpPr>
            <a:spLocks noGrp="1"/>
          </p:cNvSpPr>
          <p:nvPr>
            <p:ph idx="1"/>
          </p:nvPr>
        </p:nvSpPr>
        <p:spPr/>
        <p:txBody>
          <a:bodyPr/>
          <a:p>
            <a:r>
              <a:rPr dirty="0" sz="3600" lang="en-US"/>
              <a:t>unit is designed to equip |the student with knowledge, skills and attitudes required for health promotion, prevention of illness, diagnosis, management and rehabilitation of children and adults suffering common gynecological problems</a:t>
            </a:r>
          </a:p>
          <a:p>
            <a:endParaRPr dirty="0"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335" name=""/>
        <p:cNvGrpSpPr/>
        <p:nvPr/>
      </p:nvGrpSpPr>
      <p:grpSpPr>
        <a:xfrm>
          <a:off x="0" y="0"/>
          <a:ext cx="0" cy="0"/>
          <a:chOff x="0" y="0"/>
          <a:chExt cx="0" cy="0"/>
        </a:xfrm>
      </p:grpSpPr>
      <p:sp>
        <p:nvSpPr>
          <p:cNvPr id="1048623" name="Title 1"/>
          <p:cNvSpPr>
            <a:spLocks noGrp="1"/>
          </p:cNvSpPr>
          <p:nvPr>
            <p:ph type="title"/>
          </p:nvPr>
        </p:nvSpPr>
        <p:spPr/>
        <p:txBody>
          <a:bodyPr>
            <a:normAutofit/>
          </a:bodyPr>
          <a:p>
            <a:r>
              <a:rPr b="1" dirty="0" sz="4000" lang="en-US"/>
              <a:t>GYNAECOLOGICAL INVESTIGATIONS</a:t>
            </a:r>
            <a:endParaRPr dirty="0" sz="4000" lang="en-US"/>
          </a:p>
        </p:txBody>
      </p:sp>
      <p:sp>
        <p:nvSpPr>
          <p:cNvPr id="1048624" name="Content Placeholder 2"/>
          <p:cNvSpPr>
            <a:spLocks noGrp="1"/>
          </p:cNvSpPr>
          <p:nvPr>
            <p:ph idx="1"/>
          </p:nvPr>
        </p:nvSpPr>
        <p:spPr/>
        <p:txBody>
          <a:bodyPr>
            <a:normAutofit/>
          </a:bodyPr>
          <a:p>
            <a:pPr>
              <a:buFont typeface="Wingdings" panose="05000000000000000000" pitchFamily="2" charset="2"/>
              <a:buChar char="v"/>
            </a:pPr>
            <a:r>
              <a:rPr dirty="0" sz="2800" lang="en-US">
                <a:latin typeface="Times New Roman" panose="02020603050405020304" pitchFamily="18" charset="0"/>
                <a:cs typeface="Times New Roman" panose="02020603050405020304" pitchFamily="18" charset="0"/>
              </a:rPr>
              <a:t>History taking</a:t>
            </a:r>
          </a:p>
          <a:p>
            <a:pPr>
              <a:buFont typeface="Wingdings" panose="05000000000000000000" pitchFamily="2" charset="2"/>
              <a:buChar char="v"/>
            </a:pPr>
            <a:r>
              <a:rPr dirty="0" sz="2800" lang="en-US">
                <a:latin typeface="Times New Roman" panose="02020603050405020304" pitchFamily="18" charset="0"/>
                <a:cs typeface="Times New Roman" panose="02020603050405020304" pitchFamily="18" charset="0"/>
              </a:rPr>
              <a:t>Blood tests</a:t>
            </a:r>
          </a:p>
          <a:p>
            <a:pPr>
              <a:buFont typeface="Wingdings" panose="05000000000000000000" pitchFamily="2" charset="2"/>
              <a:buChar char="v"/>
            </a:pPr>
            <a:r>
              <a:rPr dirty="0" sz="2800" lang="en-US">
                <a:latin typeface="Times New Roman" panose="02020603050405020304" pitchFamily="18" charset="0"/>
                <a:cs typeface="Times New Roman" panose="02020603050405020304" pitchFamily="18" charset="0"/>
              </a:rPr>
              <a:t>Radiographic</a:t>
            </a:r>
          </a:p>
          <a:p>
            <a:pPr>
              <a:buFont typeface="Wingdings" panose="05000000000000000000" pitchFamily="2" charset="2"/>
              <a:buChar char="v"/>
            </a:pPr>
            <a:r>
              <a:rPr dirty="0" sz="2800" lang="en-US">
                <a:latin typeface="Times New Roman" panose="02020603050405020304" pitchFamily="18" charset="0"/>
                <a:cs typeface="Times New Roman" panose="02020603050405020304" pitchFamily="18" charset="0"/>
              </a:rPr>
              <a:t>Diagnostic procedures</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517" name=""/>
        <p:cNvGrpSpPr/>
        <p:nvPr/>
      </p:nvGrpSpPr>
      <p:grpSpPr>
        <a:xfrm>
          <a:off x="0" y="0"/>
          <a:ext cx="0" cy="0"/>
          <a:chOff x="0" y="0"/>
          <a:chExt cx="0" cy="0"/>
        </a:xfrm>
      </p:grpSpPr>
      <p:sp>
        <p:nvSpPr>
          <p:cNvPr id="1048976" name="Title 1"/>
          <p:cNvSpPr>
            <a:spLocks noGrp="1"/>
          </p:cNvSpPr>
          <p:nvPr>
            <p:ph type="title"/>
          </p:nvPr>
        </p:nvSpPr>
        <p:spPr>
          <a:xfrm>
            <a:off x="457200" y="609600"/>
            <a:ext cx="8229600" cy="1447800"/>
          </a:xfrm>
        </p:spPr>
        <p:txBody>
          <a:bodyPr>
            <a:normAutofit/>
          </a:bodyPr>
          <a:p>
            <a:r>
              <a:rPr dirty="0" lang="en-US"/>
              <a:t>potential outcomes after surgery treatment.</a:t>
            </a:r>
          </a:p>
        </p:txBody>
      </p:sp>
      <p:sp>
        <p:nvSpPr>
          <p:cNvPr id="1048977" name="Content Placeholder 2"/>
          <p:cNvSpPr>
            <a:spLocks noGrp="1"/>
          </p:cNvSpPr>
          <p:nvPr>
            <p:ph idx="1"/>
          </p:nvPr>
        </p:nvSpPr>
        <p:spPr>
          <a:xfrm>
            <a:off x="457200" y="2362200"/>
            <a:ext cx="8229600" cy="4495800"/>
          </a:xfrm>
        </p:spPr>
        <p:txBody>
          <a:bodyPr>
            <a:normAutofit/>
          </a:bodyPr>
          <a:p>
            <a:r>
              <a:rPr dirty="0" lang="en-US"/>
              <a:t>Another tubal pregnancy will occur in</a:t>
            </a:r>
          </a:p>
          <a:p>
            <a:pPr>
              <a:buNone/>
            </a:pPr>
            <a:r>
              <a:rPr dirty="0" lang="en-US"/>
              <a:t>    about 10% of the cases treated.</a:t>
            </a:r>
          </a:p>
          <a:p>
            <a:pPr>
              <a:buFont typeface="Arial" pitchFamily="34" charset="0"/>
              <a:buChar char="•"/>
            </a:pPr>
            <a:r>
              <a:rPr dirty="0" lang="en-US"/>
              <a:t>Infertility develops in approximately half of the patients who have undergone surgery for the treatment of an ectopic pregnancy.</a:t>
            </a:r>
          </a:p>
          <a:p>
            <a:pPr>
              <a:buNone/>
            </a:pPr>
            <a:r>
              <a:rPr dirty="0" lang="en-US"/>
              <a:t>   Of these about 30% become sterile.</a:t>
            </a:r>
          </a:p>
          <a:p>
            <a:pPr>
              <a:buFont typeface="Arial" pitchFamily="34" charset="0"/>
              <a:buChar char="•"/>
            </a:pPr>
            <a:r>
              <a:rPr dirty="0" lang="en-US"/>
              <a:t>• Normal pregnancies are achieved in about half of patients who have one ectopic pregnancy.</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518" name=""/>
        <p:cNvGrpSpPr/>
        <p:nvPr/>
      </p:nvGrpSpPr>
      <p:grpSpPr>
        <a:xfrm>
          <a:off x="0" y="0"/>
          <a:ext cx="0" cy="0"/>
          <a:chOff x="0" y="0"/>
          <a:chExt cx="0" cy="0"/>
        </a:xfrm>
      </p:grpSpPr>
      <p:sp>
        <p:nvSpPr>
          <p:cNvPr id="1048978" name="Title 1"/>
          <p:cNvSpPr>
            <a:spLocks noGrp="1"/>
          </p:cNvSpPr>
          <p:nvPr>
            <p:ph type="title"/>
          </p:nvPr>
        </p:nvSpPr>
        <p:spPr/>
        <p:txBody>
          <a:bodyPr/>
          <a:p>
            <a:endParaRPr dirty="0" lang="en-US"/>
          </a:p>
        </p:txBody>
      </p:sp>
      <p:pic>
        <p:nvPicPr>
          <p:cNvPr id="2097165" name="Picture 6" descr="LIncision1"/>
          <p:cNvPicPr>
            <a:picLocks noChangeAspect="1" noGrp="1" noChangeArrowheads="1"/>
          </p:cNvPicPr>
          <p:nvPr>
            <p:ph idx="1"/>
          </p:nvPr>
        </p:nvPicPr>
        <p:blipFill>
          <a:blip xmlns:r="http://schemas.openxmlformats.org/officeDocument/2006/relationships" r:embed="rId1"/>
          <a:stretch>
            <a:fillRect/>
          </a:stretch>
        </p:blipFill>
        <p:spPr bwMode="auto">
          <a:xfrm>
            <a:off x="2226265" y="1825625"/>
            <a:ext cx="4691469" cy="4351338"/>
          </a:xfrm>
          <a:prstGeom prst="rect"/>
          <a:noFill/>
          <a:ln w="9525">
            <a:noFill/>
            <a:miter lim="800000"/>
            <a:headEnd/>
            <a:tailEnd/>
          </a:ln>
        </p:spPr>
      </p:pic>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519" name=""/>
        <p:cNvGrpSpPr/>
        <p:nvPr/>
      </p:nvGrpSpPr>
      <p:grpSpPr>
        <a:xfrm>
          <a:off x="0" y="0"/>
          <a:ext cx="0" cy="0"/>
          <a:chOff x="0" y="0"/>
          <a:chExt cx="0" cy="0"/>
        </a:xfrm>
      </p:grpSpPr>
      <p:sp>
        <p:nvSpPr>
          <p:cNvPr id="1048979" name="Title 1"/>
          <p:cNvSpPr>
            <a:spLocks noGrp="1"/>
          </p:cNvSpPr>
          <p:nvPr>
            <p:ph type="title"/>
          </p:nvPr>
        </p:nvSpPr>
        <p:spPr/>
        <p:txBody>
          <a:bodyPr/>
          <a:p>
            <a:endParaRPr lang="en-US"/>
          </a:p>
        </p:txBody>
      </p:sp>
      <p:pic>
        <p:nvPicPr>
          <p:cNvPr id="2097166" name="Picture 5" descr="Lvasopressin"/>
          <p:cNvPicPr>
            <a:picLocks noChangeAspect="1" noGrp="1" noChangeArrowheads="1"/>
          </p:cNvPicPr>
          <p:nvPr>
            <p:ph idx="1"/>
          </p:nvPr>
        </p:nvPicPr>
        <p:blipFill>
          <a:blip xmlns:r="http://schemas.openxmlformats.org/officeDocument/2006/relationships" r:embed="rId1"/>
          <a:stretch>
            <a:fillRect/>
          </a:stretch>
        </p:blipFill>
        <p:spPr bwMode="auto">
          <a:xfrm>
            <a:off x="2231785" y="1825625"/>
            <a:ext cx="4680430" cy="4351338"/>
          </a:xfrm>
          <a:prstGeom prst="rect"/>
          <a:noFill/>
          <a:ln w="9525">
            <a:noFill/>
            <a:miter lim="800000"/>
            <a:headEnd/>
            <a:tailEnd/>
          </a:ln>
        </p:spPr>
      </p:pic>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520" name=""/>
        <p:cNvGrpSpPr/>
        <p:nvPr/>
      </p:nvGrpSpPr>
      <p:grpSpPr>
        <a:xfrm>
          <a:off x="0" y="0"/>
          <a:ext cx="0" cy="0"/>
          <a:chOff x="0" y="0"/>
          <a:chExt cx="0" cy="0"/>
        </a:xfrm>
      </p:grpSpPr>
      <p:sp>
        <p:nvSpPr>
          <p:cNvPr id="1048980" name="Title 1"/>
          <p:cNvSpPr>
            <a:spLocks noGrp="1"/>
          </p:cNvSpPr>
          <p:nvPr>
            <p:ph type="title"/>
          </p:nvPr>
        </p:nvSpPr>
        <p:spPr>
          <a:xfrm>
            <a:off x="457200" y="704088"/>
            <a:ext cx="8229600" cy="591312"/>
          </a:xfrm>
        </p:spPr>
        <p:txBody>
          <a:bodyPr>
            <a:normAutofit fontScale="90000"/>
          </a:bodyPr>
          <a:p>
            <a:r>
              <a:rPr dirty="0" sz="5400" lang="hr-HR"/>
              <a:t>SALPINGECTOMY</a:t>
            </a:r>
            <a:endParaRPr dirty="0" lang="en-US"/>
          </a:p>
        </p:txBody>
      </p:sp>
      <p:pic>
        <p:nvPicPr>
          <p:cNvPr id="2097167" name="Picture 7" descr="ectopic_pregnancy_2"/>
          <p:cNvPicPr>
            <a:picLocks noChangeAspect="1" noGrp="1" noChangeArrowheads="1"/>
          </p:cNvPicPr>
          <p:nvPr>
            <p:ph idx="1"/>
          </p:nvPr>
        </p:nvPicPr>
        <p:blipFill>
          <a:blip xmlns:r="http://schemas.openxmlformats.org/officeDocument/2006/relationships" r:embed="rId1"/>
          <a:srcRect/>
          <a:stretch>
            <a:fillRect/>
          </a:stretch>
        </p:blipFill>
        <p:spPr bwMode="auto">
          <a:xfrm>
            <a:off x="1752600" y="1524000"/>
            <a:ext cx="6781800" cy="5029200"/>
          </a:xfrm>
          <a:prstGeom prst="rect"/>
          <a:noFill/>
          <a:ln w="9525">
            <a:noFill/>
            <a:miter lim="800000"/>
            <a:headEnd/>
            <a:tailEnd/>
          </a:ln>
        </p:spPr>
      </p:pic>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521" name=""/>
        <p:cNvGrpSpPr/>
        <p:nvPr/>
      </p:nvGrpSpPr>
      <p:grpSpPr>
        <a:xfrm>
          <a:off x="0" y="0"/>
          <a:ext cx="0" cy="0"/>
          <a:chOff x="0" y="0"/>
          <a:chExt cx="0" cy="0"/>
        </a:xfrm>
      </p:grpSpPr>
      <p:sp>
        <p:nvSpPr>
          <p:cNvPr id="1048981" name="Title 1"/>
          <p:cNvSpPr>
            <a:spLocks noGrp="1"/>
          </p:cNvSpPr>
          <p:nvPr>
            <p:ph type="title"/>
          </p:nvPr>
        </p:nvSpPr>
        <p:spPr/>
        <p:txBody>
          <a:bodyPr>
            <a:normAutofit/>
          </a:bodyPr>
          <a:p>
            <a:r>
              <a:rPr b="1" dirty="0" lang="en-US"/>
              <a:t>GENITAL DISORDERS AND INJURIES</a:t>
            </a:r>
            <a:endParaRPr dirty="0" lang="en-US"/>
          </a:p>
        </p:txBody>
      </p:sp>
      <p:sp>
        <p:nvSpPr>
          <p:cNvPr id="1048982" name="Content Placeholder 2"/>
          <p:cNvSpPr>
            <a:spLocks noGrp="1"/>
          </p:cNvSpPr>
          <p:nvPr>
            <p:ph idx="1"/>
          </p:nvPr>
        </p:nvSpPr>
        <p:spPr/>
        <p:txBody>
          <a:bodyPr>
            <a:normAutofit/>
          </a:bodyPr>
          <a:p>
            <a:r>
              <a:rPr b="1" dirty="0" lang="en-US"/>
              <a:t>Atrophic Lesions - due</a:t>
            </a:r>
            <a:r>
              <a:rPr dirty="0" lang="en-US"/>
              <a:t> to ageing when there is a decrease in endogenous estrogen</a:t>
            </a:r>
          </a:p>
          <a:p>
            <a:r>
              <a:rPr dirty="0" lang="en-US"/>
              <a:t> Atrophic changes in the vulva skin and sub-dermal tissues usually occur after some years.</a:t>
            </a:r>
          </a:p>
          <a:p>
            <a:r>
              <a:rPr dirty="0" lang="en-US"/>
              <a:t>Lichen sclerosis is a systemic dermatological condition and the most common cause of atrophic dystrophy </a:t>
            </a:r>
          </a:p>
          <a:p>
            <a:r>
              <a:rPr dirty="0" lang="en-US"/>
              <a:t>contractures of the vaginal </a:t>
            </a:r>
            <a:r>
              <a:rPr dirty="0" lang="en-US" err="1"/>
              <a:t>introitus</a:t>
            </a:r>
            <a:r>
              <a:rPr dirty="0" lang="en-US"/>
              <a:t> and the skin becomes thin, fragile and easily traumatized</a:t>
            </a:r>
          </a:p>
          <a:p>
            <a:r>
              <a:rPr dirty="0" lang="en-US"/>
              <a:t> </a:t>
            </a:r>
            <a:br>
              <a:rPr b="1" dirty="0" lang="en-US"/>
            </a:br>
            <a:br>
              <a:rPr b="1" dirty="0" lang="en-US"/>
            </a:br>
            <a:endParaRPr dirty="0" lang="en-US"/>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522" name=""/>
        <p:cNvGrpSpPr/>
        <p:nvPr/>
      </p:nvGrpSpPr>
      <p:grpSpPr>
        <a:xfrm>
          <a:off x="0" y="0"/>
          <a:ext cx="0" cy="0"/>
          <a:chOff x="0" y="0"/>
          <a:chExt cx="0" cy="0"/>
        </a:xfrm>
      </p:grpSpPr>
      <p:sp>
        <p:nvSpPr>
          <p:cNvPr id="1048983" name="Title 1"/>
          <p:cNvSpPr>
            <a:spLocks noGrp="1"/>
          </p:cNvSpPr>
          <p:nvPr>
            <p:ph type="title"/>
          </p:nvPr>
        </p:nvSpPr>
        <p:spPr/>
        <p:txBody>
          <a:bodyPr/>
          <a:p>
            <a:endParaRPr lang="en-US"/>
          </a:p>
        </p:txBody>
      </p:sp>
      <p:sp>
        <p:nvSpPr>
          <p:cNvPr id="1048984" name="Content Placeholder 2"/>
          <p:cNvSpPr>
            <a:spLocks noGrp="1"/>
          </p:cNvSpPr>
          <p:nvPr>
            <p:ph idx="1"/>
          </p:nvPr>
        </p:nvSpPr>
        <p:spPr/>
        <p:txBody>
          <a:bodyPr/>
          <a:p>
            <a:pPr>
              <a:buNone/>
            </a:pPr>
            <a:r>
              <a:rPr dirty="0" lang="en-US"/>
              <a:t>Symptoms;</a:t>
            </a:r>
          </a:p>
          <a:p>
            <a:pPr>
              <a:buFont typeface="Wingdings" pitchFamily="2" charset="2"/>
              <a:buChar char="Ø"/>
            </a:pPr>
            <a:r>
              <a:rPr dirty="0" lang="en-US"/>
              <a:t>  </a:t>
            </a:r>
            <a:r>
              <a:rPr dirty="0" lang="en-US" err="1"/>
              <a:t>Dysuria</a:t>
            </a:r>
            <a:endParaRPr dirty="0" lang="en-US"/>
          </a:p>
          <a:p>
            <a:pPr>
              <a:buFont typeface="Wingdings" pitchFamily="2" charset="2"/>
              <a:buChar char="Ø"/>
            </a:pPr>
            <a:r>
              <a:rPr dirty="0" lang="en-US"/>
              <a:t> </a:t>
            </a:r>
            <a:r>
              <a:rPr dirty="0" lang="en-US" err="1"/>
              <a:t>Pruritis</a:t>
            </a:r>
            <a:endParaRPr dirty="0" lang="en-US"/>
          </a:p>
          <a:p>
            <a:pPr>
              <a:buFont typeface="Wingdings" pitchFamily="2" charset="2"/>
              <a:buChar char="Ø"/>
            </a:pPr>
            <a:r>
              <a:rPr dirty="0" lang="en-US" err="1"/>
              <a:t>Dyspareunia</a:t>
            </a:r>
            <a:endParaRPr dirty="0" lang="en-US"/>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523" name=""/>
        <p:cNvGrpSpPr/>
        <p:nvPr/>
      </p:nvGrpSpPr>
      <p:grpSpPr>
        <a:xfrm>
          <a:off x="0" y="0"/>
          <a:ext cx="0" cy="0"/>
          <a:chOff x="0" y="0"/>
          <a:chExt cx="0" cy="0"/>
        </a:xfrm>
      </p:grpSpPr>
      <p:sp>
        <p:nvSpPr>
          <p:cNvPr id="1048985" name="Title 1"/>
          <p:cNvSpPr>
            <a:spLocks noGrp="1"/>
          </p:cNvSpPr>
          <p:nvPr>
            <p:ph type="title"/>
          </p:nvPr>
        </p:nvSpPr>
        <p:spPr/>
        <p:txBody>
          <a:bodyPr/>
          <a:p>
            <a:r>
              <a:rPr b="1" dirty="0" lang="en-US"/>
              <a:t>Hypertrophic Dystrophies</a:t>
            </a:r>
            <a:endParaRPr dirty="0" lang="en-US"/>
          </a:p>
        </p:txBody>
      </p:sp>
      <p:sp>
        <p:nvSpPr>
          <p:cNvPr id="1048986" name="Content Placeholder 2"/>
          <p:cNvSpPr>
            <a:spLocks noGrp="1"/>
          </p:cNvSpPr>
          <p:nvPr>
            <p:ph idx="1"/>
          </p:nvPr>
        </p:nvSpPr>
        <p:spPr/>
        <p:txBody>
          <a:bodyPr/>
          <a:p>
            <a:r>
              <a:rPr dirty="0" lang="en-US"/>
              <a:t>Chronic irritation or </a:t>
            </a:r>
            <a:r>
              <a:rPr dirty="0" lang="en-US" err="1"/>
              <a:t>vulvo</a:t>
            </a:r>
            <a:r>
              <a:rPr dirty="0" lang="en-US"/>
              <a:t>-vaginal infection may result in benign epithelial thickening and hyperkeratosis.</a:t>
            </a:r>
          </a:p>
          <a:p>
            <a:r>
              <a:rPr dirty="0" lang="en-US"/>
              <a:t>The lesions may involve any portion of the vulva, adjacent thighs, perineum or </a:t>
            </a:r>
            <a:r>
              <a:rPr dirty="0" lang="en-US" err="1"/>
              <a:t>perineal</a:t>
            </a:r>
            <a:endParaRPr dirty="0" lang="en-US"/>
          </a:p>
          <a:p>
            <a:pPr>
              <a:buNone/>
            </a:pPr>
            <a:r>
              <a:rPr dirty="0" lang="en-US"/>
              <a:t> skin</a:t>
            </a:r>
          </a:p>
          <a:p>
            <a:r>
              <a:rPr dirty="0" lang="en-US"/>
              <a:t>should be able to detect whether malignancy exists. skin.</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524" name=""/>
        <p:cNvGrpSpPr/>
        <p:nvPr/>
      </p:nvGrpSpPr>
      <p:grpSpPr>
        <a:xfrm>
          <a:off x="0" y="0"/>
          <a:ext cx="0" cy="0"/>
          <a:chOff x="0" y="0"/>
          <a:chExt cx="0" cy="0"/>
        </a:xfrm>
      </p:grpSpPr>
      <p:sp>
        <p:nvSpPr>
          <p:cNvPr id="1048987" name="Title 1"/>
          <p:cNvSpPr>
            <a:spLocks noGrp="1"/>
          </p:cNvSpPr>
          <p:nvPr>
            <p:ph type="title"/>
          </p:nvPr>
        </p:nvSpPr>
        <p:spPr/>
        <p:txBody>
          <a:bodyPr/>
          <a:p>
            <a:r>
              <a:rPr b="1" dirty="0" lang="en-US"/>
              <a:t>Management of Lesions</a:t>
            </a:r>
            <a:endParaRPr dirty="0" lang="en-US"/>
          </a:p>
        </p:txBody>
      </p:sp>
      <p:sp>
        <p:nvSpPr>
          <p:cNvPr id="1048988" name="Content Placeholder 2"/>
          <p:cNvSpPr>
            <a:spLocks noGrp="1"/>
          </p:cNvSpPr>
          <p:nvPr>
            <p:ph idx="1"/>
          </p:nvPr>
        </p:nvSpPr>
        <p:spPr/>
        <p:txBody>
          <a:bodyPr/>
          <a:p>
            <a:r>
              <a:rPr dirty="0" lang="en-US"/>
              <a:t>atrophic lesions and hypertrophic dystrophy</a:t>
            </a:r>
          </a:p>
          <a:p>
            <a:pPr>
              <a:buNone/>
            </a:pPr>
            <a:r>
              <a:rPr dirty="0" lang="en-US"/>
              <a:t> lesions are both treated in the same manner</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525" name=""/>
        <p:cNvGrpSpPr/>
        <p:nvPr/>
      </p:nvGrpSpPr>
      <p:grpSpPr>
        <a:xfrm>
          <a:off x="0" y="0"/>
          <a:ext cx="0" cy="0"/>
          <a:chOff x="0" y="0"/>
          <a:chExt cx="0" cy="0"/>
        </a:xfrm>
      </p:grpSpPr>
      <p:sp>
        <p:nvSpPr>
          <p:cNvPr id="1048989" name="Title 1"/>
          <p:cNvSpPr>
            <a:spLocks noGrp="1"/>
          </p:cNvSpPr>
          <p:nvPr>
            <p:ph type="title"/>
          </p:nvPr>
        </p:nvSpPr>
        <p:spPr/>
        <p:txBody>
          <a:bodyPr/>
          <a:p>
            <a:endParaRPr lang="en-US"/>
          </a:p>
        </p:txBody>
      </p:sp>
      <p:sp>
        <p:nvSpPr>
          <p:cNvPr id="1048990" name="Content Placeholder 2"/>
          <p:cNvSpPr>
            <a:spLocks noGrp="1"/>
          </p:cNvSpPr>
          <p:nvPr>
            <p:ph idx="1"/>
          </p:nvPr>
        </p:nvSpPr>
        <p:spPr/>
        <p:txBody>
          <a:bodyPr>
            <a:normAutofit/>
          </a:bodyPr>
          <a:p>
            <a:r>
              <a:rPr dirty="0" lang="en-US" err="1"/>
              <a:t>Pruritis</a:t>
            </a:r>
            <a:r>
              <a:rPr dirty="0" lang="en-US"/>
              <a:t>, </a:t>
            </a:r>
            <a:r>
              <a:rPr dirty="0" lang="en-US" err="1"/>
              <a:t>dyspareunia</a:t>
            </a:r>
            <a:r>
              <a:rPr dirty="0" lang="en-US"/>
              <a:t> and urinary symptoms resulting from estrogen withdrawal, respond to local applications of oestrogenic creams.</a:t>
            </a:r>
          </a:p>
          <a:p>
            <a:pPr>
              <a:buNone/>
            </a:pPr>
            <a:endParaRPr dirty="0" lang="en-US"/>
          </a:p>
          <a:p>
            <a:r>
              <a:rPr dirty="0" lang="en-US"/>
              <a:t>Specific treatment should be administered for vaginal infections, if present.</a:t>
            </a:r>
          </a:p>
          <a:p>
            <a:pPr>
              <a:buNone/>
            </a:pPr>
            <a:endParaRPr dirty="0" lang="en-US"/>
          </a:p>
          <a:p>
            <a:r>
              <a:rPr dirty="0" lang="en-US"/>
              <a:t>Topical corticosteroids, for example, 0.01%</a:t>
            </a:r>
          </a:p>
          <a:p>
            <a:pPr>
              <a:buNone/>
            </a:pPr>
            <a:r>
              <a:rPr dirty="0" lang="en-US" err="1"/>
              <a:t>fluocinolone</a:t>
            </a:r>
            <a:r>
              <a:rPr dirty="0" lang="en-US"/>
              <a:t> </a:t>
            </a:r>
            <a:r>
              <a:rPr dirty="0" lang="en-US" err="1"/>
              <a:t>acetonide</a:t>
            </a:r>
            <a:r>
              <a:rPr dirty="0" lang="en-US"/>
              <a:t> cream has proved helpful in hypertrophic lesions</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526" name=""/>
        <p:cNvGrpSpPr/>
        <p:nvPr/>
      </p:nvGrpSpPr>
      <p:grpSpPr>
        <a:xfrm>
          <a:off x="0" y="0"/>
          <a:ext cx="0" cy="0"/>
          <a:chOff x="0" y="0"/>
          <a:chExt cx="0" cy="0"/>
        </a:xfrm>
      </p:grpSpPr>
      <p:sp>
        <p:nvSpPr>
          <p:cNvPr id="1048991" name="Title 1"/>
          <p:cNvSpPr>
            <a:spLocks noGrp="1"/>
          </p:cNvSpPr>
          <p:nvPr>
            <p:ph type="title"/>
          </p:nvPr>
        </p:nvSpPr>
        <p:spPr/>
        <p:txBody>
          <a:bodyPr/>
          <a:p>
            <a:r>
              <a:rPr b="1" dirty="0" lang="en-US"/>
              <a:t>Prognosis</a:t>
            </a:r>
            <a:endParaRPr dirty="0" lang="en-US"/>
          </a:p>
        </p:txBody>
      </p:sp>
      <p:sp>
        <p:nvSpPr>
          <p:cNvPr id="1048992" name="Content Placeholder 2"/>
          <p:cNvSpPr>
            <a:spLocks noGrp="1"/>
          </p:cNvSpPr>
          <p:nvPr>
            <p:ph idx="1"/>
          </p:nvPr>
        </p:nvSpPr>
        <p:spPr/>
        <p:txBody>
          <a:bodyPr/>
          <a:p>
            <a:r>
              <a:rPr dirty="0" lang="en-US"/>
              <a:t>In the absence of malignancy, the principal goal is to relieve symptoms, which mainly consist of </a:t>
            </a:r>
            <a:r>
              <a:rPr dirty="0" lang="en-US" err="1"/>
              <a:t>pruritis</a:t>
            </a:r>
            <a:r>
              <a:rPr dirty="0" lang="en-US"/>
              <a:t>.</a:t>
            </a:r>
          </a:p>
          <a:p>
            <a:r>
              <a:rPr dirty="0" lang="en-US"/>
              <a:t>Periodic re-examination is also necessary to detect any malignant changes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336" name=""/>
        <p:cNvGrpSpPr/>
        <p:nvPr/>
      </p:nvGrpSpPr>
      <p:grpSpPr>
        <a:xfrm>
          <a:off x="0" y="0"/>
          <a:ext cx="0" cy="0"/>
          <a:chOff x="0" y="0"/>
          <a:chExt cx="0" cy="0"/>
        </a:xfrm>
      </p:grpSpPr>
      <p:sp>
        <p:nvSpPr>
          <p:cNvPr id="1048625" name="Title 1"/>
          <p:cNvSpPr>
            <a:spLocks noGrp="1"/>
          </p:cNvSpPr>
          <p:nvPr>
            <p:ph type="title"/>
          </p:nvPr>
        </p:nvSpPr>
        <p:spPr/>
        <p:txBody>
          <a:bodyPr/>
          <a:p>
            <a:r>
              <a:rPr b="1" dirty="0" lang="en-US"/>
              <a:t>Gynaecological History</a:t>
            </a:r>
            <a:endParaRPr dirty="0" lang="en-US"/>
          </a:p>
        </p:txBody>
      </p:sp>
      <p:sp>
        <p:nvSpPr>
          <p:cNvPr id="1048626" name="Content Placeholder 2"/>
          <p:cNvSpPr>
            <a:spLocks noGrp="1"/>
          </p:cNvSpPr>
          <p:nvPr>
            <p:ph idx="1"/>
          </p:nvPr>
        </p:nvSpPr>
        <p:spPr/>
        <p:txBody>
          <a:bodyPr>
            <a:normAutofit/>
          </a:bodyPr>
          <a:p>
            <a:pPr>
              <a:buFont typeface="Wingdings" panose="05000000000000000000" pitchFamily="2" charset="2"/>
              <a:buChar char="v"/>
            </a:pPr>
            <a:r>
              <a:rPr dirty="0" sz="2800" lang="en-US">
                <a:latin typeface="Times New Roman" panose="02020603050405020304" pitchFamily="18" charset="0"/>
                <a:cs typeface="Times New Roman" panose="02020603050405020304" pitchFamily="18" charset="0"/>
              </a:rPr>
              <a:t>History taking should place an emphasis on the gynecological history of the patient. This does not mean that other histories should be ignored.</a:t>
            </a:r>
          </a:p>
          <a:p>
            <a:pPr>
              <a:buFont typeface="Wingdings" panose="05000000000000000000" pitchFamily="2" charset="2"/>
              <a:buChar char="v"/>
            </a:pPr>
            <a:r>
              <a:rPr dirty="0" sz="2800" lang="en-US">
                <a:latin typeface="Times New Roman" panose="02020603050405020304" pitchFamily="18" charset="0"/>
                <a:cs typeface="Times New Roman" panose="02020603050405020304" pitchFamily="18" charset="0"/>
              </a:rPr>
              <a:t>When taking a gynecological history, you should enquire into the following:</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527" name=""/>
        <p:cNvGrpSpPr/>
        <p:nvPr/>
      </p:nvGrpSpPr>
      <p:grpSpPr>
        <a:xfrm>
          <a:off x="0" y="0"/>
          <a:ext cx="0" cy="0"/>
          <a:chOff x="0" y="0"/>
          <a:chExt cx="0" cy="0"/>
        </a:xfrm>
      </p:grpSpPr>
      <p:sp>
        <p:nvSpPr>
          <p:cNvPr id="1048993" name="Title 1"/>
          <p:cNvSpPr>
            <a:spLocks noGrp="1"/>
          </p:cNvSpPr>
          <p:nvPr>
            <p:ph type="title"/>
          </p:nvPr>
        </p:nvSpPr>
        <p:spPr/>
        <p:txBody>
          <a:bodyPr/>
          <a:p>
            <a:r>
              <a:rPr b="1" dirty="0" lang="en-US" err="1"/>
              <a:t>Bartholin's</a:t>
            </a:r>
            <a:r>
              <a:rPr b="1" dirty="0" lang="en-US"/>
              <a:t> Abscess or Cyst</a:t>
            </a:r>
            <a:endParaRPr dirty="0" lang="en-US"/>
          </a:p>
        </p:txBody>
      </p:sp>
      <p:sp>
        <p:nvSpPr>
          <p:cNvPr id="1048994" name="Content Placeholder 2"/>
          <p:cNvSpPr>
            <a:spLocks noGrp="1"/>
          </p:cNvSpPr>
          <p:nvPr>
            <p:ph idx="1"/>
          </p:nvPr>
        </p:nvSpPr>
        <p:spPr/>
        <p:txBody>
          <a:bodyPr/>
          <a:p>
            <a:r>
              <a:rPr dirty="0" lang="en-US"/>
              <a:t>most common cause of </a:t>
            </a:r>
            <a:r>
              <a:rPr dirty="0" lang="en-US" err="1"/>
              <a:t>Bartholin's</a:t>
            </a:r>
            <a:r>
              <a:rPr dirty="0" lang="en-US"/>
              <a:t> cyst is a </a:t>
            </a:r>
            <a:r>
              <a:rPr dirty="0" lang="en-US" err="1"/>
              <a:t>gonococcal</a:t>
            </a:r>
            <a:r>
              <a:rPr dirty="0" lang="en-US"/>
              <a:t> infection that causes obstruction.</a:t>
            </a:r>
          </a:p>
          <a:p>
            <a:pPr>
              <a:buNone/>
            </a:pPr>
            <a:endParaRPr dirty="0" lang="en-US"/>
          </a:p>
          <a:p>
            <a:r>
              <a:rPr dirty="0" lang="en-US"/>
              <a:t>another probable cause is congenital narrowing of the duct</a:t>
            </a:r>
          </a:p>
          <a:p>
            <a:endParaRPr dirty="0" lang="en-US"/>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528" name=""/>
        <p:cNvGrpSpPr/>
        <p:nvPr/>
      </p:nvGrpSpPr>
      <p:grpSpPr>
        <a:xfrm>
          <a:off x="0" y="0"/>
          <a:ext cx="0" cy="0"/>
          <a:chOff x="0" y="0"/>
          <a:chExt cx="0" cy="0"/>
        </a:xfrm>
      </p:grpSpPr>
      <p:sp>
        <p:nvSpPr>
          <p:cNvPr id="1048995" name="Title 1"/>
          <p:cNvSpPr>
            <a:spLocks noGrp="1"/>
          </p:cNvSpPr>
          <p:nvPr>
            <p:ph type="title"/>
          </p:nvPr>
        </p:nvSpPr>
        <p:spPr/>
        <p:txBody>
          <a:bodyPr/>
          <a:p>
            <a:endParaRPr lang="en-US"/>
          </a:p>
        </p:txBody>
      </p:sp>
      <p:pic>
        <p:nvPicPr>
          <p:cNvPr id="2097168" name="Picture 2" descr="C:\Users\user\Desktop\image.php.jpg"/>
          <p:cNvPicPr>
            <a:picLocks noChangeAspect="1" noGrp="1" noChangeArrowheads="1"/>
          </p:cNvPicPr>
          <p:nvPr>
            <p:ph idx="1"/>
          </p:nvPr>
        </p:nvPicPr>
        <p:blipFill>
          <a:blip xmlns:r="http://schemas.openxmlformats.org/officeDocument/2006/relationships" r:embed="rId1"/>
          <a:srcRect/>
          <a:stretch>
            <a:fillRect/>
          </a:stretch>
        </p:blipFill>
        <p:spPr bwMode="auto">
          <a:xfrm>
            <a:off x="990600" y="1066800"/>
            <a:ext cx="7620000" cy="5562600"/>
          </a:xfrm>
          <a:prstGeom prst="rect"/>
          <a:noFill/>
        </p:spPr>
      </p:pic>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529" name=""/>
        <p:cNvGrpSpPr/>
        <p:nvPr/>
      </p:nvGrpSpPr>
      <p:grpSpPr>
        <a:xfrm>
          <a:off x="0" y="0"/>
          <a:ext cx="0" cy="0"/>
          <a:chOff x="0" y="0"/>
          <a:chExt cx="0" cy="0"/>
        </a:xfrm>
      </p:grpSpPr>
      <p:sp>
        <p:nvSpPr>
          <p:cNvPr id="1048996" name="Title 1"/>
          <p:cNvSpPr>
            <a:spLocks noGrp="1"/>
          </p:cNvSpPr>
          <p:nvPr>
            <p:ph type="title"/>
          </p:nvPr>
        </p:nvSpPr>
        <p:spPr>
          <a:xfrm>
            <a:off x="457200" y="228600"/>
            <a:ext cx="8229600" cy="381000"/>
          </a:xfrm>
        </p:spPr>
        <p:txBody>
          <a:bodyPr>
            <a:normAutofit fontScale="90000"/>
          </a:bodyPr>
          <a:p>
            <a:endParaRPr dirty="0" lang="en-US"/>
          </a:p>
        </p:txBody>
      </p:sp>
      <p:pic>
        <p:nvPicPr>
          <p:cNvPr id="2097169" name="Picture 2" descr="C:\Users\user\Desktop\F1.large.jpg"/>
          <p:cNvPicPr>
            <a:picLocks noChangeAspect="1" noGrp="1" noChangeArrowheads="1"/>
          </p:cNvPicPr>
          <p:nvPr>
            <p:ph idx="1"/>
          </p:nvPr>
        </p:nvPicPr>
        <p:blipFill>
          <a:blip xmlns:r="http://schemas.openxmlformats.org/officeDocument/2006/relationships" r:embed="rId1"/>
          <a:srcRect/>
          <a:stretch>
            <a:fillRect/>
          </a:stretch>
        </p:blipFill>
        <p:spPr bwMode="auto">
          <a:xfrm>
            <a:off x="914400" y="1371600"/>
            <a:ext cx="7696200" cy="5334000"/>
          </a:xfrm>
          <a:prstGeom prst="rect"/>
          <a:noFill/>
        </p:spPr>
      </p:pic>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530" name=""/>
        <p:cNvGrpSpPr/>
        <p:nvPr/>
      </p:nvGrpSpPr>
      <p:grpSpPr>
        <a:xfrm>
          <a:off x="0" y="0"/>
          <a:ext cx="0" cy="0"/>
          <a:chOff x="0" y="0"/>
          <a:chExt cx="0" cy="0"/>
        </a:xfrm>
      </p:grpSpPr>
      <p:sp>
        <p:nvSpPr>
          <p:cNvPr id="1048997" name="Title 1"/>
          <p:cNvSpPr>
            <a:spLocks noGrp="1"/>
          </p:cNvSpPr>
          <p:nvPr>
            <p:ph type="title"/>
          </p:nvPr>
        </p:nvSpPr>
        <p:spPr>
          <a:xfrm>
            <a:off x="457200" y="228600"/>
            <a:ext cx="8229600" cy="838200"/>
          </a:xfrm>
        </p:spPr>
        <p:txBody>
          <a:bodyPr>
            <a:normAutofit/>
          </a:bodyPr>
          <a:p>
            <a:r>
              <a:rPr dirty="0" lang="en-US" err="1"/>
              <a:t>Bartholin's</a:t>
            </a:r>
            <a:r>
              <a:rPr dirty="0" lang="en-US"/>
              <a:t> cyst</a:t>
            </a:r>
          </a:p>
        </p:txBody>
      </p:sp>
      <p:pic>
        <p:nvPicPr>
          <p:cNvPr id="2097170" name="Picture 2" descr="C:\Users\user\Desktop\230px-Barthonlincyst2011.png"/>
          <p:cNvPicPr>
            <a:picLocks noChangeAspect="1" noGrp="1" noChangeArrowheads="1"/>
          </p:cNvPicPr>
          <p:nvPr>
            <p:ph idx="1"/>
          </p:nvPr>
        </p:nvPicPr>
        <p:blipFill>
          <a:blip xmlns:r="http://schemas.openxmlformats.org/officeDocument/2006/relationships" r:embed="rId1"/>
          <a:srcRect/>
          <a:stretch>
            <a:fillRect/>
          </a:stretch>
        </p:blipFill>
        <p:spPr bwMode="auto">
          <a:xfrm>
            <a:off x="990600" y="1600200"/>
            <a:ext cx="6629400" cy="5029200"/>
          </a:xfrm>
          <a:prstGeom prst="rect"/>
          <a:noFill/>
        </p:spPr>
      </p:pic>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531" name=""/>
        <p:cNvGrpSpPr/>
        <p:nvPr/>
      </p:nvGrpSpPr>
      <p:grpSpPr>
        <a:xfrm>
          <a:off x="0" y="0"/>
          <a:ext cx="0" cy="0"/>
          <a:chOff x="0" y="0"/>
          <a:chExt cx="0" cy="0"/>
        </a:xfrm>
      </p:grpSpPr>
      <p:sp>
        <p:nvSpPr>
          <p:cNvPr id="1048998" name="Title 1"/>
          <p:cNvSpPr>
            <a:spLocks noGrp="1"/>
          </p:cNvSpPr>
          <p:nvPr>
            <p:ph type="title"/>
          </p:nvPr>
        </p:nvSpPr>
        <p:spPr/>
        <p:txBody>
          <a:bodyPr/>
          <a:p>
            <a:r>
              <a:rPr dirty="0" lang="en-US"/>
              <a:t>Clinical presentation</a:t>
            </a:r>
          </a:p>
        </p:txBody>
      </p:sp>
      <p:sp>
        <p:nvSpPr>
          <p:cNvPr id="1048999" name="Content Placeholder 2"/>
          <p:cNvSpPr>
            <a:spLocks noGrp="1"/>
          </p:cNvSpPr>
          <p:nvPr>
            <p:ph idx="1"/>
          </p:nvPr>
        </p:nvSpPr>
        <p:spPr/>
        <p:txBody>
          <a:bodyPr/>
          <a:p>
            <a:r>
              <a:rPr dirty="0" lang="en-US" err="1"/>
              <a:t>Oedematous</a:t>
            </a:r>
            <a:r>
              <a:rPr dirty="0" lang="en-US"/>
              <a:t> and inflamed tissues around the </a:t>
            </a:r>
            <a:r>
              <a:rPr dirty="0" lang="en-US" err="1"/>
              <a:t>Bartholin's</a:t>
            </a:r>
            <a:r>
              <a:rPr dirty="0" lang="en-US"/>
              <a:t> gland</a:t>
            </a:r>
          </a:p>
          <a:p>
            <a:endParaRPr dirty="0" lang="en-US"/>
          </a:p>
          <a:p>
            <a:pPr>
              <a:buFont typeface="Arial" pitchFamily="34" charset="0"/>
              <a:buChar char="•"/>
            </a:pPr>
            <a:r>
              <a:rPr dirty="0" lang="en-US"/>
              <a:t> Fluctuant mass, usually palpable</a:t>
            </a:r>
          </a:p>
          <a:p>
            <a:pPr>
              <a:buNone/>
            </a:pPr>
            <a:endParaRPr dirty="0" lang="en-US"/>
          </a:p>
          <a:p>
            <a:pPr>
              <a:buFont typeface="Arial" pitchFamily="34" charset="0"/>
              <a:buChar char="•"/>
            </a:pPr>
            <a:r>
              <a:rPr dirty="0" lang="en-US"/>
              <a:t> Small non-inflamed cysts are asymptomatic unless progressive enlargement compromises the vaginal </a:t>
            </a:r>
            <a:r>
              <a:rPr dirty="0" lang="en-US" err="1"/>
              <a:t>introitus</a:t>
            </a:r>
            <a:r>
              <a:rPr dirty="0" lang="en-US"/>
              <a:t> or acute infection intervenes</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532" name=""/>
        <p:cNvGrpSpPr/>
        <p:nvPr/>
      </p:nvGrpSpPr>
      <p:grpSpPr>
        <a:xfrm>
          <a:off x="0" y="0"/>
          <a:ext cx="0" cy="0"/>
          <a:chOff x="0" y="0"/>
          <a:chExt cx="0" cy="0"/>
        </a:xfrm>
      </p:grpSpPr>
      <p:sp>
        <p:nvSpPr>
          <p:cNvPr id="1049000" name="Title 1"/>
          <p:cNvSpPr>
            <a:spLocks noGrp="1"/>
          </p:cNvSpPr>
          <p:nvPr>
            <p:ph type="title"/>
          </p:nvPr>
        </p:nvSpPr>
        <p:spPr>
          <a:xfrm>
            <a:off x="457200" y="704088"/>
            <a:ext cx="8229600" cy="819912"/>
          </a:xfrm>
        </p:spPr>
        <p:txBody>
          <a:bodyPr/>
          <a:p>
            <a:r>
              <a:rPr b="1" dirty="0" lang="en-US"/>
              <a:t>Treatment of </a:t>
            </a:r>
            <a:r>
              <a:rPr b="1" dirty="0" lang="en-US" err="1"/>
              <a:t>Bartholin's</a:t>
            </a:r>
            <a:r>
              <a:rPr b="1" dirty="0" lang="en-US"/>
              <a:t> Cyst</a:t>
            </a:r>
            <a:endParaRPr dirty="0" lang="en-US"/>
          </a:p>
        </p:txBody>
      </p:sp>
      <p:sp>
        <p:nvSpPr>
          <p:cNvPr id="1049001" name="Content Placeholder 2"/>
          <p:cNvSpPr>
            <a:spLocks noGrp="1"/>
          </p:cNvSpPr>
          <p:nvPr>
            <p:ph idx="1"/>
          </p:nvPr>
        </p:nvSpPr>
        <p:spPr/>
        <p:txBody>
          <a:bodyPr>
            <a:normAutofit/>
          </a:bodyPr>
          <a:p>
            <a:r>
              <a:rPr dirty="0" lang="en-US"/>
              <a:t>main treatment for this condition is Incision and Drainage (I&amp;D) of the infected cyst or abscess and preferably </a:t>
            </a:r>
            <a:r>
              <a:rPr dirty="0" lang="en-US" err="1"/>
              <a:t>marsupialisation</a:t>
            </a:r>
            <a:r>
              <a:rPr dirty="0" lang="en-US"/>
              <a:t>, which allows the abscess to drain properly thus preserving the function of the gland</a:t>
            </a:r>
          </a:p>
          <a:p>
            <a:pPr>
              <a:buNone/>
            </a:pPr>
            <a:endParaRPr dirty="0" lang="en-US"/>
          </a:p>
          <a:p>
            <a:r>
              <a:rPr dirty="0" lang="en-US"/>
              <a:t>Drained pus should be sent for culture and sensitivity to detect any </a:t>
            </a:r>
            <a:r>
              <a:rPr dirty="0" lang="en-US" err="1"/>
              <a:t>gonococcal</a:t>
            </a:r>
            <a:r>
              <a:rPr dirty="0" lang="en-US"/>
              <a:t> infections.</a:t>
            </a:r>
          </a:p>
          <a:p>
            <a:pPr>
              <a:buNone/>
            </a:pPr>
            <a:endParaRPr dirty="0" lang="en-US"/>
          </a:p>
          <a:p>
            <a:r>
              <a:rPr dirty="0" lang="en-US"/>
              <a:t>The patient should be put on appropriate  antibiotics</a:t>
            </a:r>
          </a:p>
          <a:p>
            <a:pPr>
              <a:buNone/>
            </a:pPr>
            <a:endParaRPr dirty="0" lang="en-US"/>
          </a:p>
          <a:p>
            <a:r>
              <a:rPr dirty="0" lang="en-US"/>
              <a:t>Analgesics</a:t>
            </a:r>
          </a:p>
          <a:p>
            <a:endParaRPr dirty="0" lang="en-US"/>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533" name=""/>
        <p:cNvGrpSpPr/>
        <p:nvPr/>
      </p:nvGrpSpPr>
      <p:grpSpPr>
        <a:xfrm>
          <a:off x="0" y="0"/>
          <a:ext cx="0" cy="0"/>
          <a:chOff x="0" y="0"/>
          <a:chExt cx="0" cy="0"/>
        </a:xfrm>
      </p:grpSpPr>
      <p:sp>
        <p:nvSpPr>
          <p:cNvPr id="1049002" name="Title 1"/>
          <p:cNvSpPr>
            <a:spLocks noGrp="1"/>
          </p:cNvSpPr>
          <p:nvPr>
            <p:ph type="title"/>
          </p:nvPr>
        </p:nvSpPr>
        <p:spPr>
          <a:xfrm>
            <a:off x="457200" y="704088"/>
            <a:ext cx="8229600" cy="515112"/>
          </a:xfrm>
        </p:spPr>
        <p:txBody>
          <a:bodyPr>
            <a:normAutofit fontScale="90000"/>
          </a:bodyPr>
          <a:p>
            <a:r>
              <a:rPr b="1" dirty="0" lang="en-US" err="1"/>
              <a:t>Cystocele</a:t>
            </a:r>
            <a:endParaRPr dirty="0" lang="en-US"/>
          </a:p>
        </p:txBody>
      </p:sp>
      <p:sp>
        <p:nvSpPr>
          <p:cNvPr id="1049003" name="Content Placeholder 2"/>
          <p:cNvSpPr>
            <a:spLocks noGrp="1"/>
          </p:cNvSpPr>
          <p:nvPr>
            <p:ph idx="1"/>
          </p:nvPr>
        </p:nvSpPr>
        <p:spPr>
          <a:xfrm>
            <a:off x="457200" y="1371600"/>
            <a:ext cx="8229600" cy="5181600"/>
          </a:xfrm>
        </p:spPr>
        <p:txBody>
          <a:bodyPr>
            <a:normAutofit/>
          </a:bodyPr>
          <a:p>
            <a:r>
              <a:rPr dirty="0" lang="en-US"/>
              <a:t>This is the </a:t>
            </a:r>
            <a:r>
              <a:rPr dirty="0" lang="en-US" err="1"/>
              <a:t>herniation</a:t>
            </a:r>
            <a:r>
              <a:rPr dirty="0" lang="en-US"/>
              <a:t> of the bladder through the anterior vaginal wall</a:t>
            </a:r>
          </a:p>
          <a:p>
            <a:pPr>
              <a:buNone/>
            </a:pPr>
            <a:r>
              <a:rPr dirty="0" lang="en-US"/>
              <a:t>classified into the following degrees:</a:t>
            </a:r>
          </a:p>
          <a:p>
            <a:pPr>
              <a:buNone/>
            </a:pPr>
            <a:endParaRPr dirty="0" lang="en-US"/>
          </a:p>
          <a:p>
            <a:pPr>
              <a:buFont typeface="Wingdings" pitchFamily="2" charset="2"/>
              <a:buChar char="Ø"/>
            </a:pPr>
            <a:r>
              <a:rPr dirty="0" lang="en-US"/>
              <a:t> Mild </a:t>
            </a:r>
            <a:r>
              <a:rPr dirty="0" lang="en-US" err="1"/>
              <a:t>cystocele</a:t>
            </a:r>
            <a:r>
              <a:rPr dirty="0" lang="en-US"/>
              <a:t>, where the anterior vaginal wall </a:t>
            </a:r>
            <a:r>
              <a:rPr dirty="0" lang="en-US" err="1"/>
              <a:t>prolapses</a:t>
            </a:r>
            <a:r>
              <a:rPr dirty="0" lang="en-US"/>
              <a:t> to the </a:t>
            </a:r>
            <a:r>
              <a:rPr dirty="0" lang="en-US" err="1"/>
              <a:t>introitus</a:t>
            </a:r>
            <a:r>
              <a:rPr dirty="0" lang="en-US"/>
              <a:t> upon straining.</a:t>
            </a:r>
          </a:p>
          <a:p>
            <a:pPr>
              <a:buNone/>
            </a:pPr>
            <a:endParaRPr dirty="0" lang="en-US"/>
          </a:p>
          <a:p>
            <a:pPr>
              <a:buFont typeface="Wingdings" pitchFamily="2" charset="2"/>
              <a:buChar char="Ø"/>
            </a:pPr>
            <a:r>
              <a:rPr dirty="0" lang="en-US"/>
              <a:t> Moderate </a:t>
            </a:r>
            <a:r>
              <a:rPr dirty="0" lang="en-US" err="1"/>
              <a:t>cystocele</a:t>
            </a:r>
            <a:r>
              <a:rPr dirty="0" lang="en-US"/>
              <a:t>, where the vaginal wall extends beyond the </a:t>
            </a:r>
            <a:r>
              <a:rPr dirty="0" lang="en-US" err="1"/>
              <a:t>introitus</a:t>
            </a:r>
            <a:r>
              <a:rPr dirty="0" lang="en-US"/>
              <a:t> upon straining.</a:t>
            </a:r>
          </a:p>
          <a:p>
            <a:pPr>
              <a:buNone/>
            </a:pPr>
            <a:endParaRPr dirty="0" lang="en-US"/>
          </a:p>
          <a:p>
            <a:pPr>
              <a:buFont typeface="Wingdings" pitchFamily="2" charset="2"/>
              <a:buChar char="Ø"/>
            </a:pPr>
            <a:r>
              <a:rPr dirty="0" lang="en-US"/>
              <a:t> Severe </a:t>
            </a:r>
            <a:r>
              <a:rPr dirty="0" lang="en-US" err="1"/>
              <a:t>cystocele</a:t>
            </a:r>
            <a:r>
              <a:rPr dirty="0" lang="en-US"/>
              <a:t>, where the vaginal wall extends beyond </a:t>
            </a:r>
            <a:r>
              <a:rPr dirty="0" lang="en-US" err="1"/>
              <a:t>introitus</a:t>
            </a:r>
            <a:r>
              <a:rPr dirty="0" lang="en-US"/>
              <a:t> in the resting state.</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534" name=""/>
        <p:cNvGrpSpPr/>
        <p:nvPr/>
      </p:nvGrpSpPr>
      <p:grpSpPr>
        <a:xfrm>
          <a:off x="0" y="0"/>
          <a:ext cx="0" cy="0"/>
          <a:chOff x="0" y="0"/>
          <a:chExt cx="0" cy="0"/>
        </a:xfrm>
      </p:grpSpPr>
      <p:sp>
        <p:nvSpPr>
          <p:cNvPr id="1049004" name="Title 1"/>
          <p:cNvSpPr>
            <a:spLocks noGrp="1"/>
          </p:cNvSpPr>
          <p:nvPr>
            <p:ph type="title"/>
          </p:nvPr>
        </p:nvSpPr>
        <p:spPr>
          <a:xfrm>
            <a:off x="457200" y="152400"/>
            <a:ext cx="8229600" cy="609600"/>
          </a:xfrm>
        </p:spPr>
        <p:txBody>
          <a:bodyPr>
            <a:normAutofit/>
          </a:bodyPr>
          <a:p>
            <a:endParaRPr dirty="0" lang="en-US"/>
          </a:p>
        </p:txBody>
      </p:sp>
      <p:pic>
        <p:nvPicPr>
          <p:cNvPr id="2097171" name="Picture 2" descr="C:\Users\user\Desktop\cystocele-500x192.png"/>
          <p:cNvPicPr>
            <a:picLocks noChangeAspect="1" noGrp="1" noChangeArrowheads="1"/>
          </p:cNvPicPr>
          <p:nvPr>
            <p:ph idx="1"/>
          </p:nvPr>
        </p:nvPicPr>
        <p:blipFill>
          <a:blip xmlns:r="http://schemas.openxmlformats.org/officeDocument/2006/relationships" r:embed="rId1"/>
          <a:srcRect/>
          <a:stretch>
            <a:fillRect/>
          </a:stretch>
        </p:blipFill>
        <p:spPr bwMode="auto">
          <a:xfrm>
            <a:off x="228600" y="1752600"/>
            <a:ext cx="8229600" cy="4038600"/>
          </a:xfrm>
          <a:prstGeom prst="rect"/>
          <a:noFill/>
        </p:spPr>
      </p:pic>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535" name=""/>
        <p:cNvGrpSpPr/>
        <p:nvPr/>
      </p:nvGrpSpPr>
      <p:grpSpPr>
        <a:xfrm>
          <a:off x="0" y="0"/>
          <a:ext cx="0" cy="0"/>
          <a:chOff x="0" y="0"/>
          <a:chExt cx="0" cy="0"/>
        </a:xfrm>
      </p:grpSpPr>
      <p:sp>
        <p:nvSpPr>
          <p:cNvPr id="1049005" name="Title 1"/>
          <p:cNvSpPr>
            <a:spLocks noGrp="1"/>
          </p:cNvSpPr>
          <p:nvPr>
            <p:ph type="title"/>
          </p:nvPr>
        </p:nvSpPr>
        <p:spPr>
          <a:xfrm>
            <a:off x="457200" y="274638"/>
            <a:ext cx="8229600" cy="487362"/>
          </a:xfrm>
        </p:spPr>
        <p:txBody>
          <a:bodyPr>
            <a:normAutofit fontScale="90000"/>
          </a:bodyPr>
          <a:p>
            <a:endParaRPr dirty="0" lang="en-US"/>
          </a:p>
        </p:txBody>
      </p:sp>
      <p:sp>
        <p:nvSpPr>
          <p:cNvPr id="1049006" name="Content Placeholder 2"/>
          <p:cNvSpPr>
            <a:spLocks noGrp="1"/>
          </p:cNvSpPr>
          <p:nvPr>
            <p:ph idx="1"/>
          </p:nvPr>
        </p:nvSpPr>
        <p:spPr>
          <a:xfrm>
            <a:off x="457200" y="990600"/>
            <a:ext cx="8229600" cy="5135563"/>
          </a:xfrm>
        </p:spPr>
        <p:txBody>
          <a:bodyPr/>
          <a:p>
            <a:r>
              <a:rPr dirty="0" lang="en-US"/>
              <a:t>A small </a:t>
            </a:r>
            <a:r>
              <a:rPr dirty="0" lang="en-US" err="1"/>
              <a:t>cystocele</a:t>
            </a:r>
            <a:r>
              <a:rPr dirty="0" lang="en-US"/>
              <a:t> will generally cause no significant symptoms but if it is a large one, the following symptoms may be noticed</a:t>
            </a:r>
          </a:p>
          <a:p>
            <a:pPr>
              <a:buNone/>
            </a:pPr>
            <a:endParaRPr dirty="0" lang="en-US"/>
          </a:p>
          <a:p>
            <a:r>
              <a:rPr dirty="0" lang="en-US"/>
              <a:t>It will bulge out of the vaginal </a:t>
            </a:r>
            <a:r>
              <a:rPr dirty="0" lang="en-US" err="1"/>
              <a:t>introitus</a:t>
            </a:r>
            <a:r>
              <a:rPr dirty="0" lang="en-US"/>
              <a:t> and make the patient complain of vaginal pressure or it may manifest as a protruding mass that may give her feeling that she is 'sitting on a ball</a:t>
            </a:r>
          </a:p>
          <a:p>
            <a:endParaRPr dirty="0" lang="en-US"/>
          </a:p>
          <a:p>
            <a:endParaRPr dirty="0" lang="en-US"/>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536" name=""/>
        <p:cNvGrpSpPr/>
        <p:nvPr/>
      </p:nvGrpSpPr>
      <p:grpSpPr>
        <a:xfrm>
          <a:off x="0" y="0"/>
          <a:ext cx="0" cy="0"/>
          <a:chOff x="0" y="0"/>
          <a:chExt cx="0" cy="0"/>
        </a:xfrm>
      </p:grpSpPr>
      <p:sp>
        <p:nvSpPr>
          <p:cNvPr id="1049007" name="Title 1"/>
          <p:cNvSpPr>
            <a:spLocks noGrp="1"/>
          </p:cNvSpPr>
          <p:nvPr>
            <p:ph type="title"/>
          </p:nvPr>
        </p:nvSpPr>
        <p:spPr>
          <a:xfrm>
            <a:off x="457200" y="274638"/>
            <a:ext cx="8229600" cy="411162"/>
          </a:xfrm>
        </p:spPr>
        <p:txBody>
          <a:bodyPr>
            <a:normAutofit fontScale="90000"/>
          </a:bodyPr>
          <a:p>
            <a:endParaRPr dirty="0" lang="en-US"/>
          </a:p>
        </p:txBody>
      </p:sp>
      <p:sp>
        <p:nvSpPr>
          <p:cNvPr id="1049008" name="Content Placeholder 2"/>
          <p:cNvSpPr>
            <a:spLocks noGrp="1"/>
          </p:cNvSpPr>
          <p:nvPr>
            <p:ph idx="1"/>
          </p:nvPr>
        </p:nvSpPr>
        <p:spPr>
          <a:xfrm>
            <a:off x="457200" y="990600"/>
            <a:ext cx="8229600" cy="5135563"/>
          </a:xfrm>
        </p:spPr>
        <p:txBody>
          <a:bodyPr>
            <a:normAutofit/>
          </a:bodyPr>
          <a:p>
            <a:r>
              <a:rPr dirty="0" lang="en-US"/>
              <a:t>Symptoms are aggravated by vigorous activity, prolonged standing, coughing, sneezing or straining.</a:t>
            </a:r>
          </a:p>
          <a:p>
            <a:endParaRPr dirty="0" lang="en-US"/>
          </a:p>
          <a:p>
            <a:r>
              <a:rPr dirty="0" lang="en-US"/>
              <a:t>They are relieved by resting and assuming a recumbent or knee-chest position.</a:t>
            </a:r>
          </a:p>
          <a:p>
            <a:endParaRPr dirty="0" lang="en-US"/>
          </a:p>
          <a:p>
            <a:pPr>
              <a:buNone/>
            </a:pPr>
            <a:r>
              <a:rPr dirty="0" lang="en-US"/>
              <a:t>• Urinary incontinence or incomplete bladder emptying feeling which may lead to frequent </a:t>
            </a:r>
            <a:r>
              <a:rPr dirty="0" lang="en-US" err="1"/>
              <a:t>micturition</a:t>
            </a:r>
            <a:r>
              <a:rPr dirty="0" lang="en-US"/>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337" name=""/>
        <p:cNvGrpSpPr/>
        <p:nvPr/>
      </p:nvGrpSpPr>
      <p:grpSpPr>
        <a:xfrm>
          <a:off x="0" y="0"/>
          <a:ext cx="0" cy="0"/>
          <a:chOff x="0" y="0"/>
          <a:chExt cx="0" cy="0"/>
        </a:xfrm>
      </p:grpSpPr>
      <p:sp>
        <p:nvSpPr>
          <p:cNvPr id="1048627" name="Title 1"/>
          <p:cNvSpPr>
            <a:spLocks noGrp="1"/>
          </p:cNvSpPr>
          <p:nvPr>
            <p:ph type="title"/>
          </p:nvPr>
        </p:nvSpPr>
        <p:spPr>
          <a:xfrm>
            <a:off x="457200" y="704088"/>
            <a:ext cx="8229600" cy="515112"/>
          </a:xfrm>
        </p:spPr>
        <p:txBody>
          <a:bodyPr>
            <a:normAutofit/>
          </a:bodyPr>
          <a:p>
            <a:r>
              <a:rPr b="1" dirty="0" lang="en-US"/>
              <a:t>Menstruation</a:t>
            </a:r>
            <a:endParaRPr dirty="0" lang="en-US"/>
          </a:p>
        </p:txBody>
      </p:sp>
      <p:sp>
        <p:nvSpPr>
          <p:cNvPr id="1048628" name="Content Placeholder 2"/>
          <p:cNvSpPr>
            <a:spLocks noGrp="1"/>
          </p:cNvSpPr>
          <p:nvPr>
            <p:ph idx="1"/>
          </p:nvPr>
        </p:nvSpPr>
        <p:spPr>
          <a:xfrm>
            <a:off x="457200" y="1600200"/>
            <a:ext cx="8229600" cy="4953000"/>
          </a:xfrm>
        </p:spPr>
        <p:txBody>
          <a:bodyPr>
            <a:normAutofit/>
          </a:bodyPr>
          <a:p>
            <a:pPr algn="just">
              <a:buFont typeface="Wingdings" panose="05000000000000000000" pitchFamily="2" charset="2"/>
              <a:buChar char="v"/>
            </a:pPr>
            <a:r>
              <a:rPr dirty="0" lang="en-US"/>
              <a:t> </a:t>
            </a:r>
            <a:r>
              <a:rPr dirty="0" sz="3200" lang="en-US">
                <a:latin typeface="Times New Roman" panose="02020603050405020304" pitchFamily="18" charset="0"/>
                <a:cs typeface="Times New Roman" panose="02020603050405020304" pitchFamily="18" charset="0"/>
              </a:rPr>
              <a:t>The age at which she had her first menstrual         period, that is, menarche</a:t>
            </a:r>
          </a:p>
          <a:p>
            <a:pPr algn="just">
              <a:buFont typeface="Wingdings" panose="05000000000000000000" pitchFamily="2" charset="2"/>
              <a:buChar char="v"/>
            </a:pPr>
            <a:r>
              <a:rPr dirty="0" sz="3200" lang="en-US">
                <a:latin typeface="Times New Roman" panose="02020603050405020304" pitchFamily="18" charset="0"/>
                <a:cs typeface="Times New Roman" panose="02020603050405020304" pitchFamily="18" charset="0"/>
              </a:rPr>
              <a:t> The length of the menstrual cycle  duration of   the periods </a:t>
            </a:r>
          </a:p>
          <a:p>
            <a:pPr algn="just">
              <a:buFont typeface="Wingdings" panose="05000000000000000000" pitchFamily="2" charset="2"/>
              <a:buChar char="v"/>
            </a:pPr>
            <a:r>
              <a:rPr dirty="0" sz="3200" lang="en-US">
                <a:latin typeface="Times New Roman" panose="02020603050405020304" pitchFamily="18" charset="0"/>
                <a:cs typeface="Times New Roman" panose="02020603050405020304" pitchFamily="18" charset="0"/>
              </a:rPr>
              <a:t> The amount of blood loss  </a:t>
            </a:r>
          </a:p>
          <a:p>
            <a:pPr algn="just">
              <a:buFont typeface="Wingdings" panose="05000000000000000000" pitchFamily="2" charset="2"/>
              <a:buChar char="v"/>
            </a:pPr>
            <a:r>
              <a:rPr dirty="0" sz="3200" lang="en-US">
                <a:latin typeface="Times New Roman" panose="02020603050405020304" pitchFamily="18" charset="0"/>
                <a:cs typeface="Times New Roman" panose="02020603050405020304" pitchFamily="18" charset="0"/>
              </a:rPr>
              <a:t>regularity </a:t>
            </a:r>
          </a:p>
          <a:p>
            <a:pPr algn="just">
              <a:buFont typeface="Wingdings" panose="05000000000000000000" pitchFamily="2" charset="2"/>
              <a:buChar char="v"/>
            </a:pPr>
            <a:r>
              <a:rPr dirty="0" sz="3200" lang="en-US">
                <a:latin typeface="Times New Roman" panose="02020603050405020304" pitchFamily="18" charset="0"/>
                <a:cs typeface="Times New Roman" panose="02020603050405020304" pitchFamily="18" charset="0"/>
              </a:rPr>
              <a:t> The date of the Last Normal Menstrual Period (LNMP)</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537" name=""/>
        <p:cNvGrpSpPr/>
        <p:nvPr/>
      </p:nvGrpSpPr>
      <p:grpSpPr>
        <a:xfrm>
          <a:off x="0" y="0"/>
          <a:ext cx="0" cy="0"/>
          <a:chOff x="0" y="0"/>
          <a:chExt cx="0" cy="0"/>
        </a:xfrm>
      </p:grpSpPr>
      <p:sp>
        <p:nvSpPr>
          <p:cNvPr id="1049009" name="Title 1"/>
          <p:cNvSpPr>
            <a:spLocks noGrp="1"/>
          </p:cNvSpPr>
          <p:nvPr>
            <p:ph type="title"/>
          </p:nvPr>
        </p:nvSpPr>
        <p:spPr/>
        <p:txBody>
          <a:bodyPr/>
          <a:p>
            <a:r>
              <a:rPr b="1" dirty="0" lang="en-US"/>
              <a:t>Management of </a:t>
            </a:r>
            <a:r>
              <a:rPr b="1" dirty="0" lang="en-US" err="1"/>
              <a:t>Cystocele</a:t>
            </a:r>
            <a:endParaRPr dirty="0" lang="en-US"/>
          </a:p>
        </p:txBody>
      </p:sp>
      <p:sp>
        <p:nvSpPr>
          <p:cNvPr id="1049010" name="Content Placeholder 2"/>
          <p:cNvSpPr>
            <a:spLocks noGrp="1"/>
          </p:cNvSpPr>
          <p:nvPr>
            <p:ph idx="1"/>
          </p:nvPr>
        </p:nvSpPr>
        <p:spPr/>
        <p:txBody>
          <a:bodyPr>
            <a:normAutofit/>
          </a:bodyPr>
          <a:p>
            <a:r>
              <a:rPr dirty="0" lang="en-US"/>
              <a:t>include investigations using urinalysis, x-ray and/or </a:t>
            </a:r>
            <a:r>
              <a:rPr dirty="0" lang="en-US" err="1"/>
              <a:t>cystoscopy</a:t>
            </a:r>
            <a:endParaRPr dirty="0" lang="en-US"/>
          </a:p>
          <a:p>
            <a:endParaRPr dirty="0" lang="en-US"/>
          </a:p>
          <a:p>
            <a:r>
              <a:rPr dirty="0" lang="en-US"/>
              <a:t>a small or moderate </a:t>
            </a:r>
            <a:r>
              <a:rPr dirty="0" lang="en-US" err="1"/>
              <a:t>cystocele</a:t>
            </a:r>
            <a:r>
              <a:rPr dirty="0" lang="en-US"/>
              <a:t>, she should be reassured that it is not a serious condition</a:t>
            </a:r>
          </a:p>
          <a:p>
            <a:endParaRPr dirty="0" lang="en-US"/>
          </a:p>
          <a:p>
            <a:r>
              <a:rPr dirty="0" lang="en-US"/>
              <a:t>woman of childbearing age should not have corrective surgery until she has borne her children.</a:t>
            </a:r>
          </a:p>
          <a:p>
            <a:endParaRPr dirty="0" lang="en-US"/>
          </a:p>
          <a:p>
            <a:r>
              <a:rPr dirty="0" lang="en-US"/>
              <a:t>will need conservative management, which will include the following</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538" name=""/>
        <p:cNvGrpSpPr/>
        <p:nvPr/>
      </p:nvGrpSpPr>
      <p:grpSpPr>
        <a:xfrm>
          <a:off x="0" y="0"/>
          <a:ext cx="0" cy="0"/>
          <a:chOff x="0" y="0"/>
          <a:chExt cx="0" cy="0"/>
        </a:xfrm>
      </p:grpSpPr>
      <p:sp>
        <p:nvSpPr>
          <p:cNvPr id="1049011" name="Title 1"/>
          <p:cNvSpPr>
            <a:spLocks noGrp="1"/>
          </p:cNvSpPr>
          <p:nvPr>
            <p:ph type="title"/>
          </p:nvPr>
        </p:nvSpPr>
        <p:spPr>
          <a:xfrm>
            <a:off x="457200" y="274638"/>
            <a:ext cx="8229600" cy="487362"/>
          </a:xfrm>
        </p:spPr>
        <p:txBody>
          <a:bodyPr>
            <a:normAutofit fontScale="90000"/>
          </a:bodyPr>
          <a:p>
            <a:endParaRPr dirty="0" lang="en-US"/>
          </a:p>
        </p:txBody>
      </p:sp>
      <p:sp>
        <p:nvSpPr>
          <p:cNvPr id="1049012" name="Content Placeholder 2"/>
          <p:cNvSpPr>
            <a:spLocks noGrp="1"/>
          </p:cNvSpPr>
          <p:nvPr>
            <p:ph idx="1"/>
          </p:nvPr>
        </p:nvSpPr>
        <p:spPr>
          <a:xfrm>
            <a:off x="457200" y="990600"/>
            <a:ext cx="8229600" cy="5638800"/>
          </a:xfrm>
        </p:spPr>
        <p:txBody>
          <a:bodyPr>
            <a:normAutofit/>
          </a:bodyPr>
          <a:p>
            <a:r>
              <a:rPr dirty="0" lang="en-US"/>
              <a:t>The insertion of a </a:t>
            </a:r>
            <a:r>
              <a:rPr dirty="0" lang="en-US" err="1"/>
              <a:t>pessary</a:t>
            </a:r>
            <a:r>
              <a:rPr dirty="0" lang="en-US"/>
              <a:t> or tampon in the lower part of the vagina, which may provide temporary support</a:t>
            </a:r>
          </a:p>
          <a:p>
            <a:pPr>
              <a:buNone/>
            </a:pPr>
            <a:endParaRPr dirty="0" lang="en-US"/>
          </a:p>
          <a:p>
            <a:r>
              <a:rPr dirty="0" lang="en-US"/>
              <a:t>Exercises in young patients will give definite improvement of pressure symptoms</a:t>
            </a:r>
          </a:p>
          <a:p>
            <a:endParaRPr dirty="0" lang="en-US"/>
          </a:p>
          <a:p>
            <a:r>
              <a:rPr dirty="0" lang="en-US"/>
              <a:t>Estrogen in post-menopausal women for a number of months may greatly improve the tone, quality and </a:t>
            </a:r>
            <a:r>
              <a:rPr dirty="0" lang="en-US" err="1"/>
              <a:t>vascularity</a:t>
            </a:r>
            <a:r>
              <a:rPr dirty="0" lang="en-US"/>
              <a:t> of </a:t>
            </a:r>
            <a:r>
              <a:rPr dirty="0" lang="en-US" err="1"/>
              <a:t>musculo-fascial</a:t>
            </a:r>
            <a:r>
              <a:rPr dirty="0" lang="en-US"/>
              <a:t> support</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539" name=""/>
        <p:cNvGrpSpPr/>
        <p:nvPr/>
      </p:nvGrpSpPr>
      <p:grpSpPr>
        <a:xfrm>
          <a:off x="0" y="0"/>
          <a:ext cx="0" cy="0"/>
          <a:chOff x="0" y="0"/>
          <a:chExt cx="0" cy="0"/>
        </a:xfrm>
      </p:grpSpPr>
      <p:sp>
        <p:nvSpPr>
          <p:cNvPr id="1049013" name="Title 1"/>
          <p:cNvSpPr>
            <a:spLocks noGrp="1"/>
          </p:cNvSpPr>
          <p:nvPr>
            <p:ph type="title"/>
          </p:nvPr>
        </p:nvSpPr>
        <p:spPr>
          <a:xfrm>
            <a:off x="457200" y="274638"/>
            <a:ext cx="8229600" cy="639762"/>
          </a:xfrm>
        </p:spPr>
        <p:txBody>
          <a:bodyPr>
            <a:normAutofit/>
          </a:bodyPr>
          <a:p>
            <a:endParaRPr dirty="0" lang="en-US"/>
          </a:p>
        </p:txBody>
      </p:sp>
      <p:sp>
        <p:nvSpPr>
          <p:cNvPr id="1049014" name="Content Placeholder 2"/>
          <p:cNvSpPr>
            <a:spLocks noGrp="1"/>
          </p:cNvSpPr>
          <p:nvPr>
            <p:ph idx="1"/>
          </p:nvPr>
        </p:nvSpPr>
        <p:spPr>
          <a:xfrm>
            <a:off x="457200" y="914400"/>
            <a:ext cx="8229600" cy="5668963"/>
          </a:xfrm>
        </p:spPr>
        <p:txBody>
          <a:bodyPr>
            <a:normAutofit/>
          </a:bodyPr>
          <a:p>
            <a:r>
              <a:rPr dirty="0" lang="en-US"/>
              <a:t>Surgical measures especially for large </a:t>
            </a:r>
            <a:r>
              <a:rPr dirty="0" lang="en-US" err="1"/>
              <a:t>cystoceles</a:t>
            </a:r>
            <a:r>
              <a:rPr dirty="0" lang="en-US"/>
              <a:t>, causing retention and recurrent bladder infection. </a:t>
            </a:r>
          </a:p>
          <a:p>
            <a:r>
              <a:rPr dirty="0" lang="en-US"/>
              <a:t>Most common measure is anterior-vaginal </a:t>
            </a:r>
            <a:r>
              <a:rPr dirty="0" lang="en-US" err="1"/>
              <a:t>colporrhaphy</a:t>
            </a:r>
            <a:r>
              <a:rPr dirty="0" lang="en-US"/>
              <a:t>, which ensures the most effective surgical correction of a </a:t>
            </a:r>
            <a:r>
              <a:rPr dirty="0" lang="en-US" err="1"/>
              <a:t>cystocele</a:t>
            </a:r>
            <a:r>
              <a:rPr dirty="0" lang="en-US"/>
              <a:t>. </a:t>
            </a:r>
          </a:p>
          <a:p>
            <a:r>
              <a:rPr dirty="0" lang="en-US"/>
              <a:t>preventing further pregnancies, a hysterectomy averts the problem of vaginal delivery, which would destroy the bladder support provided by the anterior </a:t>
            </a:r>
            <a:r>
              <a:rPr dirty="0" lang="en-US" err="1"/>
              <a:t>colporrhaphy</a:t>
            </a:r>
            <a:r>
              <a:rPr dirty="0" lang="en-US"/>
              <a:t>.</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540" name=""/>
        <p:cNvGrpSpPr/>
        <p:nvPr/>
      </p:nvGrpSpPr>
      <p:grpSpPr>
        <a:xfrm>
          <a:off x="0" y="0"/>
          <a:ext cx="0" cy="0"/>
          <a:chOff x="0" y="0"/>
          <a:chExt cx="0" cy="0"/>
        </a:xfrm>
      </p:grpSpPr>
      <p:sp>
        <p:nvSpPr>
          <p:cNvPr id="1049015" name="Title 1"/>
          <p:cNvSpPr>
            <a:spLocks noGrp="1"/>
          </p:cNvSpPr>
          <p:nvPr>
            <p:ph type="title"/>
          </p:nvPr>
        </p:nvSpPr>
        <p:spPr>
          <a:xfrm>
            <a:off x="457200" y="0"/>
            <a:ext cx="8229600" cy="838200"/>
          </a:xfrm>
        </p:spPr>
        <p:txBody>
          <a:bodyPr/>
          <a:p>
            <a:r>
              <a:rPr b="1" dirty="0" lang="en-US"/>
              <a:t>Prevention of </a:t>
            </a:r>
            <a:r>
              <a:rPr b="1" dirty="0" lang="en-US" err="1"/>
              <a:t>Cystocele</a:t>
            </a:r>
            <a:endParaRPr dirty="0" lang="en-US"/>
          </a:p>
        </p:txBody>
      </p:sp>
      <p:sp>
        <p:nvSpPr>
          <p:cNvPr id="1049016" name="Content Placeholder 2"/>
          <p:cNvSpPr>
            <a:spLocks noGrp="1"/>
          </p:cNvSpPr>
          <p:nvPr>
            <p:ph idx="1"/>
          </p:nvPr>
        </p:nvSpPr>
        <p:spPr>
          <a:xfrm>
            <a:off x="457200" y="838200"/>
            <a:ext cx="8229600" cy="5791200"/>
          </a:xfrm>
        </p:spPr>
        <p:txBody>
          <a:bodyPr>
            <a:normAutofit/>
          </a:bodyPr>
          <a:p>
            <a:r>
              <a:rPr dirty="0" lang="en-US" err="1"/>
              <a:t>intrapartum</a:t>
            </a:r>
            <a:r>
              <a:rPr dirty="0" lang="en-US"/>
              <a:t> and postpartum exercises, especially those designed to strengthen the </a:t>
            </a:r>
            <a:r>
              <a:rPr dirty="0" lang="en-US" err="1"/>
              <a:t>levator</a:t>
            </a:r>
            <a:r>
              <a:rPr dirty="0" lang="en-US"/>
              <a:t> and </a:t>
            </a:r>
            <a:r>
              <a:rPr dirty="0" lang="en-US" err="1"/>
              <a:t>perineal</a:t>
            </a:r>
            <a:r>
              <a:rPr dirty="0" lang="en-US"/>
              <a:t> muscles groups.</a:t>
            </a:r>
          </a:p>
          <a:p>
            <a:pPr>
              <a:buNone/>
            </a:pPr>
            <a:endParaRPr dirty="0" lang="en-US"/>
          </a:p>
          <a:p>
            <a:r>
              <a:rPr dirty="0" lang="en-US"/>
              <a:t>Correct or avoid obesity, chronic coughs, straining and traumatic deliveries.</a:t>
            </a:r>
          </a:p>
          <a:p>
            <a:pPr>
              <a:buNone/>
            </a:pPr>
            <a:endParaRPr dirty="0" lang="en-US"/>
          </a:p>
          <a:p>
            <a:r>
              <a:rPr dirty="0" lang="en-US" err="1"/>
              <a:t>Oestrogen</a:t>
            </a:r>
            <a:r>
              <a:rPr dirty="0" lang="en-US"/>
              <a:t> therapy maintains the </a:t>
            </a:r>
            <a:r>
              <a:rPr dirty="0" lang="en-US" err="1"/>
              <a:t>musculo-fascial</a:t>
            </a:r>
            <a:r>
              <a:rPr dirty="0" lang="en-US"/>
              <a:t> tissue after menopause and prevents or postpones the appearance of </a:t>
            </a:r>
            <a:r>
              <a:rPr dirty="0" lang="en-US" err="1"/>
              <a:t>cystocele</a:t>
            </a:r>
            <a:r>
              <a:rPr dirty="0" lang="en-US"/>
              <a:t> and other forms of pelvic relaxation</a:t>
            </a: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541" name=""/>
        <p:cNvGrpSpPr/>
        <p:nvPr/>
      </p:nvGrpSpPr>
      <p:grpSpPr>
        <a:xfrm>
          <a:off x="0" y="0"/>
          <a:ext cx="0" cy="0"/>
          <a:chOff x="0" y="0"/>
          <a:chExt cx="0" cy="0"/>
        </a:xfrm>
      </p:grpSpPr>
      <p:sp>
        <p:nvSpPr>
          <p:cNvPr id="1049017" name="Title 1"/>
          <p:cNvSpPr>
            <a:spLocks noGrp="1"/>
          </p:cNvSpPr>
          <p:nvPr>
            <p:ph type="title"/>
          </p:nvPr>
        </p:nvSpPr>
        <p:spPr>
          <a:xfrm>
            <a:off x="457200" y="704088"/>
            <a:ext cx="8229600" cy="438912"/>
          </a:xfrm>
        </p:spPr>
        <p:txBody>
          <a:bodyPr>
            <a:normAutofit fontScale="90000"/>
          </a:bodyPr>
          <a:p>
            <a:endParaRPr dirty="0" lang="en-US"/>
          </a:p>
        </p:txBody>
      </p:sp>
      <p:sp>
        <p:nvSpPr>
          <p:cNvPr id="1049018" name="Content Placeholder 2"/>
          <p:cNvSpPr>
            <a:spLocks noGrp="1"/>
          </p:cNvSpPr>
          <p:nvPr>
            <p:ph idx="1"/>
          </p:nvPr>
        </p:nvSpPr>
        <p:spPr>
          <a:xfrm>
            <a:off x="381000" y="1600200"/>
            <a:ext cx="8229600" cy="4525963"/>
          </a:xfrm>
        </p:spPr>
        <p:txBody>
          <a:bodyPr/>
          <a:p>
            <a:r>
              <a:rPr dirty="0" sz="4000" lang="en-US"/>
              <a:t>The prognosis for recovery is excellent after surgery in the absence of subsequent deliveries or stress that increases intra-abdominal pressure</a:t>
            </a:r>
            <a:r>
              <a:rPr dirty="0" lang="en-US"/>
              <a:t>.</a:t>
            </a: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542" name=""/>
        <p:cNvGrpSpPr/>
        <p:nvPr/>
      </p:nvGrpSpPr>
      <p:grpSpPr>
        <a:xfrm>
          <a:off x="0" y="0"/>
          <a:ext cx="0" cy="0"/>
          <a:chOff x="0" y="0"/>
          <a:chExt cx="0" cy="0"/>
        </a:xfrm>
      </p:grpSpPr>
      <p:sp>
        <p:nvSpPr>
          <p:cNvPr id="1049019" name="Title 1"/>
          <p:cNvSpPr>
            <a:spLocks noGrp="1"/>
          </p:cNvSpPr>
          <p:nvPr>
            <p:ph type="title"/>
          </p:nvPr>
        </p:nvSpPr>
        <p:spPr>
          <a:xfrm>
            <a:off x="457200" y="0"/>
            <a:ext cx="8229600" cy="762000"/>
          </a:xfrm>
        </p:spPr>
        <p:txBody>
          <a:bodyPr>
            <a:normAutofit/>
          </a:bodyPr>
          <a:p>
            <a:r>
              <a:rPr b="1" dirty="0" lang="en-US" err="1"/>
              <a:t>Rectocele</a:t>
            </a:r>
            <a:endParaRPr dirty="0" lang="en-US"/>
          </a:p>
        </p:txBody>
      </p:sp>
      <p:sp>
        <p:nvSpPr>
          <p:cNvPr id="1049020" name="Content Placeholder 2"/>
          <p:cNvSpPr>
            <a:spLocks noGrp="1"/>
          </p:cNvSpPr>
          <p:nvPr>
            <p:ph idx="1"/>
          </p:nvPr>
        </p:nvSpPr>
        <p:spPr>
          <a:xfrm>
            <a:off x="0" y="685800"/>
            <a:ext cx="8991600" cy="6172200"/>
          </a:xfrm>
        </p:spPr>
        <p:txBody>
          <a:bodyPr>
            <a:normAutofit/>
          </a:bodyPr>
          <a:p>
            <a:r>
              <a:rPr dirty="0" lang="en-US" err="1"/>
              <a:t>herniation</a:t>
            </a:r>
            <a:r>
              <a:rPr dirty="0" lang="en-US"/>
              <a:t> of the rectum through the posterior vaginal wall. Some of the causes of</a:t>
            </a:r>
          </a:p>
          <a:p>
            <a:pPr>
              <a:buNone/>
            </a:pPr>
            <a:r>
              <a:rPr dirty="0" lang="en-US"/>
              <a:t>this condition include:</a:t>
            </a:r>
          </a:p>
          <a:p>
            <a:pPr>
              <a:buNone/>
            </a:pPr>
            <a:endParaRPr dirty="0" lang="en-US"/>
          </a:p>
          <a:p>
            <a:pPr>
              <a:buFont typeface="Wingdings" pitchFamily="2" charset="2"/>
              <a:buChar char="Ø"/>
            </a:pPr>
            <a:r>
              <a:rPr dirty="0" lang="en-US"/>
              <a:t> Disruption of the fibrous connective tissue (recto-vaginal fascia) between the rectum and vagina during childbirth.</a:t>
            </a:r>
          </a:p>
          <a:p>
            <a:pPr>
              <a:buNone/>
            </a:pPr>
            <a:endParaRPr dirty="0" lang="en-US"/>
          </a:p>
          <a:p>
            <a:pPr>
              <a:buFont typeface="Wingdings" pitchFamily="2" charset="2"/>
              <a:buChar char="Ø"/>
            </a:pPr>
            <a:r>
              <a:rPr dirty="0" lang="en-US"/>
              <a:t> Operative deliveries, especially of a large </a:t>
            </a:r>
            <a:r>
              <a:rPr dirty="0" lang="en-US" err="1"/>
              <a:t>foetus</a:t>
            </a:r>
            <a:r>
              <a:rPr dirty="0" lang="en-US"/>
              <a:t> or breech delivery.</a:t>
            </a:r>
          </a:p>
          <a:p>
            <a:pPr>
              <a:buNone/>
            </a:pPr>
            <a:endParaRPr dirty="0" lang="en-US"/>
          </a:p>
          <a:p>
            <a:pPr>
              <a:buFont typeface="Wingdings" pitchFamily="2" charset="2"/>
              <a:buChar char="Ø"/>
            </a:pPr>
            <a:r>
              <a:rPr dirty="0" lang="en-US"/>
              <a:t> Slow </a:t>
            </a:r>
            <a:r>
              <a:rPr dirty="0" lang="en-US" err="1"/>
              <a:t>involutional</a:t>
            </a:r>
            <a:r>
              <a:rPr dirty="0" lang="en-US"/>
              <a:t> changes in the pelvic </a:t>
            </a:r>
            <a:r>
              <a:rPr dirty="0" lang="en-US" err="1"/>
              <a:t>musculo-fascial</a:t>
            </a:r>
            <a:r>
              <a:rPr dirty="0" lang="en-US"/>
              <a:t> supporting tissues as a result of menopause.</a:t>
            </a:r>
          </a:p>
          <a:p>
            <a:pPr>
              <a:buFont typeface="Wingdings" pitchFamily="2" charset="2"/>
              <a:buChar char="Ø"/>
            </a:pPr>
            <a:endParaRPr dirty="0" lang="en-US"/>
          </a:p>
          <a:p>
            <a:pPr>
              <a:buFont typeface="Wingdings" pitchFamily="2" charset="2"/>
              <a:buChar char="Ø"/>
            </a:pPr>
            <a:r>
              <a:rPr dirty="0" lang="en-US"/>
              <a:t> Bowel habits whereby lifelong chronic constipation with straining at stool causes this condition</a:t>
            </a: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543" name=""/>
        <p:cNvGrpSpPr/>
        <p:nvPr/>
      </p:nvGrpSpPr>
      <p:grpSpPr>
        <a:xfrm>
          <a:off x="0" y="0"/>
          <a:ext cx="0" cy="0"/>
          <a:chOff x="0" y="0"/>
          <a:chExt cx="0" cy="0"/>
        </a:xfrm>
      </p:grpSpPr>
      <p:sp>
        <p:nvSpPr>
          <p:cNvPr id="1049021" name="Title 1"/>
          <p:cNvSpPr>
            <a:spLocks noGrp="1"/>
          </p:cNvSpPr>
          <p:nvPr>
            <p:ph type="title"/>
          </p:nvPr>
        </p:nvSpPr>
        <p:spPr>
          <a:xfrm>
            <a:off x="457200" y="274638"/>
            <a:ext cx="8229600" cy="639762"/>
          </a:xfrm>
        </p:spPr>
        <p:txBody>
          <a:bodyPr>
            <a:normAutofit/>
          </a:bodyPr>
          <a:p>
            <a:r>
              <a:rPr b="1" dirty="0" lang="en-US"/>
              <a:t>Clinical Diagnosis</a:t>
            </a:r>
            <a:endParaRPr dirty="0" lang="en-US"/>
          </a:p>
        </p:txBody>
      </p:sp>
      <p:sp>
        <p:nvSpPr>
          <p:cNvPr id="1049022" name="Content Placeholder 2"/>
          <p:cNvSpPr>
            <a:spLocks noGrp="1"/>
          </p:cNvSpPr>
          <p:nvPr>
            <p:ph idx="1"/>
          </p:nvPr>
        </p:nvSpPr>
        <p:spPr>
          <a:xfrm>
            <a:off x="457200" y="914400"/>
            <a:ext cx="8229600" cy="5562600"/>
          </a:xfrm>
        </p:spPr>
        <p:txBody>
          <a:bodyPr>
            <a:normAutofit/>
          </a:bodyPr>
          <a:p>
            <a:r>
              <a:rPr dirty="0" lang="en-US"/>
              <a:t>small </a:t>
            </a:r>
            <a:r>
              <a:rPr dirty="0" lang="en-US" err="1"/>
              <a:t>rectocele</a:t>
            </a:r>
            <a:r>
              <a:rPr dirty="0" lang="en-US"/>
              <a:t> is usually demonstrable in virtually all </a:t>
            </a:r>
            <a:r>
              <a:rPr dirty="0" lang="en-US" err="1"/>
              <a:t>multiparous</a:t>
            </a:r>
            <a:r>
              <a:rPr dirty="0" lang="en-US"/>
              <a:t> patients and usually causes no symptoms but the following are essentials of diagnosis</a:t>
            </a:r>
          </a:p>
          <a:p>
            <a:endParaRPr dirty="0" lang="en-US"/>
          </a:p>
          <a:p>
            <a:pPr>
              <a:buFont typeface="Wingdings" pitchFamily="2" charset="2"/>
              <a:buChar char="Ø"/>
            </a:pPr>
            <a:r>
              <a:rPr dirty="0" lang="en-US"/>
              <a:t> Difficult evacuation of </a:t>
            </a:r>
            <a:r>
              <a:rPr dirty="0" lang="en-US" err="1"/>
              <a:t>faeces</a:t>
            </a:r>
            <a:r>
              <a:rPr dirty="0" lang="en-US"/>
              <a:t>.</a:t>
            </a:r>
          </a:p>
          <a:p>
            <a:pPr>
              <a:buFont typeface="Wingdings" pitchFamily="2" charset="2"/>
              <a:buChar char="Ø"/>
            </a:pPr>
            <a:endParaRPr dirty="0" lang="en-US"/>
          </a:p>
          <a:p>
            <a:pPr>
              <a:buFont typeface="Wingdings" pitchFamily="2" charset="2"/>
              <a:buChar char="Ø"/>
            </a:pPr>
            <a:r>
              <a:rPr dirty="0" lang="en-US"/>
              <a:t> Sensation of vaginal fullness expressed as 'falling-out' pressure.</a:t>
            </a:r>
          </a:p>
          <a:p>
            <a:pPr>
              <a:buFont typeface="Wingdings" pitchFamily="2" charset="2"/>
              <a:buChar char="Ø"/>
            </a:pPr>
            <a:endParaRPr dirty="0" lang="en-US"/>
          </a:p>
          <a:p>
            <a:pPr>
              <a:buFont typeface="Wingdings" pitchFamily="2" charset="2"/>
              <a:buChar char="Ø"/>
            </a:pPr>
            <a:r>
              <a:rPr dirty="0" lang="en-US"/>
              <a:t> Presence of soft, reducible mass bulging into lower half of the posterior vaginal wall, frequently a flat lacerated </a:t>
            </a:r>
            <a:r>
              <a:rPr dirty="0" lang="en-US" err="1"/>
              <a:t>perineal</a:t>
            </a:r>
            <a:r>
              <a:rPr dirty="0" lang="en-US"/>
              <a:t> body</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544" name=""/>
        <p:cNvGrpSpPr/>
        <p:nvPr/>
      </p:nvGrpSpPr>
      <p:grpSpPr>
        <a:xfrm>
          <a:off x="0" y="0"/>
          <a:ext cx="0" cy="0"/>
          <a:chOff x="0" y="0"/>
          <a:chExt cx="0" cy="0"/>
        </a:xfrm>
      </p:grpSpPr>
      <p:sp>
        <p:nvSpPr>
          <p:cNvPr id="1049023" name="Title 1"/>
          <p:cNvSpPr>
            <a:spLocks noGrp="1"/>
          </p:cNvSpPr>
          <p:nvPr>
            <p:ph type="title"/>
          </p:nvPr>
        </p:nvSpPr>
        <p:spPr>
          <a:xfrm>
            <a:off x="457200" y="274638"/>
            <a:ext cx="8229600" cy="868362"/>
          </a:xfrm>
        </p:spPr>
        <p:txBody>
          <a:bodyPr/>
          <a:p>
            <a:r>
              <a:rPr b="1" dirty="0" lang="en-US"/>
              <a:t>Management of </a:t>
            </a:r>
            <a:r>
              <a:rPr b="1" dirty="0" lang="en-US" err="1"/>
              <a:t>Rectocele</a:t>
            </a:r>
            <a:endParaRPr dirty="0" lang="en-US"/>
          </a:p>
        </p:txBody>
      </p:sp>
      <p:sp>
        <p:nvSpPr>
          <p:cNvPr id="1049024" name="Content Placeholder 2"/>
          <p:cNvSpPr>
            <a:spLocks noGrp="1"/>
          </p:cNvSpPr>
          <p:nvPr>
            <p:ph idx="1"/>
          </p:nvPr>
        </p:nvSpPr>
        <p:spPr>
          <a:xfrm>
            <a:off x="457200" y="1600200"/>
            <a:ext cx="8229600" cy="4953000"/>
          </a:xfrm>
        </p:spPr>
        <p:txBody>
          <a:bodyPr>
            <a:normAutofit/>
          </a:bodyPr>
          <a:p>
            <a:r>
              <a:rPr dirty="0" lang="en-US"/>
              <a:t>digital extraction if there is </a:t>
            </a:r>
            <a:r>
              <a:rPr dirty="0" lang="en-US" err="1"/>
              <a:t>faecal</a:t>
            </a:r>
            <a:r>
              <a:rPr dirty="0" lang="en-US"/>
              <a:t> impaction</a:t>
            </a:r>
          </a:p>
          <a:p>
            <a:pPr>
              <a:buNone/>
            </a:pPr>
            <a:endParaRPr dirty="0" lang="en-US"/>
          </a:p>
          <a:p>
            <a:r>
              <a:rPr dirty="0" lang="en-US"/>
              <a:t>it is advisable to wait until the woman has had all the babies she wants in order to intervene especially for </a:t>
            </a:r>
            <a:r>
              <a:rPr dirty="0" lang="en-US" err="1"/>
              <a:t>rectocele</a:t>
            </a:r>
            <a:r>
              <a:rPr dirty="0" lang="en-US"/>
              <a:t> causing symptoms.</a:t>
            </a:r>
          </a:p>
          <a:p>
            <a:pPr>
              <a:buNone/>
            </a:pPr>
            <a:endParaRPr dirty="0" lang="en-US"/>
          </a:p>
          <a:p>
            <a:r>
              <a:rPr dirty="0" lang="en-US"/>
              <a:t>Surgically, posterior </a:t>
            </a:r>
            <a:r>
              <a:rPr dirty="0" lang="en-US" err="1"/>
              <a:t>colpo</a:t>
            </a:r>
            <a:r>
              <a:rPr dirty="0" lang="en-US"/>
              <a:t> </a:t>
            </a:r>
            <a:r>
              <a:rPr dirty="0" lang="en-US" err="1"/>
              <a:t>perineorrhaphy</a:t>
            </a:r>
            <a:r>
              <a:rPr dirty="0" lang="en-US"/>
              <a:t> is usually curative</a:t>
            </a:r>
          </a:p>
          <a:p>
            <a:pPr>
              <a:buNone/>
            </a:pPr>
            <a:endParaRPr dirty="0" lang="en-US"/>
          </a:p>
          <a:p>
            <a:r>
              <a:rPr dirty="0" lang="en-US"/>
              <a:t>ensure permanent integrity of the </a:t>
            </a:r>
            <a:r>
              <a:rPr dirty="0" lang="en-US" err="1"/>
              <a:t>rectocele</a:t>
            </a:r>
            <a:r>
              <a:rPr dirty="0" lang="en-US"/>
              <a:t> repair, the patient should be advised to avoid straining, coughing and other strenuous activities and prevent constipation through a proper diet, plenty of fluid intake and the use of stool softening laxatives and lubricating suppositories.</a:t>
            </a: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545" name=""/>
        <p:cNvGrpSpPr/>
        <p:nvPr/>
      </p:nvGrpSpPr>
      <p:grpSpPr>
        <a:xfrm>
          <a:off x="0" y="0"/>
          <a:ext cx="0" cy="0"/>
          <a:chOff x="0" y="0"/>
          <a:chExt cx="0" cy="0"/>
        </a:xfrm>
      </p:grpSpPr>
      <p:sp>
        <p:nvSpPr>
          <p:cNvPr id="1049025" name="Title 1"/>
          <p:cNvSpPr>
            <a:spLocks noGrp="1"/>
          </p:cNvSpPr>
          <p:nvPr>
            <p:ph type="title"/>
          </p:nvPr>
        </p:nvSpPr>
        <p:spPr>
          <a:xfrm>
            <a:off x="457200" y="0"/>
            <a:ext cx="8229600" cy="838200"/>
          </a:xfrm>
        </p:spPr>
        <p:txBody>
          <a:bodyPr>
            <a:normAutofit/>
          </a:bodyPr>
          <a:p>
            <a:endParaRPr dirty="0" lang="en-US"/>
          </a:p>
        </p:txBody>
      </p:sp>
      <p:pic>
        <p:nvPicPr>
          <p:cNvPr id="2097172" name="Picture 2" descr="C:\Users\user\Desktop\200px-Rectocele.jpg"/>
          <p:cNvPicPr>
            <a:picLocks noChangeAspect="1" noGrp="1" noChangeArrowheads="1"/>
          </p:cNvPicPr>
          <p:nvPr>
            <p:ph idx="1"/>
          </p:nvPr>
        </p:nvPicPr>
        <p:blipFill>
          <a:blip xmlns:r="http://schemas.openxmlformats.org/officeDocument/2006/relationships" r:embed="rId1"/>
          <a:srcRect/>
          <a:stretch>
            <a:fillRect/>
          </a:stretch>
        </p:blipFill>
        <p:spPr bwMode="auto">
          <a:xfrm>
            <a:off x="381000" y="457200"/>
            <a:ext cx="7924800" cy="6248400"/>
          </a:xfrm>
          <a:prstGeom prst="rect"/>
          <a:noFill/>
        </p:spPr>
      </p:pic>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546" name=""/>
        <p:cNvGrpSpPr/>
        <p:nvPr/>
      </p:nvGrpSpPr>
      <p:grpSpPr>
        <a:xfrm>
          <a:off x="0" y="0"/>
          <a:ext cx="0" cy="0"/>
          <a:chOff x="0" y="0"/>
          <a:chExt cx="0" cy="0"/>
        </a:xfrm>
      </p:grpSpPr>
      <p:sp>
        <p:nvSpPr>
          <p:cNvPr id="1049026" name="Title 1"/>
          <p:cNvSpPr>
            <a:spLocks noGrp="1"/>
          </p:cNvSpPr>
          <p:nvPr>
            <p:ph type="title"/>
          </p:nvPr>
        </p:nvSpPr>
        <p:spPr>
          <a:xfrm>
            <a:off x="457200" y="0"/>
            <a:ext cx="8229600" cy="609600"/>
          </a:xfrm>
        </p:spPr>
        <p:txBody>
          <a:bodyPr>
            <a:normAutofit/>
          </a:bodyPr>
          <a:p>
            <a:endParaRPr dirty="0" lang="en-US"/>
          </a:p>
        </p:txBody>
      </p:sp>
      <p:pic>
        <p:nvPicPr>
          <p:cNvPr id="2097173" name="Picture 2" descr="C:\Users\user\Desktop\cys_rect.jpg"/>
          <p:cNvPicPr>
            <a:picLocks noChangeAspect="1" noGrp="1" noChangeArrowheads="1"/>
          </p:cNvPicPr>
          <p:nvPr>
            <p:ph idx="1"/>
          </p:nvPr>
        </p:nvPicPr>
        <p:blipFill>
          <a:blip xmlns:r="http://schemas.openxmlformats.org/officeDocument/2006/relationships" r:embed="rId1"/>
          <a:srcRect/>
          <a:stretch>
            <a:fillRect/>
          </a:stretch>
        </p:blipFill>
        <p:spPr bwMode="auto">
          <a:xfrm>
            <a:off x="304800" y="762000"/>
            <a:ext cx="8382000" cy="5714999"/>
          </a:xfrm>
          <a:prstGeom prst="rect"/>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338" name=""/>
        <p:cNvGrpSpPr/>
        <p:nvPr/>
      </p:nvGrpSpPr>
      <p:grpSpPr>
        <a:xfrm>
          <a:off x="0" y="0"/>
          <a:ext cx="0" cy="0"/>
          <a:chOff x="0" y="0"/>
          <a:chExt cx="0" cy="0"/>
        </a:xfrm>
      </p:grpSpPr>
      <p:sp>
        <p:nvSpPr>
          <p:cNvPr id="1048629" name="Title 1"/>
          <p:cNvSpPr>
            <a:spLocks noGrp="1"/>
          </p:cNvSpPr>
          <p:nvPr>
            <p:ph type="title"/>
          </p:nvPr>
        </p:nvSpPr>
        <p:spPr>
          <a:xfrm>
            <a:off x="457200" y="274638"/>
            <a:ext cx="8229600" cy="792162"/>
          </a:xfrm>
        </p:spPr>
        <p:txBody>
          <a:bodyPr>
            <a:normAutofit/>
          </a:bodyPr>
          <a:p>
            <a:r>
              <a:rPr b="1" dirty="0" lang="en-US"/>
              <a:t>Gynecological Operations</a:t>
            </a:r>
            <a:endParaRPr dirty="0" lang="en-US"/>
          </a:p>
        </p:txBody>
      </p:sp>
      <p:sp>
        <p:nvSpPr>
          <p:cNvPr id="1048630" name="Content Placeholder 2"/>
          <p:cNvSpPr>
            <a:spLocks noGrp="1"/>
          </p:cNvSpPr>
          <p:nvPr>
            <p:ph idx="1"/>
          </p:nvPr>
        </p:nvSpPr>
        <p:spPr>
          <a:xfrm>
            <a:off x="457200" y="1143000"/>
            <a:ext cx="8229600" cy="5715000"/>
          </a:xfrm>
        </p:spPr>
        <p:txBody>
          <a:bodyPr>
            <a:normAutofit/>
          </a:bodyPr>
          <a:p>
            <a:pPr algn="just">
              <a:buFont typeface="Wingdings" panose="05000000000000000000" pitchFamily="2" charset="2"/>
              <a:buChar char="v"/>
            </a:pPr>
            <a:r>
              <a:rPr dirty="0" sz="3200" lang="en-US">
                <a:latin typeface="Times New Roman" panose="02020603050405020304" pitchFamily="18" charset="0"/>
                <a:cs typeface="Times New Roman" panose="02020603050405020304" pitchFamily="18" charset="0"/>
              </a:rPr>
              <a:t>Take the history of any gynecological operations, including the dates of operations.</a:t>
            </a:r>
          </a:p>
          <a:p>
            <a:pPr algn="just">
              <a:buFont typeface="Wingdings" panose="05000000000000000000" pitchFamily="2" charset="2"/>
              <a:buChar char="v"/>
            </a:pPr>
            <a:r>
              <a:rPr dirty="0" sz="3200" lang="en-US">
                <a:latin typeface="Times New Roman" panose="02020603050405020304" pitchFamily="18" charset="0"/>
                <a:cs typeface="Times New Roman" panose="02020603050405020304" pitchFamily="18" charset="0"/>
              </a:rPr>
              <a:t>Possible gynecological operations include dilatation and curettage, evacuation, </a:t>
            </a:r>
            <a:r>
              <a:rPr dirty="0" sz="3200" lang="en-US" err="1">
                <a:latin typeface="Times New Roman" panose="02020603050405020304" pitchFamily="18" charset="0"/>
                <a:cs typeface="Times New Roman" panose="02020603050405020304" pitchFamily="18" charset="0"/>
              </a:rPr>
              <a:t>laparatomy</a:t>
            </a:r>
            <a:r>
              <a:rPr dirty="0" sz="3200" lang="en-US">
                <a:latin typeface="Times New Roman" panose="02020603050405020304" pitchFamily="18" charset="0"/>
                <a:cs typeface="Times New Roman" panose="02020603050405020304" pitchFamily="18" charset="0"/>
              </a:rPr>
              <a:t> and hysterectomy and post-operative outcomes.</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547" name=""/>
        <p:cNvGrpSpPr/>
        <p:nvPr/>
      </p:nvGrpSpPr>
      <p:grpSpPr>
        <a:xfrm>
          <a:off x="0" y="0"/>
          <a:ext cx="0" cy="0"/>
          <a:chOff x="0" y="0"/>
          <a:chExt cx="0" cy="0"/>
        </a:xfrm>
      </p:grpSpPr>
      <p:sp>
        <p:nvSpPr>
          <p:cNvPr id="1049027" name="Title 1"/>
          <p:cNvSpPr>
            <a:spLocks noGrp="1"/>
          </p:cNvSpPr>
          <p:nvPr>
            <p:ph type="title"/>
          </p:nvPr>
        </p:nvSpPr>
        <p:spPr/>
        <p:txBody>
          <a:bodyPr>
            <a:normAutofit/>
          </a:bodyPr>
          <a:p>
            <a:r>
              <a:rPr b="1" dirty="0" lang="en-US"/>
              <a:t>complications that may arise from</a:t>
            </a:r>
            <a:br>
              <a:rPr b="1" dirty="0" lang="en-US"/>
            </a:br>
            <a:r>
              <a:rPr b="1" dirty="0" lang="en-US" err="1"/>
              <a:t>rectocele</a:t>
            </a:r>
            <a:r>
              <a:rPr b="1" dirty="0" lang="en-US"/>
              <a:t> and </a:t>
            </a:r>
            <a:r>
              <a:rPr b="1" dirty="0" lang="en-US" err="1"/>
              <a:t>cystocele</a:t>
            </a:r>
            <a:endParaRPr b="1" dirty="0" lang="en-US"/>
          </a:p>
        </p:txBody>
      </p:sp>
      <p:sp>
        <p:nvSpPr>
          <p:cNvPr id="1049028" name="Content Placeholder 2"/>
          <p:cNvSpPr>
            <a:spLocks noGrp="1"/>
          </p:cNvSpPr>
          <p:nvPr>
            <p:ph idx="1"/>
          </p:nvPr>
        </p:nvSpPr>
        <p:spPr/>
        <p:txBody>
          <a:bodyPr>
            <a:normAutofit/>
          </a:bodyPr>
          <a:p>
            <a:pPr>
              <a:buFont typeface="Wingdings" pitchFamily="2" charset="2"/>
              <a:buChar char="Ø"/>
            </a:pPr>
            <a:r>
              <a:rPr dirty="0" lang="en-US"/>
              <a:t>  </a:t>
            </a:r>
            <a:r>
              <a:rPr dirty="0" lang="en-US" err="1"/>
              <a:t>Leukorrhoea</a:t>
            </a:r>
            <a:r>
              <a:rPr dirty="0" lang="en-US"/>
              <a:t> or increased vaginal discharge.</a:t>
            </a:r>
          </a:p>
          <a:p>
            <a:pPr>
              <a:buFont typeface="Wingdings" pitchFamily="2" charset="2"/>
              <a:buChar char="Ø"/>
            </a:pPr>
            <a:r>
              <a:rPr dirty="0" lang="en-US"/>
              <a:t>Abnormal uterine bleeding.</a:t>
            </a:r>
          </a:p>
          <a:p>
            <a:pPr>
              <a:buFont typeface="Wingdings" pitchFamily="2" charset="2"/>
              <a:buChar char="Ø"/>
            </a:pPr>
            <a:r>
              <a:rPr dirty="0" lang="en-US"/>
              <a:t> Abortion as a result of infection or disordered uterine or ovarian circulation in the </a:t>
            </a:r>
            <a:r>
              <a:rPr dirty="0" lang="en-US" err="1"/>
              <a:t>prolapse</a:t>
            </a:r>
            <a:r>
              <a:rPr dirty="0" lang="en-US"/>
              <a:t>.</a:t>
            </a:r>
          </a:p>
          <a:p>
            <a:pPr>
              <a:buFont typeface="Wingdings" pitchFamily="2" charset="2"/>
              <a:buChar char="Ø"/>
            </a:pPr>
            <a:r>
              <a:rPr dirty="0" lang="en-US"/>
              <a:t> Urinary tract infection is common with </a:t>
            </a:r>
            <a:r>
              <a:rPr dirty="0" lang="en-US" err="1"/>
              <a:t>prolapse</a:t>
            </a:r>
            <a:r>
              <a:rPr dirty="0" lang="en-US"/>
              <a:t> because of the </a:t>
            </a:r>
            <a:r>
              <a:rPr dirty="0" lang="en-US" err="1"/>
              <a:t>cystocele</a:t>
            </a:r>
            <a:r>
              <a:rPr dirty="0" lang="en-US"/>
              <a:t> and urethra obstruction with </a:t>
            </a:r>
            <a:r>
              <a:rPr dirty="0" lang="en-US" err="1"/>
              <a:t>hydronephrosis</a:t>
            </a:r>
            <a:r>
              <a:rPr dirty="0" lang="en-US"/>
              <a:t>.</a:t>
            </a:r>
          </a:p>
          <a:p>
            <a:pPr>
              <a:buFont typeface="Wingdings" pitchFamily="2" charset="2"/>
              <a:buChar char="Ø"/>
            </a:pPr>
            <a:r>
              <a:rPr dirty="0" lang="en-US"/>
              <a:t> Hemorrhoids due to straining with constipation, especially with </a:t>
            </a:r>
            <a:r>
              <a:rPr dirty="0" lang="en-US" err="1"/>
              <a:t>rectocele</a:t>
            </a:r>
            <a:r>
              <a:rPr dirty="0" lang="en-US"/>
              <a:t>.</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548" name=""/>
        <p:cNvGrpSpPr/>
        <p:nvPr/>
      </p:nvGrpSpPr>
      <p:grpSpPr>
        <a:xfrm>
          <a:off x="0" y="0"/>
          <a:ext cx="0" cy="0"/>
          <a:chOff x="0" y="0"/>
          <a:chExt cx="0" cy="0"/>
        </a:xfrm>
      </p:grpSpPr>
      <p:sp>
        <p:nvSpPr>
          <p:cNvPr id="1049029" name="Title 1"/>
          <p:cNvSpPr>
            <a:spLocks noGrp="1"/>
          </p:cNvSpPr>
          <p:nvPr>
            <p:ph type="title"/>
          </p:nvPr>
        </p:nvSpPr>
        <p:spPr>
          <a:xfrm>
            <a:off x="685800" y="304800"/>
            <a:ext cx="8229600" cy="1143000"/>
          </a:xfrm>
        </p:spPr>
        <p:txBody>
          <a:bodyPr/>
          <a:p>
            <a:r>
              <a:rPr b="1" dirty="0" lang="en-US"/>
              <a:t>UTERINE PROLAPSE</a:t>
            </a:r>
            <a:endParaRPr dirty="0" lang="en-US"/>
          </a:p>
        </p:txBody>
      </p:sp>
      <p:sp>
        <p:nvSpPr>
          <p:cNvPr id="1049030" name="Content Placeholder 2"/>
          <p:cNvSpPr>
            <a:spLocks noGrp="1"/>
          </p:cNvSpPr>
          <p:nvPr>
            <p:ph idx="1"/>
          </p:nvPr>
        </p:nvSpPr>
        <p:spPr>
          <a:xfrm>
            <a:off x="457200" y="1524000"/>
            <a:ext cx="8229600" cy="5029200"/>
          </a:xfrm>
        </p:spPr>
        <p:txBody>
          <a:bodyPr>
            <a:normAutofit/>
          </a:bodyPr>
          <a:p>
            <a:r>
              <a:rPr dirty="0" lang="en-US"/>
              <a:t>abnormal protrusion of the uterus through the pelvic floor aperture or genital hiatus</a:t>
            </a:r>
          </a:p>
          <a:p>
            <a:pPr>
              <a:buNone/>
            </a:pPr>
            <a:endParaRPr dirty="0" lang="en-US"/>
          </a:p>
          <a:p>
            <a:r>
              <a:rPr dirty="0" lang="en-US"/>
              <a:t>Uterine </a:t>
            </a:r>
            <a:r>
              <a:rPr dirty="0" lang="en-US" err="1"/>
              <a:t>prolapse</a:t>
            </a:r>
            <a:r>
              <a:rPr dirty="0" lang="en-US"/>
              <a:t> can be classified;</a:t>
            </a:r>
          </a:p>
          <a:p>
            <a:pPr>
              <a:buFont typeface="Wingdings" pitchFamily="2" charset="2"/>
              <a:buChar char="Ø"/>
            </a:pPr>
            <a:r>
              <a:rPr dirty="0" lang="en-US"/>
              <a:t>   </a:t>
            </a:r>
            <a:r>
              <a:rPr dirty="0" i="1" lang="en-US"/>
              <a:t>First Degree Slight descent of the uterus. Cervix  remains within the vagina. Uterus in the upper half the vagina.</a:t>
            </a:r>
          </a:p>
          <a:p>
            <a:pPr>
              <a:buFont typeface="Wingdings" pitchFamily="2" charset="2"/>
              <a:buChar char="Ø"/>
            </a:pPr>
            <a:r>
              <a:rPr dirty="0" i="1" lang="en-US"/>
              <a:t>   Second Degree Cervix projects beyond the vulva    when the patient strains .Uterus has descended nearly to the opening of the vagina</a:t>
            </a:r>
          </a:p>
          <a:p>
            <a:pPr>
              <a:buFont typeface="Wingdings" pitchFamily="2" charset="2"/>
              <a:buChar char="Ø"/>
            </a:pPr>
            <a:r>
              <a:rPr dirty="0" i="1" lang="en-US"/>
              <a:t> Third degree. Uterus protrudes out of the vagina</a:t>
            </a:r>
          </a:p>
          <a:p>
            <a:pPr>
              <a:buNone/>
            </a:pPr>
            <a:endParaRPr dirty="0" i="1" lang="en-US"/>
          </a:p>
          <a:p>
            <a:pPr>
              <a:buNone/>
            </a:pPr>
            <a:endParaRPr dirty="0" lang="en-US"/>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549" name=""/>
        <p:cNvGrpSpPr/>
        <p:nvPr/>
      </p:nvGrpSpPr>
      <p:grpSpPr>
        <a:xfrm>
          <a:off x="0" y="0"/>
          <a:ext cx="0" cy="0"/>
          <a:chOff x="0" y="0"/>
          <a:chExt cx="0" cy="0"/>
        </a:xfrm>
      </p:grpSpPr>
      <p:sp>
        <p:nvSpPr>
          <p:cNvPr id="1049031" name="Title 1"/>
          <p:cNvSpPr>
            <a:spLocks noGrp="1"/>
          </p:cNvSpPr>
          <p:nvPr>
            <p:ph type="title"/>
          </p:nvPr>
        </p:nvSpPr>
        <p:spPr/>
        <p:txBody>
          <a:bodyPr/>
          <a:p>
            <a:endParaRPr lang="en-US"/>
          </a:p>
        </p:txBody>
      </p:sp>
      <p:sp>
        <p:nvSpPr>
          <p:cNvPr id="1049032" name="Content Placeholder 2"/>
          <p:cNvSpPr>
            <a:spLocks noGrp="1"/>
          </p:cNvSpPr>
          <p:nvPr>
            <p:ph idx="1"/>
          </p:nvPr>
        </p:nvSpPr>
        <p:spPr/>
        <p:txBody>
          <a:bodyPr/>
          <a:p>
            <a:pPr>
              <a:buFont typeface="Wingdings" pitchFamily="2" charset="2"/>
              <a:buChar char="Ø"/>
            </a:pPr>
            <a:r>
              <a:rPr dirty="0" i="1" lang="en-US"/>
              <a:t>(</a:t>
            </a:r>
            <a:r>
              <a:rPr dirty="0" i="1" lang="en-US" err="1"/>
              <a:t>procidentia</a:t>
            </a:r>
            <a:r>
              <a:rPr dirty="0" i="1" lang="en-US"/>
              <a:t>) The entire uterus has</a:t>
            </a:r>
          </a:p>
          <a:p>
            <a:pPr>
              <a:buNone/>
            </a:pPr>
            <a:r>
              <a:rPr dirty="0" i="1" lang="en-US"/>
              <a:t>    prolapsed outside the vulva also referred as fourth </a:t>
            </a:r>
            <a:r>
              <a:rPr i="1" lang="en-US"/>
              <a:t>sdegree</a:t>
            </a:r>
            <a:r>
              <a:rPr dirty="0" i="1" lang="en-US"/>
              <a:t>.</a:t>
            </a:r>
            <a:endParaRPr dirty="0" lang="en-US"/>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550" name=""/>
        <p:cNvGrpSpPr/>
        <p:nvPr/>
      </p:nvGrpSpPr>
      <p:grpSpPr>
        <a:xfrm>
          <a:off x="0" y="0"/>
          <a:ext cx="0" cy="0"/>
          <a:chOff x="0" y="0"/>
          <a:chExt cx="0" cy="0"/>
        </a:xfrm>
      </p:grpSpPr>
      <p:sp>
        <p:nvSpPr>
          <p:cNvPr id="1049033" name="Title 1"/>
          <p:cNvSpPr>
            <a:spLocks noGrp="1"/>
          </p:cNvSpPr>
          <p:nvPr>
            <p:ph type="title"/>
          </p:nvPr>
        </p:nvSpPr>
        <p:spPr>
          <a:xfrm>
            <a:off x="457200" y="152400"/>
            <a:ext cx="8229600" cy="838200"/>
          </a:xfrm>
        </p:spPr>
        <p:txBody>
          <a:bodyPr>
            <a:normAutofit/>
          </a:bodyPr>
          <a:p>
            <a:endParaRPr dirty="0" lang="en-US"/>
          </a:p>
        </p:txBody>
      </p:sp>
      <p:pic>
        <p:nvPicPr>
          <p:cNvPr id="2097174" name="Picture 4" descr="uterineprolapse1"/>
          <p:cNvPicPr>
            <a:picLocks noChangeAspect="1" noGrp="1" noChangeArrowheads="1"/>
          </p:cNvPicPr>
          <p:nvPr>
            <p:ph idx="1"/>
          </p:nvPr>
        </p:nvPicPr>
        <p:blipFill>
          <a:blip xmlns:r="http://schemas.openxmlformats.org/officeDocument/2006/relationships" r:embed="rId1"/>
          <a:srcRect/>
          <a:stretch>
            <a:fillRect/>
          </a:stretch>
        </p:blipFill>
        <p:spPr bwMode="auto">
          <a:xfrm>
            <a:off x="228600" y="685800"/>
            <a:ext cx="8458200" cy="6019800"/>
          </a:xfrm>
          <a:prstGeom prst="rect"/>
          <a:noFill/>
        </p:spPr>
      </p:pic>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551" name=""/>
        <p:cNvGrpSpPr/>
        <p:nvPr/>
      </p:nvGrpSpPr>
      <p:grpSpPr>
        <a:xfrm>
          <a:off x="0" y="0"/>
          <a:ext cx="0" cy="0"/>
          <a:chOff x="0" y="0"/>
          <a:chExt cx="0" cy="0"/>
        </a:xfrm>
      </p:grpSpPr>
      <p:sp>
        <p:nvSpPr>
          <p:cNvPr id="1049034" name="Title 1"/>
          <p:cNvSpPr>
            <a:spLocks noGrp="1"/>
          </p:cNvSpPr>
          <p:nvPr>
            <p:ph type="title"/>
          </p:nvPr>
        </p:nvSpPr>
        <p:spPr>
          <a:xfrm>
            <a:off x="457200" y="228600"/>
            <a:ext cx="8229600" cy="609600"/>
          </a:xfrm>
        </p:spPr>
        <p:txBody>
          <a:bodyPr>
            <a:normAutofit/>
          </a:bodyPr>
          <a:p>
            <a:r>
              <a:rPr b="1" dirty="0" lang="en-US"/>
              <a:t>causes of uterine </a:t>
            </a:r>
            <a:r>
              <a:rPr b="1" dirty="0" lang="en-US" err="1"/>
              <a:t>prolapse</a:t>
            </a:r>
            <a:endParaRPr b="1" dirty="0" lang="en-US"/>
          </a:p>
        </p:txBody>
      </p:sp>
      <p:sp>
        <p:nvSpPr>
          <p:cNvPr id="1049035" name="Content Placeholder 2"/>
          <p:cNvSpPr>
            <a:spLocks noGrp="1"/>
          </p:cNvSpPr>
          <p:nvPr>
            <p:ph idx="1"/>
          </p:nvPr>
        </p:nvSpPr>
        <p:spPr>
          <a:xfrm>
            <a:off x="457200" y="838200"/>
            <a:ext cx="8229600" cy="5715000"/>
          </a:xfrm>
        </p:spPr>
        <p:txBody>
          <a:bodyPr>
            <a:normAutofit/>
          </a:bodyPr>
          <a:p>
            <a:r>
              <a:rPr dirty="0" lang="en-US"/>
              <a:t>occurs most commonly in </a:t>
            </a:r>
            <a:r>
              <a:rPr dirty="0" lang="en-US" err="1"/>
              <a:t>multiparous</a:t>
            </a:r>
            <a:r>
              <a:rPr dirty="0" lang="en-US"/>
              <a:t> women, like the </a:t>
            </a:r>
            <a:r>
              <a:rPr dirty="0" lang="en-US" err="1"/>
              <a:t>cystocele</a:t>
            </a:r>
            <a:r>
              <a:rPr dirty="0" lang="en-US"/>
              <a:t> and </a:t>
            </a:r>
            <a:r>
              <a:rPr dirty="0" lang="en-US" err="1"/>
              <a:t>rectocele</a:t>
            </a:r>
            <a:r>
              <a:rPr dirty="0" lang="en-US"/>
              <a:t> conditions with which it is    usually associated.</a:t>
            </a:r>
          </a:p>
          <a:p>
            <a:r>
              <a:rPr dirty="0" lang="en-US"/>
              <a:t>In Caucasian women, it occurs as the result of gradually progressive injuries to the </a:t>
            </a:r>
            <a:r>
              <a:rPr dirty="0" lang="en-US" err="1"/>
              <a:t>endopelvic</a:t>
            </a:r>
            <a:r>
              <a:rPr dirty="0" lang="en-US"/>
              <a:t> fascia due to childbirth and lacerations of muscles, especially the </a:t>
            </a:r>
            <a:r>
              <a:rPr dirty="0" lang="en-US" err="1"/>
              <a:t>levator</a:t>
            </a:r>
            <a:r>
              <a:rPr dirty="0" lang="en-US"/>
              <a:t> muscles and those of the </a:t>
            </a:r>
            <a:r>
              <a:rPr dirty="0" lang="en-US" err="1"/>
              <a:t>perineal</a:t>
            </a:r>
            <a:r>
              <a:rPr dirty="0" lang="en-US"/>
              <a:t> body.</a:t>
            </a:r>
          </a:p>
          <a:p>
            <a:r>
              <a:rPr dirty="0" lang="en-US"/>
              <a:t>may also be the result of pelvic </a:t>
            </a:r>
            <a:r>
              <a:rPr dirty="0" lang="en-US" err="1"/>
              <a:t>tumour</a:t>
            </a:r>
            <a:r>
              <a:rPr dirty="0" lang="en-US"/>
              <a:t>, sacral nerve disorders, especially injury to the S1-4, diabetic neuropathy, caudal anesthesia accident and pre-sacral tumor</a:t>
            </a:r>
          </a:p>
          <a:p>
            <a:endParaRPr dirty="0" lang="en-US"/>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552" name=""/>
        <p:cNvGrpSpPr/>
        <p:nvPr/>
      </p:nvGrpSpPr>
      <p:grpSpPr>
        <a:xfrm>
          <a:off x="0" y="0"/>
          <a:ext cx="0" cy="0"/>
          <a:chOff x="0" y="0"/>
          <a:chExt cx="0" cy="0"/>
        </a:xfrm>
      </p:grpSpPr>
      <p:sp>
        <p:nvSpPr>
          <p:cNvPr id="1049036" name="Title 1"/>
          <p:cNvSpPr>
            <a:spLocks noGrp="1"/>
          </p:cNvSpPr>
          <p:nvPr>
            <p:ph type="title"/>
          </p:nvPr>
        </p:nvSpPr>
        <p:spPr>
          <a:xfrm>
            <a:off x="457200" y="503238"/>
            <a:ext cx="8229600" cy="334962"/>
          </a:xfrm>
        </p:spPr>
        <p:txBody>
          <a:bodyPr>
            <a:normAutofit fontScale="90000"/>
          </a:bodyPr>
          <a:p>
            <a:endParaRPr dirty="0" lang="en-US"/>
          </a:p>
        </p:txBody>
      </p:sp>
      <p:sp>
        <p:nvSpPr>
          <p:cNvPr id="1049037" name="Content Placeholder 2"/>
          <p:cNvSpPr>
            <a:spLocks noGrp="1"/>
          </p:cNvSpPr>
          <p:nvPr>
            <p:ph idx="1"/>
          </p:nvPr>
        </p:nvSpPr>
        <p:spPr>
          <a:xfrm>
            <a:off x="457200" y="1219200"/>
            <a:ext cx="8229600" cy="5257800"/>
          </a:xfrm>
        </p:spPr>
        <p:txBody>
          <a:bodyPr>
            <a:normAutofit/>
          </a:bodyPr>
          <a:p>
            <a:r>
              <a:rPr dirty="0" lang="en-US"/>
              <a:t>systemic conditions like obesity, asthma, chronic bronchitis and </a:t>
            </a:r>
            <a:r>
              <a:rPr dirty="0" lang="en-US" err="1"/>
              <a:t>bronchiectasis</a:t>
            </a:r>
            <a:endParaRPr dirty="0" lang="en-US"/>
          </a:p>
          <a:p>
            <a:endParaRPr dirty="0" lang="en-US"/>
          </a:p>
          <a:p>
            <a:r>
              <a:rPr dirty="0" lang="en-US"/>
              <a:t>local conditions like </a:t>
            </a:r>
            <a:r>
              <a:rPr dirty="0" lang="en-US" err="1"/>
              <a:t>ascites</a:t>
            </a:r>
            <a:r>
              <a:rPr dirty="0" lang="en-US"/>
              <a:t>, large uterus and ovarian </a:t>
            </a:r>
            <a:r>
              <a:rPr dirty="0" lang="en-US" err="1"/>
              <a:t>tumours</a:t>
            </a:r>
            <a:r>
              <a:rPr dirty="0" lang="en-US"/>
              <a:t>.</a:t>
            </a:r>
          </a:p>
          <a:p>
            <a:endParaRPr dirty="0" lang="en-US"/>
          </a:p>
          <a:p>
            <a:r>
              <a:rPr dirty="0" lang="en-US"/>
              <a:t>congenital type is seen in newborn infants during vigorous crying or vomiting (this type is common among the </a:t>
            </a:r>
            <a:r>
              <a:rPr dirty="0" lang="en-US" err="1"/>
              <a:t>Pokot</a:t>
            </a:r>
            <a:r>
              <a:rPr dirty="0" lang="en-US"/>
              <a:t> in Kenya).</a:t>
            </a:r>
          </a:p>
          <a:p>
            <a:endParaRPr dirty="0" lang="en-US"/>
          </a:p>
          <a:p>
            <a:r>
              <a:rPr dirty="0" lang="en-US"/>
              <a:t>uterus that is in </a:t>
            </a:r>
            <a:r>
              <a:rPr dirty="0" lang="en-US" err="1"/>
              <a:t>retroverted</a:t>
            </a:r>
            <a:r>
              <a:rPr dirty="0" lang="en-US"/>
              <a:t> position is especially subject to </a:t>
            </a:r>
            <a:r>
              <a:rPr dirty="0" lang="en-US" err="1"/>
              <a:t>prolapse</a:t>
            </a:r>
            <a:endParaRPr dirty="0" lang="en-US"/>
          </a:p>
          <a:p>
            <a:pPr>
              <a:buNone/>
            </a:pPr>
            <a:endParaRPr dirty="0" lang="en-US"/>
          </a:p>
          <a:p>
            <a:r>
              <a:rPr dirty="0" lang="en-US"/>
              <a:t>Prolonged </a:t>
            </a:r>
            <a:r>
              <a:rPr dirty="0" lang="en-US" err="1"/>
              <a:t>labour</a:t>
            </a:r>
            <a:r>
              <a:rPr dirty="0" lang="en-US"/>
              <a:t> usually with individuals who are immobile and/or obese.</a:t>
            </a:r>
          </a:p>
          <a:p>
            <a:endParaRPr dirty="0" lang="en-US"/>
          </a:p>
          <a:p>
            <a:endParaRPr dirty="0" lang="en-US"/>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553" name=""/>
        <p:cNvGrpSpPr/>
        <p:nvPr/>
      </p:nvGrpSpPr>
      <p:grpSpPr>
        <a:xfrm>
          <a:off x="0" y="0"/>
          <a:ext cx="0" cy="0"/>
          <a:chOff x="0" y="0"/>
          <a:chExt cx="0" cy="0"/>
        </a:xfrm>
      </p:grpSpPr>
      <p:sp>
        <p:nvSpPr>
          <p:cNvPr id="1049038" name="Title 1"/>
          <p:cNvSpPr>
            <a:spLocks noGrp="1"/>
          </p:cNvSpPr>
          <p:nvPr>
            <p:ph type="title"/>
          </p:nvPr>
        </p:nvSpPr>
        <p:spPr>
          <a:xfrm>
            <a:off x="457200" y="0"/>
            <a:ext cx="8229600" cy="1676400"/>
          </a:xfrm>
        </p:spPr>
        <p:txBody>
          <a:bodyPr>
            <a:normAutofit/>
          </a:bodyPr>
          <a:p>
            <a:r>
              <a:rPr b="1" dirty="0" lang="en-US"/>
              <a:t>Clinical Findings of Uterine </a:t>
            </a:r>
            <a:r>
              <a:rPr b="1" dirty="0" lang="en-US" err="1"/>
              <a:t>Prolapse</a:t>
            </a:r>
            <a:endParaRPr dirty="0" lang="en-US"/>
          </a:p>
        </p:txBody>
      </p:sp>
      <p:sp>
        <p:nvSpPr>
          <p:cNvPr id="1049039" name="Content Placeholder 2"/>
          <p:cNvSpPr>
            <a:spLocks noGrp="1"/>
          </p:cNvSpPr>
          <p:nvPr>
            <p:ph idx="1"/>
          </p:nvPr>
        </p:nvSpPr>
        <p:spPr>
          <a:xfrm>
            <a:off x="457200" y="1828800"/>
            <a:ext cx="8229600" cy="4648200"/>
          </a:xfrm>
        </p:spPr>
        <p:txBody>
          <a:bodyPr>
            <a:normAutofit/>
          </a:bodyPr>
          <a:p>
            <a:pPr>
              <a:buNone/>
            </a:pPr>
            <a:r>
              <a:rPr dirty="0" lang="en-US"/>
              <a:t>• Pelvic pressure manifested by sensation of fullness in the vagina.</a:t>
            </a:r>
          </a:p>
          <a:p>
            <a:pPr>
              <a:buNone/>
            </a:pPr>
            <a:r>
              <a:rPr dirty="0" lang="en-US"/>
              <a:t>• Low backache.</a:t>
            </a:r>
          </a:p>
          <a:p>
            <a:pPr>
              <a:buNone/>
            </a:pPr>
            <a:r>
              <a:rPr dirty="0" lang="en-US"/>
              <a:t>• Uterus may protrude between the labia.</a:t>
            </a:r>
          </a:p>
          <a:p>
            <a:pPr>
              <a:buNone/>
            </a:pPr>
            <a:r>
              <a:rPr dirty="0" lang="en-US"/>
              <a:t>• Cervix may become eroded and may bleed due to drying effect on mucous membrane especially in the third degree.</a:t>
            </a:r>
          </a:p>
          <a:p>
            <a:pPr>
              <a:buNone/>
            </a:pPr>
            <a:r>
              <a:rPr dirty="0" lang="en-US"/>
              <a:t>• Firm mass palpable in the lower vagina.</a:t>
            </a:r>
          </a:p>
          <a:p>
            <a:pPr>
              <a:buNone/>
            </a:pPr>
            <a:r>
              <a:rPr dirty="0" lang="en-US"/>
              <a:t>• Patient complains of </a:t>
            </a:r>
            <a:r>
              <a:rPr dirty="0" lang="en-US" err="1"/>
              <a:t>dyspareunia</a:t>
            </a:r>
            <a:r>
              <a:rPr dirty="0" lang="en-US"/>
              <a:t> due to trauma on the cervix during coitus</a:t>
            </a:r>
          </a:p>
          <a:p>
            <a:pPr>
              <a:buNone/>
            </a:pPr>
            <a:endParaRPr dirty="0" lang="en-US"/>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554" name=""/>
        <p:cNvGrpSpPr/>
        <p:nvPr/>
      </p:nvGrpSpPr>
      <p:grpSpPr>
        <a:xfrm>
          <a:off x="0" y="0"/>
          <a:ext cx="0" cy="0"/>
          <a:chOff x="0" y="0"/>
          <a:chExt cx="0" cy="0"/>
        </a:xfrm>
      </p:grpSpPr>
      <p:sp>
        <p:nvSpPr>
          <p:cNvPr id="1049040" name="Title 1"/>
          <p:cNvSpPr>
            <a:spLocks noGrp="1"/>
          </p:cNvSpPr>
          <p:nvPr>
            <p:ph type="title"/>
          </p:nvPr>
        </p:nvSpPr>
        <p:spPr>
          <a:xfrm>
            <a:off x="457200" y="274638"/>
            <a:ext cx="8229600" cy="563562"/>
          </a:xfrm>
        </p:spPr>
        <p:txBody>
          <a:bodyPr>
            <a:normAutofit/>
          </a:bodyPr>
          <a:p>
            <a:endParaRPr dirty="0" lang="en-US"/>
          </a:p>
        </p:txBody>
      </p:sp>
      <p:sp>
        <p:nvSpPr>
          <p:cNvPr id="1049041" name="Content Placeholder 2"/>
          <p:cNvSpPr>
            <a:spLocks noGrp="1"/>
          </p:cNvSpPr>
          <p:nvPr>
            <p:ph idx="1"/>
          </p:nvPr>
        </p:nvSpPr>
        <p:spPr>
          <a:xfrm>
            <a:off x="457200" y="1066800"/>
            <a:ext cx="8229600" cy="5059363"/>
          </a:xfrm>
        </p:spPr>
        <p:txBody>
          <a:bodyPr>
            <a:normAutofit/>
          </a:bodyPr>
          <a:p>
            <a:r>
              <a:rPr dirty="0" lang="en-US" err="1"/>
              <a:t>Leukorrhoea</a:t>
            </a:r>
            <a:r>
              <a:rPr dirty="0" lang="en-US"/>
              <a:t> due to uterine engorgement.</a:t>
            </a:r>
          </a:p>
          <a:p>
            <a:pPr>
              <a:buNone/>
            </a:pPr>
            <a:endParaRPr dirty="0" lang="en-US"/>
          </a:p>
          <a:p>
            <a:pPr>
              <a:buNone/>
            </a:pPr>
            <a:r>
              <a:rPr dirty="0" lang="en-US"/>
              <a:t>• Compression and distortion of the bladder by the displaced uterus and cervix may lead to accumulation of residual urine, which leads to urinary tract infection, urgency and dribbling of urine due to overflow incontinence</a:t>
            </a: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555" name=""/>
        <p:cNvGrpSpPr/>
        <p:nvPr/>
      </p:nvGrpSpPr>
      <p:grpSpPr>
        <a:xfrm>
          <a:off x="0" y="0"/>
          <a:ext cx="0" cy="0"/>
          <a:chOff x="0" y="0"/>
          <a:chExt cx="0" cy="0"/>
        </a:xfrm>
      </p:grpSpPr>
      <p:sp>
        <p:nvSpPr>
          <p:cNvPr id="1049042" name="Title 1"/>
          <p:cNvSpPr>
            <a:spLocks noGrp="1"/>
          </p:cNvSpPr>
          <p:nvPr>
            <p:ph type="title"/>
          </p:nvPr>
        </p:nvSpPr>
        <p:spPr>
          <a:xfrm>
            <a:off x="457200" y="152400"/>
            <a:ext cx="8229600" cy="533400"/>
          </a:xfrm>
        </p:spPr>
        <p:txBody>
          <a:bodyPr>
            <a:normAutofit fontScale="90000"/>
          </a:bodyPr>
          <a:p>
            <a:r>
              <a:rPr dirty="0" lang="en-US"/>
              <a:t>Prevention</a:t>
            </a:r>
          </a:p>
        </p:txBody>
      </p:sp>
      <p:sp>
        <p:nvSpPr>
          <p:cNvPr id="1049043" name="Content Placeholder 2"/>
          <p:cNvSpPr>
            <a:spLocks noGrp="1"/>
          </p:cNvSpPr>
          <p:nvPr>
            <p:ph idx="1"/>
          </p:nvPr>
        </p:nvSpPr>
        <p:spPr>
          <a:xfrm>
            <a:off x="457200" y="762000"/>
            <a:ext cx="8229600" cy="5867400"/>
          </a:xfrm>
        </p:spPr>
        <p:txBody>
          <a:bodyPr>
            <a:normAutofit/>
          </a:bodyPr>
          <a:p>
            <a:r>
              <a:rPr dirty="0" lang="en-US"/>
              <a:t>pre-natal and postnatal '</a:t>
            </a:r>
            <a:r>
              <a:rPr dirty="0" lang="en-US" err="1"/>
              <a:t>Kegel</a:t>
            </a:r>
            <a:r>
              <a:rPr dirty="0" lang="en-US"/>
              <a:t>' exercises to strengthen </a:t>
            </a:r>
            <a:r>
              <a:rPr dirty="0" lang="en-US" err="1"/>
              <a:t>levator</a:t>
            </a:r>
            <a:r>
              <a:rPr dirty="0" lang="en-US"/>
              <a:t> muscles.</a:t>
            </a:r>
          </a:p>
          <a:p>
            <a:pPr>
              <a:buNone/>
            </a:pPr>
            <a:endParaRPr dirty="0" lang="en-US"/>
          </a:p>
          <a:p>
            <a:r>
              <a:rPr dirty="0" lang="en-US"/>
              <a:t>early and adequate episiotomy during the second stage of delivery.</a:t>
            </a:r>
          </a:p>
          <a:p>
            <a:pPr>
              <a:buNone/>
            </a:pPr>
            <a:endParaRPr dirty="0" lang="en-US"/>
          </a:p>
          <a:p>
            <a:r>
              <a:rPr dirty="0" lang="en-US"/>
              <a:t>Traumatic deliveries should be avoided at all cost</a:t>
            </a:r>
          </a:p>
          <a:p>
            <a:pPr>
              <a:buNone/>
            </a:pPr>
            <a:endParaRPr dirty="0" lang="en-US"/>
          </a:p>
          <a:p>
            <a:r>
              <a:rPr dirty="0" lang="en-US"/>
              <a:t>Prolonged </a:t>
            </a:r>
            <a:r>
              <a:rPr dirty="0" lang="en-US" err="1"/>
              <a:t>oestrogen</a:t>
            </a:r>
            <a:r>
              <a:rPr dirty="0" lang="en-US"/>
              <a:t> therapy for menopausal and postmenopausal women tends to maintain the tone and integrity of the </a:t>
            </a:r>
            <a:r>
              <a:rPr dirty="0" lang="en-US" err="1"/>
              <a:t>endopelvic</a:t>
            </a:r>
            <a:r>
              <a:rPr dirty="0" lang="en-US"/>
              <a:t> fascia and pelvic floor musculature, and can therefore, act as a preventive measure</a:t>
            </a: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556" name=""/>
        <p:cNvGrpSpPr/>
        <p:nvPr/>
      </p:nvGrpSpPr>
      <p:grpSpPr>
        <a:xfrm>
          <a:off x="0" y="0"/>
          <a:ext cx="0" cy="0"/>
          <a:chOff x="0" y="0"/>
          <a:chExt cx="0" cy="0"/>
        </a:xfrm>
      </p:grpSpPr>
      <p:sp>
        <p:nvSpPr>
          <p:cNvPr id="1049044" name="Title 1"/>
          <p:cNvSpPr>
            <a:spLocks noGrp="1"/>
          </p:cNvSpPr>
          <p:nvPr>
            <p:ph type="title"/>
          </p:nvPr>
        </p:nvSpPr>
        <p:spPr>
          <a:xfrm>
            <a:off x="457200" y="228600"/>
            <a:ext cx="8229600" cy="609600"/>
          </a:xfrm>
        </p:spPr>
        <p:txBody>
          <a:bodyPr>
            <a:normAutofit/>
          </a:bodyPr>
          <a:p>
            <a:r>
              <a:rPr b="1" dirty="0" lang="en-US"/>
              <a:t>Management of Uterine </a:t>
            </a:r>
            <a:r>
              <a:rPr b="1" dirty="0" lang="en-US" err="1"/>
              <a:t>Prolapse</a:t>
            </a:r>
            <a:endParaRPr dirty="0" lang="en-US"/>
          </a:p>
        </p:txBody>
      </p:sp>
      <p:sp>
        <p:nvSpPr>
          <p:cNvPr id="1049045" name="Content Placeholder 2"/>
          <p:cNvSpPr>
            <a:spLocks noGrp="1"/>
          </p:cNvSpPr>
          <p:nvPr>
            <p:ph idx="1"/>
          </p:nvPr>
        </p:nvSpPr>
        <p:spPr>
          <a:xfrm>
            <a:off x="457200" y="838200"/>
            <a:ext cx="8229600" cy="5715000"/>
          </a:xfrm>
        </p:spPr>
        <p:txBody>
          <a:bodyPr>
            <a:normAutofit/>
          </a:bodyPr>
          <a:p>
            <a:r>
              <a:rPr dirty="0" lang="en-US"/>
              <a:t>investigations on the hemoglobin level, blood group, urea and urinalysis to detect any other abnormalities</a:t>
            </a:r>
          </a:p>
          <a:p>
            <a:pPr>
              <a:buNone/>
            </a:pPr>
            <a:endParaRPr dirty="0" lang="en-US"/>
          </a:p>
          <a:p>
            <a:r>
              <a:rPr dirty="0" lang="en-US"/>
              <a:t>preparation for surgical intervention</a:t>
            </a:r>
          </a:p>
          <a:p>
            <a:pPr>
              <a:buNone/>
            </a:pPr>
            <a:endParaRPr dirty="0" lang="en-US"/>
          </a:p>
          <a:p>
            <a:r>
              <a:rPr dirty="0" lang="en-US"/>
              <a:t> antibiotics and dressings, especially for third degree cases, after which a vaginal hysterectomy may be performed</a:t>
            </a:r>
          </a:p>
          <a:p>
            <a:pPr>
              <a:buNone/>
            </a:pPr>
            <a:endParaRPr dirty="0" lang="en-US"/>
          </a:p>
          <a:p>
            <a:r>
              <a:rPr dirty="0" lang="en-US"/>
              <a:t>first and second degree cases, and for women of a reproductive age, Manchester repair is carried out</a:t>
            </a:r>
          </a:p>
          <a:p>
            <a:pPr>
              <a:buNone/>
            </a:pPr>
            <a:endParaRPr dirty="0" lang="en-US"/>
          </a:p>
          <a:p>
            <a:r>
              <a:rPr dirty="0" lang="en-US"/>
              <a:t>Entails </a:t>
            </a:r>
            <a:r>
              <a:rPr dirty="0" lang="en-US" err="1"/>
              <a:t>colporrhaphy</a:t>
            </a:r>
            <a:r>
              <a:rPr dirty="0" lang="en-US"/>
              <a:t> and amputation of the cervix</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339" name=""/>
        <p:cNvGrpSpPr/>
        <p:nvPr/>
      </p:nvGrpSpPr>
      <p:grpSpPr>
        <a:xfrm>
          <a:off x="0" y="0"/>
          <a:ext cx="0" cy="0"/>
          <a:chOff x="0" y="0"/>
          <a:chExt cx="0" cy="0"/>
        </a:xfrm>
      </p:grpSpPr>
      <p:sp>
        <p:nvSpPr>
          <p:cNvPr id="1048631" name="Title 1"/>
          <p:cNvSpPr>
            <a:spLocks noGrp="1"/>
          </p:cNvSpPr>
          <p:nvPr>
            <p:ph type="title"/>
          </p:nvPr>
        </p:nvSpPr>
        <p:spPr>
          <a:xfrm>
            <a:off x="457200" y="274638"/>
            <a:ext cx="8229600" cy="715962"/>
          </a:xfrm>
        </p:spPr>
        <p:txBody>
          <a:bodyPr>
            <a:normAutofit/>
          </a:bodyPr>
          <a:p>
            <a:r>
              <a:rPr b="1" dirty="0" lang="en-US"/>
              <a:t>Contraceptive History</a:t>
            </a:r>
            <a:endParaRPr dirty="0" lang="en-US"/>
          </a:p>
        </p:txBody>
      </p:sp>
      <p:sp>
        <p:nvSpPr>
          <p:cNvPr id="1048632" name="Content Placeholder 2"/>
          <p:cNvSpPr>
            <a:spLocks noGrp="1"/>
          </p:cNvSpPr>
          <p:nvPr>
            <p:ph idx="1"/>
          </p:nvPr>
        </p:nvSpPr>
        <p:spPr/>
        <p:txBody>
          <a:bodyPr>
            <a:normAutofit/>
          </a:bodyPr>
          <a:p>
            <a:pPr algn="just">
              <a:buFont typeface="Wingdings" panose="05000000000000000000" pitchFamily="2" charset="2"/>
              <a:buChar char="v"/>
            </a:pPr>
            <a:r>
              <a:rPr dirty="0" sz="3200" lang="en-US">
                <a:latin typeface="Times New Roman" panose="02020603050405020304" pitchFamily="18" charset="0"/>
                <a:cs typeface="Times New Roman" panose="02020603050405020304" pitchFamily="18" charset="0"/>
              </a:rPr>
              <a:t>Take the patient's contraceptive history,      especially on surgical contraception, including</a:t>
            </a:r>
          </a:p>
          <a:p>
            <a:pPr algn="just">
              <a:buFont typeface="Wingdings" panose="05000000000000000000" pitchFamily="2" charset="2"/>
              <a:buChar char="v"/>
            </a:pPr>
            <a:r>
              <a:rPr dirty="0" sz="3200" lang="en-US">
                <a:latin typeface="Times New Roman" panose="02020603050405020304" pitchFamily="18" charset="0"/>
                <a:cs typeface="Times New Roman" panose="02020603050405020304" pitchFamily="18" charset="0"/>
              </a:rPr>
              <a:t> The type of contraceptive,</a:t>
            </a:r>
          </a:p>
          <a:p>
            <a:pPr algn="just">
              <a:buFont typeface="Wingdings" panose="05000000000000000000" pitchFamily="2" charset="2"/>
              <a:buChar char="v"/>
            </a:pPr>
            <a:r>
              <a:rPr dirty="0" sz="3200" lang="en-US">
                <a:latin typeface="Times New Roman" panose="02020603050405020304" pitchFamily="18" charset="0"/>
                <a:cs typeface="Times New Roman" panose="02020603050405020304" pitchFamily="18" charset="0"/>
              </a:rPr>
              <a:t> Duration of use,</a:t>
            </a:r>
          </a:p>
          <a:p>
            <a:pPr algn="just">
              <a:buFont typeface="Wingdings" panose="05000000000000000000" pitchFamily="2" charset="2"/>
              <a:buChar char="v"/>
            </a:pPr>
            <a:r>
              <a:rPr dirty="0" sz="3200" lang="en-US">
                <a:latin typeface="Times New Roman" panose="02020603050405020304" pitchFamily="18" charset="0"/>
                <a:cs typeface="Times New Roman" panose="02020603050405020304" pitchFamily="18" charset="0"/>
              </a:rPr>
              <a:t> Side effects </a:t>
            </a:r>
          </a:p>
          <a:p>
            <a:pPr algn="just">
              <a:buFont typeface="Wingdings" panose="05000000000000000000" pitchFamily="2" charset="2"/>
              <a:buChar char="v"/>
            </a:pPr>
            <a:r>
              <a:rPr dirty="0" sz="3200" lang="en-US">
                <a:latin typeface="Times New Roman" panose="02020603050405020304" pitchFamily="18" charset="0"/>
                <a:cs typeface="Times New Roman" panose="02020603050405020304" pitchFamily="18" charset="0"/>
              </a:rPr>
              <a:t> When she stopped using it.</a:t>
            </a: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557" name=""/>
        <p:cNvGrpSpPr/>
        <p:nvPr/>
      </p:nvGrpSpPr>
      <p:grpSpPr>
        <a:xfrm>
          <a:off x="0" y="0"/>
          <a:ext cx="0" cy="0"/>
          <a:chOff x="0" y="0"/>
          <a:chExt cx="0" cy="0"/>
        </a:xfrm>
      </p:grpSpPr>
      <p:sp>
        <p:nvSpPr>
          <p:cNvPr id="1049046" name="Title 1"/>
          <p:cNvSpPr>
            <a:spLocks noGrp="1"/>
          </p:cNvSpPr>
          <p:nvPr>
            <p:ph type="title"/>
          </p:nvPr>
        </p:nvSpPr>
        <p:spPr>
          <a:xfrm>
            <a:off x="457200" y="0"/>
            <a:ext cx="8229600" cy="685800"/>
          </a:xfrm>
        </p:spPr>
        <p:txBody>
          <a:bodyPr>
            <a:normAutofit/>
          </a:bodyPr>
          <a:p>
            <a:r>
              <a:rPr dirty="0" lang="en-US"/>
              <a:t>Medical Interventions</a:t>
            </a:r>
          </a:p>
        </p:txBody>
      </p:sp>
      <p:sp>
        <p:nvSpPr>
          <p:cNvPr id="1049047" name="Content Placeholder 2"/>
          <p:cNvSpPr>
            <a:spLocks noGrp="1"/>
          </p:cNvSpPr>
          <p:nvPr>
            <p:ph idx="1"/>
          </p:nvPr>
        </p:nvSpPr>
        <p:spPr>
          <a:xfrm>
            <a:off x="457200" y="762000"/>
            <a:ext cx="8229600" cy="5867400"/>
          </a:xfrm>
        </p:spPr>
        <p:txBody>
          <a:bodyPr>
            <a:normAutofit/>
          </a:bodyPr>
          <a:p>
            <a:r>
              <a:rPr dirty="0" lang="en-US"/>
              <a:t>Vaginal </a:t>
            </a:r>
            <a:r>
              <a:rPr dirty="0" lang="en-US" err="1"/>
              <a:t>pessaries</a:t>
            </a:r>
            <a:r>
              <a:rPr dirty="0" lang="en-US"/>
              <a:t> (inflatable doughnut) as a palliative measure if surgical treatment is contra-indicated or as a temporary measure to mild to moderate </a:t>
            </a:r>
            <a:r>
              <a:rPr dirty="0" lang="en-US" err="1"/>
              <a:t>prolapse</a:t>
            </a:r>
            <a:r>
              <a:rPr dirty="0" lang="en-US"/>
              <a:t>.</a:t>
            </a:r>
          </a:p>
          <a:p>
            <a:endParaRPr dirty="0" lang="en-US"/>
          </a:p>
          <a:p>
            <a:r>
              <a:rPr dirty="0" lang="en-US" err="1"/>
              <a:t>Oestrogen</a:t>
            </a:r>
            <a:r>
              <a:rPr dirty="0" lang="en-US"/>
              <a:t> therapy (systemically or vaginally) administered to post menopausal women to improve the tissue tone.</a:t>
            </a:r>
          </a:p>
          <a:p>
            <a:endParaRPr dirty="0" lang="en-US"/>
          </a:p>
          <a:p>
            <a:pPr>
              <a:buNone/>
            </a:pPr>
            <a:r>
              <a:rPr dirty="0" lang="en-US"/>
              <a:t>• Dilatation and curettage may be necessary to investigate for malignancy if there is bleeding.</a:t>
            </a:r>
          </a:p>
          <a:p>
            <a:pPr>
              <a:buNone/>
            </a:pPr>
            <a:endParaRPr dirty="0" lang="en-US"/>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558" name=""/>
        <p:cNvGrpSpPr/>
        <p:nvPr/>
      </p:nvGrpSpPr>
      <p:grpSpPr>
        <a:xfrm>
          <a:off x="0" y="0"/>
          <a:ext cx="0" cy="0"/>
          <a:chOff x="0" y="0"/>
          <a:chExt cx="0" cy="0"/>
        </a:xfrm>
      </p:grpSpPr>
      <p:sp>
        <p:nvSpPr>
          <p:cNvPr id="1049048" name="Title 1"/>
          <p:cNvSpPr>
            <a:spLocks noGrp="1"/>
          </p:cNvSpPr>
          <p:nvPr>
            <p:ph type="title"/>
          </p:nvPr>
        </p:nvSpPr>
        <p:spPr>
          <a:xfrm>
            <a:off x="457200" y="274638"/>
            <a:ext cx="8229600" cy="487362"/>
          </a:xfrm>
        </p:spPr>
        <p:txBody>
          <a:bodyPr>
            <a:normAutofit fontScale="90000"/>
          </a:bodyPr>
          <a:p>
            <a:endParaRPr dirty="0" lang="en-US"/>
          </a:p>
        </p:txBody>
      </p:sp>
      <p:sp>
        <p:nvSpPr>
          <p:cNvPr id="1049049" name="Content Placeholder 2"/>
          <p:cNvSpPr>
            <a:spLocks noGrp="1"/>
          </p:cNvSpPr>
          <p:nvPr>
            <p:ph idx="1"/>
          </p:nvPr>
        </p:nvSpPr>
        <p:spPr>
          <a:xfrm>
            <a:off x="457200" y="685800"/>
            <a:ext cx="8229600" cy="5867400"/>
          </a:xfrm>
        </p:spPr>
        <p:txBody>
          <a:bodyPr>
            <a:normAutofit/>
          </a:bodyPr>
          <a:p>
            <a:r>
              <a:rPr dirty="0" lang="en-US"/>
              <a:t>Vaginal creams and/or medicated tampons may be useful.</a:t>
            </a:r>
          </a:p>
          <a:p>
            <a:endParaRPr dirty="0" lang="en-US"/>
          </a:p>
          <a:p>
            <a:pPr>
              <a:buNone/>
            </a:pPr>
            <a:r>
              <a:rPr dirty="0" lang="en-US"/>
              <a:t>• Urinary tract infection or cardiovascular complication should be treated appropriately.</a:t>
            </a:r>
          </a:p>
          <a:p>
            <a:pPr>
              <a:buNone/>
            </a:pPr>
            <a:endParaRPr dirty="0" lang="en-US"/>
          </a:p>
          <a:p>
            <a:pPr>
              <a:buNone/>
            </a:pPr>
            <a:r>
              <a:rPr dirty="0" lang="en-US"/>
              <a:t>• Enema or laxatives should be prescribed to help with constipation.</a:t>
            </a:r>
          </a:p>
          <a:p>
            <a:pPr>
              <a:buNone/>
            </a:pPr>
            <a:endParaRPr dirty="0" lang="en-US"/>
          </a:p>
          <a:p>
            <a:pPr>
              <a:buNone/>
            </a:pPr>
            <a:r>
              <a:rPr dirty="0" lang="en-US"/>
              <a:t>• Obese patients should be advised to try and lose weight.</a:t>
            </a: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559" name=""/>
        <p:cNvGrpSpPr/>
        <p:nvPr/>
      </p:nvGrpSpPr>
      <p:grpSpPr>
        <a:xfrm>
          <a:off x="0" y="0"/>
          <a:ext cx="0" cy="0"/>
          <a:chOff x="0" y="0"/>
          <a:chExt cx="0" cy="0"/>
        </a:xfrm>
      </p:grpSpPr>
      <p:sp>
        <p:nvSpPr>
          <p:cNvPr id="1049050" name="Title 1"/>
          <p:cNvSpPr>
            <a:spLocks noGrp="1"/>
          </p:cNvSpPr>
          <p:nvPr>
            <p:ph type="title"/>
          </p:nvPr>
        </p:nvSpPr>
        <p:spPr>
          <a:xfrm>
            <a:off x="457200" y="274638"/>
            <a:ext cx="8229600" cy="715962"/>
          </a:xfrm>
        </p:spPr>
        <p:txBody>
          <a:bodyPr>
            <a:normAutofit/>
          </a:bodyPr>
          <a:p>
            <a:r>
              <a:rPr b="1" dirty="0" lang="en-US"/>
              <a:t>Prognosis of Uterine </a:t>
            </a:r>
            <a:r>
              <a:rPr b="1" dirty="0" lang="en-US" err="1"/>
              <a:t>Prolapse</a:t>
            </a:r>
            <a:endParaRPr dirty="0" lang="en-US"/>
          </a:p>
        </p:txBody>
      </p:sp>
      <p:sp>
        <p:nvSpPr>
          <p:cNvPr id="1049051" name="Content Placeholder 2"/>
          <p:cNvSpPr>
            <a:spLocks noGrp="1"/>
          </p:cNvSpPr>
          <p:nvPr>
            <p:ph idx="1"/>
          </p:nvPr>
        </p:nvSpPr>
        <p:spPr>
          <a:xfrm>
            <a:off x="685800" y="1066800"/>
            <a:ext cx="8229600" cy="5410200"/>
          </a:xfrm>
        </p:spPr>
        <p:txBody>
          <a:bodyPr>
            <a:normAutofit/>
          </a:bodyPr>
          <a:p>
            <a:r>
              <a:rPr dirty="0" lang="en-US"/>
              <a:t>Vaginal hysterectomy with </a:t>
            </a:r>
            <a:r>
              <a:rPr dirty="0" lang="en-US" err="1"/>
              <a:t>anteroposterior</a:t>
            </a:r>
            <a:r>
              <a:rPr dirty="0" lang="en-US"/>
              <a:t> </a:t>
            </a:r>
            <a:r>
              <a:rPr dirty="0" lang="en-US" err="1"/>
              <a:t>colporrhaphy</a:t>
            </a:r>
            <a:r>
              <a:rPr dirty="0" lang="en-US"/>
              <a:t> provides excellent and permanent vaginal support and if good healing occurs, preservation of vaginal functions as well.</a:t>
            </a:r>
          </a:p>
          <a:p>
            <a:pPr>
              <a:buNone/>
            </a:pPr>
            <a:endParaRPr dirty="0" lang="en-US"/>
          </a:p>
          <a:p>
            <a:r>
              <a:rPr dirty="0" lang="en-US"/>
              <a:t>Recurrence may result from unrepaired </a:t>
            </a:r>
            <a:r>
              <a:rPr dirty="0" lang="en-US" err="1"/>
              <a:t>cystocele</a:t>
            </a:r>
            <a:r>
              <a:rPr dirty="0" lang="en-US"/>
              <a:t> and </a:t>
            </a:r>
            <a:r>
              <a:rPr dirty="0" lang="en-US" err="1"/>
              <a:t>rectocele</a:t>
            </a:r>
            <a:r>
              <a:rPr dirty="0" lang="en-US"/>
              <a:t> or from occupational factors such as heavy lifting or straining</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560" name=""/>
        <p:cNvGrpSpPr/>
        <p:nvPr/>
      </p:nvGrpSpPr>
      <p:grpSpPr>
        <a:xfrm>
          <a:off x="0" y="0"/>
          <a:ext cx="0" cy="0"/>
          <a:chOff x="0" y="0"/>
          <a:chExt cx="0" cy="0"/>
        </a:xfrm>
      </p:grpSpPr>
      <p:sp>
        <p:nvSpPr>
          <p:cNvPr id="1049052" name="Title 1"/>
          <p:cNvSpPr>
            <a:spLocks noGrp="1"/>
          </p:cNvSpPr>
          <p:nvPr>
            <p:ph type="title"/>
          </p:nvPr>
        </p:nvSpPr>
        <p:spPr/>
        <p:txBody>
          <a:bodyPr>
            <a:normAutofit/>
          </a:bodyPr>
          <a:p>
            <a:r>
              <a:rPr b="1" dirty="0" lang="en-US"/>
              <a:t>Traumatic Disorders of the Genital Organs</a:t>
            </a:r>
            <a:endParaRPr dirty="0" lang="en-US"/>
          </a:p>
        </p:txBody>
      </p:sp>
      <p:sp>
        <p:nvSpPr>
          <p:cNvPr id="1049053" name="Content Placeholder 2"/>
          <p:cNvSpPr>
            <a:spLocks noGrp="1"/>
          </p:cNvSpPr>
          <p:nvPr>
            <p:ph idx="1"/>
          </p:nvPr>
        </p:nvSpPr>
        <p:spPr/>
        <p:txBody>
          <a:bodyPr>
            <a:normAutofit/>
          </a:bodyPr>
          <a:p>
            <a:r>
              <a:rPr b="1" dirty="0" lang="en-US"/>
              <a:t>Vulva </a:t>
            </a:r>
            <a:r>
              <a:rPr dirty="0" lang="en-US"/>
              <a:t>Injuries may be in the form of bruises or</a:t>
            </a:r>
          </a:p>
          <a:p>
            <a:pPr>
              <a:buNone/>
            </a:pPr>
            <a:r>
              <a:rPr dirty="0" lang="en-US"/>
              <a:t>   lacerations. </a:t>
            </a:r>
          </a:p>
          <a:p>
            <a:pPr>
              <a:buNone/>
            </a:pPr>
            <a:r>
              <a:rPr dirty="0" lang="en-US"/>
              <a:t>    will heal by themselves as long as hygienic measures are observed.</a:t>
            </a:r>
          </a:p>
          <a:p>
            <a:r>
              <a:rPr b="1" dirty="0" lang="en-US"/>
              <a:t>Perineum </a:t>
            </a:r>
            <a:r>
              <a:rPr dirty="0" lang="en-US"/>
              <a:t> include </a:t>
            </a:r>
          </a:p>
          <a:p>
            <a:pPr>
              <a:buFont typeface="Wingdings" pitchFamily="2" charset="2"/>
              <a:buChar char="Ø"/>
            </a:pPr>
            <a:r>
              <a:rPr dirty="0" lang="en-US"/>
              <a:t>    primary tearing involving vaginal mucosa</a:t>
            </a:r>
          </a:p>
          <a:p>
            <a:pPr>
              <a:buNone/>
            </a:pPr>
            <a:r>
              <a:rPr dirty="0" lang="en-US"/>
              <a:t> </a:t>
            </a:r>
          </a:p>
          <a:p>
            <a:pPr>
              <a:buFont typeface="Wingdings" pitchFamily="2" charset="2"/>
              <a:buChar char="Ø"/>
            </a:pPr>
            <a:r>
              <a:rPr dirty="0" lang="en-US"/>
              <a:t>   secondary tearing involving vaginal mucosa plus skin</a:t>
            </a:r>
          </a:p>
          <a:p>
            <a:pPr>
              <a:buFont typeface="Wingdings" pitchFamily="2" charset="2"/>
              <a:buChar char="Ø"/>
            </a:pPr>
            <a:endParaRPr dirty="0" lang="en-US"/>
          </a:p>
          <a:p>
            <a:pPr>
              <a:buFont typeface="Wingdings" pitchFamily="2" charset="2"/>
              <a:buChar char="Ø"/>
            </a:pPr>
            <a:r>
              <a:rPr dirty="0" lang="en-US"/>
              <a:t>    third degree tearing involving vagina mucosa, skin and muscles</a:t>
            </a: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561" name=""/>
        <p:cNvGrpSpPr/>
        <p:nvPr/>
      </p:nvGrpSpPr>
      <p:grpSpPr>
        <a:xfrm>
          <a:off x="0" y="0"/>
          <a:ext cx="0" cy="0"/>
          <a:chOff x="0" y="0"/>
          <a:chExt cx="0" cy="0"/>
        </a:xfrm>
      </p:grpSpPr>
      <p:sp>
        <p:nvSpPr>
          <p:cNvPr id="1049054" name="Title 1"/>
          <p:cNvSpPr>
            <a:spLocks noGrp="1"/>
          </p:cNvSpPr>
          <p:nvPr>
            <p:ph type="title"/>
          </p:nvPr>
        </p:nvSpPr>
        <p:spPr>
          <a:xfrm>
            <a:off x="457200" y="274638"/>
            <a:ext cx="8229600" cy="792162"/>
          </a:xfrm>
        </p:spPr>
        <p:txBody>
          <a:bodyPr>
            <a:normAutofit/>
          </a:bodyPr>
          <a:p>
            <a:endParaRPr dirty="0" lang="en-US"/>
          </a:p>
        </p:txBody>
      </p:sp>
      <p:sp>
        <p:nvSpPr>
          <p:cNvPr id="1049055" name="Content Placeholder 2"/>
          <p:cNvSpPr>
            <a:spLocks noGrp="1"/>
          </p:cNvSpPr>
          <p:nvPr>
            <p:ph idx="1"/>
          </p:nvPr>
        </p:nvSpPr>
        <p:spPr/>
        <p:txBody>
          <a:bodyPr>
            <a:normAutofit/>
          </a:bodyPr>
          <a:p>
            <a:r>
              <a:rPr dirty="0" lang="en-US"/>
              <a:t>Tears are usually termed as 'fresh' within 24 hours of occurrence and can be repaired.</a:t>
            </a:r>
          </a:p>
          <a:p>
            <a:pPr>
              <a:buNone/>
            </a:pPr>
            <a:endParaRPr dirty="0" lang="en-US"/>
          </a:p>
          <a:p>
            <a:r>
              <a:rPr dirty="0" lang="en-US"/>
              <a:t> After48 hours they are deemed 'old' and they cannot be repaired until healed</a:t>
            </a:r>
          </a:p>
          <a:p>
            <a:pPr>
              <a:buNone/>
            </a:pPr>
            <a:endParaRPr dirty="0" lang="en-US"/>
          </a:p>
          <a:p>
            <a:r>
              <a:rPr b="1" dirty="0" lang="en-US"/>
              <a:t>Vagina </a:t>
            </a:r>
            <a:r>
              <a:rPr dirty="0" lang="en-US"/>
              <a:t>may be bruises or lacerations.</a:t>
            </a:r>
          </a:p>
          <a:p>
            <a:pPr>
              <a:buNone/>
            </a:pPr>
            <a:r>
              <a:rPr dirty="0" lang="en-US"/>
              <a:t>    If oozing is present, then a vagina pack is required.</a:t>
            </a:r>
          </a:p>
          <a:p>
            <a:pPr>
              <a:buNone/>
            </a:pPr>
            <a:r>
              <a:rPr dirty="0" lang="en-US"/>
              <a:t>    Alternatively, the vagina may have to be repaired.</a:t>
            </a: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562" name=""/>
        <p:cNvGrpSpPr/>
        <p:nvPr/>
      </p:nvGrpSpPr>
      <p:grpSpPr>
        <a:xfrm>
          <a:off x="0" y="0"/>
          <a:ext cx="0" cy="0"/>
          <a:chOff x="0" y="0"/>
          <a:chExt cx="0" cy="0"/>
        </a:xfrm>
      </p:grpSpPr>
      <p:sp>
        <p:nvSpPr>
          <p:cNvPr id="1049056" name="Title 1"/>
          <p:cNvSpPr>
            <a:spLocks noGrp="1"/>
          </p:cNvSpPr>
          <p:nvPr>
            <p:ph type="title"/>
          </p:nvPr>
        </p:nvSpPr>
        <p:spPr>
          <a:xfrm>
            <a:off x="457200" y="152400"/>
            <a:ext cx="8229600" cy="685800"/>
          </a:xfrm>
        </p:spPr>
        <p:txBody>
          <a:bodyPr>
            <a:normAutofit/>
          </a:bodyPr>
          <a:p>
            <a:r>
              <a:rPr b="1" dirty="0" lang="en-US"/>
              <a:t>Cervix</a:t>
            </a:r>
            <a:endParaRPr dirty="0" lang="en-US"/>
          </a:p>
        </p:txBody>
      </p:sp>
      <p:sp>
        <p:nvSpPr>
          <p:cNvPr id="1049057" name="Content Placeholder 2"/>
          <p:cNvSpPr>
            <a:spLocks noGrp="1"/>
          </p:cNvSpPr>
          <p:nvPr>
            <p:ph idx="1"/>
          </p:nvPr>
        </p:nvSpPr>
        <p:spPr>
          <a:xfrm>
            <a:off x="457200" y="914400"/>
            <a:ext cx="8229600" cy="5211763"/>
          </a:xfrm>
        </p:spPr>
        <p:txBody>
          <a:bodyPr>
            <a:normAutofit/>
          </a:bodyPr>
          <a:p>
            <a:r>
              <a:rPr dirty="0" lang="en-US"/>
              <a:t>Injuries here may be in the form of bruises, lacerations and/or tears.</a:t>
            </a:r>
          </a:p>
          <a:p>
            <a:pPr>
              <a:buNone/>
            </a:pPr>
            <a:endParaRPr dirty="0" lang="en-US"/>
          </a:p>
          <a:p>
            <a:r>
              <a:rPr dirty="0" lang="en-US"/>
              <a:t> Bleeding which is oozing or active will need a vaginal pack.</a:t>
            </a:r>
          </a:p>
          <a:p>
            <a:pPr>
              <a:buNone/>
            </a:pPr>
            <a:endParaRPr dirty="0" lang="en-US"/>
          </a:p>
          <a:p>
            <a:r>
              <a:rPr dirty="0" lang="en-US"/>
              <a:t> For tears with active bleeding, the area repaired under general anesthesia because unrepaired tears will lead to cervical incompetence causing mid-trimester abortion.</a:t>
            </a: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563" name=""/>
        <p:cNvGrpSpPr/>
        <p:nvPr/>
      </p:nvGrpSpPr>
      <p:grpSpPr>
        <a:xfrm>
          <a:off x="0" y="0"/>
          <a:ext cx="0" cy="0"/>
          <a:chOff x="0" y="0"/>
          <a:chExt cx="0" cy="0"/>
        </a:xfrm>
      </p:grpSpPr>
      <p:sp>
        <p:nvSpPr>
          <p:cNvPr id="1049058" name="Title 1"/>
          <p:cNvSpPr>
            <a:spLocks noGrp="1"/>
          </p:cNvSpPr>
          <p:nvPr>
            <p:ph type="title"/>
          </p:nvPr>
        </p:nvSpPr>
        <p:spPr>
          <a:xfrm>
            <a:off x="457200" y="274638"/>
            <a:ext cx="8229600" cy="639762"/>
          </a:xfrm>
        </p:spPr>
        <p:txBody>
          <a:bodyPr>
            <a:normAutofit/>
          </a:bodyPr>
          <a:p>
            <a:r>
              <a:rPr b="1" dirty="0" lang="en-US"/>
              <a:t>Uterus</a:t>
            </a:r>
            <a:endParaRPr dirty="0" lang="en-US"/>
          </a:p>
        </p:txBody>
      </p:sp>
      <p:sp>
        <p:nvSpPr>
          <p:cNvPr id="1049059" name="Content Placeholder 2"/>
          <p:cNvSpPr>
            <a:spLocks noGrp="1"/>
          </p:cNvSpPr>
          <p:nvPr>
            <p:ph idx="1"/>
          </p:nvPr>
        </p:nvSpPr>
        <p:spPr>
          <a:xfrm>
            <a:off x="609600" y="914400"/>
            <a:ext cx="8229600" cy="5287963"/>
          </a:xfrm>
        </p:spPr>
        <p:txBody>
          <a:bodyPr/>
          <a:p>
            <a:pPr>
              <a:buFont typeface="Wingdings" pitchFamily="2" charset="2"/>
              <a:buChar char="Ø"/>
            </a:pPr>
            <a:r>
              <a:rPr dirty="0" lang="en-US"/>
              <a:t>can be perforated as a result of poor technique of IUCD insertion or dilatation and curettage.</a:t>
            </a:r>
          </a:p>
          <a:p>
            <a:pPr>
              <a:buNone/>
            </a:pPr>
            <a:endParaRPr dirty="0" lang="en-US"/>
          </a:p>
          <a:p>
            <a:pPr>
              <a:buFont typeface="Wingdings" pitchFamily="2" charset="2"/>
              <a:buChar char="Ø"/>
            </a:pPr>
            <a:r>
              <a:rPr dirty="0" lang="en-US"/>
              <a:t> The rupture may be either partial or total.</a:t>
            </a:r>
          </a:p>
          <a:p>
            <a:pPr>
              <a:buNone/>
            </a:pPr>
            <a:endParaRPr dirty="0" lang="en-US"/>
          </a:p>
          <a:p>
            <a:pPr>
              <a:buFont typeface="Wingdings" pitchFamily="2" charset="2"/>
              <a:buChar char="Ø"/>
            </a:pPr>
            <a:r>
              <a:rPr dirty="0" lang="en-US"/>
              <a:t>  can be repaired if perforated or partially ruptured but with total rupture, a sub abdominal hysterectomy is required.</a:t>
            </a: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564" name=""/>
        <p:cNvGrpSpPr/>
        <p:nvPr/>
      </p:nvGrpSpPr>
      <p:grpSpPr>
        <a:xfrm>
          <a:off x="0" y="0"/>
          <a:ext cx="0" cy="0"/>
          <a:chOff x="0" y="0"/>
          <a:chExt cx="0" cy="0"/>
        </a:xfrm>
      </p:grpSpPr>
      <p:sp>
        <p:nvSpPr>
          <p:cNvPr id="1049060" name="Title 1"/>
          <p:cNvSpPr>
            <a:spLocks noGrp="1"/>
          </p:cNvSpPr>
          <p:nvPr>
            <p:ph type="title"/>
          </p:nvPr>
        </p:nvSpPr>
        <p:spPr>
          <a:xfrm>
            <a:off x="457200" y="274638"/>
            <a:ext cx="8229600" cy="411162"/>
          </a:xfrm>
        </p:spPr>
        <p:txBody>
          <a:bodyPr>
            <a:normAutofit fontScale="90000"/>
          </a:bodyPr>
          <a:p>
            <a:r>
              <a:rPr b="1" dirty="0" lang="en-US"/>
              <a:t>Fistula</a:t>
            </a:r>
            <a:endParaRPr dirty="0" lang="en-US"/>
          </a:p>
        </p:txBody>
      </p:sp>
      <p:sp>
        <p:nvSpPr>
          <p:cNvPr id="1049061" name="Content Placeholder 2"/>
          <p:cNvSpPr>
            <a:spLocks noGrp="1"/>
          </p:cNvSpPr>
          <p:nvPr>
            <p:ph idx="1"/>
          </p:nvPr>
        </p:nvSpPr>
        <p:spPr>
          <a:xfrm>
            <a:off x="457200" y="838200"/>
            <a:ext cx="8229600" cy="5638800"/>
          </a:xfrm>
        </p:spPr>
        <p:txBody>
          <a:bodyPr/>
          <a:p>
            <a:r>
              <a:rPr dirty="0" lang="en-US"/>
              <a:t>Fistula means 'a pipe'.</a:t>
            </a:r>
          </a:p>
          <a:p>
            <a:r>
              <a:rPr dirty="0" lang="en-US"/>
              <a:t> It is defined as an abnormal, winding opening between two internal hollow organs.</a:t>
            </a:r>
          </a:p>
          <a:p>
            <a:r>
              <a:rPr dirty="0" lang="en-US"/>
              <a:t>most common areas in the genital tract that may be connected abnormally are;</a:t>
            </a:r>
          </a:p>
          <a:p>
            <a:pPr>
              <a:buNone/>
            </a:pPr>
            <a:endParaRPr dirty="0" lang="en-US"/>
          </a:p>
          <a:p>
            <a:pPr>
              <a:buFont typeface="Wingdings" pitchFamily="2" charset="2"/>
              <a:buChar char="Ø"/>
            </a:pPr>
            <a:r>
              <a:rPr dirty="0" lang="en-US"/>
              <a:t>  Vagina to bladder – </a:t>
            </a:r>
            <a:r>
              <a:rPr dirty="0" lang="en-US" err="1"/>
              <a:t>Vesicovaginal</a:t>
            </a:r>
            <a:r>
              <a:rPr dirty="0" lang="en-US"/>
              <a:t> Fistula (VVF)</a:t>
            </a:r>
          </a:p>
          <a:p>
            <a:pPr>
              <a:buNone/>
            </a:pPr>
            <a:endParaRPr dirty="0" lang="en-US"/>
          </a:p>
          <a:p>
            <a:pPr>
              <a:buFont typeface="Wingdings" pitchFamily="2" charset="2"/>
              <a:buChar char="Ø"/>
            </a:pPr>
            <a:r>
              <a:rPr dirty="0" lang="pt-BR"/>
              <a:t>Rectum to vagina - Rectovaginal Fistula (RVF)</a:t>
            </a:r>
          </a:p>
          <a:p>
            <a:pPr>
              <a:buNone/>
            </a:pPr>
            <a:endParaRPr dirty="0" lang="pt-BR"/>
          </a:p>
          <a:p>
            <a:pPr>
              <a:buFont typeface="Wingdings" pitchFamily="2" charset="2"/>
              <a:buChar char="Ø"/>
            </a:pPr>
            <a:r>
              <a:rPr dirty="0" lang="en-US"/>
              <a:t>Urethra to vagina – </a:t>
            </a:r>
            <a:r>
              <a:rPr dirty="0" lang="en-US" err="1"/>
              <a:t>Urethrovaginal</a:t>
            </a:r>
            <a:r>
              <a:rPr dirty="0" lang="en-US"/>
              <a:t> (UVF)</a:t>
            </a:r>
          </a:p>
          <a:p>
            <a:endParaRPr dirty="0" lang="en-US"/>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565" name=""/>
        <p:cNvGrpSpPr/>
        <p:nvPr/>
      </p:nvGrpSpPr>
      <p:grpSpPr>
        <a:xfrm>
          <a:off x="0" y="0"/>
          <a:ext cx="0" cy="0"/>
          <a:chOff x="0" y="0"/>
          <a:chExt cx="0" cy="0"/>
        </a:xfrm>
      </p:grpSpPr>
      <p:sp>
        <p:nvSpPr>
          <p:cNvPr id="1049062" name="Title 1"/>
          <p:cNvSpPr>
            <a:spLocks noGrp="1"/>
          </p:cNvSpPr>
          <p:nvPr>
            <p:ph type="title"/>
          </p:nvPr>
        </p:nvSpPr>
        <p:spPr>
          <a:xfrm>
            <a:off x="457200" y="228600"/>
            <a:ext cx="8229600" cy="838200"/>
          </a:xfrm>
        </p:spPr>
        <p:txBody>
          <a:bodyPr>
            <a:normAutofit/>
          </a:bodyPr>
          <a:p>
            <a:r>
              <a:rPr dirty="0" lang="en-US"/>
              <a:t>causes of fistula</a:t>
            </a:r>
          </a:p>
        </p:txBody>
      </p:sp>
      <p:sp>
        <p:nvSpPr>
          <p:cNvPr id="1049063" name="Content Placeholder 2"/>
          <p:cNvSpPr>
            <a:spLocks noGrp="1"/>
          </p:cNvSpPr>
          <p:nvPr>
            <p:ph idx="1"/>
          </p:nvPr>
        </p:nvSpPr>
        <p:spPr>
          <a:xfrm>
            <a:off x="457200" y="1219200"/>
            <a:ext cx="8229600" cy="5638800"/>
          </a:xfrm>
        </p:spPr>
        <p:txBody>
          <a:bodyPr>
            <a:normAutofit fontScale="92500" lnSpcReduction="10000"/>
          </a:bodyPr>
          <a:p>
            <a:r>
              <a:rPr dirty="0" lang="en-US"/>
              <a:t>Obstructed labor due to pressure by the presenting part, causing necrosis- accounts for 85% of cases in developing countries</a:t>
            </a:r>
          </a:p>
          <a:p>
            <a:pPr>
              <a:buNone/>
            </a:pPr>
            <a:endParaRPr dirty="0" lang="en-US"/>
          </a:p>
          <a:p>
            <a:endParaRPr dirty="0" lang="en-US"/>
          </a:p>
          <a:p>
            <a:pPr>
              <a:buNone/>
            </a:pPr>
            <a:r>
              <a:rPr dirty="0" lang="en-US"/>
              <a:t>• Radiation therapy for gynecological conditions, which accounts for 15% of cases (usually many years after treatment).</a:t>
            </a:r>
          </a:p>
          <a:p>
            <a:pPr>
              <a:buNone/>
            </a:pPr>
            <a:endParaRPr dirty="0" lang="en-US"/>
          </a:p>
          <a:p>
            <a:pPr>
              <a:buNone/>
            </a:pPr>
            <a:endParaRPr dirty="0" lang="en-US"/>
          </a:p>
          <a:p>
            <a:pPr>
              <a:buNone/>
            </a:pPr>
            <a:r>
              <a:rPr dirty="0" lang="en-US"/>
              <a:t>• Disease processes, such as carcinoma in advanced stages of the neighboring organs.</a:t>
            </a:r>
          </a:p>
          <a:p>
            <a:pPr>
              <a:buNone/>
            </a:pPr>
            <a:endParaRPr dirty="0" lang="en-US"/>
          </a:p>
          <a:p>
            <a:pPr>
              <a:buNone/>
            </a:pPr>
            <a:endParaRPr dirty="0" lang="en-US"/>
          </a:p>
          <a:p>
            <a:pPr>
              <a:buNone/>
            </a:pPr>
            <a:r>
              <a:rPr dirty="0" lang="en-US"/>
              <a:t>• Chronic tuberculosis or syphilis.</a:t>
            </a:r>
          </a:p>
          <a:p>
            <a:pPr>
              <a:buNone/>
            </a:pPr>
            <a:endParaRPr dirty="0" lang="en-US"/>
          </a:p>
          <a:p>
            <a:pPr>
              <a:buNone/>
            </a:pPr>
            <a:endParaRPr dirty="0" lang="en-US"/>
          </a:p>
          <a:p>
            <a:pPr>
              <a:buNone/>
            </a:pPr>
            <a:r>
              <a:rPr dirty="0" lang="en-US"/>
              <a:t>• Congenital fistula, that is, an accessory ectopic </a:t>
            </a:r>
            <a:r>
              <a:rPr dirty="0" lang="en-US" err="1"/>
              <a:t>ureter</a:t>
            </a:r>
            <a:r>
              <a:rPr dirty="0" lang="en-US"/>
              <a:t>, which may open into the vagina, this condition can be recognized in childhood</a:t>
            </a: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566" name=""/>
        <p:cNvGrpSpPr/>
        <p:nvPr/>
      </p:nvGrpSpPr>
      <p:grpSpPr>
        <a:xfrm>
          <a:off x="0" y="0"/>
          <a:ext cx="0" cy="0"/>
          <a:chOff x="0" y="0"/>
          <a:chExt cx="0" cy="0"/>
        </a:xfrm>
      </p:grpSpPr>
      <p:sp>
        <p:nvSpPr>
          <p:cNvPr id="1049064" name="Title 1"/>
          <p:cNvSpPr>
            <a:spLocks noGrp="1"/>
          </p:cNvSpPr>
          <p:nvPr>
            <p:ph type="title"/>
          </p:nvPr>
        </p:nvSpPr>
        <p:spPr/>
        <p:txBody>
          <a:bodyPr>
            <a:normAutofit/>
          </a:bodyPr>
          <a:p>
            <a:r>
              <a:rPr b="1" dirty="0" lang="en-US"/>
              <a:t>main symptoms and diagnosis of VVF</a:t>
            </a:r>
          </a:p>
        </p:txBody>
      </p:sp>
      <p:sp>
        <p:nvSpPr>
          <p:cNvPr id="1049065" name="Content Placeholder 2"/>
          <p:cNvSpPr>
            <a:spLocks noGrp="1"/>
          </p:cNvSpPr>
          <p:nvPr>
            <p:ph idx="1"/>
          </p:nvPr>
        </p:nvSpPr>
        <p:spPr/>
        <p:txBody>
          <a:bodyPr>
            <a:normAutofit/>
          </a:bodyPr>
          <a:p>
            <a:r>
              <a:rPr dirty="0" lang="en-US"/>
              <a:t>The patient keeps on complaining of constant dribbling of urine from the vagina and generally does not pass any urine by the normal route.</a:t>
            </a:r>
          </a:p>
          <a:p>
            <a:pPr>
              <a:buNone/>
            </a:pPr>
            <a:endParaRPr dirty="0" lang="en-US"/>
          </a:p>
          <a:p>
            <a:pPr>
              <a:buNone/>
            </a:pPr>
            <a:r>
              <a:rPr dirty="0" lang="en-US"/>
              <a:t>• On inspection with </a:t>
            </a:r>
            <a:r>
              <a:rPr dirty="0" lang="en-US" err="1"/>
              <a:t>Sim's</a:t>
            </a:r>
            <a:r>
              <a:rPr dirty="0" lang="en-US"/>
              <a:t> speculum, the fistula is situated in the midline half way up the anterior vaginal wall, this usually occurs as a result of prolonged labor.</a:t>
            </a:r>
          </a:p>
          <a:p>
            <a:pPr>
              <a:buNone/>
            </a:pPr>
            <a:endParaRPr dirty="0" lang="en-US"/>
          </a:p>
          <a:p>
            <a:r>
              <a:rPr dirty="0" lang="en-US"/>
              <a:t>Postoperative fistulas are generally higher up.</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340" name=""/>
        <p:cNvGrpSpPr/>
        <p:nvPr/>
      </p:nvGrpSpPr>
      <p:grpSpPr>
        <a:xfrm>
          <a:off x="0" y="0"/>
          <a:ext cx="0" cy="0"/>
          <a:chOff x="0" y="0"/>
          <a:chExt cx="0" cy="0"/>
        </a:xfrm>
      </p:grpSpPr>
      <p:sp>
        <p:nvSpPr>
          <p:cNvPr id="1048633" name="Title 1"/>
          <p:cNvSpPr>
            <a:spLocks noGrp="1"/>
          </p:cNvSpPr>
          <p:nvPr>
            <p:ph type="title"/>
          </p:nvPr>
        </p:nvSpPr>
        <p:spPr>
          <a:xfrm>
            <a:off x="457200" y="0"/>
            <a:ext cx="8229600" cy="685800"/>
          </a:xfrm>
        </p:spPr>
        <p:txBody>
          <a:bodyPr>
            <a:normAutofit/>
          </a:bodyPr>
          <a:p>
            <a:r>
              <a:rPr b="1" dirty="0" lang="en-US"/>
              <a:t>Sexual Behaviour</a:t>
            </a:r>
            <a:endParaRPr dirty="0" lang="en-US"/>
          </a:p>
        </p:txBody>
      </p:sp>
      <p:sp>
        <p:nvSpPr>
          <p:cNvPr id="1048634" name="Content Placeholder 2"/>
          <p:cNvSpPr>
            <a:spLocks noGrp="1"/>
          </p:cNvSpPr>
          <p:nvPr>
            <p:ph idx="1"/>
          </p:nvPr>
        </p:nvSpPr>
        <p:spPr>
          <a:xfrm>
            <a:off x="457200" y="762000"/>
            <a:ext cx="8229600" cy="5334000"/>
          </a:xfrm>
        </p:spPr>
        <p:txBody>
          <a:bodyPr>
            <a:noAutofit/>
          </a:bodyPr>
          <a:p>
            <a:pPr algn="just">
              <a:buFont typeface="Wingdings" panose="05000000000000000000" pitchFamily="2" charset="2"/>
              <a:buChar char="v"/>
            </a:pPr>
            <a:r>
              <a:rPr dirty="0" sz="2800" lang="en-US">
                <a:latin typeface="Times New Roman" panose="02020603050405020304" pitchFamily="18" charset="0"/>
                <a:cs typeface="Times New Roman" panose="02020603050405020304" pitchFamily="18" charset="0"/>
              </a:rPr>
              <a:t>Ask about the patient's sexual behavior, noting that questions should be </a:t>
            </a:r>
            <a:r>
              <a:rPr dirty="0" sz="2800" lang="en-US" err="1">
                <a:latin typeface="Times New Roman" panose="02020603050405020304" pitchFamily="18" charset="0"/>
                <a:cs typeface="Times New Roman" panose="02020603050405020304" pitchFamily="18" charset="0"/>
              </a:rPr>
              <a:t>non-judgemental</a:t>
            </a:r>
            <a:r>
              <a:rPr dirty="0" sz="2800" lang="en-US">
                <a:latin typeface="Times New Roman" panose="02020603050405020304" pitchFamily="18" charset="0"/>
                <a:cs typeface="Times New Roman" panose="02020603050405020304" pitchFamily="18" charset="0"/>
              </a:rPr>
              <a:t> and you should not embarrass the patient.</a:t>
            </a:r>
          </a:p>
          <a:p>
            <a:pPr algn="just">
              <a:buFont typeface="Wingdings" panose="05000000000000000000" pitchFamily="2" charset="2"/>
              <a:buChar char="v"/>
            </a:pPr>
            <a:r>
              <a:rPr dirty="0" sz="2800" lang="en-US">
                <a:latin typeface="Times New Roman" panose="02020603050405020304" pitchFamily="18" charset="0"/>
                <a:cs typeface="Times New Roman" panose="02020603050405020304" pitchFamily="18" charset="0"/>
              </a:rPr>
              <a:t>  should find out whether she is sexually active</a:t>
            </a:r>
          </a:p>
          <a:p>
            <a:pPr algn="just">
              <a:buFont typeface="Wingdings" panose="05000000000000000000" pitchFamily="2" charset="2"/>
              <a:buChar char="v"/>
            </a:pPr>
            <a:r>
              <a:rPr dirty="0" sz="2800" lang="en-US">
                <a:latin typeface="Times New Roman" panose="02020603050405020304" pitchFamily="18" charset="0"/>
                <a:cs typeface="Times New Roman" panose="02020603050405020304" pitchFamily="18" charset="0"/>
              </a:rPr>
              <a:t> whether the relationship is satisfactory and, if not, why.</a:t>
            </a:r>
          </a:p>
          <a:p>
            <a:pPr algn="just">
              <a:buFont typeface="Wingdings" panose="05000000000000000000" pitchFamily="2" charset="2"/>
              <a:buChar char="v"/>
            </a:pPr>
            <a:r>
              <a:rPr dirty="0" sz="2800" lang="en-US">
                <a:latin typeface="Times New Roman" panose="02020603050405020304" pitchFamily="18" charset="0"/>
                <a:cs typeface="Times New Roman" panose="02020603050405020304" pitchFamily="18" charset="0"/>
              </a:rPr>
              <a:t>  For example, find out if she has painful or difficult sex referred to as dyspareunia.</a:t>
            </a:r>
          </a:p>
          <a:p>
            <a:pPr>
              <a:buNone/>
            </a:pPr>
            <a:endParaRPr dirty="0" sz="2000" lang="en-US"/>
          </a:p>
          <a:p>
            <a:pPr>
              <a:buNone/>
            </a:pPr>
            <a:r>
              <a:rPr dirty="0" sz="2000" lang="en-US"/>
              <a:t>    </a:t>
            </a:r>
          </a:p>
          <a:p>
            <a:pPr>
              <a:buNone/>
            </a:pPr>
            <a:r>
              <a:rPr dirty="0" sz="2000" lang="en-US"/>
              <a:t>.</a:t>
            </a: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567" name=""/>
        <p:cNvGrpSpPr/>
        <p:nvPr/>
      </p:nvGrpSpPr>
      <p:grpSpPr>
        <a:xfrm>
          <a:off x="0" y="0"/>
          <a:ext cx="0" cy="0"/>
          <a:chOff x="0" y="0"/>
          <a:chExt cx="0" cy="0"/>
        </a:xfrm>
      </p:grpSpPr>
      <p:sp>
        <p:nvSpPr>
          <p:cNvPr id="1049066" name="Title 1"/>
          <p:cNvSpPr>
            <a:spLocks noGrp="1"/>
          </p:cNvSpPr>
          <p:nvPr>
            <p:ph type="title"/>
          </p:nvPr>
        </p:nvSpPr>
        <p:spPr/>
        <p:txBody>
          <a:bodyPr/>
          <a:p>
            <a:endParaRPr dirty="0" lang="en-US"/>
          </a:p>
        </p:txBody>
      </p:sp>
      <p:sp>
        <p:nvSpPr>
          <p:cNvPr id="1049067" name="Content Placeholder 2"/>
          <p:cNvSpPr>
            <a:spLocks noGrp="1"/>
          </p:cNvSpPr>
          <p:nvPr>
            <p:ph idx="1"/>
          </p:nvPr>
        </p:nvSpPr>
        <p:spPr/>
        <p:txBody>
          <a:bodyPr/>
          <a:p>
            <a:r>
              <a:rPr dirty="0" lang="en-US"/>
              <a:t>Small fistulae admit a probe with difficulty, but may be seen on </a:t>
            </a:r>
            <a:r>
              <a:rPr dirty="0" lang="en-US" err="1"/>
              <a:t>cystoscopy</a:t>
            </a:r>
            <a:r>
              <a:rPr dirty="0" lang="en-US"/>
              <a:t>.</a:t>
            </a:r>
          </a:p>
          <a:p>
            <a:pPr>
              <a:buNone/>
            </a:pPr>
            <a:endParaRPr dirty="0" lang="en-US"/>
          </a:p>
          <a:p>
            <a:r>
              <a:rPr dirty="0" lang="en-US"/>
              <a:t> Large fistulae admit one or two fingers.</a:t>
            </a:r>
          </a:p>
          <a:p>
            <a:pPr>
              <a:buNone/>
            </a:pPr>
            <a:endParaRPr dirty="0" lang="en-US"/>
          </a:p>
          <a:p>
            <a:pPr>
              <a:buNone/>
            </a:pPr>
            <a:r>
              <a:rPr dirty="0" lang="en-US"/>
              <a:t>• </a:t>
            </a:r>
            <a:r>
              <a:rPr dirty="0" lang="en-US" err="1"/>
              <a:t>Coloured</a:t>
            </a:r>
            <a:r>
              <a:rPr dirty="0" lang="en-US"/>
              <a:t> fluid (</a:t>
            </a:r>
            <a:r>
              <a:rPr dirty="0" lang="en-US" err="1"/>
              <a:t>methylene</a:t>
            </a:r>
            <a:r>
              <a:rPr dirty="0" lang="en-US"/>
              <a:t> blue) runs into the bladder through a catheter and immediately flows out into the vagina</a:t>
            </a: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568" name=""/>
        <p:cNvGrpSpPr/>
        <p:nvPr/>
      </p:nvGrpSpPr>
      <p:grpSpPr>
        <a:xfrm>
          <a:off x="0" y="0"/>
          <a:ext cx="0" cy="0"/>
          <a:chOff x="0" y="0"/>
          <a:chExt cx="0" cy="0"/>
        </a:xfrm>
      </p:grpSpPr>
      <p:sp>
        <p:nvSpPr>
          <p:cNvPr id="1049068" name="Title 1"/>
          <p:cNvSpPr>
            <a:spLocks noGrp="1"/>
          </p:cNvSpPr>
          <p:nvPr>
            <p:ph type="title"/>
          </p:nvPr>
        </p:nvSpPr>
        <p:spPr>
          <a:xfrm>
            <a:off x="457200" y="274638"/>
            <a:ext cx="8229600" cy="639762"/>
          </a:xfrm>
        </p:spPr>
        <p:txBody>
          <a:bodyPr>
            <a:normAutofit/>
          </a:bodyPr>
          <a:p>
            <a:endParaRPr dirty="0" lang="en-US"/>
          </a:p>
        </p:txBody>
      </p:sp>
      <p:sp>
        <p:nvSpPr>
          <p:cNvPr id="1049069" name="Content Placeholder 2"/>
          <p:cNvSpPr>
            <a:spLocks noGrp="1"/>
          </p:cNvSpPr>
          <p:nvPr>
            <p:ph idx="1"/>
          </p:nvPr>
        </p:nvSpPr>
        <p:spPr/>
        <p:txBody>
          <a:bodyPr/>
          <a:p>
            <a:r>
              <a:rPr dirty="0" lang="en-US"/>
              <a:t>Some patients report that they do not experience any sexual enjoyment.</a:t>
            </a:r>
          </a:p>
          <a:p>
            <a:pPr>
              <a:buNone/>
            </a:pPr>
            <a:endParaRPr dirty="0" lang="en-US"/>
          </a:p>
          <a:p>
            <a:r>
              <a:rPr dirty="0" lang="en-US"/>
              <a:t> In addition, there is the possibility of psychogenic amenorrhea and </a:t>
            </a:r>
            <a:r>
              <a:rPr dirty="0" lang="en-US" err="1"/>
              <a:t>vulval</a:t>
            </a:r>
            <a:r>
              <a:rPr dirty="0" lang="en-US"/>
              <a:t> excoriation with urine.</a:t>
            </a:r>
          </a:p>
          <a:p>
            <a:pPr>
              <a:buNone/>
            </a:pPr>
            <a:endParaRPr dirty="0" lang="en-US"/>
          </a:p>
          <a:p>
            <a:r>
              <a:rPr dirty="0" lang="en-US"/>
              <a:t> The individual may feel like a social outcast.</a:t>
            </a: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569" name=""/>
        <p:cNvGrpSpPr/>
        <p:nvPr/>
      </p:nvGrpSpPr>
      <p:grpSpPr>
        <a:xfrm>
          <a:off x="0" y="0"/>
          <a:ext cx="0" cy="0"/>
          <a:chOff x="0" y="0"/>
          <a:chExt cx="0" cy="0"/>
        </a:xfrm>
      </p:grpSpPr>
      <p:sp>
        <p:nvSpPr>
          <p:cNvPr id="1049070" name="Title 1"/>
          <p:cNvSpPr>
            <a:spLocks noGrp="1"/>
          </p:cNvSpPr>
          <p:nvPr>
            <p:ph type="title"/>
          </p:nvPr>
        </p:nvSpPr>
        <p:spPr>
          <a:xfrm>
            <a:off x="457200" y="0"/>
            <a:ext cx="8229600" cy="1447800"/>
          </a:xfrm>
        </p:spPr>
        <p:txBody>
          <a:bodyPr/>
          <a:p>
            <a:r>
              <a:rPr b="1" dirty="0" lang="en-US" err="1"/>
              <a:t>Rectovaginal</a:t>
            </a:r>
            <a:r>
              <a:rPr b="1" dirty="0" lang="en-US"/>
              <a:t> Fistula (RVF)</a:t>
            </a:r>
            <a:endParaRPr dirty="0" lang="en-US"/>
          </a:p>
        </p:txBody>
      </p:sp>
      <p:sp>
        <p:nvSpPr>
          <p:cNvPr id="1049071" name="Content Placeholder 2"/>
          <p:cNvSpPr>
            <a:spLocks noGrp="1"/>
          </p:cNvSpPr>
          <p:nvPr>
            <p:ph idx="1"/>
          </p:nvPr>
        </p:nvSpPr>
        <p:spPr>
          <a:xfrm>
            <a:off x="457200" y="1905000"/>
            <a:ext cx="8229600" cy="4495800"/>
          </a:xfrm>
        </p:spPr>
        <p:txBody>
          <a:bodyPr>
            <a:normAutofit/>
          </a:bodyPr>
          <a:p>
            <a:r>
              <a:rPr dirty="0" lang="en-US" err="1"/>
              <a:t>Rectovaginal</a:t>
            </a:r>
            <a:r>
              <a:rPr dirty="0" lang="en-US"/>
              <a:t> fistula are as a result of unrepaired third degree lacerations of the perineum and posterior vaginal wall, or repairs that have broken down so that an opening is left from the rectum into the vagina.</a:t>
            </a:r>
          </a:p>
          <a:p>
            <a:pPr>
              <a:buNone/>
            </a:pPr>
            <a:endParaRPr dirty="0" lang="en-US"/>
          </a:p>
          <a:p>
            <a:r>
              <a:rPr dirty="0" lang="en-US"/>
              <a:t>Advanced cancer of the rectum or vagina can also cause RVF but this is rare</a:t>
            </a: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570" name=""/>
        <p:cNvGrpSpPr/>
        <p:nvPr/>
      </p:nvGrpSpPr>
      <p:grpSpPr>
        <a:xfrm>
          <a:off x="0" y="0"/>
          <a:ext cx="0" cy="0"/>
          <a:chOff x="0" y="0"/>
          <a:chExt cx="0" cy="0"/>
        </a:xfrm>
      </p:grpSpPr>
      <p:sp>
        <p:nvSpPr>
          <p:cNvPr id="1049072" name="Title 1"/>
          <p:cNvSpPr>
            <a:spLocks noGrp="1"/>
          </p:cNvSpPr>
          <p:nvPr>
            <p:ph type="title"/>
          </p:nvPr>
        </p:nvSpPr>
        <p:spPr>
          <a:xfrm>
            <a:off x="457200" y="152400"/>
            <a:ext cx="8229600" cy="914400"/>
          </a:xfrm>
        </p:spPr>
        <p:txBody>
          <a:bodyPr>
            <a:normAutofit/>
          </a:bodyPr>
          <a:p>
            <a:r>
              <a:rPr dirty="0" lang="en-US"/>
              <a:t>symptoms of RVF</a:t>
            </a:r>
          </a:p>
        </p:txBody>
      </p:sp>
      <p:sp>
        <p:nvSpPr>
          <p:cNvPr id="1049073" name="Content Placeholder 2"/>
          <p:cNvSpPr>
            <a:spLocks noGrp="1"/>
          </p:cNvSpPr>
          <p:nvPr>
            <p:ph idx="1"/>
          </p:nvPr>
        </p:nvSpPr>
        <p:spPr>
          <a:xfrm>
            <a:off x="457200" y="1295400"/>
            <a:ext cx="8229600" cy="5181600"/>
          </a:xfrm>
        </p:spPr>
        <p:txBody>
          <a:bodyPr>
            <a:normAutofit/>
          </a:bodyPr>
          <a:p>
            <a:r>
              <a:rPr dirty="0" lang="en-US"/>
              <a:t>With small fistulae, only mucus from the rectum may leak into the vagina</a:t>
            </a:r>
          </a:p>
          <a:p>
            <a:endParaRPr dirty="0" lang="en-US"/>
          </a:p>
          <a:p>
            <a:r>
              <a:rPr dirty="0" lang="en-US"/>
              <a:t>If fistula are larger, </a:t>
            </a:r>
            <a:r>
              <a:rPr dirty="0" lang="en-US" err="1"/>
              <a:t>faeces</a:t>
            </a:r>
            <a:r>
              <a:rPr dirty="0" lang="en-US"/>
              <a:t> and flatus escape into the vagina.</a:t>
            </a:r>
          </a:p>
          <a:p>
            <a:endParaRPr dirty="0" lang="en-US"/>
          </a:p>
          <a:p>
            <a:pPr>
              <a:buNone/>
            </a:pPr>
            <a:r>
              <a:rPr dirty="0" lang="en-US"/>
              <a:t>• The patient will complain of feculent vaginal discharge.</a:t>
            </a:r>
          </a:p>
          <a:p>
            <a:pPr>
              <a:buNone/>
            </a:pPr>
            <a:endParaRPr dirty="0" lang="en-US"/>
          </a:p>
          <a:p>
            <a:r>
              <a:rPr dirty="0" lang="en-US"/>
              <a:t>An inspection of the posterior wall of the vagina and the use of a probe will demonstrate the smaller fistula.</a:t>
            </a:r>
          </a:p>
          <a:p>
            <a:endParaRPr dirty="0" lang="en-US"/>
          </a:p>
          <a:p>
            <a:pPr>
              <a:buNone/>
            </a:pPr>
            <a:r>
              <a:rPr dirty="0" lang="en-US"/>
              <a:t>• </a:t>
            </a:r>
            <a:r>
              <a:rPr dirty="0" lang="en-US" err="1"/>
              <a:t>Perineal</a:t>
            </a:r>
            <a:r>
              <a:rPr dirty="0" lang="en-US"/>
              <a:t> excoriation due to leakage of urine and </a:t>
            </a:r>
            <a:r>
              <a:rPr dirty="0" lang="en-US" err="1"/>
              <a:t>faecal</a:t>
            </a:r>
            <a:r>
              <a:rPr dirty="0" lang="en-US"/>
              <a:t> matter.</a:t>
            </a: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571" name=""/>
        <p:cNvGrpSpPr/>
        <p:nvPr/>
      </p:nvGrpSpPr>
      <p:grpSpPr>
        <a:xfrm>
          <a:off x="0" y="0"/>
          <a:ext cx="0" cy="0"/>
          <a:chOff x="0" y="0"/>
          <a:chExt cx="0" cy="0"/>
        </a:xfrm>
      </p:grpSpPr>
      <p:sp>
        <p:nvSpPr>
          <p:cNvPr id="1049074" name="Title 1"/>
          <p:cNvSpPr>
            <a:spLocks noGrp="1"/>
          </p:cNvSpPr>
          <p:nvPr>
            <p:ph type="title"/>
          </p:nvPr>
        </p:nvSpPr>
        <p:spPr/>
        <p:txBody>
          <a:bodyPr/>
          <a:p>
            <a:endParaRPr dirty="0" lang="en-US"/>
          </a:p>
        </p:txBody>
      </p:sp>
      <p:sp>
        <p:nvSpPr>
          <p:cNvPr id="1049075" name="Content Placeholder 2"/>
          <p:cNvSpPr>
            <a:spLocks noGrp="1"/>
          </p:cNvSpPr>
          <p:nvPr>
            <p:ph idx="1"/>
          </p:nvPr>
        </p:nvSpPr>
        <p:spPr/>
        <p:txBody>
          <a:bodyPr/>
          <a:p>
            <a:r>
              <a:rPr dirty="0" lang="en-US"/>
              <a:t>Symptoms may also depend on the site of the fistulae.</a:t>
            </a:r>
          </a:p>
          <a:p>
            <a:pPr>
              <a:buNone/>
            </a:pPr>
            <a:endParaRPr dirty="0" lang="en-US"/>
          </a:p>
          <a:p>
            <a:pPr>
              <a:buNone/>
            </a:pPr>
            <a:r>
              <a:rPr dirty="0" lang="en-US"/>
              <a:t>    If on the lower half of the vagina there is incontinence, flatus, or fluid </a:t>
            </a:r>
            <a:r>
              <a:rPr dirty="0" lang="en-US" err="1"/>
              <a:t>faeces</a:t>
            </a:r>
            <a:r>
              <a:rPr dirty="0" lang="en-US"/>
              <a:t> while if on the upper half there is continuous passage of </a:t>
            </a:r>
            <a:r>
              <a:rPr dirty="0" lang="en-US" err="1"/>
              <a:t>faeces</a:t>
            </a:r>
            <a:r>
              <a:rPr dirty="0" lang="en-US"/>
              <a:t> per vagina</a:t>
            </a: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572" name=""/>
        <p:cNvGrpSpPr/>
        <p:nvPr/>
      </p:nvGrpSpPr>
      <p:grpSpPr>
        <a:xfrm>
          <a:off x="0" y="0"/>
          <a:ext cx="0" cy="0"/>
          <a:chOff x="0" y="0"/>
          <a:chExt cx="0" cy="0"/>
        </a:xfrm>
      </p:grpSpPr>
      <p:sp>
        <p:nvSpPr>
          <p:cNvPr id="1049076" name="Title 1"/>
          <p:cNvSpPr>
            <a:spLocks noGrp="1"/>
          </p:cNvSpPr>
          <p:nvPr>
            <p:ph type="title"/>
          </p:nvPr>
        </p:nvSpPr>
        <p:spPr>
          <a:xfrm>
            <a:off x="457200" y="533400"/>
            <a:ext cx="8229600" cy="1066800"/>
          </a:xfrm>
        </p:spPr>
        <p:txBody>
          <a:bodyPr>
            <a:normAutofit/>
          </a:bodyPr>
          <a:p>
            <a:r>
              <a:rPr b="1" dirty="0" lang="en-US"/>
              <a:t>Management of VVF and RVF</a:t>
            </a:r>
            <a:endParaRPr dirty="0" lang="en-US"/>
          </a:p>
        </p:txBody>
      </p:sp>
      <p:sp>
        <p:nvSpPr>
          <p:cNvPr id="1049077" name="Content Placeholder 2"/>
          <p:cNvSpPr>
            <a:spLocks noGrp="1"/>
          </p:cNvSpPr>
          <p:nvPr>
            <p:ph idx="1"/>
          </p:nvPr>
        </p:nvSpPr>
        <p:spPr>
          <a:xfrm>
            <a:off x="457200" y="1828800"/>
            <a:ext cx="8229600" cy="4876800"/>
          </a:xfrm>
        </p:spPr>
        <p:txBody>
          <a:bodyPr>
            <a:normAutofit/>
          </a:bodyPr>
          <a:p>
            <a:r>
              <a:rPr dirty="0" lang="en-US"/>
              <a:t>prevention is easier than cure.</a:t>
            </a:r>
          </a:p>
          <a:p>
            <a:pPr>
              <a:buNone/>
            </a:pPr>
            <a:endParaRPr dirty="0" lang="en-US"/>
          </a:p>
          <a:p>
            <a:r>
              <a:rPr dirty="0" lang="en-US"/>
              <a:t>most cases fistulae formation can be avoided by:</a:t>
            </a:r>
          </a:p>
          <a:p>
            <a:pPr>
              <a:buNone/>
            </a:pPr>
            <a:endParaRPr dirty="0" lang="en-US"/>
          </a:p>
          <a:p>
            <a:pPr>
              <a:buFont typeface="Wingdings" pitchFamily="2" charset="2"/>
              <a:buChar char="Ø"/>
            </a:pPr>
            <a:r>
              <a:rPr dirty="0" lang="en-US"/>
              <a:t>   Ensuring that labor does not go beyond 12 hours.</a:t>
            </a:r>
          </a:p>
          <a:p>
            <a:pPr>
              <a:buNone/>
            </a:pPr>
            <a:endParaRPr dirty="0" lang="en-US"/>
          </a:p>
          <a:p>
            <a:pPr>
              <a:buFont typeface="Wingdings" pitchFamily="2" charset="2"/>
              <a:buChar char="Ø"/>
            </a:pPr>
            <a:r>
              <a:rPr dirty="0" lang="en-US"/>
              <a:t> Frequent emptying of bladder or catheterization during normal labor since a distended bladder is easily traumatized by the pressure of the presenting part, especially in cephalic presentation</a:t>
            </a: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573" name=""/>
        <p:cNvGrpSpPr/>
        <p:nvPr/>
      </p:nvGrpSpPr>
      <p:grpSpPr>
        <a:xfrm>
          <a:off x="0" y="0"/>
          <a:ext cx="0" cy="0"/>
          <a:chOff x="0" y="0"/>
          <a:chExt cx="0" cy="0"/>
        </a:xfrm>
      </p:grpSpPr>
      <p:sp>
        <p:nvSpPr>
          <p:cNvPr id="1049078" name="Title 1"/>
          <p:cNvSpPr>
            <a:spLocks noGrp="1"/>
          </p:cNvSpPr>
          <p:nvPr>
            <p:ph type="title"/>
          </p:nvPr>
        </p:nvSpPr>
        <p:spPr>
          <a:xfrm>
            <a:off x="457200" y="274638"/>
            <a:ext cx="8229600" cy="182562"/>
          </a:xfrm>
        </p:spPr>
        <p:txBody>
          <a:bodyPr>
            <a:normAutofit fontScale="90000"/>
          </a:bodyPr>
          <a:p>
            <a:endParaRPr dirty="0" lang="en-US"/>
          </a:p>
        </p:txBody>
      </p:sp>
      <p:sp>
        <p:nvSpPr>
          <p:cNvPr id="1049079" name="Content Placeholder 2"/>
          <p:cNvSpPr>
            <a:spLocks noGrp="1"/>
          </p:cNvSpPr>
          <p:nvPr>
            <p:ph idx="1"/>
          </p:nvPr>
        </p:nvSpPr>
        <p:spPr>
          <a:xfrm>
            <a:off x="457200" y="1828800"/>
            <a:ext cx="8229600" cy="4876800"/>
          </a:xfrm>
        </p:spPr>
        <p:txBody>
          <a:bodyPr>
            <a:normAutofit/>
          </a:bodyPr>
          <a:p>
            <a:pPr>
              <a:buFont typeface="Wingdings" pitchFamily="2" charset="2"/>
              <a:buChar char="Ø"/>
            </a:pPr>
            <a:r>
              <a:rPr dirty="0" lang="en-US"/>
              <a:t>Control of infection and excoriation (use of infection prevention principles).</a:t>
            </a:r>
          </a:p>
          <a:p>
            <a:pPr>
              <a:buNone/>
            </a:pPr>
            <a:endParaRPr dirty="0" lang="en-US"/>
          </a:p>
          <a:p>
            <a:pPr>
              <a:buFont typeface="Wingdings" pitchFamily="2" charset="2"/>
              <a:buChar char="Ø"/>
            </a:pPr>
            <a:r>
              <a:rPr dirty="0" lang="en-US"/>
              <a:t> In the event of destructive delivery due to prolonged </a:t>
            </a:r>
            <a:r>
              <a:rPr dirty="0" lang="en-US" err="1"/>
              <a:t>labour</a:t>
            </a:r>
            <a:r>
              <a:rPr dirty="0" lang="en-US"/>
              <a:t>, catheters should be left in situation for 48 hours to seven days.</a:t>
            </a:r>
          </a:p>
          <a:p>
            <a:pPr>
              <a:buNone/>
            </a:pPr>
            <a:endParaRPr dirty="0" lang="en-US"/>
          </a:p>
          <a:p>
            <a:pPr>
              <a:buFont typeface="Wingdings" pitchFamily="2" charset="2"/>
              <a:buChar char="Ø"/>
            </a:pPr>
            <a:r>
              <a:rPr dirty="0" lang="en-US"/>
              <a:t> For VVF, recently formed fistulae will heal if the bladder is drained continuously for 21 to 28 days and for RVF, a low residue diet should be given for the same period</a:t>
            </a: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574" name=""/>
        <p:cNvGrpSpPr/>
        <p:nvPr/>
      </p:nvGrpSpPr>
      <p:grpSpPr>
        <a:xfrm>
          <a:off x="0" y="0"/>
          <a:ext cx="0" cy="0"/>
          <a:chOff x="0" y="0"/>
          <a:chExt cx="0" cy="0"/>
        </a:xfrm>
      </p:grpSpPr>
      <p:sp>
        <p:nvSpPr>
          <p:cNvPr id="1049080" name="Title 1"/>
          <p:cNvSpPr>
            <a:spLocks noGrp="1"/>
          </p:cNvSpPr>
          <p:nvPr>
            <p:ph type="title"/>
          </p:nvPr>
        </p:nvSpPr>
        <p:spPr>
          <a:xfrm>
            <a:off x="457200" y="274638"/>
            <a:ext cx="8229600" cy="411162"/>
          </a:xfrm>
        </p:spPr>
        <p:txBody>
          <a:bodyPr>
            <a:normAutofit fontScale="90000"/>
          </a:bodyPr>
          <a:p>
            <a:endParaRPr dirty="0" lang="en-US"/>
          </a:p>
        </p:txBody>
      </p:sp>
      <p:sp>
        <p:nvSpPr>
          <p:cNvPr id="1049081" name="Content Placeholder 2"/>
          <p:cNvSpPr>
            <a:spLocks noGrp="1"/>
          </p:cNvSpPr>
          <p:nvPr>
            <p:ph idx="1"/>
          </p:nvPr>
        </p:nvSpPr>
        <p:spPr>
          <a:xfrm>
            <a:off x="457200" y="990600"/>
            <a:ext cx="8229600" cy="5486400"/>
          </a:xfrm>
        </p:spPr>
        <p:txBody>
          <a:bodyPr>
            <a:normAutofit/>
          </a:bodyPr>
          <a:p>
            <a:r>
              <a:rPr dirty="0" lang="en-US"/>
              <a:t>Where surgery is indicated, it is important that fresh VVF is repaired at once</a:t>
            </a:r>
          </a:p>
          <a:p>
            <a:pPr>
              <a:buNone/>
            </a:pPr>
            <a:endParaRPr dirty="0" lang="en-US"/>
          </a:p>
          <a:p>
            <a:r>
              <a:rPr dirty="0" lang="en-US"/>
              <a:t>if it is only noticed some days after the injury, then two to three months should be allowed to elapse before the repair.</a:t>
            </a:r>
          </a:p>
          <a:p>
            <a:pPr>
              <a:buNone/>
            </a:pPr>
            <a:r>
              <a:rPr dirty="0" lang="en-US"/>
              <a:t> </a:t>
            </a:r>
          </a:p>
          <a:p>
            <a:r>
              <a:rPr dirty="0" lang="en-US"/>
              <a:t>This allows local damage and infection to settle and urinary infection to be eradicated.</a:t>
            </a:r>
          </a:p>
          <a:p>
            <a:pPr>
              <a:buNone/>
            </a:pPr>
            <a:endParaRPr dirty="0" lang="en-US"/>
          </a:p>
          <a:p>
            <a:r>
              <a:rPr dirty="0" lang="en-US"/>
              <a:t> Most VVF can be closed by an operation via the vaginal route.</a:t>
            </a: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575" name=""/>
        <p:cNvGrpSpPr/>
        <p:nvPr/>
      </p:nvGrpSpPr>
      <p:grpSpPr>
        <a:xfrm>
          <a:off x="0" y="0"/>
          <a:ext cx="0" cy="0"/>
          <a:chOff x="0" y="0"/>
          <a:chExt cx="0" cy="0"/>
        </a:xfrm>
      </p:grpSpPr>
      <p:sp>
        <p:nvSpPr>
          <p:cNvPr id="1049082" name="Title 1"/>
          <p:cNvSpPr>
            <a:spLocks noGrp="1"/>
          </p:cNvSpPr>
          <p:nvPr>
            <p:ph type="title"/>
          </p:nvPr>
        </p:nvSpPr>
        <p:spPr>
          <a:xfrm>
            <a:off x="457200" y="0"/>
            <a:ext cx="8229600" cy="1066800"/>
          </a:xfrm>
        </p:spPr>
        <p:txBody>
          <a:bodyPr>
            <a:normAutofit/>
          </a:bodyPr>
          <a:p>
            <a:r>
              <a:rPr dirty="0" lang="en-US"/>
              <a:t>pre-operative care</a:t>
            </a:r>
          </a:p>
        </p:txBody>
      </p:sp>
      <p:sp>
        <p:nvSpPr>
          <p:cNvPr id="1049083" name="Content Placeholder 2"/>
          <p:cNvSpPr>
            <a:spLocks noGrp="1"/>
          </p:cNvSpPr>
          <p:nvPr>
            <p:ph idx="1"/>
          </p:nvPr>
        </p:nvSpPr>
        <p:spPr>
          <a:xfrm>
            <a:off x="457200" y="1524000"/>
            <a:ext cx="8382000" cy="5135563"/>
          </a:xfrm>
        </p:spPr>
        <p:txBody>
          <a:bodyPr>
            <a:normAutofit/>
          </a:bodyPr>
          <a:p>
            <a:r>
              <a:rPr dirty="0" lang="en-US"/>
              <a:t>Blood for hemoglobin level, urea, Intravenous </a:t>
            </a:r>
            <a:r>
              <a:rPr dirty="0" lang="en-US" err="1"/>
              <a:t>Pyelography</a:t>
            </a:r>
            <a:r>
              <a:rPr dirty="0" lang="en-US"/>
              <a:t> (IVP) for </a:t>
            </a:r>
            <a:r>
              <a:rPr dirty="0" lang="en-US" err="1"/>
              <a:t>ureteric</a:t>
            </a:r>
            <a:r>
              <a:rPr dirty="0" lang="en-US"/>
              <a:t> fistula.</a:t>
            </a:r>
          </a:p>
          <a:p>
            <a:endParaRPr dirty="0" lang="en-US"/>
          </a:p>
          <a:p>
            <a:r>
              <a:rPr dirty="0" lang="en-US"/>
              <a:t>Examination Under </a:t>
            </a:r>
            <a:r>
              <a:rPr dirty="0" lang="en-US" err="1"/>
              <a:t>Anaesthesia</a:t>
            </a:r>
            <a:r>
              <a:rPr dirty="0" lang="en-US"/>
              <a:t> (EUA) to detect the type of fistulae.</a:t>
            </a:r>
          </a:p>
          <a:p>
            <a:endParaRPr dirty="0" lang="en-US"/>
          </a:p>
          <a:p>
            <a:pPr>
              <a:buNone/>
            </a:pPr>
            <a:r>
              <a:rPr dirty="0" lang="en-US"/>
              <a:t>• Dye test (</a:t>
            </a:r>
            <a:r>
              <a:rPr dirty="0" lang="en-US" err="1"/>
              <a:t>methylene</a:t>
            </a:r>
            <a:r>
              <a:rPr dirty="0" lang="en-US"/>
              <a:t> blue) into the bladder to detect site of fistulae.</a:t>
            </a:r>
          </a:p>
          <a:p>
            <a:pPr>
              <a:buNone/>
            </a:pPr>
            <a:endParaRPr dirty="0" lang="en-US"/>
          </a:p>
          <a:p>
            <a:pPr>
              <a:buNone/>
            </a:pPr>
            <a:r>
              <a:rPr dirty="0" lang="en-US"/>
              <a:t>• Nursing care, including proper nutrition to ensure fitness for the operation.</a:t>
            </a:r>
          </a:p>
          <a:p>
            <a:pPr>
              <a:buNone/>
            </a:pPr>
            <a:endParaRPr dirty="0" lang="en-US"/>
          </a:p>
          <a:p>
            <a:pPr>
              <a:buNone/>
            </a:pPr>
            <a:r>
              <a:rPr dirty="0" lang="en-US"/>
              <a:t>• The woman will need a lot of encouragement and support since it can be a very distressing time</a:t>
            </a:r>
            <a:endParaRPr b="1" dirty="0" lang="en-US"/>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576" name=""/>
        <p:cNvGrpSpPr/>
        <p:nvPr/>
      </p:nvGrpSpPr>
      <p:grpSpPr>
        <a:xfrm>
          <a:off x="0" y="0"/>
          <a:ext cx="0" cy="0"/>
          <a:chOff x="0" y="0"/>
          <a:chExt cx="0" cy="0"/>
        </a:xfrm>
      </p:grpSpPr>
      <p:sp>
        <p:nvSpPr>
          <p:cNvPr id="1049084" name="Title 1"/>
          <p:cNvSpPr>
            <a:spLocks noGrp="1"/>
          </p:cNvSpPr>
          <p:nvPr>
            <p:ph type="title"/>
          </p:nvPr>
        </p:nvSpPr>
        <p:spPr>
          <a:xfrm>
            <a:off x="457200" y="381000"/>
            <a:ext cx="8229600" cy="914400"/>
          </a:xfrm>
        </p:spPr>
        <p:txBody>
          <a:bodyPr>
            <a:normAutofit/>
          </a:bodyPr>
          <a:p>
            <a:r>
              <a:rPr dirty="0" lang="en-US"/>
              <a:t>Post operative care</a:t>
            </a:r>
          </a:p>
        </p:txBody>
      </p:sp>
      <p:sp>
        <p:nvSpPr>
          <p:cNvPr id="1049085" name="Content Placeholder 2"/>
          <p:cNvSpPr>
            <a:spLocks noGrp="1"/>
          </p:cNvSpPr>
          <p:nvPr>
            <p:ph idx="1"/>
          </p:nvPr>
        </p:nvSpPr>
        <p:spPr>
          <a:xfrm>
            <a:off x="457200" y="1752600"/>
            <a:ext cx="8229600" cy="4724400"/>
          </a:xfrm>
        </p:spPr>
        <p:txBody>
          <a:bodyPr>
            <a:normAutofit lnSpcReduction="10000"/>
          </a:bodyPr>
          <a:p>
            <a:r>
              <a:rPr dirty="0" lang="en-US"/>
              <a:t>Secure constant drainage of the bladder to enable the repair to heal well.</a:t>
            </a:r>
          </a:p>
          <a:p>
            <a:endParaRPr dirty="0" lang="en-US"/>
          </a:p>
          <a:p>
            <a:r>
              <a:rPr dirty="0" lang="en-US"/>
              <a:t>catheter should remain in situ for 10 to 14 days</a:t>
            </a:r>
          </a:p>
          <a:p>
            <a:endParaRPr dirty="0" lang="en-US"/>
          </a:p>
          <a:p>
            <a:r>
              <a:rPr dirty="0" lang="en-US"/>
              <a:t>Relieve discomfort, give analgesics.</a:t>
            </a:r>
          </a:p>
          <a:p>
            <a:pPr>
              <a:buNone/>
            </a:pPr>
            <a:endParaRPr dirty="0" lang="en-US"/>
          </a:p>
          <a:p>
            <a:endParaRPr dirty="0" lang="en-US"/>
          </a:p>
          <a:p>
            <a:pPr>
              <a:buNone/>
            </a:pPr>
            <a:r>
              <a:rPr dirty="0" lang="en-US"/>
              <a:t>• Prevent infection by giving prescribed antibiotics.</a:t>
            </a:r>
          </a:p>
          <a:p>
            <a:pPr>
              <a:buNone/>
            </a:pPr>
            <a:endParaRPr dirty="0" lang="en-US"/>
          </a:p>
          <a:p>
            <a:pPr>
              <a:buNone/>
            </a:pPr>
            <a:endParaRPr dirty="0" lang="en-US"/>
          </a:p>
          <a:p>
            <a:pPr>
              <a:buNone/>
            </a:pPr>
            <a:r>
              <a:rPr dirty="0" lang="en-US"/>
              <a:t>• Ensure proper nutrition with increased intake of vitamin C and proteins but low residue.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341" name=""/>
        <p:cNvGrpSpPr/>
        <p:nvPr/>
      </p:nvGrpSpPr>
      <p:grpSpPr>
        <a:xfrm>
          <a:off x="0" y="0"/>
          <a:ext cx="0" cy="0"/>
          <a:chOff x="0" y="0"/>
          <a:chExt cx="0" cy="0"/>
        </a:xfrm>
      </p:grpSpPr>
      <p:sp>
        <p:nvSpPr>
          <p:cNvPr id="1048635" name="Title 1"/>
          <p:cNvSpPr>
            <a:spLocks noGrp="1"/>
          </p:cNvSpPr>
          <p:nvPr>
            <p:ph type="title"/>
          </p:nvPr>
        </p:nvSpPr>
        <p:spPr/>
        <p:txBody>
          <a:bodyPr/>
          <a:p>
            <a:endParaRPr lang="en-US"/>
          </a:p>
        </p:txBody>
      </p:sp>
      <p:sp>
        <p:nvSpPr>
          <p:cNvPr id="1048636" name="Content Placeholder 2"/>
          <p:cNvSpPr>
            <a:spLocks noGrp="1"/>
          </p:cNvSpPr>
          <p:nvPr>
            <p:ph idx="1"/>
          </p:nvPr>
        </p:nvSpPr>
        <p:spPr/>
        <p:txBody>
          <a:bodyPr/>
          <a:p>
            <a:pPr algn="just">
              <a:buFont typeface="Wingdings" panose="05000000000000000000" pitchFamily="2" charset="2"/>
              <a:buChar char="v"/>
            </a:pPr>
            <a:r>
              <a:rPr dirty="0" sz="2800" lang="en-US">
                <a:latin typeface="Times New Roman" panose="02020603050405020304" pitchFamily="18" charset="0"/>
                <a:cs typeface="Times New Roman" panose="02020603050405020304" pitchFamily="18" charset="0"/>
              </a:rPr>
              <a:t>In case of infertility find out also whether intercourse is normal</a:t>
            </a:r>
            <a:r>
              <a:rPr dirty="0" lang="en-US"/>
              <a:t>, </a:t>
            </a:r>
            <a:r>
              <a:rPr dirty="0" sz="3200" lang="en-US">
                <a:latin typeface="Times New Roman" panose="02020603050405020304" pitchFamily="18" charset="0"/>
                <a:cs typeface="Times New Roman" panose="02020603050405020304" pitchFamily="18" charset="0"/>
              </a:rPr>
              <a:t>frequent and what time in the cycle.</a:t>
            </a:r>
          </a:p>
          <a:p>
            <a:pPr algn="just">
              <a:buNone/>
            </a:pPr>
            <a:endParaRPr dirty="0" sz="3200" lang="en-US">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dirty="0" sz="3200" lang="en-US">
                <a:latin typeface="Times New Roman" panose="02020603050405020304" pitchFamily="18" charset="0"/>
                <a:cs typeface="Times New Roman" panose="02020603050405020304" pitchFamily="18" charset="0"/>
              </a:rPr>
              <a:t>Ask if there is any postcoital bleeding or not. This information may well help you to detect any sexually transmitted diseases.</a:t>
            </a: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577" name=""/>
        <p:cNvGrpSpPr/>
        <p:nvPr/>
      </p:nvGrpSpPr>
      <p:grpSpPr>
        <a:xfrm>
          <a:off x="0" y="0"/>
          <a:ext cx="0" cy="0"/>
          <a:chOff x="0" y="0"/>
          <a:chExt cx="0" cy="0"/>
        </a:xfrm>
      </p:grpSpPr>
      <p:sp>
        <p:nvSpPr>
          <p:cNvPr id="1049086" name="Title 1"/>
          <p:cNvSpPr>
            <a:spLocks noGrp="1"/>
          </p:cNvSpPr>
          <p:nvPr>
            <p:ph type="title"/>
          </p:nvPr>
        </p:nvSpPr>
        <p:spPr>
          <a:xfrm>
            <a:off x="457200" y="274638"/>
            <a:ext cx="8229600" cy="639762"/>
          </a:xfrm>
        </p:spPr>
        <p:txBody>
          <a:bodyPr>
            <a:normAutofit/>
          </a:bodyPr>
          <a:p>
            <a:endParaRPr dirty="0" lang="en-US"/>
          </a:p>
        </p:txBody>
      </p:sp>
      <p:sp>
        <p:nvSpPr>
          <p:cNvPr id="1049087" name="Content Placeholder 2"/>
          <p:cNvSpPr>
            <a:spLocks noGrp="1"/>
          </p:cNvSpPr>
          <p:nvPr>
            <p:ph idx="1"/>
          </p:nvPr>
        </p:nvSpPr>
        <p:spPr>
          <a:xfrm>
            <a:off x="457200" y="1066800"/>
            <a:ext cx="8229600" cy="5486400"/>
          </a:xfrm>
        </p:spPr>
        <p:txBody>
          <a:bodyPr>
            <a:normAutofit/>
          </a:bodyPr>
          <a:p>
            <a:r>
              <a:rPr dirty="0" lang="en-US"/>
              <a:t>Ensure maintenance of local cleanliness through douching, enema and warm </a:t>
            </a:r>
            <a:r>
              <a:rPr dirty="0" lang="en-US" err="1"/>
              <a:t>perineal</a:t>
            </a:r>
            <a:r>
              <a:rPr dirty="0" lang="en-US"/>
              <a:t> irrigation.</a:t>
            </a:r>
          </a:p>
          <a:p>
            <a:endParaRPr dirty="0" lang="en-US"/>
          </a:p>
          <a:p>
            <a:pPr>
              <a:buFont typeface="Arial" pitchFamily="34" charset="0"/>
              <a:buChar char="•"/>
            </a:pPr>
            <a:r>
              <a:rPr dirty="0" lang="en-US"/>
              <a:t>RVF is repaired after a course of antibiotics to reduce bowel infection.</a:t>
            </a:r>
          </a:p>
          <a:p>
            <a:pPr>
              <a:buFont typeface="Arial" pitchFamily="34" charset="0"/>
              <a:buChar char="•"/>
            </a:pPr>
            <a:endParaRPr dirty="0" lang="en-US"/>
          </a:p>
          <a:p>
            <a:pPr>
              <a:buFont typeface="Arial" pitchFamily="34" charset="0"/>
              <a:buChar char="•"/>
            </a:pPr>
            <a:r>
              <a:rPr dirty="0" lang="en-US"/>
              <a:t> Also sterilize the gut with tabs </a:t>
            </a:r>
            <a:r>
              <a:rPr dirty="0" lang="en-US" err="1"/>
              <a:t>cabbracol</a:t>
            </a:r>
            <a:r>
              <a:rPr dirty="0" lang="en-US"/>
              <a:t> 500gm BD for five days.</a:t>
            </a:r>
          </a:p>
          <a:p>
            <a:pPr>
              <a:buNone/>
            </a:pPr>
            <a:endParaRPr dirty="0" lang="en-US"/>
          </a:p>
          <a:p>
            <a:r>
              <a:rPr dirty="0" lang="en-US"/>
              <a:t>Give enema on the morning of the operation</a:t>
            </a:r>
          </a:p>
          <a:p>
            <a:endParaRPr dirty="0" lang="en-US"/>
          </a:p>
          <a:p>
            <a:r>
              <a:rPr dirty="0" lang="en-US"/>
              <a:t>After the operation, the patient should be placed on a liquid diet for two weeks</a:t>
            </a: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578" name=""/>
        <p:cNvGrpSpPr/>
        <p:nvPr/>
      </p:nvGrpSpPr>
      <p:grpSpPr>
        <a:xfrm>
          <a:off x="0" y="0"/>
          <a:ext cx="0" cy="0"/>
          <a:chOff x="0" y="0"/>
          <a:chExt cx="0" cy="0"/>
        </a:xfrm>
      </p:grpSpPr>
      <p:sp>
        <p:nvSpPr>
          <p:cNvPr id="1049088" name="Title 1"/>
          <p:cNvSpPr>
            <a:spLocks noGrp="1"/>
          </p:cNvSpPr>
          <p:nvPr>
            <p:ph type="title"/>
          </p:nvPr>
        </p:nvSpPr>
        <p:spPr>
          <a:xfrm>
            <a:off x="457200" y="274638"/>
            <a:ext cx="8229600" cy="334962"/>
          </a:xfrm>
        </p:spPr>
        <p:txBody>
          <a:bodyPr>
            <a:normAutofit fontScale="90000"/>
          </a:bodyPr>
          <a:p>
            <a:endParaRPr dirty="0" lang="en-US"/>
          </a:p>
        </p:txBody>
      </p:sp>
      <p:sp>
        <p:nvSpPr>
          <p:cNvPr id="1049089" name="Content Placeholder 2"/>
          <p:cNvSpPr>
            <a:spLocks noGrp="1"/>
          </p:cNvSpPr>
          <p:nvPr>
            <p:ph idx="1"/>
          </p:nvPr>
        </p:nvSpPr>
        <p:spPr>
          <a:xfrm>
            <a:off x="457200" y="838200"/>
            <a:ext cx="8229600" cy="5562600"/>
          </a:xfrm>
        </p:spPr>
        <p:txBody>
          <a:bodyPr/>
          <a:p>
            <a:r>
              <a:rPr dirty="0" lang="en-US"/>
              <a:t>Liquid paraffin 10ml </a:t>
            </a:r>
            <a:r>
              <a:rPr dirty="0" lang="en-US" err="1"/>
              <a:t>tds</a:t>
            </a:r>
            <a:r>
              <a:rPr dirty="0" lang="en-US"/>
              <a:t> for two weeks, followed by analgesics and broad spectrum antibiotics.</a:t>
            </a:r>
          </a:p>
          <a:p>
            <a:pPr>
              <a:buNone/>
            </a:pPr>
            <a:endParaRPr dirty="0" lang="en-US"/>
          </a:p>
          <a:p>
            <a:r>
              <a:rPr dirty="0" lang="en-US"/>
              <a:t>Together with the above, ensure that you provide other general postoperative care, for e.g. </a:t>
            </a:r>
          </a:p>
          <a:p>
            <a:pPr>
              <a:buNone/>
            </a:pPr>
            <a:endParaRPr dirty="0" lang="en-US"/>
          </a:p>
          <a:p>
            <a:pPr>
              <a:buFont typeface="Wingdings" pitchFamily="2" charset="2"/>
              <a:buChar char="Ø"/>
            </a:pPr>
            <a:r>
              <a:rPr dirty="0" lang="en-US"/>
              <a:t>regular observation</a:t>
            </a:r>
          </a:p>
          <a:p>
            <a:pPr>
              <a:buFont typeface="Wingdings" pitchFamily="2" charset="2"/>
              <a:buChar char="Ø"/>
            </a:pPr>
            <a:r>
              <a:rPr dirty="0" lang="en-US"/>
              <a:t>personal hygiene.</a:t>
            </a: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579" name=""/>
        <p:cNvGrpSpPr/>
        <p:nvPr/>
      </p:nvGrpSpPr>
      <p:grpSpPr>
        <a:xfrm>
          <a:off x="0" y="0"/>
          <a:ext cx="0" cy="0"/>
          <a:chOff x="0" y="0"/>
          <a:chExt cx="0" cy="0"/>
        </a:xfrm>
      </p:grpSpPr>
      <p:sp>
        <p:nvSpPr>
          <p:cNvPr id="1049090" name="Title 1"/>
          <p:cNvSpPr>
            <a:spLocks noGrp="1"/>
          </p:cNvSpPr>
          <p:nvPr>
            <p:ph type="title"/>
          </p:nvPr>
        </p:nvSpPr>
        <p:spPr/>
        <p:txBody>
          <a:bodyPr/>
          <a:p>
            <a:endParaRPr lang="en-US"/>
          </a:p>
        </p:txBody>
      </p:sp>
      <p:sp>
        <p:nvSpPr>
          <p:cNvPr id="1049091" name="Content Placeholder 2"/>
          <p:cNvSpPr>
            <a:spLocks noGrp="1"/>
          </p:cNvSpPr>
          <p:nvPr>
            <p:ph idx="1"/>
          </p:nvPr>
        </p:nvSpPr>
        <p:spPr/>
        <p:txBody>
          <a:bodyPr/>
          <a:p>
            <a:pPr>
              <a:buNone/>
            </a:pPr>
            <a:r>
              <a:rPr b="1" dirty="0" i="1" lang="en-US"/>
              <a:t>Remember:</a:t>
            </a:r>
          </a:p>
          <a:p>
            <a:pPr>
              <a:buNone/>
            </a:pPr>
            <a:r>
              <a:rPr b="1" dirty="0" i="1" lang="en-US"/>
              <a:t>  Once the fistula is repaired, the patient should always opt for elective caesarean section delivery</a:t>
            </a:r>
            <a:endParaRPr dirty="0" lang="en-US"/>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580" name=""/>
        <p:cNvGrpSpPr/>
        <p:nvPr/>
      </p:nvGrpSpPr>
      <p:grpSpPr>
        <a:xfrm>
          <a:off x="0" y="0"/>
          <a:ext cx="0" cy="0"/>
          <a:chOff x="0" y="0"/>
          <a:chExt cx="0" cy="0"/>
        </a:xfrm>
      </p:grpSpPr>
      <p:sp>
        <p:nvSpPr>
          <p:cNvPr id="1049092" name="Title 1"/>
          <p:cNvSpPr>
            <a:spLocks noGrp="1"/>
          </p:cNvSpPr>
          <p:nvPr>
            <p:ph type="title"/>
          </p:nvPr>
        </p:nvSpPr>
        <p:spPr/>
        <p:txBody>
          <a:bodyPr/>
          <a:p>
            <a:r>
              <a:rPr b="1" dirty="0" lang="en-US"/>
              <a:t>INFERTILITY</a:t>
            </a:r>
            <a:endParaRPr dirty="0" lang="en-US"/>
          </a:p>
        </p:txBody>
      </p:sp>
      <p:sp>
        <p:nvSpPr>
          <p:cNvPr id="1049093" name="Content Placeholder 2"/>
          <p:cNvSpPr>
            <a:spLocks noGrp="1"/>
          </p:cNvSpPr>
          <p:nvPr>
            <p:ph idx="1"/>
          </p:nvPr>
        </p:nvSpPr>
        <p:spPr/>
        <p:txBody>
          <a:bodyPr>
            <a:normAutofit/>
          </a:bodyPr>
          <a:p>
            <a:pPr>
              <a:buNone/>
            </a:pPr>
            <a:r>
              <a:rPr dirty="0" lang="en-US"/>
              <a:t>• Infertility is 'the inability to achieve a pregnancy or to carry a pregnancy to term after one year of unprotected intercourse'.</a:t>
            </a:r>
          </a:p>
          <a:p>
            <a:pPr>
              <a:buNone/>
            </a:pPr>
            <a:endParaRPr dirty="0" lang="en-US"/>
          </a:p>
          <a:p>
            <a:pPr>
              <a:buNone/>
            </a:pPr>
            <a:r>
              <a:rPr dirty="0" lang="en-US"/>
              <a:t>• Sterility is 'the inability to produce offspring, i.e. the inability to conceive (female sterility) or to induce conception (male sterility)'.</a:t>
            </a: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581" name=""/>
        <p:cNvGrpSpPr/>
        <p:nvPr/>
      </p:nvGrpSpPr>
      <p:grpSpPr>
        <a:xfrm>
          <a:off x="0" y="0"/>
          <a:ext cx="0" cy="0"/>
          <a:chOff x="0" y="0"/>
          <a:chExt cx="0" cy="0"/>
        </a:xfrm>
      </p:grpSpPr>
      <p:sp>
        <p:nvSpPr>
          <p:cNvPr id="1049094" name="Title 1"/>
          <p:cNvSpPr>
            <a:spLocks noGrp="1"/>
          </p:cNvSpPr>
          <p:nvPr>
            <p:ph type="title"/>
          </p:nvPr>
        </p:nvSpPr>
        <p:spPr/>
        <p:txBody>
          <a:bodyPr/>
          <a:p>
            <a:r>
              <a:rPr b="1" dirty="0" lang="en-US"/>
              <a:t>Types of infertility</a:t>
            </a:r>
          </a:p>
        </p:txBody>
      </p:sp>
      <p:sp>
        <p:nvSpPr>
          <p:cNvPr id="1049095" name="Content Placeholder 2"/>
          <p:cNvSpPr>
            <a:spLocks noGrp="1"/>
          </p:cNvSpPr>
          <p:nvPr>
            <p:ph idx="1"/>
          </p:nvPr>
        </p:nvSpPr>
        <p:spPr/>
        <p:txBody>
          <a:bodyPr/>
          <a:p>
            <a:r>
              <a:rPr b="1" dirty="0" lang="en-US"/>
              <a:t>primary infertility</a:t>
            </a:r>
            <a:r>
              <a:rPr dirty="0" lang="en-US"/>
              <a:t>, no conception has taken place at all</a:t>
            </a:r>
          </a:p>
          <a:p>
            <a:pPr>
              <a:buNone/>
            </a:pPr>
            <a:endParaRPr dirty="0" lang="en-US"/>
          </a:p>
          <a:p>
            <a:r>
              <a:rPr b="1" dirty="0" lang="en-US"/>
              <a:t>secondary infertility</a:t>
            </a:r>
            <a:r>
              <a:rPr dirty="0" lang="en-US"/>
              <a:t>, there may have been some conception even if it ended in a spontaneous abortion</a:t>
            </a: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582" name=""/>
        <p:cNvGrpSpPr/>
        <p:nvPr/>
      </p:nvGrpSpPr>
      <p:grpSpPr>
        <a:xfrm>
          <a:off x="0" y="0"/>
          <a:ext cx="0" cy="0"/>
          <a:chOff x="0" y="0"/>
          <a:chExt cx="0" cy="0"/>
        </a:xfrm>
      </p:grpSpPr>
      <p:sp>
        <p:nvSpPr>
          <p:cNvPr id="1049096" name="Title 1"/>
          <p:cNvSpPr>
            <a:spLocks noGrp="1"/>
          </p:cNvSpPr>
          <p:nvPr>
            <p:ph type="title"/>
          </p:nvPr>
        </p:nvSpPr>
        <p:spPr/>
        <p:txBody>
          <a:bodyPr/>
          <a:p>
            <a:r>
              <a:rPr b="1" dirty="0" lang="en-US"/>
              <a:t>Causes of infertility</a:t>
            </a:r>
          </a:p>
        </p:txBody>
      </p:sp>
      <p:sp>
        <p:nvSpPr>
          <p:cNvPr id="1049097" name="Content Placeholder 2"/>
          <p:cNvSpPr>
            <a:spLocks noGrp="1"/>
          </p:cNvSpPr>
          <p:nvPr>
            <p:ph idx="1"/>
          </p:nvPr>
        </p:nvSpPr>
        <p:spPr/>
        <p:txBody>
          <a:bodyPr/>
          <a:p>
            <a:r>
              <a:rPr dirty="0" lang="en-US"/>
              <a:t>General factors</a:t>
            </a:r>
          </a:p>
          <a:p>
            <a:endParaRPr dirty="0" lang="en-US"/>
          </a:p>
          <a:p>
            <a:r>
              <a:rPr dirty="0" lang="en-US"/>
              <a:t> Female factors</a:t>
            </a:r>
          </a:p>
          <a:p>
            <a:pPr>
              <a:buNone/>
            </a:pPr>
            <a:r>
              <a:rPr dirty="0" lang="en-US"/>
              <a:t> </a:t>
            </a:r>
          </a:p>
          <a:p>
            <a:r>
              <a:rPr dirty="0" lang="en-US"/>
              <a:t>Male factors</a:t>
            </a: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583" name=""/>
        <p:cNvGrpSpPr/>
        <p:nvPr/>
      </p:nvGrpSpPr>
      <p:grpSpPr>
        <a:xfrm>
          <a:off x="0" y="0"/>
          <a:ext cx="0" cy="0"/>
          <a:chOff x="0" y="0"/>
          <a:chExt cx="0" cy="0"/>
        </a:xfrm>
      </p:grpSpPr>
      <p:sp>
        <p:nvSpPr>
          <p:cNvPr id="1049098" name="Title 1"/>
          <p:cNvSpPr>
            <a:spLocks noGrp="1"/>
          </p:cNvSpPr>
          <p:nvPr>
            <p:ph type="title"/>
          </p:nvPr>
        </p:nvSpPr>
        <p:spPr>
          <a:xfrm>
            <a:off x="457200" y="0"/>
            <a:ext cx="8229600" cy="1219200"/>
          </a:xfrm>
        </p:spPr>
        <p:txBody>
          <a:bodyPr/>
          <a:p>
            <a:r>
              <a:rPr b="1" dirty="0" lang="en-US"/>
              <a:t>General Factors</a:t>
            </a:r>
            <a:endParaRPr dirty="0" lang="en-US"/>
          </a:p>
        </p:txBody>
      </p:sp>
      <p:sp>
        <p:nvSpPr>
          <p:cNvPr id="1049099" name="Content Placeholder 2"/>
          <p:cNvSpPr>
            <a:spLocks noGrp="1"/>
          </p:cNvSpPr>
          <p:nvPr>
            <p:ph idx="1"/>
          </p:nvPr>
        </p:nvSpPr>
        <p:spPr>
          <a:xfrm>
            <a:off x="457200" y="1524000"/>
            <a:ext cx="8229600" cy="5334000"/>
          </a:xfrm>
        </p:spPr>
        <p:txBody>
          <a:bodyPr>
            <a:normAutofit/>
          </a:bodyPr>
          <a:p>
            <a:pPr>
              <a:buNone/>
            </a:pPr>
            <a:r>
              <a:rPr b="1" dirty="0" lang="en-US"/>
              <a:t>Age -</a:t>
            </a:r>
            <a:r>
              <a:rPr dirty="0" lang="en-US"/>
              <a:t>female conception occurs at any time after menarche and before menopause.</a:t>
            </a:r>
          </a:p>
          <a:p>
            <a:pPr>
              <a:buNone/>
            </a:pPr>
            <a:endParaRPr dirty="0" lang="en-US"/>
          </a:p>
          <a:p>
            <a:r>
              <a:rPr dirty="0" lang="en-US"/>
              <a:t> It is rare in the first few cycles and the last few cycles before menopause because the cycles are usually </a:t>
            </a:r>
            <a:r>
              <a:rPr dirty="0" lang="en-US" err="1"/>
              <a:t>anovular</a:t>
            </a:r>
            <a:endParaRPr dirty="0" lang="en-US"/>
          </a:p>
          <a:p>
            <a:endParaRPr dirty="0" lang="en-US"/>
          </a:p>
          <a:p>
            <a:r>
              <a:rPr dirty="0" lang="en-US"/>
              <a:t>Fertility in women is at its height in the late teens and early twenties.</a:t>
            </a:r>
          </a:p>
          <a:p>
            <a:endParaRPr dirty="0" lang="en-US"/>
          </a:p>
          <a:p>
            <a:r>
              <a:rPr dirty="0" lang="en-US"/>
              <a:t> It declines slowly after 30 years of age.</a:t>
            </a:r>
          </a:p>
          <a:p>
            <a:endParaRPr dirty="0" lang="en-US"/>
          </a:p>
          <a:p>
            <a:r>
              <a:rPr dirty="0" lang="en-US"/>
              <a:t>Male, spermatogenesis commences actively at puberty and continues throughout life but ageing reduces fertility to a variable extent</a:t>
            </a:r>
          </a:p>
          <a:p>
            <a:endParaRPr dirty="0" lang="en-US"/>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584" name=""/>
        <p:cNvGrpSpPr/>
        <p:nvPr/>
      </p:nvGrpSpPr>
      <p:grpSpPr>
        <a:xfrm>
          <a:off x="0" y="0"/>
          <a:ext cx="0" cy="0"/>
          <a:chOff x="0" y="0"/>
          <a:chExt cx="0" cy="0"/>
        </a:xfrm>
      </p:grpSpPr>
      <p:sp>
        <p:nvSpPr>
          <p:cNvPr id="1049100" name="Title 1"/>
          <p:cNvSpPr>
            <a:spLocks noGrp="1"/>
          </p:cNvSpPr>
          <p:nvPr>
            <p:ph type="title"/>
          </p:nvPr>
        </p:nvSpPr>
        <p:spPr>
          <a:xfrm>
            <a:off x="457200" y="0"/>
            <a:ext cx="8229600" cy="1524000"/>
          </a:xfrm>
        </p:spPr>
        <p:txBody>
          <a:bodyPr>
            <a:normAutofit/>
          </a:bodyPr>
          <a:p>
            <a:r>
              <a:rPr b="1" dirty="0" lang="en-US"/>
              <a:t>Health and Nutrition</a:t>
            </a:r>
            <a:endParaRPr dirty="0" lang="en-US"/>
          </a:p>
        </p:txBody>
      </p:sp>
      <p:sp>
        <p:nvSpPr>
          <p:cNvPr id="1049101" name="Content Placeholder 2"/>
          <p:cNvSpPr>
            <a:spLocks noGrp="1"/>
          </p:cNvSpPr>
          <p:nvPr>
            <p:ph idx="1"/>
          </p:nvPr>
        </p:nvSpPr>
        <p:spPr>
          <a:xfrm>
            <a:off x="457200" y="1981200"/>
            <a:ext cx="8229600" cy="4572000"/>
          </a:xfrm>
        </p:spPr>
        <p:txBody>
          <a:bodyPr>
            <a:normAutofit/>
          </a:bodyPr>
          <a:p>
            <a:r>
              <a:rPr dirty="0" lang="en-US"/>
              <a:t>Good health is associated with fertility but bad health is not an absolute barrier to conception, except when ovulation and spermatogenesis are directly affected</a:t>
            </a:r>
          </a:p>
          <a:p>
            <a:endParaRPr dirty="0" lang="en-US"/>
          </a:p>
          <a:p>
            <a:r>
              <a:rPr dirty="0" lang="en-US"/>
              <a:t>Deliberate dieting (condition known as anorexia nervosa) will lead to loss of weight, which in turn will lead to amenorrhea, hence failure to ovulate.</a:t>
            </a:r>
          </a:p>
          <a:p>
            <a:endParaRPr dirty="0" lang="en-US"/>
          </a:p>
          <a:p>
            <a:r>
              <a:rPr dirty="0" lang="en-US"/>
              <a:t>sometimes obesity and infertility seem to be connected in women, probably because obese women ovulate and menstruate less frequently.</a:t>
            </a:r>
          </a:p>
          <a:p>
            <a:pPr>
              <a:buNone/>
            </a:pPr>
            <a:endParaRPr dirty="0" lang="en-US"/>
          </a:p>
          <a:p>
            <a:r>
              <a:rPr dirty="0" lang="en-US"/>
              <a:t>Chronic alcoholism or drug addiction may also lead to infertility. E.g. morphine tends to depress ovarian activity.</a:t>
            </a:r>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585" name=""/>
        <p:cNvGrpSpPr/>
        <p:nvPr/>
      </p:nvGrpSpPr>
      <p:grpSpPr>
        <a:xfrm>
          <a:off x="0" y="0"/>
          <a:ext cx="0" cy="0"/>
          <a:chOff x="0" y="0"/>
          <a:chExt cx="0" cy="0"/>
        </a:xfrm>
      </p:grpSpPr>
      <p:sp>
        <p:nvSpPr>
          <p:cNvPr id="1049102" name="Title 1"/>
          <p:cNvSpPr>
            <a:spLocks noGrp="1"/>
          </p:cNvSpPr>
          <p:nvPr>
            <p:ph type="title"/>
          </p:nvPr>
        </p:nvSpPr>
        <p:spPr/>
        <p:txBody>
          <a:bodyPr/>
          <a:p>
            <a:r>
              <a:rPr b="1" dirty="0" lang="en-US"/>
              <a:t>Psychological Factors</a:t>
            </a:r>
            <a:endParaRPr dirty="0" lang="en-US"/>
          </a:p>
        </p:txBody>
      </p:sp>
      <p:sp>
        <p:nvSpPr>
          <p:cNvPr id="1049103" name="Content Placeholder 2"/>
          <p:cNvSpPr>
            <a:spLocks noGrp="1"/>
          </p:cNvSpPr>
          <p:nvPr>
            <p:ph idx="1"/>
          </p:nvPr>
        </p:nvSpPr>
        <p:spPr/>
        <p:txBody>
          <a:bodyPr/>
          <a:p>
            <a:r>
              <a:rPr dirty="0" lang="en-US"/>
              <a:t>Anxiety and tension seem to be responsible for infertility in some individuals.</a:t>
            </a:r>
          </a:p>
          <a:p>
            <a:pPr>
              <a:buNone/>
            </a:pPr>
            <a:endParaRPr dirty="0" lang="en-US"/>
          </a:p>
          <a:p>
            <a:r>
              <a:rPr dirty="0" lang="en-US"/>
              <a:t>Manifest through changes in the </a:t>
            </a:r>
            <a:r>
              <a:rPr dirty="0" lang="en-US" err="1"/>
              <a:t>neuroendocrine</a:t>
            </a:r>
            <a:r>
              <a:rPr dirty="0" lang="en-US"/>
              <a:t> control of ovulation.</a:t>
            </a: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586" name=""/>
        <p:cNvGrpSpPr/>
        <p:nvPr/>
      </p:nvGrpSpPr>
      <p:grpSpPr>
        <a:xfrm>
          <a:off x="0" y="0"/>
          <a:ext cx="0" cy="0"/>
          <a:chOff x="0" y="0"/>
          <a:chExt cx="0" cy="0"/>
        </a:xfrm>
      </p:grpSpPr>
      <p:sp>
        <p:nvSpPr>
          <p:cNvPr id="1049104" name="Title 1"/>
          <p:cNvSpPr>
            <a:spLocks noGrp="1"/>
          </p:cNvSpPr>
          <p:nvPr>
            <p:ph type="title"/>
          </p:nvPr>
        </p:nvSpPr>
        <p:spPr>
          <a:xfrm>
            <a:off x="457200" y="274638"/>
            <a:ext cx="8229600" cy="715962"/>
          </a:xfrm>
        </p:spPr>
        <p:txBody>
          <a:bodyPr>
            <a:normAutofit/>
          </a:bodyPr>
          <a:p>
            <a:r>
              <a:rPr b="1" dirty="0" lang="en-US"/>
              <a:t>Female Factors Affecting Fertility</a:t>
            </a:r>
            <a:endParaRPr dirty="0" lang="en-US"/>
          </a:p>
        </p:txBody>
      </p:sp>
      <p:sp>
        <p:nvSpPr>
          <p:cNvPr id="1049105" name="Content Placeholder 2"/>
          <p:cNvSpPr>
            <a:spLocks noGrp="1"/>
          </p:cNvSpPr>
          <p:nvPr>
            <p:ph idx="1"/>
          </p:nvPr>
        </p:nvSpPr>
        <p:spPr>
          <a:xfrm>
            <a:off x="457200" y="1219200"/>
            <a:ext cx="8229600" cy="5257800"/>
          </a:xfrm>
        </p:spPr>
        <p:txBody>
          <a:bodyPr>
            <a:normAutofit/>
          </a:bodyPr>
          <a:p>
            <a:r>
              <a:rPr dirty="0" lang="en-US"/>
              <a:t>Congenital, also known as </a:t>
            </a:r>
            <a:r>
              <a:rPr dirty="0" lang="en-US" err="1"/>
              <a:t>Mullerian</a:t>
            </a:r>
            <a:r>
              <a:rPr dirty="0" lang="en-US"/>
              <a:t> agenesis, where there is no uterus or ovaries.</a:t>
            </a:r>
          </a:p>
          <a:p>
            <a:endParaRPr dirty="0" lang="en-US"/>
          </a:p>
          <a:p>
            <a:r>
              <a:rPr dirty="0" lang="en-US"/>
              <a:t>Vaginal </a:t>
            </a:r>
            <a:r>
              <a:rPr dirty="0" lang="en-US" err="1"/>
              <a:t>atresia</a:t>
            </a:r>
            <a:r>
              <a:rPr dirty="0" lang="en-US"/>
              <a:t>, which is the narrowing or </a:t>
            </a:r>
            <a:r>
              <a:rPr dirty="0" lang="en-US" err="1"/>
              <a:t>stenosis</a:t>
            </a:r>
            <a:r>
              <a:rPr dirty="0" lang="en-US"/>
              <a:t> of the vagina.</a:t>
            </a:r>
          </a:p>
          <a:p>
            <a:pPr>
              <a:buNone/>
            </a:pPr>
            <a:endParaRPr dirty="0" lang="en-US"/>
          </a:p>
          <a:p>
            <a:pPr>
              <a:buNone/>
            </a:pPr>
            <a:r>
              <a:rPr dirty="0" lang="en-US"/>
              <a:t>• Infections leading to tubal blockage, for </a:t>
            </a:r>
            <a:r>
              <a:rPr dirty="0" lang="en-US" err="1"/>
              <a:t>eg</a:t>
            </a:r>
            <a:r>
              <a:rPr dirty="0" lang="en-US"/>
              <a:t>, STIs (</a:t>
            </a:r>
            <a:r>
              <a:rPr dirty="0" lang="en-US" err="1"/>
              <a:t>gonococcal</a:t>
            </a:r>
            <a:r>
              <a:rPr dirty="0" lang="en-US"/>
              <a:t>, </a:t>
            </a:r>
            <a:r>
              <a:rPr dirty="0" lang="en-US" err="1"/>
              <a:t>chlamydia</a:t>
            </a:r>
            <a:r>
              <a:rPr dirty="0" lang="en-US"/>
              <a:t>), tuberculosis, salmonella, </a:t>
            </a:r>
            <a:r>
              <a:rPr dirty="0" lang="en-US" err="1"/>
              <a:t>enterobias</a:t>
            </a:r>
            <a:r>
              <a:rPr dirty="0" lang="en-US"/>
              <a:t> </a:t>
            </a:r>
            <a:r>
              <a:rPr dirty="0" lang="en-US" err="1"/>
              <a:t>vermicularis</a:t>
            </a:r>
            <a:r>
              <a:rPr dirty="0" lang="en-US"/>
              <a:t> and </a:t>
            </a:r>
            <a:r>
              <a:rPr dirty="0" lang="en-US" err="1"/>
              <a:t>postabortal</a:t>
            </a:r>
            <a:r>
              <a:rPr dirty="0" lang="en-US"/>
              <a:t> or puerperal sepsis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342" name=""/>
        <p:cNvGrpSpPr/>
        <p:nvPr/>
      </p:nvGrpSpPr>
      <p:grpSpPr>
        <a:xfrm>
          <a:off x="0" y="0"/>
          <a:ext cx="0" cy="0"/>
          <a:chOff x="0" y="0"/>
          <a:chExt cx="0" cy="0"/>
        </a:xfrm>
      </p:grpSpPr>
      <p:sp>
        <p:nvSpPr>
          <p:cNvPr id="1048637" name="Title 1"/>
          <p:cNvSpPr>
            <a:spLocks noGrp="1"/>
          </p:cNvSpPr>
          <p:nvPr>
            <p:ph type="title"/>
          </p:nvPr>
        </p:nvSpPr>
        <p:spPr/>
        <p:txBody>
          <a:bodyPr>
            <a:normAutofit/>
          </a:bodyPr>
          <a:p>
            <a:r>
              <a:rPr b="1" dirty="0" sz="6000" lang="en-US"/>
              <a:t>Lifestyle Habits</a:t>
            </a:r>
            <a:endParaRPr dirty="0" sz="6000" lang="en-US"/>
          </a:p>
        </p:txBody>
      </p:sp>
      <p:sp>
        <p:nvSpPr>
          <p:cNvPr id="1048638" name="Content Placeholder 2"/>
          <p:cNvSpPr>
            <a:spLocks noGrp="1"/>
          </p:cNvSpPr>
          <p:nvPr>
            <p:ph idx="1"/>
          </p:nvPr>
        </p:nvSpPr>
        <p:spPr/>
        <p:txBody>
          <a:bodyPr/>
          <a:p>
            <a:pPr indent="0" marL="0">
              <a:buNone/>
            </a:pPr>
            <a:endParaRPr dirty="0" lang="en-US"/>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587" name=""/>
        <p:cNvGrpSpPr/>
        <p:nvPr/>
      </p:nvGrpSpPr>
      <p:grpSpPr>
        <a:xfrm>
          <a:off x="0" y="0"/>
          <a:ext cx="0" cy="0"/>
          <a:chOff x="0" y="0"/>
          <a:chExt cx="0" cy="0"/>
        </a:xfrm>
      </p:grpSpPr>
      <p:sp>
        <p:nvSpPr>
          <p:cNvPr id="1049106" name="Title 1"/>
          <p:cNvSpPr>
            <a:spLocks noGrp="1"/>
          </p:cNvSpPr>
          <p:nvPr>
            <p:ph type="title"/>
          </p:nvPr>
        </p:nvSpPr>
        <p:spPr>
          <a:xfrm>
            <a:off x="457200" y="274638"/>
            <a:ext cx="8229600" cy="715962"/>
          </a:xfrm>
        </p:spPr>
        <p:txBody>
          <a:bodyPr>
            <a:normAutofit/>
          </a:bodyPr>
          <a:p>
            <a:endParaRPr dirty="0" lang="en-US"/>
          </a:p>
        </p:txBody>
      </p:sp>
      <p:sp>
        <p:nvSpPr>
          <p:cNvPr id="1049107" name="Content Placeholder 2"/>
          <p:cNvSpPr>
            <a:spLocks noGrp="1"/>
          </p:cNvSpPr>
          <p:nvPr>
            <p:ph idx="1"/>
          </p:nvPr>
        </p:nvSpPr>
        <p:spPr>
          <a:xfrm>
            <a:off x="457200" y="1371600"/>
            <a:ext cx="8229600" cy="5211763"/>
          </a:xfrm>
        </p:spPr>
        <p:txBody>
          <a:bodyPr>
            <a:normAutofit/>
          </a:bodyPr>
          <a:p>
            <a:r>
              <a:rPr dirty="0" lang="en-US"/>
              <a:t>Endocrine due to pituitary adenoma with increased </a:t>
            </a:r>
            <a:r>
              <a:rPr dirty="0" lang="en-US" err="1"/>
              <a:t>prolactin</a:t>
            </a:r>
            <a:r>
              <a:rPr dirty="0" lang="en-US"/>
              <a:t> leading to inappropriate </a:t>
            </a:r>
            <a:r>
              <a:rPr dirty="0" lang="en-US" err="1"/>
              <a:t>galactorrhoea</a:t>
            </a:r>
            <a:r>
              <a:rPr dirty="0" lang="en-US"/>
              <a:t> which is associated with </a:t>
            </a:r>
            <a:r>
              <a:rPr dirty="0" lang="en-US" err="1"/>
              <a:t>amenorrhoea</a:t>
            </a:r>
            <a:r>
              <a:rPr dirty="0" lang="en-US"/>
              <a:t> and </a:t>
            </a:r>
            <a:r>
              <a:rPr dirty="0" lang="en-US" err="1"/>
              <a:t>anovulation</a:t>
            </a:r>
            <a:r>
              <a:rPr dirty="0" lang="en-US"/>
              <a:t>.</a:t>
            </a:r>
          </a:p>
          <a:p>
            <a:pPr>
              <a:buNone/>
            </a:pPr>
            <a:endParaRPr dirty="0" lang="en-US"/>
          </a:p>
          <a:p>
            <a:r>
              <a:rPr dirty="0" lang="en-US"/>
              <a:t> Hormonal imbalance with increased </a:t>
            </a:r>
            <a:r>
              <a:rPr dirty="0" lang="en-US" err="1"/>
              <a:t>oestrogen</a:t>
            </a:r>
            <a:r>
              <a:rPr dirty="0" lang="en-US"/>
              <a:t> will lead to endometrial hyperplasia hence irregular period (</a:t>
            </a:r>
            <a:r>
              <a:rPr dirty="0" lang="en-US" err="1"/>
              <a:t>metropathia</a:t>
            </a:r>
            <a:r>
              <a:rPr dirty="0" lang="en-US"/>
              <a:t> </a:t>
            </a:r>
            <a:r>
              <a:rPr dirty="0" lang="en-US" err="1"/>
              <a:t>haemorrhagica</a:t>
            </a:r>
            <a:r>
              <a:rPr dirty="0" lang="en-US"/>
              <a:t>) or prolonged periods and cycles.</a:t>
            </a:r>
          </a:p>
          <a:p>
            <a:pPr>
              <a:buNone/>
            </a:pPr>
            <a:endParaRPr dirty="0" lang="en-US"/>
          </a:p>
          <a:p>
            <a:r>
              <a:rPr dirty="0" lang="en-US"/>
              <a:t>Hypothyroidism is generally associated with infertility</a:t>
            </a: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588" name=""/>
        <p:cNvGrpSpPr/>
        <p:nvPr/>
      </p:nvGrpSpPr>
      <p:grpSpPr>
        <a:xfrm>
          <a:off x="0" y="0"/>
          <a:ext cx="0" cy="0"/>
          <a:chOff x="0" y="0"/>
          <a:chExt cx="0" cy="0"/>
        </a:xfrm>
      </p:grpSpPr>
      <p:sp>
        <p:nvSpPr>
          <p:cNvPr id="1049108" name="Title 1"/>
          <p:cNvSpPr>
            <a:spLocks noGrp="1"/>
          </p:cNvSpPr>
          <p:nvPr>
            <p:ph type="title"/>
          </p:nvPr>
        </p:nvSpPr>
        <p:spPr>
          <a:xfrm>
            <a:off x="457200" y="274638"/>
            <a:ext cx="8229600" cy="487362"/>
          </a:xfrm>
        </p:spPr>
        <p:txBody>
          <a:bodyPr>
            <a:normAutofit fontScale="90000"/>
          </a:bodyPr>
          <a:p>
            <a:endParaRPr dirty="0" lang="en-US"/>
          </a:p>
        </p:txBody>
      </p:sp>
      <p:sp>
        <p:nvSpPr>
          <p:cNvPr id="1049109" name="Content Placeholder 2"/>
          <p:cNvSpPr>
            <a:spLocks noGrp="1"/>
          </p:cNvSpPr>
          <p:nvPr>
            <p:ph idx="1"/>
          </p:nvPr>
        </p:nvSpPr>
        <p:spPr>
          <a:xfrm>
            <a:off x="457200" y="1066800"/>
            <a:ext cx="8229600" cy="5486400"/>
          </a:xfrm>
        </p:spPr>
        <p:txBody>
          <a:bodyPr>
            <a:normAutofit/>
          </a:bodyPr>
          <a:p>
            <a:pPr>
              <a:buNone/>
            </a:pPr>
            <a:r>
              <a:rPr dirty="0" lang="en-US"/>
              <a:t>• Diabetes mellitus, if uncontrolled or in those with severe complications may impair fertility.</a:t>
            </a:r>
          </a:p>
          <a:p>
            <a:pPr>
              <a:buNone/>
            </a:pPr>
            <a:endParaRPr dirty="0" lang="en-US"/>
          </a:p>
          <a:p>
            <a:pPr>
              <a:buNone/>
            </a:pPr>
            <a:r>
              <a:rPr dirty="0" lang="en-US"/>
              <a:t>• Uterine </a:t>
            </a:r>
            <a:r>
              <a:rPr dirty="0" lang="en-US" err="1"/>
              <a:t>fibromyoma</a:t>
            </a:r>
            <a:r>
              <a:rPr dirty="0" lang="en-US"/>
              <a:t>, especially if it is large enough to distort the uterine cavity or block interstitial parts of the tube, may also cause recurrent abortion.</a:t>
            </a:r>
          </a:p>
          <a:p>
            <a:pPr>
              <a:buNone/>
            </a:pPr>
            <a:endParaRPr dirty="0" lang="en-US"/>
          </a:p>
          <a:p>
            <a:pPr>
              <a:buNone/>
            </a:pPr>
            <a:r>
              <a:rPr dirty="0" lang="en-US"/>
              <a:t>• Cervical hostility, whereby the cervical mucus is unreceptive to spermatozoa and either prevents their progressive advance or actually kills them, may be due to infection or the presence of sperm antibodies</a:t>
            </a:r>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589" name=""/>
        <p:cNvGrpSpPr/>
        <p:nvPr/>
      </p:nvGrpSpPr>
      <p:grpSpPr>
        <a:xfrm>
          <a:off x="0" y="0"/>
          <a:ext cx="0" cy="0"/>
          <a:chOff x="0" y="0"/>
          <a:chExt cx="0" cy="0"/>
        </a:xfrm>
      </p:grpSpPr>
      <p:sp>
        <p:nvSpPr>
          <p:cNvPr id="1049110" name="Title 1"/>
          <p:cNvSpPr>
            <a:spLocks noGrp="1"/>
          </p:cNvSpPr>
          <p:nvPr>
            <p:ph type="title"/>
          </p:nvPr>
        </p:nvSpPr>
        <p:spPr>
          <a:xfrm>
            <a:off x="457200" y="274638"/>
            <a:ext cx="8229600" cy="258762"/>
          </a:xfrm>
        </p:spPr>
        <p:txBody>
          <a:bodyPr>
            <a:normAutofit fontScale="90000"/>
          </a:bodyPr>
          <a:p>
            <a:endParaRPr dirty="0" lang="en-US"/>
          </a:p>
        </p:txBody>
      </p:sp>
      <p:sp>
        <p:nvSpPr>
          <p:cNvPr id="1049111" name="Content Placeholder 2"/>
          <p:cNvSpPr>
            <a:spLocks noGrp="1"/>
          </p:cNvSpPr>
          <p:nvPr>
            <p:ph idx="1"/>
          </p:nvPr>
        </p:nvSpPr>
        <p:spPr/>
        <p:txBody>
          <a:bodyPr/>
          <a:p>
            <a:r>
              <a:rPr dirty="0" lang="en-US"/>
              <a:t>Cervical incompetence is almost always a cause of mid-trimester abortion and will lead to secondary infertility.</a:t>
            </a:r>
          </a:p>
          <a:p>
            <a:pPr>
              <a:buNone/>
            </a:pPr>
            <a:endParaRPr dirty="0" lang="en-US"/>
          </a:p>
          <a:p>
            <a:pPr>
              <a:buNone/>
            </a:pPr>
            <a:r>
              <a:rPr dirty="0" lang="en-US"/>
              <a:t>• Endometriosis because of the </a:t>
            </a:r>
            <a:r>
              <a:rPr dirty="0" lang="en-US" err="1"/>
              <a:t>menorrhagia</a:t>
            </a:r>
            <a:r>
              <a:rPr dirty="0" lang="en-US"/>
              <a:t> may lead to infertility.</a:t>
            </a: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590" name=""/>
        <p:cNvGrpSpPr/>
        <p:nvPr/>
      </p:nvGrpSpPr>
      <p:grpSpPr>
        <a:xfrm>
          <a:off x="0" y="0"/>
          <a:ext cx="0" cy="0"/>
          <a:chOff x="0" y="0"/>
          <a:chExt cx="0" cy="0"/>
        </a:xfrm>
      </p:grpSpPr>
      <p:sp>
        <p:nvSpPr>
          <p:cNvPr id="1049112" name="Title 1"/>
          <p:cNvSpPr>
            <a:spLocks noGrp="1"/>
          </p:cNvSpPr>
          <p:nvPr>
            <p:ph type="title"/>
          </p:nvPr>
        </p:nvSpPr>
        <p:spPr>
          <a:xfrm>
            <a:off x="457200" y="0"/>
            <a:ext cx="8229600" cy="1295400"/>
          </a:xfrm>
        </p:spPr>
        <p:txBody>
          <a:bodyPr>
            <a:normAutofit/>
          </a:bodyPr>
          <a:p>
            <a:r>
              <a:rPr b="1" dirty="0" lang="en-US"/>
              <a:t>Male Factors Affecting Fertility</a:t>
            </a:r>
            <a:endParaRPr dirty="0" lang="en-US"/>
          </a:p>
        </p:txBody>
      </p:sp>
      <p:sp>
        <p:nvSpPr>
          <p:cNvPr id="1049113" name="Content Placeholder 2"/>
          <p:cNvSpPr>
            <a:spLocks noGrp="1"/>
          </p:cNvSpPr>
          <p:nvPr>
            <p:ph idx="1"/>
          </p:nvPr>
        </p:nvSpPr>
        <p:spPr>
          <a:xfrm>
            <a:off x="533400" y="1676400"/>
            <a:ext cx="8229600" cy="4906963"/>
          </a:xfrm>
        </p:spPr>
        <p:txBody>
          <a:bodyPr>
            <a:normAutofit/>
          </a:bodyPr>
          <a:p>
            <a:r>
              <a:rPr dirty="0" lang="en-US"/>
              <a:t>Congenital, for example, </a:t>
            </a:r>
            <a:r>
              <a:rPr dirty="0" lang="en-US" err="1"/>
              <a:t>hypospadias</a:t>
            </a:r>
            <a:r>
              <a:rPr dirty="0" lang="en-US"/>
              <a:t> (ventral external urethra </a:t>
            </a:r>
            <a:r>
              <a:rPr dirty="0" lang="en-US" err="1"/>
              <a:t>meatus</a:t>
            </a:r>
            <a:r>
              <a:rPr dirty="0" lang="en-US"/>
              <a:t>) where the opening is congenitally malformed.</a:t>
            </a:r>
          </a:p>
          <a:p>
            <a:endParaRPr dirty="0" lang="en-US"/>
          </a:p>
          <a:p>
            <a:pPr>
              <a:buNone/>
            </a:pPr>
            <a:r>
              <a:rPr dirty="0" lang="en-US"/>
              <a:t>• </a:t>
            </a:r>
            <a:r>
              <a:rPr dirty="0" lang="en-US" err="1"/>
              <a:t>Undescended</a:t>
            </a:r>
            <a:r>
              <a:rPr dirty="0" lang="en-US"/>
              <a:t> testes, where the testes either remain in the abdominal or inguinal canal or are retractile, that is, tend to go back in the abdomen.</a:t>
            </a:r>
          </a:p>
          <a:p>
            <a:pPr>
              <a:buNone/>
            </a:pPr>
            <a:endParaRPr dirty="0" lang="en-US"/>
          </a:p>
          <a:p>
            <a:r>
              <a:rPr dirty="0" lang="en-US"/>
              <a:t>note that the temperature of scrotal contents is about 1° Centigrade below the normal body temperature.</a:t>
            </a:r>
          </a:p>
          <a:p>
            <a:pPr>
              <a:buNone/>
            </a:pPr>
            <a:endParaRPr dirty="0" lang="en-US"/>
          </a:p>
          <a:p>
            <a:r>
              <a:rPr dirty="0" lang="en-US"/>
              <a:t>Spermatogenesis is impaired if the temperature of the testes is raised and this is often the case with </a:t>
            </a:r>
            <a:r>
              <a:rPr dirty="0" lang="en-US" err="1"/>
              <a:t>undescended</a:t>
            </a:r>
            <a:r>
              <a:rPr dirty="0" lang="en-US"/>
              <a:t> Testes </a:t>
            </a: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591" name=""/>
        <p:cNvGrpSpPr/>
        <p:nvPr/>
      </p:nvGrpSpPr>
      <p:grpSpPr>
        <a:xfrm>
          <a:off x="0" y="0"/>
          <a:ext cx="0" cy="0"/>
          <a:chOff x="0" y="0"/>
          <a:chExt cx="0" cy="0"/>
        </a:xfrm>
      </p:grpSpPr>
      <p:sp>
        <p:nvSpPr>
          <p:cNvPr id="1049114" name="Title 1"/>
          <p:cNvSpPr>
            <a:spLocks noGrp="1"/>
          </p:cNvSpPr>
          <p:nvPr>
            <p:ph type="title"/>
          </p:nvPr>
        </p:nvSpPr>
        <p:spPr>
          <a:xfrm>
            <a:off x="457200" y="274638"/>
            <a:ext cx="8229600" cy="563562"/>
          </a:xfrm>
        </p:spPr>
        <p:txBody>
          <a:bodyPr>
            <a:normAutofit/>
          </a:bodyPr>
          <a:p>
            <a:endParaRPr dirty="0" lang="en-US"/>
          </a:p>
        </p:txBody>
      </p:sp>
      <p:sp>
        <p:nvSpPr>
          <p:cNvPr id="1049115" name="Content Placeholder 2"/>
          <p:cNvSpPr>
            <a:spLocks noGrp="1"/>
          </p:cNvSpPr>
          <p:nvPr>
            <p:ph idx="1"/>
          </p:nvPr>
        </p:nvSpPr>
        <p:spPr>
          <a:xfrm>
            <a:off x="457200" y="914400"/>
            <a:ext cx="8229600" cy="5715000"/>
          </a:xfrm>
        </p:spPr>
        <p:txBody>
          <a:bodyPr>
            <a:normAutofit/>
          </a:bodyPr>
          <a:p>
            <a:r>
              <a:rPr dirty="0" lang="en-US"/>
              <a:t>temperature can also be raised by frequent hot baths, the use of thick, tight underclothes as well as living at high altitudes for too long</a:t>
            </a:r>
          </a:p>
          <a:p>
            <a:pPr>
              <a:buNone/>
            </a:pPr>
            <a:endParaRPr dirty="0" lang="en-US"/>
          </a:p>
          <a:p>
            <a:r>
              <a:rPr dirty="0" lang="en-US"/>
              <a:t>Infections of bacterial origin, for example, </a:t>
            </a:r>
            <a:r>
              <a:rPr dirty="0" lang="en-US" err="1"/>
              <a:t>gonococcal</a:t>
            </a:r>
            <a:r>
              <a:rPr dirty="0" lang="en-US"/>
              <a:t> </a:t>
            </a:r>
            <a:r>
              <a:rPr dirty="0" lang="en-US" err="1"/>
              <a:t>chlamydia</a:t>
            </a:r>
            <a:r>
              <a:rPr dirty="0" lang="en-US"/>
              <a:t> will block the vas deferens after healing with scarring.</a:t>
            </a:r>
          </a:p>
          <a:p>
            <a:endParaRPr dirty="0" lang="en-US"/>
          </a:p>
          <a:p>
            <a:r>
              <a:rPr dirty="0" lang="en-US"/>
              <a:t> Viral infection, especially mumps, can cause </a:t>
            </a:r>
            <a:r>
              <a:rPr dirty="0" lang="en-US" err="1"/>
              <a:t>orchitis</a:t>
            </a:r>
            <a:r>
              <a:rPr dirty="0" lang="en-US"/>
              <a:t>, interfering with spermatogenesis.</a:t>
            </a:r>
          </a:p>
          <a:p>
            <a:pPr>
              <a:buNone/>
            </a:pPr>
            <a:r>
              <a:rPr dirty="0" lang="en-US"/>
              <a:t> </a:t>
            </a:r>
          </a:p>
          <a:p>
            <a:r>
              <a:rPr dirty="0" lang="en-US"/>
              <a:t>male child suffering from mumps should be observed keenly for this complication.</a:t>
            </a: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592" name=""/>
        <p:cNvGrpSpPr/>
        <p:nvPr/>
      </p:nvGrpSpPr>
      <p:grpSpPr>
        <a:xfrm>
          <a:off x="0" y="0"/>
          <a:ext cx="0" cy="0"/>
          <a:chOff x="0" y="0"/>
          <a:chExt cx="0" cy="0"/>
        </a:xfrm>
      </p:grpSpPr>
      <p:sp>
        <p:nvSpPr>
          <p:cNvPr id="1049116" name="Title 1"/>
          <p:cNvSpPr>
            <a:spLocks noGrp="1"/>
          </p:cNvSpPr>
          <p:nvPr>
            <p:ph type="title"/>
          </p:nvPr>
        </p:nvSpPr>
        <p:spPr>
          <a:xfrm>
            <a:off x="457200" y="274638"/>
            <a:ext cx="8229600" cy="487362"/>
          </a:xfrm>
        </p:spPr>
        <p:txBody>
          <a:bodyPr>
            <a:normAutofit fontScale="90000"/>
          </a:bodyPr>
          <a:p>
            <a:endParaRPr dirty="0" lang="en-US"/>
          </a:p>
        </p:txBody>
      </p:sp>
      <p:sp>
        <p:nvSpPr>
          <p:cNvPr id="1049117" name="Content Placeholder 2"/>
          <p:cNvSpPr>
            <a:spLocks noGrp="1"/>
          </p:cNvSpPr>
          <p:nvPr>
            <p:ph idx="1"/>
          </p:nvPr>
        </p:nvSpPr>
        <p:spPr>
          <a:xfrm>
            <a:off x="457200" y="914400"/>
            <a:ext cx="8229600" cy="5562600"/>
          </a:xfrm>
        </p:spPr>
        <p:txBody>
          <a:bodyPr>
            <a:normAutofit/>
          </a:bodyPr>
          <a:p>
            <a:r>
              <a:rPr dirty="0" lang="en-US"/>
              <a:t>Auto-immune problems whereby the cervix can be hostile to the sperm of a man and produce antibodies.</a:t>
            </a:r>
          </a:p>
          <a:p>
            <a:endParaRPr dirty="0" lang="en-US"/>
          </a:p>
          <a:p>
            <a:pPr>
              <a:buNone/>
            </a:pPr>
            <a:r>
              <a:rPr dirty="0" lang="en-US"/>
              <a:t>• Impotence where there is no erection for unknown reasons</a:t>
            </a:r>
          </a:p>
          <a:p>
            <a:pPr>
              <a:buNone/>
            </a:pPr>
            <a:endParaRPr dirty="0" lang="en-US"/>
          </a:p>
          <a:p>
            <a:r>
              <a:rPr dirty="0" lang="en-US"/>
              <a:t>Ignorance of coitus and in some cases excessive coitus.</a:t>
            </a:r>
          </a:p>
          <a:p>
            <a:endParaRPr dirty="0" lang="en-US"/>
          </a:p>
          <a:p>
            <a:pPr>
              <a:buNone/>
            </a:pPr>
            <a:r>
              <a:rPr dirty="0" lang="en-US"/>
              <a:t>• Less sperm count (</a:t>
            </a:r>
            <a:r>
              <a:rPr dirty="0" lang="en-US" err="1"/>
              <a:t>oligospermia</a:t>
            </a:r>
            <a:r>
              <a:rPr dirty="0" lang="en-US"/>
              <a:t> ) or no sperms at all (</a:t>
            </a:r>
            <a:r>
              <a:rPr dirty="0" lang="en-US" err="1"/>
              <a:t>azoospermia</a:t>
            </a:r>
            <a:r>
              <a:rPr dirty="0" lang="en-US"/>
              <a:t>).</a:t>
            </a:r>
          </a:p>
          <a:p>
            <a:pPr>
              <a:buNone/>
            </a:pPr>
            <a:endParaRPr dirty="0" lang="en-US"/>
          </a:p>
          <a:p>
            <a:pPr>
              <a:buNone/>
            </a:pPr>
            <a:r>
              <a:rPr dirty="0" lang="en-US"/>
              <a:t>• Endocrine disorders, for example, pituitary failure, adrenal hyperplasia or thyroid deficiency</a:t>
            </a: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593" name=""/>
        <p:cNvGrpSpPr/>
        <p:nvPr/>
      </p:nvGrpSpPr>
      <p:grpSpPr>
        <a:xfrm>
          <a:off x="0" y="0"/>
          <a:ext cx="0" cy="0"/>
          <a:chOff x="0" y="0"/>
          <a:chExt cx="0" cy="0"/>
        </a:xfrm>
      </p:grpSpPr>
      <p:sp>
        <p:nvSpPr>
          <p:cNvPr id="1049118" name="Title 1"/>
          <p:cNvSpPr>
            <a:spLocks noGrp="1"/>
          </p:cNvSpPr>
          <p:nvPr>
            <p:ph type="title"/>
          </p:nvPr>
        </p:nvSpPr>
        <p:spPr>
          <a:xfrm>
            <a:off x="457200" y="274638"/>
            <a:ext cx="8229600" cy="868362"/>
          </a:xfrm>
        </p:spPr>
        <p:txBody>
          <a:bodyPr/>
          <a:p>
            <a:r>
              <a:rPr b="1" dirty="0" lang="en-US"/>
              <a:t>Management of Infertility</a:t>
            </a:r>
            <a:endParaRPr dirty="0" lang="en-US"/>
          </a:p>
        </p:txBody>
      </p:sp>
      <p:sp>
        <p:nvSpPr>
          <p:cNvPr id="1049119" name="Content Placeholder 2"/>
          <p:cNvSpPr>
            <a:spLocks noGrp="1"/>
          </p:cNvSpPr>
          <p:nvPr>
            <p:ph idx="1"/>
          </p:nvPr>
        </p:nvSpPr>
        <p:spPr>
          <a:xfrm>
            <a:off x="457200" y="1143000"/>
            <a:ext cx="8229600" cy="4983163"/>
          </a:xfrm>
        </p:spPr>
        <p:txBody>
          <a:bodyPr/>
          <a:p>
            <a:r>
              <a:rPr dirty="0" lang="en-US"/>
              <a:t>Investigations  based on their general reproductive history</a:t>
            </a:r>
          </a:p>
          <a:p>
            <a:pPr>
              <a:buNone/>
            </a:pPr>
            <a:endParaRPr dirty="0" lang="en-US"/>
          </a:p>
          <a:p>
            <a:r>
              <a:rPr dirty="0" lang="en-US"/>
              <a:t>Clinical examination of each partner is carried out separately and any worries should be elicited and confidential information obtained from each partner.</a:t>
            </a:r>
          </a:p>
          <a:p>
            <a:endParaRPr dirty="0" lang="en-US"/>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594" name=""/>
        <p:cNvGrpSpPr/>
        <p:nvPr/>
      </p:nvGrpSpPr>
      <p:grpSpPr>
        <a:xfrm>
          <a:off x="0" y="0"/>
          <a:ext cx="0" cy="0"/>
          <a:chOff x="0" y="0"/>
          <a:chExt cx="0" cy="0"/>
        </a:xfrm>
      </p:grpSpPr>
      <p:sp>
        <p:nvSpPr>
          <p:cNvPr id="1049120" name="Title 1"/>
          <p:cNvSpPr>
            <a:spLocks noGrp="1"/>
          </p:cNvSpPr>
          <p:nvPr>
            <p:ph type="title"/>
          </p:nvPr>
        </p:nvSpPr>
        <p:spPr>
          <a:xfrm>
            <a:off x="457200" y="274638"/>
            <a:ext cx="8229600" cy="715962"/>
          </a:xfrm>
        </p:spPr>
        <p:txBody>
          <a:bodyPr>
            <a:normAutofit/>
          </a:bodyPr>
          <a:p>
            <a:r>
              <a:rPr b="1" dirty="0" lang="en-US"/>
              <a:t>Male partner</a:t>
            </a:r>
          </a:p>
        </p:txBody>
      </p:sp>
      <p:sp>
        <p:nvSpPr>
          <p:cNvPr id="1049121" name="Content Placeholder 2"/>
          <p:cNvSpPr>
            <a:spLocks noGrp="1"/>
          </p:cNvSpPr>
          <p:nvPr>
            <p:ph idx="1"/>
          </p:nvPr>
        </p:nvSpPr>
        <p:spPr>
          <a:xfrm>
            <a:off x="457200" y="1066800"/>
            <a:ext cx="8229600" cy="5105400"/>
          </a:xfrm>
        </p:spPr>
        <p:txBody>
          <a:bodyPr>
            <a:normAutofit/>
          </a:bodyPr>
          <a:p>
            <a:r>
              <a:rPr dirty="0" lang="en-US"/>
              <a:t>history of sexual function, erection and ejaculation.</a:t>
            </a:r>
          </a:p>
          <a:p>
            <a:endParaRPr dirty="0" lang="en-US"/>
          </a:p>
          <a:p>
            <a:r>
              <a:rPr dirty="0" lang="en-US"/>
              <a:t>history of </a:t>
            </a:r>
            <a:r>
              <a:rPr dirty="0" lang="en-US" err="1"/>
              <a:t>orchitis</a:t>
            </a:r>
            <a:r>
              <a:rPr dirty="0" lang="en-US"/>
              <a:t> or STDs should be noted.</a:t>
            </a:r>
          </a:p>
          <a:p>
            <a:pPr>
              <a:buNone/>
            </a:pPr>
            <a:endParaRPr dirty="0" lang="en-US"/>
          </a:p>
          <a:p>
            <a:r>
              <a:rPr dirty="0" lang="en-US"/>
              <a:t>establish how often intercourse takes place</a:t>
            </a:r>
          </a:p>
          <a:p>
            <a:endParaRPr dirty="0" lang="en-US"/>
          </a:p>
          <a:p>
            <a:r>
              <a:rPr dirty="0" lang="en-US"/>
              <a:t>any experience of difficulty in either partners, discomfort or lack of satisfaction (the male orgasm which brings about ejaculation of the semen is essential for fertilization).</a:t>
            </a:r>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595" name=""/>
        <p:cNvGrpSpPr/>
        <p:nvPr/>
      </p:nvGrpSpPr>
      <p:grpSpPr>
        <a:xfrm>
          <a:off x="0" y="0"/>
          <a:ext cx="0" cy="0"/>
          <a:chOff x="0" y="0"/>
          <a:chExt cx="0" cy="0"/>
        </a:xfrm>
      </p:grpSpPr>
      <p:sp>
        <p:nvSpPr>
          <p:cNvPr id="1049122" name="Title 1"/>
          <p:cNvSpPr>
            <a:spLocks noGrp="1"/>
          </p:cNvSpPr>
          <p:nvPr>
            <p:ph type="title"/>
          </p:nvPr>
        </p:nvSpPr>
        <p:spPr>
          <a:xfrm>
            <a:off x="457200" y="274638"/>
            <a:ext cx="8229600" cy="487362"/>
          </a:xfrm>
        </p:spPr>
        <p:txBody>
          <a:bodyPr>
            <a:normAutofit fontScale="90000"/>
          </a:bodyPr>
          <a:p>
            <a:r>
              <a:rPr dirty="0" lang="en-US"/>
              <a:t>clinical examination</a:t>
            </a:r>
          </a:p>
        </p:txBody>
      </p:sp>
      <p:sp>
        <p:nvSpPr>
          <p:cNvPr id="1049123" name="Content Placeholder 2"/>
          <p:cNvSpPr>
            <a:spLocks noGrp="1"/>
          </p:cNvSpPr>
          <p:nvPr>
            <p:ph idx="1"/>
          </p:nvPr>
        </p:nvSpPr>
        <p:spPr>
          <a:xfrm>
            <a:off x="457200" y="914400"/>
            <a:ext cx="8229600" cy="5486400"/>
          </a:xfrm>
        </p:spPr>
        <p:txBody>
          <a:bodyPr>
            <a:normAutofit/>
          </a:bodyPr>
          <a:p>
            <a:r>
              <a:rPr dirty="0" lang="en-US"/>
              <a:t>assessment of the size and consistency of the testes and </a:t>
            </a:r>
            <a:r>
              <a:rPr dirty="0" lang="en-US" err="1"/>
              <a:t>epididymis</a:t>
            </a:r>
            <a:r>
              <a:rPr dirty="0" lang="en-US"/>
              <a:t> on each side.</a:t>
            </a:r>
          </a:p>
          <a:p>
            <a:endParaRPr dirty="0" lang="en-US"/>
          </a:p>
          <a:p>
            <a:r>
              <a:rPr dirty="0" lang="en-US"/>
              <a:t>assess for the presence or absence of </a:t>
            </a:r>
            <a:r>
              <a:rPr dirty="0" lang="en-US" err="1"/>
              <a:t>varicocele</a:t>
            </a:r>
            <a:r>
              <a:rPr dirty="0" lang="en-US"/>
              <a:t> or hernia and the size of the prostate.</a:t>
            </a:r>
          </a:p>
          <a:p>
            <a:pPr>
              <a:buNone/>
            </a:pPr>
            <a:r>
              <a:rPr dirty="0" lang="en-US"/>
              <a:t> </a:t>
            </a:r>
          </a:p>
          <a:p>
            <a:r>
              <a:rPr dirty="0" lang="en-US"/>
              <a:t>Semen analysis.</a:t>
            </a:r>
          </a:p>
          <a:p>
            <a:pPr>
              <a:buNone/>
            </a:pPr>
            <a:r>
              <a:rPr dirty="0" lang="en-US"/>
              <a:t> </a:t>
            </a:r>
          </a:p>
          <a:p>
            <a:r>
              <a:rPr dirty="0" lang="en-US"/>
              <a:t>should normally be the first step in an investigation because if there are no sperms present in the semen, it is pointless to investigate the female</a:t>
            </a:r>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596" name=""/>
        <p:cNvGrpSpPr/>
        <p:nvPr/>
      </p:nvGrpSpPr>
      <p:grpSpPr>
        <a:xfrm>
          <a:off x="0" y="0"/>
          <a:ext cx="0" cy="0"/>
          <a:chOff x="0" y="0"/>
          <a:chExt cx="0" cy="0"/>
        </a:xfrm>
      </p:grpSpPr>
      <p:sp>
        <p:nvSpPr>
          <p:cNvPr id="1049124" name="Title 1"/>
          <p:cNvSpPr>
            <a:spLocks noGrp="1"/>
          </p:cNvSpPr>
          <p:nvPr>
            <p:ph type="title"/>
          </p:nvPr>
        </p:nvSpPr>
        <p:spPr>
          <a:xfrm>
            <a:off x="457200" y="274638"/>
            <a:ext cx="8229600" cy="258762"/>
          </a:xfrm>
        </p:spPr>
        <p:txBody>
          <a:bodyPr>
            <a:normAutofit fontScale="90000"/>
          </a:bodyPr>
          <a:p>
            <a:endParaRPr dirty="0" lang="en-US"/>
          </a:p>
        </p:txBody>
      </p:sp>
      <p:sp>
        <p:nvSpPr>
          <p:cNvPr id="1049125" name="Content Placeholder 2"/>
          <p:cNvSpPr>
            <a:spLocks noGrp="1"/>
          </p:cNvSpPr>
          <p:nvPr>
            <p:ph idx="1"/>
          </p:nvPr>
        </p:nvSpPr>
        <p:spPr>
          <a:xfrm>
            <a:off x="457200" y="762000"/>
            <a:ext cx="8229600" cy="5943600"/>
          </a:xfrm>
        </p:spPr>
        <p:txBody>
          <a:bodyPr>
            <a:normAutofit/>
          </a:bodyPr>
          <a:p>
            <a:r>
              <a:rPr dirty="0" lang="en-US"/>
              <a:t>Prior to semen analysis, in preparation to collect specimen, the man abstains from coitus for three to five days and a masturbation specimen is then collected.</a:t>
            </a:r>
          </a:p>
          <a:p>
            <a:r>
              <a:rPr dirty="0" lang="en-US"/>
              <a:t>should be received in the laboratory within half an hour. </a:t>
            </a:r>
          </a:p>
          <a:p>
            <a:r>
              <a:rPr dirty="0" lang="en-US"/>
              <a:t>Semen analysis, examine color (if sturdy, then it is infected), viscosity, bacteriology (if pus cells present), motility (progressive, sluggish or no movement), morphology (the ideal is 50%) and sperm count (40 to 370 million sperms per cc).</a:t>
            </a:r>
          </a:p>
          <a:p>
            <a:r>
              <a:rPr dirty="0" lang="en-US"/>
              <a:t>Note that in Kenya 20 million is considered an acceptable  sperm count.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343" name=""/>
        <p:cNvGrpSpPr/>
        <p:nvPr/>
      </p:nvGrpSpPr>
      <p:grpSpPr>
        <a:xfrm>
          <a:off x="0" y="0"/>
          <a:ext cx="0" cy="0"/>
          <a:chOff x="0" y="0"/>
          <a:chExt cx="0" cy="0"/>
        </a:xfrm>
      </p:grpSpPr>
      <p:sp>
        <p:nvSpPr>
          <p:cNvPr id="1048639" name="Title 1"/>
          <p:cNvSpPr>
            <a:spLocks noGrp="1"/>
          </p:cNvSpPr>
          <p:nvPr>
            <p:ph type="title"/>
          </p:nvPr>
        </p:nvSpPr>
        <p:spPr>
          <a:xfrm>
            <a:off x="457200" y="274638"/>
            <a:ext cx="8229600" cy="792162"/>
          </a:xfrm>
        </p:spPr>
        <p:txBody>
          <a:bodyPr>
            <a:normAutofit/>
          </a:bodyPr>
          <a:p>
            <a:r>
              <a:rPr b="1" dirty="0" lang="en-US"/>
              <a:t>Summary</a:t>
            </a:r>
            <a:endParaRPr dirty="0" lang="en-US"/>
          </a:p>
        </p:txBody>
      </p:sp>
      <p:sp>
        <p:nvSpPr>
          <p:cNvPr id="1048640" name="Content Placeholder 2"/>
          <p:cNvSpPr>
            <a:spLocks noGrp="1"/>
          </p:cNvSpPr>
          <p:nvPr>
            <p:ph idx="1"/>
          </p:nvPr>
        </p:nvSpPr>
        <p:spPr/>
        <p:txBody>
          <a:bodyPr>
            <a:normAutofit/>
          </a:bodyPr>
          <a:p>
            <a:pPr>
              <a:buFont typeface="Wingdings" panose="05000000000000000000" pitchFamily="2" charset="2"/>
              <a:buChar char="v"/>
            </a:pPr>
            <a:r>
              <a:rPr dirty="0" sz="2800" lang="en-US">
                <a:latin typeface="Times New Roman" panose="02020603050405020304" pitchFamily="18" charset="0"/>
                <a:cs typeface="Times New Roman" panose="02020603050405020304" pitchFamily="18" charset="0"/>
              </a:rPr>
              <a:t>You should make a summary of the history you   have taken by picking out the important positive and negative information obtained.</a:t>
            </a:r>
          </a:p>
          <a:p>
            <a:pPr>
              <a:buNone/>
            </a:pPr>
            <a:endParaRPr dirty="0" sz="2800" lang="en-US">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dirty="0" sz="2800" lang="en-US">
                <a:latin typeface="Times New Roman" panose="02020603050405020304" pitchFamily="18" charset="0"/>
                <a:cs typeface="Times New Roman" panose="02020603050405020304" pitchFamily="18" charset="0"/>
              </a:rPr>
              <a:t> This will guide you when performing a physical examination.</a:t>
            </a: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597" name=""/>
        <p:cNvGrpSpPr/>
        <p:nvPr/>
      </p:nvGrpSpPr>
      <p:grpSpPr>
        <a:xfrm>
          <a:off x="0" y="0"/>
          <a:ext cx="0" cy="0"/>
          <a:chOff x="0" y="0"/>
          <a:chExt cx="0" cy="0"/>
        </a:xfrm>
      </p:grpSpPr>
      <p:sp>
        <p:nvSpPr>
          <p:cNvPr id="1049126" name="Title 1"/>
          <p:cNvSpPr>
            <a:spLocks noGrp="1"/>
          </p:cNvSpPr>
          <p:nvPr>
            <p:ph type="title"/>
          </p:nvPr>
        </p:nvSpPr>
        <p:spPr>
          <a:xfrm>
            <a:off x="457200" y="274638"/>
            <a:ext cx="8229600" cy="411162"/>
          </a:xfrm>
        </p:spPr>
        <p:txBody>
          <a:bodyPr>
            <a:normAutofit fontScale="90000"/>
          </a:bodyPr>
          <a:p>
            <a:endParaRPr dirty="0" lang="en-US"/>
          </a:p>
        </p:txBody>
      </p:sp>
      <p:sp>
        <p:nvSpPr>
          <p:cNvPr id="1049127" name="Content Placeholder 2"/>
          <p:cNvSpPr>
            <a:spLocks noGrp="1"/>
          </p:cNvSpPr>
          <p:nvPr>
            <p:ph idx="1"/>
          </p:nvPr>
        </p:nvSpPr>
        <p:spPr>
          <a:xfrm>
            <a:off x="457200" y="685800"/>
            <a:ext cx="8229600" cy="5440363"/>
          </a:xfrm>
        </p:spPr>
        <p:txBody>
          <a:bodyPr>
            <a:normAutofit/>
          </a:bodyPr>
          <a:p>
            <a:r>
              <a:rPr dirty="0" lang="en-US"/>
              <a:t>serum contains sperm antibodies, the spermatozoa become immobilized when they come into contact with the cervical mucus.</a:t>
            </a:r>
          </a:p>
          <a:p>
            <a:pPr>
              <a:buNone/>
            </a:pPr>
            <a:r>
              <a:rPr dirty="0" lang="en-US"/>
              <a:t> </a:t>
            </a:r>
          </a:p>
          <a:p>
            <a:r>
              <a:rPr dirty="0" lang="en-US"/>
              <a:t>test should be done three times</a:t>
            </a:r>
          </a:p>
          <a:p>
            <a:pPr>
              <a:buNone/>
            </a:pPr>
            <a:endParaRPr dirty="0" lang="en-US"/>
          </a:p>
          <a:p>
            <a:r>
              <a:rPr dirty="0" lang="en-US"/>
              <a:t>Once the seminal fluid analysis has been done and found to be normal, then the next step is to test for ovulation and tubal patency in the female.</a:t>
            </a: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598" name=""/>
        <p:cNvGrpSpPr/>
        <p:nvPr/>
      </p:nvGrpSpPr>
      <p:grpSpPr>
        <a:xfrm>
          <a:off x="0" y="0"/>
          <a:ext cx="0" cy="0"/>
          <a:chOff x="0" y="0"/>
          <a:chExt cx="0" cy="0"/>
        </a:xfrm>
      </p:grpSpPr>
      <p:sp>
        <p:nvSpPr>
          <p:cNvPr id="1049128" name="Title 1"/>
          <p:cNvSpPr>
            <a:spLocks noGrp="1"/>
          </p:cNvSpPr>
          <p:nvPr>
            <p:ph type="title"/>
          </p:nvPr>
        </p:nvSpPr>
        <p:spPr>
          <a:xfrm>
            <a:off x="457200" y="274638"/>
            <a:ext cx="8229600" cy="1173162"/>
          </a:xfrm>
        </p:spPr>
        <p:txBody>
          <a:bodyPr>
            <a:normAutofit/>
          </a:bodyPr>
          <a:p>
            <a:r>
              <a:rPr dirty="0" lang="en-US"/>
              <a:t>Female partner</a:t>
            </a:r>
          </a:p>
        </p:txBody>
      </p:sp>
      <p:sp>
        <p:nvSpPr>
          <p:cNvPr id="1049129" name="Content Placeholder 2"/>
          <p:cNvSpPr>
            <a:spLocks noGrp="1"/>
          </p:cNvSpPr>
          <p:nvPr>
            <p:ph idx="1"/>
          </p:nvPr>
        </p:nvSpPr>
        <p:spPr>
          <a:xfrm>
            <a:off x="381000" y="1864426"/>
            <a:ext cx="8229600" cy="4764974"/>
          </a:xfrm>
        </p:spPr>
        <p:txBody>
          <a:bodyPr>
            <a:normAutofit/>
          </a:bodyPr>
          <a:p>
            <a:pPr>
              <a:buFont typeface="Wingdings" pitchFamily="2" charset="2"/>
              <a:buChar char="Ø"/>
            </a:pPr>
            <a:r>
              <a:rPr dirty="0" lang="en-US"/>
              <a:t>routine pelvic examination</a:t>
            </a:r>
          </a:p>
          <a:p>
            <a:pPr>
              <a:buFont typeface="Wingdings" pitchFamily="2" charset="2"/>
              <a:buChar char="Ø"/>
            </a:pPr>
            <a:r>
              <a:rPr dirty="0" lang="en-US"/>
              <a:t>detailed history-taking to ascertain the following;</a:t>
            </a:r>
          </a:p>
          <a:p>
            <a:pPr>
              <a:buFont typeface="Wingdings" pitchFamily="2" charset="2"/>
              <a:buChar char="Ø"/>
            </a:pPr>
            <a:r>
              <a:rPr dirty="0" lang="en-US"/>
              <a:t>  illness which might have caused peritonitis, for example, tuberculosis, this could mean the tubes were also affected.</a:t>
            </a:r>
          </a:p>
          <a:p>
            <a:pPr>
              <a:buFont typeface="Wingdings" pitchFamily="2" charset="2"/>
              <a:buChar char="Ø"/>
            </a:pPr>
            <a:r>
              <a:rPr dirty="0" lang="en-US"/>
              <a:t>Menstrual history, for instance, whether menstruation is scanty or irregular.</a:t>
            </a:r>
          </a:p>
          <a:p>
            <a:pPr>
              <a:buNone/>
            </a:pPr>
            <a:r>
              <a:rPr dirty="0" lang="en-US"/>
              <a:t> Any abortion or sicknesses should be noted.</a:t>
            </a:r>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599" name=""/>
        <p:cNvGrpSpPr/>
        <p:nvPr/>
      </p:nvGrpSpPr>
      <p:grpSpPr>
        <a:xfrm>
          <a:off x="0" y="0"/>
          <a:ext cx="0" cy="0"/>
          <a:chOff x="0" y="0"/>
          <a:chExt cx="0" cy="0"/>
        </a:xfrm>
      </p:grpSpPr>
      <p:sp>
        <p:nvSpPr>
          <p:cNvPr id="1049130" name="Title 1"/>
          <p:cNvSpPr>
            <a:spLocks noGrp="1"/>
          </p:cNvSpPr>
          <p:nvPr>
            <p:ph type="title"/>
          </p:nvPr>
        </p:nvSpPr>
        <p:spPr>
          <a:xfrm>
            <a:off x="457200" y="274638"/>
            <a:ext cx="8229600" cy="639762"/>
          </a:xfrm>
        </p:spPr>
        <p:txBody>
          <a:bodyPr>
            <a:normAutofit/>
          </a:bodyPr>
          <a:p>
            <a:endParaRPr dirty="0" lang="en-US"/>
          </a:p>
        </p:txBody>
      </p:sp>
      <p:sp>
        <p:nvSpPr>
          <p:cNvPr id="1049131" name="Content Placeholder 2"/>
          <p:cNvSpPr>
            <a:spLocks noGrp="1"/>
          </p:cNvSpPr>
          <p:nvPr>
            <p:ph idx="1"/>
          </p:nvPr>
        </p:nvSpPr>
        <p:spPr/>
        <p:txBody>
          <a:bodyPr/>
          <a:p>
            <a:pPr>
              <a:buFont typeface="Wingdings" pitchFamily="2" charset="2"/>
              <a:buChar char="Ø"/>
            </a:pPr>
            <a:r>
              <a:rPr dirty="0" lang="en-US"/>
              <a:t>Outcomes of previous pregnancies should also be noted.</a:t>
            </a:r>
          </a:p>
          <a:p>
            <a:pPr>
              <a:buFont typeface="Wingdings" pitchFamily="2" charset="2"/>
              <a:buChar char="Ø"/>
            </a:pPr>
            <a:r>
              <a:rPr dirty="0" lang="en-US"/>
              <a:t> Marital history, including duration of marriage and how long she has been trying to become pregnant</a:t>
            </a:r>
          </a:p>
          <a:p>
            <a:pPr>
              <a:buFont typeface="Wingdings" pitchFamily="2" charset="2"/>
              <a:buChar char="Ø"/>
            </a:pPr>
            <a:r>
              <a:rPr dirty="0" lang="en-US"/>
              <a:t>  </a:t>
            </a:r>
            <a:r>
              <a:rPr dirty="0" lang="en-US" err="1"/>
              <a:t>Hysterosalpingography</a:t>
            </a:r>
            <a:r>
              <a:rPr dirty="0" lang="en-US"/>
              <a:t> (HSG) useful investigation for tubal patency</a:t>
            </a:r>
          </a:p>
          <a:p>
            <a:pPr>
              <a:buFont typeface="Wingdings" pitchFamily="2" charset="2"/>
              <a:buChar char="Ø"/>
            </a:pPr>
            <a:r>
              <a:rPr dirty="0" lang="en-US"/>
              <a:t>laparoscopy</a:t>
            </a:r>
          </a:p>
          <a:p>
            <a:pPr>
              <a:buFont typeface="Wingdings" pitchFamily="2" charset="2"/>
              <a:buChar char="Ø"/>
            </a:pPr>
            <a:endParaRPr dirty="0" lang="en-US"/>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600" name=""/>
        <p:cNvGrpSpPr/>
        <p:nvPr/>
      </p:nvGrpSpPr>
      <p:grpSpPr>
        <a:xfrm>
          <a:off x="0" y="0"/>
          <a:ext cx="0" cy="0"/>
          <a:chOff x="0" y="0"/>
          <a:chExt cx="0" cy="0"/>
        </a:xfrm>
      </p:grpSpPr>
      <p:sp>
        <p:nvSpPr>
          <p:cNvPr id="1049132" name="Title 1"/>
          <p:cNvSpPr>
            <a:spLocks noGrp="1"/>
          </p:cNvSpPr>
          <p:nvPr>
            <p:ph type="title"/>
          </p:nvPr>
        </p:nvSpPr>
        <p:spPr>
          <a:xfrm>
            <a:off x="457200" y="274638"/>
            <a:ext cx="8229600" cy="182562"/>
          </a:xfrm>
        </p:spPr>
        <p:txBody>
          <a:bodyPr>
            <a:normAutofit fontScale="90000"/>
          </a:bodyPr>
          <a:p>
            <a:endParaRPr dirty="0" lang="en-US"/>
          </a:p>
        </p:txBody>
      </p:sp>
      <p:sp>
        <p:nvSpPr>
          <p:cNvPr id="1049133" name="Content Placeholder 2"/>
          <p:cNvSpPr>
            <a:spLocks noGrp="1"/>
          </p:cNvSpPr>
          <p:nvPr>
            <p:ph idx="1"/>
          </p:nvPr>
        </p:nvSpPr>
        <p:spPr>
          <a:xfrm>
            <a:off x="228600" y="762000"/>
            <a:ext cx="8686800" cy="5867400"/>
          </a:xfrm>
        </p:spPr>
        <p:txBody>
          <a:bodyPr>
            <a:normAutofit/>
          </a:bodyPr>
          <a:p>
            <a:r>
              <a:rPr dirty="0" lang="en-US"/>
              <a:t>Ovulation may be confirmed in several ways, including the temperature method, the examination of cervical mucous, progesterone level on blood sample taken one week before a period is expected (day 21 of 28 day cycle) and a level of more than 20 </a:t>
            </a:r>
            <a:r>
              <a:rPr dirty="0" lang="en-US" err="1"/>
              <a:t>mmol</a:t>
            </a:r>
            <a:r>
              <a:rPr dirty="0" lang="en-US"/>
              <a:t>/L, which confirms that ovulation has taken place.</a:t>
            </a:r>
          </a:p>
          <a:p>
            <a:endParaRPr dirty="0" lang="en-US"/>
          </a:p>
          <a:p>
            <a:r>
              <a:rPr dirty="0" lang="en-US"/>
              <a:t>ultrasound may detect follicular growth and ovulation.</a:t>
            </a:r>
          </a:p>
          <a:p>
            <a:pPr>
              <a:buNone/>
            </a:pPr>
            <a:r>
              <a:rPr dirty="0" lang="en-US"/>
              <a:t> </a:t>
            </a:r>
          </a:p>
          <a:p>
            <a:r>
              <a:rPr dirty="0" lang="en-US"/>
              <a:t>histological examination of the </a:t>
            </a:r>
            <a:r>
              <a:rPr dirty="0" lang="en-US" err="1"/>
              <a:t>endometrium</a:t>
            </a:r>
            <a:r>
              <a:rPr dirty="0" lang="en-US"/>
              <a:t> should also be performed just before menstruation in order to assess the response to progesterone secretion by corpus </a:t>
            </a:r>
            <a:r>
              <a:rPr dirty="0" lang="en-US" err="1"/>
              <a:t>luteum</a:t>
            </a:r>
            <a:r>
              <a:rPr dirty="0" lang="en-US"/>
              <a:t> and to exclude tuberculosis</a:t>
            </a:r>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601" name=""/>
        <p:cNvGrpSpPr/>
        <p:nvPr/>
      </p:nvGrpSpPr>
      <p:grpSpPr>
        <a:xfrm>
          <a:off x="0" y="0"/>
          <a:ext cx="0" cy="0"/>
          <a:chOff x="0" y="0"/>
          <a:chExt cx="0" cy="0"/>
        </a:xfrm>
      </p:grpSpPr>
      <p:sp>
        <p:nvSpPr>
          <p:cNvPr id="1049134" name="Title 1"/>
          <p:cNvSpPr>
            <a:spLocks noGrp="1"/>
          </p:cNvSpPr>
          <p:nvPr>
            <p:ph type="title"/>
          </p:nvPr>
        </p:nvSpPr>
        <p:spPr>
          <a:xfrm>
            <a:off x="457200" y="152400"/>
            <a:ext cx="8229600" cy="1066800"/>
          </a:xfrm>
        </p:spPr>
        <p:txBody>
          <a:bodyPr>
            <a:normAutofit/>
          </a:bodyPr>
          <a:p>
            <a:r>
              <a:rPr b="1" dirty="0" lang="en-US"/>
              <a:t>Treatment of Infertility</a:t>
            </a:r>
            <a:endParaRPr dirty="0" lang="en-US"/>
          </a:p>
        </p:txBody>
      </p:sp>
      <p:sp>
        <p:nvSpPr>
          <p:cNvPr id="1049135" name="Content Placeholder 2"/>
          <p:cNvSpPr>
            <a:spLocks noGrp="1"/>
          </p:cNvSpPr>
          <p:nvPr>
            <p:ph idx="1"/>
          </p:nvPr>
        </p:nvSpPr>
        <p:spPr>
          <a:xfrm>
            <a:off x="457200" y="1600200"/>
            <a:ext cx="8229600" cy="4953000"/>
          </a:xfrm>
        </p:spPr>
        <p:txBody>
          <a:bodyPr>
            <a:normAutofit/>
          </a:bodyPr>
          <a:p>
            <a:r>
              <a:rPr dirty="0" lang="en-US"/>
              <a:t>short periods of infertility in a young couple, simple clinical assessment and reassurance that they appear normal is all that is required</a:t>
            </a:r>
          </a:p>
          <a:p>
            <a:endParaRPr dirty="0" lang="en-US"/>
          </a:p>
          <a:p>
            <a:r>
              <a:rPr dirty="0" lang="en-US"/>
              <a:t>Emphasize to the couple that if no abnormality is found, that pregnancy is always possible even after many years.</a:t>
            </a:r>
          </a:p>
          <a:p>
            <a:endParaRPr dirty="0" lang="en-US"/>
          </a:p>
          <a:p>
            <a:r>
              <a:rPr dirty="0" lang="en-US"/>
              <a:t>Tubal blockage can be treated by </a:t>
            </a:r>
            <a:r>
              <a:rPr dirty="0" lang="en-US" err="1"/>
              <a:t>salpingolysis</a:t>
            </a:r>
            <a:r>
              <a:rPr dirty="0" lang="en-US"/>
              <a:t>, which is the most successful tubal operation and consists of dividing </a:t>
            </a:r>
            <a:r>
              <a:rPr dirty="0" lang="en-US" err="1"/>
              <a:t>peritubal</a:t>
            </a:r>
            <a:r>
              <a:rPr dirty="0" lang="en-US"/>
              <a:t> adhesions around the </a:t>
            </a:r>
            <a:r>
              <a:rPr dirty="0" lang="en-US" err="1"/>
              <a:t>ampullary</a:t>
            </a:r>
            <a:r>
              <a:rPr dirty="0" lang="en-US"/>
              <a:t> ends of the tube.</a:t>
            </a:r>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602" name=""/>
        <p:cNvGrpSpPr/>
        <p:nvPr/>
      </p:nvGrpSpPr>
      <p:grpSpPr>
        <a:xfrm>
          <a:off x="0" y="0"/>
          <a:ext cx="0" cy="0"/>
          <a:chOff x="0" y="0"/>
          <a:chExt cx="0" cy="0"/>
        </a:xfrm>
      </p:grpSpPr>
      <p:sp>
        <p:nvSpPr>
          <p:cNvPr id="1049136" name="Title 1"/>
          <p:cNvSpPr>
            <a:spLocks noGrp="1"/>
          </p:cNvSpPr>
          <p:nvPr>
            <p:ph type="title"/>
          </p:nvPr>
        </p:nvSpPr>
        <p:spPr>
          <a:xfrm>
            <a:off x="457200" y="274638"/>
            <a:ext cx="8229600" cy="258762"/>
          </a:xfrm>
        </p:spPr>
        <p:txBody>
          <a:bodyPr>
            <a:normAutofit fontScale="90000"/>
          </a:bodyPr>
          <a:p>
            <a:endParaRPr dirty="0" lang="en-US"/>
          </a:p>
        </p:txBody>
      </p:sp>
      <p:sp>
        <p:nvSpPr>
          <p:cNvPr id="1049137" name="Content Placeholder 2"/>
          <p:cNvSpPr>
            <a:spLocks noGrp="1"/>
          </p:cNvSpPr>
          <p:nvPr>
            <p:ph idx="1"/>
          </p:nvPr>
        </p:nvSpPr>
        <p:spPr>
          <a:xfrm>
            <a:off x="457200" y="1066800"/>
            <a:ext cx="8229600" cy="5486400"/>
          </a:xfrm>
        </p:spPr>
        <p:txBody>
          <a:bodyPr>
            <a:normAutofit/>
          </a:bodyPr>
          <a:p>
            <a:r>
              <a:rPr dirty="0" lang="en-US" err="1"/>
              <a:t>Salpingotomy</a:t>
            </a:r>
            <a:r>
              <a:rPr dirty="0" lang="en-US"/>
              <a:t> involves making an opening into</a:t>
            </a:r>
          </a:p>
          <a:p>
            <a:pPr>
              <a:buNone/>
            </a:pPr>
            <a:r>
              <a:rPr dirty="0" lang="en-US"/>
              <a:t>    the distal end of a </a:t>
            </a:r>
            <a:r>
              <a:rPr dirty="0" lang="en-US" err="1"/>
              <a:t>hydrosalpinx</a:t>
            </a:r>
            <a:r>
              <a:rPr dirty="0" lang="en-US"/>
              <a:t> and is usually better for </a:t>
            </a:r>
            <a:r>
              <a:rPr dirty="0" lang="en-US" err="1"/>
              <a:t>fimbrial</a:t>
            </a:r>
            <a:r>
              <a:rPr dirty="0" lang="en-US"/>
              <a:t> blockage.</a:t>
            </a:r>
          </a:p>
          <a:p>
            <a:pPr>
              <a:buNone/>
            </a:pPr>
            <a:endParaRPr dirty="0" lang="en-US"/>
          </a:p>
          <a:p>
            <a:r>
              <a:rPr dirty="0" lang="en-US"/>
              <a:t>In tubal </a:t>
            </a:r>
            <a:r>
              <a:rPr dirty="0" lang="en-US" err="1"/>
              <a:t>anastomosis</a:t>
            </a:r>
            <a:r>
              <a:rPr dirty="0" lang="en-US"/>
              <a:t>, blockage, the </a:t>
            </a:r>
            <a:r>
              <a:rPr dirty="0" lang="en-US" err="1"/>
              <a:t>isthmic</a:t>
            </a:r>
            <a:r>
              <a:rPr dirty="0" lang="en-US"/>
              <a:t> portion is excised and the cut ends </a:t>
            </a:r>
            <a:r>
              <a:rPr dirty="0" lang="en-US" err="1"/>
              <a:t>anastomozed</a:t>
            </a:r>
            <a:endParaRPr dirty="0" lang="en-US"/>
          </a:p>
          <a:p>
            <a:endParaRPr dirty="0" lang="en-US"/>
          </a:p>
          <a:p>
            <a:r>
              <a:rPr dirty="0" lang="en-US"/>
              <a:t>in vitro fertilization, the </a:t>
            </a:r>
            <a:r>
              <a:rPr dirty="0" lang="en-US" err="1"/>
              <a:t>oocytes</a:t>
            </a:r>
            <a:r>
              <a:rPr dirty="0" lang="en-US"/>
              <a:t> from the mature ovarian follicle are retrieved, fertilized with the partner's sperm and the developing embryo is replaced into the woman's uterus</a:t>
            </a:r>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603" name=""/>
        <p:cNvGrpSpPr/>
        <p:nvPr/>
      </p:nvGrpSpPr>
      <p:grpSpPr>
        <a:xfrm>
          <a:off x="0" y="0"/>
          <a:ext cx="0" cy="0"/>
          <a:chOff x="0" y="0"/>
          <a:chExt cx="0" cy="0"/>
        </a:xfrm>
      </p:grpSpPr>
      <p:sp>
        <p:nvSpPr>
          <p:cNvPr id="1049138" name="Title 1"/>
          <p:cNvSpPr>
            <a:spLocks noGrp="1"/>
          </p:cNvSpPr>
          <p:nvPr>
            <p:ph type="title"/>
          </p:nvPr>
        </p:nvSpPr>
        <p:spPr>
          <a:xfrm>
            <a:off x="457200" y="704088"/>
            <a:ext cx="8229600" cy="1048512"/>
          </a:xfrm>
        </p:spPr>
        <p:txBody>
          <a:bodyPr/>
          <a:p>
            <a:r>
              <a:rPr dirty="0" lang="en-US"/>
              <a:t>Male fertility treatment</a:t>
            </a:r>
          </a:p>
        </p:txBody>
      </p:sp>
      <p:sp>
        <p:nvSpPr>
          <p:cNvPr id="1049139" name="Content Placeholder 2"/>
          <p:cNvSpPr>
            <a:spLocks noGrp="1"/>
          </p:cNvSpPr>
          <p:nvPr>
            <p:ph idx="1"/>
          </p:nvPr>
        </p:nvSpPr>
        <p:spPr/>
        <p:txBody>
          <a:bodyPr/>
          <a:p>
            <a:r>
              <a:rPr dirty="0" lang="en-US"/>
              <a:t>Semen problems, such as </a:t>
            </a:r>
            <a:r>
              <a:rPr dirty="0" lang="en-US" err="1"/>
              <a:t>azoospermia</a:t>
            </a:r>
            <a:r>
              <a:rPr dirty="0" lang="en-US"/>
              <a:t>, secondary to lack of </a:t>
            </a:r>
            <a:r>
              <a:rPr dirty="0" lang="en-US" err="1"/>
              <a:t>gonadotrophic</a:t>
            </a:r>
            <a:r>
              <a:rPr dirty="0" lang="en-US"/>
              <a:t> stimulation, are curable by the administration of Human Menopausal </a:t>
            </a:r>
            <a:r>
              <a:rPr dirty="0" lang="en-US" err="1"/>
              <a:t>Gonadotrophin</a:t>
            </a:r>
            <a:r>
              <a:rPr dirty="0" lang="en-US"/>
              <a:t> (HMG)</a:t>
            </a:r>
          </a:p>
          <a:p>
            <a:r>
              <a:rPr dirty="0" lang="en-US"/>
              <a:t>However, there is no treatment for </a:t>
            </a:r>
            <a:r>
              <a:rPr dirty="0" lang="en-US" err="1"/>
              <a:t>azoospermia</a:t>
            </a:r>
            <a:r>
              <a:rPr dirty="0" lang="en-US"/>
              <a:t> due to congenital anomalies or chromosomal abnormalities</a:t>
            </a:r>
          </a:p>
          <a:p>
            <a:r>
              <a:rPr dirty="0" lang="en-US"/>
              <a:t>Synthetic androgens, for example, </a:t>
            </a:r>
            <a:r>
              <a:rPr dirty="0" lang="en-US" err="1"/>
              <a:t>mesterolone</a:t>
            </a:r>
            <a:r>
              <a:rPr dirty="0" lang="en-US"/>
              <a:t> (</a:t>
            </a:r>
            <a:r>
              <a:rPr dirty="0" lang="en-US" err="1"/>
              <a:t>proviron</a:t>
            </a:r>
            <a:r>
              <a:rPr dirty="0" lang="en-US"/>
              <a:t>), have a direct action on spermatogenesis</a:t>
            </a:r>
          </a:p>
          <a:p>
            <a:r>
              <a:rPr dirty="0" lang="en-US"/>
              <a:t>should be administered at a dose of 50 mgs daily for three months</a:t>
            </a:r>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604" name=""/>
        <p:cNvGrpSpPr/>
        <p:nvPr/>
      </p:nvGrpSpPr>
      <p:grpSpPr>
        <a:xfrm>
          <a:off x="0" y="0"/>
          <a:ext cx="0" cy="0"/>
          <a:chOff x="0" y="0"/>
          <a:chExt cx="0" cy="0"/>
        </a:xfrm>
      </p:grpSpPr>
      <p:sp>
        <p:nvSpPr>
          <p:cNvPr id="1049140" name="Title 1"/>
          <p:cNvSpPr>
            <a:spLocks noGrp="1"/>
          </p:cNvSpPr>
          <p:nvPr>
            <p:ph type="title"/>
          </p:nvPr>
        </p:nvSpPr>
        <p:spPr/>
        <p:txBody>
          <a:bodyPr/>
          <a:p>
            <a:endParaRPr lang="en-US"/>
          </a:p>
        </p:txBody>
      </p:sp>
      <p:sp>
        <p:nvSpPr>
          <p:cNvPr id="1049141" name="Content Placeholder 2"/>
          <p:cNvSpPr>
            <a:spLocks noGrp="1"/>
          </p:cNvSpPr>
          <p:nvPr>
            <p:ph idx="1"/>
          </p:nvPr>
        </p:nvSpPr>
        <p:spPr/>
        <p:txBody>
          <a:bodyPr/>
          <a:p>
            <a:r>
              <a:rPr dirty="0" lang="en-US" err="1"/>
              <a:t>Oligospermia</a:t>
            </a:r>
            <a:r>
              <a:rPr dirty="0" lang="en-US"/>
              <a:t> will often respond to an improvement in the patient's general health and fitness, therefore, exercise and a good diet should be encouraged.</a:t>
            </a:r>
          </a:p>
          <a:p>
            <a:r>
              <a:rPr dirty="0" lang="en-US"/>
              <a:t> The patient should also be advised to avoid excessive consumption of alcohol, tobacco and caffeine.</a:t>
            </a:r>
          </a:p>
          <a:p>
            <a:r>
              <a:rPr dirty="0" lang="en-US"/>
              <a:t> Additionally, the excision of </a:t>
            </a:r>
            <a:r>
              <a:rPr dirty="0" lang="en-US" err="1"/>
              <a:t>varicocele</a:t>
            </a:r>
            <a:r>
              <a:rPr dirty="0" lang="en-US"/>
              <a:t>, if present, is commonly done for </a:t>
            </a:r>
            <a:r>
              <a:rPr dirty="0" lang="en-US" err="1"/>
              <a:t>oligospermia</a:t>
            </a:r>
            <a:r>
              <a:rPr dirty="0" lang="en-US"/>
              <a:t>.</a:t>
            </a:r>
          </a:p>
          <a:p>
            <a:endParaRPr dirty="0" lang="en-US"/>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605" name=""/>
        <p:cNvGrpSpPr/>
        <p:nvPr/>
      </p:nvGrpSpPr>
      <p:grpSpPr>
        <a:xfrm>
          <a:off x="0" y="0"/>
          <a:ext cx="0" cy="0"/>
          <a:chOff x="0" y="0"/>
          <a:chExt cx="0" cy="0"/>
        </a:xfrm>
      </p:grpSpPr>
      <p:sp>
        <p:nvSpPr>
          <p:cNvPr id="1049142" name="Title 1"/>
          <p:cNvSpPr>
            <a:spLocks noGrp="1"/>
          </p:cNvSpPr>
          <p:nvPr>
            <p:ph type="title"/>
          </p:nvPr>
        </p:nvSpPr>
        <p:spPr>
          <a:xfrm>
            <a:off x="457200" y="704088"/>
            <a:ext cx="8229600" cy="591312"/>
          </a:xfrm>
        </p:spPr>
        <p:txBody>
          <a:bodyPr>
            <a:normAutofit/>
          </a:bodyPr>
          <a:p>
            <a:endParaRPr dirty="0" lang="en-US"/>
          </a:p>
        </p:txBody>
      </p:sp>
      <p:sp>
        <p:nvSpPr>
          <p:cNvPr id="1049143" name="Content Placeholder 2"/>
          <p:cNvSpPr>
            <a:spLocks noGrp="1"/>
          </p:cNvSpPr>
          <p:nvPr>
            <p:ph idx="1"/>
          </p:nvPr>
        </p:nvSpPr>
        <p:spPr/>
        <p:txBody>
          <a:bodyPr>
            <a:normAutofit/>
          </a:bodyPr>
          <a:p>
            <a:r>
              <a:rPr dirty="0" lang="en-US"/>
              <a:t>Artificial Insemination (AIH) with the partner's semen is widely used for infertility due to impotence or anatomical abnormality in the male, especially in cases of </a:t>
            </a:r>
            <a:r>
              <a:rPr dirty="0" lang="en-US" err="1"/>
              <a:t>hypospadias</a:t>
            </a:r>
            <a:r>
              <a:rPr dirty="0" lang="en-US"/>
              <a:t>, which prevents normal ejaculation of sperm into the upper vagina.</a:t>
            </a:r>
          </a:p>
          <a:p>
            <a:r>
              <a:rPr dirty="0" lang="en-US"/>
              <a:t>counsel the patient on general measures that may be helpful like refraining from excessive coitus, obtaining adequate sleep, weight-loss advice for obese patients and the need to avoid excessive and prolonged exposure of the scrotum to heat by avoiding hot bath, tight underwear or prolonged sitting in hot environments.</a:t>
            </a:r>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606" name=""/>
        <p:cNvGrpSpPr/>
        <p:nvPr/>
      </p:nvGrpSpPr>
      <p:grpSpPr>
        <a:xfrm>
          <a:off x="0" y="0"/>
          <a:ext cx="0" cy="0"/>
          <a:chOff x="0" y="0"/>
          <a:chExt cx="0" cy="0"/>
        </a:xfrm>
      </p:grpSpPr>
      <p:sp>
        <p:nvSpPr>
          <p:cNvPr id="1049144" name="Title 1"/>
          <p:cNvSpPr>
            <a:spLocks noGrp="1"/>
          </p:cNvSpPr>
          <p:nvPr>
            <p:ph type="title"/>
          </p:nvPr>
        </p:nvSpPr>
        <p:spPr/>
        <p:txBody>
          <a:bodyPr>
            <a:normAutofit/>
          </a:bodyPr>
          <a:p>
            <a:r>
              <a:rPr dirty="0" lang="en-US"/>
              <a:t>Some of the problems infertile couples may face</a:t>
            </a:r>
          </a:p>
        </p:txBody>
      </p:sp>
      <p:sp>
        <p:nvSpPr>
          <p:cNvPr id="1049145" name="Content Placeholder 2"/>
          <p:cNvSpPr>
            <a:spLocks noGrp="1"/>
          </p:cNvSpPr>
          <p:nvPr>
            <p:ph idx="1"/>
          </p:nvPr>
        </p:nvSpPr>
        <p:spPr/>
        <p:txBody>
          <a:bodyPr>
            <a:normAutofit/>
          </a:bodyPr>
          <a:p>
            <a:r>
              <a:rPr dirty="0" lang="en-US"/>
              <a:t>Poor social standing that is, not having respect from friends, relatives and the community as a whole.</a:t>
            </a:r>
          </a:p>
          <a:p>
            <a:endParaRPr dirty="0" lang="en-US"/>
          </a:p>
          <a:p>
            <a:r>
              <a:rPr dirty="0" lang="en-US"/>
              <a:t>The stress of infertility makes one be unproductive economically.</a:t>
            </a:r>
          </a:p>
          <a:p>
            <a:endParaRPr dirty="0" lang="en-US"/>
          </a:p>
          <a:p>
            <a:r>
              <a:rPr dirty="0" lang="en-US"/>
              <a:t> Sexual disinterest due to </a:t>
            </a:r>
            <a:r>
              <a:rPr dirty="0" lang="en-US" err="1"/>
              <a:t>dyspareunia</a:t>
            </a:r>
            <a:endParaRPr dirty="0" lang="en-US"/>
          </a:p>
          <a:p>
            <a:endParaRPr dirty="0" lang="en-US"/>
          </a:p>
          <a:p>
            <a:r>
              <a:rPr dirty="0" lang="en-US"/>
              <a:t>frantic effort of wanting children will complicate the infertility leading to domestic disharmony, separation and divorces and/or promiscuity which may increase the risk of</a:t>
            </a:r>
          </a:p>
          <a:p>
            <a:pPr>
              <a:buNone/>
            </a:pPr>
            <a:r>
              <a:rPr dirty="0" lang="en-US"/>
              <a:t>     STI/HIV.</a:t>
            </a:r>
          </a:p>
          <a:p>
            <a:endParaRPr dirty="0"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344" name=""/>
        <p:cNvGrpSpPr/>
        <p:nvPr/>
      </p:nvGrpSpPr>
      <p:grpSpPr>
        <a:xfrm>
          <a:off x="0" y="0"/>
          <a:ext cx="0" cy="0"/>
          <a:chOff x="0" y="0"/>
          <a:chExt cx="0" cy="0"/>
        </a:xfrm>
      </p:grpSpPr>
      <p:sp>
        <p:nvSpPr>
          <p:cNvPr id="1048641" name="Title 1"/>
          <p:cNvSpPr>
            <a:spLocks noGrp="1"/>
          </p:cNvSpPr>
          <p:nvPr>
            <p:ph type="title"/>
          </p:nvPr>
        </p:nvSpPr>
        <p:spPr/>
        <p:txBody>
          <a:bodyPr/>
          <a:p>
            <a:r>
              <a:rPr b="1" lang="en-US"/>
              <a:t>Physical Examination</a:t>
            </a:r>
            <a:endParaRPr lang="en-US"/>
          </a:p>
        </p:txBody>
      </p:sp>
      <p:sp>
        <p:nvSpPr>
          <p:cNvPr id="1048642" name="Content Placeholder 2"/>
          <p:cNvSpPr>
            <a:spLocks noGrp="1"/>
          </p:cNvSpPr>
          <p:nvPr>
            <p:ph idx="1"/>
          </p:nvPr>
        </p:nvSpPr>
        <p:spPr/>
        <p:txBody>
          <a:bodyPr>
            <a:normAutofit/>
          </a:bodyPr>
          <a:p>
            <a:pPr algn="just">
              <a:buFont typeface="Wingdings" panose="05000000000000000000" pitchFamily="2" charset="2"/>
              <a:buChar char="v"/>
            </a:pPr>
            <a:r>
              <a:rPr dirty="0" sz="2800" lang="en-US">
                <a:latin typeface="Times New Roman" panose="02020603050405020304" pitchFamily="18" charset="0"/>
                <a:cs typeface="Times New Roman" panose="02020603050405020304" pitchFamily="18" charset="0"/>
              </a:rPr>
              <a:t>A physical examination should be made up of </a:t>
            </a:r>
          </a:p>
          <a:p>
            <a:pPr algn="just">
              <a:buFont typeface="Wingdings" panose="05000000000000000000" pitchFamily="2" charset="2"/>
              <a:buChar char="v"/>
            </a:pPr>
            <a:r>
              <a:rPr dirty="0" sz="2800" lang="en-US">
                <a:latin typeface="Times New Roman" panose="02020603050405020304" pitchFamily="18" charset="0"/>
                <a:cs typeface="Times New Roman" panose="02020603050405020304" pitchFamily="18" charset="0"/>
              </a:rPr>
              <a:t>General</a:t>
            </a:r>
          </a:p>
          <a:p>
            <a:pPr algn="just">
              <a:buFont typeface="Wingdings" panose="05000000000000000000" pitchFamily="2" charset="2"/>
              <a:buChar char="v"/>
            </a:pPr>
            <a:r>
              <a:rPr dirty="0" sz="2800" lang="en-US">
                <a:latin typeface="Times New Roman" panose="02020603050405020304" pitchFamily="18" charset="0"/>
                <a:cs typeface="Times New Roman" panose="02020603050405020304" pitchFamily="18" charset="0"/>
              </a:rPr>
              <a:t> Abdominal</a:t>
            </a:r>
          </a:p>
          <a:p>
            <a:pPr algn="just">
              <a:buFont typeface="Wingdings" panose="05000000000000000000" pitchFamily="2" charset="2"/>
              <a:buChar char="v"/>
            </a:pPr>
            <a:r>
              <a:rPr dirty="0" sz="2800" lang="en-US">
                <a:latin typeface="Times New Roman" panose="02020603050405020304" pitchFamily="18" charset="0"/>
                <a:cs typeface="Times New Roman" panose="02020603050405020304" pitchFamily="18" charset="0"/>
              </a:rPr>
              <a:t>  Vaginal examination</a:t>
            </a: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607" name=""/>
        <p:cNvGrpSpPr/>
        <p:nvPr/>
      </p:nvGrpSpPr>
      <p:grpSpPr>
        <a:xfrm>
          <a:off x="0" y="0"/>
          <a:ext cx="0" cy="0"/>
          <a:chOff x="0" y="0"/>
          <a:chExt cx="0" cy="0"/>
        </a:xfrm>
      </p:grpSpPr>
      <p:sp>
        <p:nvSpPr>
          <p:cNvPr id="1049146" name="Title 1"/>
          <p:cNvSpPr>
            <a:spLocks noGrp="1"/>
          </p:cNvSpPr>
          <p:nvPr>
            <p:ph type="title"/>
          </p:nvPr>
        </p:nvSpPr>
        <p:spPr/>
        <p:txBody>
          <a:bodyPr/>
          <a:p>
            <a:r>
              <a:rPr b="1" dirty="0" lang="en-US"/>
              <a:t>Climacteric Crisis</a:t>
            </a:r>
            <a:endParaRPr dirty="0" lang="en-US"/>
          </a:p>
        </p:txBody>
      </p:sp>
      <p:sp>
        <p:nvSpPr>
          <p:cNvPr id="1049147" name="Content Placeholder 2"/>
          <p:cNvSpPr>
            <a:spLocks noGrp="1"/>
          </p:cNvSpPr>
          <p:nvPr>
            <p:ph idx="1"/>
          </p:nvPr>
        </p:nvSpPr>
        <p:spPr/>
        <p:txBody>
          <a:bodyPr>
            <a:normAutofit lnSpcReduction="10000"/>
          </a:bodyPr>
          <a:p>
            <a:r>
              <a:rPr dirty="0" lang="en-US"/>
              <a:t>is the period of menopause (while in males it is known</a:t>
            </a:r>
          </a:p>
          <a:p>
            <a:pPr>
              <a:buNone/>
            </a:pPr>
            <a:r>
              <a:rPr dirty="0" lang="en-US"/>
              <a:t>    as </a:t>
            </a:r>
            <a:r>
              <a:rPr dirty="0" lang="en-US" err="1"/>
              <a:t>andropause</a:t>
            </a:r>
            <a:r>
              <a:rPr dirty="0" lang="en-US"/>
              <a:t>).</a:t>
            </a:r>
          </a:p>
          <a:p>
            <a:r>
              <a:rPr dirty="0" lang="en-US"/>
              <a:t>Menopause is a period in a woman's life when menstruation ceases naturally.</a:t>
            </a:r>
          </a:p>
          <a:p>
            <a:pPr>
              <a:buNone/>
            </a:pPr>
            <a:endParaRPr dirty="0" lang="en-US"/>
          </a:p>
          <a:p>
            <a:r>
              <a:rPr dirty="0" lang="en-US"/>
              <a:t>There is progressive ovarian failure, which is preceded by complete absence of menstruation.</a:t>
            </a:r>
          </a:p>
          <a:p>
            <a:endParaRPr dirty="0" lang="en-US"/>
          </a:p>
          <a:p>
            <a:r>
              <a:rPr dirty="0" lang="en-US"/>
              <a:t>Menopause is declared after one year of no menstruation.</a:t>
            </a:r>
          </a:p>
          <a:p>
            <a:pPr>
              <a:buNone/>
            </a:pPr>
            <a:r>
              <a:rPr dirty="0" lang="en-US"/>
              <a:t> </a:t>
            </a:r>
          </a:p>
          <a:p>
            <a:r>
              <a:rPr dirty="0" lang="en-US"/>
              <a:t>A considerable number of women will undergo physical or emotional upsets but the majority will not be significantly affected.</a:t>
            </a:r>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608" name=""/>
        <p:cNvGrpSpPr/>
        <p:nvPr/>
      </p:nvGrpSpPr>
      <p:grpSpPr>
        <a:xfrm>
          <a:off x="0" y="0"/>
          <a:ext cx="0" cy="0"/>
          <a:chOff x="0" y="0"/>
          <a:chExt cx="0" cy="0"/>
        </a:xfrm>
      </p:grpSpPr>
      <p:sp>
        <p:nvSpPr>
          <p:cNvPr id="1049148" name="Title 1"/>
          <p:cNvSpPr>
            <a:spLocks noGrp="1"/>
          </p:cNvSpPr>
          <p:nvPr>
            <p:ph type="title"/>
          </p:nvPr>
        </p:nvSpPr>
        <p:spPr>
          <a:xfrm>
            <a:off x="457200" y="704088"/>
            <a:ext cx="8229600" cy="515112"/>
          </a:xfrm>
        </p:spPr>
        <p:txBody>
          <a:bodyPr>
            <a:normAutofit fontScale="90000"/>
          </a:bodyPr>
          <a:p>
            <a:endParaRPr dirty="0" lang="en-US"/>
          </a:p>
        </p:txBody>
      </p:sp>
      <p:sp>
        <p:nvSpPr>
          <p:cNvPr id="1049149" name="Content Placeholder 2"/>
          <p:cNvSpPr>
            <a:spLocks noGrp="1"/>
          </p:cNvSpPr>
          <p:nvPr>
            <p:ph idx="1"/>
          </p:nvPr>
        </p:nvSpPr>
        <p:spPr/>
        <p:txBody>
          <a:bodyPr/>
          <a:p>
            <a:r>
              <a:rPr dirty="0" lang="en-US"/>
              <a:t>some, menopause is a threatening period that declares the end of their femininity, while to others it is a time when many former diseases or ailments recur.</a:t>
            </a:r>
          </a:p>
          <a:p>
            <a:r>
              <a:rPr dirty="0" lang="en-US"/>
              <a:t> A few will see this process as witchcraft or untreatable disease.</a:t>
            </a:r>
          </a:p>
          <a:p>
            <a:r>
              <a:rPr dirty="0" lang="en-US"/>
              <a:t> You should note that sexual desire is present in most women for many years after menstruation ceases.</a:t>
            </a:r>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609" name=""/>
        <p:cNvGrpSpPr/>
        <p:nvPr/>
      </p:nvGrpSpPr>
      <p:grpSpPr>
        <a:xfrm>
          <a:off x="0" y="0"/>
          <a:ext cx="0" cy="0"/>
          <a:chOff x="0" y="0"/>
          <a:chExt cx="0" cy="0"/>
        </a:xfrm>
      </p:grpSpPr>
      <p:sp>
        <p:nvSpPr>
          <p:cNvPr id="1049150" name="Title 1"/>
          <p:cNvSpPr>
            <a:spLocks noGrp="1"/>
          </p:cNvSpPr>
          <p:nvPr>
            <p:ph type="title"/>
          </p:nvPr>
        </p:nvSpPr>
        <p:spPr>
          <a:xfrm>
            <a:off x="457200" y="704088"/>
            <a:ext cx="8229600" cy="743712"/>
          </a:xfrm>
        </p:spPr>
        <p:txBody>
          <a:bodyPr>
            <a:normAutofit/>
          </a:bodyPr>
          <a:p>
            <a:r>
              <a:rPr b="1" dirty="0" lang="en-US"/>
              <a:t>Climacteric Symptoms</a:t>
            </a:r>
            <a:endParaRPr dirty="0" lang="en-US"/>
          </a:p>
        </p:txBody>
      </p:sp>
      <p:sp>
        <p:nvSpPr>
          <p:cNvPr id="1049151" name="Content Placeholder 2"/>
          <p:cNvSpPr>
            <a:spLocks noGrp="1"/>
          </p:cNvSpPr>
          <p:nvPr>
            <p:ph idx="1"/>
          </p:nvPr>
        </p:nvSpPr>
        <p:spPr/>
        <p:txBody>
          <a:bodyPr/>
          <a:p>
            <a:r>
              <a:rPr dirty="0" lang="en-US"/>
              <a:t>occur as a syndrome</a:t>
            </a:r>
          </a:p>
          <a:p>
            <a:pPr>
              <a:buNone/>
            </a:pPr>
            <a:endParaRPr dirty="0" lang="en-US"/>
          </a:p>
          <a:p>
            <a:r>
              <a:rPr dirty="0" lang="en-US"/>
              <a:t>refers to several symptoms related to hormonal imbalances in women.</a:t>
            </a:r>
          </a:p>
          <a:p>
            <a:pPr>
              <a:buNone/>
            </a:pPr>
            <a:endParaRPr dirty="0" lang="en-US"/>
          </a:p>
          <a:p>
            <a:r>
              <a:rPr dirty="0" lang="en-US"/>
              <a:t>Menopause may occur without any symptoms other than the cessation of menstruation, but it is not infrequently associated with other symptoms</a:t>
            </a:r>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610" name=""/>
        <p:cNvGrpSpPr/>
        <p:nvPr/>
      </p:nvGrpSpPr>
      <p:grpSpPr>
        <a:xfrm>
          <a:off x="0" y="0"/>
          <a:ext cx="0" cy="0"/>
          <a:chOff x="0" y="0"/>
          <a:chExt cx="0" cy="0"/>
        </a:xfrm>
      </p:grpSpPr>
      <p:sp>
        <p:nvSpPr>
          <p:cNvPr id="1049152" name="Title 1"/>
          <p:cNvSpPr>
            <a:spLocks noGrp="1"/>
          </p:cNvSpPr>
          <p:nvPr>
            <p:ph type="title"/>
          </p:nvPr>
        </p:nvSpPr>
        <p:spPr>
          <a:xfrm>
            <a:off x="457200" y="704088"/>
            <a:ext cx="8229600" cy="210312"/>
          </a:xfrm>
        </p:spPr>
        <p:txBody>
          <a:bodyPr>
            <a:normAutofit fontScale="90000"/>
          </a:bodyPr>
          <a:p>
            <a:endParaRPr dirty="0" lang="en-US"/>
          </a:p>
        </p:txBody>
      </p:sp>
      <p:sp>
        <p:nvSpPr>
          <p:cNvPr id="1049153" name="Content Placeholder 2"/>
          <p:cNvSpPr>
            <a:spLocks noGrp="1"/>
          </p:cNvSpPr>
          <p:nvPr>
            <p:ph idx="1"/>
          </p:nvPr>
        </p:nvSpPr>
        <p:spPr>
          <a:xfrm>
            <a:off x="457200" y="1066800"/>
            <a:ext cx="8229600" cy="5486400"/>
          </a:xfrm>
        </p:spPr>
        <p:txBody>
          <a:bodyPr>
            <a:normAutofit/>
          </a:bodyPr>
          <a:p>
            <a:r>
              <a:rPr dirty="0" lang="en-US"/>
              <a:t>The most common of these is the occurrence of hot flushes.</a:t>
            </a:r>
          </a:p>
          <a:p>
            <a:r>
              <a:rPr dirty="0" lang="en-US"/>
              <a:t>hot flush is the flushing of the face and neck often with sweating</a:t>
            </a:r>
          </a:p>
          <a:p>
            <a:r>
              <a:rPr dirty="0" lang="en-US"/>
              <a:t>may be only momentary or may last up to 15 minutes and recur many times a day</a:t>
            </a:r>
          </a:p>
          <a:p>
            <a:r>
              <a:rPr dirty="0" lang="en-US"/>
              <a:t>occurs as a result of a rise in the peripheral blood flow</a:t>
            </a:r>
          </a:p>
          <a:p>
            <a:pPr>
              <a:buNone/>
            </a:pPr>
            <a:r>
              <a:rPr dirty="0" lang="en-US"/>
              <a:t>  (measured in the arm) and in the pulse rate, but no change in blood pressure.</a:t>
            </a:r>
          </a:p>
          <a:p>
            <a:r>
              <a:rPr dirty="0" lang="en-US"/>
              <a:t>80 to 85% of women experience hot flushes.</a:t>
            </a:r>
          </a:p>
          <a:p>
            <a:r>
              <a:rPr dirty="0" lang="en-US"/>
              <a:t> In Kenya these are often mistaken for malaria or typhoid</a:t>
            </a:r>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611" name=""/>
        <p:cNvGrpSpPr/>
        <p:nvPr/>
      </p:nvGrpSpPr>
      <p:grpSpPr>
        <a:xfrm>
          <a:off x="0" y="0"/>
          <a:ext cx="0" cy="0"/>
          <a:chOff x="0" y="0"/>
          <a:chExt cx="0" cy="0"/>
        </a:xfrm>
      </p:grpSpPr>
      <p:sp>
        <p:nvSpPr>
          <p:cNvPr id="1049154" name="Title 1"/>
          <p:cNvSpPr>
            <a:spLocks noGrp="1"/>
          </p:cNvSpPr>
          <p:nvPr>
            <p:ph type="title"/>
          </p:nvPr>
        </p:nvSpPr>
        <p:spPr>
          <a:xfrm>
            <a:off x="457200" y="704088"/>
            <a:ext cx="8229600" cy="743712"/>
          </a:xfrm>
        </p:spPr>
        <p:txBody>
          <a:bodyPr>
            <a:normAutofit/>
          </a:bodyPr>
          <a:p>
            <a:endParaRPr dirty="0" lang="en-US"/>
          </a:p>
        </p:txBody>
      </p:sp>
      <p:sp>
        <p:nvSpPr>
          <p:cNvPr id="1049155" name="Content Placeholder 2"/>
          <p:cNvSpPr>
            <a:spLocks noGrp="1"/>
          </p:cNvSpPr>
          <p:nvPr>
            <p:ph idx="1"/>
          </p:nvPr>
        </p:nvSpPr>
        <p:spPr>
          <a:xfrm>
            <a:off x="457200" y="1447800"/>
            <a:ext cx="8229600" cy="4876800"/>
          </a:xfrm>
        </p:spPr>
        <p:txBody>
          <a:bodyPr>
            <a:normAutofit/>
          </a:bodyPr>
          <a:p>
            <a:r>
              <a:rPr dirty="0" lang="en-US"/>
              <a:t>weight gain in some women, which is generally a result of low-level activity.</a:t>
            </a:r>
          </a:p>
          <a:p>
            <a:r>
              <a:rPr dirty="0" lang="en-US"/>
              <a:t> Exercise tends to promote hormonal balance. Osteoporosis can also result and has been attributed to </a:t>
            </a:r>
            <a:r>
              <a:rPr dirty="0" lang="en-US" err="1"/>
              <a:t>oestrogen</a:t>
            </a:r>
            <a:r>
              <a:rPr dirty="0" lang="en-US"/>
              <a:t> deficiency.</a:t>
            </a:r>
          </a:p>
          <a:p>
            <a:r>
              <a:rPr dirty="0" lang="en-US"/>
              <a:t>Atrophic changes in the vulva will cause discomfort and </a:t>
            </a:r>
            <a:r>
              <a:rPr dirty="0" lang="en-US" err="1"/>
              <a:t>dyspareunia</a:t>
            </a:r>
            <a:r>
              <a:rPr dirty="0" lang="en-US"/>
              <a:t>. </a:t>
            </a:r>
          </a:p>
          <a:p>
            <a:r>
              <a:rPr dirty="0" lang="en-US"/>
              <a:t>A decrease in vaginal acidity may allow organisms to survive and lead to </a:t>
            </a:r>
            <a:r>
              <a:rPr dirty="0" lang="en-US" err="1"/>
              <a:t>vaginitis</a:t>
            </a:r>
            <a:r>
              <a:rPr dirty="0" lang="en-US"/>
              <a:t> or </a:t>
            </a:r>
            <a:r>
              <a:rPr dirty="0" lang="en-US" err="1"/>
              <a:t>endometritis</a:t>
            </a:r>
            <a:r>
              <a:rPr dirty="0" lang="en-US"/>
              <a:t> (this occurs in a small number of women).</a:t>
            </a:r>
          </a:p>
          <a:p>
            <a:r>
              <a:rPr dirty="0" lang="en-US"/>
              <a:t> This may be confused for STIs.</a:t>
            </a:r>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612" name=""/>
        <p:cNvGrpSpPr/>
        <p:nvPr/>
      </p:nvGrpSpPr>
      <p:grpSpPr>
        <a:xfrm>
          <a:off x="0" y="0"/>
          <a:ext cx="0" cy="0"/>
          <a:chOff x="0" y="0"/>
          <a:chExt cx="0" cy="0"/>
        </a:xfrm>
      </p:grpSpPr>
      <p:sp>
        <p:nvSpPr>
          <p:cNvPr id="1049156" name="Title 1"/>
          <p:cNvSpPr>
            <a:spLocks noGrp="1"/>
          </p:cNvSpPr>
          <p:nvPr>
            <p:ph type="title"/>
          </p:nvPr>
        </p:nvSpPr>
        <p:spPr/>
        <p:txBody>
          <a:bodyPr/>
          <a:p>
            <a:endParaRPr lang="en-US"/>
          </a:p>
        </p:txBody>
      </p:sp>
      <p:sp>
        <p:nvSpPr>
          <p:cNvPr id="1049157" name="Content Placeholder 2"/>
          <p:cNvSpPr>
            <a:spLocks noGrp="1"/>
          </p:cNvSpPr>
          <p:nvPr>
            <p:ph idx="1"/>
          </p:nvPr>
        </p:nvSpPr>
        <p:spPr/>
        <p:txBody>
          <a:bodyPr/>
          <a:p>
            <a:r>
              <a:rPr b="1" dirty="0" i="1" lang="en-US"/>
              <a:t>Remember:</a:t>
            </a:r>
          </a:p>
          <a:p>
            <a:pPr>
              <a:buNone/>
            </a:pPr>
            <a:r>
              <a:rPr b="1" dirty="0" i="1" lang="en-US"/>
              <a:t>    Decrease in circulating </a:t>
            </a:r>
            <a:r>
              <a:rPr b="1" dirty="0" i="1" lang="en-US" err="1"/>
              <a:t>oestrogen</a:t>
            </a:r>
            <a:r>
              <a:rPr b="1" dirty="0" i="1" lang="en-US"/>
              <a:t> levels will lead to increased excretion of calcium in the urine. Calcium is essential in bone development</a:t>
            </a:r>
            <a:endParaRPr dirty="0" lang="en-US"/>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613" name=""/>
        <p:cNvGrpSpPr/>
        <p:nvPr/>
      </p:nvGrpSpPr>
      <p:grpSpPr>
        <a:xfrm>
          <a:off x="0" y="0"/>
          <a:ext cx="0" cy="0"/>
          <a:chOff x="0" y="0"/>
          <a:chExt cx="0" cy="0"/>
        </a:xfrm>
      </p:grpSpPr>
      <p:sp>
        <p:nvSpPr>
          <p:cNvPr id="1049158" name="Title 1"/>
          <p:cNvSpPr>
            <a:spLocks noGrp="1"/>
          </p:cNvSpPr>
          <p:nvPr>
            <p:ph type="title"/>
          </p:nvPr>
        </p:nvSpPr>
        <p:spPr>
          <a:xfrm>
            <a:off x="457200" y="704088"/>
            <a:ext cx="8229600" cy="743712"/>
          </a:xfrm>
        </p:spPr>
        <p:txBody>
          <a:bodyPr>
            <a:normAutofit/>
          </a:bodyPr>
          <a:p>
            <a:endParaRPr dirty="0" lang="en-US"/>
          </a:p>
        </p:txBody>
      </p:sp>
      <p:sp>
        <p:nvSpPr>
          <p:cNvPr id="1049159" name="Content Placeholder 2"/>
          <p:cNvSpPr>
            <a:spLocks noGrp="1"/>
          </p:cNvSpPr>
          <p:nvPr>
            <p:ph idx="1"/>
          </p:nvPr>
        </p:nvSpPr>
        <p:spPr/>
        <p:txBody>
          <a:bodyPr/>
          <a:p>
            <a:r>
              <a:rPr dirty="0" lang="en-US"/>
              <a:t>Anxiety, irritability, insomnia and depression are often present in varying degrees and are seen mainly in women who have a history of psychological instability</a:t>
            </a:r>
          </a:p>
          <a:p>
            <a:r>
              <a:rPr dirty="0" lang="en-US"/>
              <a:t>Additionally, aches, pains, headaches, urinary urge and incontinence are often as a physical expression of anxiety and depression.</a:t>
            </a:r>
          </a:p>
          <a:p>
            <a:r>
              <a:rPr dirty="0" lang="en-US" err="1"/>
              <a:t>Oestrogen</a:t>
            </a:r>
            <a:r>
              <a:rPr dirty="0" lang="en-US"/>
              <a:t> may be administered to suppress hot flushes and this may, in turn relieve sleeplessness and also help the depression.</a:t>
            </a:r>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614" name=""/>
        <p:cNvGrpSpPr/>
        <p:nvPr/>
      </p:nvGrpSpPr>
      <p:grpSpPr>
        <a:xfrm>
          <a:off x="0" y="0"/>
          <a:ext cx="0" cy="0"/>
          <a:chOff x="0" y="0"/>
          <a:chExt cx="0" cy="0"/>
        </a:xfrm>
      </p:grpSpPr>
      <p:sp>
        <p:nvSpPr>
          <p:cNvPr id="1049160" name="Title 1"/>
          <p:cNvSpPr>
            <a:spLocks noGrp="1"/>
          </p:cNvSpPr>
          <p:nvPr>
            <p:ph type="title"/>
          </p:nvPr>
        </p:nvSpPr>
        <p:spPr>
          <a:xfrm>
            <a:off x="457200" y="704088"/>
            <a:ext cx="8229600" cy="591312"/>
          </a:xfrm>
        </p:spPr>
        <p:txBody>
          <a:bodyPr>
            <a:normAutofit/>
          </a:bodyPr>
          <a:p>
            <a:endParaRPr dirty="0" lang="en-US"/>
          </a:p>
        </p:txBody>
      </p:sp>
      <p:sp>
        <p:nvSpPr>
          <p:cNvPr id="1049161" name="Content Placeholder 2"/>
          <p:cNvSpPr>
            <a:spLocks noGrp="1"/>
          </p:cNvSpPr>
          <p:nvPr>
            <p:ph idx="1"/>
          </p:nvPr>
        </p:nvSpPr>
        <p:spPr>
          <a:xfrm>
            <a:off x="457200" y="1447800"/>
            <a:ext cx="8229600" cy="5029200"/>
          </a:xfrm>
        </p:spPr>
        <p:txBody>
          <a:bodyPr>
            <a:normAutofit/>
          </a:bodyPr>
          <a:p>
            <a:r>
              <a:rPr dirty="0" lang="en-US"/>
              <a:t>atrophic changes in the genital </a:t>
            </a:r>
            <a:r>
              <a:rPr dirty="0" lang="en-US" err="1"/>
              <a:t>tract,Dienestrol</a:t>
            </a:r>
            <a:r>
              <a:rPr dirty="0" lang="en-US"/>
              <a:t> cream can be applied locally.</a:t>
            </a:r>
          </a:p>
          <a:p>
            <a:r>
              <a:rPr dirty="0" lang="en-US"/>
              <a:t> Some doctors may give the treatment for several weeks to relieve symptoms, then gradually reduce the doses before discontinuing the treatment</a:t>
            </a:r>
          </a:p>
          <a:p>
            <a:r>
              <a:rPr dirty="0" lang="en-US"/>
              <a:t>Prophylaxis of osteoporosis is managed by increasing calcium intake</a:t>
            </a:r>
          </a:p>
          <a:p>
            <a:r>
              <a:rPr dirty="0" lang="en-US"/>
              <a:t>importance of a balanced diet, especially plant foods, for example, fresh fruits and vegetables, which promote hormone production and especially soya beans, which have natural estrogen</a:t>
            </a:r>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615" name=""/>
        <p:cNvGrpSpPr/>
        <p:nvPr/>
      </p:nvGrpSpPr>
      <p:grpSpPr>
        <a:xfrm>
          <a:off x="0" y="0"/>
          <a:ext cx="0" cy="0"/>
          <a:chOff x="0" y="0"/>
          <a:chExt cx="0" cy="0"/>
        </a:xfrm>
      </p:grpSpPr>
      <p:sp>
        <p:nvSpPr>
          <p:cNvPr id="1049162" name="Title 1"/>
          <p:cNvSpPr>
            <a:spLocks noGrp="1"/>
          </p:cNvSpPr>
          <p:nvPr>
            <p:ph type="title"/>
          </p:nvPr>
        </p:nvSpPr>
        <p:spPr/>
        <p:txBody>
          <a:bodyPr/>
          <a:p>
            <a:endParaRPr lang="en-US"/>
          </a:p>
        </p:txBody>
      </p:sp>
      <p:sp>
        <p:nvSpPr>
          <p:cNvPr id="1049163" name="Content Placeholder 2"/>
          <p:cNvSpPr>
            <a:spLocks noGrp="1"/>
          </p:cNvSpPr>
          <p:nvPr>
            <p:ph idx="1"/>
          </p:nvPr>
        </p:nvSpPr>
        <p:spPr/>
        <p:txBody>
          <a:bodyPr/>
          <a:p>
            <a:r>
              <a:rPr dirty="0" lang="en-US"/>
              <a:t>Psychological counseling is often valuable and helps the patient understand the intricacies of the physiological changes that are taking place in her.</a:t>
            </a:r>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616" name=""/>
        <p:cNvGrpSpPr/>
        <p:nvPr/>
      </p:nvGrpSpPr>
      <p:grpSpPr>
        <a:xfrm>
          <a:off x="0" y="0"/>
          <a:ext cx="0" cy="0"/>
          <a:chOff x="0" y="0"/>
          <a:chExt cx="0" cy="0"/>
        </a:xfrm>
      </p:grpSpPr>
      <p:sp>
        <p:nvSpPr>
          <p:cNvPr id="1049164" name="Title 1"/>
          <p:cNvSpPr>
            <a:spLocks noGrp="1"/>
          </p:cNvSpPr>
          <p:nvPr>
            <p:ph type="title"/>
          </p:nvPr>
        </p:nvSpPr>
        <p:spPr/>
        <p:txBody>
          <a:bodyPr/>
          <a:p>
            <a:endParaRPr lang="en-US"/>
          </a:p>
        </p:txBody>
      </p:sp>
      <p:sp>
        <p:nvSpPr>
          <p:cNvPr id="1049165" name="Content Placeholder 2"/>
          <p:cNvSpPr>
            <a:spLocks noGrp="1"/>
          </p:cNvSpPr>
          <p:nvPr>
            <p:ph idx="1"/>
          </p:nvPr>
        </p:nvSpPr>
        <p:spPr/>
        <p:txBody>
          <a:bodyPr/>
          <a:p>
            <a:r>
              <a:rPr lang="en-US"/>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325" name=""/>
        <p:cNvGrpSpPr/>
        <p:nvPr/>
      </p:nvGrpSpPr>
      <p:grpSpPr>
        <a:xfrm>
          <a:off x="0" y="0"/>
          <a:ext cx="0" cy="0"/>
          <a:chOff x="0" y="0"/>
          <a:chExt cx="0" cy="0"/>
        </a:xfrm>
      </p:grpSpPr>
      <p:sp>
        <p:nvSpPr>
          <p:cNvPr id="1048608" name="Title 1"/>
          <p:cNvSpPr>
            <a:spLocks noGrp="1"/>
          </p:cNvSpPr>
          <p:nvPr>
            <p:ph type="title"/>
          </p:nvPr>
        </p:nvSpPr>
        <p:spPr/>
        <p:txBody>
          <a:bodyPr/>
          <a:p>
            <a:r>
              <a:rPr b="1" dirty="0" lang="en-US"/>
              <a:t>General Objective</a:t>
            </a:r>
            <a:endParaRPr dirty="0" lang="en-US"/>
          </a:p>
        </p:txBody>
      </p:sp>
      <p:sp>
        <p:nvSpPr>
          <p:cNvPr id="1048609" name="Content Placeholder 2"/>
          <p:cNvSpPr>
            <a:spLocks noGrp="1"/>
          </p:cNvSpPr>
          <p:nvPr>
            <p:ph idx="1"/>
          </p:nvPr>
        </p:nvSpPr>
        <p:spPr/>
        <p:txBody>
          <a:bodyPr/>
          <a:p>
            <a:r>
              <a:rPr dirty="0" sz="4000" lang="en-US"/>
              <a:t>Upon completion of the unit, the student will be able to provide comprehensive care to children and adults with </a:t>
            </a:r>
            <a:r>
              <a:rPr dirty="0" sz="4000" lang="en-US" err="1"/>
              <a:t>gynaecological</a:t>
            </a:r>
            <a:r>
              <a:rPr dirty="0" sz="4000" lang="en-US"/>
              <a:t> conditions in the hospitals, families and communities</a:t>
            </a:r>
            <a:r>
              <a:rPr b="1" dirty="0" sz="4000" lang="en-US"/>
              <a:t> </a:t>
            </a:r>
          </a:p>
          <a:p>
            <a:pPr>
              <a:buNone/>
            </a:pPr>
            <a:endParaRPr dirty="0"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345" name=""/>
        <p:cNvGrpSpPr/>
        <p:nvPr/>
      </p:nvGrpSpPr>
      <p:grpSpPr>
        <a:xfrm>
          <a:off x="0" y="0"/>
          <a:ext cx="0" cy="0"/>
          <a:chOff x="0" y="0"/>
          <a:chExt cx="0" cy="0"/>
        </a:xfrm>
      </p:grpSpPr>
      <p:sp>
        <p:nvSpPr>
          <p:cNvPr id="1048643" name="Title 1"/>
          <p:cNvSpPr>
            <a:spLocks noGrp="1"/>
          </p:cNvSpPr>
          <p:nvPr>
            <p:ph type="title"/>
          </p:nvPr>
        </p:nvSpPr>
        <p:spPr>
          <a:xfrm>
            <a:off x="457200" y="152400"/>
            <a:ext cx="8229600" cy="533400"/>
          </a:xfrm>
        </p:spPr>
        <p:txBody>
          <a:bodyPr>
            <a:normAutofit/>
          </a:bodyPr>
          <a:p>
            <a:r>
              <a:rPr b="1" dirty="0" lang="en-US"/>
              <a:t>General Examination</a:t>
            </a:r>
            <a:endParaRPr dirty="0" lang="en-US"/>
          </a:p>
        </p:txBody>
      </p:sp>
      <p:sp>
        <p:nvSpPr>
          <p:cNvPr id="1048644" name="Content Placeholder 2"/>
          <p:cNvSpPr>
            <a:spLocks noGrp="1"/>
          </p:cNvSpPr>
          <p:nvPr>
            <p:ph idx="1"/>
          </p:nvPr>
        </p:nvSpPr>
        <p:spPr>
          <a:xfrm>
            <a:off x="304800" y="685800"/>
            <a:ext cx="8610600" cy="5791200"/>
          </a:xfrm>
        </p:spPr>
        <p:txBody>
          <a:bodyPr>
            <a:normAutofit/>
          </a:bodyPr>
          <a:p>
            <a:pPr>
              <a:buFont typeface="Wingdings" panose="05000000000000000000" pitchFamily="2" charset="2"/>
              <a:buChar char="v"/>
            </a:pPr>
            <a:r>
              <a:rPr dirty="0" sz="3200" lang="en-US">
                <a:latin typeface="Times New Roman" panose="02020603050405020304" pitchFamily="18" charset="0"/>
                <a:cs typeface="Times New Roman" panose="02020603050405020304" pitchFamily="18" charset="0"/>
              </a:rPr>
              <a:t>provides more information about a patient and also gives the  a chance to establish a rapport with the patient. </a:t>
            </a:r>
          </a:p>
          <a:p>
            <a:pPr>
              <a:buFont typeface="Wingdings" panose="05000000000000000000" pitchFamily="2" charset="2"/>
              <a:buChar char="v"/>
            </a:pPr>
            <a:r>
              <a:rPr dirty="0" sz="3200" lang="en-US">
                <a:latin typeface="Times New Roman" panose="02020603050405020304" pitchFamily="18" charset="0"/>
                <a:cs typeface="Times New Roman" panose="02020603050405020304" pitchFamily="18" charset="0"/>
              </a:rPr>
              <a:t>usually includes   a check on the vital signs   the general condition of the patient. </a:t>
            </a:r>
          </a:p>
          <a:p>
            <a:pPr>
              <a:buFont typeface="Wingdings" panose="05000000000000000000" pitchFamily="2" charset="2"/>
              <a:buChar char="v"/>
            </a:pPr>
            <a:r>
              <a:rPr dirty="0" sz="3200" lang="en-US">
                <a:latin typeface="Times New Roman" panose="02020603050405020304" pitchFamily="18" charset="0"/>
                <a:cs typeface="Times New Roman" panose="02020603050405020304" pitchFamily="18" charset="0"/>
              </a:rPr>
              <a:t>   should look for the development of secondary sexual   characteristics, including breast development</a:t>
            </a:r>
          </a:p>
          <a:p>
            <a:pPr>
              <a:buFont typeface="Wingdings" panose="05000000000000000000" pitchFamily="2" charset="2"/>
              <a:buChar char="v"/>
            </a:pPr>
            <a:r>
              <a:rPr dirty="0" sz="3200" lang="en-US">
                <a:latin typeface="Times New Roman" panose="02020603050405020304" pitchFamily="18" charset="0"/>
                <a:cs typeface="Times New Roman" panose="02020603050405020304" pitchFamily="18" charset="0"/>
              </a:rPr>
              <a:t>(palpate for masses) and body hair distribution, especially the pubic hair. Hair on the chest and chin in a female will mean that she has more androgens.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346" name=""/>
        <p:cNvGrpSpPr/>
        <p:nvPr/>
      </p:nvGrpSpPr>
      <p:grpSpPr>
        <a:xfrm>
          <a:off x="0" y="0"/>
          <a:ext cx="0" cy="0"/>
          <a:chOff x="0" y="0"/>
          <a:chExt cx="0" cy="0"/>
        </a:xfrm>
      </p:grpSpPr>
      <p:sp>
        <p:nvSpPr>
          <p:cNvPr id="1048645" name="Title 1"/>
          <p:cNvSpPr>
            <a:spLocks noGrp="1"/>
          </p:cNvSpPr>
          <p:nvPr>
            <p:ph type="title"/>
          </p:nvPr>
        </p:nvSpPr>
        <p:spPr/>
        <p:txBody>
          <a:bodyPr/>
          <a:p>
            <a:endParaRPr lang="en-US"/>
          </a:p>
        </p:txBody>
      </p:sp>
      <p:sp>
        <p:nvSpPr>
          <p:cNvPr id="1048646" name="Content Placeholder 2"/>
          <p:cNvSpPr>
            <a:spLocks noGrp="1"/>
          </p:cNvSpPr>
          <p:nvPr>
            <p:ph idx="1"/>
          </p:nvPr>
        </p:nvSpPr>
        <p:spPr/>
        <p:txBody>
          <a:bodyPr>
            <a:normAutofit/>
          </a:bodyPr>
          <a:p>
            <a:pPr>
              <a:buNone/>
            </a:pPr>
            <a:r>
              <a:rPr b="1" dirty="0" sz="3600" i="1" lang="en-US">
                <a:latin typeface="Times New Roman" panose="02020603050405020304" pitchFamily="18" charset="0"/>
                <a:cs typeface="Times New Roman" panose="02020603050405020304" pitchFamily="18" charset="0"/>
              </a:rPr>
              <a:t>Remember:</a:t>
            </a:r>
          </a:p>
          <a:p>
            <a:pPr>
              <a:buFont typeface="Wingdings" panose="05000000000000000000" pitchFamily="2" charset="2"/>
              <a:buChar char="Ø"/>
            </a:pPr>
            <a:r>
              <a:rPr b="1" dirty="0" sz="3600" i="1" lang="en-US">
                <a:latin typeface="Times New Roman" panose="02020603050405020304" pitchFamily="18" charset="0"/>
                <a:cs typeface="Times New Roman" panose="02020603050405020304" pitchFamily="18" charset="0"/>
              </a:rPr>
              <a:t>Antiseptic is not used in this procedure   because a specimen may be taken.</a:t>
            </a:r>
          </a:p>
          <a:p>
            <a:pPr>
              <a:buFont typeface="Wingdings" panose="05000000000000000000" pitchFamily="2" charset="2"/>
              <a:buChar char="Ø"/>
            </a:pPr>
            <a:r>
              <a:rPr b="1" dirty="0" sz="3600" i="1" lang="en-US">
                <a:latin typeface="Times New Roman" panose="02020603050405020304" pitchFamily="18" charset="0"/>
                <a:cs typeface="Times New Roman" panose="02020603050405020304" pitchFamily="18" charset="0"/>
              </a:rPr>
              <a:t>If antiseptic is used to clean the vulva, it will destroy organisms hence leading to a false result.</a:t>
            </a:r>
            <a:endParaRPr dirty="0" sz="3600" 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347" name=""/>
        <p:cNvGrpSpPr/>
        <p:nvPr/>
      </p:nvGrpSpPr>
      <p:grpSpPr>
        <a:xfrm>
          <a:off x="0" y="0"/>
          <a:ext cx="0" cy="0"/>
          <a:chOff x="0" y="0"/>
          <a:chExt cx="0" cy="0"/>
        </a:xfrm>
      </p:grpSpPr>
      <p:sp>
        <p:nvSpPr>
          <p:cNvPr id="1048647" name="Title 1"/>
          <p:cNvSpPr>
            <a:spLocks noGrp="1"/>
          </p:cNvSpPr>
          <p:nvPr>
            <p:ph type="title"/>
          </p:nvPr>
        </p:nvSpPr>
        <p:spPr/>
        <p:txBody>
          <a:bodyPr/>
          <a:p>
            <a:r>
              <a:rPr b="1" dirty="0" lang="en-US"/>
              <a:t>Gynaecological Tests</a:t>
            </a:r>
            <a:endParaRPr dirty="0" lang="en-US"/>
          </a:p>
        </p:txBody>
      </p:sp>
      <p:sp>
        <p:nvSpPr>
          <p:cNvPr id="1048648" name="Content Placeholder 2"/>
          <p:cNvSpPr>
            <a:spLocks noGrp="1"/>
          </p:cNvSpPr>
          <p:nvPr>
            <p:ph idx="1"/>
          </p:nvPr>
        </p:nvSpPr>
        <p:spPr/>
        <p:txBody>
          <a:bodyPr>
            <a:noAutofit/>
          </a:bodyPr>
          <a:p>
            <a:pPr indent="0" marL="0">
              <a:buNone/>
            </a:pPr>
            <a:r>
              <a:rPr b="1" dirty="0" sz="2800" lang="en-US">
                <a:latin typeface="Times New Roman" panose="02020603050405020304" pitchFamily="18" charset="0"/>
                <a:cs typeface="Times New Roman" panose="02020603050405020304" pitchFamily="18" charset="0"/>
              </a:rPr>
              <a:t>Urine</a:t>
            </a:r>
          </a:p>
          <a:p>
            <a:pPr>
              <a:buFont typeface="Wingdings" panose="05000000000000000000" pitchFamily="2" charset="2"/>
              <a:buChar char="v"/>
            </a:pPr>
            <a:r>
              <a:rPr dirty="0" sz="2800" lang="en-US">
                <a:latin typeface="Times New Roman" panose="02020603050405020304" pitchFamily="18" charset="0"/>
                <a:cs typeface="Times New Roman" panose="02020603050405020304" pitchFamily="18" charset="0"/>
              </a:rPr>
              <a:t>Urinalysis should be carried out to check the</a:t>
            </a:r>
          </a:p>
          <a:p>
            <a:pPr>
              <a:buFont typeface="Wingdings" panose="05000000000000000000" pitchFamily="2" charset="2"/>
              <a:buChar char="v"/>
            </a:pPr>
            <a:r>
              <a:rPr dirty="0" sz="2800" lang="en-US">
                <a:latin typeface="Times New Roman" panose="02020603050405020304" pitchFamily="18" charset="0"/>
                <a:cs typeface="Times New Roman" panose="02020603050405020304" pitchFamily="18" charset="0"/>
              </a:rPr>
              <a:t>  appearance of the urine, </a:t>
            </a:r>
          </a:p>
          <a:p>
            <a:pPr>
              <a:buFont typeface="Wingdings" panose="05000000000000000000" pitchFamily="2" charset="2"/>
              <a:buChar char="v"/>
            </a:pPr>
            <a:r>
              <a:rPr dirty="0" sz="2800" lang="en-US">
                <a:latin typeface="Times New Roman" panose="02020603050405020304" pitchFamily="18" charset="0"/>
                <a:cs typeface="Times New Roman" panose="02020603050405020304" pitchFamily="18" charset="0"/>
              </a:rPr>
              <a:t>  color</a:t>
            </a:r>
          </a:p>
          <a:p>
            <a:pPr>
              <a:buFont typeface="Wingdings" panose="05000000000000000000" pitchFamily="2" charset="2"/>
              <a:buChar char="v"/>
            </a:pPr>
            <a:r>
              <a:rPr dirty="0" sz="2800" lang="en-US">
                <a:latin typeface="Times New Roman" panose="02020603050405020304" pitchFamily="18" charset="0"/>
                <a:cs typeface="Times New Roman" panose="02020603050405020304" pitchFamily="18" charset="0"/>
              </a:rPr>
              <a:t>  Foam</a:t>
            </a:r>
          </a:p>
          <a:p>
            <a:pPr>
              <a:buFont typeface="Wingdings" panose="05000000000000000000" pitchFamily="2" charset="2"/>
              <a:buChar char="v"/>
            </a:pPr>
            <a:r>
              <a:rPr dirty="0" sz="2800" lang="en-US">
                <a:latin typeface="Times New Roman" panose="02020603050405020304" pitchFamily="18" charset="0"/>
                <a:cs typeface="Times New Roman" panose="02020603050405020304" pitchFamily="18" charset="0"/>
              </a:rPr>
              <a:t>  chemical content such as protein and glucose</a:t>
            </a:r>
          </a:p>
          <a:p>
            <a:pPr>
              <a:buFont typeface="Wingdings" panose="05000000000000000000" pitchFamily="2" charset="2"/>
              <a:buChar char="v"/>
            </a:pPr>
            <a:r>
              <a:rPr dirty="0" sz="2800" lang="en-US">
                <a:latin typeface="Times New Roman" panose="02020603050405020304" pitchFamily="18" charset="0"/>
                <a:cs typeface="Times New Roman" panose="02020603050405020304" pitchFamily="18" charset="0"/>
              </a:rPr>
              <a:t>  micro-organisms such as bacteria and parasites.</a:t>
            </a:r>
          </a:p>
          <a:p>
            <a:pPr>
              <a:buFont typeface="Wingdings" panose="05000000000000000000" pitchFamily="2" charset="2"/>
              <a:buChar char="v"/>
            </a:pPr>
            <a:r>
              <a:rPr dirty="0" sz="2800" lang="en-US">
                <a:latin typeface="Times New Roman" panose="02020603050405020304" pitchFamily="18" charset="0"/>
                <a:cs typeface="Times New Roman" panose="02020603050405020304" pitchFamily="18" charset="0"/>
              </a:rPr>
              <a:t>A pregnancy test, if indicated, may be performed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348" name=""/>
        <p:cNvGrpSpPr/>
        <p:nvPr/>
      </p:nvGrpSpPr>
      <p:grpSpPr>
        <a:xfrm>
          <a:off x="0" y="0"/>
          <a:ext cx="0" cy="0"/>
          <a:chOff x="0" y="0"/>
          <a:chExt cx="0" cy="0"/>
        </a:xfrm>
      </p:grpSpPr>
      <p:sp>
        <p:nvSpPr>
          <p:cNvPr id="1048649" name="Title 1"/>
          <p:cNvSpPr>
            <a:spLocks noGrp="1"/>
          </p:cNvSpPr>
          <p:nvPr>
            <p:ph type="title"/>
          </p:nvPr>
        </p:nvSpPr>
        <p:spPr/>
        <p:txBody>
          <a:bodyPr/>
          <a:p>
            <a:r>
              <a:rPr b="1" dirty="0" lang="en-US"/>
              <a:t>Blood</a:t>
            </a:r>
            <a:endParaRPr dirty="0" lang="en-US"/>
          </a:p>
        </p:txBody>
      </p:sp>
      <p:sp>
        <p:nvSpPr>
          <p:cNvPr id="1048650" name="Content Placeholder 2"/>
          <p:cNvSpPr>
            <a:spLocks noGrp="1"/>
          </p:cNvSpPr>
          <p:nvPr>
            <p:ph idx="1"/>
          </p:nvPr>
        </p:nvSpPr>
        <p:spPr/>
        <p:txBody>
          <a:bodyPr>
            <a:normAutofit/>
          </a:bodyPr>
          <a:p>
            <a:pPr>
              <a:buFont typeface="Wingdings" panose="05000000000000000000" pitchFamily="2" charset="2"/>
              <a:buChar char="v"/>
            </a:pPr>
            <a:r>
              <a:rPr dirty="0" sz="2800" lang="en-US">
                <a:latin typeface="Times New Roman" panose="02020603050405020304" pitchFamily="18" charset="0"/>
                <a:cs typeface="Times New Roman" panose="02020603050405020304" pitchFamily="18" charset="0"/>
              </a:rPr>
              <a:t>Blood should be tested for hemoglobin levels</a:t>
            </a:r>
          </a:p>
          <a:p>
            <a:pPr>
              <a:buFont typeface="Wingdings" panose="05000000000000000000" pitchFamily="2" charset="2"/>
              <a:buChar char="v"/>
            </a:pPr>
            <a:r>
              <a:rPr dirty="0" sz="2800" lang="en-US">
                <a:latin typeface="Times New Roman" panose="02020603050405020304" pitchFamily="18" charset="0"/>
                <a:cs typeface="Times New Roman" panose="02020603050405020304" pitchFamily="18" charset="0"/>
              </a:rPr>
              <a:t>(</a:t>
            </a:r>
            <a:r>
              <a:rPr dirty="0" sz="2800" lang="en-US" err="1">
                <a:latin typeface="Times New Roman" panose="02020603050405020304" pitchFamily="18" charset="0"/>
                <a:cs typeface="Times New Roman" panose="02020603050405020304" pitchFamily="18" charset="0"/>
              </a:rPr>
              <a:t>Hb</a:t>
            </a:r>
            <a:r>
              <a:rPr dirty="0" sz="2800" lang="en-US">
                <a:latin typeface="Times New Roman" panose="02020603050405020304" pitchFamily="18" charset="0"/>
                <a:cs typeface="Times New Roman" panose="02020603050405020304" pitchFamily="18" charset="0"/>
              </a:rPr>
              <a:t>) or full </a:t>
            </a:r>
            <a:r>
              <a:rPr dirty="0" sz="2800" lang="en-US" err="1">
                <a:latin typeface="Times New Roman" panose="02020603050405020304" pitchFamily="18" charset="0"/>
                <a:cs typeface="Times New Roman" panose="02020603050405020304" pitchFamily="18" charset="0"/>
              </a:rPr>
              <a:t>haemogram</a:t>
            </a:r>
            <a:r>
              <a:rPr dirty="0" sz="2800" lang="en-US">
                <a:latin typeface="Times New Roman" panose="02020603050405020304" pitchFamily="18" charset="0"/>
                <a:cs typeface="Times New Roman" panose="02020603050405020304" pitchFamily="18" charset="0"/>
              </a:rPr>
              <a:t>,</a:t>
            </a:r>
          </a:p>
          <a:p>
            <a:pPr>
              <a:buFont typeface="Wingdings" panose="05000000000000000000" pitchFamily="2" charset="2"/>
              <a:buChar char="v"/>
            </a:pPr>
            <a:r>
              <a:rPr dirty="0" sz="2800" lang="en-US">
                <a:latin typeface="Times New Roman" panose="02020603050405020304" pitchFamily="18" charset="0"/>
                <a:cs typeface="Times New Roman" panose="02020603050405020304" pitchFamily="18" charset="0"/>
              </a:rPr>
              <a:t> </a:t>
            </a:r>
            <a:r>
              <a:rPr dirty="0" sz="2800" lang="en-US" err="1">
                <a:latin typeface="Times New Roman" panose="02020603050405020304" pitchFamily="18" charset="0"/>
                <a:cs typeface="Times New Roman" panose="02020603050405020304" pitchFamily="18" charset="0"/>
              </a:rPr>
              <a:t>Widal</a:t>
            </a:r>
            <a:r>
              <a:rPr dirty="0" sz="2800" lang="en-US">
                <a:latin typeface="Times New Roman" panose="02020603050405020304" pitchFamily="18" charset="0"/>
                <a:cs typeface="Times New Roman" panose="02020603050405020304" pitchFamily="18" charset="0"/>
              </a:rPr>
              <a:t> test</a:t>
            </a:r>
          </a:p>
          <a:p>
            <a:pPr>
              <a:buFont typeface="Wingdings" panose="05000000000000000000" pitchFamily="2" charset="2"/>
              <a:buChar char="v"/>
            </a:pPr>
            <a:r>
              <a:rPr dirty="0" sz="2800" lang="en-US">
                <a:latin typeface="Times New Roman" panose="02020603050405020304" pitchFamily="18" charset="0"/>
                <a:cs typeface="Times New Roman" panose="02020603050405020304" pitchFamily="18" charset="0"/>
              </a:rPr>
              <a:t>Brucellosis test</a:t>
            </a:r>
          </a:p>
          <a:p>
            <a:pPr>
              <a:buFont typeface="Wingdings" panose="05000000000000000000" pitchFamily="2" charset="2"/>
              <a:buChar char="v"/>
            </a:pPr>
            <a:r>
              <a:rPr dirty="0" sz="2800" lang="en-US">
                <a:latin typeface="Times New Roman" panose="02020603050405020304" pitchFamily="18" charset="0"/>
                <a:cs typeface="Times New Roman" panose="02020603050405020304" pitchFamily="18" charset="0"/>
              </a:rPr>
              <a:t>VDRL (syphilis).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349" name=""/>
        <p:cNvGrpSpPr/>
        <p:nvPr/>
      </p:nvGrpSpPr>
      <p:grpSpPr>
        <a:xfrm>
          <a:off x="0" y="0"/>
          <a:ext cx="0" cy="0"/>
          <a:chOff x="0" y="0"/>
          <a:chExt cx="0" cy="0"/>
        </a:xfrm>
      </p:grpSpPr>
      <p:sp>
        <p:nvSpPr>
          <p:cNvPr id="1048651" name="Title 1"/>
          <p:cNvSpPr>
            <a:spLocks noGrp="1"/>
          </p:cNvSpPr>
          <p:nvPr>
            <p:ph type="title"/>
          </p:nvPr>
        </p:nvSpPr>
        <p:spPr>
          <a:xfrm>
            <a:off x="457200" y="274638"/>
            <a:ext cx="8229600" cy="944562"/>
          </a:xfrm>
        </p:spPr>
        <p:txBody>
          <a:bodyPr/>
          <a:p>
            <a:r>
              <a:rPr b="1" dirty="0" lang="en-US"/>
              <a:t>Vagina and Cervix</a:t>
            </a:r>
            <a:endParaRPr dirty="0" lang="en-US"/>
          </a:p>
        </p:txBody>
      </p:sp>
      <p:sp>
        <p:nvSpPr>
          <p:cNvPr id="1048652" name="Content Placeholder 2"/>
          <p:cNvSpPr>
            <a:spLocks noGrp="1"/>
          </p:cNvSpPr>
          <p:nvPr>
            <p:ph idx="1"/>
          </p:nvPr>
        </p:nvSpPr>
        <p:spPr/>
        <p:txBody>
          <a:bodyPr>
            <a:noAutofit/>
          </a:bodyPr>
          <a:p>
            <a:pPr>
              <a:buFont typeface="Wingdings" panose="05000000000000000000" pitchFamily="2" charset="2"/>
              <a:buChar char="v"/>
            </a:pPr>
            <a:r>
              <a:rPr dirty="0" sz="2800" lang="en-US">
                <a:latin typeface="Times New Roman" panose="02020603050405020304" pitchFamily="18" charset="0"/>
                <a:cs typeface="Times New Roman" panose="02020603050405020304" pitchFamily="18" charset="0"/>
              </a:rPr>
              <a:t>Urethral smears and pus swabs should be taken to test for </a:t>
            </a:r>
            <a:r>
              <a:rPr dirty="0" sz="2800" lang="en-US" err="1">
                <a:latin typeface="Times New Roman" panose="02020603050405020304" pitchFamily="18" charset="0"/>
                <a:cs typeface="Times New Roman" panose="02020603050405020304" pitchFamily="18" charset="0"/>
              </a:rPr>
              <a:t>neisseria</a:t>
            </a:r>
            <a:r>
              <a:rPr dirty="0" sz="2800" lang="en-US">
                <a:latin typeface="Times New Roman" panose="02020603050405020304" pitchFamily="18" charset="0"/>
                <a:cs typeface="Times New Roman" panose="02020603050405020304" pitchFamily="18" charset="0"/>
              </a:rPr>
              <a:t> </a:t>
            </a:r>
            <a:r>
              <a:rPr dirty="0" sz="2800" lang="en-US" err="1">
                <a:latin typeface="Times New Roman" panose="02020603050405020304" pitchFamily="18" charset="0"/>
                <a:cs typeface="Times New Roman" panose="02020603050405020304" pitchFamily="18" charset="0"/>
              </a:rPr>
              <a:t>gonorrhoea</a:t>
            </a:r>
            <a:r>
              <a:rPr dirty="0" sz="2800" lang="en-US">
                <a:latin typeface="Times New Roman" panose="02020603050405020304" pitchFamily="18" charset="0"/>
                <a:cs typeface="Times New Roman" panose="02020603050405020304" pitchFamily="18" charset="0"/>
              </a:rPr>
              <a:t>. </a:t>
            </a:r>
          </a:p>
          <a:p>
            <a:pPr>
              <a:buFont typeface="Wingdings" panose="05000000000000000000" pitchFamily="2" charset="2"/>
              <a:buChar char="v"/>
            </a:pPr>
            <a:r>
              <a:rPr dirty="0" sz="2800" lang="en-US">
                <a:latin typeface="Times New Roman" panose="02020603050405020304" pitchFamily="18" charset="0"/>
                <a:cs typeface="Times New Roman" panose="02020603050405020304" pitchFamily="18" charset="0"/>
              </a:rPr>
              <a:t>High vaginal swabs test for </a:t>
            </a:r>
            <a:r>
              <a:rPr dirty="0" sz="2800" lang="en-US" err="1">
                <a:latin typeface="Times New Roman" panose="02020603050405020304" pitchFamily="18" charset="0"/>
                <a:cs typeface="Times New Roman" panose="02020603050405020304" pitchFamily="18" charset="0"/>
              </a:rPr>
              <a:t>candida</a:t>
            </a:r>
            <a:r>
              <a:rPr dirty="0" sz="2800" lang="en-US">
                <a:latin typeface="Times New Roman" panose="02020603050405020304" pitchFamily="18" charset="0"/>
                <a:cs typeface="Times New Roman" panose="02020603050405020304" pitchFamily="18" charset="0"/>
              </a:rPr>
              <a:t> </a:t>
            </a:r>
            <a:r>
              <a:rPr dirty="0" sz="2800" lang="en-US" err="1">
                <a:latin typeface="Times New Roman" panose="02020603050405020304" pitchFamily="18" charset="0"/>
                <a:cs typeface="Times New Roman" panose="02020603050405020304" pitchFamily="18" charset="0"/>
              </a:rPr>
              <a:t>albicans</a:t>
            </a:r>
            <a:r>
              <a:rPr dirty="0" sz="2800" lang="en-US">
                <a:latin typeface="Times New Roman" panose="02020603050405020304" pitchFamily="18" charset="0"/>
                <a:cs typeface="Times New Roman" panose="02020603050405020304" pitchFamily="18" charset="0"/>
              </a:rPr>
              <a:t>,</a:t>
            </a:r>
          </a:p>
          <a:p>
            <a:pPr indent="0" marL="0">
              <a:buNone/>
            </a:pPr>
            <a:r>
              <a:rPr dirty="0" sz="2800" lang="en-US">
                <a:latin typeface="Times New Roman" panose="02020603050405020304" pitchFamily="18" charset="0"/>
                <a:cs typeface="Times New Roman" panose="02020603050405020304" pitchFamily="18" charset="0"/>
              </a:rPr>
              <a:t>    trichomonas </a:t>
            </a:r>
            <a:r>
              <a:rPr dirty="0" sz="2800" lang="en-US" err="1">
                <a:latin typeface="Times New Roman" panose="02020603050405020304" pitchFamily="18" charset="0"/>
                <a:cs typeface="Times New Roman" panose="02020603050405020304" pitchFamily="18" charset="0"/>
              </a:rPr>
              <a:t>vaginalis,and</a:t>
            </a:r>
            <a:r>
              <a:rPr dirty="0" sz="2800" lang="en-US">
                <a:latin typeface="Times New Roman" panose="02020603050405020304" pitchFamily="18" charset="0"/>
                <a:cs typeface="Times New Roman" panose="02020603050405020304" pitchFamily="18" charset="0"/>
              </a:rPr>
              <a:t> </a:t>
            </a:r>
            <a:r>
              <a:rPr dirty="0" sz="2800" lang="en-US" err="1">
                <a:latin typeface="Times New Roman" panose="02020603050405020304" pitchFamily="18" charset="0"/>
                <a:cs typeface="Times New Roman" panose="02020603050405020304" pitchFamily="18" charset="0"/>
              </a:rPr>
              <a:t>neisseriagonorrhoea</a:t>
            </a:r>
            <a:r>
              <a:rPr dirty="0" sz="2800" lang="en-US">
                <a:latin typeface="Times New Roman" panose="02020603050405020304" pitchFamily="18" charset="0"/>
                <a:cs typeface="Times New Roman" panose="02020603050405020304" pitchFamily="18" charset="0"/>
              </a:rPr>
              <a:t>.</a:t>
            </a:r>
          </a:p>
          <a:p>
            <a:pPr>
              <a:buFont typeface="Wingdings" panose="05000000000000000000" pitchFamily="2" charset="2"/>
              <a:buChar char="v"/>
            </a:pPr>
            <a:r>
              <a:rPr dirty="0" sz="2800" lang="en-US">
                <a:latin typeface="Times New Roman" panose="02020603050405020304" pitchFamily="18" charset="0"/>
                <a:cs typeface="Times New Roman" panose="02020603050405020304" pitchFamily="18" charset="0"/>
              </a:rPr>
              <a:t>Cytological test for cancer as well as a cervical</a:t>
            </a:r>
          </a:p>
          <a:p>
            <a:pPr>
              <a:buFont typeface="Wingdings" panose="05000000000000000000" pitchFamily="2" charset="2"/>
              <a:buChar char="v"/>
            </a:pPr>
            <a:r>
              <a:rPr dirty="0" sz="2800" lang="en-US">
                <a:latin typeface="Times New Roman" panose="02020603050405020304" pitchFamily="18" charset="0"/>
                <a:cs typeface="Times New Roman" panose="02020603050405020304" pitchFamily="18" charset="0"/>
              </a:rPr>
              <a:t>Biopsy for further histological assessment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350" name=""/>
        <p:cNvGrpSpPr/>
        <p:nvPr/>
      </p:nvGrpSpPr>
      <p:grpSpPr>
        <a:xfrm>
          <a:off x="0" y="0"/>
          <a:ext cx="0" cy="0"/>
          <a:chOff x="0" y="0"/>
          <a:chExt cx="0" cy="0"/>
        </a:xfrm>
      </p:grpSpPr>
      <p:sp>
        <p:nvSpPr>
          <p:cNvPr id="1048653" name="Title 1"/>
          <p:cNvSpPr>
            <a:spLocks noGrp="1"/>
          </p:cNvSpPr>
          <p:nvPr>
            <p:ph type="title"/>
          </p:nvPr>
        </p:nvSpPr>
        <p:spPr/>
        <p:txBody>
          <a:bodyPr/>
          <a:p>
            <a:r>
              <a:rPr dirty="0" lang="en-US"/>
              <a:t>A </a:t>
            </a:r>
            <a:r>
              <a:rPr b="1" dirty="0" lang="en-US"/>
              <a:t>Pap smear</a:t>
            </a:r>
            <a:endParaRPr dirty="0" lang="en-US"/>
          </a:p>
        </p:txBody>
      </p:sp>
      <p:sp>
        <p:nvSpPr>
          <p:cNvPr id="1048654" name="Content Placeholder 2"/>
          <p:cNvSpPr>
            <a:spLocks noGrp="1"/>
          </p:cNvSpPr>
          <p:nvPr>
            <p:ph idx="1"/>
          </p:nvPr>
        </p:nvSpPr>
        <p:spPr/>
        <p:txBody>
          <a:bodyPr/>
          <a:p>
            <a:pPr>
              <a:buFont typeface="Wingdings" panose="05000000000000000000" pitchFamily="2" charset="2"/>
              <a:buChar char="v"/>
            </a:pPr>
            <a:r>
              <a:rPr dirty="0" lang="en-US"/>
              <a:t>  </a:t>
            </a:r>
            <a:r>
              <a:rPr dirty="0" sz="3200" lang="en-US">
                <a:latin typeface="Times New Roman" panose="02020603050405020304" pitchFamily="18" charset="0"/>
                <a:cs typeface="Times New Roman" panose="02020603050405020304" pitchFamily="18" charset="0"/>
              </a:rPr>
              <a:t>Also called a </a:t>
            </a:r>
            <a:r>
              <a:rPr b="1" dirty="0" sz="3200" lang="en-US">
                <a:latin typeface="Times New Roman" panose="02020603050405020304" pitchFamily="18" charset="0"/>
                <a:cs typeface="Times New Roman" panose="02020603050405020304" pitchFamily="18" charset="0"/>
              </a:rPr>
              <a:t>Pap</a:t>
            </a:r>
            <a:r>
              <a:rPr dirty="0" sz="3200" lang="en-US">
                <a:latin typeface="Times New Roman" panose="02020603050405020304" pitchFamily="18" charset="0"/>
                <a:cs typeface="Times New Roman" panose="02020603050405020304" pitchFamily="18" charset="0"/>
              </a:rPr>
              <a:t> test, is a procedure to             test for cervical cancer in women.</a:t>
            </a:r>
          </a:p>
          <a:p>
            <a:pPr>
              <a:buFont typeface="Wingdings" panose="05000000000000000000" pitchFamily="2" charset="2"/>
              <a:buChar char="v"/>
            </a:pPr>
            <a:r>
              <a:rPr dirty="0" sz="3200" lang="en-US">
                <a:latin typeface="Times New Roman" panose="02020603050405020304" pitchFamily="18" charset="0"/>
                <a:cs typeface="Times New Roman" panose="02020603050405020304" pitchFamily="18" charset="0"/>
              </a:rPr>
              <a:t> A </a:t>
            </a:r>
            <a:r>
              <a:rPr b="1" dirty="0" sz="3200" lang="en-US">
                <a:latin typeface="Times New Roman" panose="02020603050405020304" pitchFamily="18" charset="0"/>
                <a:cs typeface="Times New Roman" panose="02020603050405020304" pitchFamily="18" charset="0"/>
              </a:rPr>
              <a:t>Pap smear</a:t>
            </a:r>
            <a:r>
              <a:rPr dirty="0" sz="3200" lang="en-US">
                <a:latin typeface="Times New Roman" panose="02020603050405020304" pitchFamily="18" charset="0"/>
                <a:cs typeface="Times New Roman" panose="02020603050405020304" pitchFamily="18" charset="0"/>
              </a:rPr>
              <a:t> involves collecting cells from your cervix — the lower, narrow end of the uterus that's at the top of the vagina</a:t>
            </a:r>
          </a:p>
          <a:p>
            <a:pPr>
              <a:buNone/>
            </a:pPr>
            <a:endParaRPr dirty="0"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351" name=""/>
        <p:cNvGrpSpPr/>
        <p:nvPr/>
      </p:nvGrpSpPr>
      <p:grpSpPr>
        <a:xfrm>
          <a:off x="0" y="0"/>
          <a:ext cx="0" cy="0"/>
          <a:chOff x="0" y="0"/>
          <a:chExt cx="0" cy="0"/>
        </a:xfrm>
      </p:grpSpPr>
      <p:sp>
        <p:nvSpPr>
          <p:cNvPr id="1048655" name="Title 1"/>
          <p:cNvSpPr>
            <a:spLocks noGrp="1"/>
          </p:cNvSpPr>
          <p:nvPr>
            <p:ph type="title"/>
          </p:nvPr>
        </p:nvSpPr>
        <p:spPr>
          <a:xfrm>
            <a:off x="533400" y="585216"/>
            <a:ext cx="7524750" cy="1014984"/>
          </a:xfrm>
        </p:spPr>
        <p:txBody>
          <a:bodyPr/>
          <a:p>
            <a:r>
              <a:rPr b="1" dirty="0" lang="en-US"/>
              <a:t>High Vaginal Swab</a:t>
            </a:r>
            <a:r>
              <a:rPr dirty="0" lang="en-US"/>
              <a:t> (</a:t>
            </a:r>
            <a:r>
              <a:rPr b="1" dirty="0" lang="en-US"/>
              <a:t>HVS</a:t>
            </a:r>
            <a:r>
              <a:rPr dirty="0" lang="en-US"/>
              <a:t>) </a:t>
            </a:r>
          </a:p>
        </p:txBody>
      </p:sp>
      <p:sp>
        <p:nvSpPr>
          <p:cNvPr id="1048656" name="Content Placeholder 2"/>
          <p:cNvSpPr>
            <a:spLocks noGrp="1"/>
          </p:cNvSpPr>
          <p:nvPr>
            <p:ph idx="1"/>
          </p:nvPr>
        </p:nvSpPr>
        <p:spPr/>
        <p:txBody>
          <a:bodyPr/>
          <a:p>
            <a:pPr>
              <a:buFont typeface="Wingdings" panose="05000000000000000000" pitchFamily="2" charset="2"/>
              <a:buChar char="v"/>
            </a:pPr>
            <a:r>
              <a:rPr dirty="0" sz="3200" lang="en-US">
                <a:latin typeface="Times New Roman" panose="02020603050405020304" pitchFamily="18" charset="0"/>
                <a:cs typeface="Times New Roman" panose="02020603050405020304" pitchFamily="18" charset="0"/>
              </a:rPr>
              <a:t>Is a technique used in Obstetrics Gynaecology to obtain a sample of discharge from the vagina.</a:t>
            </a:r>
          </a:p>
          <a:p>
            <a:pPr>
              <a:buFont typeface="Wingdings" panose="05000000000000000000" pitchFamily="2" charset="2"/>
              <a:buChar char="v"/>
            </a:pPr>
            <a:r>
              <a:rPr dirty="0" sz="3200" lang="en-US">
                <a:latin typeface="Times New Roman" panose="02020603050405020304" pitchFamily="18" charset="0"/>
                <a:cs typeface="Times New Roman" panose="02020603050405020304" pitchFamily="18" charset="0"/>
              </a:rPr>
              <a:t> This is then sent for culture and sensitivity.</a:t>
            </a:r>
          </a:p>
          <a:p>
            <a:pPr>
              <a:buFont typeface="Wingdings" panose="05000000000000000000" pitchFamily="2" charset="2"/>
              <a:buChar char="v"/>
            </a:pPr>
            <a:r>
              <a:rPr dirty="0" sz="3200" lang="en-US">
                <a:latin typeface="Times New Roman" panose="02020603050405020304" pitchFamily="18" charset="0"/>
                <a:cs typeface="Times New Roman" panose="02020603050405020304" pitchFamily="18" charset="0"/>
              </a:rPr>
              <a:t>It is commonly used to test for the presence of candidiasis infection, bacterial vaginosis and trichomonas vaginalis</a:t>
            </a:r>
          </a:p>
          <a:p>
            <a:endParaRPr dirty="0"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352" name=""/>
        <p:cNvGrpSpPr/>
        <p:nvPr/>
      </p:nvGrpSpPr>
      <p:grpSpPr>
        <a:xfrm>
          <a:off x="0" y="0"/>
          <a:ext cx="0" cy="0"/>
          <a:chOff x="0" y="0"/>
          <a:chExt cx="0" cy="0"/>
        </a:xfrm>
      </p:grpSpPr>
      <p:sp>
        <p:nvSpPr>
          <p:cNvPr id="1048657" name="Title 1"/>
          <p:cNvSpPr>
            <a:spLocks noGrp="1"/>
          </p:cNvSpPr>
          <p:nvPr>
            <p:ph type="title"/>
          </p:nvPr>
        </p:nvSpPr>
        <p:spPr>
          <a:xfrm>
            <a:off x="457200" y="274638"/>
            <a:ext cx="8229600" cy="563562"/>
          </a:xfrm>
        </p:spPr>
        <p:txBody>
          <a:bodyPr>
            <a:normAutofit/>
          </a:bodyPr>
          <a:p>
            <a:r>
              <a:rPr b="1" dirty="0" lang="en-US"/>
              <a:t>Cervical Biopsy</a:t>
            </a:r>
            <a:endParaRPr dirty="0" lang="en-US"/>
          </a:p>
        </p:txBody>
      </p:sp>
      <p:sp>
        <p:nvSpPr>
          <p:cNvPr id="1048658" name="Content Placeholder 2"/>
          <p:cNvSpPr>
            <a:spLocks noGrp="1"/>
          </p:cNvSpPr>
          <p:nvPr>
            <p:ph idx="1"/>
          </p:nvPr>
        </p:nvSpPr>
        <p:spPr>
          <a:xfrm>
            <a:off x="457200" y="762000"/>
            <a:ext cx="8229600" cy="5715000"/>
          </a:xfrm>
        </p:spPr>
        <p:txBody>
          <a:bodyPr>
            <a:noAutofit/>
          </a:bodyPr>
          <a:p>
            <a:pPr>
              <a:buFont typeface="Wingdings" panose="05000000000000000000" pitchFamily="2" charset="2"/>
              <a:buChar char="v"/>
            </a:pPr>
            <a:r>
              <a:rPr dirty="0" sz="3600" lang="en-US">
                <a:latin typeface="Times New Roman" panose="02020603050405020304" pitchFamily="18" charset="0"/>
                <a:cs typeface="Times New Roman" panose="02020603050405020304" pitchFamily="18" charset="0"/>
              </a:rPr>
              <a:t>This test can also detect problems on the cervix.</a:t>
            </a:r>
          </a:p>
          <a:p>
            <a:pPr>
              <a:buFont typeface="Wingdings" panose="05000000000000000000" pitchFamily="2" charset="2"/>
              <a:buChar char="v"/>
            </a:pPr>
            <a:r>
              <a:rPr dirty="0" sz="3600" lang="en-US">
                <a:latin typeface="Times New Roman" panose="02020603050405020304" pitchFamily="18" charset="0"/>
                <a:cs typeface="Times New Roman" panose="02020603050405020304" pitchFamily="18" charset="0"/>
              </a:rPr>
              <a:t>It may be done as an office procedure without </a:t>
            </a:r>
            <a:r>
              <a:rPr dirty="0" sz="3600" lang="en-US" err="1">
                <a:latin typeface="Times New Roman" panose="02020603050405020304" pitchFamily="18" charset="0"/>
                <a:cs typeface="Times New Roman" panose="02020603050405020304" pitchFamily="18" charset="0"/>
              </a:rPr>
              <a:t>anaesthesia</a:t>
            </a:r>
            <a:r>
              <a:rPr dirty="0" sz="3600" lang="en-US">
                <a:latin typeface="Times New Roman" panose="02020603050405020304" pitchFamily="18" charset="0"/>
                <a:cs typeface="Times New Roman" panose="02020603050405020304" pitchFamily="18" charset="0"/>
              </a:rPr>
              <a:t>, whereby the lesion is </a:t>
            </a:r>
            <a:r>
              <a:rPr dirty="0" sz="3600" lang="en-US" err="1">
                <a:latin typeface="Times New Roman" panose="02020603050405020304" pitchFamily="18" charset="0"/>
                <a:cs typeface="Times New Roman" panose="02020603050405020304" pitchFamily="18" charset="0"/>
              </a:rPr>
              <a:t>visualised</a:t>
            </a:r>
            <a:r>
              <a:rPr dirty="0" sz="3600" lang="en-US">
                <a:latin typeface="Times New Roman" panose="02020603050405020304" pitchFamily="18" charset="0"/>
                <a:cs typeface="Times New Roman" panose="02020603050405020304" pitchFamily="18" charset="0"/>
              </a:rPr>
              <a:t> by a colposcope and one or more punch biopsies.</a:t>
            </a:r>
          </a:p>
          <a:p>
            <a:pPr>
              <a:buFont typeface="Wingdings" panose="05000000000000000000" pitchFamily="2" charset="2"/>
              <a:buChar char="v"/>
            </a:pPr>
            <a:r>
              <a:rPr dirty="0" sz="3600" lang="en-US">
                <a:latin typeface="Times New Roman" panose="02020603050405020304" pitchFamily="18" charset="0"/>
                <a:cs typeface="Times New Roman" panose="02020603050405020304" pitchFamily="18" charset="0"/>
              </a:rPr>
              <a:t>A </a:t>
            </a:r>
            <a:r>
              <a:rPr dirty="0" sz="3600" lang="en-US" err="1">
                <a:latin typeface="Times New Roman" panose="02020603050405020304" pitchFamily="18" charset="0"/>
                <a:cs typeface="Times New Roman" panose="02020603050405020304" pitchFamily="18" charset="0"/>
              </a:rPr>
              <a:t>colposcopy</a:t>
            </a:r>
            <a:r>
              <a:rPr dirty="0" sz="3600" lang="en-US">
                <a:latin typeface="Times New Roman" panose="02020603050405020304" pitchFamily="18" charset="0"/>
                <a:cs typeface="Times New Roman" panose="02020603050405020304" pitchFamily="18" charset="0"/>
              </a:rPr>
              <a:t> is a binocular inspection of the cervix with a magnification of up to 20 times.</a:t>
            </a:r>
          </a:p>
          <a:p>
            <a:pPr>
              <a:buFont typeface="Wingdings" panose="05000000000000000000" pitchFamily="2" charset="2"/>
              <a:buChar char="v"/>
            </a:pPr>
            <a:endParaRPr dirty="0" sz="3600" lang="en-US">
              <a:latin typeface="Times New Roman" panose="02020603050405020304" pitchFamily="18" charset="0"/>
              <a:cs typeface="Times New Roman" panose="02020603050405020304" pitchFamily="18" charset="0"/>
            </a:endParaRPr>
          </a:p>
          <a:p>
            <a:pPr>
              <a:buNone/>
            </a:pPr>
            <a:r>
              <a:rPr dirty="0" sz="3600" lang="en-US"/>
              <a: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353" name=""/>
        <p:cNvGrpSpPr/>
        <p:nvPr/>
      </p:nvGrpSpPr>
      <p:grpSpPr>
        <a:xfrm>
          <a:off x="0" y="0"/>
          <a:ext cx="0" cy="0"/>
          <a:chOff x="0" y="0"/>
          <a:chExt cx="0" cy="0"/>
        </a:xfrm>
      </p:grpSpPr>
      <p:sp>
        <p:nvSpPr>
          <p:cNvPr id="1048659" name="Title 1"/>
          <p:cNvSpPr>
            <a:spLocks noGrp="1"/>
          </p:cNvSpPr>
          <p:nvPr>
            <p:ph type="title"/>
          </p:nvPr>
        </p:nvSpPr>
        <p:spPr/>
        <p:txBody>
          <a:bodyPr/>
          <a:p>
            <a:endParaRPr lang="en-US"/>
          </a:p>
        </p:txBody>
      </p:sp>
      <p:sp>
        <p:nvSpPr>
          <p:cNvPr id="1048660" name="Content Placeholder 2"/>
          <p:cNvSpPr>
            <a:spLocks noGrp="1"/>
          </p:cNvSpPr>
          <p:nvPr>
            <p:ph idx="1"/>
          </p:nvPr>
        </p:nvSpPr>
        <p:spPr/>
        <p:txBody>
          <a:bodyPr>
            <a:noAutofit/>
          </a:bodyPr>
          <a:p>
            <a:pPr>
              <a:buFont typeface="Wingdings" panose="05000000000000000000" pitchFamily="2" charset="2"/>
              <a:buChar char="v"/>
            </a:pPr>
            <a:r>
              <a:rPr dirty="0" sz="2800" lang="en-US">
                <a:latin typeface="Times New Roman" panose="02020603050405020304" pitchFamily="18" charset="0"/>
                <a:cs typeface="Times New Roman" panose="02020603050405020304" pitchFamily="18" charset="0"/>
              </a:rPr>
              <a:t>patient is advised to rest for 24 hours after a biopsy and to leave the packing or tampon in place for the recommended time, usually 8 to 24 hours.</a:t>
            </a:r>
          </a:p>
          <a:p>
            <a:pPr>
              <a:buFont typeface="Wingdings" panose="05000000000000000000" pitchFamily="2" charset="2"/>
              <a:buChar char="v"/>
            </a:pPr>
            <a:r>
              <a:rPr dirty="0" sz="2800" lang="en-US">
                <a:latin typeface="Times New Roman" panose="02020603050405020304" pitchFamily="18" charset="0"/>
                <a:cs typeface="Times New Roman" panose="02020603050405020304" pitchFamily="18" charset="0"/>
              </a:rPr>
              <a:t>Vital signs should be frequently checked and any excess bleeding reported.</a:t>
            </a:r>
          </a:p>
          <a:p>
            <a:pPr>
              <a:buFont typeface="Wingdings" panose="05000000000000000000" pitchFamily="2" charset="2"/>
              <a:buChar char="v"/>
            </a:pPr>
            <a:r>
              <a:rPr dirty="0" sz="2800" lang="en-US">
                <a:latin typeface="Times New Roman" panose="02020603050405020304" pitchFamily="18" charset="0"/>
                <a:cs typeface="Times New Roman" panose="02020603050405020304" pitchFamily="18" charset="0"/>
              </a:rPr>
              <a:t>Sexual intercourse should be delayed until the physician indicates that it is permissible.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354" name=""/>
        <p:cNvGrpSpPr/>
        <p:nvPr/>
      </p:nvGrpSpPr>
      <p:grpSpPr>
        <a:xfrm>
          <a:off x="0" y="0"/>
          <a:ext cx="0" cy="0"/>
          <a:chOff x="0" y="0"/>
          <a:chExt cx="0" cy="0"/>
        </a:xfrm>
      </p:grpSpPr>
      <p:sp>
        <p:nvSpPr>
          <p:cNvPr id="1048661" name="Title 1"/>
          <p:cNvSpPr>
            <a:spLocks noGrp="1"/>
          </p:cNvSpPr>
          <p:nvPr>
            <p:ph type="title"/>
          </p:nvPr>
        </p:nvSpPr>
        <p:spPr/>
        <p:txBody>
          <a:bodyPr/>
          <a:p>
            <a:r>
              <a:rPr b="1" dirty="0" lang="en-US"/>
              <a:t>Endoscopic Examination</a:t>
            </a:r>
            <a:endParaRPr dirty="0" lang="en-US"/>
          </a:p>
        </p:txBody>
      </p:sp>
      <p:sp>
        <p:nvSpPr>
          <p:cNvPr id="1048662" name="Content Placeholder 2"/>
          <p:cNvSpPr>
            <a:spLocks noGrp="1"/>
          </p:cNvSpPr>
          <p:nvPr>
            <p:ph idx="1"/>
          </p:nvPr>
        </p:nvSpPr>
        <p:spPr/>
        <p:txBody>
          <a:bodyPr>
            <a:noAutofit/>
          </a:bodyPr>
          <a:p>
            <a:pPr>
              <a:buFont typeface="Wingdings" panose="05000000000000000000" pitchFamily="2" charset="2"/>
              <a:buChar char="v"/>
            </a:pPr>
            <a:r>
              <a:rPr b="1" dirty="0" sz="2800" lang="en-US">
                <a:latin typeface="Times New Roman" panose="02020603050405020304" pitchFamily="18" charset="0"/>
                <a:cs typeface="Times New Roman" panose="02020603050405020304" pitchFamily="18" charset="0"/>
              </a:rPr>
              <a:t>Pelvic endoscopy/</a:t>
            </a:r>
            <a:r>
              <a:rPr b="1" dirty="0" sz="2800" lang="en-US" err="1">
                <a:latin typeface="Times New Roman" panose="02020603050405020304" pitchFamily="18" charset="0"/>
                <a:cs typeface="Times New Roman" panose="02020603050405020304" pitchFamily="18" charset="0"/>
              </a:rPr>
              <a:t>culdoscopy</a:t>
            </a:r>
            <a:r>
              <a:rPr b="1" dirty="0" sz="2800" lang="en-US">
                <a:latin typeface="Times New Roman" panose="02020603050405020304" pitchFamily="18" charset="0"/>
                <a:cs typeface="Times New Roman" panose="02020603050405020304" pitchFamily="18" charset="0"/>
              </a:rPr>
              <a:t> </a:t>
            </a:r>
            <a:r>
              <a:rPr dirty="0" sz="2800" lang="en-US">
                <a:latin typeface="Times New Roman" panose="02020603050405020304" pitchFamily="18" charset="0"/>
                <a:cs typeface="Times New Roman" panose="02020603050405020304" pitchFamily="18" charset="0"/>
              </a:rPr>
              <a:t>involves the use of a </a:t>
            </a:r>
            <a:r>
              <a:rPr dirty="0" sz="2800" lang="en-US" err="1">
                <a:latin typeface="Times New Roman" panose="02020603050405020304" pitchFamily="18" charset="0"/>
                <a:cs typeface="Times New Roman" panose="02020603050405020304" pitchFamily="18" charset="0"/>
              </a:rPr>
              <a:t>culdoscope</a:t>
            </a:r>
            <a:r>
              <a:rPr dirty="0" sz="2800" lang="en-US">
                <a:latin typeface="Times New Roman" panose="02020603050405020304" pitchFamily="18" charset="0"/>
                <a:cs typeface="Times New Roman" panose="02020603050405020304" pitchFamily="18" charset="0"/>
              </a:rPr>
              <a:t>, which is a tubular, lighted instrument similar to a </a:t>
            </a:r>
            <a:r>
              <a:rPr dirty="0" sz="2800" lang="en-US" err="1">
                <a:latin typeface="Times New Roman" panose="02020603050405020304" pitchFamily="18" charset="0"/>
                <a:cs typeface="Times New Roman" panose="02020603050405020304" pitchFamily="18" charset="0"/>
              </a:rPr>
              <a:t>cystoscope</a:t>
            </a:r>
            <a:r>
              <a:rPr dirty="0" sz="2800" lang="en-US">
                <a:latin typeface="Times New Roman" panose="02020603050405020304" pitchFamily="18" charset="0"/>
                <a:cs typeface="Times New Roman" panose="02020603050405020304" pitchFamily="18" charset="0"/>
              </a:rPr>
              <a:t> or laparoscope.</a:t>
            </a:r>
          </a:p>
          <a:p>
            <a:pPr>
              <a:buFont typeface="Wingdings" panose="05000000000000000000" pitchFamily="2" charset="2"/>
              <a:buChar char="v"/>
            </a:pPr>
            <a:r>
              <a:rPr b="1" dirty="0" sz="2800" lang="en-US">
                <a:latin typeface="Times New Roman" panose="02020603050405020304" pitchFamily="18" charset="0"/>
                <a:cs typeface="Times New Roman" panose="02020603050405020304" pitchFamily="18" charset="0"/>
              </a:rPr>
              <a:t>Laparoscopy</a:t>
            </a:r>
          </a:p>
          <a:p>
            <a:pPr>
              <a:buFont typeface="Wingdings" panose="05000000000000000000" pitchFamily="2" charset="2"/>
              <a:buChar char="v"/>
            </a:pPr>
            <a:r>
              <a:rPr b="1" dirty="0" sz="2800" lang="en-US">
                <a:latin typeface="Times New Roman" panose="02020603050405020304" pitchFamily="18" charset="0"/>
                <a:cs typeface="Times New Roman" panose="02020603050405020304" pitchFamily="18" charset="0"/>
              </a:rPr>
              <a:t>Hysteroscopy </a:t>
            </a:r>
            <a:r>
              <a:rPr dirty="0" sz="2800" lang="en-US">
                <a:latin typeface="Times New Roman" panose="02020603050405020304" pitchFamily="18" charset="0"/>
                <a:cs typeface="Times New Roman" panose="02020603050405020304" pitchFamily="18" charset="0"/>
              </a:rPr>
              <a:t>indicated as a diagnostic measure only in complex situations, for example, infertility, unexplained bleeding and retained Intrauterine Device (IUD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326" name=""/>
        <p:cNvGrpSpPr/>
        <p:nvPr/>
      </p:nvGrpSpPr>
      <p:grpSpPr>
        <a:xfrm>
          <a:off x="0" y="0"/>
          <a:ext cx="0" cy="0"/>
          <a:chOff x="0" y="0"/>
          <a:chExt cx="0" cy="0"/>
        </a:xfrm>
      </p:grpSpPr>
      <p:sp>
        <p:nvSpPr>
          <p:cNvPr id="1048610" name="Title 1"/>
          <p:cNvSpPr>
            <a:spLocks noGrp="1"/>
          </p:cNvSpPr>
          <p:nvPr>
            <p:ph type="title"/>
          </p:nvPr>
        </p:nvSpPr>
        <p:spPr/>
        <p:txBody>
          <a:bodyPr/>
          <a:p>
            <a:r>
              <a:rPr b="1" dirty="0" lang="en-US">
                <a:latin typeface="Times New Roman" panose="02020603050405020304" pitchFamily="18" charset="0"/>
                <a:cs typeface="Times New Roman" panose="02020603050405020304" pitchFamily="18" charset="0"/>
              </a:rPr>
              <a:t>Specific objectives</a:t>
            </a:r>
            <a:endParaRPr dirty="0" lang="en-US">
              <a:latin typeface="Times New Roman" panose="02020603050405020304" pitchFamily="18" charset="0"/>
              <a:cs typeface="Times New Roman" panose="02020603050405020304" pitchFamily="18" charset="0"/>
            </a:endParaRPr>
          </a:p>
        </p:txBody>
      </p:sp>
      <p:sp>
        <p:nvSpPr>
          <p:cNvPr id="1048611" name="Content Placeholder 2"/>
          <p:cNvSpPr>
            <a:spLocks noGrp="1"/>
          </p:cNvSpPr>
          <p:nvPr>
            <p:ph idx="1"/>
          </p:nvPr>
        </p:nvSpPr>
        <p:spPr/>
        <p:txBody>
          <a:bodyPr>
            <a:normAutofit/>
          </a:bodyPr>
          <a:p>
            <a:pPr>
              <a:buNone/>
            </a:pPr>
            <a:r>
              <a:rPr b="1" dirty="0" sz="2400" lang="en-US">
                <a:latin typeface="Times New Roman" panose="02020603050405020304" pitchFamily="18" charset="0"/>
                <a:cs typeface="Times New Roman" panose="02020603050405020304" pitchFamily="18" charset="0"/>
              </a:rPr>
              <a:t>On completion of the study, the student will be able to</a:t>
            </a:r>
          </a:p>
          <a:p>
            <a:pPr lvl="0">
              <a:buFont typeface="Wingdings" panose="05000000000000000000" pitchFamily="2" charset="2"/>
              <a:buChar char="v"/>
            </a:pPr>
            <a:r>
              <a:rPr dirty="0" sz="2800" lang="en-US">
                <a:latin typeface="Times New Roman" panose="02020603050405020304" pitchFamily="18" charset="0"/>
                <a:cs typeface="Times New Roman" panose="02020603050405020304" pitchFamily="18" charset="0"/>
              </a:rPr>
              <a:t>Define terminologies in Gynaecological disorders</a:t>
            </a:r>
          </a:p>
          <a:p>
            <a:pPr lvl="0">
              <a:buFont typeface="Wingdings" panose="05000000000000000000" pitchFamily="2" charset="2"/>
              <a:buChar char="v"/>
            </a:pPr>
            <a:r>
              <a:rPr dirty="0" sz="2800" lang="en-US">
                <a:latin typeface="Times New Roman" panose="02020603050405020304" pitchFamily="18" charset="0"/>
                <a:cs typeface="Times New Roman" panose="02020603050405020304" pitchFamily="18" charset="0"/>
              </a:rPr>
              <a:t>Recognize individuals with disorders of the      female reproductive system.</a:t>
            </a:r>
          </a:p>
          <a:p>
            <a:pPr>
              <a:buFont typeface="Wingdings" panose="05000000000000000000" pitchFamily="2" charset="2"/>
              <a:buChar char="v"/>
            </a:pPr>
            <a:r>
              <a:rPr dirty="0" sz="2800" lang="en-US">
                <a:latin typeface="Times New Roman" panose="02020603050405020304" pitchFamily="18" charset="0"/>
                <a:cs typeface="Times New Roman" panose="02020603050405020304" pitchFamily="18" charset="0"/>
              </a:rPr>
              <a:t>Describe common disorders of the Gynaecological system</a:t>
            </a:r>
          </a:p>
          <a:p>
            <a:pPr lvl="0">
              <a:buFont typeface="Wingdings" panose="05000000000000000000" pitchFamily="2" charset="2"/>
              <a:buChar char="v"/>
            </a:pPr>
            <a:r>
              <a:rPr dirty="0" sz="2800" lang="en-US">
                <a:latin typeface="Times New Roman" panose="02020603050405020304" pitchFamily="18" charset="0"/>
                <a:cs typeface="Times New Roman" panose="02020603050405020304" pitchFamily="18" charset="0"/>
              </a:rPr>
              <a:t>Demonstrate ability to care for individuals with common disorders of the Gynaecological system</a:t>
            </a:r>
          </a:p>
          <a:p>
            <a:pPr>
              <a:buNone/>
            </a:pPr>
            <a:endParaRPr dirty="0"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355" name=""/>
        <p:cNvGrpSpPr/>
        <p:nvPr/>
      </p:nvGrpSpPr>
      <p:grpSpPr>
        <a:xfrm>
          <a:off x="0" y="0"/>
          <a:ext cx="0" cy="0"/>
          <a:chOff x="0" y="0"/>
          <a:chExt cx="0" cy="0"/>
        </a:xfrm>
      </p:grpSpPr>
      <p:sp>
        <p:nvSpPr>
          <p:cNvPr id="1048663" name="Title 1"/>
          <p:cNvSpPr>
            <a:spLocks noGrp="1"/>
          </p:cNvSpPr>
          <p:nvPr>
            <p:ph type="title"/>
          </p:nvPr>
        </p:nvSpPr>
        <p:spPr/>
        <p:txBody>
          <a:bodyPr/>
          <a:p>
            <a:endParaRPr lang="en-US"/>
          </a:p>
        </p:txBody>
      </p:sp>
      <p:sp>
        <p:nvSpPr>
          <p:cNvPr id="1048664" name="Content Placeholder 2"/>
          <p:cNvSpPr>
            <a:spLocks noGrp="1"/>
          </p:cNvSpPr>
          <p:nvPr>
            <p:ph idx="1"/>
          </p:nvPr>
        </p:nvSpPr>
        <p:spPr/>
        <p:txBody>
          <a:bodyPr>
            <a:normAutofit/>
          </a:bodyPr>
          <a:p>
            <a:r>
              <a:rPr b="1" dirty="0" sz="2800" i="1" lang="en-US">
                <a:latin typeface="Times New Roman" panose="02020603050405020304" pitchFamily="18" charset="0"/>
                <a:cs typeface="Times New Roman" panose="02020603050405020304" pitchFamily="18" charset="0"/>
              </a:rPr>
              <a:t>Remember:</a:t>
            </a:r>
          </a:p>
          <a:p>
            <a:pPr>
              <a:buNone/>
            </a:pPr>
            <a:r>
              <a:rPr b="1" dirty="0" sz="2800" i="1" lang="en-US">
                <a:latin typeface="Times New Roman" panose="02020603050405020304" pitchFamily="18" charset="0"/>
                <a:cs typeface="Times New Roman" panose="02020603050405020304" pitchFamily="18" charset="0"/>
              </a:rPr>
              <a:t>Hysteroscopy is contraindicated in patients</a:t>
            </a:r>
          </a:p>
          <a:p>
            <a:pPr>
              <a:buNone/>
            </a:pPr>
            <a:r>
              <a:rPr b="1" dirty="0" sz="2800" i="1" lang="en-US">
                <a:latin typeface="Times New Roman" panose="02020603050405020304" pitchFamily="18" charset="0"/>
                <a:cs typeface="Times New Roman" panose="02020603050405020304" pitchFamily="18" charset="0"/>
              </a:rPr>
              <a:t>with cervical or endometrial carcinoma due</a:t>
            </a:r>
          </a:p>
          <a:p>
            <a:pPr>
              <a:buNone/>
            </a:pPr>
            <a:r>
              <a:rPr b="1" dirty="0" sz="2800" i="1" lang="en-US">
                <a:latin typeface="Times New Roman" panose="02020603050405020304" pitchFamily="18" charset="0"/>
                <a:cs typeface="Times New Roman" panose="02020603050405020304" pitchFamily="18" charset="0"/>
              </a:rPr>
              <a:t>to dissemination of cancer cells</a:t>
            </a:r>
            <a:endParaRPr dirty="0" sz="2800" 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356" name=""/>
        <p:cNvGrpSpPr/>
        <p:nvPr/>
      </p:nvGrpSpPr>
      <p:grpSpPr>
        <a:xfrm>
          <a:off x="0" y="0"/>
          <a:ext cx="0" cy="0"/>
          <a:chOff x="0" y="0"/>
          <a:chExt cx="0" cy="0"/>
        </a:xfrm>
      </p:grpSpPr>
      <p:sp>
        <p:nvSpPr>
          <p:cNvPr id="1048665" name="Title 1"/>
          <p:cNvSpPr>
            <a:spLocks noGrp="1"/>
          </p:cNvSpPr>
          <p:nvPr>
            <p:ph type="title"/>
          </p:nvPr>
        </p:nvSpPr>
        <p:spPr/>
        <p:txBody>
          <a:bodyPr>
            <a:normAutofit/>
          </a:bodyPr>
          <a:p>
            <a:r>
              <a:rPr b="1" dirty="0" lang="en-US" err="1"/>
              <a:t>Hysterosalpingogram</a:t>
            </a:r>
            <a:r>
              <a:rPr b="1" dirty="0" lang="en-US"/>
              <a:t> (</a:t>
            </a:r>
            <a:r>
              <a:rPr b="1" dirty="0" lang="en-US" err="1"/>
              <a:t>Uterotubogram</a:t>
            </a:r>
            <a:r>
              <a:rPr b="1" dirty="0" lang="en-US"/>
              <a:t>)</a:t>
            </a:r>
            <a:endParaRPr dirty="0" lang="en-US"/>
          </a:p>
        </p:txBody>
      </p:sp>
      <p:sp>
        <p:nvSpPr>
          <p:cNvPr id="1048666" name="Content Placeholder 2"/>
          <p:cNvSpPr>
            <a:spLocks noGrp="1"/>
          </p:cNvSpPr>
          <p:nvPr>
            <p:ph idx="1"/>
          </p:nvPr>
        </p:nvSpPr>
        <p:spPr/>
        <p:txBody>
          <a:bodyPr>
            <a:normAutofit/>
          </a:bodyPr>
          <a:p>
            <a:pPr>
              <a:buFont typeface="Wingdings" panose="05000000000000000000" pitchFamily="2" charset="2"/>
              <a:buChar char="v"/>
            </a:pPr>
            <a:r>
              <a:rPr dirty="0" sz="3200" lang="en-US">
                <a:latin typeface="Times New Roman" panose="02020603050405020304" pitchFamily="18" charset="0"/>
                <a:cs typeface="Times New Roman" panose="02020603050405020304" pitchFamily="18" charset="0"/>
              </a:rPr>
              <a:t>This is an x-ray study of the uterus and uterine  tubes after injection of a contrast medium. </a:t>
            </a:r>
          </a:p>
          <a:p>
            <a:pPr>
              <a:buFont typeface="Wingdings" panose="05000000000000000000" pitchFamily="2" charset="2"/>
              <a:buChar char="v"/>
            </a:pPr>
            <a:r>
              <a:rPr dirty="0" sz="3200" lang="en-US">
                <a:latin typeface="Times New Roman" panose="02020603050405020304" pitchFamily="18" charset="0"/>
                <a:cs typeface="Times New Roman" panose="02020603050405020304" pitchFamily="18" charset="0"/>
              </a:rPr>
              <a:t> Is done to study sterility problems, tubal patency and/or the presence of pathological conditions in the uterine cavity</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357" name=""/>
        <p:cNvGrpSpPr/>
        <p:nvPr/>
      </p:nvGrpSpPr>
      <p:grpSpPr>
        <a:xfrm>
          <a:off x="0" y="0"/>
          <a:ext cx="0" cy="0"/>
          <a:chOff x="0" y="0"/>
          <a:chExt cx="0" cy="0"/>
        </a:xfrm>
      </p:grpSpPr>
      <p:sp>
        <p:nvSpPr>
          <p:cNvPr id="1048667" name="Title 1"/>
          <p:cNvSpPr>
            <a:spLocks noGrp="1"/>
          </p:cNvSpPr>
          <p:nvPr>
            <p:ph type="title"/>
          </p:nvPr>
        </p:nvSpPr>
        <p:spPr/>
        <p:txBody>
          <a:bodyPr/>
          <a:p>
            <a:r>
              <a:rPr dirty="0" lang="en-US">
                <a:latin typeface="Times New Roman" panose="02020603050405020304" pitchFamily="18" charset="0"/>
                <a:cs typeface="Times New Roman" panose="02020603050405020304" pitchFamily="18" charset="0"/>
              </a:rPr>
              <a:t>Preparation </a:t>
            </a:r>
            <a:br>
              <a:rPr dirty="0" lang="en-US">
                <a:latin typeface="Times New Roman" panose="02020603050405020304" pitchFamily="18" charset="0"/>
                <a:cs typeface="Times New Roman" panose="02020603050405020304" pitchFamily="18" charset="0"/>
              </a:rPr>
            </a:br>
            <a:endParaRPr dirty="0" lang="en-US"/>
          </a:p>
        </p:txBody>
      </p:sp>
      <p:sp>
        <p:nvSpPr>
          <p:cNvPr id="1048668" name="Content Placeholder 2"/>
          <p:cNvSpPr>
            <a:spLocks noGrp="1"/>
          </p:cNvSpPr>
          <p:nvPr>
            <p:ph idx="1"/>
          </p:nvPr>
        </p:nvSpPr>
        <p:spPr/>
        <p:txBody>
          <a:bodyPr>
            <a:noAutofit/>
          </a:bodyPr>
          <a:p>
            <a:pPr algn="just">
              <a:buFont typeface="Wingdings" panose="05000000000000000000" pitchFamily="2" charset="2"/>
              <a:buChar char="v"/>
            </a:pPr>
            <a:r>
              <a:rPr dirty="0" sz="2800" lang="en-US">
                <a:latin typeface="Times New Roman" panose="02020603050405020304" pitchFamily="18" charset="0"/>
                <a:cs typeface="Times New Roman" panose="02020603050405020304" pitchFamily="18" charset="0"/>
              </a:rPr>
              <a:t>Starve for 6 hours</a:t>
            </a:r>
          </a:p>
          <a:p>
            <a:pPr algn="just">
              <a:buFont typeface="Wingdings" panose="05000000000000000000" pitchFamily="2" charset="2"/>
              <a:buChar char="v"/>
            </a:pPr>
            <a:r>
              <a:rPr dirty="0" sz="2800" lang="en-US">
                <a:latin typeface="Times New Roman" panose="02020603050405020304" pitchFamily="18" charset="0"/>
                <a:cs typeface="Times New Roman" panose="02020603050405020304" pitchFamily="18" charset="0"/>
              </a:rPr>
              <a:t>Can have analgesics for comfort since some patients may experience nausea, vomiting, cramps and faintness.</a:t>
            </a:r>
          </a:p>
          <a:p>
            <a:pPr algn="just">
              <a:buFont typeface="Wingdings" panose="05000000000000000000" pitchFamily="2" charset="2"/>
              <a:buChar char="v"/>
            </a:pPr>
            <a:r>
              <a:rPr dirty="0" sz="2800" lang="en-US">
                <a:latin typeface="Times New Roman" panose="02020603050405020304" pitchFamily="18" charset="0"/>
                <a:cs typeface="Times New Roman" panose="02020603050405020304" pitchFamily="18" charset="0"/>
              </a:rPr>
              <a:t>Evacuate the bowels –enema</a:t>
            </a:r>
          </a:p>
          <a:p>
            <a:pPr algn="just">
              <a:buFont typeface="Wingdings" panose="05000000000000000000" pitchFamily="2" charset="2"/>
              <a:buChar char="v"/>
            </a:pPr>
            <a:r>
              <a:rPr dirty="0" sz="2800" lang="en-US">
                <a:latin typeface="Times New Roman" panose="02020603050405020304" pitchFamily="18" charset="0"/>
                <a:cs typeface="Times New Roman" panose="02020603050405020304" pitchFamily="18" charset="0"/>
              </a:rPr>
              <a:t>Explain the procedure to the patient and give reassurance.</a:t>
            </a:r>
          </a:p>
          <a:p>
            <a:pPr algn="just">
              <a:buFont typeface="Wingdings" panose="05000000000000000000" pitchFamily="2" charset="2"/>
              <a:buChar char="v"/>
            </a:pPr>
            <a:r>
              <a:rPr dirty="0" sz="2800" lang="en-US">
                <a:latin typeface="Times New Roman" panose="02020603050405020304" pitchFamily="18" charset="0"/>
                <a:cs typeface="Times New Roman" panose="02020603050405020304" pitchFamily="18" charset="0"/>
              </a:rPr>
              <a:t>Observe the vital signs.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358" name=""/>
        <p:cNvGrpSpPr/>
        <p:nvPr/>
      </p:nvGrpSpPr>
      <p:grpSpPr>
        <a:xfrm>
          <a:off x="0" y="0"/>
          <a:ext cx="0" cy="0"/>
          <a:chOff x="0" y="0"/>
          <a:chExt cx="0" cy="0"/>
        </a:xfrm>
      </p:grpSpPr>
      <p:sp>
        <p:nvSpPr>
          <p:cNvPr id="1048669" name="Title 1"/>
          <p:cNvSpPr>
            <a:spLocks noGrp="1"/>
          </p:cNvSpPr>
          <p:nvPr>
            <p:ph type="title"/>
          </p:nvPr>
        </p:nvSpPr>
        <p:spPr/>
        <p:txBody>
          <a:bodyPr/>
          <a:p>
            <a:endParaRPr lang="en-US"/>
          </a:p>
        </p:txBody>
      </p:sp>
      <p:sp>
        <p:nvSpPr>
          <p:cNvPr id="1048670" name="Content Placeholder 2"/>
          <p:cNvSpPr>
            <a:spLocks noGrp="1"/>
          </p:cNvSpPr>
          <p:nvPr>
            <p:ph idx="1"/>
          </p:nvPr>
        </p:nvSpPr>
        <p:spPr/>
        <p:txBody>
          <a:bodyPr>
            <a:normAutofit/>
          </a:bodyPr>
          <a:p>
            <a:pPr>
              <a:buFont typeface="Wingdings" panose="05000000000000000000" pitchFamily="2" charset="2"/>
              <a:buChar char="v"/>
            </a:pPr>
            <a:r>
              <a:rPr dirty="0" lang="en-US"/>
              <a:t> </a:t>
            </a:r>
            <a:r>
              <a:rPr dirty="0" sz="3200" lang="en-US">
                <a:latin typeface="Times New Roman" panose="02020603050405020304" pitchFamily="18" charset="0"/>
                <a:cs typeface="Times New Roman" panose="02020603050405020304" pitchFamily="18" charset="0"/>
              </a:rPr>
              <a:t>You should continue observing her vital signs and if the patient is not nauseated, give her food as soon as she can tolerate it.</a:t>
            </a:r>
          </a:p>
          <a:p>
            <a:pPr>
              <a:buFont typeface="Wingdings" panose="05000000000000000000" pitchFamily="2" charset="2"/>
              <a:buChar char="v"/>
            </a:pPr>
            <a:r>
              <a:rPr dirty="0" sz="3200" lang="en-US">
                <a:latin typeface="Times New Roman" panose="02020603050405020304" pitchFamily="18" charset="0"/>
                <a:cs typeface="Times New Roman" panose="02020603050405020304" pitchFamily="18" charset="0"/>
              </a:rPr>
              <a:t>The patient may feel some discomfort after the procedure.</a:t>
            </a:r>
          </a:p>
          <a:p>
            <a:pPr>
              <a:buFont typeface="Wingdings" panose="05000000000000000000" pitchFamily="2" charset="2"/>
              <a:buChar char="v"/>
            </a:pPr>
            <a:r>
              <a:rPr dirty="0" sz="3200" lang="en-US">
                <a:latin typeface="Times New Roman" panose="02020603050405020304" pitchFamily="18" charset="0"/>
                <a:cs typeface="Times New Roman" panose="02020603050405020304" pitchFamily="18" charset="0"/>
              </a:rPr>
              <a:t> You should also provide plenty of fluids to flush the urinary system</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359" name=""/>
        <p:cNvGrpSpPr/>
        <p:nvPr/>
      </p:nvGrpSpPr>
      <p:grpSpPr>
        <a:xfrm>
          <a:off x="0" y="0"/>
          <a:ext cx="0" cy="0"/>
          <a:chOff x="0" y="0"/>
          <a:chExt cx="0" cy="0"/>
        </a:xfrm>
      </p:grpSpPr>
      <p:sp>
        <p:nvSpPr>
          <p:cNvPr id="1048671" name="Title 1"/>
          <p:cNvSpPr>
            <a:spLocks noGrp="1"/>
          </p:cNvSpPr>
          <p:nvPr>
            <p:ph type="title"/>
          </p:nvPr>
        </p:nvSpPr>
        <p:spPr>
          <a:xfrm>
            <a:off x="457200" y="0"/>
            <a:ext cx="8229600" cy="1371600"/>
          </a:xfrm>
        </p:spPr>
        <p:txBody>
          <a:bodyPr>
            <a:normAutofit/>
          </a:bodyPr>
          <a:p>
            <a:r>
              <a:rPr b="1" dirty="0" lang="en-US" err="1"/>
              <a:t>Computerised</a:t>
            </a:r>
            <a:r>
              <a:rPr b="1" dirty="0" lang="en-US"/>
              <a:t> Tomography (CT Scanning)</a:t>
            </a:r>
            <a:endParaRPr dirty="0" lang="en-US"/>
          </a:p>
        </p:txBody>
      </p:sp>
      <p:sp>
        <p:nvSpPr>
          <p:cNvPr id="1048672" name="Content Placeholder 2"/>
          <p:cNvSpPr>
            <a:spLocks noGrp="1"/>
          </p:cNvSpPr>
          <p:nvPr>
            <p:ph idx="1"/>
          </p:nvPr>
        </p:nvSpPr>
        <p:spPr>
          <a:xfrm>
            <a:off x="457200" y="1447800"/>
            <a:ext cx="8458200" cy="5410200"/>
          </a:xfrm>
        </p:spPr>
        <p:txBody>
          <a:bodyPr>
            <a:normAutofit/>
          </a:bodyPr>
          <a:p>
            <a:r>
              <a:rPr dirty="0" lang="en-US"/>
              <a:t>can reveal the presence of cancer and its extension into the retroperitoneal lymph nodes and skeletal involvement</a:t>
            </a:r>
          </a:p>
          <a:p>
            <a:r>
              <a:rPr dirty="0" lang="en-US"/>
              <a:t>has several advantages over an ultrasound and it is more effective, especially with obese patients and/or patients with a distended bowel or stomach</a:t>
            </a:r>
          </a:p>
          <a:p>
            <a:r>
              <a:rPr dirty="0" lang="en-US"/>
              <a:t>It penetrates deep into the organ targeted and reveals more information about these organs.</a:t>
            </a:r>
          </a:p>
          <a:p>
            <a:r>
              <a:rPr dirty="0" lang="en-US"/>
              <a:t> In preparation, the patient should be 'starved‘ before this procedure.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360" name=""/>
        <p:cNvGrpSpPr/>
        <p:nvPr/>
      </p:nvGrpSpPr>
      <p:grpSpPr>
        <a:xfrm>
          <a:off x="0" y="0"/>
          <a:ext cx="0" cy="0"/>
          <a:chOff x="0" y="0"/>
          <a:chExt cx="0" cy="0"/>
        </a:xfrm>
      </p:grpSpPr>
      <p:sp>
        <p:nvSpPr>
          <p:cNvPr id="1048673" name="Title 1"/>
          <p:cNvSpPr>
            <a:spLocks noGrp="1"/>
          </p:cNvSpPr>
          <p:nvPr>
            <p:ph type="title"/>
          </p:nvPr>
        </p:nvSpPr>
        <p:spPr>
          <a:xfrm>
            <a:off x="457200" y="274638"/>
            <a:ext cx="8229600" cy="639762"/>
          </a:xfrm>
        </p:spPr>
        <p:txBody>
          <a:bodyPr>
            <a:normAutofit/>
          </a:bodyPr>
          <a:p>
            <a:r>
              <a:rPr b="1" dirty="0" lang="en-US"/>
              <a:t>Ultrasound</a:t>
            </a:r>
            <a:endParaRPr dirty="0" lang="en-US"/>
          </a:p>
        </p:txBody>
      </p:sp>
      <p:sp>
        <p:nvSpPr>
          <p:cNvPr id="1048674" name="Content Placeholder 2"/>
          <p:cNvSpPr>
            <a:spLocks noGrp="1"/>
          </p:cNvSpPr>
          <p:nvPr>
            <p:ph idx="1"/>
          </p:nvPr>
        </p:nvSpPr>
        <p:spPr>
          <a:xfrm>
            <a:off x="457200" y="914400"/>
            <a:ext cx="8229600" cy="5715000"/>
          </a:xfrm>
        </p:spPr>
        <p:txBody>
          <a:bodyPr>
            <a:normAutofit/>
          </a:bodyPr>
          <a:p>
            <a:pPr algn="just">
              <a:buFont typeface="Wingdings" panose="05000000000000000000" pitchFamily="2" charset="2"/>
              <a:buChar char="v"/>
            </a:pPr>
            <a:r>
              <a:rPr dirty="0" sz="3200" lang="en-US">
                <a:latin typeface="Times New Roman" panose="02020603050405020304" pitchFamily="18" charset="0"/>
                <a:cs typeface="Times New Roman" panose="02020603050405020304" pitchFamily="18" charset="0"/>
              </a:rPr>
              <a:t>commonly used and does not require any special preparation of the patient, except to ensure that they have a full bladder.</a:t>
            </a:r>
          </a:p>
          <a:p>
            <a:pPr algn="just">
              <a:buFont typeface="Wingdings" panose="05000000000000000000" pitchFamily="2" charset="2"/>
              <a:buChar char="v"/>
            </a:pPr>
            <a:r>
              <a:rPr dirty="0" sz="3200" lang="en-US">
                <a:latin typeface="Times New Roman" panose="02020603050405020304" pitchFamily="18" charset="0"/>
                <a:cs typeface="Times New Roman" panose="02020603050405020304" pitchFamily="18" charset="0"/>
              </a:rPr>
              <a:t>A distended bladder usually pushes the uterus out of the pelvic cavity allowing it to be properly viewed.</a:t>
            </a:r>
          </a:p>
          <a:p>
            <a:pPr algn="just">
              <a:buFont typeface="Wingdings" panose="05000000000000000000" pitchFamily="2" charset="2"/>
              <a:buChar char="v"/>
            </a:pPr>
            <a:r>
              <a:rPr dirty="0" sz="3200" lang="en-US">
                <a:latin typeface="Times New Roman" panose="02020603050405020304" pitchFamily="18" charset="0"/>
                <a:cs typeface="Times New Roman" panose="02020603050405020304" pitchFamily="18" charset="0"/>
              </a:rPr>
              <a:t> used to diagnose pelvic tumors and other abnormalities.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361" name=""/>
        <p:cNvGrpSpPr/>
        <p:nvPr/>
      </p:nvGrpSpPr>
      <p:grpSpPr>
        <a:xfrm>
          <a:off x="0" y="0"/>
          <a:ext cx="0" cy="0"/>
          <a:chOff x="0" y="0"/>
          <a:chExt cx="0" cy="0"/>
        </a:xfrm>
      </p:grpSpPr>
      <p:sp>
        <p:nvSpPr>
          <p:cNvPr id="1048675" name="Title 1"/>
          <p:cNvSpPr>
            <a:spLocks noGrp="1"/>
          </p:cNvSpPr>
          <p:nvPr>
            <p:ph type="title"/>
          </p:nvPr>
        </p:nvSpPr>
        <p:spPr/>
        <p:txBody>
          <a:bodyPr>
            <a:normAutofit/>
          </a:bodyPr>
          <a:p>
            <a:r>
              <a:rPr b="1" dirty="0" lang="en-US"/>
              <a:t>MENSTRUAL DISORDERS</a:t>
            </a:r>
            <a:endParaRPr dirty="0" lang="en-US"/>
          </a:p>
        </p:txBody>
      </p:sp>
      <p:sp>
        <p:nvSpPr>
          <p:cNvPr id="1048676" name="Content Placeholder 2"/>
          <p:cNvSpPr>
            <a:spLocks noGrp="1"/>
          </p:cNvSpPr>
          <p:nvPr>
            <p:ph idx="1"/>
          </p:nvPr>
        </p:nvSpPr>
        <p:spPr/>
        <p:txBody>
          <a:bodyPr/>
          <a:p>
            <a:r>
              <a:rPr b="1" dirty="0" lang="en-US"/>
              <a:t>Introduction</a:t>
            </a:r>
          </a:p>
          <a:p>
            <a:pPr algn="just">
              <a:buFont typeface="Wingdings" panose="05000000000000000000" pitchFamily="2" charset="2"/>
              <a:buChar char="ü"/>
            </a:pPr>
            <a:r>
              <a:rPr dirty="0" lang="en-US"/>
              <a:t>Menstruation is a normal body event in every woman, even though for some it may be an uncomfortable experience.</a:t>
            </a:r>
          </a:p>
          <a:p>
            <a:pPr algn="just">
              <a:buFont typeface="Wingdings" panose="05000000000000000000" pitchFamily="2" charset="2"/>
              <a:buChar char="ü"/>
            </a:pPr>
            <a:r>
              <a:rPr dirty="0" lang="en-US"/>
              <a:t>On a light note, however, there is an old adage</a:t>
            </a:r>
          </a:p>
          <a:p>
            <a:pPr algn="just" indent="0" marL="0">
              <a:buNone/>
            </a:pPr>
            <a:r>
              <a:rPr dirty="0" lang="en-US"/>
              <a:t>    that says 'the menstrual flow is the tears of a       disappointed uterus'.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362" name=""/>
        <p:cNvGrpSpPr/>
        <p:nvPr/>
      </p:nvGrpSpPr>
      <p:grpSpPr>
        <a:xfrm>
          <a:off x="0" y="0"/>
          <a:ext cx="0" cy="0"/>
          <a:chOff x="0" y="0"/>
          <a:chExt cx="0" cy="0"/>
        </a:xfrm>
      </p:grpSpPr>
      <p:sp>
        <p:nvSpPr>
          <p:cNvPr id="1048677" name="Title 1"/>
          <p:cNvSpPr>
            <a:spLocks noGrp="1"/>
          </p:cNvSpPr>
          <p:nvPr>
            <p:ph type="title"/>
          </p:nvPr>
        </p:nvSpPr>
        <p:spPr>
          <a:xfrm>
            <a:off x="457200" y="0"/>
            <a:ext cx="8229600" cy="1219200"/>
          </a:xfrm>
        </p:spPr>
        <p:txBody>
          <a:bodyPr>
            <a:normAutofit/>
          </a:bodyPr>
          <a:p>
            <a:r>
              <a:rPr b="1" dirty="0" sz="3600" lang="en-US"/>
              <a:t>Factors </a:t>
            </a:r>
            <a:r>
              <a:rPr b="1" dirty="0" sz="3600" lang="en-US" err="1"/>
              <a:t>InfluencingNormalMenstruation</a:t>
            </a:r>
            <a:endParaRPr dirty="0" sz="3600" lang="en-US"/>
          </a:p>
        </p:txBody>
      </p:sp>
      <p:sp>
        <p:nvSpPr>
          <p:cNvPr id="1048678" name="Content Placeholder 2"/>
          <p:cNvSpPr>
            <a:spLocks noGrp="1"/>
          </p:cNvSpPr>
          <p:nvPr>
            <p:ph idx="1"/>
          </p:nvPr>
        </p:nvSpPr>
        <p:spPr>
          <a:xfrm>
            <a:off x="457200" y="1371600"/>
            <a:ext cx="8229600" cy="4754563"/>
          </a:xfrm>
        </p:spPr>
        <p:txBody>
          <a:bodyPr>
            <a:normAutofit/>
          </a:bodyPr>
          <a:p>
            <a:pPr algn="just">
              <a:buFont typeface="Wingdings" panose="05000000000000000000" pitchFamily="2" charset="2"/>
              <a:buChar char="ü"/>
            </a:pPr>
            <a:r>
              <a:rPr dirty="0" lang="en-US"/>
              <a:t>The hypothalamus influences the anterior pituitary gland to produce follicle stimulating hormone.</a:t>
            </a:r>
          </a:p>
          <a:p>
            <a:pPr algn="just">
              <a:buFont typeface="Wingdings" panose="05000000000000000000" pitchFamily="2" charset="2"/>
              <a:buChar char="ü"/>
            </a:pPr>
            <a:r>
              <a:rPr dirty="0" lang="en-US"/>
              <a:t>The anterior pituitary gland produces follicle stimulating hormone, which matures the Graafian follicle under the influence of the hypothalamus.</a:t>
            </a:r>
          </a:p>
          <a:p>
            <a:pPr algn="just">
              <a:buFont typeface="Wingdings" panose="05000000000000000000" pitchFamily="2" charset="2"/>
              <a:buChar char="ü"/>
            </a:pPr>
            <a:r>
              <a:rPr dirty="0" lang="en-US"/>
              <a:t> It also produces the luteinizing hormone, which influences the development of corpus luteum to produce </a:t>
            </a:r>
            <a:r>
              <a:rPr dirty="0" lang="en-US" err="1"/>
              <a:t>oestrogen</a:t>
            </a:r>
            <a:r>
              <a:rPr dirty="0" lang="en-US"/>
              <a:t> or progesterone.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363" name=""/>
        <p:cNvGrpSpPr/>
        <p:nvPr/>
      </p:nvGrpSpPr>
      <p:grpSpPr>
        <a:xfrm>
          <a:off x="0" y="0"/>
          <a:ext cx="0" cy="0"/>
          <a:chOff x="0" y="0"/>
          <a:chExt cx="0" cy="0"/>
        </a:xfrm>
      </p:grpSpPr>
      <p:sp>
        <p:nvSpPr>
          <p:cNvPr id="1048679" name="Title 1"/>
          <p:cNvSpPr>
            <a:spLocks noGrp="1"/>
          </p:cNvSpPr>
          <p:nvPr>
            <p:ph type="title"/>
          </p:nvPr>
        </p:nvSpPr>
        <p:spPr/>
        <p:txBody>
          <a:bodyPr/>
          <a:p>
            <a:endParaRPr lang="en-US"/>
          </a:p>
        </p:txBody>
      </p:sp>
      <p:sp>
        <p:nvSpPr>
          <p:cNvPr id="1048680" name="Content Placeholder 2"/>
          <p:cNvSpPr>
            <a:spLocks noGrp="1"/>
          </p:cNvSpPr>
          <p:nvPr>
            <p:ph idx="1"/>
          </p:nvPr>
        </p:nvSpPr>
        <p:spPr/>
        <p:txBody>
          <a:bodyPr/>
          <a:p>
            <a:pPr>
              <a:buNone/>
            </a:pPr>
            <a:r>
              <a:rPr dirty="0" lang="en-US"/>
              <a:t>• The ovaries develop the Graafian follicle.</a:t>
            </a:r>
          </a:p>
          <a:p>
            <a:pPr>
              <a:buNone/>
            </a:pPr>
            <a:endParaRPr dirty="0" lang="en-US"/>
          </a:p>
          <a:p>
            <a:pPr>
              <a:buNone/>
            </a:pPr>
            <a:r>
              <a:rPr dirty="0" lang="en-US"/>
              <a:t>• The uterine endometrium thickens under the influence of estrogen and progesterone, in preparation to receive the ovum.</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364" name=""/>
        <p:cNvGrpSpPr/>
        <p:nvPr/>
      </p:nvGrpSpPr>
      <p:grpSpPr>
        <a:xfrm>
          <a:off x="0" y="0"/>
          <a:ext cx="0" cy="0"/>
          <a:chOff x="0" y="0"/>
          <a:chExt cx="0" cy="0"/>
        </a:xfrm>
      </p:grpSpPr>
      <p:sp>
        <p:nvSpPr>
          <p:cNvPr id="1048681" name="Title 1"/>
          <p:cNvSpPr>
            <a:spLocks noGrp="1"/>
          </p:cNvSpPr>
          <p:nvPr>
            <p:ph type="title"/>
          </p:nvPr>
        </p:nvSpPr>
        <p:spPr>
          <a:xfrm>
            <a:off x="457200" y="0"/>
            <a:ext cx="8229600" cy="685800"/>
          </a:xfrm>
        </p:spPr>
        <p:txBody>
          <a:bodyPr>
            <a:normAutofit/>
          </a:bodyPr>
          <a:p>
            <a:r>
              <a:rPr b="1" dirty="0" lang="en-US" err="1"/>
              <a:t>Amenorrhoea</a:t>
            </a:r>
            <a:endParaRPr dirty="0" lang="en-US"/>
          </a:p>
        </p:txBody>
      </p:sp>
      <p:sp>
        <p:nvSpPr>
          <p:cNvPr id="1048682" name="Content Placeholder 2"/>
          <p:cNvSpPr>
            <a:spLocks noGrp="1"/>
          </p:cNvSpPr>
          <p:nvPr>
            <p:ph idx="1"/>
          </p:nvPr>
        </p:nvSpPr>
        <p:spPr>
          <a:xfrm>
            <a:off x="457200" y="990600"/>
            <a:ext cx="8229600" cy="5562600"/>
          </a:xfrm>
        </p:spPr>
        <p:txBody>
          <a:bodyPr>
            <a:normAutofit/>
          </a:bodyPr>
          <a:p>
            <a:r>
              <a:rPr dirty="0" lang="en-US"/>
              <a:t>is a symptom, not a disease.</a:t>
            </a:r>
          </a:p>
          <a:p>
            <a:r>
              <a:rPr dirty="0" lang="en-US"/>
              <a:t> It is derived from the Greek word </a:t>
            </a:r>
            <a:r>
              <a:rPr dirty="0" lang="en-US" err="1"/>
              <a:t>amenrein</a:t>
            </a:r>
            <a:r>
              <a:rPr dirty="0" lang="en-US"/>
              <a:t>, which translates as follows:</a:t>
            </a:r>
          </a:p>
          <a:p>
            <a:pPr>
              <a:buNone/>
            </a:pPr>
            <a:r>
              <a:rPr dirty="0" lang="en-US"/>
              <a:t>          • A... without</a:t>
            </a:r>
          </a:p>
          <a:p>
            <a:pPr>
              <a:buNone/>
            </a:pPr>
            <a:r>
              <a:rPr dirty="0" lang="en-US"/>
              <a:t>         • Men... month</a:t>
            </a:r>
          </a:p>
          <a:p>
            <a:pPr>
              <a:buNone/>
            </a:pPr>
            <a:r>
              <a:rPr dirty="0" lang="en-US"/>
              <a:t>        • Rein... to flow</a:t>
            </a:r>
          </a:p>
          <a:p>
            <a:r>
              <a:rPr dirty="0" lang="en-US"/>
              <a:t>can, therefore, be interpreted to mean 'without monthly flow', thus amenorrhea means 'absence or cessation of menstruation'.</a:t>
            </a:r>
          </a:p>
          <a:p>
            <a:r>
              <a:rPr dirty="0" lang="en-US"/>
              <a:t> The absence of menstrual periods can be physiologically normal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327" name=""/>
        <p:cNvGrpSpPr/>
        <p:nvPr/>
      </p:nvGrpSpPr>
      <p:grpSpPr>
        <a:xfrm>
          <a:off x="0" y="0"/>
          <a:ext cx="0" cy="0"/>
          <a:chOff x="0" y="0"/>
          <a:chExt cx="0" cy="0"/>
        </a:xfrm>
      </p:grpSpPr>
      <p:sp>
        <p:nvSpPr>
          <p:cNvPr id="1048612" name="Content Placeholder 2"/>
          <p:cNvSpPr>
            <a:spLocks noGrp="1"/>
          </p:cNvSpPr>
          <p:nvPr>
            <p:ph idx="1"/>
          </p:nvPr>
        </p:nvSpPr>
        <p:spPr/>
        <p:txBody>
          <a:bodyPr>
            <a:normAutofit/>
          </a:bodyPr>
          <a:p>
            <a:r>
              <a:rPr b="1" dirty="0" sz="2800" lang="en-US">
                <a:latin typeface="Times New Roman" panose="02020603050405020304" pitchFamily="18" charset="0"/>
                <a:cs typeface="Times New Roman" panose="02020603050405020304" pitchFamily="18" charset="0"/>
              </a:rPr>
              <a:t>Gynaecology ;   </a:t>
            </a:r>
            <a:r>
              <a:rPr dirty="0" sz="2800" lang="en-US">
                <a:latin typeface="Times New Roman" panose="02020603050405020304" pitchFamily="18" charset="0"/>
                <a:cs typeface="Times New Roman" panose="02020603050405020304" pitchFamily="18" charset="0"/>
              </a:rPr>
              <a:t>is the medical practice dealing with the health of the </a:t>
            </a:r>
            <a:r>
              <a:rPr dirty="0" sz="2800" lang="en-US" u="sng">
                <a:latin typeface="Times New Roman" panose="02020603050405020304" pitchFamily="18" charset="0"/>
                <a:cs typeface="Times New Roman" panose="02020603050405020304" pitchFamily="18" charset="0"/>
              </a:rPr>
              <a:t>female reproductive </a:t>
            </a:r>
            <a:r>
              <a:rPr dirty="0" sz="2800" lang="en-US">
                <a:latin typeface="Times New Roman" panose="02020603050405020304" pitchFamily="18" charset="0"/>
                <a:cs typeface="Times New Roman" panose="02020603050405020304" pitchFamily="18" charset="0"/>
              </a:rPr>
              <a:t>systems (vagina, uterus and ovaries) and the breasts.</a:t>
            </a:r>
          </a:p>
          <a:p>
            <a:pPr>
              <a:buNone/>
            </a:pPr>
            <a:endParaRPr dirty="0" sz="2800" lang="en-US">
              <a:latin typeface="Times New Roman" panose="02020603050405020304" pitchFamily="18" charset="0"/>
              <a:cs typeface="Times New Roman" panose="02020603050405020304" pitchFamily="18" charset="0"/>
            </a:endParaRPr>
          </a:p>
          <a:p>
            <a:r>
              <a:rPr dirty="0" sz="2800" lang="en-US">
                <a:latin typeface="Times New Roman" panose="02020603050405020304" pitchFamily="18" charset="0"/>
                <a:cs typeface="Times New Roman" panose="02020603050405020304" pitchFamily="18" charset="0"/>
              </a:rPr>
              <a:t>outside medicine, it means "the science of women". Its counterpart is andrology, which deals with medical issues specific to the male reproductive system.</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365" name=""/>
        <p:cNvGrpSpPr/>
        <p:nvPr/>
      </p:nvGrpSpPr>
      <p:grpSpPr>
        <a:xfrm>
          <a:off x="0" y="0"/>
          <a:ext cx="0" cy="0"/>
          <a:chOff x="0" y="0"/>
          <a:chExt cx="0" cy="0"/>
        </a:xfrm>
      </p:grpSpPr>
      <p:sp>
        <p:nvSpPr>
          <p:cNvPr id="1048683" name="Title 1"/>
          <p:cNvSpPr>
            <a:spLocks noGrp="1"/>
          </p:cNvSpPr>
          <p:nvPr>
            <p:ph type="title"/>
          </p:nvPr>
        </p:nvSpPr>
        <p:spPr>
          <a:xfrm>
            <a:off x="457200" y="274638"/>
            <a:ext cx="8229600" cy="1706562"/>
          </a:xfrm>
        </p:spPr>
        <p:txBody>
          <a:bodyPr>
            <a:normAutofit/>
          </a:bodyPr>
          <a:p>
            <a:r>
              <a:rPr b="1" dirty="0" lang="en-US"/>
              <a:t>when </a:t>
            </a:r>
            <a:r>
              <a:rPr b="1" dirty="0" lang="en-US" err="1"/>
              <a:t>amenorrhoea</a:t>
            </a:r>
            <a:r>
              <a:rPr b="1" dirty="0" lang="en-US"/>
              <a:t> is considered normal.</a:t>
            </a:r>
            <a:endParaRPr dirty="0" lang="en-US"/>
          </a:p>
        </p:txBody>
      </p:sp>
      <p:sp>
        <p:nvSpPr>
          <p:cNvPr id="1048684" name="Content Placeholder 2"/>
          <p:cNvSpPr>
            <a:spLocks noGrp="1"/>
          </p:cNvSpPr>
          <p:nvPr>
            <p:ph idx="1"/>
          </p:nvPr>
        </p:nvSpPr>
        <p:spPr>
          <a:xfrm>
            <a:off x="457200" y="2438400"/>
            <a:ext cx="8229600" cy="4114800"/>
          </a:xfrm>
        </p:spPr>
        <p:txBody>
          <a:bodyPr>
            <a:normAutofit/>
          </a:bodyPr>
          <a:p>
            <a:r>
              <a:rPr dirty="0" lang="en-US"/>
              <a:t>Before puberty, when the hormones concerned have not started functioning.</a:t>
            </a:r>
          </a:p>
          <a:p>
            <a:pPr>
              <a:buNone/>
            </a:pPr>
            <a:endParaRPr dirty="0" lang="en-US"/>
          </a:p>
          <a:p>
            <a:pPr>
              <a:buNone/>
            </a:pPr>
            <a:r>
              <a:rPr dirty="0" lang="en-US"/>
              <a:t>• During pregnancy, when the hormones concerned are diverted to the growth of the fertilized ovum.</a:t>
            </a:r>
          </a:p>
          <a:p>
            <a:pPr>
              <a:buNone/>
            </a:pPr>
            <a:endParaRPr dirty="0" lang="en-US"/>
          </a:p>
          <a:p>
            <a:pPr>
              <a:buNone/>
            </a:pPr>
            <a:r>
              <a:rPr dirty="0" lang="en-US"/>
              <a:t>• During lactation (after delivery), which results in lactation amenorrhea due to the presence of </a:t>
            </a:r>
            <a:r>
              <a:rPr dirty="0" lang="en-US" err="1"/>
              <a:t>prolactin</a:t>
            </a:r>
            <a:r>
              <a:rPr dirty="0" lang="en-US"/>
              <a:t>.</a:t>
            </a:r>
          </a:p>
          <a:p>
            <a:pPr>
              <a:buNone/>
            </a:pPr>
            <a:endParaRPr dirty="0" lang="en-US"/>
          </a:p>
          <a:p>
            <a:pPr>
              <a:buNone/>
            </a:pPr>
            <a:r>
              <a:rPr dirty="0" lang="en-US"/>
              <a:t>• At menopause, when the hormones diminish and cease to be produced.</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366" name=""/>
        <p:cNvGrpSpPr/>
        <p:nvPr/>
      </p:nvGrpSpPr>
      <p:grpSpPr>
        <a:xfrm>
          <a:off x="0" y="0"/>
          <a:ext cx="0" cy="0"/>
          <a:chOff x="0" y="0"/>
          <a:chExt cx="0" cy="0"/>
        </a:xfrm>
      </p:grpSpPr>
      <p:sp>
        <p:nvSpPr>
          <p:cNvPr id="1048685" name="Title 1"/>
          <p:cNvSpPr>
            <a:spLocks noGrp="1"/>
          </p:cNvSpPr>
          <p:nvPr>
            <p:ph type="title"/>
          </p:nvPr>
        </p:nvSpPr>
        <p:spPr/>
        <p:txBody>
          <a:bodyPr/>
          <a:p>
            <a:endParaRPr lang="en-US"/>
          </a:p>
        </p:txBody>
      </p:sp>
      <p:sp>
        <p:nvSpPr>
          <p:cNvPr id="1048686" name="Content Placeholder 2"/>
          <p:cNvSpPr>
            <a:spLocks noGrp="1"/>
          </p:cNvSpPr>
          <p:nvPr>
            <p:ph idx="1"/>
          </p:nvPr>
        </p:nvSpPr>
        <p:spPr/>
        <p:txBody>
          <a:bodyPr/>
          <a:p>
            <a:pPr>
              <a:buNone/>
            </a:pPr>
            <a:r>
              <a:rPr dirty="0" lang="en-US"/>
              <a:t>Pathological amenorrhea,  can be divided into two,</a:t>
            </a:r>
          </a:p>
          <a:p>
            <a:r>
              <a:rPr dirty="0" lang="en-US"/>
              <a:t> primary</a:t>
            </a:r>
          </a:p>
          <a:p>
            <a:r>
              <a:rPr dirty="0" lang="en-US"/>
              <a:t>secondary amenorrhea.</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367" name=""/>
        <p:cNvGrpSpPr/>
        <p:nvPr/>
      </p:nvGrpSpPr>
      <p:grpSpPr>
        <a:xfrm>
          <a:off x="0" y="0"/>
          <a:ext cx="0" cy="0"/>
          <a:chOff x="0" y="0"/>
          <a:chExt cx="0" cy="0"/>
        </a:xfrm>
      </p:grpSpPr>
      <p:sp>
        <p:nvSpPr>
          <p:cNvPr id="1048687" name="Title 1"/>
          <p:cNvSpPr>
            <a:spLocks noGrp="1"/>
          </p:cNvSpPr>
          <p:nvPr>
            <p:ph type="title"/>
          </p:nvPr>
        </p:nvSpPr>
        <p:spPr>
          <a:xfrm>
            <a:off x="457200" y="274638"/>
            <a:ext cx="8229600" cy="868362"/>
          </a:xfrm>
        </p:spPr>
        <p:txBody>
          <a:bodyPr/>
          <a:p>
            <a:r>
              <a:rPr b="1" dirty="0" lang="en-US"/>
              <a:t>Primary </a:t>
            </a:r>
            <a:r>
              <a:rPr b="1" dirty="0" lang="en-US" err="1"/>
              <a:t>Amenorrhoea</a:t>
            </a:r>
            <a:endParaRPr dirty="0" lang="en-US"/>
          </a:p>
        </p:txBody>
      </p:sp>
      <p:sp>
        <p:nvSpPr>
          <p:cNvPr id="1048688" name="Content Placeholder 2"/>
          <p:cNvSpPr>
            <a:spLocks noGrp="1"/>
          </p:cNvSpPr>
          <p:nvPr>
            <p:ph idx="1"/>
          </p:nvPr>
        </p:nvSpPr>
        <p:spPr>
          <a:xfrm>
            <a:off x="457200" y="1219200"/>
            <a:ext cx="8229600" cy="5638800"/>
          </a:xfrm>
        </p:spPr>
        <p:txBody>
          <a:bodyPr>
            <a:normAutofit/>
          </a:bodyPr>
          <a:p>
            <a:r>
              <a:rPr dirty="0" lang="en-US"/>
              <a:t>means that menstruation has never occurred.</a:t>
            </a:r>
          </a:p>
          <a:p>
            <a:pPr>
              <a:buNone/>
            </a:pPr>
            <a:endParaRPr dirty="0" lang="en-US"/>
          </a:p>
          <a:p>
            <a:r>
              <a:rPr dirty="0" lang="en-US"/>
              <a:t>seen in a young woman who is over 17 years of age and who has not yet begun to menstruate but exhibits signs of sexual maturation.</a:t>
            </a:r>
          </a:p>
          <a:p>
            <a:pPr>
              <a:buNone/>
            </a:pPr>
            <a:endParaRPr dirty="0" lang="en-US"/>
          </a:p>
          <a:p>
            <a:r>
              <a:rPr dirty="0" lang="en-US"/>
              <a:t>Pathological primary </a:t>
            </a:r>
            <a:r>
              <a:rPr dirty="0" lang="en-US" err="1"/>
              <a:t>amenorrhoea</a:t>
            </a:r>
            <a:r>
              <a:rPr dirty="0" lang="en-US"/>
              <a:t> is when the patient has never menstruated and has not developed secondary sexual characteristics.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368" name=""/>
        <p:cNvGrpSpPr/>
        <p:nvPr/>
      </p:nvGrpSpPr>
      <p:grpSpPr>
        <a:xfrm>
          <a:off x="0" y="0"/>
          <a:ext cx="0" cy="0"/>
          <a:chOff x="0" y="0"/>
          <a:chExt cx="0" cy="0"/>
        </a:xfrm>
      </p:grpSpPr>
      <p:sp>
        <p:nvSpPr>
          <p:cNvPr id="1048689" name="Title 1"/>
          <p:cNvSpPr>
            <a:spLocks noGrp="1"/>
          </p:cNvSpPr>
          <p:nvPr>
            <p:ph type="title"/>
          </p:nvPr>
        </p:nvSpPr>
        <p:spPr/>
        <p:txBody>
          <a:bodyPr/>
          <a:p>
            <a:r>
              <a:rPr b="1" dirty="0" lang="en-US"/>
              <a:t>Primary </a:t>
            </a:r>
            <a:r>
              <a:rPr b="1" dirty="0" lang="en-US" err="1"/>
              <a:t>Amenorrhoea</a:t>
            </a:r>
            <a:endParaRPr dirty="0" lang="en-US"/>
          </a:p>
        </p:txBody>
      </p:sp>
      <p:sp>
        <p:nvSpPr>
          <p:cNvPr id="1048690" name="Content Placeholder 2"/>
          <p:cNvSpPr>
            <a:spLocks noGrp="1"/>
          </p:cNvSpPr>
          <p:nvPr>
            <p:ph idx="1"/>
          </p:nvPr>
        </p:nvSpPr>
        <p:spPr/>
        <p:txBody>
          <a:bodyPr/>
          <a:p>
            <a:pPr>
              <a:buNone/>
            </a:pPr>
            <a:r>
              <a:rPr dirty="0" lang="en-US"/>
              <a:t>Two main factors that lead to primary</a:t>
            </a:r>
          </a:p>
          <a:p>
            <a:pPr>
              <a:buNone/>
            </a:pPr>
            <a:r>
              <a:rPr dirty="0" lang="en-US" err="1"/>
              <a:t>amenorrhoea</a:t>
            </a:r>
            <a:r>
              <a:rPr dirty="0" lang="en-US"/>
              <a:t>.</a:t>
            </a:r>
          </a:p>
          <a:p>
            <a:pPr>
              <a:buNone/>
            </a:pPr>
            <a:r>
              <a:rPr dirty="0" lang="en-US"/>
              <a:t> These are</a:t>
            </a:r>
          </a:p>
          <a:p>
            <a:r>
              <a:rPr dirty="0" lang="en-US"/>
              <a:t>      hormonal factors </a:t>
            </a:r>
          </a:p>
          <a:p>
            <a:r>
              <a:rPr dirty="0" lang="en-US"/>
              <a:t>     developmental anomalies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369" name=""/>
        <p:cNvGrpSpPr/>
        <p:nvPr/>
      </p:nvGrpSpPr>
      <p:grpSpPr>
        <a:xfrm>
          <a:off x="0" y="0"/>
          <a:ext cx="0" cy="0"/>
          <a:chOff x="0" y="0"/>
          <a:chExt cx="0" cy="0"/>
        </a:xfrm>
      </p:grpSpPr>
      <p:sp>
        <p:nvSpPr>
          <p:cNvPr id="1048691" name="Title 1"/>
          <p:cNvSpPr>
            <a:spLocks noGrp="1"/>
          </p:cNvSpPr>
          <p:nvPr>
            <p:ph type="title"/>
          </p:nvPr>
        </p:nvSpPr>
        <p:spPr>
          <a:xfrm>
            <a:off x="457200" y="152400"/>
            <a:ext cx="8229600" cy="838200"/>
          </a:xfrm>
        </p:spPr>
        <p:txBody>
          <a:bodyPr/>
          <a:p>
            <a:r>
              <a:rPr b="1" dirty="0" lang="en-US"/>
              <a:t>Hormonal Factors</a:t>
            </a:r>
            <a:endParaRPr dirty="0" lang="en-US"/>
          </a:p>
        </p:txBody>
      </p:sp>
      <p:sp>
        <p:nvSpPr>
          <p:cNvPr id="1048692" name="Content Placeholder 2"/>
          <p:cNvSpPr>
            <a:spLocks noGrp="1"/>
          </p:cNvSpPr>
          <p:nvPr>
            <p:ph idx="1"/>
          </p:nvPr>
        </p:nvSpPr>
        <p:spPr>
          <a:xfrm>
            <a:off x="457200" y="1066800"/>
            <a:ext cx="8458200" cy="5486400"/>
          </a:xfrm>
        </p:spPr>
        <p:txBody>
          <a:bodyPr>
            <a:normAutofit/>
          </a:bodyPr>
          <a:p>
            <a:pPr>
              <a:buNone/>
            </a:pPr>
            <a:r>
              <a:rPr dirty="0" lang="en-US"/>
              <a:t>This is due to the malfunctioning of the pituitary</a:t>
            </a:r>
          </a:p>
          <a:p>
            <a:pPr>
              <a:buNone/>
            </a:pPr>
            <a:r>
              <a:rPr dirty="0" lang="en-US"/>
              <a:t>gland.</a:t>
            </a:r>
          </a:p>
          <a:p>
            <a:r>
              <a:rPr dirty="0" lang="en-US"/>
              <a:t>  As a result, the hormones responsible for</a:t>
            </a:r>
          </a:p>
          <a:p>
            <a:pPr>
              <a:buNone/>
            </a:pPr>
            <a:r>
              <a:rPr dirty="0" lang="en-US"/>
              <a:t>    sex maturation are affected, which in turn affects the beginning of menstruation.</a:t>
            </a:r>
          </a:p>
          <a:p>
            <a:pPr>
              <a:buNone/>
            </a:pPr>
            <a:endParaRPr dirty="0" lang="en-US"/>
          </a:p>
          <a:p>
            <a:r>
              <a:rPr dirty="0" lang="en-US"/>
              <a:t>In Cushing's syndrome, the excessive</a:t>
            </a:r>
          </a:p>
          <a:p>
            <a:pPr>
              <a:buNone/>
            </a:pPr>
            <a:r>
              <a:rPr dirty="0" lang="en-US"/>
              <a:t>    production of </a:t>
            </a:r>
            <a:r>
              <a:rPr dirty="0" lang="en-US" err="1"/>
              <a:t>cortisols</a:t>
            </a:r>
            <a:r>
              <a:rPr dirty="0" lang="en-US"/>
              <a:t> may hinder menstruation from starting.</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370" name=""/>
        <p:cNvGrpSpPr/>
        <p:nvPr/>
      </p:nvGrpSpPr>
      <p:grpSpPr>
        <a:xfrm>
          <a:off x="0" y="0"/>
          <a:ext cx="0" cy="0"/>
          <a:chOff x="0" y="0"/>
          <a:chExt cx="0" cy="0"/>
        </a:xfrm>
      </p:grpSpPr>
      <p:sp>
        <p:nvSpPr>
          <p:cNvPr id="1048693" name="Title 1"/>
          <p:cNvSpPr>
            <a:spLocks noGrp="1"/>
          </p:cNvSpPr>
          <p:nvPr>
            <p:ph type="title"/>
          </p:nvPr>
        </p:nvSpPr>
        <p:spPr>
          <a:xfrm>
            <a:off x="457200" y="274638"/>
            <a:ext cx="8229600" cy="639762"/>
          </a:xfrm>
        </p:spPr>
        <p:txBody>
          <a:bodyPr>
            <a:normAutofit/>
          </a:bodyPr>
          <a:p>
            <a:r>
              <a:rPr b="1" dirty="0" lang="en-US"/>
              <a:t>Developmental Anomalies</a:t>
            </a:r>
            <a:endParaRPr dirty="0" lang="en-US"/>
          </a:p>
        </p:txBody>
      </p:sp>
      <p:sp>
        <p:nvSpPr>
          <p:cNvPr id="1048694" name="Content Placeholder 2"/>
          <p:cNvSpPr>
            <a:spLocks noGrp="1"/>
          </p:cNvSpPr>
          <p:nvPr>
            <p:ph idx="1"/>
          </p:nvPr>
        </p:nvSpPr>
        <p:spPr>
          <a:xfrm>
            <a:off x="457200" y="990600"/>
            <a:ext cx="8229600" cy="5135563"/>
          </a:xfrm>
        </p:spPr>
        <p:txBody>
          <a:bodyPr>
            <a:normAutofit/>
          </a:bodyPr>
          <a:p>
            <a:r>
              <a:rPr dirty="0" lang="en-US"/>
              <a:t>During the development of the </a:t>
            </a:r>
            <a:r>
              <a:rPr dirty="0" lang="en-US" err="1"/>
              <a:t>foetus</a:t>
            </a:r>
            <a:r>
              <a:rPr dirty="0" lang="en-US"/>
              <a:t>, the vagina, uterus or ovaries may fail to develop.</a:t>
            </a:r>
          </a:p>
          <a:p>
            <a:endParaRPr dirty="0" lang="en-US"/>
          </a:p>
          <a:p>
            <a:r>
              <a:rPr dirty="0" lang="en-US"/>
              <a:t>The congenital abnormality in the vagina that causes primary </a:t>
            </a:r>
            <a:r>
              <a:rPr dirty="0" lang="en-US" err="1"/>
              <a:t>amenorrhoea</a:t>
            </a:r>
            <a:r>
              <a:rPr dirty="0" lang="en-US"/>
              <a:t> is an imperforate hymen.</a:t>
            </a:r>
          </a:p>
          <a:p>
            <a:endParaRPr dirty="0" lang="en-US"/>
          </a:p>
          <a:p>
            <a:r>
              <a:rPr dirty="0" lang="en-US"/>
              <a:t> In this case, the girl experiences all the feelings and discomforts of menstrual flow.</a:t>
            </a:r>
          </a:p>
          <a:p>
            <a:endParaRPr dirty="0"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371" name=""/>
        <p:cNvGrpSpPr/>
        <p:nvPr/>
      </p:nvGrpSpPr>
      <p:grpSpPr>
        <a:xfrm>
          <a:off x="0" y="0"/>
          <a:ext cx="0" cy="0"/>
          <a:chOff x="0" y="0"/>
          <a:chExt cx="0" cy="0"/>
        </a:xfrm>
      </p:grpSpPr>
      <p:sp>
        <p:nvSpPr>
          <p:cNvPr id="1048695" name="Title 1"/>
          <p:cNvSpPr>
            <a:spLocks noGrp="1"/>
          </p:cNvSpPr>
          <p:nvPr>
            <p:ph type="title"/>
          </p:nvPr>
        </p:nvSpPr>
        <p:spPr/>
        <p:txBody>
          <a:bodyPr/>
          <a:p>
            <a:endParaRPr lang="en-US"/>
          </a:p>
        </p:txBody>
      </p:sp>
      <p:sp>
        <p:nvSpPr>
          <p:cNvPr id="1048696" name="Content Placeholder 2"/>
          <p:cNvSpPr>
            <a:spLocks noGrp="1"/>
          </p:cNvSpPr>
          <p:nvPr>
            <p:ph idx="1"/>
          </p:nvPr>
        </p:nvSpPr>
        <p:spPr/>
        <p:txBody>
          <a:bodyPr/>
          <a:p>
            <a:r>
              <a:rPr dirty="0" lang="en-US"/>
              <a:t>There is actually menstruation and the blood accumulates behind the hymen, (in the vagina), but does not come out.</a:t>
            </a:r>
          </a:p>
          <a:p>
            <a:endParaRPr dirty="0" lang="en-US"/>
          </a:p>
          <a:p>
            <a:r>
              <a:rPr dirty="0" lang="en-US"/>
              <a:t>This condition is known as </a:t>
            </a:r>
            <a:r>
              <a:rPr dirty="0" lang="en-US" err="1"/>
              <a:t>cryptomenorrhoea</a:t>
            </a:r>
            <a:r>
              <a:rPr dirty="0" lang="en-US"/>
              <a:t> and when not treated, the uterus distends, leading to what is known as </a:t>
            </a:r>
            <a:r>
              <a:rPr dirty="0" lang="en-US" err="1"/>
              <a:t>haematometra</a:t>
            </a:r>
            <a:endParaRPr dirty="0"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372" name=""/>
        <p:cNvGrpSpPr/>
        <p:nvPr/>
      </p:nvGrpSpPr>
      <p:grpSpPr>
        <a:xfrm>
          <a:off x="0" y="0"/>
          <a:ext cx="0" cy="0"/>
          <a:chOff x="0" y="0"/>
          <a:chExt cx="0" cy="0"/>
        </a:xfrm>
      </p:grpSpPr>
      <p:sp>
        <p:nvSpPr>
          <p:cNvPr id="1048697" name="Title 1"/>
          <p:cNvSpPr>
            <a:spLocks noGrp="1"/>
          </p:cNvSpPr>
          <p:nvPr>
            <p:ph type="title"/>
          </p:nvPr>
        </p:nvSpPr>
        <p:spPr>
          <a:xfrm>
            <a:off x="457200" y="274638"/>
            <a:ext cx="8229600" cy="411162"/>
          </a:xfrm>
        </p:spPr>
        <p:txBody>
          <a:bodyPr>
            <a:normAutofit fontScale="90000"/>
          </a:bodyPr>
          <a:p>
            <a:endParaRPr dirty="0" lang="en-US"/>
          </a:p>
        </p:txBody>
      </p:sp>
      <p:sp>
        <p:nvSpPr>
          <p:cNvPr id="1048698" name="Content Placeholder 2"/>
          <p:cNvSpPr>
            <a:spLocks noGrp="1"/>
          </p:cNvSpPr>
          <p:nvPr>
            <p:ph idx="1"/>
          </p:nvPr>
        </p:nvSpPr>
        <p:spPr>
          <a:xfrm>
            <a:off x="457200" y="914400"/>
            <a:ext cx="8686800" cy="5943600"/>
          </a:xfrm>
        </p:spPr>
        <p:txBody>
          <a:bodyPr>
            <a:normAutofit/>
          </a:bodyPr>
          <a:p>
            <a:r>
              <a:rPr dirty="0" lang="en-US"/>
              <a:t>The girl may present with abdominal pain and the absence of menstruation.</a:t>
            </a:r>
          </a:p>
          <a:p>
            <a:r>
              <a:rPr dirty="0" lang="en-US"/>
              <a:t> The condition can be cured by an incision of the hymen to allow the blood to flow out freely.</a:t>
            </a:r>
          </a:p>
          <a:p>
            <a:pPr>
              <a:buNone/>
            </a:pPr>
            <a:endParaRPr dirty="0" lang="en-US"/>
          </a:p>
          <a:p>
            <a:r>
              <a:rPr dirty="0" lang="en-US"/>
              <a:t> After the incision you should advise the girl to maintain high standards of hygiene.</a:t>
            </a:r>
          </a:p>
          <a:p>
            <a:pPr>
              <a:buNone/>
            </a:pPr>
            <a:endParaRPr dirty="0" lang="en-US"/>
          </a:p>
          <a:p>
            <a:r>
              <a:rPr dirty="0" lang="en-US"/>
              <a:t>The vulva should be cleaned three times a day until healed.</a:t>
            </a:r>
          </a:p>
          <a:p>
            <a:pPr>
              <a:buNone/>
            </a:pPr>
            <a:endParaRPr dirty="0" lang="en-US"/>
          </a:p>
          <a:p>
            <a:r>
              <a:rPr dirty="0" lang="en-US"/>
              <a:t>Other causes include male </a:t>
            </a:r>
            <a:r>
              <a:rPr dirty="0" lang="en-US" err="1"/>
              <a:t>pseudohermaphroditism</a:t>
            </a:r>
            <a:r>
              <a:rPr dirty="0" lang="en-US"/>
              <a:t> (a male develops as a female) and Turner's syndrome where one has only one x-chromosome.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373" name=""/>
        <p:cNvGrpSpPr/>
        <p:nvPr/>
      </p:nvGrpSpPr>
      <p:grpSpPr>
        <a:xfrm>
          <a:off x="0" y="0"/>
          <a:ext cx="0" cy="0"/>
          <a:chOff x="0" y="0"/>
          <a:chExt cx="0" cy="0"/>
        </a:xfrm>
      </p:grpSpPr>
      <p:sp>
        <p:nvSpPr>
          <p:cNvPr id="1048699" name="Title 1"/>
          <p:cNvSpPr>
            <a:spLocks noGrp="1"/>
          </p:cNvSpPr>
          <p:nvPr>
            <p:ph type="title"/>
          </p:nvPr>
        </p:nvSpPr>
        <p:spPr>
          <a:xfrm>
            <a:off x="457200" y="274638"/>
            <a:ext cx="8229600" cy="487362"/>
          </a:xfrm>
        </p:spPr>
        <p:txBody>
          <a:bodyPr>
            <a:normAutofit fontScale="90000"/>
          </a:bodyPr>
          <a:p>
            <a:r>
              <a:rPr b="1" dirty="0" lang="en-US"/>
              <a:t>Secondary </a:t>
            </a:r>
            <a:r>
              <a:rPr b="1" dirty="0" lang="en-US" err="1"/>
              <a:t>Amenorrhoea</a:t>
            </a:r>
            <a:endParaRPr dirty="0" lang="en-US"/>
          </a:p>
        </p:txBody>
      </p:sp>
      <p:sp>
        <p:nvSpPr>
          <p:cNvPr id="1048700" name="Content Placeholder 2"/>
          <p:cNvSpPr>
            <a:spLocks noGrp="1"/>
          </p:cNvSpPr>
          <p:nvPr>
            <p:ph idx="1"/>
          </p:nvPr>
        </p:nvSpPr>
        <p:spPr>
          <a:xfrm>
            <a:off x="457200" y="1066800"/>
            <a:ext cx="8229600" cy="5334000"/>
          </a:xfrm>
        </p:spPr>
        <p:txBody>
          <a:bodyPr>
            <a:normAutofit/>
          </a:bodyPr>
          <a:p>
            <a:r>
              <a:rPr dirty="0" lang="en-US"/>
              <a:t>means that the periods, which were once present, have stopped.</a:t>
            </a:r>
          </a:p>
          <a:p>
            <a:r>
              <a:rPr dirty="0" lang="en-US"/>
              <a:t>some women who have a longer cycle of up to two to three months and this is considered normal as long as it is regular.</a:t>
            </a:r>
          </a:p>
          <a:p>
            <a:r>
              <a:rPr dirty="0" lang="en-US"/>
              <a:t>secondary </a:t>
            </a:r>
            <a:r>
              <a:rPr dirty="0" lang="en-US" err="1"/>
              <a:t>amenorrhoea</a:t>
            </a:r>
            <a:r>
              <a:rPr dirty="0" lang="en-US"/>
              <a:t> occurs after a normal menarche, which then ceases for more than six months.</a:t>
            </a:r>
          </a:p>
          <a:p>
            <a:r>
              <a:rPr dirty="0" lang="en-US"/>
              <a:t>Six months is a considerable duration for it to be abnormal</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374" name=""/>
        <p:cNvGrpSpPr/>
        <p:nvPr/>
      </p:nvGrpSpPr>
      <p:grpSpPr>
        <a:xfrm>
          <a:off x="0" y="0"/>
          <a:ext cx="0" cy="0"/>
          <a:chOff x="0" y="0"/>
          <a:chExt cx="0" cy="0"/>
        </a:xfrm>
      </p:grpSpPr>
      <p:sp>
        <p:nvSpPr>
          <p:cNvPr id="1048701" name="Title 1"/>
          <p:cNvSpPr>
            <a:spLocks noGrp="1"/>
          </p:cNvSpPr>
          <p:nvPr>
            <p:ph type="title"/>
          </p:nvPr>
        </p:nvSpPr>
        <p:spPr/>
        <p:txBody>
          <a:bodyPr>
            <a:normAutofit/>
          </a:bodyPr>
          <a:p>
            <a:r>
              <a:rPr b="1" dirty="0" lang="en-US"/>
              <a:t>Causes of secondary </a:t>
            </a:r>
            <a:br>
              <a:rPr b="1" dirty="0" lang="en-US"/>
            </a:br>
            <a:r>
              <a:rPr b="1" dirty="0" lang="en-US"/>
              <a:t> </a:t>
            </a:r>
            <a:r>
              <a:rPr b="1" dirty="0" lang="en-US" err="1"/>
              <a:t>amenorrhoea</a:t>
            </a:r>
            <a:endParaRPr b="1" dirty="0" lang="en-US"/>
          </a:p>
        </p:txBody>
      </p:sp>
      <p:sp>
        <p:nvSpPr>
          <p:cNvPr id="1048702" name="Content Placeholder 2"/>
          <p:cNvSpPr>
            <a:spLocks noGrp="1"/>
          </p:cNvSpPr>
          <p:nvPr>
            <p:ph idx="1"/>
          </p:nvPr>
        </p:nvSpPr>
        <p:spPr/>
        <p:txBody>
          <a:bodyPr>
            <a:normAutofit/>
          </a:bodyPr>
          <a:p>
            <a:pPr>
              <a:buFont typeface="Wingdings" pitchFamily="2" charset="2"/>
              <a:buChar char="v"/>
            </a:pPr>
            <a:r>
              <a:rPr b="1" dirty="0" lang="en-US"/>
              <a:t>Hormonal Disturbances </a:t>
            </a:r>
            <a:r>
              <a:rPr dirty="0" lang="en-US"/>
              <a:t>in the pituitary gland can lead to </a:t>
            </a:r>
            <a:r>
              <a:rPr dirty="0" lang="en-US" err="1"/>
              <a:t>hypopituitarism</a:t>
            </a:r>
            <a:r>
              <a:rPr dirty="0" lang="en-US"/>
              <a:t>, especially after severe postpartum hemorrhage and collapse</a:t>
            </a:r>
          </a:p>
          <a:p>
            <a:r>
              <a:rPr dirty="0" lang="en-US"/>
              <a:t>This leads to pituitary </a:t>
            </a:r>
            <a:r>
              <a:rPr dirty="0" lang="en-US" err="1"/>
              <a:t>cachexia</a:t>
            </a:r>
            <a:r>
              <a:rPr dirty="0" lang="en-US"/>
              <a:t>/Sheehan's disease.</a:t>
            </a:r>
          </a:p>
          <a:p>
            <a:r>
              <a:rPr dirty="0" lang="en-US"/>
              <a:t> In this condition, there is temporary deprivation of blood supply to the pituitary, leading to </a:t>
            </a:r>
            <a:r>
              <a:rPr dirty="0" lang="en-US" err="1"/>
              <a:t>ischaemia</a:t>
            </a:r>
            <a:r>
              <a:rPr dirty="0" lang="en-US"/>
              <a:t>.</a:t>
            </a:r>
          </a:p>
          <a:p>
            <a:r>
              <a:rPr dirty="0" lang="en-US"/>
              <a:t> This impairs the functions of the pituitary gland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328" name=""/>
        <p:cNvGrpSpPr/>
        <p:nvPr/>
      </p:nvGrpSpPr>
      <p:grpSpPr>
        <a:xfrm>
          <a:off x="0" y="0"/>
          <a:ext cx="0" cy="0"/>
          <a:chOff x="0" y="0"/>
          <a:chExt cx="0" cy="0"/>
        </a:xfrm>
      </p:grpSpPr>
      <p:pic>
        <p:nvPicPr>
          <p:cNvPr id="2097154" name="Picture 4" descr="3"/>
          <p:cNvPicPr>
            <a:picLocks noChangeAspect="1" noChangeArrowheads="1"/>
          </p:cNvPicPr>
          <p:nvPr/>
        </p:nvPicPr>
        <p:blipFill>
          <a:blip xmlns:r="http://schemas.openxmlformats.org/officeDocument/2006/relationships" r:embed="rId1"/>
          <a:srcRect/>
          <a:stretch>
            <a:fillRect/>
          </a:stretch>
        </p:blipFill>
        <p:spPr bwMode="auto">
          <a:xfrm>
            <a:off x="0" y="0"/>
            <a:ext cx="8991600" cy="6858000"/>
          </a:xfrm>
          <a:prstGeom prst="rect"/>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375" name=""/>
        <p:cNvGrpSpPr/>
        <p:nvPr/>
      </p:nvGrpSpPr>
      <p:grpSpPr>
        <a:xfrm>
          <a:off x="0" y="0"/>
          <a:ext cx="0" cy="0"/>
          <a:chOff x="0" y="0"/>
          <a:chExt cx="0" cy="0"/>
        </a:xfrm>
      </p:grpSpPr>
      <p:sp>
        <p:nvSpPr>
          <p:cNvPr id="1048703" name="Title 1"/>
          <p:cNvSpPr>
            <a:spLocks noGrp="1"/>
          </p:cNvSpPr>
          <p:nvPr>
            <p:ph type="title"/>
          </p:nvPr>
        </p:nvSpPr>
        <p:spPr/>
        <p:txBody>
          <a:bodyPr/>
          <a:p>
            <a:endParaRPr dirty="0" lang="en-US"/>
          </a:p>
        </p:txBody>
      </p:sp>
      <p:sp>
        <p:nvSpPr>
          <p:cNvPr id="1048704" name="Content Placeholder 2"/>
          <p:cNvSpPr>
            <a:spLocks noGrp="1"/>
          </p:cNvSpPr>
          <p:nvPr>
            <p:ph idx="1"/>
          </p:nvPr>
        </p:nvSpPr>
        <p:spPr/>
        <p:txBody>
          <a:bodyPr/>
          <a:p>
            <a:r>
              <a:rPr dirty="0" lang="en-US"/>
              <a:t>In addition, disturbances in the adrenal gland,</a:t>
            </a:r>
          </a:p>
          <a:p>
            <a:pPr>
              <a:buNone/>
            </a:pPr>
            <a:r>
              <a:rPr dirty="0" lang="en-US"/>
              <a:t>    thyroid gland and/or ovaries can affect the influence of the hypothalamus on the pituitary gland.</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376" name=""/>
        <p:cNvGrpSpPr/>
        <p:nvPr/>
      </p:nvGrpSpPr>
      <p:grpSpPr>
        <a:xfrm>
          <a:off x="0" y="0"/>
          <a:ext cx="0" cy="0"/>
          <a:chOff x="0" y="0"/>
          <a:chExt cx="0" cy="0"/>
        </a:xfrm>
      </p:grpSpPr>
      <p:sp>
        <p:nvSpPr>
          <p:cNvPr id="1048705" name="Title 1"/>
          <p:cNvSpPr>
            <a:spLocks noGrp="1"/>
          </p:cNvSpPr>
          <p:nvPr>
            <p:ph type="title"/>
          </p:nvPr>
        </p:nvSpPr>
        <p:spPr/>
        <p:txBody>
          <a:bodyPr>
            <a:normAutofit/>
          </a:bodyPr>
          <a:p>
            <a:pPr>
              <a:buFont typeface="Wingdings" pitchFamily="2" charset="2"/>
              <a:buChar char="v"/>
            </a:pPr>
            <a:r>
              <a:rPr b="1" dirty="0" lang="en-US"/>
              <a:t>Debilitating Systemic Disorders</a:t>
            </a:r>
            <a:endParaRPr dirty="0" lang="en-US"/>
          </a:p>
        </p:txBody>
      </p:sp>
      <p:sp>
        <p:nvSpPr>
          <p:cNvPr id="1048706" name="Content Placeholder 2"/>
          <p:cNvSpPr>
            <a:spLocks noGrp="1"/>
          </p:cNvSpPr>
          <p:nvPr>
            <p:ph idx="1"/>
          </p:nvPr>
        </p:nvSpPr>
        <p:spPr/>
        <p:txBody>
          <a:bodyPr>
            <a:normAutofit/>
          </a:bodyPr>
          <a:p>
            <a:r>
              <a:rPr dirty="0" sz="4000" lang="en-US"/>
              <a:t>Chronic diseases that cause general ill </a:t>
            </a:r>
            <a:r>
              <a:rPr dirty="0" sz="4000" lang="en-US" err="1"/>
              <a:t>health,for</a:t>
            </a:r>
            <a:r>
              <a:rPr dirty="0" sz="4000" lang="en-US"/>
              <a:t> example, genital tuberculosis, or severe </a:t>
            </a:r>
            <a:r>
              <a:rPr dirty="0" sz="4000" lang="en-US" err="1"/>
              <a:t>anaemia</a:t>
            </a:r>
            <a:r>
              <a:rPr dirty="0" sz="4000" lang="en-US"/>
              <a:t> may lead to secondary </a:t>
            </a:r>
            <a:r>
              <a:rPr dirty="0" sz="4000" lang="en-US" err="1"/>
              <a:t>amenorrhoea</a:t>
            </a:r>
            <a:endParaRPr dirty="0" sz="4000"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377" name=""/>
        <p:cNvGrpSpPr/>
        <p:nvPr/>
      </p:nvGrpSpPr>
      <p:grpSpPr>
        <a:xfrm>
          <a:off x="0" y="0"/>
          <a:ext cx="0" cy="0"/>
          <a:chOff x="0" y="0"/>
          <a:chExt cx="0" cy="0"/>
        </a:xfrm>
      </p:grpSpPr>
      <p:sp>
        <p:nvSpPr>
          <p:cNvPr id="1048707" name="Title 1"/>
          <p:cNvSpPr>
            <a:spLocks noGrp="1"/>
          </p:cNvSpPr>
          <p:nvPr>
            <p:ph type="title"/>
          </p:nvPr>
        </p:nvSpPr>
        <p:spPr>
          <a:xfrm>
            <a:off x="457200" y="274638"/>
            <a:ext cx="8229600" cy="792162"/>
          </a:xfrm>
        </p:spPr>
        <p:txBody>
          <a:bodyPr>
            <a:normAutofit/>
          </a:bodyPr>
          <a:p>
            <a:pPr>
              <a:buFont typeface="Wingdings" pitchFamily="2" charset="2"/>
              <a:buChar char="v"/>
            </a:pPr>
            <a:r>
              <a:rPr b="1" dirty="0" lang="en-US"/>
              <a:t>Nervous Disorders</a:t>
            </a:r>
            <a:endParaRPr dirty="0" lang="en-US"/>
          </a:p>
        </p:txBody>
      </p:sp>
      <p:sp>
        <p:nvSpPr>
          <p:cNvPr id="1048708" name="Content Placeholder 2"/>
          <p:cNvSpPr>
            <a:spLocks noGrp="1"/>
          </p:cNvSpPr>
          <p:nvPr>
            <p:ph idx="1"/>
          </p:nvPr>
        </p:nvSpPr>
        <p:spPr/>
        <p:txBody>
          <a:bodyPr>
            <a:normAutofit/>
          </a:bodyPr>
          <a:p>
            <a:r>
              <a:rPr dirty="0" lang="en-US"/>
              <a:t>Any stress can act on the hypothalamus to inhibit follicle stimulating hormone/</a:t>
            </a:r>
            <a:r>
              <a:rPr dirty="0" lang="en-US" err="1"/>
              <a:t>leutinising</a:t>
            </a:r>
            <a:r>
              <a:rPr dirty="0" lang="en-US"/>
              <a:t> hormone-releasing hormone.</a:t>
            </a:r>
          </a:p>
          <a:p>
            <a:pPr>
              <a:buNone/>
            </a:pPr>
            <a:endParaRPr dirty="0" lang="en-US"/>
          </a:p>
          <a:p>
            <a:r>
              <a:rPr dirty="0" lang="en-US"/>
              <a:t>Minor emotional upsets related to</a:t>
            </a:r>
          </a:p>
          <a:p>
            <a:pPr>
              <a:buNone/>
            </a:pPr>
            <a:r>
              <a:rPr dirty="0" lang="en-US"/>
              <a:t>  being away from home, attending college,</a:t>
            </a:r>
          </a:p>
          <a:p>
            <a:pPr>
              <a:buNone/>
            </a:pPr>
            <a:r>
              <a:rPr dirty="0" lang="en-US"/>
              <a:t>  tension from schoolwork or interpersonal</a:t>
            </a:r>
          </a:p>
          <a:p>
            <a:pPr>
              <a:buNone/>
            </a:pPr>
            <a:r>
              <a:rPr dirty="0" lang="en-US"/>
              <a:t>  problems are the most common causes of</a:t>
            </a:r>
          </a:p>
          <a:p>
            <a:pPr>
              <a:buNone/>
            </a:pPr>
            <a:r>
              <a:rPr dirty="0" lang="en-US"/>
              <a:t>  secondary amenorrhea, especially</a:t>
            </a:r>
          </a:p>
          <a:p>
            <a:pPr>
              <a:buNone/>
            </a:pPr>
            <a:r>
              <a:rPr dirty="0" lang="en-US"/>
              <a:t>  in adolescents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378" name=""/>
        <p:cNvGrpSpPr/>
        <p:nvPr/>
      </p:nvGrpSpPr>
      <p:grpSpPr>
        <a:xfrm>
          <a:off x="0" y="0"/>
          <a:ext cx="0" cy="0"/>
          <a:chOff x="0" y="0"/>
          <a:chExt cx="0" cy="0"/>
        </a:xfrm>
      </p:grpSpPr>
      <p:sp>
        <p:nvSpPr>
          <p:cNvPr id="1048709" name="Title 1"/>
          <p:cNvSpPr>
            <a:spLocks noGrp="1"/>
          </p:cNvSpPr>
          <p:nvPr>
            <p:ph type="title"/>
          </p:nvPr>
        </p:nvSpPr>
        <p:spPr/>
        <p:txBody>
          <a:bodyPr/>
          <a:p>
            <a:endParaRPr lang="en-US"/>
          </a:p>
        </p:txBody>
      </p:sp>
      <p:sp>
        <p:nvSpPr>
          <p:cNvPr id="1048710" name="Content Placeholder 2"/>
          <p:cNvSpPr>
            <a:spLocks noGrp="1"/>
          </p:cNvSpPr>
          <p:nvPr>
            <p:ph idx="1"/>
          </p:nvPr>
        </p:nvSpPr>
        <p:spPr/>
        <p:txBody>
          <a:bodyPr>
            <a:normAutofit/>
          </a:bodyPr>
          <a:p>
            <a:r>
              <a:rPr dirty="0" lang="en-US"/>
              <a:t>Other related disorders that cause stress include</a:t>
            </a:r>
          </a:p>
          <a:p>
            <a:pPr>
              <a:buNone/>
            </a:pPr>
            <a:r>
              <a:rPr dirty="0" lang="en-US"/>
              <a:t>    longstanding psychiatric disorders, especially</a:t>
            </a:r>
          </a:p>
          <a:p>
            <a:pPr>
              <a:buNone/>
            </a:pPr>
            <a:r>
              <a:rPr dirty="0" lang="en-US"/>
              <a:t>    depression or anxiety and stress due to</a:t>
            </a:r>
          </a:p>
          <a:p>
            <a:pPr>
              <a:buNone/>
            </a:pPr>
            <a:r>
              <a:rPr dirty="0" lang="en-US"/>
              <a:t>    exercise, which leads to exercise </a:t>
            </a:r>
            <a:r>
              <a:rPr dirty="0" lang="en-US" err="1"/>
              <a:t>amenorrhoea</a:t>
            </a:r>
            <a:r>
              <a:rPr dirty="0" lang="en-US"/>
              <a:t>.</a:t>
            </a:r>
          </a:p>
          <a:p>
            <a:pPr>
              <a:buNone/>
            </a:pPr>
            <a:endParaRPr dirty="0" lang="en-US"/>
          </a:p>
          <a:p>
            <a:r>
              <a:rPr dirty="0" lang="en-US"/>
              <a:t>This is especially common in marathon runners.</a:t>
            </a:r>
          </a:p>
          <a:p>
            <a:pPr>
              <a:buNone/>
            </a:pPr>
            <a:endParaRPr dirty="0" lang="en-US"/>
          </a:p>
          <a:p>
            <a:r>
              <a:rPr dirty="0" lang="en-US"/>
              <a:t>Others include brain </a:t>
            </a:r>
            <a:r>
              <a:rPr dirty="0" lang="en-US" err="1"/>
              <a:t>tumours</a:t>
            </a:r>
            <a:r>
              <a:rPr dirty="0" lang="en-US"/>
              <a:t> which may destroy</a:t>
            </a:r>
          </a:p>
          <a:p>
            <a:pPr>
              <a:buNone/>
            </a:pPr>
            <a:r>
              <a:rPr dirty="0" lang="en-US"/>
              <a:t>   the hypothalamus.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379" name=""/>
        <p:cNvGrpSpPr/>
        <p:nvPr/>
      </p:nvGrpSpPr>
      <p:grpSpPr>
        <a:xfrm>
          <a:off x="0" y="0"/>
          <a:ext cx="0" cy="0"/>
          <a:chOff x="0" y="0"/>
          <a:chExt cx="0" cy="0"/>
        </a:xfrm>
      </p:grpSpPr>
      <p:sp>
        <p:nvSpPr>
          <p:cNvPr id="1048711" name="Title 1"/>
          <p:cNvSpPr>
            <a:spLocks noGrp="1"/>
          </p:cNvSpPr>
          <p:nvPr>
            <p:ph type="title"/>
          </p:nvPr>
        </p:nvSpPr>
        <p:spPr/>
        <p:txBody>
          <a:bodyPr/>
          <a:p>
            <a:pPr>
              <a:buFont typeface="Wingdings" pitchFamily="2" charset="2"/>
              <a:buChar char="v"/>
            </a:pPr>
            <a:r>
              <a:rPr b="1" dirty="0" lang="en-US"/>
              <a:t>Drugs</a:t>
            </a:r>
            <a:endParaRPr dirty="0" lang="en-US"/>
          </a:p>
        </p:txBody>
      </p:sp>
      <p:sp>
        <p:nvSpPr>
          <p:cNvPr id="1048712" name="Content Placeholder 2"/>
          <p:cNvSpPr>
            <a:spLocks noGrp="1"/>
          </p:cNvSpPr>
          <p:nvPr>
            <p:ph idx="1"/>
          </p:nvPr>
        </p:nvSpPr>
        <p:spPr/>
        <p:txBody>
          <a:bodyPr>
            <a:normAutofit/>
          </a:bodyPr>
          <a:p>
            <a:r>
              <a:rPr dirty="0" lang="en-US"/>
              <a:t>Contraceptives may lead to post contraceptive</a:t>
            </a:r>
          </a:p>
          <a:p>
            <a:pPr>
              <a:buNone/>
            </a:pPr>
            <a:r>
              <a:rPr dirty="0" lang="en-US"/>
              <a:t>    </a:t>
            </a:r>
            <a:r>
              <a:rPr dirty="0" lang="en-US" err="1"/>
              <a:t>amenorrhoea</a:t>
            </a:r>
            <a:r>
              <a:rPr dirty="0" lang="en-US"/>
              <a:t> and in some individuals it may</a:t>
            </a:r>
          </a:p>
          <a:p>
            <a:pPr>
              <a:buNone/>
            </a:pPr>
            <a:r>
              <a:rPr dirty="0" lang="en-US"/>
              <a:t>    take three to six months before the return of</a:t>
            </a:r>
          </a:p>
          <a:p>
            <a:pPr>
              <a:buNone/>
            </a:pPr>
            <a:r>
              <a:rPr dirty="0" lang="en-US"/>
              <a:t>    menstruation.</a:t>
            </a:r>
          </a:p>
          <a:p>
            <a:pPr>
              <a:buNone/>
            </a:pPr>
            <a:r>
              <a:rPr dirty="0" lang="en-US"/>
              <a:t>This is because the ovulation had been suppressed and therefore had an effect on the</a:t>
            </a:r>
          </a:p>
          <a:p>
            <a:pPr>
              <a:buNone/>
            </a:pPr>
            <a:r>
              <a:rPr dirty="0" lang="en-US"/>
              <a:t>    hormones concerned.</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380" name=""/>
        <p:cNvGrpSpPr/>
        <p:nvPr/>
      </p:nvGrpSpPr>
      <p:grpSpPr>
        <a:xfrm>
          <a:off x="0" y="0"/>
          <a:ext cx="0" cy="0"/>
          <a:chOff x="0" y="0"/>
          <a:chExt cx="0" cy="0"/>
        </a:xfrm>
      </p:grpSpPr>
      <p:sp>
        <p:nvSpPr>
          <p:cNvPr id="1048713" name="Title 1"/>
          <p:cNvSpPr>
            <a:spLocks noGrp="1"/>
          </p:cNvSpPr>
          <p:nvPr>
            <p:ph type="title"/>
          </p:nvPr>
        </p:nvSpPr>
        <p:spPr/>
        <p:txBody>
          <a:bodyPr/>
          <a:p>
            <a:endParaRPr lang="en-US"/>
          </a:p>
        </p:txBody>
      </p:sp>
      <p:sp>
        <p:nvSpPr>
          <p:cNvPr id="1048714" name="Content Placeholder 2"/>
          <p:cNvSpPr>
            <a:spLocks noGrp="1"/>
          </p:cNvSpPr>
          <p:nvPr>
            <p:ph idx="1"/>
          </p:nvPr>
        </p:nvSpPr>
        <p:spPr/>
        <p:txBody>
          <a:bodyPr/>
          <a:p>
            <a:r>
              <a:rPr dirty="0" lang="en-US" err="1"/>
              <a:t>Phenothiazines</a:t>
            </a:r>
            <a:r>
              <a:rPr dirty="0" lang="en-US"/>
              <a:t>, especially in large doses, may</a:t>
            </a:r>
          </a:p>
          <a:p>
            <a:pPr>
              <a:buNone/>
            </a:pPr>
            <a:r>
              <a:rPr dirty="0" lang="en-US"/>
              <a:t>lead to amenorrhea due to </a:t>
            </a:r>
            <a:r>
              <a:rPr dirty="0" lang="en-US" err="1"/>
              <a:t>prolactinaemia</a:t>
            </a:r>
            <a:r>
              <a:rPr dirty="0" lang="en-US"/>
              <a:t> and</a:t>
            </a:r>
          </a:p>
          <a:p>
            <a:pPr>
              <a:buNone/>
            </a:pPr>
            <a:r>
              <a:rPr dirty="0" lang="en-US"/>
              <a:t>certain </a:t>
            </a:r>
            <a:r>
              <a:rPr dirty="0" lang="en-US" err="1"/>
              <a:t>hypotensive</a:t>
            </a:r>
            <a:r>
              <a:rPr dirty="0" lang="en-US"/>
              <a:t> agents have also been</a:t>
            </a:r>
          </a:p>
          <a:p>
            <a:pPr>
              <a:buNone/>
            </a:pPr>
            <a:r>
              <a:rPr dirty="0" lang="en-US"/>
              <a:t>implicated</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381" name=""/>
        <p:cNvGrpSpPr/>
        <p:nvPr/>
      </p:nvGrpSpPr>
      <p:grpSpPr>
        <a:xfrm>
          <a:off x="0" y="0"/>
          <a:ext cx="0" cy="0"/>
          <a:chOff x="0" y="0"/>
          <a:chExt cx="0" cy="0"/>
        </a:xfrm>
      </p:grpSpPr>
      <p:sp>
        <p:nvSpPr>
          <p:cNvPr id="1048715" name="Title 1"/>
          <p:cNvSpPr>
            <a:spLocks noGrp="1"/>
          </p:cNvSpPr>
          <p:nvPr>
            <p:ph type="title"/>
          </p:nvPr>
        </p:nvSpPr>
        <p:spPr/>
        <p:txBody>
          <a:bodyPr/>
          <a:p>
            <a:pPr>
              <a:buFont typeface="Wingdings" pitchFamily="2" charset="2"/>
              <a:buChar char="v"/>
            </a:pPr>
            <a:r>
              <a:rPr b="1" dirty="0" lang="en-US"/>
              <a:t>Dietary </a:t>
            </a:r>
            <a:r>
              <a:rPr b="1" dirty="0" lang="en-US" err="1"/>
              <a:t>Amenorrhoea</a:t>
            </a:r>
            <a:endParaRPr dirty="0" lang="en-US"/>
          </a:p>
        </p:txBody>
      </p:sp>
      <p:sp>
        <p:nvSpPr>
          <p:cNvPr id="1048716" name="Content Placeholder 2"/>
          <p:cNvSpPr>
            <a:spLocks noGrp="1"/>
          </p:cNvSpPr>
          <p:nvPr>
            <p:ph idx="1"/>
          </p:nvPr>
        </p:nvSpPr>
        <p:spPr/>
        <p:txBody>
          <a:bodyPr/>
          <a:p>
            <a:r>
              <a:rPr dirty="0" lang="en-US"/>
              <a:t>Loss of weight due to prolonged fasting will</a:t>
            </a:r>
          </a:p>
          <a:p>
            <a:pPr>
              <a:buNone/>
            </a:pPr>
            <a:r>
              <a:rPr dirty="0" lang="en-US"/>
              <a:t>affect the hypothalamic function in ways which</a:t>
            </a:r>
          </a:p>
          <a:p>
            <a:pPr>
              <a:buNone/>
            </a:pPr>
            <a:r>
              <a:rPr dirty="0" lang="en-US"/>
              <a:t>are not yet understood.</a:t>
            </a:r>
          </a:p>
          <a:p>
            <a:pPr>
              <a:buNone/>
            </a:pPr>
            <a:endParaRPr dirty="0" lang="en-US"/>
          </a:p>
          <a:p>
            <a:pPr>
              <a:buNone/>
            </a:pPr>
            <a:r>
              <a:rPr dirty="0" lang="en-US"/>
              <a:t> Nutritional deficiency will also affect menstruation</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382" name=""/>
        <p:cNvGrpSpPr/>
        <p:nvPr/>
      </p:nvGrpSpPr>
      <p:grpSpPr>
        <a:xfrm>
          <a:off x="0" y="0"/>
          <a:ext cx="0" cy="0"/>
          <a:chOff x="0" y="0"/>
          <a:chExt cx="0" cy="0"/>
        </a:xfrm>
      </p:grpSpPr>
      <p:sp>
        <p:nvSpPr>
          <p:cNvPr id="1048717" name="Title 1"/>
          <p:cNvSpPr>
            <a:spLocks noGrp="1"/>
          </p:cNvSpPr>
          <p:nvPr>
            <p:ph type="title"/>
          </p:nvPr>
        </p:nvSpPr>
        <p:spPr/>
        <p:txBody>
          <a:bodyPr/>
          <a:p>
            <a:pPr>
              <a:buFont typeface="Wingdings" pitchFamily="2" charset="2"/>
              <a:buChar char="v"/>
            </a:pPr>
            <a:r>
              <a:rPr b="1" dirty="0" lang="en-US"/>
              <a:t>Ovarian Cysts</a:t>
            </a:r>
            <a:endParaRPr dirty="0" lang="en-US"/>
          </a:p>
        </p:txBody>
      </p:sp>
      <p:sp>
        <p:nvSpPr>
          <p:cNvPr id="1048718" name="Content Placeholder 2"/>
          <p:cNvSpPr>
            <a:spLocks noGrp="1"/>
          </p:cNvSpPr>
          <p:nvPr>
            <p:ph idx="1"/>
          </p:nvPr>
        </p:nvSpPr>
        <p:spPr/>
        <p:txBody>
          <a:bodyPr/>
          <a:p>
            <a:r>
              <a:rPr dirty="0" lang="en-US"/>
              <a:t>Ovarian cysts, especially follicular and corpus</a:t>
            </a:r>
          </a:p>
          <a:p>
            <a:pPr>
              <a:buNone/>
            </a:pPr>
            <a:r>
              <a:rPr dirty="0" lang="en-US" err="1"/>
              <a:t>luteum</a:t>
            </a:r>
            <a:r>
              <a:rPr dirty="0" lang="en-US"/>
              <a:t> cysts, cause </a:t>
            </a:r>
            <a:r>
              <a:rPr dirty="0" lang="en-US" err="1"/>
              <a:t>amenorrhoea</a:t>
            </a:r>
            <a:r>
              <a:rPr dirty="0" lang="en-US"/>
              <a:t>, however</a:t>
            </a:r>
          </a:p>
          <a:p>
            <a:pPr>
              <a:buNone/>
            </a:pPr>
            <a:r>
              <a:rPr dirty="0" lang="en-US"/>
              <a:t>these tend to regress with time and</a:t>
            </a:r>
          </a:p>
          <a:p>
            <a:pPr>
              <a:buNone/>
            </a:pPr>
            <a:r>
              <a:rPr dirty="0" lang="en-US"/>
              <a:t>menstruation resumes.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383" name=""/>
        <p:cNvGrpSpPr/>
        <p:nvPr/>
      </p:nvGrpSpPr>
      <p:grpSpPr>
        <a:xfrm>
          <a:off x="0" y="0"/>
          <a:ext cx="0" cy="0"/>
          <a:chOff x="0" y="0"/>
          <a:chExt cx="0" cy="0"/>
        </a:xfrm>
      </p:grpSpPr>
      <p:sp>
        <p:nvSpPr>
          <p:cNvPr id="1048719" name="Title 1"/>
          <p:cNvSpPr>
            <a:spLocks noGrp="1"/>
          </p:cNvSpPr>
          <p:nvPr>
            <p:ph type="title"/>
          </p:nvPr>
        </p:nvSpPr>
        <p:spPr>
          <a:xfrm>
            <a:off x="457200" y="304800"/>
            <a:ext cx="8229600" cy="381000"/>
          </a:xfrm>
        </p:spPr>
        <p:txBody>
          <a:bodyPr>
            <a:normAutofit fontScale="90000"/>
          </a:bodyPr>
          <a:p>
            <a:r>
              <a:rPr b="1" dirty="0" lang="en-US" err="1"/>
              <a:t>Oligomenorrhoea</a:t>
            </a:r>
            <a:endParaRPr dirty="0" lang="en-US"/>
          </a:p>
        </p:txBody>
      </p:sp>
      <p:sp>
        <p:nvSpPr>
          <p:cNvPr id="1048720" name="Content Placeholder 2"/>
          <p:cNvSpPr>
            <a:spLocks noGrp="1"/>
          </p:cNvSpPr>
          <p:nvPr>
            <p:ph idx="1"/>
          </p:nvPr>
        </p:nvSpPr>
        <p:spPr>
          <a:xfrm>
            <a:off x="457200" y="990600"/>
            <a:ext cx="8229600" cy="5334000"/>
          </a:xfrm>
        </p:spPr>
        <p:txBody>
          <a:bodyPr>
            <a:normAutofit/>
          </a:bodyPr>
          <a:p>
            <a:r>
              <a:rPr dirty="0" lang="en-US"/>
              <a:t>a type of amenorrhea where</a:t>
            </a:r>
          </a:p>
          <a:p>
            <a:pPr>
              <a:buNone/>
            </a:pPr>
            <a:r>
              <a:rPr dirty="0" lang="en-US"/>
              <a:t>there is infrequent menstruation, which may</a:t>
            </a:r>
          </a:p>
          <a:p>
            <a:pPr>
              <a:buNone/>
            </a:pPr>
            <a:r>
              <a:rPr dirty="0" lang="en-US"/>
              <a:t>occur months before menopause and, at times,</a:t>
            </a:r>
          </a:p>
          <a:p>
            <a:pPr>
              <a:buNone/>
            </a:pPr>
            <a:r>
              <a:rPr dirty="0" lang="en-US"/>
              <a:t>due to emotional upset.</a:t>
            </a:r>
          </a:p>
          <a:p>
            <a:pPr>
              <a:buNone/>
            </a:pPr>
            <a:endParaRPr dirty="0" lang="en-US"/>
          </a:p>
          <a:p>
            <a:r>
              <a:rPr dirty="0" lang="en-US"/>
              <a:t>this problem should be investigated thoroughly to exclude other serious conditions, for example, </a:t>
            </a:r>
            <a:r>
              <a:rPr dirty="0" lang="en-US" err="1"/>
              <a:t>neoplasms</a:t>
            </a:r>
            <a:r>
              <a:rPr dirty="0" lang="en-US"/>
              <a:t>.</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384" name=""/>
        <p:cNvGrpSpPr/>
        <p:nvPr/>
      </p:nvGrpSpPr>
      <p:grpSpPr>
        <a:xfrm>
          <a:off x="0" y="0"/>
          <a:ext cx="0" cy="0"/>
          <a:chOff x="0" y="0"/>
          <a:chExt cx="0" cy="0"/>
        </a:xfrm>
      </p:grpSpPr>
      <p:sp>
        <p:nvSpPr>
          <p:cNvPr id="1048721" name="Title 1"/>
          <p:cNvSpPr>
            <a:spLocks noGrp="1"/>
          </p:cNvSpPr>
          <p:nvPr>
            <p:ph type="title"/>
          </p:nvPr>
        </p:nvSpPr>
        <p:spPr>
          <a:xfrm>
            <a:off x="457200" y="274638"/>
            <a:ext cx="8229600" cy="792162"/>
          </a:xfrm>
        </p:spPr>
        <p:txBody>
          <a:bodyPr>
            <a:normAutofit/>
          </a:bodyPr>
          <a:p>
            <a:r>
              <a:rPr b="1" dirty="0" lang="en-US"/>
              <a:t>Management of </a:t>
            </a:r>
            <a:r>
              <a:rPr b="1" dirty="0" lang="en-US" err="1"/>
              <a:t>Amenorrhoea</a:t>
            </a:r>
            <a:endParaRPr dirty="0" lang="en-US"/>
          </a:p>
        </p:txBody>
      </p:sp>
      <p:sp>
        <p:nvSpPr>
          <p:cNvPr id="1048722" name="Content Placeholder 2"/>
          <p:cNvSpPr>
            <a:spLocks noGrp="1"/>
          </p:cNvSpPr>
          <p:nvPr>
            <p:ph idx="1"/>
          </p:nvPr>
        </p:nvSpPr>
        <p:spPr>
          <a:xfrm>
            <a:off x="457200" y="1143000"/>
            <a:ext cx="8229600" cy="4983163"/>
          </a:xfrm>
        </p:spPr>
        <p:txBody>
          <a:bodyPr>
            <a:normAutofit/>
          </a:bodyPr>
          <a:p>
            <a:r>
              <a:rPr dirty="0" lang="en-US"/>
              <a:t>establish the cause of the condition.</a:t>
            </a:r>
          </a:p>
          <a:p>
            <a:r>
              <a:rPr dirty="0" lang="en-US"/>
              <a:t> In each case you must take a detailed history and then carry out a clinical examination to rule out pregnancy.</a:t>
            </a:r>
          </a:p>
          <a:p>
            <a:r>
              <a:rPr dirty="0" lang="en-US"/>
              <a:t>consider the general health of the woman, including psychological and environmental factors. </a:t>
            </a:r>
          </a:p>
          <a:p>
            <a:r>
              <a:rPr dirty="0" lang="en-US"/>
              <a:t>In the case of a young girl who appears normal on examination, it is better  to wait until she is 18 years old but in the meantime reassure her and give her health education on sexuality.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329" name=""/>
        <p:cNvGrpSpPr/>
        <p:nvPr/>
      </p:nvGrpSpPr>
      <p:grpSpPr>
        <a:xfrm>
          <a:off x="0" y="0"/>
          <a:ext cx="0" cy="0"/>
          <a:chOff x="0" y="0"/>
          <a:chExt cx="0" cy="0"/>
        </a:xfrm>
      </p:grpSpPr>
      <p:pic>
        <p:nvPicPr>
          <p:cNvPr id="2097155" name="Picture 5" descr="2"/>
          <p:cNvPicPr>
            <a:picLocks noChangeAspect="1" noChangeArrowheads="1"/>
          </p:cNvPicPr>
          <p:nvPr/>
        </p:nvPicPr>
        <p:blipFill>
          <a:blip xmlns:r="http://schemas.openxmlformats.org/officeDocument/2006/relationships" r:embed="rId1"/>
          <a:srcRect/>
          <a:stretch>
            <a:fillRect/>
          </a:stretch>
        </p:blipFill>
        <p:spPr bwMode="auto">
          <a:xfrm>
            <a:off x="838200" y="152400"/>
            <a:ext cx="7620000" cy="6400800"/>
          </a:xfrm>
          <a:prstGeom prst="rect"/>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385" name=""/>
        <p:cNvGrpSpPr/>
        <p:nvPr/>
      </p:nvGrpSpPr>
      <p:grpSpPr>
        <a:xfrm>
          <a:off x="0" y="0"/>
          <a:ext cx="0" cy="0"/>
          <a:chOff x="0" y="0"/>
          <a:chExt cx="0" cy="0"/>
        </a:xfrm>
      </p:grpSpPr>
      <p:sp>
        <p:nvSpPr>
          <p:cNvPr id="1048723" name="Title 1"/>
          <p:cNvSpPr>
            <a:spLocks noGrp="1"/>
          </p:cNvSpPr>
          <p:nvPr>
            <p:ph type="title"/>
          </p:nvPr>
        </p:nvSpPr>
        <p:spPr/>
        <p:txBody>
          <a:bodyPr/>
          <a:p>
            <a:endParaRPr lang="en-US"/>
          </a:p>
        </p:txBody>
      </p:sp>
      <p:sp>
        <p:nvSpPr>
          <p:cNvPr id="1048724" name="Content Placeholder 2"/>
          <p:cNvSpPr>
            <a:spLocks noGrp="1"/>
          </p:cNvSpPr>
          <p:nvPr>
            <p:ph idx="1"/>
          </p:nvPr>
        </p:nvSpPr>
        <p:spPr/>
        <p:txBody>
          <a:bodyPr/>
          <a:p>
            <a:r>
              <a:rPr b="1" dirty="0" i="1" lang="en-US"/>
              <a:t>Remember:</a:t>
            </a:r>
          </a:p>
          <a:p>
            <a:pPr>
              <a:buNone/>
            </a:pPr>
            <a:r>
              <a:rPr b="1" dirty="0" i="1" lang="en-US"/>
              <a:t>The most common cause of secondary</a:t>
            </a:r>
          </a:p>
          <a:p>
            <a:pPr>
              <a:buNone/>
            </a:pPr>
            <a:r>
              <a:rPr b="1" dirty="0" i="1" lang="en-US"/>
              <a:t>amenorrhea is almost always pregnancy,</a:t>
            </a:r>
          </a:p>
          <a:p>
            <a:pPr>
              <a:buNone/>
            </a:pPr>
            <a:r>
              <a:rPr b="1" dirty="0" i="1" lang="en-US"/>
              <a:t>therefore, an obstetric and gynecological</a:t>
            </a:r>
          </a:p>
          <a:p>
            <a:pPr>
              <a:buNone/>
            </a:pPr>
            <a:r>
              <a:rPr b="1" dirty="0" i="1" lang="en-US"/>
              <a:t>history is important to making a diagnosis.</a:t>
            </a:r>
            <a:endParaRPr dirty="0"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386" name=""/>
        <p:cNvGrpSpPr/>
        <p:nvPr/>
      </p:nvGrpSpPr>
      <p:grpSpPr>
        <a:xfrm>
          <a:off x="0" y="0"/>
          <a:ext cx="0" cy="0"/>
          <a:chOff x="0" y="0"/>
          <a:chExt cx="0" cy="0"/>
        </a:xfrm>
      </p:grpSpPr>
      <p:sp>
        <p:nvSpPr>
          <p:cNvPr id="1048725" name="Title 1"/>
          <p:cNvSpPr>
            <a:spLocks noGrp="1"/>
          </p:cNvSpPr>
          <p:nvPr>
            <p:ph type="title"/>
          </p:nvPr>
        </p:nvSpPr>
        <p:spPr/>
        <p:txBody>
          <a:bodyPr/>
          <a:p>
            <a:endParaRPr lang="en-US"/>
          </a:p>
        </p:txBody>
      </p:sp>
      <p:sp>
        <p:nvSpPr>
          <p:cNvPr id="1048726" name="Content Placeholder 2"/>
          <p:cNvSpPr>
            <a:spLocks noGrp="1"/>
          </p:cNvSpPr>
          <p:nvPr>
            <p:ph idx="1"/>
          </p:nvPr>
        </p:nvSpPr>
        <p:spPr/>
        <p:txBody>
          <a:bodyPr/>
          <a:p>
            <a:r>
              <a:rPr dirty="0" lang="en-US"/>
              <a:t>A series of investigations can be performed and these should include the following steps:</a:t>
            </a:r>
          </a:p>
          <a:p>
            <a:pPr>
              <a:buNone/>
            </a:pPr>
            <a:r>
              <a:rPr dirty="0" lang="en-US"/>
              <a:t>     </a:t>
            </a:r>
            <a:r>
              <a:rPr b="1" dirty="0" lang="en-US"/>
              <a:t>History Taking</a:t>
            </a:r>
          </a:p>
          <a:p>
            <a:r>
              <a:rPr dirty="0" lang="en-US"/>
              <a:t>important as it helps you make a distinction between primary and secondary </a:t>
            </a:r>
            <a:r>
              <a:rPr dirty="0" lang="en-US" err="1"/>
              <a:t>amenorrhoea</a:t>
            </a:r>
            <a:r>
              <a:rPr dirty="0" lang="en-US"/>
              <a:t> and, therefore, institute appropriate management measures.</a:t>
            </a:r>
          </a:p>
          <a:p>
            <a:endParaRPr dirty="0"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387" name=""/>
        <p:cNvGrpSpPr/>
        <p:nvPr/>
      </p:nvGrpSpPr>
      <p:grpSpPr>
        <a:xfrm>
          <a:off x="0" y="0"/>
          <a:ext cx="0" cy="0"/>
          <a:chOff x="0" y="0"/>
          <a:chExt cx="0" cy="0"/>
        </a:xfrm>
      </p:grpSpPr>
      <p:sp>
        <p:nvSpPr>
          <p:cNvPr id="1048727" name="Title 1"/>
          <p:cNvSpPr>
            <a:spLocks noGrp="1"/>
          </p:cNvSpPr>
          <p:nvPr>
            <p:ph type="title"/>
          </p:nvPr>
        </p:nvSpPr>
        <p:spPr/>
        <p:txBody>
          <a:bodyPr/>
          <a:p>
            <a:endParaRPr lang="en-US"/>
          </a:p>
        </p:txBody>
      </p:sp>
      <p:sp>
        <p:nvSpPr>
          <p:cNvPr id="1048728" name="Content Placeholder 2"/>
          <p:cNvSpPr>
            <a:spLocks noGrp="1"/>
          </p:cNvSpPr>
          <p:nvPr>
            <p:ph idx="1"/>
          </p:nvPr>
        </p:nvSpPr>
        <p:spPr/>
        <p:txBody>
          <a:bodyPr/>
          <a:p>
            <a:pPr>
              <a:buNone/>
            </a:pPr>
            <a:r>
              <a:rPr b="1" dirty="0" lang="en-US"/>
              <a:t>Pelvic Examination</a:t>
            </a:r>
          </a:p>
          <a:p>
            <a:r>
              <a:rPr dirty="0" lang="en-US"/>
              <a:t>It is essential to exclude pregnancy or uterine</a:t>
            </a:r>
          </a:p>
          <a:p>
            <a:pPr>
              <a:buNone/>
            </a:pPr>
            <a:r>
              <a:rPr dirty="0" lang="en-US" err="1"/>
              <a:t>hypoplasia</a:t>
            </a:r>
            <a:r>
              <a:rPr dirty="0" lang="en-US"/>
              <a:t> (in virgins this is usually done under</a:t>
            </a:r>
          </a:p>
          <a:p>
            <a:pPr>
              <a:buNone/>
            </a:pPr>
            <a:r>
              <a:rPr dirty="0" lang="en-US"/>
              <a:t>general </a:t>
            </a:r>
            <a:r>
              <a:rPr dirty="0" lang="en-US" err="1"/>
              <a:t>anaesthesia</a:t>
            </a:r>
            <a:r>
              <a:rPr dirty="0" lang="en-US"/>
              <a:t>).</a:t>
            </a:r>
          </a:p>
          <a:p>
            <a:r>
              <a:rPr dirty="0" lang="en-US"/>
              <a:t>A bi-manual examination can reveal gross</a:t>
            </a:r>
          </a:p>
          <a:p>
            <a:pPr>
              <a:buNone/>
            </a:pPr>
            <a:r>
              <a:rPr dirty="0" lang="en-US"/>
              <a:t>abnormalities such as </a:t>
            </a:r>
            <a:r>
              <a:rPr dirty="0" lang="en-US" err="1"/>
              <a:t>cryptomenorroea</a:t>
            </a:r>
            <a:endParaRPr dirty="0"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388" name=""/>
        <p:cNvGrpSpPr/>
        <p:nvPr/>
      </p:nvGrpSpPr>
      <p:grpSpPr>
        <a:xfrm>
          <a:off x="0" y="0"/>
          <a:ext cx="0" cy="0"/>
          <a:chOff x="0" y="0"/>
          <a:chExt cx="0" cy="0"/>
        </a:xfrm>
      </p:grpSpPr>
      <p:sp>
        <p:nvSpPr>
          <p:cNvPr id="1048729" name="Title 1"/>
          <p:cNvSpPr>
            <a:spLocks noGrp="1"/>
          </p:cNvSpPr>
          <p:nvPr>
            <p:ph type="title"/>
          </p:nvPr>
        </p:nvSpPr>
        <p:spPr/>
        <p:txBody>
          <a:bodyPr/>
          <a:p>
            <a:endParaRPr lang="en-US"/>
          </a:p>
        </p:txBody>
      </p:sp>
      <p:sp>
        <p:nvSpPr>
          <p:cNvPr id="1048730" name="Content Placeholder 2"/>
          <p:cNvSpPr>
            <a:spLocks noGrp="1"/>
          </p:cNvSpPr>
          <p:nvPr>
            <p:ph idx="1"/>
          </p:nvPr>
        </p:nvSpPr>
        <p:spPr/>
        <p:txBody>
          <a:bodyPr>
            <a:normAutofit/>
          </a:bodyPr>
          <a:p>
            <a:pPr>
              <a:buNone/>
            </a:pPr>
            <a:r>
              <a:rPr b="1" dirty="0" lang="en-US"/>
              <a:t>Radiological Examination</a:t>
            </a:r>
          </a:p>
          <a:p>
            <a:r>
              <a:rPr dirty="0" lang="en-US"/>
              <a:t>an x-ray of the chest and a straight skull</a:t>
            </a:r>
          </a:p>
          <a:p>
            <a:pPr>
              <a:buNone/>
            </a:pPr>
            <a:r>
              <a:rPr dirty="0" lang="en-US"/>
              <a:t>x-ray to detect enlargement of the </a:t>
            </a:r>
            <a:r>
              <a:rPr dirty="0" lang="en-US" err="1"/>
              <a:t>sella</a:t>
            </a:r>
            <a:r>
              <a:rPr dirty="0" lang="en-US"/>
              <a:t> </a:t>
            </a:r>
            <a:r>
              <a:rPr dirty="0" lang="en-US" err="1"/>
              <a:t>turcica</a:t>
            </a:r>
            <a:endParaRPr dirty="0" lang="en-US"/>
          </a:p>
          <a:p>
            <a:pPr>
              <a:buNone/>
            </a:pPr>
            <a:r>
              <a:rPr dirty="0" lang="en-US"/>
              <a:t>(pituitary </a:t>
            </a:r>
            <a:r>
              <a:rPr dirty="0" lang="en-US" err="1"/>
              <a:t>fossa</a:t>
            </a:r>
            <a:r>
              <a:rPr dirty="0" lang="en-US"/>
              <a:t>).</a:t>
            </a:r>
          </a:p>
          <a:p>
            <a:r>
              <a:rPr dirty="0" lang="en-US"/>
              <a:t>You will remember the pituitary gland plays a</a:t>
            </a:r>
          </a:p>
          <a:p>
            <a:pPr>
              <a:buNone/>
            </a:pPr>
            <a:r>
              <a:rPr dirty="0" lang="en-US"/>
              <a:t>great role and chronic diseases like TB can</a:t>
            </a:r>
          </a:p>
          <a:p>
            <a:pPr>
              <a:buNone/>
            </a:pPr>
            <a:r>
              <a:rPr dirty="0" lang="en-US"/>
              <a:t>affect menstruation.</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389" name=""/>
        <p:cNvGrpSpPr/>
        <p:nvPr/>
      </p:nvGrpSpPr>
      <p:grpSpPr>
        <a:xfrm>
          <a:off x="0" y="0"/>
          <a:ext cx="0" cy="0"/>
          <a:chOff x="0" y="0"/>
          <a:chExt cx="0" cy="0"/>
        </a:xfrm>
      </p:grpSpPr>
      <p:sp>
        <p:nvSpPr>
          <p:cNvPr id="1048731" name="Title 1"/>
          <p:cNvSpPr>
            <a:spLocks noGrp="1"/>
          </p:cNvSpPr>
          <p:nvPr>
            <p:ph type="title"/>
          </p:nvPr>
        </p:nvSpPr>
        <p:spPr/>
        <p:txBody>
          <a:bodyPr/>
          <a:p>
            <a:endParaRPr lang="en-US"/>
          </a:p>
        </p:txBody>
      </p:sp>
      <p:sp>
        <p:nvSpPr>
          <p:cNvPr id="1048732" name="Content Placeholder 2"/>
          <p:cNvSpPr>
            <a:spLocks noGrp="1"/>
          </p:cNvSpPr>
          <p:nvPr>
            <p:ph idx="1"/>
          </p:nvPr>
        </p:nvSpPr>
        <p:spPr/>
        <p:txBody>
          <a:bodyPr>
            <a:normAutofit/>
          </a:bodyPr>
          <a:p>
            <a:pPr>
              <a:buNone/>
            </a:pPr>
            <a:r>
              <a:rPr b="1" dirty="0" lang="en-US"/>
              <a:t>Endocrine Tests</a:t>
            </a:r>
          </a:p>
          <a:p>
            <a:r>
              <a:rPr dirty="0" lang="en-US"/>
              <a:t>Collection of urine samples for over 24</a:t>
            </a:r>
          </a:p>
          <a:p>
            <a:pPr>
              <a:buNone/>
            </a:pPr>
            <a:r>
              <a:rPr dirty="0" lang="en-US"/>
              <a:t>      hours to measure levels hormones.</a:t>
            </a:r>
          </a:p>
          <a:p>
            <a:r>
              <a:rPr dirty="0" lang="en-US"/>
              <a:t> Estimation of blood hormone levels.</a:t>
            </a:r>
          </a:p>
          <a:p>
            <a:r>
              <a:rPr dirty="0" lang="en-US"/>
              <a:t>  The hormones investigated are follicle stimulating, </a:t>
            </a:r>
            <a:r>
              <a:rPr dirty="0" lang="en-US" err="1"/>
              <a:t>leutinising</a:t>
            </a:r>
            <a:r>
              <a:rPr dirty="0" lang="en-US"/>
              <a:t> and there is hyper-</a:t>
            </a:r>
            <a:r>
              <a:rPr dirty="0" lang="en-US" err="1"/>
              <a:t>prolactinaemia</a:t>
            </a:r>
            <a:r>
              <a:rPr dirty="0" lang="en-US"/>
              <a:t>, then refer the patient to an endocrinologist for pituitary </a:t>
            </a:r>
            <a:r>
              <a:rPr dirty="0" lang="en-US" err="1"/>
              <a:t>tumour</a:t>
            </a:r>
            <a:r>
              <a:rPr dirty="0" lang="en-US"/>
              <a:t> investigation an management.</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390" name=""/>
        <p:cNvGrpSpPr/>
        <p:nvPr/>
      </p:nvGrpSpPr>
      <p:grpSpPr>
        <a:xfrm>
          <a:off x="0" y="0"/>
          <a:ext cx="0" cy="0"/>
          <a:chOff x="0" y="0"/>
          <a:chExt cx="0" cy="0"/>
        </a:xfrm>
      </p:grpSpPr>
      <p:sp>
        <p:nvSpPr>
          <p:cNvPr id="1048733" name="Title 1"/>
          <p:cNvSpPr>
            <a:spLocks noGrp="1"/>
          </p:cNvSpPr>
          <p:nvPr>
            <p:ph type="title"/>
          </p:nvPr>
        </p:nvSpPr>
        <p:spPr/>
        <p:txBody>
          <a:bodyPr/>
          <a:p>
            <a:endParaRPr lang="en-US"/>
          </a:p>
        </p:txBody>
      </p:sp>
      <p:sp>
        <p:nvSpPr>
          <p:cNvPr id="1048734" name="Content Placeholder 2"/>
          <p:cNvSpPr>
            <a:spLocks noGrp="1"/>
          </p:cNvSpPr>
          <p:nvPr>
            <p:ph idx="1"/>
          </p:nvPr>
        </p:nvSpPr>
        <p:spPr/>
        <p:txBody>
          <a:bodyPr>
            <a:normAutofit/>
          </a:bodyPr>
          <a:p>
            <a:pPr>
              <a:buNone/>
            </a:pPr>
            <a:r>
              <a:rPr b="1" dirty="0" lang="en-US"/>
              <a:t>Laparoscopy</a:t>
            </a:r>
          </a:p>
          <a:p>
            <a:r>
              <a:rPr dirty="0" lang="en-US"/>
              <a:t>to detect any developmental anomalies.</a:t>
            </a:r>
          </a:p>
          <a:p>
            <a:r>
              <a:rPr dirty="0" lang="en-US"/>
              <a:t>An ovarian biopsy can also be carried out during this procedure</a:t>
            </a:r>
          </a:p>
          <a:p>
            <a:pPr>
              <a:buNone/>
            </a:pPr>
            <a:r>
              <a:rPr b="1" dirty="0" lang="en-US"/>
              <a:t>Others</a:t>
            </a:r>
          </a:p>
          <a:p>
            <a:r>
              <a:rPr dirty="0" lang="en-US"/>
              <a:t>More recent technologies include the ultrasound</a:t>
            </a:r>
          </a:p>
          <a:p>
            <a:pPr>
              <a:buNone/>
            </a:pPr>
            <a:r>
              <a:rPr dirty="0" lang="en-US"/>
              <a:t>or CT scan which detect various abnormalities. It</a:t>
            </a:r>
          </a:p>
          <a:p>
            <a:pPr>
              <a:buNone/>
            </a:pPr>
            <a:r>
              <a:rPr dirty="0" lang="en-US"/>
              <a:t>can reveal the presence of</a:t>
            </a:r>
          </a:p>
          <a:p>
            <a:pPr>
              <a:buNone/>
            </a:pPr>
            <a:r>
              <a:rPr dirty="0" lang="en-US"/>
              <a:t>ovaries or the adrenal gland</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391" name=""/>
        <p:cNvGrpSpPr/>
        <p:nvPr/>
      </p:nvGrpSpPr>
      <p:grpSpPr>
        <a:xfrm>
          <a:off x="0" y="0"/>
          <a:ext cx="0" cy="0"/>
          <a:chOff x="0" y="0"/>
          <a:chExt cx="0" cy="0"/>
        </a:xfrm>
      </p:grpSpPr>
      <p:sp>
        <p:nvSpPr>
          <p:cNvPr id="1048735" name="Title 1"/>
          <p:cNvSpPr>
            <a:spLocks noGrp="1"/>
          </p:cNvSpPr>
          <p:nvPr>
            <p:ph type="title"/>
          </p:nvPr>
        </p:nvSpPr>
        <p:spPr>
          <a:xfrm>
            <a:off x="457200" y="152400"/>
            <a:ext cx="8229600" cy="1066800"/>
          </a:xfrm>
        </p:spPr>
        <p:txBody>
          <a:bodyPr>
            <a:normAutofit/>
          </a:bodyPr>
          <a:p>
            <a:r>
              <a:rPr dirty="0" lang="en-US"/>
              <a:t>Medical treatment of </a:t>
            </a:r>
            <a:r>
              <a:rPr b="1" dirty="0" lang="en-US" err="1"/>
              <a:t>Amenorrhoea</a:t>
            </a:r>
            <a:endParaRPr dirty="0" lang="en-US"/>
          </a:p>
        </p:txBody>
      </p:sp>
      <p:sp>
        <p:nvSpPr>
          <p:cNvPr id="1048736" name="Content Placeholder 2"/>
          <p:cNvSpPr>
            <a:spLocks noGrp="1"/>
          </p:cNvSpPr>
          <p:nvPr>
            <p:ph idx="1"/>
          </p:nvPr>
        </p:nvSpPr>
        <p:spPr>
          <a:xfrm>
            <a:off x="457200" y="1143000"/>
            <a:ext cx="8229600" cy="5410200"/>
          </a:xfrm>
        </p:spPr>
        <p:txBody>
          <a:bodyPr>
            <a:normAutofit/>
          </a:bodyPr>
          <a:p>
            <a:r>
              <a:rPr dirty="0" lang="en-US"/>
              <a:t>treatment will depend on the cause of the amenorrhea.</a:t>
            </a:r>
          </a:p>
          <a:p>
            <a:pPr>
              <a:buNone/>
            </a:pPr>
            <a:r>
              <a:rPr b="1" dirty="0" lang="en-US" err="1"/>
              <a:t>Clomiphene</a:t>
            </a:r>
            <a:r>
              <a:rPr b="1" dirty="0" lang="en-US"/>
              <a:t> Citrate (</a:t>
            </a:r>
            <a:r>
              <a:rPr b="1" dirty="0" lang="en-US" err="1"/>
              <a:t>Clomid</a:t>
            </a:r>
            <a:r>
              <a:rPr b="1" dirty="0" lang="en-US"/>
              <a:t>)</a:t>
            </a:r>
          </a:p>
          <a:p>
            <a:pPr>
              <a:buNone/>
            </a:pPr>
            <a:r>
              <a:rPr dirty="0" lang="en-US"/>
              <a:t>If ovulation is the problem, then it can be induced using </a:t>
            </a:r>
            <a:r>
              <a:rPr dirty="0" lang="en-US" err="1"/>
              <a:t>clomiphene</a:t>
            </a:r>
            <a:r>
              <a:rPr dirty="0" lang="en-US"/>
              <a:t> citrate.</a:t>
            </a:r>
          </a:p>
          <a:p>
            <a:pPr>
              <a:buNone/>
            </a:pPr>
            <a:endParaRPr dirty="0" lang="en-US"/>
          </a:p>
          <a:p>
            <a:pPr>
              <a:buNone/>
            </a:pPr>
            <a:r>
              <a:rPr dirty="0" lang="en-US"/>
              <a:t> This drug should be restricted to those individuals desiring pregnancy because it acts on the </a:t>
            </a:r>
            <a:r>
              <a:rPr dirty="0" lang="en-US" err="1"/>
              <a:t>Graafian</a:t>
            </a:r>
            <a:r>
              <a:rPr dirty="0" lang="en-US"/>
              <a:t> follicle.</a:t>
            </a:r>
          </a:p>
          <a:p>
            <a:pPr>
              <a:buNone/>
            </a:pPr>
            <a:endParaRPr dirty="0" lang="en-US"/>
          </a:p>
          <a:p>
            <a:pPr>
              <a:buNone/>
            </a:pPr>
            <a:r>
              <a:rPr dirty="0" lang="en-US"/>
              <a:t> It can also be used in adolescents with recurrent </a:t>
            </a:r>
            <a:r>
              <a:rPr dirty="0" lang="en-US" err="1"/>
              <a:t>ovulatory</a:t>
            </a:r>
            <a:r>
              <a:rPr dirty="0" lang="en-US"/>
              <a:t> bleeding in an attempt to establish regular </a:t>
            </a:r>
            <a:r>
              <a:rPr dirty="0" lang="en-US" err="1"/>
              <a:t>ovulatory</a:t>
            </a:r>
            <a:r>
              <a:rPr dirty="0" lang="en-US"/>
              <a:t> cycles.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392" name=""/>
        <p:cNvGrpSpPr/>
        <p:nvPr/>
      </p:nvGrpSpPr>
      <p:grpSpPr>
        <a:xfrm>
          <a:off x="0" y="0"/>
          <a:ext cx="0" cy="0"/>
          <a:chOff x="0" y="0"/>
          <a:chExt cx="0" cy="0"/>
        </a:xfrm>
      </p:grpSpPr>
      <p:sp>
        <p:nvSpPr>
          <p:cNvPr id="1048737" name="Title 1"/>
          <p:cNvSpPr>
            <a:spLocks noGrp="1"/>
          </p:cNvSpPr>
          <p:nvPr>
            <p:ph type="title"/>
          </p:nvPr>
        </p:nvSpPr>
        <p:spPr/>
        <p:txBody>
          <a:bodyPr/>
          <a:p>
            <a:endParaRPr lang="en-US"/>
          </a:p>
        </p:txBody>
      </p:sp>
      <p:sp>
        <p:nvSpPr>
          <p:cNvPr id="1048738" name="Content Placeholder 2"/>
          <p:cNvSpPr>
            <a:spLocks noGrp="1"/>
          </p:cNvSpPr>
          <p:nvPr>
            <p:ph idx="1"/>
          </p:nvPr>
        </p:nvSpPr>
        <p:spPr/>
        <p:txBody>
          <a:bodyPr>
            <a:normAutofit/>
          </a:bodyPr>
          <a:p>
            <a:r>
              <a:rPr dirty="0" lang="en-US"/>
              <a:t>The dosage initially given is 50mg daily for five</a:t>
            </a:r>
          </a:p>
          <a:p>
            <a:pPr>
              <a:buNone/>
            </a:pPr>
            <a:r>
              <a:rPr dirty="0" lang="en-US"/>
              <a:t>days and ovulation is expected to occur five to</a:t>
            </a:r>
          </a:p>
          <a:p>
            <a:pPr>
              <a:buNone/>
            </a:pPr>
            <a:r>
              <a:rPr dirty="0" lang="en-US"/>
              <a:t>eleven days following discontinuation.</a:t>
            </a:r>
          </a:p>
          <a:p>
            <a:pPr>
              <a:buNone/>
            </a:pPr>
            <a:endParaRPr dirty="0" lang="en-US"/>
          </a:p>
          <a:p>
            <a:pPr>
              <a:buNone/>
            </a:pPr>
            <a:r>
              <a:rPr dirty="0" lang="en-US"/>
              <a:t> If there is no response, the dose is gradually increased up to 200mg.</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393" name=""/>
        <p:cNvGrpSpPr/>
        <p:nvPr/>
      </p:nvGrpSpPr>
      <p:grpSpPr>
        <a:xfrm>
          <a:off x="0" y="0"/>
          <a:ext cx="0" cy="0"/>
          <a:chOff x="0" y="0"/>
          <a:chExt cx="0" cy="0"/>
        </a:xfrm>
      </p:grpSpPr>
      <p:sp>
        <p:nvSpPr>
          <p:cNvPr id="1048739" name="Title 1"/>
          <p:cNvSpPr>
            <a:spLocks noGrp="1"/>
          </p:cNvSpPr>
          <p:nvPr>
            <p:ph type="title"/>
          </p:nvPr>
        </p:nvSpPr>
        <p:spPr>
          <a:xfrm>
            <a:off x="457200" y="381000"/>
            <a:ext cx="8229600" cy="609600"/>
          </a:xfrm>
        </p:spPr>
        <p:txBody>
          <a:bodyPr>
            <a:normAutofit/>
          </a:bodyPr>
          <a:p>
            <a:r>
              <a:rPr dirty="0" lang="en-US"/>
              <a:t>Side effects of </a:t>
            </a:r>
            <a:r>
              <a:rPr dirty="0" lang="en-US" err="1"/>
              <a:t>clomid</a:t>
            </a:r>
            <a:r>
              <a:rPr dirty="0" lang="en-US"/>
              <a:t> include</a:t>
            </a:r>
          </a:p>
        </p:txBody>
      </p:sp>
      <p:sp>
        <p:nvSpPr>
          <p:cNvPr id="1048740" name="Content Placeholder 2"/>
          <p:cNvSpPr>
            <a:spLocks noGrp="1"/>
          </p:cNvSpPr>
          <p:nvPr>
            <p:ph idx="1"/>
          </p:nvPr>
        </p:nvSpPr>
        <p:spPr>
          <a:xfrm>
            <a:off x="457200" y="1219200"/>
            <a:ext cx="8229600" cy="4906963"/>
          </a:xfrm>
        </p:spPr>
        <p:txBody>
          <a:bodyPr>
            <a:normAutofit/>
          </a:bodyPr>
          <a:p>
            <a:pPr>
              <a:buNone/>
            </a:pPr>
            <a:r>
              <a:rPr dirty="0" lang="en-US"/>
              <a:t>• Hyper-stimulation enlargement of the ovaries.</a:t>
            </a:r>
          </a:p>
          <a:p>
            <a:pPr>
              <a:buNone/>
            </a:pPr>
            <a:r>
              <a:rPr dirty="0" lang="en-US"/>
              <a:t>• Multiple gestation because more than one ovum may mature.</a:t>
            </a:r>
          </a:p>
          <a:p>
            <a:pPr>
              <a:buNone/>
            </a:pPr>
            <a:r>
              <a:rPr dirty="0" lang="en-US"/>
              <a:t>• Abortion is common with patients treated for infertility.</a:t>
            </a:r>
          </a:p>
          <a:p>
            <a:pPr>
              <a:buNone/>
            </a:pPr>
            <a:r>
              <a:rPr dirty="0" lang="en-US"/>
              <a:t>• Teratology, that is, the increased incidence of congenital anomalies, if conception takes place while is still taking the drug.</a:t>
            </a:r>
          </a:p>
          <a:p>
            <a:pPr>
              <a:buNone/>
            </a:pPr>
            <a:r>
              <a:rPr dirty="0" lang="en-US"/>
              <a:t>• Bloating, nausea and vomiting.</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394" name=""/>
        <p:cNvGrpSpPr/>
        <p:nvPr/>
      </p:nvGrpSpPr>
      <p:grpSpPr>
        <a:xfrm>
          <a:off x="0" y="0"/>
          <a:ext cx="0" cy="0"/>
          <a:chOff x="0" y="0"/>
          <a:chExt cx="0" cy="0"/>
        </a:xfrm>
      </p:grpSpPr>
      <p:sp>
        <p:nvSpPr>
          <p:cNvPr id="1048741" name="Title 1"/>
          <p:cNvSpPr>
            <a:spLocks noGrp="1"/>
          </p:cNvSpPr>
          <p:nvPr>
            <p:ph type="title"/>
          </p:nvPr>
        </p:nvSpPr>
        <p:spPr>
          <a:xfrm>
            <a:off x="457200" y="274638"/>
            <a:ext cx="8229600" cy="411162"/>
          </a:xfrm>
        </p:spPr>
        <p:txBody>
          <a:bodyPr>
            <a:normAutofit fontScale="90000"/>
          </a:bodyPr>
          <a:p>
            <a:endParaRPr dirty="0" lang="en-US"/>
          </a:p>
        </p:txBody>
      </p:sp>
      <p:sp>
        <p:nvSpPr>
          <p:cNvPr id="1048742" name="Content Placeholder 2"/>
          <p:cNvSpPr>
            <a:spLocks noGrp="1"/>
          </p:cNvSpPr>
          <p:nvPr>
            <p:ph idx="1"/>
          </p:nvPr>
        </p:nvSpPr>
        <p:spPr>
          <a:xfrm>
            <a:off x="457200" y="990600"/>
            <a:ext cx="8229600" cy="5562600"/>
          </a:xfrm>
        </p:spPr>
        <p:txBody>
          <a:bodyPr>
            <a:normAutofit/>
          </a:bodyPr>
          <a:p>
            <a:pPr>
              <a:buNone/>
            </a:pPr>
            <a:r>
              <a:rPr b="1" dirty="0" lang="en-US"/>
              <a:t>Human Menopausal </a:t>
            </a:r>
            <a:r>
              <a:rPr b="1" dirty="0" lang="en-US" err="1"/>
              <a:t>Gonadotrophin</a:t>
            </a:r>
            <a:r>
              <a:rPr b="1" dirty="0" lang="en-US"/>
              <a:t> (HMG)</a:t>
            </a:r>
          </a:p>
          <a:p>
            <a:pPr>
              <a:buNone/>
            </a:pPr>
            <a:r>
              <a:rPr b="1" dirty="0" lang="en-US"/>
              <a:t>and</a:t>
            </a:r>
          </a:p>
          <a:p>
            <a:pPr>
              <a:buNone/>
            </a:pPr>
            <a:r>
              <a:rPr b="1" dirty="0" lang="en-US"/>
              <a:t>Human Chorionic </a:t>
            </a:r>
            <a:r>
              <a:rPr b="1" dirty="0" lang="en-US" err="1"/>
              <a:t>Gonadotrophin</a:t>
            </a:r>
            <a:r>
              <a:rPr b="1" dirty="0" lang="en-US"/>
              <a:t> (HCG)</a:t>
            </a:r>
          </a:p>
          <a:p>
            <a:pPr>
              <a:buNone/>
            </a:pPr>
            <a:r>
              <a:rPr b="1" dirty="0" lang="en-US" err="1"/>
              <a:t>Pergonal</a:t>
            </a:r>
            <a:endParaRPr b="1" dirty="0" lang="en-US"/>
          </a:p>
          <a:p>
            <a:r>
              <a:rPr dirty="0" lang="en-US"/>
              <a:t>a preparation of </a:t>
            </a:r>
            <a:r>
              <a:rPr dirty="0" lang="en-US" err="1"/>
              <a:t>leutinising</a:t>
            </a:r>
            <a:r>
              <a:rPr dirty="0" lang="en-US"/>
              <a:t> hormone and</a:t>
            </a:r>
          </a:p>
          <a:p>
            <a:pPr>
              <a:buNone/>
            </a:pPr>
            <a:r>
              <a:rPr dirty="0" lang="en-US"/>
              <a:t>follicle stimulating hormone extracted from</a:t>
            </a:r>
          </a:p>
          <a:p>
            <a:pPr>
              <a:buNone/>
            </a:pPr>
            <a:r>
              <a:rPr dirty="0" lang="en-US"/>
              <a:t>human menopausal urine and is available in</a:t>
            </a:r>
          </a:p>
          <a:p>
            <a:pPr>
              <a:buNone/>
            </a:pPr>
            <a:r>
              <a:rPr dirty="0" lang="en-US"/>
              <a:t>ratio of 1:1.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321" name=""/>
        <p:cNvGrpSpPr/>
        <p:nvPr/>
      </p:nvGrpSpPr>
      <p:grpSpPr>
        <a:xfrm>
          <a:off x="0" y="0"/>
          <a:ext cx="0" cy="0"/>
          <a:chOff x="0" y="0"/>
          <a:chExt cx="0" cy="0"/>
        </a:xfrm>
      </p:grpSpPr>
      <p:pic>
        <p:nvPicPr>
          <p:cNvPr id="2097153" name="Picture 6" descr="5"/>
          <p:cNvPicPr>
            <a:picLocks noChangeAspect="1" noChangeArrowheads="1"/>
          </p:cNvPicPr>
          <p:nvPr/>
        </p:nvPicPr>
        <p:blipFill>
          <a:blip xmlns:r="http://schemas.openxmlformats.org/officeDocument/2006/relationships" r:embed="rId1"/>
          <a:srcRect/>
          <a:stretch>
            <a:fillRect/>
          </a:stretch>
        </p:blipFill>
        <p:spPr bwMode="auto">
          <a:xfrm>
            <a:off x="0" y="0"/>
            <a:ext cx="8991600" cy="6434139"/>
          </a:xfrm>
          <a:prstGeom prst="rect"/>
          <a:noFill/>
          <a:ln w="9525">
            <a:noFill/>
            <a:miter lim="800000"/>
            <a:headEnd/>
            <a:tailEnd/>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395" name=""/>
        <p:cNvGrpSpPr/>
        <p:nvPr/>
      </p:nvGrpSpPr>
      <p:grpSpPr>
        <a:xfrm>
          <a:off x="0" y="0"/>
          <a:ext cx="0" cy="0"/>
          <a:chOff x="0" y="0"/>
          <a:chExt cx="0" cy="0"/>
        </a:xfrm>
      </p:grpSpPr>
      <p:sp>
        <p:nvSpPr>
          <p:cNvPr id="1048743" name="Title 1"/>
          <p:cNvSpPr>
            <a:spLocks noGrp="1"/>
          </p:cNvSpPr>
          <p:nvPr>
            <p:ph type="title"/>
          </p:nvPr>
        </p:nvSpPr>
        <p:spPr>
          <a:xfrm>
            <a:off x="457200" y="228600"/>
            <a:ext cx="8229600" cy="685800"/>
          </a:xfrm>
        </p:spPr>
        <p:txBody>
          <a:bodyPr>
            <a:normAutofit/>
          </a:bodyPr>
          <a:p>
            <a:endParaRPr dirty="0" lang="en-US"/>
          </a:p>
        </p:txBody>
      </p:sp>
      <p:sp>
        <p:nvSpPr>
          <p:cNvPr id="1048744" name="Content Placeholder 2"/>
          <p:cNvSpPr>
            <a:spLocks noGrp="1"/>
          </p:cNvSpPr>
          <p:nvPr>
            <p:ph idx="1"/>
          </p:nvPr>
        </p:nvSpPr>
        <p:spPr/>
        <p:txBody>
          <a:bodyPr>
            <a:normAutofit/>
          </a:bodyPr>
          <a:p>
            <a:r>
              <a:rPr dirty="0" lang="en-US"/>
              <a:t>is indicated when there is failure to</a:t>
            </a:r>
          </a:p>
          <a:p>
            <a:pPr>
              <a:buNone/>
            </a:pPr>
            <a:r>
              <a:rPr dirty="0" lang="en-US"/>
              <a:t>ovulate even after </a:t>
            </a:r>
            <a:r>
              <a:rPr dirty="0" lang="en-US" err="1"/>
              <a:t>clomid</a:t>
            </a:r>
            <a:r>
              <a:rPr dirty="0" lang="en-US"/>
              <a:t> administration for six</a:t>
            </a:r>
          </a:p>
          <a:p>
            <a:pPr>
              <a:buNone/>
            </a:pPr>
            <a:r>
              <a:rPr dirty="0" lang="en-US"/>
              <a:t>to twelve months. </a:t>
            </a:r>
          </a:p>
          <a:p>
            <a:pPr>
              <a:buNone/>
            </a:pPr>
            <a:r>
              <a:rPr dirty="0" lang="en-US"/>
              <a:t>The dosage is HMG 375 units daily, increasing progressively up to 1500 units daily.</a:t>
            </a:r>
          </a:p>
          <a:p>
            <a:pPr>
              <a:buNone/>
            </a:pPr>
            <a:r>
              <a:rPr b="1" dirty="0" i="1" lang="en-US"/>
              <a:t>Remember:</a:t>
            </a:r>
          </a:p>
          <a:p>
            <a:pPr>
              <a:buNone/>
            </a:pPr>
            <a:r>
              <a:rPr b="1" dirty="0" i="1" lang="en-US"/>
              <a:t>Hormonal monitoring during this therapy is</a:t>
            </a:r>
          </a:p>
          <a:p>
            <a:pPr>
              <a:buNone/>
            </a:pPr>
            <a:r>
              <a:rPr b="1" dirty="0" i="1" lang="en-US"/>
              <a:t>important in order to keep the hormones in</a:t>
            </a:r>
          </a:p>
          <a:p>
            <a:pPr>
              <a:buNone/>
            </a:pPr>
            <a:r>
              <a:rPr b="1" dirty="0" i="1" lang="en-US"/>
              <a:t>balance.</a:t>
            </a:r>
            <a:endParaRPr dirty="0"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396" name=""/>
        <p:cNvGrpSpPr/>
        <p:nvPr/>
      </p:nvGrpSpPr>
      <p:grpSpPr>
        <a:xfrm>
          <a:off x="0" y="0"/>
          <a:ext cx="0" cy="0"/>
          <a:chOff x="0" y="0"/>
          <a:chExt cx="0" cy="0"/>
        </a:xfrm>
      </p:grpSpPr>
      <p:sp>
        <p:nvSpPr>
          <p:cNvPr id="1048745" name="Title 1"/>
          <p:cNvSpPr>
            <a:spLocks noGrp="1"/>
          </p:cNvSpPr>
          <p:nvPr>
            <p:ph type="title"/>
          </p:nvPr>
        </p:nvSpPr>
        <p:spPr>
          <a:xfrm>
            <a:off x="457200" y="704088"/>
            <a:ext cx="8229600" cy="286512"/>
          </a:xfrm>
        </p:spPr>
        <p:txBody>
          <a:bodyPr>
            <a:normAutofit fontScale="90000"/>
          </a:bodyPr>
          <a:p>
            <a:endParaRPr dirty="0" lang="en-US"/>
          </a:p>
        </p:txBody>
      </p:sp>
      <p:sp>
        <p:nvSpPr>
          <p:cNvPr id="1048746" name="Content Placeholder 2"/>
          <p:cNvSpPr>
            <a:spLocks noGrp="1"/>
          </p:cNvSpPr>
          <p:nvPr>
            <p:ph idx="1"/>
          </p:nvPr>
        </p:nvSpPr>
        <p:spPr>
          <a:xfrm>
            <a:off x="533400" y="1447800"/>
            <a:ext cx="8229600" cy="4876800"/>
          </a:xfrm>
        </p:spPr>
        <p:txBody>
          <a:bodyPr>
            <a:normAutofit/>
          </a:bodyPr>
          <a:p>
            <a:pPr>
              <a:buNone/>
            </a:pPr>
            <a:r>
              <a:rPr b="1" dirty="0" lang="en-US" err="1"/>
              <a:t>Bromocriptine</a:t>
            </a:r>
            <a:endParaRPr b="1" dirty="0" lang="en-US"/>
          </a:p>
          <a:p>
            <a:r>
              <a:rPr dirty="0" lang="en-US"/>
              <a:t>is effective as an </a:t>
            </a:r>
            <a:r>
              <a:rPr dirty="0" lang="en-US" err="1"/>
              <a:t>ovulatory</a:t>
            </a:r>
            <a:r>
              <a:rPr dirty="0" lang="en-US"/>
              <a:t> agent in most patients with </a:t>
            </a:r>
            <a:r>
              <a:rPr dirty="0" lang="en-US" err="1"/>
              <a:t>hyperprolactinaemia</a:t>
            </a:r>
            <a:r>
              <a:rPr dirty="0" lang="en-US"/>
              <a:t> from an </a:t>
            </a:r>
            <a:r>
              <a:rPr dirty="0" lang="en-US" err="1"/>
              <a:t>anaplastic</a:t>
            </a:r>
            <a:r>
              <a:rPr dirty="0" lang="en-US"/>
              <a:t> source.</a:t>
            </a:r>
          </a:p>
          <a:p>
            <a:r>
              <a:rPr dirty="0" lang="en-US"/>
              <a:t>It acts by suppressing the central and peripheral</a:t>
            </a:r>
          </a:p>
          <a:p>
            <a:pPr>
              <a:buNone/>
            </a:pPr>
            <a:r>
              <a:rPr dirty="0" lang="en-US"/>
              <a:t>    concentrations of </a:t>
            </a:r>
            <a:r>
              <a:rPr dirty="0" lang="en-US" err="1"/>
              <a:t>prolactin</a:t>
            </a:r>
            <a:r>
              <a:rPr dirty="0" lang="en-US"/>
              <a:t>, so that its level</a:t>
            </a:r>
          </a:p>
          <a:p>
            <a:pPr>
              <a:buNone/>
            </a:pPr>
            <a:r>
              <a:rPr dirty="0" lang="en-US"/>
              <a:t>    stimulates the production of </a:t>
            </a:r>
            <a:r>
              <a:rPr dirty="0" lang="en-US" err="1"/>
              <a:t>oestrogen</a:t>
            </a:r>
            <a:r>
              <a:rPr dirty="0" lang="en-US"/>
              <a:t> and</a:t>
            </a:r>
          </a:p>
          <a:p>
            <a:pPr>
              <a:buNone/>
            </a:pPr>
            <a:r>
              <a:rPr dirty="0" lang="en-US"/>
              <a:t>     progesterone.</a:t>
            </a:r>
          </a:p>
          <a:p>
            <a:r>
              <a:rPr dirty="0" lang="en-US"/>
              <a:t>  dosage initially is 2.5mg up to four weeks.</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397" name=""/>
        <p:cNvGrpSpPr/>
        <p:nvPr/>
      </p:nvGrpSpPr>
      <p:grpSpPr>
        <a:xfrm>
          <a:off x="0" y="0"/>
          <a:ext cx="0" cy="0"/>
          <a:chOff x="0" y="0"/>
          <a:chExt cx="0" cy="0"/>
        </a:xfrm>
      </p:grpSpPr>
      <p:sp>
        <p:nvSpPr>
          <p:cNvPr id="1048747" name="Title 1"/>
          <p:cNvSpPr>
            <a:spLocks noGrp="1"/>
          </p:cNvSpPr>
          <p:nvPr>
            <p:ph type="title"/>
          </p:nvPr>
        </p:nvSpPr>
        <p:spPr/>
        <p:txBody>
          <a:bodyPr/>
          <a:p>
            <a:endParaRPr lang="en-US"/>
          </a:p>
        </p:txBody>
      </p:sp>
      <p:sp>
        <p:nvSpPr>
          <p:cNvPr id="1048748" name="Content Placeholder 2"/>
          <p:cNvSpPr>
            <a:spLocks noGrp="1"/>
          </p:cNvSpPr>
          <p:nvPr>
            <p:ph idx="1"/>
          </p:nvPr>
        </p:nvSpPr>
        <p:spPr/>
        <p:txBody>
          <a:bodyPr/>
          <a:p>
            <a:pPr>
              <a:buNone/>
            </a:pPr>
            <a:r>
              <a:rPr b="1" dirty="0" lang="en-US"/>
              <a:t>Other Agents</a:t>
            </a:r>
          </a:p>
          <a:p>
            <a:r>
              <a:rPr dirty="0" lang="en-US" err="1"/>
              <a:t>glucocorticosteriods</a:t>
            </a:r>
            <a:r>
              <a:rPr dirty="0" lang="en-US"/>
              <a:t> (</a:t>
            </a:r>
            <a:r>
              <a:rPr dirty="0" lang="en-US" err="1"/>
              <a:t>dexamethosone</a:t>
            </a:r>
            <a:endParaRPr dirty="0" lang="en-US"/>
          </a:p>
          <a:p>
            <a:pPr>
              <a:buNone/>
            </a:pPr>
            <a:r>
              <a:rPr dirty="0" lang="en-US"/>
              <a:t>  0.5mg </a:t>
            </a:r>
            <a:r>
              <a:rPr dirty="0" lang="en-US" err="1"/>
              <a:t>nocte</a:t>
            </a:r>
            <a:r>
              <a:rPr dirty="0" lang="en-US"/>
              <a:t>, prednisone 0.75mg) and </a:t>
            </a:r>
            <a:r>
              <a:rPr dirty="0" lang="en-US" err="1"/>
              <a:t>oestradiol</a:t>
            </a:r>
            <a:r>
              <a:rPr dirty="0" lang="en-US"/>
              <a:t>  (estrogen).</a:t>
            </a:r>
          </a:p>
          <a:p>
            <a:r>
              <a:rPr dirty="0" lang="en-US"/>
              <a:t>psychotherapy to relieve the</a:t>
            </a:r>
          </a:p>
          <a:p>
            <a:pPr>
              <a:buNone/>
            </a:pPr>
            <a:r>
              <a:rPr dirty="0" lang="en-US"/>
              <a:t>tension/stress this mostly for those with emotional stress</a:t>
            </a:r>
          </a:p>
          <a:p>
            <a:pPr>
              <a:buNone/>
            </a:pPr>
            <a:endParaRPr dirty="0"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398" name=""/>
        <p:cNvGrpSpPr/>
        <p:nvPr/>
      </p:nvGrpSpPr>
      <p:grpSpPr>
        <a:xfrm>
          <a:off x="0" y="0"/>
          <a:ext cx="0" cy="0"/>
          <a:chOff x="0" y="0"/>
          <a:chExt cx="0" cy="0"/>
        </a:xfrm>
      </p:grpSpPr>
      <p:sp>
        <p:nvSpPr>
          <p:cNvPr id="1048749" name="Title 1"/>
          <p:cNvSpPr>
            <a:spLocks noGrp="1"/>
          </p:cNvSpPr>
          <p:nvPr>
            <p:ph type="title"/>
          </p:nvPr>
        </p:nvSpPr>
        <p:spPr/>
        <p:txBody>
          <a:bodyPr/>
          <a:p>
            <a:r>
              <a:rPr b="1" dirty="0" lang="en-US"/>
              <a:t>Surgical Management</a:t>
            </a:r>
            <a:endParaRPr dirty="0" lang="en-US"/>
          </a:p>
        </p:txBody>
      </p:sp>
      <p:sp>
        <p:nvSpPr>
          <p:cNvPr id="1048750" name="Content Placeholder 2"/>
          <p:cNvSpPr>
            <a:spLocks noGrp="1"/>
          </p:cNvSpPr>
          <p:nvPr>
            <p:ph idx="1"/>
          </p:nvPr>
        </p:nvSpPr>
        <p:spPr/>
        <p:txBody>
          <a:bodyPr/>
          <a:p>
            <a:r>
              <a:rPr dirty="0" lang="en-US"/>
              <a:t>Pituitary </a:t>
            </a:r>
            <a:r>
              <a:rPr dirty="0" lang="en-US" err="1"/>
              <a:t>tumours</a:t>
            </a:r>
            <a:r>
              <a:rPr dirty="0" lang="en-US"/>
              <a:t> may require excision</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399" name=""/>
        <p:cNvGrpSpPr/>
        <p:nvPr/>
      </p:nvGrpSpPr>
      <p:grpSpPr>
        <a:xfrm>
          <a:off x="0" y="0"/>
          <a:ext cx="0" cy="0"/>
          <a:chOff x="0" y="0"/>
          <a:chExt cx="0" cy="0"/>
        </a:xfrm>
      </p:grpSpPr>
      <p:sp>
        <p:nvSpPr>
          <p:cNvPr id="1048751" name="Title 1"/>
          <p:cNvSpPr>
            <a:spLocks noGrp="1"/>
          </p:cNvSpPr>
          <p:nvPr>
            <p:ph type="title"/>
          </p:nvPr>
        </p:nvSpPr>
        <p:spPr/>
        <p:txBody>
          <a:bodyPr/>
          <a:p>
            <a:r>
              <a:rPr b="1" dirty="0" lang="en-US" err="1"/>
              <a:t>Dysmenorrhoea</a:t>
            </a:r>
            <a:endParaRPr dirty="0" lang="en-US"/>
          </a:p>
        </p:txBody>
      </p:sp>
      <p:sp>
        <p:nvSpPr>
          <p:cNvPr id="1048752" name="Content Placeholder 2"/>
          <p:cNvSpPr>
            <a:spLocks noGrp="1"/>
          </p:cNvSpPr>
          <p:nvPr>
            <p:ph idx="1"/>
          </p:nvPr>
        </p:nvSpPr>
        <p:spPr/>
        <p:txBody>
          <a:bodyPr>
            <a:normAutofit/>
          </a:bodyPr>
          <a:p>
            <a:r>
              <a:rPr dirty="0" lang="en-US"/>
              <a:t>painful menstruation</a:t>
            </a:r>
          </a:p>
          <a:p>
            <a:pPr>
              <a:buNone/>
            </a:pPr>
            <a:endParaRPr dirty="0" lang="en-US"/>
          </a:p>
          <a:p>
            <a:pPr>
              <a:buNone/>
            </a:pPr>
            <a:r>
              <a:rPr dirty="0" lang="en-US"/>
              <a:t>There are two types of </a:t>
            </a:r>
            <a:r>
              <a:rPr dirty="0" lang="en-US" err="1"/>
              <a:t>dysmenorrhoea</a:t>
            </a:r>
            <a:endParaRPr dirty="0" lang="en-US"/>
          </a:p>
          <a:p>
            <a:pPr>
              <a:buNone/>
            </a:pPr>
            <a:r>
              <a:rPr dirty="0" lang="en-US"/>
              <a:t>   • Primary </a:t>
            </a:r>
            <a:r>
              <a:rPr dirty="0" lang="en-US" err="1"/>
              <a:t>Dysmenorrhoea</a:t>
            </a:r>
            <a:r>
              <a:rPr dirty="0" lang="en-US"/>
              <a:t> (also known at Spasmodic </a:t>
            </a:r>
            <a:r>
              <a:rPr dirty="0" lang="en-US" err="1"/>
              <a:t>Dysmenorrhoea</a:t>
            </a:r>
            <a:r>
              <a:rPr dirty="0" lang="en-US"/>
              <a:t>)</a:t>
            </a:r>
          </a:p>
          <a:p>
            <a:pPr>
              <a:buNone/>
            </a:pPr>
            <a:endParaRPr dirty="0" lang="en-US"/>
          </a:p>
          <a:p>
            <a:pPr>
              <a:buNone/>
            </a:pPr>
            <a:r>
              <a:rPr dirty="0" lang="en-US"/>
              <a:t>  • Secondary </a:t>
            </a:r>
            <a:r>
              <a:rPr dirty="0" lang="en-US" err="1"/>
              <a:t>Dysmenorrhoea</a:t>
            </a:r>
            <a:r>
              <a:rPr dirty="0" lang="en-US"/>
              <a:t> (also known as Congestive </a:t>
            </a:r>
            <a:r>
              <a:rPr dirty="0" lang="en-US" err="1"/>
              <a:t>Dysmenorrhoea</a:t>
            </a:r>
            <a:endParaRPr dirty="0"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400" name=""/>
        <p:cNvGrpSpPr/>
        <p:nvPr/>
      </p:nvGrpSpPr>
      <p:grpSpPr>
        <a:xfrm>
          <a:off x="0" y="0"/>
          <a:ext cx="0" cy="0"/>
          <a:chOff x="0" y="0"/>
          <a:chExt cx="0" cy="0"/>
        </a:xfrm>
      </p:grpSpPr>
      <p:sp>
        <p:nvSpPr>
          <p:cNvPr id="1048753" name="Title 1"/>
          <p:cNvSpPr>
            <a:spLocks noGrp="1"/>
          </p:cNvSpPr>
          <p:nvPr>
            <p:ph type="title"/>
          </p:nvPr>
        </p:nvSpPr>
        <p:spPr/>
        <p:txBody>
          <a:bodyPr>
            <a:normAutofit/>
          </a:bodyPr>
          <a:p>
            <a:r>
              <a:rPr b="1" dirty="0" lang="en-US"/>
              <a:t>Primary (or Spasmodic) </a:t>
            </a:r>
            <a:r>
              <a:rPr b="1" dirty="0" lang="en-US" err="1"/>
              <a:t>Dysmenorrhoea</a:t>
            </a:r>
            <a:endParaRPr dirty="0" lang="en-US"/>
          </a:p>
        </p:txBody>
      </p:sp>
      <p:sp>
        <p:nvSpPr>
          <p:cNvPr id="1048754" name="Content Placeholder 2"/>
          <p:cNvSpPr>
            <a:spLocks noGrp="1"/>
          </p:cNvSpPr>
          <p:nvPr>
            <p:ph idx="1"/>
          </p:nvPr>
        </p:nvSpPr>
        <p:spPr/>
        <p:txBody>
          <a:bodyPr>
            <a:normAutofit/>
          </a:bodyPr>
          <a:p>
            <a:r>
              <a:rPr dirty="0" lang="en-US"/>
              <a:t>Common in young girls</a:t>
            </a:r>
          </a:p>
          <a:p>
            <a:pPr>
              <a:buNone/>
            </a:pPr>
            <a:endParaRPr dirty="0" lang="en-US"/>
          </a:p>
          <a:p>
            <a:r>
              <a:rPr dirty="0" lang="en-US"/>
              <a:t> abdominal pain during menstruation. </a:t>
            </a:r>
          </a:p>
          <a:p>
            <a:pPr>
              <a:buNone/>
            </a:pPr>
            <a:endParaRPr dirty="0" lang="en-US"/>
          </a:p>
          <a:p>
            <a:r>
              <a:rPr dirty="0" lang="en-US"/>
              <a:t>usually starts soon after puberty, although the first few cycles may have been painless.</a:t>
            </a:r>
          </a:p>
          <a:p>
            <a:pPr>
              <a:buNone/>
            </a:pPr>
            <a:endParaRPr dirty="0" lang="en-US"/>
          </a:p>
          <a:p>
            <a:r>
              <a:rPr dirty="0" lang="en-US"/>
              <a:t>The pain starts at the beginning of the period</a:t>
            </a:r>
          </a:p>
          <a:p>
            <a:pPr>
              <a:buNone/>
            </a:pPr>
            <a:r>
              <a:rPr dirty="0" lang="en-US"/>
              <a:t> and lasts from a few hours to two days</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401" name=""/>
        <p:cNvGrpSpPr/>
        <p:nvPr/>
      </p:nvGrpSpPr>
      <p:grpSpPr>
        <a:xfrm>
          <a:off x="0" y="0"/>
          <a:ext cx="0" cy="0"/>
          <a:chOff x="0" y="0"/>
          <a:chExt cx="0" cy="0"/>
        </a:xfrm>
      </p:grpSpPr>
      <p:sp>
        <p:nvSpPr>
          <p:cNvPr id="1048755" name="Title 1"/>
          <p:cNvSpPr>
            <a:spLocks noGrp="1"/>
          </p:cNvSpPr>
          <p:nvPr>
            <p:ph type="title"/>
          </p:nvPr>
        </p:nvSpPr>
        <p:spPr/>
        <p:txBody>
          <a:bodyPr/>
          <a:p>
            <a:endParaRPr lang="en-US"/>
          </a:p>
        </p:txBody>
      </p:sp>
      <p:sp>
        <p:nvSpPr>
          <p:cNvPr id="1048756" name="Content Placeholder 2"/>
          <p:cNvSpPr>
            <a:spLocks noGrp="1"/>
          </p:cNvSpPr>
          <p:nvPr>
            <p:ph idx="1"/>
          </p:nvPr>
        </p:nvSpPr>
        <p:spPr/>
        <p:txBody>
          <a:bodyPr/>
          <a:p>
            <a:r>
              <a:rPr dirty="0" lang="en-US"/>
              <a:t>pain is 'cramp-like' and is felt in the pelvic and</a:t>
            </a:r>
          </a:p>
          <a:p>
            <a:pPr>
              <a:buNone/>
            </a:pPr>
            <a:r>
              <a:rPr dirty="0" lang="en-US"/>
              <a:t>lower back region, and may radiate into the legs.</a:t>
            </a:r>
          </a:p>
          <a:p>
            <a:pPr>
              <a:buNone/>
            </a:pPr>
            <a:endParaRPr dirty="0" lang="en-US"/>
          </a:p>
          <a:p>
            <a:r>
              <a:rPr dirty="0" lang="en-US"/>
              <a:t>Severe pain is sometimes accompanied by nausea, vomiting and fainting.</a:t>
            </a:r>
          </a:p>
          <a:p>
            <a:endParaRPr dirty="0"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402" name=""/>
        <p:cNvGrpSpPr/>
        <p:nvPr/>
      </p:nvGrpSpPr>
      <p:grpSpPr>
        <a:xfrm>
          <a:off x="0" y="0"/>
          <a:ext cx="0" cy="0"/>
          <a:chOff x="0" y="0"/>
          <a:chExt cx="0" cy="0"/>
        </a:xfrm>
      </p:grpSpPr>
      <p:sp>
        <p:nvSpPr>
          <p:cNvPr id="1048757" name="Title 1"/>
          <p:cNvSpPr>
            <a:spLocks noGrp="1"/>
          </p:cNvSpPr>
          <p:nvPr>
            <p:ph type="title"/>
          </p:nvPr>
        </p:nvSpPr>
        <p:spPr>
          <a:xfrm>
            <a:off x="457200" y="274638"/>
            <a:ext cx="8229600" cy="487362"/>
          </a:xfrm>
        </p:spPr>
        <p:txBody>
          <a:bodyPr>
            <a:normAutofit fontScale="90000"/>
          </a:bodyPr>
          <a:p>
            <a:endParaRPr dirty="0" lang="en-US"/>
          </a:p>
        </p:txBody>
      </p:sp>
      <p:sp>
        <p:nvSpPr>
          <p:cNvPr id="1048758" name="Content Placeholder 2"/>
          <p:cNvSpPr>
            <a:spLocks noGrp="1"/>
          </p:cNvSpPr>
          <p:nvPr>
            <p:ph idx="1"/>
          </p:nvPr>
        </p:nvSpPr>
        <p:spPr>
          <a:xfrm>
            <a:off x="457200" y="990600"/>
            <a:ext cx="8229600" cy="5638800"/>
          </a:xfrm>
        </p:spPr>
        <p:txBody>
          <a:bodyPr>
            <a:normAutofit/>
          </a:bodyPr>
          <a:p>
            <a:r>
              <a:rPr dirty="0" lang="en-US"/>
              <a:t>causes of this condition are not well known but several theories have been put forward.</a:t>
            </a:r>
          </a:p>
          <a:p>
            <a:pPr>
              <a:buNone/>
            </a:pPr>
            <a:endParaRPr dirty="0" lang="en-US"/>
          </a:p>
          <a:p>
            <a:r>
              <a:rPr dirty="0" lang="en-US"/>
              <a:t>     probably be caused by ischemia due to prolonged contraction of the uterine muscle occurring in the first day of menstruation.</a:t>
            </a:r>
          </a:p>
          <a:p>
            <a:r>
              <a:rPr dirty="0" lang="en-US"/>
              <a:t>   </a:t>
            </a:r>
            <a:r>
              <a:rPr dirty="0" lang="en-US" err="1"/>
              <a:t>ischaemia</a:t>
            </a:r>
            <a:r>
              <a:rPr dirty="0" lang="en-US"/>
              <a:t> means that oxygen to the uterine muscle is cut off accounting for the pain.</a:t>
            </a:r>
          </a:p>
          <a:p>
            <a:pPr>
              <a:buNone/>
            </a:pPr>
            <a:r>
              <a:rPr dirty="0" lang="en-US"/>
              <a:t> In this case, it is said that childbirth may cure this condition since after the uterus has held the baby, it is more vascular and so not easily ischemic.</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403" name=""/>
        <p:cNvGrpSpPr/>
        <p:nvPr/>
      </p:nvGrpSpPr>
      <p:grpSpPr>
        <a:xfrm>
          <a:off x="0" y="0"/>
          <a:ext cx="0" cy="0"/>
          <a:chOff x="0" y="0"/>
          <a:chExt cx="0" cy="0"/>
        </a:xfrm>
      </p:grpSpPr>
      <p:sp>
        <p:nvSpPr>
          <p:cNvPr id="1048759" name="Title 1"/>
          <p:cNvSpPr>
            <a:spLocks noGrp="1"/>
          </p:cNvSpPr>
          <p:nvPr>
            <p:ph type="title"/>
          </p:nvPr>
        </p:nvSpPr>
        <p:spPr/>
        <p:txBody>
          <a:bodyPr/>
          <a:p>
            <a:endParaRPr lang="en-US"/>
          </a:p>
        </p:txBody>
      </p:sp>
      <p:sp>
        <p:nvSpPr>
          <p:cNvPr id="1048760" name="Content Placeholder 2"/>
          <p:cNvSpPr>
            <a:spLocks noGrp="1"/>
          </p:cNvSpPr>
          <p:nvPr>
            <p:ph idx="1"/>
          </p:nvPr>
        </p:nvSpPr>
        <p:spPr/>
        <p:txBody>
          <a:bodyPr/>
          <a:p>
            <a:r>
              <a:rPr dirty="0" lang="en-US"/>
              <a:t>Endocrine abnormalities have occasionally been implicated, probably due to the imbalances</a:t>
            </a:r>
          </a:p>
          <a:p>
            <a:r>
              <a:rPr dirty="0" lang="en-US"/>
              <a:t>Psychological factors undoubtedly aggravate</a:t>
            </a:r>
          </a:p>
          <a:p>
            <a:pPr>
              <a:buNone/>
            </a:pPr>
            <a:r>
              <a:rPr dirty="0" lang="en-US"/>
              <a:t>   symptoms, for example, there may be fear of</a:t>
            </a:r>
          </a:p>
          <a:p>
            <a:pPr>
              <a:buNone/>
            </a:pPr>
            <a:r>
              <a:rPr dirty="0" lang="en-US"/>
              <a:t>    sexual or reproductive abnormalities, leading the uterus to spasm.</a:t>
            </a:r>
          </a:p>
          <a:p>
            <a:r>
              <a:rPr dirty="0" lang="en-US"/>
              <a:t> Cervical </a:t>
            </a:r>
            <a:r>
              <a:rPr dirty="0" lang="en-US" err="1"/>
              <a:t>stenosis</a:t>
            </a:r>
            <a:endParaRPr dirty="0" 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404" name=""/>
        <p:cNvGrpSpPr/>
        <p:nvPr/>
      </p:nvGrpSpPr>
      <p:grpSpPr>
        <a:xfrm>
          <a:off x="0" y="0"/>
          <a:ext cx="0" cy="0"/>
          <a:chOff x="0" y="0"/>
          <a:chExt cx="0" cy="0"/>
        </a:xfrm>
      </p:grpSpPr>
      <p:sp>
        <p:nvSpPr>
          <p:cNvPr id="1048761" name="Title 1"/>
          <p:cNvSpPr>
            <a:spLocks noGrp="1"/>
          </p:cNvSpPr>
          <p:nvPr>
            <p:ph type="title"/>
          </p:nvPr>
        </p:nvSpPr>
        <p:spPr/>
        <p:txBody>
          <a:bodyPr>
            <a:normAutofit/>
          </a:bodyPr>
          <a:p>
            <a:r>
              <a:rPr b="1" dirty="0" lang="en-US"/>
              <a:t>Management of Primary </a:t>
            </a:r>
            <a:r>
              <a:rPr b="1" dirty="0" lang="en-US" err="1"/>
              <a:t>Dysmenorrhoea</a:t>
            </a:r>
            <a:endParaRPr dirty="0" lang="en-US"/>
          </a:p>
        </p:txBody>
      </p:sp>
      <p:sp>
        <p:nvSpPr>
          <p:cNvPr id="1048762" name="Content Placeholder 2"/>
          <p:cNvSpPr>
            <a:spLocks noGrp="1"/>
          </p:cNvSpPr>
          <p:nvPr>
            <p:ph idx="1"/>
          </p:nvPr>
        </p:nvSpPr>
        <p:spPr/>
        <p:txBody>
          <a:bodyPr>
            <a:normAutofit/>
          </a:bodyPr>
          <a:p>
            <a:r>
              <a:rPr dirty="0" lang="en-US"/>
              <a:t>Take history with special reference to the severity and duration of the pain.</a:t>
            </a:r>
          </a:p>
          <a:p>
            <a:pPr>
              <a:buNone/>
            </a:pPr>
            <a:r>
              <a:rPr dirty="0" lang="en-US"/>
              <a:t>• Perform a physical examination to exclude pelvic </a:t>
            </a:r>
            <a:r>
              <a:rPr dirty="0" lang="en-US" err="1"/>
              <a:t>tumours</a:t>
            </a:r>
            <a:r>
              <a:rPr dirty="0" lang="en-US"/>
              <a:t>.</a:t>
            </a:r>
          </a:p>
          <a:p>
            <a:pPr>
              <a:buNone/>
            </a:pPr>
            <a:r>
              <a:rPr dirty="0" lang="en-US"/>
              <a:t>• Give a full and frank discussion of the normal cycle as this is an important part of treatment.</a:t>
            </a:r>
          </a:p>
          <a:p>
            <a:pPr>
              <a:buNone/>
            </a:pPr>
            <a:r>
              <a:rPr dirty="0" lang="en-US"/>
              <a:t>• Share health messages on the importance of exercise and the avoidance of unnecessary restriction of general activities.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319" name=""/>
        <p:cNvGrpSpPr/>
        <p:nvPr/>
      </p:nvGrpSpPr>
      <p:grpSpPr>
        <a:xfrm>
          <a:off x="0" y="0"/>
          <a:ext cx="0" cy="0"/>
          <a:chOff x="0" y="0"/>
          <a:chExt cx="0" cy="0"/>
        </a:xfrm>
      </p:grpSpPr>
      <p:pic>
        <p:nvPicPr>
          <p:cNvPr id="2097152" name="Picture 4" descr="u1"/>
          <p:cNvPicPr>
            <a:picLocks noChangeAspect="1" noChangeArrowheads="1"/>
          </p:cNvPicPr>
          <p:nvPr/>
        </p:nvPicPr>
        <p:blipFill>
          <a:blip xmlns:r="http://schemas.openxmlformats.org/officeDocument/2006/relationships" r:embed="rId1"/>
          <a:srcRect/>
          <a:stretch>
            <a:fillRect/>
          </a:stretch>
        </p:blipFill>
        <p:spPr bwMode="auto">
          <a:xfrm>
            <a:off x="152400" y="0"/>
            <a:ext cx="8839200" cy="6858001"/>
          </a:xfrm>
          <a:prstGeom prst="rect"/>
          <a:noFill/>
          <a:ln w="9525">
            <a:noFill/>
            <a:miter lim="800000"/>
            <a:headEnd/>
            <a:tailEnd/>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405" name=""/>
        <p:cNvGrpSpPr/>
        <p:nvPr/>
      </p:nvGrpSpPr>
      <p:grpSpPr>
        <a:xfrm>
          <a:off x="0" y="0"/>
          <a:ext cx="0" cy="0"/>
          <a:chOff x="0" y="0"/>
          <a:chExt cx="0" cy="0"/>
        </a:xfrm>
      </p:grpSpPr>
      <p:sp>
        <p:nvSpPr>
          <p:cNvPr id="1048763" name="Title 1"/>
          <p:cNvSpPr>
            <a:spLocks noGrp="1"/>
          </p:cNvSpPr>
          <p:nvPr>
            <p:ph type="title"/>
          </p:nvPr>
        </p:nvSpPr>
        <p:spPr>
          <a:xfrm>
            <a:off x="457200" y="274638"/>
            <a:ext cx="8229600" cy="792162"/>
          </a:xfrm>
        </p:spPr>
        <p:txBody>
          <a:bodyPr>
            <a:normAutofit/>
          </a:bodyPr>
          <a:p>
            <a:endParaRPr dirty="0" lang="en-US"/>
          </a:p>
        </p:txBody>
      </p:sp>
      <p:sp>
        <p:nvSpPr>
          <p:cNvPr id="1048764" name="Content Placeholder 2"/>
          <p:cNvSpPr>
            <a:spLocks noGrp="1"/>
          </p:cNvSpPr>
          <p:nvPr>
            <p:ph idx="1"/>
          </p:nvPr>
        </p:nvSpPr>
        <p:spPr>
          <a:xfrm>
            <a:off x="457200" y="1295400"/>
            <a:ext cx="8229600" cy="4830763"/>
          </a:xfrm>
        </p:spPr>
        <p:txBody>
          <a:bodyPr>
            <a:normAutofit/>
          </a:bodyPr>
          <a:p>
            <a:r>
              <a:rPr dirty="0" lang="en-US"/>
              <a:t>Provide women suffering from</a:t>
            </a:r>
          </a:p>
          <a:p>
            <a:pPr>
              <a:buNone/>
            </a:pPr>
            <a:r>
              <a:rPr dirty="0" lang="en-US" err="1"/>
              <a:t>dysmenorrhoea</a:t>
            </a:r>
            <a:r>
              <a:rPr dirty="0" lang="en-US"/>
              <a:t> with sympathy and</a:t>
            </a:r>
          </a:p>
          <a:p>
            <a:pPr>
              <a:buNone/>
            </a:pPr>
            <a:r>
              <a:rPr dirty="0" lang="en-US"/>
              <a:t>support.</a:t>
            </a:r>
          </a:p>
          <a:p>
            <a:pPr>
              <a:buNone/>
            </a:pPr>
            <a:r>
              <a:rPr dirty="0" lang="en-US"/>
              <a:t> Administer a suitable drug which will alleviate the pain sufficiently to allow a normal existence during the period time.</a:t>
            </a:r>
          </a:p>
          <a:p>
            <a:r>
              <a:rPr dirty="0" lang="en-US"/>
              <a:t> Fortunately, patients tend to improve or at least complain less as they grow older</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406" name=""/>
        <p:cNvGrpSpPr/>
        <p:nvPr/>
      </p:nvGrpSpPr>
      <p:grpSpPr>
        <a:xfrm>
          <a:off x="0" y="0"/>
          <a:ext cx="0" cy="0"/>
          <a:chOff x="0" y="0"/>
          <a:chExt cx="0" cy="0"/>
        </a:xfrm>
      </p:grpSpPr>
      <p:sp>
        <p:nvSpPr>
          <p:cNvPr id="1048765" name="Title 1"/>
          <p:cNvSpPr>
            <a:spLocks noGrp="1"/>
          </p:cNvSpPr>
          <p:nvPr>
            <p:ph type="title"/>
          </p:nvPr>
        </p:nvSpPr>
        <p:spPr/>
        <p:txBody>
          <a:bodyPr/>
          <a:p>
            <a:endParaRPr lang="en-US"/>
          </a:p>
        </p:txBody>
      </p:sp>
      <p:sp>
        <p:nvSpPr>
          <p:cNvPr id="1048766" name="Content Placeholder 2"/>
          <p:cNvSpPr>
            <a:spLocks noGrp="1"/>
          </p:cNvSpPr>
          <p:nvPr>
            <p:ph idx="1"/>
          </p:nvPr>
        </p:nvSpPr>
        <p:spPr/>
        <p:txBody>
          <a:bodyPr/>
          <a:p>
            <a:r>
              <a:rPr dirty="0" lang="en-US"/>
              <a:t>Drugs that can alleviate pain include any antipyretics and analgesics</a:t>
            </a:r>
          </a:p>
          <a:p>
            <a:r>
              <a:rPr dirty="0" lang="en-US"/>
              <a:t>These include aspirin and </a:t>
            </a:r>
            <a:r>
              <a:rPr dirty="0" lang="en-US" err="1"/>
              <a:t>paracetamol</a:t>
            </a:r>
            <a:r>
              <a:rPr dirty="0" lang="en-US"/>
              <a:t>, </a:t>
            </a:r>
            <a:r>
              <a:rPr dirty="0" lang="en-US" err="1"/>
              <a:t>Mefenamic</a:t>
            </a:r>
            <a:r>
              <a:rPr dirty="0" lang="en-US"/>
              <a:t> acid (</a:t>
            </a:r>
            <a:r>
              <a:rPr dirty="0" lang="en-US" err="1"/>
              <a:t>ponstan</a:t>
            </a:r>
            <a:r>
              <a:rPr dirty="0" lang="en-US"/>
              <a:t>) </a:t>
            </a:r>
            <a:r>
              <a:rPr dirty="0" lang="en-US" err="1"/>
              <a:t>indomethacin</a:t>
            </a:r>
            <a:r>
              <a:rPr dirty="0" lang="en-US"/>
              <a:t> (</a:t>
            </a:r>
            <a:r>
              <a:rPr dirty="0" lang="en-US" err="1"/>
              <a:t>indocid</a:t>
            </a:r>
            <a:r>
              <a:rPr dirty="0" lang="en-US"/>
              <a:t>).</a:t>
            </a:r>
          </a:p>
          <a:p>
            <a:endParaRPr dirty="0" lang="en-US"/>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407" name=""/>
        <p:cNvGrpSpPr/>
        <p:nvPr/>
      </p:nvGrpSpPr>
      <p:grpSpPr>
        <a:xfrm>
          <a:off x="0" y="0"/>
          <a:ext cx="0" cy="0"/>
          <a:chOff x="0" y="0"/>
          <a:chExt cx="0" cy="0"/>
        </a:xfrm>
      </p:grpSpPr>
      <p:sp>
        <p:nvSpPr>
          <p:cNvPr id="1048767" name="Title 1"/>
          <p:cNvSpPr>
            <a:spLocks noGrp="1"/>
          </p:cNvSpPr>
          <p:nvPr>
            <p:ph type="title"/>
          </p:nvPr>
        </p:nvSpPr>
        <p:spPr/>
        <p:txBody>
          <a:bodyPr/>
          <a:p>
            <a:endParaRPr lang="en-US"/>
          </a:p>
        </p:txBody>
      </p:sp>
      <p:sp>
        <p:nvSpPr>
          <p:cNvPr id="1048768" name="Content Placeholder 2"/>
          <p:cNvSpPr>
            <a:spLocks noGrp="1"/>
          </p:cNvSpPr>
          <p:nvPr>
            <p:ph idx="1"/>
          </p:nvPr>
        </p:nvSpPr>
        <p:spPr/>
        <p:txBody>
          <a:bodyPr/>
          <a:p>
            <a:pPr>
              <a:buNone/>
            </a:pPr>
            <a:r>
              <a:rPr b="1" dirty="0" i="1" lang="en-US"/>
              <a:t>Remember:</a:t>
            </a:r>
          </a:p>
          <a:p>
            <a:pPr>
              <a:buNone/>
            </a:pPr>
            <a:r>
              <a:rPr b="1" dirty="0" i="1" lang="en-US"/>
              <a:t>These drugs must be used carefully as they</a:t>
            </a:r>
          </a:p>
          <a:p>
            <a:pPr>
              <a:buNone/>
            </a:pPr>
            <a:r>
              <a:rPr b="1" dirty="0" i="1" lang="en-US"/>
              <a:t>can adversely affect patients with other</a:t>
            </a:r>
          </a:p>
          <a:p>
            <a:pPr>
              <a:buNone/>
            </a:pPr>
            <a:r>
              <a:rPr b="1" dirty="0" i="1" lang="en-US"/>
              <a:t>medical disorders, including asthma. Do not</a:t>
            </a:r>
          </a:p>
          <a:p>
            <a:pPr>
              <a:buNone/>
            </a:pPr>
            <a:r>
              <a:rPr b="1" dirty="0" i="1" lang="en-US"/>
              <a:t>give strong analgesics like morphine,</a:t>
            </a:r>
          </a:p>
          <a:p>
            <a:pPr>
              <a:buNone/>
            </a:pPr>
            <a:r>
              <a:rPr b="1" dirty="0" i="1" lang="en-US" err="1"/>
              <a:t>pethidine</a:t>
            </a:r>
            <a:r>
              <a:rPr b="1" dirty="0" i="1" lang="en-US"/>
              <a:t> and other addictive drugs.</a:t>
            </a:r>
            <a:endParaRPr dirty="0" lang="en-US"/>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408" name=""/>
        <p:cNvGrpSpPr/>
        <p:nvPr/>
      </p:nvGrpSpPr>
      <p:grpSpPr>
        <a:xfrm>
          <a:off x="0" y="0"/>
          <a:ext cx="0" cy="0"/>
          <a:chOff x="0" y="0"/>
          <a:chExt cx="0" cy="0"/>
        </a:xfrm>
      </p:grpSpPr>
      <p:sp>
        <p:nvSpPr>
          <p:cNvPr id="1048769" name="Title 1"/>
          <p:cNvSpPr>
            <a:spLocks noGrp="1"/>
          </p:cNvSpPr>
          <p:nvPr>
            <p:ph type="title"/>
          </p:nvPr>
        </p:nvSpPr>
        <p:spPr/>
        <p:txBody>
          <a:bodyPr/>
          <a:p>
            <a:endParaRPr lang="en-US"/>
          </a:p>
        </p:txBody>
      </p:sp>
      <p:sp>
        <p:nvSpPr>
          <p:cNvPr id="1048770" name="Content Placeholder 2"/>
          <p:cNvSpPr>
            <a:spLocks noGrp="1"/>
          </p:cNvSpPr>
          <p:nvPr>
            <p:ph idx="1"/>
          </p:nvPr>
        </p:nvSpPr>
        <p:spPr>
          <a:xfrm>
            <a:off x="533400" y="1676400"/>
            <a:ext cx="8229600" cy="4525963"/>
          </a:xfrm>
        </p:spPr>
        <p:txBody>
          <a:bodyPr>
            <a:normAutofit/>
          </a:bodyPr>
          <a:p>
            <a:r>
              <a:rPr dirty="0" lang="en-US"/>
              <a:t>when simple measures fail, they can be put on</a:t>
            </a:r>
          </a:p>
          <a:p>
            <a:pPr>
              <a:buNone/>
            </a:pPr>
            <a:r>
              <a:rPr dirty="0" lang="en-US"/>
              <a:t>the family planning pill which, by inhibiting</a:t>
            </a:r>
          </a:p>
          <a:p>
            <a:pPr>
              <a:buNone/>
            </a:pPr>
            <a:r>
              <a:rPr dirty="0" lang="en-US"/>
              <a:t>ovulation, will result in painless periods.</a:t>
            </a:r>
          </a:p>
          <a:p>
            <a:pPr>
              <a:buNone/>
            </a:pPr>
            <a:endParaRPr dirty="0" lang="en-US"/>
          </a:p>
          <a:p>
            <a:r>
              <a:rPr dirty="0" lang="en-US"/>
              <a:t>should be placed on the pill for four to six months continuously, after which the problem may disappear completely</a:t>
            </a:r>
          </a:p>
          <a:p>
            <a:r>
              <a:rPr dirty="0" lang="en-US"/>
              <a:t>Is achieved with a high-progesterone, low-</a:t>
            </a:r>
            <a:r>
              <a:rPr dirty="0" lang="en-US" err="1"/>
              <a:t>oestrogen</a:t>
            </a:r>
            <a:r>
              <a:rPr dirty="0" lang="en-US"/>
              <a:t> combined pill,</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409" name=""/>
        <p:cNvGrpSpPr/>
        <p:nvPr/>
      </p:nvGrpSpPr>
      <p:grpSpPr>
        <a:xfrm>
          <a:off x="0" y="0"/>
          <a:ext cx="0" cy="0"/>
          <a:chOff x="0" y="0"/>
          <a:chExt cx="0" cy="0"/>
        </a:xfrm>
      </p:grpSpPr>
      <p:sp>
        <p:nvSpPr>
          <p:cNvPr id="1048771" name="Title 1"/>
          <p:cNvSpPr>
            <a:spLocks noGrp="1"/>
          </p:cNvSpPr>
          <p:nvPr>
            <p:ph type="title"/>
          </p:nvPr>
        </p:nvSpPr>
        <p:spPr/>
        <p:txBody>
          <a:bodyPr>
            <a:normAutofit/>
          </a:bodyPr>
          <a:p>
            <a:r>
              <a:rPr b="1" dirty="0" lang="en-US"/>
              <a:t>Secondary (or Congestive) </a:t>
            </a:r>
            <a:r>
              <a:rPr b="1" dirty="0" lang="en-US" err="1"/>
              <a:t>Dysmenorrhoea</a:t>
            </a:r>
            <a:endParaRPr dirty="0" lang="en-US"/>
          </a:p>
        </p:txBody>
      </p:sp>
      <p:sp>
        <p:nvSpPr>
          <p:cNvPr id="1048772" name="Content Placeholder 2"/>
          <p:cNvSpPr>
            <a:spLocks noGrp="1"/>
          </p:cNvSpPr>
          <p:nvPr>
            <p:ph idx="1"/>
          </p:nvPr>
        </p:nvSpPr>
        <p:spPr/>
        <p:txBody>
          <a:bodyPr>
            <a:normAutofit/>
          </a:bodyPr>
          <a:p>
            <a:r>
              <a:rPr dirty="0" lang="en-US"/>
              <a:t>caused by some pathology in the pelvis.</a:t>
            </a:r>
          </a:p>
          <a:p>
            <a:r>
              <a:rPr dirty="0" lang="en-US"/>
              <a:t>patient usually complains of a dull aching pain in the lower abdomen</a:t>
            </a:r>
          </a:p>
          <a:p>
            <a:r>
              <a:rPr dirty="0" lang="en-US"/>
              <a:t>pain commonly begins three to four days (or sometimes up to ten days) prior to menstruation, and ceases after the flow </a:t>
            </a:r>
            <a:r>
              <a:rPr dirty="0" lang="en-US" err="1"/>
              <a:t>isestablished</a:t>
            </a:r>
            <a:r>
              <a:rPr dirty="0" lang="en-US"/>
              <a:t> or may persist throughout the period.</a:t>
            </a:r>
          </a:p>
          <a:p>
            <a:r>
              <a:rPr dirty="0" lang="en-US"/>
              <a:t>Pain is often made worse by exercise</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410" name=""/>
        <p:cNvGrpSpPr/>
        <p:nvPr/>
      </p:nvGrpSpPr>
      <p:grpSpPr>
        <a:xfrm>
          <a:off x="0" y="0"/>
          <a:ext cx="0" cy="0"/>
          <a:chOff x="0" y="0"/>
          <a:chExt cx="0" cy="0"/>
        </a:xfrm>
      </p:grpSpPr>
      <p:sp>
        <p:nvSpPr>
          <p:cNvPr id="1048773" name="Title 1"/>
          <p:cNvSpPr>
            <a:spLocks noGrp="1"/>
          </p:cNvSpPr>
          <p:nvPr>
            <p:ph type="title"/>
          </p:nvPr>
        </p:nvSpPr>
        <p:spPr/>
        <p:txBody>
          <a:bodyPr/>
          <a:p>
            <a:endParaRPr lang="en-US"/>
          </a:p>
        </p:txBody>
      </p:sp>
      <p:sp>
        <p:nvSpPr>
          <p:cNvPr id="1048774" name="Content Placeholder 2"/>
          <p:cNvSpPr>
            <a:spLocks noGrp="1"/>
          </p:cNvSpPr>
          <p:nvPr>
            <p:ph idx="1"/>
          </p:nvPr>
        </p:nvSpPr>
        <p:spPr/>
        <p:txBody>
          <a:bodyPr/>
          <a:p>
            <a:pPr>
              <a:buNone/>
            </a:pPr>
            <a:r>
              <a:rPr b="1" dirty="0" i="1" lang="en-US"/>
              <a:t>Remember:</a:t>
            </a:r>
          </a:p>
          <a:p>
            <a:pPr>
              <a:buNone/>
            </a:pPr>
            <a:r>
              <a:rPr b="1" dirty="0" i="1" lang="en-US" err="1"/>
              <a:t>Dysmenorrhoea</a:t>
            </a:r>
            <a:r>
              <a:rPr b="1" dirty="0" i="1" lang="en-US"/>
              <a:t>, which starts after the age of</a:t>
            </a:r>
          </a:p>
          <a:p>
            <a:pPr>
              <a:buNone/>
            </a:pPr>
            <a:r>
              <a:rPr b="1" dirty="0" i="1" lang="en-US"/>
              <a:t>30 years should always be investigated since</a:t>
            </a:r>
          </a:p>
          <a:p>
            <a:pPr>
              <a:buNone/>
            </a:pPr>
            <a:r>
              <a:rPr b="1" dirty="0" i="1" lang="en-US"/>
              <a:t>it could be due to some pathology in the</a:t>
            </a:r>
          </a:p>
          <a:p>
            <a:pPr>
              <a:buNone/>
            </a:pPr>
            <a:r>
              <a:rPr b="1" dirty="0" i="1" lang="en-US"/>
              <a:t>reproductive system</a:t>
            </a:r>
            <a:endParaRPr dirty="0" 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411" name=""/>
        <p:cNvGrpSpPr/>
        <p:nvPr/>
      </p:nvGrpSpPr>
      <p:grpSpPr>
        <a:xfrm>
          <a:off x="0" y="0"/>
          <a:ext cx="0" cy="0"/>
          <a:chOff x="0" y="0"/>
          <a:chExt cx="0" cy="0"/>
        </a:xfrm>
      </p:grpSpPr>
      <p:sp>
        <p:nvSpPr>
          <p:cNvPr id="1048775" name="Title 1"/>
          <p:cNvSpPr>
            <a:spLocks noGrp="1"/>
          </p:cNvSpPr>
          <p:nvPr>
            <p:ph type="title"/>
          </p:nvPr>
        </p:nvSpPr>
        <p:spPr/>
        <p:txBody>
          <a:bodyPr>
            <a:normAutofit/>
          </a:bodyPr>
          <a:p>
            <a:r>
              <a:rPr dirty="0" lang="en-US"/>
              <a:t>Causes of secondary </a:t>
            </a:r>
            <a:r>
              <a:rPr dirty="0" lang="en-US" err="1"/>
              <a:t>dysmenorrhoea</a:t>
            </a:r>
            <a:endParaRPr dirty="0" lang="en-US"/>
          </a:p>
        </p:txBody>
      </p:sp>
      <p:sp>
        <p:nvSpPr>
          <p:cNvPr id="1048776" name="Content Placeholder 2"/>
          <p:cNvSpPr>
            <a:spLocks noGrp="1"/>
          </p:cNvSpPr>
          <p:nvPr>
            <p:ph idx="1"/>
          </p:nvPr>
        </p:nvSpPr>
        <p:spPr/>
        <p:txBody>
          <a:bodyPr/>
          <a:p>
            <a:r>
              <a:rPr dirty="0" lang="en-US"/>
              <a:t>Chronic Pelvic Inflammatory Diseases</a:t>
            </a:r>
          </a:p>
          <a:p>
            <a:pPr>
              <a:buNone/>
            </a:pPr>
            <a:r>
              <a:rPr dirty="0" lang="en-US"/>
              <a:t>(PID)</a:t>
            </a:r>
          </a:p>
          <a:p>
            <a:pPr>
              <a:buNone/>
            </a:pPr>
            <a:r>
              <a:rPr dirty="0" lang="en-US"/>
              <a:t>• Endometriosis</a:t>
            </a:r>
          </a:p>
          <a:p>
            <a:pPr>
              <a:buNone/>
            </a:pPr>
            <a:r>
              <a:rPr dirty="0" lang="en-US"/>
              <a:t>• Uterine fibroids</a:t>
            </a:r>
          </a:p>
          <a:p>
            <a:pPr>
              <a:buNone/>
            </a:pPr>
            <a:r>
              <a:rPr dirty="0" lang="en-US"/>
              <a:t>• Abnormal fibrous attachments(adhesions)</a:t>
            </a:r>
          </a:p>
          <a:p>
            <a:pPr>
              <a:buNone/>
            </a:pPr>
            <a:r>
              <a:rPr dirty="0" lang="en-US"/>
              <a:t>• </a:t>
            </a:r>
            <a:r>
              <a:rPr dirty="0" lang="en-US" err="1"/>
              <a:t>Salpingitis</a:t>
            </a:r>
            <a:endParaRPr dirty="0" lang="en-US"/>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412" name=""/>
        <p:cNvGrpSpPr/>
        <p:nvPr/>
      </p:nvGrpSpPr>
      <p:grpSpPr>
        <a:xfrm>
          <a:off x="0" y="0"/>
          <a:ext cx="0" cy="0"/>
          <a:chOff x="0" y="0"/>
          <a:chExt cx="0" cy="0"/>
        </a:xfrm>
      </p:grpSpPr>
      <p:sp>
        <p:nvSpPr>
          <p:cNvPr id="1048777" name="Title 1"/>
          <p:cNvSpPr>
            <a:spLocks noGrp="1"/>
          </p:cNvSpPr>
          <p:nvPr>
            <p:ph type="title"/>
          </p:nvPr>
        </p:nvSpPr>
        <p:spPr/>
        <p:txBody>
          <a:bodyPr>
            <a:normAutofit/>
          </a:bodyPr>
          <a:p>
            <a:r>
              <a:rPr b="1" dirty="0" lang="en-US"/>
              <a:t>Management of Secondary </a:t>
            </a:r>
            <a:r>
              <a:rPr b="1" dirty="0" lang="en-US" err="1"/>
              <a:t>Dysmenorrhoea</a:t>
            </a:r>
            <a:endParaRPr dirty="0" lang="en-US"/>
          </a:p>
        </p:txBody>
      </p:sp>
      <p:sp>
        <p:nvSpPr>
          <p:cNvPr id="1048778" name="Content Placeholder 2"/>
          <p:cNvSpPr>
            <a:spLocks noGrp="1"/>
          </p:cNvSpPr>
          <p:nvPr>
            <p:ph idx="1"/>
          </p:nvPr>
        </p:nvSpPr>
        <p:spPr/>
        <p:txBody>
          <a:bodyPr/>
          <a:p>
            <a:r>
              <a:rPr dirty="0" lang="en-US"/>
              <a:t>Take a full history to find out the cause of the</a:t>
            </a:r>
          </a:p>
          <a:p>
            <a:pPr>
              <a:buNone/>
            </a:pPr>
            <a:r>
              <a:rPr dirty="0" lang="en-US"/>
              <a:t>    condition, so that the patient can receive</a:t>
            </a:r>
          </a:p>
          <a:p>
            <a:pPr>
              <a:buNone/>
            </a:pPr>
            <a:r>
              <a:rPr dirty="0" lang="en-US"/>
              <a:t>    treatment according to the cause.</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413" name=""/>
        <p:cNvGrpSpPr/>
        <p:nvPr/>
      </p:nvGrpSpPr>
      <p:grpSpPr>
        <a:xfrm>
          <a:off x="0" y="0"/>
          <a:ext cx="0" cy="0"/>
          <a:chOff x="0" y="0"/>
          <a:chExt cx="0" cy="0"/>
        </a:xfrm>
      </p:grpSpPr>
      <p:sp>
        <p:nvSpPr>
          <p:cNvPr id="1048779" name="Title 1"/>
          <p:cNvSpPr>
            <a:spLocks noGrp="1"/>
          </p:cNvSpPr>
          <p:nvPr>
            <p:ph type="title"/>
          </p:nvPr>
        </p:nvSpPr>
        <p:spPr/>
        <p:txBody>
          <a:bodyPr>
            <a:normAutofit/>
          </a:bodyPr>
          <a:p>
            <a:r>
              <a:rPr b="1" dirty="0" lang="sv-SE"/>
              <a:t>Pre Menstrual Tension Syndrome (PMTS)</a:t>
            </a:r>
            <a:endParaRPr dirty="0" lang="en-US"/>
          </a:p>
        </p:txBody>
      </p:sp>
      <p:sp>
        <p:nvSpPr>
          <p:cNvPr id="1048780" name="Content Placeholder 2"/>
          <p:cNvSpPr>
            <a:spLocks noGrp="1"/>
          </p:cNvSpPr>
          <p:nvPr>
            <p:ph idx="1"/>
          </p:nvPr>
        </p:nvSpPr>
        <p:spPr/>
        <p:txBody>
          <a:bodyPr>
            <a:normAutofit/>
          </a:bodyPr>
          <a:p>
            <a:r>
              <a:rPr dirty="0" lang="en-US"/>
              <a:t>a large group of symptoms, which appear regularly and predictably about 12 days before the onset of menstruation.</a:t>
            </a:r>
          </a:p>
          <a:p>
            <a:pPr>
              <a:buNone/>
            </a:pPr>
            <a:r>
              <a:rPr dirty="0" lang="en-US"/>
              <a:t>This group of symptoms includes;</a:t>
            </a:r>
          </a:p>
          <a:p>
            <a:r>
              <a:rPr dirty="0" lang="en-US"/>
              <a:t>         Water retention leading to weight gain,</a:t>
            </a:r>
          </a:p>
          <a:p>
            <a:r>
              <a:rPr dirty="0" lang="en-US"/>
              <a:t>          painful breasts, abdominal distension</a:t>
            </a:r>
          </a:p>
          <a:p>
            <a:pPr>
              <a:buNone/>
            </a:pPr>
            <a:r>
              <a:rPr dirty="0" lang="en-US"/>
              <a:t>            and feeling of </a:t>
            </a:r>
            <a:r>
              <a:rPr dirty="0" lang="en-US" err="1"/>
              <a:t>bloatedness</a:t>
            </a:r>
            <a:r>
              <a:rPr dirty="0" lang="en-US"/>
              <a:t>.</a:t>
            </a:r>
          </a:p>
          <a:p>
            <a:r>
              <a:rPr dirty="0" lang="en-US"/>
              <a:t>          Pain in the form of backache, headache,</a:t>
            </a:r>
          </a:p>
          <a:p>
            <a:r>
              <a:rPr dirty="0" lang="en-US"/>
              <a:t>          tiredness and muscle stiffness.</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414" name=""/>
        <p:cNvGrpSpPr/>
        <p:nvPr/>
      </p:nvGrpSpPr>
      <p:grpSpPr>
        <a:xfrm>
          <a:off x="0" y="0"/>
          <a:ext cx="0" cy="0"/>
          <a:chOff x="0" y="0"/>
          <a:chExt cx="0" cy="0"/>
        </a:xfrm>
      </p:grpSpPr>
      <p:sp>
        <p:nvSpPr>
          <p:cNvPr id="1048781" name="Title 1"/>
          <p:cNvSpPr>
            <a:spLocks noGrp="1"/>
          </p:cNvSpPr>
          <p:nvPr>
            <p:ph type="title"/>
          </p:nvPr>
        </p:nvSpPr>
        <p:spPr/>
        <p:txBody>
          <a:bodyPr/>
          <a:p>
            <a:endParaRPr lang="en-US"/>
          </a:p>
        </p:txBody>
      </p:sp>
      <p:sp>
        <p:nvSpPr>
          <p:cNvPr id="1048782" name="Content Placeholder 2"/>
          <p:cNvSpPr>
            <a:spLocks noGrp="1"/>
          </p:cNvSpPr>
          <p:nvPr>
            <p:ph idx="1"/>
          </p:nvPr>
        </p:nvSpPr>
        <p:spPr/>
        <p:txBody>
          <a:bodyPr>
            <a:normAutofit/>
          </a:bodyPr>
          <a:p>
            <a:r>
              <a:rPr dirty="0" lang="en-US"/>
              <a:t>Autonomic reaction, for instance, dizziness/faintness, cold sweats, nausea and vomiting and hot flushes.</a:t>
            </a:r>
          </a:p>
          <a:p>
            <a:pPr>
              <a:buNone/>
            </a:pPr>
            <a:endParaRPr dirty="0" lang="en-US"/>
          </a:p>
          <a:p>
            <a:pPr>
              <a:buNone/>
            </a:pPr>
            <a:r>
              <a:rPr dirty="0" lang="en-US"/>
              <a:t>• Mood change, including tension, irritability, depression and crying spells.</a:t>
            </a:r>
          </a:p>
          <a:p>
            <a:pPr>
              <a:buNone/>
            </a:pPr>
            <a:endParaRPr dirty="0" lang="en-US"/>
          </a:p>
          <a:p>
            <a:pPr>
              <a:buNone/>
            </a:pPr>
            <a:r>
              <a:rPr dirty="0" lang="en-US"/>
              <a:t>• Loss of concentration, manifested as forgetfulness, clumsiness, </a:t>
            </a:r>
          </a:p>
        </p:txBody>
      </p:sp>
    </p:spTree>
  </p:cSld>
  <p:clrMapOvr>
    <a:masterClrMapping/>
  </p:clrMapOvr>
</p:sld>
</file>

<file path=ppt/theme/theme1.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GYNAECOLOGICAL DISORDERS</dc:title>
  <dc:creator>user</dc:creator>
  <cp:lastModifiedBy>pc</cp:lastModifiedBy>
  <dcterms:created xsi:type="dcterms:W3CDTF">2015-02-04T15:26:50Z</dcterms:created>
  <dcterms:modified xsi:type="dcterms:W3CDTF">2019-10-23T06:54:18Z</dcterms:modified>
</cp:coreProperties>
</file>